
<file path=[Content_Types].xml><?xml version="1.0" encoding="utf-8"?>
<Types xmlns="http://schemas.openxmlformats.org/package/2006/content-types">
  <Default Extension="xml" ContentType="application/xml"/>
  <Default Extension="wmf" ContentType="image/x-wmf"/>
  <Default Extension="jpeg" ContentType="image/jpeg"/>
  <Default Extension="jpg" ContentType="image/jpeg"/>
  <Default Extension="emf" ContentType="image/x-emf"/>
  <Default Extension="xlsx" ContentType="application/vnd.openxmlformats-officedocument.spreadsheetml.sheet"/>
  <Default Extension="rels" ContentType="application/vnd.openxmlformats-package.relationships+xml"/>
  <Default Extension="wdp" ContentType="image/vnd.ms-photo"/>
  <Default Extension="gif" ContentType="image/gif"/>
  <Default Extension="bin" ContentType="application/vnd.openxmlformats-officedocument.presentationml.printerSettings"/>
  <Default Extension="png" ContentType="image/p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Masters/slideMaster83.xml" ContentType="application/vnd.openxmlformats-officedocument.presentationml.slideMaster+xml"/>
  <Override PartName="/ppt/slideMasters/slideMaster84.xml" ContentType="application/vnd.openxmlformats-officedocument.presentationml.slideMaster+xml"/>
  <Override PartName="/ppt/slideMasters/slideMaster85.xml" ContentType="application/vnd.openxmlformats-officedocument.presentationml.slideMaster+xml"/>
  <Override PartName="/ppt/slideMasters/slideMaster86.xml" ContentType="application/vnd.openxmlformats-officedocument.presentationml.slideMaster+xml"/>
  <Override PartName="/ppt/slideMasters/slideMaster87.xml" ContentType="application/vnd.openxmlformats-officedocument.presentationml.slideMaster+xml"/>
  <Override PartName="/ppt/slideMasters/slideMaster88.xml" ContentType="application/vnd.openxmlformats-officedocument.presentationml.slideMaster+xml"/>
  <Override PartName="/ppt/slideMasters/slideMaster89.xml" ContentType="application/vnd.openxmlformats-officedocument.presentationml.slideMaster+xml"/>
  <Override PartName="/ppt/slideMasters/slideMaster90.xml" ContentType="application/vnd.openxmlformats-officedocument.presentationml.slideMaster+xml"/>
  <Override PartName="/ppt/slideMasters/slideMaster91.xml" ContentType="application/vnd.openxmlformats-officedocument.presentationml.slideMaster+xml"/>
  <Override PartName="/ppt/slideMasters/slideMaster92.xml" ContentType="application/vnd.openxmlformats-officedocument.presentationml.slideMaster+xml"/>
  <Override PartName="/ppt/slideMasters/slideMaster93.xml" ContentType="application/vnd.openxmlformats-officedocument.presentationml.slideMaster+xml"/>
  <Override PartName="/ppt/slideMasters/slideMaster94.xml" ContentType="application/vnd.openxmlformats-officedocument.presentationml.slideMaster+xml"/>
  <Override PartName="/ppt/slideMasters/slideMaster95.xml" ContentType="application/vnd.openxmlformats-officedocument.presentationml.slideMaster+xml"/>
  <Override PartName="/ppt/slideMasters/slideMaster96.xml" ContentType="application/vnd.openxmlformats-officedocument.presentationml.slideMaster+xml"/>
  <Override PartName="/ppt/slideMasters/slideMaster97.xml" ContentType="application/vnd.openxmlformats-officedocument.presentationml.slideMaster+xml"/>
  <Override PartName="/ppt/slideMasters/slideMaster98.xml" ContentType="application/vnd.openxmlformats-officedocument.presentationml.slideMaster+xml"/>
  <Override PartName="/ppt/slideMasters/slideMaster99.xml" ContentType="application/vnd.openxmlformats-officedocument.presentationml.slideMaster+xml"/>
  <Override PartName="/ppt/slideMasters/slideMaster100.xml" ContentType="application/vnd.openxmlformats-officedocument.presentationml.slideMaster+xml"/>
  <Override PartName="/ppt/slideMasters/slideMaster101.xml" ContentType="application/vnd.openxmlformats-officedocument.presentationml.slideMaster+xml"/>
  <Override PartName="/ppt/slideMasters/slideMaster102.xml" ContentType="application/vnd.openxmlformats-officedocument.presentationml.slideMaster+xml"/>
  <Override PartName="/ppt/slideMasters/slideMaster103.xml" ContentType="application/vnd.openxmlformats-officedocument.presentationml.slideMaster+xml"/>
  <Override PartName="/ppt/slideMasters/slideMaster104.xml" ContentType="application/vnd.openxmlformats-officedocument.presentationml.slideMaster+xml"/>
  <Override PartName="/ppt/slideMasters/slideMaster105.xml" ContentType="application/vnd.openxmlformats-officedocument.presentationml.slideMaster+xml"/>
  <Override PartName="/ppt/slideMasters/slideMaster106.xml" ContentType="application/vnd.openxmlformats-officedocument.presentationml.slideMaster+xml"/>
  <Override PartName="/ppt/slideMasters/slideMaster107.xml" ContentType="application/vnd.openxmlformats-officedocument.presentationml.slideMaster+xml"/>
  <Override PartName="/ppt/slideMasters/slideMaster108.xml" ContentType="application/vnd.openxmlformats-officedocument.presentationml.slideMaster+xml"/>
  <Override PartName="/ppt/slideMasters/slideMaster109.xml" ContentType="application/vnd.openxmlformats-officedocument.presentationml.slideMaster+xml"/>
  <Override PartName="/ppt/slideMasters/slideMaster110.xml" ContentType="application/vnd.openxmlformats-officedocument.presentationml.slideMaster+xml"/>
  <Override PartName="/ppt/slideMasters/slideMaster111.xml" ContentType="application/vnd.openxmlformats-officedocument.presentationml.slideMaster+xml"/>
  <Override PartName="/ppt/slideMasters/slideMaster112.xml" ContentType="application/vnd.openxmlformats-officedocument.presentationml.slideMaster+xml"/>
  <Override PartName="/ppt/slideMasters/slideMaster113.xml" ContentType="application/vnd.openxmlformats-officedocument.presentationml.slideMaster+xml"/>
  <Override PartName="/ppt/slideMasters/slideMaster114.xml" ContentType="application/vnd.openxmlformats-officedocument.presentationml.slideMaster+xml"/>
  <Override PartName="/ppt/slideMasters/slideMaster115.xml" ContentType="application/vnd.openxmlformats-officedocument.presentationml.slideMaster+xml"/>
  <Override PartName="/ppt/slideMasters/slideMaster116.xml" ContentType="application/vnd.openxmlformats-officedocument.presentationml.slideMaster+xml"/>
  <Override PartName="/ppt/slideMasters/slideMaster117.xml" ContentType="application/vnd.openxmlformats-officedocument.presentationml.slideMaster+xml"/>
  <Override PartName="/ppt/slideMasters/slideMaster118.xml" ContentType="application/vnd.openxmlformats-officedocument.presentationml.slideMaster+xml"/>
  <Override PartName="/ppt/slideMasters/slideMaster119.xml" ContentType="application/vnd.openxmlformats-officedocument.presentationml.slideMaster+xml"/>
  <Override PartName="/ppt/slideMasters/slideMaster120.xml" ContentType="application/vnd.openxmlformats-officedocument.presentationml.slideMaster+xml"/>
  <Override PartName="/ppt/slideMasters/slideMaster121.xml" ContentType="application/vnd.openxmlformats-officedocument.presentationml.slideMaster+xml"/>
  <Override PartName="/ppt/slideMasters/slideMaster122.xml" ContentType="application/vnd.openxmlformats-officedocument.presentationml.slideMaster+xml"/>
  <Override PartName="/ppt/slideMasters/slideMaster123.xml" ContentType="application/vnd.openxmlformats-officedocument.presentationml.slideMaster+xml"/>
  <Override PartName="/ppt/slideMasters/slideMaster124.xml" ContentType="application/vnd.openxmlformats-officedocument.presentationml.slideMaster+xml"/>
  <Override PartName="/ppt/slideMasters/slideMaster125.xml" ContentType="application/vnd.openxmlformats-officedocument.presentationml.slideMaster+xml"/>
  <Override PartName="/ppt/slideMasters/slideMaster126.xml" ContentType="application/vnd.openxmlformats-officedocument.presentationml.slideMaster+xml"/>
  <Override PartName="/ppt/slideMasters/slideMaster127.xml" ContentType="application/vnd.openxmlformats-officedocument.presentationml.slideMaster+xml"/>
  <Override PartName="/ppt/slideMasters/slideMaster128.xml" ContentType="application/vnd.openxmlformats-officedocument.presentationml.slideMaster+xml"/>
  <Override PartName="/ppt/slideMasters/slideMaster129.xml" ContentType="application/vnd.openxmlformats-officedocument.presentationml.slideMaster+xml"/>
  <Override PartName="/ppt/slideMasters/slideMaster130.xml" ContentType="application/vnd.openxmlformats-officedocument.presentationml.slideMaster+xml"/>
  <Override PartName="/ppt/slideMasters/slideMaster131.xml" ContentType="application/vnd.openxmlformats-officedocument.presentationml.slideMaster+xml"/>
  <Override PartName="/ppt/slideMasters/slideMaster132.xml" ContentType="application/vnd.openxmlformats-officedocument.presentationml.slideMaster+xml"/>
  <Override PartName="/ppt/slideMasters/slideMaster133.xml" ContentType="application/vnd.openxmlformats-officedocument.presentationml.slideMaster+xml"/>
  <Override PartName="/ppt/slideMasters/slideMaster134.xml" ContentType="application/vnd.openxmlformats-officedocument.presentationml.slideMaster+xml"/>
  <Override PartName="/ppt/slideMasters/slideMaster135.xml" ContentType="application/vnd.openxmlformats-officedocument.presentationml.slideMaster+xml"/>
  <Override PartName="/ppt/slideMasters/slideMaster136.xml" ContentType="application/vnd.openxmlformats-officedocument.presentationml.slideMaster+xml"/>
  <Override PartName="/ppt/slideMasters/slideMaster137.xml" ContentType="application/vnd.openxmlformats-officedocument.presentationml.slideMaster+xml"/>
  <Override PartName="/ppt/slideMasters/slideMaster138.xml" ContentType="application/vnd.openxmlformats-officedocument.presentationml.slideMaster+xml"/>
  <Override PartName="/ppt/slideMasters/slideMaster139.xml" ContentType="application/vnd.openxmlformats-officedocument.presentationml.slideMaster+xml"/>
  <Override PartName="/ppt/slideMasters/slideMaster140.xml" ContentType="application/vnd.openxmlformats-officedocument.presentationml.slideMaster+xml"/>
  <Override PartName="/ppt/slideMasters/slideMaster141.xml" ContentType="application/vnd.openxmlformats-officedocument.presentationml.slideMaster+xml"/>
  <Override PartName="/ppt/slideMasters/slideMaster142.xml" ContentType="application/vnd.openxmlformats-officedocument.presentationml.slideMaster+xml"/>
  <Override PartName="/ppt/slideMasters/slideMaster143.xml" ContentType="application/vnd.openxmlformats-officedocument.presentationml.slideMaster+xml"/>
  <Override PartName="/ppt/slideMasters/slideMaster144.xml" ContentType="application/vnd.openxmlformats-officedocument.presentationml.slideMaster+xml"/>
  <Override PartName="/ppt/slideMasters/slideMaster145.xml" ContentType="application/vnd.openxmlformats-officedocument.presentationml.slideMaster+xml"/>
  <Override PartName="/ppt/slideMasters/slideMaster146.xml" ContentType="application/vnd.openxmlformats-officedocument.presentationml.slideMaster+xml"/>
  <Override PartName="/ppt/slideMasters/slideMaster147.xml" ContentType="application/vnd.openxmlformats-officedocument.presentationml.slideMaster+xml"/>
  <Override PartName="/ppt/slideMasters/slideMaster148.xml" ContentType="application/vnd.openxmlformats-officedocument.presentationml.slideMaster+xml"/>
  <Override PartName="/ppt/slideMasters/slideMaster149.xml" ContentType="application/vnd.openxmlformats-officedocument.presentationml.slideMaster+xml"/>
  <Override PartName="/ppt/slideMasters/slideMaster150.xml" ContentType="application/vnd.openxmlformats-officedocument.presentationml.slideMaster+xml"/>
  <Override PartName="/ppt/slideMasters/slideMaster151.xml" ContentType="application/vnd.openxmlformats-officedocument.presentationml.slideMaster+xml"/>
  <Override PartName="/ppt/slideMasters/slideMaster152.xml" ContentType="application/vnd.openxmlformats-officedocument.presentationml.slideMaster+xml"/>
  <Override PartName="/ppt/slideMasters/slideMaster153.xml" ContentType="application/vnd.openxmlformats-officedocument.presentationml.slideMaster+xml"/>
  <Override PartName="/ppt/slideMasters/slideMaster154.xml" ContentType="application/vnd.openxmlformats-officedocument.presentationml.slideMaster+xml"/>
  <Override PartName="/ppt/slideMasters/slideMaster155.xml" ContentType="application/vnd.openxmlformats-officedocument.presentationml.slideMaster+xml"/>
  <Override PartName="/ppt/slideMasters/slideMaster156.xml" ContentType="application/vnd.openxmlformats-officedocument.presentationml.slideMaster+xml"/>
  <Override PartName="/ppt/slideMasters/slideMaster157.xml" ContentType="application/vnd.openxmlformats-officedocument.presentationml.slideMaster+xml"/>
  <Override PartName="/ppt/slideMasters/slideMaster158.xml" ContentType="application/vnd.openxmlformats-officedocument.presentationml.slideMaster+xml"/>
  <Override PartName="/ppt/slideMasters/slideMaster159.xml" ContentType="application/vnd.openxmlformats-officedocument.presentationml.slideMaster+xml"/>
  <Override PartName="/ppt/slideMasters/slideMaster160.xml" ContentType="application/vnd.openxmlformats-officedocument.presentationml.slideMaster+xml"/>
  <Override PartName="/ppt/slideMasters/slideMaster161.xml" ContentType="application/vnd.openxmlformats-officedocument.presentationml.slideMaster+xml"/>
  <Override PartName="/ppt/slideMasters/slideMaster162.xml" ContentType="application/vnd.openxmlformats-officedocument.presentationml.slideMaster+xml"/>
  <Override PartName="/ppt/slideMasters/slideMaster163.xml" ContentType="application/vnd.openxmlformats-officedocument.presentationml.slideMaster+xml"/>
  <Override PartName="/ppt/slideMasters/slideMaster164.xml" ContentType="application/vnd.openxmlformats-officedocument.presentationml.slideMaster+xml"/>
  <Override PartName="/ppt/slideMasters/slideMaster165.xml" ContentType="application/vnd.openxmlformats-officedocument.presentationml.slideMaster+xml"/>
  <Override PartName="/ppt/slideMasters/slideMaster166.xml" ContentType="application/vnd.openxmlformats-officedocument.presentationml.slideMaster+xml"/>
  <Override PartName="/ppt/slideMasters/slideMaster167.xml" ContentType="application/vnd.openxmlformats-officedocument.presentationml.slideMaster+xml"/>
  <Override PartName="/ppt/slideMasters/slideMaster168.xml" ContentType="application/vnd.openxmlformats-officedocument.presentationml.slideMaster+xml"/>
  <Override PartName="/ppt/slideMasters/slideMaster169.xml" ContentType="application/vnd.openxmlformats-officedocument.presentationml.slideMaster+xml"/>
  <Override PartName="/ppt/slideMasters/slideMaster170.xml" ContentType="application/vnd.openxmlformats-officedocument.presentationml.slideMaster+xml"/>
  <Override PartName="/ppt/slideMasters/slideMaster171.xml" ContentType="application/vnd.openxmlformats-officedocument.presentationml.slideMaster+xml"/>
  <Override PartName="/ppt/slideMasters/slideMaster172.xml" ContentType="application/vnd.openxmlformats-officedocument.presentationml.slideMaster+xml"/>
  <Override PartName="/ppt/slideMasters/slideMaster173.xml" ContentType="application/vnd.openxmlformats-officedocument.presentationml.slideMaster+xml"/>
  <Override PartName="/ppt/slideMasters/slideMaster174.xml" ContentType="application/vnd.openxmlformats-officedocument.presentationml.slideMaster+xml"/>
  <Override PartName="/ppt/slideMasters/slideMaster175.xml" ContentType="application/vnd.openxmlformats-officedocument.presentationml.slideMaster+xml"/>
  <Override PartName="/ppt/slideMasters/slideMaster176.xml" ContentType="application/vnd.openxmlformats-officedocument.presentationml.slideMaster+xml"/>
  <Override PartName="/ppt/slideMasters/slideMaster177.xml" ContentType="application/vnd.openxmlformats-officedocument.presentationml.slideMaster+xml"/>
  <Override PartName="/ppt/slideMasters/slideMaster178.xml" ContentType="application/vnd.openxmlformats-officedocument.presentationml.slideMaster+xml"/>
  <Override PartName="/ppt/slideMasters/slideMaster179.xml" ContentType="application/vnd.openxmlformats-officedocument.presentationml.slideMaster+xml"/>
  <Override PartName="/ppt/slideMasters/slideMaster180.xml" ContentType="application/vnd.openxmlformats-officedocument.presentationml.slideMaster+xml"/>
  <Override PartName="/ppt/slideMasters/slideMaster181.xml" ContentType="application/vnd.openxmlformats-officedocument.presentationml.slideMaster+xml"/>
  <Override PartName="/ppt/slideMasters/slideMaster182.xml" ContentType="application/vnd.openxmlformats-officedocument.presentationml.slideMaster+xml"/>
  <Override PartName="/ppt/slideMasters/slideMaster18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3.xml" ContentType="application/vnd.openxmlformats-officedocument.theme+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4.xml" ContentType="application/vnd.openxmlformats-officedocument.theme+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theme/theme5.xml" ContentType="application/vnd.openxmlformats-officedocument.theme+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theme/theme6.xml" ContentType="application/vnd.openxmlformats-officedocument.theme+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theme/theme7.xml" ContentType="application/vnd.openxmlformats-officedocument.theme+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theme/theme8.xml" ContentType="application/vnd.openxmlformats-officedocument.theme+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theme/theme9.xml" ContentType="application/vnd.openxmlformats-officedocument.theme+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theme/theme10.xml" ContentType="application/vnd.openxmlformats-officedocument.theme+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theme/theme11.xml" ContentType="application/vnd.openxmlformats-officedocument.theme+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theme/theme12.xml" ContentType="application/vnd.openxmlformats-officedocument.theme+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theme/theme13.xml" ContentType="application/vnd.openxmlformats-officedocument.theme+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theme/theme14.xml" ContentType="application/vnd.openxmlformats-officedocument.theme+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theme/theme15.xml" ContentType="application/vnd.openxmlformats-officedocument.theme+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theme/theme16.xml" ContentType="application/vnd.openxmlformats-officedocument.theme+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theme/theme17.xml" ContentType="application/vnd.openxmlformats-officedocument.theme+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theme/theme18.xml" ContentType="application/vnd.openxmlformats-officedocument.theme+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theme/theme19.xml" ContentType="application/vnd.openxmlformats-officedocument.theme+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theme/theme20.xml" ContentType="application/vnd.openxmlformats-officedocument.theme+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theme/theme21.xml" ContentType="application/vnd.openxmlformats-officedocument.theme+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theme/theme22.xml" ContentType="application/vnd.openxmlformats-officedocument.theme+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theme/theme23.xml" ContentType="application/vnd.openxmlformats-officedocument.theme+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theme/theme24.xml" ContentType="application/vnd.openxmlformats-officedocument.theme+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theme/theme25.xml" ContentType="application/vnd.openxmlformats-officedocument.theme+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theme/theme26.xml" ContentType="application/vnd.openxmlformats-officedocument.theme+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theme/theme27.xml" ContentType="application/vnd.openxmlformats-officedocument.theme+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theme/theme28.xml" ContentType="application/vnd.openxmlformats-officedocument.theme+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theme/theme29.xml" ContentType="application/vnd.openxmlformats-officedocument.theme+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theme/theme30.xml" ContentType="application/vnd.openxmlformats-officedocument.theme+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theme/theme31.xml" ContentType="application/vnd.openxmlformats-officedocument.theme+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theme/theme32.xml" ContentType="application/vnd.openxmlformats-officedocument.theme+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theme/theme33.xml" ContentType="application/vnd.openxmlformats-officedocument.theme+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theme/theme34.xml" ContentType="application/vnd.openxmlformats-officedocument.theme+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theme/theme35.xml" ContentType="application/vnd.openxmlformats-officedocument.theme+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theme/theme36.xml" ContentType="application/vnd.openxmlformats-officedocument.theme+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theme/theme37.xml" ContentType="application/vnd.openxmlformats-officedocument.theme+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theme/theme38.xml" ContentType="application/vnd.openxmlformats-officedocument.theme+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theme/theme39.xml" ContentType="application/vnd.openxmlformats-officedocument.theme+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theme/theme40.xml" ContentType="application/vnd.openxmlformats-officedocument.theme+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theme/theme41.xml" ContentType="application/vnd.openxmlformats-officedocument.theme+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theme/theme42.xml" ContentType="application/vnd.openxmlformats-officedocument.theme+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theme/theme43.xml" ContentType="application/vnd.openxmlformats-officedocument.theme+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theme/theme44.xml" ContentType="application/vnd.openxmlformats-officedocument.theme+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theme/theme45.xml" ContentType="application/vnd.openxmlformats-officedocument.theme+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theme/theme46.xml" ContentType="application/vnd.openxmlformats-officedocument.theme+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theme/theme47.xml" ContentType="application/vnd.openxmlformats-officedocument.theme+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theme/theme48.xml" ContentType="application/vnd.openxmlformats-officedocument.theme+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theme/theme49.xml" ContentType="application/vnd.openxmlformats-officedocument.theme+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theme/theme50.xml" ContentType="application/vnd.openxmlformats-officedocument.theme+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theme/theme51.xml" ContentType="application/vnd.openxmlformats-officedocument.theme+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theme/theme52.xml" ContentType="application/vnd.openxmlformats-officedocument.theme+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theme/theme53.xml" ContentType="application/vnd.openxmlformats-officedocument.theme+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theme/theme54.xml" ContentType="application/vnd.openxmlformats-officedocument.theme+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theme/theme55.xml" ContentType="application/vnd.openxmlformats-officedocument.theme+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theme/theme56.xml" ContentType="application/vnd.openxmlformats-officedocument.theme+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theme/theme57.xml" ContentType="application/vnd.openxmlformats-officedocument.theme+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theme/theme58.xml" ContentType="application/vnd.openxmlformats-officedocument.theme+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theme/theme59.xml" ContentType="application/vnd.openxmlformats-officedocument.theme+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theme/theme60.xml" ContentType="application/vnd.openxmlformats-officedocument.theme+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theme/theme61.xml" ContentType="application/vnd.openxmlformats-officedocument.theme+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theme/theme62.xml" ContentType="application/vnd.openxmlformats-officedocument.theme+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theme/theme63.xml" ContentType="application/vnd.openxmlformats-officedocument.theme+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theme/theme64.xml" ContentType="application/vnd.openxmlformats-officedocument.theme+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theme/theme65.xml" ContentType="application/vnd.openxmlformats-officedocument.theme+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theme/theme66.xml" ContentType="application/vnd.openxmlformats-officedocument.theme+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theme/theme67.xml" ContentType="application/vnd.openxmlformats-officedocument.theme+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theme/theme68.xml" ContentType="application/vnd.openxmlformats-officedocument.theme+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theme/theme69.xml" ContentType="application/vnd.openxmlformats-officedocument.theme+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theme/theme70.xml" ContentType="application/vnd.openxmlformats-officedocument.theme+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theme/theme71.xml" ContentType="application/vnd.openxmlformats-officedocument.theme+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theme/theme72.xml" ContentType="application/vnd.openxmlformats-officedocument.theme+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theme/theme73.xml" ContentType="application/vnd.openxmlformats-officedocument.theme+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theme/theme74.xml" ContentType="application/vnd.openxmlformats-officedocument.theme+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theme/theme75.xml" ContentType="application/vnd.openxmlformats-officedocument.theme+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theme/theme76.xml" ContentType="application/vnd.openxmlformats-officedocument.theme+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theme/theme77.xml" ContentType="application/vnd.openxmlformats-officedocument.theme+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theme/theme78.xml" ContentType="application/vnd.openxmlformats-officedocument.theme+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theme/theme79.xml" ContentType="application/vnd.openxmlformats-officedocument.theme+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theme/theme80.xml" ContentType="application/vnd.openxmlformats-officedocument.theme+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theme/theme81.xml" ContentType="application/vnd.openxmlformats-officedocument.theme+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slideLayouts/slideLayout899.xml" ContentType="application/vnd.openxmlformats-officedocument.presentationml.slideLayout+xml"/>
  <Override PartName="/ppt/theme/theme82.xml" ContentType="application/vnd.openxmlformats-officedocument.theme+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slideLayouts/slideLayout910.xml" ContentType="application/vnd.openxmlformats-officedocument.presentationml.slideLayout+xml"/>
  <Override PartName="/ppt/theme/theme83.xml" ContentType="application/vnd.openxmlformats-officedocument.theme+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theme/theme84.xml" ContentType="application/vnd.openxmlformats-officedocument.theme+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theme/theme85.xml" ContentType="application/vnd.openxmlformats-officedocument.theme+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theme/theme86.xml" ContentType="application/vnd.openxmlformats-officedocument.theme+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theme/theme87.xml" ContentType="application/vnd.openxmlformats-officedocument.theme+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slideLayouts/slideLayout965.xml" ContentType="application/vnd.openxmlformats-officedocument.presentationml.slideLayout+xml"/>
  <Override PartName="/ppt/theme/theme88.xml" ContentType="application/vnd.openxmlformats-officedocument.theme+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theme/theme89.xml" ContentType="application/vnd.openxmlformats-officedocument.theme+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slideLayouts/slideLayout987.xml" ContentType="application/vnd.openxmlformats-officedocument.presentationml.slideLayout+xml"/>
  <Override PartName="/ppt/theme/theme90.xml" ContentType="application/vnd.openxmlformats-officedocument.theme+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slideLayouts/slideLayout998.xml" ContentType="application/vnd.openxmlformats-officedocument.presentationml.slideLayout+xml"/>
  <Override PartName="/ppt/theme/theme91.xml" ContentType="application/vnd.openxmlformats-officedocument.theme+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slideLayouts/slideLayout1005.xml" ContentType="application/vnd.openxmlformats-officedocument.presentationml.slideLayout+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slideLayouts/slideLayout1009.xml" ContentType="application/vnd.openxmlformats-officedocument.presentationml.slideLayout+xml"/>
  <Override PartName="/ppt/theme/theme92.xml" ContentType="application/vnd.openxmlformats-officedocument.theme+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slideLayouts/slideLayout1016.xml" ContentType="application/vnd.openxmlformats-officedocument.presentationml.slideLayout+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slideLayouts/slideLayout1019.xml" ContentType="application/vnd.openxmlformats-officedocument.presentationml.slideLayout+xml"/>
  <Override PartName="/ppt/slideLayouts/slideLayout1020.xml" ContentType="application/vnd.openxmlformats-officedocument.presentationml.slideLayout+xml"/>
  <Override PartName="/ppt/theme/theme93.xml" ContentType="application/vnd.openxmlformats-officedocument.theme+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slideLayouts/slideLayout1027.xml" ContentType="application/vnd.openxmlformats-officedocument.presentationml.slideLayout+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0.xml" ContentType="application/vnd.openxmlformats-officedocument.presentationml.slideLayout+xml"/>
  <Override PartName="/ppt/slideLayouts/slideLayout1031.xml" ContentType="application/vnd.openxmlformats-officedocument.presentationml.slideLayout+xml"/>
  <Override PartName="/ppt/theme/theme94.xml" ContentType="application/vnd.openxmlformats-officedocument.theme+xml"/>
  <Override PartName="/ppt/slideLayouts/slideLayout1032.xml" ContentType="application/vnd.openxmlformats-officedocument.presentationml.slideLayout+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slideLayouts/slideLayout1038.xml" ContentType="application/vnd.openxmlformats-officedocument.presentationml.slideLayout+xml"/>
  <Override PartName="/ppt/slideLayouts/slideLayout1039.xml" ContentType="application/vnd.openxmlformats-officedocument.presentationml.slideLayout+xml"/>
  <Override PartName="/ppt/slideLayouts/slideLayout1040.xml" ContentType="application/vnd.openxmlformats-officedocument.presentationml.slideLayout+xml"/>
  <Override PartName="/ppt/slideLayouts/slideLayout1041.xml" ContentType="application/vnd.openxmlformats-officedocument.presentationml.slideLayout+xml"/>
  <Override PartName="/ppt/slideLayouts/slideLayout1042.xml" ContentType="application/vnd.openxmlformats-officedocument.presentationml.slideLayout+xml"/>
  <Override PartName="/ppt/theme/theme95.xml" ContentType="application/vnd.openxmlformats-officedocument.theme+xml"/>
  <Override PartName="/ppt/slideLayouts/slideLayout1043.xml" ContentType="application/vnd.openxmlformats-officedocument.presentationml.slideLayout+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0.xml" ContentType="application/vnd.openxmlformats-officedocument.presentationml.slideLayout+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slideLayouts/slideLayout1053.xml" ContentType="application/vnd.openxmlformats-officedocument.presentationml.slideLayout+xml"/>
  <Override PartName="/ppt/slideLayouts/slideLayout1054.xml" ContentType="application/vnd.openxmlformats-officedocument.presentationml.slideLayout+xml"/>
  <Override PartName="/ppt/theme/theme96.xml" ContentType="application/vnd.openxmlformats-officedocument.theme+xml"/>
  <Override PartName="/ppt/slideLayouts/slideLayout1055.xml" ContentType="application/vnd.openxmlformats-officedocument.presentationml.slideLayout+xml"/>
  <Override PartName="/ppt/slideLayouts/slideLayout1056.xml" ContentType="application/vnd.openxmlformats-officedocument.presentationml.slideLayout+xml"/>
  <Override PartName="/ppt/slideLayouts/slideLayout1057.xml" ContentType="application/vnd.openxmlformats-officedocument.presentationml.slideLayout+xml"/>
  <Override PartName="/ppt/slideLayouts/slideLayout1058.xml" ContentType="application/vnd.openxmlformats-officedocument.presentationml.slideLayout+xml"/>
  <Override PartName="/ppt/slideLayouts/slideLayout1059.xml" ContentType="application/vnd.openxmlformats-officedocument.presentationml.slideLayout+xml"/>
  <Override PartName="/ppt/slideLayouts/slideLayout1060.xml" ContentType="application/vnd.openxmlformats-officedocument.presentationml.slideLayout+xml"/>
  <Override PartName="/ppt/slideLayouts/slideLayout1061.xml" ContentType="application/vnd.openxmlformats-officedocument.presentationml.slideLayout+xml"/>
  <Override PartName="/ppt/slideLayouts/slideLayout1062.xml" ContentType="application/vnd.openxmlformats-officedocument.presentationml.slideLayout+xml"/>
  <Override PartName="/ppt/slideLayouts/slideLayout1063.xml" ContentType="application/vnd.openxmlformats-officedocument.presentationml.slideLayout+xml"/>
  <Override PartName="/ppt/slideLayouts/slideLayout1064.xml" ContentType="application/vnd.openxmlformats-officedocument.presentationml.slideLayout+xml"/>
  <Override PartName="/ppt/slideLayouts/slideLayout1065.xml" ContentType="application/vnd.openxmlformats-officedocument.presentationml.slideLayout+xml"/>
  <Override PartName="/ppt/slideLayouts/slideLayout1066.xml" ContentType="application/vnd.openxmlformats-officedocument.presentationml.slideLayout+xml"/>
  <Override PartName="/ppt/theme/theme97.xml" ContentType="application/vnd.openxmlformats-officedocument.theme+xml"/>
  <Override PartName="/ppt/slideLayouts/slideLayout1067.xml" ContentType="application/vnd.openxmlformats-officedocument.presentationml.slideLayout+xml"/>
  <Override PartName="/ppt/slideLayouts/slideLayout1068.xml" ContentType="application/vnd.openxmlformats-officedocument.presentationml.slideLayout+xml"/>
  <Override PartName="/ppt/slideLayouts/slideLayout1069.xml" ContentType="application/vnd.openxmlformats-officedocument.presentationml.slideLayout+xml"/>
  <Override PartName="/ppt/slideLayouts/slideLayout1070.xml" ContentType="application/vnd.openxmlformats-officedocument.presentationml.slideLayout+xml"/>
  <Override PartName="/ppt/slideLayouts/slideLayout1071.xml" ContentType="application/vnd.openxmlformats-officedocument.presentationml.slideLayout+xml"/>
  <Override PartName="/ppt/slideLayouts/slideLayout1072.xml" ContentType="application/vnd.openxmlformats-officedocument.presentationml.slideLayout+xml"/>
  <Override PartName="/ppt/slideLayouts/slideLayout1073.xml" ContentType="application/vnd.openxmlformats-officedocument.presentationml.slideLayout+xml"/>
  <Override PartName="/ppt/slideLayouts/slideLayout1074.xml" ContentType="application/vnd.openxmlformats-officedocument.presentationml.slideLayout+xml"/>
  <Override PartName="/ppt/slideLayouts/slideLayout1075.xml" ContentType="application/vnd.openxmlformats-officedocument.presentationml.slideLayout+xml"/>
  <Override PartName="/ppt/slideLayouts/slideLayout1076.xml" ContentType="application/vnd.openxmlformats-officedocument.presentationml.slideLayout+xml"/>
  <Override PartName="/ppt/slideLayouts/slideLayout1077.xml" ContentType="application/vnd.openxmlformats-officedocument.presentationml.slideLayout+xml"/>
  <Override PartName="/ppt/theme/theme98.xml" ContentType="application/vnd.openxmlformats-officedocument.theme+xml"/>
  <Override PartName="/ppt/slideLayouts/slideLayout1078.xml" ContentType="application/vnd.openxmlformats-officedocument.presentationml.slideLayout+xml"/>
  <Override PartName="/ppt/slideLayouts/slideLayout1079.xml" ContentType="application/vnd.openxmlformats-officedocument.presentationml.slideLayout+xml"/>
  <Override PartName="/ppt/slideLayouts/slideLayout1080.xml" ContentType="application/vnd.openxmlformats-officedocument.presentationml.slideLayout+xml"/>
  <Override PartName="/ppt/slideLayouts/slideLayout1081.xml" ContentType="application/vnd.openxmlformats-officedocument.presentationml.slideLayout+xml"/>
  <Override PartName="/ppt/slideLayouts/slideLayout1082.xml" ContentType="application/vnd.openxmlformats-officedocument.presentationml.slideLayout+xml"/>
  <Override PartName="/ppt/slideLayouts/slideLayout1083.xml" ContentType="application/vnd.openxmlformats-officedocument.presentationml.slideLayout+xml"/>
  <Override PartName="/ppt/slideLayouts/slideLayout1084.xml" ContentType="application/vnd.openxmlformats-officedocument.presentationml.slideLayout+xml"/>
  <Override PartName="/ppt/slideLayouts/slideLayout1085.xml" ContentType="application/vnd.openxmlformats-officedocument.presentationml.slideLayout+xml"/>
  <Override PartName="/ppt/slideLayouts/slideLayout1086.xml" ContentType="application/vnd.openxmlformats-officedocument.presentationml.slideLayout+xml"/>
  <Override PartName="/ppt/slideLayouts/slideLayout1087.xml" ContentType="application/vnd.openxmlformats-officedocument.presentationml.slideLayout+xml"/>
  <Override PartName="/ppt/slideLayouts/slideLayout1088.xml" ContentType="application/vnd.openxmlformats-officedocument.presentationml.slideLayout+xml"/>
  <Override PartName="/ppt/theme/theme99.xml" ContentType="application/vnd.openxmlformats-officedocument.theme+xml"/>
  <Override PartName="/ppt/slideLayouts/slideLayout1089.xml" ContentType="application/vnd.openxmlformats-officedocument.presentationml.slideLayout+xml"/>
  <Override PartName="/ppt/slideLayouts/slideLayout1090.xml" ContentType="application/vnd.openxmlformats-officedocument.presentationml.slideLayout+xml"/>
  <Override PartName="/ppt/slideLayouts/slideLayout1091.xml" ContentType="application/vnd.openxmlformats-officedocument.presentationml.slideLayout+xml"/>
  <Override PartName="/ppt/slideLayouts/slideLayout1092.xml" ContentType="application/vnd.openxmlformats-officedocument.presentationml.slideLayout+xml"/>
  <Override PartName="/ppt/slideLayouts/slideLayout1093.xml" ContentType="application/vnd.openxmlformats-officedocument.presentationml.slideLayout+xml"/>
  <Override PartName="/ppt/slideLayouts/slideLayout1094.xml" ContentType="application/vnd.openxmlformats-officedocument.presentationml.slideLayout+xml"/>
  <Override PartName="/ppt/slideLayouts/slideLayout1095.xml" ContentType="application/vnd.openxmlformats-officedocument.presentationml.slideLayout+xml"/>
  <Override PartName="/ppt/slideLayouts/slideLayout1096.xml" ContentType="application/vnd.openxmlformats-officedocument.presentationml.slideLayout+xml"/>
  <Override PartName="/ppt/slideLayouts/slideLayout1097.xml" ContentType="application/vnd.openxmlformats-officedocument.presentationml.slideLayout+xml"/>
  <Override PartName="/ppt/slideLayouts/slideLayout1098.xml" ContentType="application/vnd.openxmlformats-officedocument.presentationml.slideLayout+xml"/>
  <Override PartName="/ppt/slideLayouts/slideLayout1099.xml" ContentType="application/vnd.openxmlformats-officedocument.presentationml.slideLayout+xml"/>
  <Override PartName="/ppt/slideLayouts/slideLayout1100.xml" ContentType="application/vnd.openxmlformats-officedocument.presentationml.slideLayout+xml"/>
  <Override PartName="/ppt/theme/theme100.xml" ContentType="application/vnd.openxmlformats-officedocument.theme+xml"/>
  <Override PartName="/ppt/slideLayouts/slideLayout1101.xml" ContentType="application/vnd.openxmlformats-officedocument.presentationml.slideLayout+xml"/>
  <Override PartName="/ppt/slideLayouts/slideLayout1102.xml" ContentType="application/vnd.openxmlformats-officedocument.presentationml.slideLayout+xml"/>
  <Override PartName="/ppt/slideLayouts/slideLayout1103.xml" ContentType="application/vnd.openxmlformats-officedocument.presentationml.slideLayout+xml"/>
  <Override PartName="/ppt/slideLayouts/slideLayout1104.xml" ContentType="application/vnd.openxmlformats-officedocument.presentationml.slideLayout+xml"/>
  <Override PartName="/ppt/slideLayouts/slideLayout1105.xml" ContentType="application/vnd.openxmlformats-officedocument.presentationml.slideLayout+xml"/>
  <Override PartName="/ppt/slideLayouts/slideLayout1106.xml" ContentType="application/vnd.openxmlformats-officedocument.presentationml.slideLayout+xml"/>
  <Override PartName="/ppt/slideLayouts/slideLayout1107.xml" ContentType="application/vnd.openxmlformats-officedocument.presentationml.slideLayout+xml"/>
  <Override PartName="/ppt/slideLayouts/slideLayout1108.xml" ContentType="application/vnd.openxmlformats-officedocument.presentationml.slideLayout+xml"/>
  <Override PartName="/ppt/slideLayouts/slideLayout1109.xml" ContentType="application/vnd.openxmlformats-officedocument.presentationml.slideLayout+xml"/>
  <Override PartName="/ppt/slideLayouts/slideLayout1110.xml" ContentType="application/vnd.openxmlformats-officedocument.presentationml.slideLayout+xml"/>
  <Override PartName="/ppt/slideLayouts/slideLayout1111.xml" ContentType="application/vnd.openxmlformats-officedocument.presentationml.slideLayout+xml"/>
  <Override PartName="/ppt/theme/theme101.xml" ContentType="application/vnd.openxmlformats-officedocument.theme+xml"/>
  <Override PartName="/ppt/slideLayouts/slideLayout1112.xml" ContentType="application/vnd.openxmlformats-officedocument.presentationml.slideLayout+xml"/>
  <Override PartName="/ppt/slideLayouts/slideLayout1113.xml" ContentType="application/vnd.openxmlformats-officedocument.presentationml.slideLayout+xml"/>
  <Override PartName="/ppt/slideLayouts/slideLayout1114.xml" ContentType="application/vnd.openxmlformats-officedocument.presentationml.slideLayout+xml"/>
  <Override PartName="/ppt/slideLayouts/slideLayout1115.xml" ContentType="application/vnd.openxmlformats-officedocument.presentationml.slideLayout+xml"/>
  <Override PartName="/ppt/slideLayouts/slideLayout1116.xml" ContentType="application/vnd.openxmlformats-officedocument.presentationml.slideLayout+xml"/>
  <Override PartName="/ppt/slideLayouts/slideLayout1117.xml" ContentType="application/vnd.openxmlformats-officedocument.presentationml.slideLayout+xml"/>
  <Override PartName="/ppt/slideLayouts/slideLayout1118.xml" ContentType="application/vnd.openxmlformats-officedocument.presentationml.slideLayout+xml"/>
  <Override PartName="/ppt/slideLayouts/slideLayout1119.xml" ContentType="application/vnd.openxmlformats-officedocument.presentationml.slideLayout+xml"/>
  <Override PartName="/ppt/slideLayouts/slideLayout1120.xml" ContentType="application/vnd.openxmlformats-officedocument.presentationml.slideLayout+xml"/>
  <Override PartName="/ppt/slideLayouts/slideLayout1121.xml" ContentType="application/vnd.openxmlformats-officedocument.presentationml.slideLayout+xml"/>
  <Override PartName="/ppt/slideLayouts/slideLayout1122.xml" ContentType="application/vnd.openxmlformats-officedocument.presentationml.slideLayout+xml"/>
  <Override PartName="/ppt/theme/theme102.xml" ContentType="application/vnd.openxmlformats-officedocument.theme+xml"/>
  <Override PartName="/ppt/slideLayouts/slideLayout1123.xml" ContentType="application/vnd.openxmlformats-officedocument.presentationml.slideLayout+xml"/>
  <Override PartName="/ppt/slideLayouts/slideLayout1124.xml" ContentType="application/vnd.openxmlformats-officedocument.presentationml.slideLayout+xml"/>
  <Override PartName="/ppt/slideLayouts/slideLayout1125.xml" ContentType="application/vnd.openxmlformats-officedocument.presentationml.slideLayout+xml"/>
  <Override PartName="/ppt/slideLayouts/slideLayout1126.xml" ContentType="application/vnd.openxmlformats-officedocument.presentationml.slideLayout+xml"/>
  <Override PartName="/ppt/slideLayouts/slideLayout1127.xml" ContentType="application/vnd.openxmlformats-officedocument.presentationml.slideLayout+xml"/>
  <Override PartName="/ppt/slideLayouts/slideLayout1128.xml" ContentType="application/vnd.openxmlformats-officedocument.presentationml.slideLayout+xml"/>
  <Override PartName="/ppt/slideLayouts/slideLayout1129.xml" ContentType="application/vnd.openxmlformats-officedocument.presentationml.slideLayout+xml"/>
  <Override PartName="/ppt/slideLayouts/slideLayout1130.xml" ContentType="application/vnd.openxmlformats-officedocument.presentationml.slideLayout+xml"/>
  <Override PartName="/ppt/slideLayouts/slideLayout1131.xml" ContentType="application/vnd.openxmlformats-officedocument.presentationml.slideLayout+xml"/>
  <Override PartName="/ppt/slideLayouts/slideLayout1132.xml" ContentType="application/vnd.openxmlformats-officedocument.presentationml.slideLayout+xml"/>
  <Override PartName="/ppt/slideLayouts/slideLayout1133.xml" ContentType="application/vnd.openxmlformats-officedocument.presentationml.slideLayout+xml"/>
  <Override PartName="/ppt/theme/theme103.xml" ContentType="application/vnd.openxmlformats-officedocument.theme+xml"/>
  <Override PartName="/ppt/slideLayouts/slideLayout1134.xml" ContentType="application/vnd.openxmlformats-officedocument.presentationml.slideLayout+xml"/>
  <Override PartName="/ppt/slideLayouts/slideLayout1135.xml" ContentType="application/vnd.openxmlformats-officedocument.presentationml.slideLayout+xml"/>
  <Override PartName="/ppt/slideLayouts/slideLayout1136.xml" ContentType="application/vnd.openxmlformats-officedocument.presentationml.slideLayout+xml"/>
  <Override PartName="/ppt/slideLayouts/slideLayout1137.xml" ContentType="application/vnd.openxmlformats-officedocument.presentationml.slideLayout+xml"/>
  <Override PartName="/ppt/slideLayouts/slideLayout1138.xml" ContentType="application/vnd.openxmlformats-officedocument.presentationml.slideLayout+xml"/>
  <Override PartName="/ppt/slideLayouts/slideLayout1139.xml" ContentType="application/vnd.openxmlformats-officedocument.presentationml.slideLayout+xml"/>
  <Override PartName="/ppt/slideLayouts/slideLayout1140.xml" ContentType="application/vnd.openxmlformats-officedocument.presentationml.slideLayout+xml"/>
  <Override PartName="/ppt/slideLayouts/slideLayout1141.xml" ContentType="application/vnd.openxmlformats-officedocument.presentationml.slideLayout+xml"/>
  <Override PartName="/ppt/slideLayouts/slideLayout1142.xml" ContentType="application/vnd.openxmlformats-officedocument.presentationml.slideLayout+xml"/>
  <Override PartName="/ppt/slideLayouts/slideLayout1143.xml" ContentType="application/vnd.openxmlformats-officedocument.presentationml.slideLayout+xml"/>
  <Override PartName="/ppt/slideLayouts/slideLayout1144.xml" ContentType="application/vnd.openxmlformats-officedocument.presentationml.slideLayout+xml"/>
  <Override PartName="/ppt/theme/theme104.xml" ContentType="application/vnd.openxmlformats-officedocument.theme+xml"/>
  <Override PartName="/ppt/slideLayouts/slideLayout1145.xml" ContentType="application/vnd.openxmlformats-officedocument.presentationml.slideLayout+xml"/>
  <Override PartName="/ppt/slideLayouts/slideLayout1146.xml" ContentType="application/vnd.openxmlformats-officedocument.presentationml.slideLayout+xml"/>
  <Override PartName="/ppt/slideLayouts/slideLayout1147.xml" ContentType="application/vnd.openxmlformats-officedocument.presentationml.slideLayout+xml"/>
  <Override PartName="/ppt/slideLayouts/slideLayout1148.xml" ContentType="application/vnd.openxmlformats-officedocument.presentationml.slideLayout+xml"/>
  <Override PartName="/ppt/slideLayouts/slideLayout1149.xml" ContentType="application/vnd.openxmlformats-officedocument.presentationml.slideLayout+xml"/>
  <Override PartName="/ppt/slideLayouts/slideLayout1150.xml" ContentType="application/vnd.openxmlformats-officedocument.presentationml.slideLayout+xml"/>
  <Override PartName="/ppt/slideLayouts/slideLayout1151.xml" ContentType="application/vnd.openxmlformats-officedocument.presentationml.slideLayout+xml"/>
  <Override PartName="/ppt/slideLayouts/slideLayout1152.xml" ContentType="application/vnd.openxmlformats-officedocument.presentationml.slideLayout+xml"/>
  <Override PartName="/ppt/slideLayouts/slideLayout1153.xml" ContentType="application/vnd.openxmlformats-officedocument.presentationml.slideLayout+xml"/>
  <Override PartName="/ppt/slideLayouts/slideLayout1154.xml" ContentType="application/vnd.openxmlformats-officedocument.presentationml.slideLayout+xml"/>
  <Override PartName="/ppt/slideLayouts/slideLayout1155.xml" ContentType="application/vnd.openxmlformats-officedocument.presentationml.slideLayout+xml"/>
  <Override PartName="/ppt/slideLayouts/slideLayout1156.xml" ContentType="application/vnd.openxmlformats-officedocument.presentationml.slideLayout+xml"/>
  <Override PartName="/ppt/theme/theme105.xml" ContentType="application/vnd.openxmlformats-officedocument.theme+xml"/>
  <Override PartName="/ppt/slideLayouts/slideLayout1157.xml" ContentType="application/vnd.openxmlformats-officedocument.presentationml.slideLayout+xml"/>
  <Override PartName="/ppt/slideLayouts/slideLayout1158.xml" ContentType="application/vnd.openxmlformats-officedocument.presentationml.slideLayout+xml"/>
  <Override PartName="/ppt/slideLayouts/slideLayout1159.xml" ContentType="application/vnd.openxmlformats-officedocument.presentationml.slideLayout+xml"/>
  <Override PartName="/ppt/slideLayouts/slideLayout1160.xml" ContentType="application/vnd.openxmlformats-officedocument.presentationml.slideLayout+xml"/>
  <Override PartName="/ppt/slideLayouts/slideLayout1161.xml" ContentType="application/vnd.openxmlformats-officedocument.presentationml.slideLayout+xml"/>
  <Override PartName="/ppt/slideLayouts/slideLayout1162.xml" ContentType="application/vnd.openxmlformats-officedocument.presentationml.slideLayout+xml"/>
  <Override PartName="/ppt/slideLayouts/slideLayout1163.xml" ContentType="application/vnd.openxmlformats-officedocument.presentationml.slideLayout+xml"/>
  <Override PartName="/ppt/slideLayouts/slideLayout1164.xml" ContentType="application/vnd.openxmlformats-officedocument.presentationml.slideLayout+xml"/>
  <Override PartName="/ppt/slideLayouts/slideLayout1165.xml" ContentType="application/vnd.openxmlformats-officedocument.presentationml.slideLayout+xml"/>
  <Override PartName="/ppt/slideLayouts/slideLayout1166.xml" ContentType="application/vnd.openxmlformats-officedocument.presentationml.slideLayout+xml"/>
  <Override PartName="/ppt/slideLayouts/slideLayout1167.xml" ContentType="application/vnd.openxmlformats-officedocument.presentationml.slideLayout+xml"/>
  <Override PartName="/ppt/theme/theme106.xml" ContentType="application/vnd.openxmlformats-officedocument.theme+xml"/>
  <Override PartName="/ppt/slideLayouts/slideLayout1168.xml" ContentType="application/vnd.openxmlformats-officedocument.presentationml.slideLayout+xml"/>
  <Override PartName="/ppt/slideLayouts/slideLayout1169.xml" ContentType="application/vnd.openxmlformats-officedocument.presentationml.slideLayout+xml"/>
  <Override PartName="/ppt/slideLayouts/slideLayout1170.xml" ContentType="application/vnd.openxmlformats-officedocument.presentationml.slideLayout+xml"/>
  <Override PartName="/ppt/slideLayouts/slideLayout1171.xml" ContentType="application/vnd.openxmlformats-officedocument.presentationml.slideLayout+xml"/>
  <Override PartName="/ppt/slideLayouts/slideLayout1172.xml" ContentType="application/vnd.openxmlformats-officedocument.presentationml.slideLayout+xml"/>
  <Override PartName="/ppt/slideLayouts/slideLayout1173.xml" ContentType="application/vnd.openxmlformats-officedocument.presentationml.slideLayout+xml"/>
  <Override PartName="/ppt/slideLayouts/slideLayout1174.xml" ContentType="application/vnd.openxmlformats-officedocument.presentationml.slideLayout+xml"/>
  <Override PartName="/ppt/slideLayouts/slideLayout1175.xml" ContentType="application/vnd.openxmlformats-officedocument.presentationml.slideLayout+xml"/>
  <Override PartName="/ppt/slideLayouts/slideLayout1176.xml" ContentType="application/vnd.openxmlformats-officedocument.presentationml.slideLayout+xml"/>
  <Override PartName="/ppt/slideLayouts/slideLayout1177.xml" ContentType="application/vnd.openxmlformats-officedocument.presentationml.slideLayout+xml"/>
  <Override PartName="/ppt/slideLayouts/slideLayout1178.xml" ContentType="application/vnd.openxmlformats-officedocument.presentationml.slideLayout+xml"/>
  <Override PartName="/ppt/theme/theme107.xml" ContentType="application/vnd.openxmlformats-officedocument.theme+xml"/>
  <Override PartName="/ppt/slideLayouts/slideLayout1179.xml" ContentType="application/vnd.openxmlformats-officedocument.presentationml.slideLayout+xml"/>
  <Override PartName="/ppt/slideLayouts/slideLayout1180.xml" ContentType="application/vnd.openxmlformats-officedocument.presentationml.slideLayout+xml"/>
  <Override PartName="/ppt/slideLayouts/slideLayout1181.xml" ContentType="application/vnd.openxmlformats-officedocument.presentationml.slideLayout+xml"/>
  <Override PartName="/ppt/slideLayouts/slideLayout1182.xml" ContentType="application/vnd.openxmlformats-officedocument.presentationml.slideLayout+xml"/>
  <Override PartName="/ppt/slideLayouts/slideLayout1183.xml" ContentType="application/vnd.openxmlformats-officedocument.presentationml.slideLayout+xml"/>
  <Override PartName="/ppt/slideLayouts/slideLayout1184.xml" ContentType="application/vnd.openxmlformats-officedocument.presentationml.slideLayout+xml"/>
  <Override PartName="/ppt/slideLayouts/slideLayout1185.xml" ContentType="application/vnd.openxmlformats-officedocument.presentationml.slideLayout+xml"/>
  <Override PartName="/ppt/slideLayouts/slideLayout1186.xml" ContentType="application/vnd.openxmlformats-officedocument.presentationml.slideLayout+xml"/>
  <Override PartName="/ppt/slideLayouts/slideLayout1187.xml" ContentType="application/vnd.openxmlformats-officedocument.presentationml.slideLayout+xml"/>
  <Override PartName="/ppt/slideLayouts/slideLayout1188.xml" ContentType="application/vnd.openxmlformats-officedocument.presentationml.slideLayout+xml"/>
  <Override PartName="/ppt/slideLayouts/slideLayout1189.xml" ContentType="application/vnd.openxmlformats-officedocument.presentationml.slideLayout+xml"/>
  <Override PartName="/ppt/theme/theme108.xml" ContentType="application/vnd.openxmlformats-officedocument.theme+xml"/>
  <Override PartName="/ppt/slideLayouts/slideLayout1190.xml" ContentType="application/vnd.openxmlformats-officedocument.presentationml.slideLayout+xml"/>
  <Override PartName="/ppt/slideLayouts/slideLayout1191.xml" ContentType="application/vnd.openxmlformats-officedocument.presentationml.slideLayout+xml"/>
  <Override PartName="/ppt/slideLayouts/slideLayout1192.xml" ContentType="application/vnd.openxmlformats-officedocument.presentationml.slideLayout+xml"/>
  <Override PartName="/ppt/slideLayouts/slideLayout1193.xml" ContentType="application/vnd.openxmlformats-officedocument.presentationml.slideLayout+xml"/>
  <Override PartName="/ppt/slideLayouts/slideLayout1194.xml" ContentType="application/vnd.openxmlformats-officedocument.presentationml.slideLayout+xml"/>
  <Override PartName="/ppt/slideLayouts/slideLayout1195.xml" ContentType="application/vnd.openxmlformats-officedocument.presentationml.slideLayout+xml"/>
  <Override PartName="/ppt/slideLayouts/slideLayout1196.xml" ContentType="application/vnd.openxmlformats-officedocument.presentationml.slideLayout+xml"/>
  <Override PartName="/ppt/slideLayouts/slideLayout1197.xml" ContentType="application/vnd.openxmlformats-officedocument.presentationml.slideLayout+xml"/>
  <Override PartName="/ppt/slideLayouts/slideLayout1198.xml" ContentType="application/vnd.openxmlformats-officedocument.presentationml.slideLayout+xml"/>
  <Override PartName="/ppt/slideLayouts/slideLayout1199.xml" ContentType="application/vnd.openxmlformats-officedocument.presentationml.slideLayout+xml"/>
  <Override PartName="/ppt/slideLayouts/slideLayout1200.xml" ContentType="application/vnd.openxmlformats-officedocument.presentationml.slideLayout+xml"/>
  <Override PartName="/ppt/theme/theme109.xml" ContentType="application/vnd.openxmlformats-officedocument.theme+xml"/>
  <Override PartName="/ppt/slideLayouts/slideLayout1201.xml" ContentType="application/vnd.openxmlformats-officedocument.presentationml.slideLayout+xml"/>
  <Override PartName="/ppt/slideLayouts/slideLayout1202.xml" ContentType="application/vnd.openxmlformats-officedocument.presentationml.slideLayout+xml"/>
  <Override PartName="/ppt/slideLayouts/slideLayout1203.xml" ContentType="application/vnd.openxmlformats-officedocument.presentationml.slideLayout+xml"/>
  <Override PartName="/ppt/slideLayouts/slideLayout1204.xml" ContentType="application/vnd.openxmlformats-officedocument.presentationml.slideLayout+xml"/>
  <Override PartName="/ppt/slideLayouts/slideLayout1205.xml" ContentType="application/vnd.openxmlformats-officedocument.presentationml.slideLayout+xml"/>
  <Override PartName="/ppt/slideLayouts/slideLayout1206.xml" ContentType="application/vnd.openxmlformats-officedocument.presentationml.slideLayout+xml"/>
  <Override PartName="/ppt/slideLayouts/slideLayout1207.xml" ContentType="application/vnd.openxmlformats-officedocument.presentationml.slideLayout+xml"/>
  <Override PartName="/ppt/slideLayouts/slideLayout1208.xml" ContentType="application/vnd.openxmlformats-officedocument.presentationml.slideLayout+xml"/>
  <Override PartName="/ppt/slideLayouts/slideLayout1209.xml" ContentType="application/vnd.openxmlformats-officedocument.presentationml.slideLayout+xml"/>
  <Override PartName="/ppt/slideLayouts/slideLayout1210.xml" ContentType="application/vnd.openxmlformats-officedocument.presentationml.slideLayout+xml"/>
  <Override PartName="/ppt/slideLayouts/slideLayout1211.xml" ContentType="application/vnd.openxmlformats-officedocument.presentationml.slideLayout+xml"/>
  <Override PartName="/ppt/theme/theme110.xml" ContentType="application/vnd.openxmlformats-officedocument.theme+xml"/>
  <Override PartName="/ppt/slideLayouts/slideLayout1212.xml" ContentType="application/vnd.openxmlformats-officedocument.presentationml.slideLayout+xml"/>
  <Override PartName="/ppt/slideLayouts/slideLayout1213.xml" ContentType="application/vnd.openxmlformats-officedocument.presentationml.slideLayout+xml"/>
  <Override PartName="/ppt/slideLayouts/slideLayout1214.xml" ContentType="application/vnd.openxmlformats-officedocument.presentationml.slideLayout+xml"/>
  <Override PartName="/ppt/slideLayouts/slideLayout1215.xml" ContentType="application/vnd.openxmlformats-officedocument.presentationml.slideLayout+xml"/>
  <Override PartName="/ppt/slideLayouts/slideLayout1216.xml" ContentType="application/vnd.openxmlformats-officedocument.presentationml.slideLayout+xml"/>
  <Override PartName="/ppt/slideLayouts/slideLayout1217.xml" ContentType="application/vnd.openxmlformats-officedocument.presentationml.slideLayout+xml"/>
  <Override PartName="/ppt/slideLayouts/slideLayout1218.xml" ContentType="application/vnd.openxmlformats-officedocument.presentationml.slideLayout+xml"/>
  <Override PartName="/ppt/slideLayouts/slideLayout1219.xml" ContentType="application/vnd.openxmlformats-officedocument.presentationml.slideLayout+xml"/>
  <Override PartName="/ppt/slideLayouts/slideLayout1220.xml" ContentType="application/vnd.openxmlformats-officedocument.presentationml.slideLayout+xml"/>
  <Override PartName="/ppt/slideLayouts/slideLayout1221.xml" ContentType="application/vnd.openxmlformats-officedocument.presentationml.slideLayout+xml"/>
  <Override PartName="/ppt/slideLayouts/slideLayout1222.xml" ContentType="application/vnd.openxmlformats-officedocument.presentationml.slideLayout+xml"/>
  <Override PartName="/ppt/theme/theme111.xml" ContentType="application/vnd.openxmlformats-officedocument.theme+xml"/>
  <Override PartName="/ppt/slideLayouts/slideLayout1223.xml" ContentType="application/vnd.openxmlformats-officedocument.presentationml.slideLayout+xml"/>
  <Override PartName="/ppt/slideLayouts/slideLayout1224.xml" ContentType="application/vnd.openxmlformats-officedocument.presentationml.slideLayout+xml"/>
  <Override PartName="/ppt/slideLayouts/slideLayout1225.xml" ContentType="application/vnd.openxmlformats-officedocument.presentationml.slideLayout+xml"/>
  <Override PartName="/ppt/slideLayouts/slideLayout1226.xml" ContentType="application/vnd.openxmlformats-officedocument.presentationml.slideLayout+xml"/>
  <Override PartName="/ppt/slideLayouts/slideLayout1227.xml" ContentType="application/vnd.openxmlformats-officedocument.presentationml.slideLayout+xml"/>
  <Override PartName="/ppt/slideLayouts/slideLayout1228.xml" ContentType="application/vnd.openxmlformats-officedocument.presentationml.slideLayout+xml"/>
  <Override PartName="/ppt/slideLayouts/slideLayout1229.xml" ContentType="application/vnd.openxmlformats-officedocument.presentationml.slideLayout+xml"/>
  <Override PartName="/ppt/slideLayouts/slideLayout1230.xml" ContentType="application/vnd.openxmlformats-officedocument.presentationml.slideLayout+xml"/>
  <Override PartName="/ppt/slideLayouts/slideLayout1231.xml" ContentType="application/vnd.openxmlformats-officedocument.presentationml.slideLayout+xml"/>
  <Override PartName="/ppt/slideLayouts/slideLayout1232.xml" ContentType="application/vnd.openxmlformats-officedocument.presentationml.slideLayout+xml"/>
  <Override PartName="/ppt/slideLayouts/slideLayout1233.xml" ContentType="application/vnd.openxmlformats-officedocument.presentationml.slideLayout+xml"/>
  <Override PartName="/ppt/theme/theme112.xml" ContentType="application/vnd.openxmlformats-officedocument.theme+xml"/>
  <Override PartName="/ppt/slideLayouts/slideLayout1234.xml" ContentType="application/vnd.openxmlformats-officedocument.presentationml.slideLayout+xml"/>
  <Override PartName="/ppt/slideLayouts/slideLayout1235.xml" ContentType="application/vnd.openxmlformats-officedocument.presentationml.slideLayout+xml"/>
  <Override PartName="/ppt/slideLayouts/slideLayout1236.xml" ContentType="application/vnd.openxmlformats-officedocument.presentationml.slideLayout+xml"/>
  <Override PartName="/ppt/slideLayouts/slideLayout1237.xml" ContentType="application/vnd.openxmlformats-officedocument.presentationml.slideLayout+xml"/>
  <Override PartName="/ppt/slideLayouts/slideLayout1238.xml" ContentType="application/vnd.openxmlformats-officedocument.presentationml.slideLayout+xml"/>
  <Override PartName="/ppt/slideLayouts/slideLayout1239.xml" ContentType="application/vnd.openxmlformats-officedocument.presentationml.slideLayout+xml"/>
  <Override PartName="/ppt/slideLayouts/slideLayout1240.xml" ContentType="application/vnd.openxmlformats-officedocument.presentationml.slideLayout+xml"/>
  <Override PartName="/ppt/slideLayouts/slideLayout1241.xml" ContentType="application/vnd.openxmlformats-officedocument.presentationml.slideLayout+xml"/>
  <Override PartName="/ppt/slideLayouts/slideLayout1242.xml" ContentType="application/vnd.openxmlformats-officedocument.presentationml.slideLayout+xml"/>
  <Override PartName="/ppt/slideLayouts/slideLayout1243.xml" ContentType="application/vnd.openxmlformats-officedocument.presentationml.slideLayout+xml"/>
  <Override PartName="/ppt/slideLayouts/slideLayout1244.xml" ContentType="application/vnd.openxmlformats-officedocument.presentationml.slideLayout+xml"/>
  <Override PartName="/ppt/theme/theme113.xml" ContentType="application/vnd.openxmlformats-officedocument.theme+xml"/>
  <Override PartName="/ppt/slideLayouts/slideLayout1245.xml" ContentType="application/vnd.openxmlformats-officedocument.presentationml.slideLayout+xml"/>
  <Override PartName="/ppt/slideLayouts/slideLayout1246.xml" ContentType="application/vnd.openxmlformats-officedocument.presentationml.slideLayout+xml"/>
  <Override PartName="/ppt/slideLayouts/slideLayout1247.xml" ContentType="application/vnd.openxmlformats-officedocument.presentationml.slideLayout+xml"/>
  <Override PartName="/ppt/slideLayouts/slideLayout1248.xml" ContentType="application/vnd.openxmlformats-officedocument.presentationml.slideLayout+xml"/>
  <Override PartName="/ppt/slideLayouts/slideLayout1249.xml" ContentType="application/vnd.openxmlformats-officedocument.presentationml.slideLayout+xml"/>
  <Override PartName="/ppt/slideLayouts/slideLayout1250.xml" ContentType="application/vnd.openxmlformats-officedocument.presentationml.slideLayout+xml"/>
  <Override PartName="/ppt/slideLayouts/slideLayout1251.xml" ContentType="application/vnd.openxmlformats-officedocument.presentationml.slideLayout+xml"/>
  <Override PartName="/ppt/slideLayouts/slideLayout1252.xml" ContentType="application/vnd.openxmlformats-officedocument.presentationml.slideLayout+xml"/>
  <Override PartName="/ppt/slideLayouts/slideLayout1253.xml" ContentType="application/vnd.openxmlformats-officedocument.presentationml.slideLayout+xml"/>
  <Override PartName="/ppt/slideLayouts/slideLayout1254.xml" ContentType="application/vnd.openxmlformats-officedocument.presentationml.slideLayout+xml"/>
  <Override PartName="/ppt/slideLayouts/slideLayout1255.xml" ContentType="application/vnd.openxmlformats-officedocument.presentationml.slideLayout+xml"/>
  <Override PartName="/ppt/theme/theme114.xml" ContentType="application/vnd.openxmlformats-officedocument.theme+xml"/>
  <Override PartName="/ppt/slideLayouts/slideLayout1256.xml" ContentType="application/vnd.openxmlformats-officedocument.presentationml.slideLayout+xml"/>
  <Override PartName="/ppt/slideLayouts/slideLayout1257.xml" ContentType="application/vnd.openxmlformats-officedocument.presentationml.slideLayout+xml"/>
  <Override PartName="/ppt/slideLayouts/slideLayout1258.xml" ContentType="application/vnd.openxmlformats-officedocument.presentationml.slideLayout+xml"/>
  <Override PartName="/ppt/slideLayouts/slideLayout1259.xml" ContentType="application/vnd.openxmlformats-officedocument.presentationml.slideLayout+xml"/>
  <Override PartName="/ppt/slideLayouts/slideLayout1260.xml" ContentType="application/vnd.openxmlformats-officedocument.presentationml.slideLayout+xml"/>
  <Override PartName="/ppt/slideLayouts/slideLayout1261.xml" ContentType="application/vnd.openxmlformats-officedocument.presentationml.slideLayout+xml"/>
  <Override PartName="/ppt/slideLayouts/slideLayout1262.xml" ContentType="application/vnd.openxmlformats-officedocument.presentationml.slideLayout+xml"/>
  <Override PartName="/ppt/slideLayouts/slideLayout1263.xml" ContentType="application/vnd.openxmlformats-officedocument.presentationml.slideLayout+xml"/>
  <Override PartName="/ppt/slideLayouts/slideLayout1264.xml" ContentType="application/vnd.openxmlformats-officedocument.presentationml.slideLayout+xml"/>
  <Override PartName="/ppt/slideLayouts/slideLayout1265.xml" ContentType="application/vnd.openxmlformats-officedocument.presentationml.slideLayout+xml"/>
  <Override PartName="/ppt/slideLayouts/slideLayout1266.xml" ContentType="application/vnd.openxmlformats-officedocument.presentationml.slideLayout+xml"/>
  <Override PartName="/ppt/theme/theme115.xml" ContentType="application/vnd.openxmlformats-officedocument.theme+xml"/>
  <Override PartName="/ppt/slideLayouts/slideLayout1267.xml" ContentType="application/vnd.openxmlformats-officedocument.presentationml.slideLayout+xml"/>
  <Override PartName="/ppt/slideLayouts/slideLayout1268.xml" ContentType="application/vnd.openxmlformats-officedocument.presentationml.slideLayout+xml"/>
  <Override PartName="/ppt/slideLayouts/slideLayout1269.xml" ContentType="application/vnd.openxmlformats-officedocument.presentationml.slideLayout+xml"/>
  <Override PartName="/ppt/slideLayouts/slideLayout1270.xml" ContentType="application/vnd.openxmlformats-officedocument.presentationml.slideLayout+xml"/>
  <Override PartName="/ppt/slideLayouts/slideLayout1271.xml" ContentType="application/vnd.openxmlformats-officedocument.presentationml.slideLayout+xml"/>
  <Override PartName="/ppt/slideLayouts/slideLayout1272.xml" ContentType="application/vnd.openxmlformats-officedocument.presentationml.slideLayout+xml"/>
  <Override PartName="/ppt/slideLayouts/slideLayout1273.xml" ContentType="application/vnd.openxmlformats-officedocument.presentationml.slideLayout+xml"/>
  <Override PartName="/ppt/slideLayouts/slideLayout1274.xml" ContentType="application/vnd.openxmlformats-officedocument.presentationml.slideLayout+xml"/>
  <Override PartName="/ppt/slideLayouts/slideLayout1275.xml" ContentType="application/vnd.openxmlformats-officedocument.presentationml.slideLayout+xml"/>
  <Override PartName="/ppt/slideLayouts/slideLayout1276.xml" ContentType="application/vnd.openxmlformats-officedocument.presentationml.slideLayout+xml"/>
  <Override PartName="/ppt/slideLayouts/slideLayout1277.xml" ContentType="application/vnd.openxmlformats-officedocument.presentationml.slideLayout+xml"/>
  <Override PartName="/ppt/theme/theme116.xml" ContentType="application/vnd.openxmlformats-officedocument.theme+xml"/>
  <Override PartName="/ppt/slideLayouts/slideLayout1278.xml" ContentType="application/vnd.openxmlformats-officedocument.presentationml.slideLayout+xml"/>
  <Override PartName="/ppt/slideLayouts/slideLayout1279.xml" ContentType="application/vnd.openxmlformats-officedocument.presentationml.slideLayout+xml"/>
  <Override PartName="/ppt/slideLayouts/slideLayout1280.xml" ContentType="application/vnd.openxmlformats-officedocument.presentationml.slideLayout+xml"/>
  <Override PartName="/ppt/slideLayouts/slideLayout1281.xml" ContentType="application/vnd.openxmlformats-officedocument.presentationml.slideLayout+xml"/>
  <Override PartName="/ppt/slideLayouts/slideLayout1282.xml" ContentType="application/vnd.openxmlformats-officedocument.presentationml.slideLayout+xml"/>
  <Override PartName="/ppt/slideLayouts/slideLayout1283.xml" ContentType="application/vnd.openxmlformats-officedocument.presentationml.slideLayout+xml"/>
  <Override PartName="/ppt/slideLayouts/slideLayout1284.xml" ContentType="application/vnd.openxmlformats-officedocument.presentationml.slideLayout+xml"/>
  <Override PartName="/ppt/slideLayouts/slideLayout1285.xml" ContentType="application/vnd.openxmlformats-officedocument.presentationml.slideLayout+xml"/>
  <Override PartName="/ppt/slideLayouts/slideLayout1286.xml" ContentType="application/vnd.openxmlformats-officedocument.presentationml.slideLayout+xml"/>
  <Override PartName="/ppt/slideLayouts/slideLayout1287.xml" ContentType="application/vnd.openxmlformats-officedocument.presentationml.slideLayout+xml"/>
  <Override PartName="/ppt/slideLayouts/slideLayout1288.xml" ContentType="application/vnd.openxmlformats-officedocument.presentationml.slideLayout+xml"/>
  <Override PartName="/ppt/theme/theme117.xml" ContentType="application/vnd.openxmlformats-officedocument.theme+xml"/>
  <Override PartName="/ppt/slideLayouts/slideLayout1289.xml" ContentType="application/vnd.openxmlformats-officedocument.presentationml.slideLayout+xml"/>
  <Override PartName="/ppt/slideLayouts/slideLayout1290.xml" ContentType="application/vnd.openxmlformats-officedocument.presentationml.slideLayout+xml"/>
  <Override PartName="/ppt/slideLayouts/slideLayout1291.xml" ContentType="application/vnd.openxmlformats-officedocument.presentationml.slideLayout+xml"/>
  <Override PartName="/ppt/slideLayouts/slideLayout1292.xml" ContentType="application/vnd.openxmlformats-officedocument.presentationml.slideLayout+xml"/>
  <Override PartName="/ppt/slideLayouts/slideLayout1293.xml" ContentType="application/vnd.openxmlformats-officedocument.presentationml.slideLayout+xml"/>
  <Override PartName="/ppt/slideLayouts/slideLayout1294.xml" ContentType="application/vnd.openxmlformats-officedocument.presentationml.slideLayout+xml"/>
  <Override PartName="/ppt/slideLayouts/slideLayout1295.xml" ContentType="application/vnd.openxmlformats-officedocument.presentationml.slideLayout+xml"/>
  <Override PartName="/ppt/slideLayouts/slideLayout1296.xml" ContentType="application/vnd.openxmlformats-officedocument.presentationml.slideLayout+xml"/>
  <Override PartName="/ppt/slideLayouts/slideLayout1297.xml" ContentType="application/vnd.openxmlformats-officedocument.presentationml.slideLayout+xml"/>
  <Override PartName="/ppt/slideLayouts/slideLayout1298.xml" ContentType="application/vnd.openxmlformats-officedocument.presentationml.slideLayout+xml"/>
  <Override PartName="/ppt/slideLayouts/slideLayout1299.xml" ContentType="application/vnd.openxmlformats-officedocument.presentationml.slideLayout+xml"/>
  <Override PartName="/ppt/theme/theme118.xml" ContentType="application/vnd.openxmlformats-officedocument.theme+xml"/>
  <Override PartName="/ppt/slideLayouts/slideLayout1300.xml" ContentType="application/vnd.openxmlformats-officedocument.presentationml.slideLayout+xml"/>
  <Override PartName="/ppt/slideLayouts/slideLayout1301.xml" ContentType="application/vnd.openxmlformats-officedocument.presentationml.slideLayout+xml"/>
  <Override PartName="/ppt/slideLayouts/slideLayout1302.xml" ContentType="application/vnd.openxmlformats-officedocument.presentationml.slideLayout+xml"/>
  <Override PartName="/ppt/slideLayouts/slideLayout1303.xml" ContentType="application/vnd.openxmlformats-officedocument.presentationml.slideLayout+xml"/>
  <Override PartName="/ppt/slideLayouts/slideLayout1304.xml" ContentType="application/vnd.openxmlformats-officedocument.presentationml.slideLayout+xml"/>
  <Override PartName="/ppt/slideLayouts/slideLayout1305.xml" ContentType="application/vnd.openxmlformats-officedocument.presentationml.slideLayout+xml"/>
  <Override PartName="/ppt/slideLayouts/slideLayout1306.xml" ContentType="application/vnd.openxmlformats-officedocument.presentationml.slideLayout+xml"/>
  <Override PartName="/ppt/slideLayouts/slideLayout1307.xml" ContentType="application/vnd.openxmlformats-officedocument.presentationml.slideLayout+xml"/>
  <Override PartName="/ppt/slideLayouts/slideLayout1308.xml" ContentType="application/vnd.openxmlformats-officedocument.presentationml.slideLayout+xml"/>
  <Override PartName="/ppt/slideLayouts/slideLayout1309.xml" ContentType="application/vnd.openxmlformats-officedocument.presentationml.slideLayout+xml"/>
  <Override PartName="/ppt/slideLayouts/slideLayout1310.xml" ContentType="application/vnd.openxmlformats-officedocument.presentationml.slideLayout+xml"/>
  <Override PartName="/ppt/theme/theme119.xml" ContentType="application/vnd.openxmlformats-officedocument.theme+xml"/>
  <Override PartName="/ppt/slideLayouts/slideLayout1311.xml" ContentType="application/vnd.openxmlformats-officedocument.presentationml.slideLayout+xml"/>
  <Override PartName="/ppt/slideLayouts/slideLayout1312.xml" ContentType="application/vnd.openxmlformats-officedocument.presentationml.slideLayout+xml"/>
  <Override PartName="/ppt/slideLayouts/slideLayout1313.xml" ContentType="application/vnd.openxmlformats-officedocument.presentationml.slideLayout+xml"/>
  <Override PartName="/ppt/slideLayouts/slideLayout1314.xml" ContentType="application/vnd.openxmlformats-officedocument.presentationml.slideLayout+xml"/>
  <Override PartName="/ppt/slideLayouts/slideLayout1315.xml" ContentType="application/vnd.openxmlformats-officedocument.presentationml.slideLayout+xml"/>
  <Override PartName="/ppt/slideLayouts/slideLayout1316.xml" ContentType="application/vnd.openxmlformats-officedocument.presentationml.slideLayout+xml"/>
  <Override PartName="/ppt/slideLayouts/slideLayout1317.xml" ContentType="application/vnd.openxmlformats-officedocument.presentationml.slideLayout+xml"/>
  <Override PartName="/ppt/slideLayouts/slideLayout1318.xml" ContentType="application/vnd.openxmlformats-officedocument.presentationml.slideLayout+xml"/>
  <Override PartName="/ppt/slideLayouts/slideLayout1319.xml" ContentType="application/vnd.openxmlformats-officedocument.presentationml.slideLayout+xml"/>
  <Override PartName="/ppt/slideLayouts/slideLayout1320.xml" ContentType="application/vnd.openxmlformats-officedocument.presentationml.slideLayout+xml"/>
  <Override PartName="/ppt/slideLayouts/slideLayout1321.xml" ContentType="application/vnd.openxmlformats-officedocument.presentationml.slideLayout+xml"/>
  <Override PartName="/ppt/theme/theme120.xml" ContentType="application/vnd.openxmlformats-officedocument.theme+xml"/>
  <Override PartName="/ppt/slideLayouts/slideLayout1322.xml" ContentType="application/vnd.openxmlformats-officedocument.presentationml.slideLayout+xml"/>
  <Override PartName="/ppt/slideLayouts/slideLayout1323.xml" ContentType="application/vnd.openxmlformats-officedocument.presentationml.slideLayout+xml"/>
  <Override PartName="/ppt/slideLayouts/slideLayout1324.xml" ContentType="application/vnd.openxmlformats-officedocument.presentationml.slideLayout+xml"/>
  <Override PartName="/ppt/slideLayouts/slideLayout1325.xml" ContentType="application/vnd.openxmlformats-officedocument.presentationml.slideLayout+xml"/>
  <Override PartName="/ppt/slideLayouts/slideLayout1326.xml" ContentType="application/vnd.openxmlformats-officedocument.presentationml.slideLayout+xml"/>
  <Override PartName="/ppt/slideLayouts/slideLayout1327.xml" ContentType="application/vnd.openxmlformats-officedocument.presentationml.slideLayout+xml"/>
  <Override PartName="/ppt/slideLayouts/slideLayout1328.xml" ContentType="application/vnd.openxmlformats-officedocument.presentationml.slideLayout+xml"/>
  <Override PartName="/ppt/slideLayouts/slideLayout1329.xml" ContentType="application/vnd.openxmlformats-officedocument.presentationml.slideLayout+xml"/>
  <Override PartName="/ppt/slideLayouts/slideLayout1330.xml" ContentType="application/vnd.openxmlformats-officedocument.presentationml.slideLayout+xml"/>
  <Override PartName="/ppt/slideLayouts/slideLayout1331.xml" ContentType="application/vnd.openxmlformats-officedocument.presentationml.slideLayout+xml"/>
  <Override PartName="/ppt/slideLayouts/slideLayout1332.xml" ContentType="application/vnd.openxmlformats-officedocument.presentationml.slideLayout+xml"/>
  <Override PartName="/ppt/theme/theme121.xml" ContentType="application/vnd.openxmlformats-officedocument.theme+xml"/>
  <Override PartName="/ppt/slideLayouts/slideLayout1333.xml" ContentType="application/vnd.openxmlformats-officedocument.presentationml.slideLayout+xml"/>
  <Override PartName="/ppt/slideLayouts/slideLayout1334.xml" ContentType="application/vnd.openxmlformats-officedocument.presentationml.slideLayout+xml"/>
  <Override PartName="/ppt/slideLayouts/slideLayout1335.xml" ContentType="application/vnd.openxmlformats-officedocument.presentationml.slideLayout+xml"/>
  <Override PartName="/ppt/slideLayouts/slideLayout1336.xml" ContentType="application/vnd.openxmlformats-officedocument.presentationml.slideLayout+xml"/>
  <Override PartName="/ppt/slideLayouts/slideLayout1337.xml" ContentType="application/vnd.openxmlformats-officedocument.presentationml.slideLayout+xml"/>
  <Override PartName="/ppt/slideLayouts/slideLayout1338.xml" ContentType="application/vnd.openxmlformats-officedocument.presentationml.slideLayout+xml"/>
  <Override PartName="/ppt/slideLayouts/slideLayout1339.xml" ContentType="application/vnd.openxmlformats-officedocument.presentationml.slideLayout+xml"/>
  <Override PartName="/ppt/slideLayouts/slideLayout1340.xml" ContentType="application/vnd.openxmlformats-officedocument.presentationml.slideLayout+xml"/>
  <Override PartName="/ppt/slideLayouts/slideLayout1341.xml" ContentType="application/vnd.openxmlformats-officedocument.presentationml.slideLayout+xml"/>
  <Override PartName="/ppt/slideLayouts/slideLayout1342.xml" ContentType="application/vnd.openxmlformats-officedocument.presentationml.slideLayout+xml"/>
  <Override PartName="/ppt/slideLayouts/slideLayout1343.xml" ContentType="application/vnd.openxmlformats-officedocument.presentationml.slideLayout+xml"/>
  <Override PartName="/ppt/theme/theme122.xml" ContentType="application/vnd.openxmlformats-officedocument.theme+xml"/>
  <Override PartName="/ppt/slideLayouts/slideLayout1344.xml" ContentType="application/vnd.openxmlformats-officedocument.presentationml.slideLayout+xml"/>
  <Override PartName="/ppt/slideLayouts/slideLayout1345.xml" ContentType="application/vnd.openxmlformats-officedocument.presentationml.slideLayout+xml"/>
  <Override PartName="/ppt/slideLayouts/slideLayout1346.xml" ContentType="application/vnd.openxmlformats-officedocument.presentationml.slideLayout+xml"/>
  <Override PartName="/ppt/slideLayouts/slideLayout1347.xml" ContentType="application/vnd.openxmlformats-officedocument.presentationml.slideLayout+xml"/>
  <Override PartName="/ppt/slideLayouts/slideLayout1348.xml" ContentType="application/vnd.openxmlformats-officedocument.presentationml.slideLayout+xml"/>
  <Override PartName="/ppt/slideLayouts/slideLayout1349.xml" ContentType="application/vnd.openxmlformats-officedocument.presentationml.slideLayout+xml"/>
  <Override PartName="/ppt/slideLayouts/slideLayout1350.xml" ContentType="application/vnd.openxmlformats-officedocument.presentationml.slideLayout+xml"/>
  <Override PartName="/ppt/slideLayouts/slideLayout1351.xml" ContentType="application/vnd.openxmlformats-officedocument.presentationml.slideLayout+xml"/>
  <Override PartName="/ppt/slideLayouts/slideLayout1352.xml" ContentType="application/vnd.openxmlformats-officedocument.presentationml.slideLayout+xml"/>
  <Override PartName="/ppt/slideLayouts/slideLayout1353.xml" ContentType="application/vnd.openxmlformats-officedocument.presentationml.slideLayout+xml"/>
  <Override PartName="/ppt/slideLayouts/slideLayout1354.xml" ContentType="application/vnd.openxmlformats-officedocument.presentationml.slideLayout+xml"/>
  <Override PartName="/ppt/theme/theme123.xml" ContentType="application/vnd.openxmlformats-officedocument.theme+xml"/>
  <Override PartName="/ppt/slideLayouts/slideLayout1355.xml" ContentType="application/vnd.openxmlformats-officedocument.presentationml.slideLayout+xml"/>
  <Override PartName="/ppt/slideLayouts/slideLayout1356.xml" ContentType="application/vnd.openxmlformats-officedocument.presentationml.slideLayout+xml"/>
  <Override PartName="/ppt/slideLayouts/slideLayout1357.xml" ContentType="application/vnd.openxmlformats-officedocument.presentationml.slideLayout+xml"/>
  <Override PartName="/ppt/slideLayouts/slideLayout1358.xml" ContentType="application/vnd.openxmlformats-officedocument.presentationml.slideLayout+xml"/>
  <Override PartName="/ppt/slideLayouts/slideLayout1359.xml" ContentType="application/vnd.openxmlformats-officedocument.presentationml.slideLayout+xml"/>
  <Override PartName="/ppt/slideLayouts/slideLayout1360.xml" ContentType="application/vnd.openxmlformats-officedocument.presentationml.slideLayout+xml"/>
  <Override PartName="/ppt/slideLayouts/slideLayout1361.xml" ContentType="application/vnd.openxmlformats-officedocument.presentationml.slideLayout+xml"/>
  <Override PartName="/ppt/slideLayouts/slideLayout1362.xml" ContentType="application/vnd.openxmlformats-officedocument.presentationml.slideLayout+xml"/>
  <Override PartName="/ppt/slideLayouts/slideLayout1363.xml" ContentType="application/vnd.openxmlformats-officedocument.presentationml.slideLayout+xml"/>
  <Override PartName="/ppt/slideLayouts/slideLayout1364.xml" ContentType="application/vnd.openxmlformats-officedocument.presentationml.slideLayout+xml"/>
  <Override PartName="/ppt/slideLayouts/slideLayout1365.xml" ContentType="application/vnd.openxmlformats-officedocument.presentationml.slideLayout+xml"/>
  <Override PartName="/ppt/theme/theme124.xml" ContentType="application/vnd.openxmlformats-officedocument.theme+xml"/>
  <Override PartName="/ppt/slideLayouts/slideLayout1366.xml" ContentType="application/vnd.openxmlformats-officedocument.presentationml.slideLayout+xml"/>
  <Override PartName="/ppt/slideLayouts/slideLayout1367.xml" ContentType="application/vnd.openxmlformats-officedocument.presentationml.slideLayout+xml"/>
  <Override PartName="/ppt/slideLayouts/slideLayout1368.xml" ContentType="application/vnd.openxmlformats-officedocument.presentationml.slideLayout+xml"/>
  <Override PartName="/ppt/slideLayouts/slideLayout1369.xml" ContentType="application/vnd.openxmlformats-officedocument.presentationml.slideLayout+xml"/>
  <Override PartName="/ppt/slideLayouts/slideLayout1370.xml" ContentType="application/vnd.openxmlformats-officedocument.presentationml.slideLayout+xml"/>
  <Override PartName="/ppt/slideLayouts/slideLayout1371.xml" ContentType="application/vnd.openxmlformats-officedocument.presentationml.slideLayout+xml"/>
  <Override PartName="/ppt/slideLayouts/slideLayout1372.xml" ContentType="application/vnd.openxmlformats-officedocument.presentationml.slideLayout+xml"/>
  <Override PartName="/ppt/slideLayouts/slideLayout1373.xml" ContentType="application/vnd.openxmlformats-officedocument.presentationml.slideLayout+xml"/>
  <Override PartName="/ppt/slideLayouts/slideLayout1374.xml" ContentType="application/vnd.openxmlformats-officedocument.presentationml.slideLayout+xml"/>
  <Override PartName="/ppt/slideLayouts/slideLayout1375.xml" ContentType="application/vnd.openxmlformats-officedocument.presentationml.slideLayout+xml"/>
  <Override PartName="/ppt/slideLayouts/slideLayout1376.xml" ContentType="application/vnd.openxmlformats-officedocument.presentationml.slideLayout+xml"/>
  <Override PartName="/ppt/theme/theme125.xml" ContentType="application/vnd.openxmlformats-officedocument.theme+xml"/>
  <Override PartName="/ppt/slideLayouts/slideLayout1377.xml" ContentType="application/vnd.openxmlformats-officedocument.presentationml.slideLayout+xml"/>
  <Override PartName="/ppt/slideLayouts/slideLayout1378.xml" ContentType="application/vnd.openxmlformats-officedocument.presentationml.slideLayout+xml"/>
  <Override PartName="/ppt/slideLayouts/slideLayout1379.xml" ContentType="application/vnd.openxmlformats-officedocument.presentationml.slideLayout+xml"/>
  <Override PartName="/ppt/slideLayouts/slideLayout1380.xml" ContentType="application/vnd.openxmlformats-officedocument.presentationml.slideLayout+xml"/>
  <Override PartName="/ppt/slideLayouts/slideLayout1381.xml" ContentType="application/vnd.openxmlformats-officedocument.presentationml.slideLayout+xml"/>
  <Override PartName="/ppt/slideLayouts/slideLayout1382.xml" ContentType="application/vnd.openxmlformats-officedocument.presentationml.slideLayout+xml"/>
  <Override PartName="/ppt/slideLayouts/slideLayout1383.xml" ContentType="application/vnd.openxmlformats-officedocument.presentationml.slideLayout+xml"/>
  <Override PartName="/ppt/slideLayouts/slideLayout1384.xml" ContentType="application/vnd.openxmlformats-officedocument.presentationml.slideLayout+xml"/>
  <Override PartName="/ppt/slideLayouts/slideLayout1385.xml" ContentType="application/vnd.openxmlformats-officedocument.presentationml.slideLayout+xml"/>
  <Override PartName="/ppt/slideLayouts/slideLayout1386.xml" ContentType="application/vnd.openxmlformats-officedocument.presentationml.slideLayout+xml"/>
  <Override PartName="/ppt/slideLayouts/slideLayout1387.xml" ContentType="application/vnd.openxmlformats-officedocument.presentationml.slideLayout+xml"/>
  <Override PartName="/ppt/slideLayouts/slideLayout1388.xml" ContentType="application/vnd.openxmlformats-officedocument.presentationml.slideLayout+xml"/>
  <Override PartName="/ppt/theme/theme126.xml" ContentType="application/vnd.openxmlformats-officedocument.theme+xml"/>
  <Override PartName="/ppt/slideLayouts/slideLayout1389.xml" ContentType="application/vnd.openxmlformats-officedocument.presentationml.slideLayout+xml"/>
  <Override PartName="/ppt/slideLayouts/slideLayout1390.xml" ContentType="application/vnd.openxmlformats-officedocument.presentationml.slideLayout+xml"/>
  <Override PartName="/ppt/slideLayouts/slideLayout1391.xml" ContentType="application/vnd.openxmlformats-officedocument.presentationml.slideLayout+xml"/>
  <Override PartName="/ppt/slideLayouts/slideLayout1392.xml" ContentType="application/vnd.openxmlformats-officedocument.presentationml.slideLayout+xml"/>
  <Override PartName="/ppt/slideLayouts/slideLayout1393.xml" ContentType="application/vnd.openxmlformats-officedocument.presentationml.slideLayout+xml"/>
  <Override PartName="/ppt/slideLayouts/slideLayout1394.xml" ContentType="application/vnd.openxmlformats-officedocument.presentationml.slideLayout+xml"/>
  <Override PartName="/ppt/slideLayouts/slideLayout1395.xml" ContentType="application/vnd.openxmlformats-officedocument.presentationml.slideLayout+xml"/>
  <Override PartName="/ppt/slideLayouts/slideLayout1396.xml" ContentType="application/vnd.openxmlformats-officedocument.presentationml.slideLayout+xml"/>
  <Override PartName="/ppt/slideLayouts/slideLayout1397.xml" ContentType="application/vnd.openxmlformats-officedocument.presentationml.slideLayout+xml"/>
  <Override PartName="/ppt/slideLayouts/slideLayout1398.xml" ContentType="application/vnd.openxmlformats-officedocument.presentationml.slideLayout+xml"/>
  <Override PartName="/ppt/slideLayouts/slideLayout1399.xml" ContentType="application/vnd.openxmlformats-officedocument.presentationml.slideLayout+xml"/>
  <Override PartName="/ppt/theme/theme127.xml" ContentType="application/vnd.openxmlformats-officedocument.theme+xml"/>
  <Override PartName="/ppt/slideLayouts/slideLayout1400.xml" ContentType="application/vnd.openxmlformats-officedocument.presentationml.slideLayout+xml"/>
  <Override PartName="/ppt/slideLayouts/slideLayout1401.xml" ContentType="application/vnd.openxmlformats-officedocument.presentationml.slideLayout+xml"/>
  <Override PartName="/ppt/slideLayouts/slideLayout1402.xml" ContentType="application/vnd.openxmlformats-officedocument.presentationml.slideLayout+xml"/>
  <Override PartName="/ppt/slideLayouts/slideLayout1403.xml" ContentType="application/vnd.openxmlformats-officedocument.presentationml.slideLayout+xml"/>
  <Override PartName="/ppt/slideLayouts/slideLayout1404.xml" ContentType="application/vnd.openxmlformats-officedocument.presentationml.slideLayout+xml"/>
  <Override PartName="/ppt/slideLayouts/slideLayout1405.xml" ContentType="application/vnd.openxmlformats-officedocument.presentationml.slideLayout+xml"/>
  <Override PartName="/ppt/slideLayouts/slideLayout1406.xml" ContentType="application/vnd.openxmlformats-officedocument.presentationml.slideLayout+xml"/>
  <Override PartName="/ppt/slideLayouts/slideLayout1407.xml" ContentType="application/vnd.openxmlformats-officedocument.presentationml.slideLayout+xml"/>
  <Override PartName="/ppt/slideLayouts/slideLayout1408.xml" ContentType="application/vnd.openxmlformats-officedocument.presentationml.slideLayout+xml"/>
  <Override PartName="/ppt/slideLayouts/slideLayout1409.xml" ContentType="application/vnd.openxmlformats-officedocument.presentationml.slideLayout+xml"/>
  <Override PartName="/ppt/slideLayouts/slideLayout1410.xml" ContentType="application/vnd.openxmlformats-officedocument.presentationml.slideLayout+xml"/>
  <Override PartName="/ppt/theme/theme128.xml" ContentType="application/vnd.openxmlformats-officedocument.theme+xml"/>
  <Override PartName="/ppt/slideLayouts/slideLayout1411.xml" ContentType="application/vnd.openxmlformats-officedocument.presentationml.slideLayout+xml"/>
  <Override PartName="/ppt/slideLayouts/slideLayout1412.xml" ContentType="application/vnd.openxmlformats-officedocument.presentationml.slideLayout+xml"/>
  <Override PartName="/ppt/slideLayouts/slideLayout1413.xml" ContentType="application/vnd.openxmlformats-officedocument.presentationml.slideLayout+xml"/>
  <Override PartName="/ppt/slideLayouts/slideLayout1414.xml" ContentType="application/vnd.openxmlformats-officedocument.presentationml.slideLayout+xml"/>
  <Override PartName="/ppt/slideLayouts/slideLayout1415.xml" ContentType="application/vnd.openxmlformats-officedocument.presentationml.slideLayout+xml"/>
  <Override PartName="/ppt/slideLayouts/slideLayout1416.xml" ContentType="application/vnd.openxmlformats-officedocument.presentationml.slideLayout+xml"/>
  <Override PartName="/ppt/slideLayouts/slideLayout1417.xml" ContentType="application/vnd.openxmlformats-officedocument.presentationml.slideLayout+xml"/>
  <Override PartName="/ppt/slideLayouts/slideLayout1418.xml" ContentType="application/vnd.openxmlformats-officedocument.presentationml.slideLayout+xml"/>
  <Override PartName="/ppt/slideLayouts/slideLayout1419.xml" ContentType="application/vnd.openxmlformats-officedocument.presentationml.slideLayout+xml"/>
  <Override PartName="/ppt/slideLayouts/slideLayout1420.xml" ContentType="application/vnd.openxmlformats-officedocument.presentationml.slideLayout+xml"/>
  <Override PartName="/ppt/slideLayouts/slideLayout1421.xml" ContentType="application/vnd.openxmlformats-officedocument.presentationml.slideLayout+xml"/>
  <Override PartName="/ppt/theme/theme129.xml" ContentType="application/vnd.openxmlformats-officedocument.theme+xml"/>
  <Override PartName="/ppt/slideLayouts/slideLayout1422.xml" ContentType="application/vnd.openxmlformats-officedocument.presentationml.slideLayout+xml"/>
  <Override PartName="/ppt/slideLayouts/slideLayout1423.xml" ContentType="application/vnd.openxmlformats-officedocument.presentationml.slideLayout+xml"/>
  <Override PartName="/ppt/slideLayouts/slideLayout1424.xml" ContentType="application/vnd.openxmlformats-officedocument.presentationml.slideLayout+xml"/>
  <Override PartName="/ppt/slideLayouts/slideLayout1425.xml" ContentType="application/vnd.openxmlformats-officedocument.presentationml.slideLayout+xml"/>
  <Override PartName="/ppt/slideLayouts/slideLayout1426.xml" ContentType="application/vnd.openxmlformats-officedocument.presentationml.slideLayout+xml"/>
  <Override PartName="/ppt/slideLayouts/slideLayout1427.xml" ContentType="application/vnd.openxmlformats-officedocument.presentationml.slideLayout+xml"/>
  <Override PartName="/ppt/slideLayouts/slideLayout1428.xml" ContentType="application/vnd.openxmlformats-officedocument.presentationml.slideLayout+xml"/>
  <Override PartName="/ppt/slideLayouts/slideLayout1429.xml" ContentType="application/vnd.openxmlformats-officedocument.presentationml.slideLayout+xml"/>
  <Override PartName="/ppt/slideLayouts/slideLayout1430.xml" ContentType="application/vnd.openxmlformats-officedocument.presentationml.slideLayout+xml"/>
  <Override PartName="/ppt/slideLayouts/slideLayout1431.xml" ContentType="application/vnd.openxmlformats-officedocument.presentationml.slideLayout+xml"/>
  <Override PartName="/ppt/slideLayouts/slideLayout1432.xml" ContentType="application/vnd.openxmlformats-officedocument.presentationml.slideLayout+xml"/>
  <Override PartName="/ppt/theme/theme130.xml" ContentType="application/vnd.openxmlformats-officedocument.theme+xml"/>
  <Override PartName="/ppt/slideLayouts/slideLayout1433.xml" ContentType="application/vnd.openxmlformats-officedocument.presentationml.slideLayout+xml"/>
  <Override PartName="/ppt/slideLayouts/slideLayout1434.xml" ContentType="application/vnd.openxmlformats-officedocument.presentationml.slideLayout+xml"/>
  <Override PartName="/ppt/slideLayouts/slideLayout1435.xml" ContentType="application/vnd.openxmlformats-officedocument.presentationml.slideLayout+xml"/>
  <Override PartName="/ppt/slideLayouts/slideLayout1436.xml" ContentType="application/vnd.openxmlformats-officedocument.presentationml.slideLayout+xml"/>
  <Override PartName="/ppt/slideLayouts/slideLayout1437.xml" ContentType="application/vnd.openxmlformats-officedocument.presentationml.slideLayout+xml"/>
  <Override PartName="/ppt/slideLayouts/slideLayout1438.xml" ContentType="application/vnd.openxmlformats-officedocument.presentationml.slideLayout+xml"/>
  <Override PartName="/ppt/slideLayouts/slideLayout1439.xml" ContentType="application/vnd.openxmlformats-officedocument.presentationml.slideLayout+xml"/>
  <Override PartName="/ppt/slideLayouts/slideLayout1440.xml" ContentType="application/vnd.openxmlformats-officedocument.presentationml.slideLayout+xml"/>
  <Override PartName="/ppt/slideLayouts/slideLayout1441.xml" ContentType="application/vnd.openxmlformats-officedocument.presentationml.slideLayout+xml"/>
  <Override PartName="/ppt/slideLayouts/slideLayout1442.xml" ContentType="application/vnd.openxmlformats-officedocument.presentationml.slideLayout+xml"/>
  <Override PartName="/ppt/slideLayouts/slideLayout1443.xml" ContentType="application/vnd.openxmlformats-officedocument.presentationml.slideLayout+xml"/>
  <Override PartName="/ppt/theme/theme131.xml" ContentType="application/vnd.openxmlformats-officedocument.theme+xml"/>
  <Override PartName="/ppt/slideLayouts/slideLayout1444.xml" ContentType="application/vnd.openxmlformats-officedocument.presentationml.slideLayout+xml"/>
  <Override PartName="/ppt/slideLayouts/slideLayout1445.xml" ContentType="application/vnd.openxmlformats-officedocument.presentationml.slideLayout+xml"/>
  <Override PartName="/ppt/slideLayouts/slideLayout1446.xml" ContentType="application/vnd.openxmlformats-officedocument.presentationml.slideLayout+xml"/>
  <Override PartName="/ppt/slideLayouts/slideLayout1447.xml" ContentType="application/vnd.openxmlformats-officedocument.presentationml.slideLayout+xml"/>
  <Override PartName="/ppt/slideLayouts/slideLayout1448.xml" ContentType="application/vnd.openxmlformats-officedocument.presentationml.slideLayout+xml"/>
  <Override PartName="/ppt/slideLayouts/slideLayout1449.xml" ContentType="application/vnd.openxmlformats-officedocument.presentationml.slideLayout+xml"/>
  <Override PartName="/ppt/slideLayouts/slideLayout1450.xml" ContentType="application/vnd.openxmlformats-officedocument.presentationml.slideLayout+xml"/>
  <Override PartName="/ppt/slideLayouts/slideLayout1451.xml" ContentType="application/vnd.openxmlformats-officedocument.presentationml.slideLayout+xml"/>
  <Override PartName="/ppt/slideLayouts/slideLayout1452.xml" ContentType="application/vnd.openxmlformats-officedocument.presentationml.slideLayout+xml"/>
  <Override PartName="/ppt/slideLayouts/slideLayout1453.xml" ContentType="application/vnd.openxmlformats-officedocument.presentationml.slideLayout+xml"/>
  <Override PartName="/ppt/slideLayouts/slideLayout1454.xml" ContentType="application/vnd.openxmlformats-officedocument.presentationml.slideLayout+xml"/>
  <Override PartName="/ppt/theme/theme132.xml" ContentType="application/vnd.openxmlformats-officedocument.theme+xml"/>
  <Override PartName="/ppt/slideLayouts/slideLayout1455.xml" ContentType="application/vnd.openxmlformats-officedocument.presentationml.slideLayout+xml"/>
  <Override PartName="/ppt/slideLayouts/slideLayout1456.xml" ContentType="application/vnd.openxmlformats-officedocument.presentationml.slideLayout+xml"/>
  <Override PartName="/ppt/slideLayouts/slideLayout1457.xml" ContentType="application/vnd.openxmlformats-officedocument.presentationml.slideLayout+xml"/>
  <Override PartName="/ppt/slideLayouts/slideLayout1458.xml" ContentType="application/vnd.openxmlformats-officedocument.presentationml.slideLayout+xml"/>
  <Override PartName="/ppt/slideLayouts/slideLayout1459.xml" ContentType="application/vnd.openxmlformats-officedocument.presentationml.slideLayout+xml"/>
  <Override PartName="/ppt/slideLayouts/slideLayout1460.xml" ContentType="application/vnd.openxmlformats-officedocument.presentationml.slideLayout+xml"/>
  <Override PartName="/ppt/slideLayouts/slideLayout1461.xml" ContentType="application/vnd.openxmlformats-officedocument.presentationml.slideLayout+xml"/>
  <Override PartName="/ppt/slideLayouts/slideLayout1462.xml" ContentType="application/vnd.openxmlformats-officedocument.presentationml.slideLayout+xml"/>
  <Override PartName="/ppt/slideLayouts/slideLayout1463.xml" ContentType="application/vnd.openxmlformats-officedocument.presentationml.slideLayout+xml"/>
  <Override PartName="/ppt/slideLayouts/slideLayout1464.xml" ContentType="application/vnd.openxmlformats-officedocument.presentationml.slideLayout+xml"/>
  <Override PartName="/ppt/slideLayouts/slideLayout1465.xml" ContentType="application/vnd.openxmlformats-officedocument.presentationml.slideLayout+xml"/>
  <Override PartName="/ppt/theme/theme133.xml" ContentType="application/vnd.openxmlformats-officedocument.theme+xml"/>
  <Override PartName="/ppt/slideLayouts/slideLayout1466.xml" ContentType="application/vnd.openxmlformats-officedocument.presentationml.slideLayout+xml"/>
  <Override PartName="/ppt/slideLayouts/slideLayout1467.xml" ContentType="application/vnd.openxmlformats-officedocument.presentationml.slideLayout+xml"/>
  <Override PartName="/ppt/slideLayouts/slideLayout1468.xml" ContentType="application/vnd.openxmlformats-officedocument.presentationml.slideLayout+xml"/>
  <Override PartName="/ppt/slideLayouts/slideLayout1469.xml" ContentType="application/vnd.openxmlformats-officedocument.presentationml.slideLayout+xml"/>
  <Override PartName="/ppt/slideLayouts/slideLayout1470.xml" ContentType="application/vnd.openxmlformats-officedocument.presentationml.slideLayout+xml"/>
  <Override PartName="/ppt/slideLayouts/slideLayout1471.xml" ContentType="application/vnd.openxmlformats-officedocument.presentationml.slideLayout+xml"/>
  <Override PartName="/ppt/slideLayouts/slideLayout1472.xml" ContentType="application/vnd.openxmlformats-officedocument.presentationml.slideLayout+xml"/>
  <Override PartName="/ppt/slideLayouts/slideLayout1473.xml" ContentType="application/vnd.openxmlformats-officedocument.presentationml.slideLayout+xml"/>
  <Override PartName="/ppt/slideLayouts/slideLayout1474.xml" ContentType="application/vnd.openxmlformats-officedocument.presentationml.slideLayout+xml"/>
  <Override PartName="/ppt/slideLayouts/slideLayout1475.xml" ContentType="application/vnd.openxmlformats-officedocument.presentationml.slideLayout+xml"/>
  <Override PartName="/ppt/slideLayouts/slideLayout1476.xml" ContentType="application/vnd.openxmlformats-officedocument.presentationml.slideLayout+xml"/>
  <Override PartName="/ppt/theme/theme134.xml" ContentType="application/vnd.openxmlformats-officedocument.theme+xml"/>
  <Override PartName="/ppt/slideLayouts/slideLayout1477.xml" ContentType="application/vnd.openxmlformats-officedocument.presentationml.slideLayout+xml"/>
  <Override PartName="/ppt/slideLayouts/slideLayout1478.xml" ContentType="application/vnd.openxmlformats-officedocument.presentationml.slideLayout+xml"/>
  <Override PartName="/ppt/slideLayouts/slideLayout1479.xml" ContentType="application/vnd.openxmlformats-officedocument.presentationml.slideLayout+xml"/>
  <Override PartName="/ppt/slideLayouts/slideLayout1480.xml" ContentType="application/vnd.openxmlformats-officedocument.presentationml.slideLayout+xml"/>
  <Override PartName="/ppt/slideLayouts/slideLayout1481.xml" ContentType="application/vnd.openxmlformats-officedocument.presentationml.slideLayout+xml"/>
  <Override PartName="/ppt/slideLayouts/slideLayout1482.xml" ContentType="application/vnd.openxmlformats-officedocument.presentationml.slideLayout+xml"/>
  <Override PartName="/ppt/slideLayouts/slideLayout1483.xml" ContentType="application/vnd.openxmlformats-officedocument.presentationml.slideLayout+xml"/>
  <Override PartName="/ppt/slideLayouts/slideLayout1484.xml" ContentType="application/vnd.openxmlformats-officedocument.presentationml.slideLayout+xml"/>
  <Override PartName="/ppt/slideLayouts/slideLayout1485.xml" ContentType="application/vnd.openxmlformats-officedocument.presentationml.slideLayout+xml"/>
  <Override PartName="/ppt/slideLayouts/slideLayout1486.xml" ContentType="application/vnd.openxmlformats-officedocument.presentationml.slideLayout+xml"/>
  <Override PartName="/ppt/slideLayouts/slideLayout1487.xml" ContentType="application/vnd.openxmlformats-officedocument.presentationml.slideLayout+xml"/>
  <Override PartName="/ppt/theme/theme135.xml" ContentType="application/vnd.openxmlformats-officedocument.theme+xml"/>
  <Override PartName="/ppt/slideLayouts/slideLayout1488.xml" ContentType="application/vnd.openxmlformats-officedocument.presentationml.slideLayout+xml"/>
  <Override PartName="/ppt/slideLayouts/slideLayout1489.xml" ContentType="application/vnd.openxmlformats-officedocument.presentationml.slideLayout+xml"/>
  <Override PartName="/ppt/slideLayouts/slideLayout1490.xml" ContentType="application/vnd.openxmlformats-officedocument.presentationml.slideLayout+xml"/>
  <Override PartName="/ppt/slideLayouts/slideLayout1491.xml" ContentType="application/vnd.openxmlformats-officedocument.presentationml.slideLayout+xml"/>
  <Override PartName="/ppt/slideLayouts/slideLayout1492.xml" ContentType="application/vnd.openxmlformats-officedocument.presentationml.slideLayout+xml"/>
  <Override PartName="/ppt/slideLayouts/slideLayout1493.xml" ContentType="application/vnd.openxmlformats-officedocument.presentationml.slideLayout+xml"/>
  <Override PartName="/ppt/slideLayouts/slideLayout1494.xml" ContentType="application/vnd.openxmlformats-officedocument.presentationml.slideLayout+xml"/>
  <Override PartName="/ppt/theme/theme136.xml" ContentType="application/vnd.openxmlformats-officedocument.theme+xml"/>
  <Override PartName="/ppt/slideLayouts/slideLayout1495.xml" ContentType="application/vnd.openxmlformats-officedocument.presentationml.slideLayout+xml"/>
  <Override PartName="/ppt/slideLayouts/slideLayout1496.xml" ContentType="application/vnd.openxmlformats-officedocument.presentationml.slideLayout+xml"/>
  <Override PartName="/ppt/slideLayouts/slideLayout1497.xml" ContentType="application/vnd.openxmlformats-officedocument.presentationml.slideLayout+xml"/>
  <Override PartName="/ppt/slideLayouts/slideLayout1498.xml" ContentType="application/vnd.openxmlformats-officedocument.presentationml.slideLayout+xml"/>
  <Override PartName="/ppt/slideLayouts/slideLayout1499.xml" ContentType="application/vnd.openxmlformats-officedocument.presentationml.slideLayout+xml"/>
  <Override PartName="/ppt/slideLayouts/slideLayout1500.xml" ContentType="application/vnd.openxmlformats-officedocument.presentationml.slideLayout+xml"/>
  <Override PartName="/ppt/slideLayouts/slideLayout1501.xml" ContentType="application/vnd.openxmlformats-officedocument.presentationml.slideLayout+xml"/>
  <Override PartName="/ppt/theme/theme137.xml" ContentType="application/vnd.openxmlformats-officedocument.theme+xml"/>
  <Override PartName="/ppt/slideLayouts/slideLayout1502.xml" ContentType="application/vnd.openxmlformats-officedocument.presentationml.slideLayout+xml"/>
  <Override PartName="/ppt/slideLayouts/slideLayout1503.xml" ContentType="application/vnd.openxmlformats-officedocument.presentationml.slideLayout+xml"/>
  <Override PartName="/ppt/slideLayouts/slideLayout1504.xml" ContentType="application/vnd.openxmlformats-officedocument.presentationml.slideLayout+xml"/>
  <Override PartName="/ppt/slideLayouts/slideLayout1505.xml" ContentType="application/vnd.openxmlformats-officedocument.presentationml.slideLayout+xml"/>
  <Override PartName="/ppt/slideLayouts/slideLayout1506.xml" ContentType="application/vnd.openxmlformats-officedocument.presentationml.slideLayout+xml"/>
  <Override PartName="/ppt/slideLayouts/slideLayout1507.xml" ContentType="application/vnd.openxmlformats-officedocument.presentationml.slideLayout+xml"/>
  <Override PartName="/ppt/slideLayouts/slideLayout1508.xml" ContentType="application/vnd.openxmlformats-officedocument.presentationml.slideLayout+xml"/>
  <Override PartName="/ppt/theme/theme138.xml" ContentType="application/vnd.openxmlformats-officedocument.theme+xml"/>
  <Override PartName="/ppt/slideLayouts/slideLayout1509.xml" ContentType="application/vnd.openxmlformats-officedocument.presentationml.slideLayout+xml"/>
  <Override PartName="/ppt/slideLayouts/slideLayout1510.xml" ContentType="application/vnd.openxmlformats-officedocument.presentationml.slideLayout+xml"/>
  <Override PartName="/ppt/slideLayouts/slideLayout1511.xml" ContentType="application/vnd.openxmlformats-officedocument.presentationml.slideLayout+xml"/>
  <Override PartName="/ppt/slideLayouts/slideLayout1512.xml" ContentType="application/vnd.openxmlformats-officedocument.presentationml.slideLayout+xml"/>
  <Override PartName="/ppt/slideLayouts/slideLayout1513.xml" ContentType="application/vnd.openxmlformats-officedocument.presentationml.slideLayout+xml"/>
  <Override PartName="/ppt/slideLayouts/slideLayout1514.xml" ContentType="application/vnd.openxmlformats-officedocument.presentationml.slideLayout+xml"/>
  <Override PartName="/ppt/slideLayouts/slideLayout1515.xml" ContentType="application/vnd.openxmlformats-officedocument.presentationml.slideLayout+xml"/>
  <Override PartName="/ppt/slideLayouts/slideLayout1516.xml" ContentType="application/vnd.openxmlformats-officedocument.presentationml.slideLayout+xml"/>
  <Override PartName="/ppt/slideLayouts/slideLayout1517.xml" ContentType="application/vnd.openxmlformats-officedocument.presentationml.slideLayout+xml"/>
  <Override PartName="/ppt/slideLayouts/slideLayout1518.xml" ContentType="application/vnd.openxmlformats-officedocument.presentationml.slideLayout+xml"/>
  <Override PartName="/ppt/slideLayouts/slideLayout1519.xml" ContentType="application/vnd.openxmlformats-officedocument.presentationml.slideLayout+xml"/>
  <Override PartName="/ppt/theme/theme139.xml" ContentType="application/vnd.openxmlformats-officedocument.theme+xml"/>
  <Override PartName="/ppt/slideLayouts/slideLayout1520.xml" ContentType="application/vnd.openxmlformats-officedocument.presentationml.slideLayout+xml"/>
  <Override PartName="/ppt/slideLayouts/slideLayout1521.xml" ContentType="application/vnd.openxmlformats-officedocument.presentationml.slideLayout+xml"/>
  <Override PartName="/ppt/slideLayouts/slideLayout1522.xml" ContentType="application/vnd.openxmlformats-officedocument.presentationml.slideLayout+xml"/>
  <Override PartName="/ppt/slideLayouts/slideLayout1523.xml" ContentType="application/vnd.openxmlformats-officedocument.presentationml.slideLayout+xml"/>
  <Override PartName="/ppt/slideLayouts/slideLayout1524.xml" ContentType="application/vnd.openxmlformats-officedocument.presentationml.slideLayout+xml"/>
  <Override PartName="/ppt/slideLayouts/slideLayout1525.xml" ContentType="application/vnd.openxmlformats-officedocument.presentationml.slideLayout+xml"/>
  <Override PartName="/ppt/slideLayouts/slideLayout1526.xml" ContentType="application/vnd.openxmlformats-officedocument.presentationml.slideLayout+xml"/>
  <Override PartName="/ppt/slideLayouts/slideLayout1527.xml" ContentType="application/vnd.openxmlformats-officedocument.presentationml.slideLayout+xml"/>
  <Override PartName="/ppt/slideLayouts/slideLayout1528.xml" ContentType="application/vnd.openxmlformats-officedocument.presentationml.slideLayout+xml"/>
  <Override PartName="/ppt/slideLayouts/slideLayout1529.xml" ContentType="application/vnd.openxmlformats-officedocument.presentationml.slideLayout+xml"/>
  <Override PartName="/ppt/slideLayouts/slideLayout1530.xml" ContentType="application/vnd.openxmlformats-officedocument.presentationml.slideLayout+xml"/>
  <Override PartName="/ppt/theme/theme140.xml" ContentType="application/vnd.openxmlformats-officedocument.theme+xml"/>
  <Override PartName="/ppt/slideLayouts/slideLayout1531.xml" ContentType="application/vnd.openxmlformats-officedocument.presentationml.slideLayout+xml"/>
  <Override PartName="/ppt/slideLayouts/slideLayout1532.xml" ContentType="application/vnd.openxmlformats-officedocument.presentationml.slideLayout+xml"/>
  <Override PartName="/ppt/slideLayouts/slideLayout1533.xml" ContentType="application/vnd.openxmlformats-officedocument.presentationml.slideLayout+xml"/>
  <Override PartName="/ppt/slideLayouts/slideLayout1534.xml" ContentType="application/vnd.openxmlformats-officedocument.presentationml.slideLayout+xml"/>
  <Override PartName="/ppt/slideLayouts/slideLayout1535.xml" ContentType="application/vnd.openxmlformats-officedocument.presentationml.slideLayout+xml"/>
  <Override PartName="/ppt/slideLayouts/slideLayout1536.xml" ContentType="application/vnd.openxmlformats-officedocument.presentationml.slideLayout+xml"/>
  <Override PartName="/ppt/slideLayouts/slideLayout1537.xml" ContentType="application/vnd.openxmlformats-officedocument.presentationml.slideLayout+xml"/>
  <Override PartName="/ppt/slideLayouts/slideLayout1538.xml" ContentType="application/vnd.openxmlformats-officedocument.presentationml.slideLayout+xml"/>
  <Override PartName="/ppt/slideLayouts/slideLayout1539.xml" ContentType="application/vnd.openxmlformats-officedocument.presentationml.slideLayout+xml"/>
  <Override PartName="/ppt/slideLayouts/slideLayout1540.xml" ContentType="application/vnd.openxmlformats-officedocument.presentationml.slideLayout+xml"/>
  <Override PartName="/ppt/slideLayouts/slideLayout1541.xml" ContentType="application/vnd.openxmlformats-officedocument.presentationml.slideLayout+xml"/>
  <Override PartName="/ppt/theme/theme141.xml" ContentType="application/vnd.openxmlformats-officedocument.theme+xml"/>
  <Override PartName="/ppt/slideLayouts/slideLayout1542.xml" ContentType="application/vnd.openxmlformats-officedocument.presentationml.slideLayout+xml"/>
  <Override PartName="/ppt/slideLayouts/slideLayout1543.xml" ContentType="application/vnd.openxmlformats-officedocument.presentationml.slideLayout+xml"/>
  <Override PartName="/ppt/slideLayouts/slideLayout1544.xml" ContentType="application/vnd.openxmlformats-officedocument.presentationml.slideLayout+xml"/>
  <Override PartName="/ppt/slideLayouts/slideLayout1545.xml" ContentType="application/vnd.openxmlformats-officedocument.presentationml.slideLayout+xml"/>
  <Override PartName="/ppt/slideLayouts/slideLayout1546.xml" ContentType="application/vnd.openxmlformats-officedocument.presentationml.slideLayout+xml"/>
  <Override PartName="/ppt/slideLayouts/slideLayout1547.xml" ContentType="application/vnd.openxmlformats-officedocument.presentationml.slideLayout+xml"/>
  <Override PartName="/ppt/slideLayouts/slideLayout1548.xml" ContentType="application/vnd.openxmlformats-officedocument.presentationml.slideLayout+xml"/>
  <Override PartName="/ppt/slideLayouts/slideLayout1549.xml" ContentType="application/vnd.openxmlformats-officedocument.presentationml.slideLayout+xml"/>
  <Override PartName="/ppt/slideLayouts/slideLayout1550.xml" ContentType="application/vnd.openxmlformats-officedocument.presentationml.slideLayout+xml"/>
  <Override PartName="/ppt/slideLayouts/slideLayout1551.xml" ContentType="application/vnd.openxmlformats-officedocument.presentationml.slideLayout+xml"/>
  <Override PartName="/ppt/slideLayouts/slideLayout1552.xml" ContentType="application/vnd.openxmlformats-officedocument.presentationml.slideLayout+xml"/>
  <Override PartName="/ppt/theme/theme142.xml" ContentType="application/vnd.openxmlformats-officedocument.theme+xml"/>
  <Override PartName="/ppt/slideLayouts/slideLayout1553.xml" ContentType="application/vnd.openxmlformats-officedocument.presentationml.slideLayout+xml"/>
  <Override PartName="/ppt/slideLayouts/slideLayout1554.xml" ContentType="application/vnd.openxmlformats-officedocument.presentationml.slideLayout+xml"/>
  <Override PartName="/ppt/slideLayouts/slideLayout1555.xml" ContentType="application/vnd.openxmlformats-officedocument.presentationml.slideLayout+xml"/>
  <Override PartName="/ppt/slideLayouts/slideLayout1556.xml" ContentType="application/vnd.openxmlformats-officedocument.presentationml.slideLayout+xml"/>
  <Override PartName="/ppt/slideLayouts/slideLayout1557.xml" ContentType="application/vnd.openxmlformats-officedocument.presentationml.slideLayout+xml"/>
  <Override PartName="/ppt/slideLayouts/slideLayout1558.xml" ContentType="application/vnd.openxmlformats-officedocument.presentationml.slideLayout+xml"/>
  <Override PartName="/ppt/slideLayouts/slideLayout1559.xml" ContentType="application/vnd.openxmlformats-officedocument.presentationml.slideLayout+xml"/>
  <Override PartName="/ppt/slideLayouts/slideLayout1560.xml" ContentType="application/vnd.openxmlformats-officedocument.presentationml.slideLayout+xml"/>
  <Override PartName="/ppt/slideLayouts/slideLayout1561.xml" ContentType="application/vnd.openxmlformats-officedocument.presentationml.slideLayout+xml"/>
  <Override PartName="/ppt/slideLayouts/slideLayout1562.xml" ContentType="application/vnd.openxmlformats-officedocument.presentationml.slideLayout+xml"/>
  <Override PartName="/ppt/slideLayouts/slideLayout1563.xml" ContentType="application/vnd.openxmlformats-officedocument.presentationml.slideLayout+xml"/>
  <Override PartName="/ppt/theme/theme143.xml" ContentType="application/vnd.openxmlformats-officedocument.theme+xml"/>
  <Override PartName="/ppt/slideLayouts/slideLayout1564.xml" ContentType="application/vnd.openxmlformats-officedocument.presentationml.slideLayout+xml"/>
  <Override PartName="/ppt/slideLayouts/slideLayout1565.xml" ContentType="application/vnd.openxmlformats-officedocument.presentationml.slideLayout+xml"/>
  <Override PartName="/ppt/slideLayouts/slideLayout1566.xml" ContentType="application/vnd.openxmlformats-officedocument.presentationml.slideLayout+xml"/>
  <Override PartName="/ppt/slideLayouts/slideLayout1567.xml" ContentType="application/vnd.openxmlformats-officedocument.presentationml.slideLayout+xml"/>
  <Override PartName="/ppt/slideLayouts/slideLayout1568.xml" ContentType="application/vnd.openxmlformats-officedocument.presentationml.slideLayout+xml"/>
  <Override PartName="/ppt/slideLayouts/slideLayout1569.xml" ContentType="application/vnd.openxmlformats-officedocument.presentationml.slideLayout+xml"/>
  <Override PartName="/ppt/slideLayouts/slideLayout1570.xml" ContentType="application/vnd.openxmlformats-officedocument.presentationml.slideLayout+xml"/>
  <Override PartName="/ppt/slideLayouts/slideLayout1571.xml" ContentType="application/vnd.openxmlformats-officedocument.presentationml.slideLayout+xml"/>
  <Override PartName="/ppt/slideLayouts/slideLayout1572.xml" ContentType="application/vnd.openxmlformats-officedocument.presentationml.slideLayout+xml"/>
  <Override PartName="/ppt/slideLayouts/slideLayout1573.xml" ContentType="application/vnd.openxmlformats-officedocument.presentationml.slideLayout+xml"/>
  <Override PartName="/ppt/slideLayouts/slideLayout1574.xml" ContentType="application/vnd.openxmlformats-officedocument.presentationml.slideLayout+xml"/>
  <Override PartName="/ppt/theme/theme144.xml" ContentType="application/vnd.openxmlformats-officedocument.theme+xml"/>
  <Override PartName="/ppt/slideLayouts/slideLayout1575.xml" ContentType="application/vnd.openxmlformats-officedocument.presentationml.slideLayout+xml"/>
  <Override PartName="/ppt/slideLayouts/slideLayout1576.xml" ContentType="application/vnd.openxmlformats-officedocument.presentationml.slideLayout+xml"/>
  <Override PartName="/ppt/slideLayouts/slideLayout1577.xml" ContentType="application/vnd.openxmlformats-officedocument.presentationml.slideLayout+xml"/>
  <Override PartName="/ppt/slideLayouts/slideLayout1578.xml" ContentType="application/vnd.openxmlformats-officedocument.presentationml.slideLayout+xml"/>
  <Override PartName="/ppt/slideLayouts/slideLayout1579.xml" ContentType="application/vnd.openxmlformats-officedocument.presentationml.slideLayout+xml"/>
  <Override PartName="/ppt/slideLayouts/slideLayout1580.xml" ContentType="application/vnd.openxmlformats-officedocument.presentationml.slideLayout+xml"/>
  <Override PartName="/ppt/slideLayouts/slideLayout1581.xml" ContentType="application/vnd.openxmlformats-officedocument.presentationml.slideLayout+xml"/>
  <Override PartName="/ppt/slideLayouts/slideLayout1582.xml" ContentType="application/vnd.openxmlformats-officedocument.presentationml.slideLayout+xml"/>
  <Override PartName="/ppt/slideLayouts/slideLayout1583.xml" ContentType="application/vnd.openxmlformats-officedocument.presentationml.slideLayout+xml"/>
  <Override PartName="/ppt/slideLayouts/slideLayout1584.xml" ContentType="application/vnd.openxmlformats-officedocument.presentationml.slideLayout+xml"/>
  <Override PartName="/ppt/slideLayouts/slideLayout1585.xml" ContentType="application/vnd.openxmlformats-officedocument.presentationml.slideLayout+xml"/>
  <Override PartName="/ppt/theme/theme145.xml" ContentType="application/vnd.openxmlformats-officedocument.theme+xml"/>
  <Override PartName="/ppt/slideLayouts/slideLayout1586.xml" ContentType="application/vnd.openxmlformats-officedocument.presentationml.slideLayout+xml"/>
  <Override PartName="/ppt/slideLayouts/slideLayout1587.xml" ContentType="application/vnd.openxmlformats-officedocument.presentationml.slideLayout+xml"/>
  <Override PartName="/ppt/slideLayouts/slideLayout1588.xml" ContentType="application/vnd.openxmlformats-officedocument.presentationml.slideLayout+xml"/>
  <Override PartName="/ppt/slideLayouts/slideLayout1589.xml" ContentType="application/vnd.openxmlformats-officedocument.presentationml.slideLayout+xml"/>
  <Override PartName="/ppt/slideLayouts/slideLayout1590.xml" ContentType="application/vnd.openxmlformats-officedocument.presentationml.slideLayout+xml"/>
  <Override PartName="/ppt/slideLayouts/slideLayout1591.xml" ContentType="application/vnd.openxmlformats-officedocument.presentationml.slideLayout+xml"/>
  <Override PartName="/ppt/slideLayouts/slideLayout1592.xml" ContentType="application/vnd.openxmlformats-officedocument.presentationml.slideLayout+xml"/>
  <Override PartName="/ppt/slideLayouts/slideLayout1593.xml" ContentType="application/vnd.openxmlformats-officedocument.presentationml.slideLayout+xml"/>
  <Override PartName="/ppt/slideLayouts/slideLayout1594.xml" ContentType="application/vnd.openxmlformats-officedocument.presentationml.slideLayout+xml"/>
  <Override PartName="/ppt/slideLayouts/slideLayout1595.xml" ContentType="application/vnd.openxmlformats-officedocument.presentationml.slideLayout+xml"/>
  <Override PartName="/ppt/slideLayouts/slideLayout1596.xml" ContentType="application/vnd.openxmlformats-officedocument.presentationml.slideLayout+xml"/>
  <Override PartName="/ppt/theme/theme146.xml" ContentType="application/vnd.openxmlformats-officedocument.theme+xml"/>
  <Override PartName="/ppt/slideLayouts/slideLayout1597.xml" ContentType="application/vnd.openxmlformats-officedocument.presentationml.slideLayout+xml"/>
  <Override PartName="/ppt/slideLayouts/slideLayout1598.xml" ContentType="application/vnd.openxmlformats-officedocument.presentationml.slideLayout+xml"/>
  <Override PartName="/ppt/slideLayouts/slideLayout1599.xml" ContentType="application/vnd.openxmlformats-officedocument.presentationml.slideLayout+xml"/>
  <Override PartName="/ppt/slideLayouts/slideLayout1600.xml" ContentType="application/vnd.openxmlformats-officedocument.presentationml.slideLayout+xml"/>
  <Override PartName="/ppt/slideLayouts/slideLayout1601.xml" ContentType="application/vnd.openxmlformats-officedocument.presentationml.slideLayout+xml"/>
  <Override PartName="/ppt/slideLayouts/slideLayout1602.xml" ContentType="application/vnd.openxmlformats-officedocument.presentationml.slideLayout+xml"/>
  <Override PartName="/ppt/slideLayouts/slideLayout1603.xml" ContentType="application/vnd.openxmlformats-officedocument.presentationml.slideLayout+xml"/>
  <Override PartName="/ppt/slideLayouts/slideLayout1604.xml" ContentType="application/vnd.openxmlformats-officedocument.presentationml.slideLayout+xml"/>
  <Override PartName="/ppt/slideLayouts/slideLayout1605.xml" ContentType="application/vnd.openxmlformats-officedocument.presentationml.slideLayout+xml"/>
  <Override PartName="/ppt/slideLayouts/slideLayout1606.xml" ContentType="application/vnd.openxmlformats-officedocument.presentationml.slideLayout+xml"/>
  <Override PartName="/ppt/slideLayouts/slideLayout1607.xml" ContentType="application/vnd.openxmlformats-officedocument.presentationml.slideLayout+xml"/>
  <Override PartName="/ppt/theme/theme147.xml" ContentType="application/vnd.openxmlformats-officedocument.theme+xml"/>
  <Override PartName="/ppt/slideLayouts/slideLayout1608.xml" ContentType="application/vnd.openxmlformats-officedocument.presentationml.slideLayout+xml"/>
  <Override PartName="/ppt/slideLayouts/slideLayout1609.xml" ContentType="application/vnd.openxmlformats-officedocument.presentationml.slideLayout+xml"/>
  <Override PartName="/ppt/slideLayouts/slideLayout1610.xml" ContentType="application/vnd.openxmlformats-officedocument.presentationml.slideLayout+xml"/>
  <Override PartName="/ppt/slideLayouts/slideLayout1611.xml" ContentType="application/vnd.openxmlformats-officedocument.presentationml.slideLayout+xml"/>
  <Override PartName="/ppt/slideLayouts/slideLayout1612.xml" ContentType="application/vnd.openxmlformats-officedocument.presentationml.slideLayout+xml"/>
  <Override PartName="/ppt/slideLayouts/slideLayout1613.xml" ContentType="application/vnd.openxmlformats-officedocument.presentationml.slideLayout+xml"/>
  <Override PartName="/ppt/slideLayouts/slideLayout1614.xml" ContentType="application/vnd.openxmlformats-officedocument.presentationml.slideLayout+xml"/>
  <Override PartName="/ppt/slideLayouts/slideLayout1615.xml" ContentType="application/vnd.openxmlformats-officedocument.presentationml.slideLayout+xml"/>
  <Override PartName="/ppt/slideLayouts/slideLayout1616.xml" ContentType="application/vnd.openxmlformats-officedocument.presentationml.slideLayout+xml"/>
  <Override PartName="/ppt/slideLayouts/slideLayout1617.xml" ContentType="application/vnd.openxmlformats-officedocument.presentationml.slideLayout+xml"/>
  <Override PartName="/ppt/slideLayouts/slideLayout1618.xml" ContentType="application/vnd.openxmlformats-officedocument.presentationml.slideLayout+xml"/>
  <Override PartName="/ppt/theme/theme148.xml" ContentType="application/vnd.openxmlformats-officedocument.theme+xml"/>
  <Override PartName="/ppt/slideLayouts/slideLayout1619.xml" ContentType="application/vnd.openxmlformats-officedocument.presentationml.slideLayout+xml"/>
  <Override PartName="/ppt/slideLayouts/slideLayout1620.xml" ContentType="application/vnd.openxmlformats-officedocument.presentationml.slideLayout+xml"/>
  <Override PartName="/ppt/slideLayouts/slideLayout1621.xml" ContentType="application/vnd.openxmlformats-officedocument.presentationml.slideLayout+xml"/>
  <Override PartName="/ppt/slideLayouts/slideLayout1622.xml" ContentType="application/vnd.openxmlformats-officedocument.presentationml.slideLayout+xml"/>
  <Override PartName="/ppt/slideLayouts/slideLayout1623.xml" ContentType="application/vnd.openxmlformats-officedocument.presentationml.slideLayout+xml"/>
  <Override PartName="/ppt/slideLayouts/slideLayout1624.xml" ContentType="application/vnd.openxmlformats-officedocument.presentationml.slideLayout+xml"/>
  <Override PartName="/ppt/slideLayouts/slideLayout1625.xml" ContentType="application/vnd.openxmlformats-officedocument.presentationml.slideLayout+xml"/>
  <Override PartName="/ppt/slideLayouts/slideLayout1626.xml" ContentType="application/vnd.openxmlformats-officedocument.presentationml.slideLayout+xml"/>
  <Override PartName="/ppt/slideLayouts/slideLayout1627.xml" ContentType="application/vnd.openxmlformats-officedocument.presentationml.slideLayout+xml"/>
  <Override PartName="/ppt/slideLayouts/slideLayout1628.xml" ContentType="application/vnd.openxmlformats-officedocument.presentationml.slideLayout+xml"/>
  <Override PartName="/ppt/slideLayouts/slideLayout1629.xml" ContentType="application/vnd.openxmlformats-officedocument.presentationml.slideLayout+xml"/>
  <Override PartName="/ppt/theme/theme149.xml" ContentType="application/vnd.openxmlformats-officedocument.theme+xml"/>
  <Override PartName="/ppt/slideLayouts/slideLayout1630.xml" ContentType="application/vnd.openxmlformats-officedocument.presentationml.slideLayout+xml"/>
  <Override PartName="/ppt/slideLayouts/slideLayout1631.xml" ContentType="application/vnd.openxmlformats-officedocument.presentationml.slideLayout+xml"/>
  <Override PartName="/ppt/slideLayouts/slideLayout1632.xml" ContentType="application/vnd.openxmlformats-officedocument.presentationml.slideLayout+xml"/>
  <Override PartName="/ppt/slideLayouts/slideLayout1633.xml" ContentType="application/vnd.openxmlformats-officedocument.presentationml.slideLayout+xml"/>
  <Override PartName="/ppt/slideLayouts/slideLayout1634.xml" ContentType="application/vnd.openxmlformats-officedocument.presentationml.slideLayout+xml"/>
  <Override PartName="/ppt/slideLayouts/slideLayout1635.xml" ContentType="application/vnd.openxmlformats-officedocument.presentationml.slideLayout+xml"/>
  <Override PartName="/ppt/slideLayouts/slideLayout1636.xml" ContentType="application/vnd.openxmlformats-officedocument.presentationml.slideLayout+xml"/>
  <Override PartName="/ppt/slideLayouts/slideLayout1637.xml" ContentType="application/vnd.openxmlformats-officedocument.presentationml.slideLayout+xml"/>
  <Override PartName="/ppt/slideLayouts/slideLayout1638.xml" ContentType="application/vnd.openxmlformats-officedocument.presentationml.slideLayout+xml"/>
  <Override PartName="/ppt/slideLayouts/slideLayout1639.xml" ContentType="application/vnd.openxmlformats-officedocument.presentationml.slideLayout+xml"/>
  <Override PartName="/ppt/slideLayouts/slideLayout1640.xml" ContentType="application/vnd.openxmlformats-officedocument.presentationml.slideLayout+xml"/>
  <Override PartName="/ppt/theme/theme150.xml" ContentType="application/vnd.openxmlformats-officedocument.theme+xml"/>
  <Override PartName="/ppt/slideLayouts/slideLayout1641.xml" ContentType="application/vnd.openxmlformats-officedocument.presentationml.slideLayout+xml"/>
  <Override PartName="/ppt/slideLayouts/slideLayout1642.xml" ContentType="application/vnd.openxmlformats-officedocument.presentationml.slideLayout+xml"/>
  <Override PartName="/ppt/slideLayouts/slideLayout1643.xml" ContentType="application/vnd.openxmlformats-officedocument.presentationml.slideLayout+xml"/>
  <Override PartName="/ppt/slideLayouts/slideLayout1644.xml" ContentType="application/vnd.openxmlformats-officedocument.presentationml.slideLayout+xml"/>
  <Override PartName="/ppt/slideLayouts/slideLayout1645.xml" ContentType="application/vnd.openxmlformats-officedocument.presentationml.slideLayout+xml"/>
  <Override PartName="/ppt/slideLayouts/slideLayout1646.xml" ContentType="application/vnd.openxmlformats-officedocument.presentationml.slideLayout+xml"/>
  <Override PartName="/ppt/slideLayouts/slideLayout1647.xml" ContentType="application/vnd.openxmlformats-officedocument.presentationml.slideLayout+xml"/>
  <Override PartName="/ppt/slideLayouts/slideLayout1648.xml" ContentType="application/vnd.openxmlformats-officedocument.presentationml.slideLayout+xml"/>
  <Override PartName="/ppt/slideLayouts/slideLayout1649.xml" ContentType="application/vnd.openxmlformats-officedocument.presentationml.slideLayout+xml"/>
  <Override PartName="/ppt/slideLayouts/slideLayout1650.xml" ContentType="application/vnd.openxmlformats-officedocument.presentationml.slideLayout+xml"/>
  <Override PartName="/ppt/slideLayouts/slideLayout1651.xml" ContentType="application/vnd.openxmlformats-officedocument.presentationml.slideLayout+xml"/>
  <Override PartName="/ppt/theme/theme151.xml" ContentType="application/vnd.openxmlformats-officedocument.theme+xml"/>
  <Override PartName="/ppt/slideLayouts/slideLayout1652.xml" ContentType="application/vnd.openxmlformats-officedocument.presentationml.slideLayout+xml"/>
  <Override PartName="/ppt/slideLayouts/slideLayout1653.xml" ContentType="application/vnd.openxmlformats-officedocument.presentationml.slideLayout+xml"/>
  <Override PartName="/ppt/slideLayouts/slideLayout1654.xml" ContentType="application/vnd.openxmlformats-officedocument.presentationml.slideLayout+xml"/>
  <Override PartName="/ppt/slideLayouts/slideLayout1655.xml" ContentType="application/vnd.openxmlformats-officedocument.presentationml.slideLayout+xml"/>
  <Override PartName="/ppt/slideLayouts/slideLayout1656.xml" ContentType="application/vnd.openxmlformats-officedocument.presentationml.slideLayout+xml"/>
  <Override PartName="/ppt/slideLayouts/slideLayout1657.xml" ContentType="application/vnd.openxmlformats-officedocument.presentationml.slideLayout+xml"/>
  <Override PartName="/ppt/slideLayouts/slideLayout1658.xml" ContentType="application/vnd.openxmlformats-officedocument.presentationml.slideLayout+xml"/>
  <Override PartName="/ppt/slideLayouts/slideLayout1659.xml" ContentType="application/vnd.openxmlformats-officedocument.presentationml.slideLayout+xml"/>
  <Override PartName="/ppt/slideLayouts/slideLayout1660.xml" ContentType="application/vnd.openxmlformats-officedocument.presentationml.slideLayout+xml"/>
  <Override PartName="/ppt/slideLayouts/slideLayout1661.xml" ContentType="application/vnd.openxmlformats-officedocument.presentationml.slideLayout+xml"/>
  <Override PartName="/ppt/slideLayouts/slideLayout1662.xml" ContentType="application/vnd.openxmlformats-officedocument.presentationml.slideLayout+xml"/>
  <Override PartName="/ppt/theme/theme152.xml" ContentType="application/vnd.openxmlformats-officedocument.theme+xml"/>
  <Override PartName="/ppt/slideLayouts/slideLayout1663.xml" ContentType="application/vnd.openxmlformats-officedocument.presentationml.slideLayout+xml"/>
  <Override PartName="/ppt/slideLayouts/slideLayout1664.xml" ContentType="application/vnd.openxmlformats-officedocument.presentationml.slideLayout+xml"/>
  <Override PartName="/ppt/slideLayouts/slideLayout1665.xml" ContentType="application/vnd.openxmlformats-officedocument.presentationml.slideLayout+xml"/>
  <Override PartName="/ppt/slideLayouts/slideLayout1666.xml" ContentType="application/vnd.openxmlformats-officedocument.presentationml.slideLayout+xml"/>
  <Override PartName="/ppt/slideLayouts/slideLayout1667.xml" ContentType="application/vnd.openxmlformats-officedocument.presentationml.slideLayout+xml"/>
  <Override PartName="/ppt/slideLayouts/slideLayout1668.xml" ContentType="application/vnd.openxmlformats-officedocument.presentationml.slideLayout+xml"/>
  <Override PartName="/ppt/slideLayouts/slideLayout1669.xml" ContentType="application/vnd.openxmlformats-officedocument.presentationml.slideLayout+xml"/>
  <Override PartName="/ppt/slideLayouts/slideLayout1670.xml" ContentType="application/vnd.openxmlformats-officedocument.presentationml.slideLayout+xml"/>
  <Override PartName="/ppt/slideLayouts/slideLayout1671.xml" ContentType="application/vnd.openxmlformats-officedocument.presentationml.slideLayout+xml"/>
  <Override PartName="/ppt/slideLayouts/slideLayout1672.xml" ContentType="application/vnd.openxmlformats-officedocument.presentationml.slideLayout+xml"/>
  <Override PartName="/ppt/slideLayouts/slideLayout1673.xml" ContentType="application/vnd.openxmlformats-officedocument.presentationml.slideLayout+xml"/>
  <Override PartName="/ppt/theme/theme153.xml" ContentType="application/vnd.openxmlformats-officedocument.theme+xml"/>
  <Override PartName="/ppt/slideLayouts/slideLayout1674.xml" ContentType="application/vnd.openxmlformats-officedocument.presentationml.slideLayout+xml"/>
  <Override PartName="/ppt/slideLayouts/slideLayout1675.xml" ContentType="application/vnd.openxmlformats-officedocument.presentationml.slideLayout+xml"/>
  <Override PartName="/ppt/slideLayouts/slideLayout1676.xml" ContentType="application/vnd.openxmlformats-officedocument.presentationml.slideLayout+xml"/>
  <Override PartName="/ppt/slideLayouts/slideLayout1677.xml" ContentType="application/vnd.openxmlformats-officedocument.presentationml.slideLayout+xml"/>
  <Override PartName="/ppt/slideLayouts/slideLayout1678.xml" ContentType="application/vnd.openxmlformats-officedocument.presentationml.slideLayout+xml"/>
  <Override PartName="/ppt/slideLayouts/slideLayout1679.xml" ContentType="application/vnd.openxmlformats-officedocument.presentationml.slideLayout+xml"/>
  <Override PartName="/ppt/slideLayouts/slideLayout1680.xml" ContentType="application/vnd.openxmlformats-officedocument.presentationml.slideLayout+xml"/>
  <Override PartName="/ppt/slideLayouts/slideLayout1681.xml" ContentType="application/vnd.openxmlformats-officedocument.presentationml.slideLayout+xml"/>
  <Override PartName="/ppt/slideLayouts/slideLayout1682.xml" ContentType="application/vnd.openxmlformats-officedocument.presentationml.slideLayout+xml"/>
  <Override PartName="/ppt/slideLayouts/slideLayout1683.xml" ContentType="application/vnd.openxmlformats-officedocument.presentationml.slideLayout+xml"/>
  <Override PartName="/ppt/slideLayouts/slideLayout1684.xml" ContentType="application/vnd.openxmlformats-officedocument.presentationml.slideLayout+xml"/>
  <Override PartName="/ppt/theme/theme154.xml" ContentType="application/vnd.openxmlformats-officedocument.theme+xml"/>
  <Override PartName="/ppt/slideLayouts/slideLayout1685.xml" ContentType="application/vnd.openxmlformats-officedocument.presentationml.slideLayout+xml"/>
  <Override PartName="/ppt/slideLayouts/slideLayout1686.xml" ContentType="application/vnd.openxmlformats-officedocument.presentationml.slideLayout+xml"/>
  <Override PartName="/ppt/slideLayouts/slideLayout1687.xml" ContentType="application/vnd.openxmlformats-officedocument.presentationml.slideLayout+xml"/>
  <Override PartName="/ppt/slideLayouts/slideLayout1688.xml" ContentType="application/vnd.openxmlformats-officedocument.presentationml.slideLayout+xml"/>
  <Override PartName="/ppt/slideLayouts/slideLayout1689.xml" ContentType="application/vnd.openxmlformats-officedocument.presentationml.slideLayout+xml"/>
  <Override PartName="/ppt/slideLayouts/slideLayout1690.xml" ContentType="application/vnd.openxmlformats-officedocument.presentationml.slideLayout+xml"/>
  <Override PartName="/ppt/slideLayouts/slideLayout1691.xml" ContentType="application/vnd.openxmlformats-officedocument.presentationml.slideLayout+xml"/>
  <Override PartName="/ppt/slideLayouts/slideLayout1692.xml" ContentType="application/vnd.openxmlformats-officedocument.presentationml.slideLayout+xml"/>
  <Override PartName="/ppt/slideLayouts/slideLayout1693.xml" ContentType="application/vnd.openxmlformats-officedocument.presentationml.slideLayout+xml"/>
  <Override PartName="/ppt/slideLayouts/slideLayout1694.xml" ContentType="application/vnd.openxmlformats-officedocument.presentationml.slideLayout+xml"/>
  <Override PartName="/ppt/slideLayouts/slideLayout1695.xml" ContentType="application/vnd.openxmlformats-officedocument.presentationml.slideLayout+xml"/>
  <Override PartName="/ppt/theme/theme155.xml" ContentType="application/vnd.openxmlformats-officedocument.theme+xml"/>
  <Override PartName="/ppt/slideLayouts/slideLayout1696.xml" ContentType="application/vnd.openxmlformats-officedocument.presentationml.slideLayout+xml"/>
  <Override PartName="/ppt/slideLayouts/slideLayout1697.xml" ContentType="application/vnd.openxmlformats-officedocument.presentationml.slideLayout+xml"/>
  <Override PartName="/ppt/slideLayouts/slideLayout1698.xml" ContentType="application/vnd.openxmlformats-officedocument.presentationml.slideLayout+xml"/>
  <Override PartName="/ppt/slideLayouts/slideLayout1699.xml" ContentType="application/vnd.openxmlformats-officedocument.presentationml.slideLayout+xml"/>
  <Override PartName="/ppt/slideLayouts/slideLayout1700.xml" ContentType="application/vnd.openxmlformats-officedocument.presentationml.slideLayout+xml"/>
  <Override PartName="/ppt/slideLayouts/slideLayout1701.xml" ContentType="application/vnd.openxmlformats-officedocument.presentationml.slideLayout+xml"/>
  <Override PartName="/ppt/slideLayouts/slideLayout1702.xml" ContentType="application/vnd.openxmlformats-officedocument.presentationml.slideLayout+xml"/>
  <Override PartName="/ppt/slideLayouts/slideLayout1703.xml" ContentType="application/vnd.openxmlformats-officedocument.presentationml.slideLayout+xml"/>
  <Override PartName="/ppt/slideLayouts/slideLayout1704.xml" ContentType="application/vnd.openxmlformats-officedocument.presentationml.slideLayout+xml"/>
  <Override PartName="/ppt/slideLayouts/slideLayout1705.xml" ContentType="application/vnd.openxmlformats-officedocument.presentationml.slideLayout+xml"/>
  <Override PartName="/ppt/slideLayouts/slideLayout1706.xml" ContentType="application/vnd.openxmlformats-officedocument.presentationml.slideLayout+xml"/>
  <Override PartName="/ppt/theme/theme156.xml" ContentType="application/vnd.openxmlformats-officedocument.theme+xml"/>
  <Override PartName="/ppt/slideLayouts/slideLayout1707.xml" ContentType="application/vnd.openxmlformats-officedocument.presentationml.slideLayout+xml"/>
  <Override PartName="/ppt/slideLayouts/slideLayout1708.xml" ContentType="application/vnd.openxmlformats-officedocument.presentationml.slideLayout+xml"/>
  <Override PartName="/ppt/slideLayouts/slideLayout1709.xml" ContentType="application/vnd.openxmlformats-officedocument.presentationml.slideLayout+xml"/>
  <Override PartName="/ppt/slideLayouts/slideLayout1710.xml" ContentType="application/vnd.openxmlformats-officedocument.presentationml.slideLayout+xml"/>
  <Override PartName="/ppt/slideLayouts/slideLayout1711.xml" ContentType="application/vnd.openxmlformats-officedocument.presentationml.slideLayout+xml"/>
  <Override PartName="/ppt/slideLayouts/slideLayout1712.xml" ContentType="application/vnd.openxmlformats-officedocument.presentationml.slideLayout+xml"/>
  <Override PartName="/ppt/slideLayouts/slideLayout1713.xml" ContentType="application/vnd.openxmlformats-officedocument.presentationml.slideLayout+xml"/>
  <Override PartName="/ppt/slideLayouts/slideLayout1714.xml" ContentType="application/vnd.openxmlformats-officedocument.presentationml.slideLayout+xml"/>
  <Override PartName="/ppt/slideLayouts/slideLayout1715.xml" ContentType="application/vnd.openxmlformats-officedocument.presentationml.slideLayout+xml"/>
  <Override PartName="/ppt/slideLayouts/slideLayout1716.xml" ContentType="application/vnd.openxmlformats-officedocument.presentationml.slideLayout+xml"/>
  <Override PartName="/ppt/slideLayouts/slideLayout1717.xml" ContentType="application/vnd.openxmlformats-officedocument.presentationml.slideLayout+xml"/>
  <Override PartName="/ppt/theme/theme157.xml" ContentType="application/vnd.openxmlformats-officedocument.theme+xml"/>
  <Override PartName="/ppt/slideLayouts/slideLayout1718.xml" ContentType="application/vnd.openxmlformats-officedocument.presentationml.slideLayout+xml"/>
  <Override PartName="/ppt/slideLayouts/slideLayout1719.xml" ContentType="application/vnd.openxmlformats-officedocument.presentationml.slideLayout+xml"/>
  <Override PartName="/ppt/slideLayouts/slideLayout1720.xml" ContentType="application/vnd.openxmlformats-officedocument.presentationml.slideLayout+xml"/>
  <Override PartName="/ppt/slideLayouts/slideLayout1721.xml" ContentType="application/vnd.openxmlformats-officedocument.presentationml.slideLayout+xml"/>
  <Override PartName="/ppt/slideLayouts/slideLayout1722.xml" ContentType="application/vnd.openxmlformats-officedocument.presentationml.slideLayout+xml"/>
  <Override PartName="/ppt/slideLayouts/slideLayout1723.xml" ContentType="application/vnd.openxmlformats-officedocument.presentationml.slideLayout+xml"/>
  <Override PartName="/ppt/slideLayouts/slideLayout1724.xml" ContentType="application/vnd.openxmlformats-officedocument.presentationml.slideLayout+xml"/>
  <Override PartName="/ppt/slideLayouts/slideLayout1725.xml" ContentType="application/vnd.openxmlformats-officedocument.presentationml.slideLayout+xml"/>
  <Override PartName="/ppt/slideLayouts/slideLayout1726.xml" ContentType="application/vnd.openxmlformats-officedocument.presentationml.slideLayout+xml"/>
  <Override PartName="/ppt/slideLayouts/slideLayout1727.xml" ContentType="application/vnd.openxmlformats-officedocument.presentationml.slideLayout+xml"/>
  <Override PartName="/ppt/slideLayouts/slideLayout1728.xml" ContentType="application/vnd.openxmlformats-officedocument.presentationml.slideLayout+xml"/>
  <Override PartName="/ppt/theme/theme158.xml" ContentType="application/vnd.openxmlformats-officedocument.theme+xml"/>
  <Override PartName="/ppt/slideLayouts/slideLayout1729.xml" ContentType="application/vnd.openxmlformats-officedocument.presentationml.slideLayout+xml"/>
  <Override PartName="/ppt/slideLayouts/slideLayout1730.xml" ContentType="application/vnd.openxmlformats-officedocument.presentationml.slideLayout+xml"/>
  <Override PartName="/ppt/slideLayouts/slideLayout1731.xml" ContentType="application/vnd.openxmlformats-officedocument.presentationml.slideLayout+xml"/>
  <Override PartName="/ppt/slideLayouts/slideLayout1732.xml" ContentType="application/vnd.openxmlformats-officedocument.presentationml.slideLayout+xml"/>
  <Override PartName="/ppt/slideLayouts/slideLayout1733.xml" ContentType="application/vnd.openxmlformats-officedocument.presentationml.slideLayout+xml"/>
  <Override PartName="/ppt/slideLayouts/slideLayout1734.xml" ContentType="application/vnd.openxmlformats-officedocument.presentationml.slideLayout+xml"/>
  <Override PartName="/ppt/slideLayouts/slideLayout1735.xml" ContentType="application/vnd.openxmlformats-officedocument.presentationml.slideLayout+xml"/>
  <Override PartName="/ppt/slideLayouts/slideLayout1736.xml" ContentType="application/vnd.openxmlformats-officedocument.presentationml.slideLayout+xml"/>
  <Override PartName="/ppt/slideLayouts/slideLayout1737.xml" ContentType="application/vnd.openxmlformats-officedocument.presentationml.slideLayout+xml"/>
  <Override PartName="/ppt/slideLayouts/slideLayout1738.xml" ContentType="application/vnd.openxmlformats-officedocument.presentationml.slideLayout+xml"/>
  <Override PartName="/ppt/slideLayouts/slideLayout1739.xml" ContentType="application/vnd.openxmlformats-officedocument.presentationml.slideLayout+xml"/>
  <Override PartName="/ppt/theme/theme159.xml" ContentType="application/vnd.openxmlformats-officedocument.theme+xml"/>
  <Override PartName="/ppt/slideLayouts/slideLayout1740.xml" ContentType="application/vnd.openxmlformats-officedocument.presentationml.slideLayout+xml"/>
  <Override PartName="/ppt/slideLayouts/slideLayout1741.xml" ContentType="application/vnd.openxmlformats-officedocument.presentationml.slideLayout+xml"/>
  <Override PartName="/ppt/slideLayouts/slideLayout1742.xml" ContentType="application/vnd.openxmlformats-officedocument.presentationml.slideLayout+xml"/>
  <Override PartName="/ppt/slideLayouts/slideLayout1743.xml" ContentType="application/vnd.openxmlformats-officedocument.presentationml.slideLayout+xml"/>
  <Override PartName="/ppt/slideLayouts/slideLayout1744.xml" ContentType="application/vnd.openxmlformats-officedocument.presentationml.slideLayout+xml"/>
  <Override PartName="/ppt/slideLayouts/slideLayout1745.xml" ContentType="application/vnd.openxmlformats-officedocument.presentationml.slideLayout+xml"/>
  <Override PartName="/ppt/slideLayouts/slideLayout1746.xml" ContentType="application/vnd.openxmlformats-officedocument.presentationml.slideLayout+xml"/>
  <Override PartName="/ppt/slideLayouts/slideLayout1747.xml" ContentType="application/vnd.openxmlformats-officedocument.presentationml.slideLayout+xml"/>
  <Override PartName="/ppt/slideLayouts/slideLayout1748.xml" ContentType="application/vnd.openxmlformats-officedocument.presentationml.slideLayout+xml"/>
  <Override PartName="/ppt/slideLayouts/slideLayout1749.xml" ContentType="application/vnd.openxmlformats-officedocument.presentationml.slideLayout+xml"/>
  <Override PartName="/ppt/slideLayouts/slideLayout1750.xml" ContentType="application/vnd.openxmlformats-officedocument.presentationml.slideLayout+xml"/>
  <Override PartName="/ppt/theme/theme160.xml" ContentType="application/vnd.openxmlformats-officedocument.theme+xml"/>
  <Override PartName="/ppt/slideLayouts/slideLayout1751.xml" ContentType="application/vnd.openxmlformats-officedocument.presentationml.slideLayout+xml"/>
  <Override PartName="/ppt/slideLayouts/slideLayout1752.xml" ContentType="application/vnd.openxmlformats-officedocument.presentationml.slideLayout+xml"/>
  <Override PartName="/ppt/slideLayouts/slideLayout1753.xml" ContentType="application/vnd.openxmlformats-officedocument.presentationml.slideLayout+xml"/>
  <Override PartName="/ppt/slideLayouts/slideLayout1754.xml" ContentType="application/vnd.openxmlformats-officedocument.presentationml.slideLayout+xml"/>
  <Override PartName="/ppt/slideLayouts/slideLayout1755.xml" ContentType="application/vnd.openxmlformats-officedocument.presentationml.slideLayout+xml"/>
  <Override PartName="/ppt/slideLayouts/slideLayout1756.xml" ContentType="application/vnd.openxmlformats-officedocument.presentationml.slideLayout+xml"/>
  <Override PartName="/ppt/theme/theme161.xml" ContentType="application/vnd.openxmlformats-officedocument.theme+xml"/>
  <Override PartName="/ppt/slideLayouts/slideLayout1757.xml" ContentType="application/vnd.openxmlformats-officedocument.presentationml.slideLayout+xml"/>
  <Override PartName="/ppt/slideLayouts/slideLayout1758.xml" ContentType="application/vnd.openxmlformats-officedocument.presentationml.slideLayout+xml"/>
  <Override PartName="/ppt/slideLayouts/slideLayout1759.xml" ContentType="application/vnd.openxmlformats-officedocument.presentationml.slideLayout+xml"/>
  <Override PartName="/ppt/slideLayouts/slideLayout1760.xml" ContentType="application/vnd.openxmlformats-officedocument.presentationml.slideLayout+xml"/>
  <Override PartName="/ppt/slideLayouts/slideLayout1761.xml" ContentType="application/vnd.openxmlformats-officedocument.presentationml.slideLayout+xml"/>
  <Override PartName="/ppt/slideLayouts/slideLayout1762.xml" ContentType="application/vnd.openxmlformats-officedocument.presentationml.slideLayout+xml"/>
  <Override PartName="/ppt/theme/theme162.xml" ContentType="application/vnd.openxmlformats-officedocument.theme+xml"/>
  <Override PartName="/ppt/slideLayouts/slideLayout1763.xml" ContentType="application/vnd.openxmlformats-officedocument.presentationml.slideLayout+xml"/>
  <Override PartName="/ppt/slideLayouts/slideLayout1764.xml" ContentType="application/vnd.openxmlformats-officedocument.presentationml.slideLayout+xml"/>
  <Override PartName="/ppt/slideLayouts/slideLayout1765.xml" ContentType="application/vnd.openxmlformats-officedocument.presentationml.slideLayout+xml"/>
  <Override PartName="/ppt/slideLayouts/slideLayout1766.xml" ContentType="application/vnd.openxmlformats-officedocument.presentationml.slideLayout+xml"/>
  <Override PartName="/ppt/slideLayouts/slideLayout1767.xml" ContentType="application/vnd.openxmlformats-officedocument.presentationml.slideLayout+xml"/>
  <Override PartName="/ppt/slideLayouts/slideLayout1768.xml" ContentType="application/vnd.openxmlformats-officedocument.presentationml.slideLayout+xml"/>
  <Override PartName="/ppt/theme/theme163.xml" ContentType="application/vnd.openxmlformats-officedocument.theme+xml"/>
  <Override PartName="/ppt/slideLayouts/slideLayout1769.xml" ContentType="application/vnd.openxmlformats-officedocument.presentationml.slideLayout+xml"/>
  <Override PartName="/ppt/slideLayouts/slideLayout1770.xml" ContentType="application/vnd.openxmlformats-officedocument.presentationml.slideLayout+xml"/>
  <Override PartName="/ppt/slideLayouts/slideLayout1771.xml" ContentType="application/vnd.openxmlformats-officedocument.presentationml.slideLayout+xml"/>
  <Override PartName="/ppt/slideLayouts/slideLayout1772.xml" ContentType="application/vnd.openxmlformats-officedocument.presentationml.slideLayout+xml"/>
  <Override PartName="/ppt/slideLayouts/slideLayout1773.xml" ContentType="application/vnd.openxmlformats-officedocument.presentationml.slideLayout+xml"/>
  <Override PartName="/ppt/slideLayouts/slideLayout1774.xml" ContentType="application/vnd.openxmlformats-officedocument.presentationml.slideLayout+xml"/>
  <Override PartName="/ppt/slideLayouts/slideLayout1775.xml" ContentType="application/vnd.openxmlformats-officedocument.presentationml.slideLayout+xml"/>
  <Override PartName="/ppt/slideLayouts/slideLayout1776.xml" ContentType="application/vnd.openxmlformats-officedocument.presentationml.slideLayout+xml"/>
  <Override PartName="/ppt/slideLayouts/slideLayout1777.xml" ContentType="application/vnd.openxmlformats-officedocument.presentationml.slideLayout+xml"/>
  <Override PartName="/ppt/slideLayouts/slideLayout1778.xml" ContentType="application/vnd.openxmlformats-officedocument.presentationml.slideLayout+xml"/>
  <Override PartName="/ppt/slideLayouts/slideLayout1779.xml" ContentType="application/vnd.openxmlformats-officedocument.presentationml.slideLayout+xml"/>
  <Override PartName="/ppt/theme/theme164.xml" ContentType="application/vnd.openxmlformats-officedocument.theme+xml"/>
  <Override PartName="/ppt/slideLayouts/slideLayout1780.xml" ContentType="application/vnd.openxmlformats-officedocument.presentationml.slideLayout+xml"/>
  <Override PartName="/ppt/slideLayouts/slideLayout1781.xml" ContentType="application/vnd.openxmlformats-officedocument.presentationml.slideLayout+xml"/>
  <Override PartName="/ppt/slideLayouts/slideLayout1782.xml" ContentType="application/vnd.openxmlformats-officedocument.presentationml.slideLayout+xml"/>
  <Override PartName="/ppt/slideLayouts/slideLayout1783.xml" ContentType="application/vnd.openxmlformats-officedocument.presentationml.slideLayout+xml"/>
  <Override PartName="/ppt/slideLayouts/slideLayout1784.xml" ContentType="application/vnd.openxmlformats-officedocument.presentationml.slideLayout+xml"/>
  <Override PartName="/ppt/slideLayouts/slideLayout1785.xml" ContentType="application/vnd.openxmlformats-officedocument.presentationml.slideLayout+xml"/>
  <Override PartName="/ppt/slideLayouts/slideLayout1786.xml" ContentType="application/vnd.openxmlformats-officedocument.presentationml.slideLayout+xml"/>
  <Override PartName="/ppt/slideLayouts/slideLayout1787.xml" ContentType="application/vnd.openxmlformats-officedocument.presentationml.slideLayout+xml"/>
  <Override PartName="/ppt/slideLayouts/slideLayout1788.xml" ContentType="application/vnd.openxmlformats-officedocument.presentationml.slideLayout+xml"/>
  <Override PartName="/ppt/slideLayouts/slideLayout1789.xml" ContentType="application/vnd.openxmlformats-officedocument.presentationml.slideLayout+xml"/>
  <Override PartName="/ppt/slideLayouts/slideLayout1790.xml" ContentType="application/vnd.openxmlformats-officedocument.presentationml.slideLayout+xml"/>
  <Override PartName="/ppt/theme/theme165.xml" ContentType="application/vnd.openxmlformats-officedocument.theme+xml"/>
  <Override PartName="/ppt/slideLayouts/slideLayout1791.xml" ContentType="application/vnd.openxmlformats-officedocument.presentationml.slideLayout+xml"/>
  <Override PartName="/ppt/slideLayouts/slideLayout1792.xml" ContentType="application/vnd.openxmlformats-officedocument.presentationml.slideLayout+xml"/>
  <Override PartName="/ppt/slideLayouts/slideLayout1793.xml" ContentType="application/vnd.openxmlformats-officedocument.presentationml.slideLayout+xml"/>
  <Override PartName="/ppt/slideLayouts/slideLayout1794.xml" ContentType="application/vnd.openxmlformats-officedocument.presentationml.slideLayout+xml"/>
  <Override PartName="/ppt/slideLayouts/slideLayout1795.xml" ContentType="application/vnd.openxmlformats-officedocument.presentationml.slideLayout+xml"/>
  <Override PartName="/ppt/slideLayouts/slideLayout1796.xml" ContentType="application/vnd.openxmlformats-officedocument.presentationml.slideLayout+xml"/>
  <Override PartName="/ppt/slideLayouts/slideLayout1797.xml" ContentType="application/vnd.openxmlformats-officedocument.presentationml.slideLayout+xml"/>
  <Override PartName="/ppt/slideLayouts/slideLayout1798.xml" ContentType="application/vnd.openxmlformats-officedocument.presentationml.slideLayout+xml"/>
  <Override PartName="/ppt/slideLayouts/slideLayout1799.xml" ContentType="application/vnd.openxmlformats-officedocument.presentationml.slideLayout+xml"/>
  <Override PartName="/ppt/slideLayouts/slideLayout1800.xml" ContentType="application/vnd.openxmlformats-officedocument.presentationml.slideLayout+xml"/>
  <Override PartName="/ppt/slideLayouts/slideLayout1801.xml" ContentType="application/vnd.openxmlformats-officedocument.presentationml.slideLayout+xml"/>
  <Override PartName="/ppt/theme/theme166.xml" ContentType="application/vnd.openxmlformats-officedocument.theme+xml"/>
  <Override PartName="/ppt/slideLayouts/slideLayout1802.xml" ContentType="application/vnd.openxmlformats-officedocument.presentationml.slideLayout+xml"/>
  <Override PartName="/ppt/slideLayouts/slideLayout1803.xml" ContentType="application/vnd.openxmlformats-officedocument.presentationml.slideLayout+xml"/>
  <Override PartName="/ppt/slideLayouts/slideLayout1804.xml" ContentType="application/vnd.openxmlformats-officedocument.presentationml.slideLayout+xml"/>
  <Override PartName="/ppt/slideLayouts/slideLayout1805.xml" ContentType="application/vnd.openxmlformats-officedocument.presentationml.slideLayout+xml"/>
  <Override PartName="/ppt/slideLayouts/slideLayout1806.xml" ContentType="application/vnd.openxmlformats-officedocument.presentationml.slideLayout+xml"/>
  <Override PartName="/ppt/slideLayouts/slideLayout1807.xml" ContentType="application/vnd.openxmlformats-officedocument.presentationml.slideLayout+xml"/>
  <Override PartName="/ppt/slideLayouts/slideLayout1808.xml" ContentType="application/vnd.openxmlformats-officedocument.presentationml.slideLayout+xml"/>
  <Override PartName="/ppt/slideLayouts/slideLayout1809.xml" ContentType="application/vnd.openxmlformats-officedocument.presentationml.slideLayout+xml"/>
  <Override PartName="/ppt/slideLayouts/slideLayout1810.xml" ContentType="application/vnd.openxmlformats-officedocument.presentationml.slideLayout+xml"/>
  <Override PartName="/ppt/slideLayouts/slideLayout1811.xml" ContentType="application/vnd.openxmlformats-officedocument.presentationml.slideLayout+xml"/>
  <Override PartName="/ppt/slideLayouts/slideLayout1812.xml" ContentType="application/vnd.openxmlformats-officedocument.presentationml.slideLayout+xml"/>
  <Override PartName="/ppt/theme/theme167.xml" ContentType="application/vnd.openxmlformats-officedocument.theme+xml"/>
  <Override PartName="/ppt/slideLayouts/slideLayout1813.xml" ContentType="application/vnd.openxmlformats-officedocument.presentationml.slideLayout+xml"/>
  <Override PartName="/ppt/slideLayouts/slideLayout1814.xml" ContentType="application/vnd.openxmlformats-officedocument.presentationml.slideLayout+xml"/>
  <Override PartName="/ppt/slideLayouts/slideLayout1815.xml" ContentType="application/vnd.openxmlformats-officedocument.presentationml.slideLayout+xml"/>
  <Override PartName="/ppt/slideLayouts/slideLayout1816.xml" ContentType="application/vnd.openxmlformats-officedocument.presentationml.slideLayout+xml"/>
  <Override PartName="/ppt/slideLayouts/slideLayout1817.xml" ContentType="application/vnd.openxmlformats-officedocument.presentationml.slideLayout+xml"/>
  <Override PartName="/ppt/slideLayouts/slideLayout1818.xml" ContentType="application/vnd.openxmlformats-officedocument.presentationml.slideLayout+xml"/>
  <Override PartName="/ppt/slideLayouts/slideLayout1819.xml" ContentType="application/vnd.openxmlformats-officedocument.presentationml.slideLayout+xml"/>
  <Override PartName="/ppt/slideLayouts/slideLayout1820.xml" ContentType="application/vnd.openxmlformats-officedocument.presentationml.slideLayout+xml"/>
  <Override PartName="/ppt/slideLayouts/slideLayout1821.xml" ContentType="application/vnd.openxmlformats-officedocument.presentationml.slideLayout+xml"/>
  <Override PartName="/ppt/slideLayouts/slideLayout1822.xml" ContentType="application/vnd.openxmlformats-officedocument.presentationml.slideLayout+xml"/>
  <Override PartName="/ppt/slideLayouts/slideLayout1823.xml" ContentType="application/vnd.openxmlformats-officedocument.presentationml.slideLayout+xml"/>
  <Override PartName="/ppt/theme/theme168.xml" ContentType="application/vnd.openxmlformats-officedocument.theme+xml"/>
  <Override PartName="/ppt/slideLayouts/slideLayout1824.xml" ContentType="application/vnd.openxmlformats-officedocument.presentationml.slideLayout+xml"/>
  <Override PartName="/ppt/slideLayouts/slideLayout1825.xml" ContentType="application/vnd.openxmlformats-officedocument.presentationml.slideLayout+xml"/>
  <Override PartName="/ppt/slideLayouts/slideLayout1826.xml" ContentType="application/vnd.openxmlformats-officedocument.presentationml.slideLayout+xml"/>
  <Override PartName="/ppt/slideLayouts/slideLayout1827.xml" ContentType="application/vnd.openxmlformats-officedocument.presentationml.slideLayout+xml"/>
  <Override PartName="/ppt/slideLayouts/slideLayout1828.xml" ContentType="application/vnd.openxmlformats-officedocument.presentationml.slideLayout+xml"/>
  <Override PartName="/ppt/slideLayouts/slideLayout1829.xml" ContentType="application/vnd.openxmlformats-officedocument.presentationml.slideLayout+xml"/>
  <Override PartName="/ppt/slideLayouts/slideLayout1830.xml" ContentType="application/vnd.openxmlformats-officedocument.presentationml.slideLayout+xml"/>
  <Override PartName="/ppt/slideLayouts/slideLayout1831.xml" ContentType="application/vnd.openxmlformats-officedocument.presentationml.slideLayout+xml"/>
  <Override PartName="/ppt/slideLayouts/slideLayout1832.xml" ContentType="application/vnd.openxmlformats-officedocument.presentationml.slideLayout+xml"/>
  <Override PartName="/ppt/slideLayouts/slideLayout1833.xml" ContentType="application/vnd.openxmlformats-officedocument.presentationml.slideLayout+xml"/>
  <Override PartName="/ppt/slideLayouts/slideLayout1834.xml" ContentType="application/vnd.openxmlformats-officedocument.presentationml.slideLayout+xml"/>
  <Override PartName="/ppt/theme/theme169.xml" ContentType="application/vnd.openxmlformats-officedocument.theme+xml"/>
  <Override PartName="/ppt/slideLayouts/slideLayout1835.xml" ContentType="application/vnd.openxmlformats-officedocument.presentationml.slideLayout+xml"/>
  <Override PartName="/ppt/slideLayouts/slideLayout1836.xml" ContentType="application/vnd.openxmlformats-officedocument.presentationml.slideLayout+xml"/>
  <Override PartName="/ppt/slideLayouts/slideLayout1837.xml" ContentType="application/vnd.openxmlformats-officedocument.presentationml.slideLayout+xml"/>
  <Override PartName="/ppt/slideLayouts/slideLayout1838.xml" ContentType="application/vnd.openxmlformats-officedocument.presentationml.slideLayout+xml"/>
  <Override PartName="/ppt/slideLayouts/slideLayout1839.xml" ContentType="application/vnd.openxmlformats-officedocument.presentationml.slideLayout+xml"/>
  <Override PartName="/ppt/slideLayouts/slideLayout1840.xml" ContentType="application/vnd.openxmlformats-officedocument.presentationml.slideLayout+xml"/>
  <Override PartName="/ppt/slideLayouts/slideLayout1841.xml" ContentType="application/vnd.openxmlformats-officedocument.presentationml.slideLayout+xml"/>
  <Override PartName="/ppt/slideLayouts/slideLayout1842.xml" ContentType="application/vnd.openxmlformats-officedocument.presentationml.slideLayout+xml"/>
  <Override PartName="/ppt/slideLayouts/slideLayout1843.xml" ContentType="application/vnd.openxmlformats-officedocument.presentationml.slideLayout+xml"/>
  <Override PartName="/ppt/slideLayouts/slideLayout1844.xml" ContentType="application/vnd.openxmlformats-officedocument.presentationml.slideLayout+xml"/>
  <Override PartName="/ppt/slideLayouts/slideLayout1845.xml" ContentType="application/vnd.openxmlformats-officedocument.presentationml.slideLayout+xml"/>
  <Override PartName="/ppt/theme/theme170.xml" ContentType="application/vnd.openxmlformats-officedocument.theme+xml"/>
  <Override PartName="/ppt/slideLayouts/slideLayout1846.xml" ContentType="application/vnd.openxmlformats-officedocument.presentationml.slideLayout+xml"/>
  <Override PartName="/ppt/slideLayouts/slideLayout1847.xml" ContentType="application/vnd.openxmlformats-officedocument.presentationml.slideLayout+xml"/>
  <Override PartName="/ppt/slideLayouts/slideLayout1848.xml" ContentType="application/vnd.openxmlformats-officedocument.presentationml.slideLayout+xml"/>
  <Override PartName="/ppt/slideLayouts/slideLayout1849.xml" ContentType="application/vnd.openxmlformats-officedocument.presentationml.slideLayout+xml"/>
  <Override PartName="/ppt/slideLayouts/slideLayout1850.xml" ContentType="application/vnd.openxmlformats-officedocument.presentationml.slideLayout+xml"/>
  <Override PartName="/ppt/slideLayouts/slideLayout1851.xml" ContentType="application/vnd.openxmlformats-officedocument.presentationml.slideLayout+xml"/>
  <Override PartName="/ppt/slideLayouts/slideLayout1852.xml" ContentType="application/vnd.openxmlformats-officedocument.presentationml.slideLayout+xml"/>
  <Override PartName="/ppt/slideLayouts/slideLayout1853.xml" ContentType="application/vnd.openxmlformats-officedocument.presentationml.slideLayout+xml"/>
  <Override PartName="/ppt/slideLayouts/slideLayout1854.xml" ContentType="application/vnd.openxmlformats-officedocument.presentationml.slideLayout+xml"/>
  <Override PartName="/ppt/slideLayouts/slideLayout1855.xml" ContentType="application/vnd.openxmlformats-officedocument.presentationml.slideLayout+xml"/>
  <Override PartName="/ppt/slideLayouts/slideLayout1856.xml" ContentType="application/vnd.openxmlformats-officedocument.presentationml.slideLayout+xml"/>
  <Override PartName="/ppt/theme/theme171.xml" ContentType="application/vnd.openxmlformats-officedocument.theme+xml"/>
  <Override PartName="/ppt/slideLayouts/slideLayout1857.xml" ContentType="application/vnd.openxmlformats-officedocument.presentationml.slideLayout+xml"/>
  <Override PartName="/ppt/slideLayouts/slideLayout1858.xml" ContentType="application/vnd.openxmlformats-officedocument.presentationml.slideLayout+xml"/>
  <Override PartName="/ppt/slideLayouts/slideLayout1859.xml" ContentType="application/vnd.openxmlformats-officedocument.presentationml.slideLayout+xml"/>
  <Override PartName="/ppt/slideLayouts/slideLayout1860.xml" ContentType="application/vnd.openxmlformats-officedocument.presentationml.slideLayout+xml"/>
  <Override PartName="/ppt/slideLayouts/slideLayout1861.xml" ContentType="application/vnd.openxmlformats-officedocument.presentationml.slideLayout+xml"/>
  <Override PartName="/ppt/slideLayouts/slideLayout1862.xml" ContentType="application/vnd.openxmlformats-officedocument.presentationml.slideLayout+xml"/>
  <Override PartName="/ppt/slideLayouts/slideLayout1863.xml" ContentType="application/vnd.openxmlformats-officedocument.presentationml.slideLayout+xml"/>
  <Override PartName="/ppt/slideLayouts/slideLayout1864.xml" ContentType="application/vnd.openxmlformats-officedocument.presentationml.slideLayout+xml"/>
  <Override PartName="/ppt/slideLayouts/slideLayout1865.xml" ContentType="application/vnd.openxmlformats-officedocument.presentationml.slideLayout+xml"/>
  <Override PartName="/ppt/slideLayouts/slideLayout1866.xml" ContentType="application/vnd.openxmlformats-officedocument.presentationml.slideLayout+xml"/>
  <Override PartName="/ppt/slideLayouts/slideLayout1867.xml" ContentType="application/vnd.openxmlformats-officedocument.presentationml.slideLayout+xml"/>
  <Override PartName="/ppt/theme/theme172.xml" ContentType="application/vnd.openxmlformats-officedocument.theme+xml"/>
  <Override PartName="/ppt/slideLayouts/slideLayout1868.xml" ContentType="application/vnd.openxmlformats-officedocument.presentationml.slideLayout+xml"/>
  <Override PartName="/ppt/slideLayouts/slideLayout1869.xml" ContentType="application/vnd.openxmlformats-officedocument.presentationml.slideLayout+xml"/>
  <Override PartName="/ppt/slideLayouts/slideLayout1870.xml" ContentType="application/vnd.openxmlformats-officedocument.presentationml.slideLayout+xml"/>
  <Override PartName="/ppt/slideLayouts/slideLayout1871.xml" ContentType="application/vnd.openxmlformats-officedocument.presentationml.slideLayout+xml"/>
  <Override PartName="/ppt/slideLayouts/slideLayout1872.xml" ContentType="application/vnd.openxmlformats-officedocument.presentationml.slideLayout+xml"/>
  <Override PartName="/ppt/slideLayouts/slideLayout1873.xml" ContentType="application/vnd.openxmlformats-officedocument.presentationml.slideLayout+xml"/>
  <Override PartName="/ppt/slideLayouts/slideLayout1874.xml" ContentType="application/vnd.openxmlformats-officedocument.presentationml.slideLayout+xml"/>
  <Override PartName="/ppt/slideLayouts/slideLayout1875.xml" ContentType="application/vnd.openxmlformats-officedocument.presentationml.slideLayout+xml"/>
  <Override PartName="/ppt/slideLayouts/slideLayout1876.xml" ContentType="application/vnd.openxmlformats-officedocument.presentationml.slideLayout+xml"/>
  <Override PartName="/ppt/slideLayouts/slideLayout1877.xml" ContentType="application/vnd.openxmlformats-officedocument.presentationml.slideLayout+xml"/>
  <Override PartName="/ppt/slideLayouts/slideLayout1878.xml" ContentType="application/vnd.openxmlformats-officedocument.presentationml.slideLayout+xml"/>
  <Override PartName="/ppt/theme/theme173.xml" ContentType="application/vnd.openxmlformats-officedocument.theme+xml"/>
  <Override PartName="/ppt/slideLayouts/slideLayout1879.xml" ContentType="application/vnd.openxmlformats-officedocument.presentationml.slideLayout+xml"/>
  <Override PartName="/ppt/slideLayouts/slideLayout1880.xml" ContentType="application/vnd.openxmlformats-officedocument.presentationml.slideLayout+xml"/>
  <Override PartName="/ppt/slideLayouts/slideLayout1881.xml" ContentType="application/vnd.openxmlformats-officedocument.presentationml.slideLayout+xml"/>
  <Override PartName="/ppt/slideLayouts/slideLayout1882.xml" ContentType="application/vnd.openxmlformats-officedocument.presentationml.slideLayout+xml"/>
  <Override PartName="/ppt/slideLayouts/slideLayout1883.xml" ContentType="application/vnd.openxmlformats-officedocument.presentationml.slideLayout+xml"/>
  <Override PartName="/ppt/slideLayouts/slideLayout1884.xml" ContentType="application/vnd.openxmlformats-officedocument.presentationml.slideLayout+xml"/>
  <Override PartName="/ppt/slideLayouts/slideLayout1885.xml" ContentType="application/vnd.openxmlformats-officedocument.presentationml.slideLayout+xml"/>
  <Override PartName="/ppt/slideLayouts/slideLayout1886.xml" ContentType="application/vnd.openxmlformats-officedocument.presentationml.slideLayout+xml"/>
  <Override PartName="/ppt/slideLayouts/slideLayout1887.xml" ContentType="application/vnd.openxmlformats-officedocument.presentationml.slideLayout+xml"/>
  <Override PartName="/ppt/slideLayouts/slideLayout1888.xml" ContentType="application/vnd.openxmlformats-officedocument.presentationml.slideLayout+xml"/>
  <Override PartName="/ppt/slideLayouts/slideLayout1889.xml" ContentType="application/vnd.openxmlformats-officedocument.presentationml.slideLayout+xml"/>
  <Override PartName="/ppt/theme/theme174.xml" ContentType="application/vnd.openxmlformats-officedocument.theme+xml"/>
  <Override PartName="/ppt/slideLayouts/slideLayout1890.xml" ContentType="application/vnd.openxmlformats-officedocument.presentationml.slideLayout+xml"/>
  <Override PartName="/ppt/slideLayouts/slideLayout1891.xml" ContentType="application/vnd.openxmlformats-officedocument.presentationml.slideLayout+xml"/>
  <Override PartName="/ppt/slideLayouts/slideLayout1892.xml" ContentType="application/vnd.openxmlformats-officedocument.presentationml.slideLayout+xml"/>
  <Override PartName="/ppt/slideLayouts/slideLayout1893.xml" ContentType="application/vnd.openxmlformats-officedocument.presentationml.slideLayout+xml"/>
  <Override PartName="/ppt/slideLayouts/slideLayout1894.xml" ContentType="application/vnd.openxmlformats-officedocument.presentationml.slideLayout+xml"/>
  <Override PartName="/ppt/slideLayouts/slideLayout1895.xml" ContentType="application/vnd.openxmlformats-officedocument.presentationml.slideLayout+xml"/>
  <Override PartName="/ppt/slideLayouts/slideLayout1896.xml" ContentType="application/vnd.openxmlformats-officedocument.presentationml.slideLayout+xml"/>
  <Override PartName="/ppt/slideLayouts/slideLayout1897.xml" ContentType="application/vnd.openxmlformats-officedocument.presentationml.slideLayout+xml"/>
  <Override PartName="/ppt/slideLayouts/slideLayout1898.xml" ContentType="application/vnd.openxmlformats-officedocument.presentationml.slideLayout+xml"/>
  <Override PartName="/ppt/slideLayouts/slideLayout1899.xml" ContentType="application/vnd.openxmlformats-officedocument.presentationml.slideLayout+xml"/>
  <Override PartName="/ppt/slideLayouts/slideLayout1900.xml" ContentType="application/vnd.openxmlformats-officedocument.presentationml.slideLayout+xml"/>
  <Override PartName="/ppt/slideLayouts/slideLayout1901.xml" ContentType="application/vnd.openxmlformats-officedocument.presentationml.slideLayout+xml"/>
  <Override PartName="/ppt/theme/theme175.xml" ContentType="application/vnd.openxmlformats-officedocument.theme+xml"/>
  <Override PartName="/ppt/slideLayouts/slideLayout1902.xml" ContentType="application/vnd.openxmlformats-officedocument.presentationml.slideLayout+xml"/>
  <Override PartName="/ppt/slideLayouts/slideLayout1903.xml" ContentType="application/vnd.openxmlformats-officedocument.presentationml.slideLayout+xml"/>
  <Override PartName="/ppt/slideLayouts/slideLayout1904.xml" ContentType="application/vnd.openxmlformats-officedocument.presentationml.slideLayout+xml"/>
  <Override PartName="/ppt/slideLayouts/slideLayout1905.xml" ContentType="application/vnd.openxmlformats-officedocument.presentationml.slideLayout+xml"/>
  <Override PartName="/ppt/slideLayouts/slideLayout1906.xml" ContentType="application/vnd.openxmlformats-officedocument.presentationml.slideLayout+xml"/>
  <Override PartName="/ppt/slideLayouts/slideLayout1907.xml" ContentType="application/vnd.openxmlformats-officedocument.presentationml.slideLayout+xml"/>
  <Override PartName="/ppt/slideLayouts/slideLayout1908.xml" ContentType="application/vnd.openxmlformats-officedocument.presentationml.slideLayout+xml"/>
  <Override PartName="/ppt/slideLayouts/slideLayout1909.xml" ContentType="application/vnd.openxmlformats-officedocument.presentationml.slideLayout+xml"/>
  <Override PartName="/ppt/slideLayouts/slideLayout1910.xml" ContentType="application/vnd.openxmlformats-officedocument.presentationml.slideLayout+xml"/>
  <Override PartName="/ppt/slideLayouts/slideLayout1911.xml" ContentType="application/vnd.openxmlformats-officedocument.presentationml.slideLayout+xml"/>
  <Override PartName="/ppt/slideLayouts/slideLayout1912.xml" ContentType="application/vnd.openxmlformats-officedocument.presentationml.slideLayout+xml"/>
  <Override PartName="/ppt/theme/theme176.xml" ContentType="application/vnd.openxmlformats-officedocument.theme+xml"/>
  <Override PartName="/ppt/slideLayouts/slideLayout1913.xml" ContentType="application/vnd.openxmlformats-officedocument.presentationml.slideLayout+xml"/>
  <Override PartName="/ppt/slideLayouts/slideLayout1914.xml" ContentType="application/vnd.openxmlformats-officedocument.presentationml.slideLayout+xml"/>
  <Override PartName="/ppt/slideLayouts/slideLayout1915.xml" ContentType="application/vnd.openxmlformats-officedocument.presentationml.slideLayout+xml"/>
  <Override PartName="/ppt/slideLayouts/slideLayout1916.xml" ContentType="application/vnd.openxmlformats-officedocument.presentationml.slideLayout+xml"/>
  <Override PartName="/ppt/slideLayouts/slideLayout1917.xml" ContentType="application/vnd.openxmlformats-officedocument.presentationml.slideLayout+xml"/>
  <Override PartName="/ppt/slideLayouts/slideLayout1918.xml" ContentType="application/vnd.openxmlformats-officedocument.presentationml.slideLayout+xml"/>
  <Override PartName="/ppt/slideLayouts/slideLayout1919.xml" ContentType="application/vnd.openxmlformats-officedocument.presentationml.slideLayout+xml"/>
  <Override PartName="/ppt/slideLayouts/slideLayout1920.xml" ContentType="application/vnd.openxmlformats-officedocument.presentationml.slideLayout+xml"/>
  <Override PartName="/ppt/slideLayouts/slideLayout1921.xml" ContentType="application/vnd.openxmlformats-officedocument.presentationml.slideLayout+xml"/>
  <Override PartName="/ppt/slideLayouts/slideLayout1922.xml" ContentType="application/vnd.openxmlformats-officedocument.presentationml.slideLayout+xml"/>
  <Override PartName="/ppt/slideLayouts/slideLayout1923.xml" ContentType="application/vnd.openxmlformats-officedocument.presentationml.slideLayout+xml"/>
  <Override PartName="/ppt/theme/theme177.xml" ContentType="application/vnd.openxmlformats-officedocument.theme+xml"/>
  <Override PartName="/ppt/slideLayouts/slideLayout1924.xml" ContentType="application/vnd.openxmlformats-officedocument.presentationml.slideLayout+xml"/>
  <Override PartName="/ppt/slideLayouts/slideLayout1925.xml" ContentType="application/vnd.openxmlformats-officedocument.presentationml.slideLayout+xml"/>
  <Override PartName="/ppt/slideLayouts/slideLayout1926.xml" ContentType="application/vnd.openxmlformats-officedocument.presentationml.slideLayout+xml"/>
  <Override PartName="/ppt/slideLayouts/slideLayout1927.xml" ContentType="application/vnd.openxmlformats-officedocument.presentationml.slideLayout+xml"/>
  <Override PartName="/ppt/slideLayouts/slideLayout1928.xml" ContentType="application/vnd.openxmlformats-officedocument.presentationml.slideLayout+xml"/>
  <Override PartName="/ppt/slideLayouts/slideLayout1929.xml" ContentType="application/vnd.openxmlformats-officedocument.presentationml.slideLayout+xml"/>
  <Override PartName="/ppt/slideLayouts/slideLayout1930.xml" ContentType="application/vnd.openxmlformats-officedocument.presentationml.slideLayout+xml"/>
  <Override PartName="/ppt/slideLayouts/slideLayout1931.xml" ContentType="application/vnd.openxmlformats-officedocument.presentationml.slideLayout+xml"/>
  <Override PartName="/ppt/slideLayouts/slideLayout1932.xml" ContentType="application/vnd.openxmlformats-officedocument.presentationml.slideLayout+xml"/>
  <Override PartName="/ppt/slideLayouts/slideLayout1933.xml" ContentType="application/vnd.openxmlformats-officedocument.presentationml.slideLayout+xml"/>
  <Override PartName="/ppt/slideLayouts/slideLayout1934.xml" ContentType="application/vnd.openxmlformats-officedocument.presentationml.slideLayout+xml"/>
  <Override PartName="/ppt/slideLayouts/slideLayout1935.xml" ContentType="application/vnd.openxmlformats-officedocument.presentationml.slideLayout+xml"/>
  <Override PartName="/ppt/theme/theme178.xml" ContentType="application/vnd.openxmlformats-officedocument.theme+xml"/>
  <Override PartName="/ppt/slideLayouts/slideLayout1936.xml" ContentType="application/vnd.openxmlformats-officedocument.presentationml.slideLayout+xml"/>
  <Override PartName="/ppt/slideLayouts/slideLayout1937.xml" ContentType="application/vnd.openxmlformats-officedocument.presentationml.slideLayout+xml"/>
  <Override PartName="/ppt/slideLayouts/slideLayout1938.xml" ContentType="application/vnd.openxmlformats-officedocument.presentationml.slideLayout+xml"/>
  <Override PartName="/ppt/slideLayouts/slideLayout1939.xml" ContentType="application/vnd.openxmlformats-officedocument.presentationml.slideLayout+xml"/>
  <Override PartName="/ppt/slideLayouts/slideLayout1940.xml" ContentType="application/vnd.openxmlformats-officedocument.presentationml.slideLayout+xml"/>
  <Override PartName="/ppt/slideLayouts/slideLayout1941.xml" ContentType="application/vnd.openxmlformats-officedocument.presentationml.slideLayout+xml"/>
  <Override PartName="/ppt/slideLayouts/slideLayout1942.xml" ContentType="application/vnd.openxmlformats-officedocument.presentationml.slideLayout+xml"/>
  <Override PartName="/ppt/slideLayouts/slideLayout1943.xml" ContentType="application/vnd.openxmlformats-officedocument.presentationml.slideLayout+xml"/>
  <Override PartName="/ppt/slideLayouts/slideLayout1944.xml" ContentType="application/vnd.openxmlformats-officedocument.presentationml.slideLayout+xml"/>
  <Override PartName="/ppt/slideLayouts/slideLayout1945.xml" ContentType="application/vnd.openxmlformats-officedocument.presentationml.slideLayout+xml"/>
  <Override PartName="/ppt/slideLayouts/slideLayout1946.xml" ContentType="application/vnd.openxmlformats-officedocument.presentationml.slideLayout+xml"/>
  <Override PartName="/ppt/theme/theme179.xml" ContentType="application/vnd.openxmlformats-officedocument.theme+xml"/>
  <Override PartName="/ppt/slideLayouts/slideLayout1947.xml" ContentType="application/vnd.openxmlformats-officedocument.presentationml.slideLayout+xml"/>
  <Override PartName="/ppt/slideLayouts/slideLayout1948.xml" ContentType="application/vnd.openxmlformats-officedocument.presentationml.slideLayout+xml"/>
  <Override PartName="/ppt/slideLayouts/slideLayout1949.xml" ContentType="application/vnd.openxmlformats-officedocument.presentationml.slideLayout+xml"/>
  <Override PartName="/ppt/slideLayouts/slideLayout1950.xml" ContentType="application/vnd.openxmlformats-officedocument.presentationml.slideLayout+xml"/>
  <Override PartName="/ppt/slideLayouts/slideLayout1951.xml" ContentType="application/vnd.openxmlformats-officedocument.presentationml.slideLayout+xml"/>
  <Override PartName="/ppt/slideLayouts/slideLayout1952.xml" ContentType="application/vnd.openxmlformats-officedocument.presentationml.slideLayout+xml"/>
  <Override PartName="/ppt/slideLayouts/slideLayout1953.xml" ContentType="application/vnd.openxmlformats-officedocument.presentationml.slideLayout+xml"/>
  <Override PartName="/ppt/slideLayouts/slideLayout1954.xml" ContentType="application/vnd.openxmlformats-officedocument.presentationml.slideLayout+xml"/>
  <Override PartName="/ppt/slideLayouts/slideLayout1955.xml" ContentType="application/vnd.openxmlformats-officedocument.presentationml.slideLayout+xml"/>
  <Override PartName="/ppt/slideLayouts/slideLayout1956.xml" ContentType="application/vnd.openxmlformats-officedocument.presentationml.slideLayout+xml"/>
  <Override PartName="/ppt/slideLayouts/slideLayout1957.xml" ContentType="application/vnd.openxmlformats-officedocument.presentationml.slideLayout+xml"/>
  <Override PartName="/ppt/theme/theme180.xml" ContentType="application/vnd.openxmlformats-officedocument.theme+xml"/>
  <Override PartName="/ppt/slideLayouts/slideLayout1958.xml" ContentType="application/vnd.openxmlformats-officedocument.presentationml.slideLayout+xml"/>
  <Override PartName="/ppt/slideLayouts/slideLayout1959.xml" ContentType="application/vnd.openxmlformats-officedocument.presentationml.slideLayout+xml"/>
  <Override PartName="/ppt/slideLayouts/slideLayout1960.xml" ContentType="application/vnd.openxmlformats-officedocument.presentationml.slideLayout+xml"/>
  <Override PartName="/ppt/slideLayouts/slideLayout1961.xml" ContentType="application/vnd.openxmlformats-officedocument.presentationml.slideLayout+xml"/>
  <Override PartName="/ppt/slideLayouts/slideLayout1962.xml" ContentType="application/vnd.openxmlformats-officedocument.presentationml.slideLayout+xml"/>
  <Override PartName="/ppt/slideLayouts/slideLayout1963.xml" ContentType="application/vnd.openxmlformats-officedocument.presentationml.slideLayout+xml"/>
  <Override PartName="/ppt/slideLayouts/slideLayout1964.xml" ContentType="application/vnd.openxmlformats-officedocument.presentationml.slideLayout+xml"/>
  <Override PartName="/ppt/slideLayouts/slideLayout1965.xml" ContentType="application/vnd.openxmlformats-officedocument.presentationml.slideLayout+xml"/>
  <Override PartName="/ppt/slideLayouts/slideLayout1966.xml" ContentType="application/vnd.openxmlformats-officedocument.presentationml.slideLayout+xml"/>
  <Override PartName="/ppt/slideLayouts/slideLayout1967.xml" ContentType="application/vnd.openxmlformats-officedocument.presentationml.slideLayout+xml"/>
  <Override PartName="/ppt/slideLayouts/slideLayout1968.xml" ContentType="application/vnd.openxmlformats-officedocument.presentationml.slideLayout+xml"/>
  <Override PartName="/ppt/theme/theme181.xml" ContentType="application/vnd.openxmlformats-officedocument.theme+xml"/>
  <Override PartName="/ppt/slideLayouts/slideLayout1969.xml" ContentType="application/vnd.openxmlformats-officedocument.presentationml.slideLayout+xml"/>
  <Override PartName="/ppt/slideLayouts/slideLayout1970.xml" ContentType="application/vnd.openxmlformats-officedocument.presentationml.slideLayout+xml"/>
  <Override PartName="/ppt/slideLayouts/slideLayout1971.xml" ContentType="application/vnd.openxmlformats-officedocument.presentationml.slideLayout+xml"/>
  <Override PartName="/ppt/slideLayouts/slideLayout1972.xml" ContentType="application/vnd.openxmlformats-officedocument.presentationml.slideLayout+xml"/>
  <Override PartName="/ppt/slideLayouts/slideLayout1973.xml" ContentType="application/vnd.openxmlformats-officedocument.presentationml.slideLayout+xml"/>
  <Override PartName="/ppt/slideLayouts/slideLayout1974.xml" ContentType="application/vnd.openxmlformats-officedocument.presentationml.slideLayout+xml"/>
  <Override PartName="/ppt/slideLayouts/slideLayout1975.xml" ContentType="application/vnd.openxmlformats-officedocument.presentationml.slideLayout+xml"/>
  <Override PartName="/ppt/slideLayouts/slideLayout1976.xml" ContentType="application/vnd.openxmlformats-officedocument.presentationml.slideLayout+xml"/>
  <Override PartName="/ppt/slideLayouts/slideLayout1977.xml" ContentType="application/vnd.openxmlformats-officedocument.presentationml.slideLayout+xml"/>
  <Override PartName="/ppt/slideLayouts/slideLayout1978.xml" ContentType="application/vnd.openxmlformats-officedocument.presentationml.slideLayout+xml"/>
  <Override PartName="/ppt/slideLayouts/slideLayout1979.xml" ContentType="application/vnd.openxmlformats-officedocument.presentationml.slideLayout+xml"/>
  <Override PartName="/ppt/slideLayouts/slideLayout1980.xml" ContentType="application/vnd.openxmlformats-officedocument.presentationml.slideLayout+xml"/>
  <Override PartName="/ppt/slideLayouts/slideLayout1981.xml" ContentType="application/vnd.openxmlformats-officedocument.presentationml.slideLayout+xml"/>
  <Override PartName="/ppt/theme/theme182.xml" ContentType="application/vnd.openxmlformats-officedocument.theme+xml"/>
  <Override PartName="/ppt/slideLayouts/slideLayout1982.xml" ContentType="application/vnd.openxmlformats-officedocument.presentationml.slideLayout+xml"/>
  <Override PartName="/ppt/slideLayouts/slideLayout1983.xml" ContentType="application/vnd.openxmlformats-officedocument.presentationml.slideLayout+xml"/>
  <Override PartName="/ppt/slideLayouts/slideLayout1984.xml" ContentType="application/vnd.openxmlformats-officedocument.presentationml.slideLayout+xml"/>
  <Override PartName="/ppt/slideLayouts/slideLayout1985.xml" ContentType="application/vnd.openxmlformats-officedocument.presentationml.slideLayout+xml"/>
  <Override PartName="/ppt/slideLayouts/slideLayout1986.xml" ContentType="application/vnd.openxmlformats-officedocument.presentationml.slideLayout+xml"/>
  <Override PartName="/ppt/slideLayouts/slideLayout1987.xml" ContentType="application/vnd.openxmlformats-officedocument.presentationml.slideLayout+xml"/>
  <Override PartName="/ppt/slideLayouts/slideLayout1988.xml" ContentType="application/vnd.openxmlformats-officedocument.presentationml.slideLayout+xml"/>
  <Override PartName="/ppt/slideLayouts/slideLayout1989.xml" ContentType="application/vnd.openxmlformats-officedocument.presentationml.slideLayout+xml"/>
  <Override PartName="/ppt/slideLayouts/slideLayout1990.xml" ContentType="application/vnd.openxmlformats-officedocument.presentationml.slideLayout+xml"/>
  <Override PartName="/ppt/slideLayouts/slideLayout1991.xml" ContentType="application/vnd.openxmlformats-officedocument.presentationml.slideLayout+xml"/>
  <Override PartName="/ppt/slideLayouts/slideLayout1992.xml" ContentType="application/vnd.openxmlformats-officedocument.presentationml.slideLayout+xml"/>
  <Override PartName="/ppt/slideLayouts/slideLayout1993.xml" ContentType="application/vnd.openxmlformats-officedocument.presentationml.slideLayout+xml"/>
  <Override PartName="/ppt/slideLayouts/slideLayout1994.xml" ContentType="application/vnd.openxmlformats-officedocument.presentationml.slideLayout+xml"/>
  <Override PartName="/ppt/theme/theme183.xml" ContentType="application/vnd.openxmlformats-officedocument.theme+xml"/>
  <Override PartName="/ppt/theme/theme184.xml" ContentType="application/vnd.openxmlformats-officedocument.theme+xml"/>
  <Override PartName="/ppt/theme/theme18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charts/chart1.xml" ContentType="application/vnd.openxmlformats-officedocument.drawingml.chart+xml"/>
  <Override PartName="/ppt/theme/themeOverride1.xml" ContentType="application/vnd.openxmlformats-officedocument.themeOverr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theme/themeOverride2.xml" ContentType="application/vnd.openxmlformats-officedocument.themeOverride+xml"/>
  <Override PartName="/ppt/charts/chart6.xml" ContentType="application/vnd.openxmlformats-officedocument.drawingml.chart+xml"/>
  <Override PartName="/ppt/theme/themeOverride3.xml" ContentType="application/vnd.openxmlformats-officedocument.themeOverride+xml"/>
  <Override PartName="/ppt/charts/chart7.xml" ContentType="application/vnd.openxmlformats-officedocument.drawingml.chart+xml"/>
  <Override PartName="/ppt/theme/themeOverride4.xml" ContentType="application/vnd.openxmlformats-officedocument.themeOverride+xml"/>
  <Override PartName="/ppt/charts/chart8.xml" ContentType="application/vnd.openxmlformats-officedocument.drawingml.chart+xml"/>
  <Override PartName="/ppt/theme/themeOverride5.xml" ContentType="application/vnd.openxmlformats-officedocument.themeOverride+xml"/>
  <Override PartName="/ppt/notesSlides/notesSlide30.xml" ContentType="application/vnd.openxmlformats-officedocument.presentationml.notesSlide+xml"/>
  <Override PartName="/ppt/charts/chart9.xml" ContentType="application/vnd.openxmlformats-officedocument.drawingml.chart+xml"/>
  <Override PartName="/ppt/notesSlides/notesSlide31.xml" ContentType="application/vnd.openxmlformats-officedocument.presentationml.notesSlide+xml"/>
  <Override PartName="/ppt/charts/chart10.xml" ContentType="application/vnd.openxmlformats-officedocument.drawingml.chart+xml"/>
  <Override PartName="/ppt/theme/themeOverride6.xml" ContentType="application/vnd.openxmlformats-officedocument.themeOverride+xml"/>
  <Override PartName="/ppt/charts/chart11.xml" ContentType="application/vnd.openxmlformats-officedocument.drawingml.chart+xml"/>
  <Override PartName="/ppt/theme/themeOverride7.xml" ContentType="application/vnd.openxmlformats-officedocument.themeOverride+xml"/>
  <Override PartName="/ppt/drawings/drawing1.xml" ContentType="application/vnd.openxmlformats-officedocument.drawingml.chartshapes+xml"/>
  <Override PartName="/ppt/charts/chart12.xml" ContentType="application/vnd.openxmlformats-officedocument.drawingml.chart+xml"/>
  <Override PartName="/ppt/theme/themeOverride8.xml" ContentType="application/vnd.openxmlformats-officedocument.themeOverride+xml"/>
  <Override PartName="/ppt/drawings/drawing2.xml" ContentType="application/vnd.openxmlformats-officedocument.drawingml.chartshapes+xml"/>
  <Override PartName="/ppt/notesSlides/notesSlide32.xml" ContentType="application/vnd.openxmlformats-officedocument.presentationml.notesSlide+xml"/>
  <Override PartName="/ppt/charts/chart13.xml" ContentType="application/vnd.openxmlformats-officedocument.drawingml.chart+xml"/>
  <Override PartName="/ppt/theme/themeOverride9.xml" ContentType="application/vnd.openxmlformats-officedocument.themeOverride+xml"/>
  <Override PartName="/ppt/drawings/drawing3.xml" ContentType="application/vnd.openxmlformats-officedocument.drawingml.chartshapes+xml"/>
  <Override PartName="/ppt/charts/chart14.xml" ContentType="application/vnd.openxmlformats-officedocument.drawingml.chart+xml"/>
  <Override PartName="/ppt/theme/themeOverride10.xml" ContentType="application/vnd.openxmlformats-officedocument.themeOverride+xml"/>
  <Override PartName="/ppt/charts/chart15.xml" ContentType="application/vnd.openxmlformats-officedocument.drawingml.chart+xml"/>
  <Override PartName="/ppt/theme/themeOverride11.xml" ContentType="application/vnd.openxmlformats-officedocument.themeOverride+xml"/>
  <Override PartName="/ppt/charts/chart16.xml" ContentType="application/vnd.openxmlformats-officedocument.drawingml.chart+xml"/>
  <Override PartName="/ppt/theme/themeOverride12.xml" ContentType="application/vnd.openxmlformats-officedocument.themeOverride+xml"/>
  <Override PartName="/ppt/charts/chart17.xml" ContentType="application/vnd.openxmlformats-officedocument.drawingml.chart+xml"/>
  <Override PartName="/ppt/theme/themeOverride13.xml" ContentType="application/vnd.openxmlformats-officedocument.themeOverr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tags/tag1.xml" ContentType="application/vnd.openxmlformats-officedocument.presentationml.tags+xml"/>
  <Override PartName="/ppt/notesSlides/notesSlide37.xml" ContentType="application/vnd.openxmlformats-officedocument.presentationml.notesSlide+xml"/>
  <Override PartName="/ppt/tags/tag2.xml" ContentType="application/vnd.openxmlformats-officedocument.presentationml.tags+xml"/>
  <Override PartName="/ppt/notesSlides/notesSlide38.xml" ContentType="application/vnd.openxmlformats-officedocument.presentationml.notesSlide+xml"/>
  <Override PartName="/ppt/tags/tag3.xml" ContentType="application/vnd.openxmlformats-officedocument.presentationml.tags+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tags/tag4.xml" ContentType="application/vnd.openxmlformats-officedocument.presentationml.tags+xml"/>
  <Override PartName="/ppt/notesSlides/notesSlide42.xml" ContentType="application/vnd.openxmlformats-officedocument.presentationml.notesSlide+xml"/>
  <Override PartName="/ppt/tags/tag5.xml" ContentType="application/vnd.openxmlformats-officedocument.presentationml.tags+xml"/>
  <Override PartName="/ppt/notesSlides/notesSlide43.xml" ContentType="application/vnd.openxmlformats-officedocument.presentationml.notesSlide+xml"/>
  <Override PartName="/ppt/tags/tag6.xml" ContentType="application/vnd.openxmlformats-officedocument.presentationml.tags+xml"/>
  <Override PartName="/ppt/notesSlides/notesSlide44.xml" ContentType="application/vnd.openxmlformats-officedocument.presentationml.notesSlide+xml"/>
  <Override PartName="/ppt/tags/tag7.xml" ContentType="application/vnd.openxmlformats-officedocument.presentationml.tags+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charts/chart18.xml" ContentType="application/vnd.openxmlformats-officedocument.drawingml.chart+xml"/>
  <Override PartName="/ppt/charts/chart19.xml" ContentType="application/vnd.openxmlformats-officedocument.drawingml.chart+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charts/chart20.xml" ContentType="application/vnd.openxmlformats-officedocument.drawingml.chart+xml"/>
  <Override PartName="/ppt/charts/chart21.xml" ContentType="application/vnd.openxmlformats-officedocument.drawingml.char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core-properties" Target="docProps/core.xml"/><Relationship Id="rId3"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799" r:id="rId3"/>
    <p:sldMasterId id="2147483812" r:id="rId4"/>
    <p:sldMasterId id="2147483824" r:id="rId5"/>
    <p:sldMasterId id="2147483836" r:id="rId6"/>
    <p:sldMasterId id="2147483848" r:id="rId7"/>
    <p:sldMasterId id="2147483860" r:id="rId8"/>
    <p:sldMasterId id="2147483872" r:id="rId9"/>
    <p:sldMasterId id="2147483909" r:id="rId10"/>
    <p:sldMasterId id="2147483924" r:id="rId11"/>
    <p:sldMasterId id="2147483936" r:id="rId12"/>
    <p:sldMasterId id="2147483948" r:id="rId13"/>
    <p:sldMasterId id="2147483977" r:id="rId14"/>
    <p:sldMasterId id="2147484002" r:id="rId15"/>
    <p:sldMasterId id="2147484062" r:id="rId16"/>
    <p:sldMasterId id="2147484074" r:id="rId17"/>
    <p:sldMasterId id="2147484087" r:id="rId18"/>
    <p:sldMasterId id="2147484099" r:id="rId19"/>
    <p:sldMasterId id="2147484111" r:id="rId20"/>
    <p:sldMasterId id="2147484195" r:id="rId21"/>
    <p:sldMasterId id="2147484245" r:id="rId22"/>
    <p:sldMasterId id="2147484281" r:id="rId23"/>
    <p:sldMasterId id="2147484306" r:id="rId24"/>
    <p:sldMasterId id="2147484354" r:id="rId25"/>
    <p:sldMasterId id="2147484366" r:id="rId26"/>
    <p:sldMasterId id="2147484378" r:id="rId27"/>
    <p:sldMasterId id="2147484402" r:id="rId28"/>
    <p:sldMasterId id="2147484414" r:id="rId29"/>
    <p:sldMasterId id="2147484426" r:id="rId30"/>
    <p:sldMasterId id="2147484438" r:id="rId31"/>
    <p:sldMasterId id="2147484450" r:id="rId32"/>
    <p:sldMasterId id="2147484462" r:id="rId33"/>
    <p:sldMasterId id="2147484474" r:id="rId34"/>
    <p:sldMasterId id="2147484510" r:id="rId35"/>
    <p:sldMasterId id="2147484522" r:id="rId36"/>
    <p:sldMasterId id="2147484534" r:id="rId37"/>
    <p:sldMasterId id="2147484547" r:id="rId38"/>
    <p:sldMasterId id="2147484559" r:id="rId39"/>
    <p:sldMasterId id="2147484571" r:id="rId40"/>
    <p:sldMasterId id="2147484620" r:id="rId41"/>
    <p:sldMasterId id="2147484656" r:id="rId42"/>
    <p:sldMasterId id="2147484668" r:id="rId43"/>
    <p:sldMasterId id="2147484680" r:id="rId44"/>
    <p:sldMasterId id="2147484704" r:id="rId45"/>
    <p:sldMasterId id="2147484741" r:id="rId46"/>
    <p:sldMasterId id="2147484765" r:id="rId47"/>
    <p:sldMasterId id="2147484777" r:id="rId48"/>
    <p:sldMasterId id="2147484789" r:id="rId49"/>
    <p:sldMasterId id="2147484801" r:id="rId50"/>
    <p:sldMasterId id="2147484813" r:id="rId51"/>
    <p:sldMasterId id="2147484825" r:id="rId52"/>
    <p:sldMasterId id="2147484837" r:id="rId53"/>
    <p:sldMasterId id="2147484849" r:id="rId54"/>
    <p:sldMasterId id="2147484861" r:id="rId55"/>
    <p:sldMasterId id="2147484873" r:id="rId56"/>
    <p:sldMasterId id="2147484885" r:id="rId57"/>
    <p:sldMasterId id="2147484897" r:id="rId58"/>
    <p:sldMasterId id="2147484909" r:id="rId59"/>
    <p:sldMasterId id="2147484921" r:id="rId60"/>
    <p:sldMasterId id="2147484933" r:id="rId61"/>
    <p:sldMasterId id="2147484945" r:id="rId62"/>
    <p:sldMasterId id="2147484957" r:id="rId63"/>
    <p:sldMasterId id="2147484969" r:id="rId64"/>
    <p:sldMasterId id="2147484996" r:id="rId65"/>
    <p:sldMasterId id="2147485033" r:id="rId66"/>
    <p:sldMasterId id="2147485045" r:id="rId67"/>
    <p:sldMasterId id="2147485069" r:id="rId68"/>
    <p:sldMasterId id="2147485107" r:id="rId69"/>
    <p:sldMasterId id="2147485119" r:id="rId70"/>
    <p:sldMasterId id="2147485131" r:id="rId71"/>
    <p:sldMasterId id="2147485143" r:id="rId72"/>
    <p:sldMasterId id="2147485155" r:id="rId73"/>
    <p:sldMasterId id="2147485167" r:id="rId74"/>
    <p:sldMasterId id="2147485179" r:id="rId75"/>
    <p:sldMasterId id="2147485191" r:id="rId76"/>
    <p:sldMasterId id="2147485203" r:id="rId77"/>
    <p:sldMasterId id="2147485215" r:id="rId78"/>
    <p:sldMasterId id="2147485227" r:id="rId79"/>
    <p:sldMasterId id="2147485239" r:id="rId80"/>
    <p:sldMasterId id="2147485251" r:id="rId81"/>
    <p:sldMasterId id="2147485263" r:id="rId82"/>
    <p:sldMasterId id="2147485335" r:id="rId83"/>
    <p:sldMasterId id="2147485347" r:id="rId84"/>
    <p:sldMasterId id="2147485398" r:id="rId85"/>
    <p:sldMasterId id="2147485410" r:id="rId86"/>
    <p:sldMasterId id="2147485436" r:id="rId87"/>
    <p:sldMasterId id="2147485460" r:id="rId88"/>
    <p:sldMasterId id="2147485484" r:id="rId89"/>
    <p:sldMasterId id="2147485496" r:id="rId90"/>
    <p:sldMasterId id="2147485520" r:id="rId91"/>
    <p:sldMasterId id="2147485532" r:id="rId92"/>
    <p:sldMasterId id="2147485580" r:id="rId93"/>
    <p:sldMasterId id="2147485616" r:id="rId94"/>
    <p:sldMasterId id="2147485640" r:id="rId95"/>
    <p:sldMasterId id="2147485652" r:id="rId96"/>
    <p:sldMasterId id="2147485665" r:id="rId97"/>
    <p:sldMasterId id="2147485678" r:id="rId98"/>
    <p:sldMasterId id="2147485690" r:id="rId99"/>
    <p:sldMasterId id="2147485714" r:id="rId100"/>
    <p:sldMasterId id="2147485727" r:id="rId101"/>
    <p:sldMasterId id="2147485751" r:id="rId102"/>
    <p:sldMasterId id="2147485763" r:id="rId103"/>
    <p:sldMasterId id="2147485787" r:id="rId104"/>
    <p:sldMasterId id="2147485811" r:id="rId105"/>
    <p:sldMasterId id="2147485922" r:id="rId106"/>
    <p:sldMasterId id="2147485934" r:id="rId107"/>
    <p:sldMasterId id="2147485958" r:id="rId108"/>
    <p:sldMasterId id="2147485970" r:id="rId109"/>
    <p:sldMasterId id="2147485994" r:id="rId110"/>
    <p:sldMasterId id="2147486019" r:id="rId111"/>
    <p:sldMasterId id="2147486031" r:id="rId112"/>
    <p:sldMasterId id="2147486068" r:id="rId113"/>
    <p:sldMasterId id="2147486104" r:id="rId114"/>
    <p:sldMasterId id="2147486116" r:id="rId115"/>
    <p:sldMasterId id="2147486128" r:id="rId116"/>
    <p:sldMasterId id="2147486140" r:id="rId117"/>
    <p:sldMasterId id="2147486164" r:id="rId118"/>
    <p:sldMasterId id="2147486197" r:id="rId119"/>
    <p:sldMasterId id="2147486258" r:id="rId120"/>
    <p:sldMasterId id="2147486291" r:id="rId121"/>
    <p:sldMasterId id="2147486303" r:id="rId122"/>
    <p:sldMasterId id="2147486315" r:id="rId123"/>
    <p:sldMasterId id="2147486327" r:id="rId124"/>
    <p:sldMasterId id="2147486339" r:id="rId125"/>
    <p:sldMasterId id="2147486351" r:id="rId126"/>
    <p:sldMasterId id="2147486364" r:id="rId127"/>
    <p:sldMasterId id="2147486376" r:id="rId128"/>
    <p:sldMasterId id="2147486388" r:id="rId129"/>
    <p:sldMasterId id="2147486400" r:id="rId130"/>
    <p:sldMasterId id="2147486412" r:id="rId131"/>
    <p:sldMasterId id="2147486424" r:id="rId132"/>
    <p:sldMasterId id="2147486436" r:id="rId133"/>
    <p:sldMasterId id="2147486448" r:id="rId134"/>
    <p:sldMasterId id="2147486460" r:id="rId135"/>
    <p:sldMasterId id="2147486472" r:id="rId136"/>
    <p:sldMasterId id="2147486480" r:id="rId137"/>
    <p:sldMasterId id="2147486488" r:id="rId138"/>
    <p:sldMasterId id="2147486496" r:id="rId139"/>
    <p:sldMasterId id="2147486544" r:id="rId140"/>
    <p:sldMasterId id="2147486570" r:id="rId141"/>
    <p:sldMasterId id="2147486582" r:id="rId142"/>
    <p:sldMasterId id="2147486594" r:id="rId143"/>
    <p:sldMasterId id="2147486606" r:id="rId144"/>
    <p:sldMasterId id="2147486630" r:id="rId145"/>
    <p:sldMasterId id="2147486642" r:id="rId146"/>
    <p:sldMasterId id="2147486654" r:id="rId147"/>
    <p:sldMasterId id="2147486666" r:id="rId148"/>
    <p:sldMasterId id="2147486678" r:id="rId149"/>
    <p:sldMasterId id="2147486702" r:id="rId150"/>
    <p:sldMasterId id="2147486727" r:id="rId151"/>
    <p:sldMasterId id="2147486772" r:id="rId152"/>
    <p:sldMasterId id="2147486810" r:id="rId153"/>
    <p:sldMasterId id="2147486847" r:id="rId154"/>
    <p:sldMasterId id="2147486871" r:id="rId155"/>
    <p:sldMasterId id="2147486883" r:id="rId156"/>
    <p:sldMasterId id="2147486942" r:id="rId157"/>
    <p:sldMasterId id="2147486954" r:id="rId158"/>
    <p:sldMasterId id="2147486966" r:id="rId159"/>
    <p:sldMasterId id="2147486978" r:id="rId160"/>
    <p:sldMasterId id="2147486990" r:id="rId161"/>
    <p:sldMasterId id="2147486997" r:id="rId162"/>
    <p:sldMasterId id="2147487004" r:id="rId163"/>
    <p:sldMasterId id="2147487011" r:id="rId164"/>
    <p:sldMasterId id="2147487023" r:id="rId165"/>
    <p:sldMasterId id="2147487035" r:id="rId166"/>
    <p:sldMasterId id="2147487047" r:id="rId167"/>
    <p:sldMasterId id="2147487059" r:id="rId168"/>
    <p:sldMasterId id="2147487072" r:id="rId169"/>
    <p:sldMasterId id="2147487084" r:id="rId170"/>
    <p:sldMasterId id="2147487096" r:id="rId171"/>
    <p:sldMasterId id="2147487108" r:id="rId172"/>
    <p:sldMasterId id="2147487120" r:id="rId173"/>
    <p:sldMasterId id="2147487132" r:id="rId174"/>
    <p:sldMasterId id="2147487144" r:id="rId175"/>
    <p:sldMasterId id="2147487157" r:id="rId176"/>
    <p:sldMasterId id="2147487169" r:id="rId177"/>
    <p:sldMasterId id="2147487181" r:id="rId178"/>
    <p:sldMasterId id="2147487194" r:id="rId179"/>
    <p:sldMasterId id="2147487206" r:id="rId180"/>
    <p:sldMasterId id="2147487218" r:id="rId181"/>
    <p:sldMasterId id="2147487230" r:id="rId182"/>
    <p:sldMasterId id="2147487244" r:id="rId183"/>
  </p:sldMasterIdLst>
  <p:notesMasterIdLst>
    <p:notesMasterId r:id="rId474"/>
  </p:notesMasterIdLst>
  <p:handoutMasterIdLst>
    <p:handoutMasterId r:id="rId475"/>
  </p:handoutMasterIdLst>
  <p:sldIdLst>
    <p:sldId id="3122" r:id="rId184"/>
    <p:sldId id="3456" r:id="rId185"/>
    <p:sldId id="3457" r:id="rId186"/>
    <p:sldId id="3458" r:id="rId187"/>
    <p:sldId id="3295" r:id="rId188"/>
    <p:sldId id="3296" r:id="rId189"/>
    <p:sldId id="3297" r:id="rId190"/>
    <p:sldId id="2886" r:id="rId191"/>
    <p:sldId id="2887" r:id="rId192"/>
    <p:sldId id="2933" r:id="rId193"/>
    <p:sldId id="2889" r:id="rId194"/>
    <p:sldId id="2890" r:id="rId195"/>
    <p:sldId id="2891" r:id="rId196"/>
    <p:sldId id="3264" r:id="rId197"/>
    <p:sldId id="2893" r:id="rId198"/>
    <p:sldId id="2934" r:id="rId199"/>
    <p:sldId id="3243" r:id="rId200"/>
    <p:sldId id="3253" r:id="rId201"/>
    <p:sldId id="3400" r:id="rId202"/>
    <p:sldId id="3401" r:id="rId203"/>
    <p:sldId id="3402" r:id="rId204"/>
    <p:sldId id="2895" r:id="rId205"/>
    <p:sldId id="3192" r:id="rId206"/>
    <p:sldId id="3210" r:id="rId207"/>
    <p:sldId id="3188" r:id="rId208"/>
    <p:sldId id="3189" r:id="rId209"/>
    <p:sldId id="3190" r:id="rId210"/>
    <p:sldId id="3191" r:id="rId211"/>
    <p:sldId id="2897" r:id="rId212"/>
    <p:sldId id="3198" r:id="rId213"/>
    <p:sldId id="3193" r:id="rId214"/>
    <p:sldId id="3298" r:id="rId215"/>
    <p:sldId id="3194" r:id="rId216"/>
    <p:sldId id="3195" r:id="rId217"/>
    <p:sldId id="3196" r:id="rId218"/>
    <p:sldId id="3197" r:id="rId219"/>
    <p:sldId id="2906" r:id="rId220"/>
    <p:sldId id="2907" r:id="rId221"/>
    <p:sldId id="2908" r:id="rId222"/>
    <p:sldId id="3201" r:id="rId223"/>
    <p:sldId id="3202" r:id="rId224"/>
    <p:sldId id="3125" r:id="rId225"/>
    <p:sldId id="3291" r:id="rId226"/>
    <p:sldId id="3292" r:id="rId227"/>
    <p:sldId id="3293" r:id="rId228"/>
    <p:sldId id="3203" r:id="rId229"/>
    <p:sldId id="3204" r:id="rId230"/>
    <p:sldId id="3205" r:id="rId231"/>
    <p:sldId id="3206" r:id="rId232"/>
    <p:sldId id="3207" r:id="rId233"/>
    <p:sldId id="3343" r:id="rId234"/>
    <p:sldId id="3208" r:id="rId235"/>
    <p:sldId id="3453" r:id="rId236"/>
    <p:sldId id="3454" r:id="rId237"/>
    <p:sldId id="3299" r:id="rId238"/>
    <p:sldId id="3294" r:id="rId239"/>
    <p:sldId id="3300" r:id="rId240"/>
    <p:sldId id="3301" r:id="rId241"/>
    <p:sldId id="3302" r:id="rId242"/>
    <p:sldId id="3303" r:id="rId243"/>
    <p:sldId id="3304" r:id="rId244"/>
    <p:sldId id="3305" r:id="rId245"/>
    <p:sldId id="3306" r:id="rId246"/>
    <p:sldId id="3307" r:id="rId247"/>
    <p:sldId id="3308" r:id="rId248"/>
    <p:sldId id="3309" r:id="rId249"/>
    <p:sldId id="3260" r:id="rId250"/>
    <p:sldId id="3261" r:id="rId251"/>
    <p:sldId id="3262" r:id="rId252"/>
    <p:sldId id="3263" r:id="rId253"/>
    <p:sldId id="3447" r:id="rId254"/>
    <p:sldId id="3209" r:id="rId255"/>
    <p:sldId id="3310" r:id="rId256"/>
    <p:sldId id="3311" r:id="rId257"/>
    <p:sldId id="3312" r:id="rId258"/>
    <p:sldId id="3327" r:id="rId259"/>
    <p:sldId id="3328" r:id="rId260"/>
    <p:sldId id="3314" r:id="rId261"/>
    <p:sldId id="3329" r:id="rId262"/>
    <p:sldId id="3316" r:id="rId263"/>
    <p:sldId id="3317" r:id="rId264"/>
    <p:sldId id="3318" r:id="rId265"/>
    <p:sldId id="3319" r:id="rId266"/>
    <p:sldId id="3320" r:id="rId267"/>
    <p:sldId id="3330" r:id="rId268"/>
    <p:sldId id="3331" r:id="rId269"/>
    <p:sldId id="3332" r:id="rId270"/>
    <p:sldId id="3321" r:id="rId271"/>
    <p:sldId id="3325" r:id="rId272"/>
    <p:sldId id="3333" r:id="rId273"/>
    <p:sldId id="3334" r:id="rId274"/>
    <p:sldId id="3337" r:id="rId275"/>
    <p:sldId id="3335" r:id="rId276"/>
    <p:sldId id="3336" r:id="rId277"/>
    <p:sldId id="3338" r:id="rId278"/>
    <p:sldId id="3344" r:id="rId279"/>
    <p:sldId id="3444" r:id="rId280"/>
    <p:sldId id="3340" r:id="rId281"/>
    <p:sldId id="3213" r:id="rId282"/>
    <p:sldId id="3403" r:id="rId283"/>
    <p:sldId id="3504" r:id="rId284"/>
    <p:sldId id="3214" r:id="rId285"/>
    <p:sldId id="3215" r:id="rId286"/>
    <p:sldId id="3216" r:id="rId287"/>
    <p:sldId id="3217" r:id="rId288"/>
    <p:sldId id="3345" r:id="rId289"/>
    <p:sldId id="3346" r:id="rId290"/>
    <p:sldId id="3219" r:id="rId291"/>
    <p:sldId id="3347" r:id="rId292"/>
    <p:sldId id="3221" r:id="rId293"/>
    <p:sldId id="3222" r:id="rId294"/>
    <p:sldId id="3223" r:id="rId295"/>
    <p:sldId id="3224" r:id="rId296"/>
    <p:sldId id="3503" r:id="rId297"/>
    <p:sldId id="3225" r:id="rId298"/>
    <p:sldId id="3226" r:id="rId299"/>
    <p:sldId id="3227" r:id="rId300"/>
    <p:sldId id="3228" r:id="rId301"/>
    <p:sldId id="3229" r:id="rId302"/>
    <p:sldId id="3348" r:id="rId303"/>
    <p:sldId id="3231" r:id="rId304"/>
    <p:sldId id="3359" r:id="rId305"/>
    <p:sldId id="3360" r:id="rId306"/>
    <p:sldId id="3352" r:id="rId307"/>
    <p:sldId id="3353" r:id="rId308"/>
    <p:sldId id="3354" r:id="rId309"/>
    <p:sldId id="3355" r:id="rId310"/>
    <p:sldId id="3356" r:id="rId311"/>
    <p:sldId id="3357" r:id="rId312"/>
    <p:sldId id="3361" r:id="rId313"/>
    <p:sldId id="3362" r:id="rId314"/>
    <p:sldId id="3363" r:id="rId315"/>
    <p:sldId id="3364" r:id="rId316"/>
    <p:sldId id="3358" r:id="rId317"/>
    <p:sldId id="3233" r:id="rId318"/>
    <p:sldId id="3234" r:id="rId319"/>
    <p:sldId id="3350" r:id="rId320"/>
    <p:sldId id="3236" r:id="rId321"/>
    <p:sldId id="3237" r:id="rId322"/>
    <p:sldId id="3238" r:id="rId323"/>
    <p:sldId id="3239" r:id="rId324"/>
    <p:sldId id="3240" r:id="rId325"/>
    <p:sldId id="3241" r:id="rId326"/>
    <p:sldId id="3365" r:id="rId327"/>
    <p:sldId id="3391" r:id="rId328"/>
    <p:sldId id="3378" r:id="rId329"/>
    <p:sldId id="3379" r:id="rId330"/>
    <p:sldId id="3380" r:id="rId331"/>
    <p:sldId id="3381" r:id="rId332"/>
    <p:sldId id="3366" r:id="rId333"/>
    <p:sldId id="3367" r:id="rId334"/>
    <p:sldId id="3382" r:id="rId335"/>
    <p:sldId id="3383" r:id="rId336"/>
    <p:sldId id="3384" r:id="rId337"/>
    <p:sldId id="3371" r:id="rId338"/>
    <p:sldId id="3372" r:id="rId339"/>
    <p:sldId id="3373" r:id="rId340"/>
    <p:sldId id="3374" r:id="rId341"/>
    <p:sldId id="3375" r:id="rId342"/>
    <p:sldId id="3385" r:id="rId343"/>
    <p:sldId id="3377" r:id="rId344"/>
    <p:sldId id="3386" r:id="rId345"/>
    <p:sldId id="3387" r:id="rId346"/>
    <p:sldId id="3388" r:id="rId347"/>
    <p:sldId id="3389" r:id="rId348"/>
    <p:sldId id="3390" r:id="rId349"/>
    <p:sldId id="3242" r:id="rId350"/>
    <p:sldId id="3265" r:id="rId351"/>
    <p:sldId id="3448" r:id="rId352"/>
    <p:sldId id="3289" r:id="rId353"/>
    <p:sldId id="3267" r:id="rId354"/>
    <p:sldId id="3273" r:id="rId355"/>
    <p:sldId id="3268" r:id="rId356"/>
    <p:sldId id="3274" r:id="rId357"/>
    <p:sldId id="3287" r:id="rId358"/>
    <p:sldId id="3275" r:id="rId359"/>
    <p:sldId id="3276" r:id="rId360"/>
    <p:sldId id="3277" r:id="rId361"/>
    <p:sldId id="3278" r:id="rId362"/>
    <p:sldId id="3279" r:id="rId363"/>
    <p:sldId id="3280" r:id="rId364"/>
    <p:sldId id="3392" r:id="rId365"/>
    <p:sldId id="3393" r:id="rId366"/>
    <p:sldId id="3394" r:id="rId367"/>
    <p:sldId id="3395" r:id="rId368"/>
    <p:sldId id="3396" r:id="rId369"/>
    <p:sldId id="3290" r:id="rId370"/>
    <p:sldId id="3288" r:id="rId371"/>
    <p:sldId id="3266" r:id="rId372"/>
    <p:sldId id="3397" r:id="rId373"/>
    <p:sldId id="3398" r:id="rId374"/>
    <p:sldId id="3399" r:id="rId375"/>
    <p:sldId id="3248" r:id="rId376"/>
    <p:sldId id="3249" r:id="rId377"/>
    <p:sldId id="3250" r:id="rId378"/>
    <p:sldId id="3251" r:id="rId379"/>
    <p:sldId id="3404" r:id="rId380"/>
    <p:sldId id="3449" r:id="rId381"/>
    <p:sldId id="3452" r:id="rId382"/>
    <p:sldId id="3451" r:id="rId383"/>
    <p:sldId id="3455" r:id="rId384"/>
    <p:sldId id="3351" r:id="rId385"/>
    <p:sldId id="3432" r:id="rId386"/>
    <p:sldId id="3443" r:id="rId387"/>
    <p:sldId id="3406" r:id="rId388"/>
    <p:sldId id="3407" r:id="rId389"/>
    <p:sldId id="3408" r:id="rId390"/>
    <p:sldId id="3409" r:id="rId391"/>
    <p:sldId id="3410" r:id="rId392"/>
    <p:sldId id="3411" r:id="rId393"/>
    <p:sldId id="3412" r:id="rId394"/>
    <p:sldId id="3413" r:id="rId395"/>
    <p:sldId id="3414" r:id="rId396"/>
    <p:sldId id="3415" r:id="rId397"/>
    <p:sldId id="3416" r:id="rId398"/>
    <p:sldId id="3417" r:id="rId399"/>
    <p:sldId id="3418" r:id="rId400"/>
    <p:sldId id="3419" r:id="rId401"/>
    <p:sldId id="3420" r:id="rId402"/>
    <p:sldId id="3421" r:id="rId403"/>
    <p:sldId id="3422" r:id="rId404"/>
    <p:sldId id="3423" r:id="rId405"/>
    <p:sldId id="3424" r:id="rId406"/>
    <p:sldId id="3425" r:id="rId407"/>
    <p:sldId id="3426" r:id="rId408"/>
    <p:sldId id="3427" r:id="rId409"/>
    <p:sldId id="3428" r:id="rId410"/>
    <p:sldId id="3429" r:id="rId411"/>
    <p:sldId id="3430" r:id="rId412"/>
    <p:sldId id="3434" r:id="rId413"/>
    <p:sldId id="3435" r:id="rId414"/>
    <p:sldId id="3436" r:id="rId415"/>
    <p:sldId id="3437" r:id="rId416"/>
    <p:sldId id="3438" r:id="rId417"/>
    <p:sldId id="3439" r:id="rId418"/>
    <p:sldId id="3440" r:id="rId419"/>
    <p:sldId id="3442" r:id="rId420"/>
    <p:sldId id="3446" r:id="rId421"/>
    <p:sldId id="3459" r:id="rId422"/>
    <p:sldId id="3461" r:id="rId423"/>
    <p:sldId id="3462" r:id="rId424"/>
    <p:sldId id="3463" r:id="rId425"/>
    <p:sldId id="3464" r:id="rId426"/>
    <p:sldId id="3465" r:id="rId427"/>
    <p:sldId id="3466" r:id="rId428"/>
    <p:sldId id="3467" r:id="rId429"/>
    <p:sldId id="3468" r:id="rId430"/>
    <p:sldId id="3469" r:id="rId431"/>
    <p:sldId id="3470" r:id="rId432"/>
    <p:sldId id="3471" r:id="rId433"/>
    <p:sldId id="3472" r:id="rId434"/>
    <p:sldId id="3473" r:id="rId435"/>
    <p:sldId id="3474" r:id="rId436"/>
    <p:sldId id="3475" r:id="rId437"/>
    <p:sldId id="3476" r:id="rId438"/>
    <p:sldId id="3477" r:id="rId439"/>
    <p:sldId id="3478" r:id="rId440"/>
    <p:sldId id="3479" r:id="rId441"/>
    <p:sldId id="3480" r:id="rId442"/>
    <p:sldId id="3481" r:id="rId443"/>
    <p:sldId id="3482" r:id="rId444"/>
    <p:sldId id="3483" r:id="rId445"/>
    <p:sldId id="3484" r:id="rId446"/>
    <p:sldId id="3485" r:id="rId447"/>
    <p:sldId id="3486" r:id="rId448"/>
    <p:sldId id="3487" r:id="rId449"/>
    <p:sldId id="3488" r:id="rId450"/>
    <p:sldId id="3489" r:id="rId451"/>
    <p:sldId id="3490" r:id="rId452"/>
    <p:sldId id="3491" r:id="rId453"/>
    <p:sldId id="3492" r:id="rId454"/>
    <p:sldId id="3493" r:id="rId455"/>
    <p:sldId id="3494" r:id="rId456"/>
    <p:sldId id="3495" r:id="rId457"/>
    <p:sldId id="3496" r:id="rId458"/>
    <p:sldId id="3497" r:id="rId459"/>
    <p:sldId id="3498" r:id="rId460"/>
    <p:sldId id="3499" r:id="rId461"/>
    <p:sldId id="3500" r:id="rId462"/>
    <p:sldId id="3501" r:id="rId463"/>
    <p:sldId id="3502" r:id="rId464"/>
    <p:sldId id="3460" r:id="rId465"/>
    <p:sldId id="3256" r:id="rId466"/>
    <p:sldId id="3257" r:id="rId467"/>
    <p:sldId id="3405" r:id="rId468"/>
    <p:sldId id="2929" r:id="rId469"/>
    <p:sldId id="3034" r:id="rId470"/>
    <p:sldId id="2684" r:id="rId471"/>
    <p:sldId id="2746" r:id="rId472"/>
    <p:sldId id="2931" r:id="rId473"/>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prnPr/>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00C4"/>
    <a:srgbClr val="1A5712"/>
    <a:srgbClr val="948A54"/>
    <a:srgbClr val="2A55D6"/>
    <a:srgbClr val="8C0000"/>
    <a:srgbClr val="663D63"/>
    <a:srgbClr val="66FFFF"/>
    <a:srgbClr val="00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1484" autoAdjust="0"/>
    <p:restoredTop sz="99433" autoAdjust="0"/>
  </p:normalViewPr>
  <p:slideViewPr>
    <p:cSldViewPr>
      <p:cViewPr varScale="1">
        <p:scale>
          <a:sx n="101" d="100"/>
          <a:sy n="101" d="100"/>
        </p:scale>
        <p:origin x="-1528" y="-104"/>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notesViewPr>
    <p:cSldViewPr>
      <p:cViewPr varScale="1">
        <p:scale>
          <a:sx n="101" d="100"/>
          <a:sy n="101" d="100"/>
        </p:scale>
        <p:origin x="-3228" y="-108"/>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459" Type="http://schemas.openxmlformats.org/officeDocument/2006/relationships/slide" Target="slides/slide276.xml"/><Relationship Id="rId20" Type="http://schemas.openxmlformats.org/officeDocument/2006/relationships/slideMaster" Target="slideMasters/slideMaster20.xml"/><Relationship Id="rId21" Type="http://schemas.openxmlformats.org/officeDocument/2006/relationships/slideMaster" Target="slideMasters/slideMaster21.xml"/><Relationship Id="rId22" Type="http://schemas.openxmlformats.org/officeDocument/2006/relationships/slideMaster" Target="slideMasters/slideMaster22.xml"/><Relationship Id="rId23" Type="http://schemas.openxmlformats.org/officeDocument/2006/relationships/slideMaster" Target="slideMasters/slideMaster23.xml"/><Relationship Id="rId24" Type="http://schemas.openxmlformats.org/officeDocument/2006/relationships/slideMaster" Target="slideMasters/slideMaster24.xml"/><Relationship Id="rId25" Type="http://schemas.openxmlformats.org/officeDocument/2006/relationships/slideMaster" Target="slideMasters/slideMaster25.xml"/><Relationship Id="rId26" Type="http://schemas.openxmlformats.org/officeDocument/2006/relationships/slideMaster" Target="slideMasters/slideMaster26.xml"/><Relationship Id="rId27" Type="http://schemas.openxmlformats.org/officeDocument/2006/relationships/slideMaster" Target="slideMasters/slideMaster27.xml"/><Relationship Id="rId28" Type="http://schemas.openxmlformats.org/officeDocument/2006/relationships/slideMaster" Target="slideMasters/slideMaster28.xml"/><Relationship Id="rId29" Type="http://schemas.openxmlformats.org/officeDocument/2006/relationships/slideMaster" Target="slideMasters/slideMaster29.xml"/><Relationship Id="rId170" Type="http://schemas.openxmlformats.org/officeDocument/2006/relationships/slideMaster" Target="slideMasters/slideMaster170.xml"/><Relationship Id="rId171" Type="http://schemas.openxmlformats.org/officeDocument/2006/relationships/slideMaster" Target="slideMasters/slideMaster171.xml"/><Relationship Id="rId172" Type="http://schemas.openxmlformats.org/officeDocument/2006/relationships/slideMaster" Target="slideMasters/slideMaster172.xml"/><Relationship Id="rId173" Type="http://schemas.openxmlformats.org/officeDocument/2006/relationships/slideMaster" Target="slideMasters/slideMaster173.xml"/><Relationship Id="rId174" Type="http://schemas.openxmlformats.org/officeDocument/2006/relationships/slideMaster" Target="slideMasters/slideMaster174.xml"/><Relationship Id="rId175" Type="http://schemas.openxmlformats.org/officeDocument/2006/relationships/slideMaster" Target="slideMasters/slideMaster175.xml"/><Relationship Id="rId176" Type="http://schemas.openxmlformats.org/officeDocument/2006/relationships/slideMaster" Target="slideMasters/slideMaster176.xml"/><Relationship Id="rId177" Type="http://schemas.openxmlformats.org/officeDocument/2006/relationships/slideMaster" Target="slideMasters/slideMaster177.xml"/><Relationship Id="rId178" Type="http://schemas.openxmlformats.org/officeDocument/2006/relationships/slideMaster" Target="slideMasters/slideMaster178.xml"/><Relationship Id="rId179" Type="http://schemas.openxmlformats.org/officeDocument/2006/relationships/slideMaster" Target="slideMasters/slideMaster179.xml"/><Relationship Id="rId230" Type="http://schemas.openxmlformats.org/officeDocument/2006/relationships/slide" Target="slides/slide47.xml"/><Relationship Id="rId231" Type="http://schemas.openxmlformats.org/officeDocument/2006/relationships/slide" Target="slides/slide48.xml"/><Relationship Id="rId232" Type="http://schemas.openxmlformats.org/officeDocument/2006/relationships/slide" Target="slides/slide49.xml"/><Relationship Id="rId233" Type="http://schemas.openxmlformats.org/officeDocument/2006/relationships/slide" Target="slides/slide50.xml"/><Relationship Id="rId234" Type="http://schemas.openxmlformats.org/officeDocument/2006/relationships/slide" Target="slides/slide51.xml"/><Relationship Id="rId235" Type="http://schemas.openxmlformats.org/officeDocument/2006/relationships/slide" Target="slides/slide52.xml"/><Relationship Id="rId236" Type="http://schemas.openxmlformats.org/officeDocument/2006/relationships/slide" Target="slides/slide53.xml"/><Relationship Id="rId237" Type="http://schemas.openxmlformats.org/officeDocument/2006/relationships/slide" Target="slides/slide54.xml"/><Relationship Id="rId238" Type="http://schemas.openxmlformats.org/officeDocument/2006/relationships/slide" Target="slides/slide55.xml"/><Relationship Id="rId239" Type="http://schemas.openxmlformats.org/officeDocument/2006/relationships/slide" Target="slides/slide56.xml"/><Relationship Id="rId460" Type="http://schemas.openxmlformats.org/officeDocument/2006/relationships/slide" Target="slides/slide277.xml"/><Relationship Id="rId461" Type="http://schemas.openxmlformats.org/officeDocument/2006/relationships/slide" Target="slides/slide278.xml"/><Relationship Id="rId462" Type="http://schemas.openxmlformats.org/officeDocument/2006/relationships/slide" Target="slides/slide279.xml"/><Relationship Id="rId463" Type="http://schemas.openxmlformats.org/officeDocument/2006/relationships/slide" Target="slides/slide280.xml"/><Relationship Id="rId464" Type="http://schemas.openxmlformats.org/officeDocument/2006/relationships/slide" Target="slides/slide281.xml"/><Relationship Id="rId465" Type="http://schemas.openxmlformats.org/officeDocument/2006/relationships/slide" Target="slides/slide282.xml"/><Relationship Id="rId466" Type="http://schemas.openxmlformats.org/officeDocument/2006/relationships/slide" Target="slides/slide283.xml"/><Relationship Id="rId467" Type="http://schemas.openxmlformats.org/officeDocument/2006/relationships/slide" Target="slides/slide284.xml"/><Relationship Id="rId468" Type="http://schemas.openxmlformats.org/officeDocument/2006/relationships/slide" Target="slides/slide285.xml"/><Relationship Id="rId469" Type="http://schemas.openxmlformats.org/officeDocument/2006/relationships/slide" Target="slides/slide286.xml"/><Relationship Id="rId30" Type="http://schemas.openxmlformats.org/officeDocument/2006/relationships/slideMaster" Target="slideMasters/slideMaster30.xml"/><Relationship Id="rId31" Type="http://schemas.openxmlformats.org/officeDocument/2006/relationships/slideMaster" Target="slideMasters/slideMaster31.xml"/><Relationship Id="rId32" Type="http://schemas.openxmlformats.org/officeDocument/2006/relationships/slideMaster" Target="slideMasters/slideMaster32.xml"/><Relationship Id="rId33" Type="http://schemas.openxmlformats.org/officeDocument/2006/relationships/slideMaster" Target="slideMasters/slideMaster33.xml"/><Relationship Id="rId34" Type="http://schemas.openxmlformats.org/officeDocument/2006/relationships/slideMaster" Target="slideMasters/slideMaster34.xml"/><Relationship Id="rId35" Type="http://schemas.openxmlformats.org/officeDocument/2006/relationships/slideMaster" Target="slideMasters/slideMaster35.xml"/><Relationship Id="rId36" Type="http://schemas.openxmlformats.org/officeDocument/2006/relationships/slideMaster" Target="slideMasters/slideMaster36.xml"/><Relationship Id="rId37" Type="http://schemas.openxmlformats.org/officeDocument/2006/relationships/slideMaster" Target="slideMasters/slideMaster37.xml"/><Relationship Id="rId38" Type="http://schemas.openxmlformats.org/officeDocument/2006/relationships/slideMaster" Target="slideMasters/slideMaster38.xml"/><Relationship Id="rId39" Type="http://schemas.openxmlformats.org/officeDocument/2006/relationships/slideMaster" Target="slideMasters/slideMaster39.xml"/><Relationship Id="rId180" Type="http://schemas.openxmlformats.org/officeDocument/2006/relationships/slideMaster" Target="slideMasters/slideMaster180.xml"/><Relationship Id="rId181" Type="http://schemas.openxmlformats.org/officeDocument/2006/relationships/slideMaster" Target="slideMasters/slideMaster181.xml"/><Relationship Id="rId182" Type="http://schemas.openxmlformats.org/officeDocument/2006/relationships/slideMaster" Target="slideMasters/slideMaster182.xml"/><Relationship Id="rId183" Type="http://schemas.openxmlformats.org/officeDocument/2006/relationships/slideMaster" Target="slideMasters/slideMaster183.xml"/><Relationship Id="rId184" Type="http://schemas.openxmlformats.org/officeDocument/2006/relationships/slide" Target="slides/slide1.xml"/><Relationship Id="rId185" Type="http://schemas.openxmlformats.org/officeDocument/2006/relationships/slide" Target="slides/slide2.xml"/><Relationship Id="rId186" Type="http://schemas.openxmlformats.org/officeDocument/2006/relationships/slide" Target="slides/slide3.xml"/><Relationship Id="rId187" Type="http://schemas.openxmlformats.org/officeDocument/2006/relationships/slide" Target="slides/slide4.xml"/><Relationship Id="rId188" Type="http://schemas.openxmlformats.org/officeDocument/2006/relationships/slide" Target="slides/slide5.xml"/><Relationship Id="rId189" Type="http://schemas.openxmlformats.org/officeDocument/2006/relationships/slide" Target="slides/slide6.xml"/><Relationship Id="rId240" Type="http://schemas.openxmlformats.org/officeDocument/2006/relationships/slide" Target="slides/slide57.xml"/><Relationship Id="rId241" Type="http://schemas.openxmlformats.org/officeDocument/2006/relationships/slide" Target="slides/slide58.xml"/><Relationship Id="rId242" Type="http://schemas.openxmlformats.org/officeDocument/2006/relationships/slide" Target="slides/slide59.xml"/><Relationship Id="rId243" Type="http://schemas.openxmlformats.org/officeDocument/2006/relationships/slide" Target="slides/slide60.xml"/><Relationship Id="rId244" Type="http://schemas.openxmlformats.org/officeDocument/2006/relationships/slide" Target="slides/slide61.xml"/><Relationship Id="rId245" Type="http://schemas.openxmlformats.org/officeDocument/2006/relationships/slide" Target="slides/slide62.xml"/><Relationship Id="rId246" Type="http://schemas.openxmlformats.org/officeDocument/2006/relationships/slide" Target="slides/slide63.xml"/><Relationship Id="rId247" Type="http://schemas.openxmlformats.org/officeDocument/2006/relationships/slide" Target="slides/slide64.xml"/><Relationship Id="rId248" Type="http://schemas.openxmlformats.org/officeDocument/2006/relationships/slide" Target="slides/slide65.xml"/><Relationship Id="rId249" Type="http://schemas.openxmlformats.org/officeDocument/2006/relationships/slide" Target="slides/slide66.xml"/><Relationship Id="rId300" Type="http://schemas.openxmlformats.org/officeDocument/2006/relationships/slide" Target="slides/slide117.xml"/><Relationship Id="rId301" Type="http://schemas.openxmlformats.org/officeDocument/2006/relationships/slide" Target="slides/slide118.xml"/><Relationship Id="rId302" Type="http://schemas.openxmlformats.org/officeDocument/2006/relationships/slide" Target="slides/slide119.xml"/><Relationship Id="rId303" Type="http://schemas.openxmlformats.org/officeDocument/2006/relationships/slide" Target="slides/slide120.xml"/><Relationship Id="rId304" Type="http://schemas.openxmlformats.org/officeDocument/2006/relationships/slide" Target="slides/slide121.xml"/><Relationship Id="rId305" Type="http://schemas.openxmlformats.org/officeDocument/2006/relationships/slide" Target="slides/slide122.xml"/><Relationship Id="rId306" Type="http://schemas.openxmlformats.org/officeDocument/2006/relationships/slide" Target="slides/slide123.xml"/><Relationship Id="rId307" Type="http://schemas.openxmlformats.org/officeDocument/2006/relationships/slide" Target="slides/slide124.xml"/><Relationship Id="rId308" Type="http://schemas.openxmlformats.org/officeDocument/2006/relationships/slide" Target="slides/slide125.xml"/><Relationship Id="rId309" Type="http://schemas.openxmlformats.org/officeDocument/2006/relationships/slide" Target="slides/slide126.xml"/><Relationship Id="rId470" Type="http://schemas.openxmlformats.org/officeDocument/2006/relationships/slide" Target="slides/slide287.xml"/><Relationship Id="rId471" Type="http://schemas.openxmlformats.org/officeDocument/2006/relationships/slide" Target="slides/slide288.xml"/><Relationship Id="rId472" Type="http://schemas.openxmlformats.org/officeDocument/2006/relationships/slide" Target="slides/slide289.xml"/><Relationship Id="rId473" Type="http://schemas.openxmlformats.org/officeDocument/2006/relationships/slide" Target="slides/slide290.xml"/><Relationship Id="rId474" Type="http://schemas.openxmlformats.org/officeDocument/2006/relationships/notesMaster" Target="notesMasters/notesMaster1.xml"/><Relationship Id="rId475" Type="http://schemas.openxmlformats.org/officeDocument/2006/relationships/handoutMaster" Target="handoutMasters/handoutMaster1.xml"/><Relationship Id="rId476" Type="http://schemas.openxmlformats.org/officeDocument/2006/relationships/printerSettings" Target="printerSettings/printerSettings1.bin"/><Relationship Id="rId477" Type="http://schemas.openxmlformats.org/officeDocument/2006/relationships/presProps" Target="presProps.xml"/><Relationship Id="rId478" Type="http://schemas.openxmlformats.org/officeDocument/2006/relationships/viewProps" Target="viewProps.xml"/><Relationship Id="rId479" Type="http://schemas.openxmlformats.org/officeDocument/2006/relationships/theme" Target="theme/theme1.xml"/><Relationship Id="rId40" Type="http://schemas.openxmlformats.org/officeDocument/2006/relationships/slideMaster" Target="slideMasters/slideMaster40.xml"/><Relationship Id="rId41" Type="http://schemas.openxmlformats.org/officeDocument/2006/relationships/slideMaster" Target="slideMasters/slideMaster41.xml"/><Relationship Id="rId42" Type="http://schemas.openxmlformats.org/officeDocument/2006/relationships/slideMaster" Target="slideMasters/slideMaster42.xml"/><Relationship Id="rId43" Type="http://schemas.openxmlformats.org/officeDocument/2006/relationships/slideMaster" Target="slideMasters/slideMaster43.xml"/><Relationship Id="rId44" Type="http://schemas.openxmlformats.org/officeDocument/2006/relationships/slideMaster" Target="slideMasters/slideMaster44.xml"/><Relationship Id="rId45" Type="http://schemas.openxmlformats.org/officeDocument/2006/relationships/slideMaster" Target="slideMasters/slideMaster45.xml"/><Relationship Id="rId46" Type="http://schemas.openxmlformats.org/officeDocument/2006/relationships/slideMaster" Target="slideMasters/slideMaster46.xml"/><Relationship Id="rId47" Type="http://schemas.openxmlformats.org/officeDocument/2006/relationships/slideMaster" Target="slideMasters/slideMaster47.xml"/><Relationship Id="rId48" Type="http://schemas.openxmlformats.org/officeDocument/2006/relationships/slideMaster" Target="slideMasters/slideMaster48.xml"/><Relationship Id="rId49" Type="http://schemas.openxmlformats.org/officeDocument/2006/relationships/slideMaster" Target="slideMasters/slideMaster49.xml"/><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Master" Target="slideMasters/slideMaster3.xml"/><Relationship Id="rId4" Type="http://schemas.openxmlformats.org/officeDocument/2006/relationships/slideMaster" Target="slideMasters/slideMaster4.xml"/><Relationship Id="rId5" Type="http://schemas.openxmlformats.org/officeDocument/2006/relationships/slideMaster" Target="slideMasters/slideMaster5.xml"/><Relationship Id="rId6" Type="http://schemas.openxmlformats.org/officeDocument/2006/relationships/slideMaster" Target="slideMasters/slideMaster6.xml"/><Relationship Id="rId7" Type="http://schemas.openxmlformats.org/officeDocument/2006/relationships/slideMaster" Target="slideMasters/slideMaster7.xml"/><Relationship Id="rId8" Type="http://schemas.openxmlformats.org/officeDocument/2006/relationships/slideMaster" Target="slideMasters/slideMaster8.xml"/><Relationship Id="rId9" Type="http://schemas.openxmlformats.org/officeDocument/2006/relationships/slideMaster" Target="slideMasters/slideMaster9.xml"/><Relationship Id="rId190" Type="http://schemas.openxmlformats.org/officeDocument/2006/relationships/slide" Target="slides/slide7.xml"/><Relationship Id="rId191" Type="http://schemas.openxmlformats.org/officeDocument/2006/relationships/slide" Target="slides/slide8.xml"/><Relationship Id="rId192" Type="http://schemas.openxmlformats.org/officeDocument/2006/relationships/slide" Target="slides/slide9.xml"/><Relationship Id="rId193" Type="http://schemas.openxmlformats.org/officeDocument/2006/relationships/slide" Target="slides/slide10.xml"/><Relationship Id="rId194" Type="http://schemas.openxmlformats.org/officeDocument/2006/relationships/slide" Target="slides/slide11.xml"/><Relationship Id="rId195" Type="http://schemas.openxmlformats.org/officeDocument/2006/relationships/slide" Target="slides/slide12.xml"/><Relationship Id="rId196" Type="http://schemas.openxmlformats.org/officeDocument/2006/relationships/slide" Target="slides/slide13.xml"/><Relationship Id="rId197" Type="http://schemas.openxmlformats.org/officeDocument/2006/relationships/slide" Target="slides/slide14.xml"/><Relationship Id="rId198" Type="http://schemas.openxmlformats.org/officeDocument/2006/relationships/slide" Target="slides/slide15.xml"/><Relationship Id="rId199" Type="http://schemas.openxmlformats.org/officeDocument/2006/relationships/slide" Target="slides/slide16.xml"/><Relationship Id="rId250" Type="http://schemas.openxmlformats.org/officeDocument/2006/relationships/slide" Target="slides/slide67.xml"/><Relationship Id="rId251" Type="http://schemas.openxmlformats.org/officeDocument/2006/relationships/slide" Target="slides/slide68.xml"/><Relationship Id="rId252" Type="http://schemas.openxmlformats.org/officeDocument/2006/relationships/slide" Target="slides/slide69.xml"/><Relationship Id="rId253" Type="http://schemas.openxmlformats.org/officeDocument/2006/relationships/slide" Target="slides/slide70.xml"/><Relationship Id="rId254" Type="http://schemas.openxmlformats.org/officeDocument/2006/relationships/slide" Target="slides/slide71.xml"/><Relationship Id="rId255" Type="http://schemas.openxmlformats.org/officeDocument/2006/relationships/slide" Target="slides/slide72.xml"/><Relationship Id="rId256" Type="http://schemas.openxmlformats.org/officeDocument/2006/relationships/slide" Target="slides/slide73.xml"/><Relationship Id="rId257" Type="http://schemas.openxmlformats.org/officeDocument/2006/relationships/slide" Target="slides/slide74.xml"/><Relationship Id="rId258" Type="http://schemas.openxmlformats.org/officeDocument/2006/relationships/slide" Target="slides/slide75.xml"/><Relationship Id="rId259" Type="http://schemas.openxmlformats.org/officeDocument/2006/relationships/slide" Target="slides/slide76.xml"/><Relationship Id="rId310" Type="http://schemas.openxmlformats.org/officeDocument/2006/relationships/slide" Target="slides/slide127.xml"/><Relationship Id="rId311" Type="http://schemas.openxmlformats.org/officeDocument/2006/relationships/slide" Target="slides/slide128.xml"/><Relationship Id="rId312" Type="http://schemas.openxmlformats.org/officeDocument/2006/relationships/slide" Target="slides/slide129.xml"/><Relationship Id="rId313" Type="http://schemas.openxmlformats.org/officeDocument/2006/relationships/slide" Target="slides/slide130.xml"/><Relationship Id="rId314" Type="http://schemas.openxmlformats.org/officeDocument/2006/relationships/slide" Target="slides/slide131.xml"/><Relationship Id="rId315" Type="http://schemas.openxmlformats.org/officeDocument/2006/relationships/slide" Target="slides/slide132.xml"/><Relationship Id="rId316" Type="http://schemas.openxmlformats.org/officeDocument/2006/relationships/slide" Target="slides/slide133.xml"/><Relationship Id="rId317" Type="http://schemas.openxmlformats.org/officeDocument/2006/relationships/slide" Target="slides/slide134.xml"/><Relationship Id="rId318" Type="http://schemas.openxmlformats.org/officeDocument/2006/relationships/slide" Target="slides/slide135.xml"/><Relationship Id="rId319" Type="http://schemas.openxmlformats.org/officeDocument/2006/relationships/slide" Target="slides/slide136.xml"/><Relationship Id="rId480" Type="http://schemas.openxmlformats.org/officeDocument/2006/relationships/tableStyles" Target="tableStyles.xml"/><Relationship Id="rId50" Type="http://schemas.openxmlformats.org/officeDocument/2006/relationships/slideMaster" Target="slideMasters/slideMaster50.xml"/><Relationship Id="rId51" Type="http://schemas.openxmlformats.org/officeDocument/2006/relationships/slideMaster" Target="slideMasters/slideMaster51.xml"/><Relationship Id="rId52" Type="http://schemas.openxmlformats.org/officeDocument/2006/relationships/slideMaster" Target="slideMasters/slideMaster52.xml"/><Relationship Id="rId53" Type="http://schemas.openxmlformats.org/officeDocument/2006/relationships/slideMaster" Target="slideMasters/slideMaster53.xml"/><Relationship Id="rId54" Type="http://schemas.openxmlformats.org/officeDocument/2006/relationships/slideMaster" Target="slideMasters/slideMaster54.xml"/><Relationship Id="rId55" Type="http://schemas.openxmlformats.org/officeDocument/2006/relationships/slideMaster" Target="slideMasters/slideMaster55.xml"/><Relationship Id="rId56" Type="http://schemas.openxmlformats.org/officeDocument/2006/relationships/slideMaster" Target="slideMasters/slideMaster56.xml"/><Relationship Id="rId57" Type="http://schemas.openxmlformats.org/officeDocument/2006/relationships/slideMaster" Target="slideMasters/slideMaster57.xml"/><Relationship Id="rId58" Type="http://schemas.openxmlformats.org/officeDocument/2006/relationships/slideMaster" Target="slideMasters/slideMaster58.xml"/><Relationship Id="rId59" Type="http://schemas.openxmlformats.org/officeDocument/2006/relationships/slideMaster" Target="slideMasters/slideMaster59.xml"/><Relationship Id="rId260" Type="http://schemas.openxmlformats.org/officeDocument/2006/relationships/slide" Target="slides/slide77.xml"/><Relationship Id="rId261" Type="http://schemas.openxmlformats.org/officeDocument/2006/relationships/slide" Target="slides/slide78.xml"/><Relationship Id="rId262" Type="http://schemas.openxmlformats.org/officeDocument/2006/relationships/slide" Target="slides/slide79.xml"/><Relationship Id="rId263" Type="http://schemas.openxmlformats.org/officeDocument/2006/relationships/slide" Target="slides/slide80.xml"/><Relationship Id="rId264" Type="http://schemas.openxmlformats.org/officeDocument/2006/relationships/slide" Target="slides/slide81.xml"/><Relationship Id="rId265" Type="http://schemas.openxmlformats.org/officeDocument/2006/relationships/slide" Target="slides/slide82.xml"/><Relationship Id="rId266" Type="http://schemas.openxmlformats.org/officeDocument/2006/relationships/slide" Target="slides/slide83.xml"/><Relationship Id="rId267" Type="http://schemas.openxmlformats.org/officeDocument/2006/relationships/slide" Target="slides/slide84.xml"/><Relationship Id="rId268" Type="http://schemas.openxmlformats.org/officeDocument/2006/relationships/slide" Target="slides/slide85.xml"/><Relationship Id="rId269" Type="http://schemas.openxmlformats.org/officeDocument/2006/relationships/slide" Target="slides/slide86.xml"/><Relationship Id="rId320" Type="http://schemas.openxmlformats.org/officeDocument/2006/relationships/slide" Target="slides/slide137.xml"/><Relationship Id="rId321" Type="http://schemas.openxmlformats.org/officeDocument/2006/relationships/slide" Target="slides/slide138.xml"/><Relationship Id="rId322" Type="http://schemas.openxmlformats.org/officeDocument/2006/relationships/slide" Target="slides/slide139.xml"/><Relationship Id="rId323" Type="http://schemas.openxmlformats.org/officeDocument/2006/relationships/slide" Target="slides/slide140.xml"/><Relationship Id="rId324" Type="http://schemas.openxmlformats.org/officeDocument/2006/relationships/slide" Target="slides/slide141.xml"/><Relationship Id="rId325" Type="http://schemas.openxmlformats.org/officeDocument/2006/relationships/slide" Target="slides/slide142.xml"/><Relationship Id="rId326" Type="http://schemas.openxmlformats.org/officeDocument/2006/relationships/slide" Target="slides/slide143.xml"/><Relationship Id="rId327" Type="http://schemas.openxmlformats.org/officeDocument/2006/relationships/slide" Target="slides/slide144.xml"/><Relationship Id="rId328" Type="http://schemas.openxmlformats.org/officeDocument/2006/relationships/slide" Target="slides/slide145.xml"/><Relationship Id="rId329" Type="http://schemas.openxmlformats.org/officeDocument/2006/relationships/slide" Target="slides/slide146.xml"/><Relationship Id="rId100" Type="http://schemas.openxmlformats.org/officeDocument/2006/relationships/slideMaster" Target="slideMasters/slideMaster100.xml"/><Relationship Id="rId101" Type="http://schemas.openxmlformats.org/officeDocument/2006/relationships/slideMaster" Target="slideMasters/slideMaster101.xml"/><Relationship Id="rId102" Type="http://schemas.openxmlformats.org/officeDocument/2006/relationships/slideMaster" Target="slideMasters/slideMaster102.xml"/><Relationship Id="rId103" Type="http://schemas.openxmlformats.org/officeDocument/2006/relationships/slideMaster" Target="slideMasters/slideMaster103.xml"/><Relationship Id="rId104" Type="http://schemas.openxmlformats.org/officeDocument/2006/relationships/slideMaster" Target="slideMasters/slideMaster104.xml"/><Relationship Id="rId105" Type="http://schemas.openxmlformats.org/officeDocument/2006/relationships/slideMaster" Target="slideMasters/slideMaster105.xml"/><Relationship Id="rId106" Type="http://schemas.openxmlformats.org/officeDocument/2006/relationships/slideMaster" Target="slideMasters/slideMaster106.xml"/><Relationship Id="rId107" Type="http://schemas.openxmlformats.org/officeDocument/2006/relationships/slideMaster" Target="slideMasters/slideMaster107.xml"/><Relationship Id="rId108" Type="http://schemas.openxmlformats.org/officeDocument/2006/relationships/slideMaster" Target="slideMasters/slideMaster108.xml"/><Relationship Id="rId109" Type="http://schemas.openxmlformats.org/officeDocument/2006/relationships/slideMaster" Target="slideMasters/slideMaster109.xml"/><Relationship Id="rId60" Type="http://schemas.openxmlformats.org/officeDocument/2006/relationships/slideMaster" Target="slideMasters/slideMaster60.xml"/><Relationship Id="rId61" Type="http://schemas.openxmlformats.org/officeDocument/2006/relationships/slideMaster" Target="slideMasters/slideMaster61.xml"/><Relationship Id="rId62" Type="http://schemas.openxmlformats.org/officeDocument/2006/relationships/slideMaster" Target="slideMasters/slideMaster62.xml"/><Relationship Id="rId63" Type="http://schemas.openxmlformats.org/officeDocument/2006/relationships/slideMaster" Target="slideMasters/slideMaster63.xml"/><Relationship Id="rId64" Type="http://schemas.openxmlformats.org/officeDocument/2006/relationships/slideMaster" Target="slideMasters/slideMaster64.xml"/><Relationship Id="rId65" Type="http://schemas.openxmlformats.org/officeDocument/2006/relationships/slideMaster" Target="slideMasters/slideMaster65.xml"/><Relationship Id="rId66" Type="http://schemas.openxmlformats.org/officeDocument/2006/relationships/slideMaster" Target="slideMasters/slideMaster66.xml"/><Relationship Id="rId67" Type="http://schemas.openxmlformats.org/officeDocument/2006/relationships/slideMaster" Target="slideMasters/slideMaster67.xml"/><Relationship Id="rId68" Type="http://schemas.openxmlformats.org/officeDocument/2006/relationships/slideMaster" Target="slideMasters/slideMaster68.xml"/><Relationship Id="rId69" Type="http://schemas.openxmlformats.org/officeDocument/2006/relationships/slideMaster" Target="slideMasters/slideMaster69.xml"/><Relationship Id="rId270" Type="http://schemas.openxmlformats.org/officeDocument/2006/relationships/slide" Target="slides/slide87.xml"/><Relationship Id="rId271" Type="http://schemas.openxmlformats.org/officeDocument/2006/relationships/slide" Target="slides/slide88.xml"/><Relationship Id="rId272" Type="http://schemas.openxmlformats.org/officeDocument/2006/relationships/slide" Target="slides/slide89.xml"/><Relationship Id="rId273" Type="http://schemas.openxmlformats.org/officeDocument/2006/relationships/slide" Target="slides/slide90.xml"/><Relationship Id="rId274" Type="http://schemas.openxmlformats.org/officeDocument/2006/relationships/slide" Target="slides/slide91.xml"/><Relationship Id="rId275" Type="http://schemas.openxmlformats.org/officeDocument/2006/relationships/slide" Target="slides/slide92.xml"/><Relationship Id="rId276" Type="http://schemas.openxmlformats.org/officeDocument/2006/relationships/slide" Target="slides/slide93.xml"/><Relationship Id="rId277" Type="http://schemas.openxmlformats.org/officeDocument/2006/relationships/slide" Target="slides/slide94.xml"/><Relationship Id="rId278" Type="http://schemas.openxmlformats.org/officeDocument/2006/relationships/slide" Target="slides/slide95.xml"/><Relationship Id="rId279" Type="http://schemas.openxmlformats.org/officeDocument/2006/relationships/slide" Target="slides/slide96.xml"/><Relationship Id="rId330" Type="http://schemas.openxmlformats.org/officeDocument/2006/relationships/slide" Target="slides/slide147.xml"/><Relationship Id="rId331" Type="http://schemas.openxmlformats.org/officeDocument/2006/relationships/slide" Target="slides/slide148.xml"/><Relationship Id="rId332" Type="http://schemas.openxmlformats.org/officeDocument/2006/relationships/slide" Target="slides/slide149.xml"/><Relationship Id="rId333" Type="http://schemas.openxmlformats.org/officeDocument/2006/relationships/slide" Target="slides/slide150.xml"/><Relationship Id="rId334" Type="http://schemas.openxmlformats.org/officeDocument/2006/relationships/slide" Target="slides/slide151.xml"/><Relationship Id="rId335" Type="http://schemas.openxmlformats.org/officeDocument/2006/relationships/slide" Target="slides/slide152.xml"/><Relationship Id="rId336" Type="http://schemas.openxmlformats.org/officeDocument/2006/relationships/slide" Target="slides/slide153.xml"/><Relationship Id="rId337" Type="http://schemas.openxmlformats.org/officeDocument/2006/relationships/slide" Target="slides/slide154.xml"/><Relationship Id="rId338" Type="http://schemas.openxmlformats.org/officeDocument/2006/relationships/slide" Target="slides/slide155.xml"/><Relationship Id="rId339" Type="http://schemas.openxmlformats.org/officeDocument/2006/relationships/slide" Target="slides/slide156.xml"/><Relationship Id="rId110" Type="http://schemas.openxmlformats.org/officeDocument/2006/relationships/slideMaster" Target="slideMasters/slideMaster110.xml"/><Relationship Id="rId111" Type="http://schemas.openxmlformats.org/officeDocument/2006/relationships/slideMaster" Target="slideMasters/slideMaster111.xml"/><Relationship Id="rId112" Type="http://schemas.openxmlformats.org/officeDocument/2006/relationships/slideMaster" Target="slideMasters/slideMaster112.xml"/><Relationship Id="rId113" Type="http://schemas.openxmlformats.org/officeDocument/2006/relationships/slideMaster" Target="slideMasters/slideMaster113.xml"/><Relationship Id="rId114" Type="http://schemas.openxmlformats.org/officeDocument/2006/relationships/slideMaster" Target="slideMasters/slideMaster114.xml"/><Relationship Id="rId115" Type="http://schemas.openxmlformats.org/officeDocument/2006/relationships/slideMaster" Target="slideMasters/slideMaster115.xml"/><Relationship Id="rId70" Type="http://schemas.openxmlformats.org/officeDocument/2006/relationships/slideMaster" Target="slideMasters/slideMaster70.xml"/><Relationship Id="rId71" Type="http://schemas.openxmlformats.org/officeDocument/2006/relationships/slideMaster" Target="slideMasters/slideMaster71.xml"/><Relationship Id="rId72" Type="http://schemas.openxmlformats.org/officeDocument/2006/relationships/slideMaster" Target="slideMasters/slideMaster72.xml"/><Relationship Id="rId73" Type="http://schemas.openxmlformats.org/officeDocument/2006/relationships/slideMaster" Target="slideMasters/slideMaster73.xml"/><Relationship Id="rId74" Type="http://schemas.openxmlformats.org/officeDocument/2006/relationships/slideMaster" Target="slideMasters/slideMaster74.xml"/><Relationship Id="rId75" Type="http://schemas.openxmlformats.org/officeDocument/2006/relationships/slideMaster" Target="slideMasters/slideMaster75.xml"/><Relationship Id="rId76" Type="http://schemas.openxmlformats.org/officeDocument/2006/relationships/slideMaster" Target="slideMasters/slideMaster76.xml"/><Relationship Id="rId77" Type="http://schemas.openxmlformats.org/officeDocument/2006/relationships/slideMaster" Target="slideMasters/slideMaster77.xml"/><Relationship Id="rId78" Type="http://schemas.openxmlformats.org/officeDocument/2006/relationships/slideMaster" Target="slideMasters/slideMaster78.xml"/><Relationship Id="rId79" Type="http://schemas.openxmlformats.org/officeDocument/2006/relationships/slideMaster" Target="slideMasters/slideMaster79.xml"/><Relationship Id="rId116" Type="http://schemas.openxmlformats.org/officeDocument/2006/relationships/slideMaster" Target="slideMasters/slideMaster116.xml"/><Relationship Id="rId117" Type="http://schemas.openxmlformats.org/officeDocument/2006/relationships/slideMaster" Target="slideMasters/slideMaster117.xml"/><Relationship Id="rId118" Type="http://schemas.openxmlformats.org/officeDocument/2006/relationships/slideMaster" Target="slideMasters/slideMaster118.xml"/><Relationship Id="rId119" Type="http://schemas.openxmlformats.org/officeDocument/2006/relationships/slideMaster" Target="slideMasters/slideMaster119.xml"/><Relationship Id="rId280" Type="http://schemas.openxmlformats.org/officeDocument/2006/relationships/slide" Target="slides/slide97.xml"/><Relationship Id="rId281" Type="http://schemas.openxmlformats.org/officeDocument/2006/relationships/slide" Target="slides/slide98.xml"/><Relationship Id="rId282" Type="http://schemas.openxmlformats.org/officeDocument/2006/relationships/slide" Target="slides/slide99.xml"/><Relationship Id="rId283" Type="http://schemas.openxmlformats.org/officeDocument/2006/relationships/slide" Target="slides/slide100.xml"/><Relationship Id="rId284" Type="http://schemas.openxmlformats.org/officeDocument/2006/relationships/slide" Target="slides/slide101.xml"/><Relationship Id="rId285" Type="http://schemas.openxmlformats.org/officeDocument/2006/relationships/slide" Target="slides/slide102.xml"/><Relationship Id="rId286" Type="http://schemas.openxmlformats.org/officeDocument/2006/relationships/slide" Target="slides/slide103.xml"/><Relationship Id="rId287" Type="http://schemas.openxmlformats.org/officeDocument/2006/relationships/slide" Target="slides/slide104.xml"/><Relationship Id="rId288" Type="http://schemas.openxmlformats.org/officeDocument/2006/relationships/slide" Target="slides/slide105.xml"/><Relationship Id="rId289" Type="http://schemas.openxmlformats.org/officeDocument/2006/relationships/slide" Target="slides/slide106.xml"/><Relationship Id="rId340" Type="http://schemas.openxmlformats.org/officeDocument/2006/relationships/slide" Target="slides/slide157.xml"/><Relationship Id="rId341" Type="http://schemas.openxmlformats.org/officeDocument/2006/relationships/slide" Target="slides/slide158.xml"/><Relationship Id="rId342" Type="http://schemas.openxmlformats.org/officeDocument/2006/relationships/slide" Target="slides/slide159.xml"/><Relationship Id="rId343" Type="http://schemas.openxmlformats.org/officeDocument/2006/relationships/slide" Target="slides/slide160.xml"/><Relationship Id="rId344" Type="http://schemas.openxmlformats.org/officeDocument/2006/relationships/slide" Target="slides/slide161.xml"/><Relationship Id="rId345" Type="http://schemas.openxmlformats.org/officeDocument/2006/relationships/slide" Target="slides/slide162.xml"/><Relationship Id="rId346" Type="http://schemas.openxmlformats.org/officeDocument/2006/relationships/slide" Target="slides/slide163.xml"/><Relationship Id="rId347" Type="http://schemas.openxmlformats.org/officeDocument/2006/relationships/slide" Target="slides/slide164.xml"/><Relationship Id="rId348" Type="http://schemas.openxmlformats.org/officeDocument/2006/relationships/slide" Target="slides/slide165.xml"/><Relationship Id="rId349" Type="http://schemas.openxmlformats.org/officeDocument/2006/relationships/slide" Target="slides/slide166.xml"/><Relationship Id="rId400" Type="http://schemas.openxmlformats.org/officeDocument/2006/relationships/slide" Target="slides/slide217.xml"/><Relationship Id="rId401" Type="http://schemas.openxmlformats.org/officeDocument/2006/relationships/slide" Target="slides/slide218.xml"/><Relationship Id="rId402" Type="http://schemas.openxmlformats.org/officeDocument/2006/relationships/slide" Target="slides/slide219.xml"/><Relationship Id="rId403" Type="http://schemas.openxmlformats.org/officeDocument/2006/relationships/slide" Target="slides/slide220.xml"/><Relationship Id="rId404" Type="http://schemas.openxmlformats.org/officeDocument/2006/relationships/slide" Target="slides/slide221.xml"/><Relationship Id="rId405" Type="http://schemas.openxmlformats.org/officeDocument/2006/relationships/slide" Target="slides/slide222.xml"/><Relationship Id="rId406" Type="http://schemas.openxmlformats.org/officeDocument/2006/relationships/slide" Target="slides/slide223.xml"/><Relationship Id="rId407" Type="http://schemas.openxmlformats.org/officeDocument/2006/relationships/slide" Target="slides/slide224.xml"/><Relationship Id="rId408" Type="http://schemas.openxmlformats.org/officeDocument/2006/relationships/slide" Target="slides/slide225.xml"/><Relationship Id="rId409" Type="http://schemas.openxmlformats.org/officeDocument/2006/relationships/slide" Target="slides/slide226.xml"/><Relationship Id="rId120" Type="http://schemas.openxmlformats.org/officeDocument/2006/relationships/slideMaster" Target="slideMasters/slideMaster120.xml"/><Relationship Id="rId121" Type="http://schemas.openxmlformats.org/officeDocument/2006/relationships/slideMaster" Target="slideMasters/slideMaster121.xml"/><Relationship Id="rId122" Type="http://schemas.openxmlformats.org/officeDocument/2006/relationships/slideMaster" Target="slideMasters/slideMaster122.xml"/><Relationship Id="rId123" Type="http://schemas.openxmlformats.org/officeDocument/2006/relationships/slideMaster" Target="slideMasters/slideMaster123.xml"/><Relationship Id="rId124" Type="http://schemas.openxmlformats.org/officeDocument/2006/relationships/slideMaster" Target="slideMasters/slideMaster124.xml"/><Relationship Id="rId125" Type="http://schemas.openxmlformats.org/officeDocument/2006/relationships/slideMaster" Target="slideMasters/slideMaster125.xml"/><Relationship Id="rId80" Type="http://schemas.openxmlformats.org/officeDocument/2006/relationships/slideMaster" Target="slideMasters/slideMaster80.xml"/><Relationship Id="rId81" Type="http://schemas.openxmlformats.org/officeDocument/2006/relationships/slideMaster" Target="slideMasters/slideMaster81.xml"/><Relationship Id="rId82" Type="http://schemas.openxmlformats.org/officeDocument/2006/relationships/slideMaster" Target="slideMasters/slideMaster82.xml"/><Relationship Id="rId83" Type="http://schemas.openxmlformats.org/officeDocument/2006/relationships/slideMaster" Target="slideMasters/slideMaster83.xml"/><Relationship Id="rId84" Type="http://schemas.openxmlformats.org/officeDocument/2006/relationships/slideMaster" Target="slideMasters/slideMaster84.xml"/><Relationship Id="rId85" Type="http://schemas.openxmlformats.org/officeDocument/2006/relationships/slideMaster" Target="slideMasters/slideMaster85.xml"/><Relationship Id="rId86" Type="http://schemas.openxmlformats.org/officeDocument/2006/relationships/slideMaster" Target="slideMasters/slideMaster86.xml"/><Relationship Id="rId87" Type="http://schemas.openxmlformats.org/officeDocument/2006/relationships/slideMaster" Target="slideMasters/slideMaster87.xml"/><Relationship Id="rId88" Type="http://schemas.openxmlformats.org/officeDocument/2006/relationships/slideMaster" Target="slideMasters/slideMaster88.xml"/><Relationship Id="rId89" Type="http://schemas.openxmlformats.org/officeDocument/2006/relationships/slideMaster" Target="slideMasters/slideMaster89.xml"/><Relationship Id="rId126" Type="http://schemas.openxmlformats.org/officeDocument/2006/relationships/slideMaster" Target="slideMasters/slideMaster126.xml"/><Relationship Id="rId127" Type="http://schemas.openxmlformats.org/officeDocument/2006/relationships/slideMaster" Target="slideMasters/slideMaster127.xml"/><Relationship Id="rId128" Type="http://schemas.openxmlformats.org/officeDocument/2006/relationships/slideMaster" Target="slideMasters/slideMaster128.xml"/><Relationship Id="rId129" Type="http://schemas.openxmlformats.org/officeDocument/2006/relationships/slideMaster" Target="slideMasters/slideMaster129.xml"/><Relationship Id="rId290" Type="http://schemas.openxmlformats.org/officeDocument/2006/relationships/slide" Target="slides/slide107.xml"/><Relationship Id="rId291" Type="http://schemas.openxmlformats.org/officeDocument/2006/relationships/slide" Target="slides/slide108.xml"/><Relationship Id="rId292" Type="http://schemas.openxmlformats.org/officeDocument/2006/relationships/slide" Target="slides/slide109.xml"/><Relationship Id="rId293" Type="http://schemas.openxmlformats.org/officeDocument/2006/relationships/slide" Target="slides/slide110.xml"/><Relationship Id="rId294" Type="http://schemas.openxmlformats.org/officeDocument/2006/relationships/slide" Target="slides/slide111.xml"/><Relationship Id="rId295" Type="http://schemas.openxmlformats.org/officeDocument/2006/relationships/slide" Target="slides/slide112.xml"/><Relationship Id="rId296" Type="http://schemas.openxmlformats.org/officeDocument/2006/relationships/slide" Target="slides/slide113.xml"/><Relationship Id="rId297" Type="http://schemas.openxmlformats.org/officeDocument/2006/relationships/slide" Target="slides/slide114.xml"/><Relationship Id="rId298" Type="http://schemas.openxmlformats.org/officeDocument/2006/relationships/slide" Target="slides/slide115.xml"/><Relationship Id="rId299" Type="http://schemas.openxmlformats.org/officeDocument/2006/relationships/slide" Target="slides/slide116.xml"/><Relationship Id="rId350" Type="http://schemas.openxmlformats.org/officeDocument/2006/relationships/slide" Target="slides/slide167.xml"/><Relationship Id="rId351" Type="http://schemas.openxmlformats.org/officeDocument/2006/relationships/slide" Target="slides/slide168.xml"/><Relationship Id="rId352" Type="http://schemas.openxmlformats.org/officeDocument/2006/relationships/slide" Target="slides/slide169.xml"/><Relationship Id="rId353" Type="http://schemas.openxmlformats.org/officeDocument/2006/relationships/slide" Target="slides/slide170.xml"/><Relationship Id="rId354" Type="http://schemas.openxmlformats.org/officeDocument/2006/relationships/slide" Target="slides/slide171.xml"/><Relationship Id="rId355" Type="http://schemas.openxmlformats.org/officeDocument/2006/relationships/slide" Target="slides/slide172.xml"/><Relationship Id="rId356" Type="http://schemas.openxmlformats.org/officeDocument/2006/relationships/slide" Target="slides/slide173.xml"/><Relationship Id="rId357" Type="http://schemas.openxmlformats.org/officeDocument/2006/relationships/slide" Target="slides/slide174.xml"/><Relationship Id="rId358" Type="http://schemas.openxmlformats.org/officeDocument/2006/relationships/slide" Target="slides/slide175.xml"/><Relationship Id="rId359" Type="http://schemas.openxmlformats.org/officeDocument/2006/relationships/slide" Target="slides/slide176.xml"/><Relationship Id="rId410" Type="http://schemas.openxmlformats.org/officeDocument/2006/relationships/slide" Target="slides/slide227.xml"/><Relationship Id="rId411" Type="http://schemas.openxmlformats.org/officeDocument/2006/relationships/slide" Target="slides/slide228.xml"/><Relationship Id="rId412" Type="http://schemas.openxmlformats.org/officeDocument/2006/relationships/slide" Target="slides/slide229.xml"/><Relationship Id="rId413" Type="http://schemas.openxmlformats.org/officeDocument/2006/relationships/slide" Target="slides/slide230.xml"/><Relationship Id="rId414" Type="http://schemas.openxmlformats.org/officeDocument/2006/relationships/slide" Target="slides/slide231.xml"/><Relationship Id="rId415" Type="http://schemas.openxmlformats.org/officeDocument/2006/relationships/slide" Target="slides/slide232.xml"/><Relationship Id="rId416" Type="http://schemas.openxmlformats.org/officeDocument/2006/relationships/slide" Target="slides/slide233.xml"/><Relationship Id="rId417" Type="http://schemas.openxmlformats.org/officeDocument/2006/relationships/slide" Target="slides/slide234.xml"/><Relationship Id="rId418" Type="http://schemas.openxmlformats.org/officeDocument/2006/relationships/slide" Target="slides/slide235.xml"/><Relationship Id="rId419" Type="http://schemas.openxmlformats.org/officeDocument/2006/relationships/slide" Target="slides/slide236.xml"/><Relationship Id="rId130" Type="http://schemas.openxmlformats.org/officeDocument/2006/relationships/slideMaster" Target="slideMasters/slideMaster130.xml"/><Relationship Id="rId131" Type="http://schemas.openxmlformats.org/officeDocument/2006/relationships/slideMaster" Target="slideMasters/slideMaster131.xml"/><Relationship Id="rId132" Type="http://schemas.openxmlformats.org/officeDocument/2006/relationships/slideMaster" Target="slideMasters/slideMaster132.xml"/><Relationship Id="rId133" Type="http://schemas.openxmlformats.org/officeDocument/2006/relationships/slideMaster" Target="slideMasters/slideMaster133.xml"/><Relationship Id="rId134" Type="http://schemas.openxmlformats.org/officeDocument/2006/relationships/slideMaster" Target="slideMasters/slideMaster134.xml"/><Relationship Id="rId135" Type="http://schemas.openxmlformats.org/officeDocument/2006/relationships/slideMaster" Target="slideMasters/slideMaster135.xml"/><Relationship Id="rId90" Type="http://schemas.openxmlformats.org/officeDocument/2006/relationships/slideMaster" Target="slideMasters/slideMaster90.xml"/><Relationship Id="rId91" Type="http://schemas.openxmlformats.org/officeDocument/2006/relationships/slideMaster" Target="slideMasters/slideMaster91.xml"/><Relationship Id="rId92" Type="http://schemas.openxmlformats.org/officeDocument/2006/relationships/slideMaster" Target="slideMasters/slideMaster92.xml"/><Relationship Id="rId93" Type="http://schemas.openxmlformats.org/officeDocument/2006/relationships/slideMaster" Target="slideMasters/slideMaster93.xml"/><Relationship Id="rId94" Type="http://schemas.openxmlformats.org/officeDocument/2006/relationships/slideMaster" Target="slideMasters/slideMaster94.xml"/><Relationship Id="rId95" Type="http://schemas.openxmlformats.org/officeDocument/2006/relationships/slideMaster" Target="slideMasters/slideMaster95.xml"/><Relationship Id="rId96" Type="http://schemas.openxmlformats.org/officeDocument/2006/relationships/slideMaster" Target="slideMasters/slideMaster96.xml"/><Relationship Id="rId97" Type="http://schemas.openxmlformats.org/officeDocument/2006/relationships/slideMaster" Target="slideMasters/slideMaster97.xml"/><Relationship Id="rId98" Type="http://schemas.openxmlformats.org/officeDocument/2006/relationships/slideMaster" Target="slideMasters/slideMaster98.xml"/><Relationship Id="rId99" Type="http://schemas.openxmlformats.org/officeDocument/2006/relationships/slideMaster" Target="slideMasters/slideMaster99.xml"/><Relationship Id="rId136" Type="http://schemas.openxmlformats.org/officeDocument/2006/relationships/slideMaster" Target="slideMasters/slideMaster136.xml"/><Relationship Id="rId137" Type="http://schemas.openxmlformats.org/officeDocument/2006/relationships/slideMaster" Target="slideMasters/slideMaster137.xml"/><Relationship Id="rId138" Type="http://schemas.openxmlformats.org/officeDocument/2006/relationships/slideMaster" Target="slideMasters/slideMaster138.xml"/><Relationship Id="rId139" Type="http://schemas.openxmlformats.org/officeDocument/2006/relationships/slideMaster" Target="slideMasters/slideMaster139.xml"/><Relationship Id="rId360" Type="http://schemas.openxmlformats.org/officeDocument/2006/relationships/slide" Target="slides/slide177.xml"/><Relationship Id="rId361" Type="http://schemas.openxmlformats.org/officeDocument/2006/relationships/slide" Target="slides/slide178.xml"/><Relationship Id="rId362" Type="http://schemas.openxmlformats.org/officeDocument/2006/relationships/slide" Target="slides/slide179.xml"/><Relationship Id="rId363" Type="http://schemas.openxmlformats.org/officeDocument/2006/relationships/slide" Target="slides/slide180.xml"/><Relationship Id="rId364" Type="http://schemas.openxmlformats.org/officeDocument/2006/relationships/slide" Target="slides/slide181.xml"/><Relationship Id="rId365" Type="http://schemas.openxmlformats.org/officeDocument/2006/relationships/slide" Target="slides/slide182.xml"/><Relationship Id="rId366" Type="http://schemas.openxmlformats.org/officeDocument/2006/relationships/slide" Target="slides/slide183.xml"/><Relationship Id="rId367" Type="http://schemas.openxmlformats.org/officeDocument/2006/relationships/slide" Target="slides/slide184.xml"/><Relationship Id="rId368" Type="http://schemas.openxmlformats.org/officeDocument/2006/relationships/slide" Target="slides/slide185.xml"/><Relationship Id="rId369" Type="http://schemas.openxmlformats.org/officeDocument/2006/relationships/slide" Target="slides/slide186.xml"/><Relationship Id="rId420" Type="http://schemas.openxmlformats.org/officeDocument/2006/relationships/slide" Target="slides/slide237.xml"/><Relationship Id="rId421" Type="http://schemas.openxmlformats.org/officeDocument/2006/relationships/slide" Target="slides/slide238.xml"/><Relationship Id="rId422" Type="http://schemas.openxmlformats.org/officeDocument/2006/relationships/slide" Target="slides/slide239.xml"/><Relationship Id="rId423" Type="http://schemas.openxmlformats.org/officeDocument/2006/relationships/slide" Target="slides/slide240.xml"/><Relationship Id="rId424" Type="http://schemas.openxmlformats.org/officeDocument/2006/relationships/slide" Target="slides/slide241.xml"/><Relationship Id="rId425" Type="http://schemas.openxmlformats.org/officeDocument/2006/relationships/slide" Target="slides/slide242.xml"/><Relationship Id="rId426" Type="http://schemas.openxmlformats.org/officeDocument/2006/relationships/slide" Target="slides/slide243.xml"/><Relationship Id="rId427" Type="http://schemas.openxmlformats.org/officeDocument/2006/relationships/slide" Target="slides/slide244.xml"/><Relationship Id="rId428" Type="http://schemas.openxmlformats.org/officeDocument/2006/relationships/slide" Target="slides/slide245.xml"/><Relationship Id="rId429" Type="http://schemas.openxmlformats.org/officeDocument/2006/relationships/slide" Target="slides/slide246.xml"/><Relationship Id="rId140" Type="http://schemas.openxmlformats.org/officeDocument/2006/relationships/slideMaster" Target="slideMasters/slideMaster140.xml"/><Relationship Id="rId141" Type="http://schemas.openxmlformats.org/officeDocument/2006/relationships/slideMaster" Target="slideMasters/slideMaster141.xml"/><Relationship Id="rId142" Type="http://schemas.openxmlformats.org/officeDocument/2006/relationships/slideMaster" Target="slideMasters/slideMaster142.xml"/><Relationship Id="rId143" Type="http://schemas.openxmlformats.org/officeDocument/2006/relationships/slideMaster" Target="slideMasters/slideMaster143.xml"/><Relationship Id="rId144" Type="http://schemas.openxmlformats.org/officeDocument/2006/relationships/slideMaster" Target="slideMasters/slideMaster144.xml"/><Relationship Id="rId145" Type="http://schemas.openxmlformats.org/officeDocument/2006/relationships/slideMaster" Target="slideMasters/slideMaster145.xml"/><Relationship Id="rId146" Type="http://schemas.openxmlformats.org/officeDocument/2006/relationships/slideMaster" Target="slideMasters/slideMaster146.xml"/><Relationship Id="rId147" Type="http://schemas.openxmlformats.org/officeDocument/2006/relationships/slideMaster" Target="slideMasters/slideMaster147.xml"/><Relationship Id="rId148" Type="http://schemas.openxmlformats.org/officeDocument/2006/relationships/slideMaster" Target="slideMasters/slideMaster148.xml"/><Relationship Id="rId149" Type="http://schemas.openxmlformats.org/officeDocument/2006/relationships/slideMaster" Target="slideMasters/slideMaster149.xml"/><Relationship Id="rId200" Type="http://schemas.openxmlformats.org/officeDocument/2006/relationships/slide" Target="slides/slide17.xml"/><Relationship Id="rId201" Type="http://schemas.openxmlformats.org/officeDocument/2006/relationships/slide" Target="slides/slide18.xml"/><Relationship Id="rId202" Type="http://schemas.openxmlformats.org/officeDocument/2006/relationships/slide" Target="slides/slide19.xml"/><Relationship Id="rId203" Type="http://schemas.openxmlformats.org/officeDocument/2006/relationships/slide" Target="slides/slide20.xml"/><Relationship Id="rId204" Type="http://schemas.openxmlformats.org/officeDocument/2006/relationships/slide" Target="slides/slide21.xml"/><Relationship Id="rId205" Type="http://schemas.openxmlformats.org/officeDocument/2006/relationships/slide" Target="slides/slide22.xml"/><Relationship Id="rId206" Type="http://schemas.openxmlformats.org/officeDocument/2006/relationships/slide" Target="slides/slide23.xml"/><Relationship Id="rId207" Type="http://schemas.openxmlformats.org/officeDocument/2006/relationships/slide" Target="slides/slide24.xml"/><Relationship Id="rId208" Type="http://schemas.openxmlformats.org/officeDocument/2006/relationships/slide" Target="slides/slide25.xml"/><Relationship Id="rId209" Type="http://schemas.openxmlformats.org/officeDocument/2006/relationships/slide" Target="slides/slide26.xml"/><Relationship Id="rId370" Type="http://schemas.openxmlformats.org/officeDocument/2006/relationships/slide" Target="slides/slide187.xml"/><Relationship Id="rId371" Type="http://schemas.openxmlformats.org/officeDocument/2006/relationships/slide" Target="slides/slide188.xml"/><Relationship Id="rId372" Type="http://schemas.openxmlformats.org/officeDocument/2006/relationships/slide" Target="slides/slide189.xml"/><Relationship Id="rId373" Type="http://schemas.openxmlformats.org/officeDocument/2006/relationships/slide" Target="slides/slide190.xml"/><Relationship Id="rId374" Type="http://schemas.openxmlformats.org/officeDocument/2006/relationships/slide" Target="slides/slide191.xml"/><Relationship Id="rId375" Type="http://schemas.openxmlformats.org/officeDocument/2006/relationships/slide" Target="slides/slide192.xml"/><Relationship Id="rId376" Type="http://schemas.openxmlformats.org/officeDocument/2006/relationships/slide" Target="slides/slide193.xml"/><Relationship Id="rId377" Type="http://schemas.openxmlformats.org/officeDocument/2006/relationships/slide" Target="slides/slide194.xml"/><Relationship Id="rId378" Type="http://schemas.openxmlformats.org/officeDocument/2006/relationships/slide" Target="slides/slide195.xml"/><Relationship Id="rId379" Type="http://schemas.openxmlformats.org/officeDocument/2006/relationships/slide" Target="slides/slide196.xml"/><Relationship Id="rId430" Type="http://schemas.openxmlformats.org/officeDocument/2006/relationships/slide" Target="slides/slide247.xml"/><Relationship Id="rId431" Type="http://schemas.openxmlformats.org/officeDocument/2006/relationships/slide" Target="slides/slide248.xml"/><Relationship Id="rId432" Type="http://schemas.openxmlformats.org/officeDocument/2006/relationships/slide" Target="slides/slide249.xml"/><Relationship Id="rId433" Type="http://schemas.openxmlformats.org/officeDocument/2006/relationships/slide" Target="slides/slide250.xml"/><Relationship Id="rId434" Type="http://schemas.openxmlformats.org/officeDocument/2006/relationships/slide" Target="slides/slide251.xml"/><Relationship Id="rId435" Type="http://schemas.openxmlformats.org/officeDocument/2006/relationships/slide" Target="slides/slide252.xml"/><Relationship Id="rId436" Type="http://schemas.openxmlformats.org/officeDocument/2006/relationships/slide" Target="slides/slide253.xml"/><Relationship Id="rId437" Type="http://schemas.openxmlformats.org/officeDocument/2006/relationships/slide" Target="slides/slide254.xml"/><Relationship Id="rId438" Type="http://schemas.openxmlformats.org/officeDocument/2006/relationships/slide" Target="slides/slide255.xml"/><Relationship Id="rId439" Type="http://schemas.openxmlformats.org/officeDocument/2006/relationships/slide" Target="slides/slide256.xml"/><Relationship Id="rId150" Type="http://schemas.openxmlformats.org/officeDocument/2006/relationships/slideMaster" Target="slideMasters/slideMaster150.xml"/><Relationship Id="rId151" Type="http://schemas.openxmlformats.org/officeDocument/2006/relationships/slideMaster" Target="slideMasters/slideMaster151.xml"/><Relationship Id="rId152" Type="http://schemas.openxmlformats.org/officeDocument/2006/relationships/slideMaster" Target="slideMasters/slideMaster152.xml"/><Relationship Id="rId153" Type="http://schemas.openxmlformats.org/officeDocument/2006/relationships/slideMaster" Target="slideMasters/slideMaster153.xml"/><Relationship Id="rId154" Type="http://schemas.openxmlformats.org/officeDocument/2006/relationships/slideMaster" Target="slideMasters/slideMaster154.xml"/><Relationship Id="rId155" Type="http://schemas.openxmlformats.org/officeDocument/2006/relationships/slideMaster" Target="slideMasters/slideMaster155.xml"/><Relationship Id="rId156" Type="http://schemas.openxmlformats.org/officeDocument/2006/relationships/slideMaster" Target="slideMasters/slideMaster156.xml"/><Relationship Id="rId157" Type="http://schemas.openxmlformats.org/officeDocument/2006/relationships/slideMaster" Target="slideMasters/slideMaster157.xml"/><Relationship Id="rId158" Type="http://schemas.openxmlformats.org/officeDocument/2006/relationships/slideMaster" Target="slideMasters/slideMaster158.xml"/><Relationship Id="rId159" Type="http://schemas.openxmlformats.org/officeDocument/2006/relationships/slideMaster" Target="slideMasters/slideMaster159.xml"/><Relationship Id="rId210" Type="http://schemas.openxmlformats.org/officeDocument/2006/relationships/slide" Target="slides/slide27.xml"/><Relationship Id="rId211" Type="http://schemas.openxmlformats.org/officeDocument/2006/relationships/slide" Target="slides/slide28.xml"/><Relationship Id="rId212" Type="http://schemas.openxmlformats.org/officeDocument/2006/relationships/slide" Target="slides/slide29.xml"/><Relationship Id="rId213" Type="http://schemas.openxmlformats.org/officeDocument/2006/relationships/slide" Target="slides/slide30.xml"/><Relationship Id="rId214" Type="http://schemas.openxmlformats.org/officeDocument/2006/relationships/slide" Target="slides/slide31.xml"/><Relationship Id="rId215" Type="http://schemas.openxmlformats.org/officeDocument/2006/relationships/slide" Target="slides/slide32.xml"/><Relationship Id="rId216" Type="http://schemas.openxmlformats.org/officeDocument/2006/relationships/slide" Target="slides/slide33.xml"/><Relationship Id="rId217" Type="http://schemas.openxmlformats.org/officeDocument/2006/relationships/slide" Target="slides/slide34.xml"/><Relationship Id="rId218" Type="http://schemas.openxmlformats.org/officeDocument/2006/relationships/slide" Target="slides/slide35.xml"/><Relationship Id="rId219" Type="http://schemas.openxmlformats.org/officeDocument/2006/relationships/slide" Target="slides/slide36.xml"/><Relationship Id="rId380" Type="http://schemas.openxmlformats.org/officeDocument/2006/relationships/slide" Target="slides/slide197.xml"/><Relationship Id="rId381" Type="http://schemas.openxmlformats.org/officeDocument/2006/relationships/slide" Target="slides/slide198.xml"/><Relationship Id="rId382" Type="http://schemas.openxmlformats.org/officeDocument/2006/relationships/slide" Target="slides/slide199.xml"/><Relationship Id="rId383" Type="http://schemas.openxmlformats.org/officeDocument/2006/relationships/slide" Target="slides/slide200.xml"/><Relationship Id="rId384" Type="http://schemas.openxmlformats.org/officeDocument/2006/relationships/slide" Target="slides/slide201.xml"/><Relationship Id="rId385" Type="http://schemas.openxmlformats.org/officeDocument/2006/relationships/slide" Target="slides/slide202.xml"/><Relationship Id="rId386" Type="http://schemas.openxmlformats.org/officeDocument/2006/relationships/slide" Target="slides/slide203.xml"/><Relationship Id="rId387" Type="http://schemas.openxmlformats.org/officeDocument/2006/relationships/slide" Target="slides/slide204.xml"/><Relationship Id="rId388" Type="http://schemas.openxmlformats.org/officeDocument/2006/relationships/slide" Target="slides/slide205.xml"/><Relationship Id="rId389" Type="http://schemas.openxmlformats.org/officeDocument/2006/relationships/slide" Target="slides/slide206.xml"/><Relationship Id="rId440" Type="http://schemas.openxmlformats.org/officeDocument/2006/relationships/slide" Target="slides/slide257.xml"/><Relationship Id="rId441" Type="http://schemas.openxmlformats.org/officeDocument/2006/relationships/slide" Target="slides/slide258.xml"/><Relationship Id="rId442" Type="http://schemas.openxmlformats.org/officeDocument/2006/relationships/slide" Target="slides/slide259.xml"/><Relationship Id="rId443" Type="http://schemas.openxmlformats.org/officeDocument/2006/relationships/slide" Target="slides/slide260.xml"/><Relationship Id="rId444" Type="http://schemas.openxmlformats.org/officeDocument/2006/relationships/slide" Target="slides/slide261.xml"/><Relationship Id="rId445" Type="http://schemas.openxmlformats.org/officeDocument/2006/relationships/slide" Target="slides/slide262.xml"/><Relationship Id="rId446" Type="http://schemas.openxmlformats.org/officeDocument/2006/relationships/slide" Target="slides/slide263.xml"/><Relationship Id="rId447" Type="http://schemas.openxmlformats.org/officeDocument/2006/relationships/slide" Target="slides/slide264.xml"/><Relationship Id="rId448" Type="http://schemas.openxmlformats.org/officeDocument/2006/relationships/slide" Target="slides/slide265.xml"/><Relationship Id="rId449" Type="http://schemas.openxmlformats.org/officeDocument/2006/relationships/slide" Target="slides/slide266.xml"/><Relationship Id="rId10" Type="http://schemas.openxmlformats.org/officeDocument/2006/relationships/slideMaster" Target="slideMasters/slideMaster10.xml"/><Relationship Id="rId11" Type="http://schemas.openxmlformats.org/officeDocument/2006/relationships/slideMaster" Target="slideMasters/slideMaster11.xml"/><Relationship Id="rId12" Type="http://schemas.openxmlformats.org/officeDocument/2006/relationships/slideMaster" Target="slideMasters/slideMaster12.xml"/><Relationship Id="rId13" Type="http://schemas.openxmlformats.org/officeDocument/2006/relationships/slideMaster" Target="slideMasters/slideMaster13.xml"/><Relationship Id="rId14" Type="http://schemas.openxmlformats.org/officeDocument/2006/relationships/slideMaster" Target="slideMasters/slideMaster14.xml"/><Relationship Id="rId15" Type="http://schemas.openxmlformats.org/officeDocument/2006/relationships/slideMaster" Target="slideMasters/slideMaster15.xml"/><Relationship Id="rId16" Type="http://schemas.openxmlformats.org/officeDocument/2006/relationships/slideMaster" Target="slideMasters/slideMaster16.xml"/><Relationship Id="rId17" Type="http://schemas.openxmlformats.org/officeDocument/2006/relationships/slideMaster" Target="slideMasters/slideMaster17.xml"/><Relationship Id="rId18" Type="http://schemas.openxmlformats.org/officeDocument/2006/relationships/slideMaster" Target="slideMasters/slideMaster18.xml"/><Relationship Id="rId19" Type="http://schemas.openxmlformats.org/officeDocument/2006/relationships/slideMaster" Target="slideMasters/slideMaster19.xml"/><Relationship Id="rId160" Type="http://schemas.openxmlformats.org/officeDocument/2006/relationships/slideMaster" Target="slideMasters/slideMaster160.xml"/><Relationship Id="rId161" Type="http://schemas.openxmlformats.org/officeDocument/2006/relationships/slideMaster" Target="slideMasters/slideMaster161.xml"/><Relationship Id="rId162" Type="http://schemas.openxmlformats.org/officeDocument/2006/relationships/slideMaster" Target="slideMasters/slideMaster162.xml"/><Relationship Id="rId163" Type="http://schemas.openxmlformats.org/officeDocument/2006/relationships/slideMaster" Target="slideMasters/slideMaster163.xml"/><Relationship Id="rId164" Type="http://schemas.openxmlformats.org/officeDocument/2006/relationships/slideMaster" Target="slideMasters/slideMaster164.xml"/><Relationship Id="rId165" Type="http://schemas.openxmlformats.org/officeDocument/2006/relationships/slideMaster" Target="slideMasters/slideMaster165.xml"/><Relationship Id="rId166" Type="http://schemas.openxmlformats.org/officeDocument/2006/relationships/slideMaster" Target="slideMasters/slideMaster166.xml"/><Relationship Id="rId167" Type="http://schemas.openxmlformats.org/officeDocument/2006/relationships/slideMaster" Target="slideMasters/slideMaster167.xml"/><Relationship Id="rId168" Type="http://schemas.openxmlformats.org/officeDocument/2006/relationships/slideMaster" Target="slideMasters/slideMaster168.xml"/><Relationship Id="rId169" Type="http://schemas.openxmlformats.org/officeDocument/2006/relationships/slideMaster" Target="slideMasters/slideMaster169.xml"/><Relationship Id="rId220" Type="http://schemas.openxmlformats.org/officeDocument/2006/relationships/slide" Target="slides/slide37.xml"/><Relationship Id="rId221" Type="http://schemas.openxmlformats.org/officeDocument/2006/relationships/slide" Target="slides/slide38.xml"/><Relationship Id="rId222" Type="http://schemas.openxmlformats.org/officeDocument/2006/relationships/slide" Target="slides/slide39.xml"/><Relationship Id="rId223" Type="http://schemas.openxmlformats.org/officeDocument/2006/relationships/slide" Target="slides/slide40.xml"/><Relationship Id="rId224" Type="http://schemas.openxmlformats.org/officeDocument/2006/relationships/slide" Target="slides/slide41.xml"/><Relationship Id="rId225" Type="http://schemas.openxmlformats.org/officeDocument/2006/relationships/slide" Target="slides/slide42.xml"/><Relationship Id="rId226" Type="http://schemas.openxmlformats.org/officeDocument/2006/relationships/slide" Target="slides/slide43.xml"/><Relationship Id="rId227" Type="http://schemas.openxmlformats.org/officeDocument/2006/relationships/slide" Target="slides/slide44.xml"/><Relationship Id="rId228" Type="http://schemas.openxmlformats.org/officeDocument/2006/relationships/slide" Target="slides/slide45.xml"/><Relationship Id="rId229" Type="http://schemas.openxmlformats.org/officeDocument/2006/relationships/slide" Target="slides/slide46.xml"/><Relationship Id="rId390" Type="http://schemas.openxmlformats.org/officeDocument/2006/relationships/slide" Target="slides/slide207.xml"/><Relationship Id="rId391" Type="http://schemas.openxmlformats.org/officeDocument/2006/relationships/slide" Target="slides/slide208.xml"/><Relationship Id="rId392" Type="http://schemas.openxmlformats.org/officeDocument/2006/relationships/slide" Target="slides/slide209.xml"/><Relationship Id="rId393" Type="http://schemas.openxmlformats.org/officeDocument/2006/relationships/slide" Target="slides/slide210.xml"/><Relationship Id="rId394" Type="http://schemas.openxmlformats.org/officeDocument/2006/relationships/slide" Target="slides/slide211.xml"/><Relationship Id="rId395" Type="http://schemas.openxmlformats.org/officeDocument/2006/relationships/slide" Target="slides/slide212.xml"/><Relationship Id="rId396" Type="http://schemas.openxmlformats.org/officeDocument/2006/relationships/slide" Target="slides/slide213.xml"/><Relationship Id="rId397" Type="http://schemas.openxmlformats.org/officeDocument/2006/relationships/slide" Target="slides/slide214.xml"/><Relationship Id="rId398" Type="http://schemas.openxmlformats.org/officeDocument/2006/relationships/slide" Target="slides/slide215.xml"/><Relationship Id="rId399" Type="http://schemas.openxmlformats.org/officeDocument/2006/relationships/slide" Target="slides/slide216.xml"/><Relationship Id="rId450" Type="http://schemas.openxmlformats.org/officeDocument/2006/relationships/slide" Target="slides/slide267.xml"/><Relationship Id="rId451" Type="http://schemas.openxmlformats.org/officeDocument/2006/relationships/slide" Target="slides/slide268.xml"/><Relationship Id="rId452" Type="http://schemas.openxmlformats.org/officeDocument/2006/relationships/slide" Target="slides/slide269.xml"/><Relationship Id="rId453" Type="http://schemas.openxmlformats.org/officeDocument/2006/relationships/slide" Target="slides/slide270.xml"/><Relationship Id="rId454" Type="http://schemas.openxmlformats.org/officeDocument/2006/relationships/slide" Target="slides/slide271.xml"/><Relationship Id="rId455" Type="http://schemas.openxmlformats.org/officeDocument/2006/relationships/slide" Target="slides/slide272.xml"/><Relationship Id="rId456" Type="http://schemas.openxmlformats.org/officeDocument/2006/relationships/slide" Target="slides/slide273.xml"/><Relationship Id="rId457" Type="http://schemas.openxmlformats.org/officeDocument/2006/relationships/slide" Target="slides/slide274.xml"/><Relationship Id="rId458" Type="http://schemas.openxmlformats.org/officeDocument/2006/relationships/slide" Target="slides/slide275.xml"/></Relationships>
</file>

<file path=ppt/charts/_rels/chart1.xml.rels><?xml version="1.0" encoding="UTF-8" standalone="yes"?>
<Relationships xmlns="http://schemas.openxmlformats.org/package/2006/relationships"><Relationship Id="rId1" Type="http://schemas.openxmlformats.org/officeDocument/2006/relationships/themeOverride" Target="../theme/themeOverride1.xml"/><Relationship Id="rId2" Type="http://schemas.openxmlformats.org/officeDocument/2006/relationships/package" Target="../embeddings/Microsoft_Excel_Sheet1.xlsx"/></Relationships>
</file>

<file path=ppt/charts/_rels/chart2.xml.rels><?xml version="1.0" encoding="UTF-8" standalone="yes"?>
<Relationships xmlns="http://schemas.openxmlformats.org/package/2006/relationships"><Relationship Id="rId1" Type="http://schemas.openxmlformats.org/officeDocument/2006/relationships/oleObject" Target="file:///\\vboxsrv\shared\samsung%20page%20copy\PageCopy_Power_v2.xlsx" TargetMode="External"/></Relationships>
</file>

<file path=ppt/charts/_rels/chart3.xml.rels><?xml version="1.0" encoding="UTF-8" standalone="yes"?>
<Relationships xmlns="http://schemas.openxmlformats.org/package/2006/relationships"><Relationship Id="rId1" Type="http://schemas.openxmlformats.org/officeDocument/2006/relationships/oleObject" Target="file:///\\vboxsrv\shared\ppts\pdl-meeting-2015-03-10\fastbit-perf.xlsx" TargetMode="Externa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Sheet2.xlsx"/></Relationships>
</file>

<file path=ppt/charts/_rels/chart5.xml.rels><?xml version="1.0" encoding="UTF-8" standalone="yes"?>
<Relationships xmlns="http://schemas.openxmlformats.org/package/2006/relationships"><Relationship Id="rId1" Type="http://schemas.openxmlformats.org/officeDocument/2006/relationships/themeOverride" Target="../theme/themeOverride2.xml"/><Relationship Id="rId2" Type="http://schemas.openxmlformats.org/officeDocument/2006/relationships/package" Target="../embeddings/Microsoft_Excel_Sheet3.xlsx"/></Relationships>
</file>

<file path=ppt/charts/_rels/chart6.xml.rels><?xml version="1.0" encoding="UTF-8" standalone="yes"?>
<Relationships xmlns="http://schemas.openxmlformats.org/package/2006/relationships"><Relationship Id="rId1" Type="http://schemas.openxmlformats.org/officeDocument/2006/relationships/themeOverride" Target="../theme/themeOverride3.xml"/><Relationship Id="rId2" Type="http://schemas.openxmlformats.org/officeDocument/2006/relationships/package" Target="../embeddings/Microsoft_Excel_Sheet4.xlsx"/></Relationships>
</file>

<file path=ppt/charts/_rels/chart7.xml.rels><?xml version="1.0" encoding="UTF-8" standalone="yes"?>
<Relationships xmlns="http://schemas.openxmlformats.org/package/2006/relationships"><Relationship Id="rId1" Type="http://schemas.openxmlformats.org/officeDocument/2006/relationships/themeOverride" Target="../theme/themeOverride4.xml"/><Relationship Id="rId2" Type="http://schemas.openxmlformats.org/officeDocument/2006/relationships/package" Target="../embeddings/Microsoft_Excel_Sheet5.xlsx"/></Relationships>
</file>

<file path=ppt/charts/_rels/chart8.xml.rels><?xml version="1.0" encoding="UTF-8" standalone="yes"?>
<Relationships xmlns="http://schemas.openxmlformats.org/package/2006/relationships"><Relationship Id="rId1" Type="http://schemas.openxmlformats.org/officeDocument/2006/relationships/themeOverride" Target="../theme/themeOverride5.xml"/><Relationship Id="rId2" Type="http://schemas.openxmlformats.org/officeDocument/2006/relationships/package" Target="../embeddings/Microsoft_Excel_Sheet6.xlsx"/></Relationships>
</file>

<file path=ppt/charts/_rels/chart9.xml.rels><?xml version="1.0" encoding="UTF-8" standalone="yes"?>
<Relationships xmlns="http://schemas.openxmlformats.org/package/2006/relationships"><Relationship Id="rId1" Type="http://schemas.openxmlformats.org/officeDocument/2006/relationships/oleObject" Target="file:///\\Users\kevincha\projects\writeups\thesis\slides\latency_trend_talk.xlsx" TargetMode="External"/></Relationships>
</file>

<file path=ppt/charts/_rels/chart10.xml.rels><?xml version="1.0" encoding="UTF-8" standalone="yes"?>
<Relationships xmlns="http://schemas.openxmlformats.org/package/2006/relationships"><Relationship Id="rId1" Type="http://schemas.openxmlformats.org/officeDocument/2006/relationships/themeOverride" Target="../theme/themeOverride6.xml"/><Relationship Id="rId2" Type="http://schemas.openxmlformats.org/officeDocument/2006/relationships/package" Target="../embeddings/Microsoft_Excel_Sheet7.xlsx"/></Relationships>
</file>

<file path=ppt/charts/_rels/chart11.xml.rels><?xml version="1.0" encoding="UTF-8" standalone="yes"?>
<Relationships xmlns="http://schemas.openxmlformats.org/package/2006/relationships"><Relationship Id="rId1" Type="http://schemas.openxmlformats.org/officeDocument/2006/relationships/themeOverride" Target="../theme/themeOverride7.xml"/><Relationship Id="rId2" Type="http://schemas.openxmlformats.org/officeDocument/2006/relationships/package" Target="../embeddings/Microsoft_Excel_Sheet8.xlsx"/><Relationship Id="rId3" Type="http://schemas.openxmlformats.org/officeDocument/2006/relationships/chartUserShapes" Target="../drawings/drawing1.xml"/></Relationships>
</file>

<file path=ppt/charts/_rels/chart12.xml.rels><?xml version="1.0" encoding="UTF-8" standalone="yes"?>
<Relationships xmlns="http://schemas.openxmlformats.org/package/2006/relationships"><Relationship Id="rId1" Type="http://schemas.openxmlformats.org/officeDocument/2006/relationships/themeOverride" Target="../theme/themeOverride8.xml"/><Relationship Id="rId2" Type="http://schemas.openxmlformats.org/officeDocument/2006/relationships/package" Target="../embeddings/Microsoft_Excel_Sheet9.xlsx"/><Relationship Id="rId3" Type="http://schemas.openxmlformats.org/officeDocument/2006/relationships/chartUserShapes" Target="../drawings/drawing2.xml"/></Relationships>
</file>

<file path=ppt/charts/_rels/chart13.xml.rels><?xml version="1.0" encoding="UTF-8" standalone="yes"?>
<Relationships xmlns="http://schemas.openxmlformats.org/package/2006/relationships"><Relationship Id="rId1" Type="http://schemas.openxmlformats.org/officeDocument/2006/relationships/themeOverride" Target="../theme/themeOverride9.xml"/><Relationship Id="rId2" Type="http://schemas.openxmlformats.org/officeDocument/2006/relationships/package" Target="../embeddings/Microsoft_Excel_Sheet10.xlsx"/><Relationship Id="rId3" Type="http://schemas.openxmlformats.org/officeDocument/2006/relationships/chartUserShapes" Target="../drawings/drawing3.xml"/></Relationships>
</file>

<file path=ppt/charts/_rels/chart14.xml.rels><?xml version="1.0" encoding="UTF-8" standalone="yes"?>
<Relationships xmlns="http://schemas.openxmlformats.org/package/2006/relationships"><Relationship Id="rId1" Type="http://schemas.openxmlformats.org/officeDocument/2006/relationships/themeOverride" Target="../theme/themeOverride10.xml"/><Relationship Id="rId2" Type="http://schemas.openxmlformats.org/officeDocument/2006/relationships/package" Target="../embeddings/Microsoft_Excel_Sheet11.xlsx"/></Relationships>
</file>

<file path=ppt/charts/_rels/chart15.xml.rels><?xml version="1.0" encoding="UTF-8" standalone="yes"?>
<Relationships xmlns="http://schemas.openxmlformats.org/package/2006/relationships"><Relationship Id="rId1" Type="http://schemas.openxmlformats.org/officeDocument/2006/relationships/themeOverride" Target="../theme/themeOverride11.xml"/><Relationship Id="rId2" Type="http://schemas.openxmlformats.org/officeDocument/2006/relationships/package" Target="../embeddings/Microsoft_Excel_Sheet12.xlsx"/></Relationships>
</file>

<file path=ppt/charts/_rels/chart16.xml.rels><?xml version="1.0" encoding="UTF-8" standalone="yes"?>
<Relationships xmlns="http://schemas.openxmlformats.org/package/2006/relationships"><Relationship Id="rId1" Type="http://schemas.openxmlformats.org/officeDocument/2006/relationships/themeOverride" Target="../theme/themeOverride12.xml"/><Relationship Id="rId2" Type="http://schemas.openxmlformats.org/officeDocument/2006/relationships/package" Target="../embeddings/Microsoft_Excel_Sheet13.xlsx"/></Relationships>
</file>

<file path=ppt/charts/_rels/chart17.xml.rels><?xml version="1.0" encoding="UTF-8" standalone="yes"?>
<Relationships xmlns="http://schemas.openxmlformats.org/package/2006/relationships"><Relationship Id="rId1" Type="http://schemas.openxmlformats.org/officeDocument/2006/relationships/themeOverride" Target="../theme/themeOverride13.xml"/><Relationship Id="rId2" Type="http://schemas.openxmlformats.org/officeDocument/2006/relationships/package" Target="../embeddings/Microsoft_Excel_Sheet14.xlsx"/></Relationships>
</file>

<file path=ppt/charts/_rels/chart18.xml.rels><?xml version="1.0" encoding="UTF-8" standalone="yes"?>
<Relationships xmlns="http://schemas.openxmlformats.org/package/2006/relationships"><Relationship Id="rId1" Type="http://schemas.openxmlformats.org/officeDocument/2006/relationships/oleObject" Target="file:///C:\Users\kevincha\Dropbox\hpca2014-plots\results_all.xlsx" TargetMode="External"/></Relationships>
</file>

<file path=ppt/charts/_rels/chart19.xml.rels><?xml version="1.0" encoding="UTF-8" standalone="yes"?>
<Relationships xmlns="http://schemas.openxmlformats.org/package/2006/relationships"><Relationship Id="rId1" Type="http://schemas.openxmlformats.org/officeDocument/2006/relationships/oleObject" Target="file:///C:\Users\kevincha\Dropbox\hpca2014-plots\results_all.xlsx" TargetMode="External"/></Relationships>
</file>

<file path=ppt/charts/_rels/chart20.xml.rels><?xml version="1.0" encoding="UTF-8" standalone="yes"?>
<Relationships xmlns="http://schemas.openxmlformats.org/package/2006/relationships"><Relationship Id="rId1" Type="http://schemas.openxmlformats.org/officeDocument/2006/relationships/oleObject" Target="Workbook1" TargetMode="External"/></Relationships>
</file>

<file path=ppt/charts/_rels/chart21.xml.rels><?xml version="1.0" encoding="UTF-8" standalone="yes"?>
<Relationships xmlns="http://schemas.openxmlformats.org/package/2006/relationships"><Relationship Id="rId1" Type="http://schemas.openxmlformats.org/officeDocument/2006/relationships/oleObject" Target="Workbook1" TargetMode="Externa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639410542432196"/>
          <c:y val="0.0489832816770683"/>
          <c:w val="0.901336723534558"/>
          <c:h val="0.791147033611948"/>
        </c:manualLayout>
      </c:layout>
      <c:barChart>
        <c:barDir val="col"/>
        <c:grouping val="clustered"/>
        <c:varyColors val="1"/>
        <c:ser>
          <c:idx val="0"/>
          <c:order val="0"/>
          <c:tx>
            <c:strRef>
              <c:f>Sheet1!$B$1</c:f>
              <c:strCache>
                <c:ptCount val="1"/>
                <c:pt idx="0">
                  <c:v>System/Application Crash</c:v>
                </c:pt>
              </c:strCache>
            </c:strRef>
          </c:tx>
          <c:invertIfNegative val="0"/>
          <c:dPt>
            <c:idx val="0"/>
            <c:invertIfNegative val="0"/>
            <c:bubble3D val="0"/>
            <c:spPr>
              <a:gradFill rotWithShape="1">
                <a:gsLst>
                  <a:gs pos="0">
                    <a:schemeClr val="accent5">
                      <a:shade val="65000"/>
                      <a:satMod val="103000"/>
                      <a:lumMod val="102000"/>
                      <a:tint val="94000"/>
                    </a:schemeClr>
                  </a:gs>
                  <a:gs pos="50000">
                    <a:schemeClr val="accent5">
                      <a:shade val="65000"/>
                      <a:satMod val="110000"/>
                      <a:lumMod val="100000"/>
                      <a:shade val="100000"/>
                    </a:schemeClr>
                  </a:gs>
                  <a:gs pos="100000">
                    <a:schemeClr val="accent5">
                      <a:shade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dPt>
          <c:dPt>
            <c:idx val="1"/>
            <c:invertIfNegative val="0"/>
            <c:bubble3D val="0"/>
            <c:spPr>
              <a:gradFill rotWithShape="1">
                <a:gsLst>
                  <a:gs pos="0">
                    <a:schemeClr val="accent5">
                      <a:satMod val="103000"/>
                      <a:lumMod val="102000"/>
                      <a:tint val="94000"/>
                    </a:schemeClr>
                  </a:gs>
                  <a:gs pos="50000">
                    <a:schemeClr val="accent5">
                      <a:satMod val="110000"/>
                      <a:lumMod val="100000"/>
                      <a:shade val="100000"/>
                    </a:schemeClr>
                  </a:gs>
                  <a:gs pos="100000">
                    <a:schemeClr val="accent5">
                      <a:lumMod val="99000"/>
                      <a:satMod val="120000"/>
                      <a:shade val="78000"/>
                    </a:schemeClr>
                  </a:gs>
                </a:gsLst>
                <a:lin ang="5400000" scaled="0"/>
              </a:gradFill>
              <a:ln>
                <a:noFill/>
              </a:ln>
              <a:effectLst>
                <a:outerShdw blurRad="57150" dist="19050" dir="5400000" algn="ctr" rotWithShape="0">
                  <a:srgbClr val="000000">
                    <a:alpha val="63000"/>
                  </a:srgbClr>
                </a:outerShdw>
              </a:effectLst>
            </c:spPr>
          </c:dPt>
          <c:dPt>
            <c:idx val="2"/>
            <c:invertIfNegative val="0"/>
            <c:bubble3D val="0"/>
            <c:spPr>
              <a:gradFill rotWithShape="1">
                <a:gsLst>
                  <a:gs pos="0">
                    <a:schemeClr val="accent5">
                      <a:tint val="65000"/>
                      <a:satMod val="103000"/>
                      <a:lumMod val="102000"/>
                      <a:tint val="94000"/>
                    </a:schemeClr>
                  </a:gs>
                  <a:gs pos="50000">
                    <a:schemeClr val="accent5">
                      <a:tint val="65000"/>
                      <a:satMod val="110000"/>
                      <a:lumMod val="100000"/>
                      <a:shade val="100000"/>
                    </a:schemeClr>
                  </a:gs>
                  <a:gs pos="100000">
                    <a:schemeClr val="accent5">
                      <a:tint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dPt>
          <c:errBars>
            <c:errBarType val="both"/>
            <c:errValType val="cust"/>
            <c:noEndCap val="0"/>
            <c:plus>
              <c:numRef>
                <c:f>Sheet1!$D$2:$D$4</c:f>
                <c:numCache>
                  <c:formatCode>General</c:formatCode>
                  <c:ptCount val="3"/>
                  <c:pt idx="0">
                    <c:v>0.2847</c:v>
                  </c:pt>
                  <c:pt idx="1">
                    <c:v>0.143</c:v>
                  </c:pt>
                  <c:pt idx="2">
                    <c:v>0.237</c:v>
                  </c:pt>
                </c:numCache>
              </c:numRef>
            </c:plus>
            <c:minus>
              <c:numRef>
                <c:f>Sheet1!$D$2:$D$4</c:f>
                <c:numCache>
                  <c:formatCode>General</c:formatCode>
                  <c:ptCount val="3"/>
                  <c:pt idx="0">
                    <c:v>0.2847</c:v>
                  </c:pt>
                  <c:pt idx="1">
                    <c:v>0.143</c:v>
                  </c:pt>
                  <c:pt idx="2">
                    <c:v>0.237</c:v>
                  </c:pt>
                </c:numCache>
              </c:numRef>
            </c:minus>
            <c:spPr>
              <a:noFill/>
              <a:ln w="25400" cap="flat" cmpd="sng" algn="ctr">
                <a:solidFill>
                  <a:schemeClr val="tx1">
                    <a:lumMod val="65000"/>
                    <a:lumOff val="35000"/>
                  </a:schemeClr>
                </a:solidFill>
                <a:round/>
              </a:ln>
              <a:effectLst/>
            </c:spPr>
          </c:errBars>
          <c:cat>
            <c:strRef>
              <c:f>Sheet1!$A$2:$A$4</c:f>
              <c:strCache>
                <c:ptCount val="3"/>
                <c:pt idx="0">
                  <c:v>App/Data A</c:v>
                </c:pt>
                <c:pt idx="1">
                  <c:v>App/Data B</c:v>
                </c:pt>
                <c:pt idx="2">
                  <c:v>App/Data C</c:v>
                </c:pt>
              </c:strCache>
            </c:strRef>
          </c:cat>
          <c:val>
            <c:numRef>
              <c:f>Sheet1!$B$2:$B$4</c:f>
              <c:numCache>
                <c:formatCode>General</c:formatCode>
                <c:ptCount val="3"/>
                <c:pt idx="0">
                  <c:v>1.041365345675441</c:v>
                </c:pt>
                <c:pt idx="1">
                  <c:v>0.638977635782748</c:v>
                </c:pt>
                <c:pt idx="2">
                  <c:v>0.247729149463254</c:v>
                </c:pt>
              </c:numCache>
            </c:numRef>
          </c:val>
        </c:ser>
        <c:dLbls>
          <c:showLegendKey val="0"/>
          <c:showVal val="0"/>
          <c:showCatName val="0"/>
          <c:showSerName val="0"/>
          <c:showPercent val="0"/>
          <c:showBubbleSize val="0"/>
        </c:dLbls>
        <c:gapWidth val="60"/>
        <c:overlap val="-24"/>
        <c:axId val="1272880312"/>
        <c:axId val="1280023800"/>
      </c:barChart>
      <c:catAx>
        <c:axId val="1272880312"/>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1280023800"/>
        <c:crosses val="autoZero"/>
        <c:auto val="1"/>
        <c:lblAlgn val="ctr"/>
        <c:lblOffset val="100"/>
        <c:noMultiLvlLbl val="0"/>
      </c:catAx>
      <c:valAx>
        <c:axId val="1280023800"/>
        <c:scaling>
          <c:orientation val="minMax"/>
          <c:min val="0.0"/>
        </c:scaling>
        <c:delete val="1"/>
        <c:axPos val="l"/>
        <c:title>
          <c:tx>
            <c:rich>
              <a:bodyPr rot="-54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r>
                  <a:rPr lang="en-US"/>
                  <a:t>Memory error vulnerability</a:t>
                </a:r>
              </a:p>
            </c:rich>
          </c:tx>
          <c:layout/>
          <c:overlay val="0"/>
          <c:spPr>
            <a:noFill/>
            <a:ln>
              <a:noFill/>
            </a:ln>
            <a:effectLst/>
          </c:spPr>
        </c:title>
        <c:numFmt formatCode="General" sourceLinked="1"/>
        <c:majorTickMark val="none"/>
        <c:minorTickMark val="none"/>
        <c:tickLblPos val="nextTo"/>
        <c:crossAx val="1272880312"/>
        <c:crosses val="autoZero"/>
        <c:crossBetween val="between"/>
      </c:valAx>
      <c:spPr>
        <a:noFill/>
        <a:ln>
          <a:noFill/>
        </a:ln>
        <a:effectLst/>
      </c:spPr>
    </c:plotArea>
    <c:plotVisOnly val="1"/>
    <c:dispBlanksAs val="gap"/>
    <c:showDLblsOverMax val="0"/>
  </c:chart>
  <c:spPr>
    <a:noFill/>
    <a:ln>
      <a:noFill/>
    </a:ln>
    <a:effectLst/>
  </c:spPr>
  <c:txPr>
    <a:bodyPr/>
    <a:lstStyle/>
    <a:p>
      <a:pPr>
        <a:defRPr sz="2800"/>
      </a:pPr>
      <a:endParaRPr lang="en-US"/>
    </a:p>
  </c:txPr>
  <c:externalData r:id="rId2">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9608280097063"/>
          <c:y val="0.0422949214681498"/>
          <c:w val="0.812485267171792"/>
          <c:h val="0.792204724409449"/>
        </c:manualLayout>
      </c:layout>
      <c:barChart>
        <c:barDir val="col"/>
        <c:grouping val="clustered"/>
        <c:varyColors val="0"/>
        <c:ser>
          <c:idx val="0"/>
          <c:order val="0"/>
          <c:tx>
            <c:strRef>
              <c:f>Summary!$M$15</c:f>
              <c:strCache>
                <c:ptCount val="1"/>
                <c:pt idx="0">
                  <c:v>Baseline</c:v>
                </c:pt>
              </c:strCache>
            </c:strRef>
          </c:tx>
          <c:spPr>
            <a:solidFill>
              <a:schemeClr val="accent1"/>
            </a:solidFill>
          </c:spPr>
          <c:invertIfNegative val="0"/>
          <c:cat>
            <c:strRef>
              <c:f>Summary!$L$16:$L$17</c:f>
              <c:strCache>
                <c:ptCount val="2"/>
                <c:pt idx="0">
                  <c:v>Latency</c:v>
                </c:pt>
                <c:pt idx="1">
                  <c:v>Energy</c:v>
                </c:pt>
              </c:strCache>
            </c:strRef>
          </c:cat>
          <c:val>
            <c:numRef>
              <c:f>Summary!$M$16:$M$17</c:f>
              <c:numCache>
                <c:formatCode>General</c:formatCode>
                <c:ptCount val="2"/>
                <c:pt idx="0">
                  <c:v>1.0</c:v>
                </c:pt>
                <c:pt idx="1">
                  <c:v>1.0</c:v>
                </c:pt>
              </c:numCache>
            </c:numRef>
          </c:val>
        </c:ser>
        <c:ser>
          <c:idx val="1"/>
          <c:order val="1"/>
          <c:tx>
            <c:strRef>
              <c:f>Summary!$N$15</c:f>
              <c:strCache>
                <c:ptCount val="1"/>
                <c:pt idx="0">
                  <c:v>Intra-Subarray</c:v>
                </c:pt>
              </c:strCache>
            </c:strRef>
          </c:tx>
          <c:invertIfNegative val="0"/>
          <c:cat>
            <c:strRef>
              <c:f>Summary!$L$16:$L$17</c:f>
              <c:strCache>
                <c:ptCount val="2"/>
                <c:pt idx="0">
                  <c:v>Latency</c:v>
                </c:pt>
                <c:pt idx="1">
                  <c:v>Energy</c:v>
                </c:pt>
              </c:strCache>
            </c:strRef>
          </c:cat>
          <c:val>
            <c:numRef>
              <c:f>Summary!$N$16:$N$17</c:f>
              <c:numCache>
                <c:formatCode>General</c:formatCode>
                <c:ptCount val="2"/>
                <c:pt idx="0">
                  <c:v>0.0885826771653543</c:v>
                </c:pt>
                <c:pt idx="1">
                  <c:v>0.0134486900255947</c:v>
                </c:pt>
              </c:numCache>
            </c:numRef>
          </c:val>
        </c:ser>
        <c:ser>
          <c:idx val="2"/>
          <c:order val="2"/>
          <c:tx>
            <c:strRef>
              <c:f>Summary!$O$15</c:f>
              <c:strCache>
                <c:ptCount val="1"/>
                <c:pt idx="0">
                  <c:v>Inter-Bank</c:v>
                </c:pt>
              </c:strCache>
            </c:strRef>
          </c:tx>
          <c:invertIfNegative val="0"/>
          <c:cat>
            <c:strRef>
              <c:f>Summary!$L$16:$L$17</c:f>
              <c:strCache>
                <c:ptCount val="2"/>
                <c:pt idx="0">
                  <c:v>Latency</c:v>
                </c:pt>
                <c:pt idx="1">
                  <c:v>Energy</c:v>
                </c:pt>
              </c:strCache>
            </c:strRef>
          </c:cat>
          <c:val>
            <c:numRef>
              <c:f>Summary!$O$16:$O$17</c:f>
              <c:numCache>
                <c:formatCode>General</c:formatCode>
                <c:ptCount val="2"/>
                <c:pt idx="0">
                  <c:v>0.516732283464567</c:v>
                </c:pt>
                <c:pt idx="1">
                  <c:v>0.311830651836331</c:v>
                </c:pt>
              </c:numCache>
            </c:numRef>
          </c:val>
        </c:ser>
        <c:ser>
          <c:idx val="3"/>
          <c:order val="3"/>
          <c:tx>
            <c:strRef>
              <c:f>Summary!$P$15</c:f>
              <c:strCache>
                <c:ptCount val="1"/>
                <c:pt idx="0">
                  <c:v>Inter-Subarray</c:v>
                </c:pt>
              </c:strCache>
            </c:strRef>
          </c:tx>
          <c:invertIfNegative val="0"/>
          <c:cat>
            <c:strRef>
              <c:f>Summary!$L$16:$L$17</c:f>
              <c:strCache>
                <c:ptCount val="2"/>
                <c:pt idx="0">
                  <c:v>Latency</c:v>
                </c:pt>
                <c:pt idx="1">
                  <c:v>Energy</c:v>
                </c:pt>
              </c:strCache>
            </c:strRef>
          </c:cat>
          <c:val>
            <c:numRef>
              <c:f>Summary!$P$16:$P$17</c:f>
              <c:numCache>
                <c:formatCode>General</c:formatCode>
                <c:ptCount val="2"/>
                <c:pt idx="0">
                  <c:v>1.01476377952756</c:v>
                </c:pt>
                <c:pt idx="1">
                  <c:v>0.678499123939099</c:v>
                </c:pt>
              </c:numCache>
            </c:numRef>
          </c:val>
        </c:ser>
        <c:dLbls>
          <c:showLegendKey val="0"/>
          <c:showVal val="0"/>
          <c:showCatName val="0"/>
          <c:showSerName val="0"/>
          <c:showPercent val="0"/>
          <c:showBubbleSize val="0"/>
        </c:dLbls>
        <c:gapWidth val="150"/>
        <c:axId val="-2080125496"/>
        <c:axId val="-2080122376"/>
      </c:barChart>
      <c:catAx>
        <c:axId val="-2080125496"/>
        <c:scaling>
          <c:orientation val="minMax"/>
        </c:scaling>
        <c:delete val="0"/>
        <c:axPos val="b"/>
        <c:majorTickMark val="out"/>
        <c:minorTickMark val="none"/>
        <c:tickLblPos val="nextTo"/>
        <c:txPr>
          <a:bodyPr/>
          <a:lstStyle/>
          <a:p>
            <a:pPr>
              <a:defRPr sz="2400"/>
            </a:pPr>
            <a:endParaRPr lang="en-US"/>
          </a:p>
        </c:txPr>
        <c:crossAx val="-2080122376"/>
        <c:crosses val="autoZero"/>
        <c:auto val="1"/>
        <c:lblAlgn val="ctr"/>
        <c:lblOffset val="100"/>
        <c:noMultiLvlLbl val="0"/>
      </c:catAx>
      <c:valAx>
        <c:axId val="-2080122376"/>
        <c:scaling>
          <c:orientation val="minMax"/>
        </c:scaling>
        <c:delete val="0"/>
        <c:axPos val="l"/>
        <c:majorGridlines/>
        <c:title>
          <c:tx>
            <c:rich>
              <a:bodyPr rot="-5400000" vert="horz"/>
              <a:lstStyle/>
              <a:p>
                <a:pPr>
                  <a:defRPr/>
                </a:pPr>
                <a:r>
                  <a:rPr lang="en-US" sz="2400" dirty="0" smtClean="0"/>
                  <a:t>Normalized</a:t>
                </a:r>
                <a:r>
                  <a:rPr lang="en-US" sz="2400" baseline="0" dirty="0" smtClean="0"/>
                  <a:t> Savings</a:t>
                </a:r>
                <a:endParaRPr lang="en-US" sz="2400" dirty="0"/>
              </a:p>
            </c:rich>
          </c:tx>
          <c:layout/>
          <c:overlay val="0"/>
        </c:title>
        <c:numFmt formatCode="General" sourceLinked="1"/>
        <c:majorTickMark val="out"/>
        <c:minorTickMark val="none"/>
        <c:tickLblPos val="nextTo"/>
        <c:txPr>
          <a:bodyPr/>
          <a:lstStyle/>
          <a:p>
            <a:pPr>
              <a:defRPr sz="1800"/>
            </a:pPr>
            <a:endParaRPr lang="en-US"/>
          </a:p>
        </c:txPr>
        <c:crossAx val="-2080125496"/>
        <c:crosses val="autoZero"/>
        <c:crossBetween val="between"/>
      </c:valAx>
    </c:plotArea>
    <c:legend>
      <c:legendPos val="r"/>
      <c:layout>
        <c:manualLayout>
          <c:xMode val="edge"/>
          <c:yMode val="edge"/>
          <c:x val="0.283318352894567"/>
          <c:y val="0.00220680748239803"/>
          <c:w val="0.667939508740653"/>
          <c:h val="0.141089030537849"/>
        </c:manualLayout>
      </c:layout>
      <c:overlay val="0"/>
      <c:spPr>
        <a:solidFill>
          <a:schemeClr val="bg1"/>
        </a:solidFill>
        <a:ln>
          <a:solidFill>
            <a:schemeClr val="tx1"/>
          </a:solidFill>
        </a:ln>
      </c:spPr>
      <c:txPr>
        <a:bodyPr/>
        <a:lstStyle/>
        <a:p>
          <a:pPr>
            <a:defRPr sz="2000"/>
          </a:pPr>
          <a:endParaRPr lang="en-US"/>
        </a:p>
      </c:txPr>
    </c:legend>
    <c:plotVisOnly val="1"/>
    <c:dispBlanksAs val="gap"/>
    <c:showDLblsOverMax val="0"/>
  </c:chart>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43388951381077"/>
          <c:y val="0.273282828282828"/>
          <c:w val="0.828633045869266"/>
          <c:h val="0.53"/>
        </c:manualLayout>
      </c:layout>
      <c:barChart>
        <c:barDir val="col"/>
        <c:grouping val="clustered"/>
        <c:varyColors val="0"/>
        <c:ser>
          <c:idx val="0"/>
          <c:order val="0"/>
          <c:tx>
            <c:strRef>
              <c:f>'fastbit-perf'!$B$1</c:f>
              <c:strCache>
                <c:ptCount val="1"/>
                <c:pt idx="0">
                  <c:v>Conservative (1 Bank)</c:v>
                </c:pt>
              </c:strCache>
            </c:strRef>
          </c:tx>
          <c:spPr>
            <a:solidFill>
              <a:schemeClr val="accent2">
                <a:lumMod val="40000"/>
                <a:lumOff val="60000"/>
              </a:schemeClr>
            </a:solidFill>
          </c:spPr>
          <c:invertIfNegative val="0"/>
          <c:cat>
            <c:numRef>
              <c:f>'fastbit-perf'!$A$2:$A$8</c:f>
              <c:numCache>
                <c:formatCode>General</c:formatCode>
                <c:ptCount val="7"/>
                <c:pt idx="0">
                  <c:v>3.0</c:v>
                </c:pt>
                <c:pt idx="1">
                  <c:v>9.0</c:v>
                </c:pt>
                <c:pt idx="2">
                  <c:v>20.0</c:v>
                </c:pt>
                <c:pt idx="3">
                  <c:v>45.0</c:v>
                </c:pt>
                <c:pt idx="4">
                  <c:v>98.0</c:v>
                </c:pt>
                <c:pt idx="5">
                  <c:v>118.0</c:v>
                </c:pt>
                <c:pt idx="6">
                  <c:v>128.0</c:v>
                </c:pt>
              </c:numCache>
            </c:numRef>
          </c:cat>
          <c:val>
            <c:numRef>
              <c:f>'fastbit-perf'!$B$2:$B$8</c:f>
              <c:numCache>
                <c:formatCode>General</c:formatCode>
                <c:ptCount val="7"/>
                <c:pt idx="0">
                  <c:v>1.24</c:v>
                </c:pt>
                <c:pt idx="1">
                  <c:v>1.2</c:v>
                </c:pt>
                <c:pt idx="2">
                  <c:v>1.21</c:v>
                </c:pt>
                <c:pt idx="3">
                  <c:v>1.22</c:v>
                </c:pt>
                <c:pt idx="4">
                  <c:v>1.23</c:v>
                </c:pt>
                <c:pt idx="5">
                  <c:v>1.23</c:v>
                </c:pt>
                <c:pt idx="6">
                  <c:v>1.23</c:v>
                </c:pt>
              </c:numCache>
            </c:numRef>
          </c:val>
        </c:ser>
        <c:ser>
          <c:idx val="1"/>
          <c:order val="1"/>
          <c:tx>
            <c:strRef>
              <c:f>'fastbit-perf'!$C$1</c:f>
              <c:strCache>
                <c:ptCount val="1"/>
                <c:pt idx="0">
                  <c:v>Aggressive (1 Bank)</c:v>
                </c:pt>
              </c:strCache>
            </c:strRef>
          </c:tx>
          <c:spPr>
            <a:solidFill>
              <a:schemeClr val="tx1">
                <a:lumMod val="65000"/>
                <a:lumOff val="35000"/>
              </a:schemeClr>
            </a:solidFill>
          </c:spPr>
          <c:invertIfNegative val="0"/>
          <c:cat>
            <c:numRef>
              <c:f>'fastbit-perf'!$A$2:$A$8</c:f>
              <c:numCache>
                <c:formatCode>General</c:formatCode>
                <c:ptCount val="7"/>
                <c:pt idx="0">
                  <c:v>3.0</c:v>
                </c:pt>
                <c:pt idx="1">
                  <c:v>9.0</c:v>
                </c:pt>
                <c:pt idx="2">
                  <c:v>20.0</c:v>
                </c:pt>
                <c:pt idx="3">
                  <c:v>45.0</c:v>
                </c:pt>
                <c:pt idx="4">
                  <c:v>98.0</c:v>
                </c:pt>
                <c:pt idx="5">
                  <c:v>118.0</c:v>
                </c:pt>
                <c:pt idx="6">
                  <c:v>128.0</c:v>
                </c:pt>
              </c:numCache>
            </c:numRef>
          </c:cat>
          <c:val>
            <c:numRef>
              <c:f>'fastbit-perf'!$C$2:$C$8</c:f>
              <c:numCache>
                <c:formatCode>General</c:formatCode>
                <c:ptCount val="7"/>
                <c:pt idx="0">
                  <c:v>1.26</c:v>
                </c:pt>
                <c:pt idx="1">
                  <c:v>1.24</c:v>
                </c:pt>
                <c:pt idx="2">
                  <c:v>1.26</c:v>
                </c:pt>
                <c:pt idx="3">
                  <c:v>1.27</c:v>
                </c:pt>
                <c:pt idx="4">
                  <c:v>1.28</c:v>
                </c:pt>
                <c:pt idx="5">
                  <c:v>1.28</c:v>
                </c:pt>
                <c:pt idx="6">
                  <c:v>1.28</c:v>
                </c:pt>
              </c:numCache>
            </c:numRef>
          </c:val>
        </c:ser>
        <c:ser>
          <c:idx val="2"/>
          <c:order val="2"/>
          <c:tx>
            <c:strRef>
              <c:f>'fastbit-perf'!$D$1</c:f>
              <c:strCache>
                <c:ptCount val="1"/>
                <c:pt idx="0">
                  <c:v>Conservative (4 Banks)</c:v>
                </c:pt>
              </c:strCache>
            </c:strRef>
          </c:tx>
          <c:spPr>
            <a:solidFill>
              <a:schemeClr val="accent2"/>
            </a:solidFill>
          </c:spPr>
          <c:invertIfNegative val="0"/>
          <c:cat>
            <c:numRef>
              <c:f>'fastbit-perf'!$A$2:$A$8</c:f>
              <c:numCache>
                <c:formatCode>General</c:formatCode>
                <c:ptCount val="7"/>
                <c:pt idx="0">
                  <c:v>3.0</c:v>
                </c:pt>
                <c:pt idx="1">
                  <c:v>9.0</c:v>
                </c:pt>
                <c:pt idx="2">
                  <c:v>20.0</c:v>
                </c:pt>
                <c:pt idx="3">
                  <c:v>45.0</c:v>
                </c:pt>
                <c:pt idx="4">
                  <c:v>98.0</c:v>
                </c:pt>
                <c:pt idx="5">
                  <c:v>118.0</c:v>
                </c:pt>
                <c:pt idx="6">
                  <c:v>128.0</c:v>
                </c:pt>
              </c:numCache>
            </c:numRef>
          </c:cat>
          <c:val>
            <c:numRef>
              <c:f>'fastbit-perf'!$D$2:$D$8</c:f>
              <c:numCache>
                <c:formatCode>General</c:formatCode>
                <c:ptCount val="7"/>
                <c:pt idx="0">
                  <c:v>1.28</c:v>
                </c:pt>
                <c:pt idx="1">
                  <c:v>1.27</c:v>
                </c:pt>
                <c:pt idx="2">
                  <c:v>1.29</c:v>
                </c:pt>
                <c:pt idx="3">
                  <c:v>1.3</c:v>
                </c:pt>
                <c:pt idx="4">
                  <c:v>1.32</c:v>
                </c:pt>
                <c:pt idx="5">
                  <c:v>1.32</c:v>
                </c:pt>
                <c:pt idx="6">
                  <c:v>1.32</c:v>
                </c:pt>
              </c:numCache>
            </c:numRef>
          </c:val>
        </c:ser>
        <c:ser>
          <c:idx val="3"/>
          <c:order val="3"/>
          <c:tx>
            <c:strRef>
              <c:f>'fastbit-perf'!$E$1</c:f>
              <c:strCache>
                <c:ptCount val="1"/>
                <c:pt idx="0">
                  <c:v>Aggressive (4 Banks)</c:v>
                </c:pt>
              </c:strCache>
            </c:strRef>
          </c:tx>
          <c:spPr>
            <a:solidFill>
              <a:schemeClr val="tx1"/>
            </a:solidFill>
          </c:spPr>
          <c:invertIfNegative val="0"/>
          <c:cat>
            <c:numRef>
              <c:f>'fastbit-perf'!$A$2:$A$8</c:f>
              <c:numCache>
                <c:formatCode>General</c:formatCode>
                <c:ptCount val="7"/>
                <c:pt idx="0">
                  <c:v>3.0</c:v>
                </c:pt>
                <c:pt idx="1">
                  <c:v>9.0</c:v>
                </c:pt>
                <c:pt idx="2">
                  <c:v>20.0</c:v>
                </c:pt>
                <c:pt idx="3">
                  <c:v>45.0</c:v>
                </c:pt>
                <c:pt idx="4">
                  <c:v>98.0</c:v>
                </c:pt>
                <c:pt idx="5">
                  <c:v>118.0</c:v>
                </c:pt>
                <c:pt idx="6">
                  <c:v>128.0</c:v>
                </c:pt>
              </c:numCache>
            </c:numRef>
          </c:cat>
          <c:val>
            <c:numRef>
              <c:f>'fastbit-perf'!$E$2:$E$8</c:f>
              <c:numCache>
                <c:formatCode>General</c:formatCode>
                <c:ptCount val="7"/>
                <c:pt idx="0">
                  <c:v>1.28</c:v>
                </c:pt>
                <c:pt idx="1">
                  <c:v>1.28</c:v>
                </c:pt>
                <c:pt idx="2">
                  <c:v>1.3</c:v>
                </c:pt>
                <c:pt idx="3">
                  <c:v>1.31</c:v>
                </c:pt>
                <c:pt idx="4">
                  <c:v>1.33</c:v>
                </c:pt>
                <c:pt idx="5">
                  <c:v>1.33</c:v>
                </c:pt>
                <c:pt idx="6">
                  <c:v>1.33</c:v>
                </c:pt>
              </c:numCache>
            </c:numRef>
          </c:val>
        </c:ser>
        <c:dLbls>
          <c:showLegendKey val="0"/>
          <c:showVal val="0"/>
          <c:showCatName val="0"/>
          <c:showSerName val="0"/>
          <c:showPercent val="0"/>
          <c:showBubbleSize val="0"/>
        </c:dLbls>
        <c:gapWidth val="150"/>
        <c:axId val="1648487688"/>
        <c:axId val="1649040776"/>
      </c:barChart>
      <c:catAx>
        <c:axId val="1648487688"/>
        <c:scaling>
          <c:orientation val="minMax"/>
        </c:scaling>
        <c:delete val="0"/>
        <c:axPos val="b"/>
        <c:title>
          <c:tx>
            <c:rich>
              <a:bodyPr/>
              <a:lstStyle/>
              <a:p>
                <a:pPr>
                  <a:defRPr/>
                </a:pPr>
                <a:r>
                  <a:rPr lang="en-US" dirty="0" smtClean="0"/>
                  <a:t>Number of OR bins</a:t>
                </a:r>
                <a:endParaRPr lang="en-US" dirty="0"/>
              </a:p>
            </c:rich>
          </c:tx>
          <c:layout/>
          <c:overlay val="0"/>
        </c:title>
        <c:numFmt formatCode="General" sourceLinked="1"/>
        <c:majorTickMark val="out"/>
        <c:minorTickMark val="none"/>
        <c:tickLblPos val="nextTo"/>
        <c:txPr>
          <a:bodyPr/>
          <a:lstStyle/>
          <a:p>
            <a:pPr>
              <a:defRPr b="1"/>
            </a:pPr>
            <a:endParaRPr lang="en-US"/>
          </a:p>
        </c:txPr>
        <c:crossAx val="1649040776"/>
        <c:crosses val="autoZero"/>
        <c:auto val="1"/>
        <c:lblAlgn val="ctr"/>
        <c:lblOffset val="100"/>
        <c:noMultiLvlLbl val="0"/>
      </c:catAx>
      <c:valAx>
        <c:axId val="1649040776"/>
        <c:scaling>
          <c:orientation val="minMax"/>
          <c:min val="0.0"/>
        </c:scaling>
        <c:delete val="0"/>
        <c:axPos val="l"/>
        <c:majorGridlines/>
        <c:title>
          <c:tx>
            <c:rich>
              <a:bodyPr rot="-5400000" vert="horz"/>
              <a:lstStyle/>
              <a:p>
                <a:pPr>
                  <a:defRPr/>
                </a:pPr>
                <a:r>
                  <a:rPr lang="en-US" dirty="0" smtClean="0"/>
                  <a:t>Normalized Performance</a:t>
                </a:r>
                <a:endParaRPr lang="en-US" dirty="0"/>
              </a:p>
            </c:rich>
          </c:tx>
          <c:layout>
            <c:manualLayout>
              <c:xMode val="edge"/>
              <c:yMode val="edge"/>
              <c:x val="0.0"/>
              <c:y val="0.167222222222222"/>
            </c:manualLayout>
          </c:layout>
          <c:overlay val="0"/>
        </c:title>
        <c:numFmt formatCode="#,##0.0" sourceLinked="0"/>
        <c:majorTickMark val="out"/>
        <c:minorTickMark val="none"/>
        <c:tickLblPos val="nextTo"/>
        <c:txPr>
          <a:bodyPr/>
          <a:lstStyle/>
          <a:p>
            <a:pPr>
              <a:defRPr b="1"/>
            </a:pPr>
            <a:endParaRPr lang="en-US"/>
          </a:p>
        </c:txPr>
        <c:crossAx val="1648487688"/>
        <c:crosses val="autoZero"/>
        <c:crossBetween val="between"/>
      </c:valAx>
    </c:plotArea>
    <c:legend>
      <c:legendPos val="r"/>
      <c:layout>
        <c:manualLayout>
          <c:xMode val="edge"/>
          <c:yMode val="edge"/>
          <c:x val="0.105355330583677"/>
          <c:y val="0.0320428696412949"/>
          <c:w val="0.845438320209974"/>
          <c:h val="0.19601527081842"/>
        </c:manualLayout>
      </c:layout>
      <c:overlay val="0"/>
      <c:txPr>
        <a:bodyPr/>
        <a:lstStyle/>
        <a:p>
          <a:pPr>
            <a:defRPr b="1"/>
          </a:pPr>
          <a:endParaRPr lang="en-US"/>
        </a:p>
      </c:txPr>
    </c:legend>
    <c:plotVisOnly val="1"/>
    <c:dispBlanksAs val="gap"/>
    <c:showDLblsOverMax val="0"/>
  </c:chart>
  <c:txPr>
    <a:bodyPr/>
    <a:lstStyle/>
    <a:p>
      <a:pPr>
        <a:defRPr sz="2400"/>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3481578691552"/>
          <c:y val="0.0703358448482896"/>
          <c:w val="0.811722926995237"/>
          <c:h val="0.545842909900135"/>
        </c:manualLayout>
      </c:layout>
      <c:barChart>
        <c:barDir val="bar"/>
        <c:grouping val="clustered"/>
        <c:varyColors val="0"/>
        <c:ser>
          <c:idx val="0"/>
          <c:order val="0"/>
          <c:tx>
            <c:strRef>
              <c:f>Sheet1!$B$1</c:f>
              <c:strCache>
                <c:ptCount val="1"/>
                <c:pt idx="0">
                  <c:v>열3</c:v>
                </c:pt>
              </c:strCache>
            </c:strRef>
          </c:tx>
          <c:spPr>
            <a:solidFill>
              <a:schemeClr val="accent1"/>
            </a:solidFill>
            <a:ln>
              <a:solidFill>
                <a:schemeClr val="accent1">
                  <a:lumMod val="50000"/>
                </a:schemeClr>
              </a:solidFill>
            </a:ln>
            <a:effectLst/>
          </c:spPr>
          <c:invertIfNegative val="0"/>
          <c:dLbls>
            <c:dLbl>
              <c:idx val="0"/>
              <c:layout/>
              <c:tx>
                <c:rich>
                  <a:bodyPr/>
                  <a:lstStyle/>
                  <a:p>
                    <a:r>
                      <a:rPr lang="en-US" altLang="ko-KR" dirty="0" smtClean="0"/>
                      <a:t>+42%</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1"/>
              <c:delete val="1"/>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128 Cores</c:v>
                </c:pt>
                <c:pt idx="1">
                  <c:v>32 Cores</c:v>
                </c:pt>
              </c:strCache>
            </c:strRef>
          </c:cat>
          <c:val>
            <c:numRef>
              <c:f>Sheet1!$B$2:$B$3</c:f>
              <c:numCache>
                <c:formatCode>General</c:formatCode>
                <c:ptCount val="2"/>
                <c:pt idx="0">
                  <c:v>1.420607344</c:v>
                </c:pt>
                <c:pt idx="1">
                  <c:v>1.0</c:v>
                </c:pt>
              </c:numCache>
            </c:numRef>
          </c:val>
        </c:ser>
        <c:dLbls>
          <c:showLegendKey val="0"/>
          <c:showVal val="0"/>
          <c:showCatName val="0"/>
          <c:showSerName val="0"/>
          <c:showPercent val="0"/>
          <c:showBubbleSize val="0"/>
        </c:dLbls>
        <c:gapWidth val="50"/>
        <c:axId val="-2079919992"/>
        <c:axId val="-2079916376"/>
      </c:barChart>
      <c:catAx>
        <c:axId val="-2079919992"/>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079916376"/>
        <c:crosses val="autoZero"/>
        <c:auto val="1"/>
        <c:lblAlgn val="ctr"/>
        <c:lblOffset val="100"/>
        <c:noMultiLvlLbl val="0"/>
      </c:catAx>
      <c:valAx>
        <c:axId val="-2079916376"/>
        <c:scaling>
          <c:orientation val="minMax"/>
          <c:max val="4.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smtClean="0"/>
                  <a:t>Speedup</a:t>
                </a:r>
                <a:endParaRPr lang="ko-KR" altLang="en-US" dirty="0"/>
              </a:p>
            </c:rich>
          </c:tx>
          <c:layout>
            <c:manualLayout>
              <c:xMode val="edge"/>
              <c:yMode val="edge"/>
              <c:x val="0.509829153300282"/>
              <c:y val="0.824703640396036"/>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07991999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latin typeface="+mn-lt"/>
        </a:defRPr>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delete val="1"/>
              <c:extLst>
                <c:ext xmlns:c15="http://schemas.microsoft.com/office/drawing/2012/chart" uri="{CE6537A1-D6FC-4f65-9D91-7224C49458BB}"/>
              </c:extLst>
            </c:dLbl>
            <c:dLbl>
              <c:idx val="1"/>
              <c:layout/>
              <c:tx>
                <c:rich>
                  <a:bodyPr/>
                  <a:lstStyle/>
                  <a:p>
                    <a:r>
                      <a:rPr lang="en-US" altLang="ko-KR" smtClean="0"/>
                      <a:t>+56%</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2"/>
              <c:layout/>
              <c:tx>
                <c:rich>
                  <a:bodyPr/>
                  <a:lstStyle/>
                  <a:p>
                    <a:r>
                      <a:rPr lang="en-US" altLang="ko-KR" smtClean="0"/>
                      <a:t>+25%</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3"/>
              <c:layout/>
              <c:tx>
                <c:rich>
                  <a:bodyPr/>
                  <a:lstStyle/>
                  <a:p>
                    <a:r>
                      <a:rPr lang="en-US" altLang="ko-KR" smtClean="0"/>
                      <a:t>9.0x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4"/>
              <c:layout/>
              <c:tx>
                <c:rich>
                  <a:bodyPr/>
                  <a:lstStyle/>
                  <a:p>
                    <a:r>
                      <a:rPr lang="en-US" altLang="ko-KR" smtClean="0"/>
                      <a:t>11.6x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5"/>
              <c:layout/>
              <c:tx>
                <c:rich>
                  <a:bodyPr/>
                  <a:lstStyle/>
                  <a:p>
                    <a:r>
                      <a:rPr lang="en-US" altLang="ko-KR" smtClean="0"/>
                      <a:t>13.8x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1.0</c:v>
                </c:pt>
                <c:pt idx="1">
                  <c:v>1.559151435</c:v>
                </c:pt>
                <c:pt idx="2">
                  <c:v>1.252544595</c:v>
                </c:pt>
                <c:pt idx="3">
                  <c:v>9.024112831</c:v>
                </c:pt>
                <c:pt idx="4">
                  <c:v>11.6257351</c:v>
                </c:pt>
                <c:pt idx="5">
                  <c:v>13.78144332</c:v>
                </c:pt>
              </c:numCache>
            </c:numRef>
          </c:val>
        </c:ser>
        <c:dLbls>
          <c:showLegendKey val="0"/>
          <c:showVal val="0"/>
          <c:showCatName val="0"/>
          <c:showSerName val="0"/>
          <c:showPercent val="0"/>
          <c:showBubbleSize val="0"/>
        </c:dLbls>
        <c:gapWidth val="80"/>
        <c:overlap val="-27"/>
        <c:axId val="-2078406360"/>
        <c:axId val="-2076992280"/>
      </c:barChart>
      <c:catAx>
        <c:axId val="-207840636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076992280"/>
        <c:crosses val="autoZero"/>
        <c:auto val="1"/>
        <c:lblAlgn val="ctr"/>
        <c:lblOffset val="100"/>
        <c:noMultiLvlLbl val="0"/>
      </c:catAx>
      <c:valAx>
        <c:axId val="-207699228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smtClean="0"/>
                  <a:t>Speedup</a:t>
                </a:r>
                <a:endParaRPr lang="ko-KR" altLang="en-US" dirty="0"/>
              </a:p>
            </c:rich>
          </c:tx>
          <c:layout>
            <c:manualLayout>
              <c:xMode val="edge"/>
              <c:yMode val="edge"/>
              <c:x val="0.0046296296296296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078406360"/>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delete val="1"/>
              <c:extLst>
                <c:ext xmlns:c15="http://schemas.microsoft.com/office/drawing/2012/chart" uri="{CE6537A1-D6FC-4f65-9D91-7224C49458BB}"/>
              </c:extLst>
            </c:dLbl>
            <c:dLbl>
              <c:idx val="1"/>
              <c:layout/>
              <c:tx>
                <c:rich>
                  <a:bodyPr/>
                  <a:lstStyle/>
                  <a:p>
                    <a:r>
                      <a:rPr lang="en-US" altLang="ko-KR" smtClean="0"/>
                      <a:t>+56%</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2"/>
              <c:layout/>
              <c:tx>
                <c:rich>
                  <a:bodyPr/>
                  <a:lstStyle/>
                  <a:p>
                    <a:r>
                      <a:rPr lang="en-US" altLang="ko-KR" smtClean="0"/>
                      <a:t>+25%</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3"/>
              <c:layout/>
              <c:tx>
                <c:rich>
                  <a:bodyPr/>
                  <a:lstStyle/>
                  <a:p>
                    <a:r>
                      <a:rPr lang="en-US" altLang="ko-KR" smtClean="0"/>
                      <a:t>9.0x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4"/>
              <c:layout/>
              <c:tx>
                <c:rich>
                  <a:bodyPr/>
                  <a:lstStyle/>
                  <a:p>
                    <a:r>
                      <a:rPr lang="en-US" altLang="ko-KR" smtClean="0"/>
                      <a:t>11.6x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dLbl>
              <c:idx val="5"/>
              <c:layout/>
              <c:tx>
                <c:rich>
                  <a:bodyPr/>
                  <a:lstStyle/>
                  <a:p>
                    <a:r>
                      <a:rPr lang="en-US" altLang="ko-KR" smtClean="0"/>
                      <a:t>13.8x</a:t>
                    </a:r>
                    <a:endParaRPr lang="en-US" altLang="ko-KR" dirty="0"/>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1.0</c:v>
                </c:pt>
                <c:pt idx="1">
                  <c:v>1.559151435</c:v>
                </c:pt>
                <c:pt idx="2">
                  <c:v>1.252544595</c:v>
                </c:pt>
                <c:pt idx="3">
                  <c:v>9.024112831</c:v>
                </c:pt>
                <c:pt idx="4">
                  <c:v>11.6257351</c:v>
                </c:pt>
                <c:pt idx="5">
                  <c:v>13.78144332</c:v>
                </c:pt>
              </c:numCache>
            </c:numRef>
          </c:val>
        </c:ser>
        <c:dLbls>
          <c:showLegendKey val="0"/>
          <c:showVal val="0"/>
          <c:showCatName val="0"/>
          <c:showSerName val="0"/>
          <c:showPercent val="0"/>
          <c:showBubbleSize val="0"/>
        </c:dLbls>
        <c:gapWidth val="80"/>
        <c:overlap val="-27"/>
        <c:axId val="-2076955720"/>
        <c:axId val="-2076952024"/>
      </c:barChart>
      <c:catAx>
        <c:axId val="-20769557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076952024"/>
        <c:crosses val="autoZero"/>
        <c:auto val="1"/>
        <c:lblAlgn val="ctr"/>
        <c:lblOffset val="100"/>
        <c:noMultiLvlLbl val="0"/>
      </c:catAx>
      <c:valAx>
        <c:axId val="-2076952024"/>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smtClean="0"/>
                  <a:t>Speedup</a:t>
                </a:r>
                <a:endParaRPr lang="ko-KR" altLang="en-US" dirty="0"/>
              </a:p>
            </c:rich>
          </c:tx>
          <c:layout>
            <c:manualLayout>
              <c:xMode val="edge"/>
              <c:yMode val="edge"/>
              <c:x val="0.0046296296296296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076955720"/>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2400" b="1" i="0" u="none" strike="noStrike" kern="1200" spc="0" baseline="0">
                <a:solidFill>
                  <a:schemeClr val="tx1"/>
                </a:solidFill>
                <a:latin typeface="+mn-lt"/>
                <a:ea typeface="+mn-ea"/>
                <a:cs typeface="+mn-cs"/>
              </a:defRPr>
            </a:pPr>
            <a:r>
              <a:rPr lang="en-US" altLang="ko-KR" b="1" dirty="0" smtClean="0"/>
              <a:t>Memory </a:t>
            </a:r>
            <a:r>
              <a:rPr lang="en-US" altLang="ko-KR" b="1" smtClean="0"/>
              <a:t>Bandwidth Consumption</a:t>
            </a:r>
            <a:endParaRPr lang="en-US" altLang="ko-KR" b="1" dirty="0"/>
          </a:p>
        </c:rich>
      </c:tx>
      <c:layout/>
      <c:overlay val="0"/>
      <c:spPr>
        <a:noFill/>
        <a:ln>
          <a:noFill/>
        </a:ln>
        <a:effectLst/>
      </c:spPr>
    </c:title>
    <c:autoTitleDeleted val="0"/>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dPt>
          <c:dPt>
            <c:idx val="1"/>
            <c:invertIfNegative val="0"/>
            <c:bubble3D val="0"/>
            <c:spPr>
              <a:solidFill>
                <a:schemeClr val="accent1"/>
              </a:solidFill>
              <a:ln>
                <a:solidFill>
                  <a:schemeClr val="accent1">
                    <a:lumMod val="50000"/>
                  </a:schemeClr>
                </a:solidFill>
              </a:ln>
              <a:effectLst/>
            </c:spPr>
          </c:dPt>
          <c:dPt>
            <c:idx val="2"/>
            <c:invertIfNegative val="0"/>
            <c:bubble3D val="0"/>
            <c:spPr>
              <a:solidFill>
                <a:schemeClr val="accent1"/>
              </a:solidFill>
              <a:ln>
                <a:solidFill>
                  <a:schemeClr val="accent1">
                    <a:lumMod val="50000"/>
                  </a:schemeClr>
                </a:solidFill>
              </a:ln>
              <a:effectLst/>
            </c:spPr>
          </c:dPt>
          <c:dPt>
            <c:idx val="3"/>
            <c:invertIfNegative val="0"/>
            <c:bubble3D val="0"/>
            <c:spPr>
              <a:solidFill>
                <a:schemeClr val="accent3"/>
              </a:solidFill>
              <a:ln>
                <a:solidFill>
                  <a:schemeClr val="accent3">
                    <a:lumMod val="50000"/>
                  </a:schemeClr>
                </a:solidFill>
              </a:ln>
              <a:effectLst/>
            </c:spPr>
          </c:dPt>
          <c:dPt>
            <c:idx val="4"/>
            <c:invertIfNegative val="0"/>
            <c:bubble3D val="0"/>
            <c:spPr>
              <a:solidFill>
                <a:schemeClr val="accent3"/>
              </a:solidFill>
              <a:ln>
                <a:solidFill>
                  <a:schemeClr val="accent3">
                    <a:lumMod val="50000"/>
                  </a:schemeClr>
                </a:solidFill>
              </a:ln>
              <a:effectLst/>
            </c:spPr>
          </c:dPt>
          <c:dPt>
            <c:idx val="5"/>
            <c:invertIfNegative val="0"/>
            <c:bubble3D val="0"/>
            <c:spPr>
              <a:solidFill>
                <a:schemeClr val="accent3"/>
              </a:solidFill>
              <a:ln>
                <a:solidFill>
                  <a:schemeClr val="accent3">
                    <a:lumMod val="50000"/>
                  </a:schemeClr>
                </a:solidFill>
              </a:ln>
              <a:effectLst/>
            </c:spPr>
          </c:dPt>
          <c:dLbls>
            <c:dLbl>
              <c:idx val="0"/>
              <c:layout/>
              <c:tx>
                <c:rich>
                  <a:bodyPr/>
                  <a:lstStyle/>
                  <a:p>
                    <a:r>
                      <a:rPr lang="en-US" altLang="ko-KR" sz="1800" dirty="0" smtClean="0"/>
                      <a:t>80GB/s</a:t>
                    </a:r>
                    <a:endParaRPr lang="en-US" altLang="ko-KR" sz="1800" dirty="0"/>
                  </a:p>
                </c:rich>
              </c:tx>
              <c:showLegendKey val="0"/>
              <c:showVal val="1"/>
              <c:showCatName val="0"/>
              <c:showSerName val="0"/>
              <c:showPercent val="0"/>
              <c:showBubbleSize val="0"/>
              <c:extLst>
                <c:ext xmlns:c15="http://schemas.microsoft.com/office/drawing/2012/chart" uri="{CE6537A1-D6FC-4f65-9D91-7224C49458BB}"/>
              </c:extLst>
            </c:dLbl>
            <c:dLbl>
              <c:idx val="1"/>
              <c:layout/>
              <c:tx>
                <c:rich>
                  <a:bodyPr/>
                  <a:lstStyle/>
                  <a:p>
                    <a:r>
                      <a:rPr lang="en-US" altLang="ko-KR" sz="1800" dirty="0" smtClean="0"/>
                      <a:t>190GB/s</a:t>
                    </a:r>
                    <a:endParaRPr lang="en-US" altLang="ko-KR" sz="1800" dirty="0"/>
                  </a:p>
                </c:rich>
              </c:tx>
              <c:showLegendKey val="0"/>
              <c:showVal val="1"/>
              <c:showCatName val="0"/>
              <c:showSerName val="0"/>
              <c:showPercent val="0"/>
              <c:showBubbleSize val="0"/>
              <c:extLst>
                <c:ext xmlns:c15="http://schemas.microsoft.com/office/drawing/2012/chart" uri="{CE6537A1-D6FC-4f65-9D91-7224C49458BB}"/>
              </c:extLst>
            </c:dLbl>
            <c:dLbl>
              <c:idx val="2"/>
              <c:layout/>
              <c:tx>
                <c:rich>
                  <a:bodyPr/>
                  <a:lstStyle/>
                  <a:p>
                    <a:r>
                      <a:rPr lang="en-US" altLang="ko-KR" sz="1800" dirty="0" smtClean="0"/>
                      <a:t>243GB/s</a:t>
                    </a:r>
                    <a:endParaRPr lang="en-US" altLang="ko-KR" sz="1800" dirty="0"/>
                  </a:p>
                </c:rich>
              </c:tx>
              <c:showLegendKey val="0"/>
              <c:showVal val="1"/>
              <c:showCatName val="0"/>
              <c:showSerName val="0"/>
              <c:showPercent val="0"/>
              <c:showBubbleSize val="0"/>
              <c:extLst>
                <c:ext xmlns:c15="http://schemas.microsoft.com/office/drawing/2012/chart" uri="{CE6537A1-D6FC-4f65-9D91-7224C49458BB}"/>
              </c:extLst>
            </c:dLbl>
            <c:dLbl>
              <c:idx val="3"/>
              <c:layout/>
              <c:tx>
                <c:rich>
                  <a:bodyPr/>
                  <a:lstStyle/>
                  <a:p>
                    <a:r>
                      <a:rPr lang="en-US" altLang="ko-KR" b="1" dirty="0" smtClean="0"/>
                      <a:t>1.3TB/s</a:t>
                    </a:r>
                    <a:endParaRPr lang="en-US" altLang="ko-KR" b="1" dirty="0"/>
                  </a:p>
                </c:rich>
              </c:tx>
              <c:showLegendKey val="0"/>
              <c:showVal val="1"/>
              <c:showCatName val="0"/>
              <c:showSerName val="0"/>
              <c:showPercent val="0"/>
              <c:showBubbleSize val="0"/>
              <c:extLst>
                <c:ext xmlns:c15="http://schemas.microsoft.com/office/drawing/2012/chart" uri="{CE6537A1-D6FC-4f65-9D91-7224C49458BB}"/>
              </c:extLst>
            </c:dLbl>
            <c:dLbl>
              <c:idx val="4"/>
              <c:layout/>
              <c:tx>
                <c:rich>
                  <a:bodyPr/>
                  <a:lstStyle/>
                  <a:p>
                    <a:r>
                      <a:rPr lang="en-US" altLang="ko-KR" b="1" dirty="0" smtClean="0"/>
                      <a:t>2.2TB/s</a:t>
                    </a:r>
                    <a:endParaRPr lang="en-US" altLang="ko-KR" b="1" dirty="0"/>
                  </a:p>
                </c:rich>
              </c:tx>
              <c:showLegendKey val="0"/>
              <c:showVal val="1"/>
              <c:showCatName val="0"/>
              <c:showSerName val="0"/>
              <c:showPercent val="0"/>
              <c:showBubbleSize val="0"/>
              <c:extLst>
                <c:ext xmlns:c15="http://schemas.microsoft.com/office/drawing/2012/chart" uri="{CE6537A1-D6FC-4f65-9D91-7224C49458BB}"/>
              </c:extLst>
            </c:dLbl>
            <c:dLbl>
              <c:idx val="5"/>
              <c:layout/>
              <c:tx>
                <c:rich>
                  <a:bodyPr rot="0" spcFirstLastPara="1" vertOverflow="ellipsis" vert="horz" wrap="square" lIns="38100" tIns="19050" rIns="38100" bIns="19050" anchor="ctr" anchorCtr="1">
                    <a:spAutoFit/>
                  </a:bodyPr>
                  <a:lstStyle/>
                  <a:p>
                    <a:pPr>
                      <a:defRPr sz="1800" b="1" i="0" u="none" strike="noStrike" kern="1200" baseline="0">
                        <a:solidFill>
                          <a:schemeClr val="tx1"/>
                        </a:solidFill>
                        <a:latin typeface="+mn-lt"/>
                        <a:ea typeface="+mn-ea"/>
                        <a:cs typeface="+mn-cs"/>
                      </a:defRPr>
                    </a:pPr>
                    <a:r>
                      <a:rPr lang="en-US" altLang="ko-KR" b="1" dirty="0" smtClean="0"/>
                      <a:t>2.9TB/s</a:t>
                    </a:r>
                    <a:endParaRPr lang="en-US" altLang="ko-KR" b="1" dirty="0"/>
                  </a:p>
                </c:rich>
              </c:tx>
              <c:spPr>
                <a:noFill/>
                <a:ln>
                  <a:noFill/>
                </a:ln>
                <a:effectLst/>
              </c:spPr>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0.079545171498</c:v>
                </c:pt>
                <c:pt idx="1">
                  <c:v>0.19040264944</c:v>
                </c:pt>
                <c:pt idx="2">
                  <c:v>0.24288608168</c:v>
                </c:pt>
                <c:pt idx="3">
                  <c:v>1.29430360506</c:v>
                </c:pt>
                <c:pt idx="4">
                  <c:v>2.2439987488</c:v>
                </c:pt>
                <c:pt idx="5">
                  <c:v>2.919651096199999</c:v>
                </c:pt>
              </c:numCache>
            </c:numRef>
          </c:val>
        </c:ser>
        <c:dLbls>
          <c:showLegendKey val="0"/>
          <c:showVal val="0"/>
          <c:showCatName val="0"/>
          <c:showSerName val="0"/>
          <c:showPercent val="0"/>
          <c:showBubbleSize val="0"/>
        </c:dLbls>
        <c:gapWidth val="80"/>
        <c:overlap val="-27"/>
        <c:axId val="-2131972904"/>
        <c:axId val="-2131969272"/>
      </c:barChart>
      <c:catAx>
        <c:axId val="-21319729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131969272"/>
        <c:crosses val="autoZero"/>
        <c:auto val="1"/>
        <c:lblAlgn val="ctr"/>
        <c:lblOffset val="100"/>
        <c:noMultiLvlLbl val="0"/>
      </c:catAx>
      <c:valAx>
        <c:axId val="-2131969272"/>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800" b="0" i="0" u="none" strike="noStrike" kern="1200" baseline="0">
                    <a:solidFill>
                      <a:schemeClr val="tx1"/>
                    </a:solidFill>
                    <a:latin typeface="+mn-lt"/>
                    <a:ea typeface="+mn-ea"/>
                    <a:cs typeface="+mn-cs"/>
                  </a:defRPr>
                </a:pPr>
                <a:r>
                  <a:rPr lang="en-US" altLang="ko-KR" sz="1800" dirty="0" smtClean="0"/>
                  <a:t>Memory Bandwidth</a:t>
                </a:r>
                <a:r>
                  <a:rPr lang="en-US" altLang="ko-KR" sz="1800" baseline="0" dirty="0" smtClean="0"/>
                  <a:t> (TB/s)</a:t>
                </a:r>
              </a:p>
            </c:rich>
          </c:tx>
          <c:layout>
            <c:manualLayout>
              <c:xMode val="edge"/>
              <c:yMode val="edge"/>
              <c:x val="0.0"/>
              <c:y val="0.149172979133277"/>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131972904"/>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Sheet1!$B$1</c:f>
              <c:strCache>
                <c:ptCount val="1"/>
                <c:pt idx="0">
                  <c:v>Memory Layers</c:v>
                </c:pt>
              </c:strCache>
            </c:strRef>
          </c:tx>
          <c:spPr>
            <a:solidFill>
              <a:schemeClr val="accent1">
                <a:shade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Sheet1!$B$2:$B$3</c:f>
              <c:numCache>
                <c:formatCode>General</c:formatCode>
                <c:ptCount val="2"/>
                <c:pt idx="0">
                  <c:v>0.0637506646</c:v>
                </c:pt>
                <c:pt idx="1">
                  <c:v>0.0243360804911885</c:v>
                </c:pt>
              </c:numCache>
            </c:numRef>
          </c:val>
        </c:ser>
        <c:ser>
          <c:idx val="1"/>
          <c:order val="1"/>
          <c:tx>
            <c:strRef>
              <c:f>Sheet1!$C$1</c:f>
              <c:strCache>
                <c:ptCount val="1"/>
                <c:pt idx="0">
                  <c:v>Logic Layers</c:v>
                </c:pt>
              </c:strCache>
            </c:strRef>
          </c:tx>
          <c:spPr>
            <a:solidFill>
              <a:schemeClr val="accent1"/>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Sheet1!$C$2:$C$3</c:f>
              <c:numCache>
                <c:formatCode>General</c:formatCode>
                <c:ptCount val="2"/>
                <c:pt idx="0">
                  <c:v>0.9362493354</c:v>
                </c:pt>
                <c:pt idx="1">
                  <c:v>0.0899198736478402</c:v>
                </c:pt>
              </c:numCache>
            </c:numRef>
          </c:val>
        </c:ser>
        <c:ser>
          <c:idx val="2"/>
          <c:order val="2"/>
          <c:tx>
            <c:strRef>
              <c:f>Sheet1!$D$1</c:f>
              <c:strCache>
                <c:ptCount val="1"/>
                <c:pt idx="0">
                  <c:v>Cores</c:v>
                </c:pt>
              </c:strCache>
            </c:strRef>
          </c:tx>
          <c:spPr>
            <a:solidFill>
              <a:schemeClr val="accent1">
                <a:tint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Sheet1!$D$2:$D$3</c:f>
              <c:numCache>
                <c:formatCode>General</c:formatCode>
                <c:ptCount val="2"/>
                <c:pt idx="0">
                  <c:v>0.0</c:v>
                </c:pt>
                <c:pt idx="1">
                  <c:v>0.0202188828553073</c:v>
                </c:pt>
              </c:numCache>
            </c:numRef>
          </c:val>
        </c:ser>
        <c:dLbls>
          <c:showLegendKey val="0"/>
          <c:showVal val="0"/>
          <c:showCatName val="0"/>
          <c:showSerName val="0"/>
          <c:showPercent val="0"/>
          <c:showBubbleSize val="0"/>
        </c:dLbls>
        <c:gapWidth val="80"/>
        <c:overlap val="100"/>
        <c:axId val="-2077686648"/>
        <c:axId val="-2077683048"/>
      </c:barChart>
      <c:catAx>
        <c:axId val="-20776866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077683048"/>
        <c:crosses val="autoZero"/>
        <c:auto val="1"/>
        <c:lblAlgn val="ctr"/>
        <c:lblOffset val="100"/>
        <c:noMultiLvlLbl val="0"/>
      </c:catAx>
      <c:valAx>
        <c:axId val="-207768304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077686648"/>
        <c:crosses val="autoZero"/>
        <c:crossBetween val="between"/>
      </c:valAx>
      <c:spPr>
        <a:noFill/>
        <a:ln>
          <a:noFill/>
        </a:ln>
        <a:effectLst/>
      </c:spPr>
    </c:plotArea>
    <c:legend>
      <c:legendPos val="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9005066227187"/>
          <c:y val="0.160714805802904"/>
          <c:w val="0.82732323043042"/>
          <c:h val="0.666413038915243"/>
        </c:manualLayout>
      </c:layout>
      <c:lineChart>
        <c:grouping val="standard"/>
        <c:varyColors val="0"/>
        <c:ser>
          <c:idx val="4"/>
          <c:order val="0"/>
          <c:tx>
            <c:strRef>
              <c:f>Trend!$N$56</c:f>
              <c:strCache>
                <c:ptCount val="1"/>
                <c:pt idx="0">
                  <c:v>Capacity</c:v>
                </c:pt>
              </c:strCache>
            </c:strRef>
          </c:tx>
          <c:spPr>
            <a:ln w="38100" cap="rnd">
              <a:solidFill>
                <a:schemeClr val="accent4">
                  <a:lumMod val="60000"/>
                </a:schemeClr>
              </a:solidFill>
              <a:round/>
            </a:ln>
            <a:effectLst/>
          </c:spPr>
          <c:marker>
            <c:symbol val="triangle"/>
            <c:size val="14"/>
            <c:spPr>
              <a:solidFill>
                <a:schemeClr val="accent4">
                  <a:lumMod val="60000"/>
                </a:schemeClr>
              </a:solidFill>
              <a:ln w="9525">
                <a:solidFill>
                  <a:schemeClr val="accent4">
                    <a:lumMod val="60000"/>
                  </a:schemeClr>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Trend!$O$56:$X$56</c:f>
              <c:numCache>
                <c:formatCode>General</c:formatCode>
                <c:ptCount val="10"/>
                <c:pt idx="0">
                  <c:v>1.0</c:v>
                </c:pt>
                <c:pt idx="1">
                  <c:v>2.0</c:v>
                </c:pt>
                <c:pt idx="2">
                  <c:v>4.0</c:v>
                </c:pt>
                <c:pt idx="3">
                  <c:v>8.0</c:v>
                </c:pt>
                <c:pt idx="4">
                  <c:v>16.0</c:v>
                </c:pt>
                <c:pt idx="5">
                  <c:v>32.0</c:v>
                </c:pt>
                <c:pt idx="6">
                  <c:v>64.0</c:v>
                </c:pt>
                <c:pt idx="7">
                  <c:v>64.0</c:v>
                </c:pt>
                <c:pt idx="8">
                  <c:v>128.0</c:v>
                </c:pt>
                <c:pt idx="9">
                  <c:v>128.0</c:v>
                </c:pt>
              </c:numCache>
            </c:numRef>
          </c:val>
          <c:smooth val="0"/>
        </c:ser>
        <c:ser>
          <c:idx val="3"/>
          <c:order val="1"/>
          <c:tx>
            <c:strRef>
              <c:f>Trend!$N$55</c:f>
              <c:strCache>
                <c:ptCount val="1"/>
                <c:pt idx="0">
                  <c:v>Bandwidth</c:v>
                </c:pt>
              </c:strCache>
            </c:strRef>
          </c:tx>
          <c:spPr>
            <a:ln w="38100" cap="rnd">
              <a:solidFill>
                <a:schemeClr val="accent6"/>
              </a:solidFill>
              <a:round/>
            </a:ln>
            <a:effectLst/>
          </c:spPr>
          <c:marker>
            <c:symbol val="square"/>
            <c:size val="14"/>
            <c:spPr>
              <a:solidFill>
                <a:schemeClr val="accent6"/>
              </a:solidFill>
              <a:ln w="9525">
                <a:solidFill>
                  <a:schemeClr val="accent6"/>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Trend!$O$55:$X$55</c:f>
              <c:numCache>
                <c:formatCode>General</c:formatCode>
                <c:ptCount val="10"/>
                <c:pt idx="0">
                  <c:v>1.0</c:v>
                </c:pt>
                <c:pt idx="1">
                  <c:v>3.007518796992481</c:v>
                </c:pt>
                <c:pt idx="2">
                  <c:v>6.015037593984962</c:v>
                </c:pt>
                <c:pt idx="3">
                  <c:v>8.01503759398496</c:v>
                </c:pt>
                <c:pt idx="4">
                  <c:v>10.02255639097744</c:v>
                </c:pt>
                <c:pt idx="5">
                  <c:v>12.03007518796992</c:v>
                </c:pt>
                <c:pt idx="6">
                  <c:v>14.03007518796992</c:v>
                </c:pt>
                <c:pt idx="7">
                  <c:v>16.03759398496241</c:v>
                </c:pt>
                <c:pt idx="8">
                  <c:v>18.04511278195488</c:v>
                </c:pt>
                <c:pt idx="9">
                  <c:v>19.54887218045113</c:v>
                </c:pt>
              </c:numCache>
            </c:numRef>
          </c:val>
          <c:smooth val="0"/>
        </c:ser>
        <c:ser>
          <c:idx val="2"/>
          <c:order val="2"/>
          <c:tx>
            <c:strRef>
              <c:f>Trend!$N$57</c:f>
              <c:strCache>
                <c:ptCount val="1"/>
                <c:pt idx="0">
                  <c:v>Latency</c:v>
                </c:pt>
              </c:strCache>
            </c:strRef>
          </c:tx>
          <c:spPr>
            <a:ln w="38100" cap="rnd">
              <a:solidFill>
                <a:srgbClr val="FF4136"/>
              </a:solidFill>
              <a:round/>
            </a:ln>
            <a:effectLst/>
          </c:spPr>
          <c:marker>
            <c:symbol val="circle"/>
            <c:size val="14"/>
            <c:spPr>
              <a:solidFill>
                <a:srgbClr val="FF4136"/>
              </a:solidFill>
              <a:ln w="9525">
                <a:solidFill>
                  <a:srgbClr val="FF4136"/>
                </a:solidFill>
              </a:ln>
              <a:effectLst/>
            </c:spPr>
          </c:marker>
          <c:cat>
            <c:numRef>
              <c:f>Trend!$O$51:$X$51</c:f>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f>Trend!$O$58:$X$58</c:f>
              <c:numCache>
                <c:formatCode>General</c:formatCode>
                <c:ptCount val="10"/>
                <c:pt idx="0">
                  <c:v>1.0</c:v>
                </c:pt>
                <c:pt idx="1">
                  <c:v>1.0</c:v>
                </c:pt>
                <c:pt idx="2">
                  <c:v>1.043478260869565</c:v>
                </c:pt>
                <c:pt idx="3">
                  <c:v>1.142857142857143</c:v>
                </c:pt>
                <c:pt idx="4">
                  <c:v>1.212121212121212</c:v>
                </c:pt>
                <c:pt idx="5">
                  <c:v>1.263157894736842</c:v>
                </c:pt>
                <c:pt idx="6">
                  <c:v>1.252086811352254</c:v>
                </c:pt>
                <c:pt idx="7">
                  <c:v>1.274968125796855</c:v>
                </c:pt>
                <c:pt idx="8">
                  <c:v>1.299826689774697</c:v>
                </c:pt>
                <c:pt idx="9">
                  <c:v>1.31868131868132</c:v>
                </c:pt>
              </c:numCache>
            </c:numRef>
          </c:val>
          <c:smooth val="0"/>
        </c:ser>
        <c:dLbls>
          <c:showLegendKey val="0"/>
          <c:showVal val="0"/>
          <c:showCatName val="0"/>
          <c:showSerName val="0"/>
          <c:showPercent val="0"/>
          <c:showBubbleSize val="0"/>
        </c:dLbls>
        <c:marker val="1"/>
        <c:smooth val="0"/>
        <c:axId val="-2077631960"/>
        <c:axId val="-2077626392"/>
        <c:extLst>
          <c:ext xmlns:c15="http://schemas.microsoft.com/office/drawing/2012/chart" uri="{02D57815-91ED-43cb-92C2-25804820EDAC}">
            <c15:filteredLineSeries>
              <c15:ser>
                <c:idx val="0"/>
                <c:order val="0"/>
                <c:tx>
                  <c:strRef>
                    <c:extLst>
                      <c:ext uri="{02D57815-91ED-43cb-92C2-25804820EDAC}">
                        <c15:formulaRef>
                          <c15:sqref>Trend!$N$52</c15:sqref>
                        </c15:formulaRef>
                      </c:ext>
                    </c:extLst>
                    <c:strCache>
                      <c:ptCount val="1"/>
                      <c:pt idx="0">
                        <c:v>Activation</c:v>
                      </c:pt>
                    </c:strCache>
                  </c:strRef>
                </c:tx>
                <c:spPr>
                  <a:ln w="28575" cap="rnd">
                    <a:solidFill>
                      <a:schemeClr val="accent2"/>
                    </a:solidFill>
                    <a:round/>
                  </a:ln>
                  <a:effectLst/>
                </c:spPr>
                <c:marker>
                  <c:symbol val="circle"/>
                  <c:size val="14"/>
                  <c:spPr>
                    <a:solidFill>
                      <a:schemeClr val="accent2"/>
                    </a:solidFill>
                    <a:ln w="9525">
                      <a:solidFill>
                        <a:schemeClr val="accent2"/>
                      </a:solidFill>
                    </a:ln>
                    <a:effectLst/>
                  </c:spPr>
                </c:marker>
                <c:cat>
                  <c:numRef>
                    <c:extLst>
                      <c:ext uri="{02D57815-91ED-43cb-92C2-25804820EDAC}">
                        <c15:formulaRef>
                          <c15:sqref>Trend!$O$51:$X$51</c15:sqref>
                        </c15:formulaRef>
                      </c:ext>
                    </c:extLst>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extLst>
                      <c:ext uri="{02D57815-91ED-43cb-92C2-25804820EDAC}">
                        <c15:formulaRef>
                          <c15:sqref>Trend!$O$52:$V$52</c15:sqref>
                        </c15:formulaRef>
                      </c:ext>
                    </c:extLst>
                    <c:numCache>
                      <c:formatCode>General</c:formatCode>
                      <c:ptCount val="8"/>
                      <c:pt idx="0">
                        <c:v>1.0</c:v>
                      </c:pt>
                      <c:pt idx="1">
                        <c:v>1.0</c:v>
                      </c:pt>
                      <c:pt idx="2">
                        <c:v>1.0</c:v>
                      </c:pt>
                      <c:pt idx="3">
                        <c:v>1.0</c:v>
                      </c:pt>
                      <c:pt idx="4">
                        <c:v>0.9</c:v>
                      </c:pt>
                      <c:pt idx="5">
                        <c:v>0.833333333333333</c:v>
                      </c:pt>
                      <c:pt idx="6">
                        <c:v>0.928</c:v>
                      </c:pt>
                      <c:pt idx="7">
                        <c:v>0.937333333333333</c:v>
                      </c:pt>
                    </c:numCache>
                  </c:numRef>
                </c:val>
                <c:smooth val="0"/>
              </c15:ser>
            </c15:filteredLineSeries>
            <c15:filteredLineSeries>
              <c15:ser>
                <c:idx val="1"/>
                <c:order val="1"/>
                <c:tx>
                  <c:strRef>
                    <c:extLst xmlns:c15="http://schemas.microsoft.com/office/drawing/2012/chart">
                      <c:ext xmlns:c15="http://schemas.microsoft.com/office/drawing/2012/chart" uri="{02D57815-91ED-43cb-92C2-25804820EDAC}">
                        <c15:formulaRef>
                          <c15:sqref>Trend!$N$53</c15:sqref>
                        </c15:formulaRef>
                      </c:ext>
                    </c:extLst>
                    <c:strCache>
                      <c:ptCount val="1"/>
                      <c:pt idx="0">
                        <c:v>Precharge</c:v>
                      </c:pt>
                    </c:strCache>
                  </c:strRef>
                </c:tx>
                <c:spPr>
                  <a:ln w="28575" cap="rnd">
                    <a:solidFill>
                      <a:schemeClr val="accent4"/>
                    </a:solidFill>
                    <a:round/>
                  </a:ln>
                  <a:effectLst/>
                </c:spPr>
                <c:marker>
                  <c:symbol val="x"/>
                  <c:size val="14"/>
                  <c:spPr>
                    <a:noFill/>
                    <a:ln w="9525">
                      <a:solidFill>
                        <a:schemeClr val="accent4"/>
                      </a:solidFill>
                    </a:ln>
                    <a:effectLst/>
                  </c:spPr>
                </c:marker>
                <c:cat>
                  <c:numRef>
                    <c:extLst xmlns:c15="http://schemas.microsoft.com/office/drawing/2012/chart">
                      <c:ext xmlns:c15="http://schemas.microsoft.com/office/drawing/2012/chart" uri="{02D57815-91ED-43cb-92C2-25804820EDAC}">
                        <c15:formulaRef>
                          <c15:sqref>Trend!$O$51:$X$51</c15:sqref>
                        </c15:formulaRef>
                      </c:ext>
                    </c:extLst>
                    <c:numCache>
                      <c:formatCode>General</c:formatCode>
                      <c:ptCount val="10"/>
                      <c:pt idx="0">
                        <c:v>1999.0</c:v>
                      </c:pt>
                      <c:pt idx="1">
                        <c:v>2003.0</c:v>
                      </c:pt>
                      <c:pt idx="2">
                        <c:v>2006.0</c:v>
                      </c:pt>
                      <c:pt idx="3">
                        <c:v>2008.0</c:v>
                      </c:pt>
                      <c:pt idx="4">
                        <c:v>2011.0</c:v>
                      </c:pt>
                      <c:pt idx="5">
                        <c:v>2013.0</c:v>
                      </c:pt>
                      <c:pt idx="6">
                        <c:v>2014.0</c:v>
                      </c:pt>
                      <c:pt idx="7">
                        <c:v>2015.0</c:v>
                      </c:pt>
                      <c:pt idx="8">
                        <c:v>2016.0</c:v>
                      </c:pt>
                      <c:pt idx="9">
                        <c:v>2017.0</c:v>
                      </c:pt>
                    </c:numCache>
                  </c:numRef>
                </c:cat>
                <c:val>
                  <c:numRef>
                    <c:extLst xmlns:c15="http://schemas.microsoft.com/office/drawing/2012/chart">
                      <c:ext xmlns:c15="http://schemas.microsoft.com/office/drawing/2012/chart" uri="{02D57815-91ED-43cb-92C2-25804820EDAC}">
                        <c15:formulaRef>
                          <c15:sqref>Trend!$O$53:$V$53</c15:sqref>
                        </c15:formulaRef>
                      </c:ext>
                    </c:extLst>
                    <c:numCache>
                      <c:formatCode>General</c:formatCode>
                      <c:ptCount val="8"/>
                      <c:pt idx="0">
                        <c:v>1.0</c:v>
                      </c:pt>
                      <c:pt idx="1">
                        <c:v>1.0</c:v>
                      </c:pt>
                      <c:pt idx="2">
                        <c:v>1.0</c:v>
                      </c:pt>
                      <c:pt idx="3">
                        <c:v>1.0</c:v>
                      </c:pt>
                      <c:pt idx="4">
                        <c:v>0.9</c:v>
                      </c:pt>
                      <c:pt idx="5">
                        <c:v>0.833333333333333</c:v>
                      </c:pt>
                      <c:pt idx="6">
                        <c:v>0.928</c:v>
                      </c:pt>
                      <c:pt idx="7">
                        <c:v>0.937333333333333</c:v>
                      </c:pt>
                    </c:numCache>
                  </c:numRef>
                </c:val>
                <c:smooth val="0"/>
              </c15:ser>
            </c15:filteredLineSeries>
          </c:ext>
        </c:extLst>
      </c:lineChart>
      <c:catAx>
        <c:axId val="-2077631960"/>
        <c:scaling>
          <c:orientation val="minMax"/>
        </c:scaling>
        <c:delete val="0"/>
        <c:axPos val="b"/>
        <c:numFmt formatCode="General"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2077626392"/>
        <c:crosses val="autoZero"/>
        <c:auto val="1"/>
        <c:lblAlgn val="ctr"/>
        <c:lblOffset val="100"/>
        <c:noMultiLvlLbl val="0"/>
      </c:catAx>
      <c:valAx>
        <c:axId val="-2077626392"/>
        <c:scaling>
          <c:logBase val="10.0"/>
          <c:orientation val="minMax"/>
          <c:max val="150.0"/>
          <c:min val="1.0"/>
        </c:scaling>
        <c:delete val="0"/>
        <c:axPos val="l"/>
        <c:majorGridlines>
          <c:spPr>
            <a:ln w="19050"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r>
                  <a:rPr lang="en-US" smtClean="0"/>
                  <a:t>DRAM Improvement </a:t>
                </a:r>
                <a:r>
                  <a:rPr lang="en-US"/>
                  <a:t>(log)</a:t>
                </a:r>
              </a:p>
            </c:rich>
          </c:tx>
          <c:layout>
            <c:manualLayout>
              <c:xMode val="edge"/>
              <c:yMode val="edge"/>
              <c:x val="0.00391802270431953"/>
              <c:y val="0.103654866919604"/>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crossAx val="-2077631960"/>
        <c:crosses val="autoZero"/>
        <c:crossBetween val="between"/>
        <c:majorUnit val="10.0"/>
      </c:valAx>
      <c:spPr>
        <a:noFill/>
        <a:ln>
          <a:noFill/>
        </a:ln>
        <a:effectLst/>
      </c:spPr>
    </c:plotArea>
    <c:legend>
      <c:legendPos val="b"/>
      <c:layout>
        <c:manualLayout>
          <c:xMode val="edge"/>
          <c:yMode val="edge"/>
          <c:x val="0.129817285683346"/>
          <c:y val="0.0014274251973468"/>
          <c:w val="0.665895758649534"/>
          <c:h val="0.0992823376207608"/>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Gill Sans MT" panose="020B0502020104020203" pitchFamily="34" charset="0"/>
              <a:ea typeface="+mn-ea"/>
              <a:cs typeface="+mn-cs"/>
            </a:defRPr>
          </a:pPr>
          <a:endParaRPr lang="en-US"/>
        </a:p>
      </c:txPr>
    </c:legend>
    <c:plotVisOnly val="1"/>
    <c:dispBlanksAs val="gap"/>
    <c:showDLblsOverMax val="0"/>
  </c:chart>
  <c:spPr>
    <a:noFill/>
    <a:ln>
      <a:noFill/>
    </a:ln>
    <a:effectLst/>
  </c:spPr>
  <c:txPr>
    <a:bodyPr/>
    <a:lstStyle/>
    <a:p>
      <a:pPr>
        <a:defRPr sz="2400">
          <a:latin typeface="Gill Sans MT" panose="020B0502020104020203" pitchFamily="34" charset="0"/>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0"/>
            <c:invertIfNegative val="0"/>
            <c:bubble3D val="0"/>
            <c:spPr>
              <a:noFill/>
              <a:ln>
                <a:noFill/>
              </a:ln>
              <a:effectLst/>
            </c:spPr>
          </c:dPt>
          <c:dPt>
            <c:idx val="11"/>
            <c:invertIfNegative val="0"/>
            <c:bubble3D val="0"/>
            <c:spPr>
              <a:noFill/>
              <a:ln>
                <a:noFill/>
              </a:ln>
              <a:effectLst/>
            </c:spPr>
          </c:dPt>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2076540296"/>
        <c:axId val="-2076536664"/>
      </c:barChart>
      <c:catAx>
        <c:axId val="-207654029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6536664"/>
        <c:crosses val="autoZero"/>
        <c:auto val="1"/>
        <c:lblAlgn val="ctr"/>
        <c:lblOffset val="100"/>
        <c:noMultiLvlLbl val="0"/>
      </c:catAx>
      <c:valAx>
        <c:axId val="-2076536664"/>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6540296"/>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2077369736"/>
        <c:axId val="-2077366104"/>
      </c:barChart>
      <c:catAx>
        <c:axId val="-207736973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7366104"/>
        <c:crosses val="autoZero"/>
        <c:auto val="1"/>
        <c:lblAlgn val="ctr"/>
        <c:lblOffset val="100"/>
        <c:noMultiLvlLbl val="0"/>
      </c:catAx>
      <c:valAx>
        <c:axId val="-2077366104"/>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7369736"/>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2077309080"/>
        <c:axId val="-2077305448"/>
      </c:barChart>
      <c:catAx>
        <c:axId val="-2077309080"/>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7305448"/>
        <c:crosses val="autoZero"/>
        <c:auto val="1"/>
        <c:lblAlgn val="ctr"/>
        <c:lblOffset val="100"/>
        <c:noMultiLvlLbl val="0"/>
      </c:catAx>
      <c:valAx>
        <c:axId val="-2077305448"/>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7309080"/>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2078062872"/>
        <c:axId val="-2078066472"/>
      </c:barChart>
      <c:catAx>
        <c:axId val="-207806287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8066472"/>
        <c:crosses val="autoZero"/>
        <c:auto val="1"/>
        <c:lblAlgn val="ctr"/>
        <c:lblOffset val="100"/>
        <c:noMultiLvlLbl val="0"/>
      </c:catAx>
      <c:valAx>
        <c:axId val="-2078066472"/>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8062872"/>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dPt>
            <c:idx val="10"/>
            <c:invertIfNegative val="0"/>
            <c:bubble3D val="0"/>
            <c:spPr>
              <a:noFill/>
              <a:ln>
                <a:noFill/>
              </a:ln>
              <a:effectLst/>
            </c:spPr>
          </c:dPt>
          <c:dPt>
            <c:idx val="11"/>
            <c:invertIfNegative val="0"/>
            <c:bubble3D val="0"/>
            <c:spPr>
              <a:noFill/>
              <a:ln>
                <a:noFill/>
              </a:ln>
              <a:effectLst/>
            </c:spPr>
          </c:dPt>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2076450520"/>
        <c:axId val="-2076446888"/>
      </c:barChart>
      <c:catAx>
        <c:axId val="-2076450520"/>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6446888"/>
        <c:crosses val="autoZero"/>
        <c:auto val="1"/>
        <c:lblAlgn val="ctr"/>
        <c:lblOffset val="100"/>
        <c:noMultiLvlLbl val="0"/>
      </c:catAx>
      <c:valAx>
        <c:axId val="-2076446888"/>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6450520"/>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dPt>
            <c:idx val="12"/>
            <c:invertIfNegative val="0"/>
            <c:bubble3D val="0"/>
            <c:spPr>
              <a:noFill/>
              <a:ln>
                <a:noFill/>
              </a:ln>
              <a:effectLst/>
            </c:spPr>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2078127592"/>
        <c:axId val="-2078131240"/>
      </c:barChart>
      <c:catAx>
        <c:axId val="-207812759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8131240"/>
        <c:crosses val="autoZero"/>
        <c:auto val="1"/>
        <c:lblAlgn val="ctr"/>
        <c:lblOffset val="100"/>
        <c:noMultiLvlLbl val="0"/>
      </c:catAx>
      <c:valAx>
        <c:axId val="-207813124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8127592"/>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0712064484586486"/>
          <c:y val="0.112596751384454"/>
          <c:w val="0.910819695332201"/>
          <c:h val="0.429028489605446"/>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0.066390041</c:v>
                </c:pt>
                <c:pt idx="1">
                  <c:v>0.104821803</c:v>
                </c:pt>
                <c:pt idx="2">
                  <c:v>0.0945758</c:v>
                </c:pt>
                <c:pt idx="3">
                  <c:v>0.131578947</c:v>
                </c:pt>
                <c:pt idx="4">
                  <c:v>0.138345865</c:v>
                </c:pt>
                <c:pt idx="5">
                  <c:v>0.144</c:v>
                </c:pt>
                <c:pt idx="6">
                  <c:v>0.124633431</c:v>
                </c:pt>
                <c:pt idx="7">
                  <c:v>0.018974285</c:v>
                </c:pt>
                <c:pt idx="8">
                  <c:v>0.184003599</c:v>
                </c:pt>
                <c:pt idx="10">
                  <c:v>0.01386388</c:v>
                </c:pt>
                <c:pt idx="11">
                  <c:v>0.066838352</c:v>
                </c:pt>
                <c:pt idx="12">
                  <c:v>0.05008843795423</c:v>
                </c:pt>
              </c:numCache>
            </c:numRef>
          </c:val>
        </c:ser>
        <c:ser>
          <c:idx val="1"/>
          <c:order val="1"/>
          <c:tx>
            <c:strRef>
              <c:f>Sheet6!$R$3</c:f>
              <c:strCache>
                <c:ptCount val="1"/>
                <c:pt idx="0">
                  <c:v>Multi Core</c:v>
                </c:pt>
              </c:strCache>
            </c:strRef>
          </c:tx>
          <c:spPr>
            <a:solidFill>
              <a:srgbClr val="A5002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0.13499044</c:v>
                </c:pt>
                <c:pt idx="4">
                  <c:v>0.155806334</c:v>
                </c:pt>
                <c:pt idx="5">
                  <c:v>0.157229247</c:v>
                </c:pt>
                <c:pt idx="6">
                  <c:v>0.20029401</c:v>
                </c:pt>
                <c:pt idx="7">
                  <c:v>0.140451633</c:v>
                </c:pt>
                <c:pt idx="8">
                  <c:v>0.185781059</c:v>
                </c:pt>
                <c:pt idx="10">
                  <c:v>0.02922521</c:v>
                </c:pt>
                <c:pt idx="11">
                  <c:v>0.140391837</c:v>
                </c:pt>
                <c:pt idx="12">
                  <c:v>0.10517875914618</c:v>
                </c:pt>
              </c:numCache>
            </c:numRef>
          </c:val>
        </c:ser>
        <c:dLbls>
          <c:showLegendKey val="0"/>
          <c:showVal val="0"/>
          <c:showCatName val="0"/>
          <c:showSerName val="0"/>
          <c:showPercent val="0"/>
          <c:showBubbleSize val="0"/>
        </c:dLbls>
        <c:gapWidth val="100"/>
        <c:axId val="-2078183752"/>
        <c:axId val="-2078187368"/>
      </c:barChart>
      <c:catAx>
        <c:axId val="-207818375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8187368"/>
        <c:crosses val="autoZero"/>
        <c:auto val="1"/>
        <c:lblAlgn val="ctr"/>
        <c:lblOffset val="100"/>
        <c:noMultiLvlLbl val="0"/>
      </c:catAx>
      <c:valAx>
        <c:axId val="-2078187368"/>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2078183752"/>
        <c:crosses val="autoZero"/>
        <c:crossBetween val="between"/>
      </c:valAx>
      <c:spPr>
        <a:noFill/>
        <a:ln>
          <a:noFill/>
        </a:ln>
        <a:effectLst/>
      </c:spPr>
    </c:plotArea>
    <c:legend>
      <c:legendPos val="t"/>
      <c:layout>
        <c:manualLayout>
          <c:xMode val="edge"/>
          <c:yMode val="edge"/>
          <c:x val="0.0973821853349412"/>
          <c:y val="0.0863036069216758"/>
          <c:w val="0.45108131753801"/>
          <c:h val="0.146193322598735"/>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Sheet1!$C$5</c:f>
              <c:strCache>
                <c:ptCount val="1"/>
                <c:pt idx="0">
                  <c:v>Baseline (DDR3)</c:v>
                </c:pt>
              </c:strCache>
            </c:strRef>
          </c:tx>
          <c:spPr>
            <a:solidFill>
              <a:schemeClr val="accent1"/>
            </a:solidFill>
            <a:ln>
              <a:noFill/>
            </a:ln>
            <a:effectLst/>
          </c:spPr>
          <c:invertIfNegative val="0"/>
          <c:cat>
            <c:numRef>
              <c:f>Sheet1!$B$6</c:f>
              <c:numCache>
                <c:formatCode>General</c:formatCode>
                <c:ptCount val="1"/>
              </c:numCache>
            </c:numRef>
          </c:cat>
          <c:val>
            <c:numRef>
              <c:f>Sheet1!$C$6</c:f>
              <c:numCache>
                <c:formatCode>General</c:formatCode>
                <c:ptCount val="1"/>
                <c:pt idx="0">
                  <c:v>1.0</c:v>
                </c:pt>
              </c:numCache>
            </c:numRef>
          </c:val>
          <c:extLst xmlns:c16r2="http://schemas.microsoft.com/office/drawing/2015/06/chart">
            <c:ext xmlns:c16="http://schemas.microsoft.com/office/drawing/2014/chart" uri="{C3380CC4-5D6E-409C-BE32-E72D297353CC}">
              <c16:uniqueId val="{00000000-F3AF-448F-87E8-9264E8778FB1}"/>
            </c:ext>
          </c:extLst>
        </c:ser>
        <c:ser>
          <c:idx val="1"/>
          <c:order val="1"/>
          <c:tx>
            <c:strRef>
              <c:f>Sheet1!$D$5</c:f>
              <c:strCache>
                <c:ptCount val="1"/>
                <c:pt idx="0">
                  <c:v>FLY-DRAM (D1)</c:v>
                </c:pt>
              </c:strCache>
            </c:strRef>
          </c:tx>
          <c:spPr>
            <a:solidFill>
              <a:schemeClr val="accent2"/>
            </a:solidFill>
            <a:ln>
              <a:noFill/>
            </a:ln>
            <a:effectLst/>
          </c:spPr>
          <c:invertIfNegative val="0"/>
          <c:cat>
            <c:numRef>
              <c:f>Sheet1!$B$6</c:f>
              <c:numCache>
                <c:formatCode>General</c:formatCode>
                <c:ptCount val="1"/>
              </c:numCache>
            </c:numRef>
          </c:cat>
          <c:val>
            <c:numRef>
              <c:f>Sheet1!$D$6</c:f>
              <c:numCache>
                <c:formatCode>General</c:formatCode>
                <c:ptCount val="1"/>
                <c:pt idx="0">
                  <c:v>1.133</c:v>
                </c:pt>
              </c:numCache>
            </c:numRef>
          </c:val>
          <c:extLst xmlns:c16r2="http://schemas.microsoft.com/office/drawing/2015/06/chart">
            <c:ext xmlns:c16="http://schemas.microsoft.com/office/drawing/2014/chart" uri="{C3380CC4-5D6E-409C-BE32-E72D297353CC}">
              <c16:uniqueId val="{00000001-F3AF-448F-87E8-9264E8778FB1}"/>
            </c:ext>
          </c:extLst>
        </c:ser>
        <c:ser>
          <c:idx val="2"/>
          <c:order val="2"/>
          <c:tx>
            <c:strRef>
              <c:f>Sheet1!$E$5</c:f>
              <c:strCache>
                <c:ptCount val="1"/>
                <c:pt idx="0">
                  <c:v>FLY-DRAM (D2)</c:v>
                </c:pt>
              </c:strCache>
            </c:strRef>
          </c:tx>
          <c:spPr>
            <a:solidFill>
              <a:schemeClr val="accent3"/>
            </a:solidFill>
            <a:ln>
              <a:noFill/>
            </a:ln>
            <a:effectLst/>
          </c:spPr>
          <c:invertIfNegative val="0"/>
          <c:cat>
            <c:numRef>
              <c:f>Sheet1!$B$6</c:f>
              <c:numCache>
                <c:formatCode>General</c:formatCode>
                <c:ptCount val="1"/>
              </c:numCache>
            </c:numRef>
          </c:cat>
          <c:val>
            <c:numRef>
              <c:f>Sheet1!$E$6</c:f>
              <c:numCache>
                <c:formatCode>General</c:formatCode>
                <c:ptCount val="1"/>
                <c:pt idx="0">
                  <c:v>1.176</c:v>
                </c:pt>
              </c:numCache>
            </c:numRef>
          </c:val>
          <c:extLst xmlns:c16r2="http://schemas.microsoft.com/office/drawing/2015/06/chart">
            <c:ext xmlns:c16="http://schemas.microsoft.com/office/drawing/2014/chart" uri="{C3380CC4-5D6E-409C-BE32-E72D297353CC}">
              <c16:uniqueId val="{00000002-F3AF-448F-87E8-9264E8778FB1}"/>
            </c:ext>
          </c:extLst>
        </c:ser>
        <c:ser>
          <c:idx val="3"/>
          <c:order val="3"/>
          <c:tx>
            <c:strRef>
              <c:f>Sheet1!$F$5</c:f>
              <c:strCache>
                <c:ptCount val="1"/>
                <c:pt idx="0">
                  <c:v>FLY-DRAM (D3)</c:v>
                </c:pt>
              </c:strCache>
            </c:strRef>
          </c:tx>
          <c:spPr>
            <a:solidFill>
              <a:schemeClr val="accent4"/>
            </a:solidFill>
            <a:ln>
              <a:noFill/>
            </a:ln>
            <a:effectLst/>
          </c:spPr>
          <c:invertIfNegative val="0"/>
          <c:cat>
            <c:numRef>
              <c:f>Sheet1!$B$6</c:f>
              <c:numCache>
                <c:formatCode>General</c:formatCode>
                <c:ptCount val="1"/>
              </c:numCache>
            </c:numRef>
          </c:cat>
          <c:val>
            <c:numRef>
              <c:f>Sheet1!$F$6</c:f>
              <c:numCache>
                <c:formatCode>General</c:formatCode>
                <c:ptCount val="1"/>
                <c:pt idx="0">
                  <c:v>1.195</c:v>
                </c:pt>
              </c:numCache>
            </c:numRef>
          </c:val>
          <c:extLst xmlns:c16r2="http://schemas.microsoft.com/office/drawing/2015/06/chart">
            <c:ext xmlns:c16="http://schemas.microsoft.com/office/drawing/2014/chart" uri="{C3380CC4-5D6E-409C-BE32-E72D297353CC}">
              <c16:uniqueId val="{00000003-F3AF-448F-87E8-9264E8778FB1}"/>
            </c:ext>
          </c:extLst>
        </c:ser>
        <c:ser>
          <c:idx val="4"/>
          <c:order val="4"/>
          <c:tx>
            <c:strRef>
              <c:f>Sheet1!$G$5</c:f>
              <c:strCache>
                <c:ptCount val="1"/>
                <c:pt idx="0">
                  <c:v>Upper Bound</c:v>
                </c:pt>
              </c:strCache>
            </c:strRef>
          </c:tx>
          <c:spPr>
            <a:solidFill>
              <a:schemeClr val="accent5"/>
            </a:solidFill>
            <a:ln>
              <a:noFill/>
            </a:ln>
            <a:effectLst/>
          </c:spPr>
          <c:invertIfNegative val="0"/>
          <c:cat>
            <c:numRef>
              <c:f>Sheet1!$B$6</c:f>
              <c:numCache>
                <c:formatCode>General</c:formatCode>
                <c:ptCount val="1"/>
              </c:numCache>
            </c:numRef>
          </c:cat>
          <c:val>
            <c:numRef>
              <c:f>Sheet1!$G$6</c:f>
              <c:numCache>
                <c:formatCode>General</c:formatCode>
                <c:ptCount val="1"/>
                <c:pt idx="0">
                  <c:v>1.197</c:v>
                </c:pt>
              </c:numCache>
            </c:numRef>
          </c:val>
          <c:extLst xmlns:c16r2="http://schemas.microsoft.com/office/drawing/2015/06/chart">
            <c:ext xmlns:c16="http://schemas.microsoft.com/office/drawing/2014/chart" uri="{C3380CC4-5D6E-409C-BE32-E72D297353CC}">
              <c16:uniqueId val="{00000004-F3AF-448F-87E8-9264E8778FB1}"/>
            </c:ext>
          </c:extLst>
        </c:ser>
        <c:dLbls>
          <c:showLegendKey val="0"/>
          <c:showVal val="0"/>
          <c:showCatName val="0"/>
          <c:showSerName val="0"/>
          <c:showPercent val="0"/>
          <c:showBubbleSize val="0"/>
        </c:dLbls>
        <c:gapWidth val="219"/>
        <c:overlap val="-27"/>
        <c:axId val="1698541784"/>
        <c:axId val="1697397800"/>
      </c:barChart>
      <c:catAx>
        <c:axId val="1698541784"/>
        <c:scaling>
          <c:orientation val="minMax"/>
        </c:scaling>
        <c:delete val="0"/>
        <c:axPos val="b"/>
        <c:title>
          <c:tx>
            <c:rich>
              <a:bodyPr rot="0" spcFirstLastPara="1" vertOverflow="ellipsis" vert="horz" wrap="square" anchor="ctr" anchorCtr="1"/>
              <a:lstStyle/>
              <a:p>
                <a:pPr>
                  <a:defRPr sz="2400" b="1" i="0" u="none" strike="noStrike" kern="1200" baseline="0">
                    <a:solidFill>
                      <a:schemeClr val="tx1">
                        <a:lumMod val="65000"/>
                        <a:lumOff val="35000"/>
                      </a:schemeClr>
                    </a:solidFill>
                    <a:latin typeface="+mn-lt"/>
                    <a:ea typeface="+mn-ea"/>
                    <a:cs typeface="+mn-cs"/>
                  </a:defRPr>
                </a:pPr>
                <a:r>
                  <a:rPr lang="en-US" b="1"/>
                  <a:t>40 Workloads</a:t>
                </a:r>
              </a:p>
            </c:rich>
          </c:tx>
          <c:layout/>
          <c:overlay val="0"/>
          <c:spPr>
            <a:noFill/>
            <a:ln>
              <a:noFill/>
            </a:ln>
            <a:effectLst/>
          </c:spPr>
        </c:title>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crossAx val="1697397800"/>
        <c:crosses val="autoZero"/>
        <c:auto val="1"/>
        <c:lblAlgn val="ctr"/>
        <c:lblOffset val="100"/>
        <c:noMultiLvlLbl val="0"/>
      </c:catAx>
      <c:valAx>
        <c:axId val="1697397800"/>
        <c:scaling>
          <c:orientation val="minMax"/>
        </c:scaling>
        <c:delete val="0"/>
        <c:axPos val="l"/>
        <c:majorGridlines>
          <c:spPr>
            <a:ln w="1587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400" b="1" i="0" u="none" strike="noStrike" kern="1200" baseline="0">
                    <a:solidFill>
                      <a:schemeClr val="tx1">
                        <a:lumMod val="65000"/>
                        <a:lumOff val="35000"/>
                      </a:schemeClr>
                    </a:solidFill>
                    <a:latin typeface="+mn-lt"/>
                    <a:ea typeface="+mn-ea"/>
                    <a:cs typeface="+mn-cs"/>
                  </a:defRPr>
                </a:pPr>
                <a:r>
                  <a:rPr lang="en-US" b="1"/>
                  <a:t>Normalized </a:t>
                </a:r>
                <a:r>
                  <a:rPr lang="en-US" b="1" smtClean="0"/>
                  <a:t>Performance</a:t>
                </a:r>
                <a:endParaRPr lang="en-US" b="1" dirty="0"/>
              </a:p>
            </c:rich>
          </c:tx>
          <c:layout>
            <c:manualLayout>
              <c:xMode val="edge"/>
              <c:yMode val="edge"/>
              <c:x val="0.00343642611683849"/>
              <c:y val="0.12899396358391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crossAx val="1698541784"/>
        <c:crosses val="autoZero"/>
        <c:crossBetween val="between"/>
      </c:valAx>
      <c:spPr>
        <a:noFill/>
        <a:ln>
          <a:noFill/>
        </a:ln>
        <a:effectLst/>
      </c:spPr>
    </c:plotArea>
    <c:legend>
      <c:legendPos val="r"/>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2400"/>
      </a:pPr>
      <a:endParaRPr lang="en-US"/>
    </a:p>
  </c:txPr>
  <c:externalData r:id="rId2">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138455774728112"/>
          <c:y val="0.0467742613904031"/>
          <c:w val="0.664499010478371"/>
          <c:h val="0.695810798818112"/>
        </c:manualLayout>
      </c:layout>
      <c:barChart>
        <c:barDir val="col"/>
        <c:grouping val="clustered"/>
        <c:varyColors val="0"/>
        <c:ser>
          <c:idx val="4"/>
          <c:order val="0"/>
          <c:tx>
            <c:v>All-Bank</c:v>
          </c:tx>
          <c:spPr>
            <a:pattFill prst="divot">
              <a:fgClr>
                <a:schemeClr val="tx1">
                  <a:lumMod val="95000"/>
                  <a:lumOff val="5000"/>
                </a:schemeClr>
              </a:fgClr>
              <a:bgClr>
                <a:schemeClr val="bg1"/>
              </a:bgClr>
            </a:pattFill>
            <a:ln>
              <a:solidFill>
                <a:schemeClr val="tx1"/>
              </a:solidFill>
            </a:ln>
          </c:spPr>
          <c:invertIfNegative val="0"/>
          <c:val>
            <c:numRef>
              <c:f>scurves_all!$G$64:$I$64</c:f>
              <c:numCache>
                <c:formatCode>General</c:formatCode>
                <c:ptCount val="3"/>
                <c:pt idx="0">
                  <c:v>5.535874973633975</c:v>
                </c:pt>
                <c:pt idx="1">
                  <c:v>5.302418047791924</c:v>
                </c:pt>
                <c:pt idx="2">
                  <c:v>4.83113468138753</c:v>
                </c:pt>
              </c:numCache>
            </c:numRef>
          </c:val>
        </c:ser>
        <c:ser>
          <c:idx val="1"/>
          <c:order val="1"/>
          <c:tx>
            <c:v>Per-Bank</c:v>
          </c:tx>
          <c:spPr>
            <a:pattFill prst="ltDnDiag">
              <a:fgClr>
                <a:schemeClr val="tx1"/>
              </a:fgClr>
              <a:bgClr>
                <a:prstClr val="white"/>
              </a:bgClr>
            </a:pattFill>
            <a:ln>
              <a:solidFill>
                <a:schemeClr val="tx1"/>
              </a:solidFill>
            </a:ln>
            <a:effectLst/>
          </c:spPr>
          <c:invertIfNegative val="0"/>
          <c:cat>
            <c:strRef>
              <c:f>'multi-core-fix'!$B$45:$D$45</c:f>
              <c:strCache>
                <c:ptCount val="3"/>
                <c:pt idx="0">
                  <c:v>8Gb</c:v>
                </c:pt>
                <c:pt idx="1">
                  <c:v>16Gb</c:v>
                </c:pt>
                <c:pt idx="2">
                  <c:v>32Gb</c:v>
                </c:pt>
              </c:strCache>
            </c:strRef>
          </c:cat>
          <c:val>
            <c:numRef>
              <c:f>scurves_all!$G$65:$I$65</c:f>
              <c:numCache>
                <c:formatCode>General</c:formatCode>
                <c:ptCount val="3"/>
                <c:pt idx="0">
                  <c:v>5.755113495089312</c:v>
                </c:pt>
                <c:pt idx="1">
                  <c:v>5.52556439580259</c:v>
                </c:pt>
                <c:pt idx="2">
                  <c:v>5.0271282827439</c:v>
                </c:pt>
              </c:numCache>
            </c:numRef>
          </c:val>
        </c:ser>
        <c:ser>
          <c:idx val="2"/>
          <c:order val="2"/>
          <c:tx>
            <c:strRef>
              <c:f>'multi-core-fix'!$A$48</c:f>
              <c:strCache>
                <c:ptCount val="1"/>
                <c:pt idx="0">
                  <c:v>Elastic</c:v>
                </c:pt>
              </c:strCache>
            </c:strRef>
          </c:tx>
          <c:spPr>
            <a:solidFill>
              <a:schemeClr val="tx1">
                <a:lumMod val="50000"/>
                <a:lumOff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scurves_all!$G$66:$I$66</c:f>
              <c:numCache>
                <c:formatCode>General</c:formatCode>
                <c:ptCount val="3"/>
                <c:pt idx="0">
                  <c:v>5.634341618497776</c:v>
                </c:pt>
                <c:pt idx="1">
                  <c:v>5.38029795802782</c:v>
                </c:pt>
                <c:pt idx="2">
                  <c:v>4.891055177941427</c:v>
                </c:pt>
              </c:numCache>
            </c:numRef>
          </c:val>
        </c:ser>
        <c:ser>
          <c:idx val="3"/>
          <c:order val="3"/>
          <c:tx>
            <c:strRef>
              <c:f>scurves_all!$A$67</c:f>
              <c:strCache>
                <c:ptCount val="1"/>
                <c:pt idx="0">
                  <c:v>DARP</c:v>
                </c:pt>
              </c:strCache>
            </c:strRef>
          </c:tx>
          <c:spPr>
            <a:solidFill>
              <a:srgbClr val="6699FF"/>
            </a:solidFill>
            <a:ln w="6350">
              <a:solidFill>
                <a:schemeClr val="tx1"/>
              </a:solidFill>
            </a:ln>
            <a:effectLst/>
          </c:spPr>
          <c:invertIfNegative val="0"/>
          <c:cat>
            <c:strRef>
              <c:f>'multi-core-fix'!$B$45:$D$45</c:f>
              <c:strCache>
                <c:ptCount val="3"/>
                <c:pt idx="0">
                  <c:v>8Gb</c:v>
                </c:pt>
                <c:pt idx="1">
                  <c:v>16Gb</c:v>
                </c:pt>
                <c:pt idx="2">
                  <c:v>32Gb</c:v>
                </c:pt>
              </c:strCache>
            </c:strRef>
          </c:cat>
          <c:val>
            <c:numRef>
              <c:f>scurves_all!$G$67:$I$67</c:f>
              <c:numCache>
                <c:formatCode>General</c:formatCode>
                <c:ptCount val="3"/>
                <c:pt idx="0">
                  <c:v>5.95370703409367</c:v>
                </c:pt>
                <c:pt idx="1">
                  <c:v>5.81619350258852</c:v>
                </c:pt>
                <c:pt idx="2">
                  <c:v>5.23167174691737</c:v>
                </c:pt>
              </c:numCache>
            </c:numRef>
          </c:val>
        </c:ser>
        <c:ser>
          <c:idx val="6"/>
          <c:order val="4"/>
          <c:tx>
            <c:v>SARP</c:v>
          </c:tx>
          <c:spPr>
            <a:solidFill>
              <a:schemeClr val="accent3">
                <a:lumMod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scurves_all!$G$71:$I$71</c:f>
              <c:numCache>
                <c:formatCode>General</c:formatCode>
                <c:ptCount val="3"/>
                <c:pt idx="0">
                  <c:v>5.97768586340373</c:v>
                </c:pt>
                <c:pt idx="1">
                  <c:v>5.9151601519346</c:v>
                </c:pt>
                <c:pt idx="2">
                  <c:v>5.72950979325834</c:v>
                </c:pt>
              </c:numCache>
            </c:numRef>
          </c:val>
        </c:ser>
        <c:ser>
          <c:idx val="5"/>
          <c:order val="5"/>
          <c:tx>
            <c:v>DSARP</c:v>
          </c:tx>
          <c:spPr>
            <a:solidFill>
              <a:schemeClr val="accent6"/>
            </a:solidFill>
            <a:ln w="6350">
              <a:solidFill>
                <a:schemeClr val="tx1"/>
              </a:solidFill>
            </a:ln>
          </c:spPr>
          <c:invertIfNegative val="0"/>
          <c:val>
            <c:numRef>
              <c:f>scurves_all!$G$70:$I$70</c:f>
              <c:numCache>
                <c:formatCode>General</c:formatCode>
                <c:ptCount val="3"/>
                <c:pt idx="0">
                  <c:v>5.97229638740283</c:v>
                </c:pt>
                <c:pt idx="1">
                  <c:v>5.95427675277262</c:v>
                </c:pt>
                <c:pt idx="2">
                  <c:v>5.80585148393848</c:v>
                </c:pt>
              </c:numCache>
            </c:numRef>
          </c:val>
        </c:ser>
        <c:ser>
          <c:idx val="0"/>
          <c:order val="6"/>
          <c:tx>
            <c:v>Ideal</c:v>
          </c:tx>
          <c:spPr>
            <a:solidFill>
              <a:schemeClr val="bg1">
                <a:lumMod val="85000"/>
              </a:schemeClr>
            </a:solidFill>
            <a:ln>
              <a:solidFill>
                <a:schemeClr val="tx1"/>
              </a:solidFill>
            </a:ln>
            <a:effectLst/>
          </c:spPr>
          <c:invertIfNegative val="0"/>
          <c:cat>
            <c:strRef>
              <c:f>'multi-core-fix'!$B$45:$D$45</c:f>
              <c:strCache>
                <c:ptCount val="3"/>
                <c:pt idx="0">
                  <c:v>8Gb</c:v>
                </c:pt>
                <c:pt idx="1">
                  <c:v>16Gb</c:v>
                </c:pt>
                <c:pt idx="2">
                  <c:v>32Gb</c:v>
                </c:pt>
              </c:strCache>
            </c:strRef>
          </c:cat>
          <c:val>
            <c:numRef>
              <c:f>scurves_all!$G$69:$I$69</c:f>
              <c:numCache>
                <c:formatCode>General</c:formatCode>
                <c:ptCount val="3"/>
                <c:pt idx="0">
                  <c:v>6.025241688849847</c:v>
                </c:pt>
                <c:pt idx="1">
                  <c:v>6.025241688849847</c:v>
                </c:pt>
                <c:pt idx="2">
                  <c:v>6.025241688849847</c:v>
                </c:pt>
              </c:numCache>
            </c:numRef>
          </c:val>
        </c:ser>
        <c:dLbls>
          <c:showLegendKey val="0"/>
          <c:showVal val="0"/>
          <c:showCatName val="0"/>
          <c:showSerName val="0"/>
          <c:showPercent val="0"/>
          <c:showBubbleSize val="0"/>
        </c:dLbls>
        <c:gapWidth val="150"/>
        <c:axId val="1809916472"/>
        <c:axId val="1809922056"/>
      </c:barChart>
      <c:catAx>
        <c:axId val="1809916472"/>
        <c:scaling>
          <c:orientation val="minMax"/>
        </c:scaling>
        <c:delete val="0"/>
        <c:axPos val="b"/>
        <c:title>
          <c:tx>
            <c:rich>
              <a:bodyPr/>
              <a:lstStyle/>
              <a:p>
                <a:pPr>
                  <a:defRPr/>
                </a:pPr>
                <a:r>
                  <a:rPr lang="en-US"/>
                  <a:t>DRAM Chip Density</a:t>
                </a:r>
              </a:p>
            </c:rich>
          </c:tx>
          <c:layout>
            <c:manualLayout>
              <c:xMode val="edge"/>
              <c:yMode val="edge"/>
              <c:x val="0.343729533808274"/>
              <c:y val="0.837656050205263"/>
            </c:manualLayout>
          </c:layout>
          <c:overlay val="0"/>
        </c:title>
        <c:numFmt formatCode="General" sourceLinked="1"/>
        <c:majorTickMark val="out"/>
        <c:minorTickMark val="none"/>
        <c:tickLblPos val="nextTo"/>
        <c:spPr>
          <a:ln w="1270">
            <a:solidFill>
              <a:schemeClr val="bg1">
                <a:lumMod val="65000"/>
              </a:schemeClr>
            </a:solidFill>
          </a:ln>
        </c:spPr>
        <c:crossAx val="1809922056"/>
        <c:crosses val="autoZero"/>
        <c:auto val="1"/>
        <c:lblAlgn val="ctr"/>
        <c:lblOffset val="100"/>
        <c:noMultiLvlLbl val="0"/>
      </c:catAx>
      <c:valAx>
        <c:axId val="1809922056"/>
        <c:scaling>
          <c:orientation val="minMax"/>
          <c:max val="6.5"/>
          <c:min val="0.0"/>
        </c:scaling>
        <c:delete val="0"/>
        <c:axPos val="l"/>
        <c:majorGridlines>
          <c:spPr>
            <a:ln w="3175">
              <a:solidFill>
                <a:schemeClr val="bg1">
                  <a:lumMod val="65000"/>
                </a:schemeClr>
              </a:solidFill>
              <a:prstDash val="dash"/>
            </a:ln>
          </c:spPr>
        </c:majorGridlines>
        <c:title>
          <c:tx>
            <c:rich>
              <a:bodyPr rot="-5400000" vert="horz"/>
              <a:lstStyle/>
              <a:p>
                <a:pPr>
                  <a:defRPr sz="2400"/>
                </a:pPr>
                <a:r>
                  <a:rPr lang="en-US" sz="2400" dirty="0" smtClean="0"/>
                  <a:t>Weighted Speedup</a:t>
                </a:r>
                <a:r>
                  <a:rPr lang="en-US" sz="2400" baseline="0" dirty="0" smtClean="0"/>
                  <a:t> (</a:t>
                </a:r>
                <a:r>
                  <a:rPr lang="en-US" sz="2400" baseline="0" dirty="0" err="1" smtClean="0"/>
                  <a:t>GeoMean</a:t>
                </a:r>
                <a:r>
                  <a:rPr lang="en-US" sz="2400" baseline="0" dirty="0" smtClean="0"/>
                  <a:t>)</a:t>
                </a:r>
                <a:endParaRPr lang="en-US" sz="2400" dirty="0" smtClean="0"/>
              </a:p>
            </c:rich>
          </c:tx>
          <c:layout>
            <c:manualLayout>
              <c:xMode val="edge"/>
              <c:yMode val="edge"/>
              <c:x val="0.0046134084782097"/>
              <c:y val="0.112259386999466"/>
            </c:manualLayout>
          </c:layout>
          <c:overlay val="0"/>
        </c:title>
        <c:numFmt formatCode="General" sourceLinked="1"/>
        <c:majorTickMark val="out"/>
        <c:minorTickMark val="none"/>
        <c:tickLblPos val="nextTo"/>
        <c:spPr>
          <a:ln w="1270">
            <a:solidFill>
              <a:schemeClr val="bg1">
                <a:lumMod val="65000"/>
              </a:schemeClr>
            </a:solidFill>
          </a:ln>
        </c:spPr>
        <c:crossAx val="1809916472"/>
        <c:crosses val="autoZero"/>
        <c:crossBetween val="between"/>
        <c:majorUnit val="1.0"/>
      </c:valAx>
      <c:spPr>
        <a:ln>
          <a:noFill/>
        </a:ln>
      </c:spPr>
    </c:plotArea>
    <c:legend>
      <c:legendPos val="r"/>
      <c:layout>
        <c:manualLayout>
          <c:xMode val="edge"/>
          <c:yMode val="edge"/>
          <c:x val="0.803385607459252"/>
          <c:y val="0.0972403089036947"/>
          <c:w val="0.196614392540748"/>
          <c:h val="0.646904540644601"/>
        </c:manualLayout>
      </c:layout>
      <c:overlay val="0"/>
      <c:spPr>
        <a:noFill/>
        <a:ln>
          <a:noFill/>
        </a:ln>
      </c:spPr>
    </c:legend>
    <c:plotVisOnly val="1"/>
    <c:dispBlanksAs val="gap"/>
    <c:showDLblsOverMax val="0"/>
  </c:chart>
  <c:spPr>
    <a:ln>
      <a:noFill/>
    </a:ln>
  </c:spPr>
  <c:txPr>
    <a:bodyPr/>
    <a:lstStyle/>
    <a:p>
      <a:pPr>
        <a:defRPr sz="2200"/>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124715237531098"/>
          <c:y val="0.0467742613904031"/>
          <c:w val="0.678239460657043"/>
          <c:h val="0.695810798818112"/>
        </c:manualLayout>
      </c:layout>
      <c:barChart>
        <c:barDir val="col"/>
        <c:grouping val="clustered"/>
        <c:varyColors val="0"/>
        <c:ser>
          <c:idx val="4"/>
          <c:order val="0"/>
          <c:tx>
            <c:v>All-Bank</c:v>
          </c:tx>
          <c:spPr>
            <a:pattFill prst="divot">
              <a:fgClr>
                <a:schemeClr val="accent1"/>
              </a:fgClr>
              <a:bgClr>
                <a:schemeClr val="bg1"/>
              </a:bgClr>
            </a:pattFill>
            <a:ln>
              <a:solidFill>
                <a:schemeClr val="tx1"/>
              </a:solidFill>
            </a:ln>
          </c:spPr>
          <c:invertIfNegative val="0"/>
          <c:val>
            <c:numRef>
              <c:f>energy!$B$22:$D$22</c:f>
              <c:numCache>
                <c:formatCode>General</c:formatCode>
                <c:ptCount val="3"/>
                <c:pt idx="0">
                  <c:v>38.29737486</c:v>
                </c:pt>
                <c:pt idx="1">
                  <c:v>40.28002957</c:v>
                </c:pt>
                <c:pt idx="2">
                  <c:v>44.89668047999999</c:v>
                </c:pt>
              </c:numCache>
            </c:numRef>
          </c:val>
        </c:ser>
        <c:ser>
          <c:idx val="1"/>
          <c:order val="1"/>
          <c:tx>
            <c:v>Per-Bank</c:v>
          </c:tx>
          <c:spPr>
            <a:pattFill prst="ltDnDiag">
              <a:fgClr>
                <a:schemeClr val="tx1"/>
              </a:fgClr>
              <a:bgClr>
                <a:prstClr val="white"/>
              </a:bgClr>
            </a:pattFill>
            <a:ln>
              <a:solidFill>
                <a:schemeClr val="tx1"/>
              </a:solidFill>
            </a:ln>
            <a:effectLst/>
          </c:spPr>
          <c:invertIfNegative val="0"/>
          <c:cat>
            <c:strRef>
              <c:f>'multi-core-fix'!$B$45:$D$45</c:f>
              <c:strCache>
                <c:ptCount val="3"/>
                <c:pt idx="0">
                  <c:v>8Gb</c:v>
                </c:pt>
                <c:pt idx="1">
                  <c:v>16Gb</c:v>
                </c:pt>
                <c:pt idx="2">
                  <c:v>32Gb</c:v>
                </c:pt>
              </c:strCache>
            </c:strRef>
          </c:cat>
          <c:val>
            <c:numRef>
              <c:f>energy!$B$24:$D$24</c:f>
              <c:numCache>
                <c:formatCode>General</c:formatCode>
                <c:ptCount val="3"/>
                <c:pt idx="0">
                  <c:v>38.01339984</c:v>
                </c:pt>
                <c:pt idx="1">
                  <c:v>39.98934172</c:v>
                </c:pt>
                <c:pt idx="2">
                  <c:v>44.55212982</c:v>
                </c:pt>
              </c:numCache>
            </c:numRef>
          </c:val>
        </c:ser>
        <c:ser>
          <c:idx val="2"/>
          <c:order val="2"/>
          <c:tx>
            <c:strRef>
              <c:f>'multi-core-fix'!$A$48</c:f>
              <c:strCache>
                <c:ptCount val="1"/>
                <c:pt idx="0">
                  <c:v>Elastic</c:v>
                </c:pt>
              </c:strCache>
            </c:strRef>
          </c:tx>
          <c:spPr>
            <a:solidFill>
              <a:schemeClr val="tx1">
                <a:lumMod val="50000"/>
                <a:lumOff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energy!$B$23:$D$23</c:f>
              <c:numCache>
                <c:formatCode>General</c:formatCode>
                <c:ptCount val="3"/>
                <c:pt idx="0">
                  <c:v>37.50487284</c:v>
                </c:pt>
                <c:pt idx="1">
                  <c:v>39.31686032</c:v>
                </c:pt>
                <c:pt idx="2">
                  <c:v>44.15089965</c:v>
                </c:pt>
              </c:numCache>
            </c:numRef>
          </c:val>
        </c:ser>
        <c:ser>
          <c:idx val="3"/>
          <c:order val="3"/>
          <c:tx>
            <c:strRef>
              <c:f>scurves_all!$A$67</c:f>
              <c:strCache>
                <c:ptCount val="1"/>
                <c:pt idx="0">
                  <c:v>DARP</c:v>
                </c:pt>
              </c:strCache>
            </c:strRef>
          </c:tx>
          <c:spPr>
            <a:solidFill>
              <a:srgbClr val="6699FF"/>
            </a:solidFill>
            <a:ln w="6350">
              <a:solidFill>
                <a:schemeClr val="tx1"/>
              </a:solidFill>
            </a:ln>
            <a:effectLst/>
          </c:spPr>
          <c:invertIfNegative val="0"/>
          <c:cat>
            <c:strRef>
              <c:f>'multi-core-fix'!$B$45:$D$45</c:f>
              <c:strCache>
                <c:ptCount val="3"/>
                <c:pt idx="0">
                  <c:v>8Gb</c:v>
                </c:pt>
                <c:pt idx="1">
                  <c:v>16Gb</c:v>
                </c:pt>
                <c:pt idx="2">
                  <c:v>32Gb</c:v>
                </c:pt>
              </c:strCache>
            </c:strRef>
          </c:cat>
          <c:val>
            <c:numRef>
              <c:f>energy!$B$25:$D$25</c:f>
              <c:numCache>
                <c:formatCode>General</c:formatCode>
                <c:ptCount val="3"/>
                <c:pt idx="0">
                  <c:v>37.19101498</c:v>
                </c:pt>
                <c:pt idx="1">
                  <c:v>38.5880554</c:v>
                </c:pt>
                <c:pt idx="2">
                  <c:v>43.2499876</c:v>
                </c:pt>
              </c:numCache>
            </c:numRef>
          </c:val>
        </c:ser>
        <c:ser>
          <c:idx val="6"/>
          <c:order val="4"/>
          <c:tx>
            <c:v>SARP</c:v>
          </c:tx>
          <c:spPr>
            <a:solidFill>
              <a:schemeClr val="accent3">
                <a:lumMod val="50000"/>
              </a:schemeClr>
            </a:solidFill>
            <a:ln w="6350">
              <a:solidFill>
                <a:schemeClr val="tx1"/>
              </a:solidFill>
            </a:ln>
            <a:effectLst/>
          </c:spPr>
          <c:invertIfNegative val="0"/>
          <c:cat>
            <c:strRef>
              <c:f>'multi-core-fix'!$B$45:$D$45</c:f>
              <c:strCache>
                <c:ptCount val="3"/>
                <c:pt idx="0">
                  <c:v>8Gb</c:v>
                </c:pt>
                <c:pt idx="1">
                  <c:v>16Gb</c:v>
                </c:pt>
                <c:pt idx="2">
                  <c:v>32Gb</c:v>
                </c:pt>
              </c:strCache>
            </c:strRef>
          </c:cat>
          <c:val>
            <c:numRef>
              <c:f>energy!$B$26:$D$26</c:f>
              <c:numCache>
                <c:formatCode>General</c:formatCode>
                <c:ptCount val="3"/>
                <c:pt idx="0">
                  <c:v>37.10956219</c:v>
                </c:pt>
                <c:pt idx="1">
                  <c:v>38.32202032</c:v>
                </c:pt>
                <c:pt idx="2">
                  <c:v>41.0808851</c:v>
                </c:pt>
              </c:numCache>
            </c:numRef>
          </c:val>
        </c:ser>
        <c:ser>
          <c:idx val="5"/>
          <c:order val="5"/>
          <c:tx>
            <c:v>DSARP</c:v>
          </c:tx>
          <c:spPr>
            <a:solidFill>
              <a:schemeClr val="accent6"/>
            </a:solidFill>
            <a:ln w="6350">
              <a:solidFill>
                <a:schemeClr val="tx1"/>
              </a:solidFill>
            </a:ln>
          </c:spPr>
          <c:invertIfNegative val="0"/>
          <c:val>
            <c:numRef>
              <c:f>energy!$B$27:$D$27</c:f>
              <c:numCache>
                <c:formatCode>General</c:formatCode>
                <c:ptCount val="3"/>
                <c:pt idx="0">
                  <c:v>37.13696439</c:v>
                </c:pt>
                <c:pt idx="1">
                  <c:v>38.19702453</c:v>
                </c:pt>
                <c:pt idx="2">
                  <c:v>40.84946035</c:v>
                </c:pt>
              </c:numCache>
            </c:numRef>
          </c:val>
        </c:ser>
        <c:ser>
          <c:idx val="0"/>
          <c:order val="6"/>
          <c:tx>
            <c:v>Ideal</c:v>
          </c:tx>
          <c:spPr>
            <a:solidFill>
              <a:schemeClr val="bg1">
                <a:lumMod val="85000"/>
              </a:schemeClr>
            </a:solidFill>
            <a:ln>
              <a:solidFill>
                <a:schemeClr val="tx1"/>
              </a:solidFill>
            </a:ln>
            <a:effectLst/>
          </c:spPr>
          <c:invertIfNegative val="0"/>
          <c:cat>
            <c:strRef>
              <c:f>'multi-core-fix'!$B$45:$D$45</c:f>
              <c:strCache>
                <c:ptCount val="3"/>
                <c:pt idx="0">
                  <c:v>8Gb</c:v>
                </c:pt>
                <c:pt idx="1">
                  <c:v>16Gb</c:v>
                </c:pt>
                <c:pt idx="2">
                  <c:v>32Gb</c:v>
                </c:pt>
              </c:strCache>
            </c:strRef>
          </c:cat>
          <c:val>
            <c:numRef>
              <c:f>energy!$B$28:$D$28</c:f>
              <c:numCache>
                <c:formatCode>General</c:formatCode>
                <c:ptCount val="3"/>
                <c:pt idx="0">
                  <c:v>36.62837379</c:v>
                </c:pt>
                <c:pt idx="1">
                  <c:v>36.62837379</c:v>
                </c:pt>
                <c:pt idx="2">
                  <c:v>36.62837379</c:v>
                </c:pt>
              </c:numCache>
            </c:numRef>
          </c:val>
        </c:ser>
        <c:dLbls>
          <c:showLegendKey val="0"/>
          <c:showVal val="0"/>
          <c:showCatName val="0"/>
          <c:showSerName val="0"/>
          <c:showPercent val="0"/>
          <c:showBubbleSize val="0"/>
        </c:dLbls>
        <c:gapWidth val="150"/>
        <c:axId val="1810061928"/>
        <c:axId val="1810067512"/>
      </c:barChart>
      <c:catAx>
        <c:axId val="1810061928"/>
        <c:scaling>
          <c:orientation val="minMax"/>
        </c:scaling>
        <c:delete val="0"/>
        <c:axPos val="b"/>
        <c:title>
          <c:tx>
            <c:rich>
              <a:bodyPr/>
              <a:lstStyle/>
              <a:p>
                <a:pPr>
                  <a:defRPr/>
                </a:pPr>
                <a:r>
                  <a:rPr lang="en-US"/>
                  <a:t>DRAM Chip Density</a:t>
                </a:r>
              </a:p>
            </c:rich>
          </c:tx>
          <c:layout>
            <c:manualLayout>
              <c:xMode val="edge"/>
              <c:yMode val="edge"/>
              <c:x val="0.343729533808274"/>
              <c:y val="0.837656050205263"/>
            </c:manualLayout>
          </c:layout>
          <c:overlay val="0"/>
        </c:title>
        <c:numFmt formatCode="General" sourceLinked="1"/>
        <c:majorTickMark val="out"/>
        <c:minorTickMark val="none"/>
        <c:tickLblPos val="nextTo"/>
        <c:spPr>
          <a:ln w="1270">
            <a:solidFill>
              <a:schemeClr val="bg1">
                <a:lumMod val="65000"/>
              </a:schemeClr>
            </a:solidFill>
          </a:ln>
        </c:spPr>
        <c:crossAx val="1810067512"/>
        <c:crosses val="autoZero"/>
        <c:auto val="1"/>
        <c:lblAlgn val="ctr"/>
        <c:lblOffset val="100"/>
        <c:noMultiLvlLbl val="0"/>
      </c:catAx>
      <c:valAx>
        <c:axId val="1810067512"/>
        <c:scaling>
          <c:orientation val="minMax"/>
          <c:max val="45.0"/>
          <c:min val="0.0"/>
        </c:scaling>
        <c:delete val="0"/>
        <c:axPos val="l"/>
        <c:majorGridlines>
          <c:spPr>
            <a:ln w="3175">
              <a:solidFill>
                <a:schemeClr val="bg1">
                  <a:lumMod val="65000"/>
                </a:schemeClr>
              </a:solidFill>
              <a:prstDash val="dash"/>
            </a:ln>
          </c:spPr>
        </c:majorGridlines>
        <c:title>
          <c:tx>
            <c:rich>
              <a:bodyPr rot="-5400000" vert="horz"/>
              <a:lstStyle/>
              <a:p>
                <a:pPr>
                  <a:defRPr/>
                </a:pPr>
                <a:r>
                  <a:rPr lang="en-US"/>
                  <a:t>Energy per Access (nJ)</a:t>
                </a:r>
              </a:p>
            </c:rich>
          </c:tx>
          <c:layout>
            <c:manualLayout>
              <c:xMode val="edge"/>
              <c:yMode val="edge"/>
              <c:x val="4.03290015504668E-6"/>
              <c:y val="0.128101020558781"/>
            </c:manualLayout>
          </c:layout>
          <c:overlay val="0"/>
        </c:title>
        <c:numFmt formatCode="General" sourceLinked="1"/>
        <c:majorTickMark val="out"/>
        <c:minorTickMark val="none"/>
        <c:tickLblPos val="nextTo"/>
        <c:spPr>
          <a:ln w="1270">
            <a:solidFill>
              <a:schemeClr val="bg1">
                <a:lumMod val="65000"/>
              </a:schemeClr>
            </a:solidFill>
          </a:ln>
        </c:spPr>
        <c:crossAx val="1810061928"/>
        <c:crosses val="autoZero"/>
        <c:crossBetween val="between"/>
        <c:majorUnit val="5.0"/>
      </c:valAx>
      <c:spPr>
        <a:ln>
          <a:noFill/>
        </a:ln>
      </c:spPr>
    </c:plotArea>
    <c:legend>
      <c:legendPos val="r"/>
      <c:layout>
        <c:manualLayout>
          <c:xMode val="edge"/>
          <c:yMode val="edge"/>
          <c:x val="0.809593829516112"/>
          <c:y val="0.0972403089036947"/>
          <c:w val="0.190406170483888"/>
          <c:h val="0.646904540644601"/>
        </c:manualLayout>
      </c:layout>
      <c:overlay val="0"/>
      <c:spPr>
        <a:noFill/>
        <a:ln>
          <a:noFill/>
        </a:ln>
      </c:spPr>
    </c:legend>
    <c:plotVisOnly val="1"/>
    <c:dispBlanksAs val="gap"/>
    <c:showDLblsOverMax val="0"/>
  </c:chart>
  <c:spPr>
    <a:ln>
      <a:noFill/>
    </a:ln>
  </c:spPr>
  <c:txPr>
    <a:bodyPr/>
    <a:lstStyle/>
    <a:p>
      <a:pPr>
        <a:defRPr sz="2200"/>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0813217410323709"/>
          <c:y val="0.0601851851851852"/>
          <c:w val="0.890943569553806"/>
          <c:h val="0.822469378827647"/>
        </c:manualLayout>
      </c:layout>
      <c:barChart>
        <c:barDir val="col"/>
        <c:grouping val="clustered"/>
        <c:varyColors val="0"/>
        <c:ser>
          <c:idx val="0"/>
          <c:order val="0"/>
          <c:tx>
            <c:strRef>
              <c:f>PERF!$B$1</c:f>
              <c:strCache>
                <c:ptCount val="1"/>
                <c:pt idx="0">
                  <c:v>AVATAR (1yr)</c:v>
                </c:pt>
              </c:strCache>
            </c:strRef>
          </c:tx>
          <c:invertIfNegative val="0"/>
          <c:cat>
            <c:strRef>
              <c:f>PERF!$A$2:$A$5</c:f>
              <c:strCache>
                <c:ptCount val="4"/>
                <c:pt idx="0">
                  <c:v>8Gb</c:v>
                </c:pt>
                <c:pt idx="1">
                  <c:v>16Gb</c:v>
                </c:pt>
                <c:pt idx="2">
                  <c:v>32Gb</c:v>
                </c:pt>
                <c:pt idx="3">
                  <c:v>64Gb</c:v>
                </c:pt>
              </c:strCache>
            </c:strRef>
          </c:cat>
          <c:val>
            <c:numRef>
              <c:f>PERF!$B$2:$B$5</c:f>
              <c:numCache>
                <c:formatCode>General</c:formatCode>
                <c:ptCount val="4"/>
                <c:pt idx="0">
                  <c:v>1.04</c:v>
                </c:pt>
                <c:pt idx="1">
                  <c:v>1.065</c:v>
                </c:pt>
                <c:pt idx="2">
                  <c:v>1.13</c:v>
                </c:pt>
                <c:pt idx="3">
                  <c:v>1.35</c:v>
                </c:pt>
              </c:numCache>
            </c:numRef>
          </c:val>
        </c:ser>
        <c:ser>
          <c:idx val="1"/>
          <c:order val="1"/>
          <c:tx>
            <c:strRef>
              <c:f>PERF!$C$1</c:f>
              <c:strCache>
                <c:ptCount val="1"/>
                <c:pt idx="0">
                  <c:v>NoRefresh</c:v>
                </c:pt>
              </c:strCache>
            </c:strRef>
          </c:tx>
          <c:invertIfNegative val="0"/>
          <c:cat>
            <c:strRef>
              <c:f>PERF!$A$2:$A$5</c:f>
              <c:strCache>
                <c:ptCount val="4"/>
                <c:pt idx="0">
                  <c:v>8Gb</c:v>
                </c:pt>
                <c:pt idx="1">
                  <c:v>16Gb</c:v>
                </c:pt>
                <c:pt idx="2">
                  <c:v>32Gb</c:v>
                </c:pt>
                <c:pt idx="3">
                  <c:v>64Gb</c:v>
                </c:pt>
              </c:strCache>
            </c:strRef>
          </c:cat>
          <c:val>
            <c:numRef>
              <c:f>PERF!$C$2:$C$5</c:f>
              <c:numCache>
                <c:formatCode>General</c:formatCode>
                <c:ptCount val="4"/>
                <c:pt idx="0">
                  <c:v>1.05</c:v>
                </c:pt>
                <c:pt idx="1">
                  <c:v>1.09</c:v>
                </c:pt>
                <c:pt idx="2">
                  <c:v>1.21</c:v>
                </c:pt>
                <c:pt idx="3">
                  <c:v>1.54</c:v>
                </c:pt>
              </c:numCache>
            </c:numRef>
          </c:val>
        </c:ser>
        <c:dLbls>
          <c:showLegendKey val="0"/>
          <c:showVal val="0"/>
          <c:showCatName val="0"/>
          <c:showSerName val="0"/>
          <c:showPercent val="0"/>
          <c:showBubbleSize val="0"/>
        </c:dLbls>
        <c:gapWidth val="150"/>
        <c:axId val="1811568488"/>
        <c:axId val="1811571496"/>
      </c:barChart>
      <c:catAx>
        <c:axId val="1811568488"/>
        <c:scaling>
          <c:orientation val="minMax"/>
        </c:scaling>
        <c:delete val="0"/>
        <c:axPos val="b"/>
        <c:majorTickMark val="out"/>
        <c:minorTickMark val="none"/>
        <c:tickLblPos val="nextTo"/>
        <c:txPr>
          <a:bodyPr/>
          <a:lstStyle/>
          <a:p>
            <a:pPr>
              <a:defRPr sz="2000"/>
            </a:pPr>
            <a:endParaRPr lang="en-US"/>
          </a:p>
        </c:txPr>
        <c:crossAx val="1811571496"/>
        <c:crosses val="autoZero"/>
        <c:auto val="1"/>
        <c:lblAlgn val="ctr"/>
        <c:lblOffset val="100"/>
        <c:noMultiLvlLbl val="0"/>
      </c:catAx>
      <c:valAx>
        <c:axId val="1811571496"/>
        <c:scaling>
          <c:orientation val="minMax"/>
          <c:max val="1.6"/>
          <c:min val="1.0"/>
        </c:scaling>
        <c:delete val="0"/>
        <c:axPos val="l"/>
        <c:majorGridlines/>
        <c:numFmt formatCode="#,##0.00" sourceLinked="0"/>
        <c:majorTickMark val="out"/>
        <c:minorTickMark val="none"/>
        <c:tickLblPos val="nextTo"/>
        <c:txPr>
          <a:bodyPr/>
          <a:lstStyle/>
          <a:p>
            <a:pPr>
              <a:defRPr sz="2000"/>
            </a:pPr>
            <a:endParaRPr lang="en-US"/>
          </a:p>
        </c:txPr>
        <c:crossAx val="1811568488"/>
        <c:crosses val="autoZero"/>
        <c:crossBetween val="between"/>
      </c:valAx>
    </c:plotArea>
    <c:legend>
      <c:legendPos val="r"/>
      <c:layout>
        <c:manualLayout>
          <c:xMode val="edge"/>
          <c:yMode val="edge"/>
          <c:x val="0.087469954413593"/>
          <c:y val="0.0379382719300556"/>
          <c:w val="0.694657487434324"/>
          <c:h val="0.185952901720618"/>
        </c:manualLayout>
      </c:layout>
      <c:overlay val="0"/>
      <c:txPr>
        <a:bodyPr/>
        <a:lstStyle/>
        <a:p>
          <a:pPr>
            <a:defRPr sz="2400"/>
          </a:pPr>
          <a:endParaRPr lang="en-US"/>
        </a:p>
      </c:txPr>
    </c:legend>
    <c:plotVisOnly val="1"/>
    <c:dispBlanksAs val="gap"/>
    <c:showDLblsOverMax val="0"/>
  </c:chart>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0.0803803587051618"/>
          <c:y val="0.0601851851851852"/>
          <c:w val="0.859270559930009"/>
          <c:h val="0.822469378827647"/>
        </c:manualLayout>
      </c:layout>
      <c:barChart>
        <c:barDir val="col"/>
        <c:grouping val="clustered"/>
        <c:varyColors val="0"/>
        <c:ser>
          <c:idx val="0"/>
          <c:order val="0"/>
          <c:tx>
            <c:strRef>
              <c:f>EDP!$B$1</c:f>
              <c:strCache>
                <c:ptCount val="1"/>
                <c:pt idx="0">
                  <c:v>AVATAR (1yr)</c:v>
                </c:pt>
              </c:strCache>
            </c:strRef>
          </c:tx>
          <c:invertIfNegative val="0"/>
          <c:cat>
            <c:strRef>
              <c:f>EDP!$A$2:$A$5</c:f>
              <c:strCache>
                <c:ptCount val="4"/>
                <c:pt idx="0">
                  <c:v>8Gb</c:v>
                </c:pt>
                <c:pt idx="1">
                  <c:v>16Gb</c:v>
                </c:pt>
                <c:pt idx="2">
                  <c:v>32Gb</c:v>
                </c:pt>
                <c:pt idx="3">
                  <c:v>64Gb</c:v>
                </c:pt>
              </c:strCache>
            </c:strRef>
          </c:cat>
          <c:val>
            <c:numRef>
              <c:f>EDP!$B$2:$B$5</c:f>
              <c:numCache>
                <c:formatCode>General</c:formatCode>
                <c:ptCount val="4"/>
                <c:pt idx="0">
                  <c:v>0.95</c:v>
                </c:pt>
                <c:pt idx="1">
                  <c:v>0.88</c:v>
                </c:pt>
                <c:pt idx="2">
                  <c:v>0.75</c:v>
                </c:pt>
                <c:pt idx="3">
                  <c:v>0.52</c:v>
                </c:pt>
              </c:numCache>
            </c:numRef>
          </c:val>
        </c:ser>
        <c:ser>
          <c:idx val="1"/>
          <c:order val="1"/>
          <c:tx>
            <c:strRef>
              <c:f>EDP!$C$1</c:f>
              <c:strCache>
                <c:ptCount val="1"/>
                <c:pt idx="0">
                  <c:v>NoRefresh</c:v>
                </c:pt>
              </c:strCache>
            </c:strRef>
          </c:tx>
          <c:invertIfNegative val="0"/>
          <c:cat>
            <c:strRef>
              <c:f>EDP!$A$2:$A$5</c:f>
              <c:strCache>
                <c:ptCount val="4"/>
                <c:pt idx="0">
                  <c:v>8Gb</c:v>
                </c:pt>
                <c:pt idx="1">
                  <c:v>16Gb</c:v>
                </c:pt>
                <c:pt idx="2">
                  <c:v>32Gb</c:v>
                </c:pt>
                <c:pt idx="3">
                  <c:v>64Gb</c:v>
                </c:pt>
              </c:strCache>
            </c:strRef>
          </c:cat>
          <c:val>
            <c:numRef>
              <c:f>EDP!$C$2:$C$5</c:f>
              <c:numCache>
                <c:formatCode>General</c:formatCode>
                <c:ptCount val="4"/>
                <c:pt idx="0">
                  <c:v>0.91</c:v>
                </c:pt>
                <c:pt idx="1">
                  <c:v>0.83</c:v>
                </c:pt>
                <c:pt idx="2">
                  <c:v>0.68</c:v>
                </c:pt>
                <c:pt idx="3">
                  <c:v>0.41</c:v>
                </c:pt>
              </c:numCache>
            </c:numRef>
          </c:val>
        </c:ser>
        <c:dLbls>
          <c:showLegendKey val="0"/>
          <c:showVal val="0"/>
          <c:showCatName val="0"/>
          <c:showSerName val="0"/>
          <c:showPercent val="0"/>
          <c:showBubbleSize val="0"/>
        </c:dLbls>
        <c:gapWidth val="150"/>
        <c:axId val="1811591272"/>
        <c:axId val="1811594280"/>
      </c:barChart>
      <c:catAx>
        <c:axId val="1811591272"/>
        <c:scaling>
          <c:orientation val="minMax"/>
        </c:scaling>
        <c:delete val="0"/>
        <c:axPos val="b"/>
        <c:majorTickMark val="out"/>
        <c:minorTickMark val="none"/>
        <c:tickLblPos val="nextTo"/>
        <c:txPr>
          <a:bodyPr/>
          <a:lstStyle/>
          <a:p>
            <a:pPr>
              <a:defRPr sz="2000"/>
            </a:pPr>
            <a:endParaRPr lang="en-US"/>
          </a:p>
        </c:txPr>
        <c:crossAx val="1811594280"/>
        <c:crosses val="autoZero"/>
        <c:auto val="1"/>
        <c:lblAlgn val="ctr"/>
        <c:lblOffset val="100"/>
        <c:noMultiLvlLbl val="0"/>
      </c:catAx>
      <c:valAx>
        <c:axId val="1811594280"/>
        <c:scaling>
          <c:orientation val="minMax"/>
        </c:scaling>
        <c:delete val="0"/>
        <c:axPos val="l"/>
        <c:majorGridlines/>
        <c:numFmt formatCode="#,##0.0" sourceLinked="0"/>
        <c:majorTickMark val="out"/>
        <c:minorTickMark val="none"/>
        <c:tickLblPos val="nextTo"/>
        <c:txPr>
          <a:bodyPr/>
          <a:lstStyle/>
          <a:p>
            <a:pPr>
              <a:defRPr sz="2000"/>
            </a:pPr>
            <a:endParaRPr lang="en-US"/>
          </a:p>
        </c:txPr>
        <c:crossAx val="1811591272"/>
        <c:crosses val="autoZero"/>
        <c:crossBetween val="between"/>
        <c:majorUnit val="0.1"/>
      </c:valAx>
    </c:plotArea>
    <c:legend>
      <c:legendPos val="r"/>
      <c:layout>
        <c:manualLayout>
          <c:xMode val="edge"/>
          <c:yMode val="edge"/>
          <c:x val="0.301287172436779"/>
          <c:y val="0.00265860517435321"/>
          <c:w val="0.655851685206016"/>
          <c:h val="0.185952901720618"/>
        </c:manualLayout>
      </c:layout>
      <c:overlay val="0"/>
      <c:txPr>
        <a:bodyPr/>
        <a:lstStyle/>
        <a:p>
          <a:pPr>
            <a:defRPr sz="2000"/>
          </a:pPr>
          <a:endParaRPr lang="en-US"/>
        </a:p>
      </c:txPr>
    </c:legend>
    <c:plotVisOnly val="1"/>
    <c:dispBlanksAs val="gap"/>
    <c:showDLblsOverMax val="0"/>
  </c:chart>
  <c:externalData r:id="rId1">
    <c:autoUpdate val="0"/>
  </c:externalData>
</c:chartSpace>
</file>

<file path=ppt/drawings/drawing1.xml><?xml version="1.0" encoding="utf-8"?>
<c:userShapes xmlns:c="http://schemas.openxmlformats.org/drawingml/2006/chart">
  <cdr:relSizeAnchor xmlns:cdr="http://schemas.openxmlformats.org/drawingml/2006/chartDrawing">
    <cdr:from>
      <cdr:x>0.36036</cdr:x>
      <cdr:y>0.11994</cdr:y>
    </cdr:from>
    <cdr:to>
      <cdr:x>0.54054</cdr:x>
      <cdr:y>0.18125</cdr:y>
    </cdr:to>
    <cdr:sp macro="" textlink="">
      <cdr:nvSpPr>
        <cdr:cNvPr id="4" name="TextBox 54"/>
        <cdr:cNvSpPr txBox="1"/>
      </cdr:nvSpPr>
      <cdr:spPr>
        <a:xfrm xmlns:a="http://schemas.openxmlformats.org/drawingml/2006/main">
          <a:off x="3048000" y="511804"/>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2.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drawings/drawing3.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18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fld id="{AC167E78-EA36-40A1-A9A0-B443C6CB1F60}" type="datetimeFigureOut">
              <a:rPr lang="en-US" smtClean="0"/>
              <a:pPr/>
              <a:t>6/17/17</a:t>
            </a:fld>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1E401BE2-F7AC-4C50-A6E5-F6C806E13D7E}" type="slidenum">
              <a:rPr lang="en-US" smtClean="0"/>
              <a:pPr/>
              <a:t>‹#›</a:t>
            </a:fld>
            <a:endParaRPr lang="en-US"/>
          </a:p>
        </p:txBody>
      </p:sp>
    </p:spTree>
    <p:extLst>
      <p:ext uri="{BB962C8B-B14F-4D97-AF65-F5344CB8AC3E}">
        <p14:creationId xmlns:p14="http://schemas.microsoft.com/office/powerpoint/2010/main" val="10462981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8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8D89EF4-2B2A-4F54-A6DD-1EB35DCF17B3}" type="datetimeFigureOut">
              <a:rPr lang="en-US" smtClean="0"/>
              <a:pPr/>
              <a:t>6/17/17</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AB959945-7217-484B-8E74-88DC87A74BB0}" type="slidenum">
              <a:rPr lang="en-US" smtClean="0"/>
              <a:pPr/>
              <a:t>‹#›</a:t>
            </a:fld>
            <a:endParaRPr lang="en-US"/>
          </a:p>
        </p:txBody>
      </p:sp>
    </p:spTree>
    <p:extLst>
      <p:ext uri="{BB962C8B-B14F-4D97-AF65-F5344CB8AC3E}">
        <p14:creationId xmlns:p14="http://schemas.microsoft.com/office/powerpoint/2010/main" val="35580705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8.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9.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0.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2.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3.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9.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3.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6.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7.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8.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9.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0.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2.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3.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4.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5.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7.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8.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2.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5.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0.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3.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6.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2.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6.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3.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7.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8.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9.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0.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2.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3.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4.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5.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2.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3.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4.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5.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6.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7.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8.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9.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0.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8.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7.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2.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4.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6.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7.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8.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70000" lnSpcReduction="20000"/>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1</a:t>
            </a:fld>
            <a:endParaRPr lang="en-US">
              <a:solidFill>
                <a:prstClr val="black"/>
              </a:solidFill>
              <a:latin typeface="Calibri"/>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Grp="1" noRot="1" noChangeAspect="1" noChangeArrowheads="1" noTextEdit="1"/>
          </p:cNvSpPr>
          <p:nvPr>
            <p:ph type="sldImg"/>
          </p:nvPr>
        </p:nvSpPr>
        <p:spPr>
          <a:xfrm>
            <a:off x="1165225" y="676275"/>
            <a:ext cx="4713288" cy="3533775"/>
          </a:xfrm>
          <a:ln/>
        </p:spPr>
      </p:sp>
      <p:sp>
        <p:nvSpPr>
          <p:cNvPr id="27651" name="Rectangle 3"/>
          <p:cNvSpPr>
            <a:spLocks noGrp="1" noChangeArrowheads="1"/>
          </p:cNvSpPr>
          <p:nvPr>
            <p:ph type="body" idx="1"/>
          </p:nvPr>
        </p:nvSpPr>
        <p:spPr>
          <a:xfrm>
            <a:off x="897994" y="4434208"/>
            <a:ext cx="5166647" cy="4135091"/>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dirty="0"/>
              <a:t>Professor Mutlu</a:t>
            </a:r>
            <a:r>
              <a:rPr lang="ja-JP" altLang="en-US" dirty="0"/>
              <a:t>’</a:t>
            </a:r>
            <a:r>
              <a:rPr lang="en-US" dirty="0"/>
              <a:t>s research focus is all aspects of </a:t>
            </a:r>
            <a:r>
              <a:rPr lang="en-US" dirty="0" smtClean="0"/>
              <a:t>computer</a:t>
            </a:r>
            <a:r>
              <a:rPr lang="en-US" baseline="0" dirty="0" smtClean="0"/>
              <a:t> </a:t>
            </a:r>
            <a:r>
              <a:rPr lang="en-US" dirty="0" smtClean="0"/>
              <a:t>architecture, HW/SW interaction</a:t>
            </a:r>
            <a:r>
              <a:rPr lang="en-US" baseline="0" dirty="0" smtClean="0"/>
              <a:t> and bioinformatics</a:t>
            </a:r>
            <a:r>
              <a:rPr lang="en-US" dirty="0" smtClean="0"/>
              <a:t>. </a:t>
            </a:r>
          </a:p>
          <a:p>
            <a:endParaRPr lang="en-US" dirty="0" smtClean="0"/>
          </a:p>
          <a:p>
            <a:r>
              <a:rPr lang="en-US" dirty="0" smtClean="0"/>
              <a:t>He is looking for students to perform research</a:t>
            </a:r>
            <a:r>
              <a:rPr lang="en-US" baseline="0" dirty="0" smtClean="0"/>
              <a:t> in these areas.</a:t>
            </a:r>
            <a:endParaRPr lang="en-US" dirty="0" smtClean="0"/>
          </a:p>
          <a:p>
            <a:endParaRPr lang="en-US" dirty="0" smtClean="0"/>
          </a:p>
          <a:p>
            <a:r>
              <a:rPr lang="en-US" dirty="0" smtClean="0"/>
              <a:t>He and his group, SAFARI,</a:t>
            </a:r>
            <a:r>
              <a:rPr lang="en-US" baseline="0" dirty="0" smtClean="0"/>
              <a:t> solve fundamental problems spanning:</a:t>
            </a:r>
          </a:p>
          <a:p>
            <a:endParaRPr lang="en-US" dirty="0"/>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Memory, memory, memory, storage, interconnects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Parallel architectures, heterogeneous architectures, GP-GPUs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System/architecture interaction, new execution models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Energy efficiency, fault tolerance, hardware security </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Genome sequence analysis and assembly</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pPr defTabSz="931774" fontAlgn="base">
              <a:spcBef>
                <a:spcPct val="0"/>
              </a:spcBef>
              <a:spcAft>
                <a:spcPct val="0"/>
              </a:spcAft>
            </a:pPr>
            <a:r>
              <a:rPr lang="en-US" dirty="0">
                <a:solidFill>
                  <a:srgbClr val="3333CC"/>
                </a:solidFill>
                <a:latin typeface="Arial Narrow" charset="0"/>
                <a:ea typeface="ＭＳ Ｐゴシック" charset="0"/>
                <a:cs typeface="Arial" charset="0"/>
              </a:rPr>
              <a:t>His group does </a:t>
            </a:r>
            <a:r>
              <a:rPr lang="en-US" dirty="0" smtClean="0">
                <a:solidFill>
                  <a:srgbClr val="3333CC"/>
                </a:solidFill>
                <a:latin typeface="Arial Narrow" charset="0"/>
                <a:ea typeface="ＭＳ Ｐゴシック" charset="0"/>
                <a:cs typeface="Arial" charset="0"/>
              </a:rPr>
              <a:t>broad </a:t>
            </a:r>
            <a:r>
              <a:rPr lang="en-US" dirty="0">
                <a:solidFill>
                  <a:srgbClr val="3333CC"/>
                </a:solidFill>
                <a:latin typeface="Arial Narrow" charset="0"/>
                <a:ea typeface="ＭＳ Ｐゴシック" charset="0"/>
                <a:cs typeface="Arial" charset="0"/>
              </a:rPr>
              <a:t>research spanning systems to logic with architecture at center</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endParaRPr lang="en-US" dirty="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Grp="1" noRot="1" noChangeAspect="1" noChangeArrowheads="1" noTextEdit="1"/>
          </p:cNvSpPr>
          <p:nvPr>
            <p:ph type="sldImg"/>
          </p:nvPr>
        </p:nvSpPr>
        <p:spPr>
          <a:xfrm>
            <a:off x="1165225" y="676275"/>
            <a:ext cx="4713288" cy="3533775"/>
          </a:xfrm>
          <a:ln/>
        </p:spPr>
      </p:sp>
      <p:sp>
        <p:nvSpPr>
          <p:cNvPr id="27651" name="Rectangle 3"/>
          <p:cNvSpPr>
            <a:spLocks noGrp="1" noChangeArrowheads="1"/>
          </p:cNvSpPr>
          <p:nvPr>
            <p:ph type="body" idx="1"/>
          </p:nvPr>
        </p:nvSpPr>
        <p:spPr>
          <a:xfrm>
            <a:off x="897994" y="4434208"/>
            <a:ext cx="5166647" cy="4135091"/>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dirty="0" smtClean="0"/>
              <a:t>Some concrete</a:t>
            </a:r>
            <a:r>
              <a:rPr lang="en-US" baseline="0" dirty="0" smtClean="0"/>
              <a:t> current directions his group is exploring are:</a:t>
            </a:r>
          </a:p>
          <a:p>
            <a:endParaRPr lang="en-US" dirty="0"/>
          </a:p>
          <a:p>
            <a:pPr defTabSz="931774"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a:solidFill>
                  <a:srgbClr val="FF0000"/>
                </a:solidFill>
                <a:latin typeface="Arial Narrow" charset="0"/>
                <a:ea typeface="ＭＳ Ｐゴシック" charset="0"/>
                <a:cs typeface="Arial" charset="0"/>
              </a:rPr>
              <a:t>Rethinking Memory System Design </a:t>
            </a:r>
            <a:r>
              <a:rPr lang="en-US" sz="2400" b="1" i="1" dirty="0">
                <a:solidFill>
                  <a:srgbClr val="3333CC"/>
                </a:solidFill>
                <a:latin typeface="Arial Narrow" charset="0"/>
                <a:ea typeface="ＭＳ Ｐゴシック" charset="0"/>
                <a:cs typeface="Arial" charset="0"/>
              </a:rPr>
              <a:t>for Data-Intensive Computing</a:t>
            </a:r>
          </a:p>
          <a:p>
            <a:pPr lvl="1" defTabSz="931774"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Rethinking DRAM, Flash Memory, Emerging Technologies</a:t>
            </a:r>
          </a:p>
          <a:p>
            <a:pPr lvl="1" defTabSz="931774" fontAlgn="base">
              <a:spcBef>
                <a:spcPct val="0"/>
              </a:spcBef>
              <a:spcAft>
                <a:spcPct val="0"/>
              </a:spcAft>
              <a:buFontTx/>
              <a:buChar char="•"/>
            </a:pPr>
            <a:endParaRPr lang="en-US" sz="2400" b="1" i="1" dirty="0">
              <a:solidFill>
                <a:srgbClr val="3333CC"/>
              </a:solidFill>
              <a:latin typeface="Arial Narrow" charset="0"/>
              <a:ea typeface="ＭＳ Ｐゴシック" charset="0"/>
              <a:cs typeface="Arial" charset="0"/>
            </a:endParaRPr>
          </a:p>
          <a:p>
            <a:pPr defTabSz="931774"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a:solidFill>
                  <a:srgbClr val="FF0000"/>
                </a:solidFill>
                <a:latin typeface="Arial Narrow" charset="0"/>
                <a:ea typeface="ＭＳ Ｐゴシック" charset="0"/>
                <a:cs typeface="Arial" charset="0"/>
              </a:rPr>
              <a:t>Single-Level Stores</a:t>
            </a:r>
            <a:r>
              <a:rPr lang="en-US" sz="2400" b="1" i="1" dirty="0">
                <a:solidFill>
                  <a:srgbClr val="3333CC"/>
                </a:solidFill>
                <a:latin typeface="Arial Narrow" charset="0"/>
                <a:ea typeface="ＭＳ Ｐゴシック" charset="0"/>
                <a:cs typeface="Arial" charset="0"/>
              </a:rPr>
              <a:t>: Merging Memory and Storage with Fast NVM</a:t>
            </a:r>
          </a:p>
          <a:p>
            <a:pPr defTabSz="931774" fontAlgn="base">
              <a:spcBef>
                <a:spcPct val="0"/>
              </a:spcBef>
              <a:spcAft>
                <a:spcPct val="0"/>
              </a:spcAft>
            </a:pPr>
            <a:r>
              <a:rPr lang="en-US" sz="2400" b="1" i="1" dirty="0">
                <a:solidFill>
                  <a:srgbClr val="3333CC"/>
                </a:solidFill>
                <a:latin typeface="Arial Narrow" charset="0"/>
                <a:ea typeface="ＭＳ Ｐゴシック" charset="0"/>
                <a:cs typeface="Arial" charset="0"/>
              </a:rPr>
              <a:t> </a:t>
            </a:r>
          </a:p>
          <a:p>
            <a:pPr defTabSz="931774"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a:solidFill>
                  <a:srgbClr val="FF0000"/>
                </a:solidFill>
                <a:latin typeface="Arial Narrow" charset="0"/>
                <a:ea typeface="ＭＳ Ｐゴシック" charset="0"/>
                <a:cs typeface="Arial" charset="0"/>
              </a:rPr>
              <a:t>GP-GPUs as First-Class Computing Engines</a:t>
            </a:r>
          </a:p>
          <a:p>
            <a:pPr defTabSz="931774" fontAlgn="base">
              <a:spcBef>
                <a:spcPct val="0"/>
              </a:spcBef>
              <a:spcAft>
                <a:spcPct val="0"/>
              </a:spcAft>
              <a:buFontTx/>
              <a:buChar char="•"/>
            </a:pPr>
            <a:endParaRPr lang="en-US" sz="2400" b="1" i="1" dirty="0">
              <a:solidFill>
                <a:srgbClr val="3333CC"/>
              </a:solidFill>
              <a:latin typeface="Arial Narrow" charset="0"/>
              <a:ea typeface="ＭＳ Ｐゴシック" charset="0"/>
              <a:cs typeface="Arial" charset="0"/>
            </a:endParaRPr>
          </a:p>
          <a:p>
            <a:pPr defTabSz="931774"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a:solidFill>
                  <a:srgbClr val="FF0000"/>
                </a:solidFill>
                <a:latin typeface="Arial Narrow" charset="0"/>
                <a:ea typeface="ＭＳ Ｐゴシック" charset="0"/>
                <a:cs typeface="Arial" charset="0"/>
              </a:rPr>
              <a:t>In-memory computing</a:t>
            </a:r>
          </a:p>
          <a:p>
            <a:pPr defTabSz="931774" fontAlgn="base">
              <a:spcBef>
                <a:spcPct val="0"/>
              </a:spcBef>
              <a:spcAft>
                <a:spcPct val="0"/>
              </a:spcAft>
              <a:buFontTx/>
              <a:buChar char="•"/>
            </a:pPr>
            <a:endParaRPr lang="en-US" sz="2400" b="1" i="1" dirty="0">
              <a:solidFill>
                <a:srgbClr val="3333CC"/>
              </a:solidFill>
              <a:latin typeface="Arial Narrow" charset="0"/>
              <a:ea typeface="ＭＳ Ｐゴシック" charset="0"/>
              <a:cs typeface="Arial" charset="0"/>
            </a:endParaRPr>
          </a:p>
          <a:p>
            <a:pPr defTabSz="931774"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a:solidFill>
                  <a:srgbClr val="FF0000"/>
                </a:solidFill>
                <a:latin typeface="Arial Narrow" charset="0"/>
                <a:ea typeface="ＭＳ Ｐゴシック" charset="0"/>
                <a:cs typeface="Arial" charset="0"/>
              </a:rPr>
              <a:t>Predictable computing</a:t>
            </a:r>
            <a:r>
              <a:rPr lang="en-US" sz="2400" b="1" i="1" dirty="0">
                <a:solidFill>
                  <a:srgbClr val="3333CC"/>
                </a:solidFill>
                <a:latin typeface="Arial Narrow" charset="0"/>
                <a:ea typeface="ＭＳ Ｐゴシック" charset="0"/>
                <a:cs typeface="Arial" charset="0"/>
              </a:rPr>
              <a:t>: QoS from the ground up</a:t>
            </a:r>
          </a:p>
          <a:p>
            <a:pPr defTabSz="931774" fontAlgn="base">
              <a:spcBef>
                <a:spcPct val="0"/>
              </a:spcBef>
              <a:spcAft>
                <a:spcPct val="0"/>
              </a:spcAft>
              <a:buFontTx/>
              <a:buChar char="•"/>
            </a:pPr>
            <a:endParaRPr lang="en-US" sz="2400" b="1" i="1" dirty="0">
              <a:solidFill>
                <a:srgbClr val="3333CC"/>
              </a:solidFill>
              <a:latin typeface="Arial Narrow" charset="0"/>
              <a:ea typeface="ＭＳ Ｐゴシック" charset="0"/>
              <a:cs typeface="Arial" charset="0"/>
            </a:endParaRPr>
          </a:p>
          <a:p>
            <a:pPr defTabSz="931774"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a:solidFill>
                  <a:srgbClr val="FF0000"/>
                </a:solidFill>
                <a:latin typeface="Arial Narrow" charset="0"/>
                <a:ea typeface="ＭＳ Ｐゴシック" charset="0"/>
                <a:cs typeface="Arial" charset="0"/>
              </a:rPr>
              <a:t>Secure Memories</a:t>
            </a:r>
            <a:r>
              <a:rPr lang="en-US" sz="2400" b="1" i="1" dirty="0">
                <a:solidFill>
                  <a:srgbClr val="3333CC"/>
                </a:solidFill>
                <a:latin typeface="Arial Narrow" charset="0"/>
                <a:ea typeface="ＭＳ Ｐゴシック" charset="0"/>
                <a:cs typeface="Arial" charset="0"/>
              </a:rPr>
              <a:t>: DRAM, Flash, NVM</a:t>
            </a:r>
          </a:p>
          <a:p>
            <a:pPr defTabSz="931774" fontAlgn="base">
              <a:spcBef>
                <a:spcPct val="0"/>
              </a:spcBef>
              <a:spcAft>
                <a:spcPct val="0"/>
              </a:spcAft>
              <a:buFontTx/>
              <a:buChar char="•"/>
            </a:pPr>
            <a:endParaRPr lang="en-US" sz="2400" b="1" i="1" dirty="0">
              <a:solidFill>
                <a:srgbClr val="3333CC"/>
              </a:solidFill>
              <a:latin typeface="Arial Narrow" charset="0"/>
              <a:ea typeface="ＭＳ Ｐゴシック" charset="0"/>
              <a:cs typeface="Arial" charset="0"/>
            </a:endParaRPr>
          </a:p>
          <a:p>
            <a:pPr defTabSz="931774"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a:solidFill>
                  <a:srgbClr val="FF0000"/>
                </a:solidFill>
                <a:latin typeface="Arial Narrow" charset="0"/>
                <a:ea typeface="ＭＳ Ｐゴシック" charset="0"/>
                <a:cs typeface="Arial" charset="0"/>
              </a:rPr>
              <a:t>Genome Sequence Analysis and Assembly </a:t>
            </a:r>
            <a:r>
              <a:rPr lang="en-US" sz="2400" b="1" i="1" dirty="0">
                <a:solidFill>
                  <a:srgbClr val="3333CC"/>
                </a:solidFill>
                <a:latin typeface="Arial Narrow" charset="0"/>
                <a:ea typeface="ＭＳ Ｐゴシック" charset="0"/>
                <a:cs typeface="Arial" charset="0"/>
              </a:rPr>
              <a:t>Algorithms and Architectures</a:t>
            </a:r>
            <a:endParaRPr lang="en-US" sz="2000" b="1" i="1" dirty="0">
              <a:solidFill>
                <a:srgbClr val="FF0000"/>
              </a:solidFill>
              <a:latin typeface="Arial Narrow" charset="0"/>
              <a:ea typeface="ＭＳ Ｐゴシック" charset="0"/>
              <a:cs typeface="Arial" charset="0"/>
            </a:endParaRPr>
          </a:p>
          <a:p>
            <a:endParaRPr lang="en-US" dirty="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1" name="Slide Image Placeholder 1"/>
          <p:cNvSpPr>
            <a:spLocks noGrp="1" noRot="1" noChangeAspec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250882"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endParaRPr lang="en-US">
              <a:latin typeface="Calibri" charset="0"/>
            </a:endParaRPr>
          </a:p>
        </p:txBody>
      </p:sp>
      <p:sp>
        <p:nvSpPr>
          <p:cNvPr id="250883"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EFE2350-F2DF-964B-A38F-A60565610F04}" type="slidenum">
              <a:rPr lang="en-US" sz="1200">
                <a:solidFill>
                  <a:srgbClr val="000000"/>
                </a:solidFill>
                <a:latin typeface="Calibri" charset="0"/>
                <a:cs typeface="Arial" charset="0"/>
              </a:rPr>
              <a:pPr eaLnBrk="1" hangingPunct="1"/>
              <a:t>28</a:t>
            </a:fld>
            <a:endParaRPr lang="en-US" sz="1200">
              <a:solidFill>
                <a:srgbClr val="000000"/>
              </a:solidFill>
              <a:latin typeface="Calibri" charset="0"/>
              <a:cs typeface="Arial" charset="0"/>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29</a:t>
            </a:fld>
            <a:endParaRPr lang="en-US">
              <a:solidFill>
                <a:prstClr val="black"/>
              </a:solidFill>
              <a:latin typeface="Calibri"/>
            </a:endParaRPr>
          </a:p>
        </p:txBody>
      </p:sp>
    </p:spTree>
    <p:extLst>
      <p:ext uri="{BB962C8B-B14F-4D97-AF65-F5344CB8AC3E}">
        <p14:creationId xmlns:p14="http://schemas.microsoft.com/office/powerpoint/2010/main" val="309807591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 is</a:t>
            </a:r>
            <a:r>
              <a:rPr lang="en-US" baseline="0" dirty="0" smtClean="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30</a:t>
            </a:fld>
            <a:endParaRPr lang="en-US">
              <a:solidFill>
                <a:prstClr val="black"/>
              </a:solidFill>
              <a:latin typeface="Calibri"/>
            </a:endParaRPr>
          </a:p>
        </p:txBody>
      </p:sp>
    </p:spTree>
    <p:extLst>
      <p:ext uri="{BB962C8B-B14F-4D97-AF65-F5344CB8AC3E}">
        <p14:creationId xmlns:p14="http://schemas.microsoft.com/office/powerpoint/2010/main" val="420066490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latin typeface="Calibri"/>
              </a:rPr>
              <a:pPr/>
              <a:t>31</a:t>
            </a:fld>
            <a:endParaRPr lang="en-US">
              <a:solidFill>
                <a:prstClr val="black"/>
              </a:solidFill>
              <a:latin typeface="Calibri"/>
            </a:endParaRPr>
          </a:p>
        </p:txBody>
      </p:sp>
    </p:spTree>
    <p:extLst>
      <p:ext uri="{BB962C8B-B14F-4D97-AF65-F5344CB8AC3E}">
        <p14:creationId xmlns:p14="http://schemas.microsoft.com/office/powerpoint/2010/main" val="92772033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latin typeface="Calibri"/>
              </a:rPr>
              <a:pPr/>
              <a:t>32</a:t>
            </a:fld>
            <a:endParaRPr lang="en-US">
              <a:solidFill>
                <a:prstClr val="black"/>
              </a:solidFill>
              <a:latin typeface="Calibri"/>
            </a:endParaRPr>
          </a:p>
        </p:txBody>
      </p:sp>
    </p:spTree>
    <p:extLst>
      <p:ext uri="{BB962C8B-B14F-4D97-AF65-F5344CB8AC3E}">
        <p14:creationId xmlns:p14="http://schemas.microsoft.com/office/powerpoint/2010/main" val="92772033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latin typeface="Calibri"/>
              </a:rPr>
              <a:pPr/>
              <a:t>33</a:t>
            </a:fld>
            <a:endParaRPr lang="en-US">
              <a:solidFill>
                <a:prstClr val="black"/>
              </a:solidFill>
              <a:latin typeface="Calibri"/>
            </a:endParaRPr>
          </a:p>
        </p:txBody>
      </p:sp>
    </p:spTree>
    <p:extLst>
      <p:ext uri="{BB962C8B-B14F-4D97-AF65-F5344CB8AC3E}">
        <p14:creationId xmlns:p14="http://schemas.microsoft.com/office/powerpoint/2010/main" val="92772033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latin typeface="Calibri"/>
              </a:rPr>
              <a:pPr/>
              <a:t>34</a:t>
            </a:fld>
            <a:endParaRPr lang="en-US">
              <a:solidFill>
                <a:prstClr val="black"/>
              </a:solidFill>
              <a:latin typeface="Calibri"/>
            </a:endParaRPr>
          </a:p>
        </p:txBody>
      </p:sp>
    </p:spTree>
    <p:extLst>
      <p:ext uri="{BB962C8B-B14F-4D97-AF65-F5344CB8AC3E}">
        <p14:creationId xmlns:p14="http://schemas.microsoft.com/office/powerpoint/2010/main" val="92772033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demonstrate the</a:t>
            </a:r>
            <a:r>
              <a:rPr lang="en-US" baseline="0" dirty="0" smtClean="0"/>
              <a:t> errors on multiple x86 systems. </a:t>
            </a:r>
            <a:r>
              <a:rPr lang="en-US" dirty="0" smtClean="0"/>
              <a:t>Shown to the bottom-left is a</a:t>
            </a:r>
            <a:r>
              <a:rPr lang="en-US" baseline="0" dirty="0" smtClean="0"/>
              <a:t> “disturbance kernel”. When executed, it forces two rows to be opened and closed one after the other – over and over again. Consequently</a:t>
            </a:r>
            <a:r>
              <a:rPr lang="en-US" dirty="0" smtClean="0"/>
              <a:t>, it induces many errors in the module.</a:t>
            </a:r>
          </a:p>
        </p:txBody>
      </p:sp>
      <p:sp>
        <p:nvSpPr>
          <p:cNvPr id="4" name="Slide Number Placeholder 3"/>
          <p:cNvSpPr>
            <a:spLocks noGrp="1"/>
          </p:cNvSpPr>
          <p:nvPr>
            <p:ph type="sldNum" sz="quarter" idx="10"/>
          </p:nvPr>
        </p:nvSpPr>
        <p:spPr/>
        <p:txBody>
          <a:bodyPr/>
          <a:lstStyle/>
          <a:p>
            <a:fld id="{C8AAB90D-FD29-4A5F-A91F-CD65CF7CAC8F}" type="slidenum">
              <a:rPr lang="en-US" smtClean="0">
                <a:solidFill>
                  <a:prstClr val="black"/>
                </a:solidFill>
                <a:latin typeface="Calibri"/>
              </a:rPr>
              <a:pPr/>
              <a:t>35</a:t>
            </a:fld>
            <a:endParaRPr lang="en-US">
              <a:solidFill>
                <a:prstClr val="black"/>
              </a:solidFill>
              <a:latin typeface="Calibri"/>
            </a:endParaRPr>
          </a:p>
        </p:txBody>
      </p:sp>
    </p:spTree>
    <p:extLst>
      <p:ext uri="{BB962C8B-B14F-4D97-AF65-F5344CB8AC3E}">
        <p14:creationId xmlns:p14="http://schemas.microsoft.com/office/powerpoint/2010/main" val="92772033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When</a:t>
            </a:r>
            <a:r>
              <a:rPr lang="en-US" baseline="0" dirty="0" smtClean="0"/>
              <a:t> we executed the code on four different processors, all four of them yielded errors. Intel </a:t>
            </a:r>
            <a:r>
              <a:rPr lang="en-US" baseline="0" dirty="0" err="1" smtClean="0"/>
              <a:t>Haswell</a:t>
            </a:r>
            <a:r>
              <a:rPr lang="en-US" baseline="0" dirty="0" smtClean="0"/>
              <a:t> has the most errors, at 23 thousand, because it has the highest rate of accessing DRAM.</a:t>
            </a:r>
          </a:p>
          <a:p>
            <a:endParaRPr lang="en-US" baseline="0" dirty="0" smtClean="0"/>
          </a:p>
          <a:p>
            <a:r>
              <a:rPr lang="en-US" baseline="0" dirty="0" smtClean="0"/>
              <a:t>Later on, I’ll show that we can induce as many as ten million disturbance errors in a more controlled environment.</a:t>
            </a:r>
          </a:p>
          <a:p>
            <a:endParaRPr lang="en-US" baseline="0" dirty="0" smtClean="0"/>
          </a:p>
          <a:p>
            <a:r>
              <a:rPr lang="en-US" baseline="0" dirty="0" smtClean="0"/>
              <a:t>From this, we conclude that disturbance errors are a serious reliability issue.</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36</a:t>
            </a:fld>
            <a:endParaRPr lang="en-US">
              <a:solidFill>
                <a:prstClr val="black"/>
              </a:solidFill>
              <a:latin typeface="Calibri"/>
            </a:endParaRPr>
          </a:p>
        </p:txBody>
      </p:sp>
    </p:spTree>
    <p:extLst>
      <p:ext uri="{BB962C8B-B14F-4D97-AF65-F5344CB8AC3E}">
        <p14:creationId xmlns:p14="http://schemas.microsoft.com/office/powerpoint/2010/main" val="304629350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Picture from the article:</a:t>
            </a:r>
          </a:p>
          <a:p>
            <a:r>
              <a:rPr lang="en-US" dirty="0" smtClean="0"/>
              <a:t>http://</a:t>
            </a:r>
            <a:r>
              <a:rPr lang="en-US" dirty="0" err="1" smtClean="0"/>
              <a:t>thehackernews.com</a:t>
            </a:r>
            <a:r>
              <a:rPr lang="en-US" dirty="0" smtClean="0"/>
              <a:t>/2015/03/dram-</a:t>
            </a:r>
            <a:r>
              <a:rPr lang="en-US" dirty="0" err="1" smtClean="0"/>
              <a:t>rowhammer</a:t>
            </a:r>
            <a:r>
              <a:rPr lang="en-US" dirty="0" smtClean="0"/>
              <a:t>-</a:t>
            </a:r>
            <a:r>
              <a:rPr lang="en-US" dirty="0" err="1" smtClean="0"/>
              <a:t>vulnerability.html</a:t>
            </a:r>
            <a:endParaRPr lang="en-US" dirty="0" smtClean="0"/>
          </a:p>
          <a:p>
            <a:endParaRPr lang="en-US" dirty="0" smtClean="0"/>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39</a:t>
            </a:fld>
            <a:endParaRPr lang="en-US">
              <a:solidFill>
                <a:prstClr val="black"/>
              </a:solidFill>
              <a:latin typeface="Calibri"/>
            </a:endParaRPr>
          </a:p>
        </p:txBody>
      </p:sp>
    </p:spTree>
    <p:extLst>
      <p:ext uri="{BB962C8B-B14F-4D97-AF65-F5344CB8AC3E}">
        <p14:creationId xmlns:p14="http://schemas.microsoft.com/office/powerpoint/2010/main" val="291118504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a:buFontTx/>
              <a:buChar char="-"/>
            </a:pPr>
            <a:r>
              <a:rPr lang="en-US" dirty="0"/>
              <a:t>As we have shown earlier, either </a:t>
            </a:r>
            <a:r>
              <a:rPr lang="en-US" dirty="0" smtClean="0"/>
              <a:t>across</a:t>
            </a:r>
            <a:r>
              <a:rPr lang="en-US" baseline="0" dirty="0" smtClean="0"/>
              <a:t> or within </a:t>
            </a:r>
            <a:r>
              <a:rPr lang="en-US" dirty="0" smtClean="0"/>
              <a:t>applications</a:t>
            </a:r>
            <a:r>
              <a:rPr lang="en-US" dirty="0"/>
              <a:t>, our characterization can identify data that are vulnerable to memory errors and data that are </a:t>
            </a:r>
            <a:r>
              <a:rPr lang="en-US" dirty="0" smtClean="0"/>
              <a:t>tolerant </a:t>
            </a:r>
            <a:r>
              <a:rPr lang="en-US" dirty="0"/>
              <a:t>to memory errors.</a:t>
            </a:r>
          </a:p>
          <a:p>
            <a:pPr marL="174708" indent="-174708">
              <a:buFontTx/>
              <a:buChar char="-"/>
            </a:pPr>
            <a:r>
              <a:rPr lang="en-US" dirty="0"/>
              <a:t>To exploit this observation, we would like to map these different data onto different memory modules according to their memory error tolerance.</a:t>
            </a:r>
          </a:p>
          <a:p>
            <a:pPr marL="174708" indent="-174708">
              <a:buFontTx/>
              <a:buChar char="-"/>
            </a:pPr>
            <a:r>
              <a:rPr lang="en-US" dirty="0"/>
              <a:t>As an example here, we map vulnerable data to reliable memory to improve reliability, and map </a:t>
            </a:r>
            <a:r>
              <a:rPr lang="en-US" dirty="0" smtClean="0"/>
              <a:t>tolerant </a:t>
            </a:r>
            <a:r>
              <a:rPr lang="en-US" dirty="0"/>
              <a:t>data to low-cost less-reliable memory </a:t>
            </a:r>
            <a:r>
              <a:rPr lang="en-US" baseline="0" dirty="0" smtClean="0"/>
              <a:t>to </a:t>
            </a:r>
            <a:r>
              <a:rPr lang="en-US" dirty="0"/>
              <a:t>exploit its tolerance and lower the cost. We call </a:t>
            </a:r>
            <a:r>
              <a:rPr lang="en-US" dirty="0" smtClean="0"/>
              <a:t>this mechanism </a:t>
            </a:r>
            <a:r>
              <a:rPr lang="en-US" dirty="0"/>
              <a:t>heterogeneous-reliability </a:t>
            </a:r>
            <a:r>
              <a:rPr lang="en-US" dirty="0" smtClean="0"/>
              <a:t>memory, HRM.</a:t>
            </a:r>
          </a:p>
          <a:p>
            <a:pPr marL="174708" indent="-174708">
              <a:buFontTx/>
              <a:buChar char="-"/>
            </a:pPr>
            <a:r>
              <a:rPr lang="en-US" dirty="0" smtClean="0"/>
              <a:t>Reliable</a:t>
            </a:r>
            <a:r>
              <a:rPr lang="en-US" baseline="0" dirty="0" smtClean="0"/>
              <a:t> memory consists of … Low cost memory consists of …</a:t>
            </a:r>
            <a:endParaRPr lang="en-US" dirty="0"/>
          </a:p>
          <a:p>
            <a:pPr marL="174708" indent="-174708">
              <a:buFontTx/>
              <a:buChar char="-"/>
            </a:pPr>
            <a:r>
              <a:rPr lang="en-US" dirty="0"/>
              <a:t>As we will show later, HRM allows us to use weaker error protection in memory, and enables the use of less-tested memory chips to lower the cost of the memory system, while still achieving reasonable single-server reliability target.</a:t>
            </a:r>
          </a:p>
        </p:txBody>
      </p:sp>
      <p:sp>
        <p:nvSpPr>
          <p:cNvPr id="4" name="Slide Number Placeholder 3"/>
          <p:cNvSpPr>
            <a:spLocks noGrp="1"/>
          </p:cNvSpPr>
          <p:nvPr>
            <p:ph type="sldNum" sz="quarter" idx="10"/>
          </p:nvPr>
        </p:nvSpPr>
        <p:spPr/>
        <p:txBody>
          <a:bodyPr/>
          <a:lstStyle/>
          <a:p>
            <a:fld id="{E0D199FA-7989-4A25-927C-BEF5C8B58483}" type="slidenum">
              <a:rPr lang="en-US" smtClean="0">
                <a:solidFill>
                  <a:prstClr val="black"/>
                </a:solidFill>
                <a:latin typeface="Calibri"/>
              </a:rPr>
              <a:pPr/>
              <a:t>53</a:t>
            </a:fld>
            <a:endParaRPr lang="en-US">
              <a:solidFill>
                <a:prstClr val="black"/>
              </a:solidFill>
              <a:latin typeface="Calibri"/>
            </a:endParaRPr>
          </a:p>
        </p:txBody>
      </p:sp>
    </p:spTree>
    <p:extLst>
      <p:ext uri="{BB962C8B-B14F-4D97-AF65-F5344CB8AC3E}">
        <p14:creationId xmlns:p14="http://schemas.microsoft.com/office/powerpoint/2010/main" val="416976140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Why do the errors occur? We see three possible causes.</a:t>
            </a:r>
          </a:p>
          <a:p>
            <a:endParaRPr lang="en-US" dirty="0" smtClean="0"/>
          </a:p>
          <a:p>
            <a:r>
              <a:rPr lang="en-US" dirty="0" smtClean="0"/>
              <a:t>First, there could electromagnetic</a:t>
            </a:r>
            <a:r>
              <a:rPr lang="en-US" baseline="0" dirty="0" smtClean="0"/>
              <a:t> coupling between adjacent </a:t>
            </a:r>
            <a:r>
              <a:rPr lang="en-US" baseline="0" dirty="0" err="1" smtClean="0"/>
              <a:t>wordlines</a:t>
            </a:r>
            <a:r>
              <a:rPr lang="en-US" baseline="0" dirty="0" smtClean="0"/>
              <a:t>. When the voltage of one is toggled, it could briefly increase the voltage of the other and facilitate the leakage of charge.</a:t>
            </a:r>
          </a:p>
          <a:p>
            <a:endParaRPr lang="en-US" baseline="0" dirty="0" smtClean="0"/>
          </a:p>
          <a:p>
            <a:r>
              <a:rPr lang="en-US" baseline="0" dirty="0" smtClean="0"/>
              <a:t>Two other possibilities are conductive bridges and hot-carrier injection.</a:t>
            </a:r>
          </a:p>
          <a:p>
            <a:endParaRPr lang="en-US" baseline="0" dirty="0" smtClean="0"/>
          </a:p>
          <a:p>
            <a:r>
              <a:rPr lang="en-US" baseline="0" dirty="0" smtClean="0"/>
              <a:t>At least one manufacturer confirmed that these three could play a role in the disturbance errors we see them today.</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56</a:t>
            </a:fld>
            <a:endParaRPr lang="en-US">
              <a:solidFill>
                <a:prstClr val="black"/>
              </a:solidFill>
              <a:latin typeface="Calibri"/>
            </a:endParaRPr>
          </a:p>
        </p:txBody>
      </p:sp>
    </p:spTree>
    <p:extLst>
      <p:ext uri="{BB962C8B-B14F-4D97-AF65-F5344CB8AC3E}">
        <p14:creationId xmlns:p14="http://schemas.microsoft.com/office/powerpoint/2010/main" val="309609979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Now I will present the characterization</a:t>
            </a:r>
            <a:r>
              <a:rPr lang="en-US" baseline="0" dirty="0" smtClean="0"/>
              <a:t> results, one-by-one.</a:t>
            </a:r>
          </a:p>
          <a:p>
            <a:endParaRPr lang="en-US" baseline="0" dirty="0" smtClean="0"/>
          </a:p>
          <a:p>
            <a:r>
              <a:rPr lang="en-US" baseline="0" dirty="0" smtClean="0"/>
              <a:t>First, I show that most modules are at risk. Second, I show the number of errors in a module as a function of the manufacture date. Third, I show that the errors are symptomatic of charge loss. Fourth, I show that an aggressor induces errors in adjacent rows. Fifth, I show several sensitivity studies. And, finally, I briefly describe other results in the paper. </a:t>
            </a:r>
          </a:p>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57</a:t>
            </a:fld>
            <a:endParaRPr lang="en-US">
              <a:solidFill>
                <a:prstClr val="black"/>
              </a:solidFill>
              <a:latin typeface="Calibri"/>
            </a:endParaRPr>
          </a:p>
        </p:txBody>
      </p:sp>
    </p:spTree>
    <p:extLst>
      <p:ext uri="{BB962C8B-B14F-4D97-AF65-F5344CB8AC3E}">
        <p14:creationId xmlns:p14="http://schemas.microsoft.com/office/powerpoint/2010/main" val="236799080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 is</a:t>
            </a:r>
            <a:r>
              <a:rPr lang="en-US" baseline="0" dirty="0" smtClean="0"/>
              <a:t> the</a:t>
            </a:r>
            <a:r>
              <a:rPr lang="en-US" dirty="0" smtClean="0"/>
              <a:t> row-address difference</a:t>
            </a:r>
            <a:r>
              <a:rPr lang="en-US" baseline="0" dirty="0" smtClean="0"/>
              <a:t> between an aggressor and its victims. And the y-axis is the number of victim-aggressor pairs that correspond to the row-address difference. For all three modules, we see strong peaks at plus/minus 1. This implies that aggressors and victims have consecutive row-addresses, in other words, they are adjacent.</a:t>
            </a:r>
          </a:p>
          <a:p>
            <a:endParaRPr lang="en-US" baseline="0" dirty="0" smtClean="0"/>
          </a:p>
          <a:p>
            <a:r>
              <a:rPr lang="en-US" baseline="0" dirty="0" smtClean="0"/>
              <a:t>However, the figure also shows some victims that are not adjacent to the aggressor. We believe this could be caused by two reasons. First, depending on the mapping, two rows that are physically adjacent within the DRAM chip may not have consecutive row-addresses. Second, fault rows are often re-mapped to spare rows that may reside on a different portion of the DRAM chip.</a:t>
            </a:r>
          </a:p>
          <a:p>
            <a:endParaRPr lang="en-US" baseline="0" dirty="0" smtClean="0"/>
          </a:p>
          <a:p>
            <a:r>
              <a:rPr lang="en-US" baseline="0" dirty="0" smtClean="0"/>
              <a:t>Nevertheless, we conclude that the vast majority of aggressors &amp; victims are adjacent.</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58</a:t>
            </a:fld>
            <a:endParaRPr lang="en-US">
              <a:solidFill>
                <a:prstClr val="black"/>
              </a:solidFill>
              <a:latin typeface="Calibri"/>
            </a:endParaRPr>
          </a:p>
        </p:txBody>
      </p:sp>
    </p:spTree>
    <p:extLst>
      <p:ext uri="{BB962C8B-B14F-4D97-AF65-F5344CB8AC3E}">
        <p14:creationId xmlns:p14="http://schemas.microsoft.com/office/powerpoint/2010/main" val="43683727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a:t>
            </a:r>
            <a:r>
              <a:rPr lang="en-US" baseline="0" dirty="0" smtClean="0"/>
              <a:t> is the interval at which we access the aggressor. And the y-axis is the number of errors. To comply with the DRAM standard, we employ a default value of 55ns in our experiments. However, as we increase the access-interval, we see that the number of errors decreases. In particular, at 500ns, there are no errors for all three modules.</a:t>
            </a:r>
          </a:p>
          <a:p>
            <a:endParaRPr lang="en-US" baseline="0" dirty="0" smtClean="0"/>
          </a:p>
          <a:p>
            <a:r>
              <a:rPr lang="en-US" baseline="0" dirty="0" smtClean="0"/>
              <a:t>From this, we conclude that less frequent accesses induce fewer errors.</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59</a:t>
            </a:fld>
            <a:endParaRPr lang="en-US">
              <a:solidFill>
                <a:prstClr val="black"/>
              </a:solidFill>
              <a:latin typeface="Calibri"/>
            </a:endParaRPr>
          </a:p>
        </p:txBody>
      </p:sp>
    </p:spTree>
    <p:extLst>
      <p:ext uri="{BB962C8B-B14F-4D97-AF65-F5344CB8AC3E}">
        <p14:creationId xmlns:p14="http://schemas.microsoft.com/office/powerpoint/2010/main" val="136342421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In this figure, the x-axis</a:t>
            </a:r>
            <a:r>
              <a:rPr lang="en-US" baseline="0" dirty="0" smtClean="0"/>
              <a:t> is the refresh-interval. And the y-axis is the number of errors. To comply with the DRAM standard, we employ a default value of 64ms in our experiments. However, as we decrease the refresh-interval, we see that the number of errors decreases. In particular, when the refresh is shortened by 7x, there are no errors for all three modules.</a:t>
            </a:r>
          </a:p>
          <a:p>
            <a:endParaRPr lang="en-US" baseline="0" dirty="0" smtClean="0"/>
          </a:p>
          <a:p>
            <a:r>
              <a:rPr lang="en-US" baseline="0" dirty="0" smtClean="0"/>
              <a:t>From this, we conclude that more frequent accesses induce fewer errors.</a:t>
            </a:r>
            <a:endParaRPr lang="en-US" dirty="0" smtClean="0"/>
          </a:p>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60</a:t>
            </a:fld>
            <a:endParaRPr lang="en-US">
              <a:solidFill>
                <a:prstClr val="black"/>
              </a:solidFill>
              <a:latin typeface="Calibri"/>
            </a:endParaRPr>
          </a:p>
        </p:txBody>
      </p:sp>
    </p:spTree>
    <p:extLst>
      <p:ext uri="{BB962C8B-B14F-4D97-AF65-F5344CB8AC3E}">
        <p14:creationId xmlns:p14="http://schemas.microsoft.com/office/powerpoint/2010/main" val="187626002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tested the modules with four different data-patterns:</a:t>
            </a:r>
            <a:r>
              <a:rPr lang="en-US" baseline="0" dirty="0" smtClean="0"/>
              <a:t> Solid, inverse Solid, </a:t>
            </a:r>
            <a:r>
              <a:rPr lang="en-US" baseline="0" dirty="0" err="1" smtClean="0"/>
              <a:t>RowStripe</a:t>
            </a:r>
            <a:r>
              <a:rPr lang="en-US" baseline="0" dirty="0" smtClean="0"/>
              <a:t>, and inverse </a:t>
            </a:r>
            <a:r>
              <a:rPr lang="en-US" baseline="0" dirty="0" err="1" smtClean="0"/>
              <a:t>RowStripe</a:t>
            </a:r>
            <a:r>
              <a:rPr lang="en-US" baseline="0" dirty="0" smtClean="0"/>
              <a:t>. Solid and inverse Solid give us full coverage since each cell is tested with both 1s and 0s. And the same applies to </a:t>
            </a:r>
            <a:r>
              <a:rPr lang="en-US" baseline="0" dirty="0" err="1" smtClean="0"/>
              <a:t>RowStripe</a:t>
            </a:r>
            <a:r>
              <a:rPr lang="en-US" baseline="0" dirty="0" smtClean="0"/>
              <a:t> and its inverse.</a:t>
            </a:r>
          </a:p>
          <a:p>
            <a:endParaRPr lang="en-US" baseline="0" dirty="0" smtClean="0"/>
          </a:p>
          <a:p>
            <a:r>
              <a:rPr lang="en-US" baseline="0" dirty="0" smtClean="0"/>
              <a:t>However, we found that the </a:t>
            </a:r>
            <a:r>
              <a:rPr lang="en-US" baseline="0" dirty="0" err="1" smtClean="0"/>
              <a:t>rowstripe</a:t>
            </a:r>
            <a:r>
              <a:rPr lang="en-US" baseline="0" dirty="0" smtClean="0"/>
              <a:t> pattern had 10 times as more errors than the solid pattern. We also tested many other data-patterns, including random, but found </a:t>
            </a:r>
            <a:r>
              <a:rPr lang="en-US" baseline="0" dirty="0" err="1" smtClean="0"/>
              <a:t>RowStripe</a:t>
            </a:r>
            <a:r>
              <a:rPr lang="en-US" baseline="0" dirty="0" smtClean="0"/>
              <a:t> to induce the most errors.</a:t>
            </a:r>
          </a:p>
          <a:p>
            <a:endParaRPr lang="en-US" baseline="0" dirty="0" smtClean="0"/>
          </a:p>
          <a:p>
            <a:r>
              <a:rPr lang="en-US" baseline="0" dirty="0" smtClean="0"/>
              <a:t>Therefore, we conclude that errors are affected by data stored in other cells due to differences in coupling effects between the cells.</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61</a:t>
            </a:fld>
            <a:endParaRPr lang="en-US">
              <a:solidFill>
                <a:prstClr val="black"/>
              </a:solidFill>
              <a:latin typeface="Calibri"/>
            </a:endParaRPr>
          </a:p>
        </p:txBody>
      </p:sp>
    </p:spTree>
    <p:extLst>
      <p:ext uri="{BB962C8B-B14F-4D97-AF65-F5344CB8AC3E}">
        <p14:creationId xmlns:p14="http://schemas.microsoft.com/office/powerpoint/2010/main" val="185241655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First,</a:t>
            </a:r>
            <a:r>
              <a:rPr lang="en-US" baseline="0" dirty="0" smtClean="0"/>
              <a:t> we show that victim cells are not weak cells, which are cells that are inherently leaky. According to our experiments, we saw almost no overlap between them.</a:t>
            </a:r>
          </a:p>
          <a:p>
            <a:endParaRPr lang="en-US" baseline="0" dirty="0" smtClean="0"/>
          </a:p>
          <a:p>
            <a:r>
              <a:rPr lang="en-US" baseline="0" dirty="0" smtClean="0"/>
              <a:t>Second, we show that errors are not strongly affected by temperature. In all of the tests so far, we set the temperature to 50 degrees Celsius. But even when we changed the temperature by 20 degrees, the number of errors changed by less than 15 percent.</a:t>
            </a:r>
          </a:p>
          <a:p>
            <a:endParaRPr lang="en-US" baseline="0" dirty="0" smtClean="0"/>
          </a:p>
          <a:p>
            <a:r>
              <a:rPr lang="en-US" baseline="0" dirty="0" smtClean="0"/>
              <a:t>Third, we show that errors are repeatable. Across ten iterations of testing, more than 70% of victim cells had errors in every iteration.</a:t>
            </a:r>
          </a:p>
          <a:p>
            <a:r>
              <a:rPr lang="en-US" baseline="0" dirty="0" smtClean="0"/>
              <a:t> </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62</a:t>
            </a:fld>
            <a:endParaRPr lang="en-US">
              <a:solidFill>
                <a:prstClr val="black"/>
              </a:solidFill>
              <a:latin typeface="Calibri"/>
            </a:endParaRPr>
          </a:p>
        </p:txBody>
      </p:sp>
    </p:spTree>
    <p:extLst>
      <p:ext uri="{BB962C8B-B14F-4D97-AF65-F5344CB8AC3E}">
        <p14:creationId xmlns:p14="http://schemas.microsoft.com/office/powerpoint/2010/main" val="255527161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Fourth, we show that there</a:t>
            </a:r>
            <a:r>
              <a:rPr lang="en-US" baseline="0" dirty="0" smtClean="0"/>
              <a:t> are as many as four errors per </a:t>
            </a:r>
            <a:r>
              <a:rPr lang="en-US" baseline="0" dirty="0" err="1" smtClean="0"/>
              <a:t>cacheline</a:t>
            </a:r>
            <a:r>
              <a:rPr lang="en-US" baseline="0" dirty="0" smtClean="0"/>
              <a:t>. From this, we conclude that simple ECC schemes (for example, SECDED) cannot prevent all errors.</a:t>
            </a:r>
          </a:p>
          <a:p>
            <a:endParaRPr lang="en-US" baseline="0" dirty="0" smtClean="0"/>
          </a:p>
          <a:p>
            <a:r>
              <a:rPr lang="en-US" baseline="0" dirty="0" smtClean="0"/>
              <a:t>Fifth, we show that the number of cells &amp; rows affected by an aggressor can be as high as 110 or 9, respectively.</a:t>
            </a:r>
          </a:p>
          <a:p>
            <a:endParaRPr lang="en-US" baseline="0" dirty="0" smtClean="0"/>
          </a:p>
          <a:p>
            <a:r>
              <a:rPr lang="en-US" baseline="0" dirty="0" smtClean="0"/>
              <a:t>Lastly, we show that a very small fraction of victim cells experience an error when either one of the aggressors is toggled.</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63</a:t>
            </a:fld>
            <a:endParaRPr lang="en-US">
              <a:solidFill>
                <a:prstClr val="black"/>
              </a:solidFill>
              <a:latin typeface="Calibri"/>
            </a:endParaRPr>
          </a:p>
        </p:txBody>
      </p:sp>
    </p:spTree>
    <p:extLst>
      <p:ext uri="{BB962C8B-B14F-4D97-AF65-F5344CB8AC3E}">
        <p14:creationId xmlns:p14="http://schemas.microsoft.com/office/powerpoint/2010/main" val="178185526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Here is</a:t>
            </a:r>
            <a:r>
              <a:rPr lang="en-US" baseline="0" dirty="0" smtClean="0"/>
              <a:t> a list of four potential solutions to disturbance errors: making better DRAM chips, refreshing more frequently, employing sophisticated ECC schemes, and using hardware counters to track the number of accesses to different rows.</a:t>
            </a:r>
          </a:p>
          <a:p>
            <a:endParaRPr lang="en-US" baseline="0" dirty="0" smtClean="0"/>
          </a:p>
          <a:p>
            <a:r>
              <a:rPr lang="en-US" baseline="0" dirty="0" smtClean="0"/>
              <a:t>However, all of these solutions incur a large overhead in terms cost, power, performance, and/or complexity.</a:t>
            </a:r>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64</a:t>
            </a:fld>
            <a:endParaRPr lang="en-US">
              <a:solidFill>
                <a:prstClr val="black"/>
              </a:solidFill>
              <a:latin typeface="Calibri"/>
            </a:endParaRPr>
          </a:p>
        </p:txBody>
      </p:sp>
    </p:spTree>
    <p:extLst>
      <p:ext uri="{BB962C8B-B14F-4D97-AF65-F5344CB8AC3E}">
        <p14:creationId xmlns:p14="http://schemas.microsoft.com/office/powerpoint/2010/main" val="369203435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Based on what we learned from the sensitivity studies,</a:t>
            </a:r>
            <a:r>
              <a:rPr lang="en-US" baseline="0" dirty="0" smtClean="0"/>
              <a:t> there are two naive solutions that immediately present themselves.</a:t>
            </a:r>
          </a:p>
          <a:p>
            <a:endParaRPr lang="en-US" baseline="0" dirty="0" smtClean="0"/>
          </a:p>
          <a:p>
            <a:r>
              <a:rPr lang="en-US" baseline="0" dirty="0" smtClean="0"/>
              <a:t>First, we can throttle accesses to the same row. If the access-interval is greater than 500ns, I showed how errors are not induced. We can achieve the same effect by limiting the maximum number of accesses to the same row to be less than 128K, within a refresh interval.</a:t>
            </a:r>
          </a:p>
          <a:p>
            <a:endParaRPr lang="en-US" baseline="0" dirty="0" smtClean="0"/>
          </a:p>
          <a:p>
            <a:r>
              <a:rPr lang="en-US" baseline="0" dirty="0" smtClean="0"/>
              <a:t>Second, we can refresh the module more frequently. If the refresh-interval is shortened by 7x, I showed how errors can be prevented.</a:t>
            </a:r>
          </a:p>
          <a:p>
            <a:endParaRPr lang="en-US" baseline="0" dirty="0" smtClean="0"/>
          </a:p>
          <a:p>
            <a:r>
              <a:rPr lang="en-US" baseline="0" dirty="0" smtClean="0"/>
              <a:t>However, both naive solutions introduce significant overhead in both performance and power. Later on, I will propose a much more efficient solution.</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65</a:t>
            </a:fld>
            <a:endParaRPr lang="en-US">
              <a:solidFill>
                <a:prstClr val="black"/>
              </a:solidFill>
              <a:latin typeface="Calibri"/>
            </a:endParaRPr>
          </a:p>
        </p:txBody>
      </p:sp>
    </p:spTree>
    <p:extLst>
      <p:ext uri="{BB962C8B-B14F-4D97-AF65-F5344CB8AC3E}">
        <p14:creationId xmlns:p14="http://schemas.microsoft.com/office/powerpoint/2010/main" val="136966916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a:t>
            </a:r>
            <a:r>
              <a:rPr lang="en-US" baseline="0" dirty="0" smtClean="0"/>
              <a:t> provide a more efficient solution, called PARA,</a:t>
            </a:r>
            <a:r>
              <a:rPr lang="en-US" dirty="0" smtClean="0"/>
              <a:t> which stands for probabilistic adjacent row activation.</a:t>
            </a:r>
          </a:p>
          <a:p>
            <a:endParaRPr lang="en-US" dirty="0" smtClean="0"/>
          </a:p>
          <a:p>
            <a:r>
              <a:rPr lang="en-US" dirty="0" smtClean="0"/>
              <a:t>The</a:t>
            </a:r>
            <a:r>
              <a:rPr lang="en-US" baseline="0" dirty="0" smtClean="0"/>
              <a:t> key idea is thus: after closing a row, we activate (i.e., refresh) one of its neighbors with a low probability, for example, p equal to 0.005.</a:t>
            </a:r>
          </a:p>
          <a:p>
            <a:endParaRPr lang="en-US" baseline="0" dirty="0" smtClean="0"/>
          </a:p>
          <a:p>
            <a:r>
              <a:rPr lang="en-US" baseline="0" dirty="0" smtClean="0"/>
              <a:t>PARA provides a strong reliability guarantee even under the worst-case access patterns to DRAM. When we set p to 0.005, the expected number of errors in one year is 9.4 times 10 to the negative 14. This probability is much lower the failure rate of other hardware components, for example, the hard-disk drive.</a:t>
            </a:r>
          </a:p>
          <a:p>
            <a:endParaRPr lang="en-US" baseline="0" dirty="0" smtClean="0"/>
          </a:p>
          <a:p>
            <a:r>
              <a:rPr lang="en-US" baseline="0" dirty="0" smtClean="0"/>
              <a:t>And by adjusting the value of p, PARA can provide an arbitrarily strong-degree of protection against errors. </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67</a:t>
            </a:fld>
            <a:endParaRPr lang="en-US">
              <a:solidFill>
                <a:prstClr val="black"/>
              </a:solidFill>
              <a:latin typeface="Calibri"/>
            </a:endParaRPr>
          </a:p>
        </p:txBody>
      </p:sp>
    </p:spTree>
    <p:extLst>
      <p:ext uri="{BB962C8B-B14F-4D97-AF65-F5344CB8AC3E}">
        <p14:creationId xmlns:p14="http://schemas.microsoft.com/office/powerpoint/2010/main" val="151907228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PARA has many</a:t>
            </a:r>
            <a:r>
              <a:rPr lang="en-US" baseline="0" dirty="0" smtClean="0"/>
              <a:t> advantages. Since it refreshes row infrequently, it has low power and low performance-overhead. Simulated across 29 benchmarks, we saw an average of only 0.2% slowdown and a maximum of only 0.75% slowdown.</a:t>
            </a:r>
          </a:p>
          <a:p>
            <a:endParaRPr lang="en-US" baseline="0" dirty="0" smtClean="0"/>
          </a:p>
          <a:p>
            <a:r>
              <a:rPr lang="en-US" baseline="0" dirty="0" smtClean="0"/>
              <a:t>In addition, due to its stateless nature, PARA has low cost and complexity.</a:t>
            </a:r>
          </a:p>
          <a:p>
            <a:endParaRPr lang="en-US" baseline="0" dirty="0" smtClean="0"/>
          </a:p>
          <a:p>
            <a:r>
              <a:rPr lang="en-US" baseline="0" dirty="0" smtClean="0"/>
              <a:t>Therefore, PARA is an effective and low-overhead solution to prevent disturbance errors.</a:t>
            </a:r>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68</a:t>
            </a:fld>
            <a:endParaRPr lang="en-US">
              <a:solidFill>
                <a:prstClr val="black"/>
              </a:solidFill>
              <a:latin typeface="Calibri"/>
            </a:endParaRPr>
          </a:p>
        </p:txBody>
      </p:sp>
    </p:spTree>
    <p:extLst>
      <p:ext uri="{BB962C8B-B14F-4D97-AF65-F5344CB8AC3E}">
        <p14:creationId xmlns:p14="http://schemas.microsoft.com/office/powerpoint/2010/main" val="58092546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3" name="Slide Image Placeholder 1"/>
          <p:cNvSpPr>
            <a:spLocks noGrp="1" noRot="1" noChangeAspect="1"/>
          </p:cNvSpPr>
          <p:nvPr>
            <p:ph type="sldImg"/>
          </p:nvPr>
        </p:nvSpPr>
        <p:spPr>
          <a:ln/>
        </p:spPr>
      </p:sp>
      <p:sp>
        <p:nvSpPr>
          <p:cNvPr id="310274"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If a cell has lost enough charge, this noise can be large enough to cause a failure on a read</a:t>
            </a:r>
          </a:p>
          <a:p>
            <a:r>
              <a:rPr lang="en-US">
                <a:latin typeface="Arial" charset="0"/>
                <a:ea typeface="ＭＳ Ｐゴシック" charset="0"/>
                <a:cs typeface="ＭＳ Ｐゴシック" charset="0"/>
              </a:rPr>
              <a:t>(normally, there is enough noise margin to tolerate the coupling noise)</a:t>
            </a:r>
          </a:p>
        </p:txBody>
      </p:sp>
      <p:sp>
        <p:nvSpPr>
          <p:cNvPr id="310275"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B371F93-1368-364E-BACD-3968E0AEB83F}" type="slidenum">
              <a:rPr lang="en-US" sz="1200">
                <a:solidFill>
                  <a:prstClr val="black"/>
                </a:solidFill>
              </a:rPr>
              <a:pPr eaLnBrk="1" hangingPunct="1"/>
              <a:t>82</a:t>
            </a:fld>
            <a:endParaRPr lang="en-US" sz="1200">
              <a:solidFill>
                <a:prstClr val="black"/>
              </a:solidFill>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Slide Image Placeholder 1"/>
          <p:cNvSpPr>
            <a:spLocks noGrp="1" noRot="1" noChangeAspect="1"/>
          </p:cNvSpPr>
          <p:nvPr>
            <p:ph type="sldImg"/>
          </p:nvPr>
        </p:nvSpPr>
        <p:spPr>
          <a:ln/>
        </p:spPr>
      </p:sp>
      <p:sp>
        <p:nvSpPr>
          <p:cNvPr id="311298"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a:lstStyle/>
          <a:p>
            <a:endParaRPr lang="en-US">
              <a:latin typeface="Arial" charset="0"/>
              <a:ea typeface="ＭＳ Ｐゴシック" charset="0"/>
              <a:cs typeface="ＭＳ Ｐゴシック" charset="0"/>
            </a:endParaRPr>
          </a:p>
        </p:txBody>
      </p:sp>
      <p:sp>
        <p:nvSpPr>
          <p:cNvPr id="311299"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F8212E5-32B0-1B40-8DB6-AB5373768840}" type="slidenum">
              <a:rPr lang="en-US" sz="1200">
                <a:solidFill>
                  <a:prstClr val="black"/>
                </a:solidFill>
              </a:rPr>
              <a:pPr eaLnBrk="1" hangingPunct="1"/>
              <a:t>85</a:t>
            </a:fld>
            <a:endParaRPr lang="en-US" sz="1200">
              <a:solidFill>
                <a:prstClr val="black"/>
              </a:solidFill>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1"/>
          <p:cNvSpPr>
            <a:spLocks noGrp="1" noRot="1" noChangeAspect="1" noChangeArrowheads="1"/>
          </p:cNvSpPr>
          <p:nvPr>
            <p:ph type="sldImg"/>
          </p:nvPr>
        </p:nvSpPr>
        <p:spPr bwMode="auto">
          <a:xfrm>
            <a:off x="1181100" y="696913"/>
            <a:ext cx="4648200" cy="3486150"/>
          </a:xfrm>
          <a:prstGeom prst="rect">
            <a:avLst/>
          </a:prstGeom>
          <a:solidFill>
            <a:srgbClr val="FFFFFF"/>
          </a:solidFill>
          <a:ln>
            <a:solidFill>
              <a:srgbClr val="000000"/>
            </a:solidFill>
            <a:miter lim="800000"/>
            <a:headEnd/>
            <a:tailEnd/>
          </a:ln>
        </p:spPr>
      </p:sp>
      <p:sp>
        <p:nvSpPr>
          <p:cNvPr id="20482" name="Rectangle 2"/>
          <p:cNvSpPr>
            <a:spLocks noGrp="1" noChangeArrowheads="1"/>
          </p:cNvSpPr>
          <p:nvPr>
            <p:ph type="body" idx="1"/>
          </p:nvPr>
        </p:nvSpPr>
        <p:spPr bwMode="auto">
          <a:xfrm>
            <a:off x="701040" y="4415790"/>
            <a:ext cx="5608320" cy="418338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 uri="{53640926-AAD7-44d8-BBD7-CCE9431645EC}">
              <a14:shadowObscured xmlns:a14="http://schemas.microsoft.com/office/drawing/2010/main" val="1"/>
            </a:ext>
          </a:extLst>
        </p:spPr>
        <p:txBody>
          <a:bodyPr/>
          <a:lstStyle/>
          <a:p>
            <a:r>
              <a:rPr lang="en-US" sz="3100">
                <a:latin typeface="Lucida Grande" charset="0"/>
                <a:cs typeface="Lucida Grande" charset="0"/>
                <a:sym typeface="Lucida Grande" charset="0"/>
              </a:rPr>
              <a:t>copy</a:t>
            </a: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pPr/>
              <a:t>171</a:t>
            </a:fld>
            <a:endParaRPr lang="en-US"/>
          </a:p>
        </p:txBody>
      </p:sp>
    </p:spTree>
    <p:extLst>
      <p:ext uri="{BB962C8B-B14F-4D97-AF65-F5344CB8AC3E}">
        <p14:creationId xmlns:p14="http://schemas.microsoft.com/office/powerpoint/2010/main" val="151479545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pPr/>
              <a:t>173</a:t>
            </a:fld>
            <a:endParaRPr lang="en-US"/>
          </a:p>
        </p:txBody>
      </p:sp>
    </p:spTree>
    <p:extLst>
      <p:ext uri="{BB962C8B-B14F-4D97-AF65-F5344CB8AC3E}">
        <p14:creationId xmlns:p14="http://schemas.microsoft.com/office/powerpoint/2010/main" val="90116557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F7F79D3-8C36-4CB5-B03B-F440DA7B71AF}" type="slidenum">
              <a:rPr lang="en-US" smtClean="0">
                <a:solidFill>
                  <a:prstClr val="black"/>
                </a:solidFill>
                <a:latin typeface="Calibri"/>
              </a:rPr>
              <a:pPr/>
              <a:t>181</a:t>
            </a:fld>
            <a:endParaRPr lang="en-US">
              <a:solidFill>
                <a:prstClr val="black"/>
              </a:solidFill>
              <a:latin typeface="Calibri"/>
            </a:endParaRPr>
          </a:p>
        </p:txBody>
      </p:sp>
    </p:spTree>
    <p:extLst>
      <p:ext uri="{BB962C8B-B14F-4D97-AF65-F5344CB8AC3E}">
        <p14:creationId xmlns:p14="http://schemas.microsoft.com/office/powerpoint/2010/main" val="146579692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Perhaps we have taken processor-centric system design a bit too far</a:t>
            </a:r>
          </a:p>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pPr/>
              <a:t>196</a:t>
            </a:fld>
            <a:endParaRPr lang="en-US"/>
          </a:p>
        </p:txBody>
      </p:sp>
    </p:spTree>
    <p:extLst>
      <p:ext uri="{BB962C8B-B14F-4D97-AF65-F5344CB8AC3E}">
        <p14:creationId xmlns:p14="http://schemas.microsoft.com/office/powerpoint/2010/main" val="316896086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70000" lnSpcReduction="20000"/>
          </a:bodyPr>
          <a:lstStyle/>
          <a:p>
            <a:endParaRPr lang="en-US" dirty="0"/>
          </a:p>
        </p:txBody>
      </p:sp>
      <p:sp>
        <p:nvSpPr>
          <p:cNvPr id="4" name="Slide Number Placeholder 3"/>
          <p:cNvSpPr>
            <a:spLocks noGrp="1"/>
          </p:cNvSpPr>
          <p:nvPr>
            <p:ph type="sldNum" sz="quarter" idx="10"/>
          </p:nvPr>
        </p:nvSpPr>
        <p:spPr/>
        <p:txBody>
          <a:bodyPr/>
          <a:lstStyle/>
          <a:p>
            <a:fld id="{AB959945-7217-484B-8E74-88DC87A74BB0}" type="slidenum">
              <a:rPr lang="en-US" smtClean="0">
                <a:solidFill>
                  <a:prstClr val="black"/>
                </a:solidFill>
                <a:latin typeface="Calibri"/>
              </a:rPr>
              <a:pPr/>
              <a:t>202</a:t>
            </a:fld>
            <a:endParaRPr lang="en-US">
              <a:solidFill>
                <a:prstClr val="black"/>
              </a:solidFill>
              <a:latin typeface="Calibri"/>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1" name="Slide Image Placeholder 1"/>
          <p:cNvSpPr>
            <a:spLocks noGrp="1" noRot="1" noChangeAspect="1" noTextEdit="1"/>
          </p:cNvSpPr>
          <p:nvPr>
            <p:ph type="sldImg"/>
          </p:nvPr>
        </p:nvSpPr>
        <p:spPr>
          <a:ln/>
        </p:spPr>
      </p:sp>
      <p:sp>
        <p:nvSpPr>
          <p:cNvPr id="209922"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a:lstStyle/>
          <a:p>
            <a:endParaRPr lang="en-US">
              <a:latin typeface="Arial" charset="0"/>
              <a:ea typeface="ＭＳ Ｐゴシック" charset="0"/>
              <a:cs typeface="ＭＳ Ｐゴシック" charset="0"/>
            </a:endParaRPr>
          </a:p>
        </p:txBody>
      </p:sp>
      <p:sp>
        <p:nvSpPr>
          <p:cNvPr id="209923"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A63F22A-D283-BD47-9E59-796EDCCC2D37}" type="slidenum">
              <a:rPr lang="en-US" sz="1200">
                <a:solidFill>
                  <a:prstClr val="black"/>
                </a:solidFill>
              </a:rPr>
              <a:pPr eaLnBrk="1" hangingPunct="1"/>
              <a:t>206</a:t>
            </a:fld>
            <a:endParaRPr lang="en-US" sz="1200">
              <a:solidFill>
                <a:prstClr val="black"/>
              </a:solidFill>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Slide Image Placeholder 1"/>
          <p:cNvSpPr>
            <a:spLocks noGrp="1" noRot="1" noChangeAspect="1" noTextEdit="1"/>
          </p:cNvSpPr>
          <p:nvPr>
            <p:ph type="sldImg"/>
          </p:nvPr>
        </p:nvSpPr>
        <p:spPr>
          <a:ln/>
        </p:spPr>
      </p:sp>
      <p:sp>
        <p:nvSpPr>
          <p:cNvPr id="225282"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a:lstStyle/>
          <a:p>
            <a:endParaRPr lang="en-US">
              <a:latin typeface="Arial" charset="0"/>
              <a:ea typeface="ＭＳ Ｐゴシック" charset="0"/>
              <a:cs typeface="ＭＳ Ｐゴシック" charset="0"/>
            </a:endParaRPr>
          </a:p>
        </p:txBody>
      </p:sp>
      <p:sp>
        <p:nvSpPr>
          <p:cNvPr id="225283"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4A34B16A-A8BD-244A-A6C6-576159C115D6}" type="slidenum">
              <a:rPr lang="en-US" sz="1200">
                <a:solidFill>
                  <a:prstClr val="black"/>
                </a:solidFill>
              </a:rPr>
              <a:pPr eaLnBrk="1" hangingPunct="1"/>
              <a:t>213</a:t>
            </a:fld>
            <a:endParaRPr lang="en-US" sz="1200">
              <a:solidFill>
                <a:prstClr val="black"/>
              </a:solidFill>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3" name="Slide Image Placeholder 1"/>
          <p:cNvSpPr>
            <a:spLocks noGrp="1" noRot="1" noChangeAspect="1"/>
          </p:cNvSpPr>
          <p:nvPr>
            <p:ph type="sldImg"/>
          </p:nvPr>
        </p:nvSpPr>
        <p:spPr>
          <a:ln/>
        </p:spPr>
      </p:sp>
      <p:sp>
        <p:nvSpPr>
          <p:cNvPr id="264194"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When we read from one page in a block, we apply a high voltage to all the other pages in the same block. We will explain why later</a:t>
            </a:r>
          </a:p>
        </p:txBody>
      </p:sp>
      <p:sp>
        <p:nvSpPr>
          <p:cNvPr id="264195"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EDC9ADEB-8BBF-1542-A789-E3417689B7C5}" type="slidenum">
              <a:rPr lang="en-US" sz="1200">
                <a:solidFill>
                  <a:srgbClr val="000000"/>
                </a:solidFill>
                <a:latin typeface="Calibri" charset="0"/>
              </a:rPr>
              <a:pPr eaLnBrk="1" hangingPunct="1"/>
              <a:t>217</a:t>
            </a:fld>
            <a:endParaRPr lang="en-US" sz="1200">
              <a:solidFill>
                <a:srgbClr val="000000"/>
              </a:solidFill>
              <a:latin typeface="Calibri" charset="0"/>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1" name="Slide Image Placeholder 1"/>
          <p:cNvSpPr>
            <a:spLocks noGrp="1" noRot="1" noChangeAspect="1"/>
          </p:cNvSpPr>
          <p:nvPr>
            <p:ph type="sldImg"/>
          </p:nvPr>
        </p:nvSpPr>
        <p:spPr>
          <a:ln/>
        </p:spPr>
      </p:sp>
      <p:sp>
        <p:nvSpPr>
          <p:cNvPr id="266242"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let’s zoom in to a single block of flash memory, which consists of an array of flash pages.</a:t>
            </a:r>
          </a:p>
          <a:p>
            <a:r>
              <a:rPr lang="en-US">
                <a:latin typeface="Arial" charset="0"/>
                <a:ea typeface="ＭＳ Ｐゴシック" charset="0"/>
                <a:cs typeface="ＭＳ Ｐゴシック" charset="0"/>
              </a:rPr>
              <a:t>Each flash page is written to flash cells located in the same row.</a:t>
            </a:r>
          </a:p>
          <a:p>
            <a:r>
              <a:rPr lang="en-US">
                <a:latin typeface="Arial" charset="0"/>
                <a:ea typeface="ＭＳ Ｐゴシック" charset="0"/>
                <a:cs typeface="ＭＳ Ｐゴシック" charset="0"/>
              </a:rPr>
              <a:t>Each row of cells are controlled by the same horizontal wire.</a:t>
            </a:r>
          </a:p>
          <a:p>
            <a:r>
              <a:rPr lang="en-US">
                <a:latin typeface="Arial" charset="0"/>
                <a:ea typeface="ＭＳ Ｐゴシック" charset="0"/>
                <a:cs typeface="ＭＳ Ｐゴシック" charset="0"/>
              </a:rPr>
              <a:t>Each column of cells are connected in series with a sense amplifier at the bottom. </a:t>
            </a:r>
          </a:p>
        </p:txBody>
      </p:sp>
      <p:sp>
        <p:nvSpPr>
          <p:cNvPr id="266243"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51D6164-23B8-B046-BED0-9C1285A065B8}" type="slidenum">
              <a:rPr lang="en-US" sz="1200">
                <a:solidFill>
                  <a:srgbClr val="000000"/>
                </a:solidFill>
                <a:latin typeface="Calibri" charset="0"/>
              </a:rPr>
              <a:pPr eaLnBrk="1" hangingPunct="1"/>
              <a:t>218</a:t>
            </a:fld>
            <a:endParaRPr lang="en-US" sz="1200">
              <a:solidFill>
                <a:srgbClr val="000000"/>
              </a:solidFill>
              <a:latin typeface="Calibri" charset="0"/>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89" name="Slide Image Placeholder 1"/>
          <p:cNvSpPr>
            <a:spLocks noGrp="1" noRot="1" noChangeAspect="1"/>
          </p:cNvSpPr>
          <p:nvPr>
            <p:ph type="sldImg"/>
          </p:nvPr>
        </p:nvSpPr>
        <p:spPr>
          <a:ln/>
        </p:spPr>
      </p:sp>
      <p:sp>
        <p:nvSpPr>
          <p:cNvPr id="268290"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let’s zoom in again to look at a single flash cell, or, it can also be called, a floating gate transistor.</a:t>
            </a:r>
          </a:p>
          <a:p>
            <a:endParaRPr lang="en-US">
              <a:latin typeface="Arial" charset="0"/>
              <a:ea typeface="ＭＳ Ｐゴシック" charset="0"/>
              <a:cs typeface="ＭＳ Ｐゴシック" charset="0"/>
            </a:endParaRPr>
          </a:p>
        </p:txBody>
      </p:sp>
      <p:sp>
        <p:nvSpPr>
          <p:cNvPr id="268291"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DA1A3721-F261-6E4E-AC12-4A172EDBF29D}" type="slidenum">
              <a:rPr lang="en-US" sz="1200">
                <a:solidFill>
                  <a:srgbClr val="000000"/>
                </a:solidFill>
                <a:latin typeface="Calibri" charset="0"/>
              </a:rPr>
              <a:pPr eaLnBrk="1" hangingPunct="1"/>
              <a:t>219</a:t>
            </a:fld>
            <a:endParaRPr lang="en-US" sz="1200">
              <a:solidFill>
                <a:srgbClr val="000000"/>
              </a:solidFill>
              <a:latin typeface="Calibri" charset="0"/>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Slide Image Placeholder 1"/>
          <p:cNvSpPr>
            <a:spLocks noGrp="1" noRot="1" noChangeAspect="1"/>
          </p:cNvSpPr>
          <p:nvPr>
            <p:ph type="sldImg"/>
          </p:nvPr>
        </p:nvSpPr>
        <p:spPr>
          <a:ln/>
        </p:spPr>
      </p:sp>
      <p:sp>
        <p:nvSpPr>
          <p:cNvPr id="270338"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if we have two flash cells programmed to different threshold voltages, 2V and 3V, we can distinguish them with a read voltage of 2.5V.</a:t>
            </a:r>
          </a:p>
          <a:p>
            <a:r>
              <a:rPr lang="en-US">
                <a:latin typeface="Arial" charset="0"/>
                <a:ea typeface="ＭＳ Ｐゴシック" charset="0"/>
                <a:cs typeface="ＭＳ Ｐゴシック" charset="0"/>
              </a:rPr>
              <a:t>When we apply 2.5V to the gate, since the read voltage is higher than the threshold voltage, …</a:t>
            </a:r>
          </a:p>
          <a:p>
            <a:r>
              <a:rPr lang="en-US">
                <a:latin typeface="Arial" charset="0"/>
                <a:ea typeface="ＭＳ Ｐゴシック" charset="0"/>
                <a:cs typeface="ＭＳ Ｐゴシック" charset="0"/>
              </a:rPr>
              <a:t>Now if we look back at this example, we can see that the threshold voltage of each flash cell actually represents the value being stored.</a:t>
            </a:r>
          </a:p>
        </p:txBody>
      </p:sp>
      <p:sp>
        <p:nvSpPr>
          <p:cNvPr id="270339"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843212D5-35D4-D540-A8DC-0FFC637E3569}" type="slidenum">
              <a:rPr lang="en-US" sz="1200">
                <a:solidFill>
                  <a:srgbClr val="000000"/>
                </a:solidFill>
                <a:latin typeface="Calibri" charset="0"/>
              </a:rPr>
              <a:pPr eaLnBrk="1" hangingPunct="1"/>
              <a:t>220</a:t>
            </a:fld>
            <a:endParaRPr lang="en-US" sz="1200">
              <a:solidFill>
                <a:srgbClr val="000000"/>
              </a:solidFill>
              <a:latin typeface="Calibri" charset="0"/>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5" name="Slide Image Placeholder 1"/>
          <p:cNvSpPr>
            <a:spLocks noGrp="1" noRot="1" noChangeAspect="1"/>
          </p:cNvSpPr>
          <p:nvPr>
            <p:ph type="sldImg"/>
          </p:nvPr>
        </p:nvSpPr>
        <p:spPr>
          <a:ln/>
        </p:spPr>
      </p:sp>
      <p:sp>
        <p:nvSpPr>
          <p:cNvPr id="272386"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But, for the same cells, when we apply a high voltage to them, regardless of the threshold voltage, any cell will be passed-through.</a:t>
            </a:r>
          </a:p>
          <a:p>
            <a:r>
              <a:rPr lang="en-US">
                <a:latin typeface="Arial" charset="0"/>
                <a:ea typeface="ＭＳ Ｐゴシック" charset="0"/>
                <a:cs typeface="ＭＳ Ｐゴシック" charset="0"/>
              </a:rPr>
              <a:t>So we call this voltage pass-through voltage or Vpass</a:t>
            </a:r>
          </a:p>
        </p:txBody>
      </p:sp>
      <p:sp>
        <p:nvSpPr>
          <p:cNvPr id="272387"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881B18DF-D3E9-1B4A-AA18-92767ACC8EF4}" type="slidenum">
              <a:rPr lang="en-US" sz="1200">
                <a:solidFill>
                  <a:srgbClr val="000000"/>
                </a:solidFill>
                <a:latin typeface="Calibri" charset="0"/>
              </a:rPr>
              <a:pPr eaLnBrk="1" hangingPunct="1"/>
              <a:t>221</a:t>
            </a:fld>
            <a:endParaRPr lang="en-US" sz="1200">
              <a:solidFill>
                <a:srgbClr val="000000"/>
              </a:solidFill>
              <a:latin typeface="Calibri" charset="0"/>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3" name="Slide Image Placeholder 1"/>
          <p:cNvSpPr>
            <a:spLocks noGrp="1" noRot="1" noChangeAspect="1"/>
          </p:cNvSpPr>
          <p:nvPr>
            <p:ph type="sldImg"/>
          </p:nvPr>
        </p:nvSpPr>
        <p:spPr>
          <a:ln/>
        </p:spPr>
      </p:sp>
      <p:sp>
        <p:nvSpPr>
          <p:cNvPr id="274434"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Now, let’s look at an example array of flash cells. </a:t>
            </a:r>
          </a:p>
          <a:p>
            <a:r>
              <a:rPr lang="en-US">
                <a:latin typeface="Arial" charset="0"/>
                <a:ea typeface="ＭＳ Ｐゴシック" charset="0"/>
                <a:cs typeface="ＭＳ Ｐゴシック" charset="0"/>
              </a:rPr>
              <a:t>In this example, we make up threshold voltage numbers for each cell. </a:t>
            </a:r>
          </a:p>
          <a:p>
            <a:r>
              <a:rPr lang="en-US">
                <a:latin typeface="Arial" charset="0"/>
                <a:ea typeface="ＭＳ Ｐゴシック" charset="0"/>
                <a:cs typeface="ＭＳ Ｐゴシック" charset="0"/>
              </a:rPr>
              <a:t>Let’s say we want to read from the second page in this array. </a:t>
            </a:r>
          </a:p>
          <a:p>
            <a:r>
              <a:rPr lang="en-US">
                <a:latin typeface="Arial" charset="0"/>
                <a:ea typeface="ＭＳ Ｐゴシック" charset="0"/>
                <a:cs typeface="ＭＳ Ｐゴシック" charset="0"/>
              </a:rPr>
              <a:t>So we apply a read voltage of 2.5 V to the second page</a:t>
            </a:r>
          </a:p>
          <a:p>
            <a:r>
              <a:rPr lang="en-US">
                <a:latin typeface="Arial" charset="0"/>
                <a:ea typeface="ＭＳ Ｐゴシック" charset="0"/>
                <a:cs typeface="ＭＳ Ｐゴシック" charset="0"/>
              </a:rPr>
              <a:t>And since all the other pages are connected in series, we apply a high pass-through voltage of 5 V to the other pages.</a:t>
            </a:r>
          </a:p>
          <a:p>
            <a:r>
              <a:rPr lang="en-US">
                <a:latin typeface="Arial" charset="0"/>
                <a:ea typeface="ＭＳ Ｐゴシック" charset="0"/>
                <a:cs typeface="ＭＳ Ｐゴシック" charset="0"/>
              </a:rPr>
              <a:t>As we can see, the high pass through voltage switches on all the flash pages being passed-through, allowing the sense amplifier to read the values stored in the second page.</a:t>
            </a:r>
          </a:p>
          <a:p>
            <a:r>
              <a:rPr lang="en-US">
                <a:latin typeface="Arial" charset="0"/>
                <a:ea typeface="ＭＳ Ｐゴシック" charset="0"/>
                <a:cs typeface="ＭＳ Ｐゴシック" charset="0"/>
              </a:rPr>
              <a:t>In this case, the correct values …</a:t>
            </a:r>
          </a:p>
        </p:txBody>
      </p:sp>
      <p:sp>
        <p:nvSpPr>
          <p:cNvPr id="274435"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DDB7274C-C746-1245-8EC9-47D814B7B19A}" type="slidenum">
              <a:rPr lang="en-US" sz="1200">
                <a:solidFill>
                  <a:srgbClr val="000000"/>
                </a:solidFill>
                <a:latin typeface="Calibri" charset="0"/>
              </a:rPr>
              <a:pPr eaLnBrk="1" hangingPunct="1"/>
              <a:t>222</a:t>
            </a:fld>
            <a:endParaRPr lang="en-US" sz="1200">
              <a:solidFill>
                <a:srgbClr val="000000"/>
              </a:solidFill>
              <a:latin typeface="Calibri" charset="0"/>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1" name="Slide Image Placeholder 1"/>
          <p:cNvSpPr>
            <a:spLocks noGrp="1" noRot="1" noChangeAspect="1"/>
          </p:cNvSpPr>
          <p:nvPr>
            <p:ph type="sldImg"/>
          </p:nvPr>
        </p:nvSpPr>
        <p:spPr>
          <a:ln/>
        </p:spPr>
      </p:sp>
      <p:sp>
        <p:nvSpPr>
          <p:cNvPr id="276482"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However, the high pass through voltage can generate read disturb problem, which we will introduce now.</a:t>
            </a:r>
          </a:p>
          <a:p>
            <a:r>
              <a:rPr lang="en-US">
                <a:latin typeface="Arial" charset="0"/>
                <a:ea typeface="ＭＳ Ｐゴシック" charset="0"/>
                <a:cs typeface="ＭＳ Ｐゴシック" charset="0"/>
              </a:rPr>
              <a:t>When we want to read page 3, instead of page 2, this high pass through voltage now needs to be applied on the 2</a:t>
            </a:r>
            <a:r>
              <a:rPr lang="en-US" baseline="30000">
                <a:latin typeface="Arial" charset="0"/>
                <a:ea typeface="ＭＳ Ｐゴシック" charset="0"/>
                <a:cs typeface="ＭＳ Ｐゴシック" charset="0"/>
              </a:rPr>
              <a:t>nd</a:t>
            </a:r>
            <a:r>
              <a:rPr lang="en-US">
                <a:latin typeface="Arial" charset="0"/>
                <a:ea typeface="ＭＳ Ｐゴシック" charset="0"/>
                <a:cs typeface="ＭＳ Ｐゴシック" charset="0"/>
              </a:rPr>
              <a:t> page. </a:t>
            </a:r>
          </a:p>
          <a:p>
            <a:r>
              <a:rPr lang="en-US">
                <a:latin typeface="Arial" charset="0"/>
                <a:ea typeface="ＭＳ Ｐゴシック" charset="0"/>
                <a:cs typeface="ＭＳ Ｐゴシック" charset="0"/>
              </a:rPr>
              <a:t>When we repeatedly read page 3, the pass through voltage induces a weak programming effect on the second page.</a:t>
            </a:r>
          </a:p>
          <a:p>
            <a:endParaRPr lang="en-US">
              <a:latin typeface="Arial" charset="0"/>
              <a:ea typeface="ＭＳ Ｐゴシック" charset="0"/>
              <a:cs typeface="ＭＳ Ｐゴシック" charset="0"/>
            </a:endParaRPr>
          </a:p>
          <a:p>
            <a:endParaRPr lang="en-US">
              <a:latin typeface="Arial" charset="0"/>
              <a:ea typeface="ＭＳ Ｐゴシック" charset="0"/>
              <a:cs typeface="ＭＳ Ｐゴシック" charset="0"/>
            </a:endParaRPr>
          </a:p>
          <a:p>
            <a:endParaRPr lang="en-US">
              <a:latin typeface="Arial" charset="0"/>
              <a:ea typeface="ＭＳ Ｐゴシック" charset="0"/>
              <a:cs typeface="ＭＳ Ｐゴシック" charset="0"/>
            </a:endParaRPr>
          </a:p>
          <a:p>
            <a:endParaRPr lang="en-US">
              <a:latin typeface="Arial" charset="0"/>
              <a:ea typeface="ＭＳ Ｐゴシック" charset="0"/>
              <a:cs typeface="ＭＳ Ｐゴシック" charset="0"/>
            </a:endParaRPr>
          </a:p>
        </p:txBody>
      </p:sp>
      <p:sp>
        <p:nvSpPr>
          <p:cNvPr id="276483"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8C48932-6149-C740-8971-A25EA3723FB1}" type="slidenum">
              <a:rPr lang="en-US" sz="1200">
                <a:solidFill>
                  <a:srgbClr val="000000"/>
                </a:solidFill>
                <a:latin typeface="Calibri" charset="0"/>
              </a:rPr>
              <a:pPr eaLnBrk="1" hangingPunct="1"/>
              <a:t>223</a:t>
            </a:fld>
            <a:endParaRPr lang="en-US" sz="1200">
              <a:solidFill>
                <a:srgbClr val="000000"/>
              </a:solidFill>
              <a:latin typeface="Calibri" charset="0"/>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29" name="Slide Image Placeholder 1"/>
          <p:cNvSpPr>
            <a:spLocks noGrp="1" noRot="1" noChangeAspect="1"/>
          </p:cNvSpPr>
          <p:nvPr>
            <p:ph type="sldImg"/>
          </p:nvPr>
        </p:nvSpPr>
        <p:spPr>
          <a:ln/>
        </p:spPr>
      </p:sp>
      <p:sp>
        <p:nvSpPr>
          <p:cNvPr id="278530"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atin typeface="Arial" charset="0"/>
                <a:ea typeface="ＭＳ Ｐゴシック" charset="0"/>
                <a:cs typeface="ＭＳ Ｐゴシック" charset="0"/>
              </a:rPr>
              <a:t>As the weak programming effect accumulates, the threshold voltage of each flash cell increases, and the threshold voltage state of a cell can be altered.</a:t>
            </a:r>
          </a:p>
          <a:p>
            <a:r>
              <a:rPr lang="en-US">
                <a:latin typeface="Arial" charset="0"/>
                <a:ea typeface="ＭＳ Ｐゴシック" charset="0"/>
                <a:cs typeface="ＭＳ Ｐゴシック" charset="0"/>
              </a:rPr>
              <a:t>In this case, when we read page 2 again, we will read incorrect values from page 2, 0001</a:t>
            </a:r>
          </a:p>
          <a:p>
            <a:r>
              <a:rPr lang="en-US">
                <a:latin typeface="Arial" charset="0"/>
                <a:ea typeface="ＭＳ Ｐゴシック" charset="0"/>
                <a:cs typeface="ＭＳ Ｐゴシック" charset="0"/>
              </a:rPr>
              <a:t>Flash vendors conservatively set this pass-through voltage to a high voltage.</a:t>
            </a:r>
          </a:p>
          <a:p>
            <a:r>
              <a:rPr lang="en-US">
                <a:latin typeface="Arial" charset="0"/>
                <a:ea typeface="ＭＳ Ｐゴシック" charset="0"/>
                <a:cs typeface="ＭＳ Ｐゴシック" charset="0"/>
              </a:rPr>
              <a:t>However, we find in the paper that it is unnecessary to set to this high, and that reducing this voltage by just a bit will reduce read disturb errors significantly in the future.</a:t>
            </a:r>
          </a:p>
          <a:p>
            <a:endParaRPr lang="en-US">
              <a:latin typeface="Arial" charset="0"/>
              <a:ea typeface="ＭＳ Ｐゴシック" charset="0"/>
              <a:cs typeface="ＭＳ Ｐゴシック" charset="0"/>
            </a:endParaRPr>
          </a:p>
        </p:txBody>
      </p:sp>
      <p:sp>
        <p:nvSpPr>
          <p:cNvPr id="278531"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10E1217C-28FF-D34A-9FE1-C109057AC2E5}" type="slidenum">
              <a:rPr lang="en-US" sz="1200">
                <a:solidFill>
                  <a:srgbClr val="000000"/>
                </a:solidFill>
                <a:latin typeface="Calibri" charset="0"/>
              </a:rPr>
              <a:pPr eaLnBrk="1" hangingPunct="1"/>
              <a:t>224</a:t>
            </a:fld>
            <a:endParaRPr lang="en-US" sz="1200">
              <a:solidFill>
                <a:srgbClr val="000000"/>
              </a:solidFill>
              <a:latin typeface="Calibri" charset="0"/>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49" name="Slide Image Placeholder 1"/>
          <p:cNvSpPr>
            <a:spLocks noGrp="1" noRot="1" noChangeAspect="1"/>
          </p:cNvSpPr>
          <p:nvPr>
            <p:ph type="sldImg"/>
          </p:nvPr>
        </p:nvSpPr>
        <p:spPr>
          <a:ln/>
        </p:spPr>
      </p:sp>
      <p:sp>
        <p:nvSpPr>
          <p:cNvPr id="258050"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174708" indent="-174708">
              <a:buFontTx/>
              <a:buChar char="-"/>
            </a:pPr>
            <a:r>
              <a:rPr lang="en-US">
                <a:latin typeface="Arial" charset="0"/>
                <a:ea typeface="ＭＳ Ｐゴシック" charset="0"/>
                <a:cs typeface="ＭＳ Ｐゴシック" charset="0"/>
              </a:rPr>
              <a:t>When we read data from one page, we have to apply a high voltage to multiple other flash pages that are connected to this page, and we call this high pass-through voltage.</a:t>
            </a:r>
          </a:p>
          <a:p>
            <a:pPr marL="174708" indent="-174708">
              <a:buFontTx/>
              <a:buChar char="-"/>
            </a:pPr>
            <a:r>
              <a:rPr lang="en-US">
                <a:latin typeface="Arial" charset="0"/>
                <a:ea typeface="ＭＳ Ｐゴシック" charset="0"/>
                <a:cs typeface="ＭＳ Ｐゴシック" charset="0"/>
              </a:rPr>
              <a:t>Over time this high pass-through voltage can alter the values stored in unread flash pages.  We call this a read disturb error. </a:t>
            </a:r>
          </a:p>
          <a:p>
            <a:pPr marL="174708" indent="-174708">
              <a:buFontTx/>
              <a:buChar char="-"/>
            </a:pPr>
            <a:r>
              <a:rPr lang="en-US">
                <a:latin typeface="Arial" charset="0"/>
                <a:ea typeface="ＭＳ Ｐゴシック" charset="0"/>
                <a:cs typeface="ＭＳ Ｐゴシック" charset="0"/>
              </a:rPr>
              <a:t>For the first time in open literature, we characterize read disturb on real NAND flash chips, and show that read disturb errors exist in today’s flash chips and is expected to increase in the future.</a:t>
            </a:r>
          </a:p>
          <a:p>
            <a:pPr marL="174708" indent="-174708">
              <a:buFontTx/>
              <a:buChar char="-"/>
            </a:pPr>
            <a:r>
              <a:rPr lang="en-US">
                <a:latin typeface="Arial" charset="0"/>
                <a:ea typeface="ＭＳ Ｐゴシック" charset="0"/>
                <a:cs typeface="ＭＳ Ｐゴシック" charset="0"/>
              </a:rPr>
              <a:t>We make two key observations from the characterization.</a:t>
            </a:r>
          </a:p>
          <a:p>
            <a:pPr marL="174708" indent="-174708">
              <a:buFontTx/>
              <a:buChar char="-"/>
            </a:pPr>
            <a:r>
              <a:rPr lang="en-US">
                <a:latin typeface="Arial" charset="0"/>
                <a:ea typeface="ＭＳ Ｐゴシック" charset="0"/>
                <a:cs typeface="ＭＳ Ｐゴシック" charset="0"/>
              </a:rPr>
              <a:t>Using our characterization, we develop two techniques that can help flash memory tolerate such read disturb errors.</a:t>
            </a:r>
          </a:p>
        </p:txBody>
      </p:sp>
      <p:sp>
        <p:nvSpPr>
          <p:cNvPr id="258051"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803AB9CB-DE53-BF46-ADB8-1FDD70EFBE71}" type="slidenum">
              <a:rPr lang="en-US" sz="1200">
                <a:solidFill>
                  <a:srgbClr val="000000"/>
                </a:solidFill>
                <a:latin typeface="Calibri" charset="0"/>
              </a:rPr>
              <a:pPr eaLnBrk="1" hangingPunct="1"/>
              <a:t>225</a:t>
            </a:fld>
            <a:endParaRPr lang="en-US" sz="1200">
              <a:solidFill>
                <a:srgbClr val="000000"/>
              </a:solidFill>
              <a:latin typeface="Calibri" charset="0"/>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latin typeface="Calibri"/>
              </a:rPr>
              <a:pPr/>
              <a:t>241</a:t>
            </a:fld>
            <a:endParaRPr lang="en-US">
              <a:solidFill>
                <a:prstClr val="black"/>
              </a:solidFill>
              <a:latin typeface="Calibri"/>
            </a:endParaRPr>
          </a:p>
        </p:txBody>
      </p:sp>
    </p:spTree>
    <p:extLst>
      <p:ext uri="{BB962C8B-B14F-4D97-AF65-F5344CB8AC3E}">
        <p14:creationId xmlns:p14="http://schemas.microsoft.com/office/powerpoint/2010/main" val="119400535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latin typeface="Calibri"/>
              </a:rPr>
              <a:pPr/>
              <a:t>242</a:t>
            </a:fld>
            <a:endParaRPr lang="en-US">
              <a:solidFill>
                <a:prstClr val="black"/>
              </a:solidFill>
              <a:latin typeface="Calibri"/>
            </a:endParaRPr>
          </a:p>
        </p:txBody>
      </p:sp>
    </p:spTree>
    <p:extLst>
      <p:ext uri="{BB962C8B-B14F-4D97-AF65-F5344CB8AC3E}">
        <p14:creationId xmlns:p14="http://schemas.microsoft.com/office/powerpoint/2010/main" val="345279602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latin typeface="Calibri"/>
              </a:rPr>
              <a:pPr/>
              <a:t>243</a:t>
            </a:fld>
            <a:endParaRPr lang="en-US">
              <a:solidFill>
                <a:prstClr val="black"/>
              </a:solidFill>
              <a:latin typeface="Calibri"/>
            </a:endParaRPr>
          </a:p>
        </p:txBody>
      </p:sp>
    </p:spTree>
    <p:extLst>
      <p:ext uri="{BB962C8B-B14F-4D97-AF65-F5344CB8AC3E}">
        <p14:creationId xmlns:p14="http://schemas.microsoft.com/office/powerpoint/2010/main" val="185047183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latin typeface="Calibri"/>
              </a:rPr>
              <a:pPr/>
              <a:t>244</a:t>
            </a:fld>
            <a:endParaRPr lang="en-US">
              <a:solidFill>
                <a:prstClr val="black"/>
              </a:solidFill>
              <a:latin typeface="Calibri"/>
            </a:endParaRPr>
          </a:p>
        </p:txBody>
      </p:sp>
    </p:spTree>
    <p:extLst>
      <p:ext uri="{BB962C8B-B14F-4D97-AF65-F5344CB8AC3E}">
        <p14:creationId xmlns:p14="http://schemas.microsoft.com/office/powerpoint/2010/main" val="178149070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latin typeface="Calibri"/>
              </a:rPr>
              <a:pPr/>
              <a:t>245</a:t>
            </a:fld>
            <a:endParaRPr lang="en-US">
              <a:solidFill>
                <a:prstClr val="black"/>
              </a:solidFill>
              <a:latin typeface="Calibri"/>
            </a:endParaRPr>
          </a:p>
        </p:txBody>
      </p:sp>
    </p:spTree>
    <p:extLst>
      <p:ext uri="{BB962C8B-B14F-4D97-AF65-F5344CB8AC3E}">
        <p14:creationId xmlns:p14="http://schemas.microsoft.com/office/powerpoint/2010/main" val="347904608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latin typeface="Calibri"/>
              </a:rPr>
              <a:pPr/>
              <a:t>246</a:t>
            </a:fld>
            <a:endParaRPr lang="en-US">
              <a:solidFill>
                <a:prstClr val="black"/>
              </a:solidFill>
              <a:latin typeface="Calibri"/>
            </a:endParaRPr>
          </a:p>
        </p:txBody>
      </p:sp>
    </p:spTree>
    <p:extLst>
      <p:ext uri="{BB962C8B-B14F-4D97-AF65-F5344CB8AC3E}">
        <p14:creationId xmlns:p14="http://schemas.microsoft.com/office/powerpoint/2010/main" val="278342106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latin typeface="Calibri"/>
              </a:rPr>
              <a:pPr/>
              <a:t>247</a:t>
            </a:fld>
            <a:endParaRPr lang="en-US">
              <a:solidFill>
                <a:prstClr val="black"/>
              </a:solidFill>
              <a:latin typeface="Calibri"/>
            </a:endParaRPr>
          </a:p>
        </p:txBody>
      </p:sp>
    </p:spTree>
    <p:extLst>
      <p:ext uri="{BB962C8B-B14F-4D97-AF65-F5344CB8AC3E}">
        <p14:creationId xmlns:p14="http://schemas.microsoft.com/office/powerpoint/2010/main" val="43604548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latin typeface="Calibri"/>
              </a:rPr>
              <a:pPr/>
              <a:t>248</a:t>
            </a:fld>
            <a:endParaRPr lang="en-US">
              <a:solidFill>
                <a:prstClr val="black"/>
              </a:solidFill>
              <a:latin typeface="Calibri"/>
            </a:endParaRPr>
          </a:p>
        </p:txBody>
      </p:sp>
    </p:spTree>
    <p:extLst>
      <p:ext uri="{BB962C8B-B14F-4D97-AF65-F5344CB8AC3E}">
        <p14:creationId xmlns:p14="http://schemas.microsoft.com/office/powerpoint/2010/main" val="421032590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latin typeface="Calibri"/>
              </a:rPr>
              <a:pPr/>
              <a:t>249</a:t>
            </a:fld>
            <a:endParaRPr lang="en-US">
              <a:solidFill>
                <a:prstClr val="black"/>
              </a:solidFill>
              <a:latin typeface="Calibri"/>
            </a:endParaRPr>
          </a:p>
        </p:txBody>
      </p:sp>
    </p:spTree>
    <p:extLst>
      <p:ext uri="{BB962C8B-B14F-4D97-AF65-F5344CB8AC3E}">
        <p14:creationId xmlns:p14="http://schemas.microsoft.com/office/powerpoint/2010/main" val="284805984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F5259C2D-02FE-4C64-AD33-18B082577A5F}" type="slidenum">
              <a:rPr lang="en-US" smtClean="0">
                <a:solidFill>
                  <a:prstClr val="black"/>
                </a:solidFill>
                <a:latin typeface="Calibri"/>
              </a:rPr>
              <a:pPr/>
              <a:t>250</a:t>
            </a:fld>
            <a:endParaRPr lang="en-US">
              <a:solidFill>
                <a:prstClr val="black"/>
              </a:solidFill>
              <a:latin typeface="Calibri"/>
            </a:endParaRPr>
          </a:p>
        </p:txBody>
      </p:sp>
    </p:spTree>
    <p:extLst>
      <p:ext uri="{BB962C8B-B14F-4D97-AF65-F5344CB8AC3E}">
        <p14:creationId xmlns:p14="http://schemas.microsoft.com/office/powerpoint/2010/main" val="308584036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1" name="Slide Image Placeholder 1"/>
          <p:cNvSpPr>
            <a:spLocks noGrp="1" noRot="1" noChangeAspec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163842"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endParaRPr lang="en-US">
              <a:latin typeface="Calibri" charset="0"/>
            </a:endParaRPr>
          </a:p>
        </p:txBody>
      </p:sp>
      <p:sp>
        <p:nvSpPr>
          <p:cNvPr id="163843"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960F916-6C97-E94D-9CB7-52CBDA6F7E2C}" type="slidenum">
              <a:rPr lang="en-US" sz="1200">
                <a:solidFill>
                  <a:srgbClr val="000000"/>
                </a:solidFill>
                <a:latin typeface="Calibri" charset="0"/>
                <a:cs typeface="Arial" charset="0"/>
              </a:rPr>
              <a:pPr eaLnBrk="1" hangingPunct="1"/>
              <a:t>258</a:t>
            </a:fld>
            <a:endParaRPr lang="en-US" sz="1200">
              <a:solidFill>
                <a:srgbClr val="000000"/>
              </a:solidFill>
              <a:latin typeface="Calibri" charset="0"/>
              <a:cs typeface="Arial" charset="0"/>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Slide Image Placeholder 1"/>
          <p:cNvSpPr>
            <a:spLocks noGrp="1" noRot="1" noChangeAspect="1"/>
          </p:cNvSpPr>
          <p:nvPr>
            <p:ph type="sldImg"/>
          </p:nvPr>
        </p:nvSpPr>
        <p:spPr>
          <a:ln/>
        </p:spPr>
      </p:sp>
      <p:sp>
        <p:nvSpPr>
          <p:cNvPr id="311298"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a:lstStyle/>
          <a:p>
            <a:endParaRPr lang="en-US">
              <a:latin typeface="Arial" charset="0"/>
              <a:ea typeface="ＭＳ Ｐゴシック" charset="0"/>
              <a:cs typeface="ＭＳ Ｐゴシック" charset="0"/>
            </a:endParaRPr>
          </a:p>
        </p:txBody>
      </p:sp>
      <p:sp>
        <p:nvSpPr>
          <p:cNvPr id="311299"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F8212E5-32B0-1B40-8DB6-AB5373768840}" type="slidenum">
              <a:rPr lang="en-US" sz="1200">
                <a:solidFill>
                  <a:prstClr val="black"/>
                </a:solidFill>
              </a:rPr>
              <a:pPr eaLnBrk="1" hangingPunct="1"/>
              <a:t>267</a:t>
            </a:fld>
            <a:endParaRPr lang="en-US" sz="1200">
              <a:solidFill>
                <a:prstClr val="black"/>
              </a:solidFill>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Our high-level</a:t>
            </a:r>
            <a:r>
              <a:rPr lang="en-US" baseline="0" dirty="0" smtClean="0"/>
              <a:t> design for online profiling system is based to thee key observations:</a:t>
            </a:r>
            <a:endParaRPr lang="en-US" dirty="0"/>
          </a:p>
        </p:txBody>
      </p:sp>
      <p:sp>
        <p:nvSpPr>
          <p:cNvPr id="4" name="Slide Number Placeholder 3"/>
          <p:cNvSpPr>
            <a:spLocks noGrp="1"/>
          </p:cNvSpPr>
          <p:nvPr>
            <p:ph type="sldNum" sz="quarter" idx="10"/>
          </p:nvPr>
        </p:nvSpPr>
        <p:spPr/>
        <p:txBody>
          <a:bodyPr/>
          <a:lstStyle/>
          <a:p>
            <a:fld id="{32F43FFD-D063-514F-A548-7BE8989890CC}" type="slidenum">
              <a:rPr lang="en-US" smtClean="0">
                <a:solidFill>
                  <a:prstClr val="black"/>
                </a:solidFill>
                <a:latin typeface="Calibri"/>
              </a:rPr>
              <a:pPr/>
              <a:t>271</a:t>
            </a:fld>
            <a:endParaRPr lang="en-US">
              <a:solidFill>
                <a:prstClr val="black"/>
              </a:solidFill>
              <a:latin typeface="Calibri"/>
            </a:endParaRPr>
          </a:p>
        </p:txBody>
      </p:sp>
    </p:spTree>
    <p:extLst>
      <p:ext uri="{BB962C8B-B14F-4D97-AF65-F5344CB8AC3E}">
        <p14:creationId xmlns:p14="http://schemas.microsoft.com/office/powerpoint/2010/main" val="3144040074"/>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Based on</a:t>
            </a:r>
            <a:r>
              <a:rPr lang="en-US" baseline="0" dirty="0" smtClean="0"/>
              <a:t> these observations, we propose that in an online profiling system, </a:t>
            </a:r>
            <a:endParaRPr lang="en-US" dirty="0"/>
          </a:p>
        </p:txBody>
      </p:sp>
      <p:sp>
        <p:nvSpPr>
          <p:cNvPr id="4" name="Slide Number Placeholder 3"/>
          <p:cNvSpPr>
            <a:spLocks noGrp="1"/>
          </p:cNvSpPr>
          <p:nvPr>
            <p:ph type="sldNum" sz="quarter" idx="10"/>
          </p:nvPr>
        </p:nvSpPr>
        <p:spPr/>
        <p:txBody>
          <a:bodyPr/>
          <a:lstStyle/>
          <a:p>
            <a:fld id="{32F43FFD-D063-514F-A548-7BE8989890CC}" type="slidenum">
              <a:rPr lang="en-US" smtClean="0">
                <a:solidFill>
                  <a:prstClr val="black"/>
                </a:solidFill>
                <a:latin typeface="Calibri"/>
              </a:rPr>
              <a:pPr/>
              <a:t>272</a:t>
            </a:fld>
            <a:endParaRPr lang="en-US">
              <a:solidFill>
                <a:prstClr val="black"/>
              </a:solidFill>
              <a:latin typeface="Calibri"/>
            </a:endParaRPr>
          </a:p>
        </p:txBody>
      </p:sp>
    </p:spTree>
    <p:extLst>
      <p:ext uri="{BB962C8B-B14F-4D97-AF65-F5344CB8AC3E}">
        <p14:creationId xmlns:p14="http://schemas.microsoft.com/office/powerpoint/2010/main" val="34616041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D433A3D9-BADB-734B-A983-EA6AF1EA18FE}" type="slidenum">
              <a:rPr lang="en-US" sz="1200">
                <a:solidFill>
                  <a:prstClr val="black"/>
                </a:solidFill>
                <a:cs typeface="Arial" charset="0"/>
              </a:rPr>
              <a:pPr eaLnBrk="1" hangingPunct="1"/>
              <a:t>274</a:t>
            </a:fld>
            <a:endParaRPr lang="en-US" sz="1200">
              <a:solidFill>
                <a:prstClr val="black"/>
              </a:solidFill>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7577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smtClean="0"/>
          </a:p>
        </p:txBody>
      </p:sp>
      <p:sp>
        <p:nvSpPr>
          <p:cNvPr id="4" name="Slide Number Placeholder 3"/>
          <p:cNvSpPr>
            <a:spLocks noGrp="1"/>
          </p:cNvSpPr>
          <p:nvPr>
            <p:ph type="sldNum" sz="quarter" idx="10"/>
          </p:nvPr>
        </p:nvSpPr>
        <p:spPr/>
        <p:txBody>
          <a:bodyPr/>
          <a:lstStyle/>
          <a:p>
            <a:fld id="{CFF5D215-8349-204F-BC92-9713F59A7BB3}" type="slidenum">
              <a:rPr lang="en-US" smtClean="0">
                <a:solidFill>
                  <a:prstClr val="black"/>
                </a:solidFill>
                <a:latin typeface="Calibri"/>
              </a:rPr>
              <a:pPr/>
              <a:t>276</a:t>
            </a:fld>
            <a:endParaRPr lang="en-US">
              <a:solidFill>
                <a:prstClr val="black"/>
              </a:solidFill>
              <a:latin typeface="Calibri"/>
            </a:endParaRPr>
          </a:p>
        </p:txBody>
      </p:sp>
    </p:spTree>
    <p:extLst>
      <p:ext uri="{BB962C8B-B14F-4D97-AF65-F5344CB8AC3E}">
        <p14:creationId xmlns:p14="http://schemas.microsoft.com/office/powerpoint/2010/main" val="65585869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FF5D215-8349-204F-BC92-9713F59A7BB3}" type="slidenum">
              <a:rPr lang="en-US" smtClean="0">
                <a:solidFill>
                  <a:prstClr val="black"/>
                </a:solidFill>
                <a:latin typeface="Calibri"/>
              </a:rPr>
              <a:pPr/>
              <a:t>277</a:t>
            </a:fld>
            <a:endParaRPr lang="en-US">
              <a:solidFill>
                <a:prstClr val="black"/>
              </a:solidFill>
              <a:latin typeface="Calibri"/>
            </a:endParaRPr>
          </a:p>
        </p:txBody>
      </p:sp>
    </p:spTree>
    <p:extLst>
      <p:ext uri="{BB962C8B-B14F-4D97-AF65-F5344CB8AC3E}">
        <p14:creationId xmlns:p14="http://schemas.microsoft.com/office/powerpoint/2010/main" val="107889850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FF5D215-8349-204F-BC92-9713F59A7BB3}" type="slidenum">
              <a:rPr lang="en-US" smtClean="0">
                <a:solidFill>
                  <a:prstClr val="black"/>
                </a:solidFill>
                <a:latin typeface="Calibri"/>
              </a:rPr>
              <a:pPr/>
              <a:t>278</a:t>
            </a:fld>
            <a:endParaRPr lang="en-US">
              <a:solidFill>
                <a:prstClr val="black"/>
              </a:solidFill>
              <a:latin typeface="Calibri"/>
            </a:endParaRPr>
          </a:p>
        </p:txBody>
      </p:sp>
    </p:spTree>
    <p:extLst>
      <p:ext uri="{BB962C8B-B14F-4D97-AF65-F5344CB8AC3E}">
        <p14:creationId xmlns:p14="http://schemas.microsoft.com/office/powerpoint/2010/main" val="375100852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3" Type="http://schemas.openxmlformats.org/officeDocument/2006/relationships/image" Target="../media/image4.png"/><Relationship Id="rId4" Type="http://schemas.openxmlformats.org/officeDocument/2006/relationships/image" Target="../media/image5.emf"/><Relationship Id="rId1" Type="http://schemas.openxmlformats.org/officeDocument/2006/relationships/slideMaster" Target="../slideMasters/slideMaster10.xml"/><Relationship Id="rId2" Type="http://schemas.openxmlformats.org/officeDocument/2006/relationships/image" Target="../media/image6.png"/></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4.xml"/><Relationship Id="rId2" Type="http://schemas.openxmlformats.org/officeDocument/2006/relationships/image" Target="../media/image1.png"/></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8.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9.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1.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2.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4.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5.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6.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7.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8.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01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1.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2.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4.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5.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6.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7.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8.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1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2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21.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2.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3.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4.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5.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8.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29.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0.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1.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32.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3.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4.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5.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6.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7.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8.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0.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43.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4.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5.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6.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7.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8.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49.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0.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1.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2.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3.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4.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055.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6.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7.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8.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59.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0.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1.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2.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3.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4.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5.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6.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067.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8.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69.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0.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1.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2.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3.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4.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5.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7.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78.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79.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0.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1.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2.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3.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4.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5.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6.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7.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8.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89.xml.rels><?xml version="1.0" encoding="UTF-8" standalone="yes"?>
<Relationships xmlns="http://schemas.openxmlformats.org/package/2006/relationships"><Relationship Id="rId1" Type="http://schemas.openxmlformats.org/officeDocument/2006/relationships/slideMaster" Target="../slideMasters/slideMaster100.xml"/><Relationship Id="rId2" Type="http://schemas.openxmlformats.org/officeDocument/2006/relationships/image" Target="../media/image1.png"/></Relationships>
</file>

<file path=ppt/slideLayouts/_rels/slideLayout1090.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1.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2.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3.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4.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5.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6.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7.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8.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99.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100.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101.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2.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3.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4.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5.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6.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7.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8.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09.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10.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11.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112.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3.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4.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5.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6.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7.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8.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19.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0.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1.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2.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123.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4.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5.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6.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7.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8.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29.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0.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1.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2.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3.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134.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5.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6.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7.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8.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39.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0.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1.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2.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3.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4.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145.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6.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7.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8.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49.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0.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1.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2.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3.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4.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5.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6.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157.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8.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59.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0.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1.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2.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3.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4.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5.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6.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7.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168.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69.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0.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1.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2.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3.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4.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5.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6.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7.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8.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179.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0.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1.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2.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3.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4.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5.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6.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7.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8.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89.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190.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1.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2.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3.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4.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5.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6.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7.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8.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199.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200.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201.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2.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3.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4.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5.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6.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7.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8.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09.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10.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11.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212.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3.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4.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5.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6.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7.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8.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19.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0.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1.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2.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223.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4.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5.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6.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7.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8.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29.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0.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1.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2.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3.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234.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5.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6.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7.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8.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39.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0.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1.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2.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3.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4.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245.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6.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7.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8.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49.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0.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1.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2.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3.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4.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5.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256.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7.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8.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59.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0.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1.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2.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3.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4.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5.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6.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267.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68.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69.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0.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1.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2.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3.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4.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5.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6.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7.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278.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79.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0.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1.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2.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3.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4.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5.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6.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7.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8.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289.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0.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1.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2.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3.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4.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5.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6.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7.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8.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299.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300.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1.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2.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3.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4.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5.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6.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7.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8.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09.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10.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1311.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2.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3.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4.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5.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6.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7.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8.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19.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20.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21.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1322.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3.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4.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5.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6.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7.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8.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29.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0.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1.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2.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1333.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4.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5.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6.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7.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8.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39.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0.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1.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2.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3.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1344.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5.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6.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7.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8.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49.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0.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1.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2.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3.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4.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1355.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6.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7.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8.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59.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0.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1.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2.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3.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4.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5.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1366.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7.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8.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69.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0.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1.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2.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3.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4.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5.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6.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1377.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78.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79.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0.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1.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2.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3.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4.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5.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6.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7.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8.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1389.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0.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1.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2.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3.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4.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5.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6.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7.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8.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399.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1400.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1.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2.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3.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4.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5.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6.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7.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8.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09.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10.xml.rels><?xml version="1.0" encoding="UTF-8" standalone="yes"?>
<Relationships xmlns="http://schemas.openxmlformats.org/package/2006/relationships"><Relationship Id="rId1" Type="http://schemas.openxmlformats.org/officeDocument/2006/relationships/slideMaster" Target="../slideMasters/slideMaster128.xml"/></Relationships>
</file>

<file path=ppt/slideLayouts/_rels/slideLayout1411.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2.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3.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4.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5.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6.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7.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8.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19.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20.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21.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1422.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3.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4.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5.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6.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7.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8.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29.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0.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1.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2.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1433.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4.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5.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6.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7.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8.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39.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0.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1.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2.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3.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1444.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5.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6.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7.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8.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49.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0.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1.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2.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3.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4.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1455.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6.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7.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8.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59.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0.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1.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2.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3.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4.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5.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1466.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7.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8.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69.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0.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1.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2.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3.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4.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5.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6.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1477.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8.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79.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0.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1.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2.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3.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4.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5.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6.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7.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148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8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149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49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1502.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3.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4.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5.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6.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7.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8.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1509.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0.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1.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2.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3.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4.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5.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6.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7.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8.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19.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1520.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1.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2.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3.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4.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5.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6.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7.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8.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29.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0.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1531.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2.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3.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4.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5.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6.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7.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8.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39.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0.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1.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1542.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3.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4.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5.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6.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7.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8.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49.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0.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1.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2.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1553.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4.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5.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6.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7.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8.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59.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0.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1.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2.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3.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1564.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5.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6.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7.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8.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69.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0.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1.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2.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3.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4.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1575.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6.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7.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8.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79.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0.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1.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2.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3.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4.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5.xml.rels><?xml version="1.0" encoding="UTF-8" standalone="yes"?>
<Relationships xmlns="http://schemas.openxmlformats.org/package/2006/relationships"><Relationship Id="rId1" Type="http://schemas.openxmlformats.org/officeDocument/2006/relationships/slideMaster" Target="../slideMasters/slideMaster145.xml"/></Relationships>
</file>

<file path=ppt/slideLayouts/_rels/slideLayout1586.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87.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88.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89.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0.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1.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2.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3.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4.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5.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6.xml.rels><?xml version="1.0" encoding="UTF-8" standalone="yes"?>
<Relationships xmlns="http://schemas.openxmlformats.org/package/2006/relationships"><Relationship Id="rId1" Type="http://schemas.openxmlformats.org/officeDocument/2006/relationships/slideMaster" Target="../slideMasters/slideMaster146.xml"/></Relationships>
</file>

<file path=ppt/slideLayouts/_rels/slideLayout1597.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598.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599.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0.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1.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2.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3.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4.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5.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6.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7.xml.rels><?xml version="1.0" encoding="UTF-8" standalone="yes"?>
<Relationships xmlns="http://schemas.openxmlformats.org/package/2006/relationships"><Relationship Id="rId1" Type="http://schemas.openxmlformats.org/officeDocument/2006/relationships/slideMaster" Target="../slideMasters/slideMaster147.xml"/></Relationships>
</file>

<file path=ppt/slideLayouts/_rels/slideLayout1608.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09.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0.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1.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2.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3.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4.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5.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6.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7.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8.xml.rels><?xml version="1.0" encoding="UTF-8" standalone="yes"?>
<Relationships xmlns="http://schemas.openxmlformats.org/package/2006/relationships"><Relationship Id="rId1" Type="http://schemas.openxmlformats.org/officeDocument/2006/relationships/slideMaster" Target="../slideMasters/slideMaster148.xml"/></Relationships>
</file>

<file path=ppt/slideLayouts/_rels/slideLayout1619.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0.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1.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2.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3.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4.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5.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6.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7.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8.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29.xml.rels><?xml version="1.0" encoding="UTF-8" standalone="yes"?>
<Relationships xmlns="http://schemas.openxmlformats.org/package/2006/relationships"><Relationship Id="rId1" Type="http://schemas.openxmlformats.org/officeDocument/2006/relationships/slideMaster" Target="../slideMasters/slideMaster149.xml"/></Relationships>
</file>

<file path=ppt/slideLayouts/_rels/slideLayout1630.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1.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2.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3.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4.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5.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6.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7.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8.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39.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40.xml.rels><?xml version="1.0" encoding="UTF-8" standalone="yes"?>
<Relationships xmlns="http://schemas.openxmlformats.org/package/2006/relationships"><Relationship Id="rId1" Type="http://schemas.openxmlformats.org/officeDocument/2006/relationships/slideMaster" Target="../slideMasters/slideMaster150.xml"/></Relationships>
</file>

<file path=ppt/slideLayouts/_rels/slideLayout1641.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2.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3.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4.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5.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6.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7.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8.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49.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0.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1.xml.rels><?xml version="1.0" encoding="UTF-8" standalone="yes"?>
<Relationships xmlns="http://schemas.openxmlformats.org/package/2006/relationships"><Relationship Id="rId1" Type="http://schemas.openxmlformats.org/officeDocument/2006/relationships/slideMaster" Target="../slideMasters/slideMaster151.xml"/></Relationships>
</file>

<file path=ppt/slideLayouts/_rels/slideLayout1652.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3.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4.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5.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6.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7.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8.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59.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0.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1.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2.xml.rels><?xml version="1.0" encoding="UTF-8" standalone="yes"?>
<Relationships xmlns="http://schemas.openxmlformats.org/package/2006/relationships"><Relationship Id="rId1" Type="http://schemas.openxmlformats.org/officeDocument/2006/relationships/slideMaster" Target="../slideMasters/slideMaster152.xml"/></Relationships>
</file>

<file path=ppt/slideLayouts/_rels/slideLayout1663.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4.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5.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6.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7.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8.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69.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0.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1.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2.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3.xml.rels><?xml version="1.0" encoding="UTF-8" standalone="yes"?>
<Relationships xmlns="http://schemas.openxmlformats.org/package/2006/relationships"><Relationship Id="rId1" Type="http://schemas.openxmlformats.org/officeDocument/2006/relationships/slideMaster" Target="../slideMasters/slideMaster153.xml"/></Relationships>
</file>

<file path=ppt/slideLayouts/_rels/slideLayout1674.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5.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6.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7.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8.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79.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0.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1.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2.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3.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4.xml.rels><?xml version="1.0" encoding="UTF-8" standalone="yes"?>
<Relationships xmlns="http://schemas.openxmlformats.org/package/2006/relationships"><Relationship Id="rId1" Type="http://schemas.openxmlformats.org/officeDocument/2006/relationships/slideMaster" Target="../slideMasters/slideMaster154.xml"/></Relationships>
</file>

<file path=ppt/slideLayouts/_rels/slideLayout1685.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6.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7.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8.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89.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0.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1.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2.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3.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4.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5.xml.rels><?xml version="1.0" encoding="UTF-8" standalone="yes"?>
<Relationships xmlns="http://schemas.openxmlformats.org/package/2006/relationships"><Relationship Id="rId1" Type="http://schemas.openxmlformats.org/officeDocument/2006/relationships/slideMaster" Target="../slideMasters/slideMaster155.xml"/></Relationships>
</file>

<file path=ppt/slideLayouts/_rels/slideLayout1696.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697.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698.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699.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0.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1.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2.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3.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4.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5.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6.xml.rels><?xml version="1.0" encoding="UTF-8" standalone="yes"?>
<Relationships xmlns="http://schemas.openxmlformats.org/package/2006/relationships"><Relationship Id="rId1" Type="http://schemas.openxmlformats.org/officeDocument/2006/relationships/slideMaster" Target="../slideMasters/slideMaster156.xml"/></Relationships>
</file>

<file path=ppt/slideLayouts/_rels/slideLayout1707.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08.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09.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0.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1.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2.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3.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4.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5.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6.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7.xml.rels><?xml version="1.0" encoding="UTF-8" standalone="yes"?>
<Relationships xmlns="http://schemas.openxmlformats.org/package/2006/relationships"><Relationship Id="rId1" Type="http://schemas.openxmlformats.org/officeDocument/2006/relationships/slideMaster" Target="../slideMasters/slideMaster157.xml"/></Relationships>
</file>

<file path=ppt/slideLayouts/_rels/slideLayout1718.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19.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0.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1.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2.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3.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4.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5.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6.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7.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8.xml.rels><?xml version="1.0" encoding="UTF-8" standalone="yes"?>
<Relationships xmlns="http://schemas.openxmlformats.org/package/2006/relationships"><Relationship Id="rId1" Type="http://schemas.openxmlformats.org/officeDocument/2006/relationships/slideMaster" Target="../slideMasters/slideMaster158.xml"/></Relationships>
</file>

<file path=ppt/slideLayouts/_rels/slideLayout1729.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0.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1.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2.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3.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4.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5.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6.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7.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8.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39.xml.rels><?xml version="1.0" encoding="UTF-8" standalone="yes"?>
<Relationships xmlns="http://schemas.openxmlformats.org/package/2006/relationships"><Relationship Id="rId1" Type="http://schemas.openxmlformats.org/officeDocument/2006/relationships/slideMaster" Target="../slideMasters/slideMaster159.xml"/></Relationships>
</file>

<file path=ppt/slideLayouts/_rels/slideLayout1740.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1.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2.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3.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4.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5.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6.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7.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8.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49.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50.xml.rels><?xml version="1.0" encoding="UTF-8" standalone="yes"?>
<Relationships xmlns="http://schemas.openxmlformats.org/package/2006/relationships"><Relationship Id="rId1" Type="http://schemas.openxmlformats.org/officeDocument/2006/relationships/slideMaster" Target="../slideMasters/slideMaster160.xml"/></Relationships>
</file>

<file path=ppt/slideLayouts/_rels/slideLayout1751.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2.xml.rels><?xml version="1.0" encoding="UTF-8" standalone="yes"?>
<Relationships xmlns="http://schemas.openxmlformats.org/package/2006/relationships"><Relationship Id="rId1" Type="http://schemas.openxmlformats.org/officeDocument/2006/relationships/slideMaster" Target="../slideMasters/slideMaster161.xml"/><Relationship Id="rId2" Type="http://schemas.openxmlformats.org/officeDocument/2006/relationships/image" Target="../media/image1.png"/></Relationships>
</file>

<file path=ppt/slideLayouts/_rels/slideLayout1753.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4.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5.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6.xml.rels><?xml version="1.0" encoding="UTF-8" standalone="yes"?>
<Relationships xmlns="http://schemas.openxmlformats.org/package/2006/relationships"><Relationship Id="rId1" Type="http://schemas.openxmlformats.org/officeDocument/2006/relationships/slideMaster" Target="../slideMasters/slideMaster161.xml"/></Relationships>
</file>

<file path=ppt/slideLayouts/_rels/slideLayout1757.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58.xml.rels><?xml version="1.0" encoding="UTF-8" standalone="yes"?>
<Relationships xmlns="http://schemas.openxmlformats.org/package/2006/relationships"><Relationship Id="rId1" Type="http://schemas.openxmlformats.org/officeDocument/2006/relationships/slideMaster" Target="../slideMasters/slideMaster162.xml"/><Relationship Id="rId2" Type="http://schemas.openxmlformats.org/officeDocument/2006/relationships/image" Target="../media/image1.png"/></Relationships>
</file>

<file path=ppt/slideLayouts/_rels/slideLayout1759.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0.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1.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2.xml.rels><?xml version="1.0" encoding="UTF-8" standalone="yes"?>
<Relationships xmlns="http://schemas.openxmlformats.org/package/2006/relationships"><Relationship Id="rId1" Type="http://schemas.openxmlformats.org/officeDocument/2006/relationships/slideMaster" Target="../slideMasters/slideMaster162.xml"/></Relationships>
</file>

<file path=ppt/slideLayouts/_rels/slideLayout1763.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4.xml.rels><?xml version="1.0" encoding="UTF-8" standalone="yes"?>
<Relationships xmlns="http://schemas.openxmlformats.org/package/2006/relationships"><Relationship Id="rId1" Type="http://schemas.openxmlformats.org/officeDocument/2006/relationships/slideMaster" Target="../slideMasters/slideMaster163.xml"/><Relationship Id="rId2" Type="http://schemas.openxmlformats.org/officeDocument/2006/relationships/image" Target="../media/image1.png"/></Relationships>
</file>

<file path=ppt/slideLayouts/_rels/slideLayout1765.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6.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7.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8.xml.rels><?xml version="1.0" encoding="UTF-8" standalone="yes"?>
<Relationships xmlns="http://schemas.openxmlformats.org/package/2006/relationships"><Relationship Id="rId1" Type="http://schemas.openxmlformats.org/officeDocument/2006/relationships/slideMaster" Target="../slideMasters/slideMaster163.xml"/></Relationships>
</file>

<file path=ppt/slideLayouts/_rels/slideLayout1769.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0.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1.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2.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3.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4.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5.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6.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7.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8.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79.xml.rels><?xml version="1.0" encoding="UTF-8" standalone="yes"?>
<Relationships xmlns="http://schemas.openxmlformats.org/package/2006/relationships"><Relationship Id="rId1" Type="http://schemas.openxmlformats.org/officeDocument/2006/relationships/slideMaster" Target="../slideMasters/slideMaster164.xml"/></Relationships>
</file>

<file path=ppt/slideLayouts/_rels/slideLayout1780.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81.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82.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83.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84.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85.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86.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87.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88.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89.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90.xml.rels><?xml version="1.0" encoding="UTF-8" standalone="yes"?>
<Relationships xmlns="http://schemas.openxmlformats.org/package/2006/relationships"><Relationship Id="rId1" Type="http://schemas.openxmlformats.org/officeDocument/2006/relationships/slideMaster" Target="../slideMasters/slideMaster165.xml"/></Relationships>
</file>

<file path=ppt/slideLayouts/_rels/slideLayout1791.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792.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793.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794.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795.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796.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797.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798.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799.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00.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01.xml.rels><?xml version="1.0" encoding="UTF-8" standalone="yes"?>
<Relationships xmlns="http://schemas.openxmlformats.org/package/2006/relationships"><Relationship Id="rId1" Type="http://schemas.openxmlformats.org/officeDocument/2006/relationships/slideMaster" Target="../slideMasters/slideMaster166.xml"/></Relationships>
</file>

<file path=ppt/slideLayouts/_rels/slideLayout1802.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03.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04.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05.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06.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07.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08.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09.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10.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11.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12.xml.rels><?xml version="1.0" encoding="UTF-8" standalone="yes"?>
<Relationships xmlns="http://schemas.openxmlformats.org/package/2006/relationships"><Relationship Id="rId1" Type="http://schemas.openxmlformats.org/officeDocument/2006/relationships/slideMaster" Target="../slideMasters/slideMaster167.xml"/></Relationships>
</file>

<file path=ppt/slideLayouts/_rels/slideLayout1813.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14.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15.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16.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17.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18.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19.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20.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21.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22.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23.xml.rels><?xml version="1.0" encoding="UTF-8" standalone="yes"?>
<Relationships xmlns="http://schemas.openxmlformats.org/package/2006/relationships"><Relationship Id="rId1" Type="http://schemas.openxmlformats.org/officeDocument/2006/relationships/slideMaster" Target="../slideMasters/slideMaster168.xml"/></Relationships>
</file>

<file path=ppt/slideLayouts/_rels/slideLayout1824.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5.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6.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7.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8.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29.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30.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31.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32.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33.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34.xml.rels><?xml version="1.0" encoding="UTF-8" standalone="yes"?>
<Relationships xmlns="http://schemas.openxmlformats.org/package/2006/relationships"><Relationship Id="rId1" Type="http://schemas.openxmlformats.org/officeDocument/2006/relationships/slideMaster" Target="../slideMasters/slideMaster169.xml"/></Relationships>
</file>

<file path=ppt/slideLayouts/_rels/slideLayout1835.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6.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7.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8.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39.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40.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41.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42.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43.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44.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45.xml.rels><?xml version="1.0" encoding="UTF-8" standalone="yes"?>
<Relationships xmlns="http://schemas.openxmlformats.org/package/2006/relationships"><Relationship Id="rId1" Type="http://schemas.openxmlformats.org/officeDocument/2006/relationships/slideMaster" Target="../slideMasters/slideMaster170.xml"/></Relationships>
</file>

<file path=ppt/slideLayouts/_rels/slideLayout1846.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7.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8.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49.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0.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1.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2.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3.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4.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5.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6.xml.rels><?xml version="1.0" encoding="UTF-8" standalone="yes"?>
<Relationships xmlns="http://schemas.openxmlformats.org/package/2006/relationships"><Relationship Id="rId1" Type="http://schemas.openxmlformats.org/officeDocument/2006/relationships/slideMaster" Target="../slideMasters/slideMaster171.xml"/></Relationships>
</file>

<file path=ppt/slideLayouts/_rels/slideLayout1857.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58.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59.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0.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1.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2.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3.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4.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5.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6.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7.xml.rels><?xml version="1.0" encoding="UTF-8" standalone="yes"?>
<Relationships xmlns="http://schemas.openxmlformats.org/package/2006/relationships"><Relationship Id="rId1" Type="http://schemas.openxmlformats.org/officeDocument/2006/relationships/slideMaster" Target="../slideMasters/slideMaster172.xml"/></Relationships>
</file>

<file path=ppt/slideLayouts/_rels/slideLayout1868.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69.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0.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1.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2.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3.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4.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5.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6.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7.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8.xml.rels><?xml version="1.0" encoding="UTF-8" standalone="yes"?>
<Relationships xmlns="http://schemas.openxmlformats.org/package/2006/relationships"><Relationship Id="rId1" Type="http://schemas.openxmlformats.org/officeDocument/2006/relationships/slideMaster" Target="../slideMasters/slideMaster173.xml"/></Relationships>
</file>

<file path=ppt/slideLayouts/_rels/slideLayout1879.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0.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1.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2.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3.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4.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5.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6.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7.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8.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89.xml.rels><?xml version="1.0" encoding="UTF-8" standalone="yes"?>
<Relationships xmlns="http://schemas.openxmlformats.org/package/2006/relationships"><Relationship Id="rId1" Type="http://schemas.openxmlformats.org/officeDocument/2006/relationships/slideMaster" Target="../slideMasters/slideMaster174.xml"/></Relationships>
</file>

<file path=ppt/slideLayouts/_rels/slideLayout1890.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1.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2.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3.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4.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5.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6.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7.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8.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899.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900.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901.xml.rels><?xml version="1.0" encoding="UTF-8" standalone="yes"?>
<Relationships xmlns="http://schemas.openxmlformats.org/package/2006/relationships"><Relationship Id="rId1" Type="http://schemas.openxmlformats.org/officeDocument/2006/relationships/slideMaster" Target="../slideMasters/slideMaster175.xml"/></Relationships>
</file>

<file path=ppt/slideLayouts/_rels/slideLayout1902.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3.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4.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5.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6.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7.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8.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09.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10.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11.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12.xml.rels><?xml version="1.0" encoding="UTF-8" standalone="yes"?>
<Relationships xmlns="http://schemas.openxmlformats.org/package/2006/relationships"><Relationship Id="rId1" Type="http://schemas.openxmlformats.org/officeDocument/2006/relationships/slideMaster" Target="../slideMasters/slideMaster176.xml"/></Relationships>
</file>

<file path=ppt/slideLayouts/_rels/slideLayout1913.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4.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5.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6.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7.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8.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19.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20.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21.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22.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23.xml.rels><?xml version="1.0" encoding="UTF-8" standalone="yes"?>
<Relationships xmlns="http://schemas.openxmlformats.org/package/2006/relationships"><Relationship Id="rId1" Type="http://schemas.openxmlformats.org/officeDocument/2006/relationships/slideMaster" Target="../slideMasters/slideMaster177.xml"/></Relationships>
</file>

<file path=ppt/slideLayouts/_rels/slideLayout1924.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5.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6.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7.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8.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29.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30.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31.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32.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33.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34.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35.xml.rels><?xml version="1.0" encoding="UTF-8" standalone="yes"?>
<Relationships xmlns="http://schemas.openxmlformats.org/package/2006/relationships"><Relationship Id="rId1" Type="http://schemas.openxmlformats.org/officeDocument/2006/relationships/slideMaster" Target="../slideMasters/slideMaster178.xml"/></Relationships>
</file>

<file path=ppt/slideLayouts/_rels/slideLayout1936.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7.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8.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39.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0.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1.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2.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3.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4.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5.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6.xml.rels><?xml version="1.0" encoding="UTF-8" standalone="yes"?>
<Relationships xmlns="http://schemas.openxmlformats.org/package/2006/relationships"><Relationship Id="rId1" Type="http://schemas.openxmlformats.org/officeDocument/2006/relationships/slideMaster" Target="../slideMasters/slideMaster179.xml"/></Relationships>
</file>

<file path=ppt/slideLayouts/_rels/slideLayout1947.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8.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49.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0.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1.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2.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3.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4.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5.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6.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7.xml.rels><?xml version="1.0" encoding="UTF-8" standalone="yes"?>
<Relationships xmlns="http://schemas.openxmlformats.org/package/2006/relationships"><Relationship Id="rId1" Type="http://schemas.openxmlformats.org/officeDocument/2006/relationships/slideMaster" Target="../slideMasters/slideMaster180.xml"/></Relationships>
</file>

<file path=ppt/slideLayouts/_rels/slideLayout1958.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59.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0.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1.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2.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3.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4.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5.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6.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7.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8.xml.rels><?xml version="1.0" encoding="UTF-8" standalone="yes"?>
<Relationships xmlns="http://schemas.openxmlformats.org/package/2006/relationships"><Relationship Id="rId1" Type="http://schemas.openxmlformats.org/officeDocument/2006/relationships/slideMaster" Target="../slideMasters/slideMaster181.xml"/></Relationships>
</file>

<file path=ppt/slideLayouts/_rels/slideLayout1969.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0.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1.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2.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3.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4.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5.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6.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7.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8.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79.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80.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81.xml.rels><?xml version="1.0" encoding="UTF-8" standalone="yes"?>
<Relationships xmlns="http://schemas.openxmlformats.org/package/2006/relationships"><Relationship Id="rId1" Type="http://schemas.openxmlformats.org/officeDocument/2006/relationships/slideMaster" Target="../slideMasters/slideMaster182.xml"/></Relationships>
</file>

<file path=ppt/slideLayouts/_rels/slideLayout1982.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3.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4.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5.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6.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7.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8.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89.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90.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91.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92.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93.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_rels/slideLayout1994.xml.rels><?xml version="1.0" encoding="UTF-8" standalone="yes"?>
<Relationships xmlns="http://schemas.openxmlformats.org/package/2006/relationships"><Relationship Id="rId1" Type="http://schemas.openxmlformats.org/officeDocument/2006/relationships/slideMaster" Target="../slideMasters/slideMaster183.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cSld>
  <p:clrMapOvr>
    <a:masterClrMapping/>
  </p:clrMapOvr>
  <p:transition xmlns:p14="http://schemas.microsoft.com/office/powerpoint/2010/mai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cSld>
  <p:clrMapOvr>
    <a:masterClrMapping/>
  </p:clrMapOvr>
  <p:transition xmlns:p14="http://schemas.microsoft.com/office/powerpoint/2010/mai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cSld>
  <p:clrMapOvr>
    <a:masterClrMapping/>
  </p:clrMapOvr>
  <p:transition xmlns:p14="http://schemas.microsoft.com/office/powerpoint/2010/mai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cSld>
  <p:clrMapOvr>
    <a:masterClrMapping/>
  </p:clrMapOvr>
  <p:transition xmlns:p14="http://schemas.microsoft.com/office/powerpoint/2010/mai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cSld>
  <p:clrMapOvr>
    <a:masterClrMapping/>
  </p:clrMapOvr>
  <p:transition xmlns:p14="http://schemas.microsoft.com/office/powerpoint/2010/mai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cSld>
  <p:clrMapOvr>
    <a:masterClrMapping/>
  </p:clrMapOvr>
  <p:transition xmlns:p14="http://schemas.microsoft.com/office/powerpoint/2010/mai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cSld>
  <p:clrMapOvr>
    <a:masterClrMapping/>
  </p:clrMapOvr>
  <p:transition xmlns:p14="http://schemas.microsoft.com/office/powerpoint/2010/mai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cSld>
  <p:clrMapOvr>
    <a:masterClrMapping/>
  </p:clrMapOvr>
  <p:transition xmlns:p14="http://schemas.microsoft.com/office/powerpoint/2010/mai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cSld>
  <p:clrMapOvr>
    <a:masterClrMapping/>
  </p:clrMapOvr>
  <p:transition xmlns:p14="http://schemas.microsoft.com/office/powerpoint/2010/mai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x">
  <p:cSld name="Bullet">
    <p:bg>
      <p:bgPr>
        <a:solidFill>
          <a:srgbClr val="FFFFFF"/>
        </a:solidFill>
        <a:effectLst/>
      </p:bgPr>
    </p:bg>
    <p:spTree>
      <p:nvGrpSpPr>
        <p:cNvPr id="1" name=""/>
        <p:cNvGrpSpPr/>
        <p:nvPr/>
      </p:nvGrpSpPr>
      <p:grpSpPr>
        <a:xfrm>
          <a:off x="0" y="0"/>
          <a:ext cx="0" cy="0"/>
          <a:chOff x="0" y="0"/>
          <a:chExt cx="0" cy="0"/>
        </a:xfrm>
      </p:grpSpPr>
      <p:sp>
        <p:nvSpPr>
          <p:cNvPr id="18" name="Shape 18"/>
          <p:cNvSpPr>
            <a:spLocks noGrp="1"/>
          </p:cNvSpPr>
          <p:nvPr>
            <p:ph type="title"/>
          </p:nvPr>
        </p:nvSpPr>
        <p:spPr>
          <a:prstGeom prst="rect">
            <a:avLst/>
          </a:prstGeom>
        </p:spPr>
        <p:txBody>
          <a:bodyPr/>
          <a:lstStyle/>
          <a:p>
            <a:pPr lvl="0">
              <a:defRPr sz="1800" spc="0"/>
            </a:pPr>
            <a:r>
              <a:rPr sz="3500" spc="-34"/>
              <a:t>Title Text</a:t>
            </a:r>
          </a:p>
        </p:txBody>
      </p:sp>
      <p:sp>
        <p:nvSpPr>
          <p:cNvPr id="19" name="Shape 19"/>
          <p:cNvSpPr>
            <a:spLocks noGrp="1"/>
          </p:cNvSpPr>
          <p:nvPr>
            <p:ph type="body" idx="1"/>
          </p:nvPr>
        </p:nvSpPr>
        <p:spPr>
          <a:xfrm>
            <a:off x="553641" y="1360884"/>
            <a:ext cx="8027789" cy="5025628"/>
          </a:xfrm>
          <a:prstGeom prst="rect">
            <a:avLst/>
          </a:prstGeom>
        </p:spPr>
        <p:txBody>
          <a:bodyPr/>
          <a:lstStyle>
            <a:lvl1pPr marL="162579" indent="-162579">
              <a:lnSpc>
                <a:spcPct val="110000"/>
              </a:lnSpc>
              <a:spcBef>
                <a:spcPts val="1287"/>
              </a:spcBef>
              <a:buClr>
                <a:srgbClr val="3B5998"/>
              </a:buClr>
              <a:buSzPct val="65000"/>
              <a:buFont typeface="Lucida Grande"/>
              <a:buChar char="▪"/>
              <a:defRPr sz="2100" spc="-64">
                <a:solidFill>
                  <a:srgbClr val="000000"/>
                </a:solidFill>
                <a:latin typeface="+mn-lt"/>
                <a:ea typeface="+mn-ea"/>
                <a:cs typeface="+mn-cs"/>
                <a:sym typeface="Vista Sans OT Reg"/>
              </a:defRPr>
            </a:lvl1pPr>
            <a:lvl2pPr marL="363792" indent="-181080">
              <a:lnSpc>
                <a:spcPct val="110000"/>
              </a:lnSpc>
              <a:spcBef>
                <a:spcPts val="1060"/>
              </a:spcBef>
              <a:buClr>
                <a:srgbClr val="9A9A9A"/>
              </a:buClr>
              <a:buFont typeface="Lucida Grande"/>
              <a:buChar char="▪"/>
              <a:defRPr sz="2100" spc="-64">
                <a:solidFill>
                  <a:srgbClr val="000000"/>
                </a:solidFill>
                <a:latin typeface="+mn-lt"/>
                <a:ea typeface="+mn-ea"/>
                <a:cs typeface="+mn-cs"/>
                <a:sym typeface="Vista Sans OT Reg"/>
              </a:defRPr>
            </a:lvl2pPr>
            <a:lvl3pPr marL="527279" indent="-133005">
              <a:lnSpc>
                <a:spcPct val="110000"/>
              </a:lnSpc>
              <a:spcBef>
                <a:spcPts val="1060"/>
              </a:spcBef>
              <a:buClr>
                <a:srgbClr val="9A9A9A"/>
              </a:buClr>
              <a:buSzPct val="54999"/>
              <a:buFont typeface="Lucida Grande"/>
              <a:buChar char="▪"/>
              <a:defRPr sz="2000" spc="-59">
                <a:solidFill>
                  <a:srgbClr val="000000"/>
                </a:solidFill>
                <a:latin typeface="+mn-lt"/>
                <a:ea typeface="+mn-ea"/>
                <a:cs typeface="+mn-cs"/>
                <a:sym typeface="Vista Sans OT Reg"/>
              </a:defRPr>
            </a:lvl3pPr>
            <a:lvl4pPr marL="704382" indent="-137012">
              <a:lnSpc>
                <a:spcPct val="110000"/>
              </a:lnSpc>
              <a:spcBef>
                <a:spcPts val="1060"/>
              </a:spcBef>
              <a:buClr>
                <a:srgbClr val="9A9A9A"/>
              </a:buClr>
              <a:buSzPct val="45000"/>
              <a:buFont typeface="Lucida Grande"/>
              <a:buChar char="▪"/>
              <a:defRPr sz="2000" spc="-59">
                <a:solidFill>
                  <a:srgbClr val="000000"/>
                </a:solidFill>
                <a:latin typeface="+mn-lt"/>
                <a:ea typeface="+mn-ea"/>
                <a:cs typeface="+mn-cs"/>
                <a:sym typeface="Vista Sans OT Reg"/>
              </a:defRPr>
            </a:lvl4pPr>
            <a:lvl5pPr marL="878158" indent="-120987">
              <a:lnSpc>
                <a:spcPct val="110000"/>
              </a:lnSpc>
              <a:spcBef>
                <a:spcPts val="1060"/>
              </a:spcBef>
              <a:buClr>
                <a:srgbClr val="9A9A9A"/>
              </a:buClr>
              <a:buFont typeface="Lucida Grande"/>
              <a:buChar char="▪"/>
              <a:defRPr sz="1800" spc="-55">
                <a:solidFill>
                  <a:srgbClr val="000000"/>
                </a:solidFill>
                <a:latin typeface="+mn-lt"/>
                <a:ea typeface="+mn-ea"/>
                <a:cs typeface="+mn-cs"/>
                <a:sym typeface="Vista Sans OT Reg"/>
              </a:defRPr>
            </a:lvl5pPr>
          </a:lstStyle>
          <a:p>
            <a:pPr lvl="0">
              <a:defRPr sz="1800" spc="0"/>
            </a:pPr>
            <a:r>
              <a:rPr sz="2100" spc="-64"/>
              <a:t>Body Level One</a:t>
            </a:r>
          </a:p>
          <a:p>
            <a:pPr lvl="1">
              <a:defRPr sz="1800" spc="0"/>
            </a:pPr>
            <a:r>
              <a:rPr sz="2100" spc="-64"/>
              <a:t>Body Level Two</a:t>
            </a:r>
          </a:p>
          <a:p>
            <a:pPr lvl="2">
              <a:defRPr sz="1800" spc="0"/>
            </a:pPr>
            <a:r>
              <a:rPr sz="2000" spc="-59"/>
              <a:t>Body Level Three</a:t>
            </a:r>
          </a:p>
          <a:p>
            <a:pPr lvl="3">
              <a:defRPr sz="1800" spc="0"/>
            </a:pPr>
            <a:r>
              <a:rPr sz="2000" spc="-59"/>
              <a:t>Body Level Four</a:t>
            </a:r>
          </a:p>
          <a:p>
            <a:pPr lvl="4">
              <a:defRPr sz="1800" spc="0"/>
            </a:pPr>
            <a:r>
              <a:rPr sz="1800" spc="-55"/>
              <a:t>Body Level Five</a:t>
            </a:r>
          </a:p>
        </p:txBody>
      </p:sp>
    </p:spTree>
    <p:extLst>
      <p:ext uri="{BB962C8B-B14F-4D97-AF65-F5344CB8AC3E}">
        <p14:creationId xmlns:p14="http://schemas.microsoft.com/office/powerpoint/2010/main" val="1018329611"/>
      </p:ext>
    </p:extLst>
  </p:cSld>
  <p:clrMapOvr>
    <a:masterClrMapping/>
  </p:clrMapOvr>
  <p:transition xmlns:p14="http://schemas.microsoft.com/office/powerpoint/2010/main" spd="med"/>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2249638739"/>
      </p:ext>
    </p:extLst>
  </p:cSld>
  <p:clrMapOvr>
    <a:masterClrMapping/>
  </p:clrMapOvr>
  <p:transition xmlns:p14="http://schemas.microsoft.com/office/powerpoint/2010/main"/>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2949376249"/>
      </p:ext>
    </p:extLst>
  </p:cSld>
  <p:clrMapOvr>
    <a:masterClrMapping/>
  </p:clrMapOvr>
  <p:transition xmlns:p14="http://schemas.microsoft.com/office/powerpoint/2010/main"/>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1200452099"/>
      </p:ext>
    </p:extLst>
  </p:cSld>
  <p:clrMapOvr>
    <a:masterClrMapping/>
  </p:clrMapOvr>
  <p:transition xmlns:p14="http://schemas.microsoft.com/office/powerpoint/2010/main"/>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847535455"/>
      </p:ext>
    </p:extLst>
  </p:cSld>
  <p:clrMapOvr>
    <a:masterClrMapping/>
  </p:clrMapOvr>
  <p:transition xmlns:p14="http://schemas.microsoft.com/office/powerpoint/2010/main"/>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1397899074"/>
      </p:ext>
    </p:extLst>
  </p:cSld>
  <p:clrMapOvr>
    <a:masterClrMapping/>
  </p:clrMapOvr>
  <p:transition xmlns:p14="http://schemas.microsoft.com/office/powerpoint/2010/main"/>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1187434387"/>
      </p:ext>
    </p:extLst>
  </p:cSld>
  <p:clrMapOvr>
    <a:masterClrMapping/>
  </p:clrMapOvr>
  <p:transition xmlns:p14="http://schemas.microsoft.com/office/powerpoint/2010/main"/>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1233992250"/>
      </p:ext>
    </p:extLst>
  </p:cSld>
  <p:clrMapOvr>
    <a:masterClrMapping/>
  </p:clrMapOvr>
  <p:transition xmlns:p14="http://schemas.microsoft.com/office/powerpoint/2010/main"/>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3920988171"/>
      </p:ext>
    </p:extLst>
  </p:cSld>
  <p:clrMapOvr>
    <a:masterClrMapping/>
  </p:clrMapOvr>
  <p:transition xmlns:p14="http://schemas.microsoft.com/office/powerpoint/2010/main"/>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2257856907"/>
      </p:ext>
    </p:extLst>
  </p:cSld>
  <p:clrMapOvr>
    <a:masterClrMapping/>
  </p:clrMapOvr>
  <p:transition xmlns:p14="http://schemas.microsoft.com/office/powerpoint/2010/mai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2108637058"/>
      </p:ext>
    </p:extLst>
  </p:cSld>
  <p:clrMapOvr>
    <a:masterClrMapping/>
  </p:clrMapOvr>
  <p:transition xmlns:p14="http://schemas.microsoft.com/office/powerpoint/2010/main"/>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1266926997"/>
      </p:ext>
    </p:extLst>
  </p:cSld>
  <p:clrMapOvr>
    <a:masterClrMapping/>
  </p:clrMapOvr>
  <p:transition xmlns:p14="http://schemas.microsoft.com/office/powerpoint/2010/main"/>
</p:sldLayout>
</file>

<file path=ppt/slideLayouts/slideLayout2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589707212"/>
      </p:ext>
    </p:extLst>
  </p:cSld>
  <p:clrMapOvr>
    <a:masterClrMapping/>
  </p:clrMapOvr>
  <p:transition xmlns:p14="http://schemas.microsoft.com/office/powerpoint/2010/main"/>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3758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5949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3963788"/>
      </p:ext>
    </p:extLst>
  </p:cSld>
  <p:clrMapOvr>
    <a:masterClrMapping/>
  </p:clrMapOvr>
  <p:transition xmlns:p14="http://schemas.microsoft.com/office/powerpoint/2010/main"/>
</p:sldLayout>
</file>

<file path=ppt/slideLayouts/slideLayout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0197620"/>
      </p:ext>
    </p:extLst>
  </p:cSld>
  <p:clrMapOvr>
    <a:masterClrMapping/>
  </p:clrMapOvr>
  <p:transition xmlns:p14="http://schemas.microsoft.com/office/powerpoint/2010/main"/>
</p:sldLayout>
</file>

<file path=ppt/slideLayouts/slideLayout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4914348"/>
      </p:ext>
    </p:extLst>
  </p:cSld>
  <p:clrMapOvr>
    <a:masterClrMapping/>
  </p:clrMapOvr>
  <p:transition xmlns:p14="http://schemas.microsoft.com/office/powerpoint/2010/main"/>
</p:sldLayout>
</file>

<file path=ppt/slideLayouts/slideLayout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563103"/>
      </p:ext>
    </p:extLst>
  </p:cSld>
  <p:clrMapOvr>
    <a:masterClrMapping/>
  </p:clrMapOvr>
  <p:transition xmlns:p14="http://schemas.microsoft.com/office/powerpoint/2010/main"/>
</p:sldLayout>
</file>

<file path=ppt/slideLayouts/slideLayout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0163028"/>
      </p:ext>
    </p:extLst>
  </p:cSld>
  <p:clrMapOvr>
    <a:masterClrMapping/>
  </p:clrMapOvr>
  <p:transition xmlns:p14="http://schemas.microsoft.com/office/powerpoint/2010/main"/>
</p:sldLayout>
</file>

<file path=ppt/slideLayouts/slideLayout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337853"/>
      </p:ext>
    </p:extLst>
  </p:cSld>
  <p:clrMapOvr>
    <a:masterClrMapping/>
  </p:clrMapOvr>
  <p:transition xmlns:p14="http://schemas.microsoft.com/office/powerpoint/2010/main"/>
</p:sldLayout>
</file>

<file path=ppt/slideLayouts/slideLayout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1889560"/>
      </p:ext>
    </p:extLst>
  </p:cSld>
  <p:clrMapOvr>
    <a:masterClrMapping/>
  </p:clrMapOvr>
  <p:transition xmlns:p14="http://schemas.microsoft.com/office/powerpoint/2010/main"/>
</p:sldLayout>
</file>

<file path=ppt/slideLayouts/slideLayout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7858197"/>
      </p:ext>
    </p:extLst>
  </p:cSld>
  <p:clrMapOvr>
    <a:masterClrMapping/>
  </p:clrMapOvr>
  <p:transition xmlns:p14="http://schemas.microsoft.com/office/powerpoint/2010/main"/>
</p:sldLayout>
</file>

<file path=ppt/slideLayouts/slideLayout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321076"/>
      </p:ext>
    </p:extLst>
  </p:cSld>
  <p:clrMapOvr>
    <a:masterClrMapping/>
  </p:clrMapOvr>
  <p:transition xmlns:p14="http://schemas.microsoft.com/office/powerpoint/2010/main"/>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3992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4999459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493300"/>
      </p:ext>
    </p:extLst>
  </p:cSld>
  <p:clrMapOvr>
    <a:masterClrMapping/>
  </p:clrMapOvr>
  <p:transition xmlns:p14="http://schemas.microsoft.com/office/powerpoint/2010/main"/>
</p:sldLayout>
</file>

<file path=ppt/slideLayouts/slideLayout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53959205"/>
      </p:ext>
    </p:extLst>
  </p:cSld>
  <p:clrMapOvr>
    <a:masterClrMapping/>
  </p:clrMapOvr>
  <p:transition xmlns:p14="http://schemas.microsoft.com/office/powerpoint/2010/main"/>
</p:sldLayout>
</file>

<file path=ppt/slideLayouts/slideLayout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pic>
        <p:nvPicPr>
          <p:cNvPr id="9" name="Picture 8"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31580221"/>
      </p:ext>
    </p:extLst>
  </p:cSld>
  <p:clrMapOvr>
    <a:masterClrMapping/>
  </p:clrMapOvr>
  <p:transition xmlns:p14="http://schemas.microsoft.com/office/powerpoint/2010/main"/>
</p:sldLayout>
</file>

<file path=ppt/slideLayouts/slideLayout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pic>
        <p:nvPicPr>
          <p:cNvPr id="5" name="Picture 4"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66332104"/>
      </p:ext>
    </p:extLst>
  </p:cSld>
  <p:clrMapOvr>
    <a:masterClrMapping/>
  </p:clrMapOvr>
  <p:transition xmlns:p14="http://schemas.microsoft.com/office/powerpoint/2010/main"/>
</p:sldLayout>
</file>

<file path=ppt/slideLayouts/slideLayout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pic>
        <p:nvPicPr>
          <p:cNvPr id="4" name="Picture 3"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36326866"/>
      </p:ext>
    </p:extLst>
  </p:cSld>
  <p:clrMapOvr>
    <a:masterClrMapping/>
  </p:clrMapOvr>
  <p:transition xmlns:p14="http://schemas.microsoft.com/office/powerpoint/2010/main"/>
</p:sldLayout>
</file>

<file path=ppt/slideLayouts/slideLayout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19171892"/>
      </p:ext>
    </p:extLst>
  </p:cSld>
  <p:clrMapOvr>
    <a:masterClrMapping/>
  </p:clrMapOvr>
  <p:transition xmlns:p14="http://schemas.microsoft.com/office/powerpoint/2010/main"/>
</p:sldLayout>
</file>

<file path=ppt/slideLayouts/slideLayout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755826"/>
      </p:ext>
    </p:extLst>
  </p:cSld>
  <p:clrMapOvr>
    <a:masterClrMapping/>
  </p:clrMapOvr>
  <p:transition xmlns:p14="http://schemas.microsoft.com/office/powerpoint/2010/main"/>
</p:sldLayout>
</file>

<file path=ppt/slideLayouts/slideLayout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5857697"/>
      </p:ext>
    </p:extLst>
  </p:cSld>
  <p:clrMapOvr>
    <a:masterClrMapping/>
  </p:clrMapOvr>
  <p:transition xmlns:p14="http://schemas.microsoft.com/office/powerpoint/2010/main"/>
</p:sldLayout>
</file>

<file path=ppt/slideLayouts/slideLayout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851008"/>
      </p:ext>
    </p:extLst>
  </p:cSld>
  <p:clrMapOvr>
    <a:masterClrMapping/>
  </p:clrMapOvr>
  <p:transition xmlns:p14="http://schemas.microsoft.com/office/powerpoint/2010/main"/>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85667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40615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3263551"/>
      </p:ext>
    </p:extLst>
  </p:cSld>
  <p:clrMapOvr>
    <a:masterClrMapping/>
  </p:clrMapOvr>
  <p:transition xmlns:p14="http://schemas.microsoft.com/office/powerpoint/2010/main"/>
</p:sldLayout>
</file>

<file path=ppt/slideLayouts/slideLayout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947107"/>
      </p:ext>
    </p:extLst>
  </p:cSld>
  <p:clrMapOvr>
    <a:masterClrMapping/>
  </p:clrMapOvr>
  <p:transition xmlns:p14="http://schemas.microsoft.com/office/powerpoint/2010/main"/>
</p:sldLayout>
</file>

<file path=ppt/slideLayouts/slideLayout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9959159"/>
      </p:ext>
    </p:extLst>
  </p:cSld>
  <p:clrMapOvr>
    <a:masterClrMapping/>
  </p:clrMapOvr>
  <p:transition xmlns:p14="http://schemas.microsoft.com/office/powerpoint/2010/main"/>
</p:sldLayout>
</file>

<file path=ppt/slideLayouts/slideLayout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27835762"/>
      </p:ext>
    </p:extLst>
  </p:cSld>
  <p:clrMapOvr>
    <a:masterClrMapping/>
  </p:clrMapOvr>
  <p:transition xmlns:p14="http://schemas.microsoft.com/office/powerpoint/2010/main"/>
</p:sldLayout>
</file>

<file path=ppt/slideLayouts/slideLayout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4093410"/>
      </p:ext>
    </p:extLst>
  </p:cSld>
  <p:clrMapOvr>
    <a:masterClrMapping/>
  </p:clrMapOvr>
  <p:transition xmlns:p14="http://schemas.microsoft.com/office/powerpoint/2010/main"/>
</p:sldLayout>
</file>

<file path=ppt/slideLayouts/slideLayout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3628895"/>
      </p:ext>
    </p:extLst>
  </p:cSld>
  <p:clrMapOvr>
    <a:masterClrMapping/>
  </p:clrMapOvr>
  <p:transition xmlns:p14="http://schemas.microsoft.com/office/powerpoint/2010/main"/>
</p:sldLayout>
</file>

<file path=ppt/slideLayouts/slideLayout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5862991"/>
      </p:ext>
    </p:extLst>
  </p:cSld>
  <p:clrMapOvr>
    <a:masterClrMapping/>
  </p:clrMapOvr>
  <p:transition xmlns:p14="http://schemas.microsoft.com/office/powerpoint/2010/main"/>
</p:sldLayout>
</file>

<file path=ppt/slideLayouts/slideLayout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6506283"/>
      </p:ext>
    </p:extLst>
  </p:cSld>
  <p:clrMapOvr>
    <a:masterClrMapping/>
  </p:clrMapOvr>
  <p:transition xmlns:p14="http://schemas.microsoft.com/office/powerpoint/2010/main"/>
</p:sldLayout>
</file>

<file path=ppt/slideLayouts/slideLayout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4327071"/>
      </p:ext>
    </p:extLst>
  </p:cSld>
  <p:clrMapOvr>
    <a:masterClrMapping/>
  </p:clrMapOvr>
  <p:transition xmlns:p14="http://schemas.microsoft.com/office/powerpoint/2010/main"/>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47429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65616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418393"/>
      </p:ext>
    </p:extLst>
  </p:cSld>
  <p:clrMapOvr>
    <a:masterClrMapping/>
  </p:clrMapOvr>
  <p:transition xmlns:p14="http://schemas.microsoft.com/office/powerpoint/2010/main"/>
</p:sldLayout>
</file>

<file path=ppt/slideLayouts/slideLayout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556249"/>
      </p:ext>
    </p:extLst>
  </p:cSld>
  <p:clrMapOvr>
    <a:masterClrMapping/>
  </p:clrMapOvr>
  <p:transition xmlns:p14="http://schemas.microsoft.com/office/powerpoint/2010/main"/>
</p:sldLayout>
</file>

<file path=ppt/slideLayouts/slideLayout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4934606"/>
      </p:ext>
    </p:extLst>
  </p:cSld>
  <p:clrMapOvr>
    <a:masterClrMapping/>
  </p:clrMapOvr>
  <p:transition xmlns:p14="http://schemas.microsoft.com/office/powerpoint/2010/main"/>
</p:sldLayout>
</file>

<file path=ppt/slideLayouts/slideLayout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7983501"/>
      </p:ext>
    </p:extLst>
  </p:cSld>
  <p:clrMapOvr>
    <a:masterClrMapping/>
  </p:clrMapOvr>
  <p:transition xmlns:p14="http://schemas.microsoft.com/office/powerpoint/2010/main"/>
</p:sldLayout>
</file>

<file path=ppt/slideLayouts/slideLayout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9333776"/>
      </p:ext>
    </p:extLst>
  </p:cSld>
  <p:clrMapOvr>
    <a:masterClrMapping/>
  </p:clrMapOvr>
  <p:transition xmlns:p14="http://schemas.microsoft.com/office/powerpoint/2010/main"/>
</p:sldLayout>
</file>

<file path=ppt/slideLayouts/slideLayout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2799048"/>
      </p:ext>
    </p:extLst>
  </p:cSld>
  <p:clrMapOvr>
    <a:masterClrMapping/>
  </p:clrMapOvr>
  <p:transition xmlns:p14="http://schemas.microsoft.com/office/powerpoint/2010/main"/>
</p:sldLayout>
</file>

<file path=ppt/slideLayouts/slideLayout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9270323"/>
      </p:ext>
    </p:extLst>
  </p:cSld>
  <p:clrMapOvr>
    <a:masterClrMapping/>
  </p:clrMapOvr>
  <p:transition xmlns:p14="http://schemas.microsoft.com/office/powerpoint/2010/main"/>
</p:sldLayout>
</file>

<file path=ppt/slideLayouts/slideLayout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8098509"/>
      </p:ext>
    </p:extLst>
  </p:cSld>
  <p:clrMapOvr>
    <a:masterClrMapping/>
  </p:clrMapOvr>
  <p:transition xmlns:p14="http://schemas.microsoft.com/office/powerpoint/2010/main"/>
</p:sldLayout>
</file>

<file path=ppt/slideLayouts/slideLayout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487723"/>
      </p:ext>
    </p:extLst>
  </p:cSld>
  <p:clrMapOvr>
    <a:masterClrMapping/>
  </p:clrMapOvr>
  <p:transition xmlns:p14="http://schemas.microsoft.com/office/powerpoint/2010/main"/>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987038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671120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064597"/>
      </p:ext>
    </p:extLst>
  </p:cSld>
  <p:clrMapOvr>
    <a:masterClrMapping/>
  </p:clrMapOvr>
  <p:transition xmlns:p14="http://schemas.microsoft.com/office/powerpoint/2010/main"/>
</p:sldLayout>
</file>

<file path=ppt/slideLayouts/slideLayout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994818"/>
      </p:ext>
    </p:extLst>
  </p:cSld>
  <p:clrMapOvr>
    <a:masterClrMapping/>
  </p:clrMapOvr>
  <p:transition xmlns:p14="http://schemas.microsoft.com/office/powerpoint/2010/main"/>
</p:sldLayout>
</file>

<file path=ppt/slideLayouts/slideLayout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6571721"/>
      </p:ext>
    </p:extLst>
  </p:cSld>
  <p:clrMapOvr>
    <a:masterClrMapping/>
  </p:clrMapOvr>
  <p:transition xmlns:p14="http://schemas.microsoft.com/office/powerpoint/2010/main"/>
</p:sldLayout>
</file>

<file path=ppt/slideLayouts/slideLayout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1558049"/>
      </p:ext>
    </p:extLst>
  </p:cSld>
  <p:clrMapOvr>
    <a:masterClrMapping/>
  </p:clrMapOvr>
  <p:transition xmlns:p14="http://schemas.microsoft.com/office/powerpoint/2010/main"/>
</p:sldLayout>
</file>

<file path=ppt/slideLayouts/slideLayout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1567181"/>
      </p:ext>
    </p:extLst>
  </p:cSld>
  <p:clrMapOvr>
    <a:masterClrMapping/>
  </p:clrMapOvr>
  <p:transition xmlns:p14="http://schemas.microsoft.com/office/powerpoint/2010/main"/>
</p:sldLayout>
</file>

<file path=ppt/slideLayouts/slideLayout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9492595"/>
      </p:ext>
    </p:extLst>
  </p:cSld>
  <p:clrMapOvr>
    <a:masterClrMapping/>
  </p:clrMapOvr>
  <p:transition xmlns:p14="http://schemas.microsoft.com/office/powerpoint/2010/main"/>
</p:sldLayout>
</file>

<file path=ppt/slideLayouts/slideLayout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9163671"/>
      </p:ext>
    </p:extLst>
  </p:cSld>
  <p:clrMapOvr>
    <a:masterClrMapping/>
  </p:clrMapOvr>
  <p:transition xmlns:p14="http://schemas.microsoft.com/office/powerpoint/2010/main"/>
</p:sldLayout>
</file>

<file path=ppt/slideLayouts/slideLayout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8661300"/>
      </p:ext>
    </p:extLst>
  </p:cSld>
  <p:clrMapOvr>
    <a:masterClrMapping/>
  </p:clrMapOvr>
  <p:transition xmlns:p14="http://schemas.microsoft.com/office/powerpoint/2010/main"/>
</p:sldLayout>
</file>

<file path=ppt/slideLayouts/slideLayout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4901423"/>
      </p:ext>
    </p:extLst>
  </p:cSld>
  <p:clrMapOvr>
    <a:masterClrMapping/>
  </p:clrMapOvr>
  <p:transition xmlns:p14="http://schemas.microsoft.com/office/powerpoint/2010/main"/>
</p:sldLayout>
</file>

<file path=ppt/slideLayouts/slideLayout8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lgn="ctr">
              <a:defRPr sz="4800"/>
            </a:lvl1pPr>
          </a:lstStyle>
          <a:p>
            <a:r>
              <a:rPr lang="en-US" altLang="en-US" dirty="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8515999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lvl2pPr marL="669925" indent="-325438">
              <a:buFont typeface="Wingdings" charset="2"/>
              <a:buChar char="q"/>
              <a:defRPr/>
            </a:lvl2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cxnSp>
        <p:nvCxnSpPr>
          <p:cNvPr id="6" name="Straight Connector 5"/>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678842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49027537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cxnSp>
        <p:nvCxnSpPr>
          <p:cNvPr id="7" name="Straight Connector 6"/>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8994154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13969514"/>
      </p:ext>
    </p:extLst>
  </p:cSld>
  <p:clrMapOvr>
    <a:masterClrMapping/>
  </p:clrMapOvr>
  <p:transition xmlns:p14="http://schemas.microsoft.com/office/powerpoint/2010/main"/>
</p:sldLayout>
</file>

<file path=ppt/slideLayouts/slideLayout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2920528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70808844"/>
      </p:ext>
    </p:extLst>
  </p:cSld>
  <p:clrMapOvr>
    <a:masterClrMapping/>
  </p:clrMapOvr>
  <p:transition xmlns:p14="http://schemas.microsoft.com/office/powerpoint/2010/main"/>
</p:sldLayout>
</file>

<file path=ppt/slideLayouts/slideLayout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1247537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3817871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7883433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064039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black&amp;w.png"/>
          <p:cNvPicPr>
            <a:picLocks noChangeAspect="1"/>
          </p:cNvPicPr>
          <p:nvPr userDrawn="1"/>
        </p:nvPicPr>
        <p:blipFill>
          <a:blip r:embed="rId2"/>
          <a:srcRect t="-30672"/>
          <a:stretch>
            <a:fillRect/>
          </a:stretch>
        </p:blipFill>
        <p:spPr>
          <a:xfrm>
            <a:off x="-1" y="0"/>
            <a:ext cx="9144001" cy="6858000"/>
          </a:xfrm>
          <a:prstGeom prst="rect">
            <a:avLst/>
          </a:prstGeom>
          <a:solidFill>
            <a:schemeClr val="bg1"/>
          </a:solidFill>
        </p:spPr>
      </p:pic>
      <p:sp>
        <p:nvSpPr>
          <p:cNvPr id="2" name="Title 1"/>
          <p:cNvSpPr>
            <a:spLocks noGrp="1"/>
          </p:cNvSpPr>
          <p:nvPr>
            <p:ph type="ctrTitle"/>
          </p:nvPr>
        </p:nvSpPr>
        <p:spPr>
          <a:xfrm>
            <a:off x="386494" y="469200"/>
            <a:ext cx="7772400" cy="1308232"/>
          </a:xfrm>
          <a:prstGeom prst="rect">
            <a:avLst/>
          </a:prstGeom>
        </p:spPr>
        <p:txBody>
          <a:bodyPr anchor="t"/>
          <a:lstStyle>
            <a:lvl1pPr>
              <a:defRPr>
                <a:latin typeface="Aria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386494" y="1941516"/>
            <a:ext cx="5009103" cy="1752600"/>
          </a:xfrm>
          <a:prstGeom prst="rect">
            <a:avLst/>
          </a:prstGeom>
        </p:spPr>
        <p:txBody>
          <a:bodyPr/>
          <a:lstStyle>
            <a:lvl1pPr marL="0" indent="0" algn="l">
              <a:buNone/>
              <a:defRPr sz="2800">
                <a:solidFill>
                  <a:schemeClr val="accent1"/>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
        <p:nvSpPr>
          <p:cNvPr id="8" name="Rectangle 7"/>
          <p:cNvSpPr/>
          <p:nvPr userDrawn="1"/>
        </p:nvSpPr>
        <p:spPr>
          <a:xfrm>
            <a:off x="-1" y="5967630"/>
            <a:ext cx="9144001" cy="890370"/>
          </a:xfrm>
          <a:prstGeom prst="rect">
            <a:avLst/>
          </a:prstGeom>
          <a:solidFill>
            <a:srgbClr val="FFFFFF">
              <a:alpha val="69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pic>
        <p:nvPicPr>
          <p:cNvPr id="9" name="Picture 8" descr="ecelogorb.psd"/>
          <p:cNvPicPr>
            <a:picLocks noChangeAspect="1"/>
          </p:cNvPicPr>
          <p:nvPr userDrawn="1"/>
        </p:nvPicPr>
        <p:blipFill>
          <a:blip r:embed="rId3">
            <a:lum bright="-8000"/>
          </a:blip>
          <a:stretch>
            <a:fillRect/>
          </a:stretch>
        </p:blipFill>
        <p:spPr>
          <a:xfrm>
            <a:off x="252528" y="6080245"/>
            <a:ext cx="3275179" cy="655036"/>
          </a:xfrm>
          <a:prstGeom prst="rect">
            <a:avLst/>
          </a:prstGeom>
          <a:effectLst/>
        </p:spPr>
      </p:pic>
      <p:pic>
        <p:nvPicPr>
          <p:cNvPr id="10" name="Picture 9" descr="CMU_logo_horiz_black.eps"/>
          <p:cNvPicPr>
            <a:picLocks noChangeAspect="1"/>
          </p:cNvPicPr>
          <p:nvPr userDrawn="1"/>
        </p:nvPicPr>
        <p:blipFill>
          <a:blip r:embed="rId4"/>
          <a:stretch>
            <a:fillRect/>
          </a:stretch>
        </p:blipFill>
        <p:spPr>
          <a:xfrm>
            <a:off x="5108519" y="6259200"/>
            <a:ext cx="3895838" cy="354413"/>
          </a:xfrm>
          <a:prstGeom prst="rect">
            <a:avLst/>
          </a:prstGeom>
          <a:effectLst/>
        </p:spPr>
      </p:pic>
    </p:spTree>
    <p:extLst>
      <p:ext uri="{BB962C8B-B14F-4D97-AF65-F5344CB8AC3E}">
        <p14:creationId xmlns:p14="http://schemas.microsoft.com/office/powerpoint/2010/main" val="1412859093"/>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34327"/>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Content Placeholder 2"/>
          <p:cNvSpPr>
            <a:spLocks noGrp="1"/>
          </p:cNvSpPr>
          <p:nvPr>
            <p:ph idx="1"/>
          </p:nvPr>
        </p:nvSpPr>
        <p:spPr>
          <a:xfrm>
            <a:off x="457200" y="1079500"/>
            <a:ext cx="8229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Tree>
    <p:extLst>
      <p:ext uri="{BB962C8B-B14F-4D97-AF65-F5344CB8AC3E}">
        <p14:creationId xmlns:p14="http://schemas.microsoft.com/office/powerpoint/2010/main" val="244999452"/>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800">
                <a:solidFill>
                  <a:schemeClr val="accent2"/>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Tree>
    <p:extLst>
      <p:ext uri="{BB962C8B-B14F-4D97-AF65-F5344CB8AC3E}">
        <p14:creationId xmlns:p14="http://schemas.microsoft.com/office/powerpoint/2010/main" val="2647485846"/>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Content Placeholder 2"/>
          <p:cNvSpPr>
            <a:spLocks noGrp="1"/>
          </p:cNvSpPr>
          <p:nvPr>
            <p:ph idx="13"/>
          </p:nvPr>
        </p:nvSpPr>
        <p:spPr>
          <a:xfrm>
            <a:off x="457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2" name="Title 1"/>
          <p:cNvSpPr>
            <a:spLocks noGrp="1"/>
          </p:cNvSpPr>
          <p:nvPr>
            <p:ph type="title"/>
          </p:nvPr>
        </p:nvSpPr>
        <p:spPr>
          <a:xfrm>
            <a:off x="457200" y="274638"/>
            <a:ext cx="8229600" cy="532719"/>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10" name="Content Placeholder 2"/>
          <p:cNvSpPr>
            <a:spLocks noGrp="1"/>
          </p:cNvSpPr>
          <p:nvPr>
            <p:ph idx="14"/>
          </p:nvPr>
        </p:nvSpPr>
        <p:spPr>
          <a:xfrm>
            <a:off x="4648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Tree>
    <p:extLst>
      <p:ext uri="{BB962C8B-B14F-4D97-AF65-F5344CB8AC3E}">
        <p14:creationId xmlns:p14="http://schemas.microsoft.com/office/powerpoint/2010/main" val="2730542122"/>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
        <p:nvSpPr>
          <p:cNvPr id="3" name="Text Placeholder 2"/>
          <p:cNvSpPr>
            <a:spLocks noGrp="1"/>
          </p:cNvSpPr>
          <p:nvPr>
            <p:ph type="body" idx="1"/>
          </p:nvPr>
        </p:nvSpPr>
        <p:spPr>
          <a:xfrm>
            <a:off x="457200" y="1170214"/>
            <a:ext cx="4040188"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5" name="Text Placeholder 4"/>
          <p:cNvSpPr>
            <a:spLocks noGrp="1"/>
          </p:cNvSpPr>
          <p:nvPr>
            <p:ph type="body" sz="quarter" idx="3"/>
          </p:nvPr>
        </p:nvSpPr>
        <p:spPr>
          <a:xfrm>
            <a:off x="4645025" y="1170214"/>
            <a:ext cx="4041775"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11" name="Picture Placeholder 10"/>
          <p:cNvSpPr>
            <a:spLocks noGrp="1"/>
          </p:cNvSpPr>
          <p:nvPr>
            <p:ph type="pic" sz="quarter" idx="13"/>
          </p:nvPr>
        </p:nvSpPr>
        <p:spPr>
          <a:xfrm>
            <a:off x="457200"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
        <p:nvSpPr>
          <p:cNvPr id="12" name="Picture Placeholder 10"/>
          <p:cNvSpPr>
            <a:spLocks noGrp="1"/>
          </p:cNvSpPr>
          <p:nvPr>
            <p:ph type="pic" sz="quarter" idx="14"/>
          </p:nvPr>
        </p:nvSpPr>
        <p:spPr>
          <a:xfrm>
            <a:off x="4649788"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Tree>
    <p:extLst>
      <p:ext uri="{BB962C8B-B14F-4D97-AF65-F5344CB8AC3E}">
        <p14:creationId xmlns:p14="http://schemas.microsoft.com/office/powerpoint/2010/main" val="1284382925"/>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3756813581"/>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256587941"/>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8" name="Rectangle 7"/>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atin typeface="Arial"/>
              </a:defRPr>
            </a:lvl1pPr>
          </a:lstStyle>
          <a:p>
            <a:r>
              <a:rPr lang="en-US" dirty="0" smtClean="0"/>
              <a:t>Click to edit Master title style</a:t>
            </a:r>
            <a:endParaRPr lang="en-US" dirty="0"/>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atin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atin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smtClean="0"/>
              <a:t>Click to edit Master text styles</a:t>
            </a:r>
          </a:p>
        </p:txBody>
      </p:sp>
    </p:spTree>
    <p:extLst>
      <p:ext uri="{BB962C8B-B14F-4D97-AF65-F5344CB8AC3E}">
        <p14:creationId xmlns:p14="http://schemas.microsoft.com/office/powerpoint/2010/main" val="700729064"/>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smtClean="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smtClean="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smtClean="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634875511"/>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3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smtClean="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smtClean="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smtClean="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1349733168"/>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400">
                <a:solidFill>
                  <a:schemeClr val="accent2"/>
                </a:solidFill>
                <a:latin typeface="Arial"/>
                <a:cs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3343345180"/>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1792288" y="1137557"/>
            <a:ext cx="5486400" cy="4114800"/>
          </a:xfrm>
          <a:prstGeom prst="rect">
            <a:avLst/>
          </a:prstGeom>
        </p:spPr>
        <p:txBody>
          <a:bodyPr/>
          <a:lstStyle>
            <a:lvl1pPr marL="0" indent="0">
              <a:buNone/>
              <a:defRPr sz="3200">
                <a:latin typeface="Arial"/>
                <a:cs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252357"/>
            <a:ext cx="5486400" cy="804862"/>
          </a:xfrm>
          <a:prstGeom prst="rect">
            <a:avLst/>
          </a:prstGeom>
        </p:spPr>
        <p:txBody>
          <a:bodyPr/>
          <a:lstStyle>
            <a:lvl1pPr marL="0" indent="0">
              <a:buNone/>
              <a:defRPr sz="1400">
                <a:latin typeface="Arial"/>
                <a:cs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smtClean="0"/>
              <a:t>Click to edit Master text styles</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smtClean="0"/>
              <a:t>Click to edit Master title style</a:t>
            </a:r>
            <a:endParaRPr lang="en-US" dirty="0"/>
          </a:p>
        </p:txBody>
      </p:sp>
    </p:spTree>
    <p:extLst>
      <p:ext uri="{BB962C8B-B14F-4D97-AF65-F5344CB8AC3E}">
        <p14:creationId xmlns:p14="http://schemas.microsoft.com/office/powerpoint/2010/main" val="1733082049"/>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a:defRPr>
            </a:lvl1pPr>
          </a:lstStyle>
          <a:p>
            <a:r>
              <a:rPr lang="en-US" dirty="0" smtClean="0"/>
              <a:t>Click to edit Master title style</a:t>
            </a:r>
            <a:endParaRPr lang="en-US" dirty="0"/>
          </a:p>
        </p:txBody>
      </p:sp>
      <p:sp>
        <p:nvSpPr>
          <p:cNvPr id="7" name="Picture Placeholder 2"/>
          <p:cNvSpPr>
            <a:spLocks noGrp="1"/>
          </p:cNvSpPr>
          <p:nvPr>
            <p:ph type="pic" idx="1"/>
          </p:nvPr>
        </p:nvSpPr>
        <p:spPr>
          <a:xfrm>
            <a:off x="3316288" y="1070426"/>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ext Placeholder 3"/>
          <p:cNvSpPr>
            <a:spLocks noGrp="1"/>
          </p:cNvSpPr>
          <p:nvPr>
            <p:ph type="body" sz="half" idx="2"/>
          </p:nvPr>
        </p:nvSpPr>
        <p:spPr>
          <a:xfrm>
            <a:off x="3316288" y="5185226"/>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9" name="Text Placeholder 3"/>
          <p:cNvSpPr>
            <a:spLocks noGrp="1"/>
          </p:cNvSpPr>
          <p:nvPr>
            <p:ph type="body" sz="half" idx="10"/>
          </p:nvPr>
        </p:nvSpPr>
        <p:spPr>
          <a:xfrm>
            <a:off x="457201" y="1070426"/>
            <a:ext cx="2859088" cy="49196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Tree>
    <p:extLst>
      <p:ext uri="{BB962C8B-B14F-4D97-AF65-F5344CB8AC3E}">
        <p14:creationId xmlns:p14="http://schemas.microsoft.com/office/powerpoint/2010/main" val="3008640885"/>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Rectangle 6"/>
          <p:cNvSpPr/>
          <p:nvPr userDrawn="1"/>
        </p:nvSpPr>
        <p:spPr>
          <a:xfrm>
            <a:off x="3184071" y="145143"/>
            <a:ext cx="5959929" cy="77107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3558354292"/>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056797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63543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707276"/>
      </p:ext>
    </p:extLst>
  </p:cSld>
  <p:clrMapOvr>
    <a:masterClrMapping/>
  </p:clrMapOvr>
  <p:transition xmlns:p14="http://schemas.microsoft.com/office/powerpoint/2010/main"/>
</p:sldLayout>
</file>

<file path=ppt/slideLayouts/slideLayout10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8693663"/>
      </p:ext>
    </p:extLst>
  </p:cSld>
  <p:clrMapOvr>
    <a:masterClrMapping/>
  </p:clrMapOvr>
  <p:transition xmlns:p14="http://schemas.microsoft.com/office/powerpoint/2010/main"/>
</p:sldLayout>
</file>

<file path=ppt/slideLayouts/slideLayout10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9206433"/>
      </p:ext>
    </p:extLst>
  </p:cSld>
  <p:clrMapOvr>
    <a:masterClrMapping/>
  </p:clrMapOvr>
  <p:transition xmlns:p14="http://schemas.microsoft.com/office/powerpoint/2010/main"/>
</p:sldLayout>
</file>

<file path=ppt/slideLayouts/slideLayout1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3444643"/>
      </p:ext>
    </p:extLst>
  </p:cSld>
  <p:clrMapOvr>
    <a:masterClrMapping/>
  </p:clrMapOvr>
  <p:transition xmlns:p14="http://schemas.microsoft.com/office/powerpoint/2010/main"/>
</p:sldLayout>
</file>

<file path=ppt/slideLayouts/slideLayout1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1686507"/>
      </p:ext>
    </p:extLst>
  </p:cSld>
  <p:clrMapOvr>
    <a:masterClrMapping/>
  </p:clrMapOvr>
  <p:transition xmlns:p14="http://schemas.microsoft.com/office/powerpoint/2010/main"/>
</p:sldLayout>
</file>

<file path=ppt/slideLayouts/slideLayout11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5991134"/>
      </p:ext>
    </p:extLst>
  </p:cSld>
  <p:clrMapOvr>
    <a:masterClrMapping/>
  </p:clrMapOvr>
  <p:transition xmlns:p14="http://schemas.microsoft.com/office/powerpoint/2010/main"/>
</p:sldLayout>
</file>

<file path=ppt/slideLayouts/slideLayout11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4480487"/>
      </p:ext>
    </p:extLst>
  </p:cSld>
  <p:clrMapOvr>
    <a:masterClrMapping/>
  </p:clrMapOvr>
  <p:transition xmlns:p14="http://schemas.microsoft.com/office/powerpoint/2010/main"/>
</p:sldLayout>
</file>

<file path=ppt/slideLayouts/slideLayout11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734701"/>
      </p:ext>
    </p:extLst>
  </p:cSld>
  <p:clrMapOvr>
    <a:masterClrMapping/>
  </p:clrMapOvr>
  <p:transition xmlns:p14="http://schemas.microsoft.com/office/powerpoint/2010/main"/>
</p:sldLayout>
</file>

<file path=ppt/slideLayouts/slideLayout11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1170275"/>
      </p:ext>
    </p:extLst>
  </p:cSld>
  <p:clrMapOvr>
    <a:masterClrMapping/>
  </p:clrMapOvr>
  <p:transition xmlns:p14="http://schemas.microsoft.com/office/powerpoint/2010/main"/>
</p:sldLayout>
</file>

<file path=ppt/slideLayouts/slideLayout11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833078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6267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2073927"/>
      </p:ext>
    </p:extLst>
  </p:cSld>
  <p:clrMapOvr>
    <a:masterClrMapping/>
  </p:clrMapOvr>
  <p:transition xmlns:p14="http://schemas.microsoft.com/office/powerpoint/2010/main"/>
</p:sldLayout>
</file>

<file path=ppt/slideLayouts/slideLayout1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813583"/>
      </p:ext>
    </p:extLst>
  </p:cSld>
  <p:clrMapOvr>
    <a:masterClrMapping/>
  </p:clrMapOvr>
  <p:transition xmlns:p14="http://schemas.microsoft.com/office/powerpoint/2010/main"/>
</p:sldLayout>
</file>

<file path=ppt/slideLayouts/slideLayout1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2685609"/>
      </p:ext>
    </p:extLst>
  </p:cSld>
  <p:clrMapOvr>
    <a:masterClrMapping/>
  </p:clrMapOvr>
  <p:transition xmlns:p14="http://schemas.microsoft.com/office/powerpoint/2010/main"/>
</p:sldLayout>
</file>

<file path=ppt/slideLayouts/slideLayout1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52787"/>
      </p:ext>
    </p:extLst>
  </p:cSld>
  <p:clrMapOvr>
    <a:masterClrMapping/>
  </p:clrMapOvr>
  <p:transition xmlns:p14="http://schemas.microsoft.com/office/powerpoint/2010/main"/>
</p:sldLayout>
</file>

<file path=ppt/slideLayouts/slideLayout1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690549"/>
      </p:ext>
    </p:extLst>
  </p:cSld>
  <p:clrMapOvr>
    <a:masterClrMapping/>
  </p:clrMapOvr>
  <p:transition xmlns:p14="http://schemas.microsoft.com/office/powerpoint/2010/main"/>
</p:sldLayout>
</file>

<file path=ppt/slideLayouts/slideLayout1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0113194"/>
      </p:ext>
    </p:extLst>
  </p:cSld>
  <p:clrMapOvr>
    <a:masterClrMapping/>
  </p:clrMapOvr>
  <p:transition xmlns:p14="http://schemas.microsoft.com/office/powerpoint/2010/main"/>
</p:sldLayout>
</file>

<file path=ppt/slideLayouts/slideLayout1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437132"/>
      </p:ext>
    </p:extLst>
  </p:cSld>
  <p:clrMapOvr>
    <a:masterClrMapping/>
  </p:clrMapOvr>
  <p:transition xmlns:p14="http://schemas.microsoft.com/office/powerpoint/2010/main"/>
</p:sldLayout>
</file>

<file path=ppt/slideLayouts/slideLayout1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594476"/>
      </p:ext>
    </p:extLst>
  </p:cSld>
  <p:clrMapOvr>
    <a:masterClrMapping/>
  </p:clrMapOvr>
  <p:transition xmlns:p14="http://schemas.microsoft.com/office/powerpoint/2010/main"/>
</p:sldLayout>
</file>

<file path=ppt/slideLayouts/slideLayout1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7013786"/>
      </p:ext>
    </p:extLst>
  </p:cSld>
  <p:clrMapOvr>
    <a:masterClrMapping/>
  </p:clrMapOvr>
  <p:transition xmlns:p14="http://schemas.microsoft.com/office/powerpoint/2010/main"/>
</p:sldLayout>
</file>

<file path=ppt/slideLayouts/slideLayout12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228572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06199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273601"/>
      </p:ext>
    </p:extLst>
  </p:cSld>
  <p:clrMapOvr>
    <a:masterClrMapping/>
  </p:clrMapOvr>
  <p:transition xmlns:p14="http://schemas.microsoft.com/office/powerpoint/2010/main"/>
</p:sldLayout>
</file>

<file path=ppt/slideLayouts/slideLayout1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6703575"/>
      </p:ext>
    </p:extLst>
  </p:cSld>
  <p:clrMapOvr>
    <a:masterClrMapping/>
  </p:clrMapOvr>
  <p:transition xmlns:p14="http://schemas.microsoft.com/office/powerpoint/2010/main"/>
</p:sldLayout>
</file>

<file path=ppt/slideLayouts/slideLayout1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943002"/>
      </p:ext>
    </p:extLst>
  </p:cSld>
  <p:clrMapOvr>
    <a:masterClrMapping/>
  </p:clrMapOvr>
  <p:transition xmlns:p14="http://schemas.microsoft.com/office/powerpoint/2010/main"/>
</p:sldLayout>
</file>

<file path=ppt/slideLayouts/slideLayout1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3263216"/>
      </p:ext>
    </p:extLst>
  </p:cSld>
  <p:clrMapOvr>
    <a:masterClrMapping/>
  </p:clrMapOvr>
  <p:transition xmlns:p14="http://schemas.microsoft.com/office/powerpoint/2010/main"/>
</p:sldLayout>
</file>

<file path=ppt/slideLayouts/slideLayout1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3251267"/>
      </p:ext>
    </p:extLst>
  </p:cSld>
  <p:clrMapOvr>
    <a:masterClrMapping/>
  </p:clrMapOvr>
  <p:transition xmlns:p14="http://schemas.microsoft.com/office/powerpoint/2010/main"/>
</p:sldLayout>
</file>

<file path=ppt/slideLayouts/slideLayout1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1439865"/>
      </p:ext>
    </p:extLst>
  </p:cSld>
  <p:clrMapOvr>
    <a:masterClrMapping/>
  </p:clrMapOvr>
  <p:transition xmlns:p14="http://schemas.microsoft.com/office/powerpoint/2010/main"/>
</p:sldLayout>
</file>

<file path=ppt/slideLayouts/slideLayout1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9674615"/>
      </p:ext>
    </p:extLst>
  </p:cSld>
  <p:clrMapOvr>
    <a:masterClrMapping/>
  </p:clrMapOvr>
  <p:transition xmlns:p14="http://schemas.microsoft.com/office/powerpoint/2010/main"/>
</p:sldLayout>
</file>

<file path=ppt/slideLayouts/slideLayout1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77296944"/>
      </p:ext>
    </p:extLst>
  </p:cSld>
  <p:clrMapOvr>
    <a:masterClrMapping/>
  </p:clrMapOvr>
  <p:transition xmlns:p14="http://schemas.microsoft.com/office/powerpoint/2010/main"/>
</p:sldLayout>
</file>

<file path=ppt/slideLayouts/slideLayout1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8286941"/>
      </p:ext>
    </p:extLst>
  </p:cSld>
  <p:clrMapOvr>
    <a:masterClrMapping/>
  </p:clrMapOvr>
  <p:transition xmlns:p14="http://schemas.microsoft.com/office/powerpoint/2010/main"/>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223916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133701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9372347"/>
      </p:ext>
    </p:extLst>
  </p:cSld>
  <p:clrMapOvr>
    <a:masterClrMapping/>
  </p:clrMapOvr>
  <p:transition xmlns:p14="http://schemas.microsoft.com/office/powerpoint/2010/main"/>
</p:sldLayout>
</file>

<file path=ppt/slideLayouts/slideLayout1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9682470"/>
      </p:ext>
    </p:extLst>
  </p:cSld>
  <p:clrMapOvr>
    <a:masterClrMapping/>
  </p:clrMapOvr>
  <p:transition xmlns:p14="http://schemas.microsoft.com/office/powerpoint/2010/main"/>
</p:sldLayout>
</file>

<file path=ppt/slideLayouts/slideLayout1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2607370"/>
      </p:ext>
    </p:extLst>
  </p:cSld>
  <p:clrMapOvr>
    <a:masterClrMapping/>
  </p:clrMapOvr>
  <p:transition xmlns:p14="http://schemas.microsoft.com/office/powerpoint/2010/main"/>
</p:sldLayout>
</file>

<file path=ppt/slideLayouts/slideLayout1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974552"/>
      </p:ext>
    </p:extLst>
  </p:cSld>
  <p:clrMapOvr>
    <a:masterClrMapping/>
  </p:clrMapOvr>
  <p:transition xmlns:p14="http://schemas.microsoft.com/office/powerpoint/2010/main"/>
</p:sldLayout>
</file>

<file path=ppt/slideLayouts/slideLayout1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2882175"/>
      </p:ext>
    </p:extLst>
  </p:cSld>
  <p:clrMapOvr>
    <a:masterClrMapping/>
  </p:clrMapOvr>
  <p:transition xmlns:p14="http://schemas.microsoft.com/office/powerpoint/2010/main"/>
</p:sldLayout>
</file>

<file path=ppt/slideLayouts/slideLayout1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0683289"/>
      </p:ext>
    </p:extLst>
  </p:cSld>
  <p:clrMapOvr>
    <a:masterClrMapping/>
  </p:clrMapOvr>
  <p:transition xmlns:p14="http://schemas.microsoft.com/office/powerpoint/2010/main"/>
</p:sldLayout>
</file>

<file path=ppt/slideLayouts/slideLayout1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1508187"/>
      </p:ext>
    </p:extLst>
  </p:cSld>
  <p:clrMapOvr>
    <a:masterClrMapping/>
  </p:clrMapOvr>
  <p:transition xmlns:p14="http://schemas.microsoft.com/office/powerpoint/2010/main"/>
</p:sldLayout>
</file>

<file path=ppt/slideLayouts/slideLayout1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3971540"/>
      </p:ext>
    </p:extLst>
  </p:cSld>
  <p:clrMapOvr>
    <a:masterClrMapping/>
  </p:clrMapOvr>
  <p:transition xmlns:p14="http://schemas.microsoft.com/office/powerpoint/2010/main"/>
</p:sldLayout>
</file>

<file path=ppt/slideLayouts/slideLayout1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6771473"/>
      </p:ext>
    </p:extLst>
  </p:cSld>
  <p:clrMapOvr>
    <a:masterClrMapping/>
  </p:clrMapOvr>
  <p:transition xmlns:p14="http://schemas.microsoft.com/office/powerpoint/2010/main"/>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4627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3011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2834769"/>
      </p:ext>
    </p:extLst>
  </p:cSld>
  <p:clrMapOvr>
    <a:masterClrMapping/>
  </p:clrMapOvr>
  <p:transition xmlns:p14="http://schemas.microsoft.com/office/powerpoint/2010/main"/>
</p:sldLayout>
</file>

<file path=ppt/slideLayouts/slideLayout1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8479101"/>
      </p:ext>
    </p:extLst>
  </p:cSld>
  <p:clrMapOvr>
    <a:masterClrMapping/>
  </p:clrMapOvr>
  <p:transition xmlns:p14="http://schemas.microsoft.com/office/powerpoint/2010/main"/>
</p:sldLayout>
</file>

<file path=ppt/slideLayouts/slideLayout1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95513993"/>
      </p:ext>
    </p:extLst>
  </p:cSld>
  <p:clrMapOvr>
    <a:masterClrMapping/>
  </p:clrMapOvr>
  <p:transition xmlns:p14="http://schemas.microsoft.com/office/powerpoint/2010/main"/>
</p:sldLayout>
</file>

<file path=ppt/slideLayouts/slideLayout1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0949556"/>
      </p:ext>
    </p:extLst>
  </p:cSld>
  <p:clrMapOvr>
    <a:masterClrMapping/>
  </p:clrMapOvr>
  <p:transition xmlns:p14="http://schemas.microsoft.com/office/powerpoint/2010/main"/>
</p:sldLayout>
</file>

<file path=ppt/slideLayouts/slideLayout1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7416598"/>
      </p:ext>
    </p:extLst>
  </p:cSld>
  <p:clrMapOvr>
    <a:masterClrMapping/>
  </p:clrMapOvr>
  <p:transition xmlns:p14="http://schemas.microsoft.com/office/powerpoint/2010/main"/>
</p:sldLayout>
</file>

<file path=ppt/slideLayouts/slideLayout1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983898"/>
      </p:ext>
    </p:extLst>
  </p:cSld>
  <p:clrMapOvr>
    <a:masterClrMapping/>
  </p:clrMapOvr>
  <p:transition xmlns:p14="http://schemas.microsoft.com/office/powerpoint/2010/main"/>
</p:sldLayout>
</file>

<file path=ppt/slideLayouts/slideLayout1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0490541"/>
      </p:ext>
    </p:extLst>
  </p:cSld>
  <p:clrMapOvr>
    <a:masterClrMapping/>
  </p:clrMapOvr>
  <p:transition xmlns:p14="http://schemas.microsoft.com/office/powerpoint/2010/main"/>
</p:sldLayout>
</file>

<file path=ppt/slideLayouts/slideLayout1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06869284"/>
      </p:ext>
    </p:extLst>
  </p:cSld>
  <p:clrMapOvr>
    <a:masterClrMapping/>
  </p:clrMapOvr>
  <p:transition xmlns:p14="http://schemas.microsoft.com/office/powerpoint/2010/main"/>
</p:sldLayout>
</file>

<file path=ppt/slideLayouts/slideLayout1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9578381"/>
      </p:ext>
    </p:extLst>
  </p:cSld>
  <p:clrMapOvr>
    <a:masterClrMapping/>
  </p:clrMapOvr>
  <p:transition xmlns:p14="http://schemas.microsoft.com/office/powerpoint/2010/main"/>
</p:sldLayout>
</file>

<file path=ppt/slideLayouts/slideLayout16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802245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009673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1349600"/>
      </p:ext>
    </p:extLst>
  </p:cSld>
  <p:clrMapOvr>
    <a:masterClrMapping/>
  </p:clrMapOvr>
  <p:transition xmlns:p14="http://schemas.microsoft.com/office/powerpoint/2010/main"/>
</p:sldLayout>
</file>

<file path=ppt/slideLayouts/slideLayout1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8596406"/>
      </p:ext>
    </p:extLst>
  </p:cSld>
  <p:clrMapOvr>
    <a:masterClrMapping/>
  </p:clrMapOvr>
  <p:transition xmlns:p14="http://schemas.microsoft.com/office/powerpoint/2010/main"/>
</p:sldLayout>
</file>

<file path=ppt/slideLayouts/slideLayout1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3621081"/>
      </p:ext>
    </p:extLst>
  </p:cSld>
  <p:clrMapOvr>
    <a:masterClrMapping/>
  </p:clrMapOvr>
  <p:transition xmlns:p14="http://schemas.microsoft.com/office/powerpoint/2010/main"/>
</p:sldLayout>
</file>

<file path=ppt/slideLayouts/slideLayout1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2447729"/>
      </p:ext>
    </p:extLst>
  </p:cSld>
  <p:clrMapOvr>
    <a:masterClrMapping/>
  </p:clrMapOvr>
  <p:transition xmlns:p14="http://schemas.microsoft.com/office/powerpoint/2010/main"/>
</p:sldLayout>
</file>

<file path=ppt/slideLayouts/slideLayout1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5317963"/>
      </p:ext>
    </p:extLst>
  </p:cSld>
  <p:clrMapOvr>
    <a:masterClrMapping/>
  </p:clrMapOvr>
  <p:transition xmlns:p14="http://schemas.microsoft.com/office/powerpoint/2010/main"/>
</p:sldLayout>
</file>

<file path=ppt/slideLayouts/slideLayout1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406183"/>
      </p:ext>
    </p:extLst>
  </p:cSld>
  <p:clrMapOvr>
    <a:masterClrMapping/>
  </p:clrMapOvr>
  <p:transition xmlns:p14="http://schemas.microsoft.com/office/powerpoint/2010/main"/>
</p:sldLayout>
</file>

<file path=ppt/slideLayouts/slideLayout1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1659816"/>
      </p:ext>
    </p:extLst>
  </p:cSld>
  <p:clrMapOvr>
    <a:masterClrMapping/>
  </p:clrMapOvr>
  <p:transition xmlns:p14="http://schemas.microsoft.com/office/powerpoint/2010/main"/>
</p:sldLayout>
</file>

<file path=ppt/slideLayouts/slideLayout1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6662183"/>
      </p:ext>
    </p:extLst>
  </p:cSld>
  <p:clrMapOvr>
    <a:masterClrMapping/>
  </p:clrMapOvr>
  <p:transition xmlns:p14="http://schemas.microsoft.com/office/powerpoint/2010/main"/>
</p:sldLayout>
</file>

<file path=ppt/slideLayouts/slideLayout1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4951389"/>
      </p:ext>
    </p:extLst>
  </p:cSld>
  <p:clrMapOvr>
    <a:masterClrMapping/>
  </p:clrMapOvr>
  <p:transition xmlns:p14="http://schemas.microsoft.com/office/powerpoint/2010/main"/>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1176202611"/>
      </p:ext>
    </p:extLst>
  </p:cSld>
  <p:clrMapOvr>
    <a:masterClrMapping/>
  </p:clrMapOvr>
  <p:transition xmlns:p14="http://schemas.microsoft.com/office/powerpoint/2010/main"/>
</p:sldLayout>
</file>

<file path=ppt/slideLayouts/slideLayout17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2225563168"/>
      </p:ext>
    </p:extLst>
  </p:cSld>
  <p:clrMapOvr>
    <a:masterClrMapping/>
  </p:clrMapOvr>
  <p:transition xmlns:p14="http://schemas.microsoft.com/office/powerpoint/2010/main"/>
</p:sldLayout>
</file>

<file path=ppt/slideLayouts/slideLayout17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3072845242"/>
      </p:ext>
    </p:extLst>
  </p:cSld>
  <p:clrMapOvr>
    <a:masterClrMapping/>
  </p:clrMapOvr>
  <p:transition xmlns:p14="http://schemas.microsoft.com/office/powerpoint/2010/main"/>
</p:sldLayout>
</file>

<file path=ppt/slideLayouts/slideLayout17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644812070"/>
      </p:ext>
    </p:extLst>
  </p:cSld>
  <p:clrMapOvr>
    <a:masterClrMapping/>
  </p:clrMapOvr>
  <p:transition xmlns:p14="http://schemas.microsoft.com/office/powerpoint/2010/main"/>
</p:sldLayout>
</file>

<file path=ppt/slideLayouts/slideLayout17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1718689315"/>
      </p:ext>
    </p:extLst>
  </p:cSld>
  <p:clrMapOvr>
    <a:masterClrMapping/>
  </p:clrMapOvr>
  <p:transition xmlns:p14="http://schemas.microsoft.com/office/powerpoint/2010/main"/>
</p:sldLayout>
</file>

<file path=ppt/slideLayouts/slideLayout17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2735493282"/>
      </p:ext>
    </p:extLst>
  </p:cSld>
  <p:clrMapOvr>
    <a:masterClrMapping/>
  </p:clrMapOvr>
  <p:transition xmlns:p14="http://schemas.microsoft.com/office/powerpoint/2010/main"/>
</p:sldLayout>
</file>

<file path=ppt/slideLayouts/slideLayout17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266402226"/>
      </p:ext>
    </p:extLst>
  </p:cSld>
  <p:clrMapOvr>
    <a:masterClrMapping/>
  </p:clrMapOvr>
  <p:transition xmlns:p14="http://schemas.microsoft.com/office/powerpoint/2010/main"/>
</p:sldLayout>
</file>

<file path=ppt/slideLayouts/slideLayout17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1337623389"/>
      </p:ext>
    </p:extLst>
  </p:cSld>
  <p:clrMapOvr>
    <a:masterClrMapping/>
  </p:clrMapOvr>
  <p:transition xmlns:p14="http://schemas.microsoft.com/office/powerpoint/2010/main"/>
</p:sldLayout>
</file>

<file path=ppt/slideLayouts/slideLayout17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3354859521"/>
      </p:ext>
    </p:extLst>
  </p:cSld>
  <p:clrMapOvr>
    <a:masterClrMapping/>
  </p:clrMapOvr>
  <p:transition xmlns:p14="http://schemas.microsoft.com/office/powerpoint/2010/main"/>
</p:sldLayout>
</file>

<file path=ppt/slideLayouts/slideLayout18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1286934465"/>
      </p:ext>
    </p:extLst>
  </p:cSld>
  <p:clrMapOvr>
    <a:masterClrMapping/>
  </p:clrMapOvr>
  <p:transition xmlns:p14="http://schemas.microsoft.com/office/powerpoint/2010/main"/>
</p:sldLayout>
</file>

<file path=ppt/slideLayouts/slideLayout18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1255893421"/>
      </p:ext>
    </p:extLst>
  </p:cSld>
  <p:clrMapOvr>
    <a:masterClrMapping/>
  </p:clrMapOvr>
  <p:transition xmlns:p14="http://schemas.microsoft.com/office/powerpoint/2010/main"/>
</p:sldLayout>
</file>

<file path=ppt/slideLayouts/slideLayout18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1128237529"/>
      </p:ext>
    </p:extLst>
  </p:cSld>
  <p:clrMapOvr>
    <a:masterClrMapping/>
  </p:clrMapOvr>
  <p:transition xmlns:p14="http://schemas.microsoft.com/office/powerpoint/2010/main"/>
</p:sldLayout>
</file>

<file path=ppt/slideLayouts/slideLayout18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70064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8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6901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8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754154"/>
      </p:ext>
    </p:extLst>
  </p:cSld>
  <p:clrMapOvr>
    <a:masterClrMapping/>
  </p:clrMapOvr>
  <p:transition xmlns:p14="http://schemas.microsoft.com/office/powerpoint/2010/main"/>
</p:sldLayout>
</file>

<file path=ppt/slideLayouts/slideLayout18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7945867"/>
      </p:ext>
    </p:extLst>
  </p:cSld>
  <p:clrMapOvr>
    <a:masterClrMapping/>
  </p:clrMapOvr>
  <p:transition xmlns:p14="http://schemas.microsoft.com/office/powerpoint/2010/main"/>
</p:sldLayout>
</file>

<file path=ppt/slideLayouts/slideLayout18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637371"/>
      </p:ext>
    </p:extLst>
  </p:cSld>
  <p:clrMapOvr>
    <a:masterClrMapping/>
  </p:clrMapOvr>
  <p:transition xmlns:p14="http://schemas.microsoft.com/office/powerpoint/2010/main"/>
</p:sldLayout>
</file>

<file path=ppt/slideLayouts/slideLayout18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877408"/>
      </p:ext>
    </p:extLst>
  </p:cSld>
  <p:clrMapOvr>
    <a:masterClrMapping/>
  </p:clrMapOvr>
  <p:transition xmlns:p14="http://schemas.microsoft.com/office/powerpoint/2010/main"/>
</p:sldLayout>
</file>

<file path=ppt/slideLayouts/slideLayout18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9029212"/>
      </p:ext>
    </p:extLst>
  </p:cSld>
  <p:clrMapOvr>
    <a:masterClrMapping/>
  </p:clrMapOvr>
  <p:transition xmlns:p14="http://schemas.microsoft.com/office/powerpoint/2010/main"/>
</p:sldLayout>
</file>

<file path=ppt/slideLayouts/slideLayout19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8838355"/>
      </p:ext>
    </p:extLst>
  </p:cSld>
  <p:clrMapOvr>
    <a:masterClrMapping/>
  </p:clrMapOvr>
  <p:transition xmlns:p14="http://schemas.microsoft.com/office/powerpoint/2010/main"/>
</p:sldLayout>
</file>

<file path=ppt/slideLayouts/slideLayout19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256693"/>
      </p:ext>
    </p:extLst>
  </p:cSld>
  <p:clrMapOvr>
    <a:masterClrMapping/>
  </p:clrMapOvr>
  <p:transition xmlns:p14="http://schemas.microsoft.com/office/powerpoint/2010/main"/>
</p:sldLayout>
</file>

<file path=ppt/slideLayouts/slideLayout19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30625"/>
      </p:ext>
    </p:extLst>
  </p:cSld>
  <p:clrMapOvr>
    <a:masterClrMapping/>
  </p:clrMapOvr>
  <p:transition xmlns:p14="http://schemas.microsoft.com/office/powerpoint/2010/main"/>
</p:sldLayout>
</file>

<file path=ppt/slideLayouts/slideLayout19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494368"/>
      </p:ext>
    </p:extLst>
  </p:cSld>
  <p:clrMapOvr>
    <a:masterClrMapping/>
  </p:clrMapOvr>
  <p:transition xmlns:p14="http://schemas.microsoft.com/office/powerpoint/2010/main"/>
</p:sldLayout>
</file>

<file path=ppt/slideLayouts/slideLayout19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3968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9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67893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9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1486633"/>
      </p:ext>
    </p:extLst>
  </p:cSld>
  <p:clrMapOvr>
    <a:masterClrMapping/>
  </p:clrMapOvr>
  <p:transition xmlns:p14="http://schemas.microsoft.com/office/powerpoint/2010/main"/>
</p:sldLayout>
</file>

<file path=ppt/slideLayouts/slideLayout19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42156"/>
      </p:ext>
    </p:extLst>
  </p:cSld>
  <p:clrMapOvr>
    <a:masterClrMapping/>
  </p:clrMapOvr>
  <p:transition xmlns:p14="http://schemas.microsoft.com/office/powerpoint/2010/main"/>
</p:sldLayout>
</file>

<file path=ppt/slideLayouts/slideLayout19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9204901"/>
      </p:ext>
    </p:extLst>
  </p:cSld>
  <p:clrMapOvr>
    <a:masterClrMapping/>
  </p:clrMapOvr>
  <p:transition xmlns:p14="http://schemas.microsoft.com/office/powerpoint/2010/main"/>
</p:sldLayout>
</file>

<file path=ppt/slideLayouts/slideLayout19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1634217"/>
      </p:ext>
    </p:extLst>
  </p:cSld>
  <p:clrMapOvr>
    <a:masterClrMapping/>
  </p:clrMapOvr>
  <p:transition xmlns:p14="http://schemas.microsoft.com/office/powerpoint/2010/main"/>
</p:sldLayout>
</file>

<file path=ppt/slideLayouts/slideLayout20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4237537"/>
      </p:ext>
    </p:extLst>
  </p:cSld>
  <p:clrMapOvr>
    <a:masterClrMapping/>
  </p:clrMapOvr>
  <p:transition xmlns:p14="http://schemas.microsoft.com/office/powerpoint/2010/main"/>
</p:sldLayout>
</file>

<file path=ppt/slideLayouts/slideLayout20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7247826"/>
      </p:ext>
    </p:extLst>
  </p:cSld>
  <p:clrMapOvr>
    <a:masterClrMapping/>
  </p:clrMapOvr>
  <p:transition xmlns:p14="http://schemas.microsoft.com/office/powerpoint/2010/main"/>
</p:sldLayout>
</file>

<file path=ppt/slideLayouts/slideLayout20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798383"/>
      </p:ext>
    </p:extLst>
  </p:cSld>
  <p:clrMapOvr>
    <a:masterClrMapping/>
  </p:clrMapOvr>
  <p:transition xmlns:p14="http://schemas.microsoft.com/office/powerpoint/2010/main"/>
</p:sldLayout>
</file>

<file path=ppt/slideLayouts/slideLayout20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6820733"/>
      </p:ext>
    </p:extLst>
  </p:cSld>
  <p:clrMapOvr>
    <a:masterClrMapping/>
  </p:clrMapOvr>
  <p:transition xmlns:p14="http://schemas.microsoft.com/office/powerpoint/2010/main"/>
</p:sldLayout>
</file>

<file path=ppt/slideLayouts/slideLayout20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2077888"/>
      </p:ext>
    </p:extLst>
  </p:cSld>
  <p:clrMapOvr>
    <a:masterClrMapping/>
  </p:clrMapOvr>
  <p:transition xmlns:p14="http://schemas.microsoft.com/office/powerpoint/2010/main"/>
</p:sldLayout>
</file>

<file path=ppt/slideLayouts/slideLayout20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079937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0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626410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0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7007866"/>
      </p:ext>
    </p:extLst>
  </p:cSld>
  <p:clrMapOvr>
    <a:masterClrMapping/>
  </p:clrMapOvr>
  <p:transition xmlns:p14="http://schemas.microsoft.com/office/powerpoint/2010/main"/>
</p:sldLayout>
</file>

<file path=ppt/slideLayouts/slideLayout20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5720055"/>
      </p:ext>
    </p:extLst>
  </p:cSld>
  <p:clrMapOvr>
    <a:masterClrMapping/>
  </p:clrMapOvr>
  <p:transition xmlns:p14="http://schemas.microsoft.com/office/powerpoint/2010/main"/>
</p:sldLayout>
</file>

<file path=ppt/slideLayouts/slideLayout20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623489"/>
      </p:ext>
    </p:extLst>
  </p:cSld>
  <p:clrMapOvr>
    <a:masterClrMapping/>
  </p:clrMapOvr>
  <p:transition xmlns:p14="http://schemas.microsoft.com/office/powerpoint/2010/main"/>
</p:sldLayout>
</file>

<file path=ppt/slideLayouts/slideLayout2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04005390"/>
      </p:ext>
    </p:extLst>
  </p:cSld>
  <p:clrMapOvr>
    <a:masterClrMapping/>
  </p:clrMapOvr>
  <p:transition xmlns:p14="http://schemas.microsoft.com/office/powerpoint/2010/main"/>
</p:sldLayout>
</file>

<file path=ppt/slideLayouts/slideLayout2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9155047"/>
      </p:ext>
    </p:extLst>
  </p:cSld>
  <p:clrMapOvr>
    <a:masterClrMapping/>
  </p:clrMapOvr>
  <p:transition xmlns:p14="http://schemas.microsoft.com/office/powerpoint/2010/main"/>
</p:sldLayout>
</file>

<file path=ppt/slideLayouts/slideLayout21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69413553"/>
      </p:ext>
    </p:extLst>
  </p:cSld>
  <p:clrMapOvr>
    <a:masterClrMapping/>
  </p:clrMapOvr>
  <p:transition xmlns:p14="http://schemas.microsoft.com/office/powerpoint/2010/main"/>
</p:sldLayout>
</file>

<file path=ppt/slideLayouts/slideLayout21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5724105"/>
      </p:ext>
    </p:extLst>
  </p:cSld>
  <p:clrMapOvr>
    <a:masterClrMapping/>
  </p:clrMapOvr>
  <p:transition xmlns:p14="http://schemas.microsoft.com/office/powerpoint/2010/main"/>
</p:sldLayout>
</file>

<file path=ppt/slideLayouts/slideLayout21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33914322"/>
      </p:ext>
    </p:extLst>
  </p:cSld>
  <p:clrMapOvr>
    <a:masterClrMapping/>
  </p:clrMapOvr>
  <p:transition xmlns:p14="http://schemas.microsoft.com/office/powerpoint/2010/main"/>
</p:sldLayout>
</file>

<file path=ppt/slideLayouts/slideLayout21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9249492"/>
      </p:ext>
    </p:extLst>
  </p:cSld>
  <p:clrMapOvr>
    <a:masterClrMapping/>
  </p:clrMapOvr>
  <p:transition xmlns:p14="http://schemas.microsoft.com/office/powerpoint/2010/main"/>
</p:sldLayout>
</file>

<file path=ppt/slideLayouts/slideLayout21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627878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394066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656725"/>
      </p:ext>
    </p:extLst>
  </p:cSld>
  <p:clrMapOvr>
    <a:masterClrMapping/>
  </p:clrMapOvr>
  <p:transition xmlns:p14="http://schemas.microsoft.com/office/powerpoint/2010/main"/>
</p:sldLayout>
</file>

<file path=ppt/slideLayouts/slideLayout2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4471075"/>
      </p:ext>
    </p:extLst>
  </p:cSld>
  <p:clrMapOvr>
    <a:masterClrMapping/>
  </p:clrMapOvr>
  <p:transition xmlns:p14="http://schemas.microsoft.com/office/powerpoint/2010/main"/>
</p:sldLayout>
</file>

<file path=ppt/slideLayouts/slideLayout2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4987662"/>
      </p:ext>
    </p:extLst>
  </p:cSld>
  <p:clrMapOvr>
    <a:masterClrMapping/>
  </p:clrMapOvr>
  <p:transition xmlns:p14="http://schemas.microsoft.com/office/powerpoint/2010/main"/>
</p:sldLayout>
</file>

<file path=ppt/slideLayouts/slideLayout2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0766688"/>
      </p:ext>
    </p:extLst>
  </p:cSld>
  <p:clrMapOvr>
    <a:masterClrMapping/>
  </p:clrMapOvr>
  <p:transition xmlns:p14="http://schemas.microsoft.com/office/powerpoint/2010/main"/>
</p:sldLayout>
</file>

<file path=ppt/slideLayouts/slideLayout2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4632561"/>
      </p:ext>
    </p:extLst>
  </p:cSld>
  <p:clrMapOvr>
    <a:masterClrMapping/>
  </p:clrMapOvr>
  <p:transition xmlns:p14="http://schemas.microsoft.com/office/powerpoint/2010/main"/>
</p:sldLayout>
</file>

<file path=ppt/slideLayouts/slideLayout2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5151603"/>
      </p:ext>
    </p:extLst>
  </p:cSld>
  <p:clrMapOvr>
    <a:masterClrMapping/>
  </p:clrMapOvr>
  <p:transition xmlns:p14="http://schemas.microsoft.com/office/powerpoint/2010/main"/>
</p:sldLayout>
</file>

<file path=ppt/slideLayouts/slideLayout2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342684"/>
      </p:ext>
    </p:extLst>
  </p:cSld>
  <p:clrMapOvr>
    <a:masterClrMapping/>
  </p:clrMapOvr>
  <p:transition xmlns:p14="http://schemas.microsoft.com/office/powerpoint/2010/main"/>
</p:sldLayout>
</file>

<file path=ppt/slideLayouts/slideLayout2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2655830"/>
      </p:ext>
    </p:extLst>
  </p:cSld>
  <p:clrMapOvr>
    <a:masterClrMapping/>
  </p:clrMapOvr>
  <p:transition xmlns:p14="http://schemas.microsoft.com/office/powerpoint/2010/main"/>
</p:sldLayout>
</file>

<file path=ppt/slideLayouts/slideLayout2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6345395"/>
      </p:ext>
    </p:extLst>
  </p:cSld>
  <p:clrMapOvr>
    <a:masterClrMapping/>
  </p:clrMapOvr>
  <p:transition xmlns:p14="http://schemas.microsoft.com/office/powerpoint/2010/main"/>
</p:sldLayout>
</file>

<file path=ppt/slideLayouts/slideLayout22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579390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65314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3289580"/>
      </p:ext>
    </p:extLst>
  </p:cSld>
  <p:clrMapOvr>
    <a:masterClrMapping/>
  </p:clrMapOvr>
  <p:transition xmlns:p14="http://schemas.microsoft.com/office/powerpoint/2010/main"/>
</p:sldLayout>
</file>

<file path=ppt/slideLayouts/slideLayout2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854520"/>
      </p:ext>
    </p:extLst>
  </p:cSld>
  <p:clrMapOvr>
    <a:masterClrMapping/>
  </p:clrMapOvr>
  <p:transition xmlns:p14="http://schemas.microsoft.com/office/powerpoint/2010/main"/>
</p:sldLayout>
</file>

<file path=ppt/slideLayouts/slideLayout2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54893161"/>
      </p:ext>
    </p:extLst>
  </p:cSld>
  <p:clrMapOvr>
    <a:masterClrMapping/>
  </p:clrMapOvr>
  <p:transition xmlns:p14="http://schemas.microsoft.com/office/powerpoint/2010/main"/>
</p:sldLayout>
</file>

<file path=ppt/slideLayouts/slideLayout2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6157569"/>
      </p:ext>
    </p:extLst>
  </p:cSld>
  <p:clrMapOvr>
    <a:masterClrMapping/>
  </p:clrMapOvr>
  <p:transition xmlns:p14="http://schemas.microsoft.com/office/powerpoint/2010/main"/>
</p:sldLayout>
</file>

<file path=ppt/slideLayouts/slideLayout2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8972205"/>
      </p:ext>
    </p:extLst>
  </p:cSld>
  <p:clrMapOvr>
    <a:masterClrMapping/>
  </p:clrMapOvr>
  <p:transition xmlns:p14="http://schemas.microsoft.com/office/powerpoint/2010/main"/>
</p:sldLayout>
</file>

<file path=ppt/slideLayouts/slideLayout2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542191"/>
      </p:ext>
    </p:extLst>
  </p:cSld>
  <p:clrMapOvr>
    <a:masterClrMapping/>
  </p:clrMapOvr>
  <p:transition xmlns:p14="http://schemas.microsoft.com/office/powerpoint/2010/main"/>
</p:sldLayout>
</file>

<file path=ppt/slideLayouts/slideLayout2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7630174"/>
      </p:ext>
    </p:extLst>
  </p:cSld>
  <p:clrMapOvr>
    <a:masterClrMapping/>
  </p:clrMapOvr>
  <p:transition xmlns:p14="http://schemas.microsoft.com/office/powerpoint/2010/main"/>
</p:sldLayout>
</file>

<file path=ppt/slideLayouts/slideLayout2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9946013"/>
      </p:ext>
    </p:extLst>
  </p:cSld>
  <p:clrMapOvr>
    <a:masterClrMapping/>
  </p:clrMapOvr>
  <p:transition xmlns:p14="http://schemas.microsoft.com/office/powerpoint/2010/main"/>
</p:sldLayout>
</file>

<file path=ppt/slideLayouts/slideLayout2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9039703"/>
      </p:ext>
    </p:extLst>
  </p:cSld>
  <p:clrMapOvr>
    <a:masterClrMapping/>
  </p:clrMapOvr>
  <p:transition xmlns:p14="http://schemas.microsoft.com/office/powerpoint/2010/main"/>
</p:sldLayout>
</file>

<file path=ppt/slideLayouts/slideLayout23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26067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960106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941158"/>
      </p:ext>
    </p:extLst>
  </p:cSld>
  <p:clrMapOvr>
    <a:masterClrMapping/>
  </p:clrMapOvr>
  <p:transition xmlns:p14="http://schemas.microsoft.com/office/powerpoint/2010/main"/>
</p:sldLayout>
</file>

<file path=ppt/slideLayouts/slideLayout2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2369188"/>
      </p:ext>
    </p:extLst>
  </p:cSld>
  <p:clrMapOvr>
    <a:masterClrMapping/>
  </p:clrMapOvr>
  <p:transition xmlns:p14="http://schemas.microsoft.com/office/powerpoint/2010/main"/>
</p:sldLayout>
</file>

<file path=ppt/slideLayouts/slideLayout2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461306"/>
      </p:ext>
    </p:extLst>
  </p:cSld>
  <p:clrMapOvr>
    <a:masterClrMapping/>
  </p:clrMapOvr>
  <p:transition xmlns:p14="http://schemas.microsoft.com/office/powerpoint/2010/main"/>
</p:sldLayout>
</file>

<file path=ppt/slideLayouts/slideLayout2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3792512"/>
      </p:ext>
    </p:extLst>
  </p:cSld>
  <p:clrMapOvr>
    <a:masterClrMapping/>
  </p:clrMapOvr>
  <p:transition xmlns:p14="http://schemas.microsoft.com/office/powerpoint/2010/main"/>
</p:sldLayout>
</file>

<file path=ppt/slideLayouts/slideLayout2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236361"/>
      </p:ext>
    </p:extLst>
  </p:cSld>
  <p:clrMapOvr>
    <a:masterClrMapping/>
  </p:clrMapOvr>
  <p:transition xmlns:p14="http://schemas.microsoft.com/office/powerpoint/2010/main"/>
</p:sldLayout>
</file>

<file path=ppt/slideLayouts/slideLayout2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6666256"/>
      </p:ext>
    </p:extLst>
  </p:cSld>
  <p:clrMapOvr>
    <a:masterClrMapping/>
  </p:clrMapOvr>
  <p:transition xmlns:p14="http://schemas.microsoft.com/office/powerpoint/2010/main"/>
</p:sldLayout>
</file>

<file path=ppt/slideLayouts/slideLayout2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785251"/>
      </p:ext>
    </p:extLst>
  </p:cSld>
  <p:clrMapOvr>
    <a:masterClrMapping/>
  </p:clrMapOvr>
  <p:transition xmlns:p14="http://schemas.microsoft.com/office/powerpoint/2010/main"/>
</p:sldLayout>
</file>

<file path=ppt/slideLayouts/slideLayout2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190055"/>
      </p:ext>
    </p:extLst>
  </p:cSld>
  <p:clrMapOvr>
    <a:masterClrMapping/>
  </p:clrMapOvr>
  <p:transition xmlns:p14="http://schemas.microsoft.com/office/powerpoint/2010/main"/>
</p:sldLayout>
</file>

<file path=ppt/slideLayouts/slideLayout2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6774506"/>
      </p:ext>
    </p:extLst>
  </p:cSld>
  <p:clrMapOvr>
    <a:masterClrMapping/>
  </p:clrMapOvr>
  <p:transition xmlns:p14="http://schemas.microsoft.com/office/powerpoint/2010/main"/>
</p:sldLayout>
</file>

<file path=ppt/slideLayouts/slideLayout24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159545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7396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7381863"/>
      </p:ext>
    </p:extLst>
  </p:cSld>
  <p:clrMapOvr>
    <a:masterClrMapping/>
  </p:clrMapOvr>
  <p:transition xmlns:p14="http://schemas.microsoft.com/office/powerpoint/2010/main"/>
</p:sldLayout>
</file>

<file path=ppt/slideLayouts/slideLayout2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0449378"/>
      </p:ext>
    </p:extLst>
  </p:cSld>
  <p:clrMapOvr>
    <a:masterClrMapping/>
  </p:clrMapOvr>
  <p:transition xmlns:p14="http://schemas.microsoft.com/office/powerpoint/2010/main"/>
</p:sldLayout>
</file>

<file path=ppt/slideLayouts/slideLayout2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5044656"/>
      </p:ext>
    </p:extLst>
  </p:cSld>
  <p:clrMapOvr>
    <a:masterClrMapping/>
  </p:clrMapOvr>
  <p:transition xmlns:p14="http://schemas.microsoft.com/office/powerpoint/2010/main"/>
</p:sldLayout>
</file>

<file path=ppt/slideLayouts/slideLayout2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04303"/>
      </p:ext>
    </p:extLst>
  </p:cSld>
  <p:clrMapOvr>
    <a:masterClrMapping/>
  </p:clrMapOvr>
  <p:transition xmlns:p14="http://schemas.microsoft.com/office/powerpoint/2010/main"/>
</p:sldLayout>
</file>

<file path=ppt/slideLayouts/slideLayout2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64242"/>
      </p:ext>
    </p:extLst>
  </p:cSld>
  <p:clrMapOvr>
    <a:masterClrMapping/>
  </p:clrMapOvr>
  <p:transition xmlns:p14="http://schemas.microsoft.com/office/powerpoint/2010/main"/>
</p:sldLayout>
</file>

<file path=ppt/slideLayouts/slideLayout2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75941473"/>
      </p:ext>
    </p:extLst>
  </p:cSld>
  <p:clrMapOvr>
    <a:masterClrMapping/>
  </p:clrMapOvr>
  <p:transition xmlns:p14="http://schemas.microsoft.com/office/powerpoint/2010/main"/>
</p:sldLayout>
</file>

<file path=ppt/slideLayouts/slideLayout2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4689527"/>
      </p:ext>
    </p:extLst>
  </p:cSld>
  <p:clrMapOvr>
    <a:masterClrMapping/>
  </p:clrMapOvr>
  <p:transition xmlns:p14="http://schemas.microsoft.com/office/powerpoint/2010/main"/>
</p:sldLayout>
</file>

<file path=ppt/slideLayouts/slideLayout2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2530779"/>
      </p:ext>
    </p:extLst>
  </p:cSld>
  <p:clrMapOvr>
    <a:masterClrMapping/>
  </p:clrMapOvr>
  <p:transition xmlns:p14="http://schemas.microsoft.com/office/powerpoint/2010/main"/>
</p:sldLayout>
</file>

<file path=ppt/slideLayouts/slideLayout2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59384"/>
      </p:ext>
    </p:extLst>
  </p:cSld>
  <p:clrMapOvr>
    <a:masterClrMapping/>
  </p:clrMapOvr>
  <p:transition xmlns:p14="http://schemas.microsoft.com/office/powerpoint/2010/main"/>
</p:sldLayout>
</file>

<file path=ppt/slideLayouts/slideLayout26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21363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711975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024890"/>
      </p:ext>
    </p:extLst>
  </p:cSld>
  <p:clrMapOvr>
    <a:masterClrMapping/>
  </p:clrMapOvr>
  <p:transition xmlns:p14="http://schemas.microsoft.com/office/powerpoint/2010/main"/>
</p:sldLayout>
</file>

<file path=ppt/slideLayouts/slideLayout2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6026373"/>
      </p:ext>
    </p:extLst>
  </p:cSld>
  <p:clrMapOvr>
    <a:masterClrMapping/>
  </p:clrMapOvr>
  <p:transition xmlns:p14="http://schemas.microsoft.com/office/powerpoint/2010/main"/>
</p:sldLayout>
</file>

<file path=ppt/slideLayouts/slideLayout2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5090810"/>
      </p:ext>
    </p:extLst>
  </p:cSld>
  <p:clrMapOvr>
    <a:masterClrMapping/>
  </p:clrMapOvr>
  <p:transition xmlns:p14="http://schemas.microsoft.com/office/powerpoint/2010/main"/>
</p:sldLayout>
</file>

<file path=ppt/slideLayouts/slideLayout2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0889380"/>
      </p:ext>
    </p:extLst>
  </p:cSld>
  <p:clrMapOvr>
    <a:masterClrMapping/>
  </p:clrMapOvr>
  <p:transition xmlns:p14="http://schemas.microsoft.com/office/powerpoint/2010/main"/>
</p:sldLayout>
</file>

<file path=ppt/slideLayouts/slideLayout2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0365414"/>
      </p:ext>
    </p:extLst>
  </p:cSld>
  <p:clrMapOvr>
    <a:masterClrMapping/>
  </p:clrMapOvr>
  <p:transition xmlns:p14="http://schemas.microsoft.com/office/powerpoint/2010/main"/>
</p:sldLayout>
</file>

<file path=ppt/slideLayouts/slideLayout2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4118010"/>
      </p:ext>
    </p:extLst>
  </p:cSld>
  <p:clrMapOvr>
    <a:masterClrMapping/>
  </p:clrMapOvr>
  <p:transition xmlns:p14="http://schemas.microsoft.com/office/powerpoint/2010/main"/>
</p:sldLayout>
</file>

<file path=ppt/slideLayouts/slideLayout2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3850849"/>
      </p:ext>
    </p:extLst>
  </p:cSld>
  <p:clrMapOvr>
    <a:masterClrMapping/>
  </p:clrMapOvr>
  <p:transition xmlns:p14="http://schemas.microsoft.com/office/powerpoint/2010/main"/>
</p:sldLayout>
</file>

<file path=ppt/slideLayouts/slideLayout2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037837"/>
      </p:ext>
    </p:extLst>
  </p:cSld>
  <p:clrMapOvr>
    <a:masterClrMapping/>
  </p:clrMapOvr>
  <p:transition xmlns:p14="http://schemas.microsoft.com/office/powerpoint/2010/main"/>
</p:sldLayout>
</file>

<file path=ppt/slideLayouts/slideLayout2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2779224"/>
      </p:ext>
    </p:extLst>
  </p:cSld>
  <p:clrMapOvr>
    <a:masterClrMapping/>
  </p:clrMapOvr>
  <p:transition xmlns:p14="http://schemas.microsoft.com/office/powerpoint/2010/main"/>
</p:sldLayout>
</file>

<file path=ppt/slideLayouts/slideLayout27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1672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7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83523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7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9827745"/>
      </p:ext>
    </p:extLst>
  </p:cSld>
  <p:clrMapOvr>
    <a:masterClrMapping/>
  </p:clrMapOvr>
  <p:transition xmlns:p14="http://schemas.microsoft.com/office/powerpoint/2010/main"/>
</p:sldLayout>
</file>

<file path=ppt/slideLayouts/slideLayout27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7173958"/>
      </p:ext>
    </p:extLst>
  </p:cSld>
  <p:clrMapOvr>
    <a:masterClrMapping/>
  </p:clrMapOvr>
  <p:transition xmlns:p14="http://schemas.microsoft.com/office/powerpoint/2010/main"/>
</p:sldLayout>
</file>

<file path=ppt/slideLayouts/slideLayout27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13580448"/>
      </p:ext>
    </p:extLst>
  </p:cSld>
  <p:clrMapOvr>
    <a:masterClrMapping/>
  </p:clrMapOvr>
  <p:transition xmlns:p14="http://schemas.microsoft.com/office/powerpoint/2010/main"/>
</p:sldLayout>
</file>

<file path=ppt/slideLayouts/slideLayout27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4017199"/>
      </p:ext>
    </p:extLst>
  </p:cSld>
  <p:clrMapOvr>
    <a:masterClrMapping/>
  </p:clrMapOvr>
  <p:transition xmlns:p14="http://schemas.microsoft.com/office/powerpoint/2010/main"/>
</p:sldLayout>
</file>

<file path=ppt/slideLayouts/slideLayout27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4146712"/>
      </p:ext>
    </p:extLst>
  </p:cSld>
  <p:clrMapOvr>
    <a:masterClrMapping/>
  </p:clrMapOvr>
  <p:transition xmlns:p14="http://schemas.microsoft.com/office/powerpoint/2010/main"/>
</p:sldLayout>
</file>

<file path=ppt/slideLayouts/slideLayout27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96228247"/>
      </p:ext>
    </p:extLst>
  </p:cSld>
  <p:clrMapOvr>
    <a:masterClrMapping/>
  </p:clrMapOvr>
  <p:transition xmlns:p14="http://schemas.microsoft.com/office/powerpoint/2010/main"/>
</p:sldLayout>
</file>

<file path=ppt/slideLayouts/slideLayout27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752461"/>
      </p:ext>
    </p:extLst>
  </p:cSld>
  <p:clrMapOvr>
    <a:masterClrMapping/>
  </p:clrMapOvr>
  <p:transition xmlns:p14="http://schemas.microsoft.com/office/powerpoint/2010/main"/>
</p:sldLayout>
</file>

<file path=ppt/slideLayouts/slideLayout28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8282844"/>
      </p:ext>
    </p:extLst>
  </p:cSld>
  <p:clrMapOvr>
    <a:masterClrMapping/>
  </p:clrMapOvr>
  <p:transition xmlns:p14="http://schemas.microsoft.com/office/powerpoint/2010/main"/>
</p:sldLayout>
</file>

<file path=ppt/slideLayouts/slideLayout28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656820"/>
      </p:ext>
    </p:extLst>
  </p:cSld>
  <p:clrMapOvr>
    <a:masterClrMapping/>
  </p:clrMapOvr>
  <p:transition xmlns:p14="http://schemas.microsoft.com/office/powerpoint/2010/main"/>
</p:sldLayout>
</file>

<file path=ppt/slideLayouts/slideLayout28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719683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552581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0360520"/>
      </p:ext>
    </p:extLst>
  </p:cSld>
  <p:clrMapOvr>
    <a:masterClrMapping/>
  </p:clrMapOvr>
  <p:transition xmlns:p14="http://schemas.microsoft.com/office/powerpoint/2010/main"/>
</p:sldLayout>
</file>

<file path=ppt/slideLayouts/slideLayout2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9259301"/>
      </p:ext>
    </p:extLst>
  </p:cSld>
  <p:clrMapOvr>
    <a:masterClrMapping/>
  </p:clrMapOvr>
  <p:transition xmlns:p14="http://schemas.microsoft.com/office/powerpoint/2010/main"/>
</p:sldLayout>
</file>

<file path=ppt/slideLayouts/slideLayout2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8758866"/>
      </p:ext>
    </p:extLst>
  </p:cSld>
  <p:clrMapOvr>
    <a:masterClrMapping/>
  </p:clrMapOvr>
  <p:transition xmlns:p14="http://schemas.microsoft.com/office/powerpoint/2010/main"/>
</p:sldLayout>
</file>

<file path=ppt/slideLayouts/slideLayout2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9375224"/>
      </p:ext>
    </p:extLst>
  </p:cSld>
  <p:clrMapOvr>
    <a:masterClrMapping/>
  </p:clrMapOvr>
  <p:transition xmlns:p14="http://schemas.microsoft.com/office/powerpoint/2010/main"/>
</p:sldLayout>
</file>

<file path=ppt/slideLayouts/slideLayout2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3954124"/>
      </p:ext>
    </p:extLst>
  </p:cSld>
  <p:clrMapOvr>
    <a:masterClrMapping/>
  </p:clrMapOvr>
  <p:transition xmlns:p14="http://schemas.microsoft.com/office/powerpoint/2010/main"/>
</p:sldLayout>
</file>

<file path=ppt/slideLayouts/slideLayout2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590667"/>
      </p:ext>
    </p:extLst>
  </p:cSld>
  <p:clrMapOvr>
    <a:masterClrMapping/>
  </p:clrMapOvr>
  <p:transition xmlns:p14="http://schemas.microsoft.com/office/powerpoint/2010/main"/>
</p:sldLayout>
</file>

<file path=ppt/slideLayouts/slideLayout2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2901596"/>
      </p:ext>
    </p:extLst>
  </p:cSld>
  <p:clrMapOvr>
    <a:masterClrMapping/>
  </p:clrMapOvr>
  <p:transition xmlns:p14="http://schemas.microsoft.com/office/powerpoint/2010/main"/>
</p:sldLayout>
</file>

<file path=ppt/slideLayouts/slideLayout2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6313692"/>
      </p:ext>
    </p:extLst>
  </p:cSld>
  <p:clrMapOvr>
    <a:masterClrMapping/>
  </p:clrMapOvr>
  <p:transition xmlns:p14="http://schemas.microsoft.com/office/powerpoint/2010/main"/>
</p:sldLayout>
</file>

<file path=ppt/slideLayouts/slideLayout2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4561422"/>
      </p:ext>
    </p:extLst>
  </p:cSld>
  <p:clrMapOvr>
    <a:masterClrMapping/>
  </p:clrMapOvr>
  <p:transition xmlns:p14="http://schemas.microsoft.com/office/powerpoint/2010/main"/>
</p:sldLayout>
</file>

<file path=ppt/slideLayouts/slideLayout29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44849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88080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2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4862752"/>
      </p:ext>
    </p:extLst>
  </p:cSld>
  <p:clrMapOvr>
    <a:masterClrMapping/>
  </p:clrMapOvr>
  <p:transition xmlns:p14="http://schemas.microsoft.com/office/powerpoint/2010/main"/>
</p:sldLayout>
</file>

<file path=ppt/slideLayouts/slideLayout2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2935012"/>
      </p:ext>
    </p:extLst>
  </p:cSld>
  <p:clrMapOvr>
    <a:masterClrMapping/>
  </p:clrMapOvr>
  <p:transition xmlns:p14="http://schemas.microsoft.com/office/powerpoint/2010/main"/>
</p:sldLayout>
</file>

<file path=ppt/slideLayouts/slideLayout2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0439108"/>
      </p:ext>
    </p:extLst>
  </p:cSld>
  <p:clrMapOvr>
    <a:masterClrMapping/>
  </p:clrMapOvr>
  <p:transition xmlns:p14="http://schemas.microsoft.com/office/powerpoint/2010/main"/>
</p:sldLayout>
</file>

<file path=ppt/slideLayouts/slideLayout2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6432550"/>
      </p:ext>
    </p:extLst>
  </p:cSld>
  <p:clrMapOvr>
    <a:masterClrMapping/>
  </p:clrMapOvr>
  <p:transition xmlns:p14="http://schemas.microsoft.com/office/powerpoint/2010/main"/>
</p:sldLayout>
</file>

<file path=ppt/slideLayouts/slideLayout2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7448326"/>
      </p:ext>
    </p:extLst>
  </p:cSld>
  <p:clrMapOvr>
    <a:masterClrMapping/>
  </p:clrMapOvr>
  <p:transition xmlns:p14="http://schemas.microsoft.com/office/powerpoint/2010/main"/>
</p:sldLayout>
</file>

<file path=ppt/slideLayouts/slideLayout3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1348521"/>
      </p:ext>
    </p:extLst>
  </p:cSld>
  <p:clrMapOvr>
    <a:masterClrMapping/>
  </p:clrMapOvr>
  <p:transition xmlns:p14="http://schemas.microsoft.com/office/powerpoint/2010/main"/>
</p:sldLayout>
</file>

<file path=ppt/slideLayouts/slideLayout3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9755936"/>
      </p:ext>
    </p:extLst>
  </p:cSld>
  <p:clrMapOvr>
    <a:masterClrMapping/>
  </p:clrMapOvr>
  <p:transition xmlns:p14="http://schemas.microsoft.com/office/powerpoint/2010/main"/>
</p:sldLayout>
</file>

<file path=ppt/slideLayouts/slideLayout3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5304457"/>
      </p:ext>
    </p:extLst>
  </p:cSld>
  <p:clrMapOvr>
    <a:masterClrMapping/>
  </p:clrMapOvr>
  <p:transition xmlns:p14="http://schemas.microsoft.com/office/powerpoint/2010/main"/>
</p:sldLayout>
</file>

<file path=ppt/slideLayouts/slideLayout3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0556829"/>
      </p:ext>
    </p:extLst>
  </p:cSld>
  <p:clrMapOvr>
    <a:masterClrMapping/>
  </p:clrMapOvr>
  <p:transition xmlns:p14="http://schemas.microsoft.com/office/powerpoint/2010/main"/>
</p:sldLayout>
</file>

<file path=ppt/slideLayouts/slideLayout3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900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768275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409920"/>
      </p:ext>
    </p:extLst>
  </p:cSld>
  <p:clrMapOvr>
    <a:masterClrMapping/>
  </p:clrMapOvr>
  <p:transition xmlns:p14="http://schemas.microsoft.com/office/powerpoint/2010/main"/>
</p:sldLayout>
</file>

<file path=ppt/slideLayouts/slideLayout3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783200"/>
      </p:ext>
    </p:extLst>
  </p:cSld>
  <p:clrMapOvr>
    <a:masterClrMapping/>
  </p:clrMapOvr>
  <p:transition xmlns:p14="http://schemas.microsoft.com/office/powerpoint/2010/main"/>
</p:sldLayout>
</file>

<file path=ppt/slideLayouts/slideLayout3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5750378"/>
      </p:ext>
    </p:extLst>
  </p:cSld>
  <p:clrMapOvr>
    <a:masterClrMapping/>
  </p:clrMapOvr>
  <p:transition xmlns:p14="http://schemas.microsoft.com/office/powerpoint/2010/main"/>
</p:sldLayout>
</file>

<file path=ppt/slideLayouts/slideLayout3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52326443"/>
      </p:ext>
    </p:extLst>
  </p:cSld>
  <p:clrMapOvr>
    <a:masterClrMapping/>
  </p:clrMapOvr>
  <p:transition xmlns:p14="http://schemas.microsoft.com/office/powerpoint/2010/main"/>
</p:sldLayout>
</file>

<file path=ppt/slideLayouts/slideLayout3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319595"/>
      </p:ext>
    </p:extLst>
  </p:cSld>
  <p:clrMapOvr>
    <a:masterClrMapping/>
  </p:clrMapOvr>
  <p:transition xmlns:p14="http://schemas.microsoft.com/office/powerpoint/2010/main"/>
</p:sldLayout>
</file>

<file path=ppt/slideLayouts/slideLayout3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6990141"/>
      </p:ext>
    </p:extLst>
  </p:cSld>
  <p:clrMapOvr>
    <a:masterClrMapping/>
  </p:clrMapOvr>
  <p:transition xmlns:p14="http://schemas.microsoft.com/office/powerpoint/2010/main"/>
</p:sldLayout>
</file>

<file path=ppt/slideLayouts/slideLayout3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445112"/>
      </p:ext>
    </p:extLst>
  </p:cSld>
  <p:clrMapOvr>
    <a:masterClrMapping/>
  </p:clrMapOvr>
  <p:transition xmlns:p14="http://schemas.microsoft.com/office/powerpoint/2010/main"/>
</p:sldLayout>
</file>

<file path=ppt/slideLayouts/slideLayout3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1219678"/>
      </p:ext>
    </p:extLst>
  </p:cSld>
  <p:clrMapOvr>
    <a:masterClrMapping/>
  </p:clrMapOvr>
  <p:transition xmlns:p14="http://schemas.microsoft.com/office/powerpoint/2010/main"/>
</p:sldLayout>
</file>

<file path=ppt/slideLayouts/slideLayout3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7048859"/>
      </p:ext>
    </p:extLst>
  </p:cSld>
  <p:clrMapOvr>
    <a:masterClrMapping/>
  </p:clrMapOvr>
  <p:transition xmlns:p14="http://schemas.microsoft.com/office/powerpoint/2010/main"/>
</p:sldLayout>
</file>

<file path=ppt/slideLayouts/slideLayout31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00071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1679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3145691"/>
      </p:ext>
    </p:extLst>
  </p:cSld>
  <p:clrMapOvr>
    <a:masterClrMapping/>
  </p:clrMapOvr>
  <p:transition xmlns:p14="http://schemas.microsoft.com/office/powerpoint/2010/main"/>
</p:sldLayout>
</file>

<file path=ppt/slideLayouts/slideLayout3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1945520"/>
      </p:ext>
    </p:extLst>
  </p:cSld>
  <p:clrMapOvr>
    <a:masterClrMapping/>
  </p:clrMapOvr>
  <p:transition xmlns:p14="http://schemas.microsoft.com/office/powerpoint/2010/main"/>
</p:sldLayout>
</file>

<file path=ppt/slideLayouts/slideLayout3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0641360"/>
      </p:ext>
    </p:extLst>
  </p:cSld>
  <p:clrMapOvr>
    <a:masterClrMapping/>
  </p:clrMapOvr>
  <p:transition xmlns:p14="http://schemas.microsoft.com/office/powerpoint/2010/main"/>
</p:sldLayout>
</file>

<file path=ppt/slideLayouts/slideLayout3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0474432"/>
      </p:ext>
    </p:extLst>
  </p:cSld>
  <p:clrMapOvr>
    <a:masterClrMapping/>
  </p:clrMapOvr>
  <p:transition xmlns:p14="http://schemas.microsoft.com/office/powerpoint/2010/main"/>
</p:sldLayout>
</file>

<file path=ppt/slideLayouts/slideLayout3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8270539"/>
      </p:ext>
    </p:extLst>
  </p:cSld>
  <p:clrMapOvr>
    <a:masterClrMapping/>
  </p:clrMapOvr>
  <p:transition xmlns:p14="http://schemas.microsoft.com/office/powerpoint/2010/main"/>
</p:sldLayout>
</file>

<file path=ppt/slideLayouts/slideLayout3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3326227"/>
      </p:ext>
    </p:extLst>
  </p:cSld>
  <p:clrMapOvr>
    <a:masterClrMapping/>
  </p:clrMapOvr>
  <p:transition xmlns:p14="http://schemas.microsoft.com/office/powerpoint/2010/main"/>
</p:sldLayout>
</file>

<file path=ppt/slideLayouts/slideLayout3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5320534"/>
      </p:ext>
    </p:extLst>
  </p:cSld>
  <p:clrMapOvr>
    <a:masterClrMapping/>
  </p:clrMapOvr>
  <p:transition xmlns:p14="http://schemas.microsoft.com/office/powerpoint/2010/main"/>
</p:sldLayout>
</file>

<file path=ppt/slideLayouts/slideLayout3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3006107"/>
      </p:ext>
    </p:extLst>
  </p:cSld>
  <p:clrMapOvr>
    <a:masterClrMapping/>
  </p:clrMapOvr>
  <p:transition xmlns:p14="http://schemas.microsoft.com/office/powerpoint/2010/main"/>
</p:sldLayout>
</file>

<file path=ppt/slideLayouts/slideLayout3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9271674"/>
      </p:ext>
    </p:extLst>
  </p:cSld>
  <p:clrMapOvr>
    <a:masterClrMapping/>
  </p:clrMapOvr>
  <p:transition xmlns:p14="http://schemas.microsoft.com/office/powerpoint/2010/main"/>
</p:sldLayout>
</file>

<file path=ppt/slideLayouts/slideLayout32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374186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536539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3005956"/>
      </p:ext>
    </p:extLst>
  </p:cSld>
  <p:clrMapOvr>
    <a:masterClrMapping/>
  </p:clrMapOvr>
  <p:transition xmlns:p14="http://schemas.microsoft.com/office/powerpoint/2010/main"/>
</p:sldLayout>
</file>

<file path=ppt/slideLayouts/slideLayout3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6521440"/>
      </p:ext>
    </p:extLst>
  </p:cSld>
  <p:clrMapOvr>
    <a:masterClrMapping/>
  </p:clrMapOvr>
  <p:transition xmlns:p14="http://schemas.microsoft.com/office/powerpoint/2010/main"/>
</p:sldLayout>
</file>

<file path=ppt/slideLayouts/slideLayout3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29031632"/>
      </p:ext>
    </p:extLst>
  </p:cSld>
  <p:clrMapOvr>
    <a:masterClrMapping/>
  </p:clrMapOvr>
  <p:transition xmlns:p14="http://schemas.microsoft.com/office/powerpoint/2010/main"/>
</p:sldLayout>
</file>

<file path=ppt/slideLayouts/slideLayout3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4469086"/>
      </p:ext>
    </p:extLst>
  </p:cSld>
  <p:clrMapOvr>
    <a:masterClrMapping/>
  </p:clrMapOvr>
  <p:transition xmlns:p14="http://schemas.microsoft.com/office/powerpoint/2010/main"/>
</p:sldLayout>
</file>

<file path=ppt/slideLayouts/slideLayout3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1184216"/>
      </p:ext>
    </p:extLst>
  </p:cSld>
  <p:clrMapOvr>
    <a:masterClrMapping/>
  </p:clrMapOvr>
  <p:transition xmlns:p14="http://schemas.microsoft.com/office/powerpoint/2010/main"/>
</p:sldLayout>
</file>

<file path=ppt/slideLayouts/slideLayout3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9215989"/>
      </p:ext>
    </p:extLst>
  </p:cSld>
  <p:clrMapOvr>
    <a:masterClrMapping/>
  </p:clrMapOvr>
  <p:transition xmlns:p14="http://schemas.microsoft.com/office/powerpoint/2010/main"/>
</p:sldLayout>
</file>

<file path=ppt/slideLayouts/slideLayout3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4064310"/>
      </p:ext>
    </p:extLst>
  </p:cSld>
  <p:clrMapOvr>
    <a:masterClrMapping/>
  </p:clrMapOvr>
  <p:transition xmlns:p14="http://schemas.microsoft.com/office/powerpoint/2010/main"/>
</p:sldLayout>
</file>

<file path=ppt/slideLayouts/slideLayout3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9834498"/>
      </p:ext>
    </p:extLst>
  </p:cSld>
  <p:clrMapOvr>
    <a:masterClrMapping/>
  </p:clrMapOvr>
  <p:transition xmlns:p14="http://schemas.microsoft.com/office/powerpoint/2010/main"/>
</p:sldLayout>
</file>

<file path=ppt/slideLayouts/slideLayout3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6118053"/>
      </p:ext>
    </p:extLst>
  </p:cSld>
  <p:clrMapOvr>
    <a:masterClrMapping/>
  </p:clrMapOvr>
  <p:transition xmlns:p14="http://schemas.microsoft.com/office/powerpoint/2010/main"/>
</p:sldLayout>
</file>

<file path=ppt/slideLayouts/slideLayout3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928835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288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662595"/>
      </p:ext>
    </p:extLst>
  </p:cSld>
  <p:clrMapOvr>
    <a:masterClrMapping/>
  </p:clrMapOvr>
  <p:transition xmlns:p14="http://schemas.microsoft.com/office/powerpoint/2010/main"/>
</p:sldLayout>
</file>

<file path=ppt/slideLayouts/slideLayout3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473341"/>
      </p:ext>
    </p:extLst>
  </p:cSld>
  <p:clrMapOvr>
    <a:masterClrMapping/>
  </p:clrMapOvr>
  <p:transition xmlns:p14="http://schemas.microsoft.com/office/powerpoint/2010/main"/>
</p:sldLayout>
</file>

<file path=ppt/slideLayouts/slideLayout3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1366800"/>
      </p:ext>
    </p:extLst>
  </p:cSld>
  <p:clrMapOvr>
    <a:masterClrMapping/>
  </p:clrMapOvr>
  <p:transition xmlns:p14="http://schemas.microsoft.com/office/powerpoint/2010/main"/>
</p:sldLayout>
</file>

<file path=ppt/slideLayouts/slideLayout3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5138417"/>
      </p:ext>
    </p:extLst>
  </p:cSld>
  <p:clrMapOvr>
    <a:masterClrMapping/>
  </p:clrMapOvr>
  <p:transition xmlns:p14="http://schemas.microsoft.com/office/powerpoint/2010/main"/>
</p:sldLayout>
</file>

<file path=ppt/slideLayouts/slideLayout3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3384149"/>
      </p:ext>
    </p:extLst>
  </p:cSld>
  <p:clrMapOvr>
    <a:masterClrMapping/>
  </p:clrMapOvr>
  <p:transition xmlns:p14="http://schemas.microsoft.com/office/powerpoint/2010/main"/>
</p:sldLayout>
</file>

<file path=ppt/slideLayouts/slideLayout3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5254685"/>
      </p:ext>
    </p:extLst>
  </p:cSld>
  <p:clrMapOvr>
    <a:masterClrMapping/>
  </p:clrMapOvr>
  <p:transition xmlns:p14="http://schemas.microsoft.com/office/powerpoint/2010/main"/>
</p:sldLayout>
</file>

<file path=ppt/slideLayouts/slideLayout3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7964458"/>
      </p:ext>
    </p:extLst>
  </p:cSld>
  <p:clrMapOvr>
    <a:masterClrMapping/>
  </p:clrMapOvr>
  <p:transition xmlns:p14="http://schemas.microsoft.com/office/powerpoint/2010/main"/>
</p:sldLayout>
</file>

<file path=ppt/slideLayouts/slideLayout3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3176073"/>
      </p:ext>
    </p:extLst>
  </p:cSld>
  <p:clrMapOvr>
    <a:masterClrMapping/>
  </p:clrMapOvr>
  <p:transition xmlns:p14="http://schemas.microsoft.com/office/powerpoint/2010/main"/>
</p:sldLayout>
</file>

<file path=ppt/slideLayouts/slideLayout3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7990264"/>
      </p:ext>
    </p:extLst>
  </p:cSld>
  <p:clrMapOvr>
    <a:masterClrMapping/>
  </p:clrMapOvr>
  <p:transition xmlns:p14="http://schemas.microsoft.com/office/powerpoint/2010/main"/>
</p:sldLayout>
</file>

<file path=ppt/slideLayouts/slideLayout34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766709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21971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1404285"/>
      </p:ext>
    </p:extLst>
  </p:cSld>
  <p:clrMapOvr>
    <a:masterClrMapping/>
  </p:clrMapOvr>
  <p:transition xmlns:p14="http://schemas.microsoft.com/office/powerpoint/2010/main"/>
</p:sldLayout>
</file>

<file path=ppt/slideLayouts/slideLayout3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882226"/>
      </p:ext>
    </p:extLst>
  </p:cSld>
  <p:clrMapOvr>
    <a:masterClrMapping/>
  </p:clrMapOvr>
  <p:transition xmlns:p14="http://schemas.microsoft.com/office/powerpoint/2010/main"/>
</p:sldLayout>
</file>

<file path=ppt/slideLayouts/slideLayout3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04977633"/>
      </p:ext>
    </p:extLst>
  </p:cSld>
  <p:clrMapOvr>
    <a:masterClrMapping/>
  </p:clrMapOvr>
  <p:transition xmlns:p14="http://schemas.microsoft.com/office/powerpoint/2010/main"/>
</p:sldLayout>
</file>

<file path=ppt/slideLayouts/slideLayout3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2770502"/>
      </p:ext>
    </p:extLst>
  </p:cSld>
  <p:clrMapOvr>
    <a:masterClrMapping/>
  </p:clrMapOvr>
  <p:transition xmlns:p14="http://schemas.microsoft.com/office/powerpoint/2010/main"/>
</p:sldLayout>
</file>

<file path=ppt/slideLayouts/slideLayout3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45009673"/>
      </p:ext>
    </p:extLst>
  </p:cSld>
  <p:clrMapOvr>
    <a:masterClrMapping/>
  </p:clrMapOvr>
  <p:transition xmlns:p14="http://schemas.microsoft.com/office/powerpoint/2010/main"/>
</p:sldLayout>
</file>

<file path=ppt/slideLayouts/slideLayout3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3783394"/>
      </p:ext>
    </p:extLst>
  </p:cSld>
  <p:clrMapOvr>
    <a:masterClrMapping/>
  </p:clrMapOvr>
  <p:transition xmlns:p14="http://schemas.microsoft.com/office/powerpoint/2010/main"/>
</p:sldLayout>
</file>

<file path=ppt/slideLayouts/slideLayout3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36977292"/>
      </p:ext>
    </p:extLst>
  </p:cSld>
  <p:clrMapOvr>
    <a:masterClrMapping/>
  </p:clrMapOvr>
  <p:transition xmlns:p14="http://schemas.microsoft.com/office/powerpoint/2010/main"/>
</p:sldLayout>
</file>

<file path=ppt/slideLayouts/slideLayout3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663532"/>
      </p:ext>
    </p:extLst>
  </p:cSld>
  <p:clrMapOvr>
    <a:masterClrMapping/>
  </p:clrMapOvr>
  <p:transition xmlns:p14="http://schemas.microsoft.com/office/powerpoint/2010/main"/>
</p:sldLayout>
</file>

<file path=ppt/slideLayouts/slideLayout3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5091402"/>
      </p:ext>
    </p:extLst>
  </p:cSld>
  <p:clrMapOvr>
    <a:masterClrMapping/>
  </p:clrMapOvr>
  <p:transition xmlns:p14="http://schemas.microsoft.com/office/powerpoint/2010/main"/>
</p:sldLayout>
</file>

<file path=ppt/slideLayouts/slideLayout35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14601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732652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3570630"/>
      </p:ext>
    </p:extLst>
  </p:cSld>
  <p:clrMapOvr>
    <a:masterClrMapping/>
  </p:clrMapOvr>
  <p:transition xmlns:p14="http://schemas.microsoft.com/office/powerpoint/2010/main"/>
</p:sldLayout>
</file>

<file path=ppt/slideLayouts/slideLayout3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8800305"/>
      </p:ext>
    </p:extLst>
  </p:cSld>
  <p:clrMapOvr>
    <a:masterClrMapping/>
  </p:clrMapOvr>
  <p:transition xmlns:p14="http://schemas.microsoft.com/office/powerpoint/2010/main"/>
</p:sldLayout>
</file>

<file path=ppt/slideLayouts/slideLayout3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1721681"/>
      </p:ext>
    </p:extLst>
  </p:cSld>
  <p:clrMapOvr>
    <a:masterClrMapping/>
  </p:clrMapOvr>
  <p:transition xmlns:p14="http://schemas.microsoft.com/office/powerpoint/2010/main"/>
</p:sldLayout>
</file>

<file path=ppt/slideLayouts/slideLayout3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9220597"/>
      </p:ext>
    </p:extLst>
  </p:cSld>
  <p:clrMapOvr>
    <a:masterClrMapping/>
  </p:clrMapOvr>
  <p:transition xmlns:p14="http://schemas.microsoft.com/office/powerpoint/2010/main"/>
</p:sldLayout>
</file>

<file path=ppt/slideLayouts/slideLayout3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3913127"/>
      </p:ext>
    </p:extLst>
  </p:cSld>
  <p:clrMapOvr>
    <a:masterClrMapping/>
  </p:clrMapOvr>
  <p:transition xmlns:p14="http://schemas.microsoft.com/office/powerpoint/2010/main"/>
</p:sldLayout>
</file>

<file path=ppt/slideLayouts/slideLayout3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1001247"/>
      </p:ext>
    </p:extLst>
  </p:cSld>
  <p:clrMapOvr>
    <a:masterClrMapping/>
  </p:clrMapOvr>
  <p:transition xmlns:p14="http://schemas.microsoft.com/office/powerpoint/2010/main"/>
</p:sldLayout>
</file>

<file path=ppt/slideLayouts/slideLayout3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3425535"/>
      </p:ext>
    </p:extLst>
  </p:cSld>
  <p:clrMapOvr>
    <a:masterClrMapping/>
  </p:clrMapOvr>
  <p:transition xmlns:p14="http://schemas.microsoft.com/office/powerpoint/2010/main"/>
</p:sldLayout>
</file>

<file path=ppt/slideLayouts/slideLayout3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3676543"/>
      </p:ext>
    </p:extLst>
  </p:cSld>
  <p:clrMapOvr>
    <a:masterClrMapping/>
  </p:clrMapOvr>
  <p:transition xmlns:p14="http://schemas.microsoft.com/office/powerpoint/2010/main"/>
</p:sldLayout>
</file>

<file path=ppt/slideLayouts/slideLayout3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91970742"/>
      </p:ext>
    </p:extLst>
  </p:cSld>
  <p:clrMapOvr>
    <a:masterClrMapping/>
  </p:clrMapOvr>
  <p:transition xmlns:p14="http://schemas.microsoft.com/office/powerpoint/2010/main"/>
</p:sldLayout>
</file>

<file path=ppt/slideLayouts/slideLayout3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51209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68118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2465408"/>
      </p:ext>
    </p:extLst>
  </p:cSld>
  <p:clrMapOvr>
    <a:masterClrMapping/>
  </p:clrMapOvr>
  <p:transition xmlns:p14="http://schemas.microsoft.com/office/powerpoint/2010/main"/>
</p:sldLayout>
</file>

<file path=ppt/slideLayouts/slideLayout3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0096661"/>
      </p:ext>
    </p:extLst>
  </p:cSld>
  <p:clrMapOvr>
    <a:masterClrMapping/>
  </p:clrMapOvr>
  <p:transition xmlns:p14="http://schemas.microsoft.com/office/powerpoint/2010/main"/>
</p:sldLayout>
</file>

<file path=ppt/slideLayouts/slideLayout3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3540534"/>
      </p:ext>
    </p:extLst>
  </p:cSld>
  <p:clrMapOvr>
    <a:masterClrMapping/>
  </p:clrMapOvr>
  <p:transition xmlns:p14="http://schemas.microsoft.com/office/powerpoint/2010/main"/>
</p:sldLayout>
</file>

<file path=ppt/slideLayouts/slideLayout3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87491957"/>
      </p:ext>
    </p:extLst>
  </p:cSld>
  <p:clrMapOvr>
    <a:masterClrMapping/>
  </p:clrMapOvr>
  <p:transition xmlns:p14="http://schemas.microsoft.com/office/powerpoint/2010/main"/>
</p:sldLayout>
</file>

<file path=ppt/slideLayouts/slideLayout3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4223989"/>
      </p:ext>
    </p:extLst>
  </p:cSld>
  <p:clrMapOvr>
    <a:masterClrMapping/>
  </p:clrMapOvr>
  <p:transition xmlns:p14="http://schemas.microsoft.com/office/powerpoint/2010/main"/>
</p:sldLayout>
</file>

<file path=ppt/slideLayouts/slideLayout3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5965795"/>
      </p:ext>
    </p:extLst>
  </p:cSld>
  <p:clrMapOvr>
    <a:masterClrMapping/>
  </p:clrMapOvr>
  <p:transition xmlns:p14="http://schemas.microsoft.com/office/powerpoint/2010/main"/>
</p:sldLayout>
</file>

<file path=ppt/slideLayouts/slideLayout3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4428909"/>
      </p:ext>
    </p:extLst>
  </p:cSld>
  <p:clrMapOvr>
    <a:masterClrMapping/>
  </p:clrMapOvr>
  <p:transition xmlns:p14="http://schemas.microsoft.com/office/powerpoint/2010/main"/>
</p:sldLayout>
</file>

<file path=ppt/slideLayouts/slideLayout3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89237865"/>
      </p:ext>
    </p:extLst>
  </p:cSld>
  <p:clrMapOvr>
    <a:masterClrMapping/>
  </p:clrMapOvr>
  <p:transition xmlns:p14="http://schemas.microsoft.com/office/powerpoint/2010/main"/>
</p:sldLayout>
</file>

<file path=ppt/slideLayouts/slideLayout3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7619053"/>
      </p:ext>
    </p:extLst>
  </p:cSld>
  <p:clrMapOvr>
    <a:masterClrMapping/>
  </p:clrMapOvr>
  <p:transition xmlns:p14="http://schemas.microsoft.com/office/powerpoint/2010/main"/>
</p:sldLayout>
</file>

<file path=ppt/slideLayouts/slideLayout38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r>
              <a:rPr lang="en-US" altLang="en-US" dirty="0" smtClean="0">
                <a:solidFill>
                  <a:srgbClr val="000000"/>
                </a:solidFill>
              </a:rPr>
              <a:t>CHIPPER: HPCA 2011</a:t>
            </a: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5461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xfrm>
            <a:off x="3124200" y="6248400"/>
            <a:ext cx="2895600" cy="395310"/>
          </a:xfrm>
          <a:ln/>
        </p:spPr>
        <p:txBody>
          <a:bodyPr/>
          <a:lstStyle>
            <a:lvl1pPr>
              <a:defRPr/>
            </a:lvl1pPr>
          </a:lstStyle>
          <a:p>
            <a:r>
              <a:rPr lang="en-US" altLang="en-US" dirty="0" smtClean="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211025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49195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19599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r>
              <a:rPr lang="en-US" altLang="en-US" dirty="0" smtClean="0">
                <a:solidFill>
                  <a:srgbClr val="000000"/>
                </a:solidFill>
              </a:rPr>
              <a:t>CHIPPER: HPCA 2011</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78965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3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437517"/>
      </p:ext>
    </p:extLst>
  </p:cSld>
  <p:clrMapOvr>
    <a:masterClrMapping/>
  </p:clrMapOvr>
  <p:transition xmlns:p14="http://schemas.microsoft.com/office/powerpoint/2010/main"/>
</p:sldLayout>
</file>

<file path=ppt/slideLayouts/slideLayout3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9839402"/>
      </p:ext>
    </p:extLst>
  </p:cSld>
  <p:clrMapOvr>
    <a:masterClrMapping/>
  </p:clrMapOvr>
  <p:transition xmlns:p14="http://schemas.microsoft.com/office/powerpoint/2010/main"/>
</p:sldLayout>
</file>

<file path=ppt/slideLayouts/slideLayout3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38992"/>
      </p:ext>
    </p:extLst>
  </p:cSld>
  <p:clrMapOvr>
    <a:masterClrMapping/>
  </p:clrMapOvr>
  <p:transition xmlns:p14="http://schemas.microsoft.com/office/powerpoint/2010/main"/>
</p:sldLayout>
</file>

<file path=ppt/slideLayouts/slideLayout3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9253517"/>
      </p:ext>
    </p:extLst>
  </p:cSld>
  <p:clrMapOvr>
    <a:masterClrMapping/>
  </p:clrMapOvr>
  <p:transition xmlns:p14="http://schemas.microsoft.com/office/powerpoint/2010/main"/>
</p:sldLayout>
</file>

<file path=ppt/slideLayouts/slideLayout3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2485112"/>
      </p:ext>
    </p:extLst>
  </p:cSld>
  <p:clrMapOvr>
    <a:masterClrMapping/>
  </p:clrMapOvr>
  <p:transition xmlns:p14="http://schemas.microsoft.com/office/powerpoint/2010/main"/>
</p:sldLayout>
</file>

<file path=ppt/slideLayouts/slideLayout3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5939329"/>
      </p:ext>
    </p:extLst>
  </p:cSld>
  <p:clrMapOvr>
    <a:masterClrMapping/>
  </p:clrMapOvr>
  <p:transition xmlns:p14="http://schemas.microsoft.com/office/powerpoint/2010/main"/>
</p:sldLayout>
</file>

<file path=ppt/slideLayouts/slideLayout3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6BE2F3F5-414B-CC44-8EA3-B6D04B3D04AB}" type="slidenum">
              <a:rPr lang="en-US"/>
              <a:pPr/>
              <a:t>‹#›</a:t>
            </a:fld>
            <a:endParaRPr lang="en-US"/>
          </a:p>
        </p:txBody>
      </p:sp>
    </p:spTree>
    <p:extLst>
      <p:ext uri="{BB962C8B-B14F-4D97-AF65-F5344CB8AC3E}">
        <p14:creationId xmlns:p14="http://schemas.microsoft.com/office/powerpoint/2010/main" val="3305853716"/>
      </p:ext>
    </p:extLst>
  </p:cSld>
  <p:clrMapOvr>
    <a:masterClrMapping/>
  </p:clrMapOvr>
  <p:transition xmlns:p14="http://schemas.microsoft.com/office/powerpoint/2010/main"/>
</p:sldLayout>
</file>

<file path=ppt/slideLayouts/slideLayout3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481389B1-16D0-EE4E-960B-3BEB333B27E2}" type="slidenum">
              <a:rPr lang="en-US"/>
              <a:pPr/>
              <a:t>‹#›</a:t>
            </a:fld>
            <a:endParaRPr lang="en-US"/>
          </a:p>
        </p:txBody>
      </p:sp>
    </p:spTree>
    <p:extLst>
      <p:ext uri="{BB962C8B-B14F-4D97-AF65-F5344CB8AC3E}">
        <p14:creationId xmlns:p14="http://schemas.microsoft.com/office/powerpoint/2010/main" val="959071660"/>
      </p:ext>
    </p:extLst>
  </p:cSld>
  <p:clrMapOvr>
    <a:masterClrMapping/>
  </p:clrMapOvr>
  <p:transition xmlns:p14="http://schemas.microsoft.com/office/powerpoint/2010/main"/>
</p:sldLayout>
</file>

<file path=ppt/slideLayouts/slideLayout3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3E9BDA06-07DC-5C48-A1E0-AA66FEC98657}" type="slidenum">
              <a:rPr lang="en-US"/>
              <a:pPr/>
              <a:t>‹#›</a:t>
            </a:fld>
            <a:endParaRPr lang="en-US"/>
          </a:p>
        </p:txBody>
      </p:sp>
    </p:spTree>
    <p:extLst>
      <p:ext uri="{BB962C8B-B14F-4D97-AF65-F5344CB8AC3E}">
        <p14:creationId xmlns:p14="http://schemas.microsoft.com/office/powerpoint/2010/main" val="2137641524"/>
      </p:ext>
    </p:extLst>
  </p:cSld>
  <p:clrMapOvr>
    <a:masterClrMapping/>
  </p:clrMapOvr>
  <p:transition xmlns:p14="http://schemas.microsoft.com/office/powerpoint/2010/main"/>
</p:sldLayout>
</file>

<file path=ppt/slideLayouts/slideLayout3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C977DB28-08B6-0549-88E7-35948C426338}" type="slidenum">
              <a:rPr lang="en-US"/>
              <a:pPr/>
              <a:t>‹#›</a:t>
            </a:fld>
            <a:endParaRPr lang="en-US"/>
          </a:p>
        </p:txBody>
      </p:sp>
    </p:spTree>
    <p:extLst>
      <p:ext uri="{BB962C8B-B14F-4D97-AF65-F5344CB8AC3E}">
        <p14:creationId xmlns:p14="http://schemas.microsoft.com/office/powerpoint/2010/main" val="4206394451"/>
      </p:ext>
    </p:extLst>
  </p:cSld>
  <p:clrMapOvr>
    <a:masterClrMapping/>
  </p:clrMapOvr>
  <p:transition xmlns:p14="http://schemas.microsoft.com/office/powerpoint/2010/main"/>
</p:sldLayout>
</file>

<file path=ppt/slideLayouts/slideLayout3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C0CAE939-8EA9-2243-ADF7-6094C42F4987}" type="slidenum">
              <a:rPr lang="en-US"/>
              <a:pPr/>
              <a:t>‹#›</a:t>
            </a:fld>
            <a:endParaRPr lang="en-US"/>
          </a:p>
        </p:txBody>
      </p:sp>
    </p:spTree>
    <p:extLst>
      <p:ext uri="{BB962C8B-B14F-4D97-AF65-F5344CB8AC3E}">
        <p14:creationId xmlns:p14="http://schemas.microsoft.com/office/powerpoint/2010/main" val="1462057304"/>
      </p:ext>
    </p:extLst>
  </p:cSld>
  <p:clrMapOvr>
    <a:masterClrMapping/>
  </p:clrMapOvr>
  <p:transition xmlns:p14="http://schemas.microsoft.com/office/powerpoint/2010/main"/>
</p:sldLayout>
</file>

<file path=ppt/slideLayouts/slideLayout3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3262138-1B09-F642-8222-426640992E37}" type="slidenum">
              <a:rPr lang="en-US"/>
              <a:pPr/>
              <a:t>‹#›</a:t>
            </a:fld>
            <a:endParaRPr lang="en-US"/>
          </a:p>
        </p:txBody>
      </p:sp>
    </p:spTree>
    <p:extLst>
      <p:ext uri="{BB962C8B-B14F-4D97-AF65-F5344CB8AC3E}">
        <p14:creationId xmlns:p14="http://schemas.microsoft.com/office/powerpoint/2010/main" val="2719283124"/>
      </p:ext>
    </p:extLst>
  </p:cSld>
  <p:clrMapOvr>
    <a:masterClrMapping/>
  </p:clrMapOvr>
  <p:transition xmlns:p14="http://schemas.microsoft.com/office/powerpoint/2010/main"/>
</p:sldLayout>
</file>

<file path=ppt/slideLayouts/slideLayout3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D9C8C8D5-D445-2D41-A2FD-8E68842A0742}" type="slidenum">
              <a:rPr lang="en-US"/>
              <a:pPr/>
              <a:t>‹#›</a:t>
            </a:fld>
            <a:endParaRPr lang="en-US"/>
          </a:p>
        </p:txBody>
      </p:sp>
    </p:spTree>
    <p:extLst>
      <p:ext uri="{BB962C8B-B14F-4D97-AF65-F5344CB8AC3E}">
        <p14:creationId xmlns:p14="http://schemas.microsoft.com/office/powerpoint/2010/main" val="1370949351"/>
      </p:ext>
    </p:extLst>
  </p:cSld>
  <p:clrMapOvr>
    <a:masterClrMapping/>
  </p:clrMapOvr>
  <p:transition xmlns:p14="http://schemas.microsoft.com/office/powerpoint/2010/main"/>
</p:sldLayout>
</file>

<file path=ppt/slideLayouts/slideLayout3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9B1FAFC-66EF-4846-98A6-559425C3394A}" type="slidenum">
              <a:rPr lang="en-US"/>
              <a:pPr/>
              <a:t>‹#›</a:t>
            </a:fld>
            <a:endParaRPr lang="en-US"/>
          </a:p>
        </p:txBody>
      </p:sp>
    </p:spTree>
    <p:extLst>
      <p:ext uri="{BB962C8B-B14F-4D97-AF65-F5344CB8AC3E}">
        <p14:creationId xmlns:p14="http://schemas.microsoft.com/office/powerpoint/2010/main" val="3058962814"/>
      </p:ext>
    </p:extLst>
  </p:cSld>
  <p:clrMapOvr>
    <a:masterClrMapping/>
  </p:clrMapOvr>
  <p:transition xmlns:p14="http://schemas.microsoft.com/office/powerpoint/2010/main"/>
</p:sldLayout>
</file>

<file path=ppt/slideLayouts/slideLayout4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0C9A56C-4756-3143-8181-96B548DA8A29}" type="slidenum">
              <a:rPr lang="en-US"/>
              <a:pPr/>
              <a:t>‹#›</a:t>
            </a:fld>
            <a:endParaRPr lang="en-US"/>
          </a:p>
        </p:txBody>
      </p:sp>
    </p:spTree>
    <p:extLst>
      <p:ext uri="{BB962C8B-B14F-4D97-AF65-F5344CB8AC3E}">
        <p14:creationId xmlns:p14="http://schemas.microsoft.com/office/powerpoint/2010/main" val="3029851912"/>
      </p:ext>
    </p:extLst>
  </p:cSld>
  <p:clrMapOvr>
    <a:masterClrMapping/>
  </p:clrMapOvr>
  <p:transition xmlns:p14="http://schemas.microsoft.com/office/powerpoint/2010/main"/>
</p:sldLayout>
</file>

<file path=ppt/slideLayouts/slideLayout4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0D6185A4-7415-884D-A684-DD5FF96CBBBF}" type="slidenum">
              <a:rPr lang="en-US"/>
              <a:pPr/>
              <a:t>‹#›</a:t>
            </a:fld>
            <a:endParaRPr lang="en-US"/>
          </a:p>
        </p:txBody>
      </p:sp>
    </p:spTree>
    <p:extLst>
      <p:ext uri="{BB962C8B-B14F-4D97-AF65-F5344CB8AC3E}">
        <p14:creationId xmlns:p14="http://schemas.microsoft.com/office/powerpoint/2010/main" val="785243517"/>
      </p:ext>
    </p:extLst>
  </p:cSld>
  <p:clrMapOvr>
    <a:masterClrMapping/>
  </p:clrMapOvr>
  <p:transition xmlns:p14="http://schemas.microsoft.com/office/powerpoint/2010/main"/>
</p:sldLayout>
</file>

<file path=ppt/slideLayouts/slideLayout4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545861B0-9273-824B-872E-D66F32C7CA5F}" type="slidenum">
              <a:rPr lang="en-US"/>
              <a:pPr/>
              <a:t>‹#›</a:t>
            </a:fld>
            <a:endParaRPr lang="en-US"/>
          </a:p>
        </p:txBody>
      </p:sp>
    </p:spTree>
    <p:extLst>
      <p:ext uri="{BB962C8B-B14F-4D97-AF65-F5344CB8AC3E}">
        <p14:creationId xmlns:p14="http://schemas.microsoft.com/office/powerpoint/2010/main" val="3153545856"/>
      </p:ext>
    </p:extLst>
  </p:cSld>
  <p:clrMapOvr>
    <a:masterClrMapping/>
  </p:clrMapOvr>
  <p:transition xmlns:p14="http://schemas.microsoft.com/office/powerpoint/2010/main"/>
</p:sldLayout>
</file>

<file path=ppt/slideLayouts/slideLayout40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A0833E1B-F24B-9F49-8CF4-40DEEF8367B8}" type="slidenum">
              <a:rPr lang="en-US"/>
              <a:pPr/>
              <a:t>‹#›</a:t>
            </a:fld>
            <a:endParaRPr lang="en-US"/>
          </a:p>
        </p:txBody>
      </p:sp>
    </p:spTree>
    <p:extLst>
      <p:ext uri="{BB962C8B-B14F-4D97-AF65-F5344CB8AC3E}">
        <p14:creationId xmlns:p14="http://schemas.microsoft.com/office/powerpoint/2010/main" val="2296013879"/>
      </p:ext>
    </p:extLst>
  </p:cSld>
  <p:clrMapOvr>
    <a:masterClrMapping/>
  </p:clrMapOvr>
  <p:transition xmlns:p14="http://schemas.microsoft.com/office/powerpoint/2010/main"/>
</p:sldLayout>
</file>

<file path=ppt/slideLayouts/slideLayout4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581885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177942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9244841"/>
      </p:ext>
    </p:extLst>
  </p:cSld>
  <p:clrMapOvr>
    <a:masterClrMapping/>
  </p:clrMapOvr>
  <p:transition xmlns:p14="http://schemas.microsoft.com/office/powerpoint/2010/main"/>
</p:sldLayout>
</file>

<file path=ppt/slideLayouts/slideLayout4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0558190"/>
      </p:ext>
    </p:extLst>
  </p:cSld>
  <p:clrMapOvr>
    <a:masterClrMapping/>
  </p:clrMapOvr>
  <p:transition xmlns:p14="http://schemas.microsoft.com/office/powerpoint/2010/main"/>
</p:sldLayout>
</file>

<file path=ppt/slideLayouts/slideLayout4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5509637"/>
      </p:ext>
    </p:extLst>
  </p:cSld>
  <p:clrMapOvr>
    <a:masterClrMapping/>
  </p:clrMapOvr>
  <p:transition xmlns:p14="http://schemas.microsoft.com/office/powerpoint/2010/main"/>
</p:sldLayout>
</file>

<file path=ppt/slideLayouts/slideLayout4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716544"/>
      </p:ext>
    </p:extLst>
  </p:cSld>
  <p:clrMapOvr>
    <a:masterClrMapping/>
  </p:clrMapOvr>
  <p:transition xmlns:p14="http://schemas.microsoft.com/office/powerpoint/2010/main"/>
</p:sldLayout>
</file>

<file path=ppt/slideLayouts/slideLayout4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6619383"/>
      </p:ext>
    </p:extLst>
  </p:cSld>
  <p:clrMapOvr>
    <a:masterClrMapping/>
  </p:clrMapOvr>
  <p:transition xmlns:p14="http://schemas.microsoft.com/office/powerpoint/2010/main"/>
</p:sldLayout>
</file>

<file path=ppt/slideLayouts/slideLayout4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7939724"/>
      </p:ext>
    </p:extLst>
  </p:cSld>
  <p:clrMapOvr>
    <a:masterClrMapping/>
  </p:clrMapOvr>
  <p:transition xmlns:p14="http://schemas.microsoft.com/office/powerpoint/2010/main"/>
</p:sldLayout>
</file>

<file path=ppt/slideLayouts/slideLayout4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406912"/>
      </p:ext>
    </p:extLst>
  </p:cSld>
  <p:clrMapOvr>
    <a:masterClrMapping/>
  </p:clrMapOvr>
  <p:transition xmlns:p14="http://schemas.microsoft.com/office/powerpoint/2010/main"/>
</p:sldLayout>
</file>

<file path=ppt/slideLayouts/slideLayout4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636880"/>
      </p:ext>
    </p:extLst>
  </p:cSld>
  <p:clrMapOvr>
    <a:masterClrMapping/>
  </p:clrMapOvr>
  <p:transition xmlns:p14="http://schemas.microsoft.com/office/powerpoint/2010/main"/>
</p:sldLayout>
</file>

<file path=ppt/slideLayouts/slideLayout4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367913"/>
      </p:ext>
    </p:extLst>
  </p:cSld>
  <p:clrMapOvr>
    <a:masterClrMapping/>
  </p:clrMapOvr>
  <p:transition xmlns:p14="http://schemas.microsoft.com/office/powerpoint/2010/main"/>
</p:sldLayout>
</file>

<file path=ppt/slideLayouts/slideLayout41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125941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81147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2167478"/>
      </p:ext>
    </p:extLst>
  </p:cSld>
  <p:clrMapOvr>
    <a:masterClrMapping/>
  </p:clrMapOvr>
  <p:transition xmlns:p14="http://schemas.microsoft.com/office/powerpoint/2010/main"/>
</p:sldLayout>
</file>

<file path=ppt/slideLayouts/slideLayout4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5881831"/>
      </p:ext>
    </p:extLst>
  </p:cSld>
  <p:clrMapOvr>
    <a:masterClrMapping/>
  </p:clrMapOvr>
  <p:transition xmlns:p14="http://schemas.microsoft.com/office/powerpoint/2010/main"/>
</p:sldLayout>
</file>

<file path=ppt/slideLayouts/slideLayout4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202507"/>
      </p:ext>
    </p:extLst>
  </p:cSld>
  <p:clrMapOvr>
    <a:masterClrMapping/>
  </p:clrMapOvr>
  <p:transition xmlns:p14="http://schemas.microsoft.com/office/powerpoint/2010/main"/>
</p:sldLayout>
</file>

<file path=ppt/slideLayouts/slideLayout4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1997070"/>
      </p:ext>
    </p:extLst>
  </p:cSld>
  <p:clrMapOvr>
    <a:masterClrMapping/>
  </p:clrMapOvr>
  <p:transition xmlns:p14="http://schemas.microsoft.com/office/powerpoint/2010/main"/>
</p:sldLayout>
</file>

<file path=ppt/slideLayouts/slideLayout4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7206901"/>
      </p:ext>
    </p:extLst>
  </p:cSld>
  <p:clrMapOvr>
    <a:masterClrMapping/>
  </p:clrMapOvr>
  <p:transition xmlns:p14="http://schemas.microsoft.com/office/powerpoint/2010/main"/>
</p:sldLayout>
</file>

<file path=ppt/slideLayouts/slideLayout4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7111551"/>
      </p:ext>
    </p:extLst>
  </p:cSld>
  <p:clrMapOvr>
    <a:masterClrMapping/>
  </p:clrMapOvr>
  <p:transition xmlns:p14="http://schemas.microsoft.com/office/powerpoint/2010/main"/>
</p:sldLayout>
</file>

<file path=ppt/slideLayouts/slideLayout4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6716413"/>
      </p:ext>
    </p:extLst>
  </p:cSld>
  <p:clrMapOvr>
    <a:masterClrMapping/>
  </p:clrMapOvr>
  <p:transition xmlns:p14="http://schemas.microsoft.com/office/powerpoint/2010/main"/>
</p:sldLayout>
</file>

<file path=ppt/slideLayouts/slideLayout4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1980742"/>
      </p:ext>
    </p:extLst>
  </p:cSld>
  <p:clrMapOvr>
    <a:masterClrMapping/>
  </p:clrMapOvr>
  <p:transition xmlns:p14="http://schemas.microsoft.com/office/powerpoint/2010/main"/>
</p:sldLayout>
</file>

<file path=ppt/slideLayouts/slideLayout4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6513729"/>
      </p:ext>
    </p:extLst>
  </p:cSld>
  <p:clrMapOvr>
    <a:masterClrMapping/>
  </p:clrMapOvr>
  <p:transition xmlns:p14="http://schemas.microsoft.com/office/powerpoint/2010/main"/>
</p:sldLayout>
</file>

<file path=ppt/slideLayouts/slideLayout42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798746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733473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974618"/>
      </p:ext>
    </p:extLst>
  </p:cSld>
  <p:clrMapOvr>
    <a:masterClrMapping/>
  </p:clrMapOvr>
  <p:transition xmlns:p14="http://schemas.microsoft.com/office/powerpoint/2010/main"/>
</p:sldLayout>
</file>

<file path=ppt/slideLayouts/slideLayout4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148924"/>
      </p:ext>
    </p:extLst>
  </p:cSld>
  <p:clrMapOvr>
    <a:masterClrMapping/>
  </p:clrMapOvr>
  <p:transition xmlns:p14="http://schemas.microsoft.com/office/powerpoint/2010/main"/>
</p:sldLayout>
</file>

<file path=ppt/slideLayouts/slideLayout4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6244487"/>
      </p:ext>
    </p:extLst>
  </p:cSld>
  <p:clrMapOvr>
    <a:masterClrMapping/>
  </p:clrMapOvr>
  <p:transition xmlns:p14="http://schemas.microsoft.com/office/powerpoint/2010/main"/>
</p:sldLayout>
</file>

<file path=ppt/slideLayouts/slideLayout4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776866"/>
      </p:ext>
    </p:extLst>
  </p:cSld>
  <p:clrMapOvr>
    <a:masterClrMapping/>
  </p:clrMapOvr>
  <p:transition xmlns:p14="http://schemas.microsoft.com/office/powerpoint/2010/main"/>
</p:sldLayout>
</file>

<file path=ppt/slideLayouts/slideLayout4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15277"/>
      </p:ext>
    </p:extLst>
  </p:cSld>
  <p:clrMapOvr>
    <a:masterClrMapping/>
  </p:clrMapOvr>
  <p:transition xmlns:p14="http://schemas.microsoft.com/office/powerpoint/2010/main"/>
</p:sldLayout>
</file>

<file path=ppt/slideLayouts/slideLayout4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3009747"/>
      </p:ext>
    </p:extLst>
  </p:cSld>
  <p:clrMapOvr>
    <a:masterClrMapping/>
  </p:clrMapOvr>
  <p:transition xmlns:p14="http://schemas.microsoft.com/office/powerpoint/2010/main"/>
</p:sldLayout>
</file>

<file path=ppt/slideLayouts/slideLayout4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938578"/>
      </p:ext>
    </p:extLst>
  </p:cSld>
  <p:clrMapOvr>
    <a:masterClrMapping/>
  </p:clrMapOvr>
  <p:transition xmlns:p14="http://schemas.microsoft.com/office/powerpoint/2010/main"/>
</p:sldLayout>
</file>

<file path=ppt/slideLayouts/slideLayout4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996562"/>
      </p:ext>
    </p:extLst>
  </p:cSld>
  <p:clrMapOvr>
    <a:masterClrMapping/>
  </p:clrMapOvr>
  <p:transition xmlns:p14="http://schemas.microsoft.com/office/powerpoint/2010/main"/>
</p:sldLayout>
</file>

<file path=ppt/slideLayouts/slideLayout4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9823875"/>
      </p:ext>
    </p:extLst>
  </p:cSld>
  <p:clrMapOvr>
    <a:masterClrMapping/>
  </p:clrMapOvr>
  <p:transition xmlns:p14="http://schemas.microsoft.com/office/powerpoint/2010/main"/>
</p:sldLayout>
</file>

<file path=ppt/slideLayouts/slideLayout4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23350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52517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1565105"/>
      </p:ext>
    </p:extLst>
  </p:cSld>
  <p:clrMapOvr>
    <a:masterClrMapping/>
  </p:clrMapOvr>
  <p:transition xmlns:p14="http://schemas.microsoft.com/office/powerpoint/2010/main"/>
</p:sldLayout>
</file>

<file path=ppt/slideLayouts/slideLayout4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2422477"/>
      </p:ext>
    </p:extLst>
  </p:cSld>
  <p:clrMapOvr>
    <a:masterClrMapping/>
  </p:clrMapOvr>
  <p:transition xmlns:p14="http://schemas.microsoft.com/office/powerpoint/2010/main"/>
</p:sldLayout>
</file>

<file path=ppt/slideLayouts/slideLayout4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1886661"/>
      </p:ext>
    </p:extLst>
  </p:cSld>
  <p:clrMapOvr>
    <a:masterClrMapping/>
  </p:clrMapOvr>
  <p:transition xmlns:p14="http://schemas.microsoft.com/office/powerpoint/2010/main"/>
</p:sldLayout>
</file>

<file path=ppt/slideLayouts/slideLayout4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1763250"/>
      </p:ext>
    </p:extLst>
  </p:cSld>
  <p:clrMapOvr>
    <a:masterClrMapping/>
  </p:clrMapOvr>
  <p:transition xmlns:p14="http://schemas.microsoft.com/office/powerpoint/2010/main"/>
</p:sldLayout>
</file>

<file path=ppt/slideLayouts/slideLayout4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4934542"/>
      </p:ext>
    </p:extLst>
  </p:cSld>
  <p:clrMapOvr>
    <a:masterClrMapping/>
  </p:clrMapOvr>
  <p:transition xmlns:p14="http://schemas.microsoft.com/office/powerpoint/2010/main"/>
</p:sldLayout>
</file>

<file path=ppt/slideLayouts/slideLayout4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2714153"/>
      </p:ext>
    </p:extLst>
  </p:cSld>
  <p:clrMapOvr>
    <a:masterClrMapping/>
  </p:clrMapOvr>
  <p:transition xmlns:p14="http://schemas.microsoft.com/office/powerpoint/2010/main"/>
</p:sldLayout>
</file>

<file path=ppt/slideLayouts/slideLayout4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043796"/>
      </p:ext>
    </p:extLst>
  </p:cSld>
  <p:clrMapOvr>
    <a:masterClrMapping/>
  </p:clrMapOvr>
  <p:transition xmlns:p14="http://schemas.microsoft.com/office/powerpoint/2010/main"/>
</p:sldLayout>
</file>

<file path=ppt/slideLayouts/slideLayout4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07876729"/>
      </p:ext>
    </p:extLst>
  </p:cSld>
  <p:clrMapOvr>
    <a:masterClrMapping/>
  </p:clrMapOvr>
  <p:transition xmlns:p14="http://schemas.microsoft.com/office/powerpoint/2010/main"/>
</p:sldLayout>
</file>

<file path=ppt/slideLayouts/slideLayout4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4220275"/>
      </p:ext>
    </p:extLst>
  </p:cSld>
  <p:clrMapOvr>
    <a:masterClrMapping/>
  </p:clrMapOvr>
  <p:transition xmlns:p14="http://schemas.microsoft.com/office/powerpoint/2010/main"/>
</p:sldLayout>
</file>

<file path=ppt/slideLayouts/slideLayout44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843813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02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333948"/>
      </p:ext>
    </p:extLst>
  </p:cSld>
  <p:clrMapOvr>
    <a:masterClrMapping/>
  </p:clrMapOvr>
  <p:transition xmlns:p14="http://schemas.microsoft.com/office/powerpoint/2010/main"/>
</p:sldLayout>
</file>

<file path=ppt/slideLayouts/slideLayout4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2457159"/>
      </p:ext>
    </p:extLst>
  </p:cSld>
  <p:clrMapOvr>
    <a:masterClrMapping/>
  </p:clrMapOvr>
  <p:transition xmlns:p14="http://schemas.microsoft.com/office/powerpoint/2010/main"/>
</p:sldLayout>
</file>

<file path=ppt/slideLayouts/slideLayout4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5167184"/>
      </p:ext>
    </p:extLst>
  </p:cSld>
  <p:clrMapOvr>
    <a:masterClrMapping/>
  </p:clrMapOvr>
  <p:transition xmlns:p14="http://schemas.microsoft.com/office/powerpoint/2010/main"/>
</p:sldLayout>
</file>

<file path=ppt/slideLayouts/slideLayout4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0581820"/>
      </p:ext>
    </p:extLst>
  </p:cSld>
  <p:clrMapOvr>
    <a:masterClrMapping/>
  </p:clrMapOvr>
  <p:transition xmlns:p14="http://schemas.microsoft.com/office/powerpoint/2010/main"/>
</p:sldLayout>
</file>

<file path=ppt/slideLayouts/slideLayout4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67274959"/>
      </p:ext>
    </p:extLst>
  </p:cSld>
  <p:clrMapOvr>
    <a:masterClrMapping/>
  </p:clrMapOvr>
  <p:transition xmlns:p14="http://schemas.microsoft.com/office/powerpoint/2010/main"/>
</p:sldLayout>
</file>

<file path=ppt/slideLayouts/slideLayout4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8534324"/>
      </p:ext>
    </p:extLst>
  </p:cSld>
  <p:clrMapOvr>
    <a:masterClrMapping/>
  </p:clrMapOvr>
  <p:transition xmlns:p14="http://schemas.microsoft.com/office/powerpoint/2010/main"/>
</p:sldLayout>
</file>

<file path=ppt/slideLayouts/slideLayout4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7220314"/>
      </p:ext>
    </p:extLst>
  </p:cSld>
  <p:clrMapOvr>
    <a:masterClrMapping/>
  </p:clrMapOvr>
  <p:transition xmlns:p14="http://schemas.microsoft.com/office/powerpoint/2010/main"/>
</p:sldLayout>
</file>

<file path=ppt/slideLayouts/slideLayout4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6160843"/>
      </p:ext>
    </p:extLst>
  </p:cSld>
  <p:clrMapOvr>
    <a:masterClrMapping/>
  </p:clrMapOvr>
  <p:transition xmlns:p14="http://schemas.microsoft.com/office/powerpoint/2010/main"/>
</p:sldLayout>
</file>

<file path=ppt/slideLayouts/slideLayout4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8007779"/>
      </p:ext>
    </p:extLst>
  </p:cSld>
  <p:clrMapOvr>
    <a:masterClrMapping/>
  </p:clrMapOvr>
  <p:transition xmlns:p14="http://schemas.microsoft.com/office/powerpoint/2010/main"/>
</p:sldLayout>
</file>

<file path=ppt/slideLayouts/slideLayout45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044687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33974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3559109"/>
      </p:ext>
    </p:extLst>
  </p:cSld>
  <p:clrMapOvr>
    <a:masterClrMapping/>
  </p:clrMapOvr>
  <p:transition xmlns:p14="http://schemas.microsoft.com/office/powerpoint/2010/main"/>
</p:sldLayout>
</file>

<file path=ppt/slideLayouts/slideLayout4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469854"/>
      </p:ext>
    </p:extLst>
  </p:cSld>
  <p:clrMapOvr>
    <a:masterClrMapping/>
  </p:clrMapOvr>
  <p:transition xmlns:p14="http://schemas.microsoft.com/office/powerpoint/2010/main"/>
</p:sldLayout>
</file>

<file path=ppt/slideLayouts/slideLayout4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2019786"/>
      </p:ext>
    </p:extLst>
  </p:cSld>
  <p:clrMapOvr>
    <a:masterClrMapping/>
  </p:clrMapOvr>
  <p:transition xmlns:p14="http://schemas.microsoft.com/office/powerpoint/2010/main"/>
</p:sldLayout>
</file>

<file path=ppt/slideLayouts/slideLayout4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8289132"/>
      </p:ext>
    </p:extLst>
  </p:cSld>
  <p:clrMapOvr>
    <a:masterClrMapping/>
  </p:clrMapOvr>
  <p:transition xmlns:p14="http://schemas.microsoft.com/office/powerpoint/2010/main"/>
</p:sldLayout>
</file>

<file path=ppt/slideLayouts/slideLayout4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6728748"/>
      </p:ext>
    </p:extLst>
  </p:cSld>
  <p:clrMapOvr>
    <a:masterClrMapping/>
  </p:clrMapOvr>
  <p:transition xmlns:p14="http://schemas.microsoft.com/office/powerpoint/2010/main"/>
</p:sldLayout>
</file>

<file path=ppt/slideLayouts/slideLayout4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9391399"/>
      </p:ext>
    </p:extLst>
  </p:cSld>
  <p:clrMapOvr>
    <a:masterClrMapping/>
  </p:clrMapOvr>
  <p:transition xmlns:p14="http://schemas.microsoft.com/office/powerpoint/2010/main"/>
</p:sldLayout>
</file>

<file path=ppt/slideLayouts/slideLayout4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7201394"/>
      </p:ext>
    </p:extLst>
  </p:cSld>
  <p:clrMapOvr>
    <a:masterClrMapping/>
  </p:clrMapOvr>
  <p:transition xmlns:p14="http://schemas.microsoft.com/office/powerpoint/2010/main"/>
</p:sldLayout>
</file>

<file path=ppt/slideLayouts/slideLayout4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3078396"/>
      </p:ext>
    </p:extLst>
  </p:cSld>
  <p:clrMapOvr>
    <a:masterClrMapping/>
  </p:clrMapOvr>
  <p:transition xmlns:p14="http://schemas.microsoft.com/office/powerpoint/2010/main"/>
</p:sldLayout>
</file>

<file path=ppt/slideLayouts/slideLayout4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540708"/>
      </p:ext>
    </p:extLst>
  </p:cSld>
  <p:clrMapOvr>
    <a:masterClrMapping/>
  </p:clrMapOvr>
  <p:transition xmlns:p14="http://schemas.microsoft.com/office/powerpoint/2010/main"/>
</p:sldLayout>
</file>

<file path=ppt/slideLayouts/slideLayout4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65428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57108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425024"/>
      </p:ext>
    </p:extLst>
  </p:cSld>
  <p:clrMapOvr>
    <a:masterClrMapping/>
  </p:clrMapOvr>
  <p:transition xmlns:p14="http://schemas.microsoft.com/office/powerpoint/2010/main"/>
</p:sldLayout>
</file>

<file path=ppt/slideLayouts/slideLayout4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76373"/>
      </p:ext>
    </p:extLst>
  </p:cSld>
  <p:clrMapOvr>
    <a:masterClrMapping/>
  </p:clrMapOvr>
  <p:transition xmlns:p14="http://schemas.microsoft.com/office/powerpoint/2010/main"/>
</p:sldLayout>
</file>

<file path=ppt/slideLayouts/slideLayout4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4782568"/>
      </p:ext>
    </p:extLst>
  </p:cSld>
  <p:clrMapOvr>
    <a:masterClrMapping/>
  </p:clrMapOvr>
  <p:transition xmlns:p14="http://schemas.microsoft.com/office/powerpoint/2010/main"/>
</p:sldLayout>
</file>

<file path=ppt/slideLayouts/slideLayout4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8472060"/>
      </p:ext>
    </p:extLst>
  </p:cSld>
  <p:clrMapOvr>
    <a:masterClrMapping/>
  </p:clrMapOvr>
  <p:transition xmlns:p14="http://schemas.microsoft.com/office/powerpoint/2010/main"/>
</p:sldLayout>
</file>

<file path=ppt/slideLayouts/slideLayout4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0921180"/>
      </p:ext>
    </p:extLst>
  </p:cSld>
  <p:clrMapOvr>
    <a:masterClrMapping/>
  </p:clrMapOvr>
  <p:transition xmlns:p14="http://schemas.microsoft.com/office/powerpoint/2010/main"/>
</p:sldLayout>
</file>

<file path=ppt/slideLayouts/slideLayout4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99858"/>
      </p:ext>
    </p:extLst>
  </p:cSld>
  <p:clrMapOvr>
    <a:masterClrMapping/>
  </p:clrMapOvr>
  <p:transition xmlns:p14="http://schemas.microsoft.com/office/powerpoint/2010/main"/>
</p:sldLayout>
</file>

<file path=ppt/slideLayouts/slideLayout4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008227"/>
      </p:ext>
    </p:extLst>
  </p:cSld>
  <p:clrMapOvr>
    <a:masterClrMapping/>
  </p:clrMapOvr>
  <p:transition xmlns:p14="http://schemas.microsoft.com/office/powerpoint/2010/main"/>
</p:sldLayout>
</file>

<file path=ppt/slideLayouts/slideLayout4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226856"/>
      </p:ext>
    </p:extLst>
  </p:cSld>
  <p:clrMapOvr>
    <a:masterClrMapping/>
  </p:clrMapOvr>
  <p:transition xmlns:p14="http://schemas.microsoft.com/office/powerpoint/2010/main"/>
</p:sldLayout>
</file>

<file path=ppt/slideLayouts/slideLayout4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0514795"/>
      </p:ext>
    </p:extLst>
  </p:cSld>
  <p:clrMapOvr>
    <a:masterClrMapping/>
  </p:clrMapOvr>
  <p:transition xmlns:p14="http://schemas.microsoft.com/office/powerpoint/2010/main"/>
</p:sldLayout>
</file>

<file path=ppt/slideLayouts/slideLayout48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991143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9475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1128688"/>
      </p:ext>
    </p:extLst>
  </p:cSld>
  <p:clrMapOvr>
    <a:masterClrMapping/>
  </p:clrMapOvr>
  <p:transition xmlns:p14="http://schemas.microsoft.com/office/powerpoint/2010/main"/>
</p:sldLayout>
</file>

<file path=ppt/slideLayouts/slideLayout4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5215083"/>
      </p:ext>
    </p:extLst>
  </p:cSld>
  <p:clrMapOvr>
    <a:masterClrMapping/>
  </p:clrMapOvr>
  <p:transition xmlns:p14="http://schemas.microsoft.com/office/powerpoint/2010/main"/>
</p:sldLayout>
</file>

<file path=ppt/slideLayouts/slideLayout4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8587990"/>
      </p:ext>
    </p:extLst>
  </p:cSld>
  <p:clrMapOvr>
    <a:masterClrMapping/>
  </p:clrMapOvr>
  <p:transition xmlns:p14="http://schemas.microsoft.com/office/powerpoint/2010/main"/>
</p:sldLayout>
</file>

<file path=ppt/slideLayouts/slideLayout4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4200800"/>
      </p:ext>
    </p:extLst>
  </p:cSld>
  <p:clrMapOvr>
    <a:masterClrMapping/>
  </p:clrMapOvr>
  <p:transition xmlns:p14="http://schemas.microsoft.com/office/powerpoint/2010/main"/>
</p:sldLayout>
</file>

<file path=ppt/slideLayouts/slideLayout4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5943290"/>
      </p:ext>
    </p:extLst>
  </p:cSld>
  <p:clrMapOvr>
    <a:masterClrMapping/>
  </p:clrMapOvr>
  <p:transition xmlns:p14="http://schemas.microsoft.com/office/powerpoint/2010/main"/>
</p:sldLayout>
</file>

<file path=ppt/slideLayouts/slideLayout4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0157497"/>
      </p:ext>
    </p:extLst>
  </p:cSld>
  <p:clrMapOvr>
    <a:masterClrMapping/>
  </p:clrMapOvr>
  <p:transition xmlns:p14="http://schemas.microsoft.com/office/powerpoint/2010/main"/>
</p:sldLayout>
</file>

<file path=ppt/slideLayouts/slideLayout4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2858260"/>
      </p:ext>
    </p:extLst>
  </p:cSld>
  <p:clrMapOvr>
    <a:masterClrMapping/>
  </p:clrMapOvr>
  <p:transition xmlns:p14="http://schemas.microsoft.com/office/powerpoint/2010/main"/>
</p:sldLayout>
</file>

<file path=ppt/slideLayouts/slideLayout4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087346"/>
      </p:ext>
    </p:extLst>
  </p:cSld>
  <p:clrMapOvr>
    <a:masterClrMapping/>
  </p:clrMapOvr>
  <p:transition xmlns:p14="http://schemas.microsoft.com/office/powerpoint/2010/main"/>
</p:sldLayout>
</file>

<file path=ppt/slideLayouts/slideLayout4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34543"/>
      </p:ext>
    </p:extLst>
  </p:cSld>
  <p:clrMapOvr>
    <a:masterClrMapping/>
  </p:clrMapOvr>
  <p:transition xmlns:p14="http://schemas.microsoft.com/office/powerpoint/2010/main"/>
</p:sldLayout>
</file>

<file path=ppt/slideLayouts/slideLayout4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62346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8308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4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8039854"/>
      </p:ext>
    </p:extLst>
  </p:cSld>
  <p:clrMapOvr>
    <a:masterClrMapping/>
  </p:clrMapOvr>
  <p:transition xmlns:p14="http://schemas.microsoft.com/office/powerpoint/2010/main"/>
</p:sldLayout>
</file>

<file path=ppt/slideLayouts/slideLayout4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2007432"/>
      </p:ext>
    </p:extLst>
  </p:cSld>
  <p:clrMapOvr>
    <a:masterClrMapping/>
  </p:clrMapOvr>
  <p:transition xmlns:p14="http://schemas.microsoft.com/office/powerpoint/2010/main"/>
</p:sldLayout>
</file>

<file path=ppt/slideLayouts/slideLayout4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4254174"/>
      </p:ext>
    </p:extLst>
  </p:cSld>
  <p:clrMapOvr>
    <a:masterClrMapping/>
  </p:clrMapOvr>
  <p:transition xmlns:p14="http://schemas.microsoft.com/office/powerpoint/2010/main"/>
</p:sldLayout>
</file>

<file path=ppt/slideLayouts/slideLayout4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7530106"/>
      </p:ext>
    </p:extLst>
  </p:cSld>
  <p:clrMapOvr>
    <a:masterClrMapping/>
  </p:clrMapOvr>
  <p:transition xmlns:p14="http://schemas.microsoft.com/office/powerpoint/2010/main"/>
</p:sldLayout>
</file>

<file path=ppt/slideLayouts/slideLayout4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4357761"/>
      </p:ext>
    </p:extLst>
  </p:cSld>
  <p:clrMapOvr>
    <a:masterClrMapping/>
  </p:clrMapOvr>
  <p:transition xmlns:p14="http://schemas.microsoft.com/office/powerpoint/2010/main"/>
</p:sldLayout>
</file>

<file path=ppt/slideLayouts/slideLayout4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5354088"/>
      </p:ext>
    </p:extLst>
  </p:cSld>
  <p:clrMapOvr>
    <a:masterClrMapping/>
  </p:clrMapOvr>
  <p:transition xmlns:p14="http://schemas.microsoft.com/office/powerpoint/2010/main"/>
</p:sldLayout>
</file>

<file path=ppt/slideLayouts/slideLayout5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9682434"/>
      </p:ext>
    </p:extLst>
  </p:cSld>
  <p:clrMapOvr>
    <a:masterClrMapping/>
  </p:clrMapOvr>
  <p:transition xmlns:p14="http://schemas.microsoft.com/office/powerpoint/2010/main"/>
</p:sldLayout>
</file>

<file path=ppt/slideLayouts/slideLayout5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9006548"/>
      </p:ext>
    </p:extLst>
  </p:cSld>
  <p:clrMapOvr>
    <a:masterClrMapping/>
  </p:clrMapOvr>
  <p:transition xmlns:p14="http://schemas.microsoft.com/office/powerpoint/2010/main"/>
</p:sldLayout>
</file>

<file path=ppt/slideLayouts/slideLayout5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1400364"/>
      </p:ext>
    </p:extLst>
  </p:cSld>
  <p:clrMapOvr>
    <a:masterClrMapping/>
  </p:clrMapOvr>
  <p:transition xmlns:p14="http://schemas.microsoft.com/office/powerpoint/2010/main"/>
</p:sldLayout>
</file>

<file path=ppt/slideLayouts/slideLayout5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624784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27739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503669"/>
      </p:ext>
    </p:extLst>
  </p:cSld>
  <p:clrMapOvr>
    <a:masterClrMapping/>
  </p:clrMapOvr>
  <p:transition xmlns:p14="http://schemas.microsoft.com/office/powerpoint/2010/main"/>
</p:sldLayout>
</file>

<file path=ppt/slideLayouts/slideLayout5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7302775"/>
      </p:ext>
    </p:extLst>
  </p:cSld>
  <p:clrMapOvr>
    <a:masterClrMapping/>
  </p:clrMapOvr>
  <p:transition xmlns:p14="http://schemas.microsoft.com/office/powerpoint/2010/main"/>
</p:sldLayout>
</file>

<file path=ppt/slideLayouts/slideLayout5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2827722"/>
      </p:ext>
    </p:extLst>
  </p:cSld>
  <p:clrMapOvr>
    <a:masterClrMapping/>
  </p:clrMapOvr>
  <p:transition xmlns:p14="http://schemas.microsoft.com/office/powerpoint/2010/main"/>
</p:sldLayout>
</file>

<file path=ppt/slideLayouts/slideLayout5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6346332"/>
      </p:ext>
    </p:extLst>
  </p:cSld>
  <p:clrMapOvr>
    <a:masterClrMapping/>
  </p:clrMapOvr>
  <p:transition xmlns:p14="http://schemas.microsoft.com/office/powerpoint/2010/main"/>
</p:sldLayout>
</file>

<file path=ppt/slideLayouts/slideLayout5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1266495"/>
      </p:ext>
    </p:extLst>
  </p:cSld>
  <p:clrMapOvr>
    <a:masterClrMapping/>
  </p:clrMapOvr>
  <p:transition xmlns:p14="http://schemas.microsoft.com/office/powerpoint/2010/main"/>
</p:sldLayout>
</file>

<file path=ppt/slideLayouts/slideLayout5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4973260"/>
      </p:ext>
    </p:extLst>
  </p:cSld>
  <p:clrMapOvr>
    <a:masterClrMapping/>
  </p:clrMapOvr>
  <p:transition xmlns:p14="http://schemas.microsoft.com/office/powerpoint/2010/main"/>
</p:sldLayout>
</file>

<file path=ppt/slideLayouts/slideLayout5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2706717"/>
      </p:ext>
    </p:extLst>
  </p:cSld>
  <p:clrMapOvr>
    <a:masterClrMapping/>
  </p:clrMapOvr>
  <p:transition xmlns:p14="http://schemas.microsoft.com/office/powerpoint/2010/main"/>
</p:sldLayout>
</file>

<file path=ppt/slideLayouts/slideLayout5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734264"/>
      </p:ext>
    </p:extLst>
  </p:cSld>
  <p:clrMapOvr>
    <a:masterClrMapping/>
  </p:clrMapOvr>
  <p:transition xmlns:p14="http://schemas.microsoft.com/office/powerpoint/2010/main"/>
</p:sldLayout>
</file>

<file path=ppt/slideLayouts/slideLayout5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0577286"/>
      </p:ext>
    </p:extLst>
  </p:cSld>
  <p:clrMapOvr>
    <a:masterClrMapping/>
  </p:clrMapOvr>
  <p:transition xmlns:p14="http://schemas.microsoft.com/office/powerpoint/2010/main"/>
</p:sldLayout>
</file>

<file path=ppt/slideLayouts/slideLayout5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66277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49081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4252285"/>
      </p:ext>
    </p:extLst>
  </p:cSld>
  <p:clrMapOvr>
    <a:masterClrMapping/>
  </p:clrMapOvr>
  <p:transition xmlns:p14="http://schemas.microsoft.com/office/powerpoint/2010/main"/>
</p:sldLayout>
</file>

<file path=ppt/slideLayouts/slideLayout5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81355"/>
      </p:ext>
    </p:extLst>
  </p:cSld>
  <p:clrMapOvr>
    <a:masterClrMapping/>
  </p:clrMapOvr>
  <p:transition xmlns:p14="http://schemas.microsoft.com/office/powerpoint/2010/main"/>
</p:sldLayout>
</file>

<file path=ppt/slideLayouts/slideLayout5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2680472"/>
      </p:ext>
    </p:extLst>
  </p:cSld>
  <p:clrMapOvr>
    <a:masterClrMapping/>
  </p:clrMapOvr>
  <p:transition xmlns:p14="http://schemas.microsoft.com/office/powerpoint/2010/main"/>
</p:sldLayout>
</file>

<file path=ppt/slideLayouts/slideLayout5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5242114"/>
      </p:ext>
    </p:extLst>
  </p:cSld>
  <p:clrMapOvr>
    <a:masterClrMapping/>
  </p:clrMapOvr>
  <p:transition xmlns:p14="http://schemas.microsoft.com/office/powerpoint/2010/main"/>
</p:sldLayout>
</file>

<file path=ppt/slideLayouts/slideLayout5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9464020"/>
      </p:ext>
    </p:extLst>
  </p:cSld>
  <p:clrMapOvr>
    <a:masterClrMapping/>
  </p:clrMapOvr>
  <p:transition xmlns:p14="http://schemas.microsoft.com/office/powerpoint/2010/main"/>
</p:sldLayout>
</file>

<file path=ppt/slideLayouts/slideLayout5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6771237"/>
      </p:ext>
    </p:extLst>
  </p:cSld>
  <p:clrMapOvr>
    <a:masterClrMapping/>
  </p:clrMapOvr>
  <p:transition xmlns:p14="http://schemas.microsoft.com/office/powerpoint/2010/main"/>
</p:sldLayout>
</file>

<file path=ppt/slideLayouts/slideLayout5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4381690"/>
      </p:ext>
    </p:extLst>
  </p:cSld>
  <p:clrMapOvr>
    <a:masterClrMapping/>
  </p:clrMapOvr>
  <p:transition xmlns:p14="http://schemas.microsoft.com/office/powerpoint/2010/main"/>
</p:sldLayout>
</file>

<file path=ppt/slideLayouts/slideLayout5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737539"/>
      </p:ext>
    </p:extLst>
  </p:cSld>
  <p:clrMapOvr>
    <a:masterClrMapping/>
  </p:clrMapOvr>
  <p:transition xmlns:p14="http://schemas.microsoft.com/office/powerpoint/2010/main"/>
</p:sldLayout>
</file>

<file path=ppt/slideLayouts/slideLayout5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5964383"/>
      </p:ext>
    </p:extLst>
  </p:cSld>
  <p:clrMapOvr>
    <a:masterClrMapping/>
  </p:clrMapOvr>
  <p:transition xmlns:p14="http://schemas.microsoft.com/office/powerpoint/2010/main"/>
</p:sldLayout>
</file>

<file path=ppt/slideLayouts/slideLayout5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25089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70176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8382936"/>
      </p:ext>
    </p:extLst>
  </p:cSld>
  <p:clrMapOvr>
    <a:masterClrMapping/>
  </p:clrMapOvr>
  <p:transition xmlns:p14="http://schemas.microsoft.com/office/powerpoint/2010/main"/>
</p:sldLayout>
</file>

<file path=ppt/slideLayouts/slideLayout5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42631"/>
      </p:ext>
    </p:extLst>
  </p:cSld>
  <p:clrMapOvr>
    <a:masterClrMapping/>
  </p:clrMapOvr>
  <p:transition xmlns:p14="http://schemas.microsoft.com/office/powerpoint/2010/main"/>
</p:sldLayout>
</file>

<file path=ppt/slideLayouts/slideLayout5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669643"/>
      </p:ext>
    </p:extLst>
  </p:cSld>
  <p:clrMapOvr>
    <a:masterClrMapping/>
  </p:clrMapOvr>
  <p:transition xmlns:p14="http://schemas.microsoft.com/office/powerpoint/2010/main"/>
</p:sldLayout>
</file>

<file path=ppt/slideLayouts/slideLayout5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6921898"/>
      </p:ext>
    </p:extLst>
  </p:cSld>
  <p:clrMapOvr>
    <a:masterClrMapping/>
  </p:clrMapOvr>
  <p:transition xmlns:p14="http://schemas.microsoft.com/office/powerpoint/2010/main"/>
</p:sldLayout>
</file>

<file path=ppt/slideLayouts/slideLayout5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7652695"/>
      </p:ext>
    </p:extLst>
  </p:cSld>
  <p:clrMapOvr>
    <a:masterClrMapping/>
  </p:clrMapOvr>
  <p:transition xmlns:p14="http://schemas.microsoft.com/office/powerpoint/2010/main"/>
</p:sldLayout>
</file>

<file path=ppt/slideLayouts/slideLayout5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0659132"/>
      </p:ext>
    </p:extLst>
  </p:cSld>
  <p:clrMapOvr>
    <a:masterClrMapping/>
  </p:clrMapOvr>
  <p:transition xmlns:p14="http://schemas.microsoft.com/office/powerpoint/2010/main"/>
</p:sldLayout>
</file>

<file path=ppt/slideLayouts/slideLayout5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6928573"/>
      </p:ext>
    </p:extLst>
  </p:cSld>
  <p:clrMapOvr>
    <a:masterClrMapping/>
  </p:clrMapOvr>
  <p:transition xmlns:p14="http://schemas.microsoft.com/office/powerpoint/2010/main"/>
</p:sldLayout>
</file>

<file path=ppt/slideLayouts/slideLayout5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2660051"/>
      </p:ext>
    </p:extLst>
  </p:cSld>
  <p:clrMapOvr>
    <a:masterClrMapping/>
  </p:clrMapOvr>
  <p:transition xmlns:p14="http://schemas.microsoft.com/office/powerpoint/2010/main"/>
</p:sldLayout>
</file>

<file path=ppt/slideLayouts/slideLayout5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5730656"/>
      </p:ext>
    </p:extLst>
  </p:cSld>
  <p:clrMapOvr>
    <a:masterClrMapping/>
  </p:clrMapOvr>
  <p:transition xmlns:p14="http://schemas.microsoft.com/office/powerpoint/2010/main"/>
</p:sldLayout>
</file>

<file path=ppt/slideLayouts/slideLayout5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016678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99744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9393553"/>
      </p:ext>
    </p:extLst>
  </p:cSld>
  <p:clrMapOvr>
    <a:masterClrMapping/>
  </p:clrMapOvr>
  <p:transition xmlns:p14="http://schemas.microsoft.com/office/powerpoint/2010/main"/>
</p:sldLayout>
</file>

<file path=ppt/slideLayouts/slideLayout5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8276035"/>
      </p:ext>
    </p:extLst>
  </p:cSld>
  <p:clrMapOvr>
    <a:masterClrMapping/>
  </p:clrMapOvr>
  <p:transition xmlns:p14="http://schemas.microsoft.com/office/powerpoint/2010/main"/>
</p:sldLayout>
</file>

<file path=ppt/slideLayouts/slideLayout5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3588073"/>
      </p:ext>
    </p:extLst>
  </p:cSld>
  <p:clrMapOvr>
    <a:masterClrMapping/>
  </p:clrMapOvr>
  <p:transition xmlns:p14="http://schemas.microsoft.com/office/powerpoint/2010/main"/>
</p:sldLayout>
</file>

<file path=ppt/slideLayouts/slideLayout5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8557592"/>
      </p:ext>
    </p:extLst>
  </p:cSld>
  <p:clrMapOvr>
    <a:masterClrMapping/>
  </p:clrMapOvr>
  <p:transition xmlns:p14="http://schemas.microsoft.com/office/powerpoint/2010/main"/>
</p:sldLayout>
</file>

<file path=ppt/slideLayouts/slideLayout5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2334329"/>
      </p:ext>
    </p:extLst>
  </p:cSld>
  <p:clrMapOvr>
    <a:masterClrMapping/>
  </p:clrMapOvr>
  <p:transition xmlns:p14="http://schemas.microsoft.com/office/powerpoint/2010/main"/>
</p:sldLayout>
</file>

<file path=ppt/slideLayouts/slideLayout5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6861221"/>
      </p:ext>
    </p:extLst>
  </p:cSld>
  <p:clrMapOvr>
    <a:masterClrMapping/>
  </p:clrMapOvr>
  <p:transition xmlns:p14="http://schemas.microsoft.com/office/powerpoint/2010/main"/>
</p:sldLayout>
</file>

<file path=ppt/slideLayouts/slideLayout5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553533"/>
      </p:ext>
    </p:extLst>
  </p:cSld>
  <p:clrMapOvr>
    <a:masterClrMapping/>
  </p:clrMapOvr>
  <p:transition xmlns:p14="http://schemas.microsoft.com/office/powerpoint/2010/main"/>
</p:sldLayout>
</file>

<file path=ppt/slideLayouts/slideLayout5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76840557"/>
      </p:ext>
    </p:extLst>
  </p:cSld>
  <p:clrMapOvr>
    <a:masterClrMapping/>
  </p:clrMapOvr>
  <p:transition xmlns:p14="http://schemas.microsoft.com/office/powerpoint/2010/main"/>
</p:sldLayout>
</file>

<file path=ppt/slideLayouts/slideLayout5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45502"/>
      </p:ext>
    </p:extLst>
  </p:cSld>
  <p:clrMapOvr>
    <a:masterClrMapping/>
  </p:clrMapOvr>
  <p:transition xmlns:p14="http://schemas.microsoft.com/office/powerpoint/2010/main"/>
</p:sldLayout>
</file>

<file path=ppt/slideLayouts/slideLayout5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2801116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5053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07250420"/>
      </p:ext>
    </p:extLst>
  </p:cSld>
  <p:clrMapOvr>
    <a:masterClrMapping/>
  </p:clrMapOvr>
  <p:transition xmlns:p14="http://schemas.microsoft.com/office/powerpoint/2010/main"/>
</p:sldLayout>
</file>

<file path=ppt/slideLayouts/slideLayout5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3446693"/>
      </p:ext>
    </p:extLst>
  </p:cSld>
  <p:clrMapOvr>
    <a:masterClrMapping/>
  </p:clrMapOvr>
  <p:transition xmlns:p14="http://schemas.microsoft.com/office/powerpoint/2010/main"/>
</p:sldLayout>
</file>

<file path=ppt/slideLayouts/slideLayout5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3893774"/>
      </p:ext>
    </p:extLst>
  </p:cSld>
  <p:clrMapOvr>
    <a:masterClrMapping/>
  </p:clrMapOvr>
  <p:transition xmlns:p14="http://schemas.microsoft.com/office/powerpoint/2010/main"/>
</p:sldLayout>
</file>

<file path=ppt/slideLayouts/slideLayout5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7505740"/>
      </p:ext>
    </p:extLst>
  </p:cSld>
  <p:clrMapOvr>
    <a:masterClrMapping/>
  </p:clrMapOvr>
  <p:transition xmlns:p14="http://schemas.microsoft.com/office/powerpoint/2010/main"/>
</p:sldLayout>
</file>

<file path=ppt/slideLayouts/slideLayout5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167623"/>
      </p:ext>
    </p:extLst>
  </p:cSld>
  <p:clrMapOvr>
    <a:masterClrMapping/>
  </p:clrMapOvr>
  <p:transition xmlns:p14="http://schemas.microsoft.com/office/powerpoint/2010/main"/>
</p:sldLayout>
</file>

<file path=ppt/slideLayouts/slideLayout5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9077100"/>
      </p:ext>
    </p:extLst>
  </p:cSld>
  <p:clrMapOvr>
    <a:masterClrMapping/>
  </p:clrMapOvr>
  <p:transition xmlns:p14="http://schemas.microsoft.com/office/powerpoint/2010/main"/>
</p:sldLayout>
</file>

<file path=ppt/slideLayouts/slideLayout5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330991"/>
      </p:ext>
    </p:extLst>
  </p:cSld>
  <p:clrMapOvr>
    <a:masterClrMapping/>
  </p:clrMapOvr>
  <p:transition xmlns:p14="http://schemas.microsoft.com/office/powerpoint/2010/main"/>
</p:sldLayout>
</file>

<file path=ppt/slideLayouts/slideLayout5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7080419"/>
      </p:ext>
    </p:extLst>
  </p:cSld>
  <p:clrMapOvr>
    <a:masterClrMapping/>
  </p:clrMapOvr>
  <p:transition xmlns:p14="http://schemas.microsoft.com/office/powerpoint/2010/main"/>
</p:sldLayout>
</file>

<file path=ppt/slideLayouts/slideLayout5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5493782"/>
      </p:ext>
    </p:extLst>
  </p:cSld>
  <p:clrMapOvr>
    <a:masterClrMapping/>
  </p:clrMapOvr>
  <p:transition xmlns:p14="http://schemas.microsoft.com/office/powerpoint/2010/main"/>
</p:sldLayout>
</file>

<file path=ppt/slideLayouts/slideLayout5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357249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292819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5258642"/>
      </p:ext>
    </p:extLst>
  </p:cSld>
  <p:clrMapOvr>
    <a:masterClrMapping/>
  </p:clrMapOvr>
  <p:transition xmlns:p14="http://schemas.microsoft.com/office/powerpoint/2010/main"/>
</p:sldLayout>
</file>

<file path=ppt/slideLayouts/slideLayout5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5600375"/>
      </p:ext>
    </p:extLst>
  </p:cSld>
  <p:clrMapOvr>
    <a:masterClrMapping/>
  </p:clrMapOvr>
  <p:transition xmlns:p14="http://schemas.microsoft.com/office/powerpoint/2010/main"/>
</p:sldLayout>
</file>

<file path=ppt/slideLayouts/slideLayout5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7107474"/>
      </p:ext>
    </p:extLst>
  </p:cSld>
  <p:clrMapOvr>
    <a:masterClrMapping/>
  </p:clrMapOvr>
  <p:transition xmlns:p14="http://schemas.microsoft.com/office/powerpoint/2010/main"/>
</p:sldLayout>
</file>

<file path=ppt/slideLayouts/slideLayout5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1255856"/>
      </p:ext>
    </p:extLst>
  </p:cSld>
  <p:clrMapOvr>
    <a:masterClrMapping/>
  </p:clrMapOvr>
  <p:transition xmlns:p14="http://schemas.microsoft.com/office/powerpoint/2010/main"/>
</p:sldLayout>
</file>

<file path=ppt/slideLayouts/slideLayout5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8437986"/>
      </p:ext>
    </p:extLst>
  </p:cSld>
  <p:clrMapOvr>
    <a:masterClrMapping/>
  </p:clrMapOvr>
  <p:transition xmlns:p14="http://schemas.microsoft.com/office/powerpoint/2010/main"/>
</p:sldLayout>
</file>

<file path=ppt/slideLayouts/slideLayout5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2828417"/>
      </p:ext>
    </p:extLst>
  </p:cSld>
  <p:clrMapOvr>
    <a:masterClrMapping/>
  </p:clrMapOvr>
  <p:transition xmlns:p14="http://schemas.microsoft.com/office/powerpoint/2010/main"/>
</p:sldLayout>
</file>

<file path=ppt/slideLayouts/slideLayout5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2128632"/>
      </p:ext>
    </p:extLst>
  </p:cSld>
  <p:clrMapOvr>
    <a:masterClrMapping/>
  </p:clrMapOvr>
  <p:transition xmlns:p14="http://schemas.microsoft.com/office/powerpoint/2010/main"/>
</p:sldLayout>
</file>

<file path=ppt/slideLayouts/slideLayout5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765297"/>
      </p:ext>
    </p:extLst>
  </p:cSld>
  <p:clrMapOvr>
    <a:masterClrMapping/>
  </p:clrMapOvr>
  <p:transition xmlns:p14="http://schemas.microsoft.com/office/powerpoint/2010/main"/>
</p:sldLayout>
</file>

<file path=ppt/slideLayouts/slideLayout5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450194"/>
      </p:ext>
    </p:extLst>
  </p:cSld>
  <p:clrMapOvr>
    <a:masterClrMapping/>
  </p:clrMapOvr>
  <p:transition xmlns:p14="http://schemas.microsoft.com/office/powerpoint/2010/main"/>
</p:sldLayout>
</file>

<file path=ppt/slideLayouts/slideLayout5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710202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115773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8104299"/>
      </p:ext>
    </p:extLst>
  </p:cSld>
  <p:clrMapOvr>
    <a:masterClrMapping/>
  </p:clrMapOvr>
  <p:transition xmlns:p14="http://schemas.microsoft.com/office/powerpoint/2010/main"/>
</p:sldLayout>
</file>

<file path=ppt/slideLayouts/slideLayout5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900483"/>
      </p:ext>
    </p:extLst>
  </p:cSld>
  <p:clrMapOvr>
    <a:masterClrMapping/>
  </p:clrMapOvr>
  <p:transition xmlns:p14="http://schemas.microsoft.com/office/powerpoint/2010/main"/>
</p:sldLayout>
</file>

<file path=ppt/slideLayouts/slideLayout5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3385155"/>
      </p:ext>
    </p:extLst>
  </p:cSld>
  <p:clrMapOvr>
    <a:masterClrMapping/>
  </p:clrMapOvr>
  <p:transition xmlns:p14="http://schemas.microsoft.com/office/powerpoint/2010/main"/>
</p:sldLayout>
</file>

<file path=ppt/slideLayouts/slideLayout5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2013795"/>
      </p:ext>
    </p:extLst>
  </p:cSld>
  <p:clrMapOvr>
    <a:masterClrMapping/>
  </p:clrMapOvr>
  <p:transition xmlns:p14="http://schemas.microsoft.com/office/powerpoint/2010/main"/>
</p:sldLayout>
</file>

<file path=ppt/slideLayouts/slideLayout5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2506705"/>
      </p:ext>
    </p:extLst>
  </p:cSld>
  <p:clrMapOvr>
    <a:masterClrMapping/>
  </p:clrMapOvr>
  <p:transition xmlns:p14="http://schemas.microsoft.com/office/powerpoint/2010/main"/>
</p:sldLayout>
</file>

<file path=ppt/slideLayouts/slideLayout5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6184746"/>
      </p:ext>
    </p:extLst>
  </p:cSld>
  <p:clrMapOvr>
    <a:masterClrMapping/>
  </p:clrMapOvr>
  <p:transition xmlns:p14="http://schemas.microsoft.com/office/powerpoint/2010/main"/>
</p:sldLayout>
</file>

<file path=ppt/slideLayouts/slideLayout5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9774164"/>
      </p:ext>
    </p:extLst>
  </p:cSld>
  <p:clrMapOvr>
    <a:masterClrMapping/>
  </p:clrMapOvr>
  <p:transition xmlns:p14="http://schemas.microsoft.com/office/powerpoint/2010/main"/>
</p:sldLayout>
</file>

<file path=ppt/slideLayouts/slideLayout5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804165"/>
      </p:ext>
    </p:extLst>
  </p:cSld>
  <p:clrMapOvr>
    <a:masterClrMapping/>
  </p:clrMapOvr>
  <p:transition xmlns:p14="http://schemas.microsoft.com/office/powerpoint/2010/main"/>
</p:sldLayout>
</file>

<file path=ppt/slideLayouts/slideLayout5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264924"/>
      </p:ext>
    </p:extLst>
  </p:cSld>
  <p:clrMapOvr>
    <a:masterClrMapping/>
  </p:clrMapOvr>
  <p:transition xmlns:p14="http://schemas.microsoft.com/office/powerpoint/2010/main"/>
</p:sldLayout>
</file>

<file path=ppt/slideLayouts/slideLayout5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58855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75958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4865600"/>
      </p:ext>
    </p:extLst>
  </p:cSld>
  <p:clrMapOvr>
    <a:masterClrMapping/>
  </p:clrMapOvr>
  <p:transition xmlns:p14="http://schemas.microsoft.com/office/powerpoint/2010/main"/>
</p:sldLayout>
</file>

<file path=ppt/slideLayouts/slideLayout5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9087117"/>
      </p:ext>
    </p:extLst>
  </p:cSld>
  <p:clrMapOvr>
    <a:masterClrMapping/>
  </p:clrMapOvr>
  <p:transition xmlns:p14="http://schemas.microsoft.com/office/powerpoint/2010/main"/>
</p:sldLayout>
</file>

<file path=ppt/slideLayouts/slideLayout5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6221515"/>
      </p:ext>
    </p:extLst>
  </p:cSld>
  <p:clrMapOvr>
    <a:masterClrMapping/>
  </p:clrMapOvr>
  <p:transition xmlns:p14="http://schemas.microsoft.com/office/powerpoint/2010/main"/>
</p:sldLayout>
</file>

<file path=ppt/slideLayouts/slideLayout5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218779"/>
      </p:ext>
    </p:extLst>
  </p:cSld>
  <p:clrMapOvr>
    <a:masterClrMapping/>
  </p:clrMapOvr>
  <p:transition xmlns:p14="http://schemas.microsoft.com/office/powerpoint/2010/main"/>
</p:sldLayout>
</file>

<file path=ppt/slideLayouts/slideLayout5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316749"/>
      </p:ext>
    </p:extLst>
  </p:cSld>
  <p:clrMapOvr>
    <a:masterClrMapping/>
  </p:clrMapOvr>
  <p:transition xmlns:p14="http://schemas.microsoft.com/office/powerpoint/2010/main"/>
</p:sldLayout>
</file>

<file path=ppt/slideLayouts/slideLayout5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9382393"/>
      </p:ext>
    </p:extLst>
  </p:cSld>
  <p:clrMapOvr>
    <a:masterClrMapping/>
  </p:clrMapOvr>
  <p:transition xmlns:p14="http://schemas.microsoft.com/office/powerpoint/2010/main"/>
</p:sldLayout>
</file>

<file path=ppt/slideLayouts/slideLayout5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1510711"/>
      </p:ext>
    </p:extLst>
  </p:cSld>
  <p:clrMapOvr>
    <a:masterClrMapping/>
  </p:clrMapOvr>
  <p:transition xmlns:p14="http://schemas.microsoft.com/office/powerpoint/2010/main"/>
</p:sldLayout>
</file>

<file path=ppt/slideLayouts/slideLayout5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736569"/>
      </p:ext>
    </p:extLst>
  </p:cSld>
  <p:clrMapOvr>
    <a:masterClrMapping/>
  </p:clrMapOvr>
  <p:transition xmlns:p14="http://schemas.microsoft.com/office/powerpoint/2010/main"/>
</p:sldLayout>
</file>

<file path=ppt/slideLayouts/slideLayout5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4059779"/>
      </p:ext>
    </p:extLst>
  </p:cSld>
  <p:clrMapOvr>
    <a:masterClrMapping/>
  </p:clrMapOvr>
  <p:transition xmlns:p14="http://schemas.microsoft.com/office/powerpoint/2010/main"/>
</p:sldLayout>
</file>

<file path=ppt/slideLayouts/slideLayout5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746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83079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5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66992"/>
      </p:ext>
    </p:extLst>
  </p:cSld>
  <p:clrMapOvr>
    <a:masterClrMapping/>
  </p:clrMapOvr>
  <p:transition xmlns:p14="http://schemas.microsoft.com/office/powerpoint/2010/main"/>
</p:sldLayout>
</file>

<file path=ppt/slideLayouts/slideLayout5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769532"/>
      </p:ext>
    </p:extLst>
  </p:cSld>
  <p:clrMapOvr>
    <a:masterClrMapping/>
  </p:clrMapOvr>
  <p:transition xmlns:p14="http://schemas.microsoft.com/office/powerpoint/2010/main"/>
</p:sldLayout>
</file>

<file path=ppt/slideLayouts/slideLayout5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072713"/>
      </p:ext>
    </p:extLst>
  </p:cSld>
  <p:clrMapOvr>
    <a:masterClrMapping/>
  </p:clrMapOvr>
  <p:transition xmlns:p14="http://schemas.microsoft.com/office/powerpoint/2010/main"/>
</p:sldLayout>
</file>

<file path=ppt/slideLayouts/slideLayout5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40216"/>
      </p:ext>
    </p:extLst>
  </p:cSld>
  <p:clrMapOvr>
    <a:masterClrMapping/>
  </p:clrMapOvr>
  <p:transition xmlns:p14="http://schemas.microsoft.com/office/powerpoint/2010/main"/>
</p:sldLayout>
</file>

<file path=ppt/slideLayouts/slideLayout5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3551887"/>
      </p:ext>
    </p:extLst>
  </p:cSld>
  <p:clrMapOvr>
    <a:masterClrMapping/>
  </p:clrMapOvr>
  <p:transition xmlns:p14="http://schemas.microsoft.com/office/powerpoint/2010/main"/>
</p:sldLayout>
</file>

<file path=ppt/slideLayouts/slideLayout5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12893416"/>
      </p:ext>
    </p:extLst>
  </p:cSld>
  <p:clrMapOvr>
    <a:masterClrMapping/>
  </p:clrMapOvr>
  <p:transition xmlns:p14="http://schemas.microsoft.com/office/powerpoint/2010/main"/>
</p:sldLayout>
</file>

<file path=ppt/slideLayouts/slideLayout5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5623611"/>
      </p:ext>
    </p:extLst>
  </p:cSld>
  <p:clrMapOvr>
    <a:masterClrMapping/>
  </p:clrMapOvr>
  <p:transition xmlns:p14="http://schemas.microsoft.com/office/powerpoint/2010/main"/>
</p:sldLayout>
</file>

<file path=ppt/slideLayouts/slideLayout6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074657"/>
      </p:ext>
    </p:extLst>
  </p:cSld>
  <p:clrMapOvr>
    <a:masterClrMapping/>
  </p:clrMapOvr>
  <p:transition xmlns:p14="http://schemas.microsoft.com/office/powerpoint/2010/main"/>
</p:sldLayout>
</file>

<file path=ppt/slideLayouts/slideLayout6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4777081"/>
      </p:ext>
    </p:extLst>
  </p:cSld>
  <p:clrMapOvr>
    <a:masterClrMapping/>
  </p:clrMapOvr>
  <p:transition xmlns:p14="http://schemas.microsoft.com/office/powerpoint/2010/main"/>
</p:sldLayout>
</file>

<file path=ppt/slideLayouts/slideLayout6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28789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8962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560"/>
      </p:ext>
    </p:extLst>
  </p:cSld>
  <p:clrMapOvr>
    <a:masterClrMapping/>
  </p:clrMapOvr>
  <p:transition xmlns:p14="http://schemas.microsoft.com/office/powerpoint/2010/main"/>
</p:sldLayout>
</file>

<file path=ppt/slideLayouts/slideLayout6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459952"/>
      </p:ext>
    </p:extLst>
  </p:cSld>
  <p:clrMapOvr>
    <a:masterClrMapping/>
  </p:clrMapOvr>
  <p:transition xmlns:p14="http://schemas.microsoft.com/office/powerpoint/2010/main"/>
</p:sldLayout>
</file>

<file path=ppt/slideLayouts/slideLayout6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123489"/>
      </p:ext>
    </p:extLst>
  </p:cSld>
  <p:clrMapOvr>
    <a:masterClrMapping/>
  </p:clrMapOvr>
  <p:transition xmlns:p14="http://schemas.microsoft.com/office/powerpoint/2010/main"/>
</p:sldLayout>
</file>

<file path=ppt/slideLayouts/slideLayout6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8066245"/>
      </p:ext>
    </p:extLst>
  </p:cSld>
  <p:clrMapOvr>
    <a:masterClrMapping/>
  </p:clrMapOvr>
  <p:transition xmlns:p14="http://schemas.microsoft.com/office/powerpoint/2010/main"/>
</p:sldLayout>
</file>

<file path=ppt/slideLayouts/slideLayout6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883743"/>
      </p:ext>
    </p:extLst>
  </p:cSld>
  <p:clrMapOvr>
    <a:masterClrMapping/>
  </p:clrMapOvr>
  <p:transition xmlns:p14="http://schemas.microsoft.com/office/powerpoint/2010/main"/>
</p:sldLayout>
</file>

<file path=ppt/slideLayouts/slideLayout6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224853"/>
      </p:ext>
    </p:extLst>
  </p:cSld>
  <p:clrMapOvr>
    <a:masterClrMapping/>
  </p:clrMapOvr>
  <p:transition xmlns:p14="http://schemas.microsoft.com/office/powerpoint/2010/main"/>
</p:sldLayout>
</file>

<file path=ppt/slideLayouts/slideLayout6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2647908"/>
      </p:ext>
    </p:extLst>
  </p:cSld>
  <p:clrMapOvr>
    <a:masterClrMapping/>
  </p:clrMapOvr>
  <p:transition xmlns:p14="http://schemas.microsoft.com/office/powerpoint/2010/main"/>
</p:sldLayout>
</file>

<file path=ppt/slideLayouts/slideLayout6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390558"/>
      </p:ext>
    </p:extLst>
  </p:cSld>
  <p:clrMapOvr>
    <a:masterClrMapping/>
  </p:clrMapOvr>
  <p:transition xmlns:p14="http://schemas.microsoft.com/office/powerpoint/2010/main"/>
</p:sldLayout>
</file>

<file path=ppt/slideLayouts/slideLayout6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4037458"/>
      </p:ext>
    </p:extLst>
  </p:cSld>
  <p:clrMapOvr>
    <a:masterClrMapping/>
  </p:clrMapOvr>
  <p:transition xmlns:p14="http://schemas.microsoft.com/office/powerpoint/2010/main"/>
</p:sldLayout>
</file>

<file path=ppt/slideLayouts/slideLayout6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689495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091659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8410111"/>
      </p:ext>
    </p:extLst>
  </p:cSld>
  <p:clrMapOvr>
    <a:masterClrMapping/>
  </p:clrMapOvr>
  <p:transition xmlns:p14="http://schemas.microsoft.com/office/powerpoint/2010/main"/>
</p:sldLayout>
</file>

<file path=ppt/slideLayouts/slideLayout6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2834464"/>
      </p:ext>
    </p:extLst>
  </p:cSld>
  <p:clrMapOvr>
    <a:masterClrMapping/>
  </p:clrMapOvr>
  <p:transition xmlns:p14="http://schemas.microsoft.com/office/powerpoint/2010/main"/>
</p:sldLayout>
</file>

<file path=ppt/slideLayouts/slideLayout6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1708114"/>
      </p:ext>
    </p:extLst>
  </p:cSld>
  <p:clrMapOvr>
    <a:masterClrMapping/>
  </p:clrMapOvr>
  <p:transition xmlns:p14="http://schemas.microsoft.com/office/powerpoint/2010/main"/>
</p:sldLayout>
</file>

<file path=ppt/slideLayouts/slideLayout6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249189"/>
      </p:ext>
    </p:extLst>
  </p:cSld>
  <p:clrMapOvr>
    <a:masterClrMapping/>
  </p:clrMapOvr>
  <p:transition xmlns:p14="http://schemas.microsoft.com/office/powerpoint/2010/main"/>
</p:sldLayout>
</file>

<file path=ppt/slideLayouts/slideLayout6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0546668"/>
      </p:ext>
    </p:extLst>
  </p:cSld>
  <p:clrMapOvr>
    <a:masterClrMapping/>
  </p:clrMapOvr>
  <p:transition xmlns:p14="http://schemas.microsoft.com/office/powerpoint/2010/main"/>
</p:sldLayout>
</file>

<file path=ppt/slideLayouts/slideLayout6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1033814"/>
      </p:ext>
    </p:extLst>
  </p:cSld>
  <p:clrMapOvr>
    <a:masterClrMapping/>
  </p:clrMapOvr>
  <p:transition xmlns:p14="http://schemas.microsoft.com/office/powerpoint/2010/main"/>
</p:sldLayout>
</file>

<file path=ppt/slideLayouts/slideLayout6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4430809"/>
      </p:ext>
    </p:extLst>
  </p:cSld>
  <p:clrMapOvr>
    <a:masterClrMapping/>
  </p:clrMapOvr>
  <p:transition xmlns:p14="http://schemas.microsoft.com/office/powerpoint/2010/main"/>
</p:sldLayout>
</file>

<file path=ppt/slideLayouts/slideLayout6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6493290"/>
      </p:ext>
    </p:extLst>
  </p:cSld>
  <p:clrMapOvr>
    <a:masterClrMapping/>
  </p:clrMapOvr>
  <p:transition xmlns:p14="http://schemas.microsoft.com/office/powerpoint/2010/main"/>
</p:sldLayout>
</file>

<file path=ppt/slideLayouts/slideLayout6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0168260"/>
      </p:ext>
    </p:extLst>
  </p:cSld>
  <p:clrMapOvr>
    <a:masterClrMapping/>
  </p:clrMapOvr>
  <p:transition xmlns:p14="http://schemas.microsoft.com/office/powerpoint/2010/main"/>
</p:sldLayout>
</file>

<file path=ppt/slideLayouts/slideLayout6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32079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97819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5628065"/>
      </p:ext>
    </p:extLst>
  </p:cSld>
  <p:clrMapOvr>
    <a:masterClrMapping/>
  </p:clrMapOvr>
  <p:transition xmlns:p14="http://schemas.microsoft.com/office/powerpoint/2010/main"/>
</p:sldLayout>
</file>

<file path=ppt/slideLayouts/slideLayout6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5865501"/>
      </p:ext>
    </p:extLst>
  </p:cSld>
  <p:clrMapOvr>
    <a:masterClrMapping/>
  </p:clrMapOvr>
  <p:transition xmlns:p14="http://schemas.microsoft.com/office/powerpoint/2010/main"/>
</p:sldLayout>
</file>

<file path=ppt/slideLayouts/slideLayout6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7286822"/>
      </p:ext>
    </p:extLst>
  </p:cSld>
  <p:clrMapOvr>
    <a:masterClrMapping/>
  </p:clrMapOvr>
  <p:transition xmlns:p14="http://schemas.microsoft.com/office/powerpoint/2010/main"/>
</p:sldLayout>
</file>

<file path=ppt/slideLayouts/slideLayout6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4500457"/>
      </p:ext>
    </p:extLst>
  </p:cSld>
  <p:clrMapOvr>
    <a:masterClrMapping/>
  </p:clrMapOvr>
  <p:transition xmlns:p14="http://schemas.microsoft.com/office/powerpoint/2010/main"/>
</p:sldLayout>
</file>

<file path=ppt/slideLayouts/slideLayout6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7011960"/>
      </p:ext>
    </p:extLst>
  </p:cSld>
  <p:clrMapOvr>
    <a:masterClrMapping/>
  </p:clrMapOvr>
  <p:transition xmlns:p14="http://schemas.microsoft.com/office/powerpoint/2010/main"/>
</p:sldLayout>
</file>

<file path=ppt/slideLayouts/slideLayout6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6442572"/>
      </p:ext>
    </p:extLst>
  </p:cSld>
  <p:clrMapOvr>
    <a:masterClrMapping/>
  </p:clrMapOvr>
  <p:transition xmlns:p14="http://schemas.microsoft.com/office/powerpoint/2010/main"/>
</p:sldLayout>
</file>

<file path=ppt/slideLayouts/slideLayout6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9830030"/>
      </p:ext>
    </p:extLst>
  </p:cSld>
  <p:clrMapOvr>
    <a:masterClrMapping/>
  </p:clrMapOvr>
  <p:transition xmlns:p14="http://schemas.microsoft.com/office/powerpoint/2010/main"/>
</p:sldLayout>
</file>

<file path=ppt/slideLayouts/slideLayout6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4512379"/>
      </p:ext>
    </p:extLst>
  </p:cSld>
  <p:clrMapOvr>
    <a:masterClrMapping/>
  </p:clrMapOvr>
  <p:transition xmlns:p14="http://schemas.microsoft.com/office/powerpoint/2010/main"/>
</p:sldLayout>
</file>

<file path=ppt/slideLayouts/slideLayout6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0652218"/>
      </p:ext>
    </p:extLst>
  </p:cSld>
  <p:clrMapOvr>
    <a:masterClrMapping/>
  </p:clrMapOvr>
  <p:transition xmlns:p14="http://schemas.microsoft.com/office/powerpoint/2010/main"/>
</p:sldLayout>
</file>

<file path=ppt/slideLayouts/slideLayout6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74945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1961929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9246084"/>
      </p:ext>
    </p:extLst>
  </p:cSld>
  <p:clrMapOvr>
    <a:masterClrMapping/>
  </p:clrMapOvr>
  <p:transition xmlns:p14="http://schemas.microsoft.com/office/powerpoint/2010/main"/>
</p:sldLayout>
</file>

<file path=ppt/slideLayouts/slideLayout6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1330384"/>
      </p:ext>
    </p:extLst>
  </p:cSld>
  <p:clrMapOvr>
    <a:masterClrMapping/>
  </p:clrMapOvr>
  <p:transition xmlns:p14="http://schemas.microsoft.com/office/powerpoint/2010/main"/>
</p:sldLayout>
</file>

<file path=ppt/slideLayouts/slideLayout6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6235330"/>
      </p:ext>
    </p:extLst>
  </p:cSld>
  <p:clrMapOvr>
    <a:masterClrMapping/>
  </p:clrMapOvr>
  <p:transition xmlns:p14="http://schemas.microsoft.com/office/powerpoint/2010/main"/>
</p:sldLayout>
</file>

<file path=ppt/slideLayouts/slideLayout6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6223103"/>
      </p:ext>
    </p:extLst>
  </p:cSld>
  <p:clrMapOvr>
    <a:masterClrMapping/>
  </p:clrMapOvr>
  <p:transition xmlns:p14="http://schemas.microsoft.com/office/powerpoint/2010/main"/>
</p:sldLayout>
</file>

<file path=ppt/slideLayouts/slideLayout6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146734"/>
      </p:ext>
    </p:extLst>
  </p:cSld>
  <p:clrMapOvr>
    <a:masterClrMapping/>
  </p:clrMapOvr>
  <p:transition xmlns:p14="http://schemas.microsoft.com/office/powerpoint/2010/main"/>
</p:sldLayout>
</file>

<file path=ppt/slideLayouts/slideLayout6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2660989"/>
      </p:ext>
    </p:extLst>
  </p:cSld>
  <p:clrMapOvr>
    <a:masterClrMapping/>
  </p:clrMapOvr>
  <p:transition xmlns:p14="http://schemas.microsoft.com/office/powerpoint/2010/main"/>
</p:sldLayout>
</file>

<file path=ppt/slideLayouts/slideLayout6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7280169"/>
      </p:ext>
    </p:extLst>
  </p:cSld>
  <p:clrMapOvr>
    <a:masterClrMapping/>
  </p:clrMapOvr>
  <p:transition xmlns:p14="http://schemas.microsoft.com/office/powerpoint/2010/main"/>
</p:sldLayout>
</file>

<file path=ppt/slideLayouts/slideLayout6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9703604"/>
      </p:ext>
    </p:extLst>
  </p:cSld>
  <p:clrMapOvr>
    <a:masterClrMapping/>
  </p:clrMapOvr>
  <p:transition xmlns:p14="http://schemas.microsoft.com/office/powerpoint/2010/main"/>
</p:sldLayout>
</file>

<file path=ppt/slideLayouts/slideLayout6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8606148"/>
      </p:ext>
    </p:extLst>
  </p:cSld>
  <p:clrMapOvr>
    <a:masterClrMapping/>
  </p:clrMapOvr>
  <p:transition xmlns:p14="http://schemas.microsoft.com/office/powerpoint/2010/main"/>
</p:sldLayout>
</file>

<file path=ppt/slideLayouts/slideLayout6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143284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91504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903574"/>
      </p:ext>
    </p:extLst>
  </p:cSld>
  <p:clrMapOvr>
    <a:masterClrMapping/>
  </p:clrMapOvr>
  <p:transition xmlns:p14="http://schemas.microsoft.com/office/powerpoint/2010/main"/>
</p:sldLayout>
</file>

<file path=ppt/slideLayouts/slideLayout6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1563886"/>
      </p:ext>
    </p:extLst>
  </p:cSld>
  <p:clrMapOvr>
    <a:masterClrMapping/>
  </p:clrMapOvr>
  <p:transition xmlns:p14="http://schemas.microsoft.com/office/powerpoint/2010/main"/>
</p:sldLayout>
</file>

<file path=ppt/slideLayouts/slideLayout6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1889393"/>
      </p:ext>
    </p:extLst>
  </p:cSld>
  <p:clrMapOvr>
    <a:masterClrMapping/>
  </p:clrMapOvr>
  <p:transition xmlns:p14="http://schemas.microsoft.com/office/powerpoint/2010/main"/>
</p:sldLayout>
</file>

<file path=ppt/slideLayouts/slideLayout6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9495704"/>
      </p:ext>
    </p:extLst>
  </p:cSld>
  <p:clrMapOvr>
    <a:masterClrMapping/>
  </p:clrMapOvr>
  <p:transition xmlns:p14="http://schemas.microsoft.com/office/powerpoint/2010/main"/>
</p:sldLayout>
</file>

<file path=ppt/slideLayouts/slideLayout6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6190793"/>
      </p:ext>
    </p:extLst>
  </p:cSld>
  <p:clrMapOvr>
    <a:masterClrMapping/>
  </p:clrMapOvr>
  <p:transition xmlns:p14="http://schemas.microsoft.com/office/powerpoint/2010/main"/>
</p:sldLayout>
</file>

<file path=ppt/slideLayouts/slideLayout6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6179047"/>
      </p:ext>
    </p:extLst>
  </p:cSld>
  <p:clrMapOvr>
    <a:masterClrMapping/>
  </p:clrMapOvr>
  <p:transition xmlns:p14="http://schemas.microsoft.com/office/powerpoint/2010/main"/>
</p:sldLayout>
</file>

<file path=ppt/slideLayouts/slideLayout6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5094007"/>
      </p:ext>
    </p:extLst>
  </p:cSld>
  <p:clrMapOvr>
    <a:masterClrMapping/>
  </p:clrMapOvr>
  <p:transition xmlns:p14="http://schemas.microsoft.com/office/powerpoint/2010/main"/>
</p:sldLayout>
</file>

<file path=ppt/slideLayouts/slideLayout6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711934"/>
      </p:ext>
    </p:extLst>
  </p:cSld>
  <p:clrMapOvr>
    <a:masterClrMapping/>
  </p:clrMapOvr>
  <p:transition xmlns:p14="http://schemas.microsoft.com/office/powerpoint/2010/main"/>
</p:sldLayout>
</file>

<file path=ppt/slideLayouts/slideLayout6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8341461"/>
      </p:ext>
    </p:extLst>
  </p:cSld>
  <p:clrMapOvr>
    <a:masterClrMapping/>
  </p:clrMapOvr>
  <p:transition xmlns:p14="http://schemas.microsoft.com/office/powerpoint/2010/main"/>
</p:sldLayout>
</file>

<file path=ppt/slideLayouts/slideLayout6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97954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848672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1008780"/>
      </p:ext>
    </p:extLst>
  </p:cSld>
  <p:clrMapOvr>
    <a:masterClrMapping/>
  </p:clrMapOvr>
  <p:transition xmlns:p14="http://schemas.microsoft.com/office/powerpoint/2010/main"/>
</p:sldLayout>
</file>

<file path=ppt/slideLayouts/slideLayout6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3742485"/>
      </p:ext>
    </p:extLst>
  </p:cSld>
  <p:clrMapOvr>
    <a:masterClrMapping/>
  </p:clrMapOvr>
  <p:transition xmlns:p14="http://schemas.microsoft.com/office/powerpoint/2010/main"/>
</p:sldLayout>
</file>

<file path=ppt/slideLayouts/slideLayout6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2305932"/>
      </p:ext>
    </p:extLst>
  </p:cSld>
  <p:clrMapOvr>
    <a:masterClrMapping/>
  </p:clrMapOvr>
  <p:transition xmlns:p14="http://schemas.microsoft.com/office/powerpoint/2010/main"/>
</p:sldLayout>
</file>

<file path=ppt/slideLayouts/slideLayout6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2504489"/>
      </p:ext>
    </p:extLst>
  </p:cSld>
  <p:clrMapOvr>
    <a:masterClrMapping/>
  </p:clrMapOvr>
  <p:transition xmlns:p14="http://schemas.microsoft.com/office/powerpoint/2010/main"/>
</p:sldLayout>
</file>

<file path=ppt/slideLayouts/slideLayout6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1106535"/>
      </p:ext>
    </p:extLst>
  </p:cSld>
  <p:clrMapOvr>
    <a:masterClrMapping/>
  </p:clrMapOvr>
  <p:transition xmlns:p14="http://schemas.microsoft.com/office/powerpoint/2010/main"/>
</p:sldLayout>
</file>

<file path=ppt/slideLayouts/slideLayout6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5889977"/>
      </p:ext>
    </p:extLst>
  </p:cSld>
  <p:clrMapOvr>
    <a:masterClrMapping/>
  </p:clrMapOvr>
  <p:transition xmlns:p14="http://schemas.microsoft.com/office/powerpoint/2010/main"/>
</p:sldLayout>
</file>

<file path=ppt/slideLayouts/slideLayout6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23155394"/>
      </p:ext>
    </p:extLst>
  </p:cSld>
  <p:clrMapOvr>
    <a:masterClrMapping/>
  </p:clrMapOvr>
  <p:transition xmlns:p14="http://schemas.microsoft.com/office/powerpoint/2010/main"/>
</p:sldLayout>
</file>

<file path=ppt/slideLayouts/slideLayout6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45894233"/>
      </p:ext>
    </p:extLst>
  </p:cSld>
  <p:clrMapOvr>
    <a:masterClrMapping/>
  </p:clrMapOvr>
  <p:transition xmlns:p14="http://schemas.microsoft.com/office/powerpoint/2010/main"/>
</p:sldLayout>
</file>

<file path=ppt/slideLayouts/slideLayout6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66589795"/>
      </p:ext>
    </p:extLst>
  </p:cSld>
  <p:clrMapOvr>
    <a:masterClrMapping/>
  </p:clrMapOvr>
  <p:transition xmlns:p14="http://schemas.microsoft.com/office/powerpoint/2010/main"/>
</p:sldLayout>
</file>

<file path=ppt/slideLayouts/slideLayout6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086949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14119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2419307"/>
      </p:ext>
    </p:extLst>
  </p:cSld>
  <p:clrMapOvr>
    <a:masterClrMapping/>
  </p:clrMapOvr>
  <p:transition xmlns:p14="http://schemas.microsoft.com/office/powerpoint/2010/main"/>
</p:sldLayout>
</file>

<file path=ppt/slideLayouts/slideLayout6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4020250"/>
      </p:ext>
    </p:extLst>
  </p:cSld>
  <p:clrMapOvr>
    <a:masterClrMapping/>
  </p:clrMapOvr>
  <p:transition xmlns:p14="http://schemas.microsoft.com/office/powerpoint/2010/main"/>
</p:sldLayout>
</file>

<file path=ppt/slideLayouts/slideLayout6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4382828"/>
      </p:ext>
    </p:extLst>
  </p:cSld>
  <p:clrMapOvr>
    <a:masterClrMapping/>
  </p:clrMapOvr>
  <p:transition xmlns:p14="http://schemas.microsoft.com/office/powerpoint/2010/main"/>
</p:sldLayout>
</file>

<file path=ppt/slideLayouts/slideLayout6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71955737"/>
      </p:ext>
    </p:extLst>
  </p:cSld>
  <p:clrMapOvr>
    <a:masterClrMapping/>
  </p:clrMapOvr>
  <p:transition xmlns:p14="http://schemas.microsoft.com/office/powerpoint/2010/main"/>
</p:sldLayout>
</file>

<file path=ppt/slideLayouts/slideLayout6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4137128"/>
      </p:ext>
    </p:extLst>
  </p:cSld>
  <p:clrMapOvr>
    <a:masterClrMapping/>
  </p:clrMapOvr>
  <p:transition xmlns:p14="http://schemas.microsoft.com/office/powerpoint/2010/main"/>
</p:sldLayout>
</file>

<file path=ppt/slideLayouts/slideLayout6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1012238"/>
      </p:ext>
    </p:extLst>
  </p:cSld>
  <p:clrMapOvr>
    <a:masterClrMapping/>
  </p:clrMapOvr>
  <p:transition xmlns:p14="http://schemas.microsoft.com/office/powerpoint/2010/main"/>
</p:sldLayout>
</file>

<file path=ppt/slideLayouts/slideLayout6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80750"/>
      </p:ext>
    </p:extLst>
  </p:cSld>
  <p:clrMapOvr>
    <a:masterClrMapping/>
  </p:clrMapOvr>
  <p:transition xmlns:p14="http://schemas.microsoft.com/office/powerpoint/2010/main"/>
</p:sldLayout>
</file>

<file path=ppt/slideLayouts/slideLayout6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6583916"/>
      </p:ext>
    </p:extLst>
  </p:cSld>
  <p:clrMapOvr>
    <a:masterClrMapping/>
  </p:clrMapOvr>
  <p:transition xmlns:p14="http://schemas.microsoft.com/office/powerpoint/2010/main"/>
</p:sldLayout>
</file>

<file path=ppt/slideLayouts/slideLayout6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0963376"/>
      </p:ext>
    </p:extLst>
  </p:cSld>
  <p:clrMapOvr>
    <a:masterClrMapping/>
  </p:clrMapOvr>
  <p:transition xmlns:p14="http://schemas.microsoft.com/office/powerpoint/2010/main"/>
</p:sldLayout>
</file>

<file path=ppt/slideLayouts/slideLayout6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73755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106149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6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3555921"/>
      </p:ext>
    </p:extLst>
  </p:cSld>
  <p:clrMapOvr>
    <a:masterClrMapping/>
  </p:clrMapOvr>
  <p:transition xmlns:p14="http://schemas.microsoft.com/office/powerpoint/2010/main"/>
</p:sldLayout>
</file>

<file path=ppt/slideLayouts/slideLayout6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0854419"/>
      </p:ext>
    </p:extLst>
  </p:cSld>
  <p:clrMapOvr>
    <a:masterClrMapping/>
  </p:clrMapOvr>
  <p:transition xmlns:p14="http://schemas.microsoft.com/office/powerpoint/2010/main"/>
</p:sldLayout>
</file>

<file path=ppt/slideLayouts/slideLayout6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1280698"/>
      </p:ext>
    </p:extLst>
  </p:cSld>
  <p:clrMapOvr>
    <a:masterClrMapping/>
  </p:clrMapOvr>
  <p:transition xmlns:p14="http://schemas.microsoft.com/office/powerpoint/2010/main"/>
</p:sldLayout>
</file>

<file path=ppt/slideLayouts/slideLayout6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2231720"/>
      </p:ext>
    </p:extLst>
  </p:cSld>
  <p:clrMapOvr>
    <a:masterClrMapping/>
  </p:clrMapOvr>
  <p:transition xmlns:p14="http://schemas.microsoft.com/office/powerpoint/2010/main"/>
</p:sldLayout>
</file>

<file path=ppt/slideLayouts/slideLayout6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775128"/>
      </p:ext>
    </p:extLst>
  </p:cSld>
  <p:clrMapOvr>
    <a:masterClrMapping/>
  </p:clrMapOvr>
  <p:transition xmlns:p14="http://schemas.microsoft.com/office/powerpoint/2010/main"/>
</p:sldLayout>
</file>

<file path=ppt/slideLayouts/slideLayout6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2518483"/>
      </p:ext>
    </p:extLst>
  </p:cSld>
  <p:clrMapOvr>
    <a:masterClrMapping/>
  </p:clrMapOvr>
  <p:transition xmlns:p14="http://schemas.microsoft.com/office/powerpoint/2010/main"/>
</p:sldLayout>
</file>

<file path=ppt/slideLayouts/slideLayout6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4060742"/>
      </p:ext>
    </p:extLst>
  </p:cSld>
  <p:clrMapOvr>
    <a:masterClrMapping/>
  </p:clrMapOvr>
  <p:transition xmlns:p14="http://schemas.microsoft.com/office/powerpoint/2010/main"/>
</p:sldLayout>
</file>

<file path=ppt/slideLayouts/slideLayout6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0966064"/>
      </p:ext>
    </p:extLst>
  </p:cSld>
  <p:clrMapOvr>
    <a:masterClrMapping/>
  </p:clrMapOvr>
  <p:transition xmlns:p14="http://schemas.microsoft.com/office/powerpoint/2010/main"/>
</p:sldLayout>
</file>

<file path=ppt/slideLayouts/slideLayout6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3571540"/>
      </p:ext>
    </p:extLst>
  </p:cSld>
  <p:clrMapOvr>
    <a:masterClrMapping/>
  </p:clrMapOvr>
  <p:transition xmlns:p14="http://schemas.microsoft.com/office/powerpoint/2010/main"/>
</p:sldLayout>
</file>

<file path=ppt/slideLayouts/slideLayout69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p>
        </p:txBody>
      </p:sp>
      <p:sp>
        <p:nvSpPr>
          <p:cNvPr id="6" name="Rectangle 1030"/>
          <p:cNvSpPr>
            <a:spLocks noGrp="1" noChangeArrowheads="1"/>
          </p:cNvSpPr>
          <p:nvPr>
            <p:ph type="sldNum" sz="quarter" idx="11"/>
          </p:nvPr>
        </p:nvSpPr>
        <p:spPr/>
        <p:txBody>
          <a:bodyPr/>
          <a:lstStyle>
            <a:lvl1pPr>
              <a:defRPr/>
            </a:lvl1pPr>
          </a:lstStyle>
          <a:p>
            <a:pPr>
              <a:defRPr/>
            </a:pPr>
            <a:fld id="{02CDD642-5717-9C43-BCF7-E4F88A58C1C2}" type="slidenum">
              <a:rPr lang="en-US"/>
              <a:pPr>
                <a:defRPr/>
              </a:pPr>
              <a:t>‹#›</a:t>
            </a:fld>
            <a:endParaRPr lang="en-US"/>
          </a:p>
        </p:txBody>
      </p:sp>
    </p:spTree>
    <p:extLst>
      <p:ext uri="{BB962C8B-B14F-4D97-AF65-F5344CB8AC3E}">
        <p14:creationId xmlns:p14="http://schemas.microsoft.com/office/powerpoint/2010/main" val="1254422593"/>
      </p:ext>
    </p:extLst>
  </p:cSld>
  <p:clrMapOvr>
    <a:masterClrMapping/>
  </p:clrMapOvr>
  <p:transition xmlns:p14="http://schemas.microsoft.com/office/powerpoint/2010/main"/>
</p:sldLayout>
</file>

<file path=ppt/slideLayouts/slideLayout6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FD84AC23-9DE4-C746-BC02-D3085298AE85}" type="slidenum">
              <a:rPr lang="en-US"/>
              <a:pPr>
                <a:defRPr/>
              </a:pPr>
              <a:t>‹#›</a:t>
            </a:fld>
            <a:endParaRPr lang="en-US"/>
          </a:p>
        </p:txBody>
      </p:sp>
    </p:spTree>
    <p:extLst>
      <p:ext uri="{BB962C8B-B14F-4D97-AF65-F5344CB8AC3E}">
        <p14:creationId xmlns:p14="http://schemas.microsoft.com/office/powerpoint/2010/main" val="3369825448"/>
      </p:ext>
    </p:extLst>
  </p:cSld>
  <p:clrMapOvr>
    <a:masterClrMapping/>
  </p:clrMapOvr>
  <p:transition xmlns:p14="http://schemas.microsoft.com/office/powerpoint/2010/main"/>
</p:sldLayout>
</file>

<file path=ppt/slideLayouts/slideLayout6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39065027-C458-0F45-A175-76C38D629A02}" type="slidenum">
              <a:rPr lang="en-US"/>
              <a:pPr>
                <a:defRPr/>
              </a:pPr>
              <a:t>‹#›</a:t>
            </a:fld>
            <a:endParaRPr lang="en-US"/>
          </a:p>
        </p:txBody>
      </p:sp>
    </p:spTree>
    <p:extLst>
      <p:ext uri="{BB962C8B-B14F-4D97-AF65-F5344CB8AC3E}">
        <p14:creationId xmlns:p14="http://schemas.microsoft.com/office/powerpoint/2010/main" val="4240962719"/>
      </p:ext>
    </p:extLst>
  </p:cSld>
  <p:clrMapOvr>
    <a:masterClrMapping/>
  </p:clrMapOvr>
  <p:transition xmlns:p14="http://schemas.microsoft.com/office/powerpoint/2010/main"/>
</p:sldLayout>
</file>

<file path=ppt/slideLayouts/slideLayout6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0B3F2552-3716-B24B-9F3D-FF7B024E8C3A}" type="slidenum">
              <a:rPr lang="en-US"/>
              <a:pPr>
                <a:defRPr/>
              </a:pPr>
              <a:t>‹#›</a:t>
            </a:fld>
            <a:endParaRPr lang="en-US"/>
          </a:p>
        </p:txBody>
      </p:sp>
    </p:spTree>
    <p:extLst>
      <p:ext uri="{BB962C8B-B14F-4D97-AF65-F5344CB8AC3E}">
        <p14:creationId xmlns:p14="http://schemas.microsoft.com/office/powerpoint/2010/main" val="3349633555"/>
      </p:ext>
    </p:extLst>
  </p:cSld>
  <p:clrMapOvr>
    <a:masterClrMapping/>
  </p:clrMapOvr>
  <p:transition xmlns:p14="http://schemas.microsoft.com/office/powerpoint/2010/main"/>
</p:sldLayout>
</file>

<file path=ppt/slideLayouts/slideLayout6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p:cNvSpPr>
            <a:spLocks noGrp="1" noChangeArrowheads="1"/>
          </p:cNvSpPr>
          <p:nvPr>
            <p:ph type="sldNum" sz="quarter" idx="11"/>
          </p:nvPr>
        </p:nvSpPr>
        <p:spPr>
          <a:ln/>
        </p:spPr>
        <p:txBody>
          <a:bodyPr/>
          <a:lstStyle>
            <a:lvl1pPr>
              <a:defRPr/>
            </a:lvl1pPr>
          </a:lstStyle>
          <a:p>
            <a:pPr>
              <a:defRPr/>
            </a:pPr>
            <a:fld id="{C07D5230-971F-2E41-8CFA-14A60A5B226D}" type="slidenum">
              <a:rPr lang="en-US"/>
              <a:pPr>
                <a:defRPr/>
              </a:pPr>
              <a:t>‹#›</a:t>
            </a:fld>
            <a:endParaRPr lang="en-US"/>
          </a:p>
        </p:txBody>
      </p:sp>
    </p:spTree>
    <p:extLst>
      <p:ext uri="{BB962C8B-B14F-4D97-AF65-F5344CB8AC3E}">
        <p14:creationId xmlns:p14="http://schemas.microsoft.com/office/powerpoint/2010/main" val="686320648"/>
      </p:ext>
    </p:extLst>
  </p:cSld>
  <p:clrMapOvr>
    <a:masterClrMapping/>
  </p:clrMapOvr>
  <p:transition xmlns:p14="http://schemas.microsoft.com/office/powerpoint/2010/main"/>
</p:sldLayout>
</file>

<file path=ppt/slideLayouts/slideLayout6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1"/>
          </p:nvPr>
        </p:nvSpPr>
        <p:spPr>
          <a:ln/>
        </p:spPr>
        <p:txBody>
          <a:bodyPr/>
          <a:lstStyle>
            <a:lvl1pPr>
              <a:defRPr/>
            </a:lvl1pPr>
          </a:lstStyle>
          <a:p>
            <a:pPr>
              <a:defRPr/>
            </a:pPr>
            <a:fld id="{380DEAA0-2A78-7C4C-AC1D-0745BDD65952}" type="slidenum">
              <a:rPr lang="en-US"/>
              <a:pPr>
                <a:defRPr/>
              </a:pPr>
              <a:t>‹#›</a:t>
            </a:fld>
            <a:endParaRPr lang="en-US"/>
          </a:p>
        </p:txBody>
      </p:sp>
    </p:spTree>
    <p:extLst>
      <p:ext uri="{BB962C8B-B14F-4D97-AF65-F5344CB8AC3E}">
        <p14:creationId xmlns:p14="http://schemas.microsoft.com/office/powerpoint/2010/main" val="1329154556"/>
      </p:ext>
    </p:extLst>
  </p:cSld>
  <p:clrMapOvr>
    <a:masterClrMapping/>
  </p:clrMapOvr>
  <p:transition xmlns:p14="http://schemas.microsoft.com/office/powerpoint/2010/main"/>
</p:sldLayout>
</file>

<file path=ppt/slideLayouts/slideLayout6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p:cNvSpPr>
            <a:spLocks noGrp="1" noChangeArrowheads="1"/>
          </p:cNvSpPr>
          <p:nvPr>
            <p:ph type="sldNum" sz="quarter" idx="11"/>
          </p:nvPr>
        </p:nvSpPr>
        <p:spPr>
          <a:ln/>
        </p:spPr>
        <p:txBody>
          <a:bodyPr/>
          <a:lstStyle>
            <a:lvl1pPr>
              <a:defRPr/>
            </a:lvl1pPr>
          </a:lstStyle>
          <a:p>
            <a:pPr>
              <a:defRPr/>
            </a:pPr>
            <a:fld id="{A4DA15DC-7DB6-2E4F-8E40-D436CE9278D6}" type="slidenum">
              <a:rPr lang="en-US"/>
              <a:pPr>
                <a:defRPr/>
              </a:pPr>
              <a:t>‹#›</a:t>
            </a:fld>
            <a:endParaRPr lang="en-US"/>
          </a:p>
        </p:txBody>
      </p:sp>
    </p:spTree>
    <p:extLst>
      <p:ext uri="{BB962C8B-B14F-4D97-AF65-F5344CB8AC3E}">
        <p14:creationId xmlns:p14="http://schemas.microsoft.com/office/powerpoint/2010/main" val="1328609927"/>
      </p:ext>
    </p:extLst>
  </p:cSld>
  <p:clrMapOvr>
    <a:masterClrMapping/>
  </p:clrMapOvr>
  <p:transition xmlns:p14="http://schemas.microsoft.com/office/powerpoint/2010/main"/>
</p:sldLayout>
</file>

<file path=ppt/slideLayouts/slideLayout6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B69972F1-201A-1341-A138-68D5169749F5}" type="slidenum">
              <a:rPr lang="en-US"/>
              <a:pPr>
                <a:defRPr/>
              </a:pPr>
              <a:t>‹#›</a:t>
            </a:fld>
            <a:endParaRPr lang="en-US"/>
          </a:p>
        </p:txBody>
      </p:sp>
    </p:spTree>
    <p:extLst>
      <p:ext uri="{BB962C8B-B14F-4D97-AF65-F5344CB8AC3E}">
        <p14:creationId xmlns:p14="http://schemas.microsoft.com/office/powerpoint/2010/main" val="3583802723"/>
      </p:ext>
    </p:extLst>
  </p:cSld>
  <p:clrMapOvr>
    <a:masterClrMapping/>
  </p:clrMapOvr>
  <p:transition xmlns:p14="http://schemas.microsoft.com/office/powerpoint/2010/main"/>
</p:sldLayout>
</file>

<file path=ppt/slideLayouts/slideLayout6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4E7A4686-03CC-5744-B2F1-C7CFBAB9DD97}" type="slidenum">
              <a:rPr lang="en-US"/>
              <a:pPr>
                <a:defRPr/>
              </a:pPr>
              <a:t>‹#›</a:t>
            </a:fld>
            <a:endParaRPr lang="en-US"/>
          </a:p>
        </p:txBody>
      </p:sp>
    </p:spTree>
    <p:extLst>
      <p:ext uri="{BB962C8B-B14F-4D97-AF65-F5344CB8AC3E}">
        <p14:creationId xmlns:p14="http://schemas.microsoft.com/office/powerpoint/2010/main" val="511547140"/>
      </p:ext>
    </p:extLst>
  </p:cSld>
  <p:clrMapOvr>
    <a:masterClrMapping/>
  </p:clrMapOvr>
  <p:transition xmlns:p14="http://schemas.microsoft.com/office/powerpoint/2010/main"/>
</p:sldLayout>
</file>

<file path=ppt/slideLayouts/slideLayout6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D4A60323-C27F-274D-98DD-E8A584096F1A}" type="slidenum">
              <a:rPr lang="en-US"/>
              <a:pPr>
                <a:defRPr/>
              </a:pPr>
              <a:t>‹#›</a:t>
            </a:fld>
            <a:endParaRPr lang="en-US"/>
          </a:p>
        </p:txBody>
      </p:sp>
    </p:spTree>
    <p:extLst>
      <p:ext uri="{BB962C8B-B14F-4D97-AF65-F5344CB8AC3E}">
        <p14:creationId xmlns:p14="http://schemas.microsoft.com/office/powerpoint/2010/main" val="2842246284"/>
      </p:ext>
    </p:extLst>
  </p:cSld>
  <p:clrMapOvr>
    <a:masterClrMapping/>
  </p:clrMapOvr>
  <p:transition xmlns:p14="http://schemas.microsoft.com/office/powerpoint/2010/main"/>
</p:sldLayout>
</file>

<file path=ppt/slideLayouts/slideLayout7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0198D1A2-8B05-D448-BEED-1DCCC56698B6}" type="slidenum">
              <a:rPr lang="en-US"/>
              <a:pPr>
                <a:defRPr/>
              </a:pPr>
              <a:t>‹#›</a:t>
            </a:fld>
            <a:endParaRPr lang="en-US"/>
          </a:p>
        </p:txBody>
      </p:sp>
    </p:spTree>
    <p:extLst>
      <p:ext uri="{BB962C8B-B14F-4D97-AF65-F5344CB8AC3E}">
        <p14:creationId xmlns:p14="http://schemas.microsoft.com/office/powerpoint/2010/main" val="276210459"/>
      </p:ext>
    </p:extLst>
  </p:cSld>
  <p:clrMapOvr>
    <a:masterClrMapping/>
  </p:clrMapOvr>
  <p:transition xmlns:p14="http://schemas.microsoft.com/office/powerpoint/2010/main"/>
</p:sldLayout>
</file>

<file path=ppt/slideLayouts/slideLayout70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228600" y="1371600"/>
            <a:ext cx="8610600" cy="4876800"/>
          </a:xfrm>
        </p:spPr>
        <p:txBody>
          <a:bodyPr/>
          <a:lstStyle/>
          <a:p>
            <a:pPr lvl="0"/>
            <a:endParaRPr lang="en-US" noProof="0" smtClean="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70B2FA06-CF86-2545-AF2A-570D639DE5A2}" type="slidenum">
              <a:rPr lang="en-US"/>
              <a:pPr>
                <a:defRPr/>
              </a:pPr>
              <a:t>‹#›</a:t>
            </a:fld>
            <a:endParaRPr lang="en-US"/>
          </a:p>
        </p:txBody>
      </p:sp>
    </p:spTree>
    <p:extLst>
      <p:ext uri="{BB962C8B-B14F-4D97-AF65-F5344CB8AC3E}">
        <p14:creationId xmlns:p14="http://schemas.microsoft.com/office/powerpoint/2010/main" val="2828830028"/>
      </p:ext>
    </p:extLst>
  </p:cSld>
  <p:clrMapOvr>
    <a:masterClrMapping/>
  </p:clrMapOvr>
  <p:transition xmlns:p14="http://schemas.microsoft.com/office/powerpoint/2010/main"/>
</p:sldLayout>
</file>

<file path=ppt/slideLayouts/slideLayout7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3727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170641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26739647"/>
      </p:ext>
    </p:extLst>
  </p:cSld>
  <p:clrMapOvr>
    <a:masterClrMapping/>
  </p:clrMapOvr>
  <p:transition xmlns:p14="http://schemas.microsoft.com/office/powerpoint/2010/main"/>
</p:sldLayout>
</file>

<file path=ppt/slideLayouts/slideLayout7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3793399"/>
      </p:ext>
    </p:extLst>
  </p:cSld>
  <p:clrMapOvr>
    <a:masterClrMapping/>
  </p:clrMapOvr>
  <p:transition xmlns:p14="http://schemas.microsoft.com/office/powerpoint/2010/main"/>
</p:sldLayout>
</file>

<file path=ppt/slideLayouts/slideLayout7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9569102"/>
      </p:ext>
    </p:extLst>
  </p:cSld>
  <p:clrMapOvr>
    <a:masterClrMapping/>
  </p:clrMapOvr>
  <p:transition xmlns:p14="http://schemas.microsoft.com/office/powerpoint/2010/main"/>
</p:sldLayout>
</file>

<file path=ppt/slideLayouts/slideLayout7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5368135"/>
      </p:ext>
    </p:extLst>
  </p:cSld>
  <p:clrMapOvr>
    <a:masterClrMapping/>
  </p:clrMapOvr>
  <p:transition xmlns:p14="http://schemas.microsoft.com/office/powerpoint/2010/main"/>
</p:sldLayout>
</file>

<file path=ppt/slideLayouts/slideLayout7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3400483"/>
      </p:ext>
    </p:extLst>
  </p:cSld>
  <p:clrMapOvr>
    <a:masterClrMapping/>
  </p:clrMapOvr>
  <p:transition xmlns:p14="http://schemas.microsoft.com/office/powerpoint/2010/main"/>
</p:sldLayout>
</file>

<file path=ppt/slideLayouts/slideLayout7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2509731"/>
      </p:ext>
    </p:extLst>
  </p:cSld>
  <p:clrMapOvr>
    <a:masterClrMapping/>
  </p:clrMapOvr>
  <p:transition xmlns:p14="http://schemas.microsoft.com/office/powerpoint/2010/main"/>
</p:sldLayout>
</file>

<file path=ppt/slideLayouts/slideLayout7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14326601"/>
      </p:ext>
    </p:extLst>
  </p:cSld>
  <p:clrMapOvr>
    <a:masterClrMapping/>
  </p:clrMapOvr>
  <p:transition xmlns:p14="http://schemas.microsoft.com/office/powerpoint/2010/main"/>
</p:sldLayout>
</file>

<file path=ppt/slideLayouts/slideLayout7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960742"/>
      </p:ext>
    </p:extLst>
  </p:cSld>
  <p:clrMapOvr>
    <a:masterClrMapping/>
  </p:clrMapOvr>
  <p:transition xmlns:p14="http://schemas.microsoft.com/office/powerpoint/2010/main"/>
</p:sldLayout>
</file>

<file path=ppt/slideLayouts/slideLayout7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171599"/>
      </p:ext>
    </p:extLst>
  </p:cSld>
  <p:clrMapOvr>
    <a:masterClrMapping/>
  </p:clrMapOvr>
  <p:transition xmlns:p14="http://schemas.microsoft.com/office/powerpoint/2010/main"/>
</p:sldLayout>
</file>

<file path=ppt/slideLayouts/slideLayout7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8962C6DF-45F1-4B5C-AB56-7A1B175EDAF2}"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613017278"/>
      </p:ext>
    </p:extLst>
  </p:cSld>
  <p:clrMapOvr>
    <a:masterClrMapping/>
  </p:clrMapOvr>
</p:sldLayout>
</file>

<file path=ppt/slideLayouts/slideLayout7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lvl1pPr>
          </a:lstStyle>
          <a:p>
            <a:r>
              <a:rPr lang="en-US" dirty="0"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C2F9376-125E-4038-9239-01F6FB99A311}"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110009811"/>
      </p:ext>
    </p:extLst>
  </p:cSld>
  <p:clrMapOvr>
    <a:masterClrMapping/>
  </p:clrMapOvr>
</p:sldLayout>
</file>

<file path=ppt/slideLayouts/slideLayout7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1B869440-780F-4CA0-ADC0-2E0F480BE34C}"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95810653"/>
      </p:ext>
    </p:extLst>
  </p:cSld>
  <p:clrMapOvr>
    <a:masterClrMapping/>
  </p:clrMapOvr>
</p:sldLayout>
</file>

<file path=ppt/slideLayouts/slideLayout7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F991E5A5-56F5-45DD-9EBC-3EBCBD7D9DB6}"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59922115"/>
      </p:ext>
    </p:extLst>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1BBF0BC3-6E3B-45EA-BC57-19A66917F11D}"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53858022"/>
      </p:ext>
    </p:extLst>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E4C4508D-41CE-4C5D-8C95-4F2685A18AA3}"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984595541"/>
      </p:ext>
    </p:extLst>
  </p:cSld>
  <p:clrMapOvr>
    <a:masterClrMapping/>
  </p:clrMapOvr>
</p:sldLayout>
</file>

<file path=ppt/slideLayouts/slideLayout7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C8B1997-8A50-49F7-8E56-952DC0A8FF7E}"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841454490"/>
      </p:ext>
    </p:extLst>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42AA5356-38C7-490A-B21B-42AA2783D31F}"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132701747"/>
      </p:ext>
    </p:extLst>
  </p:cSld>
  <p:clrMapOvr>
    <a:masterClrMapping/>
  </p:clrMapOvr>
</p:sldLayout>
</file>

<file path=ppt/slideLayouts/slideLayout7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1549FDA4-1E33-4FA0-87FA-844395F4715B}"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28140910"/>
      </p:ext>
    </p:extLst>
  </p:cSld>
  <p:clrMapOvr>
    <a:masterClrMapping/>
  </p:clrMapOvr>
</p:sldLayout>
</file>

<file path=ppt/slideLayouts/slideLayout7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A10498C-2F13-458E-B42A-99F5303B9184}"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294921173"/>
      </p:ext>
    </p:extLst>
  </p:cSld>
  <p:clrMapOvr>
    <a:masterClrMapping/>
  </p:clrMapOvr>
</p:sldLayout>
</file>

<file path=ppt/slideLayouts/slideLayout7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1FA4EC7-3420-4389-8C46-A991F3944D59}"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62826186"/>
      </p:ext>
    </p:extLst>
  </p:cSld>
  <p:clrMapOvr>
    <a:masterClrMapping/>
  </p:clrMapOvr>
</p:sldLayout>
</file>

<file path=ppt/slideLayouts/slideLayout72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smtClean="0"/>
              <a:t>Click to edit Master subtitle style</a:t>
            </a:r>
            <a:endParaRPr lang="en-US"/>
          </a:p>
        </p:txBody>
      </p:sp>
    </p:spTree>
    <p:extLst>
      <p:ext uri="{BB962C8B-B14F-4D97-AF65-F5344CB8AC3E}">
        <p14:creationId xmlns:p14="http://schemas.microsoft.com/office/powerpoint/2010/main" val="1662256225"/>
      </p:ext>
    </p:extLst>
  </p:cSld>
  <p:clrMapOvr>
    <a:masterClrMapping/>
  </p:clrMapOvr>
  <p:transition xmlns:p14="http://schemas.microsoft.com/office/powerpoint/2010/main"/>
</p:sldLayout>
</file>

<file path=ppt/slideLayouts/slideLayout7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1768508501"/>
      </p:ext>
    </p:extLst>
  </p:cSld>
  <p:clrMapOvr>
    <a:masterClrMapping/>
  </p:clrMapOvr>
  <p:transition xmlns:p14="http://schemas.microsoft.com/office/powerpoint/2010/main"/>
</p:sldLayout>
</file>

<file path=ppt/slideLayouts/slideLayout7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smtClean="0"/>
              <a:t>Click to edit Master text styles</a:t>
            </a:r>
          </a:p>
        </p:txBody>
      </p:sp>
    </p:spTree>
    <p:extLst>
      <p:ext uri="{BB962C8B-B14F-4D97-AF65-F5344CB8AC3E}">
        <p14:creationId xmlns:p14="http://schemas.microsoft.com/office/powerpoint/2010/main" val="3484093028"/>
      </p:ext>
    </p:extLst>
  </p:cSld>
  <p:clrMapOvr>
    <a:masterClrMapping/>
  </p:clrMapOvr>
  <p:transition xmlns:p14="http://schemas.microsoft.com/office/powerpoint/2010/main"/>
</p:sldLayout>
</file>

<file path=ppt/slideLayouts/slideLayout7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381321392"/>
      </p:ext>
    </p:extLst>
  </p:cSld>
  <p:clrMapOvr>
    <a:masterClrMapping/>
  </p:clrMapOvr>
  <p:transition xmlns:p14="http://schemas.microsoft.com/office/powerpoint/2010/main"/>
</p:sldLayout>
</file>

<file path=ppt/slideLayouts/slideLayout7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smtClean="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2096024406"/>
      </p:ext>
    </p:extLst>
  </p:cSld>
  <p:clrMapOvr>
    <a:masterClrMapping/>
  </p:clrMapOvr>
  <p:transition xmlns:p14="http://schemas.microsoft.com/office/powerpoint/2010/main"/>
</p:sldLayout>
</file>

<file path=ppt/slideLayouts/slideLayout7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Tree>
    <p:extLst>
      <p:ext uri="{BB962C8B-B14F-4D97-AF65-F5344CB8AC3E}">
        <p14:creationId xmlns:p14="http://schemas.microsoft.com/office/powerpoint/2010/main" val="3544390152"/>
      </p:ext>
    </p:extLst>
  </p:cSld>
  <p:clrMapOvr>
    <a:masterClrMapping/>
  </p:clrMapOvr>
  <p:transition xmlns:p14="http://schemas.microsoft.com/office/powerpoint/2010/main"/>
</p:sldLayout>
</file>

<file path=ppt/slideLayouts/slideLayout7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135886775"/>
      </p:ext>
    </p:extLst>
  </p:cSld>
  <p:clrMapOvr>
    <a:masterClrMapping/>
  </p:clrMapOvr>
  <p:transition xmlns:p14="http://schemas.microsoft.com/office/powerpoint/2010/main"/>
</p:sldLayout>
</file>

<file path=ppt/slideLayouts/slideLayout7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smtClean="0"/>
              <a:t>Click to edit Master title style</a:t>
            </a:r>
            <a:endParaRPr lang="en-US"/>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smtClean="0"/>
              <a:t>Click to edit Master text styles</a:t>
            </a:r>
          </a:p>
        </p:txBody>
      </p:sp>
    </p:spTree>
    <p:extLst>
      <p:ext uri="{BB962C8B-B14F-4D97-AF65-F5344CB8AC3E}">
        <p14:creationId xmlns:p14="http://schemas.microsoft.com/office/powerpoint/2010/main" val="3761520455"/>
      </p:ext>
    </p:extLst>
  </p:cSld>
  <p:clrMapOvr>
    <a:masterClrMapping/>
  </p:clrMapOvr>
  <p:transition xmlns:p14="http://schemas.microsoft.com/office/powerpoint/2010/main"/>
</p:sldLayout>
</file>

<file path=ppt/slideLayouts/slideLayout7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smtClean="0"/>
              <a:t>Click to edit Master text styles</a:t>
            </a:r>
          </a:p>
        </p:txBody>
      </p:sp>
    </p:spTree>
    <p:extLst>
      <p:ext uri="{BB962C8B-B14F-4D97-AF65-F5344CB8AC3E}">
        <p14:creationId xmlns:p14="http://schemas.microsoft.com/office/powerpoint/2010/main" val="1553752767"/>
      </p:ext>
    </p:extLst>
  </p:cSld>
  <p:clrMapOvr>
    <a:masterClrMapping/>
  </p:clrMapOvr>
  <p:transition xmlns:p14="http://schemas.microsoft.com/office/powerpoint/2010/main"/>
</p:sldLayout>
</file>

<file path=ppt/slideLayouts/slideLayout7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3386164060"/>
      </p:ext>
    </p:extLst>
  </p:cSld>
  <p:clrMapOvr>
    <a:masterClrMapping/>
  </p:clrMapOvr>
  <p:transition xmlns:p14="http://schemas.microsoft.com/office/powerpoint/2010/main"/>
</p:sldLayout>
</file>

<file path=ppt/slideLayouts/slideLayout7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val="2228080628"/>
      </p:ext>
    </p:extLst>
  </p:cSld>
  <p:clrMapOvr>
    <a:masterClrMapping/>
  </p:clrMapOvr>
  <p:transition xmlns:p14="http://schemas.microsoft.com/office/powerpoint/2010/main"/>
</p:sldLayout>
</file>

<file path=ppt/slideLayouts/slideLayout7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671140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69592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7126281"/>
      </p:ext>
    </p:extLst>
  </p:cSld>
  <p:clrMapOvr>
    <a:masterClrMapping/>
  </p:clrMapOvr>
  <p:transition xmlns:p14="http://schemas.microsoft.com/office/powerpoint/2010/main"/>
</p:sldLayout>
</file>

<file path=ppt/slideLayouts/slideLayout7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11286692"/>
      </p:ext>
    </p:extLst>
  </p:cSld>
  <p:clrMapOvr>
    <a:masterClrMapping/>
  </p:clrMapOvr>
  <p:transition xmlns:p14="http://schemas.microsoft.com/office/powerpoint/2010/main"/>
</p:sldLayout>
</file>

<file path=ppt/slideLayouts/slideLayout7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9045536"/>
      </p:ext>
    </p:extLst>
  </p:cSld>
  <p:clrMapOvr>
    <a:masterClrMapping/>
  </p:clrMapOvr>
  <p:transition xmlns:p14="http://schemas.microsoft.com/office/powerpoint/2010/main"/>
</p:sldLayout>
</file>

<file path=ppt/slideLayouts/slideLayout7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8580320"/>
      </p:ext>
    </p:extLst>
  </p:cSld>
  <p:clrMapOvr>
    <a:masterClrMapping/>
  </p:clrMapOvr>
  <p:transition xmlns:p14="http://schemas.microsoft.com/office/powerpoint/2010/main"/>
</p:sldLayout>
</file>

<file path=ppt/slideLayouts/slideLayout7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2584257"/>
      </p:ext>
    </p:extLst>
  </p:cSld>
  <p:clrMapOvr>
    <a:masterClrMapping/>
  </p:clrMapOvr>
  <p:transition xmlns:p14="http://schemas.microsoft.com/office/powerpoint/2010/main"/>
</p:sldLayout>
</file>

<file path=ppt/slideLayouts/slideLayout7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1355483"/>
      </p:ext>
    </p:extLst>
  </p:cSld>
  <p:clrMapOvr>
    <a:masterClrMapping/>
  </p:clrMapOvr>
  <p:transition xmlns:p14="http://schemas.microsoft.com/office/powerpoint/2010/main"/>
</p:sldLayout>
</file>

<file path=ppt/slideLayouts/slideLayout7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3519570"/>
      </p:ext>
    </p:extLst>
  </p:cSld>
  <p:clrMapOvr>
    <a:masterClrMapping/>
  </p:clrMapOvr>
  <p:transition xmlns:p14="http://schemas.microsoft.com/office/powerpoint/2010/main"/>
</p:sldLayout>
</file>

<file path=ppt/slideLayouts/slideLayout7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4131969"/>
      </p:ext>
    </p:extLst>
  </p:cSld>
  <p:clrMapOvr>
    <a:masterClrMapping/>
  </p:clrMapOvr>
  <p:transition xmlns:p14="http://schemas.microsoft.com/office/powerpoint/2010/main"/>
</p:sldLayout>
</file>

<file path=ppt/slideLayouts/slideLayout7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5394853"/>
      </p:ext>
    </p:extLst>
  </p:cSld>
  <p:clrMapOvr>
    <a:masterClrMapping/>
  </p:clrMapOvr>
  <p:transition xmlns:p14="http://schemas.microsoft.com/office/powerpoint/2010/main"/>
</p:sldLayout>
</file>

<file path=ppt/slideLayouts/slideLayout7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256359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1038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7583183"/>
      </p:ext>
    </p:extLst>
  </p:cSld>
  <p:clrMapOvr>
    <a:masterClrMapping/>
  </p:clrMapOvr>
  <p:transition xmlns:p14="http://schemas.microsoft.com/office/powerpoint/2010/main"/>
</p:sldLayout>
</file>

<file path=ppt/slideLayouts/slideLayout7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4220371"/>
      </p:ext>
    </p:extLst>
  </p:cSld>
  <p:clrMapOvr>
    <a:masterClrMapping/>
  </p:clrMapOvr>
  <p:transition xmlns:p14="http://schemas.microsoft.com/office/powerpoint/2010/main"/>
</p:sldLayout>
</file>

<file path=ppt/slideLayouts/slideLayout7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7851043"/>
      </p:ext>
    </p:extLst>
  </p:cSld>
  <p:clrMapOvr>
    <a:masterClrMapping/>
  </p:clrMapOvr>
  <p:transition xmlns:p14="http://schemas.microsoft.com/office/powerpoint/2010/main"/>
</p:sldLayout>
</file>

<file path=ppt/slideLayouts/slideLayout7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2586353"/>
      </p:ext>
    </p:extLst>
  </p:cSld>
  <p:clrMapOvr>
    <a:masterClrMapping/>
  </p:clrMapOvr>
  <p:transition xmlns:p14="http://schemas.microsoft.com/office/powerpoint/2010/main"/>
</p:sldLayout>
</file>

<file path=ppt/slideLayouts/slideLayout7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0954078"/>
      </p:ext>
    </p:extLst>
  </p:cSld>
  <p:clrMapOvr>
    <a:masterClrMapping/>
  </p:clrMapOvr>
  <p:transition xmlns:p14="http://schemas.microsoft.com/office/powerpoint/2010/main"/>
</p:sldLayout>
</file>

<file path=ppt/slideLayouts/slideLayout7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2114750"/>
      </p:ext>
    </p:extLst>
  </p:cSld>
  <p:clrMapOvr>
    <a:masterClrMapping/>
  </p:clrMapOvr>
  <p:transition xmlns:p14="http://schemas.microsoft.com/office/powerpoint/2010/main"/>
</p:sldLayout>
</file>

<file path=ppt/slideLayouts/slideLayout7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899938"/>
      </p:ext>
    </p:extLst>
  </p:cSld>
  <p:clrMapOvr>
    <a:masterClrMapping/>
  </p:clrMapOvr>
  <p:transition xmlns:p14="http://schemas.microsoft.com/office/powerpoint/2010/main"/>
</p:sldLayout>
</file>

<file path=ppt/slideLayouts/slideLayout7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0561896"/>
      </p:ext>
    </p:extLst>
  </p:cSld>
  <p:clrMapOvr>
    <a:masterClrMapping/>
  </p:clrMapOvr>
  <p:transition xmlns:p14="http://schemas.microsoft.com/office/powerpoint/2010/main"/>
</p:sldLayout>
</file>

<file path=ppt/slideLayouts/slideLayout7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1557047"/>
      </p:ext>
    </p:extLst>
  </p:cSld>
  <p:clrMapOvr>
    <a:masterClrMapping/>
  </p:clrMapOvr>
  <p:transition xmlns:p14="http://schemas.microsoft.com/office/powerpoint/2010/main"/>
</p:sldLayout>
</file>

<file path=ppt/slideLayouts/slideLayout7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146816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158133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6845594"/>
      </p:ext>
    </p:extLst>
  </p:cSld>
  <p:clrMapOvr>
    <a:masterClrMapping/>
  </p:clrMapOvr>
  <p:transition xmlns:p14="http://schemas.microsoft.com/office/powerpoint/2010/main"/>
</p:sldLayout>
</file>

<file path=ppt/slideLayouts/slideLayout7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8993231"/>
      </p:ext>
    </p:extLst>
  </p:cSld>
  <p:clrMapOvr>
    <a:masterClrMapping/>
  </p:clrMapOvr>
  <p:transition xmlns:p14="http://schemas.microsoft.com/office/powerpoint/2010/main"/>
</p:sldLayout>
</file>

<file path=ppt/slideLayouts/slideLayout7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8354325"/>
      </p:ext>
    </p:extLst>
  </p:cSld>
  <p:clrMapOvr>
    <a:masterClrMapping/>
  </p:clrMapOvr>
  <p:transition xmlns:p14="http://schemas.microsoft.com/office/powerpoint/2010/main"/>
</p:sldLayout>
</file>

<file path=ppt/slideLayouts/slideLayout7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9235577"/>
      </p:ext>
    </p:extLst>
  </p:cSld>
  <p:clrMapOvr>
    <a:masterClrMapping/>
  </p:clrMapOvr>
  <p:transition xmlns:p14="http://schemas.microsoft.com/office/powerpoint/2010/main"/>
</p:sldLayout>
</file>

<file path=ppt/slideLayouts/slideLayout7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6386840"/>
      </p:ext>
    </p:extLst>
  </p:cSld>
  <p:clrMapOvr>
    <a:masterClrMapping/>
  </p:clrMapOvr>
  <p:transition xmlns:p14="http://schemas.microsoft.com/office/powerpoint/2010/main"/>
</p:sldLayout>
</file>

<file path=ppt/slideLayouts/slideLayout7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3438118"/>
      </p:ext>
    </p:extLst>
  </p:cSld>
  <p:clrMapOvr>
    <a:masterClrMapping/>
  </p:clrMapOvr>
  <p:transition xmlns:p14="http://schemas.microsoft.com/office/powerpoint/2010/main"/>
</p:sldLayout>
</file>

<file path=ppt/slideLayouts/slideLayout7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5348891"/>
      </p:ext>
    </p:extLst>
  </p:cSld>
  <p:clrMapOvr>
    <a:masterClrMapping/>
  </p:clrMapOvr>
  <p:transition xmlns:p14="http://schemas.microsoft.com/office/powerpoint/2010/main"/>
</p:sldLayout>
</file>

<file path=ppt/slideLayouts/slideLayout7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310568"/>
      </p:ext>
    </p:extLst>
  </p:cSld>
  <p:clrMapOvr>
    <a:masterClrMapping/>
  </p:clrMapOvr>
  <p:transition xmlns:p14="http://schemas.microsoft.com/office/powerpoint/2010/main"/>
</p:sldLayout>
</file>

<file path=ppt/slideLayouts/slideLayout7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702855"/>
      </p:ext>
    </p:extLst>
  </p:cSld>
  <p:clrMapOvr>
    <a:masterClrMapping/>
  </p:clrMapOvr>
  <p:transition xmlns:p14="http://schemas.microsoft.com/office/powerpoint/2010/main"/>
</p:sldLayout>
</file>

<file path=ppt/slideLayouts/slideLayout7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637860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72966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9496063"/>
      </p:ext>
    </p:extLst>
  </p:cSld>
  <p:clrMapOvr>
    <a:masterClrMapping/>
  </p:clrMapOvr>
  <p:transition xmlns:p14="http://schemas.microsoft.com/office/powerpoint/2010/main"/>
</p:sldLayout>
</file>

<file path=ppt/slideLayouts/slideLayout7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7500428"/>
      </p:ext>
    </p:extLst>
  </p:cSld>
  <p:clrMapOvr>
    <a:masterClrMapping/>
  </p:clrMapOvr>
  <p:transition xmlns:p14="http://schemas.microsoft.com/office/powerpoint/2010/main"/>
</p:sldLayout>
</file>

<file path=ppt/slideLayouts/slideLayout7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137589"/>
      </p:ext>
    </p:extLst>
  </p:cSld>
  <p:clrMapOvr>
    <a:masterClrMapping/>
  </p:clrMapOvr>
  <p:transition xmlns:p14="http://schemas.microsoft.com/office/powerpoint/2010/main"/>
</p:sldLayout>
</file>

<file path=ppt/slideLayouts/slideLayout7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0258991"/>
      </p:ext>
    </p:extLst>
  </p:cSld>
  <p:clrMapOvr>
    <a:masterClrMapping/>
  </p:clrMapOvr>
  <p:transition xmlns:p14="http://schemas.microsoft.com/office/powerpoint/2010/main"/>
</p:sldLayout>
</file>

<file path=ppt/slideLayouts/slideLayout7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9372406"/>
      </p:ext>
    </p:extLst>
  </p:cSld>
  <p:clrMapOvr>
    <a:masterClrMapping/>
  </p:clrMapOvr>
  <p:transition xmlns:p14="http://schemas.microsoft.com/office/powerpoint/2010/main"/>
</p:sldLayout>
</file>

<file path=ppt/slideLayouts/slideLayout7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2818539"/>
      </p:ext>
    </p:extLst>
  </p:cSld>
  <p:clrMapOvr>
    <a:masterClrMapping/>
  </p:clrMapOvr>
  <p:transition xmlns:p14="http://schemas.microsoft.com/office/powerpoint/2010/main"/>
</p:sldLayout>
</file>

<file path=ppt/slideLayouts/slideLayout7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6460322"/>
      </p:ext>
    </p:extLst>
  </p:cSld>
  <p:clrMapOvr>
    <a:masterClrMapping/>
  </p:clrMapOvr>
  <p:transition xmlns:p14="http://schemas.microsoft.com/office/powerpoint/2010/main"/>
</p:sldLayout>
</file>

<file path=ppt/slideLayouts/slideLayout7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0365351"/>
      </p:ext>
    </p:extLst>
  </p:cSld>
  <p:clrMapOvr>
    <a:masterClrMapping/>
  </p:clrMapOvr>
  <p:transition xmlns:p14="http://schemas.microsoft.com/office/powerpoint/2010/main"/>
</p:sldLayout>
</file>

<file path=ppt/slideLayouts/slideLayout7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7979357"/>
      </p:ext>
    </p:extLst>
  </p:cSld>
  <p:clrMapOvr>
    <a:masterClrMapping/>
  </p:clrMapOvr>
  <p:transition xmlns:p14="http://schemas.microsoft.com/office/powerpoint/2010/main"/>
</p:sldLayout>
</file>

<file path=ppt/slideLayouts/slideLayout7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8724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38487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8467068"/>
      </p:ext>
    </p:extLst>
  </p:cSld>
  <p:clrMapOvr>
    <a:masterClrMapping/>
  </p:clrMapOvr>
  <p:transition xmlns:p14="http://schemas.microsoft.com/office/powerpoint/2010/main"/>
</p:sldLayout>
</file>

<file path=ppt/slideLayouts/slideLayout7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5833139"/>
      </p:ext>
    </p:extLst>
  </p:cSld>
  <p:clrMapOvr>
    <a:masterClrMapping/>
  </p:clrMapOvr>
  <p:transition xmlns:p14="http://schemas.microsoft.com/office/powerpoint/2010/main"/>
</p:sldLayout>
</file>

<file path=ppt/slideLayouts/slideLayout7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2895662"/>
      </p:ext>
    </p:extLst>
  </p:cSld>
  <p:clrMapOvr>
    <a:masterClrMapping/>
  </p:clrMapOvr>
  <p:transition xmlns:p14="http://schemas.microsoft.com/office/powerpoint/2010/main"/>
</p:sldLayout>
</file>

<file path=ppt/slideLayouts/slideLayout7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9026945"/>
      </p:ext>
    </p:extLst>
  </p:cSld>
  <p:clrMapOvr>
    <a:masterClrMapping/>
  </p:clrMapOvr>
  <p:transition xmlns:p14="http://schemas.microsoft.com/office/powerpoint/2010/main"/>
</p:sldLayout>
</file>

<file path=ppt/slideLayouts/slideLayout7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80680414"/>
      </p:ext>
    </p:extLst>
  </p:cSld>
  <p:clrMapOvr>
    <a:masterClrMapping/>
  </p:clrMapOvr>
  <p:transition xmlns:p14="http://schemas.microsoft.com/office/powerpoint/2010/main"/>
</p:sldLayout>
</file>

<file path=ppt/slideLayouts/slideLayout7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4325680"/>
      </p:ext>
    </p:extLst>
  </p:cSld>
  <p:clrMapOvr>
    <a:masterClrMapping/>
  </p:clrMapOvr>
  <p:transition xmlns:p14="http://schemas.microsoft.com/office/powerpoint/2010/main"/>
</p:sldLayout>
</file>

<file path=ppt/slideLayouts/slideLayout7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103577"/>
      </p:ext>
    </p:extLst>
  </p:cSld>
  <p:clrMapOvr>
    <a:masterClrMapping/>
  </p:clrMapOvr>
  <p:transition xmlns:p14="http://schemas.microsoft.com/office/powerpoint/2010/main"/>
</p:sldLayout>
</file>

<file path=ppt/slideLayouts/slideLayout7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3770885"/>
      </p:ext>
    </p:extLst>
  </p:cSld>
  <p:clrMapOvr>
    <a:masterClrMapping/>
  </p:clrMapOvr>
  <p:transition xmlns:p14="http://schemas.microsoft.com/office/powerpoint/2010/main"/>
</p:sldLayout>
</file>

<file path=ppt/slideLayouts/slideLayout7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3697518"/>
      </p:ext>
    </p:extLst>
  </p:cSld>
  <p:clrMapOvr>
    <a:masterClrMapping/>
  </p:clrMapOvr>
  <p:transition xmlns:p14="http://schemas.microsoft.com/office/powerpoint/2010/main"/>
</p:sldLayout>
</file>

<file path=ppt/slideLayouts/slideLayout7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427732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9748399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7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5221937"/>
      </p:ext>
    </p:extLst>
  </p:cSld>
  <p:clrMapOvr>
    <a:masterClrMapping/>
  </p:clrMapOvr>
  <p:transition xmlns:p14="http://schemas.microsoft.com/office/powerpoint/2010/main"/>
</p:sldLayout>
</file>

<file path=ppt/slideLayouts/slideLayout7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606860"/>
      </p:ext>
    </p:extLst>
  </p:cSld>
  <p:clrMapOvr>
    <a:masterClrMapping/>
  </p:clrMapOvr>
  <p:transition xmlns:p14="http://schemas.microsoft.com/office/powerpoint/2010/main"/>
</p:sldLayout>
</file>

<file path=ppt/slideLayouts/slideLayout7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0472049"/>
      </p:ext>
    </p:extLst>
  </p:cSld>
  <p:clrMapOvr>
    <a:masterClrMapping/>
  </p:clrMapOvr>
  <p:transition xmlns:p14="http://schemas.microsoft.com/office/powerpoint/2010/main"/>
</p:sldLayout>
</file>

<file path=ppt/slideLayouts/slideLayout7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9214462"/>
      </p:ext>
    </p:extLst>
  </p:cSld>
  <p:clrMapOvr>
    <a:masterClrMapping/>
  </p:clrMapOvr>
  <p:transition xmlns:p14="http://schemas.microsoft.com/office/powerpoint/2010/main"/>
</p:sldLayout>
</file>

<file path=ppt/slideLayouts/slideLayout7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885000"/>
      </p:ext>
    </p:extLst>
  </p:cSld>
  <p:clrMapOvr>
    <a:masterClrMapping/>
  </p:clrMapOvr>
  <p:transition xmlns:p14="http://schemas.microsoft.com/office/powerpoint/2010/main"/>
</p:sldLayout>
</file>

<file path=ppt/slideLayouts/slideLayout7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935067"/>
      </p:ext>
    </p:extLst>
  </p:cSld>
  <p:clrMapOvr>
    <a:masterClrMapping/>
  </p:clrMapOvr>
  <p:transition xmlns:p14="http://schemas.microsoft.com/office/powerpoint/2010/main"/>
</p:sldLayout>
</file>

<file path=ppt/slideLayouts/slideLayout7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4921143"/>
      </p:ext>
    </p:extLst>
  </p:cSld>
  <p:clrMapOvr>
    <a:masterClrMapping/>
  </p:clrMapOvr>
  <p:transition xmlns:p14="http://schemas.microsoft.com/office/powerpoint/2010/main"/>
</p:sldLayout>
</file>

<file path=ppt/slideLayouts/slideLayout7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3276569"/>
      </p:ext>
    </p:extLst>
  </p:cSld>
  <p:clrMapOvr>
    <a:masterClrMapping/>
  </p:clrMapOvr>
  <p:transition xmlns:p14="http://schemas.microsoft.com/office/powerpoint/2010/main"/>
</p:sldLayout>
</file>

<file path=ppt/slideLayouts/slideLayout8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3814282"/>
      </p:ext>
    </p:extLst>
  </p:cSld>
  <p:clrMapOvr>
    <a:masterClrMapping/>
  </p:clrMapOvr>
  <p:transition xmlns:p14="http://schemas.microsoft.com/office/powerpoint/2010/main"/>
</p:sldLayout>
</file>

<file path=ppt/slideLayouts/slideLayout8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625120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25150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2632968"/>
      </p:ext>
    </p:extLst>
  </p:cSld>
  <p:clrMapOvr>
    <a:masterClrMapping/>
  </p:clrMapOvr>
  <p:transition xmlns:p14="http://schemas.microsoft.com/office/powerpoint/2010/main"/>
</p:sldLayout>
</file>

<file path=ppt/slideLayouts/slideLayout8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709165"/>
      </p:ext>
    </p:extLst>
  </p:cSld>
  <p:clrMapOvr>
    <a:masterClrMapping/>
  </p:clrMapOvr>
  <p:transition xmlns:p14="http://schemas.microsoft.com/office/powerpoint/2010/main"/>
</p:sldLayout>
</file>

<file path=ppt/slideLayouts/slideLayout8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0065612"/>
      </p:ext>
    </p:extLst>
  </p:cSld>
  <p:clrMapOvr>
    <a:masterClrMapping/>
  </p:clrMapOvr>
  <p:transition xmlns:p14="http://schemas.microsoft.com/office/powerpoint/2010/main"/>
</p:sldLayout>
</file>

<file path=ppt/slideLayouts/slideLayout8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4051087"/>
      </p:ext>
    </p:extLst>
  </p:cSld>
  <p:clrMapOvr>
    <a:masterClrMapping/>
  </p:clrMapOvr>
  <p:transition xmlns:p14="http://schemas.microsoft.com/office/powerpoint/2010/main"/>
</p:sldLayout>
</file>

<file path=ppt/slideLayouts/slideLayout8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2151265"/>
      </p:ext>
    </p:extLst>
  </p:cSld>
  <p:clrMapOvr>
    <a:masterClrMapping/>
  </p:clrMapOvr>
  <p:transition xmlns:p14="http://schemas.microsoft.com/office/powerpoint/2010/main"/>
</p:sldLayout>
</file>

<file path=ppt/slideLayouts/slideLayout8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3853677"/>
      </p:ext>
    </p:extLst>
  </p:cSld>
  <p:clrMapOvr>
    <a:masterClrMapping/>
  </p:clrMapOvr>
  <p:transition xmlns:p14="http://schemas.microsoft.com/office/powerpoint/2010/main"/>
</p:sldLayout>
</file>

<file path=ppt/slideLayouts/slideLayout8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061400"/>
      </p:ext>
    </p:extLst>
  </p:cSld>
  <p:clrMapOvr>
    <a:masterClrMapping/>
  </p:clrMapOvr>
  <p:transition xmlns:p14="http://schemas.microsoft.com/office/powerpoint/2010/main"/>
</p:sldLayout>
</file>

<file path=ppt/slideLayouts/slideLayout8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6756907"/>
      </p:ext>
    </p:extLst>
  </p:cSld>
  <p:clrMapOvr>
    <a:masterClrMapping/>
  </p:clrMapOvr>
  <p:transition xmlns:p14="http://schemas.microsoft.com/office/powerpoint/2010/main"/>
</p:sldLayout>
</file>

<file path=ppt/slideLayouts/slideLayout8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68683336"/>
      </p:ext>
    </p:extLst>
  </p:cSld>
  <p:clrMapOvr>
    <a:masterClrMapping/>
  </p:clrMapOvr>
  <p:transition xmlns:p14="http://schemas.microsoft.com/office/powerpoint/2010/main"/>
</p:sldLayout>
</file>

<file path=ppt/slideLayouts/slideLayout8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222213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61216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8558576"/>
      </p:ext>
    </p:extLst>
  </p:cSld>
  <p:clrMapOvr>
    <a:masterClrMapping/>
  </p:clrMapOvr>
  <p:transition xmlns:p14="http://schemas.microsoft.com/office/powerpoint/2010/main"/>
</p:sldLayout>
</file>

<file path=ppt/slideLayouts/slideLayout8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8030161"/>
      </p:ext>
    </p:extLst>
  </p:cSld>
  <p:clrMapOvr>
    <a:masterClrMapping/>
  </p:clrMapOvr>
  <p:transition xmlns:p14="http://schemas.microsoft.com/office/powerpoint/2010/main"/>
</p:sldLayout>
</file>

<file path=ppt/slideLayouts/slideLayout8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7831540"/>
      </p:ext>
    </p:extLst>
  </p:cSld>
  <p:clrMapOvr>
    <a:masterClrMapping/>
  </p:clrMapOvr>
  <p:transition xmlns:p14="http://schemas.microsoft.com/office/powerpoint/2010/main"/>
</p:sldLayout>
</file>

<file path=ppt/slideLayouts/slideLayout8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01269919"/>
      </p:ext>
    </p:extLst>
  </p:cSld>
  <p:clrMapOvr>
    <a:masterClrMapping/>
  </p:clrMapOvr>
  <p:transition xmlns:p14="http://schemas.microsoft.com/office/powerpoint/2010/main"/>
</p:sldLayout>
</file>

<file path=ppt/slideLayouts/slideLayout8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4533091"/>
      </p:ext>
    </p:extLst>
  </p:cSld>
  <p:clrMapOvr>
    <a:masterClrMapping/>
  </p:clrMapOvr>
  <p:transition xmlns:p14="http://schemas.microsoft.com/office/powerpoint/2010/main"/>
</p:sldLayout>
</file>

<file path=ppt/slideLayouts/slideLayout8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0279028"/>
      </p:ext>
    </p:extLst>
  </p:cSld>
  <p:clrMapOvr>
    <a:masterClrMapping/>
  </p:clrMapOvr>
  <p:transition xmlns:p14="http://schemas.microsoft.com/office/powerpoint/2010/main"/>
</p:sldLayout>
</file>

<file path=ppt/slideLayouts/slideLayout8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6440599"/>
      </p:ext>
    </p:extLst>
  </p:cSld>
  <p:clrMapOvr>
    <a:masterClrMapping/>
  </p:clrMapOvr>
  <p:transition xmlns:p14="http://schemas.microsoft.com/office/powerpoint/2010/main"/>
</p:sldLayout>
</file>

<file path=ppt/slideLayouts/slideLayout8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96044236"/>
      </p:ext>
    </p:extLst>
  </p:cSld>
  <p:clrMapOvr>
    <a:masterClrMapping/>
  </p:clrMapOvr>
  <p:transition xmlns:p14="http://schemas.microsoft.com/office/powerpoint/2010/main"/>
</p:sldLayout>
</file>

<file path=ppt/slideLayouts/slideLayout8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96974437"/>
      </p:ext>
    </p:extLst>
  </p:cSld>
  <p:clrMapOvr>
    <a:masterClrMapping/>
  </p:clrMapOvr>
  <p:transition xmlns:p14="http://schemas.microsoft.com/office/powerpoint/2010/main"/>
</p:sldLayout>
</file>

<file path=ppt/slideLayouts/slideLayout8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604287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945941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6757023"/>
      </p:ext>
    </p:extLst>
  </p:cSld>
  <p:clrMapOvr>
    <a:masterClrMapping/>
  </p:clrMapOvr>
  <p:transition xmlns:p14="http://schemas.microsoft.com/office/powerpoint/2010/main"/>
</p:sldLayout>
</file>

<file path=ppt/slideLayouts/slideLayout8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1011694"/>
      </p:ext>
    </p:extLst>
  </p:cSld>
  <p:clrMapOvr>
    <a:masterClrMapping/>
  </p:clrMapOvr>
  <p:transition xmlns:p14="http://schemas.microsoft.com/office/powerpoint/2010/main"/>
</p:sldLayout>
</file>

<file path=ppt/slideLayouts/slideLayout8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9431639"/>
      </p:ext>
    </p:extLst>
  </p:cSld>
  <p:clrMapOvr>
    <a:masterClrMapping/>
  </p:clrMapOvr>
  <p:transition xmlns:p14="http://schemas.microsoft.com/office/powerpoint/2010/main"/>
</p:sldLayout>
</file>

<file path=ppt/slideLayouts/slideLayout8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50204"/>
      </p:ext>
    </p:extLst>
  </p:cSld>
  <p:clrMapOvr>
    <a:masterClrMapping/>
  </p:clrMapOvr>
  <p:transition xmlns:p14="http://schemas.microsoft.com/office/powerpoint/2010/main"/>
</p:sldLayout>
</file>

<file path=ppt/slideLayouts/slideLayout8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3270195"/>
      </p:ext>
    </p:extLst>
  </p:cSld>
  <p:clrMapOvr>
    <a:masterClrMapping/>
  </p:clrMapOvr>
  <p:transition xmlns:p14="http://schemas.microsoft.com/office/powerpoint/2010/main"/>
</p:sldLayout>
</file>

<file path=ppt/slideLayouts/slideLayout8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2100308"/>
      </p:ext>
    </p:extLst>
  </p:cSld>
  <p:clrMapOvr>
    <a:masterClrMapping/>
  </p:clrMapOvr>
  <p:transition xmlns:p14="http://schemas.microsoft.com/office/powerpoint/2010/main"/>
</p:sldLayout>
</file>

<file path=ppt/slideLayouts/slideLayout8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2712118"/>
      </p:ext>
    </p:extLst>
  </p:cSld>
  <p:clrMapOvr>
    <a:masterClrMapping/>
  </p:clrMapOvr>
  <p:transition xmlns:p14="http://schemas.microsoft.com/office/powerpoint/2010/main"/>
</p:sldLayout>
</file>

<file path=ppt/slideLayouts/slideLayout8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1411333"/>
      </p:ext>
    </p:extLst>
  </p:cSld>
  <p:clrMapOvr>
    <a:masterClrMapping/>
  </p:clrMapOvr>
  <p:transition xmlns:p14="http://schemas.microsoft.com/office/powerpoint/2010/main"/>
</p:sldLayout>
</file>

<file path=ppt/slideLayouts/slideLayout8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928595"/>
      </p:ext>
    </p:extLst>
  </p:cSld>
  <p:clrMapOvr>
    <a:masterClrMapping/>
  </p:clrMapOvr>
  <p:transition xmlns:p14="http://schemas.microsoft.com/office/powerpoint/2010/main"/>
</p:sldLayout>
</file>

<file path=ppt/slideLayouts/slideLayout8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576297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96428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7712797"/>
      </p:ext>
    </p:extLst>
  </p:cSld>
  <p:clrMapOvr>
    <a:masterClrMapping/>
  </p:clrMapOvr>
  <p:transition xmlns:p14="http://schemas.microsoft.com/office/powerpoint/2010/main"/>
</p:sldLayout>
</file>

<file path=ppt/slideLayouts/slideLayout8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61632"/>
      </p:ext>
    </p:extLst>
  </p:cSld>
  <p:clrMapOvr>
    <a:masterClrMapping/>
  </p:clrMapOvr>
  <p:transition xmlns:p14="http://schemas.microsoft.com/office/powerpoint/2010/main"/>
</p:sldLayout>
</file>

<file path=ppt/slideLayouts/slideLayout8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3261343"/>
      </p:ext>
    </p:extLst>
  </p:cSld>
  <p:clrMapOvr>
    <a:masterClrMapping/>
  </p:clrMapOvr>
  <p:transition xmlns:p14="http://schemas.microsoft.com/office/powerpoint/2010/main"/>
</p:sldLayout>
</file>

<file path=ppt/slideLayouts/slideLayout8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2473113"/>
      </p:ext>
    </p:extLst>
  </p:cSld>
  <p:clrMapOvr>
    <a:masterClrMapping/>
  </p:clrMapOvr>
  <p:transition xmlns:p14="http://schemas.microsoft.com/office/powerpoint/2010/main"/>
</p:sldLayout>
</file>

<file path=ppt/slideLayouts/slideLayout8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157789"/>
      </p:ext>
    </p:extLst>
  </p:cSld>
  <p:clrMapOvr>
    <a:masterClrMapping/>
  </p:clrMapOvr>
  <p:transition xmlns:p14="http://schemas.microsoft.com/office/powerpoint/2010/main"/>
</p:sldLayout>
</file>

<file path=ppt/slideLayouts/slideLayout8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4017787"/>
      </p:ext>
    </p:extLst>
  </p:cSld>
  <p:clrMapOvr>
    <a:masterClrMapping/>
  </p:clrMapOvr>
  <p:transition xmlns:p14="http://schemas.microsoft.com/office/powerpoint/2010/main"/>
</p:sldLayout>
</file>

<file path=ppt/slideLayouts/slideLayout8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94461469"/>
      </p:ext>
    </p:extLst>
  </p:cSld>
  <p:clrMapOvr>
    <a:masterClrMapping/>
  </p:clrMapOvr>
  <p:transition xmlns:p14="http://schemas.microsoft.com/office/powerpoint/2010/main"/>
</p:sldLayout>
</file>

<file path=ppt/slideLayouts/slideLayout8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4260177"/>
      </p:ext>
    </p:extLst>
  </p:cSld>
  <p:clrMapOvr>
    <a:masterClrMapping/>
  </p:clrMapOvr>
  <p:transition xmlns:p14="http://schemas.microsoft.com/office/powerpoint/2010/main"/>
</p:sldLayout>
</file>

<file path=ppt/slideLayouts/slideLayout8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9979899"/>
      </p:ext>
    </p:extLst>
  </p:cSld>
  <p:clrMapOvr>
    <a:masterClrMapping/>
  </p:clrMapOvr>
  <p:transition xmlns:p14="http://schemas.microsoft.com/office/powerpoint/2010/main"/>
</p:sldLayout>
</file>

<file path=ppt/slideLayouts/slideLayout8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19645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49638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2653015"/>
      </p:ext>
    </p:extLst>
  </p:cSld>
  <p:clrMapOvr>
    <a:masterClrMapping/>
  </p:clrMapOvr>
  <p:transition xmlns:p14="http://schemas.microsoft.com/office/powerpoint/2010/main"/>
</p:sldLayout>
</file>

<file path=ppt/slideLayouts/slideLayout8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2184912"/>
      </p:ext>
    </p:extLst>
  </p:cSld>
  <p:clrMapOvr>
    <a:masterClrMapping/>
  </p:clrMapOvr>
  <p:transition xmlns:p14="http://schemas.microsoft.com/office/powerpoint/2010/main"/>
</p:sldLayout>
</file>

<file path=ppt/slideLayouts/slideLayout8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3312268"/>
      </p:ext>
    </p:extLst>
  </p:cSld>
  <p:clrMapOvr>
    <a:masterClrMapping/>
  </p:clrMapOvr>
  <p:transition xmlns:p14="http://schemas.microsoft.com/office/powerpoint/2010/main"/>
</p:sldLayout>
</file>

<file path=ppt/slideLayouts/slideLayout8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71225"/>
      </p:ext>
    </p:extLst>
  </p:cSld>
  <p:clrMapOvr>
    <a:masterClrMapping/>
  </p:clrMapOvr>
  <p:transition xmlns:p14="http://schemas.microsoft.com/office/powerpoint/2010/main"/>
</p:sldLayout>
</file>

<file path=ppt/slideLayouts/slideLayout8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5993600"/>
      </p:ext>
    </p:extLst>
  </p:cSld>
  <p:clrMapOvr>
    <a:masterClrMapping/>
  </p:clrMapOvr>
  <p:transition xmlns:p14="http://schemas.microsoft.com/office/powerpoint/2010/main"/>
</p:sldLayout>
</file>

<file path=ppt/slideLayouts/slideLayout8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1042111"/>
      </p:ext>
    </p:extLst>
  </p:cSld>
  <p:clrMapOvr>
    <a:masterClrMapping/>
  </p:clrMapOvr>
  <p:transition xmlns:p14="http://schemas.microsoft.com/office/powerpoint/2010/main"/>
</p:sldLayout>
</file>

<file path=ppt/slideLayouts/slideLayout8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2265491"/>
      </p:ext>
    </p:extLst>
  </p:cSld>
  <p:clrMapOvr>
    <a:masterClrMapping/>
  </p:clrMapOvr>
  <p:transition xmlns:p14="http://schemas.microsoft.com/office/powerpoint/2010/main"/>
</p:sldLayout>
</file>

<file path=ppt/slideLayouts/slideLayout8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3436602"/>
      </p:ext>
    </p:extLst>
  </p:cSld>
  <p:clrMapOvr>
    <a:masterClrMapping/>
  </p:clrMapOvr>
  <p:transition xmlns:p14="http://schemas.microsoft.com/office/powerpoint/2010/main"/>
</p:sldLayout>
</file>

<file path=ppt/slideLayouts/slideLayout8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01297791"/>
      </p:ext>
    </p:extLst>
  </p:cSld>
  <p:clrMapOvr>
    <a:masterClrMapping/>
  </p:clrMapOvr>
  <p:transition xmlns:p14="http://schemas.microsoft.com/office/powerpoint/2010/main"/>
</p:sldLayout>
</file>

<file path=ppt/slideLayouts/slideLayout8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92325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05580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2409547"/>
      </p:ext>
    </p:extLst>
  </p:cSld>
  <p:clrMapOvr>
    <a:masterClrMapping/>
  </p:clrMapOvr>
  <p:transition xmlns:p14="http://schemas.microsoft.com/office/powerpoint/2010/main"/>
</p:sldLayout>
</file>

<file path=ppt/slideLayouts/slideLayout8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2992603"/>
      </p:ext>
    </p:extLst>
  </p:cSld>
  <p:clrMapOvr>
    <a:masterClrMapping/>
  </p:clrMapOvr>
  <p:transition xmlns:p14="http://schemas.microsoft.com/office/powerpoint/2010/main"/>
</p:sldLayout>
</file>

<file path=ppt/slideLayouts/slideLayout8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1566244"/>
      </p:ext>
    </p:extLst>
  </p:cSld>
  <p:clrMapOvr>
    <a:masterClrMapping/>
  </p:clrMapOvr>
  <p:transition xmlns:p14="http://schemas.microsoft.com/office/powerpoint/2010/main"/>
</p:sldLayout>
</file>

<file path=ppt/slideLayouts/slideLayout8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1401796"/>
      </p:ext>
    </p:extLst>
  </p:cSld>
  <p:clrMapOvr>
    <a:masterClrMapping/>
  </p:clrMapOvr>
  <p:transition xmlns:p14="http://schemas.microsoft.com/office/powerpoint/2010/main"/>
</p:sldLayout>
</file>

<file path=ppt/slideLayouts/slideLayout8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7517477"/>
      </p:ext>
    </p:extLst>
  </p:cSld>
  <p:clrMapOvr>
    <a:masterClrMapping/>
  </p:clrMapOvr>
  <p:transition xmlns:p14="http://schemas.microsoft.com/office/powerpoint/2010/main"/>
</p:sldLayout>
</file>

<file path=ppt/slideLayouts/slideLayout8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7632846"/>
      </p:ext>
    </p:extLst>
  </p:cSld>
  <p:clrMapOvr>
    <a:masterClrMapping/>
  </p:clrMapOvr>
  <p:transition xmlns:p14="http://schemas.microsoft.com/office/powerpoint/2010/main"/>
</p:sldLayout>
</file>

<file path=ppt/slideLayouts/slideLayout8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0241309"/>
      </p:ext>
    </p:extLst>
  </p:cSld>
  <p:clrMapOvr>
    <a:masterClrMapping/>
  </p:clrMapOvr>
  <p:transition xmlns:p14="http://schemas.microsoft.com/office/powerpoint/2010/main"/>
</p:sldLayout>
</file>

<file path=ppt/slideLayouts/slideLayout8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1076074"/>
      </p:ext>
    </p:extLst>
  </p:cSld>
  <p:clrMapOvr>
    <a:masterClrMapping/>
  </p:clrMapOvr>
  <p:transition xmlns:p14="http://schemas.microsoft.com/office/powerpoint/2010/main"/>
</p:sldLayout>
</file>

<file path=ppt/slideLayouts/slideLayout8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5046051"/>
      </p:ext>
    </p:extLst>
  </p:cSld>
  <p:clrMapOvr>
    <a:masterClrMapping/>
  </p:clrMapOvr>
  <p:transition xmlns:p14="http://schemas.microsoft.com/office/powerpoint/2010/main"/>
</p:sldLayout>
</file>

<file path=ppt/slideLayouts/slideLayout8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380692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2920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7393613"/>
      </p:ext>
    </p:extLst>
  </p:cSld>
  <p:clrMapOvr>
    <a:masterClrMapping/>
  </p:clrMapOvr>
  <p:transition xmlns:p14="http://schemas.microsoft.com/office/powerpoint/2010/main"/>
</p:sldLayout>
</file>

<file path=ppt/slideLayouts/slideLayout8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2887330"/>
      </p:ext>
    </p:extLst>
  </p:cSld>
  <p:clrMapOvr>
    <a:masterClrMapping/>
  </p:clrMapOvr>
  <p:transition xmlns:p14="http://schemas.microsoft.com/office/powerpoint/2010/main"/>
</p:sldLayout>
</file>

<file path=ppt/slideLayouts/slideLayout8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1750490"/>
      </p:ext>
    </p:extLst>
  </p:cSld>
  <p:clrMapOvr>
    <a:masterClrMapping/>
  </p:clrMapOvr>
  <p:transition xmlns:p14="http://schemas.microsoft.com/office/powerpoint/2010/main"/>
</p:sldLayout>
</file>

<file path=ppt/slideLayouts/slideLayout8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5146192"/>
      </p:ext>
    </p:extLst>
  </p:cSld>
  <p:clrMapOvr>
    <a:masterClrMapping/>
  </p:clrMapOvr>
  <p:transition xmlns:p14="http://schemas.microsoft.com/office/powerpoint/2010/main"/>
</p:sldLayout>
</file>

<file path=ppt/slideLayouts/slideLayout8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5490306"/>
      </p:ext>
    </p:extLst>
  </p:cSld>
  <p:clrMapOvr>
    <a:masterClrMapping/>
  </p:clrMapOvr>
  <p:transition xmlns:p14="http://schemas.microsoft.com/office/powerpoint/2010/main"/>
</p:sldLayout>
</file>

<file path=ppt/slideLayouts/slideLayout8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6457294"/>
      </p:ext>
    </p:extLst>
  </p:cSld>
  <p:clrMapOvr>
    <a:masterClrMapping/>
  </p:clrMapOvr>
  <p:transition xmlns:p14="http://schemas.microsoft.com/office/powerpoint/2010/main"/>
</p:sldLayout>
</file>

<file path=ppt/slideLayouts/slideLayout8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0412743"/>
      </p:ext>
    </p:extLst>
  </p:cSld>
  <p:clrMapOvr>
    <a:masterClrMapping/>
  </p:clrMapOvr>
  <p:transition xmlns:p14="http://schemas.microsoft.com/office/powerpoint/2010/main"/>
</p:sldLayout>
</file>

<file path=ppt/slideLayouts/slideLayout8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9270413"/>
      </p:ext>
    </p:extLst>
  </p:cSld>
  <p:clrMapOvr>
    <a:masterClrMapping/>
  </p:clrMapOvr>
  <p:transition xmlns:p14="http://schemas.microsoft.com/office/powerpoint/2010/main"/>
</p:sldLayout>
</file>

<file path=ppt/slideLayouts/slideLayout8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88746288"/>
      </p:ext>
    </p:extLst>
  </p:cSld>
  <p:clrMapOvr>
    <a:masterClrMapping/>
  </p:clrMapOvr>
  <p:transition xmlns:p14="http://schemas.microsoft.com/office/powerpoint/2010/main"/>
</p:sldLayout>
</file>

<file path=ppt/slideLayouts/slideLayout8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43934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750606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5798171"/>
      </p:ext>
    </p:extLst>
  </p:cSld>
  <p:clrMapOvr>
    <a:masterClrMapping/>
  </p:clrMapOvr>
  <p:transition xmlns:p14="http://schemas.microsoft.com/office/powerpoint/2010/main"/>
</p:sldLayout>
</file>

<file path=ppt/slideLayouts/slideLayout8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440282"/>
      </p:ext>
    </p:extLst>
  </p:cSld>
  <p:clrMapOvr>
    <a:masterClrMapping/>
  </p:clrMapOvr>
  <p:transition xmlns:p14="http://schemas.microsoft.com/office/powerpoint/2010/main"/>
</p:sldLayout>
</file>

<file path=ppt/slideLayouts/slideLayout8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42474034"/>
      </p:ext>
    </p:extLst>
  </p:cSld>
  <p:clrMapOvr>
    <a:masterClrMapping/>
  </p:clrMapOvr>
  <p:transition xmlns:p14="http://schemas.microsoft.com/office/powerpoint/2010/main"/>
</p:sldLayout>
</file>

<file path=ppt/slideLayouts/slideLayout8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8120323"/>
      </p:ext>
    </p:extLst>
  </p:cSld>
  <p:clrMapOvr>
    <a:masterClrMapping/>
  </p:clrMapOvr>
  <p:transition xmlns:p14="http://schemas.microsoft.com/office/powerpoint/2010/main"/>
</p:sldLayout>
</file>

<file path=ppt/slideLayouts/slideLayout8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0924071"/>
      </p:ext>
    </p:extLst>
  </p:cSld>
  <p:clrMapOvr>
    <a:masterClrMapping/>
  </p:clrMapOvr>
  <p:transition xmlns:p14="http://schemas.microsoft.com/office/powerpoint/2010/main"/>
</p:sldLayout>
</file>

<file path=ppt/slideLayouts/slideLayout8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9750145"/>
      </p:ext>
    </p:extLst>
  </p:cSld>
  <p:clrMapOvr>
    <a:masterClrMapping/>
  </p:clrMapOvr>
  <p:transition xmlns:p14="http://schemas.microsoft.com/office/powerpoint/2010/main"/>
</p:sldLayout>
</file>

<file path=ppt/slideLayouts/slideLayout8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0880491"/>
      </p:ext>
    </p:extLst>
  </p:cSld>
  <p:clrMapOvr>
    <a:masterClrMapping/>
  </p:clrMapOvr>
  <p:transition xmlns:p14="http://schemas.microsoft.com/office/powerpoint/2010/main"/>
</p:sldLayout>
</file>

<file path=ppt/slideLayouts/slideLayout8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99885643"/>
      </p:ext>
    </p:extLst>
  </p:cSld>
  <p:clrMapOvr>
    <a:masterClrMapping/>
  </p:clrMapOvr>
  <p:transition xmlns:p14="http://schemas.microsoft.com/office/powerpoint/2010/main"/>
</p:sldLayout>
</file>

<file path=ppt/slideLayouts/slideLayout8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4266897"/>
      </p:ext>
    </p:extLst>
  </p:cSld>
  <p:clrMapOvr>
    <a:masterClrMapping/>
  </p:clrMapOvr>
  <p:transition xmlns:p14="http://schemas.microsoft.com/office/powerpoint/2010/main"/>
</p:sldLayout>
</file>

<file path=ppt/slideLayouts/slideLayout8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501848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089636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8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696654"/>
      </p:ext>
    </p:extLst>
  </p:cSld>
  <p:clrMapOvr>
    <a:masterClrMapping/>
  </p:clrMapOvr>
  <p:transition xmlns:p14="http://schemas.microsoft.com/office/powerpoint/2010/main"/>
</p:sldLayout>
</file>

<file path=ppt/slideLayouts/slideLayout8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55952"/>
      </p:ext>
    </p:extLst>
  </p:cSld>
  <p:clrMapOvr>
    <a:masterClrMapping/>
  </p:clrMapOvr>
  <p:transition xmlns:p14="http://schemas.microsoft.com/office/powerpoint/2010/main"/>
</p:sldLayout>
</file>

<file path=ppt/slideLayouts/slideLayout8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4846306"/>
      </p:ext>
    </p:extLst>
  </p:cSld>
  <p:clrMapOvr>
    <a:masterClrMapping/>
  </p:clrMapOvr>
  <p:transition xmlns:p14="http://schemas.microsoft.com/office/powerpoint/2010/main"/>
</p:sldLayout>
</file>

<file path=ppt/slideLayouts/slideLayout8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6250572"/>
      </p:ext>
    </p:extLst>
  </p:cSld>
  <p:clrMapOvr>
    <a:masterClrMapping/>
  </p:clrMapOvr>
  <p:transition xmlns:p14="http://schemas.microsoft.com/office/powerpoint/2010/main"/>
</p:sldLayout>
</file>

<file path=ppt/slideLayouts/slideLayout8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60189603"/>
      </p:ext>
    </p:extLst>
  </p:cSld>
  <p:clrMapOvr>
    <a:masterClrMapping/>
  </p:clrMapOvr>
  <p:transition xmlns:p14="http://schemas.microsoft.com/office/powerpoint/2010/main"/>
</p:sldLayout>
</file>

<file path=ppt/slideLayouts/slideLayout8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6208095"/>
      </p:ext>
    </p:extLst>
  </p:cSld>
  <p:clrMapOvr>
    <a:masterClrMapping/>
  </p:clrMapOvr>
  <p:transition xmlns:p14="http://schemas.microsoft.com/office/powerpoint/2010/main"/>
</p:sldLayout>
</file>

<file path=ppt/slideLayouts/slideLayout8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7205754"/>
      </p:ext>
    </p:extLst>
  </p:cSld>
  <p:clrMapOvr>
    <a:masterClrMapping/>
  </p:clrMapOvr>
  <p:transition xmlns:p14="http://schemas.microsoft.com/office/powerpoint/2010/main"/>
</p:sldLayout>
</file>

<file path=ppt/slideLayouts/slideLayout8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3795240"/>
      </p:ext>
    </p:extLst>
  </p:cSld>
  <p:clrMapOvr>
    <a:masterClrMapping/>
  </p:clrMapOvr>
  <p:transition xmlns:p14="http://schemas.microsoft.com/office/powerpoint/2010/main"/>
</p:sldLayout>
</file>

<file path=ppt/slideLayouts/slideLayout8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7952485"/>
      </p:ext>
    </p:extLst>
  </p:cSld>
  <p:clrMapOvr>
    <a:masterClrMapping/>
  </p:clrMapOvr>
  <p:transition xmlns:p14="http://schemas.microsoft.com/office/powerpoint/2010/main"/>
</p:sldLayout>
</file>

<file path=ppt/slideLayouts/slideLayout9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2538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82355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2996219"/>
      </p:ext>
    </p:extLst>
  </p:cSld>
  <p:clrMapOvr>
    <a:masterClrMapping/>
  </p:clrMapOvr>
  <p:transition xmlns:p14="http://schemas.microsoft.com/office/powerpoint/2010/main"/>
</p:sldLayout>
</file>

<file path=ppt/slideLayouts/slideLayout9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5920649"/>
      </p:ext>
    </p:extLst>
  </p:cSld>
  <p:clrMapOvr>
    <a:masterClrMapping/>
  </p:clrMapOvr>
  <p:transition xmlns:p14="http://schemas.microsoft.com/office/powerpoint/2010/main"/>
</p:sldLayout>
</file>

<file path=ppt/slideLayouts/slideLayout9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978182"/>
      </p:ext>
    </p:extLst>
  </p:cSld>
  <p:clrMapOvr>
    <a:masterClrMapping/>
  </p:clrMapOvr>
  <p:transition xmlns:p14="http://schemas.microsoft.com/office/powerpoint/2010/main"/>
</p:sldLayout>
</file>

<file path=ppt/slideLayouts/slideLayout9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50226601"/>
      </p:ext>
    </p:extLst>
  </p:cSld>
  <p:clrMapOvr>
    <a:masterClrMapping/>
  </p:clrMapOvr>
  <p:transition xmlns:p14="http://schemas.microsoft.com/office/powerpoint/2010/main"/>
</p:sldLayout>
</file>

<file path=ppt/slideLayouts/slideLayout9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8533416"/>
      </p:ext>
    </p:extLst>
  </p:cSld>
  <p:clrMapOvr>
    <a:masterClrMapping/>
  </p:clrMapOvr>
  <p:transition xmlns:p14="http://schemas.microsoft.com/office/powerpoint/2010/main"/>
</p:sldLayout>
</file>

<file path=ppt/slideLayouts/slideLayout9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3988831"/>
      </p:ext>
    </p:extLst>
  </p:cSld>
  <p:clrMapOvr>
    <a:masterClrMapping/>
  </p:clrMapOvr>
  <p:transition xmlns:p14="http://schemas.microsoft.com/office/powerpoint/2010/main"/>
</p:sldLayout>
</file>

<file path=ppt/slideLayouts/slideLayout9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10279208"/>
      </p:ext>
    </p:extLst>
  </p:cSld>
  <p:clrMapOvr>
    <a:masterClrMapping/>
  </p:clrMapOvr>
  <p:transition xmlns:p14="http://schemas.microsoft.com/office/powerpoint/2010/main"/>
</p:sldLayout>
</file>

<file path=ppt/slideLayouts/slideLayout9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90862766"/>
      </p:ext>
    </p:extLst>
  </p:cSld>
  <p:clrMapOvr>
    <a:masterClrMapping/>
  </p:clrMapOvr>
  <p:transition xmlns:p14="http://schemas.microsoft.com/office/powerpoint/2010/main"/>
</p:sldLayout>
</file>

<file path=ppt/slideLayouts/slideLayout9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9616011"/>
      </p:ext>
    </p:extLst>
  </p:cSld>
  <p:clrMapOvr>
    <a:masterClrMapping/>
  </p:clrMapOvr>
  <p:transition xmlns:p14="http://schemas.microsoft.com/office/powerpoint/2010/main"/>
</p:sldLayout>
</file>

<file path=ppt/slideLayouts/slideLayout9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61176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09570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4842365"/>
      </p:ext>
    </p:extLst>
  </p:cSld>
  <p:clrMapOvr>
    <a:masterClrMapping/>
  </p:clrMapOvr>
  <p:transition xmlns:p14="http://schemas.microsoft.com/office/powerpoint/2010/main"/>
</p:sldLayout>
</file>

<file path=ppt/slideLayouts/slideLayout9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2679070"/>
      </p:ext>
    </p:extLst>
  </p:cSld>
  <p:clrMapOvr>
    <a:masterClrMapping/>
  </p:clrMapOvr>
  <p:transition xmlns:p14="http://schemas.microsoft.com/office/powerpoint/2010/main"/>
</p:sldLayout>
</file>

<file path=ppt/slideLayouts/slideLayout9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6442676"/>
      </p:ext>
    </p:extLst>
  </p:cSld>
  <p:clrMapOvr>
    <a:masterClrMapping/>
  </p:clrMapOvr>
  <p:transition xmlns:p14="http://schemas.microsoft.com/office/powerpoint/2010/main"/>
</p:sldLayout>
</file>

<file path=ppt/slideLayouts/slideLayout9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3073620"/>
      </p:ext>
    </p:extLst>
  </p:cSld>
  <p:clrMapOvr>
    <a:masterClrMapping/>
  </p:clrMapOvr>
  <p:transition xmlns:p14="http://schemas.microsoft.com/office/powerpoint/2010/main"/>
</p:sldLayout>
</file>

<file path=ppt/slideLayouts/slideLayout9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8333138"/>
      </p:ext>
    </p:extLst>
  </p:cSld>
  <p:clrMapOvr>
    <a:masterClrMapping/>
  </p:clrMapOvr>
  <p:transition xmlns:p14="http://schemas.microsoft.com/office/powerpoint/2010/main"/>
</p:sldLayout>
</file>

<file path=ppt/slideLayouts/slideLayout9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775828"/>
      </p:ext>
    </p:extLst>
  </p:cSld>
  <p:clrMapOvr>
    <a:masterClrMapping/>
  </p:clrMapOvr>
  <p:transition xmlns:p14="http://schemas.microsoft.com/office/powerpoint/2010/main"/>
</p:sldLayout>
</file>

<file path=ppt/slideLayouts/slideLayout9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0740810"/>
      </p:ext>
    </p:extLst>
  </p:cSld>
  <p:clrMapOvr>
    <a:masterClrMapping/>
  </p:clrMapOvr>
  <p:transition xmlns:p14="http://schemas.microsoft.com/office/powerpoint/2010/main"/>
</p:sldLayout>
</file>

<file path=ppt/slideLayouts/slideLayout9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7884739"/>
      </p:ext>
    </p:extLst>
  </p:cSld>
  <p:clrMapOvr>
    <a:masterClrMapping/>
  </p:clrMapOvr>
  <p:transition xmlns:p14="http://schemas.microsoft.com/office/powerpoint/2010/main"/>
</p:sldLayout>
</file>

<file path=ppt/slideLayouts/slideLayout9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0145153"/>
      </p:ext>
    </p:extLst>
  </p:cSld>
  <p:clrMapOvr>
    <a:masterClrMapping/>
  </p:clrMapOvr>
  <p:transition xmlns:p14="http://schemas.microsoft.com/office/powerpoint/2010/main"/>
</p:sldLayout>
</file>

<file path=ppt/slideLayouts/slideLayout9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95291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94988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9844590"/>
      </p:ext>
    </p:extLst>
  </p:cSld>
  <p:clrMapOvr>
    <a:masterClrMapping/>
  </p:clrMapOvr>
  <p:transition xmlns:p14="http://schemas.microsoft.com/office/powerpoint/2010/main"/>
</p:sldLayout>
</file>

<file path=ppt/slideLayouts/slideLayout9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2862094"/>
      </p:ext>
    </p:extLst>
  </p:cSld>
  <p:clrMapOvr>
    <a:masterClrMapping/>
  </p:clrMapOvr>
  <p:transition xmlns:p14="http://schemas.microsoft.com/office/powerpoint/2010/main"/>
</p:sldLayout>
</file>

<file path=ppt/slideLayouts/slideLayout9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55798418"/>
      </p:ext>
    </p:extLst>
  </p:cSld>
  <p:clrMapOvr>
    <a:masterClrMapping/>
  </p:clrMapOvr>
  <p:transition xmlns:p14="http://schemas.microsoft.com/office/powerpoint/2010/main"/>
</p:sldLayout>
</file>

<file path=ppt/slideLayouts/slideLayout9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66912277"/>
      </p:ext>
    </p:extLst>
  </p:cSld>
  <p:clrMapOvr>
    <a:masterClrMapping/>
  </p:clrMapOvr>
  <p:transition xmlns:p14="http://schemas.microsoft.com/office/powerpoint/2010/main"/>
</p:sldLayout>
</file>

<file path=ppt/slideLayouts/slideLayout9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3156581"/>
      </p:ext>
    </p:extLst>
  </p:cSld>
  <p:clrMapOvr>
    <a:masterClrMapping/>
  </p:clrMapOvr>
  <p:transition xmlns:p14="http://schemas.microsoft.com/office/powerpoint/2010/main"/>
</p:sldLayout>
</file>

<file path=ppt/slideLayouts/slideLayout9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4036015"/>
      </p:ext>
    </p:extLst>
  </p:cSld>
  <p:clrMapOvr>
    <a:masterClrMapping/>
  </p:clrMapOvr>
  <p:transition xmlns:p14="http://schemas.microsoft.com/office/powerpoint/2010/main"/>
</p:sldLayout>
</file>

<file path=ppt/slideLayouts/slideLayout9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7701147"/>
      </p:ext>
    </p:extLst>
  </p:cSld>
  <p:clrMapOvr>
    <a:masterClrMapping/>
  </p:clrMapOvr>
  <p:transition xmlns:p14="http://schemas.microsoft.com/office/powerpoint/2010/main"/>
</p:sldLayout>
</file>

<file path=ppt/slideLayouts/slideLayout9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3175868"/>
      </p:ext>
    </p:extLst>
  </p:cSld>
  <p:clrMapOvr>
    <a:masterClrMapping/>
  </p:clrMapOvr>
  <p:transition xmlns:p14="http://schemas.microsoft.com/office/powerpoint/2010/main"/>
</p:sldLayout>
</file>

<file path=ppt/slideLayouts/slideLayout9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3270288"/>
      </p:ext>
    </p:extLst>
  </p:cSld>
  <p:clrMapOvr>
    <a:masterClrMapping/>
  </p:clrMapOvr>
  <p:transition xmlns:p14="http://schemas.microsoft.com/office/powerpoint/2010/main"/>
</p:sldLayout>
</file>

<file path=ppt/slideLayouts/slideLayout9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04617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lvl1pPr>
              <a:defRPr sz="2800"/>
            </a:lvl1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97734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8964163"/>
      </p:ext>
    </p:extLst>
  </p:cSld>
  <p:clrMapOvr>
    <a:masterClrMapping/>
  </p:clrMapOvr>
  <p:transition xmlns:p14="http://schemas.microsoft.com/office/powerpoint/2010/main"/>
</p:sldLayout>
</file>

<file path=ppt/slideLayouts/slideLayout9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4227174"/>
      </p:ext>
    </p:extLst>
  </p:cSld>
  <p:clrMapOvr>
    <a:masterClrMapping/>
  </p:clrMapOvr>
  <p:transition xmlns:p14="http://schemas.microsoft.com/office/powerpoint/2010/main"/>
</p:sldLayout>
</file>

<file path=ppt/slideLayouts/slideLayout9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3425256"/>
      </p:ext>
    </p:extLst>
  </p:cSld>
  <p:clrMapOvr>
    <a:masterClrMapping/>
  </p:clrMapOvr>
  <p:transition xmlns:p14="http://schemas.microsoft.com/office/powerpoint/2010/main"/>
</p:sldLayout>
</file>

<file path=ppt/slideLayouts/slideLayout9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0028508"/>
      </p:ext>
    </p:extLst>
  </p:cSld>
  <p:clrMapOvr>
    <a:masterClrMapping/>
  </p:clrMapOvr>
  <p:transition xmlns:p14="http://schemas.microsoft.com/office/powerpoint/2010/main"/>
</p:sldLayout>
</file>

<file path=ppt/slideLayouts/slideLayout9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796304"/>
      </p:ext>
    </p:extLst>
  </p:cSld>
  <p:clrMapOvr>
    <a:masterClrMapping/>
  </p:clrMapOvr>
  <p:transition xmlns:p14="http://schemas.microsoft.com/office/powerpoint/2010/main"/>
</p:sldLayout>
</file>

<file path=ppt/slideLayouts/slideLayout9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483577"/>
      </p:ext>
    </p:extLst>
  </p:cSld>
  <p:clrMapOvr>
    <a:masterClrMapping/>
  </p:clrMapOvr>
  <p:transition xmlns:p14="http://schemas.microsoft.com/office/powerpoint/2010/main"/>
</p:sldLayout>
</file>

<file path=ppt/slideLayouts/slideLayout9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82701788"/>
      </p:ext>
    </p:extLst>
  </p:cSld>
  <p:clrMapOvr>
    <a:masterClrMapping/>
  </p:clrMapOvr>
  <p:transition xmlns:p14="http://schemas.microsoft.com/office/powerpoint/2010/main"/>
</p:sldLayout>
</file>

<file path=ppt/slideLayouts/slideLayout9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848879"/>
      </p:ext>
    </p:extLst>
  </p:cSld>
  <p:clrMapOvr>
    <a:masterClrMapping/>
  </p:clrMapOvr>
  <p:transition xmlns:p14="http://schemas.microsoft.com/office/powerpoint/2010/main"/>
</p:sldLayout>
</file>

<file path=ppt/slideLayouts/slideLayout9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6933164"/>
      </p:ext>
    </p:extLst>
  </p:cSld>
  <p:clrMapOvr>
    <a:masterClrMapping/>
  </p:clrMapOvr>
  <p:transition xmlns:p14="http://schemas.microsoft.com/office/powerpoint/2010/main"/>
</p:sldLayout>
</file>

<file path=ppt/slideLayouts/slideLayout9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3868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162543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0498097"/>
      </p:ext>
    </p:extLst>
  </p:cSld>
  <p:clrMapOvr>
    <a:masterClrMapping/>
  </p:clrMapOvr>
  <p:transition xmlns:p14="http://schemas.microsoft.com/office/powerpoint/2010/main"/>
</p:sldLayout>
</file>

<file path=ppt/slideLayouts/slideLayout9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8732609"/>
      </p:ext>
    </p:extLst>
  </p:cSld>
  <p:clrMapOvr>
    <a:masterClrMapping/>
  </p:clrMapOvr>
  <p:transition xmlns:p14="http://schemas.microsoft.com/office/powerpoint/2010/main"/>
</p:sldLayout>
</file>

<file path=ppt/slideLayouts/slideLayout9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1704099"/>
      </p:ext>
    </p:extLst>
  </p:cSld>
  <p:clrMapOvr>
    <a:masterClrMapping/>
  </p:clrMapOvr>
  <p:transition xmlns:p14="http://schemas.microsoft.com/office/powerpoint/2010/main"/>
</p:sldLayout>
</file>

<file path=ppt/slideLayouts/slideLayout9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720028"/>
      </p:ext>
    </p:extLst>
  </p:cSld>
  <p:clrMapOvr>
    <a:masterClrMapping/>
  </p:clrMapOvr>
  <p:transition xmlns:p14="http://schemas.microsoft.com/office/powerpoint/2010/main"/>
</p:sldLayout>
</file>

<file path=ppt/slideLayouts/slideLayout9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2143882"/>
      </p:ext>
    </p:extLst>
  </p:cSld>
  <p:clrMapOvr>
    <a:masterClrMapping/>
  </p:clrMapOvr>
  <p:transition xmlns:p14="http://schemas.microsoft.com/office/powerpoint/2010/main"/>
</p:sldLayout>
</file>

<file path=ppt/slideLayouts/slideLayout9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0395165"/>
      </p:ext>
    </p:extLst>
  </p:cSld>
  <p:clrMapOvr>
    <a:masterClrMapping/>
  </p:clrMapOvr>
  <p:transition xmlns:p14="http://schemas.microsoft.com/office/powerpoint/2010/main"/>
</p:sldLayout>
</file>

<file path=ppt/slideLayouts/slideLayout9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2083926"/>
      </p:ext>
    </p:extLst>
  </p:cSld>
  <p:clrMapOvr>
    <a:masterClrMapping/>
  </p:clrMapOvr>
  <p:transition xmlns:p14="http://schemas.microsoft.com/office/powerpoint/2010/main"/>
</p:sldLayout>
</file>

<file path=ppt/slideLayouts/slideLayout9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493546"/>
      </p:ext>
    </p:extLst>
  </p:cSld>
  <p:clrMapOvr>
    <a:masterClrMapping/>
  </p:clrMapOvr>
  <p:transition xmlns:p14="http://schemas.microsoft.com/office/powerpoint/2010/main"/>
</p:sldLayout>
</file>

<file path=ppt/slideLayouts/slideLayout9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630380"/>
      </p:ext>
    </p:extLst>
  </p:cSld>
  <p:clrMapOvr>
    <a:masterClrMapping/>
  </p:clrMapOvr>
  <p:transition xmlns:p14="http://schemas.microsoft.com/office/powerpoint/2010/main"/>
</p:sldLayout>
</file>

<file path=ppt/slideLayouts/slideLayout9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52760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75990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2241815"/>
      </p:ext>
    </p:extLst>
  </p:cSld>
  <p:clrMapOvr>
    <a:masterClrMapping/>
  </p:clrMapOvr>
  <p:transition xmlns:p14="http://schemas.microsoft.com/office/powerpoint/2010/main"/>
</p:sldLayout>
</file>

<file path=ppt/slideLayouts/slideLayout9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8258006"/>
      </p:ext>
    </p:extLst>
  </p:cSld>
  <p:clrMapOvr>
    <a:masterClrMapping/>
  </p:clrMapOvr>
  <p:transition xmlns:p14="http://schemas.microsoft.com/office/powerpoint/2010/main"/>
</p:sldLayout>
</file>

<file path=ppt/slideLayouts/slideLayout9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5105709"/>
      </p:ext>
    </p:extLst>
  </p:cSld>
  <p:clrMapOvr>
    <a:masterClrMapping/>
  </p:clrMapOvr>
  <p:transition xmlns:p14="http://schemas.microsoft.com/office/powerpoint/2010/main"/>
</p:sldLayout>
</file>

<file path=ppt/slideLayouts/slideLayout9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4029097"/>
      </p:ext>
    </p:extLst>
  </p:cSld>
  <p:clrMapOvr>
    <a:masterClrMapping/>
  </p:clrMapOvr>
  <p:transition xmlns:p14="http://schemas.microsoft.com/office/powerpoint/2010/main"/>
</p:sldLayout>
</file>

<file path=ppt/slideLayouts/slideLayout9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882524"/>
      </p:ext>
    </p:extLst>
  </p:cSld>
  <p:clrMapOvr>
    <a:masterClrMapping/>
  </p:clrMapOvr>
  <p:transition xmlns:p14="http://schemas.microsoft.com/office/powerpoint/2010/main"/>
</p:sldLayout>
</file>

<file path=ppt/slideLayouts/slideLayout9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8043598"/>
      </p:ext>
    </p:extLst>
  </p:cSld>
  <p:clrMapOvr>
    <a:masterClrMapping/>
  </p:clrMapOvr>
  <p:transition xmlns:p14="http://schemas.microsoft.com/office/powerpoint/2010/main"/>
</p:sldLayout>
</file>

<file path=ppt/slideLayouts/slideLayout9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1649945"/>
      </p:ext>
    </p:extLst>
  </p:cSld>
  <p:clrMapOvr>
    <a:masterClrMapping/>
  </p:clrMapOvr>
  <p:transition xmlns:p14="http://schemas.microsoft.com/office/powerpoint/2010/main"/>
</p:sldLayout>
</file>

<file path=ppt/slideLayouts/slideLayout9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6991705"/>
      </p:ext>
    </p:extLst>
  </p:cSld>
  <p:clrMapOvr>
    <a:masterClrMapping/>
  </p:clrMapOvr>
  <p:transition xmlns:p14="http://schemas.microsoft.com/office/powerpoint/2010/main"/>
</p:sldLayout>
</file>

<file path=ppt/slideLayouts/slideLayout9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5910632"/>
      </p:ext>
    </p:extLst>
  </p:cSld>
  <p:clrMapOvr>
    <a:masterClrMapping/>
  </p:clrMapOvr>
  <p:transition xmlns:p14="http://schemas.microsoft.com/office/powerpoint/2010/main"/>
</p:sldLayout>
</file>

<file path=ppt/slideLayouts/slideLayout9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464810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744856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2707823"/>
      </p:ext>
    </p:extLst>
  </p:cSld>
  <p:clrMapOvr>
    <a:masterClrMapping/>
  </p:clrMapOvr>
  <p:transition xmlns:p14="http://schemas.microsoft.com/office/powerpoint/2010/main"/>
</p:sldLayout>
</file>

<file path=ppt/slideLayouts/slideLayout9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5206416"/>
      </p:ext>
    </p:extLst>
  </p:cSld>
  <p:clrMapOvr>
    <a:masterClrMapping/>
  </p:clrMapOvr>
  <p:transition xmlns:p14="http://schemas.microsoft.com/office/powerpoint/2010/main"/>
</p:sldLayout>
</file>

<file path=ppt/slideLayouts/slideLayout9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96004578"/>
      </p:ext>
    </p:extLst>
  </p:cSld>
  <p:clrMapOvr>
    <a:masterClrMapping/>
  </p:clrMapOvr>
  <p:transition xmlns:p14="http://schemas.microsoft.com/office/powerpoint/2010/main"/>
</p:sldLayout>
</file>

<file path=ppt/slideLayouts/slideLayout9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2975375"/>
      </p:ext>
    </p:extLst>
  </p:cSld>
  <p:clrMapOvr>
    <a:masterClrMapping/>
  </p:clrMapOvr>
  <p:transition xmlns:p14="http://schemas.microsoft.com/office/powerpoint/2010/main"/>
</p:sldLayout>
</file>

<file path=ppt/slideLayouts/slideLayout9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0480363"/>
      </p:ext>
    </p:extLst>
  </p:cSld>
  <p:clrMapOvr>
    <a:masterClrMapping/>
  </p:clrMapOvr>
  <p:transition xmlns:p14="http://schemas.microsoft.com/office/powerpoint/2010/main"/>
</p:sldLayout>
</file>

<file path=ppt/slideLayouts/slideLayout9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7197979"/>
      </p:ext>
    </p:extLst>
  </p:cSld>
  <p:clrMapOvr>
    <a:masterClrMapping/>
  </p:clrMapOvr>
  <p:transition xmlns:p14="http://schemas.microsoft.com/office/powerpoint/2010/main"/>
</p:sldLayout>
</file>

<file path=ppt/slideLayouts/slideLayout9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32637953"/>
      </p:ext>
    </p:extLst>
  </p:cSld>
  <p:clrMapOvr>
    <a:masterClrMapping/>
  </p:clrMapOvr>
  <p:transition xmlns:p14="http://schemas.microsoft.com/office/powerpoint/2010/main"/>
</p:sldLayout>
</file>

<file path=ppt/slideLayouts/slideLayout9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8006244"/>
      </p:ext>
    </p:extLst>
  </p:cSld>
  <p:clrMapOvr>
    <a:masterClrMapping/>
  </p:clrMapOvr>
  <p:transition xmlns:p14="http://schemas.microsoft.com/office/powerpoint/2010/main"/>
</p:sldLayout>
</file>

<file path=ppt/slideLayouts/slideLayout9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7903778"/>
      </p:ext>
    </p:extLst>
  </p:cSld>
  <p:clrMapOvr>
    <a:masterClrMapping/>
  </p:clrMapOvr>
  <p:transition xmlns:p14="http://schemas.microsoft.com/office/powerpoint/2010/main"/>
</p:sldLayout>
</file>

<file path=ppt/slideLayouts/slideLayout9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27855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193664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902966"/>
      </p:ext>
    </p:extLst>
  </p:cSld>
  <p:clrMapOvr>
    <a:masterClrMapping/>
  </p:clrMapOvr>
  <p:transition xmlns:p14="http://schemas.microsoft.com/office/powerpoint/2010/main"/>
</p:sldLayout>
</file>

<file path=ppt/slideLayouts/slideLayout9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422435"/>
      </p:ext>
    </p:extLst>
  </p:cSld>
  <p:clrMapOvr>
    <a:masterClrMapping/>
  </p:clrMapOvr>
  <p:transition xmlns:p14="http://schemas.microsoft.com/office/powerpoint/2010/main"/>
</p:sldLayout>
</file>

<file path=ppt/slideLayouts/slideLayout9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1490441"/>
      </p:ext>
    </p:extLst>
  </p:cSld>
  <p:clrMapOvr>
    <a:masterClrMapping/>
  </p:clrMapOvr>
  <p:transition xmlns:p14="http://schemas.microsoft.com/office/powerpoint/2010/main"/>
</p:sldLayout>
</file>

<file path=ppt/slideLayouts/slideLayout9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6635268"/>
      </p:ext>
    </p:extLst>
  </p:cSld>
  <p:clrMapOvr>
    <a:masterClrMapping/>
  </p:clrMapOvr>
  <p:transition xmlns:p14="http://schemas.microsoft.com/office/powerpoint/2010/main"/>
</p:sldLayout>
</file>

<file path=ppt/slideLayouts/slideLayout9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5128978"/>
      </p:ext>
    </p:extLst>
  </p:cSld>
  <p:clrMapOvr>
    <a:masterClrMapping/>
  </p:clrMapOvr>
  <p:transition xmlns:p14="http://schemas.microsoft.com/office/powerpoint/2010/main"/>
</p:sldLayout>
</file>

<file path=ppt/slideLayouts/slideLayout9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472443"/>
      </p:ext>
    </p:extLst>
  </p:cSld>
  <p:clrMapOvr>
    <a:masterClrMapping/>
  </p:clrMapOvr>
  <p:transition xmlns:p14="http://schemas.microsoft.com/office/powerpoint/2010/main"/>
</p:sldLayout>
</file>

<file path=ppt/slideLayouts/slideLayout9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8791035"/>
      </p:ext>
    </p:extLst>
  </p:cSld>
  <p:clrMapOvr>
    <a:masterClrMapping/>
  </p:clrMapOvr>
  <p:transition xmlns:p14="http://schemas.microsoft.com/office/powerpoint/2010/main"/>
</p:sldLayout>
</file>

<file path=ppt/slideLayouts/slideLayout9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7208459"/>
      </p:ext>
    </p:extLst>
  </p:cSld>
  <p:clrMapOvr>
    <a:masterClrMapping/>
  </p:clrMapOvr>
  <p:transition xmlns:p14="http://schemas.microsoft.com/office/powerpoint/2010/main"/>
</p:sldLayout>
</file>

<file path=ppt/slideLayouts/slideLayout9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0197305"/>
      </p:ext>
    </p:extLst>
  </p:cSld>
  <p:clrMapOvr>
    <a:masterClrMapping/>
  </p:clrMapOvr>
  <p:transition xmlns:p14="http://schemas.microsoft.com/office/powerpoint/2010/main"/>
</p:sldLayout>
</file>

<file path=ppt/slideLayouts/slideLayout9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59938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56006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9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234862"/>
      </p:ext>
    </p:extLst>
  </p:cSld>
  <p:clrMapOvr>
    <a:masterClrMapping/>
  </p:clrMapOvr>
  <p:transition xmlns:p14="http://schemas.microsoft.com/office/powerpoint/2010/main"/>
</p:sldLayout>
</file>

<file path=ppt/slideLayouts/slideLayout9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3120778"/>
      </p:ext>
    </p:extLst>
  </p:cSld>
  <p:clrMapOvr>
    <a:masterClrMapping/>
  </p:clrMapOvr>
  <p:transition xmlns:p14="http://schemas.microsoft.com/office/powerpoint/2010/main"/>
</p:sldLayout>
</file>

<file path=ppt/slideLayouts/slideLayout9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624576"/>
      </p:ext>
    </p:extLst>
  </p:cSld>
  <p:clrMapOvr>
    <a:masterClrMapping/>
  </p:clrMapOvr>
  <p:transition xmlns:p14="http://schemas.microsoft.com/office/powerpoint/2010/main"/>
</p:sldLayout>
</file>

<file path=ppt/slideLayouts/slideLayout9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977436"/>
      </p:ext>
    </p:extLst>
  </p:cSld>
  <p:clrMapOvr>
    <a:masterClrMapping/>
  </p:clrMapOvr>
  <p:transition xmlns:p14="http://schemas.microsoft.com/office/powerpoint/2010/main"/>
</p:sldLayout>
</file>

<file path=ppt/slideLayouts/slideLayout9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39623"/>
      </p:ext>
    </p:extLst>
  </p:cSld>
  <p:clrMapOvr>
    <a:masterClrMapping/>
  </p:clrMapOvr>
  <p:transition xmlns:p14="http://schemas.microsoft.com/office/powerpoint/2010/main"/>
</p:sldLayout>
</file>

<file path=ppt/slideLayouts/slideLayout9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0802086"/>
      </p:ext>
    </p:extLst>
  </p:cSld>
  <p:clrMapOvr>
    <a:masterClrMapping/>
  </p:clrMapOvr>
  <p:transition xmlns:p14="http://schemas.microsoft.com/office/powerpoint/2010/main"/>
</p:sldLayout>
</file>

<file path=ppt/slideLayouts/slideLayout9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001118"/>
      </p:ext>
    </p:extLst>
  </p:cSld>
  <p:clrMapOvr>
    <a:masterClrMapping/>
  </p:clrMapOvr>
  <p:transition xmlns:p14="http://schemas.microsoft.com/office/powerpoint/2010/main"/>
</p:sldLayout>
</file>

<file path=ppt/slideLayouts/slideLayout9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3235911"/>
      </p:ext>
    </p:extLst>
  </p:cSld>
  <p:clrMapOvr>
    <a:masterClrMapping/>
  </p:clrMapOvr>
  <p:transition xmlns:p14="http://schemas.microsoft.com/office/powerpoint/2010/main"/>
</p:sldLayout>
</file>

<file path=ppt/slideLayouts/slideLayout9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8123"/>
      </p:ext>
    </p:extLst>
  </p:cSld>
  <p:clrMapOvr>
    <a:masterClrMapping/>
  </p:clrMapOvr>
  <p:transition xmlns:p14="http://schemas.microsoft.com/office/powerpoint/2010/main"/>
</p:sldLayout>
</file>

<file path=ppt/slideLayouts/slideLayout9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91938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11852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883693"/>
      </p:ext>
    </p:extLst>
  </p:cSld>
  <p:clrMapOvr>
    <a:masterClrMapping/>
  </p:clrMapOvr>
  <p:transition xmlns:p14="http://schemas.microsoft.com/office/powerpoint/2010/main"/>
</p:sldLayout>
</file>

<file path=ppt/slideLayouts/slideLayout10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9650700"/>
      </p:ext>
    </p:extLst>
  </p:cSld>
  <p:clrMapOvr>
    <a:masterClrMapping/>
  </p:clrMapOvr>
  <p:transition xmlns:p14="http://schemas.microsoft.com/office/powerpoint/2010/main"/>
</p:sldLayout>
</file>

<file path=ppt/slideLayouts/slideLayout10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0384331"/>
      </p:ext>
    </p:extLst>
  </p:cSld>
  <p:clrMapOvr>
    <a:masterClrMapping/>
  </p:clrMapOvr>
  <p:transition xmlns:p14="http://schemas.microsoft.com/office/powerpoint/2010/main"/>
</p:sldLayout>
</file>

<file path=ppt/slideLayouts/slideLayout10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3802"/>
      </p:ext>
    </p:extLst>
  </p:cSld>
  <p:clrMapOvr>
    <a:masterClrMapping/>
  </p:clrMapOvr>
  <p:transition xmlns:p14="http://schemas.microsoft.com/office/powerpoint/2010/main"/>
</p:sldLayout>
</file>

<file path=ppt/slideLayouts/slideLayout10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7748"/>
      </p:ext>
    </p:extLst>
  </p:cSld>
  <p:clrMapOvr>
    <a:masterClrMapping/>
  </p:clrMapOvr>
  <p:transition xmlns:p14="http://schemas.microsoft.com/office/powerpoint/2010/main"/>
</p:sldLayout>
</file>

<file path=ppt/slideLayouts/slideLayout10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759025"/>
      </p:ext>
    </p:extLst>
  </p:cSld>
  <p:clrMapOvr>
    <a:masterClrMapping/>
  </p:clrMapOvr>
  <p:transition xmlns:p14="http://schemas.microsoft.com/office/powerpoint/2010/main"/>
</p:sldLayout>
</file>

<file path=ppt/slideLayouts/slideLayout10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220365"/>
      </p:ext>
    </p:extLst>
  </p:cSld>
  <p:clrMapOvr>
    <a:masterClrMapping/>
  </p:clrMapOvr>
  <p:transition xmlns:p14="http://schemas.microsoft.com/office/powerpoint/2010/main"/>
</p:sldLayout>
</file>

<file path=ppt/slideLayouts/slideLayout10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7159023"/>
      </p:ext>
    </p:extLst>
  </p:cSld>
  <p:clrMapOvr>
    <a:masterClrMapping/>
  </p:clrMapOvr>
  <p:transition xmlns:p14="http://schemas.microsoft.com/office/powerpoint/2010/main"/>
</p:sldLayout>
</file>

<file path=ppt/slideLayouts/slideLayout10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9583518"/>
      </p:ext>
    </p:extLst>
  </p:cSld>
  <p:clrMapOvr>
    <a:masterClrMapping/>
  </p:clrMapOvr>
  <p:transition xmlns:p14="http://schemas.microsoft.com/office/powerpoint/2010/main"/>
</p:sldLayout>
</file>

<file path=ppt/slideLayouts/slideLayout101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86989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73960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228204"/>
      </p:ext>
    </p:extLst>
  </p:cSld>
  <p:clrMapOvr>
    <a:masterClrMapping/>
  </p:clrMapOvr>
  <p:transition xmlns:p14="http://schemas.microsoft.com/office/powerpoint/2010/main"/>
</p:sldLayout>
</file>

<file path=ppt/slideLayouts/slideLayout10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8326998"/>
      </p:ext>
    </p:extLst>
  </p:cSld>
  <p:clrMapOvr>
    <a:masterClrMapping/>
  </p:clrMapOvr>
  <p:transition xmlns:p14="http://schemas.microsoft.com/office/powerpoint/2010/main"/>
</p:sldLayout>
</file>

<file path=ppt/slideLayouts/slideLayout10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0986572"/>
      </p:ext>
    </p:extLst>
  </p:cSld>
  <p:clrMapOvr>
    <a:masterClrMapping/>
  </p:clrMapOvr>
  <p:transition xmlns:p14="http://schemas.microsoft.com/office/powerpoint/2010/main"/>
</p:sldLayout>
</file>

<file path=ppt/slideLayouts/slideLayout10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04036"/>
      </p:ext>
    </p:extLst>
  </p:cSld>
  <p:clrMapOvr>
    <a:masterClrMapping/>
  </p:clrMapOvr>
  <p:transition xmlns:p14="http://schemas.microsoft.com/office/powerpoint/2010/main"/>
</p:sldLayout>
</file>

<file path=ppt/slideLayouts/slideLayout10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2696453"/>
      </p:ext>
    </p:extLst>
  </p:cSld>
  <p:clrMapOvr>
    <a:masterClrMapping/>
  </p:clrMapOvr>
  <p:transition xmlns:p14="http://schemas.microsoft.com/office/powerpoint/2010/main"/>
</p:sldLayout>
</file>

<file path=ppt/slideLayouts/slideLayout10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0484777"/>
      </p:ext>
    </p:extLst>
  </p:cSld>
  <p:clrMapOvr>
    <a:masterClrMapping/>
  </p:clrMapOvr>
  <p:transition xmlns:p14="http://schemas.microsoft.com/office/powerpoint/2010/main"/>
</p:sldLayout>
</file>

<file path=ppt/slideLayouts/slideLayout10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912425"/>
      </p:ext>
    </p:extLst>
  </p:cSld>
  <p:clrMapOvr>
    <a:masterClrMapping/>
  </p:clrMapOvr>
  <p:transition xmlns:p14="http://schemas.microsoft.com/office/powerpoint/2010/main"/>
</p:sldLayout>
</file>

<file path=ppt/slideLayouts/slideLayout10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9761668"/>
      </p:ext>
    </p:extLst>
  </p:cSld>
  <p:clrMapOvr>
    <a:masterClrMapping/>
  </p:clrMapOvr>
  <p:transition xmlns:p14="http://schemas.microsoft.com/office/powerpoint/2010/main"/>
</p:sldLayout>
</file>

<file path=ppt/slideLayouts/slideLayout10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5476183"/>
      </p:ext>
    </p:extLst>
  </p:cSld>
  <p:clrMapOvr>
    <a:masterClrMapping/>
  </p:clrMapOvr>
  <p:transition xmlns:p14="http://schemas.microsoft.com/office/powerpoint/2010/main"/>
</p:sldLayout>
</file>

<file path=ppt/slideLayouts/slideLayout10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55718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81041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2947795"/>
      </p:ext>
    </p:extLst>
  </p:cSld>
  <p:clrMapOvr>
    <a:masterClrMapping/>
  </p:clrMapOvr>
  <p:transition xmlns:p14="http://schemas.microsoft.com/office/powerpoint/2010/main"/>
</p:sldLayout>
</file>

<file path=ppt/slideLayouts/slideLayout10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7374345"/>
      </p:ext>
    </p:extLst>
  </p:cSld>
  <p:clrMapOvr>
    <a:masterClrMapping/>
  </p:clrMapOvr>
  <p:transition xmlns:p14="http://schemas.microsoft.com/office/powerpoint/2010/main"/>
</p:sldLayout>
</file>

<file path=ppt/slideLayouts/slideLayout10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7983947"/>
      </p:ext>
    </p:extLst>
  </p:cSld>
  <p:clrMapOvr>
    <a:masterClrMapping/>
  </p:clrMapOvr>
  <p:transition xmlns:p14="http://schemas.microsoft.com/office/powerpoint/2010/main"/>
</p:sldLayout>
</file>

<file path=ppt/slideLayouts/slideLayout10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6030618"/>
      </p:ext>
    </p:extLst>
  </p:cSld>
  <p:clrMapOvr>
    <a:masterClrMapping/>
  </p:clrMapOvr>
  <p:transition xmlns:p14="http://schemas.microsoft.com/office/powerpoint/2010/main"/>
</p:sldLayout>
</file>

<file path=ppt/slideLayouts/slideLayout10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785318"/>
      </p:ext>
    </p:extLst>
  </p:cSld>
  <p:clrMapOvr>
    <a:masterClrMapping/>
  </p:clrMapOvr>
  <p:transition xmlns:p14="http://schemas.microsoft.com/office/powerpoint/2010/main"/>
</p:sldLayout>
</file>

<file path=ppt/slideLayouts/slideLayout10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2894100"/>
      </p:ext>
    </p:extLst>
  </p:cSld>
  <p:clrMapOvr>
    <a:masterClrMapping/>
  </p:clrMapOvr>
  <p:transition xmlns:p14="http://schemas.microsoft.com/office/powerpoint/2010/main"/>
</p:sldLayout>
</file>

<file path=ppt/slideLayouts/slideLayout10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781749"/>
      </p:ext>
    </p:extLst>
  </p:cSld>
  <p:clrMapOvr>
    <a:masterClrMapping/>
  </p:clrMapOvr>
  <p:transition xmlns:p14="http://schemas.microsoft.com/office/powerpoint/2010/main"/>
</p:sldLayout>
</file>

<file path=ppt/slideLayouts/slideLayout10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0994098"/>
      </p:ext>
    </p:extLst>
  </p:cSld>
  <p:clrMapOvr>
    <a:masterClrMapping/>
  </p:clrMapOvr>
  <p:transition xmlns:p14="http://schemas.microsoft.com/office/powerpoint/2010/main"/>
</p:sldLayout>
</file>

<file path=ppt/slideLayouts/slideLayout10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1274533"/>
      </p:ext>
    </p:extLst>
  </p:cSld>
  <p:clrMapOvr>
    <a:masterClrMapping/>
  </p:clrMapOvr>
  <p:transition xmlns:p14="http://schemas.microsoft.com/office/powerpoint/2010/main"/>
</p:sldLayout>
</file>

<file path=ppt/slideLayouts/slideLayout103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5809864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6023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647289"/>
      </p:ext>
    </p:extLst>
  </p:cSld>
  <p:clrMapOvr>
    <a:masterClrMapping/>
  </p:clrMapOvr>
  <p:transition xmlns:p14="http://schemas.microsoft.com/office/powerpoint/2010/main"/>
</p:sldLayout>
</file>

<file path=ppt/slideLayouts/slideLayout10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5490980"/>
      </p:ext>
    </p:extLst>
  </p:cSld>
  <p:clrMapOvr>
    <a:masterClrMapping/>
  </p:clrMapOvr>
  <p:transition xmlns:p14="http://schemas.microsoft.com/office/powerpoint/2010/main"/>
</p:sldLayout>
</file>

<file path=ppt/slideLayouts/slideLayout10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9287775"/>
      </p:ext>
    </p:extLst>
  </p:cSld>
  <p:clrMapOvr>
    <a:masterClrMapping/>
  </p:clrMapOvr>
  <p:transition xmlns:p14="http://schemas.microsoft.com/office/powerpoint/2010/main"/>
</p:sldLayout>
</file>

<file path=ppt/slideLayouts/slideLayout10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0593630"/>
      </p:ext>
    </p:extLst>
  </p:cSld>
  <p:clrMapOvr>
    <a:masterClrMapping/>
  </p:clrMapOvr>
  <p:transition xmlns:p14="http://schemas.microsoft.com/office/powerpoint/2010/main"/>
</p:sldLayout>
</file>

<file path=ppt/slideLayouts/slideLayout10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9793654"/>
      </p:ext>
    </p:extLst>
  </p:cSld>
  <p:clrMapOvr>
    <a:masterClrMapping/>
  </p:clrMapOvr>
  <p:transition xmlns:p14="http://schemas.microsoft.com/office/powerpoint/2010/main"/>
</p:sldLayout>
</file>

<file path=ppt/slideLayouts/slideLayout10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10093820"/>
      </p:ext>
    </p:extLst>
  </p:cSld>
  <p:clrMapOvr>
    <a:masterClrMapping/>
  </p:clrMapOvr>
  <p:transition xmlns:p14="http://schemas.microsoft.com/office/powerpoint/2010/main"/>
</p:sldLayout>
</file>

<file path=ppt/slideLayouts/slideLayout10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016871"/>
      </p:ext>
    </p:extLst>
  </p:cSld>
  <p:clrMapOvr>
    <a:masterClrMapping/>
  </p:clrMapOvr>
  <p:transition xmlns:p14="http://schemas.microsoft.com/office/powerpoint/2010/main"/>
</p:sldLayout>
</file>

<file path=ppt/slideLayouts/slideLayout10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746704"/>
      </p:ext>
    </p:extLst>
  </p:cSld>
  <p:clrMapOvr>
    <a:masterClrMapping/>
  </p:clrMapOvr>
  <p:transition xmlns:p14="http://schemas.microsoft.com/office/powerpoint/2010/main"/>
</p:sldLayout>
</file>

<file path=ppt/slideLayouts/slideLayout10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4510773"/>
      </p:ext>
    </p:extLst>
  </p:cSld>
  <p:clrMapOvr>
    <a:masterClrMapping/>
  </p:clrMapOvr>
  <p:transition xmlns:p14="http://schemas.microsoft.com/office/powerpoint/2010/main"/>
</p:sldLayout>
</file>

<file path=ppt/slideLayouts/slideLayout104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ext uri="{BB962C8B-B14F-4D97-AF65-F5344CB8AC3E}">
        <p14:creationId xmlns:p14="http://schemas.microsoft.com/office/powerpoint/2010/main" val="2127648336"/>
      </p:ext>
    </p:extLst>
  </p:cSld>
  <p:clrMapOvr>
    <a:masterClrMapping/>
  </p:clrMapOvr>
  <p:transition xmlns:p14="http://schemas.microsoft.com/office/powerpoint/2010/main"/>
</p:sldLayout>
</file>

<file path=ppt/slideLayouts/slideLayout10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ext uri="{BB962C8B-B14F-4D97-AF65-F5344CB8AC3E}">
        <p14:creationId xmlns:p14="http://schemas.microsoft.com/office/powerpoint/2010/main" val="1574409365"/>
      </p:ext>
    </p:extLst>
  </p:cSld>
  <p:clrMapOvr>
    <a:masterClrMapping/>
  </p:clrMapOvr>
  <p:transition xmlns:p14="http://schemas.microsoft.com/office/powerpoint/2010/main"/>
</p:sldLayout>
</file>

<file path=ppt/slideLayouts/slideLayout10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ext uri="{BB962C8B-B14F-4D97-AF65-F5344CB8AC3E}">
        <p14:creationId xmlns:p14="http://schemas.microsoft.com/office/powerpoint/2010/main" val="2922284687"/>
      </p:ext>
    </p:extLst>
  </p:cSld>
  <p:clrMapOvr>
    <a:masterClrMapping/>
  </p:clrMapOvr>
  <p:transition xmlns:p14="http://schemas.microsoft.com/office/powerpoint/2010/main"/>
</p:sldLayout>
</file>

<file path=ppt/slideLayouts/slideLayout10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ext uri="{BB962C8B-B14F-4D97-AF65-F5344CB8AC3E}">
        <p14:creationId xmlns:p14="http://schemas.microsoft.com/office/powerpoint/2010/main" val="817325218"/>
      </p:ext>
    </p:extLst>
  </p:cSld>
  <p:clrMapOvr>
    <a:masterClrMapping/>
  </p:clrMapOvr>
  <p:transition xmlns:p14="http://schemas.microsoft.com/office/powerpoint/2010/main"/>
</p:sldLayout>
</file>

<file path=ppt/slideLayouts/slideLayout10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ext uri="{BB962C8B-B14F-4D97-AF65-F5344CB8AC3E}">
        <p14:creationId xmlns:p14="http://schemas.microsoft.com/office/powerpoint/2010/main" val="1267063346"/>
      </p:ext>
    </p:extLst>
  </p:cSld>
  <p:clrMapOvr>
    <a:masterClrMapping/>
  </p:clrMapOvr>
  <p:transition xmlns:p14="http://schemas.microsoft.com/office/powerpoint/2010/main"/>
</p:sldLayout>
</file>

<file path=ppt/slideLayouts/slideLayout10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ext uri="{BB962C8B-B14F-4D97-AF65-F5344CB8AC3E}">
        <p14:creationId xmlns:p14="http://schemas.microsoft.com/office/powerpoint/2010/main" val="1268328824"/>
      </p:ext>
    </p:extLst>
  </p:cSld>
  <p:clrMapOvr>
    <a:masterClrMapping/>
  </p:clrMapOvr>
  <p:transition xmlns:p14="http://schemas.microsoft.com/office/powerpoint/2010/main"/>
</p:sldLayout>
</file>

<file path=ppt/slideLayouts/slideLayout10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ext uri="{BB962C8B-B14F-4D97-AF65-F5344CB8AC3E}">
        <p14:creationId xmlns:p14="http://schemas.microsoft.com/office/powerpoint/2010/main" val="2661899907"/>
      </p:ext>
    </p:extLst>
  </p:cSld>
  <p:clrMapOvr>
    <a:masterClrMapping/>
  </p:clrMapOvr>
  <p:transition xmlns:p14="http://schemas.microsoft.com/office/powerpoint/2010/main"/>
</p:sldLayout>
</file>

<file path=ppt/slideLayouts/slideLayout10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ext uri="{BB962C8B-B14F-4D97-AF65-F5344CB8AC3E}">
        <p14:creationId xmlns:p14="http://schemas.microsoft.com/office/powerpoint/2010/main" val="1719158762"/>
      </p:ext>
    </p:extLst>
  </p:cSld>
  <p:clrMapOvr>
    <a:masterClrMapping/>
  </p:clrMapOvr>
  <p:transition xmlns:p14="http://schemas.microsoft.com/office/powerpoint/2010/main"/>
</p:sldLayout>
</file>

<file path=ppt/slideLayouts/slideLayout10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ext uri="{BB962C8B-B14F-4D97-AF65-F5344CB8AC3E}">
        <p14:creationId xmlns:p14="http://schemas.microsoft.com/office/powerpoint/2010/main" val="2743735403"/>
      </p:ext>
    </p:extLst>
  </p:cSld>
  <p:clrMapOvr>
    <a:masterClrMapping/>
  </p:clrMapOvr>
  <p:transition xmlns:p14="http://schemas.microsoft.com/office/powerpoint/2010/main"/>
</p:sldLayout>
</file>

<file path=ppt/slideLayouts/slideLayout10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ext uri="{BB962C8B-B14F-4D97-AF65-F5344CB8AC3E}">
        <p14:creationId xmlns:p14="http://schemas.microsoft.com/office/powerpoint/2010/main" val="3335995463"/>
      </p:ext>
    </p:extLst>
  </p:cSld>
  <p:clrMapOvr>
    <a:masterClrMapping/>
  </p:clrMapOvr>
  <p:transition xmlns:p14="http://schemas.microsoft.com/office/powerpoint/2010/main"/>
</p:sldLayout>
</file>

<file path=ppt/slideLayouts/slideLayout10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ext uri="{BB962C8B-B14F-4D97-AF65-F5344CB8AC3E}">
        <p14:creationId xmlns:p14="http://schemas.microsoft.com/office/powerpoint/2010/main" val="3597273031"/>
      </p:ext>
    </p:extLst>
  </p:cSld>
  <p:clrMapOvr>
    <a:masterClrMapping/>
  </p:clrMapOvr>
  <p:transition xmlns:p14="http://schemas.microsoft.com/office/powerpoint/2010/main"/>
</p:sldLayout>
</file>

<file path=ppt/slideLayouts/slideLayout105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ext uri="{BB962C8B-B14F-4D97-AF65-F5344CB8AC3E}">
        <p14:creationId xmlns:p14="http://schemas.microsoft.com/office/powerpoint/2010/main" val="59548188"/>
      </p:ext>
    </p:extLst>
  </p:cSld>
  <p:clrMapOvr>
    <a:masterClrMapping/>
  </p:clrMapOvr>
  <p:transition xmlns:p14="http://schemas.microsoft.com/office/powerpoint/2010/main"/>
</p:sldLayout>
</file>

<file path=ppt/slideLayouts/slideLayout1055.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56466987"/>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056.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041047578"/>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057.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774591281"/>
      </p:ext>
    </p:extLst>
  </p:cSld>
  <p:clrMapOvr>
    <a:masterClrMapping/>
  </p:clrMapOvr>
  <p:timing>
    <p:tnLst>
      <p:par>
        <p:cTn xmlns:p14="http://schemas.microsoft.com/office/powerpoint/2010/main" id="1" dur="indefinite" restart="never" nodeType="tmRoot"/>
      </p:par>
    </p:tnLst>
  </p:timing>
</p:sldLayout>
</file>

<file path=ppt/slideLayouts/slideLayout10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497539033"/>
      </p:ext>
    </p:extLst>
  </p:cSld>
  <p:clrMapOvr>
    <a:masterClrMapping/>
  </p:clrMapOvr>
  <p:timing>
    <p:tnLst>
      <p:par>
        <p:cTn xmlns:p14="http://schemas.microsoft.com/office/powerpoint/2010/main" id="1" dur="indefinite" restart="never" nodeType="tmRoot"/>
      </p:par>
    </p:tnLst>
  </p:timing>
</p:sldLayout>
</file>

<file path=ppt/slideLayouts/slideLayout10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344595767"/>
      </p:ext>
    </p:extLst>
  </p:cSld>
  <p:clrMapOvr>
    <a:masterClrMapping/>
  </p:clrMapOvr>
  <p:timing>
    <p:tnLst>
      <p:par>
        <p:cTn xmlns:p14="http://schemas.microsoft.com/office/powerpoint/2010/main" id="1" dur="indefinite" restart="never" nodeType="tmRoot"/>
      </p:par>
    </p:tnLst>
  </p:timing>
</p:sldLayout>
</file>

<file path=ppt/slideLayouts/slideLayout1060.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30774320"/>
      </p:ext>
    </p:extLst>
  </p:cSld>
  <p:clrMapOvr>
    <a:masterClrMapping/>
  </p:clrMapOvr>
  <p:timing>
    <p:tnLst>
      <p:par>
        <p:cTn xmlns:p14="http://schemas.microsoft.com/office/powerpoint/2010/main" id="1" dur="indefinite" restart="never" nodeType="tmRoot"/>
      </p:par>
    </p:tnLst>
  </p:timing>
</p:sldLayout>
</file>

<file path=ppt/slideLayouts/slideLayout10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68654668"/>
      </p:ext>
    </p:extLst>
  </p:cSld>
  <p:clrMapOvr>
    <a:masterClrMapping/>
  </p:clrMapOvr>
  <p:timing>
    <p:tnLst>
      <p:par>
        <p:cTn xmlns:p14="http://schemas.microsoft.com/office/powerpoint/2010/main" id="1" dur="indefinite" restart="never" nodeType="tmRoot"/>
      </p:par>
    </p:tnLst>
  </p:timing>
</p:sldLayout>
</file>

<file path=ppt/slideLayouts/slideLayout10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955635"/>
      </p:ext>
    </p:extLst>
  </p:cSld>
  <p:clrMapOvr>
    <a:masterClrMapping/>
  </p:clrMapOvr>
  <p:timing>
    <p:tnLst>
      <p:par>
        <p:cTn xmlns:p14="http://schemas.microsoft.com/office/powerpoint/2010/main" id="1" dur="indefinite" restart="never" nodeType="tmRoot"/>
      </p:par>
    </p:tnLst>
  </p:timing>
</p:sldLayout>
</file>

<file path=ppt/slideLayouts/slideLayout10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28291441"/>
      </p:ext>
    </p:extLst>
  </p:cSld>
  <p:clrMapOvr>
    <a:masterClrMapping/>
  </p:clrMapOvr>
  <p:timing>
    <p:tnLst>
      <p:par>
        <p:cTn xmlns:p14="http://schemas.microsoft.com/office/powerpoint/2010/main" id="1" dur="indefinite" restart="never" nodeType="tmRoot"/>
      </p:par>
    </p:tnLst>
  </p:timing>
</p:sldLayout>
</file>

<file path=ppt/slideLayouts/slideLayout1064.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6/17/17</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2058623853"/>
      </p:ext>
    </p:extLst>
  </p:cSld>
  <p:clrMapOvr>
    <a:overrideClrMapping bg1="dk1" tx1="lt1" bg2="dk2" tx2="lt2" accent1="accent1" accent2="accent2" accent3="accent3" accent4="accent4" accent5="accent5" accent6="accent6" hlink="hlink" folHlink="folHlink"/>
  </p:clrMapOvr>
</p:sldLayout>
</file>

<file path=ppt/slideLayouts/slideLayout10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262987500"/>
      </p:ext>
    </p:extLst>
  </p:cSld>
  <p:clrMapOvr>
    <a:masterClrMapping/>
  </p:clrMapOvr>
</p:sldLayout>
</file>

<file path=ppt/slideLayouts/slideLayout10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88769312"/>
      </p:ext>
    </p:extLst>
  </p:cSld>
  <p:clrMapOvr>
    <a:masterClrMapping/>
  </p:clrMapOvr>
  <p:timing>
    <p:tnLst>
      <p:par>
        <p:cTn xmlns:p14="http://schemas.microsoft.com/office/powerpoint/2010/main" id="1" dur="indefinite" restart="never" nodeType="tmRoot"/>
      </p:par>
    </p:tnLst>
  </p:timing>
</p:sldLayout>
</file>

<file path=ppt/slideLayouts/slideLayout10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944710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73300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8518511"/>
      </p:ext>
    </p:extLst>
  </p:cSld>
  <p:clrMapOvr>
    <a:masterClrMapping/>
  </p:clrMapOvr>
  <p:transition xmlns:p14="http://schemas.microsoft.com/office/powerpoint/2010/main"/>
</p:sldLayout>
</file>

<file path=ppt/slideLayouts/slideLayout10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8900852"/>
      </p:ext>
    </p:extLst>
  </p:cSld>
  <p:clrMapOvr>
    <a:masterClrMapping/>
  </p:clrMapOvr>
  <p:transition xmlns:p14="http://schemas.microsoft.com/office/powerpoint/2010/main"/>
</p:sldLayout>
</file>

<file path=ppt/slideLayouts/slideLayout10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8263718"/>
      </p:ext>
    </p:extLst>
  </p:cSld>
  <p:clrMapOvr>
    <a:masterClrMapping/>
  </p:clrMapOvr>
  <p:transition xmlns:p14="http://schemas.microsoft.com/office/powerpoint/2010/main"/>
</p:sldLayout>
</file>

<file path=ppt/slideLayouts/slideLayout10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25737616"/>
      </p:ext>
    </p:extLst>
  </p:cSld>
  <p:clrMapOvr>
    <a:masterClrMapping/>
  </p:clrMapOvr>
  <p:transition xmlns:p14="http://schemas.microsoft.com/office/powerpoint/2010/main"/>
</p:sldLayout>
</file>

<file path=ppt/slideLayouts/slideLayout10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072506"/>
      </p:ext>
    </p:extLst>
  </p:cSld>
  <p:clrMapOvr>
    <a:masterClrMapping/>
  </p:clrMapOvr>
  <p:transition xmlns:p14="http://schemas.microsoft.com/office/powerpoint/2010/main"/>
</p:sldLayout>
</file>

<file path=ppt/slideLayouts/slideLayout10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5494814"/>
      </p:ext>
    </p:extLst>
  </p:cSld>
  <p:clrMapOvr>
    <a:masterClrMapping/>
  </p:clrMapOvr>
  <p:transition xmlns:p14="http://schemas.microsoft.com/office/powerpoint/2010/main"/>
</p:sldLayout>
</file>

<file path=ppt/slideLayouts/slideLayout10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955329"/>
      </p:ext>
    </p:extLst>
  </p:cSld>
  <p:clrMapOvr>
    <a:masterClrMapping/>
  </p:clrMapOvr>
  <p:transition xmlns:p14="http://schemas.microsoft.com/office/powerpoint/2010/main"/>
</p:sldLayout>
</file>

<file path=ppt/slideLayouts/slideLayout10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9974524"/>
      </p:ext>
    </p:extLst>
  </p:cSld>
  <p:clrMapOvr>
    <a:masterClrMapping/>
  </p:clrMapOvr>
  <p:transition xmlns:p14="http://schemas.microsoft.com/office/powerpoint/2010/main"/>
</p:sldLayout>
</file>

<file path=ppt/slideLayouts/slideLayout10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3181565"/>
      </p:ext>
    </p:extLst>
  </p:cSld>
  <p:clrMapOvr>
    <a:masterClrMapping/>
  </p:clrMapOvr>
  <p:transition xmlns:p14="http://schemas.microsoft.com/office/powerpoint/2010/main"/>
</p:sldLayout>
</file>

<file path=ppt/slideLayouts/slideLayout10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388962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53304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0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87433"/>
      </p:ext>
    </p:extLst>
  </p:cSld>
  <p:clrMapOvr>
    <a:masterClrMapping/>
  </p:clrMapOvr>
  <p:transition xmlns:p14="http://schemas.microsoft.com/office/powerpoint/2010/main"/>
</p:sldLayout>
</file>

<file path=ppt/slideLayouts/slideLayout10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4522583"/>
      </p:ext>
    </p:extLst>
  </p:cSld>
  <p:clrMapOvr>
    <a:masterClrMapping/>
  </p:clrMapOvr>
  <p:transition xmlns:p14="http://schemas.microsoft.com/office/powerpoint/2010/main"/>
</p:sldLayout>
</file>

<file path=ppt/slideLayouts/slideLayout10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1535708"/>
      </p:ext>
    </p:extLst>
  </p:cSld>
  <p:clrMapOvr>
    <a:masterClrMapping/>
  </p:clrMapOvr>
  <p:transition xmlns:p14="http://schemas.microsoft.com/office/powerpoint/2010/main"/>
</p:sldLayout>
</file>

<file path=ppt/slideLayouts/slideLayout10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7730192"/>
      </p:ext>
    </p:extLst>
  </p:cSld>
  <p:clrMapOvr>
    <a:masterClrMapping/>
  </p:clrMapOvr>
  <p:transition xmlns:p14="http://schemas.microsoft.com/office/powerpoint/2010/main"/>
</p:sldLayout>
</file>

<file path=ppt/slideLayouts/slideLayout10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66464865"/>
      </p:ext>
    </p:extLst>
  </p:cSld>
  <p:clrMapOvr>
    <a:masterClrMapping/>
  </p:clrMapOvr>
  <p:transition xmlns:p14="http://schemas.microsoft.com/office/powerpoint/2010/main"/>
</p:sldLayout>
</file>

<file path=ppt/slideLayouts/slideLayout10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4068752"/>
      </p:ext>
    </p:extLst>
  </p:cSld>
  <p:clrMapOvr>
    <a:masterClrMapping/>
  </p:clrMapOvr>
  <p:transition xmlns:p14="http://schemas.microsoft.com/office/powerpoint/2010/main"/>
</p:sldLayout>
</file>

<file path=ppt/slideLayouts/slideLayout10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2561290"/>
      </p:ext>
    </p:extLst>
  </p:cSld>
  <p:clrMapOvr>
    <a:masterClrMapping/>
  </p:clrMapOvr>
  <p:transition xmlns:p14="http://schemas.microsoft.com/office/powerpoint/2010/main"/>
</p:sldLayout>
</file>

<file path=ppt/slideLayouts/slideLayout10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3945692"/>
      </p:ext>
    </p:extLst>
  </p:cSld>
  <p:clrMapOvr>
    <a:masterClrMapping/>
  </p:clrMapOvr>
  <p:transition xmlns:p14="http://schemas.microsoft.com/office/powerpoint/2010/main"/>
</p:sldLayout>
</file>

<file path=ppt/slideLayouts/slideLayout10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4322306"/>
      </p:ext>
    </p:extLst>
  </p:cSld>
  <p:clrMapOvr>
    <a:masterClrMapping/>
  </p:clrMapOvr>
  <p:transition xmlns:p14="http://schemas.microsoft.com/office/powerpoint/2010/main"/>
</p:sldLayout>
</file>

<file path=ppt/slideLayouts/slideLayout108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1175784"/>
      </p:ext>
    </p:extLst>
  </p:cSld>
  <p:clrMapOvr>
    <a:masterClrMapping/>
  </p:clrMapOvr>
  <p:transition xmlns:p14="http://schemas.microsoft.com/office/powerpoint/2010/main"/>
</p:sldLayout>
</file>

<file path=ppt/slideLayouts/slideLayout10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67124249"/>
      </p:ext>
    </p:extLst>
  </p:cSld>
  <p:clrMapOvr>
    <a:masterClrMapping/>
  </p:clrMapOvr>
  <p:transition xmlns:p14="http://schemas.microsoft.com/office/powerpoint/2010/main"/>
</p:sldLayout>
</file>

<file path=ppt/slideLayouts/slideLayout10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97265628"/>
      </p:ext>
    </p:extLst>
  </p:cSld>
  <p:clrMapOvr>
    <a:masterClrMapping/>
  </p:clrMapOvr>
  <p:transition xmlns:p14="http://schemas.microsoft.com/office/powerpoint/2010/main"/>
</p:sldLayout>
</file>

<file path=ppt/slideLayouts/slideLayout10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676231"/>
      </p:ext>
    </p:extLst>
  </p:cSld>
  <p:clrMapOvr>
    <a:masterClrMapping/>
  </p:clrMapOvr>
  <p:transition xmlns:p14="http://schemas.microsoft.com/office/powerpoint/2010/main"/>
</p:sldLayout>
</file>

<file path=ppt/slideLayouts/slideLayout10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41575383"/>
      </p:ext>
    </p:extLst>
  </p:cSld>
  <p:clrMapOvr>
    <a:masterClrMapping/>
  </p:clrMapOvr>
  <p:transition xmlns:p14="http://schemas.microsoft.com/office/powerpoint/2010/main"/>
</p:sldLayout>
</file>

<file path=ppt/slideLayouts/slideLayout10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5011113"/>
      </p:ext>
    </p:extLst>
  </p:cSld>
  <p:clrMapOvr>
    <a:masterClrMapping/>
  </p:clrMapOvr>
  <p:transition xmlns:p14="http://schemas.microsoft.com/office/powerpoint/2010/main"/>
</p:sldLayout>
</file>

<file path=ppt/slideLayouts/slideLayout10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51265468"/>
      </p:ext>
    </p:extLst>
  </p:cSld>
  <p:clrMapOvr>
    <a:masterClrMapping/>
  </p:clrMapOvr>
  <p:transition xmlns:p14="http://schemas.microsoft.com/office/powerpoint/2010/main"/>
</p:sldLayout>
</file>

<file path=ppt/slideLayouts/slideLayout10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04952016"/>
      </p:ext>
    </p:extLst>
  </p:cSld>
  <p:clrMapOvr>
    <a:masterClrMapping/>
  </p:clrMapOvr>
  <p:transition xmlns:p14="http://schemas.microsoft.com/office/powerpoint/2010/main"/>
</p:sldLayout>
</file>

<file path=ppt/slideLayouts/slideLayout10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04853053"/>
      </p:ext>
    </p:extLst>
  </p:cSld>
  <p:clrMapOvr>
    <a:masterClrMapping/>
  </p:clrMapOvr>
  <p:transition xmlns:p14="http://schemas.microsoft.com/office/powerpoint/2010/main"/>
</p:sldLayout>
</file>

<file path=ppt/slideLayouts/slideLayout10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292141"/>
      </p:ext>
    </p:extLst>
  </p:cSld>
  <p:clrMapOvr>
    <a:masterClrMapping/>
  </p:clrMapOvr>
  <p:transition xmlns:p14="http://schemas.microsoft.com/office/powerpoint/2010/main"/>
</p:sldLayout>
</file>

<file path=ppt/slideLayouts/slideLayout10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5273888"/>
      </p:ext>
    </p:extLst>
  </p:cSld>
  <p:clrMapOvr>
    <a:masterClrMapping/>
  </p:clrMapOvr>
  <p:transition xmlns:p14="http://schemas.microsoft.com/office/powerpoint/2010/main"/>
</p:sldLayout>
</file>

<file path=ppt/slideLayouts/slideLayout110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228600" y="1371600"/>
            <a:ext cx="8610600" cy="4876800"/>
          </a:xfrm>
        </p:spPr>
        <p:txBody>
          <a:bodyPr/>
          <a:lstStyle/>
          <a:p>
            <a:pPr lvl="0"/>
            <a:endParaRPr lang="en-US" noProof="0" smtClean="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69410633"/>
      </p:ext>
    </p:extLst>
  </p:cSld>
  <p:clrMapOvr>
    <a:masterClrMapping/>
  </p:clrMapOvr>
  <p:transition xmlns:p14="http://schemas.microsoft.com/office/powerpoint/2010/main"/>
</p:sldLayout>
</file>

<file path=ppt/slideLayouts/slideLayout11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290920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368921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4862137"/>
      </p:ext>
    </p:extLst>
  </p:cSld>
  <p:clrMapOvr>
    <a:masterClrMapping/>
  </p:clrMapOvr>
  <p:transition xmlns:p14="http://schemas.microsoft.com/office/powerpoint/2010/main"/>
</p:sldLayout>
</file>

<file path=ppt/slideLayouts/slideLayout11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8685002"/>
      </p:ext>
    </p:extLst>
  </p:cSld>
  <p:clrMapOvr>
    <a:masterClrMapping/>
  </p:clrMapOvr>
  <p:transition xmlns:p14="http://schemas.microsoft.com/office/powerpoint/2010/main"/>
</p:sldLayout>
</file>

<file path=ppt/slideLayouts/slideLayout11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2549262"/>
      </p:ext>
    </p:extLst>
  </p:cSld>
  <p:clrMapOvr>
    <a:masterClrMapping/>
  </p:clrMapOvr>
  <p:transition xmlns:p14="http://schemas.microsoft.com/office/powerpoint/2010/main"/>
</p:sldLayout>
</file>

<file path=ppt/slideLayouts/slideLayout11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6629566"/>
      </p:ext>
    </p:extLst>
  </p:cSld>
  <p:clrMapOvr>
    <a:masterClrMapping/>
  </p:clrMapOvr>
  <p:transition xmlns:p14="http://schemas.microsoft.com/office/powerpoint/2010/main"/>
</p:sldLayout>
</file>

<file path=ppt/slideLayouts/slideLayout11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7554623"/>
      </p:ext>
    </p:extLst>
  </p:cSld>
  <p:clrMapOvr>
    <a:masterClrMapping/>
  </p:clrMapOvr>
  <p:transition xmlns:p14="http://schemas.microsoft.com/office/powerpoint/2010/main"/>
</p:sldLayout>
</file>

<file path=ppt/slideLayouts/slideLayout11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0327098"/>
      </p:ext>
    </p:extLst>
  </p:cSld>
  <p:clrMapOvr>
    <a:masterClrMapping/>
  </p:clrMapOvr>
  <p:transition xmlns:p14="http://schemas.microsoft.com/office/powerpoint/2010/main"/>
</p:sldLayout>
</file>

<file path=ppt/slideLayouts/slideLayout11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290733"/>
      </p:ext>
    </p:extLst>
  </p:cSld>
  <p:clrMapOvr>
    <a:masterClrMapping/>
  </p:clrMapOvr>
  <p:transition xmlns:p14="http://schemas.microsoft.com/office/powerpoint/2010/main"/>
</p:sldLayout>
</file>

<file path=ppt/slideLayouts/slideLayout11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4354854"/>
      </p:ext>
    </p:extLst>
  </p:cSld>
  <p:clrMapOvr>
    <a:masterClrMapping/>
  </p:clrMapOvr>
  <p:transition xmlns:p14="http://schemas.microsoft.com/office/powerpoint/2010/main"/>
</p:sldLayout>
</file>

<file path=ppt/slideLayouts/slideLayout11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48349"/>
      </p:ext>
    </p:extLst>
  </p:cSld>
  <p:clrMapOvr>
    <a:masterClrMapping/>
  </p:clrMapOvr>
  <p:transition xmlns:p14="http://schemas.microsoft.com/office/powerpoint/2010/main"/>
</p:sldLayout>
</file>

<file path=ppt/slideLayouts/slideLayout11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338393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11017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1181072"/>
      </p:ext>
    </p:extLst>
  </p:cSld>
  <p:clrMapOvr>
    <a:masterClrMapping/>
  </p:clrMapOvr>
  <p:transition xmlns:p14="http://schemas.microsoft.com/office/powerpoint/2010/main"/>
</p:sldLayout>
</file>

<file path=ppt/slideLayouts/slideLayout11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0052631"/>
      </p:ext>
    </p:extLst>
  </p:cSld>
  <p:clrMapOvr>
    <a:masterClrMapping/>
  </p:clrMapOvr>
  <p:transition xmlns:p14="http://schemas.microsoft.com/office/powerpoint/2010/main"/>
</p:sldLayout>
</file>

<file path=ppt/slideLayouts/slideLayout11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8137445"/>
      </p:ext>
    </p:extLst>
  </p:cSld>
  <p:clrMapOvr>
    <a:masterClrMapping/>
  </p:clrMapOvr>
  <p:transition xmlns:p14="http://schemas.microsoft.com/office/powerpoint/2010/main"/>
</p:sldLayout>
</file>

<file path=ppt/slideLayouts/slideLayout11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7362688"/>
      </p:ext>
    </p:extLst>
  </p:cSld>
  <p:clrMapOvr>
    <a:masterClrMapping/>
  </p:clrMapOvr>
  <p:transition xmlns:p14="http://schemas.microsoft.com/office/powerpoint/2010/main"/>
</p:sldLayout>
</file>

<file path=ppt/slideLayouts/slideLayout11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66573532"/>
      </p:ext>
    </p:extLst>
  </p:cSld>
  <p:clrMapOvr>
    <a:masterClrMapping/>
  </p:clrMapOvr>
  <p:transition xmlns:p14="http://schemas.microsoft.com/office/powerpoint/2010/main"/>
</p:sldLayout>
</file>

<file path=ppt/slideLayouts/slideLayout11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4274235"/>
      </p:ext>
    </p:extLst>
  </p:cSld>
  <p:clrMapOvr>
    <a:masterClrMapping/>
  </p:clrMapOvr>
  <p:transition xmlns:p14="http://schemas.microsoft.com/office/powerpoint/2010/main"/>
</p:sldLayout>
</file>

<file path=ppt/slideLayouts/slideLayout11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1420617"/>
      </p:ext>
    </p:extLst>
  </p:cSld>
  <p:clrMapOvr>
    <a:masterClrMapping/>
  </p:clrMapOvr>
  <p:transition xmlns:p14="http://schemas.microsoft.com/office/powerpoint/2010/main"/>
</p:sldLayout>
</file>

<file path=ppt/slideLayouts/slideLayout11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0544641"/>
      </p:ext>
    </p:extLst>
  </p:cSld>
  <p:clrMapOvr>
    <a:masterClrMapping/>
  </p:clrMapOvr>
  <p:transition xmlns:p14="http://schemas.microsoft.com/office/powerpoint/2010/main"/>
</p:sldLayout>
</file>

<file path=ppt/slideLayouts/slideLayout11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7590152"/>
      </p:ext>
    </p:extLst>
  </p:cSld>
  <p:clrMapOvr>
    <a:masterClrMapping/>
  </p:clrMapOvr>
  <p:transition xmlns:p14="http://schemas.microsoft.com/office/powerpoint/2010/main"/>
</p:sldLayout>
</file>

<file path=ppt/slideLayouts/slideLayout11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51807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2032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7436864"/>
      </p:ext>
    </p:extLst>
  </p:cSld>
  <p:clrMapOvr>
    <a:masterClrMapping/>
  </p:clrMapOvr>
  <p:transition xmlns:p14="http://schemas.microsoft.com/office/powerpoint/2010/main"/>
</p:sldLayout>
</file>

<file path=ppt/slideLayouts/slideLayout11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3709013"/>
      </p:ext>
    </p:extLst>
  </p:cSld>
  <p:clrMapOvr>
    <a:masterClrMapping/>
  </p:clrMapOvr>
  <p:transition xmlns:p14="http://schemas.microsoft.com/office/powerpoint/2010/main"/>
</p:sldLayout>
</file>

<file path=ppt/slideLayouts/slideLayout11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5863560"/>
      </p:ext>
    </p:extLst>
  </p:cSld>
  <p:clrMapOvr>
    <a:masterClrMapping/>
  </p:clrMapOvr>
  <p:transition xmlns:p14="http://schemas.microsoft.com/office/powerpoint/2010/main"/>
</p:sldLayout>
</file>

<file path=ppt/slideLayouts/slideLayout11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5474883"/>
      </p:ext>
    </p:extLst>
  </p:cSld>
  <p:clrMapOvr>
    <a:masterClrMapping/>
  </p:clrMapOvr>
  <p:transition xmlns:p14="http://schemas.microsoft.com/office/powerpoint/2010/main"/>
</p:sldLayout>
</file>

<file path=ppt/slideLayouts/slideLayout11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1361180"/>
      </p:ext>
    </p:extLst>
  </p:cSld>
  <p:clrMapOvr>
    <a:masterClrMapping/>
  </p:clrMapOvr>
  <p:transition xmlns:p14="http://schemas.microsoft.com/office/powerpoint/2010/main"/>
</p:sldLayout>
</file>

<file path=ppt/slideLayouts/slideLayout11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98526354"/>
      </p:ext>
    </p:extLst>
  </p:cSld>
  <p:clrMapOvr>
    <a:masterClrMapping/>
  </p:clrMapOvr>
  <p:transition xmlns:p14="http://schemas.microsoft.com/office/powerpoint/2010/main"/>
</p:sldLayout>
</file>

<file path=ppt/slideLayouts/slideLayout11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73540009"/>
      </p:ext>
    </p:extLst>
  </p:cSld>
  <p:clrMapOvr>
    <a:masterClrMapping/>
  </p:clrMapOvr>
  <p:transition xmlns:p14="http://schemas.microsoft.com/office/powerpoint/2010/main"/>
</p:sldLayout>
</file>

<file path=ppt/slideLayouts/slideLayout11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963716"/>
      </p:ext>
    </p:extLst>
  </p:cSld>
  <p:clrMapOvr>
    <a:masterClrMapping/>
  </p:clrMapOvr>
  <p:transition xmlns:p14="http://schemas.microsoft.com/office/powerpoint/2010/main"/>
</p:sldLayout>
</file>

<file path=ppt/slideLayouts/slideLayout11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3969713"/>
      </p:ext>
    </p:extLst>
  </p:cSld>
  <p:clrMapOvr>
    <a:masterClrMapping/>
  </p:clrMapOvr>
  <p:transition xmlns:p14="http://schemas.microsoft.com/office/powerpoint/2010/main"/>
</p:sldLayout>
</file>

<file path=ppt/slideLayouts/slideLayout11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123104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739871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7529399"/>
      </p:ext>
    </p:extLst>
  </p:cSld>
  <p:clrMapOvr>
    <a:masterClrMapping/>
  </p:clrMapOvr>
  <p:transition xmlns:p14="http://schemas.microsoft.com/office/powerpoint/2010/main"/>
</p:sldLayout>
</file>

<file path=ppt/slideLayouts/slideLayout11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1736625"/>
      </p:ext>
    </p:extLst>
  </p:cSld>
  <p:clrMapOvr>
    <a:masterClrMapping/>
  </p:clrMapOvr>
  <p:transition xmlns:p14="http://schemas.microsoft.com/office/powerpoint/2010/main"/>
</p:sldLayout>
</file>

<file path=ppt/slideLayouts/slideLayout11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3057921"/>
      </p:ext>
    </p:extLst>
  </p:cSld>
  <p:clrMapOvr>
    <a:masterClrMapping/>
  </p:clrMapOvr>
  <p:transition xmlns:p14="http://schemas.microsoft.com/office/powerpoint/2010/main"/>
</p:sldLayout>
</file>

<file path=ppt/slideLayouts/slideLayout11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14262839"/>
      </p:ext>
    </p:extLst>
  </p:cSld>
  <p:clrMapOvr>
    <a:masterClrMapping/>
  </p:clrMapOvr>
  <p:transition xmlns:p14="http://schemas.microsoft.com/office/powerpoint/2010/main"/>
</p:sldLayout>
</file>

<file path=ppt/slideLayouts/slideLayout11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8102841"/>
      </p:ext>
    </p:extLst>
  </p:cSld>
  <p:clrMapOvr>
    <a:masterClrMapping/>
  </p:clrMapOvr>
  <p:transition xmlns:p14="http://schemas.microsoft.com/office/powerpoint/2010/main"/>
</p:sldLayout>
</file>

<file path=ppt/slideLayouts/slideLayout11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1185637"/>
      </p:ext>
    </p:extLst>
  </p:cSld>
  <p:clrMapOvr>
    <a:masterClrMapping/>
  </p:clrMapOvr>
  <p:transition xmlns:p14="http://schemas.microsoft.com/office/powerpoint/2010/main"/>
</p:sldLayout>
</file>

<file path=ppt/slideLayouts/slideLayout11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5781746"/>
      </p:ext>
    </p:extLst>
  </p:cSld>
  <p:clrMapOvr>
    <a:masterClrMapping/>
  </p:clrMapOvr>
  <p:transition xmlns:p14="http://schemas.microsoft.com/office/powerpoint/2010/main"/>
</p:sldLayout>
</file>

<file path=ppt/slideLayouts/slideLayout11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8169197"/>
      </p:ext>
    </p:extLst>
  </p:cSld>
  <p:clrMapOvr>
    <a:masterClrMapping/>
  </p:clrMapOvr>
  <p:transition xmlns:p14="http://schemas.microsoft.com/office/powerpoint/2010/main"/>
</p:sldLayout>
</file>

<file path=ppt/slideLayouts/slideLayout11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86651"/>
      </p:ext>
    </p:extLst>
  </p:cSld>
  <p:clrMapOvr>
    <a:masterClrMapping/>
  </p:clrMapOvr>
  <p:transition xmlns:p14="http://schemas.microsoft.com/office/powerpoint/2010/main"/>
</p:sldLayout>
</file>

<file path=ppt/slideLayouts/slideLayout1145.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430930930"/>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146.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81895942"/>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147.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06614444"/>
      </p:ext>
    </p:extLst>
  </p:cSld>
  <p:clrMapOvr>
    <a:masterClrMapping/>
  </p:clrMapOvr>
  <p:timing>
    <p:tnLst>
      <p:par>
        <p:cTn xmlns:p14="http://schemas.microsoft.com/office/powerpoint/2010/main" id="1" dur="indefinite" restart="never" nodeType="tmRoot"/>
      </p:par>
    </p:tnLst>
  </p:timing>
</p:sldLayout>
</file>

<file path=ppt/slideLayouts/slideLayout11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12680168"/>
      </p:ext>
    </p:extLst>
  </p:cSld>
  <p:clrMapOvr>
    <a:masterClrMapping/>
  </p:clrMapOvr>
  <p:timing>
    <p:tnLst>
      <p:par>
        <p:cTn xmlns:p14="http://schemas.microsoft.com/office/powerpoint/2010/main" id="1" dur="indefinite" restart="never" nodeType="tmRoot"/>
      </p:par>
    </p:tnLst>
  </p:timing>
</p:sldLayout>
</file>

<file path=ppt/slideLayouts/slideLayout11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38651286"/>
      </p:ext>
    </p:extLst>
  </p:cSld>
  <p:clrMapOvr>
    <a:masterClrMapping/>
  </p:clrMapOvr>
  <p:timing>
    <p:tnLst>
      <p:par>
        <p:cTn xmlns:p14="http://schemas.microsoft.com/office/powerpoint/2010/main" id="1" dur="indefinite" restart="never" nodeType="tmRoot"/>
      </p:par>
    </p:tnLst>
  </p:timing>
</p:sldLayout>
</file>

<file path=ppt/slideLayouts/slideLayout1150.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55076658"/>
      </p:ext>
    </p:extLst>
  </p:cSld>
  <p:clrMapOvr>
    <a:masterClrMapping/>
  </p:clrMapOvr>
  <p:timing>
    <p:tnLst>
      <p:par>
        <p:cTn xmlns:p14="http://schemas.microsoft.com/office/powerpoint/2010/main" id="1" dur="indefinite" restart="never" nodeType="tmRoot"/>
      </p:par>
    </p:tnLst>
  </p:timing>
</p:sldLayout>
</file>

<file path=ppt/slideLayouts/slideLayout11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48128744"/>
      </p:ext>
    </p:extLst>
  </p:cSld>
  <p:clrMapOvr>
    <a:masterClrMapping/>
  </p:clrMapOvr>
  <p:timing>
    <p:tnLst>
      <p:par>
        <p:cTn xmlns:p14="http://schemas.microsoft.com/office/powerpoint/2010/main" id="1" dur="indefinite" restart="never" nodeType="tmRoot"/>
      </p:par>
    </p:tnLst>
  </p:timing>
</p:sldLayout>
</file>

<file path=ppt/slideLayouts/slideLayout11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899135565"/>
      </p:ext>
    </p:extLst>
  </p:cSld>
  <p:clrMapOvr>
    <a:masterClrMapping/>
  </p:clrMapOvr>
  <p:timing>
    <p:tnLst>
      <p:par>
        <p:cTn xmlns:p14="http://schemas.microsoft.com/office/powerpoint/2010/main" id="1" dur="indefinite" restart="never" nodeType="tmRoot"/>
      </p:par>
    </p:tnLst>
  </p:timing>
</p:sldLayout>
</file>

<file path=ppt/slideLayouts/slideLayout11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543053319"/>
      </p:ext>
    </p:extLst>
  </p:cSld>
  <p:clrMapOvr>
    <a:masterClrMapping/>
  </p:clrMapOvr>
  <p:timing>
    <p:tnLst>
      <p:par>
        <p:cTn xmlns:p14="http://schemas.microsoft.com/office/powerpoint/2010/main" id="1" dur="indefinite" restart="never" nodeType="tmRoot"/>
      </p:par>
    </p:tnLst>
  </p:timing>
</p:sldLayout>
</file>

<file path=ppt/slideLayouts/slideLayout1154.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6/17/17</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1195635224"/>
      </p:ext>
    </p:extLst>
  </p:cSld>
  <p:clrMapOvr>
    <a:overrideClrMapping bg1="dk1" tx1="lt1" bg2="dk2" tx2="lt2" accent1="accent1" accent2="accent2" accent3="accent3" accent4="accent4" accent5="accent5" accent6="accent6" hlink="hlink" folHlink="folHlink"/>
  </p:clrMapOvr>
</p:sldLayout>
</file>

<file path=ppt/slideLayouts/slideLayout11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563966548"/>
      </p:ext>
    </p:extLst>
  </p:cSld>
  <p:clrMapOvr>
    <a:masterClrMapping/>
  </p:clrMapOvr>
</p:sldLayout>
</file>

<file path=ppt/slideLayouts/slideLayout11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07434594"/>
      </p:ext>
    </p:extLst>
  </p:cSld>
  <p:clrMapOvr>
    <a:masterClrMapping/>
  </p:clrMapOvr>
  <p:timing>
    <p:tnLst>
      <p:par>
        <p:cTn xmlns:p14="http://schemas.microsoft.com/office/powerpoint/2010/main" id="1" dur="indefinite" restart="never" nodeType="tmRoot"/>
      </p:par>
    </p:tnLst>
  </p:timing>
</p:sldLayout>
</file>

<file path=ppt/slideLayouts/slideLayout11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231564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40371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17520451"/>
      </p:ext>
    </p:extLst>
  </p:cSld>
  <p:clrMapOvr>
    <a:masterClrMapping/>
  </p:clrMapOvr>
  <p:transition xmlns:p14="http://schemas.microsoft.com/office/powerpoint/2010/main"/>
</p:sldLayout>
</file>

<file path=ppt/slideLayouts/slideLayout11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3329140"/>
      </p:ext>
    </p:extLst>
  </p:cSld>
  <p:clrMapOvr>
    <a:masterClrMapping/>
  </p:clrMapOvr>
  <p:transition xmlns:p14="http://schemas.microsoft.com/office/powerpoint/2010/main"/>
</p:sldLayout>
</file>

<file path=ppt/slideLayouts/slideLayout11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9833704"/>
      </p:ext>
    </p:extLst>
  </p:cSld>
  <p:clrMapOvr>
    <a:masterClrMapping/>
  </p:clrMapOvr>
  <p:transition xmlns:p14="http://schemas.microsoft.com/office/powerpoint/2010/main"/>
</p:sldLayout>
</file>

<file path=ppt/slideLayouts/slideLayout11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3420871"/>
      </p:ext>
    </p:extLst>
  </p:cSld>
  <p:clrMapOvr>
    <a:masterClrMapping/>
  </p:clrMapOvr>
  <p:transition xmlns:p14="http://schemas.microsoft.com/office/powerpoint/2010/main"/>
</p:sldLayout>
</file>

<file path=ppt/slideLayouts/slideLayout11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9746152"/>
      </p:ext>
    </p:extLst>
  </p:cSld>
  <p:clrMapOvr>
    <a:masterClrMapping/>
  </p:clrMapOvr>
  <p:transition xmlns:p14="http://schemas.microsoft.com/office/powerpoint/2010/main"/>
</p:sldLayout>
</file>

<file path=ppt/slideLayouts/slideLayout11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59350817"/>
      </p:ext>
    </p:extLst>
  </p:cSld>
  <p:clrMapOvr>
    <a:masterClrMapping/>
  </p:clrMapOvr>
  <p:transition xmlns:p14="http://schemas.microsoft.com/office/powerpoint/2010/main"/>
</p:sldLayout>
</file>

<file path=ppt/slideLayouts/slideLayout11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40860888"/>
      </p:ext>
    </p:extLst>
  </p:cSld>
  <p:clrMapOvr>
    <a:masterClrMapping/>
  </p:clrMapOvr>
  <p:transition xmlns:p14="http://schemas.microsoft.com/office/powerpoint/2010/main"/>
</p:sldLayout>
</file>

<file path=ppt/slideLayouts/slideLayout11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429449"/>
      </p:ext>
    </p:extLst>
  </p:cSld>
  <p:clrMapOvr>
    <a:masterClrMapping/>
  </p:clrMapOvr>
  <p:transition xmlns:p14="http://schemas.microsoft.com/office/powerpoint/2010/main"/>
</p:sldLayout>
</file>

<file path=ppt/slideLayouts/slideLayout11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6619833"/>
      </p:ext>
    </p:extLst>
  </p:cSld>
  <p:clrMapOvr>
    <a:masterClrMapping/>
  </p:clrMapOvr>
  <p:transition xmlns:p14="http://schemas.microsoft.com/office/powerpoint/2010/main"/>
</p:sldLayout>
</file>

<file path=ppt/slideLayouts/slideLayout11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90495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18962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7831614"/>
      </p:ext>
    </p:extLst>
  </p:cSld>
  <p:clrMapOvr>
    <a:masterClrMapping/>
  </p:clrMapOvr>
  <p:transition xmlns:p14="http://schemas.microsoft.com/office/powerpoint/2010/main"/>
</p:sldLayout>
</file>

<file path=ppt/slideLayouts/slideLayout11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0779823"/>
      </p:ext>
    </p:extLst>
  </p:cSld>
  <p:clrMapOvr>
    <a:masterClrMapping/>
  </p:clrMapOvr>
  <p:transition xmlns:p14="http://schemas.microsoft.com/office/powerpoint/2010/main"/>
</p:sldLayout>
</file>

<file path=ppt/slideLayouts/slideLayout11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7920294"/>
      </p:ext>
    </p:extLst>
  </p:cSld>
  <p:clrMapOvr>
    <a:masterClrMapping/>
  </p:clrMapOvr>
  <p:transition xmlns:p14="http://schemas.microsoft.com/office/powerpoint/2010/main"/>
</p:sldLayout>
</file>

<file path=ppt/slideLayouts/slideLayout11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5865560"/>
      </p:ext>
    </p:extLst>
  </p:cSld>
  <p:clrMapOvr>
    <a:masterClrMapping/>
  </p:clrMapOvr>
  <p:transition xmlns:p14="http://schemas.microsoft.com/office/powerpoint/2010/main"/>
</p:sldLayout>
</file>

<file path=ppt/slideLayouts/slideLayout11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86010623"/>
      </p:ext>
    </p:extLst>
  </p:cSld>
  <p:clrMapOvr>
    <a:masterClrMapping/>
  </p:clrMapOvr>
  <p:transition xmlns:p14="http://schemas.microsoft.com/office/powerpoint/2010/main"/>
</p:sldLayout>
</file>

<file path=ppt/slideLayouts/slideLayout11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1002280"/>
      </p:ext>
    </p:extLst>
  </p:cSld>
  <p:clrMapOvr>
    <a:masterClrMapping/>
  </p:clrMapOvr>
  <p:transition xmlns:p14="http://schemas.microsoft.com/office/powerpoint/2010/main"/>
</p:sldLayout>
</file>

<file path=ppt/slideLayouts/slideLayout11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200281"/>
      </p:ext>
    </p:extLst>
  </p:cSld>
  <p:clrMapOvr>
    <a:masterClrMapping/>
  </p:clrMapOvr>
  <p:transition xmlns:p14="http://schemas.microsoft.com/office/powerpoint/2010/main"/>
</p:sldLayout>
</file>

<file path=ppt/slideLayouts/slideLayout11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1968695"/>
      </p:ext>
    </p:extLst>
  </p:cSld>
  <p:clrMapOvr>
    <a:masterClrMapping/>
  </p:clrMapOvr>
  <p:transition xmlns:p14="http://schemas.microsoft.com/office/powerpoint/2010/main"/>
</p:sldLayout>
</file>

<file path=ppt/slideLayouts/slideLayout11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9279597"/>
      </p:ext>
    </p:extLst>
  </p:cSld>
  <p:clrMapOvr>
    <a:masterClrMapping/>
  </p:clrMapOvr>
  <p:transition xmlns:p14="http://schemas.microsoft.com/office/powerpoint/2010/main"/>
</p:sldLayout>
</file>

<file path=ppt/slideLayouts/slideLayout11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000663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82867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4221888"/>
      </p:ext>
    </p:extLst>
  </p:cSld>
  <p:clrMapOvr>
    <a:masterClrMapping/>
  </p:clrMapOvr>
  <p:transition xmlns:p14="http://schemas.microsoft.com/office/powerpoint/2010/main"/>
</p:sldLayout>
</file>

<file path=ppt/slideLayouts/slideLayout11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4985032"/>
      </p:ext>
    </p:extLst>
  </p:cSld>
  <p:clrMapOvr>
    <a:masterClrMapping/>
  </p:clrMapOvr>
  <p:transition xmlns:p14="http://schemas.microsoft.com/office/powerpoint/2010/main"/>
</p:sldLayout>
</file>

<file path=ppt/slideLayouts/slideLayout11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6074352"/>
      </p:ext>
    </p:extLst>
  </p:cSld>
  <p:clrMapOvr>
    <a:masterClrMapping/>
  </p:clrMapOvr>
  <p:transition xmlns:p14="http://schemas.microsoft.com/office/powerpoint/2010/main"/>
</p:sldLayout>
</file>

<file path=ppt/slideLayouts/slideLayout11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8760221"/>
      </p:ext>
    </p:extLst>
  </p:cSld>
  <p:clrMapOvr>
    <a:masterClrMapping/>
  </p:clrMapOvr>
  <p:transition xmlns:p14="http://schemas.microsoft.com/office/powerpoint/2010/main"/>
</p:sldLayout>
</file>

<file path=ppt/slideLayouts/slideLayout11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7681420"/>
      </p:ext>
    </p:extLst>
  </p:cSld>
  <p:clrMapOvr>
    <a:masterClrMapping/>
  </p:clrMapOvr>
  <p:transition xmlns:p14="http://schemas.microsoft.com/office/powerpoint/2010/main"/>
</p:sldLayout>
</file>

<file path=ppt/slideLayouts/slideLayout11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6420411"/>
      </p:ext>
    </p:extLst>
  </p:cSld>
  <p:clrMapOvr>
    <a:masterClrMapping/>
  </p:clrMapOvr>
  <p:transition xmlns:p14="http://schemas.microsoft.com/office/powerpoint/2010/main"/>
</p:sldLayout>
</file>

<file path=ppt/slideLayouts/slideLayout11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9953866"/>
      </p:ext>
    </p:extLst>
  </p:cSld>
  <p:clrMapOvr>
    <a:masterClrMapping/>
  </p:clrMapOvr>
  <p:transition xmlns:p14="http://schemas.microsoft.com/office/powerpoint/2010/main"/>
</p:sldLayout>
</file>

<file path=ppt/slideLayouts/slideLayout11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8276054"/>
      </p:ext>
    </p:extLst>
  </p:cSld>
  <p:clrMapOvr>
    <a:masterClrMapping/>
  </p:clrMapOvr>
  <p:transition xmlns:p14="http://schemas.microsoft.com/office/powerpoint/2010/main"/>
</p:sldLayout>
</file>

<file path=ppt/slideLayouts/slideLayout11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3853851"/>
      </p:ext>
    </p:extLst>
  </p:cSld>
  <p:clrMapOvr>
    <a:masterClrMapping/>
  </p:clrMapOvr>
  <p:transition xmlns:p14="http://schemas.microsoft.com/office/powerpoint/2010/main"/>
</p:sldLayout>
</file>

<file path=ppt/slideLayouts/slideLayout11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96026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77163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1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4343810"/>
      </p:ext>
    </p:extLst>
  </p:cSld>
  <p:clrMapOvr>
    <a:masterClrMapping/>
  </p:clrMapOvr>
  <p:transition xmlns:p14="http://schemas.microsoft.com/office/powerpoint/2010/main"/>
</p:sldLayout>
</file>

<file path=ppt/slideLayouts/slideLayout11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5884916"/>
      </p:ext>
    </p:extLst>
  </p:cSld>
  <p:clrMapOvr>
    <a:masterClrMapping/>
  </p:clrMapOvr>
  <p:transition xmlns:p14="http://schemas.microsoft.com/office/powerpoint/2010/main"/>
</p:sldLayout>
</file>

<file path=ppt/slideLayouts/slideLayout11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510118"/>
      </p:ext>
    </p:extLst>
  </p:cSld>
  <p:clrMapOvr>
    <a:masterClrMapping/>
  </p:clrMapOvr>
  <p:transition xmlns:p14="http://schemas.microsoft.com/office/powerpoint/2010/main"/>
</p:sldLayout>
</file>

<file path=ppt/slideLayouts/slideLayout11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4882211"/>
      </p:ext>
    </p:extLst>
  </p:cSld>
  <p:clrMapOvr>
    <a:masterClrMapping/>
  </p:clrMapOvr>
  <p:transition xmlns:p14="http://schemas.microsoft.com/office/powerpoint/2010/main"/>
</p:sldLayout>
</file>

<file path=ppt/slideLayouts/slideLayout11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1895830"/>
      </p:ext>
    </p:extLst>
  </p:cSld>
  <p:clrMapOvr>
    <a:masterClrMapping/>
  </p:clrMapOvr>
  <p:transition xmlns:p14="http://schemas.microsoft.com/office/powerpoint/2010/main"/>
</p:sldLayout>
</file>

<file path=ppt/slideLayouts/slideLayout11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219397"/>
      </p:ext>
    </p:extLst>
  </p:cSld>
  <p:clrMapOvr>
    <a:masterClrMapping/>
  </p:clrMapOvr>
  <p:transition xmlns:p14="http://schemas.microsoft.com/office/powerpoint/2010/main"/>
</p:sldLayout>
</file>

<file path=ppt/slideLayouts/slideLayout11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5603589"/>
      </p:ext>
    </p:extLst>
  </p:cSld>
  <p:clrMapOvr>
    <a:masterClrMapping/>
  </p:clrMapOvr>
  <p:transition xmlns:p14="http://schemas.microsoft.com/office/powerpoint/2010/main"/>
</p:sldLayout>
</file>

<file path=ppt/slideLayouts/slideLayout11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3046071"/>
      </p:ext>
    </p:extLst>
  </p:cSld>
  <p:clrMapOvr>
    <a:masterClrMapping/>
  </p:clrMapOvr>
  <p:transition xmlns:p14="http://schemas.microsoft.com/office/powerpoint/2010/main"/>
</p:sldLayout>
</file>

<file path=ppt/slideLayouts/slideLayout12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0721403"/>
      </p:ext>
    </p:extLst>
  </p:cSld>
  <p:clrMapOvr>
    <a:masterClrMapping/>
  </p:clrMapOvr>
  <p:transition xmlns:p14="http://schemas.microsoft.com/office/powerpoint/2010/main"/>
</p:sldLayout>
</file>

<file path=ppt/slideLayouts/slideLayout12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576302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250350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9350362"/>
      </p:ext>
    </p:extLst>
  </p:cSld>
  <p:clrMapOvr>
    <a:masterClrMapping/>
  </p:clrMapOvr>
  <p:transition xmlns:p14="http://schemas.microsoft.com/office/powerpoint/2010/main"/>
</p:sldLayout>
</file>

<file path=ppt/slideLayouts/slideLayout12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5996149"/>
      </p:ext>
    </p:extLst>
  </p:cSld>
  <p:clrMapOvr>
    <a:masterClrMapping/>
  </p:clrMapOvr>
  <p:transition xmlns:p14="http://schemas.microsoft.com/office/powerpoint/2010/main"/>
</p:sldLayout>
</file>

<file path=ppt/slideLayouts/slideLayout12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80689343"/>
      </p:ext>
    </p:extLst>
  </p:cSld>
  <p:clrMapOvr>
    <a:masterClrMapping/>
  </p:clrMapOvr>
  <p:transition xmlns:p14="http://schemas.microsoft.com/office/powerpoint/2010/main"/>
</p:sldLayout>
</file>

<file path=ppt/slideLayouts/slideLayout12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5510953"/>
      </p:ext>
    </p:extLst>
  </p:cSld>
  <p:clrMapOvr>
    <a:masterClrMapping/>
  </p:clrMapOvr>
  <p:transition xmlns:p14="http://schemas.microsoft.com/office/powerpoint/2010/main"/>
</p:sldLayout>
</file>

<file path=ppt/slideLayouts/slideLayout12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6281105"/>
      </p:ext>
    </p:extLst>
  </p:cSld>
  <p:clrMapOvr>
    <a:masterClrMapping/>
  </p:clrMapOvr>
  <p:transition xmlns:p14="http://schemas.microsoft.com/office/powerpoint/2010/main"/>
</p:sldLayout>
</file>

<file path=ppt/slideLayouts/slideLayout12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34045084"/>
      </p:ext>
    </p:extLst>
  </p:cSld>
  <p:clrMapOvr>
    <a:masterClrMapping/>
  </p:clrMapOvr>
  <p:transition xmlns:p14="http://schemas.microsoft.com/office/powerpoint/2010/main"/>
</p:sldLayout>
</file>

<file path=ppt/slideLayouts/slideLayout12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5909591"/>
      </p:ext>
    </p:extLst>
  </p:cSld>
  <p:clrMapOvr>
    <a:masterClrMapping/>
  </p:clrMapOvr>
  <p:transition xmlns:p14="http://schemas.microsoft.com/office/powerpoint/2010/main"/>
</p:sldLayout>
</file>

<file path=ppt/slideLayouts/slideLayout12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56046477"/>
      </p:ext>
    </p:extLst>
  </p:cSld>
  <p:clrMapOvr>
    <a:masterClrMapping/>
  </p:clrMapOvr>
  <p:transition xmlns:p14="http://schemas.microsoft.com/office/powerpoint/2010/main"/>
</p:sldLayout>
</file>

<file path=ppt/slideLayouts/slideLayout12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8001442"/>
      </p:ext>
    </p:extLst>
  </p:cSld>
  <p:clrMapOvr>
    <a:masterClrMapping/>
  </p:clrMapOvr>
  <p:transition xmlns:p14="http://schemas.microsoft.com/office/powerpoint/2010/main"/>
</p:sldLayout>
</file>

<file path=ppt/slideLayouts/slideLayout12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39104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742040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4277323"/>
      </p:ext>
    </p:extLst>
  </p:cSld>
  <p:clrMapOvr>
    <a:masterClrMapping/>
  </p:clrMapOvr>
  <p:transition xmlns:p14="http://schemas.microsoft.com/office/powerpoint/2010/main"/>
</p:sldLayout>
</file>

<file path=ppt/slideLayouts/slideLayout12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2192635"/>
      </p:ext>
    </p:extLst>
  </p:cSld>
  <p:clrMapOvr>
    <a:masterClrMapping/>
  </p:clrMapOvr>
  <p:transition xmlns:p14="http://schemas.microsoft.com/office/powerpoint/2010/main"/>
</p:sldLayout>
</file>

<file path=ppt/slideLayouts/slideLayout12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5898422"/>
      </p:ext>
    </p:extLst>
  </p:cSld>
  <p:clrMapOvr>
    <a:masterClrMapping/>
  </p:clrMapOvr>
  <p:transition xmlns:p14="http://schemas.microsoft.com/office/powerpoint/2010/main"/>
</p:sldLayout>
</file>

<file path=ppt/slideLayouts/slideLayout12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6974755"/>
      </p:ext>
    </p:extLst>
  </p:cSld>
  <p:clrMapOvr>
    <a:masterClrMapping/>
  </p:clrMapOvr>
  <p:transition xmlns:p14="http://schemas.microsoft.com/office/powerpoint/2010/main"/>
</p:sldLayout>
</file>

<file path=ppt/slideLayouts/slideLayout12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5957228"/>
      </p:ext>
    </p:extLst>
  </p:cSld>
  <p:clrMapOvr>
    <a:masterClrMapping/>
  </p:clrMapOvr>
  <p:transition xmlns:p14="http://schemas.microsoft.com/office/powerpoint/2010/main"/>
</p:sldLayout>
</file>

<file path=ppt/slideLayouts/slideLayout12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233668"/>
      </p:ext>
    </p:extLst>
  </p:cSld>
  <p:clrMapOvr>
    <a:masterClrMapping/>
  </p:clrMapOvr>
  <p:transition xmlns:p14="http://schemas.microsoft.com/office/powerpoint/2010/main"/>
</p:sldLayout>
</file>

<file path=ppt/slideLayouts/slideLayout12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0201517"/>
      </p:ext>
    </p:extLst>
  </p:cSld>
  <p:clrMapOvr>
    <a:masterClrMapping/>
  </p:clrMapOvr>
  <p:transition xmlns:p14="http://schemas.microsoft.com/office/powerpoint/2010/main"/>
</p:sldLayout>
</file>

<file path=ppt/slideLayouts/slideLayout12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4919854"/>
      </p:ext>
    </p:extLst>
  </p:cSld>
  <p:clrMapOvr>
    <a:masterClrMapping/>
  </p:clrMapOvr>
  <p:transition xmlns:p14="http://schemas.microsoft.com/office/powerpoint/2010/main"/>
</p:sldLayout>
</file>

<file path=ppt/slideLayouts/slideLayout12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3126718"/>
      </p:ext>
    </p:extLst>
  </p:cSld>
  <p:clrMapOvr>
    <a:masterClrMapping/>
  </p:clrMapOvr>
  <p:transition xmlns:p14="http://schemas.microsoft.com/office/powerpoint/2010/main"/>
</p:sldLayout>
</file>

<file path=ppt/slideLayouts/slideLayout12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978650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1831536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348496"/>
      </p:ext>
    </p:extLst>
  </p:cSld>
  <p:clrMapOvr>
    <a:masterClrMapping/>
  </p:clrMapOvr>
  <p:transition xmlns:p14="http://schemas.microsoft.com/office/powerpoint/2010/main"/>
</p:sldLayout>
</file>

<file path=ppt/slideLayouts/slideLayout12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15699"/>
      </p:ext>
    </p:extLst>
  </p:cSld>
  <p:clrMapOvr>
    <a:masterClrMapping/>
  </p:clrMapOvr>
  <p:transition xmlns:p14="http://schemas.microsoft.com/office/powerpoint/2010/main"/>
</p:sldLayout>
</file>

<file path=ppt/slideLayouts/slideLayout12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461538"/>
      </p:ext>
    </p:extLst>
  </p:cSld>
  <p:clrMapOvr>
    <a:masterClrMapping/>
  </p:clrMapOvr>
  <p:transition xmlns:p14="http://schemas.microsoft.com/office/powerpoint/2010/main"/>
</p:sldLayout>
</file>

<file path=ppt/slideLayouts/slideLayout12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60614029"/>
      </p:ext>
    </p:extLst>
  </p:cSld>
  <p:clrMapOvr>
    <a:masterClrMapping/>
  </p:clrMapOvr>
  <p:transition xmlns:p14="http://schemas.microsoft.com/office/powerpoint/2010/main"/>
</p:sldLayout>
</file>

<file path=ppt/slideLayouts/slideLayout12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602558"/>
      </p:ext>
    </p:extLst>
  </p:cSld>
  <p:clrMapOvr>
    <a:masterClrMapping/>
  </p:clrMapOvr>
  <p:transition xmlns:p14="http://schemas.microsoft.com/office/powerpoint/2010/main"/>
</p:sldLayout>
</file>

<file path=ppt/slideLayouts/slideLayout12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8580756"/>
      </p:ext>
    </p:extLst>
  </p:cSld>
  <p:clrMapOvr>
    <a:masterClrMapping/>
  </p:clrMapOvr>
  <p:transition xmlns:p14="http://schemas.microsoft.com/office/powerpoint/2010/main"/>
</p:sldLayout>
</file>

<file path=ppt/slideLayouts/slideLayout12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9543145"/>
      </p:ext>
    </p:extLst>
  </p:cSld>
  <p:clrMapOvr>
    <a:masterClrMapping/>
  </p:clrMapOvr>
  <p:transition xmlns:p14="http://schemas.microsoft.com/office/powerpoint/2010/main"/>
</p:sldLayout>
</file>

<file path=ppt/slideLayouts/slideLayout12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8461906"/>
      </p:ext>
    </p:extLst>
  </p:cSld>
  <p:clrMapOvr>
    <a:masterClrMapping/>
  </p:clrMapOvr>
  <p:transition xmlns:p14="http://schemas.microsoft.com/office/powerpoint/2010/main"/>
</p:sldLayout>
</file>

<file path=ppt/slideLayouts/slideLayout12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8997456"/>
      </p:ext>
    </p:extLst>
  </p:cSld>
  <p:clrMapOvr>
    <a:masterClrMapping/>
  </p:clrMapOvr>
  <p:transition xmlns:p14="http://schemas.microsoft.com/office/powerpoint/2010/main"/>
</p:sldLayout>
</file>

<file path=ppt/slideLayouts/slideLayout12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02867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21648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74766629"/>
      </p:ext>
    </p:extLst>
  </p:cSld>
  <p:clrMapOvr>
    <a:masterClrMapping/>
  </p:clrMapOvr>
  <p:transition xmlns:p14="http://schemas.microsoft.com/office/powerpoint/2010/main"/>
</p:sldLayout>
</file>

<file path=ppt/slideLayouts/slideLayout12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2695014"/>
      </p:ext>
    </p:extLst>
  </p:cSld>
  <p:clrMapOvr>
    <a:masterClrMapping/>
  </p:clrMapOvr>
  <p:transition xmlns:p14="http://schemas.microsoft.com/office/powerpoint/2010/main"/>
</p:sldLayout>
</file>

<file path=ppt/slideLayouts/slideLayout12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215573"/>
      </p:ext>
    </p:extLst>
  </p:cSld>
  <p:clrMapOvr>
    <a:masterClrMapping/>
  </p:clrMapOvr>
  <p:transition xmlns:p14="http://schemas.microsoft.com/office/powerpoint/2010/main"/>
</p:sldLayout>
</file>

<file path=ppt/slideLayouts/slideLayout12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86828090"/>
      </p:ext>
    </p:extLst>
  </p:cSld>
  <p:clrMapOvr>
    <a:masterClrMapping/>
  </p:clrMapOvr>
  <p:transition xmlns:p14="http://schemas.microsoft.com/office/powerpoint/2010/main"/>
</p:sldLayout>
</file>

<file path=ppt/slideLayouts/slideLayout12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2225431"/>
      </p:ext>
    </p:extLst>
  </p:cSld>
  <p:clrMapOvr>
    <a:masterClrMapping/>
  </p:clrMapOvr>
  <p:transition xmlns:p14="http://schemas.microsoft.com/office/powerpoint/2010/main"/>
</p:sldLayout>
</file>

<file path=ppt/slideLayouts/slideLayout12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2196602"/>
      </p:ext>
    </p:extLst>
  </p:cSld>
  <p:clrMapOvr>
    <a:masterClrMapping/>
  </p:clrMapOvr>
  <p:transition xmlns:p14="http://schemas.microsoft.com/office/powerpoint/2010/main"/>
</p:sldLayout>
</file>

<file path=ppt/slideLayouts/slideLayout12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1030522"/>
      </p:ext>
    </p:extLst>
  </p:cSld>
  <p:clrMapOvr>
    <a:masterClrMapping/>
  </p:clrMapOvr>
  <p:transition xmlns:p14="http://schemas.microsoft.com/office/powerpoint/2010/main"/>
</p:sldLayout>
</file>

<file path=ppt/slideLayouts/slideLayout12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0417929"/>
      </p:ext>
    </p:extLst>
  </p:cSld>
  <p:clrMapOvr>
    <a:masterClrMapping/>
  </p:clrMapOvr>
  <p:transition xmlns:p14="http://schemas.microsoft.com/office/powerpoint/2010/main"/>
</p:sldLayout>
</file>

<file path=ppt/slideLayouts/slideLayout12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1447032"/>
      </p:ext>
    </p:extLst>
  </p:cSld>
  <p:clrMapOvr>
    <a:masterClrMapping/>
  </p:clrMapOvr>
  <p:transition xmlns:p14="http://schemas.microsoft.com/office/powerpoint/2010/main"/>
</p:sldLayout>
</file>

<file path=ppt/slideLayouts/slideLayout12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11565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62704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5512407"/>
      </p:ext>
    </p:extLst>
  </p:cSld>
  <p:clrMapOvr>
    <a:masterClrMapping/>
  </p:clrMapOvr>
  <p:transition xmlns:p14="http://schemas.microsoft.com/office/powerpoint/2010/main"/>
</p:sldLayout>
</file>

<file path=ppt/slideLayouts/slideLayout12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291953"/>
      </p:ext>
    </p:extLst>
  </p:cSld>
  <p:clrMapOvr>
    <a:masterClrMapping/>
  </p:clrMapOvr>
  <p:transition xmlns:p14="http://schemas.microsoft.com/office/powerpoint/2010/main"/>
</p:sldLayout>
</file>

<file path=ppt/slideLayouts/slideLayout12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7017741"/>
      </p:ext>
    </p:extLst>
  </p:cSld>
  <p:clrMapOvr>
    <a:masterClrMapping/>
  </p:clrMapOvr>
  <p:transition xmlns:p14="http://schemas.microsoft.com/office/powerpoint/2010/main"/>
</p:sldLayout>
</file>

<file path=ppt/slideLayouts/slideLayout12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561323"/>
      </p:ext>
    </p:extLst>
  </p:cSld>
  <p:clrMapOvr>
    <a:masterClrMapping/>
  </p:clrMapOvr>
  <p:transition xmlns:p14="http://schemas.microsoft.com/office/powerpoint/2010/main"/>
</p:sldLayout>
</file>

<file path=ppt/slideLayouts/slideLayout12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2781431"/>
      </p:ext>
    </p:extLst>
  </p:cSld>
  <p:clrMapOvr>
    <a:masterClrMapping/>
  </p:clrMapOvr>
  <p:transition xmlns:p14="http://schemas.microsoft.com/office/powerpoint/2010/main"/>
</p:sldLayout>
</file>

<file path=ppt/slideLayouts/slideLayout12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0874287"/>
      </p:ext>
    </p:extLst>
  </p:cSld>
  <p:clrMapOvr>
    <a:masterClrMapping/>
  </p:clrMapOvr>
  <p:transition xmlns:p14="http://schemas.microsoft.com/office/powerpoint/2010/main"/>
</p:sldLayout>
</file>

<file path=ppt/slideLayouts/slideLayout12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935043"/>
      </p:ext>
    </p:extLst>
  </p:cSld>
  <p:clrMapOvr>
    <a:masterClrMapping/>
  </p:clrMapOvr>
  <p:transition xmlns:p14="http://schemas.microsoft.com/office/powerpoint/2010/main"/>
</p:sldLayout>
</file>

<file path=ppt/slideLayouts/slideLayout12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5186374"/>
      </p:ext>
    </p:extLst>
  </p:cSld>
  <p:clrMapOvr>
    <a:masterClrMapping/>
  </p:clrMapOvr>
  <p:transition xmlns:p14="http://schemas.microsoft.com/office/powerpoint/2010/main"/>
</p:sldLayout>
</file>

<file path=ppt/slideLayouts/slideLayout12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8452902"/>
      </p:ext>
    </p:extLst>
  </p:cSld>
  <p:clrMapOvr>
    <a:masterClrMapping/>
  </p:clrMapOvr>
  <p:transition xmlns:p14="http://schemas.microsoft.com/office/powerpoint/2010/main"/>
</p:sldLayout>
</file>

<file path=ppt/slideLayouts/slideLayout12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335478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0456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0799172"/>
      </p:ext>
    </p:extLst>
  </p:cSld>
  <p:clrMapOvr>
    <a:masterClrMapping/>
  </p:clrMapOvr>
  <p:transition xmlns:p14="http://schemas.microsoft.com/office/powerpoint/2010/main"/>
</p:sldLayout>
</file>

<file path=ppt/slideLayouts/slideLayout12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2219379"/>
      </p:ext>
    </p:extLst>
  </p:cSld>
  <p:clrMapOvr>
    <a:masterClrMapping/>
  </p:clrMapOvr>
  <p:transition xmlns:p14="http://schemas.microsoft.com/office/powerpoint/2010/main"/>
</p:sldLayout>
</file>

<file path=ppt/slideLayouts/slideLayout12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0575853"/>
      </p:ext>
    </p:extLst>
  </p:cSld>
  <p:clrMapOvr>
    <a:masterClrMapping/>
  </p:clrMapOvr>
  <p:transition xmlns:p14="http://schemas.microsoft.com/office/powerpoint/2010/main"/>
</p:sldLayout>
</file>

<file path=ppt/slideLayouts/slideLayout12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57375135"/>
      </p:ext>
    </p:extLst>
  </p:cSld>
  <p:clrMapOvr>
    <a:masterClrMapping/>
  </p:clrMapOvr>
  <p:transition xmlns:p14="http://schemas.microsoft.com/office/powerpoint/2010/main"/>
</p:sldLayout>
</file>

<file path=ppt/slideLayouts/slideLayout12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4927106"/>
      </p:ext>
    </p:extLst>
  </p:cSld>
  <p:clrMapOvr>
    <a:masterClrMapping/>
  </p:clrMapOvr>
  <p:transition xmlns:p14="http://schemas.microsoft.com/office/powerpoint/2010/main"/>
</p:sldLayout>
</file>

<file path=ppt/slideLayouts/slideLayout12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1382677"/>
      </p:ext>
    </p:extLst>
  </p:cSld>
  <p:clrMapOvr>
    <a:masterClrMapping/>
  </p:clrMapOvr>
  <p:transition xmlns:p14="http://schemas.microsoft.com/office/powerpoint/2010/main"/>
</p:sldLayout>
</file>

<file path=ppt/slideLayouts/slideLayout12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0137987"/>
      </p:ext>
    </p:extLst>
  </p:cSld>
  <p:clrMapOvr>
    <a:masterClrMapping/>
  </p:clrMapOvr>
  <p:transition xmlns:p14="http://schemas.microsoft.com/office/powerpoint/2010/main"/>
</p:sldLayout>
</file>

<file path=ppt/slideLayouts/slideLayout12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944196"/>
      </p:ext>
    </p:extLst>
  </p:cSld>
  <p:clrMapOvr>
    <a:masterClrMapping/>
  </p:clrMapOvr>
  <p:transition xmlns:p14="http://schemas.microsoft.com/office/powerpoint/2010/main"/>
</p:sldLayout>
</file>

<file path=ppt/slideLayouts/slideLayout12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38052815"/>
      </p:ext>
    </p:extLst>
  </p:cSld>
  <p:clrMapOvr>
    <a:masterClrMapping/>
  </p:clrMapOvr>
  <p:transition xmlns:p14="http://schemas.microsoft.com/office/powerpoint/2010/main"/>
</p:sldLayout>
</file>

<file path=ppt/slideLayouts/slideLayout12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613639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8425965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6737635"/>
      </p:ext>
    </p:extLst>
  </p:cSld>
  <p:clrMapOvr>
    <a:masterClrMapping/>
  </p:clrMapOvr>
  <p:transition xmlns:p14="http://schemas.microsoft.com/office/powerpoint/2010/main"/>
</p:sldLayout>
</file>

<file path=ppt/slideLayouts/slideLayout12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061274"/>
      </p:ext>
    </p:extLst>
  </p:cSld>
  <p:clrMapOvr>
    <a:masterClrMapping/>
  </p:clrMapOvr>
  <p:transition xmlns:p14="http://schemas.microsoft.com/office/powerpoint/2010/main"/>
</p:sldLayout>
</file>

<file path=ppt/slideLayouts/slideLayout12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8311652"/>
      </p:ext>
    </p:extLst>
  </p:cSld>
  <p:clrMapOvr>
    <a:masterClrMapping/>
  </p:clrMapOvr>
  <p:transition xmlns:p14="http://schemas.microsoft.com/office/powerpoint/2010/main"/>
</p:sldLayout>
</file>

<file path=ppt/slideLayouts/slideLayout12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5372816"/>
      </p:ext>
    </p:extLst>
  </p:cSld>
  <p:clrMapOvr>
    <a:masterClrMapping/>
  </p:clrMapOvr>
  <p:transition xmlns:p14="http://schemas.microsoft.com/office/powerpoint/2010/main"/>
</p:sldLayout>
</file>

<file path=ppt/slideLayouts/slideLayout12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3382"/>
      </p:ext>
    </p:extLst>
  </p:cSld>
  <p:clrMapOvr>
    <a:masterClrMapping/>
  </p:clrMapOvr>
  <p:transition xmlns:p14="http://schemas.microsoft.com/office/powerpoint/2010/main"/>
</p:sldLayout>
</file>

<file path=ppt/slideLayouts/slideLayout12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6162567"/>
      </p:ext>
    </p:extLst>
  </p:cSld>
  <p:clrMapOvr>
    <a:masterClrMapping/>
  </p:clrMapOvr>
  <p:transition xmlns:p14="http://schemas.microsoft.com/office/powerpoint/2010/main"/>
</p:sldLayout>
</file>

<file path=ppt/slideLayouts/slideLayout12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1476750"/>
      </p:ext>
    </p:extLst>
  </p:cSld>
  <p:clrMapOvr>
    <a:masterClrMapping/>
  </p:clrMapOvr>
  <p:transition xmlns:p14="http://schemas.microsoft.com/office/powerpoint/2010/main"/>
</p:sldLayout>
</file>

<file path=ppt/slideLayouts/slideLayout12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5057633"/>
      </p:ext>
    </p:extLst>
  </p:cSld>
  <p:clrMapOvr>
    <a:masterClrMapping/>
  </p:clrMapOvr>
  <p:transition xmlns:p14="http://schemas.microsoft.com/office/powerpoint/2010/main"/>
</p:sldLayout>
</file>

<file path=ppt/slideLayouts/slideLayout12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7975279"/>
      </p:ext>
    </p:extLst>
  </p:cSld>
  <p:clrMapOvr>
    <a:masterClrMapping/>
  </p:clrMapOvr>
  <p:transition xmlns:p14="http://schemas.microsoft.com/office/powerpoint/2010/main"/>
</p:sldLayout>
</file>

<file path=ppt/slideLayouts/slideLayout12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939204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58344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694309"/>
      </p:ext>
    </p:extLst>
  </p:cSld>
  <p:clrMapOvr>
    <a:masterClrMapping/>
  </p:clrMapOvr>
  <p:transition xmlns:p14="http://schemas.microsoft.com/office/powerpoint/2010/main"/>
</p:sldLayout>
</file>

<file path=ppt/slideLayouts/slideLayout12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7544254"/>
      </p:ext>
    </p:extLst>
  </p:cSld>
  <p:clrMapOvr>
    <a:masterClrMapping/>
  </p:clrMapOvr>
  <p:transition xmlns:p14="http://schemas.microsoft.com/office/powerpoint/2010/main"/>
</p:sldLayout>
</file>

<file path=ppt/slideLayouts/slideLayout12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6883860"/>
      </p:ext>
    </p:extLst>
  </p:cSld>
  <p:clrMapOvr>
    <a:masterClrMapping/>
  </p:clrMapOvr>
  <p:transition xmlns:p14="http://schemas.microsoft.com/office/powerpoint/2010/main"/>
</p:sldLayout>
</file>

<file path=ppt/slideLayouts/slideLayout12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011275"/>
      </p:ext>
    </p:extLst>
  </p:cSld>
  <p:clrMapOvr>
    <a:masterClrMapping/>
  </p:clrMapOvr>
  <p:transition xmlns:p14="http://schemas.microsoft.com/office/powerpoint/2010/main"/>
</p:sldLayout>
</file>

<file path=ppt/slideLayouts/slideLayout12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1211643"/>
      </p:ext>
    </p:extLst>
  </p:cSld>
  <p:clrMapOvr>
    <a:masterClrMapping/>
  </p:clrMapOvr>
  <p:transition xmlns:p14="http://schemas.microsoft.com/office/powerpoint/2010/main"/>
</p:sldLayout>
</file>

<file path=ppt/slideLayouts/slideLayout12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8561203"/>
      </p:ext>
    </p:extLst>
  </p:cSld>
  <p:clrMapOvr>
    <a:masterClrMapping/>
  </p:clrMapOvr>
  <p:transition xmlns:p14="http://schemas.microsoft.com/office/powerpoint/2010/main"/>
</p:sldLayout>
</file>

<file path=ppt/slideLayouts/slideLayout12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322086"/>
      </p:ext>
    </p:extLst>
  </p:cSld>
  <p:clrMapOvr>
    <a:masterClrMapping/>
  </p:clrMapOvr>
  <p:transition xmlns:p14="http://schemas.microsoft.com/office/powerpoint/2010/main"/>
</p:sldLayout>
</file>

<file path=ppt/slideLayouts/slideLayout12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0235080"/>
      </p:ext>
    </p:extLst>
  </p:cSld>
  <p:clrMapOvr>
    <a:masterClrMapping/>
  </p:clrMapOvr>
  <p:transition xmlns:p14="http://schemas.microsoft.com/office/powerpoint/2010/main"/>
</p:sldLayout>
</file>

<file path=ppt/slideLayouts/slideLayout12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372628"/>
      </p:ext>
    </p:extLst>
  </p:cSld>
  <p:clrMapOvr>
    <a:masterClrMapping/>
  </p:clrMapOvr>
  <p:transition xmlns:p14="http://schemas.microsoft.com/office/powerpoint/2010/main"/>
</p:sldLayout>
</file>

<file path=ppt/slideLayouts/slideLayout12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925820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532524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2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1970627"/>
      </p:ext>
    </p:extLst>
  </p:cSld>
  <p:clrMapOvr>
    <a:masterClrMapping/>
  </p:clrMapOvr>
  <p:transition xmlns:p14="http://schemas.microsoft.com/office/powerpoint/2010/main"/>
</p:sldLayout>
</file>

<file path=ppt/slideLayouts/slideLayout12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0644744"/>
      </p:ext>
    </p:extLst>
  </p:cSld>
  <p:clrMapOvr>
    <a:masterClrMapping/>
  </p:clrMapOvr>
  <p:transition xmlns:p14="http://schemas.microsoft.com/office/powerpoint/2010/main"/>
</p:sldLayout>
</file>

<file path=ppt/slideLayouts/slideLayout12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2140169"/>
      </p:ext>
    </p:extLst>
  </p:cSld>
  <p:clrMapOvr>
    <a:masterClrMapping/>
  </p:clrMapOvr>
  <p:transition xmlns:p14="http://schemas.microsoft.com/office/powerpoint/2010/main"/>
</p:sldLayout>
</file>

<file path=ppt/slideLayouts/slideLayout12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46990669"/>
      </p:ext>
    </p:extLst>
  </p:cSld>
  <p:clrMapOvr>
    <a:masterClrMapping/>
  </p:clrMapOvr>
  <p:transition xmlns:p14="http://schemas.microsoft.com/office/powerpoint/2010/main"/>
</p:sldLayout>
</file>

<file path=ppt/slideLayouts/slideLayout12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2353448"/>
      </p:ext>
    </p:extLst>
  </p:cSld>
  <p:clrMapOvr>
    <a:masterClrMapping/>
  </p:clrMapOvr>
  <p:transition xmlns:p14="http://schemas.microsoft.com/office/powerpoint/2010/main"/>
</p:sldLayout>
</file>

<file path=ppt/slideLayouts/slideLayout12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812980"/>
      </p:ext>
    </p:extLst>
  </p:cSld>
  <p:clrMapOvr>
    <a:masterClrMapping/>
  </p:clrMapOvr>
  <p:transition xmlns:p14="http://schemas.microsoft.com/office/powerpoint/2010/main"/>
</p:sldLayout>
</file>

<file path=ppt/slideLayouts/slideLayout12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3028989"/>
      </p:ext>
    </p:extLst>
  </p:cSld>
  <p:clrMapOvr>
    <a:masterClrMapping/>
  </p:clrMapOvr>
  <p:transition xmlns:p14="http://schemas.microsoft.com/office/powerpoint/2010/main"/>
</p:sldLayout>
</file>

<file path=ppt/slideLayouts/slideLayout12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0731044"/>
      </p:ext>
    </p:extLst>
  </p:cSld>
  <p:clrMapOvr>
    <a:masterClrMapping/>
  </p:clrMapOvr>
  <p:transition xmlns:p14="http://schemas.microsoft.com/office/powerpoint/2010/main"/>
</p:sldLayout>
</file>

<file path=ppt/slideLayouts/slideLayout12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32410915"/>
      </p:ext>
    </p:extLst>
  </p:cSld>
  <p:clrMapOvr>
    <a:masterClrMapping/>
  </p:clrMapOvr>
  <p:transition xmlns:p14="http://schemas.microsoft.com/office/powerpoint/2010/main"/>
</p:sldLayout>
</file>

<file path=ppt/slideLayouts/slideLayout13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310002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48600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7058285"/>
      </p:ext>
    </p:extLst>
  </p:cSld>
  <p:clrMapOvr>
    <a:masterClrMapping/>
  </p:clrMapOvr>
  <p:transition xmlns:p14="http://schemas.microsoft.com/office/powerpoint/2010/main"/>
</p:sldLayout>
</file>

<file path=ppt/slideLayouts/slideLayout13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31074006"/>
      </p:ext>
    </p:extLst>
  </p:cSld>
  <p:clrMapOvr>
    <a:masterClrMapping/>
  </p:clrMapOvr>
  <p:transition xmlns:p14="http://schemas.microsoft.com/office/powerpoint/2010/main"/>
</p:sldLayout>
</file>

<file path=ppt/slideLayouts/slideLayout13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5924304"/>
      </p:ext>
    </p:extLst>
  </p:cSld>
  <p:clrMapOvr>
    <a:masterClrMapping/>
  </p:clrMapOvr>
  <p:transition xmlns:p14="http://schemas.microsoft.com/office/powerpoint/2010/main"/>
</p:sldLayout>
</file>

<file path=ppt/slideLayouts/slideLayout13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1965277"/>
      </p:ext>
    </p:extLst>
  </p:cSld>
  <p:clrMapOvr>
    <a:masterClrMapping/>
  </p:clrMapOvr>
  <p:transition xmlns:p14="http://schemas.microsoft.com/office/powerpoint/2010/main"/>
</p:sldLayout>
</file>

<file path=ppt/slideLayouts/slideLayout13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262534"/>
      </p:ext>
    </p:extLst>
  </p:cSld>
  <p:clrMapOvr>
    <a:masterClrMapping/>
  </p:clrMapOvr>
  <p:transition xmlns:p14="http://schemas.microsoft.com/office/powerpoint/2010/main"/>
</p:sldLayout>
</file>

<file path=ppt/slideLayouts/slideLayout13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1872371"/>
      </p:ext>
    </p:extLst>
  </p:cSld>
  <p:clrMapOvr>
    <a:masterClrMapping/>
  </p:clrMapOvr>
  <p:transition xmlns:p14="http://schemas.microsoft.com/office/powerpoint/2010/main"/>
</p:sldLayout>
</file>

<file path=ppt/slideLayouts/slideLayout13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4072511"/>
      </p:ext>
    </p:extLst>
  </p:cSld>
  <p:clrMapOvr>
    <a:masterClrMapping/>
  </p:clrMapOvr>
  <p:transition xmlns:p14="http://schemas.microsoft.com/office/powerpoint/2010/main"/>
</p:sldLayout>
</file>

<file path=ppt/slideLayouts/slideLayout13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2371842"/>
      </p:ext>
    </p:extLst>
  </p:cSld>
  <p:clrMapOvr>
    <a:masterClrMapping/>
  </p:clrMapOvr>
  <p:transition xmlns:p14="http://schemas.microsoft.com/office/powerpoint/2010/main"/>
</p:sldLayout>
</file>

<file path=ppt/slideLayouts/slideLayout13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3938524"/>
      </p:ext>
    </p:extLst>
  </p:cSld>
  <p:clrMapOvr>
    <a:masterClrMapping/>
  </p:clrMapOvr>
  <p:transition xmlns:p14="http://schemas.microsoft.com/office/powerpoint/2010/main"/>
</p:sldLayout>
</file>

<file path=ppt/slideLayouts/slideLayout13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1669052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220219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660052"/>
      </p:ext>
    </p:extLst>
  </p:cSld>
  <p:clrMapOvr>
    <a:masterClrMapping/>
  </p:clrMapOvr>
  <p:transition xmlns:p14="http://schemas.microsoft.com/office/powerpoint/2010/main"/>
</p:sldLayout>
</file>

<file path=ppt/slideLayouts/slideLayout13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0824785"/>
      </p:ext>
    </p:extLst>
  </p:cSld>
  <p:clrMapOvr>
    <a:masterClrMapping/>
  </p:clrMapOvr>
  <p:transition xmlns:p14="http://schemas.microsoft.com/office/powerpoint/2010/main"/>
</p:sldLayout>
</file>

<file path=ppt/slideLayouts/slideLayout13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40858000"/>
      </p:ext>
    </p:extLst>
  </p:cSld>
  <p:clrMapOvr>
    <a:masterClrMapping/>
  </p:clrMapOvr>
  <p:transition xmlns:p14="http://schemas.microsoft.com/office/powerpoint/2010/main"/>
</p:sldLayout>
</file>

<file path=ppt/slideLayouts/slideLayout13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8723525"/>
      </p:ext>
    </p:extLst>
  </p:cSld>
  <p:clrMapOvr>
    <a:masterClrMapping/>
  </p:clrMapOvr>
  <p:transition xmlns:p14="http://schemas.microsoft.com/office/powerpoint/2010/main"/>
</p:sldLayout>
</file>

<file path=ppt/slideLayouts/slideLayout13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5908354"/>
      </p:ext>
    </p:extLst>
  </p:cSld>
  <p:clrMapOvr>
    <a:masterClrMapping/>
  </p:clrMapOvr>
  <p:transition xmlns:p14="http://schemas.microsoft.com/office/powerpoint/2010/main"/>
</p:sldLayout>
</file>

<file path=ppt/slideLayouts/slideLayout13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1666288"/>
      </p:ext>
    </p:extLst>
  </p:cSld>
  <p:clrMapOvr>
    <a:masterClrMapping/>
  </p:clrMapOvr>
  <p:transition xmlns:p14="http://schemas.microsoft.com/office/powerpoint/2010/main"/>
</p:sldLayout>
</file>

<file path=ppt/slideLayouts/slideLayout13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0128697"/>
      </p:ext>
    </p:extLst>
  </p:cSld>
  <p:clrMapOvr>
    <a:masterClrMapping/>
  </p:clrMapOvr>
  <p:transition xmlns:p14="http://schemas.microsoft.com/office/powerpoint/2010/main"/>
</p:sldLayout>
</file>

<file path=ppt/slideLayouts/slideLayout13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00472973"/>
      </p:ext>
    </p:extLst>
  </p:cSld>
  <p:clrMapOvr>
    <a:masterClrMapping/>
  </p:clrMapOvr>
  <p:transition xmlns:p14="http://schemas.microsoft.com/office/powerpoint/2010/main"/>
</p:sldLayout>
</file>

<file path=ppt/slideLayouts/slideLayout13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97611"/>
      </p:ext>
    </p:extLst>
  </p:cSld>
  <p:clrMapOvr>
    <a:masterClrMapping/>
  </p:clrMapOvr>
  <p:transition xmlns:p14="http://schemas.microsoft.com/office/powerpoint/2010/main"/>
</p:sldLayout>
</file>

<file path=ppt/slideLayouts/slideLayout13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9507640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8082901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79332820"/>
      </p:ext>
    </p:extLst>
  </p:cSld>
  <p:clrMapOvr>
    <a:masterClrMapping/>
  </p:clrMapOvr>
  <p:transition xmlns:p14="http://schemas.microsoft.com/office/powerpoint/2010/main"/>
</p:sldLayout>
</file>

<file path=ppt/slideLayouts/slideLayout13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9006135"/>
      </p:ext>
    </p:extLst>
  </p:cSld>
  <p:clrMapOvr>
    <a:masterClrMapping/>
  </p:clrMapOvr>
  <p:transition xmlns:p14="http://schemas.microsoft.com/office/powerpoint/2010/main"/>
</p:sldLayout>
</file>

<file path=ppt/slideLayouts/slideLayout13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5113654"/>
      </p:ext>
    </p:extLst>
  </p:cSld>
  <p:clrMapOvr>
    <a:masterClrMapping/>
  </p:clrMapOvr>
  <p:transition xmlns:p14="http://schemas.microsoft.com/office/powerpoint/2010/main"/>
</p:sldLayout>
</file>

<file path=ppt/slideLayouts/slideLayout13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1833387"/>
      </p:ext>
    </p:extLst>
  </p:cSld>
  <p:clrMapOvr>
    <a:masterClrMapping/>
  </p:clrMapOvr>
  <p:transition xmlns:p14="http://schemas.microsoft.com/office/powerpoint/2010/main"/>
</p:sldLayout>
</file>

<file path=ppt/slideLayouts/slideLayout13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3933191"/>
      </p:ext>
    </p:extLst>
  </p:cSld>
  <p:clrMapOvr>
    <a:masterClrMapping/>
  </p:clrMapOvr>
  <p:transition xmlns:p14="http://schemas.microsoft.com/office/powerpoint/2010/main"/>
</p:sldLayout>
</file>

<file path=ppt/slideLayouts/slideLayout13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8361951"/>
      </p:ext>
    </p:extLst>
  </p:cSld>
  <p:clrMapOvr>
    <a:masterClrMapping/>
  </p:clrMapOvr>
  <p:transition xmlns:p14="http://schemas.microsoft.com/office/powerpoint/2010/main"/>
</p:sldLayout>
</file>

<file path=ppt/slideLayouts/slideLayout13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361599"/>
      </p:ext>
    </p:extLst>
  </p:cSld>
  <p:clrMapOvr>
    <a:masterClrMapping/>
  </p:clrMapOvr>
  <p:transition xmlns:p14="http://schemas.microsoft.com/office/powerpoint/2010/main"/>
</p:sldLayout>
</file>

<file path=ppt/slideLayouts/slideLayout13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09233069"/>
      </p:ext>
    </p:extLst>
  </p:cSld>
  <p:clrMapOvr>
    <a:masterClrMapping/>
  </p:clrMapOvr>
  <p:transition xmlns:p14="http://schemas.microsoft.com/office/powerpoint/2010/main"/>
</p:sldLayout>
</file>

<file path=ppt/slideLayouts/slideLayout13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9634290"/>
      </p:ext>
    </p:extLst>
  </p:cSld>
  <p:clrMapOvr>
    <a:masterClrMapping/>
  </p:clrMapOvr>
  <p:transition xmlns:p14="http://schemas.microsoft.com/office/powerpoint/2010/main"/>
</p:sldLayout>
</file>

<file path=ppt/slideLayouts/slideLayout13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149843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460078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39908434"/>
      </p:ext>
    </p:extLst>
  </p:cSld>
  <p:clrMapOvr>
    <a:masterClrMapping/>
  </p:clrMapOvr>
  <p:transition xmlns:p14="http://schemas.microsoft.com/office/powerpoint/2010/main"/>
</p:sldLayout>
</file>

<file path=ppt/slideLayouts/slideLayout13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8925956"/>
      </p:ext>
    </p:extLst>
  </p:cSld>
  <p:clrMapOvr>
    <a:masterClrMapping/>
  </p:clrMapOvr>
  <p:transition xmlns:p14="http://schemas.microsoft.com/office/powerpoint/2010/main"/>
</p:sldLayout>
</file>

<file path=ppt/slideLayouts/slideLayout13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2256713"/>
      </p:ext>
    </p:extLst>
  </p:cSld>
  <p:clrMapOvr>
    <a:masterClrMapping/>
  </p:clrMapOvr>
  <p:transition xmlns:p14="http://schemas.microsoft.com/office/powerpoint/2010/main"/>
</p:sldLayout>
</file>

<file path=ppt/slideLayouts/slideLayout13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3413022"/>
      </p:ext>
    </p:extLst>
  </p:cSld>
  <p:clrMapOvr>
    <a:masterClrMapping/>
  </p:clrMapOvr>
  <p:transition xmlns:p14="http://schemas.microsoft.com/office/powerpoint/2010/main"/>
</p:sldLayout>
</file>

<file path=ppt/slideLayouts/slideLayout13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860692"/>
      </p:ext>
    </p:extLst>
  </p:cSld>
  <p:clrMapOvr>
    <a:masterClrMapping/>
  </p:clrMapOvr>
  <p:transition xmlns:p14="http://schemas.microsoft.com/office/powerpoint/2010/main"/>
</p:sldLayout>
</file>

<file path=ppt/slideLayouts/slideLayout13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8462465"/>
      </p:ext>
    </p:extLst>
  </p:cSld>
  <p:clrMapOvr>
    <a:masterClrMapping/>
  </p:clrMapOvr>
  <p:transition xmlns:p14="http://schemas.microsoft.com/office/powerpoint/2010/main"/>
</p:sldLayout>
</file>

<file path=ppt/slideLayouts/slideLayout13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5591825"/>
      </p:ext>
    </p:extLst>
  </p:cSld>
  <p:clrMapOvr>
    <a:masterClrMapping/>
  </p:clrMapOvr>
  <p:transition xmlns:p14="http://schemas.microsoft.com/office/powerpoint/2010/main"/>
</p:sldLayout>
</file>

<file path=ppt/slideLayouts/slideLayout13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84769223"/>
      </p:ext>
    </p:extLst>
  </p:cSld>
  <p:clrMapOvr>
    <a:masterClrMapping/>
  </p:clrMapOvr>
  <p:transition xmlns:p14="http://schemas.microsoft.com/office/powerpoint/2010/main"/>
</p:sldLayout>
</file>

<file path=ppt/slideLayouts/slideLayout13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7595418"/>
      </p:ext>
    </p:extLst>
  </p:cSld>
  <p:clrMapOvr>
    <a:masterClrMapping/>
  </p:clrMapOvr>
  <p:transition xmlns:p14="http://schemas.microsoft.com/office/powerpoint/2010/main"/>
</p:sldLayout>
</file>

<file path=ppt/slideLayouts/slideLayout13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8601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30942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12215758"/>
      </p:ext>
    </p:extLst>
  </p:cSld>
  <p:clrMapOvr>
    <a:masterClrMapping/>
  </p:clrMapOvr>
  <p:transition xmlns:p14="http://schemas.microsoft.com/office/powerpoint/2010/main"/>
</p:sldLayout>
</file>

<file path=ppt/slideLayouts/slideLayout13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307977"/>
      </p:ext>
    </p:extLst>
  </p:cSld>
  <p:clrMapOvr>
    <a:masterClrMapping/>
  </p:clrMapOvr>
  <p:transition xmlns:p14="http://schemas.microsoft.com/office/powerpoint/2010/main"/>
</p:sldLayout>
</file>

<file path=ppt/slideLayouts/slideLayout13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6635050"/>
      </p:ext>
    </p:extLst>
  </p:cSld>
  <p:clrMapOvr>
    <a:masterClrMapping/>
  </p:clrMapOvr>
  <p:transition xmlns:p14="http://schemas.microsoft.com/office/powerpoint/2010/main"/>
</p:sldLayout>
</file>

<file path=ppt/slideLayouts/slideLayout13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1295903"/>
      </p:ext>
    </p:extLst>
  </p:cSld>
  <p:clrMapOvr>
    <a:masterClrMapping/>
  </p:clrMapOvr>
  <p:transition xmlns:p14="http://schemas.microsoft.com/office/powerpoint/2010/main"/>
</p:sldLayout>
</file>

<file path=ppt/slideLayouts/slideLayout13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604625"/>
      </p:ext>
    </p:extLst>
  </p:cSld>
  <p:clrMapOvr>
    <a:masterClrMapping/>
  </p:clrMapOvr>
  <p:transition xmlns:p14="http://schemas.microsoft.com/office/powerpoint/2010/main"/>
</p:sldLayout>
</file>

<file path=ppt/slideLayouts/slideLayout13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1225766"/>
      </p:ext>
    </p:extLst>
  </p:cSld>
  <p:clrMapOvr>
    <a:masterClrMapping/>
  </p:clrMapOvr>
  <p:transition xmlns:p14="http://schemas.microsoft.com/office/powerpoint/2010/main"/>
</p:sldLayout>
</file>

<file path=ppt/slideLayouts/slideLayout13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7959746"/>
      </p:ext>
    </p:extLst>
  </p:cSld>
  <p:clrMapOvr>
    <a:masterClrMapping/>
  </p:clrMapOvr>
  <p:transition xmlns:p14="http://schemas.microsoft.com/office/powerpoint/2010/main"/>
</p:sldLayout>
</file>

<file path=ppt/slideLayouts/slideLayout13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3375048"/>
      </p:ext>
    </p:extLst>
  </p:cSld>
  <p:clrMapOvr>
    <a:masterClrMapping/>
  </p:clrMapOvr>
  <p:transition xmlns:p14="http://schemas.microsoft.com/office/powerpoint/2010/main"/>
</p:sldLayout>
</file>

<file path=ppt/slideLayouts/slideLayout13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1111051"/>
      </p:ext>
    </p:extLst>
  </p:cSld>
  <p:clrMapOvr>
    <a:masterClrMapping/>
  </p:clrMapOvr>
  <p:transition xmlns:p14="http://schemas.microsoft.com/office/powerpoint/2010/main"/>
</p:sldLayout>
</file>

<file path=ppt/slideLayouts/slideLayout13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92600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349437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2128457"/>
      </p:ext>
    </p:extLst>
  </p:cSld>
  <p:clrMapOvr>
    <a:masterClrMapping/>
  </p:clrMapOvr>
  <p:transition xmlns:p14="http://schemas.microsoft.com/office/powerpoint/2010/main"/>
</p:sldLayout>
</file>

<file path=ppt/slideLayouts/slideLayout13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2739886"/>
      </p:ext>
    </p:extLst>
  </p:cSld>
  <p:clrMapOvr>
    <a:masterClrMapping/>
  </p:clrMapOvr>
  <p:transition xmlns:p14="http://schemas.microsoft.com/office/powerpoint/2010/main"/>
</p:sldLayout>
</file>

<file path=ppt/slideLayouts/slideLayout13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00601988"/>
      </p:ext>
    </p:extLst>
  </p:cSld>
  <p:clrMapOvr>
    <a:masterClrMapping/>
  </p:clrMapOvr>
  <p:transition xmlns:p14="http://schemas.microsoft.com/office/powerpoint/2010/main"/>
</p:sldLayout>
</file>

<file path=ppt/slideLayouts/slideLayout13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85119872"/>
      </p:ext>
    </p:extLst>
  </p:cSld>
  <p:clrMapOvr>
    <a:masterClrMapping/>
  </p:clrMapOvr>
  <p:transition xmlns:p14="http://schemas.microsoft.com/office/powerpoint/2010/main"/>
</p:sldLayout>
</file>

<file path=ppt/slideLayouts/slideLayout13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3311930"/>
      </p:ext>
    </p:extLst>
  </p:cSld>
  <p:clrMapOvr>
    <a:masterClrMapping/>
  </p:clrMapOvr>
  <p:transition xmlns:p14="http://schemas.microsoft.com/office/powerpoint/2010/main"/>
</p:sldLayout>
</file>

<file path=ppt/slideLayouts/slideLayout13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1851417"/>
      </p:ext>
    </p:extLst>
  </p:cSld>
  <p:clrMapOvr>
    <a:masterClrMapping/>
  </p:clrMapOvr>
  <p:transition xmlns:p14="http://schemas.microsoft.com/office/powerpoint/2010/main"/>
</p:sldLayout>
</file>

<file path=ppt/slideLayouts/slideLayout13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4485330"/>
      </p:ext>
    </p:extLst>
  </p:cSld>
  <p:clrMapOvr>
    <a:masterClrMapping/>
  </p:clrMapOvr>
  <p:transition xmlns:p14="http://schemas.microsoft.com/office/powerpoint/2010/main"/>
</p:sldLayout>
</file>

<file path=ppt/slideLayouts/slideLayout13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7244921"/>
      </p:ext>
    </p:extLst>
  </p:cSld>
  <p:clrMapOvr>
    <a:masterClrMapping/>
  </p:clrMapOvr>
  <p:transition xmlns:p14="http://schemas.microsoft.com/office/powerpoint/2010/main"/>
</p:sldLayout>
</file>

<file path=ppt/slideLayouts/slideLayout13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3292245"/>
      </p:ext>
    </p:extLst>
  </p:cSld>
  <p:clrMapOvr>
    <a:masterClrMapping/>
  </p:clrMapOvr>
  <p:transition xmlns:p14="http://schemas.microsoft.com/office/powerpoint/2010/main"/>
</p:sldLayout>
</file>

<file path=ppt/slideLayouts/slideLayout13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72528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467260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70604832"/>
      </p:ext>
    </p:extLst>
  </p:cSld>
  <p:clrMapOvr>
    <a:masterClrMapping/>
  </p:clrMapOvr>
  <p:transition xmlns:p14="http://schemas.microsoft.com/office/powerpoint/2010/main"/>
</p:sldLayout>
</file>

<file path=ppt/slideLayouts/slideLayout13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4083998"/>
      </p:ext>
    </p:extLst>
  </p:cSld>
  <p:clrMapOvr>
    <a:masterClrMapping/>
  </p:clrMapOvr>
  <p:transition xmlns:p14="http://schemas.microsoft.com/office/powerpoint/2010/main"/>
</p:sldLayout>
</file>

<file path=ppt/slideLayouts/slideLayout13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6461873"/>
      </p:ext>
    </p:extLst>
  </p:cSld>
  <p:clrMapOvr>
    <a:masterClrMapping/>
  </p:clrMapOvr>
  <p:transition xmlns:p14="http://schemas.microsoft.com/office/powerpoint/2010/main"/>
</p:sldLayout>
</file>

<file path=ppt/slideLayouts/slideLayout13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78315636"/>
      </p:ext>
    </p:extLst>
  </p:cSld>
  <p:clrMapOvr>
    <a:masterClrMapping/>
  </p:clrMapOvr>
  <p:transition xmlns:p14="http://schemas.microsoft.com/office/powerpoint/2010/main"/>
</p:sldLayout>
</file>

<file path=ppt/slideLayouts/slideLayout13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6036106"/>
      </p:ext>
    </p:extLst>
  </p:cSld>
  <p:clrMapOvr>
    <a:masterClrMapping/>
  </p:clrMapOvr>
  <p:transition xmlns:p14="http://schemas.microsoft.com/office/powerpoint/2010/main"/>
</p:sldLayout>
</file>

<file path=ppt/slideLayouts/slideLayout13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1172709"/>
      </p:ext>
    </p:extLst>
  </p:cSld>
  <p:clrMapOvr>
    <a:masterClrMapping/>
  </p:clrMapOvr>
  <p:transition xmlns:p14="http://schemas.microsoft.com/office/powerpoint/2010/main"/>
</p:sldLayout>
</file>

<file path=ppt/slideLayouts/slideLayout13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9624602"/>
      </p:ext>
    </p:extLst>
  </p:cSld>
  <p:clrMapOvr>
    <a:masterClrMapping/>
  </p:clrMapOvr>
  <p:transition xmlns:p14="http://schemas.microsoft.com/office/powerpoint/2010/main"/>
</p:sldLayout>
</file>

<file path=ppt/slideLayouts/slideLayout13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81218957"/>
      </p:ext>
    </p:extLst>
  </p:cSld>
  <p:clrMapOvr>
    <a:masterClrMapping/>
  </p:clrMapOvr>
  <p:transition xmlns:p14="http://schemas.microsoft.com/office/powerpoint/2010/main"/>
</p:sldLayout>
</file>

<file path=ppt/slideLayouts/slideLayout13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2875069"/>
      </p:ext>
    </p:extLst>
  </p:cSld>
  <p:clrMapOvr>
    <a:masterClrMapping/>
  </p:clrMapOvr>
  <p:transition xmlns:p14="http://schemas.microsoft.com/office/powerpoint/2010/main"/>
</p:sldLayout>
</file>

<file path=ppt/slideLayouts/slideLayout1377.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732707734"/>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378.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525860671"/>
      </p:ext>
    </p:extLst>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Layout>
</file>

<file path=ppt/slideLayouts/slideLayout1379.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137661041"/>
      </p:ext>
    </p:extLst>
  </p:cSld>
  <p:clrMapOvr>
    <a:masterClrMapping/>
  </p:clrMapOvr>
  <p:timing>
    <p:tnLst>
      <p:par>
        <p:cTn xmlns:p14="http://schemas.microsoft.com/office/powerpoint/2010/main" id="1" dur="indefinite" restart="never" nodeType="tmRoot"/>
      </p:par>
    </p:tnLst>
  </p:timing>
</p:sldLayout>
</file>

<file path=ppt/slideLayouts/slideLayout13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946718525"/>
      </p:ext>
    </p:extLst>
  </p:cSld>
  <p:clrMapOvr>
    <a:masterClrMapping/>
  </p:clrMapOvr>
  <p:timing>
    <p:tnLst>
      <p:par>
        <p:cTn xmlns:p14="http://schemas.microsoft.com/office/powerpoint/2010/main" id="1" dur="indefinite" restart="never" nodeType="tmRoot"/>
      </p:par>
    </p:tnLst>
  </p:timing>
</p:sldLayout>
</file>

<file path=ppt/slideLayouts/slideLayout13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602491966"/>
      </p:ext>
    </p:extLst>
  </p:cSld>
  <p:clrMapOvr>
    <a:masterClrMapping/>
  </p:clrMapOvr>
  <p:timing>
    <p:tnLst>
      <p:par>
        <p:cTn xmlns:p14="http://schemas.microsoft.com/office/powerpoint/2010/main" id="1" dur="indefinite" restart="never" nodeType="tmRoot"/>
      </p:par>
    </p:tnLst>
  </p:timing>
</p:sldLayout>
</file>

<file path=ppt/slideLayouts/slideLayout1382.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4046406"/>
      </p:ext>
    </p:extLst>
  </p:cSld>
  <p:clrMapOvr>
    <a:masterClrMapping/>
  </p:clrMapOvr>
  <p:timing>
    <p:tnLst>
      <p:par>
        <p:cTn xmlns:p14="http://schemas.microsoft.com/office/powerpoint/2010/main" id="1" dur="indefinite" restart="never" nodeType="tmRoot"/>
      </p:par>
    </p:tnLst>
  </p:timing>
</p:sldLayout>
</file>

<file path=ppt/slideLayouts/slideLayout13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039089616"/>
      </p:ext>
    </p:extLst>
  </p:cSld>
  <p:clrMapOvr>
    <a:masterClrMapping/>
  </p:clrMapOvr>
  <p:timing>
    <p:tnLst>
      <p:par>
        <p:cTn xmlns:p14="http://schemas.microsoft.com/office/powerpoint/2010/main" id="1" dur="indefinite" restart="never" nodeType="tmRoot"/>
      </p:par>
    </p:tnLst>
  </p:timing>
</p:sldLayout>
</file>

<file path=ppt/slideLayouts/slideLayout13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778661175"/>
      </p:ext>
    </p:extLst>
  </p:cSld>
  <p:clrMapOvr>
    <a:masterClrMapping/>
  </p:clrMapOvr>
  <p:timing>
    <p:tnLst>
      <p:par>
        <p:cTn xmlns:p14="http://schemas.microsoft.com/office/powerpoint/2010/main" id="1" dur="indefinite" restart="never" nodeType="tmRoot"/>
      </p:par>
    </p:tnLst>
  </p:timing>
</p:sldLayout>
</file>

<file path=ppt/slideLayouts/slideLayout13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127235319"/>
      </p:ext>
    </p:extLst>
  </p:cSld>
  <p:clrMapOvr>
    <a:masterClrMapping/>
  </p:clrMapOvr>
  <p:timing>
    <p:tnLst>
      <p:par>
        <p:cTn xmlns:p14="http://schemas.microsoft.com/office/powerpoint/2010/main" id="1" dur="indefinite" restart="never" nodeType="tmRoot"/>
      </p:par>
    </p:tnLst>
  </p:timing>
</p:sldLayout>
</file>

<file path=ppt/slideLayouts/slideLayout1386.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6/17/17</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802580200"/>
      </p:ext>
    </p:extLst>
  </p:cSld>
  <p:clrMapOvr>
    <a:overrideClrMapping bg1="dk1" tx1="lt1" bg2="dk2" tx2="lt2" accent1="accent1" accent2="accent2" accent3="accent3" accent4="accent4" accent5="accent5" accent6="accent6" hlink="hlink" folHlink="folHlink"/>
  </p:clrMapOvr>
</p:sldLayout>
</file>

<file path=ppt/slideLayouts/slideLayout13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9499173"/>
      </p:ext>
    </p:extLst>
  </p:cSld>
  <p:clrMapOvr>
    <a:masterClrMapping/>
  </p:clrMapOvr>
</p:sldLayout>
</file>

<file path=ppt/slideLayouts/slideLayout13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694661904"/>
      </p:ext>
    </p:extLst>
  </p:cSld>
  <p:clrMapOvr>
    <a:masterClrMapping/>
  </p:clrMapOvr>
  <p:timing>
    <p:tnLst>
      <p:par>
        <p:cTn xmlns:p14="http://schemas.microsoft.com/office/powerpoint/2010/main" id="1" dur="indefinite" restart="never" nodeType="tmRoot"/>
      </p:par>
    </p:tnLst>
  </p:timing>
</p:sldLayout>
</file>

<file path=ppt/slideLayouts/slideLayout13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632667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293061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3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5741818"/>
      </p:ext>
    </p:extLst>
  </p:cSld>
  <p:clrMapOvr>
    <a:masterClrMapping/>
  </p:clrMapOvr>
  <p:transition xmlns:p14="http://schemas.microsoft.com/office/powerpoint/2010/main"/>
</p:sldLayout>
</file>

<file path=ppt/slideLayouts/slideLayout13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7803005"/>
      </p:ext>
    </p:extLst>
  </p:cSld>
  <p:clrMapOvr>
    <a:masterClrMapping/>
  </p:clrMapOvr>
  <p:transition xmlns:p14="http://schemas.microsoft.com/office/powerpoint/2010/main"/>
</p:sldLayout>
</file>

<file path=ppt/slideLayouts/slideLayout13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09624945"/>
      </p:ext>
    </p:extLst>
  </p:cSld>
  <p:clrMapOvr>
    <a:masterClrMapping/>
  </p:clrMapOvr>
  <p:transition xmlns:p14="http://schemas.microsoft.com/office/powerpoint/2010/main"/>
</p:sldLayout>
</file>

<file path=ppt/slideLayouts/slideLayout13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3483311"/>
      </p:ext>
    </p:extLst>
  </p:cSld>
  <p:clrMapOvr>
    <a:masterClrMapping/>
  </p:clrMapOvr>
  <p:transition xmlns:p14="http://schemas.microsoft.com/office/powerpoint/2010/main"/>
</p:sldLayout>
</file>

<file path=ppt/slideLayouts/slideLayout13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4540955"/>
      </p:ext>
    </p:extLst>
  </p:cSld>
  <p:clrMapOvr>
    <a:masterClrMapping/>
  </p:clrMapOvr>
  <p:transition xmlns:p14="http://schemas.microsoft.com/office/powerpoint/2010/main"/>
</p:sldLayout>
</file>

<file path=ppt/slideLayouts/slideLayout13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7710097"/>
      </p:ext>
    </p:extLst>
  </p:cSld>
  <p:clrMapOvr>
    <a:masterClrMapping/>
  </p:clrMapOvr>
  <p:transition xmlns:p14="http://schemas.microsoft.com/office/powerpoint/2010/main"/>
</p:sldLayout>
</file>

<file path=ppt/slideLayouts/slideLayout13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3033346"/>
      </p:ext>
    </p:extLst>
  </p:cSld>
  <p:clrMapOvr>
    <a:masterClrMapping/>
  </p:clrMapOvr>
  <p:transition xmlns:p14="http://schemas.microsoft.com/office/powerpoint/2010/main"/>
</p:sldLayout>
</file>

<file path=ppt/slideLayouts/slideLayout13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4639750"/>
      </p:ext>
    </p:extLst>
  </p:cSld>
  <p:clrMapOvr>
    <a:masterClrMapping/>
  </p:clrMapOvr>
  <p:transition xmlns:p14="http://schemas.microsoft.com/office/powerpoint/2010/main"/>
</p:sldLayout>
</file>

<file path=ppt/slideLayouts/slideLayout13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5714908"/>
      </p:ext>
    </p:extLst>
  </p:cSld>
  <p:clrMapOvr>
    <a:masterClrMapping/>
  </p:clrMapOvr>
  <p:transition xmlns:p14="http://schemas.microsoft.com/office/powerpoint/2010/main"/>
</p:sldLayout>
</file>

<file path=ppt/slideLayouts/slideLayout14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291432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44766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18415703"/>
      </p:ext>
    </p:extLst>
  </p:cSld>
  <p:clrMapOvr>
    <a:masterClrMapping/>
  </p:clrMapOvr>
  <p:transition xmlns:p14="http://schemas.microsoft.com/office/powerpoint/2010/main"/>
</p:sldLayout>
</file>

<file path=ppt/slideLayouts/slideLayout14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1025887"/>
      </p:ext>
    </p:extLst>
  </p:cSld>
  <p:clrMapOvr>
    <a:masterClrMapping/>
  </p:clrMapOvr>
  <p:transition xmlns:p14="http://schemas.microsoft.com/office/powerpoint/2010/main"/>
</p:sldLayout>
</file>

<file path=ppt/slideLayouts/slideLayout14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93364956"/>
      </p:ext>
    </p:extLst>
  </p:cSld>
  <p:clrMapOvr>
    <a:masterClrMapping/>
  </p:clrMapOvr>
  <p:transition xmlns:p14="http://schemas.microsoft.com/office/powerpoint/2010/main"/>
</p:sldLayout>
</file>

<file path=ppt/slideLayouts/slideLayout14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5877144"/>
      </p:ext>
    </p:extLst>
  </p:cSld>
  <p:clrMapOvr>
    <a:masterClrMapping/>
  </p:clrMapOvr>
  <p:transition xmlns:p14="http://schemas.microsoft.com/office/powerpoint/2010/main"/>
</p:sldLayout>
</file>

<file path=ppt/slideLayouts/slideLayout14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123960"/>
      </p:ext>
    </p:extLst>
  </p:cSld>
  <p:clrMapOvr>
    <a:masterClrMapping/>
  </p:clrMapOvr>
  <p:transition xmlns:p14="http://schemas.microsoft.com/office/powerpoint/2010/main"/>
</p:sldLayout>
</file>

<file path=ppt/slideLayouts/slideLayout14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1606105"/>
      </p:ext>
    </p:extLst>
  </p:cSld>
  <p:clrMapOvr>
    <a:masterClrMapping/>
  </p:clrMapOvr>
  <p:transition xmlns:p14="http://schemas.microsoft.com/office/powerpoint/2010/main"/>
</p:sldLayout>
</file>

<file path=ppt/slideLayouts/slideLayout14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106685"/>
      </p:ext>
    </p:extLst>
  </p:cSld>
  <p:clrMapOvr>
    <a:masterClrMapping/>
  </p:clrMapOvr>
  <p:transition xmlns:p14="http://schemas.microsoft.com/office/powerpoint/2010/main"/>
</p:sldLayout>
</file>

<file path=ppt/slideLayouts/slideLayout14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07125803"/>
      </p:ext>
    </p:extLst>
  </p:cSld>
  <p:clrMapOvr>
    <a:masterClrMapping/>
  </p:clrMapOvr>
  <p:transition xmlns:p14="http://schemas.microsoft.com/office/powerpoint/2010/main"/>
</p:sldLayout>
</file>

<file path=ppt/slideLayouts/slideLayout14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2487796"/>
      </p:ext>
    </p:extLst>
  </p:cSld>
  <p:clrMapOvr>
    <a:masterClrMapping/>
  </p:clrMapOvr>
  <p:transition xmlns:p14="http://schemas.microsoft.com/office/powerpoint/2010/main"/>
</p:sldLayout>
</file>

<file path=ppt/slideLayouts/slideLayout14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1043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37988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71997015"/>
      </p:ext>
    </p:extLst>
  </p:cSld>
  <p:clrMapOvr>
    <a:masterClrMapping/>
  </p:clrMapOvr>
  <p:transition xmlns:p14="http://schemas.microsoft.com/office/powerpoint/2010/main"/>
</p:sldLayout>
</file>

<file path=ppt/slideLayouts/slideLayout14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49940"/>
      </p:ext>
    </p:extLst>
  </p:cSld>
  <p:clrMapOvr>
    <a:masterClrMapping/>
  </p:clrMapOvr>
  <p:transition xmlns:p14="http://schemas.microsoft.com/office/powerpoint/2010/main"/>
</p:sldLayout>
</file>

<file path=ppt/slideLayouts/slideLayout14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39950887"/>
      </p:ext>
    </p:extLst>
  </p:cSld>
  <p:clrMapOvr>
    <a:masterClrMapping/>
  </p:clrMapOvr>
  <p:transition xmlns:p14="http://schemas.microsoft.com/office/powerpoint/2010/main"/>
</p:sldLayout>
</file>

<file path=ppt/slideLayouts/slideLayout14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30032131"/>
      </p:ext>
    </p:extLst>
  </p:cSld>
  <p:clrMapOvr>
    <a:masterClrMapping/>
  </p:clrMapOvr>
  <p:transition xmlns:p14="http://schemas.microsoft.com/office/powerpoint/2010/main"/>
</p:sldLayout>
</file>

<file path=ppt/slideLayouts/slideLayout14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4926066"/>
      </p:ext>
    </p:extLst>
  </p:cSld>
  <p:clrMapOvr>
    <a:masterClrMapping/>
  </p:clrMapOvr>
  <p:transition xmlns:p14="http://schemas.microsoft.com/office/powerpoint/2010/main"/>
</p:sldLayout>
</file>

<file path=ppt/slideLayouts/slideLayout14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3401441"/>
      </p:ext>
    </p:extLst>
  </p:cSld>
  <p:clrMapOvr>
    <a:masterClrMapping/>
  </p:clrMapOvr>
  <p:transition xmlns:p14="http://schemas.microsoft.com/office/powerpoint/2010/main"/>
</p:sldLayout>
</file>

<file path=ppt/slideLayouts/slideLayout14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575874"/>
      </p:ext>
    </p:extLst>
  </p:cSld>
  <p:clrMapOvr>
    <a:masterClrMapping/>
  </p:clrMapOvr>
  <p:transition xmlns:p14="http://schemas.microsoft.com/office/powerpoint/2010/main"/>
</p:sldLayout>
</file>

<file path=ppt/slideLayouts/slideLayout14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8458503"/>
      </p:ext>
    </p:extLst>
  </p:cSld>
  <p:clrMapOvr>
    <a:masterClrMapping/>
  </p:clrMapOvr>
  <p:transition xmlns:p14="http://schemas.microsoft.com/office/powerpoint/2010/main"/>
</p:sldLayout>
</file>

<file path=ppt/slideLayouts/slideLayout14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6392261"/>
      </p:ext>
    </p:extLst>
  </p:cSld>
  <p:clrMapOvr>
    <a:masterClrMapping/>
  </p:clrMapOvr>
  <p:transition xmlns:p14="http://schemas.microsoft.com/office/powerpoint/2010/main"/>
</p:sldLayout>
</file>

<file path=ppt/slideLayouts/slideLayout14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32551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845061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3608909"/>
      </p:ext>
    </p:extLst>
  </p:cSld>
  <p:clrMapOvr>
    <a:masterClrMapping/>
  </p:clrMapOvr>
  <p:transition xmlns:p14="http://schemas.microsoft.com/office/powerpoint/2010/main"/>
</p:sldLayout>
</file>

<file path=ppt/slideLayouts/slideLayout14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17385028"/>
      </p:ext>
    </p:extLst>
  </p:cSld>
  <p:clrMapOvr>
    <a:masterClrMapping/>
  </p:clrMapOvr>
  <p:transition xmlns:p14="http://schemas.microsoft.com/office/powerpoint/2010/main"/>
</p:sldLayout>
</file>

<file path=ppt/slideLayouts/slideLayout14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9343891"/>
      </p:ext>
    </p:extLst>
  </p:cSld>
  <p:clrMapOvr>
    <a:masterClrMapping/>
  </p:clrMapOvr>
  <p:transition xmlns:p14="http://schemas.microsoft.com/office/powerpoint/2010/main"/>
</p:sldLayout>
</file>

<file path=ppt/slideLayouts/slideLayout14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1131508"/>
      </p:ext>
    </p:extLst>
  </p:cSld>
  <p:clrMapOvr>
    <a:masterClrMapping/>
  </p:clrMapOvr>
  <p:transition xmlns:p14="http://schemas.microsoft.com/office/powerpoint/2010/main"/>
</p:sldLayout>
</file>

<file path=ppt/slideLayouts/slideLayout14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7250393"/>
      </p:ext>
    </p:extLst>
  </p:cSld>
  <p:clrMapOvr>
    <a:masterClrMapping/>
  </p:clrMapOvr>
  <p:transition xmlns:p14="http://schemas.microsoft.com/office/powerpoint/2010/main"/>
</p:sldLayout>
</file>

<file path=ppt/slideLayouts/slideLayout14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292804"/>
      </p:ext>
    </p:extLst>
  </p:cSld>
  <p:clrMapOvr>
    <a:masterClrMapping/>
  </p:clrMapOvr>
  <p:transition xmlns:p14="http://schemas.microsoft.com/office/powerpoint/2010/main"/>
</p:sldLayout>
</file>

<file path=ppt/slideLayouts/slideLayout14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4034706"/>
      </p:ext>
    </p:extLst>
  </p:cSld>
  <p:clrMapOvr>
    <a:masterClrMapping/>
  </p:clrMapOvr>
  <p:transition xmlns:p14="http://schemas.microsoft.com/office/powerpoint/2010/main"/>
</p:sldLayout>
</file>

<file path=ppt/slideLayouts/slideLayout14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9885709"/>
      </p:ext>
    </p:extLst>
  </p:cSld>
  <p:clrMapOvr>
    <a:masterClrMapping/>
  </p:clrMapOvr>
  <p:transition xmlns:p14="http://schemas.microsoft.com/office/powerpoint/2010/main"/>
</p:sldLayout>
</file>

<file path=ppt/slideLayouts/slideLayout14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2824194"/>
      </p:ext>
    </p:extLst>
  </p:cSld>
  <p:clrMapOvr>
    <a:masterClrMapping/>
  </p:clrMapOvr>
  <p:transition xmlns:p14="http://schemas.microsoft.com/office/powerpoint/2010/main"/>
</p:sldLayout>
</file>

<file path=ppt/slideLayouts/slideLayout14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517077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506021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1985228"/>
      </p:ext>
    </p:extLst>
  </p:cSld>
  <p:clrMapOvr>
    <a:masterClrMapping/>
  </p:clrMapOvr>
  <p:transition xmlns:p14="http://schemas.microsoft.com/office/powerpoint/2010/main"/>
</p:sldLayout>
</file>

<file path=ppt/slideLayouts/slideLayout14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6526151"/>
      </p:ext>
    </p:extLst>
  </p:cSld>
  <p:clrMapOvr>
    <a:masterClrMapping/>
  </p:clrMapOvr>
  <p:transition xmlns:p14="http://schemas.microsoft.com/office/powerpoint/2010/main"/>
</p:sldLayout>
</file>

<file path=ppt/slideLayouts/slideLayout14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5364098"/>
      </p:ext>
    </p:extLst>
  </p:cSld>
  <p:clrMapOvr>
    <a:masterClrMapping/>
  </p:clrMapOvr>
  <p:transition xmlns:p14="http://schemas.microsoft.com/office/powerpoint/2010/main"/>
</p:sldLayout>
</file>

<file path=ppt/slideLayouts/slideLayout14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9202982"/>
      </p:ext>
    </p:extLst>
  </p:cSld>
  <p:clrMapOvr>
    <a:masterClrMapping/>
  </p:clrMapOvr>
  <p:transition xmlns:p14="http://schemas.microsoft.com/office/powerpoint/2010/main"/>
</p:sldLayout>
</file>

<file path=ppt/slideLayouts/slideLayout14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66920662"/>
      </p:ext>
    </p:extLst>
  </p:cSld>
  <p:clrMapOvr>
    <a:masterClrMapping/>
  </p:clrMapOvr>
  <p:transition xmlns:p14="http://schemas.microsoft.com/office/powerpoint/2010/main"/>
</p:sldLayout>
</file>

<file path=ppt/slideLayouts/slideLayout14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32900300"/>
      </p:ext>
    </p:extLst>
  </p:cSld>
  <p:clrMapOvr>
    <a:masterClrMapping/>
  </p:clrMapOvr>
  <p:transition xmlns:p14="http://schemas.microsoft.com/office/powerpoint/2010/main"/>
</p:sldLayout>
</file>

<file path=ppt/slideLayouts/slideLayout14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437952"/>
      </p:ext>
    </p:extLst>
  </p:cSld>
  <p:clrMapOvr>
    <a:masterClrMapping/>
  </p:clrMapOvr>
  <p:transition xmlns:p14="http://schemas.microsoft.com/office/powerpoint/2010/main"/>
</p:sldLayout>
</file>

<file path=ppt/slideLayouts/slideLayout14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3388076"/>
      </p:ext>
    </p:extLst>
  </p:cSld>
  <p:clrMapOvr>
    <a:masterClrMapping/>
  </p:clrMapOvr>
  <p:transition xmlns:p14="http://schemas.microsoft.com/office/powerpoint/2010/main"/>
</p:sldLayout>
</file>

<file path=ppt/slideLayouts/slideLayout14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307209"/>
      </p:ext>
    </p:extLst>
  </p:cSld>
  <p:clrMapOvr>
    <a:masterClrMapping/>
  </p:clrMapOvr>
  <p:transition xmlns:p14="http://schemas.microsoft.com/office/powerpoint/2010/main"/>
</p:sldLayout>
</file>

<file path=ppt/slideLayouts/slideLayout14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279075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12271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87021062"/>
      </p:ext>
    </p:extLst>
  </p:cSld>
  <p:clrMapOvr>
    <a:masterClrMapping/>
  </p:clrMapOvr>
  <p:transition xmlns:p14="http://schemas.microsoft.com/office/powerpoint/2010/main"/>
</p:sldLayout>
</file>

<file path=ppt/slideLayouts/slideLayout14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56149374"/>
      </p:ext>
    </p:extLst>
  </p:cSld>
  <p:clrMapOvr>
    <a:masterClrMapping/>
  </p:clrMapOvr>
  <p:transition xmlns:p14="http://schemas.microsoft.com/office/powerpoint/2010/main"/>
</p:sldLayout>
</file>

<file path=ppt/slideLayouts/slideLayout14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1361039"/>
      </p:ext>
    </p:extLst>
  </p:cSld>
  <p:clrMapOvr>
    <a:masterClrMapping/>
  </p:clrMapOvr>
  <p:transition xmlns:p14="http://schemas.microsoft.com/office/powerpoint/2010/main"/>
</p:sldLayout>
</file>

<file path=ppt/slideLayouts/slideLayout14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0899998"/>
      </p:ext>
    </p:extLst>
  </p:cSld>
  <p:clrMapOvr>
    <a:masterClrMapping/>
  </p:clrMapOvr>
  <p:transition xmlns:p14="http://schemas.microsoft.com/office/powerpoint/2010/main"/>
</p:sldLayout>
</file>

<file path=ppt/slideLayouts/slideLayout14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2283290"/>
      </p:ext>
    </p:extLst>
  </p:cSld>
  <p:clrMapOvr>
    <a:masterClrMapping/>
  </p:clrMapOvr>
  <p:transition xmlns:p14="http://schemas.microsoft.com/office/powerpoint/2010/main"/>
</p:sldLayout>
</file>

<file path=ppt/slideLayouts/slideLayout14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9578246"/>
      </p:ext>
    </p:extLst>
  </p:cSld>
  <p:clrMapOvr>
    <a:masterClrMapping/>
  </p:clrMapOvr>
  <p:transition xmlns:p14="http://schemas.microsoft.com/office/powerpoint/2010/main"/>
</p:sldLayout>
</file>

<file path=ppt/slideLayouts/slideLayout14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9624596"/>
      </p:ext>
    </p:extLst>
  </p:cSld>
  <p:clrMapOvr>
    <a:masterClrMapping/>
  </p:clrMapOvr>
  <p:transition xmlns:p14="http://schemas.microsoft.com/office/powerpoint/2010/main"/>
</p:sldLayout>
</file>

<file path=ppt/slideLayouts/slideLayout14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6221728"/>
      </p:ext>
    </p:extLst>
  </p:cSld>
  <p:clrMapOvr>
    <a:masterClrMapping/>
  </p:clrMapOvr>
  <p:transition xmlns:p14="http://schemas.microsoft.com/office/powerpoint/2010/main"/>
</p:sldLayout>
</file>

<file path=ppt/slideLayouts/slideLayout14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8931120"/>
      </p:ext>
    </p:extLst>
  </p:cSld>
  <p:clrMapOvr>
    <a:masterClrMapping/>
  </p:clrMapOvr>
  <p:transition xmlns:p14="http://schemas.microsoft.com/office/powerpoint/2010/main"/>
</p:sldLayout>
</file>

<file path=ppt/slideLayouts/slideLayout14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871150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86365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6733409"/>
      </p:ext>
    </p:extLst>
  </p:cSld>
  <p:clrMapOvr>
    <a:masterClrMapping/>
  </p:clrMapOvr>
  <p:transition xmlns:p14="http://schemas.microsoft.com/office/powerpoint/2010/main"/>
</p:sldLayout>
</file>

<file path=ppt/slideLayouts/slideLayout14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25122226"/>
      </p:ext>
    </p:extLst>
  </p:cSld>
  <p:clrMapOvr>
    <a:masterClrMapping/>
  </p:clrMapOvr>
  <p:transition xmlns:p14="http://schemas.microsoft.com/office/powerpoint/2010/main"/>
</p:sldLayout>
</file>

<file path=ppt/slideLayouts/slideLayout14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3515996"/>
      </p:ext>
    </p:extLst>
  </p:cSld>
  <p:clrMapOvr>
    <a:masterClrMapping/>
  </p:clrMapOvr>
  <p:transition xmlns:p14="http://schemas.microsoft.com/office/powerpoint/2010/main"/>
</p:sldLayout>
</file>

<file path=ppt/slideLayouts/slideLayout14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16089477"/>
      </p:ext>
    </p:extLst>
  </p:cSld>
  <p:clrMapOvr>
    <a:masterClrMapping/>
  </p:clrMapOvr>
  <p:transition xmlns:p14="http://schemas.microsoft.com/office/powerpoint/2010/main"/>
</p:sldLayout>
</file>

<file path=ppt/slideLayouts/slideLayout14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22761373"/>
      </p:ext>
    </p:extLst>
  </p:cSld>
  <p:clrMapOvr>
    <a:masterClrMapping/>
  </p:clrMapOvr>
  <p:transition xmlns:p14="http://schemas.microsoft.com/office/powerpoint/2010/main"/>
</p:sldLayout>
</file>

<file path=ppt/slideLayouts/slideLayout14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4413683"/>
      </p:ext>
    </p:extLst>
  </p:cSld>
  <p:clrMapOvr>
    <a:masterClrMapping/>
  </p:clrMapOvr>
  <p:transition xmlns:p14="http://schemas.microsoft.com/office/powerpoint/2010/main"/>
</p:sldLayout>
</file>

<file path=ppt/slideLayouts/slideLayout14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2699964"/>
      </p:ext>
    </p:extLst>
  </p:cSld>
  <p:clrMapOvr>
    <a:masterClrMapping/>
  </p:clrMapOvr>
  <p:transition xmlns:p14="http://schemas.microsoft.com/office/powerpoint/2010/main"/>
</p:sldLayout>
</file>

<file path=ppt/slideLayouts/slideLayout14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7912965"/>
      </p:ext>
    </p:extLst>
  </p:cSld>
  <p:clrMapOvr>
    <a:masterClrMapping/>
  </p:clrMapOvr>
  <p:transition xmlns:p14="http://schemas.microsoft.com/office/powerpoint/2010/main"/>
</p:sldLayout>
</file>

<file path=ppt/slideLayouts/slideLayout14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22009283"/>
      </p:ext>
    </p:extLst>
  </p:cSld>
  <p:clrMapOvr>
    <a:masterClrMapping/>
  </p:clrMapOvr>
  <p:transition xmlns:p14="http://schemas.microsoft.com/office/powerpoint/2010/main"/>
</p:sldLayout>
</file>

<file path=ppt/slideLayouts/slideLayout14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508743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0245907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5233793"/>
      </p:ext>
    </p:extLst>
  </p:cSld>
  <p:clrMapOvr>
    <a:masterClrMapping/>
  </p:clrMapOvr>
  <p:transition xmlns:p14="http://schemas.microsoft.com/office/powerpoint/2010/main"/>
</p:sldLayout>
</file>

<file path=ppt/slideLayouts/slideLayout14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3720381"/>
      </p:ext>
    </p:extLst>
  </p:cSld>
  <p:clrMapOvr>
    <a:masterClrMapping/>
  </p:clrMapOvr>
  <p:transition xmlns:p14="http://schemas.microsoft.com/office/powerpoint/2010/main"/>
</p:sldLayout>
</file>

<file path=ppt/slideLayouts/slideLayout14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8741"/>
      </p:ext>
    </p:extLst>
  </p:cSld>
  <p:clrMapOvr>
    <a:masterClrMapping/>
  </p:clrMapOvr>
  <p:transition xmlns:p14="http://schemas.microsoft.com/office/powerpoint/2010/main"/>
</p:sldLayout>
</file>

<file path=ppt/slideLayouts/slideLayout14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9305678"/>
      </p:ext>
    </p:extLst>
  </p:cSld>
  <p:clrMapOvr>
    <a:masterClrMapping/>
  </p:clrMapOvr>
  <p:transition xmlns:p14="http://schemas.microsoft.com/office/powerpoint/2010/main"/>
</p:sldLayout>
</file>

<file path=ppt/slideLayouts/slideLayout14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2474474"/>
      </p:ext>
    </p:extLst>
  </p:cSld>
  <p:clrMapOvr>
    <a:masterClrMapping/>
  </p:clrMapOvr>
  <p:transition xmlns:p14="http://schemas.microsoft.com/office/powerpoint/2010/main"/>
</p:sldLayout>
</file>

<file path=ppt/slideLayouts/slideLayout14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52783290"/>
      </p:ext>
    </p:extLst>
  </p:cSld>
  <p:clrMapOvr>
    <a:masterClrMapping/>
  </p:clrMapOvr>
  <p:transition xmlns:p14="http://schemas.microsoft.com/office/powerpoint/2010/main"/>
</p:sldLayout>
</file>

<file path=ppt/slideLayouts/slideLayout14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206807"/>
      </p:ext>
    </p:extLst>
  </p:cSld>
  <p:clrMapOvr>
    <a:masterClrMapping/>
  </p:clrMapOvr>
  <p:transition xmlns:p14="http://schemas.microsoft.com/office/powerpoint/2010/main"/>
</p:sldLayout>
</file>

<file path=ppt/slideLayouts/slideLayout14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5833781"/>
      </p:ext>
    </p:extLst>
  </p:cSld>
  <p:clrMapOvr>
    <a:masterClrMapping/>
  </p:clrMapOvr>
  <p:transition xmlns:p14="http://schemas.microsoft.com/office/powerpoint/2010/main"/>
</p:sldLayout>
</file>

<file path=ppt/slideLayouts/slideLayout14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150311"/>
      </p:ext>
    </p:extLst>
  </p:cSld>
  <p:clrMapOvr>
    <a:masterClrMapping/>
  </p:clrMapOvr>
  <p:transition xmlns:p14="http://schemas.microsoft.com/office/powerpoint/2010/main"/>
</p:sldLayout>
</file>

<file path=ppt/slideLayouts/slideLayout14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85716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967954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4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79945"/>
      </p:ext>
    </p:extLst>
  </p:cSld>
  <p:clrMapOvr>
    <a:masterClrMapping/>
  </p:clrMapOvr>
  <p:transition xmlns:p14="http://schemas.microsoft.com/office/powerpoint/2010/main"/>
</p:sldLayout>
</file>

<file path=ppt/slideLayouts/slideLayout14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214084"/>
      </p:ext>
    </p:extLst>
  </p:cSld>
  <p:clrMapOvr>
    <a:masterClrMapping/>
  </p:clrMapOvr>
  <p:transition xmlns:p14="http://schemas.microsoft.com/office/powerpoint/2010/main"/>
</p:sldLayout>
</file>

<file path=ppt/slideLayouts/slideLayout14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5720971"/>
      </p:ext>
    </p:extLst>
  </p:cSld>
  <p:clrMapOvr>
    <a:masterClrMapping/>
  </p:clrMapOvr>
  <p:transition xmlns:p14="http://schemas.microsoft.com/office/powerpoint/2010/main"/>
</p:sldLayout>
</file>

<file path=ppt/slideLayouts/slideLayout14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8531794"/>
      </p:ext>
    </p:extLst>
  </p:cSld>
  <p:clrMapOvr>
    <a:masterClrMapping/>
  </p:clrMapOvr>
  <p:transition xmlns:p14="http://schemas.microsoft.com/office/powerpoint/2010/main"/>
</p:sldLayout>
</file>

<file path=ppt/slideLayouts/slideLayout14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6181080"/>
      </p:ext>
    </p:extLst>
  </p:cSld>
  <p:clrMapOvr>
    <a:masterClrMapping/>
  </p:clrMapOvr>
  <p:transition xmlns:p14="http://schemas.microsoft.com/office/powerpoint/2010/main"/>
</p:sldLayout>
</file>

<file path=ppt/slideLayouts/slideLayout14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3224268"/>
      </p:ext>
    </p:extLst>
  </p:cSld>
  <p:clrMapOvr>
    <a:masterClrMapping/>
  </p:clrMapOvr>
  <p:transition xmlns:p14="http://schemas.microsoft.com/office/powerpoint/2010/main"/>
</p:sldLayout>
</file>

<file path=ppt/slideLayouts/slideLayout14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6597693"/>
      </p:ext>
    </p:extLst>
  </p:cSld>
  <p:clrMapOvr>
    <a:masterClrMapping/>
  </p:clrMapOvr>
  <p:transition xmlns:p14="http://schemas.microsoft.com/office/powerpoint/2010/main"/>
</p:sldLayout>
</file>

<file path=ppt/slideLayouts/slideLayout14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6016434"/>
      </p:ext>
    </p:extLst>
  </p:cSld>
  <p:clrMapOvr>
    <a:masterClrMapping/>
  </p:clrMapOvr>
  <p:transition xmlns:p14="http://schemas.microsoft.com/office/powerpoint/2010/main"/>
</p:sldLayout>
</file>

<file path=ppt/slideLayouts/slideLayout14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8187851"/>
      </p:ext>
    </p:extLst>
  </p:cSld>
  <p:clrMapOvr>
    <a:masterClrMapping/>
  </p:clrMapOvr>
  <p:transition xmlns:p14="http://schemas.microsoft.com/office/powerpoint/2010/main"/>
</p:sldLayout>
</file>

<file path=ppt/slideLayouts/slideLayout1488.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69450811"/>
      </p:ext>
    </p:extLst>
  </p:cSld>
  <p:clrMapOvr>
    <a:masterClrMapping/>
  </p:clrMapOvr>
  <p:timing>
    <p:tnLst>
      <p:par>
        <p:cTn xmlns:p14="http://schemas.microsoft.com/office/powerpoint/2010/main" id="1" dur="indefinite" restart="never" nodeType="tmRoot"/>
      </p:par>
    </p:tnLst>
  </p:timing>
</p:sldLayout>
</file>

<file path=ppt/slideLayouts/slideLayout1489.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239307237"/>
      </p:ext>
    </p:extLst>
  </p:cSld>
  <p:clrMapOvr>
    <a:masterClrMapping/>
  </p:clrMapOvr>
  <p:timing>
    <p:tnLst>
      <p:par>
        <p:cTn xmlns:p14="http://schemas.microsoft.com/office/powerpoint/2010/main" id="1" dur="indefinite" restart="never" nodeType="tmRoot"/>
      </p:par>
    </p:tnLst>
  </p:timing>
</p:sldLayout>
</file>

<file path=ppt/slideLayouts/slideLayout1490.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8285041"/>
      </p:ext>
    </p:extLst>
  </p:cSld>
  <p:clrMapOvr>
    <a:masterClrMapping/>
  </p:clrMapOvr>
  <p:timing>
    <p:tnLst>
      <p:par>
        <p:cTn xmlns:p14="http://schemas.microsoft.com/office/powerpoint/2010/main" id="1" dur="indefinite" restart="never" nodeType="tmRoot"/>
      </p:par>
    </p:tnLst>
  </p:timing>
</p:sldLayout>
</file>

<file path=ppt/slideLayouts/slideLayout1491.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914290364"/>
      </p:ext>
    </p:extLst>
  </p:cSld>
  <p:clrMapOvr>
    <a:masterClrMapping/>
  </p:clrMapOvr>
  <p:timing>
    <p:tnLst>
      <p:par>
        <p:cTn xmlns:p14="http://schemas.microsoft.com/office/powerpoint/2010/main" id="1" dur="indefinite" restart="never" nodeType="tmRoot"/>
      </p:par>
    </p:tnLst>
  </p:timing>
</p:sldLayout>
</file>

<file path=ppt/slideLayouts/slideLayout1492.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4028857536"/>
      </p:ext>
    </p:extLst>
  </p:cSld>
  <p:clrMapOvr>
    <a:masterClrMapping/>
  </p:clrMapOvr>
  <p:timing>
    <p:tnLst>
      <p:par>
        <p:cTn xmlns:p14="http://schemas.microsoft.com/office/powerpoint/2010/main" id="1" dur="indefinite" restart="never" nodeType="tmRoot"/>
      </p:par>
    </p:tnLst>
  </p:timing>
</p:sldLayout>
</file>

<file path=ppt/slideLayouts/slideLayout1493.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943871302"/>
      </p:ext>
    </p:extLst>
  </p:cSld>
  <p:clrMapOvr>
    <a:masterClrMapping/>
  </p:clrMapOvr>
  <p:timing>
    <p:tnLst>
      <p:par>
        <p:cTn xmlns:p14="http://schemas.microsoft.com/office/powerpoint/2010/main" id="1" dur="indefinite" restart="never" nodeType="tmRoot"/>
      </p:par>
    </p:tnLst>
  </p:timing>
</p:sldLayout>
</file>

<file path=ppt/slideLayouts/slideLayout1494.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60198658"/>
      </p:ext>
    </p:extLst>
  </p:cSld>
  <p:clrMapOvr>
    <a:masterClrMapping/>
  </p:clrMapOvr>
  <p:timing>
    <p:tnLst>
      <p:par>
        <p:cTn xmlns:p14="http://schemas.microsoft.com/office/powerpoint/2010/main" id="1" dur="indefinite" restart="never" nodeType="tmRoot"/>
      </p:par>
    </p:tnLst>
  </p:timing>
</p:sldLayout>
</file>

<file path=ppt/slideLayouts/slideLayout1495.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21169761"/>
      </p:ext>
    </p:extLst>
  </p:cSld>
  <p:clrMapOvr>
    <a:masterClrMapping/>
  </p:clrMapOvr>
  <p:timing>
    <p:tnLst>
      <p:par>
        <p:cTn xmlns:p14="http://schemas.microsoft.com/office/powerpoint/2010/main" id="1" dur="indefinite" restart="never" nodeType="tmRoot"/>
      </p:par>
    </p:tnLst>
  </p:timing>
</p:sldLayout>
</file>

<file path=ppt/slideLayouts/slideLayout1496.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095717963"/>
      </p:ext>
    </p:extLst>
  </p:cSld>
  <p:clrMapOvr>
    <a:masterClrMapping/>
  </p:clrMapOvr>
  <p:timing>
    <p:tnLst>
      <p:par>
        <p:cTn xmlns:p14="http://schemas.microsoft.com/office/powerpoint/2010/main" id="1" dur="indefinite" restart="never" nodeType="tmRoot"/>
      </p:par>
    </p:tnLst>
  </p:timing>
</p:sldLayout>
</file>

<file path=ppt/slideLayouts/slideLayout1497.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712503997"/>
      </p:ext>
    </p:extLst>
  </p:cSld>
  <p:clrMapOvr>
    <a:masterClrMapping/>
  </p:clrMapOvr>
  <p:timing>
    <p:tnLst>
      <p:par>
        <p:cTn xmlns:p14="http://schemas.microsoft.com/office/powerpoint/2010/main" id="1" dur="indefinite" restart="never" nodeType="tmRoot"/>
      </p:par>
    </p:tnLst>
  </p:timing>
</p:sldLayout>
</file>

<file path=ppt/slideLayouts/slideLayout1498.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739580925"/>
      </p:ext>
    </p:extLst>
  </p:cSld>
  <p:clrMapOvr>
    <a:masterClrMapping/>
  </p:clrMapOvr>
  <p:timing>
    <p:tnLst>
      <p:par>
        <p:cTn xmlns:p14="http://schemas.microsoft.com/office/powerpoint/2010/main" id="1" dur="indefinite" restart="never" nodeType="tmRoot"/>
      </p:par>
    </p:tnLst>
  </p:timing>
</p:sldLayout>
</file>

<file path=ppt/slideLayouts/slideLayout1499.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380382005"/>
      </p:ext>
    </p:extLst>
  </p:cSld>
  <p:clrMapOvr>
    <a:masterClrMapping/>
  </p:clrMapOvr>
  <p:timing>
    <p:tnLst>
      <p:par>
        <p:cTn xmlns:p14="http://schemas.microsoft.com/office/powerpoint/2010/main" id="1" dur="indefinite" restart="never" nodeType="tmRoot"/>
      </p:par>
    </p:tnLst>
  </p:timing>
</p:sldLayout>
</file>

<file path=ppt/slideLayouts/slideLayout1500.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616360243"/>
      </p:ext>
    </p:extLst>
  </p:cSld>
  <p:clrMapOvr>
    <a:masterClrMapping/>
  </p:clrMapOvr>
  <p:timing>
    <p:tnLst>
      <p:par>
        <p:cTn xmlns:p14="http://schemas.microsoft.com/office/powerpoint/2010/main" id="1" dur="indefinite" restart="never" nodeType="tmRoot"/>
      </p:par>
    </p:tnLst>
  </p:timing>
</p:sldLayout>
</file>

<file path=ppt/slideLayouts/slideLayout1501.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030836738"/>
      </p:ext>
    </p:extLst>
  </p:cSld>
  <p:clrMapOvr>
    <a:masterClrMapping/>
  </p:clrMapOvr>
  <p:timing>
    <p:tnLst>
      <p:par>
        <p:cTn xmlns:p14="http://schemas.microsoft.com/office/powerpoint/2010/main" id="1" dur="indefinite" restart="never" nodeType="tmRoot"/>
      </p:par>
    </p:tnLst>
  </p:timing>
</p:sldLayout>
</file>

<file path=ppt/slideLayouts/slideLayout1502.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smtClean="0"/>
              <a:t>마스터 제목 스타일 편집</a:t>
            </a:r>
            <a:endParaRPr lang="ko-KR" altLang="en-US" dirty="0"/>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smtClean="0"/>
              <a:t>마스터 부제목 스타일 편집</a:t>
            </a:r>
            <a:endParaRPr lang="ko-KR" altLang="en-US"/>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979659584"/>
      </p:ext>
    </p:extLst>
  </p:cSld>
  <p:clrMapOvr>
    <a:masterClrMapping/>
  </p:clrMapOvr>
  <p:timing>
    <p:tnLst>
      <p:par>
        <p:cTn xmlns:p14="http://schemas.microsoft.com/office/powerpoint/2010/main" id="1" dur="indefinite" restart="never" nodeType="tmRoot"/>
      </p:par>
    </p:tnLst>
  </p:timing>
</p:sldLayout>
</file>

<file path=ppt/slideLayouts/slideLayout1503.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smtClean="0"/>
              <a:t>마스터 제목 스타일 편집</a:t>
            </a:r>
            <a:endParaRPr lang="ko-KR" altLang="en-US" dirty="0"/>
          </a:p>
        </p:txBody>
      </p:sp>
      <p:sp>
        <p:nvSpPr>
          <p:cNvPr id="3" name="내용 개체 틀 2"/>
          <p:cNvSpPr>
            <a:spLocks noGrp="1"/>
          </p:cNvSpPr>
          <p:nvPr>
            <p:ph idx="1"/>
          </p:nvPr>
        </p:nvSpPr>
        <p:spPr>
          <a:xfrm>
            <a:off x="457200" y="1340768"/>
            <a:ext cx="8229600" cy="4968552"/>
          </a:xfrm>
        </p:spPr>
        <p:txBody>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000635482"/>
      </p:ext>
    </p:extLst>
  </p:cSld>
  <p:clrMapOvr>
    <a:masterClrMapping/>
  </p:clrMapOvr>
  <p:timing>
    <p:tnLst>
      <p:par>
        <p:cTn xmlns:p14="http://schemas.microsoft.com/office/powerpoint/2010/main" id="1" dur="indefinite" restart="never" nodeType="tmRoot"/>
      </p:par>
    </p:tnLst>
  </p:timing>
</p:sldLayout>
</file>

<file path=ppt/slideLayouts/slideLayout1504.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smtClean="0"/>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211270273"/>
      </p:ext>
    </p:extLst>
  </p:cSld>
  <p:clrMapOvr>
    <a:masterClrMapping/>
  </p:clrMapOvr>
  <p:timing>
    <p:tnLst>
      <p:par>
        <p:cTn xmlns:p14="http://schemas.microsoft.com/office/powerpoint/2010/main" id="1" dur="indefinite" restart="never" nodeType="tmRoot"/>
      </p:par>
    </p:tnLst>
  </p:timing>
</p:sldLayout>
</file>

<file path=ppt/slideLayouts/slideLayout1505.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35089216"/>
      </p:ext>
    </p:extLst>
  </p:cSld>
  <p:clrMapOvr>
    <a:masterClrMapping/>
  </p:clrMapOvr>
  <p:timing>
    <p:tnLst>
      <p:par>
        <p:cTn xmlns:p14="http://schemas.microsoft.com/office/powerpoint/2010/main" id="1" dur="indefinite" restart="never" nodeType="tmRoot"/>
      </p:par>
    </p:tnLst>
  </p:timing>
</p:sldLayout>
</file>

<file path=ppt/slideLayouts/slideLayout1506.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smtClean="0"/>
              <a:t>마스터 제목 스타일 편집</a:t>
            </a:r>
            <a:endParaRPr lang="ko-KR" altLang="en-US"/>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smtClean="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smtClean="0"/>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smtClean="0"/>
              <a:t>마스터 텍스트 스타일을 편집합니다</a:t>
            </a:r>
          </a:p>
          <a:p>
            <a:pPr lvl="1"/>
            <a:r>
              <a:rPr lang="ko-KR" altLang="en-US" smtClean="0"/>
              <a:t>둘째 수준</a:t>
            </a:r>
          </a:p>
          <a:p>
            <a:pPr lvl="2"/>
            <a:r>
              <a:rPr lang="ko-KR" altLang="en-US" smtClean="0"/>
              <a:t>셋째 수준</a:t>
            </a:r>
          </a:p>
          <a:p>
            <a:pPr lvl="3"/>
            <a:r>
              <a:rPr lang="ko-KR" altLang="en-US" smtClean="0"/>
              <a:t>넷째 수준</a:t>
            </a:r>
          </a:p>
          <a:p>
            <a:pPr lvl="4"/>
            <a:r>
              <a:rPr lang="ko-KR" altLang="en-US" smtClean="0"/>
              <a:t>다섯째 수준</a:t>
            </a:r>
            <a:endParaRPr lang="ko-KR" altLang="en-US"/>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175133650"/>
      </p:ext>
    </p:extLst>
  </p:cSld>
  <p:clrMapOvr>
    <a:masterClrMapping/>
  </p:clrMapOvr>
  <p:timing>
    <p:tnLst>
      <p:par>
        <p:cTn xmlns:p14="http://schemas.microsoft.com/office/powerpoint/2010/main" id="1" dur="indefinite" restart="never" nodeType="tmRoot"/>
      </p:par>
    </p:tnLst>
  </p:timing>
</p:sldLayout>
</file>

<file path=ppt/slideLayouts/slideLayout1507.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smtClean="0"/>
              <a:t>마스터 제목 스타일 편집</a:t>
            </a:r>
            <a:endParaRPr lang="ko-KR" altLang="en-US"/>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715379239"/>
      </p:ext>
    </p:extLst>
  </p:cSld>
  <p:clrMapOvr>
    <a:masterClrMapping/>
  </p:clrMapOvr>
  <p:timing>
    <p:tnLst>
      <p:par>
        <p:cTn xmlns:p14="http://schemas.microsoft.com/office/powerpoint/2010/main" id="1" dur="indefinite" restart="never" nodeType="tmRoot"/>
      </p:par>
    </p:tnLst>
  </p:timing>
</p:sldLayout>
</file>

<file path=ppt/slideLayouts/slideLayout1508.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6/17/17</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017163190"/>
      </p:ext>
    </p:extLst>
  </p:cSld>
  <p:clrMapOvr>
    <a:masterClrMapping/>
  </p:clrMapOvr>
  <p:timing>
    <p:tnLst>
      <p:par>
        <p:cTn xmlns:p14="http://schemas.microsoft.com/office/powerpoint/2010/main" id="1" dur="indefinite" restart="never" nodeType="tmRoot"/>
      </p:par>
    </p:tnLst>
  </p:timing>
</p:sldLayout>
</file>

<file path=ppt/slideLayouts/slideLayout150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714203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7634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1317608"/>
      </p:ext>
    </p:extLst>
  </p:cSld>
  <p:clrMapOvr>
    <a:masterClrMapping/>
  </p:clrMapOvr>
  <p:transition xmlns:p14="http://schemas.microsoft.com/office/powerpoint/2010/main"/>
</p:sldLayout>
</file>

<file path=ppt/slideLayouts/slideLayout15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0547157"/>
      </p:ext>
    </p:extLst>
  </p:cSld>
  <p:clrMapOvr>
    <a:masterClrMapping/>
  </p:clrMapOvr>
  <p:transition xmlns:p14="http://schemas.microsoft.com/office/powerpoint/2010/main"/>
</p:sldLayout>
</file>

<file path=ppt/slideLayouts/slideLayout15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8366942"/>
      </p:ext>
    </p:extLst>
  </p:cSld>
  <p:clrMapOvr>
    <a:masterClrMapping/>
  </p:clrMapOvr>
  <p:transition xmlns:p14="http://schemas.microsoft.com/office/powerpoint/2010/main"/>
</p:sldLayout>
</file>

<file path=ppt/slideLayouts/slideLayout15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59146044"/>
      </p:ext>
    </p:extLst>
  </p:cSld>
  <p:clrMapOvr>
    <a:masterClrMapping/>
  </p:clrMapOvr>
  <p:transition xmlns:p14="http://schemas.microsoft.com/office/powerpoint/2010/main"/>
</p:sldLayout>
</file>

<file path=ppt/slideLayouts/slideLayout15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67177631"/>
      </p:ext>
    </p:extLst>
  </p:cSld>
  <p:clrMapOvr>
    <a:masterClrMapping/>
  </p:clrMapOvr>
  <p:transition xmlns:p14="http://schemas.microsoft.com/office/powerpoint/2010/main"/>
</p:sldLayout>
</file>

<file path=ppt/slideLayouts/slideLayout15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2624343"/>
      </p:ext>
    </p:extLst>
  </p:cSld>
  <p:clrMapOvr>
    <a:masterClrMapping/>
  </p:clrMapOvr>
  <p:transition xmlns:p14="http://schemas.microsoft.com/office/powerpoint/2010/main"/>
</p:sldLayout>
</file>

<file path=ppt/slideLayouts/slideLayout15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3657091"/>
      </p:ext>
    </p:extLst>
  </p:cSld>
  <p:clrMapOvr>
    <a:masterClrMapping/>
  </p:clrMapOvr>
  <p:transition xmlns:p14="http://schemas.microsoft.com/office/powerpoint/2010/main"/>
</p:sldLayout>
</file>

<file path=ppt/slideLayouts/slideLayout15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509516"/>
      </p:ext>
    </p:extLst>
  </p:cSld>
  <p:clrMapOvr>
    <a:masterClrMapping/>
  </p:clrMapOvr>
  <p:transition xmlns:p14="http://schemas.microsoft.com/office/powerpoint/2010/main"/>
</p:sldLayout>
</file>

<file path=ppt/slideLayouts/slideLayout15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7025913"/>
      </p:ext>
    </p:extLst>
  </p:cSld>
  <p:clrMapOvr>
    <a:masterClrMapping/>
  </p:clrMapOvr>
  <p:transition xmlns:p14="http://schemas.microsoft.com/office/powerpoint/2010/main"/>
</p:sldLayout>
</file>

<file path=ppt/slideLayouts/slideLayout152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554253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50654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2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2706598"/>
      </p:ext>
    </p:extLst>
  </p:cSld>
  <p:clrMapOvr>
    <a:masterClrMapping/>
  </p:clrMapOvr>
  <p:transition xmlns:p14="http://schemas.microsoft.com/office/powerpoint/2010/main"/>
</p:sldLayout>
</file>

<file path=ppt/slideLayouts/slideLayout15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4574290"/>
      </p:ext>
    </p:extLst>
  </p:cSld>
  <p:clrMapOvr>
    <a:masterClrMapping/>
  </p:clrMapOvr>
  <p:transition xmlns:p14="http://schemas.microsoft.com/office/powerpoint/2010/main"/>
</p:sldLayout>
</file>

<file path=ppt/slideLayouts/slideLayout15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74588619"/>
      </p:ext>
    </p:extLst>
  </p:cSld>
  <p:clrMapOvr>
    <a:masterClrMapping/>
  </p:clrMapOvr>
  <p:transition xmlns:p14="http://schemas.microsoft.com/office/powerpoint/2010/main"/>
</p:sldLayout>
</file>

<file path=ppt/slideLayouts/slideLayout15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0171227"/>
      </p:ext>
    </p:extLst>
  </p:cSld>
  <p:clrMapOvr>
    <a:masterClrMapping/>
  </p:clrMapOvr>
  <p:transition xmlns:p14="http://schemas.microsoft.com/office/powerpoint/2010/main"/>
</p:sldLayout>
</file>

<file path=ppt/slideLayouts/slideLayout15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24696856"/>
      </p:ext>
    </p:extLst>
  </p:cSld>
  <p:clrMapOvr>
    <a:masterClrMapping/>
  </p:clrMapOvr>
  <p:transition xmlns:p14="http://schemas.microsoft.com/office/powerpoint/2010/main"/>
</p:sldLayout>
</file>

<file path=ppt/slideLayouts/slideLayout152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8895656"/>
      </p:ext>
    </p:extLst>
  </p:cSld>
  <p:clrMapOvr>
    <a:masterClrMapping/>
  </p:clrMapOvr>
  <p:transition xmlns:p14="http://schemas.microsoft.com/office/powerpoint/2010/main"/>
</p:sldLayout>
</file>

<file path=ppt/slideLayouts/slideLayout152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6958333"/>
      </p:ext>
    </p:extLst>
  </p:cSld>
  <p:clrMapOvr>
    <a:masterClrMapping/>
  </p:clrMapOvr>
  <p:transition xmlns:p14="http://schemas.microsoft.com/office/powerpoint/2010/main"/>
</p:sldLayout>
</file>

<file path=ppt/slideLayouts/slideLayout15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922636"/>
      </p:ext>
    </p:extLst>
  </p:cSld>
  <p:clrMapOvr>
    <a:masterClrMapping/>
  </p:clrMapOvr>
  <p:transition xmlns:p14="http://schemas.microsoft.com/office/powerpoint/2010/main"/>
</p:sldLayout>
</file>

<file path=ppt/slideLayouts/slideLayout153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363826"/>
      </p:ext>
    </p:extLst>
  </p:cSld>
  <p:clrMapOvr>
    <a:masterClrMapping/>
  </p:clrMapOvr>
  <p:transition xmlns:p14="http://schemas.microsoft.com/office/powerpoint/2010/main"/>
</p:sldLayout>
</file>

<file path=ppt/slideLayouts/slideLayout153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95034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913627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0708136"/>
      </p:ext>
    </p:extLst>
  </p:cSld>
  <p:clrMapOvr>
    <a:masterClrMapping/>
  </p:clrMapOvr>
  <p:transition xmlns:p14="http://schemas.microsoft.com/office/powerpoint/2010/main"/>
</p:sldLayout>
</file>

<file path=ppt/slideLayouts/slideLayout15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7159527"/>
      </p:ext>
    </p:extLst>
  </p:cSld>
  <p:clrMapOvr>
    <a:masterClrMapping/>
  </p:clrMapOvr>
  <p:transition xmlns:p14="http://schemas.microsoft.com/office/powerpoint/2010/main"/>
</p:sldLayout>
</file>

<file path=ppt/slideLayouts/slideLayout15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9445497"/>
      </p:ext>
    </p:extLst>
  </p:cSld>
  <p:clrMapOvr>
    <a:masterClrMapping/>
  </p:clrMapOvr>
  <p:transition xmlns:p14="http://schemas.microsoft.com/office/powerpoint/2010/main"/>
</p:sldLayout>
</file>

<file path=ppt/slideLayouts/slideLayout15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91099460"/>
      </p:ext>
    </p:extLst>
  </p:cSld>
  <p:clrMapOvr>
    <a:masterClrMapping/>
  </p:clrMapOvr>
  <p:transition xmlns:p14="http://schemas.microsoft.com/office/powerpoint/2010/main"/>
</p:sldLayout>
</file>

<file path=ppt/slideLayouts/slideLayout15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50212805"/>
      </p:ext>
    </p:extLst>
  </p:cSld>
  <p:clrMapOvr>
    <a:masterClrMapping/>
  </p:clrMapOvr>
  <p:transition xmlns:p14="http://schemas.microsoft.com/office/powerpoint/2010/main"/>
</p:sldLayout>
</file>

<file path=ppt/slideLayouts/slideLayout15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6114566"/>
      </p:ext>
    </p:extLst>
  </p:cSld>
  <p:clrMapOvr>
    <a:masterClrMapping/>
  </p:clrMapOvr>
  <p:transition xmlns:p14="http://schemas.microsoft.com/office/powerpoint/2010/main"/>
</p:sldLayout>
</file>

<file path=ppt/slideLayouts/slideLayout15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6632324"/>
      </p:ext>
    </p:extLst>
  </p:cSld>
  <p:clrMapOvr>
    <a:masterClrMapping/>
  </p:clrMapOvr>
  <p:transition xmlns:p14="http://schemas.microsoft.com/office/powerpoint/2010/main"/>
</p:sldLayout>
</file>

<file path=ppt/slideLayouts/slideLayout15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8092592"/>
      </p:ext>
    </p:extLst>
  </p:cSld>
  <p:clrMapOvr>
    <a:masterClrMapping/>
  </p:clrMapOvr>
  <p:transition xmlns:p14="http://schemas.microsoft.com/office/powerpoint/2010/main"/>
</p:sldLayout>
</file>

<file path=ppt/slideLayouts/slideLayout15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961028"/>
      </p:ext>
    </p:extLst>
  </p:cSld>
  <p:clrMapOvr>
    <a:masterClrMapping/>
  </p:clrMapOvr>
  <p:transition xmlns:p14="http://schemas.microsoft.com/office/powerpoint/2010/main"/>
</p:sldLayout>
</file>

<file path=ppt/slideLayouts/slideLayout154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2097414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295533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7399569"/>
      </p:ext>
    </p:extLst>
  </p:cSld>
  <p:clrMapOvr>
    <a:masterClrMapping/>
  </p:clrMapOvr>
  <p:transition xmlns:p14="http://schemas.microsoft.com/office/powerpoint/2010/main"/>
</p:sldLayout>
</file>

<file path=ppt/slideLayouts/slideLayout15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38923128"/>
      </p:ext>
    </p:extLst>
  </p:cSld>
  <p:clrMapOvr>
    <a:masterClrMapping/>
  </p:clrMapOvr>
  <p:transition xmlns:p14="http://schemas.microsoft.com/office/powerpoint/2010/main"/>
</p:sldLayout>
</file>

<file path=ppt/slideLayouts/slideLayout15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6609558"/>
      </p:ext>
    </p:extLst>
  </p:cSld>
  <p:clrMapOvr>
    <a:masterClrMapping/>
  </p:clrMapOvr>
  <p:transition xmlns:p14="http://schemas.microsoft.com/office/powerpoint/2010/main"/>
</p:sldLayout>
</file>

<file path=ppt/slideLayouts/slideLayout15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0365812"/>
      </p:ext>
    </p:extLst>
  </p:cSld>
  <p:clrMapOvr>
    <a:masterClrMapping/>
  </p:clrMapOvr>
  <p:transition xmlns:p14="http://schemas.microsoft.com/office/powerpoint/2010/main"/>
</p:sldLayout>
</file>

<file path=ppt/slideLayouts/slideLayout15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2322513"/>
      </p:ext>
    </p:extLst>
  </p:cSld>
  <p:clrMapOvr>
    <a:masterClrMapping/>
  </p:clrMapOvr>
  <p:transition xmlns:p14="http://schemas.microsoft.com/office/powerpoint/2010/main"/>
</p:sldLayout>
</file>

<file path=ppt/slideLayouts/slideLayout15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4025228"/>
      </p:ext>
    </p:extLst>
  </p:cSld>
  <p:clrMapOvr>
    <a:masterClrMapping/>
  </p:clrMapOvr>
  <p:transition xmlns:p14="http://schemas.microsoft.com/office/powerpoint/2010/main"/>
</p:sldLayout>
</file>

<file path=ppt/slideLayouts/slideLayout15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9228907"/>
      </p:ext>
    </p:extLst>
  </p:cSld>
  <p:clrMapOvr>
    <a:masterClrMapping/>
  </p:clrMapOvr>
  <p:transition xmlns:p14="http://schemas.microsoft.com/office/powerpoint/2010/main"/>
</p:sldLayout>
</file>

<file path=ppt/slideLayouts/slideLayout15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376623"/>
      </p:ext>
    </p:extLst>
  </p:cSld>
  <p:clrMapOvr>
    <a:masterClrMapping/>
  </p:clrMapOvr>
  <p:transition xmlns:p14="http://schemas.microsoft.com/office/powerpoint/2010/main"/>
</p:sldLayout>
</file>

<file path=ppt/slideLayouts/slideLayout15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43065742"/>
      </p:ext>
    </p:extLst>
  </p:cSld>
  <p:clrMapOvr>
    <a:masterClrMapping/>
  </p:clrMapOvr>
  <p:transition xmlns:p14="http://schemas.microsoft.com/office/powerpoint/2010/main"/>
</p:sldLayout>
</file>

<file path=ppt/slideLayouts/slideLayout155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94795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055632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5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0379847"/>
      </p:ext>
    </p:extLst>
  </p:cSld>
  <p:clrMapOvr>
    <a:masterClrMapping/>
  </p:clrMapOvr>
  <p:transition xmlns:p14="http://schemas.microsoft.com/office/powerpoint/2010/main"/>
</p:sldLayout>
</file>

<file path=ppt/slideLayouts/slideLayout15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572035"/>
      </p:ext>
    </p:extLst>
  </p:cSld>
  <p:clrMapOvr>
    <a:masterClrMapping/>
  </p:clrMapOvr>
  <p:transition xmlns:p14="http://schemas.microsoft.com/office/powerpoint/2010/main"/>
</p:sldLayout>
</file>

<file path=ppt/slideLayouts/slideLayout15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566681"/>
      </p:ext>
    </p:extLst>
  </p:cSld>
  <p:clrMapOvr>
    <a:masterClrMapping/>
  </p:clrMapOvr>
  <p:transition xmlns:p14="http://schemas.microsoft.com/office/powerpoint/2010/main"/>
</p:sldLayout>
</file>

<file path=ppt/slideLayouts/slideLayout15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8079462"/>
      </p:ext>
    </p:extLst>
  </p:cSld>
  <p:clrMapOvr>
    <a:masterClrMapping/>
  </p:clrMapOvr>
  <p:transition xmlns:p14="http://schemas.microsoft.com/office/powerpoint/2010/main"/>
</p:sldLayout>
</file>

<file path=ppt/slideLayouts/slideLayout15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5569968"/>
      </p:ext>
    </p:extLst>
  </p:cSld>
  <p:clrMapOvr>
    <a:masterClrMapping/>
  </p:clrMapOvr>
  <p:transition xmlns:p14="http://schemas.microsoft.com/office/powerpoint/2010/main"/>
</p:sldLayout>
</file>

<file path=ppt/slideLayouts/slideLayout156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9015984"/>
      </p:ext>
    </p:extLst>
  </p:cSld>
  <p:clrMapOvr>
    <a:masterClrMapping/>
  </p:clrMapOvr>
  <p:transition xmlns:p14="http://schemas.microsoft.com/office/powerpoint/2010/main"/>
</p:sldLayout>
</file>

<file path=ppt/slideLayouts/slideLayout15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952"/>
      </p:ext>
    </p:extLst>
  </p:cSld>
  <p:clrMapOvr>
    <a:masterClrMapping/>
  </p:clrMapOvr>
  <p:transition xmlns:p14="http://schemas.microsoft.com/office/powerpoint/2010/main"/>
</p:sldLayout>
</file>

<file path=ppt/slideLayouts/slideLayout15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945983"/>
      </p:ext>
    </p:extLst>
  </p:cSld>
  <p:clrMapOvr>
    <a:masterClrMapping/>
  </p:clrMapOvr>
  <p:transition xmlns:p14="http://schemas.microsoft.com/office/powerpoint/2010/main"/>
</p:sldLayout>
</file>

<file path=ppt/slideLayouts/slideLayout156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2225097"/>
      </p:ext>
    </p:extLst>
  </p:cSld>
  <p:clrMapOvr>
    <a:masterClrMapping/>
  </p:clrMapOvr>
  <p:transition xmlns:p14="http://schemas.microsoft.com/office/powerpoint/2010/main"/>
</p:sldLayout>
</file>

<file path=ppt/slideLayouts/slideLayout156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0043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6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247268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6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62817272"/>
      </p:ext>
    </p:extLst>
  </p:cSld>
  <p:clrMapOvr>
    <a:masterClrMapping/>
  </p:clrMapOvr>
  <p:transition xmlns:p14="http://schemas.microsoft.com/office/powerpoint/2010/main"/>
</p:sldLayout>
</file>

<file path=ppt/slideLayouts/slideLayout156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37834389"/>
      </p:ext>
    </p:extLst>
  </p:cSld>
  <p:clrMapOvr>
    <a:masterClrMapping/>
  </p:clrMapOvr>
  <p:transition xmlns:p14="http://schemas.microsoft.com/office/powerpoint/2010/main"/>
</p:sldLayout>
</file>

<file path=ppt/slideLayouts/slideLayout156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6070952"/>
      </p:ext>
    </p:extLst>
  </p:cSld>
  <p:clrMapOvr>
    <a:masterClrMapping/>
  </p:clrMapOvr>
  <p:transition xmlns:p14="http://schemas.microsoft.com/office/powerpoint/2010/main"/>
</p:sldLayout>
</file>

<file path=ppt/slideLayouts/slideLayout156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2408667"/>
      </p:ext>
    </p:extLst>
  </p:cSld>
  <p:clrMapOvr>
    <a:masterClrMapping/>
  </p:clrMapOvr>
  <p:transition xmlns:p14="http://schemas.microsoft.com/office/powerpoint/2010/main"/>
</p:sldLayout>
</file>

<file path=ppt/slideLayouts/slideLayout157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4512380"/>
      </p:ext>
    </p:extLst>
  </p:cSld>
  <p:clrMapOvr>
    <a:masterClrMapping/>
  </p:clrMapOvr>
  <p:transition xmlns:p14="http://schemas.microsoft.com/office/powerpoint/2010/main"/>
</p:sldLayout>
</file>

<file path=ppt/slideLayouts/slideLayout157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9165313"/>
      </p:ext>
    </p:extLst>
  </p:cSld>
  <p:clrMapOvr>
    <a:masterClrMapping/>
  </p:clrMapOvr>
  <p:transition xmlns:p14="http://schemas.microsoft.com/office/powerpoint/2010/main"/>
</p:sldLayout>
</file>

<file path=ppt/slideLayouts/slideLayout157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5127957"/>
      </p:ext>
    </p:extLst>
  </p:cSld>
  <p:clrMapOvr>
    <a:masterClrMapping/>
  </p:clrMapOvr>
  <p:transition xmlns:p14="http://schemas.microsoft.com/office/powerpoint/2010/main"/>
</p:sldLayout>
</file>

<file path=ppt/slideLayouts/slideLayout157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5595338"/>
      </p:ext>
    </p:extLst>
  </p:cSld>
  <p:clrMapOvr>
    <a:masterClrMapping/>
  </p:clrMapOvr>
  <p:transition xmlns:p14="http://schemas.microsoft.com/office/powerpoint/2010/main"/>
</p:sldLayout>
</file>

<file path=ppt/slideLayouts/slideLayout157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711943"/>
      </p:ext>
    </p:extLst>
  </p:cSld>
  <p:clrMapOvr>
    <a:masterClrMapping/>
  </p:clrMapOvr>
  <p:transition xmlns:p14="http://schemas.microsoft.com/office/powerpoint/2010/main"/>
</p:sldLayout>
</file>

<file path=ppt/slideLayouts/slideLayout157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3394393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175489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7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8078955"/>
      </p:ext>
    </p:extLst>
  </p:cSld>
  <p:clrMapOvr>
    <a:masterClrMapping/>
  </p:clrMapOvr>
  <p:transition xmlns:p14="http://schemas.microsoft.com/office/powerpoint/2010/main"/>
</p:sldLayout>
</file>

<file path=ppt/slideLayouts/slideLayout15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3087754"/>
      </p:ext>
    </p:extLst>
  </p:cSld>
  <p:clrMapOvr>
    <a:masterClrMapping/>
  </p:clrMapOvr>
  <p:transition xmlns:p14="http://schemas.microsoft.com/office/powerpoint/2010/main"/>
</p:sldLayout>
</file>

<file path=ppt/slideLayouts/slideLayout15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18928704"/>
      </p:ext>
    </p:extLst>
  </p:cSld>
  <p:clrMapOvr>
    <a:masterClrMapping/>
  </p:clrMapOvr>
  <p:transition xmlns:p14="http://schemas.microsoft.com/office/powerpoint/2010/main"/>
</p:sldLayout>
</file>

<file path=ppt/slideLayouts/slideLayout158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5849855"/>
      </p:ext>
    </p:extLst>
  </p:cSld>
  <p:clrMapOvr>
    <a:masterClrMapping/>
  </p:clrMapOvr>
  <p:transition xmlns:p14="http://schemas.microsoft.com/office/powerpoint/2010/main"/>
</p:sldLayout>
</file>

<file path=ppt/slideLayouts/slideLayout158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366707"/>
      </p:ext>
    </p:extLst>
  </p:cSld>
  <p:clrMapOvr>
    <a:masterClrMapping/>
  </p:clrMapOvr>
  <p:transition xmlns:p14="http://schemas.microsoft.com/office/powerpoint/2010/main"/>
</p:sldLayout>
</file>

<file path=ppt/slideLayouts/slideLayout158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5844671"/>
      </p:ext>
    </p:extLst>
  </p:cSld>
  <p:clrMapOvr>
    <a:masterClrMapping/>
  </p:clrMapOvr>
  <p:transition xmlns:p14="http://schemas.microsoft.com/office/powerpoint/2010/main"/>
</p:sldLayout>
</file>

<file path=ppt/slideLayouts/slideLayout158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5822178"/>
      </p:ext>
    </p:extLst>
  </p:cSld>
  <p:clrMapOvr>
    <a:masterClrMapping/>
  </p:clrMapOvr>
  <p:transition xmlns:p14="http://schemas.microsoft.com/office/powerpoint/2010/main"/>
</p:sldLayout>
</file>

<file path=ppt/slideLayouts/slideLayout15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8082786"/>
      </p:ext>
    </p:extLst>
  </p:cSld>
  <p:clrMapOvr>
    <a:masterClrMapping/>
  </p:clrMapOvr>
  <p:transition xmlns:p14="http://schemas.microsoft.com/office/powerpoint/2010/main"/>
</p:sldLayout>
</file>

<file path=ppt/slideLayouts/slideLayout158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51459658"/>
      </p:ext>
    </p:extLst>
  </p:cSld>
  <p:clrMapOvr>
    <a:masterClrMapping/>
  </p:clrMapOvr>
  <p:transition xmlns:p14="http://schemas.microsoft.com/office/powerpoint/2010/main"/>
</p:sldLayout>
</file>

<file path=ppt/slideLayouts/slideLayout158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80920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8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21822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8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27028653"/>
      </p:ext>
    </p:extLst>
  </p:cSld>
  <p:clrMapOvr>
    <a:masterClrMapping/>
  </p:clrMapOvr>
  <p:transition xmlns:p14="http://schemas.microsoft.com/office/powerpoint/2010/main"/>
</p:sldLayout>
</file>

<file path=ppt/slideLayouts/slideLayout158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8529068"/>
      </p:ext>
    </p:extLst>
  </p:cSld>
  <p:clrMapOvr>
    <a:masterClrMapping/>
  </p:clrMapOvr>
  <p:transition xmlns:p14="http://schemas.microsoft.com/office/powerpoint/2010/main"/>
</p:sldLayout>
</file>

<file path=ppt/slideLayouts/slideLayout159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8562836"/>
      </p:ext>
    </p:extLst>
  </p:cSld>
  <p:clrMapOvr>
    <a:masterClrMapping/>
  </p:clrMapOvr>
  <p:transition xmlns:p14="http://schemas.microsoft.com/office/powerpoint/2010/main"/>
</p:sldLayout>
</file>

<file path=ppt/slideLayouts/slideLayout159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4115259"/>
      </p:ext>
    </p:extLst>
  </p:cSld>
  <p:clrMapOvr>
    <a:masterClrMapping/>
  </p:clrMapOvr>
  <p:transition xmlns:p14="http://schemas.microsoft.com/office/powerpoint/2010/main"/>
</p:sldLayout>
</file>

<file path=ppt/slideLayouts/slideLayout159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84612562"/>
      </p:ext>
    </p:extLst>
  </p:cSld>
  <p:clrMapOvr>
    <a:masterClrMapping/>
  </p:clrMapOvr>
  <p:transition xmlns:p14="http://schemas.microsoft.com/office/powerpoint/2010/main"/>
</p:sldLayout>
</file>

<file path=ppt/slideLayouts/slideLayout159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8315"/>
      </p:ext>
    </p:extLst>
  </p:cSld>
  <p:clrMapOvr>
    <a:masterClrMapping/>
  </p:clrMapOvr>
  <p:transition xmlns:p14="http://schemas.microsoft.com/office/powerpoint/2010/main"/>
</p:sldLayout>
</file>

<file path=ppt/slideLayouts/slideLayout159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32007413"/>
      </p:ext>
    </p:extLst>
  </p:cSld>
  <p:clrMapOvr>
    <a:masterClrMapping/>
  </p:clrMapOvr>
  <p:transition xmlns:p14="http://schemas.microsoft.com/office/powerpoint/2010/main"/>
</p:sldLayout>
</file>

<file path=ppt/slideLayouts/slideLayout159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9807469"/>
      </p:ext>
    </p:extLst>
  </p:cSld>
  <p:clrMapOvr>
    <a:masterClrMapping/>
  </p:clrMapOvr>
  <p:transition xmlns:p14="http://schemas.microsoft.com/office/powerpoint/2010/main"/>
</p:sldLayout>
</file>

<file path=ppt/slideLayouts/slideLayout159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372371"/>
      </p:ext>
    </p:extLst>
  </p:cSld>
  <p:clrMapOvr>
    <a:masterClrMapping/>
  </p:clrMapOvr>
  <p:transition xmlns:p14="http://schemas.microsoft.com/office/powerpoint/2010/main"/>
</p:sldLayout>
</file>

<file path=ppt/slideLayouts/slideLayout159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74368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9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8355641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59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6107123"/>
      </p:ext>
    </p:extLst>
  </p:cSld>
  <p:clrMapOvr>
    <a:masterClrMapping/>
  </p:clrMapOvr>
  <p:transition xmlns:p14="http://schemas.microsoft.com/office/powerpoint/2010/main"/>
</p:sldLayout>
</file>

<file path=ppt/slideLayouts/slideLayout160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2507294"/>
      </p:ext>
    </p:extLst>
  </p:cSld>
  <p:clrMapOvr>
    <a:masterClrMapping/>
  </p:clrMapOvr>
  <p:transition xmlns:p14="http://schemas.microsoft.com/office/powerpoint/2010/main"/>
</p:sldLayout>
</file>

<file path=ppt/slideLayouts/slideLayout160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367535"/>
      </p:ext>
    </p:extLst>
  </p:cSld>
  <p:clrMapOvr>
    <a:masterClrMapping/>
  </p:clrMapOvr>
  <p:transition xmlns:p14="http://schemas.microsoft.com/office/powerpoint/2010/main"/>
</p:sldLayout>
</file>

<file path=ppt/slideLayouts/slideLayout160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6490346"/>
      </p:ext>
    </p:extLst>
  </p:cSld>
  <p:clrMapOvr>
    <a:masterClrMapping/>
  </p:clrMapOvr>
  <p:transition xmlns:p14="http://schemas.microsoft.com/office/powerpoint/2010/main"/>
</p:sldLayout>
</file>

<file path=ppt/slideLayouts/slideLayout160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0718922"/>
      </p:ext>
    </p:extLst>
  </p:cSld>
  <p:clrMapOvr>
    <a:masterClrMapping/>
  </p:clrMapOvr>
  <p:transition xmlns:p14="http://schemas.microsoft.com/office/powerpoint/2010/main"/>
</p:sldLayout>
</file>

<file path=ppt/slideLayouts/slideLayout160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30442448"/>
      </p:ext>
    </p:extLst>
  </p:cSld>
  <p:clrMapOvr>
    <a:masterClrMapping/>
  </p:clrMapOvr>
  <p:transition xmlns:p14="http://schemas.microsoft.com/office/powerpoint/2010/main"/>
</p:sldLayout>
</file>

<file path=ppt/slideLayouts/slideLayout160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63044831"/>
      </p:ext>
    </p:extLst>
  </p:cSld>
  <p:clrMapOvr>
    <a:masterClrMapping/>
  </p:clrMapOvr>
  <p:transition xmlns:p14="http://schemas.microsoft.com/office/powerpoint/2010/main"/>
</p:sldLayout>
</file>

<file path=ppt/slideLayouts/slideLayout160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8966302"/>
      </p:ext>
    </p:extLst>
  </p:cSld>
  <p:clrMapOvr>
    <a:masterClrMapping/>
  </p:clrMapOvr>
  <p:transition xmlns:p14="http://schemas.microsoft.com/office/powerpoint/2010/main"/>
</p:sldLayout>
</file>

<file path=ppt/slideLayouts/slideLayout160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630169"/>
      </p:ext>
    </p:extLst>
  </p:cSld>
  <p:clrMapOvr>
    <a:masterClrMapping/>
  </p:clrMapOvr>
  <p:transition xmlns:p14="http://schemas.microsoft.com/office/powerpoint/2010/main"/>
</p:sldLayout>
</file>

<file path=ppt/slideLayouts/slideLayout160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Tree>
    <p:extLst>
      <p:ext uri="{BB962C8B-B14F-4D97-AF65-F5344CB8AC3E}">
        <p14:creationId xmlns:p14="http://schemas.microsoft.com/office/powerpoint/2010/main" val="1508755080"/>
      </p:ext>
    </p:extLst>
  </p:cSld>
  <p:clrMapOvr>
    <a:masterClrMapping/>
  </p:clrMapOvr>
</p:sldLayout>
</file>

<file path=ppt/slideLayouts/slideLayout16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Slide Number Placeholder 5"/>
          <p:cNvSpPr>
            <a:spLocks noGrp="1"/>
          </p:cNvSpPr>
          <p:nvPr>
            <p:ph type="sldNum" sz="quarter" idx="10"/>
          </p:nvPr>
        </p:nvSpPr>
        <p:spPr>
          <a:xfrm>
            <a:off x="8077200" y="6340475"/>
            <a:ext cx="685800" cy="365125"/>
          </a:xfrm>
        </p:spPr>
        <p:txBody>
          <a:bodyPr wrap="square" numCol="1" anchorCtr="0" compatLnSpc="1">
            <a:prstTxWarp prst="textNoShape">
              <a:avLst/>
            </a:prstTxWarp>
          </a:bodyPr>
          <a:lstStyle>
            <a:lvl1pPr fontAlgn="base">
              <a:spcBef>
                <a:spcPct val="0"/>
              </a:spcBef>
              <a:spcAft>
                <a:spcPct val="0"/>
              </a:spcAft>
              <a:defRPr sz="2000">
                <a:solidFill>
                  <a:srgbClr val="898989"/>
                </a:solidFill>
                <a:latin typeface="Cambria Math" charset="0"/>
                <a:ea typeface="ＭＳ Ｐゴシック" charset="0"/>
                <a:cs typeface="Cambria Math" charset="0"/>
              </a:defRPr>
            </a:lvl1pPr>
          </a:lstStyle>
          <a:p>
            <a:fld id="{2F9AB1DC-1F54-3E4A-95A3-3C4F38B38287}" type="slidenum">
              <a:rPr lang="en-US"/>
              <a:pPr/>
              <a:t>‹#›</a:t>
            </a:fld>
            <a:endParaRPr lang="en-US"/>
          </a:p>
        </p:txBody>
      </p:sp>
    </p:spTree>
    <p:extLst>
      <p:ext uri="{BB962C8B-B14F-4D97-AF65-F5344CB8AC3E}">
        <p14:creationId xmlns:p14="http://schemas.microsoft.com/office/powerpoint/2010/main" val="2905618539"/>
      </p:ext>
    </p:extLst>
  </p:cSld>
  <p:clrMapOvr>
    <a:masterClrMapping/>
  </p:clrMapOvr>
</p:sldLayout>
</file>

<file path=ppt/slideLayouts/slideLayout161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0D5ABD69-D797-204B-8AF8-3D380E6914CA}" type="slidenum">
              <a:rPr lang="en-US"/>
              <a:pPr>
                <a:defRPr/>
              </a:pPr>
              <a:t>‹#›</a:t>
            </a:fld>
            <a:endParaRPr lang="en-US"/>
          </a:p>
        </p:txBody>
      </p:sp>
    </p:spTree>
    <p:extLst>
      <p:ext uri="{BB962C8B-B14F-4D97-AF65-F5344CB8AC3E}">
        <p14:creationId xmlns:p14="http://schemas.microsoft.com/office/powerpoint/2010/main" val="1058444049"/>
      </p:ext>
    </p:extLst>
  </p:cSld>
  <p:clrMapOvr>
    <a:masterClrMapping/>
  </p:clrMapOvr>
</p:sldLayout>
</file>

<file path=ppt/slideLayouts/slideLayout16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D4167CB6-3B08-5F41-8B2C-916DD676D121}" type="slidenum">
              <a:rPr lang="en-US"/>
              <a:pPr>
                <a:defRPr/>
              </a:pPr>
              <a:t>‹#›</a:t>
            </a:fld>
            <a:endParaRPr lang="en-US"/>
          </a:p>
        </p:txBody>
      </p:sp>
    </p:spTree>
    <p:extLst>
      <p:ext uri="{BB962C8B-B14F-4D97-AF65-F5344CB8AC3E}">
        <p14:creationId xmlns:p14="http://schemas.microsoft.com/office/powerpoint/2010/main" val="2084549862"/>
      </p:ext>
    </p:extLst>
  </p:cSld>
  <p:clrMapOvr>
    <a:masterClrMapping/>
  </p:clrMapOvr>
</p:sldLayout>
</file>

<file path=ppt/slideLayouts/slideLayout16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A0D681A-F5B4-9644-896C-61B2B0FDE4AA}" type="slidenum">
              <a:rPr lang="en-US"/>
              <a:pPr>
                <a:defRPr/>
              </a:pPr>
              <a:t>‹#›</a:t>
            </a:fld>
            <a:endParaRPr lang="en-US"/>
          </a:p>
        </p:txBody>
      </p:sp>
    </p:spTree>
    <p:extLst>
      <p:ext uri="{BB962C8B-B14F-4D97-AF65-F5344CB8AC3E}">
        <p14:creationId xmlns:p14="http://schemas.microsoft.com/office/powerpoint/2010/main" val="3699653150"/>
      </p:ext>
    </p:extLst>
  </p:cSld>
  <p:clrMapOvr>
    <a:masterClrMapping/>
  </p:clrMapOvr>
</p:sldLayout>
</file>

<file path=ppt/slideLayouts/slideLayout16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E9EE30A7-2F09-2442-8BD0-04F2DD3C2603}" type="slidenum">
              <a:rPr lang="en-US"/>
              <a:pPr>
                <a:defRPr/>
              </a:pPr>
              <a:t>‹#›</a:t>
            </a:fld>
            <a:endParaRPr lang="en-US"/>
          </a:p>
        </p:txBody>
      </p:sp>
    </p:spTree>
    <p:extLst>
      <p:ext uri="{BB962C8B-B14F-4D97-AF65-F5344CB8AC3E}">
        <p14:creationId xmlns:p14="http://schemas.microsoft.com/office/powerpoint/2010/main" val="2947732094"/>
      </p:ext>
    </p:extLst>
  </p:cSld>
  <p:clrMapOvr>
    <a:masterClrMapping/>
  </p:clrMapOvr>
</p:sldLayout>
</file>

<file path=ppt/slideLayouts/slideLayout16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56C5735-7F4B-8947-B422-F91141E3F4AD}" type="slidenum">
              <a:rPr lang="en-US"/>
              <a:pPr>
                <a:defRPr/>
              </a:pPr>
              <a:t>‹#›</a:t>
            </a:fld>
            <a:endParaRPr lang="en-US"/>
          </a:p>
        </p:txBody>
      </p:sp>
    </p:spTree>
    <p:extLst>
      <p:ext uri="{BB962C8B-B14F-4D97-AF65-F5344CB8AC3E}">
        <p14:creationId xmlns:p14="http://schemas.microsoft.com/office/powerpoint/2010/main" val="907217133"/>
      </p:ext>
    </p:extLst>
  </p:cSld>
  <p:clrMapOvr>
    <a:masterClrMapping/>
  </p:clrMapOvr>
</p:sldLayout>
</file>

<file path=ppt/slideLayouts/slideLayout16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84826-6BA8-884D-A601-2AAB8825DBC3}" type="slidenum">
              <a:rPr lang="en-US"/>
              <a:pPr>
                <a:defRPr/>
              </a:pPr>
              <a:t>‹#›</a:t>
            </a:fld>
            <a:endParaRPr lang="en-US"/>
          </a:p>
        </p:txBody>
      </p:sp>
    </p:spTree>
    <p:extLst>
      <p:ext uri="{BB962C8B-B14F-4D97-AF65-F5344CB8AC3E}">
        <p14:creationId xmlns:p14="http://schemas.microsoft.com/office/powerpoint/2010/main" val="1449828764"/>
      </p:ext>
    </p:extLst>
  </p:cSld>
  <p:clrMapOvr>
    <a:masterClrMapping/>
  </p:clrMapOvr>
</p:sldLayout>
</file>

<file path=ppt/slideLayouts/slideLayout16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6531BACC-C330-6040-8E9C-315FB8A2D4F3}" type="slidenum">
              <a:rPr lang="en-US"/>
              <a:pPr>
                <a:defRPr/>
              </a:pPr>
              <a:t>‹#›</a:t>
            </a:fld>
            <a:endParaRPr lang="en-US"/>
          </a:p>
        </p:txBody>
      </p:sp>
    </p:spTree>
    <p:extLst>
      <p:ext uri="{BB962C8B-B14F-4D97-AF65-F5344CB8AC3E}">
        <p14:creationId xmlns:p14="http://schemas.microsoft.com/office/powerpoint/2010/main" val="3297753302"/>
      </p:ext>
    </p:extLst>
  </p:cSld>
  <p:clrMapOvr>
    <a:masterClrMapping/>
  </p:clrMapOvr>
</p:sldLayout>
</file>

<file path=ppt/slideLayouts/slideLayout16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CA13EE9E-551C-B04A-8AEF-33C040418E39}" type="slidenum">
              <a:rPr lang="en-US"/>
              <a:pPr>
                <a:defRPr/>
              </a:pPr>
              <a:t>‹#›</a:t>
            </a:fld>
            <a:endParaRPr lang="en-US"/>
          </a:p>
        </p:txBody>
      </p:sp>
    </p:spTree>
    <p:extLst>
      <p:ext uri="{BB962C8B-B14F-4D97-AF65-F5344CB8AC3E}">
        <p14:creationId xmlns:p14="http://schemas.microsoft.com/office/powerpoint/2010/main" val="2728682074"/>
      </p:ext>
    </p:extLst>
  </p:cSld>
  <p:clrMapOvr>
    <a:masterClrMapping/>
  </p:clrMapOvr>
</p:sldLayout>
</file>

<file path=ppt/slideLayouts/slideLayout16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200974D-7775-EC48-B655-6C7A7623F53B}" type="slidenum">
              <a:rPr lang="en-US"/>
              <a:pPr>
                <a:defRPr/>
              </a:pPr>
              <a:t>‹#›</a:t>
            </a:fld>
            <a:endParaRPr lang="en-US"/>
          </a:p>
        </p:txBody>
      </p:sp>
    </p:spTree>
    <p:extLst>
      <p:ext uri="{BB962C8B-B14F-4D97-AF65-F5344CB8AC3E}">
        <p14:creationId xmlns:p14="http://schemas.microsoft.com/office/powerpoint/2010/main" val="262900041"/>
      </p:ext>
    </p:extLst>
  </p:cSld>
  <p:clrMapOvr>
    <a:masterClrMapping/>
  </p:clrMapOvr>
</p:sldLayout>
</file>

<file path=ppt/slideLayouts/slideLayout161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3334268003"/>
      </p:ext>
    </p:extLst>
  </p:cSld>
  <p:clrMapOvr>
    <a:masterClrMapping/>
  </p:clrMapOvr>
  <p:timing>
    <p:tnLst>
      <p:par>
        <p:cTn xmlns:p14="http://schemas.microsoft.com/office/powerpoint/2010/main" id="1" dur="indefinite" restart="never" nodeType="tmRoot"/>
      </p:par>
    </p:tnLst>
  </p:timing>
</p:sldLayout>
</file>

<file path=ppt/slideLayouts/slideLayout162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574469054"/>
      </p:ext>
    </p:extLst>
  </p:cSld>
  <p:clrMapOvr>
    <a:masterClrMapping/>
  </p:clrMapOvr>
  <p:timing>
    <p:tnLst>
      <p:par>
        <p:cTn xmlns:p14="http://schemas.microsoft.com/office/powerpoint/2010/main" id="1" dur="indefinite" restart="never" nodeType="tmRoot"/>
      </p:par>
    </p:tnLst>
  </p:timing>
</p:sldLayout>
</file>

<file path=ppt/slideLayouts/slideLayout162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87483889"/>
      </p:ext>
    </p:extLst>
  </p:cSld>
  <p:clrMapOvr>
    <a:masterClrMapping/>
  </p:clrMapOvr>
</p:sldLayout>
</file>

<file path=ppt/slideLayouts/slideLayout16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558647407"/>
      </p:ext>
    </p:extLst>
  </p:cSld>
  <p:clrMapOvr>
    <a:masterClrMapping/>
  </p:clrMapOvr>
</p:sldLayout>
</file>

<file path=ppt/slideLayouts/slideLayout162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304451958"/>
      </p:ext>
    </p:extLst>
  </p:cSld>
  <p:clrMapOvr>
    <a:masterClrMapping/>
  </p:clrMapOvr>
</p:sldLayout>
</file>

<file path=ppt/slideLayouts/slideLayout162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943384961"/>
      </p:ext>
    </p:extLst>
  </p:cSld>
  <p:clrMapOvr>
    <a:masterClrMapping/>
  </p:clrMapOvr>
</p:sldLayout>
</file>

<file path=ppt/slideLayouts/slideLayout162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17211029"/>
      </p:ext>
    </p:extLst>
  </p:cSld>
  <p:clrMapOvr>
    <a:masterClrMapping/>
  </p:clrMapOvr>
</p:sldLayout>
</file>

<file path=ppt/slideLayouts/slideLayout162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130637866"/>
      </p:ext>
    </p:extLst>
  </p:cSld>
  <p:clrMapOvr>
    <a:masterClrMapping/>
  </p:clrMapOvr>
</p:sldLayout>
</file>

<file path=ppt/slideLayouts/slideLayout162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662385558"/>
      </p:ext>
    </p:extLst>
  </p:cSld>
  <p:clrMapOvr>
    <a:masterClrMapping/>
  </p:clrMapOvr>
</p:sldLayout>
</file>

<file path=ppt/slideLayouts/slideLayout162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273323498"/>
      </p:ext>
    </p:extLst>
  </p:cSld>
  <p:clrMapOvr>
    <a:masterClrMapping/>
  </p:clrMapOvr>
</p:sldLayout>
</file>

<file path=ppt/slideLayouts/slideLayout162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832071424"/>
      </p:ext>
    </p:extLst>
  </p:cSld>
  <p:clrMapOvr>
    <a:masterClrMapping/>
  </p:clrMapOvr>
</p:sldLayout>
</file>

<file path=ppt/slideLayouts/slideLayout163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3856304253"/>
      </p:ext>
    </p:extLst>
  </p:cSld>
  <p:clrMapOvr>
    <a:masterClrMapping/>
  </p:clrMapOvr>
  <p:timing>
    <p:tnLst>
      <p:par>
        <p:cTn xmlns:p14="http://schemas.microsoft.com/office/powerpoint/2010/main" id="1" dur="indefinite" restart="never" nodeType="tmRoot"/>
      </p:par>
    </p:tnLst>
  </p:timing>
</p:sldLayout>
</file>

<file path=ppt/slideLayouts/slideLayout163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267968677"/>
      </p:ext>
    </p:extLst>
  </p:cSld>
  <p:clrMapOvr>
    <a:masterClrMapping/>
  </p:clrMapOvr>
  <p:timing>
    <p:tnLst>
      <p:par>
        <p:cTn xmlns:p14="http://schemas.microsoft.com/office/powerpoint/2010/main" id="1" dur="indefinite" restart="never" nodeType="tmRoot"/>
      </p:par>
    </p:tnLst>
  </p:timing>
</p:sldLayout>
</file>

<file path=ppt/slideLayouts/slideLayout163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623980709"/>
      </p:ext>
    </p:extLst>
  </p:cSld>
  <p:clrMapOvr>
    <a:masterClrMapping/>
  </p:clrMapOvr>
</p:sldLayout>
</file>

<file path=ppt/slideLayouts/slideLayout163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679745536"/>
      </p:ext>
    </p:extLst>
  </p:cSld>
  <p:clrMapOvr>
    <a:masterClrMapping/>
  </p:clrMapOvr>
</p:sldLayout>
</file>

<file path=ppt/slideLayouts/slideLayout163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505581482"/>
      </p:ext>
    </p:extLst>
  </p:cSld>
  <p:clrMapOvr>
    <a:masterClrMapping/>
  </p:clrMapOvr>
</p:sldLayout>
</file>

<file path=ppt/slideLayouts/slideLayout163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20883940"/>
      </p:ext>
    </p:extLst>
  </p:cSld>
  <p:clrMapOvr>
    <a:masterClrMapping/>
  </p:clrMapOvr>
</p:sldLayout>
</file>

<file path=ppt/slideLayouts/slideLayout163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21303233"/>
      </p:ext>
    </p:extLst>
  </p:cSld>
  <p:clrMapOvr>
    <a:masterClrMapping/>
  </p:clrMapOvr>
</p:sldLayout>
</file>

<file path=ppt/slideLayouts/slideLayout163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881096362"/>
      </p:ext>
    </p:extLst>
  </p:cSld>
  <p:clrMapOvr>
    <a:masterClrMapping/>
  </p:clrMapOvr>
</p:sldLayout>
</file>

<file path=ppt/slideLayouts/slideLayout163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095341786"/>
      </p:ext>
    </p:extLst>
  </p:cSld>
  <p:clrMapOvr>
    <a:masterClrMapping/>
  </p:clrMapOvr>
</p:sldLayout>
</file>

<file path=ppt/slideLayouts/slideLayout163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172309510"/>
      </p:ext>
    </p:extLst>
  </p:cSld>
  <p:clrMapOvr>
    <a:masterClrMapping/>
  </p:clrMapOvr>
</p:sldLayout>
</file>

<file path=ppt/slideLayouts/slideLayout164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71124665"/>
      </p:ext>
    </p:extLst>
  </p:cSld>
  <p:clrMapOvr>
    <a:masterClrMapping/>
  </p:clrMapOvr>
</p:sldLayout>
</file>

<file path=ppt/slideLayouts/slideLayout164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283898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4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0452886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4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2127855"/>
      </p:ext>
    </p:extLst>
  </p:cSld>
  <p:clrMapOvr>
    <a:masterClrMapping/>
  </p:clrMapOvr>
  <p:transition xmlns:p14="http://schemas.microsoft.com/office/powerpoint/2010/main"/>
</p:sldLayout>
</file>

<file path=ppt/slideLayouts/slideLayout164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73902174"/>
      </p:ext>
    </p:extLst>
  </p:cSld>
  <p:clrMapOvr>
    <a:masterClrMapping/>
  </p:clrMapOvr>
  <p:transition xmlns:p14="http://schemas.microsoft.com/office/powerpoint/2010/main"/>
</p:sldLayout>
</file>

<file path=ppt/slideLayouts/slideLayout164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7624880"/>
      </p:ext>
    </p:extLst>
  </p:cSld>
  <p:clrMapOvr>
    <a:masterClrMapping/>
  </p:clrMapOvr>
  <p:transition xmlns:p14="http://schemas.microsoft.com/office/powerpoint/2010/main"/>
</p:sldLayout>
</file>

<file path=ppt/slideLayouts/slideLayout164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3043152"/>
      </p:ext>
    </p:extLst>
  </p:cSld>
  <p:clrMapOvr>
    <a:masterClrMapping/>
  </p:clrMapOvr>
  <p:transition xmlns:p14="http://schemas.microsoft.com/office/powerpoint/2010/main"/>
</p:sldLayout>
</file>

<file path=ppt/slideLayouts/slideLayout164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0370363"/>
      </p:ext>
    </p:extLst>
  </p:cSld>
  <p:clrMapOvr>
    <a:masterClrMapping/>
  </p:clrMapOvr>
  <p:transition xmlns:p14="http://schemas.microsoft.com/office/powerpoint/2010/main"/>
</p:sldLayout>
</file>

<file path=ppt/slideLayouts/slideLayout164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80633169"/>
      </p:ext>
    </p:extLst>
  </p:cSld>
  <p:clrMapOvr>
    <a:masterClrMapping/>
  </p:clrMapOvr>
  <p:transition xmlns:p14="http://schemas.microsoft.com/office/powerpoint/2010/main"/>
</p:sldLayout>
</file>

<file path=ppt/slideLayouts/slideLayout164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7578455"/>
      </p:ext>
    </p:extLst>
  </p:cSld>
  <p:clrMapOvr>
    <a:masterClrMapping/>
  </p:clrMapOvr>
  <p:transition xmlns:p14="http://schemas.microsoft.com/office/powerpoint/2010/main"/>
</p:sldLayout>
</file>

<file path=ppt/slideLayouts/slideLayout165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2236126"/>
      </p:ext>
    </p:extLst>
  </p:cSld>
  <p:clrMapOvr>
    <a:masterClrMapping/>
  </p:clrMapOvr>
  <p:transition xmlns:p14="http://schemas.microsoft.com/office/powerpoint/2010/main"/>
</p:sldLayout>
</file>

<file path=ppt/slideLayouts/slideLayout165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52503165"/>
      </p:ext>
    </p:extLst>
  </p:cSld>
  <p:clrMapOvr>
    <a:masterClrMapping/>
  </p:clrMapOvr>
  <p:transition xmlns:p14="http://schemas.microsoft.com/office/powerpoint/2010/main"/>
</p:sldLayout>
</file>

<file path=ppt/slideLayouts/slideLayout165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4002335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318443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5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5150530"/>
      </p:ext>
    </p:extLst>
  </p:cSld>
  <p:clrMapOvr>
    <a:masterClrMapping/>
  </p:clrMapOvr>
  <p:transition xmlns:p14="http://schemas.microsoft.com/office/powerpoint/2010/main"/>
</p:sldLayout>
</file>

<file path=ppt/slideLayouts/slideLayout165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67931434"/>
      </p:ext>
    </p:extLst>
  </p:cSld>
  <p:clrMapOvr>
    <a:masterClrMapping/>
  </p:clrMapOvr>
  <p:transition xmlns:p14="http://schemas.microsoft.com/office/powerpoint/2010/main"/>
</p:sldLayout>
</file>

<file path=ppt/slideLayouts/slideLayout16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12599706"/>
      </p:ext>
    </p:extLst>
  </p:cSld>
  <p:clrMapOvr>
    <a:masterClrMapping/>
  </p:clrMapOvr>
  <p:transition xmlns:p14="http://schemas.microsoft.com/office/powerpoint/2010/main"/>
</p:sldLayout>
</file>

<file path=ppt/slideLayouts/slideLayout16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7752142"/>
      </p:ext>
    </p:extLst>
  </p:cSld>
  <p:clrMapOvr>
    <a:masterClrMapping/>
  </p:clrMapOvr>
  <p:transition xmlns:p14="http://schemas.microsoft.com/office/powerpoint/2010/main"/>
</p:sldLayout>
</file>

<file path=ppt/slideLayouts/slideLayout165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0732744"/>
      </p:ext>
    </p:extLst>
  </p:cSld>
  <p:clrMapOvr>
    <a:masterClrMapping/>
  </p:clrMapOvr>
  <p:transition xmlns:p14="http://schemas.microsoft.com/office/powerpoint/2010/main"/>
</p:sldLayout>
</file>

<file path=ppt/slideLayouts/slideLayout165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3264932"/>
      </p:ext>
    </p:extLst>
  </p:cSld>
  <p:clrMapOvr>
    <a:masterClrMapping/>
  </p:clrMapOvr>
  <p:transition xmlns:p14="http://schemas.microsoft.com/office/powerpoint/2010/main"/>
</p:sldLayout>
</file>

<file path=ppt/slideLayouts/slideLayout166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77479984"/>
      </p:ext>
    </p:extLst>
  </p:cSld>
  <p:clrMapOvr>
    <a:masterClrMapping/>
  </p:clrMapOvr>
  <p:transition xmlns:p14="http://schemas.microsoft.com/office/powerpoint/2010/main"/>
</p:sldLayout>
</file>

<file path=ppt/slideLayouts/slideLayout166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68760273"/>
      </p:ext>
    </p:extLst>
  </p:cSld>
  <p:clrMapOvr>
    <a:masterClrMapping/>
  </p:clrMapOvr>
  <p:transition xmlns:p14="http://schemas.microsoft.com/office/powerpoint/2010/main"/>
</p:sldLayout>
</file>

<file path=ppt/slideLayouts/slideLayout166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17896521"/>
      </p:ext>
    </p:extLst>
  </p:cSld>
  <p:clrMapOvr>
    <a:masterClrMapping/>
  </p:clrMapOvr>
  <p:transition xmlns:p14="http://schemas.microsoft.com/office/powerpoint/2010/main"/>
</p:sldLayout>
</file>

<file path=ppt/slideLayouts/slideLayout166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121268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4925018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40570656"/>
      </p:ext>
    </p:extLst>
  </p:cSld>
  <p:clrMapOvr>
    <a:masterClrMapping/>
  </p:clrMapOvr>
  <p:transition xmlns:p14="http://schemas.microsoft.com/office/powerpoint/2010/main"/>
</p:sldLayout>
</file>

<file path=ppt/slideLayouts/slideLayout16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811567"/>
      </p:ext>
    </p:extLst>
  </p:cSld>
  <p:clrMapOvr>
    <a:masterClrMapping/>
  </p:clrMapOvr>
  <p:transition xmlns:p14="http://schemas.microsoft.com/office/powerpoint/2010/main"/>
</p:sldLayout>
</file>

<file path=ppt/slideLayouts/slideLayout16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84857762"/>
      </p:ext>
    </p:extLst>
  </p:cSld>
  <p:clrMapOvr>
    <a:masterClrMapping/>
  </p:clrMapOvr>
  <p:transition xmlns:p14="http://schemas.microsoft.com/office/powerpoint/2010/main"/>
</p:sldLayout>
</file>

<file path=ppt/slideLayouts/slideLayout16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79667924"/>
      </p:ext>
    </p:extLst>
  </p:cSld>
  <p:clrMapOvr>
    <a:masterClrMapping/>
  </p:clrMapOvr>
  <p:transition xmlns:p14="http://schemas.microsoft.com/office/powerpoint/2010/main"/>
</p:sldLayout>
</file>

<file path=ppt/slideLayouts/slideLayout16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7530176"/>
      </p:ext>
    </p:extLst>
  </p:cSld>
  <p:clrMapOvr>
    <a:masterClrMapping/>
  </p:clrMapOvr>
  <p:transition xmlns:p14="http://schemas.microsoft.com/office/powerpoint/2010/main"/>
</p:sldLayout>
</file>

<file path=ppt/slideLayouts/slideLayout16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1244071"/>
      </p:ext>
    </p:extLst>
  </p:cSld>
  <p:clrMapOvr>
    <a:masterClrMapping/>
  </p:clrMapOvr>
  <p:transition xmlns:p14="http://schemas.microsoft.com/office/powerpoint/2010/main"/>
</p:sldLayout>
</file>

<file path=ppt/slideLayouts/slideLayout16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737995"/>
      </p:ext>
    </p:extLst>
  </p:cSld>
  <p:clrMapOvr>
    <a:masterClrMapping/>
  </p:clrMapOvr>
  <p:transition xmlns:p14="http://schemas.microsoft.com/office/powerpoint/2010/main"/>
</p:sldLayout>
</file>

<file path=ppt/slideLayouts/slideLayout16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8510799"/>
      </p:ext>
    </p:extLst>
  </p:cSld>
  <p:clrMapOvr>
    <a:masterClrMapping/>
  </p:clrMapOvr>
  <p:transition xmlns:p14="http://schemas.microsoft.com/office/powerpoint/2010/main"/>
</p:sldLayout>
</file>

<file path=ppt/slideLayouts/slideLayout16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98538479"/>
      </p:ext>
    </p:extLst>
  </p:cSld>
  <p:clrMapOvr>
    <a:masterClrMapping/>
  </p:clrMapOvr>
  <p:transition xmlns:p14="http://schemas.microsoft.com/office/powerpoint/2010/main"/>
</p:sldLayout>
</file>

<file path=ppt/slideLayouts/slideLayout167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4688295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7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323720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7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2633694"/>
      </p:ext>
    </p:extLst>
  </p:cSld>
  <p:clrMapOvr>
    <a:masterClrMapping/>
  </p:clrMapOvr>
  <p:transition xmlns:p14="http://schemas.microsoft.com/office/powerpoint/2010/main"/>
</p:sldLayout>
</file>

<file path=ppt/slideLayouts/slideLayout167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2481294"/>
      </p:ext>
    </p:extLst>
  </p:cSld>
  <p:clrMapOvr>
    <a:masterClrMapping/>
  </p:clrMapOvr>
  <p:transition xmlns:p14="http://schemas.microsoft.com/office/powerpoint/2010/main"/>
</p:sldLayout>
</file>

<file path=ppt/slideLayouts/slideLayout167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7182229"/>
      </p:ext>
    </p:extLst>
  </p:cSld>
  <p:clrMapOvr>
    <a:masterClrMapping/>
  </p:clrMapOvr>
  <p:transition xmlns:p14="http://schemas.microsoft.com/office/powerpoint/2010/main"/>
</p:sldLayout>
</file>

<file path=ppt/slideLayouts/slideLayout167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30130002"/>
      </p:ext>
    </p:extLst>
  </p:cSld>
  <p:clrMapOvr>
    <a:masterClrMapping/>
  </p:clrMapOvr>
  <p:transition xmlns:p14="http://schemas.microsoft.com/office/powerpoint/2010/main"/>
</p:sldLayout>
</file>

<file path=ppt/slideLayouts/slideLayout168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2021375"/>
      </p:ext>
    </p:extLst>
  </p:cSld>
  <p:clrMapOvr>
    <a:masterClrMapping/>
  </p:clrMapOvr>
  <p:transition xmlns:p14="http://schemas.microsoft.com/office/powerpoint/2010/main"/>
</p:sldLayout>
</file>

<file path=ppt/slideLayouts/slideLayout168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63526165"/>
      </p:ext>
    </p:extLst>
  </p:cSld>
  <p:clrMapOvr>
    <a:masterClrMapping/>
  </p:clrMapOvr>
  <p:transition xmlns:p14="http://schemas.microsoft.com/office/powerpoint/2010/main"/>
</p:sldLayout>
</file>

<file path=ppt/slideLayouts/slideLayout168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3560320"/>
      </p:ext>
    </p:extLst>
  </p:cSld>
  <p:clrMapOvr>
    <a:masterClrMapping/>
  </p:clrMapOvr>
  <p:transition xmlns:p14="http://schemas.microsoft.com/office/powerpoint/2010/main"/>
</p:sldLayout>
</file>

<file path=ppt/slideLayouts/slideLayout168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0861716"/>
      </p:ext>
    </p:extLst>
  </p:cSld>
  <p:clrMapOvr>
    <a:masterClrMapping/>
  </p:clrMapOvr>
  <p:transition xmlns:p14="http://schemas.microsoft.com/office/powerpoint/2010/main"/>
</p:sldLayout>
</file>

<file path=ppt/slideLayouts/slideLayout168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1762687"/>
      </p:ext>
    </p:extLst>
  </p:cSld>
  <p:clrMapOvr>
    <a:masterClrMapping/>
  </p:clrMapOvr>
  <p:transition xmlns:p14="http://schemas.microsoft.com/office/powerpoint/2010/main"/>
</p:sldLayout>
</file>

<file path=ppt/slideLayouts/slideLayout168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69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68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15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68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1295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8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5241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8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13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9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26171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9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55898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9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8574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9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01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9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8012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9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11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69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631447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9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8628506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69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595888"/>
      </p:ext>
    </p:extLst>
  </p:cSld>
  <p:clrMapOvr>
    <a:masterClrMapping/>
  </p:clrMapOvr>
  <p:transition xmlns:p14="http://schemas.microsoft.com/office/powerpoint/2010/main"/>
</p:sldLayout>
</file>

<file path=ppt/slideLayouts/slideLayout169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9075192"/>
      </p:ext>
    </p:extLst>
  </p:cSld>
  <p:clrMapOvr>
    <a:masterClrMapping/>
  </p:clrMapOvr>
  <p:transition xmlns:p14="http://schemas.microsoft.com/office/powerpoint/2010/main"/>
</p:sldLayout>
</file>

<file path=ppt/slideLayouts/slideLayout170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63033280"/>
      </p:ext>
    </p:extLst>
  </p:cSld>
  <p:clrMapOvr>
    <a:masterClrMapping/>
  </p:clrMapOvr>
  <p:transition xmlns:p14="http://schemas.microsoft.com/office/powerpoint/2010/main"/>
</p:sldLayout>
</file>

<file path=ppt/slideLayouts/slideLayout17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9237339"/>
      </p:ext>
    </p:extLst>
  </p:cSld>
  <p:clrMapOvr>
    <a:masterClrMapping/>
  </p:clrMapOvr>
  <p:transition xmlns:p14="http://schemas.microsoft.com/office/powerpoint/2010/main"/>
</p:sldLayout>
</file>

<file path=ppt/slideLayouts/slideLayout170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28615074"/>
      </p:ext>
    </p:extLst>
  </p:cSld>
  <p:clrMapOvr>
    <a:masterClrMapping/>
  </p:clrMapOvr>
  <p:transition xmlns:p14="http://schemas.microsoft.com/office/powerpoint/2010/main"/>
</p:sldLayout>
</file>

<file path=ppt/slideLayouts/slideLayout170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05980371"/>
      </p:ext>
    </p:extLst>
  </p:cSld>
  <p:clrMapOvr>
    <a:masterClrMapping/>
  </p:clrMapOvr>
  <p:transition xmlns:p14="http://schemas.microsoft.com/office/powerpoint/2010/main"/>
</p:sldLayout>
</file>

<file path=ppt/slideLayouts/slideLayout170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1318372"/>
      </p:ext>
    </p:extLst>
  </p:cSld>
  <p:clrMapOvr>
    <a:masterClrMapping/>
  </p:clrMapOvr>
  <p:transition xmlns:p14="http://schemas.microsoft.com/office/powerpoint/2010/main"/>
</p:sldLayout>
</file>

<file path=ppt/slideLayouts/slideLayout17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34024908"/>
      </p:ext>
    </p:extLst>
  </p:cSld>
  <p:clrMapOvr>
    <a:masterClrMapping/>
  </p:clrMapOvr>
  <p:transition xmlns:p14="http://schemas.microsoft.com/office/powerpoint/2010/main"/>
</p:sldLayout>
</file>

<file path=ppt/slideLayouts/slideLayout170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0405439"/>
      </p:ext>
    </p:extLst>
  </p:cSld>
  <p:clrMapOvr>
    <a:masterClrMapping/>
  </p:clrMapOvr>
  <p:transition xmlns:p14="http://schemas.microsoft.com/office/powerpoint/2010/main"/>
</p:sldLayout>
</file>

<file path=ppt/slideLayouts/slideLayout170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9450598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929551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0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51749663"/>
      </p:ext>
    </p:extLst>
  </p:cSld>
  <p:clrMapOvr>
    <a:masterClrMapping/>
  </p:clrMapOvr>
  <p:transition xmlns:p14="http://schemas.microsoft.com/office/powerpoint/2010/main"/>
</p:sldLayout>
</file>

<file path=ppt/slideLayouts/slideLayout17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9916017"/>
      </p:ext>
    </p:extLst>
  </p:cSld>
  <p:clrMapOvr>
    <a:masterClrMapping/>
  </p:clrMapOvr>
  <p:transition xmlns:p14="http://schemas.microsoft.com/office/powerpoint/2010/main"/>
</p:sldLayout>
</file>

<file path=ppt/slideLayouts/slideLayout17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67527233"/>
      </p:ext>
    </p:extLst>
  </p:cSld>
  <p:clrMapOvr>
    <a:masterClrMapping/>
  </p:clrMapOvr>
  <p:transition xmlns:p14="http://schemas.microsoft.com/office/powerpoint/2010/main"/>
</p:sldLayout>
</file>

<file path=ppt/slideLayouts/slideLayout17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72892610"/>
      </p:ext>
    </p:extLst>
  </p:cSld>
  <p:clrMapOvr>
    <a:masterClrMapping/>
  </p:clrMapOvr>
  <p:transition xmlns:p14="http://schemas.microsoft.com/office/powerpoint/2010/main"/>
</p:sldLayout>
</file>

<file path=ppt/slideLayouts/slideLayout17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8464863"/>
      </p:ext>
    </p:extLst>
  </p:cSld>
  <p:clrMapOvr>
    <a:masterClrMapping/>
  </p:clrMapOvr>
  <p:transition xmlns:p14="http://schemas.microsoft.com/office/powerpoint/2010/main"/>
</p:sldLayout>
</file>

<file path=ppt/slideLayouts/slideLayout17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2750009"/>
      </p:ext>
    </p:extLst>
  </p:cSld>
  <p:clrMapOvr>
    <a:masterClrMapping/>
  </p:clrMapOvr>
  <p:transition xmlns:p14="http://schemas.microsoft.com/office/powerpoint/2010/main"/>
</p:sldLayout>
</file>

<file path=ppt/slideLayouts/slideLayout17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0660338"/>
      </p:ext>
    </p:extLst>
  </p:cSld>
  <p:clrMapOvr>
    <a:masterClrMapping/>
  </p:clrMapOvr>
  <p:transition xmlns:p14="http://schemas.microsoft.com/office/powerpoint/2010/main"/>
</p:sldLayout>
</file>

<file path=ppt/slideLayouts/slideLayout17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7832107"/>
      </p:ext>
    </p:extLst>
  </p:cSld>
  <p:clrMapOvr>
    <a:masterClrMapping/>
  </p:clrMapOvr>
  <p:transition xmlns:p14="http://schemas.microsoft.com/office/powerpoint/2010/main"/>
</p:sldLayout>
</file>

<file path=ppt/slideLayouts/slideLayout17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86545929"/>
      </p:ext>
    </p:extLst>
  </p:cSld>
  <p:clrMapOvr>
    <a:masterClrMapping/>
  </p:clrMapOvr>
  <p:transition xmlns:p14="http://schemas.microsoft.com/office/powerpoint/2010/main"/>
</p:sldLayout>
</file>

<file path=ppt/slideLayouts/slideLayout171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r>
              <a:rPr lang="en-US" smtClean="0">
                <a:solidFill>
                  <a:prstClr val="black">
                    <a:tint val="75000"/>
                  </a:prstClr>
                </a:solidFill>
                <a:latin typeface="Calibri Light"/>
              </a:rPr>
              <a:t>/4</a:t>
            </a:r>
            <a:endParaRPr lang="en-US">
              <a:solidFill>
                <a:prstClr val="black">
                  <a:tint val="75000"/>
                </a:prstClr>
              </a:solidFill>
              <a:latin typeface="Calibri Light"/>
            </a:endParaRPr>
          </a:p>
        </p:txBody>
      </p:sp>
    </p:spTree>
    <p:extLst>
      <p:ext uri="{BB962C8B-B14F-4D97-AF65-F5344CB8AC3E}">
        <p14:creationId xmlns:p14="http://schemas.microsoft.com/office/powerpoint/2010/main" val="3587926009"/>
      </p:ext>
    </p:extLst>
  </p:cSld>
  <p:clrMapOvr>
    <a:masterClrMapping/>
  </p:clrMapOvr>
  <p:timing>
    <p:tnLst>
      <p:par>
        <p:cTn xmlns:p14="http://schemas.microsoft.com/office/powerpoint/2010/main" id="1" dur="indefinite" restart="never" nodeType="tmRoot"/>
      </p:par>
    </p:tnLst>
  </p:timing>
</p:sldLayout>
</file>

<file path=ppt/slideLayouts/slideLayout17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Slide Number Placeholder 5"/>
          <p:cNvSpPr>
            <a:spLocks noGrp="1"/>
          </p:cNvSpPr>
          <p:nvPr>
            <p:ph type="sldNum" sz="quarter" idx="4"/>
          </p:nvPr>
        </p:nvSpPr>
        <p:spPr>
          <a:xfrm>
            <a:off x="6858000" y="6188075"/>
            <a:ext cx="2057400" cy="365125"/>
          </a:xfrm>
          <a:prstGeom prst="rect">
            <a:avLst/>
          </a:prstGeom>
        </p:spPr>
        <p:txBody>
          <a:bodyPr vert="horz" lIns="91440" tIns="45720" rIns="91440" bIns="45720" rtlCol="0" anchor="ctr"/>
          <a:lstStyle>
            <a:lvl1pPr algn="r">
              <a:defRPr sz="2400">
                <a:solidFill>
                  <a:schemeClr val="tx1">
                    <a:tint val="75000"/>
                  </a:schemeClr>
                </a:solidFill>
                <a:latin typeface="+mj-lt"/>
              </a:defRPr>
            </a:lvl1pPr>
          </a:lstStyle>
          <a:p>
            <a:fld id="{D4D2B188-1D62-4FCA-8363-938AD4629BBB}" type="slidenum">
              <a:rPr lang="en-US" smtClean="0">
                <a:solidFill>
                  <a:prstClr val="black">
                    <a:tint val="75000"/>
                  </a:prstClr>
                </a:solidFill>
                <a:latin typeface="Calibri Light"/>
              </a:rPr>
              <a:pPr/>
              <a:t>‹#›</a:t>
            </a:fld>
            <a:r>
              <a:rPr lang="en-US" smtClean="0">
                <a:solidFill>
                  <a:prstClr val="black">
                    <a:tint val="75000"/>
                  </a:prstClr>
                </a:solidFill>
                <a:latin typeface="Calibri Light"/>
              </a:rPr>
              <a:t>/4</a:t>
            </a:r>
            <a:endParaRPr lang="en-US">
              <a:solidFill>
                <a:prstClr val="black">
                  <a:tint val="75000"/>
                </a:prstClr>
              </a:solidFill>
              <a:latin typeface="Calibri Light"/>
            </a:endParaRPr>
          </a:p>
        </p:txBody>
      </p:sp>
    </p:spTree>
    <p:extLst>
      <p:ext uri="{BB962C8B-B14F-4D97-AF65-F5344CB8AC3E}">
        <p14:creationId xmlns:p14="http://schemas.microsoft.com/office/powerpoint/2010/main" val="1359819774"/>
      </p:ext>
    </p:extLst>
  </p:cSld>
  <p:clrMapOvr>
    <a:masterClrMapping/>
  </p:clrMapOvr>
  <p:timing>
    <p:tnLst>
      <p:par>
        <p:cTn xmlns:p14="http://schemas.microsoft.com/office/powerpoint/2010/main" id="1" dur="indefinite" restart="never" nodeType="tmRoot"/>
      </p:par>
    </p:tnLst>
  </p:timing>
</p:sldLayout>
</file>

<file path=ppt/slideLayouts/slideLayout17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Tree>
    <p:extLst>
      <p:ext uri="{BB962C8B-B14F-4D97-AF65-F5344CB8AC3E}">
        <p14:creationId xmlns:p14="http://schemas.microsoft.com/office/powerpoint/2010/main" val="618786561"/>
      </p:ext>
    </p:extLst>
  </p:cSld>
  <p:clrMapOvr>
    <a:masterClrMapping/>
  </p:clrMapOvr>
  <p:timing>
    <p:tnLst>
      <p:par>
        <p:cTn xmlns:p14="http://schemas.microsoft.com/office/powerpoint/2010/main" id="1" dur="indefinite" restart="never" nodeType="tmRoot"/>
      </p:par>
    </p:tnLst>
  </p:timing>
</p:sldLayout>
</file>

<file path=ppt/slideLayouts/slideLayout17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274909124"/>
      </p:ext>
    </p:extLst>
  </p:cSld>
  <p:clrMapOvr>
    <a:masterClrMapping/>
  </p:clrMapOvr>
</p:sldLayout>
</file>

<file path=ppt/slideLayouts/slideLayout17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8" name="Footer Placeholder 7"/>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2446334350"/>
      </p:ext>
    </p:extLst>
  </p:cSld>
  <p:clrMapOvr>
    <a:masterClrMapping/>
  </p:clrMapOvr>
</p:sldLayout>
</file>

<file path=ppt/slideLayouts/slideLayout17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4" name="Footer Placeholder 3"/>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2707045117"/>
      </p:ext>
    </p:extLst>
  </p:cSld>
  <p:clrMapOvr>
    <a:masterClrMapping/>
  </p:clrMapOvr>
  <p:timing>
    <p:tnLst>
      <p:par>
        <p:cTn xmlns:p14="http://schemas.microsoft.com/office/powerpoint/2010/main" id="1" dur="indefinite" restart="never" nodeType="tmRoot"/>
      </p:par>
    </p:tnLst>
  </p:timing>
</p:sldLayout>
</file>

<file path=ppt/slideLayouts/slideLayout17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3" name="Footer Placeholder 2"/>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3228883082"/>
      </p:ext>
    </p:extLst>
  </p:cSld>
  <p:clrMapOvr>
    <a:masterClrMapping/>
  </p:clrMapOvr>
</p:sldLayout>
</file>

<file path=ppt/slideLayouts/slideLayout17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1296938905"/>
      </p:ext>
    </p:extLst>
  </p:cSld>
  <p:clrMapOvr>
    <a:masterClrMapping/>
  </p:clrMapOvr>
</p:sldLayout>
</file>

<file path=ppt/slideLayouts/slideLayout17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6" name="Footer Placeholder 5"/>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3049830521"/>
      </p:ext>
    </p:extLst>
  </p:cSld>
  <p:clrMapOvr>
    <a:masterClrMapping/>
  </p:clrMapOvr>
</p:sldLayout>
</file>

<file path=ppt/slideLayouts/slideLayout17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1494406356"/>
      </p:ext>
    </p:extLst>
  </p:cSld>
  <p:clrMapOvr>
    <a:masterClrMapping/>
  </p:clrMapOvr>
</p:sldLayout>
</file>

<file path=ppt/slideLayouts/slideLayout17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a:xfrm>
            <a:off x="628650" y="6356351"/>
            <a:ext cx="2057400" cy="365125"/>
          </a:xfrm>
          <a:prstGeom prst="rect">
            <a:avLst/>
          </a:prstGeom>
        </p:spPr>
        <p:txBody>
          <a:bodyPr/>
          <a:lstStyle/>
          <a:p>
            <a:endParaRPr lang="en-US">
              <a:solidFill>
                <a:prstClr val="black"/>
              </a:solidFill>
              <a:latin typeface="Calibri"/>
            </a:endParaRPr>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p>
            <a:endParaRPr lang="en-US">
              <a:solidFill>
                <a:prstClr val="black"/>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Light"/>
              </a:rPr>
              <a:pPr/>
              <a:t>‹#›</a:t>
            </a:fld>
            <a:endParaRPr lang="en-US">
              <a:solidFill>
                <a:prstClr val="black">
                  <a:tint val="75000"/>
                </a:prstClr>
              </a:solidFill>
              <a:latin typeface="Calibri Light"/>
            </a:endParaRPr>
          </a:p>
        </p:txBody>
      </p:sp>
    </p:spTree>
    <p:extLst>
      <p:ext uri="{BB962C8B-B14F-4D97-AF65-F5344CB8AC3E}">
        <p14:creationId xmlns:p14="http://schemas.microsoft.com/office/powerpoint/2010/main" val="2192550094"/>
      </p:ext>
    </p:extLst>
  </p:cSld>
  <p:clrMapOvr>
    <a:masterClrMapping/>
  </p:clrMapOvr>
</p:sldLayout>
</file>

<file path=ppt/slideLayouts/slideLayout172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07099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1396372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Layout>
</file>

<file path=ppt/slideLayouts/slideLayout17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3795305"/>
      </p:ext>
    </p:extLst>
  </p:cSld>
  <p:clrMapOvr>
    <a:masterClrMapping/>
  </p:clrMapOvr>
  <p:transition xmlns:p14="http://schemas.microsoft.com/office/powerpoint/2010/main"/>
</p:sldLayout>
</file>

<file path=ppt/slideLayouts/slideLayout17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26716793"/>
      </p:ext>
    </p:extLst>
  </p:cSld>
  <p:clrMapOvr>
    <a:masterClrMapping/>
  </p:clrMapOvr>
  <p:transition xmlns:p14="http://schemas.microsoft.com/office/powerpoint/2010/main"/>
</p:sldLayout>
</file>

<file path=ppt/slideLayouts/slideLayout17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3507689"/>
      </p:ext>
    </p:extLst>
  </p:cSld>
  <p:clrMapOvr>
    <a:masterClrMapping/>
  </p:clrMapOvr>
  <p:transition xmlns:p14="http://schemas.microsoft.com/office/powerpoint/2010/main"/>
</p:sldLayout>
</file>

<file path=ppt/slideLayouts/slideLayout17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5121779"/>
      </p:ext>
    </p:extLst>
  </p:cSld>
  <p:clrMapOvr>
    <a:masterClrMapping/>
  </p:clrMapOvr>
  <p:transition xmlns:p14="http://schemas.microsoft.com/office/powerpoint/2010/main"/>
</p:sldLayout>
</file>

<file path=ppt/slideLayouts/slideLayout17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865755"/>
      </p:ext>
    </p:extLst>
  </p:cSld>
  <p:clrMapOvr>
    <a:masterClrMapping/>
  </p:clrMapOvr>
  <p:transition xmlns:p14="http://schemas.microsoft.com/office/powerpoint/2010/main"/>
</p:sldLayout>
</file>

<file path=ppt/slideLayouts/slideLayout17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0753916"/>
      </p:ext>
    </p:extLst>
  </p:cSld>
  <p:clrMapOvr>
    <a:masterClrMapping/>
  </p:clrMapOvr>
  <p:transition xmlns:p14="http://schemas.microsoft.com/office/powerpoint/2010/main"/>
</p:sldLayout>
</file>

<file path=ppt/slideLayouts/slideLayout17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31838455"/>
      </p:ext>
    </p:extLst>
  </p:cSld>
  <p:clrMapOvr>
    <a:masterClrMapping/>
  </p:clrMapOvr>
  <p:transition xmlns:p14="http://schemas.microsoft.com/office/powerpoint/2010/main"/>
</p:sldLayout>
</file>

<file path=ppt/slideLayouts/slideLayout17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2161810"/>
      </p:ext>
    </p:extLst>
  </p:cSld>
  <p:clrMapOvr>
    <a:masterClrMapping/>
  </p:clrMapOvr>
  <p:transition xmlns:p14="http://schemas.microsoft.com/office/powerpoint/2010/main"/>
</p:sldLayout>
</file>

<file path=ppt/slideLayouts/slideLayout17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84323238"/>
      </p:ext>
    </p:extLst>
  </p:cSld>
  <p:clrMapOvr>
    <a:masterClrMapping/>
  </p:clrMapOvr>
  <p:transition xmlns:p14="http://schemas.microsoft.com/office/powerpoint/2010/main"/>
</p:sldLayout>
</file>

<file path=ppt/slideLayouts/slideLayout174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1876218455"/>
      </p:ext>
    </p:extLst>
  </p:cSld>
  <p:clrMapOvr>
    <a:masterClrMapping/>
  </p:clrMapOvr>
  <p:timing>
    <p:tnLst>
      <p:par>
        <p:cTn xmlns:p14="http://schemas.microsoft.com/office/powerpoint/2010/main" id="1" dur="indefinite" restart="never" nodeType="tmRoot"/>
      </p:par>
    </p:tnLst>
  </p:timing>
</p:sldLayout>
</file>

<file path=ppt/slideLayouts/slideLayout17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084196334"/>
      </p:ext>
    </p:extLst>
  </p:cSld>
  <p:clrMapOvr>
    <a:masterClrMapping/>
  </p:clrMapOvr>
  <p:timing>
    <p:tnLst>
      <p:par>
        <p:cTn xmlns:p14="http://schemas.microsoft.com/office/powerpoint/2010/main" id="1" dur="indefinite" restart="never" nodeType="tmRoot"/>
      </p:par>
    </p:tnLst>
  </p:timing>
</p:sldLayout>
</file>

<file path=ppt/slideLayouts/slideLayout17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541577145"/>
      </p:ext>
    </p:extLst>
  </p:cSld>
  <p:clrMapOvr>
    <a:masterClrMapping/>
  </p:clrMapOvr>
</p:sldLayout>
</file>

<file path=ppt/slideLayouts/slideLayout17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148767761"/>
      </p:ext>
    </p:extLst>
  </p:cSld>
  <p:clrMapOvr>
    <a:masterClrMapping/>
  </p:clrMapOvr>
</p:sldLayout>
</file>

<file path=ppt/slideLayouts/slideLayout17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925933288"/>
      </p:ext>
    </p:extLst>
  </p:cSld>
  <p:clrMapOvr>
    <a:masterClrMapping/>
  </p:clrMapOvr>
</p:sldLayout>
</file>

<file path=ppt/slideLayouts/slideLayout17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618488241"/>
      </p:ext>
    </p:extLst>
  </p:cSld>
  <p:clrMapOvr>
    <a:masterClrMapping/>
  </p:clrMapOvr>
</p:sldLayout>
</file>

<file path=ppt/slideLayouts/slideLayout17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275268171"/>
      </p:ext>
    </p:extLst>
  </p:cSld>
  <p:clrMapOvr>
    <a:masterClrMapping/>
  </p:clrMapOvr>
</p:sldLayout>
</file>

<file path=ppt/slideLayouts/slideLayout17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825547776"/>
      </p:ext>
    </p:extLst>
  </p:cSld>
  <p:clrMapOvr>
    <a:masterClrMapping/>
  </p:clrMapOvr>
</p:sldLayout>
</file>

<file path=ppt/slideLayouts/slideLayout17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99254508"/>
      </p:ext>
    </p:extLst>
  </p:cSld>
  <p:clrMapOvr>
    <a:masterClrMapping/>
  </p:clrMapOvr>
</p:sldLayout>
</file>

<file path=ppt/slideLayouts/slideLayout17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329560077"/>
      </p:ext>
    </p:extLst>
  </p:cSld>
  <p:clrMapOvr>
    <a:masterClrMapping/>
  </p:clrMapOvr>
</p:sldLayout>
</file>

<file path=ppt/slideLayouts/slideLayout17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639880507"/>
      </p:ext>
    </p:extLst>
  </p:cSld>
  <p:clrMapOvr>
    <a:masterClrMapping/>
  </p:clrMapOvr>
</p:sldLayout>
</file>

<file path=ppt/slideLayouts/slideLayout175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4250795422"/>
      </p:ext>
    </p:extLst>
  </p:cSld>
  <p:clrMapOvr>
    <a:masterClrMapping/>
  </p:clrMapOvr>
  <p:timing>
    <p:tnLst>
      <p:par>
        <p:cTn xmlns:p14="http://schemas.microsoft.com/office/powerpoint/2010/main" id="1" dur="indefinite" restart="never" nodeType="tmRoot"/>
      </p:par>
    </p:tnLst>
  </p:timing>
</p:sldLayout>
</file>

<file path=ppt/slideLayouts/slideLayout17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3616122770"/>
      </p:ext>
    </p:extLst>
  </p:cSld>
  <p:clrMapOvr>
    <a:masterClrMapping/>
  </p:clrMapOvr>
  <p:timing>
    <p:tnLst>
      <p:par>
        <p:cTn xmlns:p14="http://schemas.microsoft.com/office/powerpoint/2010/main" id="1" dur="indefinite" restart="never" nodeType="tmRoot"/>
      </p:par>
    </p:tnLst>
  </p:timing>
</p:sldLayout>
</file>

<file path=ppt/slideLayouts/slideLayout17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9783403"/>
      </p:ext>
    </p:extLst>
  </p:cSld>
  <p:clrMapOvr>
    <a:masterClrMapping/>
  </p:clrMapOvr>
  <p:timing>
    <p:tnLst>
      <p:par>
        <p:cTn xmlns:p14="http://schemas.microsoft.com/office/powerpoint/2010/main" id="1" dur="indefinite" restart="never" nodeType="tmRoot"/>
      </p:par>
    </p:tnLst>
  </p:timing>
</p:sldLayout>
</file>

<file path=ppt/slideLayouts/slideLayout17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146271170"/>
      </p:ext>
    </p:extLst>
  </p:cSld>
  <p:clrMapOvr>
    <a:masterClrMapping/>
  </p:clrMapOvr>
  <p:timing>
    <p:tnLst>
      <p:par>
        <p:cTn xmlns:p14="http://schemas.microsoft.com/office/powerpoint/2010/main" id="1" dur="indefinite" restart="never" nodeType="tmRoot"/>
      </p:par>
    </p:tnLst>
  </p:timing>
</p:sldLayout>
</file>

<file path=ppt/slideLayouts/slideLayout17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047927101"/>
      </p:ext>
    </p:extLst>
  </p:cSld>
  <p:clrMapOvr>
    <a:masterClrMapping/>
  </p:clrMapOvr>
</p:sldLayout>
</file>

<file path=ppt/slideLayouts/slideLayout17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1177571"/>
      </p:ext>
    </p:extLst>
  </p:cSld>
  <p:clrMapOvr>
    <a:masterClrMapping/>
  </p:clrMapOvr>
  <p:timing>
    <p:tnLst>
      <p:par>
        <p:cTn xmlns:p14="http://schemas.microsoft.com/office/powerpoint/2010/main" id="1" dur="indefinite" restart="never" nodeType="tmRoot"/>
      </p:par>
    </p:tnLst>
  </p:timing>
</p:sldLayout>
</file>

<file path=ppt/slideLayouts/slideLayout175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2597543361"/>
      </p:ext>
    </p:extLst>
  </p:cSld>
  <p:clrMapOvr>
    <a:masterClrMapping/>
  </p:clrMapOvr>
  <p:timing>
    <p:tnLst>
      <p:par>
        <p:cTn xmlns:p14="http://schemas.microsoft.com/office/powerpoint/2010/main" id="1" dur="indefinite" restart="never" nodeType="tmRoot"/>
      </p:par>
    </p:tnLst>
  </p:timing>
</p:sldLayout>
</file>

<file path=ppt/slideLayouts/slideLayout17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1756723535"/>
      </p:ext>
    </p:extLst>
  </p:cSld>
  <p:clrMapOvr>
    <a:masterClrMapping/>
  </p:clrMapOvr>
  <p:timing>
    <p:tnLst>
      <p:par>
        <p:cTn xmlns:p14="http://schemas.microsoft.com/office/powerpoint/2010/main" id="1" dur="indefinite" restart="never" nodeType="tmRoot"/>
      </p:par>
    </p:tnLst>
  </p:timing>
</p:sldLayout>
</file>

<file path=ppt/slideLayouts/slideLayout175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040163579"/>
      </p:ext>
    </p:extLst>
  </p:cSld>
  <p:clrMapOvr>
    <a:masterClrMapping/>
  </p:clrMapOvr>
  <p:timing>
    <p:tnLst>
      <p:par>
        <p:cTn xmlns:p14="http://schemas.microsoft.com/office/powerpoint/2010/main" id="1" dur="indefinite" restart="never" nodeType="tmRoot"/>
      </p:par>
    </p:tnLst>
  </p:timing>
</p:sldLayout>
</file>

<file path=ppt/slideLayouts/slideLayout176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568845998"/>
      </p:ext>
    </p:extLst>
  </p:cSld>
  <p:clrMapOvr>
    <a:masterClrMapping/>
  </p:clrMapOvr>
  <p:timing>
    <p:tnLst>
      <p:par>
        <p:cTn xmlns:p14="http://schemas.microsoft.com/office/powerpoint/2010/main" id="1" dur="indefinite" restart="never" nodeType="tmRoot"/>
      </p:par>
    </p:tnLst>
  </p:timing>
</p:sldLayout>
</file>

<file path=ppt/slideLayouts/slideLayout176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964689253"/>
      </p:ext>
    </p:extLst>
  </p:cSld>
  <p:clrMapOvr>
    <a:masterClrMapping/>
  </p:clrMapOvr>
</p:sldLayout>
</file>

<file path=ppt/slideLayouts/slideLayout176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636194737"/>
      </p:ext>
    </p:extLst>
  </p:cSld>
  <p:clrMapOvr>
    <a:masterClrMapping/>
  </p:clrMapOvr>
  <p:timing>
    <p:tnLst>
      <p:par>
        <p:cTn xmlns:p14="http://schemas.microsoft.com/office/powerpoint/2010/main" id="1" dur="indefinite" restart="never" nodeType="tmRoot"/>
      </p:par>
    </p:tnLst>
  </p:timing>
</p:sldLayout>
</file>

<file path=ppt/slideLayouts/slideLayout176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3959624273"/>
      </p:ext>
    </p:extLst>
  </p:cSld>
  <p:clrMapOvr>
    <a:masterClrMapping/>
  </p:clrMapOvr>
  <p:timing>
    <p:tnLst>
      <p:par>
        <p:cTn xmlns:p14="http://schemas.microsoft.com/office/powerpoint/2010/main" id="1" dur="indefinite" restart="never" nodeType="tmRoot"/>
      </p:par>
    </p:tnLst>
  </p:timing>
</p:sldLayout>
</file>

<file path=ppt/slideLayouts/slideLayout17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print"/>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2206274360"/>
      </p:ext>
    </p:extLst>
  </p:cSld>
  <p:clrMapOvr>
    <a:masterClrMapping/>
  </p:clrMapOvr>
  <p:timing>
    <p:tnLst>
      <p:par>
        <p:cTn xmlns:p14="http://schemas.microsoft.com/office/powerpoint/2010/main" id="1" dur="indefinite" restart="never" nodeType="tmRoot"/>
      </p:par>
    </p:tnLst>
  </p:timing>
</p:sldLayout>
</file>

<file path=ppt/slideLayouts/slideLayout17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595020659"/>
      </p:ext>
    </p:extLst>
  </p:cSld>
  <p:clrMapOvr>
    <a:masterClrMapping/>
  </p:clrMapOvr>
  <p:timing>
    <p:tnLst>
      <p:par>
        <p:cTn xmlns:p14="http://schemas.microsoft.com/office/powerpoint/2010/main" id="1" dur="indefinite" restart="never" nodeType="tmRoot"/>
      </p:par>
    </p:tnLst>
  </p:timing>
</p:sldLayout>
</file>

<file path=ppt/slideLayouts/slideLayout17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30412978"/>
      </p:ext>
    </p:extLst>
  </p:cSld>
  <p:clrMapOvr>
    <a:masterClrMapping/>
  </p:clrMapOvr>
  <p:timing>
    <p:tnLst>
      <p:par>
        <p:cTn xmlns:p14="http://schemas.microsoft.com/office/powerpoint/2010/main" id="1" dur="indefinite" restart="never" nodeType="tmRoot"/>
      </p:par>
    </p:tnLst>
  </p:timing>
</p:sldLayout>
</file>

<file path=ppt/slideLayouts/slideLayout17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843718510"/>
      </p:ext>
    </p:extLst>
  </p:cSld>
  <p:clrMapOvr>
    <a:masterClrMapping/>
  </p:clrMapOvr>
</p:sldLayout>
</file>

<file path=ppt/slideLayouts/slideLayout17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898645468"/>
      </p:ext>
    </p:extLst>
  </p:cSld>
  <p:clrMapOvr>
    <a:masterClrMapping/>
  </p:clrMapOvr>
  <p:timing>
    <p:tnLst>
      <p:par>
        <p:cTn xmlns:p14="http://schemas.microsoft.com/office/powerpoint/2010/main" id="1" dur="indefinite" restart="never" nodeType="tmRoot"/>
      </p:par>
    </p:tnLst>
  </p:timing>
</p:sldLayout>
</file>

<file path=ppt/slideLayouts/slideLayout176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798776114"/>
      </p:ext>
    </p:extLst>
  </p:cSld>
  <p:clrMapOvr>
    <a:masterClrMapping/>
  </p:clrMapOvr>
  <p:timing>
    <p:tnLst>
      <p:par>
        <p:cTn xmlns:p14="http://schemas.microsoft.com/office/powerpoint/2010/main" id="1" dur="indefinite" restart="never" nodeType="tmRoot"/>
      </p:par>
    </p:tnLst>
  </p:timing>
</p:sldLayout>
</file>

<file path=ppt/slideLayouts/slideLayout17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83245347"/>
      </p:ext>
    </p:extLst>
  </p:cSld>
  <p:clrMapOvr>
    <a:masterClrMapping/>
  </p:clrMapOvr>
  <p:timing>
    <p:tnLst>
      <p:par>
        <p:cTn xmlns:p14="http://schemas.microsoft.com/office/powerpoint/2010/main" id="1" dur="indefinite" restart="never" nodeType="tmRoot"/>
      </p:par>
    </p:tnLst>
  </p:timing>
</p:sldLayout>
</file>

<file path=ppt/slideLayouts/slideLayout17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93531737"/>
      </p:ext>
    </p:extLst>
  </p:cSld>
  <p:clrMapOvr>
    <a:masterClrMapping/>
  </p:clrMapOvr>
</p:sldLayout>
</file>

<file path=ppt/slideLayouts/slideLayout17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187622060"/>
      </p:ext>
    </p:extLst>
  </p:cSld>
  <p:clrMapOvr>
    <a:masterClrMapping/>
  </p:clrMapOvr>
</p:sldLayout>
</file>

<file path=ppt/slideLayouts/slideLayout17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902001929"/>
      </p:ext>
    </p:extLst>
  </p:cSld>
  <p:clrMapOvr>
    <a:masterClrMapping/>
  </p:clrMapOvr>
</p:sldLayout>
</file>

<file path=ppt/slideLayouts/slideLayout17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145271381"/>
      </p:ext>
    </p:extLst>
  </p:cSld>
  <p:clrMapOvr>
    <a:masterClrMapping/>
  </p:clrMapOvr>
</p:sldLayout>
</file>

<file path=ppt/slideLayouts/slideLayout17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505833065"/>
      </p:ext>
    </p:extLst>
  </p:cSld>
  <p:clrMapOvr>
    <a:masterClrMapping/>
  </p:clrMapOvr>
</p:sldLayout>
</file>

<file path=ppt/slideLayouts/slideLayout17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949332592"/>
      </p:ext>
    </p:extLst>
  </p:cSld>
  <p:clrMapOvr>
    <a:masterClrMapping/>
  </p:clrMapOvr>
</p:sldLayout>
</file>

<file path=ppt/slideLayouts/slideLayout17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338208766"/>
      </p:ext>
    </p:extLst>
  </p:cSld>
  <p:clrMapOvr>
    <a:masterClrMapping/>
  </p:clrMapOvr>
</p:sldLayout>
</file>

<file path=ppt/slideLayouts/slideLayout17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015659564"/>
      </p:ext>
    </p:extLst>
  </p:cSld>
  <p:clrMapOvr>
    <a:masterClrMapping/>
  </p:clrMapOvr>
</p:sldLayout>
</file>

<file path=ppt/slideLayouts/slideLayout17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45268916"/>
      </p:ext>
    </p:extLst>
  </p:cSld>
  <p:clrMapOvr>
    <a:masterClrMapping/>
  </p:clrMapOvr>
</p:sldLayout>
</file>

<file path=ppt/slideLayouts/slideLayout178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1229614610"/>
      </p:ext>
    </p:extLst>
  </p:cSld>
  <p:clrMapOvr>
    <a:masterClrMapping/>
  </p:clrMapOvr>
  <p:timing>
    <p:tnLst>
      <p:par>
        <p:cTn xmlns:p14="http://schemas.microsoft.com/office/powerpoint/2010/main" id="1" dur="indefinite" restart="never" nodeType="tmRoot"/>
      </p:par>
    </p:tnLst>
  </p:timing>
</p:sldLayout>
</file>

<file path=ppt/slideLayouts/slideLayout17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617040046"/>
      </p:ext>
    </p:extLst>
  </p:cSld>
  <p:clrMapOvr>
    <a:masterClrMapping/>
  </p:clrMapOvr>
  <p:timing>
    <p:tnLst>
      <p:par>
        <p:cTn xmlns:p14="http://schemas.microsoft.com/office/powerpoint/2010/main" id="1" dur="indefinite" restart="never" nodeType="tmRoot"/>
      </p:par>
    </p:tnLst>
  </p:timing>
</p:sldLayout>
</file>

<file path=ppt/slideLayouts/slideLayout17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286051987"/>
      </p:ext>
    </p:extLst>
  </p:cSld>
  <p:clrMapOvr>
    <a:masterClrMapping/>
  </p:clrMapOvr>
</p:sldLayout>
</file>

<file path=ppt/slideLayouts/slideLayout17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908216918"/>
      </p:ext>
    </p:extLst>
  </p:cSld>
  <p:clrMapOvr>
    <a:masterClrMapping/>
  </p:clrMapOvr>
</p:sldLayout>
</file>

<file path=ppt/slideLayouts/slideLayout17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099841440"/>
      </p:ext>
    </p:extLst>
  </p:cSld>
  <p:clrMapOvr>
    <a:masterClrMapping/>
  </p:clrMapOvr>
</p:sldLayout>
</file>

<file path=ppt/slideLayouts/slideLayout17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643138847"/>
      </p:ext>
    </p:extLst>
  </p:cSld>
  <p:clrMapOvr>
    <a:masterClrMapping/>
  </p:clrMapOvr>
</p:sldLayout>
</file>

<file path=ppt/slideLayouts/slideLayout17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031796774"/>
      </p:ext>
    </p:extLst>
  </p:cSld>
  <p:clrMapOvr>
    <a:masterClrMapping/>
  </p:clrMapOvr>
</p:sldLayout>
</file>

<file path=ppt/slideLayouts/slideLayout17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072801365"/>
      </p:ext>
    </p:extLst>
  </p:cSld>
  <p:clrMapOvr>
    <a:masterClrMapping/>
  </p:clrMapOvr>
</p:sldLayout>
</file>

<file path=ppt/slideLayouts/slideLayout17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898291823"/>
      </p:ext>
    </p:extLst>
  </p:cSld>
  <p:clrMapOvr>
    <a:masterClrMapping/>
  </p:clrMapOvr>
</p:sldLayout>
</file>

<file path=ppt/slideLayouts/slideLayout17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228691424"/>
      </p:ext>
    </p:extLst>
  </p:cSld>
  <p:clrMapOvr>
    <a:masterClrMapping/>
  </p:clrMapOvr>
</p:sldLayout>
</file>

<file path=ppt/slideLayouts/slideLayout17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600311380"/>
      </p:ext>
    </p:extLst>
  </p:cSld>
  <p:clrMapOvr>
    <a:masterClrMapping/>
  </p:clrMapOvr>
</p:sldLayout>
</file>

<file path=ppt/slideLayouts/slideLayout179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2106539841"/>
      </p:ext>
    </p:extLst>
  </p:cSld>
  <p:clrMapOvr>
    <a:masterClrMapping/>
  </p:clrMapOvr>
  <p:timing>
    <p:tnLst>
      <p:par>
        <p:cTn xmlns:p14="http://schemas.microsoft.com/office/powerpoint/2010/main" id="1" dur="indefinite" restart="never" nodeType="tmRoot"/>
      </p:par>
    </p:tnLst>
  </p:timing>
</p:sldLayout>
</file>

<file path=ppt/slideLayouts/slideLayout17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778032185"/>
      </p:ext>
    </p:extLst>
  </p:cSld>
  <p:clrMapOvr>
    <a:masterClrMapping/>
  </p:clrMapOvr>
  <p:timing>
    <p:tnLst>
      <p:par>
        <p:cTn xmlns:p14="http://schemas.microsoft.com/office/powerpoint/2010/main" id="1" dur="indefinite" restart="never" nodeType="tmRoot"/>
      </p:par>
    </p:tnLst>
  </p:timing>
</p:sldLayout>
</file>

<file path=ppt/slideLayouts/slideLayout17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754763113"/>
      </p:ext>
    </p:extLst>
  </p:cSld>
  <p:clrMapOvr>
    <a:masterClrMapping/>
  </p:clrMapOvr>
</p:sldLayout>
</file>

<file path=ppt/slideLayouts/slideLayout17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070283475"/>
      </p:ext>
    </p:extLst>
  </p:cSld>
  <p:clrMapOvr>
    <a:masterClrMapping/>
  </p:clrMapOvr>
</p:sldLayout>
</file>

<file path=ppt/slideLayouts/slideLayout17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990185932"/>
      </p:ext>
    </p:extLst>
  </p:cSld>
  <p:clrMapOvr>
    <a:masterClrMapping/>
  </p:clrMapOvr>
</p:sldLayout>
</file>

<file path=ppt/slideLayouts/slideLayout17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013095317"/>
      </p:ext>
    </p:extLst>
  </p:cSld>
  <p:clrMapOvr>
    <a:masterClrMapping/>
  </p:clrMapOvr>
</p:sldLayout>
</file>

<file path=ppt/slideLayouts/slideLayout17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57814730"/>
      </p:ext>
    </p:extLst>
  </p:cSld>
  <p:clrMapOvr>
    <a:masterClrMapping/>
  </p:clrMapOvr>
</p:sldLayout>
</file>

<file path=ppt/slideLayouts/slideLayout17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316376449"/>
      </p:ext>
    </p:extLst>
  </p:cSld>
  <p:clrMapOvr>
    <a:masterClrMapping/>
  </p:clrMapOvr>
</p:sldLayout>
</file>

<file path=ppt/slideLayouts/slideLayout17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09757241"/>
      </p:ext>
    </p:extLst>
  </p:cSld>
  <p:clrMapOvr>
    <a:masterClrMapping/>
  </p:clrMapOvr>
</p:sldLayout>
</file>

<file path=ppt/slideLayouts/slideLayout18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50471313"/>
      </p:ext>
    </p:extLst>
  </p:cSld>
  <p:clrMapOvr>
    <a:masterClrMapping/>
  </p:clrMapOvr>
</p:sldLayout>
</file>

<file path=ppt/slideLayouts/slideLayout18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56503482"/>
      </p:ext>
    </p:extLst>
  </p:cSld>
  <p:clrMapOvr>
    <a:masterClrMapping/>
  </p:clrMapOvr>
</p:sldLayout>
</file>

<file path=ppt/slideLayouts/slideLayout180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1260073136"/>
      </p:ext>
    </p:extLst>
  </p:cSld>
  <p:clrMapOvr>
    <a:masterClrMapping/>
  </p:clrMapOvr>
  <p:timing>
    <p:tnLst>
      <p:par>
        <p:cTn xmlns:p14="http://schemas.microsoft.com/office/powerpoint/2010/main" id="1" dur="indefinite" restart="never" nodeType="tmRoot"/>
      </p:par>
    </p:tnLst>
  </p:timing>
</p:sldLayout>
</file>

<file path=ppt/slideLayouts/slideLayout18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695012897"/>
      </p:ext>
    </p:extLst>
  </p:cSld>
  <p:clrMapOvr>
    <a:masterClrMapping/>
  </p:clrMapOvr>
  <p:timing>
    <p:tnLst>
      <p:par>
        <p:cTn xmlns:p14="http://schemas.microsoft.com/office/powerpoint/2010/main" id="1" dur="indefinite" restart="never" nodeType="tmRoot"/>
      </p:par>
    </p:tnLst>
  </p:timing>
</p:sldLayout>
</file>

<file path=ppt/slideLayouts/slideLayout18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536280448"/>
      </p:ext>
    </p:extLst>
  </p:cSld>
  <p:clrMapOvr>
    <a:masterClrMapping/>
  </p:clrMapOvr>
</p:sldLayout>
</file>

<file path=ppt/slideLayouts/slideLayout18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869914249"/>
      </p:ext>
    </p:extLst>
  </p:cSld>
  <p:clrMapOvr>
    <a:masterClrMapping/>
  </p:clrMapOvr>
</p:sldLayout>
</file>

<file path=ppt/slideLayouts/slideLayout18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558796860"/>
      </p:ext>
    </p:extLst>
  </p:cSld>
  <p:clrMapOvr>
    <a:masterClrMapping/>
  </p:clrMapOvr>
</p:sldLayout>
</file>

<file path=ppt/slideLayouts/slideLayout18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34080799"/>
      </p:ext>
    </p:extLst>
  </p:cSld>
  <p:clrMapOvr>
    <a:masterClrMapping/>
  </p:clrMapOvr>
</p:sldLayout>
</file>

<file path=ppt/slideLayouts/slideLayout18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69531405"/>
      </p:ext>
    </p:extLst>
  </p:cSld>
  <p:clrMapOvr>
    <a:masterClrMapping/>
  </p:clrMapOvr>
</p:sldLayout>
</file>

<file path=ppt/slideLayouts/slideLayout18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882541644"/>
      </p:ext>
    </p:extLst>
  </p:cSld>
  <p:clrMapOvr>
    <a:masterClrMapping/>
  </p:clrMapOvr>
</p:sldLayout>
</file>

<file path=ppt/slideLayouts/slideLayout18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052618643"/>
      </p:ext>
    </p:extLst>
  </p:cSld>
  <p:clrMapOvr>
    <a:masterClrMapping/>
  </p:clrMapOvr>
</p:sldLayout>
</file>

<file path=ppt/slideLayouts/slideLayout18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957415967"/>
      </p:ext>
    </p:extLst>
  </p:cSld>
  <p:clrMapOvr>
    <a:masterClrMapping/>
  </p:clrMapOvr>
</p:sldLayout>
</file>

<file path=ppt/slideLayouts/slideLayout18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580861253"/>
      </p:ext>
    </p:extLst>
  </p:cSld>
  <p:clrMapOvr>
    <a:masterClrMapping/>
  </p:clrMapOvr>
</p:sldLayout>
</file>

<file path=ppt/slideLayouts/slideLayout18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Tree>
    <p:extLst>
      <p:ext uri="{BB962C8B-B14F-4D97-AF65-F5344CB8AC3E}">
        <p14:creationId xmlns:p14="http://schemas.microsoft.com/office/powerpoint/2010/main" val="3979935322"/>
      </p:ext>
    </p:extLst>
  </p:cSld>
  <p:clrMapOvr>
    <a:masterClrMapping/>
  </p:clrMapOvr>
  <p:timing>
    <p:tnLst>
      <p:par>
        <p:cTn xmlns:p14="http://schemas.microsoft.com/office/powerpoint/2010/main" id="1" dur="indefinite" restart="never" nodeType="tmRoot"/>
      </p:par>
    </p:tnLst>
  </p:timing>
</p:sldLayout>
</file>

<file path=ppt/slideLayouts/slideLayout18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smtClean="0"/>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474679839"/>
      </p:ext>
    </p:extLst>
  </p:cSld>
  <p:clrMapOvr>
    <a:masterClrMapping/>
  </p:clrMapOvr>
  <p:timing>
    <p:tnLst>
      <p:par>
        <p:cTn xmlns:p14="http://schemas.microsoft.com/office/powerpoint/2010/main" id="1" dur="indefinite" restart="never" nodeType="tmRoot"/>
      </p:par>
    </p:tnLst>
  </p:timing>
</p:sldLayout>
</file>

<file path=ppt/slideLayouts/slideLayout18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742599515"/>
      </p:ext>
    </p:extLst>
  </p:cSld>
  <p:clrMapOvr>
    <a:masterClrMapping/>
  </p:clrMapOvr>
</p:sldLayout>
</file>

<file path=ppt/slideLayouts/slideLayout18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552655915"/>
      </p:ext>
    </p:extLst>
  </p:cSld>
  <p:clrMapOvr>
    <a:masterClrMapping/>
  </p:clrMapOvr>
</p:sldLayout>
</file>

<file path=ppt/slideLayouts/slideLayout18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152281701"/>
      </p:ext>
    </p:extLst>
  </p:cSld>
  <p:clrMapOvr>
    <a:masterClrMapping/>
  </p:clrMapOvr>
</p:sldLayout>
</file>

<file path=ppt/slideLayouts/slideLayout18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221108751"/>
      </p:ext>
    </p:extLst>
  </p:cSld>
  <p:clrMapOvr>
    <a:masterClrMapping/>
  </p:clrMapOvr>
</p:sldLayout>
</file>

<file path=ppt/slideLayouts/slideLayout18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212996282"/>
      </p:ext>
    </p:extLst>
  </p:cSld>
  <p:clrMapOvr>
    <a:masterClrMapping/>
  </p:clrMapOvr>
</p:sldLayout>
</file>

<file path=ppt/slideLayouts/slideLayout18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175024005"/>
      </p:ext>
    </p:extLst>
  </p:cSld>
  <p:clrMapOvr>
    <a:masterClrMapping/>
  </p:clrMapOvr>
</p:sldLayout>
</file>

<file path=ppt/slideLayouts/slideLayout18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128238998"/>
      </p:ext>
    </p:extLst>
  </p:cSld>
  <p:clrMapOvr>
    <a:masterClrMapping/>
  </p:clrMapOvr>
</p:sldLayout>
</file>

<file path=ppt/slideLayouts/slideLayout18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206699287"/>
      </p:ext>
    </p:extLst>
  </p:cSld>
  <p:clrMapOvr>
    <a:masterClrMapping/>
  </p:clrMapOvr>
</p:sldLayout>
</file>

<file path=ppt/slideLayouts/slideLayout18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833286104"/>
      </p:ext>
    </p:extLst>
  </p:cSld>
  <p:clrMapOvr>
    <a:masterClrMapping/>
  </p:clrMapOvr>
</p:sldLayout>
</file>

<file path=ppt/slideLayouts/slideLayout182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0" y="2130425"/>
            <a:ext cx="9144000" cy="1470025"/>
          </a:xfrm>
        </p:spPr>
        <p:txBody>
          <a:bodyPr lIns="914400" rIns="914400"/>
          <a:lstStyle>
            <a:lvl1pPr algn="ctr">
              <a:defRPr b="1"/>
            </a:lvl1pPr>
          </a:lstStyle>
          <a:p>
            <a:r>
              <a:rPr lang="en-US" smtClean="0"/>
              <a:t>Click to edit Master title style</a:t>
            </a:r>
            <a:endParaRPr lang="en-US" dirty="0"/>
          </a:p>
        </p:txBody>
      </p:sp>
      <p:sp>
        <p:nvSpPr>
          <p:cNvPr id="3" name="Subtitle 2"/>
          <p:cNvSpPr>
            <a:spLocks noGrp="1"/>
          </p:cNvSpPr>
          <p:nvPr>
            <p:ph type="subTitle" idx="1"/>
          </p:nvPr>
        </p:nvSpPr>
        <p:spPr>
          <a:xfrm>
            <a:off x="0" y="3886200"/>
            <a:ext cx="9144000" cy="1752600"/>
          </a:xfrm>
        </p:spPr>
        <p:txBody>
          <a:bodyPr lIns="914400" rIns="914400"/>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dirty="0"/>
          </a:p>
        </p:txBody>
      </p:sp>
    </p:spTree>
    <p:extLst>
      <p:ext uri="{BB962C8B-B14F-4D97-AF65-F5344CB8AC3E}">
        <p14:creationId xmlns:p14="http://schemas.microsoft.com/office/powerpoint/2010/main" val="39209240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Slide Number Placeholder 5"/>
          <p:cNvSpPr>
            <a:spLocks noGrp="1"/>
          </p:cNvSpPr>
          <p:nvPr>
            <p:ph type="sldNum" sz="quarter" idx="12"/>
          </p:nvPr>
        </p:nvSpPr>
        <p:spPr>
          <a:xfrm>
            <a:off x="4572000" y="6553200"/>
            <a:ext cx="4572000" cy="304800"/>
          </a:xfrm>
        </p:spPr>
        <p:txBody>
          <a:bodyPr/>
          <a:lstStyle>
            <a:lvl1pPr>
              <a:defRPr>
                <a:solidFill>
                  <a:schemeClr val="tx1">
                    <a:lumMod val="65000"/>
                    <a:lumOff val="35000"/>
                  </a:schemeClr>
                </a:solidFill>
              </a:defRPr>
            </a:lvl1pPr>
          </a:lstStyle>
          <a:p>
            <a:fld id="{650CCC6F-3220-49CD-89DB-71B165F2F9D5}" type="slidenum">
              <a:rPr lang="en-US" smtClean="0">
                <a:solidFill>
                  <a:prstClr val="black">
                    <a:lumMod val="65000"/>
                    <a:lumOff val="35000"/>
                  </a:prstClr>
                </a:solidFill>
                <a:latin typeface="Calibri"/>
              </a:rPr>
              <a:pPr/>
              <a:t>‹#›</a:t>
            </a:fld>
            <a:endParaRPr lang="en-US" dirty="0">
              <a:solidFill>
                <a:prstClr val="black">
                  <a:lumMod val="65000"/>
                  <a:lumOff val="35000"/>
                </a:prstClr>
              </a:solidFill>
              <a:latin typeface="Calibri"/>
            </a:endParaRPr>
          </a:p>
        </p:txBody>
      </p:sp>
      <p:sp>
        <p:nvSpPr>
          <p:cNvPr id="7" name="Slide Number Placeholder 5"/>
          <p:cNvSpPr txBox="1">
            <a:spLocks/>
          </p:cNvSpPr>
          <p:nvPr userDrawn="1"/>
        </p:nvSpPr>
        <p:spPr>
          <a:xfrm>
            <a:off x="0" y="6553200"/>
            <a:ext cx="4572000" cy="304800"/>
          </a:xfrm>
          <a:prstGeom prst="rect">
            <a:avLst/>
          </a:prstGeom>
          <a:solidFill>
            <a:schemeClr val="bg1">
              <a:lumMod val="85000"/>
            </a:schemeClr>
          </a:solidFill>
          <a:ln>
            <a:noFill/>
          </a:ln>
        </p:spPr>
        <p:txBody>
          <a:bodyPr vert="horz" lIns="91440" tIns="45720" rIns="91440" bIns="45720" rtlCol="0" anchor="ctr"/>
          <a:lstStyle>
            <a:defPPr>
              <a:defRPr lang="en-US"/>
            </a:defPPr>
            <a:lvl1pPr marL="0" algn="r" defTabSz="914400" rtl="0" eaLnBrk="1" latinLnBrk="0" hangingPunct="1">
              <a:defRPr sz="1600" kern="1200">
                <a:solidFill>
                  <a:schemeClr val="tx1">
                    <a:lumMod val="85000"/>
                    <a:lumOff val="15000"/>
                  </a:schemeClr>
                </a:solidFill>
                <a:latin typeface="+mn-lt"/>
                <a:ea typeface="+mn-ea"/>
                <a:cs typeface="Arial"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solidFill>
                <a:prstClr val="black">
                  <a:lumMod val="85000"/>
                  <a:lumOff val="15000"/>
                </a:prstClr>
              </a:solidFill>
              <a:latin typeface="Calibri"/>
            </a:endParaRPr>
          </a:p>
        </p:txBody>
      </p:sp>
    </p:spTree>
    <p:extLst>
      <p:ext uri="{BB962C8B-B14F-4D97-AF65-F5344CB8AC3E}">
        <p14:creationId xmlns:p14="http://schemas.microsoft.com/office/powerpoint/2010/main" val="3968646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8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endParaRPr lang="en-US">
              <a:solidFill>
                <a:prstClr val="black"/>
              </a:solidFill>
              <a:latin typeface="Calibri"/>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latin typeface="Calibri"/>
            </a:endParaRPr>
          </a:p>
        </p:txBody>
      </p:sp>
      <p:sp>
        <p:nvSpPr>
          <p:cNvPr id="6" name="Slide Number Placeholder 5"/>
          <p:cNvSpPr>
            <a:spLocks noGrp="1"/>
          </p:cNvSpPr>
          <p:nvPr>
            <p:ph type="sldNum" sz="quarter" idx="12"/>
          </p:nvPr>
        </p:nvSpPr>
        <p:spPr/>
        <p:txBody>
          <a:bodyPr/>
          <a:lstStyle/>
          <a:p>
            <a:fld id="{650CCC6F-3220-49CD-89DB-71B165F2F9D5}"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9885488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457200" y="6356350"/>
            <a:ext cx="2133600" cy="365125"/>
          </a:xfrm>
          <a:prstGeom prst="rect">
            <a:avLst/>
          </a:prstGeom>
        </p:spPr>
        <p:txBody>
          <a:bodyPr/>
          <a:lstStyle/>
          <a:p>
            <a:endParaRPr lang="en-US">
              <a:solidFill>
                <a:prstClr val="black"/>
              </a:solidFill>
              <a:latin typeface="Calibri"/>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latin typeface="Calibri"/>
            </a:endParaRPr>
          </a:p>
        </p:txBody>
      </p:sp>
      <p:sp>
        <p:nvSpPr>
          <p:cNvPr id="7" name="Slide Number Placeholder 6"/>
          <p:cNvSpPr>
            <a:spLocks noGrp="1"/>
          </p:cNvSpPr>
          <p:nvPr>
            <p:ph type="sldNum" sz="quarter" idx="12"/>
          </p:nvPr>
        </p:nvSpPr>
        <p:spPr/>
        <p:txBody>
          <a:bodyPr/>
          <a:lstStyle/>
          <a:p>
            <a:fld id="{650CCC6F-3220-49CD-89DB-71B165F2F9D5}"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42253160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a:xfrm>
            <a:off x="457200" y="6356350"/>
            <a:ext cx="2133600" cy="365125"/>
          </a:xfrm>
          <a:prstGeom prst="rect">
            <a:avLst/>
          </a:prstGeom>
        </p:spPr>
        <p:txBody>
          <a:bodyPr/>
          <a:lstStyle/>
          <a:p>
            <a:endParaRPr lang="en-US">
              <a:solidFill>
                <a:prstClr val="black"/>
              </a:solidFill>
              <a:latin typeface="Calibri"/>
            </a:endParaRPr>
          </a:p>
        </p:txBody>
      </p:sp>
      <p:sp>
        <p:nvSpPr>
          <p:cNvPr id="8" name="Footer Placeholder 7"/>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latin typeface="Calibri"/>
            </a:endParaRPr>
          </a:p>
        </p:txBody>
      </p:sp>
      <p:sp>
        <p:nvSpPr>
          <p:cNvPr id="9" name="Slide Number Placeholder 8"/>
          <p:cNvSpPr>
            <a:spLocks noGrp="1"/>
          </p:cNvSpPr>
          <p:nvPr>
            <p:ph type="sldNum" sz="quarter" idx="12"/>
          </p:nvPr>
        </p:nvSpPr>
        <p:spPr/>
        <p:txBody>
          <a:bodyPr/>
          <a:lstStyle/>
          <a:p>
            <a:fld id="{650CCC6F-3220-49CD-89DB-71B165F2F9D5}"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41148687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457200" y="6356350"/>
            <a:ext cx="2133600" cy="365125"/>
          </a:xfrm>
          <a:prstGeom prst="rect">
            <a:avLst/>
          </a:prstGeom>
        </p:spPr>
        <p:txBody>
          <a:bodyPr/>
          <a:lstStyle/>
          <a:p>
            <a:endParaRPr lang="en-US">
              <a:solidFill>
                <a:prstClr val="black"/>
              </a:solidFill>
              <a:latin typeface="Calibri"/>
            </a:endParaRPr>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latin typeface="Calibri"/>
            </a:endParaRPr>
          </a:p>
        </p:txBody>
      </p:sp>
      <p:sp>
        <p:nvSpPr>
          <p:cNvPr id="5" name="Slide Number Placeholder 4"/>
          <p:cNvSpPr>
            <a:spLocks noGrp="1"/>
          </p:cNvSpPr>
          <p:nvPr>
            <p:ph type="sldNum" sz="quarter" idx="12"/>
          </p:nvPr>
        </p:nvSpPr>
        <p:spPr/>
        <p:txBody>
          <a:bodyPr/>
          <a:lstStyle/>
          <a:p>
            <a:fld id="{650CCC6F-3220-49CD-89DB-71B165F2F9D5}"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5874598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0"/>
            <a:ext cx="2133600" cy="365125"/>
          </a:xfrm>
          <a:prstGeom prst="rect">
            <a:avLst/>
          </a:prstGeom>
        </p:spPr>
        <p:txBody>
          <a:bodyPr/>
          <a:lstStyle/>
          <a:p>
            <a:endParaRPr lang="en-US">
              <a:solidFill>
                <a:prstClr val="black"/>
              </a:solidFill>
              <a:latin typeface="Calibri"/>
            </a:endParaRPr>
          </a:p>
        </p:txBody>
      </p:sp>
      <p:sp>
        <p:nvSpPr>
          <p:cNvPr id="3" name="Footer Placeholder 2"/>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latin typeface="Calibri"/>
            </a:endParaRPr>
          </a:p>
        </p:txBody>
      </p:sp>
      <p:sp>
        <p:nvSpPr>
          <p:cNvPr id="4" name="Slide Number Placeholder 3"/>
          <p:cNvSpPr>
            <a:spLocks noGrp="1"/>
          </p:cNvSpPr>
          <p:nvPr>
            <p:ph type="sldNum" sz="quarter" idx="12"/>
          </p:nvPr>
        </p:nvSpPr>
        <p:spPr/>
        <p:txBody>
          <a:bodyPr/>
          <a:lstStyle/>
          <a:p>
            <a:fld id="{650CCC6F-3220-49CD-89DB-71B165F2F9D5}"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4863055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endParaRPr lang="en-US">
              <a:solidFill>
                <a:prstClr val="black"/>
              </a:solidFill>
              <a:latin typeface="Calibri"/>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latin typeface="Calibri"/>
            </a:endParaRPr>
          </a:p>
        </p:txBody>
      </p:sp>
      <p:sp>
        <p:nvSpPr>
          <p:cNvPr id="7" name="Slide Number Placeholder 6"/>
          <p:cNvSpPr>
            <a:spLocks noGrp="1"/>
          </p:cNvSpPr>
          <p:nvPr>
            <p:ph type="sldNum" sz="quarter" idx="12"/>
          </p:nvPr>
        </p:nvSpPr>
        <p:spPr/>
        <p:txBody>
          <a:bodyPr/>
          <a:lstStyle/>
          <a:p>
            <a:fld id="{650CCC6F-3220-49CD-89DB-71B165F2F9D5}"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22739475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endParaRPr lang="en-US">
              <a:solidFill>
                <a:prstClr val="black"/>
              </a:solidFill>
              <a:latin typeface="Calibri"/>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latin typeface="Calibri"/>
            </a:endParaRPr>
          </a:p>
        </p:txBody>
      </p:sp>
      <p:sp>
        <p:nvSpPr>
          <p:cNvPr id="7" name="Slide Number Placeholder 6"/>
          <p:cNvSpPr>
            <a:spLocks noGrp="1"/>
          </p:cNvSpPr>
          <p:nvPr>
            <p:ph type="sldNum" sz="quarter" idx="12"/>
          </p:nvPr>
        </p:nvSpPr>
        <p:spPr/>
        <p:txBody>
          <a:bodyPr/>
          <a:lstStyle/>
          <a:p>
            <a:fld id="{650CCC6F-3220-49CD-89DB-71B165F2F9D5}"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17484315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457200" y="6356350"/>
            <a:ext cx="2133600" cy="365125"/>
          </a:xfrm>
          <a:prstGeom prst="rect">
            <a:avLst/>
          </a:prstGeom>
        </p:spPr>
        <p:txBody>
          <a:bodyPr/>
          <a:lstStyle/>
          <a:p>
            <a:endParaRPr lang="en-US">
              <a:solidFill>
                <a:prstClr val="black"/>
              </a:solidFill>
              <a:latin typeface="Calibri"/>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latin typeface="Calibri"/>
            </a:endParaRPr>
          </a:p>
        </p:txBody>
      </p:sp>
      <p:sp>
        <p:nvSpPr>
          <p:cNvPr id="6" name="Slide Number Placeholder 5"/>
          <p:cNvSpPr>
            <a:spLocks noGrp="1"/>
          </p:cNvSpPr>
          <p:nvPr>
            <p:ph type="sldNum" sz="quarter" idx="12"/>
          </p:nvPr>
        </p:nvSpPr>
        <p:spPr/>
        <p:txBody>
          <a:bodyPr/>
          <a:lstStyle/>
          <a:p>
            <a:fld id="{650CCC6F-3220-49CD-89DB-71B165F2F9D5}"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4999853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457200" y="6356350"/>
            <a:ext cx="2133600" cy="365125"/>
          </a:xfrm>
          <a:prstGeom prst="rect">
            <a:avLst/>
          </a:prstGeom>
        </p:spPr>
        <p:txBody>
          <a:bodyPr/>
          <a:lstStyle/>
          <a:p>
            <a:endParaRPr lang="en-US">
              <a:solidFill>
                <a:prstClr val="black"/>
              </a:solidFill>
              <a:latin typeface="Calibri"/>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latin typeface="Calibri"/>
            </a:endParaRPr>
          </a:p>
        </p:txBody>
      </p:sp>
      <p:sp>
        <p:nvSpPr>
          <p:cNvPr id="6" name="Slide Number Placeholder 5"/>
          <p:cNvSpPr>
            <a:spLocks noGrp="1"/>
          </p:cNvSpPr>
          <p:nvPr>
            <p:ph type="sldNum" sz="quarter" idx="12"/>
          </p:nvPr>
        </p:nvSpPr>
        <p:spPr/>
        <p:txBody>
          <a:bodyPr/>
          <a:lstStyle/>
          <a:p>
            <a:fld id="{650CCC6F-3220-49CD-89DB-71B165F2F9D5}"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25054228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306580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8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078901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8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07888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4995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93305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702688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57177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44890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09645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939708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076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97735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8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239863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8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63515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7866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361912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58148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0424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34134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230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95679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28716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85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dirty="0" smtClean="0"/>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9686678B-5A7A-4B90-B104-08D81DE501A8}"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1953590007"/>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28650" y="365126"/>
            <a:ext cx="7886700" cy="723445"/>
          </a:xfrm>
        </p:spPr>
        <p:txBody>
          <a:bodyPr>
            <a:normAutofit/>
          </a:bodyPr>
          <a:lstStyle>
            <a:lvl1pPr>
              <a:defRPr sz="3600" b="1">
                <a:solidFill>
                  <a:schemeClr val="accent5">
                    <a:lumMod val="50000"/>
                  </a:schemeClr>
                </a:solidFill>
                <a:latin typeface="Gill Sans MT" panose="020B0502020104020203" pitchFamily="34" charset="0"/>
              </a:defRPr>
            </a:lvl1pPr>
          </a:lstStyle>
          <a:p>
            <a:r>
              <a:rPr lang="en-US" dirty="0" smtClean="0"/>
              <a:t>Click to edit Master title style</a:t>
            </a:r>
            <a:endParaRPr lang="en-US" dirty="0"/>
          </a:p>
        </p:txBody>
      </p:sp>
      <p:sp>
        <p:nvSpPr>
          <p:cNvPr id="3" name="Content Placeholder 2"/>
          <p:cNvSpPr>
            <a:spLocks noGrp="1"/>
          </p:cNvSpPr>
          <p:nvPr>
            <p:ph idx="1"/>
          </p:nvPr>
        </p:nvSpPr>
        <p:spPr>
          <a:xfrm>
            <a:off x="628650" y="1210491"/>
            <a:ext cx="7886700" cy="4966472"/>
          </a:xfrm>
        </p:spPr>
        <p:txBody>
          <a:bodyPr/>
          <a:lstStyle>
            <a:lvl1pPr>
              <a:defRPr>
                <a:latin typeface="Gill Sans MT" panose="020B0502020104020203" pitchFamily="34" charset="0"/>
              </a:defRPr>
            </a:lvl1pPr>
            <a:lvl2pPr>
              <a:defRPr>
                <a:latin typeface="Gill Sans MT" panose="020B0502020104020203" pitchFamily="34" charset="0"/>
              </a:defRPr>
            </a:lvl2pPr>
            <a:lvl3pPr>
              <a:defRPr>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smtClean="0"/>
              <a:t>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10"/>
          </p:nvPr>
        </p:nvSpPr>
        <p:spPr/>
        <p:txBody>
          <a:bodyPr/>
          <a:lstStyle/>
          <a:p>
            <a:fld id="{78C58419-6133-49E9-B2AC-5BC3AB74657C}"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4100540910"/>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atin typeface="Gill Sans MT" panose="020B0502020104020203" pitchFamily="34" charset="0"/>
              </a:defRPr>
            </a:lvl1pPr>
          </a:lstStyle>
          <a:p>
            <a:r>
              <a:rPr lang="en-US" dirty="0" smtClean="0"/>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Edit Master text styles</a:t>
            </a:r>
          </a:p>
        </p:txBody>
      </p:sp>
      <p:sp>
        <p:nvSpPr>
          <p:cNvPr id="4" name="Date Placeholder 3"/>
          <p:cNvSpPr>
            <a:spLocks noGrp="1"/>
          </p:cNvSpPr>
          <p:nvPr>
            <p:ph type="dt" sz="half" idx="10"/>
          </p:nvPr>
        </p:nvSpPr>
        <p:spPr/>
        <p:txBody>
          <a:bodyPr/>
          <a:lstStyle/>
          <a:p>
            <a:fld id="{EB0A1266-C3DB-42D6-86AE-14035E33A8BD}"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670299655"/>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0F00D769-23A8-4C3A-A7DA-3008081AC88D}"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805591121"/>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DA8A3600-220B-4590-B408-BA8ECB6E25BB}"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2439154800"/>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A8CEDA88-5A0B-4296-ADE5-A67D092B0EAE}"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803214818"/>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754AAEB-00FA-49C4-903C-825242744E6F}"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3359979325"/>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p>
            <a:fld id="{793D5CC0-D307-42C4-8DD8-A1304BC2F6A7}"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2453039870"/>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p>
            <a:fld id="{EE897031-1807-44C6-9E33-9D4219CB35E4}"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2242675123"/>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A6070DDE-3A47-4319-8657-B02B4FE328D8}"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2232262447"/>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BE501CC4-A03E-4285-8700-BD0558A54FBC}"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latin typeface="Calibri"/>
              </a:rPr>
              <a:pPr/>
              <a:t>‹#›</a:t>
            </a:fld>
            <a:endParaRPr lang="en-US">
              <a:solidFill>
                <a:prstClr val="black">
                  <a:lumMod val="65000"/>
                  <a:lumOff val="35000"/>
                </a:prstClr>
              </a:solidFill>
              <a:latin typeface="Calibri"/>
            </a:endParaRPr>
          </a:p>
        </p:txBody>
      </p:sp>
    </p:spTree>
    <p:extLst>
      <p:ext uri="{BB962C8B-B14F-4D97-AF65-F5344CB8AC3E}">
        <p14:creationId xmlns:p14="http://schemas.microsoft.com/office/powerpoint/2010/main" val="3234247126"/>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18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0E240D94-E5C6-2B45-92EB-F7FCCB9B6116}" type="slidenum">
              <a:rPr lang="en-US" altLang="en-US"/>
              <a:pPr>
                <a:defRPr/>
              </a:pPr>
              <a:t>‹#›</a:t>
            </a:fld>
            <a:endParaRPr lang="en-US" altLang="en-US"/>
          </a:p>
        </p:txBody>
      </p:sp>
    </p:spTree>
    <p:extLst>
      <p:ext uri="{BB962C8B-B14F-4D97-AF65-F5344CB8AC3E}">
        <p14:creationId xmlns:p14="http://schemas.microsoft.com/office/powerpoint/2010/main" val="1439261544"/>
      </p:ext>
    </p:extLst>
  </p:cSld>
  <p:clrMapOvr>
    <a:masterClrMapping/>
  </p:clrMapOvr>
  <p:transition xmlns:p14="http://schemas.microsoft.com/office/powerpoint/2010/main"/>
</p:sldLayout>
</file>

<file path=ppt/slideLayouts/slideLayout18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7B2952-2F74-D544-92BC-FBFBE9A340CC}" type="slidenum">
              <a:rPr lang="en-US" altLang="en-US"/>
              <a:pPr>
                <a:defRPr/>
              </a:pPr>
              <a:t>‹#›</a:t>
            </a:fld>
            <a:endParaRPr lang="en-US" altLang="en-US"/>
          </a:p>
        </p:txBody>
      </p:sp>
    </p:spTree>
    <p:extLst>
      <p:ext uri="{BB962C8B-B14F-4D97-AF65-F5344CB8AC3E}">
        <p14:creationId xmlns:p14="http://schemas.microsoft.com/office/powerpoint/2010/main" val="1244734131"/>
      </p:ext>
    </p:extLst>
  </p:cSld>
  <p:clrMapOvr>
    <a:masterClrMapping/>
  </p:clrMapOvr>
  <p:transition xmlns:p14="http://schemas.microsoft.com/office/powerpoint/2010/main"/>
</p:sldLayout>
</file>

<file path=ppt/slideLayouts/slideLayout18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F9F7682-838C-D145-8DB5-B49C18A130F8}" type="slidenum">
              <a:rPr lang="en-US" altLang="en-US"/>
              <a:pPr>
                <a:defRPr/>
              </a:pPr>
              <a:t>‹#›</a:t>
            </a:fld>
            <a:endParaRPr lang="en-US" altLang="en-US"/>
          </a:p>
        </p:txBody>
      </p:sp>
    </p:spTree>
    <p:extLst>
      <p:ext uri="{BB962C8B-B14F-4D97-AF65-F5344CB8AC3E}">
        <p14:creationId xmlns:p14="http://schemas.microsoft.com/office/powerpoint/2010/main" val="3758153688"/>
      </p:ext>
    </p:extLst>
  </p:cSld>
  <p:clrMapOvr>
    <a:masterClrMapping/>
  </p:clrMapOvr>
  <p:transition xmlns:p14="http://schemas.microsoft.com/office/powerpoint/2010/main"/>
</p:sldLayout>
</file>

<file path=ppt/slideLayouts/slideLayout18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E01938C-1825-4C47-ADAA-667501E8BB2D}" type="slidenum">
              <a:rPr lang="en-US" altLang="en-US"/>
              <a:pPr>
                <a:defRPr/>
              </a:pPr>
              <a:t>‹#›</a:t>
            </a:fld>
            <a:endParaRPr lang="en-US" altLang="en-US"/>
          </a:p>
        </p:txBody>
      </p:sp>
    </p:spTree>
    <p:extLst>
      <p:ext uri="{BB962C8B-B14F-4D97-AF65-F5344CB8AC3E}">
        <p14:creationId xmlns:p14="http://schemas.microsoft.com/office/powerpoint/2010/main" val="3906725712"/>
      </p:ext>
    </p:extLst>
  </p:cSld>
  <p:clrMapOvr>
    <a:masterClrMapping/>
  </p:clrMapOvr>
  <p:transition xmlns:p14="http://schemas.microsoft.com/office/powerpoint/2010/main"/>
</p:sldLayout>
</file>

<file path=ppt/slideLayouts/slideLayout18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2E44CBD-17AA-1C44-8BA0-F0313DF1E03A}" type="slidenum">
              <a:rPr lang="en-US" altLang="en-US"/>
              <a:pPr>
                <a:defRPr/>
              </a:pPr>
              <a:t>‹#›</a:t>
            </a:fld>
            <a:endParaRPr lang="en-US" altLang="en-US"/>
          </a:p>
        </p:txBody>
      </p:sp>
    </p:spTree>
    <p:extLst>
      <p:ext uri="{BB962C8B-B14F-4D97-AF65-F5344CB8AC3E}">
        <p14:creationId xmlns:p14="http://schemas.microsoft.com/office/powerpoint/2010/main" val="4069638184"/>
      </p:ext>
    </p:extLst>
  </p:cSld>
  <p:clrMapOvr>
    <a:masterClrMapping/>
  </p:clrMapOvr>
  <p:transition xmlns:p14="http://schemas.microsoft.com/office/powerpoint/2010/main"/>
</p:sldLayout>
</file>

<file path=ppt/slideLayouts/slideLayout18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14E6E70-902E-8E4C-B56A-EB171DB5C34A}" type="slidenum">
              <a:rPr lang="en-US" altLang="en-US"/>
              <a:pPr>
                <a:defRPr/>
              </a:pPr>
              <a:t>‹#›</a:t>
            </a:fld>
            <a:endParaRPr lang="en-US" altLang="en-US"/>
          </a:p>
        </p:txBody>
      </p:sp>
    </p:spTree>
    <p:extLst>
      <p:ext uri="{BB962C8B-B14F-4D97-AF65-F5344CB8AC3E}">
        <p14:creationId xmlns:p14="http://schemas.microsoft.com/office/powerpoint/2010/main" val="4280595539"/>
      </p:ext>
    </p:extLst>
  </p:cSld>
  <p:clrMapOvr>
    <a:masterClrMapping/>
  </p:clrMapOvr>
  <p:transition xmlns:p14="http://schemas.microsoft.com/office/powerpoint/2010/main"/>
</p:sldLayout>
</file>

<file path=ppt/slideLayouts/slideLayout18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1920B83-E5C7-4748-945F-F9585594732C}" type="slidenum">
              <a:rPr lang="en-US" altLang="en-US"/>
              <a:pPr>
                <a:defRPr/>
              </a:pPr>
              <a:t>‹#›</a:t>
            </a:fld>
            <a:endParaRPr lang="en-US" altLang="en-US"/>
          </a:p>
        </p:txBody>
      </p:sp>
    </p:spTree>
    <p:extLst>
      <p:ext uri="{BB962C8B-B14F-4D97-AF65-F5344CB8AC3E}">
        <p14:creationId xmlns:p14="http://schemas.microsoft.com/office/powerpoint/2010/main" val="2174433047"/>
      </p:ext>
    </p:extLst>
  </p:cSld>
  <p:clrMapOvr>
    <a:masterClrMapping/>
  </p:clrMapOvr>
  <p:transition xmlns:p14="http://schemas.microsoft.com/office/powerpoint/2010/main"/>
</p:sldLayout>
</file>

<file path=ppt/slideLayouts/slideLayout18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84C42A7-D582-E24E-B2AD-361121256527}" type="slidenum">
              <a:rPr lang="en-US" altLang="en-US"/>
              <a:pPr>
                <a:defRPr/>
              </a:pPr>
              <a:t>‹#›</a:t>
            </a:fld>
            <a:endParaRPr lang="en-US" altLang="en-US"/>
          </a:p>
        </p:txBody>
      </p:sp>
    </p:spTree>
    <p:extLst>
      <p:ext uri="{BB962C8B-B14F-4D97-AF65-F5344CB8AC3E}">
        <p14:creationId xmlns:p14="http://schemas.microsoft.com/office/powerpoint/2010/main" val="895594660"/>
      </p:ext>
    </p:extLst>
  </p:cSld>
  <p:clrMapOvr>
    <a:masterClrMapping/>
  </p:clrMapOvr>
  <p:transition xmlns:p14="http://schemas.microsoft.com/office/powerpoint/2010/main"/>
</p:sldLayout>
</file>

<file path=ppt/slideLayouts/slideLayout18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45B44AF-607F-D14C-BF32-685CA37DFF41}" type="slidenum">
              <a:rPr lang="en-US" altLang="en-US"/>
              <a:pPr>
                <a:defRPr/>
              </a:pPr>
              <a:t>‹#›</a:t>
            </a:fld>
            <a:endParaRPr lang="en-US" altLang="en-US"/>
          </a:p>
        </p:txBody>
      </p:sp>
    </p:spTree>
    <p:extLst>
      <p:ext uri="{BB962C8B-B14F-4D97-AF65-F5344CB8AC3E}">
        <p14:creationId xmlns:p14="http://schemas.microsoft.com/office/powerpoint/2010/main" val="3598801899"/>
      </p:ext>
    </p:extLst>
  </p:cSld>
  <p:clrMapOvr>
    <a:masterClrMapping/>
  </p:clrMapOvr>
  <p:transition xmlns:p14="http://schemas.microsoft.com/office/powerpoint/2010/main"/>
</p:sldLayout>
</file>

<file path=ppt/slideLayouts/slideLayout18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DCDFAA6-D8FF-694C-834A-ACCCD8522248}" type="slidenum">
              <a:rPr lang="en-US" altLang="en-US"/>
              <a:pPr>
                <a:defRPr/>
              </a:pPr>
              <a:t>‹#›</a:t>
            </a:fld>
            <a:endParaRPr lang="en-US" altLang="en-US"/>
          </a:p>
        </p:txBody>
      </p:sp>
    </p:spTree>
    <p:extLst>
      <p:ext uri="{BB962C8B-B14F-4D97-AF65-F5344CB8AC3E}">
        <p14:creationId xmlns:p14="http://schemas.microsoft.com/office/powerpoint/2010/main" val="1823007646"/>
      </p:ext>
    </p:extLst>
  </p:cSld>
  <p:clrMapOvr>
    <a:masterClrMapping/>
  </p:clrMapOvr>
  <p:transition xmlns:p14="http://schemas.microsoft.com/office/powerpoint/2010/main"/>
</p:sldLayout>
</file>

<file path=ppt/slideLayouts/slideLayout18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923AAA-1C55-7E45-B953-D9BFED328DD6}" type="slidenum">
              <a:rPr lang="en-US" altLang="en-US"/>
              <a:pPr>
                <a:defRPr/>
              </a:pPr>
              <a:t>‹#›</a:t>
            </a:fld>
            <a:endParaRPr lang="en-US" altLang="en-US"/>
          </a:p>
        </p:txBody>
      </p:sp>
    </p:spTree>
    <p:extLst>
      <p:ext uri="{BB962C8B-B14F-4D97-AF65-F5344CB8AC3E}">
        <p14:creationId xmlns:p14="http://schemas.microsoft.com/office/powerpoint/2010/main" val="2692791579"/>
      </p:ext>
    </p:extLst>
  </p:cSld>
  <p:clrMapOvr>
    <a:masterClrMapping/>
  </p:clrMapOvr>
  <p:transition xmlns:p14="http://schemas.microsoft.com/office/powerpoint/2010/main"/>
</p:sldLayout>
</file>

<file path=ppt/slideLayouts/slideLayout187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ectangle 3"/>
          <p:cNvSpPr/>
          <p:nvPr userDrawn="1"/>
        </p:nvSpPr>
        <p:spPr>
          <a:xfrm>
            <a:off x="0" y="6543675"/>
            <a:ext cx="1597025" cy="31432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 name="Title 1"/>
          <p:cNvSpPr>
            <a:spLocks noGrp="1"/>
          </p:cNvSpPr>
          <p:nvPr>
            <p:ph type="ctrTitle"/>
          </p:nvPr>
        </p:nvSpPr>
        <p:spPr>
          <a:xfrm>
            <a:off x="0" y="2130425"/>
            <a:ext cx="91440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304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5"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81D58B9F-78D6-474A-B4A1-30F92F017107}" type="datetime1">
              <a:rPr lang="en-US"/>
              <a:pPr>
                <a:defRPr/>
              </a:pPr>
              <a:t>6/17/17</a:t>
            </a:fld>
            <a:endParaRPr lang="en-US"/>
          </a:p>
        </p:txBody>
      </p:sp>
      <p:sp>
        <p:nvSpPr>
          <p:cNvPr id="6"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19CD3F8-C83B-CD49-9180-D976955590CD}" type="slidenum">
              <a:rPr lang="en-US"/>
              <a:pPr>
                <a:defRPr/>
              </a:pPr>
              <a:t>‹#›</a:t>
            </a:fld>
            <a:endParaRPr lang="en-US"/>
          </a:p>
        </p:txBody>
      </p:sp>
    </p:spTree>
    <p:extLst>
      <p:ext uri="{BB962C8B-B14F-4D97-AF65-F5344CB8AC3E}">
        <p14:creationId xmlns:p14="http://schemas.microsoft.com/office/powerpoint/2010/main" val="3008924391"/>
      </p:ext>
    </p:extLst>
  </p:cSld>
  <p:clrMapOvr>
    <a:masterClrMapping/>
  </p:clrMapOvr>
</p:sldLayout>
</file>

<file path=ppt/slideLayouts/slideLayout18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0E6DACDD-8A40-9C46-BD4A-B171AF1B92B6}" type="datetime1">
              <a:rPr lang="en-US"/>
              <a:pPr>
                <a:defRPr/>
              </a:pPr>
              <a:t>6/17/17</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F06CD442-EF4D-2B48-A340-495A4698F2CF}" type="slidenum">
              <a:rPr lang="en-US"/>
              <a:pPr>
                <a:defRPr/>
              </a:pPr>
              <a:t>‹#›</a:t>
            </a:fld>
            <a:endParaRPr lang="en-US"/>
          </a:p>
        </p:txBody>
      </p:sp>
    </p:spTree>
    <p:extLst>
      <p:ext uri="{BB962C8B-B14F-4D97-AF65-F5344CB8AC3E}">
        <p14:creationId xmlns:p14="http://schemas.microsoft.com/office/powerpoint/2010/main" val="822369362"/>
      </p:ext>
    </p:extLst>
  </p:cSld>
  <p:clrMapOvr>
    <a:masterClrMapping/>
  </p:clrMapOvr>
</p:sldLayout>
</file>

<file path=ppt/slideLayouts/slideLayout18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2DCCC5E7-A30B-BA4C-B028-5930A2EE6403}" type="datetime1">
              <a:rPr lang="en-US"/>
              <a:pPr>
                <a:defRPr/>
              </a:pPr>
              <a:t>6/17/17</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7F229EE0-A788-A349-A020-7F1FCE5DCBA8}" type="slidenum">
              <a:rPr lang="en-US"/>
              <a:pPr>
                <a:defRPr/>
              </a:pPr>
              <a:t>‹#›</a:t>
            </a:fld>
            <a:endParaRPr lang="en-US"/>
          </a:p>
        </p:txBody>
      </p:sp>
    </p:spTree>
    <p:extLst>
      <p:ext uri="{BB962C8B-B14F-4D97-AF65-F5344CB8AC3E}">
        <p14:creationId xmlns:p14="http://schemas.microsoft.com/office/powerpoint/2010/main" val="2966475916"/>
      </p:ext>
    </p:extLst>
  </p:cSld>
  <p:clrMapOvr>
    <a:masterClrMapping/>
  </p:clrMapOvr>
</p:sldLayout>
</file>

<file path=ppt/slideLayouts/slideLayout18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39D6479F-329B-824F-AB83-C9C9D848ADAC}" type="datetime1">
              <a:rPr lang="en-US"/>
              <a:pPr>
                <a:defRPr/>
              </a:pPr>
              <a:t>6/17/17</a:t>
            </a:fld>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2D5A80A1-75EE-1C4E-A2CB-B41883D27E3B}" type="slidenum">
              <a:rPr lang="en-US"/>
              <a:pPr>
                <a:defRPr/>
              </a:pPr>
              <a:t>‹#›</a:t>
            </a:fld>
            <a:endParaRPr lang="en-US"/>
          </a:p>
        </p:txBody>
      </p:sp>
    </p:spTree>
    <p:extLst>
      <p:ext uri="{BB962C8B-B14F-4D97-AF65-F5344CB8AC3E}">
        <p14:creationId xmlns:p14="http://schemas.microsoft.com/office/powerpoint/2010/main" val="3012712194"/>
      </p:ext>
    </p:extLst>
  </p:cSld>
  <p:clrMapOvr>
    <a:masterClrMapping/>
  </p:clrMapOvr>
</p:sldLayout>
</file>

<file path=ppt/slideLayouts/slideLayout18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77B74D31-30C6-CE49-B18E-02CD5163DE1A}" type="datetime1">
              <a:rPr lang="en-US"/>
              <a:pPr>
                <a:defRPr/>
              </a:pPr>
              <a:t>6/17/17</a:t>
            </a:fld>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9FC713-899F-AC4D-8317-642C5D1BE609}" type="slidenum">
              <a:rPr lang="en-US"/>
              <a:pPr>
                <a:defRPr/>
              </a:pPr>
              <a:t>‹#›</a:t>
            </a:fld>
            <a:endParaRPr lang="en-US"/>
          </a:p>
        </p:txBody>
      </p:sp>
    </p:spTree>
    <p:extLst>
      <p:ext uri="{BB962C8B-B14F-4D97-AF65-F5344CB8AC3E}">
        <p14:creationId xmlns:p14="http://schemas.microsoft.com/office/powerpoint/2010/main" val="2095060357"/>
      </p:ext>
    </p:extLst>
  </p:cSld>
  <p:clrMapOvr>
    <a:masterClrMapping/>
  </p:clrMapOvr>
</p:sldLayout>
</file>

<file path=ppt/slideLayouts/slideLayout18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5AA2E6B5-0805-2143-B85B-456CD56C0B34}" type="datetime1">
              <a:rPr lang="en-US"/>
              <a:pPr>
                <a:defRPr/>
              </a:pPr>
              <a:t>6/17/17</a:t>
            </a:fld>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A6961CF-A6F8-FD4A-A828-0B1E1D4CA4C3}" type="slidenum">
              <a:rPr lang="en-US"/>
              <a:pPr>
                <a:defRPr/>
              </a:pPr>
              <a:t>‹#›</a:t>
            </a:fld>
            <a:endParaRPr lang="en-US"/>
          </a:p>
        </p:txBody>
      </p:sp>
    </p:spTree>
    <p:extLst>
      <p:ext uri="{BB962C8B-B14F-4D97-AF65-F5344CB8AC3E}">
        <p14:creationId xmlns:p14="http://schemas.microsoft.com/office/powerpoint/2010/main" val="1389079964"/>
      </p:ext>
    </p:extLst>
  </p:cSld>
  <p:clrMapOvr>
    <a:masterClrMapping/>
  </p:clrMapOvr>
</p:sldLayout>
</file>

<file path=ppt/slideLayouts/slideLayout18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D894755E-AEB7-9543-B435-CAD8FF56240C}" type="datetime1">
              <a:rPr lang="en-US"/>
              <a:pPr>
                <a:defRPr/>
              </a:pPr>
              <a:t>6/17/17</a:t>
            </a:fld>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369718DA-DEEA-3243-954F-5CD660078CBA}" type="slidenum">
              <a:rPr lang="en-US"/>
              <a:pPr>
                <a:defRPr/>
              </a:pPr>
              <a:t>‹#›</a:t>
            </a:fld>
            <a:endParaRPr lang="en-US"/>
          </a:p>
        </p:txBody>
      </p:sp>
    </p:spTree>
    <p:extLst>
      <p:ext uri="{BB962C8B-B14F-4D97-AF65-F5344CB8AC3E}">
        <p14:creationId xmlns:p14="http://schemas.microsoft.com/office/powerpoint/2010/main" val="4213833170"/>
      </p:ext>
    </p:extLst>
  </p:cSld>
  <p:clrMapOvr>
    <a:masterClrMapping/>
  </p:clrMapOvr>
</p:sldLayout>
</file>

<file path=ppt/slideLayouts/slideLayout18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4AD05C70-86EF-B448-B912-1AE1DD6F3FB4}" type="datetime1">
              <a:rPr lang="en-US"/>
              <a:pPr>
                <a:defRPr/>
              </a:pPr>
              <a:t>6/17/17</a:t>
            </a:fld>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7F77ECCC-2C4C-6E41-909E-06546A882713}" type="slidenum">
              <a:rPr lang="en-US"/>
              <a:pPr>
                <a:defRPr/>
              </a:pPr>
              <a:t>‹#›</a:t>
            </a:fld>
            <a:endParaRPr lang="en-US"/>
          </a:p>
        </p:txBody>
      </p:sp>
    </p:spTree>
    <p:extLst>
      <p:ext uri="{BB962C8B-B14F-4D97-AF65-F5344CB8AC3E}">
        <p14:creationId xmlns:p14="http://schemas.microsoft.com/office/powerpoint/2010/main" val="249841985"/>
      </p:ext>
    </p:extLst>
  </p:cSld>
  <p:clrMapOvr>
    <a:masterClrMapping/>
  </p:clrMapOvr>
</p:sldLayout>
</file>

<file path=ppt/slideLayouts/slideLayout18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93ABB-CAD2-E34C-9012-FEB1BE3C83FB}" type="datetime1">
              <a:rPr lang="en-US"/>
              <a:pPr>
                <a:defRPr/>
              </a:pPr>
              <a:t>6/17/17</a:t>
            </a:fld>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92C56FD6-2C75-224E-87EE-E409EB791069}" type="slidenum">
              <a:rPr lang="en-US"/>
              <a:pPr>
                <a:defRPr/>
              </a:pPr>
              <a:t>‹#›</a:t>
            </a:fld>
            <a:endParaRPr lang="en-US"/>
          </a:p>
        </p:txBody>
      </p:sp>
    </p:spTree>
    <p:extLst>
      <p:ext uri="{BB962C8B-B14F-4D97-AF65-F5344CB8AC3E}">
        <p14:creationId xmlns:p14="http://schemas.microsoft.com/office/powerpoint/2010/main" val="4194273461"/>
      </p:ext>
    </p:extLst>
  </p:cSld>
  <p:clrMapOvr>
    <a:masterClrMapping/>
  </p:clrMapOvr>
</p:sldLayout>
</file>

<file path=ppt/slideLayouts/slideLayout18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C3BD05E2-2B70-B144-94F5-59B68186DDF2}" type="datetime1">
              <a:rPr lang="en-US"/>
              <a:pPr>
                <a:defRPr/>
              </a:pPr>
              <a:t>6/17/17</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99198FC1-CCE4-5A43-98F7-1CDB260DEE1D}" type="slidenum">
              <a:rPr lang="en-US"/>
              <a:pPr>
                <a:defRPr/>
              </a:pPr>
              <a:t>‹#›</a:t>
            </a:fld>
            <a:endParaRPr lang="en-US"/>
          </a:p>
        </p:txBody>
      </p:sp>
    </p:spTree>
    <p:extLst>
      <p:ext uri="{BB962C8B-B14F-4D97-AF65-F5344CB8AC3E}">
        <p14:creationId xmlns:p14="http://schemas.microsoft.com/office/powerpoint/2010/main" val="247654305"/>
      </p:ext>
    </p:extLst>
  </p:cSld>
  <p:clrMapOvr>
    <a:masterClrMapping/>
  </p:clrMapOvr>
</p:sldLayout>
</file>

<file path=ppt/slideLayouts/slideLayout18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fld id="{47FB7513-D9A0-314D-84F4-FBD754095A45}" type="datetime1">
              <a:rPr lang="en-US"/>
              <a:pPr>
                <a:defRPr/>
              </a:pPr>
              <a:t>6/17/17</a:t>
            </a:fld>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27A9A9A-BBC5-F84A-BD6C-CB1C5943B0EE}" type="slidenum">
              <a:rPr lang="en-US"/>
              <a:pPr>
                <a:defRPr/>
              </a:pPr>
              <a:t>‹#›</a:t>
            </a:fld>
            <a:endParaRPr lang="en-US"/>
          </a:p>
        </p:txBody>
      </p:sp>
    </p:spTree>
    <p:extLst>
      <p:ext uri="{BB962C8B-B14F-4D97-AF65-F5344CB8AC3E}">
        <p14:creationId xmlns:p14="http://schemas.microsoft.com/office/powerpoint/2010/main" val="1131944004"/>
      </p:ext>
    </p:extLst>
  </p:cSld>
  <p:clrMapOvr>
    <a:masterClrMapping/>
  </p:clrMapOvr>
</p:sldLayout>
</file>

<file path=ppt/slideLayouts/slideLayout1890.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smtClean="0"/>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69409717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891.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smtClean="0"/>
              <a:t>Click to edit Master subtitle style</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501980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892.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smtClean="0"/>
              <a:t>Click to edit Master title style</a:t>
            </a:r>
            <a:endParaRPr lang="en-US" dirty="0"/>
          </a:p>
        </p:txBody>
      </p:sp>
      <p:sp>
        <p:nvSpPr>
          <p:cNvPr id="24" name="Content Placeholder 22"/>
          <p:cNvSpPr>
            <a:spLocks noGrp="1"/>
          </p:cNvSpPr>
          <p:nvPr>
            <p:ph sz="quarter" idx="11"/>
          </p:nvPr>
        </p:nvSpPr>
        <p:spPr>
          <a:xfrm>
            <a:off x="123825" y="1241652"/>
            <a:ext cx="8897938" cy="5224462"/>
          </a:xfr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48501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8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104253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8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280317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895.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smtClean="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9795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8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mtClean="0"/>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49454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8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249070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8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668385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899.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6/17/17</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354438086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3662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6644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9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92115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9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62539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9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16319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76573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532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4973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28013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949864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90053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27676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33555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a:solidFill>
                  <a:schemeClr val="tx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111EC4E2-6E65-4B38-A9F0-2491CD022231}"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solidFill>
                  <a:schemeClr val="tx1"/>
                </a:solidFill>
              </a:defRPr>
            </a:lvl1pPr>
          </a:lstStyle>
          <a:p>
            <a:fld id="{13F32364-6BA0-48AA-B029-3ED2192016FC}"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643492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34400" cy="1143000"/>
          </a:xfrm>
        </p:spPr>
        <p:txBody>
          <a:bodyPr>
            <a:normAutofit/>
          </a:bodyPr>
          <a:lstStyle>
            <a:lvl1pPr algn="l">
              <a:defRPr sz="4200" b="1">
                <a:solidFill>
                  <a:schemeClr val="tx1"/>
                </a:solidFill>
              </a:defRPr>
            </a:lvl1pPr>
          </a:lstStyle>
          <a:p>
            <a:r>
              <a:rPr lang="en-US" dirty="0" smtClean="0"/>
              <a:t>Click to edit Master title style</a:t>
            </a:r>
            <a:endParaRPr lang="en-US" dirty="0"/>
          </a:p>
        </p:txBody>
      </p:sp>
      <p:sp>
        <p:nvSpPr>
          <p:cNvPr id="3" name="Content Placeholder 2"/>
          <p:cNvSpPr>
            <a:spLocks noGrp="1"/>
          </p:cNvSpPr>
          <p:nvPr>
            <p:ph idx="1"/>
          </p:nvPr>
        </p:nvSpPr>
        <p:spPr>
          <a:xfrm>
            <a:off x="304800" y="1219200"/>
            <a:ext cx="8534400" cy="5334000"/>
          </a:xfrm>
        </p:spPr>
        <p:txBody>
          <a:bodyPr/>
          <a:lstStyle>
            <a:lvl1pPr>
              <a:defRPr sz="2800"/>
            </a:lvl1pPr>
            <a:lvl2pPr>
              <a:defRPr sz="2400"/>
            </a:lvl2pPr>
            <a:lvl3pPr>
              <a:defRPr sz="2000"/>
            </a:lvl3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Slide Number Placeholder 5"/>
          <p:cNvSpPr>
            <a:spLocks noGrp="1"/>
          </p:cNvSpPr>
          <p:nvPr>
            <p:ph type="sldNum" sz="quarter" idx="12"/>
          </p:nvPr>
        </p:nvSpPr>
        <p:spPr/>
        <p:txBody>
          <a:bodyPr/>
          <a:lstStyle>
            <a:lvl1pPr>
              <a:defRPr>
                <a:solidFill>
                  <a:schemeClr val="tx1"/>
                </a:solidFill>
              </a:defRPr>
            </a:lvl1pPr>
          </a:lstStyle>
          <a:p>
            <a:fld id="{13F32364-6BA0-48AA-B029-3ED2192016FC}" type="slidenum">
              <a:rPr lang="en-US" smtClean="0">
                <a:solidFill>
                  <a:prstClr val="black"/>
                </a:solidFill>
                <a:latin typeface="Calibri"/>
              </a:rPr>
              <a:pPr/>
              <a:t>‹#›</a:t>
            </a:fld>
            <a:endParaRPr lang="en-US" dirty="0">
              <a:solidFill>
                <a:prstClr val="black"/>
              </a:solidFill>
              <a:latin typeface="Calibri"/>
            </a:endParaRPr>
          </a:p>
        </p:txBody>
      </p:sp>
      <p:cxnSp>
        <p:nvCxnSpPr>
          <p:cNvPr id="5" name="Straight Connector 4"/>
          <p:cNvCxnSpPr/>
          <p:nvPr userDrawn="1"/>
        </p:nvCxnSpPr>
        <p:spPr>
          <a:xfrm>
            <a:off x="304800" y="1143000"/>
            <a:ext cx="85344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964458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9DC2EE5E-49E3-41BC-B690-56250386BB7E}"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131149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6273F18D-3D7C-411A-A3D5-BE9D715C217A}"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0108863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6D9761C9-07B9-4029-8A9C-6B9D4FE4DECF}"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503098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95E2F76E-CE6C-410C-8FDC-D0091C24DEF1}"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131471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A35B8DD-F4B6-4735-BE3E-A30AC9916A28}"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1669550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844FB2D7-3DDB-4FFD-8B82-F323B81C51BF}"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879789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08811807-3D87-4FB5-A3F7-954D5D4F8EE2}"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449732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9CA4A0BD-C698-4141-B404-5A877B3AA909}"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9175309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D08FC6B9-10FF-4561-B52B-0EFAB655D039}"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8938986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1000 h 1000"/>
              <a:gd name="T2" fmla="*/ 0 w 1000"/>
              <a:gd name="T3" fmla="*/ 0 h 1000"/>
              <a:gd name="T4" fmla="*/ 1000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smtClean="0"/>
            </a:lvl1pPr>
          </a:lstStyle>
          <a:p>
            <a:pPr>
              <a:defRPr/>
            </a:pPr>
            <a:fld id="{9FB45B89-AB63-004A-9B1A-E0C3D2F13ACC}" type="slidenum">
              <a:rPr lang="en-US"/>
              <a:pPr>
                <a:defRPr/>
              </a:pPr>
              <a:t>‹#›</a:t>
            </a:fld>
            <a:endParaRPr lang="en-US"/>
          </a:p>
        </p:txBody>
      </p:sp>
    </p:spTree>
    <p:extLst>
      <p:ext uri="{BB962C8B-B14F-4D97-AF65-F5344CB8AC3E}">
        <p14:creationId xmlns:p14="http://schemas.microsoft.com/office/powerpoint/2010/main" val="26959343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00786FF2-CC60-CB43-AE88-3EA463621049}" type="slidenum">
              <a:rPr lang="en-US"/>
              <a:pPr>
                <a:defRPr/>
              </a:pPr>
              <a:t>‹#›</a:t>
            </a:fld>
            <a:endParaRPr lang="en-US"/>
          </a:p>
        </p:txBody>
      </p:sp>
    </p:spTree>
    <p:extLst>
      <p:ext uri="{BB962C8B-B14F-4D97-AF65-F5344CB8AC3E}">
        <p14:creationId xmlns:p14="http://schemas.microsoft.com/office/powerpoint/2010/main" val="20974174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CFEB67D9-EDEC-A741-9DF5-EF32C3580949}" type="slidenum">
              <a:rPr lang="en-US"/>
              <a:pPr>
                <a:defRPr/>
              </a:pPr>
              <a:t>‹#›</a:t>
            </a:fld>
            <a:endParaRPr lang="en-US"/>
          </a:p>
        </p:txBody>
      </p:sp>
    </p:spTree>
    <p:extLst>
      <p:ext uri="{BB962C8B-B14F-4D97-AF65-F5344CB8AC3E}">
        <p14:creationId xmlns:p14="http://schemas.microsoft.com/office/powerpoint/2010/main" val="26076694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413BCFC6-A067-DE42-860E-A89FDCFE54D5}" type="slidenum">
              <a:rPr lang="en-US"/>
              <a:pPr>
                <a:defRPr/>
              </a:pPr>
              <a:t>‹#›</a:t>
            </a:fld>
            <a:endParaRPr lang="en-US"/>
          </a:p>
        </p:txBody>
      </p:sp>
    </p:spTree>
    <p:extLst>
      <p:ext uri="{BB962C8B-B14F-4D97-AF65-F5344CB8AC3E}">
        <p14:creationId xmlns:p14="http://schemas.microsoft.com/office/powerpoint/2010/main" val="29481274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A0223650-6670-2E4B-9173-7024E06776E6}" type="slidenum">
              <a:rPr lang="en-US"/>
              <a:pPr>
                <a:defRPr/>
              </a:pPr>
              <a:t>‹#›</a:t>
            </a:fld>
            <a:endParaRPr lang="en-US"/>
          </a:p>
        </p:txBody>
      </p:sp>
    </p:spTree>
    <p:extLst>
      <p:ext uri="{BB962C8B-B14F-4D97-AF65-F5344CB8AC3E}">
        <p14:creationId xmlns:p14="http://schemas.microsoft.com/office/powerpoint/2010/main" val="33193559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4B2A2B-D58C-424B-8C52-1450A618CAFB}" type="slidenum">
              <a:rPr lang="en-US"/>
              <a:pPr>
                <a:defRPr/>
              </a:pPr>
              <a:t>‹#›</a:t>
            </a:fld>
            <a:endParaRPr lang="en-US"/>
          </a:p>
        </p:txBody>
      </p:sp>
    </p:spTree>
    <p:extLst>
      <p:ext uri="{BB962C8B-B14F-4D97-AF65-F5344CB8AC3E}">
        <p14:creationId xmlns:p14="http://schemas.microsoft.com/office/powerpoint/2010/main" val="38757958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3A3E46E6-5633-1B44-A976-C771A1908B49}" type="slidenum">
              <a:rPr lang="en-US"/>
              <a:pPr>
                <a:defRPr/>
              </a:pPr>
              <a:t>‹#›</a:t>
            </a:fld>
            <a:endParaRPr lang="en-US"/>
          </a:p>
        </p:txBody>
      </p:sp>
    </p:spTree>
    <p:extLst>
      <p:ext uri="{BB962C8B-B14F-4D97-AF65-F5344CB8AC3E}">
        <p14:creationId xmlns:p14="http://schemas.microsoft.com/office/powerpoint/2010/main" val="37127160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90086F1B-3148-F148-9013-DC5732F6004C}" type="slidenum">
              <a:rPr lang="en-US"/>
              <a:pPr>
                <a:defRPr/>
              </a:pPr>
              <a:t>‹#›</a:t>
            </a:fld>
            <a:endParaRPr lang="en-US"/>
          </a:p>
        </p:txBody>
      </p:sp>
    </p:spTree>
    <p:extLst>
      <p:ext uri="{BB962C8B-B14F-4D97-AF65-F5344CB8AC3E}">
        <p14:creationId xmlns:p14="http://schemas.microsoft.com/office/powerpoint/2010/main" val="7620222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79E40FF2-2A47-D34E-800A-BBFD5AFD8EF8}" type="slidenum">
              <a:rPr lang="en-US"/>
              <a:pPr>
                <a:defRPr/>
              </a:pPr>
              <a:t>‹#›</a:t>
            </a:fld>
            <a:endParaRPr lang="en-US"/>
          </a:p>
        </p:txBody>
      </p:sp>
    </p:spTree>
    <p:extLst>
      <p:ext uri="{BB962C8B-B14F-4D97-AF65-F5344CB8AC3E}">
        <p14:creationId xmlns:p14="http://schemas.microsoft.com/office/powerpoint/2010/main" val="30599326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D610C54-8025-3243-9501-A3ADC0E8EC58}" type="slidenum">
              <a:rPr lang="en-US"/>
              <a:pPr>
                <a:defRPr/>
              </a:pPr>
              <a:t>‹#›</a:t>
            </a:fld>
            <a:endParaRPr lang="en-US"/>
          </a:p>
        </p:txBody>
      </p:sp>
    </p:spTree>
    <p:extLst>
      <p:ext uri="{BB962C8B-B14F-4D97-AF65-F5344CB8AC3E}">
        <p14:creationId xmlns:p14="http://schemas.microsoft.com/office/powerpoint/2010/main" val="37940365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927B42F1-5ED6-294A-9030-184DABF84916}" type="slidenum">
              <a:rPr lang="en-US"/>
              <a:pPr>
                <a:defRPr/>
              </a:pPr>
              <a:t>‹#›</a:t>
            </a:fld>
            <a:endParaRPr lang="en-US"/>
          </a:p>
        </p:txBody>
      </p:sp>
    </p:spTree>
    <p:extLst>
      <p:ext uri="{BB962C8B-B14F-4D97-AF65-F5344CB8AC3E}">
        <p14:creationId xmlns:p14="http://schemas.microsoft.com/office/powerpoint/2010/main" val="2202904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5.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846BCC2-B275-B743-80E7-C5A7F3F4E023}" type="slidenum">
              <a:rPr lang="en-US"/>
              <a:pPr>
                <a:defRPr/>
              </a:pPr>
              <a:t>‹#›</a:t>
            </a:fld>
            <a:endParaRPr lang="en-US"/>
          </a:p>
        </p:txBody>
      </p:sp>
    </p:spTree>
    <p:extLst>
      <p:ext uri="{BB962C8B-B14F-4D97-AF65-F5344CB8AC3E}">
        <p14:creationId xmlns:p14="http://schemas.microsoft.com/office/powerpoint/2010/main" val="21851184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C668BF9C-93BB-B548-912F-BE2A1331A62B}" type="slidenum">
              <a:rPr lang="en-US" altLang="en-US"/>
              <a:pPr>
                <a:defRPr/>
              </a:pPr>
              <a:t>‹#›</a:t>
            </a:fld>
            <a:endParaRPr lang="en-US" altLang="en-US"/>
          </a:p>
        </p:txBody>
      </p:sp>
    </p:spTree>
    <p:extLst>
      <p:ext uri="{BB962C8B-B14F-4D97-AF65-F5344CB8AC3E}">
        <p14:creationId xmlns:p14="http://schemas.microsoft.com/office/powerpoint/2010/main" val="3159291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60F4C6C-A4AD-634C-B2AA-5823E85646AB}" type="slidenum">
              <a:rPr lang="en-US" altLang="en-US"/>
              <a:pPr>
                <a:defRPr/>
              </a:pPr>
              <a:t>‹#›</a:t>
            </a:fld>
            <a:endParaRPr lang="en-US" altLang="en-US"/>
          </a:p>
        </p:txBody>
      </p:sp>
    </p:spTree>
    <p:extLst>
      <p:ext uri="{BB962C8B-B14F-4D97-AF65-F5344CB8AC3E}">
        <p14:creationId xmlns:p14="http://schemas.microsoft.com/office/powerpoint/2010/main" val="2064879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E9D27D4-CF21-B743-868C-38D13B2F42B4}" type="slidenum">
              <a:rPr lang="en-US" altLang="en-US"/>
              <a:pPr>
                <a:defRPr/>
              </a:pPr>
              <a:t>‹#›</a:t>
            </a:fld>
            <a:endParaRPr lang="en-US" altLang="en-US"/>
          </a:p>
        </p:txBody>
      </p:sp>
    </p:spTree>
    <p:extLst>
      <p:ext uri="{BB962C8B-B14F-4D97-AF65-F5344CB8AC3E}">
        <p14:creationId xmlns:p14="http://schemas.microsoft.com/office/powerpoint/2010/main" val="236753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8F35F6C-2FE9-E643-BA9E-744EBFA979FE}" type="slidenum">
              <a:rPr lang="en-US" altLang="en-US"/>
              <a:pPr>
                <a:defRPr/>
              </a:pPr>
              <a:t>‹#›</a:t>
            </a:fld>
            <a:endParaRPr lang="en-US" altLang="en-US"/>
          </a:p>
        </p:txBody>
      </p:sp>
    </p:spTree>
    <p:extLst>
      <p:ext uri="{BB962C8B-B14F-4D97-AF65-F5344CB8AC3E}">
        <p14:creationId xmlns:p14="http://schemas.microsoft.com/office/powerpoint/2010/main" val="3324610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36820D8-511C-334B-9255-32401B223793}" type="slidenum">
              <a:rPr lang="en-US" altLang="en-US"/>
              <a:pPr>
                <a:defRPr/>
              </a:pPr>
              <a:t>‹#›</a:t>
            </a:fld>
            <a:endParaRPr lang="en-US" altLang="en-US"/>
          </a:p>
        </p:txBody>
      </p:sp>
    </p:spTree>
    <p:extLst>
      <p:ext uri="{BB962C8B-B14F-4D97-AF65-F5344CB8AC3E}">
        <p14:creationId xmlns:p14="http://schemas.microsoft.com/office/powerpoint/2010/main" val="1827451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42E3693-D302-D64D-8335-04DBBDCAC3E8}" type="slidenum">
              <a:rPr lang="en-US" altLang="en-US"/>
              <a:pPr>
                <a:defRPr/>
              </a:pPr>
              <a:t>‹#›</a:t>
            </a:fld>
            <a:endParaRPr lang="en-US" altLang="en-US"/>
          </a:p>
        </p:txBody>
      </p:sp>
    </p:spTree>
    <p:extLst>
      <p:ext uri="{BB962C8B-B14F-4D97-AF65-F5344CB8AC3E}">
        <p14:creationId xmlns:p14="http://schemas.microsoft.com/office/powerpoint/2010/main" val="3658476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0C3B91E-9495-5D4C-A473-89DD744F318C}" type="slidenum">
              <a:rPr lang="en-US" altLang="en-US"/>
              <a:pPr>
                <a:defRPr/>
              </a:pPr>
              <a:t>‹#›</a:t>
            </a:fld>
            <a:endParaRPr lang="en-US" altLang="en-US"/>
          </a:p>
        </p:txBody>
      </p:sp>
    </p:spTree>
    <p:extLst>
      <p:ext uri="{BB962C8B-B14F-4D97-AF65-F5344CB8AC3E}">
        <p14:creationId xmlns:p14="http://schemas.microsoft.com/office/powerpoint/2010/main" val="17564904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E317DB17-6DD3-1D47-9DC7-29C718BD885A}" type="slidenum">
              <a:rPr lang="en-US" altLang="en-US"/>
              <a:pPr>
                <a:defRPr/>
              </a:pPr>
              <a:t>‹#›</a:t>
            </a:fld>
            <a:endParaRPr lang="en-US" altLang="en-US"/>
          </a:p>
        </p:txBody>
      </p:sp>
    </p:spTree>
    <p:extLst>
      <p:ext uri="{BB962C8B-B14F-4D97-AF65-F5344CB8AC3E}">
        <p14:creationId xmlns:p14="http://schemas.microsoft.com/office/powerpoint/2010/main" val="3370464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8B564A7-2749-BD47-ACBB-5E9A7893C5B7}" type="slidenum">
              <a:rPr lang="en-US" altLang="en-US"/>
              <a:pPr>
                <a:defRPr/>
              </a:pPr>
              <a:t>‹#›</a:t>
            </a:fld>
            <a:endParaRPr lang="en-US" altLang="en-US"/>
          </a:p>
        </p:txBody>
      </p:sp>
    </p:spTree>
    <p:extLst>
      <p:ext uri="{BB962C8B-B14F-4D97-AF65-F5344CB8AC3E}">
        <p14:creationId xmlns:p14="http://schemas.microsoft.com/office/powerpoint/2010/main" val="1553832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53FA10DE-9244-444C-BB66-013E28A2DDD9}" type="slidenum">
              <a:rPr lang="en-US" altLang="en-US"/>
              <a:pPr>
                <a:defRPr/>
              </a:pPr>
              <a:t>‹#›</a:t>
            </a:fld>
            <a:endParaRPr lang="en-US" altLang="en-US"/>
          </a:p>
        </p:txBody>
      </p:sp>
    </p:spTree>
    <p:extLst>
      <p:ext uri="{BB962C8B-B14F-4D97-AF65-F5344CB8AC3E}">
        <p14:creationId xmlns:p14="http://schemas.microsoft.com/office/powerpoint/2010/main" val="1064697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E2563C0-B5B3-BE4C-AFD7-D5025596D7E3}" type="slidenum">
              <a:rPr lang="en-US" altLang="en-US"/>
              <a:pPr>
                <a:defRPr/>
              </a:pPr>
              <a:t>‹#›</a:t>
            </a:fld>
            <a:endParaRPr lang="en-US" altLang="en-US"/>
          </a:p>
        </p:txBody>
      </p:sp>
    </p:spTree>
    <p:extLst>
      <p:ext uri="{BB962C8B-B14F-4D97-AF65-F5344CB8AC3E}">
        <p14:creationId xmlns:p14="http://schemas.microsoft.com/office/powerpoint/2010/main" val="3950607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2858821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1247416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15245025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167374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40940905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2375012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960859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1966816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2146915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272325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2139914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5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A6787C98-EF19-2D41-8AE2-C78C29A91753}"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1578336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91ED0917-0EB3-7141-A444-A387010585BF}"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7154258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E0846C5F-3BD8-3C4D-84D7-D37C2B096AF8}"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3916643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DB22019D-5D10-3149-8CD8-BD03F92784D8}"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9931245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A7725DA2-1889-3049-ACC5-92373F9B15B1}"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0300110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D7436F41-2D70-8B40-B592-BF9582E6D96F}"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352343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3533FDD-DD0B-7249-B401-953A314C5C72}"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661457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3B54BD72-E4F6-E246-95E4-7BB340D440F2}"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3424552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4AA39B0-2979-5C4C-9B59-8BF91C9B1EC0}"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2524479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10F440D-942A-F045-A3A7-7FA60C3CA708}"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1282290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F25B134-63CD-C54C-A1E9-052D295C62EA}"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002C8897-7E0F-D74E-BB6D-222FC9BDF5E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0977737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pPr>
              <a:defRPr/>
            </a:pPr>
            <a:fld id="{B32FADCB-48B2-EA48-842F-00DFB3F26DD3}" type="slidenum">
              <a:rPr lang="en-US"/>
              <a:pPr>
                <a:defRPr/>
              </a:pPr>
              <a:t>‹#›</a:t>
            </a:fld>
            <a:endParaRPr lang="en-US"/>
          </a:p>
        </p:txBody>
      </p:sp>
    </p:spTree>
    <p:extLst>
      <p:ext uri="{BB962C8B-B14F-4D97-AF65-F5344CB8AC3E}">
        <p14:creationId xmlns:p14="http://schemas.microsoft.com/office/powerpoint/2010/main" val="5540160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228600" y="997527"/>
            <a:ext cx="8610600" cy="519372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FC5B7879-3FBA-B54E-968A-FC666650947C}" type="slidenum">
              <a:rPr lang="en-US"/>
              <a:pPr>
                <a:defRPr/>
              </a:pPr>
              <a:t>‹#›</a:t>
            </a:fld>
            <a:endParaRPr lang="en-US"/>
          </a:p>
        </p:txBody>
      </p:sp>
    </p:spTree>
    <p:extLst>
      <p:ext uri="{BB962C8B-B14F-4D97-AF65-F5344CB8AC3E}">
        <p14:creationId xmlns:p14="http://schemas.microsoft.com/office/powerpoint/2010/main" val="26256645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81DEA502-C52A-234B-A385-176FDBE489C0}" type="slidenum">
              <a:rPr lang="en-US"/>
              <a:pPr>
                <a:defRPr/>
              </a:pPr>
              <a:t>‹#›</a:t>
            </a:fld>
            <a:endParaRPr lang="en-US"/>
          </a:p>
        </p:txBody>
      </p:sp>
    </p:spTree>
    <p:extLst>
      <p:ext uri="{BB962C8B-B14F-4D97-AF65-F5344CB8AC3E}">
        <p14:creationId xmlns:p14="http://schemas.microsoft.com/office/powerpoint/2010/main" val="19568216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45175F4F-A033-0F4C-9EC5-6505BC2B7B77}" type="slidenum">
              <a:rPr lang="en-US"/>
              <a:pPr>
                <a:defRPr/>
              </a:pPr>
              <a:t>‹#›</a:t>
            </a:fld>
            <a:endParaRPr lang="en-US"/>
          </a:p>
        </p:txBody>
      </p:sp>
    </p:spTree>
    <p:extLst>
      <p:ext uri="{BB962C8B-B14F-4D97-AF65-F5344CB8AC3E}">
        <p14:creationId xmlns:p14="http://schemas.microsoft.com/office/powerpoint/2010/main" val="20461159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9276FF62-1895-FF4A-A6F6-800069378C19}" type="slidenum">
              <a:rPr lang="en-US"/>
              <a:pPr>
                <a:defRPr/>
              </a:pPr>
              <a:t>‹#›</a:t>
            </a:fld>
            <a:endParaRPr lang="en-US"/>
          </a:p>
        </p:txBody>
      </p:sp>
    </p:spTree>
    <p:extLst>
      <p:ext uri="{BB962C8B-B14F-4D97-AF65-F5344CB8AC3E}">
        <p14:creationId xmlns:p14="http://schemas.microsoft.com/office/powerpoint/2010/main" val="3508785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33EAC695-E190-B34F-BEE3-61EF86E36CCB}" type="slidenum">
              <a:rPr lang="en-US"/>
              <a:pPr>
                <a:defRPr/>
              </a:pPr>
              <a:t>‹#›</a:t>
            </a:fld>
            <a:endParaRPr lang="en-US"/>
          </a:p>
        </p:txBody>
      </p:sp>
    </p:spTree>
    <p:extLst>
      <p:ext uri="{BB962C8B-B14F-4D97-AF65-F5344CB8AC3E}">
        <p14:creationId xmlns:p14="http://schemas.microsoft.com/office/powerpoint/2010/main" val="24451184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4185E6B8-289B-D940-8844-711DD1502687}" type="slidenum">
              <a:rPr lang="en-US"/>
              <a:pPr>
                <a:defRPr/>
              </a:pPr>
              <a:t>‹#›</a:t>
            </a:fld>
            <a:endParaRPr lang="en-US"/>
          </a:p>
        </p:txBody>
      </p:sp>
    </p:spTree>
    <p:extLst>
      <p:ext uri="{BB962C8B-B14F-4D97-AF65-F5344CB8AC3E}">
        <p14:creationId xmlns:p14="http://schemas.microsoft.com/office/powerpoint/2010/main" val="4508712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A7E31048-1417-DA43-8EBC-A96804AD6F00}" type="slidenum">
              <a:rPr lang="en-US"/>
              <a:pPr>
                <a:defRPr/>
              </a:pPr>
              <a:t>‹#›</a:t>
            </a:fld>
            <a:endParaRPr lang="en-US"/>
          </a:p>
        </p:txBody>
      </p:sp>
    </p:spTree>
    <p:extLst>
      <p:ext uri="{BB962C8B-B14F-4D97-AF65-F5344CB8AC3E}">
        <p14:creationId xmlns:p14="http://schemas.microsoft.com/office/powerpoint/2010/main" val="6367889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37F9417F-2C14-6144-830B-E42ADEEC4F85}" type="slidenum">
              <a:rPr lang="en-US"/>
              <a:pPr>
                <a:defRPr/>
              </a:pPr>
              <a:t>‹#›</a:t>
            </a:fld>
            <a:endParaRPr lang="en-US"/>
          </a:p>
        </p:txBody>
      </p:sp>
    </p:spTree>
    <p:extLst>
      <p:ext uri="{BB962C8B-B14F-4D97-AF65-F5344CB8AC3E}">
        <p14:creationId xmlns:p14="http://schemas.microsoft.com/office/powerpoint/2010/main" val="8869150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F5E171BC-6E8C-F74F-B79B-7105B67BD042}" type="slidenum">
              <a:rPr lang="en-US"/>
              <a:pPr>
                <a:defRPr/>
              </a:pPr>
              <a:t>‹#›</a:t>
            </a:fld>
            <a:endParaRPr lang="en-US"/>
          </a:p>
        </p:txBody>
      </p:sp>
    </p:spTree>
    <p:extLst>
      <p:ext uri="{BB962C8B-B14F-4D97-AF65-F5344CB8AC3E}">
        <p14:creationId xmlns:p14="http://schemas.microsoft.com/office/powerpoint/2010/main" val="4123620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2FE64C83-2A46-4D4A-84F8-78075880C1B7}" type="slidenum">
              <a:rPr lang="en-US"/>
              <a:pPr>
                <a:defRPr/>
              </a:pPr>
              <a:t>‹#›</a:t>
            </a:fld>
            <a:endParaRPr lang="en-US"/>
          </a:p>
        </p:txBody>
      </p:sp>
    </p:spTree>
    <p:extLst>
      <p:ext uri="{BB962C8B-B14F-4D97-AF65-F5344CB8AC3E}">
        <p14:creationId xmlns:p14="http://schemas.microsoft.com/office/powerpoint/2010/main" val="35203402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8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smtClean="0"/>
          </a:p>
        </p:txBody>
      </p:sp>
      <p:sp>
        <p:nvSpPr>
          <p:cNvPr id="4" name="Text Placeholder 3"/>
          <p:cNvSpPr>
            <a:spLocks noGrp="1"/>
          </p:cNvSpPr>
          <p:nvPr>
            <p:ph type="body" sz="half" idx="2"/>
          </p:nvPr>
        </p:nvSpPr>
        <p:spPr>
          <a:xfrm>
            <a:off x="4610100" y="1371600"/>
            <a:ext cx="4229100" cy="4876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EC1AAAFD-47E5-3243-864F-EBDDB63070B4}" type="slidenum">
              <a:rPr lang="en-US"/>
              <a:pPr>
                <a:defRPr/>
              </a:pPr>
              <a:t>‹#›</a:t>
            </a:fld>
            <a:endParaRPr lang="en-US"/>
          </a:p>
        </p:txBody>
      </p:sp>
    </p:spTree>
    <p:extLst>
      <p:ext uri="{BB962C8B-B14F-4D97-AF65-F5344CB8AC3E}">
        <p14:creationId xmlns:p14="http://schemas.microsoft.com/office/powerpoint/2010/main" val="13381010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81.xml><?xml version="1.0" encoding="utf-8"?>
<p:sldLayout xmlns:a="http://schemas.openxmlformats.org/drawingml/2006/main" xmlns:r="http://schemas.openxmlformats.org/officeDocument/2006/relationships" xmlns:p="http://schemas.openxmlformats.org/presentationml/2006/main" type="chart">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smtClean="0"/>
              <a:t>Click to edit Master title style</a:t>
            </a:r>
            <a:endParaRPr lang="en-US"/>
          </a:p>
        </p:txBody>
      </p:sp>
      <p:sp>
        <p:nvSpPr>
          <p:cNvPr id="3" name="Chart Placeholder 2"/>
          <p:cNvSpPr>
            <a:spLocks noGrp="1"/>
          </p:cNvSpPr>
          <p:nvPr>
            <p:ph type="chart" idx="1"/>
          </p:nvPr>
        </p:nvSpPr>
        <p:spPr>
          <a:xfrm>
            <a:off x="228600" y="1371600"/>
            <a:ext cx="8610600" cy="4876800"/>
          </a:xfrm>
        </p:spPr>
        <p:txBody>
          <a:bodyPr/>
          <a:lstStyle/>
          <a:p>
            <a:pPr lvl="0"/>
            <a:endParaRPr lang="en-US" noProof="0"/>
          </a:p>
        </p:txBody>
      </p:sp>
      <p:sp>
        <p:nvSpPr>
          <p:cNvPr id="4" name="Date Placeholder 3"/>
          <p:cNvSpPr>
            <a:spLocks noGrp="1"/>
          </p:cNvSpPr>
          <p:nvPr>
            <p:ph type="dt" sz="half" idx="10"/>
          </p:nvPr>
        </p:nvSpPr>
        <p:spPr>
          <a:xfrm>
            <a:off x="457200" y="6243638"/>
            <a:ext cx="2133600" cy="457200"/>
          </a:xfrm>
          <a:prstGeom prst="rect">
            <a:avLst/>
          </a:prstGeom>
        </p:spPr>
        <p:txBody>
          <a:bodyPr/>
          <a:lstStyle>
            <a:lvl1pPr>
              <a:defRPr>
                <a:latin typeface="Arial" charset="0"/>
                <a:ea typeface="+mn-ea"/>
                <a:cs typeface="Arial" charset="0"/>
              </a:defRPr>
            </a:lvl1pPr>
          </a:lstStyle>
          <a:p>
            <a:pPr defTabSz="913696">
              <a:defRPr/>
            </a:pPr>
            <a:endParaRPr lang="en-US" altLang="en-US">
              <a:solidFill>
                <a:srgbClr val="000000"/>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ltLang="en-US">
              <a:latin typeface="Garamond"/>
            </a:endParaRPr>
          </a:p>
        </p:txBody>
      </p:sp>
      <p:sp>
        <p:nvSpPr>
          <p:cNvPr id="6" name="Slide Number Placeholder 5"/>
          <p:cNvSpPr>
            <a:spLocks noGrp="1"/>
          </p:cNvSpPr>
          <p:nvPr>
            <p:ph type="sldNum" sz="quarter" idx="12"/>
          </p:nvPr>
        </p:nvSpPr>
        <p:spPr>
          <a:xfrm>
            <a:off x="6553200" y="6243638"/>
            <a:ext cx="2133600" cy="457200"/>
          </a:xfrm>
        </p:spPr>
        <p:txBody>
          <a:bodyPr/>
          <a:lstStyle>
            <a:lvl1pPr>
              <a:defRPr/>
            </a:lvl1pPr>
          </a:lstStyle>
          <a:p>
            <a:pPr>
              <a:defRPr/>
            </a:pPr>
            <a:fld id="{3398D8DB-F6DE-7C4E-AD24-F611E08CA3EB}" type="slidenum">
              <a:rPr lang="en-US"/>
              <a:pPr>
                <a:defRPr/>
              </a:pPr>
              <a:t>‹#›</a:t>
            </a:fld>
            <a:endParaRPr lang="en-US"/>
          </a:p>
        </p:txBody>
      </p:sp>
    </p:spTree>
    <p:extLst>
      <p:ext uri="{BB962C8B-B14F-4D97-AF65-F5344CB8AC3E}">
        <p14:creationId xmlns:p14="http://schemas.microsoft.com/office/powerpoint/2010/main" val="29942605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8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dirty="0"/>
          </a:p>
        </p:txBody>
      </p:sp>
      <p:sp>
        <p:nvSpPr>
          <p:cNvPr id="3" name="Subtitle 2"/>
          <p:cNvSpPr>
            <a:spLocks noGrp="1"/>
          </p:cNvSpPr>
          <p:nvPr>
            <p:ph type="subTitle" idx="1"/>
          </p:nvPr>
        </p:nvSpPr>
        <p:spPr>
          <a:xfrm>
            <a:off x="1371600" y="3886200"/>
            <a:ext cx="6400800" cy="1752600"/>
          </a:xfrm>
        </p:spPr>
        <p:txBody>
          <a:bodyPr/>
          <a:lstStyle>
            <a:lvl1pPr marL="0" indent="0" algn="ctr">
              <a:buNone/>
              <a:defRPr sz="2400">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pPr>
              <a:defRPr/>
            </a:pPr>
            <a:fld id="{14A9B989-1DDC-A546-AF44-8CE1EC44B2B8}" type="datetime1">
              <a:rPr lang="en-US" smtClean="0">
                <a:solidFill>
                  <a:prstClr val="black">
                    <a:tint val="75000"/>
                  </a:prstClr>
                </a:solidFill>
              </a:rPr>
              <a:pPr>
                <a:defRPr/>
              </a:pPr>
              <a:t>6/17/17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7EFF91FF-D894-6140-848C-994C3FF0AA80}" type="slidenum">
              <a:rPr lang="en-US">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32205396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9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n-US" dirty="0"/>
          </a:p>
        </p:txBody>
      </p:sp>
      <p:sp>
        <p:nvSpPr>
          <p:cNvPr id="3" name="Content Placeholder 2"/>
          <p:cNvSpPr>
            <a:spLocks noGrp="1"/>
          </p:cNvSpPr>
          <p:nvPr>
            <p:ph idx="1"/>
          </p:nvPr>
        </p:nvSpPr>
        <p:spPr/>
        <p:txBody>
          <a:bodyPr/>
          <a:lstStyle>
            <a:lvl1pPr>
              <a:buSzPct val="120000"/>
              <a:defRPr/>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3"/>
          <p:cNvSpPr>
            <a:spLocks noGrp="1"/>
          </p:cNvSpPr>
          <p:nvPr>
            <p:ph type="dt" sz="half" idx="10"/>
          </p:nvPr>
        </p:nvSpPr>
        <p:spPr/>
        <p:txBody>
          <a:bodyPr/>
          <a:lstStyle>
            <a:lvl1pPr>
              <a:defRPr/>
            </a:lvl1pPr>
          </a:lstStyle>
          <a:p>
            <a:pPr>
              <a:defRPr/>
            </a:pPr>
            <a:fld id="{CE36A4BA-E04F-6046-9ED7-9ADF7E148717}" type="datetime1">
              <a:rPr lang="en-US" smtClean="0">
                <a:solidFill>
                  <a:prstClr val="black">
                    <a:tint val="75000"/>
                  </a:prstClr>
                </a:solidFill>
              </a:rPr>
              <a:pPr>
                <a:defRPr/>
              </a:pPr>
              <a:t>6/17/17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866DA6C0-E8D2-8D44-A834-246A4BF6B0E5}"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2217897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Layout>
</file>

<file path=ppt/slideLayouts/slideLayout19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pPr>
              <a:defRPr/>
            </a:pPr>
            <a:fld id="{CE59C1B5-126E-294E-8011-7E99B19B2715}" type="datetime1">
              <a:rPr lang="en-US" smtClean="0">
                <a:solidFill>
                  <a:prstClr val="black">
                    <a:tint val="75000"/>
                  </a:prstClr>
                </a:solidFill>
              </a:rPr>
              <a:pPr>
                <a:defRPr/>
              </a:pPr>
              <a:t>6/17/17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D143F148-38EE-9D41-A399-46640A86DCFE}" type="slidenum">
              <a:rPr lang="en-US">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11909179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n-US" dirty="0"/>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Date Placeholder 3"/>
          <p:cNvSpPr>
            <a:spLocks noGrp="1"/>
          </p:cNvSpPr>
          <p:nvPr>
            <p:ph type="dt" sz="half" idx="10"/>
          </p:nvPr>
        </p:nvSpPr>
        <p:spPr/>
        <p:txBody>
          <a:bodyPr/>
          <a:lstStyle>
            <a:lvl1pPr>
              <a:defRPr/>
            </a:lvl1pPr>
          </a:lstStyle>
          <a:p>
            <a:pPr>
              <a:defRPr/>
            </a:pPr>
            <a:fld id="{77FBC39C-3586-B343-8EA2-23724747138B}" type="datetime1">
              <a:rPr lang="en-US" smtClean="0">
                <a:solidFill>
                  <a:prstClr val="black">
                    <a:tint val="75000"/>
                  </a:prstClr>
                </a:solidFill>
              </a:rPr>
              <a:pPr>
                <a:defRPr/>
              </a:pPr>
              <a:t>6/17/17</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95CE7248-CC89-3641-A7E7-47B62CEA8426}"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23215817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8" name="Date Placeholder 3"/>
          <p:cNvSpPr>
            <a:spLocks noGrp="1"/>
          </p:cNvSpPr>
          <p:nvPr>
            <p:ph type="dt" sz="half" idx="10"/>
          </p:nvPr>
        </p:nvSpPr>
        <p:spPr/>
        <p:txBody>
          <a:bodyPr/>
          <a:lstStyle>
            <a:lvl1pPr>
              <a:defRPr/>
            </a:lvl1pPr>
          </a:lstStyle>
          <a:p>
            <a:pPr>
              <a:defRPr/>
            </a:pPr>
            <a:fld id="{213ECBEB-1D09-0648-BA66-44A8D313B1AC}" type="datetime1">
              <a:rPr lang="en-US" smtClean="0">
                <a:solidFill>
                  <a:prstClr val="black">
                    <a:tint val="75000"/>
                  </a:prstClr>
                </a:solidFill>
              </a:rPr>
              <a:pPr>
                <a:defRPr/>
              </a:pPr>
              <a:t>6/17/17</a:t>
            </a:fld>
            <a:endParaRPr lang="en-US">
              <a:solidFill>
                <a:prstClr val="black">
                  <a:tint val="75000"/>
                </a:prstClr>
              </a:solidFill>
            </a:endParaRPr>
          </a:p>
        </p:txBody>
      </p:sp>
      <p:sp>
        <p:nvSpPr>
          <p:cNvPr id="9" name="Footer Placeholder 4"/>
          <p:cNvSpPr>
            <a:spLocks noGrp="1"/>
          </p:cNvSpPr>
          <p:nvPr>
            <p:ph type="ftr" sz="quarter" idx="11"/>
          </p:nvPr>
        </p:nvSpPr>
        <p:spPr/>
        <p:txBody>
          <a:bodyPr/>
          <a:lstStyle>
            <a:lvl1pPr>
              <a:defRPr/>
            </a:lvl1pPr>
          </a:lstStyle>
          <a:p>
            <a:pPr>
              <a:defRPr/>
            </a:pPr>
            <a:endParaRPr lang="en-US"/>
          </a:p>
        </p:txBody>
      </p:sp>
      <p:sp>
        <p:nvSpPr>
          <p:cNvPr id="10" name="Slide Number Placeholder 5"/>
          <p:cNvSpPr>
            <a:spLocks noGrp="1"/>
          </p:cNvSpPr>
          <p:nvPr>
            <p:ph type="sldNum" sz="quarter" idx="12"/>
          </p:nvPr>
        </p:nvSpPr>
        <p:spPr/>
        <p:txBody>
          <a:bodyPr/>
          <a:lstStyle>
            <a:lvl1pPr>
              <a:defRPr/>
            </a:lvl1pPr>
          </a:lstStyle>
          <a:p>
            <a:pPr>
              <a:defRPr/>
            </a:pPr>
            <a:fld id="{197AEE38-385D-F945-8ABA-6CFF9E8196B2}"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25385471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4" name="Date Placeholder 3"/>
          <p:cNvSpPr>
            <a:spLocks noGrp="1"/>
          </p:cNvSpPr>
          <p:nvPr>
            <p:ph type="dt" sz="half" idx="10"/>
          </p:nvPr>
        </p:nvSpPr>
        <p:spPr/>
        <p:txBody>
          <a:bodyPr/>
          <a:lstStyle>
            <a:lvl1pPr>
              <a:defRPr/>
            </a:lvl1pPr>
          </a:lstStyle>
          <a:p>
            <a:pPr>
              <a:defRPr/>
            </a:pPr>
            <a:fld id="{4EBE4C7B-9664-7B46-842B-7DC00B0DD9F0}" type="datetime1">
              <a:rPr lang="en-US" smtClean="0">
                <a:solidFill>
                  <a:prstClr val="black">
                    <a:tint val="75000"/>
                  </a:prstClr>
                </a:solidFill>
              </a:rPr>
              <a:pPr>
                <a:defRPr/>
              </a:pPr>
              <a:t>6/17/17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CFCB3398-78C0-5B46-8BCF-97493A0BAED3}"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29482466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Date Placeholder 3"/>
          <p:cNvSpPr>
            <a:spLocks noGrp="1"/>
          </p:cNvSpPr>
          <p:nvPr>
            <p:ph type="dt" sz="half" idx="10"/>
          </p:nvPr>
        </p:nvSpPr>
        <p:spPr/>
        <p:txBody>
          <a:bodyPr/>
          <a:lstStyle>
            <a:lvl1pPr>
              <a:defRPr/>
            </a:lvl1pPr>
          </a:lstStyle>
          <a:p>
            <a:pPr>
              <a:defRPr/>
            </a:pPr>
            <a:fld id="{FFC218DE-2B62-5242-9D74-C392291347B9}" type="datetime1">
              <a:rPr lang="en-US" smtClean="0">
                <a:solidFill>
                  <a:prstClr val="black">
                    <a:tint val="75000"/>
                  </a:prstClr>
                </a:solidFill>
              </a:rPr>
              <a:pPr>
                <a:defRPr/>
              </a:pPr>
              <a:t>6/17/17</a:t>
            </a:fld>
            <a:endParaRPr lang="en-US">
              <a:solidFill>
                <a:prstClr val="black">
                  <a:tint val="75000"/>
                </a:prstClr>
              </a:solidFill>
            </a:endParaRPr>
          </a:p>
        </p:txBody>
      </p:sp>
      <p:sp>
        <p:nvSpPr>
          <p:cNvPr id="4" name="Footer Placeholder 4"/>
          <p:cNvSpPr>
            <a:spLocks noGrp="1"/>
          </p:cNvSpPr>
          <p:nvPr>
            <p:ph type="ftr" sz="quarter" idx="11"/>
          </p:nvPr>
        </p:nvSpPr>
        <p:spPr/>
        <p:txBody>
          <a:bodyPr/>
          <a:lstStyle>
            <a:lvl1pPr>
              <a:defRPr/>
            </a:lvl1pPr>
          </a:lstStyle>
          <a:p>
            <a:pPr>
              <a:defRPr/>
            </a:pPr>
            <a:endParaRPr lang="en-US"/>
          </a:p>
        </p:txBody>
      </p:sp>
      <p:sp>
        <p:nvSpPr>
          <p:cNvPr id="5" name="Slide Number Placeholder 5"/>
          <p:cNvSpPr>
            <a:spLocks noGrp="1"/>
          </p:cNvSpPr>
          <p:nvPr>
            <p:ph type="sldNum" sz="quarter" idx="12"/>
          </p:nvPr>
        </p:nvSpPr>
        <p:spPr/>
        <p:txBody>
          <a:bodyPr/>
          <a:lstStyle>
            <a:lvl1pPr>
              <a:defRPr/>
            </a:lvl1pPr>
          </a:lstStyle>
          <a:p>
            <a:pPr>
              <a:defRPr/>
            </a:pPr>
            <a:fld id="{87CB12DC-9BA3-E849-8DAB-53097B1F748C}"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2681662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6" name="Date Placeholder 3"/>
          <p:cNvSpPr>
            <a:spLocks noGrp="1"/>
          </p:cNvSpPr>
          <p:nvPr>
            <p:ph type="dt" sz="half" idx="10"/>
          </p:nvPr>
        </p:nvSpPr>
        <p:spPr/>
        <p:txBody>
          <a:bodyPr/>
          <a:lstStyle>
            <a:lvl1pPr>
              <a:defRPr/>
            </a:lvl1pPr>
          </a:lstStyle>
          <a:p>
            <a:pPr>
              <a:defRPr/>
            </a:pPr>
            <a:fld id="{9A73A221-8A2B-A645-A3F8-C7819C3CE5BE}" type="datetime1">
              <a:rPr lang="en-US" smtClean="0">
                <a:solidFill>
                  <a:prstClr val="black">
                    <a:tint val="75000"/>
                  </a:prstClr>
                </a:solidFill>
              </a:rPr>
              <a:pPr>
                <a:defRPr/>
              </a:pPr>
              <a:t>6/17/17</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01BA44EC-0D86-C44E-97A0-48A19801D204}"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38067244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Drag picture to placeholder or click icon to add</a:t>
            </a:r>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6" name="Date Placeholder 3"/>
          <p:cNvSpPr>
            <a:spLocks noGrp="1"/>
          </p:cNvSpPr>
          <p:nvPr>
            <p:ph type="dt" sz="half" idx="10"/>
          </p:nvPr>
        </p:nvSpPr>
        <p:spPr/>
        <p:txBody>
          <a:bodyPr/>
          <a:lstStyle>
            <a:lvl1pPr>
              <a:defRPr/>
            </a:lvl1pPr>
          </a:lstStyle>
          <a:p>
            <a:pPr>
              <a:defRPr/>
            </a:pPr>
            <a:fld id="{8D7EB322-1335-B747-8FD4-F55BB3B2815F}" type="datetime1">
              <a:rPr lang="en-US" smtClean="0">
                <a:solidFill>
                  <a:prstClr val="black">
                    <a:tint val="75000"/>
                  </a:prstClr>
                </a:solidFill>
              </a:rPr>
              <a:pPr>
                <a:defRPr/>
              </a:pPr>
              <a:t>6/17/17</a:t>
            </a:fld>
            <a:endParaRPr lang="en-US">
              <a:solidFill>
                <a:prstClr val="black">
                  <a:tint val="75000"/>
                </a:prstClr>
              </a:solidFill>
            </a:endParaRPr>
          </a:p>
        </p:txBody>
      </p:sp>
      <p:sp>
        <p:nvSpPr>
          <p:cNvPr id="7" name="Footer Placeholder 4"/>
          <p:cNvSpPr>
            <a:spLocks noGrp="1"/>
          </p:cNvSpPr>
          <p:nvPr>
            <p:ph type="ftr" sz="quarter" idx="11"/>
          </p:nvPr>
        </p:nvSpPr>
        <p:spPr/>
        <p:txBody>
          <a:bodyPr/>
          <a:lstStyle>
            <a:lvl1pPr>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9FC0C591-9DB5-3C46-BAB1-1FD3C04251A7}"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35979054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759AB0B2-58B9-A44C-A5A6-A8FBBE530850}" type="datetime1">
              <a:rPr lang="en-US" smtClean="0">
                <a:solidFill>
                  <a:prstClr val="black">
                    <a:tint val="75000"/>
                  </a:prstClr>
                </a:solidFill>
              </a:rPr>
              <a:pPr>
                <a:defRPr/>
              </a:pPr>
              <a:t>6/17/17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ADC9B385-7E4F-D648-854E-B5FBE5911DB7}"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28999673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39481B22-01FA-A943-9BB9-8B65F5C80F50}" type="datetime1">
              <a:rPr lang="en-US" smtClean="0">
                <a:solidFill>
                  <a:prstClr val="black">
                    <a:tint val="75000"/>
                  </a:prstClr>
                </a:solidFill>
              </a:rPr>
              <a:pPr>
                <a:defRPr/>
              </a:pPr>
              <a:t>6/17/17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A6709091-ADEF-0E4F-807D-32AD63D403A3}" type="slidenum">
              <a:rPr lang="en-US">
                <a:solidFill>
                  <a:srgbClr val="9BBB59"/>
                </a:solidFill>
              </a:rPr>
              <a:pPr>
                <a:defRPr/>
              </a:pPr>
              <a:t>‹#›</a:t>
            </a:fld>
            <a:endParaRPr lang="en-US">
              <a:solidFill>
                <a:srgbClr val="9BBB59"/>
              </a:solidFill>
            </a:endParaRPr>
          </a:p>
        </p:txBody>
      </p:sp>
    </p:spTree>
    <p:extLst>
      <p:ext uri="{BB962C8B-B14F-4D97-AF65-F5344CB8AC3E}">
        <p14:creationId xmlns:p14="http://schemas.microsoft.com/office/powerpoint/2010/main" val="40988723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93.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255588" y="198438"/>
            <a:ext cx="8382000" cy="487362"/>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242888" y="1200150"/>
            <a:ext cx="4114800" cy="48307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510088" y="1200150"/>
            <a:ext cx="4114800" cy="48307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fld id="{F403E011-89A9-6E48-A945-79C971F164E7}" type="datetime1">
              <a:rPr lang="en-US" smtClean="0">
                <a:solidFill>
                  <a:prstClr val="black">
                    <a:tint val="75000"/>
                  </a:prstClr>
                </a:solidFill>
              </a:rPr>
              <a:pPr>
                <a:defRPr/>
              </a:pPr>
              <a:t>6/17/17</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1D97A91E-0216-8544-A00D-3713641DF831}" type="slidenum">
              <a:rPr lang="en-US">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8426806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1994.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55588" y="198438"/>
            <a:ext cx="8382000" cy="487362"/>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242888" y="1200150"/>
            <a:ext cx="8382000" cy="4830763"/>
          </a:xfrm>
        </p:spPr>
        <p:txBody>
          <a:bodyPr/>
          <a:lstStyle/>
          <a:p>
            <a:pPr lvl="0"/>
            <a:r>
              <a:rPr lang="en-US" noProof="0" smtClean="0"/>
              <a:t>Click icon to add table</a:t>
            </a:r>
            <a:endParaRPr lang="en-US" noProof="0"/>
          </a:p>
        </p:txBody>
      </p:sp>
      <p:sp>
        <p:nvSpPr>
          <p:cNvPr id="4" name="Date Placeholder 3"/>
          <p:cNvSpPr>
            <a:spLocks noGrp="1"/>
          </p:cNvSpPr>
          <p:nvPr>
            <p:ph type="dt" sz="half" idx="10"/>
          </p:nvPr>
        </p:nvSpPr>
        <p:spPr/>
        <p:txBody>
          <a:bodyPr/>
          <a:lstStyle>
            <a:lvl1pPr>
              <a:defRPr/>
            </a:lvl1pPr>
          </a:lstStyle>
          <a:p>
            <a:pPr>
              <a:defRPr/>
            </a:pPr>
            <a:fld id="{8715C56D-A987-284F-BCDA-11A8D583DC1B}" type="datetime1">
              <a:rPr lang="en-US" smtClean="0">
                <a:solidFill>
                  <a:prstClr val="black">
                    <a:tint val="75000"/>
                  </a:prstClr>
                </a:solidFill>
              </a:rPr>
              <a:pPr>
                <a:defRPr/>
              </a:pPr>
              <a:t>6/17/17</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6BBFA2E4-188F-1F44-91FC-27C47CA5D22F}" type="slidenum">
              <a:rPr lang="en-US">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12175169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theme" Target="../theme/theme1.xml"/><Relationship Id="rId14" Type="http://schemas.openxmlformats.org/officeDocument/2006/relationships/image" Target="../media/image1.png"/><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s>
</file>

<file path=ppt/slideMasters/_rels/slideMaster2.xml.rels><?xml version="1.0" encoding="UTF-8" standalone="yes"?>
<Relationships xmlns="http://schemas.openxmlformats.org/package/2006/relationships"><Relationship Id="rId1" Type="http://schemas.openxmlformats.org/officeDocument/2006/relationships/theme" Target="../theme/theme2.xml"/><Relationship Id="rId2" Type="http://schemas.openxmlformats.org/officeDocument/2006/relationships/image" Target="../media/image1.png"/></Relationships>
</file>

<file path=ppt/slideMasters/_rels/slideMaster3.xml.rels><?xml version="1.0" encoding="UTF-8" standalone="yes"?>
<Relationships xmlns="http://schemas.openxmlformats.org/package/2006/relationships"><Relationship Id="rId11" Type="http://schemas.openxmlformats.org/officeDocument/2006/relationships/slideLayout" Target="../slideLayouts/slideLayout23.xml"/><Relationship Id="rId12" Type="http://schemas.openxmlformats.org/officeDocument/2006/relationships/slideLayout" Target="../slideLayouts/slideLayout24.xml"/><Relationship Id="rId13" Type="http://schemas.openxmlformats.org/officeDocument/2006/relationships/theme" Target="../theme/theme3.xml"/><Relationship Id="rId14" Type="http://schemas.openxmlformats.org/officeDocument/2006/relationships/image" Target="../media/image1.png"/><Relationship Id="rId1" Type="http://schemas.openxmlformats.org/officeDocument/2006/relationships/slideLayout" Target="../slideLayouts/slideLayout13.xml"/><Relationship Id="rId2" Type="http://schemas.openxmlformats.org/officeDocument/2006/relationships/slideLayout" Target="../slideLayouts/slideLayout14.xml"/><Relationship Id="rId3" Type="http://schemas.openxmlformats.org/officeDocument/2006/relationships/slideLayout" Target="../slideLayouts/slideLayout15.xml"/><Relationship Id="rId4" Type="http://schemas.openxmlformats.org/officeDocument/2006/relationships/slideLayout" Target="../slideLayouts/slideLayout16.xml"/><Relationship Id="rId5" Type="http://schemas.openxmlformats.org/officeDocument/2006/relationships/slideLayout" Target="../slideLayouts/slideLayout17.xml"/><Relationship Id="rId6" Type="http://schemas.openxmlformats.org/officeDocument/2006/relationships/slideLayout" Target="../slideLayouts/slideLayout18.xml"/><Relationship Id="rId7" Type="http://schemas.openxmlformats.org/officeDocument/2006/relationships/slideLayout" Target="../slideLayouts/slideLayout19.xml"/><Relationship Id="rId8" Type="http://schemas.openxmlformats.org/officeDocument/2006/relationships/slideLayout" Target="../slideLayouts/slideLayout20.xml"/><Relationship Id="rId9" Type="http://schemas.openxmlformats.org/officeDocument/2006/relationships/slideLayout" Target="../slideLayouts/slideLayout21.xml"/><Relationship Id="rId10" Type="http://schemas.openxmlformats.org/officeDocument/2006/relationships/slideLayout" Target="../slideLayouts/slideLayout22.xml"/></Relationships>
</file>

<file path=ppt/slideMasters/_rels/slideMaster4.xml.rels><?xml version="1.0" encoding="UTF-8" standalone="yes"?>
<Relationships xmlns="http://schemas.openxmlformats.org/package/2006/relationships"><Relationship Id="rId11" Type="http://schemas.openxmlformats.org/officeDocument/2006/relationships/slideLayout" Target="../slideLayouts/slideLayout35.xml"/><Relationship Id="rId12" Type="http://schemas.openxmlformats.org/officeDocument/2006/relationships/theme" Target="../theme/theme4.xml"/><Relationship Id="rId13" Type="http://schemas.openxmlformats.org/officeDocument/2006/relationships/image" Target="../media/image1.png"/><Relationship Id="rId1" Type="http://schemas.openxmlformats.org/officeDocument/2006/relationships/slideLayout" Target="../slideLayouts/slideLayout25.xml"/><Relationship Id="rId2" Type="http://schemas.openxmlformats.org/officeDocument/2006/relationships/slideLayout" Target="../slideLayouts/slideLayout26.xml"/><Relationship Id="rId3" Type="http://schemas.openxmlformats.org/officeDocument/2006/relationships/slideLayout" Target="../slideLayouts/slideLayout27.xml"/><Relationship Id="rId4" Type="http://schemas.openxmlformats.org/officeDocument/2006/relationships/slideLayout" Target="../slideLayouts/slideLayout28.xml"/><Relationship Id="rId5" Type="http://schemas.openxmlformats.org/officeDocument/2006/relationships/slideLayout" Target="../slideLayouts/slideLayout29.xml"/><Relationship Id="rId6" Type="http://schemas.openxmlformats.org/officeDocument/2006/relationships/slideLayout" Target="../slideLayouts/slideLayout30.xml"/><Relationship Id="rId7" Type="http://schemas.openxmlformats.org/officeDocument/2006/relationships/slideLayout" Target="../slideLayouts/slideLayout31.xml"/><Relationship Id="rId8" Type="http://schemas.openxmlformats.org/officeDocument/2006/relationships/slideLayout" Target="../slideLayouts/slideLayout32.xml"/><Relationship Id="rId9" Type="http://schemas.openxmlformats.org/officeDocument/2006/relationships/slideLayout" Target="../slideLayouts/slideLayout33.xml"/><Relationship Id="rId10" Type="http://schemas.openxmlformats.org/officeDocument/2006/relationships/slideLayout" Target="../slideLayouts/slideLayout34.xml"/></Relationships>
</file>

<file path=ppt/slideMasters/_rels/slideMaster5.xml.rels><?xml version="1.0" encoding="UTF-8" standalone="yes"?>
<Relationships xmlns="http://schemas.openxmlformats.org/package/2006/relationships"><Relationship Id="rId11" Type="http://schemas.openxmlformats.org/officeDocument/2006/relationships/slideLayout" Target="../slideLayouts/slideLayout46.xml"/><Relationship Id="rId12" Type="http://schemas.openxmlformats.org/officeDocument/2006/relationships/theme" Target="../theme/theme5.xml"/><Relationship Id="rId1" Type="http://schemas.openxmlformats.org/officeDocument/2006/relationships/slideLayout" Target="../slideLayouts/slideLayout36.xml"/><Relationship Id="rId2" Type="http://schemas.openxmlformats.org/officeDocument/2006/relationships/slideLayout" Target="../slideLayouts/slideLayout37.xml"/><Relationship Id="rId3" Type="http://schemas.openxmlformats.org/officeDocument/2006/relationships/slideLayout" Target="../slideLayouts/slideLayout38.xml"/><Relationship Id="rId4" Type="http://schemas.openxmlformats.org/officeDocument/2006/relationships/slideLayout" Target="../slideLayouts/slideLayout39.xml"/><Relationship Id="rId5" Type="http://schemas.openxmlformats.org/officeDocument/2006/relationships/slideLayout" Target="../slideLayouts/slideLayout40.xml"/><Relationship Id="rId6" Type="http://schemas.openxmlformats.org/officeDocument/2006/relationships/slideLayout" Target="../slideLayouts/slideLayout41.xml"/><Relationship Id="rId7" Type="http://schemas.openxmlformats.org/officeDocument/2006/relationships/slideLayout" Target="../slideLayouts/slideLayout42.xml"/><Relationship Id="rId8" Type="http://schemas.openxmlformats.org/officeDocument/2006/relationships/slideLayout" Target="../slideLayouts/slideLayout43.xml"/><Relationship Id="rId9" Type="http://schemas.openxmlformats.org/officeDocument/2006/relationships/slideLayout" Target="../slideLayouts/slideLayout44.xml"/><Relationship Id="rId10" Type="http://schemas.openxmlformats.org/officeDocument/2006/relationships/slideLayout" Target="../slideLayouts/slideLayout45.xml"/></Relationships>
</file>

<file path=ppt/slideMasters/_rels/slideMaster6.xml.rels><?xml version="1.0" encoding="UTF-8" standalone="yes"?>
<Relationships xmlns="http://schemas.openxmlformats.org/package/2006/relationships"><Relationship Id="rId11" Type="http://schemas.openxmlformats.org/officeDocument/2006/relationships/slideLayout" Target="../slideLayouts/slideLayout57.xml"/><Relationship Id="rId12" Type="http://schemas.openxmlformats.org/officeDocument/2006/relationships/theme" Target="../theme/theme6.xml"/><Relationship Id="rId13" Type="http://schemas.openxmlformats.org/officeDocument/2006/relationships/image" Target="../media/image1.png"/><Relationship Id="rId1" Type="http://schemas.openxmlformats.org/officeDocument/2006/relationships/slideLayout" Target="../slideLayouts/slideLayout47.xml"/><Relationship Id="rId2" Type="http://schemas.openxmlformats.org/officeDocument/2006/relationships/slideLayout" Target="../slideLayouts/slideLayout48.xml"/><Relationship Id="rId3" Type="http://schemas.openxmlformats.org/officeDocument/2006/relationships/slideLayout" Target="../slideLayouts/slideLayout49.xml"/><Relationship Id="rId4" Type="http://schemas.openxmlformats.org/officeDocument/2006/relationships/slideLayout" Target="../slideLayouts/slideLayout50.xml"/><Relationship Id="rId5" Type="http://schemas.openxmlformats.org/officeDocument/2006/relationships/slideLayout" Target="../slideLayouts/slideLayout51.xml"/><Relationship Id="rId6" Type="http://schemas.openxmlformats.org/officeDocument/2006/relationships/slideLayout" Target="../slideLayouts/slideLayout52.xml"/><Relationship Id="rId7" Type="http://schemas.openxmlformats.org/officeDocument/2006/relationships/slideLayout" Target="../slideLayouts/slideLayout53.xml"/><Relationship Id="rId8" Type="http://schemas.openxmlformats.org/officeDocument/2006/relationships/slideLayout" Target="../slideLayouts/slideLayout54.xml"/><Relationship Id="rId9" Type="http://schemas.openxmlformats.org/officeDocument/2006/relationships/slideLayout" Target="../slideLayouts/slideLayout55.xml"/><Relationship Id="rId10" Type="http://schemas.openxmlformats.org/officeDocument/2006/relationships/slideLayout" Target="../slideLayouts/slideLayout56.xml"/></Relationships>
</file>

<file path=ppt/slideMasters/_rels/slideMaster7.xml.rels><?xml version="1.0" encoding="UTF-8" standalone="yes"?>
<Relationships xmlns="http://schemas.openxmlformats.org/package/2006/relationships"><Relationship Id="rId11" Type="http://schemas.openxmlformats.org/officeDocument/2006/relationships/slideLayout" Target="../slideLayouts/slideLayout68.xml"/><Relationship Id="rId12" Type="http://schemas.openxmlformats.org/officeDocument/2006/relationships/theme" Target="../theme/theme7.xml"/><Relationship Id="rId13" Type="http://schemas.openxmlformats.org/officeDocument/2006/relationships/image" Target="../media/image1.png"/><Relationship Id="rId1" Type="http://schemas.openxmlformats.org/officeDocument/2006/relationships/slideLayout" Target="../slideLayouts/slideLayout58.xml"/><Relationship Id="rId2" Type="http://schemas.openxmlformats.org/officeDocument/2006/relationships/slideLayout" Target="../slideLayouts/slideLayout59.xml"/><Relationship Id="rId3" Type="http://schemas.openxmlformats.org/officeDocument/2006/relationships/slideLayout" Target="../slideLayouts/slideLayout60.xml"/><Relationship Id="rId4" Type="http://schemas.openxmlformats.org/officeDocument/2006/relationships/slideLayout" Target="../slideLayouts/slideLayout61.xml"/><Relationship Id="rId5" Type="http://schemas.openxmlformats.org/officeDocument/2006/relationships/slideLayout" Target="../slideLayouts/slideLayout62.xml"/><Relationship Id="rId6" Type="http://schemas.openxmlformats.org/officeDocument/2006/relationships/slideLayout" Target="../slideLayouts/slideLayout63.xml"/><Relationship Id="rId7" Type="http://schemas.openxmlformats.org/officeDocument/2006/relationships/slideLayout" Target="../slideLayouts/slideLayout64.xml"/><Relationship Id="rId8" Type="http://schemas.openxmlformats.org/officeDocument/2006/relationships/slideLayout" Target="../slideLayouts/slideLayout65.xml"/><Relationship Id="rId9" Type="http://schemas.openxmlformats.org/officeDocument/2006/relationships/slideLayout" Target="../slideLayouts/slideLayout66.xml"/><Relationship Id="rId10" Type="http://schemas.openxmlformats.org/officeDocument/2006/relationships/slideLayout" Target="../slideLayouts/slideLayout67.xml"/></Relationships>
</file>

<file path=ppt/slideMasters/_rels/slideMaster8.xml.rels><?xml version="1.0" encoding="UTF-8" standalone="yes"?>
<Relationships xmlns="http://schemas.openxmlformats.org/package/2006/relationships"><Relationship Id="rId11" Type="http://schemas.openxmlformats.org/officeDocument/2006/relationships/slideLayout" Target="../slideLayouts/slideLayout79.xml"/><Relationship Id="rId12" Type="http://schemas.openxmlformats.org/officeDocument/2006/relationships/theme" Target="../theme/theme8.xml"/><Relationship Id="rId13" Type="http://schemas.openxmlformats.org/officeDocument/2006/relationships/image" Target="../media/image1.png"/><Relationship Id="rId1" Type="http://schemas.openxmlformats.org/officeDocument/2006/relationships/slideLayout" Target="../slideLayouts/slideLayout69.xml"/><Relationship Id="rId2" Type="http://schemas.openxmlformats.org/officeDocument/2006/relationships/slideLayout" Target="../slideLayouts/slideLayout70.xml"/><Relationship Id="rId3" Type="http://schemas.openxmlformats.org/officeDocument/2006/relationships/slideLayout" Target="../slideLayouts/slideLayout71.xml"/><Relationship Id="rId4" Type="http://schemas.openxmlformats.org/officeDocument/2006/relationships/slideLayout" Target="../slideLayouts/slideLayout72.xml"/><Relationship Id="rId5" Type="http://schemas.openxmlformats.org/officeDocument/2006/relationships/slideLayout" Target="../slideLayouts/slideLayout73.xml"/><Relationship Id="rId6" Type="http://schemas.openxmlformats.org/officeDocument/2006/relationships/slideLayout" Target="../slideLayouts/slideLayout74.xml"/><Relationship Id="rId7" Type="http://schemas.openxmlformats.org/officeDocument/2006/relationships/slideLayout" Target="../slideLayouts/slideLayout75.xml"/><Relationship Id="rId8" Type="http://schemas.openxmlformats.org/officeDocument/2006/relationships/slideLayout" Target="../slideLayouts/slideLayout76.xml"/><Relationship Id="rId9" Type="http://schemas.openxmlformats.org/officeDocument/2006/relationships/slideLayout" Target="../slideLayouts/slideLayout77.xml"/><Relationship Id="rId10" Type="http://schemas.openxmlformats.org/officeDocument/2006/relationships/slideLayout" Target="../slideLayouts/slideLayout78.xml"/></Relationships>
</file>

<file path=ppt/slideMasters/_rels/slideMaster9.xml.rels><?xml version="1.0" encoding="UTF-8" standalone="yes"?>
<Relationships xmlns="http://schemas.openxmlformats.org/package/2006/relationships"><Relationship Id="rId11" Type="http://schemas.openxmlformats.org/officeDocument/2006/relationships/slideLayout" Target="../slideLayouts/slideLayout90.xml"/><Relationship Id="rId12" Type="http://schemas.openxmlformats.org/officeDocument/2006/relationships/theme" Target="../theme/theme9.xml"/><Relationship Id="rId13" Type="http://schemas.openxmlformats.org/officeDocument/2006/relationships/image" Target="../media/image1.png"/><Relationship Id="rId1" Type="http://schemas.openxmlformats.org/officeDocument/2006/relationships/slideLayout" Target="../slideLayouts/slideLayout80.xml"/><Relationship Id="rId2" Type="http://schemas.openxmlformats.org/officeDocument/2006/relationships/slideLayout" Target="../slideLayouts/slideLayout81.xml"/><Relationship Id="rId3" Type="http://schemas.openxmlformats.org/officeDocument/2006/relationships/slideLayout" Target="../slideLayouts/slideLayout82.xml"/><Relationship Id="rId4" Type="http://schemas.openxmlformats.org/officeDocument/2006/relationships/slideLayout" Target="../slideLayouts/slideLayout83.xml"/><Relationship Id="rId5" Type="http://schemas.openxmlformats.org/officeDocument/2006/relationships/slideLayout" Target="../slideLayouts/slideLayout84.xml"/><Relationship Id="rId6" Type="http://schemas.openxmlformats.org/officeDocument/2006/relationships/slideLayout" Target="../slideLayouts/slideLayout85.xml"/><Relationship Id="rId7" Type="http://schemas.openxmlformats.org/officeDocument/2006/relationships/slideLayout" Target="../slideLayouts/slideLayout86.xml"/><Relationship Id="rId8" Type="http://schemas.openxmlformats.org/officeDocument/2006/relationships/slideLayout" Target="../slideLayouts/slideLayout87.xml"/><Relationship Id="rId9" Type="http://schemas.openxmlformats.org/officeDocument/2006/relationships/slideLayout" Target="../slideLayouts/slideLayout88.xml"/><Relationship Id="rId10" Type="http://schemas.openxmlformats.org/officeDocument/2006/relationships/slideLayout" Target="../slideLayouts/slideLayout89.xml"/></Relationships>
</file>

<file path=ppt/slideMasters/_rels/slideMaster10.xml.rels><?xml version="1.0" encoding="UTF-8" standalone="yes"?>
<Relationships xmlns="http://schemas.openxmlformats.org/package/2006/relationships"><Relationship Id="rId11" Type="http://schemas.openxmlformats.org/officeDocument/2006/relationships/slideLayout" Target="../slideLayouts/slideLayout101.xml"/><Relationship Id="rId12" Type="http://schemas.openxmlformats.org/officeDocument/2006/relationships/slideLayout" Target="../slideLayouts/slideLayout102.xml"/><Relationship Id="rId13" Type="http://schemas.openxmlformats.org/officeDocument/2006/relationships/slideLayout" Target="../slideLayouts/slideLayout103.xml"/><Relationship Id="rId14" Type="http://schemas.openxmlformats.org/officeDocument/2006/relationships/slideLayout" Target="../slideLayouts/slideLayout104.xml"/><Relationship Id="rId15" Type="http://schemas.openxmlformats.org/officeDocument/2006/relationships/theme" Target="../theme/theme10.xml"/><Relationship Id="rId16" Type="http://schemas.openxmlformats.org/officeDocument/2006/relationships/image" Target="../media/image2.png"/><Relationship Id="rId17" Type="http://schemas.openxmlformats.org/officeDocument/2006/relationships/image" Target="../media/image3.png"/><Relationship Id="rId18" Type="http://schemas.openxmlformats.org/officeDocument/2006/relationships/image" Target="../media/image4.png"/><Relationship Id="rId19" Type="http://schemas.openxmlformats.org/officeDocument/2006/relationships/image" Target="../media/image5.emf"/><Relationship Id="rId1" Type="http://schemas.openxmlformats.org/officeDocument/2006/relationships/slideLayout" Target="../slideLayouts/slideLayout91.xml"/><Relationship Id="rId2" Type="http://schemas.openxmlformats.org/officeDocument/2006/relationships/slideLayout" Target="../slideLayouts/slideLayout92.xml"/><Relationship Id="rId3" Type="http://schemas.openxmlformats.org/officeDocument/2006/relationships/slideLayout" Target="../slideLayouts/slideLayout93.xml"/><Relationship Id="rId4" Type="http://schemas.openxmlformats.org/officeDocument/2006/relationships/slideLayout" Target="../slideLayouts/slideLayout94.xml"/><Relationship Id="rId5" Type="http://schemas.openxmlformats.org/officeDocument/2006/relationships/slideLayout" Target="../slideLayouts/slideLayout95.xml"/><Relationship Id="rId6" Type="http://schemas.openxmlformats.org/officeDocument/2006/relationships/slideLayout" Target="../slideLayouts/slideLayout96.xml"/><Relationship Id="rId7" Type="http://schemas.openxmlformats.org/officeDocument/2006/relationships/slideLayout" Target="../slideLayouts/slideLayout97.xml"/><Relationship Id="rId8" Type="http://schemas.openxmlformats.org/officeDocument/2006/relationships/slideLayout" Target="../slideLayouts/slideLayout98.xml"/><Relationship Id="rId9" Type="http://schemas.openxmlformats.org/officeDocument/2006/relationships/slideLayout" Target="../slideLayouts/slideLayout99.xml"/><Relationship Id="rId10" Type="http://schemas.openxmlformats.org/officeDocument/2006/relationships/slideLayout" Target="../slideLayouts/slideLayout100.xml"/></Relationships>
</file>

<file path=ppt/slideMasters/_rels/slideMaster11.xml.rels><?xml version="1.0" encoding="UTF-8" standalone="yes"?>
<Relationships xmlns="http://schemas.openxmlformats.org/package/2006/relationships"><Relationship Id="rId11" Type="http://schemas.openxmlformats.org/officeDocument/2006/relationships/slideLayout" Target="../slideLayouts/slideLayout115.xml"/><Relationship Id="rId12" Type="http://schemas.openxmlformats.org/officeDocument/2006/relationships/theme" Target="../theme/theme11.xml"/><Relationship Id="rId13" Type="http://schemas.openxmlformats.org/officeDocument/2006/relationships/image" Target="../media/image1.png"/><Relationship Id="rId1" Type="http://schemas.openxmlformats.org/officeDocument/2006/relationships/slideLayout" Target="../slideLayouts/slideLayout105.xml"/><Relationship Id="rId2" Type="http://schemas.openxmlformats.org/officeDocument/2006/relationships/slideLayout" Target="../slideLayouts/slideLayout106.xml"/><Relationship Id="rId3" Type="http://schemas.openxmlformats.org/officeDocument/2006/relationships/slideLayout" Target="../slideLayouts/slideLayout107.xml"/><Relationship Id="rId4" Type="http://schemas.openxmlformats.org/officeDocument/2006/relationships/slideLayout" Target="../slideLayouts/slideLayout108.xml"/><Relationship Id="rId5" Type="http://schemas.openxmlformats.org/officeDocument/2006/relationships/slideLayout" Target="../slideLayouts/slideLayout109.xml"/><Relationship Id="rId6" Type="http://schemas.openxmlformats.org/officeDocument/2006/relationships/slideLayout" Target="../slideLayouts/slideLayout110.xml"/><Relationship Id="rId7" Type="http://schemas.openxmlformats.org/officeDocument/2006/relationships/slideLayout" Target="../slideLayouts/slideLayout111.xml"/><Relationship Id="rId8" Type="http://schemas.openxmlformats.org/officeDocument/2006/relationships/slideLayout" Target="../slideLayouts/slideLayout112.xml"/><Relationship Id="rId9" Type="http://schemas.openxmlformats.org/officeDocument/2006/relationships/slideLayout" Target="../slideLayouts/slideLayout113.xml"/><Relationship Id="rId10" Type="http://schemas.openxmlformats.org/officeDocument/2006/relationships/slideLayout" Target="../slideLayouts/slideLayout114.xml"/></Relationships>
</file>

<file path=ppt/slideMasters/_rels/slideMaster12.xml.rels><?xml version="1.0" encoding="UTF-8" standalone="yes"?>
<Relationships xmlns="http://schemas.openxmlformats.org/package/2006/relationships"><Relationship Id="rId11" Type="http://schemas.openxmlformats.org/officeDocument/2006/relationships/slideLayout" Target="../slideLayouts/slideLayout126.xml"/><Relationship Id="rId12" Type="http://schemas.openxmlformats.org/officeDocument/2006/relationships/theme" Target="../theme/theme12.xml"/><Relationship Id="rId13" Type="http://schemas.openxmlformats.org/officeDocument/2006/relationships/image" Target="../media/image1.png"/><Relationship Id="rId1" Type="http://schemas.openxmlformats.org/officeDocument/2006/relationships/slideLayout" Target="../slideLayouts/slideLayout116.xml"/><Relationship Id="rId2" Type="http://schemas.openxmlformats.org/officeDocument/2006/relationships/slideLayout" Target="../slideLayouts/slideLayout117.xml"/><Relationship Id="rId3" Type="http://schemas.openxmlformats.org/officeDocument/2006/relationships/slideLayout" Target="../slideLayouts/slideLayout118.xml"/><Relationship Id="rId4" Type="http://schemas.openxmlformats.org/officeDocument/2006/relationships/slideLayout" Target="../slideLayouts/slideLayout119.xml"/><Relationship Id="rId5" Type="http://schemas.openxmlformats.org/officeDocument/2006/relationships/slideLayout" Target="../slideLayouts/slideLayout120.xml"/><Relationship Id="rId6" Type="http://schemas.openxmlformats.org/officeDocument/2006/relationships/slideLayout" Target="../slideLayouts/slideLayout121.xml"/><Relationship Id="rId7" Type="http://schemas.openxmlformats.org/officeDocument/2006/relationships/slideLayout" Target="../slideLayouts/slideLayout122.xml"/><Relationship Id="rId8" Type="http://schemas.openxmlformats.org/officeDocument/2006/relationships/slideLayout" Target="../slideLayouts/slideLayout123.xml"/><Relationship Id="rId9" Type="http://schemas.openxmlformats.org/officeDocument/2006/relationships/slideLayout" Target="../slideLayouts/slideLayout124.xml"/><Relationship Id="rId10" Type="http://schemas.openxmlformats.org/officeDocument/2006/relationships/slideLayout" Target="../slideLayouts/slideLayout125.xml"/></Relationships>
</file>

<file path=ppt/slideMasters/_rels/slideMaster13.xml.rels><?xml version="1.0" encoding="UTF-8" standalone="yes"?>
<Relationships xmlns="http://schemas.openxmlformats.org/package/2006/relationships"><Relationship Id="rId11" Type="http://schemas.openxmlformats.org/officeDocument/2006/relationships/slideLayout" Target="../slideLayouts/slideLayout137.xml"/><Relationship Id="rId12" Type="http://schemas.openxmlformats.org/officeDocument/2006/relationships/theme" Target="../theme/theme13.xml"/><Relationship Id="rId13" Type="http://schemas.openxmlformats.org/officeDocument/2006/relationships/image" Target="../media/image1.png"/><Relationship Id="rId1" Type="http://schemas.openxmlformats.org/officeDocument/2006/relationships/slideLayout" Target="../slideLayouts/slideLayout127.xml"/><Relationship Id="rId2" Type="http://schemas.openxmlformats.org/officeDocument/2006/relationships/slideLayout" Target="../slideLayouts/slideLayout128.xml"/><Relationship Id="rId3" Type="http://schemas.openxmlformats.org/officeDocument/2006/relationships/slideLayout" Target="../slideLayouts/slideLayout129.xml"/><Relationship Id="rId4" Type="http://schemas.openxmlformats.org/officeDocument/2006/relationships/slideLayout" Target="../slideLayouts/slideLayout130.xml"/><Relationship Id="rId5" Type="http://schemas.openxmlformats.org/officeDocument/2006/relationships/slideLayout" Target="../slideLayouts/slideLayout131.xml"/><Relationship Id="rId6" Type="http://schemas.openxmlformats.org/officeDocument/2006/relationships/slideLayout" Target="../slideLayouts/slideLayout132.xml"/><Relationship Id="rId7" Type="http://schemas.openxmlformats.org/officeDocument/2006/relationships/slideLayout" Target="../slideLayouts/slideLayout133.xml"/><Relationship Id="rId8" Type="http://schemas.openxmlformats.org/officeDocument/2006/relationships/slideLayout" Target="../slideLayouts/slideLayout134.xml"/><Relationship Id="rId9" Type="http://schemas.openxmlformats.org/officeDocument/2006/relationships/slideLayout" Target="../slideLayouts/slideLayout135.xml"/><Relationship Id="rId10" Type="http://schemas.openxmlformats.org/officeDocument/2006/relationships/slideLayout" Target="../slideLayouts/slideLayout136.xml"/></Relationships>
</file>

<file path=ppt/slideMasters/_rels/slideMaster14.xml.rels><?xml version="1.0" encoding="UTF-8" standalone="yes"?>
<Relationships xmlns="http://schemas.openxmlformats.org/package/2006/relationships"><Relationship Id="rId11" Type="http://schemas.openxmlformats.org/officeDocument/2006/relationships/slideLayout" Target="../slideLayouts/slideLayout148.xml"/><Relationship Id="rId12" Type="http://schemas.openxmlformats.org/officeDocument/2006/relationships/theme" Target="../theme/theme14.xml"/><Relationship Id="rId13" Type="http://schemas.openxmlformats.org/officeDocument/2006/relationships/image" Target="../media/image1.png"/><Relationship Id="rId1" Type="http://schemas.openxmlformats.org/officeDocument/2006/relationships/slideLayout" Target="../slideLayouts/slideLayout138.xml"/><Relationship Id="rId2" Type="http://schemas.openxmlformats.org/officeDocument/2006/relationships/slideLayout" Target="../slideLayouts/slideLayout139.xml"/><Relationship Id="rId3" Type="http://schemas.openxmlformats.org/officeDocument/2006/relationships/slideLayout" Target="../slideLayouts/slideLayout140.xml"/><Relationship Id="rId4" Type="http://schemas.openxmlformats.org/officeDocument/2006/relationships/slideLayout" Target="../slideLayouts/slideLayout141.xml"/><Relationship Id="rId5" Type="http://schemas.openxmlformats.org/officeDocument/2006/relationships/slideLayout" Target="../slideLayouts/slideLayout142.xml"/><Relationship Id="rId6" Type="http://schemas.openxmlformats.org/officeDocument/2006/relationships/slideLayout" Target="../slideLayouts/slideLayout143.xml"/><Relationship Id="rId7" Type="http://schemas.openxmlformats.org/officeDocument/2006/relationships/slideLayout" Target="../slideLayouts/slideLayout144.xml"/><Relationship Id="rId8" Type="http://schemas.openxmlformats.org/officeDocument/2006/relationships/slideLayout" Target="../slideLayouts/slideLayout145.xml"/><Relationship Id="rId9" Type="http://schemas.openxmlformats.org/officeDocument/2006/relationships/slideLayout" Target="../slideLayouts/slideLayout146.xml"/><Relationship Id="rId10" Type="http://schemas.openxmlformats.org/officeDocument/2006/relationships/slideLayout" Target="../slideLayouts/slideLayout147.xml"/></Relationships>
</file>

<file path=ppt/slideMasters/_rels/slideMaster15.xml.rels><?xml version="1.0" encoding="UTF-8" standalone="yes"?>
<Relationships xmlns="http://schemas.openxmlformats.org/package/2006/relationships"><Relationship Id="rId11" Type="http://schemas.openxmlformats.org/officeDocument/2006/relationships/slideLayout" Target="../slideLayouts/slideLayout159.xml"/><Relationship Id="rId12" Type="http://schemas.openxmlformats.org/officeDocument/2006/relationships/theme" Target="../theme/theme15.xml"/><Relationship Id="rId13" Type="http://schemas.openxmlformats.org/officeDocument/2006/relationships/image" Target="../media/image1.png"/><Relationship Id="rId1" Type="http://schemas.openxmlformats.org/officeDocument/2006/relationships/slideLayout" Target="../slideLayouts/slideLayout149.xml"/><Relationship Id="rId2" Type="http://schemas.openxmlformats.org/officeDocument/2006/relationships/slideLayout" Target="../slideLayouts/slideLayout150.xml"/><Relationship Id="rId3" Type="http://schemas.openxmlformats.org/officeDocument/2006/relationships/slideLayout" Target="../slideLayouts/slideLayout151.xml"/><Relationship Id="rId4" Type="http://schemas.openxmlformats.org/officeDocument/2006/relationships/slideLayout" Target="../slideLayouts/slideLayout152.xml"/><Relationship Id="rId5" Type="http://schemas.openxmlformats.org/officeDocument/2006/relationships/slideLayout" Target="../slideLayouts/slideLayout153.xml"/><Relationship Id="rId6" Type="http://schemas.openxmlformats.org/officeDocument/2006/relationships/slideLayout" Target="../slideLayouts/slideLayout154.xml"/><Relationship Id="rId7" Type="http://schemas.openxmlformats.org/officeDocument/2006/relationships/slideLayout" Target="../slideLayouts/slideLayout155.xml"/><Relationship Id="rId8" Type="http://schemas.openxmlformats.org/officeDocument/2006/relationships/slideLayout" Target="../slideLayouts/slideLayout156.xml"/><Relationship Id="rId9" Type="http://schemas.openxmlformats.org/officeDocument/2006/relationships/slideLayout" Target="../slideLayouts/slideLayout157.xml"/><Relationship Id="rId10" Type="http://schemas.openxmlformats.org/officeDocument/2006/relationships/slideLayout" Target="../slideLayouts/slideLayout158.xml"/></Relationships>
</file>

<file path=ppt/slideMasters/_rels/slideMaster16.xml.rels><?xml version="1.0" encoding="UTF-8" standalone="yes"?>
<Relationships xmlns="http://schemas.openxmlformats.org/package/2006/relationships"><Relationship Id="rId11" Type="http://schemas.openxmlformats.org/officeDocument/2006/relationships/slideLayout" Target="../slideLayouts/slideLayout170.xml"/><Relationship Id="rId12" Type="http://schemas.openxmlformats.org/officeDocument/2006/relationships/theme" Target="../theme/theme16.xml"/><Relationship Id="rId13" Type="http://schemas.openxmlformats.org/officeDocument/2006/relationships/image" Target="../media/image1.png"/><Relationship Id="rId1" Type="http://schemas.openxmlformats.org/officeDocument/2006/relationships/slideLayout" Target="../slideLayouts/slideLayout160.xml"/><Relationship Id="rId2" Type="http://schemas.openxmlformats.org/officeDocument/2006/relationships/slideLayout" Target="../slideLayouts/slideLayout161.xml"/><Relationship Id="rId3" Type="http://schemas.openxmlformats.org/officeDocument/2006/relationships/slideLayout" Target="../slideLayouts/slideLayout162.xml"/><Relationship Id="rId4" Type="http://schemas.openxmlformats.org/officeDocument/2006/relationships/slideLayout" Target="../slideLayouts/slideLayout163.xml"/><Relationship Id="rId5" Type="http://schemas.openxmlformats.org/officeDocument/2006/relationships/slideLayout" Target="../slideLayouts/slideLayout164.xml"/><Relationship Id="rId6" Type="http://schemas.openxmlformats.org/officeDocument/2006/relationships/slideLayout" Target="../slideLayouts/slideLayout165.xml"/><Relationship Id="rId7" Type="http://schemas.openxmlformats.org/officeDocument/2006/relationships/slideLayout" Target="../slideLayouts/slideLayout166.xml"/><Relationship Id="rId8" Type="http://schemas.openxmlformats.org/officeDocument/2006/relationships/slideLayout" Target="../slideLayouts/slideLayout167.xml"/><Relationship Id="rId9" Type="http://schemas.openxmlformats.org/officeDocument/2006/relationships/slideLayout" Target="../slideLayouts/slideLayout168.xml"/><Relationship Id="rId10" Type="http://schemas.openxmlformats.org/officeDocument/2006/relationships/slideLayout" Target="../slideLayouts/slideLayout169.xml"/></Relationships>
</file>

<file path=ppt/slideMasters/_rels/slideMaster17.xml.rels><?xml version="1.0" encoding="UTF-8" standalone="yes"?>
<Relationships xmlns="http://schemas.openxmlformats.org/package/2006/relationships"><Relationship Id="rId11" Type="http://schemas.openxmlformats.org/officeDocument/2006/relationships/slideLayout" Target="../slideLayouts/slideLayout181.xml"/><Relationship Id="rId12" Type="http://schemas.openxmlformats.org/officeDocument/2006/relationships/slideLayout" Target="../slideLayouts/slideLayout182.xml"/><Relationship Id="rId13" Type="http://schemas.openxmlformats.org/officeDocument/2006/relationships/theme" Target="../theme/theme17.xml"/><Relationship Id="rId14" Type="http://schemas.openxmlformats.org/officeDocument/2006/relationships/image" Target="../media/image1.png"/><Relationship Id="rId1" Type="http://schemas.openxmlformats.org/officeDocument/2006/relationships/slideLayout" Target="../slideLayouts/slideLayout171.xml"/><Relationship Id="rId2" Type="http://schemas.openxmlformats.org/officeDocument/2006/relationships/slideLayout" Target="../slideLayouts/slideLayout172.xml"/><Relationship Id="rId3" Type="http://schemas.openxmlformats.org/officeDocument/2006/relationships/slideLayout" Target="../slideLayouts/slideLayout173.xml"/><Relationship Id="rId4" Type="http://schemas.openxmlformats.org/officeDocument/2006/relationships/slideLayout" Target="../slideLayouts/slideLayout174.xml"/><Relationship Id="rId5" Type="http://schemas.openxmlformats.org/officeDocument/2006/relationships/slideLayout" Target="../slideLayouts/slideLayout175.xml"/><Relationship Id="rId6" Type="http://schemas.openxmlformats.org/officeDocument/2006/relationships/slideLayout" Target="../slideLayouts/slideLayout176.xml"/><Relationship Id="rId7" Type="http://schemas.openxmlformats.org/officeDocument/2006/relationships/slideLayout" Target="../slideLayouts/slideLayout177.xml"/><Relationship Id="rId8" Type="http://schemas.openxmlformats.org/officeDocument/2006/relationships/slideLayout" Target="../slideLayouts/slideLayout178.xml"/><Relationship Id="rId9" Type="http://schemas.openxmlformats.org/officeDocument/2006/relationships/slideLayout" Target="../slideLayouts/slideLayout179.xml"/><Relationship Id="rId10" Type="http://schemas.openxmlformats.org/officeDocument/2006/relationships/slideLayout" Target="../slideLayouts/slideLayout180.xml"/></Relationships>
</file>

<file path=ppt/slideMasters/_rels/slideMaster18.xml.rels><?xml version="1.0" encoding="UTF-8" standalone="yes"?>
<Relationships xmlns="http://schemas.openxmlformats.org/package/2006/relationships"><Relationship Id="rId11" Type="http://schemas.openxmlformats.org/officeDocument/2006/relationships/slideLayout" Target="../slideLayouts/slideLayout193.xml"/><Relationship Id="rId12" Type="http://schemas.openxmlformats.org/officeDocument/2006/relationships/theme" Target="../theme/theme18.xml"/><Relationship Id="rId13" Type="http://schemas.openxmlformats.org/officeDocument/2006/relationships/image" Target="../media/image1.png"/><Relationship Id="rId1" Type="http://schemas.openxmlformats.org/officeDocument/2006/relationships/slideLayout" Target="../slideLayouts/slideLayout183.xml"/><Relationship Id="rId2" Type="http://schemas.openxmlformats.org/officeDocument/2006/relationships/slideLayout" Target="../slideLayouts/slideLayout184.xml"/><Relationship Id="rId3" Type="http://schemas.openxmlformats.org/officeDocument/2006/relationships/slideLayout" Target="../slideLayouts/slideLayout185.xml"/><Relationship Id="rId4" Type="http://schemas.openxmlformats.org/officeDocument/2006/relationships/slideLayout" Target="../slideLayouts/slideLayout186.xml"/><Relationship Id="rId5" Type="http://schemas.openxmlformats.org/officeDocument/2006/relationships/slideLayout" Target="../slideLayouts/slideLayout187.xml"/><Relationship Id="rId6" Type="http://schemas.openxmlformats.org/officeDocument/2006/relationships/slideLayout" Target="../slideLayouts/slideLayout188.xml"/><Relationship Id="rId7" Type="http://schemas.openxmlformats.org/officeDocument/2006/relationships/slideLayout" Target="../slideLayouts/slideLayout189.xml"/><Relationship Id="rId8" Type="http://schemas.openxmlformats.org/officeDocument/2006/relationships/slideLayout" Target="../slideLayouts/slideLayout190.xml"/><Relationship Id="rId9" Type="http://schemas.openxmlformats.org/officeDocument/2006/relationships/slideLayout" Target="../slideLayouts/slideLayout191.xml"/><Relationship Id="rId10" Type="http://schemas.openxmlformats.org/officeDocument/2006/relationships/slideLayout" Target="../slideLayouts/slideLayout192.xml"/></Relationships>
</file>

<file path=ppt/slideMasters/_rels/slideMaster19.xml.rels><?xml version="1.0" encoding="UTF-8" standalone="yes"?>
<Relationships xmlns="http://schemas.openxmlformats.org/package/2006/relationships"><Relationship Id="rId11" Type="http://schemas.openxmlformats.org/officeDocument/2006/relationships/slideLayout" Target="../slideLayouts/slideLayout204.xml"/><Relationship Id="rId12" Type="http://schemas.openxmlformats.org/officeDocument/2006/relationships/theme" Target="../theme/theme19.xml"/><Relationship Id="rId13" Type="http://schemas.openxmlformats.org/officeDocument/2006/relationships/image" Target="../media/image1.png"/><Relationship Id="rId1" Type="http://schemas.openxmlformats.org/officeDocument/2006/relationships/slideLayout" Target="../slideLayouts/slideLayout194.xml"/><Relationship Id="rId2" Type="http://schemas.openxmlformats.org/officeDocument/2006/relationships/slideLayout" Target="../slideLayouts/slideLayout195.xml"/><Relationship Id="rId3" Type="http://schemas.openxmlformats.org/officeDocument/2006/relationships/slideLayout" Target="../slideLayouts/slideLayout196.xml"/><Relationship Id="rId4" Type="http://schemas.openxmlformats.org/officeDocument/2006/relationships/slideLayout" Target="../slideLayouts/slideLayout197.xml"/><Relationship Id="rId5" Type="http://schemas.openxmlformats.org/officeDocument/2006/relationships/slideLayout" Target="../slideLayouts/slideLayout198.xml"/><Relationship Id="rId6" Type="http://schemas.openxmlformats.org/officeDocument/2006/relationships/slideLayout" Target="../slideLayouts/slideLayout199.xml"/><Relationship Id="rId7" Type="http://schemas.openxmlformats.org/officeDocument/2006/relationships/slideLayout" Target="../slideLayouts/slideLayout200.xml"/><Relationship Id="rId8" Type="http://schemas.openxmlformats.org/officeDocument/2006/relationships/slideLayout" Target="../slideLayouts/slideLayout201.xml"/><Relationship Id="rId9" Type="http://schemas.openxmlformats.org/officeDocument/2006/relationships/slideLayout" Target="../slideLayouts/slideLayout202.xml"/><Relationship Id="rId10" Type="http://schemas.openxmlformats.org/officeDocument/2006/relationships/slideLayout" Target="../slideLayouts/slideLayout203.xml"/></Relationships>
</file>

<file path=ppt/slideMasters/_rels/slideMaster20.xml.rels><?xml version="1.0" encoding="UTF-8" standalone="yes"?>
<Relationships xmlns="http://schemas.openxmlformats.org/package/2006/relationships"><Relationship Id="rId11" Type="http://schemas.openxmlformats.org/officeDocument/2006/relationships/slideLayout" Target="../slideLayouts/slideLayout215.xml"/><Relationship Id="rId12" Type="http://schemas.openxmlformats.org/officeDocument/2006/relationships/theme" Target="../theme/theme20.xml"/><Relationship Id="rId13" Type="http://schemas.openxmlformats.org/officeDocument/2006/relationships/image" Target="../media/image1.png"/><Relationship Id="rId1" Type="http://schemas.openxmlformats.org/officeDocument/2006/relationships/slideLayout" Target="../slideLayouts/slideLayout205.xml"/><Relationship Id="rId2" Type="http://schemas.openxmlformats.org/officeDocument/2006/relationships/slideLayout" Target="../slideLayouts/slideLayout206.xml"/><Relationship Id="rId3" Type="http://schemas.openxmlformats.org/officeDocument/2006/relationships/slideLayout" Target="../slideLayouts/slideLayout207.xml"/><Relationship Id="rId4" Type="http://schemas.openxmlformats.org/officeDocument/2006/relationships/slideLayout" Target="../slideLayouts/slideLayout208.xml"/><Relationship Id="rId5" Type="http://schemas.openxmlformats.org/officeDocument/2006/relationships/slideLayout" Target="../slideLayouts/slideLayout209.xml"/><Relationship Id="rId6" Type="http://schemas.openxmlformats.org/officeDocument/2006/relationships/slideLayout" Target="../slideLayouts/slideLayout210.xml"/><Relationship Id="rId7" Type="http://schemas.openxmlformats.org/officeDocument/2006/relationships/slideLayout" Target="../slideLayouts/slideLayout211.xml"/><Relationship Id="rId8" Type="http://schemas.openxmlformats.org/officeDocument/2006/relationships/slideLayout" Target="../slideLayouts/slideLayout212.xml"/><Relationship Id="rId9" Type="http://schemas.openxmlformats.org/officeDocument/2006/relationships/slideLayout" Target="../slideLayouts/slideLayout213.xml"/><Relationship Id="rId10" Type="http://schemas.openxmlformats.org/officeDocument/2006/relationships/slideLayout" Target="../slideLayouts/slideLayout214.xml"/></Relationships>
</file>

<file path=ppt/slideMasters/_rels/slideMaster21.xml.rels><?xml version="1.0" encoding="UTF-8" standalone="yes"?>
<Relationships xmlns="http://schemas.openxmlformats.org/package/2006/relationships"><Relationship Id="rId11" Type="http://schemas.openxmlformats.org/officeDocument/2006/relationships/slideLayout" Target="../slideLayouts/slideLayout226.xml"/><Relationship Id="rId12" Type="http://schemas.openxmlformats.org/officeDocument/2006/relationships/theme" Target="../theme/theme21.xml"/><Relationship Id="rId13" Type="http://schemas.openxmlformats.org/officeDocument/2006/relationships/image" Target="../media/image1.png"/><Relationship Id="rId1" Type="http://schemas.openxmlformats.org/officeDocument/2006/relationships/slideLayout" Target="../slideLayouts/slideLayout216.xml"/><Relationship Id="rId2" Type="http://schemas.openxmlformats.org/officeDocument/2006/relationships/slideLayout" Target="../slideLayouts/slideLayout217.xml"/><Relationship Id="rId3" Type="http://schemas.openxmlformats.org/officeDocument/2006/relationships/slideLayout" Target="../slideLayouts/slideLayout218.xml"/><Relationship Id="rId4" Type="http://schemas.openxmlformats.org/officeDocument/2006/relationships/slideLayout" Target="../slideLayouts/slideLayout219.xml"/><Relationship Id="rId5" Type="http://schemas.openxmlformats.org/officeDocument/2006/relationships/slideLayout" Target="../slideLayouts/slideLayout220.xml"/><Relationship Id="rId6" Type="http://schemas.openxmlformats.org/officeDocument/2006/relationships/slideLayout" Target="../slideLayouts/slideLayout221.xml"/><Relationship Id="rId7" Type="http://schemas.openxmlformats.org/officeDocument/2006/relationships/slideLayout" Target="../slideLayouts/slideLayout222.xml"/><Relationship Id="rId8" Type="http://schemas.openxmlformats.org/officeDocument/2006/relationships/slideLayout" Target="../slideLayouts/slideLayout223.xml"/><Relationship Id="rId9" Type="http://schemas.openxmlformats.org/officeDocument/2006/relationships/slideLayout" Target="../slideLayouts/slideLayout224.xml"/><Relationship Id="rId10" Type="http://schemas.openxmlformats.org/officeDocument/2006/relationships/slideLayout" Target="../slideLayouts/slideLayout225.xml"/></Relationships>
</file>

<file path=ppt/slideMasters/_rels/slideMaster22.xml.rels><?xml version="1.0" encoding="UTF-8" standalone="yes"?>
<Relationships xmlns="http://schemas.openxmlformats.org/package/2006/relationships"><Relationship Id="rId11" Type="http://schemas.openxmlformats.org/officeDocument/2006/relationships/slideLayout" Target="../slideLayouts/slideLayout237.xml"/><Relationship Id="rId12" Type="http://schemas.openxmlformats.org/officeDocument/2006/relationships/theme" Target="../theme/theme22.xml"/><Relationship Id="rId13" Type="http://schemas.openxmlformats.org/officeDocument/2006/relationships/image" Target="../media/image1.png"/><Relationship Id="rId1" Type="http://schemas.openxmlformats.org/officeDocument/2006/relationships/slideLayout" Target="../slideLayouts/slideLayout227.xml"/><Relationship Id="rId2" Type="http://schemas.openxmlformats.org/officeDocument/2006/relationships/slideLayout" Target="../slideLayouts/slideLayout228.xml"/><Relationship Id="rId3" Type="http://schemas.openxmlformats.org/officeDocument/2006/relationships/slideLayout" Target="../slideLayouts/slideLayout229.xml"/><Relationship Id="rId4" Type="http://schemas.openxmlformats.org/officeDocument/2006/relationships/slideLayout" Target="../slideLayouts/slideLayout230.xml"/><Relationship Id="rId5" Type="http://schemas.openxmlformats.org/officeDocument/2006/relationships/slideLayout" Target="../slideLayouts/slideLayout231.xml"/><Relationship Id="rId6" Type="http://schemas.openxmlformats.org/officeDocument/2006/relationships/slideLayout" Target="../slideLayouts/slideLayout232.xml"/><Relationship Id="rId7" Type="http://schemas.openxmlformats.org/officeDocument/2006/relationships/slideLayout" Target="../slideLayouts/slideLayout233.xml"/><Relationship Id="rId8" Type="http://schemas.openxmlformats.org/officeDocument/2006/relationships/slideLayout" Target="../slideLayouts/slideLayout234.xml"/><Relationship Id="rId9" Type="http://schemas.openxmlformats.org/officeDocument/2006/relationships/slideLayout" Target="../slideLayouts/slideLayout235.xml"/><Relationship Id="rId10" Type="http://schemas.openxmlformats.org/officeDocument/2006/relationships/slideLayout" Target="../slideLayouts/slideLayout236.xml"/></Relationships>
</file>

<file path=ppt/slideMasters/_rels/slideMaster23.xml.rels><?xml version="1.0" encoding="UTF-8" standalone="yes"?>
<Relationships xmlns="http://schemas.openxmlformats.org/package/2006/relationships"><Relationship Id="rId11" Type="http://schemas.openxmlformats.org/officeDocument/2006/relationships/slideLayout" Target="../slideLayouts/slideLayout248.xml"/><Relationship Id="rId12" Type="http://schemas.openxmlformats.org/officeDocument/2006/relationships/theme" Target="../theme/theme23.xml"/><Relationship Id="rId13" Type="http://schemas.openxmlformats.org/officeDocument/2006/relationships/image" Target="../media/image1.png"/><Relationship Id="rId1" Type="http://schemas.openxmlformats.org/officeDocument/2006/relationships/slideLayout" Target="../slideLayouts/slideLayout238.xml"/><Relationship Id="rId2" Type="http://schemas.openxmlformats.org/officeDocument/2006/relationships/slideLayout" Target="../slideLayouts/slideLayout239.xml"/><Relationship Id="rId3" Type="http://schemas.openxmlformats.org/officeDocument/2006/relationships/slideLayout" Target="../slideLayouts/slideLayout240.xml"/><Relationship Id="rId4" Type="http://schemas.openxmlformats.org/officeDocument/2006/relationships/slideLayout" Target="../slideLayouts/slideLayout241.xml"/><Relationship Id="rId5" Type="http://schemas.openxmlformats.org/officeDocument/2006/relationships/slideLayout" Target="../slideLayouts/slideLayout242.xml"/><Relationship Id="rId6" Type="http://schemas.openxmlformats.org/officeDocument/2006/relationships/slideLayout" Target="../slideLayouts/slideLayout243.xml"/><Relationship Id="rId7" Type="http://schemas.openxmlformats.org/officeDocument/2006/relationships/slideLayout" Target="../slideLayouts/slideLayout244.xml"/><Relationship Id="rId8" Type="http://schemas.openxmlformats.org/officeDocument/2006/relationships/slideLayout" Target="../slideLayouts/slideLayout245.xml"/><Relationship Id="rId9" Type="http://schemas.openxmlformats.org/officeDocument/2006/relationships/slideLayout" Target="../slideLayouts/slideLayout246.xml"/><Relationship Id="rId10" Type="http://schemas.openxmlformats.org/officeDocument/2006/relationships/slideLayout" Target="../slideLayouts/slideLayout247.xml"/></Relationships>
</file>

<file path=ppt/slideMasters/_rels/slideMaster24.xml.rels><?xml version="1.0" encoding="UTF-8" standalone="yes"?>
<Relationships xmlns="http://schemas.openxmlformats.org/package/2006/relationships"><Relationship Id="rId11" Type="http://schemas.openxmlformats.org/officeDocument/2006/relationships/slideLayout" Target="../slideLayouts/slideLayout259.xml"/><Relationship Id="rId12" Type="http://schemas.openxmlformats.org/officeDocument/2006/relationships/theme" Target="../theme/theme24.xml"/><Relationship Id="rId13" Type="http://schemas.openxmlformats.org/officeDocument/2006/relationships/image" Target="../media/image1.png"/><Relationship Id="rId1" Type="http://schemas.openxmlformats.org/officeDocument/2006/relationships/slideLayout" Target="../slideLayouts/slideLayout249.xml"/><Relationship Id="rId2" Type="http://schemas.openxmlformats.org/officeDocument/2006/relationships/slideLayout" Target="../slideLayouts/slideLayout250.xml"/><Relationship Id="rId3" Type="http://schemas.openxmlformats.org/officeDocument/2006/relationships/slideLayout" Target="../slideLayouts/slideLayout251.xml"/><Relationship Id="rId4" Type="http://schemas.openxmlformats.org/officeDocument/2006/relationships/slideLayout" Target="../slideLayouts/slideLayout252.xml"/><Relationship Id="rId5" Type="http://schemas.openxmlformats.org/officeDocument/2006/relationships/slideLayout" Target="../slideLayouts/slideLayout253.xml"/><Relationship Id="rId6" Type="http://schemas.openxmlformats.org/officeDocument/2006/relationships/slideLayout" Target="../slideLayouts/slideLayout254.xml"/><Relationship Id="rId7" Type="http://schemas.openxmlformats.org/officeDocument/2006/relationships/slideLayout" Target="../slideLayouts/slideLayout255.xml"/><Relationship Id="rId8" Type="http://schemas.openxmlformats.org/officeDocument/2006/relationships/slideLayout" Target="../slideLayouts/slideLayout256.xml"/><Relationship Id="rId9" Type="http://schemas.openxmlformats.org/officeDocument/2006/relationships/slideLayout" Target="../slideLayouts/slideLayout257.xml"/><Relationship Id="rId10" Type="http://schemas.openxmlformats.org/officeDocument/2006/relationships/slideLayout" Target="../slideLayouts/slideLayout258.xml"/></Relationships>
</file>

<file path=ppt/slideMasters/_rels/slideMaster25.xml.rels><?xml version="1.0" encoding="UTF-8" standalone="yes"?>
<Relationships xmlns="http://schemas.openxmlformats.org/package/2006/relationships"><Relationship Id="rId11" Type="http://schemas.openxmlformats.org/officeDocument/2006/relationships/slideLayout" Target="../slideLayouts/slideLayout270.xml"/><Relationship Id="rId12" Type="http://schemas.openxmlformats.org/officeDocument/2006/relationships/theme" Target="../theme/theme25.xml"/><Relationship Id="rId13" Type="http://schemas.openxmlformats.org/officeDocument/2006/relationships/image" Target="../media/image1.png"/><Relationship Id="rId1" Type="http://schemas.openxmlformats.org/officeDocument/2006/relationships/slideLayout" Target="../slideLayouts/slideLayout260.xml"/><Relationship Id="rId2" Type="http://schemas.openxmlformats.org/officeDocument/2006/relationships/slideLayout" Target="../slideLayouts/slideLayout261.xml"/><Relationship Id="rId3" Type="http://schemas.openxmlformats.org/officeDocument/2006/relationships/slideLayout" Target="../slideLayouts/slideLayout262.xml"/><Relationship Id="rId4" Type="http://schemas.openxmlformats.org/officeDocument/2006/relationships/slideLayout" Target="../slideLayouts/slideLayout263.xml"/><Relationship Id="rId5" Type="http://schemas.openxmlformats.org/officeDocument/2006/relationships/slideLayout" Target="../slideLayouts/slideLayout264.xml"/><Relationship Id="rId6" Type="http://schemas.openxmlformats.org/officeDocument/2006/relationships/slideLayout" Target="../slideLayouts/slideLayout265.xml"/><Relationship Id="rId7" Type="http://schemas.openxmlformats.org/officeDocument/2006/relationships/slideLayout" Target="../slideLayouts/slideLayout266.xml"/><Relationship Id="rId8" Type="http://schemas.openxmlformats.org/officeDocument/2006/relationships/slideLayout" Target="../slideLayouts/slideLayout267.xml"/><Relationship Id="rId9" Type="http://schemas.openxmlformats.org/officeDocument/2006/relationships/slideLayout" Target="../slideLayouts/slideLayout268.xml"/><Relationship Id="rId10" Type="http://schemas.openxmlformats.org/officeDocument/2006/relationships/slideLayout" Target="../slideLayouts/slideLayout269.xml"/></Relationships>
</file>

<file path=ppt/slideMasters/_rels/slideMaster26.xml.rels><?xml version="1.0" encoding="UTF-8" standalone="yes"?>
<Relationships xmlns="http://schemas.openxmlformats.org/package/2006/relationships"><Relationship Id="rId11" Type="http://schemas.openxmlformats.org/officeDocument/2006/relationships/slideLayout" Target="../slideLayouts/slideLayout281.xml"/><Relationship Id="rId12" Type="http://schemas.openxmlformats.org/officeDocument/2006/relationships/theme" Target="../theme/theme26.xml"/><Relationship Id="rId13" Type="http://schemas.openxmlformats.org/officeDocument/2006/relationships/image" Target="../media/image1.png"/><Relationship Id="rId1" Type="http://schemas.openxmlformats.org/officeDocument/2006/relationships/slideLayout" Target="../slideLayouts/slideLayout271.xml"/><Relationship Id="rId2" Type="http://schemas.openxmlformats.org/officeDocument/2006/relationships/slideLayout" Target="../slideLayouts/slideLayout272.xml"/><Relationship Id="rId3" Type="http://schemas.openxmlformats.org/officeDocument/2006/relationships/slideLayout" Target="../slideLayouts/slideLayout273.xml"/><Relationship Id="rId4" Type="http://schemas.openxmlformats.org/officeDocument/2006/relationships/slideLayout" Target="../slideLayouts/slideLayout274.xml"/><Relationship Id="rId5" Type="http://schemas.openxmlformats.org/officeDocument/2006/relationships/slideLayout" Target="../slideLayouts/slideLayout275.xml"/><Relationship Id="rId6" Type="http://schemas.openxmlformats.org/officeDocument/2006/relationships/slideLayout" Target="../slideLayouts/slideLayout276.xml"/><Relationship Id="rId7" Type="http://schemas.openxmlformats.org/officeDocument/2006/relationships/slideLayout" Target="../slideLayouts/slideLayout277.xml"/><Relationship Id="rId8" Type="http://schemas.openxmlformats.org/officeDocument/2006/relationships/slideLayout" Target="../slideLayouts/slideLayout278.xml"/><Relationship Id="rId9" Type="http://schemas.openxmlformats.org/officeDocument/2006/relationships/slideLayout" Target="../slideLayouts/slideLayout279.xml"/><Relationship Id="rId10" Type="http://schemas.openxmlformats.org/officeDocument/2006/relationships/slideLayout" Target="../slideLayouts/slideLayout280.xml"/></Relationships>
</file>

<file path=ppt/slideMasters/_rels/slideMaster27.xml.rels><?xml version="1.0" encoding="UTF-8" standalone="yes"?>
<Relationships xmlns="http://schemas.openxmlformats.org/package/2006/relationships"><Relationship Id="rId11" Type="http://schemas.openxmlformats.org/officeDocument/2006/relationships/slideLayout" Target="../slideLayouts/slideLayout292.xml"/><Relationship Id="rId12" Type="http://schemas.openxmlformats.org/officeDocument/2006/relationships/theme" Target="../theme/theme27.xml"/><Relationship Id="rId13" Type="http://schemas.openxmlformats.org/officeDocument/2006/relationships/image" Target="../media/image1.png"/><Relationship Id="rId1" Type="http://schemas.openxmlformats.org/officeDocument/2006/relationships/slideLayout" Target="../slideLayouts/slideLayout282.xml"/><Relationship Id="rId2" Type="http://schemas.openxmlformats.org/officeDocument/2006/relationships/slideLayout" Target="../slideLayouts/slideLayout283.xml"/><Relationship Id="rId3" Type="http://schemas.openxmlformats.org/officeDocument/2006/relationships/slideLayout" Target="../slideLayouts/slideLayout284.xml"/><Relationship Id="rId4" Type="http://schemas.openxmlformats.org/officeDocument/2006/relationships/slideLayout" Target="../slideLayouts/slideLayout285.xml"/><Relationship Id="rId5" Type="http://schemas.openxmlformats.org/officeDocument/2006/relationships/slideLayout" Target="../slideLayouts/slideLayout286.xml"/><Relationship Id="rId6" Type="http://schemas.openxmlformats.org/officeDocument/2006/relationships/slideLayout" Target="../slideLayouts/slideLayout287.xml"/><Relationship Id="rId7" Type="http://schemas.openxmlformats.org/officeDocument/2006/relationships/slideLayout" Target="../slideLayouts/slideLayout288.xml"/><Relationship Id="rId8" Type="http://schemas.openxmlformats.org/officeDocument/2006/relationships/slideLayout" Target="../slideLayouts/slideLayout289.xml"/><Relationship Id="rId9" Type="http://schemas.openxmlformats.org/officeDocument/2006/relationships/slideLayout" Target="../slideLayouts/slideLayout290.xml"/><Relationship Id="rId10" Type="http://schemas.openxmlformats.org/officeDocument/2006/relationships/slideLayout" Target="../slideLayouts/slideLayout291.xml"/></Relationships>
</file>

<file path=ppt/slideMasters/_rels/slideMaster28.xml.rels><?xml version="1.0" encoding="UTF-8" standalone="yes"?>
<Relationships xmlns="http://schemas.openxmlformats.org/package/2006/relationships"><Relationship Id="rId11" Type="http://schemas.openxmlformats.org/officeDocument/2006/relationships/slideLayout" Target="../slideLayouts/slideLayout303.xml"/><Relationship Id="rId12" Type="http://schemas.openxmlformats.org/officeDocument/2006/relationships/theme" Target="../theme/theme28.xml"/><Relationship Id="rId13" Type="http://schemas.openxmlformats.org/officeDocument/2006/relationships/image" Target="../media/image1.png"/><Relationship Id="rId1" Type="http://schemas.openxmlformats.org/officeDocument/2006/relationships/slideLayout" Target="../slideLayouts/slideLayout293.xml"/><Relationship Id="rId2" Type="http://schemas.openxmlformats.org/officeDocument/2006/relationships/slideLayout" Target="../slideLayouts/slideLayout294.xml"/><Relationship Id="rId3" Type="http://schemas.openxmlformats.org/officeDocument/2006/relationships/slideLayout" Target="../slideLayouts/slideLayout295.xml"/><Relationship Id="rId4" Type="http://schemas.openxmlformats.org/officeDocument/2006/relationships/slideLayout" Target="../slideLayouts/slideLayout296.xml"/><Relationship Id="rId5" Type="http://schemas.openxmlformats.org/officeDocument/2006/relationships/slideLayout" Target="../slideLayouts/slideLayout297.xml"/><Relationship Id="rId6" Type="http://schemas.openxmlformats.org/officeDocument/2006/relationships/slideLayout" Target="../slideLayouts/slideLayout298.xml"/><Relationship Id="rId7" Type="http://schemas.openxmlformats.org/officeDocument/2006/relationships/slideLayout" Target="../slideLayouts/slideLayout299.xml"/><Relationship Id="rId8" Type="http://schemas.openxmlformats.org/officeDocument/2006/relationships/slideLayout" Target="../slideLayouts/slideLayout300.xml"/><Relationship Id="rId9" Type="http://schemas.openxmlformats.org/officeDocument/2006/relationships/slideLayout" Target="../slideLayouts/slideLayout301.xml"/><Relationship Id="rId10" Type="http://schemas.openxmlformats.org/officeDocument/2006/relationships/slideLayout" Target="../slideLayouts/slideLayout302.xml"/></Relationships>
</file>

<file path=ppt/slideMasters/_rels/slideMaster29.xml.rels><?xml version="1.0" encoding="UTF-8" standalone="yes"?>
<Relationships xmlns="http://schemas.openxmlformats.org/package/2006/relationships"><Relationship Id="rId11" Type="http://schemas.openxmlformats.org/officeDocument/2006/relationships/slideLayout" Target="../slideLayouts/slideLayout314.xml"/><Relationship Id="rId12" Type="http://schemas.openxmlformats.org/officeDocument/2006/relationships/theme" Target="../theme/theme29.xml"/><Relationship Id="rId13" Type="http://schemas.openxmlformats.org/officeDocument/2006/relationships/image" Target="../media/image1.png"/><Relationship Id="rId1" Type="http://schemas.openxmlformats.org/officeDocument/2006/relationships/slideLayout" Target="../slideLayouts/slideLayout304.xml"/><Relationship Id="rId2" Type="http://schemas.openxmlformats.org/officeDocument/2006/relationships/slideLayout" Target="../slideLayouts/slideLayout305.xml"/><Relationship Id="rId3" Type="http://schemas.openxmlformats.org/officeDocument/2006/relationships/slideLayout" Target="../slideLayouts/slideLayout306.xml"/><Relationship Id="rId4" Type="http://schemas.openxmlformats.org/officeDocument/2006/relationships/slideLayout" Target="../slideLayouts/slideLayout307.xml"/><Relationship Id="rId5" Type="http://schemas.openxmlformats.org/officeDocument/2006/relationships/slideLayout" Target="../slideLayouts/slideLayout308.xml"/><Relationship Id="rId6" Type="http://schemas.openxmlformats.org/officeDocument/2006/relationships/slideLayout" Target="../slideLayouts/slideLayout309.xml"/><Relationship Id="rId7" Type="http://schemas.openxmlformats.org/officeDocument/2006/relationships/slideLayout" Target="../slideLayouts/slideLayout310.xml"/><Relationship Id="rId8" Type="http://schemas.openxmlformats.org/officeDocument/2006/relationships/slideLayout" Target="../slideLayouts/slideLayout311.xml"/><Relationship Id="rId9" Type="http://schemas.openxmlformats.org/officeDocument/2006/relationships/slideLayout" Target="../slideLayouts/slideLayout312.xml"/><Relationship Id="rId10" Type="http://schemas.openxmlformats.org/officeDocument/2006/relationships/slideLayout" Target="../slideLayouts/slideLayout313.xml"/></Relationships>
</file>

<file path=ppt/slideMasters/_rels/slideMaster30.xml.rels><?xml version="1.0" encoding="UTF-8" standalone="yes"?>
<Relationships xmlns="http://schemas.openxmlformats.org/package/2006/relationships"><Relationship Id="rId11" Type="http://schemas.openxmlformats.org/officeDocument/2006/relationships/slideLayout" Target="../slideLayouts/slideLayout325.xml"/><Relationship Id="rId12" Type="http://schemas.openxmlformats.org/officeDocument/2006/relationships/theme" Target="../theme/theme30.xml"/><Relationship Id="rId13" Type="http://schemas.openxmlformats.org/officeDocument/2006/relationships/image" Target="../media/image1.png"/><Relationship Id="rId1" Type="http://schemas.openxmlformats.org/officeDocument/2006/relationships/slideLayout" Target="../slideLayouts/slideLayout315.xml"/><Relationship Id="rId2" Type="http://schemas.openxmlformats.org/officeDocument/2006/relationships/slideLayout" Target="../slideLayouts/slideLayout316.xml"/><Relationship Id="rId3" Type="http://schemas.openxmlformats.org/officeDocument/2006/relationships/slideLayout" Target="../slideLayouts/slideLayout317.xml"/><Relationship Id="rId4" Type="http://schemas.openxmlformats.org/officeDocument/2006/relationships/slideLayout" Target="../slideLayouts/slideLayout318.xml"/><Relationship Id="rId5" Type="http://schemas.openxmlformats.org/officeDocument/2006/relationships/slideLayout" Target="../slideLayouts/slideLayout319.xml"/><Relationship Id="rId6" Type="http://schemas.openxmlformats.org/officeDocument/2006/relationships/slideLayout" Target="../slideLayouts/slideLayout320.xml"/><Relationship Id="rId7" Type="http://schemas.openxmlformats.org/officeDocument/2006/relationships/slideLayout" Target="../slideLayouts/slideLayout321.xml"/><Relationship Id="rId8" Type="http://schemas.openxmlformats.org/officeDocument/2006/relationships/slideLayout" Target="../slideLayouts/slideLayout322.xml"/><Relationship Id="rId9" Type="http://schemas.openxmlformats.org/officeDocument/2006/relationships/slideLayout" Target="../slideLayouts/slideLayout323.xml"/><Relationship Id="rId10" Type="http://schemas.openxmlformats.org/officeDocument/2006/relationships/slideLayout" Target="../slideLayouts/slideLayout324.xml"/></Relationships>
</file>

<file path=ppt/slideMasters/_rels/slideMaster31.xml.rels><?xml version="1.0" encoding="UTF-8" standalone="yes"?>
<Relationships xmlns="http://schemas.openxmlformats.org/package/2006/relationships"><Relationship Id="rId11" Type="http://schemas.openxmlformats.org/officeDocument/2006/relationships/slideLayout" Target="../slideLayouts/slideLayout336.xml"/><Relationship Id="rId12" Type="http://schemas.openxmlformats.org/officeDocument/2006/relationships/theme" Target="../theme/theme31.xml"/><Relationship Id="rId13" Type="http://schemas.openxmlformats.org/officeDocument/2006/relationships/image" Target="../media/image1.png"/><Relationship Id="rId1" Type="http://schemas.openxmlformats.org/officeDocument/2006/relationships/slideLayout" Target="../slideLayouts/slideLayout326.xml"/><Relationship Id="rId2" Type="http://schemas.openxmlformats.org/officeDocument/2006/relationships/slideLayout" Target="../slideLayouts/slideLayout327.xml"/><Relationship Id="rId3" Type="http://schemas.openxmlformats.org/officeDocument/2006/relationships/slideLayout" Target="../slideLayouts/slideLayout328.xml"/><Relationship Id="rId4" Type="http://schemas.openxmlformats.org/officeDocument/2006/relationships/slideLayout" Target="../slideLayouts/slideLayout329.xml"/><Relationship Id="rId5" Type="http://schemas.openxmlformats.org/officeDocument/2006/relationships/slideLayout" Target="../slideLayouts/slideLayout330.xml"/><Relationship Id="rId6" Type="http://schemas.openxmlformats.org/officeDocument/2006/relationships/slideLayout" Target="../slideLayouts/slideLayout331.xml"/><Relationship Id="rId7" Type="http://schemas.openxmlformats.org/officeDocument/2006/relationships/slideLayout" Target="../slideLayouts/slideLayout332.xml"/><Relationship Id="rId8" Type="http://schemas.openxmlformats.org/officeDocument/2006/relationships/slideLayout" Target="../slideLayouts/slideLayout333.xml"/><Relationship Id="rId9" Type="http://schemas.openxmlformats.org/officeDocument/2006/relationships/slideLayout" Target="../slideLayouts/slideLayout334.xml"/><Relationship Id="rId10" Type="http://schemas.openxmlformats.org/officeDocument/2006/relationships/slideLayout" Target="../slideLayouts/slideLayout335.xml"/></Relationships>
</file>

<file path=ppt/slideMasters/_rels/slideMaster32.xml.rels><?xml version="1.0" encoding="UTF-8" standalone="yes"?>
<Relationships xmlns="http://schemas.openxmlformats.org/package/2006/relationships"><Relationship Id="rId11" Type="http://schemas.openxmlformats.org/officeDocument/2006/relationships/slideLayout" Target="../slideLayouts/slideLayout347.xml"/><Relationship Id="rId12" Type="http://schemas.openxmlformats.org/officeDocument/2006/relationships/theme" Target="../theme/theme32.xml"/><Relationship Id="rId13" Type="http://schemas.openxmlformats.org/officeDocument/2006/relationships/image" Target="../media/image1.png"/><Relationship Id="rId1" Type="http://schemas.openxmlformats.org/officeDocument/2006/relationships/slideLayout" Target="../slideLayouts/slideLayout337.xml"/><Relationship Id="rId2" Type="http://schemas.openxmlformats.org/officeDocument/2006/relationships/slideLayout" Target="../slideLayouts/slideLayout338.xml"/><Relationship Id="rId3" Type="http://schemas.openxmlformats.org/officeDocument/2006/relationships/slideLayout" Target="../slideLayouts/slideLayout339.xml"/><Relationship Id="rId4" Type="http://schemas.openxmlformats.org/officeDocument/2006/relationships/slideLayout" Target="../slideLayouts/slideLayout340.xml"/><Relationship Id="rId5" Type="http://schemas.openxmlformats.org/officeDocument/2006/relationships/slideLayout" Target="../slideLayouts/slideLayout341.xml"/><Relationship Id="rId6" Type="http://schemas.openxmlformats.org/officeDocument/2006/relationships/slideLayout" Target="../slideLayouts/slideLayout342.xml"/><Relationship Id="rId7" Type="http://schemas.openxmlformats.org/officeDocument/2006/relationships/slideLayout" Target="../slideLayouts/slideLayout343.xml"/><Relationship Id="rId8" Type="http://schemas.openxmlformats.org/officeDocument/2006/relationships/slideLayout" Target="../slideLayouts/slideLayout344.xml"/><Relationship Id="rId9" Type="http://schemas.openxmlformats.org/officeDocument/2006/relationships/slideLayout" Target="../slideLayouts/slideLayout345.xml"/><Relationship Id="rId10" Type="http://schemas.openxmlformats.org/officeDocument/2006/relationships/slideLayout" Target="../slideLayouts/slideLayout346.xml"/></Relationships>
</file>

<file path=ppt/slideMasters/_rels/slideMaster33.xml.rels><?xml version="1.0" encoding="UTF-8" standalone="yes"?>
<Relationships xmlns="http://schemas.openxmlformats.org/package/2006/relationships"><Relationship Id="rId11" Type="http://schemas.openxmlformats.org/officeDocument/2006/relationships/slideLayout" Target="../slideLayouts/slideLayout358.xml"/><Relationship Id="rId12" Type="http://schemas.openxmlformats.org/officeDocument/2006/relationships/theme" Target="../theme/theme33.xml"/><Relationship Id="rId13" Type="http://schemas.openxmlformats.org/officeDocument/2006/relationships/image" Target="../media/image1.png"/><Relationship Id="rId1" Type="http://schemas.openxmlformats.org/officeDocument/2006/relationships/slideLayout" Target="../slideLayouts/slideLayout348.xml"/><Relationship Id="rId2" Type="http://schemas.openxmlformats.org/officeDocument/2006/relationships/slideLayout" Target="../slideLayouts/slideLayout349.xml"/><Relationship Id="rId3" Type="http://schemas.openxmlformats.org/officeDocument/2006/relationships/slideLayout" Target="../slideLayouts/slideLayout350.xml"/><Relationship Id="rId4" Type="http://schemas.openxmlformats.org/officeDocument/2006/relationships/slideLayout" Target="../slideLayouts/slideLayout351.xml"/><Relationship Id="rId5" Type="http://schemas.openxmlformats.org/officeDocument/2006/relationships/slideLayout" Target="../slideLayouts/slideLayout352.xml"/><Relationship Id="rId6" Type="http://schemas.openxmlformats.org/officeDocument/2006/relationships/slideLayout" Target="../slideLayouts/slideLayout353.xml"/><Relationship Id="rId7" Type="http://schemas.openxmlformats.org/officeDocument/2006/relationships/slideLayout" Target="../slideLayouts/slideLayout354.xml"/><Relationship Id="rId8" Type="http://schemas.openxmlformats.org/officeDocument/2006/relationships/slideLayout" Target="../slideLayouts/slideLayout355.xml"/><Relationship Id="rId9" Type="http://schemas.openxmlformats.org/officeDocument/2006/relationships/slideLayout" Target="../slideLayouts/slideLayout356.xml"/><Relationship Id="rId10" Type="http://schemas.openxmlformats.org/officeDocument/2006/relationships/slideLayout" Target="../slideLayouts/slideLayout357.xml"/></Relationships>
</file>

<file path=ppt/slideMasters/_rels/slideMaster34.xml.rels><?xml version="1.0" encoding="UTF-8" standalone="yes"?>
<Relationships xmlns="http://schemas.openxmlformats.org/package/2006/relationships"><Relationship Id="rId11" Type="http://schemas.openxmlformats.org/officeDocument/2006/relationships/slideLayout" Target="../slideLayouts/slideLayout369.xml"/><Relationship Id="rId12" Type="http://schemas.openxmlformats.org/officeDocument/2006/relationships/theme" Target="../theme/theme34.xml"/><Relationship Id="rId13" Type="http://schemas.openxmlformats.org/officeDocument/2006/relationships/image" Target="../media/image1.png"/><Relationship Id="rId1" Type="http://schemas.openxmlformats.org/officeDocument/2006/relationships/slideLayout" Target="../slideLayouts/slideLayout359.xml"/><Relationship Id="rId2" Type="http://schemas.openxmlformats.org/officeDocument/2006/relationships/slideLayout" Target="../slideLayouts/slideLayout360.xml"/><Relationship Id="rId3" Type="http://schemas.openxmlformats.org/officeDocument/2006/relationships/slideLayout" Target="../slideLayouts/slideLayout361.xml"/><Relationship Id="rId4" Type="http://schemas.openxmlformats.org/officeDocument/2006/relationships/slideLayout" Target="../slideLayouts/slideLayout362.xml"/><Relationship Id="rId5" Type="http://schemas.openxmlformats.org/officeDocument/2006/relationships/slideLayout" Target="../slideLayouts/slideLayout363.xml"/><Relationship Id="rId6" Type="http://schemas.openxmlformats.org/officeDocument/2006/relationships/slideLayout" Target="../slideLayouts/slideLayout364.xml"/><Relationship Id="rId7" Type="http://schemas.openxmlformats.org/officeDocument/2006/relationships/slideLayout" Target="../slideLayouts/slideLayout365.xml"/><Relationship Id="rId8" Type="http://schemas.openxmlformats.org/officeDocument/2006/relationships/slideLayout" Target="../slideLayouts/slideLayout366.xml"/><Relationship Id="rId9" Type="http://schemas.openxmlformats.org/officeDocument/2006/relationships/slideLayout" Target="../slideLayouts/slideLayout367.xml"/><Relationship Id="rId10" Type="http://schemas.openxmlformats.org/officeDocument/2006/relationships/slideLayout" Target="../slideLayouts/slideLayout368.xml"/></Relationships>
</file>

<file path=ppt/slideMasters/_rels/slideMaster35.xml.rels><?xml version="1.0" encoding="UTF-8" standalone="yes"?>
<Relationships xmlns="http://schemas.openxmlformats.org/package/2006/relationships"><Relationship Id="rId11" Type="http://schemas.openxmlformats.org/officeDocument/2006/relationships/slideLayout" Target="../slideLayouts/slideLayout380.xml"/><Relationship Id="rId12" Type="http://schemas.openxmlformats.org/officeDocument/2006/relationships/theme" Target="../theme/theme35.xml"/><Relationship Id="rId13" Type="http://schemas.openxmlformats.org/officeDocument/2006/relationships/image" Target="../media/image1.png"/><Relationship Id="rId1" Type="http://schemas.openxmlformats.org/officeDocument/2006/relationships/slideLayout" Target="../slideLayouts/slideLayout370.xml"/><Relationship Id="rId2" Type="http://schemas.openxmlformats.org/officeDocument/2006/relationships/slideLayout" Target="../slideLayouts/slideLayout371.xml"/><Relationship Id="rId3" Type="http://schemas.openxmlformats.org/officeDocument/2006/relationships/slideLayout" Target="../slideLayouts/slideLayout372.xml"/><Relationship Id="rId4" Type="http://schemas.openxmlformats.org/officeDocument/2006/relationships/slideLayout" Target="../slideLayouts/slideLayout373.xml"/><Relationship Id="rId5" Type="http://schemas.openxmlformats.org/officeDocument/2006/relationships/slideLayout" Target="../slideLayouts/slideLayout374.xml"/><Relationship Id="rId6" Type="http://schemas.openxmlformats.org/officeDocument/2006/relationships/slideLayout" Target="../slideLayouts/slideLayout375.xml"/><Relationship Id="rId7" Type="http://schemas.openxmlformats.org/officeDocument/2006/relationships/slideLayout" Target="../slideLayouts/slideLayout376.xml"/><Relationship Id="rId8" Type="http://schemas.openxmlformats.org/officeDocument/2006/relationships/slideLayout" Target="../slideLayouts/slideLayout377.xml"/><Relationship Id="rId9" Type="http://schemas.openxmlformats.org/officeDocument/2006/relationships/slideLayout" Target="../slideLayouts/slideLayout378.xml"/><Relationship Id="rId10" Type="http://schemas.openxmlformats.org/officeDocument/2006/relationships/slideLayout" Target="../slideLayouts/slideLayout379.xml"/></Relationships>
</file>

<file path=ppt/slideMasters/_rels/slideMaster36.xml.rels><?xml version="1.0" encoding="UTF-8" standalone="yes"?>
<Relationships xmlns="http://schemas.openxmlformats.org/package/2006/relationships"><Relationship Id="rId11" Type="http://schemas.openxmlformats.org/officeDocument/2006/relationships/slideLayout" Target="../slideLayouts/slideLayout391.xml"/><Relationship Id="rId12" Type="http://schemas.openxmlformats.org/officeDocument/2006/relationships/theme" Target="../theme/theme36.xml"/><Relationship Id="rId13" Type="http://schemas.openxmlformats.org/officeDocument/2006/relationships/image" Target="../media/image1.png"/><Relationship Id="rId1" Type="http://schemas.openxmlformats.org/officeDocument/2006/relationships/slideLayout" Target="../slideLayouts/slideLayout381.xml"/><Relationship Id="rId2" Type="http://schemas.openxmlformats.org/officeDocument/2006/relationships/slideLayout" Target="../slideLayouts/slideLayout382.xml"/><Relationship Id="rId3" Type="http://schemas.openxmlformats.org/officeDocument/2006/relationships/slideLayout" Target="../slideLayouts/slideLayout383.xml"/><Relationship Id="rId4" Type="http://schemas.openxmlformats.org/officeDocument/2006/relationships/slideLayout" Target="../slideLayouts/slideLayout384.xml"/><Relationship Id="rId5" Type="http://schemas.openxmlformats.org/officeDocument/2006/relationships/slideLayout" Target="../slideLayouts/slideLayout385.xml"/><Relationship Id="rId6" Type="http://schemas.openxmlformats.org/officeDocument/2006/relationships/slideLayout" Target="../slideLayouts/slideLayout386.xml"/><Relationship Id="rId7" Type="http://schemas.openxmlformats.org/officeDocument/2006/relationships/slideLayout" Target="../slideLayouts/slideLayout387.xml"/><Relationship Id="rId8" Type="http://schemas.openxmlformats.org/officeDocument/2006/relationships/slideLayout" Target="../slideLayouts/slideLayout388.xml"/><Relationship Id="rId9" Type="http://schemas.openxmlformats.org/officeDocument/2006/relationships/slideLayout" Target="../slideLayouts/slideLayout389.xml"/><Relationship Id="rId10" Type="http://schemas.openxmlformats.org/officeDocument/2006/relationships/slideLayout" Target="../slideLayouts/slideLayout390.xml"/></Relationships>
</file>

<file path=ppt/slideMasters/_rels/slideMaster37.xml.rels><?xml version="1.0" encoding="UTF-8" standalone="yes"?>
<Relationships xmlns="http://schemas.openxmlformats.org/package/2006/relationships"><Relationship Id="rId11" Type="http://schemas.openxmlformats.org/officeDocument/2006/relationships/slideLayout" Target="../slideLayouts/slideLayout402.xml"/><Relationship Id="rId12" Type="http://schemas.openxmlformats.org/officeDocument/2006/relationships/slideLayout" Target="../slideLayouts/slideLayout403.xml"/><Relationship Id="rId13" Type="http://schemas.openxmlformats.org/officeDocument/2006/relationships/theme" Target="../theme/theme37.xml"/><Relationship Id="rId1" Type="http://schemas.openxmlformats.org/officeDocument/2006/relationships/slideLayout" Target="../slideLayouts/slideLayout392.xml"/><Relationship Id="rId2" Type="http://schemas.openxmlformats.org/officeDocument/2006/relationships/slideLayout" Target="../slideLayouts/slideLayout393.xml"/><Relationship Id="rId3" Type="http://schemas.openxmlformats.org/officeDocument/2006/relationships/slideLayout" Target="../slideLayouts/slideLayout394.xml"/><Relationship Id="rId4" Type="http://schemas.openxmlformats.org/officeDocument/2006/relationships/slideLayout" Target="../slideLayouts/slideLayout395.xml"/><Relationship Id="rId5" Type="http://schemas.openxmlformats.org/officeDocument/2006/relationships/slideLayout" Target="../slideLayouts/slideLayout396.xml"/><Relationship Id="rId6" Type="http://schemas.openxmlformats.org/officeDocument/2006/relationships/slideLayout" Target="../slideLayouts/slideLayout397.xml"/><Relationship Id="rId7" Type="http://schemas.openxmlformats.org/officeDocument/2006/relationships/slideLayout" Target="../slideLayouts/slideLayout398.xml"/><Relationship Id="rId8" Type="http://schemas.openxmlformats.org/officeDocument/2006/relationships/slideLayout" Target="../slideLayouts/slideLayout399.xml"/><Relationship Id="rId9" Type="http://schemas.openxmlformats.org/officeDocument/2006/relationships/slideLayout" Target="../slideLayouts/slideLayout400.xml"/><Relationship Id="rId10" Type="http://schemas.openxmlformats.org/officeDocument/2006/relationships/slideLayout" Target="../slideLayouts/slideLayout401.xml"/></Relationships>
</file>

<file path=ppt/slideMasters/_rels/slideMaster38.xml.rels><?xml version="1.0" encoding="UTF-8" standalone="yes"?>
<Relationships xmlns="http://schemas.openxmlformats.org/package/2006/relationships"><Relationship Id="rId11" Type="http://schemas.openxmlformats.org/officeDocument/2006/relationships/slideLayout" Target="../slideLayouts/slideLayout414.xml"/><Relationship Id="rId12" Type="http://schemas.openxmlformats.org/officeDocument/2006/relationships/theme" Target="../theme/theme38.xml"/><Relationship Id="rId13" Type="http://schemas.openxmlformats.org/officeDocument/2006/relationships/image" Target="../media/image1.png"/><Relationship Id="rId1" Type="http://schemas.openxmlformats.org/officeDocument/2006/relationships/slideLayout" Target="../slideLayouts/slideLayout404.xml"/><Relationship Id="rId2" Type="http://schemas.openxmlformats.org/officeDocument/2006/relationships/slideLayout" Target="../slideLayouts/slideLayout405.xml"/><Relationship Id="rId3" Type="http://schemas.openxmlformats.org/officeDocument/2006/relationships/slideLayout" Target="../slideLayouts/slideLayout406.xml"/><Relationship Id="rId4" Type="http://schemas.openxmlformats.org/officeDocument/2006/relationships/slideLayout" Target="../slideLayouts/slideLayout407.xml"/><Relationship Id="rId5" Type="http://schemas.openxmlformats.org/officeDocument/2006/relationships/slideLayout" Target="../slideLayouts/slideLayout408.xml"/><Relationship Id="rId6" Type="http://schemas.openxmlformats.org/officeDocument/2006/relationships/slideLayout" Target="../slideLayouts/slideLayout409.xml"/><Relationship Id="rId7" Type="http://schemas.openxmlformats.org/officeDocument/2006/relationships/slideLayout" Target="../slideLayouts/slideLayout410.xml"/><Relationship Id="rId8" Type="http://schemas.openxmlformats.org/officeDocument/2006/relationships/slideLayout" Target="../slideLayouts/slideLayout411.xml"/><Relationship Id="rId9" Type="http://schemas.openxmlformats.org/officeDocument/2006/relationships/slideLayout" Target="../slideLayouts/slideLayout412.xml"/><Relationship Id="rId10" Type="http://schemas.openxmlformats.org/officeDocument/2006/relationships/slideLayout" Target="../slideLayouts/slideLayout413.xml"/></Relationships>
</file>

<file path=ppt/slideMasters/_rels/slideMaster39.xml.rels><?xml version="1.0" encoding="UTF-8" standalone="yes"?>
<Relationships xmlns="http://schemas.openxmlformats.org/package/2006/relationships"><Relationship Id="rId11" Type="http://schemas.openxmlformats.org/officeDocument/2006/relationships/slideLayout" Target="../slideLayouts/slideLayout425.xml"/><Relationship Id="rId12" Type="http://schemas.openxmlformats.org/officeDocument/2006/relationships/theme" Target="../theme/theme39.xml"/><Relationship Id="rId13" Type="http://schemas.openxmlformats.org/officeDocument/2006/relationships/image" Target="../media/image1.png"/><Relationship Id="rId1" Type="http://schemas.openxmlformats.org/officeDocument/2006/relationships/slideLayout" Target="../slideLayouts/slideLayout415.xml"/><Relationship Id="rId2" Type="http://schemas.openxmlformats.org/officeDocument/2006/relationships/slideLayout" Target="../slideLayouts/slideLayout416.xml"/><Relationship Id="rId3" Type="http://schemas.openxmlformats.org/officeDocument/2006/relationships/slideLayout" Target="../slideLayouts/slideLayout417.xml"/><Relationship Id="rId4" Type="http://schemas.openxmlformats.org/officeDocument/2006/relationships/slideLayout" Target="../slideLayouts/slideLayout418.xml"/><Relationship Id="rId5" Type="http://schemas.openxmlformats.org/officeDocument/2006/relationships/slideLayout" Target="../slideLayouts/slideLayout419.xml"/><Relationship Id="rId6" Type="http://schemas.openxmlformats.org/officeDocument/2006/relationships/slideLayout" Target="../slideLayouts/slideLayout420.xml"/><Relationship Id="rId7" Type="http://schemas.openxmlformats.org/officeDocument/2006/relationships/slideLayout" Target="../slideLayouts/slideLayout421.xml"/><Relationship Id="rId8" Type="http://schemas.openxmlformats.org/officeDocument/2006/relationships/slideLayout" Target="../slideLayouts/slideLayout422.xml"/><Relationship Id="rId9" Type="http://schemas.openxmlformats.org/officeDocument/2006/relationships/slideLayout" Target="../slideLayouts/slideLayout423.xml"/><Relationship Id="rId10" Type="http://schemas.openxmlformats.org/officeDocument/2006/relationships/slideLayout" Target="../slideLayouts/slideLayout424.xml"/></Relationships>
</file>

<file path=ppt/slideMasters/_rels/slideMaster40.xml.rels><?xml version="1.0" encoding="UTF-8" standalone="yes"?>
<Relationships xmlns="http://schemas.openxmlformats.org/package/2006/relationships"><Relationship Id="rId11" Type="http://schemas.openxmlformats.org/officeDocument/2006/relationships/slideLayout" Target="../slideLayouts/slideLayout436.xml"/><Relationship Id="rId12" Type="http://schemas.openxmlformats.org/officeDocument/2006/relationships/theme" Target="../theme/theme40.xml"/><Relationship Id="rId13" Type="http://schemas.openxmlformats.org/officeDocument/2006/relationships/image" Target="../media/image1.png"/><Relationship Id="rId1" Type="http://schemas.openxmlformats.org/officeDocument/2006/relationships/slideLayout" Target="../slideLayouts/slideLayout426.xml"/><Relationship Id="rId2" Type="http://schemas.openxmlformats.org/officeDocument/2006/relationships/slideLayout" Target="../slideLayouts/slideLayout427.xml"/><Relationship Id="rId3" Type="http://schemas.openxmlformats.org/officeDocument/2006/relationships/slideLayout" Target="../slideLayouts/slideLayout428.xml"/><Relationship Id="rId4" Type="http://schemas.openxmlformats.org/officeDocument/2006/relationships/slideLayout" Target="../slideLayouts/slideLayout429.xml"/><Relationship Id="rId5" Type="http://schemas.openxmlformats.org/officeDocument/2006/relationships/slideLayout" Target="../slideLayouts/slideLayout430.xml"/><Relationship Id="rId6" Type="http://schemas.openxmlformats.org/officeDocument/2006/relationships/slideLayout" Target="../slideLayouts/slideLayout431.xml"/><Relationship Id="rId7" Type="http://schemas.openxmlformats.org/officeDocument/2006/relationships/slideLayout" Target="../slideLayouts/slideLayout432.xml"/><Relationship Id="rId8" Type="http://schemas.openxmlformats.org/officeDocument/2006/relationships/slideLayout" Target="../slideLayouts/slideLayout433.xml"/><Relationship Id="rId9" Type="http://schemas.openxmlformats.org/officeDocument/2006/relationships/slideLayout" Target="../slideLayouts/slideLayout434.xml"/><Relationship Id="rId10" Type="http://schemas.openxmlformats.org/officeDocument/2006/relationships/slideLayout" Target="../slideLayouts/slideLayout435.xml"/></Relationships>
</file>

<file path=ppt/slideMasters/_rels/slideMaster41.xml.rels><?xml version="1.0" encoding="UTF-8" standalone="yes"?>
<Relationships xmlns="http://schemas.openxmlformats.org/package/2006/relationships"><Relationship Id="rId11" Type="http://schemas.openxmlformats.org/officeDocument/2006/relationships/slideLayout" Target="../slideLayouts/slideLayout447.xml"/><Relationship Id="rId12" Type="http://schemas.openxmlformats.org/officeDocument/2006/relationships/theme" Target="../theme/theme41.xml"/><Relationship Id="rId13" Type="http://schemas.openxmlformats.org/officeDocument/2006/relationships/image" Target="../media/image1.png"/><Relationship Id="rId1" Type="http://schemas.openxmlformats.org/officeDocument/2006/relationships/slideLayout" Target="../slideLayouts/slideLayout437.xml"/><Relationship Id="rId2" Type="http://schemas.openxmlformats.org/officeDocument/2006/relationships/slideLayout" Target="../slideLayouts/slideLayout438.xml"/><Relationship Id="rId3" Type="http://schemas.openxmlformats.org/officeDocument/2006/relationships/slideLayout" Target="../slideLayouts/slideLayout439.xml"/><Relationship Id="rId4" Type="http://schemas.openxmlformats.org/officeDocument/2006/relationships/slideLayout" Target="../slideLayouts/slideLayout440.xml"/><Relationship Id="rId5" Type="http://schemas.openxmlformats.org/officeDocument/2006/relationships/slideLayout" Target="../slideLayouts/slideLayout441.xml"/><Relationship Id="rId6" Type="http://schemas.openxmlformats.org/officeDocument/2006/relationships/slideLayout" Target="../slideLayouts/slideLayout442.xml"/><Relationship Id="rId7" Type="http://schemas.openxmlformats.org/officeDocument/2006/relationships/slideLayout" Target="../slideLayouts/slideLayout443.xml"/><Relationship Id="rId8" Type="http://schemas.openxmlformats.org/officeDocument/2006/relationships/slideLayout" Target="../slideLayouts/slideLayout444.xml"/><Relationship Id="rId9" Type="http://schemas.openxmlformats.org/officeDocument/2006/relationships/slideLayout" Target="../slideLayouts/slideLayout445.xml"/><Relationship Id="rId10" Type="http://schemas.openxmlformats.org/officeDocument/2006/relationships/slideLayout" Target="../slideLayouts/slideLayout446.xml"/></Relationships>
</file>

<file path=ppt/slideMasters/_rels/slideMaster42.xml.rels><?xml version="1.0" encoding="UTF-8" standalone="yes"?>
<Relationships xmlns="http://schemas.openxmlformats.org/package/2006/relationships"><Relationship Id="rId11" Type="http://schemas.openxmlformats.org/officeDocument/2006/relationships/slideLayout" Target="../slideLayouts/slideLayout458.xml"/><Relationship Id="rId12" Type="http://schemas.openxmlformats.org/officeDocument/2006/relationships/theme" Target="../theme/theme42.xml"/><Relationship Id="rId13" Type="http://schemas.openxmlformats.org/officeDocument/2006/relationships/image" Target="../media/image1.png"/><Relationship Id="rId1" Type="http://schemas.openxmlformats.org/officeDocument/2006/relationships/slideLayout" Target="../slideLayouts/slideLayout448.xml"/><Relationship Id="rId2" Type="http://schemas.openxmlformats.org/officeDocument/2006/relationships/slideLayout" Target="../slideLayouts/slideLayout449.xml"/><Relationship Id="rId3" Type="http://schemas.openxmlformats.org/officeDocument/2006/relationships/slideLayout" Target="../slideLayouts/slideLayout450.xml"/><Relationship Id="rId4" Type="http://schemas.openxmlformats.org/officeDocument/2006/relationships/slideLayout" Target="../slideLayouts/slideLayout451.xml"/><Relationship Id="rId5" Type="http://schemas.openxmlformats.org/officeDocument/2006/relationships/slideLayout" Target="../slideLayouts/slideLayout452.xml"/><Relationship Id="rId6" Type="http://schemas.openxmlformats.org/officeDocument/2006/relationships/slideLayout" Target="../slideLayouts/slideLayout453.xml"/><Relationship Id="rId7" Type="http://schemas.openxmlformats.org/officeDocument/2006/relationships/slideLayout" Target="../slideLayouts/slideLayout454.xml"/><Relationship Id="rId8" Type="http://schemas.openxmlformats.org/officeDocument/2006/relationships/slideLayout" Target="../slideLayouts/slideLayout455.xml"/><Relationship Id="rId9" Type="http://schemas.openxmlformats.org/officeDocument/2006/relationships/slideLayout" Target="../slideLayouts/slideLayout456.xml"/><Relationship Id="rId10" Type="http://schemas.openxmlformats.org/officeDocument/2006/relationships/slideLayout" Target="../slideLayouts/slideLayout457.xml"/></Relationships>
</file>

<file path=ppt/slideMasters/_rels/slideMaster43.xml.rels><?xml version="1.0" encoding="UTF-8" standalone="yes"?>
<Relationships xmlns="http://schemas.openxmlformats.org/package/2006/relationships"><Relationship Id="rId11" Type="http://schemas.openxmlformats.org/officeDocument/2006/relationships/slideLayout" Target="../slideLayouts/slideLayout469.xml"/><Relationship Id="rId12" Type="http://schemas.openxmlformats.org/officeDocument/2006/relationships/theme" Target="../theme/theme43.xml"/><Relationship Id="rId13" Type="http://schemas.openxmlformats.org/officeDocument/2006/relationships/image" Target="../media/image1.png"/><Relationship Id="rId1" Type="http://schemas.openxmlformats.org/officeDocument/2006/relationships/slideLayout" Target="../slideLayouts/slideLayout459.xml"/><Relationship Id="rId2" Type="http://schemas.openxmlformats.org/officeDocument/2006/relationships/slideLayout" Target="../slideLayouts/slideLayout460.xml"/><Relationship Id="rId3" Type="http://schemas.openxmlformats.org/officeDocument/2006/relationships/slideLayout" Target="../slideLayouts/slideLayout461.xml"/><Relationship Id="rId4" Type="http://schemas.openxmlformats.org/officeDocument/2006/relationships/slideLayout" Target="../slideLayouts/slideLayout462.xml"/><Relationship Id="rId5" Type="http://schemas.openxmlformats.org/officeDocument/2006/relationships/slideLayout" Target="../slideLayouts/slideLayout463.xml"/><Relationship Id="rId6" Type="http://schemas.openxmlformats.org/officeDocument/2006/relationships/slideLayout" Target="../slideLayouts/slideLayout464.xml"/><Relationship Id="rId7" Type="http://schemas.openxmlformats.org/officeDocument/2006/relationships/slideLayout" Target="../slideLayouts/slideLayout465.xml"/><Relationship Id="rId8" Type="http://schemas.openxmlformats.org/officeDocument/2006/relationships/slideLayout" Target="../slideLayouts/slideLayout466.xml"/><Relationship Id="rId9" Type="http://schemas.openxmlformats.org/officeDocument/2006/relationships/slideLayout" Target="../slideLayouts/slideLayout467.xml"/><Relationship Id="rId10" Type="http://schemas.openxmlformats.org/officeDocument/2006/relationships/slideLayout" Target="../slideLayouts/slideLayout468.xml"/></Relationships>
</file>

<file path=ppt/slideMasters/_rels/slideMaster44.xml.rels><?xml version="1.0" encoding="UTF-8" standalone="yes"?>
<Relationships xmlns="http://schemas.openxmlformats.org/package/2006/relationships"><Relationship Id="rId11" Type="http://schemas.openxmlformats.org/officeDocument/2006/relationships/slideLayout" Target="../slideLayouts/slideLayout480.xml"/><Relationship Id="rId12" Type="http://schemas.openxmlformats.org/officeDocument/2006/relationships/theme" Target="../theme/theme44.xml"/><Relationship Id="rId13" Type="http://schemas.openxmlformats.org/officeDocument/2006/relationships/image" Target="../media/image1.png"/><Relationship Id="rId1" Type="http://schemas.openxmlformats.org/officeDocument/2006/relationships/slideLayout" Target="../slideLayouts/slideLayout470.xml"/><Relationship Id="rId2" Type="http://schemas.openxmlformats.org/officeDocument/2006/relationships/slideLayout" Target="../slideLayouts/slideLayout471.xml"/><Relationship Id="rId3" Type="http://schemas.openxmlformats.org/officeDocument/2006/relationships/slideLayout" Target="../slideLayouts/slideLayout472.xml"/><Relationship Id="rId4" Type="http://schemas.openxmlformats.org/officeDocument/2006/relationships/slideLayout" Target="../slideLayouts/slideLayout473.xml"/><Relationship Id="rId5" Type="http://schemas.openxmlformats.org/officeDocument/2006/relationships/slideLayout" Target="../slideLayouts/slideLayout474.xml"/><Relationship Id="rId6" Type="http://schemas.openxmlformats.org/officeDocument/2006/relationships/slideLayout" Target="../slideLayouts/slideLayout475.xml"/><Relationship Id="rId7" Type="http://schemas.openxmlformats.org/officeDocument/2006/relationships/slideLayout" Target="../slideLayouts/slideLayout476.xml"/><Relationship Id="rId8" Type="http://schemas.openxmlformats.org/officeDocument/2006/relationships/slideLayout" Target="../slideLayouts/slideLayout477.xml"/><Relationship Id="rId9" Type="http://schemas.openxmlformats.org/officeDocument/2006/relationships/slideLayout" Target="../slideLayouts/slideLayout478.xml"/><Relationship Id="rId10" Type="http://schemas.openxmlformats.org/officeDocument/2006/relationships/slideLayout" Target="../slideLayouts/slideLayout479.xml"/></Relationships>
</file>

<file path=ppt/slideMasters/_rels/slideMaster45.xml.rels><?xml version="1.0" encoding="UTF-8" standalone="yes"?>
<Relationships xmlns="http://schemas.openxmlformats.org/package/2006/relationships"><Relationship Id="rId11" Type="http://schemas.openxmlformats.org/officeDocument/2006/relationships/slideLayout" Target="../slideLayouts/slideLayout491.xml"/><Relationship Id="rId12" Type="http://schemas.openxmlformats.org/officeDocument/2006/relationships/theme" Target="../theme/theme45.xml"/><Relationship Id="rId13" Type="http://schemas.openxmlformats.org/officeDocument/2006/relationships/image" Target="../media/image1.png"/><Relationship Id="rId1" Type="http://schemas.openxmlformats.org/officeDocument/2006/relationships/slideLayout" Target="../slideLayouts/slideLayout481.xml"/><Relationship Id="rId2" Type="http://schemas.openxmlformats.org/officeDocument/2006/relationships/slideLayout" Target="../slideLayouts/slideLayout482.xml"/><Relationship Id="rId3" Type="http://schemas.openxmlformats.org/officeDocument/2006/relationships/slideLayout" Target="../slideLayouts/slideLayout483.xml"/><Relationship Id="rId4" Type="http://schemas.openxmlformats.org/officeDocument/2006/relationships/slideLayout" Target="../slideLayouts/slideLayout484.xml"/><Relationship Id="rId5" Type="http://schemas.openxmlformats.org/officeDocument/2006/relationships/slideLayout" Target="../slideLayouts/slideLayout485.xml"/><Relationship Id="rId6" Type="http://schemas.openxmlformats.org/officeDocument/2006/relationships/slideLayout" Target="../slideLayouts/slideLayout486.xml"/><Relationship Id="rId7" Type="http://schemas.openxmlformats.org/officeDocument/2006/relationships/slideLayout" Target="../slideLayouts/slideLayout487.xml"/><Relationship Id="rId8" Type="http://schemas.openxmlformats.org/officeDocument/2006/relationships/slideLayout" Target="../slideLayouts/slideLayout488.xml"/><Relationship Id="rId9" Type="http://schemas.openxmlformats.org/officeDocument/2006/relationships/slideLayout" Target="../slideLayouts/slideLayout489.xml"/><Relationship Id="rId10" Type="http://schemas.openxmlformats.org/officeDocument/2006/relationships/slideLayout" Target="../slideLayouts/slideLayout490.xml"/></Relationships>
</file>

<file path=ppt/slideMasters/_rels/slideMaster46.xml.rels><?xml version="1.0" encoding="UTF-8" standalone="yes"?>
<Relationships xmlns="http://schemas.openxmlformats.org/package/2006/relationships"><Relationship Id="rId11" Type="http://schemas.openxmlformats.org/officeDocument/2006/relationships/slideLayout" Target="../slideLayouts/slideLayout502.xml"/><Relationship Id="rId12" Type="http://schemas.openxmlformats.org/officeDocument/2006/relationships/theme" Target="../theme/theme46.xml"/><Relationship Id="rId13" Type="http://schemas.openxmlformats.org/officeDocument/2006/relationships/image" Target="../media/image1.png"/><Relationship Id="rId1" Type="http://schemas.openxmlformats.org/officeDocument/2006/relationships/slideLayout" Target="../slideLayouts/slideLayout492.xml"/><Relationship Id="rId2" Type="http://schemas.openxmlformats.org/officeDocument/2006/relationships/slideLayout" Target="../slideLayouts/slideLayout493.xml"/><Relationship Id="rId3" Type="http://schemas.openxmlformats.org/officeDocument/2006/relationships/slideLayout" Target="../slideLayouts/slideLayout494.xml"/><Relationship Id="rId4" Type="http://schemas.openxmlformats.org/officeDocument/2006/relationships/slideLayout" Target="../slideLayouts/slideLayout495.xml"/><Relationship Id="rId5" Type="http://schemas.openxmlformats.org/officeDocument/2006/relationships/slideLayout" Target="../slideLayouts/slideLayout496.xml"/><Relationship Id="rId6" Type="http://schemas.openxmlformats.org/officeDocument/2006/relationships/slideLayout" Target="../slideLayouts/slideLayout497.xml"/><Relationship Id="rId7" Type="http://schemas.openxmlformats.org/officeDocument/2006/relationships/slideLayout" Target="../slideLayouts/slideLayout498.xml"/><Relationship Id="rId8" Type="http://schemas.openxmlformats.org/officeDocument/2006/relationships/slideLayout" Target="../slideLayouts/slideLayout499.xml"/><Relationship Id="rId9" Type="http://schemas.openxmlformats.org/officeDocument/2006/relationships/slideLayout" Target="../slideLayouts/slideLayout500.xml"/><Relationship Id="rId10" Type="http://schemas.openxmlformats.org/officeDocument/2006/relationships/slideLayout" Target="../slideLayouts/slideLayout501.xml"/></Relationships>
</file>

<file path=ppt/slideMasters/_rels/slideMaster47.xml.rels><?xml version="1.0" encoding="UTF-8" standalone="yes"?>
<Relationships xmlns="http://schemas.openxmlformats.org/package/2006/relationships"><Relationship Id="rId11" Type="http://schemas.openxmlformats.org/officeDocument/2006/relationships/slideLayout" Target="../slideLayouts/slideLayout513.xml"/><Relationship Id="rId12" Type="http://schemas.openxmlformats.org/officeDocument/2006/relationships/theme" Target="../theme/theme47.xml"/><Relationship Id="rId13" Type="http://schemas.openxmlformats.org/officeDocument/2006/relationships/image" Target="../media/image1.png"/><Relationship Id="rId1" Type="http://schemas.openxmlformats.org/officeDocument/2006/relationships/slideLayout" Target="../slideLayouts/slideLayout503.xml"/><Relationship Id="rId2" Type="http://schemas.openxmlformats.org/officeDocument/2006/relationships/slideLayout" Target="../slideLayouts/slideLayout504.xml"/><Relationship Id="rId3" Type="http://schemas.openxmlformats.org/officeDocument/2006/relationships/slideLayout" Target="../slideLayouts/slideLayout505.xml"/><Relationship Id="rId4" Type="http://schemas.openxmlformats.org/officeDocument/2006/relationships/slideLayout" Target="../slideLayouts/slideLayout506.xml"/><Relationship Id="rId5" Type="http://schemas.openxmlformats.org/officeDocument/2006/relationships/slideLayout" Target="../slideLayouts/slideLayout507.xml"/><Relationship Id="rId6" Type="http://schemas.openxmlformats.org/officeDocument/2006/relationships/slideLayout" Target="../slideLayouts/slideLayout508.xml"/><Relationship Id="rId7" Type="http://schemas.openxmlformats.org/officeDocument/2006/relationships/slideLayout" Target="../slideLayouts/slideLayout509.xml"/><Relationship Id="rId8" Type="http://schemas.openxmlformats.org/officeDocument/2006/relationships/slideLayout" Target="../slideLayouts/slideLayout510.xml"/><Relationship Id="rId9" Type="http://schemas.openxmlformats.org/officeDocument/2006/relationships/slideLayout" Target="../slideLayouts/slideLayout511.xml"/><Relationship Id="rId10" Type="http://schemas.openxmlformats.org/officeDocument/2006/relationships/slideLayout" Target="../slideLayouts/slideLayout512.xml"/></Relationships>
</file>

<file path=ppt/slideMasters/_rels/slideMaster48.xml.rels><?xml version="1.0" encoding="UTF-8" standalone="yes"?>
<Relationships xmlns="http://schemas.openxmlformats.org/package/2006/relationships"><Relationship Id="rId11" Type="http://schemas.openxmlformats.org/officeDocument/2006/relationships/slideLayout" Target="../slideLayouts/slideLayout524.xml"/><Relationship Id="rId12" Type="http://schemas.openxmlformats.org/officeDocument/2006/relationships/theme" Target="../theme/theme48.xml"/><Relationship Id="rId1" Type="http://schemas.openxmlformats.org/officeDocument/2006/relationships/slideLayout" Target="../slideLayouts/slideLayout514.xml"/><Relationship Id="rId2" Type="http://schemas.openxmlformats.org/officeDocument/2006/relationships/slideLayout" Target="../slideLayouts/slideLayout515.xml"/><Relationship Id="rId3" Type="http://schemas.openxmlformats.org/officeDocument/2006/relationships/slideLayout" Target="../slideLayouts/slideLayout516.xml"/><Relationship Id="rId4" Type="http://schemas.openxmlformats.org/officeDocument/2006/relationships/slideLayout" Target="../slideLayouts/slideLayout517.xml"/><Relationship Id="rId5" Type="http://schemas.openxmlformats.org/officeDocument/2006/relationships/slideLayout" Target="../slideLayouts/slideLayout518.xml"/><Relationship Id="rId6" Type="http://schemas.openxmlformats.org/officeDocument/2006/relationships/slideLayout" Target="../slideLayouts/slideLayout519.xml"/><Relationship Id="rId7" Type="http://schemas.openxmlformats.org/officeDocument/2006/relationships/slideLayout" Target="../slideLayouts/slideLayout520.xml"/><Relationship Id="rId8" Type="http://schemas.openxmlformats.org/officeDocument/2006/relationships/slideLayout" Target="../slideLayouts/slideLayout521.xml"/><Relationship Id="rId9" Type="http://schemas.openxmlformats.org/officeDocument/2006/relationships/slideLayout" Target="../slideLayouts/slideLayout522.xml"/><Relationship Id="rId10" Type="http://schemas.openxmlformats.org/officeDocument/2006/relationships/slideLayout" Target="../slideLayouts/slideLayout523.xml"/></Relationships>
</file>

<file path=ppt/slideMasters/_rels/slideMaster49.xml.rels><?xml version="1.0" encoding="UTF-8" standalone="yes"?>
<Relationships xmlns="http://schemas.openxmlformats.org/package/2006/relationships"><Relationship Id="rId11" Type="http://schemas.openxmlformats.org/officeDocument/2006/relationships/slideLayout" Target="../slideLayouts/slideLayout535.xml"/><Relationship Id="rId12" Type="http://schemas.openxmlformats.org/officeDocument/2006/relationships/theme" Target="../theme/theme49.xml"/><Relationship Id="rId13" Type="http://schemas.openxmlformats.org/officeDocument/2006/relationships/image" Target="../media/image1.png"/><Relationship Id="rId1" Type="http://schemas.openxmlformats.org/officeDocument/2006/relationships/slideLayout" Target="../slideLayouts/slideLayout525.xml"/><Relationship Id="rId2" Type="http://schemas.openxmlformats.org/officeDocument/2006/relationships/slideLayout" Target="../slideLayouts/slideLayout526.xml"/><Relationship Id="rId3" Type="http://schemas.openxmlformats.org/officeDocument/2006/relationships/slideLayout" Target="../slideLayouts/slideLayout527.xml"/><Relationship Id="rId4" Type="http://schemas.openxmlformats.org/officeDocument/2006/relationships/slideLayout" Target="../slideLayouts/slideLayout528.xml"/><Relationship Id="rId5" Type="http://schemas.openxmlformats.org/officeDocument/2006/relationships/slideLayout" Target="../slideLayouts/slideLayout529.xml"/><Relationship Id="rId6" Type="http://schemas.openxmlformats.org/officeDocument/2006/relationships/slideLayout" Target="../slideLayouts/slideLayout530.xml"/><Relationship Id="rId7" Type="http://schemas.openxmlformats.org/officeDocument/2006/relationships/slideLayout" Target="../slideLayouts/slideLayout531.xml"/><Relationship Id="rId8" Type="http://schemas.openxmlformats.org/officeDocument/2006/relationships/slideLayout" Target="../slideLayouts/slideLayout532.xml"/><Relationship Id="rId9" Type="http://schemas.openxmlformats.org/officeDocument/2006/relationships/slideLayout" Target="../slideLayouts/slideLayout533.xml"/><Relationship Id="rId10" Type="http://schemas.openxmlformats.org/officeDocument/2006/relationships/slideLayout" Target="../slideLayouts/slideLayout534.xml"/></Relationships>
</file>

<file path=ppt/slideMasters/_rels/slideMaster50.xml.rels><?xml version="1.0" encoding="UTF-8" standalone="yes"?>
<Relationships xmlns="http://schemas.openxmlformats.org/package/2006/relationships"><Relationship Id="rId11" Type="http://schemas.openxmlformats.org/officeDocument/2006/relationships/slideLayout" Target="../slideLayouts/slideLayout546.xml"/><Relationship Id="rId12" Type="http://schemas.openxmlformats.org/officeDocument/2006/relationships/theme" Target="../theme/theme50.xml"/><Relationship Id="rId13" Type="http://schemas.openxmlformats.org/officeDocument/2006/relationships/image" Target="../media/image1.png"/><Relationship Id="rId1" Type="http://schemas.openxmlformats.org/officeDocument/2006/relationships/slideLayout" Target="../slideLayouts/slideLayout536.xml"/><Relationship Id="rId2" Type="http://schemas.openxmlformats.org/officeDocument/2006/relationships/slideLayout" Target="../slideLayouts/slideLayout537.xml"/><Relationship Id="rId3" Type="http://schemas.openxmlformats.org/officeDocument/2006/relationships/slideLayout" Target="../slideLayouts/slideLayout538.xml"/><Relationship Id="rId4" Type="http://schemas.openxmlformats.org/officeDocument/2006/relationships/slideLayout" Target="../slideLayouts/slideLayout539.xml"/><Relationship Id="rId5" Type="http://schemas.openxmlformats.org/officeDocument/2006/relationships/slideLayout" Target="../slideLayouts/slideLayout540.xml"/><Relationship Id="rId6" Type="http://schemas.openxmlformats.org/officeDocument/2006/relationships/slideLayout" Target="../slideLayouts/slideLayout541.xml"/><Relationship Id="rId7" Type="http://schemas.openxmlformats.org/officeDocument/2006/relationships/slideLayout" Target="../slideLayouts/slideLayout542.xml"/><Relationship Id="rId8" Type="http://schemas.openxmlformats.org/officeDocument/2006/relationships/slideLayout" Target="../slideLayouts/slideLayout543.xml"/><Relationship Id="rId9" Type="http://schemas.openxmlformats.org/officeDocument/2006/relationships/slideLayout" Target="../slideLayouts/slideLayout544.xml"/><Relationship Id="rId10" Type="http://schemas.openxmlformats.org/officeDocument/2006/relationships/slideLayout" Target="../slideLayouts/slideLayout545.xml"/></Relationships>
</file>

<file path=ppt/slideMasters/_rels/slideMaster51.xml.rels><?xml version="1.0" encoding="UTF-8" standalone="yes"?>
<Relationships xmlns="http://schemas.openxmlformats.org/package/2006/relationships"><Relationship Id="rId11" Type="http://schemas.openxmlformats.org/officeDocument/2006/relationships/slideLayout" Target="../slideLayouts/slideLayout557.xml"/><Relationship Id="rId12" Type="http://schemas.openxmlformats.org/officeDocument/2006/relationships/theme" Target="../theme/theme51.xml"/><Relationship Id="rId1" Type="http://schemas.openxmlformats.org/officeDocument/2006/relationships/slideLayout" Target="../slideLayouts/slideLayout547.xml"/><Relationship Id="rId2" Type="http://schemas.openxmlformats.org/officeDocument/2006/relationships/slideLayout" Target="../slideLayouts/slideLayout548.xml"/><Relationship Id="rId3" Type="http://schemas.openxmlformats.org/officeDocument/2006/relationships/slideLayout" Target="../slideLayouts/slideLayout549.xml"/><Relationship Id="rId4" Type="http://schemas.openxmlformats.org/officeDocument/2006/relationships/slideLayout" Target="../slideLayouts/slideLayout550.xml"/><Relationship Id="rId5" Type="http://schemas.openxmlformats.org/officeDocument/2006/relationships/slideLayout" Target="../slideLayouts/slideLayout551.xml"/><Relationship Id="rId6" Type="http://schemas.openxmlformats.org/officeDocument/2006/relationships/slideLayout" Target="../slideLayouts/slideLayout552.xml"/><Relationship Id="rId7" Type="http://schemas.openxmlformats.org/officeDocument/2006/relationships/slideLayout" Target="../slideLayouts/slideLayout553.xml"/><Relationship Id="rId8" Type="http://schemas.openxmlformats.org/officeDocument/2006/relationships/slideLayout" Target="../slideLayouts/slideLayout554.xml"/><Relationship Id="rId9" Type="http://schemas.openxmlformats.org/officeDocument/2006/relationships/slideLayout" Target="../slideLayouts/slideLayout555.xml"/><Relationship Id="rId10" Type="http://schemas.openxmlformats.org/officeDocument/2006/relationships/slideLayout" Target="../slideLayouts/slideLayout556.xml"/></Relationships>
</file>

<file path=ppt/slideMasters/_rels/slideMaster52.xml.rels><?xml version="1.0" encoding="UTF-8" standalone="yes"?>
<Relationships xmlns="http://schemas.openxmlformats.org/package/2006/relationships"><Relationship Id="rId11" Type="http://schemas.openxmlformats.org/officeDocument/2006/relationships/slideLayout" Target="../slideLayouts/slideLayout568.xml"/><Relationship Id="rId12" Type="http://schemas.openxmlformats.org/officeDocument/2006/relationships/theme" Target="../theme/theme52.xml"/><Relationship Id="rId13" Type="http://schemas.openxmlformats.org/officeDocument/2006/relationships/image" Target="../media/image1.png"/><Relationship Id="rId1" Type="http://schemas.openxmlformats.org/officeDocument/2006/relationships/slideLayout" Target="../slideLayouts/slideLayout558.xml"/><Relationship Id="rId2" Type="http://schemas.openxmlformats.org/officeDocument/2006/relationships/slideLayout" Target="../slideLayouts/slideLayout559.xml"/><Relationship Id="rId3" Type="http://schemas.openxmlformats.org/officeDocument/2006/relationships/slideLayout" Target="../slideLayouts/slideLayout560.xml"/><Relationship Id="rId4" Type="http://schemas.openxmlformats.org/officeDocument/2006/relationships/slideLayout" Target="../slideLayouts/slideLayout561.xml"/><Relationship Id="rId5" Type="http://schemas.openxmlformats.org/officeDocument/2006/relationships/slideLayout" Target="../slideLayouts/slideLayout562.xml"/><Relationship Id="rId6" Type="http://schemas.openxmlformats.org/officeDocument/2006/relationships/slideLayout" Target="../slideLayouts/slideLayout563.xml"/><Relationship Id="rId7" Type="http://schemas.openxmlformats.org/officeDocument/2006/relationships/slideLayout" Target="../slideLayouts/slideLayout564.xml"/><Relationship Id="rId8" Type="http://schemas.openxmlformats.org/officeDocument/2006/relationships/slideLayout" Target="../slideLayouts/slideLayout565.xml"/><Relationship Id="rId9" Type="http://schemas.openxmlformats.org/officeDocument/2006/relationships/slideLayout" Target="../slideLayouts/slideLayout566.xml"/><Relationship Id="rId10" Type="http://schemas.openxmlformats.org/officeDocument/2006/relationships/slideLayout" Target="../slideLayouts/slideLayout567.xml"/></Relationships>
</file>

<file path=ppt/slideMasters/_rels/slideMaster53.xml.rels><?xml version="1.0" encoding="UTF-8" standalone="yes"?>
<Relationships xmlns="http://schemas.openxmlformats.org/package/2006/relationships"><Relationship Id="rId11" Type="http://schemas.openxmlformats.org/officeDocument/2006/relationships/slideLayout" Target="../slideLayouts/slideLayout579.xml"/><Relationship Id="rId12" Type="http://schemas.openxmlformats.org/officeDocument/2006/relationships/theme" Target="../theme/theme53.xml"/><Relationship Id="rId13" Type="http://schemas.openxmlformats.org/officeDocument/2006/relationships/image" Target="../media/image1.png"/><Relationship Id="rId1" Type="http://schemas.openxmlformats.org/officeDocument/2006/relationships/slideLayout" Target="../slideLayouts/slideLayout569.xml"/><Relationship Id="rId2" Type="http://schemas.openxmlformats.org/officeDocument/2006/relationships/slideLayout" Target="../slideLayouts/slideLayout570.xml"/><Relationship Id="rId3" Type="http://schemas.openxmlformats.org/officeDocument/2006/relationships/slideLayout" Target="../slideLayouts/slideLayout571.xml"/><Relationship Id="rId4" Type="http://schemas.openxmlformats.org/officeDocument/2006/relationships/slideLayout" Target="../slideLayouts/slideLayout572.xml"/><Relationship Id="rId5" Type="http://schemas.openxmlformats.org/officeDocument/2006/relationships/slideLayout" Target="../slideLayouts/slideLayout573.xml"/><Relationship Id="rId6" Type="http://schemas.openxmlformats.org/officeDocument/2006/relationships/slideLayout" Target="../slideLayouts/slideLayout574.xml"/><Relationship Id="rId7" Type="http://schemas.openxmlformats.org/officeDocument/2006/relationships/slideLayout" Target="../slideLayouts/slideLayout575.xml"/><Relationship Id="rId8" Type="http://schemas.openxmlformats.org/officeDocument/2006/relationships/slideLayout" Target="../slideLayouts/slideLayout576.xml"/><Relationship Id="rId9" Type="http://schemas.openxmlformats.org/officeDocument/2006/relationships/slideLayout" Target="../slideLayouts/slideLayout577.xml"/><Relationship Id="rId10" Type="http://schemas.openxmlformats.org/officeDocument/2006/relationships/slideLayout" Target="../slideLayouts/slideLayout578.xml"/></Relationships>
</file>

<file path=ppt/slideMasters/_rels/slideMaster54.xml.rels><?xml version="1.0" encoding="UTF-8" standalone="yes"?>
<Relationships xmlns="http://schemas.openxmlformats.org/package/2006/relationships"><Relationship Id="rId11" Type="http://schemas.openxmlformats.org/officeDocument/2006/relationships/slideLayout" Target="../slideLayouts/slideLayout590.xml"/><Relationship Id="rId12" Type="http://schemas.openxmlformats.org/officeDocument/2006/relationships/theme" Target="../theme/theme54.xml"/><Relationship Id="rId1" Type="http://schemas.openxmlformats.org/officeDocument/2006/relationships/slideLayout" Target="../slideLayouts/slideLayout580.xml"/><Relationship Id="rId2" Type="http://schemas.openxmlformats.org/officeDocument/2006/relationships/slideLayout" Target="../slideLayouts/slideLayout581.xml"/><Relationship Id="rId3" Type="http://schemas.openxmlformats.org/officeDocument/2006/relationships/slideLayout" Target="../slideLayouts/slideLayout582.xml"/><Relationship Id="rId4" Type="http://schemas.openxmlformats.org/officeDocument/2006/relationships/slideLayout" Target="../slideLayouts/slideLayout583.xml"/><Relationship Id="rId5" Type="http://schemas.openxmlformats.org/officeDocument/2006/relationships/slideLayout" Target="../slideLayouts/slideLayout584.xml"/><Relationship Id="rId6" Type="http://schemas.openxmlformats.org/officeDocument/2006/relationships/slideLayout" Target="../slideLayouts/slideLayout585.xml"/><Relationship Id="rId7" Type="http://schemas.openxmlformats.org/officeDocument/2006/relationships/slideLayout" Target="../slideLayouts/slideLayout586.xml"/><Relationship Id="rId8" Type="http://schemas.openxmlformats.org/officeDocument/2006/relationships/slideLayout" Target="../slideLayouts/slideLayout587.xml"/><Relationship Id="rId9" Type="http://schemas.openxmlformats.org/officeDocument/2006/relationships/slideLayout" Target="../slideLayouts/slideLayout588.xml"/><Relationship Id="rId10" Type="http://schemas.openxmlformats.org/officeDocument/2006/relationships/slideLayout" Target="../slideLayouts/slideLayout589.xml"/></Relationships>
</file>

<file path=ppt/slideMasters/_rels/slideMaster55.xml.rels><?xml version="1.0" encoding="UTF-8" standalone="yes"?>
<Relationships xmlns="http://schemas.openxmlformats.org/package/2006/relationships"><Relationship Id="rId11" Type="http://schemas.openxmlformats.org/officeDocument/2006/relationships/slideLayout" Target="../slideLayouts/slideLayout601.xml"/><Relationship Id="rId12" Type="http://schemas.openxmlformats.org/officeDocument/2006/relationships/theme" Target="../theme/theme55.xml"/><Relationship Id="rId13" Type="http://schemas.openxmlformats.org/officeDocument/2006/relationships/image" Target="../media/image1.png"/><Relationship Id="rId1" Type="http://schemas.openxmlformats.org/officeDocument/2006/relationships/slideLayout" Target="../slideLayouts/slideLayout591.xml"/><Relationship Id="rId2" Type="http://schemas.openxmlformats.org/officeDocument/2006/relationships/slideLayout" Target="../slideLayouts/slideLayout592.xml"/><Relationship Id="rId3" Type="http://schemas.openxmlformats.org/officeDocument/2006/relationships/slideLayout" Target="../slideLayouts/slideLayout593.xml"/><Relationship Id="rId4" Type="http://schemas.openxmlformats.org/officeDocument/2006/relationships/slideLayout" Target="../slideLayouts/slideLayout594.xml"/><Relationship Id="rId5" Type="http://schemas.openxmlformats.org/officeDocument/2006/relationships/slideLayout" Target="../slideLayouts/slideLayout595.xml"/><Relationship Id="rId6" Type="http://schemas.openxmlformats.org/officeDocument/2006/relationships/slideLayout" Target="../slideLayouts/slideLayout596.xml"/><Relationship Id="rId7" Type="http://schemas.openxmlformats.org/officeDocument/2006/relationships/slideLayout" Target="../slideLayouts/slideLayout597.xml"/><Relationship Id="rId8" Type="http://schemas.openxmlformats.org/officeDocument/2006/relationships/slideLayout" Target="../slideLayouts/slideLayout598.xml"/><Relationship Id="rId9" Type="http://schemas.openxmlformats.org/officeDocument/2006/relationships/slideLayout" Target="../slideLayouts/slideLayout599.xml"/><Relationship Id="rId10" Type="http://schemas.openxmlformats.org/officeDocument/2006/relationships/slideLayout" Target="../slideLayouts/slideLayout600.xml"/></Relationships>
</file>

<file path=ppt/slideMasters/_rels/slideMaster56.xml.rels><?xml version="1.0" encoding="UTF-8" standalone="yes"?>
<Relationships xmlns="http://schemas.openxmlformats.org/package/2006/relationships"><Relationship Id="rId11" Type="http://schemas.openxmlformats.org/officeDocument/2006/relationships/slideLayout" Target="../slideLayouts/slideLayout612.xml"/><Relationship Id="rId12" Type="http://schemas.openxmlformats.org/officeDocument/2006/relationships/theme" Target="../theme/theme56.xml"/><Relationship Id="rId1" Type="http://schemas.openxmlformats.org/officeDocument/2006/relationships/slideLayout" Target="../slideLayouts/slideLayout602.xml"/><Relationship Id="rId2" Type="http://schemas.openxmlformats.org/officeDocument/2006/relationships/slideLayout" Target="../slideLayouts/slideLayout603.xml"/><Relationship Id="rId3" Type="http://schemas.openxmlformats.org/officeDocument/2006/relationships/slideLayout" Target="../slideLayouts/slideLayout604.xml"/><Relationship Id="rId4" Type="http://schemas.openxmlformats.org/officeDocument/2006/relationships/slideLayout" Target="../slideLayouts/slideLayout605.xml"/><Relationship Id="rId5" Type="http://schemas.openxmlformats.org/officeDocument/2006/relationships/slideLayout" Target="../slideLayouts/slideLayout606.xml"/><Relationship Id="rId6" Type="http://schemas.openxmlformats.org/officeDocument/2006/relationships/slideLayout" Target="../slideLayouts/slideLayout607.xml"/><Relationship Id="rId7" Type="http://schemas.openxmlformats.org/officeDocument/2006/relationships/slideLayout" Target="../slideLayouts/slideLayout608.xml"/><Relationship Id="rId8" Type="http://schemas.openxmlformats.org/officeDocument/2006/relationships/slideLayout" Target="../slideLayouts/slideLayout609.xml"/><Relationship Id="rId9" Type="http://schemas.openxmlformats.org/officeDocument/2006/relationships/slideLayout" Target="../slideLayouts/slideLayout610.xml"/><Relationship Id="rId10" Type="http://schemas.openxmlformats.org/officeDocument/2006/relationships/slideLayout" Target="../slideLayouts/slideLayout611.xml"/></Relationships>
</file>

<file path=ppt/slideMasters/_rels/slideMaster57.xml.rels><?xml version="1.0" encoding="UTF-8" standalone="yes"?>
<Relationships xmlns="http://schemas.openxmlformats.org/package/2006/relationships"><Relationship Id="rId11" Type="http://schemas.openxmlformats.org/officeDocument/2006/relationships/slideLayout" Target="../slideLayouts/slideLayout623.xml"/><Relationship Id="rId12" Type="http://schemas.openxmlformats.org/officeDocument/2006/relationships/theme" Target="../theme/theme57.xml"/><Relationship Id="rId13" Type="http://schemas.openxmlformats.org/officeDocument/2006/relationships/image" Target="../media/image1.png"/><Relationship Id="rId1" Type="http://schemas.openxmlformats.org/officeDocument/2006/relationships/slideLayout" Target="../slideLayouts/slideLayout613.xml"/><Relationship Id="rId2" Type="http://schemas.openxmlformats.org/officeDocument/2006/relationships/slideLayout" Target="../slideLayouts/slideLayout614.xml"/><Relationship Id="rId3" Type="http://schemas.openxmlformats.org/officeDocument/2006/relationships/slideLayout" Target="../slideLayouts/slideLayout615.xml"/><Relationship Id="rId4" Type="http://schemas.openxmlformats.org/officeDocument/2006/relationships/slideLayout" Target="../slideLayouts/slideLayout616.xml"/><Relationship Id="rId5" Type="http://schemas.openxmlformats.org/officeDocument/2006/relationships/slideLayout" Target="../slideLayouts/slideLayout617.xml"/><Relationship Id="rId6" Type="http://schemas.openxmlformats.org/officeDocument/2006/relationships/slideLayout" Target="../slideLayouts/slideLayout618.xml"/><Relationship Id="rId7" Type="http://schemas.openxmlformats.org/officeDocument/2006/relationships/slideLayout" Target="../slideLayouts/slideLayout619.xml"/><Relationship Id="rId8" Type="http://schemas.openxmlformats.org/officeDocument/2006/relationships/slideLayout" Target="../slideLayouts/slideLayout620.xml"/><Relationship Id="rId9" Type="http://schemas.openxmlformats.org/officeDocument/2006/relationships/slideLayout" Target="../slideLayouts/slideLayout621.xml"/><Relationship Id="rId10" Type="http://schemas.openxmlformats.org/officeDocument/2006/relationships/slideLayout" Target="../slideLayouts/slideLayout622.xml"/></Relationships>
</file>

<file path=ppt/slideMasters/_rels/slideMaster58.xml.rels><?xml version="1.0" encoding="UTF-8" standalone="yes"?>
<Relationships xmlns="http://schemas.openxmlformats.org/package/2006/relationships"><Relationship Id="rId11" Type="http://schemas.openxmlformats.org/officeDocument/2006/relationships/slideLayout" Target="../slideLayouts/slideLayout634.xml"/><Relationship Id="rId12" Type="http://schemas.openxmlformats.org/officeDocument/2006/relationships/theme" Target="../theme/theme58.xml"/><Relationship Id="rId1" Type="http://schemas.openxmlformats.org/officeDocument/2006/relationships/slideLayout" Target="../slideLayouts/slideLayout624.xml"/><Relationship Id="rId2" Type="http://schemas.openxmlformats.org/officeDocument/2006/relationships/slideLayout" Target="../slideLayouts/slideLayout625.xml"/><Relationship Id="rId3" Type="http://schemas.openxmlformats.org/officeDocument/2006/relationships/slideLayout" Target="../slideLayouts/slideLayout626.xml"/><Relationship Id="rId4" Type="http://schemas.openxmlformats.org/officeDocument/2006/relationships/slideLayout" Target="../slideLayouts/slideLayout627.xml"/><Relationship Id="rId5" Type="http://schemas.openxmlformats.org/officeDocument/2006/relationships/slideLayout" Target="../slideLayouts/slideLayout628.xml"/><Relationship Id="rId6" Type="http://schemas.openxmlformats.org/officeDocument/2006/relationships/slideLayout" Target="../slideLayouts/slideLayout629.xml"/><Relationship Id="rId7" Type="http://schemas.openxmlformats.org/officeDocument/2006/relationships/slideLayout" Target="../slideLayouts/slideLayout630.xml"/><Relationship Id="rId8" Type="http://schemas.openxmlformats.org/officeDocument/2006/relationships/slideLayout" Target="../slideLayouts/slideLayout631.xml"/><Relationship Id="rId9" Type="http://schemas.openxmlformats.org/officeDocument/2006/relationships/slideLayout" Target="../slideLayouts/slideLayout632.xml"/><Relationship Id="rId10" Type="http://schemas.openxmlformats.org/officeDocument/2006/relationships/slideLayout" Target="../slideLayouts/slideLayout633.xml"/></Relationships>
</file>

<file path=ppt/slideMasters/_rels/slideMaster59.xml.rels><?xml version="1.0" encoding="UTF-8" standalone="yes"?>
<Relationships xmlns="http://schemas.openxmlformats.org/package/2006/relationships"><Relationship Id="rId11" Type="http://schemas.openxmlformats.org/officeDocument/2006/relationships/slideLayout" Target="../slideLayouts/slideLayout645.xml"/><Relationship Id="rId12" Type="http://schemas.openxmlformats.org/officeDocument/2006/relationships/theme" Target="../theme/theme59.xml"/><Relationship Id="rId1" Type="http://schemas.openxmlformats.org/officeDocument/2006/relationships/slideLayout" Target="../slideLayouts/slideLayout635.xml"/><Relationship Id="rId2" Type="http://schemas.openxmlformats.org/officeDocument/2006/relationships/slideLayout" Target="../slideLayouts/slideLayout636.xml"/><Relationship Id="rId3" Type="http://schemas.openxmlformats.org/officeDocument/2006/relationships/slideLayout" Target="../slideLayouts/slideLayout637.xml"/><Relationship Id="rId4" Type="http://schemas.openxmlformats.org/officeDocument/2006/relationships/slideLayout" Target="../slideLayouts/slideLayout638.xml"/><Relationship Id="rId5" Type="http://schemas.openxmlformats.org/officeDocument/2006/relationships/slideLayout" Target="../slideLayouts/slideLayout639.xml"/><Relationship Id="rId6" Type="http://schemas.openxmlformats.org/officeDocument/2006/relationships/slideLayout" Target="../slideLayouts/slideLayout640.xml"/><Relationship Id="rId7" Type="http://schemas.openxmlformats.org/officeDocument/2006/relationships/slideLayout" Target="../slideLayouts/slideLayout641.xml"/><Relationship Id="rId8" Type="http://schemas.openxmlformats.org/officeDocument/2006/relationships/slideLayout" Target="../slideLayouts/slideLayout642.xml"/><Relationship Id="rId9" Type="http://schemas.openxmlformats.org/officeDocument/2006/relationships/slideLayout" Target="../slideLayouts/slideLayout643.xml"/><Relationship Id="rId10" Type="http://schemas.openxmlformats.org/officeDocument/2006/relationships/slideLayout" Target="../slideLayouts/slideLayout644.xml"/></Relationships>
</file>

<file path=ppt/slideMasters/_rels/slideMaster60.xml.rels><?xml version="1.0" encoding="UTF-8" standalone="yes"?>
<Relationships xmlns="http://schemas.openxmlformats.org/package/2006/relationships"><Relationship Id="rId11" Type="http://schemas.openxmlformats.org/officeDocument/2006/relationships/slideLayout" Target="../slideLayouts/slideLayout656.xml"/><Relationship Id="rId12" Type="http://schemas.openxmlformats.org/officeDocument/2006/relationships/theme" Target="../theme/theme60.xml"/><Relationship Id="rId1" Type="http://schemas.openxmlformats.org/officeDocument/2006/relationships/slideLayout" Target="../slideLayouts/slideLayout646.xml"/><Relationship Id="rId2" Type="http://schemas.openxmlformats.org/officeDocument/2006/relationships/slideLayout" Target="../slideLayouts/slideLayout647.xml"/><Relationship Id="rId3" Type="http://schemas.openxmlformats.org/officeDocument/2006/relationships/slideLayout" Target="../slideLayouts/slideLayout648.xml"/><Relationship Id="rId4" Type="http://schemas.openxmlformats.org/officeDocument/2006/relationships/slideLayout" Target="../slideLayouts/slideLayout649.xml"/><Relationship Id="rId5" Type="http://schemas.openxmlformats.org/officeDocument/2006/relationships/slideLayout" Target="../slideLayouts/slideLayout650.xml"/><Relationship Id="rId6" Type="http://schemas.openxmlformats.org/officeDocument/2006/relationships/slideLayout" Target="../slideLayouts/slideLayout651.xml"/><Relationship Id="rId7" Type="http://schemas.openxmlformats.org/officeDocument/2006/relationships/slideLayout" Target="../slideLayouts/slideLayout652.xml"/><Relationship Id="rId8" Type="http://schemas.openxmlformats.org/officeDocument/2006/relationships/slideLayout" Target="../slideLayouts/slideLayout653.xml"/><Relationship Id="rId9" Type="http://schemas.openxmlformats.org/officeDocument/2006/relationships/slideLayout" Target="../slideLayouts/slideLayout654.xml"/><Relationship Id="rId10" Type="http://schemas.openxmlformats.org/officeDocument/2006/relationships/slideLayout" Target="../slideLayouts/slideLayout655.xml"/></Relationships>
</file>

<file path=ppt/slideMasters/_rels/slideMaster61.xml.rels><?xml version="1.0" encoding="UTF-8" standalone="yes"?>
<Relationships xmlns="http://schemas.openxmlformats.org/package/2006/relationships"><Relationship Id="rId11" Type="http://schemas.openxmlformats.org/officeDocument/2006/relationships/slideLayout" Target="../slideLayouts/slideLayout667.xml"/><Relationship Id="rId12" Type="http://schemas.openxmlformats.org/officeDocument/2006/relationships/theme" Target="../theme/theme61.xml"/><Relationship Id="rId1" Type="http://schemas.openxmlformats.org/officeDocument/2006/relationships/slideLayout" Target="../slideLayouts/slideLayout657.xml"/><Relationship Id="rId2" Type="http://schemas.openxmlformats.org/officeDocument/2006/relationships/slideLayout" Target="../slideLayouts/slideLayout658.xml"/><Relationship Id="rId3" Type="http://schemas.openxmlformats.org/officeDocument/2006/relationships/slideLayout" Target="../slideLayouts/slideLayout659.xml"/><Relationship Id="rId4" Type="http://schemas.openxmlformats.org/officeDocument/2006/relationships/slideLayout" Target="../slideLayouts/slideLayout660.xml"/><Relationship Id="rId5" Type="http://schemas.openxmlformats.org/officeDocument/2006/relationships/slideLayout" Target="../slideLayouts/slideLayout661.xml"/><Relationship Id="rId6" Type="http://schemas.openxmlformats.org/officeDocument/2006/relationships/slideLayout" Target="../slideLayouts/slideLayout662.xml"/><Relationship Id="rId7" Type="http://schemas.openxmlformats.org/officeDocument/2006/relationships/slideLayout" Target="../slideLayouts/slideLayout663.xml"/><Relationship Id="rId8" Type="http://schemas.openxmlformats.org/officeDocument/2006/relationships/slideLayout" Target="../slideLayouts/slideLayout664.xml"/><Relationship Id="rId9" Type="http://schemas.openxmlformats.org/officeDocument/2006/relationships/slideLayout" Target="../slideLayouts/slideLayout665.xml"/><Relationship Id="rId10" Type="http://schemas.openxmlformats.org/officeDocument/2006/relationships/slideLayout" Target="../slideLayouts/slideLayout666.xml"/></Relationships>
</file>

<file path=ppt/slideMasters/_rels/slideMaster62.xml.rels><?xml version="1.0" encoding="UTF-8" standalone="yes"?>
<Relationships xmlns="http://schemas.openxmlformats.org/package/2006/relationships"><Relationship Id="rId11" Type="http://schemas.openxmlformats.org/officeDocument/2006/relationships/slideLayout" Target="../slideLayouts/slideLayout678.xml"/><Relationship Id="rId12" Type="http://schemas.openxmlformats.org/officeDocument/2006/relationships/theme" Target="../theme/theme62.xml"/><Relationship Id="rId1" Type="http://schemas.openxmlformats.org/officeDocument/2006/relationships/slideLayout" Target="../slideLayouts/slideLayout668.xml"/><Relationship Id="rId2" Type="http://schemas.openxmlformats.org/officeDocument/2006/relationships/slideLayout" Target="../slideLayouts/slideLayout669.xml"/><Relationship Id="rId3" Type="http://schemas.openxmlformats.org/officeDocument/2006/relationships/slideLayout" Target="../slideLayouts/slideLayout670.xml"/><Relationship Id="rId4" Type="http://schemas.openxmlformats.org/officeDocument/2006/relationships/slideLayout" Target="../slideLayouts/slideLayout671.xml"/><Relationship Id="rId5" Type="http://schemas.openxmlformats.org/officeDocument/2006/relationships/slideLayout" Target="../slideLayouts/slideLayout672.xml"/><Relationship Id="rId6" Type="http://schemas.openxmlformats.org/officeDocument/2006/relationships/slideLayout" Target="../slideLayouts/slideLayout673.xml"/><Relationship Id="rId7" Type="http://schemas.openxmlformats.org/officeDocument/2006/relationships/slideLayout" Target="../slideLayouts/slideLayout674.xml"/><Relationship Id="rId8" Type="http://schemas.openxmlformats.org/officeDocument/2006/relationships/slideLayout" Target="../slideLayouts/slideLayout675.xml"/><Relationship Id="rId9" Type="http://schemas.openxmlformats.org/officeDocument/2006/relationships/slideLayout" Target="../slideLayouts/slideLayout676.xml"/><Relationship Id="rId10" Type="http://schemas.openxmlformats.org/officeDocument/2006/relationships/slideLayout" Target="../slideLayouts/slideLayout677.xml"/></Relationships>
</file>

<file path=ppt/slideMasters/_rels/slideMaster63.xml.rels><?xml version="1.0" encoding="UTF-8" standalone="yes"?>
<Relationships xmlns="http://schemas.openxmlformats.org/package/2006/relationships"><Relationship Id="rId11" Type="http://schemas.openxmlformats.org/officeDocument/2006/relationships/slideLayout" Target="../slideLayouts/slideLayout689.xml"/><Relationship Id="rId12" Type="http://schemas.openxmlformats.org/officeDocument/2006/relationships/theme" Target="../theme/theme63.xml"/><Relationship Id="rId13" Type="http://schemas.openxmlformats.org/officeDocument/2006/relationships/image" Target="../media/image1.png"/><Relationship Id="rId1" Type="http://schemas.openxmlformats.org/officeDocument/2006/relationships/slideLayout" Target="../slideLayouts/slideLayout679.xml"/><Relationship Id="rId2" Type="http://schemas.openxmlformats.org/officeDocument/2006/relationships/slideLayout" Target="../slideLayouts/slideLayout680.xml"/><Relationship Id="rId3" Type="http://schemas.openxmlformats.org/officeDocument/2006/relationships/slideLayout" Target="../slideLayouts/slideLayout681.xml"/><Relationship Id="rId4" Type="http://schemas.openxmlformats.org/officeDocument/2006/relationships/slideLayout" Target="../slideLayouts/slideLayout682.xml"/><Relationship Id="rId5" Type="http://schemas.openxmlformats.org/officeDocument/2006/relationships/slideLayout" Target="../slideLayouts/slideLayout683.xml"/><Relationship Id="rId6" Type="http://schemas.openxmlformats.org/officeDocument/2006/relationships/slideLayout" Target="../slideLayouts/slideLayout684.xml"/><Relationship Id="rId7" Type="http://schemas.openxmlformats.org/officeDocument/2006/relationships/slideLayout" Target="../slideLayouts/slideLayout685.xml"/><Relationship Id="rId8" Type="http://schemas.openxmlformats.org/officeDocument/2006/relationships/slideLayout" Target="../slideLayouts/slideLayout686.xml"/><Relationship Id="rId9" Type="http://schemas.openxmlformats.org/officeDocument/2006/relationships/slideLayout" Target="../slideLayouts/slideLayout687.xml"/><Relationship Id="rId10" Type="http://schemas.openxmlformats.org/officeDocument/2006/relationships/slideLayout" Target="../slideLayouts/slideLayout688.xml"/></Relationships>
</file>

<file path=ppt/slideMasters/_rels/slideMaster64.xml.rels><?xml version="1.0" encoding="UTF-8" standalone="yes"?>
<Relationships xmlns="http://schemas.openxmlformats.org/package/2006/relationships"><Relationship Id="rId11" Type="http://schemas.openxmlformats.org/officeDocument/2006/relationships/slideLayout" Target="../slideLayouts/slideLayout700.xml"/><Relationship Id="rId12" Type="http://schemas.openxmlformats.org/officeDocument/2006/relationships/slideLayout" Target="../slideLayouts/slideLayout701.xml"/><Relationship Id="rId13" Type="http://schemas.openxmlformats.org/officeDocument/2006/relationships/theme" Target="../theme/theme64.xml"/><Relationship Id="rId14" Type="http://schemas.openxmlformats.org/officeDocument/2006/relationships/image" Target="../media/image1.png"/><Relationship Id="rId1" Type="http://schemas.openxmlformats.org/officeDocument/2006/relationships/slideLayout" Target="../slideLayouts/slideLayout690.xml"/><Relationship Id="rId2" Type="http://schemas.openxmlformats.org/officeDocument/2006/relationships/slideLayout" Target="../slideLayouts/slideLayout691.xml"/><Relationship Id="rId3" Type="http://schemas.openxmlformats.org/officeDocument/2006/relationships/slideLayout" Target="../slideLayouts/slideLayout692.xml"/><Relationship Id="rId4" Type="http://schemas.openxmlformats.org/officeDocument/2006/relationships/slideLayout" Target="../slideLayouts/slideLayout693.xml"/><Relationship Id="rId5" Type="http://schemas.openxmlformats.org/officeDocument/2006/relationships/slideLayout" Target="../slideLayouts/slideLayout694.xml"/><Relationship Id="rId6" Type="http://schemas.openxmlformats.org/officeDocument/2006/relationships/slideLayout" Target="../slideLayouts/slideLayout695.xml"/><Relationship Id="rId7" Type="http://schemas.openxmlformats.org/officeDocument/2006/relationships/slideLayout" Target="../slideLayouts/slideLayout696.xml"/><Relationship Id="rId8" Type="http://schemas.openxmlformats.org/officeDocument/2006/relationships/slideLayout" Target="../slideLayouts/slideLayout697.xml"/><Relationship Id="rId9" Type="http://schemas.openxmlformats.org/officeDocument/2006/relationships/slideLayout" Target="../slideLayouts/slideLayout698.xml"/><Relationship Id="rId10" Type="http://schemas.openxmlformats.org/officeDocument/2006/relationships/slideLayout" Target="../slideLayouts/slideLayout699.xml"/></Relationships>
</file>

<file path=ppt/slideMasters/_rels/slideMaster65.xml.rels><?xml version="1.0" encoding="UTF-8" standalone="yes"?>
<Relationships xmlns="http://schemas.openxmlformats.org/package/2006/relationships"><Relationship Id="rId11" Type="http://schemas.openxmlformats.org/officeDocument/2006/relationships/slideLayout" Target="../slideLayouts/slideLayout712.xml"/><Relationship Id="rId12" Type="http://schemas.openxmlformats.org/officeDocument/2006/relationships/theme" Target="../theme/theme65.xml"/><Relationship Id="rId13" Type="http://schemas.openxmlformats.org/officeDocument/2006/relationships/image" Target="../media/image1.png"/><Relationship Id="rId1" Type="http://schemas.openxmlformats.org/officeDocument/2006/relationships/slideLayout" Target="../slideLayouts/slideLayout702.xml"/><Relationship Id="rId2" Type="http://schemas.openxmlformats.org/officeDocument/2006/relationships/slideLayout" Target="../slideLayouts/slideLayout703.xml"/><Relationship Id="rId3" Type="http://schemas.openxmlformats.org/officeDocument/2006/relationships/slideLayout" Target="../slideLayouts/slideLayout704.xml"/><Relationship Id="rId4" Type="http://schemas.openxmlformats.org/officeDocument/2006/relationships/slideLayout" Target="../slideLayouts/slideLayout705.xml"/><Relationship Id="rId5" Type="http://schemas.openxmlformats.org/officeDocument/2006/relationships/slideLayout" Target="../slideLayouts/slideLayout706.xml"/><Relationship Id="rId6" Type="http://schemas.openxmlformats.org/officeDocument/2006/relationships/slideLayout" Target="../slideLayouts/slideLayout707.xml"/><Relationship Id="rId7" Type="http://schemas.openxmlformats.org/officeDocument/2006/relationships/slideLayout" Target="../slideLayouts/slideLayout708.xml"/><Relationship Id="rId8" Type="http://schemas.openxmlformats.org/officeDocument/2006/relationships/slideLayout" Target="../slideLayouts/slideLayout709.xml"/><Relationship Id="rId9" Type="http://schemas.openxmlformats.org/officeDocument/2006/relationships/slideLayout" Target="../slideLayouts/slideLayout710.xml"/><Relationship Id="rId10" Type="http://schemas.openxmlformats.org/officeDocument/2006/relationships/slideLayout" Target="../slideLayouts/slideLayout711.xml"/></Relationships>
</file>

<file path=ppt/slideMasters/_rels/slideMaster66.xml.rels><?xml version="1.0" encoding="UTF-8" standalone="yes"?>
<Relationships xmlns="http://schemas.openxmlformats.org/package/2006/relationships"><Relationship Id="rId11" Type="http://schemas.openxmlformats.org/officeDocument/2006/relationships/slideLayout" Target="../slideLayouts/slideLayout723.xml"/><Relationship Id="rId12" Type="http://schemas.openxmlformats.org/officeDocument/2006/relationships/theme" Target="../theme/theme66.xml"/><Relationship Id="rId1" Type="http://schemas.openxmlformats.org/officeDocument/2006/relationships/slideLayout" Target="../slideLayouts/slideLayout713.xml"/><Relationship Id="rId2" Type="http://schemas.openxmlformats.org/officeDocument/2006/relationships/slideLayout" Target="../slideLayouts/slideLayout714.xml"/><Relationship Id="rId3" Type="http://schemas.openxmlformats.org/officeDocument/2006/relationships/slideLayout" Target="../slideLayouts/slideLayout715.xml"/><Relationship Id="rId4" Type="http://schemas.openxmlformats.org/officeDocument/2006/relationships/slideLayout" Target="../slideLayouts/slideLayout716.xml"/><Relationship Id="rId5" Type="http://schemas.openxmlformats.org/officeDocument/2006/relationships/slideLayout" Target="../slideLayouts/slideLayout717.xml"/><Relationship Id="rId6" Type="http://schemas.openxmlformats.org/officeDocument/2006/relationships/slideLayout" Target="../slideLayouts/slideLayout718.xml"/><Relationship Id="rId7" Type="http://schemas.openxmlformats.org/officeDocument/2006/relationships/slideLayout" Target="../slideLayouts/slideLayout719.xml"/><Relationship Id="rId8" Type="http://schemas.openxmlformats.org/officeDocument/2006/relationships/slideLayout" Target="../slideLayouts/slideLayout720.xml"/><Relationship Id="rId9" Type="http://schemas.openxmlformats.org/officeDocument/2006/relationships/slideLayout" Target="../slideLayouts/slideLayout721.xml"/><Relationship Id="rId10" Type="http://schemas.openxmlformats.org/officeDocument/2006/relationships/slideLayout" Target="../slideLayouts/slideLayout722.xml"/></Relationships>
</file>

<file path=ppt/slideMasters/_rels/slideMaster67.xml.rels><?xml version="1.0" encoding="UTF-8" standalone="yes"?>
<Relationships xmlns="http://schemas.openxmlformats.org/package/2006/relationships"><Relationship Id="rId11" Type="http://schemas.openxmlformats.org/officeDocument/2006/relationships/slideLayout" Target="../slideLayouts/slideLayout734.xml"/><Relationship Id="rId12" Type="http://schemas.openxmlformats.org/officeDocument/2006/relationships/theme" Target="../theme/theme67.xml"/><Relationship Id="rId1" Type="http://schemas.openxmlformats.org/officeDocument/2006/relationships/slideLayout" Target="../slideLayouts/slideLayout724.xml"/><Relationship Id="rId2" Type="http://schemas.openxmlformats.org/officeDocument/2006/relationships/slideLayout" Target="../slideLayouts/slideLayout725.xml"/><Relationship Id="rId3" Type="http://schemas.openxmlformats.org/officeDocument/2006/relationships/slideLayout" Target="../slideLayouts/slideLayout726.xml"/><Relationship Id="rId4" Type="http://schemas.openxmlformats.org/officeDocument/2006/relationships/slideLayout" Target="../slideLayouts/slideLayout727.xml"/><Relationship Id="rId5" Type="http://schemas.openxmlformats.org/officeDocument/2006/relationships/slideLayout" Target="../slideLayouts/slideLayout728.xml"/><Relationship Id="rId6" Type="http://schemas.openxmlformats.org/officeDocument/2006/relationships/slideLayout" Target="../slideLayouts/slideLayout729.xml"/><Relationship Id="rId7" Type="http://schemas.openxmlformats.org/officeDocument/2006/relationships/slideLayout" Target="../slideLayouts/slideLayout730.xml"/><Relationship Id="rId8" Type="http://schemas.openxmlformats.org/officeDocument/2006/relationships/slideLayout" Target="../slideLayouts/slideLayout731.xml"/><Relationship Id="rId9" Type="http://schemas.openxmlformats.org/officeDocument/2006/relationships/slideLayout" Target="../slideLayouts/slideLayout732.xml"/><Relationship Id="rId10" Type="http://schemas.openxmlformats.org/officeDocument/2006/relationships/slideLayout" Target="../slideLayouts/slideLayout733.xml"/></Relationships>
</file>

<file path=ppt/slideMasters/_rels/slideMaster68.xml.rels><?xml version="1.0" encoding="UTF-8" standalone="yes"?>
<Relationships xmlns="http://schemas.openxmlformats.org/package/2006/relationships"><Relationship Id="rId11" Type="http://schemas.openxmlformats.org/officeDocument/2006/relationships/slideLayout" Target="../slideLayouts/slideLayout745.xml"/><Relationship Id="rId12" Type="http://schemas.openxmlformats.org/officeDocument/2006/relationships/theme" Target="../theme/theme68.xml"/><Relationship Id="rId13" Type="http://schemas.openxmlformats.org/officeDocument/2006/relationships/image" Target="../media/image1.png"/><Relationship Id="rId1" Type="http://schemas.openxmlformats.org/officeDocument/2006/relationships/slideLayout" Target="../slideLayouts/slideLayout735.xml"/><Relationship Id="rId2" Type="http://schemas.openxmlformats.org/officeDocument/2006/relationships/slideLayout" Target="../slideLayouts/slideLayout736.xml"/><Relationship Id="rId3" Type="http://schemas.openxmlformats.org/officeDocument/2006/relationships/slideLayout" Target="../slideLayouts/slideLayout737.xml"/><Relationship Id="rId4" Type="http://schemas.openxmlformats.org/officeDocument/2006/relationships/slideLayout" Target="../slideLayouts/slideLayout738.xml"/><Relationship Id="rId5" Type="http://schemas.openxmlformats.org/officeDocument/2006/relationships/slideLayout" Target="../slideLayouts/slideLayout739.xml"/><Relationship Id="rId6" Type="http://schemas.openxmlformats.org/officeDocument/2006/relationships/slideLayout" Target="../slideLayouts/slideLayout740.xml"/><Relationship Id="rId7" Type="http://schemas.openxmlformats.org/officeDocument/2006/relationships/slideLayout" Target="../slideLayouts/slideLayout741.xml"/><Relationship Id="rId8" Type="http://schemas.openxmlformats.org/officeDocument/2006/relationships/slideLayout" Target="../slideLayouts/slideLayout742.xml"/><Relationship Id="rId9" Type="http://schemas.openxmlformats.org/officeDocument/2006/relationships/slideLayout" Target="../slideLayouts/slideLayout743.xml"/><Relationship Id="rId10" Type="http://schemas.openxmlformats.org/officeDocument/2006/relationships/slideLayout" Target="../slideLayouts/slideLayout744.xml"/></Relationships>
</file>

<file path=ppt/slideMasters/_rels/slideMaster69.xml.rels><?xml version="1.0" encoding="UTF-8" standalone="yes"?>
<Relationships xmlns="http://schemas.openxmlformats.org/package/2006/relationships"><Relationship Id="rId11" Type="http://schemas.openxmlformats.org/officeDocument/2006/relationships/slideLayout" Target="../slideLayouts/slideLayout756.xml"/><Relationship Id="rId12" Type="http://schemas.openxmlformats.org/officeDocument/2006/relationships/theme" Target="../theme/theme69.xml"/><Relationship Id="rId13" Type="http://schemas.openxmlformats.org/officeDocument/2006/relationships/image" Target="../media/image1.png"/><Relationship Id="rId1" Type="http://schemas.openxmlformats.org/officeDocument/2006/relationships/slideLayout" Target="../slideLayouts/slideLayout746.xml"/><Relationship Id="rId2" Type="http://schemas.openxmlformats.org/officeDocument/2006/relationships/slideLayout" Target="../slideLayouts/slideLayout747.xml"/><Relationship Id="rId3" Type="http://schemas.openxmlformats.org/officeDocument/2006/relationships/slideLayout" Target="../slideLayouts/slideLayout748.xml"/><Relationship Id="rId4" Type="http://schemas.openxmlformats.org/officeDocument/2006/relationships/slideLayout" Target="../slideLayouts/slideLayout749.xml"/><Relationship Id="rId5" Type="http://schemas.openxmlformats.org/officeDocument/2006/relationships/slideLayout" Target="../slideLayouts/slideLayout750.xml"/><Relationship Id="rId6" Type="http://schemas.openxmlformats.org/officeDocument/2006/relationships/slideLayout" Target="../slideLayouts/slideLayout751.xml"/><Relationship Id="rId7" Type="http://schemas.openxmlformats.org/officeDocument/2006/relationships/slideLayout" Target="../slideLayouts/slideLayout752.xml"/><Relationship Id="rId8" Type="http://schemas.openxmlformats.org/officeDocument/2006/relationships/slideLayout" Target="../slideLayouts/slideLayout753.xml"/><Relationship Id="rId9" Type="http://schemas.openxmlformats.org/officeDocument/2006/relationships/slideLayout" Target="../slideLayouts/slideLayout754.xml"/><Relationship Id="rId10" Type="http://schemas.openxmlformats.org/officeDocument/2006/relationships/slideLayout" Target="../slideLayouts/slideLayout755.xml"/></Relationships>
</file>

<file path=ppt/slideMasters/_rels/slideMaster70.xml.rels><?xml version="1.0" encoding="UTF-8" standalone="yes"?>
<Relationships xmlns="http://schemas.openxmlformats.org/package/2006/relationships"><Relationship Id="rId11" Type="http://schemas.openxmlformats.org/officeDocument/2006/relationships/slideLayout" Target="../slideLayouts/slideLayout767.xml"/><Relationship Id="rId12" Type="http://schemas.openxmlformats.org/officeDocument/2006/relationships/theme" Target="../theme/theme70.xml"/><Relationship Id="rId13" Type="http://schemas.openxmlformats.org/officeDocument/2006/relationships/image" Target="../media/image1.png"/><Relationship Id="rId1" Type="http://schemas.openxmlformats.org/officeDocument/2006/relationships/slideLayout" Target="../slideLayouts/slideLayout757.xml"/><Relationship Id="rId2" Type="http://schemas.openxmlformats.org/officeDocument/2006/relationships/slideLayout" Target="../slideLayouts/slideLayout758.xml"/><Relationship Id="rId3" Type="http://schemas.openxmlformats.org/officeDocument/2006/relationships/slideLayout" Target="../slideLayouts/slideLayout759.xml"/><Relationship Id="rId4" Type="http://schemas.openxmlformats.org/officeDocument/2006/relationships/slideLayout" Target="../slideLayouts/slideLayout760.xml"/><Relationship Id="rId5" Type="http://schemas.openxmlformats.org/officeDocument/2006/relationships/slideLayout" Target="../slideLayouts/slideLayout761.xml"/><Relationship Id="rId6" Type="http://schemas.openxmlformats.org/officeDocument/2006/relationships/slideLayout" Target="../slideLayouts/slideLayout762.xml"/><Relationship Id="rId7" Type="http://schemas.openxmlformats.org/officeDocument/2006/relationships/slideLayout" Target="../slideLayouts/slideLayout763.xml"/><Relationship Id="rId8" Type="http://schemas.openxmlformats.org/officeDocument/2006/relationships/slideLayout" Target="../slideLayouts/slideLayout764.xml"/><Relationship Id="rId9" Type="http://schemas.openxmlformats.org/officeDocument/2006/relationships/slideLayout" Target="../slideLayouts/slideLayout765.xml"/><Relationship Id="rId10" Type="http://schemas.openxmlformats.org/officeDocument/2006/relationships/slideLayout" Target="../slideLayouts/slideLayout766.xml"/></Relationships>
</file>

<file path=ppt/slideMasters/_rels/slideMaster71.xml.rels><?xml version="1.0" encoding="UTF-8" standalone="yes"?>
<Relationships xmlns="http://schemas.openxmlformats.org/package/2006/relationships"><Relationship Id="rId11" Type="http://schemas.openxmlformats.org/officeDocument/2006/relationships/slideLayout" Target="../slideLayouts/slideLayout778.xml"/><Relationship Id="rId12" Type="http://schemas.openxmlformats.org/officeDocument/2006/relationships/theme" Target="../theme/theme71.xml"/><Relationship Id="rId13" Type="http://schemas.openxmlformats.org/officeDocument/2006/relationships/image" Target="../media/image1.png"/><Relationship Id="rId1" Type="http://schemas.openxmlformats.org/officeDocument/2006/relationships/slideLayout" Target="../slideLayouts/slideLayout768.xml"/><Relationship Id="rId2" Type="http://schemas.openxmlformats.org/officeDocument/2006/relationships/slideLayout" Target="../slideLayouts/slideLayout769.xml"/><Relationship Id="rId3" Type="http://schemas.openxmlformats.org/officeDocument/2006/relationships/slideLayout" Target="../slideLayouts/slideLayout770.xml"/><Relationship Id="rId4" Type="http://schemas.openxmlformats.org/officeDocument/2006/relationships/slideLayout" Target="../slideLayouts/slideLayout771.xml"/><Relationship Id="rId5" Type="http://schemas.openxmlformats.org/officeDocument/2006/relationships/slideLayout" Target="../slideLayouts/slideLayout772.xml"/><Relationship Id="rId6" Type="http://schemas.openxmlformats.org/officeDocument/2006/relationships/slideLayout" Target="../slideLayouts/slideLayout773.xml"/><Relationship Id="rId7" Type="http://schemas.openxmlformats.org/officeDocument/2006/relationships/slideLayout" Target="../slideLayouts/slideLayout774.xml"/><Relationship Id="rId8" Type="http://schemas.openxmlformats.org/officeDocument/2006/relationships/slideLayout" Target="../slideLayouts/slideLayout775.xml"/><Relationship Id="rId9" Type="http://schemas.openxmlformats.org/officeDocument/2006/relationships/slideLayout" Target="../slideLayouts/slideLayout776.xml"/><Relationship Id="rId10" Type="http://schemas.openxmlformats.org/officeDocument/2006/relationships/slideLayout" Target="../slideLayouts/slideLayout777.xml"/></Relationships>
</file>

<file path=ppt/slideMasters/_rels/slideMaster72.xml.rels><?xml version="1.0" encoding="UTF-8" standalone="yes"?>
<Relationships xmlns="http://schemas.openxmlformats.org/package/2006/relationships"><Relationship Id="rId11" Type="http://schemas.openxmlformats.org/officeDocument/2006/relationships/slideLayout" Target="../slideLayouts/slideLayout789.xml"/><Relationship Id="rId12" Type="http://schemas.openxmlformats.org/officeDocument/2006/relationships/theme" Target="../theme/theme72.xml"/><Relationship Id="rId13" Type="http://schemas.openxmlformats.org/officeDocument/2006/relationships/image" Target="../media/image1.png"/><Relationship Id="rId1" Type="http://schemas.openxmlformats.org/officeDocument/2006/relationships/slideLayout" Target="../slideLayouts/slideLayout779.xml"/><Relationship Id="rId2" Type="http://schemas.openxmlformats.org/officeDocument/2006/relationships/slideLayout" Target="../slideLayouts/slideLayout780.xml"/><Relationship Id="rId3" Type="http://schemas.openxmlformats.org/officeDocument/2006/relationships/slideLayout" Target="../slideLayouts/slideLayout781.xml"/><Relationship Id="rId4" Type="http://schemas.openxmlformats.org/officeDocument/2006/relationships/slideLayout" Target="../slideLayouts/slideLayout782.xml"/><Relationship Id="rId5" Type="http://schemas.openxmlformats.org/officeDocument/2006/relationships/slideLayout" Target="../slideLayouts/slideLayout783.xml"/><Relationship Id="rId6" Type="http://schemas.openxmlformats.org/officeDocument/2006/relationships/slideLayout" Target="../slideLayouts/slideLayout784.xml"/><Relationship Id="rId7" Type="http://schemas.openxmlformats.org/officeDocument/2006/relationships/slideLayout" Target="../slideLayouts/slideLayout785.xml"/><Relationship Id="rId8" Type="http://schemas.openxmlformats.org/officeDocument/2006/relationships/slideLayout" Target="../slideLayouts/slideLayout786.xml"/><Relationship Id="rId9" Type="http://schemas.openxmlformats.org/officeDocument/2006/relationships/slideLayout" Target="../slideLayouts/slideLayout787.xml"/><Relationship Id="rId10" Type="http://schemas.openxmlformats.org/officeDocument/2006/relationships/slideLayout" Target="../slideLayouts/slideLayout788.xml"/></Relationships>
</file>

<file path=ppt/slideMasters/_rels/slideMaster73.xml.rels><?xml version="1.0" encoding="UTF-8" standalone="yes"?>
<Relationships xmlns="http://schemas.openxmlformats.org/package/2006/relationships"><Relationship Id="rId11" Type="http://schemas.openxmlformats.org/officeDocument/2006/relationships/slideLayout" Target="../slideLayouts/slideLayout800.xml"/><Relationship Id="rId12" Type="http://schemas.openxmlformats.org/officeDocument/2006/relationships/theme" Target="../theme/theme73.xml"/><Relationship Id="rId13" Type="http://schemas.openxmlformats.org/officeDocument/2006/relationships/image" Target="../media/image1.png"/><Relationship Id="rId1" Type="http://schemas.openxmlformats.org/officeDocument/2006/relationships/slideLayout" Target="../slideLayouts/slideLayout790.xml"/><Relationship Id="rId2" Type="http://schemas.openxmlformats.org/officeDocument/2006/relationships/slideLayout" Target="../slideLayouts/slideLayout791.xml"/><Relationship Id="rId3" Type="http://schemas.openxmlformats.org/officeDocument/2006/relationships/slideLayout" Target="../slideLayouts/slideLayout792.xml"/><Relationship Id="rId4" Type="http://schemas.openxmlformats.org/officeDocument/2006/relationships/slideLayout" Target="../slideLayouts/slideLayout793.xml"/><Relationship Id="rId5" Type="http://schemas.openxmlformats.org/officeDocument/2006/relationships/slideLayout" Target="../slideLayouts/slideLayout794.xml"/><Relationship Id="rId6" Type="http://schemas.openxmlformats.org/officeDocument/2006/relationships/slideLayout" Target="../slideLayouts/slideLayout795.xml"/><Relationship Id="rId7" Type="http://schemas.openxmlformats.org/officeDocument/2006/relationships/slideLayout" Target="../slideLayouts/slideLayout796.xml"/><Relationship Id="rId8" Type="http://schemas.openxmlformats.org/officeDocument/2006/relationships/slideLayout" Target="../slideLayouts/slideLayout797.xml"/><Relationship Id="rId9" Type="http://schemas.openxmlformats.org/officeDocument/2006/relationships/slideLayout" Target="../slideLayouts/slideLayout798.xml"/><Relationship Id="rId10" Type="http://schemas.openxmlformats.org/officeDocument/2006/relationships/slideLayout" Target="../slideLayouts/slideLayout799.xml"/></Relationships>
</file>

<file path=ppt/slideMasters/_rels/slideMaster74.xml.rels><?xml version="1.0" encoding="UTF-8" standalone="yes"?>
<Relationships xmlns="http://schemas.openxmlformats.org/package/2006/relationships"><Relationship Id="rId11" Type="http://schemas.openxmlformats.org/officeDocument/2006/relationships/slideLayout" Target="../slideLayouts/slideLayout811.xml"/><Relationship Id="rId12" Type="http://schemas.openxmlformats.org/officeDocument/2006/relationships/theme" Target="../theme/theme74.xml"/><Relationship Id="rId13" Type="http://schemas.openxmlformats.org/officeDocument/2006/relationships/image" Target="../media/image1.png"/><Relationship Id="rId1" Type="http://schemas.openxmlformats.org/officeDocument/2006/relationships/slideLayout" Target="../slideLayouts/slideLayout801.xml"/><Relationship Id="rId2" Type="http://schemas.openxmlformats.org/officeDocument/2006/relationships/slideLayout" Target="../slideLayouts/slideLayout802.xml"/><Relationship Id="rId3" Type="http://schemas.openxmlformats.org/officeDocument/2006/relationships/slideLayout" Target="../slideLayouts/slideLayout803.xml"/><Relationship Id="rId4" Type="http://schemas.openxmlformats.org/officeDocument/2006/relationships/slideLayout" Target="../slideLayouts/slideLayout804.xml"/><Relationship Id="rId5" Type="http://schemas.openxmlformats.org/officeDocument/2006/relationships/slideLayout" Target="../slideLayouts/slideLayout805.xml"/><Relationship Id="rId6" Type="http://schemas.openxmlformats.org/officeDocument/2006/relationships/slideLayout" Target="../slideLayouts/slideLayout806.xml"/><Relationship Id="rId7" Type="http://schemas.openxmlformats.org/officeDocument/2006/relationships/slideLayout" Target="../slideLayouts/slideLayout807.xml"/><Relationship Id="rId8" Type="http://schemas.openxmlformats.org/officeDocument/2006/relationships/slideLayout" Target="../slideLayouts/slideLayout808.xml"/><Relationship Id="rId9" Type="http://schemas.openxmlformats.org/officeDocument/2006/relationships/slideLayout" Target="../slideLayouts/slideLayout809.xml"/><Relationship Id="rId10" Type="http://schemas.openxmlformats.org/officeDocument/2006/relationships/slideLayout" Target="../slideLayouts/slideLayout810.xml"/></Relationships>
</file>

<file path=ppt/slideMasters/_rels/slideMaster75.xml.rels><?xml version="1.0" encoding="UTF-8" standalone="yes"?>
<Relationships xmlns="http://schemas.openxmlformats.org/package/2006/relationships"><Relationship Id="rId11" Type="http://schemas.openxmlformats.org/officeDocument/2006/relationships/slideLayout" Target="../slideLayouts/slideLayout822.xml"/><Relationship Id="rId12" Type="http://schemas.openxmlformats.org/officeDocument/2006/relationships/theme" Target="../theme/theme75.xml"/><Relationship Id="rId13" Type="http://schemas.openxmlformats.org/officeDocument/2006/relationships/image" Target="../media/image1.png"/><Relationship Id="rId1" Type="http://schemas.openxmlformats.org/officeDocument/2006/relationships/slideLayout" Target="../slideLayouts/slideLayout812.xml"/><Relationship Id="rId2" Type="http://schemas.openxmlformats.org/officeDocument/2006/relationships/slideLayout" Target="../slideLayouts/slideLayout813.xml"/><Relationship Id="rId3" Type="http://schemas.openxmlformats.org/officeDocument/2006/relationships/slideLayout" Target="../slideLayouts/slideLayout814.xml"/><Relationship Id="rId4" Type="http://schemas.openxmlformats.org/officeDocument/2006/relationships/slideLayout" Target="../slideLayouts/slideLayout815.xml"/><Relationship Id="rId5" Type="http://schemas.openxmlformats.org/officeDocument/2006/relationships/slideLayout" Target="../slideLayouts/slideLayout816.xml"/><Relationship Id="rId6" Type="http://schemas.openxmlformats.org/officeDocument/2006/relationships/slideLayout" Target="../slideLayouts/slideLayout817.xml"/><Relationship Id="rId7" Type="http://schemas.openxmlformats.org/officeDocument/2006/relationships/slideLayout" Target="../slideLayouts/slideLayout818.xml"/><Relationship Id="rId8" Type="http://schemas.openxmlformats.org/officeDocument/2006/relationships/slideLayout" Target="../slideLayouts/slideLayout819.xml"/><Relationship Id="rId9" Type="http://schemas.openxmlformats.org/officeDocument/2006/relationships/slideLayout" Target="../slideLayouts/slideLayout820.xml"/><Relationship Id="rId10" Type="http://schemas.openxmlformats.org/officeDocument/2006/relationships/slideLayout" Target="../slideLayouts/slideLayout821.xml"/></Relationships>
</file>

<file path=ppt/slideMasters/_rels/slideMaster76.xml.rels><?xml version="1.0" encoding="UTF-8" standalone="yes"?>
<Relationships xmlns="http://schemas.openxmlformats.org/package/2006/relationships"><Relationship Id="rId11" Type="http://schemas.openxmlformats.org/officeDocument/2006/relationships/slideLayout" Target="../slideLayouts/slideLayout833.xml"/><Relationship Id="rId12" Type="http://schemas.openxmlformats.org/officeDocument/2006/relationships/theme" Target="../theme/theme76.xml"/><Relationship Id="rId13" Type="http://schemas.openxmlformats.org/officeDocument/2006/relationships/image" Target="../media/image1.png"/><Relationship Id="rId1" Type="http://schemas.openxmlformats.org/officeDocument/2006/relationships/slideLayout" Target="../slideLayouts/slideLayout823.xml"/><Relationship Id="rId2" Type="http://schemas.openxmlformats.org/officeDocument/2006/relationships/slideLayout" Target="../slideLayouts/slideLayout824.xml"/><Relationship Id="rId3" Type="http://schemas.openxmlformats.org/officeDocument/2006/relationships/slideLayout" Target="../slideLayouts/slideLayout825.xml"/><Relationship Id="rId4" Type="http://schemas.openxmlformats.org/officeDocument/2006/relationships/slideLayout" Target="../slideLayouts/slideLayout826.xml"/><Relationship Id="rId5" Type="http://schemas.openxmlformats.org/officeDocument/2006/relationships/slideLayout" Target="../slideLayouts/slideLayout827.xml"/><Relationship Id="rId6" Type="http://schemas.openxmlformats.org/officeDocument/2006/relationships/slideLayout" Target="../slideLayouts/slideLayout828.xml"/><Relationship Id="rId7" Type="http://schemas.openxmlformats.org/officeDocument/2006/relationships/slideLayout" Target="../slideLayouts/slideLayout829.xml"/><Relationship Id="rId8" Type="http://schemas.openxmlformats.org/officeDocument/2006/relationships/slideLayout" Target="../slideLayouts/slideLayout830.xml"/><Relationship Id="rId9" Type="http://schemas.openxmlformats.org/officeDocument/2006/relationships/slideLayout" Target="../slideLayouts/slideLayout831.xml"/><Relationship Id="rId10" Type="http://schemas.openxmlformats.org/officeDocument/2006/relationships/slideLayout" Target="../slideLayouts/slideLayout832.xml"/></Relationships>
</file>

<file path=ppt/slideMasters/_rels/slideMaster77.xml.rels><?xml version="1.0" encoding="UTF-8" standalone="yes"?>
<Relationships xmlns="http://schemas.openxmlformats.org/package/2006/relationships"><Relationship Id="rId11" Type="http://schemas.openxmlformats.org/officeDocument/2006/relationships/slideLayout" Target="../slideLayouts/slideLayout844.xml"/><Relationship Id="rId12" Type="http://schemas.openxmlformats.org/officeDocument/2006/relationships/theme" Target="../theme/theme77.xml"/><Relationship Id="rId13" Type="http://schemas.openxmlformats.org/officeDocument/2006/relationships/image" Target="../media/image1.png"/><Relationship Id="rId1" Type="http://schemas.openxmlformats.org/officeDocument/2006/relationships/slideLayout" Target="../slideLayouts/slideLayout834.xml"/><Relationship Id="rId2" Type="http://schemas.openxmlformats.org/officeDocument/2006/relationships/slideLayout" Target="../slideLayouts/slideLayout835.xml"/><Relationship Id="rId3" Type="http://schemas.openxmlformats.org/officeDocument/2006/relationships/slideLayout" Target="../slideLayouts/slideLayout836.xml"/><Relationship Id="rId4" Type="http://schemas.openxmlformats.org/officeDocument/2006/relationships/slideLayout" Target="../slideLayouts/slideLayout837.xml"/><Relationship Id="rId5" Type="http://schemas.openxmlformats.org/officeDocument/2006/relationships/slideLayout" Target="../slideLayouts/slideLayout838.xml"/><Relationship Id="rId6" Type="http://schemas.openxmlformats.org/officeDocument/2006/relationships/slideLayout" Target="../slideLayouts/slideLayout839.xml"/><Relationship Id="rId7" Type="http://schemas.openxmlformats.org/officeDocument/2006/relationships/slideLayout" Target="../slideLayouts/slideLayout840.xml"/><Relationship Id="rId8" Type="http://schemas.openxmlformats.org/officeDocument/2006/relationships/slideLayout" Target="../slideLayouts/slideLayout841.xml"/><Relationship Id="rId9" Type="http://schemas.openxmlformats.org/officeDocument/2006/relationships/slideLayout" Target="../slideLayouts/slideLayout842.xml"/><Relationship Id="rId10" Type="http://schemas.openxmlformats.org/officeDocument/2006/relationships/slideLayout" Target="../slideLayouts/slideLayout843.xml"/></Relationships>
</file>

<file path=ppt/slideMasters/_rels/slideMaster78.xml.rels><?xml version="1.0" encoding="UTF-8" standalone="yes"?>
<Relationships xmlns="http://schemas.openxmlformats.org/package/2006/relationships"><Relationship Id="rId11" Type="http://schemas.openxmlformats.org/officeDocument/2006/relationships/slideLayout" Target="../slideLayouts/slideLayout855.xml"/><Relationship Id="rId12" Type="http://schemas.openxmlformats.org/officeDocument/2006/relationships/theme" Target="../theme/theme78.xml"/><Relationship Id="rId13" Type="http://schemas.openxmlformats.org/officeDocument/2006/relationships/image" Target="../media/image1.png"/><Relationship Id="rId1" Type="http://schemas.openxmlformats.org/officeDocument/2006/relationships/slideLayout" Target="../slideLayouts/slideLayout845.xml"/><Relationship Id="rId2" Type="http://schemas.openxmlformats.org/officeDocument/2006/relationships/slideLayout" Target="../slideLayouts/slideLayout846.xml"/><Relationship Id="rId3" Type="http://schemas.openxmlformats.org/officeDocument/2006/relationships/slideLayout" Target="../slideLayouts/slideLayout847.xml"/><Relationship Id="rId4" Type="http://schemas.openxmlformats.org/officeDocument/2006/relationships/slideLayout" Target="../slideLayouts/slideLayout848.xml"/><Relationship Id="rId5" Type="http://schemas.openxmlformats.org/officeDocument/2006/relationships/slideLayout" Target="../slideLayouts/slideLayout849.xml"/><Relationship Id="rId6" Type="http://schemas.openxmlformats.org/officeDocument/2006/relationships/slideLayout" Target="../slideLayouts/slideLayout850.xml"/><Relationship Id="rId7" Type="http://schemas.openxmlformats.org/officeDocument/2006/relationships/slideLayout" Target="../slideLayouts/slideLayout851.xml"/><Relationship Id="rId8" Type="http://schemas.openxmlformats.org/officeDocument/2006/relationships/slideLayout" Target="../slideLayouts/slideLayout852.xml"/><Relationship Id="rId9" Type="http://schemas.openxmlformats.org/officeDocument/2006/relationships/slideLayout" Target="../slideLayouts/slideLayout853.xml"/><Relationship Id="rId10" Type="http://schemas.openxmlformats.org/officeDocument/2006/relationships/slideLayout" Target="../slideLayouts/slideLayout854.xml"/></Relationships>
</file>

<file path=ppt/slideMasters/_rels/slideMaster79.xml.rels><?xml version="1.0" encoding="UTF-8" standalone="yes"?>
<Relationships xmlns="http://schemas.openxmlformats.org/package/2006/relationships"><Relationship Id="rId11" Type="http://schemas.openxmlformats.org/officeDocument/2006/relationships/slideLayout" Target="../slideLayouts/slideLayout866.xml"/><Relationship Id="rId12" Type="http://schemas.openxmlformats.org/officeDocument/2006/relationships/theme" Target="../theme/theme79.xml"/><Relationship Id="rId13" Type="http://schemas.openxmlformats.org/officeDocument/2006/relationships/image" Target="../media/image1.png"/><Relationship Id="rId1" Type="http://schemas.openxmlformats.org/officeDocument/2006/relationships/slideLayout" Target="../slideLayouts/slideLayout856.xml"/><Relationship Id="rId2" Type="http://schemas.openxmlformats.org/officeDocument/2006/relationships/slideLayout" Target="../slideLayouts/slideLayout857.xml"/><Relationship Id="rId3" Type="http://schemas.openxmlformats.org/officeDocument/2006/relationships/slideLayout" Target="../slideLayouts/slideLayout858.xml"/><Relationship Id="rId4" Type="http://schemas.openxmlformats.org/officeDocument/2006/relationships/slideLayout" Target="../slideLayouts/slideLayout859.xml"/><Relationship Id="rId5" Type="http://schemas.openxmlformats.org/officeDocument/2006/relationships/slideLayout" Target="../slideLayouts/slideLayout860.xml"/><Relationship Id="rId6" Type="http://schemas.openxmlformats.org/officeDocument/2006/relationships/slideLayout" Target="../slideLayouts/slideLayout861.xml"/><Relationship Id="rId7" Type="http://schemas.openxmlformats.org/officeDocument/2006/relationships/slideLayout" Target="../slideLayouts/slideLayout862.xml"/><Relationship Id="rId8" Type="http://schemas.openxmlformats.org/officeDocument/2006/relationships/slideLayout" Target="../slideLayouts/slideLayout863.xml"/><Relationship Id="rId9" Type="http://schemas.openxmlformats.org/officeDocument/2006/relationships/slideLayout" Target="../slideLayouts/slideLayout864.xml"/><Relationship Id="rId10" Type="http://schemas.openxmlformats.org/officeDocument/2006/relationships/slideLayout" Target="../slideLayouts/slideLayout865.xml"/></Relationships>
</file>

<file path=ppt/slideMasters/_rels/slideMaster80.xml.rels><?xml version="1.0" encoding="UTF-8" standalone="yes"?>
<Relationships xmlns="http://schemas.openxmlformats.org/package/2006/relationships"><Relationship Id="rId11" Type="http://schemas.openxmlformats.org/officeDocument/2006/relationships/slideLayout" Target="../slideLayouts/slideLayout877.xml"/><Relationship Id="rId12" Type="http://schemas.openxmlformats.org/officeDocument/2006/relationships/theme" Target="../theme/theme80.xml"/><Relationship Id="rId13" Type="http://schemas.openxmlformats.org/officeDocument/2006/relationships/image" Target="../media/image1.png"/><Relationship Id="rId1" Type="http://schemas.openxmlformats.org/officeDocument/2006/relationships/slideLayout" Target="../slideLayouts/slideLayout867.xml"/><Relationship Id="rId2" Type="http://schemas.openxmlformats.org/officeDocument/2006/relationships/slideLayout" Target="../slideLayouts/slideLayout868.xml"/><Relationship Id="rId3" Type="http://schemas.openxmlformats.org/officeDocument/2006/relationships/slideLayout" Target="../slideLayouts/slideLayout869.xml"/><Relationship Id="rId4" Type="http://schemas.openxmlformats.org/officeDocument/2006/relationships/slideLayout" Target="../slideLayouts/slideLayout870.xml"/><Relationship Id="rId5" Type="http://schemas.openxmlformats.org/officeDocument/2006/relationships/slideLayout" Target="../slideLayouts/slideLayout871.xml"/><Relationship Id="rId6" Type="http://schemas.openxmlformats.org/officeDocument/2006/relationships/slideLayout" Target="../slideLayouts/slideLayout872.xml"/><Relationship Id="rId7" Type="http://schemas.openxmlformats.org/officeDocument/2006/relationships/slideLayout" Target="../slideLayouts/slideLayout873.xml"/><Relationship Id="rId8" Type="http://schemas.openxmlformats.org/officeDocument/2006/relationships/slideLayout" Target="../slideLayouts/slideLayout874.xml"/><Relationship Id="rId9" Type="http://schemas.openxmlformats.org/officeDocument/2006/relationships/slideLayout" Target="../slideLayouts/slideLayout875.xml"/><Relationship Id="rId10" Type="http://schemas.openxmlformats.org/officeDocument/2006/relationships/slideLayout" Target="../slideLayouts/slideLayout876.xml"/></Relationships>
</file>

<file path=ppt/slideMasters/_rels/slideMaster81.xml.rels><?xml version="1.0" encoding="UTF-8" standalone="yes"?>
<Relationships xmlns="http://schemas.openxmlformats.org/package/2006/relationships"><Relationship Id="rId11" Type="http://schemas.openxmlformats.org/officeDocument/2006/relationships/slideLayout" Target="../slideLayouts/slideLayout888.xml"/><Relationship Id="rId12" Type="http://schemas.openxmlformats.org/officeDocument/2006/relationships/theme" Target="../theme/theme81.xml"/><Relationship Id="rId13" Type="http://schemas.openxmlformats.org/officeDocument/2006/relationships/image" Target="../media/image1.png"/><Relationship Id="rId1" Type="http://schemas.openxmlformats.org/officeDocument/2006/relationships/slideLayout" Target="../slideLayouts/slideLayout878.xml"/><Relationship Id="rId2" Type="http://schemas.openxmlformats.org/officeDocument/2006/relationships/slideLayout" Target="../slideLayouts/slideLayout879.xml"/><Relationship Id="rId3" Type="http://schemas.openxmlformats.org/officeDocument/2006/relationships/slideLayout" Target="../slideLayouts/slideLayout880.xml"/><Relationship Id="rId4" Type="http://schemas.openxmlformats.org/officeDocument/2006/relationships/slideLayout" Target="../slideLayouts/slideLayout881.xml"/><Relationship Id="rId5" Type="http://schemas.openxmlformats.org/officeDocument/2006/relationships/slideLayout" Target="../slideLayouts/slideLayout882.xml"/><Relationship Id="rId6" Type="http://schemas.openxmlformats.org/officeDocument/2006/relationships/slideLayout" Target="../slideLayouts/slideLayout883.xml"/><Relationship Id="rId7" Type="http://schemas.openxmlformats.org/officeDocument/2006/relationships/slideLayout" Target="../slideLayouts/slideLayout884.xml"/><Relationship Id="rId8" Type="http://schemas.openxmlformats.org/officeDocument/2006/relationships/slideLayout" Target="../slideLayouts/slideLayout885.xml"/><Relationship Id="rId9" Type="http://schemas.openxmlformats.org/officeDocument/2006/relationships/slideLayout" Target="../slideLayouts/slideLayout886.xml"/><Relationship Id="rId10" Type="http://schemas.openxmlformats.org/officeDocument/2006/relationships/slideLayout" Target="../slideLayouts/slideLayout887.xml"/></Relationships>
</file>

<file path=ppt/slideMasters/_rels/slideMaster82.xml.rels><?xml version="1.0" encoding="UTF-8" standalone="yes"?>
<Relationships xmlns="http://schemas.openxmlformats.org/package/2006/relationships"><Relationship Id="rId11" Type="http://schemas.openxmlformats.org/officeDocument/2006/relationships/slideLayout" Target="../slideLayouts/slideLayout899.xml"/><Relationship Id="rId12" Type="http://schemas.openxmlformats.org/officeDocument/2006/relationships/theme" Target="../theme/theme82.xml"/><Relationship Id="rId13" Type="http://schemas.openxmlformats.org/officeDocument/2006/relationships/image" Target="../media/image1.png"/><Relationship Id="rId1" Type="http://schemas.openxmlformats.org/officeDocument/2006/relationships/slideLayout" Target="../slideLayouts/slideLayout889.xml"/><Relationship Id="rId2" Type="http://schemas.openxmlformats.org/officeDocument/2006/relationships/slideLayout" Target="../slideLayouts/slideLayout890.xml"/><Relationship Id="rId3" Type="http://schemas.openxmlformats.org/officeDocument/2006/relationships/slideLayout" Target="../slideLayouts/slideLayout891.xml"/><Relationship Id="rId4" Type="http://schemas.openxmlformats.org/officeDocument/2006/relationships/slideLayout" Target="../slideLayouts/slideLayout892.xml"/><Relationship Id="rId5" Type="http://schemas.openxmlformats.org/officeDocument/2006/relationships/slideLayout" Target="../slideLayouts/slideLayout893.xml"/><Relationship Id="rId6" Type="http://schemas.openxmlformats.org/officeDocument/2006/relationships/slideLayout" Target="../slideLayouts/slideLayout894.xml"/><Relationship Id="rId7" Type="http://schemas.openxmlformats.org/officeDocument/2006/relationships/slideLayout" Target="../slideLayouts/slideLayout895.xml"/><Relationship Id="rId8" Type="http://schemas.openxmlformats.org/officeDocument/2006/relationships/slideLayout" Target="../slideLayouts/slideLayout896.xml"/><Relationship Id="rId9" Type="http://schemas.openxmlformats.org/officeDocument/2006/relationships/slideLayout" Target="../slideLayouts/slideLayout897.xml"/><Relationship Id="rId10" Type="http://schemas.openxmlformats.org/officeDocument/2006/relationships/slideLayout" Target="../slideLayouts/slideLayout898.xml"/></Relationships>
</file>

<file path=ppt/slideMasters/_rels/slideMaster83.xml.rels><?xml version="1.0" encoding="UTF-8" standalone="yes"?>
<Relationships xmlns="http://schemas.openxmlformats.org/package/2006/relationships"><Relationship Id="rId11" Type="http://schemas.openxmlformats.org/officeDocument/2006/relationships/slideLayout" Target="../slideLayouts/slideLayout910.xml"/><Relationship Id="rId12" Type="http://schemas.openxmlformats.org/officeDocument/2006/relationships/theme" Target="../theme/theme83.xml"/><Relationship Id="rId13" Type="http://schemas.openxmlformats.org/officeDocument/2006/relationships/image" Target="../media/image1.png"/><Relationship Id="rId1" Type="http://schemas.openxmlformats.org/officeDocument/2006/relationships/slideLayout" Target="../slideLayouts/slideLayout900.xml"/><Relationship Id="rId2" Type="http://schemas.openxmlformats.org/officeDocument/2006/relationships/slideLayout" Target="../slideLayouts/slideLayout901.xml"/><Relationship Id="rId3" Type="http://schemas.openxmlformats.org/officeDocument/2006/relationships/slideLayout" Target="../slideLayouts/slideLayout902.xml"/><Relationship Id="rId4" Type="http://schemas.openxmlformats.org/officeDocument/2006/relationships/slideLayout" Target="../slideLayouts/slideLayout903.xml"/><Relationship Id="rId5" Type="http://schemas.openxmlformats.org/officeDocument/2006/relationships/slideLayout" Target="../slideLayouts/slideLayout904.xml"/><Relationship Id="rId6" Type="http://schemas.openxmlformats.org/officeDocument/2006/relationships/slideLayout" Target="../slideLayouts/slideLayout905.xml"/><Relationship Id="rId7" Type="http://schemas.openxmlformats.org/officeDocument/2006/relationships/slideLayout" Target="../slideLayouts/slideLayout906.xml"/><Relationship Id="rId8" Type="http://schemas.openxmlformats.org/officeDocument/2006/relationships/slideLayout" Target="../slideLayouts/slideLayout907.xml"/><Relationship Id="rId9" Type="http://schemas.openxmlformats.org/officeDocument/2006/relationships/slideLayout" Target="../slideLayouts/slideLayout908.xml"/><Relationship Id="rId10" Type="http://schemas.openxmlformats.org/officeDocument/2006/relationships/slideLayout" Target="../slideLayouts/slideLayout909.xml"/></Relationships>
</file>

<file path=ppt/slideMasters/_rels/slideMaster84.xml.rels><?xml version="1.0" encoding="UTF-8" standalone="yes"?>
<Relationships xmlns="http://schemas.openxmlformats.org/package/2006/relationships"><Relationship Id="rId11" Type="http://schemas.openxmlformats.org/officeDocument/2006/relationships/slideLayout" Target="../slideLayouts/slideLayout921.xml"/><Relationship Id="rId12" Type="http://schemas.openxmlformats.org/officeDocument/2006/relationships/theme" Target="../theme/theme84.xml"/><Relationship Id="rId13" Type="http://schemas.openxmlformats.org/officeDocument/2006/relationships/image" Target="../media/image1.png"/><Relationship Id="rId1" Type="http://schemas.openxmlformats.org/officeDocument/2006/relationships/slideLayout" Target="../slideLayouts/slideLayout911.xml"/><Relationship Id="rId2" Type="http://schemas.openxmlformats.org/officeDocument/2006/relationships/slideLayout" Target="../slideLayouts/slideLayout912.xml"/><Relationship Id="rId3" Type="http://schemas.openxmlformats.org/officeDocument/2006/relationships/slideLayout" Target="../slideLayouts/slideLayout913.xml"/><Relationship Id="rId4" Type="http://schemas.openxmlformats.org/officeDocument/2006/relationships/slideLayout" Target="../slideLayouts/slideLayout914.xml"/><Relationship Id="rId5" Type="http://schemas.openxmlformats.org/officeDocument/2006/relationships/slideLayout" Target="../slideLayouts/slideLayout915.xml"/><Relationship Id="rId6" Type="http://schemas.openxmlformats.org/officeDocument/2006/relationships/slideLayout" Target="../slideLayouts/slideLayout916.xml"/><Relationship Id="rId7" Type="http://schemas.openxmlformats.org/officeDocument/2006/relationships/slideLayout" Target="../slideLayouts/slideLayout917.xml"/><Relationship Id="rId8" Type="http://schemas.openxmlformats.org/officeDocument/2006/relationships/slideLayout" Target="../slideLayouts/slideLayout918.xml"/><Relationship Id="rId9" Type="http://schemas.openxmlformats.org/officeDocument/2006/relationships/slideLayout" Target="../slideLayouts/slideLayout919.xml"/><Relationship Id="rId10" Type="http://schemas.openxmlformats.org/officeDocument/2006/relationships/slideLayout" Target="../slideLayouts/slideLayout920.xml"/></Relationships>
</file>

<file path=ppt/slideMasters/_rels/slideMaster85.xml.rels><?xml version="1.0" encoding="UTF-8" standalone="yes"?>
<Relationships xmlns="http://schemas.openxmlformats.org/package/2006/relationships"><Relationship Id="rId11" Type="http://schemas.openxmlformats.org/officeDocument/2006/relationships/slideLayout" Target="../slideLayouts/slideLayout932.xml"/><Relationship Id="rId12" Type="http://schemas.openxmlformats.org/officeDocument/2006/relationships/theme" Target="../theme/theme85.xml"/><Relationship Id="rId13" Type="http://schemas.openxmlformats.org/officeDocument/2006/relationships/image" Target="../media/image1.png"/><Relationship Id="rId1" Type="http://schemas.openxmlformats.org/officeDocument/2006/relationships/slideLayout" Target="../slideLayouts/slideLayout922.xml"/><Relationship Id="rId2" Type="http://schemas.openxmlformats.org/officeDocument/2006/relationships/slideLayout" Target="../slideLayouts/slideLayout923.xml"/><Relationship Id="rId3" Type="http://schemas.openxmlformats.org/officeDocument/2006/relationships/slideLayout" Target="../slideLayouts/slideLayout924.xml"/><Relationship Id="rId4" Type="http://schemas.openxmlformats.org/officeDocument/2006/relationships/slideLayout" Target="../slideLayouts/slideLayout925.xml"/><Relationship Id="rId5" Type="http://schemas.openxmlformats.org/officeDocument/2006/relationships/slideLayout" Target="../slideLayouts/slideLayout926.xml"/><Relationship Id="rId6" Type="http://schemas.openxmlformats.org/officeDocument/2006/relationships/slideLayout" Target="../slideLayouts/slideLayout927.xml"/><Relationship Id="rId7" Type="http://schemas.openxmlformats.org/officeDocument/2006/relationships/slideLayout" Target="../slideLayouts/slideLayout928.xml"/><Relationship Id="rId8" Type="http://schemas.openxmlformats.org/officeDocument/2006/relationships/slideLayout" Target="../slideLayouts/slideLayout929.xml"/><Relationship Id="rId9" Type="http://schemas.openxmlformats.org/officeDocument/2006/relationships/slideLayout" Target="../slideLayouts/slideLayout930.xml"/><Relationship Id="rId10" Type="http://schemas.openxmlformats.org/officeDocument/2006/relationships/slideLayout" Target="../slideLayouts/slideLayout931.xml"/></Relationships>
</file>

<file path=ppt/slideMasters/_rels/slideMaster86.xml.rels><?xml version="1.0" encoding="UTF-8" standalone="yes"?>
<Relationships xmlns="http://schemas.openxmlformats.org/package/2006/relationships"><Relationship Id="rId11" Type="http://schemas.openxmlformats.org/officeDocument/2006/relationships/slideLayout" Target="../slideLayouts/slideLayout943.xml"/><Relationship Id="rId12" Type="http://schemas.openxmlformats.org/officeDocument/2006/relationships/theme" Target="../theme/theme86.xml"/><Relationship Id="rId1" Type="http://schemas.openxmlformats.org/officeDocument/2006/relationships/slideLayout" Target="../slideLayouts/slideLayout933.xml"/><Relationship Id="rId2" Type="http://schemas.openxmlformats.org/officeDocument/2006/relationships/slideLayout" Target="../slideLayouts/slideLayout934.xml"/><Relationship Id="rId3" Type="http://schemas.openxmlformats.org/officeDocument/2006/relationships/slideLayout" Target="../slideLayouts/slideLayout935.xml"/><Relationship Id="rId4" Type="http://schemas.openxmlformats.org/officeDocument/2006/relationships/slideLayout" Target="../slideLayouts/slideLayout936.xml"/><Relationship Id="rId5" Type="http://schemas.openxmlformats.org/officeDocument/2006/relationships/slideLayout" Target="../slideLayouts/slideLayout937.xml"/><Relationship Id="rId6" Type="http://schemas.openxmlformats.org/officeDocument/2006/relationships/slideLayout" Target="../slideLayouts/slideLayout938.xml"/><Relationship Id="rId7" Type="http://schemas.openxmlformats.org/officeDocument/2006/relationships/slideLayout" Target="../slideLayouts/slideLayout939.xml"/><Relationship Id="rId8" Type="http://schemas.openxmlformats.org/officeDocument/2006/relationships/slideLayout" Target="../slideLayouts/slideLayout940.xml"/><Relationship Id="rId9" Type="http://schemas.openxmlformats.org/officeDocument/2006/relationships/slideLayout" Target="../slideLayouts/slideLayout941.xml"/><Relationship Id="rId10" Type="http://schemas.openxmlformats.org/officeDocument/2006/relationships/slideLayout" Target="../slideLayouts/slideLayout942.xml"/></Relationships>
</file>

<file path=ppt/slideMasters/_rels/slideMaster87.xml.rels><?xml version="1.0" encoding="UTF-8" standalone="yes"?>
<Relationships xmlns="http://schemas.openxmlformats.org/package/2006/relationships"><Relationship Id="rId11" Type="http://schemas.openxmlformats.org/officeDocument/2006/relationships/slideLayout" Target="../slideLayouts/slideLayout954.xml"/><Relationship Id="rId12" Type="http://schemas.openxmlformats.org/officeDocument/2006/relationships/theme" Target="../theme/theme87.xml"/><Relationship Id="rId13" Type="http://schemas.openxmlformats.org/officeDocument/2006/relationships/image" Target="../media/image1.png"/><Relationship Id="rId1" Type="http://schemas.openxmlformats.org/officeDocument/2006/relationships/slideLayout" Target="../slideLayouts/slideLayout944.xml"/><Relationship Id="rId2" Type="http://schemas.openxmlformats.org/officeDocument/2006/relationships/slideLayout" Target="../slideLayouts/slideLayout945.xml"/><Relationship Id="rId3" Type="http://schemas.openxmlformats.org/officeDocument/2006/relationships/slideLayout" Target="../slideLayouts/slideLayout946.xml"/><Relationship Id="rId4" Type="http://schemas.openxmlformats.org/officeDocument/2006/relationships/slideLayout" Target="../slideLayouts/slideLayout947.xml"/><Relationship Id="rId5" Type="http://schemas.openxmlformats.org/officeDocument/2006/relationships/slideLayout" Target="../slideLayouts/slideLayout948.xml"/><Relationship Id="rId6" Type="http://schemas.openxmlformats.org/officeDocument/2006/relationships/slideLayout" Target="../slideLayouts/slideLayout949.xml"/><Relationship Id="rId7" Type="http://schemas.openxmlformats.org/officeDocument/2006/relationships/slideLayout" Target="../slideLayouts/slideLayout950.xml"/><Relationship Id="rId8" Type="http://schemas.openxmlformats.org/officeDocument/2006/relationships/slideLayout" Target="../slideLayouts/slideLayout951.xml"/><Relationship Id="rId9" Type="http://schemas.openxmlformats.org/officeDocument/2006/relationships/slideLayout" Target="../slideLayouts/slideLayout952.xml"/><Relationship Id="rId10" Type="http://schemas.openxmlformats.org/officeDocument/2006/relationships/slideLayout" Target="../slideLayouts/slideLayout953.xml"/></Relationships>
</file>

<file path=ppt/slideMasters/_rels/slideMaster88.xml.rels><?xml version="1.0" encoding="UTF-8" standalone="yes"?>
<Relationships xmlns="http://schemas.openxmlformats.org/package/2006/relationships"><Relationship Id="rId11" Type="http://schemas.openxmlformats.org/officeDocument/2006/relationships/slideLayout" Target="../slideLayouts/slideLayout965.xml"/><Relationship Id="rId12" Type="http://schemas.openxmlformats.org/officeDocument/2006/relationships/theme" Target="../theme/theme88.xml"/><Relationship Id="rId13" Type="http://schemas.openxmlformats.org/officeDocument/2006/relationships/image" Target="../media/image1.png"/><Relationship Id="rId1" Type="http://schemas.openxmlformats.org/officeDocument/2006/relationships/slideLayout" Target="../slideLayouts/slideLayout955.xml"/><Relationship Id="rId2" Type="http://schemas.openxmlformats.org/officeDocument/2006/relationships/slideLayout" Target="../slideLayouts/slideLayout956.xml"/><Relationship Id="rId3" Type="http://schemas.openxmlformats.org/officeDocument/2006/relationships/slideLayout" Target="../slideLayouts/slideLayout957.xml"/><Relationship Id="rId4" Type="http://schemas.openxmlformats.org/officeDocument/2006/relationships/slideLayout" Target="../slideLayouts/slideLayout958.xml"/><Relationship Id="rId5" Type="http://schemas.openxmlformats.org/officeDocument/2006/relationships/slideLayout" Target="../slideLayouts/slideLayout959.xml"/><Relationship Id="rId6" Type="http://schemas.openxmlformats.org/officeDocument/2006/relationships/slideLayout" Target="../slideLayouts/slideLayout960.xml"/><Relationship Id="rId7" Type="http://schemas.openxmlformats.org/officeDocument/2006/relationships/slideLayout" Target="../slideLayouts/slideLayout961.xml"/><Relationship Id="rId8" Type="http://schemas.openxmlformats.org/officeDocument/2006/relationships/slideLayout" Target="../slideLayouts/slideLayout962.xml"/><Relationship Id="rId9" Type="http://schemas.openxmlformats.org/officeDocument/2006/relationships/slideLayout" Target="../slideLayouts/slideLayout963.xml"/><Relationship Id="rId10" Type="http://schemas.openxmlformats.org/officeDocument/2006/relationships/slideLayout" Target="../slideLayouts/slideLayout964.xml"/></Relationships>
</file>

<file path=ppt/slideMasters/_rels/slideMaster89.xml.rels><?xml version="1.0" encoding="UTF-8" standalone="yes"?>
<Relationships xmlns="http://schemas.openxmlformats.org/package/2006/relationships"><Relationship Id="rId11" Type="http://schemas.openxmlformats.org/officeDocument/2006/relationships/slideLayout" Target="../slideLayouts/slideLayout976.xml"/><Relationship Id="rId12" Type="http://schemas.openxmlformats.org/officeDocument/2006/relationships/theme" Target="../theme/theme89.xml"/><Relationship Id="rId13" Type="http://schemas.openxmlformats.org/officeDocument/2006/relationships/image" Target="../media/image1.png"/><Relationship Id="rId1" Type="http://schemas.openxmlformats.org/officeDocument/2006/relationships/slideLayout" Target="../slideLayouts/slideLayout966.xml"/><Relationship Id="rId2" Type="http://schemas.openxmlformats.org/officeDocument/2006/relationships/slideLayout" Target="../slideLayouts/slideLayout967.xml"/><Relationship Id="rId3" Type="http://schemas.openxmlformats.org/officeDocument/2006/relationships/slideLayout" Target="../slideLayouts/slideLayout968.xml"/><Relationship Id="rId4" Type="http://schemas.openxmlformats.org/officeDocument/2006/relationships/slideLayout" Target="../slideLayouts/slideLayout969.xml"/><Relationship Id="rId5" Type="http://schemas.openxmlformats.org/officeDocument/2006/relationships/slideLayout" Target="../slideLayouts/slideLayout970.xml"/><Relationship Id="rId6" Type="http://schemas.openxmlformats.org/officeDocument/2006/relationships/slideLayout" Target="../slideLayouts/slideLayout971.xml"/><Relationship Id="rId7" Type="http://schemas.openxmlformats.org/officeDocument/2006/relationships/slideLayout" Target="../slideLayouts/slideLayout972.xml"/><Relationship Id="rId8" Type="http://schemas.openxmlformats.org/officeDocument/2006/relationships/slideLayout" Target="../slideLayouts/slideLayout973.xml"/><Relationship Id="rId9" Type="http://schemas.openxmlformats.org/officeDocument/2006/relationships/slideLayout" Target="../slideLayouts/slideLayout974.xml"/><Relationship Id="rId10" Type="http://schemas.openxmlformats.org/officeDocument/2006/relationships/slideLayout" Target="../slideLayouts/slideLayout975.xml"/></Relationships>
</file>

<file path=ppt/slideMasters/_rels/slideMaster90.xml.rels><?xml version="1.0" encoding="UTF-8" standalone="yes"?>
<Relationships xmlns="http://schemas.openxmlformats.org/package/2006/relationships"><Relationship Id="rId11" Type="http://schemas.openxmlformats.org/officeDocument/2006/relationships/slideLayout" Target="../slideLayouts/slideLayout987.xml"/><Relationship Id="rId12" Type="http://schemas.openxmlformats.org/officeDocument/2006/relationships/theme" Target="../theme/theme90.xml"/><Relationship Id="rId13" Type="http://schemas.openxmlformats.org/officeDocument/2006/relationships/image" Target="../media/image1.png"/><Relationship Id="rId1" Type="http://schemas.openxmlformats.org/officeDocument/2006/relationships/slideLayout" Target="../slideLayouts/slideLayout977.xml"/><Relationship Id="rId2" Type="http://schemas.openxmlformats.org/officeDocument/2006/relationships/slideLayout" Target="../slideLayouts/slideLayout978.xml"/><Relationship Id="rId3" Type="http://schemas.openxmlformats.org/officeDocument/2006/relationships/slideLayout" Target="../slideLayouts/slideLayout979.xml"/><Relationship Id="rId4" Type="http://schemas.openxmlformats.org/officeDocument/2006/relationships/slideLayout" Target="../slideLayouts/slideLayout980.xml"/><Relationship Id="rId5" Type="http://schemas.openxmlformats.org/officeDocument/2006/relationships/slideLayout" Target="../slideLayouts/slideLayout981.xml"/><Relationship Id="rId6" Type="http://schemas.openxmlformats.org/officeDocument/2006/relationships/slideLayout" Target="../slideLayouts/slideLayout982.xml"/><Relationship Id="rId7" Type="http://schemas.openxmlformats.org/officeDocument/2006/relationships/slideLayout" Target="../slideLayouts/slideLayout983.xml"/><Relationship Id="rId8" Type="http://schemas.openxmlformats.org/officeDocument/2006/relationships/slideLayout" Target="../slideLayouts/slideLayout984.xml"/><Relationship Id="rId9" Type="http://schemas.openxmlformats.org/officeDocument/2006/relationships/slideLayout" Target="../slideLayouts/slideLayout985.xml"/><Relationship Id="rId10" Type="http://schemas.openxmlformats.org/officeDocument/2006/relationships/slideLayout" Target="../slideLayouts/slideLayout986.xml"/></Relationships>
</file>

<file path=ppt/slideMasters/_rels/slideMaster91.xml.rels><?xml version="1.0" encoding="UTF-8" standalone="yes"?>
<Relationships xmlns="http://schemas.openxmlformats.org/package/2006/relationships"><Relationship Id="rId11" Type="http://schemas.openxmlformats.org/officeDocument/2006/relationships/slideLayout" Target="../slideLayouts/slideLayout998.xml"/><Relationship Id="rId12" Type="http://schemas.openxmlformats.org/officeDocument/2006/relationships/theme" Target="../theme/theme91.xml"/><Relationship Id="rId13" Type="http://schemas.openxmlformats.org/officeDocument/2006/relationships/image" Target="../media/image1.png"/><Relationship Id="rId1" Type="http://schemas.openxmlformats.org/officeDocument/2006/relationships/slideLayout" Target="../slideLayouts/slideLayout988.xml"/><Relationship Id="rId2" Type="http://schemas.openxmlformats.org/officeDocument/2006/relationships/slideLayout" Target="../slideLayouts/slideLayout989.xml"/><Relationship Id="rId3" Type="http://schemas.openxmlformats.org/officeDocument/2006/relationships/slideLayout" Target="../slideLayouts/slideLayout990.xml"/><Relationship Id="rId4" Type="http://schemas.openxmlformats.org/officeDocument/2006/relationships/slideLayout" Target="../slideLayouts/slideLayout991.xml"/><Relationship Id="rId5" Type="http://schemas.openxmlformats.org/officeDocument/2006/relationships/slideLayout" Target="../slideLayouts/slideLayout992.xml"/><Relationship Id="rId6" Type="http://schemas.openxmlformats.org/officeDocument/2006/relationships/slideLayout" Target="../slideLayouts/slideLayout993.xml"/><Relationship Id="rId7" Type="http://schemas.openxmlformats.org/officeDocument/2006/relationships/slideLayout" Target="../slideLayouts/slideLayout994.xml"/><Relationship Id="rId8" Type="http://schemas.openxmlformats.org/officeDocument/2006/relationships/slideLayout" Target="../slideLayouts/slideLayout995.xml"/><Relationship Id="rId9" Type="http://schemas.openxmlformats.org/officeDocument/2006/relationships/slideLayout" Target="../slideLayouts/slideLayout996.xml"/><Relationship Id="rId10" Type="http://schemas.openxmlformats.org/officeDocument/2006/relationships/slideLayout" Target="../slideLayouts/slideLayout997.xml"/></Relationships>
</file>

<file path=ppt/slideMasters/_rels/slideMaster92.xml.rels><?xml version="1.0" encoding="UTF-8" standalone="yes"?>
<Relationships xmlns="http://schemas.openxmlformats.org/package/2006/relationships"><Relationship Id="rId11" Type="http://schemas.openxmlformats.org/officeDocument/2006/relationships/slideLayout" Target="../slideLayouts/slideLayout1009.xml"/><Relationship Id="rId12" Type="http://schemas.openxmlformats.org/officeDocument/2006/relationships/theme" Target="../theme/theme92.xml"/><Relationship Id="rId1" Type="http://schemas.openxmlformats.org/officeDocument/2006/relationships/slideLayout" Target="../slideLayouts/slideLayout999.xml"/><Relationship Id="rId2" Type="http://schemas.openxmlformats.org/officeDocument/2006/relationships/slideLayout" Target="../slideLayouts/slideLayout1000.xml"/><Relationship Id="rId3" Type="http://schemas.openxmlformats.org/officeDocument/2006/relationships/slideLayout" Target="../slideLayouts/slideLayout1001.xml"/><Relationship Id="rId4" Type="http://schemas.openxmlformats.org/officeDocument/2006/relationships/slideLayout" Target="../slideLayouts/slideLayout1002.xml"/><Relationship Id="rId5" Type="http://schemas.openxmlformats.org/officeDocument/2006/relationships/slideLayout" Target="../slideLayouts/slideLayout1003.xml"/><Relationship Id="rId6" Type="http://schemas.openxmlformats.org/officeDocument/2006/relationships/slideLayout" Target="../slideLayouts/slideLayout1004.xml"/><Relationship Id="rId7" Type="http://schemas.openxmlformats.org/officeDocument/2006/relationships/slideLayout" Target="../slideLayouts/slideLayout1005.xml"/><Relationship Id="rId8" Type="http://schemas.openxmlformats.org/officeDocument/2006/relationships/slideLayout" Target="../slideLayouts/slideLayout1006.xml"/><Relationship Id="rId9" Type="http://schemas.openxmlformats.org/officeDocument/2006/relationships/slideLayout" Target="../slideLayouts/slideLayout1007.xml"/><Relationship Id="rId10" Type="http://schemas.openxmlformats.org/officeDocument/2006/relationships/slideLayout" Target="../slideLayouts/slideLayout1008.xml"/></Relationships>
</file>

<file path=ppt/slideMasters/_rels/slideMaster93.xml.rels><?xml version="1.0" encoding="UTF-8" standalone="yes"?>
<Relationships xmlns="http://schemas.openxmlformats.org/package/2006/relationships"><Relationship Id="rId11" Type="http://schemas.openxmlformats.org/officeDocument/2006/relationships/slideLayout" Target="../slideLayouts/slideLayout1020.xml"/><Relationship Id="rId12" Type="http://schemas.openxmlformats.org/officeDocument/2006/relationships/theme" Target="../theme/theme93.xml"/><Relationship Id="rId13" Type="http://schemas.openxmlformats.org/officeDocument/2006/relationships/image" Target="../media/image1.png"/><Relationship Id="rId1" Type="http://schemas.openxmlformats.org/officeDocument/2006/relationships/slideLayout" Target="../slideLayouts/slideLayout1010.xml"/><Relationship Id="rId2" Type="http://schemas.openxmlformats.org/officeDocument/2006/relationships/slideLayout" Target="../slideLayouts/slideLayout1011.xml"/><Relationship Id="rId3" Type="http://schemas.openxmlformats.org/officeDocument/2006/relationships/slideLayout" Target="../slideLayouts/slideLayout1012.xml"/><Relationship Id="rId4" Type="http://schemas.openxmlformats.org/officeDocument/2006/relationships/slideLayout" Target="../slideLayouts/slideLayout1013.xml"/><Relationship Id="rId5" Type="http://schemas.openxmlformats.org/officeDocument/2006/relationships/slideLayout" Target="../slideLayouts/slideLayout1014.xml"/><Relationship Id="rId6" Type="http://schemas.openxmlformats.org/officeDocument/2006/relationships/slideLayout" Target="../slideLayouts/slideLayout1015.xml"/><Relationship Id="rId7" Type="http://schemas.openxmlformats.org/officeDocument/2006/relationships/slideLayout" Target="../slideLayouts/slideLayout1016.xml"/><Relationship Id="rId8" Type="http://schemas.openxmlformats.org/officeDocument/2006/relationships/slideLayout" Target="../slideLayouts/slideLayout1017.xml"/><Relationship Id="rId9" Type="http://schemas.openxmlformats.org/officeDocument/2006/relationships/slideLayout" Target="../slideLayouts/slideLayout1018.xml"/><Relationship Id="rId10" Type="http://schemas.openxmlformats.org/officeDocument/2006/relationships/slideLayout" Target="../slideLayouts/slideLayout1019.xml"/></Relationships>
</file>

<file path=ppt/slideMasters/_rels/slideMaster94.xml.rels><?xml version="1.0" encoding="UTF-8" standalone="yes"?>
<Relationships xmlns="http://schemas.openxmlformats.org/package/2006/relationships"><Relationship Id="rId11" Type="http://schemas.openxmlformats.org/officeDocument/2006/relationships/slideLayout" Target="../slideLayouts/slideLayout1031.xml"/><Relationship Id="rId12" Type="http://schemas.openxmlformats.org/officeDocument/2006/relationships/theme" Target="../theme/theme94.xml"/><Relationship Id="rId13" Type="http://schemas.openxmlformats.org/officeDocument/2006/relationships/image" Target="../media/image1.png"/><Relationship Id="rId1" Type="http://schemas.openxmlformats.org/officeDocument/2006/relationships/slideLayout" Target="../slideLayouts/slideLayout1021.xml"/><Relationship Id="rId2" Type="http://schemas.openxmlformats.org/officeDocument/2006/relationships/slideLayout" Target="../slideLayouts/slideLayout1022.xml"/><Relationship Id="rId3" Type="http://schemas.openxmlformats.org/officeDocument/2006/relationships/slideLayout" Target="../slideLayouts/slideLayout1023.xml"/><Relationship Id="rId4" Type="http://schemas.openxmlformats.org/officeDocument/2006/relationships/slideLayout" Target="../slideLayouts/slideLayout1024.xml"/><Relationship Id="rId5" Type="http://schemas.openxmlformats.org/officeDocument/2006/relationships/slideLayout" Target="../slideLayouts/slideLayout1025.xml"/><Relationship Id="rId6" Type="http://schemas.openxmlformats.org/officeDocument/2006/relationships/slideLayout" Target="../slideLayouts/slideLayout1026.xml"/><Relationship Id="rId7" Type="http://schemas.openxmlformats.org/officeDocument/2006/relationships/slideLayout" Target="../slideLayouts/slideLayout1027.xml"/><Relationship Id="rId8" Type="http://schemas.openxmlformats.org/officeDocument/2006/relationships/slideLayout" Target="../slideLayouts/slideLayout1028.xml"/><Relationship Id="rId9" Type="http://schemas.openxmlformats.org/officeDocument/2006/relationships/slideLayout" Target="../slideLayouts/slideLayout1029.xml"/><Relationship Id="rId10" Type="http://schemas.openxmlformats.org/officeDocument/2006/relationships/slideLayout" Target="../slideLayouts/slideLayout1030.xml"/></Relationships>
</file>

<file path=ppt/slideMasters/_rels/slideMaster95.xml.rels><?xml version="1.0" encoding="UTF-8" standalone="yes"?>
<Relationships xmlns="http://schemas.openxmlformats.org/package/2006/relationships"><Relationship Id="rId11" Type="http://schemas.openxmlformats.org/officeDocument/2006/relationships/slideLayout" Target="../slideLayouts/slideLayout1042.xml"/><Relationship Id="rId12" Type="http://schemas.openxmlformats.org/officeDocument/2006/relationships/theme" Target="../theme/theme95.xml"/><Relationship Id="rId13" Type="http://schemas.openxmlformats.org/officeDocument/2006/relationships/image" Target="../media/image1.png"/><Relationship Id="rId1" Type="http://schemas.openxmlformats.org/officeDocument/2006/relationships/slideLayout" Target="../slideLayouts/slideLayout1032.xml"/><Relationship Id="rId2" Type="http://schemas.openxmlformats.org/officeDocument/2006/relationships/slideLayout" Target="../slideLayouts/slideLayout1033.xml"/><Relationship Id="rId3" Type="http://schemas.openxmlformats.org/officeDocument/2006/relationships/slideLayout" Target="../slideLayouts/slideLayout1034.xml"/><Relationship Id="rId4" Type="http://schemas.openxmlformats.org/officeDocument/2006/relationships/slideLayout" Target="../slideLayouts/slideLayout1035.xml"/><Relationship Id="rId5" Type="http://schemas.openxmlformats.org/officeDocument/2006/relationships/slideLayout" Target="../slideLayouts/slideLayout1036.xml"/><Relationship Id="rId6" Type="http://schemas.openxmlformats.org/officeDocument/2006/relationships/slideLayout" Target="../slideLayouts/slideLayout1037.xml"/><Relationship Id="rId7" Type="http://schemas.openxmlformats.org/officeDocument/2006/relationships/slideLayout" Target="../slideLayouts/slideLayout1038.xml"/><Relationship Id="rId8" Type="http://schemas.openxmlformats.org/officeDocument/2006/relationships/slideLayout" Target="../slideLayouts/slideLayout1039.xml"/><Relationship Id="rId9" Type="http://schemas.openxmlformats.org/officeDocument/2006/relationships/slideLayout" Target="../slideLayouts/slideLayout1040.xml"/><Relationship Id="rId10" Type="http://schemas.openxmlformats.org/officeDocument/2006/relationships/slideLayout" Target="../slideLayouts/slideLayout1041.xml"/></Relationships>
</file>

<file path=ppt/slideMasters/_rels/slideMaster96.xml.rels><?xml version="1.0" encoding="UTF-8" standalone="yes"?>
<Relationships xmlns="http://schemas.openxmlformats.org/package/2006/relationships"><Relationship Id="rId11" Type="http://schemas.openxmlformats.org/officeDocument/2006/relationships/slideLayout" Target="../slideLayouts/slideLayout1053.xml"/><Relationship Id="rId12" Type="http://schemas.openxmlformats.org/officeDocument/2006/relationships/slideLayout" Target="../slideLayouts/slideLayout1054.xml"/><Relationship Id="rId13" Type="http://schemas.openxmlformats.org/officeDocument/2006/relationships/theme" Target="../theme/theme96.xml"/><Relationship Id="rId1" Type="http://schemas.openxmlformats.org/officeDocument/2006/relationships/slideLayout" Target="../slideLayouts/slideLayout1043.xml"/><Relationship Id="rId2" Type="http://schemas.openxmlformats.org/officeDocument/2006/relationships/slideLayout" Target="../slideLayouts/slideLayout1044.xml"/><Relationship Id="rId3" Type="http://schemas.openxmlformats.org/officeDocument/2006/relationships/slideLayout" Target="../slideLayouts/slideLayout1045.xml"/><Relationship Id="rId4" Type="http://schemas.openxmlformats.org/officeDocument/2006/relationships/slideLayout" Target="../slideLayouts/slideLayout1046.xml"/><Relationship Id="rId5" Type="http://schemas.openxmlformats.org/officeDocument/2006/relationships/slideLayout" Target="../slideLayouts/slideLayout1047.xml"/><Relationship Id="rId6" Type="http://schemas.openxmlformats.org/officeDocument/2006/relationships/slideLayout" Target="../slideLayouts/slideLayout1048.xml"/><Relationship Id="rId7" Type="http://schemas.openxmlformats.org/officeDocument/2006/relationships/slideLayout" Target="../slideLayouts/slideLayout1049.xml"/><Relationship Id="rId8" Type="http://schemas.openxmlformats.org/officeDocument/2006/relationships/slideLayout" Target="../slideLayouts/slideLayout1050.xml"/><Relationship Id="rId9" Type="http://schemas.openxmlformats.org/officeDocument/2006/relationships/slideLayout" Target="../slideLayouts/slideLayout1051.xml"/><Relationship Id="rId10" Type="http://schemas.openxmlformats.org/officeDocument/2006/relationships/slideLayout" Target="../slideLayouts/slideLayout1052.xml"/></Relationships>
</file>

<file path=ppt/slideMasters/_rels/slideMaster97.xml.rels><?xml version="1.0" encoding="UTF-8" standalone="yes"?>
<Relationships xmlns="http://schemas.openxmlformats.org/package/2006/relationships"><Relationship Id="rId11" Type="http://schemas.openxmlformats.org/officeDocument/2006/relationships/slideLayout" Target="../slideLayouts/slideLayout1065.xml"/><Relationship Id="rId12" Type="http://schemas.openxmlformats.org/officeDocument/2006/relationships/slideLayout" Target="../slideLayouts/slideLayout1066.xml"/><Relationship Id="rId13" Type="http://schemas.openxmlformats.org/officeDocument/2006/relationships/theme" Target="../theme/theme97.xml"/><Relationship Id="rId1" Type="http://schemas.openxmlformats.org/officeDocument/2006/relationships/slideLayout" Target="../slideLayouts/slideLayout1055.xml"/><Relationship Id="rId2" Type="http://schemas.openxmlformats.org/officeDocument/2006/relationships/slideLayout" Target="../slideLayouts/slideLayout1056.xml"/><Relationship Id="rId3" Type="http://schemas.openxmlformats.org/officeDocument/2006/relationships/slideLayout" Target="../slideLayouts/slideLayout1057.xml"/><Relationship Id="rId4" Type="http://schemas.openxmlformats.org/officeDocument/2006/relationships/slideLayout" Target="../slideLayouts/slideLayout1058.xml"/><Relationship Id="rId5" Type="http://schemas.openxmlformats.org/officeDocument/2006/relationships/slideLayout" Target="../slideLayouts/slideLayout1059.xml"/><Relationship Id="rId6" Type="http://schemas.openxmlformats.org/officeDocument/2006/relationships/slideLayout" Target="../slideLayouts/slideLayout1060.xml"/><Relationship Id="rId7" Type="http://schemas.openxmlformats.org/officeDocument/2006/relationships/slideLayout" Target="../slideLayouts/slideLayout1061.xml"/><Relationship Id="rId8" Type="http://schemas.openxmlformats.org/officeDocument/2006/relationships/slideLayout" Target="../slideLayouts/slideLayout1062.xml"/><Relationship Id="rId9" Type="http://schemas.openxmlformats.org/officeDocument/2006/relationships/slideLayout" Target="../slideLayouts/slideLayout1063.xml"/><Relationship Id="rId10" Type="http://schemas.openxmlformats.org/officeDocument/2006/relationships/slideLayout" Target="../slideLayouts/slideLayout1064.xml"/></Relationships>
</file>

<file path=ppt/slideMasters/_rels/slideMaster98.xml.rels><?xml version="1.0" encoding="UTF-8" standalone="yes"?>
<Relationships xmlns="http://schemas.openxmlformats.org/package/2006/relationships"><Relationship Id="rId11" Type="http://schemas.openxmlformats.org/officeDocument/2006/relationships/slideLayout" Target="../slideLayouts/slideLayout1077.xml"/><Relationship Id="rId12" Type="http://schemas.openxmlformats.org/officeDocument/2006/relationships/theme" Target="../theme/theme98.xml"/><Relationship Id="rId13" Type="http://schemas.openxmlformats.org/officeDocument/2006/relationships/image" Target="../media/image1.png"/><Relationship Id="rId1" Type="http://schemas.openxmlformats.org/officeDocument/2006/relationships/slideLayout" Target="../slideLayouts/slideLayout1067.xml"/><Relationship Id="rId2" Type="http://schemas.openxmlformats.org/officeDocument/2006/relationships/slideLayout" Target="../slideLayouts/slideLayout1068.xml"/><Relationship Id="rId3" Type="http://schemas.openxmlformats.org/officeDocument/2006/relationships/slideLayout" Target="../slideLayouts/slideLayout1069.xml"/><Relationship Id="rId4" Type="http://schemas.openxmlformats.org/officeDocument/2006/relationships/slideLayout" Target="../slideLayouts/slideLayout1070.xml"/><Relationship Id="rId5" Type="http://schemas.openxmlformats.org/officeDocument/2006/relationships/slideLayout" Target="../slideLayouts/slideLayout1071.xml"/><Relationship Id="rId6" Type="http://schemas.openxmlformats.org/officeDocument/2006/relationships/slideLayout" Target="../slideLayouts/slideLayout1072.xml"/><Relationship Id="rId7" Type="http://schemas.openxmlformats.org/officeDocument/2006/relationships/slideLayout" Target="../slideLayouts/slideLayout1073.xml"/><Relationship Id="rId8" Type="http://schemas.openxmlformats.org/officeDocument/2006/relationships/slideLayout" Target="../slideLayouts/slideLayout1074.xml"/><Relationship Id="rId9" Type="http://schemas.openxmlformats.org/officeDocument/2006/relationships/slideLayout" Target="../slideLayouts/slideLayout1075.xml"/><Relationship Id="rId10" Type="http://schemas.openxmlformats.org/officeDocument/2006/relationships/slideLayout" Target="../slideLayouts/slideLayout1076.xml"/></Relationships>
</file>

<file path=ppt/slideMasters/_rels/slideMaster99.xml.rels><?xml version="1.0" encoding="UTF-8" standalone="yes"?>
<Relationships xmlns="http://schemas.openxmlformats.org/package/2006/relationships"><Relationship Id="rId11" Type="http://schemas.openxmlformats.org/officeDocument/2006/relationships/slideLayout" Target="../slideLayouts/slideLayout1088.xml"/><Relationship Id="rId12" Type="http://schemas.openxmlformats.org/officeDocument/2006/relationships/theme" Target="../theme/theme99.xml"/><Relationship Id="rId13" Type="http://schemas.openxmlformats.org/officeDocument/2006/relationships/image" Target="../media/image1.png"/><Relationship Id="rId1" Type="http://schemas.openxmlformats.org/officeDocument/2006/relationships/slideLayout" Target="../slideLayouts/slideLayout1078.xml"/><Relationship Id="rId2" Type="http://schemas.openxmlformats.org/officeDocument/2006/relationships/slideLayout" Target="../slideLayouts/slideLayout1079.xml"/><Relationship Id="rId3" Type="http://schemas.openxmlformats.org/officeDocument/2006/relationships/slideLayout" Target="../slideLayouts/slideLayout1080.xml"/><Relationship Id="rId4" Type="http://schemas.openxmlformats.org/officeDocument/2006/relationships/slideLayout" Target="../slideLayouts/slideLayout1081.xml"/><Relationship Id="rId5" Type="http://schemas.openxmlformats.org/officeDocument/2006/relationships/slideLayout" Target="../slideLayouts/slideLayout1082.xml"/><Relationship Id="rId6" Type="http://schemas.openxmlformats.org/officeDocument/2006/relationships/slideLayout" Target="../slideLayouts/slideLayout1083.xml"/><Relationship Id="rId7" Type="http://schemas.openxmlformats.org/officeDocument/2006/relationships/slideLayout" Target="../slideLayouts/slideLayout1084.xml"/><Relationship Id="rId8" Type="http://schemas.openxmlformats.org/officeDocument/2006/relationships/slideLayout" Target="../slideLayouts/slideLayout1085.xml"/><Relationship Id="rId9" Type="http://schemas.openxmlformats.org/officeDocument/2006/relationships/slideLayout" Target="../slideLayouts/slideLayout1086.xml"/><Relationship Id="rId10" Type="http://schemas.openxmlformats.org/officeDocument/2006/relationships/slideLayout" Target="../slideLayouts/slideLayout1087.xml"/></Relationships>
</file>

<file path=ppt/slideMasters/_rels/slideMaster100.xml.rels><?xml version="1.0" encoding="UTF-8" standalone="yes"?>
<Relationships xmlns="http://schemas.openxmlformats.org/package/2006/relationships"><Relationship Id="rId11" Type="http://schemas.openxmlformats.org/officeDocument/2006/relationships/slideLayout" Target="../slideLayouts/slideLayout1099.xml"/><Relationship Id="rId12" Type="http://schemas.openxmlformats.org/officeDocument/2006/relationships/slideLayout" Target="../slideLayouts/slideLayout1100.xml"/><Relationship Id="rId13" Type="http://schemas.openxmlformats.org/officeDocument/2006/relationships/theme" Target="../theme/theme100.xml"/><Relationship Id="rId14" Type="http://schemas.openxmlformats.org/officeDocument/2006/relationships/image" Target="../media/image1.png"/><Relationship Id="rId1" Type="http://schemas.openxmlformats.org/officeDocument/2006/relationships/slideLayout" Target="../slideLayouts/slideLayout1089.xml"/><Relationship Id="rId2" Type="http://schemas.openxmlformats.org/officeDocument/2006/relationships/slideLayout" Target="../slideLayouts/slideLayout1090.xml"/><Relationship Id="rId3" Type="http://schemas.openxmlformats.org/officeDocument/2006/relationships/slideLayout" Target="../slideLayouts/slideLayout1091.xml"/><Relationship Id="rId4" Type="http://schemas.openxmlformats.org/officeDocument/2006/relationships/slideLayout" Target="../slideLayouts/slideLayout1092.xml"/><Relationship Id="rId5" Type="http://schemas.openxmlformats.org/officeDocument/2006/relationships/slideLayout" Target="../slideLayouts/slideLayout1093.xml"/><Relationship Id="rId6" Type="http://schemas.openxmlformats.org/officeDocument/2006/relationships/slideLayout" Target="../slideLayouts/slideLayout1094.xml"/><Relationship Id="rId7" Type="http://schemas.openxmlformats.org/officeDocument/2006/relationships/slideLayout" Target="../slideLayouts/slideLayout1095.xml"/><Relationship Id="rId8" Type="http://schemas.openxmlformats.org/officeDocument/2006/relationships/slideLayout" Target="../slideLayouts/slideLayout1096.xml"/><Relationship Id="rId9" Type="http://schemas.openxmlformats.org/officeDocument/2006/relationships/slideLayout" Target="../slideLayouts/slideLayout1097.xml"/><Relationship Id="rId10" Type="http://schemas.openxmlformats.org/officeDocument/2006/relationships/slideLayout" Target="../slideLayouts/slideLayout1098.xml"/></Relationships>
</file>

<file path=ppt/slideMasters/_rels/slideMaster101.xml.rels><?xml version="1.0" encoding="UTF-8" standalone="yes"?>
<Relationships xmlns="http://schemas.openxmlformats.org/package/2006/relationships"><Relationship Id="rId11" Type="http://schemas.openxmlformats.org/officeDocument/2006/relationships/slideLayout" Target="../slideLayouts/slideLayout1111.xml"/><Relationship Id="rId12" Type="http://schemas.openxmlformats.org/officeDocument/2006/relationships/theme" Target="../theme/theme101.xml"/><Relationship Id="rId13" Type="http://schemas.openxmlformats.org/officeDocument/2006/relationships/image" Target="../media/image1.png"/><Relationship Id="rId1" Type="http://schemas.openxmlformats.org/officeDocument/2006/relationships/slideLayout" Target="../slideLayouts/slideLayout1101.xml"/><Relationship Id="rId2" Type="http://schemas.openxmlformats.org/officeDocument/2006/relationships/slideLayout" Target="../slideLayouts/slideLayout1102.xml"/><Relationship Id="rId3" Type="http://schemas.openxmlformats.org/officeDocument/2006/relationships/slideLayout" Target="../slideLayouts/slideLayout1103.xml"/><Relationship Id="rId4" Type="http://schemas.openxmlformats.org/officeDocument/2006/relationships/slideLayout" Target="../slideLayouts/slideLayout1104.xml"/><Relationship Id="rId5" Type="http://schemas.openxmlformats.org/officeDocument/2006/relationships/slideLayout" Target="../slideLayouts/slideLayout1105.xml"/><Relationship Id="rId6" Type="http://schemas.openxmlformats.org/officeDocument/2006/relationships/slideLayout" Target="../slideLayouts/slideLayout1106.xml"/><Relationship Id="rId7" Type="http://schemas.openxmlformats.org/officeDocument/2006/relationships/slideLayout" Target="../slideLayouts/slideLayout1107.xml"/><Relationship Id="rId8" Type="http://schemas.openxmlformats.org/officeDocument/2006/relationships/slideLayout" Target="../slideLayouts/slideLayout1108.xml"/><Relationship Id="rId9" Type="http://schemas.openxmlformats.org/officeDocument/2006/relationships/slideLayout" Target="../slideLayouts/slideLayout1109.xml"/><Relationship Id="rId10" Type="http://schemas.openxmlformats.org/officeDocument/2006/relationships/slideLayout" Target="../slideLayouts/slideLayout1110.xml"/></Relationships>
</file>

<file path=ppt/slideMasters/_rels/slideMaster102.xml.rels><?xml version="1.0" encoding="UTF-8" standalone="yes"?>
<Relationships xmlns="http://schemas.openxmlformats.org/package/2006/relationships"><Relationship Id="rId11" Type="http://schemas.openxmlformats.org/officeDocument/2006/relationships/slideLayout" Target="../slideLayouts/slideLayout1122.xml"/><Relationship Id="rId12" Type="http://schemas.openxmlformats.org/officeDocument/2006/relationships/theme" Target="../theme/theme102.xml"/><Relationship Id="rId13" Type="http://schemas.openxmlformats.org/officeDocument/2006/relationships/image" Target="../media/image1.png"/><Relationship Id="rId1" Type="http://schemas.openxmlformats.org/officeDocument/2006/relationships/slideLayout" Target="../slideLayouts/slideLayout1112.xml"/><Relationship Id="rId2" Type="http://schemas.openxmlformats.org/officeDocument/2006/relationships/slideLayout" Target="../slideLayouts/slideLayout1113.xml"/><Relationship Id="rId3" Type="http://schemas.openxmlformats.org/officeDocument/2006/relationships/slideLayout" Target="../slideLayouts/slideLayout1114.xml"/><Relationship Id="rId4" Type="http://schemas.openxmlformats.org/officeDocument/2006/relationships/slideLayout" Target="../slideLayouts/slideLayout1115.xml"/><Relationship Id="rId5" Type="http://schemas.openxmlformats.org/officeDocument/2006/relationships/slideLayout" Target="../slideLayouts/slideLayout1116.xml"/><Relationship Id="rId6" Type="http://schemas.openxmlformats.org/officeDocument/2006/relationships/slideLayout" Target="../slideLayouts/slideLayout1117.xml"/><Relationship Id="rId7" Type="http://schemas.openxmlformats.org/officeDocument/2006/relationships/slideLayout" Target="../slideLayouts/slideLayout1118.xml"/><Relationship Id="rId8" Type="http://schemas.openxmlformats.org/officeDocument/2006/relationships/slideLayout" Target="../slideLayouts/slideLayout1119.xml"/><Relationship Id="rId9" Type="http://schemas.openxmlformats.org/officeDocument/2006/relationships/slideLayout" Target="../slideLayouts/slideLayout1120.xml"/><Relationship Id="rId10" Type="http://schemas.openxmlformats.org/officeDocument/2006/relationships/slideLayout" Target="../slideLayouts/slideLayout1121.xml"/></Relationships>
</file>

<file path=ppt/slideMasters/_rels/slideMaster103.xml.rels><?xml version="1.0" encoding="UTF-8" standalone="yes"?>
<Relationships xmlns="http://schemas.openxmlformats.org/package/2006/relationships"><Relationship Id="rId11" Type="http://schemas.openxmlformats.org/officeDocument/2006/relationships/slideLayout" Target="../slideLayouts/slideLayout1133.xml"/><Relationship Id="rId12" Type="http://schemas.openxmlformats.org/officeDocument/2006/relationships/theme" Target="../theme/theme103.xml"/><Relationship Id="rId13" Type="http://schemas.openxmlformats.org/officeDocument/2006/relationships/image" Target="../media/image1.png"/><Relationship Id="rId1" Type="http://schemas.openxmlformats.org/officeDocument/2006/relationships/slideLayout" Target="../slideLayouts/slideLayout1123.xml"/><Relationship Id="rId2" Type="http://schemas.openxmlformats.org/officeDocument/2006/relationships/slideLayout" Target="../slideLayouts/slideLayout1124.xml"/><Relationship Id="rId3" Type="http://schemas.openxmlformats.org/officeDocument/2006/relationships/slideLayout" Target="../slideLayouts/slideLayout1125.xml"/><Relationship Id="rId4" Type="http://schemas.openxmlformats.org/officeDocument/2006/relationships/slideLayout" Target="../slideLayouts/slideLayout1126.xml"/><Relationship Id="rId5" Type="http://schemas.openxmlformats.org/officeDocument/2006/relationships/slideLayout" Target="../slideLayouts/slideLayout1127.xml"/><Relationship Id="rId6" Type="http://schemas.openxmlformats.org/officeDocument/2006/relationships/slideLayout" Target="../slideLayouts/slideLayout1128.xml"/><Relationship Id="rId7" Type="http://schemas.openxmlformats.org/officeDocument/2006/relationships/slideLayout" Target="../slideLayouts/slideLayout1129.xml"/><Relationship Id="rId8" Type="http://schemas.openxmlformats.org/officeDocument/2006/relationships/slideLayout" Target="../slideLayouts/slideLayout1130.xml"/><Relationship Id="rId9" Type="http://schemas.openxmlformats.org/officeDocument/2006/relationships/slideLayout" Target="../slideLayouts/slideLayout1131.xml"/><Relationship Id="rId10" Type="http://schemas.openxmlformats.org/officeDocument/2006/relationships/slideLayout" Target="../slideLayouts/slideLayout1132.xml"/></Relationships>
</file>

<file path=ppt/slideMasters/_rels/slideMaster104.xml.rels><?xml version="1.0" encoding="UTF-8" standalone="yes"?>
<Relationships xmlns="http://schemas.openxmlformats.org/package/2006/relationships"><Relationship Id="rId11" Type="http://schemas.openxmlformats.org/officeDocument/2006/relationships/slideLayout" Target="../slideLayouts/slideLayout1144.xml"/><Relationship Id="rId12" Type="http://schemas.openxmlformats.org/officeDocument/2006/relationships/theme" Target="../theme/theme104.xml"/><Relationship Id="rId13" Type="http://schemas.openxmlformats.org/officeDocument/2006/relationships/image" Target="../media/image1.png"/><Relationship Id="rId1" Type="http://schemas.openxmlformats.org/officeDocument/2006/relationships/slideLayout" Target="../slideLayouts/slideLayout1134.xml"/><Relationship Id="rId2" Type="http://schemas.openxmlformats.org/officeDocument/2006/relationships/slideLayout" Target="../slideLayouts/slideLayout1135.xml"/><Relationship Id="rId3" Type="http://schemas.openxmlformats.org/officeDocument/2006/relationships/slideLayout" Target="../slideLayouts/slideLayout1136.xml"/><Relationship Id="rId4" Type="http://schemas.openxmlformats.org/officeDocument/2006/relationships/slideLayout" Target="../slideLayouts/slideLayout1137.xml"/><Relationship Id="rId5" Type="http://schemas.openxmlformats.org/officeDocument/2006/relationships/slideLayout" Target="../slideLayouts/slideLayout1138.xml"/><Relationship Id="rId6" Type="http://schemas.openxmlformats.org/officeDocument/2006/relationships/slideLayout" Target="../slideLayouts/slideLayout1139.xml"/><Relationship Id="rId7" Type="http://schemas.openxmlformats.org/officeDocument/2006/relationships/slideLayout" Target="../slideLayouts/slideLayout1140.xml"/><Relationship Id="rId8" Type="http://schemas.openxmlformats.org/officeDocument/2006/relationships/slideLayout" Target="../slideLayouts/slideLayout1141.xml"/><Relationship Id="rId9" Type="http://schemas.openxmlformats.org/officeDocument/2006/relationships/slideLayout" Target="../slideLayouts/slideLayout1142.xml"/><Relationship Id="rId10" Type="http://schemas.openxmlformats.org/officeDocument/2006/relationships/slideLayout" Target="../slideLayouts/slideLayout1143.xml"/></Relationships>
</file>

<file path=ppt/slideMasters/_rels/slideMaster105.xml.rels><?xml version="1.0" encoding="UTF-8" standalone="yes"?>
<Relationships xmlns="http://schemas.openxmlformats.org/package/2006/relationships"><Relationship Id="rId11" Type="http://schemas.openxmlformats.org/officeDocument/2006/relationships/slideLayout" Target="../slideLayouts/slideLayout1155.xml"/><Relationship Id="rId12" Type="http://schemas.openxmlformats.org/officeDocument/2006/relationships/slideLayout" Target="../slideLayouts/slideLayout1156.xml"/><Relationship Id="rId13" Type="http://schemas.openxmlformats.org/officeDocument/2006/relationships/theme" Target="../theme/theme105.xml"/><Relationship Id="rId1" Type="http://schemas.openxmlformats.org/officeDocument/2006/relationships/slideLayout" Target="../slideLayouts/slideLayout1145.xml"/><Relationship Id="rId2" Type="http://schemas.openxmlformats.org/officeDocument/2006/relationships/slideLayout" Target="../slideLayouts/slideLayout1146.xml"/><Relationship Id="rId3" Type="http://schemas.openxmlformats.org/officeDocument/2006/relationships/slideLayout" Target="../slideLayouts/slideLayout1147.xml"/><Relationship Id="rId4" Type="http://schemas.openxmlformats.org/officeDocument/2006/relationships/slideLayout" Target="../slideLayouts/slideLayout1148.xml"/><Relationship Id="rId5" Type="http://schemas.openxmlformats.org/officeDocument/2006/relationships/slideLayout" Target="../slideLayouts/slideLayout1149.xml"/><Relationship Id="rId6" Type="http://schemas.openxmlformats.org/officeDocument/2006/relationships/slideLayout" Target="../slideLayouts/slideLayout1150.xml"/><Relationship Id="rId7" Type="http://schemas.openxmlformats.org/officeDocument/2006/relationships/slideLayout" Target="../slideLayouts/slideLayout1151.xml"/><Relationship Id="rId8" Type="http://schemas.openxmlformats.org/officeDocument/2006/relationships/slideLayout" Target="../slideLayouts/slideLayout1152.xml"/><Relationship Id="rId9" Type="http://schemas.openxmlformats.org/officeDocument/2006/relationships/slideLayout" Target="../slideLayouts/slideLayout1153.xml"/><Relationship Id="rId10" Type="http://schemas.openxmlformats.org/officeDocument/2006/relationships/slideLayout" Target="../slideLayouts/slideLayout1154.xml"/></Relationships>
</file>

<file path=ppt/slideMasters/_rels/slideMaster106.xml.rels><?xml version="1.0" encoding="UTF-8" standalone="yes"?>
<Relationships xmlns="http://schemas.openxmlformats.org/package/2006/relationships"><Relationship Id="rId11" Type="http://schemas.openxmlformats.org/officeDocument/2006/relationships/slideLayout" Target="../slideLayouts/slideLayout1167.xml"/><Relationship Id="rId12" Type="http://schemas.openxmlformats.org/officeDocument/2006/relationships/theme" Target="../theme/theme106.xml"/><Relationship Id="rId13" Type="http://schemas.openxmlformats.org/officeDocument/2006/relationships/image" Target="../media/image1.png"/><Relationship Id="rId1" Type="http://schemas.openxmlformats.org/officeDocument/2006/relationships/slideLayout" Target="../slideLayouts/slideLayout1157.xml"/><Relationship Id="rId2" Type="http://schemas.openxmlformats.org/officeDocument/2006/relationships/slideLayout" Target="../slideLayouts/slideLayout1158.xml"/><Relationship Id="rId3" Type="http://schemas.openxmlformats.org/officeDocument/2006/relationships/slideLayout" Target="../slideLayouts/slideLayout1159.xml"/><Relationship Id="rId4" Type="http://schemas.openxmlformats.org/officeDocument/2006/relationships/slideLayout" Target="../slideLayouts/slideLayout1160.xml"/><Relationship Id="rId5" Type="http://schemas.openxmlformats.org/officeDocument/2006/relationships/slideLayout" Target="../slideLayouts/slideLayout1161.xml"/><Relationship Id="rId6" Type="http://schemas.openxmlformats.org/officeDocument/2006/relationships/slideLayout" Target="../slideLayouts/slideLayout1162.xml"/><Relationship Id="rId7" Type="http://schemas.openxmlformats.org/officeDocument/2006/relationships/slideLayout" Target="../slideLayouts/slideLayout1163.xml"/><Relationship Id="rId8" Type="http://schemas.openxmlformats.org/officeDocument/2006/relationships/slideLayout" Target="../slideLayouts/slideLayout1164.xml"/><Relationship Id="rId9" Type="http://schemas.openxmlformats.org/officeDocument/2006/relationships/slideLayout" Target="../slideLayouts/slideLayout1165.xml"/><Relationship Id="rId10" Type="http://schemas.openxmlformats.org/officeDocument/2006/relationships/slideLayout" Target="../slideLayouts/slideLayout1166.xml"/></Relationships>
</file>

<file path=ppt/slideMasters/_rels/slideMaster107.xml.rels><?xml version="1.0" encoding="UTF-8" standalone="yes"?>
<Relationships xmlns="http://schemas.openxmlformats.org/package/2006/relationships"><Relationship Id="rId11" Type="http://schemas.openxmlformats.org/officeDocument/2006/relationships/slideLayout" Target="../slideLayouts/slideLayout1178.xml"/><Relationship Id="rId12" Type="http://schemas.openxmlformats.org/officeDocument/2006/relationships/theme" Target="../theme/theme107.xml"/><Relationship Id="rId13" Type="http://schemas.openxmlformats.org/officeDocument/2006/relationships/image" Target="../media/image1.png"/><Relationship Id="rId1" Type="http://schemas.openxmlformats.org/officeDocument/2006/relationships/slideLayout" Target="../slideLayouts/slideLayout1168.xml"/><Relationship Id="rId2" Type="http://schemas.openxmlformats.org/officeDocument/2006/relationships/slideLayout" Target="../slideLayouts/slideLayout1169.xml"/><Relationship Id="rId3" Type="http://schemas.openxmlformats.org/officeDocument/2006/relationships/slideLayout" Target="../slideLayouts/slideLayout1170.xml"/><Relationship Id="rId4" Type="http://schemas.openxmlformats.org/officeDocument/2006/relationships/slideLayout" Target="../slideLayouts/slideLayout1171.xml"/><Relationship Id="rId5" Type="http://schemas.openxmlformats.org/officeDocument/2006/relationships/slideLayout" Target="../slideLayouts/slideLayout1172.xml"/><Relationship Id="rId6" Type="http://schemas.openxmlformats.org/officeDocument/2006/relationships/slideLayout" Target="../slideLayouts/slideLayout1173.xml"/><Relationship Id="rId7" Type="http://schemas.openxmlformats.org/officeDocument/2006/relationships/slideLayout" Target="../slideLayouts/slideLayout1174.xml"/><Relationship Id="rId8" Type="http://schemas.openxmlformats.org/officeDocument/2006/relationships/slideLayout" Target="../slideLayouts/slideLayout1175.xml"/><Relationship Id="rId9" Type="http://schemas.openxmlformats.org/officeDocument/2006/relationships/slideLayout" Target="../slideLayouts/slideLayout1176.xml"/><Relationship Id="rId10" Type="http://schemas.openxmlformats.org/officeDocument/2006/relationships/slideLayout" Target="../slideLayouts/slideLayout1177.xml"/></Relationships>
</file>

<file path=ppt/slideMasters/_rels/slideMaster108.xml.rels><?xml version="1.0" encoding="UTF-8" standalone="yes"?>
<Relationships xmlns="http://schemas.openxmlformats.org/package/2006/relationships"><Relationship Id="rId11" Type="http://schemas.openxmlformats.org/officeDocument/2006/relationships/slideLayout" Target="../slideLayouts/slideLayout1189.xml"/><Relationship Id="rId12" Type="http://schemas.openxmlformats.org/officeDocument/2006/relationships/theme" Target="../theme/theme108.xml"/><Relationship Id="rId13" Type="http://schemas.openxmlformats.org/officeDocument/2006/relationships/image" Target="../media/image1.png"/><Relationship Id="rId1" Type="http://schemas.openxmlformats.org/officeDocument/2006/relationships/slideLayout" Target="../slideLayouts/slideLayout1179.xml"/><Relationship Id="rId2" Type="http://schemas.openxmlformats.org/officeDocument/2006/relationships/slideLayout" Target="../slideLayouts/slideLayout1180.xml"/><Relationship Id="rId3" Type="http://schemas.openxmlformats.org/officeDocument/2006/relationships/slideLayout" Target="../slideLayouts/slideLayout1181.xml"/><Relationship Id="rId4" Type="http://schemas.openxmlformats.org/officeDocument/2006/relationships/slideLayout" Target="../slideLayouts/slideLayout1182.xml"/><Relationship Id="rId5" Type="http://schemas.openxmlformats.org/officeDocument/2006/relationships/slideLayout" Target="../slideLayouts/slideLayout1183.xml"/><Relationship Id="rId6" Type="http://schemas.openxmlformats.org/officeDocument/2006/relationships/slideLayout" Target="../slideLayouts/slideLayout1184.xml"/><Relationship Id="rId7" Type="http://schemas.openxmlformats.org/officeDocument/2006/relationships/slideLayout" Target="../slideLayouts/slideLayout1185.xml"/><Relationship Id="rId8" Type="http://schemas.openxmlformats.org/officeDocument/2006/relationships/slideLayout" Target="../slideLayouts/slideLayout1186.xml"/><Relationship Id="rId9" Type="http://schemas.openxmlformats.org/officeDocument/2006/relationships/slideLayout" Target="../slideLayouts/slideLayout1187.xml"/><Relationship Id="rId10" Type="http://schemas.openxmlformats.org/officeDocument/2006/relationships/slideLayout" Target="../slideLayouts/slideLayout1188.xml"/></Relationships>
</file>

<file path=ppt/slideMasters/_rels/slideMaster109.xml.rels><?xml version="1.0" encoding="UTF-8" standalone="yes"?>
<Relationships xmlns="http://schemas.openxmlformats.org/package/2006/relationships"><Relationship Id="rId11" Type="http://schemas.openxmlformats.org/officeDocument/2006/relationships/slideLayout" Target="../slideLayouts/slideLayout1200.xml"/><Relationship Id="rId12" Type="http://schemas.openxmlformats.org/officeDocument/2006/relationships/theme" Target="../theme/theme109.xml"/><Relationship Id="rId13" Type="http://schemas.openxmlformats.org/officeDocument/2006/relationships/image" Target="../media/image1.png"/><Relationship Id="rId1" Type="http://schemas.openxmlformats.org/officeDocument/2006/relationships/slideLayout" Target="../slideLayouts/slideLayout1190.xml"/><Relationship Id="rId2" Type="http://schemas.openxmlformats.org/officeDocument/2006/relationships/slideLayout" Target="../slideLayouts/slideLayout1191.xml"/><Relationship Id="rId3" Type="http://schemas.openxmlformats.org/officeDocument/2006/relationships/slideLayout" Target="../slideLayouts/slideLayout1192.xml"/><Relationship Id="rId4" Type="http://schemas.openxmlformats.org/officeDocument/2006/relationships/slideLayout" Target="../slideLayouts/slideLayout1193.xml"/><Relationship Id="rId5" Type="http://schemas.openxmlformats.org/officeDocument/2006/relationships/slideLayout" Target="../slideLayouts/slideLayout1194.xml"/><Relationship Id="rId6" Type="http://schemas.openxmlformats.org/officeDocument/2006/relationships/slideLayout" Target="../slideLayouts/slideLayout1195.xml"/><Relationship Id="rId7" Type="http://schemas.openxmlformats.org/officeDocument/2006/relationships/slideLayout" Target="../slideLayouts/slideLayout1196.xml"/><Relationship Id="rId8" Type="http://schemas.openxmlformats.org/officeDocument/2006/relationships/slideLayout" Target="../slideLayouts/slideLayout1197.xml"/><Relationship Id="rId9" Type="http://schemas.openxmlformats.org/officeDocument/2006/relationships/slideLayout" Target="../slideLayouts/slideLayout1198.xml"/><Relationship Id="rId10" Type="http://schemas.openxmlformats.org/officeDocument/2006/relationships/slideLayout" Target="../slideLayouts/slideLayout1199.xml"/></Relationships>
</file>

<file path=ppt/slideMasters/_rels/slideMaster110.xml.rels><?xml version="1.0" encoding="UTF-8" standalone="yes"?>
<Relationships xmlns="http://schemas.openxmlformats.org/package/2006/relationships"><Relationship Id="rId11" Type="http://schemas.openxmlformats.org/officeDocument/2006/relationships/slideLayout" Target="../slideLayouts/slideLayout1211.xml"/><Relationship Id="rId12" Type="http://schemas.openxmlformats.org/officeDocument/2006/relationships/theme" Target="../theme/theme110.xml"/><Relationship Id="rId13" Type="http://schemas.openxmlformats.org/officeDocument/2006/relationships/image" Target="../media/image1.png"/><Relationship Id="rId1" Type="http://schemas.openxmlformats.org/officeDocument/2006/relationships/slideLayout" Target="../slideLayouts/slideLayout1201.xml"/><Relationship Id="rId2" Type="http://schemas.openxmlformats.org/officeDocument/2006/relationships/slideLayout" Target="../slideLayouts/slideLayout1202.xml"/><Relationship Id="rId3" Type="http://schemas.openxmlformats.org/officeDocument/2006/relationships/slideLayout" Target="../slideLayouts/slideLayout1203.xml"/><Relationship Id="rId4" Type="http://schemas.openxmlformats.org/officeDocument/2006/relationships/slideLayout" Target="../slideLayouts/slideLayout1204.xml"/><Relationship Id="rId5" Type="http://schemas.openxmlformats.org/officeDocument/2006/relationships/slideLayout" Target="../slideLayouts/slideLayout1205.xml"/><Relationship Id="rId6" Type="http://schemas.openxmlformats.org/officeDocument/2006/relationships/slideLayout" Target="../slideLayouts/slideLayout1206.xml"/><Relationship Id="rId7" Type="http://schemas.openxmlformats.org/officeDocument/2006/relationships/slideLayout" Target="../slideLayouts/slideLayout1207.xml"/><Relationship Id="rId8" Type="http://schemas.openxmlformats.org/officeDocument/2006/relationships/slideLayout" Target="../slideLayouts/slideLayout1208.xml"/><Relationship Id="rId9" Type="http://schemas.openxmlformats.org/officeDocument/2006/relationships/slideLayout" Target="../slideLayouts/slideLayout1209.xml"/><Relationship Id="rId10" Type="http://schemas.openxmlformats.org/officeDocument/2006/relationships/slideLayout" Target="../slideLayouts/slideLayout1210.xml"/></Relationships>
</file>

<file path=ppt/slideMasters/_rels/slideMaster111.xml.rels><?xml version="1.0" encoding="UTF-8" standalone="yes"?>
<Relationships xmlns="http://schemas.openxmlformats.org/package/2006/relationships"><Relationship Id="rId11" Type="http://schemas.openxmlformats.org/officeDocument/2006/relationships/slideLayout" Target="../slideLayouts/slideLayout1222.xml"/><Relationship Id="rId12" Type="http://schemas.openxmlformats.org/officeDocument/2006/relationships/theme" Target="../theme/theme111.xml"/><Relationship Id="rId13" Type="http://schemas.openxmlformats.org/officeDocument/2006/relationships/image" Target="../media/image1.png"/><Relationship Id="rId1" Type="http://schemas.openxmlformats.org/officeDocument/2006/relationships/slideLayout" Target="../slideLayouts/slideLayout1212.xml"/><Relationship Id="rId2" Type="http://schemas.openxmlformats.org/officeDocument/2006/relationships/slideLayout" Target="../slideLayouts/slideLayout1213.xml"/><Relationship Id="rId3" Type="http://schemas.openxmlformats.org/officeDocument/2006/relationships/slideLayout" Target="../slideLayouts/slideLayout1214.xml"/><Relationship Id="rId4" Type="http://schemas.openxmlformats.org/officeDocument/2006/relationships/slideLayout" Target="../slideLayouts/slideLayout1215.xml"/><Relationship Id="rId5" Type="http://schemas.openxmlformats.org/officeDocument/2006/relationships/slideLayout" Target="../slideLayouts/slideLayout1216.xml"/><Relationship Id="rId6" Type="http://schemas.openxmlformats.org/officeDocument/2006/relationships/slideLayout" Target="../slideLayouts/slideLayout1217.xml"/><Relationship Id="rId7" Type="http://schemas.openxmlformats.org/officeDocument/2006/relationships/slideLayout" Target="../slideLayouts/slideLayout1218.xml"/><Relationship Id="rId8" Type="http://schemas.openxmlformats.org/officeDocument/2006/relationships/slideLayout" Target="../slideLayouts/slideLayout1219.xml"/><Relationship Id="rId9" Type="http://schemas.openxmlformats.org/officeDocument/2006/relationships/slideLayout" Target="../slideLayouts/slideLayout1220.xml"/><Relationship Id="rId10" Type="http://schemas.openxmlformats.org/officeDocument/2006/relationships/slideLayout" Target="../slideLayouts/slideLayout1221.xml"/></Relationships>
</file>

<file path=ppt/slideMasters/_rels/slideMaster112.xml.rels><?xml version="1.0" encoding="UTF-8" standalone="yes"?>
<Relationships xmlns="http://schemas.openxmlformats.org/package/2006/relationships"><Relationship Id="rId11" Type="http://schemas.openxmlformats.org/officeDocument/2006/relationships/slideLayout" Target="../slideLayouts/slideLayout1233.xml"/><Relationship Id="rId12" Type="http://schemas.openxmlformats.org/officeDocument/2006/relationships/theme" Target="../theme/theme112.xml"/><Relationship Id="rId13" Type="http://schemas.openxmlformats.org/officeDocument/2006/relationships/image" Target="../media/image1.png"/><Relationship Id="rId1" Type="http://schemas.openxmlformats.org/officeDocument/2006/relationships/slideLayout" Target="../slideLayouts/slideLayout1223.xml"/><Relationship Id="rId2" Type="http://schemas.openxmlformats.org/officeDocument/2006/relationships/slideLayout" Target="../slideLayouts/slideLayout1224.xml"/><Relationship Id="rId3" Type="http://schemas.openxmlformats.org/officeDocument/2006/relationships/slideLayout" Target="../slideLayouts/slideLayout1225.xml"/><Relationship Id="rId4" Type="http://schemas.openxmlformats.org/officeDocument/2006/relationships/slideLayout" Target="../slideLayouts/slideLayout1226.xml"/><Relationship Id="rId5" Type="http://schemas.openxmlformats.org/officeDocument/2006/relationships/slideLayout" Target="../slideLayouts/slideLayout1227.xml"/><Relationship Id="rId6" Type="http://schemas.openxmlformats.org/officeDocument/2006/relationships/slideLayout" Target="../slideLayouts/slideLayout1228.xml"/><Relationship Id="rId7" Type="http://schemas.openxmlformats.org/officeDocument/2006/relationships/slideLayout" Target="../slideLayouts/slideLayout1229.xml"/><Relationship Id="rId8" Type="http://schemas.openxmlformats.org/officeDocument/2006/relationships/slideLayout" Target="../slideLayouts/slideLayout1230.xml"/><Relationship Id="rId9" Type="http://schemas.openxmlformats.org/officeDocument/2006/relationships/slideLayout" Target="../slideLayouts/slideLayout1231.xml"/><Relationship Id="rId10" Type="http://schemas.openxmlformats.org/officeDocument/2006/relationships/slideLayout" Target="../slideLayouts/slideLayout1232.xml"/></Relationships>
</file>

<file path=ppt/slideMasters/_rels/slideMaster113.xml.rels><?xml version="1.0" encoding="UTF-8" standalone="yes"?>
<Relationships xmlns="http://schemas.openxmlformats.org/package/2006/relationships"><Relationship Id="rId11" Type="http://schemas.openxmlformats.org/officeDocument/2006/relationships/slideLayout" Target="../slideLayouts/slideLayout1244.xml"/><Relationship Id="rId12" Type="http://schemas.openxmlformats.org/officeDocument/2006/relationships/theme" Target="../theme/theme113.xml"/><Relationship Id="rId13" Type="http://schemas.openxmlformats.org/officeDocument/2006/relationships/image" Target="../media/image1.png"/><Relationship Id="rId1" Type="http://schemas.openxmlformats.org/officeDocument/2006/relationships/slideLayout" Target="../slideLayouts/slideLayout1234.xml"/><Relationship Id="rId2" Type="http://schemas.openxmlformats.org/officeDocument/2006/relationships/slideLayout" Target="../slideLayouts/slideLayout1235.xml"/><Relationship Id="rId3" Type="http://schemas.openxmlformats.org/officeDocument/2006/relationships/slideLayout" Target="../slideLayouts/slideLayout1236.xml"/><Relationship Id="rId4" Type="http://schemas.openxmlformats.org/officeDocument/2006/relationships/slideLayout" Target="../slideLayouts/slideLayout1237.xml"/><Relationship Id="rId5" Type="http://schemas.openxmlformats.org/officeDocument/2006/relationships/slideLayout" Target="../slideLayouts/slideLayout1238.xml"/><Relationship Id="rId6" Type="http://schemas.openxmlformats.org/officeDocument/2006/relationships/slideLayout" Target="../slideLayouts/slideLayout1239.xml"/><Relationship Id="rId7" Type="http://schemas.openxmlformats.org/officeDocument/2006/relationships/slideLayout" Target="../slideLayouts/slideLayout1240.xml"/><Relationship Id="rId8" Type="http://schemas.openxmlformats.org/officeDocument/2006/relationships/slideLayout" Target="../slideLayouts/slideLayout1241.xml"/><Relationship Id="rId9" Type="http://schemas.openxmlformats.org/officeDocument/2006/relationships/slideLayout" Target="../slideLayouts/slideLayout1242.xml"/><Relationship Id="rId10" Type="http://schemas.openxmlformats.org/officeDocument/2006/relationships/slideLayout" Target="../slideLayouts/slideLayout1243.xml"/></Relationships>
</file>

<file path=ppt/slideMasters/_rels/slideMaster114.xml.rels><?xml version="1.0" encoding="UTF-8" standalone="yes"?>
<Relationships xmlns="http://schemas.openxmlformats.org/package/2006/relationships"><Relationship Id="rId11" Type="http://schemas.openxmlformats.org/officeDocument/2006/relationships/slideLayout" Target="../slideLayouts/slideLayout1255.xml"/><Relationship Id="rId12" Type="http://schemas.openxmlformats.org/officeDocument/2006/relationships/theme" Target="../theme/theme114.xml"/><Relationship Id="rId13" Type="http://schemas.openxmlformats.org/officeDocument/2006/relationships/image" Target="../media/image1.png"/><Relationship Id="rId1" Type="http://schemas.openxmlformats.org/officeDocument/2006/relationships/slideLayout" Target="../slideLayouts/slideLayout1245.xml"/><Relationship Id="rId2" Type="http://schemas.openxmlformats.org/officeDocument/2006/relationships/slideLayout" Target="../slideLayouts/slideLayout1246.xml"/><Relationship Id="rId3" Type="http://schemas.openxmlformats.org/officeDocument/2006/relationships/slideLayout" Target="../slideLayouts/slideLayout1247.xml"/><Relationship Id="rId4" Type="http://schemas.openxmlformats.org/officeDocument/2006/relationships/slideLayout" Target="../slideLayouts/slideLayout1248.xml"/><Relationship Id="rId5" Type="http://schemas.openxmlformats.org/officeDocument/2006/relationships/slideLayout" Target="../slideLayouts/slideLayout1249.xml"/><Relationship Id="rId6" Type="http://schemas.openxmlformats.org/officeDocument/2006/relationships/slideLayout" Target="../slideLayouts/slideLayout1250.xml"/><Relationship Id="rId7" Type="http://schemas.openxmlformats.org/officeDocument/2006/relationships/slideLayout" Target="../slideLayouts/slideLayout1251.xml"/><Relationship Id="rId8" Type="http://schemas.openxmlformats.org/officeDocument/2006/relationships/slideLayout" Target="../slideLayouts/slideLayout1252.xml"/><Relationship Id="rId9" Type="http://schemas.openxmlformats.org/officeDocument/2006/relationships/slideLayout" Target="../slideLayouts/slideLayout1253.xml"/><Relationship Id="rId10" Type="http://schemas.openxmlformats.org/officeDocument/2006/relationships/slideLayout" Target="../slideLayouts/slideLayout1254.xml"/></Relationships>
</file>

<file path=ppt/slideMasters/_rels/slideMaster115.xml.rels><?xml version="1.0" encoding="UTF-8" standalone="yes"?>
<Relationships xmlns="http://schemas.openxmlformats.org/package/2006/relationships"><Relationship Id="rId11" Type="http://schemas.openxmlformats.org/officeDocument/2006/relationships/slideLayout" Target="../slideLayouts/slideLayout1266.xml"/><Relationship Id="rId12" Type="http://schemas.openxmlformats.org/officeDocument/2006/relationships/theme" Target="../theme/theme115.xml"/><Relationship Id="rId13" Type="http://schemas.openxmlformats.org/officeDocument/2006/relationships/image" Target="../media/image1.png"/><Relationship Id="rId1" Type="http://schemas.openxmlformats.org/officeDocument/2006/relationships/slideLayout" Target="../slideLayouts/slideLayout1256.xml"/><Relationship Id="rId2" Type="http://schemas.openxmlformats.org/officeDocument/2006/relationships/slideLayout" Target="../slideLayouts/slideLayout1257.xml"/><Relationship Id="rId3" Type="http://schemas.openxmlformats.org/officeDocument/2006/relationships/slideLayout" Target="../slideLayouts/slideLayout1258.xml"/><Relationship Id="rId4" Type="http://schemas.openxmlformats.org/officeDocument/2006/relationships/slideLayout" Target="../slideLayouts/slideLayout1259.xml"/><Relationship Id="rId5" Type="http://schemas.openxmlformats.org/officeDocument/2006/relationships/slideLayout" Target="../slideLayouts/slideLayout1260.xml"/><Relationship Id="rId6" Type="http://schemas.openxmlformats.org/officeDocument/2006/relationships/slideLayout" Target="../slideLayouts/slideLayout1261.xml"/><Relationship Id="rId7" Type="http://schemas.openxmlformats.org/officeDocument/2006/relationships/slideLayout" Target="../slideLayouts/slideLayout1262.xml"/><Relationship Id="rId8" Type="http://schemas.openxmlformats.org/officeDocument/2006/relationships/slideLayout" Target="../slideLayouts/slideLayout1263.xml"/><Relationship Id="rId9" Type="http://schemas.openxmlformats.org/officeDocument/2006/relationships/slideLayout" Target="../slideLayouts/slideLayout1264.xml"/><Relationship Id="rId10" Type="http://schemas.openxmlformats.org/officeDocument/2006/relationships/slideLayout" Target="../slideLayouts/slideLayout1265.xml"/></Relationships>
</file>

<file path=ppt/slideMasters/_rels/slideMaster116.xml.rels><?xml version="1.0" encoding="UTF-8" standalone="yes"?>
<Relationships xmlns="http://schemas.openxmlformats.org/package/2006/relationships"><Relationship Id="rId11" Type="http://schemas.openxmlformats.org/officeDocument/2006/relationships/slideLayout" Target="../slideLayouts/slideLayout1277.xml"/><Relationship Id="rId12" Type="http://schemas.openxmlformats.org/officeDocument/2006/relationships/theme" Target="../theme/theme116.xml"/><Relationship Id="rId13" Type="http://schemas.openxmlformats.org/officeDocument/2006/relationships/image" Target="../media/image1.png"/><Relationship Id="rId1" Type="http://schemas.openxmlformats.org/officeDocument/2006/relationships/slideLayout" Target="../slideLayouts/slideLayout1267.xml"/><Relationship Id="rId2" Type="http://schemas.openxmlformats.org/officeDocument/2006/relationships/slideLayout" Target="../slideLayouts/slideLayout1268.xml"/><Relationship Id="rId3" Type="http://schemas.openxmlformats.org/officeDocument/2006/relationships/slideLayout" Target="../slideLayouts/slideLayout1269.xml"/><Relationship Id="rId4" Type="http://schemas.openxmlformats.org/officeDocument/2006/relationships/slideLayout" Target="../slideLayouts/slideLayout1270.xml"/><Relationship Id="rId5" Type="http://schemas.openxmlformats.org/officeDocument/2006/relationships/slideLayout" Target="../slideLayouts/slideLayout1271.xml"/><Relationship Id="rId6" Type="http://schemas.openxmlformats.org/officeDocument/2006/relationships/slideLayout" Target="../slideLayouts/slideLayout1272.xml"/><Relationship Id="rId7" Type="http://schemas.openxmlformats.org/officeDocument/2006/relationships/slideLayout" Target="../slideLayouts/slideLayout1273.xml"/><Relationship Id="rId8" Type="http://schemas.openxmlformats.org/officeDocument/2006/relationships/slideLayout" Target="../slideLayouts/slideLayout1274.xml"/><Relationship Id="rId9" Type="http://schemas.openxmlformats.org/officeDocument/2006/relationships/slideLayout" Target="../slideLayouts/slideLayout1275.xml"/><Relationship Id="rId10" Type="http://schemas.openxmlformats.org/officeDocument/2006/relationships/slideLayout" Target="../slideLayouts/slideLayout1276.xml"/></Relationships>
</file>

<file path=ppt/slideMasters/_rels/slideMaster117.xml.rels><?xml version="1.0" encoding="UTF-8" standalone="yes"?>
<Relationships xmlns="http://schemas.openxmlformats.org/package/2006/relationships"><Relationship Id="rId11" Type="http://schemas.openxmlformats.org/officeDocument/2006/relationships/slideLayout" Target="../slideLayouts/slideLayout1288.xml"/><Relationship Id="rId12" Type="http://schemas.openxmlformats.org/officeDocument/2006/relationships/theme" Target="../theme/theme117.xml"/><Relationship Id="rId13" Type="http://schemas.openxmlformats.org/officeDocument/2006/relationships/image" Target="../media/image1.png"/><Relationship Id="rId1" Type="http://schemas.openxmlformats.org/officeDocument/2006/relationships/slideLayout" Target="../slideLayouts/slideLayout1278.xml"/><Relationship Id="rId2" Type="http://schemas.openxmlformats.org/officeDocument/2006/relationships/slideLayout" Target="../slideLayouts/slideLayout1279.xml"/><Relationship Id="rId3" Type="http://schemas.openxmlformats.org/officeDocument/2006/relationships/slideLayout" Target="../slideLayouts/slideLayout1280.xml"/><Relationship Id="rId4" Type="http://schemas.openxmlformats.org/officeDocument/2006/relationships/slideLayout" Target="../slideLayouts/slideLayout1281.xml"/><Relationship Id="rId5" Type="http://schemas.openxmlformats.org/officeDocument/2006/relationships/slideLayout" Target="../slideLayouts/slideLayout1282.xml"/><Relationship Id="rId6" Type="http://schemas.openxmlformats.org/officeDocument/2006/relationships/slideLayout" Target="../slideLayouts/slideLayout1283.xml"/><Relationship Id="rId7" Type="http://schemas.openxmlformats.org/officeDocument/2006/relationships/slideLayout" Target="../slideLayouts/slideLayout1284.xml"/><Relationship Id="rId8" Type="http://schemas.openxmlformats.org/officeDocument/2006/relationships/slideLayout" Target="../slideLayouts/slideLayout1285.xml"/><Relationship Id="rId9" Type="http://schemas.openxmlformats.org/officeDocument/2006/relationships/slideLayout" Target="../slideLayouts/slideLayout1286.xml"/><Relationship Id="rId10" Type="http://schemas.openxmlformats.org/officeDocument/2006/relationships/slideLayout" Target="../slideLayouts/slideLayout1287.xml"/></Relationships>
</file>

<file path=ppt/slideMasters/_rels/slideMaster118.xml.rels><?xml version="1.0" encoding="UTF-8" standalone="yes"?>
<Relationships xmlns="http://schemas.openxmlformats.org/package/2006/relationships"><Relationship Id="rId11" Type="http://schemas.openxmlformats.org/officeDocument/2006/relationships/slideLayout" Target="../slideLayouts/slideLayout1299.xml"/><Relationship Id="rId12" Type="http://schemas.openxmlformats.org/officeDocument/2006/relationships/theme" Target="../theme/theme118.xml"/><Relationship Id="rId13" Type="http://schemas.openxmlformats.org/officeDocument/2006/relationships/image" Target="../media/image1.png"/><Relationship Id="rId1" Type="http://schemas.openxmlformats.org/officeDocument/2006/relationships/slideLayout" Target="../slideLayouts/slideLayout1289.xml"/><Relationship Id="rId2" Type="http://schemas.openxmlformats.org/officeDocument/2006/relationships/slideLayout" Target="../slideLayouts/slideLayout1290.xml"/><Relationship Id="rId3" Type="http://schemas.openxmlformats.org/officeDocument/2006/relationships/slideLayout" Target="../slideLayouts/slideLayout1291.xml"/><Relationship Id="rId4" Type="http://schemas.openxmlformats.org/officeDocument/2006/relationships/slideLayout" Target="../slideLayouts/slideLayout1292.xml"/><Relationship Id="rId5" Type="http://schemas.openxmlformats.org/officeDocument/2006/relationships/slideLayout" Target="../slideLayouts/slideLayout1293.xml"/><Relationship Id="rId6" Type="http://schemas.openxmlformats.org/officeDocument/2006/relationships/slideLayout" Target="../slideLayouts/slideLayout1294.xml"/><Relationship Id="rId7" Type="http://schemas.openxmlformats.org/officeDocument/2006/relationships/slideLayout" Target="../slideLayouts/slideLayout1295.xml"/><Relationship Id="rId8" Type="http://schemas.openxmlformats.org/officeDocument/2006/relationships/slideLayout" Target="../slideLayouts/slideLayout1296.xml"/><Relationship Id="rId9" Type="http://schemas.openxmlformats.org/officeDocument/2006/relationships/slideLayout" Target="../slideLayouts/slideLayout1297.xml"/><Relationship Id="rId10" Type="http://schemas.openxmlformats.org/officeDocument/2006/relationships/slideLayout" Target="../slideLayouts/slideLayout1298.xml"/></Relationships>
</file>

<file path=ppt/slideMasters/_rels/slideMaster119.xml.rels><?xml version="1.0" encoding="UTF-8" standalone="yes"?>
<Relationships xmlns="http://schemas.openxmlformats.org/package/2006/relationships"><Relationship Id="rId11" Type="http://schemas.openxmlformats.org/officeDocument/2006/relationships/slideLayout" Target="../slideLayouts/slideLayout1310.xml"/><Relationship Id="rId12" Type="http://schemas.openxmlformats.org/officeDocument/2006/relationships/theme" Target="../theme/theme119.xml"/><Relationship Id="rId1" Type="http://schemas.openxmlformats.org/officeDocument/2006/relationships/slideLayout" Target="../slideLayouts/slideLayout1300.xml"/><Relationship Id="rId2" Type="http://schemas.openxmlformats.org/officeDocument/2006/relationships/slideLayout" Target="../slideLayouts/slideLayout1301.xml"/><Relationship Id="rId3" Type="http://schemas.openxmlformats.org/officeDocument/2006/relationships/slideLayout" Target="../slideLayouts/slideLayout1302.xml"/><Relationship Id="rId4" Type="http://schemas.openxmlformats.org/officeDocument/2006/relationships/slideLayout" Target="../slideLayouts/slideLayout1303.xml"/><Relationship Id="rId5" Type="http://schemas.openxmlformats.org/officeDocument/2006/relationships/slideLayout" Target="../slideLayouts/slideLayout1304.xml"/><Relationship Id="rId6" Type="http://schemas.openxmlformats.org/officeDocument/2006/relationships/slideLayout" Target="../slideLayouts/slideLayout1305.xml"/><Relationship Id="rId7" Type="http://schemas.openxmlformats.org/officeDocument/2006/relationships/slideLayout" Target="../slideLayouts/slideLayout1306.xml"/><Relationship Id="rId8" Type="http://schemas.openxmlformats.org/officeDocument/2006/relationships/slideLayout" Target="../slideLayouts/slideLayout1307.xml"/><Relationship Id="rId9" Type="http://schemas.openxmlformats.org/officeDocument/2006/relationships/slideLayout" Target="../slideLayouts/slideLayout1308.xml"/><Relationship Id="rId10" Type="http://schemas.openxmlformats.org/officeDocument/2006/relationships/slideLayout" Target="../slideLayouts/slideLayout1309.xml"/></Relationships>
</file>

<file path=ppt/slideMasters/_rels/slideMaster120.xml.rels><?xml version="1.0" encoding="UTF-8" standalone="yes"?>
<Relationships xmlns="http://schemas.openxmlformats.org/package/2006/relationships"><Relationship Id="rId11" Type="http://schemas.openxmlformats.org/officeDocument/2006/relationships/slideLayout" Target="../slideLayouts/slideLayout1321.xml"/><Relationship Id="rId12" Type="http://schemas.openxmlformats.org/officeDocument/2006/relationships/theme" Target="../theme/theme120.xml"/><Relationship Id="rId13" Type="http://schemas.openxmlformats.org/officeDocument/2006/relationships/image" Target="../media/image1.png"/><Relationship Id="rId1" Type="http://schemas.openxmlformats.org/officeDocument/2006/relationships/slideLayout" Target="../slideLayouts/slideLayout1311.xml"/><Relationship Id="rId2" Type="http://schemas.openxmlformats.org/officeDocument/2006/relationships/slideLayout" Target="../slideLayouts/slideLayout1312.xml"/><Relationship Id="rId3" Type="http://schemas.openxmlformats.org/officeDocument/2006/relationships/slideLayout" Target="../slideLayouts/slideLayout1313.xml"/><Relationship Id="rId4" Type="http://schemas.openxmlformats.org/officeDocument/2006/relationships/slideLayout" Target="../slideLayouts/slideLayout1314.xml"/><Relationship Id="rId5" Type="http://schemas.openxmlformats.org/officeDocument/2006/relationships/slideLayout" Target="../slideLayouts/slideLayout1315.xml"/><Relationship Id="rId6" Type="http://schemas.openxmlformats.org/officeDocument/2006/relationships/slideLayout" Target="../slideLayouts/slideLayout1316.xml"/><Relationship Id="rId7" Type="http://schemas.openxmlformats.org/officeDocument/2006/relationships/slideLayout" Target="../slideLayouts/slideLayout1317.xml"/><Relationship Id="rId8" Type="http://schemas.openxmlformats.org/officeDocument/2006/relationships/slideLayout" Target="../slideLayouts/slideLayout1318.xml"/><Relationship Id="rId9" Type="http://schemas.openxmlformats.org/officeDocument/2006/relationships/slideLayout" Target="../slideLayouts/slideLayout1319.xml"/><Relationship Id="rId10" Type="http://schemas.openxmlformats.org/officeDocument/2006/relationships/slideLayout" Target="../slideLayouts/slideLayout1320.xml"/></Relationships>
</file>

<file path=ppt/slideMasters/_rels/slideMaster121.xml.rels><?xml version="1.0" encoding="UTF-8" standalone="yes"?>
<Relationships xmlns="http://schemas.openxmlformats.org/package/2006/relationships"><Relationship Id="rId11" Type="http://schemas.openxmlformats.org/officeDocument/2006/relationships/slideLayout" Target="../slideLayouts/slideLayout1332.xml"/><Relationship Id="rId12" Type="http://schemas.openxmlformats.org/officeDocument/2006/relationships/theme" Target="../theme/theme121.xml"/><Relationship Id="rId13" Type="http://schemas.openxmlformats.org/officeDocument/2006/relationships/image" Target="../media/image1.png"/><Relationship Id="rId1" Type="http://schemas.openxmlformats.org/officeDocument/2006/relationships/slideLayout" Target="../slideLayouts/slideLayout1322.xml"/><Relationship Id="rId2" Type="http://schemas.openxmlformats.org/officeDocument/2006/relationships/slideLayout" Target="../slideLayouts/slideLayout1323.xml"/><Relationship Id="rId3" Type="http://schemas.openxmlformats.org/officeDocument/2006/relationships/slideLayout" Target="../slideLayouts/slideLayout1324.xml"/><Relationship Id="rId4" Type="http://schemas.openxmlformats.org/officeDocument/2006/relationships/slideLayout" Target="../slideLayouts/slideLayout1325.xml"/><Relationship Id="rId5" Type="http://schemas.openxmlformats.org/officeDocument/2006/relationships/slideLayout" Target="../slideLayouts/slideLayout1326.xml"/><Relationship Id="rId6" Type="http://schemas.openxmlformats.org/officeDocument/2006/relationships/slideLayout" Target="../slideLayouts/slideLayout1327.xml"/><Relationship Id="rId7" Type="http://schemas.openxmlformats.org/officeDocument/2006/relationships/slideLayout" Target="../slideLayouts/slideLayout1328.xml"/><Relationship Id="rId8" Type="http://schemas.openxmlformats.org/officeDocument/2006/relationships/slideLayout" Target="../slideLayouts/slideLayout1329.xml"/><Relationship Id="rId9" Type="http://schemas.openxmlformats.org/officeDocument/2006/relationships/slideLayout" Target="../slideLayouts/slideLayout1330.xml"/><Relationship Id="rId10" Type="http://schemas.openxmlformats.org/officeDocument/2006/relationships/slideLayout" Target="../slideLayouts/slideLayout1331.xml"/></Relationships>
</file>

<file path=ppt/slideMasters/_rels/slideMaster122.xml.rels><?xml version="1.0" encoding="UTF-8" standalone="yes"?>
<Relationships xmlns="http://schemas.openxmlformats.org/package/2006/relationships"><Relationship Id="rId11" Type="http://schemas.openxmlformats.org/officeDocument/2006/relationships/slideLayout" Target="../slideLayouts/slideLayout1343.xml"/><Relationship Id="rId12" Type="http://schemas.openxmlformats.org/officeDocument/2006/relationships/theme" Target="../theme/theme122.xml"/><Relationship Id="rId13" Type="http://schemas.openxmlformats.org/officeDocument/2006/relationships/image" Target="../media/image1.png"/><Relationship Id="rId1" Type="http://schemas.openxmlformats.org/officeDocument/2006/relationships/slideLayout" Target="../slideLayouts/slideLayout1333.xml"/><Relationship Id="rId2" Type="http://schemas.openxmlformats.org/officeDocument/2006/relationships/slideLayout" Target="../slideLayouts/slideLayout1334.xml"/><Relationship Id="rId3" Type="http://schemas.openxmlformats.org/officeDocument/2006/relationships/slideLayout" Target="../slideLayouts/slideLayout1335.xml"/><Relationship Id="rId4" Type="http://schemas.openxmlformats.org/officeDocument/2006/relationships/slideLayout" Target="../slideLayouts/slideLayout1336.xml"/><Relationship Id="rId5" Type="http://schemas.openxmlformats.org/officeDocument/2006/relationships/slideLayout" Target="../slideLayouts/slideLayout1337.xml"/><Relationship Id="rId6" Type="http://schemas.openxmlformats.org/officeDocument/2006/relationships/slideLayout" Target="../slideLayouts/slideLayout1338.xml"/><Relationship Id="rId7" Type="http://schemas.openxmlformats.org/officeDocument/2006/relationships/slideLayout" Target="../slideLayouts/slideLayout1339.xml"/><Relationship Id="rId8" Type="http://schemas.openxmlformats.org/officeDocument/2006/relationships/slideLayout" Target="../slideLayouts/slideLayout1340.xml"/><Relationship Id="rId9" Type="http://schemas.openxmlformats.org/officeDocument/2006/relationships/slideLayout" Target="../slideLayouts/slideLayout1341.xml"/><Relationship Id="rId10" Type="http://schemas.openxmlformats.org/officeDocument/2006/relationships/slideLayout" Target="../slideLayouts/slideLayout1342.xml"/></Relationships>
</file>

<file path=ppt/slideMasters/_rels/slideMaster123.xml.rels><?xml version="1.0" encoding="UTF-8" standalone="yes"?>
<Relationships xmlns="http://schemas.openxmlformats.org/package/2006/relationships"><Relationship Id="rId11" Type="http://schemas.openxmlformats.org/officeDocument/2006/relationships/slideLayout" Target="../slideLayouts/slideLayout1354.xml"/><Relationship Id="rId12" Type="http://schemas.openxmlformats.org/officeDocument/2006/relationships/theme" Target="../theme/theme123.xml"/><Relationship Id="rId13" Type="http://schemas.openxmlformats.org/officeDocument/2006/relationships/image" Target="../media/image1.png"/><Relationship Id="rId1" Type="http://schemas.openxmlformats.org/officeDocument/2006/relationships/slideLayout" Target="../slideLayouts/slideLayout1344.xml"/><Relationship Id="rId2" Type="http://schemas.openxmlformats.org/officeDocument/2006/relationships/slideLayout" Target="../slideLayouts/slideLayout1345.xml"/><Relationship Id="rId3" Type="http://schemas.openxmlformats.org/officeDocument/2006/relationships/slideLayout" Target="../slideLayouts/slideLayout1346.xml"/><Relationship Id="rId4" Type="http://schemas.openxmlformats.org/officeDocument/2006/relationships/slideLayout" Target="../slideLayouts/slideLayout1347.xml"/><Relationship Id="rId5" Type="http://schemas.openxmlformats.org/officeDocument/2006/relationships/slideLayout" Target="../slideLayouts/slideLayout1348.xml"/><Relationship Id="rId6" Type="http://schemas.openxmlformats.org/officeDocument/2006/relationships/slideLayout" Target="../slideLayouts/slideLayout1349.xml"/><Relationship Id="rId7" Type="http://schemas.openxmlformats.org/officeDocument/2006/relationships/slideLayout" Target="../slideLayouts/slideLayout1350.xml"/><Relationship Id="rId8" Type="http://schemas.openxmlformats.org/officeDocument/2006/relationships/slideLayout" Target="../slideLayouts/slideLayout1351.xml"/><Relationship Id="rId9" Type="http://schemas.openxmlformats.org/officeDocument/2006/relationships/slideLayout" Target="../slideLayouts/slideLayout1352.xml"/><Relationship Id="rId10" Type="http://schemas.openxmlformats.org/officeDocument/2006/relationships/slideLayout" Target="../slideLayouts/slideLayout1353.xml"/></Relationships>
</file>

<file path=ppt/slideMasters/_rels/slideMaster124.xml.rels><?xml version="1.0" encoding="UTF-8" standalone="yes"?>
<Relationships xmlns="http://schemas.openxmlformats.org/package/2006/relationships"><Relationship Id="rId11" Type="http://schemas.openxmlformats.org/officeDocument/2006/relationships/slideLayout" Target="../slideLayouts/slideLayout1365.xml"/><Relationship Id="rId12" Type="http://schemas.openxmlformats.org/officeDocument/2006/relationships/theme" Target="../theme/theme124.xml"/><Relationship Id="rId13" Type="http://schemas.openxmlformats.org/officeDocument/2006/relationships/image" Target="../media/image1.png"/><Relationship Id="rId1" Type="http://schemas.openxmlformats.org/officeDocument/2006/relationships/slideLayout" Target="../slideLayouts/slideLayout1355.xml"/><Relationship Id="rId2" Type="http://schemas.openxmlformats.org/officeDocument/2006/relationships/slideLayout" Target="../slideLayouts/slideLayout1356.xml"/><Relationship Id="rId3" Type="http://schemas.openxmlformats.org/officeDocument/2006/relationships/slideLayout" Target="../slideLayouts/slideLayout1357.xml"/><Relationship Id="rId4" Type="http://schemas.openxmlformats.org/officeDocument/2006/relationships/slideLayout" Target="../slideLayouts/slideLayout1358.xml"/><Relationship Id="rId5" Type="http://schemas.openxmlformats.org/officeDocument/2006/relationships/slideLayout" Target="../slideLayouts/slideLayout1359.xml"/><Relationship Id="rId6" Type="http://schemas.openxmlformats.org/officeDocument/2006/relationships/slideLayout" Target="../slideLayouts/slideLayout1360.xml"/><Relationship Id="rId7" Type="http://schemas.openxmlformats.org/officeDocument/2006/relationships/slideLayout" Target="../slideLayouts/slideLayout1361.xml"/><Relationship Id="rId8" Type="http://schemas.openxmlformats.org/officeDocument/2006/relationships/slideLayout" Target="../slideLayouts/slideLayout1362.xml"/><Relationship Id="rId9" Type="http://schemas.openxmlformats.org/officeDocument/2006/relationships/slideLayout" Target="../slideLayouts/slideLayout1363.xml"/><Relationship Id="rId10" Type="http://schemas.openxmlformats.org/officeDocument/2006/relationships/slideLayout" Target="../slideLayouts/slideLayout1364.xml"/></Relationships>
</file>

<file path=ppt/slideMasters/_rels/slideMaster125.xml.rels><?xml version="1.0" encoding="UTF-8" standalone="yes"?>
<Relationships xmlns="http://schemas.openxmlformats.org/package/2006/relationships"><Relationship Id="rId11" Type="http://schemas.openxmlformats.org/officeDocument/2006/relationships/slideLayout" Target="../slideLayouts/slideLayout1376.xml"/><Relationship Id="rId12" Type="http://schemas.openxmlformats.org/officeDocument/2006/relationships/theme" Target="../theme/theme125.xml"/><Relationship Id="rId13" Type="http://schemas.openxmlformats.org/officeDocument/2006/relationships/image" Target="../media/image1.png"/><Relationship Id="rId1" Type="http://schemas.openxmlformats.org/officeDocument/2006/relationships/slideLayout" Target="../slideLayouts/slideLayout1366.xml"/><Relationship Id="rId2" Type="http://schemas.openxmlformats.org/officeDocument/2006/relationships/slideLayout" Target="../slideLayouts/slideLayout1367.xml"/><Relationship Id="rId3" Type="http://schemas.openxmlformats.org/officeDocument/2006/relationships/slideLayout" Target="../slideLayouts/slideLayout1368.xml"/><Relationship Id="rId4" Type="http://schemas.openxmlformats.org/officeDocument/2006/relationships/slideLayout" Target="../slideLayouts/slideLayout1369.xml"/><Relationship Id="rId5" Type="http://schemas.openxmlformats.org/officeDocument/2006/relationships/slideLayout" Target="../slideLayouts/slideLayout1370.xml"/><Relationship Id="rId6" Type="http://schemas.openxmlformats.org/officeDocument/2006/relationships/slideLayout" Target="../slideLayouts/slideLayout1371.xml"/><Relationship Id="rId7" Type="http://schemas.openxmlformats.org/officeDocument/2006/relationships/slideLayout" Target="../slideLayouts/slideLayout1372.xml"/><Relationship Id="rId8" Type="http://schemas.openxmlformats.org/officeDocument/2006/relationships/slideLayout" Target="../slideLayouts/slideLayout1373.xml"/><Relationship Id="rId9" Type="http://schemas.openxmlformats.org/officeDocument/2006/relationships/slideLayout" Target="../slideLayouts/slideLayout1374.xml"/><Relationship Id="rId10" Type="http://schemas.openxmlformats.org/officeDocument/2006/relationships/slideLayout" Target="../slideLayouts/slideLayout1375.xml"/></Relationships>
</file>

<file path=ppt/slideMasters/_rels/slideMaster126.xml.rels><?xml version="1.0" encoding="UTF-8" standalone="yes"?>
<Relationships xmlns="http://schemas.openxmlformats.org/package/2006/relationships"><Relationship Id="rId11" Type="http://schemas.openxmlformats.org/officeDocument/2006/relationships/slideLayout" Target="../slideLayouts/slideLayout1387.xml"/><Relationship Id="rId12" Type="http://schemas.openxmlformats.org/officeDocument/2006/relationships/slideLayout" Target="../slideLayouts/slideLayout1388.xml"/><Relationship Id="rId13" Type="http://schemas.openxmlformats.org/officeDocument/2006/relationships/theme" Target="../theme/theme126.xml"/><Relationship Id="rId1" Type="http://schemas.openxmlformats.org/officeDocument/2006/relationships/slideLayout" Target="../slideLayouts/slideLayout1377.xml"/><Relationship Id="rId2" Type="http://schemas.openxmlformats.org/officeDocument/2006/relationships/slideLayout" Target="../slideLayouts/slideLayout1378.xml"/><Relationship Id="rId3" Type="http://schemas.openxmlformats.org/officeDocument/2006/relationships/slideLayout" Target="../slideLayouts/slideLayout1379.xml"/><Relationship Id="rId4" Type="http://schemas.openxmlformats.org/officeDocument/2006/relationships/slideLayout" Target="../slideLayouts/slideLayout1380.xml"/><Relationship Id="rId5" Type="http://schemas.openxmlformats.org/officeDocument/2006/relationships/slideLayout" Target="../slideLayouts/slideLayout1381.xml"/><Relationship Id="rId6" Type="http://schemas.openxmlformats.org/officeDocument/2006/relationships/slideLayout" Target="../slideLayouts/slideLayout1382.xml"/><Relationship Id="rId7" Type="http://schemas.openxmlformats.org/officeDocument/2006/relationships/slideLayout" Target="../slideLayouts/slideLayout1383.xml"/><Relationship Id="rId8" Type="http://schemas.openxmlformats.org/officeDocument/2006/relationships/slideLayout" Target="../slideLayouts/slideLayout1384.xml"/><Relationship Id="rId9" Type="http://schemas.openxmlformats.org/officeDocument/2006/relationships/slideLayout" Target="../slideLayouts/slideLayout1385.xml"/><Relationship Id="rId10" Type="http://schemas.openxmlformats.org/officeDocument/2006/relationships/slideLayout" Target="../slideLayouts/slideLayout1386.xml"/></Relationships>
</file>

<file path=ppt/slideMasters/_rels/slideMaster127.xml.rels><?xml version="1.0" encoding="UTF-8" standalone="yes"?>
<Relationships xmlns="http://schemas.openxmlformats.org/package/2006/relationships"><Relationship Id="rId11" Type="http://schemas.openxmlformats.org/officeDocument/2006/relationships/slideLayout" Target="../slideLayouts/slideLayout1399.xml"/><Relationship Id="rId12" Type="http://schemas.openxmlformats.org/officeDocument/2006/relationships/theme" Target="../theme/theme127.xml"/><Relationship Id="rId13" Type="http://schemas.openxmlformats.org/officeDocument/2006/relationships/image" Target="../media/image1.png"/><Relationship Id="rId1" Type="http://schemas.openxmlformats.org/officeDocument/2006/relationships/slideLayout" Target="../slideLayouts/slideLayout1389.xml"/><Relationship Id="rId2" Type="http://schemas.openxmlformats.org/officeDocument/2006/relationships/slideLayout" Target="../slideLayouts/slideLayout1390.xml"/><Relationship Id="rId3" Type="http://schemas.openxmlformats.org/officeDocument/2006/relationships/slideLayout" Target="../slideLayouts/slideLayout1391.xml"/><Relationship Id="rId4" Type="http://schemas.openxmlformats.org/officeDocument/2006/relationships/slideLayout" Target="../slideLayouts/slideLayout1392.xml"/><Relationship Id="rId5" Type="http://schemas.openxmlformats.org/officeDocument/2006/relationships/slideLayout" Target="../slideLayouts/slideLayout1393.xml"/><Relationship Id="rId6" Type="http://schemas.openxmlformats.org/officeDocument/2006/relationships/slideLayout" Target="../slideLayouts/slideLayout1394.xml"/><Relationship Id="rId7" Type="http://schemas.openxmlformats.org/officeDocument/2006/relationships/slideLayout" Target="../slideLayouts/slideLayout1395.xml"/><Relationship Id="rId8" Type="http://schemas.openxmlformats.org/officeDocument/2006/relationships/slideLayout" Target="../slideLayouts/slideLayout1396.xml"/><Relationship Id="rId9" Type="http://schemas.openxmlformats.org/officeDocument/2006/relationships/slideLayout" Target="../slideLayouts/slideLayout1397.xml"/><Relationship Id="rId10" Type="http://schemas.openxmlformats.org/officeDocument/2006/relationships/slideLayout" Target="../slideLayouts/slideLayout1398.xml"/></Relationships>
</file>

<file path=ppt/slideMasters/_rels/slideMaster128.xml.rels><?xml version="1.0" encoding="UTF-8" standalone="yes"?>
<Relationships xmlns="http://schemas.openxmlformats.org/package/2006/relationships"><Relationship Id="rId11" Type="http://schemas.openxmlformats.org/officeDocument/2006/relationships/slideLayout" Target="../slideLayouts/slideLayout1410.xml"/><Relationship Id="rId12" Type="http://schemas.openxmlformats.org/officeDocument/2006/relationships/theme" Target="../theme/theme128.xml"/><Relationship Id="rId13" Type="http://schemas.openxmlformats.org/officeDocument/2006/relationships/image" Target="../media/image1.png"/><Relationship Id="rId1" Type="http://schemas.openxmlformats.org/officeDocument/2006/relationships/slideLayout" Target="../slideLayouts/slideLayout1400.xml"/><Relationship Id="rId2" Type="http://schemas.openxmlformats.org/officeDocument/2006/relationships/slideLayout" Target="../slideLayouts/slideLayout1401.xml"/><Relationship Id="rId3" Type="http://schemas.openxmlformats.org/officeDocument/2006/relationships/slideLayout" Target="../slideLayouts/slideLayout1402.xml"/><Relationship Id="rId4" Type="http://schemas.openxmlformats.org/officeDocument/2006/relationships/slideLayout" Target="../slideLayouts/slideLayout1403.xml"/><Relationship Id="rId5" Type="http://schemas.openxmlformats.org/officeDocument/2006/relationships/slideLayout" Target="../slideLayouts/slideLayout1404.xml"/><Relationship Id="rId6" Type="http://schemas.openxmlformats.org/officeDocument/2006/relationships/slideLayout" Target="../slideLayouts/slideLayout1405.xml"/><Relationship Id="rId7" Type="http://schemas.openxmlformats.org/officeDocument/2006/relationships/slideLayout" Target="../slideLayouts/slideLayout1406.xml"/><Relationship Id="rId8" Type="http://schemas.openxmlformats.org/officeDocument/2006/relationships/slideLayout" Target="../slideLayouts/slideLayout1407.xml"/><Relationship Id="rId9" Type="http://schemas.openxmlformats.org/officeDocument/2006/relationships/slideLayout" Target="../slideLayouts/slideLayout1408.xml"/><Relationship Id="rId10" Type="http://schemas.openxmlformats.org/officeDocument/2006/relationships/slideLayout" Target="../slideLayouts/slideLayout1409.xml"/></Relationships>
</file>

<file path=ppt/slideMasters/_rels/slideMaster129.xml.rels><?xml version="1.0" encoding="UTF-8" standalone="yes"?>
<Relationships xmlns="http://schemas.openxmlformats.org/package/2006/relationships"><Relationship Id="rId11" Type="http://schemas.openxmlformats.org/officeDocument/2006/relationships/slideLayout" Target="../slideLayouts/slideLayout1421.xml"/><Relationship Id="rId12" Type="http://schemas.openxmlformats.org/officeDocument/2006/relationships/theme" Target="../theme/theme129.xml"/><Relationship Id="rId13" Type="http://schemas.openxmlformats.org/officeDocument/2006/relationships/image" Target="../media/image1.png"/><Relationship Id="rId1" Type="http://schemas.openxmlformats.org/officeDocument/2006/relationships/slideLayout" Target="../slideLayouts/slideLayout1411.xml"/><Relationship Id="rId2" Type="http://schemas.openxmlformats.org/officeDocument/2006/relationships/slideLayout" Target="../slideLayouts/slideLayout1412.xml"/><Relationship Id="rId3" Type="http://schemas.openxmlformats.org/officeDocument/2006/relationships/slideLayout" Target="../slideLayouts/slideLayout1413.xml"/><Relationship Id="rId4" Type="http://schemas.openxmlformats.org/officeDocument/2006/relationships/slideLayout" Target="../slideLayouts/slideLayout1414.xml"/><Relationship Id="rId5" Type="http://schemas.openxmlformats.org/officeDocument/2006/relationships/slideLayout" Target="../slideLayouts/slideLayout1415.xml"/><Relationship Id="rId6" Type="http://schemas.openxmlformats.org/officeDocument/2006/relationships/slideLayout" Target="../slideLayouts/slideLayout1416.xml"/><Relationship Id="rId7" Type="http://schemas.openxmlformats.org/officeDocument/2006/relationships/slideLayout" Target="../slideLayouts/slideLayout1417.xml"/><Relationship Id="rId8" Type="http://schemas.openxmlformats.org/officeDocument/2006/relationships/slideLayout" Target="../slideLayouts/slideLayout1418.xml"/><Relationship Id="rId9" Type="http://schemas.openxmlformats.org/officeDocument/2006/relationships/slideLayout" Target="../slideLayouts/slideLayout1419.xml"/><Relationship Id="rId10" Type="http://schemas.openxmlformats.org/officeDocument/2006/relationships/slideLayout" Target="../slideLayouts/slideLayout1420.xml"/></Relationships>
</file>

<file path=ppt/slideMasters/_rels/slideMaster130.xml.rels><?xml version="1.0" encoding="UTF-8" standalone="yes"?>
<Relationships xmlns="http://schemas.openxmlformats.org/package/2006/relationships"><Relationship Id="rId11" Type="http://schemas.openxmlformats.org/officeDocument/2006/relationships/slideLayout" Target="../slideLayouts/slideLayout1432.xml"/><Relationship Id="rId12" Type="http://schemas.openxmlformats.org/officeDocument/2006/relationships/theme" Target="../theme/theme130.xml"/><Relationship Id="rId13" Type="http://schemas.openxmlformats.org/officeDocument/2006/relationships/image" Target="../media/image1.png"/><Relationship Id="rId1" Type="http://schemas.openxmlformats.org/officeDocument/2006/relationships/slideLayout" Target="../slideLayouts/slideLayout1422.xml"/><Relationship Id="rId2" Type="http://schemas.openxmlformats.org/officeDocument/2006/relationships/slideLayout" Target="../slideLayouts/slideLayout1423.xml"/><Relationship Id="rId3" Type="http://schemas.openxmlformats.org/officeDocument/2006/relationships/slideLayout" Target="../slideLayouts/slideLayout1424.xml"/><Relationship Id="rId4" Type="http://schemas.openxmlformats.org/officeDocument/2006/relationships/slideLayout" Target="../slideLayouts/slideLayout1425.xml"/><Relationship Id="rId5" Type="http://schemas.openxmlformats.org/officeDocument/2006/relationships/slideLayout" Target="../slideLayouts/slideLayout1426.xml"/><Relationship Id="rId6" Type="http://schemas.openxmlformats.org/officeDocument/2006/relationships/slideLayout" Target="../slideLayouts/slideLayout1427.xml"/><Relationship Id="rId7" Type="http://schemas.openxmlformats.org/officeDocument/2006/relationships/slideLayout" Target="../slideLayouts/slideLayout1428.xml"/><Relationship Id="rId8" Type="http://schemas.openxmlformats.org/officeDocument/2006/relationships/slideLayout" Target="../slideLayouts/slideLayout1429.xml"/><Relationship Id="rId9" Type="http://schemas.openxmlformats.org/officeDocument/2006/relationships/slideLayout" Target="../slideLayouts/slideLayout1430.xml"/><Relationship Id="rId10" Type="http://schemas.openxmlformats.org/officeDocument/2006/relationships/slideLayout" Target="../slideLayouts/slideLayout1431.xml"/></Relationships>
</file>

<file path=ppt/slideMasters/_rels/slideMaster131.xml.rels><?xml version="1.0" encoding="UTF-8" standalone="yes"?>
<Relationships xmlns="http://schemas.openxmlformats.org/package/2006/relationships"><Relationship Id="rId11" Type="http://schemas.openxmlformats.org/officeDocument/2006/relationships/slideLayout" Target="../slideLayouts/slideLayout1443.xml"/><Relationship Id="rId12" Type="http://schemas.openxmlformats.org/officeDocument/2006/relationships/theme" Target="../theme/theme131.xml"/><Relationship Id="rId13" Type="http://schemas.openxmlformats.org/officeDocument/2006/relationships/image" Target="../media/image1.png"/><Relationship Id="rId1" Type="http://schemas.openxmlformats.org/officeDocument/2006/relationships/slideLayout" Target="../slideLayouts/slideLayout1433.xml"/><Relationship Id="rId2" Type="http://schemas.openxmlformats.org/officeDocument/2006/relationships/slideLayout" Target="../slideLayouts/slideLayout1434.xml"/><Relationship Id="rId3" Type="http://schemas.openxmlformats.org/officeDocument/2006/relationships/slideLayout" Target="../slideLayouts/slideLayout1435.xml"/><Relationship Id="rId4" Type="http://schemas.openxmlformats.org/officeDocument/2006/relationships/slideLayout" Target="../slideLayouts/slideLayout1436.xml"/><Relationship Id="rId5" Type="http://schemas.openxmlformats.org/officeDocument/2006/relationships/slideLayout" Target="../slideLayouts/slideLayout1437.xml"/><Relationship Id="rId6" Type="http://schemas.openxmlformats.org/officeDocument/2006/relationships/slideLayout" Target="../slideLayouts/slideLayout1438.xml"/><Relationship Id="rId7" Type="http://schemas.openxmlformats.org/officeDocument/2006/relationships/slideLayout" Target="../slideLayouts/slideLayout1439.xml"/><Relationship Id="rId8" Type="http://schemas.openxmlformats.org/officeDocument/2006/relationships/slideLayout" Target="../slideLayouts/slideLayout1440.xml"/><Relationship Id="rId9" Type="http://schemas.openxmlformats.org/officeDocument/2006/relationships/slideLayout" Target="../slideLayouts/slideLayout1441.xml"/><Relationship Id="rId10" Type="http://schemas.openxmlformats.org/officeDocument/2006/relationships/slideLayout" Target="../slideLayouts/slideLayout1442.xml"/></Relationships>
</file>

<file path=ppt/slideMasters/_rels/slideMaster132.xml.rels><?xml version="1.0" encoding="UTF-8" standalone="yes"?>
<Relationships xmlns="http://schemas.openxmlformats.org/package/2006/relationships"><Relationship Id="rId11" Type="http://schemas.openxmlformats.org/officeDocument/2006/relationships/slideLayout" Target="../slideLayouts/slideLayout1454.xml"/><Relationship Id="rId12" Type="http://schemas.openxmlformats.org/officeDocument/2006/relationships/theme" Target="../theme/theme132.xml"/><Relationship Id="rId13" Type="http://schemas.openxmlformats.org/officeDocument/2006/relationships/image" Target="../media/image1.png"/><Relationship Id="rId1" Type="http://schemas.openxmlformats.org/officeDocument/2006/relationships/slideLayout" Target="../slideLayouts/slideLayout1444.xml"/><Relationship Id="rId2" Type="http://schemas.openxmlformats.org/officeDocument/2006/relationships/slideLayout" Target="../slideLayouts/slideLayout1445.xml"/><Relationship Id="rId3" Type="http://schemas.openxmlformats.org/officeDocument/2006/relationships/slideLayout" Target="../slideLayouts/slideLayout1446.xml"/><Relationship Id="rId4" Type="http://schemas.openxmlformats.org/officeDocument/2006/relationships/slideLayout" Target="../slideLayouts/slideLayout1447.xml"/><Relationship Id="rId5" Type="http://schemas.openxmlformats.org/officeDocument/2006/relationships/slideLayout" Target="../slideLayouts/slideLayout1448.xml"/><Relationship Id="rId6" Type="http://schemas.openxmlformats.org/officeDocument/2006/relationships/slideLayout" Target="../slideLayouts/slideLayout1449.xml"/><Relationship Id="rId7" Type="http://schemas.openxmlformats.org/officeDocument/2006/relationships/slideLayout" Target="../slideLayouts/slideLayout1450.xml"/><Relationship Id="rId8" Type="http://schemas.openxmlformats.org/officeDocument/2006/relationships/slideLayout" Target="../slideLayouts/slideLayout1451.xml"/><Relationship Id="rId9" Type="http://schemas.openxmlformats.org/officeDocument/2006/relationships/slideLayout" Target="../slideLayouts/slideLayout1452.xml"/><Relationship Id="rId10" Type="http://schemas.openxmlformats.org/officeDocument/2006/relationships/slideLayout" Target="../slideLayouts/slideLayout1453.xml"/></Relationships>
</file>

<file path=ppt/slideMasters/_rels/slideMaster133.xml.rels><?xml version="1.0" encoding="UTF-8" standalone="yes"?>
<Relationships xmlns="http://schemas.openxmlformats.org/package/2006/relationships"><Relationship Id="rId11" Type="http://schemas.openxmlformats.org/officeDocument/2006/relationships/slideLayout" Target="../slideLayouts/slideLayout1465.xml"/><Relationship Id="rId12" Type="http://schemas.openxmlformats.org/officeDocument/2006/relationships/theme" Target="../theme/theme133.xml"/><Relationship Id="rId13" Type="http://schemas.openxmlformats.org/officeDocument/2006/relationships/image" Target="../media/image1.png"/><Relationship Id="rId1" Type="http://schemas.openxmlformats.org/officeDocument/2006/relationships/slideLayout" Target="../slideLayouts/slideLayout1455.xml"/><Relationship Id="rId2" Type="http://schemas.openxmlformats.org/officeDocument/2006/relationships/slideLayout" Target="../slideLayouts/slideLayout1456.xml"/><Relationship Id="rId3" Type="http://schemas.openxmlformats.org/officeDocument/2006/relationships/slideLayout" Target="../slideLayouts/slideLayout1457.xml"/><Relationship Id="rId4" Type="http://schemas.openxmlformats.org/officeDocument/2006/relationships/slideLayout" Target="../slideLayouts/slideLayout1458.xml"/><Relationship Id="rId5" Type="http://schemas.openxmlformats.org/officeDocument/2006/relationships/slideLayout" Target="../slideLayouts/slideLayout1459.xml"/><Relationship Id="rId6" Type="http://schemas.openxmlformats.org/officeDocument/2006/relationships/slideLayout" Target="../slideLayouts/slideLayout1460.xml"/><Relationship Id="rId7" Type="http://schemas.openxmlformats.org/officeDocument/2006/relationships/slideLayout" Target="../slideLayouts/slideLayout1461.xml"/><Relationship Id="rId8" Type="http://schemas.openxmlformats.org/officeDocument/2006/relationships/slideLayout" Target="../slideLayouts/slideLayout1462.xml"/><Relationship Id="rId9" Type="http://schemas.openxmlformats.org/officeDocument/2006/relationships/slideLayout" Target="../slideLayouts/slideLayout1463.xml"/><Relationship Id="rId10" Type="http://schemas.openxmlformats.org/officeDocument/2006/relationships/slideLayout" Target="../slideLayouts/slideLayout1464.xml"/></Relationships>
</file>

<file path=ppt/slideMasters/_rels/slideMaster134.xml.rels><?xml version="1.0" encoding="UTF-8" standalone="yes"?>
<Relationships xmlns="http://schemas.openxmlformats.org/package/2006/relationships"><Relationship Id="rId11" Type="http://schemas.openxmlformats.org/officeDocument/2006/relationships/slideLayout" Target="../slideLayouts/slideLayout1476.xml"/><Relationship Id="rId12" Type="http://schemas.openxmlformats.org/officeDocument/2006/relationships/theme" Target="../theme/theme134.xml"/><Relationship Id="rId13" Type="http://schemas.openxmlformats.org/officeDocument/2006/relationships/image" Target="../media/image1.png"/><Relationship Id="rId1" Type="http://schemas.openxmlformats.org/officeDocument/2006/relationships/slideLayout" Target="../slideLayouts/slideLayout1466.xml"/><Relationship Id="rId2" Type="http://schemas.openxmlformats.org/officeDocument/2006/relationships/slideLayout" Target="../slideLayouts/slideLayout1467.xml"/><Relationship Id="rId3" Type="http://schemas.openxmlformats.org/officeDocument/2006/relationships/slideLayout" Target="../slideLayouts/slideLayout1468.xml"/><Relationship Id="rId4" Type="http://schemas.openxmlformats.org/officeDocument/2006/relationships/slideLayout" Target="../slideLayouts/slideLayout1469.xml"/><Relationship Id="rId5" Type="http://schemas.openxmlformats.org/officeDocument/2006/relationships/slideLayout" Target="../slideLayouts/slideLayout1470.xml"/><Relationship Id="rId6" Type="http://schemas.openxmlformats.org/officeDocument/2006/relationships/slideLayout" Target="../slideLayouts/slideLayout1471.xml"/><Relationship Id="rId7" Type="http://schemas.openxmlformats.org/officeDocument/2006/relationships/slideLayout" Target="../slideLayouts/slideLayout1472.xml"/><Relationship Id="rId8" Type="http://schemas.openxmlformats.org/officeDocument/2006/relationships/slideLayout" Target="../slideLayouts/slideLayout1473.xml"/><Relationship Id="rId9" Type="http://schemas.openxmlformats.org/officeDocument/2006/relationships/slideLayout" Target="../slideLayouts/slideLayout1474.xml"/><Relationship Id="rId10" Type="http://schemas.openxmlformats.org/officeDocument/2006/relationships/slideLayout" Target="../slideLayouts/slideLayout1475.xml"/></Relationships>
</file>

<file path=ppt/slideMasters/_rels/slideMaster135.xml.rels><?xml version="1.0" encoding="UTF-8" standalone="yes"?>
<Relationships xmlns="http://schemas.openxmlformats.org/package/2006/relationships"><Relationship Id="rId11" Type="http://schemas.openxmlformats.org/officeDocument/2006/relationships/slideLayout" Target="../slideLayouts/slideLayout1487.xml"/><Relationship Id="rId12" Type="http://schemas.openxmlformats.org/officeDocument/2006/relationships/theme" Target="../theme/theme135.xml"/><Relationship Id="rId13" Type="http://schemas.openxmlformats.org/officeDocument/2006/relationships/image" Target="../media/image1.png"/><Relationship Id="rId1" Type="http://schemas.openxmlformats.org/officeDocument/2006/relationships/slideLayout" Target="../slideLayouts/slideLayout1477.xml"/><Relationship Id="rId2" Type="http://schemas.openxmlformats.org/officeDocument/2006/relationships/slideLayout" Target="../slideLayouts/slideLayout1478.xml"/><Relationship Id="rId3" Type="http://schemas.openxmlformats.org/officeDocument/2006/relationships/slideLayout" Target="../slideLayouts/slideLayout1479.xml"/><Relationship Id="rId4" Type="http://schemas.openxmlformats.org/officeDocument/2006/relationships/slideLayout" Target="../slideLayouts/slideLayout1480.xml"/><Relationship Id="rId5" Type="http://schemas.openxmlformats.org/officeDocument/2006/relationships/slideLayout" Target="../slideLayouts/slideLayout1481.xml"/><Relationship Id="rId6" Type="http://schemas.openxmlformats.org/officeDocument/2006/relationships/slideLayout" Target="../slideLayouts/slideLayout1482.xml"/><Relationship Id="rId7" Type="http://schemas.openxmlformats.org/officeDocument/2006/relationships/slideLayout" Target="../slideLayouts/slideLayout1483.xml"/><Relationship Id="rId8" Type="http://schemas.openxmlformats.org/officeDocument/2006/relationships/slideLayout" Target="../slideLayouts/slideLayout1484.xml"/><Relationship Id="rId9" Type="http://schemas.openxmlformats.org/officeDocument/2006/relationships/slideLayout" Target="../slideLayouts/slideLayout1485.xml"/><Relationship Id="rId10" Type="http://schemas.openxmlformats.org/officeDocument/2006/relationships/slideLayout" Target="../slideLayouts/slideLayout1486.xml"/></Relationships>
</file>

<file path=ppt/slideMasters/_rels/slideMaster136.xml.rels><?xml version="1.0" encoding="UTF-8" standalone="yes"?>
<Relationships xmlns="http://schemas.openxmlformats.org/package/2006/relationships"><Relationship Id="rId3" Type="http://schemas.openxmlformats.org/officeDocument/2006/relationships/slideLayout" Target="../slideLayouts/slideLayout1490.xml"/><Relationship Id="rId4" Type="http://schemas.openxmlformats.org/officeDocument/2006/relationships/slideLayout" Target="../slideLayouts/slideLayout1491.xml"/><Relationship Id="rId5" Type="http://schemas.openxmlformats.org/officeDocument/2006/relationships/slideLayout" Target="../slideLayouts/slideLayout1492.xml"/><Relationship Id="rId6" Type="http://schemas.openxmlformats.org/officeDocument/2006/relationships/slideLayout" Target="../slideLayouts/slideLayout1493.xml"/><Relationship Id="rId7" Type="http://schemas.openxmlformats.org/officeDocument/2006/relationships/slideLayout" Target="../slideLayouts/slideLayout1494.xml"/><Relationship Id="rId8" Type="http://schemas.openxmlformats.org/officeDocument/2006/relationships/theme" Target="../theme/theme136.xml"/><Relationship Id="rId1" Type="http://schemas.openxmlformats.org/officeDocument/2006/relationships/slideLayout" Target="../slideLayouts/slideLayout1488.xml"/><Relationship Id="rId2" Type="http://schemas.openxmlformats.org/officeDocument/2006/relationships/slideLayout" Target="../slideLayouts/slideLayout1489.xml"/></Relationships>
</file>

<file path=ppt/slideMasters/_rels/slideMaster137.xml.rels><?xml version="1.0" encoding="UTF-8" standalone="yes"?>
<Relationships xmlns="http://schemas.openxmlformats.org/package/2006/relationships"><Relationship Id="rId3" Type="http://schemas.openxmlformats.org/officeDocument/2006/relationships/slideLayout" Target="../slideLayouts/slideLayout1497.xml"/><Relationship Id="rId4" Type="http://schemas.openxmlformats.org/officeDocument/2006/relationships/slideLayout" Target="../slideLayouts/slideLayout1498.xml"/><Relationship Id="rId5" Type="http://schemas.openxmlformats.org/officeDocument/2006/relationships/slideLayout" Target="../slideLayouts/slideLayout1499.xml"/><Relationship Id="rId6" Type="http://schemas.openxmlformats.org/officeDocument/2006/relationships/slideLayout" Target="../slideLayouts/slideLayout1500.xml"/><Relationship Id="rId7" Type="http://schemas.openxmlformats.org/officeDocument/2006/relationships/slideLayout" Target="../slideLayouts/slideLayout1501.xml"/><Relationship Id="rId8" Type="http://schemas.openxmlformats.org/officeDocument/2006/relationships/theme" Target="../theme/theme137.xml"/><Relationship Id="rId1" Type="http://schemas.openxmlformats.org/officeDocument/2006/relationships/slideLayout" Target="../slideLayouts/slideLayout1495.xml"/><Relationship Id="rId2" Type="http://schemas.openxmlformats.org/officeDocument/2006/relationships/slideLayout" Target="../slideLayouts/slideLayout1496.xml"/></Relationships>
</file>

<file path=ppt/slideMasters/_rels/slideMaster138.xml.rels><?xml version="1.0" encoding="UTF-8" standalone="yes"?>
<Relationships xmlns="http://schemas.openxmlformats.org/package/2006/relationships"><Relationship Id="rId3" Type="http://schemas.openxmlformats.org/officeDocument/2006/relationships/slideLayout" Target="../slideLayouts/slideLayout1504.xml"/><Relationship Id="rId4" Type="http://schemas.openxmlformats.org/officeDocument/2006/relationships/slideLayout" Target="../slideLayouts/slideLayout1505.xml"/><Relationship Id="rId5" Type="http://schemas.openxmlformats.org/officeDocument/2006/relationships/slideLayout" Target="../slideLayouts/slideLayout1506.xml"/><Relationship Id="rId6" Type="http://schemas.openxmlformats.org/officeDocument/2006/relationships/slideLayout" Target="../slideLayouts/slideLayout1507.xml"/><Relationship Id="rId7" Type="http://schemas.openxmlformats.org/officeDocument/2006/relationships/slideLayout" Target="../slideLayouts/slideLayout1508.xml"/><Relationship Id="rId8" Type="http://schemas.openxmlformats.org/officeDocument/2006/relationships/theme" Target="../theme/theme138.xml"/><Relationship Id="rId1" Type="http://schemas.openxmlformats.org/officeDocument/2006/relationships/slideLayout" Target="../slideLayouts/slideLayout1502.xml"/><Relationship Id="rId2" Type="http://schemas.openxmlformats.org/officeDocument/2006/relationships/slideLayout" Target="../slideLayouts/slideLayout1503.xml"/></Relationships>
</file>

<file path=ppt/slideMasters/_rels/slideMaster139.xml.rels><?xml version="1.0" encoding="UTF-8" standalone="yes"?>
<Relationships xmlns="http://schemas.openxmlformats.org/package/2006/relationships"><Relationship Id="rId11" Type="http://schemas.openxmlformats.org/officeDocument/2006/relationships/slideLayout" Target="../slideLayouts/slideLayout1519.xml"/><Relationship Id="rId12" Type="http://schemas.openxmlformats.org/officeDocument/2006/relationships/theme" Target="../theme/theme139.xml"/><Relationship Id="rId13" Type="http://schemas.openxmlformats.org/officeDocument/2006/relationships/image" Target="../media/image1.png"/><Relationship Id="rId1" Type="http://schemas.openxmlformats.org/officeDocument/2006/relationships/slideLayout" Target="../slideLayouts/slideLayout1509.xml"/><Relationship Id="rId2" Type="http://schemas.openxmlformats.org/officeDocument/2006/relationships/slideLayout" Target="../slideLayouts/slideLayout1510.xml"/><Relationship Id="rId3" Type="http://schemas.openxmlformats.org/officeDocument/2006/relationships/slideLayout" Target="../slideLayouts/slideLayout1511.xml"/><Relationship Id="rId4" Type="http://schemas.openxmlformats.org/officeDocument/2006/relationships/slideLayout" Target="../slideLayouts/slideLayout1512.xml"/><Relationship Id="rId5" Type="http://schemas.openxmlformats.org/officeDocument/2006/relationships/slideLayout" Target="../slideLayouts/slideLayout1513.xml"/><Relationship Id="rId6" Type="http://schemas.openxmlformats.org/officeDocument/2006/relationships/slideLayout" Target="../slideLayouts/slideLayout1514.xml"/><Relationship Id="rId7" Type="http://schemas.openxmlformats.org/officeDocument/2006/relationships/slideLayout" Target="../slideLayouts/slideLayout1515.xml"/><Relationship Id="rId8" Type="http://schemas.openxmlformats.org/officeDocument/2006/relationships/slideLayout" Target="../slideLayouts/slideLayout1516.xml"/><Relationship Id="rId9" Type="http://schemas.openxmlformats.org/officeDocument/2006/relationships/slideLayout" Target="../slideLayouts/slideLayout1517.xml"/><Relationship Id="rId10" Type="http://schemas.openxmlformats.org/officeDocument/2006/relationships/slideLayout" Target="../slideLayouts/slideLayout1518.xml"/></Relationships>
</file>

<file path=ppt/slideMasters/_rels/slideMaster140.xml.rels><?xml version="1.0" encoding="UTF-8" standalone="yes"?>
<Relationships xmlns="http://schemas.openxmlformats.org/package/2006/relationships"><Relationship Id="rId11" Type="http://schemas.openxmlformats.org/officeDocument/2006/relationships/slideLayout" Target="../slideLayouts/slideLayout1530.xml"/><Relationship Id="rId12" Type="http://schemas.openxmlformats.org/officeDocument/2006/relationships/theme" Target="../theme/theme140.xml"/><Relationship Id="rId13" Type="http://schemas.openxmlformats.org/officeDocument/2006/relationships/image" Target="../media/image1.png"/><Relationship Id="rId1" Type="http://schemas.openxmlformats.org/officeDocument/2006/relationships/slideLayout" Target="../slideLayouts/slideLayout1520.xml"/><Relationship Id="rId2" Type="http://schemas.openxmlformats.org/officeDocument/2006/relationships/slideLayout" Target="../slideLayouts/slideLayout1521.xml"/><Relationship Id="rId3" Type="http://schemas.openxmlformats.org/officeDocument/2006/relationships/slideLayout" Target="../slideLayouts/slideLayout1522.xml"/><Relationship Id="rId4" Type="http://schemas.openxmlformats.org/officeDocument/2006/relationships/slideLayout" Target="../slideLayouts/slideLayout1523.xml"/><Relationship Id="rId5" Type="http://schemas.openxmlformats.org/officeDocument/2006/relationships/slideLayout" Target="../slideLayouts/slideLayout1524.xml"/><Relationship Id="rId6" Type="http://schemas.openxmlformats.org/officeDocument/2006/relationships/slideLayout" Target="../slideLayouts/slideLayout1525.xml"/><Relationship Id="rId7" Type="http://schemas.openxmlformats.org/officeDocument/2006/relationships/slideLayout" Target="../slideLayouts/slideLayout1526.xml"/><Relationship Id="rId8" Type="http://schemas.openxmlformats.org/officeDocument/2006/relationships/slideLayout" Target="../slideLayouts/slideLayout1527.xml"/><Relationship Id="rId9" Type="http://schemas.openxmlformats.org/officeDocument/2006/relationships/slideLayout" Target="../slideLayouts/slideLayout1528.xml"/><Relationship Id="rId10" Type="http://schemas.openxmlformats.org/officeDocument/2006/relationships/slideLayout" Target="../slideLayouts/slideLayout1529.xml"/></Relationships>
</file>

<file path=ppt/slideMasters/_rels/slideMaster141.xml.rels><?xml version="1.0" encoding="UTF-8" standalone="yes"?>
<Relationships xmlns="http://schemas.openxmlformats.org/package/2006/relationships"><Relationship Id="rId11" Type="http://schemas.openxmlformats.org/officeDocument/2006/relationships/slideLayout" Target="../slideLayouts/slideLayout1541.xml"/><Relationship Id="rId12" Type="http://schemas.openxmlformats.org/officeDocument/2006/relationships/theme" Target="../theme/theme141.xml"/><Relationship Id="rId13" Type="http://schemas.openxmlformats.org/officeDocument/2006/relationships/image" Target="../media/image1.png"/><Relationship Id="rId1" Type="http://schemas.openxmlformats.org/officeDocument/2006/relationships/slideLayout" Target="../slideLayouts/slideLayout1531.xml"/><Relationship Id="rId2" Type="http://schemas.openxmlformats.org/officeDocument/2006/relationships/slideLayout" Target="../slideLayouts/slideLayout1532.xml"/><Relationship Id="rId3" Type="http://schemas.openxmlformats.org/officeDocument/2006/relationships/slideLayout" Target="../slideLayouts/slideLayout1533.xml"/><Relationship Id="rId4" Type="http://schemas.openxmlformats.org/officeDocument/2006/relationships/slideLayout" Target="../slideLayouts/slideLayout1534.xml"/><Relationship Id="rId5" Type="http://schemas.openxmlformats.org/officeDocument/2006/relationships/slideLayout" Target="../slideLayouts/slideLayout1535.xml"/><Relationship Id="rId6" Type="http://schemas.openxmlformats.org/officeDocument/2006/relationships/slideLayout" Target="../slideLayouts/slideLayout1536.xml"/><Relationship Id="rId7" Type="http://schemas.openxmlformats.org/officeDocument/2006/relationships/slideLayout" Target="../slideLayouts/slideLayout1537.xml"/><Relationship Id="rId8" Type="http://schemas.openxmlformats.org/officeDocument/2006/relationships/slideLayout" Target="../slideLayouts/slideLayout1538.xml"/><Relationship Id="rId9" Type="http://schemas.openxmlformats.org/officeDocument/2006/relationships/slideLayout" Target="../slideLayouts/slideLayout1539.xml"/><Relationship Id="rId10" Type="http://schemas.openxmlformats.org/officeDocument/2006/relationships/slideLayout" Target="../slideLayouts/slideLayout1540.xml"/></Relationships>
</file>

<file path=ppt/slideMasters/_rels/slideMaster142.xml.rels><?xml version="1.0" encoding="UTF-8" standalone="yes"?>
<Relationships xmlns="http://schemas.openxmlformats.org/package/2006/relationships"><Relationship Id="rId11" Type="http://schemas.openxmlformats.org/officeDocument/2006/relationships/slideLayout" Target="../slideLayouts/slideLayout1552.xml"/><Relationship Id="rId12" Type="http://schemas.openxmlformats.org/officeDocument/2006/relationships/theme" Target="../theme/theme142.xml"/><Relationship Id="rId13" Type="http://schemas.openxmlformats.org/officeDocument/2006/relationships/image" Target="../media/image1.png"/><Relationship Id="rId1" Type="http://schemas.openxmlformats.org/officeDocument/2006/relationships/slideLayout" Target="../slideLayouts/slideLayout1542.xml"/><Relationship Id="rId2" Type="http://schemas.openxmlformats.org/officeDocument/2006/relationships/slideLayout" Target="../slideLayouts/slideLayout1543.xml"/><Relationship Id="rId3" Type="http://schemas.openxmlformats.org/officeDocument/2006/relationships/slideLayout" Target="../slideLayouts/slideLayout1544.xml"/><Relationship Id="rId4" Type="http://schemas.openxmlformats.org/officeDocument/2006/relationships/slideLayout" Target="../slideLayouts/slideLayout1545.xml"/><Relationship Id="rId5" Type="http://schemas.openxmlformats.org/officeDocument/2006/relationships/slideLayout" Target="../slideLayouts/slideLayout1546.xml"/><Relationship Id="rId6" Type="http://schemas.openxmlformats.org/officeDocument/2006/relationships/slideLayout" Target="../slideLayouts/slideLayout1547.xml"/><Relationship Id="rId7" Type="http://schemas.openxmlformats.org/officeDocument/2006/relationships/slideLayout" Target="../slideLayouts/slideLayout1548.xml"/><Relationship Id="rId8" Type="http://schemas.openxmlformats.org/officeDocument/2006/relationships/slideLayout" Target="../slideLayouts/slideLayout1549.xml"/><Relationship Id="rId9" Type="http://schemas.openxmlformats.org/officeDocument/2006/relationships/slideLayout" Target="../slideLayouts/slideLayout1550.xml"/><Relationship Id="rId10" Type="http://schemas.openxmlformats.org/officeDocument/2006/relationships/slideLayout" Target="../slideLayouts/slideLayout1551.xml"/></Relationships>
</file>

<file path=ppt/slideMasters/_rels/slideMaster143.xml.rels><?xml version="1.0" encoding="UTF-8" standalone="yes"?>
<Relationships xmlns="http://schemas.openxmlformats.org/package/2006/relationships"><Relationship Id="rId11" Type="http://schemas.openxmlformats.org/officeDocument/2006/relationships/slideLayout" Target="../slideLayouts/slideLayout1563.xml"/><Relationship Id="rId12" Type="http://schemas.openxmlformats.org/officeDocument/2006/relationships/theme" Target="../theme/theme143.xml"/><Relationship Id="rId13" Type="http://schemas.openxmlformats.org/officeDocument/2006/relationships/image" Target="../media/image1.png"/><Relationship Id="rId1" Type="http://schemas.openxmlformats.org/officeDocument/2006/relationships/slideLayout" Target="../slideLayouts/slideLayout1553.xml"/><Relationship Id="rId2" Type="http://schemas.openxmlformats.org/officeDocument/2006/relationships/slideLayout" Target="../slideLayouts/slideLayout1554.xml"/><Relationship Id="rId3" Type="http://schemas.openxmlformats.org/officeDocument/2006/relationships/slideLayout" Target="../slideLayouts/slideLayout1555.xml"/><Relationship Id="rId4" Type="http://schemas.openxmlformats.org/officeDocument/2006/relationships/slideLayout" Target="../slideLayouts/slideLayout1556.xml"/><Relationship Id="rId5" Type="http://schemas.openxmlformats.org/officeDocument/2006/relationships/slideLayout" Target="../slideLayouts/slideLayout1557.xml"/><Relationship Id="rId6" Type="http://schemas.openxmlformats.org/officeDocument/2006/relationships/slideLayout" Target="../slideLayouts/slideLayout1558.xml"/><Relationship Id="rId7" Type="http://schemas.openxmlformats.org/officeDocument/2006/relationships/slideLayout" Target="../slideLayouts/slideLayout1559.xml"/><Relationship Id="rId8" Type="http://schemas.openxmlformats.org/officeDocument/2006/relationships/slideLayout" Target="../slideLayouts/slideLayout1560.xml"/><Relationship Id="rId9" Type="http://schemas.openxmlformats.org/officeDocument/2006/relationships/slideLayout" Target="../slideLayouts/slideLayout1561.xml"/><Relationship Id="rId10" Type="http://schemas.openxmlformats.org/officeDocument/2006/relationships/slideLayout" Target="../slideLayouts/slideLayout1562.xml"/></Relationships>
</file>

<file path=ppt/slideMasters/_rels/slideMaster144.xml.rels><?xml version="1.0" encoding="UTF-8" standalone="yes"?>
<Relationships xmlns="http://schemas.openxmlformats.org/package/2006/relationships"><Relationship Id="rId11" Type="http://schemas.openxmlformats.org/officeDocument/2006/relationships/slideLayout" Target="../slideLayouts/slideLayout1574.xml"/><Relationship Id="rId12" Type="http://schemas.openxmlformats.org/officeDocument/2006/relationships/theme" Target="../theme/theme144.xml"/><Relationship Id="rId13" Type="http://schemas.openxmlformats.org/officeDocument/2006/relationships/image" Target="../media/image1.png"/><Relationship Id="rId1" Type="http://schemas.openxmlformats.org/officeDocument/2006/relationships/slideLayout" Target="../slideLayouts/slideLayout1564.xml"/><Relationship Id="rId2" Type="http://schemas.openxmlformats.org/officeDocument/2006/relationships/slideLayout" Target="../slideLayouts/slideLayout1565.xml"/><Relationship Id="rId3" Type="http://schemas.openxmlformats.org/officeDocument/2006/relationships/slideLayout" Target="../slideLayouts/slideLayout1566.xml"/><Relationship Id="rId4" Type="http://schemas.openxmlformats.org/officeDocument/2006/relationships/slideLayout" Target="../slideLayouts/slideLayout1567.xml"/><Relationship Id="rId5" Type="http://schemas.openxmlformats.org/officeDocument/2006/relationships/slideLayout" Target="../slideLayouts/slideLayout1568.xml"/><Relationship Id="rId6" Type="http://schemas.openxmlformats.org/officeDocument/2006/relationships/slideLayout" Target="../slideLayouts/slideLayout1569.xml"/><Relationship Id="rId7" Type="http://schemas.openxmlformats.org/officeDocument/2006/relationships/slideLayout" Target="../slideLayouts/slideLayout1570.xml"/><Relationship Id="rId8" Type="http://schemas.openxmlformats.org/officeDocument/2006/relationships/slideLayout" Target="../slideLayouts/slideLayout1571.xml"/><Relationship Id="rId9" Type="http://schemas.openxmlformats.org/officeDocument/2006/relationships/slideLayout" Target="../slideLayouts/slideLayout1572.xml"/><Relationship Id="rId10" Type="http://schemas.openxmlformats.org/officeDocument/2006/relationships/slideLayout" Target="../slideLayouts/slideLayout1573.xml"/></Relationships>
</file>

<file path=ppt/slideMasters/_rels/slideMaster145.xml.rels><?xml version="1.0" encoding="UTF-8" standalone="yes"?>
<Relationships xmlns="http://schemas.openxmlformats.org/package/2006/relationships"><Relationship Id="rId11" Type="http://schemas.openxmlformats.org/officeDocument/2006/relationships/slideLayout" Target="../slideLayouts/slideLayout1585.xml"/><Relationship Id="rId12" Type="http://schemas.openxmlformats.org/officeDocument/2006/relationships/theme" Target="../theme/theme145.xml"/><Relationship Id="rId13" Type="http://schemas.openxmlformats.org/officeDocument/2006/relationships/image" Target="../media/image1.png"/><Relationship Id="rId1" Type="http://schemas.openxmlformats.org/officeDocument/2006/relationships/slideLayout" Target="../slideLayouts/slideLayout1575.xml"/><Relationship Id="rId2" Type="http://schemas.openxmlformats.org/officeDocument/2006/relationships/slideLayout" Target="../slideLayouts/slideLayout1576.xml"/><Relationship Id="rId3" Type="http://schemas.openxmlformats.org/officeDocument/2006/relationships/slideLayout" Target="../slideLayouts/slideLayout1577.xml"/><Relationship Id="rId4" Type="http://schemas.openxmlformats.org/officeDocument/2006/relationships/slideLayout" Target="../slideLayouts/slideLayout1578.xml"/><Relationship Id="rId5" Type="http://schemas.openxmlformats.org/officeDocument/2006/relationships/slideLayout" Target="../slideLayouts/slideLayout1579.xml"/><Relationship Id="rId6" Type="http://schemas.openxmlformats.org/officeDocument/2006/relationships/slideLayout" Target="../slideLayouts/slideLayout1580.xml"/><Relationship Id="rId7" Type="http://schemas.openxmlformats.org/officeDocument/2006/relationships/slideLayout" Target="../slideLayouts/slideLayout1581.xml"/><Relationship Id="rId8" Type="http://schemas.openxmlformats.org/officeDocument/2006/relationships/slideLayout" Target="../slideLayouts/slideLayout1582.xml"/><Relationship Id="rId9" Type="http://schemas.openxmlformats.org/officeDocument/2006/relationships/slideLayout" Target="../slideLayouts/slideLayout1583.xml"/><Relationship Id="rId10" Type="http://schemas.openxmlformats.org/officeDocument/2006/relationships/slideLayout" Target="../slideLayouts/slideLayout1584.xml"/></Relationships>
</file>

<file path=ppt/slideMasters/_rels/slideMaster146.xml.rels><?xml version="1.0" encoding="UTF-8" standalone="yes"?>
<Relationships xmlns="http://schemas.openxmlformats.org/package/2006/relationships"><Relationship Id="rId11" Type="http://schemas.openxmlformats.org/officeDocument/2006/relationships/slideLayout" Target="../slideLayouts/slideLayout1596.xml"/><Relationship Id="rId12" Type="http://schemas.openxmlformats.org/officeDocument/2006/relationships/theme" Target="../theme/theme146.xml"/><Relationship Id="rId13" Type="http://schemas.openxmlformats.org/officeDocument/2006/relationships/image" Target="../media/image1.png"/><Relationship Id="rId1" Type="http://schemas.openxmlformats.org/officeDocument/2006/relationships/slideLayout" Target="../slideLayouts/slideLayout1586.xml"/><Relationship Id="rId2" Type="http://schemas.openxmlformats.org/officeDocument/2006/relationships/slideLayout" Target="../slideLayouts/slideLayout1587.xml"/><Relationship Id="rId3" Type="http://schemas.openxmlformats.org/officeDocument/2006/relationships/slideLayout" Target="../slideLayouts/slideLayout1588.xml"/><Relationship Id="rId4" Type="http://schemas.openxmlformats.org/officeDocument/2006/relationships/slideLayout" Target="../slideLayouts/slideLayout1589.xml"/><Relationship Id="rId5" Type="http://schemas.openxmlformats.org/officeDocument/2006/relationships/slideLayout" Target="../slideLayouts/slideLayout1590.xml"/><Relationship Id="rId6" Type="http://schemas.openxmlformats.org/officeDocument/2006/relationships/slideLayout" Target="../slideLayouts/slideLayout1591.xml"/><Relationship Id="rId7" Type="http://schemas.openxmlformats.org/officeDocument/2006/relationships/slideLayout" Target="../slideLayouts/slideLayout1592.xml"/><Relationship Id="rId8" Type="http://schemas.openxmlformats.org/officeDocument/2006/relationships/slideLayout" Target="../slideLayouts/slideLayout1593.xml"/><Relationship Id="rId9" Type="http://schemas.openxmlformats.org/officeDocument/2006/relationships/slideLayout" Target="../slideLayouts/slideLayout1594.xml"/><Relationship Id="rId10" Type="http://schemas.openxmlformats.org/officeDocument/2006/relationships/slideLayout" Target="../slideLayouts/slideLayout1595.xml"/></Relationships>
</file>

<file path=ppt/slideMasters/_rels/slideMaster147.xml.rels><?xml version="1.0" encoding="UTF-8" standalone="yes"?>
<Relationships xmlns="http://schemas.openxmlformats.org/package/2006/relationships"><Relationship Id="rId11" Type="http://schemas.openxmlformats.org/officeDocument/2006/relationships/slideLayout" Target="../slideLayouts/slideLayout1607.xml"/><Relationship Id="rId12" Type="http://schemas.openxmlformats.org/officeDocument/2006/relationships/theme" Target="../theme/theme147.xml"/><Relationship Id="rId13" Type="http://schemas.openxmlformats.org/officeDocument/2006/relationships/image" Target="../media/image1.png"/><Relationship Id="rId1" Type="http://schemas.openxmlformats.org/officeDocument/2006/relationships/slideLayout" Target="../slideLayouts/slideLayout1597.xml"/><Relationship Id="rId2" Type="http://schemas.openxmlformats.org/officeDocument/2006/relationships/slideLayout" Target="../slideLayouts/slideLayout1598.xml"/><Relationship Id="rId3" Type="http://schemas.openxmlformats.org/officeDocument/2006/relationships/slideLayout" Target="../slideLayouts/slideLayout1599.xml"/><Relationship Id="rId4" Type="http://schemas.openxmlformats.org/officeDocument/2006/relationships/slideLayout" Target="../slideLayouts/slideLayout1600.xml"/><Relationship Id="rId5" Type="http://schemas.openxmlformats.org/officeDocument/2006/relationships/slideLayout" Target="../slideLayouts/slideLayout1601.xml"/><Relationship Id="rId6" Type="http://schemas.openxmlformats.org/officeDocument/2006/relationships/slideLayout" Target="../slideLayouts/slideLayout1602.xml"/><Relationship Id="rId7" Type="http://schemas.openxmlformats.org/officeDocument/2006/relationships/slideLayout" Target="../slideLayouts/slideLayout1603.xml"/><Relationship Id="rId8" Type="http://schemas.openxmlformats.org/officeDocument/2006/relationships/slideLayout" Target="../slideLayouts/slideLayout1604.xml"/><Relationship Id="rId9" Type="http://schemas.openxmlformats.org/officeDocument/2006/relationships/slideLayout" Target="../slideLayouts/slideLayout1605.xml"/><Relationship Id="rId10" Type="http://schemas.openxmlformats.org/officeDocument/2006/relationships/slideLayout" Target="../slideLayouts/slideLayout1606.xml"/></Relationships>
</file>

<file path=ppt/slideMasters/_rels/slideMaster148.xml.rels><?xml version="1.0" encoding="UTF-8" standalone="yes"?>
<Relationships xmlns="http://schemas.openxmlformats.org/package/2006/relationships"><Relationship Id="rId11" Type="http://schemas.openxmlformats.org/officeDocument/2006/relationships/slideLayout" Target="../slideLayouts/slideLayout1618.xml"/><Relationship Id="rId12" Type="http://schemas.openxmlformats.org/officeDocument/2006/relationships/theme" Target="../theme/theme148.xml"/><Relationship Id="rId1" Type="http://schemas.openxmlformats.org/officeDocument/2006/relationships/slideLayout" Target="../slideLayouts/slideLayout1608.xml"/><Relationship Id="rId2" Type="http://schemas.openxmlformats.org/officeDocument/2006/relationships/slideLayout" Target="../slideLayouts/slideLayout1609.xml"/><Relationship Id="rId3" Type="http://schemas.openxmlformats.org/officeDocument/2006/relationships/slideLayout" Target="../slideLayouts/slideLayout1610.xml"/><Relationship Id="rId4" Type="http://schemas.openxmlformats.org/officeDocument/2006/relationships/slideLayout" Target="../slideLayouts/slideLayout1611.xml"/><Relationship Id="rId5" Type="http://schemas.openxmlformats.org/officeDocument/2006/relationships/slideLayout" Target="../slideLayouts/slideLayout1612.xml"/><Relationship Id="rId6" Type="http://schemas.openxmlformats.org/officeDocument/2006/relationships/slideLayout" Target="../slideLayouts/slideLayout1613.xml"/><Relationship Id="rId7" Type="http://schemas.openxmlformats.org/officeDocument/2006/relationships/slideLayout" Target="../slideLayouts/slideLayout1614.xml"/><Relationship Id="rId8" Type="http://schemas.openxmlformats.org/officeDocument/2006/relationships/slideLayout" Target="../slideLayouts/slideLayout1615.xml"/><Relationship Id="rId9" Type="http://schemas.openxmlformats.org/officeDocument/2006/relationships/slideLayout" Target="../slideLayouts/slideLayout1616.xml"/><Relationship Id="rId10" Type="http://schemas.openxmlformats.org/officeDocument/2006/relationships/slideLayout" Target="../slideLayouts/slideLayout1617.xml"/></Relationships>
</file>

<file path=ppt/slideMasters/_rels/slideMaster149.xml.rels><?xml version="1.0" encoding="UTF-8" standalone="yes"?>
<Relationships xmlns="http://schemas.openxmlformats.org/package/2006/relationships"><Relationship Id="rId11" Type="http://schemas.openxmlformats.org/officeDocument/2006/relationships/slideLayout" Target="../slideLayouts/slideLayout1629.xml"/><Relationship Id="rId12" Type="http://schemas.openxmlformats.org/officeDocument/2006/relationships/theme" Target="../theme/theme149.xml"/><Relationship Id="rId1" Type="http://schemas.openxmlformats.org/officeDocument/2006/relationships/slideLayout" Target="../slideLayouts/slideLayout1619.xml"/><Relationship Id="rId2" Type="http://schemas.openxmlformats.org/officeDocument/2006/relationships/slideLayout" Target="../slideLayouts/slideLayout1620.xml"/><Relationship Id="rId3" Type="http://schemas.openxmlformats.org/officeDocument/2006/relationships/slideLayout" Target="../slideLayouts/slideLayout1621.xml"/><Relationship Id="rId4" Type="http://schemas.openxmlformats.org/officeDocument/2006/relationships/slideLayout" Target="../slideLayouts/slideLayout1622.xml"/><Relationship Id="rId5" Type="http://schemas.openxmlformats.org/officeDocument/2006/relationships/slideLayout" Target="../slideLayouts/slideLayout1623.xml"/><Relationship Id="rId6" Type="http://schemas.openxmlformats.org/officeDocument/2006/relationships/slideLayout" Target="../slideLayouts/slideLayout1624.xml"/><Relationship Id="rId7" Type="http://schemas.openxmlformats.org/officeDocument/2006/relationships/slideLayout" Target="../slideLayouts/slideLayout1625.xml"/><Relationship Id="rId8" Type="http://schemas.openxmlformats.org/officeDocument/2006/relationships/slideLayout" Target="../slideLayouts/slideLayout1626.xml"/><Relationship Id="rId9" Type="http://schemas.openxmlformats.org/officeDocument/2006/relationships/slideLayout" Target="../slideLayouts/slideLayout1627.xml"/><Relationship Id="rId10" Type="http://schemas.openxmlformats.org/officeDocument/2006/relationships/slideLayout" Target="../slideLayouts/slideLayout1628.xml"/></Relationships>
</file>

<file path=ppt/slideMasters/_rels/slideMaster150.xml.rels><?xml version="1.0" encoding="UTF-8" standalone="yes"?>
<Relationships xmlns="http://schemas.openxmlformats.org/package/2006/relationships"><Relationship Id="rId11" Type="http://schemas.openxmlformats.org/officeDocument/2006/relationships/slideLayout" Target="../slideLayouts/slideLayout1640.xml"/><Relationship Id="rId12" Type="http://schemas.openxmlformats.org/officeDocument/2006/relationships/theme" Target="../theme/theme150.xml"/><Relationship Id="rId1" Type="http://schemas.openxmlformats.org/officeDocument/2006/relationships/slideLayout" Target="../slideLayouts/slideLayout1630.xml"/><Relationship Id="rId2" Type="http://schemas.openxmlformats.org/officeDocument/2006/relationships/slideLayout" Target="../slideLayouts/slideLayout1631.xml"/><Relationship Id="rId3" Type="http://schemas.openxmlformats.org/officeDocument/2006/relationships/slideLayout" Target="../slideLayouts/slideLayout1632.xml"/><Relationship Id="rId4" Type="http://schemas.openxmlformats.org/officeDocument/2006/relationships/slideLayout" Target="../slideLayouts/slideLayout1633.xml"/><Relationship Id="rId5" Type="http://schemas.openxmlformats.org/officeDocument/2006/relationships/slideLayout" Target="../slideLayouts/slideLayout1634.xml"/><Relationship Id="rId6" Type="http://schemas.openxmlformats.org/officeDocument/2006/relationships/slideLayout" Target="../slideLayouts/slideLayout1635.xml"/><Relationship Id="rId7" Type="http://schemas.openxmlformats.org/officeDocument/2006/relationships/slideLayout" Target="../slideLayouts/slideLayout1636.xml"/><Relationship Id="rId8" Type="http://schemas.openxmlformats.org/officeDocument/2006/relationships/slideLayout" Target="../slideLayouts/slideLayout1637.xml"/><Relationship Id="rId9" Type="http://schemas.openxmlformats.org/officeDocument/2006/relationships/slideLayout" Target="../slideLayouts/slideLayout1638.xml"/><Relationship Id="rId10" Type="http://schemas.openxmlformats.org/officeDocument/2006/relationships/slideLayout" Target="../slideLayouts/slideLayout1639.xml"/></Relationships>
</file>

<file path=ppt/slideMasters/_rels/slideMaster151.xml.rels><?xml version="1.0" encoding="UTF-8" standalone="yes"?>
<Relationships xmlns="http://schemas.openxmlformats.org/package/2006/relationships"><Relationship Id="rId11" Type="http://schemas.openxmlformats.org/officeDocument/2006/relationships/slideLayout" Target="../slideLayouts/slideLayout1651.xml"/><Relationship Id="rId12" Type="http://schemas.openxmlformats.org/officeDocument/2006/relationships/theme" Target="../theme/theme151.xml"/><Relationship Id="rId13" Type="http://schemas.openxmlformats.org/officeDocument/2006/relationships/image" Target="../media/image1.png"/><Relationship Id="rId1" Type="http://schemas.openxmlformats.org/officeDocument/2006/relationships/slideLayout" Target="../slideLayouts/slideLayout1641.xml"/><Relationship Id="rId2" Type="http://schemas.openxmlformats.org/officeDocument/2006/relationships/slideLayout" Target="../slideLayouts/slideLayout1642.xml"/><Relationship Id="rId3" Type="http://schemas.openxmlformats.org/officeDocument/2006/relationships/slideLayout" Target="../slideLayouts/slideLayout1643.xml"/><Relationship Id="rId4" Type="http://schemas.openxmlformats.org/officeDocument/2006/relationships/slideLayout" Target="../slideLayouts/slideLayout1644.xml"/><Relationship Id="rId5" Type="http://schemas.openxmlformats.org/officeDocument/2006/relationships/slideLayout" Target="../slideLayouts/slideLayout1645.xml"/><Relationship Id="rId6" Type="http://schemas.openxmlformats.org/officeDocument/2006/relationships/slideLayout" Target="../slideLayouts/slideLayout1646.xml"/><Relationship Id="rId7" Type="http://schemas.openxmlformats.org/officeDocument/2006/relationships/slideLayout" Target="../slideLayouts/slideLayout1647.xml"/><Relationship Id="rId8" Type="http://schemas.openxmlformats.org/officeDocument/2006/relationships/slideLayout" Target="../slideLayouts/slideLayout1648.xml"/><Relationship Id="rId9" Type="http://schemas.openxmlformats.org/officeDocument/2006/relationships/slideLayout" Target="../slideLayouts/slideLayout1649.xml"/><Relationship Id="rId10" Type="http://schemas.openxmlformats.org/officeDocument/2006/relationships/slideLayout" Target="../slideLayouts/slideLayout1650.xml"/></Relationships>
</file>

<file path=ppt/slideMasters/_rels/slideMaster152.xml.rels><?xml version="1.0" encoding="UTF-8" standalone="yes"?>
<Relationships xmlns="http://schemas.openxmlformats.org/package/2006/relationships"><Relationship Id="rId11" Type="http://schemas.openxmlformats.org/officeDocument/2006/relationships/slideLayout" Target="../slideLayouts/slideLayout1662.xml"/><Relationship Id="rId12" Type="http://schemas.openxmlformats.org/officeDocument/2006/relationships/theme" Target="../theme/theme152.xml"/><Relationship Id="rId13" Type="http://schemas.openxmlformats.org/officeDocument/2006/relationships/image" Target="../media/image1.png"/><Relationship Id="rId1" Type="http://schemas.openxmlformats.org/officeDocument/2006/relationships/slideLayout" Target="../slideLayouts/slideLayout1652.xml"/><Relationship Id="rId2" Type="http://schemas.openxmlformats.org/officeDocument/2006/relationships/slideLayout" Target="../slideLayouts/slideLayout1653.xml"/><Relationship Id="rId3" Type="http://schemas.openxmlformats.org/officeDocument/2006/relationships/slideLayout" Target="../slideLayouts/slideLayout1654.xml"/><Relationship Id="rId4" Type="http://schemas.openxmlformats.org/officeDocument/2006/relationships/slideLayout" Target="../slideLayouts/slideLayout1655.xml"/><Relationship Id="rId5" Type="http://schemas.openxmlformats.org/officeDocument/2006/relationships/slideLayout" Target="../slideLayouts/slideLayout1656.xml"/><Relationship Id="rId6" Type="http://schemas.openxmlformats.org/officeDocument/2006/relationships/slideLayout" Target="../slideLayouts/slideLayout1657.xml"/><Relationship Id="rId7" Type="http://schemas.openxmlformats.org/officeDocument/2006/relationships/slideLayout" Target="../slideLayouts/slideLayout1658.xml"/><Relationship Id="rId8" Type="http://schemas.openxmlformats.org/officeDocument/2006/relationships/slideLayout" Target="../slideLayouts/slideLayout1659.xml"/><Relationship Id="rId9" Type="http://schemas.openxmlformats.org/officeDocument/2006/relationships/slideLayout" Target="../slideLayouts/slideLayout1660.xml"/><Relationship Id="rId10" Type="http://schemas.openxmlformats.org/officeDocument/2006/relationships/slideLayout" Target="../slideLayouts/slideLayout1661.xml"/></Relationships>
</file>

<file path=ppt/slideMasters/_rels/slideMaster153.xml.rels><?xml version="1.0" encoding="UTF-8" standalone="yes"?>
<Relationships xmlns="http://schemas.openxmlformats.org/package/2006/relationships"><Relationship Id="rId11" Type="http://schemas.openxmlformats.org/officeDocument/2006/relationships/slideLayout" Target="../slideLayouts/slideLayout1673.xml"/><Relationship Id="rId12" Type="http://schemas.openxmlformats.org/officeDocument/2006/relationships/theme" Target="../theme/theme153.xml"/><Relationship Id="rId13" Type="http://schemas.openxmlformats.org/officeDocument/2006/relationships/image" Target="../media/image1.png"/><Relationship Id="rId1" Type="http://schemas.openxmlformats.org/officeDocument/2006/relationships/slideLayout" Target="../slideLayouts/slideLayout1663.xml"/><Relationship Id="rId2" Type="http://schemas.openxmlformats.org/officeDocument/2006/relationships/slideLayout" Target="../slideLayouts/slideLayout1664.xml"/><Relationship Id="rId3" Type="http://schemas.openxmlformats.org/officeDocument/2006/relationships/slideLayout" Target="../slideLayouts/slideLayout1665.xml"/><Relationship Id="rId4" Type="http://schemas.openxmlformats.org/officeDocument/2006/relationships/slideLayout" Target="../slideLayouts/slideLayout1666.xml"/><Relationship Id="rId5" Type="http://schemas.openxmlformats.org/officeDocument/2006/relationships/slideLayout" Target="../slideLayouts/slideLayout1667.xml"/><Relationship Id="rId6" Type="http://schemas.openxmlformats.org/officeDocument/2006/relationships/slideLayout" Target="../slideLayouts/slideLayout1668.xml"/><Relationship Id="rId7" Type="http://schemas.openxmlformats.org/officeDocument/2006/relationships/slideLayout" Target="../slideLayouts/slideLayout1669.xml"/><Relationship Id="rId8" Type="http://schemas.openxmlformats.org/officeDocument/2006/relationships/slideLayout" Target="../slideLayouts/slideLayout1670.xml"/><Relationship Id="rId9" Type="http://schemas.openxmlformats.org/officeDocument/2006/relationships/slideLayout" Target="../slideLayouts/slideLayout1671.xml"/><Relationship Id="rId10" Type="http://schemas.openxmlformats.org/officeDocument/2006/relationships/slideLayout" Target="../slideLayouts/slideLayout1672.xml"/></Relationships>
</file>

<file path=ppt/slideMasters/_rels/slideMaster154.xml.rels><?xml version="1.0" encoding="UTF-8" standalone="yes"?>
<Relationships xmlns="http://schemas.openxmlformats.org/package/2006/relationships"><Relationship Id="rId11" Type="http://schemas.openxmlformats.org/officeDocument/2006/relationships/slideLayout" Target="../slideLayouts/slideLayout1684.xml"/><Relationship Id="rId12" Type="http://schemas.openxmlformats.org/officeDocument/2006/relationships/theme" Target="../theme/theme154.xml"/><Relationship Id="rId13" Type="http://schemas.openxmlformats.org/officeDocument/2006/relationships/image" Target="../media/image1.png"/><Relationship Id="rId1" Type="http://schemas.openxmlformats.org/officeDocument/2006/relationships/slideLayout" Target="../slideLayouts/slideLayout1674.xml"/><Relationship Id="rId2" Type="http://schemas.openxmlformats.org/officeDocument/2006/relationships/slideLayout" Target="../slideLayouts/slideLayout1675.xml"/><Relationship Id="rId3" Type="http://schemas.openxmlformats.org/officeDocument/2006/relationships/slideLayout" Target="../slideLayouts/slideLayout1676.xml"/><Relationship Id="rId4" Type="http://schemas.openxmlformats.org/officeDocument/2006/relationships/slideLayout" Target="../slideLayouts/slideLayout1677.xml"/><Relationship Id="rId5" Type="http://schemas.openxmlformats.org/officeDocument/2006/relationships/slideLayout" Target="../slideLayouts/slideLayout1678.xml"/><Relationship Id="rId6" Type="http://schemas.openxmlformats.org/officeDocument/2006/relationships/slideLayout" Target="../slideLayouts/slideLayout1679.xml"/><Relationship Id="rId7" Type="http://schemas.openxmlformats.org/officeDocument/2006/relationships/slideLayout" Target="../slideLayouts/slideLayout1680.xml"/><Relationship Id="rId8" Type="http://schemas.openxmlformats.org/officeDocument/2006/relationships/slideLayout" Target="../slideLayouts/slideLayout1681.xml"/><Relationship Id="rId9" Type="http://schemas.openxmlformats.org/officeDocument/2006/relationships/slideLayout" Target="../slideLayouts/slideLayout1682.xml"/><Relationship Id="rId10" Type="http://schemas.openxmlformats.org/officeDocument/2006/relationships/slideLayout" Target="../slideLayouts/slideLayout1683.xml"/></Relationships>
</file>

<file path=ppt/slideMasters/_rels/slideMaster155.xml.rels><?xml version="1.0" encoding="UTF-8" standalone="yes"?>
<Relationships xmlns="http://schemas.openxmlformats.org/package/2006/relationships"><Relationship Id="rId11" Type="http://schemas.openxmlformats.org/officeDocument/2006/relationships/slideLayout" Target="../slideLayouts/slideLayout1695.xml"/><Relationship Id="rId12" Type="http://schemas.openxmlformats.org/officeDocument/2006/relationships/theme" Target="../theme/theme155.xml"/><Relationship Id="rId13" Type="http://schemas.openxmlformats.org/officeDocument/2006/relationships/image" Target="../media/image1.png"/><Relationship Id="rId1" Type="http://schemas.openxmlformats.org/officeDocument/2006/relationships/slideLayout" Target="../slideLayouts/slideLayout1685.xml"/><Relationship Id="rId2" Type="http://schemas.openxmlformats.org/officeDocument/2006/relationships/slideLayout" Target="../slideLayouts/slideLayout1686.xml"/><Relationship Id="rId3" Type="http://schemas.openxmlformats.org/officeDocument/2006/relationships/slideLayout" Target="../slideLayouts/slideLayout1687.xml"/><Relationship Id="rId4" Type="http://schemas.openxmlformats.org/officeDocument/2006/relationships/slideLayout" Target="../slideLayouts/slideLayout1688.xml"/><Relationship Id="rId5" Type="http://schemas.openxmlformats.org/officeDocument/2006/relationships/slideLayout" Target="../slideLayouts/slideLayout1689.xml"/><Relationship Id="rId6" Type="http://schemas.openxmlformats.org/officeDocument/2006/relationships/slideLayout" Target="../slideLayouts/slideLayout1690.xml"/><Relationship Id="rId7" Type="http://schemas.openxmlformats.org/officeDocument/2006/relationships/slideLayout" Target="../slideLayouts/slideLayout1691.xml"/><Relationship Id="rId8" Type="http://schemas.openxmlformats.org/officeDocument/2006/relationships/slideLayout" Target="../slideLayouts/slideLayout1692.xml"/><Relationship Id="rId9" Type="http://schemas.openxmlformats.org/officeDocument/2006/relationships/slideLayout" Target="../slideLayouts/slideLayout1693.xml"/><Relationship Id="rId10" Type="http://schemas.openxmlformats.org/officeDocument/2006/relationships/slideLayout" Target="../slideLayouts/slideLayout1694.xml"/></Relationships>
</file>

<file path=ppt/slideMasters/_rels/slideMaster156.xml.rels><?xml version="1.0" encoding="UTF-8" standalone="yes"?>
<Relationships xmlns="http://schemas.openxmlformats.org/package/2006/relationships"><Relationship Id="rId11" Type="http://schemas.openxmlformats.org/officeDocument/2006/relationships/slideLayout" Target="../slideLayouts/slideLayout1706.xml"/><Relationship Id="rId12" Type="http://schemas.openxmlformats.org/officeDocument/2006/relationships/theme" Target="../theme/theme156.xml"/><Relationship Id="rId13" Type="http://schemas.openxmlformats.org/officeDocument/2006/relationships/image" Target="../media/image1.png"/><Relationship Id="rId1" Type="http://schemas.openxmlformats.org/officeDocument/2006/relationships/slideLayout" Target="../slideLayouts/slideLayout1696.xml"/><Relationship Id="rId2" Type="http://schemas.openxmlformats.org/officeDocument/2006/relationships/slideLayout" Target="../slideLayouts/slideLayout1697.xml"/><Relationship Id="rId3" Type="http://schemas.openxmlformats.org/officeDocument/2006/relationships/slideLayout" Target="../slideLayouts/slideLayout1698.xml"/><Relationship Id="rId4" Type="http://schemas.openxmlformats.org/officeDocument/2006/relationships/slideLayout" Target="../slideLayouts/slideLayout1699.xml"/><Relationship Id="rId5" Type="http://schemas.openxmlformats.org/officeDocument/2006/relationships/slideLayout" Target="../slideLayouts/slideLayout1700.xml"/><Relationship Id="rId6" Type="http://schemas.openxmlformats.org/officeDocument/2006/relationships/slideLayout" Target="../slideLayouts/slideLayout1701.xml"/><Relationship Id="rId7" Type="http://schemas.openxmlformats.org/officeDocument/2006/relationships/slideLayout" Target="../slideLayouts/slideLayout1702.xml"/><Relationship Id="rId8" Type="http://schemas.openxmlformats.org/officeDocument/2006/relationships/slideLayout" Target="../slideLayouts/slideLayout1703.xml"/><Relationship Id="rId9" Type="http://schemas.openxmlformats.org/officeDocument/2006/relationships/slideLayout" Target="../slideLayouts/slideLayout1704.xml"/><Relationship Id="rId10" Type="http://schemas.openxmlformats.org/officeDocument/2006/relationships/slideLayout" Target="../slideLayouts/slideLayout1705.xml"/></Relationships>
</file>

<file path=ppt/slideMasters/_rels/slideMaster157.xml.rels><?xml version="1.0" encoding="UTF-8" standalone="yes"?>
<Relationships xmlns="http://schemas.openxmlformats.org/package/2006/relationships"><Relationship Id="rId11" Type="http://schemas.openxmlformats.org/officeDocument/2006/relationships/slideLayout" Target="../slideLayouts/slideLayout1717.xml"/><Relationship Id="rId12" Type="http://schemas.openxmlformats.org/officeDocument/2006/relationships/theme" Target="../theme/theme157.xml"/><Relationship Id="rId13" Type="http://schemas.openxmlformats.org/officeDocument/2006/relationships/image" Target="../media/image1.png"/><Relationship Id="rId1" Type="http://schemas.openxmlformats.org/officeDocument/2006/relationships/slideLayout" Target="../slideLayouts/slideLayout1707.xml"/><Relationship Id="rId2" Type="http://schemas.openxmlformats.org/officeDocument/2006/relationships/slideLayout" Target="../slideLayouts/slideLayout1708.xml"/><Relationship Id="rId3" Type="http://schemas.openxmlformats.org/officeDocument/2006/relationships/slideLayout" Target="../slideLayouts/slideLayout1709.xml"/><Relationship Id="rId4" Type="http://schemas.openxmlformats.org/officeDocument/2006/relationships/slideLayout" Target="../slideLayouts/slideLayout1710.xml"/><Relationship Id="rId5" Type="http://schemas.openxmlformats.org/officeDocument/2006/relationships/slideLayout" Target="../slideLayouts/slideLayout1711.xml"/><Relationship Id="rId6" Type="http://schemas.openxmlformats.org/officeDocument/2006/relationships/slideLayout" Target="../slideLayouts/slideLayout1712.xml"/><Relationship Id="rId7" Type="http://schemas.openxmlformats.org/officeDocument/2006/relationships/slideLayout" Target="../slideLayouts/slideLayout1713.xml"/><Relationship Id="rId8" Type="http://schemas.openxmlformats.org/officeDocument/2006/relationships/slideLayout" Target="../slideLayouts/slideLayout1714.xml"/><Relationship Id="rId9" Type="http://schemas.openxmlformats.org/officeDocument/2006/relationships/slideLayout" Target="../slideLayouts/slideLayout1715.xml"/><Relationship Id="rId10" Type="http://schemas.openxmlformats.org/officeDocument/2006/relationships/slideLayout" Target="../slideLayouts/slideLayout1716.xml"/></Relationships>
</file>

<file path=ppt/slideMasters/_rels/slideMaster158.xml.rels><?xml version="1.0" encoding="UTF-8" standalone="yes"?>
<Relationships xmlns="http://schemas.openxmlformats.org/package/2006/relationships"><Relationship Id="rId11" Type="http://schemas.openxmlformats.org/officeDocument/2006/relationships/slideLayout" Target="../slideLayouts/slideLayout1728.xml"/><Relationship Id="rId12" Type="http://schemas.openxmlformats.org/officeDocument/2006/relationships/theme" Target="../theme/theme158.xml"/><Relationship Id="rId1" Type="http://schemas.openxmlformats.org/officeDocument/2006/relationships/slideLayout" Target="../slideLayouts/slideLayout1718.xml"/><Relationship Id="rId2" Type="http://schemas.openxmlformats.org/officeDocument/2006/relationships/slideLayout" Target="../slideLayouts/slideLayout1719.xml"/><Relationship Id="rId3" Type="http://schemas.openxmlformats.org/officeDocument/2006/relationships/slideLayout" Target="../slideLayouts/slideLayout1720.xml"/><Relationship Id="rId4" Type="http://schemas.openxmlformats.org/officeDocument/2006/relationships/slideLayout" Target="../slideLayouts/slideLayout1721.xml"/><Relationship Id="rId5" Type="http://schemas.openxmlformats.org/officeDocument/2006/relationships/slideLayout" Target="../slideLayouts/slideLayout1722.xml"/><Relationship Id="rId6" Type="http://schemas.openxmlformats.org/officeDocument/2006/relationships/slideLayout" Target="../slideLayouts/slideLayout1723.xml"/><Relationship Id="rId7" Type="http://schemas.openxmlformats.org/officeDocument/2006/relationships/slideLayout" Target="../slideLayouts/slideLayout1724.xml"/><Relationship Id="rId8" Type="http://schemas.openxmlformats.org/officeDocument/2006/relationships/slideLayout" Target="../slideLayouts/slideLayout1725.xml"/><Relationship Id="rId9" Type="http://schemas.openxmlformats.org/officeDocument/2006/relationships/slideLayout" Target="../slideLayouts/slideLayout1726.xml"/><Relationship Id="rId10" Type="http://schemas.openxmlformats.org/officeDocument/2006/relationships/slideLayout" Target="../slideLayouts/slideLayout1727.xml"/></Relationships>
</file>

<file path=ppt/slideMasters/_rels/slideMaster159.xml.rels><?xml version="1.0" encoding="UTF-8" standalone="yes"?>
<Relationships xmlns="http://schemas.openxmlformats.org/package/2006/relationships"><Relationship Id="rId11" Type="http://schemas.openxmlformats.org/officeDocument/2006/relationships/slideLayout" Target="../slideLayouts/slideLayout1739.xml"/><Relationship Id="rId12" Type="http://schemas.openxmlformats.org/officeDocument/2006/relationships/theme" Target="../theme/theme159.xml"/><Relationship Id="rId13" Type="http://schemas.openxmlformats.org/officeDocument/2006/relationships/image" Target="../media/image1.png"/><Relationship Id="rId1" Type="http://schemas.openxmlformats.org/officeDocument/2006/relationships/slideLayout" Target="../slideLayouts/slideLayout1729.xml"/><Relationship Id="rId2" Type="http://schemas.openxmlformats.org/officeDocument/2006/relationships/slideLayout" Target="../slideLayouts/slideLayout1730.xml"/><Relationship Id="rId3" Type="http://schemas.openxmlformats.org/officeDocument/2006/relationships/slideLayout" Target="../slideLayouts/slideLayout1731.xml"/><Relationship Id="rId4" Type="http://schemas.openxmlformats.org/officeDocument/2006/relationships/slideLayout" Target="../slideLayouts/slideLayout1732.xml"/><Relationship Id="rId5" Type="http://schemas.openxmlformats.org/officeDocument/2006/relationships/slideLayout" Target="../slideLayouts/slideLayout1733.xml"/><Relationship Id="rId6" Type="http://schemas.openxmlformats.org/officeDocument/2006/relationships/slideLayout" Target="../slideLayouts/slideLayout1734.xml"/><Relationship Id="rId7" Type="http://schemas.openxmlformats.org/officeDocument/2006/relationships/slideLayout" Target="../slideLayouts/slideLayout1735.xml"/><Relationship Id="rId8" Type="http://schemas.openxmlformats.org/officeDocument/2006/relationships/slideLayout" Target="../slideLayouts/slideLayout1736.xml"/><Relationship Id="rId9" Type="http://schemas.openxmlformats.org/officeDocument/2006/relationships/slideLayout" Target="../slideLayouts/slideLayout1737.xml"/><Relationship Id="rId10" Type="http://schemas.openxmlformats.org/officeDocument/2006/relationships/slideLayout" Target="../slideLayouts/slideLayout1738.xml"/></Relationships>
</file>

<file path=ppt/slideMasters/_rels/slideMaster160.xml.rels><?xml version="1.0" encoding="UTF-8" standalone="yes"?>
<Relationships xmlns="http://schemas.openxmlformats.org/package/2006/relationships"><Relationship Id="rId11" Type="http://schemas.openxmlformats.org/officeDocument/2006/relationships/slideLayout" Target="../slideLayouts/slideLayout1750.xml"/><Relationship Id="rId12" Type="http://schemas.openxmlformats.org/officeDocument/2006/relationships/theme" Target="../theme/theme160.xml"/><Relationship Id="rId1" Type="http://schemas.openxmlformats.org/officeDocument/2006/relationships/slideLayout" Target="../slideLayouts/slideLayout1740.xml"/><Relationship Id="rId2" Type="http://schemas.openxmlformats.org/officeDocument/2006/relationships/slideLayout" Target="../slideLayouts/slideLayout1741.xml"/><Relationship Id="rId3" Type="http://schemas.openxmlformats.org/officeDocument/2006/relationships/slideLayout" Target="../slideLayouts/slideLayout1742.xml"/><Relationship Id="rId4" Type="http://schemas.openxmlformats.org/officeDocument/2006/relationships/slideLayout" Target="../slideLayouts/slideLayout1743.xml"/><Relationship Id="rId5" Type="http://schemas.openxmlformats.org/officeDocument/2006/relationships/slideLayout" Target="../slideLayouts/slideLayout1744.xml"/><Relationship Id="rId6" Type="http://schemas.openxmlformats.org/officeDocument/2006/relationships/slideLayout" Target="../slideLayouts/slideLayout1745.xml"/><Relationship Id="rId7" Type="http://schemas.openxmlformats.org/officeDocument/2006/relationships/slideLayout" Target="../slideLayouts/slideLayout1746.xml"/><Relationship Id="rId8" Type="http://schemas.openxmlformats.org/officeDocument/2006/relationships/slideLayout" Target="../slideLayouts/slideLayout1747.xml"/><Relationship Id="rId9" Type="http://schemas.openxmlformats.org/officeDocument/2006/relationships/slideLayout" Target="../slideLayouts/slideLayout1748.xml"/><Relationship Id="rId10" Type="http://schemas.openxmlformats.org/officeDocument/2006/relationships/slideLayout" Target="../slideLayouts/slideLayout1749.xml"/></Relationships>
</file>

<file path=ppt/slideMasters/_rels/slideMaster161.xml.rels><?xml version="1.0" encoding="UTF-8" standalone="yes"?>
<Relationships xmlns="http://schemas.openxmlformats.org/package/2006/relationships"><Relationship Id="rId3" Type="http://schemas.openxmlformats.org/officeDocument/2006/relationships/slideLayout" Target="../slideLayouts/slideLayout1753.xml"/><Relationship Id="rId4" Type="http://schemas.openxmlformats.org/officeDocument/2006/relationships/slideLayout" Target="../slideLayouts/slideLayout1754.xml"/><Relationship Id="rId5" Type="http://schemas.openxmlformats.org/officeDocument/2006/relationships/slideLayout" Target="../slideLayouts/slideLayout1755.xml"/><Relationship Id="rId6" Type="http://schemas.openxmlformats.org/officeDocument/2006/relationships/slideLayout" Target="../slideLayouts/slideLayout1756.xml"/><Relationship Id="rId7" Type="http://schemas.openxmlformats.org/officeDocument/2006/relationships/theme" Target="../theme/theme161.xml"/><Relationship Id="rId1" Type="http://schemas.openxmlformats.org/officeDocument/2006/relationships/slideLayout" Target="../slideLayouts/slideLayout1751.xml"/><Relationship Id="rId2" Type="http://schemas.openxmlformats.org/officeDocument/2006/relationships/slideLayout" Target="../slideLayouts/slideLayout1752.xml"/></Relationships>
</file>

<file path=ppt/slideMasters/_rels/slideMaster162.xml.rels><?xml version="1.0" encoding="UTF-8" standalone="yes"?>
<Relationships xmlns="http://schemas.openxmlformats.org/package/2006/relationships"><Relationship Id="rId3" Type="http://schemas.openxmlformats.org/officeDocument/2006/relationships/slideLayout" Target="../slideLayouts/slideLayout1759.xml"/><Relationship Id="rId4" Type="http://schemas.openxmlformats.org/officeDocument/2006/relationships/slideLayout" Target="../slideLayouts/slideLayout1760.xml"/><Relationship Id="rId5" Type="http://schemas.openxmlformats.org/officeDocument/2006/relationships/slideLayout" Target="../slideLayouts/slideLayout1761.xml"/><Relationship Id="rId6" Type="http://schemas.openxmlformats.org/officeDocument/2006/relationships/slideLayout" Target="../slideLayouts/slideLayout1762.xml"/><Relationship Id="rId7" Type="http://schemas.openxmlformats.org/officeDocument/2006/relationships/theme" Target="../theme/theme162.xml"/><Relationship Id="rId1" Type="http://schemas.openxmlformats.org/officeDocument/2006/relationships/slideLayout" Target="../slideLayouts/slideLayout1757.xml"/><Relationship Id="rId2" Type="http://schemas.openxmlformats.org/officeDocument/2006/relationships/slideLayout" Target="../slideLayouts/slideLayout1758.xml"/></Relationships>
</file>

<file path=ppt/slideMasters/_rels/slideMaster163.xml.rels><?xml version="1.0" encoding="UTF-8" standalone="yes"?>
<Relationships xmlns="http://schemas.openxmlformats.org/package/2006/relationships"><Relationship Id="rId3" Type="http://schemas.openxmlformats.org/officeDocument/2006/relationships/slideLayout" Target="../slideLayouts/slideLayout1765.xml"/><Relationship Id="rId4" Type="http://schemas.openxmlformats.org/officeDocument/2006/relationships/slideLayout" Target="../slideLayouts/slideLayout1766.xml"/><Relationship Id="rId5" Type="http://schemas.openxmlformats.org/officeDocument/2006/relationships/slideLayout" Target="../slideLayouts/slideLayout1767.xml"/><Relationship Id="rId6" Type="http://schemas.openxmlformats.org/officeDocument/2006/relationships/slideLayout" Target="../slideLayouts/slideLayout1768.xml"/><Relationship Id="rId7" Type="http://schemas.openxmlformats.org/officeDocument/2006/relationships/theme" Target="../theme/theme163.xml"/><Relationship Id="rId1" Type="http://schemas.openxmlformats.org/officeDocument/2006/relationships/slideLayout" Target="../slideLayouts/slideLayout1763.xml"/><Relationship Id="rId2" Type="http://schemas.openxmlformats.org/officeDocument/2006/relationships/slideLayout" Target="../slideLayouts/slideLayout1764.xml"/></Relationships>
</file>

<file path=ppt/slideMasters/_rels/slideMaster164.xml.rels><?xml version="1.0" encoding="UTF-8" standalone="yes"?>
<Relationships xmlns="http://schemas.openxmlformats.org/package/2006/relationships"><Relationship Id="rId11" Type="http://schemas.openxmlformats.org/officeDocument/2006/relationships/slideLayout" Target="../slideLayouts/slideLayout1779.xml"/><Relationship Id="rId12" Type="http://schemas.openxmlformats.org/officeDocument/2006/relationships/theme" Target="../theme/theme164.xml"/><Relationship Id="rId1" Type="http://schemas.openxmlformats.org/officeDocument/2006/relationships/slideLayout" Target="../slideLayouts/slideLayout1769.xml"/><Relationship Id="rId2" Type="http://schemas.openxmlformats.org/officeDocument/2006/relationships/slideLayout" Target="../slideLayouts/slideLayout1770.xml"/><Relationship Id="rId3" Type="http://schemas.openxmlformats.org/officeDocument/2006/relationships/slideLayout" Target="../slideLayouts/slideLayout1771.xml"/><Relationship Id="rId4" Type="http://schemas.openxmlformats.org/officeDocument/2006/relationships/slideLayout" Target="../slideLayouts/slideLayout1772.xml"/><Relationship Id="rId5" Type="http://schemas.openxmlformats.org/officeDocument/2006/relationships/slideLayout" Target="../slideLayouts/slideLayout1773.xml"/><Relationship Id="rId6" Type="http://schemas.openxmlformats.org/officeDocument/2006/relationships/slideLayout" Target="../slideLayouts/slideLayout1774.xml"/><Relationship Id="rId7" Type="http://schemas.openxmlformats.org/officeDocument/2006/relationships/slideLayout" Target="../slideLayouts/slideLayout1775.xml"/><Relationship Id="rId8" Type="http://schemas.openxmlformats.org/officeDocument/2006/relationships/slideLayout" Target="../slideLayouts/slideLayout1776.xml"/><Relationship Id="rId9" Type="http://schemas.openxmlformats.org/officeDocument/2006/relationships/slideLayout" Target="../slideLayouts/slideLayout1777.xml"/><Relationship Id="rId10" Type="http://schemas.openxmlformats.org/officeDocument/2006/relationships/slideLayout" Target="../slideLayouts/slideLayout1778.xml"/></Relationships>
</file>

<file path=ppt/slideMasters/_rels/slideMaster165.xml.rels><?xml version="1.0" encoding="UTF-8" standalone="yes"?>
<Relationships xmlns="http://schemas.openxmlformats.org/package/2006/relationships"><Relationship Id="rId11" Type="http://schemas.openxmlformats.org/officeDocument/2006/relationships/slideLayout" Target="../slideLayouts/slideLayout1790.xml"/><Relationship Id="rId12" Type="http://schemas.openxmlformats.org/officeDocument/2006/relationships/theme" Target="../theme/theme165.xml"/><Relationship Id="rId1" Type="http://schemas.openxmlformats.org/officeDocument/2006/relationships/slideLayout" Target="../slideLayouts/slideLayout1780.xml"/><Relationship Id="rId2" Type="http://schemas.openxmlformats.org/officeDocument/2006/relationships/slideLayout" Target="../slideLayouts/slideLayout1781.xml"/><Relationship Id="rId3" Type="http://schemas.openxmlformats.org/officeDocument/2006/relationships/slideLayout" Target="../slideLayouts/slideLayout1782.xml"/><Relationship Id="rId4" Type="http://schemas.openxmlformats.org/officeDocument/2006/relationships/slideLayout" Target="../slideLayouts/slideLayout1783.xml"/><Relationship Id="rId5" Type="http://schemas.openxmlformats.org/officeDocument/2006/relationships/slideLayout" Target="../slideLayouts/slideLayout1784.xml"/><Relationship Id="rId6" Type="http://schemas.openxmlformats.org/officeDocument/2006/relationships/slideLayout" Target="../slideLayouts/slideLayout1785.xml"/><Relationship Id="rId7" Type="http://schemas.openxmlformats.org/officeDocument/2006/relationships/slideLayout" Target="../slideLayouts/slideLayout1786.xml"/><Relationship Id="rId8" Type="http://schemas.openxmlformats.org/officeDocument/2006/relationships/slideLayout" Target="../slideLayouts/slideLayout1787.xml"/><Relationship Id="rId9" Type="http://schemas.openxmlformats.org/officeDocument/2006/relationships/slideLayout" Target="../slideLayouts/slideLayout1788.xml"/><Relationship Id="rId10" Type="http://schemas.openxmlformats.org/officeDocument/2006/relationships/slideLayout" Target="../slideLayouts/slideLayout1789.xml"/></Relationships>
</file>

<file path=ppt/slideMasters/_rels/slideMaster166.xml.rels><?xml version="1.0" encoding="UTF-8" standalone="yes"?>
<Relationships xmlns="http://schemas.openxmlformats.org/package/2006/relationships"><Relationship Id="rId11" Type="http://schemas.openxmlformats.org/officeDocument/2006/relationships/slideLayout" Target="../slideLayouts/slideLayout1801.xml"/><Relationship Id="rId12" Type="http://schemas.openxmlformats.org/officeDocument/2006/relationships/theme" Target="../theme/theme166.xml"/><Relationship Id="rId1" Type="http://schemas.openxmlformats.org/officeDocument/2006/relationships/slideLayout" Target="../slideLayouts/slideLayout1791.xml"/><Relationship Id="rId2" Type="http://schemas.openxmlformats.org/officeDocument/2006/relationships/slideLayout" Target="../slideLayouts/slideLayout1792.xml"/><Relationship Id="rId3" Type="http://schemas.openxmlformats.org/officeDocument/2006/relationships/slideLayout" Target="../slideLayouts/slideLayout1793.xml"/><Relationship Id="rId4" Type="http://schemas.openxmlformats.org/officeDocument/2006/relationships/slideLayout" Target="../slideLayouts/slideLayout1794.xml"/><Relationship Id="rId5" Type="http://schemas.openxmlformats.org/officeDocument/2006/relationships/slideLayout" Target="../slideLayouts/slideLayout1795.xml"/><Relationship Id="rId6" Type="http://schemas.openxmlformats.org/officeDocument/2006/relationships/slideLayout" Target="../slideLayouts/slideLayout1796.xml"/><Relationship Id="rId7" Type="http://schemas.openxmlformats.org/officeDocument/2006/relationships/slideLayout" Target="../slideLayouts/slideLayout1797.xml"/><Relationship Id="rId8" Type="http://schemas.openxmlformats.org/officeDocument/2006/relationships/slideLayout" Target="../slideLayouts/slideLayout1798.xml"/><Relationship Id="rId9" Type="http://schemas.openxmlformats.org/officeDocument/2006/relationships/slideLayout" Target="../slideLayouts/slideLayout1799.xml"/><Relationship Id="rId10" Type="http://schemas.openxmlformats.org/officeDocument/2006/relationships/slideLayout" Target="../slideLayouts/slideLayout1800.xml"/></Relationships>
</file>

<file path=ppt/slideMasters/_rels/slideMaster167.xml.rels><?xml version="1.0" encoding="UTF-8" standalone="yes"?>
<Relationships xmlns="http://schemas.openxmlformats.org/package/2006/relationships"><Relationship Id="rId11" Type="http://schemas.openxmlformats.org/officeDocument/2006/relationships/slideLayout" Target="../slideLayouts/slideLayout1812.xml"/><Relationship Id="rId12" Type="http://schemas.openxmlformats.org/officeDocument/2006/relationships/theme" Target="../theme/theme167.xml"/><Relationship Id="rId1" Type="http://schemas.openxmlformats.org/officeDocument/2006/relationships/slideLayout" Target="../slideLayouts/slideLayout1802.xml"/><Relationship Id="rId2" Type="http://schemas.openxmlformats.org/officeDocument/2006/relationships/slideLayout" Target="../slideLayouts/slideLayout1803.xml"/><Relationship Id="rId3" Type="http://schemas.openxmlformats.org/officeDocument/2006/relationships/slideLayout" Target="../slideLayouts/slideLayout1804.xml"/><Relationship Id="rId4" Type="http://schemas.openxmlformats.org/officeDocument/2006/relationships/slideLayout" Target="../slideLayouts/slideLayout1805.xml"/><Relationship Id="rId5" Type="http://schemas.openxmlformats.org/officeDocument/2006/relationships/slideLayout" Target="../slideLayouts/slideLayout1806.xml"/><Relationship Id="rId6" Type="http://schemas.openxmlformats.org/officeDocument/2006/relationships/slideLayout" Target="../slideLayouts/slideLayout1807.xml"/><Relationship Id="rId7" Type="http://schemas.openxmlformats.org/officeDocument/2006/relationships/slideLayout" Target="../slideLayouts/slideLayout1808.xml"/><Relationship Id="rId8" Type="http://schemas.openxmlformats.org/officeDocument/2006/relationships/slideLayout" Target="../slideLayouts/slideLayout1809.xml"/><Relationship Id="rId9" Type="http://schemas.openxmlformats.org/officeDocument/2006/relationships/slideLayout" Target="../slideLayouts/slideLayout1810.xml"/><Relationship Id="rId10" Type="http://schemas.openxmlformats.org/officeDocument/2006/relationships/slideLayout" Target="../slideLayouts/slideLayout1811.xml"/></Relationships>
</file>

<file path=ppt/slideMasters/_rels/slideMaster168.xml.rels><?xml version="1.0" encoding="UTF-8" standalone="yes"?>
<Relationships xmlns="http://schemas.openxmlformats.org/package/2006/relationships"><Relationship Id="rId11" Type="http://schemas.openxmlformats.org/officeDocument/2006/relationships/slideLayout" Target="../slideLayouts/slideLayout1823.xml"/><Relationship Id="rId12" Type="http://schemas.openxmlformats.org/officeDocument/2006/relationships/theme" Target="../theme/theme168.xml"/><Relationship Id="rId1" Type="http://schemas.openxmlformats.org/officeDocument/2006/relationships/slideLayout" Target="../slideLayouts/slideLayout1813.xml"/><Relationship Id="rId2" Type="http://schemas.openxmlformats.org/officeDocument/2006/relationships/slideLayout" Target="../slideLayouts/slideLayout1814.xml"/><Relationship Id="rId3" Type="http://schemas.openxmlformats.org/officeDocument/2006/relationships/slideLayout" Target="../slideLayouts/slideLayout1815.xml"/><Relationship Id="rId4" Type="http://schemas.openxmlformats.org/officeDocument/2006/relationships/slideLayout" Target="../slideLayouts/slideLayout1816.xml"/><Relationship Id="rId5" Type="http://schemas.openxmlformats.org/officeDocument/2006/relationships/slideLayout" Target="../slideLayouts/slideLayout1817.xml"/><Relationship Id="rId6" Type="http://schemas.openxmlformats.org/officeDocument/2006/relationships/slideLayout" Target="../slideLayouts/slideLayout1818.xml"/><Relationship Id="rId7" Type="http://schemas.openxmlformats.org/officeDocument/2006/relationships/slideLayout" Target="../slideLayouts/slideLayout1819.xml"/><Relationship Id="rId8" Type="http://schemas.openxmlformats.org/officeDocument/2006/relationships/slideLayout" Target="../slideLayouts/slideLayout1820.xml"/><Relationship Id="rId9" Type="http://schemas.openxmlformats.org/officeDocument/2006/relationships/slideLayout" Target="../slideLayouts/slideLayout1821.xml"/><Relationship Id="rId10" Type="http://schemas.openxmlformats.org/officeDocument/2006/relationships/slideLayout" Target="../slideLayouts/slideLayout1822.xml"/></Relationships>
</file>

<file path=ppt/slideMasters/_rels/slideMaster169.xml.rels><?xml version="1.0" encoding="UTF-8" standalone="yes"?>
<Relationships xmlns="http://schemas.openxmlformats.org/package/2006/relationships"><Relationship Id="rId11" Type="http://schemas.openxmlformats.org/officeDocument/2006/relationships/slideLayout" Target="../slideLayouts/slideLayout1834.xml"/><Relationship Id="rId12" Type="http://schemas.openxmlformats.org/officeDocument/2006/relationships/theme" Target="../theme/theme169.xml"/><Relationship Id="rId1" Type="http://schemas.openxmlformats.org/officeDocument/2006/relationships/slideLayout" Target="../slideLayouts/slideLayout1824.xml"/><Relationship Id="rId2" Type="http://schemas.openxmlformats.org/officeDocument/2006/relationships/slideLayout" Target="../slideLayouts/slideLayout1825.xml"/><Relationship Id="rId3" Type="http://schemas.openxmlformats.org/officeDocument/2006/relationships/slideLayout" Target="../slideLayouts/slideLayout1826.xml"/><Relationship Id="rId4" Type="http://schemas.openxmlformats.org/officeDocument/2006/relationships/slideLayout" Target="../slideLayouts/slideLayout1827.xml"/><Relationship Id="rId5" Type="http://schemas.openxmlformats.org/officeDocument/2006/relationships/slideLayout" Target="../slideLayouts/slideLayout1828.xml"/><Relationship Id="rId6" Type="http://schemas.openxmlformats.org/officeDocument/2006/relationships/slideLayout" Target="../slideLayouts/slideLayout1829.xml"/><Relationship Id="rId7" Type="http://schemas.openxmlformats.org/officeDocument/2006/relationships/slideLayout" Target="../slideLayouts/slideLayout1830.xml"/><Relationship Id="rId8" Type="http://schemas.openxmlformats.org/officeDocument/2006/relationships/slideLayout" Target="../slideLayouts/slideLayout1831.xml"/><Relationship Id="rId9" Type="http://schemas.openxmlformats.org/officeDocument/2006/relationships/slideLayout" Target="../slideLayouts/slideLayout1832.xml"/><Relationship Id="rId10" Type="http://schemas.openxmlformats.org/officeDocument/2006/relationships/slideLayout" Target="../slideLayouts/slideLayout1833.xml"/></Relationships>
</file>

<file path=ppt/slideMasters/_rels/slideMaster170.xml.rels><?xml version="1.0" encoding="UTF-8" standalone="yes"?>
<Relationships xmlns="http://schemas.openxmlformats.org/package/2006/relationships"><Relationship Id="rId11" Type="http://schemas.openxmlformats.org/officeDocument/2006/relationships/slideLayout" Target="../slideLayouts/slideLayout1845.xml"/><Relationship Id="rId12" Type="http://schemas.openxmlformats.org/officeDocument/2006/relationships/theme" Target="../theme/theme170.xml"/><Relationship Id="rId13" Type="http://schemas.openxmlformats.org/officeDocument/2006/relationships/image" Target="../media/image1.png"/><Relationship Id="rId1" Type="http://schemas.openxmlformats.org/officeDocument/2006/relationships/slideLayout" Target="../slideLayouts/slideLayout1835.xml"/><Relationship Id="rId2" Type="http://schemas.openxmlformats.org/officeDocument/2006/relationships/slideLayout" Target="../slideLayouts/slideLayout1836.xml"/><Relationship Id="rId3" Type="http://schemas.openxmlformats.org/officeDocument/2006/relationships/slideLayout" Target="../slideLayouts/slideLayout1837.xml"/><Relationship Id="rId4" Type="http://schemas.openxmlformats.org/officeDocument/2006/relationships/slideLayout" Target="../slideLayouts/slideLayout1838.xml"/><Relationship Id="rId5" Type="http://schemas.openxmlformats.org/officeDocument/2006/relationships/slideLayout" Target="../slideLayouts/slideLayout1839.xml"/><Relationship Id="rId6" Type="http://schemas.openxmlformats.org/officeDocument/2006/relationships/slideLayout" Target="../slideLayouts/slideLayout1840.xml"/><Relationship Id="rId7" Type="http://schemas.openxmlformats.org/officeDocument/2006/relationships/slideLayout" Target="../slideLayouts/slideLayout1841.xml"/><Relationship Id="rId8" Type="http://schemas.openxmlformats.org/officeDocument/2006/relationships/slideLayout" Target="../slideLayouts/slideLayout1842.xml"/><Relationship Id="rId9" Type="http://schemas.openxmlformats.org/officeDocument/2006/relationships/slideLayout" Target="../slideLayouts/slideLayout1843.xml"/><Relationship Id="rId10" Type="http://schemas.openxmlformats.org/officeDocument/2006/relationships/slideLayout" Target="../slideLayouts/slideLayout1844.xml"/></Relationships>
</file>

<file path=ppt/slideMasters/_rels/slideMaster171.xml.rels><?xml version="1.0" encoding="UTF-8" standalone="yes"?>
<Relationships xmlns="http://schemas.openxmlformats.org/package/2006/relationships"><Relationship Id="rId11" Type="http://schemas.openxmlformats.org/officeDocument/2006/relationships/slideLayout" Target="../slideLayouts/slideLayout1856.xml"/><Relationship Id="rId12" Type="http://schemas.openxmlformats.org/officeDocument/2006/relationships/theme" Target="../theme/theme171.xml"/><Relationship Id="rId13" Type="http://schemas.openxmlformats.org/officeDocument/2006/relationships/image" Target="../media/image1.png"/><Relationship Id="rId1" Type="http://schemas.openxmlformats.org/officeDocument/2006/relationships/slideLayout" Target="../slideLayouts/slideLayout1846.xml"/><Relationship Id="rId2" Type="http://schemas.openxmlformats.org/officeDocument/2006/relationships/slideLayout" Target="../slideLayouts/slideLayout1847.xml"/><Relationship Id="rId3" Type="http://schemas.openxmlformats.org/officeDocument/2006/relationships/slideLayout" Target="../slideLayouts/slideLayout1848.xml"/><Relationship Id="rId4" Type="http://schemas.openxmlformats.org/officeDocument/2006/relationships/slideLayout" Target="../slideLayouts/slideLayout1849.xml"/><Relationship Id="rId5" Type="http://schemas.openxmlformats.org/officeDocument/2006/relationships/slideLayout" Target="../slideLayouts/slideLayout1850.xml"/><Relationship Id="rId6" Type="http://schemas.openxmlformats.org/officeDocument/2006/relationships/slideLayout" Target="../slideLayouts/slideLayout1851.xml"/><Relationship Id="rId7" Type="http://schemas.openxmlformats.org/officeDocument/2006/relationships/slideLayout" Target="../slideLayouts/slideLayout1852.xml"/><Relationship Id="rId8" Type="http://schemas.openxmlformats.org/officeDocument/2006/relationships/slideLayout" Target="../slideLayouts/slideLayout1853.xml"/><Relationship Id="rId9" Type="http://schemas.openxmlformats.org/officeDocument/2006/relationships/slideLayout" Target="../slideLayouts/slideLayout1854.xml"/><Relationship Id="rId10" Type="http://schemas.openxmlformats.org/officeDocument/2006/relationships/slideLayout" Target="../slideLayouts/slideLayout1855.xml"/></Relationships>
</file>

<file path=ppt/slideMasters/_rels/slideMaster172.xml.rels><?xml version="1.0" encoding="UTF-8" standalone="yes"?>
<Relationships xmlns="http://schemas.openxmlformats.org/package/2006/relationships"><Relationship Id="rId11" Type="http://schemas.openxmlformats.org/officeDocument/2006/relationships/slideLayout" Target="../slideLayouts/slideLayout1867.xml"/><Relationship Id="rId12" Type="http://schemas.openxmlformats.org/officeDocument/2006/relationships/theme" Target="../theme/theme172.xml"/><Relationship Id="rId1" Type="http://schemas.openxmlformats.org/officeDocument/2006/relationships/slideLayout" Target="../slideLayouts/slideLayout1857.xml"/><Relationship Id="rId2" Type="http://schemas.openxmlformats.org/officeDocument/2006/relationships/slideLayout" Target="../slideLayouts/slideLayout1858.xml"/><Relationship Id="rId3" Type="http://schemas.openxmlformats.org/officeDocument/2006/relationships/slideLayout" Target="../slideLayouts/slideLayout1859.xml"/><Relationship Id="rId4" Type="http://schemas.openxmlformats.org/officeDocument/2006/relationships/slideLayout" Target="../slideLayouts/slideLayout1860.xml"/><Relationship Id="rId5" Type="http://schemas.openxmlformats.org/officeDocument/2006/relationships/slideLayout" Target="../slideLayouts/slideLayout1861.xml"/><Relationship Id="rId6" Type="http://schemas.openxmlformats.org/officeDocument/2006/relationships/slideLayout" Target="../slideLayouts/slideLayout1862.xml"/><Relationship Id="rId7" Type="http://schemas.openxmlformats.org/officeDocument/2006/relationships/slideLayout" Target="../slideLayouts/slideLayout1863.xml"/><Relationship Id="rId8" Type="http://schemas.openxmlformats.org/officeDocument/2006/relationships/slideLayout" Target="../slideLayouts/slideLayout1864.xml"/><Relationship Id="rId9" Type="http://schemas.openxmlformats.org/officeDocument/2006/relationships/slideLayout" Target="../slideLayouts/slideLayout1865.xml"/><Relationship Id="rId10" Type="http://schemas.openxmlformats.org/officeDocument/2006/relationships/slideLayout" Target="../slideLayouts/slideLayout1866.xml"/></Relationships>
</file>

<file path=ppt/slideMasters/_rels/slideMaster173.xml.rels><?xml version="1.0" encoding="UTF-8" standalone="yes"?>
<Relationships xmlns="http://schemas.openxmlformats.org/package/2006/relationships"><Relationship Id="rId11" Type="http://schemas.openxmlformats.org/officeDocument/2006/relationships/slideLayout" Target="../slideLayouts/slideLayout1878.xml"/><Relationship Id="rId12" Type="http://schemas.openxmlformats.org/officeDocument/2006/relationships/theme" Target="../theme/theme173.xml"/><Relationship Id="rId13" Type="http://schemas.openxmlformats.org/officeDocument/2006/relationships/image" Target="../media/image1.png"/><Relationship Id="rId1" Type="http://schemas.openxmlformats.org/officeDocument/2006/relationships/slideLayout" Target="../slideLayouts/slideLayout1868.xml"/><Relationship Id="rId2" Type="http://schemas.openxmlformats.org/officeDocument/2006/relationships/slideLayout" Target="../slideLayouts/slideLayout1869.xml"/><Relationship Id="rId3" Type="http://schemas.openxmlformats.org/officeDocument/2006/relationships/slideLayout" Target="../slideLayouts/slideLayout1870.xml"/><Relationship Id="rId4" Type="http://schemas.openxmlformats.org/officeDocument/2006/relationships/slideLayout" Target="../slideLayouts/slideLayout1871.xml"/><Relationship Id="rId5" Type="http://schemas.openxmlformats.org/officeDocument/2006/relationships/slideLayout" Target="../slideLayouts/slideLayout1872.xml"/><Relationship Id="rId6" Type="http://schemas.openxmlformats.org/officeDocument/2006/relationships/slideLayout" Target="../slideLayouts/slideLayout1873.xml"/><Relationship Id="rId7" Type="http://schemas.openxmlformats.org/officeDocument/2006/relationships/slideLayout" Target="../slideLayouts/slideLayout1874.xml"/><Relationship Id="rId8" Type="http://schemas.openxmlformats.org/officeDocument/2006/relationships/slideLayout" Target="../slideLayouts/slideLayout1875.xml"/><Relationship Id="rId9" Type="http://schemas.openxmlformats.org/officeDocument/2006/relationships/slideLayout" Target="../slideLayouts/slideLayout1876.xml"/><Relationship Id="rId10" Type="http://schemas.openxmlformats.org/officeDocument/2006/relationships/slideLayout" Target="../slideLayouts/slideLayout1877.xml"/></Relationships>
</file>

<file path=ppt/slideMasters/_rels/slideMaster174.xml.rels><?xml version="1.0" encoding="UTF-8" standalone="yes"?>
<Relationships xmlns="http://schemas.openxmlformats.org/package/2006/relationships"><Relationship Id="rId11" Type="http://schemas.openxmlformats.org/officeDocument/2006/relationships/slideLayout" Target="../slideLayouts/slideLayout1889.xml"/><Relationship Id="rId12" Type="http://schemas.openxmlformats.org/officeDocument/2006/relationships/theme" Target="../theme/theme174.xml"/><Relationship Id="rId13" Type="http://schemas.openxmlformats.org/officeDocument/2006/relationships/image" Target="../media/image1.png"/><Relationship Id="rId1" Type="http://schemas.openxmlformats.org/officeDocument/2006/relationships/slideLayout" Target="../slideLayouts/slideLayout1879.xml"/><Relationship Id="rId2" Type="http://schemas.openxmlformats.org/officeDocument/2006/relationships/slideLayout" Target="../slideLayouts/slideLayout1880.xml"/><Relationship Id="rId3" Type="http://schemas.openxmlformats.org/officeDocument/2006/relationships/slideLayout" Target="../slideLayouts/slideLayout1881.xml"/><Relationship Id="rId4" Type="http://schemas.openxmlformats.org/officeDocument/2006/relationships/slideLayout" Target="../slideLayouts/slideLayout1882.xml"/><Relationship Id="rId5" Type="http://schemas.openxmlformats.org/officeDocument/2006/relationships/slideLayout" Target="../slideLayouts/slideLayout1883.xml"/><Relationship Id="rId6" Type="http://schemas.openxmlformats.org/officeDocument/2006/relationships/slideLayout" Target="../slideLayouts/slideLayout1884.xml"/><Relationship Id="rId7" Type="http://schemas.openxmlformats.org/officeDocument/2006/relationships/slideLayout" Target="../slideLayouts/slideLayout1885.xml"/><Relationship Id="rId8" Type="http://schemas.openxmlformats.org/officeDocument/2006/relationships/slideLayout" Target="../slideLayouts/slideLayout1886.xml"/><Relationship Id="rId9" Type="http://schemas.openxmlformats.org/officeDocument/2006/relationships/slideLayout" Target="../slideLayouts/slideLayout1887.xml"/><Relationship Id="rId10" Type="http://schemas.openxmlformats.org/officeDocument/2006/relationships/slideLayout" Target="../slideLayouts/slideLayout1888.xml"/></Relationships>
</file>

<file path=ppt/slideMasters/_rels/slideMaster175.xml.rels><?xml version="1.0" encoding="UTF-8" standalone="yes"?>
<Relationships xmlns="http://schemas.openxmlformats.org/package/2006/relationships"><Relationship Id="rId11" Type="http://schemas.openxmlformats.org/officeDocument/2006/relationships/slideLayout" Target="../slideLayouts/slideLayout1900.xml"/><Relationship Id="rId12" Type="http://schemas.openxmlformats.org/officeDocument/2006/relationships/slideLayout" Target="../slideLayouts/slideLayout1901.xml"/><Relationship Id="rId13" Type="http://schemas.openxmlformats.org/officeDocument/2006/relationships/theme" Target="../theme/theme175.xml"/><Relationship Id="rId1" Type="http://schemas.openxmlformats.org/officeDocument/2006/relationships/slideLayout" Target="../slideLayouts/slideLayout1890.xml"/><Relationship Id="rId2" Type="http://schemas.openxmlformats.org/officeDocument/2006/relationships/slideLayout" Target="../slideLayouts/slideLayout1891.xml"/><Relationship Id="rId3" Type="http://schemas.openxmlformats.org/officeDocument/2006/relationships/slideLayout" Target="../slideLayouts/slideLayout1892.xml"/><Relationship Id="rId4" Type="http://schemas.openxmlformats.org/officeDocument/2006/relationships/slideLayout" Target="../slideLayouts/slideLayout1893.xml"/><Relationship Id="rId5" Type="http://schemas.openxmlformats.org/officeDocument/2006/relationships/slideLayout" Target="../slideLayouts/slideLayout1894.xml"/><Relationship Id="rId6" Type="http://schemas.openxmlformats.org/officeDocument/2006/relationships/slideLayout" Target="../slideLayouts/slideLayout1895.xml"/><Relationship Id="rId7" Type="http://schemas.openxmlformats.org/officeDocument/2006/relationships/slideLayout" Target="../slideLayouts/slideLayout1896.xml"/><Relationship Id="rId8" Type="http://schemas.openxmlformats.org/officeDocument/2006/relationships/slideLayout" Target="../slideLayouts/slideLayout1897.xml"/><Relationship Id="rId9" Type="http://schemas.openxmlformats.org/officeDocument/2006/relationships/slideLayout" Target="../slideLayouts/slideLayout1898.xml"/><Relationship Id="rId10" Type="http://schemas.openxmlformats.org/officeDocument/2006/relationships/slideLayout" Target="../slideLayouts/slideLayout1899.xml"/></Relationships>
</file>

<file path=ppt/slideMasters/_rels/slideMaster176.xml.rels><?xml version="1.0" encoding="UTF-8" standalone="yes"?>
<Relationships xmlns="http://schemas.openxmlformats.org/package/2006/relationships"><Relationship Id="rId11" Type="http://schemas.openxmlformats.org/officeDocument/2006/relationships/slideLayout" Target="../slideLayouts/slideLayout1912.xml"/><Relationship Id="rId12" Type="http://schemas.openxmlformats.org/officeDocument/2006/relationships/theme" Target="../theme/theme176.xml"/><Relationship Id="rId13" Type="http://schemas.openxmlformats.org/officeDocument/2006/relationships/image" Target="../media/image1.png"/><Relationship Id="rId1" Type="http://schemas.openxmlformats.org/officeDocument/2006/relationships/slideLayout" Target="../slideLayouts/slideLayout1902.xml"/><Relationship Id="rId2" Type="http://schemas.openxmlformats.org/officeDocument/2006/relationships/slideLayout" Target="../slideLayouts/slideLayout1903.xml"/><Relationship Id="rId3" Type="http://schemas.openxmlformats.org/officeDocument/2006/relationships/slideLayout" Target="../slideLayouts/slideLayout1904.xml"/><Relationship Id="rId4" Type="http://schemas.openxmlformats.org/officeDocument/2006/relationships/slideLayout" Target="../slideLayouts/slideLayout1905.xml"/><Relationship Id="rId5" Type="http://schemas.openxmlformats.org/officeDocument/2006/relationships/slideLayout" Target="../slideLayouts/slideLayout1906.xml"/><Relationship Id="rId6" Type="http://schemas.openxmlformats.org/officeDocument/2006/relationships/slideLayout" Target="../slideLayouts/slideLayout1907.xml"/><Relationship Id="rId7" Type="http://schemas.openxmlformats.org/officeDocument/2006/relationships/slideLayout" Target="../slideLayouts/slideLayout1908.xml"/><Relationship Id="rId8" Type="http://schemas.openxmlformats.org/officeDocument/2006/relationships/slideLayout" Target="../slideLayouts/slideLayout1909.xml"/><Relationship Id="rId9" Type="http://schemas.openxmlformats.org/officeDocument/2006/relationships/slideLayout" Target="../slideLayouts/slideLayout1910.xml"/><Relationship Id="rId10" Type="http://schemas.openxmlformats.org/officeDocument/2006/relationships/slideLayout" Target="../slideLayouts/slideLayout1911.xml"/></Relationships>
</file>

<file path=ppt/slideMasters/_rels/slideMaster177.xml.rels><?xml version="1.0" encoding="UTF-8" standalone="yes"?>
<Relationships xmlns="http://schemas.openxmlformats.org/package/2006/relationships"><Relationship Id="rId11" Type="http://schemas.openxmlformats.org/officeDocument/2006/relationships/slideLayout" Target="../slideLayouts/slideLayout1923.xml"/><Relationship Id="rId12" Type="http://schemas.openxmlformats.org/officeDocument/2006/relationships/theme" Target="../theme/theme177.xml"/><Relationship Id="rId1" Type="http://schemas.openxmlformats.org/officeDocument/2006/relationships/slideLayout" Target="../slideLayouts/slideLayout1913.xml"/><Relationship Id="rId2" Type="http://schemas.openxmlformats.org/officeDocument/2006/relationships/slideLayout" Target="../slideLayouts/slideLayout1914.xml"/><Relationship Id="rId3" Type="http://schemas.openxmlformats.org/officeDocument/2006/relationships/slideLayout" Target="../slideLayouts/slideLayout1915.xml"/><Relationship Id="rId4" Type="http://schemas.openxmlformats.org/officeDocument/2006/relationships/slideLayout" Target="../slideLayouts/slideLayout1916.xml"/><Relationship Id="rId5" Type="http://schemas.openxmlformats.org/officeDocument/2006/relationships/slideLayout" Target="../slideLayouts/slideLayout1917.xml"/><Relationship Id="rId6" Type="http://schemas.openxmlformats.org/officeDocument/2006/relationships/slideLayout" Target="../slideLayouts/slideLayout1918.xml"/><Relationship Id="rId7" Type="http://schemas.openxmlformats.org/officeDocument/2006/relationships/slideLayout" Target="../slideLayouts/slideLayout1919.xml"/><Relationship Id="rId8" Type="http://schemas.openxmlformats.org/officeDocument/2006/relationships/slideLayout" Target="../slideLayouts/slideLayout1920.xml"/><Relationship Id="rId9" Type="http://schemas.openxmlformats.org/officeDocument/2006/relationships/slideLayout" Target="../slideLayouts/slideLayout1921.xml"/><Relationship Id="rId10" Type="http://schemas.openxmlformats.org/officeDocument/2006/relationships/slideLayout" Target="../slideLayouts/slideLayout1922.xml"/></Relationships>
</file>

<file path=ppt/slideMasters/_rels/slideMaster178.xml.rels><?xml version="1.0" encoding="UTF-8" standalone="yes"?>
<Relationships xmlns="http://schemas.openxmlformats.org/package/2006/relationships"><Relationship Id="rId11" Type="http://schemas.openxmlformats.org/officeDocument/2006/relationships/slideLayout" Target="../slideLayouts/slideLayout1934.xml"/><Relationship Id="rId12" Type="http://schemas.openxmlformats.org/officeDocument/2006/relationships/slideLayout" Target="../slideLayouts/slideLayout1935.xml"/><Relationship Id="rId13" Type="http://schemas.openxmlformats.org/officeDocument/2006/relationships/theme" Target="../theme/theme178.xml"/><Relationship Id="rId1" Type="http://schemas.openxmlformats.org/officeDocument/2006/relationships/slideLayout" Target="../slideLayouts/slideLayout1924.xml"/><Relationship Id="rId2" Type="http://schemas.openxmlformats.org/officeDocument/2006/relationships/slideLayout" Target="../slideLayouts/slideLayout1925.xml"/><Relationship Id="rId3" Type="http://schemas.openxmlformats.org/officeDocument/2006/relationships/slideLayout" Target="../slideLayouts/slideLayout1926.xml"/><Relationship Id="rId4" Type="http://schemas.openxmlformats.org/officeDocument/2006/relationships/slideLayout" Target="../slideLayouts/slideLayout1927.xml"/><Relationship Id="rId5" Type="http://schemas.openxmlformats.org/officeDocument/2006/relationships/slideLayout" Target="../slideLayouts/slideLayout1928.xml"/><Relationship Id="rId6" Type="http://schemas.openxmlformats.org/officeDocument/2006/relationships/slideLayout" Target="../slideLayouts/slideLayout1929.xml"/><Relationship Id="rId7" Type="http://schemas.openxmlformats.org/officeDocument/2006/relationships/slideLayout" Target="../slideLayouts/slideLayout1930.xml"/><Relationship Id="rId8" Type="http://schemas.openxmlformats.org/officeDocument/2006/relationships/slideLayout" Target="../slideLayouts/slideLayout1931.xml"/><Relationship Id="rId9" Type="http://schemas.openxmlformats.org/officeDocument/2006/relationships/slideLayout" Target="../slideLayouts/slideLayout1932.xml"/><Relationship Id="rId10" Type="http://schemas.openxmlformats.org/officeDocument/2006/relationships/slideLayout" Target="../slideLayouts/slideLayout1933.xml"/></Relationships>
</file>

<file path=ppt/slideMasters/_rels/slideMaster179.xml.rels><?xml version="1.0" encoding="UTF-8" standalone="yes"?>
<Relationships xmlns="http://schemas.openxmlformats.org/package/2006/relationships"><Relationship Id="rId11" Type="http://schemas.openxmlformats.org/officeDocument/2006/relationships/slideLayout" Target="../slideLayouts/slideLayout1946.xml"/><Relationship Id="rId12" Type="http://schemas.openxmlformats.org/officeDocument/2006/relationships/theme" Target="../theme/theme179.xml"/><Relationship Id="rId13" Type="http://schemas.openxmlformats.org/officeDocument/2006/relationships/image" Target="../media/image1.png"/><Relationship Id="rId1" Type="http://schemas.openxmlformats.org/officeDocument/2006/relationships/slideLayout" Target="../slideLayouts/slideLayout1936.xml"/><Relationship Id="rId2" Type="http://schemas.openxmlformats.org/officeDocument/2006/relationships/slideLayout" Target="../slideLayouts/slideLayout1937.xml"/><Relationship Id="rId3" Type="http://schemas.openxmlformats.org/officeDocument/2006/relationships/slideLayout" Target="../slideLayouts/slideLayout1938.xml"/><Relationship Id="rId4" Type="http://schemas.openxmlformats.org/officeDocument/2006/relationships/slideLayout" Target="../slideLayouts/slideLayout1939.xml"/><Relationship Id="rId5" Type="http://schemas.openxmlformats.org/officeDocument/2006/relationships/slideLayout" Target="../slideLayouts/slideLayout1940.xml"/><Relationship Id="rId6" Type="http://schemas.openxmlformats.org/officeDocument/2006/relationships/slideLayout" Target="../slideLayouts/slideLayout1941.xml"/><Relationship Id="rId7" Type="http://schemas.openxmlformats.org/officeDocument/2006/relationships/slideLayout" Target="../slideLayouts/slideLayout1942.xml"/><Relationship Id="rId8" Type="http://schemas.openxmlformats.org/officeDocument/2006/relationships/slideLayout" Target="../slideLayouts/slideLayout1943.xml"/><Relationship Id="rId9" Type="http://schemas.openxmlformats.org/officeDocument/2006/relationships/slideLayout" Target="../slideLayouts/slideLayout1944.xml"/><Relationship Id="rId10" Type="http://schemas.openxmlformats.org/officeDocument/2006/relationships/slideLayout" Target="../slideLayouts/slideLayout1945.xml"/></Relationships>
</file>

<file path=ppt/slideMasters/_rels/slideMaster180.xml.rels><?xml version="1.0" encoding="UTF-8" standalone="yes"?>
<Relationships xmlns="http://schemas.openxmlformats.org/package/2006/relationships"><Relationship Id="rId11" Type="http://schemas.openxmlformats.org/officeDocument/2006/relationships/slideLayout" Target="../slideLayouts/slideLayout1957.xml"/><Relationship Id="rId12" Type="http://schemas.openxmlformats.org/officeDocument/2006/relationships/theme" Target="../theme/theme180.xml"/><Relationship Id="rId1" Type="http://schemas.openxmlformats.org/officeDocument/2006/relationships/slideLayout" Target="../slideLayouts/slideLayout1947.xml"/><Relationship Id="rId2" Type="http://schemas.openxmlformats.org/officeDocument/2006/relationships/slideLayout" Target="../slideLayouts/slideLayout1948.xml"/><Relationship Id="rId3" Type="http://schemas.openxmlformats.org/officeDocument/2006/relationships/slideLayout" Target="../slideLayouts/slideLayout1949.xml"/><Relationship Id="rId4" Type="http://schemas.openxmlformats.org/officeDocument/2006/relationships/slideLayout" Target="../slideLayouts/slideLayout1950.xml"/><Relationship Id="rId5" Type="http://schemas.openxmlformats.org/officeDocument/2006/relationships/slideLayout" Target="../slideLayouts/slideLayout1951.xml"/><Relationship Id="rId6" Type="http://schemas.openxmlformats.org/officeDocument/2006/relationships/slideLayout" Target="../slideLayouts/slideLayout1952.xml"/><Relationship Id="rId7" Type="http://schemas.openxmlformats.org/officeDocument/2006/relationships/slideLayout" Target="../slideLayouts/slideLayout1953.xml"/><Relationship Id="rId8" Type="http://schemas.openxmlformats.org/officeDocument/2006/relationships/slideLayout" Target="../slideLayouts/slideLayout1954.xml"/><Relationship Id="rId9" Type="http://schemas.openxmlformats.org/officeDocument/2006/relationships/slideLayout" Target="../slideLayouts/slideLayout1955.xml"/><Relationship Id="rId10" Type="http://schemas.openxmlformats.org/officeDocument/2006/relationships/slideLayout" Target="../slideLayouts/slideLayout1956.xml"/></Relationships>
</file>

<file path=ppt/slideMasters/_rels/slideMaster181.xml.rels><?xml version="1.0" encoding="UTF-8" standalone="yes"?>
<Relationships xmlns="http://schemas.openxmlformats.org/package/2006/relationships"><Relationship Id="rId11" Type="http://schemas.openxmlformats.org/officeDocument/2006/relationships/slideLayout" Target="../slideLayouts/slideLayout1968.xml"/><Relationship Id="rId12" Type="http://schemas.openxmlformats.org/officeDocument/2006/relationships/theme" Target="../theme/theme181.xml"/><Relationship Id="rId1" Type="http://schemas.openxmlformats.org/officeDocument/2006/relationships/slideLayout" Target="../slideLayouts/slideLayout1958.xml"/><Relationship Id="rId2" Type="http://schemas.openxmlformats.org/officeDocument/2006/relationships/slideLayout" Target="../slideLayouts/slideLayout1959.xml"/><Relationship Id="rId3" Type="http://schemas.openxmlformats.org/officeDocument/2006/relationships/slideLayout" Target="../slideLayouts/slideLayout1960.xml"/><Relationship Id="rId4" Type="http://schemas.openxmlformats.org/officeDocument/2006/relationships/slideLayout" Target="../slideLayouts/slideLayout1961.xml"/><Relationship Id="rId5" Type="http://schemas.openxmlformats.org/officeDocument/2006/relationships/slideLayout" Target="../slideLayouts/slideLayout1962.xml"/><Relationship Id="rId6" Type="http://schemas.openxmlformats.org/officeDocument/2006/relationships/slideLayout" Target="../slideLayouts/slideLayout1963.xml"/><Relationship Id="rId7" Type="http://schemas.openxmlformats.org/officeDocument/2006/relationships/slideLayout" Target="../slideLayouts/slideLayout1964.xml"/><Relationship Id="rId8" Type="http://schemas.openxmlformats.org/officeDocument/2006/relationships/slideLayout" Target="../slideLayouts/slideLayout1965.xml"/><Relationship Id="rId9" Type="http://schemas.openxmlformats.org/officeDocument/2006/relationships/slideLayout" Target="../slideLayouts/slideLayout1966.xml"/><Relationship Id="rId10" Type="http://schemas.openxmlformats.org/officeDocument/2006/relationships/slideLayout" Target="../slideLayouts/slideLayout1967.xml"/></Relationships>
</file>

<file path=ppt/slideMasters/_rels/slideMaster182.xml.rels><?xml version="1.0" encoding="UTF-8" standalone="yes"?>
<Relationships xmlns="http://schemas.openxmlformats.org/package/2006/relationships"><Relationship Id="rId11" Type="http://schemas.openxmlformats.org/officeDocument/2006/relationships/slideLayout" Target="../slideLayouts/slideLayout1979.xml"/><Relationship Id="rId12" Type="http://schemas.openxmlformats.org/officeDocument/2006/relationships/slideLayout" Target="../slideLayouts/slideLayout1980.xml"/><Relationship Id="rId13" Type="http://schemas.openxmlformats.org/officeDocument/2006/relationships/slideLayout" Target="../slideLayouts/slideLayout1981.xml"/><Relationship Id="rId14" Type="http://schemas.openxmlformats.org/officeDocument/2006/relationships/theme" Target="../theme/theme182.xml"/><Relationship Id="rId1" Type="http://schemas.openxmlformats.org/officeDocument/2006/relationships/slideLayout" Target="../slideLayouts/slideLayout1969.xml"/><Relationship Id="rId2" Type="http://schemas.openxmlformats.org/officeDocument/2006/relationships/slideLayout" Target="../slideLayouts/slideLayout1970.xml"/><Relationship Id="rId3" Type="http://schemas.openxmlformats.org/officeDocument/2006/relationships/slideLayout" Target="../slideLayouts/slideLayout1971.xml"/><Relationship Id="rId4" Type="http://schemas.openxmlformats.org/officeDocument/2006/relationships/slideLayout" Target="../slideLayouts/slideLayout1972.xml"/><Relationship Id="rId5" Type="http://schemas.openxmlformats.org/officeDocument/2006/relationships/slideLayout" Target="../slideLayouts/slideLayout1973.xml"/><Relationship Id="rId6" Type="http://schemas.openxmlformats.org/officeDocument/2006/relationships/slideLayout" Target="../slideLayouts/slideLayout1974.xml"/><Relationship Id="rId7" Type="http://schemas.openxmlformats.org/officeDocument/2006/relationships/slideLayout" Target="../slideLayouts/slideLayout1975.xml"/><Relationship Id="rId8" Type="http://schemas.openxmlformats.org/officeDocument/2006/relationships/slideLayout" Target="../slideLayouts/slideLayout1976.xml"/><Relationship Id="rId9" Type="http://schemas.openxmlformats.org/officeDocument/2006/relationships/slideLayout" Target="../slideLayouts/slideLayout1977.xml"/><Relationship Id="rId10" Type="http://schemas.openxmlformats.org/officeDocument/2006/relationships/slideLayout" Target="../slideLayouts/slideLayout1978.xml"/></Relationships>
</file>

<file path=ppt/slideMasters/_rels/slideMaster183.xml.rels><?xml version="1.0" encoding="UTF-8" standalone="yes"?>
<Relationships xmlns="http://schemas.openxmlformats.org/package/2006/relationships"><Relationship Id="rId11" Type="http://schemas.openxmlformats.org/officeDocument/2006/relationships/slideLayout" Target="../slideLayouts/slideLayout1992.xml"/><Relationship Id="rId12" Type="http://schemas.openxmlformats.org/officeDocument/2006/relationships/slideLayout" Target="../slideLayouts/slideLayout1993.xml"/><Relationship Id="rId13" Type="http://schemas.openxmlformats.org/officeDocument/2006/relationships/slideLayout" Target="../slideLayouts/slideLayout1994.xml"/><Relationship Id="rId14" Type="http://schemas.openxmlformats.org/officeDocument/2006/relationships/theme" Target="../theme/theme183.xml"/><Relationship Id="rId15" Type="http://schemas.openxmlformats.org/officeDocument/2006/relationships/image" Target="../media/image8.jpeg"/><Relationship Id="rId1" Type="http://schemas.openxmlformats.org/officeDocument/2006/relationships/slideLayout" Target="../slideLayouts/slideLayout1982.xml"/><Relationship Id="rId2" Type="http://schemas.openxmlformats.org/officeDocument/2006/relationships/slideLayout" Target="../slideLayouts/slideLayout1983.xml"/><Relationship Id="rId3" Type="http://schemas.openxmlformats.org/officeDocument/2006/relationships/slideLayout" Target="../slideLayouts/slideLayout1984.xml"/><Relationship Id="rId4" Type="http://schemas.openxmlformats.org/officeDocument/2006/relationships/slideLayout" Target="../slideLayouts/slideLayout1985.xml"/><Relationship Id="rId5" Type="http://schemas.openxmlformats.org/officeDocument/2006/relationships/slideLayout" Target="../slideLayouts/slideLayout1986.xml"/><Relationship Id="rId6" Type="http://schemas.openxmlformats.org/officeDocument/2006/relationships/slideLayout" Target="../slideLayouts/slideLayout1987.xml"/><Relationship Id="rId7" Type="http://schemas.openxmlformats.org/officeDocument/2006/relationships/slideLayout" Target="../slideLayouts/slideLayout1988.xml"/><Relationship Id="rId8" Type="http://schemas.openxmlformats.org/officeDocument/2006/relationships/slideLayout" Target="../slideLayouts/slideLayout1989.xml"/><Relationship Id="rId9" Type="http://schemas.openxmlformats.org/officeDocument/2006/relationships/slideLayout" Target="../slideLayouts/slideLayout1990.xml"/><Relationship Id="rId10" Type="http://schemas.openxmlformats.org/officeDocument/2006/relationships/slideLayout" Target="../slideLayouts/slideLayout199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4"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7071"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2" cstate="print"/>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962588909"/>
      </p:ext>
    </p:extLst>
  </p:cSld>
  <p:clrMap bg1="lt1" tx1="dk1" bg2="lt2" tx2="dk2" accent1="accent1" accent2="accent2" accent3="accent3" accent4="accent4" accent5="accent5" accent6="accent6" hlink="hlink" folHlink="folHlink"/>
  <p:sldLayoutIdLst>
    <p:sldLayoutId id="2147483800" r:id="rId1"/>
    <p:sldLayoutId id="2147483801" r:id="rId2"/>
    <p:sldLayoutId id="2147483802" r:id="rId3"/>
    <p:sldLayoutId id="2147483803" r:id="rId4"/>
    <p:sldLayoutId id="2147483804" r:id="rId5"/>
    <p:sldLayoutId id="2147483805" r:id="rId6"/>
    <p:sldLayoutId id="2147483806" r:id="rId7"/>
    <p:sldLayoutId id="2147483807" r:id="rId8"/>
    <p:sldLayoutId id="2147483808" r:id="rId9"/>
    <p:sldLayoutId id="2147483809" r:id="rId10"/>
    <p:sldLayoutId id="2147483810" r:id="rId11"/>
    <p:sldLayoutId id="2147483811"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48319655"/>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20" r:id="rId8"/>
    <p:sldLayoutId id="2147483821" r:id="rId9"/>
    <p:sldLayoutId id="2147483822" r:id="rId10"/>
    <p:sldLayoutId id="214748382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951778093"/>
      </p:ext>
    </p:extLst>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52091940"/>
      </p:ext>
    </p:extLst>
  </p:cSld>
  <p:clrMap bg1="lt1" tx1="dk1" bg2="lt2" tx2="dk2" accent1="accent1" accent2="accent2" accent3="accent3" accent4="accent4" accent5="accent5" accent6="accent6" hlink="hlink" folHlink="folHlink"/>
  <p:sldLayoutIdLst>
    <p:sldLayoutId id="2147483837" r:id="rId1"/>
    <p:sldLayoutId id="2147483838" r:id="rId2"/>
    <p:sldLayoutId id="2147483839" r:id="rId3"/>
    <p:sldLayoutId id="2147483840" r:id="rId4"/>
    <p:sldLayoutId id="2147483841" r:id="rId5"/>
    <p:sldLayoutId id="2147483842" r:id="rId6"/>
    <p:sldLayoutId id="2147483843" r:id="rId7"/>
    <p:sldLayoutId id="2147483844" r:id="rId8"/>
    <p:sldLayoutId id="2147483845" r:id="rId9"/>
    <p:sldLayoutId id="2147483846" r:id="rId10"/>
    <p:sldLayoutId id="214748384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888125"/>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10130626"/>
      </p:ext>
    </p:extLst>
  </p:cSld>
  <p:clrMap bg1="lt1" tx1="dk1" bg2="lt2" tx2="dk2" accent1="accent1" accent2="accent2" accent3="accent3" accent4="accent4" accent5="accent5" accent6="accent6" hlink="hlink" folHlink="folHlink"/>
  <p:sldLayoutIdLst>
    <p:sldLayoutId id="2147483861" r:id="rId1"/>
    <p:sldLayoutId id="2147483862" r:id="rId2"/>
    <p:sldLayoutId id="2147483863" r:id="rId3"/>
    <p:sldLayoutId id="2147483864" r:id="rId4"/>
    <p:sldLayoutId id="2147483865" r:id="rId5"/>
    <p:sldLayoutId id="2147483866" r:id="rId6"/>
    <p:sldLayoutId id="2147483867" r:id="rId7"/>
    <p:sldLayoutId id="2147483868" r:id="rId8"/>
    <p:sldLayoutId id="2147483869" r:id="rId9"/>
    <p:sldLayoutId id="2147483870" r:id="rId10"/>
    <p:sldLayoutId id="214748387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pic>
        <p:nvPicPr>
          <p:cNvPr id="6" name="Picture 5"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77287076"/>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1"/>
          </a:solidFill>
          <a:latin typeface="Times New Roman"/>
          <a:ea typeface="+mj-ea"/>
          <a:cs typeface="Times New Roman"/>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descr="header.png"/>
          <p:cNvPicPr>
            <a:picLocks noChangeAspect="1"/>
          </p:cNvPicPr>
          <p:nvPr userDrawn="1"/>
        </p:nvPicPr>
        <p:blipFill>
          <a:blip r:embed="rId16"/>
          <a:stretch>
            <a:fillRect/>
          </a:stretch>
        </p:blipFill>
        <p:spPr>
          <a:xfrm>
            <a:off x="4053359" y="264849"/>
            <a:ext cx="5102012" cy="542508"/>
          </a:xfrm>
          <a:prstGeom prst="rect">
            <a:avLst/>
          </a:prstGeom>
        </p:spPr>
      </p:pic>
      <p:sp>
        <p:nvSpPr>
          <p:cNvPr id="8" name="Title Placeholder 1"/>
          <p:cNvSpPr>
            <a:spLocks noGrp="1"/>
          </p:cNvSpPr>
          <p:nvPr>
            <p:ph type="title"/>
          </p:nvPr>
        </p:nvSpPr>
        <p:spPr>
          <a:xfrm>
            <a:off x="299306" y="274638"/>
            <a:ext cx="8387494" cy="532719"/>
          </a:xfrm>
          <a:prstGeom prst="rect">
            <a:avLst/>
          </a:prstGeom>
        </p:spPr>
        <p:txBody>
          <a:bodyPr vert="horz" lIns="91440" tIns="45720" rIns="91440" bIns="45720" rtlCol="0" anchor="ctr">
            <a:noAutofit/>
          </a:bodyPr>
          <a:lstStyle/>
          <a:p>
            <a:r>
              <a:rPr lang="en-US" dirty="0" smtClean="0"/>
              <a:t>Click edit Master title style</a:t>
            </a:r>
            <a:endParaRPr lang="en-US" dirty="0"/>
          </a:p>
        </p:txBody>
      </p:sp>
      <p:pic>
        <p:nvPicPr>
          <p:cNvPr id="9" name="Picture 8" descr="footer.png"/>
          <p:cNvPicPr>
            <a:picLocks noChangeAspect="1"/>
          </p:cNvPicPr>
          <p:nvPr userDrawn="1"/>
        </p:nvPicPr>
        <p:blipFill>
          <a:blip r:embed="rId17"/>
          <a:stretch>
            <a:fillRect/>
          </a:stretch>
        </p:blipFill>
        <p:spPr>
          <a:xfrm>
            <a:off x="-27215" y="6267135"/>
            <a:ext cx="9189720" cy="611833"/>
          </a:xfrm>
          <a:prstGeom prst="rect">
            <a:avLst/>
          </a:prstGeom>
          <a:ln>
            <a:noFill/>
          </a:ln>
        </p:spPr>
      </p:pic>
      <p:pic>
        <p:nvPicPr>
          <p:cNvPr id="10" name="Picture 9" descr="ecelogorb.psd"/>
          <p:cNvPicPr>
            <a:picLocks noChangeAspect="1"/>
          </p:cNvPicPr>
          <p:nvPr userDrawn="1"/>
        </p:nvPicPr>
        <p:blipFill>
          <a:blip r:embed="rId18">
            <a:lum bright="-8000"/>
          </a:blip>
          <a:stretch>
            <a:fillRect/>
          </a:stretch>
        </p:blipFill>
        <p:spPr>
          <a:xfrm>
            <a:off x="193350" y="6294367"/>
            <a:ext cx="2563296" cy="512659"/>
          </a:xfrm>
          <a:prstGeom prst="rect">
            <a:avLst/>
          </a:prstGeom>
          <a:effectLst/>
        </p:spPr>
      </p:pic>
      <p:pic>
        <p:nvPicPr>
          <p:cNvPr id="11" name="Picture 10" descr="CMU_logo_horiz_black.eps"/>
          <p:cNvPicPr>
            <a:picLocks noChangeAspect="1"/>
          </p:cNvPicPr>
          <p:nvPr userDrawn="1"/>
        </p:nvPicPr>
        <p:blipFill>
          <a:blip r:embed="rId19"/>
          <a:stretch>
            <a:fillRect/>
          </a:stretch>
        </p:blipFill>
        <p:spPr>
          <a:xfrm>
            <a:off x="5263668" y="6393688"/>
            <a:ext cx="3714414" cy="337908"/>
          </a:xfrm>
          <a:prstGeom prst="rect">
            <a:avLst/>
          </a:prstGeom>
          <a:effectLst/>
        </p:spPr>
      </p:pic>
    </p:spTree>
    <p:extLst>
      <p:ext uri="{BB962C8B-B14F-4D97-AF65-F5344CB8AC3E}">
        <p14:creationId xmlns:p14="http://schemas.microsoft.com/office/powerpoint/2010/main" val="1092185447"/>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19" r:id="rId10"/>
    <p:sldLayoutId id="2147483920" r:id="rId11"/>
    <p:sldLayoutId id="2147483921" r:id="rId12"/>
    <p:sldLayoutId id="2147483922" r:id="rId13"/>
    <p:sldLayoutId id="2147483923" r:id="rId14"/>
  </p:sldLayoutIdLst>
  <p:txStyles>
    <p:titleStyle>
      <a:lvl1pPr algn="l" defTabSz="457200" rtl="0" eaLnBrk="1" latinLnBrk="0" hangingPunct="1">
        <a:spcBef>
          <a:spcPct val="0"/>
        </a:spcBef>
        <a:buNone/>
        <a:defRPr sz="3600" kern="1200">
          <a:solidFill>
            <a:schemeClr val="tx1"/>
          </a:solidFill>
          <a:latin typeface="Arial"/>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69606243"/>
      </p:ext>
    </p:extLst>
  </p:cSld>
  <p:clrMap bg1="lt1" tx1="dk1" bg2="lt2" tx2="dk2" accent1="accent1" accent2="accent2" accent3="accent3" accent4="accent4" accent5="accent5" accent6="accent6" hlink="hlink" folHlink="folHlink"/>
  <p:sldLayoutIdLst>
    <p:sldLayoutId id="2147483925" r:id="rId1"/>
    <p:sldLayoutId id="2147483926" r:id="rId2"/>
    <p:sldLayoutId id="2147483927" r:id="rId3"/>
    <p:sldLayoutId id="2147483928" r:id="rId4"/>
    <p:sldLayoutId id="2147483929" r:id="rId5"/>
    <p:sldLayoutId id="2147483930" r:id="rId6"/>
    <p:sldLayoutId id="2147483931" r:id="rId7"/>
    <p:sldLayoutId id="2147483932" r:id="rId8"/>
    <p:sldLayoutId id="2147483933" r:id="rId9"/>
    <p:sldLayoutId id="2147483934" r:id="rId10"/>
    <p:sldLayoutId id="214748393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44848149"/>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410205793"/>
      </p:ext>
    </p:extLst>
  </p:cSld>
  <p:clrMap bg1="lt1" tx1="dk1" bg2="lt2" tx2="dk2" accent1="accent1" accent2="accent2" accent3="accent3" accent4="accent4" accent5="accent5" accent6="accent6" hlink="hlink" folHlink="folHlink"/>
  <p:sldLayoutIdLst>
    <p:sldLayoutId id="2147483949" r:id="rId1"/>
    <p:sldLayoutId id="2147483950" r:id="rId2"/>
    <p:sldLayoutId id="2147483951" r:id="rId3"/>
    <p:sldLayoutId id="2147483952" r:id="rId4"/>
    <p:sldLayoutId id="2147483953" r:id="rId5"/>
    <p:sldLayoutId id="2147483954" r:id="rId6"/>
    <p:sldLayoutId id="2147483955" r:id="rId7"/>
    <p:sldLayoutId id="2147483956" r:id="rId8"/>
    <p:sldLayoutId id="2147483957" r:id="rId9"/>
    <p:sldLayoutId id="2147483958" r:id="rId10"/>
    <p:sldLayoutId id="214748395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8903695"/>
      </p:ext>
    </p:extLst>
  </p:cSld>
  <p:clrMap bg1="lt1" tx1="dk1" bg2="lt2" tx2="dk2" accent1="accent1" accent2="accent2" accent3="accent3" accent4="accent4" accent5="accent5" accent6="accent6" hlink="hlink" folHlink="folHlink"/>
  <p:sldLayoutIdLst>
    <p:sldLayoutId id="2147483978" r:id="rId1"/>
    <p:sldLayoutId id="2147483979" r:id="rId2"/>
    <p:sldLayoutId id="2147483980" r:id="rId3"/>
    <p:sldLayoutId id="2147483981" r:id="rId4"/>
    <p:sldLayoutId id="2147483982" r:id="rId5"/>
    <p:sldLayoutId id="2147483983" r:id="rId6"/>
    <p:sldLayoutId id="2147483984" r:id="rId7"/>
    <p:sldLayoutId id="2147483985" r:id="rId8"/>
    <p:sldLayoutId id="2147483986" r:id="rId9"/>
    <p:sldLayoutId id="2147483987" r:id="rId10"/>
    <p:sldLayoutId id="214748398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23517911"/>
      </p:ext>
    </p:extLst>
  </p:cSld>
  <p:clrMap bg1="lt1" tx1="dk1" bg2="lt2" tx2="dk2" accent1="accent1" accent2="accent2" accent3="accent3" accent4="accent4" accent5="accent5" accent6="accent6" hlink="hlink" folHlink="folHlink"/>
  <p:sldLayoutIdLst>
    <p:sldLayoutId id="2147484003" r:id="rId1"/>
    <p:sldLayoutId id="2147484004" r:id="rId2"/>
    <p:sldLayoutId id="2147484005" r:id="rId3"/>
    <p:sldLayoutId id="2147484006" r:id="rId4"/>
    <p:sldLayoutId id="2147484007" r:id="rId5"/>
    <p:sldLayoutId id="2147484008" r:id="rId6"/>
    <p:sldLayoutId id="2147484009" r:id="rId7"/>
    <p:sldLayoutId id="2147484010" r:id="rId8"/>
    <p:sldLayoutId id="2147484011" r:id="rId9"/>
    <p:sldLayoutId id="2147484012" r:id="rId10"/>
    <p:sldLayoutId id="214748401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95245154"/>
      </p:ext>
    </p:extLst>
  </p:cSld>
  <p:clrMap bg1="lt1" tx1="dk1" bg2="lt2" tx2="dk2" accent1="accent1" accent2="accent2" accent3="accent3" accent4="accent4" accent5="accent5" accent6="accent6" hlink="hlink" folHlink="folHlink"/>
  <p:sldLayoutIdLst>
    <p:sldLayoutId id="2147484063" r:id="rId1"/>
    <p:sldLayoutId id="2147484064" r:id="rId2"/>
    <p:sldLayoutId id="2147484065" r:id="rId3"/>
    <p:sldLayoutId id="2147484066" r:id="rId4"/>
    <p:sldLayoutId id="2147484067" r:id="rId5"/>
    <p:sldLayoutId id="2147484068" r:id="rId6"/>
    <p:sldLayoutId id="2147484069" r:id="rId7"/>
    <p:sldLayoutId id="2147484070" r:id="rId8"/>
    <p:sldLayoutId id="2147484071" r:id="rId9"/>
    <p:sldLayoutId id="2147484072" r:id="rId10"/>
    <p:sldLayoutId id="214748407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55D46416-474E-184B-A5AD-7D0BC91A8C60}"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25344"/>
            <a:ext cx="1080120" cy="312522"/>
          </a:xfrm>
          <a:prstGeom prst="rect">
            <a:avLst/>
          </a:prstGeom>
        </p:spPr>
      </p:pic>
    </p:spTree>
    <p:extLst>
      <p:ext uri="{BB962C8B-B14F-4D97-AF65-F5344CB8AC3E}">
        <p14:creationId xmlns:p14="http://schemas.microsoft.com/office/powerpoint/2010/main" val="1194972499"/>
      </p:ext>
    </p:extLst>
  </p:cSld>
  <p:clrMap bg1="lt1" tx1="dk1" bg2="lt2" tx2="dk2" accent1="accent1" accent2="accent2" accent3="accent3" accent4="accent4" accent5="accent5" accent6="accent6" hlink="hlink" folHlink="folHlink"/>
  <p:sldLayoutIdLst>
    <p:sldLayoutId id="2147484075" r:id="rId1"/>
    <p:sldLayoutId id="2147484076" r:id="rId2"/>
    <p:sldLayoutId id="2147484077" r:id="rId3"/>
    <p:sldLayoutId id="2147484078" r:id="rId4"/>
    <p:sldLayoutId id="2147484079" r:id="rId5"/>
    <p:sldLayoutId id="2147484080" r:id="rId6"/>
    <p:sldLayoutId id="2147484081" r:id="rId7"/>
    <p:sldLayoutId id="2147484082" r:id="rId8"/>
    <p:sldLayoutId id="2147484083" r:id="rId9"/>
    <p:sldLayoutId id="2147484084" r:id="rId10"/>
    <p:sldLayoutId id="2147484085" r:id="rId11"/>
    <p:sldLayoutId id="2147484086"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278721475"/>
      </p:ext>
    </p:extLst>
  </p:cSld>
  <p:clrMap bg1="lt1" tx1="dk1" bg2="lt2" tx2="dk2" accent1="accent1" accent2="accent2" accent3="accent3" accent4="accent4" accent5="accent5" accent6="accent6" hlink="hlink" folHlink="folHlink"/>
  <p:sldLayoutIdLst>
    <p:sldLayoutId id="2147484088" r:id="rId1"/>
    <p:sldLayoutId id="2147484089" r:id="rId2"/>
    <p:sldLayoutId id="2147484090" r:id="rId3"/>
    <p:sldLayoutId id="2147484091" r:id="rId4"/>
    <p:sldLayoutId id="2147484092" r:id="rId5"/>
    <p:sldLayoutId id="2147484093" r:id="rId6"/>
    <p:sldLayoutId id="2147484094" r:id="rId7"/>
    <p:sldLayoutId id="2147484095" r:id="rId8"/>
    <p:sldLayoutId id="2147484096" r:id="rId9"/>
    <p:sldLayoutId id="2147484097" r:id="rId10"/>
    <p:sldLayoutId id="214748409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41076515"/>
      </p:ext>
    </p:extLst>
  </p:cSld>
  <p:clrMap bg1="lt1" tx1="dk1" bg2="lt2" tx2="dk2" accent1="accent1" accent2="accent2" accent3="accent3" accent4="accent4" accent5="accent5" accent6="accent6" hlink="hlink" folHlink="folHlink"/>
  <p:sldLayoutIdLst>
    <p:sldLayoutId id="2147484100" r:id="rId1"/>
    <p:sldLayoutId id="2147484101" r:id="rId2"/>
    <p:sldLayoutId id="2147484102" r:id="rId3"/>
    <p:sldLayoutId id="2147484103" r:id="rId4"/>
    <p:sldLayoutId id="2147484104" r:id="rId5"/>
    <p:sldLayoutId id="2147484105" r:id="rId6"/>
    <p:sldLayoutId id="2147484106" r:id="rId7"/>
    <p:sldLayoutId id="2147484107" r:id="rId8"/>
    <p:sldLayoutId id="2147484108" r:id="rId9"/>
    <p:sldLayoutId id="2147484109" r:id="rId10"/>
    <p:sldLayoutId id="214748411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646761712"/>
      </p:ext>
    </p:extLst>
  </p:cSld>
  <p:clrMap bg1="lt1" tx1="dk1" bg2="lt2" tx2="dk2" accent1="accent1" accent2="accent2" accent3="accent3" accent4="accent4" accent5="accent5" accent6="accent6" hlink="hlink" folHlink="folHlink"/>
  <p:sldLayoutIdLst>
    <p:sldLayoutId id="2147484112" r:id="rId1"/>
    <p:sldLayoutId id="2147484113" r:id="rId2"/>
    <p:sldLayoutId id="2147484114" r:id="rId3"/>
    <p:sldLayoutId id="2147484115" r:id="rId4"/>
    <p:sldLayoutId id="2147484116" r:id="rId5"/>
    <p:sldLayoutId id="2147484117" r:id="rId6"/>
    <p:sldLayoutId id="2147484118" r:id="rId7"/>
    <p:sldLayoutId id="2147484119" r:id="rId8"/>
    <p:sldLayoutId id="2147484120" r:id="rId9"/>
    <p:sldLayoutId id="2147484121" r:id="rId10"/>
    <p:sldLayoutId id="214748412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451334023"/>
      </p:ext>
    </p:extLst>
  </p:cSld>
  <p:clrMap bg1="lt1" tx1="dk1" bg2="lt2" tx2="dk2" accent1="accent1" accent2="accent2" accent3="accent3" accent4="accent4" accent5="accent5" accent6="accent6" hlink="hlink" folHlink="folHlink"/>
  <p:sldLayoutIdLst>
    <p:sldLayoutId id="2147484196" r:id="rId1"/>
    <p:sldLayoutId id="2147484197" r:id="rId2"/>
    <p:sldLayoutId id="2147484198" r:id="rId3"/>
    <p:sldLayoutId id="2147484199" r:id="rId4"/>
    <p:sldLayoutId id="2147484200" r:id="rId5"/>
    <p:sldLayoutId id="2147484201" r:id="rId6"/>
    <p:sldLayoutId id="2147484202" r:id="rId7"/>
    <p:sldLayoutId id="2147484203" r:id="rId8"/>
    <p:sldLayoutId id="2147484204" r:id="rId9"/>
    <p:sldLayoutId id="2147484205" r:id="rId10"/>
    <p:sldLayoutId id="214748420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532045670"/>
      </p:ext>
    </p:extLst>
  </p:cSld>
  <p:clrMap bg1="lt1" tx1="dk1" bg2="lt2" tx2="dk2" accent1="accent1" accent2="accent2" accent3="accent3" accent4="accent4" accent5="accent5" accent6="accent6" hlink="hlink" folHlink="folHlink"/>
  <p:sldLayoutIdLst>
    <p:sldLayoutId id="2147484246" r:id="rId1"/>
    <p:sldLayoutId id="2147484247" r:id="rId2"/>
    <p:sldLayoutId id="2147484248" r:id="rId3"/>
    <p:sldLayoutId id="2147484249" r:id="rId4"/>
    <p:sldLayoutId id="2147484250" r:id="rId5"/>
    <p:sldLayoutId id="2147484251" r:id="rId6"/>
    <p:sldLayoutId id="2147484252" r:id="rId7"/>
    <p:sldLayoutId id="2147484253" r:id="rId8"/>
    <p:sldLayoutId id="2147484254" r:id="rId9"/>
    <p:sldLayoutId id="2147484255" r:id="rId10"/>
    <p:sldLayoutId id="214748425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4174514676"/>
      </p:ext>
    </p:extLst>
  </p:cSld>
  <p:clrMap bg1="lt1" tx1="dk1" bg2="lt2" tx2="dk2" accent1="accent1" accent2="accent2" accent3="accent3" accent4="accent4" accent5="accent5" accent6="accent6" hlink="hlink" folHlink="folHlink"/>
  <p:sldLayoutIdLst>
    <p:sldLayoutId id="2147484282" r:id="rId1"/>
    <p:sldLayoutId id="2147484283" r:id="rId2"/>
    <p:sldLayoutId id="2147484284" r:id="rId3"/>
    <p:sldLayoutId id="2147484285" r:id="rId4"/>
    <p:sldLayoutId id="2147484286" r:id="rId5"/>
    <p:sldLayoutId id="2147484287" r:id="rId6"/>
    <p:sldLayoutId id="2147484288" r:id="rId7"/>
    <p:sldLayoutId id="2147484289" r:id="rId8"/>
    <p:sldLayoutId id="2147484290" r:id="rId9"/>
    <p:sldLayoutId id="2147484291" r:id="rId10"/>
    <p:sldLayoutId id="214748429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56234506"/>
      </p:ext>
    </p:extLst>
  </p:cSld>
  <p:clrMap bg1="lt1" tx1="dk1" bg2="lt2" tx2="dk2" accent1="accent1" accent2="accent2" accent3="accent3" accent4="accent4" accent5="accent5" accent6="accent6" hlink="hlink" folHlink="folHlink"/>
  <p:sldLayoutIdLst>
    <p:sldLayoutId id="2147484307" r:id="rId1"/>
    <p:sldLayoutId id="2147484308" r:id="rId2"/>
    <p:sldLayoutId id="2147484309" r:id="rId3"/>
    <p:sldLayoutId id="2147484310" r:id="rId4"/>
    <p:sldLayoutId id="2147484311" r:id="rId5"/>
    <p:sldLayoutId id="2147484312" r:id="rId6"/>
    <p:sldLayoutId id="2147484313" r:id="rId7"/>
    <p:sldLayoutId id="2147484314" r:id="rId8"/>
    <p:sldLayoutId id="2147484315" r:id="rId9"/>
    <p:sldLayoutId id="2147484316" r:id="rId10"/>
    <p:sldLayoutId id="214748431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97489780"/>
      </p:ext>
    </p:extLst>
  </p:cSld>
  <p:clrMap bg1="lt1" tx1="dk1" bg2="lt2" tx2="dk2" accent1="accent1" accent2="accent2" accent3="accent3" accent4="accent4" accent5="accent5" accent6="accent6" hlink="hlink" folHlink="folHlink"/>
  <p:sldLayoutIdLst>
    <p:sldLayoutId id="2147484355" r:id="rId1"/>
    <p:sldLayoutId id="2147484356" r:id="rId2"/>
    <p:sldLayoutId id="2147484357" r:id="rId3"/>
    <p:sldLayoutId id="2147484358" r:id="rId4"/>
    <p:sldLayoutId id="2147484359" r:id="rId5"/>
    <p:sldLayoutId id="2147484360" r:id="rId6"/>
    <p:sldLayoutId id="2147484361" r:id="rId7"/>
    <p:sldLayoutId id="2147484362" r:id="rId8"/>
    <p:sldLayoutId id="2147484363" r:id="rId9"/>
    <p:sldLayoutId id="2147484364" r:id="rId10"/>
    <p:sldLayoutId id="214748436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36955337"/>
      </p:ext>
    </p:extLst>
  </p:cSld>
  <p:clrMap bg1="lt1" tx1="dk1" bg2="lt2" tx2="dk2" accent1="accent1" accent2="accent2" accent3="accent3" accent4="accent4" accent5="accent5" accent6="accent6" hlink="hlink" folHlink="folHlink"/>
  <p:sldLayoutIdLst>
    <p:sldLayoutId id="2147484367" r:id="rId1"/>
    <p:sldLayoutId id="2147484368" r:id="rId2"/>
    <p:sldLayoutId id="2147484369" r:id="rId3"/>
    <p:sldLayoutId id="2147484370" r:id="rId4"/>
    <p:sldLayoutId id="2147484371" r:id="rId5"/>
    <p:sldLayoutId id="2147484372" r:id="rId6"/>
    <p:sldLayoutId id="2147484373" r:id="rId7"/>
    <p:sldLayoutId id="2147484374" r:id="rId8"/>
    <p:sldLayoutId id="2147484375" r:id="rId9"/>
    <p:sldLayoutId id="2147484376" r:id="rId10"/>
    <p:sldLayoutId id="214748437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25046945"/>
      </p:ext>
    </p:extLst>
  </p:cSld>
  <p:clrMap bg1="lt1" tx1="dk1" bg2="lt2" tx2="dk2" accent1="accent1" accent2="accent2" accent3="accent3" accent4="accent4" accent5="accent5" accent6="accent6" hlink="hlink" folHlink="folHlink"/>
  <p:sldLayoutIdLst>
    <p:sldLayoutId id="2147484379" r:id="rId1"/>
    <p:sldLayoutId id="2147484380" r:id="rId2"/>
    <p:sldLayoutId id="2147484381" r:id="rId3"/>
    <p:sldLayoutId id="2147484382" r:id="rId4"/>
    <p:sldLayoutId id="2147484383" r:id="rId5"/>
    <p:sldLayoutId id="2147484384" r:id="rId6"/>
    <p:sldLayoutId id="2147484385" r:id="rId7"/>
    <p:sldLayoutId id="2147484386" r:id="rId8"/>
    <p:sldLayoutId id="2147484387" r:id="rId9"/>
    <p:sldLayoutId id="2147484388" r:id="rId10"/>
    <p:sldLayoutId id="214748438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97112098"/>
      </p:ext>
    </p:extLst>
  </p:cSld>
  <p:clrMap bg1="lt1" tx1="dk1" bg2="lt2" tx2="dk2" accent1="accent1" accent2="accent2" accent3="accent3" accent4="accent4" accent5="accent5" accent6="accent6" hlink="hlink" folHlink="folHlink"/>
  <p:sldLayoutIdLst>
    <p:sldLayoutId id="2147484403" r:id="rId1"/>
    <p:sldLayoutId id="2147484404" r:id="rId2"/>
    <p:sldLayoutId id="2147484405" r:id="rId3"/>
    <p:sldLayoutId id="2147484406" r:id="rId4"/>
    <p:sldLayoutId id="2147484407" r:id="rId5"/>
    <p:sldLayoutId id="2147484408" r:id="rId6"/>
    <p:sldLayoutId id="2147484409" r:id="rId7"/>
    <p:sldLayoutId id="2147484410" r:id="rId8"/>
    <p:sldLayoutId id="2147484411" r:id="rId9"/>
    <p:sldLayoutId id="2147484412" r:id="rId10"/>
    <p:sldLayoutId id="214748441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49183452"/>
      </p:ext>
    </p:extLst>
  </p:cSld>
  <p:clrMap bg1="lt1" tx1="dk1" bg2="lt2" tx2="dk2" accent1="accent1" accent2="accent2" accent3="accent3" accent4="accent4" accent5="accent5" accent6="accent6" hlink="hlink" folHlink="folHlink"/>
  <p:sldLayoutIdLst>
    <p:sldLayoutId id="2147484415" r:id="rId1"/>
    <p:sldLayoutId id="2147484416" r:id="rId2"/>
    <p:sldLayoutId id="2147484417" r:id="rId3"/>
    <p:sldLayoutId id="2147484418" r:id="rId4"/>
    <p:sldLayoutId id="2147484419" r:id="rId5"/>
    <p:sldLayoutId id="2147484420" r:id="rId6"/>
    <p:sldLayoutId id="2147484421" r:id="rId7"/>
    <p:sldLayoutId id="2147484422" r:id="rId8"/>
    <p:sldLayoutId id="2147484423" r:id="rId9"/>
    <p:sldLayoutId id="2147484424" r:id="rId10"/>
    <p:sldLayoutId id="214748442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17073943"/>
      </p:ext>
    </p:extLst>
  </p:cSld>
  <p:clrMap bg1="lt1" tx1="dk1" bg2="lt2" tx2="dk2" accent1="accent1" accent2="accent2" accent3="accent3" accent4="accent4" accent5="accent5" accent6="accent6" hlink="hlink" folHlink="folHlink"/>
  <p:sldLayoutIdLst>
    <p:sldLayoutId id="2147484427" r:id="rId1"/>
    <p:sldLayoutId id="2147484428" r:id="rId2"/>
    <p:sldLayoutId id="2147484429" r:id="rId3"/>
    <p:sldLayoutId id="2147484430" r:id="rId4"/>
    <p:sldLayoutId id="2147484431" r:id="rId5"/>
    <p:sldLayoutId id="2147484432" r:id="rId6"/>
    <p:sldLayoutId id="2147484433" r:id="rId7"/>
    <p:sldLayoutId id="2147484434" r:id="rId8"/>
    <p:sldLayoutId id="2147484435" r:id="rId9"/>
    <p:sldLayoutId id="2147484436" r:id="rId10"/>
    <p:sldLayoutId id="214748443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05412545"/>
      </p:ext>
    </p:extLst>
  </p:cSld>
  <p:clrMap bg1="lt1" tx1="dk1" bg2="lt2" tx2="dk2" accent1="accent1" accent2="accent2" accent3="accent3" accent4="accent4" accent5="accent5" accent6="accent6" hlink="hlink" folHlink="folHlink"/>
  <p:sldLayoutIdLst>
    <p:sldLayoutId id="2147484439" r:id="rId1"/>
    <p:sldLayoutId id="2147484440" r:id="rId2"/>
    <p:sldLayoutId id="2147484441" r:id="rId3"/>
    <p:sldLayoutId id="2147484442" r:id="rId4"/>
    <p:sldLayoutId id="2147484443" r:id="rId5"/>
    <p:sldLayoutId id="2147484444" r:id="rId6"/>
    <p:sldLayoutId id="2147484445" r:id="rId7"/>
    <p:sldLayoutId id="2147484446" r:id="rId8"/>
    <p:sldLayoutId id="2147484447" r:id="rId9"/>
    <p:sldLayoutId id="2147484448" r:id="rId10"/>
    <p:sldLayoutId id="214748444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51615603"/>
      </p:ext>
    </p:extLst>
  </p:cSld>
  <p:clrMap bg1="lt1" tx1="dk1" bg2="lt2" tx2="dk2" accent1="accent1" accent2="accent2" accent3="accent3" accent4="accent4" accent5="accent5" accent6="accent6" hlink="hlink" folHlink="folHlink"/>
  <p:sldLayoutIdLst>
    <p:sldLayoutId id="2147484451" r:id="rId1"/>
    <p:sldLayoutId id="2147484452" r:id="rId2"/>
    <p:sldLayoutId id="2147484453" r:id="rId3"/>
    <p:sldLayoutId id="2147484454" r:id="rId4"/>
    <p:sldLayoutId id="2147484455" r:id="rId5"/>
    <p:sldLayoutId id="2147484456" r:id="rId6"/>
    <p:sldLayoutId id="2147484457" r:id="rId7"/>
    <p:sldLayoutId id="2147484458" r:id="rId8"/>
    <p:sldLayoutId id="2147484459" r:id="rId9"/>
    <p:sldLayoutId id="2147484460" r:id="rId10"/>
    <p:sldLayoutId id="214748446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7065144"/>
      </p:ext>
    </p:extLst>
  </p:cSld>
  <p:clrMap bg1="lt1" tx1="dk1" bg2="lt2" tx2="dk2" accent1="accent1" accent2="accent2" accent3="accent3" accent4="accent4" accent5="accent5" accent6="accent6" hlink="hlink" folHlink="folHlink"/>
  <p:sldLayoutIdLst>
    <p:sldLayoutId id="2147484463" r:id="rId1"/>
    <p:sldLayoutId id="2147484464" r:id="rId2"/>
    <p:sldLayoutId id="2147484465" r:id="rId3"/>
    <p:sldLayoutId id="2147484466" r:id="rId4"/>
    <p:sldLayoutId id="2147484467" r:id="rId5"/>
    <p:sldLayoutId id="2147484468" r:id="rId6"/>
    <p:sldLayoutId id="2147484469" r:id="rId7"/>
    <p:sldLayoutId id="2147484470" r:id="rId8"/>
    <p:sldLayoutId id="2147484471" r:id="rId9"/>
    <p:sldLayoutId id="2147484472" r:id="rId10"/>
    <p:sldLayoutId id="214748447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94128692"/>
      </p:ext>
    </p:extLst>
  </p:cSld>
  <p:clrMap bg1="lt1" tx1="dk1" bg2="lt2" tx2="dk2" accent1="accent1" accent2="accent2" accent3="accent3" accent4="accent4" accent5="accent5" accent6="accent6" hlink="hlink" folHlink="folHlink"/>
  <p:sldLayoutIdLst>
    <p:sldLayoutId id="2147484475" r:id="rId1"/>
    <p:sldLayoutId id="2147484476" r:id="rId2"/>
    <p:sldLayoutId id="2147484477" r:id="rId3"/>
    <p:sldLayoutId id="2147484478" r:id="rId4"/>
    <p:sldLayoutId id="2147484479" r:id="rId5"/>
    <p:sldLayoutId id="2147484480" r:id="rId6"/>
    <p:sldLayoutId id="2147484481" r:id="rId7"/>
    <p:sldLayoutId id="2147484482" r:id="rId8"/>
    <p:sldLayoutId id="2147484483" r:id="rId9"/>
    <p:sldLayoutId id="2147484484" r:id="rId10"/>
    <p:sldLayoutId id="214748448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88987752"/>
      </p:ext>
    </p:extLst>
  </p:cSld>
  <p:clrMap bg1="lt1" tx1="dk1" bg2="lt2" tx2="dk2" accent1="accent1" accent2="accent2" accent3="accent3" accent4="accent4" accent5="accent5" accent6="accent6" hlink="hlink" folHlink="folHlink"/>
  <p:sldLayoutIdLst>
    <p:sldLayoutId id="2147484511" r:id="rId1"/>
    <p:sldLayoutId id="2147484512" r:id="rId2"/>
    <p:sldLayoutId id="2147484513" r:id="rId3"/>
    <p:sldLayoutId id="2147484514" r:id="rId4"/>
    <p:sldLayoutId id="2147484515" r:id="rId5"/>
    <p:sldLayoutId id="2147484516" r:id="rId6"/>
    <p:sldLayoutId id="2147484517" r:id="rId7"/>
    <p:sldLayoutId id="2147484518" r:id="rId8"/>
    <p:sldLayoutId id="2147484519" r:id="rId9"/>
    <p:sldLayoutId id="2147484520" r:id="rId10"/>
    <p:sldLayoutId id="214748452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r>
              <a:rPr lang="en-US" altLang="en-US" dirty="0" smtClean="0">
                <a:solidFill>
                  <a:srgbClr val="000000"/>
                </a:solidFill>
              </a:rPr>
              <a:t>CHIPPER: HPCA 2011</a:t>
            </a:r>
            <a:endParaRPr lang="en-US" altLang="en-US" dirty="0">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285720" y="6357958"/>
            <a:ext cx="1347679" cy="389938"/>
          </a:xfrm>
          <a:prstGeom prst="rect">
            <a:avLst/>
          </a:prstGeom>
        </p:spPr>
      </p:pic>
    </p:spTree>
    <p:extLst>
      <p:ext uri="{BB962C8B-B14F-4D97-AF65-F5344CB8AC3E}">
        <p14:creationId xmlns:p14="http://schemas.microsoft.com/office/powerpoint/2010/main" val="2503778565"/>
      </p:ext>
    </p:extLst>
  </p:cSld>
  <p:clrMap bg1="lt1" tx1="dk1" bg2="lt2" tx2="dk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964860F9-DD7C-AE47-98ED-AEBA17B0375F}" type="slidenum">
              <a:rPr lang="en-US" smtClean="0">
                <a:ea typeface="ＭＳ Ｐゴシック" charset="0"/>
                <a:cs typeface="Arial" charset="0"/>
              </a:rPr>
              <a:pPr fontAlgn="base">
                <a:spcBef>
                  <a:spcPct val="0"/>
                </a:spcBef>
                <a:spcAft>
                  <a:spcPct val="0"/>
                </a:spcAft>
              </a:pPr>
              <a:t>‹#›</a:t>
            </a:fld>
            <a:endParaRPr lang="en-US" smtClean="0">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Tree>
    <p:extLst>
      <p:ext uri="{BB962C8B-B14F-4D97-AF65-F5344CB8AC3E}">
        <p14:creationId xmlns:p14="http://schemas.microsoft.com/office/powerpoint/2010/main" val="3606677314"/>
      </p:ext>
    </p:extLst>
  </p:cSld>
  <p:clrMap bg1="lt1" tx1="dk1" bg2="lt2" tx2="dk2" accent1="accent1" accent2="accent2" accent3="accent3" accent4="accent4" accent5="accent5" accent6="accent6" hlink="hlink" folHlink="folHlink"/>
  <p:sldLayoutIdLst>
    <p:sldLayoutId id="2147484535" r:id="rId1"/>
    <p:sldLayoutId id="2147484536" r:id="rId2"/>
    <p:sldLayoutId id="2147484537" r:id="rId3"/>
    <p:sldLayoutId id="2147484538" r:id="rId4"/>
    <p:sldLayoutId id="2147484539" r:id="rId5"/>
    <p:sldLayoutId id="2147484540" r:id="rId6"/>
    <p:sldLayoutId id="2147484541" r:id="rId7"/>
    <p:sldLayoutId id="2147484542" r:id="rId8"/>
    <p:sldLayoutId id="2147484543" r:id="rId9"/>
    <p:sldLayoutId id="2147484544" r:id="rId10"/>
    <p:sldLayoutId id="2147484545" r:id="rId11"/>
    <p:sldLayoutId id="2147484546"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21740566"/>
      </p:ext>
    </p:extLst>
  </p:cSld>
  <p:clrMap bg1="lt1" tx1="dk1" bg2="lt2" tx2="dk2" accent1="accent1" accent2="accent2" accent3="accent3" accent4="accent4" accent5="accent5" accent6="accent6" hlink="hlink" folHlink="folHlink"/>
  <p:sldLayoutIdLst>
    <p:sldLayoutId id="2147484548" r:id="rId1"/>
    <p:sldLayoutId id="2147484549" r:id="rId2"/>
    <p:sldLayoutId id="2147484550" r:id="rId3"/>
    <p:sldLayoutId id="2147484551" r:id="rId4"/>
    <p:sldLayoutId id="2147484552" r:id="rId5"/>
    <p:sldLayoutId id="2147484553" r:id="rId6"/>
    <p:sldLayoutId id="2147484554" r:id="rId7"/>
    <p:sldLayoutId id="2147484555" r:id="rId8"/>
    <p:sldLayoutId id="2147484556" r:id="rId9"/>
    <p:sldLayoutId id="2147484557" r:id="rId10"/>
    <p:sldLayoutId id="214748455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00132044"/>
      </p:ext>
    </p:extLst>
  </p:cSld>
  <p:clrMap bg1="lt1" tx1="dk1" bg2="lt2" tx2="dk2" accent1="accent1" accent2="accent2" accent3="accent3" accent4="accent4" accent5="accent5" accent6="accent6" hlink="hlink" folHlink="folHlink"/>
  <p:sldLayoutIdLst>
    <p:sldLayoutId id="2147484560" r:id="rId1"/>
    <p:sldLayoutId id="2147484561" r:id="rId2"/>
    <p:sldLayoutId id="2147484562" r:id="rId3"/>
    <p:sldLayoutId id="2147484563" r:id="rId4"/>
    <p:sldLayoutId id="2147484564" r:id="rId5"/>
    <p:sldLayoutId id="2147484565" r:id="rId6"/>
    <p:sldLayoutId id="2147484566" r:id="rId7"/>
    <p:sldLayoutId id="2147484567" r:id="rId8"/>
    <p:sldLayoutId id="2147484568" r:id="rId9"/>
    <p:sldLayoutId id="2147484569" r:id="rId10"/>
    <p:sldLayoutId id="214748457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2586202913"/>
      </p:ext>
    </p:extLst>
  </p:cSld>
  <p:clrMap bg1="lt1" tx1="dk1" bg2="lt2" tx2="dk2" accent1="accent1" accent2="accent2" accent3="accent3" accent4="accent4" accent5="accent5" accent6="accent6" hlink="hlink" folHlink="folHlink"/>
  <p:sldLayoutIdLst>
    <p:sldLayoutId id="2147484572" r:id="rId1"/>
    <p:sldLayoutId id="2147484573" r:id="rId2"/>
    <p:sldLayoutId id="2147484574" r:id="rId3"/>
    <p:sldLayoutId id="2147484575" r:id="rId4"/>
    <p:sldLayoutId id="2147484576" r:id="rId5"/>
    <p:sldLayoutId id="2147484577" r:id="rId6"/>
    <p:sldLayoutId id="2147484578" r:id="rId7"/>
    <p:sldLayoutId id="2147484579" r:id="rId8"/>
    <p:sldLayoutId id="2147484580" r:id="rId9"/>
    <p:sldLayoutId id="2147484581" r:id="rId10"/>
    <p:sldLayoutId id="214748458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24926907"/>
      </p:ext>
    </p:extLst>
  </p:cSld>
  <p:clrMap bg1="lt1" tx1="dk1" bg2="lt2" tx2="dk2" accent1="accent1" accent2="accent2" accent3="accent3" accent4="accent4" accent5="accent5" accent6="accent6" hlink="hlink" folHlink="folHlink"/>
  <p:sldLayoutIdLst>
    <p:sldLayoutId id="2147484621" r:id="rId1"/>
    <p:sldLayoutId id="2147484622" r:id="rId2"/>
    <p:sldLayoutId id="2147484623" r:id="rId3"/>
    <p:sldLayoutId id="2147484624" r:id="rId4"/>
    <p:sldLayoutId id="2147484625" r:id="rId5"/>
    <p:sldLayoutId id="2147484626" r:id="rId6"/>
    <p:sldLayoutId id="2147484627" r:id="rId7"/>
    <p:sldLayoutId id="2147484628" r:id="rId8"/>
    <p:sldLayoutId id="2147484629" r:id="rId9"/>
    <p:sldLayoutId id="2147484630" r:id="rId10"/>
    <p:sldLayoutId id="214748463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86447595"/>
      </p:ext>
    </p:extLst>
  </p:cSld>
  <p:clrMap bg1="lt1" tx1="dk1" bg2="lt2" tx2="dk2" accent1="accent1" accent2="accent2" accent3="accent3" accent4="accent4" accent5="accent5" accent6="accent6" hlink="hlink" folHlink="folHlink"/>
  <p:sldLayoutIdLst>
    <p:sldLayoutId id="2147484657" r:id="rId1"/>
    <p:sldLayoutId id="2147484658" r:id="rId2"/>
    <p:sldLayoutId id="2147484659" r:id="rId3"/>
    <p:sldLayoutId id="2147484660" r:id="rId4"/>
    <p:sldLayoutId id="2147484661" r:id="rId5"/>
    <p:sldLayoutId id="2147484662" r:id="rId6"/>
    <p:sldLayoutId id="2147484663" r:id="rId7"/>
    <p:sldLayoutId id="2147484664" r:id="rId8"/>
    <p:sldLayoutId id="2147484665" r:id="rId9"/>
    <p:sldLayoutId id="2147484666" r:id="rId10"/>
    <p:sldLayoutId id="214748466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65715227"/>
      </p:ext>
    </p:extLst>
  </p:cSld>
  <p:clrMap bg1="lt1" tx1="dk1" bg2="lt2" tx2="dk2" accent1="accent1" accent2="accent2" accent3="accent3" accent4="accent4" accent5="accent5" accent6="accent6" hlink="hlink" folHlink="folHlink"/>
  <p:sldLayoutIdLst>
    <p:sldLayoutId id="2147484669" r:id="rId1"/>
    <p:sldLayoutId id="2147484670" r:id="rId2"/>
    <p:sldLayoutId id="2147484671" r:id="rId3"/>
    <p:sldLayoutId id="2147484672" r:id="rId4"/>
    <p:sldLayoutId id="2147484673" r:id="rId5"/>
    <p:sldLayoutId id="2147484674" r:id="rId6"/>
    <p:sldLayoutId id="2147484675" r:id="rId7"/>
    <p:sldLayoutId id="2147484676" r:id="rId8"/>
    <p:sldLayoutId id="2147484677" r:id="rId9"/>
    <p:sldLayoutId id="2147484678" r:id="rId10"/>
    <p:sldLayoutId id="214748467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440334607"/>
      </p:ext>
    </p:extLst>
  </p:cSld>
  <p:clrMap bg1="lt1" tx1="dk1" bg2="lt2" tx2="dk2" accent1="accent1" accent2="accent2" accent3="accent3" accent4="accent4" accent5="accent5" accent6="accent6" hlink="hlink" folHlink="folHlink"/>
  <p:sldLayoutIdLst>
    <p:sldLayoutId id="2147484681" r:id="rId1"/>
    <p:sldLayoutId id="2147484682" r:id="rId2"/>
    <p:sldLayoutId id="2147484683" r:id="rId3"/>
    <p:sldLayoutId id="2147484684" r:id="rId4"/>
    <p:sldLayoutId id="2147484685" r:id="rId5"/>
    <p:sldLayoutId id="2147484686" r:id="rId6"/>
    <p:sldLayoutId id="2147484687" r:id="rId7"/>
    <p:sldLayoutId id="2147484688" r:id="rId8"/>
    <p:sldLayoutId id="2147484689" r:id="rId9"/>
    <p:sldLayoutId id="2147484690" r:id="rId10"/>
    <p:sldLayoutId id="214748469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49752885"/>
      </p:ext>
    </p:extLst>
  </p:cSld>
  <p:clrMap bg1="lt1" tx1="dk1" bg2="lt2" tx2="dk2" accent1="accent1" accent2="accent2" accent3="accent3" accent4="accent4" accent5="accent5" accent6="accent6" hlink="hlink" folHlink="folHlink"/>
  <p:sldLayoutIdLst>
    <p:sldLayoutId id="2147484705" r:id="rId1"/>
    <p:sldLayoutId id="2147484706" r:id="rId2"/>
    <p:sldLayoutId id="2147484707" r:id="rId3"/>
    <p:sldLayoutId id="2147484708" r:id="rId4"/>
    <p:sldLayoutId id="2147484709" r:id="rId5"/>
    <p:sldLayoutId id="2147484710" r:id="rId6"/>
    <p:sldLayoutId id="2147484711" r:id="rId7"/>
    <p:sldLayoutId id="2147484712" r:id="rId8"/>
    <p:sldLayoutId id="2147484713" r:id="rId9"/>
    <p:sldLayoutId id="2147484714" r:id="rId10"/>
    <p:sldLayoutId id="214748471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35331482"/>
      </p:ext>
    </p:extLst>
  </p:cSld>
  <p:clrMap bg1="lt1" tx1="dk1" bg2="lt2" tx2="dk2" accent1="accent1" accent2="accent2" accent3="accent3" accent4="accent4" accent5="accent5" accent6="accent6" hlink="hlink" folHlink="folHlink"/>
  <p:sldLayoutIdLst>
    <p:sldLayoutId id="2147484742" r:id="rId1"/>
    <p:sldLayoutId id="2147484743" r:id="rId2"/>
    <p:sldLayoutId id="2147484744" r:id="rId3"/>
    <p:sldLayoutId id="2147484745" r:id="rId4"/>
    <p:sldLayoutId id="2147484746" r:id="rId5"/>
    <p:sldLayoutId id="2147484747" r:id="rId6"/>
    <p:sldLayoutId id="2147484748" r:id="rId7"/>
    <p:sldLayoutId id="2147484749" r:id="rId8"/>
    <p:sldLayoutId id="2147484750" r:id="rId9"/>
    <p:sldLayoutId id="2147484751" r:id="rId10"/>
    <p:sldLayoutId id="214748475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12391744"/>
      </p:ext>
    </p:extLst>
  </p:cSld>
  <p:clrMap bg1="lt1" tx1="dk1" bg2="lt2" tx2="dk2" accent1="accent1" accent2="accent2" accent3="accent3" accent4="accent4" accent5="accent5" accent6="accent6" hlink="hlink" folHlink="folHlink"/>
  <p:sldLayoutIdLst>
    <p:sldLayoutId id="2147484766" r:id="rId1"/>
    <p:sldLayoutId id="2147484767" r:id="rId2"/>
    <p:sldLayoutId id="2147484768" r:id="rId3"/>
    <p:sldLayoutId id="2147484769" r:id="rId4"/>
    <p:sldLayoutId id="2147484770" r:id="rId5"/>
    <p:sldLayoutId id="2147484771" r:id="rId6"/>
    <p:sldLayoutId id="2147484772" r:id="rId7"/>
    <p:sldLayoutId id="2147484773" r:id="rId8"/>
    <p:sldLayoutId id="2147484774" r:id="rId9"/>
    <p:sldLayoutId id="2147484775" r:id="rId10"/>
    <p:sldLayoutId id="214748477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272753442"/>
      </p:ext>
    </p:extLst>
  </p:cSld>
  <p:clrMap bg1="lt1" tx1="dk1" bg2="lt2" tx2="dk2" accent1="accent1" accent2="accent2" accent3="accent3" accent4="accent4" accent5="accent5" accent6="accent6" hlink="hlink" folHlink="folHlink"/>
  <p:sldLayoutIdLst>
    <p:sldLayoutId id="2147484778" r:id="rId1"/>
    <p:sldLayoutId id="2147484779" r:id="rId2"/>
    <p:sldLayoutId id="2147484780" r:id="rId3"/>
    <p:sldLayoutId id="2147484781" r:id="rId4"/>
    <p:sldLayoutId id="2147484782" r:id="rId5"/>
    <p:sldLayoutId id="2147484783" r:id="rId6"/>
    <p:sldLayoutId id="2147484784" r:id="rId7"/>
    <p:sldLayoutId id="2147484785" r:id="rId8"/>
    <p:sldLayoutId id="2147484786" r:id="rId9"/>
    <p:sldLayoutId id="2147484787" r:id="rId10"/>
    <p:sldLayoutId id="214748478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233745960"/>
      </p:ext>
    </p:extLst>
  </p:cSld>
  <p:clrMap bg1="lt1" tx1="dk1" bg2="lt2" tx2="dk2" accent1="accent1" accent2="accent2" accent3="accent3" accent4="accent4" accent5="accent5" accent6="accent6" hlink="hlink" folHlink="folHlink"/>
  <p:sldLayoutIdLst>
    <p:sldLayoutId id="2147484790" r:id="rId1"/>
    <p:sldLayoutId id="2147484791" r:id="rId2"/>
    <p:sldLayoutId id="2147484792" r:id="rId3"/>
    <p:sldLayoutId id="2147484793" r:id="rId4"/>
    <p:sldLayoutId id="2147484794" r:id="rId5"/>
    <p:sldLayoutId id="2147484795" r:id="rId6"/>
    <p:sldLayoutId id="2147484796" r:id="rId7"/>
    <p:sldLayoutId id="2147484797" r:id="rId8"/>
    <p:sldLayoutId id="2147484798" r:id="rId9"/>
    <p:sldLayoutId id="2147484799" r:id="rId10"/>
    <p:sldLayoutId id="214748480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0855212"/>
      </p:ext>
    </p:extLst>
  </p:cSld>
  <p:clrMap bg1="lt1" tx1="dk1" bg2="lt2" tx2="dk2" accent1="accent1" accent2="accent2" accent3="accent3" accent4="accent4" accent5="accent5" accent6="accent6" hlink="hlink" folHlink="folHlink"/>
  <p:sldLayoutIdLst>
    <p:sldLayoutId id="2147484802" r:id="rId1"/>
    <p:sldLayoutId id="2147484803" r:id="rId2"/>
    <p:sldLayoutId id="2147484804" r:id="rId3"/>
    <p:sldLayoutId id="2147484805" r:id="rId4"/>
    <p:sldLayoutId id="2147484806" r:id="rId5"/>
    <p:sldLayoutId id="2147484807" r:id="rId6"/>
    <p:sldLayoutId id="2147484808" r:id="rId7"/>
    <p:sldLayoutId id="2147484809" r:id="rId8"/>
    <p:sldLayoutId id="2147484810" r:id="rId9"/>
    <p:sldLayoutId id="2147484811" r:id="rId10"/>
    <p:sldLayoutId id="214748481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493323852"/>
      </p:ext>
    </p:extLst>
  </p:cSld>
  <p:clrMap bg1="lt1" tx1="dk1" bg2="lt2" tx2="dk2" accent1="accent1" accent2="accent2" accent3="accent3" accent4="accent4" accent5="accent5" accent6="accent6" hlink="hlink" folHlink="folHlink"/>
  <p:sldLayoutIdLst>
    <p:sldLayoutId id="2147484814" r:id="rId1"/>
    <p:sldLayoutId id="2147484815" r:id="rId2"/>
    <p:sldLayoutId id="2147484816" r:id="rId3"/>
    <p:sldLayoutId id="2147484817" r:id="rId4"/>
    <p:sldLayoutId id="2147484818" r:id="rId5"/>
    <p:sldLayoutId id="2147484819" r:id="rId6"/>
    <p:sldLayoutId id="2147484820" r:id="rId7"/>
    <p:sldLayoutId id="2147484821" r:id="rId8"/>
    <p:sldLayoutId id="2147484822" r:id="rId9"/>
    <p:sldLayoutId id="2147484823" r:id="rId10"/>
    <p:sldLayoutId id="214748482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9746191"/>
      </p:ext>
    </p:extLst>
  </p:cSld>
  <p:clrMap bg1="lt1" tx1="dk1" bg2="lt2" tx2="dk2" accent1="accent1" accent2="accent2" accent3="accent3" accent4="accent4" accent5="accent5" accent6="accent6" hlink="hlink" folHlink="folHlink"/>
  <p:sldLayoutIdLst>
    <p:sldLayoutId id="2147484826" r:id="rId1"/>
    <p:sldLayoutId id="2147484827" r:id="rId2"/>
    <p:sldLayoutId id="2147484828" r:id="rId3"/>
    <p:sldLayoutId id="2147484829" r:id="rId4"/>
    <p:sldLayoutId id="2147484830" r:id="rId5"/>
    <p:sldLayoutId id="2147484831" r:id="rId6"/>
    <p:sldLayoutId id="2147484832" r:id="rId7"/>
    <p:sldLayoutId id="2147484833" r:id="rId8"/>
    <p:sldLayoutId id="2147484834" r:id="rId9"/>
    <p:sldLayoutId id="2147484835" r:id="rId10"/>
    <p:sldLayoutId id="214748483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27860052"/>
      </p:ext>
    </p:extLst>
  </p:cSld>
  <p:clrMap bg1="lt1" tx1="dk1" bg2="lt2" tx2="dk2" accent1="accent1" accent2="accent2" accent3="accent3" accent4="accent4" accent5="accent5" accent6="accent6" hlink="hlink" folHlink="folHlink"/>
  <p:sldLayoutIdLst>
    <p:sldLayoutId id="2147484838" r:id="rId1"/>
    <p:sldLayoutId id="2147484839" r:id="rId2"/>
    <p:sldLayoutId id="2147484840" r:id="rId3"/>
    <p:sldLayoutId id="2147484841" r:id="rId4"/>
    <p:sldLayoutId id="2147484842" r:id="rId5"/>
    <p:sldLayoutId id="2147484843" r:id="rId6"/>
    <p:sldLayoutId id="2147484844" r:id="rId7"/>
    <p:sldLayoutId id="2147484845" r:id="rId8"/>
    <p:sldLayoutId id="2147484846" r:id="rId9"/>
    <p:sldLayoutId id="2147484847" r:id="rId10"/>
    <p:sldLayoutId id="214748484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151711694"/>
      </p:ext>
    </p:extLst>
  </p:cSld>
  <p:clrMap bg1="lt1" tx1="dk1" bg2="lt2" tx2="dk2" accent1="accent1" accent2="accent2" accent3="accent3" accent4="accent4" accent5="accent5" accent6="accent6" hlink="hlink" folHlink="folHlink"/>
  <p:sldLayoutIdLst>
    <p:sldLayoutId id="2147484850" r:id="rId1"/>
    <p:sldLayoutId id="2147484851" r:id="rId2"/>
    <p:sldLayoutId id="2147484852" r:id="rId3"/>
    <p:sldLayoutId id="2147484853" r:id="rId4"/>
    <p:sldLayoutId id="2147484854" r:id="rId5"/>
    <p:sldLayoutId id="2147484855" r:id="rId6"/>
    <p:sldLayoutId id="2147484856" r:id="rId7"/>
    <p:sldLayoutId id="2147484857" r:id="rId8"/>
    <p:sldLayoutId id="2147484858" r:id="rId9"/>
    <p:sldLayoutId id="2147484859" r:id="rId10"/>
    <p:sldLayoutId id="214748486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691673417"/>
      </p:ext>
    </p:extLst>
  </p:cSld>
  <p:clrMap bg1="lt1" tx1="dk1" bg2="lt2" tx2="dk2" accent1="accent1" accent2="accent2" accent3="accent3" accent4="accent4" accent5="accent5" accent6="accent6" hlink="hlink" folHlink="folHlink"/>
  <p:sldLayoutIdLst>
    <p:sldLayoutId id="2147484862" r:id="rId1"/>
    <p:sldLayoutId id="2147484863" r:id="rId2"/>
    <p:sldLayoutId id="2147484864" r:id="rId3"/>
    <p:sldLayoutId id="2147484865" r:id="rId4"/>
    <p:sldLayoutId id="2147484866" r:id="rId5"/>
    <p:sldLayoutId id="2147484867" r:id="rId6"/>
    <p:sldLayoutId id="2147484868" r:id="rId7"/>
    <p:sldLayoutId id="2147484869" r:id="rId8"/>
    <p:sldLayoutId id="2147484870" r:id="rId9"/>
    <p:sldLayoutId id="2147484871" r:id="rId10"/>
    <p:sldLayoutId id="214748487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079760595"/>
      </p:ext>
    </p:extLst>
  </p:cSld>
  <p:clrMap bg1="lt1" tx1="dk1" bg2="lt2" tx2="dk2" accent1="accent1" accent2="accent2" accent3="accent3" accent4="accent4" accent5="accent5" accent6="accent6" hlink="hlink" folHlink="folHlink"/>
  <p:sldLayoutIdLst>
    <p:sldLayoutId id="2147484874" r:id="rId1"/>
    <p:sldLayoutId id="2147484875" r:id="rId2"/>
    <p:sldLayoutId id="2147484876" r:id="rId3"/>
    <p:sldLayoutId id="2147484877" r:id="rId4"/>
    <p:sldLayoutId id="2147484878" r:id="rId5"/>
    <p:sldLayoutId id="2147484879" r:id="rId6"/>
    <p:sldLayoutId id="2147484880" r:id="rId7"/>
    <p:sldLayoutId id="2147484881" r:id="rId8"/>
    <p:sldLayoutId id="2147484882" r:id="rId9"/>
    <p:sldLayoutId id="2147484883" r:id="rId10"/>
    <p:sldLayoutId id="214748488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40346725"/>
      </p:ext>
    </p:extLst>
  </p:cSld>
  <p:clrMap bg1="lt1" tx1="dk1" bg2="lt2" tx2="dk2" accent1="accent1" accent2="accent2" accent3="accent3" accent4="accent4" accent5="accent5" accent6="accent6" hlink="hlink" folHlink="folHlink"/>
  <p:sldLayoutIdLst>
    <p:sldLayoutId id="2147484886" r:id="rId1"/>
    <p:sldLayoutId id="2147484887" r:id="rId2"/>
    <p:sldLayoutId id="2147484888" r:id="rId3"/>
    <p:sldLayoutId id="2147484889" r:id="rId4"/>
    <p:sldLayoutId id="2147484890" r:id="rId5"/>
    <p:sldLayoutId id="2147484891" r:id="rId6"/>
    <p:sldLayoutId id="2147484892" r:id="rId7"/>
    <p:sldLayoutId id="2147484893" r:id="rId8"/>
    <p:sldLayoutId id="2147484894" r:id="rId9"/>
    <p:sldLayoutId id="2147484895" r:id="rId10"/>
    <p:sldLayoutId id="214748489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95212134"/>
      </p:ext>
    </p:extLst>
  </p:cSld>
  <p:clrMap bg1="lt1" tx1="dk1" bg2="lt2" tx2="dk2" accent1="accent1" accent2="accent2" accent3="accent3" accent4="accent4" accent5="accent5" accent6="accent6" hlink="hlink" folHlink="folHlink"/>
  <p:sldLayoutIdLst>
    <p:sldLayoutId id="2147484898" r:id="rId1"/>
    <p:sldLayoutId id="2147484899" r:id="rId2"/>
    <p:sldLayoutId id="2147484900" r:id="rId3"/>
    <p:sldLayoutId id="2147484901" r:id="rId4"/>
    <p:sldLayoutId id="2147484902" r:id="rId5"/>
    <p:sldLayoutId id="2147484903" r:id="rId6"/>
    <p:sldLayoutId id="2147484904" r:id="rId7"/>
    <p:sldLayoutId id="2147484905" r:id="rId8"/>
    <p:sldLayoutId id="2147484906" r:id="rId9"/>
    <p:sldLayoutId id="2147484907" r:id="rId10"/>
    <p:sldLayoutId id="214748490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930054992"/>
      </p:ext>
    </p:extLst>
  </p:cSld>
  <p:clrMap bg1="lt1" tx1="dk1" bg2="lt2" tx2="dk2" accent1="accent1" accent2="accent2" accent3="accent3" accent4="accent4" accent5="accent5" accent6="accent6" hlink="hlink" folHlink="folHlink"/>
  <p:sldLayoutIdLst>
    <p:sldLayoutId id="2147484910" r:id="rId1"/>
    <p:sldLayoutId id="2147484911" r:id="rId2"/>
    <p:sldLayoutId id="2147484912" r:id="rId3"/>
    <p:sldLayoutId id="2147484913" r:id="rId4"/>
    <p:sldLayoutId id="2147484914" r:id="rId5"/>
    <p:sldLayoutId id="2147484915" r:id="rId6"/>
    <p:sldLayoutId id="2147484916" r:id="rId7"/>
    <p:sldLayoutId id="2147484917" r:id="rId8"/>
    <p:sldLayoutId id="2147484918" r:id="rId9"/>
    <p:sldLayoutId id="2147484919" r:id="rId10"/>
    <p:sldLayoutId id="214748492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2980527977"/>
      </p:ext>
    </p:extLst>
  </p:cSld>
  <p:clrMap bg1="lt1" tx1="dk1" bg2="lt2" tx2="dk2" accent1="accent1" accent2="accent2" accent3="accent3" accent4="accent4" accent5="accent5" accent6="accent6" hlink="hlink" folHlink="folHlink"/>
  <p:sldLayoutIdLst>
    <p:sldLayoutId id="2147484922" r:id="rId1"/>
    <p:sldLayoutId id="2147484923" r:id="rId2"/>
    <p:sldLayoutId id="2147484924" r:id="rId3"/>
    <p:sldLayoutId id="2147484925" r:id="rId4"/>
    <p:sldLayoutId id="2147484926" r:id="rId5"/>
    <p:sldLayoutId id="2147484927" r:id="rId6"/>
    <p:sldLayoutId id="2147484928" r:id="rId7"/>
    <p:sldLayoutId id="2147484929" r:id="rId8"/>
    <p:sldLayoutId id="2147484930" r:id="rId9"/>
    <p:sldLayoutId id="2147484931" r:id="rId10"/>
    <p:sldLayoutId id="214748493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35885576"/>
      </p:ext>
    </p:extLst>
  </p:cSld>
  <p:clrMap bg1="lt1" tx1="dk1" bg2="lt2" tx2="dk2" accent1="accent1" accent2="accent2" accent3="accent3" accent4="accent4" accent5="accent5" accent6="accent6" hlink="hlink" folHlink="folHlink"/>
  <p:sldLayoutIdLst>
    <p:sldLayoutId id="2147484934" r:id="rId1"/>
    <p:sldLayoutId id="2147484935" r:id="rId2"/>
    <p:sldLayoutId id="2147484936" r:id="rId3"/>
    <p:sldLayoutId id="2147484937" r:id="rId4"/>
    <p:sldLayoutId id="2147484938" r:id="rId5"/>
    <p:sldLayoutId id="2147484939" r:id="rId6"/>
    <p:sldLayoutId id="2147484940" r:id="rId7"/>
    <p:sldLayoutId id="2147484941" r:id="rId8"/>
    <p:sldLayoutId id="2147484942" r:id="rId9"/>
    <p:sldLayoutId id="2147484943" r:id="rId10"/>
    <p:sldLayoutId id="214748494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434500816"/>
      </p:ext>
    </p:extLst>
  </p:cSld>
  <p:clrMap bg1="lt1" tx1="dk1" bg2="lt2" tx2="dk2" accent1="accent1" accent2="accent2" accent3="accent3" accent4="accent4" accent5="accent5" accent6="accent6" hlink="hlink" folHlink="folHlink"/>
  <p:sldLayoutIdLst>
    <p:sldLayoutId id="2147484946" r:id="rId1"/>
    <p:sldLayoutId id="2147484947" r:id="rId2"/>
    <p:sldLayoutId id="2147484948" r:id="rId3"/>
    <p:sldLayoutId id="2147484949" r:id="rId4"/>
    <p:sldLayoutId id="2147484950" r:id="rId5"/>
    <p:sldLayoutId id="2147484951" r:id="rId6"/>
    <p:sldLayoutId id="2147484952" r:id="rId7"/>
    <p:sldLayoutId id="2147484953" r:id="rId8"/>
    <p:sldLayoutId id="2147484954" r:id="rId9"/>
    <p:sldLayoutId id="2147484955" r:id="rId10"/>
    <p:sldLayoutId id="214748495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24032010"/>
      </p:ext>
    </p:extLst>
  </p:cSld>
  <p:clrMap bg1="lt1" tx1="dk1" bg2="lt2" tx2="dk2" accent1="accent1" accent2="accent2" accent3="accent3" accent4="accent4" accent5="accent5" accent6="accent6" hlink="hlink" folHlink="folHlink"/>
  <p:sldLayoutIdLst>
    <p:sldLayoutId id="2147484958" r:id="rId1"/>
    <p:sldLayoutId id="2147484959" r:id="rId2"/>
    <p:sldLayoutId id="2147484960" r:id="rId3"/>
    <p:sldLayoutId id="2147484961" r:id="rId4"/>
    <p:sldLayoutId id="2147484962" r:id="rId5"/>
    <p:sldLayoutId id="2147484963" r:id="rId6"/>
    <p:sldLayoutId id="2147484964" r:id="rId7"/>
    <p:sldLayoutId id="2147484965" r:id="rId8"/>
    <p:sldLayoutId id="2147484966" r:id="rId9"/>
    <p:sldLayoutId id="2147484967" r:id="rId10"/>
    <p:sldLayoutId id="214748496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3362" name="Rectangle 1026"/>
          <p:cNvSpPr>
            <a:spLocks noGrp="1" noChangeArrowheads="1"/>
          </p:cNvSpPr>
          <p:nvPr>
            <p:ph type="title"/>
          </p:nvPr>
        </p:nvSpPr>
        <p:spPr bwMode="auto">
          <a:xfrm>
            <a:off x="228600" y="152400"/>
            <a:ext cx="8610600"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63" name="Rectangle 1027"/>
          <p:cNvSpPr>
            <a:spLocks noGrp="1" noChangeArrowheads="1"/>
          </p:cNvSpPr>
          <p:nvPr>
            <p:ph type="body" idx="1"/>
          </p:nvPr>
        </p:nvSpPr>
        <p:spPr bwMode="auto">
          <a:xfrm>
            <a:off x="228600" y="1095375"/>
            <a:ext cx="8610600" cy="5153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charset="0"/>
              </a:defRPr>
            </a:lvl1pPr>
          </a:lstStyle>
          <a:p>
            <a:pPr fontAlgn="base">
              <a:spcBef>
                <a:spcPct val="0"/>
              </a:spcBef>
              <a:spcAft>
                <a:spcPct val="0"/>
              </a:spcAft>
              <a:defRPr/>
            </a:pPr>
            <a:endParaRPr lang="en-US">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defRPr/>
            </a:pPr>
            <a:fld id="{12B59C95-9F24-CC4B-832C-1D8C21792A43}" type="slidenum">
              <a:rPr lang="en-US">
                <a:ea typeface="ＭＳ Ｐゴシック" charset="0"/>
                <a:cs typeface="ＭＳ Ｐゴシック" charset="0"/>
              </a:rPr>
              <a:pPr fontAlgn="base">
                <a:spcBef>
                  <a:spcPct val="0"/>
                </a:spcBef>
                <a:spcAft>
                  <a:spcPct val="0"/>
                </a:spcAft>
                <a:defRPr/>
              </a:pPr>
              <a:t>‹#›</a:t>
            </a:fld>
            <a:endParaRPr lang="en-US">
              <a:ea typeface="ＭＳ Ｐゴシック" charset="0"/>
              <a:cs typeface="ＭＳ Ｐゴシック" charset="0"/>
            </a:endParaRPr>
          </a:p>
        </p:txBody>
      </p:sp>
      <p:sp>
        <p:nvSpPr>
          <p:cNvPr id="143366"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43367"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43368"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55159085"/>
      </p:ext>
    </p:extLst>
  </p:cSld>
  <p:clrMap bg1="lt1" tx1="dk1" bg2="lt2" tx2="dk2" accent1="accent1" accent2="accent2" accent3="accent3" accent4="accent4" accent5="accent5" accent6="accent6" hlink="hlink" folHlink="folHlink"/>
  <p:sldLayoutIdLst>
    <p:sldLayoutId id="2147484970" r:id="rId1"/>
    <p:sldLayoutId id="2147484971" r:id="rId2"/>
    <p:sldLayoutId id="2147484972" r:id="rId3"/>
    <p:sldLayoutId id="2147484973" r:id="rId4"/>
    <p:sldLayoutId id="2147484974" r:id="rId5"/>
    <p:sldLayoutId id="2147484975" r:id="rId6"/>
    <p:sldLayoutId id="2147484976" r:id="rId7"/>
    <p:sldLayoutId id="2147484977" r:id="rId8"/>
    <p:sldLayoutId id="2147484978" r:id="rId9"/>
    <p:sldLayoutId id="2147484979" r:id="rId10"/>
    <p:sldLayoutId id="2147484980" r:id="rId11"/>
    <p:sldLayoutId id="2147484981"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80629613"/>
      </p:ext>
    </p:extLst>
  </p:cSld>
  <p:clrMap bg1="lt1" tx1="dk1" bg2="lt2" tx2="dk2" accent1="accent1" accent2="accent2" accent3="accent3" accent4="accent4" accent5="accent5" accent6="accent6" hlink="hlink" folHlink="folHlink"/>
  <p:sldLayoutIdLst>
    <p:sldLayoutId id="2147484997" r:id="rId1"/>
    <p:sldLayoutId id="2147484998" r:id="rId2"/>
    <p:sldLayoutId id="2147484999" r:id="rId3"/>
    <p:sldLayoutId id="2147485000" r:id="rId4"/>
    <p:sldLayoutId id="2147485001" r:id="rId5"/>
    <p:sldLayoutId id="2147485002" r:id="rId6"/>
    <p:sldLayoutId id="2147485003" r:id="rId7"/>
    <p:sldLayoutId id="2147485004" r:id="rId8"/>
    <p:sldLayoutId id="2147485005" r:id="rId9"/>
    <p:sldLayoutId id="2147485006" r:id="rId10"/>
    <p:sldLayoutId id="214748500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C01E2B0-9580-443F-A6BA-B15F0931263F}"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D63C8E0-6DD9-4302-9AA9-5177C785CB79}"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251048351"/>
      </p:ext>
    </p:extLst>
  </p:cSld>
  <p:clrMap bg1="lt1" tx1="dk1" bg2="lt2" tx2="dk2" accent1="accent1" accent2="accent2" accent3="accent3" accent4="accent4" accent5="accent5" accent6="accent6" hlink="hlink" folHlink="folHlink"/>
  <p:sldLayoutIdLst>
    <p:sldLayoutId id="2147485034" r:id="rId1"/>
    <p:sldLayoutId id="2147485035" r:id="rId2"/>
    <p:sldLayoutId id="2147485036" r:id="rId3"/>
    <p:sldLayoutId id="2147485037" r:id="rId4"/>
    <p:sldLayoutId id="2147485038" r:id="rId5"/>
    <p:sldLayoutId id="2147485039" r:id="rId6"/>
    <p:sldLayoutId id="2147485040" r:id="rId7"/>
    <p:sldLayoutId id="2147485041" r:id="rId8"/>
    <p:sldLayoutId id="2147485042" r:id="rId9"/>
    <p:sldLayoutId id="2147485043" r:id="rId10"/>
    <p:sldLayoutId id="2147485044" r:id="rId11"/>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 uri="{FAA26D3D-D897-4be2-8F04-BA451C77F1D7}">
              <ma14:placeholderFlag xmlns:ma14="http://schemas.microsoft.com/office/mac/drawingml/2011/main" val="1"/>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 uri="{FAA26D3D-D897-4be2-8F04-BA451C77F1D7}">
              <ma14:placeholderFlag xmlns:ma14="http://schemas.microsoft.com/office/mac/drawingml/2011/main" val="1"/>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406701950"/>
      </p:ext>
    </p:extLst>
  </p:cSld>
  <p:clrMap bg1="lt1" tx1="dk1" bg2="lt2" tx2="dk2" accent1="accent1" accent2="accent2" accent3="accent3" accent4="accent4" accent5="accent5" accent6="accent6" hlink="hlink" folHlink="folHlink"/>
  <p:sldLayoutIdLst>
    <p:sldLayoutId id="2147485046" r:id="rId1"/>
    <p:sldLayoutId id="2147485047" r:id="rId2"/>
    <p:sldLayoutId id="2147485048" r:id="rId3"/>
    <p:sldLayoutId id="2147485049" r:id="rId4"/>
    <p:sldLayoutId id="2147485050" r:id="rId5"/>
    <p:sldLayoutId id="2147485051" r:id="rId6"/>
    <p:sldLayoutId id="2147485052" r:id="rId7"/>
    <p:sldLayoutId id="2147485053" r:id="rId8"/>
    <p:sldLayoutId id="2147485054" r:id="rId9"/>
    <p:sldLayoutId id="2147485055" r:id="rId10"/>
    <p:sldLayoutId id="2147485056" r:id="rId11"/>
  </p:sldLayoutIdLst>
  <p:transition xmlns:p14="http://schemas.microsoft.com/office/powerpoint/2010/main"/>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66661772"/>
      </p:ext>
    </p:extLst>
  </p:cSld>
  <p:clrMap bg1="lt1" tx1="dk1" bg2="lt2" tx2="dk2" accent1="accent1" accent2="accent2" accent3="accent3" accent4="accent4" accent5="accent5" accent6="accent6" hlink="hlink" folHlink="folHlink"/>
  <p:sldLayoutIdLst>
    <p:sldLayoutId id="2147485070" r:id="rId1"/>
    <p:sldLayoutId id="2147485071" r:id="rId2"/>
    <p:sldLayoutId id="2147485072" r:id="rId3"/>
    <p:sldLayoutId id="2147485073" r:id="rId4"/>
    <p:sldLayoutId id="2147485074" r:id="rId5"/>
    <p:sldLayoutId id="2147485075" r:id="rId6"/>
    <p:sldLayoutId id="2147485076" r:id="rId7"/>
    <p:sldLayoutId id="2147485077" r:id="rId8"/>
    <p:sldLayoutId id="2147485078" r:id="rId9"/>
    <p:sldLayoutId id="2147485079" r:id="rId10"/>
    <p:sldLayoutId id="214748508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57451953"/>
      </p:ext>
    </p:extLst>
  </p:cSld>
  <p:clrMap bg1="lt1" tx1="dk1" bg2="lt2" tx2="dk2" accent1="accent1" accent2="accent2" accent3="accent3" accent4="accent4" accent5="accent5" accent6="accent6" hlink="hlink" folHlink="folHlink"/>
  <p:sldLayoutIdLst>
    <p:sldLayoutId id="2147485108" r:id="rId1"/>
    <p:sldLayoutId id="2147485109" r:id="rId2"/>
    <p:sldLayoutId id="2147485110" r:id="rId3"/>
    <p:sldLayoutId id="2147485111" r:id="rId4"/>
    <p:sldLayoutId id="2147485112" r:id="rId5"/>
    <p:sldLayoutId id="2147485113" r:id="rId6"/>
    <p:sldLayoutId id="2147485114" r:id="rId7"/>
    <p:sldLayoutId id="2147485115" r:id="rId8"/>
    <p:sldLayoutId id="2147485116" r:id="rId9"/>
    <p:sldLayoutId id="2147485117" r:id="rId10"/>
    <p:sldLayoutId id="214748511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48377649"/>
      </p:ext>
    </p:extLst>
  </p:cSld>
  <p:clrMap bg1="lt1" tx1="dk1" bg2="lt2" tx2="dk2" accent1="accent1" accent2="accent2" accent3="accent3" accent4="accent4" accent5="accent5" accent6="accent6" hlink="hlink" folHlink="folHlink"/>
  <p:sldLayoutIdLst>
    <p:sldLayoutId id="2147485120" r:id="rId1"/>
    <p:sldLayoutId id="2147485121" r:id="rId2"/>
    <p:sldLayoutId id="2147485122" r:id="rId3"/>
    <p:sldLayoutId id="2147485123" r:id="rId4"/>
    <p:sldLayoutId id="2147485124" r:id="rId5"/>
    <p:sldLayoutId id="2147485125" r:id="rId6"/>
    <p:sldLayoutId id="2147485126" r:id="rId7"/>
    <p:sldLayoutId id="2147485127" r:id="rId8"/>
    <p:sldLayoutId id="2147485128" r:id="rId9"/>
    <p:sldLayoutId id="2147485129" r:id="rId10"/>
    <p:sldLayoutId id="214748513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20040291"/>
      </p:ext>
    </p:extLst>
  </p:cSld>
  <p:clrMap bg1="lt1" tx1="dk1" bg2="lt2" tx2="dk2" accent1="accent1" accent2="accent2" accent3="accent3" accent4="accent4" accent5="accent5" accent6="accent6" hlink="hlink" folHlink="folHlink"/>
  <p:sldLayoutIdLst>
    <p:sldLayoutId id="2147485132" r:id="rId1"/>
    <p:sldLayoutId id="2147485133" r:id="rId2"/>
    <p:sldLayoutId id="2147485134" r:id="rId3"/>
    <p:sldLayoutId id="2147485135" r:id="rId4"/>
    <p:sldLayoutId id="2147485136" r:id="rId5"/>
    <p:sldLayoutId id="2147485137" r:id="rId6"/>
    <p:sldLayoutId id="2147485138" r:id="rId7"/>
    <p:sldLayoutId id="2147485139" r:id="rId8"/>
    <p:sldLayoutId id="2147485140" r:id="rId9"/>
    <p:sldLayoutId id="2147485141" r:id="rId10"/>
    <p:sldLayoutId id="214748514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51891132"/>
      </p:ext>
    </p:extLst>
  </p:cSld>
  <p:clrMap bg1="lt1" tx1="dk1" bg2="lt2" tx2="dk2" accent1="accent1" accent2="accent2" accent3="accent3" accent4="accent4" accent5="accent5" accent6="accent6" hlink="hlink" folHlink="folHlink"/>
  <p:sldLayoutIdLst>
    <p:sldLayoutId id="2147485144" r:id="rId1"/>
    <p:sldLayoutId id="2147485145" r:id="rId2"/>
    <p:sldLayoutId id="2147485146" r:id="rId3"/>
    <p:sldLayoutId id="2147485147" r:id="rId4"/>
    <p:sldLayoutId id="2147485148" r:id="rId5"/>
    <p:sldLayoutId id="2147485149" r:id="rId6"/>
    <p:sldLayoutId id="2147485150" r:id="rId7"/>
    <p:sldLayoutId id="2147485151" r:id="rId8"/>
    <p:sldLayoutId id="2147485152" r:id="rId9"/>
    <p:sldLayoutId id="2147485153" r:id="rId10"/>
    <p:sldLayoutId id="214748515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19212175"/>
      </p:ext>
    </p:extLst>
  </p:cSld>
  <p:clrMap bg1="lt1" tx1="dk1" bg2="lt2" tx2="dk2" accent1="accent1" accent2="accent2" accent3="accent3" accent4="accent4" accent5="accent5" accent6="accent6" hlink="hlink" folHlink="folHlink"/>
  <p:sldLayoutIdLst>
    <p:sldLayoutId id="2147485156" r:id="rId1"/>
    <p:sldLayoutId id="2147485157" r:id="rId2"/>
    <p:sldLayoutId id="2147485158" r:id="rId3"/>
    <p:sldLayoutId id="2147485159" r:id="rId4"/>
    <p:sldLayoutId id="2147485160" r:id="rId5"/>
    <p:sldLayoutId id="2147485161" r:id="rId6"/>
    <p:sldLayoutId id="2147485162" r:id="rId7"/>
    <p:sldLayoutId id="2147485163" r:id="rId8"/>
    <p:sldLayoutId id="2147485164" r:id="rId9"/>
    <p:sldLayoutId id="2147485165" r:id="rId10"/>
    <p:sldLayoutId id="214748516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45286211"/>
      </p:ext>
    </p:extLst>
  </p:cSld>
  <p:clrMap bg1="lt1" tx1="dk1" bg2="lt2" tx2="dk2" accent1="accent1" accent2="accent2" accent3="accent3" accent4="accent4" accent5="accent5" accent6="accent6" hlink="hlink" folHlink="folHlink"/>
  <p:sldLayoutIdLst>
    <p:sldLayoutId id="2147485168" r:id="rId1"/>
    <p:sldLayoutId id="2147485169" r:id="rId2"/>
    <p:sldLayoutId id="2147485170" r:id="rId3"/>
    <p:sldLayoutId id="2147485171" r:id="rId4"/>
    <p:sldLayoutId id="2147485172" r:id="rId5"/>
    <p:sldLayoutId id="2147485173" r:id="rId6"/>
    <p:sldLayoutId id="2147485174" r:id="rId7"/>
    <p:sldLayoutId id="2147485175" r:id="rId8"/>
    <p:sldLayoutId id="2147485176" r:id="rId9"/>
    <p:sldLayoutId id="2147485177" r:id="rId10"/>
    <p:sldLayoutId id="214748517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9964990"/>
      </p:ext>
    </p:extLst>
  </p:cSld>
  <p:clrMap bg1="lt1" tx1="dk1" bg2="lt2" tx2="dk2" accent1="accent1" accent2="accent2" accent3="accent3" accent4="accent4" accent5="accent5" accent6="accent6" hlink="hlink" folHlink="folHlink"/>
  <p:sldLayoutIdLst>
    <p:sldLayoutId id="2147485180" r:id="rId1"/>
    <p:sldLayoutId id="2147485181" r:id="rId2"/>
    <p:sldLayoutId id="2147485182" r:id="rId3"/>
    <p:sldLayoutId id="2147485183" r:id="rId4"/>
    <p:sldLayoutId id="2147485184" r:id="rId5"/>
    <p:sldLayoutId id="2147485185" r:id="rId6"/>
    <p:sldLayoutId id="2147485186" r:id="rId7"/>
    <p:sldLayoutId id="2147485187" r:id="rId8"/>
    <p:sldLayoutId id="2147485188" r:id="rId9"/>
    <p:sldLayoutId id="2147485189" r:id="rId10"/>
    <p:sldLayoutId id="214748519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93612786"/>
      </p:ext>
    </p:extLst>
  </p:cSld>
  <p:clrMap bg1="lt1" tx1="dk1" bg2="lt2" tx2="dk2" accent1="accent1" accent2="accent2" accent3="accent3" accent4="accent4" accent5="accent5" accent6="accent6" hlink="hlink" folHlink="folHlink"/>
  <p:sldLayoutIdLst>
    <p:sldLayoutId id="2147485192" r:id="rId1"/>
    <p:sldLayoutId id="2147485193" r:id="rId2"/>
    <p:sldLayoutId id="2147485194" r:id="rId3"/>
    <p:sldLayoutId id="2147485195" r:id="rId4"/>
    <p:sldLayoutId id="2147485196" r:id="rId5"/>
    <p:sldLayoutId id="2147485197" r:id="rId6"/>
    <p:sldLayoutId id="2147485198" r:id="rId7"/>
    <p:sldLayoutId id="2147485199" r:id="rId8"/>
    <p:sldLayoutId id="2147485200" r:id="rId9"/>
    <p:sldLayoutId id="2147485201" r:id="rId10"/>
    <p:sldLayoutId id="214748520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55807897"/>
      </p:ext>
    </p:extLst>
  </p:cSld>
  <p:clrMap bg1="lt1" tx1="dk1" bg2="lt2" tx2="dk2" accent1="accent1" accent2="accent2" accent3="accent3" accent4="accent4" accent5="accent5" accent6="accent6" hlink="hlink" folHlink="folHlink"/>
  <p:sldLayoutIdLst>
    <p:sldLayoutId id="2147485204" r:id="rId1"/>
    <p:sldLayoutId id="2147485205" r:id="rId2"/>
    <p:sldLayoutId id="2147485206" r:id="rId3"/>
    <p:sldLayoutId id="2147485207" r:id="rId4"/>
    <p:sldLayoutId id="2147485208" r:id="rId5"/>
    <p:sldLayoutId id="2147485209" r:id="rId6"/>
    <p:sldLayoutId id="2147485210" r:id="rId7"/>
    <p:sldLayoutId id="2147485211" r:id="rId8"/>
    <p:sldLayoutId id="2147485212" r:id="rId9"/>
    <p:sldLayoutId id="2147485213" r:id="rId10"/>
    <p:sldLayoutId id="214748521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8101904"/>
      </p:ext>
    </p:extLst>
  </p:cSld>
  <p:clrMap bg1="lt1" tx1="dk1" bg2="lt2" tx2="dk2" accent1="accent1" accent2="accent2" accent3="accent3" accent4="accent4" accent5="accent5" accent6="accent6" hlink="hlink" folHlink="folHlink"/>
  <p:sldLayoutIdLst>
    <p:sldLayoutId id="2147485216" r:id="rId1"/>
    <p:sldLayoutId id="2147485217" r:id="rId2"/>
    <p:sldLayoutId id="2147485218" r:id="rId3"/>
    <p:sldLayoutId id="2147485219" r:id="rId4"/>
    <p:sldLayoutId id="2147485220" r:id="rId5"/>
    <p:sldLayoutId id="2147485221" r:id="rId6"/>
    <p:sldLayoutId id="2147485222" r:id="rId7"/>
    <p:sldLayoutId id="2147485223" r:id="rId8"/>
    <p:sldLayoutId id="2147485224" r:id="rId9"/>
    <p:sldLayoutId id="2147485225" r:id="rId10"/>
    <p:sldLayoutId id="214748522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18407108"/>
      </p:ext>
    </p:extLst>
  </p:cSld>
  <p:clrMap bg1="lt1" tx1="dk1" bg2="lt2" tx2="dk2" accent1="accent1" accent2="accent2" accent3="accent3" accent4="accent4" accent5="accent5" accent6="accent6" hlink="hlink" folHlink="folHlink"/>
  <p:sldLayoutIdLst>
    <p:sldLayoutId id="2147485228" r:id="rId1"/>
    <p:sldLayoutId id="2147485229" r:id="rId2"/>
    <p:sldLayoutId id="2147485230" r:id="rId3"/>
    <p:sldLayoutId id="2147485231" r:id="rId4"/>
    <p:sldLayoutId id="2147485232" r:id="rId5"/>
    <p:sldLayoutId id="2147485233" r:id="rId6"/>
    <p:sldLayoutId id="2147485234" r:id="rId7"/>
    <p:sldLayoutId id="2147485235" r:id="rId8"/>
    <p:sldLayoutId id="2147485236" r:id="rId9"/>
    <p:sldLayoutId id="2147485237" r:id="rId10"/>
    <p:sldLayoutId id="214748523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49458987"/>
      </p:ext>
    </p:extLst>
  </p:cSld>
  <p:clrMap bg1="lt1" tx1="dk1" bg2="lt2" tx2="dk2" accent1="accent1" accent2="accent2" accent3="accent3" accent4="accent4" accent5="accent5" accent6="accent6" hlink="hlink" folHlink="folHlink"/>
  <p:sldLayoutIdLst>
    <p:sldLayoutId id="2147485240" r:id="rId1"/>
    <p:sldLayoutId id="2147485241" r:id="rId2"/>
    <p:sldLayoutId id="2147485242" r:id="rId3"/>
    <p:sldLayoutId id="2147485243" r:id="rId4"/>
    <p:sldLayoutId id="2147485244" r:id="rId5"/>
    <p:sldLayoutId id="2147485245" r:id="rId6"/>
    <p:sldLayoutId id="2147485246" r:id="rId7"/>
    <p:sldLayoutId id="2147485247" r:id="rId8"/>
    <p:sldLayoutId id="2147485248" r:id="rId9"/>
    <p:sldLayoutId id="2147485249" r:id="rId10"/>
    <p:sldLayoutId id="214748525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19006944"/>
      </p:ext>
    </p:extLst>
  </p:cSld>
  <p:clrMap bg1="lt1" tx1="dk1" bg2="lt2" tx2="dk2" accent1="accent1" accent2="accent2" accent3="accent3" accent4="accent4" accent5="accent5" accent6="accent6" hlink="hlink" folHlink="folHlink"/>
  <p:sldLayoutIdLst>
    <p:sldLayoutId id="2147485252" r:id="rId1"/>
    <p:sldLayoutId id="2147485253" r:id="rId2"/>
    <p:sldLayoutId id="2147485254" r:id="rId3"/>
    <p:sldLayoutId id="2147485255" r:id="rId4"/>
    <p:sldLayoutId id="2147485256" r:id="rId5"/>
    <p:sldLayoutId id="2147485257" r:id="rId6"/>
    <p:sldLayoutId id="2147485258" r:id="rId7"/>
    <p:sldLayoutId id="2147485259" r:id="rId8"/>
    <p:sldLayoutId id="2147485260" r:id="rId9"/>
    <p:sldLayoutId id="2147485261" r:id="rId10"/>
    <p:sldLayoutId id="214748526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80149173"/>
      </p:ext>
    </p:extLst>
  </p:cSld>
  <p:clrMap bg1="lt1" tx1="dk1" bg2="lt2" tx2="dk2" accent1="accent1" accent2="accent2" accent3="accent3" accent4="accent4" accent5="accent5" accent6="accent6" hlink="hlink" folHlink="folHlink"/>
  <p:sldLayoutIdLst>
    <p:sldLayoutId id="2147485264" r:id="rId1"/>
    <p:sldLayoutId id="2147485265" r:id="rId2"/>
    <p:sldLayoutId id="2147485266" r:id="rId3"/>
    <p:sldLayoutId id="2147485267" r:id="rId4"/>
    <p:sldLayoutId id="2147485268" r:id="rId5"/>
    <p:sldLayoutId id="2147485269" r:id="rId6"/>
    <p:sldLayoutId id="2147485270" r:id="rId7"/>
    <p:sldLayoutId id="2147485271" r:id="rId8"/>
    <p:sldLayoutId id="2147485272" r:id="rId9"/>
    <p:sldLayoutId id="2147485273" r:id="rId10"/>
    <p:sldLayoutId id="214748527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16768479"/>
      </p:ext>
    </p:extLst>
  </p:cSld>
  <p:clrMap bg1="lt1" tx1="dk1" bg2="lt2" tx2="dk2" accent1="accent1" accent2="accent2" accent3="accent3" accent4="accent4" accent5="accent5" accent6="accent6" hlink="hlink" folHlink="folHlink"/>
  <p:sldLayoutIdLst>
    <p:sldLayoutId id="2147485336" r:id="rId1"/>
    <p:sldLayoutId id="2147485337" r:id="rId2"/>
    <p:sldLayoutId id="2147485338" r:id="rId3"/>
    <p:sldLayoutId id="2147485339" r:id="rId4"/>
    <p:sldLayoutId id="2147485340" r:id="rId5"/>
    <p:sldLayoutId id="2147485341" r:id="rId6"/>
    <p:sldLayoutId id="2147485342" r:id="rId7"/>
    <p:sldLayoutId id="2147485343" r:id="rId8"/>
    <p:sldLayoutId id="2147485344" r:id="rId9"/>
    <p:sldLayoutId id="2147485345" r:id="rId10"/>
    <p:sldLayoutId id="214748534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030896232"/>
      </p:ext>
    </p:extLst>
  </p:cSld>
  <p:clrMap bg1="lt1" tx1="dk1" bg2="lt2" tx2="dk2" accent1="accent1" accent2="accent2" accent3="accent3" accent4="accent4" accent5="accent5" accent6="accent6" hlink="hlink" folHlink="folHlink"/>
  <p:sldLayoutIdLst>
    <p:sldLayoutId id="2147485348" r:id="rId1"/>
    <p:sldLayoutId id="2147485349" r:id="rId2"/>
    <p:sldLayoutId id="2147485350" r:id="rId3"/>
    <p:sldLayoutId id="2147485351" r:id="rId4"/>
    <p:sldLayoutId id="2147485352" r:id="rId5"/>
    <p:sldLayoutId id="2147485353" r:id="rId6"/>
    <p:sldLayoutId id="2147485354" r:id="rId7"/>
    <p:sldLayoutId id="2147485355" r:id="rId8"/>
    <p:sldLayoutId id="2147485356" r:id="rId9"/>
    <p:sldLayoutId id="2147485357" r:id="rId10"/>
    <p:sldLayoutId id="214748535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56703761"/>
      </p:ext>
    </p:extLst>
  </p:cSld>
  <p:clrMap bg1="lt1" tx1="dk1" bg2="lt2" tx2="dk2" accent1="accent1" accent2="accent2" accent3="accent3" accent4="accent4" accent5="accent5" accent6="accent6" hlink="hlink" folHlink="folHlink"/>
  <p:sldLayoutIdLst>
    <p:sldLayoutId id="2147485399" r:id="rId1"/>
    <p:sldLayoutId id="2147485400" r:id="rId2"/>
    <p:sldLayoutId id="2147485401" r:id="rId3"/>
    <p:sldLayoutId id="2147485402" r:id="rId4"/>
    <p:sldLayoutId id="2147485403" r:id="rId5"/>
    <p:sldLayoutId id="2147485404" r:id="rId6"/>
    <p:sldLayoutId id="2147485405" r:id="rId7"/>
    <p:sldLayoutId id="2147485406" r:id="rId8"/>
    <p:sldLayoutId id="2147485407" r:id="rId9"/>
    <p:sldLayoutId id="2147485408" r:id="rId10"/>
    <p:sldLayoutId id="214748540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58009255"/>
      </p:ext>
    </p:extLst>
  </p:cSld>
  <p:clrMap bg1="lt1" tx1="dk1" bg2="lt2" tx2="dk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51058628"/>
      </p:ext>
    </p:extLst>
  </p:cSld>
  <p:clrMap bg1="lt1" tx1="dk1" bg2="lt2" tx2="dk2" accent1="accent1" accent2="accent2" accent3="accent3" accent4="accent4" accent5="accent5" accent6="accent6" hlink="hlink" folHlink="folHlink"/>
  <p:sldLayoutIdLst>
    <p:sldLayoutId id="2147485437" r:id="rId1"/>
    <p:sldLayoutId id="2147485438" r:id="rId2"/>
    <p:sldLayoutId id="2147485439" r:id="rId3"/>
    <p:sldLayoutId id="2147485440" r:id="rId4"/>
    <p:sldLayoutId id="2147485441" r:id="rId5"/>
    <p:sldLayoutId id="2147485442" r:id="rId6"/>
    <p:sldLayoutId id="2147485443" r:id="rId7"/>
    <p:sldLayoutId id="2147485444" r:id="rId8"/>
    <p:sldLayoutId id="2147485445" r:id="rId9"/>
    <p:sldLayoutId id="2147485446" r:id="rId10"/>
    <p:sldLayoutId id="214748544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24879343"/>
      </p:ext>
    </p:extLst>
  </p:cSld>
  <p:clrMap bg1="lt1" tx1="dk1" bg2="lt2" tx2="dk2" accent1="accent1" accent2="accent2" accent3="accent3" accent4="accent4" accent5="accent5" accent6="accent6" hlink="hlink" folHlink="folHlink"/>
  <p:sldLayoutIdLst>
    <p:sldLayoutId id="2147485461" r:id="rId1"/>
    <p:sldLayoutId id="2147485462" r:id="rId2"/>
    <p:sldLayoutId id="2147485463" r:id="rId3"/>
    <p:sldLayoutId id="2147485464" r:id="rId4"/>
    <p:sldLayoutId id="2147485465" r:id="rId5"/>
    <p:sldLayoutId id="2147485466" r:id="rId6"/>
    <p:sldLayoutId id="2147485467" r:id="rId7"/>
    <p:sldLayoutId id="2147485468" r:id="rId8"/>
    <p:sldLayoutId id="2147485469" r:id="rId9"/>
    <p:sldLayoutId id="2147485470" r:id="rId10"/>
    <p:sldLayoutId id="214748547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44650870"/>
      </p:ext>
    </p:extLst>
  </p:cSld>
  <p:clrMap bg1="lt1" tx1="dk1" bg2="lt2" tx2="dk2" accent1="accent1" accent2="accent2" accent3="accent3" accent4="accent4" accent5="accent5" accent6="accent6" hlink="hlink" folHlink="folHlink"/>
  <p:sldLayoutIdLst>
    <p:sldLayoutId id="2147485485" r:id="rId1"/>
    <p:sldLayoutId id="2147485486" r:id="rId2"/>
    <p:sldLayoutId id="2147485487" r:id="rId3"/>
    <p:sldLayoutId id="2147485488" r:id="rId4"/>
    <p:sldLayoutId id="2147485489" r:id="rId5"/>
    <p:sldLayoutId id="2147485490" r:id="rId6"/>
    <p:sldLayoutId id="2147485491" r:id="rId7"/>
    <p:sldLayoutId id="2147485492" r:id="rId8"/>
    <p:sldLayoutId id="2147485493" r:id="rId9"/>
    <p:sldLayoutId id="2147485494" r:id="rId10"/>
    <p:sldLayoutId id="214748549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868885127"/>
      </p:ext>
    </p:extLst>
  </p:cSld>
  <p:clrMap bg1="lt1" tx1="dk1" bg2="lt2" tx2="dk2" accent1="accent1" accent2="accent2" accent3="accent3" accent4="accent4" accent5="accent5" accent6="accent6" hlink="hlink" folHlink="folHlink"/>
  <p:sldLayoutIdLst>
    <p:sldLayoutId id="2147485497" r:id="rId1"/>
    <p:sldLayoutId id="2147485498" r:id="rId2"/>
    <p:sldLayoutId id="2147485499" r:id="rId3"/>
    <p:sldLayoutId id="2147485500" r:id="rId4"/>
    <p:sldLayoutId id="2147485501" r:id="rId5"/>
    <p:sldLayoutId id="2147485502" r:id="rId6"/>
    <p:sldLayoutId id="2147485503" r:id="rId7"/>
    <p:sldLayoutId id="2147485504" r:id="rId8"/>
    <p:sldLayoutId id="2147485505" r:id="rId9"/>
    <p:sldLayoutId id="2147485506" r:id="rId10"/>
    <p:sldLayoutId id="214748550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9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5848122"/>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9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1921638257"/>
      </p:ext>
    </p:extLst>
  </p:cSld>
  <p:clrMap bg1="lt1" tx1="dk1" bg2="lt2" tx2="dk2" accent1="accent1" accent2="accent2" accent3="accent3" accent4="accent4" accent5="accent5" accent6="accent6" hlink="hlink" folHlink="folHlink"/>
  <p:sldLayoutIdLst>
    <p:sldLayoutId id="2147485533" r:id="rId1"/>
    <p:sldLayoutId id="2147485534" r:id="rId2"/>
    <p:sldLayoutId id="2147485535" r:id="rId3"/>
    <p:sldLayoutId id="2147485536" r:id="rId4"/>
    <p:sldLayoutId id="2147485537" r:id="rId5"/>
    <p:sldLayoutId id="2147485538" r:id="rId6"/>
    <p:sldLayoutId id="2147485539" r:id="rId7"/>
    <p:sldLayoutId id="2147485540" r:id="rId8"/>
    <p:sldLayoutId id="2147485541" r:id="rId9"/>
    <p:sldLayoutId id="2147485542" r:id="rId10"/>
    <p:sldLayoutId id="214748554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9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6817349"/>
      </p:ext>
    </p:extLst>
  </p:cSld>
  <p:clrMap bg1="lt1" tx1="dk1" bg2="lt2" tx2="dk2" accent1="accent1" accent2="accent2" accent3="accent3" accent4="accent4" accent5="accent5" accent6="accent6" hlink="hlink" folHlink="folHlink"/>
  <p:sldLayoutIdLst>
    <p:sldLayoutId id="2147485581" r:id="rId1"/>
    <p:sldLayoutId id="2147485582" r:id="rId2"/>
    <p:sldLayoutId id="2147485583" r:id="rId3"/>
    <p:sldLayoutId id="2147485584" r:id="rId4"/>
    <p:sldLayoutId id="2147485585" r:id="rId5"/>
    <p:sldLayoutId id="2147485586" r:id="rId6"/>
    <p:sldLayoutId id="2147485587" r:id="rId7"/>
    <p:sldLayoutId id="2147485588" r:id="rId8"/>
    <p:sldLayoutId id="2147485589" r:id="rId9"/>
    <p:sldLayoutId id="2147485590" r:id="rId10"/>
    <p:sldLayoutId id="214748559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06970170"/>
      </p:ext>
    </p:extLst>
  </p:cSld>
  <p:clrMap bg1="lt1" tx1="dk1" bg2="lt2" tx2="dk2" accent1="accent1" accent2="accent2" accent3="accent3" accent4="accent4" accent5="accent5" accent6="accent6" hlink="hlink" folHlink="folHlink"/>
  <p:sldLayoutIdLst>
    <p:sldLayoutId id="2147485617" r:id="rId1"/>
    <p:sldLayoutId id="2147485618" r:id="rId2"/>
    <p:sldLayoutId id="2147485619" r:id="rId3"/>
    <p:sldLayoutId id="2147485620" r:id="rId4"/>
    <p:sldLayoutId id="2147485621" r:id="rId5"/>
    <p:sldLayoutId id="2147485622" r:id="rId6"/>
    <p:sldLayoutId id="2147485623" r:id="rId7"/>
    <p:sldLayoutId id="2147485624" r:id="rId8"/>
    <p:sldLayoutId id="2147485625" r:id="rId9"/>
    <p:sldLayoutId id="2147485626" r:id="rId10"/>
    <p:sldLayoutId id="214748562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06095861"/>
      </p:ext>
    </p:extLst>
  </p:cSld>
  <p:clrMap bg1="lt1" tx1="dk1" bg2="lt2" tx2="dk2" accent1="accent1" accent2="accent2" accent3="accent3" accent4="accent4" accent5="accent5" accent6="accent6" hlink="hlink" folHlink="folHlink"/>
  <p:sldLayoutIdLst>
    <p:sldLayoutId id="2147485641" r:id="rId1"/>
    <p:sldLayoutId id="2147485642" r:id="rId2"/>
    <p:sldLayoutId id="2147485643" r:id="rId3"/>
    <p:sldLayoutId id="2147485644" r:id="rId4"/>
    <p:sldLayoutId id="2147485645" r:id="rId5"/>
    <p:sldLayoutId id="2147485646" r:id="rId6"/>
    <p:sldLayoutId id="2147485647" r:id="rId7"/>
    <p:sldLayoutId id="2147485648" r:id="rId8"/>
    <p:sldLayoutId id="2147485649" r:id="rId9"/>
    <p:sldLayoutId id="2147485650" r:id="rId10"/>
    <p:sldLayoutId id="214748565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858000284"/>
      </p:ext>
    </p:extLst>
  </p:cSld>
  <p:clrMap bg1="lt1" tx1="dk1" bg2="lt2" tx2="dk2" accent1="accent1" accent2="accent2" accent3="accent3" accent4="accent4" accent5="accent5" accent6="accent6" hlink="hlink" folHlink="folHlink"/>
  <p:sldLayoutIdLst>
    <p:sldLayoutId id="2147485653" r:id="rId1"/>
    <p:sldLayoutId id="2147485654" r:id="rId2"/>
    <p:sldLayoutId id="2147485655" r:id="rId3"/>
    <p:sldLayoutId id="2147485656" r:id="rId4"/>
    <p:sldLayoutId id="2147485657" r:id="rId5"/>
    <p:sldLayoutId id="2147485658" r:id="rId6"/>
    <p:sldLayoutId id="2147485659" r:id="rId7"/>
    <p:sldLayoutId id="2147485660" r:id="rId8"/>
    <p:sldLayoutId id="2147485661" r:id="rId9"/>
    <p:sldLayoutId id="2147485662" r:id="rId10"/>
    <p:sldLayoutId id="2147485663" r:id="rId11"/>
    <p:sldLayoutId id="2147485664"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2826778"/>
      </p:ext>
    </p:extLst>
  </p:cSld>
  <p:clrMap bg1="lt1" tx1="dk1" bg2="lt2" tx2="dk2" accent1="accent1" accent2="accent2" accent3="accent3" accent4="accent4" accent5="accent5" accent6="accent6" hlink="hlink" folHlink="folHlink"/>
  <p:sldLayoutIdLst>
    <p:sldLayoutId id="2147485666" r:id="rId1"/>
    <p:sldLayoutId id="2147485667" r:id="rId2"/>
    <p:sldLayoutId id="2147485668" r:id="rId3"/>
    <p:sldLayoutId id="2147485669" r:id="rId4"/>
    <p:sldLayoutId id="2147485670" r:id="rId5"/>
    <p:sldLayoutId id="2147485671" r:id="rId6"/>
    <p:sldLayoutId id="2147485672" r:id="rId7"/>
    <p:sldLayoutId id="2147485673" r:id="rId8"/>
    <p:sldLayoutId id="2147485674" r:id="rId9"/>
    <p:sldLayoutId id="2147485675" r:id="rId10"/>
    <p:sldLayoutId id="2147485676" r:id="rId11"/>
    <p:sldLayoutId id="2147485677" r:id="rId12"/>
  </p:sldLayoutIdLst>
  <p:timing>
    <p:tnLst>
      <p:par>
        <p:cTn xmlns:p14="http://schemas.microsoft.com/office/powerpoint/2010/mai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20638325"/>
      </p:ext>
    </p:extLst>
  </p:cSld>
  <p:clrMap bg1="lt1" tx1="dk1" bg2="lt2" tx2="dk2" accent1="accent1" accent2="accent2" accent3="accent3" accent4="accent4" accent5="accent5" accent6="accent6" hlink="hlink" folHlink="folHlink"/>
  <p:sldLayoutIdLst>
    <p:sldLayoutId id="2147485679" r:id="rId1"/>
    <p:sldLayoutId id="2147485680" r:id="rId2"/>
    <p:sldLayoutId id="2147485681" r:id="rId3"/>
    <p:sldLayoutId id="2147485682" r:id="rId4"/>
    <p:sldLayoutId id="2147485683" r:id="rId5"/>
    <p:sldLayoutId id="2147485684" r:id="rId6"/>
    <p:sldLayoutId id="2147485685" r:id="rId7"/>
    <p:sldLayoutId id="2147485686" r:id="rId8"/>
    <p:sldLayoutId id="2147485687" r:id="rId9"/>
    <p:sldLayoutId id="2147485688" r:id="rId10"/>
    <p:sldLayoutId id="214748568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49226075"/>
      </p:ext>
    </p:extLst>
  </p:cSld>
  <p:clrMap bg1="lt1" tx1="dk1" bg2="lt2" tx2="dk2" accent1="accent1" accent2="accent2" accent3="accent3" accent4="accent4" accent5="accent5" accent6="accent6" hlink="hlink" folHlink="folHlink"/>
  <p:sldLayoutIdLst>
    <p:sldLayoutId id="2147485691" r:id="rId1"/>
    <p:sldLayoutId id="2147485692" r:id="rId2"/>
    <p:sldLayoutId id="2147485693" r:id="rId3"/>
    <p:sldLayoutId id="2147485694" r:id="rId4"/>
    <p:sldLayoutId id="2147485695" r:id="rId5"/>
    <p:sldLayoutId id="2147485696" r:id="rId6"/>
    <p:sldLayoutId id="2147485697" r:id="rId7"/>
    <p:sldLayoutId id="2147485698" r:id="rId8"/>
    <p:sldLayoutId id="2147485699" r:id="rId9"/>
    <p:sldLayoutId id="2147485700" r:id="rId10"/>
    <p:sldLayoutId id="214748570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48738813"/>
      </p:ext>
    </p:extLst>
  </p:cSld>
  <p:clrMap bg1="lt1" tx1="dk1" bg2="lt2" tx2="dk2" accent1="accent1" accent2="accent2" accent3="accent3" accent4="accent4" accent5="accent5" accent6="accent6" hlink="hlink" folHlink="folHlink"/>
  <p:sldLayoutIdLst>
    <p:sldLayoutId id="2147485715" r:id="rId1"/>
    <p:sldLayoutId id="2147485716" r:id="rId2"/>
    <p:sldLayoutId id="2147485717" r:id="rId3"/>
    <p:sldLayoutId id="2147485718" r:id="rId4"/>
    <p:sldLayoutId id="2147485719" r:id="rId5"/>
    <p:sldLayoutId id="2147485720" r:id="rId6"/>
    <p:sldLayoutId id="2147485721" r:id="rId7"/>
    <p:sldLayoutId id="2147485722" r:id="rId8"/>
    <p:sldLayoutId id="2147485723" r:id="rId9"/>
    <p:sldLayoutId id="2147485724" r:id="rId10"/>
    <p:sldLayoutId id="2147485725" r:id="rId11"/>
    <p:sldLayoutId id="2147485726" r:id="rId12"/>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83875186"/>
      </p:ext>
    </p:extLst>
  </p:cSld>
  <p:clrMap bg1="lt1" tx1="dk1" bg2="lt2" tx2="dk2" accent1="accent1" accent2="accent2" accent3="accent3" accent4="accent4" accent5="accent5" accent6="accent6" hlink="hlink" folHlink="folHlink"/>
  <p:sldLayoutIdLst>
    <p:sldLayoutId id="2147485728" r:id="rId1"/>
    <p:sldLayoutId id="2147485729" r:id="rId2"/>
    <p:sldLayoutId id="2147485730" r:id="rId3"/>
    <p:sldLayoutId id="2147485731" r:id="rId4"/>
    <p:sldLayoutId id="2147485732" r:id="rId5"/>
    <p:sldLayoutId id="2147485733" r:id="rId6"/>
    <p:sldLayoutId id="2147485734" r:id="rId7"/>
    <p:sldLayoutId id="2147485735" r:id="rId8"/>
    <p:sldLayoutId id="2147485736" r:id="rId9"/>
    <p:sldLayoutId id="2147485737" r:id="rId10"/>
    <p:sldLayoutId id="214748573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08291376"/>
      </p:ext>
    </p:extLst>
  </p:cSld>
  <p:clrMap bg1="lt1" tx1="dk1" bg2="lt2" tx2="dk2" accent1="accent1" accent2="accent2" accent3="accent3" accent4="accent4" accent5="accent5" accent6="accent6" hlink="hlink" folHlink="folHlink"/>
  <p:sldLayoutIdLst>
    <p:sldLayoutId id="2147485752" r:id="rId1"/>
    <p:sldLayoutId id="2147485753" r:id="rId2"/>
    <p:sldLayoutId id="2147485754" r:id="rId3"/>
    <p:sldLayoutId id="2147485755" r:id="rId4"/>
    <p:sldLayoutId id="2147485756" r:id="rId5"/>
    <p:sldLayoutId id="2147485757" r:id="rId6"/>
    <p:sldLayoutId id="2147485758" r:id="rId7"/>
    <p:sldLayoutId id="2147485759" r:id="rId8"/>
    <p:sldLayoutId id="2147485760" r:id="rId9"/>
    <p:sldLayoutId id="2147485761" r:id="rId10"/>
    <p:sldLayoutId id="214748576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5041712"/>
      </p:ext>
    </p:extLst>
  </p:cSld>
  <p:clrMap bg1="lt1" tx1="dk1" bg2="lt2" tx2="dk2" accent1="accent1" accent2="accent2" accent3="accent3" accent4="accent4" accent5="accent5" accent6="accent6" hlink="hlink" folHlink="folHlink"/>
  <p:sldLayoutIdLst>
    <p:sldLayoutId id="2147485764" r:id="rId1"/>
    <p:sldLayoutId id="2147485765" r:id="rId2"/>
    <p:sldLayoutId id="2147485766" r:id="rId3"/>
    <p:sldLayoutId id="2147485767" r:id="rId4"/>
    <p:sldLayoutId id="2147485768" r:id="rId5"/>
    <p:sldLayoutId id="2147485769" r:id="rId6"/>
    <p:sldLayoutId id="2147485770" r:id="rId7"/>
    <p:sldLayoutId id="2147485771" r:id="rId8"/>
    <p:sldLayoutId id="2147485772" r:id="rId9"/>
    <p:sldLayoutId id="2147485773" r:id="rId10"/>
    <p:sldLayoutId id="214748577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537900968"/>
      </p:ext>
    </p:extLst>
  </p:cSld>
  <p:clrMap bg1="lt1" tx1="dk1" bg2="lt2" tx2="dk2" accent1="accent1" accent2="accent2" accent3="accent3" accent4="accent4" accent5="accent5" accent6="accent6" hlink="hlink" folHlink="folHlink"/>
  <p:sldLayoutIdLst>
    <p:sldLayoutId id="2147485788" r:id="rId1"/>
    <p:sldLayoutId id="2147485789" r:id="rId2"/>
    <p:sldLayoutId id="2147485790" r:id="rId3"/>
    <p:sldLayoutId id="2147485791" r:id="rId4"/>
    <p:sldLayoutId id="2147485792" r:id="rId5"/>
    <p:sldLayoutId id="2147485793" r:id="rId6"/>
    <p:sldLayoutId id="2147485794" r:id="rId7"/>
    <p:sldLayoutId id="2147485795" r:id="rId8"/>
    <p:sldLayoutId id="2147485796" r:id="rId9"/>
    <p:sldLayoutId id="2147485797" r:id="rId10"/>
    <p:sldLayoutId id="214748579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002678425"/>
      </p:ext>
    </p:extLst>
  </p:cSld>
  <p:clrMap bg1="lt1" tx1="dk1" bg2="lt2" tx2="dk2" accent1="accent1" accent2="accent2" accent3="accent3" accent4="accent4" accent5="accent5" accent6="accent6" hlink="hlink" folHlink="folHlink"/>
  <p:sldLayoutIdLst>
    <p:sldLayoutId id="2147485812" r:id="rId1"/>
    <p:sldLayoutId id="2147485813" r:id="rId2"/>
    <p:sldLayoutId id="2147485814" r:id="rId3"/>
    <p:sldLayoutId id="2147485815" r:id="rId4"/>
    <p:sldLayoutId id="2147485816" r:id="rId5"/>
    <p:sldLayoutId id="2147485817" r:id="rId6"/>
    <p:sldLayoutId id="2147485818" r:id="rId7"/>
    <p:sldLayoutId id="2147485819" r:id="rId8"/>
    <p:sldLayoutId id="2147485820" r:id="rId9"/>
    <p:sldLayoutId id="2147485821" r:id="rId10"/>
    <p:sldLayoutId id="2147485822" r:id="rId11"/>
    <p:sldLayoutId id="2147485823" r:id="rId12"/>
  </p:sldLayoutIdLst>
  <p:timing>
    <p:tnLst>
      <p:par>
        <p:cTn xmlns:p14="http://schemas.microsoft.com/office/powerpoint/2010/mai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68388885"/>
      </p:ext>
    </p:extLst>
  </p:cSld>
  <p:clrMap bg1="lt1" tx1="dk1" bg2="lt2" tx2="dk2" accent1="accent1" accent2="accent2" accent3="accent3" accent4="accent4" accent5="accent5" accent6="accent6" hlink="hlink" folHlink="folHlink"/>
  <p:sldLayoutIdLst>
    <p:sldLayoutId id="2147485923" r:id="rId1"/>
    <p:sldLayoutId id="2147485924" r:id="rId2"/>
    <p:sldLayoutId id="2147485925" r:id="rId3"/>
    <p:sldLayoutId id="2147485926" r:id="rId4"/>
    <p:sldLayoutId id="2147485927" r:id="rId5"/>
    <p:sldLayoutId id="2147485928" r:id="rId6"/>
    <p:sldLayoutId id="2147485929" r:id="rId7"/>
    <p:sldLayoutId id="2147485930" r:id="rId8"/>
    <p:sldLayoutId id="2147485931" r:id="rId9"/>
    <p:sldLayoutId id="2147485932" r:id="rId10"/>
    <p:sldLayoutId id="214748593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60083490"/>
      </p:ext>
    </p:extLst>
  </p:cSld>
  <p:clrMap bg1="lt1" tx1="dk1" bg2="lt2" tx2="dk2" accent1="accent1" accent2="accent2" accent3="accent3" accent4="accent4" accent5="accent5" accent6="accent6" hlink="hlink" folHlink="folHlink"/>
  <p:sldLayoutIdLst>
    <p:sldLayoutId id="2147485935" r:id="rId1"/>
    <p:sldLayoutId id="2147485936" r:id="rId2"/>
    <p:sldLayoutId id="2147485937" r:id="rId3"/>
    <p:sldLayoutId id="2147485938" r:id="rId4"/>
    <p:sldLayoutId id="2147485939" r:id="rId5"/>
    <p:sldLayoutId id="2147485940" r:id="rId6"/>
    <p:sldLayoutId id="2147485941" r:id="rId7"/>
    <p:sldLayoutId id="2147485942" r:id="rId8"/>
    <p:sldLayoutId id="2147485943" r:id="rId9"/>
    <p:sldLayoutId id="2147485944" r:id="rId10"/>
    <p:sldLayoutId id="214748594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64823309"/>
      </p:ext>
    </p:extLst>
  </p:cSld>
  <p:clrMap bg1="lt1" tx1="dk1" bg2="lt2" tx2="dk2" accent1="accent1" accent2="accent2" accent3="accent3" accent4="accent4" accent5="accent5" accent6="accent6" hlink="hlink" folHlink="folHlink"/>
  <p:sldLayoutIdLst>
    <p:sldLayoutId id="2147485959" r:id="rId1"/>
    <p:sldLayoutId id="2147485960" r:id="rId2"/>
    <p:sldLayoutId id="2147485961" r:id="rId3"/>
    <p:sldLayoutId id="2147485962" r:id="rId4"/>
    <p:sldLayoutId id="2147485963" r:id="rId5"/>
    <p:sldLayoutId id="2147485964" r:id="rId6"/>
    <p:sldLayoutId id="2147485965" r:id="rId7"/>
    <p:sldLayoutId id="2147485966" r:id="rId8"/>
    <p:sldLayoutId id="2147485967" r:id="rId9"/>
    <p:sldLayoutId id="2147485968" r:id="rId10"/>
    <p:sldLayoutId id="214748596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178357576"/>
      </p:ext>
    </p:extLst>
  </p:cSld>
  <p:clrMap bg1="lt1" tx1="dk1" bg2="lt2" tx2="dk2" accent1="accent1" accent2="accent2" accent3="accent3" accent4="accent4" accent5="accent5" accent6="accent6" hlink="hlink" folHlink="folHlink"/>
  <p:sldLayoutIdLst>
    <p:sldLayoutId id="2147485971" r:id="rId1"/>
    <p:sldLayoutId id="2147485972" r:id="rId2"/>
    <p:sldLayoutId id="2147485973" r:id="rId3"/>
    <p:sldLayoutId id="2147485974" r:id="rId4"/>
    <p:sldLayoutId id="2147485975" r:id="rId5"/>
    <p:sldLayoutId id="2147485976" r:id="rId6"/>
    <p:sldLayoutId id="2147485977" r:id="rId7"/>
    <p:sldLayoutId id="2147485978" r:id="rId8"/>
    <p:sldLayoutId id="2147485979" r:id="rId9"/>
    <p:sldLayoutId id="2147485980" r:id="rId10"/>
    <p:sldLayoutId id="214748598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29782013"/>
      </p:ext>
    </p:extLst>
  </p:cSld>
  <p:clrMap bg1="lt1" tx1="dk1" bg2="lt2" tx2="dk2" accent1="accent1" accent2="accent2" accent3="accent3" accent4="accent4" accent5="accent5" accent6="accent6" hlink="hlink" folHlink="folHlink"/>
  <p:sldLayoutIdLst>
    <p:sldLayoutId id="2147485995" r:id="rId1"/>
    <p:sldLayoutId id="2147485996" r:id="rId2"/>
    <p:sldLayoutId id="2147485997" r:id="rId3"/>
    <p:sldLayoutId id="2147485998" r:id="rId4"/>
    <p:sldLayoutId id="2147485999" r:id="rId5"/>
    <p:sldLayoutId id="2147486000" r:id="rId6"/>
    <p:sldLayoutId id="2147486001" r:id="rId7"/>
    <p:sldLayoutId id="2147486002" r:id="rId8"/>
    <p:sldLayoutId id="2147486003" r:id="rId9"/>
    <p:sldLayoutId id="2147486004" r:id="rId10"/>
    <p:sldLayoutId id="214748600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34525455"/>
      </p:ext>
    </p:extLst>
  </p:cSld>
  <p:clrMap bg1="lt1" tx1="dk1" bg2="lt2" tx2="dk2" accent1="accent1" accent2="accent2" accent3="accent3" accent4="accent4" accent5="accent5" accent6="accent6" hlink="hlink" folHlink="folHlink"/>
  <p:sldLayoutIdLst>
    <p:sldLayoutId id="2147486020" r:id="rId1"/>
    <p:sldLayoutId id="2147486021" r:id="rId2"/>
    <p:sldLayoutId id="2147486022" r:id="rId3"/>
    <p:sldLayoutId id="2147486023" r:id="rId4"/>
    <p:sldLayoutId id="2147486024" r:id="rId5"/>
    <p:sldLayoutId id="2147486025" r:id="rId6"/>
    <p:sldLayoutId id="2147486026" r:id="rId7"/>
    <p:sldLayoutId id="2147486027" r:id="rId8"/>
    <p:sldLayoutId id="2147486028" r:id="rId9"/>
    <p:sldLayoutId id="2147486029" r:id="rId10"/>
    <p:sldLayoutId id="214748603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54092243"/>
      </p:ext>
    </p:extLst>
  </p:cSld>
  <p:clrMap bg1="lt1" tx1="dk1" bg2="lt2" tx2="dk2" accent1="accent1" accent2="accent2" accent3="accent3" accent4="accent4" accent5="accent5" accent6="accent6" hlink="hlink" folHlink="folHlink"/>
  <p:sldLayoutIdLst>
    <p:sldLayoutId id="2147486032" r:id="rId1"/>
    <p:sldLayoutId id="2147486033" r:id="rId2"/>
    <p:sldLayoutId id="2147486034" r:id="rId3"/>
    <p:sldLayoutId id="2147486035" r:id="rId4"/>
    <p:sldLayoutId id="2147486036" r:id="rId5"/>
    <p:sldLayoutId id="2147486037" r:id="rId6"/>
    <p:sldLayoutId id="2147486038" r:id="rId7"/>
    <p:sldLayoutId id="2147486039" r:id="rId8"/>
    <p:sldLayoutId id="2147486040" r:id="rId9"/>
    <p:sldLayoutId id="2147486041" r:id="rId10"/>
    <p:sldLayoutId id="214748604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35167569"/>
      </p:ext>
    </p:extLst>
  </p:cSld>
  <p:clrMap bg1="lt1" tx1="dk1" bg2="lt2" tx2="dk2" accent1="accent1" accent2="accent2" accent3="accent3" accent4="accent4" accent5="accent5" accent6="accent6" hlink="hlink" folHlink="folHlink"/>
  <p:sldLayoutIdLst>
    <p:sldLayoutId id="2147486069" r:id="rId1"/>
    <p:sldLayoutId id="2147486070" r:id="rId2"/>
    <p:sldLayoutId id="2147486071" r:id="rId3"/>
    <p:sldLayoutId id="2147486072" r:id="rId4"/>
    <p:sldLayoutId id="2147486073" r:id="rId5"/>
    <p:sldLayoutId id="2147486074" r:id="rId6"/>
    <p:sldLayoutId id="2147486075" r:id="rId7"/>
    <p:sldLayoutId id="2147486076" r:id="rId8"/>
    <p:sldLayoutId id="2147486077" r:id="rId9"/>
    <p:sldLayoutId id="2147486078" r:id="rId10"/>
    <p:sldLayoutId id="214748607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60873313"/>
      </p:ext>
    </p:extLst>
  </p:cSld>
  <p:clrMap bg1="lt1" tx1="dk1" bg2="lt2" tx2="dk2" accent1="accent1" accent2="accent2" accent3="accent3" accent4="accent4" accent5="accent5" accent6="accent6" hlink="hlink" folHlink="folHlink"/>
  <p:sldLayoutIdLst>
    <p:sldLayoutId id="2147486105" r:id="rId1"/>
    <p:sldLayoutId id="2147486106" r:id="rId2"/>
    <p:sldLayoutId id="2147486107" r:id="rId3"/>
    <p:sldLayoutId id="2147486108" r:id="rId4"/>
    <p:sldLayoutId id="2147486109" r:id="rId5"/>
    <p:sldLayoutId id="2147486110" r:id="rId6"/>
    <p:sldLayoutId id="2147486111" r:id="rId7"/>
    <p:sldLayoutId id="2147486112" r:id="rId8"/>
    <p:sldLayoutId id="2147486113" r:id="rId9"/>
    <p:sldLayoutId id="2147486114" r:id="rId10"/>
    <p:sldLayoutId id="214748611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20205330"/>
      </p:ext>
    </p:extLst>
  </p:cSld>
  <p:clrMap bg1="lt1" tx1="dk1" bg2="lt2" tx2="dk2" accent1="accent1" accent2="accent2" accent3="accent3" accent4="accent4" accent5="accent5" accent6="accent6" hlink="hlink" folHlink="folHlink"/>
  <p:sldLayoutIdLst>
    <p:sldLayoutId id="2147486117" r:id="rId1"/>
    <p:sldLayoutId id="2147486118" r:id="rId2"/>
    <p:sldLayoutId id="2147486119" r:id="rId3"/>
    <p:sldLayoutId id="2147486120" r:id="rId4"/>
    <p:sldLayoutId id="2147486121" r:id="rId5"/>
    <p:sldLayoutId id="2147486122" r:id="rId6"/>
    <p:sldLayoutId id="2147486123" r:id="rId7"/>
    <p:sldLayoutId id="2147486124" r:id="rId8"/>
    <p:sldLayoutId id="2147486125" r:id="rId9"/>
    <p:sldLayoutId id="2147486126" r:id="rId10"/>
    <p:sldLayoutId id="214748612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744815696"/>
      </p:ext>
    </p:extLst>
  </p:cSld>
  <p:clrMap bg1="lt1" tx1="dk1" bg2="lt2" tx2="dk2" accent1="accent1" accent2="accent2" accent3="accent3" accent4="accent4" accent5="accent5" accent6="accent6" hlink="hlink" folHlink="folHlink"/>
  <p:sldLayoutIdLst>
    <p:sldLayoutId id="2147486129" r:id="rId1"/>
    <p:sldLayoutId id="2147486130" r:id="rId2"/>
    <p:sldLayoutId id="2147486131" r:id="rId3"/>
    <p:sldLayoutId id="2147486132" r:id="rId4"/>
    <p:sldLayoutId id="2147486133" r:id="rId5"/>
    <p:sldLayoutId id="2147486134" r:id="rId6"/>
    <p:sldLayoutId id="2147486135" r:id="rId7"/>
    <p:sldLayoutId id="2147486136" r:id="rId8"/>
    <p:sldLayoutId id="2147486137" r:id="rId9"/>
    <p:sldLayoutId id="2147486138" r:id="rId10"/>
    <p:sldLayoutId id="214748613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204586755"/>
      </p:ext>
    </p:extLst>
  </p:cSld>
  <p:clrMap bg1="lt1" tx1="dk1" bg2="lt2" tx2="dk2" accent1="accent1" accent2="accent2" accent3="accent3" accent4="accent4" accent5="accent5" accent6="accent6" hlink="hlink" folHlink="folHlink"/>
  <p:sldLayoutIdLst>
    <p:sldLayoutId id="2147486141" r:id="rId1"/>
    <p:sldLayoutId id="2147486142" r:id="rId2"/>
    <p:sldLayoutId id="2147486143" r:id="rId3"/>
    <p:sldLayoutId id="2147486144" r:id="rId4"/>
    <p:sldLayoutId id="2147486145" r:id="rId5"/>
    <p:sldLayoutId id="2147486146" r:id="rId6"/>
    <p:sldLayoutId id="2147486147" r:id="rId7"/>
    <p:sldLayoutId id="2147486148" r:id="rId8"/>
    <p:sldLayoutId id="2147486149" r:id="rId9"/>
    <p:sldLayoutId id="2147486150" r:id="rId10"/>
    <p:sldLayoutId id="214748615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782000510"/>
      </p:ext>
    </p:extLst>
  </p:cSld>
  <p:clrMap bg1="lt1" tx1="dk1" bg2="lt2" tx2="dk2" accent1="accent1" accent2="accent2" accent3="accent3" accent4="accent4" accent5="accent5" accent6="accent6" hlink="hlink" folHlink="folHlink"/>
  <p:sldLayoutIdLst>
    <p:sldLayoutId id="2147486165" r:id="rId1"/>
    <p:sldLayoutId id="2147486166" r:id="rId2"/>
    <p:sldLayoutId id="2147486167" r:id="rId3"/>
    <p:sldLayoutId id="2147486168" r:id="rId4"/>
    <p:sldLayoutId id="2147486169" r:id="rId5"/>
    <p:sldLayoutId id="2147486170" r:id="rId6"/>
    <p:sldLayoutId id="2147486171" r:id="rId7"/>
    <p:sldLayoutId id="2147486172" r:id="rId8"/>
    <p:sldLayoutId id="2147486173" r:id="rId9"/>
    <p:sldLayoutId id="2147486174" r:id="rId10"/>
    <p:sldLayoutId id="214748617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smtClean="0"/>
              <a:t>Click to edit Master text styles</a:t>
            </a:r>
          </a:p>
          <a:p>
            <a:pPr lvl="1"/>
            <a:r>
              <a:rPr lang="en-US" altLang="en-US" dirty="0" smtClean="0"/>
              <a:t>Second level</a:t>
            </a:r>
          </a:p>
          <a:p>
            <a:pPr lvl="2"/>
            <a:r>
              <a:rPr lang="en-US" altLang="en-US" dirty="0" smtClean="0"/>
              <a:t>Third level</a:t>
            </a:r>
          </a:p>
          <a:p>
            <a:pPr lvl="3"/>
            <a:r>
              <a:rPr lang="en-US" altLang="en-US" dirty="0" smtClean="0"/>
              <a:t>Fourth level</a:t>
            </a:r>
          </a:p>
          <a:p>
            <a:pPr lvl="4"/>
            <a:r>
              <a:rPr lang="en-US" altLang="en-US" dirty="0"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09822312"/>
      </p:ext>
    </p:extLst>
  </p:cSld>
  <p:clrMap bg1="lt1" tx1="dk1" bg2="lt2" tx2="dk2" accent1="accent1" accent2="accent2" accent3="accent3" accent4="accent4" accent5="accent5" accent6="accent6" hlink="hlink" folHlink="folHlink"/>
  <p:sldLayoutIdLst>
    <p:sldLayoutId id="2147486198" r:id="rId1"/>
    <p:sldLayoutId id="2147486199" r:id="rId2"/>
    <p:sldLayoutId id="2147486200" r:id="rId3"/>
    <p:sldLayoutId id="2147486201" r:id="rId4"/>
    <p:sldLayoutId id="2147486202" r:id="rId5"/>
    <p:sldLayoutId id="2147486203" r:id="rId6"/>
    <p:sldLayoutId id="2147486204" r:id="rId7"/>
    <p:sldLayoutId id="2147486205" r:id="rId8"/>
    <p:sldLayoutId id="2147486206" r:id="rId9"/>
    <p:sldLayoutId id="2147486207" r:id="rId10"/>
    <p:sldLayoutId id="214748620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865077665"/>
      </p:ext>
    </p:extLst>
  </p:cSld>
  <p:clrMap bg1="lt1" tx1="dk1" bg2="lt2" tx2="dk2" accent1="accent1" accent2="accent2" accent3="accent3" accent4="accent4" accent5="accent5" accent6="accent6" hlink="hlink" folHlink="folHlink"/>
  <p:sldLayoutIdLst>
    <p:sldLayoutId id="2147486259" r:id="rId1"/>
    <p:sldLayoutId id="2147486260" r:id="rId2"/>
    <p:sldLayoutId id="2147486261" r:id="rId3"/>
    <p:sldLayoutId id="2147486262" r:id="rId4"/>
    <p:sldLayoutId id="2147486263" r:id="rId5"/>
    <p:sldLayoutId id="2147486264" r:id="rId6"/>
    <p:sldLayoutId id="2147486265" r:id="rId7"/>
    <p:sldLayoutId id="2147486266" r:id="rId8"/>
    <p:sldLayoutId id="2147486267" r:id="rId9"/>
    <p:sldLayoutId id="2147486268" r:id="rId10"/>
    <p:sldLayoutId id="214748626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04893852"/>
      </p:ext>
    </p:extLst>
  </p:cSld>
  <p:clrMap bg1="lt1" tx1="dk1" bg2="lt2" tx2="dk2" accent1="accent1" accent2="accent2" accent3="accent3" accent4="accent4" accent5="accent5" accent6="accent6" hlink="hlink" folHlink="folHlink"/>
  <p:sldLayoutIdLst>
    <p:sldLayoutId id="2147486292" r:id="rId1"/>
    <p:sldLayoutId id="2147486293" r:id="rId2"/>
    <p:sldLayoutId id="2147486294" r:id="rId3"/>
    <p:sldLayoutId id="2147486295" r:id="rId4"/>
    <p:sldLayoutId id="2147486296" r:id="rId5"/>
    <p:sldLayoutId id="2147486297" r:id="rId6"/>
    <p:sldLayoutId id="2147486298" r:id="rId7"/>
    <p:sldLayoutId id="2147486299" r:id="rId8"/>
    <p:sldLayoutId id="2147486300" r:id="rId9"/>
    <p:sldLayoutId id="2147486301" r:id="rId10"/>
    <p:sldLayoutId id="2147486302"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58464299"/>
      </p:ext>
    </p:extLst>
  </p:cSld>
  <p:clrMap bg1="lt1" tx1="dk1" bg2="lt2" tx2="dk2" accent1="accent1" accent2="accent2" accent3="accent3" accent4="accent4" accent5="accent5" accent6="accent6" hlink="hlink" folHlink="folHlink"/>
  <p:sldLayoutIdLst>
    <p:sldLayoutId id="2147486304" r:id="rId1"/>
    <p:sldLayoutId id="2147486305" r:id="rId2"/>
    <p:sldLayoutId id="2147486306" r:id="rId3"/>
    <p:sldLayoutId id="2147486307" r:id="rId4"/>
    <p:sldLayoutId id="2147486308" r:id="rId5"/>
    <p:sldLayoutId id="2147486309" r:id="rId6"/>
    <p:sldLayoutId id="2147486310" r:id="rId7"/>
    <p:sldLayoutId id="2147486311" r:id="rId8"/>
    <p:sldLayoutId id="2147486312" r:id="rId9"/>
    <p:sldLayoutId id="2147486313" r:id="rId10"/>
    <p:sldLayoutId id="214748631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232842135"/>
      </p:ext>
    </p:extLst>
  </p:cSld>
  <p:clrMap bg1="lt1" tx1="dk1" bg2="lt2" tx2="dk2" accent1="accent1" accent2="accent2" accent3="accent3" accent4="accent4" accent5="accent5" accent6="accent6" hlink="hlink" folHlink="folHlink"/>
  <p:sldLayoutIdLst>
    <p:sldLayoutId id="2147486316" r:id="rId1"/>
    <p:sldLayoutId id="2147486317" r:id="rId2"/>
    <p:sldLayoutId id="2147486318" r:id="rId3"/>
    <p:sldLayoutId id="2147486319" r:id="rId4"/>
    <p:sldLayoutId id="2147486320" r:id="rId5"/>
    <p:sldLayoutId id="2147486321" r:id="rId6"/>
    <p:sldLayoutId id="2147486322" r:id="rId7"/>
    <p:sldLayoutId id="2147486323" r:id="rId8"/>
    <p:sldLayoutId id="2147486324" r:id="rId9"/>
    <p:sldLayoutId id="2147486325" r:id="rId10"/>
    <p:sldLayoutId id="2147486326"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5230927"/>
      </p:ext>
    </p:extLst>
  </p:cSld>
  <p:clrMap bg1="lt1" tx1="dk1" bg2="lt2" tx2="dk2" accent1="accent1" accent2="accent2" accent3="accent3" accent4="accent4" accent5="accent5" accent6="accent6" hlink="hlink" folHlink="folHlink"/>
  <p:sldLayoutIdLst>
    <p:sldLayoutId id="2147486328" r:id="rId1"/>
    <p:sldLayoutId id="2147486329" r:id="rId2"/>
    <p:sldLayoutId id="2147486330" r:id="rId3"/>
    <p:sldLayoutId id="2147486331" r:id="rId4"/>
    <p:sldLayoutId id="2147486332" r:id="rId5"/>
    <p:sldLayoutId id="2147486333" r:id="rId6"/>
    <p:sldLayoutId id="2147486334" r:id="rId7"/>
    <p:sldLayoutId id="2147486335" r:id="rId8"/>
    <p:sldLayoutId id="2147486336" r:id="rId9"/>
    <p:sldLayoutId id="2147486337" r:id="rId10"/>
    <p:sldLayoutId id="214748633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68113352"/>
      </p:ext>
    </p:extLst>
  </p:cSld>
  <p:clrMap bg1="lt1" tx1="dk1" bg2="lt2" tx2="dk2" accent1="accent1" accent2="accent2" accent3="accent3" accent4="accent4" accent5="accent5" accent6="accent6" hlink="hlink" folHlink="folHlink"/>
  <p:sldLayoutIdLst>
    <p:sldLayoutId id="2147486340" r:id="rId1"/>
    <p:sldLayoutId id="2147486341" r:id="rId2"/>
    <p:sldLayoutId id="2147486342" r:id="rId3"/>
    <p:sldLayoutId id="2147486343" r:id="rId4"/>
    <p:sldLayoutId id="2147486344" r:id="rId5"/>
    <p:sldLayoutId id="2147486345" r:id="rId6"/>
    <p:sldLayoutId id="2147486346" r:id="rId7"/>
    <p:sldLayoutId id="2147486347" r:id="rId8"/>
    <p:sldLayoutId id="2147486348" r:id="rId9"/>
    <p:sldLayoutId id="2147486349" r:id="rId10"/>
    <p:sldLayoutId id="2147486350"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48237237"/>
      </p:ext>
    </p:extLst>
  </p:cSld>
  <p:clrMap bg1="lt1" tx1="dk1" bg2="lt2" tx2="dk2" accent1="accent1" accent2="accent2" accent3="accent3" accent4="accent4" accent5="accent5" accent6="accent6" hlink="hlink" folHlink="folHlink"/>
  <p:sldLayoutIdLst>
    <p:sldLayoutId id="2147486352" r:id="rId1"/>
    <p:sldLayoutId id="2147486353" r:id="rId2"/>
    <p:sldLayoutId id="2147486354" r:id="rId3"/>
    <p:sldLayoutId id="2147486355" r:id="rId4"/>
    <p:sldLayoutId id="2147486356" r:id="rId5"/>
    <p:sldLayoutId id="2147486357" r:id="rId6"/>
    <p:sldLayoutId id="2147486358" r:id="rId7"/>
    <p:sldLayoutId id="2147486359" r:id="rId8"/>
    <p:sldLayoutId id="2147486360" r:id="rId9"/>
    <p:sldLayoutId id="2147486361" r:id="rId10"/>
    <p:sldLayoutId id="2147486362" r:id="rId11"/>
    <p:sldLayoutId id="2147486363" r:id="rId12"/>
  </p:sldLayoutIdLst>
  <p:timing>
    <p:tnLst>
      <p:par>
        <p:cTn xmlns:p14="http://schemas.microsoft.com/office/powerpoint/2010/mai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1482572510"/>
      </p:ext>
    </p:extLst>
  </p:cSld>
  <p:clrMap bg1="lt1" tx1="dk1" bg2="lt2" tx2="dk2" accent1="accent1" accent2="accent2" accent3="accent3" accent4="accent4" accent5="accent5" accent6="accent6" hlink="hlink" folHlink="folHlink"/>
  <p:sldLayoutIdLst>
    <p:sldLayoutId id="2147486365" r:id="rId1"/>
    <p:sldLayoutId id="2147486366" r:id="rId2"/>
    <p:sldLayoutId id="2147486367" r:id="rId3"/>
    <p:sldLayoutId id="2147486368" r:id="rId4"/>
    <p:sldLayoutId id="2147486369" r:id="rId5"/>
    <p:sldLayoutId id="2147486370" r:id="rId6"/>
    <p:sldLayoutId id="2147486371" r:id="rId7"/>
    <p:sldLayoutId id="2147486372" r:id="rId8"/>
    <p:sldLayoutId id="2147486373" r:id="rId9"/>
    <p:sldLayoutId id="2147486374" r:id="rId10"/>
    <p:sldLayoutId id="214748637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62985870"/>
      </p:ext>
    </p:extLst>
  </p:cSld>
  <p:clrMap bg1="lt1" tx1="dk1" bg2="lt2" tx2="dk2" accent1="accent1" accent2="accent2" accent3="accent3" accent4="accent4" accent5="accent5" accent6="accent6" hlink="hlink" folHlink="folHlink"/>
  <p:sldLayoutIdLst>
    <p:sldLayoutId id="2147486377" r:id="rId1"/>
    <p:sldLayoutId id="2147486378" r:id="rId2"/>
    <p:sldLayoutId id="2147486379" r:id="rId3"/>
    <p:sldLayoutId id="2147486380" r:id="rId4"/>
    <p:sldLayoutId id="2147486381" r:id="rId5"/>
    <p:sldLayoutId id="2147486382" r:id="rId6"/>
    <p:sldLayoutId id="2147486383" r:id="rId7"/>
    <p:sldLayoutId id="2147486384" r:id="rId8"/>
    <p:sldLayoutId id="2147486385" r:id="rId9"/>
    <p:sldLayoutId id="2147486386" r:id="rId10"/>
    <p:sldLayoutId id="214748638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27980697"/>
      </p:ext>
    </p:extLst>
  </p:cSld>
  <p:clrMap bg1="lt1" tx1="dk1" bg2="lt2" tx2="dk2" accent1="accent1" accent2="accent2" accent3="accent3" accent4="accent4" accent5="accent5" accent6="accent6" hlink="hlink" folHlink="folHlink"/>
  <p:sldLayoutIdLst>
    <p:sldLayoutId id="2147486389" r:id="rId1"/>
    <p:sldLayoutId id="2147486390" r:id="rId2"/>
    <p:sldLayoutId id="2147486391" r:id="rId3"/>
    <p:sldLayoutId id="2147486392" r:id="rId4"/>
    <p:sldLayoutId id="2147486393" r:id="rId5"/>
    <p:sldLayoutId id="2147486394" r:id="rId6"/>
    <p:sldLayoutId id="2147486395" r:id="rId7"/>
    <p:sldLayoutId id="2147486396" r:id="rId8"/>
    <p:sldLayoutId id="2147486397" r:id="rId9"/>
    <p:sldLayoutId id="2147486398" r:id="rId10"/>
    <p:sldLayoutId id="214748639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20937335"/>
      </p:ext>
    </p:extLst>
  </p:cSld>
  <p:clrMap bg1="lt1" tx1="dk1" bg2="lt2" tx2="dk2" accent1="accent1" accent2="accent2" accent3="accent3" accent4="accent4" accent5="accent5" accent6="accent6" hlink="hlink" folHlink="folHlink"/>
  <p:sldLayoutIdLst>
    <p:sldLayoutId id="2147486401" r:id="rId1"/>
    <p:sldLayoutId id="2147486402" r:id="rId2"/>
    <p:sldLayoutId id="2147486403" r:id="rId3"/>
    <p:sldLayoutId id="2147486404" r:id="rId4"/>
    <p:sldLayoutId id="2147486405" r:id="rId5"/>
    <p:sldLayoutId id="2147486406" r:id="rId6"/>
    <p:sldLayoutId id="2147486407" r:id="rId7"/>
    <p:sldLayoutId id="2147486408" r:id="rId8"/>
    <p:sldLayoutId id="2147486409" r:id="rId9"/>
    <p:sldLayoutId id="2147486410" r:id="rId10"/>
    <p:sldLayoutId id="214748641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98471662"/>
      </p:ext>
    </p:extLst>
  </p:cSld>
  <p:clrMap bg1="lt1" tx1="dk1" bg2="lt2" tx2="dk2" accent1="accent1" accent2="accent2" accent3="accent3" accent4="accent4" accent5="accent5" accent6="accent6" hlink="hlink" folHlink="folHlink"/>
  <p:sldLayoutIdLst>
    <p:sldLayoutId id="2147486413" r:id="rId1"/>
    <p:sldLayoutId id="2147486414" r:id="rId2"/>
    <p:sldLayoutId id="2147486415" r:id="rId3"/>
    <p:sldLayoutId id="2147486416" r:id="rId4"/>
    <p:sldLayoutId id="2147486417" r:id="rId5"/>
    <p:sldLayoutId id="2147486418" r:id="rId6"/>
    <p:sldLayoutId id="2147486419" r:id="rId7"/>
    <p:sldLayoutId id="2147486420" r:id="rId8"/>
    <p:sldLayoutId id="2147486421" r:id="rId9"/>
    <p:sldLayoutId id="2147486422" r:id="rId10"/>
    <p:sldLayoutId id="214748642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90143041"/>
      </p:ext>
    </p:extLst>
  </p:cSld>
  <p:clrMap bg1="lt1" tx1="dk1" bg2="lt2" tx2="dk2" accent1="accent1" accent2="accent2" accent3="accent3" accent4="accent4" accent5="accent5" accent6="accent6" hlink="hlink" folHlink="folHlink"/>
  <p:sldLayoutIdLst>
    <p:sldLayoutId id="2147486425" r:id="rId1"/>
    <p:sldLayoutId id="2147486426" r:id="rId2"/>
    <p:sldLayoutId id="2147486427" r:id="rId3"/>
    <p:sldLayoutId id="2147486428" r:id="rId4"/>
    <p:sldLayoutId id="2147486429" r:id="rId5"/>
    <p:sldLayoutId id="2147486430" r:id="rId6"/>
    <p:sldLayoutId id="2147486431" r:id="rId7"/>
    <p:sldLayoutId id="2147486432" r:id="rId8"/>
    <p:sldLayoutId id="2147486433" r:id="rId9"/>
    <p:sldLayoutId id="2147486434" r:id="rId10"/>
    <p:sldLayoutId id="214748643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54989711"/>
      </p:ext>
    </p:extLst>
  </p:cSld>
  <p:clrMap bg1="lt1" tx1="dk1" bg2="lt2" tx2="dk2" accent1="accent1" accent2="accent2" accent3="accent3" accent4="accent4" accent5="accent5" accent6="accent6" hlink="hlink" folHlink="folHlink"/>
  <p:sldLayoutIdLst>
    <p:sldLayoutId id="2147486437" r:id="rId1"/>
    <p:sldLayoutId id="2147486438" r:id="rId2"/>
    <p:sldLayoutId id="2147486439" r:id="rId3"/>
    <p:sldLayoutId id="2147486440" r:id="rId4"/>
    <p:sldLayoutId id="2147486441" r:id="rId5"/>
    <p:sldLayoutId id="2147486442" r:id="rId6"/>
    <p:sldLayoutId id="2147486443" r:id="rId7"/>
    <p:sldLayoutId id="2147486444" r:id="rId8"/>
    <p:sldLayoutId id="2147486445" r:id="rId9"/>
    <p:sldLayoutId id="2147486446" r:id="rId10"/>
    <p:sldLayoutId id="214748644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993447397"/>
      </p:ext>
    </p:extLst>
  </p:cSld>
  <p:clrMap bg1="lt1" tx1="dk1" bg2="lt2" tx2="dk2" accent1="accent1" accent2="accent2" accent3="accent3" accent4="accent4" accent5="accent5" accent6="accent6" hlink="hlink" folHlink="folHlink"/>
  <p:sldLayoutIdLst>
    <p:sldLayoutId id="2147486449" r:id="rId1"/>
    <p:sldLayoutId id="2147486450" r:id="rId2"/>
    <p:sldLayoutId id="2147486451" r:id="rId3"/>
    <p:sldLayoutId id="2147486452" r:id="rId4"/>
    <p:sldLayoutId id="2147486453" r:id="rId5"/>
    <p:sldLayoutId id="2147486454" r:id="rId6"/>
    <p:sldLayoutId id="2147486455" r:id="rId7"/>
    <p:sldLayoutId id="2147486456" r:id="rId8"/>
    <p:sldLayoutId id="2147486457" r:id="rId9"/>
    <p:sldLayoutId id="2147486458" r:id="rId10"/>
    <p:sldLayoutId id="2147486459"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86301089"/>
      </p:ext>
    </p:extLst>
  </p:cSld>
  <p:clrMap bg1="lt1" tx1="dk1" bg2="lt2" tx2="dk2" accent1="accent1" accent2="accent2" accent3="accent3" accent4="accent4" accent5="accent5" accent6="accent6" hlink="hlink" folHlink="folHlink"/>
  <p:sldLayoutIdLst>
    <p:sldLayoutId id="2147486461" r:id="rId1"/>
    <p:sldLayoutId id="2147486462" r:id="rId2"/>
    <p:sldLayoutId id="2147486463" r:id="rId3"/>
    <p:sldLayoutId id="2147486464" r:id="rId4"/>
    <p:sldLayoutId id="2147486465" r:id="rId5"/>
    <p:sldLayoutId id="2147486466" r:id="rId6"/>
    <p:sldLayoutId id="2147486467" r:id="rId7"/>
    <p:sldLayoutId id="2147486468" r:id="rId8"/>
    <p:sldLayoutId id="2147486469" r:id="rId9"/>
    <p:sldLayoutId id="2147486470" r:id="rId10"/>
    <p:sldLayoutId id="214748647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6/17/17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377926446"/>
      </p:ext>
    </p:extLst>
  </p:cSld>
  <p:clrMap bg1="lt1" tx1="dk1" bg2="lt2" tx2="dk2" accent1="accent1" accent2="accent2" accent3="accent3" accent4="accent4" accent5="accent5" accent6="accent6" hlink="hlink" folHlink="folHlink"/>
  <p:sldLayoutIdLst>
    <p:sldLayoutId id="2147486473" r:id="rId1"/>
    <p:sldLayoutId id="2147486474" r:id="rId2"/>
    <p:sldLayoutId id="2147486475" r:id="rId3"/>
    <p:sldLayoutId id="2147486476" r:id="rId4"/>
    <p:sldLayoutId id="2147486477" r:id="rId5"/>
    <p:sldLayoutId id="2147486478" r:id="rId6"/>
    <p:sldLayoutId id="2147486479" r:id="rId7"/>
  </p:sldLayoutIdLst>
  <p:timing>
    <p:tnLst>
      <p:par>
        <p:cTn xmlns:p14="http://schemas.microsoft.com/office/powerpoint/2010/mai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3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6/17/17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3318526"/>
      </p:ext>
    </p:extLst>
  </p:cSld>
  <p:clrMap bg1="lt1" tx1="dk1" bg2="lt2" tx2="dk2" accent1="accent1" accent2="accent2" accent3="accent3" accent4="accent4" accent5="accent5" accent6="accent6" hlink="hlink" folHlink="folHlink"/>
  <p:sldLayoutIdLst>
    <p:sldLayoutId id="2147486481" r:id="rId1"/>
    <p:sldLayoutId id="2147486482" r:id="rId2"/>
    <p:sldLayoutId id="2147486483" r:id="rId3"/>
    <p:sldLayoutId id="2147486484" r:id="rId4"/>
    <p:sldLayoutId id="2147486485" r:id="rId5"/>
    <p:sldLayoutId id="2147486486" r:id="rId6"/>
    <p:sldLayoutId id="2147486487" r:id="rId7"/>
  </p:sldLayoutIdLst>
  <p:timing>
    <p:tnLst>
      <p:par>
        <p:cTn xmlns:p14="http://schemas.microsoft.com/office/powerpoint/2010/mai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3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smtClean="0"/>
              <a:t>마스터 제목 스타일 편집</a:t>
            </a:r>
            <a:endParaRPr lang="ko-KR" altLang="en-US" dirty="0"/>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smtClean="0"/>
              <a:t>마스터 텍스트 스타일을 편집합니다</a:t>
            </a:r>
          </a:p>
          <a:p>
            <a:pPr lvl="1"/>
            <a:r>
              <a:rPr lang="ko-KR" altLang="en-US" dirty="0" smtClean="0"/>
              <a:t>둘째 수준</a:t>
            </a:r>
          </a:p>
          <a:p>
            <a:pPr lvl="2"/>
            <a:r>
              <a:rPr lang="ko-KR" altLang="en-US" dirty="0" smtClean="0"/>
              <a:t>셋째 수준</a:t>
            </a:r>
          </a:p>
          <a:p>
            <a:pPr lvl="3"/>
            <a:r>
              <a:rPr lang="ko-KR" altLang="en-US" dirty="0" smtClean="0"/>
              <a:t>넷째 수준</a:t>
            </a:r>
          </a:p>
          <a:p>
            <a:pPr lvl="4"/>
            <a:r>
              <a:rPr lang="ko-KR" altLang="en-US" dirty="0" smtClean="0"/>
              <a:t>다섯째 수준</a:t>
            </a:r>
            <a:endParaRPr lang="ko-KR" altLang="en-US" dirty="0"/>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6/17/17</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4091547978"/>
      </p:ext>
    </p:extLst>
  </p:cSld>
  <p:clrMap bg1="lt1" tx1="dk1" bg2="lt2" tx2="dk2" accent1="accent1" accent2="accent2" accent3="accent3" accent4="accent4" accent5="accent5" accent6="accent6" hlink="hlink" folHlink="folHlink"/>
  <p:sldLayoutIdLst>
    <p:sldLayoutId id="2147486489" r:id="rId1"/>
    <p:sldLayoutId id="2147486490" r:id="rId2"/>
    <p:sldLayoutId id="2147486491" r:id="rId3"/>
    <p:sldLayoutId id="2147486492" r:id="rId4"/>
    <p:sldLayoutId id="2147486493" r:id="rId5"/>
    <p:sldLayoutId id="2147486494" r:id="rId6"/>
    <p:sldLayoutId id="2147486495" r:id="rId7"/>
  </p:sldLayoutIdLst>
  <p:timing>
    <p:tnLst>
      <p:par>
        <p:cTn xmlns:p14="http://schemas.microsoft.com/office/powerpoint/2010/main" id="1" dur="indefinite" restart="never" nodeType="tmRoot"/>
      </p:par>
    </p:tnLst>
  </p:timing>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1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30578636"/>
      </p:ext>
    </p:extLst>
  </p:cSld>
  <p:clrMap bg1="lt1" tx1="dk1" bg2="lt2" tx2="dk2" accent1="accent1" accent2="accent2" accent3="accent3" accent4="accent4" accent5="accent5" accent6="accent6" hlink="hlink" folHlink="folHlink"/>
  <p:sldLayoutIdLst>
    <p:sldLayoutId id="2147486497" r:id="rId1"/>
    <p:sldLayoutId id="2147486498" r:id="rId2"/>
    <p:sldLayoutId id="2147486499" r:id="rId3"/>
    <p:sldLayoutId id="2147486500" r:id="rId4"/>
    <p:sldLayoutId id="2147486501" r:id="rId5"/>
    <p:sldLayoutId id="2147486502" r:id="rId6"/>
    <p:sldLayoutId id="2147486503" r:id="rId7"/>
    <p:sldLayoutId id="2147486504" r:id="rId8"/>
    <p:sldLayoutId id="2147486505" r:id="rId9"/>
    <p:sldLayoutId id="2147486506" r:id="rId10"/>
    <p:sldLayoutId id="214748650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02874875"/>
      </p:ext>
    </p:extLst>
  </p:cSld>
  <p:clrMap bg1="lt1" tx1="dk1" bg2="lt2" tx2="dk2" accent1="accent1" accent2="accent2" accent3="accent3" accent4="accent4" accent5="accent5" accent6="accent6" hlink="hlink" folHlink="folHlink"/>
  <p:sldLayoutIdLst>
    <p:sldLayoutId id="2147486545" r:id="rId1"/>
    <p:sldLayoutId id="2147486546" r:id="rId2"/>
    <p:sldLayoutId id="2147486547" r:id="rId3"/>
    <p:sldLayoutId id="2147486548" r:id="rId4"/>
    <p:sldLayoutId id="2147486549" r:id="rId5"/>
    <p:sldLayoutId id="2147486550" r:id="rId6"/>
    <p:sldLayoutId id="2147486551" r:id="rId7"/>
    <p:sldLayoutId id="2147486552" r:id="rId8"/>
    <p:sldLayoutId id="2147486553" r:id="rId9"/>
    <p:sldLayoutId id="2147486554" r:id="rId10"/>
    <p:sldLayoutId id="214748655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61640004"/>
      </p:ext>
    </p:extLst>
  </p:cSld>
  <p:clrMap bg1="lt1" tx1="dk1" bg2="lt2" tx2="dk2" accent1="accent1" accent2="accent2" accent3="accent3" accent4="accent4" accent5="accent5" accent6="accent6" hlink="hlink" folHlink="folHlink"/>
  <p:sldLayoutIdLst>
    <p:sldLayoutId id="2147486571" r:id="rId1"/>
    <p:sldLayoutId id="2147486572" r:id="rId2"/>
    <p:sldLayoutId id="2147486573" r:id="rId3"/>
    <p:sldLayoutId id="2147486574" r:id="rId4"/>
    <p:sldLayoutId id="2147486575" r:id="rId5"/>
    <p:sldLayoutId id="2147486576" r:id="rId6"/>
    <p:sldLayoutId id="2147486577" r:id="rId7"/>
    <p:sldLayoutId id="2147486578" r:id="rId8"/>
    <p:sldLayoutId id="2147486579" r:id="rId9"/>
    <p:sldLayoutId id="2147486580" r:id="rId10"/>
    <p:sldLayoutId id="214748658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01671638"/>
      </p:ext>
    </p:extLst>
  </p:cSld>
  <p:clrMap bg1="lt1" tx1="dk1" bg2="lt2" tx2="dk2" accent1="accent1" accent2="accent2" accent3="accent3" accent4="accent4" accent5="accent5" accent6="accent6" hlink="hlink" folHlink="folHlink"/>
  <p:sldLayoutIdLst>
    <p:sldLayoutId id="2147486583" r:id="rId1"/>
    <p:sldLayoutId id="2147486584" r:id="rId2"/>
    <p:sldLayoutId id="2147486585" r:id="rId3"/>
    <p:sldLayoutId id="2147486586" r:id="rId4"/>
    <p:sldLayoutId id="2147486587" r:id="rId5"/>
    <p:sldLayoutId id="2147486588" r:id="rId6"/>
    <p:sldLayoutId id="2147486589" r:id="rId7"/>
    <p:sldLayoutId id="2147486590" r:id="rId8"/>
    <p:sldLayoutId id="2147486591" r:id="rId9"/>
    <p:sldLayoutId id="2147486592" r:id="rId10"/>
    <p:sldLayoutId id="214748659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218258153"/>
      </p:ext>
    </p:extLst>
  </p:cSld>
  <p:clrMap bg1="lt1" tx1="dk1" bg2="lt2" tx2="dk2" accent1="accent1" accent2="accent2" accent3="accent3" accent4="accent4" accent5="accent5" accent6="accent6" hlink="hlink" folHlink="folHlink"/>
  <p:sldLayoutIdLst>
    <p:sldLayoutId id="2147486595" r:id="rId1"/>
    <p:sldLayoutId id="2147486596" r:id="rId2"/>
    <p:sldLayoutId id="2147486597" r:id="rId3"/>
    <p:sldLayoutId id="2147486598" r:id="rId4"/>
    <p:sldLayoutId id="2147486599" r:id="rId5"/>
    <p:sldLayoutId id="2147486600" r:id="rId6"/>
    <p:sldLayoutId id="2147486601" r:id="rId7"/>
    <p:sldLayoutId id="2147486602" r:id="rId8"/>
    <p:sldLayoutId id="2147486603" r:id="rId9"/>
    <p:sldLayoutId id="2147486604" r:id="rId10"/>
    <p:sldLayoutId id="214748660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6170170"/>
      </p:ext>
    </p:extLst>
  </p:cSld>
  <p:clrMap bg1="lt1" tx1="dk1" bg2="lt2" tx2="dk2" accent1="accent1" accent2="accent2" accent3="accent3" accent4="accent4" accent5="accent5" accent6="accent6" hlink="hlink" folHlink="folHlink"/>
  <p:sldLayoutIdLst>
    <p:sldLayoutId id="2147486607" r:id="rId1"/>
    <p:sldLayoutId id="2147486608" r:id="rId2"/>
    <p:sldLayoutId id="2147486609" r:id="rId3"/>
    <p:sldLayoutId id="2147486610" r:id="rId4"/>
    <p:sldLayoutId id="2147486611" r:id="rId5"/>
    <p:sldLayoutId id="2147486612" r:id="rId6"/>
    <p:sldLayoutId id="2147486613" r:id="rId7"/>
    <p:sldLayoutId id="2147486614" r:id="rId8"/>
    <p:sldLayoutId id="2147486615" r:id="rId9"/>
    <p:sldLayoutId id="2147486616" r:id="rId10"/>
    <p:sldLayoutId id="214748661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308854702"/>
      </p:ext>
    </p:extLst>
  </p:cSld>
  <p:clrMap bg1="lt1" tx1="dk1" bg2="lt2" tx2="dk2" accent1="accent1" accent2="accent2" accent3="accent3" accent4="accent4" accent5="accent5" accent6="accent6" hlink="hlink" folHlink="folHlink"/>
  <p:sldLayoutIdLst>
    <p:sldLayoutId id="2147486631" r:id="rId1"/>
    <p:sldLayoutId id="2147486632" r:id="rId2"/>
    <p:sldLayoutId id="2147486633" r:id="rId3"/>
    <p:sldLayoutId id="2147486634" r:id="rId4"/>
    <p:sldLayoutId id="2147486635" r:id="rId5"/>
    <p:sldLayoutId id="2147486636" r:id="rId6"/>
    <p:sldLayoutId id="2147486637" r:id="rId7"/>
    <p:sldLayoutId id="2147486638" r:id="rId8"/>
    <p:sldLayoutId id="2147486639" r:id="rId9"/>
    <p:sldLayoutId id="2147486640" r:id="rId10"/>
    <p:sldLayoutId id="214748664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7258801"/>
      </p:ext>
    </p:extLst>
  </p:cSld>
  <p:clrMap bg1="lt1" tx1="dk1" bg2="lt2" tx2="dk2" accent1="accent1" accent2="accent2" accent3="accent3" accent4="accent4" accent5="accent5" accent6="accent6" hlink="hlink" folHlink="folHlink"/>
  <p:sldLayoutIdLst>
    <p:sldLayoutId id="2147486643" r:id="rId1"/>
    <p:sldLayoutId id="2147486644" r:id="rId2"/>
    <p:sldLayoutId id="2147486645" r:id="rId3"/>
    <p:sldLayoutId id="2147486646" r:id="rId4"/>
    <p:sldLayoutId id="2147486647" r:id="rId5"/>
    <p:sldLayoutId id="2147486648" r:id="rId6"/>
    <p:sldLayoutId id="2147486649" r:id="rId7"/>
    <p:sldLayoutId id="2147486650" r:id="rId8"/>
    <p:sldLayoutId id="2147486651" r:id="rId9"/>
    <p:sldLayoutId id="2147486652" r:id="rId10"/>
    <p:sldLayoutId id="214748665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93137702"/>
      </p:ext>
    </p:extLst>
  </p:cSld>
  <p:clrMap bg1="lt1" tx1="dk1" bg2="lt2" tx2="dk2" accent1="accent1" accent2="accent2" accent3="accent3" accent4="accent4" accent5="accent5" accent6="accent6" hlink="hlink" folHlink="folHlink"/>
  <p:sldLayoutIdLst>
    <p:sldLayoutId id="2147486655" r:id="rId1"/>
    <p:sldLayoutId id="2147486656" r:id="rId2"/>
    <p:sldLayoutId id="2147486657" r:id="rId3"/>
    <p:sldLayoutId id="2147486658" r:id="rId4"/>
    <p:sldLayoutId id="2147486659" r:id="rId5"/>
    <p:sldLayoutId id="2147486660" r:id="rId6"/>
    <p:sldLayoutId id="2147486661" r:id="rId7"/>
    <p:sldLayoutId id="2147486662" r:id="rId8"/>
    <p:sldLayoutId id="2147486663" r:id="rId9"/>
    <p:sldLayoutId id="2147486664" r:id="rId10"/>
    <p:sldLayoutId id="2147486665"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810" name="Title Placeholder 1"/>
          <p:cNvSpPr>
            <a:spLocks noGrp="1"/>
          </p:cNvSpPr>
          <p:nvPr>
            <p:ph type="title"/>
          </p:nvPr>
        </p:nvSpPr>
        <p:spPr bwMode="auto">
          <a:xfrm>
            <a:off x="228600" y="152400"/>
            <a:ext cx="86868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19811" name="Text Placeholder 2"/>
          <p:cNvSpPr>
            <a:spLocks noGrp="1"/>
          </p:cNvSpPr>
          <p:nvPr>
            <p:ph type="body" idx="1"/>
          </p:nvPr>
        </p:nvSpPr>
        <p:spPr bwMode="auto">
          <a:xfrm>
            <a:off x="228600" y="1219200"/>
            <a:ext cx="8686800" cy="5502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28650" y="6356350"/>
            <a:ext cx="20574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5" name="Footer Placeholder 4"/>
          <p:cNvSpPr>
            <a:spLocks noGrp="1"/>
          </p:cNvSpPr>
          <p:nvPr>
            <p:ph type="ftr" sz="quarter" idx="3"/>
          </p:nvPr>
        </p:nvSpPr>
        <p:spPr>
          <a:xfrm>
            <a:off x="3028950" y="6356350"/>
            <a:ext cx="30861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457950" y="6356350"/>
            <a:ext cx="2057400" cy="365125"/>
          </a:xfrm>
          <a:prstGeom prst="rect">
            <a:avLst/>
          </a:prstGeom>
        </p:spPr>
        <p:txBody>
          <a:bodyPr vert="horz" lIns="91440" tIns="45720" rIns="91440" bIns="45720" rtlCol="0" anchor="ctr"/>
          <a:lstStyle>
            <a:lvl1pPr algn="r" fontAlgn="auto">
              <a:spcBef>
                <a:spcPts val="0"/>
              </a:spcBef>
              <a:spcAft>
                <a:spcPts val="0"/>
              </a:spcAft>
              <a:defRPr sz="1200" smtClean="0">
                <a:solidFill>
                  <a:prstClr val="black">
                    <a:tint val="75000"/>
                  </a:prstClr>
                </a:solidFill>
                <a:latin typeface="Calibri"/>
                <a:ea typeface="+mn-ea"/>
                <a:cs typeface="+mn-cs"/>
              </a:defRPr>
            </a:lvl1pPr>
          </a:lstStyle>
          <a:p>
            <a:pPr>
              <a:defRPr/>
            </a:pPr>
            <a:fld id="{04427566-1EA6-5D4B-A5C7-FD3E6A54EA41}" type="slidenum">
              <a:rPr lang="en-US"/>
              <a:pPr>
                <a:defRPr/>
              </a:pPr>
              <a:t>‹#›</a:t>
            </a:fld>
            <a:endParaRPr lang="en-US"/>
          </a:p>
        </p:txBody>
      </p:sp>
    </p:spTree>
    <p:extLst>
      <p:ext uri="{BB962C8B-B14F-4D97-AF65-F5344CB8AC3E}">
        <p14:creationId xmlns:p14="http://schemas.microsoft.com/office/powerpoint/2010/main" val="607049256"/>
      </p:ext>
    </p:extLst>
  </p:cSld>
  <p:clrMap bg1="lt1" tx1="dk1" bg2="lt2" tx2="dk2" accent1="accent1" accent2="accent2" accent3="accent3" accent4="accent4" accent5="accent5" accent6="accent6" hlink="hlink" folHlink="folHlink"/>
  <p:sldLayoutIdLst>
    <p:sldLayoutId id="2147486667" r:id="rId1"/>
    <p:sldLayoutId id="2147486668" r:id="rId2"/>
    <p:sldLayoutId id="2147486669" r:id="rId3"/>
    <p:sldLayoutId id="2147486670" r:id="rId4"/>
    <p:sldLayoutId id="2147486671" r:id="rId5"/>
    <p:sldLayoutId id="2147486672" r:id="rId6"/>
    <p:sldLayoutId id="2147486673" r:id="rId7"/>
    <p:sldLayoutId id="2147486674" r:id="rId8"/>
    <p:sldLayoutId id="2147486675" r:id="rId9"/>
    <p:sldLayoutId id="2147486676" r:id="rId10"/>
    <p:sldLayoutId id="2147486677" r:id="rId11"/>
  </p:sldLayoutIdLst>
  <p:timing>
    <p:tnLst>
      <p:par>
        <p:cTn xmlns:p14="http://schemas.microsoft.com/office/powerpoint/2010/main" id="1" dur="indefinite" restart="never" nodeType="tmRoot"/>
      </p:par>
    </p:tnLst>
  </p:timing>
  <p:hf hdr="0" ftr="0" dt="0"/>
  <p:txStyles>
    <p:titleStyle>
      <a:lvl1pPr algn="l" rtl="0" fontAlgn="base">
        <a:lnSpc>
          <a:spcPct val="90000"/>
        </a:lnSpc>
        <a:spcBef>
          <a:spcPct val="0"/>
        </a:spcBef>
        <a:spcAft>
          <a:spcPct val="0"/>
        </a:spcAft>
        <a:defRPr sz="4400" kern="1200">
          <a:solidFill>
            <a:schemeClr val="tx1"/>
          </a:solidFill>
          <a:latin typeface="+mj-lt"/>
          <a:ea typeface="ＭＳ Ｐゴシック" charset="0"/>
          <a:cs typeface="ＭＳ Ｐゴシック" charset="0"/>
        </a:defRPr>
      </a:lvl1pPr>
      <a:lvl2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2pPr>
      <a:lvl3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3pPr>
      <a:lvl4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4pPr>
      <a:lvl5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5pPr>
      <a:lvl6pPr marL="4572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6pPr>
      <a:lvl7pPr marL="9144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7pPr>
      <a:lvl8pPr marL="13716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8pPr>
      <a:lvl9pPr marL="18288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9pPr>
    </p:titleStyle>
    <p:bodyStyle>
      <a:lvl1pPr marL="228600" indent="-228600" algn="l" rtl="0" fontAlgn="base">
        <a:lnSpc>
          <a:spcPct val="90000"/>
        </a:lnSpc>
        <a:spcBef>
          <a:spcPts val="1000"/>
        </a:spcBef>
        <a:spcAft>
          <a:spcPct val="0"/>
        </a:spcAft>
        <a:buFont typeface="Arial" charset="0"/>
        <a:buChar char="•"/>
        <a:defRPr sz="2800" kern="1200">
          <a:solidFill>
            <a:schemeClr val="tx1"/>
          </a:solidFill>
          <a:latin typeface="+mn-lt"/>
          <a:ea typeface="ＭＳ Ｐゴシック" charset="0"/>
          <a:cs typeface="ＭＳ Ｐゴシック" charset="0"/>
        </a:defRPr>
      </a:lvl1pPr>
      <a:lvl2pPr marL="685800" indent="-228600" algn="l" rtl="0" fontAlgn="base">
        <a:lnSpc>
          <a:spcPct val="90000"/>
        </a:lnSpc>
        <a:spcBef>
          <a:spcPts val="500"/>
        </a:spcBef>
        <a:spcAft>
          <a:spcPct val="0"/>
        </a:spcAft>
        <a:buFont typeface="Arial" charset="0"/>
        <a:buChar char="•"/>
        <a:defRPr sz="2400" kern="1200">
          <a:solidFill>
            <a:schemeClr val="tx1"/>
          </a:solidFill>
          <a:latin typeface="+mn-lt"/>
          <a:ea typeface="ＭＳ Ｐゴシック" charset="0"/>
          <a:cs typeface="+mn-cs"/>
        </a:defRPr>
      </a:lvl2pPr>
      <a:lvl3pPr marL="1143000" indent="-228600" algn="l" rtl="0" fontAlgn="base">
        <a:lnSpc>
          <a:spcPct val="90000"/>
        </a:lnSpc>
        <a:spcBef>
          <a:spcPts val="500"/>
        </a:spcBef>
        <a:spcAft>
          <a:spcPct val="0"/>
        </a:spcAft>
        <a:buFont typeface="Arial" charset="0"/>
        <a:buChar char="•"/>
        <a:defRPr sz="2000" kern="1200">
          <a:solidFill>
            <a:schemeClr val="tx1"/>
          </a:solidFill>
          <a:latin typeface="+mn-lt"/>
          <a:ea typeface="ＭＳ Ｐゴシック" charset="0"/>
          <a:cs typeface="+mn-cs"/>
        </a:defRPr>
      </a:lvl3pPr>
      <a:lvl4pPr marL="16002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4pPr>
      <a:lvl5pPr marL="20574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986858029"/>
      </p:ext>
    </p:extLst>
  </p:cSld>
  <p:clrMap bg1="lt1" tx1="dk1" bg2="lt2" tx2="dk2" accent1="accent1" accent2="accent2" accent3="accent3" accent4="accent4" accent5="accent5" accent6="accent6" hlink="hlink" folHlink="folHlink"/>
  <p:sldLayoutIdLst>
    <p:sldLayoutId id="2147486679" r:id="rId1"/>
    <p:sldLayoutId id="2147486680" r:id="rId2"/>
    <p:sldLayoutId id="2147486681" r:id="rId3"/>
    <p:sldLayoutId id="2147486682" r:id="rId4"/>
    <p:sldLayoutId id="2147486683" r:id="rId5"/>
    <p:sldLayoutId id="2147486684" r:id="rId6"/>
    <p:sldLayoutId id="2147486685" r:id="rId7"/>
    <p:sldLayoutId id="2147486686" r:id="rId8"/>
    <p:sldLayoutId id="2147486687" r:id="rId9"/>
    <p:sldLayoutId id="2147486688" r:id="rId10"/>
    <p:sldLayoutId id="2147486689"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userDrawn="1">
          <p15:clr>
            <a:srgbClr val="F26B43"/>
          </p15:clr>
        </p15:guide>
        <p15:guide id="2" pos="2880" userDrawn="1">
          <p15:clr>
            <a:srgbClr val="F26B43"/>
          </p15:clr>
        </p15:guide>
      </p15:sldGuideLst>
    </p:ext>
  </p:extLst>
</p:sldMaster>
</file>

<file path=ppt/slideMasters/slideMaster15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06468908"/>
      </p:ext>
    </p:extLst>
  </p:cSld>
  <p:clrMap bg1="lt1" tx1="dk1" bg2="lt2" tx2="dk2" accent1="accent1" accent2="accent2" accent3="accent3" accent4="accent4" accent5="accent5" accent6="accent6" hlink="hlink" folHlink="folHlink"/>
  <p:sldLayoutIdLst>
    <p:sldLayoutId id="2147486703" r:id="rId1"/>
    <p:sldLayoutId id="2147486704" r:id="rId2"/>
    <p:sldLayoutId id="2147486705" r:id="rId3"/>
    <p:sldLayoutId id="2147486706" r:id="rId4"/>
    <p:sldLayoutId id="2147486707" r:id="rId5"/>
    <p:sldLayoutId id="2147486708" r:id="rId6"/>
    <p:sldLayoutId id="2147486709" r:id="rId7"/>
    <p:sldLayoutId id="2147486710" r:id="rId8"/>
    <p:sldLayoutId id="2147486711" r:id="rId9"/>
    <p:sldLayoutId id="2147486712" r:id="rId10"/>
    <p:sldLayoutId id="2147486713"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5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141041312"/>
      </p:ext>
    </p:extLst>
  </p:cSld>
  <p:clrMap bg1="lt1" tx1="dk1" bg2="lt2" tx2="dk2" accent1="accent1" accent2="accent2" accent3="accent3" accent4="accent4" accent5="accent5" accent6="accent6" hlink="hlink" folHlink="folHlink"/>
  <p:sldLayoutIdLst>
    <p:sldLayoutId id="2147486728" r:id="rId1"/>
    <p:sldLayoutId id="2147486729" r:id="rId2"/>
    <p:sldLayoutId id="2147486730" r:id="rId3"/>
    <p:sldLayoutId id="2147486731" r:id="rId4"/>
    <p:sldLayoutId id="2147486732" r:id="rId5"/>
    <p:sldLayoutId id="2147486733" r:id="rId6"/>
    <p:sldLayoutId id="2147486734" r:id="rId7"/>
    <p:sldLayoutId id="2147486735" r:id="rId8"/>
    <p:sldLayoutId id="2147486736" r:id="rId9"/>
    <p:sldLayoutId id="2147486737" r:id="rId10"/>
    <p:sldLayoutId id="214748673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93568167"/>
      </p:ext>
    </p:extLst>
  </p:cSld>
  <p:clrMap bg1="lt1" tx1="dk1" bg2="lt2" tx2="dk2" accent1="accent1" accent2="accent2" accent3="accent3" accent4="accent4" accent5="accent5" accent6="accent6" hlink="hlink" folHlink="folHlink"/>
  <p:sldLayoutIdLst>
    <p:sldLayoutId id="2147486773" r:id="rId1"/>
    <p:sldLayoutId id="2147486774" r:id="rId2"/>
    <p:sldLayoutId id="2147486775" r:id="rId3"/>
    <p:sldLayoutId id="2147486776" r:id="rId4"/>
    <p:sldLayoutId id="2147486777" r:id="rId5"/>
    <p:sldLayoutId id="2147486778" r:id="rId6"/>
    <p:sldLayoutId id="2147486779" r:id="rId7"/>
    <p:sldLayoutId id="2147486780" r:id="rId8"/>
    <p:sldLayoutId id="2147486781" r:id="rId9"/>
    <p:sldLayoutId id="2147486782" r:id="rId10"/>
    <p:sldLayoutId id="214748678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56001725"/>
      </p:ext>
    </p:extLst>
  </p:cSld>
  <p:clrMap bg1="lt1" tx1="dk1" bg2="lt2" tx2="dk2" accent1="accent1" accent2="accent2" accent3="accent3" accent4="accent4" accent5="accent5" accent6="accent6" hlink="hlink" folHlink="folHlink"/>
  <p:sldLayoutIdLst>
    <p:sldLayoutId id="2147486811" r:id="rId1"/>
    <p:sldLayoutId id="2147486812" r:id="rId2"/>
    <p:sldLayoutId id="2147486813" r:id="rId3"/>
    <p:sldLayoutId id="2147486814" r:id="rId4"/>
    <p:sldLayoutId id="2147486815" r:id="rId5"/>
    <p:sldLayoutId id="2147486816" r:id="rId6"/>
    <p:sldLayoutId id="2147486817" r:id="rId7"/>
    <p:sldLayoutId id="2147486818" r:id="rId8"/>
    <p:sldLayoutId id="2147486819" r:id="rId9"/>
    <p:sldLayoutId id="2147486820" r:id="rId10"/>
    <p:sldLayoutId id="214748682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24111932"/>
      </p:ext>
    </p:extLst>
  </p:cSld>
  <p:clrMap bg1="lt1" tx1="dk1" bg2="lt2" tx2="dk2" accent1="accent1" accent2="accent2" accent3="accent3" accent4="accent4" accent5="accent5" accent6="accent6" hlink="hlink" folHlink="folHlink"/>
  <p:sldLayoutIdLst>
    <p:sldLayoutId id="2147486848" r:id="rId1"/>
    <p:sldLayoutId id="2147486849" r:id="rId2"/>
    <p:sldLayoutId id="2147486850" r:id="rId3"/>
    <p:sldLayoutId id="2147486851" r:id="rId4"/>
    <p:sldLayoutId id="2147486852" r:id="rId5"/>
    <p:sldLayoutId id="2147486853" r:id="rId6"/>
    <p:sldLayoutId id="2147486854" r:id="rId7"/>
    <p:sldLayoutId id="2147486855" r:id="rId8"/>
    <p:sldLayoutId id="2147486856" r:id="rId9"/>
    <p:sldLayoutId id="2147486857" r:id="rId10"/>
    <p:sldLayoutId id="2147486858"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494495"/>
      </p:ext>
    </p:extLst>
  </p:cSld>
  <p:clrMap bg1="lt1" tx1="dk1" bg2="lt2" tx2="dk2" accent1="accent1" accent2="accent2" accent3="accent3" accent4="accent4" accent5="accent5" accent6="accent6" hlink="hlink" folHlink="folHlink"/>
  <p:sldLayoutIdLst>
    <p:sldLayoutId id="2147486872" r:id="rId1"/>
    <p:sldLayoutId id="2147486873" r:id="rId2"/>
    <p:sldLayoutId id="2147486874" r:id="rId3"/>
    <p:sldLayoutId id="2147486875" r:id="rId4"/>
    <p:sldLayoutId id="2147486876" r:id="rId5"/>
    <p:sldLayoutId id="2147486877" r:id="rId6"/>
    <p:sldLayoutId id="2147486878" r:id="rId7"/>
    <p:sldLayoutId id="2147486879" r:id="rId8"/>
    <p:sldLayoutId id="2147486880" r:id="rId9"/>
    <p:sldLayoutId id="2147486881" r:id="rId10"/>
    <p:sldLayoutId id="2147486882"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86096954"/>
      </p:ext>
    </p:extLst>
  </p:cSld>
  <p:clrMap bg1="lt1" tx1="dk1" bg2="lt2" tx2="dk2" accent1="accent1" accent2="accent2" accent3="accent3" accent4="accent4" accent5="accent5" accent6="accent6" hlink="hlink" folHlink="folHlink"/>
  <p:sldLayoutIdLst>
    <p:sldLayoutId id="2147486884" r:id="rId1"/>
    <p:sldLayoutId id="2147486885" r:id="rId2"/>
    <p:sldLayoutId id="2147486886" r:id="rId3"/>
    <p:sldLayoutId id="2147486887" r:id="rId4"/>
    <p:sldLayoutId id="2147486888" r:id="rId5"/>
    <p:sldLayoutId id="2147486889" r:id="rId6"/>
    <p:sldLayoutId id="2147486890" r:id="rId7"/>
    <p:sldLayoutId id="2147486891" r:id="rId8"/>
    <p:sldLayoutId id="2147486892" r:id="rId9"/>
    <p:sldLayoutId id="2147486893" r:id="rId10"/>
    <p:sldLayoutId id="2147486894"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61566716"/>
      </p:ext>
    </p:extLst>
  </p:cSld>
  <p:clrMap bg1="lt1" tx1="dk1" bg2="lt2" tx2="dk2" accent1="accent1" accent2="accent2" accent3="accent3" accent4="accent4" accent5="accent5" accent6="accent6" hlink="hlink" folHlink="folHlink"/>
  <p:sldLayoutIdLst>
    <p:sldLayoutId id="2147486943" r:id="rId1"/>
    <p:sldLayoutId id="2147486944" r:id="rId2"/>
    <p:sldLayoutId id="2147486945" r:id="rId3"/>
    <p:sldLayoutId id="2147486946" r:id="rId4"/>
    <p:sldLayoutId id="2147486947" r:id="rId5"/>
    <p:sldLayoutId id="2147486948" r:id="rId6"/>
    <p:sldLayoutId id="2147486949" r:id="rId7"/>
    <p:sldLayoutId id="2147486950" r:id="rId8"/>
    <p:sldLayoutId id="2147486951" r:id="rId9"/>
    <p:sldLayoutId id="2147486952" r:id="rId10"/>
    <p:sldLayoutId id="2147486953"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6" name="Slide Number Placeholder 5"/>
          <p:cNvSpPr>
            <a:spLocks noGrp="1"/>
          </p:cNvSpPr>
          <p:nvPr>
            <p:ph type="sldNum" sz="quarter" idx="4"/>
          </p:nvPr>
        </p:nvSpPr>
        <p:spPr>
          <a:xfrm>
            <a:off x="6858000" y="6356351"/>
            <a:ext cx="2057400" cy="365125"/>
          </a:xfrm>
          <a:prstGeom prst="rect">
            <a:avLst/>
          </a:prstGeom>
        </p:spPr>
        <p:txBody>
          <a:bodyPr vert="horz" lIns="91440" tIns="45720" rIns="91440" bIns="45720" rtlCol="0" anchor="ctr"/>
          <a:lstStyle>
            <a:lvl1pPr algn="r">
              <a:defRPr sz="2000">
                <a:solidFill>
                  <a:schemeClr val="tx1">
                    <a:tint val="75000"/>
                  </a:schemeClr>
                </a:solidFill>
                <a:latin typeface="+mj-lt"/>
              </a:defRPr>
            </a:lvl1pPr>
          </a:lstStyle>
          <a:p>
            <a:fld id="{D4D2B188-1D62-4FCA-8363-938AD4629BBB}" type="slidenum">
              <a:rPr lang="en-US" smtClean="0">
                <a:solidFill>
                  <a:prstClr val="black">
                    <a:tint val="75000"/>
                  </a:prstClr>
                </a:solidFill>
                <a:latin typeface="Calibri Light"/>
              </a:rPr>
              <a:pPr/>
              <a:t>‹#›</a:t>
            </a:fld>
            <a:r>
              <a:rPr lang="en-US" smtClean="0">
                <a:solidFill>
                  <a:prstClr val="black">
                    <a:tint val="75000"/>
                  </a:prstClr>
                </a:solidFill>
                <a:latin typeface="Calibri Light"/>
              </a:rPr>
              <a:t>/4</a:t>
            </a:r>
            <a:endParaRPr lang="en-US">
              <a:solidFill>
                <a:prstClr val="black">
                  <a:tint val="75000"/>
                </a:prstClr>
              </a:solidFill>
              <a:latin typeface="Calibri Light"/>
            </a:endParaRPr>
          </a:p>
        </p:txBody>
      </p:sp>
    </p:spTree>
    <p:extLst>
      <p:ext uri="{BB962C8B-B14F-4D97-AF65-F5344CB8AC3E}">
        <p14:creationId xmlns:p14="http://schemas.microsoft.com/office/powerpoint/2010/main" val="3186168284"/>
      </p:ext>
    </p:extLst>
  </p:cSld>
  <p:clrMap bg1="lt1" tx1="dk1" bg2="lt2" tx2="dk2" accent1="accent1" accent2="accent2" accent3="accent3" accent4="accent4" accent5="accent5" accent6="accent6" hlink="hlink" folHlink="folHlink"/>
  <p:sldLayoutIdLst>
    <p:sldLayoutId id="2147486955" r:id="rId1"/>
    <p:sldLayoutId id="2147486956" r:id="rId2"/>
    <p:sldLayoutId id="2147486957" r:id="rId3"/>
    <p:sldLayoutId id="2147486958" r:id="rId4"/>
    <p:sldLayoutId id="2147486959" r:id="rId5"/>
    <p:sldLayoutId id="2147486960" r:id="rId6"/>
    <p:sldLayoutId id="2147486961" r:id="rId7"/>
    <p:sldLayoutId id="2147486962" r:id="rId8"/>
    <p:sldLayoutId id="2147486963" r:id="rId9"/>
    <p:sldLayoutId id="2147486964" r:id="rId10"/>
    <p:sldLayoutId id="2147486965"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5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62315748"/>
      </p:ext>
    </p:extLst>
  </p:cSld>
  <p:clrMap bg1="lt1" tx1="dk1" bg2="lt2" tx2="dk2" accent1="accent1" accent2="accent2" accent3="accent3" accent4="accent4" accent5="accent5" accent6="accent6" hlink="hlink" folHlink="folHlink"/>
  <p:sldLayoutIdLst>
    <p:sldLayoutId id="2147486967" r:id="rId1"/>
    <p:sldLayoutId id="2147486968" r:id="rId2"/>
    <p:sldLayoutId id="2147486969" r:id="rId3"/>
    <p:sldLayoutId id="2147486970" r:id="rId4"/>
    <p:sldLayoutId id="2147486971" r:id="rId5"/>
    <p:sldLayoutId id="2147486972" r:id="rId6"/>
    <p:sldLayoutId id="2147486973" r:id="rId7"/>
    <p:sldLayoutId id="2147486974" r:id="rId8"/>
    <p:sldLayoutId id="2147486975" r:id="rId9"/>
    <p:sldLayoutId id="2147486976" r:id="rId10"/>
    <p:sldLayoutId id="2147486977"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615640747"/>
      </p:ext>
    </p:extLst>
  </p:cSld>
  <p:clrMap bg1="lt1" tx1="dk1" bg2="lt2" tx2="dk2" accent1="accent1" accent2="accent2" accent3="accent3" accent4="accent4" accent5="accent5" accent6="accent6" hlink="hlink" folHlink="folHlink"/>
  <p:sldLayoutIdLst>
    <p:sldLayoutId id="2147486979" r:id="rId1"/>
    <p:sldLayoutId id="2147486980" r:id="rId2"/>
    <p:sldLayoutId id="2147486981" r:id="rId3"/>
    <p:sldLayoutId id="2147486982" r:id="rId4"/>
    <p:sldLayoutId id="2147486983" r:id="rId5"/>
    <p:sldLayoutId id="2147486984" r:id="rId6"/>
    <p:sldLayoutId id="2147486985" r:id="rId7"/>
    <p:sldLayoutId id="2147486986" r:id="rId8"/>
    <p:sldLayoutId id="2147486987" r:id="rId9"/>
    <p:sldLayoutId id="2147486988" r:id="rId10"/>
    <p:sldLayoutId id="2147486989"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6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975503331"/>
      </p:ext>
    </p:extLst>
  </p:cSld>
  <p:clrMap bg1="lt1" tx1="dk1" bg2="lt2" tx2="dk2" accent1="accent1" accent2="accent2" accent3="accent3" accent4="accent4" accent5="accent5" accent6="accent6" hlink="hlink" folHlink="folHlink"/>
  <p:sldLayoutIdLst>
    <p:sldLayoutId id="2147486991" r:id="rId1"/>
    <p:sldLayoutId id="2147486992" r:id="rId2"/>
    <p:sldLayoutId id="2147486993" r:id="rId3"/>
    <p:sldLayoutId id="2147486994" r:id="rId4"/>
    <p:sldLayoutId id="2147486995" r:id="rId5"/>
    <p:sldLayoutId id="2147486996" r:id="rId6"/>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userDrawn="1">
          <p15:clr>
            <a:srgbClr val="F26B43"/>
          </p15:clr>
        </p15:guide>
        <p15:guide id="2" pos="2880" userDrawn="1">
          <p15:clr>
            <a:srgbClr val="F26B43"/>
          </p15:clr>
        </p15:guide>
      </p15:sldGuideLst>
    </p:ext>
  </p:extLst>
</p:sldMaster>
</file>

<file path=ppt/slideMasters/slideMaster16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767431269"/>
      </p:ext>
    </p:extLst>
  </p:cSld>
  <p:clrMap bg1="lt1" tx1="dk1" bg2="lt2" tx2="dk2" accent1="accent1" accent2="accent2" accent3="accent3" accent4="accent4" accent5="accent5" accent6="accent6" hlink="hlink" folHlink="folHlink"/>
  <p:sldLayoutIdLst>
    <p:sldLayoutId id="2147486998" r:id="rId1"/>
    <p:sldLayoutId id="2147486999" r:id="rId2"/>
    <p:sldLayoutId id="2147487000" r:id="rId3"/>
    <p:sldLayoutId id="2147487001" r:id="rId4"/>
    <p:sldLayoutId id="2147487002" r:id="rId5"/>
    <p:sldLayoutId id="2147487003" r:id="rId6"/>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userDrawn="1">
          <p15:clr>
            <a:srgbClr val="F26B43"/>
          </p15:clr>
        </p15:guide>
        <p15:guide id="2" pos="2880" userDrawn="1">
          <p15:clr>
            <a:srgbClr val="F26B43"/>
          </p15:clr>
        </p15:guide>
      </p15:sldGuideLst>
    </p:ext>
  </p:extLst>
</p:sldMaster>
</file>

<file path=ppt/slideMasters/slideMaster16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084190911"/>
      </p:ext>
    </p:extLst>
  </p:cSld>
  <p:clrMap bg1="lt1" tx1="dk1" bg2="lt2" tx2="dk2" accent1="accent1" accent2="accent2" accent3="accent3" accent4="accent4" accent5="accent5" accent6="accent6" hlink="hlink" folHlink="folHlink"/>
  <p:sldLayoutIdLst>
    <p:sldLayoutId id="2147487005" r:id="rId1"/>
    <p:sldLayoutId id="2147487006" r:id="rId2"/>
    <p:sldLayoutId id="2147487007" r:id="rId3"/>
    <p:sldLayoutId id="2147487008" r:id="rId4"/>
    <p:sldLayoutId id="2147487009" r:id="rId5"/>
    <p:sldLayoutId id="2147487010" r:id="rId6"/>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userDrawn="1">
          <p15:clr>
            <a:srgbClr val="F26B43"/>
          </p15:clr>
        </p15:guide>
        <p15:guide id="2" pos="2880" userDrawn="1">
          <p15:clr>
            <a:srgbClr val="F26B43"/>
          </p15:clr>
        </p15:guide>
      </p15:sldGuideLst>
    </p:ext>
  </p:extLst>
</p:sldMaster>
</file>

<file path=ppt/slideMasters/slideMaster16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922923915"/>
      </p:ext>
    </p:extLst>
  </p:cSld>
  <p:clrMap bg1="lt1" tx1="dk1" bg2="lt2" tx2="dk2" accent1="accent1" accent2="accent2" accent3="accent3" accent4="accent4" accent5="accent5" accent6="accent6" hlink="hlink" folHlink="folHlink"/>
  <p:sldLayoutIdLst>
    <p:sldLayoutId id="2147487012" r:id="rId1"/>
    <p:sldLayoutId id="2147487013" r:id="rId2"/>
    <p:sldLayoutId id="2147487014" r:id="rId3"/>
    <p:sldLayoutId id="2147487015" r:id="rId4"/>
    <p:sldLayoutId id="2147487016" r:id="rId5"/>
    <p:sldLayoutId id="2147487017" r:id="rId6"/>
    <p:sldLayoutId id="2147487018" r:id="rId7"/>
    <p:sldLayoutId id="2147487019" r:id="rId8"/>
    <p:sldLayoutId id="2147487020" r:id="rId9"/>
    <p:sldLayoutId id="2147487021" r:id="rId10"/>
    <p:sldLayoutId id="2147487022"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6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215921792"/>
      </p:ext>
    </p:extLst>
  </p:cSld>
  <p:clrMap bg1="lt1" tx1="dk1" bg2="lt2" tx2="dk2" accent1="accent1" accent2="accent2" accent3="accent3" accent4="accent4" accent5="accent5" accent6="accent6" hlink="hlink" folHlink="folHlink"/>
  <p:sldLayoutIdLst>
    <p:sldLayoutId id="2147487024" r:id="rId1"/>
    <p:sldLayoutId id="2147487025" r:id="rId2"/>
    <p:sldLayoutId id="2147487026" r:id="rId3"/>
    <p:sldLayoutId id="2147487027" r:id="rId4"/>
    <p:sldLayoutId id="2147487028" r:id="rId5"/>
    <p:sldLayoutId id="2147487029" r:id="rId6"/>
    <p:sldLayoutId id="2147487030" r:id="rId7"/>
    <p:sldLayoutId id="2147487031" r:id="rId8"/>
    <p:sldLayoutId id="2147487032" r:id="rId9"/>
    <p:sldLayoutId id="2147487033" r:id="rId10"/>
    <p:sldLayoutId id="2147487034"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userDrawn="1">
          <p15:clr>
            <a:srgbClr val="F26B43"/>
          </p15:clr>
        </p15:guide>
        <p15:guide id="2" pos="2880" userDrawn="1">
          <p15:clr>
            <a:srgbClr val="F26B43"/>
          </p15:clr>
        </p15:guide>
      </p15:sldGuideLst>
    </p:ext>
  </p:extLst>
</p:sldMaster>
</file>

<file path=ppt/slideMasters/slideMaster16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45454918"/>
      </p:ext>
    </p:extLst>
  </p:cSld>
  <p:clrMap bg1="lt1" tx1="dk1" bg2="lt2" tx2="dk2" accent1="accent1" accent2="accent2" accent3="accent3" accent4="accent4" accent5="accent5" accent6="accent6" hlink="hlink" folHlink="folHlink"/>
  <p:sldLayoutIdLst>
    <p:sldLayoutId id="2147487036" r:id="rId1"/>
    <p:sldLayoutId id="2147487037" r:id="rId2"/>
    <p:sldLayoutId id="2147487038" r:id="rId3"/>
    <p:sldLayoutId id="2147487039" r:id="rId4"/>
    <p:sldLayoutId id="2147487040" r:id="rId5"/>
    <p:sldLayoutId id="2147487041" r:id="rId6"/>
    <p:sldLayoutId id="2147487042" r:id="rId7"/>
    <p:sldLayoutId id="2147487043" r:id="rId8"/>
    <p:sldLayoutId id="2147487044" r:id="rId9"/>
    <p:sldLayoutId id="2147487045" r:id="rId10"/>
    <p:sldLayoutId id="2147487046"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xmlns="">
        <p15:guide id="1" orient="horz" pos="2160" userDrawn="1">
          <p15:clr>
            <a:srgbClr val="F26B43"/>
          </p15:clr>
        </p15:guide>
        <p15:guide id="2" pos="2880" userDrawn="1">
          <p15:clr>
            <a:srgbClr val="F26B43"/>
          </p15:clr>
        </p15:guide>
      </p15:sldGuideLst>
    </p:ext>
  </p:extLst>
</p:sldMaster>
</file>

<file path=ppt/slideMasters/slideMaster16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525870935"/>
      </p:ext>
    </p:extLst>
  </p:cSld>
  <p:clrMap bg1="lt1" tx1="dk1" bg2="lt2" tx2="dk2" accent1="accent1" accent2="accent2" accent3="accent3" accent4="accent4" accent5="accent5" accent6="accent6" hlink="hlink" folHlink="folHlink"/>
  <p:sldLayoutIdLst>
    <p:sldLayoutId id="2147487048" r:id="rId1"/>
    <p:sldLayoutId id="2147487049" r:id="rId2"/>
    <p:sldLayoutId id="2147487050" r:id="rId3"/>
    <p:sldLayoutId id="2147487051" r:id="rId4"/>
    <p:sldLayoutId id="2147487052" r:id="rId5"/>
    <p:sldLayoutId id="2147487053" r:id="rId6"/>
    <p:sldLayoutId id="2147487054" r:id="rId7"/>
    <p:sldLayoutId id="2147487055" r:id="rId8"/>
    <p:sldLayoutId id="2147487056" r:id="rId9"/>
    <p:sldLayoutId id="2147487057" r:id="rId10"/>
    <p:sldLayoutId id="2147487058"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6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80841855"/>
      </p:ext>
    </p:extLst>
  </p:cSld>
  <p:clrMap bg1="lt1" tx1="dk1" bg2="lt2" tx2="dk2" accent1="accent1" accent2="accent2" accent3="accent3" accent4="accent4" accent5="accent5" accent6="accent6" hlink="hlink" folHlink="folHlink"/>
  <p:sldLayoutIdLst>
    <p:sldLayoutId id="2147487060" r:id="rId1"/>
    <p:sldLayoutId id="2147487061" r:id="rId2"/>
    <p:sldLayoutId id="2147487062" r:id="rId3"/>
    <p:sldLayoutId id="2147487063" r:id="rId4"/>
    <p:sldLayoutId id="2147487064" r:id="rId5"/>
    <p:sldLayoutId id="2147487065" r:id="rId6"/>
    <p:sldLayoutId id="2147487066" r:id="rId7"/>
    <p:sldLayoutId id="2147487067" r:id="rId8"/>
    <p:sldLayoutId id="2147487068" r:id="rId9"/>
    <p:sldLayoutId id="2147487069" r:id="rId10"/>
    <p:sldLayoutId id="2147487070" r:id="rId11"/>
  </p:sldLayoutIdLst>
  <p:timing>
    <p:tnLst>
      <p:par>
        <p:cTn xmlns:p14="http://schemas.microsoft.com/office/powerpoint/2010/main" id="1" dur="indefinite" restart="never" nodeType="tmRoot"/>
      </p:par>
    </p:tnLst>
  </p:timing>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userDrawn="1">
          <p15:clr>
            <a:srgbClr val="F26B43"/>
          </p15:clr>
        </p15:guide>
        <p15:guide id="2" pos="2880" userDrawn="1">
          <p15:clr>
            <a:srgbClr val="F26B43"/>
          </p15:clr>
        </p15:guide>
      </p15:sldGuideLst>
    </p:ext>
  </p:extLst>
</p:sldMaster>
</file>

<file path=ppt/slideMasters/slideMaster16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66800"/>
          </a:xfrm>
          <a:prstGeom prst="rect">
            <a:avLst/>
          </a:prstGeom>
          <a:solidFill>
            <a:schemeClr val="bg1">
              <a:lumMod val="85000"/>
            </a:schemeClr>
          </a:solidFill>
          <a:ln>
            <a:noFill/>
          </a:ln>
        </p:spPr>
        <p:txBody>
          <a:bodyPr vert="horz" lIns="36576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304800" y="1371600"/>
            <a:ext cx="8610600" cy="4953000"/>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Slide Number Placeholder 5"/>
          <p:cNvSpPr>
            <a:spLocks noGrp="1"/>
          </p:cNvSpPr>
          <p:nvPr>
            <p:ph type="sldNum" sz="quarter" idx="4"/>
          </p:nvPr>
        </p:nvSpPr>
        <p:spPr>
          <a:xfrm>
            <a:off x="0" y="6553200"/>
            <a:ext cx="9144000" cy="304800"/>
          </a:xfrm>
          <a:prstGeom prst="rect">
            <a:avLst/>
          </a:prstGeom>
          <a:solidFill>
            <a:schemeClr val="bg1">
              <a:lumMod val="85000"/>
            </a:schemeClr>
          </a:solidFill>
          <a:ln>
            <a:noFill/>
          </a:ln>
        </p:spPr>
        <p:txBody>
          <a:bodyPr vert="horz" lIns="91440" tIns="45720" rIns="91440" bIns="45720" rtlCol="0" anchor="ctr"/>
          <a:lstStyle>
            <a:lvl1pPr algn="r">
              <a:defRPr sz="1600">
                <a:solidFill>
                  <a:schemeClr val="tx1">
                    <a:lumMod val="65000"/>
                    <a:lumOff val="35000"/>
                  </a:schemeClr>
                </a:solidFill>
                <a:latin typeface="+mn-lt"/>
                <a:cs typeface="Arial" pitchFamily="34" charset="0"/>
              </a:defRPr>
            </a:lvl1pPr>
          </a:lstStyle>
          <a:p>
            <a:fld id="{650CCC6F-3220-49CD-89DB-71B165F2F9D5}" type="slidenum">
              <a:rPr lang="en-US" smtClean="0">
                <a:solidFill>
                  <a:prstClr val="black">
                    <a:lumMod val="65000"/>
                    <a:lumOff val="35000"/>
                  </a:prstClr>
                </a:solidFill>
                <a:latin typeface="Calibri"/>
              </a:rPr>
              <a:pPr/>
              <a:t>‹#›</a:t>
            </a:fld>
            <a:endParaRPr lang="en-US" dirty="0">
              <a:solidFill>
                <a:prstClr val="black">
                  <a:lumMod val="65000"/>
                  <a:lumOff val="35000"/>
                </a:prstClr>
              </a:solidFill>
              <a:latin typeface="Calibri"/>
            </a:endParaRPr>
          </a:p>
        </p:txBody>
      </p:sp>
    </p:spTree>
    <p:extLst>
      <p:ext uri="{BB962C8B-B14F-4D97-AF65-F5344CB8AC3E}">
        <p14:creationId xmlns:p14="http://schemas.microsoft.com/office/powerpoint/2010/main" val="3219140022"/>
      </p:ext>
    </p:extLst>
  </p:cSld>
  <p:clrMap bg1="lt1" tx1="dk1" bg2="lt2" tx2="dk2" accent1="accent1" accent2="accent2" accent3="accent3" accent4="accent4" accent5="accent5" accent6="accent6" hlink="hlink" folHlink="folHlink"/>
  <p:sldLayoutIdLst>
    <p:sldLayoutId id="2147487073" r:id="rId1"/>
    <p:sldLayoutId id="2147487074" r:id="rId2"/>
    <p:sldLayoutId id="2147487075" r:id="rId3"/>
    <p:sldLayoutId id="2147487076" r:id="rId4"/>
    <p:sldLayoutId id="2147487077" r:id="rId5"/>
    <p:sldLayoutId id="2147487078" r:id="rId6"/>
    <p:sldLayoutId id="2147487079" r:id="rId7"/>
    <p:sldLayoutId id="2147487080" r:id="rId8"/>
    <p:sldLayoutId id="2147487081" r:id="rId9"/>
    <p:sldLayoutId id="2147487082" r:id="rId10"/>
    <p:sldLayoutId id="2147487083"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defTabSz="914400" rtl="0" eaLnBrk="1" latinLnBrk="0" hangingPunct="1">
        <a:spcBef>
          <a:spcPct val="0"/>
        </a:spcBef>
        <a:buNone/>
        <a:defRPr sz="4400" b="1" kern="1200">
          <a:solidFill>
            <a:schemeClr val="tx1">
              <a:lumMod val="85000"/>
              <a:lumOff val="1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73303577"/>
      </p:ext>
    </p:extLst>
  </p:cSld>
  <p:clrMap bg1="lt1" tx1="dk1" bg2="lt2" tx2="dk2" accent1="accent1" accent2="accent2" accent3="accent3" accent4="accent4" accent5="accent5" accent6="accent6" hlink="hlink" folHlink="folHlink"/>
  <p:sldLayoutIdLst>
    <p:sldLayoutId id="2147487085" r:id="rId1"/>
    <p:sldLayoutId id="2147487086" r:id="rId2"/>
    <p:sldLayoutId id="2147487087" r:id="rId3"/>
    <p:sldLayoutId id="2147487088" r:id="rId4"/>
    <p:sldLayoutId id="2147487089" r:id="rId5"/>
    <p:sldLayoutId id="2147487090" r:id="rId6"/>
    <p:sldLayoutId id="2147487091" r:id="rId7"/>
    <p:sldLayoutId id="2147487092" r:id="rId8"/>
    <p:sldLayoutId id="2147487093" r:id="rId9"/>
    <p:sldLayoutId id="2147487094" r:id="rId10"/>
    <p:sldLayoutId id="214748709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486433912"/>
      </p:ext>
    </p:extLst>
  </p:cSld>
  <p:clrMap bg1="lt1" tx1="dk1" bg2="lt2" tx2="dk2" accent1="accent1" accent2="accent2" accent3="accent3" accent4="accent4" accent5="accent5" accent6="accent6" hlink="hlink" folHlink="folHlink"/>
  <p:sldLayoutIdLst>
    <p:sldLayoutId id="2147487097" r:id="rId1"/>
    <p:sldLayoutId id="2147487098" r:id="rId2"/>
    <p:sldLayoutId id="2147487099" r:id="rId3"/>
    <p:sldLayoutId id="2147487100" r:id="rId4"/>
    <p:sldLayoutId id="2147487101" r:id="rId5"/>
    <p:sldLayoutId id="2147487102" r:id="rId6"/>
    <p:sldLayoutId id="2147487103" r:id="rId7"/>
    <p:sldLayoutId id="2147487104" r:id="rId8"/>
    <p:sldLayoutId id="2147487105" r:id="rId9"/>
    <p:sldLayoutId id="2147487106" r:id="rId10"/>
    <p:sldLayoutId id="214748710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dirty="0" smtClean="0"/>
              <a:t>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4330472-63BD-4F26-8322-E7B4933B0A11}"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2000">
                <a:solidFill>
                  <a:schemeClr val="tx1">
                    <a:lumMod val="65000"/>
                    <a:lumOff val="35000"/>
                  </a:schemeClr>
                </a:solidFill>
              </a:defRPr>
            </a:lvl1pPr>
          </a:lstStyle>
          <a:p>
            <a:fld id="{41761933-5E43-49A2-AD73-7C7EDD79F2C4}" type="slidenum">
              <a:rPr lang="en-US" smtClean="0">
                <a:solidFill>
                  <a:prstClr val="black">
                    <a:lumMod val="65000"/>
                    <a:lumOff val="35000"/>
                  </a:prstClr>
                </a:solidFill>
                <a:latin typeface="Calibri"/>
              </a:rPr>
              <a:pPr/>
              <a:t>‹#›</a:t>
            </a:fld>
            <a:endParaRPr lang="en-US" dirty="0">
              <a:solidFill>
                <a:prstClr val="black">
                  <a:lumMod val="65000"/>
                  <a:lumOff val="35000"/>
                </a:prstClr>
              </a:solidFill>
              <a:latin typeface="Calibri"/>
            </a:endParaRPr>
          </a:p>
        </p:txBody>
      </p:sp>
    </p:spTree>
    <p:extLst>
      <p:ext uri="{BB962C8B-B14F-4D97-AF65-F5344CB8AC3E}">
        <p14:creationId xmlns:p14="http://schemas.microsoft.com/office/powerpoint/2010/main" val="765923200"/>
      </p:ext>
    </p:extLst>
  </p:cSld>
  <p:clrMap bg1="lt1" tx1="dk1" bg2="lt2" tx2="dk2" accent1="accent1" accent2="accent2" accent3="accent3" accent4="accent4" accent5="accent5" accent6="accent6" hlink="hlink" folHlink="folHlink"/>
  <p:sldLayoutIdLst>
    <p:sldLayoutId id="2147487109" r:id="rId1"/>
    <p:sldLayoutId id="2147487110" r:id="rId2"/>
    <p:sldLayoutId id="2147487111" r:id="rId3"/>
    <p:sldLayoutId id="2147487112" r:id="rId4"/>
    <p:sldLayoutId id="2147487113" r:id="rId5"/>
    <p:sldLayoutId id="2147487114" r:id="rId6"/>
    <p:sldLayoutId id="2147487115" r:id="rId7"/>
    <p:sldLayoutId id="2147487116" r:id="rId8"/>
    <p:sldLayoutId id="2147487117" r:id="rId9"/>
    <p:sldLayoutId id="2147487118" r:id="rId10"/>
    <p:sldLayoutId id="2147487119" r:id="rId11"/>
  </p:sldLayoutIdLst>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hf hdr="0" ftr="0" dt="0"/>
  <p:txStyles>
    <p:titleStyle>
      <a:lvl1pPr algn="l" defTabSz="914400" rtl="0" eaLnBrk="1" latinLnBrk="0" hangingPunct="1">
        <a:lnSpc>
          <a:spcPct val="90000"/>
        </a:lnSpc>
        <a:spcBef>
          <a:spcPct val="0"/>
        </a:spcBef>
        <a:buNone/>
        <a:defRPr sz="4400" kern="1200">
          <a:solidFill>
            <a:schemeClr val="tx1"/>
          </a:solidFill>
          <a:latin typeface="Gill Sans MT" panose="020B0502020104020203"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31074"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31075" name="Rectangle 1027"/>
          <p:cNvSpPr>
            <a:spLocks noGrp="1" noChangeArrowheads="1"/>
          </p:cNvSpPr>
          <p:nvPr>
            <p:ph type="body" idx="1"/>
          </p:nvPr>
        </p:nvSpPr>
        <p:spPr bwMode="auto">
          <a:xfrm>
            <a:off x="228600" y="1371600"/>
            <a:ext cx="8610600"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B223C560-0E5F-EA4E-BC8F-576A57968152}" type="slidenum">
              <a:rPr lang="en-US" altLang="en-US"/>
              <a:pPr>
                <a:defRPr/>
              </a:pPr>
              <a:t>‹#›</a:t>
            </a:fld>
            <a:endParaRPr lang="en-US" altLang="en-US"/>
          </a:p>
        </p:txBody>
      </p:sp>
      <p:sp>
        <p:nvSpPr>
          <p:cNvPr id="13107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3107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31080" name="Picture 7"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179388" y="6453188"/>
            <a:ext cx="1079500" cy="312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93472234"/>
      </p:ext>
    </p:extLst>
  </p:cSld>
  <p:clrMap bg1="lt1" tx1="dk1" bg2="lt2" tx2="dk2" accent1="accent1" accent2="accent2" accent3="accent3" accent4="accent4" accent5="accent5" accent6="accent6" hlink="hlink" folHlink="folHlink"/>
  <p:sldLayoutIdLst>
    <p:sldLayoutId id="2147487121" r:id="rId1"/>
    <p:sldLayoutId id="2147487122" r:id="rId2"/>
    <p:sldLayoutId id="2147487123" r:id="rId3"/>
    <p:sldLayoutId id="2147487124" r:id="rId4"/>
    <p:sldLayoutId id="2147487125" r:id="rId5"/>
    <p:sldLayoutId id="2147487126" r:id="rId6"/>
    <p:sldLayoutId id="2147487127" r:id="rId7"/>
    <p:sldLayoutId id="2147487128" r:id="rId8"/>
    <p:sldLayoutId id="2147487129" r:id="rId9"/>
    <p:sldLayoutId id="2147487130" r:id="rId10"/>
    <p:sldLayoutId id="2147487131" r:id="rId11"/>
  </p:sldLayoutIdLst>
  <p:transition xmlns:p14="http://schemas.microsoft.com/office/powerpoint/2010/main"/>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74082" name="Title Placeholder 1"/>
          <p:cNvSpPr>
            <a:spLocks noGrp="1"/>
          </p:cNvSpPr>
          <p:nvPr>
            <p:ph type="title"/>
          </p:nvPr>
        </p:nvSpPr>
        <p:spPr bwMode="auto">
          <a:xfrm>
            <a:off x="0" y="0"/>
            <a:ext cx="9144000"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74083" name="Text Placeholder 2"/>
          <p:cNvSpPr>
            <a:spLocks noGrp="1"/>
          </p:cNvSpPr>
          <p:nvPr>
            <p:ph type="body" idx="1"/>
          </p:nvPr>
        </p:nvSpPr>
        <p:spPr bwMode="auto">
          <a:xfrm>
            <a:off x="228600" y="914400"/>
            <a:ext cx="8686800" cy="5522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0" y="6488113"/>
            <a:ext cx="21336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fld id="{B036D78A-1E37-5B42-95DC-BFAC45B0B0ED}" type="datetime1">
              <a:rPr lang="en-US"/>
              <a:pPr>
                <a:defRPr/>
              </a:pPr>
              <a:t>6/17/17</a:t>
            </a:fld>
            <a:endParaRPr lang="en-US"/>
          </a:p>
        </p:txBody>
      </p:sp>
      <p:sp>
        <p:nvSpPr>
          <p:cNvPr id="5" name="Footer Placeholder 4"/>
          <p:cNvSpPr>
            <a:spLocks noGrp="1"/>
          </p:cNvSpPr>
          <p:nvPr>
            <p:ph type="ftr" sz="quarter" idx="3"/>
          </p:nvPr>
        </p:nvSpPr>
        <p:spPr>
          <a:xfrm>
            <a:off x="3124200" y="6488113"/>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7010400" y="6488113"/>
            <a:ext cx="21336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a:ea typeface="+mn-ea"/>
                <a:cs typeface="+mn-cs"/>
              </a:defRPr>
            </a:lvl1pPr>
          </a:lstStyle>
          <a:p>
            <a:pPr>
              <a:defRPr/>
            </a:pPr>
            <a:fld id="{11949605-1987-924F-9E72-94902DD86B7C}" type="slidenum">
              <a:rPr lang="en-US"/>
              <a:pPr>
                <a:defRPr/>
              </a:pPr>
              <a:t>‹#›</a:t>
            </a:fld>
            <a:endParaRPr lang="en-US"/>
          </a:p>
        </p:txBody>
      </p:sp>
      <p:pic>
        <p:nvPicPr>
          <p:cNvPr id="174087" name="Picture 6"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0" y="6616700"/>
            <a:ext cx="104457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57049608"/>
      </p:ext>
    </p:extLst>
  </p:cSld>
  <p:clrMap bg1="lt1" tx1="dk1" bg2="lt2" tx2="dk2" accent1="accent1" accent2="accent2" accent3="accent3" accent4="accent4" accent5="accent5" accent6="accent6" hlink="hlink" folHlink="folHlink"/>
  <p:sldLayoutIdLst>
    <p:sldLayoutId id="2147487133" r:id="rId1"/>
    <p:sldLayoutId id="2147487134" r:id="rId2"/>
    <p:sldLayoutId id="2147487135" r:id="rId3"/>
    <p:sldLayoutId id="2147487136" r:id="rId4"/>
    <p:sldLayoutId id="2147487137" r:id="rId5"/>
    <p:sldLayoutId id="2147487138" r:id="rId6"/>
    <p:sldLayoutId id="2147487139" r:id="rId7"/>
    <p:sldLayoutId id="2147487140" r:id="rId8"/>
    <p:sldLayoutId id="2147487141" r:id="rId9"/>
    <p:sldLayoutId id="2147487142" r:id="rId10"/>
    <p:sldLayoutId id="2147487143" r:id="rId11"/>
  </p:sldLayoutIdLst>
  <p:timing>
    <p:tnLst>
      <p:par>
        <p:cTn xmlns:p14="http://schemas.microsoft.com/office/powerpoint/2010/main" id="1" dur="indefinite" restart="never" nodeType="tmRoot"/>
      </p:par>
    </p:tnLst>
  </p:timing>
  <p:hf hdr="0" ftr="0" dt="0"/>
  <p:txStyles>
    <p:titleStyle>
      <a:lvl1pPr algn="ctr" rtl="0" eaLnBrk="0" fontAlgn="base" hangingPunct="0">
        <a:spcBef>
          <a:spcPct val="0"/>
        </a:spcBef>
        <a:spcAft>
          <a:spcPct val="0"/>
        </a:spcAft>
        <a:defRPr sz="40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0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000">
          <a:solidFill>
            <a:schemeClr val="tx1"/>
          </a:solidFill>
          <a:latin typeface="Calibri" charset="0"/>
          <a:ea typeface="ＭＳ Ｐゴシック" charset="0"/>
          <a:cs typeface="ＭＳ Ｐゴシック" charset="0"/>
        </a:defRPr>
      </a:lvl6pPr>
      <a:lvl7pPr marL="914400" algn="ctr" rtl="0" fontAlgn="base">
        <a:spcBef>
          <a:spcPct val="0"/>
        </a:spcBef>
        <a:spcAft>
          <a:spcPct val="0"/>
        </a:spcAft>
        <a:defRPr sz="4000">
          <a:solidFill>
            <a:schemeClr val="tx1"/>
          </a:solidFill>
          <a:latin typeface="Calibri" charset="0"/>
          <a:ea typeface="ＭＳ Ｐゴシック" charset="0"/>
          <a:cs typeface="ＭＳ Ｐゴシック" charset="0"/>
        </a:defRPr>
      </a:lvl7pPr>
      <a:lvl8pPr marL="1371600" algn="ctr" rtl="0" fontAlgn="base">
        <a:spcBef>
          <a:spcPct val="0"/>
        </a:spcBef>
        <a:spcAft>
          <a:spcPct val="0"/>
        </a:spcAft>
        <a:defRPr sz="4000">
          <a:solidFill>
            <a:schemeClr val="tx1"/>
          </a:solidFill>
          <a:latin typeface="Calibri" charset="0"/>
          <a:ea typeface="ＭＳ Ｐゴシック" charset="0"/>
          <a:cs typeface="ＭＳ Ｐゴシック" charset="0"/>
        </a:defRPr>
      </a:lvl8pPr>
      <a:lvl9pPr marL="1828800" algn="ctr" rtl="0" fontAlgn="base">
        <a:spcBef>
          <a:spcPct val="0"/>
        </a:spcBef>
        <a:spcAft>
          <a:spcPct val="0"/>
        </a:spcAft>
        <a:defRPr sz="4000">
          <a:solidFill>
            <a:schemeClr val="tx1"/>
          </a:solidFill>
          <a:latin typeface="Calibri" charset="0"/>
          <a:ea typeface="ＭＳ Ｐゴシック" charset="0"/>
          <a:cs typeface="ＭＳ Ｐゴシック" charset="0"/>
        </a:defRPr>
      </a:lvl9pPr>
    </p:titleStyle>
    <p:bodyStyle>
      <a:lvl1pPr marL="182563" indent="-182563"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365125" indent="-22860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547688" indent="-182563"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73025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914400" indent="-182563"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6/17/17</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929406329"/>
      </p:ext>
    </p:extLst>
  </p:cSld>
  <p:clrMap bg1="lt1" tx1="dk1" bg2="lt2" tx2="dk2" accent1="accent1" accent2="accent2" accent3="accent3" accent4="accent4" accent5="accent5" accent6="accent6" hlink="hlink" folHlink="folHlink"/>
  <p:sldLayoutIdLst>
    <p:sldLayoutId id="2147487145" r:id="rId1"/>
    <p:sldLayoutId id="2147487146" r:id="rId2"/>
    <p:sldLayoutId id="2147487147" r:id="rId3"/>
    <p:sldLayoutId id="2147487148" r:id="rId4"/>
    <p:sldLayoutId id="2147487149" r:id="rId5"/>
    <p:sldLayoutId id="2147487150" r:id="rId6"/>
    <p:sldLayoutId id="2147487151" r:id="rId7"/>
    <p:sldLayoutId id="2147487152" r:id="rId8"/>
    <p:sldLayoutId id="2147487153" r:id="rId9"/>
    <p:sldLayoutId id="2147487154" r:id="rId10"/>
    <p:sldLayoutId id="2147487155" r:id="rId11"/>
    <p:sldLayoutId id="2147487156"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70382011"/>
      </p:ext>
    </p:extLst>
  </p:cSld>
  <p:clrMap bg1="lt1" tx1="dk1" bg2="lt2" tx2="dk2" accent1="accent1" accent2="accent2" accent3="accent3" accent4="accent4" accent5="accent5" accent6="accent6" hlink="hlink" folHlink="folHlink"/>
  <p:sldLayoutIdLst>
    <p:sldLayoutId id="2147487158" r:id="rId1"/>
    <p:sldLayoutId id="2147487159" r:id="rId2"/>
    <p:sldLayoutId id="2147487160" r:id="rId3"/>
    <p:sldLayoutId id="2147487161" r:id="rId4"/>
    <p:sldLayoutId id="2147487162" r:id="rId5"/>
    <p:sldLayoutId id="2147487163" r:id="rId6"/>
    <p:sldLayoutId id="2147487164" r:id="rId7"/>
    <p:sldLayoutId id="2147487165" r:id="rId8"/>
    <p:sldLayoutId id="2147487166" r:id="rId9"/>
    <p:sldLayoutId id="2147487167" r:id="rId10"/>
    <p:sldLayoutId id="2147487168"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696C65B-3C59-4ED5-9C7F-730621DD0788}" type="datetime1">
              <a:rPr lang="en-US" smtClean="0">
                <a:solidFill>
                  <a:prstClr val="black">
                    <a:tint val="75000"/>
                  </a:prstClr>
                </a:solidFill>
                <a:latin typeface="Calibri"/>
              </a:rPr>
              <a:pPr/>
              <a:t>6/17/17</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3F32364-6BA0-48AA-B029-3ED2192016FC}"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94225486"/>
      </p:ext>
    </p:extLst>
  </p:cSld>
  <p:clrMap bg1="lt1" tx1="dk1" bg2="lt2" tx2="dk2" accent1="accent1" accent2="accent2" accent3="accent3" accent4="accent4" accent5="accent5" accent6="accent6" hlink="hlink" folHlink="folHlink"/>
  <p:sldLayoutIdLst>
    <p:sldLayoutId id="2147487170" r:id="rId1"/>
    <p:sldLayoutId id="2147487171" r:id="rId2"/>
    <p:sldLayoutId id="2147487172" r:id="rId3"/>
    <p:sldLayoutId id="2147487173" r:id="rId4"/>
    <p:sldLayoutId id="2147487174" r:id="rId5"/>
    <p:sldLayoutId id="2147487175" r:id="rId6"/>
    <p:sldLayoutId id="2147487176" r:id="rId7"/>
    <p:sldLayoutId id="2147487177" r:id="rId8"/>
    <p:sldLayoutId id="2147487178" r:id="rId9"/>
    <p:sldLayoutId id="2147487179" r:id="rId10"/>
    <p:sldLayoutId id="2147487180"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smtClean="0">
                <a:solidFill>
                  <a:srgbClr val="000000"/>
                </a:solidFill>
                <a:latin typeface="Garamond" charset="0"/>
                <a:cs typeface="Arial" charset="0"/>
              </a:defRPr>
            </a:lvl1pPr>
          </a:lstStyle>
          <a:p>
            <a:pPr fontAlgn="base">
              <a:spcBef>
                <a:spcPct val="0"/>
              </a:spcBef>
              <a:spcAft>
                <a:spcPct val="0"/>
              </a:spcAft>
              <a:defRPr/>
            </a:pPr>
            <a:fld id="{3FF84C08-C189-5C4C-822D-BCB9DCC3AF18}"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718526164"/>
      </p:ext>
    </p:extLst>
  </p:cSld>
  <p:clrMap bg1="lt1" tx1="dk1" bg2="lt2" tx2="dk2" accent1="accent1" accent2="accent2" accent3="accent3" accent4="accent4" accent5="accent5" accent6="accent6" hlink="hlink" folHlink="folHlink"/>
  <p:sldLayoutIdLst>
    <p:sldLayoutId id="2147487182" r:id="rId1"/>
    <p:sldLayoutId id="2147487183" r:id="rId2"/>
    <p:sldLayoutId id="2147487184" r:id="rId3"/>
    <p:sldLayoutId id="2147487185" r:id="rId4"/>
    <p:sldLayoutId id="2147487186" r:id="rId5"/>
    <p:sldLayoutId id="2147487187" r:id="rId6"/>
    <p:sldLayoutId id="2147487188" r:id="rId7"/>
    <p:sldLayoutId id="2147487189" r:id="rId8"/>
    <p:sldLayoutId id="2147487190" r:id="rId9"/>
    <p:sldLayoutId id="2147487191" r:id="rId10"/>
    <p:sldLayoutId id="2147487192" r:id="rId11"/>
    <p:sldLayoutId id="2147487193"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6998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69987" name="Rectangle 1027"/>
          <p:cNvSpPr>
            <a:spLocks noGrp="1" noChangeArrowheads="1"/>
          </p:cNvSpPr>
          <p:nvPr>
            <p:ph type="body" idx="1"/>
          </p:nvPr>
        </p:nvSpPr>
        <p:spPr bwMode="auto">
          <a:xfrm>
            <a:off x="228600" y="1371600"/>
            <a:ext cx="8610600"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EFC36330-171D-874A-B302-CA3D70443983}" type="slidenum">
              <a:rPr lang="en-US" altLang="en-US"/>
              <a:pPr>
                <a:defRPr/>
              </a:pPr>
              <a:t>‹#›</a:t>
            </a:fld>
            <a:endParaRPr lang="en-US" altLang="en-US"/>
          </a:p>
        </p:txBody>
      </p:sp>
      <p:sp>
        <p:nvSpPr>
          <p:cNvPr id="169990"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69991"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pic>
        <p:nvPicPr>
          <p:cNvPr id="169992" name="Picture 7" descr="safari.png"/>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179388" y="6453188"/>
            <a:ext cx="1079500" cy="312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3560839"/>
      </p:ext>
    </p:extLst>
  </p:cSld>
  <p:clrMap bg1="lt1" tx1="dk1" bg2="lt2" tx2="dk2" accent1="accent1" accent2="accent2" accent3="accent3" accent4="accent4" accent5="accent5" accent6="accent6" hlink="hlink" folHlink="folHlink"/>
  <p:sldLayoutIdLst>
    <p:sldLayoutId id="2147487195" r:id="rId1"/>
    <p:sldLayoutId id="2147487196" r:id="rId2"/>
    <p:sldLayoutId id="2147487197" r:id="rId3"/>
    <p:sldLayoutId id="2147487198" r:id="rId4"/>
    <p:sldLayoutId id="2147487199" r:id="rId5"/>
    <p:sldLayoutId id="2147487200" r:id="rId6"/>
    <p:sldLayoutId id="2147487201" r:id="rId7"/>
    <p:sldLayoutId id="2147487202" r:id="rId8"/>
    <p:sldLayoutId id="2147487203" r:id="rId9"/>
    <p:sldLayoutId id="2147487204" r:id="rId10"/>
    <p:sldLayoutId id="214748720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72694B9D-8BFE-654E-8D86-2D1B27ECA5D0}" type="slidenum">
              <a:rPr lang="en-US" altLang="en-US"/>
              <a:pPr>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237550987"/>
      </p:ext>
    </p:extLst>
  </p:cSld>
  <p:clrMap bg1="lt1" tx1="dk1" bg2="lt2" tx2="dk2" accent1="accent1" accent2="accent2" accent3="accent3" accent4="accent4" accent5="accent5" accent6="accent6" hlink="hlink" folHlink="folHlink"/>
  <p:sldLayoutIdLst>
    <p:sldLayoutId id="2147487207" r:id="rId1"/>
    <p:sldLayoutId id="2147487208" r:id="rId2"/>
    <p:sldLayoutId id="2147487209" r:id="rId3"/>
    <p:sldLayoutId id="2147487210" r:id="rId4"/>
    <p:sldLayoutId id="2147487211" r:id="rId5"/>
    <p:sldLayoutId id="2147487212" r:id="rId6"/>
    <p:sldLayoutId id="2147487213" r:id="rId7"/>
    <p:sldLayoutId id="2147487214" r:id="rId8"/>
    <p:sldLayoutId id="2147487215" r:id="rId9"/>
    <p:sldLayoutId id="2147487216" r:id="rId10"/>
    <p:sldLayoutId id="214748721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457200"/>
            <a:fld id="{09958798-9B1B-6641-9F35-7F47B962806E}" type="datetime1">
              <a:rPr lang="en-US" smtClean="0">
                <a:solidFill>
                  <a:prstClr val="black">
                    <a:tint val="75000"/>
                  </a:prstClr>
                </a:solidFill>
                <a:latin typeface="Calibri"/>
              </a:rPr>
              <a:pPr defTabSz="457200"/>
              <a:t>6/17/17</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457200"/>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2400">
                <a:solidFill>
                  <a:schemeClr val="tx1">
                    <a:tint val="75000"/>
                  </a:schemeClr>
                </a:solidFill>
              </a:defRPr>
            </a:lvl1pPr>
          </a:lstStyle>
          <a:p>
            <a:pPr defTabSz="457200"/>
            <a:fld id="{002C8897-7E0F-D74E-BB6D-222FC9BDF5EC}" type="slidenum">
              <a:rPr lang="en-US" smtClean="0">
                <a:solidFill>
                  <a:prstClr val="black">
                    <a:tint val="75000"/>
                  </a:prstClr>
                </a:solidFill>
                <a:latin typeface="Calibri"/>
              </a:rPr>
              <a:pPr defTabSz="457200"/>
              <a:t>‹#›</a:t>
            </a:fld>
            <a:endParaRPr lang="en-US" dirty="0">
              <a:solidFill>
                <a:prstClr val="black">
                  <a:tint val="75000"/>
                </a:prstClr>
              </a:solidFill>
              <a:latin typeface="Calibri"/>
            </a:endParaRPr>
          </a:p>
        </p:txBody>
      </p:sp>
    </p:spTree>
    <p:extLst>
      <p:ext uri="{BB962C8B-B14F-4D97-AF65-F5344CB8AC3E}">
        <p14:creationId xmlns:p14="http://schemas.microsoft.com/office/powerpoint/2010/main" val="2736488052"/>
      </p:ext>
    </p:extLst>
  </p:cSld>
  <p:clrMap bg1="lt1" tx1="dk1" bg2="lt2" tx2="dk2" accent1="accent1" accent2="accent2" accent3="accent3" accent4="accent4" accent5="accent5" accent6="accent6" hlink="hlink" folHlink="folHlink"/>
  <p:sldLayoutIdLst>
    <p:sldLayoutId id="2147487219" r:id="rId1"/>
    <p:sldLayoutId id="2147487220" r:id="rId2"/>
    <p:sldLayoutId id="2147487221" r:id="rId3"/>
    <p:sldLayoutId id="2147487222" r:id="rId4"/>
    <p:sldLayoutId id="2147487223" r:id="rId5"/>
    <p:sldLayoutId id="2147487224" r:id="rId6"/>
    <p:sldLayoutId id="2147487225" r:id="rId7"/>
    <p:sldLayoutId id="2147487226" r:id="rId8"/>
    <p:sldLayoutId id="2147487227" r:id="rId9"/>
    <p:sldLayoutId id="2147487228" r:id="rId10"/>
    <p:sldLayoutId id="2147487229"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hf hdr="0" ftr="0" dt="0"/>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8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9DF91429-77CF-4443-9858-4275C45EE4FF}"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955034668"/>
      </p:ext>
    </p:extLst>
  </p:cSld>
  <p:clrMap bg1="lt1" tx1="dk1" bg2="lt2" tx2="dk2" accent1="accent1" accent2="accent2" accent3="accent3" accent4="accent4" accent5="accent5" accent6="accent6" hlink="hlink" folHlink="folHlink"/>
  <p:sldLayoutIdLst>
    <p:sldLayoutId id="2147487231" r:id="rId1"/>
    <p:sldLayoutId id="2147487232" r:id="rId2"/>
    <p:sldLayoutId id="2147487233" r:id="rId3"/>
    <p:sldLayoutId id="2147487234" r:id="rId4"/>
    <p:sldLayoutId id="2147487235" r:id="rId5"/>
    <p:sldLayoutId id="2147487236" r:id="rId6"/>
    <p:sldLayoutId id="2147487237" r:id="rId7"/>
    <p:sldLayoutId id="2147487238" r:id="rId8"/>
    <p:sldLayoutId id="2147487239" r:id="rId9"/>
    <p:sldLayoutId id="2147487240" r:id="rId10"/>
    <p:sldLayoutId id="2147487241" r:id="rId11"/>
    <p:sldLayoutId id="2147487242" r:id="rId12"/>
    <p:sldLayoutId id="2147487243" r:id="rId13"/>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3.xml><?xml version="1.0" encoding="utf-8"?>
<p:sldMaster xmlns:a="http://schemas.openxmlformats.org/drawingml/2006/main" xmlns:r="http://schemas.openxmlformats.org/officeDocument/2006/relationships" xmlns:p="http://schemas.openxmlformats.org/presentationml/2006/main">
  <p:cSld>
    <p:bg>
      <p:bgPr>
        <a:blipFill dpi="0" rotWithShape="0">
          <a:blip r:embed="rId15"/>
          <a:srcRect/>
          <a:stretch>
            <a:fillRect/>
          </a:stretch>
        </a:blipFill>
        <a:effectLst/>
      </p:bgPr>
    </p:bg>
    <p:spTree>
      <p:nvGrpSpPr>
        <p:cNvPr id="1" name=""/>
        <p:cNvGrpSpPr/>
        <p:nvPr/>
      </p:nvGrpSpPr>
      <p:grpSpPr>
        <a:xfrm>
          <a:off x="0" y="0"/>
          <a:ext cx="0" cy="0"/>
          <a:chOff x="0" y="0"/>
          <a:chExt cx="0" cy="0"/>
        </a:xfrm>
      </p:grpSpPr>
      <p:sp>
        <p:nvSpPr>
          <p:cNvPr id="8" name="Rectangle 7"/>
          <p:cNvSpPr/>
          <p:nvPr userDrawn="1"/>
        </p:nvSpPr>
        <p:spPr>
          <a:xfrm>
            <a:off x="0" y="6658960"/>
            <a:ext cx="9144000" cy="210312"/>
          </a:xfrm>
          <a:prstGeom prst="rect">
            <a:avLst/>
          </a:prstGeom>
          <a:solidFill>
            <a:srgbClr val="FFD86D"/>
          </a:solidFill>
          <a:ln>
            <a:noFill/>
          </a:ln>
        </p:spPr>
        <p:style>
          <a:lnRef idx="2">
            <a:schemeClr val="dk1"/>
          </a:lnRef>
          <a:fillRef idx="1">
            <a:schemeClr val="lt1"/>
          </a:fillRef>
          <a:effectRef idx="0">
            <a:schemeClr val="dk1"/>
          </a:effectRef>
          <a:fontRef idx="minor">
            <a:schemeClr val="dk1"/>
          </a:fontRef>
        </p:style>
        <p:txBody>
          <a:bodyPr rtlCol="0" anchor="ctr"/>
          <a:lstStyle/>
          <a:p>
            <a:pPr algn="ctr" fontAlgn="base">
              <a:spcBef>
                <a:spcPct val="0"/>
              </a:spcBef>
              <a:spcAft>
                <a:spcPct val="0"/>
              </a:spcAft>
            </a:pPr>
            <a:endParaRPr lang="en-US" sz="2400" dirty="0" smtClean="0">
              <a:solidFill>
                <a:prstClr val="black"/>
              </a:solidFill>
              <a:latin typeface="Arial"/>
              <a:cs typeface="Arial"/>
            </a:endParaRPr>
          </a:p>
        </p:txBody>
      </p:sp>
      <p:sp>
        <p:nvSpPr>
          <p:cNvPr id="2" name="Title Placeholder 1"/>
          <p:cNvSpPr>
            <a:spLocks noGrp="1"/>
          </p:cNvSpPr>
          <p:nvPr>
            <p:ph type="title"/>
          </p:nvPr>
        </p:nvSpPr>
        <p:spPr>
          <a:xfrm>
            <a:off x="247650" y="198438"/>
            <a:ext cx="8382000" cy="487362"/>
          </a:xfrm>
          <a:prstGeom prst="rect">
            <a:avLst/>
          </a:prstGeom>
        </p:spPr>
        <p:txBody>
          <a:bodyPr vert="horz" lIns="91440" tIns="45720" rIns="91440" bIns="45720" rtlCol="0" anchor="ctr">
            <a:noAutofit/>
          </a:bodyPr>
          <a:lstStyle/>
          <a:p>
            <a:r>
              <a:rPr lang="en-US" dirty="0" smtClean="0"/>
              <a:t>Click to edit Master title style</a:t>
            </a:r>
            <a:endParaRPr lang="en-US" dirty="0"/>
          </a:p>
        </p:txBody>
      </p:sp>
      <p:sp>
        <p:nvSpPr>
          <p:cNvPr id="1027" name="Text Placeholder 2"/>
          <p:cNvSpPr>
            <a:spLocks noGrp="1"/>
          </p:cNvSpPr>
          <p:nvPr>
            <p:ph type="body" idx="1"/>
          </p:nvPr>
        </p:nvSpPr>
        <p:spPr bwMode="auto">
          <a:xfrm>
            <a:off x="242888" y="1192213"/>
            <a:ext cx="8382000" cy="4830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3507672" y="6350280"/>
            <a:ext cx="2133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Arial"/>
                <a:ea typeface="+mn-ea"/>
                <a:cs typeface="Arial"/>
              </a:defRPr>
            </a:lvl1pPr>
          </a:lstStyle>
          <a:p>
            <a:pPr>
              <a:defRPr/>
            </a:pPr>
            <a:fld id="{C2A80D79-0A62-9B4C-BD4A-0EA49338626F}" type="datetime1">
              <a:rPr lang="en-US" smtClean="0">
                <a:solidFill>
                  <a:prstClr val="black">
                    <a:tint val="75000"/>
                  </a:prstClr>
                </a:solidFill>
              </a:rPr>
              <a:pPr>
                <a:defRPr/>
              </a:pPr>
              <a:t>6/17/17</a:t>
            </a:fld>
            <a:endParaRPr lang="en-US">
              <a:solidFill>
                <a:prstClr val="black">
                  <a:tint val="75000"/>
                </a:prstClr>
              </a:solidFill>
            </a:endParaRPr>
          </a:p>
        </p:txBody>
      </p:sp>
      <p:sp>
        <p:nvSpPr>
          <p:cNvPr id="5" name="Footer Placeholder 4"/>
          <p:cNvSpPr>
            <a:spLocks noGrp="1"/>
          </p:cNvSpPr>
          <p:nvPr>
            <p:ph type="ftr" sz="quarter" idx="3"/>
          </p:nvPr>
        </p:nvSpPr>
        <p:spPr>
          <a:xfrm>
            <a:off x="132506" y="6350280"/>
            <a:ext cx="2895600" cy="365125"/>
          </a:xfrm>
          <a:prstGeom prst="rect">
            <a:avLst/>
          </a:prstGeom>
        </p:spPr>
        <p:txBody>
          <a:bodyPr vert="horz" wrap="square" lIns="91440" tIns="45720" rIns="91440" bIns="45720" numCol="1" anchor="ctr" anchorCtr="0" compatLnSpc="1">
            <a:prstTxWarp prst="textNoShape">
              <a:avLst/>
            </a:prstTxWarp>
          </a:bodyPr>
          <a:lstStyle>
            <a:lvl1pPr algn="ctr">
              <a:defRPr sz="1200">
                <a:solidFill>
                  <a:srgbClr val="898989"/>
                </a:solidFill>
                <a:latin typeface="Arial"/>
                <a:ea typeface="+mn-ea"/>
                <a:cs typeface="Arial"/>
              </a:defRPr>
            </a:lvl1pPr>
          </a:lstStyle>
          <a:p>
            <a:pPr fontAlgn="base">
              <a:spcBef>
                <a:spcPct val="0"/>
              </a:spcBef>
              <a:spcAft>
                <a:spcPct val="0"/>
              </a:spcAft>
              <a:defRPr/>
            </a:pPr>
            <a:endParaRPr lang="en-US" dirty="0"/>
          </a:p>
        </p:txBody>
      </p:sp>
      <p:sp>
        <p:nvSpPr>
          <p:cNvPr id="6" name="Slide Number Placeholder 5"/>
          <p:cNvSpPr>
            <a:spLocks noGrp="1"/>
          </p:cNvSpPr>
          <p:nvPr>
            <p:ph type="sldNum" sz="quarter" idx="4"/>
          </p:nvPr>
        </p:nvSpPr>
        <p:spPr>
          <a:xfrm>
            <a:off x="6901995" y="6632222"/>
            <a:ext cx="2133600" cy="242215"/>
          </a:xfrm>
          <a:prstGeom prst="rect">
            <a:avLst/>
          </a:prstGeom>
        </p:spPr>
        <p:txBody>
          <a:bodyPr vert="horz" lIns="91440" tIns="45720" rIns="91440" bIns="45720" rtlCol="0" anchor="ctr"/>
          <a:lstStyle>
            <a:lvl1pPr algn="r" fontAlgn="auto">
              <a:spcBef>
                <a:spcPts val="0"/>
              </a:spcBef>
              <a:spcAft>
                <a:spcPts val="0"/>
              </a:spcAft>
              <a:defRPr sz="1400" b="1">
                <a:solidFill>
                  <a:schemeClr val="accent3"/>
                </a:solidFill>
                <a:latin typeface="Arial"/>
                <a:ea typeface="+mn-ea"/>
                <a:cs typeface="Arial"/>
              </a:defRPr>
            </a:lvl1pPr>
          </a:lstStyle>
          <a:p>
            <a:pPr>
              <a:defRPr/>
            </a:pPr>
            <a:fld id="{306E2C30-8F45-0448-8EF4-5E9D60815DBD}" type="slidenum">
              <a:rPr lang="en-US" smtClean="0">
                <a:solidFill>
                  <a:srgbClr val="9BBB59"/>
                </a:solidFill>
              </a:rPr>
              <a:pPr>
                <a:defRPr/>
              </a:pPr>
              <a:t>‹#›</a:t>
            </a:fld>
            <a:endParaRPr lang="en-US" dirty="0">
              <a:solidFill>
                <a:srgbClr val="9BBB59"/>
              </a:solidFill>
            </a:endParaRPr>
          </a:p>
        </p:txBody>
      </p:sp>
    </p:spTree>
    <p:extLst>
      <p:ext uri="{BB962C8B-B14F-4D97-AF65-F5344CB8AC3E}">
        <p14:creationId xmlns:p14="http://schemas.microsoft.com/office/powerpoint/2010/main" val="3030660404"/>
      </p:ext>
    </p:extLst>
  </p:cSld>
  <p:clrMap bg1="lt1" tx1="dk1" bg2="lt2" tx2="dk2" accent1="accent1" accent2="accent2" accent3="accent3" accent4="accent4" accent5="accent5" accent6="accent6" hlink="hlink" folHlink="folHlink"/>
  <p:sldLayoutIdLst>
    <p:sldLayoutId id="2147487245" r:id="rId1"/>
    <p:sldLayoutId id="2147487246" r:id="rId2"/>
    <p:sldLayoutId id="2147487247" r:id="rId3"/>
    <p:sldLayoutId id="2147487248" r:id="rId4"/>
    <p:sldLayoutId id="2147487249" r:id="rId5"/>
    <p:sldLayoutId id="2147487250" r:id="rId6"/>
    <p:sldLayoutId id="2147487251" r:id="rId7"/>
    <p:sldLayoutId id="2147487252" r:id="rId8"/>
    <p:sldLayoutId id="2147487253" r:id="rId9"/>
    <p:sldLayoutId id="2147487254" r:id="rId10"/>
    <p:sldLayoutId id="2147487255" r:id="rId11"/>
    <p:sldLayoutId id="2147487256" r:id="rId12"/>
    <p:sldLayoutId id="2147487257" r:id="rId13"/>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hf hdr="0" ftr="0" dt="0"/>
  <p:txStyles>
    <p:titleStyle>
      <a:lvl1pPr algn="l" rtl="0" eaLnBrk="1" fontAlgn="base" hangingPunct="1">
        <a:spcBef>
          <a:spcPct val="0"/>
        </a:spcBef>
        <a:spcAft>
          <a:spcPct val="0"/>
        </a:spcAft>
        <a:defRPr sz="2800" b="1" kern="1200" cap="all">
          <a:solidFill>
            <a:schemeClr val="tx1"/>
          </a:solidFill>
          <a:effectLst>
            <a:outerShdw blurRad="50800" dist="25400" dir="2700000" algn="tl">
              <a:srgbClr val="000000">
                <a:alpha val="24000"/>
              </a:srgbClr>
            </a:outerShdw>
          </a:effectLst>
          <a:latin typeface="Arial"/>
          <a:ea typeface="ＭＳ Ｐゴシック" charset="0"/>
          <a:cs typeface="Arial"/>
        </a:defRPr>
      </a:lvl1pPr>
      <a:lvl2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2pPr>
      <a:lvl3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3pPr>
      <a:lvl4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4pPr>
      <a:lvl5pPr algn="l" rtl="0" eaLnBrk="1" fontAlgn="base" hangingPunct="1">
        <a:spcBef>
          <a:spcPct val="0"/>
        </a:spcBef>
        <a:spcAft>
          <a:spcPct val="0"/>
        </a:spcAft>
        <a:defRPr sz="3200" b="1">
          <a:solidFill>
            <a:schemeClr val="tx1"/>
          </a:solidFill>
          <a:latin typeface="Calibri" pitchFamily="34" charset="0"/>
          <a:ea typeface="ＭＳ Ｐゴシック" charset="0"/>
          <a:cs typeface="ＭＳ Ｐゴシック" charset="0"/>
        </a:defRPr>
      </a:lvl5pPr>
      <a:lvl6pPr marL="457200" algn="l" rtl="0" eaLnBrk="1" fontAlgn="base" hangingPunct="1">
        <a:spcBef>
          <a:spcPct val="0"/>
        </a:spcBef>
        <a:spcAft>
          <a:spcPct val="0"/>
        </a:spcAft>
        <a:defRPr sz="3200" b="1">
          <a:solidFill>
            <a:schemeClr val="tx1"/>
          </a:solidFill>
          <a:latin typeface="Calibri" pitchFamily="34" charset="0"/>
        </a:defRPr>
      </a:lvl6pPr>
      <a:lvl7pPr marL="914400" algn="l" rtl="0" eaLnBrk="1" fontAlgn="base" hangingPunct="1">
        <a:spcBef>
          <a:spcPct val="0"/>
        </a:spcBef>
        <a:spcAft>
          <a:spcPct val="0"/>
        </a:spcAft>
        <a:defRPr sz="3200" b="1">
          <a:solidFill>
            <a:schemeClr val="tx1"/>
          </a:solidFill>
          <a:latin typeface="Calibri" pitchFamily="34" charset="0"/>
        </a:defRPr>
      </a:lvl7pPr>
      <a:lvl8pPr marL="1371600" algn="l" rtl="0" eaLnBrk="1" fontAlgn="base" hangingPunct="1">
        <a:spcBef>
          <a:spcPct val="0"/>
        </a:spcBef>
        <a:spcAft>
          <a:spcPct val="0"/>
        </a:spcAft>
        <a:defRPr sz="3200" b="1">
          <a:solidFill>
            <a:schemeClr val="tx1"/>
          </a:solidFill>
          <a:latin typeface="Calibri" pitchFamily="34" charset="0"/>
        </a:defRPr>
      </a:lvl8pPr>
      <a:lvl9pPr marL="1828800" algn="l" rtl="0" eaLnBrk="1" fontAlgn="base" hangingPunct="1">
        <a:spcBef>
          <a:spcPct val="0"/>
        </a:spcBef>
        <a:spcAft>
          <a:spcPct val="0"/>
        </a:spcAft>
        <a:defRPr sz="3200" b="1">
          <a:solidFill>
            <a:schemeClr val="tx1"/>
          </a:solidFill>
          <a:latin typeface="Calibri" pitchFamily="34" charset="0"/>
        </a:defRPr>
      </a:lvl9pPr>
    </p:titleStyle>
    <p:bodyStyle>
      <a:lvl1pPr marL="342900" indent="-342900" algn="l" rtl="0" eaLnBrk="1" fontAlgn="base" hangingPunct="1">
        <a:spcBef>
          <a:spcPct val="20000"/>
        </a:spcBef>
        <a:spcAft>
          <a:spcPct val="0"/>
        </a:spcAft>
        <a:buFont typeface="Arial" charset="0"/>
        <a:buChar char="•"/>
        <a:defRPr sz="2800" kern="1200">
          <a:solidFill>
            <a:schemeClr val="tx1"/>
          </a:solidFill>
          <a:latin typeface="Arial"/>
          <a:ea typeface="ＭＳ Ｐゴシック" charset="0"/>
          <a:cs typeface="Arial"/>
        </a:defRPr>
      </a:lvl1pPr>
      <a:lvl2pPr marL="742950" indent="-285750" algn="l" rtl="0" eaLnBrk="1" fontAlgn="base" hangingPunct="1">
        <a:spcBef>
          <a:spcPct val="20000"/>
        </a:spcBef>
        <a:spcAft>
          <a:spcPct val="0"/>
        </a:spcAft>
        <a:buFont typeface="Arial" charset="0"/>
        <a:buChar char="–"/>
        <a:defRPr sz="2400" kern="1200">
          <a:solidFill>
            <a:schemeClr val="tx1"/>
          </a:solidFill>
          <a:latin typeface="Arial"/>
          <a:ea typeface="ＭＳ Ｐゴシック" charset="0"/>
          <a:cs typeface="Arial"/>
        </a:defRPr>
      </a:lvl2pPr>
      <a:lvl3pPr marL="1143000" indent="-228600" algn="l" rtl="0" eaLnBrk="1" fontAlgn="base" hangingPunct="1">
        <a:spcBef>
          <a:spcPct val="20000"/>
        </a:spcBef>
        <a:spcAft>
          <a:spcPct val="0"/>
        </a:spcAft>
        <a:buFont typeface="Arial" charset="0"/>
        <a:buChar char="•"/>
        <a:defRPr sz="2000" kern="1200">
          <a:solidFill>
            <a:schemeClr val="tx1"/>
          </a:solidFill>
          <a:latin typeface="Arial"/>
          <a:ea typeface="ＭＳ Ｐゴシック" charset="0"/>
          <a:cs typeface="Arial"/>
        </a:defRPr>
      </a:lvl3pPr>
      <a:lvl4pPr marL="1600200" indent="-228600" algn="l" rtl="0" eaLnBrk="1" fontAlgn="base" hangingPunct="1">
        <a:spcBef>
          <a:spcPct val="20000"/>
        </a:spcBef>
        <a:spcAft>
          <a:spcPct val="0"/>
        </a:spcAft>
        <a:buFont typeface="Arial" charset="0"/>
        <a:buChar char="–"/>
        <a:defRPr sz="1800" kern="1200">
          <a:solidFill>
            <a:schemeClr val="tx1"/>
          </a:solidFill>
          <a:latin typeface="Arial"/>
          <a:ea typeface="ＭＳ Ｐゴシック" charset="0"/>
          <a:cs typeface="Arial"/>
        </a:defRPr>
      </a:lvl4pPr>
      <a:lvl5pPr marL="2057400" indent="-228600" algn="l" rtl="0" eaLnBrk="1" fontAlgn="base" hangingPunct="1">
        <a:spcBef>
          <a:spcPct val="20000"/>
        </a:spcBef>
        <a:spcAft>
          <a:spcPct val="0"/>
        </a:spcAft>
        <a:buFont typeface="Arial" charset="0"/>
        <a:buChar char="»"/>
        <a:defRPr sz="1600" kern="1200">
          <a:solidFill>
            <a:schemeClr val="tx1"/>
          </a:solidFill>
          <a:latin typeface="Arial"/>
          <a:ea typeface="ＭＳ Ｐゴシック" charset="0"/>
          <a:cs typeface="Arial"/>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mailto:onur.mutlu@inf.ethz.ch" TargetMode="External"/><Relationship Id="rId4" Type="http://schemas.openxmlformats.org/officeDocument/2006/relationships/hyperlink" Target="https://people.inf.ethz.ch/omutlu" TargetMode="External"/><Relationship Id="rId5" Type="http://schemas.openxmlformats.org/officeDocument/2006/relationships/image" Target="../media/image1.png"/><Relationship Id="rId6" Type="http://schemas.openxmlformats.org/officeDocument/2006/relationships/image" Target="../media/image9.wmf"/><Relationship Id="rId7" Type="http://schemas.openxmlformats.org/officeDocument/2006/relationships/image" Target="../media/image10.png"/><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3" Type="http://schemas.openxmlformats.org/officeDocument/2006/relationships/hyperlink" Target="mailto:omutlu@gmail.com" TargetMode="External"/><Relationship Id="rId4" Type="http://schemas.openxmlformats.org/officeDocument/2006/relationships/hyperlink" Target="https://people.inf.ethz.ch/omutlu/projects.htm" TargetMode="External"/><Relationship Id="rId5" Type="http://schemas.openxmlformats.org/officeDocument/2006/relationships/image" Target="../media/image11.jpg"/><Relationship Id="rId1" Type="http://schemas.openxmlformats.org/officeDocument/2006/relationships/slideLayout" Target="../slideLayouts/slideLayout2.xml"/><Relationship Id="rId2" Type="http://schemas.openxmlformats.org/officeDocument/2006/relationships/hyperlink" Target="https://people.inf.ethz.ch/omutlu/" TargetMode="External"/></Relationships>
</file>

<file path=ppt/slides/_rels/slide3.xml.rels><?xml version="1.0" encoding="UTF-8" standalone="yes"?>
<Relationships xmlns="http://schemas.openxmlformats.org/package/2006/relationships"><Relationship Id="rId3" Type="http://schemas.openxmlformats.org/officeDocument/2006/relationships/image" Target="../media/image12.png"/><Relationship Id="rId4" Type="http://schemas.microsoft.com/office/2007/relationships/hdphoto" Target="../media/hdphoto1.wdp"/><Relationship Id="rId5" Type="http://schemas.openxmlformats.org/officeDocument/2006/relationships/image" Target="../media/image13.jpeg"/><Relationship Id="rId6" Type="http://schemas.openxmlformats.org/officeDocument/2006/relationships/image" Target="../media/image14.png"/><Relationship Id="rId7" Type="http://schemas.openxmlformats.org/officeDocument/2006/relationships/image" Target="../media/image15.png"/><Relationship Id="rId8" Type="http://schemas.openxmlformats.org/officeDocument/2006/relationships/image" Target="../media/image16.jpeg"/><Relationship Id="rId9" Type="http://schemas.openxmlformats.org/officeDocument/2006/relationships/image" Target="../media/image17.png"/><Relationship Id="rId10" Type="http://schemas.openxmlformats.org/officeDocument/2006/relationships/image" Target="../media/image18.png"/><Relationship Id="rId1" Type="http://schemas.openxmlformats.org/officeDocument/2006/relationships/slideLayout" Target="../slideLayouts/slideLayout6.xml"/><Relationship Id="rId2" Type="http://schemas.openxmlformats.org/officeDocument/2006/relationships/notesSlide" Target="../notesSlides/notesSlide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xml"/></Relationships>
</file>

<file path=ppt/slides/_rels/slide5.xml.rels><?xml version="1.0" encoding="UTF-8" standalone="yes"?>
<Relationships xmlns="http://schemas.openxmlformats.org/package/2006/relationships"><Relationship Id="rId3" Type="http://schemas.openxmlformats.org/officeDocument/2006/relationships/image" Target="../media/image16.jpeg"/><Relationship Id="rId4" Type="http://schemas.openxmlformats.org/officeDocument/2006/relationships/image" Target="../media/image17.png"/><Relationship Id="rId1" Type="http://schemas.openxmlformats.org/officeDocument/2006/relationships/slideLayout" Target="../slideLayouts/slideLayout172.xml"/><Relationship Id="rId2" Type="http://schemas.openxmlformats.org/officeDocument/2006/relationships/image" Target="../media/image13.jpeg"/></Relationships>
</file>

<file path=ppt/slides/_rels/slide6.xml.rels><?xml version="1.0" encoding="UTF-8" standalone="yes"?>
<Relationships xmlns="http://schemas.openxmlformats.org/package/2006/relationships"><Relationship Id="rId3" Type="http://schemas.openxmlformats.org/officeDocument/2006/relationships/image" Target="../media/image17.png"/><Relationship Id="rId4" Type="http://schemas.openxmlformats.org/officeDocument/2006/relationships/image" Target="../media/image19.png"/><Relationship Id="rId1" Type="http://schemas.openxmlformats.org/officeDocument/2006/relationships/slideLayout" Target="../slideLayouts/slideLayout172.xml"/><Relationship Id="rId2" Type="http://schemas.openxmlformats.org/officeDocument/2006/relationships/image" Target="../media/image13.jpeg"/></Relationships>
</file>

<file path=ppt/slides/_rels/slide7.xml.rels><?xml version="1.0" encoding="UTF-8" standalone="yes"?>
<Relationships xmlns="http://schemas.openxmlformats.org/package/2006/relationships"><Relationship Id="rId3" Type="http://schemas.openxmlformats.org/officeDocument/2006/relationships/image" Target="../media/image17.png"/><Relationship Id="rId4" Type="http://schemas.openxmlformats.org/officeDocument/2006/relationships/image" Target="../media/image20.png"/><Relationship Id="rId1" Type="http://schemas.openxmlformats.org/officeDocument/2006/relationships/slideLayout" Target="../slideLayouts/slideLayout172.xml"/><Relationship Id="rId2" Type="http://schemas.openxmlformats.org/officeDocument/2006/relationships/image" Target="../media/image13.jpe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2.xml"/><Relationship Id="rId2" Type="http://schemas.openxmlformats.org/officeDocument/2006/relationships/image" Target="../media/image21.png"/><Relationship Id="rId3" Type="http://schemas.openxmlformats.org/officeDocument/2006/relationships/image" Target="../media/image13.jpe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4.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2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2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93.xml"/><Relationship Id="rId2" Type="http://schemas.openxmlformats.org/officeDocument/2006/relationships/image" Target="../media/image22.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2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2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2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2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27.xml"/><Relationship Id="rId2" Type="http://schemas.openxmlformats.org/officeDocument/2006/relationships/image" Target="../media/image23.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27.xml"/><Relationship Id="rId2" Type="http://schemas.openxmlformats.org/officeDocument/2006/relationships/image" Target="../media/image24.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27.xml"/><Relationship Id="rId2" Type="http://schemas.openxmlformats.org/officeDocument/2006/relationships/image" Target="../media/image25.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27.xml"/><Relationship Id="rId2" Type="http://schemas.openxmlformats.org/officeDocument/2006/relationships/image" Target="../media/image26.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98.xml"/><Relationship Id="rId2" Type="http://schemas.openxmlformats.org/officeDocument/2006/relationships/image" Target="../media/image27.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598.xml"/><Relationship Id="rId2" Type="http://schemas.openxmlformats.org/officeDocument/2006/relationships/image" Target="../media/image28.png"/></Relationships>
</file>

<file path=ppt/slides/_rels/slide24.xml.rels><?xml version="1.0" encoding="UTF-8" standalone="yes"?>
<Relationships xmlns="http://schemas.openxmlformats.org/package/2006/relationships"><Relationship Id="rId3" Type="http://schemas.openxmlformats.org/officeDocument/2006/relationships/image" Target="../media/image30.png"/><Relationship Id="rId4" Type="http://schemas.openxmlformats.org/officeDocument/2006/relationships/hyperlink" Target="http://users.ece.cmu.edu/~omutlu/pub/dram-retention-time-characterization_isca13.pdf" TargetMode="External"/><Relationship Id="rId5" Type="http://schemas.openxmlformats.org/officeDocument/2006/relationships/hyperlink" Target="http://users.ece.cmu.edu/~omutlu/pub/error-mitigation-for-intermittent-dram-failures_sigmetrics14.pdf" TargetMode="External"/><Relationship Id="rId6" Type="http://schemas.openxmlformats.org/officeDocument/2006/relationships/hyperlink" Target="http://users.ece.cmu.edu/~omutlu/pub/dram-row-hammer_isca14.pdf" TargetMode="External"/><Relationship Id="rId7" Type="http://schemas.openxmlformats.org/officeDocument/2006/relationships/hyperlink" Target="http://users.ece.cmu.edu/~omutlu/pub/adaptive-latency-dram_hpca15.pdf" TargetMode="External"/><Relationship Id="rId8" Type="http://schemas.openxmlformats.org/officeDocument/2006/relationships/hyperlink" Target="http://users.ece.cmu.edu/~omutlu/pub/avatar-dram-refresh_dsn15.pdf" TargetMode="External"/><Relationship Id="rId1" Type="http://schemas.openxmlformats.org/officeDocument/2006/relationships/slideLayout" Target="../slideLayouts/slideLayout1598.xml"/><Relationship Id="rId2" Type="http://schemas.openxmlformats.org/officeDocument/2006/relationships/image" Target="../media/image29.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598.xml"/><Relationship Id="rId2" Type="http://schemas.openxmlformats.org/officeDocument/2006/relationships/image" Target="../media/image31.jpe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708.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708.xml"/><Relationship Id="rId2" Type="http://schemas.openxmlformats.org/officeDocument/2006/relationships/image" Target="../media/image32.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609.xml"/><Relationship Id="rId2" Type="http://schemas.openxmlformats.org/officeDocument/2006/relationships/notesSlide" Target="../notesSlides/notesSlide4.xml"/><Relationship Id="rId3" Type="http://schemas.openxmlformats.org/officeDocument/2006/relationships/hyperlink" Target="http://users.ece.cmu.edu/~omutlu/pub/dram-row-hammer_isca14.pdf" TargetMode="External"/></Relationships>
</file>

<file path=ppt/slides/_rels/slide29.xml.rels><?xml version="1.0" encoding="UTF-8" standalone="yes"?>
<Relationships xmlns="http://schemas.openxmlformats.org/package/2006/relationships"><Relationship Id="rId3" Type="http://schemas.openxmlformats.org/officeDocument/2006/relationships/image" Target="../media/image33.png"/><Relationship Id="rId4" Type="http://schemas.microsoft.com/office/2007/relationships/hdphoto" Target="../media/hdphoto1.wdp"/><Relationship Id="rId5" Type="http://schemas.openxmlformats.org/officeDocument/2006/relationships/hyperlink" Target="http://users.ece.cmu.edu/~omutlu/pub/dram-row-hammer_isca14.pdf" TargetMode="External"/><Relationship Id="rId1" Type="http://schemas.openxmlformats.org/officeDocument/2006/relationships/slideLayout" Target="../slideLayouts/slideLayout1620.xml"/><Relationship Id="rId2" Type="http://schemas.openxmlformats.org/officeDocument/2006/relationships/notesSlide" Target="../notesSlides/notesSlide5.xml"/></Relationships>
</file>

<file path=ppt/slides/_rels/slide30.xml.rels><?xml version="1.0" encoding="UTF-8" standalone="yes"?>
<Relationships xmlns="http://schemas.openxmlformats.org/package/2006/relationships"><Relationship Id="rId3" Type="http://schemas.openxmlformats.org/officeDocument/2006/relationships/image" Target="../media/image34.jpg"/><Relationship Id="rId4" Type="http://schemas.openxmlformats.org/officeDocument/2006/relationships/image" Target="../media/image35.jpg"/><Relationship Id="rId1" Type="http://schemas.openxmlformats.org/officeDocument/2006/relationships/slideLayout" Target="../slideLayouts/slideLayout1620.xml"/><Relationship Id="rId2" Type="http://schemas.openxmlformats.org/officeDocument/2006/relationships/notesSlide" Target="../notesSlides/notesSlide6.xml"/></Relationships>
</file>

<file path=ppt/slides/_rels/slide31.xml.rels><?xml version="1.0" encoding="UTF-8" standalone="yes"?>
<Relationships xmlns="http://schemas.openxmlformats.org/package/2006/relationships"><Relationship Id="rId3" Type="http://schemas.openxmlformats.org/officeDocument/2006/relationships/image" Target="../media/image12.png"/><Relationship Id="rId4" Type="http://schemas.microsoft.com/office/2007/relationships/hdphoto" Target="../media/hdphoto1.wdp"/><Relationship Id="rId5" Type="http://schemas.openxmlformats.org/officeDocument/2006/relationships/image" Target="../media/image36.jpeg"/><Relationship Id="rId6" Type="http://schemas.openxmlformats.org/officeDocument/2006/relationships/hyperlink" Target="https://github.com/CMU-SAFARI/rowhammer" TargetMode="External"/><Relationship Id="rId1" Type="http://schemas.openxmlformats.org/officeDocument/2006/relationships/slideLayout" Target="../slideLayouts/slideLayout1719.xml"/><Relationship Id="rId2" Type="http://schemas.openxmlformats.org/officeDocument/2006/relationships/notesSlide" Target="../notesSlides/notesSlide7.xml"/></Relationships>
</file>

<file path=ppt/slides/_rels/slide32.xml.rels><?xml version="1.0" encoding="UTF-8" standalone="yes"?>
<Relationships xmlns="http://schemas.openxmlformats.org/package/2006/relationships"><Relationship Id="rId3" Type="http://schemas.openxmlformats.org/officeDocument/2006/relationships/image" Target="../media/image12.png"/><Relationship Id="rId4" Type="http://schemas.microsoft.com/office/2007/relationships/hdphoto" Target="../media/hdphoto1.wdp"/><Relationship Id="rId5" Type="http://schemas.openxmlformats.org/officeDocument/2006/relationships/image" Target="../media/image36.jpeg"/><Relationship Id="rId6" Type="http://schemas.openxmlformats.org/officeDocument/2006/relationships/hyperlink" Target="https://github.com/CMU-SAFARI/rowhammer" TargetMode="External"/><Relationship Id="rId1" Type="http://schemas.openxmlformats.org/officeDocument/2006/relationships/slideLayout" Target="../slideLayouts/slideLayout1719.xml"/><Relationship Id="rId2" Type="http://schemas.openxmlformats.org/officeDocument/2006/relationships/notesSlide" Target="../notesSlides/notesSlide8.xml"/></Relationships>
</file>

<file path=ppt/slides/_rels/slide33.xml.rels><?xml version="1.0" encoding="UTF-8" standalone="yes"?>
<Relationships xmlns="http://schemas.openxmlformats.org/package/2006/relationships"><Relationship Id="rId3" Type="http://schemas.openxmlformats.org/officeDocument/2006/relationships/image" Target="../media/image12.png"/><Relationship Id="rId4" Type="http://schemas.microsoft.com/office/2007/relationships/hdphoto" Target="../media/hdphoto1.wdp"/><Relationship Id="rId5" Type="http://schemas.openxmlformats.org/officeDocument/2006/relationships/image" Target="../media/image36.jpeg"/><Relationship Id="rId6" Type="http://schemas.openxmlformats.org/officeDocument/2006/relationships/hyperlink" Target="https://github.com/CMU-SAFARI/rowhammer" TargetMode="External"/><Relationship Id="rId1" Type="http://schemas.openxmlformats.org/officeDocument/2006/relationships/slideLayout" Target="../slideLayouts/slideLayout1719.xml"/><Relationship Id="rId2" Type="http://schemas.openxmlformats.org/officeDocument/2006/relationships/notesSlide" Target="../notesSlides/notesSlide9.xml"/></Relationships>
</file>

<file path=ppt/slides/_rels/slide34.xml.rels><?xml version="1.0" encoding="UTF-8" standalone="yes"?>
<Relationships xmlns="http://schemas.openxmlformats.org/package/2006/relationships"><Relationship Id="rId3" Type="http://schemas.openxmlformats.org/officeDocument/2006/relationships/image" Target="../media/image12.png"/><Relationship Id="rId4" Type="http://schemas.microsoft.com/office/2007/relationships/hdphoto" Target="../media/hdphoto1.wdp"/><Relationship Id="rId5" Type="http://schemas.openxmlformats.org/officeDocument/2006/relationships/image" Target="../media/image36.jpeg"/><Relationship Id="rId6" Type="http://schemas.openxmlformats.org/officeDocument/2006/relationships/hyperlink" Target="https://github.com/CMU-SAFARI/rowhammer" TargetMode="External"/><Relationship Id="rId1" Type="http://schemas.openxmlformats.org/officeDocument/2006/relationships/slideLayout" Target="../slideLayouts/slideLayout1719.xml"/><Relationship Id="rId2" Type="http://schemas.openxmlformats.org/officeDocument/2006/relationships/notesSlide" Target="../notesSlides/notesSlide10.xml"/></Relationships>
</file>

<file path=ppt/slides/_rels/slide35.xml.rels><?xml version="1.0" encoding="UTF-8" standalone="yes"?>
<Relationships xmlns="http://schemas.openxmlformats.org/package/2006/relationships"><Relationship Id="rId3" Type="http://schemas.openxmlformats.org/officeDocument/2006/relationships/image" Target="../media/image12.png"/><Relationship Id="rId4" Type="http://schemas.microsoft.com/office/2007/relationships/hdphoto" Target="../media/hdphoto1.wdp"/><Relationship Id="rId5" Type="http://schemas.openxmlformats.org/officeDocument/2006/relationships/image" Target="../media/image36.jpeg"/><Relationship Id="rId6" Type="http://schemas.openxmlformats.org/officeDocument/2006/relationships/hyperlink" Target="https://github.com/CMU-SAFARI/rowhammer" TargetMode="External"/><Relationship Id="rId1" Type="http://schemas.openxmlformats.org/officeDocument/2006/relationships/slideLayout" Target="../slideLayouts/slideLayout1719.xml"/><Relationship Id="rId2" Type="http://schemas.openxmlformats.org/officeDocument/2006/relationships/notesSlide" Target="../notesSlides/notesSlide1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631.xml"/><Relationship Id="rId2" Type="http://schemas.openxmlformats.org/officeDocument/2006/relationships/notesSlide" Target="../notesSlides/notesSlide12.xml"/></Relationships>
</file>

<file path=ppt/slides/_rels/slide37.xml.rels><?xml version="1.0" encoding="UTF-8" standalone="yes"?>
<Relationships xmlns="http://schemas.openxmlformats.org/package/2006/relationships"><Relationship Id="rId3" Type="http://schemas.openxmlformats.org/officeDocument/2006/relationships/image" Target="../media/image38.png"/><Relationship Id="rId4" Type="http://schemas.openxmlformats.org/officeDocument/2006/relationships/image" Target="../media/image39.png"/><Relationship Id="rId5" Type="http://schemas.openxmlformats.org/officeDocument/2006/relationships/hyperlink" Target="http://googleprojectzero.blogspot.com/2015/03/exploiting-dram-rowhammer-bug-to-gain.html" TargetMode="External"/><Relationship Id="rId6" Type="http://schemas.openxmlformats.org/officeDocument/2006/relationships/hyperlink" Target="http://users.ece.cmu.edu/~omutlu/pub/dram-row-hammer_isca14.pdf" TargetMode="External"/><Relationship Id="rId1" Type="http://schemas.openxmlformats.org/officeDocument/2006/relationships/slideLayout" Target="../slideLayouts/slideLayout1044.xml"/><Relationship Id="rId2" Type="http://schemas.openxmlformats.org/officeDocument/2006/relationships/image" Target="../media/image37.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hyperlink" Target="http://users.ece.cmu.edu/~omutlu/pub/dram-row-hammer_isca14.pdf" TargetMode="External"/><Relationship Id="rId3" Type="http://schemas.openxmlformats.org/officeDocument/2006/relationships/hyperlink" Target="http://googleprojectzero.blogspot.com/2015/03/exploiting-dram-rowhammer-bug-to-gain.html" TargetMode="External"/></Relationships>
</file>

<file path=ppt/slides/_rels/slide39.xml.rels><?xml version="1.0" encoding="UTF-8" standalone="yes"?>
<Relationships xmlns="http://schemas.openxmlformats.org/package/2006/relationships"><Relationship Id="rId3" Type="http://schemas.openxmlformats.org/officeDocument/2006/relationships/image" Target="../media/image40.png"/><Relationship Id="rId4" Type="http://schemas.openxmlformats.org/officeDocument/2006/relationships/image" Target="../media/image41.png"/><Relationship Id="rId5" Type="http://schemas.openxmlformats.org/officeDocument/2006/relationships/image" Target="../media/image42.png"/><Relationship Id="rId1" Type="http://schemas.openxmlformats.org/officeDocument/2006/relationships/slideLayout" Target="../slideLayouts/slideLayout1044.xml"/><Relationship Id="rId2" Type="http://schemas.openxmlformats.org/officeDocument/2006/relationships/notesSlide" Target="../notesSlides/notesSlide1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hyperlink" Target="https://lab.dsst.io/32c3-slides/7197.html" TargetMode="External"/><Relationship Id="rId3" Type="http://schemas.openxmlformats.org/officeDocument/2006/relationships/image" Target="../media/image43.jpe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image" Target="../media/image44.jpe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image" Target="../media/image45.jpeg"/></Relationships>
</file>

<file path=ppt/slides/_rels/slide43.xml.rels><?xml version="1.0" encoding="UTF-8" standalone="yes"?>
<Relationships xmlns="http://schemas.openxmlformats.org/package/2006/relationships"><Relationship Id="rId3" Type="http://schemas.openxmlformats.org/officeDocument/2006/relationships/hyperlink" Target="http://cag.engr.uconn.edu/isca2014/" TargetMode="External"/><Relationship Id="rId4" Type="http://schemas.openxmlformats.org/officeDocument/2006/relationships/hyperlink" Target="http://users.ece.cmu.edu/~omutlu/pub/dram-row-hammer_kim_talk_isca14.pptx" TargetMode="External"/><Relationship Id="rId5" Type="http://schemas.openxmlformats.org/officeDocument/2006/relationships/hyperlink" Target="http://users.ece.cmu.edu/~omutlu/pub/dram-row-hammer_kim_talk_isca14.pdf" TargetMode="External"/><Relationship Id="rId6" Type="http://schemas.openxmlformats.org/officeDocument/2006/relationships/hyperlink" Target="http://users.ece.cmu.edu/~omutlu/pub/dram-row-hammer_kim_lightning-talk_isca14.pptx" TargetMode="External"/><Relationship Id="rId7" Type="http://schemas.openxmlformats.org/officeDocument/2006/relationships/hyperlink" Target="http://users.ece.cmu.edu/~omutlu/pub/dram-row-hammer_kim_lightning-talk_isca14.pdf" TargetMode="External"/><Relationship Id="rId8" Type="http://schemas.openxmlformats.org/officeDocument/2006/relationships/hyperlink" Target="https://github.com/CMU-SAFARI/rowhammer" TargetMode="External"/><Relationship Id="rId9" Type="http://schemas.openxmlformats.org/officeDocument/2006/relationships/hyperlink" Target="http://googleprojectzero.blogspot.com/2015/03/exploiting-dram-rowhammer-bug-to-gain.html" TargetMode="External"/><Relationship Id="rId10" Type="http://schemas.openxmlformats.org/officeDocument/2006/relationships/hyperlink" Target="https://github.com/google/rowhammer-test" TargetMode="External"/><Relationship Id="rId1" Type="http://schemas.openxmlformats.org/officeDocument/2006/relationships/slideLayout" Target="../slideLayouts/slideLayout1044.xml"/><Relationship Id="rId2" Type="http://schemas.openxmlformats.org/officeDocument/2006/relationships/hyperlink" Target="http://users.ece.cmu.edu/~omutlu/pub/dram-row-hammer_isca14.pdf" TargetMode="External"/></Relationships>
</file>

<file path=ppt/slides/_rels/slide44.xml.rels><?xml version="1.0" encoding="UTF-8" standalone="yes"?>
<Relationships xmlns="http://schemas.openxmlformats.org/package/2006/relationships"><Relationship Id="rId3" Type="http://schemas.openxmlformats.org/officeDocument/2006/relationships/hyperlink" Target="https://github.com/IAIK/rowhammerjs" TargetMode="External"/><Relationship Id="rId4" Type="http://schemas.openxmlformats.org/officeDocument/2006/relationships/hyperlink" Target="http://dl.acm.org/citation.cfm?doid=2872362.2872390" TargetMode="External"/><Relationship Id="rId1" Type="http://schemas.openxmlformats.org/officeDocument/2006/relationships/slideLayout" Target="../slideLayouts/slideLayout1044.xml"/><Relationship Id="rId2" Type="http://schemas.openxmlformats.org/officeDocument/2006/relationships/hyperlink" Target="http://arxiv.org/abs/1507.06955"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hyperlink" Target="https://www.usenix.org/system/files/conference/usenixsecurity16/sec16_paper_razavi.pdf" TargetMode="External"/><Relationship Id="rId3" Type="http://schemas.openxmlformats.org/officeDocument/2006/relationships/hyperlink" Target="http://dl.acm.org/citation.cfm?id=2976749.2978406" TargetMode="Externa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hyperlink" Target="https://support.apple.com/en-gb/HT204934" TargetMode="External"/><Relationship Id="rId3" Type="http://schemas.openxmlformats.org/officeDocument/2006/relationships/image" Target="../media/image46.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04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04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1.jpe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image" Target="../media/image47.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hyperlink" Target="http://proceedingsoftheieee.ieee.org/" TargetMode="Externa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44.xml"/></Relationships>
</file>

<file path=ppt/slides/_rels/slide53.xml.rels><?xml version="1.0" encoding="UTF-8" standalone="yes"?>
<Relationships xmlns="http://schemas.openxmlformats.org/package/2006/relationships"><Relationship Id="rId3" Type="http://schemas.openxmlformats.org/officeDocument/2006/relationships/chart" Target="../charts/chart1.xml"/><Relationship Id="rId4" Type="http://schemas.openxmlformats.org/officeDocument/2006/relationships/image" Target="../media/image48.jpeg"/><Relationship Id="rId1" Type="http://schemas.openxmlformats.org/officeDocument/2006/relationships/slideLayout" Target="../slideLayouts/slideLayout1896.xml"/><Relationship Id="rId2" Type="http://schemas.openxmlformats.org/officeDocument/2006/relationships/notesSlide" Target="../notesSlides/notesSlide14.xml"/></Relationships>
</file>

<file path=ppt/slides/_rels/slide54.xml.rels><?xml version="1.0" encoding="UTF-8" standalone="yes"?>
<Relationships xmlns="http://schemas.openxmlformats.org/package/2006/relationships"><Relationship Id="rId3" Type="http://schemas.openxmlformats.org/officeDocument/2006/relationships/hyperlink" Target="http://2014.dsn.org/" TargetMode="External"/><Relationship Id="rId4" Type="http://schemas.openxmlformats.org/officeDocument/2006/relationships/hyperlink" Target="http://users.ece.cmu.edu/~omutlu/pub/heterogeneous-reliability-memory_dsn14-summary.pdf" TargetMode="External"/><Relationship Id="rId5" Type="http://schemas.openxmlformats.org/officeDocument/2006/relationships/hyperlink" Target="http://users.ece.cmu.edu/~omutlu/pub/heterogeneous-reliability-memory-for-data-centers_luo_dsn14-talk.pptx" TargetMode="External"/><Relationship Id="rId6" Type="http://schemas.openxmlformats.org/officeDocument/2006/relationships/hyperlink" Target="http://users.ece.cmu.edu/~omutlu/pub/heterogeneous-reliability-memory-for-data-centers_luo_dsn14-talk.pdf" TargetMode="External"/><Relationship Id="rId7" Type="http://schemas.openxmlformats.org/officeDocument/2006/relationships/hyperlink" Target="http://www.zdnet.com/how-good-does-memory-need-to-be-7000031853/" TargetMode="External"/><Relationship Id="rId8" Type="http://schemas.openxmlformats.org/officeDocument/2006/relationships/image" Target="../media/image49.png"/><Relationship Id="rId1" Type="http://schemas.openxmlformats.org/officeDocument/2006/relationships/slideLayout" Target="../slideLayouts/slideLayout2.xml"/><Relationship Id="rId2" Type="http://schemas.openxmlformats.org/officeDocument/2006/relationships/hyperlink" Target="http://users.ece.cmu.edu/~omutlu/pub/heterogeneous-reliability-memory-for-data-centers_dsn14.pdf" TargetMode="Externa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043.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770.xml"/><Relationship Id="rId2" Type="http://schemas.openxmlformats.org/officeDocument/2006/relationships/notesSlide" Target="../notesSlides/notesSlide15.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781.xml"/><Relationship Id="rId2" Type="http://schemas.openxmlformats.org/officeDocument/2006/relationships/notesSlide" Target="../notesSlides/notesSlide16.xml"/><Relationship Id="rId3" Type="http://schemas.openxmlformats.org/officeDocument/2006/relationships/hyperlink" Target="http://users.ece.cmu.edu/~omutlu/pub/dram-row-hammer_isca14.pdf" TargetMode="External"/></Relationships>
</file>

<file path=ppt/slides/_rels/slide58.xml.rels><?xml version="1.0" encoding="UTF-8" standalone="yes"?>
<Relationships xmlns="http://schemas.openxmlformats.org/package/2006/relationships"><Relationship Id="rId3" Type="http://schemas.openxmlformats.org/officeDocument/2006/relationships/image" Target="../media/image50.jpg"/><Relationship Id="rId4" Type="http://schemas.openxmlformats.org/officeDocument/2006/relationships/image" Target="../media/image51.jpg"/><Relationship Id="rId1" Type="http://schemas.openxmlformats.org/officeDocument/2006/relationships/slideLayout" Target="../slideLayouts/slideLayout1792.xml"/><Relationship Id="rId2" Type="http://schemas.openxmlformats.org/officeDocument/2006/relationships/notesSlide" Target="../notesSlides/notesSlide17.xml"/></Relationships>
</file>

<file path=ppt/slides/_rels/slide59.xml.rels><?xml version="1.0" encoding="UTF-8" standalone="yes"?>
<Relationships xmlns="http://schemas.openxmlformats.org/package/2006/relationships"><Relationship Id="rId3" Type="http://schemas.openxmlformats.org/officeDocument/2006/relationships/image" Target="../media/image52.jpg"/><Relationship Id="rId4" Type="http://schemas.openxmlformats.org/officeDocument/2006/relationships/image" Target="../media/image53.jpg"/><Relationship Id="rId1" Type="http://schemas.openxmlformats.org/officeDocument/2006/relationships/slideLayout" Target="../slideLayouts/slideLayout1803.xml"/><Relationship Id="rId2" Type="http://schemas.openxmlformats.org/officeDocument/2006/relationships/notesSlide" Target="../notesSlides/notesSlide18.xml"/></Relationships>
</file>

<file path=ppt/slides/_rels/slide60.xml.rels><?xml version="1.0" encoding="UTF-8" standalone="yes"?>
<Relationships xmlns="http://schemas.openxmlformats.org/package/2006/relationships"><Relationship Id="rId3" Type="http://schemas.openxmlformats.org/officeDocument/2006/relationships/image" Target="../media/image54.jpg"/><Relationship Id="rId4" Type="http://schemas.openxmlformats.org/officeDocument/2006/relationships/image" Target="../media/image55.jpg"/><Relationship Id="rId1" Type="http://schemas.openxmlformats.org/officeDocument/2006/relationships/slideLayout" Target="../slideLayouts/slideLayout1803.xml"/><Relationship Id="rId2" Type="http://schemas.openxmlformats.org/officeDocument/2006/relationships/notesSlide" Target="../notesSlides/notesSlide19.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803.xml"/><Relationship Id="rId2" Type="http://schemas.openxmlformats.org/officeDocument/2006/relationships/notesSlide" Target="../notesSlides/notesSlide20.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792.xml"/><Relationship Id="rId2" Type="http://schemas.openxmlformats.org/officeDocument/2006/relationships/notesSlide" Target="../notesSlides/notesSlide21.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792.xml"/><Relationship Id="rId2" Type="http://schemas.openxmlformats.org/officeDocument/2006/relationships/notesSlide" Target="../notesSlides/notesSlide2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notesSlide" Target="../notesSlides/notesSlide2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814.xml"/><Relationship Id="rId2" Type="http://schemas.openxmlformats.org/officeDocument/2006/relationships/notesSlide" Target="../notesSlides/notesSlide2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hyperlink" Target="https://support.apple.com/en-gb/HT204934" TargetMode="External"/><Relationship Id="rId3" Type="http://schemas.openxmlformats.org/officeDocument/2006/relationships/image" Target="../media/image46.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741.xml"/><Relationship Id="rId2" Type="http://schemas.openxmlformats.org/officeDocument/2006/relationships/notesSlide" Target="../notesSlides/notesSlide25.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741.xml"/><Relationship Id="rId2" Type="http://schemas.openxmlformats.org/officeDocument/2006/relationships/notesSlide" Target="../notesSlides/notesSlide26.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741.xml"/></Relationships>
</file>

<file path=ppt/slides/_rels/slide70.xml.rels><?xml version="1.0" encoding="UTF-8" standalone="yes"?>
<Relationships xmlns="http://schemas.openxmlformats.org/package/2006/relationships"><Relationship Id="rId3" Type="http://schemas.openxmlformats.org/officeDocument/2006/relationships/hyperlink" Target="https://people.inf.ethz.ch/omutlu/pub/dram-row-hammer_isca14.pdf" TargetMode="External"/><Relationship Id="rId4" Type="http://schemas.openxmlformats.org/officeDocument/2006/relationships/hyperlink" Target="http://cag.engr.uconn.edu/isca2014/" TargetMode="External"/><Relationship Id="rId5" Type="http://schemas.openxmlformats.org/officeDocument/2006/relationships/hyperlink" Target="https://people.inf.ethz.ch/omutlu/pub/dram-row-hammer_kim_talk_isca14.pptx" TargetMode="External"/><Relationship Id="rId6" Type="http://schemas.openxmlformats.org/officeDocument/2006/relationships/hyperlink" Target="https://people.inf.ethz.ch/omutlu/pub/dram-row-hammer_kim_talk_isca14.pdf" TargetMode="External"/><Relationship Id="rId7" Type="http://schemas.openxmlformats.org/officeDocument/2006/relationships/hyperlink" Target="https://people.inf.ethz.ch/omutlu/pub/dram-row-hammer_kim_lightning-talk_isca14.pptx" TargetMode="External"/><Relationship Id="rId8" Type="http://schemas.openxmlformats.org/officeDocument/2006/relationships/hyperlink" Target="https://people.inf.ethz.ch/omutlu/pub/dram-row-hammer_kim_lightning-talk_isca14.pdf" TargetMode="External"/><Relationship Id="rId9" Type="http://schemas.openxmlformats.org/officeDocument/2006/relationships/hyperlink" Target="https://github.com/CMU-SAFARI/rowhammer" TargetMode="External"/><Relationship Id="rId1" Type="http://schemas.openxmlformats.org/officeDocument/2006/relationships/slideLayout" Target="../slideLayouts/slideLayout1090.xml"/><Relationship Id="rId2" Type="http://schemas.openxmlformats.org/officeDocument/2006/relationships/image" Target="../media/image56.png"/></Relationships>
</file>

<file path=ppt/slides/_rels/slide71.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4" Type="http://schemas.openxmlformats.org/officeDocument/2006/relationships/hyperlink" Target="http://www.date-conference.com/" TargetMode="External"/><Relationship Id="rId5" Type="http://schemas.openxmlformats.org/officeDocument/2006/relationships/hyperlink" Target="https://people.inf.ethz.ch/omutlu/pub/onur-Rowhammer-Memory-Security_date17-invited-talk.pptx" TargetMode="External"/><Relationship Id="rId6" Type="http://schemas.openxmlformats.org/officeDocument/2006/relationships/hyperlink" Target="https://people.inf.ethz.ch/omutlu/pub/onur-Rowhammer-Memory-Security_date17-invited-talk.pdf" TargetMode="External"/><Relationship Id="rId1" Type="http://schemas.openxmlformats.org/officeDocument/2006/relationships/slideLayout" Target="../slideLayouts/slideLayout1090.xml"/><Relationship Id="rId2" Type="http://schemas.openxmlformats.org/officeDocument/2006/relationships/image" Target="../media/image57.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044.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hyperlink" Target="http://users.ece.cmu.edu/~omutlu/pub/memory-errors-at-facebook_dsn15-talk.pptx" TargetMode="External"/><Relationship Id="rId5" Type="http://schemas.openxmlformats.org/officeDocument/2006/relationships/hyperlink" Target="http://users.ece.cmu.edu/~omutlu/pub/memory-errors-at-facebook_dsn15-talk.pdf" TargetMode="External"/><Relationship Id="rId6" Type="http://schemas.openxmlformats.org/officeDocument/2006/relationships/hyperlink" Target="https://www.ece.cmu.edu/~safari/tools/memerr/index.html" TargetMode="External"/><Relationship Id="rId7" Type="http://schemas.openxmlformats.org/officeDocument/2006/relationships/image" Target="../media/image58.png"/><Relationship Id="rId1" Type="http://schemas.openxmlformats.org/officeDocument/2006/relationships/slideLayout" Target="../slideLayouts/slideLayout2.xml"/><Relationship Id="rId2" Type="http://schemas.openxmlformats.org/officeDocument/2006/relationships/hyperlink" Target="http://users.ece.cmu.edu/~omutlu/pub/memory-errors-at-facebook_dsn15.pdf" TargetMode="Externa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image" Target="../media/image28.png"/></Relationships>
</file>

<file path=ppt/slides/_rels/slide76.xml.rels><?xml version="1.0" encoding="UTF-8" standalone="yes"?>
<Relationships xmlns="http://schemas.openxmlformats.org/package/2006/relationships"><Relationship Id="rId3" Type="http://schemas.openxmlformats.org/officeDocument/2006/relationships/hyperlink" Target="http://www.sigmetrics.org/sigmetrics2015/" TargetMode="External"/><Relationship Id="rId4" Type="http://schemas.openxmlformats.org/officeDocument/2006/relationships/hyperlink" Target="http://users.ece.cmu.edu/~omutlu/pub/flash-memory-failures-in-the-field-at-facebook_sigmetrics15-talk.pptx" TargetMode="External"/><Relationship Id="rId5" Type="http://schemas.openxmlformats.org/officeDocument/2006/relationships/hyperlink" Target="http://users.ece.cmu.edu/~omutlu/pub/flash-memory-failures-in-the-field-at-facebook_sigmetrics15-talk.pdf" TargetMode="External"/><Relationship Id="rId6" Type="http://schemas.openxmlformats.org/officeDocument/2006/relationships/hyperlink" Target="http://www.zdnet.com/article/facebooks-ssd-experience/" TargetMode="External"/><Relationship Id="rId7" Type="http://schemas.openxmlformats.org/officeDocument/2006/relationships/image" Target="../media/image59.png"/><Relationship Id="rId1" Type="http://schemas.openxmlformats.org/officeDocument/2006/relationships/slideLayout" Target="../slideLayouts/slideLayout2.xml"/><Relationship Id="rId2" Type="http://schemas.openxmlformats.org/officeDocument/2006/relationships/hyperlink" Target="http://users.ece.cmu.edu/~omutlu/pub/flash-memory-failures-in-the-field-at-facebook_sigmetrics15.pdf" TargetMode="Externa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4" Type="http://schemas.openxmlformats.org/officeDocument/2006/relationships/hyperlink" Target="http://users.ece.cmu.edu/~omutlu/pub/mutlu_isca13_talk.ppt" TargetMode="External"/><Relationship Id="rId5" Type="http://schemas.openxmlformats.org/officeDocument/2006/relationships/hyperlink" Target="http://users.ece.cmu.edu/~omutlu/pub/mutlu_isca13_talk.pdf" TargetMode="External"/><Relationship Id="rId6" Type="http://schemas.openxmlformats.org/officeDocument/2006/relationships/image" Target="../media/image60.png"/><Relationship Id="rId1" Type="http://schemas.openxmlformats.org/officeDocument/2006/relationships/slideLayout" Target="../slideLayouts/slideLayout2.xml"/><Relationship Id="rId2" Type="http://schemas.openxmlformats.org/officeDocument/2006/relationships/hyperlink" Target="http://users.ece.cmu.edu/~omutlu/pub/dram-retention-time-characterization_isca13.pdf" TargetMode="Externa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09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090.xml"/><Relationship Id="rId2" Type="http://schemas.openxmlformats.org/officeDocument/2006/relationships/image" Target="../media/image61.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090.xml"/><Relationship Id="rId2" Type="http://schemas.openxmlformats.org/officeDocument/2006/relationships/notesSlide" Target="../notesSlides/notesSlide27.xml"/><Relationship Id="rId3" Type="http://schemas.openxmlformats.org/officeDocument/2006/relationships/image" Target="../media/image61.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090.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090.xml"/><Relationship Id="rId2" Type="http://schemas.openxmlformats.org/officeDocument/2006/relationships/image" Target="../media/image62.emf"/></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090.xml"/><Relationship Id="rId2" Type="http://schemas.openxmlformats.org/officeDocument/2006/relationships/notesSlide" Target="../notesSlides/notesSlide28.xml"/><Relationship Id="rId3" Type="http://schemas.openxmlformats.org/officeDocument/2006/relationships/image" Target="../media/image63.emf"/></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090.xml"/><Relationship Id="rId2" Type="http://schemas.openxmlformats.org/officeDocument/2006/relationships/image" Target="../media/image64.emf"/></Relationships>
</file>

<file path=ppt/slides/_rels/slide87.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4" Type="http://schemas.openxmlformats.org/officeDocument/2006/relationships/hyperlink" Target="http://users.ece.cmu.edu/~omutlu/pub/mutlu_isca13_talk.ppt" TargetMode="External"/><Relationship Id="rId5" Type="http://schemas.openxmlformats.org/officeDocument/2006/relationships/hyperlink" Target="http://users.ece.cmu.edu/~omutlu/pub/mutlu_isca13_talk.pdf" TargetMode="External"/><Relationship Id="rId6" Type="http://schemas.openxmlformats.org/officeDocument/2006/relationships/image" Target="../media/image60.png"/><Relationship Id="rId1" Type="http://schemas.openxmlformats.org/officeDocument/2006/relationships/slideLayout" Target="../slideLayouts/slideLayout1090.xml"/><Relationship Id="rId2" Type="http://schemas.openxmlformats.org/officeDocument/2006/relationships/hyperlink" Target="http://users.ece.cmu.edu/~omutlu/pub/dram-retention-time-characterization_isca13.pdf" TargetMode="Externa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090.xml"/><Relationship Id="rId2" Type="http://schemas.openxmlformats.org/officeDocument/2006/relationships/image" Target="../media/image65.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090.xml"/><Relationship Id="rId2" Type="http://schemas.openxmlformats.org/officeDocument/2006/relationships/image" Target="../media/image65.png"/><Relationship Id="rId3" Type="http://schemas.openxmlformats.org/officeDocument/2006/relationships/image" Target="../media/image66.png"/></Relationships>
</file>

<file path=ppt/slides/_rels/slide90.xml.rels><?xml version="1.0" encoding="UTF-8" standalone="yes"?>
<Relationships xmlns="http://schemas.openxmlformats.org/package/2006/relationships"><Relationship Id="rId3" Type="http://schemas.openxmlformats.org/officeDocument/2006/relationships/hyperlink" Target="http://www.sigmetrics.org/sigmetrics2014/" TargetMode="External"/><Relationship Id="rId4" Type="http://schemas.openxmlformats.org/officeDocument/2006/relationships/hyperlink" Target="http://users.ece.cmu.edu/~omutlu/pub/error-mitigation-for-intermittent-dram-failures_khan_sigmetrics14-talk.pptx" TargetMode="External"/><Relationship Id="rId5" Type="http://schemas.openxmlformats.org/officeDocument/2006/relationships/hyperlink" Target="http://users.ece.cmu.edu/~omutlu/pub/error-mitigation-for-intermittent-dram-failures_khan_sigmetrics14-talk.pdf" TargetMode="External"/><Relationship Id="rId6" Type="http://schemas.openxmlformats.org/officeDocument/2006/relationships/hyperlink" Target="http://users.ece.cmu.edu/~omutlu/pub/error-mitigation-for-intermittent-dram-failures_khan_sigmetrics14-poster.pptx" TargetMode="External"/><Relationship Id="rId7" Type="http://schemas.openxmlformats.org/officeDocument/2006/relationships/hyperlink" Target="http://users.ece.cmu.edu/~omutlu/pub/error-mitigation-for-intermittent-dram-failures_khan_sigmetrics14-poster.pdf" TargetMode="External"/><Relationship Id="rId8" Type="http://schemas.openxmlformats.org/officeDocument/2006/relationships/hyperlink" Target="http://www.ece.cmu.edu/~safari/tools/dram-sigmetrics2014-fulldata.html" TargetMode="External"/><Relationship Id="rId9" Type="http://schemas.openxmlformats.org/officeDocument/2006/relationships/image" Target="../media/image67.png"/><Relationship Id="rId1" Type="http://schemas.openxmlformats.org/officeDocument/2006/relationships/slideLayout" Target="../slideLayouts/slideLayout1090.xml"/><Relationship Id="rId2" Type="http://schemas.openxmlformats.org/officeDocument/2006/relationships/hyperlink" Target="http://users.ece.cmu.edu/~omutlu/pub/error-mitigation-for-intermittent-dram-failures_sigmetrics14.pdf" TargetMode="External"/></Relationships>
</file>

<file path=ppt/slides/_rels/slide91.xml.rels><?xml version="1.0" encoding="UTF-8" standalone="yes"?>
<Relationships xmlns="http://schemas.openxmlformats.org/package/2006/relationships"><Relationship Id="rId3" Type="http://schemas.openxmlformats.org/officeDocument/2006/relationships/hyperlink" Target="http://users.ece.cmu.edu/~omutlu/pub/error-mitigation-for-intermittent-dram-failures_sigmetrics14.pdf" TargetMode="External"/><Relationship Id="rId4" Type="http://schemas.openxmlformats.org/officeDocument/2006/relationships/hyperlink" Target="http://www.sigmetrics.org/sigmetrics2014/" TargetMode="External"/><Relationship Id="rId5" Type="http://schemas.openxmlformats.org/officeDocument/2006/relationships/hyperlink" Target="http://users.ece.cmu.edu/~omutlu/pub/error-mitigation-for-intermittent-dram-failures_khan_sigmetrics14-talk.pptx" TargetMode="External"/><Relationship Id="rId6" Type="http://schemas.openxmlformats.org/officeDocument/2006/relationships/hyperlink" Target="http://users.ece.cmu.edu/~omutlu/pub/error-mitigation-for-intermittent-dram-failures_khan_sigmetrics14-talk.pdf" TargetMode="External"/><Relationship Id="rId7" Type="http://schemas.openxmlformats.org/officeDocument/2006/relationships/hyperlink" Target="http://users.ece.cmu.edu/~omutlu/pub/error-mitigation-for-intermittent-dram-failures_khan_sigmetrics14-poster.pptx" TargetMode="External"/><Relationship Id="rId8" Type="http://schemas.openxmlformats.org/officeDocument/2006/relationships/hyperlink" Target="http://users.ece.cmu.edu/~omutlu/pub/error-mitigation-for-intermittent-dram-failures_khan_sigmetrics14-poster.pdf" TargetMode="External"/><Relationship Id="rId9" Type="http://schemas.openxmlformats.org/officeDocument/2006/relationships/hyperlink" Target="http://www.ece.cmu.edu/~safari/tools/dram-sigmetrics2014-fulldata.html" TargetMode="External"/><Relationship Id="rId1" Type="http://schemas.openxmlformats.org/officeDocument/2006/relationships/slideLayout" Target="../slideLayouts/slideLayout1090.xml"/><Relationship Id="rId2" Type="http://schemas.openxmlformats.org/officeDocument/2006/relationships/image" Target="../media/image68.png"/></Relationships>
</file>

<file path=ppt/slides/_rels/slide92.xml.rels><?xml version="1.0" encoding="UTF-8" standalone="yes"?>
<Relationships xmlns="http://schemas.openxmlformats.org/package/2006/relationships"><Relationship Id="rId3" Type="http://schemas.openxmlformats.org/officeDocument/2006/relationships/hyperlink" Target="http://www.computer.org/web/cal" TargetMode="External"/><Relationship Id="rId4" Type="http://schemas.openxmlformats.org/officeDocument/2006/relationships/image" Target="../media/image69.png"/><Relationship Id="rId1" Type="http://schemas.openxmlformats.org/officeDocument/2006/relationships/slideLayout" Target="../slideLayouts/slideLayout1090.xml"/><Relationship Id="rId2" Type="http://schemas.openxmlformats.org/officeDocument/2006/relationships/hyperlink" Target="https://people.inf.ethz.ch/omutlu/pub/MEMCON-content-based-DRAM-failure-detection_ieee-cal16.pdf" TargetMode="External"/></Relationships>
</file>

<file path=ppt/slides/_rels/slide93.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hyperlink" Target="http://users.ece.cmu.edu/~omutlu/pub/avatar-dram-refresh_dsn15-talk.pptx" TargetMode="External"/><Relationship Id="rId5" Type="http://schemas.openxmlformats.org/officeDocument/2006/relationships/hyperlink" Target="http://users.ece.cmu.edu/~omutlu/pub/avatar-dram-refresh_dsn15-talk.pdf" TargetMode="External"/><Relationship Id="rId6" Type="http://schemas.openxmlformats.org/officeDocument/2006/relationships/image" Target="../media/image70.png"/><Relationship Id="rId1" Type="http://schemas.openxmlformats.org/officeDocument/2006/relationships/slideLayout" Target="../slideLayouts/slideLayout1090.xml"/><Relationship Id="rId2" Type="http://schemas.openxmlformats.org/officeDocument/2006/relationships/hyperlink" Target="http://users.ece.cmu.edu/~omutlu/pub/avatar-dram-refresh_dsn15.pdf" TargetMode="External"/></Relationships>
</file>

<file path=ppt/slides/_rels/slide94.xml.rels><?xml version="1.0" encoding="UTF-8" standalone="yes"?>
<Relationships xmlns="http://schemas.openxmlformats.org/package/2006/relationships"><Relationship Id="rId3" Type="http://schemas.openxmlformats.org/officeDocument/2006/relationships/hyperlink" Target="https://people.inf.ethz.ch/omutlu/pub/reaper-dram-retention-profiling-lpddr4_isca17.pdf" TargetMode="External"/><Relationship Id="rId4" Type="http://schemas.openxmlformats.org/officeDocument/2006/relationships/hyperlink" Target="http://isca17.ece.utoronto.ca/doku.php" TargetMode="External"/><Relationship Id="rId1" Type="http://schemas.openxmlformats.org/officeDocument/2006/relationships/slideLayout" Target="../slideLayouts/slideLayout1090.xml"/><Relationship Id="rId2" Type="http://schemas.openxmlformats.org/officeDocument/2006/relationships/image" Target="../media/image71.pn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090.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hyperlink" Target="http://proceedingsoftheieee.ieee.org/" TargetMode="Externa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hyperlink" Target="http://proceedingsoftheieee.ieee.org/" TargetMode="External"/><Relationship Id="rId3" Type="http://schemas.openxmlformats.org/officeDocument/2006/relationships/image" Target="../media/image72.png"/></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90.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427.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427.xml"/><Relationship Id="rId2" Type="http://schemas.openxmlformats.org/officeDocument/2006/relationships/image" Target="../media/image73.jpe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427.xml"/><Relationship Id="rId2" Type="http://schemas.openxmlformats.org/officeDocument/2006/relationships/image" Target="../media/image73.jpeg"/><Relationship Id="rId3" Type="http://schemas.openxmlformats.org/officeDocument/2006/relationships/image" Target="../media/image74.jpe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23.jp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image" Target="../media/image75.png"/></Relationships>
</file>

<file path=ppt/slides/_rels/slide107.xml.rels><?xml version="1.0" encoding="UTF-8" standalone="yes"?>
<Relationships xmlns="http://schemas.openxmlformats.org/package/2006/relationships"><Relationship Id="rId3" Type="http://schemas.openxmlformats.org/officeDocument/2006/relationships/image" Target="../media/image16.jpeg"/><Relationship Id="rId4" Type="http://schemas.openxmlformats.org/officeDocument/2006/relationships/image" Target="../media/image17.png"/><Relationship Id="rId5" Type="http://schemas.openxmlformats.org/officeDocument/2006/relationships/image" Target="../media/image13.jpeg"/><Relationship Id="rId1" Type="http://schemas.openxmlformats.org/officeDocument/2006/relationships/slideLayout" Target="../slideLayouts/slideLayout1044.xml"/><Relationship Id="rId2" Type="http://schemas.openxmlformats.org/officeDocument/2006/relationships/image" Target="../media/image75.png"/></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image" Target="../media/image75.png"/></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image" Target="../media/image76.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44.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image" Target="../media/image21.png"/><Relationship Id="rId3" Type="http://schemas.openxmlformats.org/officeDocument/2006/relationships/image" Target="../media/image13.jpe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730.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image" Target="../media/image77.png"/></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image" Target="../media/image77.pn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044.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044.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image" Target="../media/image78.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14.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14.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25.xml"/><Relationship Id="rId2" Type="http://schemas.openxmlformats.org/officeDocument/2006/relationships/notesSlide" Target="../notesSlides/notesSlide29.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14.xml"/><Relationship Id="rId2" Type="http://schemas.openxmlformats.org/officeDocument/2006/relationships/chart" Target="../charts/chart2.xml"/></Relationships>
</file>

<file path=ppt/slides/_rels/slide122.xml.rels><?xml version="1.0" encoding="UTF-8" standalone="yes"?>
<Relationships xmlns="http://schemas.openxmlformats.org/package/2006/relationships"><Relationship Id="rId3" Type="http://schemas.openxmlformats.org/officeDocument/2006/relationships/hyperlink" Target="http://www.microarch.org/micro46/" TargetMode="External"/><Relationship Id="rId4" Type="http://schemas.openxmlformats.org/officeDocument/2006/relationships/hyperlink" Target="http://users.ece.cmu.edu/~omutlu/pub/rowclone_seshadri_micro13-talk.pptx" TargetMode="External"/><Relationship Id="rId5" Type="http://schemas.openxmlformats.org/officeDocument/2006/relationships/hyperlink" Target="http://users.ece.cmu.edu/~omutlu/pub/rowclone_seshadri_micro13-talk.pdf" TargetMode="External"/><Relationship Id="rId6" Type="http://schemas.openxmlformats.org/officeDocument/2006/relationships/hyperlink" Target="http://users.ece.cmu.edu/~omutlu/pub/rowclone_seshadri_micro13_lightning-talk.pptx" TargetMode="External"/><Relationship Id="rId7" Type="http://schemas.openxmlformats.org/officeDocument/2006/relationships/hyperlink" Target="http://users.ece.cmu.edu/~omutlu/pub/rowclone_seshadri_micro13_lightning-talk.pdf" TargetMode="External"/><Relationship Id="rId8" Type="http://schemas.openxmlformats.org/officeDocument/2006/relationships/hyperlink" Target="http://users.ece.cmu.edu/~omutlu/pub/rowclone_seshadri_micro13-poster.pptx" TargetMode="External"/><Relationship Id="rId9" Type="http://schemas.openxmlformats.org/officeDocument/2006/relationships/hyperlink" Target="http://users.ece.cmu.edu/~omutlu/pub/rowclone_seshadri_micro13-poster.pdf" TargetMode="External"/><Relationship Id="rId10" Type="http://schemas.openxmlformats.org/officeDocument/2006/relationships/image" Target="../media/image79.png"/><Relationship Id="rId1" Type="http://schemas.openxmlformats.org/officeDocument/2006/relationships/slideLayout" Target="../slideLayouts/slideLayout1044.xml"/><Relationship Id="rId2" Type="http://schemas.openxmlformats.org/officeDocument/2006/relationships/hyperlink" Target="http://users.ece.cmu.edu/~omutlu/pub/rowclone_micro13.pdf" TargetMode="Externa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044.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554.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80.emf"/></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825.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825.xml"/><Relationship Id="rId2" Type="http://schemas.openxmlformats.org/officeDocument/2006/relationships/chart" Target="../charts/chart3.xml"/></Relationships>
</file>

<file path=ppt/slides/_rels/slide129.xml.rels><?xml version="1.0" encoding="UTF-8" standalone="yes"?>
<Relationships xmlns="http://schemas.openxmlformats.org/package/2006/relationships"><Relationship Id="rId3" Type="http://schemas.openxmlformats.org/officeDocument/2006/relationships/hyperlink" Target="http://www.computer.org/web/cal" TargetMode="External"/><Relationship Id="rId4" Type="http://schemas.openxmlformats.org/officeDocument/2006/relationships/image" Target="../media/image81.png"/><Relationship Id="rId1" Type="http://schemas.openxmlformats.org/officeDocument/2006/relationships/slideLayout" Target="../slideLayouts/slideLayout1836.xml"/><Relationship Id="rId2" Type="http://schemas.openxmlformats.org/officeDocument/2006/relationships/hyperlink" Target="http://users.ece.cmu.edu/~omutlu/pub/in-DRAM-bulk-AND-OR-ieee_cal15.pdf" TargetMode="Externa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836.xml"/><Relationship Id="rId2" Type="http://schemas.openxmlformats.org/officeDocument/2006/relationships/image" Target="../media/image82.png"/></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836.xml"/><Relationship Id="rId2" Type="http://schemas.openxmlformats.org/officeDocument/2006/relationships/image" Target="../media/image83.png"/></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836.xml"/><Relationship Id="rId2" Type="http://schemas.openxmlformats.org/officeDocument/2006/relationships/image" Target="../media/image84.png"/></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836.xml"/><Relationship Id="rId2" Type="http://schemas.openxmlformats.org/officeDocument/2006/relationships/image" Target="../media/image85.png"/></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836.xml"/><Relationship Id="rId2" Type="http://schemas.openxmlformats.org/officeDocument/2006/relationships/hyperlink" Target="https://arxiv.org/pdf/1611.09988.pdf" TargetMode="External"/><Relationship Id="rId3" Type="http://schemas.openxmlformats.org/officeDocument/2006/relationships/image" Target="../media/image86.png"/></Relationships>
</file>

<file path=ppt/slides/_rels/slide135.xml.rels><?xml version="1.0" encoding="UTF-8" standalone="yes"?>
<Relationships xmlns="http://schemas.openxmlformats.org/package/2006/relationships"><Relationship Id="rId3" Type="http://schemas.openxmlformats.org/officeDocument/2006/relationships/image" Target="../media/image88.jpeg"/><Relationship Id="rId4" Type="http://schemas.openxmlformats.org/officeDocument/2006/relationships/image" Target="../media/image89.jpeg"/><Relationship Id="rId5" Type="http://schemas.openxmlformats.org/officeDocument/2006/relationships/image" Target="../media/image90.png"/><Relationship Id="rId6" Type="http://schemas.openxmlformats.org/officeDocument/2006/relationships/chart" Target="../charts/chart4.xml"/><Relationship Id="rId1" Type="http://schemas.openxmlformats.org/officeDocument/2006/relationships/slideLayout" Target="../slideLayouts/slideLayout1044.xml"/><Relationship Id="rId2" Type="http://schemas.openxmlformats.org/officeDocument/2006/relationships/image" Target="../media/image87.jpe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730.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image" Target="../media/image91.png"/></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image" Target="../media/image91.png"/></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image" Target="../media/image91.pn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730.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chart" Target="../charts/chart5.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chart" Target="../charts/chart6.xml"/><Relationship Id="rId3" Type="http://schemas.openxmlformats.org/officeDocument/2006/relationships/chart" Target="../charts/chart7.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chart" Target="../charts/chart8.xml"/></Relationships>
</file>

<file path=ppt/slides/_rels/slide144.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4" Type="http://schemas.openxmlformats.org/officeDocument/2006/relationships/hyperlink" Target="http://users.ece.cmu.edu/~omutlu/pub/tesseract-pim-architecture-for-graph-processing_isca15-talk.pdf" TargetMode="External"/><Relationship Id="rId5" Type="http://schemas.openxmlformats.org/officeDocument/2006/relationships/hyperlink" Target="http://users.ece.cmu.edu/~omutlu/pub/tesseract-pim-architecture-for-graph-processing_isca15-lightning-talk.pdf" TargetMode="External"/><Relationship Id="rId6" Type="http://schemas.openxmlformats.org/officeDocument/2006/relationships/image" Target="../media/image92.png"/><Relationship Id="rId1" Type="http://schemas.openxmlformats.org/officeDocument/2006/relationships/slideLayout" Target="../slideLayouts/slideLayout1730.xml"/><Relationship Id="rId2" Type="http://schemas.openxmlformats.org/officeDocument/2006/relationships/hyperlink" Target="http://users.ece.cmu.edu/~omutlu/pub/tesseract-pim-architecture-for-graph-processing_isca15.pdf" TargetMode="Externa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730.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847.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847.xml"/><Relationship Id="rId2" Type="http://schemas.openxmlformats.org/officeDocument/2006/relationships/image" Target="../media/image93.png"/></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84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847.xml"/><Relationship Id="rId2" Type="http://schemas.openxmlformats.org/officeDocument/2006/relationships/image" Target="../media/image94.png"/></Relationships>
</file>

<file path=ppt/slides/_rels/slide150.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4" Type="http://schemas.openxmlformats.org/officeDocument/2006/relationships/hyperlink" Target="http://users.ece.cmu.edu/~omutlu/pub/pim-enabled-instructons-for-low-overhead-pim_isca15-talk.pdf" TargetMode="External"/><Relationship Id="rId5" Type="http://schemas.openxmlformats.org/officeDocument/2006/relationships/hyperlink" Target="http://users.ece.cmu.edu/~omutlu/pub/pim-enabled-instructons-for-low-overhead-pim_isca15-lightning-talk.pdf" TargetMode="External"/><Relationship Id="rId6" Type="http://schemas.openxmlformats.org/officeDocument/2006/relationships/image" Target="../media/image95.png"/><Relationship Id="rId1" Type="http://schemas.openxmlformats.org/officeDocument/2006/relationships/slideLayout" Target="../slideLayouts/slideLayout1730.xml"/><Relationship Id="rId2" Type="http://schemas.openxmlformats.org/officeDocument/2006/relationships/hyperlink" Target="http://users.ece.cmu.edu/~omutlu/pub/pim-enabled-instructons-for-low-overhead-pim_isca15.pdf" TargetMode="External"/></Relationships>
</file>

<file path=ppt/slides/_rels/slide151.xml.rels><?xml version="1.0" encoding="UTF-8" standalone="yes"?>
<Relationships xmlns="http://schemas.openxmlformats.org/package/2006/relationships"><Relationship Id="rId3" Type="http://schemas.openxmlformats.org/officeDocument/2006/relationships/hyperlink" Target="http://isca2016.eecs.umich.edu/" TargetMode="External"/><Relationship Id="rId4" Type="http://schemas.openxmlformats.org/officeDocument/2006/relationships/hyperlink" Target="https://users.ece.cmu.edu/~omutlu/pub/TOM-programmer-transparent-GPU-near-date-processing_kevinhsieh_isca16-talk.pptx" TargetMode="External"/><Relationship Id="rId5" Type="http://schemas.openxmlformats.org/officeDocument/2006/relationships/hyperlink" Target="https://users.ece.cmu.edu/~omutlu/pub/TOM-programmer-transparent-GPU-near-date-processing_kevinhsieh_isca16-talk.pdf" TargetMode="External"/><Relationship Id="rId6" Type="http://schemas.openxmlformats.org/officeDocument/2006/relationships/hyperlink" Target="https://users.ece.cmu.edu/~omutlu/pub/TOM-programmer-transparent-GPU-near-date-processing_kevinhsieh_isca16-lightning-talk.pptx" TargetMode="External"/><Relationship Id="rId7" Type="http://schemas.openxmlformats.org/officeDocument/2006/relationships/hyperlink" Target="https://users.ece.cmu.edu/~omutlu/pub/TOM-programmer-transparent-GPU-near-date-processing_kevinhsieh_isca16-lightning-talk.pdf" TargetMode="External"/><Relationship Id="rId8" Type="http://schemas.openxmlformats.org/officeDocument/2006/relationships/image" Target="../media/image96.png"/><Relationship Id="rId1" Type="http://schemas.openxmlformats.org/officeDocument/2006/relationships/slideLayout" Target="../slideLayouts/slideLayout1730.xml"/><Relationship Id="rId2" Type="http://schemas.openxmlformats.org/officeDocument/2006/relationships/hyperlink" Target="https://users.ece.cmu.edu/~omutlu/pub/TOM-programmer-transparent-GPU-near-date-processing_isca16.pdf" TargetMode="Externa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1858.xml"/><Relationship Id="rId2" Type="http://schemas.openxmlformats.org/officeDocument/2006/relationships/image" Target="../media/image97.jpeg"/></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858.xml"/><Relationship Id="rId2" Type="http://schemas.openxmlformats.org/officeDocument/2006/relationships/image" Target="../media/image97.jpeg"/></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858.xml"/></Relationships>
</file>

<file path=ppt/slides/_rels/slide155.xml.rels><?xml version="1.0" encoding="UTF-8" standalone="yes"?>
<Relationships xmlns="http://schemas.openxmlformats.org/package/2006/relationships"><Relationship Id="rId3" Type="http://schemas.openxmlformats.org/officeDocument/2006/relationships/hyperlink" Target="http://pactconf.org/" TargetMode="External"/><Relationship Id="rId4" Type="http://schemas.openxmlformats.org/officeDocument/2006/relationships/image" Target="../media/image98.png"/><Relationship Id="rId1" Type="http://schemas.openxmlformats.org/officeDocument/2006/relationships/slideLayout" Target="../slideLayouts/slideLayout1730.xml"/><Relationship Id="rId2" Type="http://schemas.openxmlformats.org/officeDocument/2006/relationships/hyperlink" Target="https://users.ece.cmu.edu/~omutlu/pub/scheduling-for-GPU-processing-in-memory_pact16.pdf" TargetMode="External"/></Relationships>
</file>

<file path=ppt/slides/_rels/slide156.xml.rels><?xml version="1.0" encoding="UTF-8" standalone="yes"?>
<Relationships xmlns="http://schemas.openxmlformats.org/package/2006/relationships"><Relationship Id="rId3" Type="http://schemas.openxmlformats.org/officeDocument/2006/relationships/hyperlink" Target="http://isca2016.eecs.umich.edu/" TargetMode="External"/><Relationship Id="rId4" Type="http://schemas.openxmlformats.org/officeDocument/2006/relationships/hyperlink" Target="https://users.ece.cmu.edu/~omutlu/pub/enhanced-memory-controller-for-dependent-loads_milad_isca16-talk.pptx" TargetMode="External"/><Relationship Id="rId5" Type="http://schemas.openxmlformats.org/officeDocument/2006/relationships/hyperlink" Target="https://users.ece.cmu.edu/~omutlu/pub/enhanced-memory-controller-for-dependent-loads_milad_isca16-talk.pdf" TargetMode="External"/><Relationship Id="rId6" Type="http://schemas.openxmlformats.org/officeDocument/2006/relationships/hyperlink" Target="https://users.ece.cmu.edu/~omutlu/pub/enhanced-memory-controller-for-dependent-loads_milad_isca16-lightning-talk.pptx" TargetMode="External"/><Relationship Id="rId7" Type="http://schemas.openxmlformats.org/officeDocument/2006/relationships/hyperlink" Target="https://users.ece.cmu.edu/~omutlu/pub/enhanced-memory-controller-for-dependent-loads_milad_isca16-lightning-talk.pdf" TargetMode="External"/><Relationship Id="rId8" Type="http://schemas.openxmlformats.org/officeDocument/2006/relationships/image" Target="../media/image99.png"/><Relationship Id="rId9" Type="http://schemas.openxmlformats.org/officeDocument/2006/relationships/image" Target="../media/image100.png"/><Relationship Id="rId1" Type="http://schemas.openxmlformats.org/officeDocument/2006/relationships/slideLayout" Target="../slideLayouts/slideLayout1730.xml"/><Relationship Id="rId2" Type="http://schemas.openxmlformats.org/officeDocument/2006/relationships/hyperlink" Target="https://users.ece.cmu.edu/~omutlu/pub/enhanced-memory-controller-for-dependent-loads_isca16.pdf" TargetMode="External"/></Relationships>
</file>

<file path=ppt/slides/_rels/slide157.xml.rels><?xml version="1.0" encoding="UTF-8" standalone="yes"?>
<Relationships xmlns="http://schemas.openxmlformats.org/package/2006/relationships"><Relationship Id="rId3" Type="http://schemas.openxmlformats.org/officeDocument/2006/relationships/hyperlink" Target="http://www.iccd-conf.com/" TargetMode="External"/><Relationship Id="rId4" Type="http://schemas.openxmlformats.org/officeDocument/2006/relationships/image" Target="../media/image101.png"/><Relationship Id="rId1" Type="http://schemas.openxmlformats.org/officeDocument/2006/relationships/slideLayout" Target="../slideLayouts/slideLayout1730.xml"/><Relationship Id="rId2" Type="http://schemas.openxmlformats.org/officeDocument/2006/relationships/hyperlink" Target="https://users.ece.cmu.edu/~omutlu/pub/in-memory-pointer-chasing-accelerator_iccd16.pdf" TargetMode="External"/></Relationships>
</file>

<file path=ppt/slides/_rels/slide158.xml.rels><?xml version="1.0" encoding="UTF-8" standalone="yes"?>
<Relationships xmlns="http://schemas.openxmlformats.org/package/2006/relationships"><Relationship Id="rId3" Type="http://schemas.openxmlformats.org/officeDocument/2006/relationships/hyperlink" Target="http://www.computer.org/web/cal" TargetMode="External"/><Relationship Id="rId4" Type="http://schemas.openxmlformats.org/officeDocument/2006/relationships/image" Target="../media/image102.png"/><Relationship Id="rId1" Type="http://schemas.openxmlformats.org/officeDocument/2006/relationships/slideLayout" Target="../slideLayouts/slideLayout1730.xml"/><Relationship Id="rId2" Type="http://schemas.openxmlformats.org/officeDocument/2006/relationships/hyperlink" Target="https://users.ece.cmu.edu/~omutlu/pub/LazyPIM-coherence-for-processing-in-memory_ieee-cal16.pdf" TargetMode="Externa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image" Target="../media/image103.png"/><Relationship Id="rId3" Type="http://schemas.openxmlformats.org/officeDocument/2006/relationships/image" Target="../media/image104.png"/></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hyperlink" Target="https://github.com/CMU-SAFARI/SoftMC" TargetMode="External"/><Relationship Id="rId3" Type="http://schemas.openxmlformats.org/officeDocument/2006/relationships/image" Target="../media/image105.png"/></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hyperlink" Target="https://github.com/CMU-SAFARI/ramulator" TargetMode="External"/><Relationship Id="rId3" Type="http://schemas.openxmlformats.org/officeDocument/2006/relationships/image" Target="../media/image106.png"/></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729.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image" Target="../media/image107.png"/></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image" Target="../media/image108.png"/></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image" Target="../media/image109.png"/><Relationship Id="rId3" Type="http://schemas.openxmlformats.org/officeDocument/2006/relationships/image" Target="../media/image110.png"/></Relationships>
</file>

<file path=ppt/slides/_rels/slide166.xml.rels><?xml version="1.0" encoding="UTF-8" standalone="yes"?>
<Relationships xmlns="http://schemas.openxmlformats.org/package/2006/relationships"><Relationship Id="rId3" Type="http://schemas.openxmlformats.org/officeDocument/2006/relationships/hyperlink" Target="http://www.computer.org/web/cal" TargetMode="External"/><Relationship Id="rId4" Type="http://schemas.openxmlformats.org/officeDocument/2006/relationships/hyperlink" Target="https://github.com/CMU-SAFARI/ramulator" TargetMode="External"/><Relationship Id="rId5" Type="http://schemas.openxmlformats.org/officeDocument/2006/relationships/image" Target="../media/image106.png"/><Relationship Id="rId1" Type="http://schemas.openxmlformats.org/officeDocument/2006/relationships/slideLayout" Target="../slideLayouts/slideLayout1730.xml"/><Relationship Id="rId2" Type="http://schemas.openxmlformats.org/officeDocument/2006/relationships/hyperlink" Target="http://users.ece.cmu.edu/~omutlu/pub/ramulator_dram_simulator-ieee-cal15.pdf" TargetMode="Externa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730.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730.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image" Target="../media/image111.jpeg"/></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image" Target="../media/image23.jpg"/></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notesSlide" Target="../notesSlides/notesSlide30.xml"/><Relationship Id="rId3" Type="http://schemas.openxmlformats.org/officeDocument/2006/relationships/chart" Target="../charts/chart9.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image" Target="../media/image112.png"/><Relationship Id="rId3" Type="http://schemas.openxmlformats.org/officeDocument/2006/relationships/hyperlink" Target="https://people.inf.ethz.ch/omutlu/pub/understanding-latency-variation-in-DRAM-chips_sigmetrics16.pdf" TargetMode="External"/></Relationships>
</file>

<file path=ppt/slides/_rels/slide173.xml.rels><?xml version="1.0" encoding="UTF-8" standalone="yes"?>
<Relationships xmlns="http://schemas.openxmlformats.org/package/2006/relationships"><Relationship Id="rId3" Type="http://schemas.openxmlformats.org/officeDocument/2006/relationships/image" Target="../media/image113.jpeg"/><Relationship Id="rId4" Type="http://schemas.openxmlformats.org/officeDocument/2006/relationships/image" Target="../media/image114.png"/><Relationship Id="rId5" Type="http://schemas.openxmlformats.org/officeDocument/2006/relationships/image" Target="../media/image115.png"/><Relationship Id="rId6" Type="http://schemas.openxmlformats.org/officeDocument/2006/relationships/image" Target="../media/image116.png"/><Relationship Id="rId1" Type="http://schemas.openxmlformats.org/officeDocument/2006/relationships/slideLayout" Target="../slideLayouts/slideLayout1730.xml"/><Relationship Id="rId2" Type="http://schemas.openxmlformats.org/officeDocument/2006/relationships/notesSlide" Target="../notesSlides/notesSlide31.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17.png"/></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752.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758.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764.xml"/><Relationship Id="rId2" Type="http://schemas.openxmlformats.org/officeDocument/2006/relationships/image" Target="../media/image118.png"/><Relationship Id="rId3" Type="http://schemas.openxmlformats.org/officeDocument/2006/relationships/image" Target="../media/image119.png"/></Relationships>
</file>

<file path=ppt/slides/_rels/slide180.xml.rels><?xml version="1.0" encoding="UTF-8" standalone="yes"?>
<Relationships xmlns="http://schemas.openxmlformats.org/package/2006/relationships"><Relationship Id="rId3" Type="http://schemas.openxmlformats.org/officeDocument/2006/relationships/chart" Target="../charts/chart11.xml"/><Relationship Id="rId4" Type="http://schemas.openxmlformats.org/officeDocument/2006/relationships/chart" Target="../charts/chart12.xml"/><Relationship Id="rId1" Type="http://schemas.openxmlformats.org/officeDocument/2006/relationships/slideLayout" Target="../slideLayouts/slideLayout1764.xml"/><Relationship Id="rId2" Type="http://schemas.openxmlformats.org/officeDocument/2006/relationships/chart" Target="../charts/chart10.xml"/></Relationships>
</file>

<file path=ppt/slides/_rels/slide181.xml.rels><?xml version="1.0" encoding="UTF-8" standalone="yes"?>
<Relationships xmlns="http://schemas.openxmlformats.org/package/2006/relationships"><Relationship Id="rId3" Type="http://schemas.openxmlformats.org/officeDocument/2006/relationships/chart" Target="../charts/chart13.xml"/><Relationship Id="rId4" Type="http://schemas.openxmlformats.org/officeDocument/2006/relationships/chart" Target="../charts/chart14.xml"/><Relationship Id="rId5" Type="http://schemas.openxmlformats.org/officeDocument/2006/relationships/chart" Target="../charts/chart15.xml"/><Relationship Id="rId6" Type="http://schemas.openxmlformats.org/officeDocument/2006/relationships/chart" Target="../charts/chart16.xml"/><Relationship Id="rId1" Type="http://schemas.openxmlformats.org/officeDocument/2006/relationships/slideLayout" Target="../slideLayouts/slideLayout1764.xml"/><Relationship Id="rId2" Type="http://schemas.openxmlformats.org/officeDocument/2006/relationships/notesSlide" Target="../notesSlides/notesSlide32.xml"/></Relationships>
</file>

<file path=ppt/slides/_rels/slide182.xml.rels><?xml version="1.0" encoding="UTF-8" standalone="yes"?>
<Relationships xmlns="http://schemas.openxmlformats.org/package/2006/relationships"><Relationship Id="rId3" Type="http://schemas.openxmlformats.org/officeDocument/2006/relationships/hyperlink" Target="http://darksilicon.org/hpca/" TargetMode="External"/><Relationship Id="rId4" Type="http://schemas.openxmlformats.org/officeDocument/2006/relationships/hyperlink" Target="http://users.ece.cmu.edu/~omutlu/pub/adaptive-latency-dram_donghyuk_hpca15-talk.pptx" TargetMode="External"/><Relationship Id="rId5" Type="http://schemas.openxmlformats.org/officeDocument/2006/relationships/hyperlink" Target="http://users.ece.cmu.edu/~omutlu/pub/adaptive-latency-dram_donghyuk_hpca15-talk.pdf" TargetMode="External"/><Relationship Id="rId6" Type="http://schemas.openxmlformats.org/officeDocument/2006/relationships/hyperlink" Target="http://www.ece.cmu.edu/~safari/tools/aldram-hpca2015-fulldata.html" TargetMode="External"/><Relationship Id="rId7" Type="http://schemas.openxmlformats.org/officeDocument/2006/relationships/image" Target="../media/image120.png"/><Relationship Id="rId1" Type="http://schemas.openxmlformats.org/officeDocument/2006/relationships/slideLayout" Target="../slideLayouts/slideLayout2.xml"/><Relationship Id="rId2" Type="http://schemas.openxmlformats.org/officeDocument/2006/relationships/hyperlink" Target="http://users.ece.cmu.edu/~omutlu/pub/adaptive-latency-dram_hpca15.pdf" TargetMode="Externa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chart" Target="../charts/chart17.xml"/><Relationship Id="rId3" Type="http://schemas.openxmlformats.org/officeDocument/2006/relationships/hyperlink" Target="https://people.inf.ethz.ch/omutlu/pub/understanding-latency-variation-in-DRAM-chips_sigmetrics16.pdf" TargetMode="External"/></Relationships>
</file>

<file path=ppt/slides/_rels/slide184.xml.rels><?xml version="1.0" encoding="UTF-8" standalone="yes"?>
<Relationships xmlns="http://schemas.openxmlformats.org/package/2006/relationships"><Relationship Id="rId3" Type="http://schemas.openxmlformats.org/officeDocument/2006/relationships/hyperlink" Target="http://www.sigmetrics.org/sigmetrics2016/" TargetMode="External"/><Relationship Id="rId4" Type="http://schemas.openxmlformats.org/officeDocument/2006/relationships/hyperlink" Target="https://users.ece.cmu.edu/~omutlu/pub/understanding-latency-variation-in-DRAM-chips_kevinchang_sigmetrics16-talk.pptx" TargetMode="External"/><Relationship Id="rId5" Type="http://schemas.openxmlformats.org/officeDocument/2006/relationships/hyperlink" Target="https://users.ece.cmu.edu/~omutlu/pub/understanding-latency-variation-in-DRAM-chips_kevinchang_sigmetrics16-talk.pdf" TargetMode="External"/><Relationship Id="rId6" Type="http://schemas.openxmlformats.org/officeDocument/2006/relationships/hyperlink" Target="https://github.com/CMU-SAFARI/DRAM-Latency-Variation-Study" TargetMode="External"/><Relationship Id="rId7" Type="http://schemas.openxmlformats.org/officeDocument/2006/relationships/image" Target="../media/image121.png"/><Relationship Id="rId8" Type="http://schemas.openxmlformats.org/officeDocument/2006/relationships/image" Target="../media/image122.png"/><Relationship Id="rId1" Type="http://schemas.openxmlformats.org/officeDocument/2006/relationships/slideLayout" Target="../slideLayouts/slideLayout2.xml"/><Relationship Id="rId2" Type="http://schemas.openxmlformats.org/officeDocument/2006/relationships/hyperlink" Target="https://users.ece.cmu.edu/~omutlu/pub/understanding-latency-variation-in-DRAM-chips_sigmetrics16.pdf" TargetMode="External"/></Relationships>
</file>

<file path=ppt/slides/_rels/slide185.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4" Type="http://schemas.openxmlformats.org/officeDocument/2006/relationships/image" Target="../media/image123.png"/><Relationship Id="rId1" Type="http://schemas.openxmlformats.org/officeDocument/2006/relationships/slideLayout" Target="../slideLayouts/slideLayout2.xml"/><Relationship Id="rId2" Type="http://schemas.openxmlformats.org/officeDocument/2006/relationships/hyperlink" Target="https://people.inf.ethz.ch/omutlu/pub/DIVA-low-latency-DRAM_sigmetrics17-paper.pdf" TargetMode="External"/></Relationships>
</file>

<file path=ppt/slides/_rels/slide186.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4" Type="http://schemas.openxmlformats.org/officeDocument/2006/relationships/image" Target="../media/image124.png"/><Relationship Id="rId1" Type="http://schemas.openxmlformats.org/officeDocument/2006/relationships/slideLayout" Target="../slideLayouts/slideLayout2.xml"/><Relationship Id="rId2" Type="http://schemas.openxmlformats.org/officeDocument/2006/relationships/hyperlink" Target="https://people.inf.ethz.ch/omutlu/pub/Voltron-reduced-voltage-DRAM-sigmetrics17-paper.pdf" TargetMode="Externa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1729.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image" Target="../media/image125.png"/></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image" Target="../media/image125.png"/><Relationship Id="rId3" Type="http://schemas.openxmlformats.org/officeDocument/2006/relationships/image" Target="../media/image126.png"/></Relationships>
</file>

<file path=ppt/slides/_rels/slide192.xml.rels><?xml version="1.0" encoding="UTF-8" standalone="yes"?>
<Relationships xmlns="http://schemas.openxmlformats.org/package/2006/relationships"><Relationship Id="rId3" Type="http://schemas.openxmlformats.org/officeDocument/2006/relationships/image" Target="../media/image126.png"/><Relationship Id="rId4" Type="http://schemas.openxmlformats.org/officeDocument/2006/relationships/image" Target="../media/image127.png"/><Relationship Id="rId1" Type="http://schemas.openxmlformats.org/officeDocument/2006/relationships/slideLayout" Target="../slideLayouts/slideLayout1044.xml"/><Relationship Id="rId2" Type="http://schemas.openxmlformats.org/officeDocument/2006/relationships/image" Target="../media/image125.png"/></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image" Target="../media/image128.jpeg"/></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image" Target="../media/image129.jpeg"/></Relationships>
</file>

<file path=ppt/slides/_rels/slide195.xml.rels><?xml version="1.0" encoding="UTF-8" standalone="yes"?>
<Relationships xmlns="http://schemas.openxmlformats.org/package/2006/relationships"><Relationship Id="rId3" Type="http://schemas.openxmlformats.org/officeDocument/2006/relationships/image" Target="../media/image131.jpeg"/><Relationship Id="rId4" Type="http://schemas.openxmlformats.org/officeDocument/2006/relationships/hyperlink" Target="https://commons.wikimedia.org/w/index.php?curid=31493356" TargetMode="External"/><Relationship Id="rId1" Type="http://schemas.openxmlformats.org/officeDocument/2006/relationships/slideLayout" Target="../slideLayouts/slideLayout1044.xml"/><Relationship Id="rId2" Type="http://schemas.openxmlformats.org/officeDocument/2006/relationships/image" Target="../media/image130.jpeg"/></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notesSlide" Target="../notesSlides/notesSlide33.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1044.xml"/></Relationships>
</file>

<file path=ppt/slides/_rels/slide198.xml.rels><?xml version="1.0" encoding="UTF-8" standalone="yes"?>
<Relationships xmlns="http://schemas.openxmlformats.org/package/2006/relationships"><Relationship Id="rId3" Type="http://schemas.openxmlformats.org/officeDocument/2006/relationships/hyperlink" Target="http://superfri.org/superfri" TargetMode="External"/><Relationship Id="rId4" Type="http://schemas.openxmlformats.org/officeDocument/2006/relationships/image" Target="../media/image132.png"/><Relationship Id="rId1" Type="http://schemas.openxmlformats.org/officeDocument/2006/relationships/slideLayout" Target="../slideLayouts/slideLayout1044.xml"/><Relationship Id="rId2" Type="http://schemas.openxmlformats.org/officeDocument/2006/relationships/hyperlink" Target="https://people.inf.ethz.ch/omutlu/pub/memory-systems-research_superfri14.pdf" TargetMode="External"/></Relationships>
</file>

<file path=ppt/slides/_rels/slide199.xml.rels><?xml version="1.0" encoding="UTF-8" standalone="yes"?>
<Relationships xmlns="http://schemas.openxmlformats.org/package/2006/relationships"><Relationship Id="rId3" Type="http://schemas.openxmlformats.org/officeDocument/2006/relationships/hyperlink" Target="https://people.inf.ethz.ch/omutlu/pub/rowhammer-and-other-memory-issues_date17.pdf" TargetMode="External"/><Relationship Id="rId4" Type="http://schemas.openxmlformats.org/officeDocument/2006/relationships/hyperlink" Target="http://www.date-conference.com/" TargetMode="External"/><Relationship Id="rId5" Type="http://schemas.openxmlformats.org/officeDocument/2006/relationships/hyperlink" Target="https://people.inf.ethz.ch/omutlu/pub/onur-Rowhammer-Memory-Security_date17-invited-talk.pptx" TargetMode="External"/><Relationship Id="rId6" Type="http://schemas.openxmlformats.org/officeDocument/2006/relationships/hyperlink" Target="https://people.inf.ethz.ch/omutlu/pub/onur-Rowhammer-Memory-Security_date17-invited-talk.pdf" TargetMode="External"/><Relationship Id="rId1" Type="http://schemas.openxmlformats.org/officeDocument/2006/relationships/slideLayout" Target="../slideLayouts/slideLayout1044.xml"/><Relationship Id="rId2" Type="http://schemas.openxmlformats.org/officeDocument/2006/relationships/image" Target="../media/image57.png"/></Relationships>
</file>

<file path=ppt/slides/_rels/slide200.xml.rels><?xml version="1.0" encoding="UTF-8" standalone="yes"?>
<Relationships xmlns="http://schemas.openxmlformats.org/package/2006/relationships"><Relationship Id="rId3" Type="http://schemas.openxmlformats.org/officeDocument/2006/relationships/hyperlink" Target="http://www.memcon.com" TargetMode="External"/><Relationship Id="rId4" Type="http://schemas.openxmlformats.org/officeDocument/2006/relationships/hyperlink" Target="https://people.inf.ethz.ch/omutlu/pub/mutlu_memory-scaling_memcon13_talk.pptx" TargetMode="External"/><Relationship Id="rId5" Type="http://schemas.openxmlformats.org/officeDocument/2006/relationships/hyperlink" Target="https://people.inf.ethz.ch/omutlu/pub/mutlu_memory-scaling_memcon13_talk.pdf" TargetMode="External"/><Relationship Id="rId6" Type="http://schemas.openxmlformats.org/officeDocument/2006/relationships/hyperlink" Target="http://www.memcon.com/video1.aspx?vfile=2708052590001&amp;federated_f9=61773537001&amp;videoPlayer=999&amp;playerID=61773537001&amp;w=520&amp;h=442&amp;oheight=550" TargetMode="External"/><Relationship Id="rId7" Type="http://schemas.openxmlformats.org/officeDocument/2006/relationships/hyperlink" Target="http://www.storagesearch.com/ram-new-thinking.html" TargetMode="External"/><Relationship Id="rId8" Type="http://schemas.openxmlformats.org/officeDocument/2006/relationships/image" Target="../media/image133.png"/><Relationship Id="rId1" Type="http://schemas.openxmlformats.org/officeDocument/2006/relationships/slideLayout" Target="../slideLayouts/slideLayout1044.xml"/><Relationship Id="rId2" Type="http://schemas.openxmlformats.org/officeDocument/2006/relationships/hyperlink" Target="https://people.inf.ethz.ch/omutlu/pub/memory-scaling_memcon13.pdf" TargetMode="Externa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1044.xml"/><Relationship Id="rId2" Type="http://schemas.openxmlformats.org/officeDocument/2006/relationships/hyperlink" Target="http://proceedingsoftheieee.ieee.org/" TargetMode="External"/><Relationship Id="rId3" Type="http://schemas.openxmlformats.org/officeDocument/2006/relationships/image" Target="../media/image72.png"/></Relationships>
</file>

<file path=ppt/slides/_rels/slide202.xml.rels><?xml version="1.0" encoding="UTF-8" standalone="yes"?>
<Relationships xmlns="http://schemas.openxmlformats.org/package/2006/relationships"><Relationship Id="rId3" Type="http://schemas.openxmlformats.org/officeDocument/2006/relationships/hyperlink" Target="mailto:onur.mutlu@inf.ethz.ch" TargetMode="External"/><Relationship Id="rId4" Type="http://schemas.openxmlformats.org/officeDocument/2006/relationships/hyperlink" Target="https://people.inf.ethz.ch/omutlu" TargetMode="External"/><Relationship Id="rId5" Type="http://schemas.openxmlformats.org/officeDocument/2006/relationships/image" Target="../media/image1.png"/><Relationship Id="rId6" Type="http://schemas.openxmlformats.org/officeDocument/2006/relationships/image" Target="../media/image9.wmf"/><Relationship Id="rId7" Type="http://schemas.openxmlformats.org/officeDocument/2006/relationships/image" Target="../media/image10.png"/><Relationship Id="rId1" Type="http://schemas.openxmlformats.org/officeDocument/2006/relationships/slideLayout" Target="../slideLayouts/slideLayout1729.xml"/><Relationship Id="rId2" Type="http://schemas.openxmlformats.org/officeDocument/2006/relationships/notesSlide" Target="../notesSlides/notesSlide34.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1729.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730.xml"/><Relationship Id="rId2" Type="http://schemas.openxmlformats.org/officeDocument/2006/relationships/hyperlink" Target="http://proceedingsoftheieee.ieee.org/" TargetMode="External"/><Relationship Id="rId3" Type="http://schemas.openxmlformats.org/officeDocument/2006/relationships/image" Target="../media/image72.png"/></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34.png"/><Relationship Id="rId3" Type="http://schemas.openxmlformats.org/officeDocument/2006/relationships/image" Target="../media/image135.png"/></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xml"/><Relationship Id="rId3" Type="http://schemas.openxmlformats.org/officeDocument/2006/relationships/image" Target="../media/image136.png"/></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37.jpeg"/></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38.png"/><Relationship Id="rId3" Type="http://schemas.openxmlformats.org/officeDocument/2006/relationships/image" Target="../media/image139.png"/></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37.jpeg"/></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47.png"/></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6.xml"/><Relationship Id="rId3" Type="http://schemas.openxmlformats.org/officeDocument/2006/relationships/image" Target="../media/image140.png"/></Relationships>
</file>

<file path=ppt/slides/_rels/slide214.xml.rels><?xml version="1.0" encoding="UTF-8" standalone="yes"?>
<Relationships xmlns="http://schemas.openxmlformats.org/package/2006/relationships"><Relationship Id="rId3" Type="http://schemas.openxmlformats.org/officeDocument/2006/relationships/hyperlink" Target="http://www.date-conference.com/" TargetMode="External"/><Relationship Id="rId4" Type="http://schemas.openxmlformats.org/officeDocument/2006/relationships/hyperlink" Target="http://users.ece.cmu.edu/~omutlu/pub/cai_date12_talk.ppt" TargetMode="External"/><Relationship Id="rId5" Type="http://schemas.openxmlformats.org/officeDocument/2006/relationships/image" Target="../media/image141.png"/><Relationship Id="rId1" Type="http://schemas.openxmlformats.org/officeDocument/2006/relationships/slideLayout" Target="../slideLayouts/slideLayout2.xml"/><Relationship Id="rId2" Type="http://schemas.openxmlformats.org/officeDocument/2006/relationships/hyperlink" Target="http://users.ece.cmu.edu/~omutlu/pub/flash-error-patterns_date12.pdf" TargetMode="Externa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142.png"/></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869.xml"/></Relationships>
</file>

<file path=ppt/slides/_rels/slide217.xml.rels><?xml version="1.0" encoding="UTF-8" standalone="yes"?>
<Relationships xmlns="http://schemas.openxmlformats.org/package/2006/relationships"><Relationship Id="rId3" Type="http://schemas.openxmlformats.org/officeDocument/2006/relationships/notesSlide" Target="../notesSlides/notesSlide37.xml"/><Relationship Id="rId4" Type="http://schemas.openxmlformats.org/officeDocument/2006/relationships/image" Target="../media/image143.jpeg"/><Relationship Id="rId1" Type="http://schemas.openxmlformats.org/officeDocument/2006/relationships/tags" Target="../tags/tag1.xml"/><Relationship Id="rId2" Type="http://schemas.openxmlformats.org/officeDocument/2006/relationships/slideLayout" Target="../slideLayouts/slideLayout1884.xml"/></Relationships>
</file>

<file path=ppt/slides/_rels/slide218.xml.rels><?xml version="1.0" encoding="UTF-8" standalone="yes"?>
<Relationships xmlns="http://schemas.openxmlformats.org/package/2006/relationships"><Relationship Id="rId1" Type="http://schemas.openxmlformats.org/officeDocument/2006/relationships/tags" Target="../tags/tag2.xml"/><Relationship Id="rId2" Type="http://schemas.openxmlformats.org/officeDocument/2006/relationships/slideLayout" Target="../slideLayouts/slideLayout1884.xml"/><Relationship Id="rId3" Type="http://schemas.openxmlformats.org/officeDocument/2006/relationships/notesSlide" Target="../notesSlides/notesSlide38.xml"/></Relationships>
</file>

<file path=ppt/slides/_rels/slide219.xml.rels><?xml version="1.0" encoding="UTF-8" standalone="yes"?>
<Relationships xmlns="http://schemas.openxmlformats.org/package/2006/relationships"><Relationship Id="rId1" Type="http://schemas.openxmlformats.org/officeDocument/2006/relationships/tags" Target="../tags/tag3.xml"/><Relationship Id="rId2" Type="http://schemas.openxmlformats.org/officeDocument/2006/relationships/slideLayout" Target="../slideLayouts/slideLayout1884.xml"/><Relationship Id="rId3" Type="http://schemas.openxmlformats.org/officeDocument/2006/relationships/notesSlide" Target="../notesSlides/notesSlide39.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884.xml"/><Relationship Id="rId2" Type="http://schemas.openxmlformats.org/officeDocument/2006/relationships/notesSlide" Target="../notesSlides/notesSlide40.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1884.xml"/><Relationship Id="rId2" Type="http://schemas.openxmlformats.org/officeDocument/2006/relationships/notesSlide" Target="../notesSlides/notesSlide41.xml"/></Relationships>
</file>

<file path=ppt/slides/_rels/slide222.xml.rels><?xml version="1.0" encoding="UTF-8" standalone="yes"?>
<Relationships xmlns="http://schemas.openxmlformats.org/package/2006/relationships"><Relationship Id="rId1" Type="http://schemas.openxmlformats.org/officeDocument/2006/relationships/tags" Target="../tags/tag4.xml"/><Relationship Id="rId2" Type="http://schemas.openxmlformats.org/officeDocument/2006/relationships/slideLayout" Target="../slideLayouts/slideLayout1884.xml"/><Relationship Id="rId3" Type="http://schemas.openxmlformats.org/officeDocument/2006/relationships/notesSlide" Target="../notesSlides/notesSlide42.xml"/></Relationships>
</file>

<file path=ppt/slides/_rels/slide223.xml.rels><?xml version="1.0" encoding="UTF-8" standalone="yes"?>
<Relationships xmlns="http://schemas.openxmlformats.org/package/2006/relationships"><Relationship Id="rId1" Type="http://schemas.openxmlformats.org/officeDocument/2006/relationships/tags" Target="../tags/tag5.xml"/><Relationship Id="rId2" Type="http://schemas.openxmlformats.org/officeDocument/2006/relationships/slideLayout" Target="../slideLayouts/slideLayout1884.xml"/><Relationship Id="rId3" Type="http://schemas.openxmlformats.org/officeDocument/2006/relationships/notesSlide" Target="../notesSlides/notesSlide43.xml"/></Relationships>
</file>

<file path=ppt/slides/_rels/slide224.xml.rels><?xml version="1.0" encoding="UTF-8" standalone="yes"?>
<Relationships xmlns="http://schemas.openxmlformats.org/package/2006/relationships"><Relationship Id="rId1" Type="http://schemas.openxmlformats.org/officeDocument/2006/relationships/tags" Target="../tags/tag6.xml"/><Relationship Id="rId2" Type="http://schemas.openxmlformats.org/officeDocument/2006/relationships/slideLayout" Target="../slideLayouts/slideLayout1884.xml"/><Relationship Id="rId3" Type="http://schemas.openxmlformats.org/officeDocument/2006/relationships/notesSlide" Target="../notesSlides/notesSlide44.xml"/></Relationships>
</file>

<file path=ppt/slides/_rels/slide225.xml.rels><?xml version="1.0" encoding="UTF-8" standalone="yes"?>
<Relationships xmlns="http://schemas.openxmlformats.org/package/2006/relationships"><Relationship Id="rId3" Type="http://schemas.openxmlformats.org/officeDocument/2006/relationships/notesSlide" Target="../notesSlides/notesSlide45.xml"/><Relationship Id="rId4" Type="http://schemas.openxmlformats.org/officeDocument/2006/relationships/image" Target="../media/image135.png"/><Relationship Id="rId1" Type="http://schemas.openxmlformats.org/officeDocument/2006/relationships/tags" Target="../tags/tag7.xml"/><Relationship Id="rId2" Type="http://schemas.openxmlformats.org/officeDocument/2006/relationships/slideLayout" Target="../slideLayouts/slideLayout1880.xml"/></Relationships>
</file>

<file path=ppt/slides/_rels/slide226.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image" Target="../media/image144.png"/><Relationship Id="rId1" Type="http://schemas.openxmlformats.org/officeDocument/2006/relationships/slideLayout" Target="../slideLayouts/slideLayout14.xml"/><Relationship Id="rId2" Type="http://schemas.openxmlformats.org/officeDocument/2006/relationships/hyperlink" Target="http://users.ece.cmu.edu/~omutlu/pub/flash-read-disturb-errors_dsn15.pdf" TargetMode="External"/></Relationships>
</file>

<file path=ppt/slides/_rels/slide227.xml.rels><?xml version="1.0" encoding="UTF-8" standalone="yes"?>
<Relationships xmlns="http://schemas.openxmlformats.org/package/2006/relationships"><Relationship Id="rId3" Type="http://schemas.openxmlformats.org/officeDocument/2006/relationships/hyperlink" Target="http://www.sigmetrics.org/sigmetrics2015/" TargetMode="External"/><Relationship Id="rId4" Type="http://schemas.openxmlformats.org/officeDocument/2006/relationships/hyperlink" Target="http://users.ece.cmu.edu/~omutlu/pub/flash-memory-failures-in-the-field-at-facebook_sigmetrics15-talk.pptx" TargetMode="External"/><Relationship Id="rId5" Type="http://schemas.openxmlformats.org/officeDocument/2006/relationships/hyperlink" Target="http://users.ece.cmu.edu/~omutlu/pub/flash-memory-failures-in-the-field-at-facebook_sigmetrics15-talk.pdf" TargetMode="External"/><Relationship Id="rId6" Type="http://schemas.openxmlformats.org/officeDocument/2006/relationships/hyperlink" Target="http://www.zdnet.com/article/facebooks-ssd-experience/" TargetMode="External"/><Relationship Id="rId7" Type="http://schemas.openxmlformats.org/officeDocument/2006/relationships/hyperlink" Target="http://www.theregister.co.uk/2015/06/22/facebook_reveals_ssd_failure_rate_trough/" TargetMode="External"/><Relationship Id="rId8" Type="http://schemas.openxmlformats.org/officeDocument/2006/relationships/hyperlink" Target="http://www.techspot.com/news/61090-researchers-publish-first-large-scale-field-ssd-reliability.html" TargetMode="External"/><Relationship Id="rId9" Type="http://schemas.openxmlformats.org/officeDocument/2006/relationships/hyperlink" Target="http://techreport.com/news/28519/facebook-ssd-reliability-study-shows-early-burnouts" TargetMode="External"/><Relationship Id="rId10" Type="http://schemas.openxmlformats.org/officeDocument/2006/relationships/image" Target="../media/image59.png"/><Relationship Id="rId1" Type="http://schemas.openxmlformats.org/officeDocument/2006/relationships/slideLayout" Target="../slideLayouts/slideLayout14.xml"/><Relationship Id="rId2" Type="http://schemas.openxmlformats.org/officeDocument/2006/relationships/hyperlink" Target="http://users.ece.cmu.edu/~omutlu/pub/flash-memory-failures-in-the-field-at-facebook_sigmetrics15.pdf" TargetMode="External"/></Relationships>
</file>

<file path=ppt/slides/_rels/slide228.xml.rels><?xml version="1.0" encoding="UTF-8" standalone="yes"?>
<Relationships xmlns="http://schemas.openxmlformats.org/package/2006/relationships"><Relationship Id="rId3" Type="http://schemas.openxmlformats.org/officeDocument/2006/relationships/hyperlink" Target="http://www.flashmemorysummit.com/" TargetMode="External"/><Relationship Id="rId4" Type="http://schemas.openxmlformats.org/officeDocument/2006/relationships/hyperlink" Target="http://users.ece.cmu.edu/~omutlu/pub/flash-memory-errors_mutlu_fms14-talk.ppt" TargetMode="External"/><Relationship Id="rId1" Type="http://schemas.openxmlformats.org/officeDocument/2006/relationships/slideLayout" Target="../slideLayouts/slideLayout14.xml"/><Relationship Id="rId2" Type="http://schemas.openxmlformats.org/officeDocument/2006/relationships/hyperlink" Target="http://users.ece.cmu.edu/~omutlu/pub/flash-memory-errors_mutlu_fms14-talk.pdf" TargetMode="External"/></Relationships>
</file>

<file path=ppt/slides/_rels/slide229.xml.rels><?xml version="1.0" encoding="UTF-8" standalone="yes"?>
<Relationships xmlns="http://schemas.openxmlformats.org/package/2006/relationships"><Relationship Id="rId3" Type="http://schemas.openxmlformats.org/officeDocument/2006/relationships/image" Target="../media/image146.png"/><Relationship Id="rId4" Type="http://schemas.openxmlformats.org/officeDocument/2006/relationships/hyperlink" Target="https://people.inf.ethz.ch/omutlu/pub/flash-memory-programming-vulnerabilities_hpca17.pdf" TargetMode="External"/><Relationship Id="rId5" Type="http://schemas.openxmlformats.org/officeDocument/2006/relationships/hyperlink" Target="https://hpca2017.org/" TargetMode="External"/><Relationship Id="rId6" Type="http://schemas.openxmlformats.org/officeDocument/2006/relationships/hyperlink" Target="https://people.inf.ethz.ch/omutlu/pub/flash-memory-programming-vulnerabilities_hpca17-talk.pptx" TargetMode="External"/><Relationship Id="rId7" Type="http://schemas.openxmlformats.org/officeDocument/2006/relationships/hyperlink" Target="https://people.inf.ethz.ch/omutlu/pub/flash-memory-programming-vulnerabilities_hpca17-talk.pdf" TargetMode="External"/><Relationship Id="rId8" Type="http://schemas.openxmlformats.org/officeDocument/2006/relationships/hyperlink" Target="https://people.inf.ethz.ch/omutlu/pub/flash-memory-programming-vulnerabilities_hpca17-lightning-talk.pptx" TargetMode="External"/><Relationship Id="rId9" Type="http://schemas.openxmlformats.org/officeDocument/2006/relationships/hyperlink" Target="https://people.inf.ethz.ch/omutlu/pub/flash-memory-programming-vulnerabilities_hpca17-lightning-talk.pdf" TargetMode="External"/><Relationship Id="rId1" Type="http://schemas.openxmlformats.org/officeDocument/2006/relationships/slideLayout" Target="../slideLayouts/slideLayout14.xml"/><Relationship Id="rId2" Type="http://schemas.openxmlformats.org/officeDocument/2006/relationships/image" Target="../media/image145.png"/></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image" Target="../media/image137.jpeg"/></Relationships>
</file>

<file path=ppt/slides/_rels/slide232.xml.rels><?xml version="1.0" encoding="UTF-8" standalone="yes"?>
<Relationships xmlns="http://schemas.openxmlformats.org/package/2006/relationships"><Relationship Id="rId3" Type="http://schemas.openxmlformats.org/officeDocument/2006/relationships/hyperlink" Target="http://www.date-conference.com/" TargetMode="External"/><Relationship Id="rId4" Type="http://schemas.openxmlformats.org/officeDocument/2006/relationships/hyperlink" Target="http://users.ece.cmu.edu/~omutlu/pub/cai_date13_talk.ppt" TargetMode="External"/><Relationship Id="rId5" Type="http://schemas.openxmlformats.org/officeDocument/2006/relationships/image" Target="../media/image147.png"/><Relationship Id="rId1" Type="http://schemas.openxmlformats.org/officeDocument/2006/relationships/slideLayout" Target="../slideLayouts/slideLayout14.xml"/><Relationship Id="rId2" Type="http://schemas.openxmlformats.org/officeDocument/2006/relationships/hyperlink" Target="http://users.ece.cmu.edu/~omutlu/pub/flash-memory-voltage-characterization_date13.pdf" TargetMode="External"/></Relationships>
</file>

<file path=ppt/slides/_rels/slide233.xml.rels><?xml version="1.0" encoding="UTF-8" standalone="yes"?>
<Relationships xmlns="http://schemas.openxmlformats.org/package/2006/relationships"><Relationship Id="rId3" Type="http://schemas.openxmlformats.org/officeDocument/2006/relationships/hyperlink" Target="http://www.iccd-conf.com/" TargetMode="External"/><Relationship Id="rId4" Type="http://schemas.openxmlformats.org/officeDocument/2006/relationships/hyperlink" Target="http://users.ece.cmu.edu/~omutlu/pub/cai_iccd13_talk.pptx" TargetMode="External"/><Relationship Id="rId5" Type="http://schemas.openxmlformats.org/officeDocument/2006/relationships/hyperlink" Target="http://users.ece.cmu.edu/~omutlu/pub/cai_iccd13_talk.pdf" TargetMode="External"/><Relationship Id="rId6" Type="http://schemas.openxmlformats.org/officeDocument/2006/relationships/hyperlink" Target="http://users.ece.cmu.edu/~omutlu/pub/cai_iccd13_lightning-talk.pdf" TargetMode="External"/><Relationship Id="rId7" Type="http://schemas.openxmlformats.org/officeDocument/2006/relationships/image" Target="../media/image148.png"/><Relationship Id="rId1" Type="http://schemas.openxmlformats.org/officeDocument/2006/relationships/slideLayout" Target="../slideLayouts/slideLayout14.xml"/><Relationship Id="rId2" Type="http://schemas.openxmlformats.org/officeDocument/2006/relationships/hyperlink" Target="http://users.ece.cmu.edu/~omutlu/pub/flash-programming-interference_iccd13.pdf" TargetMode="External"/></Relationships>
</file>

<file path=ppt/slides/_rels/slide234.xml.rels><?xml version="1.0" encoding="UTF-8" standalone="yes"?>
<Relationships xmlns="http://schemas.openxmlformats.org/package/2006/relationships"><Relationship Id="rId3" Type="http://schemas.openxmlformats.org/officeDocument/2006/relationships/hyperlink" Target="http://www.sigmetrics.org/sigmetrics2014/" TargetMode="External"/><Relationship Id="rId4" Type="http://schemas.openxmlformats.org/officeDocument/2006/relationships/hyperlink" Target="http://users.ece.cmu.edu/~omutlu/pub/neighbor-assisted-error-correction-in-flash_cai_sigmetrics14-talk.ppt" TargetMode="External"/><Relationship Id="rId5" Type="http://schemas.openxmlformats.org/officeDocument/2006/relationships/hyperlink" Target="http://users.ece.cmu.edu/~omutlu/pub/neighbor-assisted-error-correction-in-flash_cai_sigmetrics14-talk.pdf" TargetMode="External"/><Relationship Id="rId6" Type="http://schemas.openxmlformats.org/officeDocument/2006/relationships/image" Target="../media/image149.png"/><Relationship Id="rId1" Type="http://schemas.openxmlformats.org/officeDocument/2006/relationships/slideLayout" Target="../slideLayouts/slideLayout14.xml"/><Relationship Id="rId2" Type="http://schemas.openxmlformats.org/officeDocument/2006/relationships/hyperlink" Target="http://users.ece.cmu.edu/~omutlu/pub/neighbor-assisted-error-correction-in-flash_sigmetrics14.pdf" TargetMode="External"/></Relationships>
</file>

<file path=ppt/slides/_rels/slide235.xml.rels><?xml version="1.0" encoding="UTF-8" standalone="yes"?>
<Relationships xmlns="http://schemas.openxmlformats.org/package/2006/relationships"><Relationship Id="rId3" Type="http://schemas.openxmlformats.org/officeDocument/2006/relationships/hyperlink" Target="http://darksilicon.org/hpca/" TargetMode="External"/><Relationship Id="rId4" Type="http://schemas.openxmlformats.org/officeDocument/2006/relationships/hyperlink" Target="http://users.ece.cmu.edu/~omutlu/pub/flash-memory-data-retention_yixin_hpca15-talk.pptx" TargetMode="External"/><Relationship Id="rId5" Type="http://schemas.openxmlformats.org/officeDocument/2006/relationships/hyperlink" Target="http://users.ece.cmu.edu/~omutlu/pub/flash-memory-data-retention_yixin_hpca15-talk.pdf" TargetMode="External"/><Relationship Id="rId6" Type="http://schemas.openxmlformats.org/officeDocument/2006/relationships/image" Target="../media/image150.png"/><Relationship Id="rId1" Type="http://schemas.openxmlformats.org/officeDocument/2006/relationships/slideLayout" Target="../slideLayouts/slideLayout14.xml"/><Relationship Id="rId2" Type="http://schemas.openxmlformats.org/officeDocument/2006/relationships/hyperlink" Target="http://users.ece.cmu.edu/~omutlu/pub/flash-memory-data-retention_hpca15.pdf" TargetMode="External"/></Relationships>
</file>

<file path=ppt/slides/_rels/slide236.xml.rels><?xml version="1.0" encoding="UTF-8" standalone="yes"?>
<Relationships xmlns="http://schemas.openxmlformats.org/package/2006/relationships"><Relationship Id="rId3" Type="http://schemas.openxmlformats.org/officeDocument/2006/relationships/hyperlink" Target="http://www.sigmetrics.org/sigmetrics2015/" TargetMode="External"/><Relationship Id="rId4" Type="http://schemas.openxmlformats.org/officeDocument/2006/relationships/hyperlink" Target="http://users.ece.cmu.edu/~omutlu/pub/flash-memory-failures-in-the-field-at-facebook_sigmetrics15-talk.pptx" TargetMode="External"/><Relationship Id="rId5" Type="http://schemas.openxmlformats.org/officeDocument/2006/relationships/hyperlink" Target="http://users.ece.cmu.edu/~omutlu/pub/flash-memory-failures-in-the-field-at-facebook_sigmetrics15-talk.pdf" TargetMode="External"/><Relationship Id="rId6" Type="http://schemas.openxmlformats.org/officeDocument/2006/relationships/hyperlink" Target="http://www.zdnet.com/article/facebooks-ssd-experience/" TargetMode="External"/><Relationship Id="rId7" Type="http://schemas.openxmlformats.org/officeDocument/2006/relationships/hyperlink" Target="http://www.theregister.co.uk/2015/06/22/facebook_reveals_ssd_failure_rate_trough/" TargetMode="External"/><Relationship Id="rId8" Type="http://schemas.openxmlformats.org/officeDocument/2006/relationships/hyperlink" Target="http://www.techspot.com/news/61090-researchers-publish-first-large-scale-field-ssd-reliability.html" TargetMode="External"/><Relationship Id="rId9" Type="http://schemas.openxmlformats.org/officeDocument/2006/relationships/hyperlink" Target="http://techreport.com/news/28519/facebook-ssd-reliability-study-shows-early-burnouts" TargetMode="External"/><Relationship Id="rId10" Type="http://schemas.openxmlformats.org/officeDocument/2006/relationships/image" Target="../media/image59.png"/><Relationship Id="rId1" Type="http://schemas.openxmlformats.org/officeDocument/2006/relationships/slideLayout" Target="../slideLayouts/slideLayout14.xml"/><Relationship Id="rId2" Type="http://schemas.openxmlformats.org/officeDocument/2006/relationships/hyperlink" Target="http://users.ece.cmu.edu/~omutlu/pub/flash-memory-failures-in-the-field-at-facebook_sigmetrics15.pdf" TargetMode="External"/></Relationships>
</file>

<file path=ppt/slides/_rels/slide237.xml.rels><?xml version="1.0" encoding="UTF-8" standalone="yes"?>
<Relationships xmlns="http://schemas.openxmlformats.org/package/2006/relationships"><Relationship Id="rId3" Type="http://schemas.openxmlformats.org/officeDocument/2006/relationships/image" Target="../media/image146.png"/><Relationship Id="rId4" Type="http://schemas.openxmlformats.org/officeDocument/2006/relationships/hyperlink" Target="https://people.inf.ethz.ch/omutlu/pub/flash-memory-programming-vulnerabilities_hpca17.pdf" TargetMode="External"/><Relationship Id="rId5" Type="http://schemas.openxmlformats.org/officeDocument/2006/relationships/hyperlink" Target="https://hpca2017.org/" TargetMode="External"/><Relationship Id="rId6" Type="http://schemas.openxmlformats.org/officeDocument/2006/relationships/hyperlink" Target="https://people.inf.ethz.ch/omutlu/pub/flash-memory-programming-vulnerabilities_hpca17-talk.pptx" TargetMode="External"/><Relationship Id="rId7" Type="http://schemas.openxmlformats.org/officeDocument/2006/relationships/hyperlink" Target="https://people.inf.ethz.ch/omutlu/pub/flash-memory-programming-vulnerabilities_hpca17-talk.pdf" TargetMode="External"/><Relationship Id="rId8" Type="http://schemas.openxmlformats.org/officeDocument/2006/relationships/hyperlink" Target="https://people.inf.ethz.ch/omutlu/pub/flash-memory-programming-vulnerabilities_hpca17-lightning-talk.pptx" TargetMode="External"/><Relationship Id="rId9" Type="http://schemas.openxmlformats.org/officeDocument/2006/relationships/hyperlink" Target="https://people.inf.ethz.ch/omutlu/pub/flash-memory-programming-vulnerabilities_hpca17-lightning-talk.pdf" TargetMode="External"/><Relationship Id="rId1" Type="http://schemas.openxmlformats.org/officeDocument/2006/relationships/slideLayout" Target="../slideLayouts/slideLayout14.xml"/><Relationship Id="rId2" Type="http://schemas.openxmlformats.org/officeDocument/2006/relationships/image" Target="../media/image145.png"/></Relationships>
</file>

<file path=ppt/slides/_rels/slide238.xml.rels><?xml version="1.0" encoding="UTF-8" standalone="yes"?>
<Relationships xmlns="http://schemas.openxmlformats.org/package/2006/relationships"><Relationship Id="rId3" Type="http://schemas.openxmlformats.org/officeDocument/2006/relationships/hyperlink" Target="http://www.comsoc.org/jsac" TargetMode="External"/><Relationship Id="rId4" Type="http://schemas.openxmlformats.org/officeDocument/2006/relationships/image" Target="../media/image151.png"/><Relationship Id="rId1" Type="http://schemas.openxmlformats.org/officeDocument/2006/relationships/slideLayout" Target="../slideLayouts/slideLayout14.xml"/><Relationship Id="rId2" Type="http://schemas.openxmlformats.org/officeDocument/2006/relationships/hyperlink" Target="https://people.inf.ethz.ch/omutlu/pub/online-nand-flash-memory-channel-model_jsac16.pdf" TargetMode="Externa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1903.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914.xml"/><Relationship Id="rId2" Type="http://schemas.openxmlformats.org/officeDocument/2006/relationships/notesSlide" Target="../notesSlides/notesSlide46.xml"/></Relationships>
</file>

<file path=ppt/slides/_rels/slide242.xml.rels><?xml version="1.0" encoding="UTF-8" standalone="yes"?>
<Relationships xmlns="http://schemas.openxmlformats.org/package/2006/relationships"><Relationship Id="rId3" Type="http://schemas.openxmlformats.org/officeDocument/2006/relationships/image" Target="../media/image152.gif"/><Relationship Id="rId4" Type="http://schemas.openxmlformats.org/officeDocument/2006/relationships/image" Target="../media/image153.PNG"/><Relationship Id="rId1" Type="http://schemas.openxmlformats.org/officeDocument/2006/relationships/slideLayout" Target="../slideLayouts/slideLayout1914.xml"/><Relationship Id="rId2" Type="http://schemas.openxmlformats.org/officeDocument/2006/relationships/notesSlide" Target="../notesSlides/notesSlide47.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914.xml"/><Relationship Id="rId2" Type="http://schemas.openxmlformats.org/officeDocument/2006/relationships/notesSlide" Target="../notesSlides/notesSlide48.xml"/><Relationship Id="rId3" Type="http://schemas.openxmlformats.org/officeDocument/2006/relationships/image" Target="../media/image153.PNG"/></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1914.xml"/><Relationship Id="rId2" Type="http://schemas.openxmlformats.org/officeDocument/2006/relationships/notesSlide" Target="../notesSlides/notesSlide49.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914.xml"/><Relationship Id="rId2" Type="http://schemas.openxmlformats.org/officeDocument/2006/relationships/notesSlide" Target="../notesSlides/notesSlide50.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1914.xml"/><Relationship Id="rId2" Type="http://schemas.openxmlformats.org/officeDocument/2006/relationships/notesSlide" Target="../notesSlides/notesSlide51.xml"/><Relationship Id="rId3" Type="http://schemas.openxmlformats.org/officeDocument/2006/relationships/image" Target="../media/image153.PNG"/></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914.xml"/><Relationship Id="rId2" Type="http://schemas.openxmlformats.org/officeDocument/2006/relationships/notesSlide" Target="../notesSlides/notesSlide52.xml"/><Relationship Id="rId3" Type="http://schemas.openxmlformats.org/officeDocument/2006/relationships/image" Target="../media/image153.PNG"/></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1914.xml"/><Relationship Id="rId2" Type="http://schemas.openxmlformats.org/officeDocument/2006/relationships/notesSlide" Target="../notesSlides/notesSlide53.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914.xml"/><Relationship Id="rId2" Type="http://schemas.openxmlformats.org/officeDocument/2006/relationships/notesSlide" Target="../notesSlides/notesSlide54.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1914.xml"/><Relationship Id="rId2" Type="http://schemas.openxmlformats.org/officeDocument/2006/relationships/notesSlide" Target="../notesSlides/notesSlide55.xml"/><Relationship Id="rId3" Type="http://schemas.openxmlformats.org/officeDocument/2006/relationships/chart" Target="../charts/chart18.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1914.xml"/><Relationship Id="rId2" Type="http://schemas.openxmlformats.org/officeDocument/2006/relationships/chart" Target="../charts/chart19.xml"/></Relationships>
</file>

<file path=ppt/slides/_rels/slide252.xml.rels><?xml version="1.0" encoding="UTF-8" standalone="yes"?>
<Relationships xmlns="http://schemas.openxmlformats.org/package/2006/relationships"><Relationship Id="rId3" Type="http://schemas.openxmlformats.org/officeDocument/2006/relationships/hyperlink" Target="http://hpca20.ece.ufl.edu/" TargetMode="External"/><Relationship Id="rId4" Type="http://schemas.openxmlformats.org/officeDocument/2006/relationships/hyperlink" Target="http://users.ece.cmu.edu/~omutlu/pub/dram-access-refresh-parallelization_hpca14-summary.pdf" TargetMode="External"/><Relationship Id="rId5" Type="http://schemas.openxmlformats.org/officeDocument/2006/relationships/hyperlink" Target="http://users.ece.cmu.edu/~omutlu/pub/dram-access-refresh-parallelization_chang_hpca14-talk.pptx" TargetMode="External"/><Relationship Id="rId6" Type="http://schemas.openxmlformats.org/officeDocument/2006/relationships/hyperlink" Target="http://users.ece.cmu.edu/~omutlu/pub/dram-access-refresh-parallelization_chang_hpca14-talk.pdf" TargetMode="External"/><Relationship Id="rId7" Type="http://schemas.openxmlformats.org/officeDocument/2006/relationships/image" Target="../media/image154.png"/><Relationship Id="rId1" Type="http://schemas.openxmlformats.org/officeDocument/2006/relationships/slideLayout" Target="../slideLayouts/slideLayout1903.xml"/><Relationship Id="rId2" Type="http://schemas.openxmlformats.org/officeDocument/2006/relationships/hyperlink" Target="http://users.ece.cmu.edu/~omutlu/pub/dram-access-refresh-parallelization_hpca14.pdf" TargetMode="Externa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1903.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1925.xml"/><Relationship Id="rId2" Type="http://schemas.openxmlformats.org/officeDocument/2006/relationships/image" Target="../media/image155.png"/></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1937.xml"/><Relationship Id="rId2" Type="http://schemas.openxmlformats.org/officeDocument/2006/relationships/image" Target="../media/image156.png"/><Relationship Id="rId3" Type="http://schemas.openxmlformats.org/officeDocument/2006/relationships/image" Target="../media/image155.png"/></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948.xml"/><Relationship Id="rId2" Type="http://schemas.openxmlformats.org/officeDocument/2006/relationships/image" Target="../media/image157.png"/></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1948.xml"/><Relationship Id="rId2" Type="http://schemas.openxmlformats.org/officeDocument/2006/relationships/image" Target="../media/image158.emf"/></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948.xml"/><Relationship Id="rId2" Type="http://schemas.openxmlformats.org/officeDocument/2006/relationships/notesSlide" Target="../notesSlides/notesSlide56.xml"/><Relationship Id="rId3" Type="http://schemas.openxmlformats.org/officeDocument/2006/relationships/image" Target="../media/image159.png"/></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1948.xml"/><Relationship Id="rId2" Type="http://schemas.openxmlformats.org/officeDocument/2006/relationships/image" Target="../media/image160.png"/><Relationship Id="rId3" Type="http://schemas.openxmlformats.org/officeDocument/2006/relationships/image" Target="../media/image161.png"/></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903.xml"/><Relationship Id="rId2" Type="http://schemas.openxmlformats.org/officeDocument/2006/relationships/image" Target="../media/image162.png"/></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1903.xml"/><Relationship Id="rId2" Type="http://schemas.openxmlformats.org/officeDocument/2006/relationships/image" Target="../media/image163.png"/></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903.xml"/><Relationship Id="rId2" Type="http://schemas.openxmlformats.org/officeDocument/2006/relationships/image" Target="../media/image164.png"/><Relationship Id="rId3" Type="http://schemas.openxmlformats.org/officeDocument/2006/relationships/image" Target="../media/image163.png"/></Relationships>
</file>

<file path=ppt/slides/_rels/slide263.xml.rels><?xml version="1.0" encoding="UTF-8" standalone="yes"?>
<Relationships xmlns="http://schemas.openxmlformats.org/package/2006/relationships"><Relationship Id="rId3" Type="http://schemas.openxmlformats.org/officeDocument/2006/relationships/hyperlink" Target="http://isca2012.ittc.ku.edu/" TargetMode="External"/><Relationship Id="rId4" Type="http://schemas.openxmlformats.org/officeDocument/2006/relationships/hyperlink" Target="http://users.ece.cmu.edu/~omutlu/pub/liu_isca12_talk.pdf" TargetMode="External"/><Relationship Id="rId5" Type="http://schemas.openxmlformats.org/officeDocument/2006/relationships/image" Target="../media/image165.png"/><Relationship Id="rId1" Type="http://schemas.openxmlformats.org/officeDocument/2006/relationships/slideLayout" Target="../slideLayouts/slideLayout1903.xml"/><Relationship Id="rId2" Type="http://schemas.openxmlformats.org/officeDocument/2006/relationships/hyperlink" Target="http://users.ece.cmu.edu/~omutlu/pub/raidr-dram-refresh_isca12.pdf" TargetMode="Externa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903.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1090.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090.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1090.xml"/><Relationship Id="rId2" Type="http://schemas.openxmlformats.org/officeDocument/2006/relationships/notesSlide" Target="../notesSlides/notesSlide57.xml"/><Relationship Id="rId3" Type="http://schemas.openxmlformats.org/officeDocument/2006/relationships/image" Target="../media/image63.emf"/></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090.xml"/></Relationships>
</file>

<file path=ppt/slides/_rels/slide269.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4" Type="http://schemas.openxmlformats.org/officeDocument/2006/relationships/hyperlink" Target="http://users.ece.cmu.edu/~omutlu/pub/mutlu_isca13_talk.ppt" TargetMode="External"/><Relationship Id="rId5" Type="http://schemas.openxmlformats.org/officeDocument/2006/relationships/hyperlink" Target="http://users.ece.cmu.edu/~omutlu/pub/mutlu_isca13_talk.pdf" TargetMode="External"/><Relationship Id="rId6" Type="http://schemas.openxmlformats.org/officeDocument/2006/relationships/image" Target="../media/image60.png"/><Relationship Id="rId1" Type="http://schemas.openxmlformats.org/officeDocument/2006/relationships/slideLayout" Target="../slideLayouts/slideLayout1090.xml"/><Relationship Id="rId2" Type="http://schemas.openxmlformats.org/officeDocument/2006/relationships/hyperlink" Target="http://users.ece.cmu.edu/~omutlu/pub/dram-retention-time-characterization_isca13.pdf" TargetMode="Externa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1959.xml"/><Relationship Id="rId2" Type="http://schemas.openxmlformats.org/officeDocument/2006/relationships/notesSlide" Target="../notesSlides/notesSlide58.xml"/></Relationships>
</file>

<file path=ppt/slides/_rels/slide272.xml.rels><?xml version="1.0" encoding="UTF-8" standalone="yes"?>
<Relationships xmlns="http://schemas.openxmlformats.org/package/2006/relationships"><Relationship Id="rId3" Type="http://schemas.openxmlformats.org/officeDocument/2006/relationships/image" Target="../media/image166.png"/><Relationship Id="rId4" Type="http://schemas.openxmlformats.org/officeDocument/2006/relationships/image" Target="../media/image167.png"/><Relationship Id="rId1" Type="http://schemas.openxmlformats.org/officeDocument/2006/relationships/slideLayout" Target="../slideLayouts/slideLayout1959.xml"/><Relationship Id="rId2" Type="http://schemas.openxmlformats.org/officeDocument/2006/relationships/notesSlide" Target="../notesSlides/notesSlide59.xml"/></Relationships>
</file>

<file path=ppt/slides/_rels/slide273.xml.rels><?xml version="1.0" encoding="UTF-8" standalone="yes"?>
<Relationships xmlns="http://schemas.openxmlformats.org/package/2006/relationships"><Relationship Id="rId3" Type="http://schemas.openxmlformats.org/officeDocument/2006/relationships/hyperlink" Target="http://www.sigmetrics.org/sigmetrics2014/" TargetMode="External"/><Relationship Id="rId4" Type="http://schemas.openxmlformats.org/officeDocument/2006/relationships/hyperlink" Target="http://users.ece.cmu.edu/~omutlu/pub/error-mitigation-for-intermittent-dram-failures_khan_sigmetrics14-talk.pptx" TargetMode="External"/><Relationship Id="rId5" Type="http://schemas.openxmlformats.org/officeDocument/2006/relationships/hyperlink" Target="http://users.ece.cmu.edu/~omutlu/pub/error-mitigation-for-intermittent-dram-failures_khan_sigmetrics14-talk.pdf" TargetMode="External"/><Relationship Id="rId6" Type="http://schemas.openxmlformats.org/officeDocument/2006/relationships/hyperlink" Target="http://users.ece.cmu.edu/~omutlu/pub/error-mitigation-for-intermittent-dram-failures_khan_sigmetrics14-poster.pptx" TargetMode="External"/><Relationship Id="rId7" Type="http://schemas.openxmlformats.org/officeDocument/2006/relationships/hyperlink" Target="http://users.ece.cmu.edu/~omutlu/pub/error-mitigation-for-intermittent-dram-failures_khan_sigmetrics14-poster.pdf" TargetMode="External"/><Relationship Id="rId8" Type="http://schemas.openxmlformats.org/officeDocument/2006/relationships/hyperlink" Target="http://www.ece.cmu.edu/~safari/tools/dram-sigmetrics2014-fulldata.html" TargetMode="External"/><Relationship Id="rId9" Type="http://schemas.openxmlformats.org/officeDocument/2006/relationships/image" Target="../media/image67.png"/><Relationship Id="rId1" Type="http://schemas.openxmlformats.org/officeDocument/2006/relationships/slideLayout" Target="../slideLayouts/slideLayout1090.xml"/><Relationship Id="rId2" Type="http://schemas.openxmlformats.org/officeDocument/2006/relationships/hyperlink" Target="http://users.ece.cmu.edu/~omutlu/pub/error-mitigation-for-intermittent-dram-failures_sigmetrics14.pdf" TargetMode="Externa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1969.xml"/><Relationship Id="rId2" Type="http://schemas.openxmlformats.org/officeDocument/2006/relationships/notesSlide" Target="../notesSlides/notesSlide60.xml"/></Relationships>
</file>

<file path=ppt/slides/_rels/slide275.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hyperlink" Target="http://users.ece.cmu.edu/~omutlu/pub/avatar-dram-refresh_dsn15-talk.pptx" TargetMode="External"/><Relationship Id="rId5" Type="http://schemas.openxmlformats.org/officeDocument/2006/relationships/hyperlink" Target="http://users.ece.cmu.edu/~omutlu/pub/avatar-dram-refresh_dsn15-talk.pdf" TargetMode="External"/><Relationship Id="rId6" Type="http://schemas.openxmlformats.org/officeDocument/2006/relationships/image" Target="../media/image70.png"/><Relationship Id="rId1" Type="http://schemas.openxmlformats.org/officeDocument/2006/relationships/slideLayout" Target="../slideLayouts/slideLayout1090.xml"/><Relationship Id="rId2" Type="http://schemas.openxmlformats.org/officeDocument/2006/relationships/hyperlink" Target="http://users.ece.cmu.edu/~omutlu/pub/avatar-dram-refresh_dsn15.pdf" TargetMode="Externa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1983.xml"/><Relationship Id="rId2" Type="http://schemas.openxmlformats.org/officeDocument/2006/relationships/notesSlide" Target="../notesSlides/notesSlide61.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983.xml"/><Relationship Id="rId2" Type="http://schemas.openxmlformats.org/officeDocument/2006/relationships/notesSlide" Target="../notesSlides/notesSlide62.xml"/><Relationship Id="rId3" Type="http://schemas.openxmlformats.org/officeDocument/2006/relationships/image" Target="../media/image168.png"/></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1983.xml"/><Relationship Id="rId2" Type="http://schemas.openxmlformats.org/officeDocument/2006/relationships/notesSlide" Target="../notesSlides/notesSlide63.xml"/><Relationship Id="rId3" Type="http://schemas.openxmlformats.org/officeDocument/2006/relationships/chart" Target="../charts/chart2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983.xml"/><Relationship Id="rId2" Type="http://schemas.openxmlformats.org/officeDocument/2006/relationships/chart" Target="../charts/chart21.xml"/></Relationships>
</file>

<file path=ppt/slides/_rels/slide280.xml.rels><?xml version="1.0" encoding="UTF-8" standalone="yes"?>
<Relationships xmlns="http://schemas.openxmlformats.org/package/2006/relationships"><Relationship Id="rId3" Type="http://schemas.openxmlformats.org/officeDocument/2006/relationships/hyperlink" Target="http://2015.dsn.org/" TargetMode="External"/><Relationship Id="rId4" Type="http://schemas.openxmlformats.org/officeDocument/2006/relationships/hyperlink" Target="http://users.ece.cmu.edu/~omutlu/pub/avatar-dram-refresh_dsn15-talk.pptx" TargetMode="External"/><Relationship Id="rId5" Type="http://schemas.openxmlformats.org/officeDocument/2006/relationships/hyperlink" Target="http://users.ece.cmu.edu/~omutlu/pub/avatar-dram-refresh_dsn15-talk.pdf" TargetMode="External"/><Relationship Id="rId6" Type="http://schemas.openxmlformats.org/officeDocument/2006/relationships/image" Target="../media/image70.png"/><Relationship Id="rId1" Type="http://schemas.openxmlformats.org/officeDocument/2006/relationships/slideLayout" Target="../slideLayouts/slideLayout1903.xml"/><Relationship Id="rId2" Type="http://schemas.openxmlformats.org/officeDocument/2006/relationships/hyperlink" Target="http://users.ece.cmu.edu/~omutlu/pub/avatar-dram-refresh_dsn15.pdf" TargetMode="Externa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903.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730.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1730.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730.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8.xml.rels><?xml version="1.0" encoding="UTF-8" standalone="yes"?>
<Relationships xmlns="http://schemas.openxmlformats.org/package/2006/relationships"><Relationship Id="rId3" Type="http://schemas.openxmlformats.org/officeDocument/2006/relationships/hyperlink" Target="https://github.com/CMU-SAFARI/ramulator" TargetMode="External"/><Relationship Id="rId4" Type="http://schemas.openxmlformats.org/officeDocument/2006/relationships/hyperlink" Target="https://github.com/CMU-SAFARI/memsim" TargetMode="External"/><Relationship Id="rId5" Type="http://schemas.openxmlformats.org/officeDocument/2006/relationships/hyperlink" Target="https://github.com/CMU-SAFARI/NOCulator" TargetMode="External"/><Relationship Id="rId6" Type="http://schemas.openxmlformats.org/officeDocument/2006/relationships/hyperlink" Target="http://www.ece.cmu.edu/~safari/tools/memerr/index.html" TargetMode="External"/><Relationship Id="rId7" Type="http://schemas.openxmlformats.org/officeDocument/2006/relationships/hyperlink" Target="https://github.com/CMU-SAFARI/" TargetMode="External"/><Relationship Id="rId8" Type="http://schemas.openxmlformats.org/officeDocument/2006/relationships/hyperlink" Target="http://www.ece.cmu.edu/~safari/tools.html" TargetMode="External"/><Relationship Id="rId1" Type="http://schemas.openxmlformats.org/officeDocument/2006/relationships/slideLayout" Target="../slideLayouts/slideLayout14.xml"/><Relationship Id="rId2" Type="http://schemas.openxmlformats.org/officeDocument/2006/relationships/hyperlink" Target="https://github.com/CMU-SAFARI/rowhammer" TargetMode="External"/></Relationships>
</file>

<file path=ppt/slides/_rels/slide289.xml.rels><?xml version="1.0" encoding="UTF-8" standalone="yes"?>
<Relationships xmlns="http://schemas.openxmlformats.org/package/2006/relationships"><Relationship Id="rId3" Type="http://schemas.openxmlformats.org/officeDocument/2006/relationships/hyperlink" Target="http://scholar.google.com/citations?user=7XyGUGkAAAAJ&amp;hl=en" TargetMode="External"/><Relationship Id="rId4" Type="http://schemas.openxmlformats.org/officeDocument/2006/relationships/hyperlink" Target="http://users.ece.cmu.edu/~omutlu/pub/memory-systems-research_superfri14.pdf" TargetMode="External"/><Relationship Id="rId5" Type="http://schemas.openxmlformats.org/officeDocument/2006/relationships/hyperlink" Target="http://superfri.org/superfri" TargetMode="External"/><Relationship Id="rId1" Type="http://schemas.openxmlformats.org/officeDocument/2006/relationships/slideLayout" Target="../slideLayouts/slideLayout14.xml"/><Relationship Id="rId2" Type="http://schemas.openxmlformats.org/officeDocument/2006/relationships/hyperlink" Target="http://users.ece.cmu.edu/~omutlu/projects.htm" TargetMode="External"/></Relationships>
</file>

<file path=ppt/slides/_rels/slide290.xml.rels><?xml version="1.0" encoding="UTF-8" standalone="yes"?>
<Relationships xmlns="http://schemas.openxmlformats.org/package/2006/relationships"><Relationship Id="rId11" Type="http://schemas.openxmlformats.org/officeDocument/2006/relationships/hyperlink" Target="https://www.youtube.com/playlist?list=PL5PHm2jkkXmgVhh8CHAu9N76TShJqfYDt" TargetMode="External"/><Relationship Id="rId12" Type="http://schemas.openxmlformats.org/officeDocument/2006/relationships/hyperlink" Target="http://www.ece.cmu.edu/~ece740/f15/doku.php" TargetMode="External"/><Relationship Id="rId13" Type="http://schemas.openxmlformats.org/officeDocument/2006/relationships/hyperlink" Target="http://www.ece.cmu.edu/~ece742/f12/doku.php?id=lectures" TargetMode="External"/><Relationship Id="rId14" Type="http://schemas.openxmlformats.org/officeDocument/2006/relationships/hyperlink" Target="https://www.youtube.com/playlist?feature=edit_ok&amp;list=PLSEZzvupP7hNjq3Tuv2hiE5VvR-WRYoW4" TargetMode="External"/><Relationship Id="rId15" Type="http://schemas.openxmlformats.org/officeDocument/2006/relationships/hyperlink" Target="http://users.ece.cmu.edu/~omutlu/acaces2013-memory.html" TargetMode="External"/><Relationship Id="rId16" Type="http://schemas.openxmlformats.org/officeDocument/2006/relationships/hyperlink" Target="https://www.youtube.com/watch?v=ZLCy3pG7Rc0" TargetMode="External"/><Relationship Id="rId1" Type="http://schemas.openxmlformats.org/officeDocument/2006/relationships/slideLayout" Target="../slideLayouts/slideLayout14.xml"/><Relationship Id="rId2" Type="http://schemas.openxmlformats.org/officeDocument/2006/relationships/hyperlink" Target="https://www.youtube.com/playlist?list=PL5PHm2jkkXmidJOd59REog9jDnPDTG6IJ" TargetMode="External"/><Relationship Id="rId3" Type="http://schemas.openxmlformats.org/officeDocument/2006/relationships/hyperlink" Target="https://www.youtube.com/watch?v=BJ87rZCGWU0&amp;list=PL5PHm2jkkXmidJOd59REog9jDnPDTG6IJ" TargetMode="External"/><Relationship Id="rId4" Type="http://schemas.openxmlformats.org/officeDocument/2006/relationships/hyperlink" Target="https://www.youtube.com/watch?v=hxzvtWEN7G4&amp;list=PL5PHm2jkkXmgFdD9x7RsjQC4a8KQjmUkQ" TargetMode="External"/><Relationship Id="rId5" Type="http://schemas.openxmlformats.org/officeDocument/2006/relationships/hyperlink" Target="https://www.youtube.com/watch?v=zLP_X4wyHbY&amp;list=PL5PHm2jkkXmi5CxxI7b3JCL1TWybTDtKq" TargetMode="External"/><Relationship Id="rId6" Type="http://schemas.openxmlformats.org/officeDocument/2006/relationships/hyperlink" Target="http://www.ece.cmu.edu/~ece447/s13/doku.php?id=schedule" TargetMode="External"/><Relationship Id="rId7" Type="http://schemas.openxmlformats.org/officeDocument/2006/relationships/hyperlink" Target="http://www.ece.cmu.edu/~ece447/s14/doku.php?id=schedule" TargetMode="External"/><Relationship Id="rId8" Type="http://schemas.openxmlformats.org/officeDocument/2006/relationships/hyperlink" Target="http://www.ece.cmu.edu/~ece447/s15/doku.php?id=schedule" TargetMode="External"/><Relationship Id="rId9" Type="http://schemas.openxmlformats.org/officeDocument/2006/relationships/hyperlink" Target="http://www.ece.cmu.edu/~ece740/f13/doku.php?id=schedule" TargetMode="External"/><Relationship Id="rId10" Type="http://schemas.openxmlformats.org/officeDocument/2006/relationships/hyperlink" Target="https://www.youtube.com/playlist?list=PL5PHm2jkkXmgDN1PLwOY_tGtUlynnyV6D"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smtClean="0"/>
              <a:t>Onur Mutlu</a:t>
            </a:r>
          </a:p>
          <a:p>
            <a:r>
              <a:rPr lang="en-US" sz="2200" dirty="0" smtClean="0">
                <a:hlinkClick r:id="rId3"/>
              </a:rPr>
              <a:t>onur.mutlu@inf.ethz.ch</a:t>
            </a:r>
            <a:r>
              <a:rPr lang="en-US" sz="2200" dirty="0" smtClean="0"/>
              <a:t> </a:t>
            </a:r>
            <a:endParaRPr lang="en-US" sz="2200" dirty="0"/>
          </a:p>
          <a:p>
            <a:r>
              <a:rPr lang="en-US" sz="2200" dirty="0">
                <a:hlinkClick r:id="rId4"/>
              </a:rPr>
              <a:t>https://people.inf.ethz.ch/</a:t>
            </a:r>
            <a:r>
              <a:rPr lang="en-US" sz="2200" dirty="0" smtClean="0">
                <a:hlinkClick r:id="rId4"/>
              </a:rPr>
              <a:t>omutlu</a:t>
            </a:r>
            <a:endParaRPr lang="en-US" sz="2200" dirty="0" smtClean="0"/>
          </a:p>
          <a:p>
            <a:r>
              <a:rPr lang="en-US" sz="2200" dirty="0" smtClean="0"/>
              <a:t>June </a:t>
            </a:r>
            <a:r>
              <a:rPr lang="en-US" sz="2200" dirty="0" smtClean="0"/>
              <a:t>18, </a:t>
            </a:r>
            <a:r>
              <a:rPr lang="en-US" sz="2200" dirty="0" smtClean="0"/>
              <a:t>2017</a:t>
            </a:r>
          </a:p>
          <a:p>
            <a:r>
              <a:rPr lang="en-US" sz="2200" dirty="0" smtClean="0"/>
              <a:t>Design Automation Summer School @ DAC 2017</a:t>
            </a:r>
            <a:endParaRPr lang="en-US" sz="2200" dirty="0" smtClean="0"/>
          </a:p>
          <a:p>
            <a:endParaRPr lang="en-US" sz="2200" dirty="0" smtClean="0"/>
          </a:p>
          <a:p>
            <a:pPr algn="l"/>
            <a:endParaRPr lang="en-US" sz="2200" dirty="0"/>
          </a:p>
        </p:txBody>
      </p:sp>
      <p:pic>
        <p:nvPicPr>
          <p:cNvPr id="7" name="Picture 6" descr="safari.png"/>
          <p:cNvPicPr>
            <a:picLocks noChangeAspect="1"/>
          </p:cNvPicPr>
          <p:nvPr/>
        </p:nvPicPr>
        <p:blipFill>
          <a:blip r:embed="rId5" cstate="print"/>
          <a:stretch>
            <a:fillRect/>
          </a:stretch>
        </p:blipFill>
        <p:spPr>
          <a:xfrm>
            <a:off x="179512" y="6453336"/>
            <a:ext cx="1080120" cy="312522"/>
          </a:xfrm>
          <a:prstGeom prst="rect">
            <a:avLst/>
          </a:prstGeom>
        </p:spPr>
      </p:pic>
      <p:pic>
        <p:nvPicPr>
          <p:cNvPr id="11" name="Picture 18" descr="log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04" y="5229200"/>
            <a:ext cx="1387508" cy="1152128"/>
          </a:xfrm>
          <a:prstGeom prst="rect">
            <a:avLst/>
          </a:prstGeom>
          <a:noFill/>
          <a:extLst>
            <a:ext uri="{909E8E84-426E-40dd-AFC4-6F175D3DCCD1}">
              <a14:hiddenFill xmlns:a14="http://schemas.microsoft.com/office/drawing/2010/main">
                <a:solidFill>
                  <a:srgbClr val="FFFFFF"/>
                </a:solidFill>
              </a14:hiddenFill>
            </a:ext>
          </a:extLst>
        </p:spPr>
      </p:pic>
      <p:sp>
        <p:nvSpPr>
          <p:cNvPr id="13" name="Title 1"/>
          <p:cNvSpPr>
            <a:spLocks noGrp="1"/>
          </p:cNvSpPr>
          <p:nvPr>
            <p:ph type="ctrTitle"/>
          </p:nvPr>
        </p:nvSpPr>
        <p:spPr>
          <a:xfrm>
            <a:off x="179512" y="1484784"/>
            <a:ext cx="8820472" cy="2201416"/>
          </a:xfrm>
        </p:spPr>
        <p:txBody>
          <a:bodyPr>
            <a:normAutofit/>
          </a:bodyPr>
          <a:lstStyle/>
          <a:p>
            <a:pPr algn="ctr"/>
            <a:r>
              <a:rPr lang="en-US" sz="4200" dirty="0" smtClean="0"/>
              <a:t>Memory Reliability, Security &amp; Beyond</a:t>
            </a:r>
            <a:br>
              <a:rPr lang="en-US" sz="4200" dirty="0" smtClean="0"/>
            </a:br>
            <a:r>
              <a:rPr lang="en-US" sz="1200" dirty="0" smtClean="0"/>
              <a:t/>
            </a:r>
            <a:br>
              <a:rPr lang="en-US" sz="1200" dirty="0" smtClean="0"/>
            </a:br>
            <a:r>
              <a:rPr lang="en-US" sz="3600" dirty="0" smtClean="0">
                <a:solidFill>
                  <a:srgbClr val="FF0000"/>
                </a:solidFill>
              </a:rPr>
              <a:t>Three Key Issues in Modern Systems</a:t>
            </a:r>
            <a:endParaRPr lang="en-US" sz="3600" dirty="0">
              <a:solidFill>
                <a:srgbClr val="FF0000"/>
              </a:solidFill>
            </a:endParaRPr>
          </a:p>
        </p:txBody>
      </p:sp>
      <p:pic>
        <p:nvPicPr>
          <p:cNvPr id="10" name="Picture 2" descr="ETH Zurich short logo, black"/>
          <p:cNvPicPr>
            <a:picLocks noChangeAspect="1" noChangeArrowheads="1"/>
          </p:cNvPicPr>
          <p:nvPr/>
        </p:nvPicPr>
        <p:blipFill rotWithShape="1">
          <a:blip r:embed="rId7">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46173787"/>
      </p:ext>
    </p:extLst>
  </p:cSld>
  <p:clrMapOvr>
    <a:masterClrMapping/>
  </p:clrMapOvr>
  <p:timing>
    <p:tnLst>
      <p:par>
        <p:cTn xmlns:p14="http://schemas.microsoft.com/office/powerpoint/2010/mai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p:txBody>
          <a:bodyPr/>
          <a:lstStyle/>
          <a:p>
            <a:r>
              <a:rPr lang="en-US" dirty="0" smtClean="0">
                <a:latin typeface="Garamond" charset="0"/>
                <a:ea typeface="ＭＳ Ｐゴシック" charset="0"/>
                <a:cs typeface="ＭＳ Ｐゴシック" charset="0"/>
              </a:rPr>
              <a:t>Brief Self Introduction</a:t>
            </a:r>
            <a:endParaRPr lang="en-US" dirty="0">
              <a:latin typeface="Garamond" charset="0"/>
              <a:ea typeface="ＭＳ Ｐゴシック" charset="0"/>
              <a:cs typeface="ＭＳ Ｐゴシック" charset="0"/>
            </a:endParaRPr>
          </a:p>
        </p:txBody>
      </p:sp>
      <p:sp>
        <p:nvSpPr>
          <p:cNvPr id="21506" name="Content Placeholder 2"/>
          <p:cNvSpPr>
            <a:spLocks noGrp="1"/>
          </p:cNvSpPr>
          <p:nvPr>
            <p:ph idx="1"/>
          </p:nvPr>
        </p:nvSpPr>
        <p:spPr>
          <a:xfrm>
            <a:off x="0" y="862013"/>
            <a:ext cx="9144000" cy="5194300"/>
          </a:xfrm>
        </p:spPr>
        <p:txBody>
          <a:bodyPr/>
          <a:lstStyle/>
          <a:p>
            <a:r>
              <a:rPr lang="en-US" sz="2200" dirty="0" smtClean="0">
                <a:latin typeface="Tahoma" charset="0"/>
                <a:ea typeface="ＭＳ Ｐゴシック" charset="0"/>
                <a:cs typeface="ＭＳ Ｐゴシック" charset="0"/>
              </a:rPr>
              <a:t>Onur </a:t>
            </a:r>
            <a:r>
              <a:rPr lang="en-US" sz="2200" dirty="0">
                <a:latin typeface="Tahoma" charset="0"/>
                <a:ea typeface="ＭＳ Ｐゴシック" charset="0"/>
                <a:cs typeface="ＭＳ Ｐゴシック" charset="0"/>
              </a:rPr>
              <a:t>Mutlu</a:t>
            </a:r>
          </a:p>
          <a:p>
            <a:pPr lvl="1"/>
            <a:r>
              <a:rPr lang="en-US" sz="1800" dirty="0" smtClean="0">
                <a:latin typeface="Tahoma" charset="0"/>
                <a:ea typeface="ＭＳ Ｐゴシック" charset="0"/>
              </a:rPr>
              <a:t>Full Professor @ ETH Zurich CS, since September’15, started May’16 </a:t>
            </a:r>
          </a:p>
          <a:p>
            <a:pPr lvl="1"/>
            <a:r>
              <a:rPr lang="en-US" sz="1800" dirty="0">
                <a:latin typeface="Tahoma" charset="0"/>
                <a:ea typeface="ＭＳ Ｐゴシック" charset="0"/>
              </a:rPr>
              <a:t>Strecker Professor @ Carnegie Mellon University </a:t>
            </a:r>
            <a:r>
              <a:rPr lang="en-US" sz="1800" dirty="0" smtClean="0">
                <a:latin typeface="Tahoma" charset="0"/>
                <a:ea typeface="ＭＳ Ｐゴシック" charset="0"/>
              </a:rPr>
              <a:t>ECE</a:t>
            </a:r>
            <a:r>
              <a:rPr lang="en-US" sz="1800" dirty="0">
                <a:latin typeface="Tahoma" charset="0"/>
                <a:ea typeface="ＭＳ Ｐゴシック" charset="0"/>
              </a:rPr>
              <a:t> </a:t>
            </a:r>
            <a:r>
              <a:rPr lang="en-US" sz="1800" dirty="0" smtClean="0">
                <a:latin typeface="Tahoma" charset="0"/>
                <a:ea typeface="ＭＳ Ｐゴシック" charset="0"/>
              </a:rPr>
              <a:t>(CS), 2009-2016, 2016-</a:t>
            </a:r>
            <a:r>
              <a:rPr lang="is-IS" sz="1800" dirty="0" smtClean="0">
                <a:latin typeface="Tahoma" charset="0"/>
                <a:ea typeface="ＭＳ Ｐゴシック" charset="0"/>
              </a:rPr>
              <a:t>…</a:t>
            </a:r>
            <a:endParaRPr lang="en-US" sz="1800" dirty="0">
              <a:latin typeface="Tahoma" charset="0"/>
              <a:ea typeface="ＭＳ Ｐゴシック" charset="0"/>
            </a:endParaRPr>
          </a:p>
          <a:p>
            <a:pPr lvl="1"/>
            <a:r>
              <a:rPr lang="en-US" sz="1800" dirty="0" smtClean="0">
                <a:latin typeface="Tahoma" charset="0"/>
                <a:ea typeface="ＭＳ Ｐゴシック" charset="0"/>
              </a:rPr>
              <a:t>PhD </a:t>
            </a:r>
            <a:r>
              <a:rPr lang="en-US" sz="1800" dirty="0">
                <a:latin typeface="Tahoma" charset="0"/>
                <a:ea typeface="ＭＳ Ｐゴシック" charset="0"/>
              </a:rPr>
              <a:t>from UT-</a:t>
            </a:r>
            <a:r>
              <a:rPr lang="en-US" sz="1800" dirty="0" smtClean="0">
                <a:latin typeface="Tahoma" charset="0"/>
                <a:ea typeface="ＭＳ Ｐゴシック" charset="0"/>
              </a:rPr>
              <a:t>Austin, </a:t>
            </a:r>
            <a:r>
              <a:rPr lang="en-US" sz="1800" dirty="0">
                <a:latin typeface="Tahoma" charset="0"/>
                <a:ea typeface="ＭＳ Ｐゴシック" charset="0"/>
              </a:rPr>
              <a:t>worked </a:t>
            </a:r>
            <a:r>
              <a:rPr lang="en-US" sz="1800" dirty="0" smtClean="0">
                <a:latin typeface="Tahoma" charset="0"/>
                <a:ea typeface="ＭＳ Ｐゴシック" charset="0"/>
              </a:rPr>
              <a:t>@ Google, VMware, Microsoft </a:t>
            </a:r>
            <a:r>
              <a:rPr lang="en-US" sz="1800" dirty="0">
                <a:latin typeface="Tahoma" charset="0"/>
                <a:ea typeface="ＭＳ Ｐゴシック" charset="0"/>
              </a:rPr>
              <a:t>Research, Intel, AMD</a:t>
            </a:r>
          </a:p>
          <a:p>
            <a:pPr lvl="1"/>
            <a:r>
              <a:rPr lang="en-US" sz="1800" dirty="0">
                <a:latin typeface="Tahoma" charset="0"/>
                <a:ea typeface="ＭＳ Ｐゴシック" charset="0"/>
                <a:hlinkClick r:id="rId2"/>
              </a:rPr>
              <a:t>https://people.inf.ethz.ch/omutlu</a:t>
            </a:r>
            <a:r>
              <a:rPr lang="en-US" sz="1800" dirty="0" smtClean="0">
                <a:latin typeface="Tahoma" charset="0"/>
                <a:ea typeface="ＭＳ Ｐゴシック" charset="0"/>
                <a:hlinkClick r:id="rId2"/>
              </a:rPr>
              <a:t>/</a:t>
            </a:r>
            <a:endParaRPr lang="en-US" sz="1800" dirty="0" smtClean="0">
              <a:latin typeface="Tahoma" charset="0"/>
              <a:ea typeface="ＭＳ Ｐゴシック" charset="0"/>
            </a:endParaRPr>
          </a:p>
          <a:p>
            <a:pPr lvl="1"/>
            <a:r>
              <a:rPr lang="en-US" sz="1800" dirty="0" smtClean="0">
                <a:latin typeface="Tahoma" charset="0"/>
                <a:ea typeface="ＭＳ Ｐゴシック" charset="0"/>
                <a:hlinkClick r:id="rId3"/>
              </a:rPr>
              <a:t>omutlu@gmail.com</a:t>
            </a:r>
            <a:r>
              <a:rPr lang="en-US" sz="1800" dirty="0" smtClean="0">
                <a:latin typeface="Tahoma" charset="0"/>
                <a:ea typeface="ＭＳ Ｐゴシック" charset="0"/>
              </a:rPr>
              <a:t> (Best way to reach me) </a:t>
            </a:r>
          </a:p>
          <a:p>
            <a:pPr lvl="1"/>
            <a:r>
              <a:rPr lang="en-US" sz="1800" dirty="0" smtClean="0">
                <a:latin typeface="Tahoma" charset="0"/>
                <a:ea typeface="ＭＳ Ｐゴシック" charset="0"/>
              </a:rPr>
              <a:t>Publications:</a:t>
            </a:r>
            <a:r>
              <a:rPr lang="en-US" sz="1800" dirty="0">
                <a:latin typeface="Tahoma" charset="0"/>
                <a:ea typeface="ＭＳ Ｐゴシック" charset="0"/>
              </a:rPr>
              <a:t> </a:t>
            </a:r>
            <a:r>
              <a:rPr lang="en-US" sz="1800" dirty="0" smtClean="0">
                <a:latin typeface="Tahoma" charset="0"/>
                <a:ea typeface="ＭＳ Ｐゴシック" charset="0"/>
                <a:hlinkClick r:id="rId4"/>
              </a:rPr>
              <a:t>https</a:t>
            </a:r>
            <a:r>
              <a:rPr lang="en-US" sz="1800" dirty="0">
                <a:latin typeface="Tahoma" charset="0"/>
                <a:ea typeface="ＭＳ Ｐゴシック" charset="0"/>
                <a:hlinkClick r:id="rId4"/>
              </a:rPr>
              <a:t>://people.inf.ethz.ch/omutlu/</a:t>
            </a:r>
            <a:r>
              <a:rPr lang="en-US" sz="1800" dirty="0" smtClean="0">
                <a:latin typeface="Tahoma" charset="0"/>
                <a:ea typeface="ＭＳ Ｐゴシック" charset="0"/>
                <a:hlinkClick r:id="rId4"/>
              </a:rPr>
              <a:t>projects.htm</a:t>
            </a:r>
            <a:r>
              <a:rPr lang="en-US" sz="1800" dirty="0" smtClean="0">
                <a:latin typeface="Tahoma" charset="0"/>
                <a:ea typeface="ＭＳ Ｐゴシック" charset="0"/>
              </a:rPr>
              <a:t> </a:t>
            </a:r>
          </a:p>
          <a:p>
            <a:pPr lvl="1"/>
            <a:endParaRPr lang="en-US" sz="700" dirty="0">
              <a:latin typeface="Tahoma" charset="0"/>
              <a:ea typeface="ＭＳ Ｐゴシック" charset="0"/>
            </a:endParaRPr>
          </a:p>
          <a:p>
            <a:r>
              <a:rPr lang="en-US" sz="2200" dirty="0" smtClean="0">
                <a:solidFill>
                  <a:srgbClr val="FF0000"/>
                </a:solidFill>
                <a:latin typeface="Tahoma" charset="0"/>
                <a:ea typeface="ＭＳ Ｐゴシック" charset="0"/>
                <a:cs typeface="ＭＳ Ｐゴシック" charset="0"/>
              </a:rPr>
              <a:t>Research, Education, Consulting </a:t>
            </a:r>
            <a:r>
              <a:rPr lang="en-US" sz="2200" dirty="0" smtClean="0">
                <a:latin typeface="Tahoma" charset="0"/>
                <a:ea typeface="ＭＳ Ｐゴシック" charset="0"/>
                <a:cs typeface="ＭＳ Ｐゴシック" charset="0"/>
              </a:rPr>
              <a:t>in</a:t>
            </a:r>
            <a:endParaRPr lang="en-US" sz="2200" dirty="0">
              <a:latin typeface="Tahoma" charset="0"/>
              <a:ea typeface="ＭＳ Ｐゴシック" charset="0"/>
              <a:cs typeface="ＭＳ Ｐゴシック" charset="0"/>
            </a:endParaRPr>
          </a:p>
          <a:p>
            <a:pPr lvl="1">
              <a:defRPr/>
            </a:pPr>
            <a:r>
              <a:rPr lang="en-US" sz="1800" dirty="0">
                <a:solidFill>
                  <a:srgbClr val="0000FF"/>
                </a:solidFill>
                <a:latin typeface="Tahoma" charset="0"/>
                <a:ea typeface="ＭＳ Ｐゴシック" charset="0"/>
              </a:rPr>
              <a:t>Computer </a:t>
            </a:r>
            <a:r>
              <a:rPr lang="en-US" sz="1800" dirty="0" smtClean="0">
                <a:solidFill>
                  <a:srgbClr val="0000FF"/>
                </a:solidFill>
                <a:latin typeface="Tahoma" charset="0"/>
                <a:ea typeface="ＭＳ Ｐゴシック" charset="0"/>
              </a:rPr>
              <a:t>architecture and systems, bioinformatics</a:t>
            </a:r>
            <a:endParaRPr lang="en-US" sz="1800" dirty="0">
              <a:solidFill>
                <a:srgbClr val="0000FF"/>
              </a:solidFill>
              <a:latin typeface="Tahoma" charset="0"/>
              <a:ea typeface="ＭＳ Ｐゴシック" charset="0"/>
            </a:endParaRPr>
          </a:p>
          <a:p>
            <a:pPr lvl="1">
              <a:defRPr/>
            </a:pPr>
            <a:r>
              <a:rPr lang="en-US" sz="1800" dirty="0">
                <a:latin typeface="Tahoma" charset="0"/>
                <a:ea typeface="ＭＳ Ｐゴシック" charset="0"/>
              </a:rPr>
              <a:t>Memory and storage </a:t>
            </a:r>
            <a:r>
              <a:rPr lang="en-US" sz="1800" dirty="0" smtClean="0">
                <a:latin typeface="Tahoma" charset="0"/>
                <a:ea typeface="ＭＳ Ｐゴシック" charset="0"/>
              </a:rPr>
              <a:t>systems, emerging technologies</a:t>
            </a:r>
            <a:endParaRPr lang="en-US" sz="1800" dirty="0">
              <a:latin typeface="Tahoma" charset="0"/>
              <a:ea typeface="ＭＳ Ｐゴシック" charset="0"/>
            </a:endParaRPr>
          </a:p>
          <a:p>
            <a:pPr lvl="1">
              <a:defRPr/>
            </a:pPr>
            <a:r>
              <a:rPr lang="en-US" sz="1800" dirty="0" smtClean="0">
                <a:latin typeface="Tahoma" charset="0"/>
                <a:ea typeface="ＭＳ Ｐゴシック" charset="0"/>
              </a:rPr>
              <a:t>Many</a:t>
            </a:r>
            <a:r>
              <a:rPr lang="en-US" sz="1800" dirty="0">
                <a:latin typeface="Tahoma" charset="0"/>
                <a:ea typeface="ＭＳ Ｐゴシック" charset="0"/>
              </a:rPr>
              <a:t>-core </a:t>
            </a:r>
            <a:r>
              <a:rPr lang="en-US" sz="1800" dirty="0" smtClean="0">
                <a:latin typeface="Tahoma" charset="0"/>
                <a:ea typeface="ＭＳ Ｐゴシック" charset="0"/>
              </a:rPr>
              <a:t>systems, heterogeneous systems, core design</a:t>
            </a:r>
            <a:endParaRPr lang="en-US" sz="1800" dirty="0">
              <a:latin typeface="Tahoma" charset="0"/>
              <a:ea typeface="ＭＳ Ｐゴシック" charset="0"/>
            </a:endParaRPr>
          </a:p>
          <a:p>
            <a:pPr lvl="1">
              <a:defRPr/>
            </a:pPr>
            <a:r>
              <a:rPr lang="en-US" sz="1800" dirty="0" smtClean="0">
                <a:latin typeface="Tahoma" charset="0"/>
                <a:ea typeface="ＭＳ Ｐゴシック" charset="0"/>
              </a:rPr>
              <a:t>Interconnects</a:t>
            </a:r>
            <a:endParaRPr lang="en-US" sz="1800" dirty="0">
              <a:latin typeface="Tahoma" charset="0"/>
              <a:ea typeface="ＭＳ Ｐゴシック" charset="0"/>
            </a:endParaRPr>
          </a:p>
          <a:p>
            <a:pPr lvl="1">
              <a:defRPr/>
            </a:pPr>
            <a:r>
              <a:rPr lang="en-US" sz="1800" dirty="0">
                <a:latin typeface="Tahoma" charset="0"/>
                <a:ea typeface="ＭＳ Ｐゴシック" charset="0"/>
              </a:rPr>
              <a:t>Hardware/software interaction and co-design (PL, OS, Architecture)</a:t>
            </a:r>
          </a:p>
          <a:p>
            <a:pPr lvl="1">
              <a:defRPr/>
            </a:pPr>
            <a:r>
              <a:rPr lang="en-US" sz="1800" dirty="0">
                <a:latin typeface="Tahoma" charset="0"/>
                <a:ea typeface="ＭＳ Ｐゴシック" charset="0"/>
              </a:rPr>
              <a:t>Predictable and QoS-aware systems</a:t>
            </a:r>
          </a:p>
          <a:p>
            <a:pPr lvl="1">
              <a:defRPr/>
            </a:pPr>
            <a:r>
              <a:rPr lang="en-US" sz="1800" dirty="0" smtClean="0">
                <a:latin typeface="Tahoma" charset="0"/>
                <a:ea typeface="ＭＳ Ｐゴシック" charset="0"/>
              </a:rPr>
              <a:t>Hardware fault tolerance and security</a:t>
            </a:r>
            <a:endParaRPr lang="en-US" sz="1800" dirty="0">
              <a:latin typeface="Tahoma" charset="0"/>
              <a:ea typeface="ＭＳ Ｐゴシック" charset="0"/>
            </a:endParaRPr>
          </a:p>
          <a:p>
            <a:pPr lvl="1"/>
            <a:r>
              <a:rPr lang="en-US" sz="1800" dirty="0" smtClean="0">
                <a:latin typeface="Tahoma" charset="0"/>
                <a:ea typeface="ＭＳ Ｐゴシック" charset="0"/>
              </a:rPr>
              <a:t>Algorithms </a:t>
            </a:r>
            <a:r>
              <a:rPr lang="en-US" sz="1800" dirty="0">
                <a:latin typeface="Tahoma" charset="0"/>
                <a:ea typeface="ＭＳ Ｐゴシック" charset="0"/>
              </a:rPr>
              <a:t>and architectures for genome analysis</a:t>
            </a:r>
          </a:p>
          <a:p>
            <a:pPr lvl="1"/>
            <a:r>
              <a:rPr lang="en-US" sz="1800" dirty="0">
                <a:latin typeface="Tahoma" charset="0"/>
                <a:ea typeface="ＭＳ Ｐゴシック" charset="0"/>
              </a:rPr>
              <a:t>…</a:t>
            </a:r>
          </a:p>
          <a:p>
            <a:pPr lvl="1"/>
            <a:endParaRPr lang="en-US" dirty="0">
              <a:latin typeface="Tahoma" charset="0"/>
              <a:ea typeface="ＭＳ Ｐゴシック" charset="0"/>
            </a:endParaRPr>
          </a:p>
          <a:p>
            <a:endParaRPr lang="en-US" dirty="0">
              <a:latin typeface="Tahoma" charset="0"/>
              <a:ea typeface="ＭＳ Ｐゴシック" charset="0"/>
              <a:cs typeface="ＭＳ Ｐゴシック" charset="0"/>
            </a:endParaRPr>
          </a:p>
        </p:txBody>
      </p:sp>
      <p:sp>
        <p:nvSpPr>
          <p:cNvPr id="21507"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250F304-EB81-1C45-9F43-338BF2D95059}" type="slidenum">
              <a:rPr lang="en-US" sz="1600">
                <a:solidFill>
                  <a:srgbClr val="000000"/>
                </a:solidFill>
                <a:latin typeface="Garamond" charset="0"/>
              </a:rPr>
              <a:pPr eaLnBrk="1" hangingPunct="1"/>
              <a:t>2</a:t>
            </a:fld>
            <a:endParaRPr lang="en-US" sz="1600">
              <a:solidFill>
                <a:srgbClr val="000000"/>
              </a:solidFill>
              <a:latin typeface="Garamond" charset="0"/>
            </a:endParaRPr>
          </a:p>
        </p:txBody>
      </p:sp>
      <p:pic>
        <p:nvPicPr>
          <p:cNvPr id="2" name="Picture 1" descr="OnurMutlu_eth.jpg"/>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028384" y="0"/>
            <a:ext cx="1115616" cy="1366629"/>
          </a:xfrm>
          <a:prstGeom prst="rect">
            <a:avLst/>
          </a:prstGeom>
        </p:spPr>
      </p:pic>
    </p:spTree>
    <p:extLst>
      <p:ext uri="{BB962C8B-B14F-4D97-AF65-F5344CB8AC3E}">
        <p14:creationId xmlns:p14="http://schemas.microsoft.com/office/powerpoint/2010/main" val="2348515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1506">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1506">
                                            <p:txEl>
                                              <p:pRg st="5" end="5"/>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1506">
                                            <p:txEl>
                                              <p:pRg st="6" end="6"/>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1506">
                                            <p:txEl>
                                              <p:pRg st="8" end="8"/>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1506">
                                            <p:txEl>
                                              <p:pRg st="9" end="9"/>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1506">
                                            <p:txEl>
                                              <p:pRg st="11" end="11"/>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1506">
                                            <p:txEl>
                                              <p:pRg st="10" end="10"/>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21506">
                                            <p:txEl>
                                              <p:pRg st="12" end="12"/>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1506">
                                            <p:txEl>
                                              <p:pRg st="13" end="13"/>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1506">
                                            <p:txEl>
                                              <p:pRg st="14" end="14"/>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1506">
                                            <p:txEl>
                                              <p:pRg st="15" end="15"/>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21506">
                                            <p:txEl>
                                              <p:pRg st="16" end="16"/>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1506">
                                            <p:txEl>
                                              <p:pRg st="17" end="1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5"/>
          <p:cNvSpPr>
            <a:spLocks noChangeArrowheads="1"/>
          </p:cNvSpPr>
          <p:nvPr/>
        </p:nvSpPr>
        <p:spPr bwMode="auto">
          <a:xfrm>
            <a:off x="0" y="990600"/>
            <a:ext cx="889248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spAutoFit/>
          </a:bodyPr>
          <a:lstStyle/>
          <a:p>
            <a:pPr fontAlgn="base">
              <a:spcBef>
                <a:spcPct val="0"/>
              </a:spcBef>
              <a:spcAft>
                <a:spcPct val="0"/>
              </a:spcAft>
            </a:pPr>
            <a:r>
              <a:rPr lang="en-US" sz="2400" b="1" i="1" u="sng" dirty="0">
                <a:solidFill>
                  <a:srgbClr val="000000"/>
                </a:solidFill>
                <a:latin typeface="Arial Narrow" charset="0"/>
                <a:ea typeface="ＭＳ Ｐゴシック" charset="0"/>
                <a:cs typeface="Arial" charset="0"/>
              </a:rPr>
              <a:t>Research Focus:</a:t>
            </a:r>
            <a:r>
              <a:rPr lang="en-US" sz="2400" b="1" i="1" dirty="0">
                <a:solidFill>
                  <a:srgbClr val="000000"/>
                </a:solidFill>
                <a:latin typeface="Arial Narrow" charset="0"/>
                <a:ea typeface="ＭＳ Ｐゴシック" charset="0"/>
                <a:cs typeface="Arial" charset="0"/>
              </a:rPr>
              <a:t> Computer architecture, HW/SW, bioinformatics</a:t>
            </a:r>
          </a:p>
          <a:p>
            <a:pPr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smtClean="0">
                <a:solidFill>
                  <a:srgbClr val="3333CC"/>
                </a:solidFill>
                <a:latin typeface="Arial Narrow" charset="0"/>
                <a:ea typeface="ＭＳ Ｐゴシック" charset="0"/>
                <a:cs typeface="Arial" charset="0"/>
              </a:rPr>
              <a:t>Memory, memory, memory, </a:t>
            </a:r>
            <a:r>
              <a:rPr lang="en-US" sz="2400" b="1" i="1" dirty="0">
                <a:solidFill>
                  <a:srgbClr val="3333CC"/>
                </a:solidFill>
                <a:latin typeface="Arial Narrow" charset="0"/>
                <a:ea typeface="ＭＳ Ｐゴシック" charset="0"/>
                <a:cs typeface="Arial" charset="0"/>
              </a:rPr>
              <a:t>storage, interconnects</a:t>
            </a:r>
          </a:p>
          <a:p>
            <a:pPr fontAlgn="base">
              <a:spcBef>
                <a:spcPct val="0"/>
              </a:spcBef>
              <a:spcAft>
                <a:spcPct val="0"/>
              </a:spcAft>
              <a:buFontTx/>
              <a:buChar char="•"/>
            </a:pPr>
            <a:r>
              <a:rPr lang="en-US" sz="2400" b="1" i="1" dirty="0" smtClean="0">
                <a:solidFill>
                  <a:srgbClr val="3333CC"/>
                </a:solidFill>
                <a:latin typeface="Arial Narrow" charset="0"/>
                <a:ea typeface="ＭＳ Ｐゴシック" charset="0"/>
                <a:cs typeface="Arial" charset="0"/>
              </a:rPr>
              <a:t> Parallel and heterogeneous architectures, GPUs</a:t>
            </a:r>
            <a:endParaRPr lang="en-US" sz="2400" b="1" i="1" dirty="0">
              <a:solidFill>
                <a:srgbClr val="3333CC"/>
              </a:solidFill>
              <a:latin typeface="Arial Narrow" charset="0"/>
              <a:ea typeface="ＭＳ Ｐゴシック" charset="0"/>
              <a:cs typeface="Arial" charset="0"/>
            </a:endParaRPr>
          </a:p>
          <a:p>
            <a:pPr fontAlgn="base">
              <a:spcBef>
                <a:spcPct val="0"/>
              </a:spcBef>
              <a:spcAft>
                <a:spcPct val="0"/>
              </a:spcAft>
              <a:buFontTx/>
              <a:buChar char="•"/>
            </a:pPr>
            <a:r>
              <a:rPr lang="en-US" sz="2400" b="1" i="1" dirty="0" smtClean="0">
                <a:solidFill>
                  <a:srgbClr val="3333CC"/>
                </a:solidFill>
                <a:latin typeface="Arial Narrow" charset="0"/>
                <a:ea typeface="ＭＳ Ｐゴシック" charset="0"/>
                <a:cs typeface="Arial" charset="0"/>
              </a:rPr>
              <a:t> System/architecture interaction</a:t>
            </a:r>
            <a:r>
              <a:rPr lang="en-US" sz="2400" b="1" i="1" dirty="0">
                <a:solidFill>
                  <a:srgbClr val="3333CC"/>
                </a:solidFill>
                <a:latin typeface="Arial Narrow" charset="0"/>
                <a:ea typeface="ＭＳ Ｐゴシック" charset="0"/>
                <a:cs typeface="Arial" charset="0"/>
              </a:rPr>
              <a:t>, </a:t>
            </a:r>
            <a:r>
              <a:rPr lang="en-US" sz="2400" b="1" i="1" dirty="0" smtClean="0">
                <a:solidFill>
                  <a:srgbClr val="3333CC"/>
                </a:solidFill>
                <a:latin typeface="Arial Narrow" charset="0"/>
                <a:ea typeface="ＭＳ Ｐゴシック" charset="0"/>
                <a:cs typeface="Arial" charset="0"/>
              </a:rPr>
              <a:t>new execution models</a:t>
            </a:r>
            <a:endParaRPr lang="en-US" sz="2400" b="1" i="1" dirty="0">
              <a:solidFill>
                <a:srgbClr val="3333CC"/>
              </a:solidFill>
              <a:latin typeface="Arial Narrow" charset="0"/>
              <a:ea typeface="ＭＳ Ｐゴシック" charset="0"/>
              <a:cs typeface="Arial" charset="0"/>
            </a:endParaRPr>
          </a:p>
          <a:p>
            <a:pPr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smtClean="0">
                <a:solidFill>
                  <a:srgbClr val="3333CC"/>
                </a:solidFill>
                <a:latin typeface="Arial Narrow" charset="0"/>
                <a:ea typeface="ＭＳ Ｐゴシック" charset="0"/>
                <a:cs typeface="Arial" charset="0"/>
              </a:rPr>
              <a:t>Energy </a:t>
            </a:r>
            <a:r>
              <a:rPr lang="en-US" sz="2400" b="1" i="1" dirty="0">
                <a:solidFill>
                  <a:srgbClr val="3333CC"/>
                </a:solidFill>
                <a:latin typeface="Arial Narrow" charset="0"/>
                <a:ea typeface="ＭＳ Ｐゴシック" charset="0"/>
                <a:cs typeface="Arial" charset="0"/>
              </a:rPr>
              <a:t>efficiency, fault tolerance, hardware security </a:t>
            </a:r>
            <a:endParaRPr lang="en-US" sz="2400" b="1" i="1" dirty="0" smtClean="0">
              <a:solidFill>
                <a:srgbClr val="3333CC"/>
              </a:solidFill>
              <a:latin typeface="Arial Narrow" charset="0"/>
              <a:ea typeface="ＭＳ Ｐゴシック" charset="0"/>
              <a:cs typeface="Arial" charset="0"/>
            </a:endParaRPr>
          </a:p>
          <a:p>
            <a:pPr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G</a:t>
            </a:r>
            <a:r>
              <a:rPr lang="en-US" sz="2400" b="1" i="1" dirty="0" smtClean="0">
                <a:solidFill>
                  <a:srgbClr val="3333CC"/>
                </a:solidFill>
                <a:latin typeface="Arial Narrow" charset="0"/>
                <a:ea typeface="ＭＳ Ｐゴシック" charset="0"/>
                <a:cs typeface="Arial" charset="0"/>
              </a:rPr>
              <a:t>enome sequence analysis &amp; assembly algorithms and architectures</a:t>
            </a:r>
            <a:endParaRPr lang="en-US" sz="2400" b="1" i="1" dirty="0">
              <a:solidFill>
                <a:srgbClr val="3333CC"/>
              </a:solidFill>
              <a:latin typeface="Arial Narrow" charset="0"/>
              <a:ea typeface="ＭＳ Ｐゴシック" charset="0"/>
              <a:cs typeface="Arial" charset="0"/>
            </a:endParaRPr>
          </a:p>
        </p:txBody>
      </p:sp>
      <p:pic>
        <p:nvPicPr>
          <p:cNvPr id="40" name="Picture 39"/>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3122930" y="4231307"/>
            <a:ext cx="1524000" cy="1029876"/>
          </a:xfrm>
          <a:prstGeom prst="rect">
            <a:avLst/>
          </a:prstGeom>
          <a:noFill/>
          <a:ln>
            <a:noFill/>
          </a:ln>
        </p:spPr>
      </p:pic>
      <p:pic>
        <p:nvPicPr>
          <p:cNvPr id="39" name="Picture 23" descr="http://i.ehow.com/images/a04/ac/qb/format-hard-drive-xp-800X800.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0433856">
            <a:off x="7262555" y="3439062"/>
            <a:ext cx="1276125" cy="127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30" name="Text Box 147"/>
          <p:cNvSpPr txBox="1">
            <a:spLocks noChangeArrowheads="1"/>
          </p:cNvSpPr>
          <p:nvPr/>
        </p:nvSpPr>
        <p:spPr bwMode="auto">
          <a:xfrm>
            <a:off x="6596063" y="6503987"/>
            <a:ext cx="2292350" cy="430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r" eaLnBrk="1" fontAlgn="base" hangingPunct="1">
              <a:spcBef>
                <a:spcPct val="0"/>
              </a:spcBef>
              <a:spcAft>
                <a:spcPct val="0"/>
              </a:spcAft>
            </a:pPr>
            <a:endParaRPr lang="en-US" sz="2200" b="1" i="1">
              <a:solidFill>
                <a:srgbClr val="3333CC"/>
              </a:solidFill>
              <a:latin typeface="Arial Narrow" charset="0"/>
            </a:endParaRPr>
          </a:p>
        </p:txBody>
      </p:sp>
      <p:pic>
        <p:nvPicPr>
          <p:cNvPr id="26645" name="Picture 30" descr="3177_01.png"/>
          <p:cNvPicPr>
            <a:picLocks noChangeAspect="1"/>
          </p:cNvPicPr>
          <p:nvPr/>
        </p:nvPicPr>
        <p:blipFill>
          <a:blip r:embed="rId6">
            <a:extLst>
              <a:ext uri="{28A0092B-C50C-407E-A947-70E740481C1C}">
                <a14:useLocalDpi xmlns:a14="http://schemas.microsoft.com/office/drawing/2010/main" val="0"/>
              </a:ext>
            </a:extLst>
          </a:blip>
          <a:srcRect l="4478" t="22220" r="3780" b="12109"/>
          <a:stretch>
            <a:fillRect/>
          </a:stretch>
        </p:blipFill>
        <p:spPr bwMode="auto">
          <a:xfrm>
            <a:off x="354137" y="5717501"/>
            <a:ext cx="2325687" cy="90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6633" name="Group 47"/>
          <p:cNvGrpSpPr>
            <a:grpSpLocks/>
          </p:cNvGrpSpPr>
          <p:nvPr/>
        </p:nvGrpSpPr>
        <p:grpSpPr bwMode="auto">
          <a:xfrm>
            <a:off x="3401591" y="5338860"/>
            <a:ext cx="2302057" cy="1554083"/>
            <a:chOff x="5252245" y="4774407"/>
            <a:chExt cx="2301419" cy="1554282"/>
          </a:xfrm>
        </p:grpSpPr>
        <p:sp>
          <p:nvSpPr>
            <p:cNvPr id="26642" name="TextBox 8"/>
            <p:cNvSpPr txBox="1">
              <a:spLocks noChangeArrowheads="1"/>
            </p:cNvSpPr>
            <p:nvPr/>
          </p:nvSpPr>
          <p:spPr bwMode="auto">
            <a:xfrm>
              <a:off x="5252245" y="5959310"/>
              <a:ext cx="2301419" cy="369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fontAlgn="base">
                <a:spcBef>
                  <a:spcPct val="0"/>
                </a:spcBef>
                <a:spcAft>
                  <a:spcPct val="0"/>
                </a:spcAft>
              </a:pPr>
              <a:r>
                <a:rPr lang="en-US" altLang="zh-CN" sz="1800" dirty="0" smtClean="0">
                  <a:solidFill>
                    <a:srgbClr val="000000"/>
                  </a:solidFill>
                  <a:latin typeface="Calibri" charset="0"/>
                </a:rPr>
                <a:t>General Purpose GPUs</a:t>
              </a:r>
              <a:endParaRPr lang="en-US" altLang="zh-CN" sz="1600" dirty="0">
                <a:solidFill>
                  <a:srgbClr val="000000"/>
                </a:solidFill>
                <a:latin typeface="Calibri" charset="0"/>
              </a:endParaRPr>
            </a:p>
          </p:txBody>
        </p:sp>
        <p:pic>
          <p:nvPicPr>
            <p:cNvPr id="26643" name="Picture 6" descr="C:\Daten\talks\invited\ferc2010\material\Fermi_Die_FINAL.p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64944" y="4774407"/>
              <a:ext cx="1201936" cy="1188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 name="Text Box 13" descr="90%"/>
          <p:cNvSpPr txBox="1">
            <a:spLocks noChangeArrowheads="1"/>
          </p:cNvSpPr>
          <p:nvPr/>
        </p:nvSpPr>
        <p:spPr bwMode="auto">
          <a:xfrm>
            <a:off x="474243" y="4821870"/>
            <a:ext cx="1733033" cy="895630"/>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Heterogeneous</a:t>
            </a:r>
          </a:p>
          <a:p>
            <a:pPr algn="ctr">
              <a:defRPr/>
            </a:pPr>
            <a:r>
              <a:rPr lang="en-US" kern="0" dirty="0" smtClean="0">
                <a:solidFill>
                  <a:sysClr val="windowText" lastClr="000000"/>
                </a:solidFill>
                <a:latin typeface="Arial" pitchFamily="-107" charset="0"/>
                <a:ea typeface="Arial" pitchFamily="-107" charset="0"/>
                <a:cs typeface="Arial" pitchFamily="-107" charset="0"/>
              </a:rPr>
              <a:t>Processors and </a:t>
            </a:r>
          </a:p>
          <a:p>
            <a:pPr algn="ctr">
              <a:defRPr/>
            </a:pPr>
            <a:r>
              <a:rPr lang="en-US" kern="0" dirty="0" smtClean="0">
                <a:solidFill>
                  <a:sysClr val="windowText" lastClr="000000"/>
                </a:solidFill>
                <a:latin typeface="Arial" pitchFamily="-107" charset="0"/>
                <a:ea typeface="Arial" pitchFamily="-107" charset="0"/>
                <a:cs typeface="Arial" pitchFamily="-107" charset="0"/>
              </a:rPr>
              <a:t>Accelerators</a:t>
            </a:r>
          </a:p>
        </p:txBody>
      </p:sp>
      <p:sp>
        <p:nvSpPr>
          <p:cNvPr id="28" name="Text Box 20" descr="90%"/>
          <p:cNvSpPr txBox="1">
            <a:spLocks noChangeArrowheads="1"/>
          </p:cNvSpPr>
          <p:nvPr/>
        </p:nvSpPr>
        <p:spPr bwMode="auto">
          <a:xfrm>
            <a:off x="2698252" y="3979561"/>
            <a:ext cx="2258492"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Hybrid Main Memory</a:t>
            </a:r>
            <a:endParaRPr lang="en-US" kern="0" dirty="0">
              <a:solidFill>
                <a:sysClr val="windowText" lastClr="000000"/>
              </a:solidFill>
              <a:latin typeface="Arial" pitchFamily="-107" charset="0"/>
              <a:ea typeface="Arial" pitchFamily="-107" charset="0"/>
              <a:cs typeface="Arial" pitchFamily="-107" charset="0"/>
            </a:endParaRPr>
          </a:p>
        </p:txBody>
      </p:sp>
      <p:sp>
        <p:nvSpPr>
          <p:cNvPr id="29" name="Line 15"/>
          <p:cNvSpPr>
            <a:spLocks noChangeShapeType="1"/>
          </p:cNvSpPr>
          <p:nvPr/>
        </p:nvSpPr>
        <p:spPr bwMode="auto">
          <a:xfrm flipV="1">
            <a:off x="1982640" y="4076506"/>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0" name="Text Box 24" descr="90%"/>
          <p:cNvSpPr txBox="1">
            <a:spLocks noChangeArrowheads="1"/>
          </p:cNvSpPr>
          <p:nvPr/>
        </p:nvSpPr>
        <p:spPr bwMode="auto">
          <a:xfrm>
            <a:off x="5608432" y="4746245"/>
            <a:ext cx="2925968" cy="341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smtClean="0">
                <a:solidFill>
                  <a:srgbClr val="000000"/>
                </a:solidFill>
              </a:rPr>
              <a:t>Persistent Memory/Storage</a:t>
            </a:r>
          </a:p>
        </p:txBody>
      </p:sp>
      <p:pic>
        <p:nvPicPr>
          <p:cNvPr id="31" name="Content Placeholder 6" descr="barcelona-die-photo-color.jpg"/>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685800" y="3505200"/>
            <a:ext cx="1312168" cy="127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 name="Picture 32" descr="dimm.png"/>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rot="10800000" flipV="1">
            <a:off x="2679825" y="3450054"/>
            <a:ext cx="2304256" cy="549297"/>
          </a:xfrm>
          <a:prstGeom prst="rect">
            <a:avLst/>
          </a:prstGeom>
        </p:spPr>
      </p:pic>
      <p:pic>
        <p:nvPicPr>
          <p:cNvPr id="35" name="Picture 34"/>
          <p:cNvPicPr>
            <a:picLocks noChangeAspect="1"/>
          </p:cNvPicPr>
          <p:nvPr/>
        </p:nvPicPr>
        <p:blipFill>
          <a:blip r:embed="rId10"/>
          <a:stretch>
            <a:fillRect/>
          </a:stretch>
        </p:blipFill>
        <p:spPr>
          <a:xfrm>
            <a:off x="5681266" y="3620023"/>
            <a:ext cx="1554690" cy="1003885"/>
          </a:xfrm>
          <a:prstGeom prst="rect">
            <a:avLst/>
          </a:prstGeom>
        </p:spPr>
      </p:pic>
      <p:sp>
        <p:nvSpPr>
          <p:cNvPr id="36" name="Line 15"/>
          <p:cNvSpPr>
            <a:spLocks noChangeShapeType="1"/>
          </p:cNvSpPr>
          <p:nvPr/>
        </p:nvSpPr>
        <p:spPr bwMode="auto">
          <a:xfrm flipV="1">
            <a:off x="4984081" y="4092641"/>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7" name="Line 15"/>
          <p:cNvSpPr>
            <a:spLocks noChangeShapeType="1"/>
          </p:cNvSpPr>
          <p:nvPr/>
        </p:nvSpPr>
        <p:spPr bwMode="auto">
          <a:xfrm flipV="1">
            <a:off x="2331231" y="4495799"/>
            <a:ext cx="640569" cy="1221699"/>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8" name="Line 15"/>
          <p:cNvSpPr>
            <a:spLocks noChangeShapeType="1"/>
          </p:cNvSpPr>
          <p:nvPr/>
        </p:nvSpPr>
        <p:spPr bwMode="auto">
          <a:xfrm flipV="1">
            <a:off x="3962400" y="4898556"/>
            <a:ext cx="0" cy="440303"/>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 name="TextBox 1"/>
          <p:cNvSpPr txBox="1"/>
          <p:nvPr/>
        </p:nvSpPr>
        <p:spPr>
          <a:xfrm>
            <a:off x="4644008" y="5229200"/>
            <a:ext cx="4532010" cy="1107996"/>
          </a:xfrm>
          <a:prstGeom prst="rect">
            <a:avLst/>
          </a:prstGeom>
          <a:noFill/>
        </p:spPr>
        <p:txBody>
          <a:bodyPr wrap="none" rtlCol="0">
            <a:spAutoFit/>
          </a:bodyPr>
          <a:lstStyle/>
          <a:p>
            <a:pPr algn="ctr"/>
            <a:r>
              <a:rPr lang="en-US" sz="2200" b="1" dirty="0" smtClean="0">
                <a:solidFill>
                  <a:srgbClr val="FF0000"/>
                </a:solidFill>
                <a:latin typeface="Tahoma"/>
              </a:rPr>
              <a:t>Broad research </a:t>
            </a:r>
          </a:p>
          <a:p>
            <a:pPr algn="ctr"/>
            <a:r>
              <a:rPr lang="en-US" sz="2200" b="1" dirty="0" smtClean="0">
                <a:solidFill>
                  <a:srgbClr val="FF0000"/>
                </a:solidFill>
                <a:latin typeface="Tahoma"/>
              </a:rPr>
              <a:t>spanning apps, systems, logic</a:t>
            </a:r>
          </a:p>
          <a:p>
            <a:pPr algn="ctr"/>
            <a:r>
              <a:rPr lang="en-US" sz="2200" b="1" dirty="0">
                <a:solidFill>
                  <a:srgbClr val="FF0000"/>
                </a:solidFill>
                <a:latin typeface="Tahoma"/>
              </a:rPr>
              <a:t>w</a:t>
            </a:r>
            <a:r>
              <a:rPr lang="en-US" sz="2200" b="1" dirty="0" smtClean="0">
                <a:solidFill>
                  <a:srgbClr val="FF0000"/>
                </a:solidFill>
                <a:latin typeface="Tahoma"/>
              </a:rPr>
              <a:t>ith architecture at the center</a:t>
            </a:r>
            <a:endParaRPr lang="en-US" sz="2200" b="1" dirty="0">
              <a:solidFill>
                <a:srgbClr val="FF0000"/>
              </a:solidFill>
              <a:latin typeface="Tahoma"/>
            </a:endParaRPr>
          </a:p>
        </p:txBody>
      </p:sp>
      <p:sp>
        <p:nvSpPr>
          <p:cNvPr id="26" name="Title 1"/>
          <p:cNvSpPr>
            <a:spLocks noGrp="1"/>
          </p:cNvSpPr>
          <p:nvPr>
            <p:ph type="title"/>
          </p:nvPr>
        </p:nvSpPr>
        <p:spPr>
          <a:xfrm>
            <a:off x="228600" y="152400"/>
            <a:ext cx="8610600" cy="1066800"/>
          </a:xfrm>
        </p:spPr>
        <p:txBody>
          <a:bodyPr/>
          <a:lstStyle/>
          <a:p>
            <a:r>
              <a:rPr lang="en-US" dirty="0" smtClean="0"/>
              <a:t>Current Research Focus Areas</a:t>
            </a:r>
            <a:endParaRPr lang="en-US" dirty="0"/>
          </a:p>
        </p:txBody>
      </p:sp>
      <p:sp>
        <p:nvSpPr>
          <p:cNvPr id="22" name="Rectangle 21"/>
          <p:cNvSpPr/>
          <p:nvPr/>
        </p:nvSpPr>
        <p:spPr>
          <a:xfrm>
            <a:off x="179512" y="1425105"/>
            <a:ext cx="4320480" cy="36004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281896739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5"/>
          <p:cNvSpPr>
            <a:spLocks noChangeArrowheads="1"/>
          </p:cNvSpPr>
          <p:nvPr/>
        </p:nvSpPr>
        <p:spPr bwMode="auto">
          <a:xfrm>
            <a:off x="0" y="974041"/>
            <a:ext cx="8991600" cy="70634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spAutoFit/>
          </a:bodyPr>
          <a:lstStyle/>
          <a:p>
            <a:pPr fontAlgn="base">
              <a:spcBef>
                <a:spcPct val="0"/>
              </a:spcBef>
              <a:spcAft>
                <a:spcPct val="0"/>
              </a:spcAft>
              <a:buFontTx/>
              <a:buChar char="•"/>
            </a:pPr>
            <a:r>
              <a:rPr lang="en-US" sz="2400" b="1" i="1" dirty="0" smtClean="0">
                <a:solidFill>
                  <a:srgbClr val="3333CC"/>
                </a:solidFill>
                <a:latin typeface="Arial Narrow" charset="0"/>
                <a:ea typeface="ＭＳ Ｐゴシック" charset="0"/>
                <a:cs typeface="Arial" charset="0"/>
              </a:rPr>
              <a:t> </a:t>
            </a:r>
            <a:r>
              <a:rPr lang="en-US" sz="2400" b="1" i="1" dirty="0" smtClean="0">
                <a:solidFill>
                  <a:srgbClr val="FF0000"/>
                </a:solidFill>
                <a:latin typeface="Arial Narrow" charset="0"/>
                <a:ea typeface="ＭＳ Ｐゴシック" charset="0"/>
                <a:cs typeface="Arial" charset="0"/>
              </a:rPr>
              <a:t>Rethinking Memory System Design </a:t>
            </a:r>
            <a:r>
              <a:rPr lang="en-US" sz="2400" b="1" i="1" dirty="0" smtClean="0">
                <a:solidFill>
                  <a:srgbClr val="3333CC"/>
                </a:solidFill>
                <a:latin typeface="Arial Narrow" charset="0"/>
                <a:ea typeface="ＭＳ Ｐゴシック" charset="0"/>
                <a:cs typeface="Arial" charset="0"/>
              </a:rPr>
              <a:t>for Data-Intensive Computing</a:t>
            </a:r>
          </a:p>
          <a:p>
            <a:pPr lvl="1" fontAlgn="base">
              <a:spcBef>
                <a:spcPct val="0"/>
              </a:spcBef>
              <a:spcAft>
                <a:spcPct val="0"/>
              </a:spcAft>
              <a:buFontTx/>
              <a:buChar char="•"/>
            </a:pPr>
            <a:r>
              <a:rPr lang="en-US" sz="2400" b="1" i="1" dirty="0" smtClean="0">
                <a:solidFill>
                  <a:srgbClr val="3333CC"/>
                </a:solidFill>
                <a:latin typeface="Arial Narrow" charset="0"/>
                <a:ea typeface="ＭＳ Ｐゴシック" charset="0"/>
                <a:cs typeface="Arial" charset="0"/>
              </a:rPr>
              <a:t> All </a:t>
            </a:r>
            <a:r>
              <a:rPr lang="en-US" sz="2400" b="1" i="1" dirty="0">
                <a:solidFill>
                  <a:srgbClr val="3333CC"/>
                </a:solidFill>
                <a:latin typeface="Arial Narrow" charset="0"/>
                <a:ea typeface="ＭＳ Ｐゴシック" charset="0"/>
                <a:cs typeface="Arial" charset="0"/>
              </a:rPr>
              <a:t>a</a:t>
            </a:r>
            <a:r>
              <a:rPr lang="en-US" sz="2400" b="1" i="1" dirty="0" smtClean="0">
                <a:solidFill>
                  <a:srgbClr val="3333CC"/>
                </a:solidFill>
                <a:latin typeface="Arial Narrow" charset="0"/>
                <a:ea typeface="ＭＳ Ｐゴシック" charset="0"/>
                <a:cs typeface="Arial" charset="0"/>
              </a:rPr>
              <a:t>spects of DRAM, Flash Memory, Emerging Technologies</a:t>
            </a:r>
          </a:p>
          <a:p>
            <a:pPr lvl="1" fontAlgn="base">
              <a:spcBef>
                <a:spcPct val="0"/>
              </a:spcBef>
              <a:spcAft>
                <a:spcPct val="0"/>
              </a:spcAft>
              <a:buFontTx/>
              <a:buChar char="•"/>
            </a:pPr>
            <a:endParaRPr lang="en-US" sz="1200" b="1" i="1" dirty="0">
              <a:solidFill>
                <a:srgbClr val="3333CC"/>
              </a:solidFill>
              <a:latin typeface="Arial Narrow" charset="0"/>
              <a:ea typeface="ＭＳ Ｐゴシック" charset="0"/>
              <a:cs typeface="Arial" charset="0"/>
            </a:endParaRPr>
          </a:p>
          <a:p>
            <a:pPr fontAlgn="base">
              <a:spcBef>
                <a:spcPct val="0"/>
              </a:spcBef>
              <a:spcAft>
                <a:spcPct val="0"/>
              </a:spcAft>
              <a:buFontTx/>
              <a:buChar char="•"/>
            </a:pPr>
            <a:r>
              <a:rPr lang="en-US" sz="2400" b="1" i="1" dirty="0" smtClean="0">
                <a:solidFill>
                  <a:srgbClr val="3333CC"/>
                </a:solidFill>
                <a:latin typeface="Arial Narrow" charset="0"/>
                <a:ea typeface="ＭＳ Ｐゴシック" charset="0"/>
                <a:cs typeface="Arial" charset="0"/>
              </a:rPr>
              <a:t> </a:t>
            </a:r>
            <a:r>
              <a:rPr lang="en-US" sz="2400" b="1" i="1" dirty="0" smtClean="0">
                <a:solidFill>
                  <a:srgbClr val="FF0000"/>
                </a:solidFill>
                <a:latin typeface="Arial Narrow" charset="0"/>
                <a:ea typeface="ＭＳ Ｐゴシック" charset="0"/>
                <a:cs typeface="Arial" charset="0"/>
              </a:rPr>
              <a:t>Single-Level Stores</a:t>
            </a:r>
            <a:r>
              <a:rPr lang="en-US" sz="2400" b="1" i="1" dirty="0" smtClean="0">
                <a:solidFill>
                  <a:srgbClr val="3333CC"/>
                </a:solidFill>
                <a:latin typeface="Arial Narrow" charset="0"/>
                <a:ea typeface="ＭＳ Ｐゴシック" charset="0"/>
                <a:cs typeface="Arial" charset="0"/>
              </a:rPr>
              <a:t>: Merging Memory and Storage with Fast NVM</a:t>
            </a:r>
          </a:p>
          <a:p>
            <a:pPr fontAlgn="base">
              <a:spcBef>
                <a:spcPct val="0"/>
              </a:spcBef>
              <a:spcAft>
                <a:spcPct val="0"/>
              </a:spcAft>
              <a:buFontTx/>
              <a:buChar char="•"/>
            </a:pPr>
            <a:endParaRPr lang="en-US" sz="1200" b="1" i="1" dirty="0" smtClean="0">
              <a:solidFill>
                <a:srgbClr val="3333CC"/>
              </a:solidFill>
              <a:latin typeface="Arial Narrow" charset="0"/>
              <a:ea typeface="ＭＳ Ｐゴシック" charset="0"/>
              <a:cs typeface="Arial" charset="0"/>
            </a:endParaRPr>
          </a:p>
          <a:p>
            <a:pPr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smtClean="0">
                <a:solidFill>
                  <a:srgbClr val="FF0000"/>
                </a:solidFill>
                <a:latin typeface="Arial Narrow" charset="0"/>
                <a:ea typeface="ＭＳ Ｐゴシック" charset="0"/>
                <a:cs typeface="Arial" charset="0"/>
              </a:rPr>
              <a:t>GPUs as First-Class Computing Engines</a:t>
            </a:r>
            <a:endParaRPr lang="en-US" sz="2400" b="1" i="1" dirty="0">
              <a:solidFill>
                <a:srgbClr val="3333CC"/>
              </a:solidFill>
              <a:latin typeface="Arial Narrow" charset="0"/>
              <a:ea typeface="ＭＳ Ｐゴシック" charset="0"/>
              <a:cs typeface="Arial" charset="0"/>
            </a:endParaRPr>
          </a:p>
          <a:p>
            <a:pPr fontAlgn="base">
              <a:spcBef>
                <a:spcPct val="0"/>
              </a:spcBef>
              <a:spcAft>
                <a:spcPct val="0"/>
              </a:spcAft>
            </a:pPr>
            <a:r>
              <a:rPr lang="en-US" sz="1200" b="1" i="1" dirty="0">
                <a:solidFill>
                  <a:srgbClr val="3333CC"/>
                </a:solidFill>
                <a:latin typeface="Arial Narrow" charset="0"/>
                <a:ea typeface="ＭＳ Ｐゴシック" charset="0"/>
                <a:cs typeface="Arial" charset="0"/>
              </a:rPr>
              <a:t> </a:t>
            </a:r>
          </a:p>
          <a:p>
            <a:pPr fontAlgn="base">
              <a:spcBef>
                <a:spcPct val="0"/>
              </a:spcBef>
              <a:spcAft>
                <a:spcPct val="0"/>
              </a:spcAft>
              <a:buFontTx/>
              <a:buChar char="•"/>
            </a:pPr>
            <a:r>
              <a:rPr lang="en-US" sz="2400" b="1" i="1" dirty="0" smtClean="0">
                <a:solidFill>
                  <a:srgbClr val="3333CC"/>
                </a:solidFill>
                <a:latin typeface="Arial Narrow" charset="0"/>
                <a:ea typeface="ＭＳ Ｐゴシック" charset="0"/>
                <a:cs typeface="Arial" charset="0"/>
              </a:rPr>
              <a:t> </a:t>
            </a:r>
            <a:r>
              <a:rPr lang="en-US" sz="2400" b="1" i="1" dirty="0" smtClean="0">
                <a:solidFill>
                  <a:srgbClr val="FF0000"/>
                </a:solidFill>
                <a:latin typeface="Arial Narrow" charset="0"/>
                <a:ea typeface="ＭＳ Ｐゴシック" charset="0"/>
                <a:cs typeface="Arial" charset="0"/>
              </a:rPr>
              <a:t>In-memory Computing: </a:t>
            </a:r>
            <a:r>
              <a:rPr lang="en-US" sz="2400" b="1" i="1" dirty="0" smtClean="0">
                <a:solidFill>
                  <a:srgbClr val="3333CC"/>
                </a:solidFill>
                <a:latin typeface="Arial Narrow" charset="0"/>
                <a:ea typeface="ＭＳ Ｐゴシック" charset="0"/>
                <a:cs typeface="Arial" charset="0"/>
              </a:rPr>
              <a:t>Enabling Near-Data Processing</a:t>
            </a:r>
            <a:endParaRPr lang="en-US" sz="2400" b="1" i="1" dirty="0" smtClean="0">
              <a:solidFill>
                <a:srgbClr val="000090"/>
              </a:solidFill>
              <a:latin typeface="Arial Narrow" charset="0"/>
              <a:ea typeface="ＭＳ Ｐゴシック" charset="0"/>
              <a:cs typeface="Arial" charset="0"/>
            </a:endParaRPr>
          </a:p>
          <a:p>
            <a:pPr fontAlgn="base">
              <a:spcBef>
                <a:spcPct val="0"/>
              </a:spcBef>
              <a:spcAft>
                <a:spcPct val="0"/>
              </a:spcAft>
              <a:buFontTx/>
              <a:buChar char="•"/>
            </a:pPr>
            <a:endParaRPr lang="en-US" sz="1200" b="1" i="1" dirty="0" smtClean="0">
              <a:solidFill>
                <a:srgbClr val="CC9900">
                  <a:lumMod val="75000"/>
                </a:srgbClr>
              </a:solidFill>
              <a:latin typeface="Arial Narrow" charset="0"/>
              <a:ea typeface="ＭＳ Ｐゴシック" charset="0"/>
              <a:cs typeface="Arial" charset="0"/>
            </a:endParaRPr>
          </a:p>
          <a:p>
            <a:pPr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smtClean="0">
                <a:solidFill>
                  <a:srgbClr val="FF0000"/>
                </a:solidFill>
                <a:latin typeface="Arial Narrow" charset="0"/>
                <a:ea typeface="ＭＳ Ｐゴシック" charset="0"/>
                <a:cs typeface="Arial" charset="0"/>
              </a:rPr>
              <a:t>Predictable Systems</a:t>
            </a:r>
            <a:r>
              <a:rPr lang="en-US" sz="2400" b="1" i="1" dirty="0" smtClean="0">
                <a:solidFill>
                  <a:srgbClr val="3333CC"/>
                </a:solidFill>
                <a:latin typeface="Arial Narrow" charset="0"/>
                <a:ea typeface="ＭＳ Ｐゴシック" charset="0"/>
                <a:cs typeface="Arial" charset="0"/>
              </a:rPr>
              <a:t>: QoS Everywhere in the System</a:t>
            </a:r>
          </a:p>
          <a:p>
            <a:pPr fontAlgn="base">
              <a:spcBef>
                <a:spcPct val="0"/>
              </a:spcBef>
              <a:spcAft>
                <a:spcPct val="0"/>
              </a:spcAft>
              <a:buFontTx/>
              <a:buChar char="•"/>
            </a:pPr>
            <a:endParaRPr lang="en-US" sz="1200" b="1" i="1" dirty="0" smtClean="0">
              <a:solidFill>
                <a:srgbClr val="3333CC"/>
              </a:solidFill>
              <a:latin typeface="Arial Narrow" charset="0"/>
              <a:ea typeface="ＭＳ Ｐゴシック" charset="0"/>
              <a:cs typeface="Arial" charset="0"/>
            </a:endParaRPr>
          </a:p>
          <a:p>
            <a:pPr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smtClean="0">
                <a:solidFill>
                  <a:srgbClr val="FF0000"/>
                </a:solidFill>
                <a:latin typeface="Arial Narrow" charset="0"/>
                <a:ea typeface="ＭＳ Ｐゴシック" charset="0"/>
                <a:cs typeface="Arial" charset="0"/>
              </a:rPr>
              <a:t>Secure and Easy-to-Program/Manage Memories:</a:t>
            </a:r>
            <a:r>
              <a:rPr lang="en-US" sz="2400" b="1" i="1" dirty="0" smtClean="0">
                <a:solidFill>
                  <a:srgbClr val="3333CC"/>
                </a:solidFill>
                <a:latin typeface="Arial Narrow" charset="0"/>
                <a:ea typeface="ＭＳ Ｐゴシック" charset="0"/>
                <a:cs typeface="Arial" charset="0"/>
              </a:rPr>
              <a:t> </a:t>
            </a:r>
            <a:r>
              <a:rPr lang="en-US" sz="2400" b="1" i="1" dirty="0">
                <a:solidFill>
                  <a:srgbClr val="3333CC"/>
                </a:solidFill>
                <a:latin typeface="Arial Narrow" charset="0"/>
                <a:ea typeface="ＭＳ Ｐゴシック" charset="0"/>
                <a:cs typeface="Arial" charset="0"/>
              </a:rPr>
              <a:t>DRAM, Flash, </a:t>
            </a:r>
            <a:r>
              <a:rPr lang="en-US" sz="2400" b="1" i="1" dirty="0" smtClean="0">
                <a:solidFill>
                  <a:srgbClr val="3333CC"/>
                </a:solidFill>
                <a:latin typeface="Arial Narrow" charset="0"/>
                <a:ea typeface="ＭＳ Ｐゴシック" charset="0"/>
                <a:cs typeface="Arial" charset="0"/>
              </a:rPr>
              <a:t>NVM</a:t>
            </a:r>
          </a:p>
          <a:p>
            <a:pPr fontAlgn="base">
              <a:spcBef>
                <a:spcPct val="0"/>
              </a:spcBef>
              <a:spcAft>
                <a:spcPct val="0"/>
              </a:spcAft>
              <a:buFontTx/>
              <a:buChar char="•"/>
            </a:pPr>
            <a:endParaRPr lang="en-US" sz="1200" b="1" i="1" dirty="0" smtClean="0">
              <a:solidFill>
                <a:srgbClr val="3333CC"/>
              </a:solidFill>
              <a:latin typeface="Arial Narrow" charset="0"/>
              <a:ea typeface="ＭＳ Ｐゴシック" charset="0"/>
              <a:cs typeface="Arial" charset="0"/>
            </a:endParaRPr>
          </a:p>
          <a:p>
            <a:pPr fontAlgn="base">
              <a:spcBef>
                <a:spcPct val="0"/>
              </a:spcBef>
              <a:spcAft>
                <a:spcPct val="0"/>
              </a:spcAft>
              <a:buFontTx/>
              <a:buChar char="•"/>
            </a:pPr>
            <a:r>
              <a:rPr lang="en-US" sz="2400" b="1" i="1" dirty="0">
                <a:solidFill>
                  <a:srgbClr val="3333CC"/>
                </a:solidFill>
                <a:latin typeface="Arial Narrow" charset="0"/>
                <a:ea typeface="ＭＳ Ｐゴシック" charset="0"/>
                <a:cs typeface="Arial" charset="0"/>
              </a:rPr>
              <a:t> </a:t>
            </a:r>
            <a:r>
              <a:rPr lang="en-US" sz="2400" b="1" i="1" dirty="0" smtClean="0">
                <a:solidFill>
                  <a:srgbClr val="FF0000"/>
                </a:solidFill>
                <a:latin typeface="Arial Narrow" charset="0"/>
                <a:ea typeface="ＭＳ Ｐゴシック" charset="0"/>
                <a:cs typeface="Arial" charset="0"/>
              </a:rPr>
              <a:t>Heterogeneous Systems:</a:t>
            </a:r>
            <a:r>
              <a:rPr lang="en-US" sz="2400" b="1" i="1" dirty="0" smtClean="0">
                <a:solidFill>
                  <a:srgbClr val="3333CC"/>
                </a:solidFill>
                <a:latin typeface="Arial Narrow" charset="0"/>
                <a:ea typeface="ＭＳ Ｐゴシック" charset="0"/>
                <a:cs typeface="Arial" charset="0"/>
              </a:rPr>
              <a:t> Architecting and Exploiting Asymmetry</a:t>
            </a:r>
          </a:p>
          <a:p>
            <a:pPr fontAlgn="base">
              <a:spcBef>
                <a:spcPct val="0"/>
              </a:spcBef>
              <a:spcAft>
                <a:spcPct val="0"/>
              </a:spcAft>
              <a:buFontTx/>
              <a:buChar char="•"/>
            </a:pPr>
            <a:endParaRPr lang="en-US" sz="1200" b="1" i="1" dirty="0" smtClean="0">
              <a:solidFill>
                <a:srgbClr val="3333CC"/>
              </a:solidFill>
              <a:latin typeface="Arial Narrow" charset="0"/>
              <a:ea typeface="ＭＳ Ｐゴシック" charset="0"/>
              <a:cs typeface="Arial" charset="0"/>
            </a:endParaRPr>
          </a:p>
          <a:p>
            <a:pPr fontAlgn="base">
              <a:spcBef>
                <a:spcPct val="0"/>
              </a:spcBef>
              <a:spcAft>
                <a:spcPct val="0"/>
              </a:spcAft>
              <a:buFontTx/>
              <a:buChar char="•"/>
            </a:pPr>
            <a:r>
              <a:rPr lang="en-US" sz="2400" b="1" i="1" dirty="0" smtClean="0">
                <a:solidFill>
                  <a:srgbClr val="3333CC"/>
                </a:solidFill>
                <a:latin typeface="Arial Narrow" charset="0"/>
                <a:ea typeface="ＭＳ Ｐゴシック" charset="0"/>
                <a:cs typeface="Arial" charset="0"/>
              </a:rPr>
              <a:t> </a:t>
            </a:r>
            <a:r>
              <a:rPr lang="en-US" sz="2400" b="1" i="1" dirty="0" smtClean="0">
                <a:solidFill>
                  <a:srgbClr val="FF0000"/>
                </a:solidFill>
                <a:latin typeface="Arial Narrow" charset="0"/>
                <a:ea typeface="ＭＳ Ｐゴシック" charset="0"/>
                <a:cs typeface="Arial" charset="0"/>
              </a:rPr>
              <a:t>Efficient and Scalable Interconnects</a:t>
            </a:r>
          </a:p>
          <a:p>
            <a:pPr fontAlgn="base">
              <a:spcBef>
                <a:spcPct val="0"/>
              </a:spcBef>
              <a:spcAft>
                <a:spcPct val="0"/>
              </a:spcAft>
              <a:buFontTx/>
              <a:buChar char="•"/>
            </a:pPr>
            <a:endParaRPr lang="en-US" sz="1200" b="1" i="1" dirty="0" smtClean="0">
              <a:solidFill>
                <a:srgbClr val="FF0000"/>
              </a:solidFill>
              <a:latin typeface="Arial Narrow" charset="0"/>
              <a:ea typeface="ＭＳ Ｐゴシック" charset="0"/>
              <a:cs typeface="Arial" charset="0"/>
            </a:endParaRPr>
          </a:p>
          <a:p>
            <a:pPr fontAlgn="base">
              <a:spcBef>
                <a:spcPct val="0"/>
              </a:spcBef>
              <a:spcAft>
                <a:spcPct val="0"/>
              </a:spcAft>
              <a:buFontTx/>
              <a:buChar char="•"/>
            </a:pPr>
            <a:r>
              <a:rPr lang="en-US" sz="2400" b="1" i="1" dirty="0" smtClean="0">
                <a:solidFill>
                  <a:srgbClr val="3333CC"/>
                </a:solidFill>
                <a:latin typeface="Arial Narrow" charset="0"/>
                <a:ea typeface="ＭＳ Ｐゴシック" charset="0"/>
                <a:cs typeface="Arial" charset="0"/>
              </a:rPr>
              <a:t> </a:t>
            </a:r>
            <a:r>
              <a:rPr lang="en-US" sz="2400" b="1" i="1" dirty="0" smtClean="0">
                <a:solidFill>
                  <a:srgbClr val="FF0000"/>
                </a:solidFill>
                <a:latin typeface="Arial Narrow" charset="0"/>
                <a:ea typeface="ＭＳ Ｐゴシック" charset="0"/>
                <a:cs typeface="Arial" charset="0"/>
              </a:rPr>
              <a:t>Genome Sequence Analysis &amp; Assembly: </a:t>
            </a:r>
            <a:r>
              <a:rPr lang="en-US" sz="2400" b="1" i="1" dirty="0" smtClean="0">
                <a:solidFill>
                  <a:srgbClr val="3333CC"/>
                </a:solidFill>
                <a:latin typeface="Arial Narrow" charset="0"/>
                <a:ea typeface="ＭＳ Ｐゴシック" charset="0"/>
                <a:cs typeface="Arial" charset="0"/>
              </a:rPr>
              <a:t>Algorithms and Architectures</a:t>
            </a:r>
            <a:endParaRPr lang="en-US" sz="2000" b="1" i="1" dirty="0">
              <a:solidFill>
                <a:srgbClr val="FF0000"/>
              </a:solidFill>
              <a:latin typeface="Arial Narrow" charset="0"/>
              <a:ea typeface="ＭＳ Ｐゴシック" charset="0"/>
              <a:cs typeface="Arial" charset="0"/>
            </a:endParaRPr>
          </a:p>
          <a:p>
            <a:pPr fontAlgn="base">
              <a:spcBef>
                <a:spcPct val="0"/>
              </a:spcBef>
              <a:spcAft>
                <a:spcPct val="0"/>
              </a:spcAft>
              <a:buFont typeface="Arial" charset="0"/>
              <a:buChar char="•"/>
            </a:pPr>
            <a:endParaRPr lang="en-US" sz="2000" b="1" i="1" dirty="0">
              <a:solidFill>
                <a:srgbClr val="FF0000"/>
              </a:solidFill>
              <a:latin typeface="Arial Narrow" charset="0"/>
              <a:ea typeface="ＭＳ Ｐゴシック" charset="0"/>
              <a:cs typeface="Arial" charset="0"/>
            </a:endParaRPr>
          </a:p>
          <a:p>
            <a:pPr fontAlgn="base">
              <a:spcBef>
                <a:spcPct val="0"/>
              </a:spcBef>
              <a:spcAft>
                <a:spcPct val="0"/>
              </a:spcAft>
              <a:buFont typeface="Arial" charset="0"/>
              <a:buChar char="•"/>
            </a:pPr>
            <a:endParaRPr lang="en-US" sz="2000" b="1" i="1" dirty="0">
              <a:solidFill>
                <a:srgbClr val="FF0000"/>
              </a:solidFill>
              <a:latin typeface="Arial Narrow" charset="0"/>
              <a:ea typeface="ＭＳ Ｐゴシック" charset="0"/>
              <a:cs typeface="Arial" charset="0"/>
            </a:endParaRPr>
          </a:p>
          <a:p>
            <a:pPr fontAlgn="base">
              <a:spcBef>
                <a:spcPct val="0"/>
              </a:spcBef>
              <a:spcAft>
                <a:spcPct val="0"/>
              </a:spcAft>
              <a:buFont typeface="Arial" charset="0"/>
              <a:buChar char="•"/>
            </a:pPr>
            <a:endParaRPr lang="en-US" sz="2000" b="1" i="1" dirty="0">
              <a:solidFill>
                <a:srgbClr val="FF0000"/>
              </a:solidFill>
              <a:latin typeface="Arial Narrow" charset="0"/>
              <a:ea typeface="ＭＳ Ｐゴシック" charset="0"/>
              <a:cs typeface="Arial" charset="0"/>
            </a:endParaRPr>
          </a:p>
          <a:p>
            <a:pPr fontAlgn="base">
              <a:spcBef>
                <a:spcPct val="0"/>
              </a:spcBef>
              <a:spcAft>
                <a:spcPct val="0"/>
              </a:spcAft>
              <a:buFont typeface="Arial" charset="0"/>
              <a:buChar char="•"/>
            </a:pPr>
            <a:endParaRPr lang="en-US" sz="1100" b="1" i="1" dirty="0" smtClean="0">
              <a:solidFill>
                <a:srgbClr val="FF0000"/>
              </a:solidFill>
              <a:latin typeface="Arial Narrow" charset="0"/>
              <a:ea typeface="ＭＳ Ｐゴシック" charset="0"/>
              <a:cs typeface="Arial" charset="0"/>
            </a:endParaRPr>
          </a:p>
          <a:p>
            <a:pPr fontAlgn="base">
              <a:spcBef>
                <a:spcPct val="0"/>
              </a:spcBef>
              <a:spcAft>
                <a:spcPct val="0"/>
              </a:spcAft>
              <a:buFont typeface="Arial" charset="0"/>
              <a:buChar char="•"/>
            </a:pPr>
            <a:endParaRPr lang="en-US" sz="1100" b="1" i="1" dirty="0">
              <a:solidFill>
                <a:srgbClr val="FF0000"/>
              </a:solidFill>
              <a:latin typeface="Arial Narrow" charset="0"/>
              <a:ea typeface="ＭＳ Ｐゴシック" charset="0"/>
              <a:cs typeface="Arial" charset="0"/>
            </a:endParaRPr>
          </a:p>
          <a:p>
            <a:pPr fontAlgn="base">
              <a:spcBef>
                <a:spcPct val="0"/>
              </a:spcBef>
              <a:spcAft>
                <a:spcPct val="0"/>
              </a:spcAft>
              <a:buFont typeface="Arial" charset="0"/>
              <a:buChar char="•"/>
            </a:pPr>
            <a:endParaRPr lang="en-US" sz="1100" b="1" i="1" dirty="0">
              <a:solidFill>
                <a:srgbClr val="FF0000"/>
              </a:solidFill>
              <a:latin typeface="Arial Narrow" charset="0"/>
              <a:ea typeface="ＭＳ Ｐゴシック" charset="0"/>
              <a:cs typeface="Arial" charset="0"/>
            </a:endParaRPr>
          </a:p>
          <a:p>
            <a:pPr fontAlgn="base">
              <a:spcBef>
                <a:spcPct val="0"/>
              </a:spcBef>
              <a:spcAft>
                <a:spcPct val="0"/>
              </a:spcAft>
            </a:pPr>
            <a:endParaRPr lang="en-US" sz="2400" b="1" i="1" dirty="0">
              <a:solidFill>
                <a:srgbClr val="FF0000"/>
              </a:solidFill>
              <a:latin typeface="Arial Narrow" charset="0"/>
              <a:ea typeface="ＭＳ Ｐゴシック" charset="0"/>
              <a:cs typeface="Arial" charset="0"/>
            </a:endParaRPr>
          </a:p>
        </p:txBody>
      </p:sp>
      <p:sp>
        <p:nvSpPr>
          <p:cNvPr id="26630" name="Text Box 147"/>
          <p:cNvSpPr txBox="1">
            <a:spLocks noChangeArrowheads="1"/>
          </p:cNvSpPr>
          <p:nvPr/>
        </p:nvSpPr>
        <p:spPr bwMode="auto">
          <a:xfrm>
            <a:off x="6596063" y="6503987"/>
            <a:ext cx="2292350" cy="430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40" tIns="45720" rIns="91440" bIns="45720">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r" eaLnBrk="1" fontAlgn="base" hangingPunct="1">
              <a:spcBef>
                <a:spcPct val="0"/>
              </a:spcBef>
              <a:spcAft>
                <a:spcPct val="0"/>
              </a:spcAft>
            </a:pPr>
            <a:endParaRPr lang="en-US" sz="2200" b="1" i="1">
              <a:solidFill>
                <a:srgbClr val="3333CC"/>
              </a:solidFill>
              <a:latin typeface="Arial Narrow" charset="0"/>
            </a:endParaRPr>
          </a:p>
        </p:txBody>
      </p:sp>
      <p:sp>
        <p:nvSpPr>
          <p:cNvPr id="10" name="Title 1"/>
          <p:cNvSpPr>
            <a:spLocks noGrp="1"/>
          </p:cNvSpPr>
          <p:nvPr>
            <p:ph type="title"/>
          </p:nvPr>
        </p:nvSpPr>
        <p:spPr>
          <a:xfrm>
            <a:off x="228600" y="152400"/>
            <a:ext cx="8610600" cy="1066800"/>
          </a:xfrm>
        </p:spPr>
        <p:txBody>
          <a:bodyPr/>
          <a:lstStyle/>
          <a:p>
            <a:r>
              <a:rPr lang="en-US" dirty="0" smtClean="0"/>
              <a:t>Current Research Focus Areas (II)</a:t>
            </a:r>
            <a:endParaRPr lang="en-US" dirty="0"/>
          </a:p>
        </p:txBody>
      </p:sp>
      <p:sp>
        <p:nvSpPr>
          <p:cNvPr id="11" name="AutoShape 25"/>
          <p:cNvSpPr>
            <a:spLocks noChangeArrowheads="1"/>
          </p:cNvSpPr>
          <p:nvPr/>
        </p:nvSpPr>
        <p:spPr bwMode="auto">
          <a:xfrm>
            <a:off x="1" y="1034981"/>
            <a:ext cx="8460432" cy="737835"/>
          </a:xfrm>
          <a:prstGeom prst="roundRect">
            <a:avLst>
              <a:gd name="adj" fmla="val 16667"/>
            </a:avLst>
          </a:prstGeom>
          <a:noFill/>
          <a:ln w="73025">
            <a:solidFill>
              <a:schemeClr val="tx2"/>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7270770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a:t>
            </a:r>
            <a:r>
              <a:rPr lang="en-US" dirty="0" smtClean="0">
                <a:latin typeface="Garamond" charset="0"/>
                <a:ea typeface="ＭＳ Ｐゴシック" charset="0"/>
                <a:cs typeface="ＭＳ Ｐゴシック" charset="0"/>
              </a:rPr>
              <a:t>Memory</a:t>
            </a:r>
            <a:r>
              <a:rPr lang="en-US" dirty="0">
                <a:latin typeface="Garamond" charset="0"/>
                <a:ea typeface="ＭＳ Ｐゴシック" charset="0"/>
                <a:cs typeface="ＭＳ Ｐゴシック" charset="0"/>
              </a:rPr>
              <a:t> </a:t>
            </a:r>
            <a:r>
              <a:rPr lang="en-US" dirty="0" smtClean="0">
                <a:latin typeface="Garamond" charset="0"/>
                <a:ea typeface="ＭＳ Ｐゴシック" charset="0"/>
                <a:cs typeface="ＭＳ Ｐゴシック" charset="0"/>
              </a:rPr>
              <a:t>System</a:t>
            </a:r>
            <a:endParaRPr lang="en-US" dirty="0">
              <a:latin typeface="Garamond" charset="0"/>
              <a:ea typeface="ＭＳ Ｐゴシック" charset="0"/>
              <a:cs typeface="ＭＳ Ｐゴシック" charset="0"/>
            </a:endParaRP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smtClean="0">
                <a:latin typeface="Tahoma" charset="0"/>
                <a:ea typeface="ＭＳ Ｐゴシック" charset="0"/>
                <a:cs typeface="ＭＳ Ｐゴシック" charset="0"/>
              </a:rPr>
              <a:t>cost</a:t>
            </a:r>
            <a:r>
              <a:rPr lang="en-US" dirty="0" smtClean="0">
                <a:latin typeface="Tahoma" charset="0"/>
                <a:ea typeface="ＭＳ Ｐゴシック" charset="0"/>
                <a:cs typeface="ＭＳ Ｐゴシック" charset="0"/>
              </a:rPr>
              <a:t>, and </a:t>
            </a:r>
            <a:r>
              <a:rPr lang="en-US" i="1" dirty="0" smtClean="0">
                <a:latin typeface="Tahoma" charset="0"/>
                <a:ea typeface="ＭＳ Ｐゴシック" charset="0"/>
                <a:cs typeface="ＭＳ Ｐゴシック" charset="0"/>
              </a:rPr>
              <a:t>management algorithms</a:t>
            </a:r>
            <a:r>
              <a:rPr lang="en-US" dirty="0" smtClean="0">
                <a:latin typeface="Tahoma" charset="0"/>
                <a:ea typeface="ＭＳ Ｐゴシック" charset="0"/>
                <a:cs typeface="ＭＳ Ｐゴシック" charset="0"/>
              </a:rPr>
              <a:t>) </a:t>
            </a:r>
            <a:r>
              <a:rPr lang="en-US" dirty="0">
                <a:latin typeface="Tahoma" charset="0"/>
                <a:ea typeface="ＭＳ Ｐゴシック" charset="0"/>
                <a:cs typeface="ＭＳ Ｐゴシック" charset="0"/>
              </a:rPr>
              <a:t>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5</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1" name="Text Box 13" descr="90%"/>
          <p:cNvSpPr txBox="1">
            <a:spLocks noChangeArrowheads="1"/>
          </p:cNvSpPr>
          <p:nvPr/>
        </p:nvSpPr>
        <p:spPr bwMode="auto">
          <a:xfrm>
            <a:off x="1245861" y="2928793"/>
            <a:ext cx="1309915" cy="618631"/>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Processors</a:t>
            </a:r>
          </a:p>
          <a:p>
            <a:pPr algn="ctr">
              <a:defRPr/>
            </a:pPr>
            <a:r>
              <a:rPr lang="en-US" kern="0" dirty="0">
                <a:solidFill>
                  <a:sysClr val="windowText" lastClr="000000"/>
                </a:solidFill>
                <a:latin typeface="Arial" pitchFamily="-107" charset="0"/>
                <a:ea typeface="Arial" pitchFamily="-107" charset="0"/>
                <a:cs typeface="Arial" pitchFamily="-107" charset="0"/>
              </a:rPr>
              <a:t>a</a:t>
            </a:r>
            <a:r>
              <a:rPr lang="en-US" kern="0" dirty="0" smtClean="0">
                <a:solidFill>
                  <a:sysClr val="windowText" lastClr="000000"/>
                </a:solidFill>
                <a:latin typeface="Arial" pitchFamily="-107" charset="0"/>
                <a:ea typeface="Arial" pitchFamily="-107" charset="0"/>
                <a:cs typeface="Arial" pitchFamily="-107" charset="0"/>
              </a:rPr>
              <a:t>nd caches</a:t>
            </a:r>
            <a:endParaRPr lang="en-US" kern="0" dirty="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a:t>
            </a:r>
            <a:r>
              <a:rPr lang="en-US" kern="0" dirty="0" smtClean="0">
                <a:solidFill>
                  <a:sysClr val="windowText" lastClr="000000"/>
                </a:solidFill>
                <a:latin typeface="Arial" pitchFamily="-107" charset="0"/>
                <a:ea typeface="Arial" pitchFamily="-107" charset="0"/>
                <a:cs typeface="Arial" pitchFamily="-107" charset="0"/>
              </a:rPr>
              <a:t>Memory</a:t>
            </a:r>
            <a:endParaRPr lang="en-US" kern="0" dirty="0">
              <a:solidFill>
                <a:sysClr val="windowText" lastClr="000000"/>
              </a:solidFill>
              <a:latin typeface="Arial" pitchFamily="-107" charset="0"/>
              <a:ea typeface="Arial" pitchFamily="-107" charset="0"/>
              <a:cs typeface="Arial" pitchFamily="-107" charset="0"/>
            </a:endParaRP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smtClean="0">
                <a:solidFill>
                  <a:srgbClr val="000000"/>
                </a:solidFill>
              </a:rPr>
              <a:t>Storage (SSD/HDD)</a:t>
            </a:r>
          </a:p>
        </p:txBody>
      </p:sp>
      <p:pic>
        <p:nvPicPr>
          <p:cNvPr id="19"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187624" y="1633988"/>
            <a:ext cx="1312168" cy="127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spTree>
    <p:extLst>
      <p:ext uri="{BB962C8B-B14F-4D97-AF65-F5344CB8AC3E}">
        <p14:creationId xmlns:p14="http://schemas.microsoft.com/office/powerpoint/2010/main" val="258821911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8"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a:t>
            </a:r>
            <a:r>
              <a:rPr lang="en-US" dirty="0" smtClean="0">
                <a:latin typeface="Garamond" charset="0"/>
                <a:ea typeface="ＭＳ Ｐゴシック" charset="0"/>
                <a:cs typeface="ＭＳ Ｐゴシック" charset="0"/>
              </a:rPr>
              <a:t>Memory</a:t>
            </a:r>
            <a:r>
              <a:rPr lang="en-US" dirty="0">
                <a:latin typeface="Garamond" charset="0"/>
                <a:ea typeface="ＭＳ Ｐゴシック" charset="0"/>
                <a:cs typeface="ＭＳ Ｐゴシック" charset="0"/>
              </a:rPr>
              <a:t> </a:t>
            </a:r>
            <a:r>
              <a:rPr lang="en-US" dirty="0" smtClean="0">
                <a:latin typeface="Garamond" charset="0"/>
                <a:ea typeface="ＭＳ Ｐゴシック" charset="0"/>
                <a:cs typeface="ＭＳ Ｐゴシック" charset="0"/>
              </a:rPr>
              <a:t>System</a:t>
            </a:r>
            <a:endParaRPr lang="en-US" dirty="0">
              <a:latin typeface="Garamond" charset="0"/>
              <a:ea typeface="ＭＳ Ｐゴシック" charset="0"/>
              <a:cs typeface="ＭＳ Ｐゴシック" charset="0"/>
            </a:endParaRP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smtClean="0">
                <a:latin typeface="Tahoma" charset="0"/>
                <a:ea typeface="ＭＳ Ｐゴシック" charset="0"/>
                <a:cs typeface="ＭＳ Ｐゴシック" charset="0"/>
              </a:rPr>
              <a:t>cost</a:t>
            </a:r>
            <a:r>
              <a:rPr lang="en-US" dirty="0" smtClean="0">
                <a:latin typeface="Tahoma" charset="0"/>
                <a:ea typeface="ＭＳ Ｐゴシック" charset="0"/>
                <a:cs typeface="ＭＳ Ｐゴシック" charset="0"/>
              </a:rPr>
              <a:t>, and </a:t>
            </a:r>
            <a:r>
              <a:rPr lang="en-US" i="1" dirty="0" smtClean="0">
                <a:latin typeface="Tahoma" charset="0"/>
                <a:ea typeface="ＭＳ Ｐゴシック" charset="0"/>
                <a:cs typeface="ＭＳ Ｐゴシック" charset="0"/>
              </a:rPr>
              <a:t>management algorithms</a:t>
            </a:r>
            <a:r>
              <a:rPr lang="en-US" dirty="0" smtClean="0">
                <a:latin typeface="Tahoma" charset="0"/>
                <a:ea typeface="ＭＳ Ｐゴシック" charset="0"/>
                <a:cs typeface="ＭＳ Ｐゴシック" charset="0"/>
              </a:rPr>
              <a:t>) </a:t>
            </a:r>
            <a:r>
              <a:rPr lang="en-US" dirty="0">
                <a:latin typeface="Tahoma" charset="0"/>
                <a:ea typeface="ＭＳ Ｐゴシック" charset="0"/>
                <a:cs typeface="ＭＳ Ｐゴシック" charset="0"/>
              </a:rPr>
              <a:t>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6</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a:t>
            </a:r>
            <a:r>
              <a:rPr lang="en-US" kern="0" dirty="0" smtClean="0">
                <a:solidFill>
                  <a:sysClr val="windowText" lastClr="000000"/>
                </a:solidFill>
                <a:latin typeface="Arial" pitchFamily="-107" charset="0"/>
                <a:ea typeface="Arial" pitchFamily="-107" charset="0"/>
                <a:cs typeface="Arial" pitchFamily="-107" charset="0"/>
              </a:rPr>
              <a:t>Memory</a:t>
            </a:r>
            <a:endParaRPr lang="en-US" kern="0" dirty="0">
              <a:solidFill>
                <a:sysClr val="windowText" lastClr="000000"/>
              </a:solidFill>
              <a:latin typeface="Arial" pitchFamily="-107" charset="0"/>
              <a:ea typeface="Arial" pitchFamily="-107" charset="0"/>
              <a:cs typeface="Arial" pitchFamily="-107" charset="0"/>
            </a:endParaRP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smtClean="0">
                <a:solidFill>
                  <a:srgbClr val="000000"/>
                </a:solidFill>
              </a:rPr>
              <a:t>Storage (SSD/HDD)</a:t>
            </a:r>
          </a:p>
        </p:txBody>
      </p:sp>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pic>
        <p:nvPicPr>
          <p:cNvPr id="2" name="Picture 1"/>
          <p:cNvPicPr>
            <a:picLocks noChangeAspect="1"/>
          </p:cNvPicPr>
          <p:nvPr/>
        </p:nvPicPr>
        <p:blipFill>
          <a:blip r:embed="rId4"/>
          <a:stretch>
            <a:fillRect/>
          </a:stretch>
        </p:blipFill>
        <p:spPr>
          <a:xfrm>
            <a:off x="887019" y="1663083"/>
            <a:ext cx="1656184" cy="1284462"/>
          </a:xfrm>
          <a:prstGeom prst="rect">
            <a:avLst/>
          </a:prstGeom>
        </p:spPr>
      </p:pic>
      <p:sp>
        <p:nvSpPr>
          <p:cNvPr id="22" name="Text Box 13" descr="90%"/>
          <p:cNvSpPr txBox="1">
            <a:spLocks noChangeArrowheads="1"/>
          </p:cNvSpPr>
          <p:nvPr/>
        </p:nvSpPr>
        <p:spPr bwMode="auto">
          <a:xfrm>
            <a:off x="1331640" y="3081193"/>
            <a:ext cx="873160"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FPGAs</a:t>
            </a:r>
          </a:p>
        </p:txBody>
      </p:sp>
    </p:spTree>
    <p:extLst>
      <p:ext uri="{BB962C8B-B14F-4D97-AF65-F5344CB8AC3E}">
        <p14:creationId xmlns:p14="http://schemas.microsoft.com/office/powerpoint/2010/main" val="24872819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62" name="Picture 23" descr="http://i.ehow.com/images/a04/ac/qb/format-hard-drive-xp-800X800.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166144">
            <a:off x="5944993" y="1201593"/>
            <a:ext cx="2124075"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58" name="Title 1"/>
          <p:cNvSpPr>
            <a:spLocks noGrp="1"/>
          </p:cNvSpPr>
          <p:nvPr>
            <p:ph type="title"/>
          </p:nvPr>
        </p:nvSpPr>
        <p:spPr/>
        <p:txBody>
          <a:bodyPr/>
          <a:lstStyle/>
          <a:p>
            <a:r>
              <a:rPr lang="en-US" dirty="0">
                <a:latin typeface="Garamond" charset="0"/>
                <a:ea typeface="ＭＳ Ｐゴシック" charset="0"/>
                <a:cs typeface="ＭＳ Ｐゴシック" charset="0"/>
              </a:rPr>
              <a:t>The Main </a:t>
            </a:r>
            <a:r>
              <a:rPr lang="en-US" dirty="0" smtClean="0">
                <a:latin typeface="Garamond" charset="0"/>
                <a:ea typeface="ＭＳ Ｐゴシック" charset="0"/>
                <a:cs typeface="ＭＳ Ｐゴシック" charset="0"/>
              </a:rPr>
              <a:t>Memory</a:t>
            </a:r>
            <a:r>
              <a:rPr lang="en-US" dirty="0">
                <a:latin typeface="Garamond" charset="0"/>
                <a:ea typeface="ＭＳ Ｐゴシック" charset="0"/>
                <a:cs typeface="ＭＳ Ｐゴシック" charset="0"/>
              </a:rPr>
              <a:t> </a:t>
            </a:r>
            <a:r>
              <a:rPr lang="en-US" dirty="0" smtClean="0">
                <a:latin typeface="Garamond" charset="0"/>
                <a:ea typeface="ＭＳ Ｐゴシック" charset="0"/>
                <a:cs typeface="ＭＳ Ｐゴシック" charset="0"/>
              </a:rPr>
              <a:t>System</a:t>
            </a:r>
            <a:endParaRPr lang="en-US" dirty="0">
              <a:latin typeface="Garamond" charset="0"/>
              <a:ea typeface="ＭＳ Ｐゴシック" charset="0"/>
              <a:cs typeface="ＭＳ Ｐゴシック" charset="0"/>
            </a:endParaRPr>
          </a:p>
        </p:txBody>
      </p:sp>
      <p:sp>
        <p:nvSpPr>
          <p:cNvPr id="3" name="Content Placeholder 2"/>
          <p:cNvSpPr>
            <a:spLocks noGrp="1"/>
          </p:cNvSpPr>
          <p:nvPr>
            <p:ph idx="1"/>
          </p:nvPr>
        </p:nvSpPr>
        <p:spPr>
          <a:xfrm>
            <a:off x="228600" y="996950"/>
            <a:ext cx="86106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pPr marL="0" indent="0">
              <a:buNone/>
            </a:pPr>
            <a:endParaRPr lang="en-US" sz="1200"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is a critical component of all computing systems</a:t>
            </a:r>
            <a:r>
              <a:rPr lang="en-US" dirty="0">
                <a:latin typeface="Tahoma" charset="0"/>
                <a:ea typeface="ＭＳ Ｐゴシック" charset="0"/>
                <a:cs typeface="ＭＳ Ｐゴシック" charset="0"/>
              </a:rPr>
              <a:t>: server, mobile, embedded, desktop, sensor</a:t>
            </a: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system must scale </a:t>
            </a:r>
            <a:r>
              <a:rPr lang="en-US" dirty="0">
                <a:latin typeface="Tahoma" charset="0"/>
                <a:ea typeface="ＭＳ Ｐゴシック" charset="0"/>
                <a:cs typeface="ＭＳ Ｐゴシック" charset="0"/>
              </a:rPr>
              <a:t>(in </a:t>
            </a:r>
            <a:r>
              <a:rPr lang="en-US" i="1" dirty="0">
                <a:latin typeface="Tahoma" charset="0"/>
                <a:ea typeface="ＭＳ Ｐゴシック" charset="0"/>
                <a:cs typeface="ＭＳ Ｐゴシック" charset="0"/>
              </a:rPr>
              <a:t>size</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technology</a:t>
            </a:r>
            <a:r>
              <a:rPr lang="en-US" dirty="0">
                <a:latin typeface="Tahoma" charset="0"/>
                <a:ea typeface="ＭＳ Ｐゴシック" charset="0"/>
                <a:cs typeface="ＭＳ Ｐゴシック" charset="0"/>
              </a:rPr>
              <a:t>, </a:t>
            </a:r>
            <a:r>
              <a:rPr lang="en-US" i="1" dirty="0">
                <a:latin typeface="Tahoma" charset="0"/>
                <a:ea typeface="ＭＳ Ｐゴシック" charset="0"/>
                <a:cs typeface="ＭＳ Ｐゴシック" charset="0"/>
              </a:rPr>
              <a:t>efficiency</a:t>
            </a:r>
            <a:r>
              <a:rPr lang="en-US" dirty="0">
                <a:latin typeface="Tahoma" charset="0"/>
                <a:ea typeface="ＭＳ Ｐゴシック" charset="0"/>
                <a:cs typeface="ＭＳ Ｐゴシック" charset="0"/>
              </a:rPr>
              <a:t>, </a:t>
            </a:r>
            <a:r>
              <a:rPr lang="en-US" i="1" dirty="0" smtClean="0">
                <a:latin typeface="Tahoma" charset="0"/>
                <a:ea typeface="ＭＳ Ｐゴシック" charset="0"/>
                <a:cs typeface="ＭＳ Ｐゴシック" charset="0"/>
              </a:rPr>
              <a:t>cost</a:t>
            </a:r>
            <a:r>
              <a:rPr lang="en-US" dirty="0" smtClean="0">
                <a:latin typeface="Tahoma" charset="0"/>
                <a:ea typeface="ＭＳ Ｐゴシック" charset="0"/>
                <a:cs typeface="ＭＳ Ｐゴシック" charset="0"/>
              </a:rPr>
              <a:t>, and </a:t>
            </a:r>
            <a:r>
              <a:rPr lang="en-US" i="1" dirty="0" smtClean="0">
                <a:latin typeface="Tahoma" charset="0"/>
                <a:ea typeface="ＭＳ Ｐゴシック" charset="0"/>
                <a:cs typeface="ＭＳ Ｐゴシック" charset="0"/>
              </a:rPr>
              <a:t>management algorithms</a:t>
            </a:r>
            <a:r>
              <a:rPr lang="en-US" dirty="0" smtClean="0">
                <a:latin typeface="Tahoma" charset="0"/>
                <a:ea typeface="ＭＳ Ｐゴシック" charset="0"/>
                <a:cs typeface="ＭＳ Ｐゴシック" charset="0"/>
              </a:rPr>
              <a:t>) </a:t>
            </a:r>
            <a:r>
              <a:rPr lang="en-US" dirty="0">
                <a:latin typeface="Tahoma" charset="0"/>
                <a:ea typeface="ＭＳ Ｐゴシック" charset="0"/>
                <a:cs typeface="ＭＳ Ｐゴシック" charset="0"/>
              </a:rPr>
              <a:t>to maintain performance growth and technology scaling benefits</a:t>
            </a:r>
          </a:p>
        </p:txBody>
      </p:sp>
      <p:sp>
        <p:nvSpPr>
          <p:cNvPr id="1946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330F078-BF11-6B47-89B1-D774F4018531}" type="slidenum">
              <a:rPr lang="en-US" sz="1600">
                <a:solidFill>
                  <a:srgbClr val="000000"/>
                </a:solidFill>
                <a:latin typeface="Garamond" charset="0"/>
              </a:rPr>
              <a:pPr eaLnBrk="1" hangingPunct="1"/>
              <a:t>7</a:t>
            </a:fld>
            <a:endParaRPr lang="en-US" sz="1600">
              <a:solidFill>
                <a:srgbClr val="000000"/>
              </a:solidFill>
              <a:latin typeface="Garamond" charset="0"/>
            </a:endParaRPr>
          </a:p>
        </p:txBody>
      </p:sp>
      <p:sp>
        <p:nvSpPr>
          <p:cNvPr id="18" name="AutoShape 25"/>
          <p:cNvSpPr>
            <a:spLocks noChangeArrowheads="1"/>
          </p:cNvSpPr>
          <p:nvPr/>
        </p:nvSpPr>
        <p:spPr bwMode="auto">
          <a:xfrm>
            <a:off x="3190875" y="1166668"/>
            <a:ext cx="2557463" cy="2447925"/>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26" name="Text Box 20" descr="90%"/>
          <p:cNvSpPr txBox="1">
            <a:spLocks noChangeArrowheads="1"/>
          </p:cNvSpPr>
          <p:nvPr/>
        </p:nvSpPr>
        <p:spPr bwMode="auto">
          <a:xfrm>
            <a:off x="3616246" y="2996808"/>
            <a:ext cx="1527335"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a:solidFill>
                  <a:sysClr val="windowText" lastClr="000000"/>
                </a:solidFill>
                <a:latin typeface="Arial" pitchFamily="-107" charset="0"/>
                <a:ea typeface="Arial" pitchFamily="-107" charset="0"/>
                <a:cs typeface="Arial" pitchFamily="-107" charset="0"/>
              </a:rPr>
              <a:t>Main </a:t>
            </a:r>
            <a:r>
              <a:rPr lang="en-US" kern="0" dirty="0" smtClean="0">
                <a:solidFill>
                  <a:sysClr val="windowText" lastClr="000000"/>
                </a:solidFill>
                <a:latin typeface="Arial" pitchFamily="-107" charset="0"/>
                <a:ea typeface="Arial" pitchFamily="-107" charset="0"/>
                <a:cs typeface="Arial" pitchFamily="-107" charset="0"/>
              </a:rPr>
              <a:t>Memory</a:t>
            </a:r>
            <a:endParaRPr lang="en-US" kern="0" dirty="0">
              <a:solidFill>
                <a:sysClr val="windowText" lastClr="000000"/>
              </a:solidFill>
              <a:latin typeface="Arial" pitchFamily="-107" charset="0"/>
              <a:ea typeface="Arial" pitchFamily="-107" charset="0"/>
              <a:cs typeface="Arial" pitchFamily="-107" charset="0"/>
            </a:endParaRPr>
          </a:p>
        </p:txBody>
      </p:sp>
      <p:sp>
        <p:nvSpPr>
          <p:cNvPr id="27" name="Line 15"/>
          <p:cNvSpPr>
            <a:spLocks noChangeShapeType="1"/>
          </p:cNvSpPr>
          <p:nvPr/>
        </p:nvSpPr>
        <p:spPr bwMode="auto">
          <a:xfrm flipV="1">
            <a:off x="2506663"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9472" name="Text Box 24" descr="90%"/>
          <p:cNvSpPr txBox="1">
            <a:spLocks noChangeArrowheads="1"/>
          </p:cNvSpPr>
          <p:nvPr/>
        </p:nvSpPr>
        <p:spPr bwMode="auto">
          <a:xfrm>
            <a:off x="6049936" y="3020548"/>
            <a:ext cx="2194472" cy="341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fontAlgn="base" hangingPunct="1">
              <a:spcBef>
                <a:spcPct val="0"/>
              </a:spcBef>
              <a:spcAft>
                <a:spcPct val="0"/>
              </a:spcAft>
            </a:pPr>
            <a:r>
              <a:rPr lang="en-US" sz="1800" dirty="0" smtClean="0">
                <a:solidFill>
                  <a:srgbClr val="000000"/>
                </a:solidFill>
              </a:rPr>
              <a:t>Storage (SSD/HDD)</a:t>
            </a:r>
          </a:p>
        </p:txBody>
      </p:sp>
      <p:sp>
        <p:nvSpPr>
          <p:cNvPr id="20" name="Line 15"/>
          <p:cNvSpPr>
            <a:spLocks noChangeShapeType="1"/>
          </p:cNvSpPr>
          <p:nvPr/>
        </p:nvSpPr>
        <p:spPr bwMode="auto">
          <a:xfrm flipV="1">
            <a:off x="5724128" y="2282060"/>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pic>
        <p:nvPicPr>
          <p:cNvPr id="23" name="Picture 22"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324124" y="1633988"/>
            <a:ext cx="2304256" cy="549297"/>
          </a:xfrm>
          <a:prstGeom prst="rect">
            <a:avLst/>
          </a:prstGeom>
        </p:spPr>
      </p:pic>
      <p:pic>
        <p:nvPicPr>
          <p:cNvPr id="24" name="Picture 23" descr="dim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flipV="1">
            <a:off x="3299596" y="2308826"/>
            <a:ext cx="2304256" cy="549297"/>
          </a:xfrm>
          <a:prstGeom prst="rect">
            <a:avLst/>
          </a:prstGeom>
        </p:spPr>
      </p:pic>
      <p:sp>
        <p:nvSpPr>
          <p:cNvPr id="22" name="Text Box 13" descr="90%"/>
          <p:cNvSpPr txBox="1">
            <a:spLocks noChangeArrowheads="1"/>
          </p:cNvSpPr>
          <p:nvPr/>
        </p:nvSpPr>
        <p:spPr bwMode="auto">
          <a:xfrm>
            <a:off x="1306826" y="3081193"/>
            <a:ext cx="744894" cy="341632"/>
          </a:xfrm>
          <a:prstGeom prst="rect">
            <a:avLst/>
          </a:prstGeom>
          <a:noFill/>
          <a:ln w="12700">
            <a:noFill/>
            <a:miter lim="800000"/>
            <a:headEnd/>
            <a:tailEnd/>
          </a:ln>
          <a:effectLst/>
        </p:spPr>
        <p:txBody>
          <a:bodyPr wrap="none" lIns="64008" tIns="32004" rIns="64008" bIns="32004">
            <a:spAutoFit/>
          </a:bodyPr>
          <a:lstStyle/>
          <a:p>
            <a:pPr algn="ctr">
              <a:defRPr/>
            </a:pPr>
            <a:r>
              <a:rPr lang="en-US" kern="0" dirty="0" smtClean="0">
                <a:solidFill>
                  <a:sysClr val="windowText" lastClr="000000"/>
                </a:solidFill>
                <a:latin typeface="Arial" pitchFamily="-107" charset="0"/>
                <a:ea typeface="Arial" pitchFamily="-107" charset="0"/>
                <a:cs typeface="Arial" pitchFamily="-107" charset="0"/>
              </a:rPr>
              <a:t>GPUs</a:t>
            </a:r>
          </a:p>
        </p:txBody>
      </p:sp>
      <p:pic>
        <p:nvPicPr>
          <p:cNvPr id="4" name="Picture 3"/>
          <p:cNvPicPr>
            <a:picLocks noChangeAspect="1"/>
          </p:cNvPicPr>
          <p:nvPr/>
        </p:nvPicPr>
        <p:blipFill>
          <a:blip r:embed="rId4"/>
          <a:stretch>
            <a:fillRect/>
          </a:stretch>
        </p:blipFill>
        <p:spPr>
          <a:xfrm>
            <a:off x="827584" y="1412776"/>
            <a:ext cx="1673534" cy="1655404"/>
          </a:xfrm>
          <a:prstGeom prst="rect">
            <a:avLst/>
          </a:prstGeom>
        </p:spPr>
      </p:pic>
    </p:spTree>
    <p:extLst>
      <p:ext uri="{BB962C8B-B14F-4D97-AF65-F5344CB8AC3E}">
        <p14:creationId xmlns:p14="http://schemas.microsoft.com/office/powerpoint/2010/main" val="51423380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a:xfrm>
            <a:off x="228600" y="152400"/>
            <a:ext cx="8915400" cy="1066800"/>
          </a:xfrm>
        </p:spPr>
        <p:txBody>
          <a:bodyPr/>
          <a:lstStyle/>
          <a:p>
            <a:r>
              <a:rPr lang="en-US" sz="3800" dirty="0" smtClean="0"/>
              <a:t>Memory System: A </a:t>
            </a:r>
            <a:r>
              <a:rPr lang="en-US" sz="3800" b="1" i="1" dirty="0" smtClean="0"/>
              <a:t>Shared Resource </a:t>
            </a:r>
            <a:r>
              <a:rPr lang="en-US" sz="3800" dirty="0" smtClean="0"/>
              <a:t>View</a:t>
            </a:r>
          </a:p>
        </p:txBody>
      </p:sp>
      <p:sp>
        <p:nvSpPr>
          <p:cNvPr id="20483" name="Content Placeholder 2"/>
          <p:cNvSpPr>
            <a:spLocks noGrp="1"/>
          </p:cNvSpPr>
          <p:nvPr>
            <p:ph idx="1"/>
          </p:nvPr>
        </p:nvSpPr>
        <p:spPr>
          <a:xfrm>
            <a:off x="228600" y="908720"/>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a:defRPr/>
            </a:pPr>
            <a:fld id="{A574598C-5A2F-5E46-8E0D-A0FDA29590CD}" type="slidenum">
              <a:rPr lang="en-US" smtClean="0"/>
              <a:pPr>
                <a:defRPr/>
              </a:pPr>
              <a:t>8</a:t>
            </a:fld>
            <a:endParaRPr lang="en-US"/>
          </a:p>
        </p:txBody>
      </p:sp>
      <p:sp>
        <p:nvSpPr>
          <p:cNvPr id="20486" name="TextBox 5"/>
          <p:cNvSpPr txBox="1">
            <a:spLocks noChangeArrowheads="1"/>
          </p:cNvSpPr>
          <p:nvPr/>
        </p:nvSpPr>
        <p:spPr bwMode="auto">
          <a:xfrm>
            <a:off x="964377" y="1019268"/>
            <a:ext cx="2286000" cy="533400"/>
          </a:xfrm>
          <a:prstGeom prst="rect">
            <a:avLst/>
          </a:prstGeom>
          <a:solidFill>
            <a:schemeClr val="bg1"/>
          </a:solidFill>
          <a:ln w="9525">
            <a:noFill/>
            <a:miter lim="800000"/>
            <a:headEnd/>
            <a:tailEnd/>
          </a:ln>
        </p:spPr>
        <p:txBody>
          <a:bodyPr>
            <a:prstTxWarp prst="textNoShape">
              <a:avLst/>
            </a:prstTxWarp>
            <a:spAutoFit/>
          </a:bodyPr>
          <a:lstStyle/>
          <a:p>
            <a:endParaRPr lang="en-US">
              <a:solidFill>
                <a:srgbClr val="000000"/>
              </a:solidFill>
              <a:latin typeface="Tahoma"/>
            </a:endParaRPr>
          </a:p>
        </p:txBody>
      </p:sp>
      <p:pic>
        <p:nvPicPr>
          <p:cNvPr id="7" name="Picture 6" descr="many-core3.eps"/>
          <p:cNvPicPr>
            <a:picLocks noChangeAspect="1"/>
          </p:cNvPicPr>
          <p:nvPr/>
        </p:nvPicPr>
        <p:blipFill>
          <a:blip r:embed="rId2"/>
          <a:srcRect/>
          <a:stretch>
            <a:fillRect/>
          </a:stretch>
        </p:blipFill>
        <p:spPr bwMode="auto">
          <a:xfrm>
            <a:off x="437624" y="977993"/>
            <a:ext cx="6146800" cy="4953000"/>
          </a:xfrm>
          <a:prstGeom prst="rect">
            <a:avLst/>
          </a:prstGeom>
          <a:noFill/>
          <a:ln w="9525">
            <a:noFill/>
            <a:miter lim="800000"/>
            <a:headEnd/>
            <a:tailEnd/>
          </a:ln>
        </p:spPr>
      </p:pic>
      <p:pic>
        <p:nvPicPr>
          <p:cNvPr id="8"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433856">
            <a:off x="7195612" y="2336922"/>
            <a:ext cx="2124075"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Line 21"/>
          <p:cNvSpPr>
            <a:spLocks noChangeShapeType="1"/>
          </p:cNvSpPr>
          <p:nvPr/>
        </p:nvSpPr>
        <p:spPr bwMode="auto">
          <a:xfrm>
            <a:off x="6584424" y="3381497"/>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10" name="Text Box 24" descr="90%"/>
          <p:cNvSpPr txBox="1">
            <a:spLocks noChangeArrowheads="1"/>
          </p:cNvSpPr>
          <p:nvPr/>
        </p:nvSpPr>
        <p:spPr bwMode="auto">
          <a:xfrm>
            <a:off x="7628440" y="4100634"/>
            <a:ext cx="937743" cy="341632"/>
          </a:xfrm>
          <a:prstGeom prst="rect">
            <a:avLst/>
          </a:prstGeom>
          <a:noFill/>
          <a:ln w="12700">
            <a:noFill/>
            <a:miter lim="800000"/>
            <a:headEnd/>
            <a:tailEnd/>
          </a:ln>
          <a:effec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algn="ctr" eaLnBrk="1" hangingPunct="1"/>
            <a:r>
              <a:rPr lang="en-US" sz="1800" dirty="0" smtClean="0">
                <a:solidFill>
                  <a:srgbClr val="000000"/>
                </a:solidFill>
              </a:rPr>
              <a:t>Storage</a:t>
            </a:r>
            <a:endParaRPr lang="en-US" sz="1800" dirty="0">
              <a:solidFill>
                <a:srgbClr val="000000"/>
              </a:solidFill>
            </a:endParaRPr>
          </a:p>
        </p:txBody>
      </p:sp>
      <p:sp>
        <p:nvSpPr>
          <p:cNvPr id="11" name="TextBox 10"/>
          <p:cNvSpPr txBox="1"/>
          <p:nvPr/>
        </p:nvSpPr>
        <p:spPr>
          <a:xfrm>
            <a:off x="611560" y="6021288"/>
            <a:ext cx="7811954" cy="400110"/>
          </a:xfrm>
          <a:prstGeom prst="rect">
            <a:avLst/>
          </a:prstGeom>
          <a:noFill/>
        </p:spPr>
        <p:txBody>
          <a:bodyPr wrap="none" rtlCol="0">
            <a:spAutoFit/>
          </a:bodyPr>
          <a:lstStyle/>
          <a:p>
            <a:r>
              <a:rPr lang="en-US" sz="2000" b="1" dirty="0" smtClean="0">
                <a:solidFill>
                  <a:srgbClr val="FF0000"/>
                </a:solidFill>
              </a:rPr>
              <a:t>Most of the system is dedicated to storing and moving data </a:t>
            </a:r>
            <a:endParaRPr lang="en-US" sz="2000" b="1" dirty="0">
              <a:solidFill>
                <a:srgbClr val="FF0000"/>
              </a:solidFill>
            </a:endParaRPr>
          </a:p>
        </p:txBody>
      </p:sp>
    </p:spTree>
    <p:extLst>
      <p:ext uri="{BB962C8B-B14F-4D97-AF65-F5344CB8AC3E}">
        <p14:creationId xmlns:p14="http://schemas.microsoft.com/office/powerpoint/2010/main" val="423701986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p:txBody>
          <a:bodyPr/>
          <a:lstStyle/>
          <a:p>
            <a:r>
              <a:rPr lang="en-US">
                <a:latin typeface="Garamond" charset="0"/>
                <a:ea typeface="ＭＳ Ｐゴシック" charset="0"/>
                <a:cs typeface="ＭＳ Ｐゴシック" charset="0"/>
              </a:rPr>
              <a:t>State of the Main Memory System</a:t>
            </a:r>
          </a:p>
        </p:txBody>
      </p:sp>
      <p:sp>
        <p:nvSpPr>
          <p:cNvPr id="3" name="Content Placeholder 2"/>
          <p:cNvSpPr>
            <a:spLocks noGrp="1"/>
          </p:cNvSpPr>
          <p:nvPr>
            <p:ph idx="1"/>
          </p:nvPr>
        </p:nvSpPr>
        <p:spPr>
          <a:xfrm>
            <a:off x="228600" y="980728"/>
            <a:ext cx="8610600" cy="5194300"/>
          </a:xfrm>
        </p:spPr>
        <p:txBody>
          <a:bodyPr/>
          <a:lstStyle/>
          <a:p>
            <a:r>
              <a:rPr lang="en-US" dirty="0">
                <a:latin typeface="Tahoma" charset="0"/>
                <a:ea typeface="ＭＳ Ｐゴシック" charset="0"/>
                <a:cs typeface="ＭＳ Ｐゴシック" charset="0"/>
              </a:rPr>
              <a:t>Recent technology, architecture, and application trends</a:t>
            </a:r>
          </a:p>
          <a:p>
            <a:pPr lvl="1"/>
            <a:r>
              <a:rPr lang="en-US" dirty="0">
                <a:solidFill>
                  <a:srgbClr val="0000FF"/>
                </a:solidFill>
                <a:latin typeface="Tahoma" charset="0"/>
                <a:ea typeface="ＭＳ Ｐゴシック" charset="0"/>
              </a:rPr>
              <a:t>lead to new </a:t>
            </a:r>
            <a:r>
              <a:rPr lang="en-US" dirty="0" smtClean="0">
                <a:solidFill>
                  <a:srgbClr val="0000FF"/>
                </a:solidFill>
                <a:latin typeface="Tahoma" charset="0"/>
                <a:ea typeface="ＭＳ Ｐゴシック" charset="0"/>
              </a:rPr>
              <a:t>requirements</a:t>
            </a:r>
            <a:endParaRPr lang="en-US" dirty="0">
              <a:latin typeface="Tahoma" charset="0"/>
              <a:ea typeface="ＭＳ Ｐゴシック" charset="0"/>
            </a:endParaRPr>
          </a:p>
          <a:p>
            <a:pPr lvl="1"/>
            <a:r>
              <a:rPr lang="en-US" dirty="0">
                <a:solidFill>
                  <a:srgbClr val="0000FF"/>
                </a:solidFill>
                <a:latin typeface="Tahoma" charset="0"/>
                <a:ea typeface="ＭＳ Ｐゴシック" charset="0"/>
              </a:rPr>
              <a:t>exacerbate old </a:t>
            </a:r>
            <a:r>
              <a:rPr lang="en-US" dirty="0" smtClean="0">
                <a:solidFill>
                  <a:srgbClr val="0000FF"/>
                </a:solidFill>
                <a:latin typeface="Tahoma" charset="0"/>
                <a:ea typeface="ＭＳ Ｐゴシック" charset="0"/>
              </a:rPr>
              <a:t>requirements</a:t>
            </a:r>
            <a:endParaRPr lang="en-US" dirty="0">
              <a:latin typeface="Tahoma" charset="0"/>
              <a:ea typeface="ＭＳ Ｐゴシック" charset="0"/>
            </a:endParaRPr>
          </a:p>
          <a:p>
            <a:pPr lvl="1"/>
            <a:endParaRPr lang="en-US" dirty="0">
              <a:latin typeface="Tahoma" charset="0"/>
              <a:ea typeface="ＭＳ Ｐゴシック" charset="0"/>
            </a:endParaRPr>
          </a:p>
          <a:p>
            <a:r>
              <a:rPr lang="en-US" dirty="0">
                <a:solidFill>
                  <a:srgbClr val="FF0000"/>
                </a:solidFill>
                <a:latin typeface="Tahoma" charset="0"/>
                <a:ea typeface="ＭＳ Ｐゴシック" charset="0"/>
                <a:cs typeface="ＭＳ Ｐゴシック" charset="0"/>
              </a:rPr>
              <a:t>DRAM </a:t>
            </a:r>
            <a:r>
              <a:rPr lang="en-US" dirty="0" smtClean="0">
                <a:solidFill>
                  <a:srgbClr val="FF0000"/>
                </a:solidFill>
                <a:latin typeface="Tahoma" charset="0"/>
                <a:ea typeface="ＭＳ Ｐゴシック" charset="0"/>
                <a:cs typeface="ＭＳ Ｐゴシック" charset="0"/>
              </a:rPr>
              <a:t>and memory controllers</a:t>
            </a:r>
            <a:r>
              <a:rPr lang="en-US" dirty="0" smtClean="0">
                <a:latin typeface="Tahoma" charset="0"/>
                <a:ea typeface="ＭＳ Ｐゴシック" charset="0"/>
                <a:cs typeface="ＭＳ Ｐゴシック" charset="0"/>
              </a:rPr>
              <a:t>, as we know them today, are </a:t>
            </a:r>
            <a:r>
              <a:rPr lang="en-US" dirty="0">
                <a:latin typeface="Tahoma" charset="0"/>
                <a:ea typeface="ＭＳ Ｐゴシック" charset="0"/>
                <a:cs typeface="ＭＳ Ｐゴシック" charset="0"/>
              </a:rPr>
              <a:t>(will be) </a:t>
            </a:r>
            <a:r>
              <a:rPr lang="en-US" dirty="0" smtClean="0">
                <a:solidFill>
                  <a:srgbClr val="FF0000"/>
                </a:solidFill>
                <a:latin typeface="Tahoma" charset="0"/>
                <a:ea typeface="ＭＳ Ｐゴシック" charset="0"/>
                <a:cs typeface="ＭＳ Ｐゴシック" charset="0"/>
              </a:rPr>
              <a:t>unlikely to </a:t>
            </a:r>
            <a:r>
              <a:rPr lang="en-US" dirty="0">
                <a:solidFill>
                  <a:srgbClr val="FF0000"/>
                </a:solidFill>
                <a:latin typeface="Tahoma" charset="0"/>
                <a:ea typeface="ＭＳ Ｐゴシック" charset="0"/>
                <a:cs typeface="ＭＳ Ｐゴシック" charset="0"/>
              </a:rPr>
              <a:t>satisfy </a:t>
            </a:r>
            <a:r>
              <a:rPr lang="en-US" dirty="0" smtClean="0">
                <a:solidFill>
                  <a:srgbClr val="FF0000"/>
                </a:solidFill>
                <a:latin typeface="Tahoma" charset="0"/>
                <a:ea typeface="ＭＳ Ｐゴシック" charset="0"/>
                <a:cs typeface="ＭＳ Ｐゴシック" charset="0"/>
              </a:rPr>
              <a:t>all requirements</a:t>
            </a:r>
            <a:endParaRPr lang="en-US" dirty="0">
              <a:solidFill>
                <a:srgbClr val="FF0000"/>
              </a:solidFill>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r>
              <a:rPr lang="en-US" dirty="0">
                <a:latin typeface="Tahoma" charset="0"/>
                <a:ea typeface="ＭＳ Ｐゴシック" charset="0"/>
                <a:cs typeface="ＭＳ Ｐゴシック" charset="0"/>
              </a:rPr>
              <a:t>Some </a:t>
            </a:r>
            <a:r>
              <a:rPr lang="en-US" dirty="0">
                <a:solidFill>
                  <a:srgbClr val="FF0000"/>
                </a:solidFill>
                <a:latin typeface="Tahoma" charset="0"/>
                <a:ea typeface="ＭＳ Ｐゴシック" charset="0"/>
                <a:cs typeface="ＭＳ Ｐゴシック" charset="0"/>
              </a:rPr>
              <a:t>emerging non-volatile memory technologies </a:t>
            </a:r>
            <a:r>
              <a:rPr lang="en-US" dirty="0">
                <a:latin typeface="Tahoma" charset="0"/>
                <a:ea typeface="ＭＳ Ｐゴシック" charset="0"/>
                <a:cs typeface="ＭＳ Ｐゴシック" charset="0"/>
              </a:rPr>
              <a:t>(e.g., PCM) </a:t>
            </a:r>
            <a:r>
              <a:rPr lang="en-US" dirty="0" smtClean="0">
                <a:solidFill>
                  <a:srgbClr val="FF0000"/>
                </a:solidFill>
                <a:latin typeface="Tahoma" charset="0"/>
                <a:ea typeface="ＭＳ Ｐゴシック" charset="0"/>
              </a:rPr>
              <a:t>enable </a:t>
            </a:r>
            <a:r>
              <a:rPr lang="en-US" dirty="0">
                <a:solidFill>
                  <a:srgbClr val="FF0000"/>
                </a:solidFill>
                <a:latin typeface="Tahoma" charset="0"/>
                <a:ea typeface="ＭＳ Ｐゴシック" charset="0"/>
              </a:rPr>
              <a:t>new </a:t>
            </a:r>
            <a:r>
              <a:rPr lang="en-US" dirty="0" smtClean="0">
                <a:solidFill>
                  <a:srgbClr val="FF0000"/>
                </a:solidFill>
                <a:latin typeface="Tahoma" charset="0"/>
                <a:ea typeface="ＭＳ Ｐゴシック" charset="0"/>
              </a:rPr>
              <a:t>opportunities</a:t>
            </a:r>
            <a:r>
              <a:rPr lang="en-US" dirty="0" smtClean="0">
                <a:latin typeface="Tahoma" charset="0"/>
                <a:ea typeface="ＭＳ Ｐゴシック" charset="0"/>
              </a:rPr>
              <a:t>: </a:t>
            </a:r>
            <a:r>
              <a:rPr lang="en-US" dirty="0" err="1" smtClean="0">
                <a:latin typeface="Tahoma" charset="0"/>
                <a:ea typeface="ＭＳ Ｐゴシック" charset="0"/>
              </a:rPr>
              <a:t>memory+storage</a:t>
            </a:r>
            <a:r>
              <a:rPr lang="en-US" dirty="0" smtClean="0">
                <a:latin typeface="Tahoma" charset="0"/>
                <a:ea typeface="ＭＳ Ｐゴシック" charset="0"/>
              </a:rPr>
              <a:t> merging</a:t>
            </a:r>
            <a:endParaRPr lang="en-US" dirty="0">
              <a:latin typeface="Tahoma" charset="0"/>
              <a:ea typeface="ＭＳ Ｐゴシック" charset="0"/>
            </a:endParaRPr>
          </a:p>
          <a:p>
            <a:endParaRPr lang="en-US" dirty="0">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We need to rethink the main memory </a:t>
            </a:r>
            <a:r>
              <a:rPr lang="en-US" dirty="0" smtClean="0">
                <a:solidFill>
                  <a:srgbClr val="0000FF"/>
                </a:solidFill>
                <a:latin typeface="Tahoma" charset="0"/>
                <a:ea typeface="ＭＳ Ｐゴシック" charset="0"/>
                <a:cs typeface="ＭＳ Ｐゴシック" charset="0"/>
              </a:rPr>
              <a:t>system</a:t>
            </a:r>
          </a:p>
          <a:p>
            <a:pPr lvl="1"/>
            <a:r>
              <a:rPr lang="en-US" dirty="0" smtClean="0">
                <a:solidFill>
                  <a:srgbClr val="0000FF"/>
                </a:solidFill>
                <a:latin typeface="Tahoma" charset="0"/>
                <a:ea typeface="ＭＳ Ｐゴシック" charset="0"/>
                <a:cs typeface="ＭＳ Ｐゴシック" charset="0"/>
              </a:rPr>
              <a:t>to fix DRAM issues and enable emerging technologies </a:t>
            </a:r>
          </a:p>
          <a:p>
            <a:pPr lvl="1"/>
            <a:r>
              <a:rPr lang="en-US" dirty="0">
                <a:solidFill>
                  <a:srgbClr val="0000FF"/>
                </a:solidFill>
                <a:latin typeface="Tahoma" charset="0"/>
                <a:ea typeface="ＭＳ Ｐゴシック" charset="0"/>
                <a:cs typeface="ＭＳ Ｐゴシック" charset="0"/>
              </a:rPr>
              <a:t>to satisfy all </a:t>
            </a:r>
            <a:r>
              <a:rPr lang="en-US" dirty="0" smtClean="0">
                <a:solidFill>
                  <a:srgbClr val="0000FF"/>
                </a:solidFill>
                <a:latin typeface="Tahoma" charset="0"/>
                <a:ea typeface="ＭＳ Ｐゴシック" charset="0"/>
                <a:cs typeface="ＭＳ Ｐゴシック" charset="0"/>
              </a:rPr>
              <a:t>requirements</a:t>
            </a:r>
            <a:endParaRPr lang="en-US" dirty="0">
              <a:solidFill>
                <a:srgbClr val="0000FF"/>
              </a:solidFill>
              <a:latin typeface="Tahoma" charset="0"/>
              <a:ea typeface="ＭＳ Ｐゴシック" charset="0"/>
              <a:cs typeface="ＭＳ Ｐゴシック" charset="0"/>
            </a:endParaRPr>
          </a:p>
          <a:p>
            <a:pPr lvl="1"/>
            <a:endParaRPr lang="en-US" dirty="0" smtClean="0">
              <a:solidFill>
                <a:srgbClr val="0000FF"/>
              </a:solidFill>
              <a:latin typeface="Tahoma" charset="0"/>
              <a:ea typeface="ＭＳ Ｐゴシック" charset="0"/>
              <a:cs typeface="ＭＳ Ｐゴシック" charset="0"/>
            </a:endParaRPr>
          </a:p>
          <a:p>
            <a:pPr marL="344487" lvl="1" indent="0">
              <a:buNone/>
            </a:pPr>
            <a:endParaRPr lang="en-US" dirty="0" smtClean="0">
              <a:solidFill>
                <a:srgbClr val="0000FF"/>
              </a:solidFill>
              <a:latin typeface="Tahoma" charset="0"/>
              <a:ea typeface="ＭＳ Ｐゴシック" charset="0"/>
              <a:cs typeface="ＭＳ Ｐゴシック" charset="0"/>
            </a:endParaRPr>
          </a:p>
          <a:p>
            <a:pPr lvl="1"/>
            <a:endParaRPr lang="en-US" dirty="0" smtClean="0">
              <a:latin typeface="Tahoma" charset="0"/>
              <a:ea typeface="ＭＳ Ｐゴシック" charset="0"/>
            </a:endParaRPr>
          </a:p>
          <a:p>
            <a:pPr lvl="1"/>
            <a:endParaRPr lang="en-US" dirty="0">
              <a:latin typeface="Tahoma" charset="0"/>
              <a:ea typeface="ＭＳ Ｐゴシック" charset="0"/>
            </a:endParaRPr>
          </a:p>
        </p:txBody>
      </p:sp>
      <p:sp>
        <p:nvSpPr>
          <p:cNvPr id="20484"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7878BD7-8E09-7949-990F-1FFCA512AD3A}" type="slidenum">
              <a:rPr lang="en-US" sz="1600">
                <a:solidFill>
                  <a:srgbClr val="000000"/>
                </a:solidFill>
                <a:latin typeface="Garamond" charset="0"/>
              </a:rPr>
              <a:pPr eaLnBrk="1" hangingPunct="1"/>
              <a:t>9</a:t>
            </a:fld>
            <a:endParaRPr lang="en-US" sz="1600">
              <a:solidFill>
                <a:srgbClr val="000000"/>
              </a:solidFill>
              <a:latin typeface="Garamond" charset="0"/>
            </a:endParaRPr>
          </a:p>
        </p:txBody>
      </p:sp>
    </p:spTree>
    <p:extLst>
      <p:ext uri="{BB962C8B-B14F-4D97-AF65-F5344CB8AC3E}">
        <p14:creationId xmlns:p14="http://schemas.microsoft.com/office/powerpoint/2010/main" val="307365545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solidFill>
                  <a:srgbClr val="0000FF"/>
                </a:solidFill>
                <a:latin typeface="Tahoma" charset="0"/>
                <a:ea typeface="ＭＳ Ｐゴシック" charset="0"/>
                <a:cs typeface="ＭＳ Ｐゴシック" charset="0"/>
              </a:rPr>
              <a:t>Major Trends Affecting Main Memory</a:t>
            </a:r>
          </a:p>
          <a:p>
            <a:pPr eaLnBrk="1" hangingPunct="1"/>
            <a:r>
              <a:rPr lang="en-US" dirty="0" smtClean="0">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10</a:t>
            </a:fld>
            <a:endParaRPr lang="en-US" sz="1600">
              <a:solidFill>
                <a:srgbClr val="000000"/>
              </a:solidFill>
              <a:latin typeface="Garamond" charset="0"/>
            </a:endParaRPr>
          </a:p>
        </p:txBody>
      </p:sp>
    </p:spTree>
    <p:extLst>
      <p:ext uri="{BB962C8B-B14F-4D97-AF65-F5344CB8AC3E}">
        <p14:creationId xmlns:p14="http://schemas.microsoft.com/office/powerpoint/2010/main" val="403367476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a:t>
            </a:r>
            <a:r>
              <a:rPr lang="en-US" dirty="0" smtClean="0">
                <a:solidFill>
                  <a:srgbClr val="0000FF"/>
                </a:solidFill>
                <a:latin typeface="Tahoma" charset="0"/>
                <a:ea typeface="ＭＳ Ｐゴシック" charset="0"/>
                <a:cs typeface="ＭＳ Ｐゴシック" charset="0"/>
              </a:rPr>
              <a:t>capacity, bandwidth, QoS </a:t>
            </a:r>
            <a:r>
              <a:rPr lang="en-US" dirty="0">
                <a:solidFill>
                  <a:srgbClr val="0000FF"/>
                </a:solidFill>
                <a:latin typeface="Tahoma" charset="0"/>
                <a:ea typeface="ＭＳ Ｐゴシック" charset="0"/>
                <a:cs typeface="ＭＳ Ｐゴシック" charset="0"/>
              </a:rPr>
              <a:t>increasing </a:t>
            </a:r>
          </a:p>
          <a:p>
            <a:pPr lvl="1"/>
            <a:endParaRPr lang="en-US" dirty="0">
              <a:latin typeface="Tahoma" charset="0"/>
              <a:ea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355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F6CDE87C-4DFB-8147-A2EF-37268286C75D}" type="slidenum">
              <a:rPr lang="en-US" sz="1600">
                <a:solidFill>
                  <a:srgbClr val="000000"/>
                </a:solidFill>
                <a:latin typeface="Garamond" charset="0"/>
              </a:rPr>
              <a:pPr eaLnBrk="1" hangingPunct="1"/>
              <a:t>11</a:t>
            </a:fld>
            <a:endParaRPr lang="en-US" sz="1600" dirty="0">
              <a:solidFill>
                <a:srgbClr val="000000"/>
              </a:solidFill>
              <a:latin typeface="Garamond" charset="0"/>
            </a:endParaRPr>
          </a:p>
        </p:txBody>
      </p:sp>
    </p:spTree>
    <p:extLst>
      <p:ext uri="{BB962C8B-B14F-4D97-AF65-F5344CB8AC3E}">
        <p14:creationId xmlns:p14="http://schemas.microsoft.com/office/powerpoint/2010/main" val="383070563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itle 1"/>
          <p:cNvSpPr>
            <a:spLocks noGrp="1"/>
          </p:cNvSpPr>
          <p:nvPr>
            <p:ph type="title"/>
          </p:nvPr>
        </p:nvSpPr>
        <p:spPr/>
        <p:txBody>
          <a:bodyPr/>
          <a:lstStyle/>
          <a:p>
            <a:r>
              <a:rPr lang="en-US" dirty="0">
                <a:latin typeface="Garamond" charset="0"/>
                <a:ea typeface="ＭＳ Ｐゴシック" charset="0"/>
                <a:cs typeface="ＭＳ Ｐゴシック" charset="0"/>
              </a:rPr>
              <a:t>Major Trends Affecting Main Memory (II)</a:t>
            </a:r>
          </a:p>
        </p:txBody>
      </p:sp>
      <p:sp>
        <p:nvSpPr>
          <p:cNvPr id="3" name="Content Placeholder 2"/>
          <p:cNvSpPr>
            <a:spLocks noGrp="1"/>
          </p:cNvSpPr>
          <p:nvPr>
            <p:ph idx="1"/>
          </p:nvPr>
        </p:nvSpPr>
        <p:spPr>
          <a:xfrm>
            <a:off x="228600" y="996950"/>
            <a:ext cx="8915400" cy="5194300"/>
          </a:xfrm>
        </p:spPr>
        <p:txBody>
          <a:bodyPr/>
          <a:lstStyle/>
          <a:p>
            <a:r>
              <a:rPr lang="en-US" dirty="0">
                <a:solidFill>
                  <a:srgbClr val="0000FF"/>
                </a:solidFill>
                <a:latin typeface="Tahoma" charset="0"/>
                <a:ea typeface="ＭＳ Ｐゴシック" charset="0"/>
                <a:cs typeface="ＭＳ Ｐゴシック" charset="0"/>
              </a:rPr>
              <a:t>Need for main memory </a:t>
            </a:r>
            <a:r>
              <a:rPr lang="en-US" dirty="0" smtClean="0">
                <a:solidFill>
                  <a:srgbClr val="0000FF"/>
                </a:solidFill>
                <a:latin typeface="Tahoma" charset="0"/>
                <a:ea typeface="ＭＳ Ｐゴシック" charset="0"/>
                <a:cs typeface="ＭＳ Ｐゴシック" charset="0"/>
              </a:rPr>
              <a:t>capacity, bandwidth, QoS </a:t>
            </a:r>
            <a:r>
              <a:rPr lang="en-US" dirty="0">
                <a:solidFill>
                  <a:srgbClr val="0000FF"/>
                </a:solidFill>
                <a:latin typeface="Tahoma" charset="0"/>
                <a:ea typeface="ＭＳ Ｐゴシック" charset="0"/>
                <a:cs typeface="ＭＳ Ｐゴシック" charset="0"/>
              </a:rPr>
              <a:t>increasing </a:t>
            </a:r>
          </a:p>
          <a:p>
            <a:pPr lvl="1"/>
            <a:r>
              <a:rPr lang="en-US" dirty="0">
                <a:solidFill>
                  <a:srgbClr val="FF0000"/>
                </a:solidFill>
                <a:latin typeface="Tahoma" charset="0"/>
                <a:ea typeface="ＭＳ Ｐゴシック" charset="0"/>
              </a:rPr>
              <a:t>Multi-core</a:t>
            </a:r>
            <a:r>
              <a:rPr lang="en-US" dirty="0">
                <a:latin typeface="Tahoma" charset="0"/>
                <a:ea typeface="ＭＳ Ｐゴシック" charset="0"/>
              </a:rPr>
              <a:t>: increasing number of </a:t>
            </a:r>
            <a:r>
              <a:rPr lang="en-US" dirty="0" smtClean="0">
                <a:latin typeface="Tahoma" charset="0"/>
                <a:ea typeface="ＭＳ Ｐゴシック" charset="0"/>
              </a:rPr>
              <a:t>cores/agents</a:t>
            </a:r>
            <a:endParaRPr lang="en-US" dirty="0">
              <a:latin typeface="Tahoma" charset="0"/>
              <a:ea typeface="ＭＳ Ｐゴシック" charset="0"/>
            </a:endParaRPr>
          </a:p>
          <a:p>
            <a:pPr lvl="1"/>
            <a:r>
              <a:rPr lang="en-US" dirty="0">
                <a:solidFill>
                  <a:srgbClr val="FF0000"/>
                </a:solidFill>
                <a:latin typeface="Tahoma" charset="0"/>
                <a:ea typeface="ＭＳ Ｐゴシック" charset="0"/>
              </a:rPr>
              <a:t>Data-intensive applications</a:t>
            </a:r>
            <a:r>
              <a:rPr lang="en-US" dirty="0">
                <a:latin typeface="Tahoma" charset="0"/>
                <a:ea typeface="ＭＳ Ｐゴシック" charset="0"/>
              </a:rPr>
              <a:t>: increasing demand/hunger for data</a:t>
            </a:r>
          </a:p>
          <a:p>
            <a:pPr lvl="1"/>
            <a:r>
              <a:rPr lang="en-US" dirty="0">
                <a:solidFill>
                  <a:srgbClr val="FF0000"/>
                </a:solidFill>
                <a:latin typeface="Tahoma" charset="0"/>
                <a:ea typeface="ＭＳ Ｐゴシック" charset="0"/>
              </a:rPr>
              <a:t>Consolidation</a:t>
            </a:r>
            <a:r>
              <a:rPr lang="en-US" dirty="0">
                <a:latin typeface="Tahoma" charset="0"/>
                <a:ea typeface="ＭＳ Ｐゴシック" charset="0"/>
              </a:rPr>
              <a:t>: </a:t>
            </a:r>
            <a:r>
              <a:rPr lang="en-US" dirty="0" smtClean="0">
                <a:latin typeface="Tahoma" charset="0"/>
                <a:ea typeface="ＭＳ Ｐゴシック" charset="0"/>
              </a:rPr>
              <a:t>cloud </a:t>
            </a:r>
            <a:r>
              <a:rPr lang="en-US" dirty="0">
                <a:latin typeface="Tahoma" charset="0"/>
                <a:ea typeface="ＭＳ Ｐゴシック" charset="0"/>
              </a:rPr>
              <a:t>computing, GPUs, </a:t>
            </a:r>
            <a:r>
              <a:rPr lang="en-US" dirty="0" smtClean="0">
                <a:latin typeface="Tahoma" charset="0"/>
                <a:ea typeface="ＭＳ Ｐゴシック" charset="0"/>
              </a:rPr>
              <a:t>mobile, heterogeneity</a:t>
            </a:r>
            <a:endParaRPr lang="en-US" dirty="0">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sz="2200"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6628"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DE096BAB-925E-464D-8476-CD2FB2182577}" type="slidenum">
              <a:rPr lang="en-US" sz="1600">
                <a:solidFill>
                  <a:srgbClr val="000000"/>
                </a:solidFill>
                <a:latin typeface="Garamond" charset="0"/>
              </a:rPr>
              <a:pPr eaLnBrk="1" hangingPunct="1"/>
              <a:t>12</a:t>
            </a:fld>
            <a:endParaRPr lang="en-US" sz="1600" dirty="0">
              <a:solidFill>
                <a:srgbClr val="000000"/>
              </a:solidFill>
              <a:latin typeface="Garamond" charset="0"/>
            </a:endParaRPr>
          </a:p>
        </p:txBody>
      </p:sp>
    </p:spTree>
    <p:extLst>
      <p:ext uri="{BB962C8B-B14F-4D97-AF65-F5344CB8AC3E}">
        <p14:creationId xmlns:p14="http://schemas.microsoft.com/office/powerpoint/2010/main" val="252682244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itle 1"/>
          <p:cNvSpPr>
            <a:spLocks noGrp="1"/>
          </p:cNvSpPr>
          <p:nvPr>
            <p:ph type="title"/>
          </p:nvPr>
        </p:nvSpPr>
        <p:spPr/>
        <p:txBody>
          <a:bodyPr/>
          <a:lstStyle/>
          <a:p>
            <a:r>
              <a:rPr lang="en-US" dirty="0" smtClean="0">
                <a:latin typeface="Garamond" charset="0"/>
                <a:ea typeface="ＭＳ Ｐゴシック" charset="0"/>
                <a:cs typeface="ＭＳ Ｐゴシック" charset="0"/>
              </a:rPr>
              <a:t>Example: The </a:t>
            </a:r>
            <a:r>
              <a:rPr lang="en-US" dirty="0">
                <a:latin typeface="Garamond" charset="0"/>
                <a:ea typeface="ＭＳ Ｐゴシック" charset="0"/>
                <a:cs typeface="ＭＳ Ｐゴシック" charset="0"/>
              </a:rPr>
              <a:t>Memory Capacity Gap</a:t>
            </a:r>
          </a:p>
        </p:txBody>
      </p:sp>
      <p:sp>
        <p:nvSpPr>
          <p:cNvPr id="25603" name="Content Placeholder 2"/>
          <p:cNvSpPr>
            <a:spLocks noGrp="1"/>
          </p:cNvSpPr>
          <p:nvPr>
            <p:ph idx="1"/>
          </p:nvPr>
        </p:nvSpPr>
        <p:spPr>
          <a:xfrm>
            <a:off x="228600" y="996950"/>
            <a:ext cx="8915400" cy="5194300"/>
          </a:xfrm>
        </p:spPr>
        <p:txBody>
          <a:bodyPr/>
          <a:lstStyle/>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a:p>
            <a:pPr marL="0" indent="0">
              <a:buNone/>
            </a:pPr>
            <a:endParaRPr lang="en-US" dirty="0">
              <a:latin typeface="Tahoma" charset="0"/>
              <a:ea typeface="ＭＳ Ｐゴシック" charset="0"/>
              <a:cs typeface="ＭＳ Ｐゴシック" charset="0"/>
            </a:endParaRPr>
          </a:p>
          <a:p>
            <a:endParaRPr lang="en-US" sz="1600" dirty="0" smtClean="0">
              <a:solidFill>
                <a:srgbClr val="0000FF"/>
              </a:solidFill>
              <a:latin typeface="Tahoma" charset="0"/>
              <a:ea typeface="ＭＳ Ｐゴシック" charset="0"/>
              <a:cs typeface="ＭＳ Ｐゴシック" charset="0"/>
            </a:endParaRPr>
          </a:p>
          <a:p>
            <a:r>
              <a:rPr lang="en-US" sz="2100" i="1" dirty="0" smtClean="0">
                <a:solidFill>
                  <a:srgbClr val="0000FF"/>
                </a:solidFill>
                <a:latin typeface="Tahoma" charset="0"/>
                <a:ea typeface="ＭＳ Ｐゴシック" charset="0"/>
                <a:cs typeface="ＭＳ Ｐゴシック" charset="0"/>
              </a:rPr>
              <a:t>Memory </a:t>
            </a:r>
            <a:r>
              <a:rPr lang="en-US" sz="2100" i="1" dirty="0">
                <a:solidFill>
                  <a:srgbClr val="0000FF"/>
                </a:solidFill>
                <a:latin typeface="Tahoma" charset="0"/>
                <a:ea typeface="ＭＳ Ｐゴシック" charset="0"/>
                <a:cs typeface="ＭＳ Ｐゴシック" charset="0"/>
              </a:rPr>
              <a:t>capacity per core </a:t>
            </a:r>
            <a:r>
              <a:rPr lang="en-US" sz="2100" dirty="0">
                <a:solidFill>
                  <a:srgbClr val="0000FF"/>
                </a:solidFill>
                <a:latin typeface="Tahoma" charset="0"/>
                <a:ea typeface="ＭＳ Ｐゴシック" charset="0"/>
                <a:cs typeface="ＭＳ Ｐゴシック" charset="0"/>
              </a:rPr>
              <a:t>expected to drop by 30% every two years</a:t>
            </a:r>
          </a:p>
          <a:p>
            <a:r>
              <a:rPr lang="en-US" sz="2100" dirty="0">
                <a:solidFill>
                  <a:srgbClr val="0000FF"/>
                </a:solidFill>
                <a:latin typeface="Tahoma" charset="0"/>
                <a:ea typeface="ＭＳ Ｐゴシック" charset="0"/>
                <a:cs typeface="ＭＳ Ｐゴシック" charset="0"/>
              </a:rPr>
              <a:t>T</a:t>
            </a:r>
            <a:r>
              <a:rPr lang="en-US" sz="2100" dirty="0" smtClean="0">
                <a:solidFill>
                  <a:srgbClr val="0000FF"/>
                </a:solidFill>
                <a:latin typeface="Tahoma" charset="0"/>
                <a:ea typeface="ＭＳ Ｐゴシック" charset="0"/>
                <a:cs typeface="ＭＳ Ｐゴシック" charset="0"/>
              </a:rPr>
              <a:t>rends worse for </a:t>
            </a:r>
            <a:r>
              <a:rPr lang="en-US" sz="2100" i="1" dirty="0" smtClean="0">
                <a:solidFill>
                  <a:srgbClr val="0000FF"/>
                </a:solidFill>
                <a:latin typeface="Tahoma" charset="0"/>
                <a:ea typeface="ＭＳ Ｐゴシック" charset="0"/>
                <a:cs typeface="ＭＳ Ｐゴシック" charset="0"/>
              </a:rPr>
              <a:t>memory bandwidth per core</a:t>
            </a:r>
            <a:r>
              <a:rPr lang="en-US" sz="2100" dirty="0" smtClean="0">
                <a:solidFill>
                  <a:srgbClr val="0000FF"/>
                </a:solidFill>
                <a:latin typeface="Tahoma" charset="0"/>
                <a:ea typeface="ＭＳ Ｐゴシック" charset="0"/>
                <a:cs typeface="ＭＳ Ｐゴシック" charset="0"/>
              </a:rPr>
              <a:t>!</a:t>
            </a:r>
            <a:endParaRPr lang="en-US" sz="2100" dirty="0">
              <a:solidFill>
                <a:srgbClr val="0000FF"/>
              </a:solidFill>
              <a:latin typeface="Tahoma" charset="0"/>
              <a:ea typeface="ＭＳ Ｐゴシック" charset="0"/>
              <a:cs typeface="ＭＳ Ｐゴシック" charset="0"/>
            </a:endParaRPr>
          </a:p>
        </p:txBody>
      </p:sp>
      <p:sp>
        <p:nvSpPr>
          <p:cNvPr id="25604"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21E14D88-6476-D942-BCE2-3889B3643052}" type="slidenum">
              <a:rPr lang="en-US" sz="1600">
                <a:solidFill>
                  <a:srgbClr val="000000"/>
                </a:solidFill>
                <a:latin typeface="Garamond" charset="0"/>
              </a:rPr>
              <a:pPr eaLnBrk="1" hangingPunct="1"/>
              <a:t>13</a:t>
            </a:fld>
            <a:endParaRPr lang="en-US" sz="1600">
              <a:solidFill>
                <a:srgbClr val="000000"/>
              </a:solidFill>
              <a:latin typeface="Garamond" charset="0"/>
            </a:endParaRPr>
          </a:p>
        </p:txBody>
      </p:sp>
      <p:pic>
        <p:nvPicPr>
          <p:cNvPr id="25605" name="Picture 8" descr="9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19250" y="1700808"/>
            <a:ext cx="5857875" cy="353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sp>
        <p:nvSpPr>
          <p:cNvPr id="25606" name="Text Box 9" descr="90%"/>
          <p:cNvSpPr txBox="1">
            <a:spLocks noChangeArrowheads="1"/>
          </p:cNvSpPr>
          <p:nvPr/>
        </p:nvSpPr>
        <p:spPr bwMode="auto">
          <a:xfrm>
            <a:off x="1692275" y="980728"/>
            <a:ext cx="6064250" cy="741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fontAlgn="base" hangingPunct="1">
              <a:spcBef>
                <a:spcPct val="0"/>
              </a:spcBef>
              <a:spcAft>
                <a:spcPct val="0"/>
              </a:spcAft>
            </a:pPr>
            <a:r>
              <a:rPr lang="en-US" sz="2200" dirty="0" smtClean="0">
                <a:solidFill>
                  <a:srgbClr val="000000"/>
                </a:solidFill>
              </a:rPr>
              <a:t>Core count doubling ~ every 2 years </a:t>
            </a:r>
          </a:p>
          <a:p>
            <a:pPr eaLnBrk="1" fontAlgn="base" hangingPunct="1">
              <a:spcBef>
                <a:spcPct val="0"/>
              </a:spcBef>
              <a:spcAft>
                <a:spcPct val="0"/>
              </a:spcAft>
            </a:pPr>
            <a:r>
              <a:rPr lang="en-US" sz="2200" dirty="0" smtClean="0">
                <a:solidFill>
                  <a:srgbClr val="000000"/>
                </a:solidFill>
              </a:rPr>
              <a:t>DRAM DIMM capacity doubling ~ every 3 years</a:t>
            </a:r>
          </a:p>
        </p:txBody>
      </p:sp>
      <p:sp>
        <p:nvSpPr>
          <p:cNvPr id="2" name="TextBox 1"/>
          <p:cNvSpPr txBox="1"/>
          <p:nvPr/>
        </p:nvSpPr>
        <p:spPr>
          <a:xfrm>
            <a:off x="5218569" y="1916832"/>
            <a:ext cx="2089735" cy="338554"/>
          </a:xfrm>
          <a:prstGeom prst="rect">
            <a:avLst/>
          </a:prstGeom>
          <a:noFill/>
        </p:spPr>
        <p:txBody>
          <a:bodyPr wrap="none" rtlCol="0">
            <a:spAutoFit/>
          </a:bodyPr>
          <a:lstStyle/>
          <a:p>
            <a:r>
              <a:rPr lang="en-US" sz="1600" dirty="0" smtClean="0">
                <a:solidFill>
                  <a:srgbClr val="000000"/>
                </a:solidFill>
                <a:latin typeface="Tahoma"/>
              </a:rPr>
              <a:t>Lim et al., ISCA 2009</a:t>
            </a:r>
            <a:endParaRPr lang="en-US" sz="1600" dirty="0">
              <a:solidFill>
                <a:srgbClr val="000000"/>
              </a:solidFill>
              <a:latin typeface="Tahoma"/>
            </a:endParaRPr>
          </a:p>
        </p:txBody>
      </p:sp>
    </p:spTree>
    <p:extLst>
      <p:ext uri="{BB962C8B-B14F-4D97-AF65-F5344CB8AC3E}">
        <p14:creationId xmlns:p14="http://schemas.microsoft.com/office/powerpoint/2010/main" val="27752752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560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(III)</a:t>
            </a:r>
          </a:p>
        </p:txBody>
      </p:sp>
      <p:sp>
        <p:nvSpPr>
          <p:cNvPr id="27651"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a:t>
            </a:r>
            <a:r>
              <a:rPr lang="en-US" dirty="0" smtClean="0">
                <a:solidFill>
                  <a:srgbClr val="7F7F7F"/>
                </a:solidFill>
                <a:latin typeface="Tahoma" charset="0"/>
                <a:ea typeface="ＭＳ Ｐゴシック" charset="0"/>
                <a:cs typeface="ＭＳ Ｐゴシック" charset="0"/>
              </a:rPr>
              <a:t>capacity, bandwidth, QoS </a:t>
            </a:r>
            <a:r>
              <a:rPr lang="en-US" dirty="0">
                <a:solidFill>
                  <a:srgbClr val="7F7F7F"/>
                </a:solidFill>
                <a:latin typeface="Tahoma" charset="0"/>
                <a:ea typeface="ＭＳ Ｐゴシック" charset="0"/>
                <a:cs typeface="ＭＳ Ｐゴシック" charset="0"/>
              </a:rPr>
              <a:t>increasing </a:t>
            </a:r>
          </a:p>
          <a:p>
            <a:endParaRPr lang="en-US" dirty="0">
              <a:solidFill>
                <a:srgbClr val="0000FF"/>
              </a:solidFill>
              <a:latin typeface="Tahoma" charset="0"/>
              <a:ea typeface="ＭＳ Ｐゴシック" charset="0"/>
              <a:cs typeface="ＭＳ Ｐゴシック" charset="0"/>
            </a:endParaRP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Main memory energy/power is a key system design concern</a:t>
            </a:r>
          </a:p>
          <a:p>
            <a:pPr lvl="1"/>
            <a:r>
              <a:rPr lang="en-US" dirty="0" smtClean="0">
                <a:solidFill>
                  <a:srgbClr val="FF0000"/>
                </a:solidFill>
                <a:latin typeface="Tahoma" charset="0"/>
                <a:ea typeface="ＭＳ Ｐゴシック" charset="0"/>
              </a:rPr>
              <a:t>~40-50</a:t>
            </a:r>
            <a:r>
              <a:rPr lang="en-US" dirty="0">
                <a:solidFill>
                  <a:srgbClr val="FF0000"/>
                </a:solidFill>
                <a:latin typeface="Tahoma" charset="0"/>
                <a:ea typeface="ＭＳ Ｐゴシック" charset="0"/>
              </a:rPr>
              <a:t>% energy spent in off-chip memory hierarchy </a:t>
            </a:r>
            <a:r>
              <a:rPr lang="en-US" sz="1800" dirty="0">
                <a:solidFill>
                  <a:srgbClr val="008000"/>
                </a:solidFill>
                <a:latin typeface="Tahoma" charset="0"/>
                <a:ea typeface="ＭＳ Ｐゴシック" charset="0"/>
              </a:rPr>
              <a:t>[Lefurgy, IEEE </a:t>
            </a:r>
            <a:r>
              <a:rPr lang="en-US" sz="1800" dirty="0" smtClean="0">
                <a:solidFill>
                  <a:srgbClr val="008000"/>
                </a:solidFill>
                <a:latin typeface="Tahoma" charset="0"/>
                <a:ea typeface="ＭＳ Ｐゴシック" charset="0"/>
              </a:rPr>
              <a:t>Computer’03] </a:t>
            </a:r>
            <a:r>
              <a:rPr lang="en-US" dirty="0" smtClean="0">
                <a:solidFill>
                  <a:srgbClr val="FF0000"/>
                </a:solidFill>
                <a:latin typeface="Tahoma" charset="0"/>
                <a:ea typeface="ＭＳ Ｐゴシック" charset="0"/>
              </a:rPr>
              <a:t>&gt;40% power in DRAM </a:t>
            </a:r>
            <a:r>
              <a:rPr lang="en-US" sz="1800" dirty="0" smtClean="0">
                <a:solidFill>
                  <a:srgbClr val="008000"/>
                </a:solidFill>
                <a:latin typeface="Tahoma" charset="0"/>
                <a:ea typeface="ＭＳ Ｐゴシック" charset="0"/>
              </a:rPr>
              <a:t>[Ware, HPCA’10][Paul, ISCA’15]</a:t>
            </a:r>
            <a:endParaRPr lang="en-US" sz="1800" dirty="0">
              <a:solidFill>
                <a:srgbClr val="008000"/>
              </a:solidFill>
              <a:latin typeface="Tahoma" charset="0"/>
              <a:ea typeface="ＭＳ Ｐゴシック" charset="0"/>
            </a:endParaRPr>
          </a:p>
          <a:p>
            <a:pPr lvl="1"/>
            <a:r>
              <a:rPr lang="en-US" dirty="0">
                <a:solidFill>
                  <a:srgbClr val="FF0000"/>
                </a:solidFill>
                <a:latin typeface="Tahoma" charset="0"/>
                <a:ea typeface="ＭＳ Ｐゴシック" charset="0"/>
              </a:rPr>
              <a:t>DRAM consumes power </a:t>
            </a:r>
            <a:r>
              <a:rPr lang="en-US" dirty="0" smtClean="0">
                <a:solidFill>
                  <a:srgbClr val="FF0000"/>
                </a:solidFill>
                <a:latin typeface="Tahoma" charset="0"/>
                <a:ea typeface="ＭＳ Ｐゴシック" charset="0"/>
              </a:rPr>
              <a:t>even when not used (periodic refresh)</a:t>
            </a:r>
            <a:endParaRPr lang="en-US" dirty="0">
              <a:solidFill>
                <a:srgbClr val="FF0000"/>
              </a:solidFill>
              <a:latin typeface="Tahoma" charset="0"/>
              <a:ea typeface="ＭＳ Ｐゴシック" charset="0"/>
            </a:endParaRPr>
          </a:p>
          <a:p>
            <a:endParaRPr lang="en-US" dirty="0">
              <a:solidFill>
                <a:srgbClr val="0000F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DRAM technology scaling is ending </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765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5152ED14-562A-7B41-81C5-4AADBA53F903}" type="slidenum">
              <a:rPr lang="en-US" sz="1600">
                <a:solidFill>
                  <a:srgbClr val="000000"/>
                </a:solidFill>
                <a:latin typeface="Garamond" charset="0"/>
              </a:rPr>
              <a:pPr eaLnBrk="1" hangingPunct="1"/>
              <a:t>14</a:t>
            </a:fld>
            <a:endParaRPr lang="en-US" sz="1600" dirty="0">
              <a:solidFill>
                <a:srgbClr val="000000"/>
              </a:solidFill>
              <a:latin typeface="Garamond" charset="0"/>
            </a:endParaRPr>
          </a:p>
        </p:txBody>
      </p:sp>
    </p:spTree>
    <p:extLst>
      <p:ext uri="{BB962C8B-B14F-4D97-AF65-F5344CB8AC3E}">
        <p14:creationId xmlns:p14="http://schemas.microsoft.com/office/powerpoint/2010/main" val="5846538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Major Trends Affecting Main Memory (IV)</a:t>
            </a:r>
          </a:p>
        </p:txBody>
      </p:sp>
      <p:sp>
        <p:nvSpPr>
          <p:cNvPr id="28675" name="Content Placeholder 2"/>
          <p:cNvSpPr>
            <a:spLocks noGrp="1"/>
          </p:cNvSpPr>
          <p:nvPr>
            <p:ph idx="1"/>
          </p:nvPr>
        </p:nvSpPr>
        <p:spPr>
          <a:xfrm>
            <a:off x="228600" y="996950"/>
            <a:ext cx="8915400" cy="5194300"/>
          </a:xfrm>
        </p:spPr>
        <p:txBody>
          <a:bodyPr/>
          <a:lstStyle/>
          <a:p>
            <a:r>
              <a:rPr lang="en-US" dirty="0">
                <a:solidFill>
                  <a:srgbClr val="7F7F7F"/>
                </a:solidFill>
                <a:latin typeface="Tahoma" charset="0"/>
                <a:ea typeface="ＭＳ Ｐゴシック" charset="0"/>
                <a:cs typeface="ＭＳ Ｐゴシック" charset="0"/>
              </a:rPr>
              <a:t>Need for main memory </a:t>
            </a:r>
            <a:r>
              <a:rPr lang="en-US" dirty="0" smtClean="0">
                <a:solidFill>
                  <a:srgbClr val="7F7F7F"/>
                </a:solidFill>
                <a:latin typeface="Tahoma" charset="0"/>
                <a:ea typeface="ＭＳ Ｐゴシック" charset="0"/>
                <a:cs typeface="ＭＳ Ｐゴシック" charset="0"/>
              </a:rPr>
              <a:t>capacity, bandwidth, QoS </a:t>
            </a:r>
            <a:r>
              <a:rPr lang="en-US" dirty="0">
                <a:solidFill>
                  <a:srgbClr val="7F7F7F"/>
                </a:solidFill>
                <a:latin typeface="Tahoma" charset="0"/>
                <a:ea typeface="ＭＳ Ｐゴシック" charset="0"/>
                <a:cs typeface="ＭＳ Ｐゴシック" charset="0"/>
              </a:rPr>
              <a:t>increasing </a:t>
            </a:r>
          </a:p>
          <a:p>
            <a:endParaRPr lang="en-US" dirty="0">
              <a:solidFill>
                <a:srgbClr val="7F7F7F"/>
              </a:solidFill>
              <a:latin typeface="Tahoma" charset="0"/>
              <a:ea typeface="ＭＳ Ｐゴシック" charset="0"/>
              <a:cs typeface="ＭＳ Ｐゴシック" charset="0"/>
            </a:endParaRPr>
          </a:p>
          <a:p>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pPr>
              <a:buFont typeface="Wingdings" charset="0"/>
              <a:buNone/>
            </a:pPr>
            <a:endParaRPr lang="en-US" dirty="0">
              <a:solidFill>
                <a:srgbClr val="7F7F7F"/>
              </a:solidFill>
              <a:latin typeface="Tahoma" charset="0"/>
              <a:ea typeface="ＭＳ Ｐゴシック" charset="0"/>
              <a:cs typeface="ＭＳ Ｐゴシック" charset="0"/>
            </a:endParaRPr>
          </a:p>
          <a:p>
            <a:r>
              <a:rPr lang="en-US" dirty="0">
                <a:solidFill>
                  <a:srgbClr val="7F7F7F"/>
                </a:solidFill>
                <a:latin typeface="Tahoma" charset="0"/>
                <a:ea typeface="ＭＳ Ｐゴシック" charset="0"/>
                <a:cs typeface="ＭＳ Ｐゴシック" charset="0"/>
              </a:rPr>
              <a:t>Main memory energy/power is a key system design concern</a:t>
            </a:r>
          </a:p>
          <a:p>
            <a:endParaRPr lang="en-US" dirty="0">
              <a:solidFill>
                <a:srgbClr val="0000FF"/>
              </a:solidFill>
              <a:latin typeface="Tahoma" charset="0"/>
              <a:ea typeface="ＭＳ Ｐゴシック" charset="0"/>
              <a:cs typeface="ＭＳ Ｐゴシック" charset="0"/>
            </a:endParaRPr>
          </a:p>
          <a:p>
            <a:pPr>
              <a:buFont typeface="Wingdings" charset="0"/>
              <a:buNone/>
            </a:pPr>
            <a:endParaRPr lang="en-US" dirty="0">
              <a:solidFill>
                <a:srgbClr val="0000FF"/>
              </a:solidFill>
              <a:latin typeface="Tahoma" charset="0"/>
              <a:ea typeface="ＭＳ Ｐゴシック" charset="0"/>
              <a:cs typeface="ＭＳ Ｐゴシック" charset="0"/>
            </a:endParaRPr>
          </a:p>
          <a:p>
            <a:r>
              <a:rPr lang="en-US" dirty="0">
                <a:solidFill>
                  <a:srgbClr val="0000FF"/>
                </a:solidFill>
                <a:latin typeface="Tahoma" charset="0"/>
                <a:ea typeface="ＭＳ Ｐゴシック" charset="0"/>
                <a:cs typeface="ＭＳ Ｐゴシック" charset="0"/>
              </a:rPr>
              <a:t>DRAM technology scaling is ending </a:t>
            </a:r>
            <a:endParaRPr lang="en-US" dirty="0">
              <a:latin typeface="Tahoma" charset="0"/>
              <a:ea typeface="ＭＳ Ｐゴシック" charset="0"/>
              <a:cs typeface="ＭＳ Ｐゴシック" charset="0"/>
            </a:endParaRPr>
          </a:p>
          <a:p>
            <a:pPr lvl="1"/>
            <a:r>
              <a:rPr lang="en-US" dirty="0">
                <a:latin typeface="Tahoma" charset="0"/>
                <a:ea typeface="ＭＳ Ｐゴシック" charset="0"/>
              </a:rPr>
              <a:t>ITRS projects </a:t>
            </a:r>
            <a:r>
              <a:rPr lang="en-US" dirty="0">
                <a:solidFill>
                  <a:srgbClr val="FF0000"/>
                </a:solidFill>
                <a:latin typeface="Tahoma" charset="0"/>
                <a:ea typeface="ＭＳ Ｐゴシック" charset="0"/>
              </a:rPr>
              <a:t>DRAM will not scale easily below </a:t>
            </a:r>
            <a:r>
              <a:rPr lang="en-US" dirty="0" smtClean="0">
                <a:solidFill>
                  <a:srgbClr val="FF0000"/>
                </a:solidFill>
                <a:latin typeface="Tahoma" charset="0"/>
                <a:ea typeface="ＭＳ Ｐゴシック" charset="0"/>
              </a:rPr>
              <a:t>X nm </a:t>
            </a:r>
            <a:endParaRPr lang="en-US" dirty="0">
              <a:solidFill>
                <a:srgbClr val="FF0000"/>
              </a:solidFill>
              <a:latin typeface="Tahoma" charset="0"/>
              <a:ea typeface="ＭＳ Ｐゴシック" charset="0"/>
            </a:endParaRPr>
          </a:p>
          <a:p>
            <a:pPr lvl="1"/>
            <a:r>
              <a:rPr lang="en-US" dirty="0">
                <a:latin typeface="Tahoma" charset="0"/>
                <a:ea typeface="ＭＳ Ｐゴシック" charset="0"/>
              </a:rPr>
              <a:t>Scaling has provided many benefits: </a:t>
            </a:r>
          </a:p>
          <a:p>
            <a:pPr lvl="2"/>
            <a:r>
              <a:rPr lang="en-US" dirty="0">
                <a:solidFill>
                  <a:srgbClr val="FF0000"/>
                </a:solidFill>
                <a:latin typeface="Tahoma" charset="0"/>
                <a:ea typeface="ＭＳ Ｐゴシック" charset="0"/>
              </a:rPr>
              <a:t>higher </a:t>
            </a:r>
            <a:r>
              <a:rPr lang="en-US" dirty="0" smtClean="0">
                <a:solidFill>
                  <a:srgbClr val="FF0000"/>
                </a:solidFill>
                <a:latin typeface="Tahoma" charset="0"/>
                <a:ea typeface="ＭＳ Ｐゴシック" charset="0"/>
              </a:rPr>
              <a:t>capacity</a:t>
            </a:r>
            <a:r>
              <a:rPr lang="en-US" dirty="0">
                <a:solidFill>
                  <a:srgbClr val="FF0000"/>
                </a:solidFill>
                <a:latin typeface="Tahoma" charset="0"/>
                <a:ea typeface="ＭＳ Ｐゴシック" charset="0"/>
              </a:rPr>
              <a:t> </a:t>
            </a:r>
            <a:r>
              <a:rPr lang="en-US" dirty="0" smtClean="0">
                <a:solidFill>
                  <a:srgbClr val="FF0000"/>
                </a:solidFill>
                <a:latin typeface="Tahoma" charset="0"/>
                <a:ea typeface="ＭＳ Ｐゴシック" charset="0"/>
              </a:rPr>
              <a:t>(density), </a:t>
            </a:r>
            <a:r>
              <a:rPr lang="en-US" dirty="0">
                <a:solidFill>
                  <a:srgbClr val="FF0000"/>
                </a:solidFill>
                <a:latin typeface="Tahoma" charset="0"/>
                <a:ea typeface="ＭＳ Ｐゴシック" charset="0"/>
              </a:rPr>
              <a:t>lower cost, lower energy</a:t>
            </a:r>
          </a:p>
          <a:p>
            <a:pPr>
              <a:buFont typeface="Wingdings" charset="0"/>
              <a:buNone/>
            </a:pPr>
            <a:endParaRPr lang="en-US" dirty="0">
              <a:latin typeface="Tahoma" charset="0"/>
              <a:ea typeface="ＭＳ Ｐゴシック" charset="0"/>
              <a:cs typeface="ＭＳ Ｐゴシック" charset="0"/>
            </a:endParaRPr>
          </a:p>
          <a:p>
            <a:endParaRPr lang="en-US" dirty="0">
              <a:latin typeface="Tahoma" charset="0"/>
              <a:ea typeface="ＭＳ Ｐゴシック" charset="0"/>
              <a:cs typeface="ＭＳ Ｐゴシック" charset="0"/>
            </a:endParaRPr>
          </a:p>
        </p:txBody>
      </p:sp>
      <p:sp>
        <p:nvSpPr>
          <p:cNvPr id="2867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ABE99A2B-29DD-5A4F-B100-24CE86C78EE3}" type="slidenum">
              <a:rPr lang="en-US" sz="1600">
                <a:solidFill>
                  <a:srgbClr val="000000"/>
                </a:solidFill>
                <a:latin typeface="Garamond" charset="0"/>
              </a:rPr>
              <a:pPr eaLnBrk="1" hangingPunct="1"/>
              <a:t>15</a:t>
            </a:fld>
            <a:endParaRPr lang="en-US" sz="1600" dirty="0">
              <a:solidFill>
                <a:srgbClr val="000000"/>
              </a:solidFill>
              <a:latin typeface="Garamond" charset="0"/>
            </a:endParaRPr>
          </a:p>
        </p:txBody>
      </p:sp>
    </p:spTree>
    <p:extLst>
      <p:ext uri="{BB962C8B-B14F-4D97-AF65-F5344CB8AC3E}">
        <p14:creationId xmlns:p14="http://schemas.microsoft.com/office/powerpoint/2010/main" val="176862812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a:latin typeface="Garamond" charset="0"/>
                <a:ea typeface="ＭＳ Ｐゴシック" charset="0"/>
                <a:cs typeface="ＭＳ Ｐゴシック" charset="0"/>
              </a:rPr>
              <a:t>Agenda</a:t>
            </a:r>
          </a:p>
        </p:txBody>
      </p:sp>
      <p:sp>
        <p:nvSpPr>
          <p:cNvPr id="19459" name="Content Placeholder 2"/>
          <p:cNvSpPr>
            <a:spLocks noGrp="1"/>
          </p:cNvSpPr>
          <p:nvPr>
            <p:ph idx="1"/>
          </p:nvPr>
        </p:nvSpPr>
        <p:spPr>
          <a:xfrm>
            <a:off x="228600" y="1447800"/>
            <a:ext cx="8610600" cy="4876800"/>
          </a:xfrm>
        </p:spPr>
        <p:txBody>
          <a:bodyPr/>
          <a:lstStyle/>
          <a:p>
            <a:pPr eaLnBrk="1" hangingPunct="1"/>
            <a:r>
              <a:rPr lang="en-US" dirty="0" smtClean="0">
                <a:solidFill>
                  <a:srgbClr val="000000"/>
                </a:solidFill>
                <a:latin typeface="Tahoma" charset="0"/>
                <a:ea typeface="ＭＳ Ｐゴシック" charset="0"/>
                <a:cs typeface="ＭＳ Ｐゴシック" charset="0"/>
              </a:rPr>
              <a:t>Major Trends Affecting Main Memory</a:t>
            </a:r>
          </a:p>
          <a:p>
            <a:pPr eaLnBrk="1" hangingPunct="1"/>
            <a:r>
              <a:rPr lang="en-US" dirty="0" smtClean="0">
                <a:solidFill>
                  <a:srgbClr val="0000FF"/>
                </a:solidFill>
                <a:latin typeface="Tahoma" charset="0"/>
                <a:ea typeface="ＭＳ Ｐゴシック" charset="0"/>
                <a:cs typeface="ＭＳ Ｐゴシック" charset="0"/>
              </a:rPr>
              <a:t>The Memory Scaling Problem and Solution Directions</a:t>
            </a:r>
          </a:p>
          <a:p>
            <a:pPr lvl="1" eaLnBrk="1" hangingPunct="1"/>
            <a:r>
              <a:rPr lang="en-US" dirty="0" smtClean="0">
                <a:latin typeface="Tahoma" charset="0"/>
                <a:ea typeface="ＭＳ Ｐゴシック" charset="0"/>
                <a:cs typeface="ＭＳ Ｐゴシック" charset="0"/>
              </a:rPr>
              <a:t>New Memory Architectures</a:t>
            </a:r>
          </a:p>
          <a:p>
            <a:pPr lvl="1" eaLnBrk="1" hangingPunct="1"/>
            <a:r>
              <a:rPr lang="en-US" dirty="0" smtClean="0">
                <a:latin typeface="Tahoma" charset="0"/>
                <a:ea typeface="ＭＳ Ｐゴシック" charset="0"/>
                <a:cs typeface="ＭＳ Ｐゴシック" charset="0"/>
              </a:rPr>
              <a:t>Enabling Emerging Technologies</a:t>
            </a:r>
          </a:p>
          <a:p>
            <a:pPr eaLnBrk="1" hangingPunct="1"/>
            <a:r>
              <a:rPr lang="en-US" dirty="0" smtClean="0">
                <a:latin typeface="Tahoma" charset="0"/>
                <a:ea typeface="ＭＳ Ｐゴシック" charset="0"/>
                <a:cs typeface="ＭＳ Ｐゴシック" charset="0"/>
              </a:rPr>
              <a:t>Cross-Cutting Principles</a:t>
            </a:r>
          </a:p>
          <a:p>
            <a:pPr eaLnBrk="1" hangingPunct="1"/>
            <a:r>
              <a:rPr lang="en-US" dirty="0" smtClean="0">
                <a:latin typeface="Tahoma" charset="0"/>
                <a:ea typeface="ＭＳ Ｐゴシック" charset="0"/>
                <a:cs typeface="ＭＳ Ｐゴシック" charset="0"/>
              </a:rPr>
              <a:t>Summary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A419BFC-0704-824A-8642-CF6757650AC5}" type="slidenum">
              <a:rPr lang="en-US" sz="1600">
                <a:solidFill>
                  <a:srgbClr val="000000"/>
                </a:solidFill>
                <a:latin typeface="Garamond" charset="0"/>
              </a:rPr>
              <a:pPr eaLnBrk="1" hangingPunct="1"/>
              <a:t>16</a:t>
            </a:fld>
            <a:endParaRPr lang="en-US" sz="1600">
              <a:solidFill>
                <a:srgbClr val="000000"/>
              </a:solidFill>
              <a:latin typeface="Garamond" charset="0"/>
            </a:endParaRPr>
          </a:p>
        </p:txBody>
      </p:sp>
    </p:spTree>
    <p:extLst>
      <p:ext uri="{BB962C8B-B14F-4D97-AF65-F5344CB8AC3E}">
        <p14:creationId xmlns:p14="http://schemas.microsoft.com/office/powerpoint/2010/main" val="383026624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Three Key Issues in Future Platforms</a:t>
            </a:r>
            <a:endParaRPr lang="en-US" dirty="0"/>
          </a:p>
        </p:txBody>
      </p:sp>
      <p:sp>
        <p:nvSpPr>
          <p:cNvPr id="3" name="Content Placeholder 2"/>
          <p:cNvSpPr>
            <a:spLocks noGrp="1"/>
          </p:cNvSpPr>
          <p:nvPr>
            <p:ph idx="1"/>
          </p:nvPr>
        </p:nvSpPr>
        <p:spPr/>
        <p:txBody>
          <a:bodyPr/>
          <a:lstStyle/>
          <a:p>
            <a:r>
              <a:rPr lang="en-US" dirty="0" smtClean="0"/>
              <a:t>Fundamentally </a:t>
            </a:r>
            <a:r>
              <a:rPr lang="en-US" dirty="0" smtClean="0">
                <a:solidFill>
                  <a:srgbClr val="0000FF"/>
                </a:solidFill>
              </a:rPr>
              <a:t>Secure/Reliable/Safe </a:t>
            </a:r>
            <a:r>
              <a:rPr lang="en-US" dirty="0" smtClean="0"/>
              <a:t>Architectures</a:t>
            </a:r>
          </a:p>
          <a:p>
            <a:endParaRPr lang="en-US" dirty="0"/>
          </a:p>
          <a:p>
            <a:endParaRPr lang="en-US" dirty="0" smtClean="0"/>
          </a:p>
          <a:p>
            <a:endParaRPr lang="en-US" dirty="0" smtClean="0"/>
          </a:p>
          <a:p>
            <a:r>
              <a:rPr lang="en-US" dirty="0" smtClean="0"/>
              <a:t>Fundamentally </a:t>
            </a:r>
            <a:r>
              <a:rPr lang="en-US" dirty="0" smtClean="0">
                <a:solidFill>
                  <a:srgbClr val="0000FF"/>
                </a:solidFill>
              </a:rPr>
              <a:t>Energy-Efficient </a:t>
            </a:r>
            <a:r>
              <a:rPr lang="en-US" dirty="0" smtClean="0"/>
              <a:t>Architectures</a:t>
            </a:r>
          </a:p>
          <a:p>
            <a:pPr lvl="1"/>
            <a:r>
              <a:rPr lang="en-US" dirty="0" smtClean="0">
                <a:solidFill>
                  <a:srgbClr val="0000FF"/>
                </a:solidFill>
              </a:rPr>
              <a:t>Memory-centric </a:t>
            </a:r>
            <a:r>
              <a:rPr lang="en-US" dirty="0" smtClean="0"/>
              <a:t>(Data-centric) Architectures</a:t>
            </a:r>
          </a:p>
          <a:p>
            <a:endParaRPr lang="en-US" dirty="0"/>
          </a:p>
          <a:p>
            <a:endParaRPr lang="en-US" dirty="0" smtClean="0"/>
          </a:p>
          <a:p>
            <a:endParaRPr lang="en-US" dirty="0" smtClean="0"/>
          </a:p>
          <a:p>
            <a:r>
              <a:rPr lang="en-US" dirty="0" smtClean="0"/>
              <a:t>Fundamentally </a:t>
            </a:r>
            <a:r>
              <a:rPr lang="en-US" dirty="0" smtClean="0">
                <a:solidFill>
                  <a:srgbClr val="0000FF"/>
                </a:solidFill>
              </a:rPr>
              <a:t>Low Latency </a:t>
            </a:r>
            <a:r>
              <a:rPr lang="en-US" dirty="0" smtClean="0"/>
              <a:t>Architectures</a:t>
            </a:r>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17</a:t>
            </a:fld>
            <a:endParaRPr lang="en-US" altLang="en-US">
              <a:solidFill>
                <a:srgbClr val="000000"/>
              </a:solidFill>
            </a:endParaRPr>
          </a:p>
        </p:txBody>
      </p:sp>
      <p:sp>
        <p:nvSpPr>
          <p:cNvPr id="5" name="Rectangle 4"/>
          <p:cNvSpPr/>
          <p:nvPr/>
        </p:nvSpPr>
        <p:spPr>
          <a:xfrm>
            <a:off x="568094" y="1124744"/>
            <a:ext cx="6865906"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310055788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Maslow’s (Human) Hierarchy of Needs</a:t>
            </a:r>
            <a:endParaRPr lang="en-US" dirty="0"/>
          </a:p>
        </p:txBody>
      </p:sp>
      <p:sp>
        <p:nvSpPr>
          <p:cNvPr id="3" name="Content Placeholder 2"/>
          <p:cNvSpPr>
            <a:spLocks noGrp="1"/>
          </p:cNvSpPr>
          <p:nvPr>
            <p:ph idx="1"/>
          </p:nvPr>
        </p:nvSpPr>
        <p:spPr/>
        <p:txBody>
          <a:bodyPr/>
          <a:lstStyle/>
          <a:p>
            <a:endParaRPr lang="en-US" dirty="0" smtClean="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a:p>
          <a:p>
            <a:r>
              <a:rPr lang="en-US" dirty="0" smtClean="0"/>
              <a:t>We need to start with </a:t>
            </a:r>
            <a:r>
              <a:rPr lang="en-US" dirty="0" smtClean="0">
                <a:solidFill>
                  <a:srgbClr val="FF0000"/>
                </a:solidFill>
              </a:rPr>
              <a:t>reliability and security</a:t>
            </a:r>
            <a:r>
              <a:rPr lang="is-IS" dirty="0" smtClean="0"/>
              <a: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18</a:t>
            </a:fld>
            <a:endParaRPr lang="en-US" altLang="en-US"/>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6" name="TextBox 5"/>
          <p:cNvSpPr txBox="1"/>
          <p:nvPr/>
        </p:nvSpPr>
        <p:spPr>
          <a:xfrm>
            <a:off x="227414" y="1052736"/>
            <a:ext cx="4416594" cy="646331"/>
          </a:xfrm>
          <a:prstGeom prst="rect">
            <a:avLst/>
          </a:prstGeom>
          <a:noFill/>
        </p:spPr>
        <p:txBody>
          <a:bodyPr wrap="none" rtlCol="0">
            <a:spAutoFit/>
          </a:bodyPr>
          <a:lstStyle/>
          <a:p>
            <a:r>
              <a:rPr lang="en-US" dirty="0" smtClean="0"/>
              <a:t>Maslow, “</a:t>
            </a:r>
            <a:r>
              <a:rPr lang="en-US" dirty="0" smtClean="0">
                <a:solidFill>
                  <a:srgbClr val="0000FF"/>
                </a:solidFill>
              </a:rPr>
              <a:t>A Theory of Human Motivation</a:t>
            </a:r>
            <a:r>
              <a:rPr lang="en-US" dirty="0" smtClean="0"/>
              <a:t>,” </a:t>
            </a:r>
          </a:p>
          <a:p>
            <a:r>
              <a:rPr lang="en-US" dirty="0" smtClean="0"/>
              <a:t>Psychological Review, 1943. </a:t>
            </a:r>
            <a:endParaRPr lang="en-US" dirty="0"/>
          </a:p>
        </p:txBody>
      </p:sp>
      <p:sp>
        <p:nvSpPr>
          <p:cNvPr id="7" name="TextBox 6"/>
          <p:cNvSpPr txBox="1"/>
          <p:nvPr/>
        </p:nvSpPr>
        <p:spPr>
          <a:xfrm>
            <a:off x="1780551" y="6512454"/>
            <a:ext cx="3160741" cy="246221"/>
          </a:xfrm>
          <a:prstGeom prst="rect">
            <a:avLst/>
          </a:prstGeom>
          <a:noFill/>
        </p:spPr>
        <p:txBody>
          <a:bodyPr wrap="none" rtlCol="0">
            <a:spAutoFit/>
          </a:bodyPr>
          <a:lstStyle/>
          <a:p>
            <a:r>
              <a:rPr lang="en-US" sz="1000" dirty="0">
                <a:latin typeface="Calibri"/>
                <a:cs typeface="Calibri"/>
              </a:rPr>
              <a:t>Source: https://</a:t>
            </a:r>
            <a:r>
              <a:rPr lang="en-US" sz="1000" dirty="0" err="1">
                <a:latin typeface="Calibri"/>
                <a:cs typeface="Calibri"/>
              </a:rPr>
              <a:t>www.simplypsychology.org</a:t>
            </a:r>
            <a:r>
              <a:rPr lang="en-US" sz="1000" dirty="0">
                <a:latin typeface="Calibri"/>
                <a:cs typeface="Calibri"/>
              </a:rPr>
              <a:t>/</a:t>
            </a:r>
            <a:r>
              <a:rPr lang="en-US" sz="1000" dirty="0" err="1">
                <a:latin typeface="Calibri"/>
                <a:cs typeface="Calibri"/>
              </a:rPr>
              <a:t>maslow.html</a:t>
            </a:r>
            <a:endParaRPr lang="en-US" sz="1000" dirty="0">
              <a:latin typeface="Calibri"/>
              <a:cs typeface="Calibri"/>
            </a:endParaRPr>
          </a:p>
        </p:txBody>
      </p:sp>
      <p:sp>
        <p:nvSpPr>
          <p:cNvPr id="8" name="Rectangle 7"/>
          <p:cNvSpPr/>
          <p:nvPr/>
        </p:nvSpPr>
        <p:spPr>
          <a:xfrm>
            <a:off x="4499992" y="4293096"/>
            <a:ext cx="2448272" cy="115212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8334034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0" end="10"/>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19</a:t>
            </a:fld>
            <a:endParaRPr lang="en-US" altLang="en-US"/>
          </a:p>
        </p:txBody>
      </p:sp>
      <p:pic>
        <p:nvPicPr>
          <p:cNvPr id="5" name="Picture 4" descr="tacom1.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97680" y="1484785"/>
            <a:ext cx="7884320" cy="4464496"/>
          </a:xfrm>
          <a:prstGeom prst="rect">
            <a:avLst/>
          </a:prstGeom>
        </p:spPr>
      </p:pic>
      <p:sp>
        <p:nvSpPr>
          <p:cNvPr id="6" name="Rectangle 5"/>
          <p:cNvSpPr/>
          <p:nvPr/>
        </p:nvSpPr>
        <p:spPr>
          <a:xfrm>
            <a:off x="2304256" y="6495147"/>
            <a:ext cx="4572000" cy="246221"/>
          </a:xfrm>
          <a:prstGeom prst="rect">
            <a:avLst/>
          </a:prstGeom>
        </p:spPr>
        <p:txBody>
          <a:bodyPr>
            <a:spAutoFit/>
          </a:bodyPr>
          <a:lstStyle/>
          <a:p>
            <a:r>
              <a:rPr lang="en-US" sz="1000" dirty="0" smtClean="0">
                <a:latin typeface="Calibri"/>
                <a:cs typeface="Calibri"/>
              </a:rPr>
              <a:t>Source: http</a:t>
            </a:r>
            <a:r>
              <a:rPr lang="en-US" sz="1000" dirty="0">
                <a:latin typeface="Calibri"/>
                <a:cs typeface="Calibri"/>
              </a:rPr>
              <a:t>://</a:t>
            </a:r>
            <a:r>
              <a:rPr lang="en-US" sz="1000" dirty="0" err="1">
                <a:latin typeface="Calibri"/>
                <a:cs typeface="Calibri"/>
              </a:rPr>
              <a:t>www.technologystudent.com</a:t>
            </a:r>
            <a:r>
              <a:rPr lang="en-US" sz="1000" dirty="0">
                <a:latin typeface="Calibri"/>
                <a:cs typeface="Calibri"/>
              </a:rPr>
              <a:t>/struct1/tacom1.png</a:t>
            </a:r>
          </a:p>
        </p:txBody>
      </p:sp>
    </p:spTree>
    <p:extLst>
      <p:ext uri="{BB962C8B-B14F-4D97-AF65-F5344CB8AC3E}">
        <p14:creationId xmlns:p14="http://schemas.microsoft.com/office/powerpoint/2010/main" val="99522542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20</a:t>
            </a:fld>
            <a:endParaRPr lang="en-US" altLang="en-US"/>
          </a:p>
        </p:txBody>
      </p:sp>
      <p:pic>
        <p:nvPicPr>
          <p:cNvPr id="3" name="Picture 2" descr="tacoma-narrows-good-pnmyvzwviiamiq5ash0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5000" y="1124744"/>
            <a:ext cx="7874000" cy="5080000"/>
          </a:xfrm>
          <a:prstGeom prst="rect">
            <a:avLst/>
          </a:prstGeom>
        </p:spPr>
      </p:pic>
      <p:sp>
        <p:nvSpPr>
          <p:cNvPr id="5" name="TextBox 4"/>
          <p:cNvSpPr txBox="1"/>
          <p:nvPr/>
        </p:nvSpPr>
        <p:spPr>
          <a:xfrm>
            <a:off x="1590829" y="6495147"/>
            <a:ext cx="748923" cy="246221"/>
          </a:xfrm>
          <a:prstGeom prst="rect">
            <a:avLst/>
          </a:prstGeom>
          <a:noFill/>
        </p:spPr>
        <p:txBody>
          <a:bodyPr wrap="none" rtlCol="0">
            <a:spAutoFit/>
          </a:bodyPr>
          <a:lstStyle/>
          <a:p>
            <a:r>
              <a:rPr lang="en-US" sz="1000" dirty="0" smtClean="0">
                <a:latin typeface="Calibri"/>
                <a:cs typeface="Calibri"/>
              </a:rPr>
              <a:t>Source: AP</a:t>
            </a:r>
            <a:endParaRPr lang="en-US" sz="1000" dirty="0">
              <a:latin typeface="Calibri"/>
              <a:cs typeface="Calibri"/>
            </a:endParaRPr>
          </a:p>
        </p:txBody>
      </p:sp>
    </p:spTree>
    <p:extLst>
      <p:ext uri="{BB962C8B-B14F-4D97-AF65-F5344CB8AC3E}">
        <p14:creationId xmlns:p14="http://schemas.microsoft.com/office/powerpoint/2010/main" val="89837041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21</a:t>
            </a:fld>
            <a:endParaRPr lang="en-US" altLang="en-US"/>
          </a:p>
        </p:txBody>
      </p:sp>
      <p:sp>
        <p:nvSpPr>
          <p:cNvPr id="5" name="Rectangle 4"/>
          <p:cNvSpPr/>
          <p:nvPr/>
        </p:nvSpPr>
        <p:spPr>
          <a:xfrm>
            <a:off x="1547664" y="6525344"/>
            <a:ext cx="6534472" cy="246221"/>
          </a:xfrm>
          <a:prstGeom prst="rect">
            <a:avLst/>
          </a:prstGeom>
        </p:spPr>
        <p:txBody>
          <a:bodyPr wrap="square">
            <a:spAutoFit/>
          </a:bodyPr>
          <a:lstStyle/>
          <a:p>
            <a:r>
              <a:rPr lang="en-US" sz="1000" dirty="0" smtClean="0">
                <a:latin typeface="Calibri"/>
                <a:cs typeface="Calibri"/>
              </a:rPr>
              <a:t>Source: https</a:t>
            </a:r>
            <a:r>
              <a:rPr lang="en-US" sz="1000" dirty="0">
                <a:latin typeface="Calibri"/>
                <a:cs typeface="Calibri"/>
              </a:rPr>
              <a:t>://s-media-cache-ak0.pinimg.com/originals/48/09/54/4809543a9c7700246a0cf8acdae27abf.jpg</a:t>
            </a:r>
          </a:p>
        </p:txBody>
      </p:sp>
      <p:pic>
        <p:nvPicPr>
          <p:cNvPr id="6" name="Picture 5" descr="ny-workers-security.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295400"/>
            <a:ext cx="9144000" cy="4247097"/>
          </a:xfrm>
          <a:prstGeom prst="rect">
            <a:avLst/>
          </a:prstGeom>
        </p:spPr>
      </p:pic>
      <p:sp>
        <p:nvSpPr>
          <p:cNvPr id="3" name="TextBox 2"/>
          <p:cNvSpPr txBox="1"/>
          <p:nvPr/>
        </p:nvSpPr>
        <p:spPr>
          <a:xfrm>
            <a:off x="251520" y="5775647"/>
            <a:ext cx="8631089" cy="461665"/>
          </a:xfrm>
          <a:prstGeom prst="rect">
            <a:avLst/>
          </a:prstGeom>
          <a:noFill/>
        </p:spPr>
        <p:txBody>
          <a:bodyPr wrap="none" rtlCol="0">
            <a:spAutoFit/>
          </a:bodyPr>
          <a:lstStyle/>
          <a:p>
            <a:r>
              <a:rPr lang="en-US" sz="2400" b="1" dirty="0" smtClean="0">
                <a:solidFill>
                  <a:srgbClr val="0000FF"/>
                </a:solidFill>
              </a:rPr>
              <a:t>Security is about preventing unforeseen consequences</a:t>
            </a:r>
            <a:endParaRPr lang="en-US" sz="2400" b="1" dirty="0">
              <a:solidFill>
                <a:srgbClr val="0000FF"/>
              </a:solidFill>
            </a:endParaRPr>
          </a:p>
        </p:txBody>
      </p:sp>
    </p:spTree>
    <p:extLst>
      <p:ext uri="{BB962C8B-B14F-4D97-AF65-F5344CB8AC3E}">
        <p14:creationId xmlns:p14="http://schemas.microsoft.com/office/powerpoint/2010/main" val="198700153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Title 1"/>
          <p:cNvSpPr>
            <a:spLocks noGrp="1"/>
          </p:cNvSpPr>
          <p:nvPr>
            <p:ph type="title"/>
          </p:nvPr>
        </p:nvSpPr>
        <p:spPr/>
        <p:txBody>
          <a:bodyPr/>
          <a:lstStyle/>
          <a:p>
            <a:r>
              <a:rPr lang="en-US" dirty="0">
                <a:latin typeface="Garamond" charset="0"/>
                <a:ea typeface="ＭＳ Ｐゴシック" charset="0"/>
                <a:cs typeface="ＭＳ Ｐゴシック" charset="0"/>
              </a:rPr>
              <a:t>The DRAM Scaling Problem</a:t>
            </a:r>
          </a:p>
        </p:txBody>
      </p:sp>
      <p:sp>
        <p:nvSpPr>
          <p:cNvPr id="3" name="Content Placeholder 2"/>
          <p:cNvSpPr>
            <a:spLocks noGrp="1"/>
          </p:cNvSpPr>
          <p:nvPr>
            <p:ph idx="1"/>
          </p:nvPr>
        </p:nvSpPr>
        <p:spPr>
          <a:xfrm>
            <a:off x="228600" y="996950"/>
            <a:ext cx="8610600" cy="5194300"/>
          </a:xfrm>
        </p:spPr>
        <p:txBody>
          <a:bodyPr/>
          <a:lstStyle/>
          <a:p>
            <a:r>
              <a:rPr lang="en-US" sz="2200">
                <a:solidFill>
                  <a:srgbClr val="0000FF"/>
                </a:solidFill>
                <a:latin typeface="Tahoma" charset="0"/>
                <a:ea typeface="ＭＳ Ｐゴシック" charset="0"/>
                <a:cs typeface="ＭＳ Ｐゴシック" charset="0"/>
              </a:rPr>
              <a:t>DRAM stores charge in a capacitor (charge-based memory)</a:t>
            </a:r>
            <a:endParaRPr lang="en-US" sz="2000">
              <a:solidFill>
                <a:srgbClr val="0000FF"/>
              </a:solidFill>
              <a:latin typeface="Tahoma" charset="0"/>
              <a:ea typeface="ＭＳ Ｐゴシック" charset="0"/>
              <a:cs typeface="ＭＳ Ｐゴシック" charset="0"/>
            </a:endParaRPr>
          </a:p>
          <a:p>
            <a:pPr lvl="1"/>
            <a:r>
              <a:rPr lang="en-US" sz="2000">
                <a:latin typeface="Tahoma" charset="0"/>
                <a:ea typeface="ＭＳ Ｐゴシック" charset="0"/>
              </a:rPr>
              <a:t>Capacitor must be large enough for reliable sensing</a:t>
            </a:r>
          </a:p>
          <a:p>
            <a:pPr lvl="1"/>
            <a:r>
              <a:rPr lang="en-US" sz="2000">
                <a:latin typeface="Tahoma" charset="0"/>
                <a:ea typeface="ＭＳ Ｐゴシック" charset="0"/>
              </a:rPr>
              <a:t>Access transistor should be large enough for low leakage and high retention time</a:t>
            </a:r>
          </a:p>
          <a:p>
            <a:pPr lvl="1"/>
            <a:r>
              <a:rPr lang="en-US" sz="2000">
                <a:latin typeface="Tahoma" charset="0"/>
                <a:ea typeface="ＭＳ Ｐゴシック" charset="0"/>
              </a:rPr>
              <a:t>Scaling beyond 40-35nm (2013) is challenging [ITRS, 2009]</a:t>
            </a: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pPr lvl="1"/>
            <a:endParaRPr lang="en-US" sz="2000">
              <a:latin typeface="Tahoma" charset="0"/>
              <a:ea typeface="ＭＳ Ｐゴシック" charset="0"/>
            </a:endParaRPr>
          </a:p>
          <a:p>
            <a:r>
              <a:rPr lang="en-US">
                <a:latin typeface="Tahoma" charset="0"/>
                <a:ea typeface="ＭＳ Ｐゴシック" charset="0"/>
                <a:cs typeface="ＭＳ Ｐゴシック" charset="0"/>
              </a:rPr>
              <a:t>DRAM </a:t>
            </a:r>
            <a:r>
              <a:rPr lang="en-US">
                <a:solidFill>
                  <a:srgbClr val="0000FF"/>
                </a:solidFill>
                <a:latin typeface="Tahoma" charset="0"/>
                <a:ea typeface="ＭＳ Ｐゴシック" charset="0"/>
                <a:cs typeface="ＭＳ Ｐゴシック" charset="0"/>
              </a:rPr>
              <a:t>capacity, cost, and energy/power hard to scale</a:t>
            </a:r>
          </a:p>
          <a:p>
            <a:pPr lvl="2">
              <a:buFont typeface="Wingdings" charset="0"/>
              <a:buNone/>
            </a:pPr>
            <a:endParaRPr lang="en-US" sz="1800">
              <a:latin typeface="Tahoma" charset="0"/>
              <a:ea typeface="ＭＳ Ｐゴシック" charset="0"/>
            </a:endParaRPr>
          </a:p>
          <a:p>
            <a:endParaRPr lang="en-US">
              <a:latin typeface="Tahoma" charset="0"/>
              <a:ea typeface="ＭＳ Ｐゴシック" charset="0"/>
              <a:cs typeface="ＭＳ Ｐゴシック" charset="0"/>
            </a:endParaRPr>
          </a:p>
        </p:txBody>
      </p:sp>
      <p:sp>
        <p:nvSpPr>
          <p:cNvPr id="2970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Arial" charset="0"/>
              </a:defRPr>
            </a:lvl1pPr>
            <a:lvl2pPr marL="35999534" indent="-35999534"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130" eaLnBrk="0" fontAlgn="base" hangingPunct="0">
              <a:spcBef>
                <a:spcPct val="0"/>
              </a:spcBef>
              <a:spcAft>
                <a:spcPct val="0"/>
              </a:spcAft>
              <a:defRPr sz="2400">
                <a:solidFill>
                  <a:schemeClr val="tx1"/>
                </a:solidFill>
                <a:latin typeface="Arial" charset="0"/>
                <a:ea typeface="Arial" charset="0"/>
                <a:cs typeface="Arial" charset="0"/>
              </a:defRPr>
            </a:lvl6pPr>
            <a:lvl7pPr marL="914259" eaLnBrk="0" fontAlgn="base" hangingPunct="0">
              <a:spcBef>
                <a:spcPct val="0"/>
              </a:spcBef>
              <a:spcAft>
                <a:spcPct val="0"/>
              </a:spcAft>
              <a:defRPr sz="2400">
                <a:solidFill>
                  <a:schemeClr val="tx1"/>
                </a:solidFill>
                <a:latin typeface="Arial" charset="0"/>
                <a:ea typeface="Arial" charset="0"/>
                <a:cs typeface="Arial" charset="0"/>
              </a:defRPr>
            </a:lvl7pPr>
            <a:lvl8pPr marL="1371390" eaLnBrk="0" fontAlgn="base" hangingPunct="0">
              <a:spcBef>
                <a:spcPct val="0"/>
              </a:spcBef>
              <a:spcAft>
                <a:spcPct val="0"/>
              </a:spcAft>
              <a:defRPr sz="2400">
                <a:solidFill>
                  <a:schemeClr val="tx1"/>
                </a:solidFill>
                <a:latin typeface="Arial" charset="0"/>
                <a:ea typeface="Arial" charset="0"/>
                <a:cs typeface="Arial" charset="0"/>
              </a:defRPr>
            </a:lvl8pPr>
            <a:lvl9pPr marL="1828519" eaLnBrk="0" fontAlgn="base" hangingPunct="0">
              <a:spcBef>
                <a:spcPct val="0"/>
              </a:spcBef>
              <a:spcAft>
                <a:spcPct val="0"/>
              </a:spcAft>
              <a:defRPr sz="2400">
                <a:solidFill>
                  <a:schemeClr val="tx1"/>
                </a:solidFill>
                <a:latin typeface="Arial" charset="0"/>
                <a:ea typeface="Arial" charset="0"/>
                <a:cs typeface="Arial" charset="0"/>
              </a:defRPr>
            </a:lvl9pPr>
          </a:lstStyle>
          <a:p>
            <a:pPr eaLnBrk="1" hangingPunct="1"/>
            <a:fld id="{645EC618-0165-BC45-84E6-E864E9DC06EC}" type="slidenum">
              <a:rPr lang="en-US" sz="1600">
                <a:solidFill>
                  <a:srgbClr val="000000"/>
                </a:solidFill>
                <a:latin typeface="Garamond" charset="0"/>
              </a:rPr>
              <a:pPr eaLnBrk="1" hangingPunct="1"/>
              <a:t>22</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7001" y="2789238"/>
            <a:ext cx="3581400" cy="3078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8788551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As Memory Scales, It Becomes Unreliable</a:t>
            </a:r>
            <a:endParaRPr lang="en-US" dirty="0"/>
          </a:p>
        </p:txBody>
      </p:sp>
      <p:sp>
        <p:nvSpPr>
          <p:cNvPr id="3" name="Content Placeholder 2"/>
          <p:cNvSpPr>
            <a:spLocks noGrp="1"/>
          </p:cNvSpPr>
          <p:nvPr>
            <p:ph idx="1"/>
          </p:nvPr>
        </p:nvSpPr>
        <p:spPr>
          <a:xfrm>
            <a:off x="107504" y="908720"/>
            <a:ext cx="9036496" cy="5339680"/>
          </a:xfrm>
        </p:spPr>
        <p:txBody>
          <a:bodyPr/>
          <a:lstStyle/>
          <a:p>
            <a:r>
              <a:rPr lang="en-US" dirty="0" smtClean="0">
                <a:solidFill>
                  <a:srgbClr val="FF0000"/>
                </a:solidFill>
              </a:rPr>
              <a:t>Data from all of Facebook’s servers worldwide</a:t>
            </a:r>
          </a:p>
          <a:p>
            <a:r>
              <a:rPr lang="en-US" sz="1800" dirty="0" smtClean="0"/>
              <a:t>Meza+, “</a:t>
            </a:r>
            <a:r>
              <a:rPr lang="en-US" sz="1800" dirty="0">
                <a:solidFill>
                  <a:srgbClr val="0000FF"/>
                </a:solidFill>
              </a:rPr>
              <a:t>Revisiting Memory Errors in Large-Scale Production Data </a:t>
            </a:r>
            <a:r>
              <a:rPr lang="en-US" sz="1800" dirty="0" smtClean="0">
                <a:solidFill>
                  <a:srgbClr val="0000FF"/>
                </a:solidFill>
              </a:rPr>
              <a:t>Centers</a:t>
            </a:r>
            <a:r>
              <a:rPr lang="en-US" sz="1800" dirty="0" smtClean="0"/>
              <a:t>,” DSN’15.</a:t>
            </a:r>
            <a:endParaRPr lang="en-US" sz="18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23</a:t>
            </a:fld>
            <a:endParaRPr lang="en-US" altLang="en-US"/>
          </a:p>
        </p:txBody>
      </p:sp>
      <p:sp>
        <p:nvSpPr>
          <p:cNvPr id="5" name="Shape 402"/>
          <p:cNvSpPr/>
          <p:nvPr/>
        </p:nvSpPr>
        <p:spPr>
          <a:xfrm rot="548035">
            <a:off x="6981778" y="2908446"/>
            <a:ext cx="1526103" cy="235859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ma14="http://schemas.microsoft.com/office/mac/drawingml/2011/main" val="1"/>
            </a:ext>
          </a:extLst>
        </p:spPr>
        <p:txBody>
          <a:bodyPr wrap="square" lIns="0" tIns="0" rIns="0" bIns="0" anchor="b">
            <a:spAutoFit/>
          </a:bodyPr>
          <a:lstStyle/>
          <a:p>
            <a:pPr algn="ctr">
              <a:lnSpc>
                <a:spcPct val="80000"/>
              </a:lnSpc>
              <a:defRPr spc="0">
                <a:solidFill>
                  <a:srgbClr val="000000"/>
                </a:solidFill>
              </a:defRPr>
            </a:pPr>
            <a:r>
              <a:rPr sz="3800" i="1" spc="-38" dirty="0">
                <a:solidFill>
                  <a:srgbClr val="405F82"/>
                </a:solidFill>
                <a:latin typeface="Garamond"/>
                <a:sym typeface="Vista Sans OT Medium"/>
              </a:rPr>
              <a:t>Intuition:</a:t>
            </a:r>
            <a:br>
              <a:rPr sz="3800" i="1" spc="-38" dirty="0">
                <a:solidFill>
                  <a:srgbClr val="405F82"/>
                </a:solidFill>
                <a:latin typeface="Garamond"/>
                <a:sym typeface="Vista Sans OT Medium"/>
              </a:rPr>
            </a:br>
            <a:r>
              <a:rPr sz="3800" i="1" spc="-38" dirty="0">
                <a:solidFill>
                  <a:srgbClr val="0000FF"/>
                </a:solidFill>
                <a:latin typeface="Garamond"/>
                <a:sym typeface="Vista Sans OT Medium"/>
              </a:rPr>
              <a:t>quadratic</a:t>
            </a:r>
            <a:br>
              <a:rPr sz="3800" i="1" spc="-38" dirty="0">
                <a:solidFill>
                  <a:srgbClr val="0000FF"/>
                </a:solidFill>
                <a:latin typeface="Garamond"/>
                <a:sym typeface="Vista Sans OT Medium"/>
              </a:rPr>
            </a:br>
            <a:r>
              <a:rPr sz="3800" i="1" spc="-38" dirty="0">
                <a:solidFill>
                  <a:srgbClr val="0000FF"/>
                </a:solidFill>
                <a:latin typeface="Garamond"/>
                <a:sym typeface="Vista Sans OT Medium"/>
              </a:rPr>
              <a:t>increase in</a:t>
            </a:r>
            <a:br>
              <a:rPr sz="3800" i="1" spc="-38" dirty="0">
                <a:solidFill>
                  <a:srgbClr val="0000FF"/>
                </a:solidFill>
                <a:latin typeface="Garamond"/>
                <a:sym typeface="Vista Sans OT Medium"/>
              </a:rPr>
            </a:br>
            <a:r>
              <a:rPr sz="3800" i="1" spc="-38" dirty="0">
                <a:solidFill>
                  <a:srgbClr val="0000FF"/>
                </a:solidFill>
                <a:latin typeface="Garamond"/>
                <a:sym typeface="Vista Sans OT Medium"/>
              </a:rPr>
              <a:t>capacity</a:t>
            </a:r>
          </a:p>
        </p:txBody>
      </p:sp>
      <p:pic>
        <p:nvPicPr>
          <p:cNvPr id="6" name="Picture 5"/>
          <p:cNvPicPr>
            <a:picLocks noChangeAspect="1"/>
          </p:cNvPicPr>
          <p:nvPr/>
        </p:nvPicPr>
        <p:blipFill>
          <a:blip r:embed="rId2"/>
          <a:stretch>
            <a:fillRect/>
          </a:stretch>
        </p:blipFill>
        <p:spPr>
          <a:xfrm>
            <a:off x="1634751" y="1844824"/>
            <a:ext cx="4953473" cy="4968552"/>
          </a:xfrm>
          <a:prstGeom prst="rect">
            <a:avLst/>
          </a:prstGeom>
        </p:spPr>
      </p:pic>
    </p:spTree>
    <p:extLst>
      <p:ext uri="{BB962C8B-B14F-4D97-AF65-F5344CB8AC3E}">
        <p14:creationId xmlns:p14="http://schemas.microsoft.com/office/powerpoint/2010/main" val="141446424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Infrastructures to Understand Such Issues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lvl="1"/>
            <a:r>
              <a:rPr lang="en-US" sz="1600" dirty="0" smtClean="0">
                <a:solidFill>
                  <a:srgbClr val="0000FF"/>
                </a:solidFill>
                <a:latin typeface="Tahoma"/>
                <a:hlinkClick r:id="rId4"/>
              </a:rPr>
              <a:t>An </a:t>
            </a:r>
            <a:r>
              <a:rPr lang="en-US" sz="1600" dirty="0">
                <a:solidFill>
                  <a:srgbClr val="0000FF"/>
                </a:solidFill>
                <a:latin typeface="Tahoma"/>
                <a:hlinkClick r:id="rId4"/>
              </a:rPr>
              <a:t>Experimental Study of Data Retention Behavior in Modern DRAM Devices: Implications for Retention Time Profiling </a:t>
            </a:r>
            <a:r>
              <a:rPr lang="en-US" sz="1600" dirty="0" smtClean="0">
                <a:solidFill>
                  <a:srgbClr val="0000FF"/>
                </a:solidFill>
                <a:latin typeface="Tahoma"/>
                <a:hlinkClick r:id="rId4"/>
              </a:rPr>
              <a:t>Mechanisms</a:t>
            </a:r>
            <a:r>
              <a:rPr lang="en-US" sz="1600" dirty="0">
                <a:solidFill>
                  <a:srgbClr val="000000"/>
                </a:solidFill>
                <a:latin typeface="Tahoma"/>
              </a:rPr>
              <a:t> </a:t>
            </a:r>
            <a:r>
              <a:rPr lang="en-US" sz="1600" dirty="0" smtClean="0">
                <a:solidFill>
                  <a:srgbClr val="000000"/>
                </a:solidFill>
                <a:latin typeface="Tahoma"/>
              </a:rPr>
              <a:t>(Liu et al., ISCA 2013)</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5"/>
              </a:rPr>
              <a:t>The </a:t>
            </a:r>
            <a:r>
              <a:rPr lang="en-US" sz="1600" dirty="0">
                <a:solidFill>
                  <a:srgbClr val="0000FF"/>
                </a:solidFill>
                <a:latin typeface="Tahoma" charset="0"/>
                <a:ea typeface="ＭＳ Ｐゴシック" charset="0"/>
                <a:cs typeface="ＭＳ Ｐゴシック" charset="0"/>
                <a:hlinkClick r:id="rId5"/>
              </a:rPr>
              <a:t>Efficacy of Error Mitigation Techniques for DRAM Retention Failures: A Comparative Experimental </a:t>
            </a:r>
            <a:r>
              <a:rPr lang="en-US" sz="1600" dirty="0" smtClean="0">
                <a:solidFill>
                  <a:srgbClr val="0000FF"/>
                </a:solidFill>
                <a:latin typeface="Tahoma" charset="0"/>
                <a:ea typeface="ＭＳ Ｐゴシック" charset="0"/>
                <a:cs typeface="ＭＳ Ｐゴシック" charset="0"/>
                <a:hlinkClick r:id="rId5"/>
              </a:rPr>
              <a:t>Study</a:t>
            </a:r>
            <a:r>
              <a:rPr lang="en-US" sz="1600" dirty="0" smtClean="0">
                <a:solidFill>
                  <a:srgbClr val="000000"/>
                </a:solidFill>
                <a:latin typeface="Tahoma" charset="0"/>
                <a:ea typeface="ＭＳ Ｐゴシック" charset="0"/>
                <a:cs typeface="ＭＳ Ｐゴシック" charset="0"/>
              </a:rPr>
              <a:t> </a:t>
            </a:r>
          </a:p>
          <a:p>
            <a:pPr lvl="1"/>
            <a:r>
              <a:rPr lang="en-US" sz="1600" dirty="0" smtClean="0">
                <a:solidFill>
                  <a:srgbClr val="000000"/>
                </a:solidFill>
                <a:latin typeface="Tahoma" charset="0"/>
                <a:ea typeface="ＭＳ Ｐゴシック" charset="0"/>
                <a:cs typeface="ＭＳ Ｐゴシック" charset="0"/>
              </a:rPr>
              <a:t>(Khan et al., SIGMETRICS 2014)</a:t>
            </a:r>
            <a:endParaRPr lang="en-US" sz="1600" dirty="0">
              <a:solidFill>
                <a:srgbClr val="000000"/>
              </a:solidFill>
              <a:latin typeface="Tahoma"/>
            </a:endParaRPr>
          </a:p>
        </p:txBody>
      </p:sp>
      <p:sp>
        <p:nvSpPr>
          <p:cNvPr id="8" name="Rectangle 7"/>
          <p:cNvSpPr/>
          <p:nvPr/>
        </p:nvSpPr>
        <p:spPr>
          <a:xfrm>
            <a:off x="25237" y="3652570"/>
            <a:ext cx="4690779" cy="2800766"/>
          </a:xfrm>
          <a:prstGeom prst="rect">
            <a:avLst/>
          </a:prstGeom>
        </p:spPr>
        <p:txBody>
          <a:bodyPr wrap="square">
            <a:spAutoFit/>
          </a:bodyPr>
          <a:lstStyle/>
          <a:p>
            <a:pPr lvl="1"/>
            <a:r>
              <a:rPr lang="en-US" sz="1600" dirty="0" smtClean="0">
                <a:solidFill>
                  <a:srgbClr val="0000FF"/>
                </a:solidFill>
                <a:latin typeface="Tahoma"/>
                <a:hlinkClick r:id="rId6"/>
              </a:rPr>
              <a:t>Flipping </a:t>
            </a:r>
            <a:r>
              <a:rPr lang="en-US" sz="1600" dirty="0">
                <a:solidFill>
                  <a:srgbClr val="0000FF"/>
                </a:solidFill>
                <a:latin typeface="Tahoma"/>
                <a:hlinkClick r:id="rId6"/>
              </a:rPr>
              <a:t>Bits in Memory Without Accessing Them: An Experimental Study of DRAM Disturbance </a:t>
            </a:r>
            <a:r>
              <a:rPr lang="en-US" sz="1600" dirty="0" smtClean="0">
                <a:solidFill>
                  <a:srgbClr val="0000FF"/>
                </a:solidFill>
                <a:latin typeface="Tahoma"/>
                <a:hlinkClick r:id="rId6"/>
              </a:rPr>
              <a:t>Errors</a:t>
            </a:r>
            <a:r>
              <a:rPr lang="en-US" sz="1600" dirty="0">
                <a:solidFill>
                  <a:srgbClr val="000000"/>
                </a:solidFill>
                <a:latin typeface="Tahoma"/>
              </a:rPr>
              <a:t> </a:t>
            </a:r>
            <a:r>
              <a:rPr lang="en-US" sz="1600" dirty="0" smtClean="0">
                <a:solidFill>
                  <a:srgbClr val="000000"/>
                </a:solidFill>
                <a:latin typeface="Tahoma"/>
              </a:rPr>
              <a:t>(Kim et al., ISCA 2014)</a:t>
            </a:r>
            <a:endParaRPr lang="en-US" sz="1600" dirty="0">
              <a:solidFill>
                <a:srgbClr val="000000"/>
              </a:solidFill>
              <a:latin typeface="Tahoma"/>
            </a:endParaRPr>
          </a:p>
          <a:p>
            <a:pPr lvl="1"/>
            <a:endParaRPr lang="en-US" sz="1600" dirty="0" smtClean="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7"/>
              </a:rPr>
              <a:t>Adaptive</a:t>
            </a:r>
            <a:r>
              <a:rPr lang="en-US" sz="1600" dirty="0">
                <a:solidFill>
                  <a:srgbClr val="0000FF"/>
                </a:solidFill>
                <a:latin typeface="Tahoma" charset="0"/>
                <a:ea typeface="ＭＳ Ｐゴシック" charset="0"/>
                <a:cs typeface="ＭＳ Ｐゴシック" charset="0"/>
                <a:hlinkClick r:id="rId7"/>
              </a:rPr>
              <a:t>-Latency DRAM: Optimizing DRAM Timing for the Common-</a:t>
            </a:r>
            <a:r>
              <a:rPr lang="en-US" sz="1600" dirty="0" smtClean="0">
                <a:solidFill>
                  <a:srgbClr val="0000FF"/>
                </a:solidFill>
                <a:latin typeface="Tahoma" charset="0"/>
                <a:ea typeface="ＭＳ Ｐゴシック" charset="0"/>
                <a:cs typeface="ＭＳ Ｐゴシック" charset="0"/>
                <a:hlinkClick r:id="rId7"/>
              </a:rPr>
              <a:t>Case</a:t>
            </a:r>
            <a:r>
              <a:rPr lang="en-US" sz="1600" dirty="0">
                <a:solidFill>
                  <a:srgbClr val="000000"/>
                </a:solidFill>
                <a:latin typeface="Tahoma" charset="0"/>
                <a:ea typeface="ＭＳ Ｐゴシック" charset="0"/>
                <a:cs typeface="ＭＳ Ｐゴシック" charset="0"/>
              </a:rPr>
              <a:t> </a:t>
            </a:r>
            <a:r>
              <a:rPr lang="en-US" sz="1600" dirty="0" smtClean="0">
                <a:solidFill>
                  <a:srgbClr val="000000"/>
                </a:solidFill>
                <a:latin typeface="Tahoma" charset="0"/>
                <a:ea typeface="ＭＳ Ｐゴシック" charset="0"/>
                <a:cs typeface="ＭＳ Ｐゴシック" charset="0"/>
              </a:rPr>
              <a:t>(Lee et al., HPCA 2015)</a:t>
            </a:r>
          </a:p>
          <a:p>
            <a:pPr lvl="1"/>
            <a:endParaRPr lang="en-US" sz="1600" dirty="0">
              <a:solidFill>
                <a:srgbClr val="000000"/>
              </a:solidFill>
              <a:latin typeface="Tahoma" charset="0"/>
              <a:ea typeface="ＭＳ Ｐゴシック" charset="0"/>
              <a:cs typeface="ＭＳ Ｐゴシック" charset="0"/>
            </a:endParaRPr>
          </a:p>
          <a:p>
            <a:pPr lvl="1"/>
            <a:r>
              <a:rPr lang="en-US" sz="1600" dirty="0" smtClean="0">
                <a:solidFill>
                  <a:srgbClr val="0000FF"/>
                </a:solidFill>
                <a:latin typeface="Tahoma" charset="0"/>
                <a:ea typeface="ＭＳ Ｐゴシック" charset="0"/>
                <a:cs typeface="ＭＳ Ｐゴシック" charset="0"/>
                <a:hlinkClick r:id="rId8"/>
              </a:rPr>
              <a:t>AVATAR</a:t>
            </a:r>
            <a:r>
              <a:rPr lang="en-US" sz="1600" dirty="0">
                <a:solidFill>
                  <a:srgbClr val="0000FF"/>
                </a:solidFill>
                <a:latin typeface="Tahoma" charset="0"/>
                <a:ea typeface="ＭＳ Ｐゴシック" charset="0"/>
                <a:cs typeface="ＭＳ Ｐゴシック" charset="0"/>
                <a:hlinkClick r:id="rId8"/>
              </a:rPr>
              <a:t>: A Variable-Retention-Time (VRT) Aware Refresh for DRAM </a:t>
            </a:r>
            <a:r>
              <a:rPr lang="en-US" sz="1600" dirty="0" smtClean="0">
                <a:solidFill>
                  <a:srgbClr val="0000FF"/>
                </a:solidFill>
                <a:latin typeface="Tahoma" charset="0"/>
                <a:ea typeface="ＭＳ Ｐゴシック" charset="0"/>
                <a:cs typeface="ＭＳ Ｐゴシック" charset="0"/>
                <a:hlinkClick r:id="rId8"/>
              </a:rPr>
              <a:t>Systems</a:t>
            </a:r>
            <a:r>
              <a:rPr lang="en-US" sz="1600" dirty="0" smtClean="0">
                <a:solidFill>
                  <a:srgbClr val="000000"/>
                </a:solidFill>
                <a:latin typeface="Tahoma" charset="0"/>
                <a:ea typeface="ＭＳ Ｐゴシック" charset="0"/>
                <a:cs typeface="ＭＳ Ｐゴシック" charset="0"/>
              </a:rPr>
              <a:t> (</a:t>
            </a:r>
            <a:r>
              <a:rPr lang="en-US" sz="1600" dirty="0" err="1" smtClean="0">
                <a:solidFill>
                  <a:srgbClr val="000000"/>
                </a:solidFill>
                <a:latin typeface="Tahoma" charset="0"/>
                <a:ea typeface="ＭＳ Ｐゴシック" charset="0"/>
                <a:cs typeface="ＭＳ Ｐゴシック" charset="0"/>
              </a:rPr>
              <a:t>Qureshi</a:t>
            </a:r>
            <a:r>
              <a:rPr lang="en-US" sz="1600" dirty="0" smtClean="0">
                <a:solidFill>
                  <a:srgbClr val="000000"/>
                </a:solidFill>
                <a:latin typeface="Tahoma" charset="0"/>
                <a:ea typeface="ＭＳ Ｐゴシック" charset="0"/>
                <a:cs typeface="ＭＳ Ｐゴシック" charset="0"/>
              </a:rPr>
              <a:t> et al., DSN 2015</a:t>
            </a:r>
            <a:r>
              <a:rPr lang="en-US" sz="1600" dirty="0">
                <a:solidFill>
                  <a:srgbClr val="000000"/>
                </a:solidFill>
                <a:latin typeface="Tahoma" charset="0"/>
                <a:ea typeface="ＭＳ Ｐゴシック" charset="0"/>
                <a:cs typeface="ＭＳ Ｐゴシック" charset="0"/>
              </a:rPr>
              <a:t>)</a:t>
            </a:r>
            <a:endParaRPr lang="en-US" sz="1600" dirty="0">
              <a:solidFill>
                <a:srgbClr val="000000"/>
              </a:solidFill>
              <a:latin typeface="Tahoma"/>
            </a:endParaRPr>
          </a:p>
        </p:txBody>
      </p:sp>
    </p:spTree>
    <p:extLst>
      <p:ext uri="{BB962C8B-B14F-4D97-AF65-F5344CB8AC3E}">
        <p14:creationId xmlns:p14="http://schemas.microsoft.com/office/powerpoint/2010/main" val="13679034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Infrastructures to Understand Such Issues</a:t>
            </a:r>
            <a:endParaRPr lang="en-US" dirty="0"/>
          </a:p>
        </p:txBody>
      </p:sp>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latin typeface="Tahoma" charset="0"/>
                <a:ea typeface="ＭＳ Ｐゴシック" charset="0"/>
                <a:cs typeface="ＭＳ Ｐゴシック" charset="0"/>
              </a:rPr>
              <a:t>Kim+, “</a:t>
            </a:r>
            <a:r>
              <a:rPr lang="en-US" sz="1600" dirty="0">
                <a:solidFill>
                  <a:srgbClr val="0000FF"/>
                </a:solidFill>
                <a:latin typeface="Tahoma"/>
              </a:rPr>
              <a:t>Flipping Bits in Memory Without Accessing Them: An Experimental Study of DRAM Disturbance Errors</a:t>
            </a:r>
            <a:r>
              <a:rPr lang="en-US" sz="1600" dirty="0">
                <a:solidFill>
                  <a:srgbClr val="000000"/>
                </a:solidFill>
                <a:latin typeface="Tahoma" charset="0"/>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Controller</a:t>
            </a:r>
            <a:endParaRPr lang="en-US" sz="2400" b="1">
              <a:solidFill>
                <a:srgbClr val="FFFF00"/>
              </a:solidFill>
              <a:effectLst>
                <a:outerShdw blurRad="38100" dist="38100" dir="2700000" algn="tl">
                  <a:srgbClr val="000000">
                    <a:alpha val="43137"/>
                  </a:srgbClr>
                </a:outerShdw>
              </a:effectLst>
              <a:latin typeface="Tahoma"/>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latin typeface="Tahoma"/>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latin typeface="Tahoma"/>
              </a:rPr>
              <a:t>PC</a:t>
            </a:r>
            <a:endParaRPr lang="en-US" sz="2400" b="1">
              <a:solidFill>
                <a:srgbClr val="FFFF00"/>
              </a:solidFill>
              <a:effectLst>
                <a:outerShdw blurRad="38100" dist="38100" dir="2700000" algn="tl">
                  <a:srgbClr val="000000">
                    <a:alpha val="43137"/>
                  </a:srgbClr>
                </a:outerShdw>
              </a:effectLst>
              <a:latin typeface="Tahoma"/>
            </a:endParaRPr>
          </a:p>
        </p:txBody>
      </p:sp>
      <p:sp>
        <p:nvSpPr>
          <p:cNvPr id="9" name="Rectangle 8"/>
          <p:cNvSpPr/>
          <p:nvPr/>
        </p:nvSpPr>
        <p:spPr>
          <a:xfrm>
            <a:off x="4374702" y="1962441"/>
            <a:ext cx="1447800" cy="312274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latin typeface="Tahoma"/>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Tree>
    <p:extLst>
      <p:ext uri="{BB962C8B-B14F-4D97-AF65-F5344CB8AC3E}">
        <p14:creationId xmlns:p14="http://schemas.microsoft.com/office/powerpoint/2010/main" val="363082112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Curious Discovery </a:t>
            </a:r>
            <a:r>
              <a:rPr lang="en-US" sz="3000" b="1" dirty="0"/>
              <a:t>[</a:t>
            </a:r>
            <a:r>
              <a:rPr lang="en-US" sz="3000" b="1" dirty="0" smtClean="0"/>
              <a:t>Kim et al., ISCA 2014]</a:t>
            </a:r>
            <a:endParaRPr lang="en-US" sz="3000" b="1" dirty="0"/>
          </a:p>
        </p:txBody>
      </p:sp>
      <p:sp>
        <p:nvSpPr>
          <p:cNvPr id="3" name="Content Placeholder 2"/>
          <p:cNvSpPr>
            <a:spLocks noGrp="1"/>
          </p:cNvSpPr>
          <p:nvPr>
            <p:ph idx="1"/>
          </p:nvPr>
        </p:nvSpPr>
        <p:spPr>
          <a:xfrm>
            <a:off x="228600" y="1288504"/>
            <a:ext cx="8610600" cy="4876800"/>
          </a:xfrm>
        </p:spPr>
        <p:txBody>
          <a:bodyPr/>
          <a:lstStyle/>
          <a:p>
            <a:endParaRPr lang="en-US" dirty="0" smtClean="0"/>
          </a:p>
          <a:p>
            <a:pPr marL="0" indent="0">
              <a:buNone/>
            </a:pPr>
            <a:endParaRPr lang="en-US" dirty="0"/>
          </a:p>
          <a:p>
            <a:pPr marL="0" indent="0" algn="ctr">
              <a:buNone/>
            </a:pPr>
            <a:r>
              <a:rPr lang="en-US" sz="4400" dirty="0" smtClean="0"/>
              <a:t>One can </a:t>
            </a:r>
          </a:p>
          <a:p>
            <a:pPr marL="0" indent="0" algn="ctr">
              <a:buNone/>
            </a:pPr>
            <a:r>
              <a:rPr lang="en-US" sz="4400" dirty="0">
                <a:solidFill>
                  <a:srgbClr val="0000FF"/>
                </a:solidFill>
              </a:rPr>
              <a:t>p</a:t>
            </a:r>
            <a:r>
              <a:rPr lang="en-US" sz="4400" dirty="0" smtClean="0">
                <a:solidFill>
                  <a:srgbClr val="0000FF"/>
                </a:solidFill>
              </a:rPr>
              <a:t>redictably</a:t>
            </a:r>
            <a:r>
              <a:rPr lang="en-US" sz="4400" dirty="0" smtClean="0"/>
              <a:t> </a:t>
            </a:r>
            <a:r>
              <a:rPr lang="en-US" sz="4400" dirty="0" smtClean="0">
                <a:solidFill>
                  <a:srgbClr val="FF0000"/>
                </a:solidFill>
              </a:rPr>
              <a:t>induce errors </a:t>
            </a:r>
          </a:p>
          <a:p>
            <a:pPr marL="0" indent="0" algn="ctr">
              <a:buNone/>
            </a:pPr>
            <a:r>
              <a:rPr lang="en-US" sz="4400" dirty="0" smtClean="0"/>
              <a:t>in </a:t>
            </a:r>
            <a:r>
              <a:rPr lang="en-US" sz="4400" dirty="0" smtClean="0">
                <a:solidFill>
                  <a:srgbClr val="0000FF"/>
                </a:solidFill>
              </a:rPr>
              <a:t>most</a:t>
            </a:r>
            <a:r>
              <a:rPr lang="en-US" sz="4400" dirty="0" smtClean="0"/>
              <a:t> DRAM </a:t>
            </a:r>
            <a:r>
              <a:rPr lang="en-US" sz="4400" dirty="0" smtClean="0">
                <a:solidFill>
                  <a:srgbClr val="0000FF"/>
                </a:solidFill>
              </a:rPr>
              <a:t>memory</a:t>
            </a:r>
            <a:r>
              <a:rPr lang="en-US" sz="4400" dirty="0" smtClean="0"/>
              <a:t> chips</a:t>
            </a:r>
            <a:endParaRPr lang="en-US" sz="44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a:t>
            </a:fld>
            <a:endParaRPr lang="en-US" altLang="en-US">
              <a:solidFill>
                <a:srgbClr val="000000"/>
              </a:solidFill>
            </a:endParaRPr>
          </a:p>
        </p:txBody>
      </p:sp>
    </p:spTree>
    <p:extLst>
      <p:ext uri="{BB962C8B-B14F-4D97-AF65-F5344CB8AC3E}">
        <p14:creationId xmlns:p14="http://schemas.microsoft.com/office/powerpoint/2010/main" val="23738728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1" name="Title 1"/>
          <p:cNvSpPr>
            <a:spLocks noGrp="1"/>
          </p:cNvSpPr>
          <p:nvPr>
            <p:ph type="title"/>
          </p:nvPr>
        </p:nvSpPr>
        <p:spPr/>
        <p:txBody>
          <a:bodyPr/>
          <a:lstStyle/>
          <a:p>
            <a:r>
              <a:rPr lang="en-US" dirty="0">
                <a:latin typeface="Garamond" charset="0"/>
              </a:rPr>
              <a:t>DRAM </a:t>
            </a:r>
            <a:r>
              <a:rPr lang="en-US" dirty="0" smtClean="0">
                <a:latin typeface="Garamond" charset="0"/>
              </a:rPr>
              <a:t>RowHammer</a:t>
            </a:r>
            <a:endParaRPr lang="en-US" dirty="0">
              <a:latin typeface="Garamond" charset="0"/>
            </a:endParaRPr>
          </a:p>
        </p:txBody>
      </p:sp>
      <p:sp>
        <p:nvSpPr>
          <p:cNvPr id="231426" name="Content Placeholder 2"/>
          <p:cNvSpPr>
            <a:spLocks noGrp="1"/>
          </p:cNvSpPr>
          <p:nvPr>
            <p:ph idx="1"/>
          </p:nvPr>
        </p:nvSpPr>
        <p:spPr>
          <a:xfrm>
            <a:off x="228600" y="1115020"/>
            <a:ext cx="8610600" cy="5194300"/>
          </a:xfrm>
        </p:spPr>
        <p:txBody>
          <a:bodyPr/>
          <a:lstStyle/>
          <a:p>
            <a:pPr marL="0" indent="0" algn="ctr">
              <a:buNone/>
            </a:pPr>
            <a:r>
              <a:rPr lang="en-US" sz="3200" dirty="0">
                <a:solidFill>
                  <a:srgbClr val="0000FF"/>
                </a:solidFill>
                <a:latin typeface="Tahoma" charset="0"/>
              </a:rPr>
              <a:t>A</a:t>
            </a:r>
            <a:r>
              <a:rPr lang="en-US" sz="3200" dirty="0" smtClean="0">
                <a:solidFill>
                  <a:srgbClr val="0000FF"/>
                </a:solidFill>
                <a:latin typeface="Tahoma" charset="0"/>
              </a:rPr>
              <a:t> </a:t>
            </a:r>
            <a:r>
              <a:rPr lang="en-US" sz="3200" dirty="0">
                <a:solidFill>
                  <a:srgbClr val="0000FF"/>
                </a:solidFill>
                <a:latin typeface="Tahoma" charset="0"/>
              </a:rPr>
              <a:t>simple hardware failure mechanism </a:t>
            </a:r>
            <a:endParaRPr lang="en-US" sz="3200" dirty="0" smtClean="0">
              <a:solidFill>
                <a:srgbClr val="0000FF"/>
              </a:solidFill>
              <a:latin typeface="Tahoma" charset="0"/>
            </a:endParaRPr>
          </a:p>
          <a:p>
            <a:pPr marL="0" indent="0" algn="ctr">
              <a:buNone/>
            </a:pPr>
            <a:r>
              <a:rPr lang="en-US" sz="3200" dirty="0" smtClean="0">
                <a:solidFill>
                  <a:srgbClr val="0000FF"/>
                </a:solidFill>
                <a:latin typeface="Tahoma" charset="0"/>
              </a:rPr>
              <a:t>can </a:t>
            </a:r>
            <a:r>
              <a:rPr lang="en-US" sz="3200" dirty="0">
                <a:solidFill>
                  <a:srgbClr val="0000FF"/>
                </a:solidFill>
                <a:latin typeface="Tahoma" charset="0"/>
              </a:rPr>
              <a:t>create a widespread </a:t>
            </a:r>
            <a:endParaRPr lang="en-US" sz="3200" dirty="0" smtClean="0">
              <a:solidFill>
                <a:srgbClr val="0000FF"/>
              </a:solidFill>
              <a:latin typeface="Tahoma" charset="0"/>
            </a:endParaRPr>
          </a:p>
          <a:p>
            <a:pPr marL="0" indent="0" algn="ctr">
              <a:buNone/>
            </a:pPr>
            <a:r>
              <a:rPr lang="en-US" sz="3200" dirty="0" smtClean="0">
                <a:solidFill>
                  <a:srgbClr val="FF0000"/>
                </a:solidFill>
                <a:latin typeface="Tahoma" charset="0"/>
              </a:rPr>
              <a:t>system </a:t>
            </a:r>
            <a:r>
              <a:rPr lang="en-US" sz="3200" dirty="0">
                <a:solidFill>
                  <a:srgbClr val="FF0000"/>
                </a:solidFill>
                <a:latin typeface="Tahoma" charset="0"/>
              </a:rPr>
              <a:t>security vulnerability</a:t>
            </a:r>
          </a:p>
        </p:txBody>
      </p:sp>
      <p:sp>
        <p:nvSpPr>
          <p:cNvPr id="230403"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52E3B1D-8F75-8B42-8367-02A3C0FD41CB}" type="slidenum">
              <a:rPr lang="en-US" sz="1600">
                <a:solidFill>
                  <a:srgbClr val="000000"/>
                </a:solidFill>
                <a:latin typeface="Garamond" charset="0"/>
                <a:cs typeface="Arial" charset="0"/>
              </a:rPr>
              <a:pPr eaLnBrk="1" hangingPunct="1"/>
              <a:t>27</a:t>
            </a:fld>
            <a:endParaRPr lang="en-US" sz="1600">
              <a:solidFill>
                <a:srgbClr val="000000"/>
              </a:solidFill>
              <a:latin typeface="Garamond" charset="0"/>
              <a:cs typeface="Arial"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3046413"/>
            <a:ext cx="9144000" cy="3811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9675500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31426">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31426">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31426">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914400" y="914400"/>
            <a:ext cx="7315200" cy="3962400"/>
          </a:xfrm>
          <a:prstGeom prst="roundRect">
            <a:avLst>
              <a:gd name="adj" fmla="val 11319"/>
            </a:avLst>
          </a:prstGeom>
          <a:solidFill>
            <a:schemeClr val="bg1">
              <a:lumMod val="85000"/>
            </a:schemeClr>
          </a:solidFill>
          <a:ln w="38100">
            <a:no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cxnSp>
        <p:nvCxnSpPr>
          <p:cNvPr id="9" name="Straight Connector 8"/>
          <p:cNvCxnSpPr/>
          <p:nvPr/>
        </p:nvCxnSpPr>
        <p:spPr>
          <a:xfrm flipH="1" flipV="1">
            <a:off x="1371600" y="16764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371600" y="22860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 name="Wordline"/>
          <p:cNvCxnSpPr/>
          <p:nvPr/>
        </p:nvCxnSpPr>
        <p:spPr>
          <a:xfrm flipH="1">
            <a:off x="1371600" y="28956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371600" y="35052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1371600" y="4116388"/>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1828800" y="1382713"/>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 of Cells</a:t>
            </a:r>
          </a:p>
        </p:txBody>
      </p:sp>
      <p:sp>
        <p:nvSpPr>
          <p:cNvPr id="16" name="Rectangle 15"/>
          <p:cNvSpPr/>
          <p:nvPr/>
        </p:nvSpPr>
        <p:spPr>
          <a:xfrm>
            <a:off x="1828800" y="19812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7" name="Row"/>
          <p:cNvSpPr/>
          <p:nvPr/>
        </p:nvSpPr>
        <p:spPr>
          <a:xfrm>
            <a:off x="1828800" y="25908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8" name="Rectangle 17"/>
          <p:cNvSpPr/>
          <p:nvPr/>
        </p:nvSpPr>
        <p:spPr>
          <a:xfrm>
            <a:off x="1828800" y="32004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4000">
                <a:solidFill>
                  <a:prstClr val="black"/>
                </a:solidFill>
                <a:latin typeface="Calibri Light"/>
              </a:rPr>
              <a:t> Row</a:t>
            </a:r>
          </a:p>
        </p:txBody>
      </p:sp>
      <p:sp>
        <p:nvSpPr>
          <p:cNvPr id="19" name="Rectangle 18"/>
          <p:cNvSpPr/>
          <p:nvPr/>
        </p:nvSpPr>
        <p:spPr>
          <a:xfrm>
            <a:off x="1828800" y="38100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dirty="0">
                <a:solidFill>
                  <a:prstClr val="black"/>
                </a:solidFill>
                <a:latin typeface="Calibri Light"/>
              </a:rPr>
              <a:t> Row</a:t>
            </a:r>
          </a:p>
        </p:txBody>
      </p:sp>
      <p:sp>
        <p:nvSpPr>
          <p:cNvPr id="20" name="TextBox 19"/>
          <p:cNvSpPr txBox="1"/>
          <p:nvPr/>
        </p:nvSpPr>
        <p:spPr>
          <a:xfrm>
            <a:off x="5943600" y="1447800"/>
            <a:ext cx="2286000" cy="457200"/>
          </a:xfrm>
          <a:prstGeom prst="rect">
            <a:avLst/>
          </a:prstGeom>
          <a:noFill/>
        </p:spPr>
        <p:txBody>
          <a:bodyPr anchor="ctr"/>
          <a:lstStyle/>
          <a:p>
            <a:pPr>
              <a:defRPr/>
            </a:pPr>
            <a:r>
              <a:rPr lang="en-US" sz="4000">
                <a:solidFill>
                  <a:prstClr val="black"/>
                </a:solidFill>
                <a:latin typeface="Calibri Light"/>
                <a:ea typeface="ＭＳ Ｐゴシック" charset="0"/>
                <a:cs typeface="ＭＳ Ｐゴシック" charset="0"/>
              </a:rPr>
              <a:t> Wordline</a:t>
            </a:r>
          </a:p>
        </p:txBody>
      </p:sp>
      <p:sp>
        <p:nvSpPr>
          <p:cNvPr id="21" name="Low Volt"/>
          <p:cNvSpPr txBox="1"/>
          <p:nvPr/>
        </p:nvSpPr>
        <p:spPr>
          <a:xfrm>
            <a:off x="5943600" y="2667000"/>
            <a:ext cx="2286000" cy="457200"/>
          </a:xfrm>
          <a:prstGeom prst="rect">
            <a:avLst/>
          </a:prstGeom>
          <a:noFill/>
        </p:spPr>
        <p:txBody>
          <a:bodyPr anchor="ctr"/>
          <a:lstStyle/>
          <a:p>
            <a:pPr>
              <a:defRPr/>
            </a:pPr>
            <a:r>
              <a:rPr lang="en-US" sz="4400" b="1" i="1">
                <a:solidFill>
                  <a:prstClr val="black">
                    <a:lumMod val="65000"/>
                    <a:lumOff val="35000"/>
                  </a:prstClr>
                </a:solidFill>
                <a:latin typeface="Calibri Light"/>
                <a:ea typeface="ＭＳ Ｐゴシック" charset="0"/>
                <a:cs typeface="ＭＳ Ｐゴシック" charset="0"/>
              </a:rPr>
              <a:t> V</a:t>
            </a:r>
            <a:r>
              <a:rPr lang="en-US" sz="4800" b="1" i="1" baseline="-20000">
                <a:solidFill>
                  <a:prstClr val="black">
                    <a:lumMod val="65000"/>
                    <a:lumOff val="35000"/>
                  </a:prstClr>
                </a:solidFill>
                <a:latin typeface="Calibri Light"/>
                <a:ea typeface="ＭＳ Ｐゴシック" charset="0"/>
                <a:cs typeface="ＭＳ Ｐゴシック" charset="0"/>
              </a:rPr>
              <a:t>LOW</a:t>
            </a:r>
            <a:endParaRPr lang="en-US" sz="4400" b="1" i="1" baseline="-20000">
              <a:solidFill>
                <a:prstClr val="black">
                  <a:lumMod val="65000"/>
                  <a:lumOff val="35000"/>
                </a:prstClr>
              </a:solidFill>
              <a:latin typeface="Calibri Light"/>
              <a:ea typeface="ＭＳ Ｐゴシック" charset="0"/>
              <a:cs typeface="ＭＳ Ｐゴシック" charset="0"/>
            </a:endParaRPr>
          </a:p>
        </p:txBody>
      </p:sp>
      <p:sp>
        <p:nvSpPr>
          <p:cNvPr id="22" name="High Volt"/>
          <p:cNvSpPr txBox="1"/>
          <p:nvPr/>
        </p:nvSpPr>
        <p:spPr>
          <a:xfrm>
            <a:off x="5943600" y="2667000"/>
            <a:ext cx="2286000" cy="457200"/>
          </a:xfrm>
          <a:prstGeom prst="rect">
            <a:avLst/>
          </a:prstGeom>
          <a:noFill/>
        </p:spPr>
        <p:txBody>
          <a:bodyPr anchor="ctr"/>
          <a:lstStyle/>
          <a:p>
            <a:pPr>
              <a:defRPr/>
            </a:pPr>
            <a:r>
              <a:rPr lang="en-US" sz="4400" b="1">
                <a:solidFill>
                  <a:srgbClr val="FF0000"/>
                </a:solidFill>
                <a:latin typeface="Calibri Light"/>
                <a:ea typeface="ＭＳ Ｐゴシック" charset="0"/>
                <a:cs typeface="ＭＳ Ｐゴシック" charset="0"/>
              </a:rPr>
              <a:t> </a:t>
            </a:r>
            <a:r>
              <a:rPr lang="en-US" sz="4400" b="1" i="1">
                <a:solidFill>
                  <a:srgbClr val="FF0000"/>
                </a:solidFill>
                <a:latin typeface="Calibri Light"/>
                <a:ea typeface="ＭＳ Ｐゴシック" charset="0"/>
                <a:cs typeface="ＭＳ Ｐゴシック" charset="0"/>
              </a:rPr>
              <a:t>V</a:t>
            </a:r>
            <a:r>
              <a:rPr lang="en-US" sz="4800" b="1" i="1" baseline="-20000">
                <a:solidFill>
                  <a:srgbClr val="FF0000"/>
                </a:solidFill>
                <a:latin typeface="Calibri Light"/>
                <a:ea typeface="ＭＳ Ｐゴシック" charset="0"/>
                <a:cs typeface="ＭＳ Ｐゴシック" charset="0"/>
              </a:rPr>
              <a:t>HIGH</a:t>
            </a:r>
            <a:endParaRPr lang="en-US" sz="4400" b="1" i="1" baseline="-20000">
              <a:solidFill>
                <a:srgbClr val="FF0000"/>
              </a:solidFill>
              <a:latin typeface="Calibri Light"/>
              <a:ea typeface="ＭＳ Ｐゴシック" charset="0"/>
              <a:cs typeface="ＭＳ Ｐゴシック" charset="0"/>
            </a:endParaRPr>
          </a:p>
        </p:txBody>
      </p:sp>
      <p:sp>
        <p:nvSpPr>
          <p:cNvPr id="23" name="Error"/>
          <p:cNvSpPr/>
          <p:nvPr/>
        </p:nvSpPr>
        <p:spPr>
          <a:xfrm>
            <a:off x="48768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4" name="Error"/>
          <p:cNvSpPr/>
          <p:nvPr/>
        </p:nvSpPr>
        <p:spPr>
          <a:xfrm>
            <a:off x="4267200" y="320357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5" name="Error"/>
          <p:cNvSpPr/>
          <p:nvPr/>
        </p:nvSpPr>
        <p:spPr>
          <a:xfrm>
            <a:off x="36576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6" name="Error"/>
          <p:cNvSpPr/>
          <p:nvPr/>
        </p:nvSpPr>
        <p:spPr>
          <a:xfrm>
            <a:off x="3657600" y="319722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27" name="Error"/>
          <p:cNvSpPr/>
          <p:nvPr/>
        </p:nvSpPr>
        <p:spPr>
          <a:xfrm>
            <a:off x="241935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31" name="Victim"/>
          <p:cNvSpPr/>
          <p:nvPr/>
        </p:nvSpPr>
        <p:spPr>
          <a:xfrm>
            <a:off x="1828800" y="3200400"/>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2" name="Victim"/>
          <p:cNvSpPr/>
          <p:nvPr/>
        </p:nvSpPr>
        <p:spPr>
          <a:xfrm>
            <a:off x="1828800" y="1982788"/>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a:solidFill>
                  <a:prstClr val="black"/>
                </a:solidFill>
                <a:latin typeface="Calibri Light"/>
              </a:rPr>
              <a:t>Victim Row</a:t>
            </a:r>
          </a:p>
        </p:txBody>
      </p:sp>
      <p:sp>
        <p:nvSpPr>
          <p:cNvPr id="33" name="Aggressor"/>
          <p:cNvSpPr/>
          <p:nvPr/>
        </p:nvSpPr>
        <p:spPr>
          <a:xfrm>
            <a:off x="1828800" y="2590800"/>
            <a:ext cx="3657600" cy="609600"/>
          </a:xfrm>
          <a:prstGeom prst="rect">
            <a:avLst/>
          </a:prstGeom>
          <a:solidFill>
            <a:srgbClr val="FF0000"/>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defRPr/>
            </a:pPr>
            <a:r>
              <a:rPr lang="en-US" sz="3600" b="1" dirty="0">
                <a:solidFill>
                  <a:prstClr val="white"/>
                </a:solidFill>
                <a:latin typeface="Calibri Light"/>
              </a:rPr>
              <a:t> </a:t>
            </a:r>
            <a:r>
              <a:rPr lang="en-US" sz="3600" b="1" dirty="0" smtClean="0">
                <a:solidFill>
                  <a:prstClr val="white"/>
                </a:solidFill>
                <a:latin typeface="Calibri Light"/>
              </a:rPr>
              <a:t>Hammered Row</a:t>
            </a:r>
            <a:endParaRPr lang="en-US" sz="3600" b="1" dirty="0">
              <a:solidFill>
                <a:prstClr val="white"/>
              </a:solidFill>
              <a:latin typeface="Calibri Light"/>
            </a:endParaRPr>
          </a:p>
        </p:txBody>
      </p:sp>
      <p:sp>
        <p:nvSpPr>
          <p:cNvPr id="34" name="Punchline"/>
          <p:cNvSpPr txBox="1"/>
          <p:nvPr/>
        </p:nvSpPr>
        <p:spPr>
          <a:xfrm>
            <a:off x="395288" y="4953000"/>
            <a:ext cx="8359775" cy="1143000"/>
          </a:xfrm>
          <a:prstGeom prst="rect">
            <a:avLst/>
          </a:prstGeom>
          <a:noFill/>
        </p:spPr>
        <p:txBody>
          <a:bodyPr anchor="ctr"/>
          <a:lstStyle/>
          <a:p>
            <a:pPr>
              <a:defRPr/>
            </a:pPr>
            <a:r>
              <a:rPr lang="en-US" sz="2600" b="1" dirty="0">
                <a:solidFill>
                  <a:prstClr val="black"/>
                </a:solidFill>
                <a:latin typeface="Calibri Light"/>
                <a:ea typeface="ＭＳ Ｐゴシック" charset="0"/>
                <a:cs typeface="ＭＳ Ｐゴシック" charset="0"/>
              </a:rPr>
              <a:t>Repeatedly</a:t>
            </a:r>
            <a:r>
              <a:rPr lang="en-US" sz="2600" dirty="0">
                <a:solidFill>
                  <a:prstClr val="black"/>
                </a:solidFill>
                <a:latin typeface="Calibri Light"/>
                <a:ea typeface="ＭＳ Ｐゴシック" charset="0"/>
                <a:cs typeface="ＭＳ Ｐゴシック" charset="0"/>
              </a:rPr>
              <a:t> </a:t>
            </a:r>
            <a:r>
              <a:rPr lang="en-US" sz="2600" b="1" dirty="0" smtClean="0">
                <a:solidFill>
                  <a:prstClr val="black"/>
                </a:solidFill>
                <a:latin typeface="Calibri Light"/>
                <a:ea typeface="ＭＳ Ｐゴシック" charset="0"/>
                <a:cs typeface="ＭＳ Ｐゴシック" charset="0"/>
              </a:rPr>
              <a:t>reading</a:t>
            </a:r>
            <a:r>
              <a:rPr lang="en-US" sz="2600" dirty="0" smtClean="0">
                <a:solidFill>
                  <a:prstClr val="black"/>
                </a:solidFill>
                <a:latin typeface="Calibri Light"/>
                <a:ea typeface="ＭＳ Ｐゴシック" charset="0"/>
                <a:cs typeface="ＭＳ Ｐゴシック" charset="0"/>
              </a:rPr>
              <a:t> a </a:t>
            </a:r>
            <a:r>
              <a:rPr lang="en-US" sz="2600" dirty="0">
                <a:solidFill>
                  <a:prstClr val="black"/>
                </a:solidFill>
                <a:latin typeface="Calibri Light"/>
                <a:ea typeface="ＭＳ Ｐゴシック" charset="0"/>
                <a:cs typeface="ＭＳ Ｐゴシック" charset="0"/>
              </a:rPr>
              <a:t>row enough times </a:t>
            </a:r>
            <a:r>
              <a:rPr lang="en-US" sz="2600" dirty="0" smtClean="0">
                <a:solidFill>
                  <a:prstClr val="black"/>
                </a:solidFill>
                <a:latin typeface="Calibri Light"/>
                <a:ea typeface="ＭＳ Ｐゴシック" charset="0"/>
                <a:cs typeface="ＭＳ Ｐゴシック" charset="0"/>
              </a:rPr>
              <a:t>(before memory gets refreshed) induces </a:t>
            </a:r>
            <a:r>
              <a:rPr lang="en-US" sz="2600" b="1" dirty="0">
                <a:solidFill>
                  <a:srgbClr val="FF0000"/>
                </a:solidFill>
                <a:latin typeface="Calibri Light"/>
                <a:ea typeface="ＭＳ Ｐゴシック" charset="0"/>
                <a:cs typeface="ＭＳ Ｐゴシック" charset="0"/>
              </a:rPr>
              <a:t>disturbance errors</a:t>
            </a:r>
            <a:r>
              <a:rPr lang="en-US" sz="2600" dirty="0">
                <a:solidFill>
                  <a:srgbClr val="FF0000"/>
                </a:solidFill>
                <a:latin typeface="Calibri Light"/>
                <a:ea typeface="ＭＳ Ｐゴシック" charset="0"/>
                <a:cs typeface="ＭＳ Ｐゴシック" charset="0"/>
              </a:rPr>
              <a:t> </a:t>
            </a:r>
            <a:r>
              <a:rPr lang="en-US" sz="2600" dirty="0">
                <a:solidFill>
                  <a:prstClr val="black"/>
                </a:solidFill>
                <a:latin typeface="Calibri Light"/>
                <a:ea typeface="ＭＳ Ｐゴシック" charset="0"/>
                <a:cs typeface="ＭＳ Ｐゴシック" charset="0"/>
              </a:rPr>
              <a:t>in </a:t>
            </a:r>
            <a:r>
              <a:rPr lang="en-US" sz="2600" b="1" dirty="0">
                <a:solidFill>
                  <a:prstClr val="black"/>
                </a:solidFill>
                <a:latin typeface="Calibri Light"/>
                <a:ea typeface="ＭＳ Ｐゴシック" charset="0"/>
                <a:cs typeface="ＭＳ Ｐゴシック" charset="0"/>
              </a:rPr>
              <a:t>adjacent</a:t>
            </a:r>
            <a:r>
              <a:rPr lang="en-US" sz="2600" dirty="0">
                <a:solidFill>
                  <a:prstClr val="black"/>
                </a:solidFill>
                <a:latin typeface="Calibri Light"/>
                <a:ea typeface="ＭＳ Ｐゴシック" charset="0"/>
                <a:cs typeface="ＭＳ Ｐゴシック" charset="0"/>
              </a:rPr>
              <a:t> </a:t>
            </a:r>
            <a:r>
              <a:rPr lang="en-US" sz="2600" b="1" dirty="0">
                <a:solidFill>
                  <a:prstClr val="black"/>
                </a:solidFill>
                <a:latin typeface="Calibri Light"/>
                <a:ea typeface="ＭＳ Ｐゴシック" charset="0"/>
                <a:cs typeface="ＭＳ Ｐゴシック" charset="0"/>
              </a:rPr>
              <a:t>rows</a:t>
            </a:r>
            <a:r>
              <a:rPr lang="en-US" sz="2600" dirty="0">
                <a:solidFill>
                  <a:prstClr val="black"/>
                </a:solidFill>
                <a:latin typeface="Calibri Light"/>
                <a:ea typeface="ＭＳ Ｐゴシック" charset="0"/>
                <a:cs typeface="ＭＳ Ｐゴシック" charset="0"/>
              </a:rPr>
              <a:t> in </a:t>
            </a:r>
            <a:r>
              <a:rPr lang="en-US" sz="2600" b="1" dirty="0">
                <a:solidFill>
                  <a:srgbClr val="FF0000"/>
                </a:solidFill>
                <a:latin typeface="Calibri Light"/>
                <a:ea typeface="ＭＳ Ｐゴシック" charset="0"/>
                <a:cs typeface="ＭＳ Ｐゴシック" charset="0"/>
              </a:rPr>
              <a:t>most real DRAM chips you can buy today</a:t>
            </a:r>
            <a:endParaRPr lang="en-US" sz="2600" dirty="0">
              <a:solidFill>
                <a:prstClr val="black"/>
              </a:solidFill>
              <a:latin typeface="Calibri Light"/>
              <a:ea typeface="ＭＳ Ｐゴシック" charset="0"/>
              <a:cs typeface="ＭＳ Ｐゴシック" charset="0"/>
            </a:endParaRPr>
          </a:p>
        </p:txBody>
      </p:sp>
      <p:sp>
        <p:nvSpPr>
          <p:cNvPr id="35" name="Opened"/>
          <p:cNvSpPr txBox="1"/>
          <p:nvPr/>
        </p:nvSpPr>
        <p:spPr>
          <a:xfrm>
            <a:off x="3124200" y="2671763"/>
            <a:ext cx="2209800"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Opened</a:t>
            </a:r>
          </a:p>
        </p:txBody>
      </p:sp>
      <p:sp>
        <p:nvSpPr>
          <p:cNvPr id="28" name="Closed"/>
          <p:cNvSpPr txBox="1"/>
          <p:nvPr/>
        </p:nvSpPr>
        <p:spPr>
          <a:xfrm>
            <a:off x="3133725" y="2671763"/>
            <a:ext cx="2200275" cy="457200"/>
          </a:xfrm>
          <a:prstGeom prst="rect">
            <a:avLst/>
          </a:prstGeom>
          <a:noFill/>
        </p:spPr>
        <p:txBody>
          <a:bodyPr anchor="ctr"/>
          <a:lstStyle/>
          <a:p>
            <a:pPr algn="r">
              <a:defRPr/>
            </a:pPr>
            <a:r>
              <a:rPr lang="en-US" sz="4000" b="1" i="1">
                <a:solidFill>
                  <a:prstClr val="black"/>
                </a:solidFill>
                <a:latin typeface="Calibri Light"/>
                <a:ea typeface="ＭＳ Ｐゴシック" charset="0"/>
                <a:cs typeface="ＭＳ Ｐゴシック" charset="0"/>
              </a:rPr>
              <a:t>Closed</a:t>
            </a:r>
          </a:p>
        </p:txBody>
      </p:sp>
      <p:sp>
        <p:nvSpPr>
          <p:cNvPr id="239642" name="Slide Number Placeholder 2"/>
          <p:cNvSpPr>
            <a:spLocks noGrp="1"/>
          </p:cNvSpPr>
          <p:nvPr>
            <p:ph type="sldNum"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63EFCF5-C8B9-AF45-B0E3-7DB4F7D988EA}" type="slidenum">
              <a:rPr lang="en-US" sz="2000">
                <a:solidFill>
                  <a:srgbClr val="898989"/>
                </a:solidFill>
                <a:latin typeface="Cambria Math" charset="0"/>
                <a:cs typeface="Cambria Math" charset="0"/>
              </a:rPr>
              <a:pPr eaLnBrk="1" hangingPunct="1"/>
              <a:t>28</a:t>
            </a:fld>
            <a:endParaRPr lang="en-US" sz="2000">
              <a:solidFill>
                <a:srgbClr val="898989"/>
              </a:solidFill>
              <a:latin typeface="Cambria Math" charset="0"/>
              <a:cs typeface="Cambria Math" charset="0"/>
            </a:endParaRPr>
          </a:p>
        </p:txBody>
      </p:sp>
      <p:sp>
        <p:nvSpPr>
          <p:cNvPr id="239643" name="Title 1"/>
          <p:cNvSpPr>
            <a:spLocks noGrp="1"/>
          </p:cNvSpPr>
          <p:nvPr>
            <p:ph type="title"/>
          </p:nvPr>
        </p:nvSpPr>
        <p:spPr>
          <a:xfrm>
            <a:off x="228600" y="-14288"/>
            <a:ext cx="8915400" cy="1066801"/>
          </a:xfrm>
        </p:spPr>
        <p:txBody>
          <a:bodyPr/>
          <a:lstStyle/>
          <a:p>
            <a:r>
              <a:rPr lang="en-US" sz="3600" b="0" dirty="0" smtClean="0">
                <a:solidFill>
                  <a:schemeClr val="accent6">
                    <a:lumMod val="50000"/>
                  </a:schemeClr>
                </a:solidFill>
                <a:latin typeface="Garamond" charset="0"/>
              </a:rPr>
              <a:t>Modern DRAM is Prone to Disturbance Errors</a:t>
            </a:r>
            <a:endParaRPr lang="en-US" sz="3600" b="0" dirty="0">
              <a:solidFill>
                <a:schemeClr val="accent6">
                  <a:lumMod val="50000"/>
                </a:schemeClr>
              </a:solidFill>
              <a:latin typeface="Garamond" charset="0"/>
            </a:endParaRPr>
          </a:p>
        </p:txBody>
      </p:sp>
      <p:sp>
        <p:nvSpPr>
          <p:cNvPr id="30" name="Rectangle 29"/>
          <p:cNvSpPr/>
          <p:nvPr/>
        </p:nvSpPr>
        <p:spPr>
          <a:xfrm>
            <a:off x="107950" y="6239053"/>
            <a:ext cx="8568506" cy="646331"/>
          </a:xfrm>
          <a:prstGeom prst="rect">
            <a:avLst/>
          </a:prstGeom>
        </p:spPr>
        <p:txBody>
          <a:bodyPr wrap="square">
            <a:spAutoFit/>
          </a:bodyPr>
          <a:lstStyle/>
          <a:p>
            <a:pPr>
              <a:defRPr/>
            </a:pPr>
            <a:r>
              <a:rPr lang="en-US" dirty="0" smtClean="0">
                <a:solidFill>
                  <a:srgbClr val="0000FF"/>
                </a:solidFill>
                <a:latin typeface="Calibri"/>
                <a:ea typeface="ＭＳ Ｐゴシック" charset="0"/>
                <a:cs typeface="ＭＳ Ｐゴシック" charset="0"/>
                <a:hlinkClick r:id="rId3"/>
              </a:rPr>
              <a:t>Flipping </a:t>
            </a:r>
            <a:r>
              <a:rPr lang="en-US" dirty="0">
                <a:solidFill>
                  <a:srgbClr val="0000FF"/>
                </a:solidFill>
                <a:latin typeface="Calibri"/>
                <a:ea typeface="ＭＳ Ｐゴシック" charset="0"/>
                <a:cs typeface="ＭＳ Ｐゴシック" charset="0"/>
                <a:hlinkClick r:id="rId3"/>
              </a:rPr>
              <a:t>Bits in Memory Without Accessing Them: An Experimental Study of DRAM Disturbance </a:t>
            </a:r>
            <a:r>
              <a:rPr lang="en-US" dirty="0" smtClean="0">
                <a:solidFill>
                  <a:srgbClr val="0000FF"/>
                </a:solidFill>
                <a:latin typeface="Calibri"/>
                <a:ea typeface="ＭＳ Ｐゴシック" charset="0"/>
                <a:cs typeface="ＭＳ Ｐゴシック" charset="0"/>
                <a:hlinkClick r:id="rId3"/>
              </a:rPr>
              <a:t>Errors</a:t>
            </a:r>
            <a:r>
              <a:rPr lang="en-US" dirty="0" smtClean="0">
                <a:solidFill>
                  <a:srgbClr val="0000FF"/>
                </a:solidFill>
                <a:latin typeface="Calibri"/>
                <a:ea typeface="ＭＳ Ｐゴシック" charset="0"/>
                <a:cs typeface="ＭＳ Ｐゴシック" charset="0"/>
              </a:rPr>
              <a:t>,</a:t>
            </a:r>
            <a:r>
              <a:rPr lang="en-US" dirty="0" smtClean="0">
                <a:solidFill>
                  <a:prstClr val="black"/>
                </a:solidFill>
                <a:latin typeface="Tahoma" charset="0"/>
                <a:ea typeface="ＭＳ Ｐゴシック" charset="0"/>
                <a:cs typeface="ＭＳ Ｐゴシック" charset="0"/>
              </a:rPr>
              <a:t> </a:t>
            </a:r>
            <a:r>
              <a:rPr lang="en-US" dirty="0" smtClean="0">
                <a:solidFill>
                  <a:prstClr val="black"/>
                </a:solidFill>
                <a:latin typeface="Calibri"/>
                <a:ea typeface="ＭＳ Ｐゴシック" charset="0"/>
                <a:cs typeface="ＭＳ Ｐゴシック" charset="0"/>
              </a:rPr>
              <a:t>(Kim et al., ISCA 2014)</a:t>
            </a:r>
            <a:endParaRPr lang="en-US" dirty="0">
              <a:solidFill>
                <a:prstClr val="black"/>
              </a:solidFill>
              <a:latin typeface="Calibri"/>
              <a:ea typeface="ＭＳ Ｐゴシック" charset="0"/>
              <a:cs typeface="ＭＳ Ｐゴシック" charset="0"/>
            </a:endParaRPr>
          </a:p>
        </p:txBody>
      </p:sp>
    </p:spTree>
    <p:extLst>
      <p:ext uri="{BB962C8B-B14F-4D97-AF65-F5344CB8AC3E}">
        <p14:creationId xmlns:p14="http://schemas.microsoft.com/office/powerpoint/2010/main" val="47824196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750"/>
                                        <p:tgtEl>
                                          <p:spTgt spid="22"/>
                                        </p:tgtEl>
                                      </p:cBhvr>
                                    </p:animEffect>
                                  </p:childTnLst>
                                </p:cTn>
                              </p:par>
                              <p:par>
                                <p:cTn id="8" presetID="7" presetClass="emph" presetSubtype="2" fill="hold" nodeType="withEffect">
                                  <p:stCondLst>
                                    <p:cond delay="0"/>
                                  </p:stCondLst>
                                  <p:childTnLst>
                                    <p:animClr clrSpc="rgb" dir="cw">
                                      <p:cBhvr>
                                        <p:cTn id="9" dur="750" fill="hold"/>
                                        <p:tgtEl>
                                          <p:spTgt spid="11"/>
                                        </p:tgtEl>
                                        <p:attrNameLst>
                                          <p:attrName>stroke.color</p:attrName>
                                        </p:attrNameLst>
                                      </p:cBhvr>
                                      <p:to>
                                        <a:srgbClr val="FF0000"/>
                                      </p:to>
                                    </p:animClr>
                                    <p:set>
                                      <p:cBhvr>
                                        <p:cTn id="10" dur="750" fill="hold"/>
                                        <p:tgtEl>
                                          <p:spTgt spid="11"/>
                                        </p:tgtEl>
                                        <p:attrNameLst>
                                          <p:attrName>stroke.on</p:attrName>
                                        </p:attrNameLst>
                                      </p:cBhvr>
                                      <p:to>
                                        <p:strVal val="true"/>
                                      </p:to>
                                    </p:set>
                                  </p:childTnLst>
                                </p:cTn>
                              </p:par>
                              <p:par>
                                <p:cTn id="11" presetID="1" presetClass="emph" presetSubtype="2" fill="hold" nodeType="withEffect">
                                  <p:stCondLst>
                                    <p:cond delay="0"/>
                                  </p:stCondLst>
                                  <p:childTnLst>
                                    <p:animClr clrSpc="rgb" dir="cw">
                                      <p:cBhvr>
                                        <p:cTn id="12" dur="750" fill="hold"/>
                                        <p:tgtEl>
                                          <p:spTgt spid="17"/>
                                        </p:tgtEl>
                                        <p:attrNameLst>
                                          <p:attrName>fillcolor</p:attrName>
                                        </p:attrNameLst>
                                      </p:cBhvr>
                                      <p:to>
                                        <a:srgbClr val="FF0000"/>
                                      </p:to>
                                    </p:animClr>
                                    <p:set>
                                      <p:cBhvr>
                                        <p:cTn id="13" dur="750" fill="hold"/>
                                        <p:tgtEl>
                                          <p:spTgt spid="17"/>
                                        </p:tgtEl>
                                        <p:attrNameLst>
                                          <p:attrName>fill.type</p:attrName>
                                        </p:attrNameLst>
                                      </p:cBhvr>
                                      <p:to>
                                        <p:strVal val="solid"/>
                                      </p:to>
                                    </p:set>
                                    <p:set>
                                      <p:cBhvr>
                                        <p:cTn id="14" dur="750" fill="hold"/>
                                        <p:tgtEl>
                                          <p:spTgt spid="17"/>
                                        </p:tgtEl>
                                        <p:attrNameLst>
                                          <p:attrName>fill.on</p:attrName>
                                        </p:attrNameLst>
                                      </p:cBhvr>
                                      <p:to>
                                        <p:strVal val="true"/>
                                      </p:to>
                                    </p:set>
                                  </p:childTnLst>
                                </p:cTn>
                              </p:par>
                              <p:par>
                                <p:cTn id="15" presetID="10" presetClass="entr" presetSubtype="0" fill="hold" grpId="0" nodeType="with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750"/>
                                        <p:tgtEl>
                                          <p:spTgt spid="3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xit" presetSubtype="0" fill="hold" grpId="1" nodeType="clickEffect">
                                  <p:stCondLst>
                                    <p:cond delay="0"/>
                                  </p:stCondLst>
                                  <p:childTnLst>
                                    <p:set>
                                      <p:cBhvr>
                                        <p:cTn id="21" dur="1" fill="hold">
                                          <p:stCondLst>
                                            <p:cond delay="0"/>
                                          </p:stCondLst>
                                        </p:cTn>
                                        <p:tgtEl>
                                          <p:spTgt spid="22"/>
                                        </p:tgtEl>
                                        <p:attrNameLst>
                                          <p:attrName>style.visibility</p:attrName>
                                        </p:attrNameLst>
                                      </p:cBhvr>
                                      <p:to>
                                        <p:strVal val="hidden"/>
                                      </p:to>
                                    </p:se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par>
                                <p:cTn id="25" presetID="7" presetClass="emph" presetSubtype="2" fill="hold" nodeType="withEffect">
                                  <p:stCondLst>
                                    <p:cond delay="0"/>
                                  </p:stCondLst>
                                  <p:childTnLst>
                                    <p:animClr clrSpc="rgb" dir="cw">
                                      <p:cBhvr>
                                        <p:cTn id="26" dur="500" fill="hold"/>
                                        <p:tgtEl>
                                          <p:spTgt spid="11"/>
                                        </p:tgtEl>
                                        <p:attrNameLst>
                                          <p:attrName>stroke.color</p:attrName>
                                        </p:attrNameLst>
                                      </p:cBhvr>
                                      <p:to>
                                        <a:srgbClr val="595959"/>
                                      </p:to>
                                    </p:animClr>
                                    <p:set>
                                      <p:cBhvr>
                                        <p:cTn id="27" dur="500" fill="hold"/>
                                        <p:tgtEl>
                                          <p:spTgt spid="11"/>
                                        </p:tgtEl>
                                        <p:attrNameLst>
                                          <p:attrName>stroke.on</p:attrName>
                                        </p:attrNameLst>
                                      </p:cBhvr>
                                      <p:to>
                                        <p:strVal val="true"/>
                                      </p:to>
                                    </p:set>
                                  </p:childTnLst>
                                </p:cTn>
                              </p:par>
                              <p:par>
                                <p:cTn id="28" presetID="1" presetClass="emph" presetSubtype="2" fill="hold" nodeType="withEffect">
                                  <p:stCondLst>
                                    <p:cond delay="0"/>
                                  </p:stCondLst>
                                  <p:childTnLst>
                                    <p:animClr clrSpc="rgb" dir="cw">
                                      <p:cBhvr>
                                        <p:cTn id="29" dur="500" fill="hold"/>
                                        <p:tgtEl>
                                          <p:spTgt spid="17"/>
                                        </p:tgtEl>
                                        <p:attrNameLst>
                                          <p:attrName>fillcolor</p:attrName>
                                        </p:attrNameLst>
                                      </p:cBhvr>
                                      <p:to>
                                        <a:srgbClr val="FFFFFF"/>
                                      </p:to>
                                    </p:animClr>
                                    <p:set>
                                      <p:cBhvr>
                                        <p:cTn id="30" dur="500" fill="hold"/>
                                        <p:tgtEl>
                                          <p:spTgt spid="17"/>
                                        </p:tgtEl>
                                        <p:attrNameLst>
                                          <p:attrName>fill.type</p:attrName>
                                        </p:attrNameLst>
                                      </p:cBhvr>
                                      <p:to>
                                        <p:strVal val="solid"/>
                                      </p:to>
                                    </p:set>
                                    <p:set>
                                      <p:cBhvr>
                                        <p:cTn id="31" dur="500" fill="hold"/>
                                        <p:tgtEl>
                                          <p:spTgt spid="17"/>
                                        </p:tgtEl>
                                        <p:attrNameLst>
                                          <p:attrName>fill.on</p:attrName>
                                        </p:attrNameLst>
                                      </p:cBhvr>
                                      <p:to>
                                        <p:strVal val="true"/>
                                      </p:to>
                                    </p:set>
                                  </p:childTnLst>
                                </p:cTn>
                              </p:par>
                              <p:par>
                                <p:cTn id="32" presetID="1" presetClass="exit" presetSubtype="0" fill="hold" grpId="1" nodeType="withEffect">
                                  <p:stCondLst>
                                    <p:cond delay="0"/>
                                  </p:stCondLst>
                                  <p:childTnLst>
                                    <p:set>
                                      <p:cBhvr>
                                        <p:cTn id="33" dur="1" fill="hold">
                                          <p:stCondLst>
                                            <p:cond delay="0"/>
                                          </p:stCondLst>
                                        </p:cTn>
                                        <p:tgtEl>
                                          <p:spTgt spid="35"/>
                                        </p:tgtEl>
                                        <p:attrNameLst>
                                          <p:attrName>style.visibility</p:attrName>
                                        </p:attrNameLst>
                                      </p:cBhvr>
                                      <p:to>
                                        <p:strVal val="hidden"/>
                                      </p:to>
                                    </p:set>
                                  </p:childTnLst>
                                </p:cTn>
                              </p:par>
                              <p:par>
                                <p:cTn id="34" presetID="10" presetClass="entr" presetSubtype="0" fill="hold" grpId="0" nodeType="withEffect">
                                  <p:stCondLst>
                                    <p:cond delay="250"/>
                                  </p:stCondLst>
                                  <p:childTnLst>
                                    <p:set>
                                      <p:cBhvr>
                                        <p:cTn id="35" dur="1" fill="hold">
                                          <p:stCondLst>
                                            <p:cond delay="0"/>
                                          </p:stCondLst>
                                        </p:cTn>
                                        <p:tgtEl>
                                          <p:spTgt spid="28"/>
                                        </p:tgtEl>
                                        <p:attrNameLst>
                                          <p:attrName>style.visibility</p:attrName>
                                        </p:attrNameLst>
                                      </p:cBhvr>
                                      <p:to>
                                        <p:strVal val="visible"/>
                                      </p:to>
                                    </p:set>
                                    <p:animEffect transition="in" filter="fade">
                                      <p:cBhvr>
                                        <p:cTn id="36" dur="250"/>
                                        <p:tgtEl>
                                          <p:spTgt spid="2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28"/>
                                        </p:tgtEl>
                                        <p:attrNameLst>
                                          <p:attrName>style.visibility</p:attrName>
                                        </p:attrNameLst>
                                      </p:cBhvr>
                                      <p:to>
                                        <p:strVal val="hidden"/>
                                      </p:to>
                                    </p:set>
                                  </p:childTnLst>
                                </p:cTn>
                              </p:par>
                              <p:par>
                                <p:cTn id="41" presetID="1" presetClass="entr" presetSubtype="0" fill="hold" grpId="2" nodeType="with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1" presetClass="exit" presetSubtype="0" fill="hold" grpId="1" nodeType="withEffect">
                                  <p:stCondLst>
                                    <p:cond delay="0"/>
                                  </p:stCondLst>
                                  <p:childTnLst>
                                    <p:set>
                                      <p:cBhvr>
                                        <p:cTn id="44" dur="1" fill="hold">
                                          <p:stCondLst>
                                            <p:cond delay="0"/>
                                          </p:stCondLst>
                                        </p:cTn>
                                        <p:tgtEl>
                                          <p:spTgt spid="21"/>
                                        </p:tgtEl>
                                        <p:attrNameLst>
                                          <p:attrName>style.visibility</p:attrName>
                                        </p:attrNameLst>
                                      </p:cBhvr>
                                      <p:to>
                                        <p:strVal val="hidden"/>
                                      </p:to>
                                    </p:set>
                                  </p:childTnLst>
                                </p:cTn>
                              </p:par>
                              <p:par>
                                <p:cTn id="45" presetID="7" presetClass="emph" presetSubtype="2" fill="hold" nodeType="withEffect">
                                  <p:stCondLst>
                                    <p:cond delay="0"/>
                                  </p:stCondLst>
                                  <p:childTnLst>
                                    <p:animClr clrSpc="rgb" dir="cw">
                                      <p:cBhvr>
                                        <p:cTn id="46" dur="10" fill="hold"/>
                                        <p:tgtEl>
                                          <p:spTgt spid="11"/>
                                        </p:tgtEl>
                                        <p:attrNameLst>
                                          <p:attrName>stroke.color</p:attrName>
                                        </p:attrNameLst>
                                      </p:cBhvr>
                                      <p:to>
                                        <a:srgbClr val="FF0000"/>
                                      </p:to>
                                    </p:animClr>
                                    <p:set>
                                      <p:cBhvr>
                                        <p:cTn id="47" dur="10" fill="hold"/>
                                        <p:tgtEl>
                                          <p:spTgt spid="11"/>
                                        </p:tgtEl>
                                        <p:attrNameLst>
                                          <p:attrName>stroke.on</p:attrName>
                                        </p:attrNameLst>
                                      </p:cBhvr>
                                      <p:to>
                                        <p:strVal val="true"/>
                                      </p:to>
                                    </p:set>
                                  </p:childTnLst>
                                </p:cTn>
                              </p:par>
                              <p:par>
                                <p:cTn id="48" presetID="1" presetClass="emph" presetSubtype="2" fill="hold" nodeType="withEffect">
                                  <p:stCondLst>
                                    <p:cond delay="0"/>
                                  </p:stCondLst>
                                  <p:childTnLst>
                                    <p:animClr clrSpc="rgb" dir="cw">
                                      <p:cBhvr>
                                        <p:cTn id="49" dur="10" fill="hold"/>
                                        <p:tgtEl>
                                          <p:spTgt spid="17"/>
                                        </p:tgtEl>
                                        <p:attrNameLst>
                                          <p:attrName>fillcolor</p:attrName>
                                        </p:attrNameLst>
                                      </p:cBhvr>
                                      <p:to>
                                        <a:srgbClr val="FF0000"/>
                                      </p:to>
                                    </p:animClr>
                                    <p:set>
                                      <p:cBhvr>
                                        <p:cTn id="50" dur="10" fill="hold"/>
                                        <p:tgtEl>
                                          <p:spTgt spid="17"/>
                                        </p:tgtEl>
                                        <p:attrNameLst>
                                          <p:attrName>fill.type</p:attrName>
                                        </p:attrNameLst>
                                      </p:cBhvr>
                                      <p:to>
                                        <p:strVal val="solid"/>
                                      </p:to>
                                    </p:set>
                                    <p:set>
                                      <p:cBhvr>
                                        <p:cTn id="51" dur="10" fill="hold"/>
                                        <p:tgtEl>
                                          <p:spTgt spid="17"/>
                                        </p:tgtEl>
                                        <p:attrNameLst>
                                          <p:attrName>fill.on</p:attrName>
                                        </p:attrNameLst>
                                      </p:cBhvr>
                                      <p:to>
                                        <p:strVal val="true"/>
                                      </p:to>
                                    </p:set>
                                  </p:childTnLst>
                                </p:cTn>
                              </p:par>
                              <p:par>
                                <p:cTn id="52" presetID="1" presetClass="exit" presetSubtype="0" fill="hold" grpId="3" nodeType="withEffect">
                                  <p:stCondLst>
                                    <p:cond delay="500"/>
                                  </p:stCondLst>
                                  <p:childTnLst>
                                    <p:set>
                                      <p:cBhvr>
                                        <p:cTn id="53" dur="1" fill="hold">
                                          <p:stCondLst>
                                            <p:cond delay="0"/>
                                          </p:stCondLst>
                                        </p:cTn>
                                        <p:tgtEl>
                                          <p:spTgt spid="22"/>
                                        </p:tgtEl>
                                        <p:attrNameLst>
                                          <p:attrName>style.visibility</p:attrName>
                                        </p:attrNameLst>
                                      </p:cBhvr>
                                      <p:to>
                                        <p:strVal val="hidden"/>
                                      </p:to>
                                    </p:set>
                                  </p:childTnLst>
                                </p:cTn>
                              </p:par>
                              <p:par>
                                <p:cTn id="54" presetID="1" presetClass="entr" presetSubtype="0" fill="hold" grpId="2" nodeType="withEffect">
                                  <p:stCondLst>
                                    <p:cond delay="500"/>
                                  </p:stCondLst>
                                  <p:childTnLst>
                                    <p:set>
                                      <p:cBhvr>
                                        <p:cTn id="55" dur="1" fill="hold">
                                          <p:stCondLst>
                                            <p:cond delay="0"/>
                                          </p:stCondLst>
                                        </p:cTn>
                                        <p:tgtEl>
                                          <p:spTgt spid="21"/>
                                        </p:tgtEl>
                                        <p:attrNameLst>
                                          <p:attrName>style.visibility</p:attrName>
                                        </p:attrNameLst>
                                      </p:cBhvr>
                                      <p:to>
                                        <p:strVal val="visible"/>
                                      </p:to>
                                    </p:set>
                                  </p:childTnLst>
                                </p:cTn>
                              </p:par>
                              <p:par>
                                <p:cTn id="56" presetID="7" presetClass="emph" presetSubtype="2" fill="hold" nodeType="withEffect">
                                  <p:stCondLst>
                                    <p:cond delay="500"/>
                                  </p:stCondLst>
                                  <p:childTnLst>
                                    <p:animClr clrSpc="rgb" dir="cw">
                                      <p:cBhvr>
                                        <p:cTn id="57" dur="10" fill="hold"/>
                                        <p:tgtEl>
                                          <p:spTgt spid="11"/>
                                        </p:tgtEl>
                                        <p:attrNameLst>
                                          <p:attrName>stroke.color</p:attrName>
                                        </p:attrNameLst>
                                      </p:cBhvr>
                                      <p:to>
                                        <a:srgbClr val="595959"/>
                                      </p:to>
                                    </p:animClr>
                                    <p:set>
                                      <p:cBhvr>
                                        <p:cTn id="58" dur="10" fill="hold"/>
                                        <p:tgtEl>
                                          <p:spTgt spid="11"/>
                                        </p:tgtEl>
                                        <p:attrNameLst>
                                          <p:attrName>stroke.on</p:attrName>
                                        </p:attrNameLst>
                                      </p:cBhvr>
                                      <p:to>
                                        <p:strVal val="true"/>
                                      </p:to>
                                    </p:set>
                                  </p:childTnLst>
                                </p:cTn>
                              </p:par>
                              <p:par>
                                <p:cTn id="59" presetID="1" presetClass="emph" presetSubtype="2" fill="hold" nodeType="withEffect">
                                  <p:stCondLst>
                                    <p:cond delay="500"/>
                                  </p:stCondLst>
                                  <p:childTnLst>
                                    <p:animClr clrSpc="rgb" dir="cw">
                                      <p:cBhvr>
                                        <p:cTn id="60" dur="10" fill="hold"/>
                                        <p:tgtEl>
                                          <p:spTgt spid="17"/>
                                        </p:tgtEl>
                                        <p:attrNameLst>
                                          <p:attrName>fillcolor</p:attrName>
                                        </p:attrNameLst>
                                      </p:cBhvr>
                                      <p:to>
                                        <a:srgbClr val="FFFFFF"/>
                                      </p:to>
                                    </p:animClr>
                                    <p:set>
                                      <p:cBhvr>
                                        <p:cTn id="61" dur="10" fill="hold"/>
                                        <p:tgtEl>
                                          <p:spTgt spid="17"/>
                                        </p:tgtEl>
                                        <p:attrNameLst>
                                          <p:attrName>fill.type</p:attrName>
                                        </p:attrNameLst>
                                      </p:cBhvr>
                                      <p:to>
                                        <p:strVal val="solid"/>
                                      </p:to>
                                    </p:set>
                                    <p:set>
                                      <p:cBhvr>
                                        <p:cTn id="62" dur="10" fill="hold"/>
                                        <p:tgtEl>
                                          <p:spTgt spid="17"/>
                                        </p:tgtEl>
                                        <p:attrNameLst>
                                          <p:attrName>fill.on</p:attrName>
                                        </p:attrNameLst>
                                      </p:cBhvr>
                                      <p:to>
                                        <p:strVal val="true"/>
                                      </p:to>
                                    </p:set>
                                  </p:childTnLst>
                                </p:cTn>
                              </p:par>
                              <p:par>
                                <p:cTn id="63" presetID="1" presetClass="entr" presetSubtype="0" fill="hold" grpId="9" nodeType="withEffect">
                                  <p:stCondLst>
                                    <p:cond delay="1000"/>
                                  </p:stCondLst>
                                  <p:childTnLst>
                                    <p:set>
                                      <p:cBhvr>
                                        <p:cTn id="64" dur="1" fill="hold">
                                          <p:stCondLst>
                                            <p:cond delay="0"/>
                                          </p:stCondLst>
                                        </p:cTn>
                                        <p:tgtEl>
                                          <p:spTgt spid="22"/>
                                        </p:tgtEl>
                                        <p:attrNameLst>
                                          <p:attrName>style.visibility</p:attrName>
                                        </p:attrNameLst>
                                      </p:cBhvr>
                                      <p:to>
                                        <p:strVal val="visible"/>
                                      </p:to>
                                    </p:set>
                                  </p:childTnLst>
                                </p:cTn>
                              </p:par>
                              <p:par>
                                <p:cTn id="65" presetID="1" presetClass="exit" presetSubtype="0" fill="hold" grpId="3" nodeType="withEffect">
                                  <p:stCondLst>
                                    <p:cond delay="1000"/>
                                  </p:stCondLst>
                                  <p:childTnLst>
                                    <p:set>
                                      <p:cBhvr>
                                        <p:cTn id="66" dur="1" fill="hold">
                                          <p:stCondLst>
                                            <p:cond delay="0"/>
                                          </p:stCondLst>
                                        </p:cTn>
                                        <p:tgtEl>
                                          <p:spTgt spid="21"/>
                                        </p:tgtEl>
                                        <p:attrNameLst>
                                          <p:attrName>style.visibility</p:attrName>
                                        </p:attrNameLst>
                                      </p:cBhvr>
                                      <p:to>
                                        <p:strVal val="hidden"/>
                                      </p:to>
                                    </p:set>
                                  </p:childTnLst>
                                </p:cTn>
                              </p:par>
                              <p:par>
                                <p:cTn id="67" presetID="7" presetClass="emph" presetSubtype="2" fill="hold" nodeType="withEffect">
                                  <p:stCondLst>
                                    <p:cond delay="1000"/>
                                  </p:stCondLst>
                                  <p:childTnLst>
                                    <p:animClr clrSpc="rgb" dir="cw">
                                      <p:cBhvr>
                                        <p:cTn id="68" dur="10" fill="hold"/>
                                        <p:tgtEl>
                                          <p:spTgt spid="11"/>
                                        </p:tgtEl>
                                        <p:attrNameLst>
                                          <p:attrName>stroke.color</p:attrName>
                                        </p:attrNameLst>
                                      </p:cBhvr>
                                      <p:to>
                                        <a:srgbClr val="FF0000"/>
                                      </p:to>
                                    </p:animClr>
                                    <p:set>
                                      <p:cBhvr>
                                        <p:cTn id="69" dur="10" fill="hold"/>
                                        <p:tgtEl>
                                          <p:spTgt spid="11"/>
                                        </p:tgtEl>
                                        <p:attrNameLst>
                                          <p:attrName>stroke.on</p:attrName>
                                        </p:attrNameLst>
                                      </p:cBhvr>
                                      <p:to>
                                        <p:strVal val="true"/>
                                      </p:to>
                                    </p:set>
                                  </p:childTnLst>
                                </p:cTn>
                              </p:par>
                              <p:par>
                                <p:cTn id="70" presetID="1" presetClass="emph" presetSubtype="2" fill="hold" nodeType="withEffect">
                                  <p:stCondLst>
                                    <p:cond delay="1000"/>
                                  </p:stCondLst>
                                  <p:childTnLst>
                                    <p:animClr clrSpc="rgb" dir="cw">
                                      <p:cBhvr>
                                        <p:cTn id="71" dur="10" fill="hold"/>
                                        <p:tgtEl>
                                          <p:spTgt spid="17"/>
                                        </p:tgtEl>
                                        <p:attrNameLst>
                                          <p:attrName>fillcolor</p:attrName>
                                        </p:attrNameLst>
                                      </p:cBhvr>
                                      <p:to>
                                        <a:srgbClr val="FF0000"/>
                                      </p:to>
                                    </p:animClr>
                                    <p:set>
                                      <p:cBhvr>
                                        <p:cTn id="72" dur="10" fill="hold"/>
                                        <p:tgtEl>
                                          <p:spTgt spid="17"/>
                                        </p:tgtEl>
                                        <p:attrNameLst>
                                          <p:attrName>fill.type</p:attrName>
                                        </p:attrNameLst>
                                      </p:cBhvr>
                                      <p:to>
                                        <p:strVal val="solid"/>
                                      </p:to>
                                    </p:set>
                                    <p:set>
                                      <p:cBhvr>
                                        <p:cTn id="73" dur="10" fill="hold"/>
                                        <p:tgtEl>
                                          <p:spTgt spid="17"/>
                                        </p:tgtEl>
                                        <p:attrNameLst>
                                          <p:attrName>fill.on</p:attrName>
                                        </p:attrNameLst>
                                      </p:cBhvr>
                                      <p:to>
                                        <p:strVal val="true"/>
                                      </p:to>
                                    </p:set>
                                  </p:childTnLst>
                                </p:cTn>
                              </p:par>
                              <p:par>
                                <p:cTn id="74" presetID="1" presetClass="exit" presetSubtype="0" fill="hold" grpId="4" nodeType="withEffect">
                                  <p:stCondLst>
                                    <p:cond delay="1500"/>
                                  </p:stCondLst>
                                  <p:childTnLst>
                                    <p:set>
                                      <p:cBhvr>
                                        <p:cTn id="75" dur="1" fill="hold">
                                          <p:stCondLst>
                                            <p:cond delay="0"/>
                                          </p:stCondLst>
                                        </p:cTn>
                                        <p:tgtEl>
                                          <p:spTgt spid="22"/>
                                        </p:tgtEl>
                                        <p:attrNameLst>
                                          <p:attrName>style.visibility</p:attrName>
                                        </p:attrNameLst>
                                      </p:cBhvr>
                                      <p:to>
                                        <p:strVal val="hidden"/>
                                      </p:to>
                                    </p:set>
                                  </p:childTnLst>
                                </p:cTn>
                              </p:par>
                              <p:par>
                                <p:cTn id="76" presetID="1" presetClass="entr" presetSubtype="0" fill="hold" grpId="4" nodeType="withEffect">
                                  <p:stCondLst>
                                    <p:cond delay="1500"/>
                                  </p:stCondLst>
                                  <p:childTnLst>
                                    <p:set>
                                      <p:cBhvr>
                                        <p:cTn id="77" dur="1" fill="hold">
                                          <p:stCondLst>
                                            <p:cond delay="0"/>
                                          </p:stCondLst>
                                        </p:cTn>
                                        <p:tgtEl>
                                          <p:spTgt spid="21"/>
                                        </p:tgtEl>
                                        <p:attrNameLst>
                                          <p:attrName>style.visibility</p:attrName>
                                        </p:attrNameLst>
                                      </p:cBhvr>
                                      <p:to>
                                        <p:strVal val="visible"/>
                                      </p:to>
                                    </p:set>
                                  </p:childTnLst>
                                </p:cTn>
                              </p:par>
                              <p:par>
                                <p:cTn id="78" presetID="7" presetClass="emph" presetSubtype="2" fill="hold" nodeType="withEffect">
                                  <p:stCondLst>
                                    <p:cond delay="1500"/>
                                  </p:stCondLst>
                                  <p:childTnLst>
                                    <p:animClr clrSpc="rgb" dir="cw">
                                      <p:cBhvr>
                                        <p:cTn id="79" dur="10" fill="hold"/>
                                        <p:tgtEl>
                                          <p:spTgt spid="11"/>
                                        </p:tgtEl>
                                        <p:attrNameLst>
                                          <p:attrName>stroke.color</p:attrName>
                                        </p:attrNameLst>
                                      </p:cBhvr>
                                      <p:to>
                                        <a:srgbClr val="595959"/>
                                      </p:to>
                                    </p:animClr>
                                    <p:set>
                                      <p:cBhvr>
                                        <p:cTn id="80" dur="10" fill="hold"/>
                                        <p:tgtEl>
                                          <p:spTgt spid="11"/>
                                        </p:tgtEl>
                                        <p:attrNameLst>
                                          <p:attrName>stroke.on</p:attrName>
                                        </p:attrNameLst>
                                      </p:cBhvr>
                                      <p:to>
                                        <p:strVal val="true"/>
                                      </p:to>
                                    </p:set>
                                  </p:childTnLst>
                                </p:cTn>
                              </p:par>
                              <p:par>
                                <p:cTn id="81" presetID="1" presetClass="emph" presetSubtype="2" fill="hold" nodeType="withEffect">
                                  <p:stCondLst>
                                    <p:cond delay="1500"/>
                                  </p:stCondLst>
                                  <p:childTnLst>
                                    <p:animClr clrSpc="rgb" dir="cw">
                                      <p:cBhvr>
                                        <p:cTn id="82" dur="10" fill="hold"/>
                                        <p:tgtEl>
                                          <p:spTgt spid="17"/>
                                        </p:tgtEl>
                                        <p:attrNameLst>
                                          <p:attrName>fillcolor</p:attrName>
                                        </p:attrNameLst>
                                      </p:cBhvr>
                                      <p:to>
                                        <a:srgbClr val="FFFFFF"/>
                                      </p:to>
                                    </p:animClr>
                                    <p:set>
                                      <p:cBhvr>
                                        <p:cTn id="83" dur="10" fill="hold"/>
                                        <p:tgtEl>
                                          <p:spTgt spid="17"/>
                                        </p:tgtEl>
                                        <p:attrNameLst>
                                          <p:attrName>fill.type</p:attrName>
                                        </p:attrNameLst>
                                      </p:cBhvr>
                                      <p:to>
                                        <p:strVal val="solid"/>
                                      </p:to>
                                    </p:set>
                                    <p:set>
                                      <p:cBhvr>
                                        <p:cTn id="84" dur="10" fill="hold"/>
                                        <p:tgtEl>
                                          <p:spTgt spid="17"/>
                                        </p:tgtEl>
                                        <p:attrNameLst>
                                          <p:attrName>fill.on</p:attrName>
                                        </p:attrNameLst>
                                      </p:cBhvr>
                                      <p:to>
                                        <p:strVal val="true"/>
                                      </p:to>
                                    </p:set>
                                  </p:childTnLst>
                                </p:cTn>
                              </p:par>
                              <p:par>
                                <p:cTn id="85" presetID="1" presetClass="entr" presetSubtype="0" fill="hold" grpId="5" nodeType="withEffect">
                                  <p:stCondLst>
                                    <p:cond delay="2000"/>
                                  </p:stCondLst>
                                  <p:childTnLst>
                                    <p:set>
                                      <p:cBhvr>
                                        <p:cTn id="86" dur="1" fill="hold">
                                          <p:stCondLst>
                                            <p:cond delay="0"/>
                                          </p:stCondLst>
                                        </p:cTn>
                                        <p:tgtEl>
                                          <p:spTgt spid="22"/>
                                        </p:tgtEl>
                                        <p:attrNameLst>
                                          <p:attrName>style.visibility</p:attrName>
                                        </p:attrNameLst>
                                      </p:cBhvr>
                                      <p:to>
                                        <p:strVal val="visible"/>
                                      </p:to>
                                    </p:set>
                                  </p:childTnLst>
                                </p:cTn>
                              </p:par>
                              <p:par>
                                <p:cTn id="87" presetID="1" presetClass="exit" presetSubtype="0" fill="hold" grpId="5" nodeType="withEffect">
                                  <p:stCondLst>
                                    <p:cond delay="2000"/>
                                  </p:stCondLst>
                                  <p:childTnLst>
                                    <p:set>
                                      <p:cBhvr>
                                        <p:cTn id="88" dur="1" fill="hold">
                                          <p:stCondLst>
                                            <p:cond delay="0"/>
                                          </p:stCondLst>
                                        </p:cTn>
                                        <p:tgtEl>
                                          <p:spTgt spid="21"/>
                                        </p:tgtEl>
                                        <p:attrNameLst>
                                          <p:attrName>style.visibility</p:attrName>
                                        </p:attrNameLst>
                                      </p:cBhvr>
                                      <p:to>
                                        <p:strVal val="hidden"/>
                                      </p:to>
                                    </p:set>
                                  </p:childTnLst>
                                </p:cTn>
                              </p:par>
                              <p:par>
                                <p:cTn id="89" presetID="7" presetClass="emph" presetSubtype="2" fill="hold" nodeType="withEffect">
                                  <p:stCondLst>
                                    <p:cond delay="2000"/>
                                  </p:stCondLst>
                                  <p:childTnLst>
                                    <p:animClr clrSpc="rgb" dir="cw">
                                      <p:cBhvr>
                                        <p:cTn id="90" dur="10" fill="hold"/>
                                        <p:tgtEl>
                                          <p:spTgt spid="11"/>
                                        </p:tgtEl>
                                        <p:attrNameLst>
                                          <p:attrName>stroke.color</p:attrName>
                                        </p:attrNameLst>
                                      </p:cBhvr>
                                      <p:to>
                                        <a:srgbClr val="FF0000"/>
                                      </p:to>
                                    </p:animClr>
                                    <p:set>
                                      <p:cBhvr>
                                        <p:cTn id="91" dur="10" fill="hold"/>
                                        <p:tgtEl>
                                          <p:spTgt spid="11"/>
                                        </p:tgtEl>
                                        <p:attrNameLst>
                                          <p:attrName>stroke.on</p:attrName>
                                        </p:attrNameLst>
                                      </p:cBhvr>
                                      <p:to>
                                        <p:strVal val="true"/>
                                      </p:to>
                                    </p:set>
                                  </p:childTnLst>
                                </p:cTn>
                              </p:par>
                              <p:par>
                                <p:cTn id="92" presetID="1" presetClass="emph" presetSubtype="2" fill="hold" nodeType="withEffect">
                                  <p:stCondLst>
                                    <p:cond delay="2000"/>
                                  </p:stCondLst>
                                  <p:childTnLst>
                                    <p:animClr clrSpc="rgb" dir="cw">
                                      <p:cBhvr>
                                        <p:cTn id="93" dur="10" fill="hold"/>
                                        <p:tgtEl>
                                          <p:spTgt spid="17"/>
                                        </p:tgtEl>
                                        <p:attrNameLst>
                                          <p:attrName>fillcolor</p:attrName>
                                        </p:attrNameLst>
                                      </p:cBhvr>
                                      <p:to>
                                        <a:srgbClr val="FF0000"/>
                                      </p:to>
                                    </p:animClr>
                                    <p:set>
                                      <p:cBhvr>
                                        <p:cTn id="94" dur="10" fill="hold"/>
                                        <p:tgtEl>
                                          <p:spTgt spid="17"/>
                                        </p:tgtEl>
                                        <p:attrNameLst>
                                          <p:attrName>fill.type</p:attrName>
                                        </p:attrNameLst>
                                      </p:cBhvr>
                                      <p:to>
                                        <p:strVal val="solid"/>
                                      </p:to>
                                    </p:set>
                                    <p:set>
                                      <p:cBhvr>
                                        <p:cTn id="95" dur="10" fill="hold"/>
                                        <p:tgtEl>
                                          <p:spTgt spid="17"/>
                                        </p:tgtEl>
                                        <p:attrNameLst>
                                          <p:attrName>fill.on</p:attrName>
                                        </p:attrNameLst>
                                      </p:cBhvr>
                                      <p:to>
                                        <p:strVal val="true"/>
                                      </p:to>
                                    </p:set>
                                  </p:childTnLst>
                                </p:cTn>
                              </p:par>
                              <p:par>
                                <p:cTn id="96" presetID="1" presetClass="exit" presetSubtype="0" fill="hold" grpId="6" nodeType="withEffect">
                                  <p:stCondLst>
                                    <p:cond delay="2500"/>
                                  </p:stCondLst>
                                  <p:childTnLst>
                                    <p:set>
                                      <p:cBhvr>
                                        <p:cTn id="97" dur="1" fill="hold">
                                          <p:stCondLst>
                                            <p:cond delay="0"/>
                                          </p:stCondLst>
                                        </p:cTn>
                                        <p:tgtEl>
                                          <p:spTgt spid="22"/>
                                        </p:tgtEl>
                                        <p:attrNameLst>
                                          <p:attrName>style.visibility</p:attrName>
                                        </p:attrNameLst>
                                      </p:cBhvr>
                                      <p:to>
                                        <p:strVal val="hidden"/>
                                      </p:to>
                                    </p:set>
                                  </p:childTnLst>
                                </p:cTn>
                              </p:par>
                              <p:par>
                                <p:cTn id="98" presetID="1" presetClass="entr" presetSubtype="0" fill="hold" grpId="6" nodeType="withEffect">
                                  <p:stCondLst>
                                    <p:cond delay="2500"/>
                                  </p:stCondLst>
                                  <p:childTnLst>
                                    <p:set>
                                      <p:cBhvr>
                                        <p:cTn id="99" dur="1" fill="hold">
                                          <p:stCondLst>
                                            <p:cond delay="0"/>
                                          </p:stCondLst>
                                        </p:cTn>
                                        <p:tgtEl>
                                          <p:spTgt spid="21"/>
                                        </p:tgtEl>
                                        <p:attrNameLst>
                                          <p:attrName>style.visibility</p:attrName>
                                        </p:attrNameLst>
                                      </p:cBhvr>
                                      <p:to>
                                        <p:strVal val="visible"/>
                                      </p:to>
                                    </p:set>
                                  </p:childTnLst>
                                </p:cTn>
                              </p:par>
                              <p:par>
                                <p:cTn id="100" presetID="7" presetClass="emph" presetSubtype="2" fill="hold" nodeType="withEffect">
                                  <p:stCondLst>
                                    <p:cond delay="2500"/>
                                  </p:stCondLst>
                                  <p:childTnLst>
                                    <p:animClr clrSpc="rgb" dir="cw">
                                      <p:cBhvr>
                                        <p:cTn id="101" dur="10" fill="hold"/>
                                        <p:tgtEl>
                                          <p:spTgt spid="11"/>
                                        </p:tgtEl>
                                        <p:attrNameLst>
                                          <p:attrName>stroke.color</p:attrName>
                                        </p:attrNameLst>
                                      </p:cBhvr>
                                      <p:to>
                                        <a:srgbClr val="595959"/>
                                      </p:to>
                                    </p:animClr>
                                    <p:set>
                                      <p:cBhvr>
                                        <p:cTn id="102" dur="10" fill="hold"/>
                                        <p:tgtEl>
                                          <p:spTgt spid="11"/>
                                        </p:tgtEl>
                                        <p:attrNameLst>
                                          <p:attrName>stroke.on</p:attrName>
                                        </p:attrNameLst>
                                      </p:cBhvr>
                                      <p:to>
                                        <p:strVal val="true"/>
                                      </p:to>
                                    </p:set>
                                  </p:childTnLst>
                                </p:cTn>
                              </p:par>
                              <p:par>
                                <p:cTn id="103" presetID="1" presetClass="emph" presetSubtype="2" fill="hold" nodeType="withEffect">
                                  <p:stCondLst>
                                    <p:cond delay="2500"/>
                                  </p:stCondLst>
                                  <p:childTnLst>
                                    <p:animClr clrSpc="rgb" dir="cw">
                                      <p:cBhvr>
                                        <p:cTn id="104" dur="10" fill="hold"/>
                                        <p:tgtEl>
                                          <p:spTgt spid="17"/>
                                        </p:tgtEl>
                                        <p:attrNameLst>
                                          <p:attrName>fillcolor</p:attrName>
                                        </p:attrNameLst>
                                      </p:cBhvr>
                                      <p:to>
                                        <a:srgbClr val="FFFFFF"/>
                                      </p:to>
                                    </p:animClr>
                                    <p:set>
                                      <p:cBhvr>
                                        <p:cTn id="105" dur="10" fill="hold"/>
                                        <p:tgtEl>
                                          <p:spTgt spid="17"/>
                                        </p:tgtEl>
                                        <p:attrNameLst>
                                          <p:attrName>fill.type</p:attrName>
                                        </p:attrNameLst>
                                      </p:cBhvr>
                                      <p:to>
                                        <p:strVal val="solid"/>
                                      </p:to>
                                    </p:set>
                                    <p:set>
                                      <p:cBhvr>
                                        <p:cTn id="106" dur="10" fill="hold"/>
                                        <p:tgtEl>
                                          <p:spTgt spid="17"/>
                                        </p:tgtEl>
                                        <p:attrNameLst>
                                          <p:attrName>fill.on</p:attrName>
                                        </p:attrNameLst>
                                      </p:cBhvr>
                                      <p:to>
                                        <p:strVal val="true"/>
                                      </p:to>
                                    </p:set>
                                  </p:childTnLst>
                                </p:cTn>
                              </p:par>
                              <p:par>
                                <p:cTn id="107" presetID="1" presetClass="entr" presetSubtype="0" fill="hold" grpId="7" nodeType="withEffect">
                                  <p:stCondLst>
                                    <p:cond delay="3000"/>
                                  </p:stCondLst>
                                  <p:childTnLst>
                                    <p:set>
                                      <p:cBhvr>
                                        <p:cTn id="108" dur="1" fill="hold">
                                          <p:stCondLst>
                                            <p:cond delay="0"/>
                                          </p:stCondLst>
                                        </p:cTn>
                                        <p:tgtEl>
                                          <p:spTgt spid="22"/>
                                        </p:tgtEl>
                                        <p:attrNameLst>
                                          <p:attrName>style.visibility</p:attrName>
                                        </p:attrNameLst>
                                      </p:cBhvr>
                                      <p:to>
                                        <p:strVal val="visible"/>
                                      </p:to>
                                    </p:set>
                                  </p:childTnLst>
                                </p:cTn>
                              </p:par>
                              <p:par>
                                <p:cTn id="109" presetID="1" presetClass="exit" presetSubtype="0" fill="hold" grpId="7" nodeType="withEffect">
                                  <p:stCondLst>
                                    <p:cond delay="3000"/>
                                  </p:stCondLst>
                                  <p:childTnLst>
                                    <p:set>
                                      <p:cBhvr>
                                        <p:cTn id="110" dur="1" fill="hold">
                                          <p:stCondLst>
                                            <p:cond delay="0"/>
                                          </p:stCondLst>
                                        </p:cTn>
                                        <p:tgtEl>
                                          <p:spTgt spid="21"/>
                                        </p:tgtEl>
                                        <p:attrNameLst>
                                          <p:attrName>style.visibility</p:attrName>
                                        </p:attrNameLst>
                                      </p:cBhvr>
                                      <p:to>
                                        <p:strVal val="hidden"/>
                                      </p:to>
                                    </p:set>
                                  </p:childTnLst>
                                </p:cTn>
                              </p:par>
                              <p:par>
                                <p:cTn id="111" presetID="7" presetClass="emph" presetSubtype="2" fill="hold" nodeType="withEffect">
                                  <p:stCondLst>
                                    <p:cond delay="3000"/>
                                  </p:stCondLst>
                                  <p:childTnLst>
                                    <p:animClr clrSpc="rgb" dir="cw">
                                      <p:cBhvr>
                                        <p:cTn id="112" dur="10" fill="hold"/>
                                        <p:tgtEl>
                                          <p:spTgt spid="11"/>
                                        </p:tgtEl>
                                        <p:attrNameLst>
                                          <p:attrName>stroke.color</p:attrName>
                                        </p:attrNameLst>
                                      </p:cBhvr>
                                      <p:to>
                                        <a:srgbClr val="FF0000"/>
                                      </p:to>
                                    </p:animClr>
                                    <p:set>
                                      <p:cBhvr>
                                        <p:cTn id="113" dur="10" fill="hold"/>
                                        <p:tgtEl>
                                          <p:spTgt spid="11"/>
                                        </p:tgtEl>
                                        <p:attrNameLst>
                                          <p:attrName>stroke.on</p:attrName>
                                        </p:attrNameLst>
                                      </p:cBhvr>
                                      <p:to>
                                        <p:strVal val="true"/>
                                      </p:to>
                                    </p:set>
                                  </p:childTnLst>
                                </p:cTn>
                              </p:par>
                              <p:par>
                                <p:cTn id="114" presetID="1" presetClass="emph" presetSubtype="2" fill="hold" nodeType="withEffect">
                                  <p:stCondLst>
                                    <p:cond delay="3000"/>
                                  </p:stCondLst>
                                  <p:childTnLst>
                                    <p:animClr clrSpc="rgb" dir="cw">
                                      <p:cBhvr>
                                        <p:cTn id="115" dur="10" fill="hold"/>
                                        <p:tgtEl>
                                          <p:spTgt spid="17"/>
                                        </p:tgtEl>
                                        <p:attrNameLst>
                                          <p:attrName>fillcolor</p:attrName>
                                        </p:attrNameLst>
                                      </p:cBhvr>
                                      <p:to>
                                        <a:srgbClr val="FF0000"/>
                                      </p:to>
                                    </p:animClr>
                                    <p:set>
                                      <p:cBhvr>
                                        <p:cTn id="116" dur="10" fill="hold"/>
                                        <p:tgtEl>
                                          <p:spTgt spid="17"/>
                                        </p:tgtEl>
                                        <p:attrNameLst>
                                          <p:attrName>fill.type</p:attrName>
                                        </p:attrNameLst>
                                      </p:cBhvr>
                                      <p:to>
                                        <p:strVal val="solid"/>
                                      </p:to>
                                    </p:set>
                                    <p:set>
                                      <p:cBhvr>
                                        <p:cTn id="117" dur="10" fill="hold"/>
                                        <p:tgtEl>
                                          <p:spTgt spid="17"/>
                                        </p:tgtEl>
                                        <p:attrNameLst>
                                          <p:attrName>fill.on</p:attrName>
                                        </p:attrNameLst>
                                      </p:cBhvr>
                                      <p:to>
                                        <p:strVal val="true"/>
                                      </p:to>
                                    </p:set>
                                  </p:childTnLst>
                                </p:cTn>
                              </p:par>
                              <p:par>
                                <p:cTn id="118" presetID="1" presetClass="exit" presetSubtype="0" fill="hold" grpId="8" nodeType="withEffect">
                                  <p:stCondLst>
                                    <p:cond delay="3500"/>
                                  </p:stCondLst>
                                  <p:childTnLst>
                                    <p:set>
                                      <p:cBhvr>
                                        <p:cTn id="119" dur="1" fill="hold">
                                          <p:stCondLst>
                                            <p:cond delay="0"/>
                                          </p:stCondLst>
                                        </p:cTn>
                                        <p:tgtEl>
                                          <p:spTgt spid="22"/>
                                        </p:tgtEl>
                                        <p:attrNameLst>
                                          <p:attrName>style.visibility</p:attrName>
                                        </p:attrNameLst>
                                      </p:cBhvr>
                                      <p:to>
                                        <p:strVal val="hidden"/>
                                      </p:to>
                                    </p:set>
                                  </p:childTnLst>
                                </p:cTn>
                              </p:par>
                              <p:par>
                                <p:cTn id="120" presetID="1" presetClass="entr" presetSubtype="0" fill="hold" grpId="8" nodeType="withEffect">
                                  <p:stCondLst>
                                    <p:cond delay="3500"/>
                                  </p:stCondLst>
                                  <p:childTnLst>
                                    <p:set>
                                      <p:cBhvr>
                                        <p:cTn id="121" dur="1" fill="hold">
                                          <p:stCondLst>
                                            <p:cond delay="0"/>
                                          </p:stCondLst>
                                        </p:cTn>
                                        <p:tgtEl>
                                          <p:spTgt spid="21"/>
                                        </p:tgtEl>
                                        <p:attrNameLst>
                                          <p:attrName>style.visibility</p:attrName>
                                        </p:attrNameLst>
                                      </p:cBhvr>
                                      <p:to>
                                        <p:strVal val="visible"/>
                                      </p:to>
                                    </p:set>
                                  </p:childTnLst>
                                </p:cTn>
                              </p:par>
                              <p:par>
                                <p:cTn id="122" presetID="7" presetClass="emph" presetSubtype="2" fill="hold" nodeType="withEffect">
                                  <p:stCondLst>
                                    <p:cond delay="3500"/>
                                  </p:stCondLst>
                                  <p:childTnLst>
                                    <p:animClr clrSpc="rgb" dir="cw">
                                      <p:cBhvr>
                                        <p:cTn id="123" dur="10" fill="hold"/>
                                        <p:tgtEl>
                                          <p:spTgt spid="11"/>
                                        </p:tgtEl>
                                        <p:attrNameLst>
                                          <p:attrName>stroke.color</p:attrName>
                                        </p:attrNameLst>
                                      </p:cBhvr>
                                      <p:to>
                                        <a:srgbClr val="595959"/>
                                      </p:to>
                                    </p:animClr>
                                    <p:set>
                                      <p:cBhvr>
                                        <p:cTn id="124" dur="10" fill="hold"/>
                                        <p:tgtEl>
                                          <p:spTgt spid="11"/>
                                        </p:tgtEl>
                                        <p:attrNameLst>
                                          <p:attrName>stroke.on</p:attrName>
                                        </p:attrNameLst>
                                      </p:cBhvr>
                                      <p:to>
                                        <p:strVal val="true"/>
                                      </p:to>
                                    </p:set>
                                  </p:childTnLst>
                                </p:cTn>
                              </p:par>
                              <p:par>
                                <p:cTn id="125" presetID="1" presetClass="emph" presetSubtype="2" fill="hold" nodeType="withEffect">
                                  <p:stCondLst>
                                    <p:cond delay="3500"/>
                                  </p:stCondLst>
                                  <p:childTnLst>
                                    <p:animClr clrSpc="rgb" dir="cw">
                                      <p:cBhvr>
                                        <p:cTn id="126" dur="10" fill="hold"/>
                                        <p:tgtEl>
                                          <p:spTgt spid="17"/>
                                        </p:tgtEl>
                                        <p:attrNameLst>
                                          <p:attrName>fillcolor</p:attrName>
                                        </p:attrNameLst>
                                      </p:cBhvr>
                                      <p:to>
                                        <a:srgbClr val="FFFFFF"/>
                                      </p:to>
                                    </p:animClr>
                                    <p:set>
                                      <p:cBhvr>
                                        <p:cTn id="127" dur="10" fill="hold"/>
                                        <p:tgtEl>
                                          <p:spTgt spid="17"/>
                                        </p:tgtEl>
                                        <p:attrNameLst>
                                          <p:attrName>fill.type</p:attrName>
                                        </p:attrNameLst>
                                      </p:cBhvr>
                                      <p:to>
                                        <p:strVal val="solid"/>
                                      </p:to>
                                    </p:set>
                                    <p:set>
                                      <p:cBhvr>
                                        <p:cTn id="128" dur="10" fill="hold"/>
                                        <p:tgtEl>
                                          <p:spTgt spid="17"/>
                                        </p:tgtEl>
                                        <p:attrNameLst>
                                          <p:attrName>fill.on</p:attrName>
                                        </p:attrNameLst>
                                      </p:cBhvr>
                                      <p:to>
                                        <p:strVal val="true"/>
                                      </p:to>
                                    </p:set>
                                  </p:childTnLst>
                                </p:cTn>
                              </p:par>
                              <p:par>
                                <p:cTn id="129" presetID="1" presetClass="entr" presetSubtype="0" fill="hold" grpId="10" nodeType="withEffect">
                                  <p:stCondLst>
                                    <p:cond delay="4000"/>
                                  </p:stCondLst>
                                  <p:childTnLst>
                                    <p:set>
                                      <p:cBhvr>
                                        <p:cTn id="130" dur="1" fill="hold">
                                          <p:stCondLst>
                                            <p:cond delay="0"/>
                                          </p:stCondLst>
                                        </p:cTn>
                                        <p:tgtEl>
                                          <p:spTgt spid="22"/>
                                        </p:tgtEl>
                                        <p:attrNameLst>
                                          <p:attrName>style.visibility</p:attrName>
                                        </p:attrNameLst>
                                      </p:cBhvr>
                                      <p:to>
                                        <p:strVal val="visible"/>
                                      </p:to>
                                    </p:set>
                                  </p:childTnLst>
                                </p:cTn>
                              </p:par>
                              <p:par>
                                <p:cTn id="131" presetID="1" presetClass="exit" presetSubtype="0" fill="hold" grpId="9" nodeType="withEffect">
                                  <p:stCondLst>
                                    <p:cond delay="4000"/>
                                  </p:stCondLst>
                                  <p:childTnLst>
                                    <p:set>
                                      <p:cBhvr>
                                        <p:cTn id="132" dur="1" fill="hold">
                                          <p:stCondLst>
                                            <p:cond delay="0"/>
                                          </p:stCondLst>
                                        </p:cTn>
                                        <p:tgtEl>
                                          <p:spTgt spid="21"/>
                                        </p:tgtEl>
                                        <p:attrNameLst>
                                          <p:attrName>style.visibility</p:attrName>
                                        </p:attrNameLst>
                                      </p:cBhvr>
                                      <p:to>
                                        <p:strVal val="hidden"/>
                                      </p:to>
                                    </p:set>
                                  </p:childTnLst>
                                </p:cTn>
                              </p:par>
                              <p:par>
                                <p:cTn id="133" presetID="7" presetClass="emph" presetSubtype="2" fill="hold" nodeType="withEffect">
                                  <p:stCondLst>
                                    <p:cond delay="4000"/>
                                  </p:stCondLst>
                                  <p:childTnLst>
                                    <p:animClr clrSpc="rgb" dir="cw">
                                      <p:cBhvr>
                                        <p:cTn id="134" dur="10" fill="hold"/>
                                        <p:tgtEl>
                                          <p:spTgt spid="11"/>
                                        </p:tgtEl>
                                        <p:attrNameLst>
                                          <p:attrName>stroke.color</p:attrName>
                                        </p:attrNameLst>
                                      </p:cBhvr>
                                      <p:to>
                                        <a:srgbClr val="FF0000"/>
                                      </p:to>
                                    </p:animClr>
                                    <p:set>
                                      <p:cBhvr>
                                        <p:cTn id="135" dur="10" fill="hold"/>
                                        <p:tgtEl>
                                          <p:spTgt spid="11"/>
                                        </p:tgtEl>
                                        <p:attrNameLst>
                                          <p:attrName>stroke.on</p:attrName>
                                        </p:attrNameLst>
                                      </p:cBhvr>
                                      <p:to>
                                        <p:strVal val="true"/>
                                      </p:to>
                                    </p:set>
                                  </p:childTnLst>
                                </p:cTn>
                              </p:par>
                              <p:par>
                                <p:cTn id="136" presetID="1" presetClass="emph" presetSubtype="2" fill="hold" nodeType="withEffect">
                                  <p:stCondLst>
                                    <p:cond delay="4000"/>
                                  </p:stCondLst>
                                  <p:childTnLst>
                                    <p:animClr clrSpc="rgb" dir="cw">
                                      <p:cBhvr>
                                        <p:cTn id="137" dur="10" fill="hold"/>
                                        <p:tgtEl>
                                          <p:spTgt spid="17"/>
                                        </p:tgtEl>
                                        <p:attrNameLst>
                                          <p:attrName>fillcolor</p:attrName>
                                        </p:attrNameLst>
                                      </p:cBhvr>
                                      <p:to>
                                        <a:srgbClr val="FF0000"/>
                                      </p:to>
                                    </p:animClr>
                                    <p:set>
                                      <p:cBhvr>
                                        <p:cTn id="138" dur="10" fill="hold"/>
                                        <p:tgtEl>
                                          <p:spTgt spid="17"/>
                                        </p:tgtEl>
                                        <p:attrNameLst>
                                          <p:attrName>fill.type</p:attrName>
                                        </p:attrNameLst>
                                      </p:cBhvr>
                                      <p:to>
                                        <p:strVal val="solid"/>
                                      </p:to>
                                    </p:set>
                                    <p:set>
                                      <p:cBhvr>
                                        <p:cTn id="139" dur="10" fill="hold"/>
                                        <p:tgtEl>
                                          <p:spTgt spid="17"/>
                                        </p:tgtEl>
                                        <p:attrNameLst>
                                          <p:attrName>fill.on</p:attrName>
                                        </p:attrNameLst>
                                      </p:cBhvr>
                                      <p:to>
                                        <p:strVal val="true"/>
                                      </p:to>
                                    </p:set>
                                  </p:childTnLst>
                                </p:cTn>
                              </p:par>
                              <p:par>
                                <p:cTn id="140" presetID="1" presetClass="exit" presetSubtype="0" fill="hold" grpId="11" nodeType="withEffect">
                                  <p:stCondLst>
                                    <p:cond delay="4500"/>
                                  </p:stCondLst>
                                  <p:childTnLst>
                                    <p:set>
                                      <p:cBhvr>
                                        <p:cTn id="141" dur="1" fill="hold">
                                          <p:stCondLst>
                                            <p:cond delay="0"/>
                                          </p:stCondLst>
                                        </p:cTn>
                                        <p:tgtEl>
                                          <p:spTgt spid="22"/>
                                        </p:tgtEl>
                                        <p:attrNameLst>
                                          <p:attrName>style.visibility</p:attrName>
                                        </p:attrNameLst>
                                      </p:cBhvr>
                                      <p:to>
                                        <p:strVal val="hidden"/>
                                      </p:to>
                                    </p:set>
                                  </p:childTnLst>
                                </p:cTn>
                              </p:par>
                              <p:par>
                                <p:cTn id="142" presetID="1" presetClass="entr" presetSubtype="0" fill="hold" grpId="10" nodeType="withEffect">
                                  <p:stCondLst>
                                    <p:cond delay="4500"/>
                                  </p:stCondLst>
                                  <p:childTnLst>
                                    <p:set>
                                      <p:cBhvr>
                                        <p:cTn id="143" dur="1" fill="hold">
                                          <p:stCondLst>
                                            <p:cond delay="0"/>
                                          </p:stCondLst>
                                        </p:cTn>
                                        <p:tgtEl>
                                          <p:spTgt spid="21"/>
                                        </p:tgtEl>
                                        <p:attrNameLst>
                                          <p:attrName>style.visibility</p:attrName>
                                        </p:attrNameLst>
                                      </p:cBhvr>
                                      <p:to>
                                        <p:strVal val="visible"/>
                                      </p:to>
                                    </p:set>
                                  </p:childTnLst>
                                </p:cTn>
                              </p:par>
                              <p:par>
                                <p:cTn id="144" presetID="7" presetClass="emph" presetSubtype="2" fill="hold" nodeType="withEffect">
                                  <p:stCondLst>
                                    <p:cond delay="4500"/>
                                  </p:stCondLst>
                                  <p:childTnLst>
                                    <p:animClr clrSpc="rgb" dir="cw">
                                      <p:cBhvr>
                                        <p:cTn id="145" dur="10" fill="hold"/>
                                        <p:tgtEl>
                                          <p:spTgt spid="11"/>
                                        </p:tgtEl>
                                        <p:attrNameLst>
                                          <p:attrName>stroke.color</p:attrName>
                                        </p:attrNameLst>
                                      </p:cBhvr>
                                      <p:to>
                                        <a:srgbClr val="FF0000"/>
                                      </p:to>
                                    </p:animClr>
                                    <p:set>
                                      <p:cBhvr>
                                        <p:cTn id="146" dur="10" fill="hold"/>
                                        <p:tgtEl>
                                          <p:spTgt spid="11"/>
                                        </p:tgtEl>
                                        <p:attrNameLst>
                                          <p:attrName>stroke.on</p:attrName>
                                        </p:attrNameLst>
                                      </p:cBhvr>
                                      <p:to>
                                        <p:strVal val="true"/>
                                      </p:to>
                                    </p:set>
                                  </p:childTnLst>
                                </p:cTn>
                              </p:par>
                              <p:par>
                                <p:cTn id="147" presetID="1" presetClass="emph" presetSubtype="2" fill="hold" nodeType="withEffect">
                                  <p:stCondLst>
                                    <p:cond delay="4500"/>
                                  </p:stCondLst>
                                  <p:childTnLst>
                                    <p:animClr clrSpc="rgb" dir="cw">
                                      <p:cBhvr>
                                        <p:cTn id="148" dur="10" fill="hold"/>
                                        <p:tgtEl>
                                          <p:spTgt spid="17"/>
                                        </p:tgtEl>
                                        <p:attrNameLst>
                                          <p:attrName>fillcolor</p:attrName>
                                        </p:attrNameLst>
                                      </p:cBhvr>
                                      <p:to>
                                        <a:srgbClr val="FFFFFF"/>
                                      </p:to>
                                    </p:animClr>
                                    <p:set>
                                      <p:cBhvr>
                                        <p:cTn id="149" dur="10" fill="hold"/>
                                        <p:tgtEl>
                                          <p:spTgt spid="17"/>
                                        </p:tgtEl>
                                        <p:attrNameLst>
                                          <p:attrName>fill.type</p:attrName>
                                        </p:attrNameLst>
                                      </p:cBhvr>
                                      <p:to>
                                        <p:strVal val="solid"/>
                                      </p:to>
                                    </p:set>
                                    <p:set>
                                      <p:cBhvr>
                                        <p:cTn id="150" dur="10" fill="hold"/>
                                        <p:tgtEl>
                                          <p:spTgt spid="17"/>
                                        </p:tgtEl>
                                        <p:attrNameLst>
                                          <p:attrName>fill.on</p:attrName>
                                        </p:attrNameLst>
                                      </p:cBhvr>
                                      <p:to>
                                        <p:strVal val="true"/>
                                      </p:to>
                                    </p:set>
                                  </p:childTnLst>
                                </p:cTn>
                              </p:par>
                              <p:par>
                                <p:cTn id="151" presetID="1" presetClass="entr" presetSubtype="0" fill="hold" grpId="12" nodeType="withEffect">
                                  <p:stCondLst>
                                    <p:cond delay="5000"/>
                                  </p:stCondLst>
                                  <p:childTnLst>
                                    <p:set>
                                      <p:cBhvr>
                                        <p:cTn id="152" dur="1" fill="hold">
                                          <p:stCondLst>
                                            <p:cond delay="0"/>
                                          </p:stCondLst>
                                        </p:cTn>
                                        <p:tgtEl>
                                          <p:spTgt spid="22"/>
                                        </p:tgtEl>
                                        <p:attrNameLst>
                                          <p:attrName>style.visibility</p:attrName>
                                        </p:attrNameLst>
                                      </p:cBhvr>
                                      <p:to>
                                        <p:strVal val="visible"/>
                                      </p:to>
                                    </p:set>
                                  </p:childTnLst>
                                </p:cTn>
                              </p:par>
                              <p:par>
                                <p:cTn id="153" presetID="1" presetClass="exit" presetSubtype="0" fill="hold" grpId="11" nodeType="withEffect">
                                  <p:stCondLst>
                                    <p:cond delay="5000"/>
                                  </p:stCondLst>
                                  <p:childTnLst>
                                    <p:set>
                                      <p:cBhvr>
                                        <p:cTn id="154" dur="1" fill="hold">
                                          <p:stCondLst>
                                            <p:cond delay="0"/>
                                          </p:stCondLst>
                                        </p:cTn>
                                        <p:tgtEl>
                                          <p:spTgt spid="21"/>
                                        </p:tgtEl>
                                        <p:attrNameLst>
                                          <p:attrName>style.visibility</p:attrName>
                                        </p:attrNameLst>
                                      </p:cBhvr>
                                      <p:to>
                                        <p:strVal val="hidden"/>
                                      </p:to>
                                    </p:set>
                                  </p:childTnLst>
                                </p:cTn>
                              </p:par>
                              <p:par>
                                <p:cTn id="155" presetID="7" presetClass="emph" presetSubtype="2" fill="hold" nodeType="withEffect">
                                  <p:stCondLst>
                                    <p:cond delay="5000"/>
                                  </p:stCondLst>
                                  <p:childTnLst>
                                    <p:animClr clrSpc="rgb" dir="cw">
                                      <p:cBhvr>
                                        <p:cTn id="156" dur="10" fill="hold"/>
                                        <p:tgtEl>
                                          <p:spTgt spid="11"/>
                                        </p:tgtEl>
                                        <p:attrNameLst>
                                          <p:attrName>stroke.color</p:attrName>
                                        </p:attrNameLst>
                                      </p:cBhvr>
                                      <p:to>
                                        <a:srgbClr val="FF0000"/>
                                      </p:to>
                                    </p:animClr>
                                    <p:set>
                                      <p:cBhvr>
                                        <p:cTn id="157" dur="10" fill="hold"/>
                                        <p:tgtEl>
                                          <p:spTgt spid="11"/>
                                        </p:tgtEl>
                                        <p:attrNameLst>
                                          <p:attrName>stroke.on</p:attrName>
                                        </p:attrNameLst>
                                      </p:cBhvr>
                                      <p:to>
                                        <p:strVal val="true"/>
                                      </p:to>
                                    </p:set>
                                  </p:childTnLst>
                                </p:cTn>
                              </p:par>
                              <p:par>
                                <p:cTn id="158" presetID="1" presetClass="emph" presetSubtype="2" fill="hold" nodeType="withEffect">
                                  <p:stCondLst>
                                    <p:cond delay="5000"/>
                                  </p:stCondLst>
                                  <p:childTnLst>
                                    <p:animClr clrSpc="rgb" dir="cw">
                                      <p:cBhvr>
                                        <p:cTn id="159" dur="10" fill="hold"/>
                                        <p:tgtEl>
                                          <p:spTgt spid="17"/>
                                        </p:tgtEl>
                                        <p:attrNameLst>
                                          <p:attrName>fillcolor</p:attrName>
                                        </p:attrNameLst>
                                      </p:cBhvr>
                                      <p:to>
                                        <a:srgbClr val="FF0000"/>
                                      </p:to>
                                    </p:animClr>
                                    <p:set>
                                      <p:cBhvr>
                                        <p:cTn id="160" dur="10" fill="hold"/>
                                        <p:tgtEl>
                                          <p:spTgt spid="17"/>
                                        </p:tgtEl>
                                        <p:attrNameLst>
                                          <p:attrName>fill.type</p:attrName>
                                        </p:attrNameLst>
                                      </p:cBhvr>
                                      <p:to>
                                        <p:strVal val="solid"/>
                                      </p:to>
                                    </p:set>
                                    <p:set>
                                      <p:cBhvr>
                                        <p:cTn id="161" dur="10" fill="hold"/>
                                        <p:tgtEl>
                                          <p:spTgt spid="17"/>
                                        </p:tgtEl>
                                        <p:attrNameLst>
                                          <p:attrName>fill.on</p:attrName>
                                        </p:attrNameLst>
                                      </p:cBhvr>
                                      <p:to>
                                        <p:strVal val="true"/>
                                      </p:to>
                                    </p:set>
                                  </p:childTnLst>
                                </p:cTn>
                              </p:par>
                              <p:par>
                                <p:cTn id="162" presetID="10" presetClass="entr" presetSubtype="0" fill="hold" nodeType="withEffect">
                                  <p:stCondLst>
                                    <p:cond delay="1500"/>
                                  </p:stCondLst>
                                  <p:childTnLst>
                                    <p:set>
                                      <p:cBhvr>
                                        <p:cTn id="163" dur="1" fill="hold">
                                          <p:stCondLst>
                                            <p:cond delay="0"/>
                                          </p:stCondLst>
                                        </p:cTn>
                                        <p:tgtEl>
                                          <p:spTgt spid="23"/>
                                        </p:tgtEl>
                                        <p:attrNameLst>
                                          <p:attrName>style.visibility</p:attrName>
                                        </p:attrNameLst>
                                      </p:cBhvr>
                                      <p:to>
                                        <p:strVal val="visible"/>
                                      </p:to>
                                    </p:set>
                                    <p:animEffect transition="in" filter="fade">
                                      <p:cBhvr>
                                        <p:cTn id="164" dur="3000"/>
                                        <p:tgtEl>
                                          <p:spTgt spid="23"/>
                                        </p:tgtEl>
                                      </p:cBhvr>
                                    </p:animEffect>
                                  </p:childTnLst>
                                </p:cTn>
                              </p:par>
                              <p:par>
                                <p:cTn id="165" presetID="10" presetClass="entr" presetSubtype="0" fill="hold" nodeType="withEffect">
                                  <p:stCondLst>
                                    <p:cond delay="2000"/>
                                  </p:stCondLst>
                                  <p:childTnLst>
                                    <p:set>
                                      <p:cBhvr>
                                        <p:cTn id="166" dur="1" fill="hold">
                                          <p:stCondLst>
                                            <p:cond delay="0"/>
                                          </p:stCondLst>
                                        </p:cTn>
                                        <p:tgtEl>
                                          <p:spTgt spid="24"/>
                                        </p:tgtEl>
                                        <p:attrNameLst>
                                          <p:attrName>style.visibility</p:attrName>
                                        </p:attrNameLst>
                                      </p:cBhvr>
                                      <p:to>
                                        <p:strVal val="visible"/>
                                      </p:to>
                                    </p:set>
                                    <p:animEffect transition="in" filter="fade">
                                      <p:cBhvr>
                                        <p:cTn id="167" dur="3000"/>
                                        <p:tgtEl>
                                          <p:spTgt spid="24"/>
                                        </p:tgtEl>
                                      </p:cBhvr>
                                    </p:animEffect>
                                  </p:childTnLst>
                                </p:cTn>
                              </p:par>
                              <p:par>
                                <p:cTn id="168" presetID="10" presetClass="entr" presetSubtype="0" fill="hold" nodeType="withEffect">
                                  <p:stCondLst>
                                    <p:cond delay="2000"/>
                                  </p:stCondLst>
                                  <p:childTnLst>
                                    <p:set>
                                      <p:cBhvr>
                                        <p:cTn id="169" dur="1" fill="hold">
                                          <p:stCondLst>
                                            <p:cond delay="0"/>
                                          </p:stCondLst>
                                        </p:cTn>
                                        <p:tgtEl>
                                          <p:spTgt spid="27"/>
                                        </p:tgtEl>
                                        <p:attrNameLst>
                                          <p:attrName>style.visibility</p:attrName>
                                        </p:attrNameLst>
                                      </p:cBhvr>
                                      <p:to>
                                        <p:strVal val="visible"/>
                                      </p:to>
                                    </p:set>
                                    <p:animEffect transition="in" filter="fade">
                                      <p:cBhvr>
                                        <p:cTn id="170" dur="3000"/>
                                        <p:tgtEl>
                                          <p:spTgt spid="27"/>
                                        </p:tgtEl>
                                      </p:cBhvr>
                                    </p:animEffect>
                                  </p:childTnLst>
                                </p:cTn>
                              </p:par>
                              <p:par>
                                <p:cTn id="171" presetID="10" presetClass="entr" presetSubtype="0" fill="hold" nodeType="withEffect">
                                  <p:stCondLst>
                                    <p:cond delay="2500"/>
                                  </p:stCondLst>
                                  <p:childTnLst>
                                    <p:set>
                                      <p:cBhvr>
                                        <p:cTn id="172" dur="1" fill="hold">
                                          <p:stCondLst>
                                            <p:cond delay="0"/>
                                          </p:stCondLst>
                                        </p:cTn>
                                        <p:tgtEl>
                                          <p:spTgt spid="26"/>
                                        </p:tgtEl>
                                        <p:attrNameLst>
                                          <p:attrName>style.visibility</p:attrName>
                                        </p:attrNameLst>
                                      </p:cBhvr>
                                      <p:to>
                                        <p:strVal val="visible"/>
                                      </p:to>
                                    </p:set>
                                    <p:animEffect transition="in" filter="fade">
                                      <p:cBhvr>
                                        <p:cTn id="173" dur="3000"/>
                                        <p:tgtEl>
                                          <p:spTgt spid="26"/>
                                        </p:tgtEl>
                                      </p:cBhvr>
                                    </p:animEffect>
                                  </p:childTnLst>
                                </p:cTn>
                              </p:par>
                              <p:par>
                                <p:cTn id="174" presetID="10" presetClass="entr" presetSubtype="0" fill="hold" nodeType="withEffect">
                                  <p:stCondLst>
                                    <p:cond delay="2500"/>
                                  </p:stCondLst>
                                  <p:childTnLst>
                                    <p:set>
                                      <p:cBhvr>
                                        <p:cTn id="175" dur="1" fill="hold">
                                          <p:stCondLst>
                                            <p:cond delay="0"/>
                                          </p:stCondLst>
                                        </p:cTn>
                                        <p:tgtEl>
                                          <p:spTgt spid="25"/>
                                        </p:tgtEl>
                                        <p:attrNameLst>
                                          <p:attrName>style.visibility</p:attrName>
                                        </p:attrNameLst>
                                      </p:cBhvr>
                                      <p:to>
                                        <p:strVal val="visible"/>
                                      </p:to>
                                    </p:set>
                                    <p:animEffect transition="in" filter="fade">
                                      <p:cBhvr>
                                        <p:cTn id="176" dur="3000"/>
                                        <p:tgtEl>
                                          <p:spTgt spid="25"/>
                                        </p:tgtEl>
                                      </p:cBhvr>
                                    </p:animEffect>
                                  </p:childTnLst>
                                </p:cTn>
                              </p:par>
                            </p:childTnLst>
                          </p:cTn>
                        </p:par>
                      </p:childTnLst>
                    </p:cTn>
                  </p:par>
                  <p:par>
                    <p:cTn id="177" fill="hold" nodeType="clickPar">
                      <p:stCondLst>
                        <p:cond delay="indefinite"/>
                      </p:stCondLst>
                      <p:childTnLst>
                        <p:par>
                          <p:cTn id="178" fill="hold" nodeType="withGroup">
                            <p:stCondLst>
                              <p:cond delay="0"/>
                            </p:stCondLst>
                            <p:childTnLst>
                              <p:par>
                                <p:cTn id="179" presetID="22" presetClass="entr" presetSubtype="8" fill="hold" grpId="0" nodeType="clickEffect">
                                  <p:stCondLst>
                                    <p:cond delay="0"/>
                                  </p:stCondLst>
                                  <p:childTnLst>
                                    <p:set>
                                      <p:cBhvr>
                                        <p:cTn id="180" dur="1" fill="hold">
                                          <p:stCondLst>
                                            <p:cond delay="0"/>
                                          </p:stCondLst>
                                        </p:cTn>
                                        <p:tgtEl>
                                          <p:spTgt spid="33"/>
                                        </p:tgtEl>
                                        <p:attrNameLst>
                                          <p:attrName>style.visibility</p:attrName>
                                        </p:attrNameLst>
                                      </p:cBhvr>
                                      <p:to>
                                        <p:strVal val="visible"/>
                                      </p:to>
                                    </p:set>
                                    <p:animEffect transition="in" filter="wipe(left)">
                                      <p:cBhvr>
                                        <p:cTn id="181" dur="750"/>
                                        <p:tgtEl>
                                          <p:spTgt spid="33"/>
                                        </p:tgtEl>
                                      </p:cBhvr>
                                    </p:animEffect>
                                  </p:childTnLst>
                                </p:cTn>
                              </p:par>
                            </p:childTnLst>
                          </p:cTn>
                        </p:par>
                      </p:childTnLst>
                    </p:cTn>
                  </p:par>
                  <p:par>
                    <p:cTn id="182" fill="hold" nodeType="clickPar">
                      <p:stCondLst>
                        <p:cond delay="indefinite"/>
                      </p:stCondLst>
                      <p:childTnLst>
                        <p:par>
                          <p:cTn id="183" fill="hold" nodeType="withGroup">
                            <p:stCondLst>
                              <p:cond delay="0"/>
                            </p:stCondLst>
                            <p:childTnLst>
                              <p:par>
                                <p:cTn id="184" presetID="22" presetClass="entr" presetSubtype="8" fill="hold" grpId="0" nodeType="clickEffect">
                                  <p:stCondLst>
                                    <p:cond delay="0"/>
                                  </p:stCondLst>
                                  <p:childTnLst>
                                    <p:set>
                                      <p:cBhvr>
                                        <p:cTn id="185" dur="1" fill="hold">
                                          <p:stCondLst>
                                            <p:cond delay="0"/>
                                          </p:stCondLst>
                                        </p:cTn>
                                        <p:tgtEl>
                                          <p:spTgt spid="32"/>
                                        </p:tgtEl>
                                        <p:attrNameLst>
                                          <p:attrName>style.visibility</p:attrName>
                                        </p:attrNameLst>
                                      </p:cBhvr>
                                      <p:to>
                                        <p:strVal val="visible"/>
                                      </p:to>
                                    </p:set>
                                    <p:animEffect transition="in" filter="wipe(left)">
                                      <p:cBhvr>
                                        <p:cTn id="186" dur="750"/>
                                        <p:tgtEl>
                                          <p:spTgt spid="32"/>
                                        </p:tgtEl>
                                      </p:cBhvr>
                                    </p:animEffect>
                                  </p:childTnLst>
                                </p:cTn>
                              </p:par>
                              <p:par>
                                <p:cTn id="187" presetID="22" presetClass="entr" presetSubtype="8" fill="hold" grpId="0" nodeType="withEffect">
                                  <p:stCondLst>
                                    <p:cond delay="0"/>
                                  </p:stCondLst>
                                  <p:childTnLst>
                                    <p:set>
                                      <p:cBhvr>
                                        <p:cTn id="188" dur="1" fill="hold">
                                          <p:stCondLst>
                                            <p:cond delay="0"/>
                                          </p:stCondLst>
                                        </p:cTn>
                                        <p:tgtEl>
                                          <p:spTgt spid="31"/>
                                        </p:tgtEl>
                                        <p:attrNameLst>
                                          <p:attrName>style.visibility</p:attrName>
                                        </p:attrNameLst>
                                      </p:cBhvr>
                                      <p:to>
                                        <p:strVal val="visible"/>
                                      </p:to>
                                    </p:set>
                                    <p:animEffect transition="in" filter="wipe(left)">
                                      <p:cBhvr>
                                        <p:cTn id="189" dur="750"/>
                                        <p:tgtEl>
                                          <p:spTgt spid="31"/>
                                        </p:tgtEl>
                                      </p:cBhvr>
                                    </p:animEffec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1" presetClass="entr" presetSubtype="0" fill="hold" grpId="0" nodeType="clickEffect">
                                  <p:stCondLst>
                                    <p:cond delay="0"/>
                                  </p:stCondLst>
                                  <p:childTnLst>
                                    <p:set>
                                      <p:cBhvr>
                                        <p:cTn id="193"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21" grpId="3"/>
      <p:bldP spid="21" grpId="4"/>
      <p:bldP spid="21" grpId="5"/>
      <p:bldP spid="21" grpId="6"/>
      <p:bldP spid="21" grpId="7"/>
      <p:bldP spid="21" grpId="8"/>
      <p:bldP spid="21" grpId="9"/>
      <p:bldP spid="21" grpId="10"/>
      <p:bldP spid="21" grpId="11"/>
      <p:bldP spid="22" grpId="0"/>
      <p:bldP spid="22" grpId="1"/>
      <p:bldP spid="22" grpId="2"/>
      <p:bldP spid="22" grpId="3"/>
      <p:bldP spid="22" grpId="4"/>
      <p:bldP spid="22" grpId="5"/>
      <p:bldP spid="22" grpId="6"/>
      <p:bldP spid="22" grpId="7"/>
      <p:bldP spid="22" grpId="8"/>
      <p:bldP spid="22" grpId="9"/>
      <p:bldP spid="22" grpId="10"/>
      <p:bldP spid="22" grpId="11"/>
      <p:bldP spid="22" grpId="12"/>
      <p:bldP spid="31" grpId="0" animBg="1"/>
      <p:bldP spid="32" grpId="0" animBg="1"/>
      <p:bldP spid="33" grpId="0" animBg="1"/>
      <p:bldP spid="34" grpId="0"/>
      <p:bldP spid="35" grpId="0"/>
      <p:bldP spid="35" grpId="1"/>
      <p:bldP spid="28" grpId="0"/>
      <p:bldP spid="28" grpId="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762000" y="2057399"/>
            <a:ext cx="2147590" cy="1295400"/>
            <a:chOff x="914400" y="2095500"/>
            <a:chExt cx="2147590" cy="1295400"/>
          </a:xfrm>
        </p:grpSpPr>
        <p:pic>
          <p:nvPicPr>
            <p:cNvPr id="7" name="Picture 6"/>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8" name="Picture 7"/>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9" name="Picture 8"/>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10" name="Picture 9"/>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11" name="Picture 10"/>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12" name="Picture 11"/>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13" name="Picture 12"/>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14" name="Picture 13"/>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15" name="Picture 14"/>
            <p:cNvPicPr>
              <a:picLocks noChangeAspect="1"/>
            </p:cNvPicPr>
            <p:nvPr/>
          </p:nvPicPr>
          <p:blipFill rotWithShape="1">
            <a:blip r:embed="rId3" cstate="print">
              <a:duotone>
                <a:schemeClr val="accent1">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6" name="X"/>
          <p:cNvSpPr/>
          <p:nvPr/>
        </p:nvSpPr>
        <p:spPr>
          <a:xfrm>
            <a:off x="762000"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86%</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(37/43)</a:t>
            </a:r>
          </a:p>
        </p:txBody>
      </p:sp>
      <p:grpSp>
        <p:nvGrpSpPr>
          <p:cNvPr id="17" name="Group 16"/>
          <p:cNvGrpSpPr/>
          <p:nvPr/>
        </p:nvGrpSpPr>
        <p:grpSpPr>
          <a:xfrm>
            <a:off x="3498205" y="2057400"/>
            <a:ext cx="2147590" cy="1295400"/>
            <a:chOff x="914400" y="2095500"/>
            <a:chExt cx="2147590" cy="1295400"/>
          </a:xfrm>
        </p:grpSpPr>
        <p:pic>
          <p:nvPicPr>
            <p:cNvPr id="19" name="Picture 18"/>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20" name="Picture 19"/>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21" name="Picture 20"/>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22" name="Picture 21"/>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23" name="Picture 22"/>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24" name="Picture 23"/>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25" name="Picture 24"/>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26" name="Picture 25"/>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27" name="Picture 26"/>
            <p:cNvPicPr>
              <a:picLocks noChangeAspect="1"/>
            </p:cNvPicPr>
            <p:nvPr/>
          </p:nvPicPr>
          <p:blipFill rotWithShape="1">
            <a:blip r:embed="rId3" cstate="print">
              <a:duotone>
                <a:schemeClr val="accent2">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18" name="X"/>
          <p:cNvSpPr/>
          <p:nvPr/>
        </p:nvSpPr>
        <p:spPr>
          <a:xfrm>
            <a:off x="3498205"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83%</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(45/54)</a:t>
            </a:r>
          </a:p>
        </p:txBody>
      </p:sp>
      <p:grpSp>
        <p:nvGrpSpPr>
          <p:cNvPr id="29" name="Group 28"/>
          <p:cNvGrpSpPr/>
          <p:nvPr/>
        </p:nvGrpSpPr>
        <p:grpSpPr>
          <a:xfrm>
            <a:off x="6248400" y="2057399"/>
            <a:ext cx="2147590" cy="1295400"/>
            <a:chOff x="914400" y="2095500"/>
            <a:chExt cx="2147590" cy="1295400"/>
          </a:xfrm>
        </p:grpSpPr>
        <p:pic>
          <p:nvPicPr>
            <p:cNvPr id="31" name="Picture 30"/>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524000" y="2095500"/>
              <a:ext cx="1537990" cy="685800"/>
            </a:xfrm>
            <a:prstGeom prst="rect">
              <a:avLst/>
            </a:prstGeom>
            <a:noFill/>
            <a:ln>
              <a:noFill/>
            </a:ln>
          </p:spPr>
        </p:pic>
        <p:pic>
          <p:nvPicPr>
            <p:cNvPr id="32" name="Picture 31"/>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433810" y="2171700"/>
              <a:ext cx="1537990" cy="685800"/>
            </a:xfrm>
            <a:prstGeom prst="rect">
              <a:avLst/>
            </a:prstGeom>
            <a:noFill/>
            <a:ln>
              <a:noFill/>
            </a:ln>
          </p:spPr>
        </p:pic>
        <p:pic>
          <p:nvPicPr>
            <p:cNvPr id="33" name="Picture 32"/>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357610" y="2247900"/>
              <a:ext cx="1537990" cy="685800"/>
            </a:xfrm>
            <a:prstGeom prst="rect">
              <a:avLst/>
            </a:prstGeom>
            <a:noFill/>
            <a:ln>
              <a:noFill/>
            </a:ln>
          </p:spPr>
        </p:pic>
        <p:pic>
          <p:nvPicPr>
            <p:cNvPr id="34" name="Picture 33"/>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81410" y="2324100"/>
              <a:ext cx="1537990" cy="685800"/>
            </a:xfrm>
            <a:prstGeom prst="rect">
              <a:avLst/>
            </a:prstGeom>
            <a:noFill/>
            <a:ln>
              <a:noFill/>
            </a:ln>
          </p:spPr>
        </p:pic>
        <p:pic>
          <p:nvPicPr>
            <p:cNvPr id="35" name="Picture 34"/>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205210" y="2400300"/>
              <a:ext cx="1537990" cy="685800"/>
            </a:xfrm>
            <a:prstGeom prst="rect">
              <a:avLst/>
            </a:prstGeom>
            <a:noFill/>
            <a:ln>
              <a:noFill/>
            </a:ln>
          </p:spPr>
        </p:pic>
        <p:pic>
          <p:nvPicPr>
            <p:cNvPr id="36" name="Picture 35"/>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129010" y="2476500"/>
              <a:ext cx="1537990" cy="685800"/>
            </a:xfrm>
            <a:prstGeom prst="rect">
              <a:avLst/>
            </a:prstGeom>
            <a:noFill/>
            <a:ln>
              <a:noFill/>
            </a:ln>
          </p:spPr>
        </p:pic>
        <p:pic>
          <p:nvPicPr>
            <p:cNvPr id="37" name="Picture 36"/>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1066800" y="2552700"/>
              <a:ext cx="1537990" cy="685800"/>
            </a:xfrm>
            <a:prstGeom prst="rect">
              <a:avLst/>
            </a:prstGeom>
            <a:noFill/>
            <a:ln>
              <a:noFill/>
            </a:ln>
          </p:spPr>
        </p:pic>
        <p:pic>
          <p:nvPicPr>
            <p:cNvPr id="38" name="Picture 37"/>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90600" y="2628900"/>
              <a:ext cx="1537990" cy="685800"/>
            </a:xfrm>
            <a:prstGeom prst="rect">
              <a:avLst/>
            </a:prstGeom>
            <a:noFill/>
            <a:ln>
              <a:noFill/>
            </a:ln>
          </p:spPr>
        </p:pic>
        <p:pic>
          <p:nvPicPr>
            <p:cNvPr id="39" name="Picture 38"/>
            <p:cNvPicPr>
              <a:picLocks noChangeAspect="1"/>
            </p:cNvPicPr>
            <p:nvPr/>
          </p:nvPicPr>
          <p:blipFill rotWithShape="1">
            <a:blip r:embed="rId3" cstate="print">
              <a:duotone>
                <a:schemeClr val="accent6">
                  <a:shade val="45000"/>
                  <a:satMod val="135000"/>
                </a:schemeClr>
                <a:prstClr val="white"/>
              </a:duotone>
              <a:extLst>
                <a:ext uri="{BEBA8EAE-BF5A-486C-A8C5-ECC9F3942E4B}">
                  <a14:imgProps xmlns:a14="http://schemas.microsoft.com/office/drawing/2010/main">
                    <a14:imgLayer r:embed="rId4">
                      <a14:imgEffect>
                        <a14:backgroundRemoval t="9842" b="70299" l="4988" r="95012"/>
                      </a14:imgEffect>
                      <a14:imgEffect>
                        <a14:saturation sat="400000"/>
                      </a14:imgEffect>
                      <a14:imgEffect>
                        <a14:brightnessContrast bright="40000" contrast="40000"/>
                      </a14:imgEffect>
                    </a14:imgLayer>
                  </a14:imgProps>
                </a:ext>
                <a:ext uri="{28A0092B-C50C-407E-A947-70E740481C1C}">
                  <a14:useLocalDpi xmlns:a14="http://schemas.microsoft.com/office/drawing/2010/main" val="0"/>
                </a:ext>
              </a:extLst>
            </a:blip>
            <a:srcRect l="5469" t="10597" r="5469" b="30636"/>
            <a:stretch/>
          </p:blipFill>
          <p:spPr>
            <a:xfrm>
              <a:off x="914400" y="2705100"/>
              <a:ext cx="1537990" cy="685800"/>
            </a:xfrm>
            <a:prstGeom prst="rect">
              <a:avLst/>
            </a:prstGeom>
            <a:noFill/>
            <a:ln>
              <a:noFill/>
            </a:ln>
          </p:spPr>
        </p:pic>
      </p:grpSp>
      <p:sp>
        <p:nvSpPr>
          <p:cNvPr id="30" name="X"/>
          <p:cNvSpPr/>
          <p:nvPr/>
        </p:nvSpPr>
        <p:spPr>
          <a:xfrm>
            <a:off x="6248400" y="2057398"/>
            <a:ext cx="2147590" cy="1066801"/>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90000"/>
              </a:lnSpc>
            </a:pPr>
            <a:r>
              <a:rPr lang="en-US" sz="4400" b="1"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88%</a:t>
            </a:r>
          </a:p>
          <a:p>
            <a:pPr algn="ctr">
              <a:lnSpc>
                <a:spcPct val="90000"/>
              </a:lnSpc>
            </a:pPr>
            <a:r>
              <a:rPr lang="en-US" sz="3200" dirty="0">
                <a:solidFill>
                  <a:prstClr val="black"/>
                </a:solidFill>
                <a:latin typeface="Cambria Math" panose="02040503050406030204" pitchFamily="18" charset="0"/>
                <a:ea typeface="Cambria Math" panose="02040503050406030204" pitchFamily="18" charset="0"/>
                <a:cs typeface="Courier New" panose="02070309020205020404" pitchFamily="49" charset="0"/>
              </a:rPr>
              <a:t>(28/32)</a:t>
            </a:r>
          </a:p>
        </p:txBody>
      </p:sp>
      <p:sp>
        <p:nvSpPr>
          <p:cNvPr id="41" name="Rectangle 40"/>
          <p:cNvSpPr/>
          <p:nvPr/>
        </p:nvSpPr>
        <p:spPr>
          <a:xfrm>
            <a:off x="609602"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5B9BD5"/>
                </a:solidFill>
                <a:latin typeface="Calibri Light"/>
              </a:rPr>
              <a:t>A</a:t>
            </a:r>
            <a:r>
              <a:rPr lang="en-US" sz="4000" b="1" smtClean="0">
                <a:solidFill>
                  <a:srgbClr val="5B9BD5"/>
                </a:solidFill>
                <a:latin typeface="Calibri Light"/>
              </a:rPr>
              <a:t> </a:t>
            </a:r>
            <a:r>
              <a:rPr lang="en-US" sz="3200" smtClean="0">
                <a:solidFill>
                  <a:srgbClr val="5B9BD5"/>
                </a:solidFill>
                <a:latin typeface="Calibri Light"/>
              </a:rPr>
              <a:t>company</a:t>
            </a:r>
            <a:endParaRPr lang="en-US" sz="4000" smtClean="0">
              <a:solidFill>
                <a:srgbClr val="5B9BD5"/>
              </a:solidFill>
              <a:latin typeface="Calibri Light"/>
            </a:endParaRPr>
          </a:p>
        </p:txBody>
      </p:sp>
      <p:sp>
        <p:nvSpPr>
          <p:cNvPr id="42" name="Rectangle 41"/>
          <p:cNvSpPr/>
          <p:nvPr/>
        </p:nvSpPr>
        <p:spPr>
          <a:xfrm>
            <a:off x="3352801" y="1066801"/>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ED7D31"/>
                </a:solidFill>
                <a:latin typeface="Calibri Light"/>
              </a:rPr>
              <a:t>B</a:t>
            </a:r>
            <a:r>
              <a:rPr lang="en-US" sz="4000" smtClean="0">
                <a:solidFill>
                  <a:srgbClr val="ED7D31"/>
                </a:solidFill>
                <a:latin typeface="Calibri Light"/>
              </a:rPr>
              <a:t> </a:t>
            </a:r>
            <a:r>
              <a:rPr lang="en-US" sz="3200" smtClean="0">
                <a:solidFill>
                  <a:srgbClr val="ED7D31"/>
                </a:solidFill>
                <a:latin typeface="Calibri Light"/>
              </a:rPr>
              <a:t>company</a:t>
            </a:r>
            <a:endParaRPr lang="en-US" sz="4000" smtClean="0">
              <a:solidFill>
                <a:srgbClr val="ED7D31"/>
              </a:solidFill>
              <a:latin typeface="Calibri Light"/>
            </a:endParaRPr>
          </a:p>
        </p:txBody>
      </p:sp>
      <p:sp>
        <p:nvSpPr>
          <p:cNvPr id="43" name="Rectangle 42"/>
          <p:cNvSpPr/>
          <p:nvPr/>
        </p:nvSpPr>
        <p:spPr>
          <a:xfrm>
            <a:off x="6096001"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r>
              <a:rPr lang="en-US" sz="4800" b="1" smtClean="0">
                <a:solidFill>
                  <a:srgbClr val="70AD47"/>
                </a:solidFill>
                <a:latin typeface="Calibri Light"/>
              </a:rPr>
              <a:t>C </a:t>
            </a:r>
            <a:r>
              <a:rPr lang="en-US" sz="3200" smtClean="0">
                <a:solidFill>
                  <a:srgbClr val="70AD47"/>
                </a:solidFill>
                <a:latin typeface="Calibri Light"/>
              </a:rPr>
              <a:t>company</a:t>
            </a:r>
            <a:endParaRPr lang="en-US" sz="4000" smtClean="0">
              <a:solidFill>
                <a:srgbClr val="70AD47"/>
              </a:solidFill>
              <a:latin typeface="Calibri Light"/>
            </a:endParaRPr>
          </a:p>
        </p:txBody>
      </p:sp>
      <p:sp>
        <p:nvSpPr>
          <p:cNvPr id="45" name="X"/>
          <p:cNvSpPr/>
          <p:nvPr/>
        </p:nvSpPr>
        <p:spPr>
          <a:xfrm>
            <a:off x="7480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5B9BD5"/>
                </a:solidFill>
                <a:latin typeface="Calibri Light"/>
                <a:cs typeface="Courier New" panose="02070309020205020404" pitchFamily="49" charset="0"/>
              </a:rPr>
              <a:t>Up to</a:t>
            </a:r>
          </a:p>
          <a:p>
            <a:pPr algn="ctr"/>
            <a:r>
              <a:rPr lang="en-US" sz="4400" b="1"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1.0×10</a:t>
            </a:r>
            <a:r>
              <a:rPr lang="en-US" sz="4400" b="1" baseline="300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7</a:t>
            </a:r>
            <a:r>
              <a:rPr lang="en-US" sz="36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smtClean="0">
                <a:solidFill>
                  <a:srgbClr val="5B9BD5"/>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5B9BD5"/>
                </a:solidFill>
                <a:latin typeface="Calibri Light"/>
                <a:cs typeface="Courier New" panose="02070309020205020404" pitchFamily="49" charset="0"/>
              </a:rPr>
              <a:t>errors </a:t>
            </a:r>
          </a:p>
        </p:txBody>
      </p:sp>
      <p:sp>
        <p:nvSpPr>
          <p:cNvPr id="46" name="X"/>
          <p:cNvSpPr/>
          <p:nvPr/>
        </p:nvSpPr>
        <p:spPr>
          <a:xfrm>
            <a:off x="3484215"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ED7D31"/>
                </a:solidFill>
                <a:latin typeface="Calibri Light"/>
                <a:cs typeface="Courier New" panose="02070309020205020404" pitchFamily="49" charset="0"/>
              </a:rPr>
              <a:t>Up to</a:t>
            </a:r>
          </a:p>
          <a:p>
            <a:pPr algn="ctr"/>
            <a:r>
              <a:rPr lang="en-US" sz="4400" b="1"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2.7×10</a:t>
            </a:r>
            <a:r>
              <a:rPr lang="en-US" sz="4400" b="1" baseline="300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6</a:t>
            </a:r>
            <a:r>
              <a:rPr lang="en-US" sz="36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t/>
            </a:r>
            <a:br>
              <a:rPr lang="en-US" sz="3600" dirty="0" smtClean="0">
                <a:solidFill>
                  <a:srgbClr val="ED7D31"/>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ED7D31"/>
                </a:solidFill>
                <a:latin typeface="Calibri Light"/>
                <a:cs typeface="Courier New" panose="02070309020205020404" pitchFamily="49" charset="0"/>
              </a:rPr>
              <a:t>errors </a:t>
            </a:r>
          </a:p>
        </p:txBody>
      </p:sp>
      <p:sp>
        <p:nvSpPr>
          <p:cNvPr id="47" name="X"/>
          <p:cNvSpPr/>
          <p:nvPr/>
        </p:nvSpPr>
        <p:spPr>
          <a:xfrm>
            <a:off x="62344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r>
              <a:rPr lang="en-US" sz="3600" dirty="0" smtClean="0">
                <a:solidFill>
                  <a:srgbClr val="70AD47"/>
                </a:solidFill>
                <a:latin typeface="Calibri Light"/>
                <a:cs typeface="Courier New" panose="02070309020205020404" pitchFamily="49" charset="0"/>
              </a:rPr>
              <a:t>Up to</a:t>
            </a:r>
          </a:p>
          <a:p>
            <a:pPr algn="ctr"/>
            <a:r>
              <a:rPr lang="en-US" sz="4400" b="1"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3.3×10</a:t>
            </a:r>
            <a:r>
              <a:rPr lang="en-US" sz="4400" b="1" baseline="300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5</a:t>
            </a:r>
            <a:r>
              <a:rPr lang="en-US" sz="36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t> </a:t>
            </a:r>
            <a:br>
              <a:rPr lang="en-US" sz="3600" dirty="0" smtClean="0">
                <a:solidFill>
                  <a:srgbClr val="70AD47"/>
                </a:solidFill>
                <a:latin typeface="Cambria Math" panose="02040503050406030204" pitchFamily="18" charset="0"/>
                <a:ea typeface="Cambria Math" panose="02040503050406030204" pitchFamily="18" charset="0"/>
                <a:cs typeface="Courier New" panose="02070309020205020404" pitchFamily="49" charset="0"/>
              </a:rPr>
            </a:br>
            <a:r>
              <a:rPr lang="en-US" sz="3600" dirty="0" smtClean="0">
                <a:solidFill>
                  <a:srgbClr val="70AD47"/>
                </a:solidFill>
                <a:latin typeface="Calibri Light"/>
                <a:cs typeface="Courier New" panose="02070309020205020404" pitchFamily="49" charset="0"/>
              </a:rPr>
              <a:t>errors </a:t>
            </a: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29</a:t>
            </a:fld>
            <a:endParaRPr lang="en-US">
              <a:solidFill>
                <a:prstClr val="black">
                  <a:tint val="75000"/>
                </a:prstClr>
              </a:solidFill>
            </a:endParaRPr>
          </a:p>
        </p:txBody>
      </p:sp>
      <p:sp>
        <p:nvSpPr>
          <p:cNvPr id="48" name="Title 1"/>
          <p:cNvSpPr>
            <a:spLocks noGrp="1"/>
          </p:cNvSpPr>
          <p:nvPr>
            <p:ph type="title"/>
          </p:nvPr>
        </p:nvSpPr>
        <p:spPr>
          <a:xfrm>
            <a:off x="228600" y="-27384"/>
            <a:ext cx="8610600" cy="1066800"/>
          </a:xfrm>
        </p:spPr>
        <p:txBody>
          <a:bodyPr/>
          <a:lstStyle/>
          <a:p>
            <a:r>
              <a:rPr lang="en-US" sz="4400" b="0" dirty="0" smtClean="0">
                <a:solidFill>
                  <a:srgbClr val="1A5712"/>
                </a:solidFill>
                <a:latin typeface="Garamond" charset="0"/>
                <a:ea typeface="ＭＳ Ｐゴシック" charset="0"/>
                <a:cs typeface="ＭＳ Ｐゴシック" charset="0"/>
              </a:rPr>
              <a:t>Most DRAM Modules Are at Risk</a:t>
            </a:r>
            <a:endParaRPr lang="en-US" sz="4400" b="0" dirty="0">
              <a:solidFill>
                <a:srgbClr val="1A5712"/>
              </a:solidFill>
              <a:latin typeface="Garamond" charset="0"/>
              <a:ea typeface="ＭＳ Ｐゴシック" charset="0"/>
              <a:cs typeface="ＭＳ Ｐゴシック" charset="0"/>
            </a:endParaRPr>
          </a:p>
        </p:txBody>
      </p:sp>
      <p:sp>
        <p:nvSpPr>
          <p:cNvPr id="44" name="Rectangle 43"/>
          <p:cNvSpPr/>
          <p:nvPr/>
        </p:nvSpPr>
        <p:spPr>
          <a:xfrm>
            <a:off x="107950" y="6165304"/>
            <a:ext cx="8568506" cy="646331"/>
          </a:xfrm>
          <a:prstGeom prst="rect">
            <a:avLst/>
          </a:prstGeom>
        </p:spPr>
        <p:txBody>
          <a:bodyPr wrap="square">
            <a:spAutoFit/>
          </a:bodyPr>
          <a:lstStyle/>
          <a:p>
            <a:pPr>
              <a:defRPr/>
            </a:pPr>
            <a:r>
              <a:rPr lang="en-US" dirty="0" smtClean="0">
                <a:solidFill>
                  <a:srgbClr val="0000FF"/>
                </a:solidFill>
                <a:latin typeface="Calibri"/>
                <a:ea typeface="ＭＳ Ｐゴシック" charset="0"/>
                <a:cs typeface="ＭＳ Ｐゴシック" charset="0"/>
                <a:hlinkClick r:id="rId5"/>
              </a:rPr>
              <a:t>Flipping </a:t>
            </a:r>
            <a:r>
              <a:rPr lang="en-US" dirty="0">
                <a:solidFill>
                  <a:srgbClr val="0000FF"/>
                </a:solidFill>
                <a:latin typeface="Calibri"/>
                <a:ea typeface="ＭＳ Ｐゴシック" charset="0"/>
                <a:cs typeface="ＭＳ Ｐゴシック" charset="0"/>
                <a:hlinkClick r:id="rId5"/>
              </a:rPr>
              <a:t>Bits in Memory Without Accessing Them: An Experimental Study of DRAM Disturbance </a:t>
            </a:r>
            <a:r>
              <a:rPr lang="en-US" dirty="0" smtClean="0">
                <a:solidFill>
                  <a:srgbClr val="0000FF"/>
                </a:solidFill>
                <a:latin typeface="Calibri"/>
                <a:ea typeface="ＭＳ Ｐゴシック" charset="0"/>
                <a:cs typeface="ＭＳ Ｐゴシック" charset="0"/>
                <a:hlinkClick r:id="rId5"/>
              </a:rPr>
              <a:t>Errors</a:t>
            </a:r>
            <a:r>
              <a:rPr lang="en-US" dirty="0" smtClean="0">
                <a:solidFill>
                  <a:srgbClr val="0000FF"/>
                </a:solidFill>
                <a:latin typeface="Calibri"/>
                <a:ea typeface="ＭＳ Ｐゴシック" charset="0"/>
                <a:cs typeface="ＭＳ Ｐゴシック" charset="0"/>
              </a:rPr>
              <a:t>,</a:t>
            </a:r>
            <a:r>
              <a:rPr lang="en-US" dirty="0" smtClean="0">
                <a:solidFill>
                  <a:prstClr val="black"/>
                </a:solidFill>
                <a:latin typeface="Tahoma" charset="0"/>
                <a:ea typeface="ＭＳ Ｐゴシック" charset="0"/>
                <a:cs typeface="ＭＳ Ｐゴシック" charset="0"/>
              </a:rPr>
              <a:t> </a:t>
            </a:r>
            <a:r>
              <a:rPr lang="en-US" dirty="0" smtClean="0">
                <a:solidFill>
                  <a:prstClr val="black"/>
                </a:solidFill>
                <a:latin typeface="Calibri"/>
                <a:ea typeface="ＭＳ Ｐゴシック" charset="0"/>
                <a:cs typeface="ＭＳ Ｐゴシック" charset="0"/>
              </a:rPr>
              <a:t>(Kim et al., ISCA 2014)</a:t>
            </a:r>
            <a:endParaRPr lang="en-US" dirty="0">
              <a:solidFill>
                <a:prstClr val="black"/>
              </a:solidFill>
              <a:latin typeface="Calibri"/>
              <a:ea typeface="ＭＳ Ｐゴシック" charset="0"/>
              <a:cs typeface="ＭＳ Ｐゴシック" charset="0"/>
            </a:endParaRPr>
          </a:p>
        </p:txBody>
      </p:sp>
    </p:spTree>
    <p:extLst>
      <p:ext uri="{BB962C8B-B14F-4D97-AF65-F5344CB8AC3E}">
        <p14:creationId xmlns:p14="http://schemas.microsoft.com/office/powerpoint/2010/main" val="3514781477"/>
      </p:ext>
    </p:extLst>
  </p:cSld>
  <p:clrMapOvr>
    <a:masterClrMapping/>
  </p:clrMapOvr>
  <p:timing>
    <p:tnLst>
      <p:par>
        <p:cTn xmlns:p14="http://schemas.microsoft.com/office/powerpoint/2010/mai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13682" y="990600"/>
            <a:ext cx="6731875" cy="4651892"/>
          </a:xfrm>
        </p:spPr>
      </p:pic>
      <p:pic>
        <p:nvPicPr>
          <p:cNvPr id="8" name="AllErrors"/>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30</a:t>
            </a:fld>
            <a:endParaRPr lang="en-US">
              <a:solidFill>
                <a:prstClr val="black">
                  <a:tint val="75000"/>
                </a:prstClr>
              </a:solidFill>
            </a:endParaRPr>
          </a:p>
        </p:txBody>
      </p:sp>
      <p:sp>
        <p:nvSpPr>
          <p:cNvPr id="14" name="Curtain1"/>
          <p:cNvSpPr/>
          <p:nvPr/>
        </p:nvSpPr>
        <p:spPr>
          <a:xfrm>
            <a:off x="2133601" y="1424940"/>
            <a:ext cx="2141220"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5" name="Curtain2"/>
          <p:cNvSpPr/>
          <p:nvPr/>
        </p:nvSpPr>
        <p:spPr>
          <a:xfrm>
            <a:off x="4274820" y="1424940"/>
            <a:ext cx="3670737" cy="3497580"/>
          </a:xfrm>
          <a:prstGeom prst="rect">
            <a:avLst/>
          </a:prstGeom>
          <a:solidFill>
            <a:srgbClr val="CDCD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sp>
        <p:nvSpPr>
          <p:cNvPr id="16" name="Punchline"/>
          <p:cNvSpPr txBox="1"/>
          <p:nvPr/>
        </p:nvSpPr>
        <p:spPr>
          <a:xfrm>
            <a:off x="228600" y="5718692"/>
            <a:ext cx="8686800" cy="758308"/>
          </a:xfrm>
          <a:prstGeom prst="rect">
            <a:avLst/>
          </a:prstGeom>
          <a:noFill/>
        </p:spPr>
        <p:txBody>
          <a:bodyPr wrap="square" rtlCol="0" anchor="ctr">
            <a:noAutofit/>
          </a:bodyPr>
          <a:lstStyle/>
          <a:p>
            <a:pPr algn="ctr"/>
            <a:r>
              <a:rPr lang="en-US" sz="3600" i="1" dirty="0" smtClean="0">
                <a:solidFill>
                  <a:srgbClr val="FF0000"/>
                </a:solidFill>
                <a:latin typeface="Calibri Light"/>
              </a:rPr>
              <a:t>All modules from </a:t>
            </a:r>
            <a:r>
              <a:rPr lang="en-US" sz="3200" i="1" dirty="0" smtClean="0">
                <a:solidFill>
                  <a:srgbClr val="FF0000"/>
                </a:solidFill>
                <a:latin typeface="Cambria Math" panose="02040503050406030204" pitchFamily="18" charset="0"/>
                <a:ea typeface="Cambria Math" panose="02040503050406030204" pitchFamily="18" charset="0"/>
              </a:rPr>
              <a:t>2012–2013 </a:t>
            </a:r>
            <a:r>
              <a:rPr lang="en-US" sz="3600" i="1" dirty="0" smtClean="0">
                <a:solidFill>
                  <a:srgbClr val="FF0000"/>
                </a:solidFill>
                <a:latin typeface="Calibri Light"/>
              </a:rPr>
              <a:t>are vulnerable</a:t>
            </a:r>
            <a:endParaRPr lang="en-US" sz="3600" i="1" dirty="0">
              <a:solidFill>
                <a:srgbClr val="FF0000"/>
              </a:solidFill>
              <a:latin typeface="Calibri Light"/>
            </a:endParaRPr>
          </a:p>
        </p:txBody>
      </p:sp>
      <p:sp>
        <p:nvSpPr>
          <p:cNvPr id="19" name="RedBox"/>
          <p:cNvSpPr/>
          <p:nvPr/>
        </p:nvSpPr>
        <p:spPr>
          <a:xfrm>
            <a:off x="5454650" y="1442720"/>
            <a:ext cx="1660525" cy="3405505"/>
          </a:xfrm>
          <a:prstGeom prst="rect">
            <a:avLst/>
          </a:prstGeom>
          <a:solidFill>
            <a:srgbClr val="FF0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ctr">
              <a:lnSpc>
                <a:spcPct val="80000"/>
              </a:lnSpc>
            </a:pPr>
            <a:r>
              <a:rPr lang="en-US" sz="2800" i="1" dirty="0" smtClean="0">
                <a:solidFill>
                  <a:srgbClr val="70AE46"/>
                </a:solidFill>
                <a:latin typeface="Calibri Light"/>
                <a:cs typeface="Courier New" panose="02070309020205020404" pitchFamily="49" charset="0"/>
              </a:rPr>
              <a:t>First</a:t>
            </a:r>
          </a:p>
          <a:p>
            <a:pPr algn="ctr">
              <a:lnSpc>
                <a:spcPct val="80000"/>
              </a:lnSpc>
            </a:pPr>
            <a:r>
              <a:rPr lang="en-US" sz="2800" i="1" dirty="0" smtClean="0">
                <a:solidFill>
                  <a:srgbClr val="70AE46"/>
                </a:solidFill>
                <a:latin typeface="Calibri Light"/>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31748718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8" fill="hold" grpId="0" nodeType="clickEffect">
                                  <p:stCondLst>
                                    <p:cond delay="0"/>
                                  </p:stCondLst>
                                  <p:childTnLst>
                                    <p:animEffect transition="out" filter="wipe(left)">
                                      <p:cBhvr>
                                        <p:cTn id="6" dur="1500"/>
                                        <p:tgtEl>
                                          <p:spTgt spid="14"/>
                                        </p:tgtEl>
                                      </p:cBhvr>
                                    </p:animEffect>
                                    <p:set>
                                      <p:cBhvr>
                                        <p:cTn id="7" dur="1" fill="hold">
                                          <p:stCondLst>
                                            <p:cond delay="1499"/>
                                          </p:stCondLst>
                                        </p:cTn>
                                        <p:tgtEl>
                                          <p:spTgt spid="14"/>
                                        </p:tgtEl>
                                        <p:attrNameLst>
                                          <p:attrName>style.visibility</p:attrName>
                                        </p:attrNameLst>
                                      </p:cBhvr>
                                      <p:to>
                                        <p:strVal val="hidden"/>
                                      </p:to>
                                    </p:set>
                                  </p:childTnLst>
                                </p:cTn>
                              </p:par>
                            </p:childTnLst>
                          </p:cTn>
                        </p:par>
                        <p:par>
                          <p:cTn id="8" fill="hold">
                            <p:stCondLst>
                              <p:cond delay="1500"/>
                            </p:stCondLst>
                            <p:childTnLst>
                              <p:par>
                                <p:cTn id="9" presetID="1" presetClass="entr" presetSubtype="0" fill="hold" grpId="0" nodeType="afterEffect">
                                  <p:stCondLst>
                                    <p:cond delay="50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500"/>
                                  </p:stCondLst>
                                  <p:childTnLst>
                                    <p:set>
                                      <p:cBhvr>
                                        <p:cTn id="12" dur="1" fill="hold">
                                          <p:stCondLst>
                                            <p:cond delay="0"/>
                                          </p:stCondLst>
                                        </p:cTn>
                                        <p:tgtEl>
                                          <p:spTgt spid="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22" presetClass="exit" presetSubtype="8" fill="hold" grpId="0" nodeType="clickEffect">
                                  <p:stCondLst>
                                    <p:cond delay="0"/>
                                  </p:stCondLst>
                                  <p:childTnLst>
                                    <p:animEffect transition="out" filter="wipe(left)">
                                      <p:cBhvr>
                                        <p:cTn id="16" dur="1500"/>
                                        <p:tgtEl>
                                          <p:spTgt spid="15"/>
                                        </p:tgtEl>
                                      </p:cBhvr>
                                    </p:animEffect>
                                    <p:set>
                                      <p:cBhvr>
                                        <p:cTn id="17" dur="1" fill="hold">
                                          <p:stCondLst>
                                            <p:cond delay="1499"/>
                                          </p:stCondLst>
                                        </p:cTn>
                                        <p:tgtEl>
                                          <p:spTgt spid="15"/>
                                        </p:tgtEl>
                                        <p:attrNameLst>
                                          <p:attrName>style.visibility</p:attrName>
                                        </p:attrNameLst>
                                      </p:cBhvr>
                                      <p:to>
                                        <p:strVal val="hidden"/>
                                      </p:to>
                                    </p:set>
                                  </p:childTnLst>
                                </p:cTn>
                              </p:par>
                              <p:par>
                                <p:cTn id="18" presetID="10" presetClass="entr" presetSubtype="0" fill="hold" nodeType="withEffect">
                                  <p:stCondLst>
                                    <p:cond delay="10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p:bldP spid="19" grpId="0" animBg="1"/>
      <p:bldP spid="9" grpId="0"/>
      <p:bldP spid="3"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latin typeface="Calibri"/>
              </a:rPr>
              <a:t>Download from: </a:t>
            </a:r>
            <a:r>
              <a:rPr lang="en-US" dirty="0" smtClean="0">
                <a:solidFill>
                  <a:prstClr val="black"/>
                </a:solidFill>
                <a:latin typeface="Calibri"/>
                <a:hlinkClick r:id="rId6"/>
              </a:rPr>
              <a:t>https</a:t>
            </a:r>
            <a:r>
              <a:rPr lang="en-US" dirty="0">
                <a:solidFill>
                  <a:prstClr val="black"/>
                </a:solidFill>
                <a:latin typeface="Calibri"/>
                <a:hlinkClick r:id="rId6"/>
              </a:rPr>
              <a:t>://github.com/CMU-SAFARI/rowhammer</a:t>
            </a:r>
            <a:r>
              <a:rPr lang="en-US" dirty="0">
                <a:solidFill>
                  <a:prstClr val="black"/>
                </a:solidFill>
                <a:latin typeface="Calibri"/>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55" name="YArrow"/>
          <p:cNvCxnSpPr>
            <a:stCxn id="57" idx="3"/>
            <a:endCxn id="61" idx="1"/>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7"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58" name="XArrow"/>
          <p:cNvCxnSpPr>
            <a:stCxn id="59"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9"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60"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61"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62"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3"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4"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65"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Tree>
    <p:extLst>
      <p:ext uri="{BB962C8B-B14F-4D97-AF65-F5344CB8AC3E}">
        <p14:creationId xmlns:p14="http://schemas.microsoft.com/office/powerpoint/2010/main" val="272959094"/>
      </p:ext>
    </p:extLst>
  </p:cSld>
  <p:clrMapOvr>
    <a:masterClrMapping/>
  </p:clrMapOvr>
  <p:timing>
    <p:tnLst>
      <p:par>
        <p:cTn xmlns:p14="http://schemas.microsoft.com/office/powerpoint/2010/mai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latin typeface="Calibri"/>
              </a:rPr>
              <a:t>Download from: </a:t>
            </a:r>
            <a:r>
              <a:rPr lang="en-US" dirty="0" smtClean="0">
                <a:solidFill>
                  <a:prstClr val="black"/>
                </a:solidFill>
                <a:latin typeface="Calibri"/>
                <a:hlinkClick r:id="rId6"/>
              </a:rPr>
              <a:t>https</a:t>
            </a:r>
            <a:r>
              <a:rPr lang="en-US" dirty="0">
                <a:solidFill>
                  <a:prstClr val="black"/>
                </a:solidFill>
                <a:latin typeface="Calibri"/>
                <a:hlinkClick r:id="rId6"/>
              </a:rPr>
              <a:t>://github.com/CMU-SAFARI/rowhammer</a:t>
            </a:r>
            <a:r>
              <a:rPr lang="en-US" dirty="0">
                <a:solidFill>
                  <a:prstClr val="black"/>
                </a:solidFill>
                <a:latin typeface="Calibri"/>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55" name="YArrow"/>
          <p:cNvCxnSpPr>
            <a:stCxn id="57" idx="3"/>
            <a:endCxn id="61" idx="1"/>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7"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58" name="XArrow"/>
          <p:cNvCxnSpPr>
            <a:stCxn id="59"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9"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60"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61"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62"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3"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4"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endParaRPr lang="en-US" sz="2800" b="1">
              <a:solidFill>
                <a:prstClr val="black"/>
              </a:solidFill>
              <a:latin typeface="Calibri Light"/>
              <a:cs typeface="Courier New" panose="02070309020205020404" pitchFamily="49" charset="0"/>
            </a:endParaRPr>
          </a:p>
        </p:txBody>
      </p:sp>
      <p:sp>
        <p:nvSpPr>
          <p:cNvPr id="65"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22" name="CPU"/>
          <p:cNvSpPr/>
          <p:nvPr/>
        </p:nvSpPr>
        <p:spPr>
          <a:xfrm>
            <a:off x="419100" y="3352800"/>
            <a:ext cx="4152900" cy="3048001"/>
          </a:xfrm>
          <a:prstGeom prst="rect">
            <a:avLst/>
          </a:prstGeom>
          <a:no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400050" indent="-400050">
              <a:lnSpc>
                <a:spcPct val="90000"/>
              </a:lnSpc>
              <a:buFont typeface="+mj-lt"/>
              <a:buAutoNum type="arabicPeriod"/>
            </a:pPr>
            <a:r>
              <a:rPr lang="en-US" sz="3200" dirty="0" smtClean="0">
                <a:solidFill>
                  <a:prstClr val="black"/>
                </a:solidFill>
                <a:latin typeface="Calibri Light"/>
                <a:cs typeface="Courier New" panose="02070309020205020404" pitchFamily="49" charset="0"/>
              </a:rPr>
              <a:t>Avoid </a:t>
            </a:r>
            <a:r>
              <a:rPr lang="en-US" sz="3200" b="1" i="1" dirty="0" smtClean="0">
                <a:solidFill>
                  <a:prstClr val="black"/>
                </a:solidFill>
                <a:latin typeface="Calibri Light"/>
                <a:cs typeface="Courier New" panose="02070309020205020404" pitchFamily="49" charset="0"/>
              </a:rPr>
              <a:t>cache hits</a:t>
            </a:r>
          </a:p>
          <a:p>
            <a:pPr marL="742950" lvl="1" indent="-285750">
              <a:lnSpc>
                <a:spcPct val="90000"/>
              </a:lnSpc>
              <a:buFont typeface="Calibri Light" panose="020F0302020204030204" pitchFamily="34" charset="0"/>
              <a:buChar char="–"/>
            </a:pPr>
            <a:r>
              <a:rPr lang="en-US" sz="2800" dirty="0" smtClean="0">
                <a:solidFill>
                  <a:prstClr val="black"/>
                </a:solidFill>
                <a:latin typeface="Calibri Light"/>
                <a:cs typeface="Courier New" panose="02070309020205020404" pitchFamily="49" charset="0"/>
              </a:rPr>
              <a:t>Flush </a:t>
            </a:r>
            <a:r>
              <a:rPr lang="en-US" sz="2800" b="1" dirty="0" smtClean="0">
                <a:solidFill>
                  <a:srgbClr val="FF0000"/>
                </a:solidFill>
                <a:latin typeface="Courier New" panose="02070309020205020404" pitchFamily="49" charset="0"/>
                <a:cs typeface="Courier New" panose="02070309020205020404" pitchFamily="49" charset="0"/>
              </a:rPr>
              <a:t>X</a:t>
            </a:r>
            <a:r>
              <a:rPr lang="en-US" sz="2800" dirty="0" smtClean="0">
                <a:solidFill>
                  <a:prstClr val="black"/>
                </a:solidFill>
                <a:latin typeface="Calibri Light"/>
                <a:cs typeface="Courier New" panose="02070309020205020404" pitchFamily="49" charset="0"/>
              </a:rPr>
              <a:t> from cache</a:t>
            </a:r>
          </a:p>
          <a:p>
            <a:pPr marL="400050" indent="-400050">
              <a:lnSpc>
                <a:spcPct val="90000"/>
              </a:lnSpc>
              <a:buFont typeface="+mj-lt"/>
              <a:buAutoNum type="arabicPeriod"/>
            </a:pPr>
            <a:endParaRPr lang="en-US" sz="3200" dirty="0" smtClean="0">
              <a:solidFill>
                <a:prstClr val="black"/>
              </a:solidFill>
              <a:latin typeface="Calibri Light"/>
              <a:cs typeface="Courier New" panose="02070309020205020404" pitchFamily="49" charset="0"/>
            </a:endParaRPr>
          </a:p>
          <a:p>
            <a:pPr marL="400050" indent="-400050">
              <a:lnSpc>
                <a:spcPct val="90000"/>
              </a:lnSpc>
              <a:buFont typeface="+mj-lt"/>
              <a:buAutoNum type="arabicPeriod"/>
            </a:pPr>
            <a:r>
              <a:rPr lang="en-US" sz="3200" dirty="0" smtClean="0">
                <a:solidFill>
                  <a:prstClr val="black"/>
                </a:solidFill>
                <a:latin typeface="Calibri Light"/>
                <a:cs typeface="Courier New" panose="02070309020205020404" pitchFamily="49" charset="0"/>
              </a:rPr>
              <a:t>Avoid </a:t>
            </a:r>
            <a:r>
              <a:rPr lang="en-US" sz="3200" b="1" i="1" dirty="0" smtClean="0">
                <a:solidFill>
                  <a:prstClr val="black"/>
                </a:solidFill>
                <a:latin typeface="Calibri Light"/>
                <a:cs typeface="Courier New" panose="02070309020205020404" pitchFamily="49" charset="0"/>
              </a:rPr>
              <a:t>row hits</a:t>
            </a:r>
            <a:r>
              <a:rPr lang="en-US" sz="3200" dirty="0" smtClean="0">
                <a:solidFill>
                  <a:prstClr val="black"/>
                </a:solidFill>
                <a:latin typeface="Calibri Light"/>
                <a:cs typeface="Courier New" panose="02070309020205020404" pitchFamily="49" charset="0"/>
              </a:rPr>
              <a:t> to </a:t>
            </a:r>
            <a:r>
              <a:rPr lang="en-US" sz="3200" b="1" dirty="0" smtClean="0">
                <a:solidFill>
                  <a:srgbClr val="FF0000"/>
                </a:solidFill>
                <a:latin typeface="Courier New" panose="02070309020205020404" pitchFamily="49" charset="0"/>
                <a:cs typeface="Courier New" panose="02070309020205020404" pitchFamily="49" charset="0"/>
              </a:rPr>
              <a:t>X</a:t>
            </a:r>
            <a:endParaRPr lang="en-US" sz="3200" b="1" dirty="0">
              <a:solidFill>
                <a:srgbClr val="FF0000"/>
              </a:solidFill>
              <a:latin typeface="Courier New" panose="02070309020205020404" pitchFamily="49" charset="0"/>
              <a:cs typeface="Courier New" panose="02070309020205020404" pitchFamily="49" charset="0"/>
            </a:endParaRPr>
          </a:p>
          <a:p>
            <a:pPr marL="742950" lvl="1" indent="-285750">
              <a:lnSpc>
                <a:spcPct val="90000"/>
              </a:lnSpc>
              <a:buFont typeface="Calibri Light" panose="020F0302020204030204" pitchFamily="34" charset="0"/>
              <a:buChar char="–"/>
            </a:pPr>
            <a:r>
              <a:rPr lang="en-US" sz="2800" dirty="0" smtClean="0">
                <a:solidFill>
                  <a:prstClr val="black"/>
                </a:solidFill>
                <a:latin typeface="Calibri Light"/>
                <a:cs typeface="Courier New" panose="02070309020205020404" pitchFamily="49" charset="0"/>
              </a:rPr>
              <a:t>Read </a:t>
            </a:r>
            <a:r>
              <a:rPr lang="en-US" sz="2800" b="1" dirty="0" smtClean="0">
                <a:solidFill>
                  <a:srgbClr val="FF0000"/>
                </a:solidFill>
                <a:latin typeface="Courier New" panose="02070309020205020404" pitchFamily="49" charset="0"/>
                <a:cs typeface="Courier New" panose="02070309020205020404" pitchFamily="49" charset="0"/>
              </a:rPr>
              <a:t>Y</a:t>
            </a:r>
            <a:r>
              <a:rPr lang="en-US" sz="2800" dirty="0" smtClean="0">
                <a:solidFill>
                  <a:prstClr val="black"/>
                </a:solidFill>
                <a:latin typeface="Calibri Light"/>
                <a:cs typeface="Courier New" panose="02070309020205020404" pitchFamily="49" charset="0"/>
              </a:rPr>
              <a:t> in another row</a:t>
            </a:r>
            <a:endParaRPr lang="en-US" sz="2800" dirty="0">
              <a:solidFill>
                <a:prstClr val="black"/>
              </a:solidFill>
              <a:latin typeface="Calibri Light"/>
              <a:cs typeface="Courier New" panose="02070309020205020404" pitchFamily="49" charset="0"/>
            </a:endParaRPr>
          </a:p>
        </p:txBody>
      </p:sp>
    </p:spTree>
    <p:extLst>
      <p:ext uri="{BB962C8B-B14F-4D97-AF65-F5344CB8AC3E}">
        <p14:creationId xmlns:p14="http://schemas.microsoft.com/office/powerpoint/2010/main" val="140971012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2">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2">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2">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latin typeface="Calibri"/>
              </a:rPr>
              <a:t>Download from: </a:t>
            </a:r>
            <a:r>
              <a:rPr lang="en-US" dirty="0" smtClean="0">
                <a:solidFill>
                  <a:prstClr val="black"/>
                </a:solidFill>
                <a:latin typeface="Calibri"/>
                <a:hlinkClick r:id="rId6"/>
              </a:rPr>
              <a:t>https</a:t>
            </a:r>
            <a:r>
              <a:rPr lang="en-US" dirty="0">
                <a:solidFill>
                  <a:prstClr val="black"/>
                </a:solidFill>
                <a:latin typeface="Calibri"/>
                <a:hlinkClick r:id="rId6"/>
              </a:rPr>
              <a:t>://github.com/CMU-SAFARI/rowhammer</a:t>
            </a:r>
            <a:r>
              <a:rPr lang="en-US" dirty="0">
                <a:solidFill>
                  <a:prstClr val="black"/>
                </a:solidFill>
                <a:latin typeface="Calibri"/>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55"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57"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58"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59"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0" name="RowX"/>
          <p:cNvSpPr/>
          <p:nvPr/>
        </p:nvSpPr>
        <p:spPr>
          <a:xfrm>
            <a:off x="6096000" y="4003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61"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cxnSp>
        <p:nvCxnSpPr>
          <p:cNvPr id="62" name="YArrow"/>
          <p:cNvCxnSpPr>
            <a:stCxn id="63"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3"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64" name="XArrow"/>
          <p:cNvCxnSpPr>
            <a:stCxn id="65"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5"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Tree>
    <p:extLst>
      <p:ext uri="{BB962C8B-B14F-4D97-AF65-F5344CB8AC3E}">
        <p14:creationId xmlns:p14="http://schemas.microsoft.com/office/powerpoint/2010/main" val="2990402159"/>
      </p:ext>
    </p:extLst>
  </p:cSld>
  <p:clrMapOvr>
    <a:masterClrMapping/>
  </p:clrMapOvr>
  <p:timing>
    <p:tnLst>
      <p:par>
        <p:cTn xmlns:p14="http://schemas.microsoft.com/office/powerpoint/2010/mai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latin typeface="Calibri"/>
              </a:rPr>
              <a:t>Download from: </a:t>
            </a:r>
            <a:r>
              <a:rPr lang="en-US" dirty="0" smtClean="0">
                <a:solidFill>
                  <a:prstClr val="black"/>
                </a:solidFill>
                <a:latin typeface="Calibri"/>
                <a:hlinkClick r:id="rId6"/>
              </a:rPr>
              <a:t>https</a:t>
            </a:r>
            <a:r>
              <a:rPr lang="en-US" dirty="0">
                <a:solidFill>
                  <a:prstClr val="black"/>
                </a:solidFill>
                <a:latin typeface="Calibri"/>
                <a:hlinkClick r:id="rId6"/>
              </a:rPr>
              <a:t>://github.com/CMU-SAFARI/rowhammer</a:t>
            </a:r>
            <a:r>
              <a:rPr lang="en-US" dirty="0">
                <a:solidFill>
                  <a:prstClr val="black"/>
                </a:solidFill>
                <a:latin typeface="Calibri"/>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
        <p:nvSpPr>
          <p:cNvPr id="54"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55" name="Row"/>
          <p:cNvSpPr/>
          <p:nvPr/>
        </p:nvSpPr>
        <p:spPr>
          <a:xfrm>
            <a:off x="6096000" y="5527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57" name="RowY"/>
          <p:cNvSpPr/>
          <p:nvPr/>
        </p:nvSpPr>
        <p:spPr>
          <a:xfrm>
            <a:off x="6096000" y="5146764"/>
            <a:ext cx="2133600" cy="381000"/>
          </a:xfrm>
          <a:prstGeom prst="rect">
            <a:avLst/>
          </a:prstGeom>
          <a:solidFill>
            <a:srgbClr val="FF8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58" name="Row"/>
          <p:cNvSpPr/>
          <p:nvPr/>
        </p:nvSpPr>
        <p:spPr>
          <a:xfrm>
            <a:off x="6096000" y="4765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59" name="Row"/>
          <p:cNvSpPr/>
          <p:nvPr/>
        </p:nvSpPr>
        <p:spPr>
          <a:xfrm>
            <a:off x="6096000" y="4384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60"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61" name="Row"/>
          <p:cNvSpPr/>
          <p:nvPr/>
        </p:nvSpPr>
        <p:spPr>
          <a:xfrm>
            <a:off x="6096000" y="3622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cxnSp>
        <p:nvCxnSpPr>
          <p:cNvPr id="62" name="YArrow"/>
          <p:cNvCxnSpPr>
            <a:stCxn id="63"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3"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64" name="XArrow"/>
          <p:cNvCxnSpPr>
            <a:stCxn id="65"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65"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Tree>
    <p:extLst>
      <p:ext uri="{BB962C8B-B14F-4D97-AF65-F5344CB8AC3E}">
        <p14:creationId xmlns:p14="http://schemas.microsoft.com/office/powerpoint/2010/main" val="703957889"/>
      </p:ext>
    </p:extLst>
  </p:cSld>
  <p:clrMapOvr>
    <a:masterClrMapping/>
  </p:clrMapOvr>
  <p:timing>
    <p:tnLst>
      <p:par>
        <p:cTn xmlns:p14="http://schemas.microsoft.com/office/powerpoint/2010/mai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8"/>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4982278" y="990600"/>
            <a:ext cx="3761672" cy="2542032"/>
          </a:xfrm>
          <a:prstGeom prst="rect">
            <a:avLst/>
          </a:prstGeom>
          <a:noFill/>
          <a:ln>
            <a:noFill/>
          </a:ln>
        </p:spPr>
      </p:pic>
      <p:pic>
        <p:nvPicPr>
          <p:cNvPr id="23" name="Picture 2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28750" y="1133770"/>
            <a:ext cx="1752600" cy="1752600"/>
          </a:xfrm>
          <a:prstGeom prst="rect">
            <a:avLst/>
          </a:prstGeom>
        </p:spPr>
      </p:pic>
      <p:sp>
        <p:nvSpPr>
          <p:cNvPr id="3" name="Left-Right Arrow 2"/>
          <p:cNvSpPr/>
          <p:nvPr/>
        </p:nvSpPr>
        <p:spPr>
          <a:xfrm>
            <a:off x="3429000" y="1567009"/>
            <a:ext cx="1411106" cy="895352"/>
          </a:xfrm>
          <a:prstGeom prst="leftRight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a:solidFill>
                <a:prstClr val="white"/>
              </a:solidFill>
              <a:latin typeface="Calibri Light"/>
            </a:endParaRPr>
          </a:p>
        </p:txBody>
      </p:sp>
      <p:sp>
        <p:nvSpPr>
          <p:cNvPr id="7" name="TextBox 6"/>
          <p:cNvSpPr txBox="1"/>
          <p:nvPr/>
        </p:nvSpPr>
        <p:spPr>
          <a:xfrm>
            <a:off x="1115616" y="1484784"/>
            <a:ext cx="2448272" cy="914400"/>
          </a:xfrm>
          <a:prstGeom prst="rect">
            <a:avLst/>
          </a:prstGeom>
          <a:noFill/>
        </p:spPr>
        <p:txBody>
          <a:bodyPr wrap="square" rtlCol="0" anchor="ctr">
            <a:noAutofit/>
          </a:bodyPr>
          <a:lstStyle/>
          <a:p>
            <a:pPr algn="ctr"/>
            <a:r>
              <a:rPr lang="en-US" sz="5000" b="1" dirty="0" smtClean="0">
                <a:solidFill>
                  <a:prstClr val="black">
                    <a:lumMod val="65000"/>
                    <a:lumOff val="35000"/>
                  </a:prstClr>
                </a:solidFill>
                <a:latin typeface="Calibri Light"/>
              </a:rPr>
              <a:t>CPU</a:t>
            </a:r>
            <a:endParaRPr lang="en-US" sz="5000" b="1" dirty="0">
              <a:solidFill>
                <a:prstClr val="black">
                  <a:lumMod val="65000"/>
                  <a:lumOff val="35000"/>
                </a:prstClr>
              </a:solidFill>
              <a:latin typeface="Calibri Light"/>
            </a:endParaRPr>
          </a:p>
        </p:txBody>
      </p:sp>
      <p:sp>
        <p:nvSpPr>
          <p:cNvPr id="4" name="Rectangle 3"/>
          <p:cNvSpPr/>
          <p:nvPr/>
        </p:nvSpPr>
        <p:spPr>
          <a:xfrm>
            <a:off x="4753678" y="2762545"/>
            <a:ext cx="3761672" cy="533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7" name="DRAM"/>
          <p:cNvSpPr/>
          <p:nvPr/>
        </p:nvSpPr>
        <p:spPr>
          <a:xfrm>
            <a:off x="5029200" y="3200400"/>
            <a:ext cx="3657599" cy="3104856"/>
          </a:xfrm>
          <a:prstGeom prst="roundRect">
            <a:avLst>
              <a:gd name="adj" fmla="val 11319"/>
            </a:avLst>
          </a:prstGeom>
          <a:solidFill>
            <a:schemeClr val="bg1">
              <a:lumMod val="85000"/>
            </a:schemeClr>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8" name="Row"/>
          <p:cNvSpPr/>
          <p:nvPr/>
        </p:nvSpPr>
        <p:spPr>
          <a:xfrm>
            <a:off x="6096000" y="5527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600">
              <a:solidFill>
                <a:prstClr val="black"/>
              </a:solidFill>
              <a:latin typeface="Courier New" panose="02070309020205020404" pitchFamily="49" charset="0"/>
              <a:cs typeface="Courier New" panose="02070309020205020404" pitchFamily="49" charset="0"/>
            </a:endParaRPr>
          </a:p>
        </p:txBody>
      </p:sp>
      <p:sp>
        <p:nvSpPr>
          <p:cNvPr id="29" name="RowY"/>
          <p:cNvSpPr/>
          <p:nvPr/>
        </p:nvSpPr>
        <p:spPr>
          <a:xfrm>
            <a:off x="6096000" y="5146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0" name="Row"/>
          <p:cNvSpPr/>
          <p:nvPr/>
        </p:nvSpPr>
        <p:spPr>
          <a:xfrm>
            <a:off x="6096000" y="4765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1" name="Row"/>
          <p:cNvSpPr/>
          <p:nvPr/>
        </p:nvSpPr>
        <p:spPr>
          <a:xfrm>
            <a:off x="6096000" y="4384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32" name="RowX"/>
          <p:cNvSpPr/>
          <p:nvPr/>
        </p:nvSpPr>
        <p:spPr>
          <a:xfrm>
            <a:off x="6096000" y="4003764"/>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r>
              <a:rPr lang="en-US" sz="2800" b="1" smtClean="0">
                <a:solidFill>
                  <a:prstClr val="black"/>
                </a:solidFill>
                <a:latin typeface="Calibri Light"/>
                <a:cs typeface="Courier New" panose="02070309020205020404" pitchFamily="49" charset="0"/>
              </a:rPr>
              <a:t> </a:t>
            </a:r>
            <a:endParaRPr lang="en-US" sz="2800" b="1">
              <a:solidFill>
                <a:prstClr val="black"/>
              </a:solidFill>
              <a:latin typeface="Calibri Light"/>
              <a:cs typeface="Courier New" panose="02070309020205020404" pitchFamily="49" charset="0"/>
            </a:endParaRPr>
          </a:p>
        </p:txBody>
      </p:sp>
      <p:sp>
        <p:nvSpPr>
          <p:cNvPr id="33" name="Row"/>
          <p:cNvSpPr/>
          <p:nvPr/>
        </p:nvSpPr>
        <p:spPr>
          <a:xfrm>
            <a:off x="6096000" y="3622764"/>
            <a:ext cx="2133600" cy="381000"/>
          </a:xfrm>
          <a:prstGeom prst="rect">
            <a:avLst/>
          </a:prstGeom>
          <a:solidFill>
            <a:srgbClr val="FFE18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2800">
              <a:solidFill>
                <a:prstClr val="black"/>
              </a:solidFill>
              <a:latin typeface="Courier New" panose="02070309020205020404" pitchFamily="49" charset="0"/>
              <a:cs typeface="Courier New" panose="02070309020205020404" pitchFamily="49" charset="0"/>
            </a:endParaRPr>
          </a:p>
        </p:txBody>
      </p:sp>
      <p:sp>
        <p:nvSpPr>
          <p:cNvPr id="16" name="CPU"/>
          <p:cNvSpPr/>
          <p:nvPr/>
        </p:nvSpPr>
        <p:spPr>
          <a:xfrm>
            <a:off x="457200" y="3200400"/>
            <a:ext cx="3657600" cy="3104856"/>
          </a:xfrm>
          <a:prstGeom prst="roundRect">
            <a:avLst>
              <a:gd name="adj" fmla="val 11319"/>
            </a:avLst>
          </a:prstGeom>
          <a:solidFill>
            <a:srgbClr val="0D3533"/>
          </a:solidFill>
          <a:ln w="5715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marL="114300">
              <a:lnSpc>
                <a:spcPct val="90000"/>
              </a:lnSpc>
            </a:pPr>
            <a:r>
              <a:rPr lang="en-US" sz="2800" u="sng" smtClean="0">
                <a:solidFill>
                  <a:prstClr val="white"/>
                </a:solidFill>
                <a:latin typeface="Courier New" panose="02070309020205020404" pitchFamily="49" charset="0"/>
                <a:cs typeface="Courier New" panose="02070309020205020404" pitchFamily="49" charset="0"/>
              </a:rPr>
              <a:t>loop</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b="1" smtClean="0">
                <a:solidFill>
                  <a:srgbClr val="FF0000"/>
                </a:solidFill>
                <a:latin typeface="Courier New" panose="02070309020205020404" pitchFamily="49" charset="0"/>
                <a:cs typeface="Courier New" panose="02070309020205020404" pitchFamily="49" charset="0"/>
              </a:rPr>
              <a:t>X</a:t>
            </a:r>
            <a:r>
              <a:rPr lang="en-US" sz="2800" smtClean="0">
                <a:solidFill>
                  <a:prstClr val="white"/>
                </a:solidFill>
                <a:latin typeface="Courier New" panose="02070309020205020404" pitchFamily="49" charset="0"/>
                <a:cs typeface="Courier New" panose="02070309020205020404" pitchFamily="49" charset="0"/>
              </a:rPr>
              <a:t>), %eax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mov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Y</a:t>
            </a:r>
            <a:r>
              <a:rPr lang="en-US" sz="2800">
                <a:solidFill>
                  <a:prstClr val="white"/>
                </a:solidFill>
                <a:latin typeface="Courier New" panose="02070309020205020404" pitchFamily="49" charset="0"/>
                <a:cs typeface="Courier New" panose="02070309020205020404" pitchFamily="49" charset="0"/>
              </a:rPr>
              <a:t>), %ebx</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a:solidFill>
                  <a:prstClr val="white"/>
                </a:solidFill>
                <a:latin typeface="Courier New" panose="02070309020205020404" pitchFamily="49" charset="0"/>
                <a:cs typeface="Courier New" panose="02070309020205020404" pitchFamily="49" charset="0"/>
              </a:rPr>
              <a:t>(</a:t>
            </a:r>
            <a:r>
              <a:rPr lang="en-US" sz="2800" b="1">
                <a:solidFill>
                  <a:srgbClr val="FF0000"/>
                </a:solidFill>
                <a:latin typeface="Courier New" panose="02070309020205020404" pitchFamily="49" charset="0"/>
                <a:cs typeface="Courier New" panose="02070309020205020404" pitchFamily="49" charset="0"/>
              </a:rPr>
              <a:t>X</a:t>
            </a:r>
            <a:r>
              <a:rPr lang="en-US" sz="2800">
                <a:solidFill>
                  <a:prstClr val="white"/>
                </a:solidFill>
                <a:latin typeface="Courier New" panose="02070309020205020404" pitchFamily="49" charset="0"/>
                <a:cs typeface="Courier New" panose="02070309020205020404" pitchFamily="49" charset="0"/>
              </a:rPr>
              <a:t>)</a:t>
            </a:r>
            <a:r>
              <a:rPr lang="en-US" sz="2800" smtClean="0">
                <a:solidFill>
                  <a:prstClr val="white"/>
                </a:solidFill>
                <a:latin typeface="Courier New" panose="02070309020205020404" pitchFamily="49" charset="0"/>
                <a:cs typeface="Courier New" panose="02070309020205020404" pitchFamily="49" charset="0"/>
              </a:rPr>
              <a:t>  </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clflush (</a:t>
            </a:r>
            <a:r>
              <a:rPr lang="en-US" sz="2800" b="1" smtClean="0">
                <a:solidFill>
                  <a:srgbClr val="FF0000"/>
                </a:solidFill>
                <a:latin typeface="Courier New" panose="02070309020205020404" pitchFamily="49" charset="0"/>
                <a:cs typeface="Courier New" panose="02070309020205020404" pitchFamily="49" charset="0"/>
              </a:rPr>
              <a:t>Y</a:t>
            </a:r>
            <a:r>
              <a:rPr lang="en-US" sz="2800" smtClean="0">
                <a:solidFill>
                  <a:prstClr val="white"/>
                </a:solidFill>
                <a:latin typeface="Courier New" panose="02070309020205020404" pitchFamily="49" charset="0"/>
                <a:cs typeface="Courier New" panose="02070309020205020404" pitchFamily="49" charset="0"/>
              </a:rPr>
              <a:t>)</a:t>
            </a:r>
          </a:p>
          <a:p>
            <a:pPr marL="114300">
              <a:lnSpc>
                <a:spcPct val="90000"/>
              </a:lnSpc>
            </a:pPr>
            <a:r>
              <a:rPr lang="en-US" sz="2800">
                <a:solidFill>
                  <a:prstClr val="white"/>
                </a:solidFill>
                <a:latin typeface="Courier New" panose="02070309020205020404" pitchFamily="49" charset="0"/>
                <a:cs typeface="Courier New" panose="02070309020205020404" pitchFamily="49" charset="0"/>
              </a:rPr>
              <a:t> </a:t>
            </a:r>
            <a:r>
              <a:rPr lang="en-US" sz="2800" smtClean="0">
                <a:solidFill>
                  <a:prstClr val="white"/>
                </a:solidFill>
                <a:latin typeface="Courier New" panose="02070309020205020404" pitchFamily="49" charset="0"/>
                <a:cs typeface="Courier New" panose="02070309020205020404" pitchFamily="49" charset="0"/>
              </a:rPr>
              <a:t> mfence</a:t>
            </a:r>
          </a:p>
          <a:p>
            <a:pPr marL="114300">
              <a:lnSpc>
                <a:spcPct val="90000"/>
              </a:lnSpc>
            </a:pPr>
            <a:r>
              <a:rPr lang="en-US" sz="2800" smtClean="0">
                <a:solidFill>
                  <a:prstClr val="white"/>
                </a:solidFill>
                <a:latin typeface="Courier New" panose="02070309020205020404" pitchFamily="49" charset="0"/>
                <a:cs typeface="Courier New" panose="02070309020205020404" pitchFamily="49" charset="0"/>
              </a:rPr>
              <a:t>  jmp </a:t>
            </a:r>
            <a:r>
              <a:rPr lang="en-US" sz="2800" u="sng" smtClean="0">
                <a:solidFill>
                  <a:prstClr val="white"/>
                </a:solidFill>
                <a:latin typeface="Courier New" panose="02070309020205020404" pitchFamily="49" charset="0"/>
                <a:cs typeface="Courier New" panose="02070309020205020404" pitchFamily="49" charset="0"/>
              </a:rPr>
              <a:t>loop</a:t>
            </a:r>
            <a:endParaRPr lang="en-US" sz="2800">
              <a:solidFill>
                <a:prstClr val="white"/>
              </a:solidFill>
              <a:latin typeface="Courier New" panose="02070309020205020404" pitchFamily="49" charset="0"/>
              <a:cs typeface="Courier New" panose="02070309020205020404" pitchFamily="49" charset="0"/>
            </a:endParaRPr>
          </a:p>
        </p:txBody>
      </p:sp>
      <p:sp>
        <p:nvSpPr>
          <p:cNvPr id="34" name="Error"/>
          <p:cNvSpPr/>
          <p:nvPr/>
        </p:nvSpPr>
        <p:spPr>
          <a:xfrm>
            <a:off x="6600825" y="4765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6" name="Error"/>
          <p:cNvSpPr/>
          <p:nvPr/>
        </p:nvSpPr>
        <p:spPr>
          <a:xfrm>
            <a:off x="6981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7" name="Error"/>
          <p:cNvSpPr/>
          <p:nvPr/>
        </p:nvSpPr>
        <p:spPr>
          <a:xfrm>
            <a:off x="6600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8" name="Error"/>
          <p:cNvSpPr/>
          <p:nvPr/>
        </p:nvSpPr>
        <p:spPr>
          <a:xfrm>
            <a:off x="7362825" y="5527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39" name="Error"/>
          <p:cNvSpPr/>
          <p:nvPr/>
        </p:nvSpPr>
        <p:spPr>
          <a:xfrm>
            <a:off x="7743825" y="4765762"/>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0" name="Error"/>
          <p:cNvSpPr/>
          <p:nvPr/>
        </p:nvSpPr>
        <p:spPr>
          <a:xfrm>
            <a:off x="7743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1" name="Error"/>
          <p:cNvSpPr/>
          <p:nvPr/>
        </p:nvSpPr>
        <p:spPr>
          <a:xfrm>
            <a:off x="7362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2" name="Error"/>
          <p:cNvSpPr/>
          <p:nvPr/>
        </p:nvSpPr>
        <p:spPr>
          <a:xfrm>
            <a:off x="6981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3" name="Error"/>
          <p:cNvSpPr/>
          <p:nvPr/>
        </p:nvSpPr>
        <p:spPr>
          <a:xfrm>
            <a:off x="6981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4" name="Error"/>
          <p:cNvSpPr/>
          <p:nvPr/>
        </p:nvSpPr>
        <p:spPr>
          <a:xfrm>
            <a:off x="6219825" y="3622764"/>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5" name="Error"/>
          <p:cNvSpPr/>
          <p:nvPr/>
        </p:nvSpPr>
        <p:spPr>
          <a:xfrm>
            <a:off x="6219825" y="4384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7" name="Error"/>
          <p:cNvSpPr/>
          <p:nvPr/>
        </p:nvSpPr>
        <p:spPr>
          <a:xfrm>
            <a:off x="6219825" y="4765763"/>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8" name="Error"/>
          <p:cNvSpPr/>
          <p:nvPr/>
        </p:nvSpPr>
        <p:spPr>
          <a:xfrm>
            <a:off x="7362825" y="4765762"/>
            <a:ext cx="381000" cy="381000"/>
          </a:xfrm>
          <a:prstGeom prst="mathMultiply">
            <a:avLst/>
          </a:prstGeom>
          <a:solidFill>
            <a:schemeClr val="tx1"/>
          </a:solid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50" name="YArrow"/>
          <p:cNvCxnSpPr>
            <a:stCxn id="51" idx="3"/>
          </p:cNvCxnSpPr>
          <p:nvPr/>
        </p:nvCxnSpPr>
        <p:spPr>
          <a:xfrm>
            <a:off x="5715000" y="5337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1" name="Y"/>
          <p:cNvSpPr/>
          <p:nvPr/>
        </p:nvSpPr>
        <p:spPr>
          <a:xfrm>
            <a:off x="5105401" y="5146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a:solidFill>
                  <a:srgbClr val="FF0000"/>
                </a:solidFill>
                <a:latin typeface="Courier New" panose="02070309020205020404" pitchFamily="49" charset="0"/>
                <a:cs typeface="Courier New" panose="02070309020205020404" pitchFamily="49" charset="0"/>
              </a:rPr>
              <a:t>Y</a:t>
            </a:r>
            <a:endParaRPr lang="en-US" sz="2800" b="1">
              <a:solidFill>
                <a:srgbClr val="FF0000"/>
              </a:solidFill>
              <a:latin typeface="Courier New" panose="02070309020205020404" pitchFamily="49" charset="0"/>
              <a:cs typeface="Courier New" panose="02070309020205020404" pitchFamily="49" charset="0"/>
            </a:endParaRPr>
          </a:p>
        </p:txBody>
      </p:sp>
      <p:cxnSp>
        <p:nvCxnSpPr>
          <p:cNvPr id="52" name="XArrow"/>
          <p:cNvCxnSpPr>
            <a:stCxn id="53" idx="3"/>
          </p:cNvCxnSpPr>
          <p:nvPr/>
        </p:nvCxnSpPr>
        <p:spPr>
          <a:xfrm>
            <a:off x="5715000" y="4194264"/>
            <a:ext cx="381000" cy="0"/>
          </a:xfrm>
          <a:prstGeom prst="straightConnector1">
            <a:avLst/>
          </a:prstGeom>
          <a:ln w="38100" cap="rnd">
            <a:solidFill>
              <a:srgbClr val="FF0000"/>
            </a:solidFill>
            <a:round/>
            <a:tailEnd type="arrow" w="lg" len="med"/>
          </a:ln>
        </p:spPr>
        <p:style>
          <a:lnRef idx="1">
            <a:schemeClr val="accent1"/>
          </a:lnRef>
          <a:fillRef idx="0">
            <a:schemeClr val="accent1"/>
          </a:fillRef>
          <a:effectRef idx="0">
            <a:schemeClr val="accent1"/>
          </a:effectRef>
          <a:fontRef idx="minor">
            <a:schemeClr val="tx1"/>
          </a:fontRef>
        </p:style>
      </p:cxnSp>
      <p:sp>
        <p:nvSpPr>
          <p:cNvPr id="53" name="X"/>
          <p:cNvSpPr/>
          <p:nvPr/>
        </p:nvSpPr>
        <p:spPr>
          <a:xfrm>
            <a:off x="5105401" y="4003764"/>
            <a:ext cx="609599" cy="3810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gn="r"/>
            <a:r>
              <a:rPr lang="en-US" sz="3200" b="1" smtClean="0">
                <a:solidFill>
                  <a:srgbClr val="FF0000"/>
                </a:solidFill>
                <a:latin typeface="Courier New" panose="02070309020205020404" pitchFamily="49" charset="0"/>
                <a:cs typeface="Courier New" panose="02070309020205020404" pitchFamily="49" charset="0"/>
              </a:rPr>
              <a:t>X</a:t>
            </a:r>
            <a:endParaRPr lang="en-US" sz="2800" b="1">
              <a:solidFill>
                <a:srgbClr val="FF0000"/>
              </a:solidFill>
              <a:latin typeface="Courier New" panose="02070309020205020404" pitchFamily="49" charset="0"/>
              <a:cs typeface="Courier New" panose="02070309020205020404" pitchFamily="49" charset="0"/>
            </a:endParaRPr>
          </a:p>
        </p:txBody>
      </p:sp>
      <p:sp>
        <p:nvSpPr>
          <p:cNvPr id="35" name="Rectangle 34"/>
          <p:cNvSpPr/>
          <p:nvPr/>
        </p:nvSpPr>
        <p:spPr>
          <a:xfrm>
            <a:off x="-324544" y="6453336"/>
            <a:ext cx="7056784" cy="369332"/>
          </a:xfrm>
          <a:prstGeom prst="rect">
            <a:avLst/>
          </a:prstGeom>
        </p:spPr>
        <p:txBody>
          <a:bodyPr wrap="square">
            <a:spAutoFit/>
          </a:bodyPr>
          <a:lstStyle/>
          <a:p>
            <a:pPr lvl="1"/>
            <a:r>
              <a:rPr lang="en-US" dirty="0" smtClean="0">
                <a:solidFill>
                  <a:prstClr val="black"/>
                </a:solidFill>
                <a:latin typeface="Calibri"/>
              </a:rPr>
              <a:t>Download from: </a:t>
            </a:r>
            <a:r>
              <a:rPr lang="en-US" dirty="0" smtClean="0">
                <a:solidFill>
                  <a:prstClr val="black"/>
                </a:solidFill>
                <a:latin typeface="Calibri"/>
                <a:hlinkClick r:id="rId6"/>
              </a:rPr>
              <a:t>https</a:t>
            </a:r>
            <a:r>
              <a:rPr lang="en-US" dirty="0">
                <a:solidFill>
                  <a:prstClr val="black"/>
                </a:solidFill>
                <a:latin typeface="Calibri"/>
                <a:hlinkClick r:id="rId6"/>
              </a:rPr>
              <a:t>://github.com/CMU-SAFARI/rowhammer</a:t>
            </a:r>
            <a:r>
              <a:rPr lang="en-US" dirty="0">
                <a:solidFill>
                  <a:prstClr val="black"/>
                </a:solidFill>
                <a:latin typeface="Calibri"/>
              </a:rPr>
              <a:t> </a:t>
            </a:r>
          </a:p>
        </p:txBody>
      </p:sp>
      <p:sp>
        <p:nvSpPr>
          <p:cNvPr id="46" name="TextBox 45"/>
          <p:cNvSpPr txBox="1"/>
          <p:nvPr/>
        </p:nvSpPr>
        <p:spPr>
          <a:xfrm>
            <a:off x="4572000" y="1484784"/>
            <a:ext cx="4572000" cy="914400"/>
          </a:xfrm>
          <a:prstGeom prst="rect">
            <a:avLst/>
          </a:prstGeom>
          <a:noFill/>
        </p:spPr>
        <p:txBody>
          <a:bodyPr wrap="square" rtlCol="0" anchor="ctr">
            <a:noAutofit/>
          </a:bodyPr>
          <a:lstStyle/>
          <a:p>
            <a:pPr algn="ctr"/>
            <a:r>
              <a:rPr lang="en-US" sz="4400" b="1" dirty="0" smtClean="0">
                <a:solidFill>
                  <a:prstClr val="white"/>
                </a:solidFill>
                <a:latin typeface="Calibri Light"/>
              </a:rPr>
              <a:t>DRAM Module</a:t>
            </a:r>
            <a:endParaRPr lang="en-US" sz="4400" b="1" dirty="0">
              <a:solidFill>
                <a:prstClr val="white"/>
              </a:solidFill>
              <a:latin typeface="Calibri Light"/>
            </a:endParaRPr>
          </a:p>
        </p:txBody>
      </p:sp>
      <p:sp>
        <p:nvSpPr>
          <p:cNvPr id="56" name="Title 1"/>
          <p:cNvSpPr>
            <a:spLocks noGrp="1"/>
          </p:cNvSpPr>
          <p:nvPr>
            <p:ph type="title"/>
          </p:nvPr>
        </p:nvSpPr>
        <p:spPr>
          <a:xfrm>
            <a:off x="228600" y="44624"/>
            <a:ext cx="8915400" cy="1066800"/>
          </a:xfrm>
        </p:spPr>
        <p:txBody>
          <a:bodyPr/>
          <a:lstStyle/>
          <a:p>
            <a:r>
              <a:rPr lang="en-US" sz="4000" b="0" dirty="0" smtClean="0">
                <a:solidFill>
                  <a:srgbClr val="1A5712"/>
                </a:solidFill>
                <a:latin typeface="Garamond"/>
                <a:cs typeface="Garamond"/>
              </a:rPr>
              <a:t>A Simple Program Can Induce Many Errors</a:t>
            </a:r>
            <a:endParaRPr lang="en-US" sz="4000" b="0" dirty="0">
              <a:solidFill>
                <a:srgbClr val="1A5712"/>
              </a:solidFill>
              <a:latin typeface="Garamond"/>
              <a:cs typeface="Garamond"/>
            </a:endParaRPr>
          </a:p>
        </p:txBody>
      </p:sp>
    </p:spTree>
    <p:extLst>
      <p:ext uri="{BB962C8B-B14F-4D97-AF65-F5344CB8AC3E}">
        <p14:creationId xmlns:p14="http://schemas.microsoft.com/office/powerpoint/2010/main" val="1993883143"/>
      </p:ext>
    </p:extLst>
  </p:cSld>
  <p:clrMapOvr>
    <a:masterClrMapping/>
  </p:clrMapOvr>
  <p:timing>
    <p:tnLst>
      <p:par>
        <p:cTn xmlns:p14="http://schemas.microsoft.com/office/powerpoint/2010/mai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381000" y="1066800"/>
            <a:ext cx="8382000" cy="5638800"/>
          </a:xfrm>
        </p:spPr>
        <p:txBody>
          <a:bodyPr/>
          <a:lstStyle/>
          <a:p>
            <a:pPr marL="0" indent="0">
              <a:buNone/>
            </a:pPr>
            <a:endParaRPr lang="en-US" i="1" dirty="0"/>
          </a:p>
          <a:p>
            <a:pPr marL="0" indent="0">
              <a:buNone/>
            </a:pPr>
            <a:endParaRPr lang="en-US" i="1" dirty="0" smtClean="0"/>
          </a:p>
          <a:p>
            <a:pPr marL="0" indent="0">
              <a:buNone/>
            </a:pPr>
            <a:endParaRPr lang="en-US" i="1" dirty="0"/>
          </a:p>
          <a:p>
            <a:pPr marL="0" indent="0">
              <a:buNone/>
            </a:pPr>
            <a:endParaRPr lang="en-US" i="1" dirty="0" smtClean="0"/>
          </a:p>
          <a:p>
            <a:pPr marL="0" indent="0">
              <a:buNone/>
            </a:pPr>
            <a:endParaRPr lang="en-US" i="1" dirty="0"/>
          </a:p>
          <a:p>
            <a:pPr marL="0" indent="0">
              <a:buNone/>
            </a:pPr>
            <a:endParaRPr lang="en-US" sz="2400" i="1" dirty="0" smtClean="0">
              <a:solidFill>
                <a:srgbClr val="FF0000"/>
              </a:solidFill>
            </a:endParaRPr>
          </a:p>
          <a:p>
            <a:endParaRPr lang="en-US" sz="3200" b="1" i="1" dirty="0" smtClean="0">
              <a:solidFill>
                <a:srgbClr val="FF0000"/>
              </a:solidFill>
            </a:endParaRPr>
          </a:p>
          <a:p>
            <a:pPr marL="0" indent="0" algn="ctr">
              <a:buNone/>
            </a:pPr>
            <a:r>
              <a:rPr lang="en-US" sz="3200" b="1" dirty="0" smtClean="0">
                <a:solidFill>
                  <a:srgbClr val="FF0000"/>
                </a:solidFill>
              </a:rPr>
              <a:t>A </a:t>
            </a:r>
            <a:r>
              <a:rPr lang="en-US" sz="3200" b="1" dirty="0">
                <a:solidFill>
                  <a:srgbClr val="FF0000"/>
                </a:solidFill>
              </a:rPr>
              <a:t>real reliability &amp; security issue </a:t>
            </a:r>
          </a:p>
        </p:txBody>
      </p:sp>
      <p:graphicFrame>
        <p:nvGraphicFramePr>
          <p:cNvPr id="4" name="Content Placeholder 4"/>
          <p:cNvGraphicFramePr>
            <a:graphicFrameLocks/>
          </p:cNvGraphicFramePr>
          <p:nvPr>
            <p:extLst>
              <p:ext uri="{D42A27DB-BD31-4B8C-83A1-F6EECF244321}">
                <p14:modId xmlns:p14="http://schemas.microsoft.com/office/powerpoint/2010/main" val="986917506"/>
              </p:ext>
            </p:extLst>
          </p:nvPr>
        </p:nvGraphicFramePr>
        <p:xfrm>
          <a:off x="761999" y="1143000"/>
          <a:ext cx="7620002" cy="3200400"/>
        </p:xfrm>
        <a:graphic>
          <a:graphicData uri="http://schemas.openxmlformats.org/drawingml/2006/table">
            <a:tbl>
              <a:tblPr>
                <a:tableStyleId>{9D7B26C5-4107-4FEC-AEDC-1716B250A1EF}</a:tableStyleId>
              </a:tblPr>
              <a:tblGrid>
                <a:gridCol w="3736732"/>
                <a:gridCol w="1597269"/>
                <a:gridCol w="2286001"/>
              </a:tblGrid>
              <a:tr h="640080">
                <a:tc>
                  <a:txBody>
                    <a:bodyPr/>
                    <a:lstStyle/>
                    <a:p>
                      <a:pPr algn="ctr"/>
                      <a:r>
                        <a:rPr lang="en-US" sz="3200" b="1" dirty="0" smtClean="0">
                          <a:solidFill>
                            <a:schemeClr val="bg1"/>
                          </a:solidFill>
                          <a:latin typeface="+mj-lt"/>
                        </a:rPr>
                        <a:t>CPU Architecture</a:t>
                      </a:r>
                      <a:endParaRPr lang="en-US" sz="3200" b="1" dirty="0">
                        <a:solidFill>
                          <a:schemeClr val="bg1"/>
                        </a:solidFill>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dirty="0" smtClean="0">
                          <a:solidFill>
                            <a:schemeClr val="bg1"/>
                          </a:solidFill>
                          <a:latin typeface="+mj-lt"/>
                          <a:cs typeface="Courier New" panose="02070309020205020404" pitchFamily="49" charset="0"/>
                        </a:rPr>
                        <a:t>Errors</a:t>
                      </a:r>
                      <a:endParaRPr lang="en-US" sz="2800" b="1" dirty="0">
                        <a:solidFill>
                          <a:schemeClr val="bg1"/>
                        </a:solidFill>
                        <a:latin typeface="Courier New" panose="02070309020205020404" pitchFamily="49" charset="0"/>
                        <a:cs typeface="Courier New" panose="02070309020205020404" pitchFamily="49"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c>
                  <a:txBody>
                    <a:bodyPr/>
                    <a:lstStyle/>
                    <a:p>
                      <a:pPr algn="ctr"/>
                      <a:r>
                        <a:rPr lang="en-US" sz="3200" b="1" smtClean="0">
                          <a:solidFill>
                            <a:schemeClr val="bg1"/>
                          </a:solidFill>
                          <a:latin typeface="+mj-lt"/>
                        </a:rPr>
                        <a:t>Access-Rate</a:t>
                      </a:r>
                      <a:endParaRPr lang="en-US" sz="3200" b="1">
                        <a:solidFill>
                          <a:schemeClr val="bg1"/>
                        </a:solidFill>
                        <a:latin typeface="+mj-lt"/>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1">
                        <a:lumMod val="75000"/>
                        <a:lumOff val="25000"/>
                      </a:schemeClr>
                    </a:solidFill>
                  </a:tcPr>
                </a:tc>
              </a:tr>
              <a:tr h="640080">
                <a:tc>
                  <a:txBody>
                    <a:bodyPr/>
                    <a:lstStyle/>
                    <a:p>
                      <a:r>
                        <a:rPr lang="en-US" sz="2800" b="0" smtClean="0">
                          <a:solidFill>
                            <a:schemeClr val="tx1"/>
                          </a:solidFill>
                          <a:latin typeface="+mj-lt"/>
                        </a:rPr>
                        <a:t>Intel Haswell (2013)</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22.9K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12.3M/sec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Intel Ivy</a:t>
                      </a:r>
                      <a:r>
                        <a:rPr lang="en-US" sz="2800" b="0" baseline="0" smtClean="0">
                          <a:solidFill>
                            <a:schemeClr val="tx1"/>
                          </a:solidFill>
                          <a:latin typeface="+mj-lt"/>
                        </a:rPr>
                        <a:t> Bridge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20.7K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11.7M/sec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Intel Sandy Bridge (2011)</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16.1K</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smtClean="0">
                          <a:latin typeface="Cambria" panose="02040503050406030204" pitchFamily="18" charset="0"/>
                        </a:rPr>
                        <a:t>11.6M/sec</a:t>
                      </a:r>
                      <a:endParaRPr lang="en-US" sz="280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640080">
                <a:tc>
                  <a:txBody>
                    <a:bodyPr/>
                    <a:lstStyle/>
                    <a:p>
                      <a:r>
                        <a:rPr lang="en-US" sz="2800" b="0" smtClean="0">
                          <a:solidFill>
                            <a:schemeClr val="tx1"/>
                          </a:solidFill>
                          <a:latin typeface="+mj-lt"/>
                        </a:rPr>
                        <a:t>AMD</a:t>
                      </a:r>
                      <a:r>
                        <a:rPr lang="en-US" sz="2800" b="0" baseline="0" smtClean="0">
                          <a:solidFill>
                            <a:schemeClr val="tx1"/>
                          </a:solidFill>
                          <a:latin typeface="+mj-lt"/>
                        </a:rPr>
                        <a:t> Piledriver (2012)</a:t>
                      </a:r>
                      <a:endParaRPr lang="en-US" sz="2800" b="0">
                        <a:solidFill>
                          <a:schemeClr val="tx1"/>
                        </a:solidFill>
                        <a:latin typeface="+mj-lt"/>
                      </a:endParaRPr>
                    </a:p>
                  </a:txBody>
                  <a:tcPr marR="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2800" b="0" dirty="0" smtClean="0">
                          <a:solidFill>
                            <a:srgbClr val="FF0000"/>
                          </a:solidFill>
                          <a:latin typeface="Cambria" panose="02040503050406030204" pitchFamily="18" charset="0"/>
                          <a:ea typeface="Cambria Math" panose="02040503050406030204" pitchFamily="18" charset="0"/>
                          <a:cs typeface="Times New Roman" panose="02020603050405020304" pitchFamily="18" charset="0"/>
                        </a:rPr>
                        <a:t>59</a:t>
                      </a:r>
                      <a:endParaRPr lang="en-US" sz="2800" b="0" dirty="0">
                        <a:solidFill>
                          <a:srgbClr val="FF0000"/>
                        </a:solidFill>
                        <a:latin typeface="Cambria" panose="02040503050406030204" pitchFamily="18" charset="0"/>
                        <a:ea typeface="Cambria Math" panose="02040503050406030204" pitchFamily="18" charset="0"/>
                        <a:cs typeface="Times New Roman" panose="020206030504050203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2800" dirty="0" smtClean="0">
                          <a:latin typeface="Cambria" panose="02040503050406030204" pitchFamily="18" charset="0"/>
                        </a:rPr>
                        <a:t>6.1M/sec</a:t>
                      </a:r>
                      <a:endParaRPr lang="en-US" sz="2800" dirty="0">
                        <a:latin typeface="Cambria" panose="02040503050406030204" pitchFamily="18"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36</a:t>
            </a:fld>
            <a:endParaRPr lang="en-US">
              <a:solidFill>
                <a:prstClr val="black">
                  <a:tint val="75000"/>
                </a:prstClr>
              </a:solidFill>
            </a:endParaRPr>
          </a:p>
        </p:txBody>
      </p:sp>
      <p:sp>
        <p:nvSpPr>
          <p:cNvPr id="7" name="Rectangle 6"/>
          <p:cNvSpPr/>
          <p:nvPr/>
        </p:nvSpPr>
        <p:spPr>
          <a:xfrm>
            <a:off x="107504" y="6239053"/>
            <a:ext cx="8242270" cy="646331"/>
          </a:xfrm>
          <a:prstGeom prst="rect">
            <a:avLst/>
          </a:prstGeom>
        </p:spPr>
        <p:txBody>
          <a:bodyPr wrap="square">
            <a:spAutoFit/>
          </a:bodyPr>
          <a:lstStyle/>
          <a:p>
            <a:r>
              <a:rPr lang="en-US" dirty="0">
                <a:solidFill>
                  <a:prstClr val="black"/>
                </a:solidFill>
                <a:latin typeface="Tahoma" charset="0"/>
                <a:ea typeface="ＭＳ Ｐゴシック" charset="0"/>
                <a:cs typeface="ＭＳ Ｐゴシック" charset="0"/>
              </a:rPr>
              <a:t>Kim+, “</a:t>
            </a:r>
            <a:r>
              <a:rPr lang="en-US" dirty="0">
                <a:solidFill>
                  <a:srgbClr val="0000FF"/>
                </a:solidFill>
                <a:latin typeface="Calibri"/>
              </a:rPr>
              <a:t>Flipping Bits in Memory Without Accessing Them: An Experimental Study of DRAM Disturbance Errors</a:t>
            </a:r>
            <a:r>
              <a:rPr lang="en-US" dirty="0">
                <a:solidFill>
                  <a:prstClr val="black"/>
                </a:solidFill>
                <a:latin typeface="Tahoma" charset="0"/>
                <a:ea typeface="ＭＳ Ｐゴシック" charset="0"/>
                <a:cs typeface="ＭＳ Ｐゴシック" charset="0"/>
              </a:rPr>
              <a:t>,” ISCA 2014.</a:t>
            </a:r>
          </a:p>
        </p:txBody>
      </p:sp>
      <p:sp>
        <p:nvSpPr>
          <p:cNvPr id="8" name="Title 1"/>
          <p:cNvSpPr>
            <a:spLocks noGrp="1"/>
          </p:cNvSpPr>
          <p:nvPr>
            <p:ph type="title"/>
          </p:nvPr>
        </p:nvSpPr>
        <p:spPr>
          <a:xfrm>
            <a:off x="228600" y="-14064"/>
            <a:ext cx="8610600" cy="1066800"/>
          </a:xfrm>
        </p:spPr>
        <p:txBody>
          <a:bodyPr/>
          <a:lstStyle/>
          <a:p>
            <a:r>
              <a:rPr lang="en-US" sz="4400" b="0" dirty="0" smtClean="0">
                <a:solidFill>
                  <a:srgbClr val="1A5712"/>
                </a:solidFill>
                <a:latin typeface="Garamond" charset="0"/>
                <a:ea typeface="ＭＳ Ｐゴシック" charset="0"/>
                <a:cs typeface="ＭＳ Ｐゴシック" charset="0"/>
              </a:rPr>
              <a:t>Observed Errors in Real Systems</a:t>
            </a:r>
            <a:endParaRPr lang="en-US" sz="4400" b="0" dirty="0">
              <a:solidFill>
                <a:srgbClr val="1A5712"/>
              </a:solidFill>
              <a:latin typeface="Garamond" charset="0"/>
              <a:ea typeface="ＭＳ Ｐゴシック" charset="0"/>
              <a:cs typeface="ＭＳ Ｐゴシック" charset="0"/>
            </a:endParaRPr>
          </a:p>
        </p:txBody>
      </p:sp>
    </p:spTree>
    <p:extLst>
      <p:ext uri="{BB962C8B-B14F-4D97-AF65-F5344CB8AC3E}">
        <p14:creationId xmlns:p14="http://schemas.microsoft.com/office/powerpoint/2010/main" val="140427688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sz="3400" dirty="0" smtClean="0"/>
              <a:t>One Can Take Over an Otherwise-Secure System</a:t>
            </a:r>
            <a:endParaRPr lang="en-US" sz="3400"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37</a:t>
            </a:fld>
            <a:endParaRPr lang="en-US"/>
          </a:p>
        </p:txBody>
      </p:sp>
      <p:pic>
        <p:nvPicPr>
          <p:cNvPr id="6" name="Picture 5"/>
          <p:cNvPicPr>
            <a:picLocks noChangeAspect="1"/>
          </p:cNvPicPr>
          <p:nvPr/>
        </p:nvPicPr>
        <p:blipFill>
          <a:blip r:embed="rId2"/>
          <a:stretch>
            <a:fillRect/>
          </a:stretch>
        </p:blipFill>
        <p:spPr>
          <a:xfrm>
            <a:off x="1115616" y="1844824"/>
            <a:ext cx="6540500" cy="1257300"/>
          </a:xfrm>
          <a:prstGeom prst="rect">
            <a:avLst/>
          </a:prstGeom>
        </p:spPr>
      </p:pic>
      <p:pic>
        <p:nvPicPr>
          <p:cNvPr id="7" name="Picture 6"/>
          <p:cNvPicPr>
            <a:picLocks noChangeAspect="1"/>
          </p:cNvPicPr>
          <p:nvPr/>
        </p:nvPicPr>
        <p:blipFill>
          <a:blip r:embed="rId3"/>
          <a:stretch>
            <a:fillRect/>
          </a:stretch>
        </p:blipFill>
        <p:spPr>
          <a:xfrm>
            <a:off x="0" y="3348508"/>
            <a:ext cx="9144000" cy="3433292"/>
          </a:xfrm>
          <a:prstGeom prst="rect">
            <a:avLst/>
          </a:prstGeom>
        </p:spPr>
      </p:pic>
      <p:pic>
        <p:nvPicPr>
          <p:cNvPr id="8" name="Picture 7"/>
          <p:cNvPicPr>
            <a:picLocks noChangeAspect="1"/>
          </p:cNvPicPr>
          <p:nvPr/>
        </p:nvPicPr>
        <p:blipFill>
          <a:blip r:embed="rId4"/>
          <a:stretch>
            <a:fillRect/>
          </a:stretch>
        </p:blipFill>
        <p:spPr>
          <a:xfrm>
            <a:off x="-1869" y="980728"/>
            <a:ext cx="9144000" cy="952728"/>
          </a:xfrm>
          <a:prstGeom prst="rect">
            <a:avLst/>
          </a:prstGeom>
        </p:spPr>
      </p:pic>
      <p:sp>
        <p:nvSpPr>
          <p:cNvPr id="3" name="Rectangle 2"/>
          <p:cNvSpPr/>
          <p:nvPr/>
        </p:nvSpPr>
        <p:spPr>
          <a:xfrm>
            <a:off x="4572000" y="5181600"/>
            <a:ext cx="4572000" cy="646331"/>
          </a:xfrm>
          <a:prstGeom prst="rect">
            <a:avLst/>
          </a:prstGeom>
        </p:spPr>
        <p:txBody>
          <a:bodyPr>
            <a:spAutoFit/>
          </a:bodyPr>
          <a:lstStyle/>
          <a:p>
            <a:r>
              <a:rPr lang="en-US" dirty="0">
                <a:solidFill>
                  <a:srgbClr val="0000FF"/>
                </a:solidFill>
                <a:latin typeface="Tahoma"/>
                <a:hlinkClick r:id="rId5"/>
              </a:rPr>
              <a:t>Exploiting the DRAM rowhammer bug to gain kernel </a:t>
            </a:r>
            <a:r>
              <a:rPr lang="en-US" dirty="0" smtClean="0">
                <a:solidFill>
                  <a:srgbClr val="0000FF"/>
                </a:solidFill>
                <a:latin typeface="Tahoma"/>
                <a:hlinkClick r:id="rId5"/>
              </a:rPr>
              <a:t>privileges </a:t>
            </a:r>
            <a:r>
              <a:rPr lang="en-US" dirty="0" smtClean="0">
                <a:solidFill>
                  <a:srgbClr val="0000FF"/>
                </a:solidFill>
                <a:latin typeface="Tahoma"/>
              </a:rPr>
              <a:t> (</a:t>
            </a:r>
            <a:r>
              <a:rPr lang="en-US" dirty="0" err="1" smtClean="0">
                <a:solidFill>
                  <a:srgbClr val="0000FF"/>
                </a:solidFill>
                <a:latin typeface="Tahoma"/>
              </a:rPr>
              <a:t>Seaborn</a:t>
            </a:r>
            <a:r>
              <a:rPr lang="en-US" dirty="0" smtClean="0">
                <a:solidFill>
                  <a:srgbClr val="0000FF"/>
                </a:solidFill>
                <a:latin typeface="Tahoma"/>
              </a:rPr>
              <a:t>+, </a:t>
            </a:r>
            <a:r>
              <a:rPr lang="en-US" dirty="0" smtClean="0">
                <a:solidFill>
                  <a:srgbClr val="0000FF"/>
                </a:solidFill>
                <a:latin typeface="Tahoma"/>
              </a:rPr>
              <a:t>2015)</a:t>
            </a:r>
            <a:endParaRPr lang="en-US" dirty="0">
              <a:solidFill>
                <a:srgbClr val="0000FF"/>
              </a:solidFill>
              <a:latin typeface="Tahoma"/>
            </a:endParaRPr>
          </a:p>
        </p:txBody>
      </p:sp>
      <p:sp>
        <p:nvSpPr>
          <p:cNvPr id="9" name="Rectangle 8"/>
          <p:cNvSpPr/>
          <p:nvPr/>
        </p:nvSpPr>
        <p:spPr>
          <a:xfrm>
            <a:off x="3635896" y="3212976"/>
            <a:ext cx="5493596" cy="936104"/>
          </a:xfrm>
          <a:prstGeom prst="rect">
            <a:avLst/>
          </a:prstGeom>
        </p:spPr>
        <p:txBody>
          <a:bodyPr wrap="square">
            <a:spAutoFit/>
          </a:bodyPr>
          <a:lstStyle/>
          <a:p>
            <a:pPr>
              <a:defRPr/>
            </a:pPr>
            <a:r>
              <a:rPr lang="en-US" dirty="0" smtClean="0">
                <a:solidFill>
                  <a:srgbClr val="0000FF"/>
                </a:solidFill>
                <a:latin typeface="Tahoma"/>
                <a:ea typeface="ＭＳ Ｐゴシック" charset="0"/>
                <a:cs typeface="ＭＳ Ｐゴシック" charset="0"/>
                <a:hlinkClick r:id="rId6"/>
              </a:rPr>
              <a:t>Flipping </a:t>
            </a:r>
            <a:r>
              <a:rPr lang="en-US" dirty="0">
                <a:solidFill>
                  <a:srgbClr val="0000FF"/>
                </a:solidFill>
                <a:latin typeface="Tahoma"/>
                <a:ea typeface="ＭＳ Ｐゴシック" charset="0"/>
                <a:cs typeface="ＭＳ Ｐゴシック" charset="0"/>
                <a:hlinkClick r:id="rId6"/>
              </a:rPr>
              <a:t>Bits in Memory Without Accessing Them: An Experimental Study of DRAM Disturbance </a:t>
            </a:r>
            <a:r>
              <a:rPr lang="en-US" dirty="0" smtClean="0">
                <a:solidFill>
                  <a:srgbClr val="0000FF"/>
                </a:solidFill>
                <a:latin typeface="Tahoma"/>
                <a:ea typeface="ＭＳ Ｐゴシック" charset="0"/>
                <a:cs typeface="ＭＳ Ｐゴシック" charset="0"/>
                <a:hlinkClick r:id="rId6"/>
              </a:rPr>
              <a:t>Errors</a:t>
            </a:r>
            <a:r>
              <a:rPr lang="en-US" dirty="0" smtClean="0">
                <a:solidFill>
                  <a:srgbClr val="0000FF"/>
                </a:solidFill>
                <a:latin typeface="Tahoma"/>
                <a:ea typeface="ＭＳ Ｐゴシック" charset="0"/>
                <a:cs typeface="ＭＳ Ｐゴシック" charset="0"/>
              </a:rPr>
              <a:t> (Kim et al., ISCA 2014)</a:t>
            </a:r>
            <a:endParaRPr lang="en-US" dirty="0">
              <a:solidFill>
                <a:srgbClr val="0000FF"/>
              </a:solidFill>
              <a:latin typeface="Tahoma"/>
              <a:ea typeface="ＭＳ Ｐゴシック" charset="0"/>
              <a:cs typeface="ＭＳ Ｐゴシック" charset="0"/>
            </a:endParaRPr>
          </a:p>
        </p:txBody>
      </p:sp>
    </p:spTree>
    <p:extLst>
      <p:ext uri="{BB962C8B-B14F-4D97-AF65-F5344CB8AC3E}">
        <p14:creationId xmlns:p14="http://schemas.microsoft.com/office/powerpoint/2010/main" val="29938812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RowHammer</a:t>
            </a:r>
            <a:r>
              <a:rPr lang="en-US" dirty="0" smtClean="0"/>
              <a:t> Security Attack Example</a:t>
            </a:r>
            <a:endParaRPr lang="en-US" dirty="0"/>
          </a:p>
        </p:txBody>
      </p:sp>
      <p:sp>
        <p:nvSpPr>
          <p:cNvPr id="3" name="Content Placeholder 2"/>
          <p:cNvSpPr>
            <a:spLocks noGrp="1"/>
          </p:cNvSpPr>
          <p:nvPr>
            <p:ph idx="1"/>
          </p:nvPr>
        </p:nvSpPr>
        <p:spPr>
          <a:xfrm>
            <a:off x="228600" y="908720"/>
            <a:ext cx="8915400" cy="5193723"/>
          </a:xfrm>
        </p:spPr>
        <p:txBody>
          <a:bodyPr/>
          <a:lstStyle/>
          <a:p>
            <a:r>
              <a:rPr lang="en-US" sz="2000" dirty="0" smtClean="0">
                <a:solidFill>
                  <a:srgbClr val="FF0000"/>
                </a:solidFill>
              </a:rPr>
              <a:t>“</a:t>
            </a:r>
            <a:r>
              <a:rPr lang="en-US" sz="2000" dirty="0" err="1" smtClean="0">
                <a:solidFill>
                  <a:srgbClr val="FF0000"/>
                </a:solidFill>
              </a:rPr>
              <a:t>Rowhammer</a:t>
            </a:r>
            <a:r>
              <a:rPr lang="en-US" sz="2000" dirty="0" smtClean="0">
                <a:solidFill>
                  <a:srgbClr val="FF0000"/>
                </a:solidFill>
              </a:rPr>
              <a:t>” is a problem with some recent DRAM devices in which repeatedly accessing a row of memory can cause bit flips in adjacent rows </a:t>
            </a:r>
            <a:r>
              <a:rPr lang="en-US" sz="2000" dirty="0" smtClean="0"/>
              <a:t>(Kim et al., ISCA 2014). </a:t>
            </a:r>
          </a:p>
          <a:p>
            <a:pPr lvl="1"/>
            <a:r>
              <a:rPr lang="en-US" sz="1800" dirty="0">
                <a:solidFill>
                  <a:srgbClr val="0000FF"/>
                </a:solidFill>
                <a:ea typeface="ＭＳ Ｐゴシック" charset="0"/>
                <a:cs typeface="ＭＳ Ｐゴシック" charset="0"/>
                <a:hlinkClick r:id="rId2"/>
              </a:rPr>
              <a:t>Flipping Bits in Memory Without Accessing Them: An Experimental Study of DRAM Disturbance Errors</a:t>
            </a:r>
            <a:r>
              <a:rPr lang="en-US" sz="1800" dirty="0">
                <a:solidFill>
                  <a:srgbClr val="0000FF"/>
                </a:solidFill>
                <a:ea typeface="ＭＳ Ｐゴシック" charset="0"/>
                <a:cs typeface="ＭＳ Ｐゴシック" charset="0"/>
              </a:rPr>
              <a:t> (Kim et al., ISCA 2014)</a:t>
            </a:r>
          </a:p>
          <a:p>
            <a:pPr lvl="1"/>
            <a:endParaRPr lang="en-US" sz="1400" dirty="0" smtClean="0"/>
          </a:p>
          <a:p>
            <a:r>
              <a:rPr lang="en-US" sz="2000" dirty="0" smtClean="0"/>
              <a:t>We </a:t>
            </a:r>
            <a:r>
              <a:rPr lang="en-US" sz="2000" dirty="0"/>
              <a:t>tested a selection of laptops and found that a subset of them exhibited the problem. </a:t>
            </a:r>
            <a:endParaRPr lang="en-US" sz="2000" dirty="0" smtClean="0"/>
          </a:p>
          <a:p>
            <a:r>
              <a:rPr lang="en-US" sz="2000" dirty="0" smtClean="0"/>
              <a:t>We </a:t>
            </a:r>
            <a:r>
              <a:rPr lang="en-US" sz="2000" dirty="0"/>
              <a:t>built two working privilege escalation exploits that use this effect. </a:t>
            </a:r>
            <a:endParaRPr lang="en-US" sz="2000" dirty="0" smtClean="0"/>
          </a:p>
          <a:p>
            <a:pPr lvl="1"/>
            <a:r>
              <a:rPr lang="en-US" sz="1800" dirty="0">
                <a:solidFill>
                  <a:srgbClr val="0000FF"/>
                </a:solidFill>
                <a:hlinkClick r:id="rId3"/>
              </a:rPr>
              <a:t>Exploiting the DRAM rowhammer bug to gain kernel privileges </a:t>
            </a:r>
            <a:r>
              <a:rPr lang="en-US" sz="1800" dirty="0">
                <a:solidFill>
                  <a:srgbClr val="0000FF"/>
                </a:solidFill>
              </a:rPr>
              <a:t> </a:t>
            </a:r>
            <a:r>
              <a:rPr lang="en-US" sz="1600" dirty="0">
                <a:solidFill>
                  <a:srgbClr val="0000FF"/>
                </a:solidFill>
              </a:rPr>
              <a:t>(</a:t>
            </a:r>
            <a:r>
              <a:rPr lang="en-US" sz="1600" dirty="0" err="1" smtClean="0">
                <a:solidFill>
                  <a:srgbClr val="0000FF"/>
                </a:solidFill>
              </a:rPr>
              <a:t>Seaborn</a:t>
            </a:r>
            <a:r>
              <a:rPr lang="en-US" sz="1600" dirty="0" smtClean="0">
                <a:solidFill>
                  <a:srgbClr val="0000FF"/>
                </a:solidFill>
              </a:rPr>
              <a:t>+, </a:t>
            </a:r>
            <a:r>
              <a:rPr lang="en-US" sz="1600" dirty="0">
                <a:solidFill>
                  <a:srgbClr val="0000FF"/>
                </a:solidFill>
              </a:rPr>
              <a:t>2015)</a:t>
            </a:r>
          </a:p>
          <a:p>
            <a:pPr lvl="1"/>
            <a:endParaRPr lang="en-US" sz="1400" dirty="0" smtClean="0"/>
          </a:p>
          <a:p>
            <a:r>
              <a:rPr lang="en-US" sz="2000" dirty="0" smtClean="0"/>
              <a:t>One </a:t>
            </a:r>
            <a:r>
              <a:rPr lang="en-US" sz="2000" dirty="0"/>
              <a:t>exploit uses </a:t>
            </a:r>
            <a:r>
              <a:rPr lang="en-US" sz="2000" dirty="0" err="1"/>
              <a:t>rowhammer</a:t>
            </a:r>
            <a:r>
              <a:rPr lang="en-US" sz="2000" dirty="0"/>
              <a:t>-induced bit flips to gain kernel privileges on x86-64 Linux when run as an unprivileged </a:t>
            </a:r>
            <a:r>
              <a:rPr lang="en-US" sz="2000" dirty="0" err="1"/>
              <a:t>userland</a:t>
            </a:r>
            <a:r>
              <a:rPr lang="en-US" sz="2000" dirty="0"/>
              <a:t> process. </a:t>
            </a:r>
            <a:endParaRPr lang="en-US" sz="2000" dirty="0" smtClean="0"/>
          </a:p>
          <a:p>
            <a:r>
              <a:rPr lang="en-US" sz="2000" dirty="0" smtClean="0">
                <a:solidFill>
                  <a:srgbClr val="FF0000"/>
                </a:solidFill>
              </a:rPr>
              <a:t>When </a:t>
            </a:r>
            <a:r>
              <a:rPr lang="en-US" sz="2000" dirty="0">
                <a:solidFill>
                  <a:srgbClr val="FF0000"/>
                </a:solidFill>
              </a:rPr>
              <a:t>run on a machine vulnerable to the </a:t>
            </a:r>
            <a:r>
              <a:rPr lang="en-US" sz="2000" dirty="0" err="1">
                <a:solidFill>
                  <a:srgbClr val="FF0000"/>
                </a:solidFill>
              </a:rPr>
              <a:t>rowhammer</a:t>
            </a:r>
            <a:r>
              <a:rPr lang="en-US" sz="2000" dirty="0">
                <a:solidFill>
                  <a:srgbClr val="FF0000"/>
                </a:solidFill>
              </a:rPr>
              <a:t> problem, the process was able to induce bit flips in page table entries (PTEs). </a:t>
            </a:r>
            <a:endParaRPr lang="en-US" sz="2000" dirty="0" smtClean="0">
              <a:solidFill>
                <a:srgbClr val="FF0000"/>
              </a:solidFill>
            </a:endParaRPr>
          </a:p>
          <a:p>
            <a:r>
              <a:rPr lang="en-US" sz="2000" dirty="0" smtClean="0">
                <a:solidFill>
                  <a:srgbClr val="0000FF"/>
                </a:solidFill>
              </a:rPr>
              <a:t>It </a:t>
            </a:r>
            <a:r>
              <a:rPr lang="en-US" sz="2000" dirty="0">
                <a:solidFill>
                  <a:srgbClr val="0000FF"/>
                </a:solidFill>
              </a:rPr>
              <a:t>was able to use this to gain write access to its own page table, and hence gain read-write access to all of physical 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38</a:t>
            </a:fld>
            <a:endParaRPr lang="en-US"/>
          </a:p>
        </p:txBody>
      </p:sp>
      <p:sp>
        <p:nvSpPr>
          <p:cNvPr id="5" name="Rectangle 4"/>
          <p:cNvSpPr/>
          <p:nvPr/>
        </p:nvSpPr>
        <p:spPr>
          <a:xfrm>
            <a:off x="107504" y="6545534"/>
            <a:ext cx="8496944" cy="615553"/>
          </a:xfrm>
          <a:prstGeom prst="rect">
            <a:avLst/>
          </a:prstGeom>
        </p:spPr>
        <p:txBody>
          <a:bodyPr wrap="square">
            <a:spAutoFit/>
          </a:bodyPr>
          <a:lstStyle/>
          <a:p>
            <a:r>
              <a:rPr lang="en-US" sz="1600" dirty="0">
                <a:solidFill>
                  <a:srgbClr val="0000FF"/>
                </a:solidFill>
                <a:latin typeface="Tahoma"/>
                <a:hlinkClick r:id="rId3"/>
              </a:rPr>
              <a:t>Exploiting the DRAM rowhammer bug to gain kernel privileges </a:t>
            </a:r>
            <a:r>
              <a:rPr lang="en-US" sz="1600" dirty="0">
                <a:solidFill>
                  <a:srgbClr val="0000FF"/>
                </a:solidFill>
                <a:latin typeface="Tahoma"/>
              </a:rPr>
              <a:t> (</a:t>
            </a:r>
            <a:r>
              <a:rPr lang="en-US" sz="1600" dirty="0" err="1" smtClean="0">
                <a:solidFill>
                  <a:srgbClr val="0000FF"/>
                </a:solidFill>
                <a:latin typeface="Tahoma"/>
              </a:rPr>
              <a:t>Seaborn</a:t>
            </a:r>
            <a:r>
              <a:rPr lang="en-US" sz="1600" dirty="0" smtClean="0">
                <a:solidFill>
                  <a:srgbClr val="0000FF"/>
                </a:solidFill>
                <a:latin typeface="Tahoma"/>
              </a:rPr>
              <a:t> &amp; </a:t>
            </a:r>
            <a:r>
              <a:rPr lang="en-US" sz="1600" dirty="0" err="1" smtClean="0">
                <a:solidFill>
                  <a:srgbClr val="0000FF"/>
                </a:solidFill>
                <a:latin typeface="Tahoma"/>
              </a:rPr>
              <a:t>Dullien</a:t>
            </a:r>
            <a:r>
              <a:rPr lang="en-US" sz="1600" dirty="0" smtClean="0">
                <a:solidFill>
                  <a:srgbClr val="0000FF"/>
                </a:solidFill>
                <a:latin typeface="Tahoma"/>
              </a:rPr>
              <a:t>, </a:t>
            </a:r>
            <a:r>
              <a:rPr lang="en-US" sz="1600" dirty="0">
                <a:solidFill>
                  <a:srgbClr val="0000FF"/>
                </a:solidFill>
                <a:latin typeface="Tahoma"/>
              </a:rPr>
              <a:t>2015)</a:t>
            </a:r>
          </a:p>
          <a:p>
            <a:endParaRPr lang="en-US" dirty="0">
              <a:solidFill>
                <a:srgbClr val="0000FF"/>
              </a:solidFill>
              <a:latin typeface="Tahoma"/>
            </a:endParaRPr>
          </a:p>
        </p:txBody>
      </p:sp>
    </p:spTree>
    <p:extLst>
      <p:ext uri="{BB962C8B-B14F-4D97-AF65-F5344CB8AC3E}">
        <p14:creationId xmlns:p14="http://schemas.microsoft.com/office/powerpoint/2010/main" val="156143159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Security Implications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39</a:t>
            </a:fld>
            <a:endParaRPr lang="en-US" altLang="en-US"/>
          </a:p>
        </p:txBody>
      </p:sp>
      <p:pic>
        <p:nvPicPr>
          <p:cNvPr id="5" name="Picture 4"/>
          <p:cNvPicPr>
            <a:picLocks noChangeAspect="1"/>
          </p:cNvPicPr>
          <p:nvPr/>
        </p:nvPicPr>
        <p:blipFill>
          <a:blip r:embed="rId3"/>
          <a:stretch>
            <a:fillRect/>
          </a:stretch>
        </p:blipFill>
        <p:spPr>
          <a:xfrm>
            <a:off x="0" y="1083202"/>
            <a:ext cx="9144000" cy="5658166"/>
          </a:xfrm>
          <a:prstGeom prst="rect">
            <a:avLst/>
          </a:prstGeom>
        </p:spPr>
      </p:pic>
      <p:pic>
        <p:nvPicPr>
          <p:cNvPr id="3" name="Picture 2"/>
          <p:cNvPicPr>
            <a:picLocks noChangeAspect="1"/>
          </p:cNvPicPr>
          <p:nvPr/>
        </p:nvPicPr>
        <p:blipFill>
          <a:blip r:embed="rId4"/>
          <a:stretch>
            <a:fillRect/>
          </a:stretch>
        </p:blipFill>
        <p:spPr>
          <a:xfrm>
            <a:off x="24960" y="908720"/>
            <a:ext cx="9144000" cy="6057900"/>
          </a:xfrm>
          <a:prstGeom prst="rect">
            <a:avLst/>
          </a:prstGeom>
        </p:spPr>
      </p:pic>
      <p:pic>
        <p:nvPicPr>
          <p:cNvPr id="6" name="Picture 5"/>
          <p:cNvPicPr>
            <a:picLocks noChangeAspect="1"/>
          </p:cNvPicPr>
          <p:nvPr/>
        </p:nvPicPr>
        <p:blipFill>
          <a:blip r:embed="rId5"/>
          <a:stretch>
            <a:fillRect/>
          </a:stretch>
        </p:blipFill>
        <p:spPr>
          <a:xfrm>
            <a:off x="683568" y="5157192"/>
            <a:ext cx="7810500" cy="1625600"/>
          </a:xfrm>
          <a:prstGeom prst="rect">
            <a:avLst/>
          </a:prstGeom>
        </p:spPr>
      </p:pic>
    </p:spTree>
    <p:extLst>
      <p:ext uri="{BB962C8B-B14F-4D97-AF65-F5344CB8AC3E}">
        <p14:creationId xmlns:p14="http://schemas.microsoft.com/office/powerpoint/2010/main" val="340193189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a:latin typeface="Garamond" charset="0"/>
                <a:ea typeface="ＭＳ Ｐゴシック" charset="0"/>
                <a:cs typeface="ＭＳ Ｐゴシック" charset="0"/>
              </a:rPr>
              <a:t>More Security Implications</a:t>
            </a:r>
          </a:p>
        </p:txBody>
      </p:sp>
      <p:sp>
        <p:nvSpPr>
          <p:cNvPr id="25600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A812B5F-CE3B-564D-B1D9-5770355AF2FF}" type="slidenum">
              <a:rPr lang="en-US" sz="1600">
                <a:solidFill>
                  <a:srgbClr val="000000"/>
                </a:solidFill>
                <a:latin typeface="Garamond" charset="0"/>
              </a:rPr>
              <a:pPr eaLnBrk="1" hangingPunct="1"/>
              <a:t>40</a:t>
            </a:fld>
            <a:endParaRPr lang="en-US" sz="1600">
              <a:solidFill>
                <a:srgbClr val="000000"/>
              </a:solidFill>
              <a:latin typeface="Garamond" charset="0"/>
            </a:endParaRPr>
          </a:p>
        </p:txBody>
      </p:sp>
      <p:sp>
        <p:nvSpPr>
          <p:cNvPr id="256003" name="TextBox 5"/>
          <p:cNvSpPr txBox="1">
            <a:spLocks noChangeArrowheads="1"/>
          </p:cNvSpPr>
          <p:nvPr/>
        </p:nvSpPr>
        <p:spPr bwMode="auto">
          <a:xfrm>
            <a:off x="228600" y="6599238"/>
            <a:ext cx="29083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z="1000" smtClean="0">
                <a:solidFill>
                  <a:srgbClr val="000000"/>
                </a:solidFill>
              </a:rPr>
              <a:t>Source: </a:t>
            </a:r>
            <a:r>
              <a:rPr lang="en-US" sz="1000" smtClean="0">
                <a:solidFill>
                  <a:srgbClr val="000000"/>
                </a:solidFill>
                <a:hlinkClick r:id="rId2"/>
              </a:rPr>
              <a:t>https://lab.dsst.io/32c3-slides/7197.html</a:t>
            </a:r>
            <a:r>
              <a:rPr lang="en-US" sz="1000" smtClean="0">
                <a:solidFill>
                  <a:srgbClr val="000000"/>
                </a:solidFill>
              </a:rPr>
              <a:t> </a:t>
            </a:r>
          </a:p>
        </p:txBody>
      </p:sp>
      <p:pic>
        <p:nvPicPr>
          <p:cNvPr id="256004" name="Picture 6" descr="49.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949796"/>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395536" y="6084004"/>
            <a:ext cx="8568952" cy="369332"/>
          </a:xfrm>
          <a:prstGeom prst="rect">
            <a:avLst/>
          </a:prstGeom>
        </p:spPr>
        <p:txBody>
          <a:bodyPr wrap="square">
            <a:spAutoFit/>
          </a:bodyPr>
          <a:lstStyle/>
          <a:p>
            <a:r>
              <a:rPr lang="en-US" dirty="0" err="1">
                <a:solidFill>
                  <a:srgbClr val="0000FF"/>
                </a:solidFill>
              </a:rPr>
              <a:t>Rowhammer.js</a:t>
            </a:r>
            <a:r>
              <a:rPr lang="en-US" dirty="0">
                <a:solidFill>
                  <a:srgbClr val="0000FF"/>
                </a:solidFill>
              </a:rPr>
              <a:t>: A Remote Software-Induced Fault Attack in </a:t>
            </a:r>
            <a:r>
              <a:rPr lang="en-US" dirty="0" smtClean="0">
                <a:solidFill>
                  <a:srgbClr val="0000FF"/>
                </a:solidFill>
              </a:rPr>
              <a:t>JavaScript (DIMVA’16)</a:t>
            </a:r>
            <a:endParaRPr lang="en-US" dirty="0">
              <a:solidFill>
                <a:srgbClr val="0000FF"/>
              </a:solidFill>
            </a:endParaRPr>
          </a:p>
        </p:txBody>
      </p:sp>
      <p:sp>
        <p:nvSpPr>
          <p:cNvPr id="2" name="Rectangle 1"/>
          <p:cNvSpPr/>
          <p:nvPr/>
        </p:nvSpPr>
        <p:spPr>
          <a:xfrm>
            <a:off x="539552" y="1043444"/>
            <a:ext cx="8064896" cy="384721"/>
          </a:xfrm>
          <a:prstGeom prst="rect">
            <a:avLst/>
          </a:prstGeom>
        </p:spPr>
        <p:txBody>
          <a:bodyPr wrap="square">
            <a:spAutoFit/>
          </a:bodyPr>
          <a:lstStyle/>
          <a:p>
            <a:r>
              <a:rPr lang="en-US" sz="1900" b="1" dirty="0" smtClean="0">
                <a:solidFill>
                  <a:srgbClr val="FFFF00"/>
                </a:solidFill>
              </a:rPr>
              <a:t>“We </a:t>
            </a:r>
            <a:r>
              <a:rPr lang="en-US" sz="1900" b="1" dirty="0">
                <a:solidFill>
                  <a:srgbClr val="FFFF00"/>
                </a:solidFill>
              </a:rPr>
              <a:t>can gain unrestricted access to systems of website </a:t>
            </a:r>
            <a:r>
              <a:rPr lang="en-US" sz="1900" b="1" dirty="0" smtClean="0">
                <a:solidFill>
                  <a:srgbClr val="FFFF00"/>
                </a:solidFill>
              </a:rPr>
              <a:t>visitors.”</a:t>
            </a:r>
            <a:endParaRPr lang="en-US" sz="1900" b="1" dirty="0">
              <a:solidFill>
                <a:srgbClr val="FFFF00"/>
              </a:solidFill>
            </a:endParaRPr>
          </a:p>
        </p:txBody>
      </p:sp>
    </p:spTree>
    <p:extLst>
      <p:ext uri="{BB962C8B-B14F-4D97-AF65-F5344CB8AC3E}">
        <p14:creationId xmlns:p14="http://schemas.microsoft.com/office/powerpoint/2010/main" val="42458865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Title 1"/>
          <p:cNvSpPr>
            <a:spLocks noGrp="1"/>
          </p:cNvSpPr>
          <p:nvPr>
            <p:ph type="title"/>
          </p:nvPr>
        </p:nvSpPr>
        <p:spPr/>
        <p:txBody>
          <a:bodyPr/>
          <a:lstStyle/>
          <a:p>
            <a:r>
              <a:rPr lang="en-US" dirty="0">
                <a:latin typeface="Garamond" charset="0"/>
                <a:ea typeface="ＭＳ Ｐゴシック" charset="0"/>
                <a:cs typeface="ＭＳ Ｐゴシック" charset="0"/>
              </a:rPr>
              <a:t>More Security Implications</a:t>
            </a:r>
          </a:p>
        </p:txBody>
      </p:sp>
      <p:sp>
        <p:nvSpPr>
          <p:cNvPr id="25702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3D3305A-74B5-C341-8457-3D076A48DDAD}" type="slidenum">
              <a:rPr lang="en-US" sz="1600">
                <a:solidFill>
                  <a:srgbClr val="000000"/>
                </a:solidFill>
                <a:latin typeface="Garamond" charset="0"/>
              </a:rPr>
              <a:pPr eaLnBrk="1" hangingPunct="1"/>
              <a:t>41</a:t>
            </a:fld>
            <a:endParaRPr lang="en-US" sz="1600">
              <a:solidFill>
                <a:srgbClr val="000000"/>
              </a:solidFill>
              <a:latin typeface="Garamond" charset="0"/>
            </a:endParaRPr>
          </a:p>
        </p:txBody>
      </p:sp>
      <p:pic>
        <p:nvPicPr>
          <p:cNvPr id="257027" name="Picture 4" descr="drammer-attack-android.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752"/>
            <a:ext cx="9144000" cy="5080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28" name="TextBox 5"/>
          <p:cNvSpPr txBox="1">
            <a:spLocks noChangeArrowheads="1"/>
          </p:cNvSpPr>
          <p:nvPr/>
        </p:nvSpPr>
        <p:spPr bwMode="auto">
          <a:xfrm>
            <a:off x="228600" y="6599238"/>
            <a:ext cx="47752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z="1000" smtClean="0">
                <a:solidFill>
                  <a:srgbClr val="000000"/>
                </a:solidFill>
              </a:rPr>
              <a:t>Source: https://fossbytes.com/drammer-rowhammer-attack-android-root-devices/</a:t>
            </a:r>
          </a:p>
        </p:txBody>
      </p:sp>
      <p:sp>
        <p:nvSpPr>
          <p:cNvPr id="2" name="Rectangle 1"/>
          <p:cNvSpPr/>
          <p:nvPr/>
        </p:nvSpPr>
        <p:spPr>
          <a:xfrm>
            <a:off x="4860032" y="6165304"/>
            <a:ext cx="4572000" cy="646331"/>
          </a:xfrm>
          <a:prstGeom prst="rect">
            <a:avLst/>
          </a:prstGeom>
        </p:spPr>
        <p:txBody>
          <a:bodyPr>
            <a:spAutoFit/>
          </a:bodyPr>
          <a:lstStyle/>
          <a:p>
            <a:r>
              <a:rPr lang="en-US" dirty="0" err="1">
                <a:solidFill>
                  <a:srgbClr val="0000FF"/>
                </a:solidFill>
              </a:rPr>
              <a:t>Drammer</a:t>
            </a:r>
            <a:r>
              <a:rPr lang="en-US" dirty="0">
                <a:solidFill>
                  <a:srgbClr val="0000FF"/>
                </a:solidFill>
              </a:rPr>
              <a:t>: Deterministic </a:t>
            </a:r>
            <a:r>
              <a:rPr lang="en-US" dirty="0" err="1">
                <a:solidFill>
                  <a:srgbClr val="0000FF"/>
                </a:solidFill>
              </a:rPr>
              <a:t>Rowhammer</a:t>
            </a:r>
            <a:r>
              <a:rPr lang="en-US" dirty="0">
                <a:solidFill>
                  <a:srgbClr val="0000FF"/>
                </a:solidFill>
              </a:rPr>
              <a:t> Attacks on Mobile </a:t>
            </a:r>
            <a:r>
              <a:rPr lang="en-US" dirty="0" smtClean="0">
                <a:solidFill>
                  <a:srgbClr val="0000FF"/>
                </a:solidFill>
              </a:rPr>
              <a:t>Platforms, CCS’16 </a:t>
            </a:r>
            <a:endParaRPr lang="en-US" dirty="0"/>
          </a:p>
        </p:txBody>
      </p:sp>
      <p:sp>
        <p:nvSpPr>
          <p:cNvPr id="3" name="Rectangle 2"/>
          <p:cNvSpPr/>
          <p:nvPr/>
        </p:nvSpPr>
        <p:spPr>
          <a:xfrm>
            <a:off x="539552" y="874524"/>
            <a:ext cx="7593722" cy="400110"/>
          </a:xfrm>
          <a:prstGeom prst="rect">
            <a:avLst/>
          </a:prstGeom>
        </p:spPr>
        <p:txBody>
          <a:bodyPr wrap="square">
            <a:spAutoFit/>
          </a:bodyPr>
          <a:lstStyle/>
          <a:p>
            <a:pPr lvl="1"/>
            <a:r>
              <a:rPr lang="en-US" sz="2000" b="1" dirty="0" smtClean="0">
                <a:solidFill>
                  <a:srgbClr val="FF0000"/>
                </a:solidFill>
              </a:rPr>
              <a:t>“Can gain control of a smart phone deterministically”</a:t>
            </a:r>
            <a:endParaRPr lang="en-US" sz="2000" b="1" dirty="0">
              <a:solidFill>
                <a:srgbClr val="FF0000"/>
              </a:solidFill>
            </a:endParaRPr>
          </a:p>
        </p:txBody>
      </p:sp>
    </p:spTree>
    <p:extLst>
      <p:ext uri="{BB962C8B-B14F-4D97-AF65-F5344CB8AC3E}">
        <p14:creationId xmlns:p14="http://schemas.microsoft.com/office/powerpoint/2010/main" val="227124940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49" name="Title 1"/>
          <p:cNvSpPr>
            <a:spLocks noGrp="1"/>
          </p:cNvSpPr>
          <p:nvPr>
            <p:ph type="title"/>
          </p:nvPr>
        </p:nvSpPr>
        <p:spPr/>
        <p:txBody>
          <a:bodyPr/>
          <a:lstStyle/>
          <a:p>
            <a:r>
              <a:rPr lang="en-US">
                <a:latin typeface="Garamond" charset="0"/>
                <a:ea typeface="ＭＳ Ｐゴシック" charset="0"/>
                <a:cs typeface="ＭＳ Ｐゴシック" charset="0"/>
              </a:rPr>
              <a:t>More Security Implications?</a:t>
            </a:r>
          </a:p>
        </p:txBody>
      </p:sp>
      <p:sp>
        <p:nvSpPr>
          <p:cNvPr id="25805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F1D2888-D5B0-E049-9B24-3010A3D9459E}" type="slidenum">
              <a:rPr lang="en-US" sz="1600">
                <a:solidFill>
                  <a:srgbClr val="000000"/>
                </a:solidFill>
                <a:latin typeface="Garamond" charset="0"/>
              </a:rPr>
              <a:pPr eaLnBrk="1" hangingPunct="1"/>
              <a:t>42</a:t>
            </a:fld>
            <a:endParaRPr lang="en-US" sz="1600">
              <a:solidFill>
                <a:srgbClr val="000000"/>
              </a:solidFill>
              <a:latin typeface="Garamond" charset="0"/>
            </a:endParaRPr>
          </a:p>
        </p:txBody>
      </p:sp>
      <p:pic>
        <p:nvPicPr>
          <p:cNvPr id="258051" name="Picture 4" descr="a-software-attempt-to-mitigate-rowhammer-attacks-630x330.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7463" y="1311275"/>
            <a:ext cx="9117013" cy="4775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4555286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833" name="Title 1"/>
          <p:cNvSpPr>
            <a:spLocks noGrp="1"/>
          </p:cNvSpPr>
          <p:nvPr>
            <p:ph type="title"/>
          </p:nvPr>
        </p:nvSpPr>
        <p:spPr/>
        <p:txBody>
          <a:bodyPr/>
          <a:lstStyle/>
          <a:p>
            <a:r>
              <a:rPr lang="en-US" dirty="0" smtClean="0">
                <a:latin typeface="Garamond" charset="0"/>
              </a:rPr>
              <a:t>Selected Readings on </a:t>
            </a:r>
            <a:r>
              <a:rPr lang="en-US" dirty="0" err="1" smtClean="0">
                <a:latin typeface="Garamond" charset="0"/>
              </a:rPr>
              <a:t>RowHammer</a:t>
            </a:r>
            <a:r>
              <a:rPr lang="en-US" dirty="0" smtClean="0">
                <a:latin typeface="Garamond" charset="0"/>
              </a:rPr>
              <a:t> (I)</a:t>
            </a:r>
            <a:endParaRPr lang="en-US" dirty="0">
              <a:latin typeface="Garamond" charset="0"/>
            </a:endParaRPr>
          </a:p>
        </p:txBody>
      </p:sp>
      <p:sp>
        <p:nvSpPr>
          <p:cNvPr id="3" name="Content Placeholder 2"/>
          <p:cNvSpPr>
            <a:spLocks noGrp="1"/>
          </p:cNvSpPr>
          <p:nvPr>
            <p:ph idx="1"/>
          </p:nvPr>
        </p:nvSpPr>
        <p:spPr>
          <a:xfrm>
            <a:off x="107504" y="980728"/>
            <a:ext cx="9036496" cy="5051425"/>
          </a:xfrm>
        </p:spPr>
        <p:txBody>
          <a:bodyPr/>
          <a:lstStyle/>
          <a:p>
            <a:pPr>
              <a:buFont typeface="Wingdings" pitchFamily="2" charset="2"/>
              <a:buChar char="n"/>
              <a:defRPr/>
            </a:pPr>
            <a:r>
              <a:rPr lang="en-US" sz="2000" dirty="0" smtClean="0">
                <a:solidFill>
                  <a:srgbClr val="0000FF"/>
                </a:solidFill>
              </a:rPr>
              <a:t>Our first detailed study: </a:t>
            </a:r>
            <a:r>
              <a:rPr lang="en-US" sz="2000" dirty="0" err="1" smtClean="0">
                <a:solidFill>
                  <a:srgbClr val="0000FF"/>
                </a:solidFill>
              </a:rPr>
              <a:t>Rowhammer</a:t>
            </a:r>
            <a:r>
              <a:rPr lang="en-US" sz="2000" dirty="0" smtClean="0">
                <a:solidFill>
                  <a:srgbClr val="0000FF"/>
                </a:solidFill>
              </a:rPr>
              <a:t> analysis and solutions </a:t>
            </a:r>
            <a:r>
              <a:rPr lang="en-US" sz="2000" dirty="0" smtClean="0">
                <a:solidFill>
                  <a:srgbClr val="000000"/>
                </a:solidFill>
              </a:rPr>
              <a:t>(June 2014)</a:t>
            </a:r>
          </a:p>
          <a:p>
            <a:pPr lvl="1">
              <a:buFont typeface="Wingdings" pitchFamily="2" charset="2"/>
              <a:buChar char="n"/>
              <a:defRPr/>
            </a:pPr>
            <a:r>
              <a:rPr lang="en-US" sz="1800" dirty="0" smtClean="0"/>
              <a:t>Yoongu </a:t>
            </a:r>
            <a:r>
              <a:rPr lang="en-US" sz="1800" dirty="0"/>
              <a:t>Kim, Ross Daly, </a:t>
            </a:r>
            <a:r>
              <a:rPr lang="en-US" sz="1800" dirty="0" err="1"/>
              <a:t>Jeremie</a:t>
            </a:r>
            <a:r>
              <a:rPr lang="en-US" sz="1800" dirty="0"/>
              <a:t> Kim, Chris Fallin, </a:t>
            </a:r>
            <a:r>
              <a:rPr lang="en-US" sz="1800" dirty="0" err="1"/>
              <a:t>Ji</a:t>
            </a:r>
            <a:r>
              <a:rPr lang="en-US" sz="1800" dirty="0"/>
              <a:t> </a:t>
            </a:r>
            <a:r>
              <a:rPr lang="en-US" sz="1800" dirty="0" err="1"/>
              <a:t>Hye</a:t>
            </a:r>
            <a:r>
              <a:rPr lang="en-US" sz="1800" dirty="0"/>
              <a:t> Lee, Donghyuk Lee, Chris Wilkerson, </a:t>
            </a:r>
            <a:r>
              <a:rPr lang="en-US" sz="1800" dirty="0" err="1"/>
              <a:t>Konrad</a:t>
            </a:r>
            <a:r>
              <a:rPr lang="en-US" sz="1800" dirty="0"/>
              <a:t> Lai, and Onur Mutlu,</a:t>
            </a:r>
            <a:br>
              <a:rPr lang="en-US" sz="1800" dirty="0"/>
            </a:br>
            <a:r>
              <a:rPr lang="en-US" sz="1800" b="1" dirty="0">
                <a:hlinkClick r:id="rId2"/>
              </a:rPr>
              <a:t>"Flipping Bits in Memory Without Accessing Them: An Experimental Study of DRAM Disturbance Errors"</a:t>
            </a:r>
            <a:r>
              <a:rPr lang="en-US" sz="1800" dirty="0"/>
              <a:t/>
            </a:r>
            <a:br>
              <a:rPr lang="en-US" sz="1800" dirty="0"/>
            </a:br>
            <a:r>
              <a:rPr lang="en-US" sz="1800" i="1" dirty="0"/>
              <a:t>Proceedings of the </a:t>
            </a:r>
            <a:r>
              <a:rPr lang="en-US" sz="1800" i="1" dirty="0">
                <a:hlinkClick r:id="rId3"/>
              </a:rPr>
              <a:t>41st International Symposium on Computer Architecture</a:t>
            </a:r>
            <a:r>
              <a:rPr lang="en-US" sz="1800" i="1" dirty="0"/>
              <a:t> (</a:t>
            </a:r>
            <a:r>
              <a:rPr lang="en-US" sz="1800" b="1" i="1" dirty="0"/>
              <a:t>ISCA</a:t>
            </a:r>
            <a:r>
              <a:rPr lang="en-US" sz="1800" i="1" dirty="0"/>
              <a:t>)</a:t>
            </a:r>
            <a:r>
              <a:rPr lang="en-US" sz="1800" dirty="0"/>
              <a:t>, Minneapolis, MN, June 2014.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Source Code and Data</a:t>
            </a:r>
            <a:r>
              <a:rPr lang="en-US" sz="1800" dirty="0"/>
              <a:t>] </a:t>
            </a:r>
            <a:endParaRPr lang="en-US" sz="1800" dirty="0" smtClean="0"/>
          </a:p>
          <a:p>
            <a:pPr marL="0" indent="0">
              <a:buFont typeface="Wingdings" pitchFamily="2" charset="2"/>
              <a:buNone/>
              <a:defRPr/>
            </a:pPr>
            <a:endParaRPr lang="en-US" sz="300" dirty="0" smtClean="0">
              <a:ea typeface="+mn-ea"/>
              <a:cs typeface="+mn-cs"/>
              <a:hlinkClick r:id="rId8"/>
            </a:endParaRPr>
          </a:p>
          <a:p>
            <a:pPr>
              <a:buFont typeface="Wingdings" pitchFamily="2" charset="2"/>
              <a:buChar char="n"/>
              <a:defRPr/>
            </a:pPr>
            <a:endParaRPr lang="en-US" sz="2000" dirty="0" smtClean="0">
              <a:ea typeface="+mn-ea"/>
              <a:cs typeface="+mn-cs"/>
            </a:endParaRPr>
          </a:p>
          <a:p>
            <a:pPr>
              <a:buFont typeface="Wingdings" pitchFamily="2" charset="2"/>
              <a:buChar char="n"/>
              <a:defRPr/>
            </a:pPr>
            <a:r>
              <a:rPr lang="en-US" sz="2000" dirty="0" smtClean="0">
                <a:solidFill>
                  <a:srgbClr val="0000FF"/>
                </a:solidFill>
                <a:ea typeface="+mn-ea"/>
                <a:cs typeface="+mn-cs"/>
              </a:rPr>
              <a:t>Our Source Code to Induce Errors in Modern DRAM Chips </a:t>
            </a:r>
            <a:r>
              <a:rPr lang="en-US" sz="2000" dirty="0" smtClean="0">
                <a:solidFill>
                  <a:srgbClr val="000000"/>
                </a:solidFill>
                <a:ea typeface="+mn-ea"/>
                <a:cs typeface="+mn-cs"/>
              </a:rPr>
              <a:t>(June 2014)</a:t>
            </a:r>
          </a:p>
          <a:p>
            <a:pPr lvl="1">
              <a:buFont typeface="Wingdings" pitchFamily="2" charset="2"/>
              <a:buChar char="n"/>
              <a:defRPr/>
            </a:pPr>
            <a:r>
              <a:rPr lang="en-US" sz="1800" dirty="0" smtClean="0">
                <a:hlinkClick r:id="rId8"/>
              </a:rPr>
              <a:t>https</a:t>
            </a:r>
            <a:r>
              <a:rPr lang="en-US" sz="1800" dirty="0">
                <a:hlinkClick r:id="rId8"/>
              </a:rPr>
              <a:t>://github.com/CMU-SAFARI/</a:t>
            </a:r>
            <a:r>
              <a:rPr lang="en-US" sz="1800" dirty="0" smtClean="0">
                <a:hlinkClick r:id="rId8"/>
              </a:rPr>
              <a:t>rowhammer</a:t>
            </a:r>
            <a:endParaRPr lang="en-US" sz="1800" dirty="0" smtClean="0"/>
          </a:p>
          <a:p>
            <a:pPr>
              <a:buFont typeface="Wingdings" pitchFamily="2" charset="2"/>
              <a:buChar char="n"/>
              <a:defRPr/>
            </a:pPr>
            <a:endParaRPr lang="en-US" sz="1000" dirty="0" smtClean="0">
              <a:ea typeface="+mn-ea"/>
              <a:cs typeface="+mn-cs"/>
            </a:endParaRPr>
          </a:p>
          <a:p>
            <a:pPr>
              <a:buFont typeface="Wingdings" pitchFamily="2" charset="2"/>
              <a:buChar char="n"/>
              <a:defRPr/>
            </a:pPr>
            <a:endParaRPr lang="en-US" sz="1000" dirty="0" smtClean="0">
              <a:ea typeface="+mn-ea"/>
              <a:cs typeface="+mn-cs"/>
            </a:endParaRPr>
          </a:p>
          <a:p>
            <a:pPr>
              <a:buFont typeface="Wingdings" pitchFamily="2" charset="2"/>
              <a:buChar char="n"/>
              <a:defRPr/>
            </a:pPr>
            <a:r>
              <a:rPr lang="en-US" sz="2000" dirty="0" smtClean="0">
                <a:solidFill>
                  <a:srgbClr val="0000FF"/>
                </a:solidFill>
                <a:ea typeface="+mn-ea"/>
                <a:cs typeface="+mn-cs"/>
              </a:rPr>
              <a:t>Google Project Zero’s Attack to Take Over a System </a:t>
            </a:r>
            <a:r>
              <a:rPr lang="en-US" sz="2000" dirty="0" smtClean="0">
                <a:ea typeface="+mn-ea"/>
                <a:cs typeface="+mn-cs"/>
              </a:rPr>
              <a:t>(March 2015)</a:t>
            </a:r>
            <a:endParaRPr lang="en-US" sz="2000" dirty="0">
              <a:ea typeface="+mn-ea"/>
              <a:cs typeface="+mn-cs"/>
            </a:endParaRPr>
          </a:p>
          <a:p>
            <a:pPr lvl="1">
              <a:buFont typeface="Wingdings" pitchFamily="2" charset="2"/>
              <a:buChar char="n"/>
              <a:defRPr/>
            </a:pPr>
            <a:r>
              <a:rPr lang="en-US" sz="1700" dirty="0" smtClean="0">
                <a:solidFill>
                  <a:srgbClr val="0000FF"/>
                </a:solidFill>
                <a:hlinkClick r:id="rId9"/>
              </a:rPr>
              <a:t>Exploiting </a:t>
            </a:r>
            <a:r>
              <a:rPr lang="en-US" sz="1700" dirty="0">
                <a:solidFill>
                  <a:srgbClr val="0000FF"/>
                </a:solidFill>
                <a:hlinkClick r:id="rId9"/>
              </a:rPr>
              <a:t>the DRAM rowhammer bug to gain kernel privileges </a:t>
            </a:r>
            <a:r>
              <a:rPr lang="en-US" sz="1700" dirty="0">
                <a:solidFill>
                  <a:srgbClr val="0000FF"/>
                </a:solidFill>
              </a:rPr>
              <a:t> </a:t>
            </a:r>
            <a:r>
              <a:rPr lang="en-US" sz="1700" dirty="0"/>
              <a:t>(</a:t>
            </a:r>
            <a:r>
              <a:rPr lang="en-US" sz="1700" dirty="0" err="1" smtClean="0"/>
              <a:t>Seaborn</a:t>
            </a:r>
            <a:r>
              <a:rPr lang="en-US" sz="1700" dirty="0" smtClean="0"/>
              <a:t>+, </a:t>
            </a:r>
            <a:r>
              <a:rPr lang="en-US" sz="1700" dirty="0"/>
              <a:t>2015)</a:t>
            </a:r>
          </a:p>
          <a:p>
            <a:pPr lvl="1">
              <a:buFont typeface="Wingdings" pitchFamily="2" charset="2"/>
              <a:buChar char="n"/>
              <a:defRPr/>
            </a:pPr>
            <a:r>
              <a:rPr lang="en-US" sz="1800" dirty="0">
                <a:ea typeface="+mn-ea"/>
                <a:cs typeface="+mn-cs"/>
                <a:hlinkClick r:id="rId10"/>
              </a:rPr>
              <a:t>https://github.com/google/rowhammer-</a:t>
            </a:r>
            <a:r>
              <a:rPr lang="en-US" sz="1800" dirty="0" smtClean="0">
                <a:ea typeface="+mn-ea"/>
                <a:cs typeface="+mn-cs"/>
                <a:hlinkClick r:id="rId10"/>
              </a:rPr>
              <a:t>test</a:t>
            </a:r>
            <a:r>
              <a:rPr lang="en-US" sz="1800" dirty="0" smtClean="0">
                <a:ea typeface="+mn-ea"/>
                <a:cs typeface="+mn-cs"/>
              </a:rPr>
              <a:t> </a:t>
            </a:r>
          </a:p>
          <a:p>
            <a:pPr lvl="1">
              <a:buFont typeface="Wingdings" pitchFamily="2" charset="2"/>
              <a:buChar char="n"/>
              <a:defRPr/>
            </a:pPr>
            <a:r>
              <a:rPr lang="en-US" sz="1800" b="1" dirty="0" smtClean="0">
                <a:ea typeface="+mn-ea"/>
                <a:cs typeface="+mn-cs"/>
              </a:rPr>
              <a:t>Double-sided </a:t>
            </a:r>
            <a:r>
              <a:rPr lang="en-US" sz="1800" b="1" dirty="0" err="1" smtClean="0">
                <a:ea typeface="+mn-ea"/>
                <a:cs typeface="+mn-cs"/>
              </a:rPr>
              <a:t>Rowhammer</a:t>
            </a:r>
            <a:endParaRPr lang="en-US" sz="1800" b="1" dirty="0" smtClean="0">
              <a:ea typeface="+mn-ea"/>
              <a:cs typeface="+mn-cs"/>
            </a:endParaRPr>
          </a:p>
          <a:p>
            <a:pPr lvl="1">
              <a:buFont typeface="Wingdings" pitchFamily="2" charset="2"/>
              <a:buChar char="n"/>
              <a:defRPr/>
            </a:pPr>
            <a:endParaRPr lang="en-US" sz="1000" dirty="0">
              <a:ea typeface="+mn-ea"/>
              <a:cs typeface="+mn-cs"/>
            </a:endParaRPr>
          </a:p>
        </p:txBody>
      </p:sp>
      <p:sp>
        <p:nvSpPr>
          <p:cNvPr id="248835"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E4CA1AC-9B89-0F47-9BBA-E71BD7C79945}" type="slidenum">
              <a:rPr lang="en-US" sz="1600">
                <a:solidFill>
                  <a:srgbClr val="000000"/>
                </a:solidFill>
                <a:latin typeface="Garamond" charset="0"/>
              </a:rPr>
              <a:pPr eaLnBrk="1" hangingPunct="1"/>
              <a:t>43</a:t>
            </a:fld>
            <a:endParaRPr lang="en-US" sz="1600">
              <a:solidFill>
                <a:srgbClr val="000000"/>
              </a:solidFill>
              <a:latin typeface="Garamond" charset="0"/>
            </a:endParaRPr>
          </a:p>
        </p:txBody>
      </p:sp>
    </p:spTree>
    <p:extLst>
      <p:ext uri="{BB962C8B-B14F-4D97-AF65-F5344CB8AC3E}">
        <p14:creationId xmlns:p14="http://schemas.microsoft.com/office/powerpoint/2010/main" val="364575498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8" end="8"/>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10" end="10"/>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rPr>
              <a:t>Selected Readings on </a:t>
            </a:r>
            <a:r>
              <a:rPr lang="en-US" dirty="0" err="1">
                <a:latin typeface="Garamond" charset="0"/>
              </a:rPr>
              <a:t>RowHammer</a:t>
            </a:r>
            <a:r>
              <a:rPr lang="en-US" dirty="0">
                <a:latin typeface="Garamond" charset="0"/>
              </a:rPr>
              <a:t> (</a:t>
            </a:r>
            <a:r>
              <a:rPr lang="en-US" dirty="0" smtClean="0">
                <a:latin typeface="Garamond" charset="0"/>
              </a:rPr>
              <a:t>II)</a:t>
            </a:r>
            <a:endParaRPr lang="en-US" dirty="0"/>
          </a:p>
        </p:txBody>
      </p:sp>
      <p:sp>
        <p:nvSpPr>
          <p:cNvPr id="3" name="Content Placeholder 2"/>
          <p:cNvSpPr>
            <a:spLocks noGrp="1"/>
          </p:cNvSpPr>
          <p:nvPr>
            <p:ph idx="1"/>
          </p:nvPr>
        </p:nvSpPr>
        <p:spPr/>
        <p:txBody>
          <a:bodyPr/>
          <a:lstStyle/>
          <a:p>
            <a:pPr>
              <a:buFont typeface="Wingdings" pitchFamily="2" charset="2"/>
              <a:buChar char="n"/>
              <a:defRPr/>
            </a:pPr>
            <a:r>
              <a:rPr lang="en-US" sz="2000" dirty="0">
                <a:solidFill>
                  <a:srgbClr val="0000FF"/>
                </a:solidFill>
              </a:rPr>
              <a:t>Remote </a:t>
            </a:r>
            <a:r>
              <a:rPr lang="en-US" sz="2000" dirty="0" err="1">
                <a:solidFill>
                  <a:srgbClr val="0000FF"/>
                </a:solidFill>
              </a:rPr>
              <a:t>RowHammer</a:t>
            </a:r>
            <a:r>
              <a:rPr lang="en-US" sz="2000" dirty="0">
                <a:solidFill>
                  <a:srgbClr val="0000FF"/>
                </a:solidFill>
              </a:rPr>
              <a:t> Attacks via JavaScript </a:t>
            </a:r>
            <a:r>
              <a:rPr lang="en-US" sz="2000" dirty="0"/>
              <a:t>(July 2015)</a:t>
            </a:r>
          </a:p>
          <a:p>
            <a:pPr lvl="1">
              <a:buFont typeface="Wingdings" pitchFamily="2" charset="2"/>
              <a:buChar char="n"/>
              <a:defRPr/>
            </a:pPr>
            <a:r>
              <a:rPr lang="en-US" sz="1800" dirty="0">
                <a:hlinkClick r:id="rId2"/>
              </a:rPr>
              <a:t>http://arxiv.org/abs/1507.06955</a:t>
            </a:r>
            <a:r>
              <a:rPr lang="en-US" sz="1800" dirty="0"/>
              <a:t> </a:t>
            </a:r>
          </a:p>
          <a:p>
            <a:pPr lvl="1">
              <a:buFont typeface="Wingdings" pitchFamily="2" charset="2"/>
              <a:buChar char="n"/>
              <a:defRPr/>
            </a:pPr>
            <a:r>
              <a:rPr lang="en-US" sz="1800" dirty="0">
                <a:hlinkClick r:id="rId3"/>
              </a:rPr>
              <a:t>https://github.com/IAIK/rowhammerjs</a:t>
            </a:r>
            <a:r>
              <a:rPr lang="en-US" sz="1800" dirty="0"/>
              <a:t> </a:t>
            </a:r>
            <a:endParaRPr lang="en-US" sz="1800" dirty="0" smtClean="0"/>
          </a:p>
          <a:p>
            <a:pPr lvl="1">
              <a:buFont typeface="Wingdings" pitchFamily="2" charset="2"/>
              <a:buChar char="n"/>
              <a:defRPr/>
            </a:pPr>
            <a:r>
              <a:rPr lang="en-US" sz="1800" dirty="0" err="1"/>
              <a:t>Gruss</a:t>
            </a:r>
            <a:r>
              <a:rPr lang="en-US" sz="1800" dirty="0"/>
              <a:t> et al., DIMVA 2016.</a:t>
            </a:r>
          </a:p>
          <a:p>
            <a:pPr lvl="1">
              <a:buFont typeface="Wingdings" pitchFamily="2" charset="2"/>
              <a:buChar char="n"/>
              <a:defRPr/>
            </a:pPr>
            <a:r>
              <a:rPr lang="en-US" sz="1800" b="1" dirty="0" smtClean="0"/>
              <a:t>CLFLUSH</a:t>
            </a:r>
            <a:r>
              <a:rPr lang="en-US" sz="1800" b="1" dirty="0"/>
              <a:t>-free </a:t>
            </a:r>
            <a:r>
              <a:rPr lang="en-US" sz="1800" b="1" dirty="0" err="1"/>
              <a:t>Rowhammer</a:t>
            </a:r>
            <a:endParaRPr lang="en-US" sz="1800" b="1" dirty="0"/>
          </a:p>
          <a:p>
            <a:pPr lvl="1">
              <a:buFont typeface="Wingdings" pitchFamily="2" charset="2"/>
              <a:buChar char="n"/>
              <a:defRPr/>
            </a:pPr>
            <a:r>
              <a:rPr lang="en-US" sz="1800" dirty="0" smtClean="0"/>
              <a:t>“A fully </a:t>
            </a:r>
            <a:r>
              <a:rPr lang="en-US" sz="1800" dirty="0"/>
              <a:t>automated attack that requires nothing but a website with JavaScript to </a:t>
            </a:r>
            <a:r>
              <a:rPr lang="en-US" sz="1800" b="1" dirty="0"/>
              <a:t>trigger faults on remote hardware</a:t>
            </a:r>
            <a:r>
              <a:rPr lang="en-US" sz="1800" dirty="0" smtClean="0"/>
              <a:t>.” </a:t>
            </a:r>
          </a:p>
          <a:p>
            <a:pPr lvl="1">
              <a:buFont typeface="Wingdings" pitchFamily="2" charset="2"/>
              <a:buChar char="n"/>
              <a:defRPr/>
            </a:pPr>
            <a:r>
              <a:rPr lang="en-US" sz="1800" dirty="0" smtClean="0"/>
              <a:t>“We </a:t>
            </a:r>
            <a:r>
              <a:rPr lang="en-US" sz="1800" dirty="0"/>
              <a:t>can gain unrestricted access to systems of website visitors</a:t>
            </a:r>
            <a:r>
              <a:rPr lang="en-US" sz="1800" dirty="0" smtClean="0"/>
              <a:t>.”</a:t>
            </a:r>
          </a:p>
          <a:p>
            <a:endParaRPr lang="en-US" sz="2000" dirty="0" smtClean="0"/>
          </a:p>
          <a:p>
            <a:r>
              <a:rPr lang="en-US" sz="2000" dirty="0" smtClean="0">
                <a:solidFill>
                  <a:srgbClr val="0000FF"/>
                </a:solidFill>
              </a:rPr>
              <a:t>ANVIL</a:t>
            </a:r>
            <a:r>
              <a:rPr lang="en-US" sz="2000" dirty="0">
                <a:solidFill>
                  <a:srgbClr val="0000FF"/>
                </a:solidFill>
              </a:rPr>
              <a:t>: Software-Based Protection </a:t>
            </a:r>
            <a:r>
              <a:rPr lang="en-US" sz="2000" dirty="0" smtClean="0">
                <a:solidFill>
                  <a:srgbClr val="0000FF"/>
                </a:solidFill>
              </a:rPr>
              <a:t>Against Next</a:t>
            </a:r>
            <a:r>
              <a:rPr lang="en-US" sz="2000" dirty="0">
                <a:solidFill>
                  <a:srgbClr val="0000FF"/>
                </a:solidFill>
              </a:rPr>
              <a:t>-Generation </a:t>
            </a:r>
            <a:r>
              <a:rPr lang="en-US" sz="2000" dirty="0" err="1">
                <a:solidFill>
                  <a:srgbClr val="0000FF"/>
                </a:solidFill>
              </a:rPr>
              <a:t>Rowhammer</a:t>
            </a:r>
            <a:r>
              <a:rPr lang="en-US" sz="2000" dirty="0">
                <a:solidFill>
                  <a:srgbClr val="0000FF"/>
                </a:solidFill>
              </a:rPr>
              <a:t> </a:t>
            </a:r>
            <a:r>
              <a:rPr lang="en-US" sz="2000" dirty="0" smtClean="0">
                <a:solidFill>
                  <a:srgbClr val="0000FF"/>
                </a:solidFill>
              </a:rPr>
              <a:t>Attacks </a:t>
            </a:r>
            <a:r>
              <a:rPr lang="en-US" sz="2000" dirty="0" smtClean="0"/>
              <a:t>(March 2016)</a:t>
            </a:r>
          </a:p>
          <a:p>
            <a:pPr lvl="1"/>
            <a:r>
              <a:rPr lang="en-US" sz="1800" dirty="0">
                <a:hlinkClick r:id="rId4"/>
              </a:rPr>
              <a:t>http://dl.acm.org/citation.cfm?doid=</a:t>
            </a:r>
            <a:r>
              <a:rPr lang="en-US" sz="1800" dirty="0" smtClean="0">
                <a:hlinkClick r:id="rId4"/>
              </a:rPr>
              <a:t>2872362.2872390</a:t>
            </a:r>
            <a:r>
              <a:rPr lang="en-US" sz="1800" dirty="0" smtClean="0"/>
              <a:t> </a:t>
            </a:r>
          </a:p>
          <a:p>
            <a:pPr lvl="1"/>
            <a:r>
              <a:rPr lang="en-US" sz="1800" dirty="0" err="1"/>
              <a:t>Aweke</a:t>
            </a:r>
            <a:r>
              <a:rPr lang="en-US" sz="1800" dirty="0"/>
              <a:t> et al., ASPLOS 2016</a:t>
            </a:r>
          </a:p>
          <a:p>
            <a:pPr lvl="1"/>
            <a:r>
              <a:rPr lang="en-US" sz="1800" b="1" dirty="0" smtClean="0"/>
              <a:t>CLFLUSH-free </a:t>
            </a:r>
            <a:r>
              <a:rPr lang="en-US" sz="1800" b="1" dirty="0" err="1" smtClean="0"/>
              <a:t>Rowhammer</a:t>
            </a:r>
            <a:endParaRPr lang="en-US" sz="1800" b="1" dirty="0" smtClean="0"/>
          </a:p>
          <a:p>
            <a:pPr lvl="1"/>
            <a:r>
              <a:rPr lang="en-US" sz="1800" dirty="0" smtClean="0"/>
              <a:t>Software based monitoring for </a:t>
            </a:r>
            <a:r>
              <a:rPr lang="en-US" sz="1800" dirty="0" err="1" smtClean="0"/>
              <a:t>rowhammer</a:t>
            </a:r>
            <a:r>
              <a:rPr lang="en-US" sz="1800" dirty="0" smtClean="0"/>
              <a:t> detection</a:t>
            </a:r>
          </a:p>
          <a:p>
            <a:pPr lvl="1"/>
            <a:endParaRPr lang="en-US" sz="1800"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44</a:t>
            </a:fld>
            <a:endParaRPr lang="en-US"/>
          </a:p>
        </p:txBody>
      </p:sp>
    </p:spTree>
    <p:extLst>
      <p:ext uri="{BB962C8B-B14F-4D97-AF65-F5344CB8AC3E}">
        <p14:creationId xmlns:p14="http://schemas.microsoft.com/office/powerpoint/2010/main" val="117508062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9" end="9"/>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11" end="11"/>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rPr>
              <a:t>Selected Readings on RowHammer (</a:t>
            </a:r>
            <a:r>
              <a:rPr lang="en-US" dirty="0" smtClean="0">
                <a:latin typeface="Garamond" charset="0"/>
              </a:rPr>
              <a:t>III)</a:t>
            </a:r>
            <a:endParaRPr lang="en-US" dirty="0"/>
          </a:p>
        </p:txBody>
      </p:sp>
      <p:sp>
        <p:nvSpPr>
          <p:cNvPr id="3" name="Content Placeholder 2"/>
          <p:cNvSpPr>
            <a:spLocks noGrp="1"/>
          </p:cNvSpPr>
          <p:nvPr>
            <p:ph idx="1"/>
          </p:nvPr>
        </p:nvSpPr>
        <p:spPr>
          <a:xfrm>
            <a:off x="228600" y="997527"/>
            <a:ext cx="8915400" cy="5193723"/>
          </a:xfrm>
        </p:spPr>
        <p:txBody>
          <a:bodyPr/>
          <a:lstStyle/>
          <a:p>
            <a:pPr>
              <a:buFont typeface="Wingdings" pitchFamily="2" charset="2"/>
              <a:buChar char="n"/>
              <a:defRPr/>
            </a:pPr>
            <a:r>
              <a:rPr lang="en-US" sz="2000" dirty="0" smtClean="0">
                <a:solidFill>
                  <a:srgbClr val="0000FF"/>
                </a:solidFill>
              </a:rPr>
              <a:t>Flip </a:t>
            </a:r>
            <a:r>
              <a:rPr lang="en-US" sz="2000" dirty="0" err="1" smtClean="0">
                <a:solidFill>
                  <a:srgbClr val="0000FF"/>
                </a:solidFill>
              </a:rPr>
              <a:t>Feng</a:t>
            </a:r>
            <a:r>
              <a:rPr lang="en-US" sz="2000" dirty="0" smtClean="0">
                <a:solidFill>
                  <a:srgbClr val="0000FF"/>
                </a:solidFill>
              </a:rPr>
              <a:t> </a:t>
            </a:r>
            <a:r>
              <a:rPr lang="en-US" sz="2000" dirty="0" err="1" smtClean="0">
                <a:solidFill>
                  <a:srgbClr val="0000FF"/>
                </a:solidFill>
              </a:rPr>
              <a:t>Shui</a:t>
            </a:r>
            <a:r>
              <a:rPr lang="en-US" sz="2000" dirty="0" smtClean="0">
                <a:solidFill>
                  <a:srgbClr val="0000FF"/>
                </a:solidFill>
              </a:rPr>
              <a:t>: Hammering a Needle in the Software Stack </a:t>
            </a:r>
            <a:r>
              <a:rPr lang="en-US" sz="2000" dirty="0" smtClean="0"/>
              <a:t>(August 2016)</a:t>
            </a:r>
            <a:endParaRPr lang="en-US" sz="2000" dirty="0"/>
          </a:p>
          <a:p>
            <a:pPr lvl="1">
              <a:buFont typeface="Wingdings" pitchFamily="2" charset="2"/>
              <a:buChar char="n"/>
              <a:defRPr/>
            </a:pPr>
            <a:r>
              <a:rPr lang="en-US" sz="1800" dirty="0">
                <a:hlinkClick r:id="rId2"/>
              </a:rPr>
              <a:t>https://www.usenix.org/system/files/conference/usenixsecurity16/</a:t>
            </a:r>
            <a:r>
              <a:rPr lang="en-US" sz="1800" dirty="0" smtClean="0">
                <a:hlinkClick r:id="rId2"/>
              </a:rPr>
              <a:t>sec16_paper_razavi.pdf</a:t>
            </a:r>
            <a:r>
              <a:rPr lang="en-US" sz="1800" dirty="0" smtClean="0"/>
              <a:t> </a:t>
            </a:r>
          </a:p>
          <a:p>
            <a:pPr lvl="1">
              <a:buFont typeface="Wingdings" pitchFamily="2" charset="2"/>
              <a:buChar char="n"/>
              <a:defRPr/>
            </a:pPr>
            <a:r>
              <a:rPr lang="en-US" sz="1800" dirty="0" err="1" smtClean="0"/>
              <a:t>Razavi</a:t>
            </a:r>
            <a:r>
              <a:rPr lang="en-US" sz="1800" dirty="0" smtClean="0"/>
              <a:t> </a:t>
            </a:r>
            <a:r>
              <a:rPr lang="en-US" sz="1800" dirty="0"/>
              <a:t>et al., </a:t>
            </a:r>
            <a:r>
              <a:rPr lang="en-US" sz="1800" dirty="0" smtClean="0"/>
              <a:t>USENIX Security 2016</a:t>
            </a:r>
            <a:r>
              <a:rPr lang="en-US" sz="1800" dirty="0"/>
              <a:t>.</a:t>
            </a:r>
          </a:p>
          <a:p>
            <a:pPr lvl="1">
              <a:buFont typeface="Wingdings" pitchFamily="2" charset="2"/>
              <a:buChar char="n"/>
              <a:defRPr/>
            </a:pPr>
            <a:r>
              <a:rPr lang="en-US" sz="1800" dirty="0" smtClean="0"/>
              <a:t>Combines memory </a:t>
            </a:r>
            <a:r>
              <a:rPr lang="en-US" sz="1800" dirty="0" err="1" smtClean="0"/>
              <a:t>deduplication</a:t>
            </a:r>
            <a:r>
              <a:rPr lang="en-US" sz="1800" dirty="0" smtClean="0"/>
              <a:t> and RowHammer</a:t>
            </a:r>
            <a:endParaRPr lang="en-US" sz="1800" dirty="0"/>
          </a:p>
          <a:p>
            <a:pPr lvl="1">
              <a:buFont typeface="Wingdings" pitchFamily="2" charset="2"/>
              <a:buChar char="n"/>
              <a:defRPr/>
            </a:pPr>
            <a:r>
              <a:rPr lang="en-US" sz="1800" dirty="0" smtClean="0"/>
              <a:t>“</a:t>
            </a:r>
            <a:r>
              <a:rPr lang="en-US" sz="1800" b="1" dirty="0" smtClean="0"/>
              <a:t>A malicious VM can gain unauthorized access to a co-hosted VM running </a:t>
            </a:r>
            <a:r>
              <a:rPr lang="en-US" sz="1800" b="1" dirty="0" err="1" smtClean="0"/>
              <a:t>OpenSSH</a:t>
            </a:r>
            <a:r>
              <a:rPr lang="en-US" sz="1800" dirty="0" smtClean="0"/>
              <a:t>.”</a:t>
            </a:r>
          </a:p>
          <a:p>
            <a:pPr lvl="1">
              <a:buFont typeface="Wingdings" pitchFamily="2" charset="2"/>
              <a:buChar char="n"/>
              <a:defRPr/>
            </a:pPr>
            <a:r>
              <a:rPr lang="en-US" sz="1800" dirty="0" smtClean="0"/>
              <a:t>Breaks </a:t>
            </a:r>
            <a:r>
              <a:rPr lang="en-US" sz="1800" dirty="0" err="1" smtClean="0"/>
              <a:t>OpenSSH</a:t>
            </a:r>
            <a:r>
              <a:rPr lang="en-US" sz="1800" dirty="0" smtClean="0"/>
              <a:t> public key authentication </a:t>
            </a:r>
          </a:p>
          <a:p>
            <a:endParaRPr lang="en-US" sz="2000" dirty="0" smtClean="0"/>
          </a:p>
          <a:p>
            <a:r>
              <a:rPr lang="en-US" sz="2000" dirty="0" err="1" smtClean="0">
                <a:solidFill>
                  <a:srgbClr val="0000FF"/>
                </a:solidFill>
              </a:rPr>
              <a:t>Drammer</a:t>
            </a:r>
            <a:r>
              <a:rPr lang="en-US" sz="2000" dirty="0" smtClean="0">
                <a:solidFill>
                  <a:srgbClr val="0000FF"/>
                </a:solidFill>
              </a:rPr>
              <a:t>: Deterministic </a:t>
            </a:r>
            <a:r>
              <a:rPr lang="en-US" sz="2000" dirty="0" err="1" smtClean="0">
                <a:solidFill>
                  <a:srgbClr val="0000FF"/>
                </a:solidFill>
              </a:rPr>
              <a:t>Rowhammer</a:t>
            </a:r>
            <a:r>
              <a:rPr lang="en-US" sz="2000" dirty="0" smtClean="0">
                <a:solidFill>
                  <a:srgbClr val="0000FF"/>
                </a:solidFill>
              </a:rPr>
              <a:t> Attacks on Mobile Platforms </a:t>
            </a:r>
            <a:r>
              <a:rPr lang="en-US" sz="2000" dirty="0" smtClean="0"/>
              <a:t>(October 2016)</a:t>
            </a:r>
          </a:p>
          <a:p>
            <a:pPr lvl="1"/>
            <a:r>
              <a:rPr lang="en-US" sz="1800" dirty="0">
                <a:hlinkClick r:id="rId3"/>
              </a:rPr>
              <a:t>http://dl.acm.org/citation.cfm?id=</a:t>
            </a:r>
            <a:r>
              <a:rPr lang="en-US" sz="1800" dirty="0" smtClean="0">
                <a:hlinkClick r:id="rId3"/>
              </a:rPr>
              <a:t>2976749.2978406</a:t>
            </a:r>
            <a:r>
              <a:rPr lang="en-US" sz="1800" dirty="0" smtClean="0"/>
              <a:t> </a:t>
            </a:r>
          </a:p>
          <a:p>
            <a:pPr lvl="1"/>
            <a:r>
              <a:rPr lang="en-US" sz="1800" dirty="0" smtClean="0"/>
              <a:t>Van Der </a:t>
            </a:r>
            <a:r>
              <a:rPr lang="en-US" sz="1800" dirty="0" err="1" smtClean="0"/>
              <a:t>Veen</a:t>
            </a:r>
            <a:r>
              <a:rPr lang="en-US" sz="1800" dirty="0" smtClean="0"/>
              <a:t> </a:t>
            </a:r>
            <a:r>
              <a:rPr lang="en-US" sz="1800" dirty="0"/>
              <a:t>et al., </a:t>
            </a:r>
            <a:r>
              <a:rPr lang="en-US" sz="1800" dirty="0" smtClean="0"/>
              <a:t>CCS </a:t>
            </a:r>
            <a:r>
              <a:rPr lang="en-US" sz="1800" dirty="0"/>
              <a:t>2016</a:t>
            </a:r>
          </a:p>
          <a:p>
            <a:pPr lvl="1"/>
            <a:r>
              <a:rPr lang="en-US" sz="1800" b="1" dirty="0" smtClean="0"/>
              <a:t>Can take over an ARM-based Android system </a:t>
            </a:r>
            <a:r>
              <a:rPr lang="en-US" sz="1800" b="1" dirty="0" smtClean="0">
                <a:solidFill>
                  <a:srgbClr val="FF0000"/>
                </a:solidFill>
              </a:rPr>
              <a:t>deterministically</a:t>
            </a:r>
          </a:p>
          <a:p>
            <a:pPr lvl="1"/>
            <a:r>
              <a:rPr lang="en-US" sz="1800" dirty="0" smtClean="0"/>
              <a:t>Exploits predictable physical memory allocator behavior</a:t>
            </a:r>
          </a:p>
          <a:p>
            <a:pPr lvl="2"/>
            <a:r>
              <a:rPr lang="en-US" sz="1600" dirty="0" smtClean="0"/>
              <a:t>Can deterministically place security-sensitive data (e.g., page table) in an attacker-chosen, vulnerable location in memory</a:t>
            </a:r>
          </a:p>
          <a:p>
            <a:pPr lvl="1"/>
            <a:endParaRPr lang="en-US" sz="1800"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45</a:t>
            </a:fld>
            <a:endParaRPr lang="en-US"/>
          </a:p>
        </p:txBody>
      </p:sp>
    </p:spTree>
    <p:extLst>
      <p:ext uri="{BB962C8B-B14F-4D97-AF65-F5344CB8AC3E}">
        <p14:creationId xmlns:p14="http://schemas.microsoft.com/office/powerpoint/2010/main" val="35207105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8" end="8"/>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Apple’s Patch for </a:t>
            </a:r>
            <a:r>
              <a:rPr lang="en-US" dirty="0" err="1" smtClean="0"/>
              <a:t>RowHammer</a:t>
            </a:r>
            <a:endParaRPr lang="en-US" dirty="0"/>
          </a:p>
        </p:txBody>
      </p:sp>
      <p:sp>
        <p:nvSpPr>
          <p:cNvPr id="3" name="Content Placeholder 2"/>
          <p:cNvSpPr>
            <a:spLocks noGrp="1"/>
          </p:cNvSpPr>
          <p:nvPr>
            <p:ph idx="1"/>
          </p:nvPr>
        </p:nvSpPr>
        <p:spPr/>
        <p:txBody>
          <a:bodyPr/>
          <a:lstStyle/>
          <a:p>
            <a:r>
              <a:rPr lang="en-US" dirty="0">
                <a:hlinkClick r:id="rId2"/>
              </a:rPr>
              <a:t>https://support.apple.com/en-gb/</a:t>
            </a:r>
            <a:r>
              <a:rPr lang="en-US" dirty="0" smtClean="0">
                <a:hlinkClick r:id="rId2"/>
              </a:rPr>
              <a:t>HT204934</a:t>
            </a:r>
            <a:r>
              <a:rPr lang="en-US" dirty="0" smtClean="0"/>
              <a:t> </a:t>
            </a:r>
          </a:p>
          <a:p>
            <a:endParaRPr lang="en-US" dirty="0" smtClean="0"/>
          </a:p>
          <a:p>
            <a:endParaRPr lang="en-US" dirty="0" smtClean="0"/>
          </a:p>
          <a:p>
            <a:endParaRPr lang="en-US" dirty="0"/>
          </a:p>
        </p:txBody>
      </p:sp>
      <p:pic>
        <p:nvPicPr>
          <p:cNvPr id="5" name="Picture 4"/>
          <p:cNvPicPr>
            <a:picLocks noChangeAspect="1"/>
          </p:cNvPicPr>
          <p:nvPr/>
        </p:nvPicPr>
        <p:blipFill>
          <a:blip r:embed="rId3"/>
          <a:stretch>
            <a:fillRect/>
          </a:stretch>
        </p:blipFill>
        <p:spPr>
          <a:xfrm>
            <a:off x="0" y="2336710"/>
            <a:ext cx="9144000" cy="3180522"/>
          </a:xfrm>
          <a:prstGeom prst="rect">
            <a:avLst/>
          </a:prstGeom>
        </p:spPr>
      </p:pic>
      <p:sp>
        <p:nvSpPr>
          <p:cNvPr id="6" name="AutoShape 25"/>
          <p:cNvSpPr>
            <a:spLocks noChangeArrowheads="1"/>
          </p:cNvSpPr>
          <p:nvPr/>
        </p:nvSpPr>
        <p:spPr bwMode="auto">
          <a:xfrm>
            <a:off x="2915816" y="3717032"/>
            <a:ext cx="5616624" cy="36004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 name="TextBox 3"/>
          <p:cNvSpPr txBox="1"/>
          <p:nvPr/>
        </p:nvSpPr>
        <p:spPr>
          <a:xfrm>
            <a:off x="1907704" y="5805264"/>
            <a:ext cx="5817067" cy="369332"/>
          </a:xfrm>
          <a:prstGeom prst="rect">
            <a:avLst/>
          </a:prstGeom>
          <a:noFill/>
        </p:spPr>
        <p:txBody>
          <a:bodyPr wrap="none" rtlCol="0">
            <a:spAutoFit/>
          </a:bodyPr>
          <a:lstStyle/>
          <a:p>
            <a:r>
              <a:rPr lang="en-US" dirty="0" smtClean="0">
                <a:solidFill>
                  <a:srgbClr val="0000FF"/>
                </a:solidFill>
                <a:latin typeface="Tahoma"/>
              </a:rPr>
              <a:t>HP, Lenovo, and other vendors released similar patches</a:t>
            </a:r>
            <a:endParaRPr lang="en-US" dirty="0">
              <a:solidFill>
                <a:srgbClr val="0000FF"/>
              </a:solidFill>
              <a:latin typeface="Tahoma"/>
            </a:endParaRPr>
          </a:p>
        </p:txBody>
      </p:sp>
    </p:spTree>
    <p:extLst>
      <p:ext uri="{BB962C8B-B14F-4D97-AF65-F5344CB8AC3E}">
        <p14:creationId xmlns:p14="http://schemas.microsoft.com/office/powerpoint/2010/main" val="159847172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sz="3800" dirty="0" smtClean="0"/>
              <a:t>Better Solution Directions: Principled Designs</a:t>
            </a:r>
            <a:endParaRPr lang="en-US" sz="3800" dirty="0"/>
          </a:p>
        </p:txBody>
      </p:sp>
      <p:sp>
        <p:nvSpPr>
          <p:cNvPr id="3" name="Content Placeholder 2"/>
          <p:cNvSpPr>
            <a:spLocks noGrp="1"/>
          </p:cNvSpPr>
          <p:nvPr>
            <p:ph idx="1"/>
          </p:nvPr>
        </p:nvSpPr>
        <p:spPr>
          <a:xfrm>
            <a:off x="179512" y="997527"/>
            <a:ext cx="8784976" cy="5193723"/>
          </a:xfrm>
        </p:spPr>
        <p:txBody>
          <a:bodyPr/>
          <a:lstStyle/>
          <a:p>
            <a:pPr algn="ctr"/>
            <a:endParaRPr lang="en-US" dirty="0" smtClean="0"/>
          </a:p>
          <a:p>
            <a:pPr marL="0" indent="0" algn="ctr">
              <a:buNone/>
            </a:pPr>
            <a:endParaRPr lang="en-US" dirty="0" smtClean="0"/>
          </a:p>
          <a:p>
            <a:pPr marL="0" indent="0" algn="ctr">
              <a:buNone/>
            </a:pPr>
            <a:endParaRPr lang="en-US" dirty="0" smtClean="0"/>
          </a:p>
          <a:p>
            <a:pPr marL="0" indent="0" algn="ctr">
              <a:buNone/>
            </a:pPr>
            <a:r>
              <a:rPr lang="en-US" sz="4000" dirty="0" smtClean="0">
                <a:solidFill>
                  <a:srgbClr val="0000FF"/>
                </a:solidFill>
              </a:rPr>
              <a:t>Design </a:t>
            </a:r>
            <a:r>
              <a:rPr lang="en-US" sz="4000" dirty="0">
                <a:solidFill>
                  <a:srgbClr val="0000FF"/>
                </a:solidFill>
              </a:rPr>
              <a:t>fundamentally secure</a:t>
            </a:r>
          </a:p>
          <a:p>
            <a:pPr marL="0" indent="0" algn="ctr">
              <a:buNone/>
            </a:pPr>
            <a:r>
              <a:rPr lang="en-US" sz="4000" dirty="0">
                <a:solidFill>
                  <a:srgbClr val="0000FF"/>
                </a:solidFill>
              </a:rPr>
              <a:t>c</a:t>
            </a:r>
            <a:r>
              <a:rPr lang="en-US" sz="4000" dirty="0" smtClean="0">
                <a:solidFill>
                  <a:srgbClr val="0000FF"/>
                </a:solidFill>
              </a:rPr>
              <a:t>omputing architectures </a:t>
            </a:r>
          </a:p>
          <a:p>
            <a:pPr marL="0" indent="0" algn="ctr">
              <a:buNone/>
            </a:pPr>
            <a:endParaRPr lang="en-US" sz="4000" dirty="0">
              <a:solidFill>
                <a:srgbClr val="0000FF"/>
              </a:solidFill>
            </a:endParaRPr>
          </a:p>
          <a:p>
            <a:pPr marL="0" indent="0" algn="ctr">
              <a:buNone/>
            </a:pPr>
            <a:r>
              <a:rPr lang="en-US" sz="4000" dirty="0" smtClean="0">
                <a:solidFill>
                  <a:srgbClr val="FF0000"/>
                </a:solidFill>
              </a:rPr>
              <a:t>Predict and prevent such safety issues</a:t>
            </a:r>
          </a:p>
          <a:p>
            <a:pPr marL="0" indent="0" algn="ctr">
              <a:buNone/>
            </a:pP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47</a:t>
            </a:fld>
            <a:endParaRPr lang="en-US"/>
          </a:p>
        </p:txBody>
      </p:sp>
    </p:spTree>
    <p:extLst>
      <p:ext uri="{BB962C8B-B14F-4D97-AF65-F5344CB8AC3E}">
        <p14:creationId xmlns:p14="http://schemas.microsoft.com/office/powerpoint/2010/main" val="46457735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Do We Keep Memory Secure?</a:t>
            </a:r>
          </a:p>
        </p:txBody>
      </p:sp>
      <p:sp>
        <p:nvSpPr>
          <p:cNvPr id="3" name="Content Placeholder 2"/>
          <p:cNvSpPr>
            <a:spLocks noGrp="1"/>
          </p:cNvSpPr>
          <p:nvPr>
            <p:ph idx="1"/>
          </p:nvPr>
        </p:nvSpPr>
        <p:spPr>
          <a:xfrm>
            <a:off x="0" y="1268760"/>
            <a:ext cx="9144000" cy="5112568"/>
          </a:xfrm>
        </p:spPr>
        <p:txBody>
          <a:bodyPr/>
          <a:lstStyle/>
          <a:p>
            <a:r>
              <a:rPr lang="en-US" b="1" dirty="0" smtClean="0">
                <a:solidFill>
                  <a:srgbClr val="FF0000"/>
                </a:solidFill>
              </a:rPr>
              <a:t>Understand</a:t>
            </a:r>
            <a:r>
              <a:rPr lang="en-US" dirty="0" smtClean="0">
                <a:solidFill>
                  <a:srgbClr val="FF0000"/>
                </a:solidFill>
              </a:rPr>
              <a:t>:</a:t>
            </a:r>
            <a:r>
              <a:rPr lang="en-US" dirty="0" smtClean="0">
                <a:solidFill>
                  <a:srgbClr val="0000FF"/>
                </a:solidFill>
              </a:rPr>
              <a:t> </a:t>
            </a:r>
            <a:r>
              <a:rPr lang="en-US" dirty="0">
                <a:solidFill>
                  <a:srgbClr val="0000FF"/>
                </a:solidFill>
              </a:rPr>
              <a:t>M</a:t>
            </a:r>
            <a:r>
              <a:rPr lang="en-US" dirty="0" smtClean="0">
                <a:solidFill>
                  <a:srgbClr val="0000FF"/>
                </a:solidFill>
              </a:rPr>
              <a:t>ethodologies for failure modeling and discovery</a:t>
            </a:r>
          </a:p>
          <a:p>
            <a:pPr lvl="1"/>
            <a:r>
              <a:rPr lang="en-US" dirty="0" smtClean="0"/>
              <a:t>Modeling and prediction based on real (device) data </a:t>
            </a:r>
          </a:p>
          <a:p>
            <a:endParaRPr lang="en-US" dirty="0" smtClean="0"/>
          </a:p>
          <a:p>
            <a:pPr marL="0" indent="0">
              <a:buNone/>
            </a:pPr>
            <a:endParaRPr lang="en-US" dirty="0"/>
          </a:p>
          <a:p>
            <a:r>
              <a:rPr lang="en-US" b="1" dirty="0" smtClean="0">
                <a:solidFill>
                  <a:srgbClr val="FF0000"/>
                </a:solidFill>
              </a:rPr>
              <a:t>Architect</a:t>
            </a:r>
            <a:r>
              <a:rPr lang="en-US" dirty="0" smtClean="0">
                <a:solidFill>
                  <a:srgbClr val="FF0000"/>
                </a:solidFill>
              </a:rPr>
              <a:t>:</a:t>
            </a:r>
            <a:r>
              <a:rPr lang="en-US" dirty="0" smtClean="0">
                <a:solidFill>
                  <a:srgbClr val="0000FF"/>
                </a:solidFill>
              </a:rPr>
              <a:t> Principled </a:t>
            </a:r>
            <a:r>
              <a:rPr lang="en-US" dirty="0">
                <a:solidFill>
                  <a:srgbClr val="0000FF"/>
                </a:solidFill>
              </a:rPr>
              <a:t>co-architecting of system and memory</a:t>
            </a:r>
          </a:p>
          <a:p>
            <a:pPr lvl="1"/>
            <a:r>
              <a:rPr lang="en-US" dirty="0" smtClean="0"/>
              <a:t>Good partitioning of duties across the stack</a:t>
            </a:r>
          </a:p>
          <a:p>
            <a:endParaRPr lang="en-US" dirty="0"/>
          </a:p>
          <a:p>
            <a:endParaRPr lang="en-US" dirty="0" smtClean="0"/>
          </a:p>
          <a:p>
            <a:r>
              <a:rPr lang="en-US" b="1" dirty="0" smtClean="0">
                <a:solidFill>
                  <a:srgbClr val="FF0000"/>
                </a:solidFill>
              </a:rPr>
              <a:t>Design &amp; Test</a:t>
            </a:r>
            <a:r>
              <a:rPr lang="en-US" dirty="0" smtClean="0">
                <a:solidFill>
                  <a:srgbClr val="FF0000"/>
                </a:solidFill>
              </a:rPr>
              <a:t>:</a:t>
            </a:r>
            <a:r>
              <a:rPr lang="en-US" dirty="0" smtClean="0">
                <a:solidFill>
                  <a:srgbClr val="0000FF"/>
                </a:solidFill>
              </a:rPr>
              <a:t> Principled design, automation, testing</a:t>
            </a:r>
          </a:p>
          <a:p>
            <a:pPr lvl="1"/>
            <a:r>
              <a:rPr lang="en-US" dirty="0" smtClean="0"/>
              <a:t>High coverage and good interaction with system reliability methods</a:t>
            </a:r>
          </a:p>
          <a:p>
            <a:endParaRPr lang="en-US" dirty="0" smtClean="0"/>
          </a:p>
          <a:p>
            <a:pPr marL="0" indent="0">
              <a:buNone/>
            </a:pPr>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pPr>
                <a:defRPr/>
              </a:pPr>
              <a:t>48</a:t>
            </a:fld>
            <a:endParaRPr lang="en-US"/>
          </a:p>
        </p:txBody>
      </p:sp>
    </p:spTree>
    <p:extLst>
      <p:ext uri="{BB962C8B-B14F-4D97-AF65-F5344CB8AC3E}">
        <p14:creationId xmlns:p14="http://schemas.microsoft.com/office/powerpoint/2010/main" val="146887537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Content Placeholder 4" descr="DRAM-new-testing-infrastructure.jpg"/>
          <p:cNvPicPr>
            <a:picLocks noGrp="1" noChangeAspect="1"/>
          </p:cNvPicPr>
          <p:nvPr>
            <p:ph idx="1"/>
          </p:nvPr>
        </p:nvPicPr>
        <p:blipFill>
          <a:blip r:embed="rId2" cstate="print">
            <a:extLst>
              <a:ext uri="{28A0092B-C50C-407E-A947-70E740481C1C}">
                <a14:useLocalDpi xmlns:a14="http://schemas.microsoft.com/office/drawing/2010/main" val="0"/>
              </a:ext>
            </a:extLst>
          </a:blip>
          <a:srcRect t="12242" b="12242"/>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49</a:t>
            </a:fld>
            <a:endParaRPr lang="en-US" altLang="en-US">
              <a:solidFill>
                <a:srgbClr val="000000"/>
              </a:solidFill>
            </a:endParaRPr>
          </a:p>
        </p:txBody>
      </p:sp>
      <p:sp>
        <p:nvSpPr>
          <p:cNvPr id="6" name="Rectangle 5"/>
          <p:cNvSpPr/>
          <p:nvPr/>
        </p:nvSpPr>
        <p:spPr>
          <a:xfrm>
            <a:off x="1547664" y="6300608"/>
            <a:ext cx="6696744" cy="584776"/>
          </a:xfrm>
          <a:prstGeom prst="rect">
            <a:avLst/>
          </a:prstGeom>
        </p:spPr>
        <p:txBody>
          <a:bodyPr wrap="square">
            <a:spAutoFit/>
          </a:bodyPr>
          <a:lstStyle/>
          <a:p>
            <a:pPr lvl="1"/>
            <a:r>
              <a:rPr lang="en-US" sz="1600" dirty="0">
                <a:solidFill>
                  <a:srgbClr val="000000"/>
                </a:solidFill>
                <a:latin typeface="Tahoma" charset="0"/>
                <a:ea typeface="ＭＳ Ｐゴシック" charset="0"/>
                <a:cs typeface="ＭＳ Ｐゴシック" charset="0"/>
              </a:rPr>
              <a:t>Kim+, “</a:t>
            </a:r>
            <a:r>
              <a:rPr lang="en-US" sz="1600" dirty="0">
                <a:solidFill>
                  <a:srgbClr val="0000FF"/>
                </a:solidFill>
                <a:latin typeface="Tahoma"/>
              </a:rPr>
              <a:t>Flipping Bits in Memory Without Accessing Them: An Experimental Study of DRAM Disturbance Errors</a:t>
            </a:r>
            <a:r>
              <a:rPr lang="en-US" sz="1600" dirty="0">
                <a:solidFill>
                  <a:srgbClr val="000000"/>
                </a:solidFill>
                <a:latin typeface="Tahoma" charset="0"/>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Temperature</a:t>
            </a:r>
          </a:p>
          <a:p>
            <a:pPr algn="ctr">
              <a:lnSpc>
                <a:spcPct val="90000"/>
              </a:lnSpc>
            </a:pPr>
            <a:r>
              <a:rPr lang="en-US" sz="2400" b="1" smtClean="0">
                <a:solidFill>
                  <a:srgbClr val="FFFF00"/>
                </a:solidFill>
                <a:effectLst>
                  <a:outerShdw blurRad="38100" dist="38100" dir="2700000" algn="tl">
                    <a:srgbClr val="000000">
                      <a:alpha val="43137"/>
                    </a:srgbClr>
                  </a:outerShdw>
                </a:effectLst>
                <a:latin typeface="Tahoma"/>
              </a:rPr>
              <a:t>Controller</a:t>
            </a:r>
            <a:endParaRPr lang="en-US" sz="2400" b="1">
              <a:solidFill>
                <a:srgbClr val="FFFF00"/>
              </a:solidFill>
              <a:effectLst>
                <a:outerShdw blurRad="38100" dist="38100" dir="2700000" algn="tl">
                  <a:srgbClr val="000000">
                    <a:alpha val="43137"/>
                  </a:srgbClr>
                </a:outerShdw>
              </a:effectLst>
              <a:latin typeface="Tahoma"/>
            </a:endParaRPr>
          </a:p>
          <a:p>
            <a:pPr algn="ctr">
              <a:lnSpc>
                <a:spcPct val="90000"/>
              </a:lnSpc>
            </a:pPr>
            <a:endParaRPr lang="en-US" sz="3200" b="1" smtClean="0">
              <a:solidFill>
                <a:srgbClr val="FFFF00"/>
              </a:solidFill>
              <a:effectLst>
                <a:outerShdw blurRad="38100" dist="38100" dir="2700000" algn="tl">
                  <a:srgbClr val="000000">
                    <a:alpha val="43137"/>
                  </a:srgbClr>
                </a:outerShdw>
              </a:effectLst>
              <a:latin typeface="Tahoma"/>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smtClean="0">
                <a:solidFill>
                  <a:srgbClr val="FFFF00"/>
                </a:solidFill>
                <a:effectLst>
                  <a:outerShdw blurRad="38100" dist="38100" dir="2700000" algn="tl">
                    <a:srgbClr val="000000">
                      <a:alpha val="43137"/>
                    </a:srgbClr>
                  </a:outerShdw>
                </a:effectLst>
                <a:latin typeface="Tahoma"/>
              </a:rPr>
              <a:t>PC</a:t>
            </a:r>
            <a:endParaRPr lang="en-US" sz="2400" b="1">
              <a:solidFill>
                <a:srgbClr val="FFFF00"/>
              </a:solidFill>
              <a:effectLst>
                <a:outerShdw blurRad="38100" dist="38100" dir="2700000" algn="tl">
                  <a:srgbClr val="000000">
                    <a:alpha val="43137"/>
                  </a:srgbClr>
                </a:outerShdw>
              </a:effectLst>
              <a:latin typeface="Tahoma"/>
            </a:endParaRPr>
          </a:p>
        </p:txBody>
      </p:sp>
      <p:sp>
        <p:nvSpPr>
          <p:cNvPr id="9" name="Rectangle 8"/>
          <p:cNvSpPr/>
          <p:nvPr/>
        </p:nvSpPr>
        <p:spPr>
          <a:xfrm>
            <a:off x="4374702" y="1962441"/>
            <a:ext cx="1447800" cy="312274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2800" b="1" dirty="0" smtClean="0">
                <a:solidFill>
                  <a:srgbClr val="FFFF00"/>
                </a:solidFill>
                <a:effectLst>
                  <a:outerShdw blurRad="38100" dist="38100" dir="2700000" algn="tl">
                    <a:srgbClr val="000000">
                      <a:alpha val="43137"/>
                    </a:srgbClr>
                  </a:outerShdw>
                </a:effectLst>
                <a:latin typeface="Tahoma"/>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3200" b="1" dirty="0" smtClean="0">
                <a:solidFill>
                  <a:srgbClr val="FFFF00"/>
                </a:solidFill>
                <a:effectLst>
                  <a:outerShdw blurRad="38100" dist="38100" dir="2700000" algn="tl">
                    <a:srgbClr val="000000">
                      <a:alpha val="43137"/>
                    </a:srgbClr>
                  </a:outerShdw>
                </a:effectLst>
                <a:latin typeface="Tahoma"/>
              </a:rPr>
              <a:t>FPGAs</a:t>
            </a:r>
            <a:endParaRPr lang="en-US" sz="3200" b="1" dirty="0">
              <a:solidFill>
                <a:srgbClr val="FFFF00"/>
              </a:solidFill>
              <a:effectLst>
                <a:outerShdw blurRad="38100" dist="38100" dir="2700000" algn="tl">
                  <a:srgbClr val="000000">
                    <a:alpha val="43137"/>
                  </a:srgbClr>
                </a:outerShdw>
              </a:effectLst>
              <a:latin typeface="Tahoma"/>
            </a:endParaRPr>
          </a:p>
        </p:txBody>
      </p:sp>
      <p:sp>
        <p:nvSpPr>
          <p:cNvPr id="12" name="Title 1"/>
          <p:cNvSpPr txBox="1">
            <a:spLocks/>
          </p:cNvSpPr>
          <p:nvPr/>
        </p:nvSpPr>
        <p:spPr bwMode="auto">
          <a:xfrm>
            <a:off x="107504" y="152400"/>
            <a:ext cx="9036496"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r>
              <a:rPr lang="en-US" sz="3500" dirty="0" smtClean="0">
                <a:solidFill>
                  <a:srgbClr val="006633"/>
                </a:solidFill>
                <a:latin typeface="Garamond"/>
              </a:rPr>
              <a:t>Understand and Model with Experiments (DRAM)</a:t>
            </a:r>
            <a:endParaRPr lang="en-US" sz="3500" dirty="0">
              <a:solidFill>
                <a:srgbClr val="006633"/>
              </a:solidFill>
              <a:latin typeface="Garamond"/>
            </a:endParaRPr>
          </a:p>
        </p:txBody>
      </p:sp>
    </p:spTree>
    <p:extLst>
      <p:ext uri="{BB962C8B-B14F-4D97-AF65-F5344CB8AC3E}">
        <p14:creationId xmlns:p14="http://schemas.microsoft.com/office/powerpoint/2010/main" val="161484308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500" dirty="0"/>
              <a:t>Understand </a:t>
            </a:r>
            <a:r>
              <a:rPr lang="en-US" sz="3500" dirty="0" smtClean="0"/>
              <a:t>and Model with </a:t>
            </a:r>
            <a:r>
              <a:rPr lang="en-US" sz="3500" dirty="0"/>
              <a:t>Experiments (Flash)</a:t>
            </a:r>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FFFF00"/>
                  </a:solidFill>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FFFF00"/>
                </a:solidFill>
                <a:latin typeface="Tahoma"/>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Virtex-II Pro</a:t>
              </a:r>
            </a:p>
            <a:p>
              <a:pPr algn="ctr">
                <a:defRPr/>
              </a:pPr>
              <a:r>
                <a:rPr lang="en-US" sz="1800" kern="0" smtClean="0">
                  <a:solidFill>
                    <a:srgbClr val="FFFF00"/>
                  </a:solidFill>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FFFF00"/>
              </a:solidFill>
              <a:latin typeface="Tahoma"/>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Virtex-V FPGA</a:t>
            </a:r>
          </a:p>
          <a:p>
            <a:pPr algn="ctr">
              <a:defRPr/>
            </a:pPr>
            <a:r>
              <a:rPr lang="en-US" sz="1800" kern="0" smtClean="0">
                <a:solidFill>
                  <a:srgbClr val="FFFF00"/>
                </a:solidFill>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0066CC"/>
                </a:solidFill>
                <a:latin typeface="Tahoma"/>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dirty="0" smtClean="0">
                  <a:solidFill>
                    <a:srgbClr val="0000FF"/>
                  </a:solidFill>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eaLnBrk="0" hangingPunct="0">
              <a:defRPr/>
            </a:pPr>
            <a:endParaRPr lang="en-US" kern="0" smtClean="0">
              <a:solidFill>
                <a:sysClr val="windowText" lastClr="000000"/>
              </a:solidFill>
              <a:latin typeface="Tahoma"/>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dirty="0">
                <a:solidFill>
                  <a:srgbClr val="FFFF00"/>
                </a:solidFill>
              </a:rPr>
              <a:t>1</a:t>
            </a:r>
            <a:r>
              <a:rPr lang="en-US" sz="1800" kern="0" dirty="0" smtClean="0">
                <a:solidFill>
                  <a:srgbClr val="FFFF00"/>
                </a:solidFill>
              </a:rPr>
              <a:t>x-nm</a:t>
            </a:r>
          </a:p>
          <a:p>
            <a:pPr algn="ctr">
              <a:defRPr/>
            </a:pPr>
            <a:r>
              <a:rPr lang="en-US" sz="1800" kern="0" dirty="0" smtClean="0">
                <a:solidFill>
                  <a:srgbClr val="FFFF00"/>
                </a:solidFill>
              </a:rPr>
              <a:t>NAND Flash</a:t>
            </a:r>
          </a:p>
        </p:txBody>
      </p:sp>
      <p:sp>
        <p:nvSpPr>
          <p:cNvPr id="61" name="Rectangle 60"/>
          <p:cNvSpPr/>
          <p:nvPr/>
        </p:nvSpPr>
        <p:spPr>
          <a:xfrm>
            <a:off x="0" y="5877272"/>
            <a:ext cx="6588224" cy="523220"/>
          </a:xfrm>
          <a:prstGeom prst="rect">
            <a:avLst/>
          </a:prstGeom>
        </p:spPr>
        <p:txBody>
          <a:bodyPr wrap="square">
            <a:spAutoFit/>
          </a:bodyPr>
          <a:lstStyle/>
          <a:p>
            <a:r>
              <a:rPr lang="en-US" sz="1400" dirty="0" smtClean="0">
                <a:solidFill>
                  <a:srgbClr val="006633"/>
                </a:solidFill>
                <a:latin typeface="Tahoma"/>
              </a:rPr>
              <a:t>[DATE </a:t>
            </a:r>
            <a:r>
              <a:rPr lang="en-US" sz="1400" dirty="0">
                <a:solidFill>
                  <a:srgbClr val="006633"/>
                </a:solidFill>
                <a:latin typeface="Tahoma"/>
              </a:rPr>
              <a:t>2012, ICCD 2012, DATE 2013, ITJ 2013, ICCD 2013, SIGMETRICS </a:t>
            </a:r>
            <a:r>
              <a:rPr lang="en-US" sz="1400" dirty="0" smtClean="0">
                <a:solidFill>
                  <a:srgbClr val="006633"/>
                </a:solidFill>
                <a:latin typeface="Tahoma"/>
              </a:rPr>
              <a:t>2014, HPCA 2015, DSN 2015, MSST 2015, JSAC 2016, HPCA 2017, DFRWS 2017]</a:t>
            </a:r>
            <a:endParaRPr lang="en-US" sz="1400" dirty="0">
              <a:solidFill>
                <a:srgbClr val="000000"/>
              </a:solidFill>
              <a:latin typeface="Tahoma"/>
            </a:endParaRPr>
          </a:p>
        </p:txBody>
      </p:sp>
      <p:sp>
        <p:nvSpPr>
          <p:cNvPr id="5" name="TextBox 4"/>
          <p:cNvSpPr txBox="1"/>
          <p:nvPr/>
        </p:nvSpPr>
        <p:spPr>
          <a:xfrm>
            <a:off x="-19422" y="6496146"/>
            <a:ext cx="9332690" cy="307777"/>
          </a:xfrm>
          <a:prstGeom prst="rect">
            <a:avLst/>
          </a:prstGeom>
          <a:noFill/>
        </p:spPr>
        <p:txBody>
          <a:bodyPr wrap="none" rtlCol="0">
            <a:spAutoFit/>
          </a:bodyPr>
          <a:lstStyle/>
          <a:p>
            <a:r>
              <a:rPr lang="en-US" sz="1400" dirty="0"/>
              <a:t>Cai+, “</a:t>
            </a:r>
            <a:r>
              <a:rPr lang="en-US" sz="1400" dirty="0">
                <a:solidFill>
                  <a:srgbClr val="0000FF"/>
                </a:solidFill>
              </a:rPr>
              <a:t>Error Characterization, Mitigation, and </a:t>
            </a:r>
            <a:r>
              <a:rPr lang="en-US" sz="1400" dirty="0" smtClean="0">
                <a:solidFill>
                  <a:srgbClr val="0000FF"/>
                </a:solidFill>
              </a:rPr>
              <a:t>Recovery in </a:t>
            </a:r>
            <a:r>
              <a:rPr lang="en-US" sz="1400" dirty="0">
                <a:solidFill>
                  <a:srgbClr val="0000FF"/>
                </a:solidFill>
              </a:rPr>
              <a:t>Flash Memory Based Solid State </a:t>
            </a:r>
            <a:r>
              <a:rPr lang="en-US" sz="1400" dirty="0" smtClean="0">
                <a:solidFill>
                  <a:srgbClr val="0000FF"/>
                </a:solidFill>
              </a:rPr>
              <a:t>Drives</a:t>
            </a:r>
            <a:r>
              <a:rPr lang="en-US" sz="1400" dirty="0" smtClean="0"/>
              <a:t>,” Proc. IEEE 2017.</a:t>
            </a:r>
            <a:endParaRPr lang="en-US" sz="1400" dirty="0"/>
          </a:p>
        </p:txBody>
      </p:sp>
    </p:spTree>
    <p:extLst>
      <p:ext uri="{BB962C8B-B14F-4D97-AF65-F5344CB8AC3E}">
        <p14:creationId xmlns:p14="http://schemas.microsoft.com/office/powerpoint/2010/main" val="296769768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smtClean="0"/>
              <a:t>If Time Permits</a:t>
            </a:r>
            <a:r>
              <a:rPr lang="en-US" sz="3600" dirty="0" smtClean="0"/>
              <a:t>: </a:t>
            </a:r>
            <a:r>
              <a:rPr lang="en-US" sz="3600" dirty="0"/>
              <a:t>NAND Flash </a:t>
            </a:r>
            <a:r>
              <a:rPr lang="en-US" sz="3600" dirty="0" smtClean="0"/>
              <a:t>Vulnerabilities</a:t>
            </a:r>
            <a:endParaRPr lang="en-US" sz="3600" dirty="0"/>
          </a:p>
        </p:txBody>
      </p:sp>
      <p:sp>
        <p:nvSpPr>
          <p:cNvPr id="3" name="Content Placeholder 2"/>
          <p:cNvSpPr>
            <a:spLocks noGrp="1"/>
          </p:cNvSpPr>
          <p:nvPr>
            <p:ph idx="1"/>
          </p:nvPr>
        </p:nvSpPr>
        <p:spPr>
          <a:xfrm>
            <a:off x="228600" y="908720"/>
            <a:ext cx="8915400" cy="5256584"/>
          </a:xfrm>
        </p:spPr>
        <p:txBody>
          <a:bodyPr/>
          <a:lstStyle/>
          <a:p>
            <a:r>
              <a:rPr lang="en-US" sz="1800" dirty="0"/>
              <a:t>Yu Cai, </a:t>
            </a:r>
            <a:r>
              <a:rPr lang="en-US" sz="1800" dirty="0" err="1"/>
              <a:t>Saugata</a:t>
            </a:r>
            <a:r>
              <a:rPr lang="en-US" sz="1800" dirty="0"/>
              <a:t> </a:t>
            </a:r>
            <a:r>
              <a:rPr lang="en-US" sz="1800" dirty="0" err="1"/>
              <a:t>Ghose</a:t>
            </a:r>
            <a:r>
              <a:rPr lang="en-US" sz="1800" dirty="0"/>
              <a:t>, Erich F. </a:t>
            </a:r>
            <a:r>
              <a:rPr lang="en-US" sz="1800" dirty="0" err="1"/>
              <a:t>Haratsch</a:t>
            </a:r>
            <a:r>
              <a:rPr lang="en-US" sz="1800" dirty="0"/>
              <a:t>, </a:t>
            </a:r>
            <a:r>
              <a:rPr lang="en-US" sz="1800" dirty="0" err="1"/>
              <a:t>Yixin</a:t>
            </a:r>
            <a:r>
              <a:rPr lang="en-US" sz="1800" dirty="0"/>
              <a:t> Luo, and Onur Mutlu,</a:t>
            </a:r>
            <a:br>
              <a:rPr lang="en-US" sz="1800" dirty="0"/>
            </a:br>
            <a:r>
              <a:rPr lang="en-US" sz="1800" b="1" dirty="0"/>
              <a:t>"Error Characterization, Mitigation, and Recovery in Flash Memory Based Solid State Drives"</a:t>
            </a:r>
            <a:r>
              <a:rPr lang="en-US" sz="1800" dirty="0"/>
              <a:t/>
            </a:r>
            <a:br>
              <a:rPr lang="en-US" sz="1800" dirty="0"/>
            </a:br>
            <a:r>
              <a:rPr lang="en-US" sz="1800" i="1" dirty="0"/>
              <a:t>to appear in </a:t>
            </a:r>
            <a:r>
              <a:rPr lang="en-US" sz="1800" i="1" dirty="0">
                <a:hlinkClick r:id="rId2"/>
              </a:rPr>
              <a:t>Proceedings of the IEEE</a:t>
            </a:r>
            <a:r>
              <a:rPr lang="en-US" sz="1800" dirty="0"/>
              <a:t>, 2017. </a:t>
            </a:r>
            <a:endParaRPr lang="en-US" sz="1800" dirty="0" smtClean="0"/>
          </a:p>
          <a:p>
            <a:endParaRPr lang="en-US" sz="600" dirty="0" smtClean="0"/>
          </a:p>
          <a:p>
            <a:endParaRPr lang="en-US" sz="100" dirty="0" smtClean="0"/>
          </a:p>
          <a:p>
            <a:endParaRPr lang="en-US" sz="300" dirty="0"/>
          </a:p>
          <a:p>
            <a:pPr marL="0" indent="0">
              <a:buNone/>
            </a:pPr>
            <a:r>
              <a:rPr lang="en-US" sz="1300" dirty="0" err="1" smtClean="0"/>
              <a:t>Cai</a:t>
            </a:r>
            <a:r>
              <a:rPr lang="en-US" sz="1300" dirty="0"/>
              <a:t>+, “</a:t>
            </a:r>
            <a:r>
              <a:rPr lang="en-US" sz="1300" dirty="0">
                <a:solidFill>
                  <a:srgbClr val="0000FF"/>
                </a:solidFill>
              </a:rPr>
              <a:t>Error Patterns in MLC NAND Flash Memory: Measurement, Characterization, and </a:t>
            </a:r>
            <a:r>
              <a:rPr lang="en-US" sz="1300" dirty="0" smtClean="0">
                <a:solidFill>
                  <a:srgbClr val="0000FF"/>
                </a:solidFill>
              </a:rPr>
              <a:t>Analysis</a:t>
            </a:r>
            <a:r>
              <a:rPr lang="en-US" sz="1300" dirty="0" smtClean="0"/>
              <a:t>,</a:t>
            </a:r>
            <a:r>
              <a:rPr lang="en-US" sz="1300" dirty="0"/>
              <a:t>” DATE 2012</a:t>
            </a:r>
            <a:r>
              <a:rPr lang="en-US" sz="1300" dirty="0" smtClean="0"/>
              <a:t>.</a:t>
            </a:r>
          </a:p>
          <a:p>
            <a:pPr marL="0" indent="0">
              <a:buNone/>
            </a:pPr>
            <a:r>
              <a:rPr lang="en-US" sz="1300" dirty="0" err="1" smtClean="0"/>
              <a:t>Cai</a:t>
            </a:r>
            <a:r>
              <a:rPr lang="en-US" sz="1300" dirty="0"/>
              <a:t>+, “</a:t>
            </a:r>
            <a:r>
              <a:rPr lang="en-US" sz="1300" dirty="0">
                <a:solidFill>
                  <a:srgbClr val="0000FF"/>
                </a:solidFill>
              </a:rPr>
              <a:t>Flash Correct-and-Refresh: Retention-Aware Error Management for Increased Flash Memory </a:t>
            </a:r>
            <a:r>
              <a:rPr lang="en-US" sz="1300" dirty="0" smtClean="0">
                <a:solidFill>
                  <a:srgbClr val="0000FF"/>
                </a:solidFill>
              </a:rPr>
              <a:t>Lifetime</a:t>
            </a:r>
            <a:r>
              <a:rPr lang="en-US" sz="1300" dirty="0" smtClean="0"/>
              <a:t>,” ICCD 2012.</a:t>
            </a:r>
          </a:p>
          <a:p>
            <a:pPr marL="0" indent="0">
              <a:buNone/>
            </a:pPr>
            <a:r>
              <a:rPr lang="en-US" sz="1300" dirty="0" err="1" smtClean="0"/>
              <a:t>Cai</a:t>
            </a:r>
            <a:r>
              <a:rPr lang="en-US" sz="1300" dirty="0"/>
              <a:t>+, “</a:t>
            </a:r>
            <a:r>
              <a:rPr lang="en-US" sz="1300" dirty="0">
                <a:solidFill>
                  <a:srgbClr val="0000FF"/>
                </a:solidFill>
              </a:rPr>
              <a:t>Threshold Voltage Distribution in MLC NAND Flash Memory: Characterization, Analysis and </a:t>
            </a:r>
            <a:r>
              <a:rPr lang="en-US" sz="1300" dirty="0" smtClean="0">
                <a:solidFill>
                  <a:srgbClr val="0000FF"/>
                </a:solidFill>
              </a:rPr>
              <a:t>Modeling</a:t>
            </a:r>
            <a:r>
              <a:rPr lang="en-US" sz="1300" dirty="0" smtClean="0"/>
              <a:t>,” DATE 2013.</a:t>
            </a:r>
          </a:p>
          <a:p>
            <a:pPr marL="0" indent="0">
              <a:buNone/>
            </a:pPr>
            <a:r>
              <a:rPr lang="en-US" sz="1300" dirty="0" err="1" smtClean="0"/>
              <a:t>Cai</a:t>
            </a:r>
            <a:r>
              <a:rPr lang="en-US" sz="1300" dirty="0"/>
              <a:t>+, “</a:t>
            </a:r>
            <a:r>
              <a:rPr lang="en-US" sz="1300" dirty="0">
                <a:solidFill>
                  <a:srgbClr val="0000FF"/>
                </a:solidFill>
              </a:rPr>
              <a:t>Error Analysis and Retention-Aware Error Management for NAND Flash </a:t>
            </a:r>
            <a:r>
              <a:rPr lang="en-US" sz="1300" dirty="0" smtClean="0">
                <a:solidFill>
                  <a:srgbClr val="0000FF"/>
                </a:solidFill>
              </a:rPr>
              <a:t>Memory</a:t>
            </a:r>
            <a:r>
              <a:rPr lang="en-US" sz="1300" dirty="0" smtClean="0"/>
              <a:t>,” Intel Technology Journal 2013.</a:t>
            </a:r>
          </a:p>
          <a:p>
            <a:pPr marL="0" indent="0">
              <a:buNone/>
            </a:pPr>
            <a:r>
              <a:rPr lang="en-US" sz="1300" dirty="0" err="1" smtClean="0"/>
              <a:t>Cai</a:t>
            </a:r>
            <a:r>
              <a:rPr lang="en-US" sz="1300" dirty="0"/>
              <a:t>+, “</a:t>
            </a:r>
            <a:r>
              <a:rPr lang="en-US" sz="1300" dirty="0">
                <a:solidFill>
                  <a:srgbClr val="0000FF"/>
                </a:solidFill>
              </a:rPr>
              <a:t>Program Interference in MLC NAND Flash Memory: Characterization, Modeling, and </a:t>
            </a:r>
            <a:r>
              <a:rPr lang="en-US" sz="1300" dirty="0" smtClean="0">
                <a:solidFill>
                  <a:srgbClr val="0000FF"/>
                </a:solidFill>
              </a:rPr>
              <a:t>Mitigation</a:t>
            </a:r>
            <a:r>
              <a:rPr lang="en-US" sz="1300" dirty="0" smtClean="0"/>
              <a:t>,” ICCD 2013.</a:t>
            </a:r>
          </a:p>
          <a:p>
            <a:pPr marL="0" indent="0">
              <a:buNone/>
            </a:pPr>
            <a:r>
              <a:rPr lang="en-US" sz="1300" dirty="0" err="1" smtClean="0"/>
              <a:t>Cai</a:t>
            </a:r>
            <a:r>
              <a:rPr lang="en-US" sz="1300" dirty="0"/>
              <a:t>+, “</a:t>
            </a:r>
            <a:r>
              <a:rPr lang="en-US" sz="1300" dirty="0">
                <a:solidFill>
                  <a:srgbClr val="0000FF"/>
                </a:solidFill>
              </a:rPr>
              <a:t>Neighbor-Cell Assisted Error Correction for MLC NAND Flash </a:t>
            </a:r>
            <a:r>
              <a:rPr lang="en-US" sz="1300" dirty="0" smtClean="0">
                <a:solidFill>
                  <a:srgbClr val="0000FF"/>
                </a:solidFill>
              </a:rPr>
              <a:t>Memories</a:t>
            </a:r>
            <a:r>
              <a:rPr lang="en-US" sz="1300" dirty="0" smtClean="0"/>
              <a:t>,” SIGMETRICS 2014.</a:t>
            </a:r>
          </a:p>
          <a:p>
            <a:pPr marL="0" indent="0">
              <a:buNone/>
            </a:pPr>
            <a:r>
              <a:rPr lang="en-US" sz="1300" dirty="0" err="1" smtClean="0"/>
              <a:t>Cai</a:t>
            </a:r>
            <a:r>
              <a:rPr lang="en-US" sz="1300" dirty="0"/>
              <a:t>+,</a:t>
            </a:r>
            <a:r>
              <a:rPr lang="en-US" sz="1300" dirty="0" smtClean="0"/>
              <a:t>”</a:t>
            </a:r>
            <a:r>
              <a:rPr lang="en-US" sz="1300" dirty="0" smtClean="0">
                <a:solidFill>
                  <a:srgbClr val="0000FF"/>
                </a:solidFill>
              </a:rPr>
              <a:t>Data </a:t>
            </a:r>
            <a:r>
              <a:rPr lang="en-US" sz="1300" dirty="0">
                <a:solidFill>
                  <a:srgbClr val="0000FF"/>
                </a:solidFill>
              </a:rPr>
              <a:t>Retention in MLC NAND Flash Memory: Characterization, Optimization and Recovery</a:t>
            </a:r>
            <a:r>
              <a:rPr lang="en-US" sz="1300" dirty="0"/>
              <a:t>,” HPCA 2015</a:t>
            </a:r>
            <a:r>
              <a:rPr lang="en-US" sz="1300" dirty="0" smtClean="0"/>
              <a:t>.</a:t>
            </a:r>
          </a:p>
          <a:p>
            <a:pPr marL="0" indent="0">
              <a:buNone/>
            </a:pPr>
            <a:r>
              <a:rPr lang="en-US" sz="1300" dirty="0" err="1" smtClean="0"/>
              <a:t>Cai</a:t>
            </a:r>
            <a:r>
              <a:rPr lang="en-US" sz="1300" dirty="0" smtClean="0"/>
              <a:t>+, “</a:t>
            </a:r>
            <a:r>
              <a:rPr lang="en-US" sz="1300" dirty="0">
                <a:solidFill>
                  <a:srgbClr val="0000FF"/>
                </a:solidFill>
              </a:rPr>
              <a:t>Read Disturb Errors in MLC NAND Flash Memory: Characterization and </a:t>
            </a:r>
            <a:r>
              <a:rPr lang="en-US" sz="1300" dirty="0" smtClean="0">
                <a:solidFill>
                  <a:srgbClr val="0000FF"/>
                </a:solidFill>
              </a:rPr>
              <a:t>Mitigation</a:t>
            </a:r>
            <a:r>
              <a:rPr lang="en-US" sz="1300" dirty="0" smtClean="0"/>
              <a:t>,” DSN 2015. </a:t>
            </a:r>
          </a:p>
          <a:p>
            <a:pPr marL="0" indent="0">
              <a:buNone/>
            </a:pPr>
            <a:r>
              <a:rPr lang="en-US" sz="1300" dirty="0" err="1" smtClean="0"/>
              <a:t>Luo</a:t>
            </a:r>
            <a:r>
              <a:rPr lang="en-US" sz="1300" dirty="0" smtClean="0"/>
              <a:t>+, “</a:t>
            </a:r>
            <a:r>
              <a:rPr lang="en-US" sz="1300" dirty="0" smtClean="0">
                <a:solidFill>
                  <a:srgbClr val="0000FF"/>
                </a:solidFill>
              </a:rPr>
              <a:t>WARM: Improving </a:t>
            </a:r>
            <a:r>
              <a:rPr lang="en-US" sz="1300" dirty="0">
                <a:solidFill>
                  <a:srgbClr val="0000FF"/>
                </a:solidFill>
              </a:rPr>
              <a:t>NAND Flash Memory Lifetime with Write-hotness Aware Retention </a:t>
            </a:r>
            <a:r>
              <a:rPr lang="en-US" sz="1300" dirty="0" smtClean="0">
                <a:solidFill>
                  <a:srgbClr val="0000FF"/>
                </a:solidFill>
              </a:rPr>
              <a:t>Management</a:t>
            </a:r>
            <a:r>
              <a:rPr lang="en-US" sz="1300" dirty="0" smtClean="0"/>
              <a:t>,” MSST 2015.</a:t>
            </a:r>
          </a:p>
          <a:p>
            <a:pPr marL="0" indent="0">
              <a:buNone/>
            </a:pPr>
            <a:r>
              <a:rPr lang="en-US" sz="1300" dirty="0" smtClean="0"/>
              <a:t>Meza+, “</a:t>
            </a:r>
            <a:r>
              <a:rPr lang="en-US" sz="1300" dirty="0" smtClean="0">
                <a:solidFill>
                  <a:srgbClr val="0000FF"/>
                </a:solidFill>
              </a:rPr>
              <a:t>A Large-Scale Study of Flash Memory Errors in the Field</a:t>
            </a:r>
            <a:r>
              <a:rPr lang="en-US" sz="1300" dirty="0" smtClean="0"/>
              <a:t>,” SIGMETRICS 2015.</a:t>
            </a:r>
          </a:p>
          <a:p>
            <a:pPr marL="0" indent="0">
              <a:buNone/>
            </a:pPr>
            <a:r>
              <a:rPr lang="en-US" sz="1300" dirty="0"/>
              <a:t>Luo+, “</a:t>
            </a:r>
            <a:r>
              <a:rPr lang="en-US" sz="1300" dirty="0">
                <a:solidFill>
                  <a:srgbClr val="0000FF"/>
                </a:solidFill>
              </a:rPr>
              <a:t>Enabling Accurate and Practical Online Flash Channel Modeling for Modern MLC NAND Flash </a:t>
            </a:r>
            <a:r>
              <a:rPr lang="en-US" sz="1300" dirty="0" smtClean="0">
                <a:solidFill>
                  <a:srgbClr val="0000FF"/>
                </a:solidFill>
              </a:rPr>
              <a:t>Memory</a:t>
            </a:r>
            <a:r>
              <a:rPr lang="en-US" sz="1300" dirty="0" smtClean="0"/>
              <a:t>,” IEEE JSAC 2016.</a:t>
            </a:r>
          </a:p>
          <a:p>
            <a:pPr marL="0" indent="0">
              <a:buNone/>
            </a:pPr>
            <a:r>
              <a:rPr lang="en-US" sz="1300" dirty="0" smtClean="0"/>
              <a:t>Cai+, “</a:t>
            </a:r>
            <a:r>
              <a:rPr lang="en-US" sz="1300" dirty="0">
                <a:solidFill>
                  <a:srgbClr val="0000FF"/>
                </a:solidFill>
              </a:rPr>
              <a:t>Vulnerabilities in MLC NAND Flash Memory Programming: Experimental Analysis, Exploits, and Mitigation Techniques</a:t>
            </a:r>
            <a:r>
              <a:rPr lang="en-US" sz="1300" dirty="0" smtClean="0"/>
              <a:t>,” HPCA 2017.</a:t>
            </a:r>
          </a:p>
          <a:p>
            <a:pPr marL="0" indent="0">
              <a:buNone/>
            </a:pPr>
            <a:r>
              <a:rPr lang="en-US" sz="1300" dirty="0" err="1" smtClean="0"/>
              <a:t>Fukami</a:t>
            </a:r>
            <a:r>
              <a:rPr lang="en-US" sz="1300" dirty="0" smtClean="0"/>
              <a:t>+</a:t>
            </a:r>
            <a:r>
              <a:rPr lang="en-US" sz="1300" dirty="0"/>
              <a:t>, </a:t>
            </a:r>
            <a:r>
              <a:rPr lang="en-US" sz="1300" dirty="0" smtClean="0"/>
              <a:t>“</a:t>
            </a:r>
            <a:r>
              <a:rPr lang="en-US" sz="1300" dirty="0">
                <a:solidFill>
                  <a:srgbClr val="0000FF"/>
                </a:solidFill>
              </a:rPr>
              <a:t>I</a:t>
            </a:r>
            <a:r>
              <a:rPr lang="en-US" sz="1300" dirty="0" smtClean="0">
                <a:solidFill>
                  <a:srgbClr val="0000FF"/>
                </a:solidFill>
              </a:rPr>
              <a:t>mproving </a:t>
            </a:r>
            <a:r>
              <a:rPr lang="en-US" sz="1300" dirty="0">
                <a:solidFill>
                  <a:srgbClr val="0000FF"/>
                </a:solidFill>
              </a:rPr>
              <a:t>the Reliability of Chip-Off Forensic Analysis of NAND Flash Memory </a:t>
            </a:r>
            <a:r>
              <a:rPr lang="en-US" sz="1300" dirty="0" smtClean="0">
                <a:solidFill>
                  <a:srgbClr val="0000FF"/>
                </a:solidFill>
              </a:rPr>
              <a:t>Devices</a:t>
            </a:r>
            <a:r>
              <a:rPr lang="en-US" sz="1300" dirty="0" smtClean="0"/>
              <a:t>,</a:t>
            </a:r>
            <a:r>
              <a:rPr lang="en-US" sz="1300" dirty="0"/>
              <a:t>” DFRWS EU 2017. </a:t>
            </a:r>
            <a:endParaRPr lang="en-US" sz="1300" dirty="0" smtClean="0"/>
          </a:p>
          <a:p>
            <a:pPr marL="0" indent="0">
              <a:buNone/>
            </a:pPr>
            <a:endParaRPr lang="en-US" sz="1500" dirty="0"/>
          </a:p>
          <a:p>
            <a:endParaRPr lang="en-US" sz="1700" dirty="0"/>
          </a:p>
          <a:p>
            <a:endParaRPr lang="en-US" sz="2000" dirty="0"/>
          </a:p>
        </p:txBody>
      </p:sp>
      <p:sp>
        <p:nvSpPr>
          <p:cNvPr id="5" name="TextBox 4"/>
          <p:cNvSpPr txBox="1"/>
          <p:nvPr/>
        </p:nvSpPr>
        <p:spPr>
          <a:xfrm>
            <a:off x="-19422" y="6505599"/>
            <a:ext cx="9332690" cy="307777"/>
          </a:xfrm>
          <a:prstGeom prst="rect">
            <a:avLst/>
          </a:prstGeom>
          <a:noFill/>
        </p:spPr>
        <p:txBody>
          <a:bodyPr wrap="none" rtlCol="0">
            <a:spAutoFit/>
          </a:bodyPr>
          <a:lstStyle/>
          <a:p>
            <a:r>
              <a:rPr lang="en-US" sz="1400" dirty="0">
                <a:solidFill>
                  <a:srgbClr val="000000"/>
                </a:solidFill>
                <a:latin typeface="Tahoma"/>
              </a:rPr>
              <a:t>Cai+, “</a:t>
            </a:r>
            <a:r>
              <a:rPr lang="en-US" sz="1400" dirty="0">
                <a:solidFill>
                  <a:srgbClr val="0000FF"/>
                </a:solidFill>
                <a:latin typeface="Tahoma"/>
              </a:rPr>
              <a:t>Error Characterization, Mitigation, and </a:t>
            </a:r>
            <a:r>
              <a:rPr lang="en-US" sz="1400" dirty="0" smtClean="0">
                <a:solidFill>
                  <a:srgbClr val="0000FF"/>
                </a:solidFill>
                <a:latin typeface="Tahoma"/>
              </a:rPr>
              <a:t>Recovery in </a:t>
            </a:r>
            <a:r>
              <a:rPr lang="en-US" sz="1400" dirty="0">
                <a:solidFill>
                  <a:srgbClr val="0000FF"/>
                </a:solidFill>
                <a:latin typeface="Tahoma"/>
              </a:rPr>
              <a:t>Flash Memory Based Solid State </a:t>
            </a:r>
            <a:r>
              <a:rPr lang="en-US" sz="1400" dirty="0" smtClean="0">
                <a:solidFill>
                  <a:srgbClr val="0000FF"/>
                </a:solidFill>
                <a:latin typeface="Tahoma"/>
              </a:rPr>
              <a:t>Drives</a:t>
            </a:r>
            <a:r>
              <a:rPr lang="en-US" sz="1400" dirty="0" smtClean="0">
                <a:solidFill>
                  <a:srgbClr val="000000"/>
                </a:solidFill>
                <a:latin typeface="Tahoma"/>
              </a:rPr>
              <a:t>,” Proc. IEEE 2017.</a:t>
            </a:r>
            <a:endParaRPr lang="en-US" sz="1400" dirty="0">
              <a:solidFill>
                <a:srgbClr val="000000"/>
              </a:solidFill>
              <a:latin typeface="Tahoma"/>
            </a:endParaRPr>
          </a:p>
        </p:txBody>
      </p:sp>
      <p:sp>
        <p:nvSpPr>
          <p:cNvPr id="6" name="Rectangle 5"/>
          <p:cNvSpPr>
            <a:spLocks noChangeArrowheads="1"/>
          </p:cNvSpPr>
          <p:nvPr/>
        </p:nvSpPr>
        <p:spPr bwMode="auto">
          <a:xfrm>
            <a:off x="768535" y="3587957"/>
            <a:ext cx="1643225"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latin typeface="Tahoma"/>
              <a:ea typeface="ＭＳ Ｐゴシック" charset="0"/>
              <a:cs typeface="ＭＳ Ｐゴシック" charset="0"/>
            </a:endParaRPr>
          </a:p>
        </p:txBody>
      </p:sp>
      <p:sp>
        <p:nvSpPr>
          <p:cNvPr id="7" name="Rectangle 6"/>
          <p:cNvSpPr>
            <a:spLocks noChangeArrowheads="1"/>
          </p:cNvSpPr>
          <p:nvPr/>
        </p:nvSpPr>
        <p:spPr bwMode="auto">
          <a:xfrm>
            <a:off x="729659" y="4308037"/>
            <a:ext cx="1584176"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latin typeface="Tahoma"/>
              <a:ea typeface="ＭＳ Ｐゴシック" charset="0"/>
              <a:cs typeface="ＭＳ Ｐゴシック" charset="0"/>
            </a:endParaRPr>
          </a:p>
        </p:txBody>
      </p:sp>
      <p:sp>
        <p:nvSpPr>
          <p:cNvPr id="8" name="Rectangle 7"/>
          <p:cNvSpPr>
            <a:spLocks noChangeArrowheads="1"/>
          </p:cNvSpPr>
          <p:nvPr/>
        </p:nvSpPr>
        <p:spPr bwMode="auto">
          <a:xfrm>
            <a:off x="755576" y="5643055"/>
            <a:ext cx="4320480" cy="262116"/>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latin typeface="Tahoma"/>
              <a:ea typeface="ＭＳ Ｐゴシック" charset="0"/>
              <a:cs typeface="ＭＳ Ｐゴシック" charset="0"/>
            </a:endParaRPr>
          </a:p>
        </p:txBody>
      </p:sp>
    </p:spTree>
    <p:extLst>
      <p:ext uri="{BB962C8B-B14F-4D97-AF65-F5344CB8AC3E}">
        <p14:creationId xmlns:p14="http://schemas.microsoft.com/office/powerpoint/2010/main" val="164645811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There are Two Other Solution Directions</a:t>
            </a:r>
            <a:endParaRPr lang="en-US" dirty="0"/>
          </a:p>
        </p:txBody>
      </p:sp>
      <p:sp>
        <p:nvSpPr>
          <p:cNvPr id="3" name="Content Placeholder 2"/>
          <p:cNvSpPr>
            <a:spLocks noGrp="1"/>
          </p:cNvSpPr>
          <p:nvPr>
            <p:ph idx="1"/>
          </p:nvPr>
        </p:nvSpPr>
        <p:spPr>
          <a:xfrm>
            <a:off x="107504" y="980728"/>
            <a:ext cx="8964488" cy="5193723"/>
          </a:xfrm>
        </p:spPr>
        <p:txBody>
          <a:bodyPr/>
          <a:lstStyle/>
          <a:p>
            <a:r>
              <a:rPr lang="en-US" b="1" dirty="0" smtClean="0">
                <a:solidFill>
                  <a:srgbClr val="FF0000"/>
                </a:solidFill>
              </a:rPr>
              <a:t>New Technologies: </a:t>
            </a:r>
            <a:r>
              <a:rPr lang="en-US" dirty="0" smtClean="0"/>
              <a:t>Replace or (more likely) augment DRAM with a different technology</a:t>
            </a:r>
          </a:p>
          <a:p>
            <a:pPr lvl="1"/>
            <a:r>
              <a:rPr lang="en-US" dirty="0" smtClean="0">
                <a:solidFill>
                  <a:srgbClr val="0000FF"/>
                </a:solidFill>
              </a:rPr>
              <a:t>Non-volatile memories</a:t>
            </a:r>
          </a:p>
          <a:p>
            <a:endParaRPr lang="en-US" dirty="0"/>
          </a:p>
          <a:p>
            <a:r>
              <a:rPr lang="en-US" b="1" dirty="0" smtClean="0">
                <a:solidFill>
                  <a:srgbClr val="FF0000"/>
                </a:solidFill>
              </a:rPr>
              <a:t>Embracing Un-reliability:</a:t>
            </a:r>
            <a:r>
              <a:rPr lang="en-US" dirty="0" smtClean="0">
                <a:solidFill>
                  <a:srgbClr val="FF0000"/>
                </a:solidFill>
              </a:rPr>
              <a:t> </a:t>
            </a:r>
          </a:p>
          <a:p>
            <a:pPr marL="0" indent="0">
              <a:buNone/>
            </a:pPr>
            <a:r>
              <a:rPr lang="en-US" dirty="0">
                <a:solidFill>
                  <a:srgbClr val="FF0000"/>
                </a:solidFill>
              </a:rPr>
              <a:t> </a:t>
            </a:r>
            <a:r>
              <a:rPr lang="en-US" dirty="0" smtClean="0">
                <a:solidFill>
                  <a:srgbClr val="FF0000"/>
                </a:solidFill>
              </a:rPr>
              <a:t>   </a:t>
            </a:r>
            <a:r>
              <a:rPr lang="en-US" dirty="0" smtClean="0"/>
              <a:t>Design memories with different reliability</a:t>
            </a:r>
          </a:p>
          <a:p>
            <a:pPr marL="0" indent="0">
              <a:buNone/>
            </a:pPr>
            <a:r>
              <a:rPr lang="en-US" dirty="0" smtClean="0"/>
              <a:t>    and store data intelligently across them</a:t>
            </a:r>
          </a:p>
          <a:p>
            <a:pPr marL="0" indent="0">
              <a:buNone/>
            </a:pPr>
            <a:endParaRPr lang="en-US" dirty="0" smtClean="0"/>
          </a:p>
          <a:p>
            <a:pPr marL="0" indent="0">
              <a:buNone/>
            </a:pPr>
            <a:endParaRPr lang="en-US" dirty="0"/>
          </a:p>
          <a:p>
            <a:r>
              <a:rPr lang="en-US" dirty="0" smtClean="0"/>
              <a:t>…</a:t>
            </a:r>
          </a:p>
          <a:p>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52</a:t>
            </a:fld>
            <a:endParaRPr lang="en-US"/>
          </a:p>
        </p:txBody>
      </p:sp>
      <p:sp>
        <p:nvSpPr>
          <p:cNvPr id="5" name="TextBox 4"/>
          <p:cNvSpPr txBox="1"/>
          <p:nvPr/>
        </p:nvSpPr>
        <p:spPr>
          <a:xfrm>
            <a:off x="179512" y="5445224"/>
            <a:ext cx="8784976" cy="1323439"/>
          </a:xfrm>
          <a:prstGeom prst="rect">
            <a:avLst/>
          </a:prstGeom>
          <a:ln>
            <a:solidFill>
              <a:srgbClr val="0000FF"/>
            </a:solidFill>
          </a:ln>
        </p:spPr>
        <p:style>
          <a:lnRef idx="2">
            <a:schemeClr val="dk1"/>
          </a:lnRef>
          <a:fillRef idx="1">
            <a:schemeClr val="lt1"/>
          </a:fillRef>
          <a:effectRef idx="0">
            <a:schemeClr val="dk1"/>
          </a:effectRef>
          <a:fontRef idx="minor">
            <a:schemeClr val="dk1"/>
          </a:fontRef>
        </p:style>
        <p:txBody>
          <a:bodyPr wrap="square" rtlCol="0">
            <a:spAutoFit/>
          </a:bodyPr>
          <a:lstStyle/>
          <a:p>
            <a:pPr algn="ctr" defTabSz="457200" fontAlgn="base">
              <a:spcBef>
                <a:spcPct val="0"/>
              </a:spcBef>
              <a:spcAft>
                <a:spcPct val="0"/>
              </a:spcAft>
            </a:pPr>
            <a:r>
              <a:rPr lang="en-US" sz="4000" b="1" dirty="0" smtClean="0">
                <a:solidFill>
                  <a:srgbClr val="0000FF"/>
                </a:solidFill>
                <a:latin typeface="Calibri"/>
              </a:rPr>
              <a:t>Fundamental solutions to security require co-design across the hierarchy</a:t>
            </a:r>
            <a:endParaRPr lang="en-US" sz="4000" b="1" dirty="0">
              <a:solidFill>
                <a:srgbClr val="0000FF"/>
              </a:solidFill>
              <a:latin typeface="Calibri"/>
            </a:endParaRPr>
          </a:p>
        </p:txBody>
      </p:sp>
      <p:sp>
        <p:nvSpPr>
          <p:cNvPr id="19" name="Text Box 17"/>
          <p:cNvSpPr txBox="1">
            <a:spLocks noChangeArrowheads="1"/>
          </p:cNvSpPr>
          <p:nvPr/>
        </p:nvSpPr>
        <p:spPr bwMode="auto">
          <a:xfrm>
            <a:off x="6957984" y="333077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Micro-architecture</a:t>
            </a:r>
            <a:endParaRPr lang="en-US" sz="1800" dirty="0">
              <a:solidFill>
                <a:srgbClr val="000000"/>
              </a:solidFill>
              <a:latin typeface="Tahoma" charset="0"/>
            </a:endParaRPr>
          </a:p>
        </p:txBody>
      </p:sp>
      <p:sp>
        <p:nvSpPr>
          <p:cNvPr id="20" name="Text Box 18"/>
          <p:cNvSpPr txBox="1">
            <a:spLocks noChangeAspect="1" noChangeArrowheads="1"/>
          </p:cNvSpPr>
          <p:nvPr/>
        </p:nvSpPr>
        <p:spPr bwMode="auto">
          <a:xfrm>
            <a:off x="6957984" y="295929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SW/HW Interface</a:t>
            </a:r>
            <a:endParaRPr lang="en-US" sz="1800" dirty="0">
              <a:solidFill>
                <a:srgbClr val="000000"/>
              </a:solidFill>
              <a:latin typeface="Tahoma" charset="0"/>
            </a:endParaRPr>
          </a:p>
        </p:txBody>
      </p:sp>
      <p:sp>
        <p:nvSpPr>
          <p:cNvPr id="21" name="Text Box 19"/>
          <p:cNvSpPr txBox="1">
            <a:spLocks noChangeAspect="1" noChangeArrowheads="1"/>
          </p:cNvSpPr>
          <p:nvPr/>
        </p:nvSpPr>
        <p:spPr bwMode="auto">
          <a:xfrm>
            <a:off x="6954809" y="229498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22" name="Text Box 20"/>
          <p:cNvSpPr txBox="1">
            <a:spLocks noChangeAspect="1" noChangeArrowheads="1"/>
          </p:cNvSpPr>
          <p:nvPr/>
        </p:nvSpPr>
        <p:spPr bwMode="auto">
          <a:xfrm>
            <a:off x="6954809" y="192350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23" name="Text Box 21"/>
          <p:cNvSpPr txBox="1">
            <a:spLocks noChangeAspect="1" noChangeArrowheads="1"/>
          </p:cNvSpPr>
          <p:nvPr/>
        </p:nvSpPr>
        <p:spPr bwMode="auto">
          <a:xfrm>
            <a:off x="6954809" y="155679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24" name="Text Box 22"/>
          <p:cNvSpPr txBox="1">
            <a:spLocks noChangeAspect="1" noChangeArrowheads="1"/>
          </p:cNvSpPr>
          <p:nvPr/>
        </p:nvSpPr>
        <p:spPr bwMode="auto">
          <a:xfrm>
            <a:off x="6957984" y="3703836"/>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latin typeface="Tahoma" pitchFamily="34" charset="0"/>
                <a:cs typeface="Arial" charset="0"/>
              </a:rPr>
              <a:t>Logic</a:t>
            </a:r>
          </a:p>
          <a:p>
            <a:pPr>
              <a:defRPr/>
            </a:pPr>
            <a:endParaRPr lang="en-US" sz="1750" dirty="0">
              <a:solidFill>
                <a:srgbClr val="000000"/>
              </a:solidFill>
              <a:latin typeface="Tahoma" pitchFamily="34" charset="0"/>
              <a:cs typeface="Arial" charset="0"/>
            </a:endParaRPr>
          </a:p>
        </p:txBody>
      </p:sp>
      <p:sp>
        <p:nvSpPr>
          <p:cNvPr id="25" name="Text Box 23"/>
          <p:cNvSpPr txBox="1">
            <a:spLocks noChangeAspect="1" noChangeArrowheads="1"/>
          </p:cNvSpPr>
          <p:nvPr/>
        </p:nvSpPr>
        <p:spPr bwMode="auto">
          <a:xfrm>
            <a:off x="6957984" y="407531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26" name="Text Box 24"/>
          <p:cNvSpPr txBox="1">
            <a:spLocks noChangeAspect="1" noChangeArrowheads="1"/>
          </p:cNvSpPr>
          <p:nvPr/>
        </p:nvSpPr>
        <p:spPr bwMode="auto">
          <a:xfrm>
            <a:off x="6957984" y="263691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System Software</a:t>
            </a:r>
            <a:endParaRPr lang="en-US" sz="1800" dirty="0">
              <a:solidFill>
                <a:srgbClr val="000000"/>
              </a:solidFill>
              <a:latin typeface="Tahoma" charset="0"/>
            </a:endParaRPr>
          </a:p>
        </p:txBody>
      </p:sp>
      <p:sp>
        <p:nvSpPr>
          <p:cNvPr id="27" name="Text Box 23"/>
          <p:cNvSpPr txBox="1">
            <a:spLocks noChangeAspect="1" noChangeArrowheads="1"/>
          </p:cNvSpPr>
          <p:nvPr/>
        </p:nvSpPr>
        <p:spPr bwMode="auto">
          <a:xfrm>
            <a:off x="6959572" y="443091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28" name="Rounded Rectangle 27"/>
          <p:cNvSpPr>
            <a:spLocks noChangeArrowheads="1"/>
          </p:cNvSpPr>
          <p:nvPr/>
        </p:nvSpPr>
        <p:spPr bwMode="auto">
          <a:xfrm rot="5400000">
            <a:off x="6849380" y="2033972"/>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FF"/>
              </a:solidFill>
              <a:latin typeface="Tahoma"/>
            </a:endParaRPr>
          </a:p>
        </p:txBody>
      </p:sp>
    </p:spTree>
    <p:extLst>
      <p:ext uri="{BB962C8B-B14F-4D97-AF65-F5344CB8AC3E}">
        <p14:creationId xmlns:p14="http://schemas.microsoft.com/office/powerpoint/2010/main" val="150647147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3"/>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2"/>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0"/>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9"/>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4"/>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5"/>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 name="Chart 49"/>
          <p:cNvGraphicFramePr/>
          <p:nvPr>
            <p:extLst>
              <p:ext uri="{D42A27DB-BD31-4B8C-83A1-F6EECF244321}">
                <p14:modId xmlns:p14="http://schemas.microsoft.com/office/powerpoint/2010/main" val="4160586750"/>
              </p:ext>
            </p:extLst>
          </p:nvPr>
        </p:nvGraphicFramePr>
        <p:xfrm>
          <a:off x="0" y="1085850"/>
          <a:ext cx="9144000" cy="5370459"/>
        </p:xfrm>
        <a:graphic>
          <a:graphicData uri="http://schemas.openxmlformats.org/drawingml/2006/chart">
            <c:chart xmlns:c="http://schemas.openxmlformats.org/drawingml/2006/chart" xmlns:r="http://schemas.openxmlformats.org/officeDocument/2006/relationships" r:id="rId3"/>
          </a:graphicData>
        </a:graphic>
      </p:graphicFrame>
      <p:sp>
        <p:nvSpPr>
          <p:cNvPr id="45" name="Rectangle 44"/>
          <p:cNvSpPr/>
          <p:nvPr/>
        </p:nvSpPr>
        <p:spPr>
          <a:xfrm>
            <a:off x="980379" y="4376031"/>
            <a:ext cx="1937964" cy="1199692"/>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spc="-150" dirty="0" smtClean="0">
                <a:solidFill>
                  <a:prstClr val="white"/>
                </a:solidFill>
                <a:latin typeface="Calibri"/>
              </a:rPr>
              <a:t>Vulnerable data</a:t>
            </a:r>
            <a:endParaRPr lang="en-US" sz="2800" spc="-150" dirty="0">
              <a:solidFill>
                <a:prstClr val="white"/>
              </a:solidFill>
              <a:latin typeface="Calibri"/>
            </a:endParaRPr>
          </a:p>
        </p:txBody>
      </p:sp>
      <p:sp>
        <p:nvSpPr>
          <p:cNvPr id="47" name="Oval 46"/>
          <p:cNvSpPr/>
          <p:nvPr/>
        </p:nvSpPr>
        <p:spPr>
          <a:xfrm>
            <a:off x="6459276" y="4521805"/>
            <a:ext cx="1937964" cy="1199692"/>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spc="-150" dirty="0" smtClean="0">
                <a:solidFill>
                  <a:prstClr val="white"/>
                </a:solidFill>
                <a:latin typeface="Calibri"/>
              </a:rPr>
              <a:t>Tolerant data</a:t>
            </a:r>
            <a:endParaRPr lang="en-US" sz="2800" spc="-150" dirty="0">
              <a:solidFill>
                <a:prstClr val="white"/>
              </a:solidFill>
              <a:latin typeface="Calibri"/>
            </a:endParaRPr>
          </a:p>
        </p:txBody>
      </p:sp>
      <p:sp>
        <p:nvSpPr>
          <p:cNvPr id="2" name="Title 1"/>
          <p:cNvSpPr>
            <a:spLocks noGrp="1"/>
          </p:cNvSpPr>
          <p:nvPr>
            <p:ph type="title"/>
          </p:nvPr>
        </p:nvSpPr>
        <p:spPr/>
        <p:txBody>
          <a:bodyPr>
            <a:noAutofit/>
          </a:bodyPr>
          <a:lstStyle/>
          <a:p>
            <a:r>
              <a:rPr lang="en-US" sz="4000" dirty="0" smtClean="0"/>
              <a:t>Exploiting Memory Error Tolerance </a:t>
            </a:r>
            <a:br>
              <a:rPr lang="en-US" sz="4000" dirty="0" smtClean="0"/>
            </a:br>
            <a:r>
              <a:rPr lang="en-US" sz="4000" dirty="0" smtClean="0"/>
              <a:t>with Hybrid Memory Systems</a:t>
            </a:r>
            <a:endParaRPr lang="en-US" sz="4000" dirty="0"/>
          </a:p>
        </p:txBody>
      </p:sp>
      <p:sp>
        <p:nvSpPr>
          <p:cNvPr id="178" name="Rounded Rectangle 177"/>
          <p:cNvSpPr/>
          <p:nvPr/>
        </p:nvSpPr>
        <p:spPr>
          <a:xfrm>
            <a:off x="253076" y="1315568"/>
            <a:ext cx="8637848" cy="5310051"/>
          </a:xfrm>
          <a:prstGeom prst="roundRect">
            <a:avLst>
              <a:gd name="adj" fmla="val 5588"/>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en-US" sz="3600" b="1" dirty="0" smtClean="0">
                <a:solidFill>
                  <a:prstClr val="black"/>
                </a:solidFill>
                <a:latin typeface="Calibri"/>
              </a:rPr>
              <a:t>H</a:t>
            </a:r>
            <a:r>
              <a:rPr lang="en-US" sz="3600" dirty="0" smtClean="0">
                <a:solidFill>
                  <a:prstClr val="black"/>
                </a:solidFill>
                <a:latin typeface="Calibri"/>
              </a:rPr>
              <a:t>eterogeneous-</a:t>
            </a:r>
            <a:r>
              <a:rPr lang="en-US" sz="3600" b="1" dirty="0" smtClean="0">
                <a:solidFill>
                  <a:prstClr val="black"/>
                </a:solidFill>
                <a:latin typeface="Calibri"/>
              </a:rPr>
              <a:t>R</a:t>
            </a:r>
            <a:r>
              <a:rPr lang="en-US" sz="3600" dirty="0" smtClean="0">
                <a:solidFill>
                  <a:prstClr val="black"/>
                </a:solidFill>
                <a:latin typeface="Calibri"/>
              </a:rPr>
              <a:t>eliability </a:t>
            </a:r>
            <a:r>
              <a:rPr lang="en-US" sz="3600" b="1" dirty="0" smtClean="0">
                <a:solidFill>
                  <a:prstClr val="black"/>
                </a:solidFill>
                <a:latin typeface="Calibri"/>
              </a:rPr>
              <a:t>M</a:t>
            </a:r>
            <a:r>
              <a:rPr lang="en-US" sz="3600" dirty="0" smtClean="0">
                <a:solidFill>
                  <a:prstClr val="black"/>
                </a:solidFill>
                <a:latin typeface="Calibri"/>
              </a:rPr>
              <a:t>emory </a:t>
            </a:r>
            <a:r>
              <a:rPr lang="en-US" sz="2400" b="1" dirty="0" smtClean="0">
                <a:solidFill>
                  <a:srgbClr val="1A5712"/>
                </a:solidFill>
                <a:latin typeface="Calibri"/>
              </a:rPr>
              <a:t>[DSN 2014]</a:t>
            </a:r>
            <a:endParaRPr lang="en-US" sz="2400" b="1" dirty="0">
              <a:solidFill>
                <a:srgbClr val="1A5712"/>
              </a:solidFill>
              <a:latin typeface="Calibri"/>
            </a:endParaRPr>
          </a:p>
        </p:txBody>
      </p:sp>
      <p:grpSp>
        <p:nvGrpSpPr>
          <p:cNvPr id="179" name="Group 178"/>
          <p:cNvGrpSpPr/>
          <p:nvPr/>
        </p:nvGrpSpPr>
        <p:grpSpPr>
          <a:xfrm>
            <a:off x="4919376" y="3377171"/>
            <a:ext cx="3294984" cy="935806"/>
            <a:chOff x="221980" y="1649582"/>
            <a:chExt cx="3011077" cy="855174"/>
          </a:xfrm>
        </p:grpSpPr>
        <p:grpSp>
          <p:nvGrpSpPr>
            <p:cNvPr id="180" name="Group 179"/>
            <p:cNvGrpSpPr/>
            <p:nvPr/>
          </p:nvGrpSpPr>
          <p:grpSpPr>
            <a:xfrm>
              <a:off x="221980" y="1649582"/>
              <a:ext cx="3011077" cy="855174"/>
              <a:chOff x="221980" y="1649582"/>
              <a:chExt cx="3011077" cy="855174"/>
            </a:xfrm>
          </p:grpSpPr>
          <p:pic>
            <p:nvPicPr>
              <p:cNvPr id="189" name="Picture 2" descr="image:Illustration showing DIMM rank classification labels"/>
              <p:cNvPicPr>
                <a:picLocks noChangeAspect="1" noChangeArrowheads="1"/>
              </p:cNvPicPr>
              <p:nvPr/>
            </p:nvPicPr>
            <p:blipFill rotWithShape="1">
              <a:blip r:embed="rId4">
                <a:extLst>
                  <a:ext uri="{28A0092B-C50C-407E-A947-70E740481C1C}">
                    <a14:useLocalDpi xmlns:a14="http://schemas.microsoft.com/office/drawing/2010/main" val="0"/>
                  </a:ext>
                </a:extLst>
              </a:blip>
              <a:srcRect t="58197"/>
              <a:stretch/>
            </p:blipFill>
            <p:spPr bwMode="auto">
              <a:xfrm>
                <a:off x="221980" y="1649582"/>
                <a:ext cx="3011077" cy="855174"/>
              </a:xfrm>
              <a:prstGeom prst="rect">
                <a:avLst/>
              </a:prstGeom>
              <a:noFill/>
              <a:extLst>
                <a:ext uri="{909E8E84-426E-40dd-AFC4-6F175D3DCCD1}">
                  <a14:hiddenFill xmlns:a14="http://schemas.microsoft.com/office/drawing/2010/main">
                    <a:solidFill>
                      <a:srgbClr val="FFFFFF"/>
                    </a:solidFill>
                  </a14:hiddenFill>
                </a:ext>
              </a:extLst>
            </p:spPr>
          </p:pic>
          <p:sp>
            <p:nvSpPr>
              <p:cNvPr id="190" name="Rectangle 189"/>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grpSp>
        <p:sp>
          <p:nvSpPr>
            <p:cNvPr id="181" name="Rectangle 180"/>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2" name="Rectangle 181"/>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3" name="Rectangle 182"/>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4" name="Rectangle 183"/>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5" name="Rectangle 184"/>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6" name="Rectangle 185"/>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7" name="Rectangle 186"/>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8" name="Rectangle 187"/>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grpSp>
        <p:nvGrpSpPr>
          <p:cNvPr id="191" name="Group 190"/>
          <p:cNvGrpSpPr/>
          <p:nvPr/>
        </p:nvGrpSpPr>
        <p:grpSpPr>
          <a:xfrm>
            <a:off x="865026" y="3377171"/>
            <a:ext cx="3294984" cy="935806"/>
            <a:chOff x="221980" y="1649582"/>
            <a:chExt cx="3011077" cy="855174"/>
          </a:xfrm>
        </p:grpSpPr>
        <p:grpSp>
          <p:nvGrpSpPr>
            <p:cNvPr id="192" name="Group 191"/>
            <p:cNvGrpSpPr/>
            <p:nvPr/>
          </p:nvGrpSpPr>
          <p:grpSpPr>
            <a:xfrm>
              <a:off x="221980" y="1649582"/>
              <a:ext cx="3011077" cy="855174"/>
              <a:chOff x="221980" y="1649582"/>
              <a:chExt cx="3011077" cy="855174"/>
            </a:xfrm>
          </p:grpSpPr>
          <p:pic>
            <p:nvPicPr>
              <p:cNvPr id="202" name="Picture 2" descr="image:Illustration showing DIMM rank classification labels"/>
              <p:cNvPicPr>
                <a:picLocks noChangeAspect="1" noChangeArrowheads="1"/>
              </p:cNvPicPr>
              <p:nvPr/>
            </p:nvPicPr>
            <p:blipFill rotWithShape="1">
              <a:blip r:embed="rId4">
                <a:extLst>
                  <a:ext uri="{28A0092B-C50C-407E-A947-70E740481C1C}">
                    <a14:useLocalDpi xmlns:a14="http://schemas.microsoft.com/office/drawing/2010/main" val="0"/>
                  </a:ext>
                </a:extLst>
              </a:blip>
              <a:srcRect t="58197"/>
              <a:stretch/>
            </p:blipFill>
            <p:spPr bwMode="auto">
              <a:xfrm>
                <a:off x="221980" y="1649582"/>
                <a:ext cx="3011077" cy="855174"/>
              </a:xfrm>
              <a:prstGeom prst="rect">
                <a:avLst/>
              </a:prstGeom>
              <a:noFill/>
              <a:extLst>
                <a:ext uri="{909E8E84-426E-40dd-AFC4-6F175D3DCCD1}">
                  <a14:hiddenFill xmlns:a14="http://schemas.microsoft.com/office/drawing/2010/main">
                    <a:solidFill>
                      <a:srgbClr val="FFFFFF"/>
                    </a:solidFill>
                  </a14:hiddenFill>
                </a:ext>
              </a:extLst>
            </p:spPr>
          </p:pic>
          <p:sp>
            <p:nvSpPr>
              <p:cNvPr id="203" name="Rectangle 202"/>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a:endParaRPr>
              </a:p>
            </p:txBody>
          </p:sp>
        </p:grpSp>
        <p:sp>
          <p:nvSpPr>
            <p:cNvPr id="193" name="Rectangle 192"/>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4" name="Rectangle 193"/>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5" name="Rectangle 194"/>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6" name="Rectangle 195"/>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7" name="Rectangle 196"/>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8" name="Rectangle 197"/>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9" name="Rectangle 198"/>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00" name="Rectangle 199"/>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01" name="Rectangle 200"/>
            <p:cNvSpPr/>
            <p:nvPr/>
          </p:nvSpPr>
          <p:spPr>
            <a:xfrm>
              <a:off x="163200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sp>
        <p:nvSpPr>
          <p:cNvPr id="204" name="Rounded Rectangle 203"/>
          <p:cNvSpPr/>
          <p:nvPr/>
        </p:nvSpPr>
        <p:spPr>
          <a:xfrm>
            <a:off x="4881721" y="3362543"/>
            <a:ext cx="3394592" cy="949808"/>
          </a:xfrm>
          <a:prstGeom prst="roundRect">
            <a:avLst>
              <a:gd name="adj" fmla="val 9236"/>
            </a:avLst>
          </a:prstGeom>
          <a:solidFill>
            <a:srgbClr val="B5C1DF">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prstClr val="white"/>
                </a:solidFill>
                <a:latin typeface="Calibri"/>
              </a:rPr>
              <a:t>Low-cost memory</a:t>
            </a:r>
            <a:endParaRPr lang="en-US" sz="3200" dirty="0">
              <a:solidFill>
                <a:prstClr val="white"/>
              </a:solidFill>
              <a:latin typeface="Calibri"/>
            </a:endParaRPr>
          </a:p>
        </p:txBody>
      </p:sp>
      <p:sp>
        <p:nvSpPr>
          <p:cNvPr id="205" name="Rounded Rectangle 204"/>
          <p:cNvSpPr/>
          <p:nvPr/>
        </p:nvSpPr>
        <p:spPr>
          <a:xfrm>
            <a:off x="827106" y="3362543"/>
            <a:ext cx="3390488" cy="949808"/>
          </a:xfrm>
          <a:prstGeom prst="roundRect">
            <a:avLst>
              <a:gd name="adj" fmla="val 10776"/>
            </a:avLst>
          </a:prstGeom>
          <a:solidFill>
            <a:srgbClr val="375DA1">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prstClr val="white"/>
                </a:solidFill>
                <a:latin typeface="Calibri"/>
              </a:rPr>
              <a:t>Reliable memory</a:t>
            </a:r>
            <a:endParaRPr lang="en-US" sz="3200" dirty="0">
              <a:solidFill>
                <a:prstClr val="white"/>
              </a:solidFill>
              <a:latin typeface="Calibri"/>
            </a:endParaRPr>
          </a:p>
        </p:txBody>
      </p:sp>
      <p:sp>
        <p:nvSpPr>
          <p:cNvPr id="206" name="Rectangle 205"/>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latin typeface="Calibri"/>
              </a:rPr>
              <a:t>Vulnerable data</a:t>
            </a:r>
            <a:endParaRPr lang="en-US" sz="3200" spc="-150" dirty="0">
              <a:solidFill>
                <a:prstClr val="white"/>
              </a:solidFill>
              <a:latin typeface="Calibri"/>
            </a:endParaRPr>
          </a:p>
        </p:txBody>
      </p:sp>
      <p:sp>
        <p:nvSpPr>
          <p:cNvPr id="207" name="Oval 206"/>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latin typeface="Calibri"/>
              </a:rPr>
              <a:t>Tolerant data</a:t>
            </a:r>
            <a:endParaRPr lang="en-US" sz="3200" spc="-150" dirty="0">
              <a:solidFill>
                <a:prstClr val="white"/>
              </a:solidFill>
              <a:latin typeface="Calibri"/>
            </a:endParaRPr>
          </a:p>
        </p:txBody>
      </p:sp>
      <p:sp>
        <p:nvSpPr>
          <p:cNvPr id="208" name="Rectangle 207"/>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latin typeface="Calibri"/>
              </a:rPr>
              <a:t>Vulnerable data</a:t>
            </a:r>
            <a:endParaRPr lang="en-US" sz="3200" spc="-150" dirty="0">
              <a:solidFill>
                <a:prstClr val="white"/>
              </a:solidFill>
              <a:latin typeface="Calibri"/>
            </a:endParaRPr>
          </a:p>
        </p:txBody>
      </p:sp>
      <p:sp>
        <p:nvSpPr>
          <p:cNvPr id="209" name="Oval 208"/>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pc="-150" dirty="0" smtClean="0">
                <a:solidFill>
                  <a:prstClr val="white"/>
                </a:solidFill>
                <a:latin typeface="Calibri"/>
              </a:rPr>
              <a:t>Tolerant data</a:t>
            </a:r>
            <a:endParaRPr lang="en-US" sz="3200" spc="-150" dirty="0">
              <a:solidFill>
                <a:prstClr val="white"/>
              </a:solidFill>
              <a:latin typeface="Calibri"/>
            </a:endParaRPr>
          </a:p>
        </p:txBody>
      </p:sp>
      <p:sp>
        <p:nvSpPr>
          <p:cNvPr id="212" name="TextBox 211"/>
          <p:cNvSpPr txBox="1"/>
          <p:nvPr/>
        </p:nvSpPr>
        <p:spPr>
          <a:xfrm>
            <a:off x="844757" y="4534981"/>
            <a:ext cx="3339376" cy="1077218"/>
          </a:xfrm>
          <a:prstGeom prst="rect">
            <a:avLst/>
          </a:prstGeom>
          <a:noFill/>
        </p:spPr>
        <p:txBody>
          <a:bodyPr wrap="none" rtlCol="0">
            <a:spAutoFit/>
          </a:bodyPr>
          <a:lstStyle/>
          <a:p>
            <a:pPr marL="285750" indent="-285750">
              <a:buFont typeface="Arial" panose="020B0604020202020204" pitchFamily="34" charset="0"/>
              <a:buChar char="•"/>
            </a:pPr>
            <a:r>
              <a:rPr lang="en-US" sz="3200" dirty="0" smtClean="0">
                <a:solidFill>
                  <a:prstClr val="black"/>
                </a:solidFill>
                <a:latin typeface="Calibri"/>
              </a:rPr>
              <a:t>ECC protected</a:t>
            </a:r>
          </a:p>
          <a:p>
            <a:pPr marL="285750" indent="-285750">
              <a:buFont typeface="Arial" panose="020B0604020202020204" pitchFamily="34" charset="0"/>
              <a:buChar char="•"/>
            </a:pPr>
            <a:r>
              <a:rPr lang="en-US" sz="3200" dirty="0" smtClean="0">
                <a:solidFill>
                  <a:prstClr val="black"/>
                </a:solidFill>
                <a:latin typeface="Calibri"/>
              </a:rPr>
              <a:t>Well-tested chips</a:t>
            </a:r>
            <a:endParaRPr lang="en-US" sz="3200" dirty="0">
              <a:solidFill>
                <a:prstClr val="black"/>
              </a:solidFill>
              <a:latin typeface="Calibri"/>
            </a:endParaRPr>
          </a:p>
        </p:txBody>
      </p:sp>
      <p:sp>
        <p:nvSpPr>
          <p:cNvPr id="213" name="TextBox 212"/>
          <p:cNvSpPr txBox="1"/>
          <p:nvPr/>
        </p:nvSpPr>
        <p:spPr>
          <a:xfrm>
            <a:off x="4932283" y="4534981"/>
            <a:ext cx="3293466" cy="1077218"/>
          </a:xfrm>
          <a:prstGeom prst="rect">
            <a:avLst/>
          </a:prstGeom>
          <a:noFill/>
        </p:spPr>
        <p:txBody>
          <a:bodyPr wrap="none" rtlCol="0">
            <a:spAutoFit/>
          </a:bodyPr>
          <a:lstStyle/>
          <a:p>
            <a:pPr marL="285750" indent="-285750">
              <a:buFont typeface="Arial" panose="020B0604020202020204" pitchFamily="34" charset="0"/>
              <a:buChar char="•"/>
            </a:pPr>
            <a:r>
              <a:rPr lang="en-US" sz="3200" dirty="0" err="1" smtClean="0">
                <a:solidFill>
                  <a:prstClr val="black"/>
                </a:solidFill>
                <a:latin typeface="Calibri"/>
              </a:rPr>
              <a:t>NoECC</a:t>
            </a:r>
            <a:r>
              <a:rPr lang="en-US" sz="3200" dirty="0" smtClean="0">
                <a:solidFill>
                  <a:prstClr val="black"/>
                </a:solidFill>
                <a:latin typeface="Calibri"/>
              </a:rPr>
              <a:t> or Parity</a:t>
            </a:r>
          </a:p>
          <a:p>
            <a:pPr marL="285750" indent="-285750">
              <a:buFont typeface="Arial" panose="020B0604020202020204" pitchFamily="34" charset="0"/>
              <a:buChar char="•"/>
            </a:pPr>
            <a:r>
              <a:rPr lang="en-US" sz="3200" dirty="0" smtClean="0">
                <a:solidFill>
                  <a:prstClr val="black"/>
                </a:solidFill>
                <a:latin typeface="Calibri"/>
              </a:rPr>
              <a:t>Less-tested chips</a:t>
            </a:r>
            <a:endParaRPr lang="en-US" sz="3200" dirty="0">
              <a:solidFill>
                <a:prstClr val="black"/>
              </a:solidFill>
              <a:latin typeface="Calibri"/>
            </a:endParaRPr>
          </a:p>
        </p:txBody>
      </p:sp>
      <p:sp>
        <p:nvSpPr>
          <p:cNvPr id="4" name="Slide Number Placeholder 3"/>
          <p:cNvSpPr>
            <a:spLocks noGrp="1"/>
          </p:cNvSpPr>
          <p:nvPr>
            <p:ph type="sldNum" sz="quarter" idx="12"/>
          </p:nvPr>
        </p:nvSpPr>
        <p:spPr/>
        <p:txBody>
          <a:bodyPr/>
          <a:lstStyle/>
          <a:p>
            <a:fld id="{4DB4CB9A-C63F-4E87-AA38-9916D0B520C4}" type="slidenum">
              <a:rPr lang="en-US" smtClean="0">
                <a:solidFill>
                  <a:prstClr val="black"/>
                </a:solidFill>
                <a:latin typeface="Calibri"/>
              </a:rPr>
              <a:pPr/>
              <a:t>53</a:t>
            </a:fld>
            <a:endParaRPr lang="en-US">
              <a:solidFill>
                <a:prstClr val="black"/>
              </a:solidFill>
              <a:latin typeface="Calibri"/>
            </a:endParaRPr>
          </a:p>
        </p:txBody>
      </p:sp>
      <p:sp>
        <p:nvSpPr>
          <p:cNvPr id="3" name="Rectangle 2"/>
          <p:cNvSpPr/>
          <p:nvPr/>
        </p:nvSpPr>
        <p:spPr>
          <a:xfrm>
            <a:off x="-36512" y="4437112"/>
            <a:ext cx="9073008" cy="1569660"/>
          </a:xfrm>
          <a:prstGeom prst="rect">
            <a:avLst/>
          </a:prstGeom>
          <a:solidFill>
            <a:schemeClr val="bg1"/>
          </a:solidFill>
        </p:spPr>
        <p:txBody>
          <a:bodyPr wrap="square">
            <a:spAutoFit/>
          </a:bodyPr>
          <a:lstStyle/>
          <a:p>
            <a:pPr lvl="1" algn="ctr"/>
            <a:r>
              <a:rPr lang="en-US" sz="3200" dirty="0" smtClean="0">
                <a:solidFill>
                  <a:prstClr val="black"/>
                </a:solidFill>
                <a:latin typeface="Calibri"/>
              </a:rPr>
              <a:t>On Microsoft’s Web Search workload</a:t>
            </a:r>
          </a:p>
          <a:p>
            <a:pPr lvl="1"/>
            <a:r>
              <a:rPr lang="en-US" sz="3200" dirty="0" smtClean="0">
                <a:solidFill>
                  <a:prstClr val="black"/>
                </a:solidFill>
                <a:latin typeface="Calibri"/>
              </a:rPr>
              <a:t>Reduces </a:t>
            </a:r>
            <a:r>
              <a:rPr lang="en-US" sz="3200" dirty="0">
                <a:solidFill>
                  <a:prstClr val="black"/>
                </a:solidFill>
                <a:latin typeface="Calibri"/>
              </a:rPr>
              <a:t>server hardware </a:t>
            </a:r>
            <a:r>
              <a:rPr lang="en-US" sz="3200" dirty="0">
                <a:solidFill>
                  <a:srgbClr val="4A66AC"/>
                </a:solidFill>
                <a:latin typeface="Calibri"/>
              </a:rPr>
              <a:t>cost </a:t>
            </a:r>
            <a:r>
              <a:rPr lang="en-US" sz="3200" dirty="0">
                <a:solidFill>
                  <a:prstClr val="black"/>
                </a:solidFill>
                <a:latin typeface="Calibri"/>
              </a:rPr>
              <a:t>by </a:t>
            </a:r>
            <a:r>
              <a:rPr lang="en-US" sz="3200" dirty="0">
                <a:solidFill>
                  <a:srgbClr val="FF0000"/>
                </a:solidFill>
                <a:latin typeface="Calibri"/>
              </a:rPr>
              <a:t>4.7 %</a:t>
            </a:r>
          </a:p>
          <a:p>
            <a:pPr lvl="1"/>
            <a:r>
              <a:rPr lang="en-US" sz="3200" dirty="0" smtClean="0">
                <a:solidFill>
                  <a:prstClr val="black"/>
                </a:solidFill>
                <a:latin typeface="Calibri"/>
              </a:rPr>
              <a:t>Achieves </a:t>
            </a:r>
            <a:r>
              <a:rPr lang="en-US" sz="3200" dirty="0">
                <a:solidFill>
                  <a:prstClr val="black"/>
                </a:solidFill>
                <a:latin typeface="Calibri"/>
              </a:rPr>
              <a:t>single server </a:t>
            </a:r>
            <a:r>
              <a:rPr lang="en-US" sz="3200" dirty="0">
                <a:solidFill>
                  <a:srgbClr val="4A66AC"/>
                </a:solidFill>
                <a:latin typeface="Calibri"/>
              </a:rPr>
              <a:t>availability</a:t>
            </a:r>
            <a:r>
              <a:rPr lang="en-US" sz="3200" dirty="0">
                <a:solidFill>
                  <a:prstClr val="black"/>
                </a:solidFill>
                <a:latin typeface="Calibri"/>
              </a:rPr>
              <a:t> target of </a:t>
            </a:r>
            <a:r>
              <a:rPr lang="en-US" sz="3200" dirty="0">
                <a:solidFill>
                  <a:srgbClr val="FF0000"/>
                </a:solidFill>
                <a:latin typeface="Calibri"/>
              </a:rPr>
              <a:t>99.90 %</a:t>
            </a:r>
          </a:p>
        </p:txBody>
      </p:sp>
    </p:spTree>
    <p:extLst>
      <p:ext uri="{BB962C8B-B14F-4D97-AF65-F5344CB8AC3E}">
        <p14:creationId xmlns:p14="http://schemas.microsoft.com/office/powerpoint/2010/main" val="35724063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5"/>
                                        </p:tgtEl>
                                        <p:attrNameLst>
                                          <p:attrName>style.visibility</p:attrName>
                                        </p:attrNameLst>
                                      </p:cBhvr>
                                      <p:to>
                                        <p:strVal val="visible"/>
                                      </p:to>
                                    </p:set>
                                    <p:animEffect transition="in" filter="fade">
                                      <p:cBhvr>
                                        <p:cTn id="10" dur="500"/>
                                        <p:tgtEl>
                                          <p:spTgt spid="45"/>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path" presetSubtype="0" accel="50000" decel="50000" fill="hold" grpId="1" nodeType="clickEffect">
                                  <p:stCondLst>
                                    <p:cond delay="0"/>
                                  </p:stCondLst>
                                  <p:childTnLst>
                                    <p:animMotion origin="layout" path="M 3.61111E-6 7.40741E-7 L -0.09236 -0.40671 " pathEditMode="relative" rAng="0" ptsTypes="AA">
                                      <p:cBhvr>
                                        <p:cTn id="14" dur="2000" fill="hold"/>
                                        <p:tgtEl>
                                          <p:spTgt spid="47"/>
                                        </p:tgtEl>
                                        <p:attrNameLst>
                                          <p:attrName>ppt_x</p:attrName>
                                          <p:attrName>ppt_y</p:attrName>
                                        </p:attrNameLst>
                                      </p:cBhvr>
                                      <p:rCtr x="-4618" y="-20347"/>
                                    </p:animMotion>
                                  </p:childTnLst>
                                </p:cTn>
                              </p:par>
                              <p:par>
                                <p:cTn id="15" presetID="42" presetClass="path" presetSubtype="0" accel="50000" decel="50000" fill="hold" grpId="1" nodeType="withEffect">
                                  <p:stCondLst>
                                    <p:cond delay="0"/>
                                  </p:stCondLst>
                                  <p:childTnLst>
                                    <p:animMotion origin="layout" path="M -4.44444E-6 -2.96296E-6 L 0.06094 -0.38657 " pathEditMode="relative" rAng="0" ptsTypes="AA">
                                      <p:cBhvr>
                                        <p:cTn id="16" dur="2000" fill="hold"/>
                                        <p:tgtEl>
                                          <p:spTgt spid="45"/>
                                        </p:tgtEl>
                                        <p:attrNameLst>
                                          <p:attrName>ppt_x</p:attrName>
                                          <p:attrName>ppt_y</p:attrName>
                                        </p:attrNameLst>
                                      </p:cBhvr>
                                      <p:rCtr x="3038" y="-19329"/>
                                    </p:animMotion>
                                  </p:childTnLst>
                                </p:cTn>
                              </p:par>
                              <p:par>
                                <p:cTn id="17" presetID="10" presetClass="exit" presetSubtype="0" fill="hold" grpId="2" nodeType="withEffect">
                                  <p:stCondLst>
                                    <p:cond delay="1250"/>
                                  </p:stCondLst>
                                  <p:childTnLst>
                                    <p:animEffect transition="out" filter="fade">
                                      <p:cBhvr>
                                        <p:cTn id="18" dur="500"/>
                                        <p:tgtEl>
                                          <p:spTgt spid="47"/>
                                        </p:tgtEl>
                                      </p:cBhvr>
                                    </p:animEffect>
                                    <p:set>
                                      <p:cBhvr>
                                        <p:cTn id="19" dur="1" fill="hold">
                                          <p:stCondLst>
                                            <p:cond delay="499"/>
                                          </p:stCondLst>
                                        </p:cTn>
                                        <p:tgtEl>
                                          <p:spTgt spid="47"/>
                                        </p:tgtEl>
                                        <p:attrNameLst>
                                          <p:attrName>style.visibility</p:attrName>
                                        </p:attrNameLst>
                                      </p:cBhvr>
                                      <p:to>
                                        <p:strVal val="hidden"/>
                                      </p:to>
                                    </p:set>
                                  </p:childTnLst>
                                </p:cTn>
                              </p:par>
                              <p:par>
                                <p:cTn id="20" presetID="10" presetClass="exit" presetSubtype="0" fill="hold" grpId="2" nodeType="withEffect">
                                  <p:stCondLst>
                                    <p:cond delay="1250"/>
                                  </p:stCondLst>
                                  <p:childTnLst>
                                    <p:animEffect transition="out" filter="fade">
                                      <p:cBhvr>
                                        <p:cTn id="21" dur="500"/>
                                        <p:tgtEl>
                                          <p:spTgt spid="45"/>
                                        </p:tgtEl>
                                      </p:cBhvr>
                                    </p:animEffect>
                                    <p:set>
                                      <p:cBhvr>
                                        <p:cTn id="22" dur="1" fill="hold">
                                          <p:stCondLst>
                                            <p:cond delay="499"/>
                                          </p:stCondLst>
                                        </p:cTn>
                                        <p:tgtEl>
                                          <p:spTgt spid="45"/>
                                        </p:tgtEl>
                                        <p:attrNameLst>
                                          <p:attrName>style.visibility</p:attrName>
                                        </p:attrNameLst>
                                      </p:cBhvr>
                                      <p:to>
                                        <p:strVal val="hidden"/>
                                      </p:to>
                                    </p:set>
                                  </p:childTnLst>
                                </p:cTn>
                              </p:par>
                              <p:par>
                                <p:cTn id="23" presetID="10" presetClass="exit" presetSubtype="0" fill="hold" grpId="0" nodeType="withEffect">
                                  <p:stCondLst>
                                    <p:cond delay="1500"/>
                                  </p:stCondLst>
                                  <p:childTnLst>
                                    <p:animEffect transition="out" filter="fade">
                                      <p:cBhvr>
                                        <p:cTn id="24" dur="500"/>
                                        <p:tgtEl>
                                          <p:spTgt spid="50"/>
                                        </p:tgtEl>
                                      </p:cBhvr>
                                    </p:animEffect>
                                    <p:set>
                                      <p:cBhvr>
                                        <p:cTn id="25" dur="1" fill="hold">
                                          <p:stCondLst>
                                            <p:cond delay="499"/>
                                          </p:stCondLst>
                                        </p:cTn>
                                        <p:tgtEl>
                                          <p:spTgt spid="50"/>
                                        </p:tgtEl>
                                        <p:attrNameLst>
                                          <p:attrName>style.visibility</p:attrName>
                                        </p:attrNameLst>
                                      </p:cBhvr>
                                      <p:to>
                                        <p:strVal val="hidden"/>
                                      </p:to>
                                    </p:set>
                                  </p:childTnLst>
                                </p:cTn>
                              </p:par>
                              <p:par>
                                <p:cTn id="26" presetID="10" presetClass="entr" presetSubtype="0" fill="hold" grpId="0" nodeType="withEffect">
                                  <p:stCondLst>
                                    <p:cond delay="1250"/>
                                  </p:stCondLst>
                                  <p:childTnLst>
                                    <p:set>
                                      <p:cBhvr>
                                        <p:cTn id="27" dur="1" fill="hold">
                                          <p:stCondLst>
                                            <p:cond delay="0"/>
                                          </p:stCondLst>
                                        </p:cTn>
                                        <p:tgtEl>
                                          <p:spTgt spid="207"/>
                                        </p:tgtEl>
                                        <p:attrNameLst>
                                          <p:attrName>style.visibility</p:attrName>
                                        </p:attrNameLst>
                                      </p:cBhvr>
                                      <p:to>
                                        <p:strVal val="visible"/>
                                      </p:to>
                                    </p:set>
                                    <p:animEffect transition="in" filter="fade">
                                      <p:cBhvr>
                                        <p:cTn id="28" dur="500"/>
                                        <p:tgtEl>
                                          <p:spTgt spid="207"/>
                                        </p:tgtEl>
                                      </p:cBhvr>
                                    </p:animEffect>
                                  </p:childTnLst>
                                </p:cTn>
                              </p:par>
                              <p:par>
                                <p:cTn id="29" presetID="10" presetClass="entr" presetSubtype="0" fill="hold" grpId="0" nodeType="withEffect">
                                  <p:stCondLst>
                                    <p:cond delay="1250"/>
                                  </p:stCondLst>
                                  <p:childTnLst>
                                    <p:set>
                                      <p:cBhvr>
                                        <p:cTn id="30" dur="1" fill="hold">
                                          <p:stCondLst>
                                            <p:cond delay="0"/>
                                          </p:stCondLst>
                                        </p:cTn>
                                        <p:tgtEl>
                                          <p:spTgt spid="206"/>
                                        </p:tgtEl>
                                        <p:attrNameLst>
                                          <p:attrName>style.visibility</p:attrName>
                                        </p:attrNameLst>
                                      </p:cBhvr>
                                      <p:to>
                                        <p:strVal val="visible"/>
                                      </p:to>
                                    </p:set>
                                    <p:animEffect transition="in" filter="fade">
                                      <p:cBhvr>
                                        <p:cTn id="31" dur="500"/>
                                        <p:tgtEl>
                                          <p:spTgt spid="206"/>
                                        </p:tgtEl>
                                      </p:cBhvr>
                                    </p:animEffect>
                                  </p:childTnLst>
                                </p:cTn>
                              </p:par>
                              <p:par>
                                <p:cTn id="32" presetID="10" presetClass="entr" presetSubtype="0" fill="hold" nodeType="withEffect">
                                  <p:stCondLst>
                                    <p:cond delay="1750"/>
                                  </p:stCondLst>
                                  <p:childTnLst>
                                    <p:set>
                                      <p:cBhvr>
                                        <p:cTn id="33" dur="1" fill="hold">
                                          <p:stCondLst>
                                            <p:cond delay="0"/>
                                          </p:stCondLst>
                                        </p:cTn>
                                        <p:tgtEl>
                                          <p:spTgt spid="179"/>
                                        </p:tgtEl>
                                        <p:attrNameLst>
                                          <p:attrName>style.visibility</p:attrName>
                                        </p:attrNameLst>
                                      </p:cBhvr>
                                      <p:to>
                                        <p:strVal val="visible"/>
                                      </p:to>
                                    </p:set>
                                    <p:animEffect transition="in" filter="fade">
                                      <p:cBhvr>
                                        <p:cTn id="34" dur="500"/>
                                        <p:tgtEl>
                                          <p:spTgt spid="179"/>
                                        </p:tgtEl>
                                      </p:cBhvr>
                                    </p:animEffect>
                                  </p:childTnLst>
                                </p:cTn>
                              </p:par>
                              <p:par>
                                <p:cTn id="35" presetID="10" presetClass="entr" presetSubtype="0" fill="hold" nodeType="withEffect">
                                  <p:stCondLst>
                                    <p:cond delay="1750"/>
                                  </p:stCondLst>
                                  <p:childTnLst>
                                    <p:set>
                                      <p:cBhvr>
                                        <p:cTn id="36" dur="1" fill="hold">
                                          <p:stCondLst>
                                            <p:cond delay="0"/>
                                          </p:stCondLst>
                                        </p:cTn>
                                        <p:tgtEl>
                                          <p:spTgt spid="191"/>
                                        </p:tgtEl>
                                        <p:attrNameLst>
                                          <p:attrName>style.visibility</p:attrName>
                                        </p:attrNameLst>
                                      </p:cBhvr>
                                      <p:to>
                                        <p:strVal val="visible"/>
                                      </p:to>
                                    </p:set>
                                    <p:animEffect transition="in" filter="fade">
                                      <p:cBhvr>
                                        <p:cTn id="37" dur="500"/>
                                        <p:tgtEl>
                                          <p:spTgt spid="19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04"/>
                                        </p:tgtEl>
                                        <p:attrNameLst>
                                          <p:attrName>style.visibility</p:attrName>
                                        </p:attrNameLst>
                                      </p:cBhvr>
                                      <p:to>
                                        <p:strVal val="visible"/>
                                      </p:to>
                                    </p:set>
                                    <p:animEffect transition="in" filter="fade">
                                      <p:cBhvr>
                                        <p:cTn id="42" dur="500"/>
                                        <p:tgtEl>
                                          <p:spTgt spid="20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05"/>
                                        </p:tgtEl>
                                        <p:attrNameLst>
                                          <p:attrName>style.visibility</p:attrName>
                                        </p:attrNameLst>
                                      </p:cBhvr>
                                      <p:to>
                                        <p:strVal val="visible"/>
                                      </p:to>
                                    </p:set>
                                    <p:animEffect transition="in" filter="fade">
                                      <p:cBhvr>
                                        <p:cTn id="45" dur="500"/>
                                        <p:tgtEl>
                                          <p:spTgt spid="205"/>
                                        </p:tgtEl>
                                      </p:cBhvr>
                                    </p:animEffect>
                                  </p:childTnLst>
                                </p:cTn>
                              </p:par>
                            </p:childTnLst>
                          </p:cTn>
                        </p:par>
                        <p:par>
                          <p:cTn id="46" fill="hold">
                            <p:stCondLst>
                              <p:cond delay="500"/>
                            </p:stCondLst>
                            <p:childTnLst>
                              <p:par>
                                <p:cTn id="47" presetID="1" presetClass="entr" presetSubtype="0" fill="hold" grpId="0" nodeType="afterEffect">
                                  <p:stCondLst>
                                    <p:cond delay="0"/>
                                  </p:stCondLst>
                                  <p:childTnLst>
                                    <p:set>
                                      <p:cBhvr>
                                        <p:cTn id="48" dur="1" fill="hold">
                                          <p:stCondLst>
                                            <p:cond delay="0"/>
                                          </p:stCondLst>
                                        </p:cTn>
                                        <p:tgtEl>
                                          <p:spTgt spid="20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08"/>
                                        </p:tgtEl>
                                        <p:attrNameLst>
                                          <p:attrName>style.visibility</p:attrName>
                                        </p:attrNameLst>
                                      </p:cBhvr>
                                      <p:to>
                                        <p:strVal val="visible"/>
                                      </p:to>
                                    </p:set>
                                  </p:childTnLst>
                                </p:cTn>
                              </p:par>
                              <p:par>
                                <p:cTn id="51" presetID="42" presetClass="path" presetSubtype="0" accel="50000" decel="50000" fill="hold" grpId="2" nodeType="withEffect">
                                  <p:stCondLst>
                                    <p:cond delay="0"/>
                                  </p:stCondLst>
                                  <p:childTnLst>
                                    <p:animMotion origin="layout" path="M -4.44444E-6 1.11111E-6 L -4.44444E-6 0.22106 " pathEditMode="relative" rAng="0" ptsTypes="AA">
                                      <p:cBhvr>
                                        <p:cTn id="52" dur="2000" fill="hold"/>
                                        <p:tgtEl>
                                          <p:spTgt spid="209"/>
                                        </p:tgtEl>
                                        <p:attrNameLst>
                                          <p:attrName>ppt_x</p:attrName>
                                          <p:attrName>ppt_y</p:attrName>
                                        </p:attrNameLst>
                                      </p:cBhvr>
                                      <p:rCtr x="0" y="11042"/>
                                    </p:animMotion>
                                  </p:childTnLst>
                                </p:cTn>
                              </p:par>
                              <p:par>
                                <p:cTn id="53" presetID="42" presetClass="path" presetSubtype="0" accel="50000" decel="50000" fill="hold" grpId="2" nodeType="withEffect">
                                  <p:stCondLst>
                                    <p:cond delay="0"/>
                                  </p:stCondLst>
                                  <p:childTnLst>
                                    <p:animMotion origin="layout" path="M -1.94444E-6 1.11111E-6 L -1.94444E-6 0.21898 " pathEditMode="relative" rAng="0" ptsTypes="AA">
                                      <p:cBhvr>
                                        <p:cTn id="54" dur="2000" fill="hold"/>
                                        <p:tgtEl>
                                          <p:spTgt spid="208"/>
                                        </p:tgtEl>
                                        <p:attrNameLst>
                                          <p:attrName>ppt_x</p:attrName>
                                          <p:attrName>ppt_y</p:attrName>
                                        </p:attrNameLst>
                                      </p:cBhvr>
                                      <p:rCtr x="0" y="10949"/>
                                    </p:animMotion>
                                  </p:childTnLst>
                                </p:cTn>
                              </p:par>
                              <p:par>
                                <p:cTn id="55" presetID="6" presetClass="emph" presetSubtype="0" fill="hold" grpId="1" nodeType="withEffect">
                                  <p:stCondLst>
                                    <p:cond delay="0"/>
                                  </p:stCondLst>
                                  <p:childTnLst>
                                    <p:animScale>
                                      <p:cBhvr>
                                        <p:cTn id="56" dur="2000" fill="hold"/>
                                        <p:tgtEl>
                                          <p:spTgt spid="209"/>
                                        </p:tgtEl>
                                      </p:cBhvr>
                                      <p:by x="50000" y="50000"/>
                                    </p:animScale>
                                  </p:childTnLst>
                                </p:cTn>
                              </p:par>
                              <p:par>
                                <p:cTn id="57" presetID="6" presetClass="emph" presetSubtype="0" fill="hold" grpId="1" nodeType="withEffect">
                                  <p:stCondLst>
                                    <p:cond delay="0"/>
                                  </p:stCondLst>
                                  <p:childTnLst>
                                    <p:animScale>
                                      <p:cBhvr>
                                        <p:cTn id="58" dur="2000" fill="hold"/>
                                        <p:tgtEl>
                                          <p:spTgt spid="208"/>
                                        </p:tgtEl>
                                      </p:cBhvr>
                                      <p:by x="50000" y="50000"/>
                                    </p:animScale>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grpId="0" nodeType="clickEffect">
                                  <p:stCondLst>
                                    <p:cond delay="0"/>
                                  </p:stCondLst>
                                  <p:childTnLst>
                                    <p:set>
                                      <p:cBhvr>
                                        <p:cTn id="62" dur="1" fill="hold">
                                          <p:stCondLst>
                                            <p:cond delay="0"/>
                                          </p:stCondLst>
                                        </p:cTn>
                                        <p:tgtEl>
                                          <p:spTgt spid="178"/>
                                        </p:tgtEl>
                                        <p:attrNameLst>
                                          <p:attrName>style.visibility</p:attrName>
                                        </p:attrNameLst>
                                      </p:cBhvr>
                                      <p:to>
                                        <p:strVal val="visible"/>
                                      </p:to>
                                    </p:set>
                                    <p:animEffect transition="in" filter="wipe(up)">
                                      <p:cBhvr>
                                        <p:cTn id="63" dur="500"/>
                                        <p:tgtEl>
                                          <p:spTgt spid="178"/>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13"/>
                                        </p:tgtEl>
                                        <p:attrNameLst>
                                          <p:attrName>style.visibility</p:attrName>
                                        </p:attrNameLst>
                                      </p:cBhvr>
                                      <p:to>
                                        <p:strVal val="visible"/>
                                      </p:to>
                                    </p:set>
                                    <p:animEffect transition="in" filter="fade">
                                      <p:cBhvr>
                                        <p:cTn id="68" dur="500"/>
                                        <p:tgtEl>
                                          <p:spTgt spid="213"/>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12"/>
                                        </p:tgtEl>
                                        <p:attrNameLst>
                                          <p:attrName>style.visibility</p:attrName>
                                        </p:attrNameLst>
                                      </p:cBhvr>
                                      <p:to>
                                        <p:strVal val="visible"/>
                                      </p:to>
                                    </p:set>
                                    <p:animEffect transition="in" filter="fade">
                                      <p:cBhvr>
                                        <p:cTn id="71" dur="500"/>
                                        <p:tgtEl>
                                          <p:spTgt spid="212"/>
                                        </p:tgtEl>
                                      </p:cBhvr>
                                    </p:animEffec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0" grpId="0">
        <p:bldAsOne/>
      </p:bldGraphic>
      <p:bldP spid="45" grpId="0" animBg="1"/>
      <p:bldP spid="45" grpId="1" animBg="1"/>
      <p:bldP spid="45" grpId="2" animBg="1"/>
      <p:bldP spid="47" grpId="0" animBg="1"/>
      <p:bldP spid="47" grpId="1" animBg="1"/>
      <p:bldP spid="47" grpId="2" animBg="1"/>
      <p:bldP spid="178" grpId="0" animBg="1"/>
      <p:bldP spid="204" grpId="0" animBg="1"/>
      <p:bldP spid="205" grpId="0" animBg="1"/>
      <p:bldP spid="206" grpId="0" animBg="1"/>
      <p:bldP spid="207" grpId="0" animBg="1"/>
      <p:bldP spid="208" grpId="0" animBg="1"/>
      <p:bldP spid="208" grpId="1" animBg="1"/>
      <p:bldP spid="208" grpId="2" animBg="1"/>
      <p:bldP spid="209" grpId="0" animBg="1"/>
      <p:bldP spid="209" grpId="1" animBg="1"/>
      <p:bldP spid="209" grpId="2" animBg="1"/>
      <p:bldP spid="212" grpId="0"/>
      <p:bldP spid="213" grpId="0"/>
      <p:bldP spid="3"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More </a:t>
            </a:r>
            <a:r>
              <a:rPr lang="en-US" dirty="0" smtClean="0"/>
              <a:t>on Heterogeneous-Reliability </a:t>
            </a:r>
            <a:r>
              <a:rPr lang="en-US" dirty="0" smtClean="0"/>
              <a:t>Memory</a:t>
            </a:r>
            <a:endParaRPr lang="en-US" dirty="0"/>
          </a:p>
        </p:txBody>
      </p:sp>
      <p:sp>
        <p:nvSpPr>
          <p:cNvPr id="3" name="Content Placeholder 2"/>
          <p:cNvSpPr>
            <a:spLocks noGrp="1"/>
          </p:cNvSpPr>
          <p:nvPr>
            <p:ph idx="1"/>
          </p:nvPr>
        </p:nvSpPr>
        <p:spPr>
          <a:xfrm>
            <a:off x="228600" y="980728"/>
            <a:ext cx="8807896" cy="5051648"/>
          </a:xfrm>
        </p:spPr>
        <p:txBody>
          <a:bodyPr/>
          <a:lstStyle/>
          <a:p>
            <a:r>
              <a:rPr lang="en-US" sz="1800" dirty="0" err="1"/>
              <a:t>Yixin</a:t>
            </a:r>
            <a:r>
              <a:rPr lang="en-US" sz="1800" dirty="0"/>
              <a:t> </a:t>
            </a:r>
            <a:r>
              <a:rPr lang="en-US" sz="1800" dirty="0" err="1"/>
              <a:t>Luo</a:t>
            </a:r>
            <a:r>
              <a:rPr lang="en-US" sz="1800" dirty="0"/>
              <a:t>, </a:t>
            </a:r>
            <a:r>
              <a:rPr lang="en-US" sz="1800" dirty="0" err="1"/>
              <a:t>Sriram</a:t>
            </a:r>
            <a:r>
              <a:rPr lang="en-US" sz="1800" dirty="0"/>
              <a:t> </a:t>
            </a:r>
            <a:r>
              <a:rPr lang="en-US" sz="1800" dirty="0" err="1"/>
              <a:t>Govindan</a:t>
            </a:r>
            <a:r>
              <a:rPr lang="en-US" sz="1800" dirty="0"/>
              <a:t>, </a:t>
            </a:r>
            <a:r>
              <a:rPr lang="en-US" sz="1800" dirty="0" err="1"/>
              <a:t>Bikash</a:t>
            </a:r>
            <a:r>
              <a:rPr lang="en-US" sz="1800" dirty="0"/>
              <a:t> Sharma, Mark </a:t>
            </a:r>
            <a:r>
              <a:rPr lang="en-US" sz="1800" dirty="0" err="1"/>
              <a:t>Santaniello</a:t>
            </a:r>
            <a:r>
              <a:rPr lang="en-US" sz="1800" dirty="0"/>
              <a:t>, Justin Meza, </a:t>
            </a:r>
            <a:r>
              <a:rPr lang="en-US" sz="1800" dirty="0" err="1"/>
              <a:t>Aman</a:t>
            </a:r>
            <a:r>
              <a:rPr lang="en-US" sz="1800" dirty="0"/>
              <a:t> </a:t>
            </a:r>
            <a:r>
              <a:rPr lang="en-US" sz="1800" dirty="0" err="1"/>
              <a:t>Kansal</a:t>
            </a:r>
            <a:r>
              <a:rPr lang="en-US" sz="1800" dirty="0"/>
              <a:t>, </a:t>
            </a:r>
            <a:r>
              <a:rPr lang="en-US" sz="1800" dirty="0" err="1"/>
              <a:t>Jie</a:t>
            </a:r>
            <a:r>
              <a:rPr lang="en-US" sz="1800" dirty="0"/>
              <a:t> Liu, </a:t>
            </a:r>
            <a:r>
              <a:rPr lang="en-US" sz="1800" dirty="0" err="1"/>
              <a:t>Badriddine</a:t>
            </a:r>
            <a:r>
              <a:rPr lang="en-US" sz="1800" dirty="0"/>
              <a:t> </a:t>
            </a:r>
            <a:r>
              <a:rPr lang="en-US" sz="1800" dirty="0" err="1"/>
              <a:t>Khessib</a:t>
            </a:r>
            <a:r>
              <a:rPr lang="en-US" sz="1800" dirty="0"/>
              <a:t>, </a:t>
            </a:r>
            <a:r>
              <a:rPr lang="en-US" sz="1800" dirty="0" err="1"/>
              <a:t>Kushagra</a:t>
            </a:r>
            <a:r>
              <a:rPr lang="en-US" sz="1800" dirty="0"/>
              <a:t> </a:t>
            </a:r>
            <a:r>
              <a:rPr lang="en-US" sz="1800" dirty="0" err="1"/>
              <a:t>Vaid</a:t>
            </a:r>
            <a:r>
              <a:rPr lang="en-US" sz="1800" dirty="0"/>
              <a:t>, and Onur Mutlu,</a:t>
            </a:r>
            <a:br>
              <a:rPr lang="en-US" sz="1800" dirty="0"/>
            </a:br>
            <a:r>
              <a:rPr lang="en-US" sz="1800" b="1" dirty="0">
                <a:hlinkClick r:id="rId2"/>
              </a:rPr>
              <a:t>"Characterizing Application Memory Error Vulnerability to Optimize Data Center Cost via Heterogeneous-Reliability Memory"</a:t>
            </a:r>
            <a:r>
              <a:rPr lang="en-US" sz="1800" dirty="0"/>
              <a:t> </a:t>
            </a:r>
            <a:br>
              <a:rPr lang="en-US" sz="1800" dirty="0"/>
            </a:br>
            <a:r>
              <a:rPr lang="en-US" sz="1800" i="1" dirty="0"/>
              <a:t>Proceedings of the </a:t>
            </a:r>
            <a:r>
              <a:rPr lang="en-US" sz="1800" i="1" dirty="0">
                <a:hlinkClick r:id="rId3"/>
              </a:rPr>
              <a:t>44th Annual IEEE/IFIP International Conference on Dependable Systems and Networks </a:t>
            </a:r>
            <a:r>
              <a:rPr lang="en-US" sz="1800" i="1" dirty="0"/>
              <a:t>(</a:t>
            </a:r>
            <a:r>
              <a:rPr lang="en-US" sz="1800" b="1" i="1" dirty="0"/>
              <a:t>DSN</a:t>
            </a:r>
            <a:r>
              <a:rPr lang="en-US" sz="1800" i="1" dirty="0"/>
              <a:t>)</a:t>
            </a:r>
            <a:r>
              <a:rPr lang="en-US" sz="1800" dirty="0"/>
              <a:t>, Atlanta, GA, June 2014. [</a:t>
            </a:r>
            <a:r>
              <a:rPr lang="en-US" sz="1800" dirty="0">
                <a:hlinkClick r:id="rId4"/>
              </a:rPr>
              <a:t>Summary</a:t>
            </a:r>
            <a:r>
              <a:rPr lang="en-US" sz="1800" dirty="0"/>
              <a:t>] [</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Coverage on ZDNet</a:t>
            </a:r>
            <a:r>
              <a:rPr lang="en-US" sz="18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54</a:t>
            </a:fld>
            <a:endParaRPr lang="en-US" altLang="en-US">
              <a:solidFill>
                <a:srgbClr val="000000"/>
              </a:solidFill>
            </a:endParaRPr>
          </a:p>
        </p:txBody>
      </p:sp>
      <p:pic>
        <p:nvPicPr>
          <p:cNvPr id="5" name="Picture 4"/>
          <p:cNvPicPr>
            <a:picLocks noChangeAspect="1"/>
          </p:cNvPicPr>
          <p:nvPr/>
        </p:nvPicPr>
        <p:blipFill>
          <a:blip r:embed="rId8"/>
          <a:stretch>
            <a:fillRect/>
          </a:stretch>
        </p:blipFill>
        <p:spPr>
          <a:xfrm>
            <a:off x="0" y="3861048"/>
            <a:ext cx="9144000" cy="1840302"/>
          </a:xfrm>
          <a:prstGeom prst="rect">
            <a:avLst/>
          </a:prstGeom>
        </p:spPr>
      </p:pic>
    </p:spTree>
    <p:extLst>
      <p:ext uri="{BB962C8B-B14F-4D97-AF65-F5344CB8AC3E}">
        <p14:creationId xmlns:p14="http://schemas.microsoft.com/office/powerpoint/2010/main" val="278255852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smtClean="0"/>
              <a:t>A Deeper Dive into </a:t>
            </a:r>
            <a:br>
              <a:rPr lang="en-US" dirty="0" smtClean="0"/>
            </a:br>
            <a:r>
              <a:rPr lang="en-US" dirty="0"/>
              <a:t>	</a:t>
            </a:r>
            <a:r>
              <a:rPr lang="en-US" dirty="0" smtClean="0"/>
              <a:t>	DRAM Reliability Issues</a:t>
            </a:r>
            <a:endParaRPr lang="en-US" dirty="0"/>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a:defRPr/>
            </a:pPr>
            <a:fld id="{8E574D81-B5DE-384D-B24B-566C679AE608}" type="slidenum">
              <a:rPr lang="en-US" smtClean="0"/>
              <a:pPr>
                <a:defRPr/>
              </a:pPr>
              <a:t>55</a:t>
            </a:fld>
            <a:endParaRPr lang="en-US"/>
          </a:p>
        </p:txBody>
      </p:sp>
    </p:spTree>
    <p:extLst>
      <p:ext uri="{BB962C8B-B14F-4D97-AF65-F5344CB8AC3E}">
        <p14:creationId xmlns:p14="http://schemas.microsoft.com/office/powerpoint/2010/main" val="409225678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655496" cy="761999"/>
          </a:xfrm>
        </p:spPr>
        <p:txBody>
          <a:bodyPr/>
          <a:lstStyle/>
          <a:p>
            <a:r>
              <a:rPr lang="en-US" dirty="0" smtClean="0"/>
              <a:t>Root Causes of Disturbance Errors</a:t>
            </a:r>
            <a:endParaRPr lang="en-US" dirty="0"/>
          </a:p>
        </p:txBody>
      </p:sp>
      <p:sp>
        <p:nvSpPr>
          <p:cNvPr id="3" name="Content Placeholder 2"/>
          <p:cNvSpPr>
            <a:spLocks noGrp="1"/>
          </p:cNvSpPr>
          <p:nvPr>
            <p:ph idx="1"/>
          </p:nvPr>
        </p:nvSpPr>
        <p:spPr/>
        <p:txBody>
          <a:bodyPr/>
          <a:lstStyle/>
          <a:p>
            <a:pPr>
              <a:lnSpc>
                <a:spcPct val="100000"/>
              </a:lnSpc>
            </a:pPr>
            <a:r>
              <a:rPr lang="en-US" i="1" dirty="0" smtClean="0">
                <a:solidFill>
                  <a:schemeClr val="tx2"/>
                </a:solidFill>
              </a:rPr>
              <a:t>Cause 1: Electromagnetic coupling</a:t>
            </a:r>
          </a:p>
          <a:p>
            <a:pPr lvl="1">
              <a:lnSpc>
                <a:spcPct val="100000"/>
              </a:lnSpc>
            </a:pPr>
            <a:r>
              <a:rPr lang="en-US" sz="2800" dirty="0" smtClean="0"/>
              <a:t>Toggling the </a:t>
            </a:r>
            <a:r>
              <a:rPr lang="en-US" sz="2800" dirty="0" err="1" smtClean="0"/>
              <a:t>wordline</a:t>
            </a:r>
            <a:r>
              <a:rPr lang="en-US" sz="2800" dirty="0" smtClean="0"/>
              <a:t> voltage briefly increases the voltage of adjacent </a:t>
            </a:r>
            <a:r>
              <a:rPr lang="en-US" sz="2800" dirty="0" err="1" smtClean="0"/>
              <a:t>wordlines</a:t>
            </a:r>
            <a:endParaRPr lang="en-US" sz="2800" dirty="0" smtClean="0"/>
          </a:p>
          <a:p>
            <a:pPr lvl="1">
              <a:lnSpc>
                <a:spcPct val="100000"/>
              </a:lnSpc>
            </a:pPr>
            <a:r>
              <a:rPr lang="en-US" sz="2800" dirty="0" smtClean="0"/>
              <a:t>Slightly opens adjacent rows </a:t>
            </a:r>
            <a:r>
              <a:rPr lang="en-US" sz="2400" dirty="0" smtClean="0">
                <a:sym typeface="Wingdings" panose="05000000000000000000" pitchFamily="2" charset="2"/>
              </a:rPr>
              <a:t></a:t>
            </a:r>
            <a:r>
              <a:rPr lang="en-US" sz="2800" dirty="0" smtClean="0">
                <a:sym typeface="Wingdings" panose="05000000000000000000" pitchFamily="2" charset="2"/>
              </a:rPr>
              <a:t> Charge </a:t>
            </a:r>
            <a:r>
              <a:rPr lang="en-US" sz="2800" dirty="0" smtClean="0"/>
              <a:t>leakage</a:t>
            </a:r>
          </a:p>
          <a:p>
            <a:pPr>
              <a:lnSpc>
                <a:spcPct val="100000"/>
              </a:lnSpc>
            </a:pPr>
            <a:r>
              <a:rPr lang="en-US" i="1" dirty="0" smtClean="0">
                <a:solidFill>
                  <a:schemeClr val="tx2"/>
                </a:solidFill>
              </a:rPr>
              <a:t>Cause 2: Conductive bridges</a:t>
            </a:r>
          </a:p>
          <a:p>
            <a:pPr>
              <a:lnSpc>
                <a:spcPct val="100000"/>
              </a:lnSpc>
            </a:pPr>
            <a:r>
              <a:rPr lang="en-US" i="1" dirty="0" smtClean="0">
                <a:solidFill>
                  <a:schemeClr val="tx2"/>
                </a:solidFill>
              </a:rPr>
              <a:t>Cause 3: Hot-carrier injection</a:t>
            </a:r>
            <a:endParaRPr lang="en-US" sz="1000" i="1" dirty="0" smtClean="0">
              <a:solidFill>
                <a:schemeClr val="tx2"/>
              </a:solidFill>
            </a:endParaRPr>
          </a:p>
          <a:p>
            <a:pPr marL="0" indent="0">
              <a:lnSpc>
                <a:spcPct val="100000"/>
              </a:lnSpc>
              <a:buNone/>
            </a:pPr>
            <a:endParaRPr lang="en-US" sz="1600" i="1" dirty="0" smtClean="0">
              <a:solidFill>
                <a:srgbClr val="FF0000"/>
              </a:solidFill>
            </a:endParaRPr>
          </a:p>
          <a:p>
            <a:pPr marL="0" indent="0">
              <a:lnSpc>
                <a:spcPct val="100000"/>
              </a:lnSpc>
              <a:buNone/>
            </a:pPr>
            <a:endParaRPr lang="en-US" sz="2800" i="1" dirty="0" smtClean="0">
              <a:solidFill>
                <a:srgbClr val="FF0000"/>
              </a:solidFill>
            </a:endParaRPr>
          </a:p>
          <a:p>
            <a:pPr marL="0" indent="0">
              <a:lnSpc>
                <a:spcPct val="100000"/>
              </a:lnSpc>
              <a:buNone/>
            </a:pPr>
            <a:r>
              <a:rPr lang="en-US" i="1" dirty="0" smtClean="0">
                <a:solidFill>
                  <a:srgbClr val="FF0000"/>
                </a:solidFill>
              </a:rPr>
              <a:t>Confirmed by at least one manufacturer</a:t>
            </a:r>
            <a:endParaRPr lang="en-US" i="1" dirty="0">
              <a:solidFill>
                <a:srgbClr val="FF0000"/>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56</a:t>
            </a:fld>
            <a:endParaRPr lang="en-US">
              <a:solidFill>
                <a:prstClr val="black">
                  <a:tint val="75000"/>
                </a:prstClr>
              </a:solidFill>
            </a:endParaRPr>
          </a:p>
        </p:txBody>
      </p:sp>
    </p:spTree>
    <p:extLst>
      <p:ext uri="{BB962C8B-B14F-4D97-AF65-F5344CB8AC3E}">
        <p14:creationId xmlns:p14="http://schemas.microsoft.com/office/powerpoint/2010/main" val="4294750348"/>
      </p:ext>
    </p:extLst>
  </p:cSld>
  <p:clrMapOvr>
    <a:masterClrMapping/>
  </p:clrMapOvr>
  <p:timing>
    <p:tnLst>
      <p:par>
        <p:cTn xmlns:p14="http://schemas.microsoft.com/office/powerpoint/2010/mai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517525" indent="-517525">
              <a:buFont typeface="+mj-lt"/>
              <a:buAutoNum type="arabicPeriod"/>
            </a:pPr>
            <a:r>
              <a:rPr lang="en-US" sz="4000" dirty="0" smtClean="0"/>
              <a:t>Most Modules Are at Risk</a:t>
            </a:r>
          </a:p>
          <a:p>
            <a:pPr marL="517525" indent="-517525">
              <a:buFont typeface="+mj-lt"/>
              <a:buAutoNum type="arabicPeriod"/>
            </a:pPr>
            <a:r>
              <a:rPr lang="en-US" sz="4000" dirty="0" smtClean="0"/>
              <a:t>Errors vs. Vintage</a:t>
            </a:r>
          </a:p>
          <a:p>
            <a:pPr marL="517525" indent="-517525">
              <a:buFont typeface="+mj-lt"/>
              <a:buAutoNum type="arabicPeriod"/>
            </a:pPr>
            <a:r>
              <a:rPr lang="en-US" sz="4000" dirty="0" smtClean="0"/>
              <a:t>Error = Charge Loss</a:t>
            </a:r>
          </a:p>
          <a:p>
            <a:pPr marL="517525" indent="-517525">
              <a:buFont typeface="+mj-lt"/>
              <a:buAutoNum type="arabicPeriod"/>
            </a:pPr>
            <a:r>
              <a:rPr lang="en-US" sz="4000" dirty="0"/>
              <a:t>Adjacency: Aggressor &amp; Victim</a:t>
            </a:r>
          </a:p>
          <a:p>
            <a:pPr marL="517525" indent="-517525">
              <a:buFont typeface="+mj-lt"/>
              <a:buAutoNum type="arabicPeriod"/>
            </a:pPr>
            <a:r>
              <a:rPr lang="en-US" sz="4000" dirty="0" smtClean="0"/>
              <a:t>Sensitivity Studies</a:t>
            </a:r>
            <a:endParaRPr lang="en-US" sz="2400" dirty="0" smtClean="0"/>
          </a:p>
          <a:p>
            <a:pPr marL="517525" indent="-517525">
              <a:buFont typeface="+mj-lt"/>
              <a:buAutoNum type="arabicPeriod"/>
            </a:pPr>
            <a:r>
              <a:rPr lang="en-US" sz="4000" dirty="0" smtClean="0"/>
              <a:t>Other Results in Paper</a:t>
            </a:r>
            <a:endParaRPr lang="en-US" sz="4000" dirty="0"/>
          </a:p>
          <a:p>
            <a:pPr marL="517525" indent="-517525">
              <a:buFont typeface="+mj-lt"/>
              <a:buAutoNum type="arabicPeriod"/>
            </a:pPr>
            <a:r>
              <a:rPr lang="en-US" sz="4000" dirty="0" smtClean="0"/>
              <a:t>Solution Space</a:t>
            </a:r>
            <a:endParaRPr lang="en-US" sz="4000" dirty="0"/>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57</a:t>
            </a:fld>
            <a:endParaRPr lang="en-US">
              <a:solidFill>
                <a:prstClr val="black">
                  <a:tint val="75000"/>
                </a:prstClr>
              </a:solidFill>
            </a:endParaRPr>
          </a:p>
        </p:txBody>
      </p:sp>
      <p:sp>
        <p:nvSpPr>
          <p:cNvPr id="6" name="Title 1"/>
          <p:cNvSpPr>
            <a:spLocks noGrp="1"/>
          </p:cNvSpPr>
          <p:nvPr>
            <p:ph type="title"/>
          </p:nvPr>
        </p:nvSpPr>
        <p:spPr>
          <a:xfrm>
            <a:off x="228600" y="-14064"/>
            <a:ext cx="8610600" cy="1066800"/>
          </a:xfrm>
        </p:spPr>
        <p:txBody>
          <a:bodyPr/>
          <a:lstStyle/>
          <a:p>
            <a:r>
              <a:rPr lang="en-US" sz="4400" b="0" dirty="0" err="1" smtClean="0">
                <a:solidFill>
                  <a:srgbClr val="1A5712"/>
                </a:solidFill>
                <a:latin typeface="Garamond" charset="0"/>
                <a:ea typeface="ＭＳ Ｐゴシック" charset="0"/>
                <a:cs typeface="ＭＳ Ｐゴシック" charset="0"/>
              </a:rPr>
              <a:t>RowHammer</a:t>
            </a:r>
            <a:r>
              <a:rPr lang="en-US" sz="4400" b="0" dirty="0" smtClean="0">
                <a:solidFill>
                  <a:srgbClr val="1A5712"/>
                </a:solidFill>
                <a:latin typeface="Garamond" charset="0"/>
                <a:ea typeface="ＭＳ Ｐゴシック" charset="0"/>
                <a:cs typeface="ＭＳ Ｐゴシック" charset="0"/>
              </a:rPr>
              <a:t> Characterization Results</a:t>
            </a:r>
            <a:endParaRPr lang="en-US" sz="4400" b="0" dirty="0">
              <a:solidFill>
                <a:srgbClr val="1A5712"/>
              </a:solidFill>
              <a:latin typeface="Garamond" charset="0"/>
              <a:ea typeface="ＭＳ Ｐゴシック" charset="0"/>
              <a:cs typeface="ＭＳ Ｐゴシック" charset="0"/>
            </a:endParaRPr>
          </a:p>
        </p:txBody>
      </p:sp>
      <p:sp>
        <p:nvSpPr>
          <p:cNvPr id="7" name="Rectangle 6"/>
          <p:cNvSpPr/>
          <p:nvPr/>
        </p:nvSpPr>
        <p:spPr>
          <a:xfrm>
            <a:off x="107950" y="6239053"/>
            <a:ext cx="8568506" cy="646331"/>
          </a:xfrm>
          <a:prstGeom prst="rect">
            <a:avLst/>
          </a:prstGeom>
        </p:spPr>
        <p:txBody>
          <a:bodyPr wrap="square">
            <a:spAutoFit/>
          </a:bodyPr>
          <a:lstStyle/>
          <a:p>
            <a:pPr>
              <a:defRPr/>
            </a:pPr>
            <a:r>
              <a:rPr lang="en-US" dirty="0" smtClean="0">
                <a:solidFill>
                  <a:srgbClr val="0000FF"/>
                </a:solidFill>
                <a:latin typeface="Calibri"/>
                <a:ea typeface="ＭＳ Ｐゴシック" charset="0"/>
                <a:cs typeface="ＭＳ Ｐゴシック" charset="0"/>
                <a:hlinkClick r:id="rId3"/>
              </a:rPr>
              <a:t>Flipping </a:t>
            </a:r>
            <a:r>
              <a:rPr lang="en-US" dirty="0">
                <a:solidFill>
                  <a:srgbClr val="0000FF"/>
                </a:solidFill>
                <a:latin typeface="Calibri"/>
                <a:ea typeface="ＭＳ Ｐゴシック" charset="0"/>
                <a:cs typeface="ＭＳ Ｐゴシック" charset="0"/>
                <a:hlinkClick r:id="rId3"/>
              </a:rPr>
              <a:t>Bits in Memory Without Accessing Them: An Experimental Study of DRAM Disturbance </a:t>
            </a:r>
            <a:r>
              <a:rPr lang="en-US" dirty="0" smtClean="0">
                <a:solidFill>
                  <a:srgbClr val="0000FF"/>
                </a:solidFill>
                <a:latin typeface="Calibri"/>
                <a:ea typeface="ＭＳ Ｐゴシック" charset="0"/>
                <a:cs typeface="ＭＳ Ｐゴシック" charset="0"/>
                <a:hlinkClick r:id="rId3"/>
              </a:rPr>
              <a:t>Errors</a:t>
            </a:r>
            <a:r>
              <a:rPr lang="en-US" dirty="0" smtClean="0">
                <a:solidFill>
                  <a:srgbClr val="0000FF"/>
                </a:solidFill>
                <a:latin typeface="Calibri"/>
                <a:ea typeface="ＭＳ Ｐゴシック" charset="0"/>
                <a:cs typeface="ＭＳ Ｐゴシック" charset="0"/>
              </a:rPr>
              <a:t>,</a:t>
            </a:r>
            <a:r>
              <a:rPr lang="en-US" dirty="0" smtClean="0">
                <a:solidFill>
                  <a:prstClr val="black"/>
                </a:solidFill>
                <a:latin typeface="Tahoma" charset="0"/>
                <a:ea typeface="ＭＳ Ｐゴシック" charset="0"/>
                <a:cs typeface="ＭＳ Ｐゴシック" charset="0"/>
              </a:rPr>
              <a:t> </a:t>
            </a:r>
            <a:r>
              <a:rPr lang="en-US" dirty="0" smtClean="0">
                <a:solidFill>
                  <a:prstClr val="black"/>
                </a:solidFill>
                <a:latin typeface="Calibri"/>
                <a:ea typeface="ＭＳ Ｐゴシック" charset="0"/>
                <a:cs typeface="ＭＳ Ｐゴシック" charset="0"/>
              </a:rPr>
              <a:t>(Kim et al., ISCA 2014)</a:t>
            </a:r>
            <a:endParaRPr lang="en-US" dirty="0">
              <a:solidFill>
                <a:prstClr val="black"/>
              </a:solidFill>
              <a:latin typeface="Calibri"/>
              <a:ea typeface="ＭＳ Ｐゴシック" charset="0"/>
              <a:cs typeface="ＭＳ Ｐゴシック" charset="0"/>
            </a:endParaRPr>
          </a:p>
        </p:txBody>
      </p:sp>
    </p:spTree>
    <p:extLst>
      <p:ext uri="{BB962C8B-B14F-4D97-AF65-F5344CB8AC3E}">
        <p14:creationId xmlns:p14="http://schemas.microsoft.com/office/powerpoint/2010/main" val="3593815593"/>
      </p:ext>
    </p:extLst>
  </p:cSld>
  <p:clrMapOvr>
    <a:masterClrMapping/>
  </p:clrMapOvr>
  <p:timing>
    <p:tnLst>
      <p:par>
        <p:cTn xmlns:p14="http://schemas.microsoft.com/office/powerpoint/2010/mai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4. Adjacency: Aggressor &amp; Victim</a:t>
            </a:r>
            <a:endParaRPr lang="en-US" dirty="0"/>
          </a:p>
        </p:txBody>
      </p:sp>
      <p:pic>
        <p:nvPicPr>
          <p:cNvPr id="6" name="Blank"/>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681488" y="990600"/>
            <a:ext cx="7810972" cy="4164240"/>
          </a:xfrm>
        </p:spPr>
      </p:pic>
      <p:pic>
        <p:nvPicPr>
          <p:cNvPr id="14" name="Data"/>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81488" y="990600"/>
            <a:ext cx="7810972" cy="4164240"/>
          </a:xfrm>
          <a:prstGeom prst="rect">
            <a:avLst/>
          </a:prstGeom>
        </p:spPr>
      </p:pic>
      <p:sp>
        <p:nvSpPr>
          <p:cNvPr id="13" name="Punchline"/>
          <p:cNvSpPr txBox="1"/>
          <p:nvPr/>
        </p:nvSpPr>
        <p:spPr>
          <a:xfrm>
            <a:off x="530003" y="5718692"/>
            <a:ext cx="8077200" cy="758308"/>
          </a:xfrm>
          <a:prstGeom prst="rect">
            <a:avLst/>
          </a:prstGeom>
          <a:noFill/>
        </p:spPr>
        <p:txBody>
          <a:bodyPr wrap="square" rtlCol="0" anchor="ctr">
            <a:noAutofit/>
          </a:bodyPr>
          <a:lstStyle/>
          <a:p>
            <a:pPr algn="ctr"/>
            <a:r>
              <a:rPr lang="en-US" sz="3600" i="1" dirty="0" smtClean="0">
                <a:solidFill>
                  <a:srgbClr val="FF0000"/>
                </a:solidFill>
                <a:latin typeface="Calibri Light"/>
              </a:rPr>
              <a:t>Most aggressors &amp; victims are adjacent</a:t>
            </a:r>
            <a:endParaRPr lang="en-US" sz="3600" i="1" dirty="0">
              <a:solidFill>
                <a:srgbClr val="FF0000"/>
              </a:solidFill>
              <a:latin typeface="Calibri Light"/>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58</a:t>
            </a:fld>
            <a:endParaRPr lang="en-US">
              <a:solidFill>
                <a:prstClr val="black">
                  <a:tint val="75000"/>
                </a:prstClr>
              </a:solidFill>
            </a:endParaRPr>
          </a:p>
        </p:txBody>
      </p:sp>
      <p:sp>
        <p:nvSpPr>
          <p:cNvPr id="7" name="Disclaimer"/>
          <p:cNvSpPr txBox="1"/>
          <p:nvPr/>
        </p:nvSpPr>
        <p:spPr>
          <a:xfrm>
            <a:off x="685800" y="5105400"/>
            <a:ext cx="8077200" cy="758308"/>
          </a:xfrm>
          <a:prstGeom prst="rect">
            <a:avLst/>
          </a:prstGeom>
          <a:noFill/>
        </p:spPr>
        <p:txBody>
          <a:bodyPr wrap="square" rtlCol="0" anchor="ctr">
            <a:noAutofit/>
          </a:bodyPr>
          <a:lstStyle/>
          <a:p>
            <a:pPr algn="ctr"/>
            <a:r>
              <a:rPr lang="en-US" sz="2400" i="1" dirty="0" smtClean="0">
                <a:solidFill>
                  <a:srgbClr val="E7E6E6">
                    <a:lumMod val="50000"/>
                  </a:srgbClr>
                </a:solidFill>
                <a:latin typeface="Calibri Light"/>
              </a:rPr>
              <a:t>Note: For three modules with the most errors (only first bank)</a:t>
            </a:r>
          </a:p>
        </p:txBody>
      </p:sp>
      <p:sp>
        <p:nvSpPr>
          <p:cNvPr id="8" name="Adjacent"/>
          <p:cNvSpPr/>
          <p:nvPr/>
        </p:nvSpPr>
        <p:spPr>
          <a:xfrm>
            <a:off x="4518025" y="1752600"/>
            <a:ext cx="396875" cy="2733675"/>
          </a:xfrm>
          <a:prstGeom prst="rect">
            <a:avLst/>
          </a:prstGeom>
          <a:solidFill>
            <a:srgbClr val="FF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3200" b="1" dirty="0" smtClean="0">
                <a:solidFill>
                  <a:prstClr val="white"/>
                </a:solidFill>
                <a:latin typeface="Calibri Light"/>
              </a:rPr>
              <a:t>Adjacent</a:t>
            </a:r>
            <a:endParaRPr lang="en-US" sz="3200" b="1" dirty="0">
              <a:solidFill>
                <a:prstClr val="white"/>
              </a:solidFill>
              <a:latin typeface="Calibri Light"/>
            </a:endParaRPr>
          </a:p>
        </p:txBody>
      </p:sp>
      <p:sp>
        <p:nvSpPr>
          <p:cNvPr id="9" name="Adjacent"/>
          <p:cNvSpPr/>
          <p:nvPr/>
        </p:nvSpPr>
        <p:spPr>
          <a:xfrm>
            <a:off x="5318125" y="1752600"/>
            <a:ext cx="396875" cy="2733675"/>
          </a:xfrm>
          <a:prstGeom prst="rect">
            <a:avLst/>
          </a:prstGeom>
          <a:solidFill>
            <a:srgbClr val="FF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3200" b="1" dirty="0" smtClean="0">
                <a:solidFill>
                  <a:prstClr val="white"/>
                </a:solidFill>
                <a:latin typeface="Calibri Light"/>
              </a:rPr>
              <a:t>Adjacent</a:t>
            </a:r>
            <a:endParaRPr lang="en-US" sz="3200" b="1" dirty="0">
              <a:solidFill>
                <a:prstClr val="white"/>
              </a:solidFill>
              <a:latin typeface="Calibri Light"/>
            </a:endParaRPr>
          </a:p>
        </p:txBody>
      </p:sp>
      <p:sp>
        <p:nvSpPr>
          <p:cNvPr id="10" name="Adjacent"/>
          <p:cNvSpPr/>
          <p:nvPr/>
        </p:nvSpPr>
        <p:spPr>
          <a:xfrm>
            <a:off x="4914900" y="1390650"/>
            <a:ext cx="403225" cy="30956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2800" b="1" dirty="0" smtClean="0">
                <a:solidFill>
                  <a:prstClr val="white"/>
                </a:solidFill>
                <a:latin typeface="Calibri Light"/>
              </a:rPr>
              <a:t>Adjacent</a:t>
            </a:r>
            <a:endParaRPr lang="en-US" sz="2800" b="1" dirty="0">
              <a:solidFill>
                <a:prstClr val="white"/>
              </a:solidFill>
              <a:latin typeface="Calibri Light"/>
            </a:endParaRPr>
          </a:p>
        </p:txBody>
      </p:sp>
      <p:sp>
        <p:nvSpPr>
          <p:cNvPr id="11" name="Non-Adjacent"/>
          <p:cNvSpPr/>
          <p:nvPr/>
        </p:nvSpPr>
        <p:spPr>
          <a:xfrm>
            <a:off x="6118224" y="4038600"/>
            <a:ext cx="2374235" cy="447675"/>
          </a:xfrm>
          <a:prstGeom prst="rect">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algn="ctr"/>
            <a:r>
              <a:rPr lang="en-US" sz="2800" b="1" dirty="0" smtClean="0">
                <a:solidFill>
                  <a:prstClr val="white"/>
                </a:solidFill>
                <a:latin typeface="Calibri Light"/>
              </a:rPr>
              <a:t>Non-Adjacent</a:t>
            </a:r>
            <a:endParaRPr lang="en-US" sz="2800" b="1" dirty="0">
              <a:solidFill>
                <a:prstClr val="white"/>
              </a:solidFill>
              <a:latin typeface="Calibri Light"/>
            </a:endParaRPr>
          </a:p>
        </p:txBody>
      </p:sp>
      <p:sp>
        <p:nvSpPr>
          <p:cNvPr id="12" name="Non-Adjacent"/>
          <p:cNvSpPr/>
          <p:nvPr/>
        </p:nvSpPr>
        <p:spPr>
          <a:xfrm>
            <a:off x="1756773" y="4038600"/>
            <a:ext cx="2374235" cy="447675"/>
          </a:xfrm>
          <a:prstGeom prst="rect">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algn="ctr"/>
            <a:r>
              <a:rPr lang="en-US" sz="2800" b="1" dirty="0" smtClean="0">
                <a:solidFill>
                  <a:prstClr val="white"/>
                </a:solidFill>
                <a:latin typeface="Calibri Light"/>
              </a:rPr>
              <a:t>Non-Adjacent</a:t>
            </a:r>
            <a:endParaRPr lang="en-US" sz="2800" b="1" dirty="0">
              <a:solidFill>
                <a:prstClr val="white"/>
              </a:solidFill>
              <a:latin typeface="Calibri Light"/>
            </a:endParaRPr>
          </a:p>
        </p:txBody>
      </p:sp>
    </p:spTree>
    <p:extLst>
      <p:ext uri="{BB962C8B-B14F-4D97-AF65-F5344CB8AC3E}">
        <p14:creationId xmlns:p14="http://schemas.microsoft.com/office/powerpoint/2010/main" val="1214821416"/>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8" grpId="0" animBg="1"/>
      <p:bldP spid="9" grpId="0" animBg="1"/>
      <p:bldP spid="11" grpId="0" animBg="1"/>
      <p:bldP spid="12"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Blank"/>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76400" y="1066800"/>
            <a:ext cx="5797295" cy="3931447"/>
          </a:xfrm>
          <a:prstGeom prst="rect">
            <a:avLst/>
          </a:prstGeom>
        </p:spPr>
      </p:pic>
      <p:pic>
        <p:nvPicPr>
          <p:cNvPr id="19" name="Data"/>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76400" y="1066800"/>
            <a:ext cx="5797295" cy="3931446"/>
          </a:xfrm>
          <a:prstGeom prst="rect">
            <a:avLst/>
          </a:prstGeom>
        </p:spPr>
      </p:pic>
      <p:sp>
        <p:nvSpPr>
          <p:cNvPr id="7" name="Disclaimer"/>
          <p:cNvSpPr txBox="1"/>
          <p:nvPr/>
        </p:nvSpPr>
        <p:spPr>
          <a:xfrm>
            <a:off x="685800" y="5032892"/>
            <a:ext cx="8077200" cy="758308"/>
          </a:xfrm>
          <a:prstGeom prst="rect">
            <a:avLst/>
          </a:prstGeom>
          <a:noFill/>
        </p:spPr>
        <p:txBody>
          <a:bodyPr wrap="square" rtlCol="0" anchor="ctr">
            <a:noAutofit/>
          </a:bodyPr>
          <a:lstStyle/>
          <a:p>
            <a:pPr algn="ctr"/>
            <a:r>
              <a:rPr lang="en-US" sz="2400" i="1" dirty="0" smtClean="0">
                <a:solidFill>
                  <a:srgbClr val="E7E6E6">
                    <a:lumMod val="50000"/>
                  </a:srgbClr>
                </a:solidFill>
                <a:latin typeface="Calibri Light"/>
              </a:rPr>
              <a:t>Note: For three modules with the most errors (only first bank)</a:t>
            </a:r>
          </a:p>
        </p:txBody>
      </p:sp>
      <p:sp>
        <p:nvSpPr>
          <p:cNvPr id="9" name="NotAllowed"/>
          <p:cNvSpPr/>
          <p:nvPr/>
        </p:nvSpPr>
        <p:spPr>
          <a:xfrm>
            <a:off x="2381251" y="1447800"/>
            <a:ext cx="493712" cy="2905125"/>
          </a:xfrm>
          <a:prstGeom prst="rect">
            <a:avLst/>
          </a:prstGeom>
          <a:solidFill>
            <a:srgbClr val="00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2400" b="1" dirty="0" smtClean="0">
                <a:solidFill>
                  <a:prstClr val="white"/>
                </a:solidFill>
                <a:latin typeface="Calibri Light"/>
              </a:rPr>
              <a:t>Not Allowed</a:t>
            </a:r>
            <a:endParaRPr lang="en-US" sz="2400" b="1" dirty="0">
              <a:solidFill>
                <a:prstClr val="white"/>
              </a:solidFill>
              <a:latin typeface="Calibri Light"/>
            </a:endParaRPr>
          </a:p>
        </p:txBody>
      </p:sp>
      <p:sp>
        <p:nvSpPr>
          <p:cNvPr id="29" name="Punchline"/>
          <p:cNvSpPr txBox="1"/>
          <p:nvPr/>
        </p:nvSpPr>
        <p:spPr>
          <a:xfrm>
            <a:off x="530003" y="5610166"/>
            <a:ext cx="8077200" cy="758308"/>
          </a:xfrm>
          <a:prstGeom prst="rect">
            <a:avLst/>
          </a:prstGeom>
          <a:noFill/>
        </p:spPr>
        <p:txBody>
          <a:bodyPr wrap="square" rtlCol="0" anchor="ctr">
            <a:noAutofit/>
          </a:bodyPr>
          <a:lstStyle/>
          <a:p>
            <a:pPr algn="ctr"/>
            <a:r>
              <a:rPr lang="en-US" sz="3600" i="1" dirty="0" smtClean="0">
                <a:solidFill>
                  <a:srgbClr val="FF0000"/>
                </a:solidFill>
                <a:latin typeface="Calibri Light"/>
              </a:rPr>
              <a:t>Less frequent accesses </a:t>
            </a:r>
            <a:r>
              <a:rPr lang="en-US" sz="3200" i="1" dirty="0" smtClean="0">
                <a:solidFill>
                  <a:srgbClr val="FF0000"/>
                </a:solidFill>
                <a:latin typeface="Calibri Light"/>
                <a:sym typeface="Wingdings" panose="05000000000000000000" pitchFamily="2" charset="2"/>
              </a:rPr>
              <a:t></a:t>
            </a:r>
            <a:r>
              <a:rPr lang="en-US" sz="3600" i="1" dirty="0" smtClean="0">
                <a:solidFill>
                  <a:srgbClr val="FF0000"/>
                </a:solidFill>
                <a:latin typeface="Calibri Light"/>
                <a:sym typeface="Wingdings" panose="05000000000000000000" pitchFamily="2" charset="2"/>
              </a:rPr>
              <a:t> Fewer errors</a:t>
            </a:r>
            <a:endParaRPr lang="en-US" sz="3600" i="1" dirty="0">
              <a:solidFill>
                <a:srgbClr val="FF0000"/>
              </a:solidFill>
              <a:latin typeface="Calibri Light"/>
            </a:endParaRPr>
          </a:p>
        </p:txBody>
      </p:sp>
      <p:cxnSp>
        <p:nvCxnSpPr>
          <p:cNvPr id="12" name="55nsBorder"/>
          <p:cNvCxnSpPr/>
          <p:nvPr/>
        </p:nvCxnSpPr>
        <p:spPr>
          <a:xfrm flipV="1">
            <a:off x="2919795"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 name="55ns"/>
          <p:cNvSpPr/>
          <p:nvPr/>
        </p:nvSpPr>
        <p:spPr>
          <a:xfrm rot="16200000">
            <a:off x="2154427" y="3345656"/>
            <a:ext cx="1533527" cy="481012"/>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nSpc>
                <a:spcPct val="80000"/>
              </a:lnSpc>
            </a:pPr>
            <a:r>
              <a:rPr lang="en-US" sz="2800" dirty="0" smtClean="0">
                <a:solidFill>
                  <a:srgbClr val="FF0000"/>
                </a:solidFill>
                <a:latin typeface="Cambria Math" panose="02040503050406030204" pitchFamily="18" charset="0"/>
                <a:ea typeface="Cambria Math" panose="02040503050406030204" pitchFamily="18" charset="0"/>
                <a:cs typeface="Courier New" panose="02070309020205020404" pitchFamily="49" charset="0"/>
              </a:rPr>
              <a:t>      55ns</a:t>
            </a:r>
          </a:p>
        </p:txBody>
      </p:sp>
      <p:sp>
        <p:nvSpPr>
          <p:cNvPr id="4" name="Zero"/>
          <p:cNvSpPr/>
          <p:nvPr/>
        </p:nvSpPr>
        <p:spPr>
          <a:xfrm>
            <a:off x="7193280"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7" name="Zero"/>
          <p:cNvSpPr/>
          <p:nvPr/>
        </p:nvSpPr>
        <p:spPr>
          <a:xfrm>
            <a:off x="4770120"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8" name="Zero"/>
          <p:cNvSpPr/>
          <p:nvPr/>
        </p:nvSpPr>
        <p:spPr>
          <a:xfrm>
            <a:off x="6695440"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cxnSp>
        <p:nvCxnSpPr>
          <p:cNvPr id="15" name="500nsLine"/>
          <p:cNvCxnSpPr/>
          <p:nvPr/>
        </p:nvCxnSpPr>
        <p:spPr>
          <a:xfrm flipV="1">
            <a:off x="7309518"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 name="500ns"/>
          <p:cNvSpPr/>
          <p:nvPr/>
        </p:nvSpPr>
        <p:spPr>
          <a:xfrm rot="16200000">
            <a:off x="6086951" y="2888457"/>
            <a:ext cx="2447925" cy="481012"/>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nSpc>
                <a:spcPct val="80000"/>
              </a:lnSpc>
            </a:pPr>
            <a:r>
              <a:rPr lang="en-US" sz="2800" dirty="0" smtClean="0">
                <a:solidFill>
                  <a:srgbClr val="FF0000"/>
                </a:solidFill>
                <a:latin typeface="Cambria Math" panose="02040503050406030204" pitchFamily="18" charset="0"/>
                <a:ea typeface="Cambria Math" panose="02040503050406030204" pitchFamily="18" charset="0"/>
                <a:cs typeface="Courier New" panose="02070309020205020404" pitchFamily="49" charset="0"/>
              </a:rPr>
              <a:t>      500ns</a:t>
            </a: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59</a:t>
            </a:fld>
            <a:endParaRPr lang="en-US">
              <a:solidFill>
                <a:prstClr val="black">
                  <a:tint val="75000"/>
                </a:prstClr>
              </a:solidFill>
            </a:endParaRPr>
          </a:p>
        </p:txBody>
      </p:sp>
      <p:sp>
        <p:nvSpPr>
          <p:cNvPr id="2" name="Title 1"/>
          <p:cNvSpPr>
            <a:spLocks noGrp="1"/>
          </p:cNvSpPr>
          <p:nvPr>
            <p:ph type="title"/>
          </p:nvPr>
        </p:nvSpPr>
        <p:spPr/>
        <p:txBody>
          <a:bodyPr/>
          <a:lstStyle/>
          <a:p>
            <a:r>
              <a:rPr lang="en-US" sz="4000" dirty="0" smtClean="0"/>
              <a:t>❶ </a:t>
            </a:r>
            <a:r>
              <a:rPr lang="en-US" dirty="0" smtClean="0"/>
              <a:t>Access Interval (Aggressor)</a:t>
            </a:r>
            <a:endParaRPr lang="en-US" dirty="0"/>
          </a:p>
        </p:txBody>
      </p:sp>
    </p:spTree>
    <p:extLst>
      <p:ext uri="{BB962C8B-B14F-4D97-AF65-F5344CB8AC3E}">
        <p14:creationId xmlns:p14="http://schemas.microsoft.com/office/powerpoint/2010/main" val="184741236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6"/>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9" grpId="0"/>
      <p:bldP spid="10" grpId="0"/>
      <p:bldP spid="4" grpId="0" animBg="1"/>
      <p:bldP spid="17" grpId="0" animBg="1"/>
      <p:bldP spid="18" grpId="0" animBg="1"/>
      <p:bldP spid="16"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Blank"/>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76400" y="1066800"/>
            <a:ext cx="5797295" cy="3931446"/>
          </a:xfrm>
          <a:prstGeom prst="rect">
            <a:avLst/>
          </a:prstGeom>
        </p:spPr>
      </p:pic>
      <p:pic>
        <p:nvPicPr>
          <p:cNvPr id="3" name="Data"/>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76400" y="1066800"/>
            <a:ext cx="5797295" cy="3931447"/>
          </a:xfrm>
          <a:prstGeom prst="rect">
            <a:avLst/>
          </a:prstGeom>
        </p:spPr>
      </p:pic>
      <p:sp>
        <p:nvSpPr>
          <p:cNvPr id="7" name="Disclaimer"/>
          <p:cNvSpPr txBox="1"/>
          <p:nvPr/>
        </p:nvSpPr>
        <p:spPr>
          <a:xfrm>
            <a:off x="533400" y="5029200"/>
            <a:ext cx="8077200" cy="758308"/>
          </a:xfrm>
          <a:prstGeom prst="rect">
            <a:avLst/>
          </a:prstGeom>
          <a:noFill/>
        </p:spPr>
        <p:txBody>
          <a:bodyPr wrap="square" rtlCol="0" anchor="ctr">
            <a:noAutofit/>
          </a:bodyPr>
          <a:lstStyle/>
          <a:p>
            <a:pPr algn="ctr"/>
            <a:r>
              <a:rPr lang="en-US" sz="2400" i="1" dirty="0" smtClean="0">
                <a:solidFill>
                  <a:srgbClr val="E7E6E6">
                    <a:lumMod val="50000"/>
                  </a:srgbClr>
                </a:solidFill>
                <a:latin typeface="Calibri Light"/>
              </a:rPr>
              <a:t>Note: Using three modules with the most errors (only first bank)</a:t>
            </a:r>
          </a:p>
        </p:txBody>
      </p:sp>
      <p:sp>
        <p:nvSpPr>
          <p:cNvPr id="29" name="Punchline"/>
          <p:cNvSpPr txBox="1"/>
          <p:nvPr/>
        </p:nvSpPr>
        <p:spPr>
          <a:xfrm>
            <a:off x="530003" y="5610166"/>
            <a:ext cx="8077200" cy="758308"/>
          </a:xfrm>
          <a:prstGeom prst="rect">
            <a:avLst/>
          </a:prstGeom>
          <a:noFill/>
        </p:spPr>
        <p:txBody>
          <a:bodyPr wrap="square" rtlCol="0" anchor="ctr">
            <a:noAutofit/>
          </a:bodyPr>
          <a:lstStyle/>
          <a:p>
            <a:pPr algn="ctr"/>
            <a:r>
              <a:rPr lang="en-US" sz="3600" i="1" dirty="0" smtClean="0">
                <a:solidFill>
                  <a:srgbClr val="FF0000"/>
                </a:solidFill>
                <a:latin typeface="Calibri Light"/>
                <a:sym typeface="Wingdings" panose="05000000000000000000" pitchFamily="2" charset="2"/>
              </a:rPr>
              <a:t>More frequent refreshes </a:t>
            </a:r>
            <a:r>
              <a:rPr lang="en-US" sz="3200" i="1" dirty="0" smtClean="0">
                <a:solidFill>
                  <a:srgbClr val="FF0000"/>
                </a:solidFill>
                <a:latin typeface="Calibri Light"/>
                <a:sym typeface="Wingdings" panose="05000000000000000000" pitchFamily="2" charset="2"/>
              </a:rPr>
              <a:t></a:t>
            </a:r>
            <a:r>
              <a:rPr lang="en-US" sz="3600" i="1" dirty="0" smtClean="0">
                <a:solidFill>
                  <a:srgbClr val="FF0000"/>
                </a:solidFill>
                <a:latin typeface="Calibri Light"/>
                <a:sym typeface="Wingdings" panose="05000000000000000000" pitchFamily="2" charset="2"/>
              </a:rPr>
              <a:t> Fewer errors</a:t>
            </a:r>
            <a:endParaRPr lang="en-US" sz="3600" i="1" dirty="0">
              <a:solidFill>
                <a:srgbClr val="FF0000"/>
              </a:solidFill>
              <a:latin typeface="Calibri Light"/>
              <a:sym typeface="Wingdings" panose="05000000000000000000" pitchFamily="2" charset="2"/>
            </a:endParaRPr>
          </a:p>
        </p:txBody>
      </p:sp>
      <p:cxnSp>
        <p:nvCxnSpPr>
          <p:cNvPr id="18" name="9msLine"/>
          <p:cNvCxnSpPr/>
          <p:nvPr/>
        </p:nvCxnSpPr>
        <p:spPr>
          <a:xfrm flipV="1">
            <a:off x="2820827"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Reduction"/>
          <p:cNvSpPr/>
          <p:nvPr/>
        </p:nvSpPr>
        <p:spPr>
          <a:xfrm>
            <a:off x="2820826" y="1447800"/>
            <a:ext cx="2023185" cy="614362"/>
          </a:xfrm>
          <a:prstGeom prst="lef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solidFill>
                  <a:prstClr val="white"/>
                </a:solidFill>
                <a:latin typeface="Cambria Math" panose="02040503050406030204" pitchFamily="18" charset="0"/>
                <a:ea typeface="Cambria Math" panose="02040503050406030204" pitchFamily="18" charset="0"/>
              </a:rPr>
              <a:t>~7x</a:t>
            </a:r>
            <a:r>
              <a:rPr lang="en-US" sz="2400" dirty="0" smtClean="0">
                <a:solidFill>
                  <a:prstClr val="white"/>
                </a:solidFill>
                <a:latin typeface="Calibri Light"/>
                <a:ea typeface="Cambria Math" panose="02040503050406030204" pitchFamily="18" charset="0"/>
              </a:rPr>
              <a:t> frequent</a:t>
            </a:r>
            <a:endParaRPr lang="en-US" sz="2400" dirty="0">
              <a:solidFill>
                <a:prstClr val="white"/>
              </a:solidFill>
              <a:latin typeface="Calibri Light"/>
              <a:ea typeface="Cambria Math" panose="02040503050406030204" pitchFamily="18" charset="0"/>
            </a:endParaRPr>
          </a:p>
        </p:txBody>
      </p:sp>
      <p:cxnSp>
        <p:nvCxnSpPr>
          <p:cNvPr id="20" name="64msLine"/>
          <p:cNvCxnSpPr/>
          <p:nvPr/>
        </p:nvCxnSpPr>
        <p:spPr>
          <a:xfrm flipV="1">
            <a:off x="4844012" y="1447800"/>
            <a:ext cx="0" cy="2905126"/>
          </a:xfrm>
          <a:prstGeom prst="straightConnector1">
            <a:avLst/>
          </a:prstGeom>
          <a:ln w="12700" cap="rnd">
            <a:solidFill>
              <a:srgbClr val="FF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 name="64ms"/>
          <p:cNvSpPr/>
          <p:nvPr/>
        </p:nvSpPr>
        <p:spPr>
          <a:xfrm rot="16200000">
            <a:off x="4075039" y="3345657"/>
            <a:ext cx="1533526" cy="481012"/>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a:lnSpc>
                <a:spcPct val="80000"/>
              </a:lnSpc>
            </a:pPr>
            <a:r>
              <a:rPr lang="en-US" sz="2800" dirty="0" smtClean="0">
                <a:solidFill>
                  <a:srgbClr val="FF0000"/>
                </a:solidFill>
                <a:latin typeface="Cambria Math" panose="02040503050406030204" pitchFamily="18" charset="0"/>
                <a:ea typeface="Cambria Math" panose="02040503050406030204" pitchFamily="18" charset="0"/>
                <a:cs typeface="Courier New" panose="02070309020205020404" pitchFamily="49" charset="0"/>
              </a:rPr>
              <a:t>      64ms</a:t>
            </a:r>
          </a:p>
        </p:txBody>
      </p:sp>
      <p:sp>
        <p:nvSpPr>
          <p:cNvPr id="23" name="Zero"/>
          <p:cNvSpPr/>
          <p:nvPr/>
        </p:nvSpPr>
        <p:spPr>
          <a:xfrm>
            <a:off x="2709862" y="4223502"/>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5" name="Zero"/>
          <p:cNvSpPr/>
          <p:nvPr/>
        </p:nvSpPr>
        <p:spPr>
          <a:xfrm>
            <a:off x="3014980" y="4221183"/>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26" name="Zero"/>
          <p:cNvSpPr/>
          <p:nvPr/>
        </p:nvSpPr>
        <p:spPr>
          <a:xfrm>
            <a:off x="2769869" y="4218864"/>
            <a:ext cx="228600" cy="24181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60</a:t>
            </a:fld>
            <a:endParaRPr lang="en-US">
              <a:solidFill>
                <a:prstClr val="black">
                  <a:tint val="75000"/>
                </a:prstClr>
              </a:solidFill>
            </a:endParaRPr>
          </a:p>
        </p:txBody>
      </p:sp>
      <p:sp>
        <p:nvSpPr>
          <p:cNvPr id="2" name="Title 1"/>
          <p:cNvSpPr>
            <a:spLocks noGrp="1"/>
          </p:cNvSpPr>
          <p:nvPr>
            <p:ph type="title"/>
          </p:nvPr>
        </p:nvSpPr>
        <p:spPr/>
        <p:txBody>
          <a:bodyPr/>
          <a:lstStyle/>
          <a:p>
            <a:r>
              <a:rPr lang="en-US" sz="4000" dirty="0"/>
              <a:t>❷</a:t>
            </a:r>
            <a:r>
              <a:rPr lang="en-US" dirty="0" smtClean="0"/>
              <a:t> Refresh Interval</a:t>
            </a:r>
            <a:endParaRPr lang="en-US" dirty="0"/>
          </a:p>
        </p:txBody>
      </p:sp>
    </p:spTree>
    <p:extLst>
      <p:ext uri="{BB962C8B-B14F-4D97-AF65-F5344CB8AC3E}">
        <p14:creationId xmlns:p14="http://schemas.microsoft.com/office/powerpoint/2010/main" val="234380303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1"/>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21" grpId="0" animBg="1"/>
      <p:bldP spid="23" grpId="0" animBg="1"/>
      <p:bldP spid="25" grpId="0" animBg="1"/>
      <p:bldP spid="26"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ounded Rectangle 37"/>
          <p:cNvSpPr/>
          <p:nvPr/>
        </p:nvSpPr>
        <p:spPr>
          <a:xfrm>
            <a:off x="5867400" y="1066800"/>
            <a:ext cx="1981200" cy="4495800"/>
          </a:xfrm>
          <a:prstGeom prst="roundRect">
            <a:avLst>
              <a:gd name="adj" fmla="val 6749"/>
            </a:avLst>
          </a:prstGeom>
          <a:solidFill>
            <a:schemeClr val="bg1">
              <a:lumMod val="85000"/>
            </a:schemeClr>
          </a:solidFill>
          <a:ln w="38100">
            <a:solidFill>
              <a:schemeClr val="bg1">
                <a:lumMod val="85000"/>
              </a:schemeClr>
            </a:solidFill>
            <a:prstDash val="solid"/>
          </a:ln>
          <a:effec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sz="2800">
              <a:solidFill>
                <a:prstClr val="white"/>
              </a:solidFill>
              <a:latin typeface="Calibri"/>
            </a:endParaRPr>
          </a:p>
        </p:txBody>
      </p:sp>
      <p:sp>
        <p:nvSpPr>
          <p:cNvPr id="39" name="67Text"/>
          <p:cNvSpPr txBox="1"/>
          <p:nvPr/>
        </p:nvSpPr>
        <p:spPr>
          <a:xfrm>
            <a:off x="5867400" y="1066800"/>
            <a:ext cx="1981200" cy="533399"/>
          </a:xfrm>
          <a:prstGeom prst="rect">
            <a:avLst/>
          </a:prstGeom>
          <a:noFill/>
        </p:spPr>
        <p:txBody>
          <a:bodyPr wrap="square" rtlCol="0" anchor="ctr">
            <a:noAutofit/>
          </a:bodyPr>
          <a:lstStyle/>
          <a:p>
            <a:pPr algn="ctr"/>
            <a:r>
              <a:rPr lang="en-US" sz="2800" dirty="0" err="1" smtClean="0">
                <a:solidFill>
                  <a:prstClr val="black"/>
                </a:solidFill>
                <a:latin typeface="Cambria Math" panose="02040503050406030204" pitchFamily="18" charset="0"/>
                <a:ea typeface="Cambria Math" panose="02040503050406030204" pitchFamily="18" charset="0"/>
              </a:rPr>
              <a:t>RowStripe</a:t>
            </a:r>
            <a:endParaRPr lang="en-US" sz="2800" dirty="0" smtClean="0">
              <a:solidFill>
                <a:prstClr val="black"/>
              </a:solidFill>
              <a:latin typeface="Cambria Math" panose="02040503050406030204" pitchFamily="18" charset="0"/>
              <a:ea typeface="Cambria Math" panose="02040503050406030204" pitchFamily="18" charset="0"/>
            </a:endParaRPr>
          </a:p>
        </p:txBody>
      </p:sp>
      <p:cxnSp>
        <p:nvCxnSpPr>
          <p:cNvPr id="40" name="Straight Arrow Connector 39"/>
          <p:cNvCxnSpPr>
            <a:stCxn id="38" idx="3"/>
            <a:endCxn id="38" idx="1"/>
          </p:cNvCxnSpPr>
          <p:nvPr/>
        </p:nvCxnSpPr>
        <p:spPr>
          <a:xfrm flipH="1">
            <a:off x="5867400" y="3314700"/>
            <a:ext cx="1981200" cy="0"/>
          </a:xfrm>
          <a:prstGeom prst="straightConnector1">
            <a:avLst/>
          </a:prstGeom>
          <a:ln w="38100" cap="rnd">
            <a:solidFill>
              <a:schemeClr val="bg2">
                <a:lumMod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67Text"/>
          <p:cNvSpPr txBox="1"/>
          <p:nvPr/>
        </p:nvSpPr>
        <p:spPr>
          <a:xfrm>
            <a:off x="5791200" y="3314700"/>
            <a:ext cx="2133600" cy="533399"/>
          </a:xfrm>
          <a:prstGeom prst="rect">
            <a:avLst/>
          </a:prstGeom>
          <a:noFill/>
        </p:spPr>
        <p:txBody>
          <a:bodyPr wrap="square" rtlCol="0" anchor="ctr">
            <a:noAutofit/>
          </a:bodyPr>
          <a:lstStyle/>
          <a:p>
            <a:pPr algn="ctr"/>
            <a:r>
              <a:rPr lang="en-US" sz="2800" dirty="0" smtClean="0">
                <a:solidFill>
                  <a:prstClr val="black"/>
                </a:solidFill>
                <a:latin typeface="Cambria Math" panose="02040503050406030204" pitchFamily="18" charset="0"/>
                <a:ea typeface="Cambria Math" panose="02040503050406030204" pitchFamily="18" charset="0"/>
              </a:rPr>
              <a:t>~</a:t>
            </a:r>
            <a:r>
              <a:rPr lang="en-US" sz="2800" dirty="0" err="1" smtClean="0">
                <a:solidFill>
                  <a:prstClr val="black"/>
                </a:solidFill>
                <a:latin typeface="Cambria Math" panose="02040503050406030204" pitchFamily="18" charset="0"/>
                <a:ea typeface="Cambria Math" panose="02040503050406030204" pitchFamily="18" charset="0"/>
              </a:rPr>
              <a:t>RowStripe</a:t>
            </a:r>
            <a:endParaRPr lang="en-US" sz="2800" dirty="0" smtClean="0">
              <a:solidFill>
                <a:prstClr val="black"/>
              </a:solidFill>
              <a:latin typeface="Cambria Math" panose="02040503050406030204" pitchFamily="18" charset="0"/>
              <a:ea typeface="Cambria Math" panose="02040503050406030204" pitchFamily="18" charset="0"/>
            </a:endParaRPr>
          </a:p>
        </p:txBody>
      </p:sp>
      <p:sp>
        <p:nvSpPr>
          <p:cNvPr id="30" name="Rounded Rectangle 29"/>
          <p:cNvSpPr/>
          <p:nvPr/>
        </p:nvSpPr>
        <p:spPr>
          <a:xfrm>
            <a:off x="1295400" y="1066800"/>
            <a:ext cx="1981200" cy="4495800"/>
          </a:xfrm>
          <a:prstGeom prst="roundRect">
            <a:avLst>
              <a:gd name="adj" fmla="val 6749"/>
            </a:avLst>
          </a:prstGeom>
          <a:solidFill>
            <a:schemeClr val="bg1">
              <a:lumMod val="85000"/>
            </a:schemeClr>
          </a:solidFill>
          <a:ln w="38100">
            <a:solidFill>
              <a:schemeClr val="bg1">
                <a:lumMod val="85000"/>
              </a:schemeClr>
            </a:solidFill>
            <a:prstDash val="solid"/>
          </a:ln>
          <a:effectLst/>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sz="2800">
              <a:solidFill>
                <a:prstClr val="white"/>
              </a:solidFill>
              <a:latin typeface="Calibri"/>
            </a:endParaRPr>
          </a:p>
        </p:txBody>
      </p:sp>
      <p:sp>
        <p:nvSpPr>
          <p:cNvPr id="2" name="Title 1"/>
          <p:cNvSpPr>
            <a:spLocks noGrp="1"/>
          </p:cNvSpPr>
          <p:nvPr>
            <p:ph type="title"/>
          </p:nvPr>
        </p:nvSpPr>
        <p:spPr/>
        <p:txBody>
          <a:bodyPr/>
          <a:lstStyle/>
          <a:p>
            <a:r>
              <a:rPr lang="en-US" sz="4000" dirty="0" smtClean="0"/>
              <a:t>❸</a:t>
            </a:r>
            <a:r>
              <a:rPr lang="en-US" dirty="0" smtClean="0"/>
              <a:t> Data Pattern</a:t>
            </a:r>
            <a:endParaRPr lang="en-US" dirty="0"/>
          </a:p>
        </p:txBody>
      </p:sp>
      <p:grpSp>
        <p:nvGrpSpPr>
          <p:cNvPr id="9" name="Group 8"/>
          <p:cNvGrpSpPr/>
          <p:nvPr/>
        </p:nvGrpSpPr>
        <p:grpSpPr>
          <a:xfrm>
            <a:off x="1514475" y="1600200"/>
            <a:ext cx="1524000" cy="1524000"/>
            <a:chOff x="6096000" y="4114800"/>
            <a:chExt cx="2133600" cy="1524000"/>
          </a:xfrm>
        </p:grpSpPr>
        <p:sp>
          <p:nvSpPr>
            <p:cNvPr id="4"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5"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6"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7"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grpSp>
      <p:grpSp>
        <p:nvGrpSpPr>
          <p:cNvPr id="15" name="Group 14"/>
          <p:cNvGrpSpPr/>
          <p:nvPr/>
        </p:nvGrpSpPr>
        <p:grpSpPr>
          <a:xfrm>
            <a:off x="1533525" y="3848101"/>
            <a:ext cx="1524000" cy="1524000"/>
            <a:chOff x="6096000" y="4114800"/>
            <a:chExt cx="2133600" cy="1524000"/>
          </a:xfrm>
        </p:grpSpPr>
        <p:sp>
          <p:nvSpPr>
            <p:cNvPr id="16"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a:solidFill>
                    <a:prstClr val="black"/>
                  </a:solidFill>
                  <a:latin typeface="Courier New" panose="02070309020205020404" pitchFamily="49" charset="0"/>
                  <a:cs typeface="Courier New" panose="02070309020205020404" pitchFamily="49" charset="0"/>
                </a:rPr>
                <a:t>000000</a:t>
              </a:r>
            </a:p>
          </p:txBody>
        </p:sp>
        <p:sp>
          <p:nvSpPr>
            <p:cNvPr id="17"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a:solidFill>
                    <a:prstClr val="black"/>
                  </a:solidFill>
                  <a:latin typeface="Courier New" panose="02070309020205020404" pitchFamily="49" charset="0"/>
                  <a:cs typeface="Courier New" panose="02070309020205020404" pitchFamily="49" charset="0"/>
                </a:rPr>
                <a:t>000000</a:t>
              </a:r>
            </a:p>
          </p:txBody>
        </p:sp>
        <p:sp>
          <p:nvSpPr>
            <p:cNvPr id="18"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a:solidFill>
                    <a:prstClr val="black"/>
                  </a:solidFill>
                  <a:latin typeface="Courier New" panose="02070309020205020404" pitchFamily="49" charset="0"/>
                  <a:cs typeface="Courier New" panose="02070309020205020404" pitchFamily="49" charset="0"/>
                </a:rPr>
                <a:t>000000</a:t>
              </a:r>
            </a:p>
          </p:txBody>
        </p:sp>
        <p:sp>
          <p:nvSpPr>
            <p:cNvPr id="19"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000000</a:t>
              </a:r>
              <a:endParaRPr lang="en-US" sz="2800" dirty="0">
                <a:solidFill>
                  <a:prstClr val="black"/>
                </a:solidFill>
                <a:latin typeface="Courier New" panose="02070309020205020404" pitchFamily="49" charset="0"/>
                <a:cs typeface="Courier New" panose="02070309020205020404" pitchFamily="49" charset="0"/>
              </a:endParaRPr>
            </a:p>
          </p:txBody>
        </p:sp>
      </p:grpSp>
      <p:grpSp>
        <p:nvGrpSpPr>
          <p:cNvPr id="20" name="Group 19"/>
          <p:cNvGrpSpPr/>
          <p:nvPr/>
        </p:nvGrpSpPr>
        <p:grpSpPr>
          <a:xfrm>
            <a:off x="6096000" y="1600200"/>
            <a:ext cx="1524000" cy="1524000"/>
            <a:chOff x="6096000" y="4114800"/>
            <a:chExt cx="2133600" cy="1524000"/>
          </a:xfrm>
        </p:grpSpPr>
        <p:sp>
          <p:nvSpPr>
            <p:cNvPr id="21"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000000</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22"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23"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000000</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24"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grpSp>
      <p:grpSp>
        <p:nvGrpSpPr>
          <p:cNvPr id="25" name="Group 24"/>
          <p:cNvGrpSpPr/>
          <p:nvPr/>
        </p:nvGrpSpPr>
        <p:grpSpPr>
          <a:xfrm>
            <a:off x="6096000" y="3848101"/>
            <a:ext cx="1524000" cy="1524000"/>
            <a:chOff x="6096000" y="4114800"/>
            <a:chExt cx="2133600" cy="1524000"/>
          </a:xfrm>
        </p:grpSpPr>
        <p:sp>
          <p:nvSpPr>
            <p:cNvPr id="26" name="RowY"/>
            <p:cNvSpPr/>
            <p:nvPr/>
          </p:nvSpPr>
          <p:spPr>
            <a:xfrm>
              <a:off x="6096000" y="5257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27" name="Row"/>
            <p:cNvSpPr/>
            <p:nvPr/>
          </p:nvSpPr>
          <p:spPr>
            <a:xfrm>
              <a:off x="6096000" y="4876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000000</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28" name="Row"/>
            <p:cNvSpPr/>
            <p:nvPr/>
          </p:nvSpPr>
          <p:spPr>
            <a:xfrm>
              <a:off x="6096000" y="4495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111111</a:t>
              </a:r>
              <a:endParaRPr lang="en-US" sz="2800" dirty="0">
                <a:solidFill>
                  <a:prstClr val="black"/>
                </a:solidFill>
                <a:latin typeface="Courier New" panose="02070309020205020404" pitchFamily="49" charset="0"/>
                <a:cs typeface="Courier New" panose="02070309020205020404" pitchFamily="49" charset="0"/>
              </a:endParaRPr>
            </a:p>
          </p:txBody>
        </p:sp>
        <p:sp>
          <p:nvSpPr>
            <p:cNvPr id="29" name="RowX"/>
            <p:cNvSpPr/>
            <p:nvPr/>
          </p:nvSpPr>
          <p:spPr>
            <a:xfrm>
              <a:off x="6096000" y="4114800"/>
              <a:ext cx="2133600" cy="3810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bIns="0" rtlCol="0" anchor="ctr"/>
            <a:lstStyle/>
            <a:p>
              <a:pPr algn="ctr"/>
              <a:r>
                <a:rPr lang="en-US" sz="2800" dirty="0" smtClean="0">
                  <a:solidFill>
                    <a:prstClr val="black"/>
                  </a:solidFill>
                  <a:latin typeface="Courier New" panose="02070309020205020404" pitchFamily="49" charset="0"/>
                  <a:cs typeface="Courier New" panose="02070309020205020404" pitchFamily="49" charset="0"/>
                </a:rPr>
                <a:t>000000</a:t>
              </a:r>
              <a:endParaRPr lang="en-US" sz="2800" dirty="0">
                <a:solidFill>
                  <a:prstClr val="black"/>
                </a:solidFill>
                <a:latin typeface="Courier New" panose="02070309020205020404" pitchFamily="49" charset="0"/>
                <a:cs typeface="Courier New" panose="02070309020205020404" pitchFamily="49" charset="0"/>
              </a:endParaRPr>
            </a:p>
          </p:txBody>
        </p:sp>
      </p:grpSp>
      <p:sp>
        <p:nvSpPr>
          <p:cNvPr id="32" name="67Text"/>
          <p:cNvSpPr txBox="1"/>
          <p:nvPr/>
        </p:nvSpPr>
        <p:spPr>
          <a:xfrm>
            <a:off x="1295400" y="1066800"/>
            <a:ext cx="1981200" cy="533399"/>
          </a:xfrm>
          <a:prstGeom prst="rect">
            <a:avLst/>
          </a:prstGeom>
          <a:noFill/>
        </p:spPr>
        <p:txBody>
          <a:bodyPr wrap="square" rtlCol="0" anchor="ctr">
            <a:noAutofit/>
          </a:bodyPr>
          <a:lstStyle/>
          <a:p>
            <a:pPr algn="ctr"/>
            <a:r>
              <a:rPr lang="en-US" sz="2800" dirty="0" smtClean="0">
                <a:solidFill>
                  <a:prstClr val="black"/>
                </a:solidFill>
                <a:latin typeface="Cambria Math" panose="02040503050406030204" pitchFamily="18" charset="0"/>
                <a:ea typeface="Cambria Math" panose="02040503050406030204" pitchFamily="18" charset="0"/>
              </a:rPr>
              <a:t>Solid</a:t>
            </a:r>
          </a:p>
        </p:txBody>
      </p:sp>
      <p:cxnSp>
        <p:nvCxnSpPr>
          <p:cNvPr id="34" name="Straight Arrow Connector 33"/>
          <p:cNvCxnSpPr>
            <a:stCxn id="30" idx="3"/>
            <a:endCxn id="30" idx="1"/>
          </p:cNvCxnSpPr>
          <p:nvPr/>
        </p:nvCxnSpPr>
        <p:spPr>
          <a:xfrm flipH="1">
            <a:off x="1295400" y="3314700"/>
            <a:ext cx="1981200" cy="0"/>
          </a:xfrm>
          <a:prstGeom prst="straightConnector1">
            <a:avLst/>
          </a:prstGeom>
          <a:ln w="38100" cap="rnd">
            <a:solidFill>
              <a:schemeClr val="bg2">
                <a:lumMod val="25000"/>
              </a:schemeClr>
            </a:solidFill>
            <a:prstDash val="sysDot"/>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3" name="67Text"/>
          <p:cNvSpPr txBox="1"/>
          <p:nvPr/>
        </p:nvSpPr>
        <p:spPr>
          <a:xfrm>
            <a:off x="1295400" y="3314700"/>
            <a:ext cx="1981200" cy="533399"/>
          </a:xfrm>
          <a:prstGeom prst="rect">
            <a:avLst/>
          </a:prstGeom>
          <a:noFill/>
        </p:spPr>
        <p:txBody>
          <a:bodyPr wrap="square" rtlCol="0" anchor="ctr">
            <a:noAutofit/>
          </a:bodyPr>
          <a:lstStyle/>
          <a:p>
            <a:pPr algn="ctr"/>
            <a:r>
              <a:rPr lang="en-US" sz="2800" dirty="0" smtClean="0">
                <a:solidFill>
                  <a:prstClr val="black"/>
                </a:solidFill>
                <a:latin typeface="Cambria Math" panose="02040503050406030204" pitchFamily="18" charset="0"/>
                <a:ea typeface="Cambria Math" panose="02040503050406030204" pitchFamily="18" charset="0"/>
              </a:rPr>
              <a:t>~Solid</a:t>
            </a:r>
          </a:p>
        </p:txBody>
      </p:sp>
      <p:sp>
        <p:nvSpPr>
          <p:cNvPr id="44" name="Wave 43"/>
          <p:cNvSpPr/>
          <p:nvPr/>
        </p:nvSpPr>
        <p:spPr>
          <a:xfrm rot="20625612">
            <a:off x="5258502" y="2483872"/>
            <a:ext cx="3213542" cy="1669534"/>
          </a:xfrm>
          <a:prstGeom prst="wave">
            <a:avLst>
              <a:gd name="adj1" fmla="val 12500"/>
              <a:gd name="adj2" fmla="val -357"/>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800" b="1" dirty="0" smtClean="0">
                <a:solidFill>
                  <a:prstClr val="white"/>
                </a:solidFill>
                <a:latin typeface="Calibri Light"/>
              </a:rPr>
              <a:t>10x Errors</a:t>
            </a:r>
            <a:endParaRPr lang="en-US" sz="4800" b="1" dirty="0">
              <a:solidFill>
                <a:prstClr val="white"/>
              </a:solidFill>
              <a:latin typeface="Calibri Light"/>
            </a:endParaRPr>
          </a:p>
        </p:txBody>
      </p:sp>
      <p:sp>
        <p:nvSpPr>
          <p:cNvPr id="45" name="Punchline"/>
          <p:cNvSpPr txBox="1"/>
          <p:nvPr/>
        </p:nvSpPr>
        <p:spPr>
          <a:xfrm>
            <a:off x="530003" y="5610166"/>
            <a:ext cx="8077200" cy="758308"/>
          </a:xfrm>
          <a:prstGeom prst="rect">
            <a:avLst/>
          </a:prstGeom>
          <a:noFill/>
        </p:spPr>
        <p:txBody>
          <a:bodyPr wrap="square" rtlCol="0" anchor="ctr">
            <a:noAutofit/>
          </a:bodyPr>
          <a:lstStyle/>
          <a:p>
            <a:pPr algn="ctr"/>
            <a:r>
              <a:rPr lang="en-US" sz="3600" i="1" dirty="0" smtClean="0">
                <a:solidFill>
                  <a:srgbClr val="FF0000"/>
                </a:solidFill>
                <a:latin typeface="Calibri Light"/>
              </a:rPr>
              <a:t>Errors affected by data stored in other cells </a:t>
            </a:r>
            <a:endParaRPr lang="en-US" sz="3600" i="1" dirty="0">
              <a:solidFill>
                <a:srgbClr val="FF0000"/>
              </a:solidFill>
              <a:latin typeface="Calibri Light"/>
            </a:endParaRPr>
          </a:p>
        </p:txBody>
      </p:sp>
      <p:sp>
        <p:nvSpPr>
          <p:cNvPr id="8" name="Slide Number Placeholder 7"/>
          <p:cNvSpPr>
            <a:spLocks noGrp="1"/>
          </p:cNvSpPr>
          <p:nvPr>
            <p:ph type="sldNum" sz="quarter" idx="12"/>
          </p:nvPr>
        </p:nvSpPr>
        <p:spPr/>
        <p:txBody>
          <a:bodyPr/>
          <a:lstStyle/>
          <a:p>
            <a:fld id="{D4D2B188-1D62-4FCA-8363-938AD4629BBB}" type="slidenum">
              <a:rPr lang="en-US" smtClean="0">
                <a:solidFill>
                  <a:prstClr val="black">
                    <a:tint val="75000"/>
                  </a:prstClr>
                </a:solidFill>
              </a:rPr>
              <a:pPr/>
              <a:t>61</a:t>
            </a:fld>
            <a:endParaRPr lang="en-US">
              <a:solidFill>
                <a:prstClr val="black">
                  <a:tint val="75000"/>
                </a:prstClr>
              </a:solidFill>
            </a:endParaRPr>
          </a:p>
        </p:txBody>
      </p:sp>
    </p:spTree>
    <p:extLst>
      <p:ext uri="{BB962C8B-B14F-4D97-AF65-F5344CB8AC3E}">
        <p14:creationId xmlns:p14="http://schemas.microsoft.com/office/powerpoint/2010/main" val="79744225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6</a:t>
            </a:r>
            <a:r>
              <a:rPr lang="en-US" dirty="0" smtClean="0"/>
              <a:t>. Other Results (in Paper)</a:t>
            </a:r>
            <a:endParaRPr lang="en-US" dirty="0"/>
          </a:p>
        </p:txBody>
      </p:sp>
      <p:sp>
        <p:nvSpPr>
          <p:cNvPr id="3" name="Content Placeholder 2"/>
          <p:cNvSpPr>
            <a:spLocks noGrp="1"/>
          </p:cNvSpPr>
          <p:nvPr>
            <p:ph idx="1"/>
          </p:nvPr>
        </p:nvSpPr>
        <p:spPr/>
        <p:txBody>
          <a:bodyPr/>
          <a:lstStyle/>
          <a:p>
            <a:r>
              <a:rPr lang="en-US" sz="3200" i="1" dirty="0" smtClean="0">
                <a:solidFill>
                  <a:schemeClr val="tx2"/>
                </a:solidFill>
              </a:rPr>
              <a:t>Victim </a:t>
            </a:r>
            <a:r>
              <a:rPr lang="en-US" sz="3200" i="1" dirty="0">
                <a:solidFill>
                  <a:schemeClr val="tx2"/>
                </a:solidFill>
              </a:rPr>
              <a:t>Cells </a:t>
            </a:r>
            <a:r>
              <a:rPr lang="en-US" sz="3200" i="1" dirty="0">
                <a:solidFill>
                  <a:schemeClr val="tx2"/>
                </a:solidFill>
                <a:latin typeface="Cambria Math" panose="02040503050406030204" pitchFamily="18" charset="0"/>
                <a:ea typeface="Cambria Math" panose="02040503050406030204" pitchFamily="18" charset="0"/>
              </a:rPr>
              <a:t>≠</a:t>
            </a:r>
            <a:r>
              <a:rPr lang="en-US" sz="3200" i="1" dirty="0">
                <a:solidFill>
                  <a:schemeClr val="tx2"/>
                </a:solidFill>
                <a:ea typeface="Cambria Math" panose="02040503050406030204" pitchFamily="18" charset="0"/>
              </a:rPr>
              <a:t> Weak Cells (i.e., leaky cells)</a:t>
            </a:r>
          </a:p>
          <a:p>
            <a:pPr lvl="1"/>
            <a:r>
              <a:rPr lang="en-US" sz="2800" dirty="0">
                <a:ea typeface="Cambria Math" panose="02040503050406030204" pitchFamily="18" charset="0"/>
              </a:rPr>
              <a:t>Almost no overlap between them</a:t>
            </a:r>
          </a:p>
          <a:p>
            <a:pPr lvl="1"/>
            <a:endParaRPr lang="en-US" dirty="0" smtClean="0"/>
          </a:p>
          <a:p>
            <a:r>
              <a:rPr lang="en-US" sz="3200" i="1" dirty="0" smtClean="0">
                <a:solidFill>
                  <a:schemeClr val="tx2"/>
                </a:solidFill>
              </a:rPr>
              <a:t>Errors not </a:t>
            </a:r>
            <a:r>
              <a:rPr lang="en-US" sz="3200" i="1" dirty="0">
                <a:solidFill>
                  <a:schemeClr val="tx2"/>
                </a:solidFill>
              </a:rPr>
              <a:t>strongly affected by temperature</a:t>
            </a:r>
          </a:p>
          <a:p>
            <a:pPr lvl="1"/>
            <a:r>
              <a:rPr lang="en-US" sz="2800" dirty="0"/>
              <a:t>Default temperature: </a:t>
            </a:r>
            <a:r>
              <a:rPr lang="en-US" sz="2600" dirty="0">
                <a:latin typeface="Cambria Math" panose="02040503050406030204" pitchFamily="18" charset="0"/>
                <a:ea typeface="Cambria Math" panose="02040503050406030204" pitchFamily="18" charset="0"/>
              </a:rPr>
              <a:t>50°C</a:t>
            </a:r>
          </a:p>
          <a:p>
            <a:pPr lvl="1"/>
            <a:r>
              <a:rPr lang="en-US" sz="2800" dirty="0"/>
              <a:t>At </a:t>
            </a:r>
            <a:r>
              <a:rPr lang="en-US" sz="2600" dirty="0">
                <a:latin typeface="Cambria Math" panose="02040503050406030204" pitchFamily="18" charset="0"/>
                <a:ea typeface="Cambria Math" panose="02040503050406030204" pitchFamily="18" charset="0"/>
              </a:rPr>
              <a:t>30°C</a:t>
            </a:r>
            <a:r>
              <a:rPr lang="en-US" sz="2800" dirty="0"/>
              <a:t> and </a:t>
            </a:r>
            <a:r>
              <a:rPr lang="en-US" sz="2600" dirty="0">
                <a:latin typeface="Cambria Math" panose="02040503050406030204" pitchFamily="18" charset="0"/>
                <a:ea typeface="Cambria Math" panose="02040503050406030204" pitchFamily="18" charset="0"/>
              </a:rPr>
              <a:t>70°C</a:t>
            </a:r>
            <a:r>
              <a:rPr lang="en-US" sz="2800" dirty="0"/>
              <a:t>, number of errors changes </a:t>
            </a:r>
            <a:r>
              <a:rPr lang="en-US" sz="2600" dirty="0">
                <a:latin typeface="Cambria Math" panose="02040503050406030204" pitchFamily="18" charset="0"/>
                <a:ea typeface="Cambria Math" panose="02040503050406030204" pitchFamily="18" charset="0"/>
              </a:rPr>
              <a:t>&lt;15%</a:t>
            </a:r>
          </a:p>
          <a:p>
            <a:pPr lvl="1"/>
            <a:endParaRPr lang="en-US" dirty="0" smtClean="0">
              <a:ea typeface="Cambria Math" panose="02040503050406030204" pitchFamily="18" charset="0"/>
            </a:endParaRPr>
          </a:p>
          <a:p>
            <a:r>
              <a:rPr lang="en-US" sz="3200" i="1" dirty="0" smtClean="0">
                <a:solidFill>
                  <a:srgbClr val="FF0000"/>
                </a:solidFill>
                <a:ea typeface="Cambria Math" panose="02040503050406030204" pitchFamily="18" charset="0"/>
              </a:rPr>
              <a:t>Errors are repeatable</a:t>
            </a:r>
          </a:p>
          <a:p>
            <a:pPr lvl="1"/>
            <a:r>
              <a:rPr lang="en-US" sz="2800" dirty="0" smtClean="0">
                <a:ea typeface="Cambria Math" panose="02040503050406030204" pitchFamily="18" charset="0"/>
              </a:rPr>
              <a:t>Across ten iterations of testing, &gt;</a:t>
            </a:r>
            <a:r>
              <a:rPr lang="en-US" sz="2600" dirty="0" smtClean="0">
                <a:latin typeface="Cambria Math" panose="02040503050406030204" pitchFamily="18" charset="0"/>
                <a:ea typeface="Cambria Math" panose="02040503050406030204" pitchFamily="18" charset="0"/>
              </a:rPr>
              <a:t>70%</a:t>
            </a:r>
            <a:r>
              <a:rPr lang="en-US" sz="2800" dirty="0" smtClean="0">
                <a:ea typeface="Cambria Math" panose="02040503050406030204" pitchFamily="18" charset="0"/>
              </a:rPr>
              <a:t> of victim cells had errors in every iteration</a:t>
            </a:r>
          </a:p>
          <a:p>
            <a:pPr lvl="1"/>
            <a:endParaRPr lang="en-US" dirty="0"/>
          </a:p>
          <a:p>
            <a:pPr lvl="1"/>
            <a:endParaRPr lang="en-US" sz="2800" dirty="0"/>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62</a:t>
            </a:fld>
            <a:endParaRPr lang="en-US">
              <a:solidFill>
                <a:prstClr val="black">
                  <a:tint val="75000"/>
                </a:prstClr>
              </a:solidFill>
            </a:endParaRPr>
          </a:p>
        </p:txBody>
      </p:sp>
    </p:spTree>
    <p:extLst>
      <p:ext uri="{BB962C8B-B14F-4D97-AF65-F5344CB8AC3E}">
        <p14:creationId xmlns:p14="http://schemas.microsoft.com/office/powerpoint/2010/main" val="356142253"/>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6</a:t>
            </a:r>
            <a:r>
              <a:rPr lang="en-US" dirty="0" smtClean="0"/>
              <a:t>. Other Results (in Paper) cont’d</a:t>
            </a:r>
            <a:endParaRPr lang="en-US" dirty="0"/>
          </a:p>
        </p:txBody>
      </p:sp>
      <p:sp>
        <p:nvSpPr>
          <p:cNvPr id="3" name="Content Placeholder 2"/>
          <p:cNvSpPr>
            <a:spLocks noGrp="1"/>
          </p:cNvSpPr>
          <p:nvPr>
            <p:ph idx="1"/>
          </p:nvPr>
        </p:nvSpPr>
        <p:spPr/>
        <p:txBody>
          <a:bodyPr/>
          <a:lstStyle/>
          <a:p>
            <a:r>
              <a:rPr lang="en-US" sz="3200" i="1" dirty="0" smtClean="0">
                <a:solidFill>
                  <a:schemeClr val="tx2"/>
                </a:solidFill>
              </a:rPr>
              <a:t>As many as </a:t>
            </a:r>
            <a:r>
              <a:rPr lang="en-US" sz="3000" dirty="0" smtClean="0">
                <a:solidFill>
                  <a:schemeClr val="tx2"/>
                </a:solidFill>
                <a:latin typeface="Cambria Math" panose="02040503050406030204" pitchFamily="18" charset="0"/>
                <a:ea typeface="Cambria Math" panose="02040503050406030204" pitchFamily="18" charset="0"/>
              </a:rPr>
              <a:t>4</a:t>
            </a:r>
            <a:r>
              <a:rPr lang="en-US" sz="3200" i="1" dirty="0" smtClean="0">
                <a:solidFill>
                  <a:schemeClr val="tx2"/>
                </a:solidFill>
              </a:rPr>
              <a:t> errors per cache-line</a:t>
            </a:r>
            <a:endParaRPr lang="en-US" sz="3200" i="1" dirty="0" smtClean="0">
              <a:solidFill>
                <a:schemeClr val="tx2"/>
              </a:solidFill>
              <a:ea typeface="Cambria Math" panose="02040503050406030204" pitchFamily="18" charset="0"/>
            </a:endParaRPr>
          </a:p>
          <a:p>
            <a:pPr lvl="1"/>
            <a:r>
              <a:rPr lang="en-US" sz="2800" dirty="0" smtClean="0">
                <a:ea typeface="Cambria Math" panose="02040503050406030204" pitchFamily="18" charset="0"/>
              </a:rPr>
              <a:t>Simple ECC (e.g., SECDED) cannot prevent all errors</a:t>
            </a:r>
          </a:p>
          <a:p>
            <a:pPr lvl="1"/>
            <a:endParaRPr lang="en-US" dirty="0" smtClean="0"/>
          </a:p>
          <a:p>
            <a:r>
              <a:rPr lang="en-US" sz="3200" i="1" dirty="0" smtClean="0">
                <a:solidFill>
                  <a:schemeClr val="tx2"/>
                </a:solidFill>
              </a:rPr>
              <a:t>Number of cells &amp; rows affected by aggressor</a:t>
            </a:r>
            <a:endParaRPr lang="en-US" sz="3200" i="1" dirty="0">
              <a:solidFill>
                <a:schemeClr val="tx2"/>
              </a:solidFill>
            </a:endParaRPr>
          </a:p>
          <a:p>
            <a:pPr lvl="1"/>
            <a:r>
              <a:rPr lang="en-US" sz="2800" dirty="0" smtClean="0"/>
              <a:t>Victims cells per aggressor:  </a:t>
            </a:r>
            <a:r>
              <a:rPr lang="en-US" sz="2600" dirty="0" smtClean="0">
                <a:latin typeface="Cambria Math" panose="02040503050406030204" pitchFamily="18" charset="0"/>
                <a:ea typeface="Cambria Math" panose="02040503050406030204" pitchFamily="18" charset="0"/>
              </a:rPr>
              <a:t>≤110</a:t>
            </a:r>
            <a:endParaRPr lang="en-US" sz="2600" dirty="0">
              <a:latin typeface="Cambria Math" panose="02040503050406030204" pitchFamily="18" charset="0"/>
              <a:ea typeface="Cambria Math" panose="02040503050406030204" pitchFamily="18" charset="0"/>
            </a:endParaRPr>
          </a:p>
          <a:p>
            <a:pPr lvl="1"/>
            <a:r>
              <a:rPr lang="en-US" sz="2800" dirty="0"/>
              <a:t>Victims </a:t>
            </a:r>
            <a:r>
              <a:rPr lang="en-US" sz="2800" dirty="0" smtClean="0"/>
              <a:t>rows </a:t>
            </a:r>
            <a:r>
              <a:rPr lang="en-US" sz="2800" dirty="0"/>
              <a:t>per aggressor:  </a:t>
            </a:r>
            <a:r>
              <a:rPr lang="en-US" sz="2600" dirty="0" smtClean="0">
                <a:latin typeface="Cambria Math" panose="02040503050406030204" pitchFamily="18" charset="0"/>
                <a:ea typeface="Cambria Math" panose="02040503050406030204" pitchFamily="18" charset="0"/>
              </a:rPr>
              <a:t>≤9</a:t>
            </a:r>
            <a:endParaRPr lang="en-US" sz="2600" dirty="0">
              <a:latin typeface="Cambria Math" panose="02040503050406030204" pitchFamily="18" charset="0"/>
              <a:ea typeface="Cambria Math" panose="02040503050406030204" pitchFamily="18" charset="0"/>
            </a:endParaRPr>
          </a:p>
          <a:p>
            <a:pPr lvl="1"/>
            <a:endParaRPr lang="en-US" dirty="0" smtClean="0">
              <a:ea typeface="Cambria Math" panose="02040503050406030204" pitchFamily="18" charset="0"/>
            </a:endParaRPr>
          </a:p>
          <a:p>
            <a:r>
              <a:rPr lang="en-US" sz="3200" i="1" dirty="0">
                <a:solidFill>
                  <a:schemeClr val="tx2"/>
                </a:solidFill>
                <a:ea typeface="Cambria Math" panose="02040503050406030204" pitchFamily="18" charset="0"/>
              </a:rPr>
              <a:t>C</a:t>
            </a:r>
            <a:r>
              <a:rPr lang="en-US" sz="3200" i="1" dirty="0" smtClean="0">
                <a:solidFill>
                  <a:schemeClr val="tx2"/>
                </a:solidFill>
                <a:ea typeface="Cambria Math" panose="02040503050406030204" pitchFamily="18" charset="0"/>
              </a:rPr>
              <a:t>ells affected by two aggressors on either side</a:t>
            </a:r>
          </a:p>
          <a:p>
            <a:pPr lvl="1"/>
            <a:r>
              <a:rPr lang="en-US" sz="2800" dirty="0">
                <a:ea typeface="Cambria Math" panose="02040503050406030204" pitchFamily="18" charset="0"/>
              </a:rPr>
              <a:t>V</a:t>
            </a:r>
            <a:r>
              <a:rPr lang="en-US" sz="2800" dirty="0" smtClean="0">
                <a:ea typeface="Cambria Math" panose="02040503050406030204" pitchFamily="18" charset="0"/>
              </a:rPr>
              <a:t>ery small fraction of victim cells (</a:t>
            </a:r>
            <a:r>
              <a:rPr lang="en-US" sz="2600" dirty="0">
                <a:latin typeface="Cambria Math" panose="02040503050406030204" pitchFamily="18" charset="0"/>
                <a:ea typeface="Cambria Math" panose="02040503050406030204" pitchFamily="18" charset="0"/>
              </a:rPr>
              <a:t>&lt;</a:t>
            </a:r>
            <a:r>
              <a:rPr lang="en-US" sz="2600" dirty="0" smtClean="0">
                <a:latin typeface="Cambria Math" panose="02040503050406030204" pitchFamily="18" charset="0"/>
                <a:ea typeface="Cambria Math" panose="02040503050406030204" pitchFamily="18" charset="0"/>
              </a:rPr>
              <a:t>100</a:t>
            </a:r>
            <a:r>
              <a:rPr lang="en-US" sz="2800" dirty="0" smtClean="0">
                <a:ea typeface="Cambria Math" panose="02040503050406030204" pitchFamily="18" charset="0"/>
              </a:rPr>
              <a:t>) have an error when either one of the aggressors is toggled</a:t>
            </a:r>
            <a:endParaRPr lang="en-US" dirty="0"/>
          </a:p>
          <a:p>
            <a:pPr lvl="1"/>
            <a:endParaRPr lang="en-US" sz="2800" dirty="0"/>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63</a:t>
            </a:fld>
            <a:endParaRPr lang="en-US">
              <a:solidFill>
                <a:prstClr val="black">
                  <a:tint val="75000"/>
                </a:prstClr>
              </a:solidFill>
            </a:endParaRPr>
          </a:p>
        </p:txBody>
      </p:sp>
    </p:spTree>
    <p:extLst>
      <p:ext uri="{BB962C8B-B14F-4D97-AF65-F5344CB8AC3E}">
        <p14:creationId xmlns:p14="http://schemas.microsoft.com/office/powerpoint/2010/main" val="178673030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Some Potential Solutions</a:t>
            </a:r>
            <a:endParaRPr lang="en-US" dirty="0"/>
          </a:p>
        </p:txBody>
      </p:sp>
      <p:sp>
        <p:nvSpPr>
          <p:cNvPr id="5" name="Slide Number Placeholder 4"/>
          <p:cNvSpPr>
            <a:spLocks noGrp="1"/>
          </p:cNvSpPr>
          <p:nvPr>
            <p:ph type="sldNum" sz="quarter" idx="4294967295"/>
          </p:nvPr>
        </p:nvSpPr>
        <p:spPr>
          <a:xfrm>
            <a:off x="8077200" y="6381328"/>
            <a:ext cx="685800" cy="365125"/>
          </a:xfrm>
          <a:prstGeom prst="rect">
            <a:avLst/>
          </a:prstGeom>
        </p:spPr>
        <p:txBody>
          <a:bodyPr/>
          <a:lstStyle/>
          <a:p>
            <a:fld id="{D4D2B188-1D62-4FCA-8363-938AD4629BBB}" type="slidenum">
              <a:rPr lang="en-US" smtClean="0">
                <a:solidFill>
                  <a:prstClr val="black">
                    <a:tint val="75000"/>
                  </a:prstClr>
                </a:solidFill>
              </a:rPr>
              <a:pPr/>
              <a:t>64</a:t>
            </a:fld>
            <a:r>
              <a:rPr lang="en-US" dirty="0" smtClean="0">
                <a:solidFill>
                  <a:prstClr val="black">
                    <a:tint val="75000"/>
                  </a:prstClr>
                </a:solidFill>
              </a:rPr>
              <a:t> </a:t>
            </a:r>
            <a:endParaRPr lang="en-US" dirty="0">
              <a:solidFill>
                <a:prstClr val="black">
                  <a:tint val="75000"/>
                </a:prstClr>
              </a:solidFill>
            </a:endParaRPr>
          </a:p>
        </p:txBody>
      </p:sp>
      <p:sp>
        <p:nvSpPr>
          <p:cNvPr id="6" name="RedBox"/>
          <p:cNvSpPr/>
          <p:nvPr/>
        </p:nvSpPr>
        <p:spPr>
          <a:xfrm>
            <a:off x="380999" y="1219200"/>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4000" dirty="0" smtClean="0">
                <a:solidFill>
                  <a:prstClr val="white"/>
                </a:solidFill>
                <a:latin typeface="Calibri"/>
              </a:rPr>
              <a:t>Cost</a:t>
            </a:r>
            <a:endParaRPr lang="en-US" sz="4000" dirty="0">
              <a:solidFill>
                <a:prstClr val="white"/>
              </a:solidFill>
              <a:latin typeface="Calibri"/>
            </a:endParaRPr>
          </a:p>
        </p:txBody>
      </p:sp>
      <p:sp>
        <p:nvSpPr>
          <p:cNvPr id="11" name="TextBox 10"/>
          <p:cNvSpPr txBox="1"/>
          <p:nvPr/>
        </p:nvSpPr>
        <p:spPr>
          <a:xfrm>
            <a:off x="381000" y="1219200"/>
            <a:ext cx="5105400" cy="914400"/>
          </a:xfrm>
          <a:prstGeom prst="rect">
            <a:avLst/>
          </a:prstGeom>
          <a:noFill/>
        </p:spPr>
        <p:txBody>
          <a:bodyPr wrap="square" rtlCol="0" anchor="ctr">
            <a:noAutofit/>
          </a:bodyPr>
          <a:lstStyle/>
          <a:p>
            <a:pPr marL="282575" indent="-282575">
              <a:buFont typeface="Arial" panose="020B0604020202020204" pitchFamily="34" charset="0"/>
              <a:buChar char="•"/>
            </a:pPr>
            <a:r>
              <a:rPr lang="en-US" sz="3200" dirty="0" smtClean="0">
                <a:solidFill>
                  <a:prstClr val="black"/>
                </a:solidFill>
                <a:latin typeface="Calibri Light"/>
              </a:rPr>
              <a:t>Make better DRAM chips</a:t>
            </a:r>
            <a:endParaRPr lang="en-US" sz="3200" dirty="0">
              <a:solidFill>
                <a:prstClr val="black"/>
              </a:solidFill>
              <a:latin typeface="Calibri Light"/>
            </a:endParaRPr>
          </a:p>
        </p:txBody>
      </p:sp>
      <p:sp>
        <p:nvSpPr>
          <p:cNvPr id="12" name="RedBox"/>
          <p:cNvSpPr/>
          <p:nvPr/>
        </p:nvSpPr>
        <p:spPr>
          <a:xfrm>
            <a:off x="380998" y="3841750"/>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4000" dirty="0" smtClean="0">
                <a:solidFill>
                  <a:prstClr val="white"/>
                </a:solidFill>
                <a:latin typeface="Calibri"/>
              </a:rPr>
              <a:t>Cost, Power</a:t>
            </a:r>
            <a:endParaRPr lang="en-US" sz="4000" dirty="0">
              <a:solidFill>
                <a:prstClr val="white"/>
              </a:solidFill>
              <a:latin typeface="Calibri"/>
            </a:endParaRPr>
          </a:p>
        </p:txBody>
      </p:sp>
      <p:sp>
        <p:nvSpPr>
          <p:cNvPr id="13" name="TextBox 12"/>
          <p:cNvSpPr txBox="1"/>
          <p:nvPr/>
        </p:nvSpPr>
        <p:spPr>
          <a:xfrm>
            <a:off x="380999" y="3841750"/>
            <a:ext cx="4190999" cy="914400"/>
          </a:xfrm>
          <a:prstGeom prst="rect">
            <a:avLst/>
          </a:prstGeom>
          <a:noFill/>
        </p:spPr>
        <p:txBody>
          <a:bodyPr wrap="square" rtlCol="0" anchor="ctr">
            <a:noAutofit/>
          </a:bodyPr>
          <a:lstStyle/>
          <a:p>
            <a:pPr marL="282575" indent="-282575">
              <a:buFont typeface="Arial" panose="020B0604020202020204" pitchFamily="34" charset="0"/>
              <a:buChar char="•"/>
            </a:pPr>
            <a:r>
              <a:rPr lang="en-US" sz="3200" dirty="0" smtClean="0">
                <a:solidFill>
                  <a:prstClr val="black"/>
                </a:solidFill>
                <a:latin typeface="Calibri Light"/>
              </a:rPr>
              <a:t>Sophisticated ECC</a:t>
            </a:r>
            <a:endParaRPr lang="en-US" sz="3200" dirty="0">
              <a:solidFill>
                <a:prstClr val="black"/>
              </a:solidFill>
              <a:latin typeface="Calibri Light"/>
            </a:endParaRPr>
          </a:p>
        </p:txBody>
      </p:sp>
      <p:sp>
        <p:nvSpPr>
          <p:cNvPr id="14" name="RedBox"/>
          <p:cNvSpPr/>
          <p:nvPr/>
        </p:nvSpPr>
        <p:spPr>
          <a:xfrm>
            <a:off x="380998" y="2530475"/>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4000" dirty="0" smtClean="0">
                <a:solidFill>
                  <a:prstClr val="white"/>
                </a:solidFill>
                <a:latin typeface="Calibri"/>
              </a:rPr>
              <a:t>Power, Performance</a:t>
            </a:r>
            <a:endParaRPr lang="en-US" sz="4000" dirty="0">
              <a:solidFill>
                <a:prstClr val="white"/>
              </a:solidFill>
              <a:latin typeface="Calibri"/>
            </a:endParaRPr>
          </a:p>
        </p:txBody>
      </p:sp>
      <p:sp>
        <p:nvSpPr>
          <p:cNvPr id="15" name="TextBox 14"/>
          <p:cNvSpPr txBox="1"/>
          <p:nvPr/>
        </p:nvSpPr>
        <p:spPr>
          <a:xfrm>
            <a:off x="380999" y="2530475"/>
            <a:ext cx="4191000" cy="914400"/>
          </a:xfrm>
          <a:prstGeom prst="rect">
            <a:avLst/>
          </a:prstGeom>
          <a:noFill/>
        </p:spPr>
        <p:txBody>
          <a:bodyPr wrap="square" rtlCol="0" anchor="ctr">
            <a:noAutofit/>
          </a:bodyPr>
          <a:lstStyle/>
          <a:p>
            <a:pPr marL="282575" indent="-282575">
              <a:buFont typeface="Arial" panose="020B0604020202020204" pitchFamily="34" charset="0"/>
              <a:buChar char="•"/>
            </a:pPr>
            <a:r>
              <a:rPr lang="en-US" sz="3200" dirty="0" smtClean="0">
                <a:solidFill>
                  <a:prstClr val="black"/>
                </a:solidFill>
                <a:latin typeface="Calibri Light"/>
              </a:rPr>
              <a:t>Refresh frequently</a:t>
            </a:r>
            <a:endParaRPr lang="en-US" sz="3200" dirty="0">
              <a:solidFill>
                <a:prstClr val="black"/>
              </a:solidFill>
              <a:latin typeface="Calibri Light"/>
            </a:endParaRPr>
          </a:p>
        </p:txBody>
      </p:sp>
      <p:sp>
        <p:nvSpPr>
          <p:cNvPr id="16" name="RedBox"/>
          <p:cNvSpPr/>
          <p:nvPr/>
        </p:nvSpPr>
        <p:spPr>
          <a:xfrm>
            <a:off x="380998" y="5153025"/>
            <a:ext cx="8382001" cy="914400"/>
          </a:xfrm>
          <a:prstGeom prst="roundRect">
            <a:avLst/>
          </a:prstGeom>
          <a:solidFill>
            <a:srgbClr val="FF000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4000" dirty="0" smtClean="0">
                <a:solidFill>
                  <a:prstClr val="white"/>
                </a:solidFill>
                <a:latin typeface="Calibri"/>
              </a:rPr>
              <a:t>Cost, Power, Complexity</a:t>
            </a:r>
            <a:endParaRPr lang="en-US" sz="4000" dirty="0">
              <a:solidFill>
                <a:prstClr val="white"/>
              </a:solidFill>
              <a:latin typeface="Calibri"/>
            </a:endParaRPr>
          </a:p>
        </p:txBody>
      </p:sp>
      <p:sp>
        <p:nvSpPr>
          <p:cNvPr id="17" name="TextBox 16"/>
          <p:cNvSpPr txBox="1"/>
          <p:nvPr/>
        </p:nvSpPr>
        <p:spPr>
          <a:xfrm>
            <a:off x="380999" y="5153025"/>
            <a:ext cx="4190999" cy="914400"/>
          </a:xfrm>
          <a:prstGeom prst="rect">
            <a:avLst/>
          </a:prstGeom>
          <a:noFill/>
        </p:spPr>
        <p:txBody>
          <a:bodyPr wrap="square" rtlCol="0" anchor="ctr">
            <a:noAutofit/>
          </a:bodyPr>
          <a:lstStyle/>
          <a:p>
            <a:pPr marL="282575" indent="-282575">
              <a:buFont typeface="Arial" panose="020B0604020202020204" pitchFamily="34" charset="0"/>
              <a:buChar char="•"/>
            </a:pPr>
            <a:r>
              <a:rPr lang="en-US" sz="3200" dirty="0" smtClean="0">
                <a:solidFill>
                  <a:prstClr val="black"/>
                </a:solidFill>
                <a:latin typeface="Calibri Light"/>
              </a:rPr>
              <a:t>Access counters </a:t>
            </a:r>
            <a:endParaRPr lang="en-US" sz="3200" dirty="0">
              <a:solidFill>
                <a:prstClr val="black"/>
              </a:solidFill>
              <a:latin typeface="Calibri Light"/>
            </a:endParaRPr>
          </a:p>
        </p:txBody>
      </p:sp>
    </p:spTree>
    <p:extLst>
      <p:ext uri="{BB962C8B-B14F-4D97-AF65-F5344CB8AC3E}">
        <p14:creationId xmlns:p14="http://schemas.microsoft.com/office/powerpoint/2010/main" val="346368514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2" grpId="0" animBg="1"/>
      <p:bldP spid="14" grpId="0" animBg="1"/>
      <p:bldP spid="16"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Naive Solutions</a:t>
            </a:r>
            <a:endParaRPr lang="en-US" dirty="0"/>
          </a:p>
        </p:txBody>
      </p:sp>
      <p:sp>
        <p:nvSpPr>
          <p:cNvPr id="3" name="Content Placeholder 2"/>
          <p:cNvSpPr>
            <a:spLocks noGrp="1"/>
          </p:cNvSpPr>
          <p:nvPr>
            <p:ph idx="1"/>
          </p:nvPr>
        </p:nvSpPr>
        <p:spPr/>
        <p:txBody>
          <a:bodyPr/>
          <a:lstStyle/>
          <a:p>
            <a:pPr marL="0" indent="0">
              <a:buNone/>
            </a:pPr>
            <a:r>
              <a:rPr lang="en-US" sz="3200" i="1" dirty="0" smtClean="0">
                <a:solidFill>
                  <a:schemeClr val="tx2"/>
                </a:solidFill>
              </a:rPr>
              <a:t>❶</a:t>
            </a:r>
            <a:r>
              <a:rPr lang="en-US" dirty="0" smtClean="0"/>
              <a:t> </a:t>
            </a:r>
            <a:r>
              <a:rPr lang="en-US" i="1" dirty="0" smtClean="0">
                <a:solidFill>
                  <a:schemeClr val="tx2"/>
                </a:solidFill>
              </a:rPr>
              <a:t>Throttle accesses to same row</a:t>
            </a:r>
          </a:p>
          <a:p>
            <a:pPr lvl="1"/>
            <a:r>
              <a:rPr lang="en-US" sz="2800" dirty="0" smtClean="0"/>
              <a:t>Limit access-interval: </a:t>
            </a:r>
            <a:r>
              <a:rPr lang="en-US" sz="2600" dirty="0" smtClean="0">
                <a:solidFill>
                  <a:srgbClr val="FF0000"/>
                </a:solidFill>
                <a:latin typeface="Cambria Math" panose="02040503050406030204" pitchFamily="18" charset="0"/>
                <a:ea typeface="Cambria Math" panose="02040503050406030204" pitchFamily="18" charset="0"/>
              </a:rPr>
              <a:t>≥500ns</a:t>
            </a:r>
          </a:p>
          <a:p>
            <a:pPr lvl="1"/>
            <a:r>
              <a:rPr lang="en-US" sz="2800" dirty="0" smtClean="0">
                <a:ea typeface="Cambria Math" panose="02040503050406030204" pitchFamily="18" charset="0"/>
              </a:rPr>
              <a:t>Limit number of accesses: </a:t>
            </a:r>
            <a:r>
              <a:rPr lang="en-US" sz="2600" dirty="0" smtClean="0">
                <a:solidFill>
                  <a:srgbClr val="FF0000"/>
                </a:solidFill>
                <a:latin typeface="Cambria Math" panose="02040503050406030204" pitchFamily="18" charset="0"/>
                <a:ea typeface="Cambria Math" panose="02040503050406030204" pitchFamily="18" charset="0"/>
              </a:rPr>
              <a:t>≤128K</a:t>
            </a:r>
            <a:r>
              <a:rPr lang="en-US" sz="2600" dirty="0" smtClean="0">
                <a:latin typeface="Cambria Math" panose="02040503050406030204" pitchFamily="18" charset="0"/>
                <a:ea typeface="Cambria Math" panose="02040503050406030204" pitchFamily="18" charset="0"/>
              </a:rPr>
              <a:t> (=64ms/500ns)</a:t>
            </a:r>
          </a:p>
          <a:p>
            <a:pPr marL="742950" indent="-742950">
              <a:buFont typeface="+mj-lt"/>
              <a:buAutoNum type="arabicPeriod"/>
            </a:pPr>
            <a:endParaRPr lang="en-US" dirty="0" smtClean="0"/>
          </a:p>
          <a:p>
            <a:pPr marL="0" indent="0">
              <a:buNone/>
            </a:pPr>
            <a:r>
              <a:rPr lang="en-US" sz="3200" i="1" dirty="0" smtClean="0">
                <a:solidFill>
                  <a:schemeClr val="tx2"/>
                </a:solidFill>
              </a:rPr>
              <a:t>❷ </a:t>
            </a:r>
            <a:r>
              <a:rPr lang="en-US" i="1" dirty="0" smtClean="0">
                <a:solidFill>
                  <a:schemeClr val="tx2"/>
                </a:solidFill>
              </a:rPr>
              <a:t>Refresh more frequently</a:t>
            </a:r>
          </a:p>
          <a:p>
            <a:pPr lvl="1"/>
            <a:r>
              <a:rPr lang="en-US" sz="2800" dirty="0" smtClean="0"/>
              <a:t>Shorten refresh-interval by </a:t>
            </a:r>
            <a:r>
              <a:rPr lang="en-US" sz="2600" dirty="0" smtClean="0">
                <a:solidFill>
                  <a:srgbClr val="FF0000"/>
                </a:solidFill>
                <a:latin typeface="Cambria Math" panose="02040503050406030204" pitchFamily="18" charset="0"/>
                <a:ea typeface="Cambria Math" panose="02040503050406030204" pitchFamily="18" charset="0"/>
              </a:rPr>
              <a:t>~7x</a:t>
            </a:r>
          </a:p>
          <a:p>
            <a:endParaRPr lang="en-US" dirty="0" smtClean="0">
              <a:ea typeface="Cambria Math" panose="02040503050406030204" pitchFamily="18" charset="0"/>
            </a:endParaRPr>
          </a:p>
          <a:p>
            <a:pPr marL="0" indent="0">
              <a:buNone/>
            </a:pPr>
            <a:r>
              <a:rPr lang="en-US" i="1" dirty="0" smtClean="0">
                <a:solidFill>
                  <a:srgbClr val="FF0000"/>
                </a:solidFill>
                <a:ea typeface="Cambria Math" panose="02040503050406030204" pitchFamily="18" charset="0"/>
              </a:rPr>
              <a:t>Both naive solutions introduce significant overhead in performance</a:t>
            </a:r>
            <a:r>
              <a:rPr lang="en-US" i="1" dirty="0">
                <a:solidFill>
                  <a:srgbClr val="FF0000"/>
                </a:solidFill>
                <a:ea typeface="Cambria Math" panose="02040503050406030204" pitchFamily="18" charset="0"/>
              </a:rPr>
              <a:t> </a:t>
            </a:r>
            <a:r>
              <a:rPr lang="en-US" i="1" dirty="0" smtClean="0">
                <a:solidFill>
                  <a:srgbClr val="FF0000"/>
                </a:solidFill>
                <a:ea typeface="Cambria Math" panose="02040503050406030204" pitchFamily="18" charset="0"/>
              </a:rPr>
              <a:t>and power</a:t>
            </a:r>
            <a:endParaRPr lang="en-US" i="1" dirty="0">
              <a:solidFill>
                <a:srgbClr val="FF0000"/>
              </a:solidFill>
              <a:ea typeface="Cambria Math" panose="02040503050406030204" pitchFamily="18" charset="0"/>
            </a:endParaRPr>
          </a:p>
          <a:p>
            <a:endParaRPr lang="en-US" dirty="0">
              <a:ea typeface="Cambria Math" panose="02040503050406030204" pitchFamily="18" charset="0"/>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65</a:t>
            </a:fld>
            <a:endParaRPr lang="en-US">
              <a:solidFill>
                <a:prstClr val="black">
                  <a:tint val="75000"/>
                </a:prstClr>
              </a:solidFill>
            </a:endParaRPr>
          </a:p>
        </p:txBody>
      </p:sp>
    </p:spTree>
    <p:extLst>
      <p:ext uri="{BB962C8B-B14F-4D97-AF65-F5344CB8AC3E}">
        <p14:creationId xmlns:p14="http://schemas.microsoft.com/office/powerpoint/2010/main" val="94574851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Apple’s Patch for </a:t>
            </a:r>
            <a:r>
              <a:rPr lang="en-US" dirty="0" err="1" smtClean="0"/>
              <a:t>RowHammer</a:t>
            </a:r>
            <a:endParaRPr lang="en-US" dirty="0"/>
          </a:p>
        </p:txBody>
      </p:sp>
      <p:sp>
        <p:nvSpPr>
          <p:cNvPr id="3" name="Content Placeholder 2"/>
          <p:cNvSpPr>
            <a:spLocks noGrp="1"/>
          </p:cNvSpPr>
          <p:nvPr>
            <p:ph idx="1"/>
          </p:nvPr>
        </p:nvSpPr>
        <p:spPr/>
        <p:txBody>
          <a:bodyPr/>
          <a:lstStyle/>
          <a:p>
            <a:r>
              <a:rPr lang="en-US" dirty="0">
                <a:hlinkClick r:id="rId2"/>
              </a:rPr>
              <a:t>https://support.apple.com/en-gb/</a:t>
            </a:r>
            <a:r>
              <a:rPr lang="en-US" dirty="0" smtClean="0">
                <a:hlinkClick r:id="rId2"/>
              </a:rPr>
              <a:t>HT204934</a:t>
            </a:r>
            <a:r>
              <a:rPr lang="en-US" dirty="0" smtClean="0"/>
              <a:t> </a:t>
            </a:r>
          </a:p>
          <a:p>
            <a:endParaRPr lang="en-US" dirty="0" smtClean="0"/>
          </a:p>
          <a:p>
            <a:endParaRPr lang="en-US" dirty="0" smtClean="0"/>
          </a:p>
          <a:p>
            <a:endParaRPr lang="en-US" dirty="0"/>
          </a:p>
        </p:txBody>
      </p:sp>
      <p:pic>
        <p:nvPicPr>
          <p:cNvPr id="5" name="Picture 4"/>
          <p:cNvPicPr>
            <a:picLocks noChangeAspect="1"/>
          </p:cNvPicPr>
          <p:nvPr/>
        </p:nvPicPr>
        <p:blipFill>
          <a:blip r:embed="rId3"/>
          <a:stretch>
            <a:fillRect/>
          </a:stretch>
        </p:blipFill>
        <p:spPr>
          <a:xfrm>
            <a:off x="0" y="2336710"/>
            <a:ext cx="9144000" cy="3180522"/>
          </a:xfrm>
          <a:prstGeom prst="rect">
            <a:avLst/>
          </a:prstGeom>
        </p:spPr>
      </p:pic>
      <p:sp>
        <p:nvSpPr>
          <p:cNvPr id="6" name="AutoShape 25"/>
          <p:cNvSpPr>
            <a:spLocks noChangeArrowheads="1"/>
          </p:cNvSpPr>
          <p:nvPr/>
        </p:nvSpPr>
        <p:spPr bwMode="auto">
          <a:xfrm>
            <a:off x="2915816" y="3717032"/>
            <a:ext cx="5616624" cy="36004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4" name="TextBox 3"/>
          <p:cNvSpPr txBox="1"/>
          <p:nvPr/>
        </p:nvSpPr>
        <p:spPr>
          <a:xfrm>
            <a:off x="2286234" y="5805264"/>
            <a:ext cx="4229982" cy="369332"/>
          </a:xfrm>
          <a:prstGeom prst="rect">
            <a:avLst/>
          </a:prstGeom>
          <a:noFill/>
        </p:spPr>
        <p:txBody>
          <a:bodyPr wrap="none" rtlCol="0">
            <a:spAutoFit/>
          </a:bodyPr>
          <a:lstStyle/>
          <a:p>
            <a:r>
              <a:rPr lang="en-US" dirty="0" smtClean="0">
                <a:solidFill>
                  <a:srgbClr val="0000FF"/>
                </a:solidFill>
                <a:latin typeface="Tahoma"/>
              </a:rPr>
              <a:t>HP and Lenovo released similar patches</a:t>
            </a:r>
            <a:endParaRPr lang="en-US" dirty="0">
              <a:solidFill>
                <a:srgbClr val="0000FF"/>
              </a:solidFill>
              <a:latin typeface="Tahoma"/>
            </a:endParaRPr>
          </a:p>
        </p:txBody>
      </p:sp>
    </p:spTree>
    <p:extLst>
      <p:ext uri="{BB962C8B-B14F-4D97-AF65-F5344CB8AC3E}">
        <p14:creationId xmlns:p14="http://schemas.microsoft.com/office/powerpoint/2010/main" val="35826250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Our Solution to RowHammer</a:t>
            </a:r>
            <a:endParaRPr lang="en-US" dirty="0"/>
          </a:p>
        </p:txBody>
      </p:sp>
      <p:sp>
        <p:nvSpPr>
          <p:cNvPr id="3" name="Content Placeholder 2"/>
          <p:cNvSpPr>
            <a:spLocks noGrp="1"/>
          </p:cNvSpPr>
          <p:nvPr>
            <p:ph idx="1"/>
          </p:nvPr>
        </p:nvSpPr>
        <p:spPr/>
        <p:txBody>
          <a:bodyPr/>
          <a:lstStyle/>
          <a:p>
            <a:pPr>
              <a:lnSpc>
                <a:spcPct val="100000"/>
              </a:lnSpc>
            </a:pPr>
            <a:r>
              <a:rPr lang="en-US" b="1" dirty="0" smtClean="0">
                <a:solidFill>
                  <a:schemeClr val="tx2"/>
                </a:solidFill>
              </a:rPr>
              <a:t>PARA: </a:t>
            </a:r>
            <a:r>
              <a:rPr lang="en-US" sz="3200" i="1" u="sng" dirty="0" smtClean="0">
                <a:solidFill>
                  <a:schemeClr val="tx2"/>
                </a:solidFill>
              </a:rPr>
              <a:t>P</a:t>
            </a:r>
            <a:r>
              <a:rPr lang="en-US" sz="3200" i="1" dirty="0" smtClean="0">
                <a:solidFill>
                  <a:schemeClr val="tx2"/>
                </a:solidFill>
              </a:rPr>
              <a:t>robabilistic </a:t>
            </a:r>
            <a:r>
              <a:rPr lang="en-US" sz="3200" i="1" u="sng" dirty="0" smtClean="0">
                <a:solidFill>
                  <a:schemeClr val="tx2"/>
                </a:solidFill>
              </a:rPr>
              <a:t>A</a:t>
            </a:r>
            <a:r>
              <a:rPr lang="en-US" sz="3200" i="1" dirty="0" smtClean="0">
                <a:solidFill>
                  <a:schemeClr val="tx2"/>
                </a:solidFill>
              </a:rPr>
              <a:t>djacent </a:t>
            </a:r>
            <a:r>
              <a:rPr lang="en-US" sz="3200" i="1" u="sng" dirty="0" smtClean="0">
                <a:solidFill>
                  <a:schemeClr val="tx2"/>
                </a:solidFill>
              </a:rPr>
              <a:t>R</a:t>
            </a:r>
            <a:r>
              <a:rPr lang="en-US" sz="3200" i="1" dirty="0" smtClean="0">
                <a:solidFill>
                  <a:schemeClr val="tx2"/>
                </a:solidFill>
              </a:rPr>
              <a:t>ow </a:t>
            </a:r>
            <a:r>
              <a:rPr lang="en-US" sz="3200" i="1" u="sng" dirty="0" smtClean="0">
                <a:solidFill>
                  <a:schemeClr val="tx2"/>
                </a:solidFill>
              </a:rPr>
              <a:t>A</a:t>
            </a:r>
            <a:r>
              <a:rPr lang="en-US" sz="3200" i="1" dirty="0" smtClean="0">
                <a:solidFill>
                  <a:schemeClr val="tx2"/>
                </a:solidFill>
              </a:rPr>
              <a:t>ctivation</a:t>
            </a:r>
          </a:p>
          <a:p>
            <a:pPr>
              <a:lnSpc>
                <a:spcPct val="100000"/>
              </a:lnSpc>
            </a:pPr>
            <a:endParaRPr lang="en-US" sz="600" b="1" dirty="0" smtClean="0">
              <a:solidFill>
                <a:schemeClr val="tx2"/>
              </a:solidFill>
            </a:endParaRPr>
          </a:p>
          <a:p>
            <a:pPr>
              <a:lnSpc>
                <a:spcPct val="100000"/>
              </a:lnSpc>
            </a:pPr>
            <a:r>
              <a:rPr lang="en-US" b="1" dirty="0" smtClean="0">
                <a:solidFill>
                  <a:schemeClr val="tx2"/>
                </a:solidFill>
              </a:rPr>
              <a:t>Key Idea</a:t>
            </a:r>
            <a:endParaRPr lang="en-US" sz="3200" i="1" dirty="0" smtClean="0">
              <a:solidFill>
                <a:schemeClr val="tx2"/>
              </a:solidFill>
            </a:endParaRPr>
          </a:p>
          <a:p>
            <a:pPr lvl="1">
              <a:lnSpc>
                <a:spcPct val="100000"/>
              </a:lnSpc>
            </a:pPr>
            <a:r>
              <a:rPr lang="en-US" sz="2800" b="1" dirty="0" smtClean="0">
                <a:solidFill>
                  <a:srgbClr val="0000FF"/>
                </a:solidFill>
              </a:rPr>
              <a:t>After closing a row, we activate (i.e., refresh) one of its neighbors with a low probability</a:t>
            </a:r>
            <a:r>
              <a:rPr lang="en-US" sz="2800" dirty="0" smtClean="0"/>
              <a:t>: </a:t>
            </a:r>
            <a:r>
              <a:rPr lang="en-US" sz="2600" dirty="0" smtClean="0">
                <a:solidFill>
                  <a:srgbClr val="FF0000"/>
                </a:solidFill>
                <a:latin typeface="Cambria Math" panose="02040503050406030204" pitchFamily="18" charset="0"/>
                <a:ea typeface="Cambria Math" panose="02040503050406030204" pitchFamily="18" charset="0"/>
              </a:rPr>
              <a:t>p = 0.005</a:t>
            </a:r>
          </a:p>
          <a:p>
            <a:pPr>
              <a:lnSpc>
                <a:spcPct val="100000"/>
              </a:lnSpc>
            </a:pPr>
            <a:endParaRPr lang="en-US" sz="600" b="1" dirty="0" smtClean="0">
              <a:solidFill>
                <a:schemeClr val="tx2"/>
              </a:solidFill>
              <a:ea typeface="Cambria Math" panose="02040503050406030204" pitchFamily="18" charset="0"/>
            </a:endParaRPr>
          </a:p>
          <a:p>
            <a:pPr>
              <a:lnSpc>
                <a:spcPct val="100000"/>
              </a:lnSpc>
            </a:pPr>
            <a:r>
              <a:rPr lang="en-US" b="1" dirty="0" smtClean="0">
                <a:solidFill>
                  <a:schemeClr val="tx2"/>
                </a:solidFill>
                <a:ea typeface="Cambria Math" panose="02040503050406030204" pitchFamily="18" charset="0"/>
              </a:rPr>
              <a:t>Reliability Guarantee</a:t>
            </a:r>
            <a:endParaRPr lang="en-US" sz="3200" i="1" dirty="0" smtClean="0">
              <a:solidFill>
                <a:schemeClr val="tx2"/>
              </a:solidFill>
              <a:ea typeface="Cambria Math" panose="02040503050406030204" pitchFamily="18" charset="0"/>
            </a:endParaRPr>
          </a:p>
          <a:p>
            <a:pPr lvl="1"/>
            <a:r>
              <a:rPr lang="en-US" sz="2800" dirty="0" smtClean="0"/>
              <a:t>When </a:t>
            </a:r>
            <a:r>
              <a:rPr lang="en-US" sz="2600" dirty="0" smtClean="0">
                <a:latin typeface="Cambria Math" panose="02040503050406030204" pitchFamily="18" charset="0"/>
                <a:ea typeface="Cambria Math" panose="02040503050406030204" pitchFamily="18" charset="0"/>
                <a:cs typeface="Courier New" panose="02070309020205020404" pitchFamily="49" charset="0"/>
              </a:rPr>
              <a:t>p=0.005</a:t>
            </a:r>
            <a:r>
              <a:rPr lang="en-US" sz="2800" dirty="0" smtClean="0"/>
              <a:t>, errors in one year</a:t>
            </a:r>
            <a:r>
              <a:rPr lang="en-US" sz="2800" dirty="0"/>
              <a:t>: </a:t>
            </a:r>
            <a:r>
              <a:rPr lang="en-US" sz="26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9.4×10</a:t>
            </a:r>
            <a:r>
              <a:rPr lang="en-US" sz="2600" baseline="30000" dirty="0">
                <a:solidFill>
                  <a:srgbClr val="FF0000"/>
                </a:solidFill>
                <a:latin typeface="Cambria Math" panose="02040503050406030204" pitchFamily="18" charset="0"/>
                <a:ea typeface="Cambria Math" panose="02040503050406030204" pitchFamily="18" charset="0"/>
                <a:cs typeface="Courier New" panose="02070309020205020404" pitchFamily="49" charset="0"/>
              </a:rPr>
              <a:t>-14</a:t>
            </a:r>
            <a:endParaRPr lang="en-US" sz="2600" dirty="0">
              <a:solidFill>
                <a:srgbClr val="FF0000"/>
              </a:solidFill>
              <a:latin typeface="Cambria Math" panose="02040503050406030204" pitchFamily="18" charset="0"/>
              <a:ea typeface="Cambria Math" panose="02040503050406030204" pitchFamily="18" charset="0"/>
            </a:endParaRPr>
          </a:p>
          <a:p>
            <a:pPr lvl="1">
              <a:lnSpc>
                <a:spcPct val="100000"/>
              </a:lnSpc>
            </a:pPr>
            <a:r>
              <a:rPr lang="en-US" sz="2800" dirty="0">
                <a:ea typeface="Cambria Math" panose="02040503050406030204" pitchFamily="18" charset="0"/>
              </a:rPr>
              <a:t>By adjusting the value of </a:t>
            </a:r>
            <a:r>
              <a:rPr lang="en-US" sz="2600" dirty="0">
                <a:latin typeface="Cambria Math" panose="02040503050406030204" pitchFamily="18" charset="0"/>
                <a:ea typeface="Cambria Math" panose="02040503050406030204" pitchFamily="18" charset="0"/>
                <a:cs typeface="Courier New" panose="02070309020205020404" pitchFamily="49" charset="0"/>
              </a:rPr>
              <a:t>p</a:t>
            </a:r>
            <a:r>
              <a:rPr lang="en-US" sz="2800" dirty="0">
                <a:ea typeface="Cambria Math" panose="02040503050406030204" pitchFamily="18" charset="0"/>
              </a:rPr>
              <a:t>, we can </a:t>
            </a:r>
            <a:r>
              <a:rPr lang="en-US" sz="2800" dirty="0" smtClean="0">
                <a:ea typeface="Cambria Math" panose="02040503050406030204" pitchFamily="18" charset="0"/>
              </a:rPr>
              <a:t>vary the strength of protection against errors</a:t>
            </a:r>
            <a:endParaRPr lang="en-US" sz="2800" dirty="0">
              <a:ea typeface="Cambria Math" panose="02040503050406030204" pitchFamily="18" charset="0"/>
            </a:endParaRPr>
          </a:p>
          <a:p>
            <a:pPr lvl="1">
              <a:lnSpc>
                <a:spcPct val="100000"/>
              </a:lnSpc>
            </a:pPr>
            <a:endParaRPr lang="en-US" sz="2800" dirty="0">
              <a:ea typeface="Cambria Math" panose="02040503050406030204" pitchFamily="18" charset="0"/>
            </a:endParaRPr>
          </a:p>
          <a:p>
            <a:pPr lvl="1">
              <a:lnSpc>
                <a:spcPct val="100000"/>
              </a:lnSpc>
            </a:pPr>
            <a:endParaRPr lang="en-US" sz="2800" dirty="0">
              <a:latin typeface="Cambria Math" panose="02040503050406030204" pitchFamily="18" charset="0"/>
              <a:ea typeface="Cambria Math" panose="02040503050406030204" pitchFamily="18" charset="0"/>
            </a:endParaRPr>
          </a:p>
          <a:p>
            <a:pPr lvl="1">
              <a:lnSpc>
                <a:spcPct val="100000"/>
              </a:lnSpc>
            </a:pPr>
            <a:endParaRPr lang="en-US" sz="2800" dirty="0" smtClean="0"/>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67</a:t>
            </a:fld>
            <a:endParaRPr lang="en-US">
              <a:solidFill>
                <a:prstClr val="black">
                  <a:tint val="75000"/>
                </a:prstClr>
              </a:solidFill>
            </a:endParaRPr>
          </a:p>
        </p:txBody>
      </p:sp>
    </p:spTree>
    <p:extLst>
      <p:ext uri="{BB962C8B-B14F-4D97-AF65-F5344CB8AC3E}">
        <p14:creationId xmlns:p14="http://schemas.microsoft.com/office/powerpoint/2010/main" val="30005636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Advantages of PARA</a:t>
            </a:r>
            <a:endParaRPr lang="en-US" dirty="0"/>
          </a:p>
        </p:txBody>
      </p:sp>
      <p:sp>
        <p:nvSpPr>
          <p:cNvPr id="3" name="Content Placeholder 2"/>
          <p:cNvSpPr>
            <a:spLocks noGrp="1"/>
          </p:cNvSpPr>
          <p:nvPr>
            <p:ph idx="1"/>
          </p:nvPr>
        </p:nvSpPr>
        <p:spPr/>
        <p:txBody>
          <a:bodyPr/>
          <a:lstStyle/>
          <a:p>
            <a:r>
              <a:rPr lang="en-US" sz="3200" i="1" dirty="0" smtClean="0">
                <a:solidFill>
                  <a:schemeClr val="tx2"/>
                </a:solidFill>
                <a:sym typeface="Wingdings" panose="05000000000000000000" pitchFamily="2" charset="2"/>
              </a:rPr>
              <a:t>PARA refreshes rows infrequently</a:t>
            </a:r>
          </a:p>
          <a:p>
            <a:pPr lvl="1"/>
            <a:r>
              <a:rPr lang="en-US" sz="2800" dirty="0" smtClean="0">
                <a:sym typeface="Wingdings" panose="05000000000000000000" pitchFamily="2" charset="2"/>
              </a:rPr>
              <a:t>Low power</a:t>
            </a:r>
          </a:p>
          <a:p>
            <a:pPr lvl="1"/>
            <a:r>
              <a:rPr lang="en-US" sz="2800" dirty="0" smtClean="0">
                <a:sym typeface="Wingdings" panose="05000000000000000000" pitchFamily="2" charset="2"/>
              </a:rPr>
              <a:t>Low performance-overhead</a:t>
            </a:r>
          </a:p>
          <a:p>
            <a:pPr lvl="2"/>
            <a:r>
              <a:rPr lang="en-US" dirty="0"/>
              <a:t>Average slowdown: </a:t>
            </a:r>
            <a:r>
              <a:rPr lang="en-US" sz="2600" dirty="0">
                <a:solidFill>
                  <a:srgbClr val="FF0000"/>
                </a:solidFill>
                <a:latin typeface="Cambria Math" panose="02040503050406030204" pitchFamily="18" charset="0"/>
                <a:ea typeface="Cambria Math" panose="02040503050406030204" pitchFamily="18" charset="0"/>
              </a:rPr>
              <a:t>0.20%</a:t>
            </a:r>
            <a:r>
              <a:rPr lang="en-US" dirty="0"/>
              <a:t> (for </a:t>
            </a:r>
            <a:r>
              <a:rPr lang="en-US" sz="2600" dirty="0">
                <a:latin typeface="Cambria Math" panose="02040503050406030204" pitchFamily="18" charset="0"/>
                <a:ea typeface="Cambria Math" panose="02040503050406030204" pitchFamily="18" charset="0"/>
              </a:rPr>
              <a:t>29</a:t>
            </a:r>
            <a:r>
              <a:rPr lang="en-US" dirty="0"/>
              <a:t> benchmarks)</a:t>
            </a:r>
            <a:endParaRPr lang="en-US" dirty="0">
              <a:solidFill>
                <a:srgbClr val="FF0000"/>
              </a:solidFill>
              <a:ea typeface="Cambria Math" panose="02040503050406030204" pitchFamily="18" charset="0"/>
            </a:endParaRPr>
          </a:p>
          <a:p>
            <a:pPr lvl="2"/>
            <a:r>
              <a:rPr lang="en-US" dirty="0" smtClean="0"/>
              <a:t>Maximum slowdown: </a:t>
            </a:r>
            <a:r>
              <a:rPr lang="en-US" sz="2600" dirty="0" smtClean="0">
                <a:solidFill>
                  <a:srgbClr val="FF0000"/>
                </a:solidFill>
                <a:latin typeface="Cambria Math" panose="02040503050406030204" pitchFamily="18" charset="0"/>
                <a:ea typeface="Cambria Math" panose="02040503050406030204" pitchFamily="18" charset="0"/>
              </a:rPr>
              <a:t>0.75%</a:t>
            </a:r>
            <a:endParaRPr lang="en-US" dirty="0"/>
          </a:p>
          <a:p>
            <a:r>
              <a:rPr lang="en-US" sz="3200" i="1" dirty="0" smtClean="0">
                <a:solidFill>
                  <a:schemeClr val="tx2"/>
                </a:solidFill>
              </a:rPr>
              <a:t>PARA is stateless</a:t>
            </a:r>
          </a:p>
          <a:p>
            <a:pPr lvl="1"/>
            <a:r>
              <a:rPr lang="en-US" sz="2800" dirty="0" smtClean="0">
                <a:sym typeface="Wingdings" panose="05000000000000000000" pitchFamily="2" charset="2"/>
              </a:rPr>
              <a:t>Low </a:t>
            </a:r>
            <a:r>
              <a:rPr lang="en-US" sz="2800" dirty="0">
                <a:sym typeface="Wingdings" panose="05000000000000000000" pitchFamily="2" charset="2"/>
              </a:rPr>
              <a:t>cost</a:t>
            </a:r>
          </a:p>
          <a:p>
            <a:pPr lvl="1"/>
            <a:r>
              <a:rPr lang="en-US" sz="2800" dirty="0">
                <a:sym typeface="Wingdings" panose="05000000000000000000" pitchFamily="2" charset="2"/>
              </a:rPr>
              <a:t>Low </a:t>
            </a:r>
            <a:r>
              <a:rPr lang="en-US" sz="2800" dirty="0" smtClean="0">
                <a:sym typeface="Wingdings" panose="05000000000000000000" pitchFamily="2" charset="2"/>
              </a:rPr>
              <a:t>complexity</a:t>
            </a:r>
          </a:p>
          <a:p>
            <a:endParaRPr lang="en-US" sz="2000" i="1" dirty="0" smtClean="0">
              <a:solidFill>
                <a:srgbClr val="FF0000"/>
              </a:solidFill>
              <a:ea typeface="Cambria Math" panose="02040503050406030204" pitchFamily="18" charset="0"/>
            </a:endParaRPr>
          </a:p>
          <a:p>
            <a:r>
              <a:rPr lang="en-US" sz="3200" i="1" dirty="0" smtClean="0">
                <a:solidFill>
                  <a:srgbClr val="FF0000"/>
                </a:solidFill>
                <a:ea typeface="Cambria Math" panose="02040503050406030204" pitchFamily="18" charset="0"/>
              </a:rPr>
              <a:t>PARA </a:t>
            </a:r>
            <a:r>
              <a:rPr lang="en-US" sz="3200" i="1" dirty="0">
                <a:solidFill>
                  <a:srgbClr val="FF0000"/>
                </a:solidFill>
                <a:ea typeface="Cambria Math" panose="02040503050406030204" pitchFamily="18" charset="0"/>
              </a:rPr>
              <a:t>is an effective and low-overhead solution to prevent disturbance errors</a:t>
            </a:r>
          </a:p>
          <a:p>
            <a:endParaRPr lang="en-US" dirty="0">
              <a:sym typeface="Wingdings" panose="05000000000000000000" pitchFamily="2" charset="2"/>
            </a:endParaRPr>
          </a:p>
          <a:p>
            <a:endParaRPr lang="en-US" dirty="0"/>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68</a:t>
            </a:fld>
            <a:endParaRPr lang="en-US">
              <a:solidFill>
                <a:prstClr val="black">
                  <a:tint val="75000"/>
                </a:prstClr>
              </a:solidFill>
            </a:endParaRPr>
          </a:p>
        </p:txBody>
      </p:sp>
    </p:spTree>
    <p:extLst>
      <p:ext uri="{BB962C8B-B14F-4D97-AF65-F5344CB8AC3E}">
        <p14:creationId xmlns:p14="http://schemas.microsoft.com/office/powerpoint/2010/main" val="2127513569"/>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6" end="6"/>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Requirements for PARA</a:t>
            </a:r>
            <a:endParaRPr lang="en-US" dirty="0"/>
          </a:p>
        </p:txBody>
      </p:sp>
      <p:sp>
        <p:nvSpPr>
          <p:cNvPr id="3" name="Content Placeholder 2"/>
          <p:cNvSpPr>
            <a:spLocks noGrp="1"/>
          </p:cNvSpPr>
          <p:nvPr>
            <p:ph idx="1"/>
          </p:nvPr>
        </p:nvSpPr>
        <p:spPr>
          <a:xfrm>
            <a:off x="107504" y="1066800"/>
            <a:ext cx="8928992" cy="5638800"/>
          </a:xfrm>
        </p:spPr>
        <p:txBody>
          <a:bodyPr/>
          <a:lstStyle/>
          <a:p>
            <a:r>
              <a:rPr lang="en-US" sz="3200" dirty="0" smtClean="0"/>
              <a:t>If implemented in </a:t>
            </a:r>
            <a:r>
              <a:rPr lang="en-US" sz="3200" dirty="0" smtClean="0">
                <a:solidFill>
                  <a:srgbClr val="0000FF"/>
                </a:solidFill>
              </a:rPr>
              <a:t>DRAM chip</a:t>
            </a:r>
          </a:p>
          <a:p>
            <a:pPr lvl="1"/>
            <a:r>
              <a:rPr lang="en-US" sz="2800" dirty="0" smtClean="0"/>
              <a:t>Enough slack in timing parameters</a:t>
            </a:r>
          </a:p>
          <a:p>
            <a:pPr lvl="1"/>
            <a:r>
              <a:rPr lang="en-US" sz="2800" dirty="0" smtClean="0"/>
              <a:t>Plenty of slack today: </a:t>
            </a:r>
          </a:p>
          <a:p>
            <a:pPr lvl="2"/>
            <a:r>
              <a:rPr lang="en-US" sz="1600" dirty="0" smtClean="0"/>
              <a:t>Lee et al., “</a:t>
            </a:r>
            <a:r>
              <a:rPr lang="en-US" sz="1600" b="1" dirty="0" smtClean="0">
                <a:solidFill>
                  <a:srgbClr val="660066"/>
                </a:solidFill>
              </a:rPr>
              <a:t>Adaptive-Latency DRAM: Optimizing DRAM Timing for the Common Case</a:t>
            </a:r>
            <a:r>
              <a:rPr lang="en-US" sz="1600" dirty="0" smtClean="0"/>
              <a:t>,” HPCA 2015.</a:t>
            </a:r>
          </a:p>
          <a:p>
            <a:pPr lvl="2"/>
            <a:r>
              <a:rPr lang="en-US" sz="1600" dirty="0" smtClean="0"/>
              <a:t>Chang et al., “</a:t>
            </a:r>
            <a:r>
              <a:rPr lang="en-US" sz="1600" b="1" dirty="0" smtClean="0">
                <a:solidFill>
                  <a:srgbClr val="660066"/>
                </a:solidFill>
              </a:rPr>
              <a:t>Understanding Latency Variation in Modern DRAM Chips</a:t>
            </a:r>
            <a:r>
              <a:rPr lang="en-US" sz="1600" dirty="0" smtClean="0"/>
              <a:t>,” SIGMETRICS 2016.</a:t>
            </a:r>
          </a:p>
          <a:p>
            <a:pPr lvl="2"/>
            <a:r>
              <a:rPr lang="en-US" sz="1600" dirty="0" smtClean="0"/>
              <a:t>Lee et al., “</a:t>
            </a:r>
            <a:r>
              <a:rPr lang="en-US" sz="1600" b="1" dirty="0" smtClean="0">
                <a:solidFill>
                  <a:srgbClr val="660066"/>
                </a:solidFill>
              </a:rPr>
              <a:t>Design-Induced </a:t>
            </a:r>
            <a:r>
              <a:rPr lang="en-US" sz="1600" b="1" dirty="0">
                <a:solidFill>
                  <a:srgbClr val="660066"/>
                </a:solidFill>
              </a:rPr>
              <a:t>Latency Variation in Modern DRAM Chips</a:t>
            </a:r>
            <a:r>
              <a:rPr lang="en-US" sz="1600" dirty="0" smtClean="0"/>
              <a:t>,” SIGMETRICS 2017.</a:t>
            </a:r>
          </a:p>
          <a:p>
            <a:pPr lvl="2"/>
            <a:r>
              <a:rPr lang="en-US" sz="1600" dirty="0"/>
              <a:t>Chang et al., </a:t>
            </a:r>
            <a:r>
              <a:rPr lang="en-US" sz="1600" dirty="0" smtClean="0"/>
              <a:t>“</a:t>
            </a:r>
            <a:r>
              <a:rPr lang="en-US" sz="1600" b="1" dirty="0">
                <a:solidFill>
                  <a:srgbClr val="660066"/>
                </a:solidFill>
              </a:rPr>
              <a:t>Understanding Reduced-Voltage </a:t>
            </a:r>
            <a:r>
              <a:rPr lang="en-US" sz="1600" b="1" dirty="0" smtClean="0">
                <a:solidFill>
                  <a:srgbClr val="660066"/>
                </a:solidFill>
              </a:rPr>
              <a:t>Operation in </a:t>
            </a:r>
            <a:r>
              <a:rPr lang="en-US" sz="1600" b="1" dirty="0">
                <a:solidFill>
                  <a:srgbClr val="660066"/>
                </a:solidFill>
              </a:rPr>
              <a:t>Modern DRAM </a:t>
            </a:r>
            <a:r>
              <a:rPr lang="en-US" sz="1600" b="1" dirty="0" smtClean="0">
                <a:solidFill>
                  <a:srgbClr val="660066"/>
                </a:solidFill>
              </a:rPr>
              <a:t>Devices</a:t>
            </a:r>
            <a:r>
              <a:rPr lang="en-US" sz="1600" dirty="0" smtClean="0"/>
              <a:t>,</a:t>
            </a:r>
            <a:r>
              <a:rPr lang="en-US" sz="1600" dirty="0"/>
              <a:t>” SIGMETRICS </a:t>
            </a:r>
            <a:r>
              <a:rPr lang="en-US" sz="1600" dirty="0" smtClean="0"/>
              <a:t>2017.</a:t>
            </a:r>
          </a:p>
          <a:p>
            <a:pPr lvl="2"/>
            <a:endParaRPr lang="en-US" sz="1600" dirty="0"/>
          </a:p>
          <a:p>
            <a:r>
              <a:rPr lang="en-US" sz="3200" dirty="0" smtClean="0"/>
              <a:t>If implemented in </a:t>
            </a:r>
            <a:r>
              <a:rPr lang="en-US" sz="3200" dirty="0" smtClean="0">
                <a:solidFill>
                  <a:srgbClr val="0000FF"/>
                </a:solidFill>
              </a:rPr>
              <a:t>memory controller</a:t>
            </a:r>
          </a:p>
          <a:p>
            <a:pPr lvl="1"/>
            <a:r>
              <a:rPr lang="en-US" sz="2800" dirty="0" smtClean="0"/>
              <a:t>Better coordination between memory controller and DRAM</a:t>
            </a:r>
          </a:p>
          <a:p>
            <a:pPr lvl="1"/>
            <a:r>
              <a:rPr lang="en-US" sz="2800" dirty="0" smtClean="0"/>
              <a:t>Memory controller should know which rows are physically adjacent</a:t>
            </a:r>
          </a:p>
          <a:p>
            <a:pPr lvl="1"/>
            <a:endParaRPr lang="en-US" sz="2800" dirty="0"/>
          </a:p>
          <a:p>
            <a:endParaRPr lang="en-US" dirty="0" smtClean="0"/>
          </a:p>
          <a:p>
            <a:pPr lvl="1"/>
            <a:endParaRPr lang="en-US" sz="2800" dirty="0"/>
          </a:p>
          <a:p>
            <a:pPr marL="0" indent="0">
              <a:buNone/>
            </a:pPr>
            <a:endParaRPr lang="en-US" dirty="0"/>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69</a:t>
            </a:fld>
            <a:endParaRPr lang="en-US">
              <a:solidFill>
                <a:prstClr val="black">
                  <a:tint val="75000"/>
                </a:prstClr>
              </a:solidFill>
            </a:endParaRPr>
          </a:p>
        </p:txBody>
      </p:sp>
    </p:spTree>
    <p:extLst>
      <p:ext uri="{BB962C8B-B14F-4D97-AF65-F5344CB8AC3E}">
        <p14:creationId xmlns:p14="http://schemas.microsoft.com/office/powerpoint/2010/main" val="403705935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a:t>
            </a:r>
            <a:r>
              <a:rPr lang="en-US" dirty="0" err="1" smtClean="0"/>
              <a:t>RowHammer</a:t>
            </a:r>
            <a:r>
              <a:rPr lang="en-US" dirty="0" smtClean="0"/>
              <a:t> Analysis</a:t>
            </a:r>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70</a:t>
            </a:fld>
            <a:endParaRPr lang="en-US">
              <a:solidFill>
                <a:srgbClr val="000000"/>
              </a:solidFill>
            </a:endParaRPr>
          </a:p>
        </p:txBody>
      </p:sp>
      <p:pic>
        <p:nvPicPr>
          <p:cNvPr id="7" name="Picture 6"/>
          <p:cNvPicPr>
            <a:picLocks noChangeAspect="1"/>
          </p:cNvPicPr>
          <p:nvPr/>
        </p:nvPicPr>
        <p:blipFill>
          <a:blip r:embed="rId2"/>
          <a:stretch>
            <a:fillRect/>
          </a:stretch>
        </p:blipFill>
        <p:spPr>
          <a:xfrm>
            <a:off x="-35496" y="4071630"/>
            <a:ext cx="9144000" cy="2359092"/>
          </a:xfrm>
          <a:prstGeom prst="rect">
            <a:avLst/>
          </a:prstGeom>
        </p:spPr>
      </p:pic>
      <p:sp>
        <p:nvSpPr>
          <p:cNvPr id="8" name="Content Placeholder 2"/>
          <p:cNvSpPr>
            <a:spLocks noGrp="1"/>
          </p:cNvSpPr>
          <p:nvPr>
            <p:ph idx="1"/>
          </p:nvPr>
        </p:nvSpPr>
        <p:spPr>
          <a:xfrm>
            <a:off x="228600" y="548680"/>
            <a:ext cx="8915400" cy="5153025"/>
          </a:xfrm>
        </p:spPr>
        <p:txBody>
          <a:bodyPr/>
          <a:lstStyle/>
          <a:p>
            <a:endParaRPr lang="en-US" dirty="0" smtClean="0"/>
          </a:p>
          <a:p>
            <a:r>
              <a:rPr lang="en-US" sz="2000" dirty="0" err="1"/>
              <a:t>Yoongu</a:t>
            </a:r>
            <a:r>
              <a:rPr lang="en-US" sz="2000" dirty="0"/>
              <a:t> Kim, Ross Daly, </a:t>
            </a:r>
            <a:r>
              <a:rPr lang="en-US" sz="2000" dirty="0" err="1"/>
              <a:t>Jeremie</a:t>
            </a:r>
            <a:r>
              <a:rPr lang="en-US" sz="2000" dirty="0"/>
              <a:t> Kim, Chris </a:t>
            </a:r>
            <a:r>
              <a:rPr lang="en-US" sz="2000" dirty="0" err="1"/>
              <a:t>Fallin</a:t>
            </a:r>
            <a:r>
              <a:rPr lang="en-US" sz="2000" dirty="0"/>
              <a:t>, </a:t>
            </a:r>
            <a:r>
              <a:rPr lang="en-US" sz="2000" dirty="0" err="1"/>
              <a:t>Ji</a:t>
            </a:r>
            <a:r>
              <a:rPr lang="en-US" sz="2000" dirty="0"/>
              <a:t> </a:t>
            </a:r>
            <a:r>
              <a:rPr lang="en-US" sz="2000" dirty="0" err="1"/>
              <a:t>Hye</a:t>
            </a:r>
            <a:r>
              <a:rPr lang="en-US" sz="2000" dirty="0"/>
              <a:t> Lee, </a:t>
            </a:r>
            <a:r>
              <a:rPr lang="en-US" sz="2000" dirty="0" err="1"/>
              <a:t>Donghyuk</a:t>
            </a:r>
            <a:r>
              <a:rPr lang="en-US" sz="2000" dirty="0"/>
              <a:t> Lee, Chris Wilkerson, </a:t>
            </a:r>
            <a:r>
              <a:rPr lang="en-US" sz="2000" dirty="0" err="1"/>
              <a:t>Konrad</a:t>
            </a:r>
            <a:r>
              <a:rPr lang="en-US" sz="2000" dirty="0"/>
              <a:t> Lai, and Onur Mutlu,</a:t>
            </a:r>
            <a:br>
              <a:rPr lang="en-US" sz="2000" dirty="0"/>
            </a:br>
            <a:r>
              <a:rPr lang="en-US" sz="2000" b="1" dirty="0">
                <a:hlinkClick r:id="rId3"/>
              </a:rPr>
              <a:t>"Flipping Bits in Memory Without Accessing Them: An Experimental Study of DRAM Disturbance Errors"</a:t>
            </a:r>
            <a:r>
              <a:rPr lang="en-US" sz="2000" dirty="0"/>
              <a:t/>
            </a:r>
            <a:br>
              <a:rPr lang="en-US" sz="2000" dirty="0"/>
            </a:br>
            <a:r>
              <a:rPr lang="en-US" sz="2000" i="1" dirty="0"/>
              <a:t>Proceedings of the </a:t>
            </a:r>
            <a:r>
              <a:rPr lang="en-US" sz="2000" i="1" dirty="0">
                <a:hlinkClick r:id="rId4"/>
              </a:rPr>
              <a:t>41st International Symposium on Computer Architecture</a:t>
            </a:r>
            <a:r>
              <a:rPr lang="en-US" sz="2000" i="1" dirty="0"/>
              <a:t> (</a:t>
            </a:r>
            <a:r>
              <a:rPr lang="en-US" sz="2000" b="1" i="1" dirty="0"/>
              <a:t>ISCA</a:t>
            </a:r>
            <a:r>
              <a:rPr lang="en-US" sz="2000" i="1" dirty="0"/>
              <a:t>)</a:t>
            </a:r>
            <a:r>
              <a:rPr lang="en-US" sz="2000" dirty="0"/>
              <a:t>, Minneapolis, MN, June 2014.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 [</a:t>
            </a:r>
            <a:r>
              <a:rPr lang="en-US" sz="2000" dirty="0">
                <a:hlinkClick r:id="rId9"/>
              </a:rPr>
              <a:t>Source Code and Data</a:t>
            </a:r>
            <a:r>
              <a:rPr lang="en-US" sz="2000" dirty="0"/>
              <a:t>]</a:t>
            </a:r>
            <a:endParaRPr lang="en-US" sz="2000" dirty="0"/>
          </a:p>
        </p:txBody>
      </p:sp>
    </p:spTree>
    <p:extLst>
      <p:ext uri="{BB962C8B-B14F-4D97-AF65-F5344CB8AC3E}">
        <p14:creationId xmlns:p14="http://schemas.microsoft.com/office/powerpoint/2010/main" val="20860318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Retrospective on </a:t>
            </a:r>
            <a:r>
              <a:rPr lang="en-US" dirty="0" smtClean="0"/>
              <a:t>RowHammer </a:t>
            </a:r>
            <a:r>
              <a:rPr lang="en-US" dirty="0" smtClean="0"/>
              <a:t>&amp; Future</a:t>
            </a:r>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71</a:t>
            </a:fld>
            <a:endParaRPr lang="en-US">
              <a:solidFill>
                <a:srgbClr val="000000"/>
              </a:solidFill>
            </a:endParaRP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115616" y="6519446"/>
            <a:ext cx="9865096" cy="323165"/>
          </a:xfrm>
          <a:prstGeom prst="rect">
            <a:avLst/>
          </a:prstGeom>
        </p:spPr>
        <p:txBody>
          <a:bodyPr wrap="square">
            <a:spAutoFit/>
          </a:bodyPr>
          <a:lstStyle/>
          <a:p>
            <a:r>
              <a:rPr lang="en-US" sz="1500" dirty="0">
                <a:solidFill>
                  <a:srgbClr val="000000"/>
                </a:solidFill>
                <a:latin typeface="Tahoma"/>
                <a:hlinkClick r:id="rId3"/>
              </a:rPr>
              <a:t>https://people.inf.ethz.ch/omutlu/pub/rowhammer-and-other-memory-issues_date17.</a:t>
            </a:r>
            <a:r>
              <a:rPr lang="en-US" sz="1500" dirty="0" smtClean="0">
                <a:solidFill>
                  <a:srgbClr val="000000"/>
                </a:solidFill>
                <a:latin typeface="Tahoma"/>
                <a:hlinkClick r:id="rId3"/>
              </a:rPr>
              <a:t>pdf</a:t>
            </a:r>
            <a:r>
              <a:rPr lang="en-US" sz="1500" dirty="0" smtClean="0">
                <a:solidFill>
                  <a:srgbClr val="000000"/>
                </a:solidFill>
                <a:latin typeface="Tahoma"/>
              </a:rPr>
              <a:t> </a:t>
            </a:r>
            <a:endParaRPr lang="en-US" sz="1500" dirty="0">
              <a:solidFill>
                <a:srgbClr val="000000"/>
              </a:solidFill>
              <a:latin typeface="Tahoma"/>
            </a:endParaRPr>
          </a:p>
        </p:txBody>
      </p:sp>
      <p:sp>
        <p:nvSpPr>
          <p:cNvPr id="8" name="Content Placeholder 2"/>
          <p:cNvSpPr>
            <a:spLocks noGrp="1"/>
          </p:cNvSpPr>
          <p:nvPr>
            <p:ph idx="1"/>
          </p:nvPr>
        </p:nvSpPr>
        <p:spPr>
          <a:xfrm>
            <a:off x="228600" y="548680"/>
            <a:ext cx="8915400" cy="5153025"/>
          </a:xfrm>
        </p:spPr>
        <p:txBody>
          <a:bodyPr/>
          <a:lstStyle/>
          <a:p>
            <a:endParaRPr lang="en-US" dirty="0" smtClean="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endParaRPr lang="en-US" sz="2000" dirty="0"/>
          </a:p>
        </p:txBody>
      </p:sp>
    </p:spTree>
    <p:extLst>
      <p:ext uri="{BB962C8B-B14F-4D97-AF65-F5344CB8AC3E}">
        <p14:creationId xmlns:p14="http://schemas.microsoft.com/office/powerpoint/2010/main" val="337196655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0000FF"/>
                </a:solidFill>
              </a:rPr>
              <a:t>Secure, Reliable, Safe</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72</a:t>
            </a:fld>
            <a:endParaRPr lang="en-US"/>
          </a:p>
        </p:txBody>
      </p:sp>
    </p:spTree>
    <p:extLst>
      <p:ext uri="{BB962C8B-B14F-4D97-AF65-F5344CB8AC3E}">
        <p14:creationId xmlns:p14="http://schemas.microsoft.com/office/powerpoint/2010/main" val="102322955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Future of Main Memory</a:t>
            </a:r>
            <a:endParaRPr lang="en-US" dirty="0"/>
          </a:p>
        </p:txBody>
      </p:sp>
      <p:sp>
        <p:nvSpPr>
          <p:cNvPr id="3" name="Content Placeholder 2"/>
          <p:cNvSpPr>
            <a:spLocks noGrp="1"/>
          </p:cNvSpPr>
          <p:nvPr>
            <p:ph idx="1"/>
          </p:nvPr>
        </p:nvSpPr>
        <p:spPr>
          <a:xfrm>
            <a:off x="228600" y="1052736"/>
            <a:ext cx="8610600" cy="5195664"/>
          </a:xfrm>
        </p:spPr>
        <p:txBody>
          <a:bodyPr/>
          <a:lstStyle/>
          <a:p>
            <a:r>
              <a:rPr lang="en-US" dirty="0" smtClean="0"/>
              <a:t>DRAM is becoming less reliable </a:t>
            </a:r>
            <a:r>
              <a:rPr lang="en-US" dirty="0" smtClean="0">
                <a:sym typeface="Wingdings"/>
              </a:rPr>
              <a:t> more vulnerable</a:t>
            </a:r>
          </a:p>
          <a:p>
            <a:endParaRPr lang="en-US" dirty="0">
              <a:sym typeface="Wingdings"/>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73</a:t>
            </a:fld>
            <a:endParaRPr lang="en-US" altLang="en-US">
              <a:solidFill>
                <a:srgbClr val="000000"/>
              </a:solidFill>
            </a:endParaRPr>
          </a:p>
        </p:txBody>
      </p:sp>
    </p:spTree>
    <p:extLst>
      <p:ext uri="{BB962C8B-B14F-4D97-AF65-F5344CB8AC3E}">
        <p14:creationId xmlns:p14="http://schemas.microsoft.com/office/powerpoint/2010/main" val="349022803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884238"/>
          </a:xfrm>
        </p:spPr>
        <p:txBody>
          <a:bodyPr/>
          <a:lstStyle/>
          <a:p>
            <a:r>
              <a:rPr lang="en-US" dirty="0" smtClean="0"/>
              <a:t>Large-Scale Failure Analysis of DRAM Chips</a:t>
            </a:r>
            <a:endParaRPr lang="en-US" dirty="0"/>
          </a:p>
        </p:txBody>
      </p:sp>
      <p:sp>
        <p:nvSpPr>
          <p:cNvPr id="3" name="Content Placeholder 2"/>
          <p:cNvSpPr>
            <a:spLocks noGrp="1"/>
          </p:cNvSpPr>
          <p:nvPr>
            <p:ph idx="1"/>
          </p:nvPr>
        </p:nvSpPr>
        <p:spPr>
          <a:xfrm>
            <a:off x="228600" y="980728"/>
            <a:ext cx="8610600" cy="5153025"/>
          </a:xfrm>
        </p:spPr>
        <p:txBody>
          <a:bodyPr/>
          <a:lstStyle/>
          <a:p>
            <a:r>
              <a:rPr lang="en-US" dirty="0" smtClean="0">
                <a:solidFill>
                  <a:srgbClr val="0000FF"/>
                </a:solidFill>
              </a:rPr>
              <a:t>Analysis and modeling of memory errors found in all of Facebook’s server fleet</a:t>
            </a:r>
          </a:p>
          <a:p>
            <a:endParaRPr lang="en-US" dirty="0" smtClean="0"/>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"Revisiting Memory Errors in Large-Scale Production Data Centers: Analysis and Modeling of New Trends from the Field"</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DRAM Error Model</a:t>
            </a:r>
            <a:r>
              <a:rPr lang="en-US" sz="2000" dirty="0"/>
              <a:t>] </a:t>
            </a:r>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74</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941168"/>
            <a:ext cx="9144000" cy="1475117"/>
          </a:xfrm>
          <a:prstGeom prst="rect">
            <a:avLst/>
          </a:prstGeom>
        </p:spPr>
      </p:pic>
    </p:spTree>
    <p:extLst>
      <p:ext uri="{BB962C8B-B14F-4D97-AF65-F5344CB8AC3E}">
        <p14:creationId xmlns:p14="http://schemas.microsoft.com/office/powerpoint/2010/main" val="251245627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 name="Shape 402"/>
          <p:cNvSpPr/>
          <p:nvPr/>
        </p:nvSpPr>
        <p:spPr>
          <a:xfrm rot="548035">
            <a:off x="7015296" y="2547039"/>
            <a:ext cx="1740409" cy="189077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ma14="http://schemas.microsoft.com/office/mac/drawingml/2011/main" val="1"/>
            </a:ext>
          </a:extLst>
        </p:spPr>
        <p:txBody>
          <a:bodyPr wrap="none" lIns="0" tIns="0" rIns="0" bIns="0" anchor="b">
            <a:spAutoFit/>
          </a:bodyPr>
          <a:lstStyle/>
          <a:p>
            <a:pPr algn="ctr">
              <a:lnSpc>
                <a:spcPct val="80000"/>
              </a:lnSpc>
              <a:defRPr spc="0">
                <a:solidFill>
                  <a:srgbClr val="000000"/>
                </a:solidFill>
              </a:defRPr>
            </a:pPr>
            <a:r>
              <a:rPr sz="3800" i="1" spc="-38" dirty="0">
                <a:solidFill>
                  <a:srgbClr val="405F82"/>
                </a:solidFill>
                <a:latin typeface="Garamond"/>
                <a:sym typeface="Vista Sans OT Medium"/>
              </a:rPr>
              <a:t>Intuition:</a:t>
            </a:r>
            <a:br>
              <a:rPr sz="3800" i="1" spc="-38" dirty="0">
                <a:solidFill>
                  <a:srgbClr val="405F82"/>
                </a:solidFill>
                <a:latin typeface="Garamond"/>
                <a:sym typeface="Vista Sans OT Medium"/>
              </a:rPr>
            </a:br>
            <a:r>
              <a:rPr sz="3800" i="1" spc="-38" dirty="0">
                <a:solidFill>
                  <a:srgbClr val="405F82"/>
                </a:solidFill>
                <a:latin typeface="Garamond"/>
                <a:sym typeface="Vista Sans OT Medium"/>
              </a:rPr>
              <a:t>quadratic</a:t>
            </a:r>
            <a:br>
              <a:rPr sz="3800" i="1" spc="-38" dirty="0">
                <a:solidFill>
                  <a:srgbClr val="405F82"/>
                </a:solidFill>
                <a:latin typeface="Garamond"/>
                <a:sym typeface="Vista Sans OT Medium"/>
              </a:rPr>
            </a:br>
            <a:r>
              <a:rPr sz="3800" i="1" spc="-38" dirty="0">
                <a:solidFill>
                  <a:srgbClr val="405F82"/>
                </a:solidFill>
                <a:latin typeface="Garamond"/>
                <a:sym typeface="Vista Sans OT Medium"/>
              </a:rPr>
              <a:t>increase in</a:t>
            </a:r>
            <a:br>
              <a:rPr sz="3800" i="1" spc="-38" dirty="0">
                <a:solidFill>
                  <a:srgbClr val="405F82"/>
                </a:solidFill>
                <a:latin typeface="Garamond"/>
                <a:sym typeface="Vista Sans OT Medium"/>
              </a:rPr>
            </a:br>
            <a:r>
              <a:rPr sz="3800" i="1" spc="-38" dirty="0">
                <a:solidFill>
                  <a:srgbClr val="405F82"/>
                </a:solidFill>
                <a:latin typeface="Garamond"/>
                <a:sym typeface="Vista Sans OT Medium"/>
              </a:rPr>
              <a:t>capacity</a:t>
            </a:r>
          </a:p>
        </p:txBody>
      </p:sp>
      <p:sp>
        <p:nvSpPr>
          <p:cNvPr id="4" name="Shape 305"/>
          <p:cNvSpPr/>
          <p:nvPr/>
        </p:nvSpPr>
        <p:spPr>
          <a:xfrm>
            <a:off x="251520" y="324366"/>
            <a:ext cx="8889400" cy="1016402"/>
          </a:xfrm>
          <a:prstGeom prst="rect">
            <a:avLst/>
          </a:prstGeom>
          <a:ln w="12700">
            <a:miter lim="400000"/>
          </a:ln>
          <a:extLst>
            <a:ext uri="{C572A759-6A51-4108-AA02-DFA0A04FC94B}">
              <ma14:wrappingTextBoxFlag xmlns:ma14="http://schemas.microsoft.com/office/mac/drawingml/2011/main" val="1"/>
            </a:ext>
          </a:extLst>
        </p:spPr>
        <p:txBody>
          <a:bodyPr wrap="none" lIns="38466" tIns="38466" rIns="38466" bIns="38466" anchor="ctr">
            <a:spAutoFit/>
          </a:bodyPr>
          <a:lstStyle>
            <a:lvl1pPr>
              <a:defRPr sz="8000" b="1" spc="-79">
                <a:solidFill>
                  <a:srgbClr val="000000"/>
                </a:solidFill>
              </a:defRPr>
            </a:lvl1pPr>
          </a:lstStyle>
          <a:p>
            <a:pPr>
              <a:defRPr sz="1800" b="0" spc="0"/>
            </a:pPr>
            <a:r>
              <a:rPr lang="en-US" sz="6100" b="0" spc="-60" dirty="0" smtClean="0">
                <a:latin typeface="Tahoma"/>
              </a:rPr>
              <a:t>DRAM Reliability Reducing</a:t>
            </a:r>
            <a:endParaRPr sz="6100" b="0" spc="-60" dirty="0">
              <a:latin typeface="Tahoma"/>
            </a:endParaRPr>
          </a:p>
        </p:txBody>
      </p:sp>
      <p:pic>
        <p:nvPicPr>
          <p:cNvPr id="3" name="Picture 2"/>
          <p:cNvPicPr>
            <a:picLocks noChangeAspect="1"/>
          </p:cNvPicPr>
          <p:nvPr/>
        </p:nvPicPr>
        <p:blipFill>
          <a:blip r:embed="rId2"/>
          <a:stretch>
            <a:fillRect/>
          </a:stretch>
        </p:blipFill>
        <p:spPr>
          <a:xfrm>
            <a:off x="1331640" y="1196752"/>
            <a:ext cx="5419912" cy="5436411"/>
          </a:xfrm>
          <a:prstGeom prst="rect">
            <a:avLst/>
          </a:prstGeom>
        </p:spPr>
      </p:pic>
    </p:spTree>
    <p:extLst>
      <p:ext uri="{BB962C8B-B14F-4D97-AF65-F5344CB8AC3E}">
        <p14:creationId xmlns:p14="http://schemas.microsoft.com/office/powerpoint/2010/main" val="385434428"/>
      </p:ext>
    </p:extLst>
  </p:cSld>
  <p:clrMapOvr>
    <a:masterClrMapping/>
  </p:clrMapOvr>
  <p:transition xmlns:p14="http://schemas.microsoft.com/office/powerpoint/2010/main" spd="med"/>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2"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Aside: SSD Error Analysis in </a:t>
            </a:r>
            <a:r>
              <a:rPr lang="en-US" dirty="0"/>
              <a:t>t</a:t>
            </a:r>
            <a:r>
              <a:rPr lang="en-US" dirty="0" smtClean="0"/>
              <a:t>he Field</a:t>
            </a:r>
            <a:endParaRPr lang="en-US" dirty="0"/>
          </a:p>
        </p:txBody>
      </p:sp>
      <p:sp>
        <p:nvSpPr>
          <p:cNvPr id="3" name="Content Placeholder 2"/>
          <p:cNvSpPr>
            <a:spLocks noGrp="1"/>
          </p:cNvSpPr>
          <p:nvPr>
            <p:ph idx="1"/>
          </p:nvPr>
        </p:nvSpPr>
        <p:spPr/>
        <p:txBody>
          <a:bodyPr/>
          <a:lstStyle/>
          <a:p>
            <a:r>
              <a:rPr lang="en-US" sz="2200" dirty="0" smtClean="0">
                <a:solidFill>
                  <a:srgbClr val="0000FF"/>
                </a:solidFill>
              </a:rPr>
              <a:t>First large-scale field study of flash memory errors</a:t>
            </a:r>
          </a:p>
          <a:p>
            <a:endParaRPr lang="en-US" sz="2200" dirty="0" smtClean="0">
              <a:solidFill>
                <a:srgbClr val="0000FF"/>
              </a:solidFill>
            </a:endParaRPr>
          </a:p>
          <a:p>
            <a:r>
              <a:rPr lang="en-US" sz="2200" dirty="0" smtClean="0"/>
              <a:t>Justin </a:t>
            </a:r>
            <a:r>
              <a:rPr lang="en-US" sz="2200" dirty="0"/>
              <a:t>Meza, </a:t>
            </a:r>
            <a:r>
              <a:rPr lang="en-US" sz="2200" dirty="0" err="1"/>
              <a:t>Qiang</a:t>
            </a:r>
            <a:r>
              <a:rPr lang="en-US" sz="2200" dirty="0"/>
              <a:t> Wu, </a:t>
            </a:r>
            <a:r>
              <a:rPr lang="en-US" sz="2200" dirty="0" err="1"/>
              <a:t>Sanjeev</a:t>
            </a:r>
            <a:r>
              <a:rPr lang="en-US" sz="2200" dirty="0"/>
              <a:t> Kumar, and Onur Mutlu,</a:t>
            </a:r>
            <a:br>
              <a:rPr lang="en-US" sz="2200" dirty="0"/>
            </a:br>
            <a:r>
              <a:rPr lang="en-US" sz="2200" b="1" dirty="0">
                <a:hlinkClick r:id="rId2"/>
              </a:rPr>
              <a:t>"A Large-Scale Study of Flash Memory Errors in the Field"</a:t>
            </a:r>
            <a:r>
              <a:rPr lang="en-US" sz="2200" dirty="0"/>
              <a:t> </a:t>
            </a:r>
            <a:br>
              <a:rPr lang="en-US" sz="2200" dirty="0"/>
            </a:br>
            <a:r>
              <a:rPr lang="en-US" sz="2200" i="1" dirty="0"/>
              <a:t>Proceedings of the </a:t>
            </a:r>
            <a:r>
              <a:rPr lang="en-US" sz="2200" i="1" dirty="0">
                <a:hlinkClick r:id="rId3"/>
              </a:rPr>
              <a:t>ACM International Conference on Measurement and Modeling of Computer Systems</a:t>
            </a:r>
            <a:r>
              <a:rPr lang="en-US" sz="2200" i="1" dirty="0"/>
              <a:t> (</a:t>
            </a:r>
            <a:r>
              <a:rPr lang="en-US" sz="2200" b="1" i="1" dirty="0"/>
              <a:t>SIGMETRICS</a:t>
            </a:r>
            <a:r>
              <a:rPr lang="en-US" sz="2200" i="1" dirty="0"/>
              <a:t>)</a:t>
            </a:r>
            <a:r>
              <a:rPr lang="en-US" sz="2200" dirty="0"/>
              <a:t>, Portland, OR, June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Coverage at ZDNet</a:t>
            </a:r>
            <a:r>
              <a:rPr lang="en-US" sz="2200" dirty="0" smtClean="0"/>
              <a:t>]</a:t>
            </a:r>
            <a:endParaRPr lang="en-US" sz="2200" dirty="0"/>
          </a:p>
          <a:p>
            <a:endParaRPr lang="en-US" sz="2200" dirty="0" smtClean="0"/>
          </a:p>
          <a:p>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solidFill>
                  <a:srgbClr val="000000"/>
                </a:solidFill>
              </a:rPr>
              <a:pPr>
                <a:defRPr/>
              </a:pPr>
              <a:t>76</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708054"/>
            <a:ext cx="9144000" cy="1313234"/>
          </a:xfrm>
          <a:prstGeom prst="rect">
            <a:avLst/>
          </a:prstGeom>
        </p:spPr>
      </p:pic>
    </p:spTree>
    <p:extLst>
      <p:ext uri="{BB962C8B-B14F-4D97-AF65-F5344CB8AC3E}">
        <p14:creationId xmlns:p14="http://schemas.microsoft.com/office/powerpoint/2010/main" val="1192090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Future of Main Memory</a:t>
            </a:r>
            <a:endParaRPr lang="en-US" dirty="0"/>
          </a:p>
        </p:txBody>
      </p:sp>
      <p:sp>
        <p:nvSpPr>
          <p:cNvPr id="3" name="Content Placeholder 2"/>
          <p:cNvSpPr>
            <a:spLocks noGrp="1"/>
          </p:cNvSpPr>
          <p:nvPr>
            <p:ph idx="1"/>
          </p:nvPr>
        </p:nvSpPr>
        <p:spPr>
          <a:xfrm>
            <a:off x="228600" y="1052736"/>
            <a:ext cx="8610600" cy="5195664"/>
          </a:xfrm>
        </p:spPr>
        <p:txBody>
          <a:bodyPr/>
          <a:lstStyle/>
          <a:p>
            <a:r>
              <a:rPr lang="en-US" dirty="0" smtClean="0"/>
              <a:t>DRAM is becoming less reliable </a:t>
            </a:r>
            <a:r>
              <a:rPr lang="en-US" dirty="0" smtClean="0">
                <a:sym typeface="Wingdings"/>
              </a:rPr>
              <a:t> more vulnerable</a:t>
            </a:r>
          </a:p>
          <a:p>
            <a:endParaRPr lang="en-US" dirty="0">
              <a:sym typeface="Wingdings"/>
            </a:endParaRPr>
          </a:p>
          <a:p>
            <a:r>
              <a:rPr lang="en-US" dirty="0" smtClean="0">
                <a:sym typeface="Wingdings"/>
              </a:rPr>
              <a:t>Due to difficulties in DRAM scaling, other problems may also appear (or they may be going unnoticed)</a:t>
            </a:r>
          </a:p>
          <a:p>
            <a:endParaRPr lang="en-US" dirty="0">
              <a:sym typeface="Wingdings"/>
            </a:endParaRPr>
          </a:p>
          <a:p>
            <a:r>
              <a:rPr lang="en-US" dirty="0" smtClean="0">
                <a:sym typeface="Wingdings"/>
              </a:rPr>
              <a:t>Some errors may already be slipping into the field</a:t>
            </a:r>
          </a:p>
          <a:p>
            <a:pPr lvl="1"/>
            <a:r>
              <a:rPr lang="en-US" dirty="0" smtClean="0">
                <a:sym typeface="Wingdings"/>
              </a:rPr>
              <a:t>Read disturb errors (</a:t>
            </a:r>
            <a:r>
              <a:rPr lang="en-US" dirty="0" err="1" smtClean="0">
                <a:sym typeface="Wingdings"/>
              </a:rPr>
              <a:t>Rowhammer</a:t>
            </a:r>
            <a:r>
              <a:rPr lang="en-US" dirty="0" smtClean="0">
                <a:sym typeface="Wingdings"/>
              </a:rPr>
              <a:t>)</a:t>
            </a:r>
          </a:p>
          <a:p>
            <a:pPr lvl="1"/>
            <a:r>
              <a:rPr lang="en-US" dirty="0" smtClean="0">
                <a:sym typeface="Wingdings"/>
              </a:rPr>
              <a:t>Retention errors</a:t>
            </a:r>
          </a:p>
          <a:p>
            <a:pPr lvl="1"/>
            <a:r>
              <a:rPr lang="en-US" dirty="0" smtClean="0">
                <a:sym typeface="Wingdings"/>
              </a:rPr>
              <a:t>Read errors, write errors</a:t>
            </a:r>
          </a:p>
          <a:p>
            <a:pPr lvl="1"/>
            <a:r>
              <a:rPr lang="en-US" dirty="0" smtClean="0">
                <a:sym typeface="Wingdings"/>
              </a:rPr>
              <a:t>…</a:t>
            </a:r>
          </a:p>
          <a:p>
            <a:endParaRPr lang="en-US" dirty="0">
              <a:sym typeface="Wingdings"/>
            </a:endParaRPr>
          </a:p>
          <a:p>
            <a:r>
              <a:rPr lang="en-US" dirty="0" smtClean="0">
                <a:solidFill>
                  <a:srgbClr val="FF0000"/>
                </a:solidFill>
                <a:sym typeface="Wingdings"/>
              </a:rPr>
              <a:t>These errors can also pose security vulnerabilities</a:t>
            </a:r>
            <a:endParaRPr lang="en-US" dirty="0">
              <a:solidFill>
                <a:srgbClr val="FF0000"/>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77</a:t>
            </a:fld>
            <a:endParaRPr lang="en-US" altLang="en-US">
              <a:solidFill>
                <a:srgbClr val="000000"/>
              </a:solidFill>
            </a:endParaRPr>
          </a:p>
        </p:txBody>
      </p:sp>
      <p:sp>
        <p:nvSpPr>
          <p:cNvPr id="5" name="Rectangle 4"/>
          <p:cNvSpPr>
            <a:spLocks noChangeArrowheads="1"/>
          </p:cNvSpPr>
          <p:nvPr/>
        </p:nvSpPr>
        <p:spPr bwMode="auto">
          <a:xfrm>
            <a:off x="899593" y="4005064"/>
            <a:ext cx="2232248" cy="432049"/>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latin typeface="Tahoma"/>
              <a:ea typeface="ＭＳ Ｐゴシック" charset="0"/>
              <a:cs typeface="ＭＳ Ｐゴシック" charset="0"/>
            </a:endParaRPr>
          </a:p>
        </p:txBody>
      </p:sp>
    </p:spTree>
    <p:extLst>
      <p:ext uri="{BB962C8B-B14F-4D97-AF65-F5344CB8AC3E}">
        <p14:creationId xmlns:p14="http://schemas.microsoft.com/office/powerpoint/2010/main" val="222062874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DRAM Data Retention Time Failures</a:t>
            </a:r>
            <a:endParaRPr lang="en-US" dirty="0"/>
          </a:p>
        </p:txBody>
      </p:sp>
      <p:sp>
        <p:nvSpPr>
          <p:cNvPr id="3" name="Content Placeholder 2"/>
          <p:cNvSpPr>
            <a:spLocks noGrp="1"/>
          </p:cNvSpPr>
          <p:nvPr>
            <p:ph idx="1"/>
          </p:nvPr>
        </p:nvSpPr>
        <p:spPr/>
        <p:txBody>
          <a:bodyPr/>
          <a:lstStyle/>
          <a:p>
            <a:r>
              <a:rPr lang="en-US" dirty="0" smtClean="0"/>
              <a:t>Determining the data retention time of a cell/row is getting more difficult</a:t>
            </a:r>
          </a:p>
          <a:p>
            <a:endParaRPr lang="en-US" dirty="0"/>
          </a:p>
          <a:p>
            <a:r>
              <a:rPr lang="en-US" dirty="0" smtClean="0"/>
              <a:t>Retention failures may already be slipping into the field</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78</a:t>
            </a:fld>
            <a:endParaRPr lang="en-US" altLang="en-US">
              <a:solidFill>
                <a:srgbClr val="000000"/>
              </a:solidFill>
            </a:endParaRPr>
          </a:p>
        </p:txBody>
      </p:sp>
    </p:spTree>
    <p:extLst>
      <p:ext uri="{BB962C8B-B14F-4D97-AF65-F5344CB8AC3E}">
        <p14:creationId xmlns:p14="http://schemas.microsoft.com/office/powerpoint/2010/main" val="257263828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a:t>
            </a:r>
            <a:r>
              <a:rPr lang="en-US" sz="1800" u="sng" dirty="0"/>
              <a:t>Onur Mutlu</a:t>
            </a:r>
            <a:r>
              <a:rPr lang="en-US" sz="1800" dirty="0"/>
              <a:t>,</a:t>
            </a:r>
            <a:br>
              <a:rPr lang="en-US" sz="1800" dirty="0"/>
            </a:br>
            <a:r>
              <a:rPr lang="en-US" sz="1800" b="1" dirty="0">
                <a:hlinkClick r:id="rId2"/>
              </a:rPr>
              <a:t>"An Experimental Study of Data Retention Behavior in Modern DRAM Devices: Implications for Retention Time Profiling Mechanisms"</a:t>
            </a:r>
            <a:r>
              <a:rPr lang="en-US" sz="1800" dirty="0"/>
              <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79</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
        <p:nvSpPr>
          <p:cNvPr id="7" name="Title 1"/>
          <p:cNvSpPr>
            <a:spLocks noGrp="1"/>
          </p:cNvSpPr>
          <p:nvPr>
            <p:ph type="title"/>
          </p:nvPr>
        </p:nvSpPr>
        <p:spPr>
          <a:xfrm>
            <a:off x="228600" y="152400"/>
            <a:ext cx="8610600" cy="884238"/>
          </a:xfrm>
        </p:spPr>
        <p:txBody>
          <a:bodyPr/>
          <a:lstStyle/>
          <a:p>
            <a:r>
              <a:rPr lang="en-US" dirty="0" smtClean="0"/>
              <a:t>Analysis of Retention Failures </a:t>
            </a:r>
            <a:r>
              <a:rPr lang="en-US" sz="3000" b="1" dirty="0" smtClean="0"/>
              <a:t>[ISCA’13]</a:t>
            </a:r>
            <a:endParaRPr lang="en-US" sz="3000" b="1" dirty="0"/>
          </a:p>
        </p:txBody>
      </p:sp>
    </p:spTree>
    <p:extLst>
      <p:ext uri="{BB962C8B-B14F-4D97-AF65-F5344CB8AC3E}">
        <p14:creationId xmlns:p14="http://schemas.microsoft.com/office/powerpoint/2010/main" val="21003838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09"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238125" y="1095375"/>
            <a:ext cx="8905875" cy="5153025"/>
          </a:xfrm>
        </p:spPr>
        <p:txBody>
          <a:bodyPr/>
          <a:lstStyle/>
          <a:p>
            <a:pPr>
              <a:defRPr/>
            </a:pPr>
            <a:r>
              <a:rPr lang="en-US" dirty="0" smtClean="0">
                <a:solidFill>
                  <a:srgbClr val="FF0000"/>
                </a:solidFill>
                <a:latin typeface="Tahoma" charset="0"/>
                <a:ea typeface="ＭＳ Ｐゴシック" charset="0"/>
                <a:cs typeface="ＭＳ Ｐゴシック" charset="0"/>
              </a:rPr>
              <a:t>Data </a:t>
            </a:r>
            <a:r>
              <a:rPr lang="en-US" dirty="0">
                <a:solidFill>
                  <a:srgbClr val="FF0000"/>
                </a:solidFill>
                <a:latin typeface="Tahoma" charset="0"/>
                <a:ea typeface="ＭＳ Ｐゴシック" charset="0"/>
                <a:cs typeface="ＭＳ Ｐゴシック" charset="0"/>
              </a:rPr>
              <a:t>Pattern Dependence (DPD</a:t>
            </a:r>
            <a:r>
              <a:rPr lang="en-US" dirty="0" smtClean="0">
                <a:solidFill>
                  <a:srgbClr val="FF0000"/>
                </a:solidFill>
                <a:latin typeface="Tahoma" charset="0"/>
                <a:ea typeface="ＭＳ Ｐゴシック" charset="0"/>
                <a:cs typeface="ＭＳ Ｐゴシック" charset="0"/>
              </a:rPr>
              <a:t>) </a:t>
            </a:r>
            <a:r>
              <a:rPr lang="en-US" dirty="0" smtClean="0">
                <a:latin typeface="Tahoma" charset="0"/>
                <a:ea typeface="ＭＳ Ｐゴシック" charset="0"/>
                <a:cs typeface="ＭＳ Ｐゴシック" charset="0"/>
              </a:rPr>
              <a:t>of retention time</a:t>
            </a:r>
          </a:p>
          <a:p>
            <a:pPr>
              <a:defRPr/>
            </a:pPr>
            <a:endParaRPr lang="en-US" dirty="0">
              <a:solidFill>
                <a:srgbClr val="FF0000"/>
              </a:solidFill>
              <a:latin typeface="Tahoma" charset="0"/>
              <a:ea typeface="ＭＳ Ｐゴシック" charset="0"/>
              <a:cs typeface="ＭＳ Ｐゴシック" charset="0"/>
            </a:endParaRPr>
          </a:p>
          <a:p>
            <a:pPr>
              <a:defRPr/>
            </a:pPr>
            <a:endParaRPr lang="en-US" dirty="0" smtClean="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marL="0" indent="0">
              <a:buFont typeface="Wingdings" charset="0"/>
              <a:buNone/>
              <a:defRPr/>
            </a:pPr>
            <a:endParaRPr lang="en-US" dirty="0">
              <a:solidFill>
                <a:srgbClr val="FF0000"/>
              </a:solidFill>
              <a:latin typeface="Tahoma" charset="0"/>
              <a:ea typeface="ＭＳ Ｐゴシック" charset="0"/>
              <a:cs typeface="ＭＳ Ｐゴシック" charset="0"/>
            </a:endParaRPr>
          </a:p>
          <a:p>
            <a:pPr>
              <a:defRPr/>
            </a:pPr>
            <a:r>
              <a:rPr lang="en-US" dirty="0" smtClean="0">
                <a:solidFill>
                  <a:srgbClr val="FF0000"/>
                </a:solidFill>
                <a:latin typeface="Tahoma" charset="0"/>
                <a:ea typeface="ＭＳ Ｐゴシック" charset="0"/>
                <a:cs typeface="ＭＳ Ｐゴシック" charset="0"/>
              </a:rPr>
              <a:t>Variable Retention Time (VRT) </a:t>
            </a:r>
            <a:r>
              <a:rPr lang="en-US" dirty="0" smtClean="0">
                <a:solidFill>
                  <a:srgbClr val="000000"/>
                </a:solidFill>
                <a:latin typeface="Tahoma" charset="0"/>
                <a:ea typeface="ＭＳ Ｐゴシック" charset="0"/>
                <a:cs typeface="ＭＳ Ｐゴシック" charset="0"/>
              </a:rPr>
              <a:t>phenomenon</a:t>
            </a:r>
            <a:endParaRPr lang="en-US" dirty="0">
              <a:solidFill>
                <a:srgbClr val="000000"/>
              </a:solidFill>
              <a:latin typeface="Tahoma" charset="0"/>
              <a:ea typeface="ＭＳ Ｐゴシック" charset="0"/>
              <a:cs typeface="ＭＳ Ｐゴシック" charset="0"/>
            </a:endParaRPr>
          </a:p>
        </p:txBody>
      </p:sp>
      <p:sp>
        <p:nvSpPr>
          <p:cNvPr id="222211"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32BADDEA-2833-0049-8538-3BDE34A5F6C9}" type="slidenum">
              <a:rPr lang="en-US" sz="1600">
                <a:solidFill>
                  <a:srgbClr val="000000"/>
                </a:solidFill>
                <a:latin typeface="Garamond" charset="0"/>
              </a:rPr>
              <a:pPr eaLnBrk="1" hangingPunct="1"/>
              <a:t>80</a:t>
            </a:fld>
            <a:endParaRPr lang="en-US" sz="1600">
              <a:solidFill>
                <a:srgbClr val="000000"/>
              </a:solidFill>
              <a:latin typeface="Garamond" charset="0"/>
            </a:endParaRPr>
          </a:p>
        </p:txBody>
      </p:sp>
    </p:spTree>
    <p:extLst>
      <p:ext uri="{BB962C8B-B14F-4D97-AF65-F5344CB8AC3E}">
        <p14:creationId xmlns:p14="http://schemas.microsoft.com/office/powerpoint/2010/main" val="68068060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3"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165100" y="1095375"/>
            <a:ext cx="8978900" cy="5153025"/>
          </a:xfrm>
        </p:spPr>
        <p:txBody>
          <a:bodyPr/>
          <a:lstStyle/>
          <a:p>
            <a:r>
              <a:rPr lang="en-US">
                <a:solidFill>
                  <a:srgbClr val="FF0000"/>
                </a:solidFill>
                <a:latin typeface="Tahoma" charset="0"/>
                <a:ea typeface="ＭＳ Ｐゴシック" charset="0"/>
                <a:cs typeface="ＭＳ Ｐゴシック" charset="0"/>
              </a:rPr>
              <a:t>Challenge 1: Data Pattern Dependence (DPD)</a:t>
            </a:r>
          </a:p>
          <a:p>
            <a:pPr lvl="1"/>
            <a:r>
              <a:rPr lang="en-US">
                <a:solidFill>
                  <a:srgbClr val="0000FF"/>
                </a:solidFill>
                <a:latin typeface="Tahoma" charset="0"/>
                <a:ea typeface="ＭＳ Ｐゴシック" charset="0"/>
              </a:rPr>
              <a:t>Retention time of a DRAM cell depends on its value and the values of cells nearby it</a:t>
            </a:r>
          </a:p>
          <a:p>
            <a:pPr lvl="1"/>
            <a:endParaRPr lang="en-US" sz="1800">
              <a:latin typeface="Tahoma" charset="0"/>
              <a:ea typeface="ＭＳ Ｐゴシック" charset="0"/>
            </a:endParaRPr>
          </a:p>
          <a:p>
            <a:pPr lvl="1"/>
            <a:r>
              <a:rPr lang="en-US">
                <a:latin typeface="Tahoma" charset="0"/>
                <a:ea typeface="ＭＳ Ｐゴシック" charset="0"/>
              </a:rPr>
              <a:t>When a row is activated, all bitlines are perturbed simultaneously</a:t>
            </a:r>
          </a:p>
        </p:txBody>
      </p:sp>
      <p:sp>
        <p:nvSpPr>
          <p:cNvPr id="223235"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FD2CC19-049F-354C-8180-33C2AEE3F683}" type="slidenum">
              <a:rPr lang="en-US" sz="1600">
                <a:solidFill>
                  <a:srgbClr val="000000"/>
                </a:solidFill>
                <a:latin typeface="Garamond" charset="0"/>
              </a:rPr>
              <a:pPr eaLnBrk="1" hangingPunct="1"/>
              <a:t>81</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985963" y="3071813"/>
            <a:ext cx="5532437" cy="3675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Oval 1"/>
          <p:cNvSpPr/>
          <p:nvPr/>
        </p:nvSpPr>
        <p:spPr>
          <a:xfrm>
            <a:off x="2540000" y="3444875"/>
            <a:ext cx="4564063" cy="214313"/>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latin typeface="Tahoma"/>
            </a:endParaRPr>
          </a:p>
        </p:txBody>
      </p:sp>
      <p:sp>
        <p:nvSpPr>
          <p:cNvPr id="7" name="Oval 6"/>
          <p:cNvSpPr/>
          <p:nvPr/>
        </p:nvSpPr>
        <p:spPr>
          <a:xfrm>
            <a:off x="4137025" y="3168650"/>
            <a:ext cx="188913"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latin typeface="Tahoma"/>
            </a:endParaRPr>
          </a:p>
        </p:txBody>
      </p:sp>
      <p:sp>
        <p:nvSpPr>
          <p:cNvPr id="8" name="Oval 7"/>
          <p:cNvSpPr/>
          <p:nvPr/>
        </p:nvSpPr>
        <p:spPr>
          <a:xfrm>
            <a:off x="2894013" y="3170238"/>
            <a:ext cx="187325" cy="1735137"/>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latin typeface="Tahoma"/>
            </a:endParaRPr>
          </a:p>
        </p:txBody>
      </p:sp>
      <p:sp>
        <p:nvSpPr>
          <p:cNvPr id="9" name="Oval 8"/>
          <p:cNvSpPr/>
          <p:nvPr/>
        </p:nvSpPr>
        <p:spPr>
          <a:xfrm>
            <a:off x="5737225" y="3171825"/>
            <a:ext cx="187325"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latin typeface="Tahoma"/>
            </a:endParaRPr>
          </a:p>
        </p:txBody>
      </p:sp>
      <p:sp>
        <p:nvSpPr>
          <p:cNvPr id="10" name="Rectangle 9"/>
          <p:cNvSpPr>
            <a:spLocks noChangeArrowheads="1"/>
          </p:cNvSpPr>
          <p:nvPr/>
        </p:nvSpPr>
        <p:spPr bwMode="auto">
          <a:xfrm>
            <a:off x="2530475" y="3352800"/>
            <a:ext cx="5051425" cy="1249363"/>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latin typeface="Tahoma"/>
              <a:ea typeface="ＭＳ Ｐゴシック" charset="0"/>
              <a:cs typeface="ＭＳ Ｐゴシック" charset="0"/>
            </a:endParaRPr>
          </a:p>
        </p:txBody>
      </p:sp>
    </p:spTree>
    <p:extLst>
      <p:ext uri="{BB962C8B-B14F-4D97-AF65-F5344CB8AC3E}">
        <p14:creationId xmlns:p14="http://schemas.microsoft.com/office/powerpoint/2010/main" val="103740653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xit" presetSubtype="0" fill="hold" grpId="1" nodeType="clickEffect">
                                  <p:stCondLst>
                                    <p:cond delay="0"/>
                                  </p:stCondLst>
                                  <p:childTnLst>
                                    <p:set>
                                      <p:cBhvr>
                                        <p:cTn id="18" dur="1" fill="hold">
                                          <p:stCondLst>
                                            <p:cond delay="0"/>
                                          </p:stCondLst>
                                        </p:cTn>
                                        <p:tgtEl>
                                          <p:spTgt spid="10"/>
                                        </p:tgtEl>
                                        <p:attrNameLst>
                                          <p:attrName>style.visibility</p:attrName>
                                        </p:attrNameLst>
                                      </p:cBhvr>
                                      <p:to>
                                        <p:strVal val="hidden"/>
                                      </p:to>
                                    </p:set>
                                  </p:childTnLst>
                                </p:cTn>
                              </p:par>
                              <p:par>
                                <p:cTn id="19" presetID="1" presetClass="entr" presetSubtype="0" fill="hold" grpId="0" nodeType="withEffect">
                                  <p:stCondLst>
                                    <p:cond delay="0"/>
                                  </p:stCondLst>
                                  <p:childTnLst>
                                    <p:set>
                                      <p:cBhvr>
                                        <p:cTn id="20" dur="1" fill="hold">
                                          <p:stCondLst>
                                            <p:cond delay="0"/>
                                          </p:stCondLst>
                                        </p:cTn>
                                        <p:tgtEl>
                                          <p:spTgt spid="2"/>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animBg="1"/>
      <p:bldP spid="8" grpId="0" animBg="1"/>
      <p:bldP spid="9" grpId="0" animBg="1"/>
      <p:bldP spid="10" grpId="0" animBg="1"/>
      <p:bldP spid="10" grpId="1"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65100" y="995363"/>
            <a:ext cx="8978900" cy="5153025"/>
          </a:xfrm>
        </p:spPr>
        <p:txBody>
          <a:bodyPr/>
          <a:lstStyle/>
          <a:p>
            <a:pPr>
              <a:defRPr/>
            </a:pPr>
            <a:r>
              <a:rPr lang="en-US" sz="2000" dirty="0" smtClean="0">
                <a:latin typeface="Tahoma" charset="0"/>
                <a:ea typeface="ＭＳ Ｐゴシック" charset="0"/>
              </a:rPr>
              <a:t>Electrical noise on the </a:t>
            </a:r>
            <a:r>
              <a:rPr lang="en-US" sz="2000" dirty="0" err="1" smtClean="0">
                <a:latin typeface="Tahoma" charset="0"/>
                <a:ea typeface="ＭＳ Ｐゴシック" charset="0"/>
              </a:rPr>
              <a:t>bitline</a:t>
            </a:r>
            <a:r>
              <a:rPr lang="en-US" sz="2000" dirty="0">
                <a:latin typeface="Tahoma" charset="0"/>
                <a:ea typeface="ＭＳ Ｐゴシック" charset="0"/>
              </a:rPr>
              <a:t> </a:t>
            </a:r>
            <a:r>
              <a:rPr lang="en-US" sz="2000" dirty="0" smtClean="0">
                <a:latin typeface="Tahoma" charset="0"/>
                <a:ea typeface="ＭＳ Ｐゴシック" charset="0"/>
              </a:rPr>
              <a:t>affects reliable sensing of a DRAM cell</a:t>
            </a:r>
          </a:p>
          <a:p>
            <a:pPr>
              <a:defRPr/>
            </a:pPr>
            <a:r>
              <a:rPr lang="en-US" sz="2000" dirty="0" smtClean="0">
                <a:latin typeface="Tahoma" charset="0"/>
                <a:ea typeface="ＭＳ Ｐゴシック" charset="0"/>
              </a:rPr>
              <a:t>The magnitude of this noise is affected by values of nearby cells via</a:t>
            </a:r>
          </a:p>
          <a:p>
            <a:pPr lvl="1">
              <a:defRPr/>
            </a:pPr>
            <a:r>
              <a:rPr lang="en-US" sz="2000" dirty="0" err="1" smtClean="0">
                <a:latin typeface="Tahoma" charset="0"/>
                <a:ea typeface="ＭＳ Ｐゴシック" charset="0"/>
              </a:rPr>
              <a:t>Bitline-bitline</a:t>
            </a:r>
            <a:r>
              <a:rPr lang="en-US" sz="2000" dirty="0" smtClean="0">
                <a:latin typeface="Tahoma" charset="0"/>
                <a:ea typeface="ＭＳ Ｐゴシック" charset="0"/>
              </a:rPr>
              <a:t> coupling </a:t>
            </a:r>
            <a:r>
              <a:rPr lang="en-US" sz="2000" dirty="0" smtClean="0">
                <a:latin typeface="Tahoma" charset="0"/>
                <a:ea typeface="ＭＳ Ｐゴシック" charset="0"/>
                <a:sym typeface="Wingdings" charset="0"/>
              </a:rPr>
              <a:t> electrical coupling between adjacent </a:t>
            </a:r>
            <a:r>
              <a:rPr lang="en-US" sz="2000" dirty="0" err="1" smtClean="0">
                <a:latin typeface="Tahoma" charset="0"/>
                <a:ea typeface="ＭＳ Ｐゴシック" charset="0"/>
                <a:sym typeface="Wingdings" charset="0"/>
              </a:rPr>
              <a:t>bitlines</a:t>
            </a:r>
            <a:endParaRPr lang="en-US" sz="2000" dirty="0" smtClean="0">
              <a:latin typeface="Tahoma" charset="0"/>
              <a:ea typeface="ＭＳ Ｐゴシック" charset="0"/>
            </a:endParaRPr>
          </a:p>
          <a:p>
            <a:pPr lvl="1">
              <a:defRPr/>
            </a:pPr>
            <a:r>
              <a:rPr lang="en-US" sz="2000" dirty="0" err="1" smtClean="0">
                <a:latin typeface="Tahoma" charset="0"/>
                <a:ea typeface="ＭＳ Ｐゴシック" charset="0"/>
              </a:rPr>
              <a:t>Bitline-wordline</a:t>
            </a:r>
            <a:r>
              <a:rPr lang="en-US" sz="2000" dirty="0" smtClean="0">
                <a:latin typeface="Tahoma" charset="0"/>
                <a:ea typeface="ＭＳ Ｐゴシック" charset="0"/>
              </a:rPr>
              <a:t> coupling </a:t>
            </a:r>
            <a:r>
              <a:rPr lang="en-US" sz="2000" dirty="0" smtClean="0">
                <a:latin typeface="Tahoma" charset="0"/>
                <a:ea typeface="ＭＳ Ｐゴシック" charset="0"/>
                <a:sym typeface="Wingdings" charset="0"/>
              </a:rPr>
              <a:t> electrical coupling between each </a:t>
            </a:r>
            <a:r>
              <a:rPr lang="en-US" sz="2000" dirty="0" err="1" smtClean="0">
                <a:latin typeface="Tahoma" charset="0"/>
                <a:ea typeface="ＭＳ Ｐゴシック" charset="0"/>
                <a:sym typeface="Wingdings" charset="0"/>
              </a:rPr>
              <a:t>bitline</a:t>
            </a:r>
            <a:r>
              <a:rPr lang="en-US" sz="2000" dirty="0" smtClean="0">
                <a:latin typeface="Tahoma" charset="0"/>
                <a:ea typeface="ＭＳ Ｐゴシック" charset="0"/>
                <a:sym typeface="Wingdings" charset="0"/>
              </a:rPr>
              <a:t> and the activated </a:t>
            </a:r>
            <a:r>
              <a:rPr lang="en-US" sz="2000" dirty="0" err="1" smtClean="0">
                <a:latin typeface="Tahoma" charset="0"/>
                <a:ea typeface="ＭＳ Ｐゴシック" charset="0"/>
                <a:sym typeface="Wingdings" charset="0"/>
              </a:rPr>
              <a:t>wordline</a:t>
            </a:r>
            <a:endParaRPr lang="en-US" sz="2000" dirty="0" smtClean="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smtClean="0">
              <a:latin typeface="Tahoma" charset="0"/>
              <a:ea typeface="ＭＳ Ｐゴシック" charset="0"/>
              <a:sym typeface="Wingdings" charset="0"/>
            </a:endParaRPr>
          </a:p>
          <a:p>
            <a:pPr lvl="1">
              <a:defRPr/>
            </a:pPr>
            <a:endParaRPr lang="en-US" sz="2000" dirty="0">
              <a:latin typeface="Tahoma" charset="0"/>
              <a:ea typeface="ＭＳ Ｐゴシック" charset="0"/>
              <a:sym typeface="Wingdings" charset="0"/>
            </a:endParaRPr>
          </a:p>
          <a:p>
            <a:pPr lvl="1">
              <a:defRPr/>
            </a:pPr>
            <a:endParaRPr lang="en-US" sz="2000" dirty="0" smtClean="0">
              <a:latin typeface="Tahoma" charset="0"/>
              <a:ea typeface="ＭＳ Ｐゴシック" charset="0"/>
              <a:sym typeface="Wingdings" charset="0"/>
            </a:endParaRPr>
          </a:p>
          <a:p>
            <a:pPr>
              <a:defRPr/>
            </a:pPr>
            <a:r>
              <a:rPr lang="en-US" dirty="0">
                <a:solidFill>
                  <a:srgbClr val="FF0000"/>
                </a:solidFill>
                <a:latin typeface="Tahoma" charset="0"/>
                <a:ea typeface="ＭＳ Ｐゴシック" charset="0"/>
              </a:rPr>
              <a:t>R</a:t>
            </a:r>
            <a:r>
              <a:rPr lang="en-US" dirty="0" smtClean="0">
                <a:solidFill>
                  <a:srgbClr val="FF0000"/>
                </a:solidFill>
                <a:latin typeface="Tahoma" charset="0"/>
                <a:ea typeface="ＭＳ Ｐゴシック" charset="0"/>
              </a:rPr>
              <a:t>etention time of a cell depends on data patterns stored in nearby cells </a:t>
            </a:r>
          </a:p>
          <a:p>
            <a:pPr marL="0" indent="0">
              <a:buFont typeface="Wingdings" charset="0"/>
              <a:buNone/>
              <a:defRPr/>
            </a:pPr>
            <a:r>
              <a:rPr lang="en-US" sz="2100" dirty="0" smtClean="0">
                <a:solidFill>
                  <a:srgbClr val="FF0000"/>
                </a:solidFill>
                <a:latin typeface="Tahoma" charset="0"/>
                <a:ea typeface="ＭＳ Ｐゴシック" charset="0"/>
                <a:sym typeface="Wingdings" charset="0"/>
              </a:rPr>
              <a:t>     need to find the worst data pattern to find worst-case retention time</a:t>
            </a:r>
          </a:p>
          <a:p>
            <a:pPr marL="0" indent="0">
              <a:buFont typeface="Wingdings" charset="0"/>
              <a:buNone/>
              <a:defRPr/>
            </a:pPr>
            <a:r>
              <a:rPr lang="en-US" sz="2100" dirty="0" smtClean="0">
                <a:solidFill>
                  <a:srgbClr val="FF0000"/>
                </a:solidFill>
                <a:latin typeface="Tahoma" charset="0"/>
                <a:ea typeface="ＭＳ Ｐゴシック" charset="0"/>
                <a:sym typeface="Wingdings" charset="0"/>
              </a:rPr>
              <a:t>    </a:t>
            </a:r>
            <a:r>
              <a:rPr lang="en-US" sz="2100" dirty="0" smtClean="0">
                <a:solidFill>
                  <a:srgbClr val="FF0000"/>
                </a:solidFill>
                <a:latin typeface="Tahoma" charset="0"/>
                <a:ea typeface="ＭＳ Ｐゴシック" charset="0"/>
                <a:sym typeface="Wingdings"/>
              </a:rPr>
              <a:t> this pattern is location dependent</a:t>
            </a:r>
            <a:endParaRPr lang="en-US" sz="2100" dirty="0" smtClean="0">
              <a:solidFill>
                <a:srgbClr val="FF0000"/>
              </a:solidFill>
              <a:latin typeface="Tahoma" charset="0"/>
              <a:ea typeface="ＭＳ Ｐゴシック" charset="0"/>
            </a:endParaRPr>
          </a:p>
          <a:p>
            <a:pPr>
              <a:defRPr/>
            </a:pPr>
            <a:endParaRPr lang="en-US" dirty="0">
              <a:latin typeface="Tahoma" charset="0"/>
              <a:ea typeface="ＭＳ Ｐゴシック" charset="0"/>
            </a:endParaRPr>
          </a:p>
        </p:txBody>
      </p:sp>
      <p:sp>
        <p:nvSpPr>
          <p:cNvPr id="224258"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Data Pattern Dependence</a:t>
            </a:r>
          </a:p>
        </p:txBody>
      </p:sp>
      <p:sp>
        <p:nvSpPr>
          <p:cNvPr id="224259"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F6AB2B-DEDA-4742-A655-AABB18ABF779}" type="slidenum">
              <a:rPr lang="en-US" sz="1600">
                <a:solidFill>
                  <a:srgbClr val="000000"/>
                </a:solidFill>
                <a:latin typeface="Garamond" charset="0"/>
              </a:rPr>
              <a:pPr eaLnBrk="1" hangingPunct="1"/>
              <a:t>82</a:t>
            </a:fld>
            <a:endParaRPr lang="en-US" sz="1600">
              <a:solidFill>
                <a:srgbClr val="000000"/>
              </a:solidFill>
              <a:latin typeface="Garamond" charset="0"/>
            </a:endParaRPr>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85963" y="3071813"/>
            <a:ext cx="5532437" cy="3675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Oval 1"/>
          <p:cNvSpPr/>
          <p:nvPr/>
        </p:nvSpPr>
        <p:spPr>
          <a:xfrm>
            <a:off x="4137025" y="3168650"/>
            <a:ext cx="188913" cy="1735138"/>
          </a:xfrm>
          <a:prstGeom prst="ellipse">
            <a:avLst/>
          </a:prstGeom>
          <a:noFill/>
          <a:ln w="381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latin typeface="Tahoma"/>
            </a:endParaRPr>
          </a:p>
        </p:txBody>
      </p:sp>
      <p:sp>
        <p:nvSpPr>
          <p:cNvPr id="8" name="Oval 7"/>
          <p:cNvSpPr/>
          <p:nvPr/>
        </p:nvSpPr>
        <p:spPr>
          <a:xfrm>
            <a:off x="5735638" y="3170238"/>
            <a:ext cx="187325" cy="1735137"/>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latin typeface="Tahoma"/>
            </a:endParaRPr>
          </a:p>
        </p:txBody>
      </p:sp>
      <p:sp>
        <p:nvSpPr>
          <p:cNvPr id="9" name="Oval 8"/>
          <p:cNvSpPr/>
          <p:nvPr/>
        </p:nvSpPr>
        <p:spPr>
          <a:xfrm>
            <a:off x="2895600" y="3171825"/>
            <a:ext cx="187325" cy="1735138"/>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latin typeface="Tahoma"/>
            </a:endParaRPr>
          </a:p>
        </p:txBody>
      </p:sp>
      <p:sp>
        <p:nvSpPr>
          <p:cNvPr id="10" name="Oval 9"/>
          <p:cNvSpPr/>
          <p:nvPr/>
        </p:nvSpPr>
        <p:spPr>
          <a:xfrm>
            <a:off x="2540000" y="3444875"/>
            <a:ext cx="4564063" cy="214313"/>
          </a:xfrm>
          <a:prstGeom prst="ellipse">
            <a:avLst/>
          </a:prstGeom>
          <a:noFill/>
          <a:ln w="381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latin typeface="Tahoma"/>
            </a:endParaRPr>
          </a:p>
        </p:txBody>
      </p:sp>
    </p:spTree>
    <p:extLst>
      <p:ext uri="{BB962C8B-B14F-4D97-AF65-F5344CB8AC3E}">
        <p14:creationId xmlns:p14="http://schemas.microsoft.com/office/powerpoint/2010/main" val="264759765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xit" presetSubtype="0" fill="hold" grpId="1" nodeType="clickEffect">
                                  <p:stCondLst>
                                    <p:cond delay="0"/>
                                  </p:stCondLst>
                                  <p:childTnLst>
                                    <p:set>
                                      <p:cBhvr>
                                        <p:cTn id="20" dur="1" fill="hold">
                                          <p:stCondLst>
                                            <p:cond delay="0"/>
                                          </p:stCondLst>
                                        </p:cTn>
                                        <p:tgtEl>
                                          <p:spTgt spid="9"/>
                                        </p:tgtEl>
                                        <p:attrNameLst>
                                          <p:attrName>style.visibility</p:attrName>
                                        </p:attrNameLst>
                                      </p:cBhvr>
                                      <p:to>
                                        <p:strVal val="hidden"/>
                                      </p:to>
                                    </p:set>
                                  </p:childTnLst>
                                </p:cTn>
                              </p:par>
                              <p:par>
                                <p:cTn id="21" presetID="1" presetClass="exit" presetSubtype="0" fill="hold" grpId="1" nodeType="withEffect">
                                  <p:stCondLst>
                                    <p:cond delay="0"/>
                                  </p:stCondLst>
                                  <p:childTnLst>
                                    <p:set>
                                      <p:cBhvr>
                                        <p:cTn id="22" dur="1" fill="hold">
                                          <p:stCondLst>
                                            <p:cond delay="0"/>
                                          </p:stCondLst>
                                        </p:cTn>
                                        <p:tgtEl>
                                          <p:spTgt spid="2"/>
                                        </p:tgtEl>
                                        <p:attrNameLst>
                                          <p:attrName>style.visibility</p:attrName>
                                        </p:attrNameLst>
                                      </p:cBhvr>
                                      <p:to>
                                        <p:strVal val="hidden"/>
                                      </p:to>
                                    </p:set>
                                  </p:childTnLst>
                                </p:cTn>
                              </p:par>
                              <p:par>
                                <p:cTn id="23" presetID="1" presetClass="exit" presetSubtype="0" fill="hold" grpId="1" nodeType="withEffect">
                                  <p:stCondLst>
                                    <p:cond delay="0"/>
                                  </p:stCondLst>
                                  <p:childTnLst>
                                    <p:set>
                                      <p:cBhvr>
                                        <p:cTn id="24" dur="1" fill="hold">
                                          <p:stCondLst>
                                            <p:cond delay="0"/>
                                          </p:stCondLst>
                                        </p:cTn>
                                        <p:tgtEl>
                                          <p:spTgt spid="8"/>
                                        </p:tgtEl>
                                        <p:attrNameLst>
                                          <p:attrName>style.visibility</p:attrName>
                                        </p:attrNameLst>
                                      </p:cBhvr>
                                      <p:to>
                                        <p:strVal val="hidden"/>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2" nodeType="clickEffect">
                                  <p:stCondLst>
                                    <p:cond delay="0"/>
                                  </p:stCondLst>
                                  <p:childTnLst>
                                    <p:set>
                                      <p:cBhvr>
                                        <p:cTn id="32" dur="1" fill="hold">
                                          <p:stCondLst>
                                            <p:cond delay="0"/>
                                          </p:stCondLst>
                                        </p:cTn>
                                        <p:tgtEl>
                                          <p:spTgt spid="2"/>
                                        </p:tgtEl>
                                        <p:attrNameLst>
                                          <p:attrName>style.visibility</p:attrName>
                                        </p:attrNameLst>
                                      </p:cBhvr>
                                      <p:to>
                                        <p:strVal val="visible"/>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3" nodeType="clickEffect">
                                  <p:stCondLst>
                                    <p:cond delay="0"/>
                                  </p:stCondLst>
                                  <p:childTnLst>
                                    <p:set>
                                      <p:cBhvr>
                                        <p:cTn id="40" dur="1" fill="hold">
                                          <p:stCondLst>
                                            <p:cond delay="0"/>
                                          </p:stCondLst>
                                        </p:cTn>
                                        <p:tgtEl>
                                          <p:spTgt spid="2"/>
                                        </p:tgtEl>
                                        <p:attrNameLst>
                                          <p:attrName>style.visibility</p:attrName>
                                        </p:attrNameLst>
                                      </p:cBhvr>
                                      <p:to>
                                        <p:strVal val="hidden"/>
                                      </p:to>
                                    </p:set>
                                  </p:childTnLst>
                                </p:cTn>
                              </p:par>
                              <p:par>
                                <p:cTn id="41" presetID="1" presetClass="exit" presetSubtype="0" fill="hold" grpId="1" nodeType="withEffect">
                                  <p:stCondLst>
                                    <p:cond delay="0"/>
                                  </p:stCondLst>
                                  <p:childTnLst>
                                    <p:set>
                                      <p:cBhvr>
                                        <p:cTn id="42" dur="1" fill="hold">
                                          <p:stCondLst>
                                            <p:cond delay="0"/>
                                          </p:stCondLst>
                                        </p:cTn>
                                        <p:tgtEl>
                                          <p:spTgt spid="10"/>
                                        </p:tgtEl>
                                        <p:attrNameLst>
                                          <p:attrName>style.visibility</p:attrName>
                                        </p:attrNameLst>
                                      </p:cBhvr>
                                      <p:to>
                                        <p:strVal val="hidden"/>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xit" presetSubtype="0" fill="hold" nodeType="clickEffect">
                                  <p:stCondLst>
                                    <p:cond delay="0"/>
                                  </p:stCondLst>
                                  <p:childTnLst>
                                    <p:set>
                                      <p:cBhvr>
                                        <p:cTn id="46" dur="1" fill="hold">
                                          <p:stCondLst>
                                            <p:cond delay="0"/>
                                          </p:stCondLst>
                                        </p:cTn>
                                        <p:tgtEl>
                                          <p:spTgt spid="6"/>
                                        </p:tgtEl>
                                        <p:attrNameLst>
                                          <p:attrName>style.visibility</p:attrName>
                                        </p:attrNameLst>
                                      </p:cBhvr>
                                      <p:to>
                                        <p:strVal val="hidden"/>
                                      </p:to>
                                    </p:set>
                                  </p:childTnLst>
                                </p:cTn>
                              </p:par>
                              <p:par>
                                <p:cTn id="47" presetID="1" presetClass="entr" presetSubtype="0" fill="hold" nodeType="withEffect">
                                  <p:stCondLst>
                                    <p:cond delay="0"/>
                                  </p:stCondLst>
                                  <p:childTnLst>
                                    <p:set>
                                      <p:cBhvr>
                                        <p:cTn id="48" dur="1" fill="hold">
                                          <p:stCondLst>
                                            <p:cond delay="0"/>
                                          </p:stCondLst>
                                        </p:cTn>
                                        <p:tgtEl>
                                          <p:spTgt spid="3">
                                            <p:txEl>
                                              <p:pRg st="8" end="8"/>
                                            </p:txEl>
                                          </p:spTgt>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3">
                                            <p:txEl>
                                              <p:pRg st="9" end="9"/>
                                            </p:txEl>
                                          </p:spTgt>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2" grpId="2" animBg="1"/>
      <p:bldP spid="2" grpId="3" animBg="1"/>
      <p:bldP spid="8" grpId="0" animBg="1"/>
      <p:bldP spid="8" grpId="1" animBg="1"/>
      <p:bldP spid="9" grpId="0" animBg="1"/>
      <p:bldP spid="9" grpId="1" animBg="1"/>
      <p:bldP spid="10" grpId="0" animBg="1"/>
      <p:bldP spid="10" grpId="1"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165100" y="1095375"/>
            <a:ext cx="8978900" cy="5153025"/>
          </a:xfrm>
        </p:spPr>
        <p:txBody>
          <a:bodyPr/>
          <a:lstStyle/>
          <a:p>
            <a:pPr>
              <a:defRPr/>
            </a:pPr>
            <a:r>
              <a:rPr lang="en-US" dirty="0">
                <a:solidFill>
                  <a:srgbClr val="FF0000"/>
                </a:solidFill>
                <a:latin typeface="Tahoma" charset="0"/>
                <a:ea typeface="ＭＳ Ｐゴシック" charset="0"/>
                <a:cs typeface="ＭＳ Ｐゴシック" charset="0"/>
              </a:rPr>
              <a:t>Challenge 2: Variable Retention Time (VRT)</a:t>
            </a:r>
          </a:p>
          <a:p>
            <a:pPr lvl="1">
              <a:defRPr/>
            </a:pPr>
            <a:r>
              <a:rPr lang="en-US" dirty="0">
                <a:solidFill>
                  <a:srgbClr val="0000FF"/>
                </a:solidFill>
                <a:latin typeface="Tahoma" charset="0"/>
                <a:ea typeface="ＭＳ Ｐゴシック" charset="0"/>
              </a:rPr>
              <a:t>Retention time of a DRAM cell changes randomly over time </a:t>
            </a:r>
            <a:r>
              <a:rPr lang="en-US" dirty="0" smtClean="0">
                <a:solidFill>
                  <a:srgbClr val="0000FF"/>
                </a:solidFill>
                <a:latin typeface="Tahoma" charset="0"/>
                <a:ea typeface="ＭＳ Ｐゴシック" charset="0"/>
              </a:rPr>
              <a:t>      </a:t>
            </a:r>
          </a:p>
          <a:p>
            <a:pPr lvl="2">
              <a:defRPr/>
            </a:pPr>
            <a:r>
              <a:rPr lang="en-US" dirty="0" smtClean="0">
                <a:solidFill>
                  <a:srgbClr val="0000FF"/>
                </a:solidFill>
                <a:latin typeface="Tahoma" charset="0"/>
                <a:ea typeface="ＭＳ Ｐゴシック" charset="0"/>
              </a:rPr>
              <a:t>a </a:t>
            </a:r>
            <a:r>
              <a:rPr lang="en-US" dirty="0">
                <a:solidFill>
                  <a:srgbClr val="0000FF"/>
                </a:solidFill>
                <a:latin typeface="Tahoma" charset="0"/>
                <a:ea typeface="ＭＳ Ｐゴシック" charset="0"/>
              </a:rPr>
              <a:t>cell alternates between multiple retention time </a:t>
            </a:r>
            <a:r>
              <a:rPr lang="en-US" dirty="0" smtClean="0">
                <a:solidFill>
                  <a:srgbClr val="0000FF"/>
                </a:solidFill>
                <a:latin typeface="Tahoma" charset="0"/>
                <a:ea typeface="ＭＳ Ｐゴシック" charset="0"/>
              </a:rPr>
              <a:t>states</a:t>
            </a:r>
            <a:endParaRPr lang="en-US" dirty="0">
              <a:solidFill>
                <a:srgbClr val="0000FF"/>
              </a:solidFill>
              <a:latin typeface="Tahoma" charset="0"/>
              <a:ea typeface="ＭＳ Ｐゴシック" charset="0"/>
            </a:endParaRPr>
          </a:p>
          <a:p>
            <a:pPr lvl="1">
              <a:defRPr/>
            </a:pPr>
            <a:endParaRPr lang="en-US" dirty="0">
              <a:latin typeface="Tahoma" charset="0"/>
              <a:ea typeface="ＭＳ Ｐゴシック" charset="0"/>
            </a:endParaRPr>
          </a:p>
          <a:p>
            <a:pPr lvl="1">
              <a:defRPr/>
            </a:pPr>
            <a:r>
              <a:rPr lang="en-US" dirty="0">
                <a:latin typeface="Tahoma" charset="0"/>
                <a:ea typeface="ＭＳ Ｐゴシック" charset="0"/>
              </a:rPr>
              <a:t>Leakage current of a cell changes sporadically due to a charge trap in the gate oxide of the DRAM cell access transistor</a:t>
            </a:r>
          </a:p>
          <a:p>
            <a:pPr lvl="1">
              <a:defRPr/>
            </a:pPr>
            <a:r>
              <a:rPr lang="en-US" dirty="0">
                <a:latin typeface="Tahoma" charset="0"/>
                <a:ea typeface="ＭＳ Ｐゴシック" charset="0"/>
              </a:rPr>
              <a:t>When the trap becomes occupied, charge leaks more readily from the transistor’s drain, leading to a short retention time</a:t>
            </a:r>
          </a:p>
          <a:p>
            <a:pPr lvl="2">
              <a:defRPr/>
            </a:pPr>
            <a:r>
              <a:rPr lang="en-US" dirty="0">
                <a:latin typeface="Tahoma" charset="0"/>
                <a:ea typeface="ＭＳ Ｐゴシック" charset="0"/>
              </a:rPr>
              <a:t>Called </a:t>
            </a:r>
            <a:r>
              <a:rPr lang="en-US" i="1" dirty="0">
                <a:latin typeface="Tahoma" charset="0"/>
                <a:ea typeface="ＭＳ Ｐゴシック" charset="0"/>
              </a:rPr>
              <a:t>Trap-Assisted Gate-Induced Drain Leakage</a:t>
            </a:r>
          </a:p>
          <a:p>
            <a:pPr lvl="1">
              <a:defRPr/>
            </a:pPr>
            <a:r>
              <a:rPr lang="en-US" dirty="0">
                <a:latin typeface="Tahoma" charset="0"/>
                <a:ea typeface="ＭＳ Ｐゴシック" charset="0"/>
              </a:rPr>
              <a:t>This process appears to be a random </a:t>
            </a:r>
            <a:r>
              <a:rPr lang="en-US" dirty="0" smtClean="0">
                <a:latin typeface="Tahoma" charset="0"/>
                <a:ea typeface="ＭＳ Ｐゴシック" charset="0"/>
              </a:rPr>
              <a:t>process </a:t>
            </a:r>
            <a:r>
              <a:rPr lang="en-US" sz="1800" b="1" dirty="0" smtClean="0">
                <a:solidFill>
                  <a:srgbClr val="2C6123"/>
                </a:solidFill>
                <a:latin typeface="Tahoma" charset="0"/>
                <a:ea typeface="ＭＳ Ｐゴシック" charset="0"/>
              </a:rPr>
              <a:t>[Kim+ IEEE TED’11]</a:t>
            </a:r>
            <a:endParaRPr lang="en-US" sz="1800" b="1" dirty="0">
              <a:solidFill>
                <a:srgbClr val="2C6123"/>
              </a:solidFill>
              <a:latin typeface="Tahoma" charset="0"/>
              <a:ea typeface="ＭＳ Ｐゴシック" charset="0"/>
            </a:endParaRPr>
          </a:p>
          <a:p>
            <a:pPr lvl="2">
              <a:defRPr/>
            </a:pPr>
            <a:endParaRPr lang="en-US" dirty="0">
              <a:latin typeface="Tahoma" charset="0"/>
              <a:ea typeface="ＭＳ Ｐゴシック" charset="0"/>
            </a:endParaRPr>
          </a:p>
          <a:p>
            <a:pPr lvl="1">
              <a:defRPr/>
            </a:pPr>
            <a:r>
              <a:rPr lang="en-US" dirty="0" smtClean="0">
                <a:solidFill>
                  <a:srgbClr val="FF0000"/>
                </a:solidFill>
                <a:latin typeface="Tahoma" charset="0"/>
                <a:ea typeface="ＭＳ Ｐゴシック" charset="0"/>
              </a:rPr>
              <a:t>Worst-case </a:t>
            </a:r>
            <a:r>
              <a:rPr lang="en-US" dirty="0">
                <a:solidFill>
                  <a:srgbClr val="FF0000"/>
                </a:solidFill>
                <a:latin typeface="Tahoma" charset="0"/>
                <a:ea typeface="ＭＳ Ｐゴシック" charset="0"/>
              </a:rPr>
              <a:t>retention time depends on a random process </a:t>
            </a:r>
            <a:endParaRPr lang="en-US" dirty="0" smtClean="0">
              <a:solidFill>
                <a:srgbClr val="FF0000"/>
              </a:solidFill>
              <a:latin typeface="Tahoma" charset="0"/>
              <a:ea typeface="ＭＳ Ｐゴシック" charset="0"/>
            </a:endParaRPr>
          </a:p>
          <a:p>
            <a:pPr marL="671512" lvl="2" indent="0">
              <a:buFont typeface="Wingdings" charset="0"/>
              <a:buNone/>
              <a:defRPr/>
            </a:pPr>
            <a:r>
              <a:rPr lang="en-US" dirty="0" smtClean="0">
                <a:solidFill>
                  <a:srgbClr val="FF0000"/>
                </a:solidFill>
                <a:latin typeface="Tahoma" charset="0"/>
                <a:ea typeface="ＭＳ Ｐゴシック" charset="0"/>
                <a:sym typeface="Wingdings" charset="0"/>
              </a:rPr>
              <a:t> </a:t>
            </a:r>
            <a:r>
              <a:rPr lang="en-US" dirty="0">
                <a:solidFill>
                  <a:srgbClr val="FF0000"/>
                </a:solidFill>
                <a:latin typeface="Tahoma" charset="0"/>
                <a:ea typeface="ＭＳ Ｐゴシック" charset="0"/>
                <a:sym typeface="Wingdings" charset="0"/>
              </a:rPr>
              <a:t>need to find the worst case despite this</a:t>
            </a:r>
            <a:endParaRPr lang="en-US" dirty="0">
              <a:solidFill>
                <a:srgbClr val="FF0000"/>
              </a:solidFill>
              <a:latin typeface="Tahoma" charset="0"/>
              <a:ea typeface="ＭＳ Ｐゴシック" charset="0"/>
            </a:endParaRPr>
          </a:p>
        </p:txBody>
      </p:sp>
      <p:sp>
        <p:nvSpPr>
          <p:cNvPr id="225283"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3274AD25-8CC2-CA49-83CB-00EA7636A2EA}" type="slidenum">
              <a:rPr lang="en-US" sz="1600">
                <a:solidFill>
                  <a:srgbClr val="000000"/>
                </a:solidFill>
                <a:latin typeface="Garamond" charset="0"/>
              </a:rPr>
              <a:pPr eaLnBrk="1" hangingPunct="1"/>
              <a:t>83</a:t>
            </a:fld>
            <a:endParaRPr lang="en-US" sz="1600">
              <a:solidFill>
                <a:srgbClr val="000000"/>
              </a:solidFill>
              <a:latin typeface="Garamond" charset="0"/>
            </a:endParaRPr>
          </a:p>
        </p:txBody>
      </p:sp>
      <p:grpSp>
        <p:nvGrpSpPr>
          <p:cNvPr id="5" name="Group 4"/>
          <p:cNvGrpSpPr>
            <a:grpSpLocks/>
          </p:cNvGrpSpPr>
          <p:nvPr/>
        </p:nvGrpSpPr>
        <p:grpSpPr bwMode="auto">
          <a:xfrm>
            <a:off x="6669088" y="4141788"/>
            <a:ext cx="2474912" cy="2544762"/>
            <a:chOff x="6554938" y="2996952"/>
            <a:chExt cx="1696887" cy="2133600"/>
          </a:xfrm>
        </p:grpSpPr>
        <p:grpSp>
          <p:nvGrpSpPr>
            <p:cNvPr id="225285" name="Group 5"/>
            <p:cNvGrpSpPr>
              <a:grpSpLocks/>
            </p:cNvGrpSpPr>
            <p:nvPr/>
          </p:nvGrpSpPr>
          <p:grpSpPr bwMode="auto">
            <a:xfrm>
              <a:off x="6554938" y="2996952"/>
              <a:ext cx="1696887" cy="2133600"/>
              <a:chOff x="741513" y="3276600"/>
              <a:chExt cx="1696887" cy="2133600"/>
            </a:xfrm>
          </p:grpSpPr>
          <p:sp>
            <p:nvSpPr>
              <p:cNvPr id="225291" name="Freeform 4"/>
              <p:cNvSpPr>
                <a:spLocks/>
              </p:cNvSpPr>
              <p:nvPr/>
            </p:nvSpPr>
            <p:spPr bwMode="auto">
              <a:xfrm>
                <a:off x="1152525" y="4419600"/>
                <a:ext cx="838200" cy="228600"/>
              </a:xfrm>
              <a:custGeom>
                <a:avLst/>
                <a:gdLst>
                  <a:gd name="T0" fmla="*/ 0 w 624"/>
                  <a:gd name="T1" fmla="*/ 2147483647 h 144"/>
                  <a:gd name="T2" fmla="*/ 2147483647 w 624"/>
                  <a:gd name="T3" fmla="*/ 2147483647 h 144"/>
                  <a:gd name="T4" fmla="*/ 2147483647 w 624"/>
                  <a:gd name="T5" fmla="*/ 0 h 144"/>
                  <a:gd name="T6" fmla="*/ 2147483647 w 624"/>
                  <a:gd name="T7" fmla="*/ 0 h 144"/>
                  <a:gd name="T8" fmla="*/ 2147483647 w 624"/>
                  <a:gd name="T9" fmla="*/ 2147483647 h 144"/>
                  <a:gd name="T10" fmla="*/ 2147483647 w 624"/>
                  <a:gd name="T11" fmla="*/ 2147483647 h 144"/>
                  <a:gd name="T12" fmla="*/ 0 60000 65536"/>
                  <a:gd name="T13" fmla="*/ 0 60000 65536"/>
                  <a:gd name="T14" fmla="*/ 0 60000 65536"/>
                  <a:gd name="T15" fmla="*/ 0 60000 65536"/>
                  <a:gd name="T16" fmla="*/ 0 60000 65536"/>
                  <a:gd name="T17" fmla="*/ 0 60000 65536"/>
                  <a:gd name="T18" fmla="*/ 0 w 624"/>
                  <a:gd name="T19" fmla="*/ 0 h 144"/>
                  <a:gd name="T20" fmla="*/ 624 w 624"/>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624" h="144">
                    <a:moveTo>
                      <a:pt x="0" y="144"/>
                    </a:moveTo>
                    <a:lnTo>
                      <a:pt x="144" y="144"/>
                    </a:lnTo>
                    <a:lnTo>
                      <a:pt x="144" y="0"/>
                    </a:lnTo>
                    <a:lnTo>
                      <a:pt x="432" y="0"/>
                    </a:lnTo>
                    <a:lnTo>
                      <a:pt x="432" y="144"/>
                    </a:lnTo>
                    <a:lnTo>
                      <a:pt x="624" y="144"/>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92" name="Line 5"/>
              <p:cNvSpPr>
                <a:spLocks noChangeShapeType="1"/>
              </p:cNvSpPr>
              <p:nvPr/>
            </p:nvSpPr>
            <p:spPr bwMode="auto">
              <a:xfrm>
                <a:off x="1381125" y="4343400"/>
                <a:ext cx="3048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93" name="Oval 6"/>
              <p:cNvSpPr>
                <a:spLocks noChangeArrowheads="1"/>
              </p:cNvSpPr>
              <p:nvPr/>
            </p:nvSpPr>
            <p:spPr bwMode="auto">
              <a:xfrm flipH="1">
                <a:off x="1457325" y="4191000"/>
                <a:ext cx="152400" cy="152400"/>
              </a:xfrm>
              <a:prstGeom prst="ellipse">
                <a:avLst/>
              </a:pr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94" name="Line 7"/>
              <p:cNvSpPr>
                <a:spLocks noChangeShapeType="1"/>
              </p:cNvSpPr>
              <p:nvPr/>
            </p:nvSpPr>
            <p:spPr bwMode="auto">
              <a:xfrm>
                <a:off x="1152525" y="3276600"/>
                <a:ext cx="0" cy="21336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95" name="Line 8"/>
              <p:cNvSpPr>
                <a:spLocks noChangeShapeType="1"/>
              </p:cNvSpPr>
              <p:nvPr/>
            </p:nvSpPr>
            <p:spPr bwMode="auto">
              <a:xfrm>
                <a:off x="741513" y="3799594"/>
                <a:ext cx="1696887" cy="1040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96" name="Line 9"/>
              <p:cNvSpPr>
                <a:spLocks noChangeShapeType="1"/>
              </p:cNvSpPr>
              <p:nvPr/>
            </p:nvSpPr>
            <p:spPr bwMode="auto">
              <a:xfrm>
                <a:off x="1533525" y="3810000"/>
                <a:ext cx="0" cy="3810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grpSp>
        <p:sp>
          <p:nvSpPr>
            <p:cNvPr id="225286" name="Line 30"/>
            <p:cNvSpPr>
              <a:spLocks noChangeShapeType="1"/>
            </p:cNvSpPr>
            <p:nvPr/>
          </p:nvSpPr>
          <p:spPr bwMode="auto">
            <a:xfrm>
              <a:off x="7794625" y="4368552"/>
              <a:ext cx="1588" cy="152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87" name="Line 31"/>
            <p:cNvSpPr>
              <a:spLocks noChangeShapeType="1"/>
            </p:cNvSpPr>
            <p:nvPr/>
          </p:nvSpPr>
          <p:spPr bwMode="auto">
            <a:xfrm>
              <a:off x="7642225" y="4520952"/>
              <a:ext cx="3048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88" name="Line 32"/>
            <p:cNvSpPr>
              <a:spLocks noChangeShapeType="1"/>
            </p:cNvSpPr>
            <p:nvPr/>
          </p:nvSpPr>
          <p:spPr bwMode="auto">
            <a:xfrm>
              <a:off x="7642225" y="4597152"/>
              <a:ext cx="30480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89" name="Line 35"/>
            <p:cNvSpPr>
              <a:spLocks noChangeShapeType="1"/>
            </p:cNvSpPr>
            <p:nvPr/>
          </p:nvSpPr>
          <p:spPr bwMode="auto">
            <a:xfrm>
              <a:off x="7794625" y="4597152"/>
              <a:ext cx="0" cy="2286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sp>
          <p:nvSpPr>
            <p:cNvPr id="225290" name="AutoShape 36"/>
            <p:cNvSpPr>
              <a:spLocks noChangeArrowheads="1"/>
            </p:cNvSpPr>
            <p:nvPr/>
          </p:nvSpPr>
          <p:spPr bwMode="auto">
            <a:xfrm flipV="1">
              <a:off x="7642225" y="4825752"/>
              <a:ext cx="304800" cy="228600"/>
            </a:xfrm>
            <a:prstGeom prst="triangle">
              <a:avLst>
                <a:gd name="adj" fmla="val 50000"/>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fontAlgn="base">
                <a:spcBef>
                  <a:spcPct val="0"/>
                </a:spcBef>
                <a:spcAft>
                  <a:spcPct val="0"/>
                </a:spcAft>
              </a:pPr>
              <a:endParaRPr lang="en-US" smtClean="0">
                <a:solidFill>
                  <a:srgbClr val="000000"/>
                </a:solidFill>
                <a:latin typeface="Arial" charset="0"/>
                <a:ea typeface="ＭＳ Ｐゴシック" charset="0"/>
                <a:cs typeface="ＭＳ Ｐゴシック" charset="0"/>
              </a:endParaRPr>
            </a:p>
          </p:txBody>
        </p:sp>
      </p:grpSp>
    </p:spTree>
    <p:extLst>
      <p:ext uri="{BB962C8B-B14F-4D97-AF65-F5344CB8AC3E}">
        <p14:creationId xmlns:p14="http://schemas.microsoft.com/office/powerpoint/2010/main" val="183719400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childTnLst>
                                </p:cTn>
                              </p:par>
                              <p:par>
                                <p:cTn id="29" presetID="1" presetClass="exit" presetSubtype="0" fill="hold" nodeType="withEffect">
                                  <p:stCondLst>
                                    <p:cond delay="0"/>
                                  </p:stCondLst>
                                  <p:childTnLst>
                                    <p:set>
                                      <p:cBhvr>
                                        <p:cTn id="30" dur="1" fill="hold">
                                          <p:stCondLst>
                                            <p:cond delay="0"/>
                                          </p:stCondLst>
                                        </p:cTn>
                                        <p:tgtEl>
                                          <p:spTgt spid="5"/>
                                        </p:tgtEl>
                                        <p:attrNameLst>
                                          <p:attrName>style.visibility</p:attrName>
                                        </p:attrNameLst>
                                      </p:cBhvr>
                                      <p:to>
                                        <p:strVal val="hidden"/>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5" name="Title 1"/>
          <p:cNvSpPr>
            <a:spLocks noGrp="1"/>
          </p:cNvSpPr>
          <p:nvPr>
            <p:ph type="title"/>
          </p:nvPr>
        </p:nvSpPr>
        <p:spPr>
          <a:xfrm>
            <a:off x="0" y="152400"/>
            <a:ext cx="9144000" cy="884238"/>
          </a:xfrm>
        </p:spPr>
        <p:txBody>
          <a:bodyPr/>
          <a:lstStyle/>
          <a:p>
            <a:r>
              <a:rPr lang="en-US" dirty="0" smtClean="0">
                <a:latin typeface="Garamond" charset="0"/>
                <a:ea typeface="ＭＳ Ｐゴシック" charset="0"/>
                <a:cs typeface="ＭＳ Ｐゴシック" charset="0"/>
              </a:rPr>
              <a:t>Modern DRAM Retention </a:t>
            </a:r>
            <a:r>
              <a:rPr lang="en-US" dirty="0">
                <a:latin typeface="Garamond" charset="0"/>
                <a:ea typeface="ＭＳ Ｐゴシック" charset="0"/>
                <a:cs typeface="ＭＳ Ｐゴシック" charset="0"/>
              </a:rPr>
              <a:t>Time Distribution</a:t>
            </a:r>
          </a:p>
        </p:txBody>
      </p:sp>
      <p:sp>
        <p:nvSpPr>
          <p:cNvPr id="241666" name="Slide Number Placeholder 3"/>
          <p:cNvSpPr>
            <a:spLocks noGrp="1"/>
          </p:cNvSpPr>
          <p:nvPr>
            <p:ph type="sldNum" sz="quarter" idx="11"/>
          </p:nvPr>
        </p:nvSpPr>
        <p:spPr>
          <a:xfrm>
            <a:off x="6946900" y="6424613"/>
            <a:ext cx="2133600" cy="4572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2401818D-C5CA-8E43-8FDB-60478C7F7E7C}" type="slidenum">
              <a:rPr lang="en-US" sz="1600">
                <a:solidFill>
                  <a:srgbClr val="000000"/>
                </a:solidFill>
                <a:latin typeface="Garamond" charset="0"/>
              </a:rPr>
              <a:pPr eaLnBrk="1" hangingPunct="1"/>
              <a:t>84</a:t>
            </a:fld>
            <a:endParaRPr lang="en-US" sz="1600">
              <a:solidFill>
                <a:srgbClr val="000000"/>
              </a:solidFill>
              <a:latin typeface="Garamond" charset="0"/>
            </a:endParaRPr>
          </a:p>
        </p:txBody>
      </p:sp>
      <p:pic>
        <p:nvPicPr>
          <p:cNvPr id="241667" name="Picture 4" descr="retention-distribution.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41463" y="949325"/>
            <a:ext cx="6929437" cy="509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Box 8"/>
          <p:cNvSpPr txBox="1"/>
          <p:nvPr/>
        </p:nvSpPr>
        <p:spPr>
          <a:xfrm>
            <a:off x="107504" y="6029205"/>
            <a:ext cx="8594725" cy="830263"/>
          </a:xfrm>
          <a:prstGeom prst="rect">
            <a:avLst/>
          </a:prstGeom>
          <a:solidFill>
            <a:sysClr val="window" lastClr="FFFFFF"/>
          </a:solidFill>
          <a:ln w="25400" cap="flat" cmpd="sng" algn="ctr">
            <a:solidFill>
              <a:srgbClr val="0000FF"/>
            </a:solidFill>
            <a:prstDash val="solid"/>
          </a:ln>
          <a:effectLst/>
        </p:spPr>
        <p:txBody>
          <a:bodyPr>
            <a:spAutoFit/>
          </a:bodyPr>
          <a:lstStyle/>
          <a:p>
            <a:pPr algn="ctr">
              <a:defRPr/>
            </a:pPr>
            <a:r>
              <a:rPr lang="en-US" sz="2400" b="1" kern="0" dirty="0">
                <a:solidFill>
                  <a:srgbClr val="0000FF"/>
                </a:solidFill>
                <a:latin typeface="Calibri"/>
                <a:ea typeface="ＭＳ Ｐゴシック" charset="0"/>
                <a:cs typeface="ＭＳ Ｐゴシック" charset="0"/>
              </a:rPr>
              <a:t>Newer device families have more weak cells than older ones</a:t>
            </a:r>
          </a:p>
          <a:p>
            <a:pPr algn="ctr">
              <a:defRPr/>
            </a:pPr>
            <a:r>
              <a:rPr lang="en-US" sz="2400" b="1" kern="0" dirty="0">
                <a:solidFill>
                  <a:srgbClr val="0000FF"/>
                </a:solidFill>
                <a:latin typeface="Calibri"/>
                <a:ea typeface="ＭＳ Ｐゴシック" charset="0"/>
                <a:cs typeface="ＭＳ Ｐゴシック" charset="0"/>
              </a:rPr>
              <a:t>Likely a result of technology scaling</a:t>
            </a:r>
          </a:p>
        </p:txBody>
      </p:sp>
      <p:sp>
        <p:nvSpPr>
          <p:cNvPr id="10" name="Oval 9"/>
          <p:cNvSpPr/>
          <p:nvPr/>
        </p:nvSpPr>
        <p:spPr>
          <a:xfrm>
            <a:off x="7423150" y="436562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latin typeface="Tahoma"/>
            </a:endParaRPr>
          </a:p>
        </p:txBody>
      </p:sp>
      <p:sp>
        <p:nvSpPr>
          <p:cNvPr id="11" name="Oval 10"/>
          <p:cNvSpPr/>
          <p:nvPr/>
        </p:nvSpPr>
        <p:spPr>
          <a:xfrm>
            <a:off x="7431088" y="240982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latin typeface="Tahoma"/>
            </a:endParaRPr>
          </a:p>
        </p:txBody>
      </p:sp>
      <p:sp>
        <p:nvSpPr>
          <p:cNvPr id="12" name="TextBox 38"/>
          <p:cNvSpPr txBox="1">
            <a:spLocks noChangeArrowheads="1"/>
          </p:cNvSpPr>
          <p:nvPr/>
        </p:nvSpPr>
        <p:spPr bwMode="auto">
          <a:xfrm>
            <a:off x="8329613" y="4356100"/>
            <a:ext cx="8905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1600" smtClean="0">
                <a:solidFill>
                  <a:srgbClr val="FF0000"/>
                </a:solidFill>
              </a:rPr>
              <a:t>OLDER</a:t>
            </a:r>
          </a:p>
        </p:txBody>
      </p:sp>
      <p:sp>
        <p:nvSpPr>
          <p:cNvPr id="13" name="TextBox 38"/>
          <p:cNvSpPr txBox="1">
            <a:spLocks noChangeArrowheads="1"/>
          </p:cNvSpPr>
          <p:nvPr/>
        </p:nvSpPr>
        <p:spPr bwMode="auto">
          <a:xfrm>
            <a:off x="8289925" y="2439988"/>
            <a:ext cx="94773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1600" smtClean="0">
                <a:solidFill>
                  <a:srgbClr val="FF0000"/>
                </a:solidFill>
              </a:rPr>
              <a:t>NEWER</a:t>
            </a:r>
          </a:p>
        </p:txBody>
      </p:sp>
      <p:sp>
        <p:nvSpPr>
          <p:cNvPr id="14" name="Oval 13"/>
          <p:cNvSpPr/>
          <p:nvPr/>
        </p:nvSpPr>
        <p:spPr>
          <a:xfrm>
            <a:off x="7386638" y="514667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latin typeface="Tahoma"/>
            </a:endParaRPr>
          </a:p>
        </p:txBody>
      </p:sp>
      <p:sp>
        <p:nvSpPr>
          <p:cNvPr id="15" name="TextBox 38"/>
          <p:cNvSpPr txBox="1">
            <a:spLocks noChangeArrowheads="1"/>
          </p:cNvSpPr>
          <p:nvPr/>
        </p:nvSpPr>
        <p:spPr bwMode="auto">
          <a:xfrm>
            <a:off x="8329613" y="5186363"/>
            <a:ext cx="89058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1600" smtClean="0">
                <a:solidFill>
                  <a:srgbClr val="FF0000"/>
                </a:solidFill>
              </a:rPr>
              <a:t>OLDER</a:t>
            </a:r>
          </a:p>
        </p:txBody>
      </p:sp>
      <p:sp>
        <p:nvSpPr>
          <p:cNvPr id="16" name="Oval 15"/>
          <p:cNvSpPr/>
          <p:nvPr/>
        </p:nvSpPr>
        <p:spPr>
          <a:xfrm>
            <a:off x="7432675" y="1882775"/>
            <a:ext cx="904875" cy="431800"/>
          </a:xfrm>
          <a:prstGeom prst="ellipse">
            <a:avLst/>
          </a:prstGeom>
          <a:noFill/>
          <a:ln w="25400">
            <a:solidFill>
              <a:srgbClr val="FF0000"/>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latin typeface="Tahoma"/>
            </a:endParaRPr>
          </a:p>
        </p:txBody>
      </p:sp>
      <p:sp>
        <p:nvSpPr>
          <p:cNvPr id="17" name="TextBox 38"/>
          <p:cNvSpPr txBox="1">
            <a:spLocks noChangeArrowheads="1"/>
          </p:cNvSpPr>
          <p:nvPr/>
        </p:nvSpPr>
        <p:spPr bwMode="auto">
          <a:xfrm>
            <a:off x="8291513" y="1912938"/>
            <a:ext cx="947737"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1600" smtClean="0">
                <a:solidFill>
                  <a:srgbClr val="FF0000"/>
                </a:solidFill>
              </a:rPr>
              <a:t>NEWER</a:t>
            </a:r>
          </a:p>
        </p:txBody>
      </p:sp>
    </p:spTree>
    <p:extLst>
      <p:ext uri="{BB962C8B-B14F-4D97-AF65-F5344CB8AC3E}">
        <p14:creationId xmlns:p14="http://schemas.microsoft.com/office/powerpoint/2010/main" val="399483944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xit" presetSubtype="0" fill="hold" grpId="1" nodeType="clickEffect">
                                  <p:stCondLst>
                                    <p:cond delay="0"/>
                                  </p:stCondLst>
                                  <p:childTnLst>
                                    <p:set>
                                      <p:cBhvr>
                                        <p:cTn id="22" dur="1" fill="hold">
                                          <p:stCondLst>
                                            <p:cond delay="0"/>
                                          </p:stCondLst>
                                        </p:cTn>
                                        <p:tgtEl>
                                          <p:spTgt spid="12"/>
                                        </p:tgtEl>
                                        <p:attrNameLst>
                                          <p:attrName>style.visibility</p:attrName>
                                        </p:attrNameLst>
                                      </p:cBhvr>
                                      <p:to>
                                        <p:strVal val="hidden"/>
                                      </p:to>
                                    </p:set>
                                  </p:childTnLst>
                                </p:cTn>
                              </p:par>
                              <p:par>
                                <p:cTn id="23" presetID="1" presetClass="exit" presetSubtype="0" fill="hold" grpId="1" nodeType="withEffect">
                                  <p:stCondLst>
                                    <p:cond delay="0"/>
                                  </p:stCondLst>
                                  <p:childTnLst>
                                    <p:set>
                                      <p:cBhvr>
                                        <p:cTn id="24" dur="1" fill="hold">
                                          <p:stCondLst>
                                            <p:cond delay="0"/>
                                          </p:stCondLst>
                                        </p:cTn>
                                        <p:tgtEl>
                                          <p:spTgt spid="10"/>
                                        </p:tgtEl>
                                        <p:attrNameLst>
                                          <p:attrName>style.visibility</p:attrName>
                                        </p:attrNameLst>
                                      </p:cBhvr>
                                      <p:to>
                                        <p:strVal val="hidden"/>
                                      </p:to>
                                    </p:set>
                                  </p:childTnLst>
                                </p:cTn>
                              </p:par>
                              <p:par>
                                <p:cTn id="25" presetID="1" presetClass="exit" presetSubtype="0" fill="hold" grpId="1" nodeType="withEffect">
                                  <p:stCondLst>
                                    <p:cond delay="0"/>
                                  </p:stCondLst>
                                  <p:childTnLst>
                                    <p:set>
                                      <p:cBhvr>
                                        <p:cTn id="26" dur="1" fill="hold">
                                          <p:stCondLst>
                                            <p:cond delay="0"/>
                                          </p:stCondLst>
                                        </p:cTn>
                                        <p:tgtEl>
                                          <p:spTgt spid="11"/>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3"/>
                                        </p:tgtEl>
                                        <p:attrNameLst>
                                          <p:attrName>style.visibility</p:attrName>
                                        </p:attrNameLst>
                                      </p:cBhvr>
                                      <p:to>
                                        <p:strVal val="hidden"/>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0" grpId="1" animBg="1"/>
      <p:bldP spid="11" grpId="0" animBg="1"/>
      <p:bldP spid="11" grpId="1" animBg="1"/>
      <p:bldP spid="12" grpId="0"/>
      <p:bldP spid="12" grpId="1"/>
      <p:bldP spid="13" grpId="0"/>
      <p:bldP spid="13" grpId="1"/>
      <p:bldP spid="14" grpId="0" animBg="1"/>
      <p:bldP spid="15" grpId="0"/>
      <p:bldP spid="16" grpId="0" animBg="1"/>
      <p:bldP spid="17"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29" name="Title 1"/>
          <p:cNvSpPr>
            <a:spLocks noGrp="1"/>
          </p:cNvSpPr>
          <p:nvPr>
            <p:ph type="title"/>
          </p:nvPr>
        </p:nvSpPr>
        <p:spPr/>
        <p:txBody>
          <a:bodyPr/>
          <a:lstStyle/>
          <a:p>
            <a:r>
              <a:rPr lang="en-US">
                <a:latin typeface="Garamond" charset="0"/>
                <a:ea typeface="ＭＳ Ｐゴシック" charset="0"/>
                <a:cs typeface="ＭＳ Ｐゴシック" charset="0"/>
              </a:rPr>
              <a:t>An Example VRT Cell</a:t>
            </a:r>
          </a:p>
        </p:txBody>
      </p:sp>
      <p:sp>
        <p:nvSpPr>
          <p:cNvPr id="25293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83552D8-0273-8E46-90C3-4254DD19B08F}" type="slidenum">
              <a:rPr lang="en-US" sz="1600">
                <a:solidFill>
                  <a:srgbClr val="000000"/>
                </a:solidFill>
                <a:latin typeface="Garamond" charset="0"/>
              </a:rPr>
              <a:pPr eaLnBrk="1" hangingPunct="1"/>
              <a:t>85</a:t>
            </a:fld>
            <a:endParaRPr lang="en-US" sz="1600">
              <a:solidFill>
                <a:srgbClr val="000000"/>
              </a:solidFill>
              <a:latin typeface="Garamond" charset="0"/>
            </a:endParaRPr>
          </a:p>
        </p:txBody>
      </p:sp>
      <p:pic>
        <p:nvPicPr>
          <p:cNvPr id="252931" name="Picture 4" descr="single_cell_vrt-graph.pd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87400" y="977900"/>
            <a:ext cx="6680200" cy="539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32" name="TextBox 38"/>
          <p:cNvSpPr txBox="1">
            <a:spLocks noChangeArrowheads="1"/>
          </p:cNvSpPr>
          <p:nvPr/>
        </p:nvSpPr>
        <p:spPr bwMode="auto">
          <a:xfrm>
            <a:off x="3154363" y="5183188"/>
            <a:ext cx="41322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00FF"/>
                </a:solidFill>
              </a:rPr>
              <a:t>A cell from E 2Gb chip family</a:t>
            </a:r>
          </a:p>
        </p:txBody>
      </p:sp>
    </p:spTree>
    <p:extLst>
      <p:ext uri="{BB962C8B-B14F-4D97-AF65-F5344CB8AC3E}">
        <p14:creationId xmlns:p14="http://schemas.microsoft.com/office/powerpoint/2010/main" val="18054275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3" name="Title 1"/>
          <p:cNvSpPr>
            <a:spLocks noGrp="1"/>
          </p:cNvSpPr>
          <p:nvPr>
            <p:ph type="title"/>
          </p:nvPr>
        </p:nvSpPr>
        <p:spPr/>
        <p:txBody>
          <a:bodyPr/>
          <a:lstStyle/>
          <a:p>
            <a:r>
              <a:rPr lang="en-US">
                <a:latin typeface="Garamond" charset="0"/>
                <a:ea typeface="ＭＳ Ｐゴシック" charset="0"/>
                <a:cs typeface="ＭＳ Ｐゴシック" charset="0"/>
              </a:rPr>
              <a:t>Variable Retention Time</a:t>
            </a:r>
          </a:p>
        </p:txBody>
      </p:sp>
      <p:sp>
        <p:nvSpPr>
          <p:cNvPr id="253954"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701DB56-A57E-A640-B61D-96363059E5FA}" type="slidenum">
              <a:rPr lang="en-US" sz="1600">
                <a:solidFill>
                  <a:srgbClr val="000000"/>
                </a:solidFill>
                <a:latin typeface="Garamond" charset="0"/>
              </a:rPr>
              <a:pPr eaLnBrk="1" hangingPunct="1"/>
              <a:t>86</a:t>
            </a:fld>
            <a:endParaRPr lang="en-US" sz="1600">
              <a:solidFill>
                <a:srgbClr val="000000"/>
              </a:solidFill>
              <a:latin typeface="Garamond" charset="0"/>
            </a:endParaRPr>
          </a:p>
        </p:txBody>
      </p:sp>
      <p:pic>
        <p:nvPicPr>
          <p:cNvPr id="253955" name="Picture 4" descr="minmaxret-log_a256mb.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68400" y="1016000"/>
            <a:ext cx="6858000" cy="5389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3956" name="TextBox 38"/>
          <p:cNvSpPr txBox="1">
            <a:spLocks noChangeArrowheads="1"/>
          </p:cNvSpPr>
          <p:nvPr/>
        </p:nvSpPr>
        <p:spPr bwMode="auto">
          <a:xfrm>
            <a:off x="3695700" y="5081588"/>
            <a:ext cx="25923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00FF"/>
                </a:solidFill>
              </a:rPr>
              <a:t>A 2Gb chip family</a:t>
            </a:r>
          </a:p>
        </p:txBody>
      </p:sp>
      <p:cxnSp>
        <p:nvCxnSpPr>
          <p:cNvPr id="8" name="Straight Connector 7"/>
          <p:cNvCxnSpPr/>
          <p:nvPr/>
        </p:nvCxnSpPr>
        <p:spPr>
          <a:xfrm flipV="1">
            <a:off x="2641600" y="1600200"/>
            <a:ext cx="3403600" cy="3314700"/>
          </a:xfrm>
          <a:prstGeom prst="line">
            <a:avLst/>
          </a:prstGeom>
          <a:ln w="44450">
            <a:solidFill>
              <a:srgbClr val="FF0000"/>
            </a:solidFill>
          </a:ln>
        </p:spPr>
        <p:style>
          <a:lnRef idx="2">
            <a:schemeClr val="accent1"/>
          </a:lnRef>
          <a:fillRef idx="0">
            <a:schemeClr val="accent1"/>
          </a:fillRef>
          <a:effectRef idx="1">
            <a:schemeClr val="accent1"/>
          </a:effectRef>
          <a:fontRef idx="minor">
            <a:schemeClr val="tx1"/>
          </a:fontRef>
        </p:style>
      </p:cxnSp>
      <p:sp>
        <p:nvSpPr>
          <p:cNvPr id="12" name="TextBox 38"/>
          <p:cNvSpPr txBox="1">
            <a:spLocks noChangeArrowheads="1"/>
          </p:cNvSpPr>
          <p:nvPr/>
        </p:nvSpPr>
        <p:spPr bwMode="auto">
          <a:xfrm>
            <a:off x="3563938" y="3971925"/>
            <a:ext cx="3074987" cy="677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1900" smtClean="0">
                <a:solidFill>
                  <a:srgbClr val="FF0000"/>
                </a:solidFill>
              </a:rPr>
              <a:t>Min ret time = Max ret time</a:t>
            </a:r>
          </a:p>
          <a:p>
            <a:pPr algn="ctr" eaLnBrk="1" fontAlgn="base" hangingPunct="1">
              <a:spcBef>
                <a:spcPct val="0"/>
              </a:spcBef>
              <a:spcAft>
                <a:spcPct val="0"/>
              </a:spcAft>
            </a:pPr>
            <a:r>
              <a:rPr lang="en-US" sz="1900" b="1" smtClean="0">
                <a:solidFill>
                  <a:srgbClr val="FF0000"/>
                </a:solidFill>
              </a:rPr>
              <a:t>Expected if no VRT</a:t>
            </a:r>
          </a:p>
        </p:txBody>
      </p:sp>
      <p:sp>
        <p:nvSpPr>
          <p:cNvPr id="18" name="Right Triangle 17"/>
          <p:cNvSpPr/>
          <p:nvPr/>
        </p:nvSpPr>
        <p:spPr>
          <a:xfrm rot="5400000">
            <a:off x="2679700" y="1536700"/>
            <a:ext cx="3162300" cy="3314700"/>
          </a:xfrm>
          <a:prstGeom prst="rtTriangle">
            <a:avLst/>
          </a:prstGeom>
          <a:solidFill>
            <a:srgbClr val="0000FF">
              <a:alpha val="1000"/>
            </a:srgbClr>
          </a:solidFill>
          <a:ln w="25400">
            <a:solidFill>
              <a:srgbClr val="0000FF"/>
            </a:solidFill>
          </a:ln>
        </p:spPr>
        <p:style>
          <a:lnRef idx="1">
            <a:schemeClr val="accent1"/>
          </a:lnRef>
          <a:fillRef idx="3">
            <a:schemeClr val="accent1"/>
          </a:fillRef>
          <a:effectRef idx="2">
            <a:schemeClr val="accent1"/>
          </a:effectRef>
          <a:fontRef idx="minor">
            <a:schemeClr val="lt1"/>
          </a:fontRef>
        </p:style>
        <p:txBody>
          <a:bodyPr anchor="ctr"/>
          <a:lstStyle/>
          <a:p>
            <a:pPr algn="ctr" fontAlgn="base">
              <a:spcBef>
                <a:spcPct val="0"/>
              </a:spcBef>
              <a:spcAft>
                <a:spcPct val="0"/>
              </a:spcAft>
              <a:defRPr/>
            </a:pPr>
            <a:endParaRPr lang="en-US">
              <a:solidFill>
                <a:srgbClr val="FFFFFF"/>
              </a:solidFill>
              <a:latin typeface="Tahoma"/>
            </a:endParaRPr>
          </a:p>
        </p:txBody>
      </p:sp>
      <p:sp>
        <p:nvSpPr>
          <p:cNvPr id="19" name="TextBox 38"/>
          <p:cNvSpPr txBox="1">
            <a:spLocks noChangeArrowheads="1"/>
          </p:cNvSpPr>
          <p:nvPr/>
        </p:nvSpPr>
        <p:spPr bwMode="auto">
          <a:xfrm>
            <a:off x="2535238" y="2173288"/>
            <a:ext cx="244157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00FF"/>
                </a:solidFill>
              </a:rPr>
              <a:t>Most failing cells </a:t>
            </a:r>
          </a:p>
          <a:p>
            <a:pPr algn="ctr" eaLnBrk="1" fontAlgn="base" hangingPunct="1">
              <a:spcBef>
                <a:spcPct val="0"/>
              </a:spcBef>
              <a:spcAft>
                <a:spcPct val="0"/>
              </a:spcAft>
            </a:pPr>
            <a:r>
              <a:rPr lang="en-US" smtClean="0">
                <a:solidFill>
                  <a:srgbClr val="0000FF"/>
                </a:solidFill>
              </a:rPr>
              <a:t>exhibit VRT</a:t>
            </a:r>
          </a:p>
        </p:txBody>
      </p:sp>
      <p:cxnSp>
        <p:nvCxnSpPr>
          <p:cNvPr id="21" name="Straight Connector 20"/>
          <p:cNvCxnSpPr/>
          <p:nvPr/>
        </p:nvCxnSpPr>
        <p:spPr>
          <a:xfrm flipV="1">
            <a:off x="2606675" y="1673225"/>
            <a:ext cx="1782763" cy="15875"/>
          </a:xfrm>
          <a:prstGeom prst="line">
            <a:avLst/>
          </a:prstGeom>
          <a:ln w="50800">
            <a:solidFill>
              <a:srgbClr val="FF6600"/>
            </a:solidFill>
          </a:ln>
        </p:spPr>
        <p:style>
          <a:lnRef idx="2">
            <a:schemeClr val="accent1"/>
          </a:lnRef>
          <a:fillRef idx="0">
            <a:schemeClr val="accent1"/>
          </a:fillRef>
          <a:effectRef idx="1">
            <a:schemeClr val="accent1"/>
          </a:effectRef>
          <a:fontRef idx="minor">
            <a:schemeClr val="tx1"/>
          </a:fontRef>
        </p:style>
      </p:cxnSp>
      <p:sp>
        <p:nvSpPr>
          <p:cNvPr id="23" name="TextBox 38"/>
          <p:cNvSpPr txBox="1">
            <a:spLocks noChangeArrowheads="1"/>
          </p:cNvSpPr>
          <p:nvPr/>
        </p:nvSpPr>
        <p:spPr bwMode="auto">
          <a:xfrm>
            <a:off x="2325688" y="1017588"/>
            <a:ext cx="377507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z="1800" smtClean="0">
                <a:solidFill>
                  <a:srgbClr val="FF6600"/>
                </a:solidFill>
              </a:rPr>
              <a:t>Many failing cells jump from </a:t>
            </a:r>
          </a:p>
          <a:p>
            <a:pPr algn="ctr" eaLnBrk="1" fontAlgn="base" hangingPunct="1">
              <a:spcBef>
                <a:spcPct val="0"/>
              </a:spcBef>
              <a:spcAft>
                <a:spcPct val="0"/>
              </a:spcAft>
            </a:pPr>
            <a:r>
              <a:rPr lang="en-US" sz="1800" smtClean="0">
                <a:solidFill>
                  <a:srgbClr val="FF6600"/>
                </a:solidFill>
              </a:rPr>
              <a:t>very high retention time to very low</a:t>
            </a:r>
          </a:p>
        </p:txBody>
      </p:sp>
    </p:spTree>
    <p:extLst>
      <p:ext uri="{BB962C8B-B14F-4D97-AF65-F5344CB8AC3E}">
        <p14:creationId xmlns:p14="http://schemas.microsoft.com/office/powerpoint/2010/main" val="38927036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21"/>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8" grpId="0" animBg="1"/>
      <p:bldP spid="19" grpId="0"/>
      <p:bldP spid="23"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DRAM Retention Analysis</a:t>
            </a:r>
            <a:endParaRPr lang="en-US" dirty="0"/>
          </a:p>
        </p:txBody>
      </p:sp>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a:t>
            </a:r>
            <a:r>
              <a:rPr lang="en-US" sz="1800" u="sng" dirty="0"/>
              <a:t>Onur Mutlu</a:t>
            </a:r>
            <a:r>
              <a:rPr lang="en-US" sz="1800" dirty="0"/>
              <a:t>,</a:t>
            </a:r>
            <a:br>
              <a:rPr lang="en-US" sz="1800" dirty="0"/>
            </a:br>
            <a:r>
              <a:rPr lang="en-US" sz="1800" b="1" dirty="0">
                <a:hlinkClick r:id="rId2"/>
              </a:rPr>
              <a:t>"An Experimental Study of Data Retention Behavior in Modern DRAM Devices: Implications for Retention Time Profiling Mechanisms"</a:t>
            </a:r>
            <a:r>
              <a:rPr lang="en-US" sz="1800" dirty="0"/>
              <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87</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Tree>
    <p:extLst>
      <p:ext uri="{BB962C8B-B14F-4D97-AF65-F5344CB8AC3E}">
        <p14:creationId xmlns:p14="http://schemas.microsoft.com/office/powerpoint/2010/main" val="23882906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Industry Is Writing Papers About It, Too</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88</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88417655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Industry Is Writing Papers About It, Too</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89</a:t>
            </a:fld>
            <a:endParaRPr lang="en-US" altLang="en-US">
              <a:solidFill>
                <a:srgbClr val="000000"/>
              </a:solidFill>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6298296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610600" cy="5153025"/>
          </a:xfrm>
        </p:spPr>
        <p:txBody>
          <a:bodyPr/>
          <a:lstStyle/>
          <a:p>
            <a:r>
              <a:rPr lang="en-US" sz="1800" dirty="0"/>
              <a:t>Samira Khan, Donghyuk Lee, Yoongu Kim, </a:t>
            </a:r>
            <a:r>
              <a:rPr lang="en-US" sz="1800" dirty="0" err="1"/>
              <a:t>Alaa</a:t>
            </a:r>
            <a:r>
              <a:rPr lang="en-US" sz="1800" dirty="0"/>
              <a:t> </a:t>
            </a:r>
            <a:r>
              <a:rPr lang="en-US" sz="1800" dirty="0" err="1"/>
              <a:t>Alameldeen</a:t>
            </a:r>
            <a:r>
              <a:rPr lang="en-US" sz="1800" dirty="0"/>
              <a:t>, Chris Wilkerson, and Onur Mutlu,</a:t>
            </a:r>
            <a:br>
              <a:rPr lang="en-US" sz="1800" dirty="0"/>
            </a:br>
            <a:r>
              <a:rPr lang="en-US" sz="1800" b="1" dirty="0">
                <a:hlinkClick r:id="rId2"/>
              </a:rPr>
              <a:t>"The Efficacy of Error Mitigation Techniques for DRAM Retention Failures: A Comparative Experimental Study"</a:t>
            </a:r>
            <a:r>
              <a:rPr lang="en-US" sz="1800" dirty="0"/>
              <a:t> </a:t>
            </a:r>
            <a:br>
              <a:rPr lang="en-US" sz="1800" dirty="0"/>
            </a:br>
            <a:r>
              <a:rPr lang="en-US" sz="1800" i="1" dirty="0"/>
              <a:t>Proceedings of the </a:t>
            </a:r>
            <a:r>
              <a:rPr lang="en-US" sz="1800" i="1" dirty="0">
                <a:hlinkClick r:id="rId3"/>
              </a:rPr>
              <a:t>ACM International Conference on Measurement and Modeling of Computer Systems </a:t>
            </a:r>
            <a:r>
              <a:rPr lang="en-US" sz="1800" i="1" dirty="0"/>
              <a:t>(</a:t>
            </a:r>
            <a:r>
              <a:rPr lang="en-US" sz="1800" b="1" i="1" dirty="0"/>
              <a:t>SIGMETRICS</a:t>
            </a:r>
            <a:r>
              <a:rPr lang="en-US" sz="1800" i="1" dirty="0"/>
              <a:t>)</a:t>
            </a:r>
            <a:r>
              <a:rPr lang="en-US" sz="1800" dirty="0"/>
              <a:t>, Austin, TX, June 2014.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Poster (pptx)</a:t>
            </a:r>
            <a:r>
              <a:rPr lang="en-US" sz="1800" dirty="0"/>
              <a:t> </a:t>
            </a:r>
            <a:r>
              <a:rPr lang="en-US" sz="1800" dirty="0">
                <a:hlinkClick r:id="rId7"/>
              </a:rPr>
              <a:t>(pdf)</a:t>
            </a:r>
            <a:r>
              <a:rPr lang="en-US" sz="1800" dirty="0"/>
              <a:t>] [</a:t>
            </a:r>
            <a:r>
              <a:rPr lang="en-US" sz="1800" dirty="0">
                <a:hlinkClick r:id="rId8"/>
              </a:rPr>
              <a:t>Full data sets</a:t>
            </a:r>
            <a:r>
              <a:rPr lang="en-US" sz="1800" dirty="0"/>
              <a:t>] </a:t>
            </a:r>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90</a:t>
            </a:fld>
            <a:endParaRPr lang="en-US">
              <a:solidFill>
                <a:srgbClr val="000000"/>
              </a:solidFill>
            </a:endParaRPr>
          </a:p>
        </p:txBody>
      </p:sp>
      <p:pic>
        <p:nvPicPr>
          <p:cNvPr id="5" name="Picture 4"/>
          <p:cNvPicPr>
            <a:picLocks noChangeAspect="1"/>
          </p:cNvPicPr>
          <p:nvPr/>
        </p:nvPicPr>
        <p:blipFill>
          <a:blip r:embed="rId9"/>
          <a:stretch>
            <a:fillRect/>
          </a:stretch>
        </p:blipFill>
        <p:spPr>
          <a:xfrm>
            <a:off x="0" y="3645024"/>
            <a:ext cx="9144000" cy="2872292"/>
          </a:xfrm>
          <a:prstGeom prst="rect">
            <a:avLst/>
          </a:prstGeom>
        </p:spPr>
      </p:pic>
      <p:sp>
        <p:nvSpPr>
          <p:cNvPr id="7" name="Title 1"/>
          <p:cNvSpPr>
            <a:spLocks noGrp="1"/>
          </p:cNvSpPr>
          <p:nvPr>
            <p:ph type="title"/>
          </p:nvPr>
        </p:nvSpPr>
        <p:spPr>
          <a:xfrm>
            <a:off x="107504" y="152400"/>
            <a:ext cx="9036496" cy="1066800"/>
          </a:xfrm>
        </p:spPr>
        <p:txBody>
          <a:bodyPr/>
          <a:lstStyle/>
          <a:p>
            <a:r>
              <a:rPr lang="en-US" dirty="0" smtClean="0"/>
              <a:t>Mitigation of Retention Issues </a:t>
            </a:r>
            <a:r>
              <a:rPr lang="en-US" sz="2600" b="1" dirty="0" smtClean="0"/>
              <a:t>[SIGMETRICS’14]</a:t>
            </a:r>
            <a:endParaRPr lang="en-US" sz="2600" b="1" dirty="0"/>
          </a:p>
        </p:txBody>
      </p:sp>
    </p:spTree>
    <p:extLst>
      <p:ext uri="{BB962C8B-B14F-4D97-AF65-F5344CB8AC3E}">
        <p14:creationId xmlns:p14="http://schemas.microsoft.com/office/powerpoint/2010/main" val="16273535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Handling Data-Dependent Failures </a:t>
            </a:r>
            <a:r>
              <a:rPr lang="en-US" sz="2600" b="1" dirty="0">
                <a:solidFill>
                  <a:srgbClr val="006633"/>
                </a:solidFill>
              </a:rPr>
              <a:t>[DSN’</a:t>
            </a:r>
            <a:r>
              <a:rPr lang="en-US" sz="2600" b="1" dirty="0" smtClean="0">
                <a:solidFill>
                  <a:srgbClr val="006633"/>
                </a:solidFill>
              </a:rPr>
              <a:t>16]</a:t>
            </a:r>
            <a:r>
              <a:rPr lang="en-US" sz="2600" dirty="0" smtClean="0"/>
              <a:t> </a:t>
            </a:r>
            <a:r>
              <a:rPr lang="en-US" dirty="0" smtClean="0"/>
              <a:t> </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91</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0" y="4109847"/>
            <a:ext cx="9144000" cy="1839433"/>
          </a:xfrm>
          <a:prstGeom prst="rect">
            <a:avLst/>
          </a:prstGeom>
        </p:spPr>
      </p:pic>
      <p:sp>
        <p:nvSpPr>
          <p:cNvPr id="6" name="Content Placeholder 2"/>
          <p:cNvSpPr>
            <a:spLocks noGrp="1"/>
          </p:cNvSpPr>
          <p:nvPr>
            <p:ph idx="1"/>
          </p:nvPr>
        </p:nvSpPr>
        <p:spPr>
          <a:xfrm>
            <a:off x="228600" y="980728"/>
            <a:ext cx="8610600" cy="5153025"/>
          </a:xfrm>
        </p:spPr>
        <p:txBody>
          <a:bodyPr/>
          <a:lstStyle/>
          <a:p>
            <a:r>
              <a:rPr lang="en-US" sz="1800" dirty="0" smtClean="0"/>
              <a:t>Samira Khan, </a:t>
            </a:r>
            <a:r>
              <a:rPr lang="en-US" sz="1800" dirty="0" err="1" smtClean="0"/>
              <a:t>Donghyuk</a:t>
            </a:r>
            <a:r>
              <a:rPr lang="en-US" sz="1800" dirty="0" smtClean="0"/>
              <a:t> Lee, </a:t>
            </a:r>
            <a:r>
              <a:rPr lang="en-US" sz="1800" dirty="0" err="1" smtClean="0"/>
              <a:t>Yoongu</a:t>
            </a:r>
            <a:r>
              <a:rPr lang="en-US" sz="1800" dirty="0" smtClean="0"/>
              <a:t> Kim, </a:t>
            </a:r>
            <a:r>
              <a:rPr lang="en-US" sz="1800" dirty="0" err="1" smtClean="0"/>
              <a:t>Alaa</a:t>
            </a:r>
            <a:r>
              <a:rPr lang="en-US" sz="1800" dirty="0" smtClean="0"/>
              <a:t> </a:t>
            </a:r>
            <a:r>
              <a:rPr lang="en-US" sz="1800" dirty="0" err="1" smtClean="0"/>
              <a:t>Alameldeen</a:t>
            </a:r>
            <a:r>
              <a:rPr lang="en-US" sz="1800" dirty="0" smtClean="0"/>
              <a:t>, Chris Wilkerson, and Onur Mutlu,</a:t>
            </a:r>
            <a:br>
              <a:rPr lang="en-US" sz="1800" dirty="0" smtClean="0"/>
            </a:br>
            <a:r>
              <a:rPr lang="en-US" sz="1800" b="1" dirty="0" smtClean="0">
                <a:hlinkClick r:id="rId3"/>
              </a:rPr>
              <a:t>"The Efficacy of Error Mitigation Techniques for DRAM Retention Failures: A Comparative Experimental Study"</a:t>
            </a:r>
            <a:r>
              <a:rPr lang="en-US" sz="1800" dirty="0" smtClean="0"/>
              <a:t> </a:t>
            </a:r>
            <a:br>
              <a:rPr lang="en-US" sz="1800" dirty="0" smtClean="0"/>
            </a:br>
            <a:r>
              <a:rPr lang="en-US" sz="1800" i="1" dirty="0" smtClean="0"/>
              <a:t>Proceedings of the </a:t>
            </a:r>
            <a:r>
              <a:rPr lang="en-US" sz="1800" i="1" dirty="0" smtClean="0">
                <a:hlinkClick r:id="rId4"/>
              </a:rPr>
              <a:t>ACM International Conference on Measurement and Modeling of Computer Systems </a:t>
            </a:r>
            <a:r>
              <a:rPr lang="en-US" sz="1800" i="1" dirty="0" smtClean="0"/>
              <a:t>(</a:t>
            </a:r>
            <a:r>
              <a:rPr lang="en-US" sz="1800" b="1" i="1" dirty="0" smtClean="0"/>
              <a:t>SIGMETRICS</a:t>
            </a:r>
            <a:r>
              <a:rPr lang="en-US" sz="1800" i="1" dirty="0" smtClean="0"/>
              <a:t>)</a:t>
            </a:r>
            <a:r>
              <a:rPr lang="en-US" sz="1800" dirty="0" smtClean="0"/>
              <a:t>, Austin, TX, June 2014. [</a:t>
            </a:r>
            <a:r>
              <a:rPr lang="en-US" sz="1800" dirty="0" smtClean="0">
                <a:hlinkClick r:id="rId5"/>
              </a:rPr>
              <a:t>Slides (pptx)</a:t>
            </a:r>
            <a:r>
              <a:rPr lang="en-US" sz="1800" dirty="0" smtClean="0"/>
              <a:t> </a:t>
            </a:r>
            <a:r>
              <a:rPr lang="en-US" sz="1800" dirty="0" smtClean="0">
                <a:hlinkClick r:id="rId6"/>
              </a:rPr>
              <a:t>(pdf)</a:t>
            </a:r>
            <a:r>
              <a:rPr lang="en-US" sz="1800" dirty="0" smtClean="0"/>
              <a:t>] [</a:t>
            </a:r>
            <a:r>
              <a:rPr lang="en-US" sz="1800" dirty="0" smtClean="0">
                <a:hlinkClick r:id="rId7"/>
              </a:rPr>
              <a:t>Poster (pptx)</a:t>
            </a:r>
            <a:r>
              <a:rPr lang="en-US" sz="1800" dirty="0" smtClean="0"/>
              <a:t> </a:t>
            </a:r>
            <a:r>
              <a:rPr lang="en-US" sz="1800" dirty="0" smtClean="0">
                <a:hlinkClick r:id="rId8"/>
              </a:rPr>
              <a:t>(pdf)</a:t>
            </a:r>
            <a:r>
              <a:rPr lang="en-US" sz="1800" dirty="0" smtClean="0"/>
              <a:t>] [</a:t>
            </a:r>
            <a:r>
              <a:rPr lang="en-US" sz="1800" dirty="0" smtClean="0">
                <a:hlinkClick r:id="rId9"/>
              </a:rPr>
              <a:t>Full data sets</a:t>
            </a:r>
            <a:r>
              <a:rPr lang="en-US" sz="1800" dirty="0" smtClean="0"/>
              <a:t>] </a:t>
            </a:r>
          </a:p>
          <a:p>
            <a:endParaRPr lang="en-US" dirty="0"/>
          </a:p>
        </p:txBody>
      </p:sp>
    </p:spTree>
    <p:extLst>
      <p:ext uri="{BB962C8B-B14F-4D97-AF65-F5344CB8AC3E}">
        <p14:creationId xmlns:p14="http://schemas.microsoft.com/office/powerpoint/2010/main" val="411612561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Handling Data-Dependent Failures </a:t>
            </a:r>
            <a:r>
              <a:rPr lang="en-US" sz="2600" b="1" dirty="0" smtClean="0">
                <a:solidFill>
                  <a:srgbClr val="006633"/>
                </a:solidFill>
              </a:rPr>
              <a:t>[CAL’</a:t>
            </a:r>
            <a:r>
              <a:rPr lang="en-US" sz="2600" b="1" dirty="0" smtClean="0">
                <a:solidFill>
                  <a:srgbClr val="006633"/>
                </a:solidFill>
              </a:rPr>
              <a:t>16]</a:t>
            </a:r>
            <a:r>
              <a:rPr lang="en-US" sz="2600" dirty="0" smtClean="0"/>
              <a:t> </a:t>
            </a:r>
            <a:r>
              <a:rPr lang="en-US" dirty="0" smtClean="0"/>
              <a:t> </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92</a:t>
            </a:fld>
            <a:endParaRPr lang="en-US" altLang="en-US">
              <a:solidFill>
                <a:srgbClr val="000000"/>
              </a:solidFill>
            </a:endParaRPr>
          </a:p>
        </p:txBody>
      </p:sp>
      <p:sp>
        <p:nvSpPr>
          <p:cNvPr id="6" name="Content Placeholder 2"/>
          <p:cNvSpPr>
            <a:spLocks noGrp="1"/>
          </p:cNvSpPr>
          <p:nvPr>
            <p:ph idx="1"/>
          </p:nvPr>
        </p:nvSpPr>
        <p:spPr>
          <a:xfrm>
            <a:off x="228600" y="980728"/>
            <a:ext cx="8610600" cy="5153025"/>
          </a:xfrm>
        </p:spPr>
        <p:txBody>
          <a:bodyPr/>
          <a:lstStyle/>
          <a:p>
            <a:r>
              <a:rPr lang="en-US" sz="1800" dirty="0"/>
              <a:t>Samira Khan, Chris Wilkerson, </a:t>
            </a:r>
            <a:r>
              <a:rPr lang="en-US" sz="1800" dirty="0" err="1"/>
              <a:t>Donghyuk</a:t>
            </a:r>
            <a:r>
              <a:rPr lang="en-US" sz="1800" dirty="0"/>
              <a:t> Lee, </a:t>
            </a:r>
            <a:r>
              <a:rPr lang="en-US" sz="1800" dirty="0" err="1"/>
              <a:t>Alaa</a:t>
            </a:r>
            <a:r>
              <a:rPr lang="en-US" sz="1800" dirty="0"/>
              <a:t> R. </a:t>
            </a:r>
            <a:r>
              <a:rPr lang="en-US" sz="1800" dirty="0" err="1"/>
              <a:t>Alameldeen</a:t>
            </a:r>
            <a:r>
              <a:rPr lang="en-US" sz="1800" dirty="0"/>
              <a:t>, and </a:t>
            </a:r>
            <a:r>
              <a:rPr lang="en-US" sz="1800" u="sng" dirty="0"/>
              <a:t>Onur Mutlu</a:t>
            </a:r>
            <a:r>
              <a:rPr lang="en-US" sz="1800" dirty="0"/>
              <a:t>,</a:t>
            </a:r>
            <a:br>
              <a:rPr lang="en-US" sz="1800" dirty="0"/>
            </a:br>
            <a:r>
              <a:rPr lang="en-US" sz="1800" b="1" dirty="0">
                <a:hlinkClick r:id="rId2"/>
              </a:rPr>
              <a:t>"A Case for Memory Content-Based Detection and Mitigation of Data-Dependent Failures in DRAM"</a:t>
            </a:r>
            <a:r>
              <a:rPr lang="en-US" sz="1800" dirty="0"/>
              <a:t/>
            </a:r>
            <a:br>
              <a:rPr lang="en-US" sz="1800" dirty="0"/>
            </a:br>
            <a:r>
              <a:rPr lang="en-US" sz="1800" i="1" dirty="0">
                <a:hlinkClick r:id="rId3"/>
              </a:rPr>
              <a:t>IEEE Computer Architecture Letters</a:t>
            </a:r>
            <a:r>
              <a:rPr lang="en-US" sz="1800" i="1" dirty="0"/>
              <a:t> (</a:t>
            </a:r>
            <a:r>
              <a:rPr lang="en-US" sz="1800" b="1" i="1" dirty="0"/>
              <a:t>CAL</a:t>
            </a:r>
            <a:r>
              <a:rPr lang="en-US" sz="1800" i="1" dirty="0"/>
              <a:t>)</a:t>
            </a:r>
            <a:r>
              <a:rPr lang="en-US" sz="1800" dirty="0"/>
              <a:t>, November 2016. </a:t>
            </a:r>
            <a:endParaRPr lang="en-US" dirty="0"/>
          </a:p>
        </p:txBody>
      </p:sp>
      <p:pic>
        <p:nvPicPr>
          <p:cNvPr id="3" name="Picture 2"/>
          <p:cNvPicPr>
            <a:picLocks noChangeAspect="1"/>
          </p:cNvPicPr>
          <p:nvPr/>
        </p:nvPicPr>
        <p:blipFill>
          <a:blip r:embed="rId4"/>
          <a:stretch>
            <a:fillRect/>
          </a:stretch>
        </p:blipFill>
        <p:spPr>
          <a:xfrm>
            <a:off x="0" y="3717032"/>
            <a:ext cx="9144000" cy="1181420"/>
          </a:xfrm>
          <a:prstGeom prst="rect">
            <a:avLst/>
          </a:prstGeom>
        </p:spPr>
      </p:pic>
    </p:spTree>
    <p:extLst>
      <p:ext uri="{BB962C8B-B14F-4D97-AF65-F5344CB8AC3E}">
        <p14:creationId xmlns:p14="http://schemas.microsoft.com/office/powerpoint/2010/main" val="199461406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40271"/>
            <a:ext cx="8610600" cy="5153025"/>
          </a:xfrm>
        </p:spPr>
        <p:txBody>
          <a:bodyPr/>
          <a:lstStyle/>
          <a:p>
            <a:r>
              <a:rPr lang="en-US" sz="2000" dirty="0" err="1"/>
              <a:t>Moinuddin</a:t>
            </a:r>
            <a:r>
              <a:rPr lang="en-US" sz="2000" dirty="0"/>
              <a:t> </a:t>
            </a:r>
            <a:r>
              <a:rPr lang="en-US" sz="2000" dirty="0" err="1"/>
              <a:t>Qureshi</a:t>
            </a:r>
            <a:r>
              <a:rPr lang="en-US" sz="2000" dirty="0"/>
              <a:t>, </a:t>
            </a:r>
            <a:r>
              <a:rPr lang="en-US" sz="2000" dirty="0" err="1"/>
              <a:t>Dae</a:t>
            </a:r>
            <a:r>
              <a:rPr lang="en-US" sz="2000" dirty="0"/>
              <a:t> Hyun Kim, Samira Khan, </a:t>
            </a:r>
            <a:r>
              <a:rPr lang="en-US" sz="2000" dirty="0" err="1"/>
              <a:t>Prashant</a:t>
            </a:r>
            <a:r>
              <a:rPr lang="en-US" sz="2000" dirty="0"/>
              <a:t> Nair, and Onur Mutlu,</a:t>
            </a:r>
            <a:br>
              <a:rPr lang="en-US" sz="2000" dirty="0"/>
            </a:br>
            <a:r>
              <a:rPr lang="en-US" sz="2000" b="1" dirty="0">
                <a:hlinkClick r:id="rId2"/>
              </a:rPr>
              <a:t>"AVATAR: A Variable-Retention-Time (VRT) Aware Refresh for DRAM Systems"</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endParaRPr lang="en-US" sz="2000" dirty="0" smtClean="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93</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4091037"/>
            <a:ext cx="9144000" cy="1642219"/>
          </a:xfrm>
          <a:prstGeom prst="rect">
            <a:avLst/>
          </a:prstGeom>
        </p:spPr>
      </p:pic>
      <p:sp>
        <p:nvSpPr>
          <p:cNvPr id="7" name="Title 1"/>
          <p:cNvSpPr>
            <a:spLocks noGrp="1"/>
          </p:cNvSpPr>
          <p:nvPr>
            <p:ph type="title"/>
          </p:nvPr>
        </p:nvSpPr>
        <p:spPr>
          <a:xfrm>
            <a:off x="228600" y="152400"/>
            <a:ext cx="8915400" cy="884238"/>
          </a:xfrm>
        </p:spPr>
        <p:txBody>
          <a:bodyPr/>
          <a:lstStyle/>
          <a:p>
            <a:r>
              <a:rPr lang="en-US" dirty="0" smtClean="0"/>
              <a:t>Handling Variable Retention Time </a:t>
            </a:r>
            <a:r>
              <a:rPr lang="en-US" sz="2600" b="1" dirty="0" smtClean="0">
                <a:solidFill>
                  <a:srgbClr val="006633"/>
                </a:solidFill>
              </a:rPr>
              <a:t>[DSN’15]</a:t>
            </a:r>
            <a:r>
              <a:rPr lang="en-US" sz="3400" dirty="0" smtClean="0"/>
              <a:t> </a:t>
            </a:r>
            <a:endParaRPr lang="en-US" sz="3400" dirty="0"/>
          </a:p>
        </p:txBody>
      </p:sp>
    </p:spTree>
    <p:extLst>
      <p:ext uri="{BB962C8B-B14F-4D97-AF65-F5344CB8AC3E}">
        <p14:creationId xmlns:p14="http://schemas.microsoft.com/office/powerpoint/2010/main" val="11656355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Handling </a:t>
            </a:r>
            <a:r>
              <a:rPr lang="en-US" dirty="0" smtClean="0"/>
              <a:t>Both DPD and VRT </a:t>
            </a:r>
            <a:r>
              <a:rPr lang="en-US" sz="2600" b="1" dirty="0" smtClean="0"/>
              <a:t>[</a:t>
            </a:r>
            <a:r>
              <a:rPr lang="en-US" sz="2600" b="1" dirty="0" smtClean="0"/>
              <a:t>ISCA’17]</a:t>
            </a:r>
            <a:endParaRPr lang="en-US" sz="2600" b="1" dirty="0"/>
          </a:p>
        </p:txBody>
      </p:sp>
      <p:sp>
        <p:nvSpPr>
          <p:cNvPr id="4" name="Slide Number Placeholder 3"/>
          <p:cNvSpPr>
            <a:spLocks noGrp="1"/>
          </p:cNvSpPr>
          <p:nvPr>
            <p:ph type="sldNum" sz="quarter" idx="11"/>
          </p:nvPr>
        </p:nvSpPr>
        <p:spPr/>
        <p:txBody>
          <a:bodyPr/>
          <a:lstStyle/>
          <a:p>
            <a:pPr>
              <a:defRPr/>
            </a:pPr>
            <a:fld id="{7292004D-7284-C244-B275-AB956C66515A}" type="slidenum">
              <a:rPr lang="en-US" smtClean="0">
                <a:solidFill>
                  <a:srgbClr val="000000"/>
                </a:solidFill>
              </a:rPr>
              <a:pPr>
                <a:defRPr/>
              </a:pPr>
              <a:t>94</a:t>
            </a:fld>
            <a:endParaRPr lang="en-US">
              <a:solidFill>
                <a:srgbClr val="000000"/>
              </a:solidFill>
            </a:endParaRPr>
          </a:p>
        </p:txBody>
      </p:sp>
      <p:pic>
        <p:nvPicPr>
          <p:cNvPr id="5" name="Picture 4"/>
          <p:cNvPicPr>
            <a:picLocks noChangeAspect="1"/>
          </p:cNvPicPr>
          <p:nvPr/>
        </p:nvPicPr>
        <p:blipFill>
          <a:blip r:embed="rId2"/>
          <a:stretch>
            <a:fillRect/>
          </a:stretch>
        </p:blipFill>
        <p:spPr>
          <a:xfrm>
            <a:off x="0" y="4116752"/>
            <a:ext cx="9144000" cy="1904536"/>
          </a:xfrm>
          <a:prstGeom prst="rect">
            <a:avLst/>
          </a:prstGeom>
        </p:spPr>
      </p:pic>
      <p:sp>
        <p:nvSpPr>
          <p:cNvPr id="6" name="Content Placeholder 2"/>
          <p:cNvSpPr>
            <a:spLocks noGrp="1"/>
          </p:cNvSpPr>
          <p:nvPr>
            <p:ph idx="1"/>
          </p:nvPr>
        </p:nvSpPr>
        <p:spPr>
          <a:xfrm>
            <a:off x="228600" y="980728"/>
            <a:ext cx="8610600" cy="5153025"/>
          </a:xfrm>
        </p:spPr>
        <p:txBody>
          <a:bodyPr/>
          <a:lstStyle/>
          <a:p>
            <a:r>
              <a:rPr lang="en-US" sz="1800" dirty="0" err="1"/>
              <a:t>Minesh</a:t>
            </a:r>
            <a:r>
              <a:rPr lang="en-US" sz="1800" dirty="0"/>
              <a:t> Patel, </a:t>
            </a:r>
            <a:r>
              <a:rPr lang="en-US" sz="1800" dirty="0" err="1"/>
              <a:t>Jeremie</a:t>
            </a:r>
            <a:r>
              <a:rPr lang="en-US" sz="1800" dirty="0"/>
              <a:t> S. Kim, and </a:t>
            </a:r>
            <a:r>
              <a:rPr lang="en-US" sz="1800" u="sng" dirty="0"/>
              <a:t>Onur Mutlu</a:t>
            </a:r>
            <a:r>
              <a:rPr lang="en-US" sz="1800" dirty="0"/>
              <a:t>,</a:t>
            </a:r>
            <a:br>
              <a:rPr lang="en-US" sz="1800" dirty="0"/>
            </a:br>
            <a:r>
              <a:rPr lang="en-US" sz="1800" b="1" dirty="0">
                <a:hlinkClick r:id="rId3"/>
              </a:rPr>
              <a:t>"The Reach Profiler (REAPER): Enabling the Mitigation of DRAM Retention Failures via Profiling at Aggressive Conditions"</a:t>
            </a:r>
            <a:r>
              <a:rPr lang="en-US" sz="1800" dirty="0"/>
              <a:t/>
            </a:r>
            <a:br>
              <a:rPr lang="en-US" sz="1800" dirty="0"/>
            </a:br>
            <a:r>
              <a:rPr lang="en-US" sz="1800" i="1" dirty="0"/>
              <a:t>Proceedings of the </a:t>
            </a:r>
            <a:r>
              <a:rPr lang="en-US" sz="1800" i="1" dirty="0">
                <a:hlinkClick r:id="rId4"/>
              </a:rPr>
              <a:t>44th International Symposium on Computer Architecture</a:t>
            </a:r>
            <a:r>
              <a:rPr lang="en-US" sz="1800" i="1" dirty="0"/>
              <a:t> (</a:t>
            </a:r>
            <a:r>
              <a:rPr lang="en-US" sz="1800" b="1" i="1" dirty="0"/>
              <a:t>ISCA</a:t>
            </a:r>
            <a:r>
              <a:rPr lang="en-US" sz="1800" i="1" dirty="0"/>
              <a:t>)</a:t>
            </a:r>
            <a:r>
              <a:rPr lang="en-US" sz="1800" dirty="0"/>
              <a:t>, Toronto, Canada, June 2017. </a:t>
            </a:r>
            <a:endParaRPr lang="en-US" sz="1800" dirty="0" smtClean="0"/>
          </a:p>
          <a:p>
            <a:endParaRPr lang="en-US" sz="1800" dirty="0"/>
          </a:p>
          <a:p>
            <a:r>
              <a:rPr lang="en-US" sz="1800" dirty="0" smtClean="0">
                <a:solidFill>
                  <a:srgbClr val="FF0000"/>
                </a:solidFill>
              </a:rPr>
              <a:t>First experimental analysis of (mobile) LPDDR4 chips</a:t>
            </a:r>
          </a:p>
          <a:p>
            <a:r>
              <a:rPr lang="en-US" sz="1800" dirty="0" smtClean="0">
                <a:solidFill>
                  <a:srgbClr val="FF0000"/>
                </a:solidFill>
              </a:rPr>
              <a:t>Analyzes the c</a:t>
            </a:r>
            <a:r>
              <a:rPr lang="en-US" sz="1800" dirty="0" smtClean="0">
                <a:solidFill>
                  <a:srgbClr val="FF0000"/>
                </a:solidFill>
              </a:rPr>
              <a:t>omplex tradeoff space of retention time profiling</a:t>
            </a:r>
          </a:p>
          <a:p>
            <a:r>
              <a:rPr lang="en-US" sz="1800" dirty="0">
                <a:solidFill>
                  <a:srgbClr val="FF0000"/>
                </a:solidFill>
              </a:rPr>
              <a:t>K</a:t>
            </a:r>
            <a:r>
              <a:rPr lang="en-US" sz="1800" dirty="0" smtClean="0">
                <a:solidFill>
                  <a:srgbClr val="FF0000"/>
                </a:solidFill>
              </a:rPr>
              <a:t>ey idea: enable fast and robust profiling at higher refresh intervals &amp; temp.</a:t>
            </a:r>
            <a:endParaRPr lang="en-US" dirty="0">
              <a:solidFill>
                <a:srgbClr val="FF0000"/>
              </a:solidFill>
            </a:endParaRPr>
          </a:p>
        </p:txBody>
      </p:sp>
    </p:spTree>
    <p:extLst>
      <p:ext uri="{BB962C8B-B14F-4D97-AF65-F5344CB8AC3E}">
        <p14:creationId xmlns:p14="http://schemas.microsoft.com/office/powerpoint/2010/main" val="327340710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 Memory Reliability and Security</a:t>
            </a:r>
            <a:endParaRPr lang="en-US" dirty="0"/>
          </a:p>
        </p:txBody>
      </p:sp>
      <p:sp>
        <p:nvSpPr>
          <p:cNvPr id="3" name="Content Placeholder 2"/>
          <p:cNvSpPr>
            <a:spLocks noGrp="1"/>
          </p:cNvSpPr>
          <p:nvPr>
            <p:ph idx="1"/>
          </p:nvPr>
        </p:nvSpPr>
        <p:spPr>
          <a:xfrm>
            <a:off x="251520" y="1052736"/>
            <a:ext cx="8892480" cy="5256584"/>
          </a:xfrm>
        </p:spPr>
        <p:txBody>
          <a:bodyPr/>
          <a:lstStyle/>
          <a:p>
            <a:r>
              <a:rPr lang="en-US" sz="2200" dirty="0" smtClean="0">
                <a:solidFill>
                  <a:srgbClr val="FF0000"/>
                </a:solidFill>
              </a:rPr>
              <a:t>Memory reliability is reducing</a:t>
            </a:r>
          </a:p>
          <a:p>
            <a:r>
              <a:rPr lang="en-US" sz="2200" dirty="0"/>
              <a:t>R</a:t>
            </a:r>
            <a:r>
              <a:rPr lang="en-US" sz="2200" dirty="0" smtClean="0"/>
              <a:t>eliability issues open up security vulnerabilities</a:t>
            </a:r>
          </a:p>
          <a:p>
            <a:pPr lvl="1"/>
            <a:r>
              <a:rPr lang="en-US" sz="2000" dirty="0" smtClean="0"/>
              <a:t>Very hard to defend against</a:t>
            </a:r>
          </a:p>
          <a:p>
            <a:r>
              <a:rPr lang="en-US" sz="2200" dirty="0" err="1" smtClean="0"/>
              <a:t>Rowhammer</a:t>
            </a:r>
            <a:r>
              <a:rPr lang="en-US" sz="2200" dirty="0"/>
              <a:t> </a:t>
            </a:r>
            <a:r>
              <a:rPr lang="en-US" sz="2200" dirty="0" smtClean="0"/>
              <a:t>is an example </a:t>
            </a:r>
          </a:p>
          <a:p>
            <a:pPr lvl="1"/>
            <a:r>
              <a:rPr lang="en-US" sz="2000" dirty="0"/>
              <a:t>I</a:t>
            </a:r>
            <a:r>
              <a:rPr lang="en-US" sz="2000" dirty="0" smtClean="0"/>
              <a:t>ts implications on system security research are tremendous</a:t>
            </a:r>
            <a:r>
              <a:rPr lang="en-US" sz="2000" dirty="0"/>
              <a:t> </a:t>
            </a:r>
            <a:r>
              <a:rPr lang="en-US" sz="2000" dirty="0" smtClean="0"/>
              <a:t>&amp; exciting</a:t>
            </a:r>
          </a:p>
          <a:p>
            <a:endParaRPr lang="en-US" dirty="0" smtClean="0">
              <a:solidFill>
                <a:srgbClr val="0000FF"/>
              </a:solidFill>
            </a:endParaRPr>
          </a:p>
          <a:p>
            <a:r>
              <a:rPr lang="en-US" sz="2200" b="1" dirty="0" smtClean="0">
                <a:solidFill>
                  <a:schemeClr val="accent6">
                    <a:lumMod val="75000"/>
                  </a:schemeClr>
                </a:solidFill>
              </a:rPr>
              <a:t>Good news: We have a lot more to do.</a:t>
            </a:r>
          </a:p>
          <a:p>
            <a:r>
              <a:rPr lang="en-US" sz="2200" dirty="0" smtClean="0">
                <a:solidFill>
                  <a:srgbClr val="FF0000"/>
                </a:solidFill>
              </a:rPr>
              <a:t>Understand</a:t>
            </a:r>
            <a:r>
              <a:rPr lang="en-US" sz="2200" dirty="0">
                <a:solidFill>
                  <a:srgbClr val="FF0000"/>
                </a:solidFill>
              </a:rPr>
              <a:t>:</a:t>
            </a:r>
            <a:r>
              <a:rPr lang="en-US" sz="2200" dirty="0">
                <a:solidFill>
                  <a:srgbClr val="0000FF"/>
                </a:solidFill>
              </a:rPr>
              <a:t> </a:t>
            </a:r>
            <a:r>
              <a:rPr lang="en-US" sz="2200" dirty="0" smtClean="0">
                <a:solidFill>
                  <a:srgbClr val="0000FF"/>
                </a:solidFill>
              </a:rPr>
              <a:t>Solid </a:t>
            </a:r>
            <a:r>
              <a:rPr lang="en-US" sz="2200" dirty="0">
                <a:solidFill>
                  <a:srgbClr val="0000FF"/>
                </a:solidFill>
              </a:rPr>
              <a:t>methodologies for failure modeling and discovery</a:t>
            </a:r>
          </a:p>
          <a:p>
            <a:pPr lvl="1"/>
            <a:r>
              <a:rPr lang="en-US" sz="2000" dirty="0"/>
              <a:t>Modeling based on real device data – small scale and large </a:t>
            </a:r>
            <a:r>
              <a:rPr lang="en-US" sz="2000" dirty="0" smtClean="0"/>
              <a:t>scale</a:t>
            </a:r>
            <a:endParaRPr lang="en-US" sz="2000" dirty="0"/>
          </a:p>
          <a:p>
            <a:r>
              <a:rPr lang="en-US" sz="2200" dirty="0">
                <a:solidFill>
                  <a:srgbClr val="FF0000"/>
                </a:solidFill>
              </a:rPr>
              <a:t>Architect:</a:t>
            </a:r>
            <a:r>
              <a:rPr lang="en-US" sz="2200" dirty="0">
                <a:solidFill>
                  <a:srgbClr val="0000FF"/>
                </a:solidFill>
              </a:rPr>
              <a:t> Principled co-architecting of system and memory</a:t>
            </a:r>
          </a:p>
          <a:p>
            <a:pPr lvl="1"/>
            <a:r>
              <a:rPr lang="en-US" sz="2000" dirty="0"/>
              <a:t>Good partitioning of duties across the </a:t>
            </a:r>
            <a:r>
              <a:rPr lang="en-US" sz="2000" dirty="0" smtClean="0"/>
              <a:t>stack</a:t>
            </a:r>
            <a:endParaRPr lang="en-US" sz="2000" dirty="0"/>
          </a:p>
          <a:p>
            <a:r>
              <a:rPr lang="en-US" sz="2200" dirty="0">
                <a:solidFill>
                  <a:srgbClr val="FF0000"/>
                </a:solidFill>
              </a:rPr>
              <a:t>Design &amp; Test:</a:t>
            </a:r>
            <a:r>
              <a:rPr lang="en-US" sz="2200" dirty="0">
                <a:solidFill>
                  <a:srgbClr val="0000FF"/>
                </a:solidFill>
              </a:rPr>
              <a:t> Principled electronic design, automation, testing</a:t>
            </a:r>
          </a:p>
          <a:p>
            <a:pPr lvl="1"/>
            <a:r>
              <a:rPr lang="en-US" sz="2000" dirty="0"/>
              <a:t>High coverage and good interaction with system reliability methods</a:t>
            </a:r>
          </a:p>
          <a:p>
            <a:endParaRPr lang="en-US" dirty="0" smtClean="0"/>
          </a:p>
          <a:p>
            <a:pPr marL="0" indent="0">
              <a:buNone/>
            </a:pPr>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pPr>
                <a:defRPr/>
              </a:pPr>
              <a:t>95</a:t>
            </a:fld>
            <a:endParaRPr lang="en-US"/>
          </a:p>
        </p:txBody>
      </p:sp>
    </p:spTree>
    <p:extLst>
      <p:ext uri="{BB962C8B-B14F-4D97-AF65-F5344CB8AC3E}">
        <p14:creationId xmlns:p14="http://schemas.microsoft.com/office/powerpoint/2010/main" val="242740327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smtClean="0"/>
              <a:t>If Time Permits</a:t>
            </a:r>
            <a:r>
              <a:rPr lang="en-US" sz="3600" dirty="0" smtClean="0"/>
              <a:t>: </a:t>
            </a:r>
            <a:r>
              <a:rPr lang="en-US" sz="3600" dirty="0"/>
              <a:t>NAND Flash </a:t>
            </a:r>
            <a:r>
              <a:rPr lang="en-US" sz="3600" dirty="0" smtClean="0"/>
              <a:t>Vulnerabilities</a:t>
            </a:r>
            <a:endParaRPr lang="en-US" sz="3600" dirty="0"/>
          </a:p>
        </p:txBody>
      </p:sp>
      <p:sp>
        <p:nvSpPr>
          <p:cNvPr id="3" name="Content Placeholder 2"/>
          <p:cNvSpPr>
            <a:spLocks noGrp="1"/>
          </p:cNvSpPr>
          <p:nvPr>
            <p:ph idx="1"/>
          </p:nvPr>
        </p:nvSpPr>
        <p:spPr>
          <a:xfrm>
            <a:off x="228600" y="908720"/>
            <a:ext cx="8915400" cy="5256584"/>
          </a:xfrm>
        </p:spPr>
        <p:txBody>
          <a:bodyPr/>
          <a:lstStyle/>
          <a:p>
            <a:r>
              <a:rPr lang="en-US" sz="1800" dirty="0"/>
              <a:t>Yu Cai, </a:t>
            </a:r>
            <a:r>
              <a:rPr lang="en-US" sz="1800" dirty="0" err="1"/>
              <a:t>Saugata</a:t>
            </a:r>
            <a:r>
              <a:rPr lang="en-US" sz="1800" dirty="0"/>
              <a:t> </a:t>
            </a:r>
            <a:r>
              <a:rPr lang="en-US" sz="1800" dirty="0" err="1"/>
              <a:t>Ghose</a:t>
            </a:r>
            <a:r>
              <a:rPr lang="en-US" sz="1800" dirty="0"/>
              <a:t>, Erich F. </a:t>
            </a:r>
            <a:r>
              <a:rPr lang="en-US" sz="1800" dirty="0" err="1"/>
              <a:t>Haratsch</a:t>
            </a:r>
            <a:r>
              <a:rPr lang="en-US" sz="1800" dirty="0"/>
              <a:t>, </a:t>
            </a:r>
            <a:r>
              <a:rPr lang="en-US" sz="1800" dirty="0" err="1"/>
              <a:t>Yixin</a:t>
            </a:r>
            <a:r>
              <a:rPr lang="en-US" sz="1800" dirty="0"/>
              <a:t> Luo, and Onur Mutlu,</a:t>
            </a:r>
            <a:br>
              <a:rPr lang="en-US" sz="1800" dirty="0"/>
            </a:br>
            <a:r>
              <a:rPr lang="en-US" sz="1800" b="1" dirty="0"/>
              <a:t>"Error Characterization, Mitigation, and Recovery in Flash Memory Based Solid State Drives"</a:t>
            </a:r>
            <a:r>
              <a:rPr lang="en-US" sz="1800" dirty="0"/>
              <a:t/>
            </a:r>
            <a:br>
              <a:rPr lang="en-US" sz="1800" dirty="0"/>
            </a:br>
            <a:r>
              <a:rPr lang="en-US" sz="1800" i="1" dirty="0"/>
              <a:t>to appear in </a:t>
            </a:r>
            <a:r>
              <a:rPr lang="en-US" sz="1800" i="1" dirty="0">
                <a:hlinkClick r:id="rId2"/>
              </a:rPr>
              <a:t>Proceedings of the IEEE</a:t>
            </a:r>
            <a:r>
              <a:rPr lang="en-US" sz="1800" dirty="0"/>
              <a:t>, 2017. </a:t>
            </a:r>
            <a:endParaRPr lang="en-US" sz="1800" dirty="0" smtClean="0"/>
          </a:p>
          <a:p>
            <a:endParaRPr lang="en-US" sz="600" dirty="0" smtClean="0"/>
          </a:p>
          <a:p>
            <a:endParaRPr lang="en-US" sz="100" dirty="0" smtClean="0"/>
          </a:p>
          <a:p>
            <a:endParaRPr lang="en-US" sz="300" dirty="0"/>
          </a:p>
          <a:p>
            <a:pPr marL="0" indent="0">
              <a:buNone/>
            </a:pPr>
            <a:r>
              <a:rPr lang="en-US" sz="1300" dirty="0" err="1" smtClean="0"/>
              <a:t>Cai</a:t>
            </a:r>
            <a:r>
              <a:rPr lang="en-US" sz="1300" dirty="0"/>
              <a:t>+, “</a:t>
            </a:r>
            <a:r>
              <a:rPr lang="en-US" sz="1300" dirty="0">
                <a:solidFill>
                  <a:srgbClr val="0000FF"/>
                </a:solidFill>
              </a:rPr>
              <a:t>Error Patterns in MLC NAND Flash Memory: Measurement, Characterization, and </a:t>
            </a:r>
            <a:r>
              <a:rPr lang="en-US" sz="1300" dirty="0" smtClean="0">
                <a:solidFill>
                  <a:srgbClr val="0000FF"/>
                </a:solidFill>
              </a:rPr>
              <a:t>Analysis</a:t>
            </a:r>
            <a:r>
              <a:rPr lang="en-US" sz="1300" dirty="0" smtClean="0"/>
              <a:t>,</a:t>
            </a:r>
            <a:r>
              <a:rPr lang="en-US" sz="1300" dirty="0"/>
              <a:t>” DATE 2012</a:t>
            </a:r>
            <a:r>
              <a:rPr lang="en-US" sz="1300" dirty="0" smtClean="0"/>
              <a:t>.</a:t>
            </a:r>
          </a:p>
          <a:p>
            <a:pPr marL="0" indent="0">
              <a:buNone/>
            </a:pPr>
            <a:r>
              <a:rPr lang="en-US" sz="1300" dirty="0" err="1" smtClean="0"/>
              <a:t>Cai</a:t>
            </a:r>
            <a:r>
              <a:rPr lang="en-US" sz="1300" dirty="0"/>
              <a:t>+, “</a:t>
            </a:r>
            <a:r>
              <a:rPr lang="en-US" sz="1300" dirty="0">
                <a:solidFill>
                  <a:srgbClr val="0000FF"/>
                </a:solidFill>
              </a:rPr>
              <a:t>Flash Correct-and-Refresh: Retention-Aware Error Management for Increased Flash Memory </a:t>
            </a:r>
            <a:r>
              <a:rPr lang="en-US" sz="1300" dirty="0" smtClean="0">
                <a:solidFill>
                  <a:srgbClr val="0000FF"/>
                </a:solidFill>
              </a:rPr>
              <a:t>Lifetime</a:t>
            </a:r>
            <a:r>
              <a:rPr lang="en-US" sz="1300" dirty="0" smtClean="0"/>
              <a:t>,” ICCD 2012.</a:t>
            </a:r>
          </a:p>
          <a:p>
            <a:pPr marL="0" indent="0">
              <a:buNone/>
            </a:pPr>
            <a:r>
              <a:rPr lang="en-US" sz="1300" dirty="0" err="1" smtClean="0"/>
              <a:t>Cai</a:t>
            </a:r>
            <a:r>
              <a:rPr lang="en-US" sz="1300" dirty="0"/>
              <a:t>+, “</a:t>
            </a:r>
            <a:r>
              <a:rPr lang="en-US" sz="1300" dirty="0">
                <a:solidFill>
                  <a:srgbClr val="0000FF"/>
                </a:solidFill>
              </a:rPr>
              <a:t>Threshold Voltage Distribution in MLC NAND Flash Memory: Characterization, Analysis and </a:t>
            </a:r>
            <a:r>
              <a:rPr lang="en-US" sz="1300" dirty="0" smtClean="0">
                <a:solidFill>
                  <a:srgbClr val="0000FF"/>
                </a:solidFill>
              </a:rPr>
              <a:t>Modeling</a:t>
            </a:r>
            <a:r>
              <a:rPr lang="en-US" sz="1300" dirty="0" smtClean="0"/>
              <a:t>,” DATE 2013.</a:t>
            </a:r>
          </a:p>
          <a:p>
            <a:pPr marL="0" indent="0">
              <a:buNone/>
            </a:pPr>
            <a:r>
              <a:rPr lang="en-US" sz="1300" dirty="0" err="1" smtClean="0"/>
              <a:t>Cai</a:t>
            </a:r>
            <a:r>
              <a:rPr lang="en-US" sz="1300" dirty="0"/>
              <a:t>+, “</a:t>
            </a:r>
            <a:r>
              <a:rPr lang="en-US" sz="1300" dirty="0">
                <a:solidFill>
                  <a:srgbClr val="0000FF"/>
                </a:solidFill>
              </a:rPr>
              <a:t>Error Analysis and Retention-Aware Error Management for NAND Flash </a:t>
            </a:r>
            <a:r>
              <a:rPr lang="en-US" sz="1300" dirty="0" smtClean="0">
                <a:solidFill>
                  <a:srgbClr val="0000FF"/>
                </a:solidFill>
              </a:rPr>
              <a:t>Memory</a:t>
            </a:r>
            <a:r>
              <a:rPr lang="en-US" sz="1300" dirty="0" smtClean="0"/>
              <a:t>,” Intel Technology Journal 2013.</a:t>
            </a:r>
          </a:p>
          <a:p>
            <a:pPr marL="0" indent="0">
              <a:buNone/>
            </a:pPr>
            <a:r>
              <a:rPr lang="en-US" sz="1300" dirty="0" err="1" smtClean="0"/>
              <a:t>Cai</a:t>
            </a:r>
            <a:r>
              <a:rPr lang="en-US" sz="1300" dirty="0"/>
              <a:t>+, “</a:t>
            </a:r>
            <a:r>
              <a:rPr lang="en-US" sz="1300" dirty="0">
                <a:solidFill>
                  <a:srgbClr val="0000FF"/>
                </a:solidFill>
              </a:rPr>
              <a:t>Program Interference in MLC NAND Flash Memory: Characterization, Modeling, and </a:t>
            </a:r>
            <a:r>
              <a:rPr lang="en-US" sz="1300" dirty="0" smtClean="0">
                <a:solidFill>
                  <a:srgbClr val="0000FF"/>
                </a:solidFill>
              </a:rPr>
              <a:t>Mitigation</a:t>
            </a:r>
            <a:r>
              <a:rPr lang="en-US" sz="1300" dirty="0" smtClean="0"/>
              <a:t>,” ICCD 2013.</a:t>
            </a:r>
          </a:p>
          <a:p>
            <a:pPr marL="0" indent="0">
              <a:buNone/>
            </a:pPr>
            <a:r>
              <a:rPr lang="en-US" sz="1300" dirty="0" err="1" smtClean="0"/>
              <a:t>Cai</a:t>
            </a:r>
            <a:r>
              <a:rPr lang="en-US" sz="1300" dirty="0"/>
              <a:t>+, “</a:t>
            </a:r>
            <a:r>
              <a:rPr lang="en-US" sz="1300" dirty="0">
                <a:solidFill>
                  <a:srgbClr val="0000FF"/>
                </a:solidFill>
              </a:rPr>
              <a:t>Neighbor-Cell Assisted Error Correction for MLC NAND Flash </a:t>
            </a:r>
            <a:r>
              <a:rPr lang="en-US" sz="1300" dirty="0" smtClean="0">
                <a:solidFill>
                  <a:srgbClr val="0000FF"/>
                </a:solidFill>
              </a:rPr>
              <a:t>Memories</a:t>
            </a:r>
            <a:r>
              <a:rPr lang="en-US" sz="1300" dirty="0" smtClean="0"/>
              <a:t>,” SIGMETRICS 2014.</a:t>
            </a:r>
          </a:p>
          <a:p>
            <a:pPr marL="0" indent="0">
              <a:buNone/>
            </a:pPr>
            <a:r>
              <a:rPr lang="en-US" sz="1300" dirty="0" err="1" smtClean="0"/>
              <a:t>Cai</a:t>
            </a:r>
            <a:r>
              <a:rPr lang="en-US" sz="1300" dirty="0"/>
              <a:t>+,</a:t>
            </a:r>
            <a:r>
              <a:rPr lang="en-US" sz="1300" dirty="0" smtClean="0"/>
              <a:t>”</a:t>
            </a:r>
            <a:r>
              <a:rPr lang="en-US" sz="1300" dirty="0" smtClean="0">
                <a:solidFill>
                  <a:srgbClr val="0000FF"/>
                </a:solidFill>
              </a:rPr>
              <a:t>Data </a:t>
            </a:r>
            <a:r>
              <a:rPr lang="en-US" sz="1300" dirty="0">
                <a:solidFill>
                  <a:srgbClr val="0000FF"/>
                </a:solidFill>
              </a:rPr>
              <a:t>Retention in MLC NAND Flash Memory: Characterization, Optimization and Recovery</a:t>
            </a:r>
            <a:r>
              <a:rPr lang="en-US" sz="1300" dirty="0"/>
              <a:t>,” HPCA 2015</a:t>
            </a:r>
            <a:r>
              <a:rPr lang="en-US" sz="1300" dirty="0" smtClean="0"/>
              <a:t>.</a:t>
            </a:r>
          </a:p>
          <a:p>
            <a:pPr marL="0" indent="0">
              <a:buNone/>
            </a:pPr>
            <a:r>
              <a:rPr lang="en-US" sz="1300" dirty="0" err="1" smtClean="0"/>
              <a:t>Cai</a:t>
            </a:r>
            <a:r>
              <a:rPr lang="en-US" sz="1300" dirty="0" smtClean="0"/>
              <a:t>+, “</a:t>
            </a:r>
            <a:r>
              <a:rPr lang="en-US" sz="1300" dirty="0">
                <a:solidFill>
                  <a:srgbClr val="0000FF"/>
                </a:solidFill>
              </a:rPr>
              <a:t>Read Disturb Errors in MLC NAND Flash Memory: Characterization and </a:t>
            </a:r>
            <a:r>
              <a:rPr lang="en-US" sz="1300" dirty="0" smtClean="0">
                <a:solidFill>
                  <a:srgbClr val="0000FF"/>
                </a:solidFill>
              </a:rPr>
              <a:t>Mitigation</a:t>
            </a:r>
            <a:r>
              <a:rPr lang="en-US" sz="1300" dirty="0" smtClean="0"/>
              <a:t>,” DSN 2015. </a:t>
            </a:r>
          </a:p>
          <a:p>
            <a:pPr marL="0" indent="0">
              <a:buNone/>
            </a:pPr>
            <a:r>
              <a:rPr lang="en-US" sz="1300" dirty="0" err="1" smtClean="0"/>
              <a:t>Luo</a:t>
            </a:r>
            <a:r>
              <a:rPr lang="en-US" sz="1300" dirty="0" smtClean="0"/>
              <a:t>+, “</a:t>
            </a:r>
            <a:r>
              <a:rPr lang="en-US" sz="1300" dirty="0" smtClean="0">
                <a:solidFill>
                  <a:srgbClr val="0000FF"/>
                </a:solidFill>
              </a:rPr>
              <a:t>WARM: Improving </a:t>
            </a:r>
            <a:r>
              <a:rPr lang="en-US" sz="1300" dirty="0">
                <a:solidFill>
                  <a:srgbClr val="0000FF"/>
                </a:solidFill>
              </a:rPr>
              <a:t>NAND Flash Memory Lifetime with Write-hotness Aware Retention </a:t>
            </a:r>
            <a:r>
              <a:rPr lang="en-US" sz="1300" dirty="0" smtClean="0">
                <a:solidFill>
                  <a:srgbClr val="0000FF"/>
                </a:solidFill>
              </a:rPr>
              <a:t>Management</a:t>
            </a:r>
            <a:r>
              <a:rPr lang="en-US" sz="1300" dirty="0" smtClean="0"/>
              <a:t>,” MSST 2015.</a:t>
            </a:r>
          </a:p>
          <a:p>
            <a:pPr marL="0" indent="0">
              <a:buNone/>
            </a:pPr>
            <a:r>
              <a:rPr lang="en-US" sz="1300" dirty="0" smtClean="0"/>
              <a:t>Meza+, “</a:t>
            </a:r>
            <a:r>
              <a:rPr lang="en-US" sz="1300" dirty="0" smtClean="0">
                <a:solidFill>
                  <a:srgbClr val="0000FF"/>
                </a:solidFill>
              </a:rPr>
              <a:t>A Large-Scale Study of Flash Memory Errors in the Field</a:t>
            </a:r>
            <a:r>
              <a:rPr lang="en-US" sz="1300" dirty="0" smtClean="0"/>
              <a:t>,” SIGMETRICS 2015.</a:t>
            </a:r>
          </a:p>
          <a:p>
            <a:pPr marL="0" indent="0">
              <a:buNone/>
            </a:pPr>
            <a:r>
              <a:rPr lang="en-US" sz="1300" dirty="0"/>
              <a:t>Luo+, “</a:t>
            </a:r>
            <a:r>
              <a:rPr lang="en-US" sz="1300" dirty="0">
                <a:solidFill>
                  <a:srgbClr val="0000FF"/>
                </a:solidFill>
              </a:rPr>
              <a:t>Enabling Accurate and Practical Online Flash Channel Modeling for Modern MLC NAND Flash </a:t>
            </a:r>
            <a:r>
              <a:rPr lang="en-US" sz="1300" dirty="0" smtClean="0">
                <a:solidFill>
                  <a:srgbClr val="0000FF"/>
                </a:solidFill>
              </a:rPr>
              <a:t>Memory</a:t>
            </a:r>
            <a:r>
              <a:rPr lang="en-US" sz="1300" dirty="0" smtClean="0"/>
              <a:t>,” IEEE JSAC 2016.</a:t>
            </a:r>
          </a:p>
          <a:p>
            <a:pPr marL="0" indent="0">
              <a:buNone/>
            </a:pPr>
            <a:r>
              <a:rPr lang="en-US" sz="1300" dirty="0" smtClean="0"/>
              <a:t>Cai+, “</a:t>
            </a:r>
            <a:r>
              <a:rPr lang="en-US" sz="1300" dirty="0">
                <a:solidFill>
                  <a:srgbClr val="0000FF"/>
                </a:solidFill>
              </a:rPr>
              <a:t>Vulnerabilities in MLC NAND Flash Memory Programming: Experimental Analysis, Exploits, and Mitigation Techniques</a:t>
            </a:r>
            <a:r>
              <a:rPr lang="en-US" sz="1300" dirty="0" smtClean="0"/>
              <a:t>,” HPCA 2017.</a:t>
            </a:r>
          </a:p>
          <a:p>
            <a:pPr marL="0" indent="0">
              <a:buNone/>
            </a:pPr>
            <a:r>
              <a:rPr lang="en-US" sz="1300" dirty="0" err="1" smtClean="0"/>
              <a:t>Fukami</a:t>
            </a:r>
            <a:r>
              <a:rPr lang="en-US" sz="1300" dirty="0" smtClean="0"/>
              <a:t>+</a:t>
            </a:r>
            <a:r>
              <a:rPr lang="en-US" sz="1300" dirty="0"/>
              <a:t>, </a:t>
            </a:r>
            <a:r>
              <a:rPr lang="en-US" sz="1300" dirty="0" smtClean="0"/>
              <a:t>“</a:t>
            </a:r>
            <a:r>
              <a:rPr lang="en-US" sz="1300" dirty="0">
                <a:solidFill>
                  <a:srgbClr val="0000FF"/>
                </a:solidFill>
              </a:rPr>
              <a:t>I</a:t>
            </a:r>
            <a:r>
              <a:rPr lang="en-US" sz="1300" dirty="0" smtClean="0">
                <a:solidFill>
                  <a:srgbClr val="0000FF"/>
                </a:solidFill>
              </a:rPr>
              <a:t>mproving </a:t>
            </a:r>
            <a:r>
              <a:rPr lang="en-US" sz="1300" dirty="0">
                <a:solidFill>
                  <a:srgbClr val="0000FF"/>
                </a:solidFill>
              </a:rPr>
              <a:t>the Reliability of Chip-Off Forensic Analysis of NAND Flash Memory </a:t>
            </a:r>
            <a:r>
              <a:rPr lang="en-US" sz="1300" dirty="0" smtClean="0">
                <a:solidFill>
                  <a:srgbClr val="0000FF"/>
                </a:solidFill>
              </a:rPr>
              <a:t>Devices</a:t>
            </a:r>
            <a:r>
              <a:rPr lang="en-US" sz="1300" dirty="0" smtClean="0"/>
              <a:t>,</a:t>
            </a:r>
            <a:r>
              <a:rPr lang="en-US" sz="1300" dirty="0"/>
              <a:t>” DFRWS EU 2017. </a:t>
            </a:r>
            <a:endParaRPr lang="en-US" sz="1300" dirty="0" smtClean="0"/>
          </a:p>
          <a:p>
            <a:pPr marL="0" indent="0">
              <a:buNone/>
            </a:pPr>
            <a:endParaRPr lang="en-US" sz="1500" dirty="0"/>
          </a:p>
          <a:p>
            <a:endParaRPr lang="en-US" sz="1700" dirty="0"/>
          </a:p>
          <a:p>
            <a:endParaRPr lang="en-US" sz="2000" dirty="0"/>
          </a:p>
        </p:txBody>
      </p:sp>
      <p:sp>
        <p:nvSpPr>
          <p:cNvPr id="5" name="TextBox 4"/>
          <p:cNvSpPr txBox="1"/>
          <p:nvPr/>
        </p:nvSpPr>
        <p:spPr>
          <a:xfrm>
            <a:off x="-19422" y="6505599"/>
            <a:ext cx="9332690" cy="307777"/>
          </a:xfrm>
          <a:prstGeom prst="rect">
            <a:avLst/>
          </a:prstGeom>
          <a:noFill/>
        </p:spPr>
        <p:txBody>
          <a:bodyPr wrap="none" rtlCol="0">
            <a:spAutoFit/>
          </a:bodyPr>
          <a:lstStyle/>
          <a:p>
            <a:r>
              <a:rPr lang="en-US" sz="1400" dirty="0">
                <a:solidFill>
                  <a:srgbClr val="000000"/>
                </a:solidFill>
                <a:latin typeface="Tahoma"/>
              </a:rPr>
              <a:t>Cai+, “</a:t>
            </a:r>
            <a:r>
              <a:rPr lang="en-US" sz="1400" dirty="0">
                <a:solidFill>
                  <a:srgbClr val="0000FF"/>
                </a:solidFill>
                <a:latin typeface="Tahoma"/>
              </a:rPr>
              <a:t>Error Characterization, Mitigation, and </a:t>
            </a:r>
            <a:r>
              <a:rPr lang="en-US" sz="1400" dirty="0" smtClean="0">
                <a:solidFill>
                  <a:srgbClr val="0000FF"/>
                </a:solidFill>
                <a:latin typeface="Tahoma"/>
              </a:rPr>
              <a:t>Recovery in </a:t>
            </a:r>
            <a:r>
              <a:rPr lang="en-US" sz="1400" dirty="0">
                <a:solidFill>
                  <a:srgbClr val="0000FF"/>
                </a:solidFill>
                <a:latin typeface="Tahoma"/>
              </a:rPr>
              <a:t>Flash Memory Based Solid State </a:t>
            </a:r>
            <a:r>
              <a:rPr lang="en-US" sz="1400" dirty="0" smtClean="0">
                <a:solidFill>
                  <a:srgbClr val="0000FF"/>
                </a:solidFill>
                <a:latin typeface="Tahoma"/>
              </a:rPr>
              <a:t>Drives</a:t>
            </a:r>
            <a:r>
              <a:rPr lang="en-US" sz="1400" dirty="0" smtClean="0">
                <a:solidFill>
                  <a:srgbClr val="000000"/>
                </a:solidFill>
                <a:latin typeface="Tahoma"/>
              </a:rPr>
              <a:t>,” Proc. IEEE 2017.</a:t>
            </a:r>
            <a:endParaRPr lang="en-US" sz="1400" dirty="0">
              <a:solidFill>
                <a:srgbClr val="000000"/>
              </a:solidFill>
              <a:latin typeface="Tahoma"/>
            </a:endParaRPr>
          </a:p>
        </p:txBody>
      </p:sp>
      <p:sp>
        <p:nvSpPr>
          <p:cNvPr id="6" name="Rectangle 5"/>
          <p:cNvSpPr>
            <a:spLocks noChangeArrowheads="1"/>
          </p:cNvSpPr>
          <p:nvPr/>
        </p:nvSpPr>
        <p:spPr bwMode="auto">
          <a:xfrm>
            <a:off x="768535" y="3587957"/>
            <a:ext cx="1643225"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latin typeface="Tahoma"/>
              <a:ea typeface="ＭＳ Ｐゴシック" charset="0"/>
              <a:cs typeface="ＭＳ Ｐゴシック" charset="0"/>
            </a:endParaRPr>
          </a:p>
        </p:txBody>
      </p:sp>
      <p:sp>
        <p:nvSpPr>
          <p:cNvPr id="7" name="Rectangle 6"/>
          <p:cNvSpPr>
            <a:spLocks noChangeArrowheads="1"/>
          </p:cNvSpPr>
          <p:nvPr/>
        </p:nvSpPr>
        <p:spPr bwMode="auto">
          <a:xfrm>
            <a:off x="729659" y="4308037"/>
            <a:ext cx="1584176"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latin typeface="Tahoma"/>
              <a:ea typeface="ＭＳ Ｐゴシック" charset="0"/>
              <a:cs typeface="ＭＳ Ｐゴシック" charset="0"/>
            </a:endParaRPr>
          </a:p>
        </p:txBody>
      </p:sp>
      <p:sp>
        <p:nvSpPr>
          <p:cNvPr id="8" name="Rectangle 7"/>
          <p:cNvSpPr>
            <a:spLocks noChangeArrowheads="1"/>
          </p:cNvSpPr>
          <p:nvPr/>
        </p:nvSpPr>
        <p:spPr bwMode="auto">
          <a:xfrm>
            <a:off x="755576" y="5643055"/>
            <a:ext cx="4320480" cy="262116"/>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latin typeface="Tahoma"/>
              <a:ea typeface="ＭＳ Ｐゴシック" charset="0"/>
              <a:cs typeface="ＭＳ Ｐゴシック" charset="0"/>
            </a:endParaRPr>
          </a:p>
        </p:txBody>
      </p:sp>
    </p:spTree>
    <p:extLst>
      <p:ext uri="{BB962C8B-B14F-4D97-AF65-F5344CB8AC3E}">
        <p14:creationId xmlns:p14="http://schemas.microsoft.com/office/powerpoint/2010/main" val="326654253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Overview Paper on Flash Reliability</a:t>
            </a:r>
            <a:endParaRPr lang="en-US" dirty="0"/>
          </a:p>
        </p:txBody>
      </p:sp>
      <p:sp>
        <p:nvSpPr>
          <p:cNvPr id="3" name="Content Placeholder 2"/>
          <p:cNvSpPr>
            <a:spLocks noGrp="1"/>
          </p:cNvSpPr>
          <p:nvPr>
            <p:ph idx="1"/>
          </p:nvPr>
        </p:nvSpPr>
        <p:spPr>
          <a:xfrm>
            <a:off x="228600" y="1124744"/>
            <a:ext cx="8807896" cy="5123656"/>
          </a:xfrm>
        </p:spPr>
        <p:txBody>
          <a:bodyPr/>
          <a:lstStyle/>
          <a:p>
            <a:r>
              <a:rPr lang="en-US" dirty="0"/>
              <a:t>Yu Cai, </a:t>
            </a:r>
            <a:r>
              <a:rPr lang="en-US" dirty="0" err="1"/>
              <a:t>Saugata</a:t>
            </a:r>
            <a:r>
              <a:rPr lang="en-US" dirty="0"/>
              <a:t> </a:t>
            </a:r>
            <a:r>
              <a:rPr lang="en-US" dirty="0" err="1"/>
              <a:t>Ghose</a:t>
            </a:r>
            <a:r>
              <a:rPr lang="en-US" dirty="0"/>
              <a:t>, Erich F. </a:t>
            </a:r>
            <a:r>
              <a:rPr lang="en-US" dirty="0" err="1"/>
              <a:t>Haratsch</a:t>
            </a:r>
            <a:r>
              <a:rPr lang="en-US" dirty="0"/>
              <a:t>, </a:t>
            </a:r>
            <a:r>
              <a:rPr lang="en-US" dirty="0" err="1"/>
              <a:t>Yixin</a:t>
            </a:r>
            <a:r>
              <a:rPr lang="en-US" dirty="0"/>
              <a:t> Luo, and </a:t>
            </a:r>
            <a:r>
              <a:rPr lang="en-US" u="sng" dirty="0"/>
              <a:t>Onur Mutlu</a:t>
            </a:r>
            <a:r>
              <a:rPr lang="en-US" dirty="0"/>
              <a:t>,</a:t>
            </a:r>
            <a:br>
              <a:rPr lang="en-US" dirty="0"/>
            </a:br>
            <a:r>
              <a:rPr lang="en-US" b="1" dirty="0"/>
              <a:t>"Error Characterization, Mitigation, and Recovery in Flash Memory Based Solid State Drives"</a:t>
            </a:r>
            <a:r>
              <a:rPr lang="en-US" dirty="0"/>
              <a:t/>
            </a:r>
            <a:br>
              <a:rPr lang="en-US" dirty="0"/>
            </a:br>
            <a:r>
              <a:rPr lang="en-US" i="1" dirty="0"/>
              <a:t>to appear in </a:t>
            </a:r>
            <a:r>
              <a:rPr lang="en-US" i="1" dirty="0">
                <a:hlinkClick r:id="rId2"/>
              </a:rPr>
              <a:t>Proceedings of the IEEE</a:t>
            </a:r>
            <a:r>
              <a:rPr lang="en-US" dirty="0"/>
              <a:t>, 2017</a:t>
            </a:r>
            <a:r>
              <a:rPr lang="en-US" dirty="0" smtClean="0"/>
              <a: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97</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0" y="4220553"/>
            <a:ext cx="9144000" cy="1440695"/>
          </a:xfrm>
          <a:prstGeom prst="rect">
            <a:avLst/>
          </a:prstGeom>
        </p:spPr>
      </p:pic>
    </p:spTree>
    <p:extLst>
      <p:ext uri="{BB962C8B-B14F-4D97-AF65-F5344CB8AC3E}">
        <p14:creationId xmlns:p14="http://schemas.microsoft.com/office/powerpoint/2010/main" val="31041586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0000FF"/>
                </a:solidFill>
              </a:rPr>
              <a:t>Secure, Reliable, Safe</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98</a:t>
            </a:fld>
            <a:endParaRPr lang="en-US"/>
          </a:p>
        </p:txBody>
      </p:sp>
    </p:spTree>
    <p:extLst>
      <p:ext uri="{BB962C8B-B14F-4D97-AF65-F5344CB8AC3E}">
        <p14:creationId xmlns:p14="http://schemas.microsoft.com/office/powerpoint/2010/main" val="297214510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Three Key Issues in Future Platforms</a:t>
            </a:r>
            <a:endParaRPr lang="en-US" dirty="0"/>
          </a:p>
        </p:txBody>
      </p:sp>
      <p:sp>
        <p:nvSpPr>
          <p:cNvPr id="3" name="Content Placeholder 2"/>
          <p:cNvSpPr>
            <a:spLocks noGrp="1"/>
          </p:cNvSpPr>
          <p:nvPr>
            <p:ph idx="1"/>
          </p:nvPr>
        </p:nvSpPr>
        <p:spPr/>
        <p:txBody>
          <a:bodyPr/>
          <a:lstStyle/>
          <a:p>
            <a:r>
              <a:rPr lang="en-US" dirty="0" smtClean="0"/>
              <a:t>Fundamentally </a:t>
            </a:r>
            <a:r>
              <a:rPr lang="en-US" dirty="0" smtClean="0">
                <a:solidFill>
                  <a:srgbClr val="0000FF"/>
                </a:solidFill>
              </a:rPr>
              <a:t>Secure/Reliable/Safe </a:t>
            </a:r>
            <a:r>
              <a:rPr lang="en-US" dirty="0" smtClean="0"/>
              <a:t>Architectures</a:t>
            </a:r>
          </a:p>
          <a:p>
            <a:endParaRPr lang="en-US" dirty="0"/>
          </a:p>
          <a:p>
            <a:endParaRPr lang="en-US" dirty="0" smtClean="0"/>
          </a:p>
          <a:p>
            <a:endParaRPr lang="en-US" dirty="0" smtClean="0"/>
          </a:p>
          <a:p>
            <a:r>
              <a:rPr lang="en-US" dirty="0" smtClean="0"/>
              <a:t>Fundamentally </a:t>
            </a:r>
            <a:r>
              <a:rPr lang="en-US" dirty="0" smtClean="0">
                <a:solidFill>
                  <a:srgbClr val="0000FF"/>
                </a:solidFill>
              </a:rPr>
              <a:t>Energy-Efficient </a:t>
            </a:r>
            <a:r>
              <a:rPr lang="en-US" dirty="0" smtClean="0"/>
              <a:t>Architectures</a:t>
            </a:r>
          </a:p>
          <a:p>
            <a:pPr lvl="1"/>
            <a:r>
              <a:rPr lang="en-US" dirty="0" smtClean="0">
                <a:solidFill>
                  <a:srgbClr val="0000FF"/>
                </a:solidFill>
              </a:rPr>
              <a:t>Memory-centric </a:t>
            </a:r>
            <a:r>
              <a:rPr lang="en-US" dirty="0" smtClean="0"/>
              <a:t>(Data-centric) Architectures</a:t>
            </a:r>
          </a:p>
          <a:p>
            <a:endParaRPr lang="en-US" dirty="0"/>
          </a:p>
          <a:p>
            <a:endParaRPr lang="en-US" dirty="0" smtClean="0"/>
          </a:p>
          <a:p>
            <a:endParaRPr lang="en-US" dirty="0" smtClean="0"/>
          </a:p>
          <a:p>
            <a:r>
              <a:rPr lang="en-US" dirty="0"/>
              <a:t>Fundamentally </a:t>
            </a:r>
            <a:r>
              <a:rPr lang="en-US" dirty="0">
                <a:solidFill>
                  <a:srgbClr val="0000FF"/>
                </a:solidFill>
              </a:rPr>
              <a:t>Low Latency </a:t>
            </a:r>
            <a:r>
              <a:rPr lang="en-US" dirty="0"/>
              <a:t>Architectures</a:t>
            </a:r>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99</a:t>
            </a:fld>
            <a:endParaRPr lang="en-US" altLang="en-US">
              <a:solidFill>
                <a:srgbClr val="000000"/>
              </a:solidFill>
            </a:endParaRPr>
          </a:p>
        </p:txBody>
      </p:sp>
      <p:sp>
        <p:nvSpPr>
          <p:cNvPr id="5" name="Rectangle 4"/>
          <p:cNvSpPr/>
          <p:nvPr/>
        </p:nvSpPr>
        <p:spPr>
          <a:xfrm>
            <a:off x="568094" y="3098158"/>
            <a:ext cx="6865906"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144706875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100</a:t>
            </a:fld>
            <a:endParaRPr lang="en-US" altLang="en-US"/>
          </a:p>
        </p:txBody>
      </p:sp>
      <p:pic>
        <p:nvPicPr>
          <p:cNvPr id="5" name="Picture 3" descr="C:\1nenad\ireland-fields-sky-clouds.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1295400"/>
            <a:ext cx="6502400"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r>
              <a:rPr lang="en-US" sz="1000" dirty="0" smtClean="0">
                <a:latin typeface="Calibri"/>
                <a:cs typeface="Calibri"/>
              </a:rPr>
              <a:t>Source: V. </a:t>
            </a:r>
            <a:r>
              <a:rPr lang="en-US" sz="1000" dirty="0" err="1" smtClean="0">
                <a:latin typeface="Calibri"/>
                <a:cs typeface="Calibri"/>
              </a:rPr>
              <a:t>Milutinovic</a:t>
            </a:r>
            <a:endParaRPr lang="en-US" sz="1000" dirty="0">
              <a:latin typeface="Calibri"/>
              <a:cs typeface="Calibri"/>
            </a:endParaRPr>
          </a:p>
        </p:txBody>
      </p:sp>
    </p:spTree>
    <p:extLst>
      <p:ext uri="{BB962C8B-B14F-4D97-AF65-F5344CB8AC3E}">
        <p14:creationId xmlns:p14="http://schemas.microsoft.com/office/powerpoint/2010/main" val="413107312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101</a:t>
            </a:fld>
            <a:endParaRPr lang="en-US" altLang="en-US"/>
          </a:p>
        </p:txBody>
      </p:sp>
      <p:pic>
        <p:nvPicPr>
          <p:cNvPr id="5" name="Picture 3" descr="C:\1nenad\ireland-fields-sky-clouds.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47800" y="1295400"/>
            <a:ext cx="6502400"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2" descr="C:\1nenad\Widnes_Smoke.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7800" y="1270000"/>
            <a:ext cx="8763000" cy="4951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r>
              <a:rPr lang="en-US" sz="1000" dirty="0" smtClean="0">
                <a:latin typeface="Calibri"/>
                <a:cs typeface="Calibri"/>
              </a:rPr>
              <a:t>Source: V. </a:t>
            </a:r>
            <a:r>
              <a:rPr lang="en-US" sz="1000" dirty="0" err="1" smtClean="0">
                <a:latin typeface="Calibri"/>
                <a:cs typeface="Calibri"/>
              </a:rPr>
              <a:t>Milutinovic</a:t>
            </a:r>
            <a:endParaRPr lang="en-US" sz="1000" dirty="0">
              <a:latin typeface="Calibri"/>
              <a:cs typeface="Calibri"/>
            </a:endParaRPr>
          </a:p>
        </p:txBody>
      </p:sp>
    </p:spTree>
    <p:extLst>
      <p:ext uri="{BB962C8B-B14F-4D97-AF65-F5344CB8AC3E}">
        <p14:creationId xmlns:p14="http://schemas.microsoft.com/office/powerpoint/2010/main" val="228723150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500" dirty="0" smtClean="0"/>
              <a:t>Maslow’s (Human) Hierarchy of Needs, Revisited</a:t>
            </a:r>
            <a:endParaRPr lang="en-US" sz="3500" dirty="0"/>
          </a:p>
        </p:txBody>
      </p:sp>
      <p:sp>
        <p:nvSpPr>
          <p:cNvPr id="3" name="Content Placeholder 2"/>
          <p:cNvSpPr>
            <a:spLocks noGrp="1"/>
          </p:cNvSpPr>
          <p:nvPr>
            <p:ph idx="1"/>
          </p:nvPr>
        </p:nvSpPr>
        <p:spPr/>
        <p:txBody>
          <a:bodyPr/>
          <a:lstStyle/>
          <a:p>
            <a:endParaRPr lang="en-US" dirty="0" smtClean="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102</a:t>
            </a:fld>
            <a:endParaRPr lang="en-US" altLang="en-US">
              <a:solidFill>
                <a:srgbClr val="000000"/>
              </a:solidFill>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6" name="TextBox 5"/>
          <p:cNvSpPr txBox="1"/>
          <p:nvPr/>
        </p:nvSpPr>
        <p:spPr>
          <a:xfrm>
            <a:off x="227414" y="1052736"/>
            <a:ext cx="4416594" cy="646331"/>
          </a:xfrm>
          <a:prstGeom prst="rect">
            <a:avLst/>
          </a:prstGeom>
          <a:noFill/>
        </p:spPr>
        <p:txBody>
          <a:bodyPr wrap="none" rtlCol="0">
            <a:spAutoFit/>
          </a:bodyPr>
          <a:lstStyle/>
          <a:p>
            <a:r>
              <a:rPr lang="en-US" dirty="0" smtClean="0">
                <a:solidFill>
                  <a:srgbClr val="000000"/>
                </a:solidFill>
                <a:latin typeface="Tahoma"/>
              </a:rPr>
              <a:t>Maslow, “</a:t>
            </a:r>
            <a:r>
              <a:rPr lang="en-US" dirty="0" smtClean="0">
                <a:solidFill>
                  <a:srgbClr val="0000FF"/>
                </a:solidFill>
                <a:latin typeface="Tahoma"/>
              </a:rPr>
              <a:t>A Theory of Human Motivation</a:t>
            </a:r>
            <a:r>
              <a:rPr lang="en-US" dirty="0" smtClean="0">
                <a:solidFill>
                  <a:srgbClr val="000000"/>
                </a:solidFill>
                <a:latin typeface="Tahoma"/>
              </a:rPr>
              <a:t>,” </a:t>
            </a:r>
          </a:p>
          <a:p>
            <a:r>
              <a:rPr lang="en-US" dirty="0" smtClean="0">
                <a:solidFill>
                  <a:srgbClr val="000000"/>
                </a:solidFill>
                <a:latin typeface="Tahoma"/>
              </a:rPr>
              <a:t>Psychological Review, 1943. </a:t>
            </a:r>
            <a:endParaRPr lang="en-US" dirty="0">
              <a:solidFill>
                <a:srgbClr val="000000"/>
              </a:solidFill>
              <a:latin typeface="Tahoma"/>
            </a:endParaRPr>
          </a:p>
        </p:txBody>
      </p:sp>
      <p:sp>
        <p:nvSpPr>
          <p:cNvPr id="7" name="TextBox 6"/>
          <p:cNvSpPr txBox="1"/>
          <p:nvPr/>
        </p:nvSpPr>
        <p:spPr>
          <a:xfrm>
            <a:off x="3359737" y="4869160"/>
            <a:ext cx="4884671" cy="584776"/>
          </a:xfrm>
          <a:prstGeom prst="rect">
            <a:avLst/>
          </a:prstGeom>
          <a:solidFill>
            <a:srgbClr val="A285C1"/>
          </a:solidFill>
        </p:spPr>
        <p:txBody>
          <a:bodyPr wrap="none" rtlCol="0">
            <a:spAutoFit/>
          </a:bodyPr>
          <a:lstStyle/>
          <a:p>
            <a:r>
              <a:rPr lang="en-US" sz="3200" b="1" dirty="0" smtClean="0">
                <a:solidFill>
                  <a:srgbClr val="FFFF00"/>
                </a:solidFill>
                <a:latin typeface="Tahoma"/>
              </a:rPr>
              <a:t>Everlasting battery life</a:t>
            </a:r>
            <a:endParaRPr lang="en-US" sz="3200" b="1" dirty="0">
              <a:solidFill>
                <a:srgbClr val="FFFF00"/>
              </a:solidFill>
              <a:latin typeface="Tahoma"/>
            </a:endParaRPr>
          </a:p>
        </p:txBody>
      </p:sp>
      <p:sp>
        <p:nvSpPr>
          <p:cNvPr id="8" name="TextBox 7"/>
          <p:cNvSpPr txBox="1"/>
          <p:nvPr/>
        </p:nvSpPr>
        <p:spPr>
          <a:xfrm>
            <a:off x="1780551" y="6512454"/>
            <a:ext cx="3160741" cy="246221"/>
          </a:xfrm>
          <a:prstGeom prst="rect">
            <a:avLst/>
          </a:prstGeom>
          <a:noFill/>
        </p:spPr>
        <p:txBody>
          <a:bodyPr wrap="none" rtlCol="0">
            <a:spAutoFit/>
          </a:bodyPr>
          <a:lstStyle/>
          <a:p>
            <a:r>
              <a:rPr lang="en-US" sz="1000" dirty="0">
                <a:latin typeface="Calibri"/>
                <a:cs typeface="Calibri"/>
              </a:rPr>
              <a:t>Source: https://</a:t>
            </a:r>
            <a:r>
              <a:rPr lang="en-US" sz="1000" dirty="0" err="1">
                <a:latin typeface="Calibri"/>
                <a:cs typeface="Calibri"/>
              </a:rPr>
              <a:t>www.simplypsychology.org</a:t>
            </a:r>
            <a:r>
              <a:rPr lang="en-US" sz="1000" dirty="0">
                <a:latin typeface="Calibri"/>
                <a:cs typeface="Calibri"/>
              </a:rPr>
              <a:t>/</a:t>
            </a:r>
            <a:r>
              <a:rPr lang="en-US" sz="1000" dirty="0" err="1">
                <a:latin typeface="Calibri"/>
                <a:cs typeface="Calibri"/>
              </a:rPr>
              <a:t>maslow.html</a:t>
            </a:r>
            <a:endParaRPr lang="en-US" sz="1000" dirty="0">
              <a:latin typeface="Calibri"/>
              <a:cs typeface="Calibri"/>
            </a:endParaRPr>
          </a:p>
        </p:txBody>
      </p:sp>
    </p:spTree>
    <p:extLst>
      <p:ext uri="{BB962C8B-B14F-4D97-AF65-F5344CB8AC3E}">
        <p14:creationId xmlns:p14="http://schemas.microsoft.com/office/powerpoint/2010/main" val="217343020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899592" y="1844824"/>
            <a:ext cx="7128792" cy="2088232"/>
          </a:xfrm>
        </p:spPr>
        <p:txBody>
          <a:bodyPr/>
          <a:lstStyle/>
          <a:p>
            <a:pPr marL="0" indent="0" algn="ctr">
              <a:buNone/>
            </a:pPr>
            <a:r>
              <a:rPr lang="en-US" sz="6400" dirty="0" smtClean="0">
                <a:solidFill>
                  <a:srgbClr val="FF0000"/>
                </a:solidFill>
              </a:rPr>
              <a:t>Sustainable</a:t>
            </a:r>
          </a:p>
          <a:p>
            <a:pPr marL="0" indent="0" algn="ctr">
              <a:buNone/>
            </a:pPr>
            <a:r>
              <a:rPr lang="en-US" sz="6400" dirty="0">
                <a:solidFill>
                  <a:srgbClr val="FF0000"/>
                </a:solidFill>
              </a:rPr>
              <a:t>a</a:t>
            </a:r>
            <a:r>
              <a:rPr lang="en-US" sz="6400" dirty="0" smtClean="0">
                <a:solidFill>
                  <a:srgbClr val="FF0000"/>
                </a:solidFill>
              </a:rPr>
              <a:t>nd</a:t>
            </a:r>
          </a:p>
          <a:p>
            <a:pPr marL="0" indent="0" algn="ctr">
              <a:buNone/>
            </a:pPr>
            <a:r>
              <a:rPr lang="en-US" sz="6400" dirty="0" smtClean="0">
                <a:solidFill>
                  <a:srgbClr val="FF0000"/>
                </a:solidFill>
              </a:rPr>
              <a:t>Energy Efficient</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103</a:t>
            </a:fld>
            <a:endParaRPr lang="en-US">
              <a:solidFill>
                <a:srgbClr val="000000"/>
              </a:solidFill>
            </a:endParaRPr>
          </a:p>
        </p:txBody>
      </p:sp>
    </p:spTree>
    <p:extLst>
      <p:ext uri="{BB962C8B-B14F-4D97-AF65-F5344CB8AC3E}">
        <p14:creationId xmlns:p14="http://schemas.microsoft.com/office/powerpoint/2010/main" val="291122768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 Problem</a:t>
            </a:r>
            <a:endParaRPr lang="en-US" dirty="0"/>
          </a:p>
        </p:txBody>
      </p:sp>
      <p:sp>
        <p:nvSpPr>
          <p:cNvPr id="3" name="Content Placeholder 2"/>
          <p:cNvSpPr>
            <a:spLocks noGrp="1"/>
          </p:cNvSpPr>
          <p:nvPr>
            <p:ph idx="1"/>
          </p:nvPr>
        </p:nvSpPr>
        <p:spPr>
          <a:xfrm>
            <a:off x="0" y="1268760"/>
            <a:ext cx="9144000" cy="4979640"/>
          </a:xfrm>
        </p:spPr>
        <p:txBody>
          <a:bodyPr/>
          <a:lstStyle/>
          <a:p>
            <a:pPr marL="0" indent="0" algn="ctr">
              <a:buNone/>
            </a:pPr>
            <a:r>
              <a:rPr lang="en-US" dirty="0" smtClean="0">
                <a:solidFill>
                  <a:srgbClr val="0000FF"/>
                </a:solidFill>
              </a:rPr>
              <a:t>Data access is the major performance and energy bottleneck</a:t>
            </a:r>
          </a:p>
          <a:p>
            <a:endParaRPr lang="en-US" dirty="0"/>
          </a:p>
          <a:p>
            <a:pPr marL="0" indent="0">
              <a:buNone/>
            </a:pPr>
            <a:endParaRPr lang="en-US" dirty="0"/>
          </a:p>
          <a:p>
            <a:pPr marL="0" indent="0" algn="ctr">
              <a:buNone/>
            </a:pPr>
            <a:r>
              <a:rPr lang="en-US" sz="5000" dirty="0" smtClean="0"/>
              <a:t>Our current</a:t>
            </a:r>
          </a:p>
          <a:p>
            <a:pPr marL="0" indent="0" algn="ctr">
              <a:buNone/>
            </a:pPr>
            <a:r>
              <a:rPr lang="en-US" sz="5000" dirty="0" smtClean="0">
                <a:solidFill>
                  <a:srgbClr val="0000FF"/>
                </a:solidFill>
              </a:rPr>
              <a:t>design principles </a:t>
            </a:r>
          </a:p>
          <a:p>
            <a:pPr marL="0" indent="0" algn="ctr">
              <a:buNone/>
            </a:pPr>
            <a:r>
              <a:rPr lang="en-US" sz="5000" dirty="0">
                <a:solidFill>
                  <a:srgbClr val="0000FF"/>
                </a:solidFill>
              </a:rPr>
              <a:t>c</a:t>
            </a:r>
            <a:r>
              <a:rPr lang="en-US" sz="5000" dirty="0" smtClean="0">
                <a:solidFill>
                  <a:srgbClr val="0000FF"/>
                </a:solidFill>
              </a:rPr>
              <a:t>ause </a:t>
            </a:r>
            <a:r>
              <a:rPr lang="en-US" sz="5000" dirty="0" smtClean="0">
                <a:solidFill>
                  <a:srgbClr val="FF0000"/>
                </a:solidFill>
              </a:rPr>
              <a:t>great energy waste</a:t>
            </a:r>
            <a:endParaRPr lang="en-US" sz="5000" dirty="0">
              <a:solidFill>
                <a:srgbClr val="FF0000"/>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104</a:t>
            </a:fld>
            <a:endParaRPr lang="en-US" altLang="en-US">
              <a:solidFill>
                <a:srgbClr val="000000"/>
              </a:solidFill>
            </a:endParaRPr>
          </a:p>
        </p:txBody>
      </p:sp>
    </p:spTree>
    <p:extLst>
      <p:ext uri="{BB962C8B-B14F-4D97-AF65-F5344CB8AC3E}">
        <p14:creationId xmlns:p14="http://schemas.microsoft.com/office/powerpoint/2010/main" val="199688576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 Problem</a:t>
            </a:r>
            <a:endParaRPr lang="en-US" dirty="0"/>
          </a:p>
        </p:txBody>
      </p:sp>
      <p:sp>
        <p:nvSpPr>
          <p:cNvPr id="3" name="Content Placeholder 2"/>
          <p:cNvSpPr>
            <a:spLocks noGrp="1"/>
          </p:cNvSpPr>
          <p:nvPr>
            <p:ph idx="1"/>
          </p:nvPr>
        </p:nvSpPr>
        <p:spPr>
          <a:xfrm>
            <a:off x="228600" y="1988840"/>
            <a:ext cx="8610600" cy="4876800"/>
          </a:xfrm>
        </p:spPr>
        <p:txBody>
          <a:bodyPr/>
          <a:lstStyle/>
          <a:p>
            <a:pPr marL="0" indent="0" algn="ctr">
              <a:buNone/>
            </a:pPr>
            <a:r>
              <a:rPr lang="en-US" sz="5000" dirty="0" smtClean="0">
                <a:solidFill>
                  <a:srgbClr val="FF0000"/>
                </a:solidFill>
              </a:rPr>
              <a:t>Processing</a:t>
            </a:r>
            <a:r>
              <a:rPr lang="en-US" sz="5000" dirty="0" smtClean="0"/>
              <a:t> of data </a:t>
            </a:r>
          </a:p>
          <a:p>
            <a:pPr marL="0" indent="0" algn="ctr">
              <a:buNone/>
            </a:pPr>
            <a:r>
              <a:rPr lang="en-US" sz="5000" dirty="0" smtClean="0"/>
              <a:t>is performed </a:t>
            </a:r>
          </a:p>
          <a:p>
            <a:pPr marL="0" indent="0" algn="ctr">
              <a:buNone/>
            </a:pPr>
            <a:r>
              <a:rPr lang="en-US" sz="5000" dirty="0" smtClean="0">
                <a:solidFill>
                  <a:srgbClr val="FF0000"/>
                </a:solidFill>
              </a:rPr>
              <a:t>far away from the data</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105</a:t>
            </a:fld>
            <a:endParaRPr lang="en-US" altLang="en-US">
              <a:solidFill>
                <a:srgbClr val="000000"/>
              </a:solidFill>
            </a:endParaRPr>
          </a:p>
        </p:txBody>
      </p:sp>
    </p:spTree>
    <p:extLst>
      <p:ext uri="{BB962C8B-B14F-4D97-AF65-F5344CB8AC3E}">
        <p14:creationId xmlns:p14="http://schemas.microsoft.com/office/powerpoint/2010/main" val="45099195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Computing System</a:t>
            </a:r>
            <a:endParaRPr lang="en-US" dirty="0"/>
          </a:p>
        </p:txBody>
      </p:sp>
      <p:sp>
        <p:nvSpPr>
          <p:cNvPr id="3" name="Content Placeholder 2"/>
          <p:cNvSpPr>
            <a:spLocks noGrp="1"/>
          </p:cNvSpPr>
          <p:nvPr>
            <p:ph idx="1"/>
          </p:nvPr>
        </p:nvSpPr>
        <p:spPr/>
        <p:txBody>
          <a:bodyPr/>
          <a:lstStyle/>
          <a:p>
            <a:r>
              <a:rPr lang="en-US" dirty="0" smtClean="0"/>
              <a:t>Three key components</a:t>
            </a:r>
          </a:p>
          <a:p>
            <a:r>
              <a:rPr lang="en-US" dirty="0" smtClean="0">
                <a:solidFill>
                  <a:srgbClr val="0000FF"/>
                </a:solidFill>
              </a:rPr>
              <a:t>Computation </a:t>
            </a:r>
            <a:endParaRPr lang="en-US" dirty="0">
              <a:solidFill>
                <a:srgbClr val="0000FF"/>
              </a:solidFill>
            </a:endParaRPr>
          </a:p>
          <a:p>
            <a:r>
              <a:rPr lang="en-US" dirty="0" smtClean="0">
                <a:solidFill>
                  <a:srgbClr val="0000FF"/>
                </a:solidFill>
              </a:rPr>
              <a:t>Communication</a:t>
            </a:r>
            <a:endParaRPr lang="en-US" dirty="0">
              <a:solidFill>
                <a:srgbClr val="0000FF"/>
              </a:solidFill>
            </a:endParaRPr>
          </a:p>
          <a:p>
            <a:r>
              <a:rPr lang="en-US" dirty="0" smtClean="0">
                <a:solidFill>
                  <a:srgbClr val="0000FF"/>
                </a:solidFill>
              </a:rPr>
              <a:t>Storage/memory</a:t>
            </a:r>
            <a:endParaRPr lang="en-US" dirty="0">
              <a:solidFill>
                <a:srgbClr val="0000FF"/>
              </a:solidFill>
            </a:endParaRP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106</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429000"/>
            <a:ext cx="7226300" cy="330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8"/>
          <p:cNvSpPr/>
          <p:nvPr/>
        </p:nvSpPr>
        <p:spPr>
          <a:xfrm>
            <a:off x="3798168" y="2780928"/>
            <a:ext cx="8334672" cy="523220"/>
          </a:xfrm>
          <a:prstGeom prst="rect">
            <a:avLst/>
          </a:prstGeom>
        </p:spPr>
        <p:txBody>
          <a:bodyPr wrap="square">
            <a:spAutoFit/>
          </a:bodyPr>
          <a:lstStyle/>
          <a:p>
            <a:r>
              <a:rPr lang="en-US" sz="1400" dirty="0">
                <a:solidFill>
                  <a:srgbClr val="000000"/>
                </a:solidFill>
                <a:latin typeface="Tahoma"/>
              </a:rPr>
              <a:t>Burks, Goldstein, von Neumann, “</a:t>
            </a:r>
            <a:r>
              <a:rPr lang="en-US" sz="1400" dirty="0">
                <a:solidFill>
                  <a:srgbClr val="0000FF"/>
                </a:solidFill>
                <a:latin typeface="Tahoma"/>
              </a:rPr>
              <a:t>Preliminary discussion of the</a:t>
            </a:r>
          </a:p>
          <a:p>
            <a:r>
              <a:rPr lang="en-US" sz="1400" dirty="0">
                <a:solidFill>
                  <a:srgbClr val="0000FF"/>
                </a:solidFill>
                <a:latin typeface="Tahoma"/>
              </a:rPr>
              <a:t>logical design of an electronic computing instrument</a:t>
            </a:r>
            <a:r>
              <a:rPr lang="en-US" sz="1400" dirty="0">
                <a:solidFill>
                  <a:srgbClr val="000000"/>
                </a:solidFill>
                <a:latin typeface="Tahoma"/>
              </a:rPr>
              <a:t>,” 1946.</a:t>
            </a:r>
          </a:p>
        </p:txBody>
      </p:sp>
    </p:spTree>
    <p:extLst>
      <p:ext uri="{BB962C8B-B14F-4D97-AF65-F5344CB8AC3E}">
        <p14:creationId xmlns:p14="http://schemas.microsoft.com/office/powerpoint/2010/main" val="323128266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Computing System</a:t>
            </a:r>
            <a:endParaRPr lang="en-US" dirty="0"/>
          </a:p>
        </p:txBody>
      </p:sp>
      <p:sp>
        <p:nvSpPr>
          <p:cNvPr id="3" name="Content Placeholder 2"/>
          <p:cNvSpPr>
            <a:spLocks noGrp="1"/>
          </p:cNvSpPr>
          <p:nvPr>
            <p:ph idx="1"/>
          </p:nvPr>
        </p:nvSpPr>
        <p:spPr/>
        <p:txBody>
          <a:bodyPr/>
          <a:lstStyle/>
          <a:p>
            <a:r>
              <a:rPr lang="en-US" dirty="0" smtClean="0"/>
              <a:t>Three key components</a:t>
            </a:r>
          </a:p>
          <a:p>
            <a:r>
              <a:rPr lang="en-US" dirty="0" smtClean="0">
                <a:solidFill>
                  <a:srgbClr val="0000FF"/>
                </a:solidFill>
              </a:rPr>
              <a:t>Computation </a:t>
            </a:r>
            <a:endParaRPr lang="en-US" dirty="0">
              <a:solidFill>
                <a:srgbClr val="0000FF"/>
              </a:solidFill>
            </a:endParaRPr>
          </a:p>
          <a:p>
            <a:r>
              <a:rPr lang="en-US" dirty="0" smtClean="0">
                <a:solidFill>
                  <a:srgbClr val="0000FF"/>
                </a:solidFill>
              </a:rPr>
              <a:t>Communication</a:t>
            </a:r>
            <a:endParaRPr lang="en-US" dirty="0">
              <a:solidFill>
                <a:srgbClr val="0000FF"/>
              </a:solidFill>
            </a:endParaRPr>
          </a:p>
          <a:p>
            <a:r>
              <a:rPr lang="en-US" dirty="0" smtClean="0">
                <a:solidFill>
                  <a:srgbClr val="0000FF"/>
                </a:solidFill>
              </a:rPr>
              <a:t>Storage/memory</a:t>
            </a:r>
            <a:endParaRPr lang="en-US" dirty="0">
              <a:solidFill>
                <a:srgbClr val="0000FF"/>
              </a:solidFill>
            </a:endParaRP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107</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429000"/>
            <a:ext cx="7226300" cy="330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Content Placeholder 6" descr="barcelona-die-photo-color.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619672" y="3861048"/>
            <a:ext cx="1312168" cy="127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6" descr="dim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0800000" flipV="1">
            <a:off x="3491880" y="5733256"/>
            <a:ext cx="2304256" cy="549297"/>
          </a:xfrm>
          <a:prstGeom prst="rect">
            <a:avLst/>
          </a:prstGeom>
        </p:spPr>
      </p:pic>
      <p:pic>
        <p:nvPicPr>
          <p:cNvPr id="8" name="Picture 23" descr="http://i.ehow.com/images/a04/ac/qb/format-hard-drive-xp-800X800.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0433856">
            <a:off x="6233024" y="4297936"/>
            <a:ext cx="2124075"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8"/>
          <p:cNvSpPr/>
          <p:nvPr/>
        </p:nvSpPr>
        <p:spPr>
          <a:xfrm>
            <a:off x="3798168" y="2780928"/>
            <a:ext cx="8334672" cy="523220"/>
          </a:xfrm>
          <a:prstGeom prst="rect">
            <a:avLst/>
          </a:prstGeom>
        </p:spPr>
        <p:txBody>
          <a:bodyPr wrap="square">
            <a:spAutoFit/>
          </a:bodyPr>
          <a:lstStyle/>
          <a:p>
            <a:r>
              <a:rPr lang="en-US" sz="1400" dirty="0">
                <a:solidFill>
                  <a:srgbClr val="000000"/>
                </a:solidFill>
                <a:latin typeface="Tahoma"/>
              </a:rPr>
              <a:t>Burks, Goldstein, von Neumann, “</a:t>
            </a:r>
            <a:r>
              <a:rPr lang="en-US" sz="1400" dirty="0">
                <a:solidFill>
                  <a:srgbClr val="0000FF"/>
                </a:solidFill>
                <a:latin typeface="Tahoma"/>
              </a:rPr>
              <a:t>Preliminary discussion of the</a:t>
            </a:r>
          </a:p>
          <a:p>
            <a:r>
              <a:rPr lang="en-US" sz="1400" dirty="0">
                <a:solidFill>
                  <a:srgbClr val="0000FF"/>
                </a:solidFill>
                <a:latin typeface="Tahoma"/>
              </a:rPr>
              <a:t>logical design of an electronic computing instrument</a:t>
            </a:r>
            <a:r>
              <a:rPr lang="en-US" sz="1400" dirty="0">
                <a:solidFill>
                  <a:srgbClr val="000000"/>
                </a:solidFill>
                <a:latin typeface="Tahoma"/>
              </a:rPr>
              <a:t>,” 1946.</a:t>
            </a:r>
          </a:p>
        </p:txBody>
      </p:sp>
    </p:spTree>
    <p:extLst>
      <p:ext uri="{BB962C8B-B14F-4D97-AF65-F5344CB8AC3E}">
        <p14:creationId xmlns:p14="http://schemas.microsoft.com/office/powerpoint/2010/main" val="34935832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Today’s Computing Systems</a:t>
            </a:r>
            <a:endParaRPr lang="en-US" dirty="0"/>
          </a:p>
        </p:txBody>
      </p:sp>
      <p:sp>
        <p:nvSpPr>
          <p:cNvPr id="3" name="Content Placeholder 2"/>
          <p:cNvSpPr>
            <a:spLocks noGrp="1"/>
          </p:cNvSpPr>
          <p:nvPr>
            <p:ph idx="1"/>
          </p:nvPr>
        </p:nvSpPr>
        <p:spPr>
          <a:xfrm>
            <a:off x="228600" y="997527"/>
            <a:ext cx="8915400" cy="5193723"/>
          </a:xfrm>
        </p:spPr>
        <p:txBody>
          <a:bodyPr/>
          <a:lstStyle/>
          <a:p>
            <a:r>
              <a:rPr lang="en-US" dirty="0" smtClean="0"/>
              <a:t>Are overwhelmingly processor centric</a:t>
            </a:r>
            <a:endParaRPr lang="en-US" dirty="0"/>
          </a:p>
          <a:p>
            <a:r>
              <a:rPr lang="en-US" dirty="0">
                <a:solidFill>
                  <a:srgbClr val="FF0000"/>
                </a:solidFill>
              </a:rPr>
              <a:t>All data processed in the processor </a:t>
            </a:r>
            <a:r>
              <a:rPr lang="en-US" dirty="0">
                <a:sym typeface="Wingdings"/>
              </a:rPr>
              <a:t> at great system cost</a:t>
            </a:r>
            <a:endParaRPr lang="en-US" dirty="0"/>
          </a:p>
          <a:p>
            <a:r>
              <a:rPr lang="en-US" dirty="0" smtClean="0"/>
              <a:t>Processor is heavily optimized and is considered the master</a:t>
            </a:r>
          </a:p>
          <a:p>
            <a:r>
              <a:rPr lang="en-US" dirty="0" smtClean="0"/>
              <a:t>Data storage units are dumb slaves and are largely </a:t>
            </a:r>
            <a:r>
              <a:rPr lang="en-US" dirty="0" err="1" smtClean="0"/>
              <a:t>unoptimized</a:t>
            </a:r>
            <a:r>
              <a:rPr lang="en-US" dirty="0" smtClean="0"/>
              <a:t> (except for some that are on the processor die)</a:t>
            </a:r>
          </a:p>
          <a:p>
            <a:endParaRPr lang="en-US" dirty="0"/>
          </a:p>
          <a:p>
            <a:endParaRPr lang="en-US" dirty="0" smtClean="0"/>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108</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3583384"/>
            <a:ext cx="6669360" cy="3047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AutoShape 25"/>
          <p:cNvSpPr>
            <a:spLocks noChangeArrowheads="1"/>
          </p:cNvSpPr>
          <p:nvPr/>
        </p:nvSpPr>
        <p:spPr bwMode="auto">
          <a:xfrm>
            <a:off x="1331640" y="3933056"/>
            <a:ext cx="1800200" cy="1224136"/>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320511604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Yet …</a:t>
            </a:r>
            <a:endParaRPr lang="en-US" dirty="0"/>
          </a:p>
        </p:txBody>
      </p:sp>
      <p:sp>
        <p:nvSpPr>
          <p:cNvPr id="3" name="Content Placeholder 2"/>
          <p:cNvSpPr>
            <a:spLocks noGrp="1"/>
          </p:cNvSpPr>
          <p:nvPr>
            <p:ph idx="1"/>
          </p:nvPr>
        </p:nvSpPr>
        <p:spPr>
          <a:xfrm>
            <a:off x="228600" y="997527"/>
            <a:ext cx="8807896" cy="5193723"/>
          </a:xfrm>
        </p:spPr>
        <p:txBody>
          <a:bodyPr/>
          <a:lstStyle/>
          <a:p>
            <a:r>
              <a:rPr lang="en-US" dirty="0" smtClean="0"/>
              <a:t>“</a:t>
            </a:r>
            <a:r>
              <a:rPr lang="en-US" sz="2800" b="1" dirty="0" smtClean="0">
                <a:solidFill>
                  <a:srgbClr val="0000FF"/>
                </a:solidFill>
              </a:rPr>
              <a:t>It</a:t>
            </a:r>
            <a:r>
              <a:rPr lang="fr-FR" sz="2800" b="1" dirty="0" smtClean="0">
                <a:solidFill>
                  <a:srgbClr val="0000FF"/>
                </a:solidFill>
              </a:rPr>
              <a:t>’</a:t>
            </a:r>
            <a:r>
              <a:rPr lang="en-US" sz="2800" b="1" dirty="0" smtClean="0">
                <a:solidFill>
                  <a:srgbClr val="0000FF"/>
                </a:solidFill>
              </a:rPr>
              <a:t>s the Memory, Stupid!</a:t>
            </a:r>
            <a:r>
              <a:rPr lang="en-US" dirty="0" smtClean="0"/>
              <a:t>” (Richard Sites, MPR, 1996)</a:t>
            </a:r>
            <a:endParaRPr lang="en-US" dirty="0"/>
          </a:p>
        </p:txBody>
      </p:sp>
      <p:pic>
        <p:nvPicPr>
          <p:cNvPr id="10" name="Picture 9"/>
          <p:cNvPicPr>
            <a:picLocks noChangeAspect="1"/>
          </p:cNvPicPr>
          <p:nvPr/>
        </p:nvPicPr>
        <p:blipFill>
          <a:blip r:embed="rId2"/>
          <a:stretch>
            <a:fillRect/>
          </a:stretch>
        </p:blipFill>
        <p:spPr>
          <a:xfrm>
            <a:off x="203200" y="1606128"/>
            <a:ext cx="8724900" cy="4775200"/>
          </a:xfrm>
          <a:prstGeom prst="rect">
            <a:avLst/>
          </a:prstGeom>
        </p:spPr>
      </p:pic>
      <p:sp>
        <p:nvSpPr>
          <p:cNvPr id="6" name="AutoShape 25"/>
          <p:cNvSpPr>
            <a:spLocks noChangeArrowheads="1"/>
          </p:cNvSpPr>
          <p:nvPr/>
        </p:nvSpPr>
        <p:spPr bwMode="auto">
          <a:xfrm>
            <a:off x="2123728" y="3573016"/>
            <a:ext cx="201622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TextBox 7"/>
          <p:cNvSpPr txBox="1"/>
          <p:nvPr/>
        </p:nvSpPr>
        <p:spPr>
          <a:xfrm>
            <a:off x="107504" y="6496146"/>
            <a:ext cx="8871173" cy="284693"/>
          </a:xfrm>
          <a:prstGeom prst="rect">
            <a:avLst/>
          </a:prstGeom>
          <a:noFill/>
        </p:spPr>
        <p:txBody>
          <a:bodyPr wrap="none" rtlCol="0">
            <a:spAutoFit/>
          </a:bodyPr>
          <a:lstStyle/>
          <a:p>
            <a:r>
              <a:rPr lang="en-US" sz="1250" dirty="0" smtClean="0"/>
              <a:t>Mutlu+</a:t>
            </a:r>
            <a:r>
              <a:rPr lang="en-US" sz="1250" dirty="0"/>
              <a:t>, </a:t>
            </a:r>
            <a:r>
              <a:rPr lang="en-US" sz="1250" dirty="0" smtClean="0"/>
              <a:t>“</a:t>
            </a:r>
            <a:r>
              <a:rPr lang="en-US" sz="1250" dirty="0" smtClean="0">
                <a:solidFill>
                  <a:srgbClr val="0000FF"/>
                </a:solidFill>
              </a:rPr>
              <a:t>Runahead Execution: An Alternative to Very Large Instruction Windows for Out-of-Order Processors</a:t>
            </a:r>
            <a:r>
              <a:rPr lang="en-US" sz="1250" dirty="0" smtClean="0"/>
              <a:t>,” HPCA 2003.</a:t>
            </a:r>
            <a:endParaRPr lang="en-US" sz="1250" dirty="0"/>
          </a:p>
        </p:txBody>
      </p:sp>
    </p:spTree>
    <p:extLst>
      <p:ext uri="{BB962C8B-B14F-4D97-AF65-F5344CB8AC3E}">
        <p14:creationId xmlns:p14="http://schemas.microsoft.com/office/powerpoint/2010/main" val="6639120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Perils of Processor-Centric Design</a:t>
            </a:r>
            <a:endParaRPr lang="en-US" dirty="0"/>
          </a:p>
        </p:txBody>
      </p:sp>
      <p:sp>
        <p:nvSpPr>
          <p:cNvPr id="3" name="Content Placeholder 2"/>
          <p:cNvSpPr>
            <a:spLocks noGrp="1"/>
          </p:cNvSpPr>
          <p:nvPr>
            <p:ph idx="1"/>
          </p:nvPr>
        </p:nvSpPr>
        <p:spPr>
          <a:xfrm>
            <a:off x="228600" y="683549"/>
            <a:ext cx="8915400" cy="5193723"/>
          </a:xfrm>
        </p:spPr>
        <p:txBody>
          <a:bodyPr/>
          <a:lstStyle/>
          <a:p>
            <a:endParaRPr lang="en-US" dirty="0" smtClean="0">
              <a:solidFill>
                <a:srgbClr val="FF0000"/>
              </a:solidFill>
            </a:endParaRPr>
          </a:p>
          <a:p>
            <a:r>
              <a:rPr lang="en-US" dirty="0" smtClean="0">
                <a:solidFill>
                  <a:srgbClr val="FF0000"/>
                </a:solidFill>
              </a:rPr>
              <a:t>Grossly-imbalanced systems</a:t>
            </a:r>
          </a:p>
          <a:p>
            <a:pPr lvl="1"/>
            <a:r>
              <a:rPr lang="en-US" dirty="0" smtClean="0"/>
              <a:t>Processing done only in </a:t>
            </a:r>
            <a:r>
              <a:rPr lang="en-US" b="1" dirty="0" smtClean="0"/>
              <a:t>one</a:t>
            </a:r>
            <a:r>
              <a:rPr lang="en-US" dirty="0" smtClean="0"/>
              <a:t> </a:t>
            </a:r>
            <a:r>
              <a:rPr lang="en-US" b="1" dirty="0" smtClean="0"/>
              <a:t>place</a:t>
            </a:r>
          </a:p>
          <a:p>
            <a:pPr lvl="1"/>
            <a:r>
              <a:rPr lang="en-US" dirty="0" smtClean="0"/>
              <a:t>Everything else just stores and moves data: </a:t>
            </a:r>
            <a:r>
              <a:rPr lang="en-US" b="1" dirty="0" smtClean="0"/>
              <a:t>data moves a lot</a:t>
            </a:r>
          </a:p>
          <a:p>
            <a:pPr marL="344487" lvl="1" indent="0">
              <a:buNone/>
            </a:pPr>
            <a:r>
              <a:rPr lang="en-US" dirty="0" smtClean="0">
                <a:solidFill>
                  <a:srgbClr val="0000FF"/>
                </a:solidFill>
                <a:sym typeface="Wingdings"/>
              </a:rPr>
              <a:t> Energy inefficient </a:t>
            </a:r>
          </a:p>
          <a:p>
            <a:pPr marL="344487" lvl="1" indent="0">
              <a:buNone/>
            </a:pPr>
            <a:r>
              <a:rPr lang="en-US" dirty="0" smtClean="0">
                <a:solidFill>
                  <a:srgbClr val="0000FF"/>
                </a:solidFill>
                <a:sym typeface="Wingdings"/>
              </a:rPr>
              <a:t> Low performance</a:t>
            </a:r>
          </a:p>
          <a:p>
            <a:pPr marL="344487" lvl="1" indent="0">
              <a:buNone/>
            </a:pPr>
            <a:r>
              <a:rPr lang="en-US" dirty="0" smtClean="0">
                <a:solidFill>
                  <a:srgbClr val="0000FF"/>
                </a:solidFill>
                <a:sym typeface="Wingdings"/>
              </a:rPr>
              <a:t> Complex</a:t>
            </a:r>
            <a:endParaRPr lang="en-US" dirty="0" smtClean="0">
              <a:solidFill>
                <a:srgbClr val="0000FF"/>
              </a:solidFill>
            </a:endParaRPr>
          </a:p>
          <a:p>
            <a:pPr marL="0" indent="0">
              <a:buNone/>
            </a:pPr>
            <a:endParaRPr lang="en-US" dirty="0" smtClean="0">
              <a:solidFill>
                <a:srgbClr val="FF0000"/>
              </a:solidFill>
            </a:endParaRPr>
          </a:p>
          <a:p>
            <a:r>
              <a:rPr lang="en-US" dirty="0" smtClean="0">
                <a:solidFill>
                  <a:srgbClr val="FF0000"/>
                </a:solidFill>
              </a:rPr>
              <a:t>Overly complex and bloated processor (and accelerators)</a:t>
            </a:r>
          </a:p>
          <a:p>
            <a:pPr lvl="1"/>
            <a:r>
              <a:rPr lang="en-US" dirty="0" smtClean="0"/>
              <a:t>To tolerate data access from memory</a:t>
            </a:r>
          </a:p>
          <a:p>
            <a:pPr lvl="1"/>
            <a:r>
              <a:rPr lang="en-US" dirty="0" smtClean="0"/>
              <a:t>Complex hierarchies and mechanisms </a:t>
            </a:r>
          </a:p>
          <a:p>
            <a:pPr marL="344487" lvl="1" indent="0">
              <a:buNone/>
            </a:pPr>
            <a:r>
              <a:rPr lang="en-US" dirty="0" smtClean="0">
                <a:solidFill>
                  <a:srgbClr val="0000FF"/>
                </a:solidFill>
                <a:sym typeface="Wingdings"/>
              </a:rPr>
              <a:t> Energy </a:t>
            </a:r>
            <a:r>
              <a:rPr lang="en-US" dirty="0">
                <a:solidFill>
                  <a:srgbClr val="0000FF"/>
                </a:solidFill>
                <a:sym typeface="Wingdings"/>
              </a:rPr>
              <a:t>inefficient </a:t>
            </a:r>
            <a:endParaRPr lang="en-US" dirty="0" smtClean="0">
              <a:solidFill>
                <a:srgbClr val="0000FF"/>
              </a:solidFill>
              <a:sym typeface="Wingdings"/>
            </a:endParaRPr>
          </a:p>
          <a:p>
            <a:pPr marL="344487" lvl="1" indent="0">
              <a:buNone/>
            </a:pPr>
            <a:r>
              <a:rPr lang="en-US" dirty="0" smtClean="0">
                <a:solidFill>
                  <a:srgbClr val="0000FF"/>
                </a:solidFill>
                <a:sym typeface="Wingdings"/>
              </a:rPr>
              <a:t> Low performance</a:t>
            </a:r>
          </a:p>
          <a:p>
            <a:pPr marL="344487" lvl="1" indent="0">
              <a:buNone/>
            </a:pPr>
            <a:r>
              <a:rPr lang="en-US" dirty="0" smtClean="0">
                <a:solidFill>
                  <a:srgbClr val="0000FF"/>
                </a:solidFill>
                <a:sym typeface="Wingdings"/>
              </a:rPr>
              <a:t> Complex</a:t>
            </a:r>
            <a:endParaRPr lang="en-US" dirty="0">
              <a:solidFill>
                <a:srgbClr val="0000FF"/>
              </a:solidFill>
            </a:endParaRPr>
          </a:p>
          <a:p>
            <a:pPr lvl="1"/>
            <a:endParaRPr lang="en-US" dirty="0" smtClean="0"/>
          </a:p>
          <a:p>
            <a:pPr lvl="1"/>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110</a:t>
            </a:fld>
            <a:endParaRPr lang="en-US"/>
          </a:p>
        </p:txBody>
      </p:sp>
    </p:spTree>
    <p:extLst>
      <p:ext uri="{BB962C8B-B14F-4D97-AF65-F5344CB8AC3E}">
        <p14:creationId xmlns:p14="http://schemas.microsoft.com/office/powerpoint/2010/main" val="179932883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3">
                                            <p:txEl>
                                              <p:pRg st="13" end="1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899573"/>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111</a:t>
            </a:fld>
            <a:endParaRPr lang="en-US"/>
          </a:p>
        </p:txBody>
      </p:sp>
      <p:pic>
        <p:nvPicPr>
          <p:cNvPr id="6" name="Picture 5" descr="many-core3.eps"/>
          <p:cNvPicPr>
            <a:picLocks noChangeAspect="1"/>
          </p:cNvPicPr>
          <p:nvPr/>
        </p:nvPicPr>
        <p:blipFill>
          <a:blip r:embed="rId2"/>
          <a:srcRect/>
          <a:stretch>
            <a:fillRect/>
          </a:stretch>
        </p:blipFill>
        <p:spPr bwMode="auto">
          <a:xfrm>
            <a:off x="0" y="954782"/>
            <a:ext cx="6146800" cy="4953000"/>
          </a:xfrm>
          <a:prstGeom prst="rect">
            <a:avLst/>
          </a:prstGeom>
          <a:noFill/>
          <a:ln w="9525">
            <a:noFill/>
            <a:miter lim="800000"/>
            <a:headEnd/>
            <a:tailEnd/>
          </a:ln>
        </p:spPr>
      </p:pic>
      <p:pic>
        <p:nvPicPr>
          <p:cNvPr id="7"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433856">
            <a:off x="6691556" y="2327775"/>
            <a:ext cx="2124075"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Line 21"/>
          <p:cNvSpPr>
            <a:spLocks noChangeShapeType="1"/>
          </p:cNvSpPr>
          <p:nvPr/>
        </p:nvSpPr>
        <p:spPr bwMode="auto">
          <a:xfrm>
            <a:off x="6080368" y="3372350"/>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5" name="TextBox 4"/>
          <p:cNvSpPr txBox="1"/>
          <p:nvPr/>
        </p:nvSpPr>
        <p:spPr>
          <a:xfrm>
            <a:off x="611560" y="6021288"/>
            <a:ext cx="7811954" cy="400110"/>
          </a:xfrm>
          <a:prstGeom prst="rect">
            <a:avLst/>
          </a:prstGeom>
          <a:noFill/>
        </p:spPr>
        <p:txBody>
          <a:bodyPr wrap="none" rtlCol="0">
            <a:spAutoFit/>
          </a:bodyPr>
          <a:lstStyle/>
          <a:p>
            <a:r>
              <a:rPr lang="en-US" sz="2000" b="1" dirty="0" smtClean="0">
                <a:solidFill>
                  <a:srgbClr val="FF0000"/>
                </a:solidFill>
              </a:rPr>
              <a:t>Most of the system is dedicated to storing and moving data </a:t>
            </a:r>
            <a:endParaRPr lang="en-US" sz="2000" b="1" dirty="0">
              <a:solidFill>
                <a:srgbClr val="FF0000"/>
              </a:solidFill>
            </a:endParaRPr>
          </a:p>
        </p:txBody>
      </p:sp>
    </p:spTree>
    <p:extLst>
      <p:ext uri="{BB962C8B-B14F-4D97-AF65-F5344CB8AC3E}">
        <p14:creationId xmlns:p14="http://schemas.microsoft.com/office/powerpoint/2010/main" val="409359862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Three Key Systems Trends</a:t>
            </a:r>
            <a:endParaRPr lang="en-US" dirty="0"/>
          </a:p>
        </p:txBody>
      </p:sp>
      <p:sp>
        <p:nvSpPr>
          <p:cNvPr id="3" name="Content Placeholder 2"/>
          <p:cNvSpPr>
            <a:spLocks noGrp="1"/>
          </p:cNvSpPr>
          <p:nvPr>
            <p:ph idx="1"/>
          </p:nvPr>
        </p:nvSpPr>
        <p:spPr/>
        <p:txBody>
          <a:bodyPr/>
          <a:lstStyle/>
          <a:p>
            <a:pPr marL="0" indent="0">
              <a:buNone/>
            </a:pPr>
            <a:r>
              <a:rPr lang="en-US" sz="3200" dirty="0" smtClean="0">
                <a:solidFill>
                  <a:srgbClr val="0000FF"/>
                </a:solidFill>
              </a:rPr>
              <a:t>1. Data access is a major bottleneck</a:t>
            </a:r>
          </a:p>
          <a:p>
            <a:pPr lvl="1"/>
            <a:r>
              <a:rPr lang="en-US" dirty="0" smtClean="0"/>
              <a:t>Applications are increasingly data hungry</a:t>
            </a:r>
          </a:p>
          <a:p>
            <a:pPr lvl="1"/>
            <a:endParaRPr lang="en-US" dirty="0" smtClean="0"/>
          </a:p>
          <a:p>
            <a:pPr lvl="1"/>
            <a:endParaRPr lang="en-US" dirty="0"/>
          </a:p>
          <a:p>
            <a:pPr marL="0" indent="0">
              <a:buNone/>
            </a:pPr>
            <a:r>
              <a:rPr lang="en-US" sz="3200" dirty="0" smtClean="0">
                <a:solidFill>
                  <a:srgbClr val="0000FF"/>
                </a:solidFill>
              </a:rPr>
              <a:t>2. Energy consumption is a key limiter</a:t>
            </a:r>
          </a:p>
          <a:p>
            <a:endParaRPr lang="en-US" dirty="0" smtClean="0"/>
          </a:p>
          <a:p>
            <a:endParaRPr lang="en-US" dirty="0"/>
          </a:p>
          <a:p>
            <a:pPr marL="0" indent="0">
              <a:buNone/>
            </a:pPr>
            <a:r>
              <a:rPr lang="en-US" sz="3200" dirty="0" smtClean="0">
                <a:solidFill>
                  <a:srgbClr val="0000FF"/>
                </a:solidFill>
              </a:rPr>
              <a:t>3. Data movement energy dominates compute</a:t>
            </a:r>
          </a:p>
          <a:p>
            <a:pPr lvl="1"/>
            <a:r>
              <a:rPr lang="en-US" dirty="0" smtClean="0"/>
              <a:t>Especially true for off-chip to on-chip movement</a:t>
            </a:r>
          </a:p>
          <a:p>
            <a:pPr marL="344487" lvl="1" indent="0">
              <a:buNone/>
            </a:pP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solidFill>
                  <a:srgbClr val="000000"/>
                </a:solidFill>
              </a:rPr>
              <a:pPr/>
              <a:t>112</a:t>
            </a:fld>
            <a:endParaRPr lang="en-US">
              <a:solidFill>
                <a:srgbClr val="000000"/>
              </a:solidFill>
            </a:endParaRPr>
          </a:p>
        </p:txBody>
      </p:sp>
    </p:spTree>
    <p:extLst>
      <p:ext uri="{BB962C8B-B14F-4D97-AF65-F5344CB8AC3E}">
        <p14:creationId xmlns:p14="http://schemas.microsoft.com/office/powerpoint/2010/main" val="132745032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smtClean="0">
                <a:latin typeface="Garamond" charset="0"/>
                <a:ea typeface="ＭＳ Ｐゴシック" charset="0"/>
                <a:cs typeface="ＭＳ Ｐゴシック" charset="0"/>
              </a:rPr>
              <a:t>Data Movement vs. Computation Energy</a:t>
            </a:r>
            <a:endParaRPr lang="en-US" dirty="0">
              <a:latin typeface="Garamond" charset="0"/>
              <a:ea typeface="ＭＳ Ｐゴシック" charset="0"/>
              <a:cs typeface="ＭＳ Ｐゴシック" charset="0"/>
            </a:endParaRP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A378AE50-A064-BF4D-97C5-B7B9F4FAAF31}" type="slidenum">
              <a:rPr lang="en-US" sz="1600">
                <a:solidFill>
                  <a:srgbClr val="000000"/>
                </a:solidFill>
                <a:latin typeface="Garamond" charset="0"/>
              </a:rPr>
              <a:pPr eaLnBrk="1" hangingPunct="1"/>
              <a:t>113</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400">
                <a:solidFill>
                  <a:srgbClr val="FFFFFF"/>
                </a:solidFill>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135965667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smtClean="0">
                <a:latin typeface="Garamond" charset="0"/>
                <a:ea typeface="ＭＳ Ｐゴシック" charset="0"/>
                <a:cs typeface="ＭＳ Ｐゴシック" charset="0"/>
              </a:rPr>
              <a:t>Data Movement vs. Computation Energy</a:t>
            </a:r>
            <a:endParaRPr lang="en-US" dirty="0">
              <a:latin typeface="Garamond" charset="0"/>
              <a:ea typeface="ＭＳ Ｐゴシック" charset="0"/>
              <a:cs typeface="ＭＳ Ｐゴシック" charset="0"/>
            </a:endParaRP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A378AE50-A064-BF4D-97C5-B7B9F4FAAF31}" type="slidenum">
              <a:rPr lang="en-US" sz="1600">
                <a:solidFill>
                  <a:srgbClr val="000000"/>
                </a:solidFill>
                <a:latin typeface="Garamond" charset="0"/>
              </a:rPr>
              <a:pPr eaLnBrk="1" hangingPunct="1"/>
              <a:t>114</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400">
                <a:solidFill>
                  <a:srgbClr val="FFFFFF"/>
                </a:solidFill>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a:defRPr/>
            </a:pPr>
            <a:endParaRPr lang="en-US" kern="0">
              <a:solidFill>
                <a:sysClr val="windowText" lastClr="000000"/>
              </a:solidFill>
              <a:latin typeface="Arial" pitchFamily="-107" charset="0"/>
              <a:ea typeface="Arial" pitchFamily="-107" charset="0"/>
              <a:cs typeface="Arial" pitchFamily="-107" charset="0"/>
            </a:endParaRPr>
          </a:p>
        </p:txBody>
      </p:sp>
      <p:sp>
        <p:nvSpPr>
          <p:cNvPr id="3" name="TextBox 2"/>
          <p:cNvSpPr txBox="1"/>
          <p:nvPr/>
        </p:nvSpPr>
        <p:spPr>
          <a:xfrm>
            <a:off x="323528" y="4869160"/>
            <a:ext cx="8489975" cy="1323439"/>
          </a:xfrm>
          <a:prstGeom prst="rect">
            <a:avLst/>
          </a:prstGeom>
          <a:solidFill>
            <a:srgbClr val="FF6600"/>
          </a:solidFill>
          <a:ln>
            <a:solidFill>
              <a:schemeClr val="tx1"/>
            </a:solidFill>
          </a:ln>
        </p:spPr>
        <p:txBody>
          <a:bodyPr wrap="none" rtlCol="0">
            <a:spAutoFit/>
          </a:bodyPr>
          <a:lstStyle/>
          <a:p>
            <a:pPr algn="ctr"/>
            <a:r>
              <a:rPr lang="en-US" sz="4000" dirty="0" smtClean="0">
                <a:solidFill>
                  <a:srgbClr val="FFFFFF"/>
                </a:solidFill>
                <a:latin typeface="Tahoma"/>
              </a:rPr>
              <a:t>A memory access consumes ~1000X </a:t>
            </a:r>
          </a:p>
          <a:p>
            <a:pPr algn="ctr"/>
            <a:r>
              <a:rPr lang="en-US" sz="4000" dirty="0" smtClean="0">
                <a:solidFill>
                  <a:srgbClr val="FFFFFF"/>
                </a:solidFill>
                <a:latin typeface="Tahoma"/>
              </a:rPr>
              <a:t>the energy of a complex addition </a:t>
            </a:r>
            <a:endParaRPr lang="en-US" sz="4000" dirty="0">
              <a:solidFill>
                <a:srgbClr val="FFFFFF"/>
              </a:solidFill>
              <a:latin typeface="Tahoma"/>
            </a:endParaRPr>
          </a:p>
        </p:txBody>
      </p:sp>
    </p:spTree>
    <p:extLst>
      <p:ext uri="{BB962C8B-B14F-4D97-AF65-F5344CB8AC3E}">
        <p14:creationId xmlns:p14="http://schemas.microsoft.com/office/powerpoint/2010/main" val="256720842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We Need A Paradigm Shift To </a:t>
            </a:r>
            <a:r>
              <a:rPr lang="is-IS" dirty="0" smtClean="0"/>
              <a:t>…</a:t>
            </a:r>
            <a:endParaRPr lang="en-US" dirty="0"/>
          </a:p>
        </p:txBody>
      </p:sp>
      <p:sp>
        <p:nvSpPr>
          <p:cNvPr id="3" name="Content Placeholder 2"/>
          <p:cNvSpPr>
            <a:spLocks noGrp="1"/>
          </p:cNvSpPr>
          <p:nvPr>
            <p:ph idx="1"/>
          </p:nvPr>
        </p:nvSpPr>
        <p:spPr>
          <a:xfrm>
            <a:off x="228600" y="997527"/>
            <a:ext cx="8807896" cy="5193723"/>
          </a:xfrm>
        </p:spPr>
        <p:txBody>
          <a:bodyPr/>
          <a:lstStyle/>
          <a:p>
            <a:endParaRPr lang="en-US" dirty="0" smtClean="0"/>
          </a:p>
          <a:p>
            <a:r>
              <a:rPr lang="en-US" sz="2800" dirty="0" smtClean="0"/>
              <a:t>Enable </a:t>
            </a:r>
            <a:r>
              <a:rPr lang="en-US" sz="2800" dirty="0"/>
              <a:t>c</a:t>
            </a:r>
            <a:r>
              <a:rPr lang="en-US" sz="2800" dirty="0" smtClean="0"/>
              <a:t>omputation </a:t>
            </a:r>
            <a:r>
              <a:rPr lang="en-US" sz="2800" dirty="0"/>
              <a:t>w</a:t>
            </a:r>
            <a:r>
              <a:rPr lang="en-US" sz="2800" dirty="0" smtClean="0"/>
              <a:t>ith </a:t>
            </a:r>
            <a:r>
              <a:rPr lang="en-US" sz="2800" dirty="0">
                <a:solidFill>
                  <a:srgbClr val="0000FF"/>
                </a:solidFill>
              </a:rPr>
              <a:t>m</a:t>
            </a:r>
            <a:r>
              <a:rPr lang="en-US" sz="2800" dirty="0" smtClean="0">
                <a:solidFill>
                  <a:srgbClr val="0000FF"/>
                </a:solidFill>
              </a:rPr>
              <a:t>inimal </a:t>
            </a:r>
            <a:r>
              <a:rPr lang="en-US" sz="2800" dirty="0">
                <a:solidFill>
                  <a:srgbClr val="0000FF"/>
                </a:solidFill>
              </a:rPr>
              <a:t>d</a:t>
            </a:r>
            <a:r>
              <a:rPr lang="en-US" sz="2800" dirty="0" smtClean="0">
                <a:solidFill>
                  <a:srgbClr val="0000FF"/>
                </a:solidFill>
              </a:rPr>
              <a:t>ata </a:t>
            </a:r>
            <a:r>
              <a:rPr lang="en-US" sz="2800" dirty="0">
                <a:solidFill>
                  <a:srgbClr val="0000FF"/>
                </a:solidFill>
              </a:rPr>
              <a:t>m</a:t>
            </a:r>
            <a:r>
              <a:rPr lang="en-US" sz="2800" dirty="0" smtClean="0">
                <a:solidFill>
                  <a:srgbClr val="0000FF"/>
                </a:solidFill>
              </a:rPr>
              <a:t>ovement</a:t>
            </a:r>
          </a:p>
          <a:p>
            <a:endParaRPr lang="en-US" dirty="0"/>
          </a:p>
          <a:p>
            <a:endParaRPr lang="en-US" dirty="0" smtClean="0"/>
          </a:p>
          <a:p>
            <a:r>
              <a:rPr lang="en-US" sz="2800" dirty="0" smtClean="0">
                <a:solidFill>
                  <a:srgbClr val="0000FF"/>
                </a:solidFill>
              </a:rPr>
              <a:t>Compute where it makes sense</a:t>
            </a:r>
            <a:r>
              <a:rPr lang="en-US" sz="2800" dirty="0" smtClean="0"/>
              <a:t> (</a:t>
            </a:r>
            <a:r>
              <a:rPr lang="en-US" sz="2800" dirty="0" smtClean="0">
                <a:solidFill>
                  <a:srgbClr val="FF0000"/>
                </a:solidFill>
              </a:rPr>
              <a:t>where data resides</a:t>
            </a:r>
            <a:r>
              <a:rPr lang="en-US" sz="2800" dirty="0" smtClean="0"/>
              <a:t>)</a:t>
            </a:r>
          </a:p>
          <a:p>
            <a:endParaRPr lang="en-US" dirty="0"/>
          </a:p>
          <a:p>
            <a:endParaRPr lang="en-US" dirty="0" smtClean="0"/>
          </a:p>
          <a:p>
            <a:r>
              <a:rPr lang="en-US" sz="2800" dirty="0" smtClean="0"/>
              <a:t>Make computing architectures more </a:t>
            </a:r>
            <a:r>
              <a:rPr lang="en-US" sz="2800" dirty="0" smtClean="0">
                <a:solidFill>
                  <a:srgbClr val="0000FF"/>
                </a:solidFill>
              </a:rPr>
              <a:t>data-centric</a:t>
            </a:r>
            <a:endParaRPr lang="en-US" sz="2800" dirty="0">
              <a:solidFill>
                <a:srgbClr val="0000FF"/>
              </a:solidFill>
            </a:endParaRP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115</a:t>
            </a:fld>
            <a:endParaRPr lang="en-US"/>
          </a:p>
        </p:txBody>
      </p:sp>
    </p:spTree>
    <p:extLst>
      <p:ext uri="{BB962C8B-B14F-4D97-AF65-F5344CB8AC3E}">
        <p14:creationId xmlns:p14="http://schemas.microsoft.com/office/powerpoint/2010/main" val="134682427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smtClean="0">
                <a:solidFill>
                  <a:srgbClr val="1A5712"/>
                </a:solidFill>
                <a:latin typeface="Garamond"/>
                <a:cs typeface="Garamond"/>
              </a:rPr>
              <a:t>Goal: In-Memory Computation Engine</a:t>
            </a:r>
            <a:endParaRPr lang="en-US" sz="4000" dirty="0">
              <a:solidFill>
                <a:srgbClr val="1A5712"/>
              </a:solidFill>
              <a:latin typeface="Garamond"/>
              <a:cs typeface="Garamond"/>
            </a:endParaRPr>
          </a:p>
        </p:txBody>
      </p:sp>
      <p:sp>
        <p:nvSpPr>
          <p:cNvPr id="3" name="Content Placeholder 2"/>
          <p:cNvSpPr>
            <a:spLocks noGrp="1"/>
          </p:cNvSpPr>
          <p:nvPr>
            <p:ph idx="1"/>
          </p:nvPr>
        </p:nvSpPr>
        <p:spPr/>
        <p:txBody>
          <a:bodyPr/>
          <a:lstStyle/>
          <a:p>
            <a:endParaRPr lang="en-US" dirty="0" smtClean="0"/>
          </a:p>
          <a:p>
            <a:endParaRPr lang="en-US" dirty="0"/>
          </a:p>
          <a:p>
            <a:endParaRPr lang="en-US" dirty="0" smtClean="0"/>
          </a:p>
          <a:p>
            <a:endParaRPr lang="en-US" dirty="0"/>
          </a:p>
          <a:p>
            <a:endParaRPr lang="en-US" dirty="0" smtClean="0"/>
          </a:p>
          <a:p>
            <a:pPr marL="0" indent="0">
              <a:buNone/>
            </a:pPr>
            <a:endParaRPr lang="en-US" dirty="0" smtClean="0"/>
          </a:p>
          <a:p>
            <a:endParaRPr lang="en-US" sz="2400" dirty="0" smtClean="0">
              <a:latin typeface="Tahoma"/>
              <a:cs typeface="Tahoma"/>
            </a:endParaRPr>
          </a:p>
          <a:p>
            <a:r>
              <a:rPr lang="en-US" sz="2400" dirty="0" smtClean="0">
                <a:latin typeface="Tahoma"/>
                <a:cs typeface="Tahoma"/>
              </a:rPr>
              <a:t>Many questions </a:t>
            </a:r>
            <a:r>
              <a:rPr lang="is-IS" sz="2400" dirty="0" smtClean="0">
                <a:latin typeface="Tahoma"/>
                <a:cs typeface="Tahoma"/>
              </a:rPr>
              <a:t>… </a:t>
            </a:r>
            <a:r>
              <a:rPr lang="en-US" dirty="0">
                <a:cs typeface="Tahoma"/>
              </a:rPr>
              <a:t>How do we </a:t>
            </a:r>
            <a:r>
              <a:rPr lang="en-US" dirty="0" smtClean="0">
                <a:cs typeface="Tahoma"/>
              </a:rPr>
              <a:t>design the:</a:t>
            </a:r>
            <a:endParaRPr lang="is-IS" sz="2400" dirty="0" smtClean="0">
              <a:latin typeface="Tahoma"/>
              <a:cs typeface="Tahoma"/>
            </a:endParaRPr>
          </a:p>
          <a:p>
            <a:pPr lvl="1"/>
            <a:r>
              <a:rPr lang="en-US" sz="2200" dirty="0" smtClean="0">
                <a:latin typeface="Tahoma"/>
                <a:cs typeface="Tahoma"/>
              </a:rPr>
              <a:t>compute-capable memory?</a:t>
            </a:r>
          </a:p>
          <a:p>
            <a:pPr lvl="1"/>
            <a:r>
              <a:rPr lang="en-US" sz="2200" dirty="0" smtClean="0">
                <a:latin typeface="Tahoma"/>
                <a:cs typeface="Tahoma"/>
              </a:rPr>
              <a:t>processor chip?</a:t>
            </a:r>
          </a:p>
          <a:p>
            <a:pPr lvl="1"/>
            <a:r>
              <a:rPr lang="en-US" sz="2200" dirty="0" smtClean="0">
                <a:latin typeface="Tahoma"/>
                <a:cs typeface="Tahoma"/>
              </a:rPr>
              <a:t>software interface?</a:t>
            </a:r>
          </a:p>
          <a:p>
            <a:pPr lvl="1"/>
            <a:r>
              <a:rPr lang="en-US" sz="2200" dirty="0" smtClean="0">
                <a:latin typeface="Tahoma"/>
                <a:cs typeface="Tahoma"/>
              </a:rPr>
              <a:t>system software and languages?</a:t>
            </a:r>
          </a:p>
          <a:p>
            <a:pPr lvl="1"/>
            <a:r>
              <a:rPr lang="en-US" sz="2200" dirty="0" smtClean="0">
                <a:latin typeface="Tahoma"/>
                <a:cs typeface="Tahoma"/>
              </a:rPr>
              <a:t>algorithms?</a:t>
            </a:r>
          </a:p>
        </p:txBody>
      </p:sp>
      <p:sp>
        <p:nvSpPr>
          <p:cNvPr id="4" name="Rectangle 5"/>
          <p:cNvSpPr>
            <a:spLocks/>
          </p:cNvSpPr>
          <p:nvPr/>
        </p:nvSpPr>
        <p:spPr bwMode="auto">
          <a:xfrm>
            <a:off x="1475656" y="1327945"/>
            <a:ext cx="1504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5" name="Rectangle 6"/>
          <p:cNvSpPr>
            <a:spLocks/>
          </p:cNvSpPr>
          <p:nvPr/>
        </p:nvSpPr>
        <p:spPr bwMode="auto">
          <a:xfrm>
            <a:off x="1647106" y="2369345"/>
            <a:ext cx="1155700" cy="4953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6" name="Rectangle 7"/>
          <p:cNvSpPr>
            <a:spLocks/>
          </p:cNvSpPr>
          <p:nvPr/>
        </p:nvSpPr>
        <p:spPr bwMode="auto">
          <a:xfrm>
            <a:off x="1882056" y="2432845"/>
            <a:ext cx="6604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a:solidFill>
                  <a:srgbClr val="000000"/>
                </a:solidFill>
                <a:latin typeface="Myriad Pro Bold Cond" charset="0"/>
                <a:ea typeface="ＭＳ Ｐゴシック" charset="0"/>
                <a:cs typeface="Myriad Pro Bold Cond" charset="0"/>
                <a:sym typeface="Myriad Pro Bold Cond" charset="0"/>
              </a:rPr>
              <a:t>Cache</a:t>
            </a:r>
          </a:p>
        </p:txBody>
      </p:sp>
      <p:sp>
        <p:nvSpPr>
          <p:cNvPr id="7" name="Line 8"/>
          <p:cNvSpPr>
            <a:spLocks noChangeShapeType="1"/>
          </p:cNvSpPr>
          <p:nvPr/>
        </p:nvSpPr>
        <p:spPr bwMode="auto">
          <a:xfrm>
            <a:off x="2212256" y="2864645"/>
            <a:ext cx="0" cy="4254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8" name="Line 9"/>
          <p:cNvSpPr>
            <a:spLocks noChangeShapeType="1"/>
          </p:cNvSpPr>
          <p:nvPr/>
        </p:nvSpPr>
        <p:spPr bwMode="auto">
          <a:xfrm>
            <a:off x="2212256" y="2039145"/>
            <a:ext cx="0" cy="3365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9" name="Rectangle 10"/>
          <p:cNvSpPr>
            <a:spLocks/>
          </p:cNvSpPr>
          <p:nvPr/>
        </p:nvSpPr>
        <p:spPr bwMode="auto">
          <a:xfrm>
            <a:off x="1634406" y="1499395"/>
            <a:ext cx="1155700" cy="5461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0" name="Rectangle 11"/>
          <p:cNvSpPr>
            <a:spLocks/>
          </p:cNvSpPr>
          <p:nvPr/>
        </p:nvSpPr>
        <p:spPr bwMode="auto">
          <a:xfrm>
            <a:off x="1691680" y="1584102"/>
            <a:ext cx="1008112" cy="41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algn="ctr" defTabSz="457200">
              <a:lnSpc>
                <a:spcPct val="80000"/>
              </a:lnSpc>
            </a:pPr>
            <a:r>
              <a:rPr lang="en-US" sz="1500" dirty="0">
                <a:solidFill>
                  <a:srgbClr val="000000"/>
                </a:solidFill>
                <a:latin typeface="Myriad Pro Bold Cond" charset="0"/>
                <a:ea typeface="ＭＳ Ｐゴシック" charset="0"/>
                <a:cs typeface="Myriad Pro Bold Cond" charset="0"/>
                <a:sym typeface="Myriad Pro Bold Cond" charset="0"/>
              </a:rPr>
              <a:t>Processor</a:t>
            </a:r>
          </a:p>
          <a:p>
            <a:pPr algn="ctr" defTabSz="457200">
              <a:lnSpc>
                <a:spcPct val="80000"/>
              </a:lnSpc>
            </a:pPr>
            <a:r>
              <a:rPr lang="en-US" sz="1500" dirty="0" smtClean="0">
                <a:solidFill>
                  <a:srgbClr val="000000"/>
                </a:solidFill>
                <a:latin typeface="Myriad Pro Bold Cond" charset="0"/>
                <a:ea typeface="ＭＳ Ｐゴシック" charset="0"/>
                <a:cs typeface="Myriad Pro Bold Cond" charset="0"/>
                <a:sym typeface="Myriad Pro Bold Cond" charset="0"/>
              </a:rPr>
              <a:t>Core</a:t>
            </a:r>
            <a:endParaRPr lang="en-US" sz="1500" dirty="0">
              <a:solidFill>
                <a:srgbClr val="000000"/>
              </a:solidFill>
              <a:latin typeface="Myriad Pro Bold Cond" charset="0"/>
              <a:ea typeface="ＭＳ Ｐゴシック" charset="0"/>
              <a:cs typeface="Myriad Pro Bold Cond" charset="0"/>
              <a:sym typeface="Myriad Pro Bold Cond" charset="0"/>
            </a:endParaRPr>
          </a:p>
        </p:txBody>
      </p:sp>
      <p:sp>
        <p:nvSpPr>
          <p:cNvPr id="11" name="Rectangle 12"/>
          <p:cNvSpPr>
            <a:spLocks/>
          </p:cNvSpPr>
          <p:nvPr/>
        </p:nvSpPr>
        <p:spPr bwMode="auto">
          <a:xfrm>
            <a:off x="5735414" y="3372645"/>
            <a:ext cx="12128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a:t>
            </a:r>
            <a:r>
              <a:rPr lang="en-US" sz="1600" dirty="0" smtClean="0">
                <a:solidFill>
                  <a:srgbClr val="000000"/>
                </a:solidFill>
                <a:latin typeface="Myriad Pro Bold Cond" charset="0"/>
                <a:ea typeface="ＭＳ Ｐゴシック" charset="0"/>
                <a:cs typeface="Myriad Pro Bold Cond" charset="0"/>
                <a:sym typeface="Myriad Pro Bold Cond" charset="0"/>
              </a:rPr>
              <a:t>Interconnect</a:t>
            </a:r>
            <a:endParaRPr lang="en-US" sz="1600" dirty="0">
              <a:solidFill>
                <a:srgbClr val="000000"/>
              </a:solidFill>
              <a:latin typeface="Myriad Pro Bold Cond" charset="0"/>
              <a:ea typeface="ＭＳ Ｐゴシック" charset="0"/>
              <a:cs typeface="Myriad Pro Bold Cond" charset="0"/>
              <a:sym typeface="Myriad Pro Bold Cond" charset="0"/>
            </a:endParaRPr>
          </a:p>
        </p:txBody>
      </p:sp>
      <p:sp>
        <p:nvSpPr>
          <p:cNvPr id="12" name="Rectangle 13"/>
          <p:cNvSpPr>
            <a:spLocks/>
          </p:cNvSpPr>
          <p:nvPr/>
        </p:nvSpPr>
        <p:spPr bwMode="auto">
          <a:xfrm>
            <a:off x="3914056" y="1327945"/>
            <a:ext cx="2901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3" name="Rectangle 14"/>
          <p:cNvSpPr>
            <a:spLocks/>
          </p:cNvSpPr>
          <p:nvPr/>
        </p:nvSpPr>
        <p:spPr bwMode="auto">
          <a:xfrm>
            <a:off x="5014764" y="1386535"/>
            <a:ext cx="1069404" cy="209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600" dirty="0">
                <a:solidFill>
                  <a:srgbClr val="000000"/>
                </a:solidFill>
                <a:latin typeface="Myriad Pro Bold Cond" charset="0"/>
                <a:ea typeface="ＭＳ Ｐゴシック" charset="0"/>
                <a:cs typeface="Myriad Pro Bold Cond" charset="0"/>
                <a:sym typeface="Myriad Pro Bold Cond" charset="0"/>
              </a:rPr>
              <a:t> </a:t>
            </a:r>
            <a:r>
              <a:rPr lang="en-US" sz="1600" dirty="0" smtClean="0">
                <a:solidFill>
                  <a:srgbClr val="000000"/>
                </a:solidFill>
                <a:latin typeface="Myriad Pro Bold Cond" charset="0"/>
                <a:ea typeface="ＭＳ Ｐゴシック" charset="0"/>
                <a:cs typeface="Myriad Pro Bold Cond" charset="0"/>
                <a:sym typeface="Myriad Pro Bold Cond" charset="0"/>
              </a:rPr>
              <a:t>Memory</a:t>
            </a:r>
            <a:endParaRPr lang="en-US" sz="1600" dirty="0">
              <a:solidFill>
                <a:srgbClr val="000000"/>
              </a:solidFill>
              <a:latin typeface="Myriad Pro Bold Cond" charset="0"/>
              <a:ea typeface="ＭＳ Ｐゴシック" charset="0"/>
              <a:cs typeface="Myriad Pro Bold Cond" charset="0"/>
              <a:sym typeface="Myriad Pro Bold Cond" charset="0"/>
            </a:endParaRPr>
          </a:p>
        </p:txBody>
      </p:sp>
      <p:sp>
        <p:nvSpPr>
          <p:cNvPr id="14" name="Line 15"/>
          <p:cNvSpPr>
            <a:spLocks noChangeShapeType="1"/>
          </p:cNvSpPr>
          <p:nvPr/>
        </p:nvSpPr>
        <p:spPr bwMode="auto">
          <a:xfrm>
            <a:off x="5364238" y="3011489"/>
            <a:ext cx="0" cy="3111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5" name="AutoShape 16"/>
          <p:cNvSpPr>
            <a:spLocks/>
          </p:cNvSpPr>
          <p:nvPr/>
        </p:nvSpPr>
        <p:spPr bwMode="auto">
          <a:xfrm>
            <a:off x="1482006" y="3295652"/>
            <a:ext cx="5327650" cy="76200"/>
          </a:xfrm>
          <a:prstGeom prst="roundRect">
            <a:avLst>
              <a:gd name="adj" fmla="val 50000"/>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6" name="Rectangle 17"/>
          <p:cNvSpPr>
            <a:spLocks/>
          </p:cNvSpPr>
          <p:nvPr/>
        </p:nvSpPr>
        <p:spPr bwMode="auto">
          <a:xfrm>
            <a:off x="40220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7" name="Rectangle 18"/>
          <p:cNvSpPr>
            <a:spLocks/>
          </p:cNvSpPr>
          <p:nvPr/>
        </p:nvSpPr>
        <p:spPr bwMode="auto">
          <a:xfrm>
            <a:off x="40220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8" name="Rectangle 19"/>
          <p:cNvSpPr>
            <a:spLocks/>
          </p:cNvSpPr>
          <p:nvPr/>
        </p:nvSpPr>
        <p:spPr bwMode="auto">
          <a:xfrm>
            <a:off x="40220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 name="Rectangle 20"/>
          <p:cNvSpPr>
            <a:spLocks/>
          </p:cNvSpPr>
          <p:nvPr/>
        </p:nvSpPr>
        <p:spPr bwMode="auto">
          <a:xfrm>
            <a:off x="40220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0" name="Rectangle 21"/>
          <p:cNvSpPr>
            <a:spLocks/>
          </p:cNvSpPr>
          <p:nvPr/>
        </p:nvSpPr>
        <p:spPr bwMode="auto">
          <a:xfrm>
            <a:off x="40220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1" name="Rectangle 22"/>
          <p:cNvSpPr>
            <a:spLocks/>
          </p:cNvSpPr>
          <p:nvPr/>
        </p:nvSpPr>
        <p:spPr bwMode="auto">
          <a:xfrm>
            <a:off x="55714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2" name="Rectangle 23"/>
          <p:cNvSpPr>
            <a:spLocks/>
          </p:cNvSpPr>
          <p:nvPr/>
        </p:nvSpPr>
        <p:spPr bwMode="auto">
          <a:xfrm>
            <a:off x="55714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3" name="Rectangle 24"/>
          <p:cNvSpPr>
            <a:spLocks/>
          </p:cNvSpPr>
          <p:nvPr/>
        </p:nvSpPr>
        <p:spPr bwMode="auto">
          <a:xfrm>
            <a:off x="55714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4" name="Rectangle 25"/>
          <p:cNvSpPr>
            <a:spLocks/>
          </p:cNvSpPr>
          <p:nvPr/>
        </p:nvSpPr>
        <p:spPr bwMode="auto">
          <a:xfrm>
            <a:off x="55714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5" name="Rectangle 26"/>
          <p:cNvSpPr>
            <a:spLocks/>
          </p:cNvSpPr>
          <p:nvPr/>
        </p:nvSpPr>
        <p:spPr bwMode="auto">
          <a:xfrm>
            <a:off x="55714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6" name="Rectangle 27"/>
          <p:cNvSpPr>
            <a:spLocks/>
          </p:cNvSpPr>
          <p:nvPr/>
        </p:nvSpPr>
        <p:spPr bwMode="auto">
          <a:xfrm>
            <a:off x="1736006" y="2674145"/>
            <a:ext cx="977900" cy="146050"/>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7" name="Line 28"/>
          <p:cNvSpPr>
            <a:spLocks noChangeShapeType="1"/>
          </p:cNvSpPr>
          <p:nvPr/>
        </p:nvSpPr>
        <p:spPr bwMode="auto">
          <a:xfrm>
            <a:off x="6917606" y="1557078"/>
            <a:ext cx="0" cy="1270000"/>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28" name="Rectangle 29"/>
          <p:cNvSpPr>
            <a:spLocks/>
          </p:cNvSpPr>
          <p:nvPr/>
        </p:nvSpPr>
        <p:spPr bwMode="auto">
          <a:xfrm>
            <a:off x="7020272" y="1530934"/>
            <a:ext cx="1368152" cy="1380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Database</a:t>
            </a:r>
          </a:p>
          <a:p>
            <a:pPr defTabSz="457200">
              <a:lnSpc>
                <a:spcPct val="80000"/>
              </a:lnSpc>
            </a:pPr>
            <a:endParaRPr lang="en-US" sz="2200" dirty="0" smtClean="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Graphs</a:t>
            </a:r>
          </a:p>
          <a:p>
            <a:pPr defTabSz="457200">
              <a:lnSpc>
                <a:spcPct val="80000"/>
              </a:lnSpc>
            </a:pPr>
            <a:endParaRPr lang="en-US" sz="2200" dirty="0" smtClean="0">
              <a:solidFill>
                <a:srgbClr val="000000"/>
              </a:solidFill>
              <a:latin typeface="Myriad Pro Bold Cond" charset="0"/>
              <a:ea typeface="ＭＳ Ｐゴシック" charset="0"/>
              <a:cs typeface="Myriad Pro Bold Cond" charset="0"/>
              <a:sym typeface="Myriad Pro Bold Cond" charset="0"/>
            </a:endParaRPr>
          </a:p>
          <a:p>
            <a:pPr defTabSz="457200">
              <a:lnSpc>
                <a:spcPct val="80000"/>
              </a:lnSpc>
            </a:pPr>
            <a:r>
              <a:rPr lang="en-US" sz="2200" dirty="0" smtClean="0">
                <a:solidFill>
                  <a:srgbClr val="000000"/>
                </a:solidFill>
                <a:latin typeface="Myriad Pro Bold Cond" charset="0"/>
                <a:ea typeface="ＭＳ Ｐゴシック" charset="0"/>
                <a:cs typeface="Myriad Pro Bold Cond" charset="0"/>
                <a:sym typeface="Myriad Pro Bold Cond" charset="0"/>
              </a:rPr>
              <a:t>Media </a:t>
            </a:r>
            <a:r>
              <a:rPr lang="en-US" sz="2400" dirty="0" smtClean="0">
                <a:solidFill>
                  <a:srgbClr val="000000"/>
                </a:solidFill>
                <a:latin typeface="Myriad Pro Bold Cond" charset="0"/>
                <a:ea typeface="ＭＳ Ｐゴシック" charset="0"/>
                <a:cs typeface="Myriad Pro Bold Cond" charset="0"/>
                <a:sym typeface="Myriad Pro Bold Cond" charset="0"/>
              </a:rPr>
              <a:t> </a:t>
            </a:r>
            <a:endParaRPr lang="en-US" sz="2400" dirty="0">
              <a:solidFill>
                <a:srgbClr val="000000"/>
              </a:solidFill>
              <a:latin typeface="Myriad Pro Bold Cond" charset="0"/>
              <a:ea typeface="ＭＳ Ｐゴシック" charset="0"/>
              <a:cs typeface="Myriad Pro Bold Cond" charset="0"/>
              <a:sym typeface="Myriad Pro Bold Cond" charset="0"/>
            </a:endParaRPr>
          </a:p>
        </p:txBody>
      </p:sp>
      <p:sp>
        <p:nvSpPr>
          <p:cNvPr id="29" name="Freeform 30"/>
          <p:cNvSpPr>
            <a:spLocks/>
          </p:cNvSpPr>
          <p:nvPr/>
        </p:nvSpPr>
        <p:spPr bwMode="auto">
          <a:xfrm>
            <a:off x="1835696" y="2060848"/>
            <a:ext cx="3742060" cy="1451497"/>
          </a:xfrm>
          <a:custGeom>
            <a:avLst/>
            <a:gdLst>
              <a:gd name="T0" fmla="*/ 21600 w 21600"/>
              <a:gd name="T1" fmla="*/ 1200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2000"/>
                </a:moveTo>
                <a:lnTo>
                  <a:pt x="21600" y="21600"/>
                </a:lnTo>
                <a:lnTo>
                  <a:pt x="0" y="21600"/>
                </a:lnTo>
                <a:lnTo>
                  <a:pt x="0" y="0"/>
                </a:lnTo>
              </a:path>
            </a:pathLst>
          </a:custGeom>
          <a:noFill/>
          <a:ln w="101600" cap="flat">
            <a:solidFill>
              <a:srgbClr val="D90B00"/>
            </a:solidFill>
            <a:prstDash val="solid"/>
            <a:miter lim="800000"/>
            <a:headEnd type="none" w="med" len="med"/>
            <a:tailEnd type="triangle" w="med" len="med"/>
          </a:ln>
          <a:effectLst>
            <a:outerShdw blurRad="76200" dist="38099" dir="2700000" algn="ctr" rotWithShape="0">
              <a:schemeClr val="bg2">
                <a:alpha val="75000"/>
              </a:schemeClr>
            </a:outerShdw>
          </a:effectLst>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30" name="Group 34"/>
          <p:cNvGrpSpPr>
            <a:grpSpLocks/>
          </p:cNvGrpSpPr>
          <p:nvPr/>
        </p:nvGrpSpPr>
        <p:grpSpPr bwMode="auto">
          <a:xfrm>
            <a:off x="2195737" y="2122489"/>
            <a:ext cx="3661420" cy="1090487"/>
            <a:chOff x="0" y="0"/>
            <a:chExt cx="4219" cy="1352"/>
          </a:xfrm>
        </p:grpSpPr>
        <p:sp>
          <p:nvSpPr>
            <p:cNvPr id="31" name="Rectangle 31"/>
            <p:cNvSpPr>
              <a:spLocks/>
            </p:cNvSpPr>
            <p:nvPr/>
          </p:nvSpPr>
          <p:spPr bwMode="auto">
            <a:xfrm>
              <a:off x="2987" y="880"/>
              <a:ext cx="1232" cy="184"/>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2" name="Freeform 32"/>
            <p:cNvSpPr>
              <a:spLocks/>
            </p:cNvSpPr>
            <p:nvPr/>
          </p:nvSpPr>
          <p:spPr bwMode="auto">
            <a:xfrm>
              <a:off x="0" y="0"/>
              <a:ext cx="3651" cy="1352"/>
            </a:xfrm>
            <a:custGeom>
              <a:avLst/>
              <a:gdLst>
                <a:gd name="T0" fmla="*/ 21600 w 21600"/>
                <a:gd name="T1" fmla="*/ 1533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5330"/>
                  </a:moveTo>
                  <a:lnTo>
                    <a:pt x="21600" y="21600"/>
                  </a:lnTo>
                  <a:lnTo>
                    <a:pt x="0" y="21600"/>
                  </a:lnTo>
                  <a:lnTo>
                    <a:pt x="0" y="0"/>
                  </a:lnTo>
                </a:path>
              </a:pathLst>
            </a:custGeom>
            <a:noFill/>
            <a:ln w="101600" cap="flat">
              <a:solidFill>
                <a:srgbClr val="D90B00"/>
              </a:solidFill>
              <a:prstDash val="solid"/>
              <a:miter lim="800000"/>
              <a:headEnd type="triangle" w="med" len="med"/>
              <a:tailEnd type="none" w="med" len="med"/>
            </a:ln>
            <a:effectLst>
              <a:outerShdw blurRad="76200" dist="38099" dir="2700000" algn="ctr" rotWithShape="0">
                <a:schemeClr val="bg2">
                  <a:alpha val="75000"/>
                </a:schemeClr>
              </a:outerShdw>
            </a:effectLst>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33" name="Rectangle 33"/>
            <p:cNvSpPr>
              <a:spLocks/>
            </p:cNvSpPr>
            <p:nvPr/>
          </p:nvSpPr>
          <p:spPr bwMode="auto">
            <a:xfrm>
              <a:off x="1245" y="1010"/>
              <a:ext cx="152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300" dirty="0" smtClean="0">
                  <a:solidFill>
                    <a:srgbClr val="D90B00"/>
                  </a:solidFill>
                  <a:latin typeface="Myriad Pro Bold Cond" charset="0"/>
                  <a:ea typeface="ＭＳ Ｐゴシック" charset="0"/>
                  <a:cs typeface="Myriad Pro Bold Cond" charset="0"/>
                  <a:sym typeface="Myriad Pro Bold Cond" charset="0"/>
                </a:rPr>
                <a:t>Query</a:t>
              </a:r>
              <a:endParaRPr lang="en-US" sz="1300" dirty="0">
                <a:solidFill>
                  <a:srgbClr val="D90B00"/>
                </a:solidFill>
                <a:latin typeface="Myriad Pro Bold Cond" charset="0"/>
                <a:ea typeface="ＭＳ Ｐゴシック" charset="0"/>
                <a:cs typeface="Myriad Pro Bold Cond" charset="0"/>
                <a:sym typeface="Myriad Pro Bold Cond" charset="0"/>
              </a:endParaRPr>
            </a:p>
          </p:txBody>
        </p:sp>
      </p:grpSp>
      <p:sp>
        <p:nvSpPr>
          <p:cNvPr id="34" name="Rectangle 35"/>
          <p:cNvSpPr>
            <a:spLocks/>
          </p:cNvSpPr>
          <p:nvPr/>
        </p:nvSpPr>
        <p:spPr bwMode="auto">
          <a:xfrm>
            <a:off x="3287142" y="3607047"/>
            <a:ext cx="1212850" cy="25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lstStyle/>
          <a:p>
            <a:pPr defTabSz="457200">
              <a:lnSpc>
                <a:spcPct val="80000"/>
              </a:lnSpc>
            </a:pPr>
            <a:r>
              <a:rPr lang="en-US" sz="1400" dirty="0">
                <a:solidFill>
                  <a:srgbClr val="D90B00"/>
                </a:solidFill>
                <a:latin typeface="Myriad Pro Bold Cond" charset="0"/>
                <a:ea typeface="ＭＳ Ｐゴシック" charset="0"/>
                <a:cs typeface="Myriad Pro Bold Cond" charset="0"/>
                <a:sym typeface="Myriad Pro Bold Cond" charset="0"/>
              </a:rPr>
              <a:t>Results</a:t>
            </a:r>
          </a:p>
        </p:txBody>
      </p:sp>
      <p:sp>
        <p:nvSpPr>
          <p:cNvPr id="35" name="Rounded Rectangle 34"/>
          <p:cNvSpPr>
            <a:spLocks noChangeArrowheads="1"/>
          </p:cNvSpPr>
          <p:nvPr/>
        </p:nvSpPr>
        <p:spPr bwMode="auto">
          <a:xfrm rot="5400000">
            <a:off x="6568243" y="1366158"/>
            <a:ext cx="2133601" cy="1650776"/>
          </a:xfrm>
          <a:prstGeom prst="roundRect">
            <a:avLst>
              <a:gd name="adj" fmla="val 16667"/>
            </a:avLst>
          </a:prstGeom>
          <a:noFill/>
          <a:ln w="114300">
            <a:solidFill>
              <a:srgbClr val="FF0000"/>
            </a:solidFill>
            <a:round/>
            <a:headEnd/>
            <a:tailEnd/>
          </a:ln>
          <a:extLst>
            <a:ext uri="{909E8E84-426E-40dd-AFC4-6F175D3DCCD1}">
              <a14:hiddenFill xmlns:a14="http://schemas.microsoft.com/office/drawing/2010/main">
                <a:solidFill>
                  <a:srgbClr val="FFFFFF"/>
                </a:solidFill>
              </a14:hiddenFill>
            </a:ext>
          </a:extLst>
        </p:spPr>
        <p:txBody>
          <a:bodyPr lIns="91440" tIns="45720" rIns="91440" bIns="45720"/>
          <a:lstStyle/>
          <a:p>
            <a:pPr defTabSz="457200"/>
            <a:endParaRPr lang="en-US">
              <a:solidFill>
                <a:srgbClr val="000000"/>
              </a:solidFill>
              <a:latin typeface="Myriad Pro Bold Cond"/>
              <a:ea typeface="ヒラギノ角ゴ ProN W6"/>
              <a:cs typeface="ヒラギノ角ゴ ProN W6"/>
            </a:endParaRPr>
          </a:p>
        </p:txBody>
      </p:sp>
      <p:sp>
        <p:nvSpPr>
          <p:cNvPr id="36" name="Text Box 17"/>
          <p:cNvSpPr txBox="1">
            <a:spLocks noChangeArrowheads="1"/>
          </p:cNvSpPr>
          <p:nvPr/>
        </p:nvSpPr>
        <p:spPr bwMode="auto">
          <a:xfrm>
            <a:off x="6957984" y="527451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Micro-architecture</a:t>
            </a:r>
            <a:endParaRPr lang="en-US" sz="1800" dirty="0">
              <a:solidFill>
                <a:srgbClr val="000000"/>
              </a:solidFill>
              <a:latin typeface="Tahoma" charset="0"/>
            </a:endParaRPr>
          </a:p>
        </p:txBody>
      </p:sp>
      <p:sp>
        <p:nvSpPr>
          <p:cNvPr id="37" name="Text Box 18"/>
          <p:cNvSpPr txBox="1">
            <a:spLocks noChangeAspect="1" noChangeArrowheads="1"/>
          </p:cNvSpPr>
          <p:nvPr/>
        </p:nvSpPr>
        <p:spPr bwMode="auto">
          <a:xfrm>
            <a:off x="6957984" y="490304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SW/HW Interface</a:t>
            </a:r>
            <a:endParaRPr lang="en-US" sz="1800" dirty="0">
              <a:solidFill>
                <a:srgbClr val="000000"/>
              </a:solidFill>
              <a:latin typeface="Tahoma" charset="0"/>
            </a:endParaRPr>
          </a:p>
        </p:txBody>
      </p:sp>
      <p:sp>
        <p:nvSpPr>
          <p:cNvPr id="38" name="Text Box 19"/>
          <p:cNvSpPr txBox="1">
            <a:spLocks noChangeAspect="1" noChangeArrowheads="1"/>
          </p:cNvSpPr>
          <p:nvPr/>
        </p:nvSpPr>
        <p:spPr bwMode="auto">
          <a:xfrm>
            <a:off x="6954809" y="423872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39" name="Text Box 20"/>
          <p:cNvSpPr txBox="1">
            <a:spLocks noChangeAspect="1" noChangeArrowheads="1"/>
          </p:cNvSpPr>
          <p:nvPr/>
        </p:nvSpPr>
        <p:spPr bwMode="auto">
          <a:xfrm>
            <a:off x="6954809" y="386724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40" name="Text Box 21"/>
          <p:cNvSpPr txBox="1">
            <a:spLocks noChangeAspect="1" noChangeArrowheads="1"/>
          </p:cNvSpPr>
          <p:nvPr/>
        </p:nvSpPr>
        <p:spPr bwMode="auto">
          <a:xfrm>
            <a:off x="6954809" y="350053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41" name="Text Box 22"/>
          <p:cNvSpPr txBox="1">
            <a:spLocks noChangeAspect="1" noChangeArrowheads="1"/>
          </p:cNvSpPr>
          <p:nvPr/>
        </p:nvSpPr>
        <p:spPr bwMode="auto">
          <a:xfrm>
            <a:off x="6957984" y="5647580"/>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latin typeface="Tahoma" pitchFamily="34" charset="0"/>
                <a:cs typeface="Arial" charset="0"/>
              </a:rPr>
              <a:t>Logic</a:t>
            </a:r>
          </a:p>
          <a:p>
            <a:pPr>
              <a:defRPr/>
            </a:pPr>
            <a:endParaRPr lang="en-US" sz="1750" dirty="0">
              <a:solidFill>
                <a:srgbClr val="000000"/>
              </a:solidFill>
              <a:latin typeface="Tahoma" pitchFamily="34" charset="0"/>
              <a:cs typeface="Arial" charset="0"/>
            </a:endParaRPr>
          </a:p>
        </p:txBody>
      </p:sp>
      <p:sp>
        <p:nvSpPr>
          <p:cNvPr id="42" name="Text Box 23"/>
          <p:cNvSpPr txBox="1">
            <a:spLocks noChangeAspect="1" noChangeArrowheads="1"/>
          </p:cNvSpPr>
          <p:nvPr/>
        </p:nvSpPr>
        <p:spPr bwMode="auto">
          <a:xfrm>
            <a:off x="6957984" y="601905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43" name="Text Box 24"/>
          <p:cNvSpPr txBox="1">
            <a:spLocks noChangeAspect="1" noChangeArrowheads="1"/>
          </p:cNvSpPr>
          <p:nvPr/>
        </p:nvSpPr>
        <p:spPr bwMode="auto">
          <a:xfrm>
            <a:off x="6957984" y="458065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System Software</a:t>
            </a:r>
            <a:endParaRPr lang="en-US" sz="1800" dirty="0">
              <a:solidFill>
                <a:srgbClr val="000000"/>
              </a:solidFill>
              <a:latin typeface="Tahoma" charset="0"/>
            </a:endParaRPr>
          </a:p>
        </p:txBody>
      </p:sp>
      <p:sp>
        <p:nvSpPr>
          <p:cNvPr id="44" name="Text Box 23"/>
          <p:cNvSpPr txBox="1">
            <a:spLocks noChangeAspect="1" noChangeArrowheads="1"/>
          </p:cNvSpPr>
          <p:nvPr/>
        </p:nvSpPr>
        <p:spPr bwMode="auto">
          <a:xfrm>
            <a:off x="6959572" y="637465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45" name="Rounded Rectangle 44"/>
          <p:cNvSpPr>
            <a:spLocks noChangeArrowheads="1"/>
          </p:cNvSpPr>
          <p:nvPr/>
        </p:nvSpPr>
        <p:spPr bwMode="auto">
          <a:xfrm rot="5400000">
            <a:off x="6849380" y="397771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FF"/>
              </a:solidFill>
              <a:latin typeface="Tahoma"/>
            </a:endParaRPr>
          </a:p>
        </p:txBody>
      </p:sp>
    </p:spTree>
    <p:extLst>
      <p:ext uri="{BB962C8B-B14F-4D97-AF65-F5344CB8AC3E}">
        <p14:creationId xmlns:p14="http://schemas.microsoft.com/office/powerpoint/2010/main" val="363119520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9"/>
                                        </p:tgtEl>
                                        <p:attrNameLst>
                                          <p:attrName>style.visibility</p:attrName>
                                        </p:attrNameLst>
                                      </p:cBhvr>
                                      <p:to>
                                        <p:strVal val="visible"/>
                                      </p:to>
                                    </p:set>
                                  </p:childTnLst>
                                </p:cTn>
                              </p:par>
                            </p:childTnLst>
                          </p:cTn>
                        </p:par>
                        <p:par>
                          <p:cTn id="15" fill="hold">
                            <p:stCondLst>
                              <p:cond delay="500"/>
                            </p:stCondLst>
                            <p:childTnLst>
                              <p:par>
                                <p:cTn id="16" presetID="1" presetClass="entr" presetSubtype="0" fill="hold" grpId="0" nodeType="afterEffect">
                                  <p:stCondLst>
                                    <p:cond delay="0"/>
                                  </p:stCondLst>
                                  <p:childTnLst>
                                    <p:set>
                                      <p:cBhvr>
                                        <p:cTn id="17" dur="1" fill="hold">
                                          <p:stCondLst>
                                            <p:cond delay="499"/>
                                          </p:stCondLst>
                                        </p:cTn>
                                        <p:tgtEl>
                                          <p:spTgt spid="34"/>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40"/>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44"/>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39"/>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38"/>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43"/>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37"/>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36"/>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41"/>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42"/>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4" grpId="0" autoUpdateAnimBg="0"/>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8520" y="152400"/>
            <a:ext cx="9144000" cy="1066800"/>
          </a:xfrm>
        </p:spPr>
        <p:txBody>
          <a:bodyPr/>
          <a:lstStyle/>
          <a:p>
            <a:r>
              <a:rPr lang="en-US" dirty="0" smtClean="0"/>
              <a:t>Starting Simple: Data Copy and Initialization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117</a:t>
            </a:fld>
            <a:endParaRPr lang="en-US" altLang="en-US">
              <a:solidFill>
                <a:srgbClr val="000000"/>
              </a:solidFill>
            </a:endParaRPr>
          </a:p>
        </p:txBody>
      </p:sp>
      <p:grpSp>
        <p:nvGrpSpPr>
          <p:cNvPr id="32" name="Group 31"/>
          <p:cNvGrpSpPr/>
          <p:nvPr/>
        </p:nvGrpSpPr>
        <p:grpSpPr>
          <a:xfrm>
            <a:off x="539552" y="1772816"/>
            <a:ext cx="1613800" cy="1828800"/>
            <a:chOff x="914400" y="1828800"/>
            <a:chExt cx="1613800" cy="1828800"/>
          </a:xfrm>
        </p:grpSpPr>
        <p:sp>
          <p:nvSpPr>
            <p:cNvPr id="33" name="Wave 32"/>
            <p:cNvSpPr/>
            <p:nvPr/>
          </p:nvSpPr>
          <p:spPr>
            <a:xfrm rot="5400000">
              <a:off x="876300" y="18669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algn="ctr">
                <a:defRPr/>
              </a:pPr>
              <a:endParaRPr lang="en-US" kern="0">
                <a:solidFill>
                  <a:sysClr val="window" lastClr="FFFFFF"/>
                </a:solidFill>
                <a:latin typeface="Corbel"/>
              </a:endParaRPr>
            </a:p>
          </p:txBody>
        </p:sp>
        <p:sp>
          <p:nvSpPr>
            <p:cNvPr id="34" name="Wave 33"/>
            <p:cNvSpPr/>
            <p:nvPr/>
          </p:nvSpPr>
          <p:spPr>
            <a:xfrm rot="5400000">
              <a:off x="1333500" y="20955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algn="ctr">
                <a:defRPr/>
              </a:pPr>
              <a:endParaRPr lang="en-US" kern="0">
                <a:solidFill>
                  <a:sysClr val="window" lastClr="FFFFFF"/>
                </a:solidFill>
                <a:latin typeface="Corbel"/>
              </a:endParaRPr>
            </a:p>
          </p:txBody>
        </p:sp>
        <p:sp>
          <p:nvSpPr>
            <p:cNvPr id="35" name="TextBox 34"/>
            <p:cNvSpPr txBox="1"/>
            <p:nvPr/>
          </p:nvSpPr>
          <p:spPr>
            <a:xfrm>
              <a:off x="990600" y="3072825"/>
              <a:ext cx="1537600" cy="584775"/>
            </a:xfrm>
            <a:prstGeom prst="rect">
              <a:avLst/>
            </a:prstGeom>
            <a:noFill/>
          </p:spPr>
          <p:txBody>
            <a:bodyPr wrap="none" rtlCol="0">
              <a:spAutoFit/>
            </a:bodyPr>
            <a:lstStyle/>
            <a:p>
              <a:pPr>
                <a:defRPr/>
              </a:pPr>
              <a:r>
                <a:rPr lang="en-US" sz="3200" b="1" kern="0" dirty="0" smtClean="0">
                  <a:solidFill>
                    <a:srgbClr val="262626">
                      <a:lumMod val="95000"/>
                      <a:lumOff val="5000"/>
                    </a:srgbClr>
                  </a:solidFill>
                  <a:latin typeface="Tahoma"/>
                </a:rPr>
                <a:t>Forking</a:t>
              </a:r>
            </a:p>
          </p:txBody>
        </p:sp>
      </p:grpSp>
      <p:grpSp>
        <p:nvGrpSpPr>
          <p:cNvPr id="36" name="Group 35"/>
          <p:cNvGrpSpPr/>
          <p:nvPr/>
        </p:nvGrpSpPr>
        <p:grpSpPr>
          <a:xfrm>
            <a:off x="2627784" y="1556792"/>
            <a:ext cx="3324949" cy="2234863"/>
            <a:chOff x="2752707" y="1853625"/>
            <a:chExt cx="3324949" cy="2234863"/>
          </a:xfrm>
        </p:grpSpPr>
        <p:sp>
          <p:nvSpPr>
            <p:cNvPr id="37" name="Rounded Rectangle 36"/>
            <p:cNvSpPr/>
            <p:nvPr/>
          </p:nvSpPr>
          <p:spPr>
            <a:xfrm>
              <a:off x="3962400" y="1853625"/>
              <a:ext cx="914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r>
                <a:rPr lang="en-US" kern="0" dirty="0" smtClean="0">
                  <a:solidFill>
                    <a:sysClr val="window" lastClr="FFFFFF"/>
                  </a:solidFill>
                  <a:latin typeface="Arial" pitchFamily="34" charset="0"/>
                  <a:cs typeface="Arial" pitchFamily="34" charset="0"/>
                </a:rPr>
                <a:t>000000000000000</a:t>
              </a:r>
              <a:endParaRPr lang="en-US" kern="0" dirty="0">
                <a:solidFill>
                  <a:sysClr val="window" lastClr="FFFFFF"/>
                </a:solidFill>
                <a:latin typeface="Arial" pitchFamily="34" charset="0"/>
                <a:cs typeface="Arial" pitchFamily="34" charset="0"/>
              </a:endParaRPr>
            </a:p>
          </p:txBody>
        </p:sp>
        <p:sp>
          <p:nvSpPr>
            <p:cNvPr id="38" name="TextBox 37"/>
            <p:cNvSpPr txBox="1"/>
            <p:nvPr/>
          </p:nvSpPr>
          <p:spPr>
            <a:xfrm>
              <a:off x="2752707" y="3072825"/>
              <a:ext cx="3324949" cy="1015663"/>
            </a:xfrm>
            <a:prstGeom prst="rect">
              <a:avLst/>
            </a:prstGeom>
            <a:noFill/>
          </p:spPr>
          <p:txBody>
            <a:bodyPr wrap="none" rtlCol="0">
              <a:spAutoFit/>
            </a:bodyPr>
            <a:lstStyle/>
            <a:p>
              <a:pPr algn="ctr">
                <a:defRPr/>
              </a:pPr>
              <a:r>
                <a:rPr lang="en-US" sz="3200" b="1" kern="0" dirty="0" smtClean="0">
                  <a:solidFill>
                    <a:srgbClr val="262626">
                      <a:lumMod val="95000"/>
                      <a:lumOff val="5000"/>
                    </a:srgbClr>
                  </a:solidFill>
                  <a:latin typeface="Tahoma"/>
                </a:rPr>
                <a:t>Zero initialization</a:t>
              </a:r>
              <a:endParaRPr lang="en-US" sz="2800" kern="0" dirty="0" smtClean="0">
                <a:solidFill>
                  <a:srgbClr val="262626">
                    <a:lumMod val="95000"/>
                    <a:lumOff val="5000"/>
                  </a:srgbClr>
                </a:solidFill>
                <a:latin typeface="Tahoma"/>
              </a:endParaRPr>
            </a:p>
            <a:p>
              <a:pPr algn="ctr">
                <a:defRPr/>
              </a:pPr>
              <a:r>
                <a:rPr lang="en-US" sz="2800" b="1" kern="0" dirty="0" smtClean="0">
                  <a:solidFill>
                    <a:srgbClr val="262626">
                      <a:lumMod val="95000"/>
                      <a:lumOff val="5000"/>
                    </a:srgbClr>
                  </a:solidFill>
                  <a:latin typeface="Tahoma"/>
                </a:rPr>
                <a:t>(e.g., security)</a:t>
              </a:r>
              <a:endParaRPr lang="en-US" sz="3200" b="1" kern="0" dirty="0" smtClean="0">
                <a:solidFill>
                  <a:srgbClr val="262626">
                    <a:lumMod val="95000"/>
                    <a:lumOff val="5000"/>
                  </a:srgbClr>
                </a:solidFill>
                <a:latin typeface="Tahoma"/>
              </a:endParaRPr>
            </a:p>
          </p:txBody>
        </p:sp>
      </p:grpSp>
      <p:grpSp>
        <p:nvGrpSpPr>
          <p:cNvPr id="39" name="Group 38"/>
          <p:cNvGrpSpPr/>
          <p:nvPr/>
        </p:nvGrpSpPr>
        <p:grpSpPr>
          <a:xfrm>
            <a:off x="457200" y="4038600"/>
            <a:ext cx="2669320" cy="2245043"/>
            <a:chOff x="720979" y="4038600"/>
            <a:chExt cx="2669320" cy="2245043"/>
          </a:xfrm>
        </p:grpSpPr>
        <p:pic>
          <p:nvPicPr>
            <p:cNvPr id="40" name="Picture 39" descr="computer.png"/>
            <p:cNvPicPr>
              <a:picLocks noChangeAspect="1"/>
            </p:cNvPicPr>
            <p:nvPr/>
          </p:nvPicPr>
          <p:blipFill>
            <a:blip r:embed="rId2" cstate="print"/>
            <a:stretch>
              <a:fillRect/>
            </a:stretch>
          </p:blipFill>
          <p:spPr>
            <a:xfrm>
              <a:off x="838200" y="4038600"/>
              <a:ext cx="1219200" cy="1219200"/>
            </a:xfrm>
            <a:prstGeom prst="rect">
              <a:avLst/>
            </a:prstGeom>
          </p:spPr>
        </p:pic>
        <p:sp>
          <p:nvSpPr>
            <p:cNvPr id="41" name="TextBox 40"/>
            <p:cNvSpPr txBox="1"/>
            <p:nvPr/>
          </p:nvSpPr>
          <p:spPr>
            <a:xfrm>
              <a:off x="720979" y="5206425"/>
              <a:ext cx="2669320" cy="1077218"/>
            </a:xfrm>
            <a:prstGeom prst="rect">
              <a:avLst/>
            </a:prstGeom>
            <a:noFill/>
          </p:spPr>
          <p:txBody>
            <a:bodyPr wrap="none" rtlCol="0">
              <a:spAutoFit/>
            </a:bodyPr>
            <a:lstStyle/>
            <a:p>
              <a:pPr algn="ctr">
                <a:defRPr/>
              </a:pPr>
              <a:r>
                <a:rPr lang="en-US" sz="3200" b="1" kern="0" dirty="0" smtClean="0">
                  <a:solidFill>
                    <a:srgbClr val="262626">
                      <a:lumMod val="95000"/>
                      <a:lumOff val="5000"/>
                    </a:srgbClr>
                  </a:solidFill>
                  <a:latin typeface="Tahoma"/>
                </a:rPr>
                <a:t>VM Cloning</a:t>
              </a:r>
            </a:p>
            <a:p>
              <a:pPr algn="ctr">
                <a:defRPr/>
              </a:pPr>
              <a:r>
                <a:rPr lang="en-US" sz="3200" b="1" kern="0" dirty="0" err="1" smtClean="0">
                  <a:solidFill>
                    <a:srgbClr val="262626">
                      <a:lumMod val="95000"/>
                      <a:lumOff val="5000"/>
                    </a:srgbClr>
                  </a:solidFill>
                  <a:latin typeface="Tahoma"/>
                </a:rPr>
                <a:t>Deduplication</a:t>
              </a:r>
              <a:endParaRPr lang="en-US" sz="3200" b="1" kern="0" dirty="0" smtClean="0">
                <a:solidFill>
                  <a:srgbClr val="262626">
                    <a:lumMod val="95000"/>
                    <a:lumOff val="5000"/>
                  </a:srgbClr>
                </a:solidFill>
                <a:latin typeface="Tahoma"/>
              </a:endParaRPr>
            </a:p>
          </p:txBody>
        </p:sp>
        <p:pic>
          <p:nvPicPr>
            <p:cNvPr id="42" name="Picture 41" descr="computer.png"/>
            <p:cNvPicPr>
              <a:picLocks noChangeAspect="1"/>
            </p:cNvPicPr>
            <p:nvPr/>
          </p:nvPicPr>
          <p:blipFill>
            <a:blip r:embed="rId2" cstate="print"/>
            <a:stretch>
              <a:fillRect/>
            </a:stretch>
          </p:blipFill>
          <p:spPr>
            <a:xfrm>
              <a:off x="1981200" y="4038600"/>
              <a:ext cx="1219200" cy="1219200"/>
            </a:xfrm>
            <a:prstGeom prst="rect">
              <a:avLst/>
            </a:prstGeom>
          </p:spPr>
        </p:pic>
      </p:grpSp>
      <p:grpSp>
        <p:nvGrpSpPr>
          <p:cNvPr id="43" name="Group 42"/>
          <p:cNvGrpSpPr/>
          <p:nvPr/>
        </p:nvGrpSpPr>
        <p:grpSpPr>
          <a:xfrm>
            <a:off x="6228184" y="1772816"/>
            <a:ext cx="2752677" cy="1930052"/>
            <a:chOff x="6043903" y="1803748"/>
            <a:chExt cx="2752677" cy="1930052"/>
          </a:xfrm>
        </p:grpSpPr>
        <p:grpSp>
          <p:nvGrpSpPr>
            <p:cNvPr id="44" name="Group 43"/>
            <p:cNvGrpSpPr/>
            <p:nvPr/>
          </p:nvGrpSpPr>
          <p:grpSpPr>
            <a:xfrm>
              <a:off x="6043903" y="1905000"/>
              <a:ext cx="2752677" cy="1828800"/>
              <a:chOff x="6043903" y="1905000"/>
              <a:chExt cx="2752677" cy="1828800"/>
            </a:xfrm>
          </p:grpSpPr>
          <p:sp>
            <p:nvSpPr>
              <p:cNvPr id="46" name="Rounded Rectangle 45"/>
              <p:cNvSpPr/>
              <p:nvPr/>
            </p:nvSpPr>
            <p:spPr>
              <a:xfrm>
                <a:off x="6324600" y="1905000"/>
                <a:ext cx="533400" cy="1143000"/>
              </a:xfrm>
              <a:prstGeom prst="roundRect">
                <a:avLst/>
              </a:prstGeom>
              <a:solidFill>
                <a:srgbClr val="6F2926"/>
              </a:solidFill>
              <a:ln w="25400" cap="flat" cmpd="sng" algn="ctr">
                <a:solidFill>
                  <a:srgbClr val="6F2926">
                    <a:shade val="50000"/>
                  </a:srgbClr>
                </a:solidFill>
                <a:prstDash val="solid"/>
              </a:ln>
              <a:effectLst/>
            </p:spPr>
            <p:txBody>
              <a:bodyPr rtlCol="0" anchor="ctr"/>
              <a:lstStyle/>
              <a:p>
                <a:pPr algn="ctr">
                  <a:defRPr/>
                </a:pPr>
                <a:endParaRPr lang="en-US" kern="0">
                  <a:solidFill>
                    <a:sysClr val="window" lastClr="FFFFFF"/>
                  </a:solidFill>
                  <a:latin typeface="Corbel"/>
                </a:endParaRPr>
              </a:p>
            </p:txBody>
          </p:sp>
          <p:sp>
            <p:nvSpPr>
              <p:cNvPr id="47" name="Rounded Rectangle 46"/>
              <p:cNvSpPr/>
              <p:nvPr/>
            </p:nvSpPr>
            <p:spPr>
              <a:xfrm>
                <a:off x="7848600" y="1905000"/>
                <a:ext cx="533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kern="0">
                  <a:solidFill>
                    <a:sysClr val="window" lastClr="FFFFFF"/>
                  </a:solidFill>
                  <a:latin typeface="Corbel"/>
                </a:endParaRPr>
              </a:p>
            </p:txBody>
          </p:sp>
          <p:sp>
            <p:nvSpPr>
              <p:cNvPr id="48" name="TextBox 47"/>
              <p:cNvSpPr txBox="1"/>
              <p:nvPr/>
            </p:nvSpPr>
            <p:spPr>
              <a:xfrm>
                <a:off x="6043903" y="3149025"/>
                <a:ext cx="2752677" cy="584775"/>
              </a:xfrm>
              <a:prstGeom prst="rect">
                <a:avLst/>
              </a:prstGeom>
              <a:noFill/>
            </p:spPr>
            <p:txBody>
              <a:bodyPr wrap="none" rtlCol="0">
                <a:spAutoFit/>
              </a:bodyPr>
              <a:lstStyle/>
              <a:p>
                <a:pPr algn="ctr">
                  <a:defRPr/>
                </a:pPr>
                <a:r>
                  <a:rPr lang="en-US" sz="3200" b="1" kern="0" dirty="0" err="1" smtClean="0">
                    <a:solidFill>
                      <a:srgbClr val="262626">
                        <a:lumMod val="95000"/>
                        <a:lumOff val="5000"/>
                      </a:srgbClr>
                    </a:solidFill>
                    <a:latin typeface="Tahoma"/>
                  </a:rPr>
                  <a:t>Checkpointing</a:t>
                </a:r>
                <a:endParaRPr lang="en-US" sz="3200" b="1" kern="0" dirty="0" smtClean="0">
                  <a:solidFill>
                    <a:srgbClr val="262626">
                      <a:lumMod val="95000"/>
                      <a:lumOff val="5000"/>
                    </a:srgbClr>
                  </a:solidFill>
                  <a:latin typeface="Tahoma"/>
                </a:endParaRPr>
              </a:p>
            </p:txBody>
          </p:sp>
          <p:cxnSp>
            <p:nvCxnSpPr>
              <p:cNvPr id="49" name="Straight Arrow Connector 48"/>
              <p:cNvCxnSpPr>
                <a:stCxn id="46" idx="3"/>
                <a:endCxn id="47" idx="1"/>
              </p:cNvCxnSpPr>
              <p:nvPr/>
            </p:nvCxnSpPr>
            <p:spPr>
              <a:xfrm>
                <a:off x="6858000" y="2476500"/>
                <a:ext cx="990600" cy="1588"/>
              </a:xfrm>
              <a:prstGeom prst="straightConnector1">
                <a:avLst/>
              </a:prstGeom>
              <a:noFill/>
              <a:ln w="38100" cap="flat" cmpd="sng" algn="ctr">
                <a:solidFill>
                  <a:srgbClr val="262626">
                    <a:lumMod val="75000"/>
                    <a:lumOff val="25000"/>
                  </a:srgbClr>
                </a:solidFill>
                <a:prstDash val="dashDot"/>
                <a:tailEnd type="arrow"/>
              </a:ln>
              <a:effectLst/>
            </p:spPr>
          </p:cxnSp>
        </p:grpSp>
        <p:cxnSp>
          <p:nvCxnSpPr>
            <p:cNvPr id="45" name="Straight Connector 44"/>
            <p:cNvCxnSpPr/>
            <p:nvPr/>
          </p:nvCxnSpPr>
          <p:spPr>
            <a:xfrm rot="5400000">
              <a:off x="6172200" y="2489548"/>
              <a:ext cx="1371600" cy="0"/>
            </a:xfrm>
            <a:prstGeom prst="line">
              <a:avLst/>
            </a:prstGeom>
            <a:noFill/>
            <a:ln w="57150" cap="flat" cmpd="sng" algn="ctr">
              <a:solidFill>
                <a:srgbClr val="262626">
                  <a:lumMod val="75000"/>
                  <a:lumOff val="25000"/>
                </a:srgbClr>
              </a:solidFill>
              <a:prstDash val="solid"/>
              <a:headEnd type="none" w="med" len="med"/>
              <a:tailEnd type="none" w="med" len="med"/>
            </a:ln>
            <a:effectLst/>
          </p:spPr>
        </p:cxnSp>
      </p:grpSp>
      <p:grpSp>
        <p:nvGrpSpPr>
          <p:cNvPr id="50" name="Group 49"/>
          <p:cNvGrpSpPr/>
          <p:nvPr/>
        </p:nvGrpSpPr>
        <p:grpSpPr>
          <a:xfrm>
            <a:off x="3733800" y="4267200"/>
            <a:ext cx="2901756" cy="1600200"/>
            <a:chOff x="4768685" y="4267200"/>
            <a:chExt cx="2901756" cy="1600200"/>
          </a:xfrm>
        </p:grpSpPr>
        <p:sp>
          <p:nvSpPr>
            <p:cNvPr id="51" name="Rounded Rectangle 50"/>
            <p:cNvSpPr/>
            <p:nvPr/>
          </p:nvSpPr>
          <p:spPr>
            <a:xfrm>
              <a:off x="4876800" y="4267200"/>
              <a:ext cx="2667000" cy="9906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2" name="Rounded Rectangle 51"/>
            <p:cNvSpPr/>
            <p:nvPr/>
          </p:nvSpPr>
          <p:spPr>
            <a:xfrm>
              <a:off x="5105400" y="4419600"/>
              <a:ext cx="381000" cy="685800"/>
            </a:xfrm>
            <a:prstGeom prst="roundRect">
              <a:avLst/>
            </a:prstGeom>
            <a:solidFill>
              <a:srgbClr val="4F6128"/>
            </a:solidFill>
            <a:ln w="25400" cap="flat" cmpd="sng" algn="ctr">
              <a:solidFill>
                <a:srgbClr val="4F6128">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cxnSp>
          <p:nvCxnSpPr>
            <p:cNvPr id="53" name="Straight Arrow Connector 52"/>
            <p:cNvCxnSpPr/>
            <p:nvPr/>
          </p:nvCxnSpPr>
          <p:spPr>
            <a:xfrm>
              <a:off x="5486400" y="4724400"/>
              <a:ext cx="1524000" cy="1588"/>
            </a:xfrm>
            <a:prstGeom prst="straightConnector1">
              <a:avLst/>
            </a:prstGeom>
            <a:noFill/>
            <a:ln w="28575" cap="flat" cmpd="sng" algn="ctr">
              <a:solidFill>
                <a:sysClr val="window" lastClr="FFFFFF"/>
              </a:solidFill>
              <a:prstDash val="dash"/>
              <a:tailEnd type="arrow" w="lg" len="lg"/>
            </a:ln>
            <a:effectLst/>
          </p:spPr>
        </p:cxnSp>
        <p:sp>
          <p:nvSpPr>
            <p:cNvPr id="54" name="TextBox 53"/>
            <p:cNvSpPr txBox="1"/>
            <p:nvPr/>
          </p:nvSpPr>
          <p:spPr>
            <a:xfrm>
              <a:off x="4768685" y="5282625"/>
              <a:ext cx="2901756" cy="584775"/>
            </a:xfrm>
            <a:prstGeom prst="rect">
              <a:avLst/>
            </a:prstGeom>
            <a:noFill/>
          </p:spPr>
          <p:txBody>
            <a:bodyPr wrap="none" rtlCol="0">
              <a:spAutoFit/>
            </a:bodyPr>
            <a:lstStyle/>
            <a:p>
              <a:pPr algn="ctr">
                <a:defRPr/>
              </a:pPr>
              <a:r>
                <a:rPr lang="en-US" sz="3200" b="1" kern="0" dirty="0" smtClean="0">
                  <a:solidFill>
                    <a:srgbClr val="262626">
                      <a:lumMod val="95000"/>
                      <a:lumOff val="5000"/>
                    </a:srgbClr>
                  </a:solidFill>
                  <a:latin typeface="Tahoma"/>
                </a:rPr>
                <a:t>Page Migration</a:t>
              </a:r>
            </a:p>
          </p:txBody>
        </p:sp>
      </p:grpSp>
      <p:sp>
        <p:nvSpPr>
          <p:cNvPr id="55" name="Oval 54"/>
          <p:cNvSpPr/>
          <p:nvPr/>
        </p:nvSpPr>
        <p:spPr>
          <a:xfrm>
            <a:off x="73914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6" name="Oval 55"/>
          <p:cNvSpPr/>
          <p:nvPr/>
        </p:nvSpPr>
        <p:spPr>
          <a:xfrm>
            <a:off x="76200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7" name="Oval 56"/>
          <p:cNvSpPr/>
          <p:nvPr/>
        </p:nvSpPr>
        <p:spPr>
          <a:xfrm>
            <a:off x="78486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algn="ctr">
              <a:defRPr/>
            </a:pPr>
            <a:endParaRPr lang="en-US" sz="2800" kern="0" dirty="0">
              <a:solidFill>
                <a:sysClr val="window" lastClr="FFFFFF"/>
              </a:solidFill>
              <a:latin typeface="Corbel"/>
            </a:endParaRPr>
          </a:p>
        </p:txBody>
      </p:sp>
      <p:sp>
        <p:nvSpPr>
          <p:cNvPr id="58" name="TextBox 57"/>
          <p:cNvSpPr txBox="1"/>
          <p:nvPr/>
        </p:nvSpPr>
        <p:spPr>
          <a:xfrm>
            <a:off x="6934200" y="4648200"/>
            <a:ext cx="1875835" cy="523220"/>
          </a:xfrm>
          <a:prstGeom prst="rect">
            <a:avLst/>
          </a:prstGeom>
          <a:noFill/>
        </p:spPr>
        <p:txBody>
          <a:bodyPr wrap="none" rtlCol="0">
            <a:spAutoFit/>
          </a:bodyPr>
          <a:lstStyle/>
          <a:p>
            <a:pPr>
              <a:defRPr/>
            </a:pPr>
            <a:r>
              <a:rPr lang="en-US" sz="2800" kern="0" dirty="0" smtClean="0">
                <a:solidFill>
                  <a:srgbClr val="262626">
                    <a:lumMod val="95000"/>
                    <a:lumOff val="5000"/>
                  </a:srgbClr>
                </a:solidFill>
                <a:latin typeface="Tahoma"/>
              </a:rPr>
              <a:t>Many more</a:t>
            </a:r>
          </a:p>
        </p:txBody>
      </p:sp>
      <p:sp>
        <p:nvSpPr>
          <p:cNvPr id="3" name="Rectangle 2"/>
          <p:cNvSpPr/>
          <p:nvPr/>
        </p:nvSpPr>
        <p:spPr>
          <a:xfrm>
            <a:off x="395536" y="836712"/>
            <a:ext cx="9756576" cy="523220"/>
          </a:xfrm>
          <a:prstGeom prst="rect">
            <a:avLst/>
          </a:prstGeom>
        </p:spPr>
        <p:txBody>
          <a:bodyPr wrap="square">
            <a:spAutoFit/>
          </a:bodyPr>
          <a:lstStyle/>
          <a:p>
            <a:pPr marL="228600" lvl="1">
              <a:spcBef>
                <a:spcPct val="20000"/>
              </a:spcBef>
            </a:pP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memmove</a:t>
            </a:r>
            <a:r>
              <a:rPr lang="en-US" sz="2400" spc="-70" dirty="0">
                <a:solidFill>
                  <a:srgbClr val="FF0000"/>
                </a:solidFill>
                <a:latin typeface="Gill Sans MT" panose="020B0502020104020203" pitchFamily="34" charset="0"/>
              </a:rPr>
              <a:t> &amp; </a:t>
            </a:r>
            <a:r>
              <a:rPr lang="en-US" sz="2400" i="1"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memcpy</a:t>
            </a:r>
            <a:r>
              <a:rPr lang="en-US" sz="2400" i="1"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z="28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a:t>
            </a:r>
            <a:r>
              <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5% cycles in Google’s datacenter </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a:t>
            </a:r>
            <a:r>
              <a:rPr lang="en-US" spc="-70" dirty="0" err="1">
                <a:solidFill>
                  <a:srgbClr val="FF0000"/>
                </a:solidFill>
                <a:latin typeface="Gill Sans MT" panose="020B0502020104020203" pitchFamily="34" charset="0"/>
                <a:ea typeface="Verdana" panose="020B0604030504040204" pitchFamily="34" charset="0"/>
                <a:cs typeface="Verdana" panose="020B0604030504040204" pitchFamily="34" charset="0"/>
              </a:rPr>
              <a:t>Kanev</a:t>
            </a:r>
            <a:r>
              <a:rPr lang="en-US" spc="-70" dirty="0">
                <a:solidFill>
                  <a:srgbClr val="FF0000"/>
                </a:solidFill>
                <a:latin typeface="Gill Sans MT" panose="020B0502020104020203" pitchFamily="34" charset="0"/>
                <a:ea typeface="Verdana" panose="020B0604030504040204" pitchFamily="34" charset="0"/>
                <a:cs typeface="Verdana" panose="020B0604030504040204" pitchFamily="34" charset="0"/>
              </a:rPr>
              <a:t>+ ISCA’15]</a:t>
            </a:r>
            <a:endParaRPr lang="en-US" sz="2400" spc="-70" dirty="0">
              <a:solidFill>
                <a:srgbClr val="FF0000"/>
              </a:solidFill>
              <a:latin typeface="Gill Sans MT" panose="020B0502020104020203"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2505861217"/>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p:bldP spid="3"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53752"/>
            <a:ext cx="8229600" cy="1143000"/>
          </a:xfrm>
        </p:spPr>
        <p:txBody>
          <a:bodyPr>
            <a:normAutofit/>
          </a:bodyPr>
          <a:lstStyle/>
          <a:p>
            <a:r>
              <a:rPr lang="en-US" dirty="0" smtClean="0">
                <a:solidFill>
                  <a:srgbClr val="1A5712"/>
                </a:solidFill>
                <a:latin typeface="Garamond"/>
                <a:cs typeface="Garamond"/>
              </a:rPr>
              <a:t>Today’s Systems: Bulk Data Copy</a:t>
            </a:r>
            <a:endParaRPr lang="en-US" dirty="0">
              <a:solidFill>
                <a:srgbClr val="1A5712"/>
              </a:solidFill>
              <a:latin typeface="Garamond"/>
              <a:cs typeface="Garamond"/>
            </a:endParaRP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Memory</a:t>
            </a: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b="1" dirty="0" smtClean="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6" name="Rectangle 15"/>
          <p:cNvSpPr/>
          <p:nvPr/>
        </p:nvSpPr>
        <p:spPr bwMode="auto">
          <a:xfrm>
            <a:off x="7042246" y="2968408"/>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8" name="Rectangle 17"/>
          <p:cNvSpPr/>
          <p:nvPr/>
        </p:nvSpPr>
        <p:spPr bwMode="auto">
          <a:xfrm>
            <a:off x="704224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19" name="Rectangle 18"/>
          <p:cNvSpPr/>
          <p:nvPr/>
        </p:nvSpPr>
        <p:spPr bwMode="auto">
          <a:xfrm>
            <a:off x="7044517" y="3659884"/>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0" name="Rectangle 19"/>
          <p:cNvSpPr/>
          <p:nvPr/>
        </p:nvSpPr>
        <p:spPr bwMode="auto">
          <a:xfrm>
            <a:off x="719463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1" name="Rectangle 20"/>
          <p:cNvSpPr/>
          <p:nvPr/>
        </p:nvSpPr>
        <p:spPr bwMode="auto">
          <a:xfrm>
            <a:off x="1956169" y="3198146"/>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2" name="Rectangle 21"/>
          <p:cNvSpPr/>
          <p:nvPr/>
        </p:nvSpPr>
        <p:spPr bwMode="auto">
          <a:xfrm>
            <a:off x="1956170" y="3580283"/>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endParaRPr lang="en-US">
              <a:solidFill>
                <a:prstClr val="black"/>
              </a:solidFill>
              <a:latin typeface="Arial" charset="0"/>
            </a:endParaRPr>
          </a:p>
        </p:txBody>
      </p:sp>
      <p:sp>
        <p:nvSpPr>
          <p:cNvPr id="23" name="Rectangle 22"/>
          <p:cNvSpPr/>
          <p:nvPr/>
        </p:nvSpPr>
        <p:spPr bwMode="auto">
          <a:xfrm>
            <a:off x="7347034"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4" name="Rectangle 23"/>
          <p:cNvSpPr/>
          <p:nvPr/>
        </p:nvSpPr>
        <p:spPr bwMode="auto">
          <a:xfrm>
            <a:off x="824001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5" name="Rectangle 24"/>
          <p:cNvSpPr/>
          <p:nvPr/>
        </p:nvSpPr>
        <p:spPr bwMode="auto">
          <a:xfrm>
            <a:off x="77883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6" name="Rectangle 25"/>
          <p:cNvSpPr/>
          <p:nvPr/>
        </p:nvSpPr>
        <p:spPr bwMode="auto">
          <a:xfrm>
            <a:off x="764046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7" name="Rectangle 26"/>
          <p:cNvSpPr/>
          <p:nvPr/>
        </p:nvSpPr>
        <p:spPr bwMode="auto">
          <a:xfrm>
            <a:off x="74926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8" name="Rectangle 27"/>
          <p:cNvSpPr/>
          <p:nvPr/>
        </p:nvSpPr>
        <p:spPr bwMode="auto">
          <a:xfrm>
            <a:off x="808856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29" name="Rectangle 28"/>
          <p:cNvSpPr/>
          <p:nvPr/>
        </p:nvSpPr>
        <p:spPr bwMode="auto">
          <a:xfrm>
            <a:off x="794071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sp>
        <p:nvSpPr>
          <p:cNvPr id="30" name="TextBox 29"/>
          <p:cNvSpPr txBox="1"/>
          <p:nvPr/>
        </p:nvSpPr>
        <p:spPr>
          <a:xfrm>
            <a:off x="3731734" y="1507524"/>
            <a:ext cx="2239716" cy="461665"/>
          </a:xfrm>
          <a:prstGeom prst="rect">
            <a:avLst/>
          </a:prstGeom>
          <a:noFill/>
        </p:spPr>
        <p:txBody>
          <a:bodyPr wrap="none" rtlCol="0">
            <a:spAutoFit/>
          </a:bodyPr>
          <a:lstStyle/>
          <a:p>
            <a:r>
              <a:rPr lang="en-US" sz="2400" dirty="0" smtClean="0">
                <a:solidFill>
                  <a:srgbClr val="C00000"/>
                </a:solidFill>
                <a:latin typeface="Calibri"/>
              </a:rPr>
              <a:t>1) High latency</a:t>
            </a:r>
            <a:endParaRPr lang="en-US" sz="2400" dirty="0">
              <a:solidFill>
                <a:srgbClr val="C00000"/>
              </a:solidFill>
              <a:latin typeface="Calibri"/>
            </a:endParaRPr>
          </a:p>
        </p:txBody>
      </p:sp>
      <p:cxnSp>
        <p:nvCxnSpPr>
          <p:cNvPr id="31" name="Curved Connector 30"/>
          <p:cNvCxnSpPr>
            <a:stCxn id="30" idx="3"/>
            <a:endCxn id="18" idx="1"/>
          </p:cNvCxnSpPr>
          <p:nvPr/>
        </p:nvCxnSpPr>
        <p:spPr bwMode="auto">
          <a:xfrm>
            <a:off x="5971450" y="1738357"/>
            <a:ext cx="1070795" cy="1352881"/>
          </a:xfrm>
          <a:prstGeom prst="curvedConnector3">
            <a:avLst>
              <a:gd name="adj1" fmla="val 50000"/>
            </a:avLst>
          </a:prstGeom>
          <a:solidFill>
            <a:schemeClr val="accent1"/>
          </a:solidFill>
          <a:ln w="28575" cap="flat" cmpd="sng" algn="ctr">
            <a:solidFill>
              <a:srgbClr val="C00000"/>
            </a:solidFill>
            <a:prstDash val="solid"/>
            <a:round/>
            <a:headEnd type="none" w="med" len="med"/>
            <a:tailEnd type="stealth" w="lg" len="lg"/>
          </a:ln>
          <a:effectLst/>
        </p:spPr>
      </p:cxnSp>
      <p:sp>
        <p:nvSpPr>
          <p:cNvPr id="32" name="TextBox 31"/>
          <p:cNvSpPr txBox="1"/>
          <p:nvPr/>
        </p:nvSpPr>
        <p:spPr>
          <a:xfrm>
            <a:off x="2673162" y="5008669"/>
            <a:ext cx="4039888" cy="461665"/>
          </a:xfrm>
          <a:prstGeom prst="rect">
            <a:avLst/>
          </a:prstGeom>
          <a:noFill/>
        </p:spPr>
        <p:txBody>
          <a:bodyPr wrap="none" rtlCol="0">
            <a:spAutoFit/>
          </a:bodyPr>
          <a:lstStyle/>
          <a:p>
            <a:r>
              <a:rPr lang="en-US" sz="2400" dirty="0">
                <a:solidFill>
                  <a:srgbClr val="C00000"/>
                </a:solidFill>
                <a:latin typeface="Calibri"/>
              </a:rPr>
              <a:t>2</a:t>
            </a:r>
            <a:r>
              <a:rPr lang="en-US" sz="2400" dirty="0" smtClean="0">
                <a:solidFill>
                  <a:srgbClr val="C00000"/>
                </a:solidFill>
                <a:latin typeface="Calibri"/>
              </a:rPr>
              <a:t>) High bandwidth utilization</a:t>
            </a:r>
            <a:endParaRPr lang="en-US" sz="2400" dirty="0">
              <a:solidFill>
                <a:srgbClr val="C00000"/>
              </a:solidFill>
              <a:latin typeface="Calibri"/>
            </a:endParaRPr>
          </a:p>
        </p:txBody>
      </p:sp>
      <p:cxnSp>
        <p:nvCxnSpPr>
          <p:cNvPr id="33" name="Curved Connector 48"/>
          <p:cNvCxnSpPr>
            <a:stCxn id="32" idx="3"/>
            <a:endCxn id="15" idx="5"/>
          </p:cNvCxnSpPr>
          <p:nvPr/>
        </p:nvCxnSpPr>
        <p:spPr bwMode="auto">
          <a:xfrm flipH="1" flipV="1">
            <a:off x="6086902" y="3620065"/>
            <a:ext cx="626148" cy="1619437"/>
          </a:xfrm>
          <a:prstGeom prst="curvedConnector4">
            <a:avLst>
              <a:gd name="adj1" fmla="val -36509"/>
              <a:gd name="adj2" fmla="val 53651"/>
            </a:avLst>
          </a:prstGeom>
          <a:solidFill>
            <a:schemeClr val="accent1"/>
          </a:solidFill>
          <a:ln w="28575" cap="flat" cmpd="sng" algn="ctr">
            <a:solidFill>
              <a:srgbClr val="C00000"/>
            </a:solidFill>
            <a:prstDash val="solid"/>
            <a:round/>
            <a:headEnd type="none" w="med" len="med"/>
            <a:tailEnd type="stealth" w="lg" len="lg"/>
          </a:ln>
          <a:effectLst/>
        </p:spPr>
      </p:cxnSp>
      <p:sp>
        <p:nvSpPr>
          <p:cNvPr id="34" name="TextBox 33"/>
          <p:cNvSpPr txBox="1"/>
          <p:nvPr/>
        </p:nvSpPr>
        <p:spPr>
          <a:xfrm>
            <a:off x="378924" y="1861816"/>
            <a:ext cx="2452114" cy="461665"/>
          </a:xfrm>
          <a:prstGeom prst="rect">
            <a:avLst/>
          </a:prstGeom>
          <a:noFill/>
        </p:spPr>
        <p:txBody>
          <a:bodyPr wrap="none" rtlCol="0">
            <a:spAutoFit/>
          </a:bodyPr>
          <a:lstStyle/>
          <a:p>
            <a:r>
              <a:rPr lang="en-US" sz="2400" dirty="0" smtClean="0">
                <a:solidFill>
                  <a:srgbClr val="C00000"/>
                </a:solidFill>
                <a:latin typeface="Calibri"/>
              </a:rPr>
              <a:t>3) Cache pollution</a:t>
            </a:r>
            <a:endParaRPr lang="en-US" sz="2400" dirty="0">
              <a:solidFill>
                <a:srgbClr val="C00000"/>
              </a:solidFill>
              <a:latin typeface="Calibri"/>
            </a:endParaRPr>
          </a:p>
        </p:txBody>
      </p:sp>
      <p:cxnSp>
        <p:nvCxnSpPr>
          <p:cNvPr id="35" name="Curved Connector 48"/>
          <p:cNvCxnSpPr>
            <a:stCxn id="34" idx="3"/>
            <a:endCxn id="21" idx="0"/>
          </p:cNvCxnSpPr>
          <p:nvPr/>
        </p:nvCxnSpPr>
        <p:spPr bwMode="auto">
          <a:xfrm flipH="1">
            <a:off x="2031232" y="2092649"/>
            <a:ext cx="799806" cy="1105497"/>
          </a:xfrm>
          <a:prstGeom prst="curvedConnector4">
            <a:avLst>
              <a:gd name="adj1" fmla="val -28582"/>
              <a:gd name="adj2" fmla="val 60440"/>
            </a:avLst>
          </a:prstGeom>
          <a:solidFill>
            <a:schemeClr val="accent1"/>
          </a:solidFill>
          <a:ln w="28575" cap="flat" cmpd="sng" algn="ctr">
            <a:solidFill>
              <a:srgbClr val="C00000"/>
            </a:solidFill>
            <a:prstDash val="solid"/>
            <a:round/>
            <a:headEnd type="none" w="med" len="med"/>
            <a:tailEnd type="stealth" w="lg" len="lg"/>
          </a:ln>
          <a:effectLst/>
        </p:spPr>
      </p:cxnSp>
      <p:sp>
        <p:nvSpPr>
          <p:cNvPr id="36" name="TextBox 35"/>
          <p:cNvSpPr txBox="1"/>
          <p:nvPr/>
        </p:nvSpPr>
        <p:spPr>
          <a:xfrm>
            <a:off x="2673162" y="5498830"/>
            <a:ext cx="4139275" cy="461665"/>
          </a:xfrm>
          <a:prstGeom prst="rect">
            <a:avLst/>
          </a:prstGeom>
          <a:noFill/>
        </p:spPr>
        <p:txBody>
          <a:bodyPr wrap="none" rtlCol="0">
            <a:spAutoFit/>
          </a:bodyPr>
          <a:lstStyle/>
          <a:p>
            <a:r>
              <a:rPr lang="en-US" sz="2400" dirty="0">
                <a:solidFill>
                  <a:srgbClr val="C00000"/>
                </a:solidFill>
                <a:latin typeface="Calibri"/>
              </a:rPr>
              <a:t>4</a:t>
            </a:r>
            <a:r>
              <a:rPr lang="en-US" sz="2400" dirty="0" smtClean="0">
                <a:solidFill>
                  <a:srgbClr val="C00000"/>
                </a:solidFill>
                <a:latin typeface="Calibri"/>
              </a:rPr>
              <a:t>) Unwanted data movement</a:t>
            </a:r>
            <a:endParaRPr lang="en-US" sz="2400" dirty="0">
              <a:solidFill>
                <a:srgbClr val="C00000"/>
              </a:solidFill>
              <a:latin typeface="Calibri"/>
            </a:endParaRPr>
          </a:p>
        </p:txBody>
      </p:sp>
      <p:sp>
        <p:nvSpPr>
          <p:cNvPr id="37" name="Slide Number Placeholder 36"/>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118</a:t>
            </a:fld>
            <a:endParaRPr lang="en-US">
              <a:solidFill>
                <a:prstClr val="black">
                  <a:tint val="75000"/>
                </a:prstClr>
              </a:solidFill>
              <a:latin typeface="Calibri"/>
            </a:endParaRPr>
          </a:p>
        </p:txBody>
      </p:sp>
      <p:sp>
        <p:nvSpPr>
          <p:cNvPr id="39" name="TextBox 38"/>
          <p:cNvSpPr txBox="1"/>
          <p:nvPr/>
        </p:nvSpPr>
        <p:spPr>
          <a:xfrm>
            <a:off x="179512" y="6093296"/>
            <a:ext cx="7584528" cy="584776"/>
          </a:xfrm>
          <a:prstGeom prst="rect">
            <a:avLst/>
          </a:prstGeom>
          <a:noFill/>
        </p:spPr>
        <p:txBody>
          <a:bodyPr wrap="none" rtlCol="0">
            <a:spAutoFit/>
          </a:bodyPr>
          <a:lstStyle/>
          <a:p>
            <a:r>
              <a:rPr lang="en-US" sz="3200" dirty="0" smtClean="0">
                <a:solidFill>
                  <a:srgbClr val="FF0000"/>
                </a:solidFill>
                <a:latin typeface="Calibri"/>
              </a:rPr>
              <a:t>1046ns, 3.6uJ    (for 4KB page copy via DMA)</a:t>
            </a:r>
            <a:endParaRPr lang="en-US" sz="3200" dirty="0">
              <a:solidFill>
                <a:srgbClr val="FF0000"/>
              </a:solidFill>
              <a:latin typeface="Calibri"/>
            </a:endParaRPr>
          </a:p>
        </p:txBody>
      </p:sp>
    </p:spTree>
    <p:extLst>
      <p:ext uri="{BB962C8B-B14F-4D97-AF65-F5344CB8AC3E}">
        <p14:creationId xmlns:p14="http://schemas.microsoft.com/office/powerpoint/2010/main" val="2044012360"/>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35" presetClass="path" presetSubtype="0" accel="50000" decel="50000" fill="hold" grpId="1" nodeType="clickEffect">
                                  <p:stCondLst>
                                    <p:cond delay="0"/>
                                  </p:stCondLst>
                                  <p:childTnLst>
                                    <p:animMotion origin="layout" path="M 1.38889E-6 -2.59019E-6 L -0.55156 0.03169 " pathEditMode="relative" rAng="0" ptsTypes="AA">
                                      <p:cBhvr>
                                        <p:cTn id="19" dur="500" fill="hold"/>
                                        <p:tgtEl>
                                          <p:spTgt spid="18"/>
                                        </p:tgtEl>
                                        <p:attrNameLst>
                                          <p:attrName>ppt_x</p:attrName>
                                          <p:attrName>ppt_y</p:attrName>
                                        </p:attrNameLst>
                                      </p:cBhvr>
                                      <p:rCtr x="-27600" y="1600"/>
                                    </p:animMotion>
                                  </p:childTnLst>
                                </p:cTn>
                              </p:par>
                            </p:childTnLst>
                          </p:cTn>
                        </p:par>
                        <p:par>
                          <p:cTn id="20" fill="hold">
                            <p:stCondLst>
                              <p:cond delay="500"/>
                            </p:stCondLst>
                            <p:childTnLst>
                              <p:par>
                                <p:cTn id="21" presetID="1" presetClass="exit" presetSubtype="0" fill="hold" grpId="2" nodeType="afterEffect">
                                  <p:stCondLst>
                                    <p:cond delay="0"/>
                                  </p:stCondLst>
                                  <p:childTnLst>
                                    <p:set>
                                      <p:cBhvr>
                                        <p:cTn id="22" dur="1" fill="hold">
                                          <p:stCondLst>
                                            <p:cond delay="0"/>
                                          </p:stCondLst>
                                        </p:cTn>
                                        <p:tgtEl>
                                          <p:spTgt spid="18"/>
                                        </p:tgtEl>
                                        <p:attrNameLst>
                                          <p:attrName>style.visibility</p:attrName>
                                        </p:attrNameLst>
                                      </p:cBhvr>
                                      <p:to>
                                        <p:strVal val="hidden"/>
                                      </p:to>
                                    </p:set>
                                  </p:childTnLst>
                                </p:cTn>
                              </p:par>
                              <p:par>
                                <p:cTn id="23" presetID="1" presetClass="entr" presetSubtype="0"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35" presetClass="path" presetSubtype="0" accel="50000" decel="50000" fill="hold" grpId="1" nodeType="clickEffect">
                                  <p:stCondLst>
                                    <p:cond delay="0"/>
                                  </p:stCondLst>
                                  <p:childTnLst>
                                    <p:animMotion origin="layout" path="M -2.22222E-6 1.18409E-6 L -0.54114 -0.0118 " pathEditMode="relative" rAng="0" ptsTypes="AA">
                                      <p:cBhvr>
                                        <p:cTn id="33" dur="500" fill="hold"/>
                                        <p:tgtEl>
                                          <p:spTgt spid="19"/>
                                        </p:tgtEl>
                                        <p:attrNameLst>
                                          <p:attrName>ppt_x</p:attrName>
                                          <p:attrName>ppt_y</p:attrName>
                                        </p:attrNameLst>
                                      </p:cBhvr>
                                      <p:rCtr x="-27100" y="-600"/>
                                    </p:animMotion>
                                  </p:childTnLst>
                                </p:cTn>
                              </p:par>
                            </p:childTnLst>
                          </p:cTn>
                        </p:par>
                        <p:par>
                          <p:cTn id="34" fill="hold">
                            <p:stCondLst>
                              <p:cond delay="500"/>
                            </p:stCondLst>
                            <p:childTnLst>
                              <p:par>
                                <p:cTn id="35" presetID="1" presetClass="exit" presetSubtype="0" fill="hold" grpId="2" nodeType="afterEffect">
                                  <p:stCondLst>
                                    <p:cond delay="0"/>
                                  </p:stCondLst>
                                  <p:childTnLst>
                                    <p:set>
                                      <p:cBhvr>
                                        <p:cTn id="36" dur="1" fill="hold">
                                          <p:stCondLst>
                                            <p:cond delay="0"/>
                                          </p:stCondLst>
                                        </p:cTn>
                                        <p:tgtEl>
                                          <p:spTgt spid="19"/>
                                        </p:tgtEl>
                                        <p:attrNameLst>
                                          <p:attrName>style.visibility</p:attrName>
                                        </p:attrNameLst>
                                      </p:cBhvr>
                                      <p:to>
                                        <p:strVal val="hidden"/>
                                      </p:to>
                                    </p:set>
                                  </p:childTnLst>
                                </p:cTn>
                              </p:par>
                              <p:par>
                                <p:cTn id="37" presetID="1" presetClass="entr" presetSubtype="0"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mph" presetSubtype="2" fill="hold" nodeType="clickEffect">
                                  <p:stCondLst>
                                    <p:cond delay="0"/>
                                  </p:stCondLst>
                                  <p:childTnLst>
                                    <p:animClr clrSpc="rgb" dir="cw">
                                      <p:cBhvr>
                                        <p:cTn id="42" dur="500" fill="hold"/>
                                        <p:tgtEl>
                                          <p:spTgt spid="22"/>
                                        </p:tgtEl>
                                        <p:attrNameLst>
                                          <p:attrName>fillcolor</p:attrName>
                                        </p:attrNameLst>
                                      </p:cBhvr>
                                      <p:to>
                                        <a:schemeClr val="bg1"/>
                                      </p:to>
                                    </p:animClr>
                                    <p:set>
                                      <p:cBhvr>
                                        <p:cTn id="43" dur="500" fill="hold"/>
                                        <p:tgtEl>
                                          <p:spTgt spid="22"/>
                                        </p:tgtEl>
                                        <p:attrNameLst>
                                          <p:attrName>fill.type</p:attrName>
                                        </p:attrNameLst>
                                      </p:cBhvr>
                                      <p:to>
                                        <p:strVal val="solid"/>
                                      </p:to>
                                    </p:set>
                                    <p:set>
                                      <p:cBhvr>
                                        <p:cTn id="44" dur="500" fill="hold"/>
                                        <p:tgtEl>
                                          <p:spTgt spid="22"/>
                                        </p:tgtEl>
                                        <p:attrNameLst>
                                          <p:attrName>fill.on</p:attrName>
                                        </p:attrNameLst>
                                      </p:cBhvr>
                                      <p:to>
                                        <p:strVal val="true"/>
                                      </p:to>
                                    </p:se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fade">
                                      <p:cBhvr>
                                        <p:cTn id="55" dur="500"/>
                                        <p:tgtEl>
                                          <p:spTgt spid="2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Effect transition="in" filter="fade">
                                      <p:cBhvr>
                                        <p:cTn id="58" dur="500"/>
                                        <p:tgtEl>
                                          <p:spTgt spid="2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500"/>
                                        <p:tgtEl>
                                          <p:spTgt spid="28"/>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par>
                                <p:cTn id="74" presetID="10" presetClass="entr" presetSubtype="0" fill="hold" nodeType="with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fade">
                                      <p:cBhvr>
                                        <p:cTn id="76" dur="500"/>
                                        <p:tgtEl>
                                          <p:spTgt spid="31"/>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32"/>
                                        </p:tgtEl>
                                        <p:attrNameLst>
                                          <p:attrName>style.visibility</p:attrName>
                                        </p:attrNameLst>
                                      </p:cBhvr>
                                      <p:to>
                                        <p:strVal val="visible"/>
                                      </p:to>
                                    </p:set>
                                    <p:animEffect transition="in" filter="fade">
                                      <p:cBhvr>
                                        <p:cTn id="81" dur="500"/>
                                        <p:tgtEl>
                                          <p:spTgt spid="32"/>
                                        </p:tgtEl>
                                      </p:cBhvr>
                                    </p:animEffect>
                                  </p:childTnLst>
                                </p:cTn>
                              </p:par>
                              <p:par>
                                <p:cTn id="82" presetID="10" presetClass="entr" presetSubtype="0" fill="hold" nodeType="withEffect">
                                  <p:stCondLst>
                                    <p:cond delay="0"/>
                                  </p:stCondLst>
                                  <p:childTnLst>
                                    <p:set>
                                      <p:cBhvr>
                                        <p:cTn id="83" dur="1" fill="hold">
                                          <p:stCondLst>
                                            <p:cond delay="0"/>
                                          </p:stCondLst>
                                        </p:cTn>
                                        <p:tgtEl>
                                          <p:spTgt spid="33"/>
                                        </p:tgtEl>
                                        <p:attrNameLst>
                                          <p:attrName>style.visibility</p:attrName>
                                        </p:attrNameLst>
                                      </p:cBhvr>
                                      <p:to>
                                        <p:strVal val="visible"/>
                                      </p:to>
                                    </p:set>
                                    <p:animEffect transition="in" filter="fade">
                                      <p:cBhvr>
                                        <p:cTn id="84" dur="500"/>
                                        <p:tgtEl>
                                          <p:spTgt spid="3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4"/>
                                        </p:tgtEl>
                                        <p:attrNameLst>
                                          <p:attrName>style.visibility</p:attrName>
                                        </p:attrNameLst>
                                      </p:cBhvr>
                                      <p:to>
                                        <p:strVal val="visible"/>
                                      </p:to>
                                    </p:set>
                                    <p:animEffect transition="in" filter="fade">
                                      <p:cBhvr>
                                        <p:cTn id="89" dur="500"/>
                                        <p:tgtEl>
                                          <p:spTgt spid="34"/>
                                        </p:tgtEl>
                                      </p:cBhvr>
                                    </p:animEffect>
                                  </p:childTnLst>
                                </p:cTn>
                              </p:par>
                              <p:par>
                                <p:cTn id="90" presetID="10" presetClass="entr" presetSubtype="0" fill="hold" nodeType="with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fade">
                                      <p:cBhvr>
                                        <p:cTn id="92" dur="500"/>
                                        <p:tgtEl>
                                          <p:spTgt spid="3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6"/>
                                        </p:tgtEl>
                                        <p:attrNameLst>
                                          <p:attrName>style.visibility</p:attrName>
                                        </p:attrNameLst>
                                      </p:cBhvr>
                                      <p:to>
                                        <p:strVal val="visible"/>
                                      </p:to>
                                    </p:set>
                                    <p:animEffect transition="in" filter="fade">
                                      <p:cBhvr>
                                        <p:cTn id="97" dur="500"/>
                                        <p:tgtEl>
                                          <p:spTgt spid="36"/>
                                        </p:tgtEl>
                                      </p:cBhvr>
                                    </p:animEffect>
                                  </p:childTnLst>
                                </p:cTn>
                              </p:par>
                            </p:childTnLst>
                          </p:cTn>
                        </p:par>
                      </p:childTnLst>
                    </p:cTn>
                  </p:par>
                  <p:par>
                    <p:cTn id="98" fill="hold">
                      <p:stCondLst>
                        <p:cond delay="indefinite"/>
                      </p:stCondLst>
                      <p:childTnLst>
                        <p:par>
                          <p:cTn id="99" fill="hold">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8" grpId="1" animBg="1"/>
      <p:bldP spid="18" grpId="2" animBg="1"/>
      <p:bldP spid="19" grpId="0" animBg="1"/>
      <p:bldP spid="19" grpId="1" animBg="1"/>
      <p:bldP spid="19" grpId="2"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p:bldP spid="32" grpId="0"/>
      <p:bldP spid="34" grpId="0"/>
      <p:bldP spid="36" grpId="0"/>
      <p:bldP spid="39"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116632"/>
            <a:ext cx="8534400" cy="1143000"/>
          </a:xfrm>
        </p:spPr>
        <p:txBody>
          <a:bodyPr>
            <a:normAutofit/>
          </a:bodyPr>
          <a:lstStyle/>
          <a:p>
            <a:r>
              <a:rPr lang="en-US" dirty="0" smtClean="0">
                <a:solidFill>
                  <a:srgbClr val="1A5712"/>
                </a:solidFill>
                <a:latin typeface="Garamond"/>
                <a:cs typeface="Garamond"/>
              </a:rPr>
              <a:t>Future Systems: In-Memory Copy</a:t>
            </a:r>
            <a:endParaRPr lang="en-US" dirty="0">
              <a:solidFill>
                <a:srgbClr val="1A5712"/>
              </a:solidFill>
              <a:latin typeface="Garamond"/>
              <a:cs typeface="Garamond"/>
            </a:endParaRP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Memory</a:t>
            </a: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dirty="0">
              <a:solidFill>
                <a:prstClr val="black"/>
              </a:solidFill>
              <a:latin typeface="Calibri"/>
            </a:endParaRPr>
          </a:p>
          <a:p>
            <a:pPr algn="ctr" fontAlgn="base">
              <a:spcBef>
                <a:spcPct val="0"/>
              </a:spcBef>
              <a:spcAft>
                <a:spcPct val="0"/>
              </a:spcAft>
            </a:pPr>
            <a:endParaRPr lang="en-US" sz="2400" b="1" dirty="0" smtClean="0">
              <a:solidFill>
                <a:prstClr val="black"/>
              </a:solidFill>
              <a:latin typeface="Arial" charset="0"/>
            </a:endParaRPr>
          </a:p>
          <a:p>
            <a:pPr algn="ctr" fontAlgn="base">
              <a:spcBef>
                <a:spcPct val="0"/>
              </a:spcBef>
              <a:spcAft>
                <a:spcPct val="0"/>
              </a:spcAft>
            </a:pPr>
            <a:endParaRPr lang="en-US" sz="2400" b="1" dirty="0" smtClean="0">
              <a:solidFill>
                <a:prstClr val="black"/>
              </a:solidFill>
              <a:latin typeface="Arial" charset="0"/>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smtClean="0">
              <a:solidFill>
                <a:prstClr val="black"/>
              </a:solidFill>
              <a:latin typeface="Arial" charset="0"/>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algn="ctr" fontAlgn="base">
              <a:spcBef>
                <a:spcPct val="0"/>
              </a:spcBef>
              <a:spcAft>
                <a:spcPct val="0"/>
              </a:spcAft>
            </a:pPr>
            <a:r>
              <a:rPr lang="en-US" sz="2000" b="1" dirty="0" smtClean="0">
                <a:solidFill>
                  <a:prstClr val="black"/>
                </a:solidFill>
                <a:latin typeface="Arial" charset="0"/>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6" name="Rectangle 15"/>
          <p:cNvSpPr/>
          <p:nvPr/>
        </p:nvSpPr>
        <p:spPr bwMode="auto">
          <a:xfrm>
            <a:off x="7042246" y="296017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sp>
        <p:nvSpPr>
          <p:cNvPr id="18" name="Rectangle 17"/>
          <p:cNvSpPr/>
          <p:nvPr/>
        </p:nvSpPr>
        <p:spPr bwMode="auto">
          <a:xfrm>
            <a:off x="7042246" y="295474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fontAlgn="base">
              <a:spcBef>
                <a:spcPct val="0"/>
              </a:spcBef>
              <a:spcAft>
                <a:spcPct val="0"/>
              </a:spcAft>
            </a:pPr>
            <a:endParaRPr lang="en-US" sz="3200" b="1">
              <a:solidFill>
                <a:prstClr val="black"/>
              </a:solidFill>
              <a:latin typeface="Arial" charset="0"/>
            </a:endParaRPr>
          </a:p>
        </p:txBody>
      </p:sp>
      <p:cxnSp>
        <p:nvCxnSpPr>
          <p:cNvPr id="19" name="Straight Arrow Connector 18"/>
          <p:cNvCxnSpPr>
            <a:stCxn id="18" idx="2"/>
            <a:endCxn id="17" idx="0"/>
          </p:cNvCxnSpPr>
          <p:nvPr/>
        </p:nvCxnSpPr>
        <p:spPr bwMode="auto">
          <a:xfrm rot="16200000" flipH="1">
            <a:off x="7488635" y="3429574"/>
            <a:ext cx="459485" cy="1135"/>
          </a:xfrm>
          <a:prstGeom prst="straightConnector1">
            <a:avLst/>
          </a:prstGeom>
          <a:solidFill>
            <a:schemeClr val="accent1"/>
          </a:solidFill>
          <a:ln w="28575" cap="flat" cmpd="sng" algn="ctr">
            <a:solidFill>
              <a:schemeClr val="tx1"/>
            </a:solidFill>
            <a:prstDash val="solid"/>
            <a:round/>
            <a:headEnd type="none" w="med" len="med"/>
            <a:tailEnd type="stealth" w="lg" len="lg"/>
          </a:ln>
          <a:effectLst/>
        </p:spPr>
      </p:cxnSp>
      <p:sp>
        <p:nvSpPr>
          <p:cNvPr id="20" name="TextBox 19"/>
          <p:cNvSpPr txBox="1"/>
          <p:nvPr/>
        </p:nvSpPr>
        <p:spPr>
          <a:xfrm>
            <a:off x="4015945" y="1507524"/>
            <a:ext cx="2170787" cy="461665"/>
          </a:xfrm>
          <a:prstGeom prst="rect">
            <a:avLst/>
          </a:prstGeom>
          <a:noFill/>
        </p:spPr>
        <p:txBody>
          <a:bodyPr wrap="none" rtlCol="0">
            <a:spAutoFit/>
          </a:bodyPr>
          <a:lstStyle/>
          <a:p>
            <a:r>
              <a:rPr lang="en-US" sz="2400" dirty="0" smtClean="0">
                <a:solidFill>
                  <a:srgbClr val="003399"/>
                </a:solidFill>
                <a:latin typeface="Calibri"/>
              </a:rPr>
              <a:t>1) Low latency</a:t>
            </a:r>
            <a:endParaRPr lang="en-US" sz="2400" dirty="0">
              <a:solidFill>
                <a:srgbClr val="003399"/>
              </a:solidFill>
              <a:latin typeface="Calibri"/>
            </a:endParaRPr>
          </a:p>
        </p:txBody>
      </p:sp>
      <p:cxnSp>
        <p:nvCxnSpPr>
          <p:cNvPr id="21" name="Curved Connector 20"/>
          <p:cNvCxnSpPr>
            <a:stCxn id="20" idx="3"/>
            <a:endCxn id="18" idx="1"/>
          </p:cNvCxnSpPr>
          <p:nvPr/>
        </p:nvCxnSpPr>
        <p:spPr bwMode="auto">
          <a:xfrm>
            <a:off x="6186732" y="1738357"/>
            <a:ext cx="855514" cy="1339213"/>
          </a:xfrm>
          <a:prstGeom prst="curvedConnector3">
            <a:avLst>
              <a:gd name="adj1" fmla="val 50000"/>
            </a:avLst>
          </a:prstGeom>
          <a:solidFill>
            <a:schemeClr val="accent1"/>
          </a:solidFill>
          <a:ln w="28575" cap="flat" cmpd="sng" algn="ctr">
            <a:solidFill>
              <a:srgbClr val="003399"/>
            </a:solidFill>
            <a:prstDash val="solid"/>
            <a:round/>
            <a:headEnd type="none" w="med" len="med"/>
            <a:tailEnd type="stealth" w="lg" len="lg"/>
          </a:ln>
          <a:effectLst/>
        </p:spPr>
      </p:cxnSp>
      <p:sp>
        <p:nvSpPr>
          <p:cNvPr id="22" name="TextBox 21"/>
          <p:cNvSpPr txBox="1"/>
          <p:nvPr/>
        </p:nvSpPr>
        <p:spPr>
          <a:xfrm>
            <a:off x="2819400" y="5282524"/>
            <a:ext cx="3870961" cy="461665"/>
          </a:xfrm>
          <a:prstGeom prst="rect">
            <a:avLst/>
          </a:prstGeom>
          <a:noFill/>
        </p:spPr>
        <p:txBody>
          <a:bodyPr wrap="square" rtlCol="0">
            <a:spAutoFit/>
          </a:bodyPr>
          <a:lstStyle/>
          <a:p>
            <a:r>
              <a:rPr lang="en-US" sz="2400" dirty="0">
                <a:solidFill>
                  <a:srgbClr val="003399"/>
                </a:solidFill>
                <a:latin typeface="Calibri"/>
              </a:rPr>
              <a:t>2</a:t>
            </a:r>
            <a:r>
              <a:rPr lang="en-US" sz="2400" dirty="0" smtClean="0">
                <a:solidFill>
                  <a:srgbClr val="003399"/>
                </a:solidFill>
                <a:latin typeface="Calibri"/>
              </a:rPr>
              <a:t>) Low bandwidth utilization</a:t>
            </a:r>
            <a:endParaRPr lang="en-US" sz="2400" dirty="0">
              <a:solidFill>
                <a:srgbClr val="003399"/>
              </a:solidFill>
              <a:latin typeface="Calibri"/>
            </a:endParaRPr>
          </a:p>
        </p:txBody>
      </p:sp>
      <p:cxnSp>
        <p:nvCxnSpPr>
          <p:cNvPr id="23" name="Curved Connector 51"/>
          <p:cNvCxnSpPr>
            <a:stCxn id="22" idx="3"/>
            <a:endCxn id="15" idx="5"/>
          </p:cNvCxnSpPr>
          <p:nvPr/>
        </p:nvCxnSpPr>
        <p:spPr bwMode="auto">
          <a:xfrm flipH="1" flipV="1">
            <a:off x="6086902" y="3620065"/>
            <a:ext cx="603459" cy="1893292"/>
          </a:xfrm>
          <a:prstGeom prst="curvedConnector4">
            <a:avLst>
              <a:gd name="adj1" fmla="val -37882"/>
              <a:gd name="adj2" fmla="val 53123"/>
            </a:avLst>
          </a:prstGeom>
          <a:solidFill>
            <a:schemeClr val="accent1"/>
          </a:solidFill>
          <a:ln w="28575" cap="flat" cmpd="sng" algn="ctr">
            <a:solidFill>
              <a:srgbClr val="003399"/>
            </a:solidFill>
            <a:prstDash val="solid"/>
            <a:round/>
            <a:headEnd type="none" w="med" len="med"/>
            <a:tailEnd type="stealth" w="lg" len="lg"/>
          </a:ln>
          <a:effectLst/>
        </p:spPr>
      </p:cxnSp>
      <p:sp>
        <p:nvSpPr>
          <p:cNvPr id="24" name="TextBox 23"/>
          <p:cNvSpPr txBox="1"/>
          <p:nvPr/>
        </p:nvSpPr>
        <p:spPr>
          <a:xfrm>
            <a:off x="428359" y="1505479"/>
            <a:ext cx="3105673" cy="461665"/>
          </a:xfrm>
          <a:prstGeom prst="rect">
            <a:avLst/>
          </a:prstGeom>
          <a:noFill/>
        </p:spPr>
        <p:txBody>
          <a:bodyPr wrap="square" rtlCol="0">
            <a:spAutoFit/>
          </a:bodyPr>
          <a:lstStyle/>
          <a:p>
            <a:r>
              <a:rPr lang="en-US" sz="2400" dirty="0" smtClean="0">
                <a:solidFill>
                  <a:srgbClr val="003399"/>
                </a:solidFill>
                <a:latin typeface="Calibri"/>
              </a:rPr>
              <a:t>3) No cache pollution</a:t>
            </a:r>
            <a:endParaRPr lang="en-US" sz="2400" dirty="0">
              <a:solidFill>
                <a:srgbClr val="003399"/>
              </a:solidFill>
              <a:latin typeface="Calibri"/>
            </a:endParaRPr>
          </a:p>
        </p:txBody>
      </p:sp>
      <p:cxnSp>
        <p:nvCxnSpPr>
          <p:cNvPr id="25" name="Curved Connector 51"/>
          <p:cNvCxnSpPr>
            <a:stCxn id="24" idx="3"/>
            <a:endCxn id="13" idx="0"/>
          </p:cNvCxnSpPr>
          <p:nvPr/>
        </p:nvCxnSpPr>
        <p:spPr bwMode="auto">
          <a:xfrm flipH="1">
            <a:off x="2190466" y="1736312"/>
            <a:ext cx="1343566" cy="1450437"/>
          </a:xfrm>
          <a:prstGeom prst="curvedConnector4">
            <a:avLst>
              <a:gd name="adj1" fmla="val -17014"/>
              <a:gd name="adj2" fmla="val 57957"/>
            </a:avLst>
          </a:prstGeom>
          <a:solidFill>
            <a:schemeClr val="accent1"/>
          </a:solidFill>
          <a:ln w="28575" cap="flat" cmpd="sng" algn="ctr">
            <a:solidFill>
              <a:srgbClr val="003399"/>
            </a:solidFill>
            <a:prstDash val="solid"/>
            <a:round/>
            <a:headEnd type="none" w="med" len="med"/>
            <a:tailEnd type="stealth" w="lg" len="lg"/>
          </a:ln>
          <a:effectLst/>
        </p:spPr>
      </p:cxnSp>
      <p:sp>
        <p:nvSpPr>
          <p:cNvPr id="26" name="TextBox 25"/>
          <p:cNvSpPr txBox="1"/>
          <p:nvPr/>
        </p:nvSpPr>
        <p:spPr>
          <a:xfrm>
            <a:off x="2819400" y="5682064"/>
            <a:ext cx="4798552" cy="461665"/>
          </a:xfrm>
          <a:prstGeom prst="rect">
            <a:avLst/>
          </a:prstGeom>
          <a:noFill/>
        </p:spPr>
        <p:txBody>
          <a:bodyPr wrap="square" rtlCol="0">
            <a:spAutoFit/>
          </a:bodyPr>
          <a:lstStyle/>
          <a:p>
            <a:r>
              <a:rPr lang="en-US" sz="2400" dirty="0" smtClean="0">
                <a:solidFill>
                  <a:srgbClr val="003399"/>
                </a:solidFill>
                <a:latin typeface="Calibri"/>
              </a:rPr>
              <a:t>4) No unwanted data movement</a:t>
            </a:r>
            <a:endParaRPr lang="en-US" sz="2400" dirty="0">
              <a:solidFill>
                <a:srgbClr val="003399"/>
              </a:solidFill>
              <a:latin typeface="Calibri"/>
            </a:endParaRPr>
          </a:p>
        </p:txBody>
      </p:sp>
      <p:sp>
        <p:nvSpPr>
          <p:cNvPr id="28" name="Slide Number Placeholder 27"/>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119</a:t>
            </a:fld>
            <a:endParaRPr lang="en-US">
              <a:solidFill>
                <a:prstClr val="black">
                  <a:tint val="75000"/>
                </a:prstClr>
              </a:solidFill>
              <a:latin typeface="Calibri"/>
            </a:endParaRPr>
          </a:p>
        </p:txBody>
      </p:sp>
      <p:sp>
        <p:nvSpPr>
          <p:cNvPr id="29" name="TextBox 28"/>
          <p:cNvSpPr txBox="1"/>
          <p:nvPr/>
        </p:nvSpPr>
        <p:spPr>
          <a:xfrm>
            <a:off x="179512" y="6093296"/>
            <a:ext cx="2453917" cy="584776"/>
          </a:xfrm>
          <a:prstGeom prst="rect">
            <a:avLst/>
          </a:prstGeom>
          <a:noFill/>
        </p:spPr>
        <p:txBody>
          <a:bodyPr wrap="none" rtlCol="0">
            <a:spAutoFit/>
          </a:bodyPr>
          <a:lstStyle/>
          <a:p>
            <a:r>
              <a:rPr lang="en-US" sz="3200" dirty="0" smtClean="0">
                <a:solidFill>
                  <a:srgbClr val="FF0000"/>
                </a:solidFill>
                <a:latin typeface="Calibri"/>
              </a:rPr>
              <a:t>1046ns, 3.6uJ</a:t>
            </a:r>
            <a:endParaRPr lang="en-US" sz="3200" dirty="0">
              <a:solidFill>
                <a:srgbClr val="FF0000"/>
              </a:solidFill>
              <a:latin typeface="Calibri"/>
            </a:endParaRPr>
          </a:p>
        </p:txBody>
      </p:sp>
      <p:sp>
        <p:nvSpPr>
          <p:cNvPr id="30" name="TextBox 29"/>
          <p:cNvSpPr txBox="1"/>
          <p:nvPr/>
        </p:nvSpPr>
        <p:spPr>
          <a:xfrm>
            <a:off x="395536" y="6093296"/>
            <a:ext cx="2245927" cy="584776"/>
          </a:xfrm>
          <a:prstGeom prst="rect">
            <a:avLst/>
          </a:prstGeom>
          <a:noFill/>
        </p:spPr>
        <p:txBody>
          <a:bodyPr wrap="none" rtlCol="0">
            <a:spAutoFit/>
          </a:bodyPr>
          <a:lstStyle/>
          <a:p>
            <a:r>
              <a:rPr lang="en-US" sz="3200" dirty="0" smtClean="0">
                <a:solidFill>
                  <a:srgbClr val="008000"/>
                </a:solidFill>
                <a:latin typeface="Calibri"/>
              </a:rPr>
              <a:t>90ns, 0.04uJ</a:t>
            </a:r>
            <a:endParaRPr lang="en-US" sz="3200" dirty="0">
              <a:solidFill>
                <a:srgbClr val="008000"/>
              </a:solidFill>
              <a:latin typeface="Calibri"/>
            </a:endParaRPr>
          </a:p>
        </p:txBody>
      </p:sp>
    </p:spTree>
    <p:extLst>
      <p:ext uri="{BB962C8B-B14F-4D97-AF65-F5344CB8AC3E}">
        <p14:creationId xmlns:p14="http://schemas.microsoft.com/office/powerpoint/2010/main" val="403865323"/>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grpId="0" nodeType="clickEffect">
                                  <p:stCondLst>
                                    <p:cond delay="0"/>
                                  </p:stCondLst>
                                  <p:childTnLst>
                                    <p:animMotion origin="layout" path="M -3.61111E-6 2.96296E-6 L -3.61111E-6 0.10277 " pathEditMode="relative" rAng="0" ptsTypes="AA">
                                      <p:cBhvr>
                                        <p:cTn id="6" dur="500" fill="hold"/>
                                        <p:tgtEl>
                                          <p:spTgt spid="18"/>
                                        </p:tgtEl>
                                        <p:attrNameLst>
                                          <p:attrName>ppt_x</p:attrName>
                                          <p:attrName>ppt_y</p:attrName>
                                        </p:attrNameLst>
                                      </p:cBhvr>
                                      <p:rCtr x="0" y="51"/>
                                    </p:animMotion>
                                  </p:childTnLst>
                                </p:cTn>
                              </p:par>
                            </p:childTnLst>
                          </p:cTn>
                        </p:par>
                        <p:par>
                          <p:cTn id="7" fill="hold">
                            <p:stCondLst>
                              <p:cond delay="500"/>
                            </p:stCondLst>
                            <p:childTnLst>
                              <p:par>
                                <p:cTn id="8" presetID="1" presetClass="exit" presetSubtype="0" fill="hold" grpId="1" nodeType="afterEffect">
                                  <p:stCondLst>
                                    <p:cond delay="0"/>
                                  </p:stCondLst>
                                  <p:childTnLst>
                                    <p:set>
                                      <p:cBhvr>
                                        <p:cTn id="9" dur="1" fill="hold">
                                          <p:stCondLst>
                                            <p:cond delay="0"/>
                                          </p:stCondLst>
                                        </p:cTn>
                                        <p:tgtEl>
                                          <p:spTgt spid="18"/>
                                        </p:tgtEl>
                                        <p:attrNameLst>
                                          <p:attrName>style.visibility</p:attrName>
                                        </p:attrNameLst>
                                      </p:cBhvr>
                                      <p:to>
                                        <p:strVal val="hidden"/>
                                      </p:to>
                                    </p:set>
                                  </p:childTnLst>
                                </p:cTn>
                              </p:par>
                              <p:par>
                                <p:cTn id="10" presetID="1" presetClass="emph" presetSubtype="2" fill="hold" nodeType="withEffect">
                                  <p:stCondLst>
                                    <p:cond delay="0"/>
                                  </p:stCondLst>
                                  <p:childTnLst>
                                    <p:animClr clrSpc="rgb" dir="cw">
                                      <p:cBhvr>
                                        <p:cTn id="11" dur="500" fill="hold"/>
                                        <p:tgtEl>
                                          <p:spTgt spid="17"/>
                                        </p:tgtEl>
                                        <p:attrNameLst>
                                          <p:attrName>fillcolor</p:attrName>
                                        </p:attrNameLst>
                                      </p:cBhvr>
                                      <p:to>
                                        <a:schemeClr val="bg1"/>
                                      </p:to>
                                    </p:animClr>
                                    <p:set>
                                      <p:cBhvr>
                                        <p:cTn id="12" dur="500" fill="hold"/>
                                        <p:tgtEl>
                                          <p:spTgt spid="17"/>
                                        </p:tgtEl>
                                        <p:attrNameLst>
                                          <p:attrName>fill.type</p:attrName>
                                        </p:attrNameLst>
                                      </p:cBhvr>
                                      <p:to>
                                        <p:strVal val="solid"/>
                                      </p:to>
                                    </p:set>
                                    <p:set>
                                      <p:cBhvr>
                                        <p:cTn id="13" dur="500" fill="hold"/>
                                        <p:tgtEl>
                                          <p:spTgt spid="17"/>
                                        </p:tgtEl>
                                        <p:attrNameLst>
                                          <p:attrName>fill.on</p:attrName>
                                        </p:attrNameLst>
                                      </p:cBhvr>
                                      <p:to>
                                        <p:strVal val="true"/>
                                      </p:to>
                                    </p:set>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500"/>
                                        <p:tgtEl>
                                          <p:spTgt spid="20"/>
                                        </p:tgtEl>
                                      </p:cBhvr>
                                    </p:animEffect>
                                  </p:childTnLst>
                                </p:cTn>
                              </p:par>
                              <p:par>
                                <p:cTn id="22" presetID="10" presetClass="entr" presetSubtype="0" fill="hold"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fade">
                                      <p:cBhvr>
                                        <p:cTn id="29" dur="500"/>
                                        <p:tgtEl>
                                          <p:spTgt spid="22"/>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xit" presetSubtype="0" fill="hold" grpId="1" nodeType="clickEffect">
                                  <p:stCondLst>
                                    <p:cond delay="0"/>
                                  </p:stCondLst>
                                  <p:childTnLst>
                                    <p:set>
                                      <p:cBhvr>
                                        <p:cTn id="53" dur="1" fill="hold">
                                          <p:stCondLst>
                                            <p:cond delay="0"/>
                                          </p:stCondLst>
                                        </p:cTn>
                                        <p:tgtEl>
                                          <p:spTgt spid="29"/>
                                        </p:tgtEl>
                                        <p:attrNameLst>
                                          <p:attrName>style.visibility</p:attrName>
                                        </p:attrNameLst>
                                      </p:cBhvr>
                                      <p:to>
                                        <p:strVal val="hidden"/>
                                      </p:to>
                                    </p:set>
                                  </p:childTnLst>
                                </p:cTn>
                              </p:par>
                              <p:par>
                                <p:cTn id="54" presetID="1" presetClass="entr" presetSubtype="0" fill="hold" grpId="0" nodeType="withEffect">
                                  <p:stCondLst>
                                    <p:cond delay="0"/>
                                  </p:stCondLst>
                                  <p:childTnLst>
                                    <p:set>
                                      <p:cBhvr>
                                        <p:cTn id="55" dur="1" fill="hold">
                                          <p:stCondLst>
                                            <p:cond delay="0"/>
                                          </p:stCondLst>
                                        </p:cTn>
                                        <p:tgtEl>
                                          <p:spTgt spid="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20" grpId="0"/>
      <p:bldP spid="22" grpId="0"/>
      <p:bldP spid="24" grpId="0"/>
      <p:bldP spid="26" grpId="0"/>
      <p:bldP spid="29" grpId="0"/>
      <p:bldP spid="29" grpId="1"/>
      <p:bldP spid="30"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1"/>
          <p:cNvSpPr>
            <a:spLocks/>
          </p:cNvSpPr>
          <p:nvPr/>
        </p:nvSpPr>
        <p:spPr bwMode="auto">
          <a:xfrm>
            <a:off x="1714500" y="2660244"/>
            <a:ext cx="4552950" cy="177800"/>
          </a:xfrm>
          <a:prstGeom prst="rect">
            <a:avLst/>
          </a:prstGeom>
          <a:solidFill>
            <a:srgbClr val="9A9A9A"/>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58" name="Rectangle 2"/>
          <p:cNvSpPr>
            <a:spLocks/>
          </p:cNvSpPr>
          <p:nvPr/>
        </p:nvSpPr>
        <p:spPr bwMode="auto">
          <a:xfrm>
            <a:off x="1695450" y="5270094"/>
            <a:ext cx="4552950" cy="177800"/>
          </a:xfrm>
          <a:prstGeom prst="rect">
            <a:avLst/>
          </a:prstGeom>
          <a:solidFill>
            <a:srgbClr val="9A9A9A"/>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59" name="Rectangle 3"/>
          <p:cNvSpPr>
            <a:spLocks/>
          </p:cNvSpPr>
          <p:nvPr/>
        </p:nvSpPr>
        <p:spPr bwMode="auto">
          <a:xfrm>
            <a:off x="1714500" y="2076044"/>
            <a:ext cx="4552950" cy="177800"/>
          </a:xfrm>
          <a:prstGeom prst="rect">
            <a:avLst/>
          </a:prstGeom>
          <a:solidFill>
            <a:srgbClr val="9A9A9A"/>
          </a:solidFill>
          <a:ln>
            <a:noFill/>
          </a:ln>
          <a:extLst>
            <a:ext uri="{91240B29-F687-4f45-9708-019B960494DF}">
              <a14:hiddenLine xmlns:a14="http://schemas.microsoft.com/office/drawing/2010/main" w="25400" cap="flat">
                <a:solidFill>
                  <a:schemeClr val="tx1"/>
                </a:solidFill>
                <a:miter lim="800000"/>
                <a:headEnd type="none" w="med" len="med"/>
                <a:tailEnd type="none" w="med" len="med"/>
              </a14:hiddenLine>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0" name="Rectangle 4"/>
          <p:cNvSpPr>
            <a:spLocks noGrp="1" noChangeArrowheads="1"/>
          </p:cNvSpPr>
          <p:nvPr>
            <p:ph type="title"/>
          </p:nvPr>
        </p:nvSpPr>
        <p:spPr>
          <a:xfrm>
            <a:off x="419100" y="196850"/>
            <a:ext cx="8545388" cy="558800"/>
          </a:xfrm>
          <a:ln/>
        </p:spPr>
        <p:txBody>
          <a:bodyPr/>
          <a:lstStyle/>
          <a:p>
            <a:r>
              <a:rPr lang="en-US" sz="4000" dirty="0" err="1">
                <a:solidFill>
                  <a:srgbClr val="1A5712"/>
                </a:solidFill>
                <a:latin typeface="Garamond"/>
                <a:cs typeface="Garamond"/>
              </a:rPr>
              <a:t>RowClone</a:t>
            </a:r>
            <a:r>
              <a:rPr lang="en-US" sz="4000" dirty="0">
                <a:solidFill>
                  <a:srgbClr val="1A5712"/>
                </a:solidFill>
                <a:latin typeface="Garamond"/>
                <a:cs typeface="Garamond"/>
              </a:rPr>
              <a:t>: </a:t>
            </a:r>
            <a:r>
              <a:rPr lang="en-US" sz="4000" dirty="0" smtClean="0">
                <a:solidFill>
                  <a:srgbClr val="1A5712"/>
                </a:solidFill>
                <a:latin typeface="Garamond"/>
                <a:cs typeface="Garamond"/>
              </a:rPr>
              <a:t>In</a:t>
            </a:r>
            <a:r>
              <a:rPr lang="en-US" sz="4000" dirty="0">
                <a:solidFill>
                  <a:srgbClr val="1A5712"/>
                </a:solidFill>
                <a:latin typeface="Garamond"/>
                <a:cs typeface="Garamond"/>
              </a:rPr>
              <a:t>-DRAM </a:t>
            </a:r>
            <a:r>
              <a:rPr lang="en-US" sz="4000" dirty="0" smtClean="0">
                <a:solidFill>
                  <a:srgbClr val="1A5712"/>
                </a:solidFill>
                <a:latin typeface="Garamond"/>
                <a:cs typeface="Garamond"/>
              </a:rPr>
              <a:t>Row Copy</a:t>
            </a:r>
            <a:endParaRPr lang="en-US" sz="4000" dirty="0">
              <a:solidFill>
                <a:srgbClr val="1A5712"/>
              </a:solidFill>
              <a:latin typeface="Garamond"/>
              <a:cs typeface="Garamond"/>
            </a:endParaRPr>
          </a:p>
        </p:txBody>
      </p:sp>
      <p:grpSp>
        <p:nvGrpSpPr>
          <p:cNvPr id="19485" name="Group 29"/>
          <p:cNvGrpSpPr>
            <a:grpSpLocks/>
          </p:cNvGrpSpPr>
          <p:nvPr/>
        </p:nvGrpSpPr>
        <p:grpSpPr bwMode="auto">
          <a:xfrm>
            <a:off x="1695450" y="1656151"/>
            <a:ext cx="4574382" cy="3359944"/>
            <a:chOff x="0" y="0"/>
            <a:chExt cx="5763" cy="4232"/>
          </a:xfrm>
        </p:grpSpPr>
        <p:sp>
          <p:nvSpPr>
            <p:cNvPr id="19461" name="Line 5"/>
            <p:cNvSpPr>
              <a:spLocks noChangeShapeType="1"/>
            </p:cNvSpPr>
            <p:nvPr/>
          </p:nvSpPr>
          <p:spPr bwMode="auto">
            <a:xfrm rot="10800000" flipH="1">
              <a:off x="0" y="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2" name="Line 6"/>
            <p:cNvSpPr>
              <a:spLocks noChangeShapeType="1"/>
            </p:cNvSpPr>
            <p:nvPr/>
          </p:nvSpPr>
          <p:spPr bwMode="auto">
            <a:xfrm rot="10800000" flipH="1">
              <a:off x="0" y="18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3" name="Line 7"/>
            <p:cNvSpPr>
              <a:spLocks noChangeShapeType="1"/>
            </p:cNvSpPr>
            <p:nvPr/>
          </p:nvSpPr>
          <p:spPr bwMode="auto">
            <a:xfrm rot="10800000" flipH="1">
              <a:off x="0" y="36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4" name="Line 8"/>
            <p:cNvSpPr>
              <a:spLocks noChangeShapeType="1"/>
            </p:cNvSpPr>
            <p:nvPr/>
          </p:nvSpPr>
          <p:spPr bwMode="auto">
            <a:xfrm rot="10800000" flipH="1">
              <a:off x="0" y="55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5" name="Line 9"/>
            <p:cNvSpPr>
              <a:spLocks noChangeShapeType="1"/>
            </p:cNvSpPr>
            <p:nvPr/>
          </p:nvSpPr>
          <p:spPr bwMode="auto">
            <a:xfrm rot="10800000" flipH="1">
              <a:off x="0" y="73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6" name="Line 10"/>
            <p:cNvSpPr>
              <a:spLocks noChangeShapeType="1"/>
            </p:cNvSpPr>
            <p:nvPr/>
          </p:nvSpPr>
          <p:spPr bwMode="auto">
            <a:xfrm rot="10800000" flipH="1">
              <a:off x="0" y="92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7" name="Line 11"/>
            <p:cNvSpPr>
              <a:spLocks noChangeShapeType="1"/>
            </p:cNvSpPr>
            <p:nvPr/>
          </p:nvSpPr>
          <p:spPr bwMode="auto">
            <a:xfrm rot="10800000" flipH="1">
              <a:off x="0" y="110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8" name="Line 12"/>
            <p:cNvSpPr>
              <a:spLocks noChangeShapeType="1"/>
            </p:cNvSpPr>
            <p:nvPr/>
          </p:nvSpPr>
          <p:spPr bwMode="auto">
            <a:xfrm rot="10800000" flipH="1">
              <a:off x="0" y="128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69" name="Line 13"/>
            <p:cNvSpPr>
              <a:spLocks noChangeShapeType="1"/>
            </p:cNvSpPr>
            <p:nvPr/>
          </p:nvSpPr>
          <p:spPr bwMode="auto">
            <a:xfrm rot="10800000" flipH="1">
              <a:off x="0" y="147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0" name="Line 14"/>
            <p:cNvSpPr>
              <a:spLocks noChangeShapeType="1"/>
            </p:cNvSpPr>
            <p:nvPr/>
          </p:nvSpPr>
          <p:spPr bwMode="auto">
            <a:xfrm rot="10800000" flipH="1">
              <a:off x="0" y="165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1" name="Line 15"/>
            <p:cNvSpPr>
              <a:spLocks noChangeShapeType="1"/>
            </p:cNvSpPr>
            <p:nvPr/>
          </p:nvSpPr>
          <p:spPr bwMode="auto">
            <a:xfrm rot="10800000" flipH="1">
              <a:off x="0" y="184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2" name="Line 16"/>
            <p:cNvSpPr>
              <a:spLocks noChangeShapeType="1"/>
            </p:cNvSpPr>
            <p:nvPr/>
          </p:nvSpPr>
          <p:spPr bwMode="auto">
            <a:xfrm rot="10800000" flipH="1">
              <a:off x="0" y="202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3" name="Line 17"/>
            <p:cNvSpPr>
              <a:spLocks noChangeShapeType="1"/>
            </p:cNvSpPr>
            <p:nvPr/>
          </p:nvSpPr>
          <p:spPr bwMode="auto">
            <a:xfrm rot="10800000" flipH="1">
              <a:off x="0" y="220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4" name="Line 18"/>
            <p:cNvSpPr>
              <a:spLocks noChangeShapeType="1"/>
            </p:cNvSpPr>
            <p:nvPr/>
          </p:nvSpPr>
          <p:spPr bwMode="auto">
            <a:xfrm rot="10800000" flipH="1">
              <a:off x="0" y="239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5" name="Line 19"/>
            <p:cNvSpPr>
              <a:spLocks noChangeShapeType="1"/>
            </p:cNvSpPr>
            <p:nvPr/>
          </p:nvSpPr>
          <p:spPr bwMode="auto">
            <a:xfrm rot="10800000" flipH="1">
              <a:off x="0" y="257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6" name="Line 20"/>
            <p:cNvSpPr>
              <a:spLocks noChangeShapeType="1"/>
            </p:cNvSpPr>
            <p:nvPr/>
          </p:nvSpPr>
          <p:spPr bwMode="auto">
            <a:xfrm rot="10800000" flipH="1">
              <a:off x="0" y="276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7" name="Line 21"/>
            <p:cNvSpPr>
              <a:spLocks noChangeShapeType="1"/>
            </p:cNvSpPr>
            <p:nvPr/>
          </p:nvSpPr>
          <p:spPr bwMode="auto">
            <a:xfrm rot="10800000" flipH="1">
              <a:off x="0" y="294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8" name="Line 22"/>
            <p:cNvSpPr>
              <a:spLocks noChangeShapeType="1"/>
            </p:cNvSpPr>
            <p:nvPr/>
          </p:nvSpPr>
          <p:spPr bwMode="auto">
            <a:xfrm rot="10800000" flipH="1">
              <a:off x="0" y="312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79" name="Line 23"/>
            <p:cNvSpPr>
              <a:spLocks noChangeShapeType="1"/>
            </p:cNvSpPr>
            <p:nvPr/>
          </p:nvSpPr>
          <p:spPr bwMode="auto">
            <a:xfrm rot="10800000" flipH="1">
              <a:off x="0" y="331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0" name="Line 24"/>
            <p:cNvSpPr>
              <a:spLocks noChangeShapeType="1"/>
            </p:cNvSpPr>
            <p:nvPr/>
          </p:nvSpPr>
          <p:spPr bwMode="auto">
            <a:xfrm rot="10800000" flipH="1">
              <a:off x="0" y="349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1" name="Line 25"/>
            <p:cNvSpPr>
              <a:spLocks noChangeShapeType="1"/>
            </p:cNvSpPr>
            <p:nvPr/>
          </p:nvSpPr>
          <p:spPr bwMode="auto">
            <a:xfrm rot="10800000" flipH="1">
              <a:off x="0" y="368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2" name="Line 26"/>
            <p:cNvSpPr>
              <a:spLocks noChangeShapeType="1"/>
            </p:cNvSpPr>
            <p:nvPr/>
          </p:nvSpPr>
          <p:spPr bwMode="auto">
            <a:xfrm rot="10800000" flipH="1">
              <a:off x="0" y="386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3" name="Line 27"/>
            <p:cNvSpPr>
              <a:spLocks noChangeShapeType="1"/>
            </p:cNvSpPr>
            <p:nvPr/>
          </p:nvSpPr>
          <p:spPr bwMode="auto">
            <a:xfrm rot="10800000" flipH="1">
              <a:off x="0" y="404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4" name="Line 28"/>
            <p:cNvSpPr>
              <a:spLocks noChangeShapeType="1"/>
            </p:cNvSpPr>
            <p:nvPr/>
          </p:nvSpPr>
          <p:spPr bwMode="auto">
            <a:xfrm rot="10800000" flipH="1">
              <a:off x="0" y="423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grpSp>
        <p:nvGrpSpPr>
          <p:cNvPr id="19518" name="Group 62"/>
          <p:cNvGrpSpPr>
            <a:grpSpLocks/>
          </p:cNvGrpSpPr>
          <p:nvPr/>
        </p:nvGrpSpPr>
        <p:grpSpPr bwMode="auto">
          <a:xfrm>
            <a:off x="1706563" y="1652182"/>
            <a:ext cx="4559300" cy="3371850"/>
            <a:chOff x="0" y="0"/>
            <a:chExt cx="5744" cy="4248"/>
          </a:xfrm>
        </p:grpSpPr>
        <p:sp>
          <p:nvSpPr>
            <p:cNvPr id="19486" name="Line 30"/>
            <p:cNvSpPr>
              <a:spLocks noChangeShapeType="1"/>
            </p:cNvSpPr>
            <p:nvPr/>
          </p:nvSpPr>
          <p:spPr bwMode="auto">
            <a:xfrm rot="10800000">
              <a:off x="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7" name="Line 31"/>
            <p:cNvSpPr>
              <a:spLocks noChangeShapeType="1"/>
            </p:cNvSpPr>
            <p:nvPr/>
          </p:nvSpPr>
          <p:spPr bwMode="auto">
            <a:xfrm rot="10800000">
              <a:off x="18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8" name="Line 32"/>
            <p:cNvSpPr>
              <a:spLocks noChangeShapeType="1"/>
            </p:cNvSpPr>
            <p:nvPr/>
          </p:nvSpPr>
          <p:spPr bwMode="auto">
            <a:xfrm rot="10800000">
              <a:off x="37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89" name="Line 33"/>
            <p:cNvSpPr>
              <a:spLocks noChangeShapeType="1"/>
            </p:cNvSpPr>
            <p:nvPr/>
          </p:nvSpPr>
          <p:spPr bwMode="auto">
            <a:xfrm rot="10800000">
              <a:off x="55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0" name="Line 34"/>
            <p:cNvSpPr>
              <a:spLocks noChangeShapeType="1"/>
            </p:cNvSpPr>
            <p:nvPr/>
          </p:nvSpPr>
          <p:spPr bwMode="auto">
            <a:xfrm rot="10800000">
              <a:off x="740"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1" name="Line 35"/>
            <p:cNvSpPr>
              <a:spLocks noChangeShapeType="1"/>
            </p:cNvSpPr>
            <p:nvPr/>
          </p:nvSpPr>
          <p:spPr bwMode="auto">
            <a:xfrm rot="10800000">
              <a:off x="92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2" name="Line 36"/>
            <p:cNvSpPr>
              <a:spLocks noChangeShapeType="1"/>
            </p:cNvSpPr>
            <p:nvPr/>
          </p:nvSpPr>
          <p:spPr bwMode="auto">
            <a:xfrm rot="10800000">
              <a:off x="111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3" name="Line 37"/>
            <p:cNvSpPr>
              <a:spLocks noChangeShapeType="1"/>
            </p:cNvSpPr>
            <p:nvPr/>
          </p:nvSpPr>
          <p:spPr bwMode="auto">
            <a:xfrm rot="10800000">
              <a:off x="129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4" name="Line 38"/>
            <p:cNvSpPr>
              <a:spLocks noChangeShapeType="1"/>
            </p:cNvSpPr>
            <p:nvPr/>
          </p:nvSpPr>
          <p:spPr bwMode="auto">
            <a:xfrm rot="10800000">
              <a:off x="148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5" name="Line 39"/>
            <p:cNvSpPr>
              <a:spLocks noChangeShapeType="1"/>
            </p:cNvSpPr>
            <p:nvPr/>
          </p:nvSpPr>
          <p:spPr bwMode="auto">
            <a:xfrm rot="10800000">
              <a:off x="166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6" name="Line 40"/>
            <p:cNvSpPr>
              <a:spLocks noChangeShapeType="1"/>
            </p:cNvSpPr>
            <p:nvPr/>
          </p:nvSpPr>
          <p:spPr bwMode="auto">
            <a:xfrm rot="10800000">
              <a:off x="185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7" name="Line 41"/>
            <p:cNvSpPr>
              <a:spLocks noChangeShapeType="1"/>
            </p:cNvSpPr>
            <p:nvPr/>
          </p:nvSpPr>
          <p:spPr bwMode="auto">
            <a:xfrm rot="10800000">
              <a:off x="203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8" name="Line 42"/>
            <p:cNvSpPr>
              <a:spLocks noChangeShapeType="1"/>
            </p:cNvSpPr>
            <p:nvPr/>
          </p:nvSpPr>
          <p:spPr bwMode="auto">
            <a:xfrm rot="10800000">
              <a:off x="222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499" name="Line 43"/>
            <p:cNvSpPr>
              <a:spLocks noChangeShapeType="1"/>
            </p:cNvSpPr>
            <p:nvPr/>
          </p:nvSpPr>
          <p:spPr bwMode="auto">
            <a:xfrm rot="10800000">
              <a:off x="240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0" name="Line 44"/>
            <p:cNvSpPr>
              <a:spLocks noChangeShapeType="1"/>
            </p:cNvSpPr>
            <p:nvPr/>
          </p:nvSpPr>
          <p:spPr bwMode="auto">
            <a:xfrm rot="10800000">
              <a:off x="259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1" name="Line 45"/>
            <p:cNvSpPr>
              <a:spLocks noChangeShapeType="1"/>
            </p:cNvSpPr>
            <p:nvPr/>
          </p:nvSpPr>
          <p:spPr bwMode="auto">
            <a:xfrm rot="10800000">
              <a:off x="277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2" name="Line 46"/>
            <p:cNvSpPr>
              <a:spLocks noChangeShapeType="1"/>
            </p:cNvSpPr>
            <p:nvPr/>
          </p:nvSpPr>
          <p:spPr bwMode="auto">
            <a:xfrm rot="10800000">
              <a:off x="296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3" name="Line 47"/>
            <p:cNvSpPr>
              <a:spLocks noChangeShapeType="1"/>
            </p:cNvSpPr>
            <p:nvPr/>
          </p:nvSpPr>
          <p:spPr bwMode="auto">
            <a:xfrm rot="10800000">
              <a:off x="314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4" name="Line 48"/>
            <p:cNvSpPr>
              <a:spLocks noChangeShapeType="1"/>
            </p:cNvSpPr>
            <p:nvPr/>
          </p:nvSpPr>
          <p:spPr bwMode="auto">
            <a:xfrm rot="10800000">
              <a:off x="3333"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5" name="Line 49"/>
            <p:cNvSpPr>
              <a:spLocks noChangeShapeType="1"/>
            </p:cNvSpPr>
            <p:nvPr/>
          </p:nvSpPr>
          <p:spPr bwMode="auto">
            <a:xfrm rot="10800000">
              <a:off x="351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6" name="Line 50"/>
            <p:cNvSpPr>
              <a:spLocks noChangeShapeType="1"/>
            </p:cNvSpPr>
            <p:nvPr/>
          </p:nvSpPr>
          <p:spPr bwMode="auto">
            <a:xfrm rot="10800000">
              <a:off x="370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7" name="Line 51"/>
            <p:cNvSpPr>
              <a:spLocks noChangeShapeType="1"/>
            </p:cNvSpPr>
            <p:nvPr/>
          </p:nvSpPr>
          <p:spPr bwMode="auto">
            <a:xfrm rot="10800000">
              <a:off x="388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8" name="Line 52"/>
            <p:cNvSpPr>
              <a:spLocks noChangeShapeType="1"/>
            </p:cNvSpPr>
            <p:nvPr/>
          </p:nvSpPr>
          <p:spPr bwMode="auto">
            <a:xfrm rot="10800000">
              <a:off x="407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09" name="Line 53"/>
            <p:cNvSpPr>
              <a:spLocks noChangeShapeType="1"/>
            </p:cNvSpPr>
            <p:nvPr/>
          </p:nvSpPr>
          <p:spPr bwMode="auto">
            <a:xfrm rot="10800000">
              <a:off x="426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0" name="Line 54"/>
            <p:cNvSpPr>
              <a:spLocks noChangeShapeType="1"/>
            </p:cNvSpPr>
            <p:nvPr/>
          </p:nvSpPr>
          <p:spPr bwMode="auto">
            <a:xfrm rot="10800000">
              <a:off x="444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1" name="Line 55"/>
            <p:cNvSpPr>
              <a:spLocks noChangeShapeType="1"/>
            </p:cNvSpPr>
            <p:nvPr/>
          </p:nvSpPr>
          <p:spPr bwMode="auto">
            <a:xfrm rot="10800000">
              <a:off x="4632"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2" name="Line 56"/>
            <p:cNvSpPr>
              <a:spLocks noChangeShapeType="1"/>
            </p:cNvSpPr>
            <p:nvPr/>
          </p:nvSpPr>
          <p:spPr bwMode="auto">
            <a:xfrm rot="10800000">
              <a:off x="481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3" name="Line 57"/>
            <p:cNvSpPr>
              <a:spLocks noChangeShapeType="1"/>
            </p:cNvSpPr>
            <p:nvPr/>
          </p:nvSpPr>
          <p:spPr bwMode="auto">
            <a:xfrm rot="10800000">
              <a:off x="500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4" name="Line 58"/>
            <p:cNvSpPr>
              <a:spLocks noChangeShapeType="1"/>
            </p:cNvSpPr>
            <p:nvPr/>
          </p:nvSpPr>
          <p:spPr bwMode="auto">
            <a:xfrm rot="10800000">
              <a:off x="518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5" name="Line 59"/>
            <p:cNvSpPr>
              <a:spLocks noChangeShapeType="1"/>
            </p:cNvSpPr>
            <p:nvPr/>
          </p:nvSpPr>
          <p:spPr bwMode="auto">
            <a:xfrm rot="10800000">
              <a:off x="537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6" name="Line 60"/>
            <p:cNvSpPr>
              <a:spLocks noChangeShapeType="1"/>
            </p:cNvSpPr>
            <p:nvPr/>
          </p:nvSpPr>
          <p:spPr bwMode="auto">
            <a:xfrm rot="10800000">
              <a:off x="555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17" name="Line 61"/>
            <p:cNvSpPr>
              <a:spLocks noChangeShapeType="1"/>
            </p:cNvSpPr>
            <p:nvPr/>
          </p:nvSpPr>
          <p:spPr bwMode="auto">
            <a:xfrm rot="10800000">
              <a:off x="5743" y="4"/>
              <a:ext cx="1"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9519" name="Rectangle 63"/>
          <p:cNvSpPr>
            <a:spLocks/>
          </p:cNvSpPr>
          <p:nvPr/>
        </p:nvSpPr>
        <p:spPr bwMode="auto">
          <a:xfrm>
            <a:off x="6503988" y="5220494"/>
            <a:ext cx="225365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Row Buffer </a:t>
            </a:r>
            <a:r>
              <a:rPr lang="en-US" dirty="0" smtClean="0">
                <a:solidFill>
                  <a:srgbClr val="000000"/>
                </a:solidFill>
                <a:latin typeface="Myriad Pro Bold Cond" charset="0"/>
                <a:ea typeface="ＭＳ Ｐゴシック" charset="0"/>
                <a:cs typeface="Myriad Pro Bold Cond" charset="0"/>
                <a:sym typeface="Myriad Pro Bold Cond" charset="0"/>
              </a:rPr>
              <a:t>(4 Kbytes)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9520" name="Line 64"/>
          <p:cNvSpPr>
            <a:spLocks noChangeShapeType="1"/>
          </p:cNvSpPr>
          <p:nvPr/>
        </p:nvSpPr>
        <p:spPr bwMode="auto">
          <a:xfrm rot="10800000" flipH="1">
            <a:off x="431800" y="6323401"/>
            <a:ext cx="8390732" cy="794"/>
          </a:xfrm>
          <a:prstGeom prst="line">
            <a:avLst/>
          </a:prstGeom>
          <a:noFill/>
          <a:ln w="2032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1" name="Line 65"/>
          <p:cNvSpPr>
            <a:spLocks noChangeShapeType="1"/>
          </p:cNvSpPr>
          <p:nvPr/>
        </p:nvSpPr>
        <p:spPr bwMode="auto">
          <a:xfrm>
            <a:off x="4064000" y="5530444"/>
            <a:ext cx="0" cy="798513"/>
          </a:xfrm>
          <a:prstGeom prst="line">
            <a:avLst/>
          </a:prstGeom>
          <a:noFill/>
          <a:ln w="1016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2" name="Rectangle 66"/>
          <p:cNvSpPr>
            <a:spLocks/>
          </p:cNvSpPr>
          <p:nvPr/>
        </p:nvSpPr>
        <p:spPr bwMode="auto">
          <a:xfrm>
            <a:off x="7342982" y="6401594"/>
            <a:ext cx="6283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latin typeface="Myriad Pro Bold Cond" charset="0"/>
                <a:ea typeface="ＭＳ Ｐゴシック" charset="0"/>
                <a:cs typeface="Myriad Pro Bold Cond" charset="0"/>
                <a:sym typeface="Myriad Pro Bold Cond" charset="0"/>
              </a:rPr>
              <a:t>Data Bus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9523" name="Rectangle 67"/>
          <p:cNvSpPr>
            <a:spLocks/>
          </p:cNvSpPr>
          <p:nvPr/>
        </p:nvSpPr>
        <p:spPr bwMode="auto">
          <a:xfrm>
            <a:off x="4149725" y="5791994"/>
            <a:ext cx="3975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smtClean="0">
                <a:solidFill>
                  <a:srgbClr val="000000"/>
                </a:solidFill>
                <a:latin typeface="Myriad Pro Bold Cond" charset="0"/>
                <a:ea typeface="ＭＳ Ｐゴシック" charset="0"/>
                <a:cs typeface="Myriad Pro Bold Cond" charset="0"/>
                <a:sym typeface="Myriad Pro Bold Cond" charset="0"/>
              </a:rPr>
              <a:t>8 bits</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9524" name="Rectangle 68"/>
          <p:cNvSpPr>
            <a:spLocks/>
          </p:cNvSpPr>
          <p:nvPr/>
        </p:nvSpPr>
        <p:spPr bwMode="auto">
          <a:xfrm>
            <a:off x="6484938" y="3118644"/>
            <a:ext cx="164186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DRAM </a:t>
            </a:r>
            <a:r>
              <a:rPr lang="en-US" dirty="0" err="1" smtClean="0">
                <a:solidFill>
                  <a:srgbClr val="000000"/>
                </a:solidFill>
                <a:latin typeface="Myriad Pro Bold Cond" charset="0"/>
                <a:ea typeface="ＭＳ Ｐゴシック" charset="0"/>
                <a:cs typeface="Myriad Pro Bold Cond" charset="0"/>
                <a:sym typeface="Myriad Pro Bold Cond" charset="0"/>
              </a:rPr>
              <a:t>subarray</a:t>
            </a:r>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19525" name="Line 69"/>
          <p:cNvSpPr>
            <a:spLocks noChangeShapeType="1"/>
          </p:cNvSpPr>
          <p:nvPr/>
        </p:nvSpPr>
        <p:spPr bwMode="auto">
          <a:xfrm rot="10800000" flipH="1">
            <a:off x="1701800" y="1408501"/>
            <a:ext cx="4568825" cy="794"/>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6" name="Rectangle 70"/>
          <p:cNvSpPr>
            <a:spLocks/>
          </p:cNvSpPr>
          <p:nvPr/>
        </p:nvSpPr>
        <p:spPr bwMode="auto">
          <a:xfrm>
            <a:off x="3689350" y="1124744"/>
            <a:ext cx="8981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dirty="0">
                <a:solidFill>
                  <a:srgbClr val="000000"/>
                </a:solidFill>
                <a:latin typeface="Myriad Pro Bold Cond" charset="0"/>
                <a:ea typeface="ＭＳ Ｐゴシック" charset="0"/>
                <a:cs typeface="Myriad Pro Bold Cond" charset="0"/>
                <a:sym typeface="Myriad Pro Bold Cond" charset="0"/>
              </a:rPr>
              <a:t>4</a:t>
            </a:r>
            <a:r>
              <a:rPr lang="en-US" dirty="0" smtClean="0">
                <a:solidFill>
                  <a:srgbClr val="000000"/>
                </a:solidFill>
                <a:latin typeface="Myriad Pro Bold Cond" charset="0"/>
                <a:ea typeface="ＭＳ Ｐゴシック" charset="0"/>
                <a:cs typeface="Myriad Pro Bold Cond" charset="0"/>
                <a:sym typeface="Myriad Pro Bold Cond" charset="0"/>
              </a:rPr>
              <a:t> Kbytes</a:t>
            </a:r>
            <a:endParaRPr lang="en-US" dirty="0">
              <a:solidFill>
                <a:srgbClr val="000000"/>
              </a:solidFill>
              <a:latin typeface="Myriad Pro Bold Cond" charset="0"/>
              <a:ea typeface="ＭＳ Ｐゴシック" charset="0"/>
              <a:cs typeface="Myriad Pro Bold Cond" charset="0"/>
              <a:sym typeface="Myriad Pro Bold Cond" charset="0"/>
            </a:endParaRPr>
          </a:p>
        </p:txBody>
      </p:sp>
      <p:grpSp>
        <p:nvGrpSpPr>
          <p:cNvPr id="19558" name="Group 102"/>
          <p:cNvGrpSpPr>
            <a:grpSpLocks/>
          </p:cNvGrpSpPr>
          <p:nvPr/>
        </p:nvGrpSpPr>
        <p:grpSpPr bwMode="auto">
          <a:xfrm>
            <a:off x="1784350" y="5016888"/>
            <a:ext cx="4400550" cy="266700"/>
            <a:chOff x="0" y="0"/>
            <a:chExt cx="5544" cy="336"/>
          </a:xfrm>
        </p:grpSpPr>
        <p:sp>
          <p:nvSpPr>
            <p:cNvPr id="19527" name="Line 71"/>
            <p:cNvSpPr>
              <a:spLocks noChangeShapeType="1"/>
            </p:cNvSpPr>
            <p:nvPr/>
          </p:nvSpPr>
          <p:spPr bwMode="auto">
            <a:xfrm>
              <a:off x="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8" name="Line 72"/>
            <p:cNvSpPr>
              <a:spLocks noChangeShapeType="1"/>
            </p:cNvSpPr>
            <p:nvPr/>
          </p:nvSpPr>
          <p:spPr bwMode="auto">
            <a:xfrm>
              <a:off x="18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29" name="Line 73"/>
            <p:cNvSpPr>
              <a:spLocks noChangeShapeType="1"/>
            </p:cNvSpPr>
            <p:nvPr/>
          </p:nvSpPr>
          <p:spPr bwMode="auto">
            <a:xfrm>
              <a:off x="36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0" name="Line 74"/>
            <p:cNvSpPr>
              <a:spLocks noChangeShapeType="1"/>
            </p:cNvSpPr>
            <p:nvPr/>
          </p:nvSpPr>
          <p:spPr bwMode="auto">
            <a:xfrm>
              <a:off x="55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1" name="Line 75"/>
            <p:cNvSpPr>
              <a:spLocks noChangeShapeType="1"/>
            </p:cNvSpPr>
            <p:nvPr/>
          </p:nvSpPr>
          <p:spPr bwMode="auto">
            <a:xfrm>
              <a:off x="73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2" name="Line 76"/>
            <p:cNvSpPr>
              <a:spLocks noChangeShapeType="1"/>
            </p:cNvSpPr>
            <p:nvPr/>
          </p:nvSpPr>
          <p:spPr bwMode="auto">
            <a:xfrm>
              <a:off x="92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3" name="Line 77"/>
            <p:cNvSpPr>
              <a:spLocks noChangeShapeType="1"/>
            </p:cNvSpPr>
            <p:nvPr/>
          </p:nvSpPr>
          <p:spPr bwMode="auto">
            <a:xfrm>
              <a:off x="110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4" name="Line 78"/>
            <p:cNvSpPr>
              <a:spLocks noChangeShapeType="1"/>
            </p:cNvSpPr>
            <p:nvPr/>
          </p:nvSpPr>
          <p:spPr bwMode="auto">
            <a:xfrm>
              <a:off x="129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5" name="Line 79"/>
            <p:cNvSpPr>
              <a:spLocks noChangeShapeType="1"/>
            </p:cNvSpPr>
            <p:nvPr/>
          </p:nvSpPr>
          <p:spPr bwMode="auto">
            <a:xfrm>
              <a:off x="147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6" name="Line 80"/>
            <p:cNvSpPr>
              <a:spLocks noChangeShapeType="1"/>
            </p:cNvSpPr>
            <p:nvPr/>
          </p:nvSpPr>
          <p:spPr bwMode="auto">
            <a:xfrm>
              <a:off x="166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7" name="Line 81"/>
            <p:cNvSpPr>
              <a:spLocks noChangeShapeType="1"/>
            </p:cNvSpPr>
            <p:nvPr/>
          </p:nvSpPr>
          <p:spPr bwMode="auto">
            <a:xfrm>
              <a:off x="184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8" name="Line 82"/>
            <p:cNvSpPr>
              <a:spLocks noChangeShapeType="1"/>
            </p:cNvSpPr>
            <p:nvPr/>
          </p:nvSpPr>
          <p:spPr bwMode="auto">
            <a:xfrm>
              <a:off x="203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39" name="Line 83"/>
            <p:cNvSpPr>
              <a:spLocks noChangeShapeType="1"/>
            </p:cNvSpPr>
            <p:nvPr/>
          </p:nvSpPr>
          <p:spPr bwMode="auto">
            <a:xfrm>
              <a:off x="221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0" name="Line 84"/>
            <p:cNvSpPr>
              <a:spLocks noChangeShapeType="1"/>
            </p:cNvSpPr>
            <p:nvPr/>
          </p:nvSpPr>
          <p:spPr bwMode="auto">
            <a:xfrm>
              <a:off x="240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1" name="Line 85"/>
            <p:cNvSpPr>
              <a:spLocks noChangeShapeType="1"/>
            </p:cNvSpPr>
            <p:nvPr/>
          </p:nvSpPr>
          <p:spPr bwMode="auto">
            <a:xfrm>
              <a:off x="258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2" name="Line 86"/>
            <p:cNvSpPr>
              <a:spLocks noChangeShapeType="1"/>
            </p:cNvSpPr>
            <p:nvPr/>
          </p:nvSpPr>
          <p:spPr bwMode="auto">
            <a:xfrm>
              <a:off x="277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3" name="Line 87"/>
            <p:cNvSpPr>
              <a:spLocks noChangeShapeType="1"/>
            </p:cNvSpPr>
            <p:nvPr/>
          </p:nvSpPr>
          <p:spPr bwMode="auto">
            <a:xfrm>
              <a:off x="295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4" name="Line 88"/>
            <p:cNvSpPr>
              <a:spLocks noChangeShapeType="1"/>
            </p:cNvSpPr>
            <p:nvPr/>
          </p:nvSpPr>
          <p:spPr bwMode="auto">
            <a:xfrm>
              <a:off x="314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5" name="Line 89"/>
            <p:cNvSpPr>
              <a:spLocks noChangeShapeType="1"/>
            </p:cNvSpPr>
            <p:nvPr/>
          </p:nvSpPr>
          <p:spPr bwMode="auto">
            <a:xfrm>
              <a:off x="332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6" name="Line 90"/>
            <p:cNvSpPr>
              <a:spLocks noChangeShapeType="1"/>
            </p:cNvSpPr>
            <p:nvPr/>
          </p:nvSpPr>
          <p:spPr bwMode="auto">
            <a:xfrm>
              <a:off x="351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7" name="Line 91"/>
            <p:cNvSpPr>
              <a:spLocks noChangeShapeType="1"/>
            </p:cNvSpPr>
            <p:nvPr/>
          </p:nvSpPr>
          <p:spPr bwMode="auto">
            <a:xfrm>
              <a:off x="369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8" name="Line 92"/>
            <p:cNvSpPr>
              <a:spLocks noChangeShapeType="1"/>
            </p:cNvSpPr>
            <p:nvPr/>
          </p:nvSpPr>
          <p:spPr bwMode="auto">
            <a:xfrm>
              <a:off x="388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49" name="Line 93"/>
            <p:cNvSpPr>
              <a:spLocks noChangeShapeType="1"/>
            </p:cNvSpPr>
            <p:nvPr/>
          </p:nvSpPr>
          <p:spPr bwMode="auto">
            <a:xfrm>
              <a:off x="406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0" name="Line 94"/>
            <p:cNvSpPr>
              <a:spLocks noChangeShapeType="1"/>
            </p:cNvSpPr>
            <p:nvPr/>
          </p:nvSpPr>
          <p:spPr bwMode="auto">
            <a:xfrm>
              <a:off x="425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1" name="Line 95"/>
            <p:cNvSpPr>
              <a:spLocks noChangeShapeType="1"/>
            </p:cNvSpPr>
            <p:nvPr/>
          </p:nvSpPr>
          <p:spPr bwMode="auto">
            <a:xfrm>
              <a:off x="443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2" name="Line 96"/>
            <p:cNvSpPr>
              <a:spLocks noChangeShapeType="1"/>
            </p:cNvSpPr>
            <p:nvPr/>
          </p:nvSpPr>
          <p:spPr bwMode="auto">
            <a:xfrm>
              <a:off x="461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3" name="Line 97"/>
            <p:cNvSpPr>
              <a:spLocks noChangeShapeType="1"/>
            </p:cNvSpPr>
            <p:nvPr/>
          </p:nvSpPr>
          <p:spPr bwMode="auto">
            <a:xfrm>
              <a:off x="480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4" name="Line 98"/>
            <p:cNvSpPr>
              <a:spLocks noChangeShapeType="1"/>
            </p:cNvSpPr>
            <p:nvPr/>
          </p:nvSpPr>
          <p:spPr bwMode="auto">
            <a:xfrm>
              <a:off x="498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5" name="Line 99"/>
            <p:cNvSpPr>
              <a:spLocks noChangeShapeType="1"/>
            </p:cNvSpPr>
            <p:nvPr/>
          </p:nvSpPr>
          <p:spPr bwMode="auto">
            <a:xfrm>
              <a:off x="517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6" name="Line 100"/>
            <p:cNvSpPr>
              <a:spLocks noChangeShapeType="1"/>
            </p:cNvSpPr>
            <p:nvPr/>
          </p:nvSpPr>
          <p:spPr bwMode="auto">
            <a:xfrm>
              <a:off x="535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57" name="Line 101"/>
            <p:cNvSpPr>
              <a:spLocks noChangeShapeType="1"/>
            </p:cNvSpPr>
            <p:nvPr/>
          </p:nvSpPr>
          <p:spPr bwMode="auto">
            <a:xfrm>
              <a:off x="554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9559" name="Line 103"/>
          <p:cNvSpPr>
            <a:spLocks noChangeShapeType="1"/>
          </p:cNvSpPr>
          <p:nvPr/>
        </p:nvSpPr>
        <p:spPr bwMode="auto">
          <a:xfrm rot="10800000" flipH="1">
            <a:off x="1695450" y="5453451"/>
            <a:ext cx="4564063" cy="794"/>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0" name="Line 104"/>
          <p:cNvSpPr>
            <a:spLocks noChangeShapeType="1"/>
          </p:cNvSpPr>
          <p:nvPr/>
        </p:nvSpPr>
        <p:spPr bwMode="auto">
          <a:xfrm rot="10800000" flipH="1">
            <a:off x="1701800" y="5270094"/>
            <a:ext cx="45640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nvGrpSpPr>
          <p:cNvPr id="19593" name="Group 137"/>
          <p:cNvGrpSpPr>
            <a:grpSpLocks/>
          </p:cNvGrpSpPr>
          <p:nvPr/>
        </p:nvGrpSpPr>
        <p:grpSpPr bwMode="auto">
          <a:xfrm>
            <a:off x="1701800" y="5263744"/>
            <a:ext cx="4559300" cy="190500"/>
            <a:chOff x="0" y="0"/>
            <a:chExt cx="5744" cy="240"/>
          </a:xfrm>
        </p:grpSpPr>
        <p:sp>
          <p:nvSpPr>
            <p:cNvPr id="19561" name="Line 105"/>
            <p:cNvSpPr>
              <a:spLocks noChangeShapeType="1"/>
            </p:cNvSpPr>
            <p:nvPr/>
          </p:nvSpPr>
          <p:spPr bwMode="auto">
            <a:xfrm rot="10800000">
              <a:off x="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2" name="Line 106"/>
            <p:cNvSpPr>
              <a:spLocks noChangeShapeType="1"/>
            </p:cNvSpPr>
            <p:nvPr/>
          </p:nvSpPr>
          <p:spPr bwMode="auto">
            <a:xfrm rot="10800000">
              <a:off x="18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3" name="Line 107"/>
            <p:cNvSpPr>
              <a:spLocks noChangeShapeType="1"/>
            </p:cNvSpPr>
            <p:nvPr/>
          </p:nvSpPr>
          <p:spPr bwMode="auto">
            <a:xfrm rot="10800000">
              <a:off x="37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4" name="Line 108"/>
            <p:cNvSpPr>
              <a:spLocks noChangeShapeType="1"/>
            </p:cNvSpPr>
            <p:nvPr/>
          </p:nvSpPr>
          <p:spPr bwMode="auto">
            <a:xfrm rot="10800000">
              <a:off x="55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5" name="Line 109"/>
            <p:cNvSpPr>
              <a:spLocks noChangeShapeType="1"/>
            </p:cNvSpPr>
            <p:nvPr/>
          </p:nvSpPr>
          <p:spPr bwMode="auto">
            <a:xfrm rot="10800000">
              <a:off x="740"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6" name="Line 110"/>
            <p:cNvSpPr>
              <a:spLocks noChangeShapeType="1"/>
            </p:cNvSpPr>
            <p:nvPr/>
          </p:nvSpPr>
          <p:spPr bwMode="auto">
            <a:xfrm rot="10800000">
              <a:off x="92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7" name="Line 111"/>
            <p:cNvSpPr>
              <a:spLocks noChangeShapeType="1"/>
            </p:cNvSpPr>
            <p:nvPr/>
          </p:nvSpPr>
          <p:spPr bwMode="auto">
            <a:xfrm rot="10800000">
              <a:off x="111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8" name="Line 112"/>
            <p:cNvSpPr>
              <a:spLocks noChangeShapeType="1"/>
            </p:cNvSpPr>
            <p:nvPr/>
          </p:nvSpPr>
          <p:spPr bwMode="auto">
            <a:xfrm rot="10800000">
              <a:off x="129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69" name="Line 113"/>
            <p:cNvSpPr>
              <a:spLocks noChangeShapeType="1"/>
            </p:cNvSpPr>
            <p:nvPr/>
          </p:nvSpPr>
          <p:spPr bwMode="auto">
            <a:xfrm rot="10800000">
              <a:off x="148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0" name="Line 114"/>
            <p:cNvSpPr>
              <a:spLocks noChangeShapeType="1"/>
            </p:cNvSpPr>
            <p:nvPr/>
          </p:nvSpPr>
          <p:spPr bwMode="auto">
            <a:xfrm rot="10800000">
              <a:off x="166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1" name="Line 115"/>
            <p:cNvSpPr>
              <a:spLocks noChangeShapeType="1"/>
            </p:cNvSpPr>
            <p:nvPr/>
          </p:nvSpPr>
          <p:spPr bwMode="auto">
            <a:xfrm rot="10800000">
              <a:off x="185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2" name="Line 116"/>
            <p:cNvSpPr>
              <a:spLocks noChangeShapeType="1"/>
            </p:cNvSpPr>
            <p:nvPr/>
          </p:nvSpPr>
          <p:spPr bwMode="auto">
            <a:xfrm rot="10800000">
              <a:off x="203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3" name="Line 117"/>
            <p:cNvSpPr>
              <a:spLocks noChangeShapeType="1"/>
            </p:cNvSpPr>
            <p:nvPr/>
          </p:nvSpPr>
          <p:spPr bwMode="auto">
            <a:xfrm rot="10800000">
              <a:off x="222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4" name="Line 118"/>
            <p:cNvSpPr>
              <a:spLocks noChangeShapeType="1"/>
            </p:cNvSpPr>
            <p:nvPr/>
          </p:nvSpPr>
          <p:spPr bwMode="auto">
            <a:xfrm rot="10800000">
              <a:off x="240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5" name="Line 119"/>
            <p:cNvSpPr>
              <a:spLocks noChangeShapeType="1"/>
            </p:cNvSpPr>
            <p:nvPr/>
          </p:nvSpPr>
          <p:spPr bwMode="auto">
            <a:xfrm rot="10800000">
              <a:off x="259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6" name="Line 120"/>
            <p:cNvSpPr>
              <a:spLocks noChangeShapeType="1"/>
            </p:cNvSpPr>
            <p:nvPr/>
          </p:nvSpPr>
          <p:spPr bwMode="auto">
            <a:xfrm rot="10800000">
              <a:off x="277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7" name="Line 121"/>
            <p:cNvSpPr>
              <a:spLocks noChangeShapeType="1"/>
            </p:cNvSpPr>
            <p:nvPr/>
          </p:nvSpPr>
          <p:spPr bwMode="auto">
            <a:xfrm rot="10800000">
              <a:off x="296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8" name="Line 122"/>
            <p:cNvSpPr>
              <a:spLocks noChangeShapeType="1"/>
            </p:cNvSpPr>
            <p:nvPr/>
          </p:nvSpPr>
          <p:spPr bwMode="auto">
            <a:xfrm rot="10800000">
              <a:off x="314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79" name="Line 123"/>
            <p:cNvSpPr>
              <a:spLocks noChangeShapeType="1"/>
            </p:cNvSpPr>
            <p:nvPr/>
          </p:nvSpPr>
          <p:spPr bwMode="auto">
            <a:xfrm rot="10800000">
              <a:off x="3333"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0" name="Line 124"/>
            <p:cNvSpPr>
              <a:spLocks noChangeShapeType="1"/>
            </p:cNvSpPr>
            <p:nvPr/>
          </p:nvSpPr>
          <p:spPr bwMode="auto">
            <a:xfrm rot="10800000">
              <a:off x="351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1" name="Line 125"/>
            <p:cNvSpPr>
              <a:spLocks noChangeShapeType="1"/>
            </p:cNvSpPr>
            <p:nvPr/>
          </p:nvSpPr>
          <p:spPr bwMode="auto">
            <a:xfrm rot="10800000">
              <a:off x="370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2" name="Line 126"/>
            <p:cNvSpPr>
              <a:spLocks noChangeShapeType="1"/>
            </p:cNvSpPr>
            <p:nvPr/>
          </p:nvSpPr>
          <p:spPr bwMode="auto">
            <a:xfrm rot="10800000">
              <a:off x="388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3" name="Line 127"/>
            <p:cNvSpPr>
              <a:spLocks noChangeShapeType="1"/>
            </p:cNvSpPr>
            <p:nvPr/>
          </p:nvSpPr>
          <p:spPr bwMode="auto">
            <a:xfrm rot="10800000">
              <a:off x="407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4" name="Line 128"/>
            <p:cNvSpPr>
              <a:spLocks noChangeShapeType="1"/>
            </p:cNvSpPr>
            <p:nvPr/>
          </p:nvSpPr>
          <p:spPr bwMode="auto">
            <a:xfrm rot="10800000">
              <a:off x="426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5" name="Line 129"/>
            <p:cNvSpPr>
              <a:spLocks noChangeShapeType="1"/>
            </p:cNvSpPr>
            <p:nvPr/>
          </p:nvSpPr>
          <p:spPr bwMode="auto">
            <a:xfrm rot="10800000">
              <a:off x="444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6" name="Line 130"/>
            <p:cNvSpPr>
              <a:spLocks noChangeShapeType="1"/>
            </p:cNvSpPr>
            <p:nvPr/>
          </p:nvSpPr>
          <p:spPr bwMode="auto">
            <a:xfrm rot="10800000">
              <a:off x="4632"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7" name="Line 131"/>
            <p:cNvSpPr>
              <a:spLocks noChangeShapeType="1"/>
            </p:cNvSpPr>
            <p:nvPr/>
          </p:nvSpPr>
          <p:spPr bwMode="auto">
            <a:xfrm rot="10800000">
              <a:off x="481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8" name="Line 132"/>
            <p:cNvSpPr>
              <a:spLocks noChangeShapeType="1"/>
            </p:cNvSpPr>
            <p:nvPr/>
          </p:nvSpPr>
          <p:spPr bwMode="auto">
            <a:xfrm rot="10800000">
              <a:off x="500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89" name="Line 133"/>
            <p:cNvSpPr>
              <a:spLocks noChangeShapeType="1"/>
            </p:cNvSpPr>
            <p:nvPr/>
          </p:nvSpPr>
          <p:spPr bwMode="auto">
            <a:xfrm rot="10800000">
              <a:off x="518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0" name="Line 134"/>
            <p:cNvSpPr>
              <a:spLocks noChangeShapeType="1"/>
            </p:cNvSpPr>
            <p:nvPr/>
          </p:nvSpPr>
          <p:spPr bwMode="auto">
            <a:xfrm rot="10800000">
              <a:off x="537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1" name="Line 135"/>
            <p:cNvSpPr>
              <a:spLocks noChangeShapeType="1"/>
            </p:cNvSpPr>
            <p:nvPr/>
          </p:nvSpPr>
          <p:spPr bwMode="auto">
            <a:xfrm rot="10800000">
              <a:off x="555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2" name="Line 136"/>
            <p:cNvSpPr>
              <a:spLocks noChangeShapeType="1"/>
            </p:cNvSpPr>
            <p:nvPr/>
          </p:nvSpPr>
          <p:spPr bwMode="auto">
            <a:xfrm rot="10800000">
              <a:off x="5743" y="0"/>
              <a:ext cx="1"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grpSp>
      <p:sp>
        <p:nvSpPr>
          <p:cNvPr id="19594" name="Rectangle 138"/>
          <p:cNvSpPr>
            <a:spLocks/>
          </p:cNvSpPr>
          <p:nvPr/>
        </p:nvSpPr>
        <p:spPr bwMode="auto">
          <a:xfrm>
            <a:off x="6369050" y="2041833"/>
            <a:ext cx="137217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Step 1</a:t>
            </a:r>
            <a:r>
              <a:rPr lang="en-US" sz="1600" dirty="0">
                <a:solidFill>
                  <a:srgbClr val="D90B00"/>
                </a:solidFill>
                <a:latin typeface="Myriad Pro Bold Cond" charset="0"/>
                <a:ea typeface="ＭＳ Ｐゴシック" charset="0"/>
                <a:cs typeface="Myriad Pro Bold Cond" charset="0"/>
                <a:sym typeface="Myriad Pro Bold Cond" charset="0"/>
              </a:rPr>
              <a:t>:</a:t>
            </a:r>
            <a:r>
              <a:rPr lang="en-US" sz="1600" dirty="0" smtClean="0">
                <a:solidFill>
                  <a:srgbClr val="D90B00"/>
                </a:solidFill>
                <a:latin typeface="Myriad Pro Bold Cond" charset="0"/>
                <a:ea typeface="ＭＳ Ｐゴシック" charset="0"/>
                <a:cs typeface="Myriad Pro Bold Cond" charset="0"/>
                <a:sym typeface="Myriad Pro Bold Cond" charset="0"/>
              </a:rPr>
              <a:t> </a:t>
            </a:r>
            <a:r>
              <a:rPr lang="en-US" sz="1600" dirty="0">
                <a:solidFill>
                  <a:srgbClr val="D90B00"/>
                </a:solidFill>
                <a:latin typeface="Myriad Pro Bold Cond" charset="0"/>
                <a:ea typeface="ＭＳ Ｐゴシック" charset="0"/>
                <a:cs typeface="Myriad Pro Bold Cond" charset="0"/>
                <a:sym typeface="Myriad Pro Bold Cond" charset="0"/>
              </a:rPr>
              <a:t>Activate row A</a:t>
            </a:r>
          </a:p>
        </p:txBody>
      </p:sp>
      <p:sp>
        <p:nvSpPr>
          <p:cNvPr id="19595" name="Freeform 139"/>
          <p:cNvSpPr>
            <a:spLocks/>
          </p:cNvSpPr>
          <p:nvPr/>
        </p:nvSpPr>
        <p:spPr bwMode="auto">
          <a:xfrm>
            <a:off x="922338" y="2187963"/>
            <a:ext cx="742950" cy="32321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none" w="med" len="med"/>
            <a:tailEnd type="triangl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6" name="Rectangle 140"/>
          <p:cNvSpPr>
            <a:spLocks/>
          </p:cNvSpPr>
          <p:nvPr/>
        </p:nvSpPr>
        <p:spPr bwMode="auto">
          <a:xfrm>
            <a:off x="179512" y="3124251"/>
            <a:ext cx="80010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defTabSz="457200"/>
            <a:r>
              <a:rPr lang="en-US" sz="1400" dirty="0" smtClean="0">
                <a:solidFill>
                  <a:srgbClr val="D90B00"/>
                </a:solidFill>
                <a:latin typeface="Tahoma"/>
                <a:ea typeface="ＭＳ Ｐゴシック" charset="0"/>
                <a:cs typeface="Tahoma"/>
                <a:sym typeface="Myriad Pro Bold Cond" charset="0"/>
              </a:rPr>
              <a:t>Transfer</a:t>
            </a:r>
            <a:r>
              <a:rPr lang="en-US" sz="1400" dirty="0">
                <a:solidFill>
                  <a:srgbClr val="D90B00"/>
                </a:solidFill>
                <a:latin typeface="Tahoma"/>
                <a:ea typeface="ＭＳ Ｐゴシック" charset="0"/>
                <a:cs typeface="Tahoma"/>
                <a:sym typeface="Myriad Pro Bold Cond" charset="0"/>
              </a:rPr>
              <a:t> </a:t>
            </a:r>
            <a:r>
              <a:rPr lang="en-US" sz="1400" dirty="0" smtClean="0">
                <a:solidFill>
                  <a:srgbClr val="D90B00"/>
                </a:solidFill>
                <a:latin typeface="Tahoma"/>
                <a:ea typeface="ＭＳ Ｐゴシック" charset="0"/>
                <a:cs typeface="Tahoma"/>
                <a:sym typeface="Myriad Pro Bold Cond" charset="0"/>
              </a:rPr>
              <a:t>row</a:t>
            </a:r>
            <a:endParaRPr lang="en-US" sz="1400" dirty="0">
              <a:solidFill>
                <a:srgbClr val="D90B00"/>
              </a:solidFill>
              <a:latin typeface="Tahoma"/>
              <a:ea typeface="ＭＳ Ｐゴシック" charset="0"/>
              <a:cs typeface="Tahoma"/>
              <a:sym typeface="Myriad Pro Bold Cond" charset="0"/>
            </a:endParaRPr>
          </a:p>
        </p:txBody>
      </p:sp>
      <p:sp>
        <p:nvSpPr>
          <p:cNvPr id="19597" name="Rectangle 141"/>
          <p:cNvSpPr>
            <a:spLocks/>
          </p:cNvSpPr>
          <p:nvPr/>
        </p:nvSpPr>
        <p:spPr bwMode="auto">
          <a:xfrm>
            <a:off x="6369050" y="2638733"/>
            <a:ext cx="137217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r>
              <a:rPr lang="en-US" sz="1600" dirty="0" smtClean="0">
                <a:solidFill>
                  <a:srgbClr val="D90B00"/>
                </a:solidFill>
                <a:latin typeface="Myriad Pro Bold Cond" charset="0"/>
                <a:ea typeface="ＭＳ Ｐゴシック" charset="0"/>
                <a:cs typeface="Myriad Pro Bold Cond" charset="0"/>
                <a:sym typeface="Myriad Pro Bold Cond" charset="0"/>
              </a:rPr>
              <a:t>Step 2: Activate </a:t>
            </a:r>
            <a:r>
              <a:rPr lang="en-US" sz="1600" dirty="0">
                <a:solidFill>
                  <a:srgbClr val="D90B00"/>
                </a:solidFill>
                <a:latin typeface="Myriad Pro Bold Cond" charset="0"/>
                <a:ea typeface="ＭＳ Ｐゴシック" charset="0"/>
                <a:cs typeface="Myriad Pro Bold Cond" charset="0"/>
                <a:sym typeface="Myriad Pro Bold Cond" charset="0"/>
              </a:rPr>
              <a:t>row B</a:t>
            </a:r>
          </a:p>
        </p:txBody>
      </p:sp>
      <p:sp>
        <p:nvSpPr>
          <p:cNvPr id="19598" name="Freeform 142"/>
          <p:cNvSpPr>
            <a:spLocks/>
          </p:cNvSpPr>
          <p:nvPr/>
        </p:nvSpPr>
        <p:spPr bwMode="auto">
          <a:xfrm>
            <a:off x="1079500" y="2793594"/>
            <a:ext cx="571500" cy="25082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triangl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pPr defTabSz="457200"/>
            <a:endParaRPr lang="en-US">
              <a:solidFill>
                <a:srgbClr val="000000"/>
              </a:solidFill>
              <a:latin typeface="Myriad Pro Bold Cond"/>
              <a:ea typeface="ヒラギノ角ゴ ProN W6"/>
              <a:cs typeface="ヒラギノ角ゴ ProN W6"/>
            </a:endParaRPr>
          </a:p>
        </p:txBody>
      </p:sp>
      <p:sp>
        <p:nvSpPr>
          <p:cNvPr id="19599" name="Rectangle 143"/>
          <p:cNvSpPr>
            <a:spLocks/>
          </p:cNvSpPr>
          <p:nvPr/>
        </p:nvSpPr>
        <p:spPr bwMode="auto">
          <a:xfrm>
            <a:off x="1142926" y="4181267"/>
            <a:ext cx="547626"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defTabSz="457200"/>
            <a:endParaRPr lang="en-US" sz="1600" dirty="0">
              <a:solidFill>
                <a:srgbClr val="D90B00"/>
              </a:solidFill>
              <a:latin typeface="Myriad Pro Bold Cond" charset="0"/>
              <a:ea typeface="ＭＳ Ｐゴシック" charset="0"/>
              <a:cs typeface="Myriad Pro Bold Cond" charset="0"/>
              <a:sym typeface="Myriad Pro Bold Cond" charset="0"/>
            </a:endParaRPr>
          </a:p>
          <a:p>
            <a:pPr defTabSz="457200"/>
            <a:r>
              <a:rPr lang="en-US" sz="1200" dirty="0">
                <a:solidFill>
                  <a:srgbClr val="D90B00"/>
                </a:solidFill>
                <a:latin typeface="Tahoma"/>
                <a:ea typeface="ＭＳ Ｐゴシック" charset="0"/>
                <a:cs typeface="Tahoma"/>
                <a:sym typeface="Myriad Pro Bold Cond" charset="0"/>
              </a:rPr>
              <a:t>Transfer</a:t>
            </a:r>
          </a:p>
          <a:p>
            <a:pPr defTabSz="457200"/>
            <a:r>
              <a:rPr lang="en-US" sz="1200" dirty="0">
                <a:solidFill>
                  <a:srgbClr val="D90B00"/>
                </a:solidFill>
                <a:latin typeface="Tahoma"/>
                <a:ea typeface="ＭＳ Ｐゴシック" charset="0"/>
                <a:cs typeface="Tahoma"/>
                <a:sym typeface="Myriad Pro Bold Cond" charset="0"/>
              </a:rPr>
              <a:t>row</a:t>
            </a:r>
          </a:p>
        </p:txBody>
      </p:sp>
      <p:sp>
        <p:nvSpPr>
          <p:cNvPr id="19601" name="Rectangle 145"/>
          <p:cNvSpPr>
            <a:spLocks/>
          </p:cNvSpPr>
          <p:nvPr/>
        </p:nvSpPr>
        <p:spPr bwMode="auto">
          <a:xfrm>
            <a:off x="450850" y="739775"/>
            <a:ext cx="734695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defTabSz="457200"/>
            <a:endParaRPr lang="en-US" dirty="0">
              <a:solidFill>
                <a:srgbClr val="000000"/>
              </a:solidFill>
              <a:latin typeface="Myriad Pro Bold Cond" charset="0"/>
              <a:ea typeface="ＭＳ Ｐゴシック" charset="0"/>
              <a:cs typeface="Myriad Pro Bold Cond" charset="0"/>
              <a:sym typeface="Myriad Pro Bold Cond" charset="0"/>
            </a:endParaRPr>
          </a:p>
        </p:txBody>
      </p:sp>
      <p:sp>
        <p:nvSpPr>
          <p:cNvPr id="2" name="TextBox 1"/>
          <p:cNvSpPr txBox="1"/>
          <p:nvPr/>
        </p:nvSpPr>
        <p:spPr>
          <a:xfrm>
            <a:off x="6660232" y="1124744"/>
            <a:ext cx="2275119" cy="369332"/>
          </a:xfrm>
          <a:prstGeom prst="rect">
            <a:avLst/>
          </a:prstGeom>
          <a:noFill/>
        </p:spPr>
        <p:txBody>
          <a:bodyPr wrap="none" rtlCol="0">
            <a:spAutoFit/>
          </a:bodyPr>
          <a:lstStyle/>
          <a:p>
            <a:r>
              <a:rPr lang="en-US" b="1" dirty="0" smtClean="0">
                <a:solidFill>
                  <a:srgbClr val="008000"/>
                </a:solidFill>
                <a:latin typeface="Myriad Pro Bold Cond"/>
                <a:ea typeface="ヒラギノ角ゴ ProN W6"/>
                <a:cs typeface="ヒラギノ角ゴ ProN W6"/>
              </a:rPr>
              <a:t>Negligible HW cost</a:t>
            </a:r>
            <a:endParaRPr lang="en-US" b="1" dirty="0">
              <a:solidFill>
                <a:srgbClr val="008000"/>
              </a:solidFill>
              <a:latin typeface="Myriad Pro Bold Cond"/>
              <a:ea typeface="ヒラギノ角ゴ ProN W6"/>
              <a:cs typeface="ヒラギノ角ゴ ProN W6"/>
            </a:endParaRPr>
          </a:p>
        </p:txBody>
      </p:sp>
      <p:sp>
        <p:nvSpPr>
          <p:cNvPr id="147" name="TextBox 146"/>
          <p:cNvSpPr txBox="1"/>
          <p:nvPr/>
        </p:nvSpPr>
        <p:spPr>
          <a:xfrm>
            <a:off x="5148064" y="836712"/>
            <a:ext cx="3810696" cy="369332"/>
          </a:xfrm>
          <a:prstGeom prst="rect">
            <a:avLst/>
          </a:prstGeom>
          <a:noFill/>
        </p:spPr>
        <p:txBody>
          <a:bodyPr wrap="none" rtlCol="0">
            <a:spAutoFit/>
          </a:bodyPr>
          <a:lstStyle/>
          <a:p>
            <a:r>
              <a:rPr lang="en-US" b="1" dirty="0" smtClean="0">
                <a:solidFill>
                  <a:srgbClr val="008000"/>
                </a:solidFill>
                <a:latin typeface="Myriad Pro Bold Cond"/>
                <a:ea typeface="ヒラギノ角ゴ ProN W6"/>
                <a:cs typeface="ヒラギノ角ゴ ProN W6"/>
              </a:rPr>
              <a:t>Idea: Two consecutive </a:t>
            </a:r>
            <a:r>
              <a:rPr lang="en-US" b="1" dirty="0" err="1" smtClean="0">
                <a:solidFill>
                  <a:srgbClr val="008000"/>
                </a:solidFill>
                <a:latin typeface="Myriad Pro Bold Cond"/>
                <a:ea typeface="ヒラギノ角ゴ ProN W6"/>
                <a:cs typeface="ヒラギノ角ゴ ProN W6"/>
              </a:rPr>
              <a:t>ACTivates</a:t>
            </a:r>
            <a:endParaRPr lang="en-US" b="1" dirty="0">
              <a:solidFill>
                <a:srgbClr val="008000"/>
              </a:solidFill>
              <a:latin typeface="Myriad Pro Bold Cond"/>
              <a:ea typeface="ヒラギノ角ゴ ProN W6"/>
              <a:cs typeface="ヒラギノ角ゴ ProN W6"/>
            </a:endParaRPr>
          </a:p>
        </p:txBody>
      </p:sp>
    </p:spTree>
    <p:extLst>
      <p:ext uri="{BB962C8B-B14F-4D97-AF65-F5344CB8AC3E}">
        <p14:creationId xmlns:p14="http://schemas.microsoft.com/office/powerpoint/2010/main" val="161931285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945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9594"/>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959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959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945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959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499"/>
                                          </p:stCondLst>
                                        </p:cTn>
                                        <p:tgtEl>
                                          <p:spTgt spid="19457"/>
                                        </p:tgtEl>
                                        <p:attrNameLst>
                                          <p:attrName>style.visibility</p:attrName>
                                        </p:attrNameLst>
                                      </p:cBhvr>
                                      <p:to>
                                        <p:strVal val="visible"/>
                                      </p:to>
                                    </p:set>
                                  </p:childTnLst>
                                </p:cTn>
                              </p:par>
                              <p:par>
                                <p:cTn id="25" presetID="1" presetClass="exit" presetSubtype="0" fill="hold" grpId="1" nodeType="withEffect">
                                  <p:stCondLst>
                                    <p:cond delay="0"/>
                                  </p:stCondLst>
                                  <p:childTnLst>
                                    <p:set>
                                      <p:cBhvr>
                                        <p:cTn id="26" dur="1" fill="hold">
                                          <p:stCondLst>
                                            <p:cond delay="0"/>
                                          </p:stCondLst>
                                        </p:cTn>
                                        <p:tgtEl>
                                          <p:spTgt spid="19459"/>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9594"/>
                                        </p:tgtEl>
                                        <p:attrNameLst>
                                          <p:attrName>style.visibility</p:attrName>
                                        </p:attrNameLst>
                                      </p:cBhvr>
                                      <p:to>
                                        <p:strVal val="hidden"/>
                                      </p:to>
                                    </p:set>
                                  </p:childTnLst>
                                </p:cTn>
                              </p:par>
                              <p:par>
                                <p:cTn id="29" presetID="1" presetClass="exit" presetSubtype="0" fill="hold" grpId="1" nodeType="withEffect">
                                  <p:stCondLst>
                                    <p:cond delay="0"/>
                                  </p:stCondLst>
                                  <p:childTnLst>
                                    <p:set>
                                      <p:cBhvr>
                                        <p:cTn id="30" dur="1" fill="hold">
                                          <p:stCondLst>
                                            <p:cond delay="0"/>
                                          </p:stCondLst>
                                        </p:cTn>
                                        <p:tgtEl>
                                          <p:spTgt spid="19596"/>
                                        </p:tgtEl>
                                        <p:attrNameLst>
                                          <p:attrName>style.visibility</p:attrName>
                                        </p:attrNameLst>
                                      </p:cBhvr>
                                      <p:to>
                                        <p:strVal val="hidden"/>
                                      </p:to>
                                    </p:set>
                                  </p:childTnLst>
                                </p:cTn>
                              </p:par>
                              <p:par>
                                <p:cTn id="31" presetID="1" presetClass="exit" presetSubtype="0" fill="hold" grpId="1" nodeType="withEffect">
                                  <p:stCondLst>
                                    <p:cond delay="0"/>
                                  </p:stCondLst>
                                  <p:childTnLst>
                                    <p:set>
                                      <p:cBhvr>
                                        <p:cTn id="32" dur="1" fill="hold">
                                          <p:stCondLst>
                                            <p:cond delay="0"/>
                                          </p:stCondLst>
                                        </p:cTn>
                                        <p:tgtEl>
                                          <p:spTgt spid="1959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499"/>
                                          </p:stCondLst>
                                        </p:cTn>
                                        <p:tgtEl>
                                          <p:spTgt spid="19598"/>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499"/>
                                          </p:stCondLst>
                                        </p:cTn>
                                        <p:tgtEl>
                                          <p:spTgt spid="19599"/>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47">
                                            <p:txEl>
                                              <p:pRg st="0" end="0"/>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7" grpId="0" animBg="1"/>
      <p:bldP spid="19458" grpId="0" animBg="1"/>
      <p:bldP spid="19459" grpId="0" animBg="1"/>
      <p:bldP spid="19459" grpId="1" animBg="1"/>
      <p:bldP spid="19594" grpId="0" autoUpdateAnimBg="0"/>
      <p:bldP spid="19594" grpId="1"/>
      <p:bldP spid="19595" grpId="0" animBg="1"/>
      <p:bldP spid="19595" grpId="1" animBg="1"/>
      <p:bldP spid="19596" grpId="0" autoUpdateAnimBg="0"/>
      <p:bldP spid="19596" grpId="1"/>
      <p:bldP spid="19597" grpId="0" autoUpdateAnimBg="0"/>
      <p:bldP spid="19598" grpId="0" animBg="1"/>
      <p:bldP spid="19599" grpId="0" autoUpdateAnimBg="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53752"/>
            <a:ext cx="8229600" cy="1143000"/>
          </a:xfrm>
        </p:spPr>
        <p:txBody>
          <a:bodyPr>
            <a:normAutofit fontScale="90000"/>
          </a:bodyPr>
          <a:lstStyle/>
          <a:p>
            <a:r>
              <a:rPr lang="en-US" dirty="0" err="1" smtClean="0">
                <a:solidFill>
                  <a:srgbClr val="1A5712"/>
                </a:solidFill>
                <a:latin typeface="Garamond"/>
                <a:cs typeface="Garamond"/>
              </a:rPr>
              <a:t>RowClone</a:t>
            </a:r>
            <a:r>
              <a:rPr lang="en-US" dirty="0" smtClean="0">
                <a:solidFill>
                  <a:srgbClr val="1A5712"/>
                </a:solidFill>
                <a:latin typeface="Garamond"/>
                <a:cs typeface="Garamond"/>
              </a:rPr>
              <a:t>: Latency and Energy Savings</a:t>
            </a:r>
            <a:endParaRPr lang="en-US" dirty="0">
              <a:solidFill>
                <a:srgbClr val="1A5712"/>
              </a:solidFill>
              <a:latin typeface="Garamond"/>
              <a:cs typeface="Garamond"/>
            </a:endParaRPr>
          </a:p>
        </p:txBody>
      </p:sp>
      <p:graphicFrame>
        <p:nvGraphicFramePr>
          <p:cNvPr id="4" name="Chart 3"/>
          <p:cNvGraphicFramePr/>
          <p:nvPr/>
        </p:nvGraphicFramePr>
        <p:xfrm>
          <a:off x="457200" y="1447800"/>
          <a:ext cx="8077200" cy="4800600"/>
        </p:xfrm>
        <a:graphic>
          <a:graphicData uri="http://schemas.openxmlformats.org/drawingml/2006/chart">
            <c:chart xmlns:c="http://schemas.openxmlformats.org/drawingml/2006/chart" xmlns:r="http://schemas.openxmlformats.org/officeDocument/2006/relationships" r:id="rId2"/>
          </a:graphicData>
        </a:graphic>
      </p:graphicFrame>
      <p:cxnSp>
        <p:nvCxnSpPr>
          <p:cNvPr id="5" name="Straight Arrow Connector 4"/>
          <p:cNvCxnSpPr/>
          <p:nvPr/>
        </p:nvCxnSpPr>
        <p:spPr bwMode="auto">
          <a:xfrm rot="16200000" flipH="1">
            <a:off x="1409703" y="3695699"/>
            <a:ext cx="2819397" cy="1"/>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6" name="TextBox 5"/>
          <p:cNvSpPr txBox="1"/>
          <p:nvPr/>
        </p:nvSpPr>
        <p:spPr>
          <a:xfrm>
            <a:off x="2819400" y="2438400"/>
            <a:ext cx="992579" cy="523220"/>
          </a:xfrm>
          <a:prstGeom prst="rect">
            <a:avLst/>
          </a:prstGeom>
          <a:noFill/>
          <a:ln>
            <a:noFill/>
          </a:ln>
        </p:spPr>
        <p:txBody>
          <a:bodyPr wrap="none" rtlCol="0">
            <a:spAutoFit/>
          </a:bodyPr>
          <a:lstStyle/>
          <a:p>
            <a:r>
              <a:rPr lang="en-US" sz="2800" b="1" dirty="0" smtClean="0">
                <a:solidFill>
                  <a:srgbClr val="FF0000"/>
                </a:solidFill>
                <a:latin typeface="Calibri"/>
              </a:rPr>
              <a:t>11.6x</a:t>
            </a:r>
            <a:endParaRPr lang="en-US" sz="2800" b="1" dirty="0">
              <a:solidFill>
                <a:srgbClr val="FF0000"/>
              </a:solidFill>
              <a:latin typeface="Calibri"/>
            </a:endParaRPr>
          </a:p>
        </p:txBody>
      </p:sp>
      <p:cxnSp>
        <p:nvCxnSpPr>
          <p:cNvPr id="7" name="Straight Arrow Connector 6"/>
          <p:cNvCxnSpPr/>
          <p:nvPr/>
        </p:nvCxnSpPr>
        <p:spPr bwMode="auto">
          <a:xfrm rot="16200000" flipH="1">
            <a:off x="4615523" y="3842676"/>
            <a:ext cx="3124200" cy="10847"/>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8" name="TextBox 7"/>
          <p:cNvSpPr txBox="1"/>
          <p:nvPr/>
        </p:nvSpPr>
        <p:spPr>
          <a:xfrm>
            <a:off x="6183045" y="2438400"/>
            <a:ext cx="713632" cy="523220"/>
          </a:xfrm>
          <a:prstGeom prst="rect">
            <a:avLst/>
          </a:prstGeom>
          <a:noFill/>
          <a:ln>
            <a:noFill/>
          </a:ln>
        </p:spPr>
        <p:txBody>
          <a:bodyPr wrap="none" rtlCol="0">
            <a:spAutoFit/>
          </a:bodyPr>
          <a:lstStyle/>
          <a:p>
            <a:r>
              <a:rPr lang="en-US" sz="2800" b="1" dirty="0" smtClean="0">
                <a:solidFill>
                  <a:srgbClr val="FF0000"/>
                </a:solidFill>
                <a:latin typeface="Calibri"/>
              </a:rPr>
              <a:t>74x</a:t>
            </a:r>
            <a:endParaRPr lang="en-US" sz="2800" b="1" dirty="0">
              <a:solidFill>
                <a:srgbClr val="FF0000"/>
              </a:solidFill>
              <a:latin typeface="Calibri"/>
            </a:endParaRPr>
          </a:p>
        </p:txBody>
      </p:sp>
      <p:sp>
        <p:nvSpPr>
          <p:cNvPr id="10" name="Slide Number Placeholder 9"/>
          <p:cNvSpPr>
            <a:spLocks noGrp="1"/>
          </p:cNvSpPr>
          <p:nvPr>
            <p:ph type="sldNum" sz="quarter" idx="12"/>
          </p:nvPr>
        </p:nvSpPr>
        <p:spPr/>
        <p:txBody>
          <a:bodyPr/>
          <a:lstStyle/>
          <a:p>
            <a:fld id="{CD63C8E0-6DD9-4302-9AA9-5177C785CB79}" type="slidenum">
              <a:rPr lang="en-US" smtClean="0">
                <a:solidFill>
                  <a:prstClr val="black">
                    <a:tint val="75000"/>
                  </a:prstClr>
                </a:solidFill>
                <a:latin typeface="Calibri"/>
              </a:rPr>
              <a:pPr/>
              <a:t>121</a:t>
            </a:fld>
            <a:endParaRPr lang="en-US">
              <a:solidFill>
                <a:prstClr val="black">
                  <a:tint val="75000"/>
                </a:prstClr>
              </a:solidFill>
              <a:latin typeface="Calibri"/>
            </a:endParaRPr>
          </a:p>
        </p:txBody>
      </p:sp>
      <p:sp>
        <p:nvSpPr>
          <p:cNvPr id="11" name="Rectangle 10"/>
          <p:cNvSpPr/>
          <p:nvPr/>
        </p:nvSpPr>
        <p:spPr>
          <a:xfrm>
            <a:off x="251520" y="6165304"/>
            <a:ext cx="7848872" cy="677108"/>
          </a:xfrm>
          <a:prstGeom prst="rect">
            <a:avLst/>
          </a:prstGeom>
        </p:spPr>
        <p:txBody>
          <a:bodyPr wrap="square">
            <a:spAutoFit/>
          </a:bodyPr>
          <a:lstStyle/>
          <a:p>
            <a:r>
              <a:rPr lang="en-US" sz="1900" dirty="0" smtClean="0">
                <a:solidFill>
                  <a:srgbClr val="000000"/>
                </a:solidFill>
                <a:latin typeface="Tahoma" charset="0"/>
              </a:rPr>
              <a:t>Seshadri et </a:t>
            </a:r>
            <a:r>
              <a:rPr lang="en-US" sz="1900" dirty="0">
                <a:solidFill>
                  <a:srgbClr val="000000"/>
                </a:solidFill>
                <a:latin typeface="Tahoma" charset="0"/>
              </a:rPr>
              <a:t>al., </a:t>
            </a:r>
            <a:r>
              <a:rPr lang="en-US" sz="1900" dirty="0" smtClean="0">
                <a:solidFill>
                  <a:srgbClr val="000000"/>
                </a:solidFill>
                <a:latin typeface="Tahoma" charset="0"/>
              </a:rPr>
              <a:t>“</a:t>
            </a:r>
            <a:r>
              <a:rPr lang="en-US" altLang="ja-JP" sz="1900" dirty="0" err="1" smtClean="0">
                <a:solidFill>
                  <a:srgbClr val="0000FF"/>
                </a:solidFill>
                <a:latin typeface="Tahoma" charset="0"/>
                <a:ea typeface="ＭＳ Ｐゴシック"/>
              </a:rPr>
              <a:t>RowClone</a:t>
            </a:r>
            <a:r>
              <a:rPr lang="en-US" altLang="ja-JP" sz="1900" dirty="0">
                <a:solidFill>
                  <a:srgbClr val="0000FF"/>
                </a:solidFill>
                <a:latin typeface="Tahoma" charset="0"/>
                <a:ea typeface="ＭＳ Ｐゴシック"/>
              </a:rPr>
              <a:t>: Fast and Efficient In-DRAM Copy and Initialization of Bulk Data</a:t>
            </a:r>
            <a:r>
              <a:rPr lang="en-US" altLang="ja-JP" sz="1900" dirty="0" smtClean="0">
                <a:solidFill>
                  <a:srgbClr val="000000"/>
                </a:solidFill>
                <a:latin typeface="Tahoma" charset="0"/>
                <a:ea typeface="ＭＳ Ｐゴシック"/>
              </a:rPr>
              <a:t>,</a:t>
            </a:r>
            <a:r>
              <a:rPr lang="en-US" sz="1900" dirty="0">
                <a:solidFill>
                  <a:srgbClr val="000000"/>
                </a:solidFill>
                <a:latin typeface="Tahoma" charset="0"/>
              </a:rPr>
              <a:t>”</a:t>
            </a:r>
            <a:r>
              <a:rPr lang="en-US" altLang="ja-JP" sz="1900" dirty="0">
                <a:solidFill>
                  <a:srgbClr val="000000"/>
                </a:solidFill>
                <a:latin typeface="Tahoma" charset="0"/>
                <a:ea typeface="ＭＳ Ｐゴシック"/>
              </a:rPr>
              <a:t> </a:t>
            </a:r>
            <a:r>
              <a:rPr lang="en-US" altLang="ja-JP" sz="1900" dirty="0" smtClean="0">
                <a:solidFill>
                  <a:srgbClr val="000000"/>
                </a:solidFill>
                <a:latin typeface="Tahoma" charset="0"/>
                <a:ea typeface="ＭＳ Ｐゴシック"/>
              </a:rPr>
              <a:t>MICRO 2013.</a:t>
            </a:r>
            <a:endParaRPr lang="en-US" sz="1900" dirty="0">
              <a:solidFill>
                <a:srgbClr val="000000"/>
              </a:solidFill>
              <a:latin typeface="Tahoma"/>
            </a:endParaRPr>
          </a:p>
        </p:txBody>
      </p:sp>
    </p:spTree>
    <p:extLst>
      <p:ext uri="{BB962C8B-B14F-4D97-AF65-F5344CB8AC3E}">
        <p14:creationId xmlns:p14="http://schemas.microsoft.com/office/powerpoint/2010/main" val="78570698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RowClone</a:t>
            </a:r>
            <a:endParaRPr lang="en-US" dirty="0"/>
          </a:p>
        </p:txBody>
      </p:sp>
      <p:sp>
        <p:nvSpPr>
          <p:cNvPr id="3" name="Content Placeholder 2"/>
          <p:cNvSpPr>
            <a:spLocks noGrp="1"/>
          </p:cNvSpPr>
          <p:nvPr>
            <p:ph idx="1"/>
          </p:nvPr>
        </p:nvSpPr>
        <p:spPr>
          <a:xfrm>
            <a:off x="228600" y="1012279"/>
            <a:ext cx="8610600" cy="5153025"/>
          </a:xfrm>
        </p:spPr>
        <p:txBody>
          <a:bodyPr/>
          <a:lstStyle/>
          <a:p>
            <a:r>
              <a:rPr lang="en-US" sz="1800" dirty="0"/>
              <a:t>Vivek Seshadri, Yoongu Kim, Chris Fallin, Donghyuk Lee, </a:t>
            </a:r>
            <a:r>
              <a:rPr lang="en-US" sz="1800" dirty="0" err="1"/>
              <a:t>Rachata</a:t>
            </a:r>
            <a:r>
              <a:rPr lang="en-US" sz="1800" dirty="0"/>
              <a:t> </a:t>
            </a:r>
            <a:r>
              <a:rPr lang="en-US" sz="1800" dirty="0" err="1"/>
              <a:t>Ausavarungnirun</a:t>
            </a:r>
            <a:r>
              <a:rPr lang="en-US" sz="1800" dirty="0"/>
              <a:t>, Gennady </a:t>
            </a:r>
            <a:r>
              <a:rPr lang="en-US" sz="1800" dirty="0" err="1"/>
              <a:t>Pekhimenko</a:t>
            </a:r>
            <a:r>
              <a:rPr lang="en-US" sz="1800" dirty="0"/>
              <a:t>, </a:t>
            </a:r>
            <a:r>
              <a:rPr lang="en-US" sz="1800" dirty="0" err="1"/>
              <a:t>Yixin</a:t>
            </a:r>
            <a:r>
              <a:rPr lang="en-US" sz="1800" dirty="0"/>
              <a:t> </a:t>
            </a:r>
            <a:r>
              <a:rPr lang="en-US" sz="1800" dirty="0" err="1"/>
              <a:t>Luo</a:t>
            </a:r>
            <a:r>
              <a:rPr lang="en-US" sz="1800" dirty="0"/>
              <a:t>, Onur Mutlu, Michael A. </a:t>
            </a:r>
            <a:r>
              <a:rPr lang="en-US" sz="1800" dirty="0" err="1"/>
              <a:t>Kozuch</a:t>
            </a:r>
            <a:r>
              <a:rPr lang="en-US" sz="1800" dirty="0"/>
              <a:t>, Phillip B. Gibbons, and Todd C. </a:t>
            </a:r>
            <a:r>
              <a:rPr lang="en-US" sz="1800" dirty="0" err="1"/>
              <a:t>Mowry</a:t>
            </a:r>
            <a:r>
              <a:rPr lang="en-US" sz="1800" dirty="0"/>
              <a:t>,</a:t>
            </a:r>
            <a:br>
              <a:rPr lang="en-US" sz="1800" dirty="0"/>
            </a:br>
            <a:r>
              <a:rPr lang="en-US" sz="1800" b="1" dirty="0">
                <a:hlinkClick r:id="rId2"/>
              </a:rPr>
              <a:t>"RowClone: Fast and Energy-Efficient In-DRAM Bulk Data Copy and Initialization"</a:t>
            </a:r>
            <a:r>
              <a:rPr lang="en-US" sz="1800" dirty="0"/>
              <a:t/>
            </a:r>
            <a:br>
              <a:rPr lang="en-US" sz="1800" dirty="0"/>
            </a:br>
            <a:r>
              <a:rPr lang="en-US" sz="1800" i="1" dirty="0"/>
              <a:t>Proceedings of the </a:t>
            </a:r>
            <a:r>
              <a:rPr lang="en-US" sz="1800" i="1" dirty="0">
                <a:hlinkClick r:id="rId3"/>
              </a:rPr>
              <a:t>46th International Symposium on Microarchitecture</a:t>
            </a:r>
            <a:r>
              <a:rPr lang="en-US" sz="1800" i="1" dirty="0"/>
              <a:t> (</a:t>
            </a:r>
            <a:r>
              <a:rPr lang="en-US" sz="1800" b="1" i="1" dirty="0"/>
              <a:t>MICRO</a:t>
            </a:r>
            <a:r>
              <a:rPr lang="en-US" sz="1800" i="1" dirty="0"/>
              <a:t>)</a:t>
            </a:r>
            <a:r>
              <a:rPr lang="en-US" sz="1800" dirty="0"/>
              <a:t>, Davis, CA, December 2013.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 </a:t>
            </a:r>
          </a:p>
          <a:p>
            <a:endParaRPr lang="en-US" sz="20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122</a:t>
            </a:fld>
            <a:endParaRPr lang="en-US">
              <a:solidFill>
                <a:srgbClr val="000000"/>
              </a:solidFill>
            </a:endParaRPr>
          </a:p>
        </p:txBody>
      </p:sp>
      <p:pic>
        <p:nvPicPr>
          <p:cNvPr id="6" name="Picture 5"/>
          <p:cNvPicPr>
            <a:picLocks noChangeAspect="1"/>
          </p:cNvPicPr>
          <p:nvPr/>
        </p:nvPicPr>
        <p:blipFill>
          <a:blip r:embed="rId10"/>
          <a:stretch>
            <a:fillRect/>
          </a:stretch>
        </p:blipFill>
        <p:spPr>
          <a:xfrm>
            <a:off x="0" y="3562817"/>
            <a:ext cx="9144000" cy="3322567"/>
          </a:xfrm>
          <a:prstGeom prst="rect">
            <a:avLst/>
          </a:prstGeom>
        </p:spPr>
      </p:pic>
    </p:spTree>
    <p:extLst>
      <p:ext uri="{BB962C8B-B14F-4D97-AF65-F5344CB8AC3E}">
        <p14:creationId xmlns:p14="http://schemas.microsoft.com/office/powerpoint/2010/main" val="31753998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(Truly) In-Memory Computation</a:t>
            </a:r>
            <a:endParaRPr lang="en-US" dirty="0"/>
          </a:p>
        </p:txBody>
      </p:sp>
      <p:sp>
        <p:nvSpPr>
          <p:cNvPr id="3" name="Content Placeholder 2"/>
          <p:cNvSpPr>
            <a:spLocks noGrp="1"/>
          </p:cNvSpPr>
          <p:nvPr>
            <p:ph idx="1"/>
          </p:nvPr>
        </p:nvSpPr>
        <p:spPr>
          <a:xfrm>
            <a:off x="228600" y="997527"/>
            <a:ext cx="8807896" cy="5193723"/>
          </a:xfrm>
        </p:spPr>
        <p:txBody>
          <a:bodyPr/>
          <a:lstStyle/>
          <a:p>
            <a:r>
              <a:rPr lang="en-US" dirty="0" smtClean="0"/>
              <a:t>Similarly, we can support </a:t>
            </a:r>
            <a:r>
              <a:rPr lang="en-US" dirty="0" smtClean="0">
                <a:solidFill>
                  <a:srgbClr val="0000FF"/>
                </a:solidFill>
              </a:rPr>
              <a:t>in-DRAM AND, OR, NOT, MAJ</a:t>
            </a:r>
            <a:endParaRPr lang="en-US" dirty="0">
              <a:solidFill>
                <a:srgbClr val="0000FF"/>
              </a:solidFill>
            </a:endParaRPr>
          </a:p>
          <a:p>
            <a:r>
              <a:rPr lang="en-US" dirty="0"/>
              <a:t>A</a:t>
            </a:r>
            <a:r>
              <a:rPr lang="en-US" dirty="0" smtClean="0"/>
              <a:t>t low cost</a:t>
            </a:r>
          </a:p>
          <a:p>
            <a:r>
              <a:rPr lang="en-US" dirty="0" smtClean="0">
                <a:solidFill>
                  <a:srgbClr val="0000FF"/>
                </a:solidFill>
              </a:rPr>
              <a:t>Using analog behavior of memory</a:t>
            </a:r>
          </a:p>
          <a:p>
            <a:r>
              <a:rPr lang="en-US" dirty="0" smtClean="0">
                <a:solidFill>
                  <a:srgbClr val="FF0000"/>
                </a:solidFill>
              </a:rPr>
              <a:t>30-60X performance and energy improvement</a:t>
            </a:r>
            <a:endParaRPr lang="en-US" dirty="0">
              <a:solidFill>
                <a:srgbClr val="FF0000"/>
              </a:solidFill>
            </a:endParaRPr>
          </a:p>
          <a:p>
            <a:pPr lvl="1"/>
            <a:r>
              <a:rPr lang="en-US" sz="2000" dirty="0" smtClean="0"/>
              <a:t>Seshadri+, “</a:t>
            </a:r>
            <a:r>
              <a:rPr lang="en-US" sz="2000" dirty="0" smtClean="0">
                <a:solidFill>
                  <a:srgbClr val="004D26"/>
                </a:solidFill>
              </a:rPr>
              <a:t>In-DRAM Bulk Bitwise AND and OR</a:t>
            </a:r>
            <a:r>
              <a:rPr lang="en-US" sz="2000" dirty="0" smtClean="0"/>
              <a:t>,” CAL 2016.</a:t>
            </a:r>
          </a:p>
          <a:p>
            <a:pPr lvl="1"/>
            <a:r>
              <a:rPr lang="en-US" sz="2000" dirty="0" smtClean="0"/>
              <a:t>Seshadri+, “</a:t>
            </a:r>
            <a:r>
              <a:rPr lang="en-US" sz="2000" dirty="0">
                <a:solidFill>
                  <a:schemeClr val="tx2">
                    <a:lumMod val="75000"/>
                  </a:schemeClr>
                </a:solidFill>
              </a:rPr>
              <a:t>Buddy-RAM: Improving the Performance and Efficiency of Bulk Bitwise Operations Using </a:t>
            </a:r>
            <a:r>
              <a:rPr lang="en-US" sz="2000" dirty="0" smtClean="0">
                <a:solidFill>
                  <a:schemeClr val="tx2">
                    <a:lumMod val="75000"/>
                  </a:schemeClr>
                </a:solidFill>
              </a:rPr>
              <a:t>DRAM</a:t>
            </a:r>
            <a:r>
              <a:rPr lang="en-US" sz="2000" dirty="0" smtClean="0"/>
              <a:t>,” </a:t>
            </a:r>
            <a:r>
              <a:rPr lang="en-US" sz="2000" dirty="0" err="1" smtClean="0"/>
              <a:t>arxiv</a:t>
            </a:r>
            <a:r>
              <a:rPr lang="en-US" sz="2000" dirty="0" smtClean="0"/>
              <a:t> 2016.</a:t>
            </a:r>
            <a:endParaRPr lang="en-US" sz="2000" dirty="0"/>
          </a:p>
          <a:p>
            <a:endParaRPr lang="en-US" dirty="0" smtClean="0"/>
          </a:p>
          <a:p>
            <a:r>
              <a:rPr lang="en-US" dirty="0" smtClean="0">
                <a:solidFill>
                  <a:srgbClr val="0000FF"/>
                </a:solidFill>
              </a:rPr>
              <a:t>New memory technologies </a:t>
            </a:r>
            <a:r>
              <a:rPr lang="en-US" dirty="0" smtClean="0"/>
              <a:t>enable even more opportunities</a:t>
            </a:r>
          </a:p>
          <a:p>
            <a:pPr lvl="1"/>
            <a:r>
              <a:rPr lang="en-US" dirty="0" smtClean="0"/>
              <a:t>Memristors, resistive RAM, phase change </a:t>
            </a:r>
            <a:r>
              <a:rPr lang="en-US" dirty="0" err="1" smtClean="0"/>
              <a:t>mem</a:t>
            </a:r>
            <a:r>
              <a:rPr lang="en-US" dirty="0" smtClean="0"/>
              <a:t>, STT-MRAM, </a:t>
            </a:r>
            <a:r>
              <a:rPr lang="is-IS" dirty="0" smtClean="0"/>
              <a:t>…</a:t>
            </a:r>
            <a:endParaRPr lang="en-US" dirty="0" smtClean="0"/>
          </a:p>
          <a:p>
            <a:pPr lvl="1"/>
            <a:r>
              <a:rPr lang="en-US" dirty="0" smtClean="0"/>
              <a:t>Can operate on data </a:t>
            </a:r>
            <a:r>
              <a:rPr lang="en-US" dirty="0" smtClean="0">
                <a:solidFill>
                  <a:srgbClr val="FF0000"/>
                </a:solidFill>
              </a:rPr>
              <a:t>with minimal movement</a:t>
            </a:r>
            <a:endParaRPr lang="en-US" dirty="0">
              <a:solidFill>
                <a:srgbClr val="FF0000"/>
              </a:solidFill>
            </a:endParaRP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123</a:t>
            </a:fld>
            <a:endParaRPr lang="en-US"/>
          </a:p>
        </p:txBody>
      </p:sp>
    </p:spTree>
    <p:extLst>
      <p:ext uri="{BB962C8B-B14F-4D97-AF65-F5344CB8AC3E}">
        <p14:creationId xmlns:p14="http://schemas.microsoft.com/office/powerpoint/2010/main" val="21748028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smtClean="0"/>
              <a:t>In-DRAM AND/OR: Triple Row Activation</a:t>
            </a:r>
            <a:endParaRPr lang="en-US" sz="3800" dirty="0"/>
          </a:p>
        </p:txBody>
      </p:sp>
      <p:sp>
        <p:nvSpPr>
          <p:cNvPr id="3" name="Content Placeholder 2"/>
          <p:cNvSpPr>
            <a:spLocks noGrp="1"/>
          </p:cNvSpPr>
          <p:nvPr>
            <p:ph idx="1"/>
          </p:nvPr>
        </p:nvSpPr>
        <p:spPr>
          <a:xfrm>
            <a:off x="228600" y="1056928"/>
            <a:ext cx="8610600" cy="4876800"/>
          </a:xfrm>
        </p:spPr>
        <p:txBody>
          <a:bodyPr/>
          <a:lstStyle/>
          <a:p>
            <a:endParaRPr lang="en-US"/>
          </a:p>
        </p:txBody>
      </p:sp>
      <p:sp>
        <p:nvSpPr>
          <p:cNvPr id="4" name="Slide Number Placeholder 3"/>
          <p:cNvSpPr>
            <a:spLocks noGrp="1"/>
          </p:cNvSpPr>
          <p:nvPr>
            <p:ph type="sldNum" sz="quarter" idx="11"/>
          </p:nvPr>
        </p:nvSpPr>
        <p:spPr>
          <a:xfrm>
            <a:off x="6804248" y="6356176"/>
            <a:ext cx="2133600" cy="457200"/>
          </a:xfrm>
        </p:spPr>
        <p:txBody>
          <a:bodyPr/>
          <a:lstStyle/>
          <a:p>
            <a:fld id="{323594FA-E141-4234-AE05-360401972BE7}" type="slidenum">
              <a:rPr lang="en-US" altLang="en-US" smtClean="0">
                <a:solidFill>
                  <a:srgbClr val="000000"/>
                </a:solidFill>
              </a:rPr>
              <a:pPr/>
              <a:t>124</a:t>
            </a:fld>
            <a:endParaRPr lang="en-US" altLang="en-US" dirty="0">
              <a:solidFill>
                <a:srgbClr val="000000"/>
              </a:solidFill>
            </a:endParaRPr>
          </a:p>
        </p:txBody>
      </p:sp>
      <p:sp>
        <p:nvSpPr>
          <p:cNvPr id="71" name="Rectangle 70"/>
          <p:cNvSpPr/>
          <p:nvPr/>
        </p:nvSpPr>
        <p:spPr>
          <a:xfrm>
            <a:off x="1384300" y="31905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72" name="Rectangle 71"/>
          <p:cNvSpPr/>
          <p:nvPr/>
        </p:nvSpPr>
        <p:spPr>
          <a:xfrm>
            <a:off x="1371600" y="34761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73" name="Rectangle 72"/>
          <p:cNvSpPr/>
          <p:nvPr/>
        </p:nvSpPr>
        <p:spPr>
          <a:xfrm>
            <a:off x="1387613" y="2134614"/>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74" name="Rectangle 73"/>
          <p:cNvSpPr/>
          <p:nvPr/>
        </p:nvSpPr>
        <p:spPr>
          <a:xfrm>
            <a:off x="1390386" y="2420264"/>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grpSp>
        <p:nvGrpSpPr>
          <p:cNvPr id="75" name="Group 74"/>
          <p:cNvGrpSpPr/>
          <p:nvPr/>
        </p:nvGrpSpPr>
        <p:grpSpPr>
          <a:xfrm>
            <a:off x="1752600" y="1133128"/>
            <a:ext cx="3064024" cy="4958665"/>
            <a:chOff x="1828800" y="-857925"/>
            <a:chExt cx="4182533" cy="6768806"/>
          </a:xfrm>
        </p:grpSpPr>
        <p:grpSp>
          <p:nvGrpSpPr>
            <p:cNvPr id="76" name="Group 75"/>
            <p:cNvGrpSpPr/>
            <p:nvPr/>
          </p:nvGrpSpPr>
          <p:grpSpPr>
            <a:xfrm>
              <a:off x="3039533" y="3479094"/>
              <a:ext cx="2971800" cy="1119011"/>
              <a:chOff x="2667000" y="3041650"/>
              <a:chExt cx="2057400" cy="774700"/>
            </a:xfrm>
          </p:grpSpPr>
          <p:grpSp>
            <p:nvGrpSpPr>
              <p:cNvPr id="82" name="Group 81"/>
              <p:cNvGrpSpPr/>
              <p:nvPr/>
            </p:nvGrpSpPr>
            <p:grpSpPr>
              <a:xfrm>
                <a:off x="2667000" y="3048000"/>
                <a:ext cx="609600" cy="762000"/>
                <a:chOff x="2819400" y="3048000"/>
                <a:chExt cx="609600" cy="762000"/>
              </a:xfrm>
            </p:grpSpPr>
            <p:sp>
              <p:nvSpPr>
                <p:cNvPr id="88" name="Isosceles Triangle 87"/>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89" name="Oval 88"/>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smtClean="0">
                    <a:solidFill>
                      <a:prstClr val="white"/>
                    </a:solidFill>
                    <a:latin typeface="Calibri"/>
                  </a:endParaRPr>
                </a:p>
              </p:txBody>
            </p:sp>
          </p:grpSp>
          <p:grpSp>
            <p:nvGrpSpPr>
              <p:cNvPr id="83" name="Group 82"/>
              <p:cNvGrpSpPr/>
              <p:nvPr/>
            </p:nvGrpSpPr>
            <p:grpSpPr>
              <a:xfrm rot="10800000">
                <a:off x="4114800" y="3048000"/>
                <a:ext cx="609600" cy="762000"/>
                <a:chOff x="2819400" y="3048000"/>
                <a:chExt cx="609600" cy="762000"/>
              </a:xfrm>
            </p:grpSpPr>
            <p:sp>
              <p:nvSpPr>
                <p:cNvPr id="86" name="Isosceles Triangle 85"/>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87" name="Oval 86"/>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algn="ctr">
                    <a:defRPr/>
                  </a:pPr>
                  <a:endParaRPr lang="en-US" sz="3200" b="1" kern="0" dirty="0" smtClean="0">
                    <a:solidFill>
                      <a:prstClr val="white"/>
                    </a:solidFill>
                    <a:latin typeface="Calibri"/>
                  </a:endParaRPr>
                </a:p>
              </p:txBody>
            </p:sp>
          </p:grpSp>
          <p:cxnSp>
            <p:nvCxnSpPr>
              <p:cNvPr id="84" name="Elbow Connector 83"/>
              <p:cNvCxnSpPr>
                <a:stCxn id="86" idx="3"/>
                <a:endCxn id="89" idx="0"/>
              </p:cNvCxnSpPr>
              <p:nvPr/>
            </p:nvCxnSpPr>
            <p:spPr>
              <a:xfrm rot="16200000" flipV="1">
                <a:off x="3695700" y="2324100"/>
                <a:ext cx="12700" cy="1447800"/>
              </a:xfrm>
              <a:prstGeom prst="bentConnector3">
                <a:avLst>
                  <a:gd name="adj1" fmla="val 4135134"/>
                </a:avLst>
              </a:prstGeom>
              <a:noFill/>
              <a:ln w="19050" cap="flat" cmpd="sng" algn="ctr">
                <a:solidFill>
                  <a:sysClr val="windowText" lastClr="000000">
                    <a:lumMod val="65000"/>
                    <a:lumOff val="35000"/>
                  </a:sysClr>
                </a:solidFill>
                <a:prstDash val="solid"/>
                <a:headEnd type="none" w="med" len="med"/>
                <a:tailEnd type="none" w="med" len="med"/>
              </a:ln>
              <a:effectLst/>
            </p:spPr>
          </p:cxnSp>
          <p:cxnSp>
            <p:nvCxnSpPr>
              <p:cNvPr id="85" name="Elbow Connector 84"/>
              <p:cNvCxnSpPr>
                <a:stCxn id="87" idx="0"/>
                <a:endCxn id="88" idx="3"/>
              </p:cNvCxnSpPr>
              <p:nvPr/>
            </p:nvCxnSpPr>
            <p:spPr>
              <a:xfrm rot="5400000">
                <a:off x="3695700" y="3086100"/>
                <a:ext cx="12700" cy="1447800"/>
              </a:xfrm>
              <a:prstGeom prst="bentConnector3">
                <a:avLst>
                  <a:gd name="adj1" fmla="val 4427024"/>
                </a:avLst>
              </a:prstGeom>
              <a:noFill/>
              <a:ln w="19050" cap="flat" cmpd="sng" algn="ctr">
                <a:solidFill>
                  <a:sysClr val="windowText" lastClr="000000">
                    <a:lumMod val="65000"/>
                    <a:lumOff val="35000"/>
                  </a:sysClr>
                </a:solidFill>
                <a:prstDash val="solid"/>
                <a:headEnd type="none" w="med" len="med"/>
                <a:tailEnd type="none" w="med" len="med"/>
              </a:ln>
              <a:effectLst/>
            </p:spPr>
          </p:cxnSp>
        </p:grpSp>
        <p:cxnSp>
          <p:nvCxnSpPr>
            <p:cNvPr id="77" name="Straight Connector 76"/>
            <p:cNvCxnSpPr>
              <a:endCxn id="88" idx="1"/>
            </p:cNvCxnSpPr>
            <p:nvPr/>
          </p:nvCxnSpPr>
          <p:spPr>
            <a:xfrm>
              <a:off x="1828800" y="4093633"/>
              <a:ext cx="1430867" cy="0"/>
            </a:xfrm>
            <a:prstGeom prst="line">
              <a:avLst/>
            </a:prstGeom>
            <a:noFill/>
            <a:ln w="38100" cap="flat" cmpd="sng" algn="ctr">
              <a:solidFill>
                <a:srgbClr val="C4442A"/>
              </a:solidFill>
              <a:prstDash val="solid"/>
              <a:headEnd type="none" w="med" len="med"/>
              <a:tailEnd type="none" w="med" len="med"/>
            </a:ln>
            <a:effectLst/>
          </p:spPr>
        </p:cxnSp>
        <p:cxnSp>
          <p:nvCxnSpPr>
            <p:cNvPr id="78" name="Straight Connector 77"/>
            <p:cNvCxnSpPr/>
            <p:nvPr/>
          </p:nvCxnSpPr>
          <p:spPr>
            <a:xfrm>
              <a:off x="2544233" y="4093633"/>
              <a:ext cx="0" cy="935567"/>
            </a:xfrm>
            <a:prstGeom prst="line">
              <a:avLst/>
            </a:prstGeom>
            <a:noFill/>
            <a:ln w="38100" cap="flat" cmpd="sng" algn="ctr">
              <a:solidFill>
                <a:srgbClr val="C4442A"/>
              </a:solidFill>
              <a:prstDash val="solid"/>
              <a:headEnd type="none" w="med" len="med"/>
              <a:tailEnd type="none" w="med" len="med"/>
            </a:ln>
            <a:effectLst/>
          </p:spPr>
        </p:cxnSp>
        <p:cxnSp>
          <p:nvCxnSpPr>
            <p:cNvPr id="79" name="Elbow Connector 78"/>
            <p:cNvCxnSpPr>
              <a:endCxn id="86" idx="5"/>
            </p:cNvCxnSpPr>
            <p:nvPr/>
          </p:nvCxnSpPr>
          <p:spPr>
            <a:xfrm flipV="1">
              <a:off x="2544233" y="3983567"/>
              <a:ext cx="2806700" cy="1045633"/>
            </a:xfrm>
            <a:prstGeom prst="bentConnector3">
              <a:avLst>
                <a:gd name="adj1" fmla="val 67170"/>
              </a:avLst>
            </a:prstGeom>
            <a:noFill/>
            <a:ln w="38100" cap="flat" cmpd="sng" algn="ctr">
              <a:solidFill>
                <a:srgbClr val="C4442A"/>
              </a:solidFill>
              <a:prstDash val="solid"/>
              <a:headEnd type="none" w="med" len="med"/>
              <a:tailEnd type="none" w="med" len="med"/>
            </a:ln>
            <a:effectLst/>
          </p:spPr>
        </p:cxnSp>
        <p:cxnSp>
          <p:nvCxnSpPr>
            <p:cNvPr id="80" name="Straight Connector 79"/>
            <p:cNvCxnSpPr/>
            <p:nvPr/>
          </p:nvCxnSpPr>
          <p:spPr>
            <a:xfrm flipV="1">
              <a:off x="4525433" y="-857925"/>
              <a:ext cx="0" cy="3588327"/>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cxnSp>
          <p:nvCxnSpPr>
            <p:cNvPr id="81" name="Straight Connector 80"/>
            <p:cNvCxnSpPr/>
            <p:nvPr/>
          </p:nvCxnSpPr>
          <p:spPr>
            <a:xfrm flipV="1">
              <a:off x="4525433" y="5398531"/>
              <a:ext cx="0" cy="512350"/>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grpSp>
      <p:sp>
        <p:nvSpPr>
          <p:cNvPr id="90" name="TextBox 89"/>
          <p:cNvSpPr txBox="1"/>
          <p:nvPr/>
        </p:nvSpPr>
        <p:spPr>
          <a:xfrm>
            <a:off x="3733800" y="5715308"/>
            <a:ext cx="1035861"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p>
        </p:txBody>
      </p:sp>
      <p:sp>
        <p:nvSpPr>
          <p:cNvPr id="91" name="TextBox 90"/>
          <p:cNvSpPr txBox="1"/>
          <p:nvPr/>
        </p:nvSpPr>
        <p:spPr>
          <a:xfrm>
            <a:off x="3733800" y="980728"/>
            <a:ext cx="1035861"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p>
        </p:txBody>
      </p:sp>
      <p:sp>
        <p:nvSpPr>
          <p:cNvPr id="92" name="TextBox 91"/>
          <p:cNvSpPr txBox="1"/>
          <p:nvPr/>
        </p:nvSpPr>
        <p:spPr>
          <a:xfrm>
            <a:off x="1106239" y="4485928"/>
            <a:ext cx="646361" cy="523220"/>
          </a:xfrm>
          <a:prstGeom prst="rect">
            <a:avLst/>
          </a:prstGeom>
          <a:noFill/>
        </p:spPr>
        <p:txBody>
          <a:bodyPr wrap="square" rtlCol="0">
            <a:spAutoFit/>
          </a:bodyPr>
          <a:lstStyle/>
          <a:p>
            <a:r>
              <a:rPr lang="en-US" sz="2800" b="1" i="1" dirty="0" smtClean="0">
                <a:solidFill>
                  <a:prstClr val="black"/>
                </a:solidFill>
                <a:latin typeface="Calibri"/>
              </a:rPr>
              <a:t>dis</a:t>
            </a:r>
          </a:p>
        </p:txBody>
      </p:sp>
      <p:grpSp>
        <p:nvGrpSpPr>
          <p:cNvPr id="93" name="Group 92"/>
          <p:cNvGrpSpPr/>
          <p:nvPr/>
        </p:nvGrpSpPr>
        <p:grpSpPr>
          <a:xfrm>
            <a:off x="762000" y="2134614"/>
            <a:ext cx="1546191" cy="834596"/>
            <a:chOff x="1425609" y="2590800"/>
            <a:chExt cx="1546191" cy="834596"/>
          </a:xfrm>
        </p:grpSpPr>
        <p:cxnSp>
          <p:nvCxnSpPr>
            <p:cNvPr id="94" name="Straight Connector 93"/>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5" name="Straight Connector 94"/>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6" name="Straight Connector 95"/>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97" name="Rectangle 96"/>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98" name="Elbow Connector 97"/>
            <p:cNvCxnSpPr>
              <a:endCxn id="97"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99" name="Straight Connector 98"/>
          <p:cNvCxnSpPr/>
          <p:nvPr/>
        </p:nvCxnSpPr>
        <p:spPr>
          <a:xfrm>
            <a:off x="2881451" y="2477514"/>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0" name="Straight Arrow Connector 99"/>
          <p:cNvCxnSpPr>
            <a:stCxn id="101" idx="6"/>
            <a:endCxn id="102" idx="2"/>
          </p:cNvCxnSpPr>
          <p:nvPr/>
        </p:nvCxnSpPr>
        <p:spPr>
          <a:xfrm>
            <a:off x="2324300" y="2477514"/>
            <a:ext cx="533000" cy="0"/>
          </a:xfrm>
          <a:prstGeom prst="straightConnector1">
            <a:avLst/>
          </a:prstGeom>
          <a:noFill/>
          <a:ln w="38100" cap="flat" cmpd="sng" algn="ctr">
            <a:solidFill>
              <a:srgbClr val="C4442A"/>
            </a:solidFill>
            <a:prstDash val="solid"/>
            <a:tailEnd type="stealth" w="lg" len="lg"/>
          </a:ln>
          <a:effectLst/>
        </p:spPr>
      </p:cxnSp>
      <p:sp>
        <p:nvSpPr>
          <p:cNvPr id="101" name="Oval 100"/>
          <p:cNvSpPr/>
          <p:nvPr/>
        </p:nvSpPr>
        <p:spPr>
          <a:xfrm>
            <a:off x="2209800" y="2420264"/>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102" name="Oval 101"/>
          <p:cNvSpPr/>
          <p:nvPr/>
        </p:nvSpPr>
        <p:spPr>
          <a:xfrm>
            <a:off x="2857300" y="2420264"/>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03" name="Straight Arrow Connector 102"/>
          <p:cNvCxnSpPr/>
          <p:nvPr/>
        </p:nvCxnSpPr>
        <p:spPr>
          <a:xfrm flipV="1">
            <a:off x="2324188" y="2164370"/>
            <a:ext cx="433199" cy="283388"/>
          </a:xfrm>
          <a:prstGeom prst="straightConnector1">
            <a:avLst/>
          </a:prstGeom>
          <a:noFill/>
          <a:ln w="38100" cap="flat" cmpd="sng" algn="ctr">
            <a:solidFill>
              <a:srgbClr val="C4442A"/>
            </a:solidFill>
            <a:prstDash val="solid"/>
            <a:tailEnd type="stealth" w="lg" len="lg"/>
          </a:ln>
          <a:effectLst/>
        </p:spPr>
      </p:cxnSp>
      <p:sp>
        <p:nvSpPr>
          <p:cNvPr id="104" name="Rectangle 103"/>
          <p:cNvSpPr/>
          <p:nvPr/>
        </p:nvSpPr>
        <p:spPr>
          <a:xfrm>
            <a:off x="1387613" y="11331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105" name="Rectangle 104"/>
          <p:cNvSpPr/>
          <p:nvPr/>
        </p:nvSpPr>
        <p:spPr>
          <a:xfrm>
            <a:off x="1390386" y="14187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grpSp>
        <p:nvGrpSpPr>
          <p:cNvPr id="106" name="Group 105"/>
          <p:cNvGrpSpPr/>
          <p:nvPr/>
        </p:nvGrpSpPr>
        <p:grpSpPr>
          <a:xfrm>
            <a:off x="762000" y="1133128"/>
            <a:ext cx="1546191" cy="834596"/>
            <a:chOff x="1425609" y="2590800"/>
            <a:chExt cx="1546191" cy="834596"/>
          </a:xfrm>
        </p:grpSpPr>
        <p:cxnSp>
          <p:nvCxnSpPr>
            <p:cNvPr id="107" name="Straight Connector 106"/>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8" name="Straight Connector 107"/>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9" name="Straight Connector 108"/>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10" name="Rectangle 109"/>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11" name="Elbow Connector 110"/>
            <p:cNvCxnSpPr>
              <a:endCxn id="110"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12" name="Straight Connector 111"/>
          <p:cNvCxnSpPr/>
          <p:nvPr/>
        </p:nvCxnSpPr>
        <p:spPr>
          <a:xfrm>
            <a:off x="2881451" y="14760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13" name="Straight Arrow Connector 112"/>
          <p:cNvCxnSpPr>
            <a:stCxn id="114" idx="6"/>
            <a:endCxn id="115" idx="2"/>
          </p:cNvCxnSpPr>
          <p:nvPr/>
        </p:nvCxnSpPr>
        <p:spPr>
          <a:xfrm>
            <a:off x="2324300" y="1476028"/>
            <a:ext cx="533000" cy="0"/>
          </a:xfrm>
          <a:prstGeom prst="straightConnector1">
            <a:avLst/>
          </a:prstGeom>
          <a:noFill/>
          <a:ln w="38100" cap="flat" cmpd="sng" algn="ctr">
            <a:solidFill>
              <a:srgbClr val="C4442A"/>
            </a:solidFill>
            <a:prstDash val="solid"/>
            <a:tailEnd type="stealth" w="lg" len="lg"/>
          </a:ln>
          <a:effectLst/>
        </p:spPr>
      </p:cxnSp>
      <p:sp>
        <p:nvSpPr>
          <p:cNvPr id="114" name="Oval 113"/>
          <p:cNvSpPr/>
          <p:nvPr/>
        </p:nvSpPr>
        <p:spPr>
          <a:xfrm>
            <a:off x="2209800" y="14187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115" name="Oval 114"/>
          <p:cNvSpPr/>
          <p:nvPr/>
        </p:nvSpPr>
        <p:spPr>
          <a:xfrm>
            <a:off x="2857300" y="14187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16" name="Straight Arrow Connector 115"/>
          <p:cNvCxnSpPr/>
          <p:nvPr/>
        </p:nvCxnSpPr>
        <p:spPr>
          <a:xfrm flipV="1">
            <a:off x="2324188" y="1162884"/>
            <a:ext cx="433199" cy="283388"/>
          </a:xfrm>
          <a:prstGeom prst="straightConnector1">
            <a:avLst/>
          </a:prstGeom>
          <a:noFill/>
          <a:ln w="38100" cap="flat" cmpd="sng" algn="ctr">
            <a:solidFill>
              <a:srgbClr val="C4442A"/>
            </a:solidFill>
            <a:prstDash val="solid"/>
            <a:tailEnd type="stealth" w="lg" len="lg"/>
          </a:ln>
          <a:effectLst/>
        </p:spPr>
      </p:cxnSp>
      <p:sp>
        <p:nvSpPr>
          <p:cNvPr id="117" name="TextBox 116"/>
          <p:cNvSpPr txBox="1"/>
          <p:nvPr/>
        </p:nvSpPr>
        <p:spPr>
          <a:xfrm>
            <a:off x="228600" y="1295708"/>
            <a:ext cx="410690" cy="523220"/>
          </a:xfrm>
          <a:prstGeom prst="rect">
            <a:avLst/>
          </a:prstGeom>
          <a:noFill/>
        </p:spPr>
        <p:txBody>
          <a:bodyPr wrap="none" rtlCol="0">
            <a:spAutoFit/>
          </a:bodyPr>
          <a:lstStyle/>
          <a:p>
            <a:r>
              <a:rPr lang="en-US" sz="2800" b="1" i="1" dirty="0">
                <a:solidFill>
                  <a:prstClr val="black"/>
                </a:solidFill>
                <a:latin typeface="Calibri"/>
              </a:rPr>
              <a:t>A</a:t>
            </a:r>
            <a:endParaRPr lang="en-US" sz="2800" b="1" i="1" dirty="0" smtClean="0">
              <a:solidFill>
                <a:prstClr val="black"/>
              </a:solidFill>
              <a:latin typeface="Calibri"/>
            </a:endParaRPr>
          </a:p>
        </p:txBody>
      </p:sp>
      <p:sp>
        <p:nvSpPr>
          <p:cNvPr id="118" name="TextBox 117"/>
          <p:cNvSpPr txBox="1"/>
          <p:nvPr/>
        </p:nvSpPr>
        <p:spPr>
          <a:xfrm>
            <a:off x="228600" y="2438708"/>
            <a:ext cx="410690" cy="523220"/>
          </a:xfrm>
          <a:prstGeom prst="rect">
            <a:avLst/>
          </a:prstGeom>
          <a:noFill/>
        </p:spPr>
        <p:txBody>
          <a:bodyPr wrap="none" rtlCol="0">
            <a:spAutoFit/>
          </a:bodyPr>
          <a:lstStyle/>
          <a:p>
            <a:r>
              <a:rPr lang="en-US" sz="2800" b="1" i="1" dirty="0" smtClean="0">
                <a:solidFill>
                  <a:prstClr val="black"/>
                </a:solidFill>
                <a:latin typeface="Calibri"/>
              </a:rPr>
              <a:t>B</a:t>
            </a:r>
          </a:p>
        </p:txBody>
      </p:sp>
      <p:grpSp>
        <p:nvGrpSpPr>
          <p:cNvPr id="119" name="Group 118"/>
          <p:cNvGrpSpPr/>
          <p:nvPr/>
        </p:nvGrpSpPr>
        <p:grpSpPr>
          <a:xfrm>
            <a:off x="762000" y="3190528"/>
            <a:ext cx="1546191" cy="834596"/>
            <a:chOff x="1425609" y="2590800"/>
            <a:chExt cx="1546191" cy="834596"/>
          </a:xfrm>
        </p:grpSpPr>
        <p:cxnSp>
          <p:nvCxnSpPr>
            <p:cNvPr id="120" name="Straight Connector 119"/>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1" name="Straight Connector 120"/>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2" name="Straight Connector 121"/>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23" name="Rectangle 122"/>
            <p:cNvSpPr/>
            <p:nvPr/>
          </p:nvSpPr>
          <p:spPr>
            <a:xfrm>
              <a:off x="1425609" y="3311096"/>
              <a:ext cx="125730" cy="114300"/>
            </a:xfrm>
            <a:prstGeom prst="rect">
              <a:avLst/>
            </a:prstGeom>
            <a:no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24" name="Elbow Connector 123"/>
            <p:cNvCxnSpPr>
              <a:endCxn id="123"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25" name="Straight Connector 124"/>
          <p:cNvCxnSpPr/>
          <p:nvPr/>
        </p:nvCxnSpPr>
        <p:spPr>
          <a:xfrm>
            <a:off x="2881451" y="35334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6" name="Straight Arrow Connector 125"/>
          <p:cNvCxnSpPr>
            <a:stCxn id="127" idx="6"/>
            <a:endCxn id="128" idx="2"/>
          </p:cNvCxnSpPr>
          <p:nvPr/>
        </p:nvCxnSpPr>
        <p:spPr>
          <a:xfrm>
            <a:off x="2324300" y="3533428"/>
            <a:ext cx="533000" cy="0"/>
          </a:xfrm>
          <a:prstGeom prst="straightConnector1">
            <a:avLst/>
          </a:prstGeom>
          <a:noFill/>
          <a:ln w="38100" cap="flat" cmpd="sng" algn="ctr">
            <a:solidFill>
              <a:srgbClr val="C4442A"/>
            </a:solidFill>
            <a:prstDash val="solid"/>
            <a:tailEnd type="stealth" w="lg" len="lg"/>
          </a:ln>
          <a:effectLst/>
        </p:spPr>
      </p:cxnSp>
      <p:sp>
        <p:nvSpPr>
          <p:cNvPr id="127" name="Oval 126"/>
          <p:cNvSpPr/>
          <p:nvPr/>
        </p:nvSpPr>
        <p:spPr>
          <a:xfrm>
            <a:off x="2209800" y="34761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sp>
        <p:nvSpPr>
          <p:cNvPr id="128" name="Oval 127"/>
          <p:cNvSpPr/>
          <p:nvPr/>
        </p:nvSpPr>
        <p:spPr>
          <a:xfrm>
            <a:off x="2857300" y="3476178"/>
            <a:ext cx="114500" cy="114500"/>
          </a:xfrm>
          <a:prstGeom prst="ellipse">
            <a:avLst/>
          </a:prstGeom>
          <a:solidFill>
            <a:srgbClr val="5A5A5A"/>
          </a:solidFill>
          <a:ln w="25400" cap="flat" cmpd="sng" algn="ctr">
            <a:noFill/>
            <a:prstDash val="solid"/>
          </a:ln>
          <a:effectLst/>
        </p:spPr>
        <p:txBody>
          <a:bodyPr rtlCol="0" anchor="ctr"/>
          <a:lstStyle/>
          <a:p>
            <a:pPr algn="ctr">
              <a:defRPr/>
            </a:pPr>
            <a:endParaRPr lang="en-US" sz="3200" b="1" kern="0" dirty="0" smtClean="0">
              <a:solidFill>
                <a:prstClr val="white"/>
              </a:solidFill>
              <a:latin typeface="Calibri"/>
            </a:endParaRPr>
          </a:p>
        </p:txBody>
      </p:sp>
      <p:cxnSp>
        <p:nvCxnSpPr>
          <p:cNvPr id="129" name="Straight Arrow Connector 128"/>
          <p:cNvCxnSpPr/>
          <p:nvPr/>
        </p:nvCxnSpPr>
        <p:spPr>
          <a:xfrm flipV="1">
            <a:off x="2324188" y="3220284"/>
            <a:ext cx="433199" cy="283388"/>
          </a:xfrm>
          <a:prstGeom prst="straightConnector1">
            <a:avLst/>
          </a:prstGeom>
          <a:noFill/>
          <a:ln w="38100" cap="flat" cmpd="sng" algn="ctr">
            <a:solidFill>
              <a:srgbClr val="C4442A"/>
            </a:solidFill>
            <a:prstDash val="solid"/>
            <a:tailEnd type="stealth" w="lg" len="lg"/>
          </a:ln>
          <a:effectLst/>
        </p:spPr>
      </p:cxnSp>
      <p:sp>
        <p:nvSpPr>
          <p:cNvPr id="130" name="TextBox 129"/>
          <p:cNvSpPr txBox="1"/>
          <p:nvPr/>
        </p:nvSpPr>
        <p:spPr>
          <a:xfrm>
            <a:off x="228600" y="3418422"/>
            <a:ext cx="322524" cy="523220"/>
          </a:xfrm>
          <a:prstGeom prst="rect">
            <a:avLst/>
          </a:prstGeom>
          <a:noFill/>
        </p:spPr>
        <p:txBody>
          <a:bodyPr wrap="none" rtlCol="0">
            <a:spAutoFit/>
          </a:bodyPr>
          <a:lstStyle/>
          <a:p>
            <a:r>
              <a:rPr lang="en-US" sz="2800" b="1" i="1" dirty="0">
                <a:solidFill>
                  <a:prstClr val="black"/>
                </a:solidFill>
                <a:latin typeface="Calibri"/>
              </a:rPr>
              <a:t>C</a:t>
            </a:r>
            <a:endParaRPr lang="en-US" sz="2800" b="1" i="1" dirty="0" smtClean="0">
              <a:solidFill>
                <a:prstClr val="black"/>
              </a:solidFill>
              <a:latin typeface="Calibri"/>
            </a:endParaRPr>
          </a:p>
        </p:txBody>
      </p:sp>
      <p:sp>
        <p:nvSpPr>
          <p:cNvPr id="131" name="Rounded Rectangle 130"/>
          <p:cNvSpPr/>
          <p:nvPr/>
        </p:nvSpPr>
        <p:spPr>
          <a:xfrm>
            <a:off x="5562600" y="1742728"/>
            <a:ext cx="3124200" cy="1604860"/>
          </a:xfrm>
          <a:prstGeom prst="roundRect">
            <a:avLst/>
          </a:prstGeom>
          <a:solidFill>
            <a:srgbClr val="C4442A"/>
          </a:solidFill>
          <a:ln w="25400" cap="flat" cmpd="sng" algn="ctr">
            <a:noFill/>
            <a:prstDash val="solid"/>
          </a:ln>
          <a:effectLst/>
        </p:spPr>
        <p:txBody>
          <a:bodyPr rtlCol="0" anchor="ctr"/>
          <a:lstStyle/>
          <a:p>
            <a:pPr algn="ctr">
              <a:defRPr/>
            </a:pPr>
            <a:r>
              <a:rPr lang="en-US" sz="4000" b="1" kern="0" dirty="0" smtClean="0">
                <a:solidFill>
                  <a:prstClr val="white"/>
                </a:solidFill>
                <a:latin typeface="Calibri"/>
              </a:rPr>
              <a:t>Final State</a:t>
            </a:r>
          </a:p>
          <a:p>
            <a:pPr algn="ctr">
              <a:defRPr/>
            </a:pPr>
            <a:r>
              <a:rPr lang="en-US" sz="4000" b="1" i="1" kern="0" dirty="0" smtClean="0">
                <a:solidFill>
                  <a:prstClr val="white"/>
                </a:solidFill>
                <a:latin typeface="Calibri"/>
              </a:rPr>
              <a:t>AB + BC + AC</a:t>
            </a:r>
          </a:p>
        </p:txBody>
      </p:sp>
      <p:sp>
        <p:nvSpPr>
          <p:cNvPr id="132" name="TextBox 131"/>
          <p:cNvSpPr txBox="1"/>
          <p:nvPr/>
        </p:nvSpPr>
        <p:spPr>
          <a:xfrm>
            <a:off x="3792103" y="980728"/>
            <a:ext cx="1313297" cy="523220"/>
          </a:xfrm>
          <a:prstGeom prst="rect">
            <a:avLst/>
          </a:prstGeom>
          <a:noFill/>
        </p:spPr>
        <p:txBody>
          <a:bodyPr wrap="none" rtlCol="0">
            <a:spAutoFit/>
          </a:bodyPr>
          <a:lstStyle/>
          <a:p>
            <a:pPr algn="ctr"/>
            <a:r>
              <a:rPr lang="en-US" sz="2800" b="1" i="1" dirty="0" smtClean="0">
                <a:solidFill>
                  <a:prstClr val="black"/>
                </a:solidFill>
                <a:latin typeface="Calibri"/>
              </a:rPr>
              <a:t>½V</a:t>
            </a:r>
            <a:r>
              <a:rPr lang="en-US" sz="2800" b="1" i="1" baseline="-25000" dirty="0" smtClean="0">
                <a:solidFill>
                  <a:prstClr val="black"/>
                </a:solidFill>
                <a:latin typeface="Calibri"/>
              </a:rPr>
              <a:t>DD</a:t>
            </a:r>
            <a:r>
              <a:rPr lang="en-US" sz="2800" b="1" i="1" dirty="0" smtClean="0">
                <a:solidFill>
                  <a:prstClr val="black"/>
                </a:solidFill>
                <a:latin typeface="Calibri"/>
              </a:rPr>
              <a:t>+</a:t>
            </a:r>
            <a:r>
              <a:rPr lang="el-GR" sz="2800" b="1" i="1" dirty="0" smtClean="0">
                <a:solidFill>
                  <a:prstClr val="black"/>
                </a:solidFill>
                <a:latin typeface="Calibri"/>
              </a:rPr>
              <a:t>δ</a:t>
            </a:r>
            <a:endParaRPr lang="en-US" sz="2800" b="1" i="1" dirty="0" smtClean="0">
              <a:solidFill>
                <a:prstClr val="black"/>
              </a:solidFill>
              <a:latin typeface="Calibri"/>
            </a:endParaRPr>
          </a:p>
        </p:txBody>
      </p:sp>
      <p:sp>
        <p:nvSpPr>
          <p:cNvPr id="133" name="Rounded Rectangle 132"/>
          <p:cNvSpPr/>
          <p:nvPr/>
        </p:nvSpPr>
        <p:spPr>
          <a:xfrm>
            <a:off x="5562600" y="3643068"/>
            <a:ext cx="3124200" cy="1604860"/>
          </a:xfrm>
          <a:prstGeom prst="roundRect">
            <a:avLst/>
          </a:prstGeom>
          <a:solidFill>
            <a:srgbClr val="C4442A"/>
          </a:solidFill>
          <a:ln w="25400" cap="flat" cmpd="sng" algn="ctr">
            <a:noFill/>
            <a:prstDash val="solid"/>
          </a:ln>
          <a:effectLst/>
        </p:spPr>
        <p:txBody>
          <a:bodyPr lIns="457200" rtlCol="0" anchor="ctr"/>
          <a:lstStyle/>
          <a:p>
            <a:pPr>
              <a:defRPr/>
            </a:pPr>
            <a:r>
              <a:rPr lang="en-US" sz="4400" b="1" i="1" kern="0" dirty="0" smtClean="0">
                <a:solidFill>
                  <a:prstClr val="white"/>
                </a:solidFill>
                <a:latin typeface="Calibri"/>
              </a:rPr>
              <a:t>C(A + B) + ~C(AB)</a:t>
            </a:r>
          </a:p>
        </p:txBody>
      </p:sp>
      <p:sp>
        <p:nvSpPr>
          <p:cNvPr id="134" name="TextBox 133"/>
          <p:cNvSpPr txBox="1"/>
          <p:nvPr/>
        </p:nvSpPr>
        <p:spPr>
          <a:xfrm>
            <a:off x="1143000" y="4485928"/>
            <a:ext cx="609600" cy="523220"/>
          </a:xfrm>
          <a:prstGeom prst="rect">
            <a:avLst/>
          </a:prstGeom>
          <a:noFill/>
        </p:spPr>
        <p:txBody>
          <a:bodyPr wrap="square" rtlCol="0">
            <a:spAutoFit/>
          </a:bodyPr>
          <a:lstStyle/>
          <a:p>
            <a:r>
              <a:rPr lang="en-US" sz="2800" b="1" i="1" dirty="0" smtClean="0">
                <a:solidFill>
                  <a:prstClr val="black"/>
                </a:solidFill>
                <a:latin typeface="Calibri"/>
              </a:rPr>
              <a:t>en</a:t>
            </a:r>
          </a:p>
        </p:txBody>
      </p:sp>
      <p:sp>
        <p:nvSpPr>
          <p:cNvPr id="135" name="TextBox 134"/>
          <p:cNvSpPr txBox="1"/>
          <p:nvPr/>
        </p:nvSpPr>
        <p:spPr>
          <a:xfrm>
            <a:off x="4114800" y="5705128"/>
            <a:ext cx="381000" cy="534401"/>
          </a:xfrm>
          <a:prstGeom prst="rect">
            <a:avLst/>
          </a:prstGeom>
          <a:noFill/>
        </p:spPr>
        <p:txBody>
          <a:bodyPr wrap="square" rtlCol="0">
            <a:spAutoFit/>
          </a:bodyPr>
          <a:lstStyle/>
          <a:p>
            <a:r>
              <a:rPr lang="en-US" sz="2800" b="1" i="1" dirty="0" smtClean="0">
                <a:solidFill>
                  <a:prstClr val="black"/>
                </a:solidFill>
                <a:latin typeface="Calibri"/>
              </a:rPr>
              <a:t>0</a:t>
            </a:r>
          </a:p>
        </p:txBody>
      </p:sp>
      <p:sp>
        <p:nvSpPr>
          <p:cNvPr id="136" name="TextBox 135"/>
          <p:cNvSpPr txBox="1"/>
          <p:nvPr/>
        </p:nvSpPr>
        <p:spPr>
          <a:xfrm>
            <a:off x="4004331" y="990908"/>
            <a:ext cx="720069" cy="523220"/>
          </a:xfrm>
          <a:prstGeom prst="rect">
            <a:avLst/>
          </a:prstGeom>
          <a:noFill/>
        </p:spPr>
        <p:txBody>
          <a:bodyPr wrap="none" rtlCol="0">
            <a:spAutoFit/>
          </a:bodyPr>
          <a:lstStyle/>
          <a:p>
            <a:pPr algn="ctr"/>
            <a:r>
              <a:rPr lang="en-US" sz="2800" b="1" i="1" dirty="0" smtClean="0">
                <a:solidFill>
                  <a:prstClr val="black"/>
                </a:solidFill>
                <a:latin typeface="Calibri"/>
              </a:rPr>
              <a:t>V</a:t>
            </a:r>
            <a:r>
              <a:rPr lang="en-US" sz="2800" b="1" i="1" baseline="-25000" dirty="0" smtClean="0">
                <a:solidFill>
                  <a:prstClr val="black"/>
                </a:solidFill>
                <a:latin typeface="Calibri"/>
              </a:rPr>
              <a:t>DD</a:t>
            </a:r>
          </a:p>
        </p:txBody>
      </p:sp>
      <p:sp>
        <p:nvSpPr>
          <p:cNvPr id="137" name="TextBox 136"/>
          <p:cNvSpPr txBox="1"/>
          <p:nvPr/>
        </p:nvSpPr>
        <p:spPr>
          <a:xfrm>
            <a:off x="1781681" y="6453336"/>
            <a:ext cx="5677969" cy="307777"/>
          </a:xfrm>
          <a:prstGeom prst="rect">
            <a:avLst/>
          </a:prstGeom>
          <a:noFill/>
        </p:spPr>
        <p:txBody>
          <a:bodyPr wrap="none" rtlCol="0">
            <a:spAutoFit/>
          </a:bodyPr>
          <a:lstStyle/>
          <a:p>
            <a:r>
              <a:rPr lang="en-US" sz="1400" dirty="0" smtClean="0">
                <a:solidFill>
                  <a:srgbClr val="000000"/>
                </a:solidFill>
                <a:latin typeface="Tahoma"/>
              </a:rPr>
              <a:t>Seshadri+, “</a:t>
            </a:r>
            <a:r>
              <a:rPr lang="en-US" sz="1400" dirty="0" smtClean="0">
                <a:solidFill>
                  <a:srgbClr val="0000FF"/>
                </a:solidFill>
                <a:latin typeface="Tahoma"/>
              </a:rPr>
              <a:t>Fast Bulk Bitwise AND and OR in DRAM</a:t>
            </a:r>
            <a:r>
              <a:rPr lang="en-US" sz="1400" dirty="0" smtClean="0">
                <a:solidFill>
                  <a:srgbClr val="000000"/>
                </a:solidFill>
                <a:latin typeface="Tahoma"/>
              </a:rPr>
              <a:t>”, IEEE CAL 2015.</a:t>
            </a:r>
            <a:endParaRPr lang="en-US" sz="1400" dirty="0">
              <a:solidFill>
                <a:srgbClr val="000000"/>
              </a:solidFill>
              <a:latin typeface="Tahoma"/>
            </a:endParaRPr>
          </a:p>
        </p:txBody>
      </p:sp>
    </p:spTree>
    <p:extLst>
      <p:ext uri="{BB962C8B-B14F-4D97-AF65-F5344CB8AC3E}">
        <p14:creationId xmlns:p14="http://schemas.microsoft.com/office/powerpoint/2010/main" val="39994752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16"/>
                                        </p:tgtEl>
                                      </p:cBhvr>
                                    </p:animEffect>
                                    <p:set>
                                      <p:cBhvr>
                                        <p:cTn id="7" dur="1" fill="hold">
                                          <p:stCondLst>
                                            <p:cond delay="499"/>
                                          </p:stCondLst>
                                        </p:cTn>
                                        <p:tgtEl>
                                          <p:spTgt spid="116"/>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103"/>
                                        </p:tgtEl>
                                      </p:cBhvr>
                                    </p:animEffect>
                                    <p:set>
                                      <p:cBhvr>
                                        <p:cTn id="10" dur="1" fill="hold">
                                          <p:stCondLst>
                                            <p:cond delay="499"/>
                                          </p:stCondLst>
                                        </p:cTn>
                                        <p:tgtEl>
                                          <p:spTgt spid="10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129"/>
                                        </p:tgtEl>
                                      </p:cBhvr>
                                    </p:animEffect>
                                    <p:set>
                                      <p:cBhvr>
                                        <p:cTn id="13" dur="1" fill="hold">
                                          <p:stCondLst>
                                            <p:cond delay="499"/>
                                          </p:stCondLst>
                                        </p:cTn>
                                        <p:tgtEl>
                                          <p:spTgt spid="129"/>
                                        </p:tgtEl>
                                        <p:attrNameLst>
                                          <p:attrName>style.visibility</p:attrName>
                                        </p:attrNameLst>
                                      </p:cBhvr>
                                      <p:to>
                                        <p:strVal val="hidden"/>
                                      </p:to>
                                    </p:set>
                                  </p:childTnLst>
                                </p:cTn>
                              </p:par>
                              <p:par>
                                <p:cTn id="14" presetID="10" presetClass="entr" presetSubtype="0" fill="hold" nodeType="withEffect">
                                  <p:stCondLst>
                                    <p:cond delay="0"/>
                                  </p:stCondLst>
                                  <p:childTnLst>
                                    <p:set>
                                      <p:cBhvr>
                                        <p:cTn id="15" dur="1" fill="hold">
                                          <p:stCondLst>
                                            <p:cond delay="0"/>
                                          </p:stCondLst>
                                        </p:cTn>
                                        <p:tgtEl>
                                          <p:spTgt spid="113"/>
                                        </p:tgtEl>
                                        <p:attrNameLst>
                                          <p:attrName>style.visibility</p:attrName>
                                        </p:attrNameLst>
                                      </p:cBhvr>
                                      <p:to>
                                        <p:strVal val="visible"/>
                                      </p:to>
                                    </p:set>
                                    <p:animEffect transition="in" filter="fade">
                                      <p:cBhvr>
                                        <p:cTn id="16" dur="500"/>
                                        <p:tgtEl>
                                          <p:spTgt spid="113"/>
                                        </p:tgtEl>
                                      </p:cBhvr>
                                    </p:animEffect>
                                  </p:childTnLst>
                                </p:cTn>
                              </p:par>
                              <p:par>
                                <p:cTn id="17" presetID="10" presetClass="entr" presetSubtype="0"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fade">
                                      <p:cBhvr>
                                        <p:cTn id="19" dur="500"/>
                                        <p:tgtEl>
                                          <p:spTgt spid="100"/>
                                        </p:tgtEl>
                                      </p:cBhvr>
                                    </p:animEffect>
                                  </p:childTnLst>
                                </p:cTn>
                              </p:par>
                              <p:par>
                                <p:cTn id="20" presetID="10" presetClass="entr" presetSubtype="0" fill="hold" nodeType="withEffect">
                                  <p:stCondLst>
                                    <p:cond delay="0"/>
                                  </p:stCondLst>
                                  <p:childTnLst>
                                    <p:set>
                                      <p:cBhvr>
                                        <p:cTn id="21" dur="1" fill="hold">
                                          <p:stCondLst>
                                            <p:cond delay="0"/>
                                          </p:stCondLst>
                                        </p:cTn>
                                        <p:tgtEl>
                                          <p:spTgt spid="126"/>
                                        </p:tgtEl>
                                        <p:attrNameLst>
                                          <p:attrName>style.visibility</p:attrName>
                                        </p:attrNameLst>
                                      </p:cBhvr>
                                      <p:to>
                                        <p:strVal val="visible"/>
                                      </p:to>
                                    </p:set>
                                    <p:animEffect transition="in" filter="fade">
                                      <p:cBhvr>
                                        <p:cTn id="22" dur="500"/>
                                        <p:tgtEl>
                                          <p:spTgt spid="1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xit" presetSubtype="1" fill="hold" grpId="0" nodeType="clickEffect">
                                  <p:stCondLst>
                                    <p:cond delay="0"/>
                                  </p:stCondLst>
                                  <p:childTnLst>
                                    <p:animEffect transition="out" filter="wipe(up)">
                                      <p:cBhvr>
                                        <p:cTn id="26" dur="500"/>
                                        <p:tgtEl>
                                          <p:spTgt spid="73"/>
                                        </p:tgtEl>
                                      </p:cBhvr>
                                    </p:animEffect>
                                    <p:set>
                                      <p:cBhvr>
                                        <p:cTn id="27" dur="1" fill="hold">
                                          <p:stCondLst>
                                            <p:cond delay="499"/>
                                          </p:stCondLst>
                                        </p:cTn>
                                        <p:tgtEl>
                                          <p:spTgt spid="73"/>
                                        </p:tgtEl>
                                        <p:attrNameLst>
                                          <p:attrName>style.visibility</p:attrName>
                                        </p:attrNameLst>
                                      </p:cBhvr>
                                      <p:to>
                                        <p:strVal val="hidden"/>
                                      </p:to>
                                    </p:set>
                                  </p:childTnLst>
                                </p:cTn>
                              </p:par>
                              <p:par>
                                <p:cTn id="28" presetID="22" presetClass="exit" presetSubtype="1" fill="hold" grpId="0" nodeType="withEffect">
                                  <p:stCondLst>
                                    <p:cond delay="0"/>
                                  </p:stCondLst>
                                  <p:childTnLst>
                                    <p:animEffect transition="out" filter="wipe(up)">
                                      <p:cBhvr>
                                        <p:cTn id="29" dur="500"/>
                                        <p:tgtEl>
                                          <p:spTgt spid="104"/>
                                        </p:tgtEl>
                                      </p:cBhvr>
                                    </p:animEffect>
                                    <p:set>
                                      <p:cBhvr>
                                        <p:cTn id="30" dur="1" fill="hold">
                                          <p:stCondLst>
                                            <p:cond delay="499"/>
                                          </p:stCondLst>
                                        </p:cTn>
                                        <p:tgtEl>
                                          <p:spTgt spid="104"/>
                                        </p:tgtEl>
                                        <p:attrNameLst>
                                          <p:attrName>style.visibility</p:attrName>
                                        </p:attrNameLst>
                                      </p:cBhvr>
                                      <p:to>
                                        <p:strVal val="hidden"/>
                                      </p:to>
                                    </p:set>
                                  </p:childTnLst>
                                </p:cTn>
                              </p:par>
                              <p:par>
                                <p:cTn id="31" presetID="22" presetClass="entr" presetSubtype="4"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wipe(down)">
                                      <p:cBhvr>
                                        <p:cTn id="33" dur="500"/>
                                        <p:tgtEl>
                                          <p:spTgt spid="7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fade">
                                      <p:cBhvr>
                                        <p:cTn id="38" dur="500"/>
                                        <p:tgtEl>
                                          <p:spTgt spid="132"/>
                                        </p:tgtEl>
                                      </p:cBhvr>
                                    </p:animEffect>
                                  </p:childTnLst>
                                </p:cTn>
                              </p:par>
                              <p:par>
                                <p:cTn id="39" presetID="10" presetClass="exit" presetSubtype="0" fill="hold" grpId="0" nodeType="withEffect">
                                  <p:stCondLst>
                                    <p:cond delay="0"/>
                                  </p:stCondLst>
                                  <p:childTnLst>
                                    <p:animEffect transition="out" filter="fade">
                                      <p:cBhvr>
                                        <p:cTn id="40" dur="500"/>
                                        <p:tgtEl>
                                          <p:spTgt spid="91"/>
                                        </p:tgtEl>
                                      </p:cBhvr>
                                    </p:animEffect>
                                    <p:set>
                                      <p:cBhvr>
                                        <p:cTn id="41" dur="1" fill="hold">
                                          <p:stCondLst>
                                            <p:cond delay="499"/>
                                          </p:stCondLst>
                                        </p:cTn>
                                        <p:tgtEl>
                                          <p:spTgt spid="91"/>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fade">
                                      <p:cBhvr>
                                        <p:cTn id="46" dur="500"/>
                                        <p:tgtEl>
                                          <p:spTgt spid="134"/>
                                        </p:tgtEl>
                                      </p:cBhvr>
                                    </p:animEffect>
                                  </p:childTnLst>
                                </p:cTn>
                              </p:par>
                              <p:par>
                                <p:cTn id="47" presetID="10" presetClass="exit" presetSubtype="0" fill="hold" grpId="0" nodeType="withEffect">
                                  <p:stCondLst>
                                    <p:cond delay="0"/>
                                  </p:stCondLst>
                                  <p:childTnLst>
                                    <p:animEffect transition="out" filter="fade">
                                      <p:cBhvr>
                                        <p:cTn id="48" dur="500"/>
                                        <p:tgtEl>
                                          <p:spTgt spid="92"/>
                                        </p:tgtEl>
                                      </p:cBhvr>
                                    </p:animEffect>
                                    <p:set>
                                      <p:cBhvr>
                                        <p:cTn id="49" dur="1" fill="hold">
                                          <p:stCondLst>
                                            <p:cond delay="499"/>
                                          </p:stCondLst>
                                        </p:cTn>
                                        <p:tgtEl>
                                          <p:spTgt spid="92"/>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grpId="1" nodeType="clickEffect">
                                  <p:stCondLst>
                                    <p:cond delay="0"/>
                                  </p:stCondLst>
                                  <p:childTnLst>
                                    <p:animEffect transition="out" filter="fade">
                                      <p:cBhvr>
                                        <p:cTn id="53" dur="500"/>
                                        <p:tgtEl>
                                          <p:spTgt spid="132"/>
                                        </p:tgtEl>
                                      </p:cBhvr>
                                    </p:animEffect>
                                    <p:set>
                                      <p:cBhvr>
                                        <p:cTn id="54" dur="1" fill="hold">
                                          <p:stCondLst>
                                            <p:cond delay="499"/>
                                          </p:stCondLst>
                                        </p:cTn>
                                        <p:tgtEl>
                                          <p:spTgt spid="132"/>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500"/>
                                        <p:tgtEl>
                                          <p:spTgt spid="90"/>
                                        </p:tgtEl>
                                      </p:cBhvr>
                                    </p:animEffect>
                                    <p:set>
                                      <p:cBhvr>
                                        <p:cTn id="57" dur="1" fill="hold">
                                          <p:stCondLst>
                                            <p:cond delay="499"/>
                                          </p:stCondLst>
                                        </p:cTn>
                                        <p:tgtEl>
                                          <p:spTgt spid="90"/>
                                        </p:tgtEl>
                                        <p:attrNameLst>
                                          <p:attrName>style.visibility</p:attrName>
                                        </p:attrNameLst>
                                      </p:cBhvr>
                                      <p:to>
                                        <p:strVal val="hidden"/>
                                      </p:to>
                                    </p:set>
                                  </p:childTnLst>
                                </p:cTn>
                              </p:par>
                              <p:par>
                                <p:cTn id="58" presetID="10" presetClass="entr" presetSubtype="0" fill="hold" grpId="0" nodeType="withEffect">
                                  <p:stCondLst>
                                    <p:cond delay="0"/>
                                  </p:stCondLst>
                                  <p:childTnLst>
                                    <p:set>
                                      <p:cBhvr>
                                        <p:cTn id="59" dur="1" fill="hold">
                                          <p:stCondLst>
                                            <p:cond delay="0"/>
                                          </p:stCondLst>
                                        </p:cTn>
                                        <p:tgtEl>
                                          <p:spTgt spid="136"/>
                                        </p:tgtEl>
                                        <p:attrNameLst>
                                          <p:attrName>style.visibility</p:attrName>
                                        </p:attrNameLst>
                                      </p:cBhvr>
                                      <p:to>
                                        <p:strVal val="visible"/>
                                      </p:to>
                                    </p:set>
                                    <p:animEffect transition="in" filter="fade">
                                      <p:cBhvr>
                                        <p:cTn id="60" dur="500"/>
                                        <p:tgtEl>
                                          <p:spTgt spid="13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500"/>
                                        <p:tgtEl>
                                          <p:spTgt spid="13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4" fill="hold" grpId="1" nodeType="clickEffect">
                                  <p:stCondLst>
                                    <p:cond delay="0"/>
                                  </p:stCondLst>
                                  <p:childTnLst>
                                    <p:set>
                                      <p:cBhvr>
                                        <p:cTn id="67" dur="1" fill="hold">
                                          <p:stCondLst>
                                            <p:cond delay="0"/>
                                          </p:stCondLst>
                                        </p:cTn>
                                        <p:tgtEl>
                                          <p:spTgt spid="73"/>
                                        </p:tgtEl>
                                        <p:attrNameLst>
                                          <p:attrName>style.visibility</p:attrName>
                                        </p:attrNameLst>
                                      </p:cBhvr>
                                      <p:to>
                                        <p:strVal val="visible"/>
                                      </p:to>
                                    </p:set>
                                    <p:animEffect transition="in" filter="wipe(down)">
                                      <p:cBhvr>
                                        <p:cTn id="68" dur="500"/>
                                        <p:tgtEl>
                                          <p:spTgt spid="73"/>
                                        </p:tgtEl>
                                      </p:cBhvr>
                                    </p:animEffect>
                                  </p:childTnLst>
                                </p:cTn>
                              </p:par>
                              <p:par>
                                <p:cTn id="69" presetID="22" presetClass="entr" presetSubtype="4" fill="hold" grpId="1" nodeType="withEffect">
                                  <p:stCondLst>
                                    <p:cond delay="0"/>
                                  </p:stCondLst>
                                  <p:childTnLst>
                                    <p:set>
                                      <p:cBhvr>
                                        <p:cTn id="70" dur="1" fill="hold">
                                          <p:stCondLst>
                                            <p:cond delay="0"/>
                                          </p:stCondLst>
                                        </p:cTn>
                                        <p:tgtEl>
                                          <p:spTgt spid="104"/>
                                        </p:tgtEl>
                                        <p:attrNameLst>
                                          <p:attrName>style.visibility</p:attrName>
                                        </p:attrNameLst>
                                      </p:cBhvr>
                                      <p:to>
                                        <p:strVal val="visible"/>
                                      </p:to>
                                    </p:set>
                                    <p:animEffect transition="in" filter="wipe(down)">
                                      <p:cBhvr>
                                        <p:cTn id="71" dur="500"/>
                                        <p:tgtEl>
                                          <p:spTgt spid="104"/>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wipe(down)">
                                      <p:cBhvr>
                                        <p:cTn id="74" dur="500"/>
                                        <p:tgtEl>
                                          <p:spTgt spid="7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31"/>
                                        </p:tgtEl>
                                        <p:attrNameLst>
                                          <p:attrName>style.visibility</p:attrName>
                                        </p:attrNameLst>
                                      </p:cBhvr>
                                      <p:to>
                                        <p:strVal val="visible"/>
                                      </p:to>
                                    </p:set>
                                    <p:animEffect transition="in" filter="fade">
                                      <p:cBhvr>
                                        <p:cTn id="79" dur="500"/>
                                        <p:tgtEl>
                                          <p:spTgt spid="13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33"/>
                                        </p:tgtEl>
                                        <p:attrNameLst>
                                          <p:attrName>style.visibility</p:attrName>
                                        </p:attrNameLst>
                                      </p:cBhvr>
                                      <p:to>
                                        <p:strVal val="visible"/>
                                      </p:to>
                                    </p:set>
                                    <p:animEffect transition="in" filter="fade">
                                      <p:cBhvr>
                                        <p:cTn id="84"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3" grpId="1" animBg="1"/>
      <p:bldP spid="90" grpId="0"/>
      <p:bldP spid="91" grpId="0"/>
      <p:bldP spid="92" grpId="0"/>
      <p:bldP spid="104" grpId="0" animBg="1"/>
      <p:bldP spid="104" grpId="1" animBg="1"/>
      <p:bldP spid="131" grpId="0" animBg="1"/>
      <p:bldP spid="132" grpId="0"/>
      <p:bldP spid="132" grpId="1"/>
      <p:bldP spid="133" grpId="0" animBg="1"/>
      <p:bldP spid="134" grpId="0"/>
      <p:bldP spid="135" grpId="0"/>
      <p:bldP spid="136" grpId="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smtClean="0"/>
              <a:t>In-DRAM Bulk Bitwise AND/OR Operation</a:t>
            </a:r>
            <a:endParaRPr lang="en-US" sz="3600" dirty="0"/>
          </a:p>
        </p:txBody>
      </p:sp>
      <p:sp>
        <p:nvSpPr>
          <p:cNvPr id="3" name="Content Placeholder 2"/>
          <p:cNvSpPr>
            <a:spLocks noGrp="1"/>
          </p:cNvSpPr>
          <p:nvPr>
            <p:ph idx="1"/>
          </p:nvPr>
        </p:nvSpPr>
        <p:spPr>
          <a:xfrm>
            <a:off x="228600" y="1124744"/>
            <a:ext cx="8610600" cy="5123656"/>
          </a:xfrm>
        </p:spPr>
        <p:txBody>
          <a:bodyPr/>
          <a:lstStyle/>
          <a:p>
            <a:r>
              <a:rPr lang="en-US" dirty="0">
                <a:solidFill>
                  <a:srgbClr val="FF0000"/>
                </a:solidFill>
              </a:rPr>
              <a:t>BULKAND A, B </a:t>
            </a:r>
            <a:r>
              <a:rPr lang="en-US" dirty="0">
                <a:solidFill>
                  <a:srgbClr val="FF0000"/>
                </a:solidFill>
                <a:sym typeface="Wingdings"/>
              </a:rPr>
              <a:t></a:t>
            </a:r>
            <a:r>
              <a:rPr lang="en-US" dirty="0">
                <a:solidFill>
                  <a:srgbClr val="FF0000"/>
                </a:solidFill>
              </a:rPr>
              <a:t> </a:t>
            </a:r>
            <a:r>
              <a:rPr lang="en-US" dirty="0" smtClean="0">
                <a:solidFill>
                  <a:srgbClr val="FF0000"/>
                </a:solidFill>
              </a:rPr>
              <a:t>C </a:t>
            </a:r>
          </a:p>
          <a:p>
            <a:r>
              <a:rPr lang="en-US" dirty="0" smtClean="0"/>
              <a:t>Semantics: Perform </a:t>
            </a:r>
            <a:r>
              <a:rPr lang="en-US" dirty="0"/>
              <a:t>a bitwise AND of two rows A and B and store the result in </a:t>
            </a:r>
            <a:r>
              <a:rPr lang="en-US" dirty="0" smtClean="0"/>
              <a:t>row C</a:t>
            </a:r>
            <a:endParaRPr lang="en-US" dirty="0"/>
          </a:p>
          <a:p>
            <a:endParaRPr lang="en-US" dirty="0"/>
          </a:p>
          <a:p>
            <a:r>
              <a:rPr lang="en-US" dirty="0"/>
              <a:t>R0 – reserved zero row, R1 – reserved one row</a:t>
            </a:r>
          </a:p>
          <a:p>
            <a:r>
              <a:rPr lang="en-US" dirty="0"/>
              <a:t>D1, D2, D3 – Designated rows for triple activation</a:t>
            </a:r>
          </a:p>
          <a:p>
            <a:endParaRPr lang="en-US" dirty="0"/>
          </a:p>
          <a:p>
            <a:pPr marL="0" indent="0">
              <a:buNone/>
            </a:pPr>
            <a:r>
              <a:rPr lang="en-US" dirty="0" smtClean="0"/>
              <a:t>1. RowClone  </a:t>
            </a:r>
            <a:r>
              <a:rPr lang="en-US" dirty="0"/>
              <a:t>A  into  </a:t>
            </a:r>
            <a:r>
              <a:rPr lang="en-US" dirty="0" smtClean="0"/>
              <a:t>D1		</a:t>
            </a:r>
          </a:p>
          <a:p>
            <a:pPr marL="0" indent="0">
              <a:buNone/>
            </a:pPr>
            <a:r>
              <a:rPr lang="en-US" dirty="0" smtClean="0"/>
              <a:t>2. RowClone  </a:t>
            </a:r>
            <a:r>
              <a:rPr lang="en-US" dirty="0"/>
              <a:t>B  into  </a:t>
            </a:r>
            <a:r>
              <a:rPr lang="en-US" dirty="0" smtClean="0"/>
              <a:t>D2		</a:t>
            </a:r>
          </a:p>
          <a:p>
            <a:pPr marL="0" indent="0">
              <a:buNone/>
            </a:pPr>
            <a:r>
              <a:rPr lang="en-US" dirty="0" smtClean="0"/>
              <a:t>3. RowClone  </a:t>
            </a:r>
            <a:r>
              <a:rPr lang="en-US" dirty="0"/>
              <a:t>R0  into  </a:t>
            </a:r>
            <a:r>
              <a:rPr lang="en-US" dirty="0" smtClean="0"/>
              <a:t>D3		</a:t>
            </a:r>
          </a:p>
          <a:p>
            <a:pPr marL="0" indent="0">
              <a:buNone/>
            </a:pPr>
            <a:r>
              <a:rPr lang="en-US" dirty="0" smtClean="0"/>
              <a:t>4. ACTIVATE  </a:t>
            </a:r>
            <a:r>
              <a:rPr lang="en-US" dirty="0"/>
              <a:t>D1,D2,</a:t>
            </a:r>
            <a:r>
              <a:rPr lang="en-US" dirty="0" smtClean="0"/>
              <a:t>D3		</a:t>
            </a:r>
            <a:endParaRPr lang="en-US" dirty="0"/>
          </a:p>
          <a:p>
            <a:pPr marL="0" indent="0">
              <a:buNone/>
            </a:pPr>
            <a:r>
              <a:rPr lang="en-US" dirty="0" smtClean="0"/>
              <a:t>5. RowClone  </a:t>
            </a:r>
            <a:r>
              <a:rPr lang="en-US" dirty="0"/>
              <a:t>Result  into  C</a:t>
            </a: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125</a:t>
            </a:fld>
            <a:endParaRPr lang="en-US" altLang="en-US">
              <a:solidFill>
                <a:srgbClr val="000000"/>
              </a:solidFill>
            </a:endParaRPr>
          </a:p>
        </p:txBody>
      </p:sp>
    </p:spTree>
    <p:extLst>
      <p:ext uri="{BB962C8B-B14F-4D97-AF65-F5344CB8AC3E}">
        <p14:creationId xmlns:p14="http://schemas.microsoft.com/office/powerpoint/2010/main" val="10588950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In-DRAM AND/</a:t>
            </a:r>
            <a:r>
              <a:rPr lang="en-US" dirty="0" smtClean="0"/>
              <a:t>OR Results</a:t>
            </a:r>
            <a:endParaRPr lang="en-US" dirty="0"/>
          </a:p>
        </p:txBody>
      </p:sp>
      <p:sp>
        <p:nvSpPr>
          <p:cNvPr id="3" name="Content Placeholder 2"/>
          <p:cNvSpPr>
            <a:spLocks noGrp="1"/>
          </p:cNvSpPr>
          <p:nvPr>
            <p:ph idx="1"/>
          </p:nvPr>
        </p:nvSpPr>
        <p:spPr>
          <a:xfrm>
            <a:off x="228600" y="849041"/>
            <a:ext cx="8610600" cy="5123656"/>
          </a:xfrm>
        </p:spPr>
        <p:txBody>
          <a:bodyPr/>
          <a:lstStyle/>
          <a:p>
            <a:r>
              <a:rPr lang="en-US" dirty="0" smtClean="0">
                <a:solidFill>
                  <a:srgbClr val="0000FF"/>
                </a:solidFill>
              </a:rPr>
              <a:t>20X improvement in AND/OR throughput</a:t>
            </a:r>
            <a:r>
              <a:rPr lang="en-US" dirty="0" smtClean="0"/>
              <a:t> vs. Intel AVX</a:t>
            </a:r>
          </a:p>
          <a:p>
            <a:r>
              <a:rPr lang="en-US" dirty="0" smtClean="0">
                <a:solidFill>
                  <a:srgbClr val="0000FF"/>
                </a:solidFill>
              </a:rPr>
              <a:t>50.5X reduction in memory energy consumption</a:t>
            </a:r>
          </a:p>
          <a:p>
            <a:r>
              <a:rPr lang="en-US" dirty="0" smtClean="0">
                <a:solidFill>
                  <a:srgbClr val="0000FF"/>
                </a:solidFill>
              </a:rPr>
              <a:t>At least 30% performance improvement in range queries</a:t>
            </a:r>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126</a:t>
            </a:fld>
            <a:endParaRPr lang="en-US" altLang="en-US">
              <a:solidFill>
                <a:srgbClr val="000000"/>
              </a:solidFill>
            </a:endParaRPr>
          </a:p>
        </p:txBody>
      </p:sp>
      <p:sp>
        <p:nvSpPr>
          <p:cNvPr id="6" name="TextBox 5"/>
          <p:cNvSpPr txBox="1"/>
          <p:nvPr/>
        </p:nvSpPr>
        <p:spPr>
          <a:xfrm>
            <a:off x="1781681" y="6453336"/>
            <a:ext cx="5677969" cy="307777"/>
          </a:xfrm>
          <a:prstGeom prst="rect">
            <a:avLst/>
          </a:prstGeom>
          <a:noFill/>
        </p:spPr>
        <p:txBody>
          <a:bodyPr wrap="none" rtlCol="0">
            <a:spAutoFit/>
          </a:bodyPr>
          <a:lstStyle/>
          <a:p>
            <a:r>
              <a:rPr lang="en-US" sz="1400" dirty="0" smtClean="0">
                <a:solidFill>
                  <a:srgbClr val="000000"/>
                </a:solidFill>
                <a:latin typeface="Tahoma"/>
              </a:rPr>
              <a:t>Seshadri+, “</a:t>
            </a:r>
            <a:r>
              <a:rPr lang="en-US" sz="1400" dirty="0" smtClean="0">
                <a:solidFill>
                  <a:srgbClr val="0000FF"/>
                </a:solidFill>
                <a:latin typeface="Tahoma"/>
              </a:rPr>
              <a:t>Fast Bulk Bitwise AND and OR in DRAM</a:t>
            </a:r>
            <a:r>
              <a:rPr lang="en-US" sz="1400" dirty="0" smtClean="0">
                <a:solidFill>
                  <a:srgbClr val="000000"/>
                </a:solidFill>
                <a:latin typeface="Tahoma"/>
              </a:rPr>
              <a:t>”, IEEE CAL 2015.</a:t>
            </a:r>
            <a:endParaRPr lang="en-US" sz="1400" dirty="0">
              <a:solidFill>
                <a:srgbClr val="000000"/>
              </a:solidFill>
              <a:latin typeface="Tahoma"/>
            </a:endParaRPr>
          </a:p>
        </p:txBody>
      </p:sp>
      <p:grpSp>
        <p:nvGrpSpPr>
          <p:cNvPr id="18" name="Group 17"/>
          <p:cNvGrpSpPr/>
          <p:nvPr/>
        </p:nvGrpSpPr>
        <p:grpSpPr>
          <a:xfrm>
            <a:off x="-183298" y="2132856"/>
            <a:ext cx="7707626" cy="4248472"/>
            <a:chOff x="-183298" y="2060848"/>
            <a:chExt cx="7707626" cy="4248472"/>
          </a:xfrm>
        </p:grpSpPr>
        <p:pic>
          <p:nvPicPr>
            <p:cNvPr id="12" name="Picture 11"/>
            <p:cNvPicPr>
              <a:picLocks noChangeAspect="1"/>
            </p:cNvPicPr>
            <p:nvPr/>
          </p:nvPicPr>
          <p:blipFill>
            <a:blip r:embed="rId2"/>
            <a:stretch>
              <a:fillRect/>
            </a:stretch>
          </p:blipFill>
          <p:spPr>
            <a:xfrm>
              <a:off x="1763688" y="2060848"/>
              <a:ext cx="5760640" cy="3978861"/>
            </a:xfrm>
            <a:prstGeom prst="rect">
              <a:avLst/>
            </a:prstGeom>
          </p:spPr>
        </p:pic>
        <p:sp>
          <p:nvSpPr>
            <p:cNvPr id="13" name="TextBox 12"/>
            <p:cNvSpPr txBox="1"/>
            <p:nvPr/>
          </p:nvSpPr>
          <p:spPr>
            <a:xfrm>
              <a:off x="3143520" y="5970766"/>
              <a:ext cx="2724624" cy="338554"/>
            </a:xfrm>
            <a:prstGeom prst="rect">
              <a:avLst/>
            </a:prstGeom>
            <a:noFill/>
          </p:spPr>
          <p:txBody>
            <a:bodyPr wrap="none" rtlCol="0">
              <a:spAutoFit/>
            </a:bodyPr>
            <a:lstStyle/>
            <a:p>
              <a:r>
                <a:rPr lang="en-US" sz="1600" dirty="0" smtClean="0">
                  <a:solidFill>
                    <a:srgbClr val="000000"/>
                  </a:solidFill>
                  <a:latin typeface="Tahoma"/>
                </a:rPr>
                <a:t>Size of Vectors to be </a:t>
              </a:r>
              <a:r>
                <a:rPr lang="en-US" sz="1600" dirty="0" err="1" smtClean="0">
                  <a:solidFill>
                    <a:srgbClr val="000000"/>
                  </a:solidFill>
                  <a:latin typeface="Tahoma"/>
                </a:rPr>
                <a:t>ANDed</a:t>
              </a:r>
              <a:endParaRPr lang="en-US" sz="1600" dirty="0">
                <a:solidFill>
                  <a:srgbClr val="000000"/>
                </a:solidFill>
                <a:latin typeface="Tahoma"/>
              </a:endParaRPr>
            </a:p>
          </p:txBody>
        </p:sp>
        <p:sp>
          <p:nvSpPr>
            <p:cNvPr id="14" name="TextBox 13"/>
            <p:cNvSpPr txBox="1"/>
            <p:nvPr/>
          </p:nvSpPr>
          <p:spPr>
            <a:xfrm>
              <a:off x="-183298" y="3717032"/>
              <a:ext cx="3603170" cy="338554"/>
            </a:xfrm>
            <a:prstGeom prst="rect">
              <a:avLst/>
            </a:prstGeom>
            <a:noFill/>
            <a:scene3d>
              <a:camera prst="orthographicFront">
                <a:rot lat="0" lon="0" rev="5400000"/>
              </a:camera>
              <a:lightRig rig="threePt" dir="t"/>
            </a:scene3d>
          </p:spPr>
          <p:txBody>
            <a:bodyPr wrap="none" rtlCol="0">
              <a:spAutoFit/>
            </a:bodyPr>
            <a:lstStyle/>
            <a:p>
              <a:r>
                <a:rPr lang="en-US" sz="1600" dirty="0" smtClean="0">
                  <a:solidFill>
                    <a:srgbClr val="000000"/>
                  </a:solidFill>
                  <a:latin typeface="Tahoma"/>
                </a:rPr>
                <a:t>Throughput of AND operations (GB/s) </a:t>
              </a:r>
              <a:endParaRPr lang="en-US" sz="1600" dirty="0">
                <a:solidFill>
                  <a:srgbClr val="000000"/>
                </a:solidFill>
                <a:latin typeface="Tahoma"/>
              </a:endParaRPr>
            </a:p>
          </p:txBody>
        </p:sp>
        <p:sp>
          <p:nvSpPr>
            <p:cNvPr id="15" name="TextBox 14"/>
            <p:cNvSpPr txBox="1"/>
            <p:nvPr/>
          </p:nvSpPr>
          <p:spPr>
            <a:xfrm>
              <a:off x="4646360" y="2276872"/>
              <a:ext cx="2386691" cy="338554"/>
            </a:xfrm>
            <a:prstGeom prst="rect">
              <a:avLst/>
            </a:prstGeom>
            <a:noFill/>
          </p:spPr>
          <p:txBody>
            <a:bodyPr wrap="none" rtlCol="0">
              <a:spAutoFit/>
            </a:bodyPr>
            <a:lstStyle/>
            <a:p>
              <a:r>
                <a:rPr lang="en-US" sz="1600" dirty="0" smtClean="0">
                  <a:solidFill>
                    <a:srgbClr val="FF0000"/>
                  </a:solidFill>
                  <a:latin typeface="Tahoma"/>
                </a:rPr>
                <a:t>In-DRAM AND (2 banks)</a:t>
              </a:r>
              <a:endParaRPr lang="en-US" sz="1600" dirty="0">
                <a:solidFill>
                  <a:srgbClr val="FF0000"/>
                </a:solidFill>
                <a:latin typeface="Tahoma"/>
              </a:endParaRPr>
            </a:p>
          </p:txBody>
        </p:sp>
        <p:sp>
          <p:nvSpPr>
            <p:cNvPr id="16" name="TextBox 15"/>
            <p:cNvSpPr txBox="1"/>
            <p:nvPr/>
          </p:nvSpPr>
          <p:spPr>
            <a:xfrm>
              <a:off x="4644008" y="3645024"/>
              <a:ext cx="2295120" cy="338554"/>
            </a:xfrm>
            <a:prstGeom prst="rect">
              <a:avLst/>
            </a:prstGeom>
            <a:noFill/>
          </p:spPr>
          <p:txBody>
            <a:bodyPr wrap="none" rtlCol="0">
              <a:spAutoFit/>
            </a:bodyPr>
            <a:lstStyle/>
            <a:p>
              <a:r>
                <a:rPr lang="en-US" sz="1600" dirty="0" smtClean="0">
                  <a:solidFill>
                    <a:srgbClr val="FF6600"/>
                  </a:solidFill>
                  <a:latin typeface="Tahoma"/>
                </a:rPr>
                <a:t>In-DRAM AND (1 bank)</a:t>
              </a:r>
              <a:endParaRPr lang="en-US" sz="1600" dirty="0">
                <a:solidFill>
                  <a:srgbClr val="FF6600"/>
                </a:solidFill>
                <a:latin typeface="Tahoma"/>
              </a:endParaRPr>
            </a:p>
          </p:txBody>
        </p:sp>
        <p:sp>
          <p:nvSpPr>
            <p:cNvPr id="17" name="TextBox 16"/>
            <p:cNvSpPr txBox="1"/>
            <p:nvPr/>
          </p:nvSpPr>
          <p:spPr>
            <a:xfrm>
              <a:off x="6012160" y="4797152"/>
              <a:ext cx="1021333" cy="338554"/>
            </a:xfrm>
            <a:prstGeom prst="rect">
              <a:avLst/>
            </a:prstGeom>
            <a:noFill/>
          </p:spPr>
          <p:txBody>
            <a:bodyPr wrap="none" rtlCol="0">
              <a:spAutoFit/>
            </a:bodyPr>
            <a:lstStyle/>
            <a:p>
              <a:r>
                <a:rPr lang="en-US" sz="1600" dirty="0" smtClean="0">
                  <a:solidFill>
                    <a:srgbClr val="2A55D6"/>
                  </a:solidFill>
                  <a:latin typeface="Tahoma"/>
                </a:rPr>
                <a:t>Intel AVX</a:t>
              </a:r>
              <a:endParaRPr lang="en-US" sz="1600" dirty="0">
                <a:solidFill>
                  <a:srgbClr val="2A55D6"/>
                </a:solidFill>
                <a:latin typeface="Tahoma"/>
              </a:endParaRPr>
            </a:p>
          </p:txBody>
        </p:sp>
      </p:grpSp>
    </p:spTree>
    <p:extLst>
      <p:ext uri="{BB962C8B-B14F-4D97-AF65-F5344CB8AC3E}">
        <p14:creationId xmlns:p14="http://schemas.microsoft.com/office/powerpoint/2010/main" val="14071264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Bitmap Index</a:t>
            </a:r>
            <a:endParaRPr lang="en-US" dirty="0"/>
          </a:p>
        </p:txBody>
      </p:sp>
      <p:sp>
        <p:nvSpPr>
          <p:cNvPr id="3" name="Content Placeholder 2"/>
          <p:cNvSpPr>
            <a:spLocks noGrp="1"/>
          </p:cNvSpPr>
          <p:nvPr>
            <p:ph idx="1"/>
          </p:nvPr>
        </p:nvSpPr>
        <p:spPr>
          <a:xfrm>
            <a:off x="304800" y="1143000"/>
            <a:ext cx="8610600" cy="1295400"/>
          </a:xfrm>
        </p:spPr>
        <p:txBody>
          <a:bodyPr/>
          <a:lstStyle/>
          <a:p>
            <a:r>
              <a:rPr lang="en-US" dirty="0" smtClean="0"/>
              <a:t>Alternative to B-tree and its variants</a:t>
            </a:r>
          </a:p>
          <a:p>
            <a:r>
              <a:rPr lang="en-US" dirty="0" smtClean="0"/>
              <a:t>Efficient for performing </a:t>
            </a:r>
            <a:r>
              <a:rPr lang="en-US" i="1" dirty="0">
                <a:solidFill>
                  <a:srgbClr val="FF0000"/>
                </a:solidFill>
              </a:rPr>
              <a:t>r</a:t>
            </a:r>
            <a:r>
              <a:rPr lang="en-US" i="1" dirty="0" smtClean="0">
                <a:solidFill>
                  <a:srgbClr val="FF0000"/>
                </a:solidFill>
              </a:rPr>
              <a:t>ange queries</a:t>
            </a:r>
            <a:r>
              <a:rPr lang="en-US" i="1" dirty="0" smtClean="0"/>
              <a:t> </a:t>
            </a:r>
            <a:r>
              <a:rPr lang="en-US" dirty="0" smtClean="0"/>
              <a:t>and </a:t>
            </a:r>
            <a:r>
              <a:rPr lang="en-US" i="1" dirty="0" smtClean="0"/>
              <a:t> </a:t>
            </a:r>
            <a:r>
              <a:rPr lang="en-US" i="1" dirty="0" smtClean="0">
                <a:solidFill>
                  <a:srgbClr val="FF0000"/>
                </a:solidFill>
              </a:rPr>
              <a:t>joins</a:t>
            </a:r>
          </a:p>
          <a:p>
            <a:pPr marL="0" indent="0">
              <a:buNone/>
            </a:pPr>
            <a:endParaRPr lang="en-US" dirty="0" smtClean="0"/>
          </a:p>
        </p:txBody>
      </p:sp>
      <p:sp>
        <p:nvSpPr>
          <p:cNvPr id="4" name="Slide Number Placeholder 3"/>
          <p:cNvSpPr>
            <a:spLocks noGrp="1"/>
          </p:cNvSpPr>
          <p:nvPr>
            <p:ph type="sldNum" sz="quarter" idx="12"/>
          </p:nvPr>
        </p:nvSpPr>
        <p:spPr/>
        <p:txBody>
          <a:bodyPr/>
          <a:lstStyle/>
          <a:p>
            <a:fld id="{650CCC6F-3220-49CD-89DB-71B165F2F9D5}" type="slidenum">
              <a:rPr lang="en-US" smtClean="0">
                <a:solidFill>
                  <a:prstClr val="black">
                    <a:lumMod val="65000"/>
                    <a:lumOff val="35000"/>
                  </a:prstClr>
                </a:solidFill>
                <a:latin typeface="Calibri"/>
              </a:rPr>
              <a:pPr/>
              <a:t>127</a:t>
            </a:fld>
            <a:endParaRPr lang="en-US" dirty="0">
              <a:solidFill>
                <a:prstClr val="black">
                  <a:lumMod val="65000"/>
                  <a:lumOff val="35000"/>
                </a:prstClr>
              </a:solidFill>
              <a:latin typeface="Calibri"/>
            </a:endParaRPr>
          </a:p>
        </p:txBody>
      </p:sp>
      <p:sp>
        <p:nvSpPr>
          <p:cNvPr id="5" name="Rounded Rectangle 4"/>
          <p:cNvSpPr/>
          <p:nvPr/>
        </p:nvSpPr>
        <p:spPr>
          <a:xfrm>
            <a:off x="1143000" y="32004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2800" b="1" dirty="0" smtClean="0">
                <a:solidFill>
                  <a:prstClr val="white"/>
                </a:solidFill>
                <a:latin typeface="Calibri"/>
              </a:rPr>
              <a:t>Bitmap 1</a:t>
            </a:r>
          </a:p>
        </p:txBody>
      </p:sp>
      <p:sp>
        <p:nvSpPr>
          <p:cNvPr id="6" name="Rounded Rectangle 5"/>
          <p:cNvSpPr/>
          <p:nvPr/>
        </p:nvSpPr>
        <p:spPr>
          <a:xfrm>
            <a:off x="2959204" y="32004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2800" b="1" dirty="0" smtClean="0">
                <a:solidFill>
                  <a:prstClr val="white"/>
                </a:solidFill>
                <a:latin typeface="Calibri"/>
              </a:rPr>
              <a:t>Bitmap 2</a:t>
            </a:r>
          </a:p>
        </p:txBody>
      </p:sp>
      <p:sp>
        <p:nvSpPr>
          <p:cNvPr id="7" name="Rounded Rectangle 6"/>
          <p:cNvSpPr/>
          <p:nvPr/>
        </p:nvSpPr>
        <p:spPr>
          <a:xfrm>
            <a:off x="7086601" y="32004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2800" b="1" dirty="0" smtClean="0">
                <a:solidFill>
                  <a:prstClr val="white"/>
                </a:solidFill>
                <a:latin typeface="Calibri"/>
              </a:rPr>
              <a:t>Bitmap 4</a:t>
            </a:r>
          </a:p>
        </p:txBody>
      </p:sp>
      <p:sp>
        <p:nvSpPr>
          <p:cNvPr id="8" name="Rounded Rectangle 7"/>
          <p:cNvSpPr/>
          <p:nvPr/>
        </p:nvSpPr>
        <p:spPr>
          <a:xfrm>
            <a:off x="5181681" y="3200400"/>
            <a:ext cx="685800" cy="2819400"/>
          </a:xfrm>
          <a:prstGeom prst="roundRect">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US" sz="2800" b="1" dirty="0" smtClean="0">
                <a:solidFill>
                  <a:prstClr val="white"/>
                </a:solidFill>
                <a:latin typeface="Calibri"/>
              </a:rPr>
              <a:t>Bitmap 3</a:t>
            </a:r>
          </a:p>
        </p:txBody>
      </p:sp>
      <p:sp>
        <p:nvSpPr>
          <p:cNvPr id="9" name="TextBox 8"/>
          <p:cNvSpPr txBox="1"/>
          <p:nvPr/>
        </p:nvSpPr>
        <p:spPr>
          <a:xfrm>
            <a:off x="838200" y="2667000"/>
            <a:ext cx="1282723" cy="523220"/>
          </a:xfrm>
          <a:prstGeom prst="rect">
            <a:avLst/>
          </a:prstGeom>
          <a:noFill/>
        </p:spPr>
        <p:txBody>
          <a:bodyPr wrap="none" rtlCol="0">
            <a:spAutoFit/>
          </a:bodyPr>
          <a:lstStyle/>
          <a:p>
            <a:r>
              <a:rPr lang="en-US" sz="2800" b="1" dirty="0" smtClean="0">
                <a:solidFill>
                  <a:prstClr val="black"/>
                </a:solidFill>
                <a:latin typeface="Calibri"/>
              </a:rPr>
              <a:t>age &lt; 18</a:t>
            </a:r>
          </a:p>
        </p:txBody>
      </p:sp>
      <p:sp>
        <p:nvSpPr>
          <p:cNvPr id="10" name="TextBox 9"/>
          <p:cNvSpPr txBox="1"/>
          <p:nvPr/>
        </p:nvSpPr>
        <p:spPr>
          <a:xfrm>
            <a:off x="2349687" y="2667000"/>
            <a:ext cx="1917513" cy="523220"/>
          </a:xfrm>
          <a:prstGeom prst="rect">
            <a:avLst/>
          </a:prstGeom>
          <a:noFill/>
        </p:spPr>
        <p:txBody>
          <a:bodyPr wrap="none" rtlCol="0">
            <a:spAutoFit/>
          </a:bodyPr>
          <a:lstStyle/>
          <a:p>
            <a:pPr algn="ctr"/>
            <a:r>
              <a:rPr lang="en-US" sz="2800" b="1" dirty="0" smtClean="0">
                <a:solidFill>
                  <a:prstClr val="black"/>
                </a:solidFill>
                <a:latin typeface="Calibri"/>
              </a:rPr>
              <a:t>18 &lt; age &lt; 25</a:t>
            </a:r>
          </a:p>
        </p:txBody>
      </p:sp>
      <p:sp>
        <p:nvSpPr>
          <p:cNvPr id="11" name="TextBox 10"/>
          <p:cNvSpPr txBox="1"/>
          <p:nvPr/>
        </p:nvSpPr>
        <p:spPr>
          <a:xfrm>
            <a:off x="4559487" y="2667000"/>
            <a:ext cx="1917513" cy="523220"/>
          </a:xfrm>
          <a:prstGeom prst="rect">
            <a:avLst/>
          </a:prstGeom>
          <a:noFill/>
        </p:spPr>
        <p:txBody>
          <a:bodyPr wrap="none" rtlCol="0">
            <a:spAutoFit/>
          </a:bodyPr>
          <a:lstStyle/>
          <a:p>
            <a:pPr algn="ctr"/>
            <a:r>
              <a:rPr lang="en-US" sz="2800" b="1" dirty="0" smtClean="0">
                <a:solidFill>
                  <a:prstClr val="black"/>
                </a:solidFill>
                <a:latin typeface="Calibri"/>
              </a:rPr>
              <a:t>25 &lt; age &lt; 60</a:t>
            </a:r>
          </a:p>
        </p:txBody>
      </p:sp>
      <p:sp>
        <p:nvSpPr>
          <p:cNvPr id="12" name="TextBox 11"/>
          <p:cNvSpPr txBox="1"/>
          <p:nvPr/>
        </p:nvSpPr>
        <p:spPr>
          <a:xfrm>
            <a:off x="6794477" y="2667000"/>
            <a:ext cx="1282723" cy="523220"/>
          </a:xfrm>
          <a:prstGeom prst="rect">
            <a:avLst/>
          </a:prstGeom>
          <a:noFill/>
        </p:spPr>
        <p:txBody>
          <a:bodyPr wrap="none" rtlCol="0">
            <a:spAutoFit/>
          </a:bodyPr>
          <a:lstStyle/>
          <a:p>
            <a:pPr algn="ctr"/>
            <a:r>
              <a:rPr lang="en-US" sz="2800" b="1" dirty="0" smtClean="0">
                <a:solidFill>
                  <a:prstClr val="black"/>
                </a:solidFill>
                <a:latin typeface="Calibri"/>
              </a:rPr>
              <a:t>age &gt; 60</a:t>
            </a:r>
          </a:p>
        </p:txBody>
      </p:sp>
    </p:spTree>
    <p:extLst>
      <p:ext uri="{BB962C8B-B14F-4D97-AF65-F5344CB8AC3E}">
        <p14:creationId xmlns:p14="http://schemas.microsoft.com/office/powerpoint/2010/main" val="39800706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Performance Evaluation</a:t>
            </a:r>
            <a:endParaRPr lang="en-US" dirty="0"/>
          </a:p>
        </p:txBody>
      </p:sp>
      <p:sp>
        <p:nvSpPr>
          <p:cNvPr id="4" name="Slide Number Placeholder 3"/>
          <p:cNvSpPr>
            <a:spLocks noGrp="1"/>
          </p:cNvSpPr>
          <p:nvPr>
            <p:ph type="sldNum" sz="quarter" idx="12"/>
          </p:nvPr>
        </p:nvSpPr>
        <p:spPr/>
        <p:txBody>
          <a:bodyPr/>
          <a:lstStyle/>
          <a:p>
            <a:fld id="{650CCC6F-3220-49CD-89DB-71B165F2F9D5}" type="slidenum">
              <a:rPr lang="en-US" smtClean="0">
                <a:solidFill>
                  <a:prstClr val="black">
                    <a:lumMod val="65000"/>
                    <a:lumOff val="35000"/>
                  </a:prstClr>
                </a:solidFill>
                <a:latin typeface="Calibri"/>
              </a:rPr>
              <a:pPr/>
              <a:t>128</a:t>
            </a:fld>
            <a:endParaRPr lang="en-US" dirty="0">
              <a:solidFill>
                <a:prstClr val="black">
                  <a:lumMod val="65000"/>
                  <a:lumOff val="35000"/>
                </a:prstClr>
              </a:solidFill>
              <a:latin typeface="Calibri"/>
            </a:endParaRPr>
          </a:p>
        </p:txBody>
      </p:sp>
      <p:graphicFrame>
        <p:nvGraphicFramePr>
          <p:cNvPr id="5" name="Chart 4"/>
          <p:cNvGraphicFramePr>
            <a:graphicFrameLocks/>
          </p:cNvGraphicFramePr>
          <p:nvPr>
            <p:extLst>
              <p:ext uri="{D42A27DB-BD31-4B8C-83A1-F6EECF244321}">
                <p14:modId xmlns:p14="http://schemas.microsoft.com/office/powerpoint/2010/main" val="1010655329"/>
              </p:ext>
            </p:extLst>
          </p:nvPr>
        </p:nvGraphicFramePr>
        <p:xfrm>
          <a:off x="685800" y="1295400"/>
          <a:ext cx="8001000" cy="5029200"/>
        </p:xfrm>
        <a:graphic>
          <a:graphicData uri="http://schemas.openxmlformats.org/drawingml/2006/chart">
            <c:chart xmlns:c="http://schemas.openxmlformats.org/drawingml/2006/chart" xmlns:r="http://schemas.openxmlformats.org/officeDocument/2006/relationships" r:id="rId2"/>
          </a:graphicData>
        </a:graphic>
      </p:graphicFrame>
      <p:cxnSp>
        <p:nvCxnSpPr>
          <p:cNvPr id="7" name="Straight Connector 6"/>
          <p:cNvCxnSpPr/>
          <p:nvPr/>
        </p:nvCxnSpPr>
        <p:spPr>
          <a:xfrm>
            <a:off x="1816100" y="3441700"/>
            <a:ext cx="6629400" cy="0"/>
          </a:xfrm>
          <a:prstGeom prst="line">
            <a:avLst/>
          </a:prstGeom>
          <a:ln w="38100">
            <a:solidFill>
              <a:srgbClr val="0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8308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graphicEl>
                                              <a:chart seriesIdx="-3" categoryIdx="-3" bldStep="gridLegend"/>
                                            </p:graphicEl>
                                          </p:spTgt>
                                        </p:tgtEl>
                                        <p:attrNameLst>
                                          <p:attrName>style.visibility</p:attrName>
                                        </p:attrNameLst>
                                      </p:cBhvr>
                                      <p:to>
                                        <p:strVal val="visible"/>
                                      </p:to>
                                    </p:set>
                                    <p:animEffect transition="in" filter="fade">
                                      <p:cBhvr>
                                        <p:cTn id="12" dur="500"/>
                                        <p:tgtEl>
                                          <p:spTgt spid="5">
                                            <p:graphicEl>
                                              <a:chart seriesIdx="-3" categoryIdx="-3" bldStep="gridLegend"/>
                                            </p:graphic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graphicEl>
                                              <a:chart seriesIdx="0" categoryIdx="-4" bldStep="series"/>
                                            </p:graphicEl>
                                          </p:spTgt>
                                        </p:tgtEl>
                                        <p:attrNameLst>
                                          <p:attrName>style.visibility</p:attrName>
                                        </p:attrNameLst>
                                      </p:cBhvr>
                                      <p:to>
                                        <p:strVal val="visible"/>
                                      </p:to>
                                    </p:set>
                                    <p:animEffect transition="in" filter="fade">
                                      <p:cBhvr>
                                        <p:cTn id="17" dur="500"/>
                                        <p:tgtEl>
                                          <p:spTgt spid="5">
                                            <p:graphicEl>
                                              <a:chart seriesIdx="0" categoryIdx="-4" bldStep="series"/>
                                            </p:graphicEl>
                                          </p:spTgt>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5">
                                            <p:graphicEl>
                                              <a:chart seriesIdx="1" categoryIdx="-4" bldStep="series"/>
                                            </p:graphicEl>
                                          </p:spTgt>
                                        </p:tgtEl>
                                        <p:attrNameLst>
                                          <p:attrName>style.visibility</p:attrName>
                                        </p:attrNameLst>
                                      </p:cBhvr>
                                      <p:to>
                                        <p:strVal val="visible"/>
                                      </p:to>
                                    </p:set>
                                    <p:animEffect transition="in" filter="fade">
                                      <p:cBhvr>
                                        <p:cTn id="20" dur="500"/>
                                        <p:tgtEl>
                                          <p:spTgt spid="5">
                                            <p:graphicEl>
                                              <a:chart seriesIdx="1" categoryIdx="-4" bldStep="series"/>
                                            </p:graphicEl>
                                          </p:spTgt>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5">
                                            <p:graphicEl>
                                              <a:chart seriesIdx="2" categoryIdx="-4" bldStep="series"/>
                                            </p:graphicEl>
                                          </p:spTgt>
                                        </p:tgtEl>
                                        <p:attrNameLst>
                                          <p:attrName>style.visibility</p:attrName>
                                        </p:attrNameLst>
                                      </p:cBhvr>
                                      <p:to>
                                        <p:strVal val="visible"/>
                                      </p:to>
                                    </p:set>
                                    <p:animEffect transition="in" filter="fade">
                                      <p:cBhvr>
                                        <p:cTn id="23" dur="500"/>
                                        <p:tgtEl>
                                          <p:spTgt spid="5">
                                            <p:graphicEl>
                                              <a:chart seriesIdx="2" categoryIdx="-4" bldStep="series"/>
                                            </p:graphic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5">
                                            <p:graphicEl>
                                              <a:chart seriesIdx="3" categoryIdx="-4" bldStep="series"/>
                                            </p:graphicEl>
                                          </p:spTgt>
                                        </p:tgtEl>
                                        <p:attrNameLst>
                                          <p:attrName>style.visibility</p:attrName>
                                        </p:attrNameLst>
                                      </p:cBhvr>
                                      <p:to>
                                        <p:strVal val="visible"/>
                                      </p:to>
                                    </p:set>
                                    <p:animEffect transition="in" filter="fade">
                                      <p:cBhvr>
                                        <p:cTn id="26" dur="500"/>
                                        <p:tgtEl>
                                          <p:spTgt spid="5">
                                            <p:graphicEl>
                                              <a:chart seriesIdx="3"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Sub>
          <a:bldChart bld="series"/>
        </p:bldSub>
      </p:bldGraphic>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In-DRAM Bulk AND/OR</a:t>
            </a:r>
            <a:endParaRPr lang="en-US" dirty="0"/>
          </a:p>
        </p:txBody>
      </p:sp>
      <p:sp>
        <p:nvSpPr>
          <p:cNvPr id="3" name="Content Placeholder 2"/>
          <p:cNvSpPr>
            <a:spLocks noGrp="1"/>
          </p:cNvSpPr>
          <p:nvPr>
            <p:ph idx="1"/>
          </p:nvPr>
        </p:nvSpPr>
        <p:spPr/>
        <p:txBody>
          <a:bodyPr/>
          <a:lstStyle/>
          <a:p>
            <a:r>
              <a:rPr lang="en-US" dirty="0"/>
              <a:t>Vivek Seshadri, Kevin Hsieh, </a:t>
            </a:r>
            <a:r>
              <a:rPr lang="en-US" dirty="0" err="1"/>
              <a:t>Amirali</a:t>
            </a:r>
            <a:r>
              <a:rPr lang="en-US" dirty="0"/>
              <a:t> </a:t>
            </a:r>
            <a:r>
              <a:rPr lang="en-US" dirty="0" err="1"/>
              <a:t>Boroumand</a:t>
            </a:r>
            <a:r>
              <a:rPr lang="en-US" dirty="0"/>
              <a:t>, Donghyuk Lee, Michael A. </a:t>
            </a:r>
            <a:r>
              <a:rPr lang="en-US" dirty="0" err="1"/>
              <a:t>Kozuch</a:t>
            </a:r>
            <a:r>
              <a:rPr lang="en-US" dirty="0"/>
              <a:t>, Onur Mutlu, Phillip B. Gibbons, and Todd C. </a:t>
            </a:r>
            <a:r>
              <a:rPr lang="en-US" dirty="0" err="1"/>
              <a:t>Mowry</a:t>
            </a:r>
            <a:r>
              <a:rPr lang="en-US" dirty="0"/>
              <a:t>,</a:t>
            </a:r>
            <a:br>
              <a:rPr lang="en-US" dirty="0"/>
            </a:br>
            <a:r>
              <a:rPr lang="en-US" b="1" dirty="0">
                <a:hlinkClick r:id="rId2"/>
              </a:rPr>
              <a:t>"Fast Bulk Bitwise AND and OR in DRAM"</a:t>
            </a:r>
            <a:r>
              <a:rPr lang="en-US" dirty="0"/>
              <a:t/>
            </a:r>
            <a:br>
              <a:rPr lang="en-US" dirty="0"/>
            </a:br>
            <a:r>
              <a:rPr lang="en-US" i="1" dirty="0">
                <a:hlinkClick r:id="rId3"/>
              </a:rPr>
              <a:t>IEEE Computer Architecture Letters</a:t>
            </a:r>
            <a:r>
              <a:rPr lang="en-US" i="1" dirty="0"/>
              <a:t> (</a:t>
            </a:r>
            <a:r>
              <a:rPr lang="en-US" b="1" i="1" dirty="0"/>
              <a:t>CAL</a:t>
            </a:r>
            <a:r>
              <a:rPr lang="en-US" i="1" dirty="0"/>
              <a:t>)</a:t>
            </a:r>
            <a:r>
              <a:rPr lang="en-US" dirty="0"/>
              <a:t>, April 2015. </a:t>
            </a:r>
            <a:endParaRPr lang="en-US" dirty="0" smtClean="0"/>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129</a:t>
            </a:fld>
            <a:endParaRPr lang="en-US" altLang="en-US">
              <a:solidFill>
                <a:srgbClr val="000000"/>
              </a:solidFill>
            </a:endParaRPr>
          </a:p>
        </p:txBody>
      </p:sp>
      <p:pic>
        <p:nvPicPr>
          <p:cNvPr id="5" name="Picture 4"/>
          <p:cNvPicPr>
            <a:picLocks noChangeAspect="1"/>
          </p:cNvPicPr>
          <p:nvPr/>
        </p:nvPicPr>
        <p:blipFill>
          <a:blip r:embed="rId4"/>
          <a:stretch>
            <a:fillRect/>
          </a:stretch>
        </p:blipFill>
        <p:spPr>
          <a:xfrm>
            <a:off x="0" y="4276418"/>
            <a:ext cx="9144000" cy="1744870"/>
          </a:xfrm>
          <a:prstGeom prst="rect">
            <a:avLst/>
          </a:prstGeom>
        </p:spPr>
      </p:pic>
    </p:spTree>
    <p:extLst>
      <p:ext uri="{BB962C8B-B14F-4D97-AF65-F5344CB8AC3E}">
        <p14:creationId xmlns:p14="http://schemas.microsoft.com/office/powerpoint/2010/main" val="9598859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In-DRAM NOT: Dual Contact Cell</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130</a:t>
            </a:fld>
            <a:endParaRPr lang="en-US" altLang="en-US"/>
          </a:p>
        </p:txBody>
      </p:sp>
      <p:pic>
        <p:nvPicPr>
          <p:cNvPr id="6" name="Picture 5"/>
          <p:cNvPicPr>
            <a:picLocks noChangeAspect="1"/>
          </p:cNvPicPr>
          <p:nvPr/>
        </p:nvPicPr>
        <p:blipFill>
          <a:blip r:embed="rId2"/>
          <a:stretch>
            <a:fillRect/>
          </a:stretch>
        </p:blipFill>
        <p:spPr>
          <a:xfrm>
            <a:off x="323528" y="1035173"/>
            <a:ext cx="4104456" cy="4705108"/>
          </a:xfrm>
          <a:prstGeom prst="rect">
            <a:avLst/>
          </a:prstGeom>
        </p:spPr>
      </p:pic>
      <p:sp>
        <p:nvSpPr>
          <p:cNvPr id="5" name="TextBox 4"/>
          <p:cNvSpPr txBox="1"/>
          <p:nvPr/>
        </p:nvSpPr>
        <p:spPr>
          <a:xfrm>
            <a:off x="-10701" y="5949280"/>
            <a:ext cx="9422725" cy="300082"/>
          </a:xfrm>
          <a:prstGeom prst="rect">
            <a:avLst/>
          </a:prstGeom>
          <a:noFill/>
        </p:spPr>
        <p:txBody>
          <a:bodyPr wrap="none" rtlCol="0">
            <a:spAutoFit/>
          </a:bodyPr>
          <a:lstStyle/>
          <a:p>
            <a:r>
              <a:rPr lang="en-US" sz="1325" dirty="0" smtClean="0">
                <a:solidFill>
                  <a:srgbClr val="000000"/>
                </a:solidFill>
                <a:latin typeface="Tahoma"/>
              </a:rPr>
              <a:t>Seshadri+, </a:t>
            </a:r>
            <a:r>
              <a:rPr lang="en-US" sz="1325" dirty="0" smtClean="0">
                <a:solidFill>
                  <a:srgbClr val="000000"/>
                </a:solidFill>
                <a:latin typeface="Tahoma"/>
              </a:rPr>
              <a:t>“</a:t>
            </a:r>
            <a:r>
              <a:rPr lang="en-US" sz="1325" dirty="0">
                <a:solidFill>
                  <a:srgbClr val="0000FF"/>
                </a:solidFill>
              </a:rPr>
              <a:t>Buddy-RAM: Improving the Performance and Efficiency of Bulk Bitwise Operations Using DRAM</a:t>
            </a:r>
            <a:r>
              <a:rPr lang="en-US" sz="1325" dirty="0"/>
              <a:t>,</a:t>
            </a:r>
            <a:r>
              <a:rPr lang="en-US" sz="1325" dirty="0" smtClean="0">
                <a:solidFill>
                  <a:srgbClr val="000000"/>
                </a:solidFill>
                <a:latin typeface="Tahoma"/>
              </a:rPr>
              <a:t>”</a:t>
            </a:r>
            <a:r>
              <a:rPr lang="en-US" sz="1325" dirty="0" smtClean="0">
                <a:solidFill>
                  <a:srgbClr val="000000"/>
                </a:solidFill>
                <a:latin typeface="Tahoma"/>
              </a:rPr>
              <a:t>, </a:t>
            </a:r>
            <a:r>
              <a:rPr lang="en-US" sz="1325" dirty="0" err="1" smtClean="0">
                <a:solidFill>
                  <a:srgbClr val="000000"/>
                </a:solidFill>
                <a:latin typeface="Tahoma"/>
              </a:rPr>
              <a:t>arxiv</a:t>
            </a:r>
            <a:r>
              <a:rPr lang="en-US" sz="1325" dirty="0">
                <a:solidFill>
                  <a:srgbClr val="000000"/>
                </a:solidFill>
                <a:latin typeface="Tahoma"/>
              </a:rPr>
              <a:t> </a:t>
            </a:r>
            <a:r>
              <a:rPr lang="en-US" sz="1325" dirty="0" smtClean="0">
                <a:solidFill>
                  <a:srgbClr val="000000"/>
                </a:solidFill>
                <a:latin typeface="Tahoma"/>
              </a:rPr>
              <a:t>2016.</a:t>
            </a:r>
            <a:endParaRPr lang="en-US" sz="1325" dirty="0">
              <a:solidFill>
                <a:srgbClr val="000000"/>
              </a:solidFill>
              <a:latin typeface="Tahoma"/>
            </a:endParaRPr>
          </a:p>
        </p:txBody>
      </p:sp>
      <p:sp>
        <p:nvSpPr>
          <p:cNvPr id="3" name="TextBox 2"/>
          <p:cNvSpPr txBox="1"/>
          <p:nvPr/>
        </p:nvSpPr>
        <p:spPr>
          <a:xfrm>
            <a:off x="5220072" y="2636912"/>
            <a:ext cx="3904134" cy="1200328"/>
          </a:xfrm>
          <a:prstGeom prst="rect">
            <a:avLst/>
          </a:prstGeom>
          <a:noFill/>
        </p:spPr>
        <p:txBody>
          <a:bodyPr wrap="none" rtlCol="0">
            <a:spAutoFit/>
          </a:bodyPr>
          <a:lstStyle/>
          <a:p>
            <a:r>
              <a:rPr lang="en-US" sz="2400" dirty="0" smtClean="0"/>
              <a:t>Idea: </a:t>
            </a:r>
            <a:r>
              <a:rPr lang="en-US" sz="2400" dirty="0" smtClean="0">
                <a:solidFill>
                  <a:srgbClr val="0000FF"/>
                </a:solidFill>
              </a:rPr>
              <a:t>Feed the negated </a:t>
            </a:r>
          </a:p>
          <a:p>
            <a:r>
              <a:rPr lang="en-US" sz="2400" dirty="0" smtClean="0">
                <a:solidFill>
                  <a:srgbClr val="0000FF"/>
                </a:solidFill>
              </a:rPr>
              <a:t>value in the sense amplifier</a:t>
            </a:r>
          </a:p>
          <a:p>
            <a:r>
              <a:rPr lang="en-US" sz="2400" dirty="0" smtClean="0">
                <a:solidFill>
                  <a:srgbClr val="0000FF"/>
                </a:solidFill>
              </a:rPr>
              <a:t>into a special row</a:t>
            </a:r>
          </a:p>
        </p:txBody>
      </p:sp>
    </p:spTree>
    <p:extLst>
      <p:ext uri="{BB962C8B-B14F-4D97-AF65-F5344CB8AC3E}">
        <p14:creationId xmlns:p14="http://schemas.microsoft.com/office/powerpoint/2010/main" val="4553369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In-DRAM NOT Operation</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131</a:t>
            </a:fld>
            <a:endParaRPr lang="en-US" altLang="en-US"/>
          </a:p>
        </p:txBody>
      </p:sp>
      <p:pic>
        <p:nvPicPr>
          <p:cNvPr id="3" name="Picture 2"/>
          <p:cNvPicPr>
            <a:picLocks noChangeAspect="1"/>
          </p:cNvPicPr>
          <p:nvPr/>
        </p:nvPicPr>
        <p:blipFill>
          <a:blip r:embed="rId2"/>
          <a:stretch>
            <a:fillRect/>
          </a:stretch>
        </p:blipFill>
        <p:spPr>
          <a:xfrm>
            <a:off x="0" y="1803400"/>
            <a:ext cx="9144000" cy="3236148"/>
          </a:xfrm>
          <a:prstGeom prst="rect">
            <a:avLst/>
          </a:prstGeom>
        </p:spPr>
      </p:pic>
      <p:sp>
        <p:nvSpPr>
          <p:cNvPr id="5" name="TextBox 4"/>
          <p:cNvSpPr txBox="1"/>
          <p:nvPr/>
        </p:nvSpPr>
        <p:spPr>
          <a:xfrm>
            <a:off x="-10701" y="5949280"/>
            <a:ext cx="9422725" cy="300082"/>
          </a:xfrm>
          <a:prstGeom prst="rect">
            <a:avLst/>
          </a:prstGeom>
          <a:noFill/>
        </p:spPr>
        <p:txBody>
          <a:bodyPr wrap="none" rtlCol="0">
            <a:spAutoFit/>
          </a:bodyPr>
          <a:lstStyle/>
          <a:p>
            <a:r>
              <a:rPr lang="en-US" sz="1325" dirty="0" smtClean="0">
                <a:solidFill>
                  <a:srgbClr val="000000"/>
                </a:solidFill>
                <a:latin typeface="Tahoma"/>
              </a:rPr>
              <a:t>Seshadri+, </a:t>
            </a:r>
            <a:r>
              <a:rPr lang="en-US" sz="1325" dirty="0" smtClean="0">
                <a:solidFill>
                  <a:srgbClr val="000000"/>
                </a:solidFill>
                <a:latin typeface="Tahoma"/>
              </a:rPr>
              <a:t>“</a:t>
            </a:r>
            <a:r>
              <a:rPr lang="en-US" sz="1325" dirty="0">
                <a:solidFill>
                  <a:srgbClr val="0000FF"/>
                </a:solidFill>
              </a:rPr>
              <a:t>Buddy-RAM: Improving the Performance and Efficiency of Bulk Bitwise Operations Using DRAM</a:t>
            </a:r>
            <a:r>
              <a:rPr lang="en-US" sz="1325" dirty="0"/>
              <a:t>,</a:t>
            </a:r>
            <a:r>
              <a:rPr lang="en-US" sz="1325" dirty="0" smtClean="0">
                <a:solidFill>
                  <a:srgbClr val="000000"/>
                </a:solidFill>
                <a:latin typeface="Tahoma"/>
              </a:rPr>
              <a:t>”</a:t>
            </a:r>
            <a:r>
              <a:rPr lang="en-US" sz="1325" dirty="0" smtClean="0">
                <a:solidFill>
                  <a:srgbClr val="000000"/>
                </a:solidFill>
                <a:latin typeface="Tahoma"/>
              </a:rPr>
              <a:t>, </a:t>
            </a:r>
            <a:r>
              <a:rPr lang="en-US" sz="1325" dirty="0" err="1" smtClean="0">
                <a:solidFill>
                  <a:srgbClr val="000000"/>
                </a:solidFill>
                <a:latin typeface="Tahoma"/>
              </a:rPr>
              <a:t>arxiv</a:t>
            </a:r>
            <a:r>
              <a:rPr lang="en-US" sz="1325" dirty="0">
                <a:solidFill>
                  <a:srgbClr val="000000"/>
                </a:solidFill>
                <a:latin typeface="Tahoma"/>
              </a:rPr>
              <a:t> </a:t>
            </a:r>
            <a:r>
              <a:rPr lang="en-US" sz="1325" dirty="0" smtClean="0">
                <a:solidFill>
                  <a:srgbClr val="000000"/>
                </a:solidFill>
                <a:latin typeface="Tahoma"/>
              </a:rPr>
              <a:t>2016.</a:t>
            </a:r>
            <a:endParaRPr lang="en-US" sz="1325" dirty="0">
              <a:solidFill>
                <a:srgbClr val="000000"/>
              </a:solidFill>
              <a:latin typeface="Tahoma"/>
            </a:endParaRPr>
          </a:p>
        </p:txBody>
      </p:sp>
    </p:spTree>
    <p:extLst>
      <p:ext uri="{BB962C8B-B14F-4D97-AF65-F5344CB8AC3E}">
        <p14:creationId xmlns:p14="http://schemas.microsoft.com/office/powerpoint/2010/main" val="22545627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Energy of </a:t>
            </a:r>
            <a:r>
              <a:rPr lang="en-US" dirty="0" smtClean="0"/>
              <a:t>In-DRAM Bitwise </a:t>
            </a:r>
            <a:r>
              <a:rPr lang="en-US" dirty="0" smtClean="0"/>
              <a:t>Operations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132</a:t>
            </a:fld>
            <a:endParaRPr lang="en-US" altLang="en-US"/>
          </a:p>
        </p:txBody>
      </p:sp>
      <p:pic>
        <p:nvPicPr>
          <p:cNvPr id="5" name="Picture 4"/>
          <p:cNvPicPr>
            <a:picLocks noChangeAspect="1"/>
          </p:cNvPicPr>
          <p:nvPr/>
        </p:nvPicPr>
        <p:blipFill>
          <a:blip r:embed="rId2"/>
          <a:stretch>
            <a:fillRect/>
          </a:stretch>
        </p:blipFill>
        <p:spPr>
          <a:xfrm>
            <a:off x="266700" y="1955800"/>
            <a:ext cx="8597900" cy="2933700"/>
          </a:xfrm>
          <a:prstGeom prst="rect">
            <a:avLst/>
          </a:prstGeom>
        </p:spPr>
      </p:pic>
      <p:sp>
        <p:nvSpPr>
          <p:cNvPr id="6" name="TextBox 5"/>
          <p:cNvSpPr txBox="1"/>
          <p:nvPr/>
        </p:nvSpPr>
        <p:spPr>
          <a:xfrm>
            <a:off x="-10701" y="5949280"/>
            <a:ext cx="9422725" cy="300082"/>
          </a:xfrm>
          <a:prstGeom prst="rect">
            <a:avLst/>
          </a:prstGeom>
          <a:noFill/>
        </p:spPr>
        <p:txBody>
          <a:bodyPr wrap="none" rtlCol="0">
            <a:spAutoFit/>
          </a:bodyPr>
          <a:lstStyle/>
          <a:p>
            <a:r>
              <a:rPr lang="en-US" sz="1325" dirty="0" smtClean="0">
                <a:solidFill>
                  <a:srgbClr val="000000"/>
                </a:solidFill>
                <a:latin typeface="Tahoma"/>
              </a:rPr>
              <a:t>Seshadri+, </a:t>
            </a:r>
            <a:r>
              <a:rPr lang="en-US" sz="1325" dirty="0" smtClean="0">
                <a:solidFill>
                  <a:srgbClr val="000000"/>
                </a:solidFill>
                <a:latin typeface="Tahoma"/>
              </a:rPr>
              <a:t>“</a:t>
            </a:r>
            <a:r>
              <a:rPr lang="en-US" sz="1325" dirty="0">
                <a:solidFill>
                  <a:srgbClr val="0000FF"/>
                </a:solidFill>
              </a:rPr>
              <a:t>Buddy-RAM: Improving the Performance and Efficiency of Bulk Bitwise Operations Using DRAM</a:t>
            </a:r>
            <a:r>
              <a:rPr lang="en-US" sz="1325" dirty="0"/>
              <a:t>,</a:t>
            </a:r>
            <a:r>
              <a:rPr lang="en-US" sz="1325" dirty="0" smtClean="0">
                <a:solidFill>
                  <a:srgbClr val="000000"/>
                </a:solidFill>
                <a:latin typeface="Tahoma"/>
              </a:rPr>
              <a:t>”</a:t>
            </a:r>
            <a:r>
              <a:rPr lang="en-US" sz="1325" dirty="0" smtClean="0">
                <a:solidFill>
                  <a:srgbClr val="000000"/>
                </a:solidFill>
                <a:latin typeface="Tahoma"/>
              </a:rPr>
              <a:t>, </a:t>
            </a:r>
            <a:r>
              <a:rPr lang="en-US" sz="1325" dirty="0" err="1" smtClean="0">
                <a:solidFill>
                  <a:srgbClr val="000000"/>
                </a:solidFill>
                <a:latin typeface="Tahoma"/>
              </a:rPr>
              <a:t>arxiv</a:t>
            </a:r>
            <a:r>
              <a:rPr lang="en-US" sz="1325" dirty="0">
                <a:solidFill>
                  <a:srgbClr val="000000"/>
                </a:solidFill>
                <a:latin typeface="Tahoma"/>
              </a:rPr>
              <a:t> </a:t>
            </a:r>
            <a:r>
              <a:rPr lang="en-US" sz="1325" dirty="0" smtClean="0">
                <a:solidFill>
                  <a:srgbClr val="000000"/>
                </a:solidFill>
                <a:latin typeface="Tahoma"/>
              </a:rPr>
              <a:t>2016.</a:t>
            </a:r>
            <a:endParaRPr lang="en-US" sz="1325" dirty="0">
              <a:solidFill>
                <a:srgbClr val="000000"/>
              </a:solidFill>
              <a:latin typeface="Tahoma"/>
            </a:endParaRPr>
          </a:p>
        </p:txBody>
      </p:sp>
    </p:spTree>
    <p:extLst>
      <p:ext uri="{BB962C8B-B14F-4D97-AF65-F5344CB8AC3E}">
        <p14:creationId xmlns:p14="http://schemas.microsoft.com/office/powerpoint/2010/main" val="22815619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An Example Result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133</a:t>
            </a:fld>
            <a:endParaRPr lang="en-US" altLang="en-US"/>
          </a:p>
        </p:txBody>
      </p:sp>
      <p:pic>
        <p:nvPicPr>
          <p:cNvPr id="5" name="Picture 4"/>
          <p:cNvPicPr>
            <a:picLocks noChangeAspect="1"/>
          </p:cNvPicPr>
          <p:nvPr/>
        </p:nvPicPr>
        <p:blipFill>
          <a:blip r:embed="rId2"/>
          <a:stretch>
            <a:fillRect/>
          </a:stretch>
        </p:blipFill>
        <p:spPr>
          <a:xfrm>
            <a:off x="241300" y="1117600"/>
            <a:ext cx="8648700" cy="4622800"/>
          </a:xfrm>
          <a:prstGeom prst="rect">
            <a:avLst/>
          </a:prstGeom>
        </p:spPr>
      </p:pic>
      <p:sp>
        <p:nvSpPr>
          <p:cNvPr id="6" name="TextBox 5"/>
          <p:cNvSpPr txBox="1"/>
          <p:nvPr/>
        </p:nvSpPr>
        <p:spPr>
          <a:xfrm>
            <a:off x="-10701" y="5949280"/>
            <a:ext cx="9422725" cy="300082"/>
          </a:xfrm>
          <a:prstGeom prst="rect">
            <a:avLst/>
          </a:prstGeom>
          <a:noFill/>
        </p:spPr>
        <p:txBody>
          <a:bodyPr wrap="none" rtlCol="0">
            <a:spAutoFit/>
          </a:bodyPr>
          <a:lstStyle/>
          <a:p>
            <a:r>
              <a:rPr lang="en-US" sz="1325" dirty="0" smtClean="0">
                <a:solidFill>
                  <a:srgbClr val="000000"/>
                </a:solidFill>
                <a:latin typeface="Tahoma"/>
              </a:rPr>
              <a:t>Seshadri+, </a:t>
            </a:r>
            <a:r>
              <a:rPr lang="en-US" sz="1325" dirty="0" smtClean="0">
                <a:solidFill>
                  <a:srgbClr val="000000"/>
                </a:solidFill>
                <a:latin typeface="Tahoma"/>
              </a:rPr>
              <a:t>“</a:t>
            </a:r>
            <a:r>
              <a:rPr lang="en-US" sz="1325" dirty="0">
                <a:solidFill>
                  <a:srgbClr val="0000FF"/>
                </a:solidFill>
              </a:rPr>
              <a:t>Buddy-RAM: Improving the Performance and Efficiency of Bulk Bitwise Operations Using DRAM</a:t>
            </a:r>
            <a:r>
              <a:rPr lang="en-US" sz="1325" dirty="0"/>
              <a:t>,</a:t>
            </a:r>
            <a:r>
              <a:rPr lang="en-US" sz="1325" dirty="0" smtClean="0">
                <a:solidFill>
                  <a:srgbClr val="000000"/>
                </a:solidFill>
                <a:latin typeface="Tahoma"/>
              </a:rPr>
              <a:t>”</a:t>
            </a:r>
            <a:r>
              <a:rPr lang="en-US" sz="1325" dirty="0" smtClean="0">
                <a:solidFill>
                  <a:srgbClr val="000000"/>
                </a:solidFill>
                <a:latin typeface="Tahoma"/>
              </a:rPr>
              <a:t>, </a:t>
            </a:r>
            <a:r>
              <a:rPr lang="en-US" sz="1325" dirty="0" err="1" smtClean="0">
                <a:solidFill>
                  <a:srgbClr val="000000"/>
                </a:solidFill>
                <a:latin typeface="Tahoma"/>
              </a:rPr>
              <a:t>arxiv</a:t>
            </a:r>
            <a:r>
              <a:rPr lang="en-US" sz="1325" dirty="0">
                <a:solidFill>
                  <a:srgbClr val="000000"/>
                </a:solidFill>
                <a:latin typeface="Tahoma"/>
              </a:rPr>
              <a:t> </a:t>
            </a:r>
            <a:r>
              <a:rPr lang="en-US" sz="1325" dirty="0" smtClean="0">
                <a:solidFill>
                  <a:srgbClr val="000000"/>
                </a:solidFill>
                <a:latin typeface="Tahoma"/>
              </a:rPr>
              <a:t>2016.</a:t>
            </a:r>
            <a:endParaRPr lang="en-US" sz="1325" dirty="0">
              <a:solidFill>
                <a:srgbClr val="000000"/>
              </a:solidFill>
              <a:latin typeface="Tahoma"/>
            </a:endParaRPr>
          </a:p>
        </p:txBody>
      </p:sp>
    </p:spTree>
    <p:extLst>
      <p:ext uri="{BB962C8B-B14F-4D97-AF65-F5344CB8AC3E}">
        <p14:creationId xmlns:p14="http://schemas.microsoft.com/office/powerpoint/2010/main" val="16461798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Buddy-RAM: In-DRAM Bitwise Operations</a:t>
            </a:r>
            <a:endParaRPr lang="en-US" dirty="0"/>
          </a:p>
        </p:txBody>
      </p:sp>
      <p:sp>
        <p:nvSpPr>
          <p:cNvPr id="3" name="Content Placeholder 2"/>
          <p:cNvSpPr>
            <a:spLocks noGrp="1"/>
          </p:cNvSpPr>
          <p:nvPr>
            <p:ph idx="1"/>
          </p:nvPr>
        </p:nvSpPr>
        <p:spPr>
          <a:xfrm>
            <a:off x="228600" y="1144488"/>
            <a:ext cx="8610600" cy="4876800"/>
          </a:xfrm>
        </p:spPr>
        <p:txBody>
          <a:bodyPr/>
          <a:lstStyle/>
          <a:p>
            <a:r>
              <a:rPr lang="en-US" dirty="0" err="1" smtClean="0"/>
              <a:t>Vivek</a:t>
            </a:r>
            <a:r>
              <a:rPr lang="en-US" dirty="0" smtClean="0"/>
              <a:t> Seshadri et al., “</a:t>
            </a:r>
            <a:r>
              <a:rPr lang="en-US" dirty="0">
                <a:solidFill>
                  <a:srgbClr val="0000FF"/>
                </a:solidFill>
              </a:rPr>
              <a:t>Buddy-RAM: Improving the Performance and Efficiency of Bulk Bitwise Operations Using </a:t>
            </a:r>
            <a:r>
              <a:rPr lang="en-US" dirty="0" smtClean="0">
                <a:solidFill>
                  <a:srgbClr val="0000FF"/>
                </a:solidFill>
              </a:rPr>
              <a:t>DRAM</a:t>
            </a:r>
            <a:r>
              <a:rPr lang="en-US" dirty="0" smtClean="0"/>
              <a:t>,” </a:t>
            </a:r>
            <a:r>
              <a:rPr lang="en-US" dirty="0" err="1" smtClean="0"/>
              <a:t>arxiv.org</a:t>
            </a:r>
            <a:r>
              <a:rPr lang="en-US" dirty="0" smtClean="0"/>
              <a:t>, Nov 2016.</a:t>
            </a:r>
            <a:endParaRPr lang="en-US" dirty="0"/>
          </a:p>
          <a:p>
            <a:pPr lvl="1"/>
            <a:r>
              <a:rPr lang="en-US" dirty="0">
                <a:hlinkClick r:id="rId2"/>
              </a:rPr>
              <a:t>https://arxiv.org/pdf/1611.09988.</a:t>
            </a:r>
            <a:r>
              <a:rPr lang="en-US" dirty="0" smtClean="0">
                <a:hlinkClick r:id="rId2"/>
              </a:rPr>
              <a:t>pdf</a:t>
            </a:r>
            <a:r>
              <a:rPr lang="en-US" dirty="0" smtClean="0"/>
              <a:t> </a:t>
            </a:r>
          </a:p>
          <a:p>
            <a:pPr lvl="1"/>
            <a:endParaRPr lang="en-US" dirty="0"/>
          </a:p>
          <a:p>
            <a:pPr lvl="1"/>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134</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0" y="3501008"/>
            <a:ext cx="9144000" cy="2482534"/>
          </a:xfrm>
          <a:prstGeom prst="rect">
            <a:avLst/>
          </a:prstGeom>
        </p:spPr>
      </p:pic>
    </p:spTree>
    <p:extLst>
      <p:ext uri="{BB962C8B-B14F-4D97-AF65-F5344CB8AC3E}">
        <p14:creationId xmlns:p14="http://schemas.microsoft.com/office/powerpoint/2010/main" val="171195673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smtClean="0"/>
              <a:t>Another Example: In-Memory Graph Processing</a:t>
            </a:r>
            <a:endParaRPr lang="en-US" sz="3600"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135</a:t>
            </a:fld>
            <a:endParaRPr lang="en-US"/>
          </a:p>
        </p:txBody>
      </p:sp>
      <p:sp>
        <p:nvSpPr>
          <p:cNvPr id="5" name="내용 개체 틀 2"/>
          <p:cNvSpPr txBox="1">
            <a:spLocks/>
          </p:cNvSpPr>
          <p:nvPr/>
        </p:nvSpPr>
        <p:spPr bwMode="auto">
          <a:xfrm>
            <a:off x="228600" y="1124744"/>
            <a:ext cx="8610600"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a:buClr>
                <a:srgbClr val="CC9900"/>
              </a:buClr>
            </a:pPr>
            <a:r>
              <a:rPr lang="en-US" altLang="ko-KR" dirty="0" smtClean="0">
                <a:solidFill>
                  <a:srgbClr val="000000"/>
                </a:solidFill>
                <a:latin typeface="Tahoma"/>
              </a:rPr>
              <a:t>Large graphs are everywhere (circa 2015)</a:t>
            </a:r>
          </a:p>
          <a:p>
            <a:pPr>
              <a:buClr>
                <a:srgbClr val="CC9900"/>
              </a:buClr>
            </a:pPr>
            <a:endParaRPr lang="en-US" altLang="ko-KR" sz="1800" dirty="0" smtClean="0">
              <a:solidFill>
                <a:srgbClr val="000000"/>
              </a:solidFill>
              <a:latin typeface="Tahoma"/>
            </a:endParaRPr>
          </a:p>
          <a:p>
            <a:pPr>
              <a:buClr>
                <a:srgbClr val="CC9900"/>
              </a:buClr>
            </a:pPr>
            <a:endParaRPr lang="en-US" altLang="ko-KR" sz="1800" dirty="0" smtClean="0">
              <a:solidFill>
                <a:srgbClr val="000000"/>
              </a:solidFill>
              <a:latin typeface="Tahoma"/>
            </a:endParaRPr>
          </a:p>
          <a:p>
            <a:pPr>
              <a:buClr>
                <a:srgbClr val="CC9900"/>
              </a:buClr>
            </a:pPr>
            <a:endParaRPr lang="en-US" altLang="ko-KR" sz="1800" dirty="0" smtClean="0">
              <a:solidFill>
                <a:srgbClr val="000000"/>
              </a:solidFill>
              <a:latin typeface="Tahoma"/>
            </a:endParaRPr>
          </a:p>
          <a:p>
            <a:pPr>
              <a:buClr>
                <a:srgbClr val="CC9900"/>
              </a:buClr>
            </a:pPr>
            <a:endParaRPr lang="en-US" altLang="ko-KR" dirty="0" smtClean="0">
              <a:solidFill>
                <a:srgbClr val="000000"/>
              </a:solidFill>
              <a:latin typeface="Tahoma"/>
            </a:endParaRPr>
          </a:p>
          <a:p>
            <a:pPr>
              <a:buClr>
                <a:srgbClr val="CC9900"/>
              </a:buClr>
            </a:pPr>
            <a:endParaRPr lang="en-US" altLang="ko-KR" dirty="0" smtClean="0">
              <a:solidFill>
                <a:srgbClr val="000000"/>
              </a:solidFill>
              <a:latin typeface="Tahoma"/>
            </a:endParaRPr>
          </a:p>
          <a:p>
            <a:pPr marL="0" indent="0">
              <a:buClr>
                <a:srgbClr val="CC9900"/>
              </a:buClr>
              <a:buFont typeface="Wingdings" charset="0"/>
              <a:buNone/>
            </a:pPr>
            <a:endParaRPr lang="en-US" altLang="ko-KR" sz="2000" dirty="0" smtClean="0">
              <a:solidFill>
                <a:srgbClr val="000000"/>
              </a:solidFill>
              <a:latin typeface="Tahoma"/>
            </a:endParaRPr>
          </a:p>
          <a:p>
            <a:pPr>
              <a:buClr>
                <a:srgbClr val="CC9900"/>
              </a:buClr>
            </a:pPr>
            <a:r>
              <a:rPr lang="en-US" altLang="ko-KR" dirty="0" smtClean="0">
                <a:solidFill>
                  <a:srgbClr val="000000"/>
                </a:solidFill>
                <a:latin typeface="Tahoma"/>
              </a:rPr>
              <a:t>Scalable large-scale graph processing is challenging</a:t>
            </a:r>
            <a:endParaRPr lang="ko-KR" altLang="en-US" dirty="0">
              <a:solidFill>
                <a:srgbClr val="000000"/>
              </a:solidFill>
              <a:latin typeface="Tahoma"/>
            </a:endParaRPr>
          </a:p>
        </p:txBody>
      </p:sp>
      <p:grpSp>
        <p:nvGrpSpPr>
          <p:cNvPr id="6" name="그룹 7"/>
          <p:cNvGrpSpPr/>
          <p:nvPr/>
        </p:nvGrpSpPr>
        <p:grpSpPr>
          <a:xfrm>
            <a:off x="832673" y="1777556"/>
            <a:ext cx="7716092" cy="1519994"/>
            <a:chOff x="832673" y="2141219"/>
            <a:chExt cx="7716092" cy="1519994"/>
          </a:xfrm>
        </p:grpSpPr>
        <p:sp>
          <p:nvSpPr>
            <p:cNvPr id="7" name="TextBox 3"/>
            <p:cNvSpPr txBox="1"/>
            <p:nvPr/>
          </p:nvSpPr>
          <p:spPr>
            <a:xfrm>
              <a:off x="832673" y="3014882"/>
              <a:ext cx="1764778"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smtClean="0">
                  <a:solidFill>
                    <a:srgbClr val="000000"/>
                  </a:solidFill>
                  <a:latin typeface="Tahoma"/>
                </a:rPr>
                <a:t>36 </a:t>
              </a:r>
              <a:r>
                <a:rPr lang="en-US" dirty="0">
                  <a:solidFill>
                    <a:srgbClr val="000000"/>
                  </a:solidFill>
                  <a:latin typeface="Tahoma"/>
                </a:rPr>
                <a:t>Million </a:t>
              </a:r>
            </a:p>
            <a:p>
              <a:pPr algn="ctr"/>
              <a:r>
                <a:rPr lang="en-US" dirty="0">
                  <a:solidFill>
                    <a:srgbClr val="000000"/>
                  </a:solidFill>
                  <a:latin typeface="Tahoma"/>
                </a:rPr>
                <a:t>Wikipedia </a:t>
              </a:r>
              <a:r>
                <a:rPr lang="en-US" dirty="0" smtClean="0">
                  <a:solidFill>
                    <a:srgbClr val="000000"/>
                  </a:solidFill>
                  <a:latin typeface="Tahoma"/>
                </a:rPr>
                <a:t>Pages</a:t>
              </a:r>
              <a:endParaRPr lang="en-US" dirty="0">
                <a:solidFill>
                  <a:srgbClr val="000000"/>
                </a:solidFill>
                <a:latin typeface="Tahoma"/>
              </a:endParaRPr>
            </a:p>
          </p:txBody>
        </p:sp>
        <p:sp>
          <p:nvSpPr>
            <p:cNvPr id="8" name="TextBox 5"/>
            <p:cNvSpPr txBox="1"/>
            <p:nvPr/>
          </p:nvSpPr>
          <p:spPr>
            <a:xfrm>
              <a:off x="2842663" y="3014882"/>
              <a:ext cx="1702134"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smtClean="0">
                  <a:solidFill>
                    <a:srgbClr val="000000"/>
                  </a:solidFill>
                  <a:latin typeface="Tahoma"/>
                </a:rPr>
                <a:t>1.4 </a:t>
              </a:r>
              <a:r>
                <a:rPr lang="en-US" dirty="0">
                  <a:solidFill>
                    <a:srgbClr val="000000"/>
                  </a:solidFill>
                  <a:latin typeface="Tahoma"/>
                </a:rPr>
                <a:t>B</a:t>
              </a:r>
              <a:r>
                <a:rPr lang="en-US" dirty="0" smtClean="0">
                  <a:solidFill>
                    <a:srgbClr val="000000"/>
                  </a:solidFill>
                  <a:latin typeface="Tahoma"/>
                </a:rPr>
                <a:t>illion</a:t>
              </a:r>
              <a:endParaRPr lang="en-US" dirty="0">
                <a:solidFill>
                  <a:srgbClr val="000000"/>
                </a:solidFill>
                <a:latin typeface="Tahoma"/>
              </a:endParaRPr>
            </a:p>
            <a:p>
              <a:pPr algn="ctr"/>
              <a:r>
                <a:rPr lang="en-US" dirty="0" smtClean="0">
                  <a:solidFill>
                    <a:srgbClr val="000000"/>
                  </a:solidFill>
                  <a:latin typeface="Tahoma"/>
                </a:rPr>
                <a:t>Facebook </a:t>
              </a:r>
              <a:r>
                <a:rPr lang="en-US" dirty="0">
                  <a:solidFill>
                    <a:srgbClr val="000000"/>
                  </a:solidFill>
                  <a:latin typeface="Tahoma"/>
                </a:rPr>
                <a:t>Users</a:t>
              </a:r>
            </a:p>
          </p:txBody>
        </p:sp>
        <p:sp>
          <p:nvSpPr>
            <p:cNvPr id="9" name="TextBox 5"/>
            <p:cNvSpPr txBox="1"/>
            <p:nvPr/>
          </p:nvSpPr>
          <p:spPr>
            <a:xfrm>
              <a:off x="5023819" y="3014882"/>
              <a:ext cx="1420389"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smtClean="0">
                  <a:solidFill>
                    <a:srgbClr val="000000"/>
                  </a:solidFill>
                  <a:latin typeface="Tahoma"/>
                </a:rPr>
                <a:t>300 Million</a:t>
              </a:r>
              <a:endParaRPr lang="en-US" dirty="0">
                <a:solidFill>
                  <a:srgbClr val="000000"/>
                </a:solidFill>
                <a:latin typeface="Tahoma"/>
              </a:endParaRPr>
            </a:p>
            <a:p>
              <a:pPr algn="ctr"/>
              <a:r>
                <a:rPr lang="en-US" dirty="0" smtClean="0">
                  <a:solidFill>
                    <a:srgbClr val="000000"/>
                  </a:solidFill>
                  <a:latin typeface="Tahoma"/>
                </a:rPr>
                <a:t>Twitter Users</a:t>
              </a:r>
              <a:endParaRPr lang="en-US" dirty="0">
                <a:solidFill>
                  <a:srgbClr val="000000"/>
                </a:solidFill>
                <a:latin typeface="Tahoma"/>
              </a:endParaRPr>
            </a:p>
          </p:txBody>
        </p:sp>
        <p:pic>
          <p:nvPicPr>
            <p:cNvPr id="10" name="Picture 2" descr="http://www.bioteams.com/images/wikipedia_as_a.jpg"/>
            <p:cNvPicPr>
              <a:picLocks noChangeAspect="1" noChangeArrowheads="1"/>
            </p:cNvPicPr>
            <p:nvPr/>
          </p:nvPicPr>
          <p:blipFill>
            <a:blip r:embed="rId2" cstate="print"/>
            <a:srcRect/>
            <a:stretch>
              <a:fillRect/>
            </a:stretch>
          </p:blipFill>
          <p:spPr bwMode="auto">
            <a:xfrm>
              <a:off x="1221470" y="2141219"/>
              <a:ext cx="881698" cy="881700"/>
            </a:xfrm>
            <a:prstGeom prst="rect">
              <a:avLst/>
            </a:prstGeom>
            <a:noFill/>
          </p:spPr>
        </p:pic>
        <p:pic>
          <p:nvPicPr>
            <p:cNvPr id="11" name="Picture 8" descr="http://jchutchins.net/site/wp-content/uploads/2009/06/facebook-logo.jpg"/>
            <p:cNvPicPr>
              <a:picLocks noChangeAspect="1" noChangeArrowheads="1"/>
            </p:cNvPicPr>
            <p:nvPr/>
          </p:nvPicPr>
          <p:blipFill>
            <a:blip r:embed="rId3" cstate="print"/>
            <a:srcRect/>
            <a:stretch>
              <a:fillRect/>
            </a:stretch>
          </p:blipFill>
          <p:spPr bwMode="auto">
            <a:xfrm>
              <a:off x="2873087" y="2262268"/>
              <a:ext cx="1699935" cy="639600"/>
            </a:xfrm>
            <a:prstGeom prst="rect">
              <a:avLst/>
            </a:prstGeom>
            <a:noFill/>
          </p:spPr>
        </p:pic>
        <p:pic>
          <p:nvPicPr>
            <p:cNvPr id="12" name="Picture 10" descr="http://asset3.itsnicethat.com/system/files/062012/4fd07cea5c3e3c0d810000db/img_col_main/Twitternew.jpg?1354576424"/>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7104" t="20452" r="24614" b="18303"/>
            <a:stretch/>
          </p:blipFill>
          <p:spPr bwMode="auto">
            <a:xfrm>
              <a:off x="5311851" y="2226563"/>
              <a:ext cx="844326" cy="711010"/>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descr="https://pbs.twimg.com/profile_images/1550954462/instagramIcon_400x400.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252174" y="2193963"/>
              <a:ext cx="776210" cy="776210"/>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5"/>
            <p:cNvSpPr txBox="1"/>
            <p:nvPr/>
          </p:nvSpPr>
          <p:spPr>
            <a:xfrm>
              <a:off x="6731793" y="3014882"/>
              <a:ext cx="1816972"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dirty="0" smtClean="0">
                  <a:solidFill>
                    <a:srgbClr val="000000"/>
                  </a:solidFill>
                  <a:latin typeface="Tahoma"/>
                </a:rPr>
                <a:t>30 Billion</a:t>
              </a:r>
              <a:endParaRPr lang="en-US" dirty="0">
                <a:solidFill>
                  <a:srgbClr val="000000"/>
                </a:solidFill>
                <a:latin typeface="Tahoma"/>
              </a:endParaRPr>
            </a:p>
            <a:p>
              <a:pPr algn="ctr"/>
              <a:r>
                <a:rPr lang="en-US" dirty="0" smtClean="0">
                  <a:solidFill>
                    <a:srgbClr val="000000"/>
                  </a:solidFill>
                  <a:latin typeface="Tahoma"/>
                </a:rPr>
                <a:t>Instagram Photos</a:t>
              </a:r>
              <a:endParaRPr lang="en-US" dirty="0">
                <a:solidFill>
                  <a:srgbClr val="000000"/>
                </a:solidFill>
                <a:latin typeface="Tahoma"/>
              </a:endParaRPr>
            </a:p>
          </p:txBody>
        </p:sp>
      </p:grpSp>
      <p:graphicFrame>
        <p:nvGraphicFramePr>
          <p:cNvPr id="15" name="내용 개체 틀 5"/>
          <p:cNvGraphicFramePr>
            <a:graphicFrameLocks/>
          </p:cNvGraphicFramePr>
          <p:nvPr>
            <p:extLst>
              <p:ext uri="{D42A27DB-BD31-4B8C-83A1-F6EECF244321}">
                <p14:modId xmlns:p14="http://schemas.microsoft.com/office/powerpoint/2010/main" val="2151882714"/>
              </p:ext>
            </p:extLst>
          </p:nvPr>
        </p:nvGraphicFramePr>
        <p:xfrm>
          <a:off x="832672" y="4149080"/>
          <a:ext cx="7854127" cy="2237361"/>
        </p:xfrm>
        <a:graphic>
          <a:graphicData uri="http://schemas.openxmlformats.org/drawingml/2006/chart">
            <c:chart xmlns:c="http://schemas.openxmlformats.org/drawingml/2006/chart" xmlns:r="http://schemas.openxmlformats.org/officeDocument/2006/relationships" r:id="rId6"/>
          </a:graphicData>
        </a:graphic>
      </p:graphicFrame>
      <p:cxnSp>
        <p:nvCxnSpPr>
          <p:cNvPr id="16" name="직선 화살표 연결선 6"/>
          <p:cNvCxnSpPr/>
          <p:nvPr/>
        </p:nvCxnSpPr>
        <p:spPr>
          <a:xfrm flipH="1">
            <a:off x="5148066" y="5219239"/>
            <a:ext cx="3341510" cy="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1305643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AsOne/>
      </p:bldGraphic>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Bottlenecks in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136</a:t>
            </a:fld>
            <a:endParaRPr lang="en-US" altLang="en-US">
              <a:solidFill>
                <a:srgbClr val="000000"/>
              </a:solidFill>
            </a:endParaRPr>
          </a:p>
        </p:txBody>
      </p:sp>
      <p:sp>
        <p:nvSpPr>
          <p:cNvPr id="43" name="직사각형 7"/>
          <p:cNvSpPr/>
          <p:nvPr/>
        </p:nvSpPr>
        <p:spPr>
          <a:xfrm>
            <a:off x="1032425" y="2060589"/>
            <a:ext cx="4129087" cy="39240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 name="내용 개체 틀 4"/>
          <p:cNvSpPr txBox="1">
            <a:spLocks/>
          </p:cNvSpPr>
          <p:nvPr/>
        </p:nvSpPr>
        <p:spPr>
          <a:xfrm>
            <a:off x="522348" y="1189524"/>
            <a:ext cx="7578044" cy="212365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spcBef>
                <a:spcPts val="0"/>
              </a:spcBef>
              <a:buFont typeface="Arial" pitchFamily="34" charset="0"/>
              <a:buNone/>
              <a:defRPr/>
            </a:pPr>
            <a:r>
              <a:rPr lang="en-US" altLang="ko-KR" sz="2400" b="1" dirty="0" smtClean="0">
                <a:solidFill>
                  <a:sysClr val="windowText" lastClr="000000"/>
                </a:solidFill>
                <a:latin typeface="Calibri"/>
                <a:ea typeface="나눔고딕"/>
              </a:rPr>
              <a:t>for</a:t>
            </a:r>
            <a:r>
              <a:rPr lang="en-US" altLang="ko-KR" sz="2400" dirty="0" smtClean="0">
                <a:solidFill>
                  <a:sysClr val="windowText" lastClr="000000"/>
                </a:solidFill>
                <a:latin typeface="Calibri"/>
                <a:ea typeface="나눔고딕"/>
              </a:rPr>
              <a:t> (v: </a:t>
            </a:r>
            <a:r>
              <a:rPr lang="en-US" altLang="ko-KR" sz="2400" dirty="0" err="1" smtClean="0">
                <a:solidFill>
                  <a:sysClr val="windowText" lastClr="000000"/>
                </a:solidFill>
                <a:latin typeface="Calibri"/>
                <a:ea typeface="나눔고딕"/>
              </a:rPr>
              <a:t>graph.vertices</a:t>
            </a: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b="1" dirty="0" smtClean="0">
                <a:solidFill>
                  <a:sysClr val="windowText" lastClr="000000"/>
                </a:solidFill>
                <a:latin typeface="Calibri"/>
                <a:ea typeface="나눔고딕"/>
              </a:rPr>
              <a:t>    for</a:t>
            </a:r>
            <a:r>
              <a:rPr lang="en-US" altLang="ko-KR" sz="2400" dirty="0" smtClean="0">
                <a:solidFill>
                  <a:sysClr val="windowText" lastClr="000000"/>
                </a:solidFill>
                <a:latin typeface="Calibri"/>
                <a:ea typeface="나눔고딕"/>
              </a:rPr>
              <a:t> (w: </a:t>
            </a:r>
            <a:r>
              <a:rPr lang="en-US" altLang="ko-KR" sz="2400" dirty="0" err="1" smtClean="0">
                <a:solidFill>
                  <a:sysClr val="windowText" lastClr="000000"/>
                </a:solidFill>
                <a:latin typeface="Calibri"/>
                <a:ea typeface="나눔고딕"/>
              </a:rPr>
              <a:t>v.successors</a:t>
            </a: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        </a:t>
            </a:r>
            <a:r>
              <a:rPr lang="en-US" altLang="ko-KR" sz="2400" dirty="0" err="1" smtClean="0">
                <a:solidFill>
                  <a:sysClr val="windowText" lastClr="000000"/>
                </a:solidFill>
                <a:latin typeface="Calibri"/>
                <a:ea typeface="나눔고딕"/>
              </a:rPr>
              <a:t>w.next_rank</a:t>
            </a:r>
            <a:r>
              <a:rPr lang="en-US" altLang="ko-KR" sz="2400" dirty="0" smtClean="0">
                <a:solidFill>
                  <a:sysClr val="windowText" lastClr="000000"/>
                </a:solidFill>
                <a:latin typeface="Calibri"/>
                <a:ea typeface="나눔고딕"/>
              </a:rPr>
              <a:t> += weight * </a:t>
            </a:r>
            <a:r>
              <a:rPr lang="en-US" altLang="ko-KR" sz="2400" dirty="0" err="1" smtClean="0">
                <a:solidFill>
                  <a:sysClr val="windowText" lastClr="000000"/>
                </a:solidFill>
                <a:latin typeface="Calibri"/>
                <a:ea typeface="나눔고딕"/>
              </a:rPr>
              <a:t>v.rank</a:t>
            </a:r>
            <a:r>
              <a:rPr lang="en-US" altLang="ko-KR" sz="2400" dirty="0" smtClean="0">
                <a:solidFill>
                  <a:sysClr val="windowText" lastClr="000000"/>
                </a:solidFill>
                <a:latin typeface="Calibri"/>
                <a:ea typeface="나눔고딕"/>
              </a:rPr>
              <a:t>;</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a:t>
            </a:r>
          </a:p>
        </p:txBody>
      </p:sp>
      <p:grpSp>
        <p:nvGrpSpPr>
          <p:cNvPr id="45" name="그룹 78"/>
          <p:cNvGrpSpPr/>
          <p:nvPr/>
        </p:nvGrpSpPr>
        <p:grpSpPr>
          <a:xfrm>
            <a:off x="2127580" y="4487241"/>
            <a:ext cx="4196064" cy="1063334"/>
            <a:chOff x="1333905" y="4732035"/>
            <a:chExt cx="4196064" cy="1063334"/>
          </a:xfrm>
        </p:grpSpPr>
        <p:cxnSp>
          <p:nvCxnSpPr>
            <p:cNvPr id="46" name="구부러진 연결선 31"/>
            <p:cNvCxnSpPr>
              <a:stCxn id="63" idx="2"/>
              <a:endCxn id="53" idx="3"/>
            </p:cNvCxnSpPr>
            <p:nvPr/>
          </p:nvCxnSpPr>
          <p:spPr>
            <a:xfrm rot="5400000">
              <a:off x="2329181" y="3736759"/>
              <a:ext cx="948627" cy="2939179"/>
            </a:xfrm>
            <a:prstGeom prst="curvedConnector2">
              <a:avLst/>
            </a:prstGeom>
            <a:noFill/>
            <a:ln w="9525" cap="flat" cmpd="sng" algn="ctr">
              <a:solidFill>
                <a:sysClr val="windowText" lastClr="000000">
                  <a:shade val="95000"/>
                  <a:satMod val="105000"/>
                </a:sysClr>
              </a:solidFill>
              <a:prstDash val="solid"/>
              <a:tailEnd type="triangle"/>
            </a:ln>
            <a:effectLst/>
          </p:spPr>
        </p:cxnSp>
        <p:sp>
          <p:nvSpPr>
            <p:cNvPr id="47" name="TextBox 46"/>
            <p:cNvSpPr txBox="1"/>
            <p:nvPr/>
          </p:nvSpPr>
          <p:spPr>
            <a:xfrm>
              <a:off x="3463890" y="5333704"/>
              <a:ext cx="2066079" cy="461665"/>
            </a:xfrm>
            <a:prstGeom prst="rect">
              <a:avLst/>
            </a:prstGeom>
            <a:noFill/>
          </p:spPr>
          <p:txBody>
            <a:bodyPr wrap="none" rtlCol="0">
              <a:spAutoFit/>
            </a:bodyPr>
            <a:lstStyle/>
            <a:p>
              <a:pPr algn="ctr">
                <a:defRPr/>
              </a:pPr>
              <a:r>
                <a:rPr lang="en-US" altLang="ko-KR" sz="2400" kern="0" dirty="0" smtClean="0">
                  <a:solidFill>
                    <a:sysClr val="windowText" lastClr="000000"/>
                  </a:solidFill>
                  <a:latin typeface="Tahoma"/>
                </a:rPr>
                <a:t>weight * </a:t>
              </a:r>
              <a:r>
                <a:rPr lang="en-US" altLang="ko-KR" sz="2400" kern="0" dirty="0" err="1" smtClean="0">
                  <a:solidFill>
                    <a:sysClr val="windowText" lastClr="000000"/>
                  </a:solidFill>
                  <a:latin typeface="Tahoma"/>
                </a:rPr>
                <a:t>v.rank</a:t>
              </a:r>
              <a:endParaRPr lang="ko-KR" altLang="en-US" sz="2400" kern="0" dirty="0">
                <a:solidFill>
                  <a:sysClr val="windowText" lastClr="000000"/>
                </a:solidFill>
                <a:latin typeface="Tahoma"/>
              </a:endParaRPr>
            </a:p>
          </p:txBody>
        </p:sp>
      </p:grpSp>
      <p:grpSp>
        <p:nvGrpSpPr>
          <p:cNvPr id="48" name="그룹 75"/>
          <p:cNvGrpSpPr/>
          <p:nvPr/>
        </p:nvGrpSpPr>
        <p:grpSpPr>
          <a:xfrm>
            <a:off x="1695531" y="3544246"/>
            <a:ext cx="432048" cy="2546995"/>
            <a:chOff x="901856" y="3789040"/>
            <a:chExt cx="432048" cy="2546995"/>
          </a:xfrm>
        </p:grpSpPr>
        <p:sp>
          <p:nvSpPr>
            <p:cNvPr id="49" name="직사각형 38"/>
            <p:cNvSpPr/>
            <p:nvPr/>
          </p:nvSpPr>
          <p:spPr>
            <a:xfrm>
              <a:off x="901856" y="4972285"/>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 name="직사각형 39"/>
            <p:cNvSpPr/>
            <p:nvPr/>
          </p:nvSpPr>
          <p:spPr>
            <a:xfrm>
              <a:off x="901856" y="397447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1" name="직사각형 40"/>
            <p:cNvSpPr/>
            <p:nvPr/>
          </p:nvSpPr>
          <p:spPr>
            <a:xfrm>
              <a:off x="901856" y="599476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2" name="직사각형 22"/>
            <p:cNvSpPr/>
            <p:nvPr/>
          </p:nvSpPr>
          <p:spPr>
            <a:xfrm>
              <a:off x="901856" y="4331925"/>
              <a:ext cx="432048"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v</a:t>
              </a:r>
              <a:endParaRPr lang="ko-KR" altLang="en-US" sz="2400" kern="0" dirty="0">
                <a:solidFill>
                  <a:sysClr val="windowText" lastClr="000000"/>
                </a:solidFill>
                <a:latin typeface="Calibri"/>
                <a:ea typeface="나눔고딕"/>
              </a:endParaRPr>
            </a:p>
          </p:txBody>
        </p:sp>
        <p:sp>
          <p:nvSpPr>
            <p:cNvPr id="53" name="직사각형 25"/>
            <p:cNvSpPr/>
            <p:nvPr/>
          </p:nvSpPr>
          <p:spPr>
            <a:xfrm>
              <a:off x="901856" y="5480607"/>
              <a:ext cx="432048" cy="400110"/>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w</a:t>
              </a:r>
              <a:endParaRPr lang="ko-KR" altLang="en-US" sz="2400" kern="0" dirty="0">
                <a:solidFill>
                  <a:sysClr val="windowText" lastClr="000000"/>
                </a:solidFill>
                <a:latin typeface="Calibri"/>
                <a:ea typeface="나눔고딕"/>
              </a:endParaRPr>
            </a:p>
          </p:txBody>
        </p:sp>
        <p:sp>
          <p:nvSpPr>
            <p:cNvPr id="54" name="직사각형 21"/>
            <p:cNvSpPr/>
            <p:nvPr/>
          </p:nvSpPr>
          <p:spPr>
            <a:xfrm>
              <a:off x="901856" y="3789040"/>
              <a:ext cx="432048" cy="2546995"/>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cxnSp>
        <p:nvCxnSpPr>
          <p:cNvPr id="55" name="구부러진 연결선 41"/>
          <p:cNvCxnSpPr>
            <a:stCxn id="60" idx="3"/>
            <a:endCxn id="49" idx="3"/>
          </p:cNvCxnSpPr>
          <p:nvPr/>
        </p:nvCxnSpPr>
        <p:spPr>
          <a:xfrm rot="5400000">
            <a:off x="2967892" y="3646928"/>
            <a:ext cx="326256" cy="2006882"/>
          </a:xfrm>
          <a:prstGeom prst="curvedConnector2">
            <a:avLst/>
          </a:prstGeom>
          <a:noFill/>
          <a:ln w="9525" cap="flat" cmpd="sng" algn="ctr">
            <a:solidFill>
              <a:sysClr val="windowText" lastClr="000000">
                <a:shade val="95000"/>
                <a:satMod val="105000"/>
              </a:sysClr>
            </a:solidFill>
            <a:prstDash val="lgDash"/>
            <a:tailEnd type="triangle"/>
          </a:ln>
          <a:effectLst/>
        </p:spPr>
      </p:cxnSp>
      <p:cxnSp>
        <p:nvCxnSpPr>
          <p:cNvPr id="56" name="구부러진 연결선 51"/>
          <p:cNvCxnSpPr>
            <a:stCxn id="61" idx="3"/>
            <a:endCxn id="51" idx="3"/>
          </p:cNvCxnSpPr>
          <p:nvPr/>
        </p:nvCxnSpPr>
        <p:spPr>
          <a:xfrm rot="5400000">
            <a:off x="2609767" y="4005054"/>
            <a:ext cx="1348738" cy="2313113"/>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57" name="그룹 87"/>
          <p:cNvGrpSpPr/>
          <p:nvPr/>
        </p:nvGrpSpPr>
        <p:grpSpPr>
          <a:xfrm>
            <a:off x="2127579" y="4087131"/>
            <a:ext cx="3987336" cy="400110"/>
            <a:chOff x="2627783" y="4259917"/>
            <a:chExt cx="3987336" cy="400110"/>
          </a:xfrm>
        </p:grpSpPr>
        <p:cxnSp>
          <p:nvCxnSpPr>
            <p:cNvPr id="58" name="직선 화살표 연결선 29"/>
            <p:cNvCxnSpPr>
              <a:endCxn id="64" idx="1"/>
            </p:cNvCxnSpPr>
            <p:nvPr/>
          </p:nvCxnSpPr>
          <p:spPr>
            <a:xfrm>
              <a:off x="2627783" y="4459972"/>
              <a:ext cx="1683080" cy="0"/>
            </a:xfrm>
            <a:prstGeom prst="straightConnector1">
              <a:avLst/>
            </a:prstGeom>
            <a:noFill/>
            <a:ln w="9525" cap="flat" cmpd="sng" algn="ctr">
              <a:solidFill>
                <a:sysClr val="windowText" lastClr="000000">
                  <a:shade val="95000"/>
                  <a:satMod val="105000"/>
                </a:sysClr>
              </a:solidFill>
              <a:prstDash val="solid"/>
              <a:tailEnd type="triangle"/>
            </a:ln>
            <a:effectLst/>
          </p:spPr>
        </p:cxnSp>
        <p:grpSp>
          <p:nvGrpSpPr>
            <p:cNvPr id="59" name="그룹 76"/>
            <p:cNvGrpSpPr/>
            <p:nvPr/>
          </p:nvGrpSpPr>
          <p:grpSpPr>
            <a:xfrm>
              <a:off x="4310863" y="4259917"/>
              <a:ext cx="2304256" cy="400110"/>
              <a:chOff x="1693944" y="4331925"/>
              <a:chExt cx="2304256" cy="400110"/>
            </a:xfrm>
          </p:grpSpPr>
          <p:sp>
            <p:nvSpPr>
              <p:cNvPr id="60" name="직사각형 43"/>
              <p:cNvSpPr/>
              <p:nvPr/>
            </p:nvSpPr>
            <p:spPr>
              <a:xfrm rot="5400000">
                <a:off x="1817692"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1" name="직사각형 50"/>
              <p:cNvSpPr/>
              <p:nvPr/>
            </p:nvSpPr>
            <p:spPr>
              <a:xfrm rot="5400000">
                <a:off x="2123923"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2" name="직사각형 56"/>
              <p:cNvSpPr/>
              <p:nvPr/>
            </p:nvSpPr>
            <p:spPr>
              <a:xfrm rot="5400000">
                <a:off x="3454087"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3" name="직사각형 27"/>
              <p:cNvSpPr/>
              <p:nvPr/>
            </p:nvSpPr>
            <p:spPr>
              <a:xfrm>
                <a:off x="2590003" y="4331925"/>
                <a:ext cx="720080"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algn="ctr">
                  <a:defRPr/>
                </a:pPr>
                <a:r>
                  <a:rPr lang="en-US" altLang="ko-KR" sz="2400" kern="0" dirty="0" smtClean="0">
                    <a:solidFill>
                      <a:sysClr val="windowText" lastClr="000000"/>
                    </a:solidFill>
                    <a:latin typeface="Calibri"/>
                    <a:ea typeface="나눔고딕"/>
                  </a:rPr>
                  <a:t>&amp;w</a:t>
                </a:r>
                <a:endParaRPr lang="ko-KR" altLang="en-US" sz="2400" kern="0" dirty="0">
                  <a:solidFill>
                    <a:sysClr val="windowText" lastClr="000000"/>
                  </a:solidFill>
                  <a:latin typeface="Calibri"/>
                  <a:ea typeface="나눔고딕"/>
                </a:endParaRPr>
              </a:p>
            </p:txBody>
          </p:sp>
          <p:sp>
            <p:nvSpPr>
              <p:cNvPr id="64" name="직사각형 26"/>
              <p:cNvSpPr/>
              <p:nvPr/>
            </p:nvSpPr>
            <p:spPr>
              <a:xfrm>
                <a:off x="1693944" y="4331925"/>
                <a:ext cx="2304256" cy="400110"/>
              </a:xfrm>
              <a:prstGeom prst="rect">
                <a:avLst/>
              </a:prstGeom>
              <a:noFill/>
              <a:ln w="9525" cap="flat" cmpd="sng" algn="ctr">
                <a:solidFill>
                  <a:sysClr val="windowText" lastClr="000000">
                    <a:shade val="95000"/>
                    <a:satMod val="105000"/>
                  </a:sys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65" name="구부러진 연결선 57"/>
          <p:cNvCxnSpPr>
            <a:stCxn id="62" idx="1"/>
            <a:endCxn id="50" idx="3"/>
          </p:cNvCxnSpPr>
          <p:nvPr/>
        </p:nvCxnSpPr>
        <p:spPr>
          <a:xfrm rot="16200000" flipV="1">
            <a:off x="3813497" y="2129772"/>
            <a:ext cx="271443" cy="3643277"/>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66" name="그룹 93"/>
          <p:cNvGrpSpPr/>
          <p:nvPr/>
        </p:nvGrpSpPr>
        <p:grpSpPr>
          <a:xfrm>
            <a:off x="2775652" y="3101467"/>
            <a:ext cx="6382071" cy="2820517"/>
            <a:chOff x="3275856" y="3175530"/>
            <a:chExt cx="6382071" cy="2820517"/>
          </a:xfrm>
        </p:grpSpPr>
        <p:sp>
          <p:nvSpPr>
            <p:cNvPr id="67" name="타원 88"/>
            <p:cNvSpPr/>
            <p:nvPr/>
          </p:nvSpPr>
          <p:spPr>
            <a:xfrm>
              <a:off x="3275856" y="3618309"/>
              <a:ext cx="508484" cy="2377738"/>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8" name="TextBox 67"/>
            <p:cNvSpPr txBox="1"/>
            <p:nvPr/>
          </p:nvSpPr>
          <p:spPr>
            <a:xfrm>
              <a:off x="3615287" y="3175530"/>
              <a:ext cx="6042640" cy="461665"/>
            </a:xfrm>
            <a:prstGeom prst="rect">
              <a:avLst/>
            </a:prstGeom>
            <a:noFill/>
          </p:spPr>
          <p:txBody>
            <a:bodyPr wrap="none" rtlCol="0">
              <a:spAutoFit/>
            </a:bodyPr>
            <a:lstStyle/>
            <a:p>
              <a:pPr>
                <a:defRPr/>
              </a:pPr>
              <a:r>
                <a:rPr lang="en-US" altLang="ko-KR" sz="2400" b="1" kern="0" dirty="0" smtClean="0">
                  <a:solidFill>
                    <a:srgbClr val="0000FF"/>
                  </a:solidFill>
                  <a:latin typeface="Tahoma"/>
                </a:rPr>
                <a:t>1. Frequent random memory accesses</a:t>
              </a:r>
              <a:endParaRPr lang="ko-KR" altLang="en-US" sz="2400" b="1" kern="0" dirty="0">
                <a:solidFill>
                  <a:srgbClr val="0000FF"/>
                </a:solidFill>
                <a:latin typeface="Tahoma"/>
              </a:endParaRPr>
            </a:p>
          </p:txBody>
        </p:sp>
      </p:grpSp>
      <p:grpSp>
        <p:nvGrpSpPr>
          <p:cNvPr id="69" name="그룹 94"/>
          <p:cNvGrpSpPr/>
          <p:nvPr/>
        </p:nvGrpSpPr>
        <p:grpSpPr>
          <a:xfrm>
            <a:off x="4067944" y="5046549"/>
            <a:ext cx="5091508" cy="1220380"/>
            <a:chOff x="4568148" y="5107165"/>
            <a:chExt cx="5091508" cy="1220380"/>
          </a:xfrm>
        </p:grpSpPr>
        <p:sp>
          <p:nvSpPr>
            <p:cNvPr id="70" name="타원 91"/>
            <p:cNvSpPr/>
            <p:nvPr/>
          </p:nvSpPr>
          <p:spPr>
            <a:xfrm>
              <a:off x="4601391" y="5107165"/>
              <a:ext cx="2378834" cy="573280"/>
            </a:xfrm>
            <a:prstGeom prst="ellipse">
              <a:avLst/>
            </a:prstGeom>
            <a:noFill/>
            <a:ln w="38100" cap="flat" cmpd="sng" algn="ctr">
              <a:solidFill>
                <a:srgbClr val="FF0000"/>
              </a:solidFill>
              <a:prstDash val="dash"/>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71" name="TextBox 70"/>
            <p:cNvSpPr txBox="1"/>
            <p:nvPr/>
          </p:nvSpPr>
          <p:spPr>
            <a:xfrm>
              <a:off x="4568148" y="5865880"/>
              <a:ext cx="5091508" cy="461665"/>
            </a:xfrm>
            <a:prstGeom prst="rect">
              <a:avLst/>
            </a:prstGeom>
            <a:noFill/>
          </p:spPr>
          <p:txBody>
            <a:bodyPr wrap="none" rtlCol="0">
              <a:spAutoFit/>
            </a:bodyPr>
            <a:lstStyle/>
            <a:p>
              <a:pPr>
                <a:defRPr/>
              </a:pPr>
              <a:r>
                <a:rPr lang="en-US" altLang="ko-KR" sz="2400" b="1" kern="0" dirty="0" smtClean="0">
                  <a:solidFill>
                    <a:srgbClr val="0000FF"/>
                  </a:solidFill>
                  <a:latin typeface="Tahoma"/>
                </a:rPr>
                <a:t>2. Little amount of computation</a:t>
              </a:r>
              <a:endParaRPr lang="ko-KR" altLang="en-US" sz="2400" b="1" kern="0" dirty="0">
                <a:solidFill>
                  <a:srgbClr val="0000FF"/>
                </a:solidFill>
                <a:latin typeface="Tahoma"/>
              </a:endParaRPr>
            </a:p>
          </p:txBody>
        </p:sp>
      </p:grpSp>
      <p:grpSp>
        <p:nvGrpSpPr>
          <p:cNvPr id="72" name="그룹 12"/>
          <p:cNvGrpSpPr/>
          <p:nvPr/>
        </p:nvGrpSpPr>
        <p:grpSpPr>
          <a:xfrm>
            <a:off x="102248" y="4537387"/>
            <a:ext cx="1593283" cy="1314561"/>
            <a:chOff x="314421" y="4694850"/>
            <a:chExt cx="1593283" cy="1314561"/>
          </a:xfrm>
        </p:grpSpPr>
        <p:grpSp>
          <p:nvGrpSpPr>
            <p:cNvPr id="73" name="그룹 5"/>
            <p:cNvGrpSpPr/>
            <p:nvPr/>
          </p:nvGrpSpPr>
          <p:grpSpPr>
            <a:xfrm>
              <a:off x="314421" y="4694850"/>
              <a:ext cx="1224137" cy="1314561"/>
              <a:chOff x="395536" y="3645024"/>
              <a:chExt cx="1326123" cy="1314561"/>
            </a:xfrm>
          </p:grpSpPr>
          <p:sp>
            <p:nvSpPr>
              <p:cNvPr id="77" name="직사각형 2"/>
              <p:cNvSpPr/>
              <p:nvPr/>
            </p:nvSpPr>
            <p:spPr>
              <a:xfrm>
                <a:off x="395536" y="3645024"/>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smtClean="0">
                    <a:solidFill>
                      <a:sysClr val="windowText" lastClr="000000"/>
                    </a:solidFill>
                    <a:latin typeface="Calibri"/>
                    <a:ea typeface="나눔고딕"/>
                  </a:rPr>
                  <a:t>w.rank</a:t>
                </a:r>
                <a:endParaRPr lang="en-US" altLang="ko-KR" sz="1600" kern="0" dirty="0" smtClean="0">
                  <a:solidFill>
                    <a:sysClr val="windowText" lastClr="000000"/>
                  </a:solidFill>
                  <a:latin typeface="Calibri"/>
                  <a:ea typeface="나눔고딕"/>
                </a:endParaRPr>
              </a:p>
            </p:txBody>
          </p:sp>
          <p:sp>
            <p:nvSpPr>
              <p:cNvPr id="78" name="직사각형 33"/>
              <p:cNvSpPr/>
              <p:nvPr/>
            </p:nvSpPr>
            <p:spPr>
              <a:xfrm>
                <a:off x="395536" y="3973151"/>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smtClean="0">
                    <a:solidFill>
                      <a:sysClr val="windowText" lastClr="000000"/>
                    </a:solidFill>
                    <a:latin typeface="Calibri"/>
                    <a:ea typeface="나눔고딕"/>
                  </a:rPr>
                  <a:t>w.next_rank</a:t>
                </a:r>
                <a:endParaRPr lang="en-US" altLang="ko-KR" sz="1600" kern="0" dirty="0" smtClean="0">
                  <a:solidFill>
                    <a:sysClr val="windowText" lastClr="000000"/>
                  </a:solidFill>
                  <a:latin typeface="Calibri"/>
                  <a:ea typeface="나눔고딕"/>
                </a:endParaRPr>
              </a:p>
            </p:txBody>
          </p:sp>
          <p:sp>
            <p:nvSpPr>
              <p:cNvPr id="79" name="직사각형 34"/>
              <p:cNvSpPr/>
              <p:nvPr/>
            </p:nvSpPr>
            <p:spPr>
              <a:xfrm>
                <a:off x="395536" y="429940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dirty="0" err="1" smtClean="0">
                    <a:solidFill>
                      <a:sysClr val="windowText" lastClr="000000"/>
                    </a:solidFill>
                    <a:latin typeface="Calibri"/>
                    <a:ea typeface="나눔고딕"/>
                  </a:rPr>
                  <a:t>w.edges</a:t>
                </a:r>
                <a:endParaRPr lang="en-US" altLang="ko-KR" sz="1600" kern="0" dirty="0" smtClean="0">
                  <a:solidFill>
                    <a:sysClr val="windowText" lastClr="000000"/>
                  </a:solidFill>
                  <a:latin typeface="Calibri"/>
                  <a:ea typeface="나눔고딕"/>
                </a:endParaRPr>
              </a:p>
            </p:txBody>
          </p:sp>
          <p:sp>
            <p:nvSpPr>
              <p:cNvPr id="80" name="직사각형 35"/>
              <p:cNvSpPr/>
              <p:nvPr/>
            </p:nvSpPr>
            <p:spPr>
              <a:xfrm>
                <a:off x="395536" y="463145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algn="ctr">
                  <a:defRPr/>
                </a:pPr>
                <a:r>
                  <a:rPr lang="en-US" altLang="ko-KR" sz="1600" kern="0" smtClean="0">
                    <a:solidFill>
                      <a:sysClr val="windowText" lastClr="000000"/>
                    </a:solidFill>
                    <a:latin typeface="Calibri"/>
                    <a:ea typeface="나눔고딕"/>
                  </a:rPr>
                  <a:t>…</a:t>
                </a:r>
                <a:endParaRPr lang="en-US" altLang="ko-KR" sz="1600" kern="0" dirty="0" smtClean="0">
                  <a:solidFill>
                    <a:sysClr val="windowText" lastClr="000000"/>
                  </a:solidFill>
                  <a:latin typeface="Calibri"/>
                  <a:ea typeface="나눔고딕"/>
                </a:endParaRPr>
              </a:p>
            </p:txBody>
          </p:sp>
        </p:grpSp>
        <p:grpSp>
          <p:nvGrpSpPr>
            <p:cNvPr id="74" name="그룹 11"/>
            <p:cNvGrpSpPr/>
            <p:nvPr/>
          </p:nvGrpSpPr>
          <p:grpSpPr>
            <a:xfrm>
              <a:off x="1538558" y="4694850"/>
              <a:ext cx="369146" cy="1314561"/>
              <a:chOff x="1538558" y="4694850"/>
              <a:chExt cx="369146" cy="1314561"/>
            </a:xfrm>
          </p:grpSpPr>
          <p:cxnSp>
            <p:nvCxnSpPr>
              <p:cNvPr id="75" name="직선 연결선 8"/>
              <p:cNvCxnSpPr/>
              <p:nvPr/>
            </p:nvCxnSpPr>
            <p:spPr>
              <a:xfrm flipH="1" flipV="1">
                <a:off x="1538558" y="4694850"/>
                <a:ext cx="369146" cy="698426"/>
              </a:xfrm>
              <a:prstGeom prst="line">
                <a:avLst/>
              </a:prstGeom>
              <a:noFill/>
              <a:ln w="9525" cap="flat" cmpd="sng" algn="ctr">
                <a:solidFill>
                  <a:srgbClr val="60BD68">
                    <a:shade val="95000"/>
                    <a:satMod val="105000"/>
                  </a:srgbClr>
                </a:solidFill>
                <a:prstDash val="dash"/>
              </a:ln>
              <a:effectLst/>
            </p:spPr>
          </p:cxnSp>
          <p:cxnSp>
            <p:nvCxnSpPr>
              <p:cNvPr id="76" name="직선 연결선 10"/>
              <p:cNvCxnSpPr/>
              <p:nvPr/>
            </p:nvCxnSpPr>
            <p:spPr>
              <a:xfrm flipV="1">
                <a:off x="1538558" y="5793386"/>
                <a:ext cx="369146" cy="216025"/>
              </a:xfrm>
              <a:prstGeom prst="line">
                <a:avLst/>
              </a:prstGeom>
              <a:noFill/>
              <a:ln w="9525" cap="flat" cmpd="sng" algn="ctr">
                <a:solidFill>
                  <a:srgbClr val="60BD68">
                    <a:shade val="95000"/>
                    <a:satMod val="105000"/>
                  </a:srgbClr>
                </a:solidFill>
                <a:prstDash val="dash"/>
              </a:ln>
              <a:effectLst/>
            </p:spPr>
          </p:cxnSp>
        </p:grpSp>
      </p:grpSp>
    </p:spTree>
    <p:extLst>
      <p:ext uri="{BB962C8B-B14F-4D97-AF65-F5344CB8AC3E}">
        <p14:creationId xmlns:p14="http://schemas.microsoft.com/office/powerpoint/2010/main" val="382869389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200"/>
                                        <p:tgtEl>
                                          <p:spTgt spid="4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fade">
                                      <p:cBhvr>
                                        <p:cTn id="12" dur="200"/>
                                        <p:tgtEl>
                                          <p:spTgt spid="48"/>
                                        </p:tgtEl>
                                      </p:cBhvr>
                                    </p:animEffect>
                                  </p:childTnLst>
                                </p:cTn>
                              </p:par>
                            </p:childTnLst>
                          </p:cTn>
                        </p:par>
                        <p:par>
                          <p:cTn id="13" fill="hold">
                            <p:stCondLst>
                              <p:cond delay="200"/>
                            </p:stCondLst>
                            <p:childTnLst>
                              <p:par>
                                <p:cTn id="14" presetID="22" presetClass="entr" presetSubtype="2" fill="hold" nodeType="afterEffect">
                                  <p:stCondLst>
                                    <p:cond delay="0"/>
                                  </p:stCondLst>
                                  <p:childTnLst>
                                    <p:set>
                                      <p:cBhvr>
                                        <p:cTn id="15" dur="1" fill="hold">
                                          <p:stCondLst>
                                            <p:cond delay="0"/>
                                          </p:stCondLst>
                                        </p:cTn>
                                        <p:tgtEl>
                                          <p:spTgt spid="72"/>
                                        </p:tgtEl>
                                        <p:attrNameLst>
                                          <p:attrName>style.visibility</p:attrName>
                                        </p:attrNameLst>
                                      </p:cBhvr>
                                      <p:to>
                                        <p:strVal val="visible"/>
                                      </p:to>
                                    </p:set>
                                    <p:animEffect transition="in" filter="wipe(right)">
                                      <p:cBhvr>
                                        <p:cTn id="16" dur="500"/>
                                        <p:tgtEl>
                                          <p:spTgt spid="7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57"/>
                                        </p:tgtEl>
                                        <p:attrNameLst>
                                          <p:attrName>style.visibility</p:attrName>
                                        </p:attrNameLst>
                                      </p:cBhvr>
                                      <p:to>
                                        <p:strVal val="visible"/>
                                      </p:to>
                                    </p:set>
                                    <p:animEffect transition="in" filter="wipe(left)">
                                      <p:cBhvr>
                                        <p:cTn id="21" dur="500"/>
                                        <p:tgtEl>
                                          <p:spTgt spid="5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wipe(up)">
                                      <p:cBhvr>
                                        <p:cTn id="26" dur="500"/>
                                        <p:tgtEl>
                                          <p:spTgt spid="55"/>
                                        </p:tgtEl>
                                      </p:cBhvr>
                                    </p:animEffect>
                                  </p:childTnLst>
                                </p:cTn>
                              </p:par>
                            </p:childTnLst>
                          </p:cTn>
                        </p:par>
                        <p:par>
                          <p:cTn id="27" fill="hold">
                            <p:stCondLst>
                              <p:cond delay="500"/>
                            </p:stCondLst>
                            <p:childTnLst>
                              <p:par>
                                <p:cTn id="28" presetID="22" presetClass="entr" presetSubtype="1" fill="hold" nodeType="afterEffect">
                                  <p:stCondLst>
                                    <p:cond delay="0"/>
                                  </p:stCondLst>
                                  <p:childTnLst>
                                    <p:set>
                                      <p:cBhvr>
                                        <p:cTn id="29" dur="1" fill="hold">
                                          <p:stCondLst>
                                            <p:cond delay="0"/>
                                          </p:stCondLst>
                                        </p:cTn>
                                        <p:tgtEl>
                                          <p:spTgt spid="56"/>
                                        </p:tgtEl>
                                        <p:attrNameLst>
                                          <p:attrName>style.visibility</p:attrName>
                                        </p:attrNameLst>
                                      </p:cBhvr>
                                      <p:to>
                                        <p:strVal val="visible"/>
                                      </p:to>
                                    </p:set>
                                    <p:animEffect transition="in" filter="wipe(up)">
                                      <p:cBhvr>
                                        <p:cTn id="30" dur="500"/>
                                        <p:tgtEl>
                                          <p:spTgt spid="56"/>
                                        </p:tgtEl>
                                      </p:cBhvr>
                                    </p:animEffect>
                                  </p:childTnLst>
                                </p:cTn>
                              </p:par>
                            </p:childTnLst>
                          </p:cTn>
                        </p:par>
                        <p:par>
                          <p:cTn id="31" fill="hold">
                            <p:stCondLst>
                              <p:cond delay="1000"/>
                            </p:stCondLst>
                            <p:childTnLst>
                              <p:par>
                                <p:cTn id="32" presetID="22" presetClass="entr" presetSubtype="1" fill="hold" nodeType="afterEffect">
                                  <p:stCondLst>
                                    <p:cond delay="0"/>
                                  </p:stCondLst>
                                  <p:childTnLst>
                                    <p:set>
                                      <p:cBhvr>
                                        <p:cTn id="33" dur="1" fill="hold">
                                          <p:stCondLst>
                                            <p:cond delay="0"/>
                                          </p:stCondLst>
                                        </p:cTn>
                                        <p:tgtEl>
                                          <p:spTgt spid="45"/>
                                        </p:tgtEl>
                                        <p:attrNameLst>
                                          <p:attrName>style.visibility</p:attrName>
                                        </p:attrNameLst>
                                      </p:cBhvr>
                                      <p:to>
                                        <p:strVal val="visible"/>
                                      </p:to>
                                    </p:set>
                                    <p:animEffect transition="in" filter="wipe(up)">
                                      <p:cBhvr>
                                        <p:cTn id="34" dur="500"/>
                                        <p:tgtEl>
                                          <p:spTgt spid="45"/>
                                        </p:tgtEl>
                                      </p:cBhvr>
                                    </p:animEffect>
                                  </p:childTnLst>
                                </p:cTn>
                              </p:par>
                            </p:childTnLst>
                          </p:cTn>
                        </p:par>
                        <p:par>
                          <p:cTn id="35" fill="hold">
                            <p:stCondLst>
                              <p:cond delay="1500"/>
                            </p:stCondLst>
                            <p:childTnLst>
                              <p:par>
                                <p:cTn id="36" presetID="22" presetClass="entr" presetSubtype="4" fill="hold" nodeType="afterEffect">
                                  <p:stCondLst>
                                    <p:cond delay="0"/>
                                  </p:stCondLst>
                                  <p:childTnLst>
                                    <p:set>
                                      <p:cBhvr>
                                        <p:cTn id="37" dur="1" fill="hold">
                                          <p:stCondLst>
                                            <p:cond delay="0"/>
                                          </p:stCondLst>
                                        </p:cTn>
                                        <p:tgtEl>
                                          <p:spTgt spid="65"/>
                                        </p:tgtEl>
                                        <p:attrNameLst>
                                          <p:attrName>style.visibility</p:attrName>
                                        </p:attrNameLst>
                                      </p:cBhvr>
                                      <p:to>
                                        <p:strVal val="visible"/>
                                      </p:to>
                                    </p:set>
                                    <p:animEffect transition="in" filter="wipe(down)">
                                      <p:cBhvr>
                                        <p:cTn id="38" dur="500"/>
                                        <p:tgtEl>
                                          <p:spTgt spid="65"/>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66"/>
                                        </p:tgtEl>
                                        <p:attrNameLst>
                                          <p:attrName>style.visibility</p:attrName>
                                        </p:attrNameLst>
                                      </p:cBhvr>
                                      <p:to>
                                        <p:strVal val="visible"/>
                                      </p:to>
                                    </p:set>
                                    <p:animEffect transition="in" filter="fade">
                                      <p:cBhvr>
                                        <p:cTn id="43" dur="200"/>
                                        <p:tgtEl>
                                          <p:spTgt spid="6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69"/>
                                        </p:tgtEl>
                                        <p:attrNameLst>
                                          <p:attrName>style.visibility</p:attrName>
                                        </p:attrNameLst>
                                      </p:cBhvr>
                                      <p:to>
                                        <p:strVal val="visible"/>
                                      </p:to>
                                    </p:set>
                                    <p:animEffect transition="in" filter="fade">
                                      <p:cBhvr>
                                        <p:cTn id="48" dur="2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latin typeface="Tahoma"/>
                </a:rPr>
                <a:t>Memory-Mapped</a:t>
              </a:r>
            </a:p>
            <a:p>
              <a:pPr algn="ctr">
                <a:defRPr/>
              </a:pPr>
              <a:r>
                <a:rPr lang="en-US" altLang="ko-KR" kern="0" dirty="0" smtClean="0">
                  <a:solidFill>
                    <a:sysClr val="windowText" lastClr="000000"/>
                  </a:solidFill>
                  <a:latin typeface="Tahoma"/>
                </a:rPr>
                <a:t>Accelerator Interface</a:t>
              </a:r>
            </a:p>
            <a:p>
              <a:pPr algn="ctr">
                <a:defRPr/>
              </a:pPr>
              <a:r>
                <a:rPr lang="en-US" altLang="ko-KR" sz="1400" kern="0" dirty="0" smtClean="0">
                  <a:solidFill>
                    <a:sysClr val="windowText" lastClr="000000"/>
                  </a:solidFill>
                  <a:latin typeface="Tahoma"/>
                </a:rPr>
                <a:t>(</a:t>
              </a:r>
              <a:r>
                <a:rPr lang="en-US" altLang="ko-KR" sz="1400" kern="0" dirty="0" err="1" smtClean="0">
                  <a:solidFill>
                    <a:sysClr val="windowText" lastClr="000000"/>
                  </a:solidFill>
                  <a:latin typeface="Tahoma"/>
                </a:rPr>
                <a:t>Noncacheable</a:t>
              </a:r>
              <a:r>
                <a:rPr lang="en-US" altLang="ko-KR" sz="1400" kern="0" dirty="0" smtClean="0">
                  <a:solidFill>
                    <a:sysClr val="windowText" lastClr="000000"/>
                  </a:solidFill>
                  <a:latin typeface="Tahoma"/>
                </a:rPr>
                <a:t>, Physically Addressed)</a:t>
              </a:r>
              <a:endParaRPr lang="ko-KR" altLang="en-US" sz="1400" kern="0" dirty="0">
                <a:solidFill>
                  <a:sysClr val="windowText" lastClr="000000"/>
                </a:solidFill>
                <a:latin typeface="Tahoma"/>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3" name="TextBox 2"/>
          <p:cNvSpPr txBox="1"/>
          <p:nvPr/>
        </p:nvSpPr>
        <p:spPr>
          <a:xfrm>
            <a:off x="775334" y="980728"/>
            <a:ext cx="7469074" cy="369332"/>
          </a:xfrm>
          <a:prstGeom prst="rect">
            <a:avLst/>
          </a:prstGeom>
          <a:noFill/>
        </p:spPr>
        <p:txBody>
          <a:bodyPr wrap="none" rtlCol="0">
            <a:spAutoFit/>
          </a:bodyPr>
          <a:lstStyle/>
          <a:p>
            <a:r>
              <a:rPr lang="en-US" dirty="0" smtClean="0">
                <a:solidFill>
                  <a:srgbClr val="0000FF"/>
                </a:solidFill>
                <a:latin typeface="Tahoma"/>
              </a:rPr>
              <a:t>Interconnected set of 3D-stacked </a:t>
            </a:r>
            <a:r>
              <a:rPr lang="en-US" dirty="0" err="1" smtClean="0">
                <a:solidFill>
                  <a:srgbClr val="0000FF"/>
                </a:solidFill>
                <a:latin typeface="Tahoma"/>
              </a:rPr>
              <a:t>memory+logic</a:t>
            </a:r>
            <a:r>
              <a:rPr lang="en-US" dirty="0" smtClean="0">
                <a:solidFill>
                  <a:srgbClr val="0000FF"/>
                </a:solidFill>
                <a:latin typeface="Tahoma"/>
              </a:rPr>
              <a:t> chips with simple cores</a:t>
            </a:r>
            <a:endParaRPr lang="en-US" dirty="0">
              <a:solidFill>
                <a:srgbClr val="0000FF"/>
              </a:solidFill>
              <a:latin typeface="Tahoma"/>
            </a:endParaRPr>
          </a:p>
        </p:txBody>
      </p:sp>
      <p:sp>
        <p:nvSpPr>
          <p:cNvPr id="5" name="TextBox 4"/>
          <p:cNvSpPr txBox="1"/>
          <p:nvPr/>
        </p:nvSpPr>
        <p:spPr>
          <a:xfrm>
            <a:off x="5868144" y="2204864"/>
            <a:ext cx="795898" cy="369332"/>
          </a:xfrm>
          <a:prstGeom prst="rect">
            <a:avLst/>
          </a:prstGeom>
          <a:noFill/>
        </p:spPr>
        <p:txBody>
          <a:bodyPr wrap="none" rtlCol="0">
            <a:spAutoFit/>
          </a:bodyPr>
          <a:lstStyle/>
          <a:p>
            <a:r>
              <a:rPr lang="en-US" b="1" dirty="0" smtClean="0">
                <a:solidFill>
                  <a:srgbClr val="4D5494"/>
                </a:solidFill>
                <a:latin typeface="Tahoma"/>
              </a:rPr>
              <a:t>Logic</a:t>
            </a:r>
            <a:endParaRPr lang="en-US" b="1" dirty="0">
              <a:solidFill>
                <a:srgbClr val="4D5494"/>
              </a:solidFill>
              <a:latin typeface="Tahoma"/>
            </a:endParaRPr>
          </a:p>
        </p:txBody>
      </p:sp>
      <p:sp>
        <p:nvSpPr>
          <p:cNvPr id="511" name="TextBox 510"/>
          <p:cNvSpPr txBox="1"/>
          <p:nvPr/>
        </p:nvSpPr>
        <p:spPr>
          <a:xfrm>
            <a:off x="5796136" y="1700808"/>
            <a:ext cx="1123437" cy="369332"/>
          </a:xfrm>
          <a:prstGeom prst="rect">
            <a:avLst/>
          </a:prstGeom>
          <a:noFill/>
        </p:spPr>
        <p:txBody>
          <a:bodyPr wrap="none" rtlCol="0">
            <a:spAutoFit/>
          </a:bodyPr>
          <a:lstStyle/>
          <a:p>
            <a:r>
              <a:rPr lang="en-US" b="1" dirty="0" smtClean="0">
                <a:solidFill>
                  <a:srgbClr val="E5B62F"/>
                </a:solidFill>
                <a:latin typeface="Tahoma"/>
              </a:rPr>
              <a:t>Memory</a:t>
            </a:r>
            <a:endParaRPr lang="en-US" b="1" dirty="0">
              <a:solidFill>
                <a:srgbClr val="E5B62F"/>
              </a:solidFill>
              <a:latin typeface="Tahoma"/>
            </a:endParaRPr>
          </a:p>
        </p:txBody>
      </p:sp>
      <p:sp>
        <p:nvSpPr>
          <p:cNvPr id="513" name="TextBox 512"/>
          <p:cNvSpPr txBox="1"/>
          <p:nvPr/>
        </p:nvSpPr>
        <p:spPr>
          <a:xfrm>
            <a:off x="1224136" y="6453336"/>
            <a:ext cx="7740352" cy="307777"/>
          </a:xfrm>
          <a:prstGeom prst="rect">
            <a:avLst/>
          </a:prstGeom>
          <a:noFill/>
        </p:spPr>
        <p:txBody>
          <a:bodyPr wrap="square" rtlCol="0">
            <a:spAutoFit/>
          </a:bodyPr>
          <a:lstStyle/>
          <a:p>
            <a:r>
              <a:rPr lang="en-US" sz="1400" dirty="0" smtClean="0">
                <a:solidFill>
                  <a:srgbClr val="000000"/>
                </a:solidFill>
                <a:latin typeface="Tahoma"/>
              </a:rPr>
              <a:t>Ahn+, “</a:t>
            </a:r>
            <a:r>
              <a:rPr lang="en-US" sz="1400" dirty="0" smtClean="0">
                <a:solidFill>
                  <a:srgbClr val="0000FF"/>
                </a:solidFill>
                <a:latin typeface="Tahoma"/>
              </a:rPr>
              <a:t>A Scalable Processing-in-Memory Accelerator for Parallel Graph Processing</a:t>
            </a:r>
            <a:r>
              <a:rPr lang="en-US" sz="1400" dirty="0" smtClean="0">
                <a:solidFill>
                  <a:srgbClr val="000000"/>
                </a:solidFill>
                <a:latin typeface="Tahoma"/>
              </a:rPr>
              <a:t>” ISCA 2015.</a:t>
            </a:r>
            <a:endParaRPr lang="en-US" sz="1400" dirty="0">
              <a:solidFill>
                <a:srgbClr val="000000"/>
              </a:solidFill>
              <a:latin typeface="Tahoma"/>
            </a:endParaRPr>
          </a:p>
        </p:txBody>
      </p:sp>
    </p:spTree>
    <p:extLst>
      <p:ext uri="{BB962C8B-B14F-4D97-AF65-F5344CB8AC3E}">
        <p14:creationId xmlns:p14="http://schemas.microsoft.com/office/powerpoint/2010/main" val="114369389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r>
              <a:rPr lang="en-US" b="1" dirty="0" smtClean="0">
                <a:solidFill>
                  <a:srgbClr val="4D5494"/>
                </a:solidFill>
                <a:latin typeface="Tahoma"/>
              </a:rPr>
              <a:t>Logic</a:t>
            </a:r>
            <a:endParaRPr lang="en-US" b="1" dirty="0">
              <a:solidFill>
                <a:srgbClr val="4D5494"/>
              </a:solidFill>
              <a:latin typeface="Tahoma"/>
            </a:endParaRPr>
          </a:p>
        </p:txBody>
      </p:sp>
      <p:sp>
        <p:nvSpPr>
          <p:cNvPr id="512" name="TextBox 511"/>
          <p:cNvSpPr txBox="1"/>
          <p:nvPr/>
        </p:nvSpPr>
        <p:spPr>
          <a:xfrm>
            <a:off x="5796136" y="1700808"/>
            <a:ext cx="1123437" cy="369332"/>
          </a:xfrm>
          <a:prstGeom prst="rect">
            <a:avLst/>
          </a:prstGeom>
          <a:noFill/>
        </p:spPr>
        <p:txBody>
          <a:bodyPr wrap="none" rtlCol="0">
            <a:spAutoFit/>
          </a:bodyPr>
          <a:lstStyle/>
          <a:p>
            <a:r>
              <a:rPr lang="en-US" b="1" dirty="0" smtClean="0">
                <a:solidFill>
                  <a:srgbClr val="E5B62F"/>
                </a:solidFill>
                <a:latin typeface="Tahoma"/>
              </a:rPr>
              <a:t>Memory</a:t>
            </a:r>
            <a:endParaRPr lang="en-US" b="1" dirty="0">
              <a:solidFill>
                <a:srgbClr val="E5B62F"/>
              </a:solidFill>
              <a:latin typeface="Tahoma"/>
            </a:endParaRPr>
          </a:p>
        </p:txBody>
      </p:sp>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138</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latin typeface="Tahoma"/>
                </a:rPr>
                <a:t>Memory-Mapped</a:t>
              </a:r>
            </a:p>
            <a:p>
              <a:pPr algn="ctr">
                <a:defRPr/>
              </a:pPr>
              <a:r>
                <a:rPr lang="en-US" altLang="ko-KR" kern="0" dirty="0" smtClean="0">
                  <a:solidFill>
                    <a:sysClr val="windowText" lastClr="000000"/>
                  </a:solidFill>
                  <a:latin typeface="Tahoma"/>
                </a:rPr>
                <a:t>Accelerator Interface</a:t>
              </a:r>
            </a:p>
            <a:p>
              <a:pPr algn="ctr">
                <a:defRPr/>
              </a:pPr>
              <a:r>
                <a:rPr lang="en-US" altLang="ko-KR" sz="1400" kern="0" dirty="0" smtClean="0">
                  <a:solidFill>
                    <a:sysClr val="windowText" lastClr="000000"/>
                  </a:solidFill>
                  <a:latin typeface="Tahoma"/>
                </a:rPr>
                <a:t>(</a:t>
              </a:r>
              <a:r>
                <a:rPr lang="en-US" altLang="ko-KR" sz="1400" kern="0" dirty="0" err="1" smtClean="0">
                  <a:solidFill>
                    <a:sysClr val="windowText" lastClr="000000"/>
                  </a:solidFill>
                  <a:latin typeface="Tahoma"/>
                </a:rPr>
                <a:t>Noncacheable</a:t>
              </a:r>
              <a:r>
                <a:rPr lang="en-US" altLang="ko-KR" sz="1400" kern="0" dirty="0" smtClean="0">
                  <a:solidFill>
                    <a:sysClr val="windowText" lastClr="000000"/>
                  </a:solidFill>
                  <a:latin typeface="Tahoma"/>
                </a:rPr>
                <a:t>, Physically Addressed)</a:t>
              </a:r>
              <a:endParaRPr lang="ko-KR" altLang="en-US" sz="1400" kern="0" dirty="0">
                <a:solidFill>
                  <a:sysClr val="windowText" lastClr="000000"/>
                </a:solidFill>
                <a:latin typeface="Tahoma"/>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56"/>
          <p:cNvSpPr/>
          <p:nvPr/>
        </p:nvSpPr>
        <p:spPr>
          <a:xfrm>
            <a:off x="0" y="5983200"/>
            <a:ext cx="9144000" cy="8748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7"/>
          <p:cNvSpPr/>
          <p:nvPr/>
        </p:nvSpPr>
        <p:spPr>
          <a:xfrm>
            <a:off x="0" y="5398571"/>
            <a:ext cx="6022172" cy="583147"/>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9"/>
          <p:cNvSpPr/>
          <p:nvPr/>
        </p:nvSpPr>
        <p:spPr>
          <a:xfrm>
            <a:off x="8312935" y="5400000"/>
            <a:ext cx="831065" cy="582896"/>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
          <p:cNvSpPr/>
          <p:nvPr/>
        </p:nvSpPr>
        <p:spPr>
          <a:xfrm>
            <a:off x="0" y="-1"/>
            <a:ext cx="9144000" cy="5400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5461339" y="4067108"/>
            <a:ext cx="3403838" cy="1095472"/>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smtClean="0">
                <a:solidFill>
                  <a:sysClr val="windowText" lastClr="000000"/>
                </a:solidFill>
                <a:latin typeface="Calibri"/>
                <a:ea typeface="나눔고딕"/>
              </a:rPr>
              <a:t>Communications via</a:t>
            </a:r>
            <a:br>
              <a:rPr lang="en-US" altLang="ko-KR" sz="2400" kern="0" dirty="0" smtClean="0">
                <a:solidFill>
                  <a:sysClr val="windowText" lastClr="000000"/>
                </a:solidFill>
                <a:latin typeface="Calibri"/>
                <a:ea typeface="나눔고딕"/>
              </a:rPr>
            </a:br>
            <a:r>
              <a:rPr lang="en-US" altLang="ko-KR" sz="2400" kern="0" dirty="0" smtClean="0">
                <a:solidFill>
                  <a:sysClr val="windowText" lastClr="000000"/>
                </a:solidFill>
                <a:latin typeface="Calibri"/>
                <a:ea typeface="나눔고딕"/>
              </a:rPr>
              <a:t>Remote Function Calls</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371792132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r>
              <a:rPr lang="en-US" b="1" dirty="0" smtClean="0">
                <a:solidFill>
                  <a:srgbClr val="4D5494"/>
                </a:solidFill>
                <a:latin typeface="Tahoma"/>
              </a:rPr>
              <a:t>Logic</a:t>
            </a:r>
            <a:endParaRPr lang="en-US" b="1" dirty="0">
              <a:solidFill>
                <a:srgbClr val="4D5494"/>
              </a:solidFill>
              <a:latin typeface="Tahoma"/>
            </a:endParaRPr>
          </a:p>
        </p:txBody>
      </p:sp>
      <p:sp>
        <p:nvSpPr>
          <p:cNvPr id="512" name="TextBox 511"/>
          <p:cNvSpPr txBox="1"/>
          <p:nvPr/>
        </p:nvSpPr>
        <p:spPr>
          <a:xfrm>
            <a:off x="5796136" y="1700808"/>
            <a:ext cx="1123437" cy="369332"/>
          </a:xfrm>
          <a:prstGeom prst="rect">
            <a:avLst/>
          </a:prstGeom>
          <a:noFill/>
        </p:spPr>
        <p:txBody>
          <a:bodyPr wrap="none" rtlCol="0">
            <a:spAutoFit/>
          </a:bodyPr>
          <a:lstStyle/>
          <a:p>
            <a:r>
              <a:rPr lang="en-US" b="1" dirty="0" smtClean="0">
                <a:solidFill>
                  <a:srgbClr val="E5B62F"/>
                </a:solidFill>
                <a:latin typeface="Tahoma"/>
              </a:rPr>
              <a:t>Memory</a:t>
            </a:r>
            <a:endParaRPr lang="en-US" b="1" dirty="0">
              <a:solidFill>
                <a:srgbClr val="E5B62F"/>
              </a:solidFill>
              <a:latin typeface="Tahoma"/>
            </a:endParaRPr>
          </a:p>
        </p:txBody>
      </p:sp>
      <p:sp>
        <p:nvSpPr>
          <p:cNvPr id="2" name="Title 1"/>
          <p:cNvSpPr>
            <a:spLocks noGrp="1"/>
          </p:cNvSpPr>
          <p:nvPr>
            <p:ph type="title"/>
          </p:nvPr>
        </p:nvSpPr>
        <p:spPr/>
        <p:txBody>
          <a:bodyPr/>
          <a:lstStyle/>
          <a:p>
            <a:r>
              <a:rPr lang="en-US" dirty="0" err="1" smtClean="0"/>
              <a:t>Tesseract</a:t>
            </a:r>
            <a:r>
              <a:rPr lang="en-US" dirty="0" smtClean="0"/>
              <a:t> System for Graph Processing</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139</a:t>
            </a:fld>
            <a:endParaRPr lang="en-US" altLang="en-US">
              <a:solidFill>
                <a:srgbClr val="000000"/>
              </a:solidFill>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r>
                    <a:rPr lang="en-US" altLang="ko-KR" sz="1600" kern="0" dirty="0" smtClean="0">
                      <a:solidFill>
                        <a:sysClr val="windowText" lastClr="000000"/>
                      </a:solidFill>
                      <a:latin typeface="Calibri"/>
                      <a:ea typeface="나눔고딕"/>
                    </a:rPr>
                    <a:t>Crossbar Network</a:t>
                  </a:r>
                  <a:endParaRPr lang="ko-KR" altLang="en-US" sz="1600" kern="0" dirty="0">
                    <a:solidFill>
                      <a:sysClr val="windowText" lastClr="000000"/>
                    </a:solidFill>
                    <a:latin typeface="Calibri"/>
                    <a:ea typeface="나눔고딕"/>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a:t>
                  </a:r>
                  <a:endParaRPr lang="ko-KR" altLang="en-US" sz="2400" kern="0" dirty="0">
                    <a:solidFill>
                      <a:sysClr val="windowText" lastClr="000000"/>
                    </a:solidFill>
                    <a:latin typeface="Tahoma"/>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algn="ctr">
                  <a:defRPr/>
                </a:pPr>
                <a:r>
                  <a:rPr lang="en-US" altLang="ko-KR" kern="0" dirty="0" smtClean="0">
                    <a:solidFill>
                      <a:sysClr val="windowText" lastClr="000000"/>
                    </a:solidFill>
                    <a:latin typeface="Calibri"/>
                    <a:ea typeface="나눔고딕"/>
                  </a:rPr>
                  <a:t>DRAM Controller</a:t>
                </a:r>
                <a:endParaRPr lang="ko-KR" altLang="en-US" kern="0" dirty="0">
                  <a:solidFill>
                    <a:sysClr val="windowText" lastClr="000000"/>
                  </a:solidFill>
                  <a:latin typeface="Calibri"/>
                  <a:ea typeface="나눔고딕"/>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NI</a:t>
                </a:r>
                <a:endParaRPr lang="ko-KR" altLang="en-US" kern="0" dirty="0">
                  <a:solidFill>
                    <a:sysClr val="windowText" lastClr="000000"/>
                  </a:solidFill>
                  <a:latin typeface="Calibri"/>
                  <a:ea typeface="나눔고딕"/>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sz="2000" kern="0" dirty="0" smtClean="0">
                  <a:solidFill>
                    <a:sysClr val="windowText" lastClr="000000"/>
                  </a:solidFill>
                  <a:latin typeface="Calibri"/>
                  <a:ea typeface="나눔고딕"/>
                </a:rPr>
                <a:t>In-Order Core</a:t>
              </a:r>
              <a:endParaRPr lang="ko-KR" altLang="en-US" sz="2000" kern="0" dirty="0">
                <a:solidFill>
                  <a:sysClr val="windowText" lastClr="000000"/>
                </a:solidFill>
                <a:latin typeface="Calibri"/>
                <a:ea typeface="나눔고딕"/>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Message Queue</a:t>
              </a:r>
              <a:endParaRPr lang="ko-KR" altLang="en-US" kern="0" dirty="0">
                <a:solidFill>
                  <a:sysClr val="windowText" lastClr="000000"/>
                </a:solidFill>
                <a:latin typeface="Calibri"/>
                <a:ea typeface="나눔고딕"/>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PF Buffer</a:t>
              </a:r>
              <a:endParaRPr lang="ko-KR" altLang="en-US" kern="0" dirty="0">
                <a:solidFill>
                  <a:sysClr val="windowText" lastClr="000000"/>
                </a:solidFill>
                <a:latin typeface="Calibri"/>
                <a:ea typeface="나눔고딕"/>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MTP</a:t>
              </a:r>
              <a:endParaRPr lang="ko-KR" altLang="en-US" kern="0" dirty="0">
                <a:solidFill>
                  <a:sysClr val="windowText" lastClr="000000"/>
                </a:solidFill>
                <a:latin typeface="Calibri"/>
                <a:ea typeface="나눔고딕"/>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algn="ctr">
                <a:defRPr/>
              </a:pPr>
              <a:r>
                <a:rPr lang="en-US" altLang="ko-KR" kern="0" dirty="0" smtClean="0">
                  <a:solidFill>
                    <a:sysClr val="windowText" lastClr="000000"/>
                  </a:solidFill>
                  <a:latin typeface="Calibri"/>
                  <a:ea typeface="나눔고딕"/>
                </a:rPr>
                <a:t>LP</a:t>
              </a:r>
              <a:endParaRPr lang="ko-KR" altLang="en-US" kern="0" dirty="0">
                <a:solidFill>
                  <a:sysClr val="windowText" lastClr="000000"/>
                </a:solidFill>
                <a:latin typeface="Calibri"/>
                <a:ea typeface="나눔고딕"/>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r>
                <a:rPr lang="en-US" altLang="ko-KR" sz="2000" kern="0" dirty="0" smtClean="0">
                  <a:solidFill>
                    <a:sysClr val="windowText" lastClr="000000"/>
                  </a:solidFill>
                  <a:latin typeface="Calibri"/>
                  <a:ea typeface="나눔고딕"/>
                </a:rPr>
                <a:t>Host Processor</a:t>
              </a:r>
              <a:endParaRPr lang="ko-KR" altLang="en-US" sz="2000" kern="0" dirty="0">
                <a:solidFill>
                  <a:sysClr val="windowText" lastClr="000000"/>
                </a:solidFill>
                <a:latin typeface="Calibri"/>
                <a:ea typeface="나눔고딕"/>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algn="ctr">
                <a:defRPr/>
              </a:pPr>
              <a:r>
                <a:rPr lang="en-US" altLang="ko-KR" kern="0" dirty="0" smtClean="0">
                  <a:solidFill>
                    <a:sysClr val="windowText" lastClr="000000"/>
                  </a:solidFill>
                  <a:latin typeface="Tahoma"/>
                </a:rPr>
                <a:t>Memory-Mapped</a:t>
              </a:r>
            </a:p>
            <a:p>
              <a:pPr algn="ctr">
                <a:defRPr/>
              </a:pPr>
              <a:r>
                <a:rPr lang="en-US" altLang="ko-KR" kern="0" dirty="0" smtClean="0">
                  <a:solidFill>
                    <a:sysClr val="windowText" lastClr="000000"/>
                  </a:solidFill>
                  <a:latin typeface="Tahoma"/>
                </a:rPr>
                <a:t>Accelerator Interface</a:t>
              </a:r>
            </a:p>
            <a:p>
              <a:pPr algn="ctr">
                <a:defRPr/>
              </a:pPr>
              <a:r>
                <a:rPr lang="en-US" altLang="ko-KR" sz="1400" kern="0" dirty="0" smtClean="0">
                  <a:solidFill>
                    <a:sysClr val="windowText" lastClr="000000"/>
                  </a:solidFill>
                  <a:latin typeface="Tahoma"/>
                </a:rPr>
                <a:t>(</a:t>
              </a:r>
              <a:r>
                <a:rPr lang="en-US" altLang="ko-KR" sz="1400" kern="0" dirty="0" err="1" smtClean="0">
                  <a:solidFill>
                    <a:sysClr val="windowText" lastClr="000000"/>
                  </a:solidFill>
                  <a:latin typeface="Tahoma"/>
                </a:rPr>
                <a:t>Noncacheable</a:t>
              </a:r>
              <a:r>
                <a:rPr lang="en-US" altLang="ko-KR" sz="1400" kern="0" dirty="0" smtClean="0">
                  <a:solidFill>
                    <a:sysClr val="windowText" lastClr="000000"/>
                  </a:solidFill>
                  <a:latin typeface="Tahoma"/>
                </a:rPr>
                <a:t>, Physically Addressed)</a:t>
              </a:r>
              <a:endParaRPr lang="ko-KR" altLang="en-US" sz="1400" kern="0" dirty="0">
                <a:solidFill>
                  <a:sysClr val="windowText" lastClr="000000"/>
                </a:solidFill>
                <a:latin typeface="Tahoma"/>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
          <p:cNvSpPr/>
          <p:nvPr/>
        </p:nvSpPr>
        <p:spPr>
          <a:xfrm>
            <a:off x="0" y="1"/>
            <a:ext cx="9144000" cy="4086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6" name="직사각형 256"/>
          <p:cNvSpPr/>
          <p:nvPr/>
        </p:nvSpPr>
        <p:spPr>
          <a:xfrm>
            <a:off x="0" y="5400000"/>
            <a:ext cx="9144000" cy="14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7" name="직사각형 257"/>
          <p:cNvSpPr/>
          <p:nvPr/>
        </p:nvSpPr>
        <p:spPr>
          <a:xfrm>
            <a:off x="0" y="4086000"/>
            <a:ext cx="6413494"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8" name="직사각형 259"/>
          <p:cNvSpPr/>
          <p:nvPr/>
        </p:nvSpPr>
        <p:spPr>
          <a:xfrm>
            <a:off x="8312935" y="4086000"/>
            <a:ext cx="831065" cy="1314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519" name="모서리가 둥근 직사각형 10"/>
          <p:cNvSpPr/>
          <p:nvPr/>
        </p:nvSpPr>
        <p:spPr>
          <a:xfrm>
            <a:off x="6313610" y="3214446"/>
            <a:ext cx="2087858" cy="563984"/>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2400" kern="0" dirty="0" smtClean="0">
                <a:solidFill>
                  <a:sysClr val="windowText" lastClr="000000"/>
                </a:solidFill>
                <a:latin typeface="Calibri"/>
                <a:ea typeface="나눔고딕"/>
              </a:rPr>
              <a:t>Prefetching</a:t>
            </a:r>
            <a:endParaRPr lang="ko-KR" altLang="en-US" sz="2400" kern="0" dirty="0">
              <a:solidFill>
                <a:sysClr val="windowText" lastClr="000000"/>
              </a:solidFill>
              <a:latin typeface="Calibri"/>
              <a:ea typeface="나눔고딕"/>
            </a:endParaRPr>
          </a:p>
        </p:txBody>
      </p:sp>
    </p:spTree>
    <p:extLst>
      <p:ext uri="{BB962C8B-B14F-4D97-AF65-F5344CB8AC3E}">
        <p14:creationId xmlns:p14="http://schemas.microsoft.com/office/powerpoint/2010/main" val="25346397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Evaluated Systems</a:t>
            </a:r>
            <a:endParaRPr lang="en-US" dirty="0"/>
          </a:p>
        </p:txBody>
      </p:sp>
      <p:grpSp>
        <p:nvGrpSpPr>
          <p:cNvPr id="245" name="그룹 9"/>
          <p:cNvGrpSpPr/>
          <p:nvPr/>
        </p:nvGrpSpPr>
        <p:grpSpPr>
          <a:xfrm>
            <a:off x="4753793" y="1140133"/>
            <a:ext cx="1662216" cy="4531606"/>
            <a:chOff x="4753793" y="1340768"/>
            <a:chExt cx="1662216" cy="4531606"/>
          </a:xfrm>
        </p:grpSpPr>
        <p:sp>
          <p:nvSpPr>
            <p:cNvPr id="246" name="TextBox 245"/>
            <p:cNvSpPr txBox="1"/>
            <p:nvPr/>
          </p:nvSpPr>
          <p:spPr>
            <a:xfrm>
              <a:off x="4922700" y="1340768"/>
              <a:ext cx="1324402"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HMC-MC</a:t>
              </a:r>
              <a:endParaRPr lang="ko-KR" altLang="en-US" sz="2400" kern="0" dirty="0">
                <a:solidFill>
                  <a:sysClr val="windowText" lastClr="000000"/>
                </a:solidFill>
                <a:latin typeface="Tahoma"/>
              </a:endParaRPr>
            </a:p>
          </p:txBody>
        </p:sp>
        <p:grpSp>
          <p:nvGrpSpPr>
            <p:cNvPr id="247" name="그룹 530"/>
            <p:cNvGrpSpPr/>
            <p:nvPr/>
          </p:nvGrpSpPr>
          <p:grpSpPr>
            <a:xfrm>
              <a:off x="4753793" y="2137755"/>
              <a:ext cx="1662216" cy="3734619"/>
              <a:chOff x="4986958" y="2155226"/>
              <a:chExt cx="1662216" cy="3734619"/>
            </a:xfrm>
          </p:grpSpPr>
          <p:grpSp>
            <p:nvGrpSpPr>
              <p:cNvPr id="248" name="그룹 234"/>
              <p:cNvGrpSpPr/>
              <p:nvPr/>
            </p:nvGrpSpPr>
            <p:grpSpPr>
              <a:xfrm rot="5400000">
                <a:off x="4986919" y="3188862"/>
                <a:ext cx="1660086" cy="1660007"/>
                <a:chOff x="2733859" y="2420936"/>
                <a:chExt cx="2016223" cy="2016129"/>
              </a:xfrm>
            </p:grpSpPr>
            <p:sp>
              <p:nvSpPr>
                <p:cNvPr id="283" name="직사각형 271"/>
                <p:cNvSpPr/>
                <p:nvPr/>
              </p:nvSpPr>
              <p:spPr>
                <a:xfrm rot="16200000">
                  <a:off x="2733907"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4" name="직사각형 272"/>
                <p:cNvSpPr/>
                <p:nvPr/>
              </p:nvSpPr>
              <p:spPr>
                <a:xfrm rot="16200000">
                  <a:off x="3886034"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5" name="직사각형 273"/>
                <p:cNvSpPr/>
                <p:nvPr/>
              </p:nvSpPr>
              <p:spPr>
                <a:xfrm rot="16200000">
                  <a:off x="3886034"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a:solidFill>
                        <a:sysClr val="windowText" lastClr="000000"/>
                      </a:solidFill>
                      <a:latin typeface="Calibri"/>
                      <a:ea typeface="나눔고딕"/>
                    </a:rPr>
                    <a:t>128</a:t>
                  </a:r>
                  <a:br>
                    <a:rPr lang="en-US" altLang="ko-KR" sz="1400" kern="0" dirty="0">
                      <a:solidFill>
                        <a:sysClr val="windowText" lastClr="000000"/>
                      </a:solidFill>
                      <a:latin typeface="Calibri"/>
                      <a:ea typeface="나눔고딕"/>
                    </a:rPr>
                  </a:br>
                  <a:r>
                    <a:rPr lang="en-US" altLang="ko-KR" sz="1400" kern="0" spc="-100" dirty="0">
                      <a:solidFill>
                        <a:sysClr val="windowText" lastClr="000000"/>
                      </a:solidFill>
                      <a:latin typeface="Calibri"/>
                      <a:ea typeface="나눔고딕"/>
                    </a:rPr>
                    <a:t>In-Order</a:t>
                  </a:r>
                </a:p>
                <a:p>
                  <a:pPr algn="ctr">
                    <a:defRPr/>
                  </a:pPr>
                  <a:r>
                    <a:rPr lang="en-US" altLang="ko-KR" sz="1400" kern="0" dirty="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sp>
              <p:nvSpPr>
                <p:cNvPr id="286" name="직사각형 274"/>
                <p:cNvSpPr/>
                <p:nvPr/>
              </p:nvSpPr>
              <p:spPr>
                <a:xfrm rot="16200000">
                  <a:off x="2733907" y="357301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400" kern="0" dirty="0" smtClean="0">
                      <a:solidFill>
                        <a:sysClr val="windowText" lastClr="000000"/>
                      </a:solidFill>
                      <a:latin typeface="Calibri"/>
                      <a:ea typeface="나눔고딕"/>
                    </a:rPr>
                    <a:t>128</a:t>
                  </a:r>
                  <a:br>
                    <a:rPr lang="en-US" altLang="ko-KR" sz="1400" kern="0" dirty="0" smtClean="0">
                      <a:solidFill>
                        <a:sysClr val="windowText" lastClr="000000"/>
                      </a:solidFill>
                      <a:latin typeface="Calibri"/>
                      <a:ea typeface="나눔고딕"/>
                    </a:rPr>
                  </a:br>
                  <a:r>
                    <a:rPr lang="en-US" altLang="ko-KR" sz="1400" kern="0" spc="-100" dirty="0" smtClean="0">
                      <a:solidFill>
                        <a:sysClr val="windowText" lastClr="000000"/>
                      </a:solidFill>
                      <a:latin typeface="Calibri"/>
                      <a:ea typeface="나눔고딕"/>
                    </a:rPr>
                    <a:t>In-Order</a:t>
                  </a:r>
                </a:p>
                <a:p>
                  <a:pPr algn="ctr">
                    <a:defRPr/>
                  </a:pPr>
                  <a:r>
                    <a:rPr lang="en-US" altLang="ko-KR" sz="1400" kern="0" dirty="0" smtClean="0">
                      <a:solidFill>
                        <a:sysClr val="windowText" lastClr="000000"/>
                      </a:solidFill>
                      <a:latin typeface="Calibri"/>
                      <a:ea typeface="나눔고딕"/>
                    </a:rPr>
                    <a:t>2GHz</a:t>
                  </a:r>
                  <a:endParaRPr lang="ko-KR" altLang="en-US" sz="1400" kern="0" dirty="0">
                    <a:solidFill>
                      <a:sysClr val="windowText" lastClr="000000"/>
                    </a:solidFill>
                    <a:latin typeface="Calibri"/>
                    <a:ea typeface="나눔고딕"/>
                  </a:endParaRPr>
                </a:p>
              </p:txBody>
            </p:sp>
            <p:cxnSp>
              <p:nvCxnSpPr>
                <p:cNvPr id="287" name="직선 화살표 연결선 275"/>
                <p:cNvCxnSpPr>
                  <a:stCxn id="283" idx="1"/>
                  <a:endCxn id="286" idx="3"/>
                </p:cNvCxnSpPr>
                <p:nvPr/>
              </p:nvCxnSpPr>
              <p:spPr>
                <a:xfrm rot="16200000" flipH="1">
                  <a:off x="3021844" y="3429001"/>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8" name="직선 화살표 연결선 276"/>
                <p:cNvCxnSpPr>
                  <a:stCxn id="286" idx="2"/>
                  <a:endCxn id="285" idx="0"/>
                </p:cNvCxnSpPr>
                <p:nvPr/>
              </p:nvCxnSpPr>
              <p:spPr>
                <a:xfrm rot="16200000">
                  <a:off x="3741970" y="3861047"/>
                  <a:ext cx="1"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9" name="직선 화살표 연결선 277"/>
                <p:cNvCxnSpPr>
                  <a:stCxn id="284" idx="1"/>
                  <a:endCxn id="285" idx="3"/>
                </p:cNvCxnSpPr>
                <p:nvPr/>
              </p:nvCxnSpPr>
              <p:spPr>
                <a:xfrm rot="16200000" flipH="1">
                  <a:off x="4173972" y="3429000"/>
                  <a:ext cx="288127"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0" name="직선 화살표 연결선 278"/>
                <p:cNvCxnSpPr>
                  <a:stCxn id="283" idx="2"/>
                  <a:endCxn id="284" idx="0"/>
                </p:cNvCxnSpPr>
                <p:nvPr/>
              </p:nvCxnSpPr>
              <p:spPr>
                <a:xfrm rot="16200000">
                  <a:off x="3741971" y="2708920"/>
                  <a:ext cx="0"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1" name="직선 화살표 연결선 279"/>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2" name="직선 화살표 연결선 280"/>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249" name="그룹 494"/>
              <p:cNvGrpSpPr/>
              <p:nvPr/>
            </p:nvGrpSpPr>
            <p:grpSpPr>
              <a:xfrm>
                <a:off x="4986958" y="4853737"/>
                <a:ext cx="1662216" cy="1036108"/>
                <a:chOff x="2829427" y="4853737"/>
                <a:chExt cx="1662216" cy="1036108"/>
              </a:xfrm>
            </p:grpSpPr>
            <p:sp>
              <p:nvSpPr>
                <p:cNvPr id="267" name="직사각형 495"/>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8" name="직사각형 496"/>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9" name="직선 화살표 연결선 497"/>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0" name="직선 화살표 연결선 498"/>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1" name="직사각형 499"/>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2" name="직사각형 500"/>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3" name="직선 화살표 연결선 501"/>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4" name="직선 화살표 연결선 502"/>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5" name="직사각형 503"/>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76" name="직사각형 504"/>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77" name="직선 화살표 연결선 505"/>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8" name="직선 화살표 연결선 506"/>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9" name="직사각형 507"/>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80" name="직사각형 508"/>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81" name="직선 화살표 연결선 509"/>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82" name="직선 화살표 연결선 510"/>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250" name="그룹 511"/>
              <p:cNvGrpSpPr/>
              <p:nvPr/>
            </p:nvGrpSpPr>
            <p:grpSpPr>
              <a:xfrm flipV="1">
                <a:off x="4986958" y="2155226"/>
                <a:ext cx="1662216" cy="1036108"/>
                <a:chOff x="2829427" y="4853737"/>
                <a:chExt cx="1662216" cy="1036108"/>
              </a:xfrm>
            </p:grpSpPr>
            <p:sp>
              <p:nvSpPr>
                <p:cNvPr id="251" name="직사각형 512"/>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2" name="직사각형 513"/>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3" name="직선 화살표 연결선 514"/>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4" name="직선 화살표 연결선 515"/>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5" name="직사각형 516"/>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56" name="직사각형 517"/>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57" name="직선 화살표 연결선 518"/>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8" name="직선 화살표 연결선 519"/>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9" name="직사각형 520"/>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0" name="직사각형 521"/>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1" name="직선 화살표 연결선 522"/>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2" name="직선 화살표 연결선 523"/>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63" name="직사각형 524"/>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64" name="직사각형 525"/>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265" name="직선 화살표 연결선 526"/>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6" name="직선 화살표 연결선 527"/>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cxnSp>
        <p:nvCxnSpPr>
          <p:cNvPr id="293" name="직선 연결선 632"/>
          <p:cNvCxnSpPr/>
          <p:nvPr/>
        </p:nvCxnSpPr>
        <p:spPr>
          <a:xfrm>
            <a:off x="2374317" y="1124744"/>
            <a:ext cx="0" cy="4752528"/>
          </a:xfrm>
          <a:prstGeom prst="line">
            <a:avLst/>
          </a:prstGeom>
          <a:noFill/>
          <a:ln w="9525" cap="flat" cmpd="sng" algn="ctr">
            <a:solidFill>
              <a:sysClr val="windowText" lastClr="000000"/>
            </a:solidFill>
            <a:prstDash val="dash"/>
          </a:ln>
          <a:effectLst/>
        </p:spPr>
      </p:cxnSp>
      <p:cxnSp>
        <p:nvCxnSpPr>
          <p:cNvPr id="294" name="직선 연결선 634"/>
          <p:cNvCxnSpPr/>
          <p:nvPr/>
        </p:nvCxnSpPr>
        <p:spPr>
          <a:xfrm>
            <a:off x="4543383" y="1124744"/>
            <a:ext cx="0" cy="4752528"/>
          </a:xfrm>
          <a:prstGeom prst="line">
            <a:avLst/>
          </a:prstGeom>
          <a:noFill/>
          <a:ln w="9525" cap="flat" cmpd="sng" algn="ctr">
            <a:solidFill>
              <a:sysClr val="windowText" lastClr="000000"/>
            </a:solidFill>
            <a:prstDash val="dash"/>
          </a:ln>
          <a:effectLst/>
        </p:spPr>
      </p:cxnSp>
      <p:cxnSp>
        <p:nvCxnSpPr>
          <p:cNvPr id="295" name="직선 연결선 635"/>
          <p:cNvCxnSpPr/>
          <p:nvPr/>
        </p:nvCxnSpPr>
        <p:spPr>
          <a:xfrm>
            <a:off x="6690490" y="1124744"/>
            <a:ext cx="0" cy="4752528"/>
          </a:xfrm>
          <a:prstGeom prst="line">
            <a:avLst/>
          </a:prstGeom>
          <a:noFill/>
          <a:ln w="9525" cap="flat" cmpd="sng" algn="ctr">
            <a:solidFill>
              <a:sysClr val="windowText" lastClr="000000"/>
            </a:solidFill>
            <a:prstDash val="dash"/>
          </a:ln>
          <a:effectLst/>
        </p:spPr>
      </p:cxnSp>
      <p:sp>
        <p:nvSpPr>
          <p:cNvPr id="296" name="TextBox 295"/>
          <p:cNvSpPr txBox="1"/>
          <p:nvPr/>
        </p:nvSpPr>
        <p:spPr>
          <a:xfrm>
            <a:off x="644713" y="5924599"/>
            <a:ext cx="1265025"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latin typeface="Tahoma"/>
              </a:rPr>
              <a:t>102.4GB/s</a:t>
            </a:r>
            <a:endParaRPr lang="ko-KR" altLang="en-US" sz="2000" kern="0" dirty="0">
              <a:solidFill>
                <a:sysClr val="windowText" lastClr="000000"/>
              </a:solidFill>
              <a:latin typeface="Tahoma"/>
            </a:endParaRPr>
          </a:p>
        </p:txBody>
      </p:sp>
      <p:sp>
        <p:nvSpPr>
          <p:cNvPr id="297" name="TextBox 296"/>
          <p:cNvSpPr txBox="1"/>
          <p:nvPr/>
        </p:nvSpPr>
        <p:spPr>
          <a:xfrm>
            <a:off x="2893896" y="5924599"/>
            <a:ext cx="1071062"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latin typeface="Tahoma"/>
              </a:rPr>
              <a:t>640GB/s</a:t>
            </a:r>
            <a:endParaRPr lang="ko-KR" altLang="en-US" sz="2000" kern="0" dirty="0">
              <a:solidFill>
                <a:sysClr val="windowText" lastClr="000000"/>
              </a:solidFill>
              <a:latin typeface="Tahoma"/>
            </a:endParaRPr>
          </a:p>
        </p:txBody>
      </p:sp>
      <p:sp>
        <p:nvSpPr>
          <p:cNvPr id="298" name="TextBox 297"/>
          <p:cNvSpPr txBox="1"/>
          <p:nvPr/>
        </p:nvSpPr>
        <p:spPr>
          <a:xfrm>
            <a:off x="5048265" y="5924599"/>
            <a:ext cx="1071062" cy="400110"/>
          </a:xfrm>
          <a:prstGeom prst="rect">
            <a:avLst/>
          </a:prstGeom>
          <a:noFill/>
        </p:spPr>
        <p:txBody>
          <a:bodyPr wrap="none" rtlCol="0" anchor="ctr">
            <a:spAutoFit/>
          </a:bodyPr>
          <a:lstStyle/>
          <a:p>
            <a:pPr algn="ctr">
              <a:defRPr/>
            </a:pPr>
            <a:r>
              <a:rPr lang="en-US" altLang="ko-KR" sz="2000" kern="0" dirty="0" smtClean="0">
                <a:solidFill>
                  <a:sysClr val="windowText" lastClr="000000"/>
                </a:solidFill>
                <a:latin typeface="Tahoma"/>
              </a:rPr>
              <a:t>640GB/s</a:t>
            </a:r>
            <a:endParaRPr lang="ko-KR" altLang="en-US" sz="2000" kern="0" dirty="0">
              <a:solidFill>
                <a:sysClr val="windowText" lastClr="000000"/>
              </a:solidFill>
              <a:latin typeface="Tahoma"/>
            </a:endParaRPr>
          </a:p>
        </p:txBody>
      </p:sp>
      <p:sp>
        <p:nvSpPr>
          <p:cNvPr id="299" name="TextBox 298"/>
          <p:cNvSpPr txBox="1"/>
          <p:nvPr/>
        </p:nvSpPr>
        <p:spPr>
          <a:xfrm>
            <a:off x="7321993" y="5924599"/>
            <a:ext cx="960995" cy="400110"/>
          </a:xfrm>
          <a:prstGeom prst="rect">
            <a:avLst/>
          </a:prstGeom>
          <a:noFill/>
        </p:spPr>
        <p:txBody>
          <a:bodyPr wrap="none" rtlCol="0" anchor="ctr">
            <a:spAutoFit/>
          </a:bodyPr>
          <a:lstStyle/>
          <a:p>
            <a:pPr algn="ctr">
              <a:defRPr/>
            </a:pPr>
            <a:r>
              <a:rPr lang="en-US" altLang="ko-KR" sz="2000" b="1" kern="0" dirty="0" smtClean="0">
                <a:solidFill>
                  <a:srgbClr val="FF0000"/>
                </a:solidFill>
                <a:latin typeface="Tahoma"/>
              </a:rPr>
              <a:t>8TB/s</a:t>
            </a:r>
            <a:endParaRPr lang="ko-KR" altLang="en-US" sz="2000" b="1" kern="0" dirty="0">
              <a:solidFill>
                <a:srgbClr val="FF0000"/>
              </a:solidFill>
              <a:latin typeface="Tahoma"/>
            </a:endParaRPr>
          </a:p>
        </p:txBody>
      </p:sp>
      <p:grpSp>
        <p:nvGrpSpPr>
          <p:cNvPr id="300" name="그룹 8"/>
          <p:cNvGrpSpPr/>
          <p:nvPr/>
        </p:nvGrpSpPr>
        <p:grpSpPr>
          <a:xfrm>
            <a:off x="2599423" y="1140133"/>
            <a:ext cx="1662216" cy="4531606"/>
            <a:chOff x="2599423" y="1340768"/>
            <a:chExt cx="1662216" cy="4531606"/>
          </a:xfrm>
        </p:grpSpPr>
        <p:sp>
          <p:nvSpPr>
            <p:cNvPr id="301" name="TextBox 300"/>
            <p:cNvSpPr txBox="1"/>
            <p:nvPr/>
          </p:nvSpPr>
          <p:spPr>
            <a:xfrm>
              <a:off x="2696997" y="1340768"/>
              <a:ext cx="1467068"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HMC-</a:t>
              </a:r>
              <a:r>
                <a:rPr lang="en-US" altLang="ko-KR" sz="2400" kern="0" dirty="0" err="1" smtClean="0">
                  <a:solidFill>
                    <a:sysClr val="windowText" lastClr="000000"/>
                  </a:solidFill>
                  <a:latin typeface="Tahoma"/>
                </a:rPr>
                <a:t>OoO</a:t>
              </a:r>
              <a:endParaRPr lang="ko-KR" altLang="en-US" sz="2400" kern="0" dirty="0">
                <a:solidFill>
                  <a:sysClr val="windowText" lastClr="000000"/>
                </a:solidFill>
                <a:latin typeface="Tahoma"/>
              </a:endParaRPr>
            </a:p>
          </p:txBody>
        </p:sp>
        <p:grpSp>
          <p:nvGrpSpPr>
            <p:cNvPr id="302" name="그룹 528"/>
            <p:cNvGrpSpPr/>
            <p:nvPr/>
          </p:nvGrpSpPr>
          <p:grpSpPr>
            <a:xfrm>
              <a:off x="2599423" y="2137755"/>
              <a:ext cx="1662216" cy="3734619"/>
              <a:chOff x="2829427" y="2155226"/>
              <a:chExt cx="1662216" cy="3734619"/>
            </a:xfrm>
          </p:grpSpPr>
          <p:grpSp>
            <p:nvGrpSpPr>
              <p:cNvPr id="304" name="그룹 110"/>
              <p:cNvGrpSpPr/>
              <p:nvPr/>
            </p:nvGrpSpPr>
            <p:grpSpPr>
              <a:xfrm rot="16200000">
                <a:off x="2829389" y="3197906"/>
                <a:ext cx="1660086" cy="1660008"/>
                <a:chOff x="2733860" y="2420935"/>
                <a:chExt cx="2016223" cy="2016130"/>
              </a:xfrm>
            </p:grpSpPr>
            <p:sp>
              <p:nvSpPr>
                <p:cNvPr id="339" name="직사각형 179"/>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0" name="직사각형 180"/>
                <p:cNvSpPr/>
                <p:nvPr/>
              </p:nvSpPr>
              <p:spPr>
                <a:xfrm rot="5400000">
                  <a:off x="3886035" y="2420888"/>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1" name="직사각형 181"/>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342" name="직사각형 182"/>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343" name="직선 화살표 연결선 183"/>
                <p:cNvCxnSpPr>
                  <a:stCxn id="339" idx="3"/>
                  <a:endCxn id="342"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4" name="직선 화살표 연결선 184"/>
                <p:cNvCxnSpPr>
                  <a:stCxn id="342" idx="0"/>
                  <a:endCxn id="341" idx="2"/>
                </p:cNvCxnSpPr>
                <p:nvPr/>
              </p:nvCxnSpPr>
              <p:spPr>
                <a:xfrm rot="5400000" flipV="1">
                  <a:off x="3741971" y="3861049"/>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5" name="직선 화살표 연결선 185"/>
                <p:cNvCxnSpPr>
                  <a:stCxn id="340" idx="3"/>
                  <a:endCxn id="341"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6" name="직선 화살표 연결선 186"/>
                <p:cNvCxnSpPr>
                  <a:stCxn id="339" idx="0"/>
                  <a:endCxn id="340"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7" name="직선 화살표 연결선 18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8" name="직선 화살표 연결선 18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05" name="그룹 380"/>
              <p:cNvGrpSpPr/>
              <p:nvPr/>
            </p:nvGrpSpPr>
            <p:grpSpPr>
              <a:xfrm>
                <a:off x="2829427" y="4853737"/>
                <a:ext cx="1662216" cy="1036108"/>
                <a:chOff x="2829427" y="4853737"/>
                <a:chExt cx="1662216" cy="1036108"/>
              </a:xfrm>
            </p:grpSpPr>
            <p:sp>
              <p:nvSpPr>
                <p:cNvPr id="323" name="직사각형 163"/>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4" name="직사각형 190"/>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5" name="직선 화살표 연결선 192"/>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6" name="직선 화살표 연결선 194"/>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27" name="직사각형 200"/>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8" name="직사각형 201"/>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9" name="직선 화살표 연결선 202"/>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0" name="직선 화살표 연결선 203"/>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1" name="직사각형 2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2" name="직사각형 2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3" name="직선 화살표 연결선 2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4" name="직선 화살표 연결선 2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5" name="직사각형 2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36" name="직사각형 2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37" name="직선 화살표 연결선 2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8" name="직선 화살표 연결선 2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306" name="그룹 397"/>
              <p:cNvGrpSpPr/>
              <p:nvPr/>
            </p:nvGrpSpPr>
            <p:grpSpPr>
              <a:xfrm flipV="1">
                <a:off x="2829427" y="2155226"/>
                <a:ext cx="1662216" cy="1036108"/>
                <a:chOff x="2829427" y="4853737"/>
                <a:chExt cx="1662216" cy="1036108"/>
              </a:xfrm>
            </p:grpSpPr>
            <p:sp>
              <p:nvSpPr>
                <p:cNvPr id="307" name="직사각형 398"/>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08" name="직사각형 399"/>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09" name="직선 화살표 연결선 400"/>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0" name="직선 화살표 연결선 401"/>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1" name="직사각형 402"/>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2" name="직사각형 403"/>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3" name="직선 화살표 연결선 404"/>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4" name="직선 화살표 연결선 405"/>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5" name="직사각형 4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16" name="직사각형 4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17" name="직선 화살표 연결선 4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8" name="직선 화살표 연결선 4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9" name="직사각형 4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20" name="직사각형 4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21" name="직선 화살표 연결선 4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2" name="직선 화살표 연결선 4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grpSp>
        <p:nvGrpSpPr>
          <p:cNvPr id="349" name="그룹 7"/>
          <p:cNvGrpSpPr/>
          <p:nvPr/>
        </p:nvGrpSpPr>
        <p:grpSpPr>
          <a:xfrm>
            <a:off x="447184" y="1140133"/>
            <a:ext cx="1660085" cy="4536504"/>
            <a:chOff x="447184" y="1340768"/>
            <a:chExt cx="1660085" cy="4536504"/>
          </a:xfrm>
        </p:grpSpPr>
        <p:grpSp>
          <p:nvGrpSpPr>
            <p:cNvPr id="350" name="그룹 311"/>
            <p:cNvGrpSpPr/>
            <p:nvPr/>
          </p:nvGrpSpPr>
          <p:grpSpPr>
            <a:xfrm>
              <a:off x="447184" y="2132856"/>
              <a:ext cx="1660085" cy="3744416"/>
              <a:chOff x="703456" y="2214993"/>
              <a:chExt cx="1660085" cy="3744416"/>
            </a:xfrm>
          </p:grpSpPr>
          <p:grpSp>
            <p:nvGrpSpPr>
              <p:cNvPr id="353" name="그룹 29"/>
              <p:cNvGrpSpPr/>
              <p:nvPr/>
            </p:nvGrpSpPr>
            <p:grpSpPr>
              <a:xfrm rot="16200000">
                <a:off x="703456" y="3257196"/>
                <a:ext cx="1660086" cy="1660009"/>
                <a:chOff x="2733860" y="2420935"/>
                <a:chExt cx="2016223" cy="2016130"/>
              </a:xfrm>
            </p:grpSpPr>
            <p:sp>
              <p:nvSpPr>
                <p:cNvPr id="422" name="직사각형 3"/>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3" name="직사각형 11"/>
                <p:cNvSpPr/>
                <p:nvPr/>
              </p:nvSpPr>
              <p:spPr>
                <a:xfrm rot="5400000">
                  <a:off x="3886035" y="242088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smtClean="0">
                      <a:solidFill>
                        <a:sysClr val="windowText" lastClr="000000"/>
                      </a:solidFill>
                      <a:latin typeface="Calibri"/>
                      <a:ea typeface="나눔고딕"/>
                    </a:rPr>
                    <a:t>8 </a:t>
                  </a:r>
                  <a:r>
                    <a:rPr lang="en-US" altLang="ko-KR" sz="1600" kern="0" dirty="0" err="1" smtClean="0">
                      <a:solidFill>
                        <a:sysClr val="windowText" lastClr="000000"/>
                      </a:solidFill>
                      <a:latin typeface="Calibri"/>
                      <a:ea typeface="나눔고딕"/>
                    </a:rPr>
                    <a:t>OoO</a:t>
                  </a:r>
                  <a:endParaRPr lang="en-US" altLang="ko-KR" sz="1600" kern="0" dirty="0" smtClean="0">
                    <a:solidFill>
                      <a:sysClr val="windowText" lastClr="000000"/>
                    </a:solidFill>
                    <a:latin typeface="Calibri"/>
                    <a:ea typeface="나눔고딕"/>
                  </a:endParaRPr>
                </a:p>
                <a:p>
                  <a:pPr algn="ctr">
                    <a:defRPr/>
                  </a:pPr>
                  <a:r>
                    <a:rPr lang="en-US" altLang="ko-KR" sz="1600" kern="0" dirty="0" smtClean="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4" name="직사각형 12"/>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sp>
              <p:nvSpPr>
                <p:cNvPr id="425" name="직사각형 13"/>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a:solidFill>
                        <a:sysClr val="windowText" lastClr="000000"/>
                      </a:solidFill>
                      <a:latin typeface="Calibri"/>
                      <a:ea typeface="나눔고딕"/>
                    </a:rPr>
                    <a:t>8 </a:t>
                  </a:r>
                  <a:r>
                    <a:rPr lang="en-US" altLang="ko-KR" sz="1600" kern="0" dirty="0" err="1">
                      <a:solidFill>
                        <a:sysClr val="windowText" lastClr="000000"/>
                      </a:solidFill>
                      <a:latin typeface="Calibri"/>
                      <a:ea typeface="나눔고딕"/>
                    </a:rPr>
                    <a:t>OoO</a:t>
                  </a:r>
                  <a:endParaRPr lang="en-US" altLang="ko-KR" sz="1600" kern="0" dirty="0">
                    <a:solidFill>
                      <a:sysClr val="windowText" lastClr="000000"/>
                    </a:solidFill>
                    <a:latin typeface="Calibri"/>
                    <a:ea typeface="나눔고딕"/>
                  </a:endParaRPr>
                </a:p>
                <a:p>
                  <a:pPr algn="ctr">
                    <a:defRPr/>
                  </a:pPr>
                  <a:r>
                    <a:rPr lang="en-US" altLang="ko-KR" sz="1600" kern="0" dirty="0">
                      <a:solidFill>
                        <a:sysClr val="windowText" lastClr="000000"/>
                      </a:solidFill>
                      <a:latin typeface="Calibri"/>
                      <a:ea typeface="나눔고딕"/>
                    </a:rPr>
                    <a:t>4GHz</a:t>
                  </a:r>
                  <a:endParaRPr lang="ko-KR" altLang="en-US" sz="1600" kern="0" dirty="0">
                    <a:solidFill>
                      <a:sysClr val="windowText" lastClr="000000"/>
                    </a:solidFill>
                    <a:latin typeface="Calibri"/>
                    <a:ea typeface="나눔고딕"/>
                  </a:endParaRPr>
                </a:p>
              </p:txBody>
            </p:sp>
            <p:cxnSp>
              <p:nvCxnSpPr>
                <p:cNvPr id="426" name="직선 화살표 연결선 19"/>
                <p:cNvCxnSpPr>
                  <a:stCxn id="422" idx="3"/>
                  <a:endCxn id="425"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7" name="직선 화살표 연결선 21"/>
                <p:cNvCxnSpPr>
                  <a:stCxn id="425" idx="0"/>
                  <a:endCxn id="424" idx="2"/>
                </p:cNvCxnSpPr>
                <p:nvPr/>
              </p:nvCxnSpPr>
              <p:spPr>
                <a:xfrm rot="5400000" flipV="1">
                  <a:off x="3741971" y="3861048"/>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8" name="직선 화살표 연결선 23"/>
                <p:cNvCxnSpPr>
                  <a:stCxn id="423" idx="3"/>
                  <a:endCxn id="424"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9" name="직선 화살표 연결선 25"/>
                <p:cNvCxnSpPr>
                  <a:stCxn id="422" idx="0"/>
                  <a:endCxn id="423"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0" name="직선 화살표 연결선 2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1" name="직선 화살표 연결선 2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54" name="그룹 56"/>
              <p:cNvGrpSpPr/>
              <p:nvPr/>
            </p:nvGrpSpPr>
            <p:grpSpPr>
              <a:xfrm rot="16200000">
                <a:off x="538087" y="5082574"/>
                <a:ext cx="1042204" cy="711465"/>
                <a:chOff x="2154084" y="2420888"/>
                <a:chExt cx="1265788" cy="864096"/>
              </a:xfrm>
            </p:grpSpPr>
            <p:sp>
              <p:nvSpPr>
                <p:cNvPr id="406" name="직사각형 31"/>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07" name="직사각형 32"/>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8" name="직선 화살표 연결선 34"/>
                <p:cNvCxnSpPr>
                  <a:stCxn id="406"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409" name="직선 화살표 연결선 3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410" name="직사각형 38"/>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1" name="직사각형 39"/>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2" name="직사각형 40"/>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3" name="직사각형 41"/>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4" name="직사각형 42"/>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15" name="직사각형 43"/>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16" name="직선 연결선 45"/>
                <p:cNvCxnSpPr>
                  <a:stCxn id="414" idx="3"/>
                  <a:endCxn id="412"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17" name="직선 연결선 47"/>
                <p:cNvCxnSpPr>
                  <a:stCxn id="412" idx="3"/>
                  <a:endCxn id="410"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18" name="직선 연결선 49"/>
                <p:cNvCxnSpPr>
                  <a:stCxn id="410" idx="3"/>
                  <a:endCxn id="406"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19" name="직선 연결선 51"/>
                <p:cNvCxnSpPr>
                  <a:stCxn id="415" idx="3"/>
                  <a:endCxn id="413"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20" name="직선 연결선 53"/>
                <p:cNvCxnSpPr>
                  <a:stCxn id="413" idx="3"/>
                  <a:endCxn id="411"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21" name="직선 연결선 55"/>
                <p:cNvCxnSpPr>
                  <a:stCxn id="411" idx="3"/>
                  <a:endCxn id="407"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5" name="그룹 57"/>
              <p:cNvGrpSpPr/>
              <p:nvPr/>
            </p:nvGrpSpPr>
            <p:grpSpPr>
              <a:xfrm rot="16200000">
                <a:off x="1486707" y="5082574"/>
                <a:ext cx="1042204" cy="711465"/>
                <a:chOff x="2154084" y="2420888"/>
                <a:chExt cx="1265788" cy="864096"/>
              </a:xfrm>
            </p:grpSpPr>
            <p:sp>
              <p:nvSpPr>
                <p:cNvPr id="390" name="직사각형 58"/>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1" name="직사각형 59"/>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92" name="직선 화살표 연결선 60"/>
                <p:cNvCxnSpPr>
                  <a:stCxn id="390"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93" name="직선 화살표 연결선 61"/>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94" name="직사각형 62"/>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5" name="직사각형 63"/>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6" name="직사각형 64"/>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7" name="직사각형 65"/>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8" name="직사각형 66"/>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99" name="직사각형 67"/>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00" name="직선 연결선 68"/>
                <p:cNvCxnSpPr>
                  <a:stCxn id="398" idx="3"/>
                  <a:endCxn id="396"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01" name="직선 연결선 69"/>
                <p:cNvCxnSpPr>
                  <a:stCxn id="396" idx="3"/>
                  <a:endCxn id="394"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02" name="직선 연결선 70"/>
                <p:cNvCxnSpPr>
                  <a:stCxn id="394" idx="3"/>
                  <a:endCxn id="390"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03" name="직선 연결선 71"/>
                <p:cNvCxnSpPr>
                  <a:stCxn id="399" idx="3"/>
                  <a:endCxn id="397"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04" name="직선 연결선 72"/>
                <p:cNvCxnSpPr>
                  <a:stCxn id="397" idx="3"/>
                  <a:endCxn id="395"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05" name="직선 연결선 73"/>
                <p:cNvCxnSpPr>
                  <a:stCxn id="395" idx="3"/>
                  <a:endCxn id="391"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6" name="그룹 74"/>
              <p:cNvGrpSpPr/>
              <p:nvPr/>
            </p:nvGrpSpPr>
            <p:grpSpPr>
              <a:xfrm rot="16200000" flipH="1">
                <a:off x="1486707" y="2380362"/>
                <a:ext cx="1042204" cy="711465"/>
                <a:chOff x="2154084" y="2420888"/>
                <a:chExt cx="1265788" cy="864096"/>
              </a:xfrm>
            </p:grpSpPr>
            <p:sp>
              <p:nvSpPr>
                <p:cNvPr id="374" name="직사각형 75"/>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5" name="직사각형 76"/>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76" name="직선 화살표 연결선 77"/>
                <p:cNvCxnSpPr>
                  <a:stCxn id="374"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77" name="직선 화살표 연결선 78"/>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78" name="직사각형 79"/>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79" name="직사각형 80"/>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0" name="직사각형 81"/>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1" name="직사각형 82"/>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2" name="직사각형 83"/>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83" name="직사각형 84"/>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84" name="직선 연결선 85"/>
                <p:cNvCxnSpPr>
                  <a:stCxn id="382" idx="3"/>
                  <a:endCxn id="380"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85" name="직선 연결선 86"/>
                <p:cNvCxnSpPr>
                  <a:stCxn id="380" idx="3"/>
                  <a:endCxn id="378"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86" name="직선 연결선 87"/>
                <p:cNvCxnSpPr>
                  <a:stCxn id="378" idx="3"/>
                  <a:endCxn id="374"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87" name="직선 연결선 88"/>
                <p:cNvCxnSpPr>
                  <a:stCxn id="383" idx="3"/>
                  <a:endCxn id="381"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88" name="직선 연결선 89"/>
                <p:cNvCxnSpPr>
                  <a:stCxn id="381" idx="3"/>
                  <a:endCxn id="379"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89" name="직선 연결선 90"/>
                <p:cNvCxnSpPr>
                  <a:stCxn id="379" idx="3"/>
                  <a:endCxn id="375"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7" name="그룹 91"/>
              <p:cNvGrpSpPr/>
              <p:nvPr/>
            </p:nvGrpSpPr>
            <p:grpSpPr>
              <a:xfrm rot="16200000" flipH="1">
                <a:off x="538087" y="2380362"/>
                <a:ext cx="1042204" cy="711465"/>
                <a:chOff x="2154084" y="2420888"/>
                <a:chExt cx="1265788" cy="864096"/>
              </a:xfrm>
            </p:grpSpPr>
            <p:sp>
              <p:nvSpPr>
                <p:cNvPr id="358" name="직사각형 92"/>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59" name="직사각형 93"/>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0" name="직선 화살표 연결선 94"/>
                <p:cNvCxnSpPr>
                  <a:stCxn id="358"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61" name="직선 화살표 연결선 9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62" name="직사각형 96"/>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3" name="직사각형 97"/>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4" name="직사각형 98"/>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5" name="직사각형 99"/>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6" name="직사각형 100"/>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367" name="직사각형 101"/>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368" name="직선 연결선 102"/>
                <p:cNvCxnSpPr>
                  <a:stCxn id="366" idx="3"/>
                  <a:endCxn id="364"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69" name="직선 연결선 103"/>
                <p:cNvCxnSpPr>
                  <a:stCxn id="364" idx="3"/>
                  <a:endCxn id="362"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70" name="직선 연결선 104"/>
                <p:cNvCxnSpPr>
                  <a:stCxn id="362" idx="3"/>
                  <a:endCxn id="358"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71" name="직선 연결선 105"/>
                <p:cNvCxnSpPr>
                  <a:stCxn id="367" idx="3"/>
                  <a:endCxn id="365"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72" name="직선 연결선 106"/>
                <p:cNvCxnSpPr>
                  <a:stCxn id="365" idx="3"/>
                  <a:endCxn id="363"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73" name="직선 연결선 107"/>
                <p:cNvCxnSpPr>
                  <a:stCxn id="363" idx="3"/>
                  <a:endCxn id="359"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sp>
          <p:nvSpPr>
            <p:cNvPr id="351" name="TextBox 350"/>
            <p:cNvSpPr txBox="1"/>
            <p:nvPr/>
          </p:nvSpPr>
          <p:spPr>
            <a:xfrm>
              <a:off x="502815" y="1340768"/>
              <a:ext cx="1548822" cy="461665"/>
            </a:xfrm>
            <a:prstGeom prst="rect">
              <a:avLst/>
            </a:prstGeom>
            <a:noFill/>
          </p:spPr>
          <p:txBody>
            <a:bodyPr wrap="none" rtlCol="0" anchor="ctr">
              <a:spAutoFit/>
            </a:bodyPr>
            <a:lstStyle/>
            <a:p>
              <a:pPr algn="ctr">
                <a:defRPr/>
              </a:pPr>
              <a:r>
                <a:rPr lang="en-US" altLang="ko-KR" sz="2400" kern="0" dirty="0" smtClean="0">
                  <a:solidFill>
                    <a:sysClr val="windowText" lastClr="000000"/>
                  </a:solidFill>
                  <a:latin typeface="Tahoma"/>
                </a:rPr>
                <a:t>DDR3-OoO</a:t>
              </a:r>
              <a:endParaRPr lang="ko-KR" altLang="en-US" sz="2400" kern="0" dirty="0">
                <a:solidFill>
                  <a:sysClr val="windowText" lastClr="000000"/>
                </a:solidFill>
                <a:latin typeface="Tahoma"/>
              </a:endParaRPr>
            </a:p>
          </p:txBody>
        </p:sp>
      </p:grpSp>
      <p:grpSp>
        <p:nvGrpSpPr>
          <p:cNvPr id="432" name="그룹 10"/>
          <p:cNvGrpSpPr/>
          <p:nvPr/>
        </p:nvGrpSpPr>
        <p:grpSpPr>
          <a:xfrm>
            <a:off x="6908164" y="1140133"/>
            <a:ext cx="1929433" cy="3923809"/>
            <a:chOff x="6908164" y="1340768"/>
            <a:chExt cx="1929433" cy="3923809"/>
          </a:xfrm>
        </p:grpSpPr>
        <p:sp>
          <p:nvSpPr>
            <p:cNvPr id="433" name="TextBox 432"/>
            <p:cNvSpPr txBox="1"/>
            <p:nvPr/>
          </p:nvSpPr>
          <p:spPr>
            <a:xfrm>
              <a:off x="6970848" y="1340768"/>
              <a:ext cx="1663286" cy="461665"/>
            </a:xfrm>
            <a:prstGeom prst="rect">
              <a:avLst/>
            </a:prstGeom>
            <a:noFill/>
          </p:spPr>
          <p:txBody>
            <a:bodyPr wrap="none" rtlCol="0" anchor="ctr">
              <a:spAutoFit/>
            </a:bodyPr>
            <a:lstStyle/>
            <a:p>
              <a:pPr algn="ctr">
                <a:defRPr/>
              </a:pPr>
              <a:r>
                <a:rPr lang="en-US" altLang="ko-KR" sz="2400" b="1" kern="0" dirty="0" smtClean="0">
                  <a:solidFill>
                    <a:srgbClr val="FF0000"/>
                  </a:solidFill>
                  <a:latin typeface="Tahoma"/>
                </a:rPr>
                <a:t>Tesseract</a:t>
              </a:r>
              <a:endParaRPr lang="ko-KR" altLang="en-US" sz="2400" b="1" kern="0" dirty="0">
                <a:solidFill>
                  <a:srgbClr val="FF0000"/>
                </a:solidFill>
                <a:latin typeface="Tahoma"/>
              </a:endParaRPr>
            </a:p>
          </p:txBody>
        </p:sp>
        <p:grpSp>
          <p:nvGrpSpPr>
            <p:cNvPr id="434" name="그룹 629"/>
            <p:cNvGrpSpPr/>
            <p:nvPr/>
          </p:nvGrpSpPr>
          <p:grpSpPr>
            <a:xfrm>
              <a:off x="6908164" y="3500504"/>
              <a:ext cx="1788652" cy="1764073"/>
              <a:chOff x="7081194" y="3140968"/>
              <a:chExt cx="1788652" cy="1764073"/>
            </a:xfrm>
          </p:grpSpPr>
          <p:sp>
            <p:nvSpPr>
              <p:cNvPr id="439" name="직사각형 531"/>
              <p:cNvSpPr/>
              <p:nvPr/>
            </p:nvSpPr>
            <p:spPr>
              <a:xfrm rot="16200000">
                <a:off x="7081798" y="459843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0" name="직사각형 532"/>
              <p:cNvSpPr/>
              <p:nvPr/>
            </p:nvSpPr>
            <p:spPr>
              <a:xfrm rot="16200000">
                <a:off x="7573900"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1" name="직사각형 539"/>
              <p:cNvSpPr/>
              <p:nvPr/>
            </p:nvSpPr>
            <p:spPr>
              <a:xfrm rot="16200000">
                <a:off x="7081799" y="411175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2" name="직사각형 540"/>
              <p:cNvSpPr/>
              <p:nvPr/>
            </p:nvSpPr>
            <p:spPr>
              <a:xfrm rot="16200000">
                <a:off x="7573901"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3" name="직사각형 541"/>
              <p:cNvSpPr/>
              <p:nvPr/>
            </p:nvSpPr>
            <p:spPr>
              <a:xfrm rot="16200000">
                <a:off x="8071139"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4" name="직사각형 542"/>
              <p:cNvSpPr/>
              <p:nvPr/>
            </p:nvSpPr>
            <p:spPr>
              <a:xfrm rot="16200000">
                <a:off x="8563241" y="459843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5" name="직사각형 543"/>
              <p:cNvSpPr/>
              <p:nvPr/>
            </p:nvSpPr>
            <p:spPr>
              <a:xfrm rot="16200000">
                <a:off x="8071140"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6" name="직사각형 544"/>
              <p:cNvSpPr/>
              <p:nvPr/>
            </p:nvSpPr>
            <p:spPr>
              <a:xfrm rot="16200000">
                <a:off x="8563242" y="411175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7" name="직사각형 547"/>
              <p:cNvSpPr/>
              <p:nvPr/>
            </p:nvSpPr>
            <p:spPr>
              <a:xfrm rot="16200000">
                <a:off x="7081799" y="362704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8" name="직사각형 548"/>
              <p:cNvSpPr/>
              <p:nvPr/>
            </p:nvSpPr>
            <p:spPr>
              <a:xfrm rot="16200000">
                <a:off x="7573901"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49" name="직사각형 549"/>
              <p:cNvSpPr/>
              <p:nvPr/>
            </p:nvSpPr>
            <p:spPr>
              <a:xfrm rot="16200000">
                <a:off x="7081800" y="314036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dirty="0">
                  <a:solidFill>
                    <a:sysClr val="windowText" lastClr="000000"/>
                  </a:solidFill>
                  <a:latin typeface="Calibri"/>
                  <a:ea typeface="나눔고딕"/>
                </a:endParaRPr>
              </a:p>
            </p:txBody>
          </p:sp>
          <p:sp>
            <p:nvSpPr>
              <p:cNvPr id="450" name="직사각형 550"/>
              <p:cNvSpPr/>
              <p:nvPr/>
            </p:nvSpPr>
            <p:spPr>
              <a:xfrm rot="16200000">
                <a:off x="7573902"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1" name="직사각형 551"/>
              <p:cNvSpPr/>
              <p:nvPr/>
            </p:nvSpPr>
            <p:spPr>
              <a:xfrm rot="16200000">
                <a:off x="8071140"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2" name="직사각형 552"/>
              <p:cNvSpPr/>
              <p:nvPr/>
            </p:nvSpPr>
            <p:spPr>
              <a:xfrm rot="16200000">
                <a:off x="8563242" y="362704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3" name="직사각형 553"/>
              <p:cNvSpPr/>
              <p:nvPr/>
            </p:nvSpPr>
            <p:spPr>
              <a:xfrm rot="16200000">
                <a:off x="8071141"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454" name="직사각형 554"/>
              <p:cNvSpPr/>
              <p:nvPr/>
            </p:nvSpPr>
            <p:spPr>
              <a:xfrm rot="16200000">
                <a:off x="8563243" y="314036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cxnSp>
            <p:nvCxnSpPr>
              <p:cNvPr id="455" name="직선 화살표 연결선 558"/>
              <p:cNvCxnSpPr>
                <a:stCxn id="449" idx="1"/>
                <a:endCxn id="447" idx="3"/>
              </p:cNvCxnSpPr>
              <p:nvPr/>
            </p:nvCxnSpPr>
            <p:spPr>
              <a:xfrm flipH="1">
                <a:off x="7234800" y="3446968"/>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6" name="직선 화살표 연결선 559"/>
              <p:cNvCxnSpPr>
                <a:stCxn id="447" idx="1"/>
                <a:endCxn id="441" idx="3"/>
              </p:cNvCxnSpPr>
              <p:nvPr/>
            </p:nvCxnSpPr>
            <p:spPr>
              <a:xfrm>
                <a:off x="7234800" y="3933648"/>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7" name="직선 화살표 연결선 562"/>
              <p:cNvCxnSpPr>
                <a:stCxn id="441" idx="1"/>
                <a:endCxn id="439" idx="3"/>
              </p:cNvCxnSpPr>
              <p:nvPr/>
            </p:nvCxnSpPr>
            <p:spPr>
              <a:xfrm flipH="1">
                <a:off x="7234799" y="441835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8" name="직선 화살표 연결선 565"/>
              <p:cNvCxnSpPr>
                <a:stCxn id="449" idx="2"/>
                <a:endCxn id="450" idx="0"/>
              </p:cNvCxnSpPr>
              <p:nvPr/>
            </p:nvCxnSpPr>
            <p:spPr>
              <a:xfrm>
                <a:off x="7388404" y="329396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9" name="직선 화살표 연결선 568"/>
              <p:cNvCxnSpPr>
                <a:stCxn id="450" idx="2"/>
                <a:endCxn id="453" idx="0"/>
              </p:cNvCxnSpPr>
              <p:nvPr/>
            </p:nvCxnSpPr>
            <p:spPr>
              <a:xfrm>
                <a:off x="7880506" y="3293969"/>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0" name="직선 화살표 연결선 571"/>
              <p:cNvCxnSpPr>
                <a:stCxn id="450" idx="1"/>
                <a:endCxn id="448" idx="3"/>
              </p:cNvCxnSpPr>
              <p:nvPr/>
            </p:nvCxnSpPr>
            <p:spPr>
              <a:xfrm flipH="1">
                <a:off x="7726902"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1" name="직선 화살표 연결선 574"/>
              <p:cNvCxnSpPr>
                <a:stCxn id="447" idx="2"/>
                <a:endCxn id="448" idx="0"/>
              </p:cNvCxnSpPr>
              <p:nvPr/>
            </p:nvCxnSpPr>
            <p:spPr>
              <a:xfrm>
                <a:off x="7388403" y="378064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2" name="직선 화살표 연결선 577"/>
              <p:cNvCxnSpPr>
                <a:stCxn id="442" idx="0"/>
                <a:endCxn id="441" idx="2"/>
              </p:cNvCxnSpPr>
              <p:nvPr/>
            </p:nvCxnSpPr>
            <p:spPr>
              <a:xfrm flipH="1" flipV="1">
                <a:off x="7388403" y="426535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3" name="직선 화살표 연결선 580"/>
              <p:cNvCxnSpPr>
                <a:stCxn id="439" idx="2"/>
                <a:endCxn id="440" idx="0"/>
              </p:cNvCxnSpPr>
              <p:nvPr/>
            </p:nvCxnSpPr>
            <p:spPr>
              <a:xfrm>
                <a:off x="7388402" y="475203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4" name="직선 화살표 연결선 583"/>
              <p:cNvCxnSpPr>
                <a:stCxn id="442" idx="1"/>
                <a:endCxn id="440" idx="3"/>
              </p:cNvCxnSpPr>
              <p:nvPr/>
            </p:nvCxnSpPr>
            <p:spPr>
              <a:xfrm flipH="1">
                <a:off x="7726901"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5" name="직선 화살표 연결선 586"/>
              <p:cNvCxnSpPr>
                <a:stCxn id="443" idx="0"/>
                <a:endCxn id="440" idx="2"/>
              </p:cNvCxnSpPr>
              <p:nvPr/>
            </p:nvCxnSpPr>
            <p:spPr>
              <a:xfrm flipH="1">
                <a:off x="7880504" y="4752040"/>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6" name="직선 화살표 연결선 589"/>
              <p:cNvCxnSpPr>
                <a:stCxn id="443" idx="2"/>
                <a:endCxn id="444" idx="0"/>
              </p:cNvCxnSpPr>
              <p:nvPr/>
            </p:nvCxnSpPr>
            <p:spPr>
              <a:xfrm>
                <a:off x="8377743" y="475204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7" name="직선 화살표 연결선 592"/>
              <p:cNvCxnSpPr>
                <a:stCxn id="443" idx="3"/>
                <a:endCxn id="445" idx="1"/>
              </p:cNvCxnSpPr>
              <p:nvPr/>
            </p:nvCxnSpPr>
            <p:spPr>
              <a:xfrm flipV="1">
                <a:off x="8224140"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8" name="직선 화살표 연결선 595"/>
              <p:cNvCxnSpPr>
                <a:stCxn id="444" idx="3"/>
                <a:endCxn id="446" idx="1"/>
              </p:cNvCxnSpPr>
              <p:nvPr/>
            </p:nvCxnSpPr>
            <p:spPr>
              <a:xfrm flipV="1">
                <a:off x="8716242" y="4418361"/>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9" name="직선 화살표 연결선 598"/>
              <p:cNvCxnSpPr>
                <a:stCxn id="445" idx="2"/>
                <a:endCxn id="446" idx="0"/>
              </p:cNvCxnSpPr>
              <p:nvPr/>
            </p:nvCxnSpPr>
            <p:spPr>
              <a:xfrm>
                <a:off x="8377744" y="426536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0" name="직선 화살표 연결선 601"/>
              <p:cNvCxnSpPr>
                <a:stCxn id="446" idx="3"/>
                <a:endCxn id="452" idx="1"/>
              </p:cNvCxnSpPr>
              <p:nvPr/>
            </p:nvCxnSpPr>
            <p:spPr>
              <a:xfrm flipV="1">
                <a:off x="8716243" y="3933650"/>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1" name="직선 화살표 연결선 604"/>
              <p:cNvCxnSpPr>
                <a:stCxn id="452" idx="3"/>
                <a:endCxn id="454" idx="1"/>
              </p:cNvCxnSpPr>
              <p:nvPr/>
            </p:nvCxnSpPr>
            <p:spPr>
              <a:xfrm flipV="1">
                <a:off x="8716243" y="344697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2" name="직선 화살표 연결선 607"/>
              <p:cNvCxnSpPr>
                <a:stCxn id="452" idx="0"/>
                <a:endCxn id="451" idx="2"/>
              </p:cNvCxnSpPr>
              <p:nvPr/>
            </p:nvCxnSpPr>
            <p:spPr>
              <a:xfrm flipH="1" flipV="1">
                <a:off x="8377744" y="378064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3" name="직선 화살표 연결선 610"/>
              <p:cNvCxnSpPr>
                <a:stCxn id="454" idx="0"/>
                <a:endCxn id="453" idx="2"/>
              </p:cNvCxnSpPr>
              <p:nvPr/>
            </p:nvCxnSpPr>
            <p:spPr>
              <a:xfrm flipH="1" flipV="1">
                <a:off x="8377745" y="329396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4" name="직선 화살표 연결선 613"/>
              <p:cNvCxnSpPr>
                <a:stCxn id="453" idx="1"/>
                <a:endCxn id="451" idx="3"/>
              </p:cNvCxnSpPr>
              <p:nvPr/>
            </p:nvCxnSpPr>
            <p:spPr>
              <a:xfrm flipH="1">
                <a:off x="8224141"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5" name="직선 화살표 연결선 616"/>
              <p:cNvCxnSpPr/>
              <p:nvPr/>
            </p:nvCxnSpPr>
            <p:spPr>
              <a:xfrm flipH="1">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6" name="직선 화살표 연결선 620"/>
              <p:cNvCxnSpPr/>
              <p:nvPr/>
            </p:nvCxnSpPr>
            <p:spPr>
              <a:xfrm>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7" name="직선 화살표 연결선 621"/>
              <p:cNvCxnSpPr/>
              <p:nvPr/>
            </p:nvCxnSpPr>
            <p:spPr>
              <a:xfrm flipH="1">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8" name="직선 화살표 연결선 622"/>
              <p:cNvCxnSpPr/>
              <p:nvPr/>
            </p:nvCxnSpPr>
            <p:spPr>
              <a:xfrm>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9" name="직선 화살표 연결선 623"/>
              <p:cNvCxnSpPr/>
              <p:nvPr/>
            </p:nvCxnSpPr>
            <p:spPr>
              <a:xfrm flipH="1">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0" name="직선 화살표 연결선 624"/>
              <p:cNvCxnSpPr/>
              <p:nvPr/>
            </p:nvCxnSpPr>
            <p:spPr>
              <a:xfrm>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1" name="직선 화살표 연결선 625"/>
              <p:cNvCxnSpPr/>
              <p:nvPr/>
            </p:nvCxnSpPr>
            <p:spPr>
              <a:xfrm flipH="1">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2" name="직선 화살표 연결선 626"/>
              <p:cNvCxnSpPr/>
              <p:nvPr/>
            </p:nvCxnSpPr>
            <p:spPr>
              <a:xfrm>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3" name="직선 화살표 연결선 627"/>
              <p:cNvCxnSpPr/>
              <p:nvPr/>
            </p:nvCxnSpPr>
            <p:spPr>
              <a:xfrm flipH="1">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4" name="직선 화살표 연결선 628"/>
              <p:cNvCxnSpPr/>
              <p:nvPr/>
            </p:nvCxnSpPr>
            <p:spPr>
              <a:xfrm>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grpSp>
        <p:sp>
          <p:nvSpPr>
            <p:cNvPr id="435" name="직사각형 647"/>
            <p:cNvSpPr/>
            <p:nvPr/>
          </p:nvSpPr>
          <p:spPr>
            <a:xfrm>
              <a:off x="7861251" y="2276872"/>
              <a:ext cx="976346" cy="976344"/>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smtClean="0">
                  <a:solidFill>
                    <a:sysClr val="windowText" lastClr="000000"/>
                  </a:solidFill>
                  <a:latin typeface="Calibri"/>
                  <a:ea typeface="나눔고딕"/>
                </a:rPr>
                <a:t>32 Tesseract Cores</a:t>
              </a:r>
              <a:endParaRPr lang="ko-KR" altLang="en-US" sz="1600" kern="0" dirty="0">
                <a:solidFill>
                  <a:sysClr val="windowText" lastClr="000000"/>
                </a:solidFill>
                <a:latin typeface="Calibri"/>
                <a:ea typeface="나눔고딕"/>
              </a:endParaRPr>
            </a:p>
          </p:txBody>
        </p:sp>
        <p:cxnSp>
          <p:nvCxnSpPr>
            <p:cNvPr id="436" name="직선 연결선 649"/>
            <p:cNvCxnSpPr/>
            <p:nvPr/>
          </p:nvCxnSpPr>
          <p:spPr>
            <a:xfrm flipH="1" flipV="1">
              <a:off x="7861251" y="3253216"/>
              <a:ext cx="36254" cy="247287"/>
            </a:xfrm>
            <a:prstGeom prst="line">
              <a:avLst/>
            </a:prstGeom>
            <a:noFill/>
            <a:ln w="9525" cap="flat" cmpd="sng" algn="ctr">
              <a:solidFill>
                <a:srgbClr val="307D99">
                  <a:shade val="95000"/>
                  <a:satMod val="105000"/>
                </a:srgbClr>
              </a:solidFill>
              <a:prstDash val="dash"/>
            </a:ln>
            <a:effectLst/>
          </p:spPr>
        </p:cxnSp>
        <p:cxnSp>
          <p:nvCxnSpPr>
            <p:cNvPr id="437" name="직선 연결선 650"/>
            <p:cNvCxnSpPr/>
            <p:nvPr/>
          </p:nvCxnSpPr>
          <p:spPr>
            <a:xfrm flipV="1">
              <a:off x="8204713" y="3253216"/>
              <a:ext cx="632884" cy="249258"/>
            </a:xfrm>
            <a:prstGeom prst="line">
              <a:avLst/>
            </a:prstGeom>
            <a:noFill/>
            <a:ln w="9525" cap="flat" cmpd="sng" algn="ctr">
              <a:solidFill>
                <a:srgbClr val="307D99">
                  <a:shade val="95000"/>
                  <a:satMod val="105000"/>
                </a:srgbClr>
              </a:solidFill>
              <a:prstDash val="dash"/>
            </a:ln>
            <a:effectLst/>
          </p:spPr>
        </p:cxnSp>
      </p:grpSp>
      <p:sp>
        <p:nvSpPr>
          <p:cNvPr id="244" name="TextBox 243"/>
          <p:cNvSpPr txBox="1"/>
          <p:nvPr/>
        </p:nvSpPr>
        <p:spPr>
          <a:xfrm>
            <a:off x="1224136" y="6453336"/>
            <a:ext cx="7740352" cy="307777"/>
          </a:xfrm>
          <a:prstGeom prst="rect">
            <a:avLst/>
          </a:prstGeom>
          <a:noFill/>
        </p:spPr>
        <p:txBody>
          <a:bodyPr wrap="square" rtlCol="0">
            <a:spAutoFit/>
          </a:bodyPr>
          <a:lstStyle/>
          <a:p>
            <a:r>
              <a:rPr lang="en-US" sz="1400" dirty="0" smtClean="0">
                <a:solidFill>
                  <a:srgbClr val="000000"/>
                </a:solidFill>
                <a:latin typeface="Tahoma"/>
              </a:rPr>
              <a:t>Ahn+, “</a:t>
            </a:r>
            <a:r>
              <a:rPr lang="en-US" sz="1400" dirty="0" smtClean="0">
                <a:solidFill>
                  <a:srgbClr val="0000FF"/>
                </a:solidFill>
                <a:latin typeface="Tahoma"/>
              </a:rPr>
              <a:t>A Scalable Processing-in-Memory Accelerator for Parallel Graph Processing</a:t>
            </a:r>
            <a:r>
              <a:rPr lang="en-US" sz="1400" dirty="0" smtClean="0">
                <a:solidFill>
                  <a:srgbClr val="000000"/>
                </a:solidFill>
                <a:latin typeface="Tahoma"/>
              </a:rPr>
              <a:t>” ISCA 2015.</a:t>
            </a:r>
            <a:endParaRPr lang="en-US" sz="1400" dirty="0">
              <a:solidFill>
                <a:srgbClr val="000000"/>
              </a:solidFill>
              <a:latin typeface="Tahoma"/>
            </a:endParaRPr>
          </a:p>
        </p:txBody>
      </p:sp>
    </p:spTree>
    <p:extLst>
      <p:ext uri="{BB962C8B-B14F-4D97-AF65-F5344CB8AC3E}">
        <p14:creationId xmlns:p14="http://schemas.microsoft.com/office/powerpoint/2010/main" val="27289501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32"/>
                                        </p:tgtEl>
                                        <p:attrNameLst>
                                          <p:attrName>style.visibility</p:attrName>
                                        </p:attrNameLst>
                                      </p:cBhvr>
                                      <p:to>
                                        <p:strVal val="visible"/>
                                      </p:to>
                                    </p:set>
                                    <p:animEffect transition="in" filter="fade">
                                      <p:cBhvr>
                                        <p:cTn id="7" dur="200"/>
                                        <p:tgtEl>
                                          <p:spTgt spid="43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99"/>
                                        </p:tgtEl>
                                        <p:attrNameLst>
                                          <p:attrName>style.visibility</p:attrName>
                                        </p:attrNameLst>
                                      </p:cBhvr>
                                      <p:to>
                                        <p:strVal val="visible"/>
                                      </p:to>
                                    </p:set>
                                    <p:animEffect transition="in" filter="fade">
                                      <p:cBhvr>
                                        <p:cTn id="10" dur="200"/>
                                        <p:tgtEl>
                                          <p:spTgt spid="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9"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Graph Processing Performance</a:t>
            </a:r>
            <a:endParaRPr lang="en-US" dirty="0"/>
          </a:p>
        </p:txBody>
      </p:sp>
      <p:graphicFrame>
        <p:nvGraphicFramePr>
          <p:cNvPr id="6" name="내용 개체 틀 5"/>
          <p:cNvGraphicFramePr>
            <a:graphicFrameLocks noGrp="1"/>
          </p:cNvGraphicFramePr>
          <p:nvPr>
            <p:ph idx="1"/>
            <p:extLst>
              <p:ext uri="{D42A27DB-BD31-4B8C-83A1-F6EECF244321}">
                <p14:modId xmlns:p14="http://schemas.microsoft.com/office/powerpoint/2010/main" val="4258143819"/>
              </p:ext>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Box 4"/>
          <p:cNvSpPr txBox="1"/>
          <p:nvPr/>
        </p:nvSpPr>
        <p:spPr>
          <a:xfrm>
            <a:off x="3412305" y="1052736"/>
            <a:ext cx="5320236" cy="461665"/>
          </a:xfrm>
          <a:prstGeom prst="rect">
            <a:avLst/>
          </a:prstGeom>
          <a:noFill/>
        </p:spPr>
        <p:txBody>
          <a:bodyPr wrap="none" rtlCol="0" anchor="b">
            <a:spAutoFit/>
          </a:bodyPr>
          <a:lstStyle/>
          <a:p>
            <a:pPr algn="ctr">
              <a:defRPr/>
            </a:pPr>
            <a:r>
              <a:rPr lang="en-US" altLang="ko-KR" sz="2400" b="1" kern="0" dirty="0" smtClean="0">
                <a:solidFill>
                  <a:srgbClr val="FF0000"/>
                </a:solidFill>
                <a:latin typeface="Tahoma"/>
              </a:rPr>
              <a:t>&gt;13X Performance Improvement</a:t>
            </a:r>
            <a:endParaRPr lang="ko-KR" altLang="en-US" sz="2400" b="1" kern="0" dirty="0">
              <a:solidFill>
                <a:srgbClr val="FF0000"/>
              </a:solidFill>
              <a:latin typeface="Tahoma"/>
            </a:endParaRPr>
          </a:p>
        </p:txBody>
      </p:sp>
      <p:sp>
        <p:nvSpPr>
          <p:cNvPr id="7" name="TextBox 6"/>
          <p:cNvSpPr txBox="1"/>
          <p:nvPr/>
        </p:nvSpPr>
        <p:spPr>
          <a:xfrm>
            <a:off x="1224136" y="6453336"/>
            <a:ext cx="7740352" cy="307777"/>
          </a:xfrm>
          <a:prstGeom prst="rect">
            <a:avLst/>
          </a:prstGeom>
          <a:noFill/>
        </p:spPr>
        <p:txBody>
          <a:bodyPr wrap="square" rtlCol="0">
            <a:spAutoFit/>
          </a:bodyPr>
          <a:lstStyle/>
          <a:p>
            <a:r>
              <a:rPr lang="en-US" sz="1400" dirty="0" smtClean="0">
                <a:solidFill>
                  <a:srgbClr val="000000"/>
                </a:solidFill>
                <a:latin typeface="Tahoma"/>
              </a:rPr>
              <a:t>Ahn+, “</a:t>
            </a:r>
            <a:r>
              <a:rPr lang="en-US" sz="1400" dirty="0" smtClean="0">
                <a:solidFill>
                  <a:srgbClr val="0000FF"/>
                </a:solidFill>
                <a:latin typeface="Tahoma"/>
              </a:rPr>
              <a:t>A Scalable Processing-in-Memory Accelerator for Parallel Graph Processing</a:t>
            </a:r>
            <a:r>
              <a:rPr lang="en-US" sz="1400" dirty="0" smtClean="0">
                <a:solidFill>
                  <a:srgbClr val="000000"/>
                </a:solidFill>
                <a:latin typeface="Tahoma"/>
              </a:rPr>
              <a:t>” ISCA 2015.</a:t>
            </a:r>
            <a:endParaRPr lang="en-US" sz="1400" dirty="0">
              <a:solidFill>
                <a:srgbClr val="000000"/>
              </a:solidFill>
              <a:latin typeface="Tahoma"/>
            </a:endParaRPr>
          </a:p>
        </p:txBody>
      </p:sp>
      <p:sp>
        <p:nvSpPr>
          <p:cNvPr id="3" name="TextBox 2"/>
          <p:cNvSpPr txBox="1"/>
          <p:nvPr/>
        </p:nvSpPr>
        <p:spPr>
          <a:xfrm>
            <a:off x="1691680" y="1628800"/>
            <a:ext cx="3854541" cy="369332"/>
          </a:xfrm>
          <a:prstGeom prst="rect">
            <a:avLst/>
          </a:prstGeom>
          <a:noFill/>
        </p:spPr>
        <p:txBody>
          <a:bodyPr wrap="none" rtlCol="0">
            <a:spAutoFit/>
          </a:bodyPr>
          <a:lstStyle/>
          <a:p>
            <a:r>
              <a:rPr lang="en-US" dirty="0" smtClean="0">
                <a:solidFill>
                  <a:srgbClr val="000000"/>
                </a:solidFill>
                <a:latin typeface="Tahoma"/>
              </a:rPr>
              <a:t>On five graph processing algorithms</a:t>
            </a:r>
            <a:endParaRPr lang="en-US" dirty="0">
              <a:solidFill>
                <a:srgbClr val="000000"/>
              </a:solidFill>
              <a:latin typeface="Tahoma"/>
            </a:endParaRPr>
          </a:p>
        </p:txBody>
      </p:sp>
    </p:spTree>
    <p:extLst>
      <p:ext uri="{BB962C8B-B14F-4D97-AF65-F5344CB8AC3E}">
        <p14:creationId xmlns:p14="http://schemas.microsoft.com/office/powerpoint/2010/main" val="238124540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Tesseract</a:t>
            </a:r>
            <a:r>
              <a:rPr lang="en-US" dirty="0" smtClean="0"/>
              <a:t> Graph Processing Performance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142</a:t>
            </a:fld>
            <a:endParaRPr lang="en-US" altLang="en-US">
              <a:solidFill>
                <a:srgbClr val="000000"/>
              </a:solidFill>
            </a:endParaRPr>
          </a:p>
        </p:txBody>
      </p:sp>
      <p:graphicFrame>
        <p:nvGraphicFramePr>
          <p:cNvPr id="6" name="내용 개체 틀 5"/>
          <p:cNvGraphicFramePr>
            <a:graphicFrameLocks noGrp="1"/>
          </p:cNvGraphicFramePr>
          <p:nvPr>
            <p:ph idx="1"/>
            <p:extLst>
              <p:ext uri="{D42A27DB-BD31-4B8C-83A1-F6EECF244321}">
                <p14:modId xmlns:p14="http://schemas.microsoft.com/office/powerpoint/2010/main" val="2122175612"/>
              </p:ext>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9" name="직사각형 2"/>
          <p:cNvSpPr/>
          <p:nvPr/>
        </p:nvSpPr>
        <p:spPr>
          <a:xfrm>
            <a:off x="0" y="0"/>
            <a:ext cx="9144000" cy="6858000"/>
          </a:xfrm>
          <a:prstGeom prst="rect">
            <a:avLst/>
          </a:prstGeom>
          <a:solidFill>
            <a:sysClr val="windowText" lastClr="000000">
              <a:alpha val="60000"/>
            </a:sysClr>
          </a:solidFill>
          <a:ln w="25400" cap="flat" cmpd="sng" algn="ctr">
            <a:no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sp>
        <p:nvSpPr>
          <p:cNvPr id="10" name="직사각형 3"/>
          <p:cNvSpPr/>
          <p:nvPr/>
        </p:nvSpPr>
        <p:spPr>
          <a:xfrm>
            <a:off x="655565" y="1052736"/>
            <a:ext cx="7832870" cy="4752528"/>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a:solidFill>
                <a:sysClr val="window" lastClr="FFFFFF"/>
              </a:solidFill>
              <a:latin typeface="Calibri"/>
              <a:ea typeface="나눔고딕"/>
            </a:endParaRPr>
          </a:p>
        </p:txBody>
      </p:sp>
      <p:graphicFrame>
        <p:nvGraphicFramePr>
          <p:cNvPr id="11" name="내용 개체 틀 5"/>
          <p:cNvGraphicFramePr>
            <a:graphicFrameLocks/>
          </p:cNvGraphicFramePr>
          <p:nvPr>
            <p:extLst>
              <p:ext uri="{D42A27DB-BD31-4B8C-83A1-F6EECF244321}">
                <p14:modId xmlns:p14="http://schemas.microsoft.com/office/powerpoint/2010/main" val="1073312734"/>
              </p:ext>
            </p:extLst>
          </p:nvPr>
        </p:nvGraphicFramePr>
        <p:xfrm>
          <a:off x="873703" y="1196752"/>
          <a:ext cx="7396594" cy="4464496"/>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87452927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smtClean="0"/>
              <a:t>Tesseract Graph Processing </a:t>
            </a:r>
            <a:r>
              <a:rPr lang="en-US" dirty="0" smtClean="0"/>
              <a:t>System Energy</a:t>
            </a:r>
            <a:endParaRPr lang="en-US" dirty="0"/>
          </a:p>
        </p:txBody>
      </p:sp>
      <p:graphicFrame>
        <p:nvGraphicFramePr>
          <p:cNvPr id="7" name="내용 개체 틀 11"/>
          <p:cNvGraphicFramePr>
            <a:graphicFrameLocks noGrp="1"/>
          </p:cNvGraphicFramePr>
          <p:nvPr>
            <p:ph idx="1"/>
            <p:extLst>
              <p:ext uri="{D42A27DB-BD31-4B8C-83A1-F6EECF244321}">
                <p14:modId xmlns:p14="http://schemas.microsoft.com/office/powerpoint/2010/main" val="3070170309"/>
              </p:ext>
            </p:extLst>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4750292" y="4848835"/>
            <a:ext cx="3754153" cy="461665"/>
          </a:xfrm>
          <a:prstGeom prst="rect">
            <a:avLst/>
          </a:prstGeom>
          <a:noFill/>
        </p:spPr>
        <p:txBody>
          <a:bodyPr wrap="none" rtlCol="0" anchor="b">
            <a:spAutoFit/>
          </a:bodyPr>
          <a:lstStyle/>
          <a:p>
            <a:pPr algn="ctr">
              <a:defRPr/>
            </a:pPr>
            <a:r>
              <a:rPr lang="en-US" altLang="ko-KR" sz="2400" b="1" kern="0" dirty="0" smtClean="0">
                <a:solidFill>
                  <a:srgbClr val="FF0000"/>
                </a:solidFill>
                <a:latin typeface="Tahoma"/>
              </a:rPr>
              <a:t>&gt; 8X Energy Reduction</a:t>
            </a:r>
            <a:endParaRPr lang="ko-KR" altLang="en-US" sz="2400" b="1" kern="0" dirty="0">
              <a:solidFill>
                <a:srgbClr val="FF0000"/>
              </a:solidFill>
              <a:latin typeface="Tahoma"/>
            </a:endParaRPr>
          </a:p>
        </p:txBody>
      </p:sp>
      <p:sp>
        <p:nvSpPr>
          <p:cNvPr id="6" name="TextBox 5"/>
          <p:cNvSpPr txBox="1"/>
          <p:nvPr/>
        </p:nvSpPr>
        <p:spPr>
          <a:xfrm>
            <a:off x="1224136" y="6453336"/>
            <a:ext cx="7740352" cy="307777"/>
          </a:xfrm>
          <a:prstGeom prst="rect">
            <a:avLst/>
          </a:prstGeom>
          <a:noFill/>
        </p:spPr>
        <p:txBody>
          <a:bodyPr wrap="square" rtlCol="0">
            <a:spAutoFit/>
          </a:bodyPr>
          <a:lstStyle/>
          <a:p>
            <a:r>
              <a:rPr lang="en-US" sz="1400" dirty="0" smtClean="0">
                <a:solidFill>
                  <a:srgbClr val="000000"/>
                </a:solidFill>
                <a:latin typeface="Tahoma"/>
              </a:rPr>
              <a:t>Ahn+, “</a:t>
            </a:r>
            <a:r>
              <a:rPr lang="en-US" sz="1400" dirty="0" smtClean="0">
                <a:solidFill>
                  <a:srgbClr val="0000FF"/>
                </a:solidFill>
                <a:latin typeface="Tahoma"/>
              </a:rPr>
              <a:t>A Scalable Processing-in-Memory Accelerator for Parallel Graph Processing</a:t>
            </a:r>
            <a:r>
              <a:rPr lang="en-US" sz="1400" dirty="0" smtClean="0">
                <a:solidFill>
                  <a:srgbClr val="000000"/>
                </a:solidFill>
                <a:latin typeface="Tahoma"/>
              </a:rPr>
              <a:t>” ISCA 2015.</a:t>
            </a:r>
            <a:endParaRPr lang="en-US" sz="1400" dirty="0">
              <a:solidFill>
                <a:srgbClr val="000000"/>
              </a:solidFill>
              <a:latin typeface="Tahoma"/>
            </a:endParaRPr>
          </a:p>
        </p:txBody>
      </p:sp>
    </p:spTree>
    <p:extLst>
      <p:ext uri="{BB962C8B-B14F-4D97-AF65-F5344CB8AC3E}">
        <p14:creationId xmlns:p14="http://schemas.microsoft.com/office/powerpoint/2010/main" val="358278738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a:t>
            </a:r>
            <a:r>
              <a:rPr lang="en-US" dirty="0" err="1" smtClean="0"/>
              <a:t>Tesseract</a:t>
            </a:r>
            <a:endParaRPr lang="en-US" dirty="0"/>
          </a:p>
        </p:txBody>
      </p:sp>
      <p:sp>
        <p:nvSpPr>
          <p:cNvPr id="3" name="Content Placeholder 2"/>
          <p:cNvSpPr>
            <a:spLocks noGrp="1"/>
          </p:cNvSpPr>
          <p:nvPr>
            <p:ph idx="1"/>
          </p:nvPr>
        </p:nvSpPr>
        <p:spPr>
          <a:xfrm>
            <a:off x="228600" y="1000472"/>
            <a:ext cx="8610600" cy="4876800"/>
          </a:xfrm>
        </p:spPr>
        <p:txBody>
          <a:bodyPr/>
          <a:lstStyle/>
          <a:p>
            <a:r>
              <a:rPr lang="en-US" dirty="0" err="1"/>
              <a:t>Junwhan</a:t>
            </a:r>
            <a:r>
              <a:rPr lang="en-US" dirty="0"/>
              <a:t> </a:t>
            </a:r>
            <a:r>
              <a:rPr lang="en-US" dirty="0" err="1"/>
              <a:t>Ahn</a:t>
            </a:r>
            <a:r>
              <a:rPr lang="en-US" dirty="0"/>
              <a:t>, </a:t>
            </a:r>
            <a:r>
              <a:rPr lang="en-US" dirty="0" err="1"/>
              <a:t>Sungpack</a:t>
            </a:r>
            <a:r>
              <a:rPr lang="en-US" dirty="0"/>
              <a:t> Hong,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hlinkClick r:id="rId2"/>
              </a:rPr>
              <a:t>"A Scalable Processing-in-Memory Accelerator for Parallel Graph Processing"</a:t>
            </a:r>
            <a:r>
              <a:rPr lang="en-US" dirty="0"/>
              <a:t/>
            </a:r>
            <a:br>
              <a:rPr lang="en-US" dirty="0"/>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144</a:t>
            </a:fld>
            <a:endParaRPr lang="en-US" altLang="en-US">
              <a:solidFill>
                <a:srgbClr val="000000"/>
              </a:solidFill>
            </a:endParaRPr>
          </a:p>
        </p:txBody>
      </p:sp>
      <p:pic>
        <p:nvPicPr>
          <p:cNvPr id="5" name="Picture 4"/>
          <p:cNvPicPr>
            <a:picLocks noChangeAspect="1"/>
          </p:cNvPicPr>
          <p:nvPr/>
        </p:nvPicPr>
        <p:blipFill>
          <a:blip r:embed="rId6"/>
          <a:stretch>
            <a:fillRect/>
          </a:stretch>
        </p:blipFill>
        <p:spPr>
          <a:xfrm>
            <a:off x="0" y="4725144"/>
            <a:ext cx="9144000" cy="1492548"/>
          </a:xfrm>
          <a:prstGeom prst="rect">
            <a:avLst/>
          </a:prstGeom>
        </p:spPr>
      </p:pic>
    </p:spTree>
    <p:extLst>
      <p:ext uri="{BB962C8B-B14F-4D97-AF65-F5344CB8AC3E}">
        <p14:creationId xmlns:p14="http://schemas.microsoft.com/office/powerpoint/2010/main" val="42251062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FF0000"/>
                </a:solidFill>
              </a:rPr>
              <a:t>Energy-Efficient</a:t>
            </a:r>
          </a:p>
          <a:p>
            <a:pPr marL="0" indent="0" algn="ctr">
              <a:buNone/>
            </a:pPr>
            <a:r>
              <a:rPr lang="en-US" sz="6400" dirty="0">
                <a:solidFill>
                  <a:srgbClr val="0000FF"/>
                </a:solidFill>
              </a:rPr>
              <a:t>(</a:t>
            </a:r>
            <a:r>
              <a:rPr lang="en-US" sz="6400" dirty="0" smtClean="0">
                <a:solidFill>
                  <a:srgbClr val="0000FF"/>
                </a:solidFill>
              </a:rPr>
              <a:t>Data-Centric)</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145</a:t>
            </a:fld>
            <a:endParaRPr lang="en-US">
              <a:solidFill>
                <a:srgbClr val="000000"/>
              </a:solidFill>
            </a:endParaRPr>
          </a:p>
        </p:txBody>
      </p:sp>
    </p:spTree>
    <p:extLst>
      <p:ext uri="{BB962C8B-B14F-4D97-AF65-F5344CB8AC3E}">
        <p14:creationId xmlns:p14="http://schemas.microsoft.com/office/powerpoint/2010/main" val="252695123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PEI: PIM-Enabled Instructions (Ideas)</a:t>
            </a:r>
            <a:endParaRPr lang="en-US" dirty="0"/>
          </a:p>
        </p:txBody>
      </p:sp>
      <p:sp>
        <p:nvSpPr>
          <p:cNvPr id="3" name="Content Placeholder 2"/>
          <p:cNvSpPr>
            <a:spLocks noGrp="1"/>
          </p:cNvSpPr>
          <p:nvPr>
            <p:ph idx="1"/>
          </p:nvPr>
        </p:nvSpPr>
        <p:spPr>
          <a:xfrm>
            <a:off x="228600" y="908720"/>
            <a:ext cx="8915400" cy="5339680"/>
          </a:xfrm>
        </p:spPr>
        <p:txBody>
          <a:bodyPr/>
          <a:lstStyle/>
          <a:p>
            <a:r>
              <a:rPr lang="en-US" sz="2200" dirty="0" smtClean="0">
                <a:solidFill>
                  <a:srgbClr val="0000FF"/>
                </a:solidFill>
              </a:rPr>
              <a:t>Goal: </a:t>
            </a:r>
            <a:r>
              <a:rPr lang="en-US" sz="2200" dirty="0" smtClean="0"/>
              <a:t>Develop mechanisms to get the most out of near-data processing with </a:t>
            </a:r>
            <a:r>
              <a:rPr lang="en-US" sz="2200" dirty="0" smtClean="0">
                <a:solidFill>
                  <a:schemeClr val="accent2">
                    <a:lumMod val="75000"/>
                  </a:schemeClr>
                </a:solidFill>
              </a:rPr>
              <a:t>minimal cost</a:t>
            </a:r>
            <a:r>
              <a:rPr lang="en-US" sz="2200" dirty="0" smtClean="0"/>
              <a:t>, </a:t>
            </a:r>
            <a:r>
              <a:rPr lang="en-US" sz="2200" dirty="0" smtClean="0">
                <a:solidFill>
                  <a:srgbClr val="2C6123"/>
                </a:solidFill>
              </a:rPr>
              <a:t>minimal changes to the system</a:t>
            </a:r>
            <a:r>
              <a:rPr lang="en-US" sz="2200" dirty="0" smtClean="0"/>
              <a:t>, </a:t>
            </a:r>
            <a:r>
              <a:rPr lang="en-US" sz="2200" dirty="0" smtClean="0">
                <a:solidFill>
                  <a:srgbClr val="2C6123"/>
                </a:solidFill>
              </a:rPr>
              <a:t>no changes to the programming model</a:t>
            </a:r>
          </a:p>
          <a:p>
            <a:endParaRPr lang="en-US" sz="700" dirty="0" smtClean="0"/>
          </a:p>
          <a:p>
            <a:r>
              <a:rPr lang="en-US" sz="2200" dirty="0" smtClean="0">
                <a:solidFill>
                  <a:srgbClr val="0000FF"/>
                </a:solidFill>
              </a:rPr>
              <a:t>Key Idea 1: </a:t>
            </a:r>
            <a:r>
              <a:rPr lang="en-US" altLang="ko-KR" sz="2200" dirty="0"/>
              <a:t>Expose </a:t>
            </a:r>
            <a:r>
              <a:rPr lang="en-US" altLang="ko-KR" sz="2200" dirty="0" smtClean="0"/>
              <a:t>each PIM operation </a:t>
            </a:r>
            <a:r>
              <a:rPr lang="en-US" altLang="ko-KR" sz="2200" dirty="0"/>
              <a:t>as </a:t>
            </a:r>
            <a:r>
              <a:rPr lang="en-US" altLang="ko-KR" sz="2200" dirty="0" smtClean="0"/>
              <a:t>a </a:t>
            </a:r>
            <a:r>
              <a:rPr lang="en-US" altLang="ko-KR" sz="2200" dirty="0" smtClean="0">
                <a:solidFill>
                  <a:srgbClr val="FF0000"/>
                </a:solidFill>
              </a:rPr>
              <a:t>cache</a:t>
            </a:r>
            <a:r>
              <a:rPr lang="en-US" altLang="ko-KR" sz="2200" dirty="0">
                <a:solidFill>
                  <a:srgbClr val="FF0000"/>
                </a:solidFill>
              </a:rPr>
              <a:t>-coherent, virtually-addressed host processor </a:t>
            </a:r>
            <a:r>
              <a:rPr lang="en-US" altLang="ko-KR" sz="2200" dirty="0" smtClean="0">
                <a:solidFill>
                  <a:srgbClr val="FF0000"/>
                </a:solidFill>
              </a:rPr>
              <a:t>instruction </a:t>
            </a:r>
            <a:r>
              <a:rPr lang="en-US" altLang="ko-KR" sz="2200" dirty="0" smtClean="0">
                <a:solidFill>
                  <a:srgbClr val="000000"/>
                </a:solidFill>
              </a:rPr>
              <a:t>(called PEI) </a:t>
            </a:r>
            <a:r>
              <a:rPr lang="en-US" altLang="ko-KR" sz="2200" dirty="0" smtClean="0"/>
              <a:t>that operates on </a:t>
            </a:r>
            <a:r>
              <a:rPr lang="en-US" altLang="ko-KR" sz="2200" dirty="0" smtClean="0">
                <a:solidFill>
                  <a:srgbClr val="FF0000"/>
                </a:solidFill>
              </a:rPr>
              <a:t>only a single cache block</a:t>
            </a:r>
          </a:p>
          <a:p>
            <a:pPr lvl="1"/>
            <a:r>
              <a:rPr lang="en-US" altLang="ko-KR" sz="1800" dirty="0" smtClean="0">
                <a:solidFill>
                  <a:srgbClr val="000000"/>
                </a:solidFill>
              </a:rPr>
              <a:t>e.g., </a:t>
            </a:r>
            <a:r>
              <a:rPr lang="en-US" altLang="ko-KR" sz="1800" dirty="0">
                <a:solidFill>
                  <a:srgbClr val="000000"/>
                </a:solidFill>
                <a:latin typeface="Calibri"/>
                <a:ea typeface="나눔고딕"/>
              </a:rPr>
              <a:t>__</a:t>
            </a:r>
            <a:r>
              <a:rPr lang="en-US" altLang="ko-KR" sz="1800" dirty="0" err="1">
                <a:solidFill>
                  <a:srgbClr val="000000"/>
                </a:solidFill>
                <a:latin typeface="Calibri"/>
                <a:ea typeface="나눔고딕"/>
              </a:rPr>
              <a:t>pim_add</a:t>
            </a:r>
            <a:r>
              <a:rPr lang="en-US" altLang="ko-KR" sz="1800" dirty="0">
                <a:solidFill>
                  <a:srgbClr val="000000"/>
                </a:solidFill>
                <a:latin typeface="Calibri"/>
                <a:ea typeface="나눔고딕"/>
              </a:rPr>
              <a:t>(&amp;</a:t>
            </a:r>
            <a:r>
              <a:rPr lang="en-US" altLang="ko-KR" sz="1800" dirty="0" err="1">
                <a:solidFill>
                  <a:srgbClr val="000000"/>
                </a:solidFill>
                <a:latin typeface="Calibri"/>
                <a:ea typeface="나눔고딕"/>
              </a:rPr>
              <a:t>w.next_rank</a:t>
            </a:r>
            <a:r>
              <a:rPr lang="en-US" altLang="ko-KR" sz="1800" dirty="0">
                <a:solidFill>
                  <a:srgbClr val="000000"/>
                </a:solidFill>
                <a:latin typeface="Calibri"/>
                <a:ea typeface="나눔고딕"/>
              </a:rPr>
              <a:t>, value</a:t>
            </a:r>
            <a:r>
              <a:rPr lang="en-US" altLang="ko-KR" sz="1800" dirty="0" smtClean="0">
                <a:solidFill>
                  <a:srgbClr val="000000"/>
                </a:solidFill>
                <a:latin typeface="Calibri"/>
                <a:ea typeface="나눔고딕"/>
              </a:rPr>
              <a:t>) </a:t>
            </a:r>
            <a:r>
              <a:rPr lang="en-US" altLang="ko-KR" sz="1800" dirty="0" smtClean="0">
                <a:solidFill>
                  <a:srgbClr val="000000"/>
                </a:solidFill>
                <a:latin typeface="Calibri"/>
                <a:ea typeface="나눔고딕"/>
                <a:sym typeface="Wingdings"/>
              </a:rPr>
              <a:t> </a:t>
            </a:r>
            <a:r>
              <a:rPr lang="en-US" altLang="ko-KR" sz="1800" dirty="0" err="1">
                <a:solidFill>
                  <a:srgbClr val="000000"/>
                </a:solidFill>
                <a:latin typeface="Calibri"/>
                <a:ea typeface="나눔고딕"/>
              </a:rPr>
              <a:t>pim.add</a:t>
            </a:r>
            <a:r>
              <a:rPr lang="en-US" altLang="ko-KR" sz="1800" dirty="0">
                <a:solidFill>
                  <a:srgbClr val="000000"/>
                </a:solidFill>
                <a:latin typeface="Calibri"/>
                <a:ea typeface="나눔고딕"/>
              </a:rPr>
              <a:t> r1, (r2)</a:t>
            </a:r>
            <a:endParaRPr lang="ko-KR" altLang="en-US" sz="1800" dirty="0">
              <a:solidFill>
                <a:srgbClr val="000000"/>
              </a:solidFill>
              <a:latin typeface="Calibri"/>
              <a:ea typeface="나눔고딕"/>
            </a:endParaRPr>
          </a:p>
          <a:p>
            <a:pPr lvl="1"/>
            <a:r>
              <a:rPr lang="en-US" altLang="ko-KR" sz="1800" dirty="0" smtClean="0">
                <a:solidFill>
                  <a:srgbClr val="000000"/>
                </a:solidFill>
              </a:rPr>
              <a:t>No changes sequential execution/programming model</a:t>
            </a:r>
          </a:p>
          <a:p>
            <a:pPr lvl="1"/>
            <a:r>
              <a:rPr lang="en-US" altLang="ko-KR" sz="1800" dirty="0" smtClean="0">
                <a:solidFill>
                  <a:srgbClr val="000000"/>
                </a:solidFill>
              </a:rPr>
              <a:t>No changes to virtual memory</a:t>
            </a:r>
          </a:p>
          <a:p>
            <a:pPr lvl="1"/>
            <a:r>
              <a:rPr lang="en-US" altLang="ko-KR" sz="1800" dirty="0" smtClean="0">
                <a:solidFill>
                  <a:srgbClr val="000000"/>
                </a:solidFill>
              </a:rPr>
              <a:t>Minimal changes to cache coherence</a:t>
            </a:r>
          </a:p>
          <a:p>
            <a:pPr lvl="1"/>
            <a:r>
              <a:rPr lang="en-US" altLang="ko-KR" sz="1800" dirty="0" smtClean="0">
                <a:solidFill>
                  <a:srgbClr val="000000"/>
                </a:solidFill>
              </a:rPr>
              <a:t>No need for data mapping: Each PEI restricted to a single memory module</a:t>
            </a:r>
          </a:p>
          <a:p>
            <a:pPr lvl="1"/>
            <a:endParaRPr lang="en-US" altLang="ko-KR" sz="700" dirty="0" smtClean="0">
              <a:solidFill>
                <a:srgbClr val="FF0000"/>
              </a:solidFill>
            </a:endParaRPr>
          </a:p>
          <a:p>
            <a:r>
              <a:rPr lang="en-US" altLang="ko-KR" sz="2200" dirty="0" smtClean="0">
                <a:solidFill>
                  <a:srgbClr val="0000FF"/>
                </a:solidFill>
              </a:rPr>
              <a:t>Key Idea 2: </a:t>
            </a:r>
            <a:r>
              <a:rPr lang="en-US" altLang="ko-KR" sz="2200" dirty="0" smtClean="0">
                <a:solidFill>
                  <a:srgbClr val="FF0000"/>
                </a:solidFill>
              </a:rPr>
              <a:t>Dynamically decide where to execute a PEI </a:t>
            </a:r>
            <a:r>
              <a:rPr lang="en-US" altLang="ko-KR" sz="2200" dirty="0" smtClean="0"/>
              <a:t>(i.e., the host processor or PIM accelerator) based on simple locality characteristics and simple hardware predictors</a:t>
            </a:r>
          </a:p>
          <a:p>
            <a:pPr lvl="1"/>
            <a:r>
              <a:rPr lang="en-US" altLang="ko-KR" sz="1800" dirty="0" smtClean="0"/>
              <a:t>Execute each operation at the location that provides the best performance</a:t>
            </a:r>
            <a:endParaRPr lang="en-US" altLang="ko-KR" sz="1800" dirty="0"/>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146</a:t>
            </a:fld>
            <a:endParaRPr lang="en-US" altLang="en-US">
              <a:solidFill>
                <a:srgbClr val="000000"/>
              </a:solidFill>
            </a:endParaRPr>
          </a:p>
        </p:txBody>
      </p:sp>
    </p:spTree>
    <p:extLst>
      <p:ext uri="{BB962C8B-B14F-4D97-AF65-F5344CB8AC3E}">
        <p14:creationId xmlns:p14="http://schemas.microsoft.com/office/powerpoint/2010/main" val="343095308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PEI: PIM</a:t>
            </a:r>
            <a:r>
              <a:rPr lang="en-US" dirty="0"/>
              <a:t>-Enabled </a:t>
            </a:r>
            <a:r>
              <a:rPr lang="en-US" dirty="0" smtClean="0"/>
              <a:t>Instructions (Example)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147</a:t>
            </a:fld>
            <a:endParaRPr lang="en-US" altLang="en-US">
              <a:solidFill>
                <a:srgbClr val="000000"/>
              </a:solidFill>
            </a:endParaRPr>
          </a:p>
        </p:txBody>
      </p:sp>
      <p:sp>
        <p:nvSpPr>
          <p:cNvPr id="13" name="내용 개체 틀 5"/>
          <p:cNvSpPr>
            <a:spLocks noGrp="1"/>
          </p:cNvSpPr>
          <p:nvPr>
            <p:ph idx="1"/>
          </p:nvPr>
        </p:nvSpPr>
        <p:spPr>
          <a:xfrm>
            <a:off x="107504" y="4405920"/>
            <a:ext cx="9036496" cy="2029198"/>
          </a:xfrm>
        </p:spPr>
        <p:txBody>
          <a:bodyPr>
            <a:normAutofit fontScale="92500"/>
          </a:bodyPr>
          <a:lstStyle/>
          <a:p>
            <a:r>
              <a:rPr lang="en-US" altLang="ko-KR" dirty="0" smtClean="0"/>
              <a:t>Executed either in memory or in the processor: dynamic decision</a:t>
            </a:r>
          </a:p>
          <a:p>
            <a:pPr lvl="1"/>
            <a:r>
              <a:rPr lang="en-US" altLang="ko-KR" dirty="0"/>
              <a:t>Low-cost locality monitoring for a single </a:t>
            </a:r>
            <a:r>
              <a:rPr lang="en-US" altLang="ko-KR" dirty="0" smtClean="0"/>
              <a:t>instruction</a:t>
            </a:r>
          </a:p>
          <a:p>
            <a:r>
              <a:rPr lang="en-US" altLang="ko-KR" dirty="0" smtClean="0"/>
              <a:t>Cache-coherent, virtually-addressed, single cache block only</a:t>
            </a:r>
          </a:p>
          <a:p>
            <a:r>
              <a:rPr lang="en-US" altLang="ko-KR" dirty="0" smtClean="0"/>
              <a:t>Atomic between different PEIs</a:t>
            </a:r>
          </a:p>
          <a:p>
            <a:r>
              <a:rPr lang="en-US" altLang="ko-KR" i="1" dirty="0" smtClean="0"/>
              <a:t>Not</a:t>
            </a:r>
            <a:r>
              <a:rPr lang="en-US" altLang="ko-KR" dirty="0" smtClean="0"/>
              <a:t> atomic with normal instructions (use </a:t>
            </a:r>
            <a:r>
              <a:rPr lang="en-US" altLang="ko-KR" i="1" dirty="0" err="1" smtClean="0"/>
              <a:t>pfence</a:t>
            </a:r>
            <a:r>
              <a:rPr lang="en-US" altLang="ko-KR" i="1" dirty="0" smtClean="0"/>
              <a:t> </a:t>
            </a:r>
            <a:r>
              <a:rPr lang="en-US" altLang="ko-KR" dirty="0" smtClean="0"/>
              <a:t>for ordering)</a:t>
            </a:r>
          </a:p>
        </p:txBody>
      </p:sp>
      <p:sp>
        <p:nvSpPr>
          <p:cNvPr id="27" name="직사각형 6"/>
          <p:cNvSpPr/>
          <p:nvPr/>
        </p:nvSpPr>
        <p:spPr>
          <a:xfrm>
            <a:off x="35496" y="3266043"/>
            <a:ext cx="1265058" cy="39540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8" name="직사각형 3"/>
          <p:cNvSpPr/>
          <p:nvPr/>
        </p:nvSpPr>
        <p:spPr>
          <a:xfrm>
            <a:off x="570312" y="2050872"/>
            <a:ext cx="4423701" cy="39540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29" name="내용 개체 틀 4"/>
          <p:cNvSpPr txBox="1">
            <a:spLocks/>
          </p:cNvSpPr>
          <p:nvPr/>
        </p:nvSpPr>
        <p:spPr>
          <a:xfrm>
            <a:off x="49052" y="780844"/>
            <a:ext cx="7578044" cy="293618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indent="0">
              <a:lnSpc>
                <a:spcPct val="110000"/>
              </a:lnSpc>
              <a:spcBef>
                <a:spcPts val="0"/>
              </a:spcBef>
              <a:buFont typeface="Arial" pitchFamily="34" charset="0"/>
              <a:buNone/>
              <a:defRPr/>
            </a:pPr>
            <a:r>
              <a:rPr lang="en-US" altLang="ko-KR" sz="2400" b="1" dirty="0" smtClean="0">
                <a:solidFill>
                  <a:sysClr val="windowText" lastClr="000000"/>
                </a:solidFill>
                <a:latin typeface="Calibri"/>
                <a:ea typeface="나눔고딕"/>
              </a:rPr>
              <a:t>for</a:t>
            </a:r>
            <a:r>
              <a:rPr lang="en-US" altLang="ko-KR" sz="2400" dirty="0" smtClean="0">
                <a:solidFill>
                  <a:sysClr val="windowText" lastClr="000000"/>
                </a:solidFill>
                <a:latin typeface="Calibri"/>
                <a:ea typeface="나눔고딕"/>
              </a:rPr>
              <a:t> (v: </a:t>
            </a:r>
            <a:r>
              <a:rPr lang="en-US" altLang="ko-KR" sz="2400" dirty="0" err="1" smtClean="0">
                <a:solidFill>
                  <a:sysClr val="windowText" lastClr="000000"/>
                </a:solidFill>
                <a:latin typeface="Calibri"/>
                <a:ea typeface="나눔고딕"/>
              </a:rPr>
              <a:t>graph.vertices</a:t>
            </a:r>
            <a:r>
              <a:rPr lang="en-US" altLang="ko-KR" sz="2400" dirty="0" smtClean="0">
                <a:solidFill>
                  <a:sysClr val="windowText" lastClr="000000"/>
                </a:solidFill>
                <a:latin typeface="Calibri"/>
                <a:ea typeface="나눔고딕"/>
              </a:rPr>
              <a:t>) </a:t>
            </a:r>
            <a:r>
              <a:rPr lang="en-US" altLang="ko-KR" sz="2400" dirty="0">
                <a:solidFill>
                  <a:sysClr val="windowText" lastClr="000000"/>
                </a:solidFill>
                <a:latin typeface="Calibri"/>
                <a:ea typeface="나눔고딕"/>
              </a:rPr>
              <a:t>{</a:t>
            </a:r>
          </a:p>
          <a:p>
            <a:pPr marL="0" indent="0">
              <a:lnSpc>
                <a:spcPct val="110000"/>
              </a:lnSpc>
              <a:spcBef>
                <a:spcPts val="0"/>
              </a:spcBef>
              <a:buFont typeface="Arial" pitchFamily="34" charset="0"/>
              <a:buNone/>
              <a:defRPr/>
            </a:pPr>
            <a:r>
              <a:rPr lang="en-US" altLang="ko-KR" sz="2400" dirty="0">
                <a:solidFill>
                  <a:sysClr val="windowText" lastClr="000000"/>
                </a:solidFill>
                <a:latin typeface="Calibri"/>
                <a:ea typeface="나눔고딕"/>
              </a:rPr>
              <a:t>    value = weight * </a:t>
            </a:r>
            <a:r>
              <a:rPr lang="en-US" altLang="ko-KR" sz="2400" dirty="0" err="1">
                <a:solidFill>
                  <a:sysClr val="windowText" lastClr="000000"/>
                </a:solidFill>
                <a:latin typeface="Calibri"/>
                <a:ea typeface="나눔고딕"/>
              </a:rPr>
              <a:t>v.rank</a:t>
            </a:r>
            <a:r>
              <a:rPr lang="en-US" altLang="ko-KR" sz="2400" dirty="0" smtClean="0">
                <a:solidFill>
                  <a:sysClr val="windowText" lastClr="000000"/>
                </a:solidFill>
                <a:latin typeface="Calibri"/>
                <a:ea typeface="나눔고딕"/>
              </a:rPr>
              <a:t>;</a:t>
            </a:r>
          </a:p>
          <a:p>
            <a:pPr marL="0" indent="0">
              <a:lnSpc>
                <a:spcPct val="110000"/>
              </a:lnSpc>
              <a:spcBef>
                <a:spcPts val="0"/>
              </a:spcBef>
              <a:buFont typeface="Arial" pitchFamily="34" charset="0"/>
              <a:buNone/>
              <a:defRPr/>
            </a:pPr>
            <a:r>
              <a:rPr lang="en-US" altLang="ko-KR" sz="2400" b="1" dirty="0" smtClean="0">
                <a:solidFill>
                  <a:sysClr val="windowText" lastClr="000000"/>
                </a:solidFill>
                <a:latin typeface="Calibri"/>
                <a:ea typeface="나눔고딕"/>
              </a:rPr>
              <a:t>    for</a:t>
            </a:r>
            <a:r>
              <a:rPr lang="en-US" altLang="ko-KR" sz="2400" dirty="0" smtClean="0">
                <a:solidFill>
                  <a:sysClr val="windowText" lastClr="000000"/>
                </a:solidFill>
                <a:latin typeface="Calibri"/>
                <a:ea typeface="나눔고딕"/>
              </a:rPr>
              <a:t> (w: </a:t>
            </a:r>
            <a:r>
              <a:rPr lang="en-US" altLang="ko-KR" sz="2400" dirty="0" err="1" smtClean="0">
                <a:solidFill>
                  <a:sysClr val="windowText" lastClr="000000"/>
                </a:solidFill>
                <a:latin typeface="Calibri"/>
                <a:ea typeface="나눔고딕"/>
              </a:rPr>
              <a:t>v.successors</a:t>
            </a: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a:solidFill>
                  <a:sysClr val="windowText" lastClr="000000"/>
                </a:solidFill>
                <a:latin typeface="Calibri"/>
                <a:ea typeface="나눔고딕"/>
              </a:rPr>
              <a:t> </a:t>
            </a:r>
            <a:r>
              <a:rPr lang="en-US" altLang="ko-KR" sz="2400" dirty="0" smtClean="0">
                <a:solidFill>
                  <a:sysClr val="windowText" lastClr="000000"/>
                </a:solidFill>
                <a:latin typeface="Calibri"/>
                <a:ea typeface="나눔고딕"/>
              </a:rPr>
              <a:t>       __</a:t>
            </a:r>
            <a:r>
              <a:rPr lang="en-US" altLang="ko-KR" sz="2400" dirty="0" err="1" smtClean="0">
                <a:solidFill>
                  <a:sysClr val="windowText" lastClr="000000"/>
                </a:solidFill>
                <a:latin typeface="Calibri"/>
                <a:ea typeface="나눔고딕"/>
              </a:rPr>
              <a:t>pim_add</a:t>
            </a:r>
            <a:r>
              <a:rPr lang="en-US" altLang="ko-KR" sz="2400" dirty="0" smtClean="0">
                <a:solidFill>
                  <a:sysClr val="windowText" lastClr="000000"/>
                </a:solidFill>
                <a:latin typeface="Calibri"/>
                <a:ea typeface="나눔고딕"/>
              </a:rPr>
              <a:t>(&amp;</a:t>
            </a:r>
            <a:r>
              <a:rPr lang="en-US" altLang="ko-KR" sz="2400" dirty="0" err="1" smtClean="0">
                <a:solidFill>
                  <a:sysClr val="windowText" lastClr="000000"/>
                </a:solidFill>
                <a:latin typeface="Calibri"/>
                <a:ea typeface="나눔고딕"/>
              </a:rPr>
              <a:t>w.next_rank</a:t>
            </a:r>
            <a:r>
              <a:rPr lang="en-US" altLang="ko-KR" sz="2400" dirty="0" smtClean="0">
                <a:solidFill>
                  <a:sysClr val="windowText" lastClr="000000"/>
                </a:solidFill>
                <a:latin typeface="Calibri"/>
                <a:ea typeface="나눔고딕"/>
              </a:rPr>
              <a:t>, value);</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    }</a:t>
            </a:r>
          </a:p>
          <a:p>
            <a:pPr marL="0" indent="0">
              <a:lnSpc>
                <a:spcPct val="110000"/>
              </a:lnSpc>
              <a:spcBef>
                <a:spcPts val="0"/>
              </a:spcBef>
              <a:buFont typeface="Arial" pitchFamily="34" charset="0"/>
              <a:buNone/>
              <a:defRPr/>
            </a:pPr>
            <a:r>
              <a:rPr lang="en-US" altLang="ko-KR" sz="2400" dirty="0" smtClean="0">
                <a:solidFill>
                  <a:sysClr val="windowText" lastClr="000000"/>
                </a:solidFill>
                <a:latin typeface="Calibri"/>
                <a:ea typeface="나눔고딕"/>
              </a:rPr>
              <a:t>}</a:t>
            </a:r>
          </a:p>
          <a:p>
            <a:pPr marL="0" indent="0">
              <a:lnSpc>
                <a:spcPct val="110000"/>
              </a:lnSpc>
              <a:spcBef>
                <a:spcPts val="0"/>
              </a:spcBef>
              <a:buFont typeface="Arial" pitchFamily="34" charset="0"/>
              <a:buNone/>
              <a:defRPr/>
            </a:pPr>
            <a:r>
              <a:rPr lang="en-US" altLang="ko-KR" sz="2400" dirty="0" err="1" smtClean="0">
                <a:solidFill>
                  <a:sysClr val="windowText" lastClr="000000"/>
                </a:solidFill>
                <a:latin typeface="Calibri"/>
                <a:ea typeface="나눔고딕"/>
              </a:rPr>
              <a:t>pfence</a:t>
            </a:r>
            <a:r>
              <a:rPr lang="en-US" altLang="ko-KR" sz="2400" dirty="0" smtClean="0">
                <a:solidFill>
                  <a:sysClr val="windowText" lastClr="000000"/>
                </a:solidFill>
                <a:latin typeface="Calibri"/>
                <a:ea typeface="나눔고딕"/>
              </a:rPr>
              <a:t>();</a:t>
            </a:r>
          </a:p>
        </p:txBody>
      </p:sp>
      <p:sp>
        <p:nvSpPr>
          <p:cNvPr id="30" name="직사각형 2"/>
          <p:cNvSpPr/>
          <p:nvPr/>
        </p:nvSpPr>
        <p:spPr>
          <a:xfrm>
            <a:off x="5549208" y="1375516"/>
            <a:ext cx="2005880" cy="383032"/>
          </a:xfrm>
          <a:prstGeom prst="rect">
            <a:avLst/>
          </a:prstGeom>
          <a:solidFill>
            <a:sysClr val="window" lastClr="FFFFFF"/>
          </a:solidFill>
          <a:ln w="25400" cap="flat" cmpd="sng" algn="ctr">
            <a:solidFill>
              <a:srgbClr val="FAA43A"/>
            </a:solidFill>
            <a:prstDash val="dash"/>
          </a:ln>
          <a:effectLst/>
        </p:spPr>
        <p:txBody>
          <a:bodyPr rtlCol="0" anchor="ctr"/>
          <a:lstStyle/>
          <a:p>
            <a:pPr algn="ctr">
              <a:defRPr/>
            </a:pPr>
            <a:r>
              <a:rPr lang="en-US" altLang="ko-KR" kern="0" dirty="0" err="1" smtClean="0">
                <a:solidFill>
                  <a:sysClr val="windowText" lastClr="000000"/>
                </a:solidFill>
                <a:latin typeface="Calibri"/>
                <a:ea typeface="나눔고딕"/>
              </a:rPr>
              <a:t>pim.add</a:t>
            </a:r>
            <a:r>
              <a:rPr lang="en-US" altLang="ko-KR" kern="0" dirty="0" smtClean="0">
                <a:solidFill>
                  <a:sysClr val="windowText" lastClr="000000"/>
                </a:solidFill>
                <a:latin typeface="Calibri"/>
                <a:ea typeface="나눔고딕"/>
              </a:rPr>
              <a:t> r1, (r2)</a:t>
            </a:r>
            <a:endParaRPr lang="ko-KR" altLang="en-US" kern="0" dirty="0">
              <a:solidFill>
                <a:sysClr val="windowText" lastClr="000000"/>
              </a:solidFill>
              <a:latin typeface="Calibri"/>
              <a:ea typeface="나눔고딕"/>
            </a:endParaRPr>
          </a:p>
        </p:txBody>
      </p:sp>
      <p:cxnSp>
        <p:nvCxnSpPr>
          <p:cNvPr id="31" name="구부러진 연결선 8"/>
          <p:cNvCxnSpPr>
            <a:stCxn id="28" idx="3"/>
            <a:endCxn id="30" idx="1"/>
          </p:cNvCxnSpPr>
          <p:nvPr/>
        </p:nvCxnSpPr>
        <p:spPr>
          <a:xfrm flipV="1">
            <a:off x="4994013" y="1567032"/>
            <a:ext cx="555195" cy="681545"/>
          </a:xfrm>
          <a:prstGeom prst="curvedConnector3">
            <a:avLst>
              <a:gd name="adj1" fmla="val 50000"/>
            </a:avLst>
          </a:prstGeom>
          <a:noFill/>
          <a:ln w="9525" cap="flat" cmpd="sng" algn="ctr">
            <a:solidFill>
              <a:srgbClr val="FAA43A">
                <a:shade val="95000"/>
                <a:satMod val="105000"/>
              </a:srgbClr>
            </a:solidFill>
            <a:prstDash val="solid"/>
            <a:tailEnd type="triangle"/>
          </a:ln>
          <a:effectLst/>
        </p:spPr>
      </p:cxnSp>
      <p:sp>
        <p:nvSpPr>
          <p:cNvPr id="32" name="직사각형 11"/>
          <p:cNvSpPr/>
          <p:nvPr/>
        </p:nvSpPr>
        <p:spPr>
          <a:xfrm>
            <a:off x="1866456" y="2927345"/>
            <a:ext cx="1080120" cy="383032"/>
          </a:xfrm>
          <a:prstGeom prst="rect">
            <a:avLst/>
          </a:prstGeom>
          <a:solidFill>
            <a:sysClr val="window" lastClr="FFFFFF"/>
          </a:solidFill>
          <a:ln w="25400" cap="flat" cmpd="sng" algn="ctr">
            <a:solidFill>
              <a:srgbClr val="FAA43A"/>
            </a:solidFill>
            <a:prstDash val="dash"/>
          </a:ln>
          <a:effectLst/>
        </p:spPr>
        <p:txBody>
          <a:bodyPr rtlCol="0" anchor="ctr"/>
          <a:lstStyle/>
          <a:p>
            <a:pPr algn="ctr">
              <a:defRPr/>
            </a:pPr>
            <a:r>
              <a:rPr lang="en-US" altLang="ko-KR" kern="0" dirty="0" err="1" smtClean="0">
                <a:solidFill>
                  <a:sysClr val="windowText" lastClr="000000"/>
                </a:solidFill>
                <a:latin typeface="Calibri"/>
                <a:ea typeface="나눔고딕"/>
              </a:rPr>
              <a:t>pfence</a:t>
            </a:r>
            <a:endParaRPr lang="ko-KR" altLang="en-US" kern="0" dirty="0">
              <a:solidFill>
                <a:sysClr val="windowText" lastClr="000000"/>
              </a:solidFill>
              <a:latin typeface="Calibri"/>
              <a:ea typeface="나눔고딕"/>
            </a:endParaRPr>
          </a:p>
        </p:txBody>
      </p:sp>
      <p:cxnSp>
        <p:nvCxnSpPr>
          <p:cNvPr id="33" name="구부러진 연결선 12"/>
          <p:cNvCxnSpPr>
            <a:stCxn id="27" idx="3"/>
            <a:endCxn id="32" idx="1"/>
          </p:cNvCxnSpPr>
          <p:nvPr/>
        </p:nvCxnSpPr>
        <p:spPr>
          <a:xfrm flipV="1">
            <a:off x="1300554" y="3118861"/>
            <a:ext cx="565902" cy="344887"/>
          </a:xfrm>
          <a:prstGeom prst="curvedConnector3">
            <a:avLst>
              <a:gd name="adj1" fmla="val 50000"/>
            </a:avLst>
          </a:prstGeom>
          <a:noFill/>
          <a:ln w="9525" cap="flat" cmpd="sng" algn="ctr">
            <a:solidFill>
              <a:srgbClr val="FAA43A">
                <a:shade val="95000"/>
                <a:satMod val="105000"/>
              </a:srgbClr>
            </a:solidFill>
            <a:prstDash val="solid"/>
            <a:tailEnd type="triangle"/>
          </a:ln>
          <a:effectLst/>
        </p:spPr>
      </p:cxnSp>
      <p:pic>
        <p:nvPicPr>
          <p:cNvPr id="3" name="Picture 2"/>
          <p:cNvPicPr>
            <a:picLocks noChangeAspect="1"/>
          </p:cNvPicPr>
          <p:nvPr/>
        </p:nvPicPr>
        <p:blipFill>
          <a:blip r:embed="rId2"/>
          <a:stretch>
            <a:fillRect/>
          </a:stretch>
        </p:blipFill>
        <p:spPr>
          <a:xfrm>
            <a:off x="4788024" y="2494084"/>
            <a:ext cx="4176464" cy="2015036"/>
          </a:xfrm>
          <a:prstGeom prst="rect">
            <a:avLst/>
          </a:prstGeom>
        </p:spPr>
      </p:pic>
    </p:spTree>
    <p:extLst>
      <p:ext uri="{BB962C8B-B14F-4D97-AF65-F5344CB8AC3E}">
        <p14:creationId xmlns:p14="http://schemas.microsoft.com/office/powerpoint/2010/main" val="204437607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p:tgtEl>
                                          <p:spTgt spid="31"/>
                                        </p:tgtEl>
                                        <p:attrNameLst>
                                          <p:attrName>ppt_y</p:attrName>
                                        </p:attrNameLst>
                                      </p:cBhvr>
                                      <p:tavLst>
                                        <p:tav tm="0">
                                          <p:val>
                                            <p:strVal val="#ppt_y+#ppt_h*1.125000"/>
                                          </p:val>
                                        </p:tav>
                                        <p:tav tm="100000">
                                          <p:val>
                                            <p:strVal val="#ppt_y"/>
                                          </p:val>
                                        </p:tav>
                                      </p:tavLst>
                                    </p:anim>
                                    <p:animEffect transition="in" filter="wipe(up)">
                                      <p:cBhvr>
                                        <p:cTn id="8" dur="500"/>
                                        <p:tgtEl>
                                          <p:spTgt spid="31"/>
                                        </p:tgtEl>
                                      </p:cBhvr>
                                    </p:animEffect>
                                  </p:childTnLst>
                                </p:cTn>
                              </p:par>
                              <p:par>
                                <p:cTn id="9" presetID="12" presetClass="entr" presetSubtype="4" fill="hold" grpId="0" nodeType="withEffect">
                                  <p:stCondLst>
                                    <p:cond delay="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500"/>
                                        <p:tgtEl>
                                          <p:spTgt spid="30"/>
                                        </p:tgtEl>
                                        <p:attrNameLst>
                                          <p:attrName>ppt_y</p:attrName>
                                        </p:attrNameLst>
                                      </p:cBhvr>
                                      <p:tavLst>
                                        <p:tav tm="0">
                                          <p:val>
                                            <p:strVal val="#ppt_y+#ppt_h*1.125000"/>
                                          </p:val>
                                        </p:tav>
                                        <p:tav tm="100000">
                                          <p:val>
                                            <p:strVal val="#ppt_y"/>
                                          </p:val>
                                        </p:tav>
                                      </p:tavLst>
                                    </p:anim>
                                    <p:animEffect transition="in" filter="wipe(up)">
                                      <p:cBhvr>
                                        <p:cTn id="12" dur="500"/>
                                        <p:tgtEl>
                                          <p:spTgt spid="3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wipe(left)">
                                      <p:cBhvr>
                                        <p:cTn id="17" dur="500"/>
                                        <p:tgtEl>
                                          <p:spTgt spid="33"/>
                                        </p:tgtEl>
                                      </p:cBhvr>
                                    </p:animEffect>
                                  </p:childTnLst>
                                </p:cTn>
                              </p:par>
                            </p:childTnLst>
                          </p:cTn>
                        </p:par>
                        <p:par>
                          <p:cTn id="18" fill="hold">
                            <p:stCondLst>
                              <p:cond delay="500"/>
                            </p:stCondLst>
                            <p:childTnLst>
                              <p:par>
                                <p:cTn id="19" presetID="10" presetClass="entr" presetSubtype="0" fill="hold" grpId="0" nodeType="afterEffect">
                                  <p:stCondLst>
                                    <p:cond delay="0"/>
                                  </p:stCondLst>
                                  <p:childTnLst>
                                    <p:set>
                                      <p:cBhvr>
                                        <p:cTn id="20" dur="1" fill="hold">
                                          <p:stCondLst>
                                            <p:cond delay="0"/>
                                          </p:stCondLst>
                                        </p:cTn>
                                        <p:tgtEl>
                                          <p:spTgt spid="32"/>
                                        </p:tgtEl>
                                        <p:attrNameLst>
                                          <p:attrName>style.visibility</p:attrName>
                                        </p:attrNameLst>
                                      </p:cBhvr>
                                      <p:to>
                                        <p:strVal val="visible"/>
                                      </p:to>
                                    </p:set>
                                    <p:animEffect transition="in" filter="fade">
                                      <p:cBhvr>
                                        <p:cTn id="21" dur="200"/>
                                        <p:tgtEl>
                                          <p:spTgt spid="32"/>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3">
                                            <p:txEl>
                                              <p:pRg st="0" end="0"/>
                                            </p:txEl>
                                          </p:spTgt>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13">
                                            <p:txEl>
                                              <p:pRg st="1" end="1"/>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3">
                                            <p:txEl>
                                              <p:pRg st="2" end="2"/>
                                            </p:txEl>
                                          </p:spTgt>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nodeType="clickEffect">
                                  <p:stCondLst>
                                    <p:cond delay="0"/>
                                  </p:stCondLst>
                                  <p:childTnLst>
                                    <p:set>
                                      <p:cBhvr>
                                        <p:cTn id="39" dur="1" fill="hold">
                                          <p:stCondLst>
                                            <p:cond delay="0"/>
                                          </p:stCondLst>
                                        </p:cTn>
                                        <p:tgtEl>
                                          <p:spTgt spid="13">
                                            <p:txEl>
                                              <p:pRg st="3" end="3"/>
                                            </p:txEl>
                                          </p:spTgt>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nodeType="clickEffect">
                                  <p:stCondLst>
                                    <p:cond delay="0"/>
                                  </p:stCondLst>
                                  <p:childTnLst>
                                    <p:set>
                                      <p:cBhvr>
                                        <p:cTn id="43" dur="1" fill="hold">
                                          <p:stCondLst>
                                            <p:cond delay="0"/>
                                          </p:stCondLst>
                                        </p:cTn>
                                        <p:tgtEl>
                                          <p:spTgt spid="1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2"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Example (Abstract) PEI </a:t>
            </a:r>
            <a:r>
              <a:rPr lang="en-US" dirty="0" err="1"/>
              <a:t>u</a:t>
            </a:r>
            <a:r>
              <a:rPr lang="en-US" dirty="0" err="1" smtClean="0"/>
              <a:t>Architecture</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148</a:t>
            </a:fld>
            <a:endParaRPr lang="en-US" altLang="en-US">
              <a:solidFill>
                <a:srgbClr val="000000"/>
              </a:solidFill>
            </a:endParaRPr>
          </a:p>
        </p:txBody>
      </p:sp>
      <p:grpSp>
        <p:nvGrpSpPr>
          <p:cNvPr id="59" name="그룹 10"/>
          <p:cNvGrpSpPr/>
          <p:nvPr/>
        </p:nvGrpSpPr>
        <p:grpSpPr>
          <a:xfrm>
            <a:off x="423544" y="1484784"/>
            <a:ext cx="8296912" cy="3795716"/>
            <a:chOff x="423544" y="1700808"/>
            <a:chExt cx="8296912" cy="3795716"/>
          </a:xfrm>
        </p:grpSpPr>
        <p:grpSp>
          <p:nvGrpSpPr>
            <p:cNvPr id="60" name="그룹 71"/>
            <p:cNvGrpSpPr/>
            <p:nvPr/>
          </p:nvGrpSpPr>
          <p:grpSpPr>
            <a:xfrm>
              <a:off x="5469069" y="3564693"/>
              <a:ext cx="439232" cy="440414"/>
              <a:chOff x="5366086" y="3927445"/>
              <a:chExt cx="414687" cy="405259"/>
            </a:xfrm>
          </p:grpSpPr>
          <p:grpSp>
            <p:nvGrpSpPr>
              <p:cNvPr id="82" name="그룹 67"/>
              <p:cNvGrpSpPr/>
              <p:nvPr/>
            </p:nvGrpSpPr>
            <p:grpSpPr>
              <a:xfrm>
                <a:off x="5366086" y="3927445"/>
                <a:ext cx="414686" cy="128337"/>
                <a:chOff x="5366087" y="3927445"/>
                <a:chExt cx="414686" cy="128337"/>
              </a:xfrm>
            </p:grpSpPr>
            <p:cxnSp>
              <p:nvCxnSpPr>
                <p:cNvPr id="86" name="직선 화살표 연결선 65"/>
                <p:cNvCxnSpPr/>
                <p:nvPr/>
              </p:nvCxnSpPr>
              <p:spPr>
                <a:xfrm>
                  <a:off x="5366087" y="3927445"/>
                  <a:ext cx="414686" cy="0"/>
                </a:xfrm>
                <a:prstGeom prst="straightConnector1">
                  <a:avLst/>
                </a:prstGeom>
                <a:noFill/>
                <a:ln w="28575" cap="flat" cmpd="sng" algn="ctr">
                  <a:solidFill>
                    <a:srgbClr val="5DA5DA">
                      <a:shade val="95000"/>
                      <a:satMod val="105000"/>
                    </a:srgbClr>
                  </a:solidFill>
                  <a:prstDash val="solid"/>
                  <a:tailEnd type="triangle"/>
                </a:ln>
                <a:effectLst/>
              </p:spPr>
            </p:cxnSp>
            <p:cxnSp>
              <p:nvCxnSpPr>
                <p:cNvPr id="87" name="직선 화살표 연결선 66"/>
                <p:cNvCxnSpPr/>
                <p:nvPr/>
              </p:nvCxnSpPr>
              <p:spPr>
                <a:xfrm>
                  <a:off x="5366087" y="4055782"/>
                  <a:ext cx="414686" cy="0"/>
                </a:xfrm>
                <a:prstGeom prst="straightConnector1">
                  <a:avLst/>
                </a:prstGeom>
                <a:noFill/>
                <a:ln w="28575" cap="flat" cmpd="sng" algn="ctr">
                  <a:solidFill>
                    <a:srgbClr val="5DA5DA">
                      <a:shade val="95000"/>
                      <a:satMod val="105000"/>
                    </a:srgbClr>
                  </a:solidFill>
                  <a:prstDash val="solid"/>
                  <a:tailEnd type="triangle"/>
                </a:ln>
                <a:effectLst/>
              </p:spPr>
            </p:cxnSp>
          </p:grpSp>
          <p:grpSp>
            <p:nvGrpSpPr>
              <p:cNvPr id="83" name="그룹 68"/>
              <p:cNvGrpSpPr/>
              <p:nvPr/>
            </p:nvGrpSpPr>
            <p:grpSpPr>
              <a:xfrm rot="10800000">
                <a:off x="5366087" y="4204367"/>
                <a:ext cx="414686" cy="128337"/>
                <a:chOff x="5366087" y="3927445"/>
                <a:chExt cx="414686" cy="128337"/>
              </a:xfrm>
            </p:grpSpPr>
            <p:cxnSp>
              <p:nvCxnSpPr>
                <p:cNvPr id="84" name="직선 화살표 연결선 69"/>
                <p:cNvCxnSpPr/>
                <p:nvPr/>
              </p:nvCxnSpPr>
              <p:spPr>
                <a:xfrm>
                  <a:off x="5366087" y="3927445"/>
                  <a:ext cx="414686" cy="0"/>
                </a:xfrm>
                <a:prstGeom prst="straightConnector1">
                  <a:avLst/>
                </a:prstGeom>
                <a:noFill/>
                <a:ln w="28575" cap="flat" cmpd="sng" algn="ctr">
                  <a:solidFill>
                    <a:srgbClr val="5DA5DA">
                      <a:shade val="95000"/>
                      <a:satMod val="105000"/>
                    </a:srgbClr>
                  </a:solidFill>
                  <a:prstDash val="solid"/>
                  <a:tailEnd type="triangle"/>
                </a:ln>
                <a:effectLst/>
              </p:spPr>
            </p:cxnSp>
            <p:cxnSp>
              <p:nvCxnSpPr>
                <p:cNvPr id="85" name="직선 화살표 연결선 70"/>
                <p:cNvCxnSpPr/>
                <p:nvPr/>
              </p:nvCxnSpPr>
              <p:spPr>
                <a:xfrm>
                  <a:off x="5366087" y="4055782"/>
                  <a:ext cx="414686" cy="0"/>
                </a:xfrm>
                <a:prstGeom prst="straightConnector1">
                  <a:avLst/>
                </a:prstGeom>
                <a:noFill/>
                <a:ln w="28575" cap="flat" cmpd="sng" algn="ctr">
                  <a:solidFill>
                    <a:srgbClr val="5DA5DA">
                      <a:shade val="95000"/>
                      <a:satMod val="105000"/>
                    </a:srgbClr>
                  </a:solidFill>
                  <a:prstDash val="solid"/>
                  <a:tailEnd type="triangle"/>
                </a:ln>
                <a:effectLst/>
              </p:spPr>
            </p:cxnSp>
          </p:grpSp>
        </p:grpSp>
        <p:sp>
          <p:nvSpPr>
            <p:cNvPr id="61" name="직사각형 58"/>
            <p:cNvSpPr/>
            <p:nvPr/>
          </p:nvSpPr>
          <p:spPr>
            <a:xfrm>
              <a:off x="5919729" y="2155683"/>
              <a:ext cx="2800727" cy="3244511"/>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62" name="직사각형 5"/>
            <p:cNvSpPr/>
            <p:nvPr/>
          </p:nvSpPr>
          <p:spPr>
            <a:xfrm>
              <a:off x="528146" y="2153493"/>
              <a:ext cx="1523913" cy="75183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kern="0" dirty="0" smtClean="0">
                  <a:solidFill>
                    <a:sysClr val="windowText" lastClr="000000"/>
                  </a:solidFill>
                  <a:latin typeface="Calibri"/>
                  <a:ea typeface="나눔고딕"/>
                </a:rPr>
                <a:t>Out-Of-Order Core</a:t>
              </a:r>
              <a:endParaRPr lang="ko-KR" altLang="en-US" kern="0" dirty="0">
                <a:solidFill>
                  <a:sysClr val="windowText" lastClr="000000"/>
                </a:solidFill>
                <a:latin typeface="Calibri"/>
                <a:ea typeface="나눔고딕"/>
              </a:endParaRPr>
            </a:p>
          </p:txBody>
        </p:sp>
        <p:sp>
          <p:nvSpPr>
            <p:cNvPr id="63" name="직사각형 6"/>
            <p:cNvSpPr/>
            <p:nvPr/>
          </p:nvSpPr>
          <p:spPr>
            <a:xfrm rot="16200000">
              <a:off x="1785869" y="2674009"/>
              <a:ext cx="1451683" cy="40565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kern="0" dirty="0" smtClean="0">
                  <a:solidFill>
                    <a:sysClr val="windowText" lastClr="000000"/>
                  </a:solidFill>
                  <a:latin typeface="Calibri"/>
                  <a:ea typeface="나눔고딕"/>
                </a:rPr>
                <a:t>L1 Cache</a:t>
              </a:r>
              <a:endParaRPr lang="ko-KR" altLang="en-US" kern="0" dirty="0">
                <a:solidFill>
                  <a:sysClr val="windowText" lastClr="000000"/>
                </a:solidFill>
                <a:latin typeface="Calibri"/>
                <a:ea typeface="나눔고딕"/>
              </a:endParaRPr>
            </a:p>
          </p:txBody>
        </p:sp>
        <p:sp>
          <p:nvSpPr>
            <p:cNvPr id="64" name="직사각형 7"/>
            <p:cNvSpPr/>
            <p:nvPr/>
          </p:nvSpPr>
          <p:spPr>
            <a:xfrm rot="16200000">
              <a:off x="2448352" y="2674009"/>
              <a:ext cx="1451683" cy="405659"/>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kern="0" dirty="0" smtClean="0">
                  <a:solidFill>
                    <a:sysClr val="windowText" lastClr="000000"/>
                  </a:solidFill>
                  <a:latin typeface="Calibri"/>
                  <a:ea typeface="나눔고딕"/>
                </a:rPr>
                <a:t>L2 Cache</a:t>
              </a:r>
              <a:endParaRPr lang="ko-KR" altLang="en-US" kern="0" dirty="0">
                <a:solidFill>
                  <a:sysClr val="windowText" lastClr="000000"/>
                </a:solidFill>
                <a:latin typeface="Calibri"/>
                <a:ea typeface="나눔고딕"/>
              </a:endParaRPr>
            </a:p>
          </p:txBody>
        </p:sp>
        <p:sp>
          <p:nvSpPr>
            <p:cNvPr id="65" name="직사각형 8"/>
            <p:cNvSpPr/>
            <p:nvPr/>
          </p:nvSpPr>
          <p:spPr>
            <a:xfrm rot="16200000">
              <a:off x="3494376" y="2290467"/>
              <a:ext cx="1451683" cy="1172742"/>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kern="0" dirty="0" smtClean="0">
                  <a:solidFill>
                    <a:sysClr val="windowText" lastClr="000000"/>
                  </a:solidFill>
                  <a:latin typeface="Calibri"/>
                  <a:ea typeface="나눔고딕"/>
                </a:rPr>
                <a:t>Last-Level Cache</a:t>
              </a:r>
              <a:endParaRPr lang="ko-KR" altLang="en-US" kern="0" dirty="0">
                <a:solidFill>
                  <a:sysClr val="windowText" lastClr="000000"/>
                </a:solidFill>
                <a:latin typeface="Calibri"/>
                <a:ea typeface="나눔고딕"/>
              </a:endParaRPr>
            </a:p>
          </p:txBody>
        </p:sp>
        <p:sp>
          <p:nvSpPr>
            <p:cNvPr id="66" name="직사각형 9"/>
            <p:cNvSpPr/>
            <p:nvPr/>
          </p:nvSpPr>
          <p:spPr>
            <a:xfrm rot="16200000">
              <a:off x="3638205" y="3576204"/>
              <a:ext cx="3256073" cy="405658"/>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kern="0" dirty="0" smtClean="0">
                  <a:solidFill>
                    <a:sysClr val="windowText" lastClr="000000"/>
                  </a:solidFill>
                  <a:latin typeface="Calibri"/>
                  <a:ea typeface="나눔고딕"/>
                </a:rPr>
                <a:t>HMC Controller</a:t>
              </a:r>
              <a:endParaRPr lang="ko-KR" altLang="en-US" kern="0" dirty="0">
                <a:solidFill>
                  <a:sysClr val="windowText" lastClr="000000"/>
                </a:solidFill>
                <a:latin typeface="Calibri"/>
                <a:ea typeface="나눔고딕"/>
              </a:endParaRPr>
            </a:p>
          </p:txBody>
        </p:sp>
        <p:cxnSp>
          <p:nvCxnSpPr>
            <p:cNvPr id="67" name="직선 화살표 연결선 16"/>
            <p:cNvCxnSpPr>
              <a:stCxn id="64" idx="2"/>
              <a:endCxn id="65" idx="0"/>
            </p:cNvCxnSpPr>
            <p:nvPr/>
          </p:nvCxnSpPr>
          <p:spPr>
            <a:xfrm>
              <a:off x="3377023" y="2876838"/>
              <a:ext cx="256823"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68" name="직선 화살표 연결선 19"/>
            <p:cNvCxnSpPr>
              <a:stCxn id="65" idx="2"/>
            </p:cNvCxnSpPr>
            <p:nvPr/>
          </p:nvCxnSpPr>
          <p:spPr>
            <a:xfrm>
              <a:off x="4806589" y="2876838"/>
              <a:ext cx="256823" cy="0"/>
            </a:xfrm>
            <a:prstGeom prst="straightConnector1">
              <a:avLst/>
            </a:prstGeom>
            <a:noFill/>
            <a:ln w="9525" cap="flat" cmpd="sng" algn="ctr">
              <a:solidFill>
                <a:srgbClr val="5DA5DA">
                  <a:shade val="95000"/>
                  <a:satMod val="105000"/>
                </a:srgbClr>
              </a:solidFill>
              <a:prstDash val="solid"/>
              <a:headEnd type="triangle"/>
              <a:tailEnd type="triangle"/>
            </a:ln>
            <a:effectLst/>
          </p:spPr>
        </p:cxnSp>
        <p:sp>
          <p:nvSpPr>
            <p:cNvPr id="69" name="직사각형 22"/>
            <p:cNvSpPr/>
            <p:nvPr/>
          </p:nvSpPr>
          <p:spPr>
            <a:xfrm rot="16200000">
              <a:off x="4776084" y="3576203"/>
              <a:ext cx="2967762" cy="405658"/>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kern="0" dirty="0" smtClean="0">
                  <a:solidFill>
                    <a:sysClr val="windowText" lastClr="000000"/>
                  </a:solidFill>
                  <a:latin typeface="Calibri"/>
                  <a:ea typeface="나눔고딕"/>
                </a:rPr>
                <a:t>Network</a:t>
              </a:r>
              <a:endParaRPr lang="ko-KR" altLang="en-US" sz="1600" kern="0" dirty="0">
                <a:solidFill>
                  <a:sysClr val="windowText" lastClr="000000"/>
                </a:solidFill>
                <a:latin typeface="Calibri"/>
                <a:ea typeface="나눔고딕"/>
              </a:endParaRPr>
            </a:p>
          </p:txBody>
        </p:sp>
        <p:sp>
          <p:nvSpPr>
            <p:cNvPr id="70" name="직사각형 23"/>
            <p:cNvSpPr/>
            <p:nvPr/>
          </p:nvSpPr>
          <p:spPr>
            <a:xfrm>
              <a:off x="7580086" y="2292964"/>
              <a:ext cx="1000900" cy="647236"/>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a:defRPr/>
              </a:pPr>
              <a:r>
                <a:rPr lang="en-US" altLang="ko-KR" sz="1600" kern="0" dirty="0" smtClean="0">
                  <a:solidFill>
                    <a:sysClr val="windowText" lastClr="000000"/>
                  </a:solidFill>
                  <a:latin typeface="Calibri"/>
                  <a:ea typeface="나눔고딕"/>
                </a:rPr>
                <a:t>DRAM Controller</a:t>
              </a:r>
              <a:endParaRPr lang="ko-KR" altLang="en-US" sz="1600" kern="0" dirty="0">
                <a:solidFill>
                  <a:sysClr val="windowText" lastClr="000000"/>
                </a:solidFill>
                <a:latin typeface="Calibri"/>
                <a:ea typeface="나눔고딕"/>
              </a:endParaRPr>
            </a:p>
          </p:txBody>
        </p:sp>
        <p:sp>
          <p:nvSpPr>
            <p:cNvPr id="71" name="직사각형 24"/>
            <p:cNvSpPr/>
            <p:nvPr/>
          </p:nvSpPr>
          <p:spPr>
            <a:xfrm>
              <a:off x="7580086" y="3155933"/>
              <a:ext cx="1000900" cy="647236"/>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a:defRPr/>
              </a:pPr>
              <a:r>
                <a:rPr lang="en-US" altLang="ko-KR" sz="1600" kern="0" dirty="0" smtClean="0">
                  <a:solidFill>
                    <a:sysClr val="windowText" lastClr="000000"/>
                  </a:solidFill>
                  <a:latin typeface="Calibri"/>
                  <a:ea typeface="나눔고딕"/>
                </a:rPr>
                <a:t>DRAM Controller</a:t>
              </a:r>
              <a:endParaRPr lang="ko-KR" altLang="en-US" sz="1600" kern="0" dirty="0">
                <a:solidFill>
                  <a:sysClr val="windowText" lastClr="000000"/>
                </a:solidFill>
                <a:latin typeface="Calibri"/>
                <a:ea typeface="나눔고딕"/>
              </a:endParaRPr>
            </a:p>
          </p:txBody>
        </p:sp>
        <p:sp>
          <p:nvSpPr>
            <p:cNvPr id="72" name="직사각형 25"/>
            <p:cNvSpPr/>
            <p:nvPr/>
          </p:nvSpPr>
          <p:spPr>
            <a:xfrm>
              <a:off x="7580086" y="4620365"/>
              <a:ext cx="1000900" cy="647236"/>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a:defRPr/>
              </a:pPr>
              <a:r>
                <a:rPr lang="en-US" altLang="ko-KR" sz="1600" kern="0" dirty="0" smtClean="0">
                  <a:solidFill>
                    <a:sysClr val="windowText" lastClr="000000"/>
                  </a:solidFill>
                  <a:latin typeface="Calibri"/>
                  <a:ea typeface="나눔고딕"/>
                </a:rPr>
                <a:t>DRAM Controller</a:t>
              </a:r>
              <a:endParaRPr lang="ko-KR" altLang="en-US" sz="1600" kern="0" dirty="0">
                <a:solidFill>
                  <a:sysClr val="windowText" lastClr="000000"/>
                </a:solidFill>
                <a:latin typeface="Calibri"/>
                <a:ea typeface="나눔고딕"/>
              </a:endParaRPr>
            </a:p>
          </p:txBody>
        </p:sp>
        <p:cxnSp>
          <p:nvCxnSpPr>
            <p:cNvPr id="73" name="직선 화살표 연결선 47"/>
            <p:cNvCxnSpPr/>
            <p:nvPr/>
          </p:nvCxnSpPr>
          <p:spPr>
            <a:xfrm>
              <a:off x="6471514" y="2442875"/>
              <a:ext cx="1108572"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74" name="직선 화살표 연결선 49"/>
            <p:cNvCxnSpPr/>
            <p:nvPr/>
          </p:nvCxnSpPr>
          <p:spPr>
            <a:xfrm>
              <a:off x="6471514" y="3297127"/>
              <a:ext cx="1108572"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75" name="직선 화살표 연결선 50"/>
            <p:cNvCxnSpPr/>
            <p:nvPr/>
          </p:nvCxnSpPr>
          <p:spPr>
            <a:xfrm>
              <a:off x="6471514" y="4761560"/>
              <a:ext cx="1108572" cy="0"/>
            </a:xfrm>
            <a:prstGeom prst="straightConnector1">
              <a:avLst/>
            </a:prstGeom>
            <a:noFill/>
            <a:ln w="9525" cap="flat" cmpd="sng" algn="ctr">
              <a:solidFill>
                <a:srgbClr val="5DA5DA">
                  <a:shade val="95000"/>
                  <a:satMod val="105000"/>
                </a:srgbClr>
              </a:solidFill>
              <a:prstDash val="solid"/>
              <a:headEnd type="triangle"/>
              <a:tailEnd type="triangle"/>
            </a:ln>
            <a:effectLst/>
          </p:spPr>
        </p:cxnSp>
        <p:sp>
          <p:nvSpPr>
            <p:cNvPr id="76" name="TextBox 75"/>
            <p:cNvSpPr txBox="1"/>
            <p:nvPr/>
          </p:nvSpPr>
          <p:spPr>
            <a:xfrm>
              <a:off x="423544" y="1700808"/>
              <a:ext cx="1889856" cy="434819"/>
            </a:xfrm>
            <a:prstGeom prst="rect">
              <a:avLst/>
            </a:prstGeom>
            <a:noFill/>
          </p:spPr>
          <p:txBody>
            <a:bodyPr wrap="none" rtlCol="0">
              <a:spAutoFit/>
            </a:bodyPr>
            <a:lstStyle/>
            <a:p>
              <a:pPr>
                <a:defRPr/>
              </a:pPr>
              <a:r>
                <a:rPr lang="en-US" altLang="ko-KR" sz="2000" kern="0" dirty="0" smtClean="0">
                  <a:solidFill>
                    <a:sysClr val="windowText" lastClr="000000"/>
                  </a:solidFill>
                  <a:latin typeface="Tahoma"/>
                </a:rPr>
                <a:t>Host Processor</a:t>
              </a:r>
              <a:endParaRPr lang="ko-KR" altLang="en-US" sz="2000" kern="0" dirty="0">
                <a:solidFill>
                  <a:sysClr val="windowText" lastClr="000000"/>
                </a:solidFill>
                <a:latin typeface="Tahoma"/>
              </a:endParaRPr>
            </a:p>
          </p:txBody>
        </p:sp>
        <p:sp>
          <p:nvSpPr>
            <p:cNvPr id="77" name="TextBox 76"/>
            <p:cNvSpPr txBox="1"/>
            <p:nvPr/>
          </p:nvSpPr>
          <p:spPr>
            <a:xfrm>
              <a:off x="6084168" y="1700808"/>
              <a:ext cx="2437135" cy="400110"/>
            </a:xfrm>
            <a:prstGeom prst="rect">
              <a:avLst/>
            </a:prstGeom>
            <a:noFill/>
          </p:spPr>
          <p:txBody>
            <a:bodyPr wrap="none" rtlCol="0">
              <a:spAutoFit/>
            </a:bodyPr>
            <a:lstStyle/>
            <a:p>
              <a:pPr>
                <a:defRPr/>
              </a:pPr>
              <a:r>
                <a:rPr lang="en-US" altLang="ko-KR" sz="2000" kern="0" dirty="0" smtClean="0">
                  <a:solidFill>
                    <a:sysClr val="windowText" lastClr="000000"/>
                  </a:solidFill>
                  <a:latin typeface="Tahoma"/>
                </a:rPr>
                <a:t>3D-stacked Memory </a:t>
              </a:r>
              <a:endParaRPr lang="ko-KR" altLang="en-US" sz="2000" kern="0" dirty="0">
                <a:solidFill>
                  <a:sysClr val="windowText" lastClr="000000"/>
                </a:solidFill>
                <a:latin typeface="Tahoma"/>
              </a:endParaRPr>
            </a:p>
          </p:txBody>
        </p:sp>
        <p:cxnSp>
          <p:nvCxnSpPr>
            <p:cNvPr id="78" name="직선 연결선 63"/>
            <p:cNvCxnSpPr/>
            <p:nvPr/>
          </p:nvCxnSpPr>
          <p:spPr>
            <a:xfrm>
              <a:off x="5694399" y="1700808"/>
              <a:ext cx="0" cy="3795716"/>
            </a:xfrm>
            <a:prstGeom prst="line">
              <a:avLst/>
            </a:prstGeom>
            <a:noFill/>
            <a:ln w="19050" cap="flat" cmpd="sng" algn="ctr">
              <a:solidFill>
                <a:sysClr val="windowText" lastClr="000000">
                  <a:shade val="95000"/>
                  <a:satMod val="105000"/>
                </a:sysClr>
              </a:solidFill>
              <a:prstDash val="dash"/>
            </a:ln>
            <a:effectLst/>
          </p:spPr>
        </p:cxnSp>
        <p:cxnSp>
          <p:nvCxnSpPr>
            <p:cNvPr id="79" name="직선 화살표 연결선 73"/>
            <p:cNvCxnSpPr>
              <a:stCxn id="63" idx="2"/>
              <a:endCxn id="64" idx="0"/>
            </p:cNvCxnSpPr>
            <p:nvPr/>
          </p:nvCxnSpPr>
          <p:spPr>
            <a:xfrm>
              <a:off x="2714541" y="2876838"/>
              <a:ext cx="256823"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80" name="직선 화살표 연결선 76"/>
            <p:cNvCxnSpPr>
              <a:stCxn id="62" idx="3"/>
            </p:cNvCxnSpPr>
            <p:nvPr/>
          </p:nvCxnSpPr>
          <p:spPr>
            <a:xfrm flipV="1">
              <a:off x="2052058" y="2529412"/>
              <a:ext cx="256823" cy="1"/>
            </a:xfrm>
            <a:prstGeom prst="straightConnector1">
              <a:avLst/>
            </a:prstGeom>
            <a:noFill/>
            <a:ln w="9525" cap="flat" cmpd="sng" algn="ctr">
              <a:solidFill>
                <a:srgbClr val="5DA5DA">
                  <a:shade val="95000"/>
                  <a:satMod val="105000"/>
                </a:srgbClr>
              </a:solidFill>
              <a:prstDash val="solid"/>
              <a:headEnd type="triangle"/>
              <a:tailEnd type="triangle"/>
            </a:ln>
            <a:effectLst/>
          </p:spPr>
        </p:cxnSp>
        <p:sp>
          <p:nvSpPr>
            <p:cNvPr id="81" name="TextBox 80"/>
            <p:cNvSpPr txBox="1"/>
            <p:nvPr/>
          </p:nvSpPr>
          <p:spPr>
            <a:xfrm rot="5400000">
              <a:off x="7443271" y="3823188"/>
              <a:ext cx="308618" cy="635503"/>
            </a:xfrm>
            <a:prstGeom prst="rect">
              <a:avLst/>
            </a:prstGeom>
            <a:noFill/>
          </p:spPr>
          <p:txBody>
            <a:bodyPr wrap="square" rtlCol="0">
              <a:spAutoFit/>
            </a:bodyPr>
            <a:lstStyle/>
            <a:p>
              <a:pPr>
                <a:defRPr/>
              </a:pPr>
              <a:r>
                <a:rPr lang="en-US" altLang="ko-KR" sz="3200" kern="0" dirty="0" smtClean="0">
                  <a:solidFill>
                    <a:sysClr val="windowText" lastClr="000000"/>
                  </a:solidFill>
                  <a:latin typeface="Tahoma"/>
                </a:rPr>
                <a:t>…</a:t>
              </a:r>
              <a:endParaRPr lang="ko-KR" altLang="en-US" sz="3200" kern="0" dirty="0">
                <a:solidFill>
                  <a:sysClr val="windowText" lastClr="000000"/>
                </a:solidFill>
                <a:latin typeface="Tahoma"/>
              </a:endParaRPr>
            </a:p>
          </p:txBody>
        </p:sp>
      </p:grpSp>
      <p:grpSp>
        <p:nvGrpSpPr>
          <p:cNvPr id="88" name="그룹 4"/>
          <p:cNvGrpSpPr/>
          <p:nvPr/>
        </p:nvGrpSpPr>
        <p:grpSpPr>
          <a:xfrm>
            <a:off x="528146" y="2372025"/>
            <a:ext cx="7051940" cy="2810303"/>
            <a:chOff x="528146" y="2588049"/>
            <a:chExt cx="7051940" cy="2810303"/>
          </a:xfrm>
        </p:grpSpPr>
        <p:cxnSp>
          <p:nvCxnSpPr>
            <p:cNvPr id="89" name="직선 화살표 연결선 13"/>
            <p:cNvCxnSpPr>
              <a:stCxn id="62" idx="2"/>
              <a:endCxn id="92" idx="0"/>
            </p:cNvCxnSpPr>
            <p:nvPr/>
          </p:nvCxnSpPr>
          <p:spPr>
            <a:xfrm>
              <a:off x="1290103" y="2853669"/>
              <a:ext cx="0" cy="292259"/>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90" name="직선 화살표 연결선 12"/>
            <p:cNvCxnSpPr/>
            <p:nvPr/>
          </p:nvCxnSpPr>
          <p:spPr>
            <a:xfrm flipV="1">
              <a:off x="2052058" y="3378788"/>
              <a:ext cx="256822"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91" name="직선 화살표 연결선 21"/>
            <p:cNvCxnSpPr/>
            <p:nvPr/>
          </p:nvCxnSpPr>
          <p:spPr>
            <a:xfrm>
              <a:off x="4806589" y="4639986"/>
              <a:ext cx="256823" cy="0"/>
            </a:xfrm>
            <a:prstGeom prst="straightConnector1">
              <a:avLst/>
            </a:prstGeom>
            <a:noFill/>
            <a:ln w="9525" cap="flat" cmpd="sng" algn="ctr">
              <a:solidFill>
                <a:srgbClr val="FAA43A">
                  <a:shade val="95000"/>
                  <a:satMod val="105000"/>
                </a:srgbClr>
              </a:solidFill>
              <a:prstDash val="solid"/>
              <a:headEnd type="triangle"/>
              <a:tailEnd type="triangle"/>
            </a:ln>
            <a:effectLst/>
          </p:spPr>
        </p:cxnSp>
        <p:sp>
          <p:nvSpPr>
            <p:cNvPr id="92" name="직사각형 26"/>
            <p:cNvSpPr/>
            <p:nvPr/>
          </p:nvSpPr>
          <p:spPr>
            <a:xfrm>
              <a:off x="528146" y="3145928"/>
              <a:ext cx="1523913" cy="455466"/>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b="1" kern="0" dirty="0" smtClean="0">
                  <a:solidFill>
                    <a:sysClr val="windowText" lastClr="000000"/>
                  </a:solidFill>
                  <a:latin typeface="Calibri"/>
                  <a:ea typeface="나눔고딕"/>
                </a:rPr>
                <a:t>PCU </a:t>
              </a:r>
              <a:r>
                <a:rPr lang="en-US" altLang="ko-KR" sz="1200" kern="0" dirty="0" smtClean="0">
                  <a:solidFill>
                    <a:sysClr val="windowText" lastClr="000000"/>
                  </a:solidFill>
                  <a:latin typeface="Calibri"/>
                  <a:ea typeface="나눔고딕"/>
                </a:rPr>
                <a:t>(PEI Computation Unit)</a:t>
              </a:r>
              <a:endParaRPr lang="ko-KR" altLang="en-US" sz="1200" kern="0" dirty="0">
                <a:solidFill>
                  <a:sysClr val="windowText" lastClr="000000"/>
                </a:solidFill>
                <a:latin typeface="Calibri"/>
                <a:ea typeface="나눔고딕"/>
              </a:endParaRPr>
            </a:p>
          </p:txBody>
        </p:sp>
        <p:grpSp>
          <p:nvGrpSpPr>
            <p:cNvPr id="93" name="그룹 38"/>
            <p:cNvGrpSpPr/>
            <p:nvPr/>
          </p:nvGrpSpPr>
          <p:grpSpPr>
            <a:xfrm>
              <a:off x="6462794" y="4910763"/>
              <a:ext cx="1117292" cy="352151"/>
              <a:chOff x="6280489" y="5166067"/>
              <a:chExt cx="1028106" cy="324041"/>
            </a:xfrm>
          </p:grpSpPr>
          <p:sp>
            <p:nvSpPr>
              <p:cNvPr id="109" name="직사각형 29"/>
              <p:cNvSpPr/>
              <p:nvPr/>
            </p:nvSpPr>
            <p:spPr>
              <a:xfrm>
                <a:off x="6490448" y="5166067"/>
                <a:ext cx="600164" cy="32404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b="1" kern="0" dirty="0" smtClean="0">
                    <a:solidFill>
                      <a:sysClr val="windowText" lastClr="000000"/>
                    </a:solidFill>
                    <a:latin typeface="Calibri"/>
                    <a:ea typeface="나눔고딕"/>
                  </a:rPr>
                  <a:t>PCU</a:t>
                </a:r>
                <a:endParaRPr lang="ko-KR" altLang="en-US" b="1" kern="0" dirty="0">
                  <a:solidFill>
                    <a:sysClr val="windowText" lastClr="000000"/>
                  </a:solidFill>
                  <a:latin typeface="Calibri"/>
                  <a:ea typeface="나눔고딕"/>
                </a:endParaRPr>
              </a:p>
            </p:txBody>
          </p:sp>
          <p:cxnSp>
            <p:nvCxnSpPr>
              <p:cNvPr id="110" name="직선 화살표 연결선 30"/>
              <p:cNvCxnSpPr>
                <a:endCxn id="109" idx="1"/>
              </p:cNvCxnSpPr>
              <p:nvPr/>
            </p:nvCxnSpPr>
            <p:spPr>
              <a:xfrm>
                <a:off x="6280489" y="5328087"/>
                <a:ext cx="209959"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111" name="직선 화살표 연결선 33"/>
              <p:cNvCxnSpPr>
                <a:stCxn id="109" idx="3"/>
              </p:cNvCxnSpPr>
              <p:nvPr/>
            </p:nvCxnSpPr>
            <p:spPr>
              <a:xfrm flipV="1">
                <a:off x="7090612" y="5328087"/>
                <a:ext cx="217983" cy="1"/>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94" name="그룹 39"/>
            <p:cNvGrpSpPr/>
            <p:nvPr/>
          </p:nvGrpSpPr>
          <p:grpSpPr>
            <a:xfrm>
              <a:off x="6462794" y="3451018"/>
              <a:ext cx="1117292" cy="352151"/>
              <a:chOff x="6280489" y="5166067"/>
              <a:chExt cx="1028106" cy="324041"/>
            </a:xfrm>
          </p:grpSpPr>
          <p:sp>
            <p:nvSpPr>
              <p:cNvPr id="106" name="직사각형 40"/>
              <p:cNvSpPr/>
              <p:nvPr/>
            </p:nvSpPr>
            <p:spPr>
              <a:xfrm>
                <a:off x="6490448" y="5166067"/>
                <a:ext cx="600164" cy="32404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b="1" kern="0" dirty="0" smtClean="0">
                    <a:solidFill>
                      <a:sysClr val="windowText" lastClr="000000"/>
                    </a:solidFill>
                    <a:latin typeface="Calibri"/>
                    <a:ea typeface="나눔고딕"/>
                  </a:rPr>
                  <a:t>PCU</a:t>
                </a:r>
                <a:endParaRPr lang="ko-KR" altLang="en-US" b="1" kern="0" dirty="0">
                  <a:solidFill>
                    <a:sysClr val="windowText" lastClr="000000"/>
                  </a:solidFill>
                  <a:latin typeface="Calibri"/>
                  <a:ea typeface="나눔고딕"/>
                </a:endParaRPr>
              </a:p>
            </p:txBody>
          </p:sp>
          <p:cxnSp>
            <p:nvCxnSpPr>
              <p:cNvPr id="107" name="직선 화살표 연결선 41"/>
              <p:cNvCxnSpPr>
                <a:endCxn id="106" idx="1"/>
              </p:cNvCxnSpPr>
              <p:nvPr/>
            </p:nvCxnSpPr>
            <p:spPr>
              <a:xfrm>
                <a:off x="6280489" y="5328087"/>
                <a:ext cx="209959"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108" name="직선 화살표 연결선 42"/>
              <p:cNvCxnSpPr>
                <a:stCxn id="106" idx="3"/>
              </p:cNvCxnSpPr>
              <p:nvPr/>
            </p:nvCxnSpPr>
            <p:spPr>
              <a:xfrm flipV="1">
                <a:off x="7090612" y="5328087"/>
                <a:ext cx="217983" cy="1"/>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95" name="그룹 43"/>
            <p:cNvGrpSpPr/>
            <p:nvPr/>
          </p:nvGrpSpPr>
          <p:grpSpPr>
            <a:xfrm>
              <a:off x="6462794" y="2588049"/>
              <a:ext cx="1117292" cy="352151"/>
              <a:chOff x="6280489" y="5166067"/>
              <a:chExt cx="1028106" cy="324041"/>
            </a:xfrm>
          </p:grpSpPr>
          <p:sp>
            <p:nvSpPr>
              <p:cNvPr id="103" name="직사각형 44"/>
              <p:cNvSpPr/>
              <p:nvPr/>
            </p:nvSpPr>
            <p:spPr>
              <a:xfrm>
                <a:off x="6490448" y="5166067"/>
                <a:ext cx="600164" cy="324041"/>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b="1" kern="0" dirty="0" smtClean="0">
                    <a:solidFill>
                      <a:sysClr val="windowText" lastClr="000000"/>
                    </a:solidFill>
                    <a:latin typeface="Calibri"/>
                    <a:ea typeface="나눔고딕"/>
                  </a:rPr>
                  <a:t>PCU</a:t>
                </a:r>
                <a:endParaRPr lang="ko-KR" altLang="en-US" b="1" kern="0" dirty="0">
                  <a:solidFill>
                    <a:sysClr val="windowText" lastClr="000000"/>
                  </a:solidFill>
                  <a:latin typeface="Calibri"/>
                  <a:ea typeface="나눔고딕"/>
                </a:endParaRPr>
              </a:p>
            </p:txBody>
          </p:sp>
          <p:cxnSp>
            <p:nvCxnSpPr>
              <p:cNvPr id="104" name="직선 화살표 연결선 45"/>
              <p:cNvCxnSpPr>
                <a:endCxn id="103" idx="1"/>
              </p:cNvCxnSpPr>
              <p:nvPr/>
            </p:nvCxnSpPr>
            <p:spPr>
              <a:xfrm>
                <a:off x="6280489" y="5328087"/>
                <a:ext cx="209959" cy="1"/>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105" name="직선 화살표 연결선 46"/>
              <p:cNvCxnSpPr>
                <a:stCxn id="103" idx="3"/>
              </p:cNvCxnSpPr>
              <p:nvPr/>
            </p:nvCxnSpPr>
            <p:spPr>
              <a:xfrm flipV="1">
                <a:off x="7090612" y="5328087"/>
                <a:ext cx="217983" cy="1"/>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96" name="그룹 88"/>
            <p:cNvGrpSpPr/>
            <p:nvPr/>
          </p:nvGrpSpPr>
          <p:grpSpPr>
            <a:xfrm>
              <a:off x="2219290" y="3777938"/>
              <a:ext cx="2578579" cy="1620414"/>
              <a:chOff x="2187914" y="3870654"/>
              <a:chExt cx="2578579" cy="1620414"/>
            </a:xfrm>
          </p:grpSpPr>
          <p:sp>
            <p:nvSpPr>
              <p:cNvPr id="99" name="직사각형 57"/>
              <p:cNvSpPr/>
              <p:nvPr/>
            </p:nvSpPr>
            <p:spPr>
              <a:xfrm>
                <a:off x="3600945" y="3974336"/>
                <a:ext cx="1165548" cy="1516732"/>
              </a:xfrm>
              <a:prstGeom prst="rect">
                <a:avLst/>
              </a:prstGeom>
              <a:solidFill>
                <a:sysClr val="window" lastClr="FFFFFF"/>
              </a:solidFill>
              <a:ln w="19050" cap="flat" cmpd="sng" algn="ctr">
                <a:solidFill>
                  <a:sysClr val="windowText" lastClr="000000"/>
                </a:solidFill>
                <a:prstDash val="solid"/>
              </a:ln>
              <a:effectLst/>
            </p:spPr>
            <p:txBody>
              <a:bodyPr rtlCol="0" anchor="ctr"/>
              <a:lstStyle/>
              <a:p>
                <a:pPr algn="ctr">
                  <a:defRPr/>
                </a:pPr>
                <a:endParaRPr lang="ko-KR" altLang="en-US" kern="0">
                  <a:solidFill>
                    <a:sysClr val="windowText" lastClr="000000"/>
                  </a:solidFill>
                  <a:latin typeface="Calibri"/>
                  <a:ea typeface="나눔고딕"/>
                </a:endParaRPr>
              </a:p>
            </p:txBody>
          </p:sp>
          <p:sp>
            <p:nvSpPr>
              <p:cNvPr id="100" name="직사각형 54"/>
              <p:cNvSpPr/>
              <p:nvPr/>
            </p:nvSpPr>
            <p:spPr>
              <a:xfrm>
                <a:off x="3715794" y="4078938"/>
                <a:ext cx="946096" cy="59274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lIns="46800" rIns="46800" rtlCol="0" anchor="ctr"/>
              <a:lstStyle/>
              <a:p>
                <a:pPr algn="ctr">
                  <a:defRPr/>
                </a:pPr>
                <a:r>
                  <a:rPr lang="en-US" altLang="ko-KR" sz="1600" kern="0" dirty="0" smtClean="0">
                    <a:solidFill>
                      <a:sysClr val="windowText" lastClr="000000"/>
                    </a:solidFill>
                    <a:latin typeface="Calibri"/>
                    <a:ea typeface="나눔고딕"/>
                  </a:rPr>
                  <a:t>PIM Directory</a:t>
                </a:r>
                <a:endParaRPr lang="ko-KR" altLang="en-US" sz="1600" kern="0" dirty="0">
                  <a:solidFill>
                    <a:sysClr val="windowText" lastClr="000000"/>
                  </a:solidFill>
                  <a:latin typeface="Calibri"/>
                  <a:ea typeface="나눔고딕"/>
                </a:endParaRPr>
              </a:p>
            </p:txBody>
          </p:sp>
          <p:sp>
            <p:nvSpPr>
              <p:cNvPr id="101" name="직사각형 55"/>
              <p:cNvSpPr/>
              <p:nvPr/>
            </p:nvSpPr>
            <p:spPr>
              <a:xfrm>
                <a:off x="3715794" y="4793720"/>
                <a:ext cx="946096" cy="59274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algn="ctr">
                  <a:defRPr/>
                </a:pPr>
                <a:r>
                  <a:rPr lang="en-US" altLang="ko-KR" sz="1600" kern="0" dirty="0" smtClean="0">
                    <a:solidFill>
                      <a:sysClr val="windowText" lastClr="000000"/>
                    </a:solidFill>
                    <a:latin typeface="Calibri"/>
                    <a:ea typeface="나눔고딕"/>
                  </a:rPr>
                  <a:t>Locality Monitor</a:t>
                </a:r>
                <a:endParaRPr lang="ko-KR" altLang="en-US" sz="1600" kern="0" dirty="0">
                  <a:solidFill>
                    <a:sysClr val="windowText" lastClr="000000"/>
                  </a:solidFill>
                  <a:latin typeface="Calibri"/>
                  <a:ea typeface="나눔고딕"/>
                </a:endParaRPr>
              </a:p>
            </p:txBody>
          </p:sp>
          <p:sp>
            <p:nvSpPr>
              <p:cNvPr id="102" name="TextBox 101"/>
              <p:cNvSpPr txBox="1"/>
              <p:nvPr/>
            </p:nvSpPr>
            <p:spPr>
              <a:xfrm>
                <a:off x="2187914" y="3870654"/>
                <a:ext cx="1459178" cy="707886"/>
              </a:xfrm>
              <a:prstGeom prst="rect">
                <a:avLst/>
              </a:prstGeom>
              <a:noFill/>
            </p:spPr>
            <p:txBody>
              <a:bodyPr wrap="none" rtlCol="0">
                <a:spAutoFit/>
              </a:bodyPr>
              <a:lstStyle/>
              <a:p>
                <a:pPr algn="r">
                  <a:defRPr/>
                </a:pPr>
                <a:r>
                  <a:rPr lang="en-US" altLang="ko-KR" sz="2000" b="1" kern="0" dirty="0" smtClean="0">
                    <a:solidFill>
                      <a:sysClr val="windowText" lastClr="000000"/>
                    </a:solidFill>
                    <a:latin typeface="Tahoma"/>
                  </a:rPr>
                  <a:t>PMU</a:t>
                </a:r>
                <a:r>
                  <a:rPr lang="en-US" altLang="ko-KR" sz="2000" kern="0" dirty="0" smtClean="0">
                    <a:solidFill>
                      <a:sysClr val="windowText" lastClr="000000"/>
                    </a:solidFill>
                    <a:latin typeface="Tahoma"/>
                  </a:rPr>
                  <a:t> (PEI</a:t>
                </a:r>
              </a:p>
              <a:p>
                <a:pPr algn="r">
                  <a:defRPr/>
                </a:pPr>
                <a:r>
                  <a:rPr lang="en-US" altLang="ko-KR" sz="2000" kern="0" dirty="0" err="1" smtClean="0">
                    <a:solidFill>
                      <a:sysClr val="windowText" lastClr="000000"/>
                    </a:solidFill>
                    <a:latin typeface="Tahoma"/>
                  </a:rPr>
                  <a:t>Mgmt</a:t>
                </a:r>
                <a:r>
                  <a:rPr lang="en-US" altLang="ko-KR" sz="2000" kern="0" dirty="0" smtClean="0">
                    <a:solidFill>
                      <a:sysClr val="windowText" lastClr="000000"/>
                    </a:solidFill>
                    <a:latin typeface="Tahoma"/>
                  </a:rPr>
                  <a:t> Unit)</a:t>
                </a:r>
                <a:endParaRPr lang="ko-KR" altLang="en-US" sz="2000" kern="0" dirty="0">
                  <a:solidFill>
                    <a:sysClr val="windowText" lastClr="000000"/>
                  </a:solidFill>
                  <a:latin typeface="Tahoma"/>
                </a:endParaRPr>
              </a:p>
            </p:txBody>
          </p:sp>
        </p:grpSp>
        <p:cxnSp>
          <p:nvCxnSpPr>
            <p:cNvPr id="97" name="직선 화살표 연결선 82"/>
            <p:cNvCxnSpPr>
              <a:stCxn id="99" idx="0"/>
              <a:endCxn id="65" idx="1"/>
            </p:cNvCxnSpPr>
            <p:nvPr/>
          </p:nvCxnSpPr>
          <p:spPr>
            <a:xfrm flipV="1">
              <a:off x="4215095" y="3551017"/>
              <a:ext cx="5123" cy="33060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98" name="구부러진 연결선 86"/>
            <p:cNvCxnSpPr>
              <a:stCxn id="92" idx="2"/>
              <a:endCxn id="99" idx="1"/>
            </p:cNvCxnSpPr>
            <p:nvPr/>
          </p:nvCxnSpPr>
          <p:spPr>
            <a:xfrm rot="16200000" flipH="1">
              <a:off x="1941916" y="2949581"/>
              <a:ext cx="1038592" cy="2342218"/>
            </a:xfrm>
            <a:prstGeom prst="curvedConnector2">
              <a:avLst/>
            </a:prstGeom>
            <a:noFill/>
            <a:ln w="9525" cap="flat" cmpd="sng" algn="ctr">
              <a:solidFill>
                <a:srgbClr val="FAA43A">
                  <a:shade val="95000"/>
                  <a:satMod val="105000"/>
                </a:srgbClr>
              </a:solidFill>
              <a:prstDash val="solid"/>
              <a:headEnd type="triangle"/>
              <a:tailEnd type="triangle"/>
            </a:ln>
            <a:effectLst/>
          </p:spPr>
        </p:cxnSp>
      </p:grpSp>
      <p:sp>
        <p:nvSpPr>
          <p:cNvPr id="112" name="TextBox 111"/>
          <p:cNvSpPr txBox="1"/>
          <p:nvPr/>
        </p:nvSpPr>
        <p:spPr>
          <a:xfrm>
            <a:off x="2678395" y="5651976"/>
            <a:ext cx="3787215" cy="461665"/>
          </a:xfrm>
          <a:prstGeom prst="rect">
            <a:avLst/>
          </a:prstGeom>
          <a:noFill/>
        </p:spPr>
        <p:txBody>
          <a:bodyPr wrap="none" rtlCol="0">
            <a:spAutoFit/>
          </a:bodyPr>
          <a:lstStyle/>
          <a:p>
            <a:pPr algn="ctr">
              <a:defRPr/>
            </a:pPr>
            <a:r>
              <a:rPr lang="en-US" altLang="ko-KR" sz="2400" kern="0" dirty="0" smtClean="0">
                <a:solidFill>
                  <a:sysClr val="windowText" lastClr="000000"/>
                </a:solidFill>
                <a:latin typeface="Tahoma"/>
              </a:rPr>
              <a:t>Example PEI </a:t>
            </a:r>
            <a:r>
              <a:rPr lang="en-US" altLang="ko-KR" sz="2400" kern="0" dirty="0" err="1" smtClean="0">
                <a:solidFill>
                  <a:sysClr val="windowText" lastClr="000000"/>
                </a:solidFill>
                <a:latin typeface="Tahoma"/>
              </a:rPr>
              <a:t>uArchitecture</a:t>
            </a:r>
            <a:endParaRPr lang="ko-KR" altLang="en-US" sz="2400" kern="0" dirty="0">
              <a:solidFill>
                <a:sysClr val="windowText" lastClr="000000"/>
              </a:solidFill>
              <a:latin typeface="Tahoma"/>
            </a:endParaRPr>
          </a:p>
        </p:txBody>
      </p:sp>
    </p:spTree>
    <p:extLst>
      <p:ext uri="{BB962C8B-B14F-4D97-AF65-F5344CB8AC3E}">
        <p14:creationId xmlns:p14="http://schemas.microsoft.com/office/powerpoint/2010/main" val="57462820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fade">
                                      <p:cBhvr>
                                        <p:cTn id="7" dur="2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PEI: Initial Evaluation Results</a:t>
            </a:r>
            <a:endParaRPr lang="en-US" dirty="0"/>
          </a:p>
        </p:txBody>
      </p:sp>
      <p:sp>
        <p:nvSpPr>
          <p:cNvPr id="3" name="Content Placeholder 2"/>
          <p:cNvSpPr>
            <a:spLocks noGrp="1"/>
          </p:cNvSpPr>
          <p:nvPr>
            <p:ph idx="1"/>
          </p:nvPr>
        </p:nvSpPr>
        <p:spPr>
          <a:xfrm>
            <a:off x="107504" y="980728"/>
            <a:ext cx="9036496" cy="5051648"/>
          </a:xfrm>
        </p:spPr>
        <p:txBody>
          <a:bodyPr/>
          <a:lstStyle/>
          <a:p>
            <a:r>
              <a:rPr lang="en-US" altLang="ko-KR" dirty="0" smtClean="0"/>
              <a:t>Initial evaluations with </a:t>
            </a:r>
            <a:r>
              <a:rPr lang="en-US" altLang="ko-KR" dirty="0" smtClean="0">
                <a:solidFill>
                  <a:srgbClr val="FF0000"/>
                </a:solidFill>
              </a:rPr>
              <a:t>10 emerging </a:t>
            </a:r>
            <a:r>
              <a:rPr lang="en-US" altLang="ko-KR" dirty="0">
                <a:solidFill>
                  <a:srgbClr val="FF0000"/>
                </a:solidFill>
              </a:rPr>
              <a:t>data-intensive </a:t>
            </a:r>
            <a:r>
              <a:rPr lang="en-US" altLang="ko-KR" dirty="0" smtClean="0">
                <a:solidFill>
                  <a:srgbClr val="FF0000"/>
                </a:solidFill>
              </a:rPr>
              <a:t>workloads</a:t>
            </a:r>
          </a:p>
          <a:p>
            <a:pPr lvl="1"/>
            <a:r>
              <a:rPr lang="en-US" altLang="ko-KR" sz="2000" dirty="0">
                <a:solidFill>
                  <a:srgbClr val="0000FF"/>
                </a:solidFill>
              </a:rPr>
              <a:t>Large-scale graph processing</a:t>
            </a:r>
          </a:p>
          <a:p>
            <a:pPr lvl="1"/>
            <a:r>
              <a:rPr lang="en-US" altLang="ko-KR" sz="2000" dirty="0" smtClean="0">
                <a:solidFill>
                  <a:srgbClr val="0000FF"/>
                </a:solidFill>
              </a:rPr>
              <a:t>In</a:t>
            </a:r>
            <a:r>
              <a:rPr lang="en-US" altLang="ko-KR" sz="2000" dirty="0">
                <a:solidFill>
                  <a:srgbClr val="0000FF"/>
                </a:solidFill>
              </a:rPr>
              <a:t>-memory data analytics</a:t>
            </a:r>
          </a:p>
          <a:p>
            <a:pPr lvl="1"/>
            <a:r>
              <a:rPr lang="en-US" altLang="ko-KR" sz="2000" dirty="0" smtClean="0">
                <a:solidFill>
                  <a:srgbClr val="0000FF"/>
                </a:solidFill>
              </a:rPr>
              <a:t>Machine </a:t>
            </a:r>
            <a:r>
              <a:rPr lang="en-US" altLang="ko-KR" sz="2000" dirty="0">
                <a:solidFill>
                  <a:srgbClr val="0000FF"/>
                </a:solidFill>
              </a:rPr>
              <a:t>learning and data </a:t>
            </a:r>
            <a:r>
              <a:rPr lang="en-US" altLang="ko-KR" sz="2000" dirty="0" smtClean="0">
                <a:solidFill>
                  <a:srgbClr val="0000FF"/>
                </a:solidFill>
              </a:rPr>
              <a:t>mining</a:t>
            </a:r>
          </a:p>
          <a:p>
            <a:pPr lvl="1"/>
            <a:r>
              <a:rPr lang="en-US" altLang="ko-KR" sz="2000" dirty="0"/>
              <a:t>Three input sets (small, medium, large</a:t>
            </a:r>
            <a:r>
              <a:rPr lang="en-US" altLang="ko-KR" sz="2000" dirty="0" smtClean="0"/>
              <a:t>)                                                  </a:t>
            </a:r>
            <a:r>
              <a:rPr lang="en-US" altLang="ko-KR" sz="2000" dirty="0"/>
              <a:t>for each workload</a:t>
            </a:r>
            <a:r>
              <a:rPr lang="ko-KR" altLang="en-US" sz="2000" dirty="0"/>
              <a:t> </a:t>
            </a:r>
            <a:r>
              <a:rPr lang="en-US" altLang="ko-KR" sz="2000" dirty="0"/>
              <a:t>to </a:t>
            </a:r>
            <a:r>
              <a:rPr lang="en-US" altLang="ko-KR" sz="2000" dirty="0" smtClean="0"/>
              <a:t>analyze the </a:t>
            </a:r>
            <a:r>
              <a:rPr lang="en-US" altLang="ko-KR" sz="2000" dirty="0"/>
              <a:t>impact </a:t>
            </a:r>
            <a:r>
              <a:rPr lang="en-US" altLang="ko-KR" sz="2000" dirty="0" smtClean="0"/>
              <a:t>                                           of </a:t>
            </a:r>
            <a:r>
              <a:rPr lang="en-US" altLang="ko-KR" sz="2000" dirty="0"/>
              <a:t>data </a:t>
            </a:r>
            <a:r>
              <a:rPr lang="en-US" altLang="ko-KR" sz="2000" dirty="0" smtClean="0"/>
              <a:t>locality</a:t>
            </a:r>
          </a:p>
          <a:p>
            <a:pPr lvl="1"/>
            <a:endParaRPr lang="en-US" altLang="ko-KR" dirty="0"/>
          </a:p>
          <a:p>
            <a:r>
              <a:rPr lang="en-US" altLang="ko-KR" dirty="0" smtClean="0"/>
              <a:t>Pin-based cycle-level x86-64 simulation</a:t>
            </a:r>
            <a:endParaRPr lang="ko-KR" altLang="en-US" dirty="0"/>
          </a:p>
          <a:p>
            <a:pPr marL="344487" lvl="1" indent="0">
              <a:buNone/>
            </a:pPr>
            <a:endParaRPr lang="en-US" altLang="ko-KR" dirty="0">
              <a:solidFill>
                <a:srgbClr val="FF0000"/>
              </a:solidFill>
            </a:endParaRPr>
          </a:p>
          <a:p>
            <a:pPr marL="342900" lvl="1" indent="-342900">
              <a:buClr>
                <a:schemeClr val="accent1"/>
              </a:buClr>
              <a:buSzPct val="65000"/>
              <a:buFont typeface="Wingdings" pitchFamily="2" charset="2"/>
              <a:buChar char="n"/>
            </a:pPr>
            <a:r>
              <a:rPr lang="en-US" altLang="ko-KR" sz="2400" b="1" dirty="0" smtClean="0">
                <a:solidFill>
                  <a:srgbClr val="2C6123"/>
                </a:solidFill>
              </a:rPr>
              <a:t>Performance Improvement and Energy Reduction: </a:t>
            </a:r>
          </a:p>
          <a:p>
            <a:pPr marL="695325" lvl="2" indent="-342900"/>
            <a:r>
              <a:rPr lang="en-US" altLang="ko-KR" dirty="0" smtClean="0">
                <a:solidFill>
                  <a:srgbClr val="0000FF"/>
                </a:solidFill>
              </a:rPr>
              <a:t>47% average speedup with large input data sets</a:t>
            </a:r>
          </a:p>
          <a:p>
            <a:pPr marL="695325" lvl="2" indent="-342900"/>
            <a:r>
              <a:rPr lang="en-US" altLang="ko-KR" dirty="0" smtClean="0"/>
              <a:t>32</a:t>
            </a:r>
            <a:r>
              <a:rPr lang="en-US" altLang="ko-KR" dirty="0"/>
              <a:t>% speedup </a:t>
            </a:r>
            <a:r>
              <a:rPr lang="en-US" altLang="ko-KR" dirty="0" smtClean="0"/>
              <a:t>with small input data sets</a:t>
            </a:r>
          </a:p>
          <a:p>
            <a:pPr marL="695325" lvl="2" indent="-342900"/>
            <a:r>
              <a:rPr lang="en-US" altLang="ko-KR" dirty="0" smtClean="0">
                <a:solidFill>
                  <a:srgbClr val="0000FF"/>
                </a:solidFill>
              </a:rPr>
              <a:t>25% avg. energy reduction in a single node with large input data sets</a:t>
            </a:r>
            <a:endParaRPr lang="en-US" altLang="ko-KR" dirty="0">
              <a:solidFill>
                <a:srgbClr val="0000FF"/>
              </a:solidFill>
            </a:endParaRPr>
          </a:p>
          <a:p>
            <a:pPr lvl="1"/>
            <a:endParaRPr lang="en-US" altLang="ko-KR" dirty="0" smtClean="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149</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5475560" y="1899397"/>
            <a:ext cx="3632944" cy="2033659"/>
          </a:xfrm>
          <a:prstGeom prst="rect">
            <a:avLst/>
          </a:prstGeom>
        </p:spPr>
      </p:pic>
    </p:spTree>
    <p:extLst>
      <p:ext uri="{BB962C8B-B14F-4D97-AF65-F5344CB8AC3E}">
        <p14:creationId xmlns:p14="http://schemas.microsoft.com/office/powerpoint/2010/main" val="96658202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PIM-Enabled Instructions</a:t>
            </a:r>
            <a:endParaRPr lang="en-US" dirty="0"/>
          </a:p>
        </p:txBody>
      </p:sp>
      <p:sp>
        <p:nvSpPr>
          <p:cNvPr id="3" name="Content Placeholder 2"/>
          <p:cNvSpPr>
            <a:spLocks noGrp="1"/>
          </p:cNvSpPr>
          <p:nvPr>
            <p:ph idx="1"/>
          </p:nvPr>
        </p:nvSpPr>
        <p:spPr>
          <a:xfrm>
            <a:off x="228600" y="1052736"/>
            <a:ext cx="8610600" cy="5195664"/>
          </a:xfrm>
        </p:spPr>
        <p:txBody>
          <a:bodyPr/>
          <a:lstStyle/>
          <a:p>
            <a:r>
              <a:rPr lang="en-US" dirty="0" err="1"/>
              <a:t>Junwhan</a:t>
            </a:r>
            <a:r>
              <a:rPr lang="en-US" dirty="0"/>
              <a:t> </a:t>
            </a:r>
            <a:r>
              <a:rPr lang="en-US" dirty="0" err="1"/>
              <a:t>Ahn</a:t>
            </a:r>
            <a:r>
              <a:rPr lang="en-US" dirty="0"/>
              <a:t>,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hlinkClick r:id="rId2"/>
              </a:rPr>
              <a:t>"PIM-Enabled Instructions: A Low-Overhead, Locality-Aware Processing-in-Memory Architecture"</a:t>
            </a:r>
            <a:r>
              <a:rPr lang="en-US" dirty="0"/>
              <a:t/>
            </a:r>
            <a:br>
              <a:rPr lang="en-US" dirty="0"/>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 </a:t>
            </a:r>
            <a:r>
              <a:rPr lang="en-US" dirty="0" smtClean="0"/>
              <a:t> </a:t>
            </a:r>
          </a:p>
          <a:p>
            <a:endParaRPr lang="en-US" dirty="0"/>
          </a:p>
          <a:p>
            <a:endParaRPr lang="en-US" dirty="0"/>
          </a:p>
        </p:txBody>
      </p:sp>
      <p:pic>
        <p:nvPicPr>
          <p:cNvPr id="5" name="Picture 4"/>
          <p:cNvPicPr>
            <a:picLocks noChangeAspect="1"/>
          </p:cNvPicPr>
          <p:nvPr/>
        </p:nvPicPr>
        <p:blipFill>
          <a:blip r:embed="rId6"/>
          <a:stretch>
            <a:fillRect/>
          </a:stretch>
        </p:blipFill>
        <p:spPr>
          <a:xfrm>
            <a:off x="0" y="4177496"/>
            <a:ext cx="9144000" cy="2275840"/>
          </a:xfrm>
          <a:prstGeom prst="rect">
            <a:avLst/>
          </a:prstGeom>
        </p:spPr>
      </p:pic>
    </p:spTree>
    <p:extLst>
      <p:ext uri="{BB962C8B-B14F-4D97-AF65-F5344CB8AC3E}">
        <p14:creationId xmlns:p14="http://schemas.microsoft.com/office/powerpoint/2010/main" val="19984278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PIM Design: 3D-Stacked GPU I</a:t>
            </a:r>
            <a:endParaRPr lang="en-US" dirty="0"/>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hlinkClick r:id="rId2"/>
              </a:rPr>
              <a:t>"Transparent Offloading and Mapping (TOM): Enabling Programmer-Transparent Near-Data Processing in GPU Systems"</a:t>
            </a:r>
            <a:r>
              <a:rPr lang="en-US" sz="2000" dirty="0"/>
              <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151</a:t>
            </a:fld>
            <a:endParaRPr lang="en-US" altLang="en-US"/>
          </a:p>
        </p:txBody>
      </p:sp>
      <p:pic>
        <p:nvPicPr>
          <p:cNvPr id="6" name="Picture 5"/>
          <p:cNvPicPr>
            <a:picLocks noChangeAspect="1"/>
          </p:cNvPicPr>
          <p:nvPr/>
        </p:nvPicPr>
        <p:blipFill>
          <a:blip r:embed="rId8"/>
          <a:stretch>
            <a:fillRect/>
          </a:stretch>
        </p:blipFill>
        <p:spPr>
          <a:xfrm>
            <a:off x="0" y="4883385"/>
            <a:ext cx="9144000" cy="1857983"/>
          </a:xfrm>
          <a:prstGeom prst="rect">
            <a:avLst/>
          </a:prstGeom>
        </p:spPr>
      </p:pic>
    </p:spTree>
    <p:extLst>
      <p:ext uri="{BB962C8B-B14F-4D97-AF65-F5344CB8AC3E}">
        <p14:creationId xmlns:p14="http://schemas.microsoft.com/office/powerpoint/2010/main" val="22349252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Challenge </a:t>
            </a:r>
            <a:r>
              <a:rPr lang="en-US" dirty="0" smtClean="0">
                <a:latin typeface="+mn-lt"/>
              </a:rPr>
              <a:t>1</a:t>
            </a:r>
            <a:endParaRPr lang="en-US" dirty="0">
              <a:latin typeface="+mn-lt"/>
            </a:endParaRP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smtClean="0">
              <a:solidFill>
                <a:prstClr val="white"/>
              </a:solidFill>
              <a:latin typeface="Gill Sans MT" panose="020B0502020104020203" pitchFamily="34" charset="0"/>
              <a:ea typeface=""/>
              <a:cs typeface=""/>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smtClean="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Logic layer</a:t>
            </a:r>
            <a:endParaRPr lang="en-US" sz="1600" b="1" dirty="0">
              <a:solidFill>
                <a:prstClr val="black"/>
              </a:solidFill>
              <a:latin typeface="Gill Sans MT" panose="020B0502020104020203" pitchFamily="34" charset="0"/>
              <a:ea typeface="Times New Roman" charset="0"/>
              <a:cs typeface="Times New Roman" charset="0"/>
            </a:endParaRP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Main GPU</a:t>
            </a:r>
            <a:endParaRPr lang="en-US" sz="2000" b="1" dirty="0">
              <a:solidFill>
                <a:prstClr val="black"/>
              </a:solidFill>
              <a:latin typeface="Gill Sans MT" panose="020B0502020104020203" pitchFamily="34" charset="0"/>
              <a:ea typeface="Times New Roman" charset="0"/>
              <a:cs typeface="Times New Roman" charset="0"/>
            </a:endParaRP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3D-stacked memory</a:t>
            </a:r>
          </a:p>
          <a:p>
            <a:r>
              <a:rPr lang="en-US" sz="2000" b="1" dirty="0" smtClean="0">
                <a:solidFill>
                  <a:prstClr val="black"/>
                </a:solidFill>
                <a:latin typeface="Gill Sans MT" panose="020B0502020104020203" pitchFamily="34" charset="0"/>
                <a:ea typeface="Times New Roman" charset="0"/>
                <a:cs typeface="Times New Roman" charset="0"/>
              </a:rPr>
              <a:t>(memory stack)</a:t>
            </a:r>
            <a:endParaRPr lang="en-US" sz="2000" b="1" dirty="0">
              <a:solidFill>
                <a:prstClr val="black"/>
              </a:solidFill>
              <a:latin typeface="Gill Sans MT" panose="020B0502020104020203" pitchFamily="34" charset="0"/>
              <a:ea typeface="Times New Roman" charset="0"/>
              <a:cs typeface="Times New Roman" charset="0"/>
            </a:endParaRPr>
          </a:p>
        </p:txBody>
      </p:sp>
      <p:pic>
        <p:nvPicPr>
          <p:cNvPr id="64" name="Picture 2" descr="http://www.mathworks.com/cmsimages/76061_wl_CUDA_code2_wl.jpg"/>
          <p:cNvPicPr>
            <a:picLocks noChangeAspect="1" noChangeArrowheads="1"/>
          </p:cNvPicPr>
          <p:nvPr/>
        </p:nvPicPr>
        <p:blipFill rotWithShape="1">
          <a:blip r:embed="rId2">
            <a:extLst>
              <a:ext uri="{28A0092B-C50C-407E-A947-70E740481C1C}">
                <a14:useLocalDpi xmlns:a14="http://schemas.microsoft.com/office/drawing/2010/main" val="0"/>
              </a:ext>
            </a:extLst>
          </a:blip>
          <a:srcRect r="24238" b="31908"/>
          <a:stretch/>
        </p:blipFill>
        <p:spPr bwMode="auto">
          <a:xfrm>
            <a:off x="5757822" y="1768993"/>
            <a:ext cx="3245771" cy="1653413"/>
          </a:xfrm>
          <a:prstGeom prst="rect">
            <a:avLst/>
          </a:prstGeom>
          <a:noFill/>
          <a:extLst>
            <a:ext uri="{909E8E84-426E-40dd-AFC4-6F175D3DCCD1}">
              <a14:hiddenFill xmlns:a14="http://schemas.microsoft.com/office/drawing/2010/main">
                <a:solidFill>
                  <a:srgbClr val="FFFFFF"/>
                </a:solidFill>
              </a14:hiddenFill>
            </a:ext>
          </a:extLst>
        </p:spPr>
      </p:pic>
      <p:sp>
        <p:nvSpPr>
          <p:cNvPr id="68" name="Rectangle 67"/>
          <p:cNvSpPr/>
          <p:nvPr/>
        </p:nvSpPr>
        <p:spPr>
          <a:xfrm>
            <a:off x="4380050" y="3345588"/>
            <a:ext cx="3385577"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SM </a:t>
            </a:r>
            <a:r>
              <a:rPr lang="en-US" sz="1600" b="1" smtClean="0">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3447509624"/>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timing>
    <p:tnLst>
      <p:par>
        <p:cTn xmlns:p14="http://schemas.microsoft.com/office/powerpoint/2010/mai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Challenge </a:t>
            </a:r>
            <a:r>
              <a:rPr lang="en-US" dirty="0" smtClean="0">
                <a:latin typeface="+mn-lt"/>
              </a:rPr>
              <a:t>1</a:t>
            </a:r>
            <a:endParaRPr lang="en-US" dirty="0">
              <a:latin typeface="+mn-lt"/>
            </a:endParaRP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smtClean="0">
              <a:solidFill>
                <a:prstClr val="white"/>
              </a:solidFill>
              <a:latin typeface="Gill Sans MT" panose="020B0502020104020203" pitchFamily="34" charset="0"/>
              <a:ea typeface=""/>
              <a:cs typeface=""/>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smtClean="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Logic layer</a:t>
            </a:r>
            <a:endParaRPr lang="en-US" sz="1600" b="1" dirty="0">
              <a:solidFill>
                <a:prstClr val="black"/>
              </a:solidFill>
              <a:latin typeface="Gill Sans MT" panose="020B0502020104020203" pitchFamily="34" charset="0"/>
              <a:ea typeface="Times New Roman" charset="0"/>
              <a:cs typeface="Times New Roman" charset="0"/>
            </a:endParaRP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grpSp>
      <p:sp>
        <p:nvSpPr>
          <p:cNvPr id="60" name="Rectangle 59"/>
          <p:cNvSpPr/>
          <p:nvPr/>
        </p:nvSpPr>
        <p:spPr>
          <a:xfrm>
            <a:off x="4820948" y="1813082"/>
            <a:ext cx="530169" cy="646331"/>
          </a:xfrm>
          <a:prstGeom prst="rect">
            <a:avLst/>
          </a:prstGeom>
        </p:spPr>
        <p:txBody>
          <a:bodyPr wrap="square">
            <a:spAutoFit/>
          </a:bodyPr>
          <a:lstStyle/>
          <a:p>
            <a:r>
              <a:rPr lang="en-US" sz="3600" b="1" dirty="0" smtClean="0">
                <a:solidFill>
                  <a:srgbClr val="C00000"/>
                </a:solidFill>
                <a:latin typeface="Calibri"/>
                <a:ea typeface="Times New Roman" charset="0"/>
                <a:cs typeface="Times New Roman" charset="0"/>
              </a:rPr>
              <a:t>?</a:t>
            </a:r>
            <a:endParaRPr lang="en-US" sz="3600" b="1" dirty="0">
              <a:solidFill>
                <a:srgbClr val="C00000"/>
              </a:solidFill>
              <a:latin typeface="Calibri"/>
              <a:ea typeface="Times New Roman" charset="0"/>
              <a:cs typeface="Times New Roman" charset="0"/>
            </a:endParaRPr>
          </a:p>
        </p:txBody>
      </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Main GPU</a:t>
            </a:r>
            <a:endParaRPr lang="en-US" sz="2000" b="1" dirty="0">
              <a:solidFill>
                <a:prstClr val="black"/>
              </a:solidFill>
              <a:latin typeface="Gill Sans MT" panose="020B0502020104020203" pitchFamily="34" charset="0"/>
              <a:ea typeface="Times New Roman" charset="0"/>
              <a:cs typeface="Times New Roman" charset="0"/>
            </a:endParaRP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3D-stacked memory</a:t>
            </a:r>
          </a:p>
          <a:p>
            <a:r>
              <a:rPr lang="en-US" sz="2000" b="1" dirty="0" smtClean="0">
                <a:solidFill>
                  <a:prstClr val="black"/>
                </a:solidFill>
                <a:latin typeface="Gill Sans MT" panose="020B0502020104020203" pitchFamily="34" charset="0"/>
                <a:ea typeface="Times New Roman" charset="0"/>
                <a:cs typeface="Times New Roman" charset="0"/>
              </a:rPr>
              <a:t>(memory stack)</a:t>
            </a:r>
            <a:endParaRPr lang="en-US" sz="2000" b="1" dirty="0">
              <a:solidFill>
                <a:prstClr val="black"/>
              </a:solidFill>
              <a:latin typeface="Gill Sans MT" panose="020B0502020104020203" pitchFamily="34" charset="0"/>
              <a:ea typeface="Times New Roman" charset="0"/>
              <a:cs typeface="Times New Roman" charset="0"/>
            </a:endParaRPr>
          </a:p>
        </p:txBody>
      </p:sp>
      <p:pic>
        <p:nvPicPr>
          <p:cNvPr id="64" name="Picture 2" descr="http://www.mathworks.com/cmsimages/76061_wl_CUDA_code2_wl.jpg"/>
          <p:cNvPicPr>
            <a:picLocks noChangeAspect="1" noChangeArrowheads="1"/>
          </p:cNvPicPr>
          <p:nvPr/>
        </p:nvPicPr>
        <p:blipFill rotWithShape="1">
          <a:blip r:embed="rId2">
            <a:extLst>
              <a:ext uri="{28A0092B-C50C-407E-A947-70E740481C1C}">
                <a14:useLocalDpi xmlns:a14="http://schemas.microsoft.com/office/drawing/2010/main" val="0"/>
              </a:ext>
            </a:extLst>
          </a:blip>
          <a:srcRect r="24238" b="31908"/>
          <a:stretch/>
        </p:blipFill>
        <p:spPr bwMode="auto">
          <a:xfrm>
            <a:off x="5757822" y="1768993"/>
            <a:ext cx="3245771" cy="1653413"/>
          </a:xfrm>
          <a:prstGeom prst="rect">
            <a:avLst/>
          </a:prstGeom>
          <a:noFill/>
          <a:extLst>
            <a:ext uri="{909E8E84-426E-40dd-AFC4-6F175D3DCCD1}">
              <a14:hiddenFill xmlns:a14="http://schemas.microsoft.com/office/drawing/2010/main">
                <a:solidFill>
                  <a:srgbClr val="FFFFFF"/>
                </a:solidFill>
              </a14:hiddenFill>
            </a:ext>
          </a:extLst>
        </p:spPr>
      </p:pic>
      <p:cxnSp>
        <p:nvCxnSpPr>
          <p:cNvPr id="65" name="Straight Arrow Connector 64"/>
          <p:cNvCxnSpPr/>
          <p:nvPr/>
        </p:nvCxnSpPr>
        <p:spPr>
          <a:xfrm>
            <a:off x="7910782" y="3507815"/>
            <a:ext cx="34338" cy="1338505"/>
          </a:xfrm>
          <a:prstGeom prst="straightConnector1">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143"/>
          <p:cNvCxnSpPr>
            <a:endCxn id="50" idx="1"/>
          </p:cNvCxnSpPr>
          <p:nvPr/>
        </p:nvCxnSpPr>
        <p:spPr>
          <a:xfrm rot="5400000">
            <a:off x="3823168" y="2815999"/>
            <a:ext cx="2189702" cy="1483929"/>
          </a:xfrm>
          <a:prstGeom prst="bentConnector3">
            <a:avLst>
              <a:gd name="adj1" fmla="val -1039"/>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68" name="Content Placeholder 2"/>
          <p:cNvSpPr>
            <a:spLocks noGrp="1"/>
          </p:cNvSpPr>
          <p:nvPr>
            <p:ph idx="1"/>
          </p:nvPr>
        </p:nvSpPr>
        <p:spPr>
          <a:xfrm>
            <a:off x="610146" y="1123094"/>
            <a:ext cx="8300174" cy="909876"/>
          </a:xfrm>
        </p:spPr>
        <p:txBody>
          <a:bodyPr>
            <a:normAutofit/>
          </a:bodyPr>
          <a:lstStyle/>
          <a:p>
            <a:r>
              <a:rPr lang="en-US" b="1" dirty="0">
                <a:solidFill>
                  <a:srgbClr val="0070C0"/>
                </a:solidFill>
              </a:rPr>
              <a:t>Challenge </a:t>
            </a:r>
            <a:r>
              <a:rPr lang="en-US" b="1" dirty="0" smtClean="0">
                <a:solidFill>
                  <a:srgbClr val="0070C0"/>
                </a:solidFill>
                <a:latin typeface="+mn-lt"/>
              </a:rPr>
              <a:t>1</a:t>
            </a:r>
            <a:r>
              <a:rPr lang="en-US" b="1" dirty="0" smtClean="0">
                <a:solidFill>
                  <a:srgbClr val="0070C0"/>
                </a:solidFill>
              </a:rPr>
              <a:t>:</a:t>
            </a:r>
            <a:r>
              <a:rPr lang="en-US" dirty="0" smtClean="0">
                <a:solidFill>
                  <a:srgbClr val="0070C0"/>
                </a:solidFill>
              </a:rPr>
              <a:t> </a:t>
            </a:r>
            <a:r>
              <a:rPr lang="en-US" dirty="0">
                <a:solidFill>
                  <a:srgbClr val="0070C0"/>
                </a:solidFill>
              </a:rPr>
              <a:t>Which operations should be executed on </a:t>
            </a:r>
            <a:r>
              <a:rPr lang="en-US" dirty="0" smtClean="0">
                <a:solidFill>
                  <a:srgbClr val="0070C0"/>
                </a:solidFill>
              </a:rPr>
              <a:t>the logic layer SMs?</a:t>
            </a:r>
            <a:endParaRPr lang="en-US" dirty="0">
              <a:solidFill>
                <a:srgbClr val="0070C0"/>
              </a:solidFill>
            </a:endParaRPr>
          </a:p>
          <a:p>
            <a:pPr lvl="1"/>
            <a:endParaRPr lang="en-US" dirty="0">
              <a:solidFill>
                <a:srgbClr val="0070C0"/>
              </a:solidFill>
            </a:endParaRPr>
          </a:p>
        </p:txBody>
      </p:sp>
      <p:sp>
        <p:nvSpPr>
          <p:cNvPr id="69" name="Rectangle 68"/>
          <p:cNvSpPr/>
          <p:nvPr/>
        </p:nvSpPr>
        <p:spPr>
          <a:xfrm>
            <a:off x="7992481" y="3532975"/>
            <a:ext cx="530169" cy="646331"/>
          </a:xfrm>
          <a:prstGeom prst="rect">
            <a:avLst/>
          </a:prstGeom>
        </p:spPr>
        <p:txBody>
          <a:bodyPr wrap="square">
            <a:spAutoFit/>
          </a:bodyPr>
          <a:lstStyle/>
          <a:p>
            <a:r>
              <a:rPr lang="en-US" sz="3600" b="1" dirty="0" smtClean="0">
                <a:solidFill>
                  <a:srgbClr val="C00000"/>
                </a:solidFill>
                <a:latin typeface="Calibri"/>
                <a:ea typeface="Times New Roman" charset="0"/>
                <a:cs typeface="Times New Roman" charset="0"/>
              </a:rPr>
              <a:t>?</a:t>
            </a:r>
            <a:endParaRPr lang="en-US" sz="3600" b="1" dirty="0">
              <a:solidFill>
                <a:srgbClr val="C00000"/>
              </a:solidFill>
              <a:latin typeface="Calibri"/>
              <a:ea typeface="Times New Roman" charset="0"/>
              <a:cs typeface="Times New Roman" charset="0"/>
            </a:endParaRPr>
          </a:p>
        </p:txBody>
      </p:sp>
      <p:sp>
        <p:nvSpPr>
          <p:cNvPr id="74" name="Rectangle 73"/>
          <p:cNvSpPr/>
          <p:nvPr/>
        </p:nvSpPr>
        <p:spPr>
          <a:xfrm>
            <a:off x="4380050" y="3345588"/>
            <a:ext cx="3385577"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SM </a:t>
            </a:r>
            <a:r>
              <a:rPr lang="en-US" sz="1600" b="1" smtClean="0">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1216262732"/>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timing>
    <p:tnLst>
      <p:par>
        <p:cTn xmlns:p14="http://schemas.microsoft.com/office/powerpoint/2010/mai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Key Challenge 2</a:t>
            </a:r>
            <a:endParaRPr lang="en-US" dirty="0"/>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algn="ctr">
              <a:defRPr/>
            </a:pPr>
            <a:endParaRPr lang="en-US" kern="0" smtClean="0">
              <a:solidFill>
                <a:prstClr val="white"/>
              </a:solidFill>
              <a:latin typeface="Gill Sans MT" panose="020B0502020104020203" pitchFamily="34" charset="0"/>
              <a:ea typeface=""/>
              <a:cs typeface=""/>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srgbClr val="0070C0"/>
                </a:solidFill>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r>
              <a:rPr lang="is-IS" sz="1200" b="1" dirty="0" smtClean="0">
                <a:solidFill>
                  <a:prstClr val="black"/>
                </a:solidFill>
                <a:latin typeface="Gill Sans MT" panose="020B0502020104020203" pitchFamily="34" charset="0"/>
                <a:ea typeface="Times New Roman" charset="0"/>
                <a:cs typeface="Times New Roman" charset="0"/>
              </a:rPr>
              <a:t>….</a:t>
            </a:r>
            <a:endParaRPr lang="en-US" sz="1200" b="1" dirty="0">
              <a:solidFill>
                <a:prstClr val="black"/>
              </a:solidFill>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algn="ctr">
              <a:defRPr/>
            </a:pPr>
            <a:r>
              <a:rPr lang="en-US" sz="1400" b="1" kern="0" dirty="0" smtClean="0">
                <a:solidFill>
                  <a:prstClr val="black"/>
                </a:solidFill>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algn="ctr">
                <a:defRPr/>
              </a:pPr>
              <a:endParaRPr lang="en-US" kern="0" smtClean="0">
                <a:solidFill>
                  <a:prstClr val="white"/>
                </a:solidFill>
                <a:latin typeface="Calibri" panose="020F0502020204030204"/>
                <a:ea typeface=""/>
                <a:cs typeface=""/>
              </a:endParaRPr>
            </a:p>
          </p:txBody>
        </p:sp>
      </p:grpSp>
      <p:sp>
        <p:nvSpPr>
          <p:cNvPr id="46" name="Rectangle 45"/>
          <p:cNvSpPr/>
          <p:nvPr/>
        </p:nvSpPr>
        <p:spPr>
          <a:xfrm>
            <a:off x="6752190" y="4198561"/>
            <a:ext cx="1359853"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Logic layer</a:t>
            </a:r>
            <a:endParaRPr lang="en-US" sz="1600" b="1" dirty="0">
              <a:solidFill>
                <a:prstClr val="black"/>
              </a:solidFill>
              <a:latin typeface="Gill Sans MT" panose="020B0502020104020203" pitchFamily="34" charset="0"/>
              <a:ea typeface="Times New Roman" charset="0"/>
              <a:cs typeface="Times New Roman" charset="0"/>
            </a:endParaRP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algn="ctr">
                <a:defRPr/>
              </a:pPr>
              <a:endParaRPr lang="en-US" kern="0" smtClean="0">
                <a:solidFill>
                  <a:prstClr val="white"/>
                </a:solidFill>
                <a:latin typeface="Calibri" panose="020F0502020204030204"/>
                <a:ea typeface=""/>
                <a:cs typeface=""/>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Main GPU</a:t>
            </a:r>
            <a:endParaRPr lang="en-US" sz="2000" b="1" dirty="0">
              <a:solidFill>
                <a:prstClr val="black"/>
              </a:solidFill>
              <a:latin typeface="Gill Sans MT" panose="020B0502020104020203" pitchFamily="34" charset="0"/>
              <a:ea typeface="Times New Roman" charset="0"/>
              <a:cs typeface="Times New Roman" charset="0"/>
            </a:endParaRPr>
          </a:p>
        </p:txBody>
      </p:sp>
      <p:sp>
        <p:nvSpPr>
          <p:cNvPr id="63" name="Rectangle 62"/>
          <p:cNvSpPr/>
          <p:nvPr/>
        </p:nvSpPr>
        <p:spPr>
          <a:xfrm>
            <a:off x="998829" y="2973192"/>
            <a:ext cx="2798151" cy="707886"/>
          </a:xfrm>
          <a:prstGeom prst="rect">
            <a:avLst/>
          </a:prstGeom>
        </p:spPr>
        <p:txBody>
          <a:bodyPr wrap="square">
            <a:spAutoFit/>
          </a:bodyPr>
          <a:lstStyle/>
          <a:p>
            <a:r>
              <a:rPr lang="en-US" sz="2000" b="1" dirty="0" smtClean="0">
                <a:solidFill>
                  <a:prstClr val="black"/>
                </a:solidFill>
                <a:latin typeface="Gill Sans MT" panose="020B0502020104020203" pitchFamily="34" charset="0"/>
                <a:ea typeface="Times New Roman" charset="0"/>
                <a:cs typeface="Times New Roman" charset="0"/>
              </a:rPr>
              <a:t>3D-stacked memory</a:t>
            </a:r>
          </a:p>
          <a:p>
            <a:r>
              <a:rPr lang="en-US" sz="2000" b="1" dirty="0" smtClean="0">
                <a:solidFill>
                  <a:prstClr val="black"/>
                </a:solidFill>
                <a:latin typeface="Gill Sans MT" panose="020B0502020104020203" pitchFamily="34" charset="0"/>
                <a:ea typeface="Times New Roman" charset="0"/>
                <a:cs typeface="Times New Roman" charset="0"/>
              </a:rPr>
              <a:t>(memory stack)</a:t>
            </a:r>
            <a:endParaRPr lang="en-US" sz="2000" b="1" dirty="0">
              <a:solidFill>
                <a:prstClr val="black"/>
              </a:solidFill>
              <a:latin typeface="Gill Sans MT" panose="020B0502020104020203" pitchFamily="34" charset="0"/>
              <a:ea typeface="Times New Roman" charset="0"/>
              <a:cs typeface="Times New Roman" charset="0"/>
            </a:endParaRPr>
          </a:p>
        </p:txBody>
      </p:sp>
      <p:sp>
        <p:nvSpPr>
          <p:cNvPr id="69" name="Content Placeholder 2"/>
          <p:cNvSpPr txBox="1">
            <a:spLocks/>
          </p:cNvSpPr>
          <p:nvPr/>
        </p:nvSpPr>
        <p:spPr>
          <a:xfrm>
            <a:off x="700063" y="1386295"/>
            <a:ext cx="7799174" cy="1079982"/>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b="1" dirty="0" smtClean="0">
                <a:solidFill>
                  <a:srgbClr val="0070C0"/>
                </a:solidFill>
              </a:rPr>
              <a:t>Challenge 2:</a:t>
            </a:r>
            <a:r>
              <a:rPr lang="en-US" dirty="0">
                <a:solidFill>
                  <a:srgbClr val="0070C0"/>
                </a:solidFill>
              </a:rPr>
              <a:t> How should data be mapped to different 3D memory stacks? </a:t>
            </a:r>
            <a:endParaRPr lang="en-US" dirty="0" smtClean="0">
              <a:solidFill>
                <a:srgbClr val="0070C0"/>
              </a:solidFill>
            </a:endParaRPr>
          </a:p>
          <a:p>
            <a:endParaRPr lang="en-US" dirty="0" smtClean="0">
              <a:solidFill>
                <a:srgbClr val="0070C0"/>
              </a:solidFill>
            </a:endParaRPr>
          </a:p>
        </p:txBody>
      </p:sp>
      <p:sp>
        <p:nvSpPr>
          <p:cNvPr id="67" name="Oval 66"/>
          <p:cNvSpPr/>
          <p:nvPr/>
        </p:nvSpPr>
        <p:spPr>
          <a:xfrm>
            <a:off x="1390900" y="3668380"/>
            <a:ext cx="1953938" cy="116967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70" name="Oval 69"/>
          <p:cNvSpPr/>
          <p:nvPr/>
        </p:nvSpPr>
        <p:spPr>
          <a:xfrm>
            <a:off x="1054333" y="4885098"/>
            <a:ext cx="1774621" cy="1163905"/>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71" name="Oval 70"/>
          <p:cNvSpPr/>
          <p:nvPr/>
        </p:nvSpPr>
        <p:spPr>
          <a:xfrm>
            <a:off x="4476313" y="4842578"/>
            <a:ext cx="1889711" cy="1191383"/>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72" name="Oval 71"/>
          <p:cNvSpPr/>
          <p:nvPr/>
        </p:nvSpPr>
        <p:spPr>
          <a:xfrm>
            <a:off x="4974267" y="3668380"/>
            <a:ext cx="1870825" cy="108482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74" name="Rectangle 73"/>
          <p:cNvSpPr/>
          <p:nvPr/>
        </p:nvSpPr>
        <p:spPr>
          <a:xfrm>
            <a:off x="4380050" y="3345588"/>
            <a:ext cx="3385577" cy="338554"/>
          </a:xfrm>
          <a:prstGeom prst="rect">
            <a:avLst/>
          </a:prstGeom>
        </p:spPr>
        <p:txBody>
          <a:bodyPr wrap="square">
            <a:spAutoFit/>
          </a:bodyPr>
          <a:lstStyle/>
          <a:p>
            <a:r>
              <a:rPr lang="en-US" sz="1600" b="1" dirty="0" smtClean="0">
                <a:solidFill>
                  <a:prstClr val="black"/>
                </a:solidFill>
                <a:latin typeface="Gill Sans MT" panose="020B0502020104020203" pitchFamily="34" charset="0"/>
                <a:ea typeface="Times New Roman" charset="0"/>
                <a:cs typeface="Times New Roman" charset="0"/>
              </a:rPr>
              <a:t>SM </a:t>
            </a:r>
            <a:r>
              <a:rPr lang="en-US" sz="1600" b="1" smtClean="0">
                <a:solidFill>
                  <a:prstClr val="black"/>
                </a:solidFill>
                <a:latin typeface="Gill Sans MT" panose="020B0502020104020203" pitchFamily="34" charset="0"/>
                <a:ea typeface="Times New Roman" charset="0"/>
                <a:cs typeface="Times New Roman" charset="0"/>
              </a:rPr>
              <a:t>(Streaming Multiprocessor)</a:t>
            </a:r>
            <a:endParaRPr lang="en-US" sz="1600" b="1" dirty="0">
              <a:solidFill>
                <a:prstClr val="black"/>
              </a:solidFill>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3363191791"/>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timing>
    <p:tnLst>
      <p:par>
        <p:cTn xmlns:p14="http://schemas.microsoft.com/office/powerpoint/2010/mai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More on PIM Design: 3D-Stacked GPU II</a:t>
            </a:r>
            <a:endParaRPr lang="en-US" dirty="0"/>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a:t>
            </a:r>
            <a:r>
              <a:rPr lang="en-US" sz="2000" u="sng" dirty="0"/>
              <a:t>Onur Mutlu</a:t>
            </a:r>
            <a:r>
              <a:rPr lang="en-US" sz="2000" dirty="0"/>
              <a:t>, and Chita R. Das,</a:t>
            </a:r>
            <a:br>
              <a:rPr lang="en-US" sz="2000" dirty="0"/>
            </a:br>
            <a:r>
              <a:rPr lang="en-US" sz="2000" b="1" dirty="0">
                <a:hlinkClick r:id="rId2"/>
              </a:rPr>
              <a:t>"Scheduling Techniques for GPU Architectures with Processing-In-Memory Capabilities"</a:t>
            </a:r>
            <a:r>
              <a:rPr lang="en-US" sz="2000" dirty="0"/>
              <a:t/>
            </a:r>
            <a:br>
              <a:rPr lang="en-US" sz="2000" dirty="0"/>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155</a:t>
            </a:fld>
            <a:endParaRPr lang="en-US" altLang="en-US"/>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819002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PIM Design: Dependent Misses</a:t>
            </a:r>
            <a:endParaRPr lang="en-US" dirty="0"/>
          </a:p>
        </p:txBody>
      </p:sp>
      <p:sp>
        <p:nvSpPr>
          <p:cNvPr id="3" name="Content Placeholder 2"/>
          <p:cNvSpPr>
            <a:spLocks noGrp="1"/>
          </p:cNvSpPr>
          <p:nvPr>
            <p:ph idx="1"/>
          </p:nvPr>
        </p:nvSpPr>
        <p:spPr>
          <a:xfrm>
            <a:off x="228600" y="1052736"/>
            <a:ext cx="8807896" cy="5195664"/>
          </a:xfrm>
        </p:spPr>
        <p:txBody>
          <a:bodyPr/>
          <a:lstStyle/>
          <a:p>
            <a:r>
              <a:rPr lang="en-US" sz="2000" dirty="0" err="1"/>
              <a:t>Milad</a:t>
            </a:r>
            <a:r>
              <a:rPr lang="en-US" sz="2000" dirty="0"/>
              <a:t> Hashemi, </a:t>
            </a:r>
            <a:r>
              <a:rPr lang="en-US" sz="2000" dirty="0" err="1"/>
              <a:t>Khubaib</a:t>
            </a:r>
            <a:r>
              <a:rPr lang="en-US" sz="2000" dirty="0"/>
              <a:t>, </a:t>
            </a:r>
            <a:r>
              <a:rPr lang="en-US" sz="2000" dirty="0" err="1"/>
              <a:t>Eiman</a:t>
            </a:r>
            <a:r>
              <a:rPr lang="en-US" sz="2000" dirty="0"/>
              <a:t> </a:t>
            </a:r>
            <a:r>
              <a:rPr lang="en-US" sz="2000" dirty="0" err="1"/>
              <a:t>Ebrahimi</a:t>
            </a:r>
            <a:r>
              <a:rPr lang="en-US" sz="2000" dirty="0"/>
              <a:t>, Onur Mutlu, and Yale N. </a:t>
            </a:r>
            <a:r>
              <a:rPr lang="en-US" sz="2000" dirty="0" err="1"/>
              <a:t>Patt</a:t>
            </a:r>
            <a:r>
              <a:rPr lang="en-US" sz="2000" dirty="0"/>
              <a:t>,</a:t>
            </a:r>
            <a:br>
              <a:rPr lang="en-US" sz="2000" dirty="0"/>
            </a:br>
            <a:r>
              <a:rPr lang="en-US" sz="2000" b="1" dirty="0">
                <a:hlinkClick r:id="rId2"/>
              </a:rPr>
              <a:t>"Accelerating Dependent Cache Misses with an Enhanced Memory Controller"</a:t>
            </a:r>
            <a:r>
              <a:rPr lang="en-US" sz="2000" dirty="0"/>
              <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156</a:t>
            </a:fld>
            <a:endParaRPr lang="en-US" altLang="en-US"/>
          </a:p>
        </p:txBody>
      </p:sp>
      <p:pic>
        <p:nvPicPr>
          <p:cNvPr id="5" name="Picture 4"/>
          <p:cNvPicPr>
            <a:picLocks noChangeAspect="1"/>
          </p:cNvPicPr>
          <p:nvPr/>
        </p:nvPicPr>
        <p:blipFill>
          <a:blip r:embed="rId8"/>
          <a:stretch>
            <a:fillRect/>
          </a:stretch>
        </p:blipFill>
        <p:spPr>
          <a:xfrm>
            <a:off x="0" y="4018088"/>
            <a:ext cx="9144000" cy="1643160"/>
          </a:xfrm>
          <a:prstGeom prst="rect">
            <a:avLst/>
          </a:prstGeom>
        </p:spPr>
      </p:pic>
      <p:pic>
        <p:nvPicPr>
          <p:cNvPr id="6" name="Picture 5"/>
          <p:cNvPicPr>
            <a:picLocks noChangeAspect="1"/>
          </p:cNvPicPr>
          <p:nvPr/>
        </p:nvPicPr>
        <p:blipFill>
          <a:blip r:embed="rId9"/>
          <a:stretch>
            <a:fillRect/>
          </a:stretch>
        </p:blipFill>
        <p:spPr>
          <a:xfrm>
            <a:off x="0" y="5805264"/>
            <a:ext cx="9144000" cy="332336"/>
          </a:xfrm>
          <a:prstGeom prst="rect">
            <a:avLst/>
          </a:prstGeom>
        </p:spPr>
      </p:pic>
    </p:spTree>
    <p:extLst>
      <p:ext uri="{BB962C8B-B14F-4D97-AF65-F5344CB8AC3E}">
        <p14:creationId xmlns:p14="http://schemas.microsoft.com/office/powerpoint/2010/main" val="152536684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PIM: Linked Data Structures</a:t>
            </a:r>
            <a:endParaRPr lang="en-US" dirty="0"/>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hlinkClick r:id="rId2"/>
              </a:rPr>
              <a:t>"Accelerating Pointer Chasing in 3D-Stacked Memory: Challenges, Mechanisms, Evaluation"</a:t>
            </a:r>
            <a:r>
              <a:rPr lang="en-US" sz="2000" dirty="0"/>
              <a:t/>
            </a:r>
            <a:br>
              <a:rPr lang="en-US" sz="2000" dirty="0"/>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a:defRPr/>
            </a:pPr>
            <a:fld id="{7292004D-7284-C244-B275-AB956C66515A}" type="slidenum">
              <a:rPr lang="en-US" smtClean="0">
                <a:solidFill>
                  <a:srgbClr val="000000"/>
                </a:solidFill>
              </a:rPr>
              <a:pPr>
                <a:defRPr/>
              </a:pPr>
              <a:t>157</a:t>
            </a:fld>
            <a:endParaRPr lang="en-US">
              <a:solidFill>
                <a:srgbClr val="000000"/>
              </a:solidFill>
            </a:endParaRPr>
          </a:p>
        </p:txBody>
      </p:sp>
      <p:pic>
        <p:nvPicPr>
          <p:cNvPr id="5" name="Picture 4"/>
          <p:cNvPicPr>
            <a:picLocks noChangeAspect="1"/>
          </p:cNvPicPr>
          <p:nvPr/>
        </p:nvPicPr>
        <p:blipFill>
          <a:blip r:embed="rId4"/>
          <a:stretch>
            <a:fillRect/>
          </a:stretch>
        </p:blipFill>
        <p:spPr>
          <a:xfrm>
            <a:off x="0" y="3861048"/>
            <a:ext cx="9144000" cy="2260728"/>
          </a:xfrm>
          <a:prstGeom prst="rect">
            <a:avLst/>
          </a:prstGeom>
        </p:spPr>
      </p:pic>
    </p:spTree>
    <p:extLst>
      <p:ext uri="{BB962C8B-B14F-4D97-AF65-F5344CB8AC3E}">
        <p14:creationId xmlns:p14="http://schemas.microsoft.com/office/powerpoint/2010/main" val="25052437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smtClean="0"/>
              <a:t>More on PIM Design: Coherence</a:t>
            </a:r>
            <a:endParaRPr lang="en-US" dirty="0"/>
          </a:p>
        </p:txBody>
      </p:sp>
      <p:sp>
        <p:nvSpPr>
          <p:cNvPr id="3" name="Content Placeholder 2"/>
          <p:cNvSpPr>
            <a:spLocks noGrp="1"/>
          </p:cNvSpPr>
          <p:nvPr>
            <p:ph idx="1"/>
          </p:nvPr>
        </p:nvSpPr>
        <p:spPr/>
        <p:txBody>
          <a:bodyPr/>
          <a:lstStyle/>
          <a:p>
            <a:r>
              <a:rPr lang="en-US" dirty="0" err="1"/>
              <a:t>Amirali</a:t>
            </a:r>
            <a:r>
              <a:rPr lang="en-US" dirty="0"/>
              <a:t> Boroumand, </a:t>
            </a:r>
            <a:r>
              <a:rPr lang="en-US" dirty="0" err="1"/>
              <a:t>Saugata</a:t>
            </a:r>
            <a:r>
              <a:rPr lang="en-US" dirty="0"/>
              <a:t> </a:t>
            </a:r>
            <a:r>
              <a:rPr lang="en-US" dirty="0" err="1"/>
              <a:t>Ghose</a:t>
            </a:r>
            <a:r>
              <a:rPr lang="en-US" dirty="0"/>
              <a:t>, </a:t>
            </a:r>
            <a:r>
              <a:rPr lang="en-US" dirty="0" err="1"/>
              <a:t>Minesh</a:t>
            </a:r>
            <a:r>
              <a:rPr lang="en-US" dirty="0"/>
              <a:t> Patel, </a:t>
            </a:r>
            <a:r>
              <a:rPr lang="en-US" dirty="0" err="1"/>
              <a:t>Hasan</a:t>
            </a:r>
            <a:r>
              <a:rPr lang="en-US" dirty="0"/>
              <a:t> Hassan, Brandon Lucia, Kevin Hsieh, Krishna T. </a:t>
            </a:r>
            <a:r>
              <a:rPr lang="en-US" dirty="0" err="1"/>
              <a:t>Malladi</a:t>
            </a:r>
            <a:r>
              <a:rPr lang="en-US" dirty="0"/>
              <a:t>, </a:t>
            </a:r>
            <a:r>
              <a:rPr lang="en-US" dirty="0" err="1"/>
              <a:t>Hongzhong</a:t>
            </a:r>
            <a:r>
              <a:rPr lang="en-US" dirty="0"/>
              <a:t> </a:t>
            </a:r>
            <a:r>
              <a:rPr lang="en-US" dirty="0" err="1"/>
              <a:t>Zheng</a:t>
            </a:r>
            <a:r>
              <a:rPr lang="en-US" dirty="0"/>
              <a:t>, and Onur Mutlu,</a:t>
            </a:r>
            <a:br>
              <a:rPr lang="en-US" dirty="0"/>
            </a:br>
            <a:r>
              <a:rPr lang="en-US" b="1" dirty="0">
                <a:hlinkClick r:id="rId2"/>
              </a:rPr>
              <a:t>"LazyPIM: An Efficient Cache Coherence Mechanism for Processing-in-Memory"</a:t>
            </a:r>
            <a:r>
              <a:rPr lang="en-US" dirty="0"/>
              <a:t/>
            </a:r>
            <a:br>
              <a:rPr lang="en-US" dirty="0"/>
            </a:br>
            <a:r>
              <a:rPr lang="en-US" i="1" dirty="0">
                <a:hlinkClick r:id="rId3"/>
              </a:rPr>
              <a:t>IEEE Computer Architecture Letters</a:t>
            </a:r>
            <a:r>
              <a:rPr lang="en-US" i="1" dirty="0"/>
              <a:t> (</a:t>
            </a:r>
            <a:r>
              <a:rPr lang="en-US" b="1" i="1" dirty="0"/>
              <a:t>CAL</a:t>
            </a:r>
            <a:r>
              <a:rPr lang="en-US" i="1" dirty="0"/>
              <a:t>)</a:t>
            </a:r>
            <a:r>
              <a:rPr lang="en-US" dirty="0"/>
              <a:t>, June 2016</a:t>
            </a:r>
            <a:r>
              <a:rPr lang="en-US" dirty="0" smtClean="0"/>
              <a:t>.</a:t>
            </a:r>
          </a:p>
          <a:p>
            <a:endParaRPr lang="en-US" dirty="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158</a:t>
            </a:fld>
            <a:endParaRPr lang="en-US" altLang="en-US"/>
          </a:p>
        </p:txBody>
      </p:sp>
      <p:pic>
        <p:nvPicPr>
          <p:cNvPr id="5" name="Picture 4"/>
          <p:cNvPicPr>
            <a:picLocks noChangeAspect="1"/>
          </p:cNvPicPr>
          <p:nvPr/>
        </p:nvPicPr>
        <p:blipFill>
          <a:blip r:embed="rId4"/>
          <a:stretch>
            <a:fillRect/>
          </a:stretch>
        </p:blipFill>
        <p:spPr>
          <a:xfrm>
            <a:off x="0" y="4581128"/>
            <a:ext cx="9144000" cy="1080655"/>
          </a:xfrm>
          <a:prstGeom prst="rect">
            <a:avLst/>
          </a:prstGeom>
        </p:spPr>
      </p:pic>
    </p:spTree>
    <p:extLst>
      <p:ext uri="{BB962C8B-B14F-4D97-AF65-F5344CB8AC3E}">
        <p14:creationId xmlns:p14="http://schemas.microsoft.com/office/powerpoint/2010/main" val="1278718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9239944" cy="1066800"/>
          </a:xfrm>
        </p:spPr>
        <p:txBody>
          <a:bodyPr/>
          <a:lstStyle/>
          <a:p>
            <a:r>
              <a:rPr lang="en-US" dirty="0" smtClean="0"/>
              <a:t>SoftMC: An </a:t>
            </a:r>
            <a:r>
              <a:rPr lang="en-US" dirty="0" smtClean="0"/>
              <a:t>FPGA-based </a:t>
            </a:r>
            <a:r>
              <a:rPr lang="en-US" dirty="0" err="1" smtClean="0"/>
              <a:t>Testbed</a:t>
            </a:r>
            <a:r>
              <a:rPr lang="en-US" dirty="0" smtClean="0"/>
              <a:t> </a:t>
            </a:r>
            <a:r>
              <a:rPr lang="en-US" dirty="0" smtClean="0"/>
              <a:t>for PIM?</a:t>
            </a:r>
            <a:endParaRPr lang="en-US" dirty="0"/>
          </a:p>
        </p:txBody>
      </p:sp>
      <p:sp>
        <p:nvSpPr>
          <p:cNvPr id="3" name="Content Placeholder 2"/>
          <p:cNvSpPr>
            <a:spLocks noGrp="1"/>
          </p:cNvSpPr>
          <p:nvPr>
            <p:ph idx="1"/>
          </p:nvPr>
        </p:nvSpPr>
        <p:spPr>
          <a:xfrm>
            <a:off x="35496" y="1432520"/>
            <a:ext cx="5112568" cy="4876800"/>
          </a:xfrm>
        </p:spPr>
        <p:txBody>
          <a:bodyPr/>
          <a:lstStyle/>
          <a:p>
            <a:r>
              <a:rPr lang="en-US" dirty="0" smtClean="0"/>
              <a:t>Hasan Hassan et al., “</a:t>
            </a:r>
            <a:r>
              <a:rPr lang="en-US" b="1" dirty="0"/>
              <a:t>SoftMC: A Flexible and Practical Open-Source Infrastructure for Enabling Experimental DRAM </a:t>
            </a:r>
            <a:r>
              <a:rPr lang="en-US" b="1" dirty="0" smtClean="0"/>
              <a:t>Studies,”</a:t>
            </a:r>
            <a:r>
              <a:rPr lang="en-US" dirty="0" smtClean="0"/>
              <a:t> HPCA 2017.</a:t>
            </a:r>
          </a:p>
          <a:p>
            <a:pPr marL="0" indent="0">
              <a:buNone/>
            </a:pPr>
            <a:endParaRPr lang="en-US" dirty="0" smtClean="0"/>
          </a:p>
          <a:p>
            <a:pPr marL="0" indent="0">
              <a:buNone/>
            </a:pPr>
            <a:endParaRPr lang="en-US" dirty="0"/>
          </a:p>
          <a:p>
            <a:r>
              <a:rPr lang="en-US" b="1" dirty="0">
                <a:solidFill>
                  <a:schemeClr val="accent2">
                    <a:lumMod val="75000"/>
                  </a:schemeClr>
                </a:solidFill>
              </a:rPr>
              <a:t>Flexible</a:t>
            </a:r>
          </a:p>
          <a:p>
            <a:r>
              <a:rPr lang="en-US" b="1" dirty="0" smtClean="0">
                <a:solidFill>
                  <a:schemeClr val="accent2">
                    <a:lumMod val="75000"/>
                  </a:schemeClr>
                </a:solidFill>
              </a:rPr>
              <a:t>Easy </a:t>
            </a:r>
            <a:r>
              <a:rPr lang="en-US" b="1" dirty="0">
                <a:solidFill>
                  <a:schemeClr val="accent2">
                    <a:lumMod val="75000"/>
                  </a:schemeClr>
                </a:solidFill>
              </a:rPr>
              <a:t>to Use (C++ API)</a:t>
            </a:r>
          </a:p>
          <a:p>
            <a:r>
              <a:rPr lang="en-US" b="1" dirty="0" smtClean="0">
                <a:solidFill>
                  <a:schemeClr val="accent2">
                    <a:lumMod val="75000"/>
                  </a:schemeClr>
                </a:solidFill>
              </a:rPr>
              <a:t>Open</a:t>
            </a:r>
            <a:r>
              <a:rPr lang="en-US" b="1" dirty="0">
                <a:solidFill>
                  <a:schemeClr val="accent2">
                    <a:lumMod val="75000"/>
                  </a:schemeClr>
                </a:solidFill>
              </a:rPr>
              <a:t>-source </a:t>
            </a:r>
          </a:p>
          <a:p>
            <a:pPr marL="0" indent="0">
              <a:buNone/>
            </a:pPr>
            <a:r>
              <a:rPr lang="en-US" i="1" dirty="0" smtClean="0">
                <a:solidFill>
                  <a:srgbClr val="0000FF"/>
                </a:solidFill>
              </a:rPr>
              <a:t>    </a:t>
            </a:r>
            <a:r>
              <a:rPr lang="en-US" i="1" dirty="0" err="1" smtClean="0">
                <a:solidFill>
                  <a:srgbClr val="0000FF"/>
                </a:solidFill>
              </a:rPr>
              <a:t>github.com</a:t>
            </a:r>
            <a:r>
              <a:rPr lang="en-US" i="1" dirty="0">
                <a:solidFill>
                  <a:srgbClr val="0000FF"/>
                </a:solidFill>
              </a:rPr>
              <a:t>/CMU-SAFARI/</a:t>
            </a:r>
            <a:r>
              <a:rPr lang="en-US" i="1" dirty="0" smtClean="0">
                <a:solidFill>
                  <a:srgbClr val="0000FF"/>
                </a:solidFill>
              </a:rPr>
              <a:t>SoftMC </a:t>
            </a:r>
            <a:endParaRPr lang="en-US" b="1" dirty="0" smtClean="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159</a:t>
            </a:fld>
            <a:endParaRPr lang="en-US" altLang="en-US"/>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103727" y="1232693"/>
            <a:ext cx="4004777" cy="4830993"/>
          </a:xfrm>
          <a:prstGeom prst="rect">
            <a:avLst/>
          </a:prstGeom>
        </p:spPr>
      </p:pic>
      <p:pic>
        <p:nvPicPr>
          <p:cNvPr id="6" name="Content Placeholder 7"/>
          <p:cNvPicPr>
            <a:picLocks noChangeAspect="1"/>
          </p:cNvPicPr>
          <p:nvPr/>
        </p:nvPicPr>
        <p:blipFill>
          <a:blip r:embed="rId3">
            <a:extLst>
              <a:ext uri="{28A0092B-C50C-407E-A947-70E740481C1C}">
                <a14:useLocalDpi xmlns:a14="http://schemas.microsoft.com/office/drawing/2010/main" val="0"/>
              </a:ext>
            </a:extLst>
          </a:blip>
          <a:stretch>
            <a:fillRect/>
          </a:stretch>
        </p:blipFill>
        <p:spPr bwMode="auto">
          <a:xfrm>
            <a:off x="5103727"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28361285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0642" y="152400"/>
            <a:ext cx="9144000" cy="1066800"/>
          </a:xfrm>
        </p:spPr>
        <p:txBody>
          <a:bodyPr/>
          <a:lstStyle/>
          <a:p>
            <a:r>
              <a:rPr lang="en-US" dirty="0"/>
              <a:t>SoftMC: Open Source DRAM Infrastructure</a:t>
            </a:r>
          </a:p>
        </p:txBody>
      </p:sp>
      <p:sp>
        <p:nvSpPr>
          <p:cNvPr id="3" name="Content Placeholder 2"/>
          <p:cNvSpPr>
            <a:spLocks noGrp="1"/>
          </p:cNvSpPr>
          <p:nvPr>
            <p:ph idx="1"/>
          </p:nvPr>
        </p:nvSpPr>
        <p:spPr/>
        <p:txBody>
          <a:bodyPr/>
          <a:lstStyle/>
          <a:p>
            <a:r>
              <a:rPr lang="en-US" dirty="0">
                <a:hlinkClick r:id="rId2"/>
              </a:rPr>
              <a:t>https://github.com/CMU-SAFARI/</a:t>
            </a:r>
            <a:r>
              <a:rPr lang="en-US" dirty="0" smtClean="0">
                <a:hlinkClick r:id="rId2"/>
              </a:rPr>
              <a:t>SoftMC</a:t>
            </a:r>
            <a:r>
              <a:rPr lang="en-US" dirty="0" smtClean="0"/>
              <a:t> </a:t>
            </a:r>
          </a:p>
          <a:p>
            <a:endParaRPr lang="en-US" dirty="0"/>
          </a:p>
          <a:p>
            <a:endParaRPr lang="en-US" dirty="0" smtClean="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160</a:t>
            </a:fld>
            <a:endParaRPr lang="en-US" altLang="en-US"/>
          </a:p>
        </p:txBody>
      </p:sp>
      <p:pic>
        <p:nvPicPr>
          <p:cNvPr id="5" name="Picture 4"/>
          <p:cNvPicPr>
            <a:picLocks noChangeAspect="1"/>
          </p:cNvPicPr>
          <p:nvPr/>
        </p:nvPicPr>
        <p:blipFill>
          <a:blip r:embed="rId3"/>
          <a:stretch>
            <a:fillRect/>
          </a:stretch>
        </p:blipFill>
        <p:spPr>
          <a:xfrm>
            <a:off x="0" y="2915817"/>
            <a:ext cx="9144000" cy="2385391"/>
          </a:xfrm>
          <a:prstGeom prst="rect">
            <a:avLst/>
          </a:prstGeom>
        </p:spPr>
      </p:pic>
    </p:spTree>
    <p:extLst>
      <p:ext uri="{BB962C8B-B14F-4D97-AF65-F5344CB8AC3E}">
        <p14:creationId xmlns:p14="http://schemas.microsoft.com/office/powerpoint/2010/main" val="98836717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Simulation Infrastructures for PIM</a:t>
            </a:r>
            <a:endParaRPr lang="en-US" dirty="0"/>
          </a:p>
        </p:txBody>
      </p:sp>
      <p:sp>
        <p:nvSpPr>
          <p:cNvPr id="3" name="Content Placeholder 2"/>
          <p:cNvSpPr>
            <a:spLocks noGrp="1"/>
          </p:cNvSpPr>
          <p:nvPr>
            <p:ph idx="1"/>
          </p:nvPr>
        </p:nvSpPr>
        <p:spPr>
          <a:xfrm>
            <a:off x="228600" y="1216496"/>
            <a:ext cx="8610600" cy="4876800"/>
          </a:xfrm>
        </p:spPr>
        <p:txBody>
          <a:bodyPr/>
          <a:lstStyle/>
          <a:p>
            <a:r>
              <a:rPr lang="en-US" dirty="0" smtClean="0">
                <a:solidFill>
                  <a:srgbClr val="0000FF"/>
                </a:solidFill>
              </a:rPr>
              <a:t>Ramulator</a:t>
            </a:r>
            <a:r>
              <a:rPr lang="en-US" dirty="0" smtClean="0"/>
              <a:t> extended for PIM</a:t>
            </a:r>
          </a:p>
          <a:p>
            <a:pPr lvl="1"/>
            <a:r>
              <a:rPr lang="en-US" dirty="0" smtClean="0"/>
              <a:t>Flexible and extensible DRAM simulator</a:t>
            </a:r>
          </a:p>
          <a:p>
            <a:pPr lvl="1"/>
            <a:r>
              <a:rPr lang="en-US" dirty="0" smtClean="0"/>
              <a:t>Can model many different memory standards and proposals</a:t>
            </a:r>
          </a:p>
          <a:p>
            <a:pPr lvl="1"/>
            <a:r>
              <a:rPr lang="en-US" dirty="0" smtClean="0"/>
              <a:t>Kim+, “</a:t>
            </a:r>
            <a:r>
              <a:rPr lang="en-US" b="1" dirty="0" smtClean="0"/>
              <a:t>Ramulator: A Flexible and Extensible DRAM Simulator</a:t>
            </a:r>
            <a:r>
              <a:rPr lang="en-US" dirty="0" smtClean="0"/>
              <a:t>”, IEEE CAL 2015.</a:t>
            </a:r>
          </a:p>
          <a:p>
            <a:pPr lvl="1"/>
            <a:r>
              <a:rPr lang="en-US" dirty="0">
                <a:hlinkClick r:id="rId2"/>
              </a:rPr>
              <a:t>https://github.com/CMU-SAFARI/</a:t>
            </a:r>
            <a:r>
              <a:rPr lang="en-US" dirty="0" smtClean="0">
                <a:hlinkClick r:id="rId2"/>
              </a:rPr>
              <a:t>ramulator</a:t>
            </a:r>
            <a:r>
              <a:rPr lang="en-US" dirty="0" smtClean="0"/>
              <a:t> </a:t>
            </a:r>
          </a:p>
          <a:p>
            <a:pPr lvl="1"/>
            <a:endParaRPr lang="en-US" dirty="0" smtClean="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161</a:t>
            </a:fld>
            <a:endParaRPr lang="en-US" altLang="en-US"/>
          </a:p>
        </p:txBody>
      </p:sp>
      <p:pic>
        <p:nvPicPr>
          <p:cNvPr id="6" name="Picture 5"/>
          <p:cNvPicPr>
            <a:picLocks noChangeAspect="1"/>
          </p:cNvPicPr>
          <p:nvPr/>
        </p:nvPicPr>
        <p:blipFill>
          <a:blip r:embed="rId3"/>
          <a:stretch>
            <a:fillRect/>
          </a:stretch>
        </p:blipFill>
        <p:spPr>
          <a:xfrm>
            <a:off x="0" y="4365104"/>
            <a:ext cx="9144000" cy="1190231"/>
          </a:xfrm>
          <a:prstGeom prst="rect">
            <a:avLst/>
          </a:prstGeom>
        </p:spPr>
      </p:pic>
    </p:spTree>
    <p:extLst>
      <p:ext uri="{BB962C8B-B14F-4D97-AF65-F5344CB8AC3E}">
        <p14:creationId xmlns:p14="http://schemas.microsoft.com/office/powerpoint/2010/main" val="307410693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412776"/>
            <a:ext cx="7924800" cy="1752600"/>
          </a:xfrm>
        </p:spPr>
        <p:txBody>
          <a:bodyPr/>
          <a:lstStyle/>
          <a:p>
            <a:r>
              <a:rPr lang="en-US" sz="4000" dirty="0" err="1" smtClean="0"/>
              <a:t>Ramulator</a:t>
            </a:r>
            <a:r>
              <a:rPr lang="en-US" sz="4000" dirty="0" smtClean="0"/>
              <a:t>: A Fast and Extensible DRAM Simulator </a:t>
            </a:r>
            <a:br>
              <a:rPr lang="en-US" sz="4000" dirty="0" smtClean="0"/>
            </a:br>
            <a:r>
              <a:rPr lang="en-US" sz="4000" dirty="0"/>
              <a:t>	</a:t>
            </a:r>
            <a:r>
              <a:rPr lang="en-US" sz="3000" b="1" dirty="0" smtClean="0"/>
              <a:t>[IEEE Comp Arch Letters’15]</a:t>
            </a:r>
            <a:endParaRPr lang="en-US" sz="3000" b="1"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162</a:t>
            </a:fld>
            <a:endParaRPr lang="en-US"/>
          </a:p>
        </p:txBody>
      </p:sp>
    </p:spTree>
    <p:extLst>
      <p:ext uri="{BB962C8B-B14F-4D97-AF65-F5344CB8AC3E}">
        <p14:creationId xmlns:p14="http://schemas.microsoft.com/office/powerpoint/2010/main" val="367755447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Motivation</a:t>
            </a:r>
            <a:endParaRPr lang="en-US" dirty="0"/>
          </a:p>
        </p:txBody>
      </p:sp>
      <p:sp>
        <p:nvSpPr>
          <p:cNvPr id="3" name="Content Placeholder 2"/>
          <p:cNvSpPr>
            <a:spLocks noGrp="1"/>
          </p:cNvSpPr>
          <p:nvPr>
            <p:ph idx="1"/>
          </p:nvPr>
        </p:nvSpPr>
        <p:spPr/>
        <p:txBody>
          <a:bodyPr/>
          <a:lstStyle/>
          <a:p>
            <a:r>
              <a:rPr lang="en-US" sz="2000" dirty="0" smtClean="0"/>
              <a:t>DRAM and Memory Controller landscape is changing</a:t>
            </a:r>
          </a:p>
          <a:p>
            <a:r>
              <a:rPr lang="en-US" sz="2000" dirty="0" smtClean="0"/>
              <a:t>Many new and upcoming standards</a:t>
            </a:r>
          </a:p>
          <a:p>
            <a:r>
              <a:rPr lang="en-US" sz="2000" dirty="0" smtClean="0"/>
              <a:t>Many new controller designs</a:t>
            </a:r>
          </a:p>
          <a:p>
            <a:r>
              <a:rPr lang="en-US" sz="2000" dirty="0" smtClean="0"/>
              <a:t>A fast and easy-to-extend simulator is very much needed</a:t>
            </a:r>
            <a:endParaRPr lang="en-US" sz="2000"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163</a:t>
            </a:fld>
            <a:endParaRPr lang="en-US"/>
          </a:p>
        </p:txBody>
      </p:sp>
      <p:pic>
        <p:nvPicPr>
          <p:cNvPr id="5" name="Picture 4"/>
          <p:cNvPicPr>
            <a:picLocks noChangeAspect="1"/>
          </p:cNvPicPr>
          <p:nvPr/>
        </p:nvPicPr>
        <p:blipFill>
          <a:blip r:embed="rId2"/>
          <a:stretch>
            <a:fillRect/>
          </a:stretch>
        </p:blipFill>
        <p:spPr>
          <a:xfrm>
            <a:off x="755576" y="2708920"/>
            <a:ext cx="7315200" cy="4064000"/>
          </a:xfrm>
          <a:prstGeom prst="rect">
            <a:avLst/>
          </a:prstGeom>
        </p:spPr>
      </p:pic>
    </p:spTree>
    <p:extLst>
      <p:ext uri="{BB962C8B-B14F-4D97-AF65-F5344CB8AC3E}">
        <p14:creationId xmlns:p14="http://schemas.microsoft.com/office/powerpoint/2010/main" val="237388542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a:t>
            </a:r>
            <a:endParaRPr lang="en-US" dirty="0"/>
          </a:p>
        </p:txBody>
      </p:sp>
      <p:sp>
        <p:nvSpPr>
          <p:cNvPr id="3" name="Content Placeholder 2"/>
          <p:cNvSpPr>
            <a:spLocks noGrp="1"/>
          </p:cNvSpPr>
          <p:nvPr>
            <p:ph idx="1"/>
          </p:nvPr>
        </p:nvSpPr>
        <p:spPr/>
        <p:txBody>
          <a:bodyPr/>
          <a:lstStyle/>
          <a:p>
            <a:r>
              <a:rPr lang="en-US" dirty="0" smtClean="0"/>
              <a:t>Provides out-of-the box support for many DRAM standards:</a:t>
            </a:r>
          </a:p>
          <a:p>
            <a:pPr lvl="1"/>
            <a:r>
              <a:rPr lang="en-US" dirty="0" smtClean="0"/>
              <a:t>DDR3</a:t>
            </a:r>
            <a:r>
              <a:rPr lang="en-US" dirty="0"/>
              <a:t>/4, LPDDR3/4, GDDR5, WIO1/2, HBM, </a:t>
            </a:r>
            <a:r>
              <a:rPr lang="en-US" dirty="0" smtClean="0"/>
              <a:t>plus new proposals </a:t>
            </a:r>
            <a:r>
              <a:rPr lang="en-US" dirty="0"/>
              <a:t>(SALP, AL-DRAM, TLDRAM</a:t>
            </a:r>
            <a:r>
              <a:rPr lang="en-US" dirty="0" smtClean="0"/>
              <a:t>, RowClone</a:t>
            </a:r>
            <a:r>
              <a:rPr lang="en-US" dirty="0"/>
              <a:t>, and SARP</a:t>
            </a:r>
            <a:r>
              <a:rPr lang="en-US" dirty="0" smtClean="0"/>
              <a:t>)</a:t>
            </a:r>
          </a:p>
          <a:p>
            <a:r>
              <a:rPr lang="en-US" dirty="0" smtClean="0"/>
              <a:t>~2.5X faster than fastest open-source simulator</a:t>
            </a:r>
          </a:p>
          <a:p>
            <a:r>
              <a:rPr lang="en-US" dirty="0" smtClean="0"/>
              <a:t>Modular and extensible to different standards</a:t>
            </a: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164</a:t>
            </a:fld>
            <a:endParaRPr lang="en-US"/>
          </a:p>
        </p:txBody>
      </p:sp>
      <p:pic>
        <p:nvPicPr>
          <p:cNvPr id="5" name="Picture 4"/>
          <p:cNvPicPr>
            <a:picLocks noChangeAspect="1"/>
          </p:cNvPicPr>
          <p:nvPr/>
        </p:nvPicPr>
        <p:blipFill>
          <a:blip r:embed="rId2"/>
          <a:stretch>
            <a:fillRect/>
          </a:stretch>
        </p:blipFill>
        <p:spPr>
          <a:xfrm>
            <a:off x="827584" y="3501008"/>
            <a:ext cx="7073900" cy="2654300"/>
          </a:xfrm>
          <a:prstGeom prst="rect">
            <a:avLst/>
          </a:prstGeom>
        </p:spPr>
      </p:pic>
    </p:spTree>
    <p:extLst>
      <p:ext uri="{BB962C8B-B14F-4D97-AF65-F5344CB8AC3E}">
        <p14:creationId xmlns:p14="http://schemas.microsoft.com/office/powerpoint/2010/main" val="279869891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smtClean="0"/>
              <a:t>Case Study: Comparison of DRAM Standards</a:t>
            </a:r>
            <a:endParaRPr lang="en-US" sz="3600"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165</a:t>
            </a:fld>
            <a:endParaRPr lang="en-US"/>
          </a:p>
        </p:txBody>
      </p:sp>
      <p:pic>
        <p:nvPicPr>
          <p:cNvPr id="5" name="Picture 4"/>
          <p:cNvPicPr>
            <a:picLocks noChangeAspect="1"/>
          </p:cNvPicPr>
          <p:nvPr/>
        </p:nvPicPr>
        <p:blipFill>
          <a:blip r:embed="rId2"/>
          <a:stretch>
            <a:fillRect/>
          </a:stretch>
        </p:blipFill>
        <p:spPr>
          <a:xfrm>
            <a:off x="683568" y="4129360"/>
            <a:ext cx="6997700" cy="2540000"/>
          </a:xfrm>
          <a:prstGeom prst="rect">
            <a:avLst/>
          </a:prstGeom>
        </p:spPr>
      </p:pic>
      <p:pic>
        <p:nvPicPr>
          <p:cNvPr id="6" name="Picture 5"/>
          <p:cNvPicPr>
            <a:picLocks noChangeAspect="1"/>
          </p:cNvPicPr>
          <p:nvPr/>
        </p:nvPicPr>
        <p:blipFill>
          <a:blip r:embed="rId3"/>
          <a:stretch>
            <a:fillRect/>
          </a:stretch>
        </p:blipFill>
        <p:spPr>
          <a:xfrm>
            <a:off x="1043608" y="764704"/>
            <a:ext cx="6985000" cy="3048000"/>
          </a:xfrm>
          <a:prstGeom prst="rect">
            <a:avLst/>
          </a:prstGeom>
        </p:spPr>
      </p:pic>
      <p:sp>
        <p:nvSpPr>
          <p:cNvPr id="8" name="Rectangle 7"/>
          <p:cNvSpPr/>
          <p:nvPr/>
        </p:nvSpPr>
        <p:spPr>
          <a:xfrm>
            <a:off x="7812360" y="4604935"/>
            <a:ext cx="1944216" cy="1200329"/>
          </a:xfrm>
          <a:prstGeom prst="rect">
            <a:avLst/>
          </a:prstGeom>
        </p:spPr>
        <p:txBody>
          <a:bodyPr wrap="square">
            <a:spAutoFit/>
          </a:bodyPr>
          <a:lstStyle/>
          <a:p>
            <a:r>
              <a:rPr lang="en-US" dirty="0">
                <a:solidFill>
                  <a:srgbClr val="000000"/>
                </a:solidFill>
                <a:latin typeface="Tahoma"/>
              </a:rPr>
              <a:t>Across 22 workloads, simple CPU model</a:t>
            </a:r>
          </a:p>
        </p:txBody>
      </p:sp>
    </p:spTree>
    <p:extLst>
      <p:ext uri="{BB962C8B-B14F-4D97-AF65-F5344CB8AC3E}">
        <p14:creationId xmlns:p14="http://schemas.microsoft.com/office/powerpoint/2010/main" val="111573086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smtClean="0"/>
              <a:t>Ramulator</a:t>
            </a:r>
            <a:r>
              <a:rPr lang="en-US" dirty="0" smtClean="0"/>
              <a:t> Paper and Source Code</a:t>
            </a:r>
            <a:endParaRPr lang="en-US" dirty="0"/>
          </a:p>
        </p:txBody>
      </p:sp>
      <p:sp>
        <p:nvSpPr>
          <p:cNvPr id="3" name="Content Placeholder 2"/>
          <p:cNvSpPr>
            <a:spLocks noGrp="1"/>
          </p:cNvSpPr>
          <p:nvPr>
            <p:ph idx="1"/>
          </p:nvPr>
        </p:nvSpPr>
        <p:spPr/>
        <p:txBody>
          <a:bodyPr/>
          <a:lstStyle/>
          <a:p>
            <a:r>
              <a:rPr lang="en-US" dirty="0"/>
              <a:t>Yoongu Kim, </a:t>
            </a:r>
            <a:r>
              <a:rPr lang="en-US" dirty="0" err="1"/>
              <a:t>Weikun</a:t>
            </a:r>
            <a:r>
              <a:rPr lang="en-US" dirty="0"/>
              <a:t> Yang, and </a:t>
            </a:r>
            <a:r>
              <a:rPr lang="en-US" u="sng" dirty="0"/>
              <a:t>Onur Mutlu</a:t>
            </a:r>
            <a:r>
              <a:rPr lang="en-US" dirty="0"/>
              <a:t>,</a:t>
            </a:r>
            <a:br>
              <a:rPr lang="en-US" dirty="0"/>
            </a:br>
            <a:r>
              <a:rPr lang="en-US" b="1" dirty="0">
                <a:hlinkClick r:id="rId2"/>
              </a:rPr>
              <a:t>"Ramulator: A Fast and Extensible DRAM Simulator"</a:t>
            </a:r>
            <a:r>
              <a:rPr lang="en-US" dirty="0"/>
              <a:t/>
            </a:r>
            <a:br>
              <a:rPr lang="en-US" dirty="0"/>
            </a:br>
            <a:r>
              <a:rPr lang="en-US" i="1" dirty="0">
                <a:hlinkClick r:id="rId3"/>
              </a:rPr>
              <a:t>IEEE Computer Architecture Letters</a:t>
            </a:r>
            <a:r>
              <a:rPr lang="en-US" i="1" dirty="0"/>
              <a:t> (</a:t>
            </a:r>
            <a:r>
              <a:rPr lang="en-US" b="1" i="1" dirty="0"/>
              <a:t>CAL</a:t>
            </a:r>
            <a:r>
              <a:rPr lang="en-US" i="1" dirty="0"/>
              <a:t>)</a:t>
            </a:r>
            <a:r>
              <a:rPr lang="en-US" dirty="0"/>
              <a:t>, March 2015. </a:t>
            </a:r>
            <a:br>
              <a:rPr lang="en-US" dirty="0"/>
            </a:br>
            <a:r>
              <a:rPr lang="en-US" dirty="0"/>
              <a:t>[</a:t>
            </a:r>
            <a:r>
              <a:rPr lang="en-US" dirty="0">
                <a:hlinkClick r:id="rId4"/>
              </a:rPr>
              <a:t>Source Code</a:t>
            </a:r>
            <a:r>
              <a:rPr lang="en-US" dirty="0"/>
              <a:t>] </a:t>
            </a:r>
            <a:endParaRPr lang="en-US" dirty="0" smtClean="0"/>
          </a:p>
          <a:p>
            <a:endParaRPr lang="en-US" dirty="0"/>
          </a:p>
          <a:p>
            <a:r>
              <a:rPr lang="en-US" dirty="0" smtClean="0"/>
              <a:t>Source code is released under the liberal MIT License</a:t>
            </a:r>
          </a:p>
          <a:p>
            <a:pPr lvl="1"/>
            <a:r>
              <a:rPr lang="en-US" dirty="0">
                <a:hlinkClick r:id="rId4"/>
              </a:rPr>
              <a:t>https://github.com/CMU-SAFARI/</a:t>
            </a:r>
            <a:r>
              <a:rPr lang="en-US" dirty="0" smtClean="0">
                <a:hlinkClick r:id="rId4"/>
              </a:rPr>
              <a:t>ramulator</a:t>
            </a:r>
            <a:r>
              <a:rPr lang="en-US" dirty="0" smtClean="0"/>
              <a:t> </a:t>
            </a:r>
            <a:endParaRPr lang="en-US"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166</a:t>
            </a:fld>
            <a:endParaRPr lang="en-US"/>
          </a:p>
        </p:txBody>
      </p:sp>
      <p:pic>
        <p:nvPicPr>
          <p:cNvPr id="5" name="Picture 4"/>
          <p:cNvPicPr>
            <a:picLocks noChangeAspect="1"/>
          </p:cNvPicPr>
          <p:nvPr/>
        </p:nvPicPr>
        <p:blipFill>
          <a:blip r:embed="rId5"/>
          <a:stretch>
            <a:fillRect/>
          </a:stretch>
        </p:blipFill>
        <p:spPr>
          <a:xfrm>
            <a:off x="0" y="4543025"/>
            <a:ext cx="9144000" cy="1190231"/>
          </a:xfrm>
          <a:prstGeom prst="rect">
            <a:avLst/>
          </a:prstGeom>
        </p:spPr>
      </p:pic>
    </p:spTree>
    <p:extLst>
      <p:ext uri="{BB962C8B-B14F-4D97-AF65-F5344CB8AC3E}">
        <p14:creationId xmlns:p14="http://schemas.microsoft.com/office/powerpoint/2010/main" val="153006660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FF0000"/>
                </a:solidFill>
              </a:rPr>
              <a:t>Energy-Efficient</a:t>
            </a:r>
          </a:p>
          <a:p>
            <a:pPr marL="0" indent="0" algn="ctr">
              <a:buNone/>
            </a:pPr>
            <a:r>
              <a:rPr lang="en-US" sz="6400" dirty="0">
                <a:solidFill>
                  <a:srgbClr val="0000FF"/>
                </a:solidFill>
              </a:rPr>
              <a:t>(</a:t>
            </a:r>
            <a:r>
              <a:rPr lang="en-US" sz="6400" dirty="0" smtClean="0">
                <a:solidFill>
                  <a:srgbClr val="0000FF"/>
                </a:solidFill>
              </a:rPr>
              <a:t>Data-Centric)</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167</a:t>
            </a:fld>
            <a:endParaRPr lang="en-US">
              <a:solidFill>
                <a:srgbClr val="000000"/>
              </a:solidFill>
            </a:endParaRPr>
          </a:p>
        </p:txBody>
      </p:sp>
    </p:spTree>
    <p:extLst>
      <p:ext uri="{BB962C8B-B14F-4D97-AF65-F5344CB8AC3E}">
        <p14:creationId xmlns:p14="http://schemas.microsoft.com/office/powerpoint/2010/main" val="300673909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Three Key Issues in Future Platforms</a:t>
            </a:r>
            <a:endParaRPr lang="en-US" dirty="0"/>
          </a:p>
        </p:txBody>
      </p:sp>
      <p:sp>
        <p:nvSpPr>
          <p:cNvPr id="3" name="Content Placeholder 2"/>
          <p:cNvSpPr>
            <a:spLocks noGrp="1"/>
          </p:cNvSpPr>
          <p:nvPr>
            <p:ph idx="1"/>
          </p:nvPr>
        </p:nvSpPr>
        <p:spPr/>
        <p:txBody>
          <a:bodyPr/>
          <a:lstStyle/>
          <a:p>
            <a:r>
              <a:rPr lang="en-US" dirty="0" smtClean="0"/>
              <a:t>Fundamentally </a:t>
            </a:r>
            <a:r>
              <a:rPr lang="en-US" dirty="0" smtClean="0">
                <a:solidFill>
                  <a:srgbClr val="0000FF"/>
                </a:solidFill>
              </a:rPr>
              <a:t>Secure/Reliable/Safe </a:t>
            </a:r>
            <a:r>
              <a:rPr lang="en-US" dirty="0" smtClean="0"/>
              <a:t>Architectures</a:t>
            </a:r>
          </a:p>
          <a:p>
            <a:endParaRPr lang="en-US" dirty="0"/>
          </a:p>
          <a:p>
            <a:endParaRPr lang="en-US" dirty="0" smtClean="0"/>
          </a:p>
          <a:p>
            <a:endParaRPr lang="en-US" dirty="0" smtClean="0"/>
          </a:p>
          <a:p>
            <a:r>
              <a:rPr lang="en-US" dirty="0" smtClean="0"/>
              <a:t>Fundamentally </a:t>
            </a:r>
            <a:r>
              <a:rPr lang="en-US" dirty="0" smtClean="0">
                <a:solidFill>
                  <a:srgbClr val="0000FF"/>
                </a:solidFill>
              </a:rPr>
              <a:t>Energy-Efficient </a:t>
            </a:r>
            <a:r>
              <a:rPr lang="en-US" dirty="0" smtClean="0"/>
              <a:t>Architectures</a:t>
            </a:r>
          </a:p>
          <a:p>
            <a:pPr lvl="1"/>
            <a:r>
              <a:rPr lang="en-US" dirty="0" smtClean="0">
                <a:solidFill>
                  <a:srgbClr val="0000FF"/>
                </a:solidFill>
              </a:rPr>
              <a:t>Memory-centric </a:t>
            </a:r>
            <a:r>
              <a:rPr lang="en-US" dirty="0" smtClean="0"/>
              <a:t>(Data-centric) Architectures</a:t>
            </a:r>
          </a:p>
          <a:p>
            <a:endParaRPr lang="en-US" dirty="0"/>
          </a:p>
          <a:p>
            <a:endParaRPr lang="en-US" dirty="0" smtClean="0"/>
          </a:p>
          <a:p>
            <a:endParaRPr lang="en-US" dirty="0" smtClean="0"/>
          </a:p>
          <a:p>
            <a:r>
              <a:rPr lang="en-US" dirty="0"/>
              <a:t>Fundamentally </a:t>
            </a:r>
            <a:r>
              <a:rPr lang="en-US" dirty="0">
                <a:solidFill>
                  <a:srgbClr val="0000FF"/>
                </a:solidFill>
              </a:rPr>
              <a:t>Low Latency </a:t>
            </a:r>
            <a:r>
              <a:rPr lang="en-US" dirty="0"/>
              <a:t>Architectures</a:t>
            </a:r>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168</a:t>
            </a:fld>
            <a:endParaRPr lang="en-US" altLang="en-US">
              <a:solidFill>
                <a:srgbClr val="000000"/>
              </a:solidFill>
            </a:endParaRPr>
          </a:p>
        </p:txBody>
      </p:sp>
      <p:sp>
        <p:nvSpPr>
          <p:cNvPr id="5" name="Rectangle 4"/>
          <p:cNvSpPr/>
          <p:nvPr/>
        </p:nvSpPr>
        <p:spPr>
          <a:xfrm>
            <a:off x="568094" y="5055302"/>
            <a:ext cx="6865906" cy="936104"/>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370540494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169</a:t>
            </a:fld>
            <a:endParaRPr lang="en-US" altLang="en-US"/>
          </a:p>
        </p:txBody>
      </p:sp>
      <p:pic>
        <p:nvPicPr>
          <p:cNvPr id="5" name="Picture 4" descr="brain-MjYzMzAyMg.jpe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83568" y="764704"/>
            <a:ext cx="7416824" cy="5562618"/>
          </a:xfrm>
          <a:prstGeom prst="rect">
            <a:avLst/>
          </a:prstGeom>
        </p:spPr>
      </p:pic>
      <p:sp>
        <p:nvSpPr>
          <p:cNvPr id="6" name="Rectangle 5"/>
          <p:cNvSpPr/>
          <p:nvPr/>
        </p:nvSpPr>
        <p:spPr>
          <a:xfrm>
            <a:off x="2160240" y="6495147"/>
            <a:ext cx="4572000" cy="246221"/>
          </a:xfrm>
          <a:prstGeom prst="rect">
            <a:avLst/>
          </a:prstGeom>
        </p:spPr>
        <p:txBody>
          <a:bodyPr>
            <a:spAutoFit/>
          </a:bodyPr>
          <a:lstStyle/>
          <a:p>
            <a:r>
              <a:rPr lang="en-US" sz="1000" dirty="0" smtClean="0">
                <a:latin typeface="Calibri"/>
                <a:cs typeface="Calibri"/>
              </a:rPr>
              <a:t>Source: http</a:t>
            </a:r>
            <a:r>
              <a:rPr lang="en-US" sz="1000" dirty="0">
                <a:latin typeface="Calibri"/>
                <a:cs typeface="Calibri"/>
              </a:rPr>
              <a:t>://</a:t>
            </a:r>
            <a:r>
              <a:rPr lang="en-US" sz="1000" dirty="0" err="1">
                <a:latin typeface="Calibri"/>
                <a:cs typeface="Calibri"/>
              </a:rPr>
              <a:t>spectrum.ieee.org</a:t>
            </a:r>
            <a:r>
              <a:rPr lang="en-US" sz="1000" dirty="0">
                <a:latin typeface="Calibri"/>
                <a:cs typeface="Calibri"/>
              </a:rPr>
              <a:t>/image/</a:t>
            </a:r>
            <a:r>
              <a:rPr lang="en-US" sz="1000" dirty="0" err="1">
                <a:latin typeface="Calibri"/>
                <a:cs typeface="Calibri"/>
              </a:rPr>
              <a:t>MjYzMzAyMg.jpeg</a:t>
            </a:r>
            <a:endParaRPr lang="en-US" sz="1000" dirty="0">
              <a:latin typeface="Calibri"/>
              <a:cs typeface="Calibri"/>
            </a:endParaRPr>
          </a:p>
        </p:txBody>
      </p:sp>
    </p:spTree>
    <p:extLst>
      <p:ext uri="{BB962C8B-B14F-4D97-AF65-F5344CB8AC3E}">
        <p14:creationId xmlns:p14="http://schemas.microsoft.com/office/powerpoint/2010/main" val="211448620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500" dirty="0" smtClean="0"/>
              <a:t>Maslow’s Hierarchy of Needs, A Third Time</a:t>
            </a:r>
            <a:endParaRPr lang="en-US" sz="3500" dirty="0"/>
          </a:p>
        </p:txBody>
      </p:sp>
      <p:sp>
        <p:nvSpPr>
          <p:cNvPr id="3" name="Content Placeholder 2"/>
          <p:cNvSpPr>
            <a:spLocks noGrp="1"/>
          </p:cNvSpPr>
          <p:nvPr>
            <p:ph idx="1"/>
          </p:nvPr>
        </p:nvSpPr>
        <p:spPr/>
        <p:txBody>
          <a:bodyPr/>
          <a:lstStyle/>
          <a:p>
            <a:endParaRPr lang="en-US" dirty="0" smtClean="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smtClean="0"/>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170</a:t>
            </a:fld>
            <a:endParaRPr lang="en-US" altLang="en-US">
              <a:solidFill>
                <a:srgbClr val="000000"/>
              </a:solidFill>
            </a:endParaRPr>
          </a:p>
        </p:txBody>
      </p:sp>
      <p:pic>
        <p:nvPicPr>
          <p:cNvPr id="5" name="Picture 4" descr="maslow-pyrami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831357" y="931384"/>
            <a:ext cx="6336704" cy="4657856"/>
          </a:xfrm>
          <a:prstGeom prst="rect">
            <a:avLst/>
          </a:prstGeom>
        </p:spPr>
      </p:pic>
      <p:sp>
        <p:nvSpPr>
          <p:cNvPr id="6" name="TextBox 5"/>
          <p:cNvSpPr txBox="1"/>
          <p:nvPr/>
        </p:nvSpPr>
        <p:spPr>
          <a:xfrm>
            <a:off x="227414" y="1052736"/>
            <a:ext cx="4416594" cy="646331"/>
          </a:xfrm>
          <a:prstGeom prst="rect">
            <a:avLst/>
          </a:prstGeom>
          <a:noFill/>
        </p:spPr>
        <p:txBody>
          <a:bodyPr wrap="none" rtlCol="0">
            <a:spAutoFit/>
          </a:bodyPr>
          <a:lstStyle/>
          <a:p>
            <a:r>
              <a:rPr lang="en-US" dirty="0" smtClean="0">
                <a:solidFill>
                  <a:srgbClr val="000000"/>
                </a:solidFill>
                <a:latin typeface="Tahoma"/>
              </a:rPr>
              <a:t>Maslow, “</a:t>
            </a:r>
            <a:r>
              <a:rPr lang="en-US" dirty="0" smtClean="0">
                <a:solidFill>
                  <a:srgbClr val="0000FF"/>
                </a:solidFill>
                <a:latin typeface="Tahoma"/>
              </a:rPr>
              <a:t>A Theory of Human Motivation</a:t>
            </a:r>
            <a:r>
              <a:rPr lang="en-US" dirty="0" smtClean="0">
                <a:solidFill>
                  <a:srgbClr val="000000"/>
                </a:solidFill>
                <a:latin typeface="Tahoma"/>
              </a:rPr>
              <a:t>,” </a:t>
            </a:r>
          </a:p>
          <a:p>
            <a:r>
              <a:rPr lang="en-US" dirty="0" smtClean="0">
                <a:solidFill>
                  <a:srgbClr val="000000"/>
                </a:solidFill>
                <a:latin typeface="Tahoma"/>
              </a:rPr>
              <a:t>Psychological Review, 1943. </a:t>
            </a:r>
            <a:endParaRPr lang="en-US" dirty="0">
              <a:solidFill>
                <a:srgbClr val="000000"/>
              </a:solidFill>
              <a:latin typeface="Tahoma"/>
            </a:endParaRPr>
          </a:p>
        </p:txBody>
      </p:sp>
      <p:sp>
        <p:nvSpPr>
          <p:cNvPr id="7" name="TextBox 6"/>
          <p:cNvSpPr txBox="1"/>
          <p:nvPr/>
        </p:nvSpPr>
        <p:spPr>
          <a:xfrm>
            <a:off x="5076056" y="2196152"/>
            <a:ext cx="1448433" cy="584776"/>
          </a:xfrm>
          <a:prstGeom prst="rect">
            <a:avLst/>
          </a:prstGeom>
          <a:solidFill>
            <a:schemeClr val="bg1"/>
          </a:solidFill>
        </p:spPr>
        <p:txBody>
          <a:bodyPr wrap="none" rtlCol="0">
            <a:spAutoFit/>
          </a:bodyPr>
          <a:lstStyle/>
          <a:p>
            <a:r>
              <a:rPr lang="en-US" sz="3200" b="1" dirty="0" smtClean="0">
                <a:solidFill>
                  <a:srgbClr val="FF0000"/>
                </a:solidFill>
                <a:latin typeface="Tahoma"/>
              </a:rPr>
              <a:t>Speed</a:t>
            </a:r>
            <a:endParaRPr lang="en-US" sz="3200" b="1" dirty="0">
              <a:solidFill>
                <a:srgbClr val="FF0000"/>
              </a:solidFill>
              <a:latin typeface="Tahoma"/>
            </a:endParaRPr>
          </a:p>
        </p:txBody>
      </p:sp>
      <p:sp>
        <p:nvSpPr>
          <p:cNvPr id="8" name="TextBox 7"/>
          <p:cNvSpPr txBox="1"/>
          <p:nvPr/>
        </p:nvSpPr>
        <p:spPr>
          <a:xfrm>
            <a:off x="5076056" y="2988240"/>
            <a:ext cx="1448433" cy="584776"/>
          </a:xfrm>
          <a:prstGeom prst="rect">
            <a:avLst/>
          </a:prstGeom>
          <a:solidFill>
            <a:schemeClr val="bg1"/>
          </a:solidFill>
        </p:spPr>
        <p:txBody>
          <a:bodyPr wrap="none" rtlCol="0">
            <a:spAutoFit/>
          </a:bodyPr>
          <a:lstStyle/>
          <a:p>
            <a:r>
              <a:rPr lang="en-US" sz="3200" b="1" dirty="0" smtClean="0">
                <a:solidFill>
                  <a:srgbClr val="FF0000"/>
                </a:solidFill>
                <a:latin typeface="Tahoma"/>
              </a:rPr>
              <a:t>Speed</a:t>
            </a:r>
            <a:endParaRPr lang="en-US" sz="3200" b="1" dirty="0">
              <a:solidFill>
                <a:srgbClr val="FF0000"/>
              </a:solidFill>
              <a:latin typeface="Tahoma"/>
            </a:endParaRPr>
          </a:p>
        </p:txBody>
      </p:sp>
      <p:sp>
        <p:nvSpPr>
          <p:cNvPr id="9" name="TextBox 8"/>
          <p:cNvSpPr txBox="1"/>
          <p:nvPr/>
        </p:nvSpPr>
        <p:spPr>
          <a:xfrm>
            <a:off x="5076056" y="3636312"/>
            <a:ext cx="1448433" cy="584776"/>
          </a:xfrm>
          <a:prstGeom prst="rect">
            <a:avLst/>
          </a:prstGeom>
          <a:solidFill>
            <a:schemeClr val="bg1"/>
          </a:solidFill>
        </p:spPr>
        <p:txBody>
          <a:bodyPr wrap="none" rtlCol="0">
            <a:spAutoFit/>
          </a:bodyPr>
          <a:lstStyle/>
          <a:p>
            <a:r>
              <a:rPr lang="en-US" sz="3200" b="1" dirty="0" smtClean="0">
                <a:solidFill>
                  <a:srgbClr val="FF0000"/>
                </a:solidFill>
                <a:latin typeface="Tahoma"/>
              </a:rPr>
              <a:t>Speed</a:t>
            </a:r>
            <a:endParaRPr lang="en-US" sz="3200" b="1" dirty="0">
              <a:solidFill>
                <a:srgbClr val="FF0000"/>
              </a:solidFill>
              <a:latin typeface="Tahoma"/>
            </a:endParaRPr>
          </a:p>
        </p:txBody>
      </p:sp>
      <p:sp>
        <p:nvSpPr>
          <p:cNvPr id="10" name="TextBox 9"/>
          <p:cNvSpPr txBox="1"/>
          <p:nvPr/>
        </p:nvSpPr>
        <p:spPr>
          <a:xfrm>
            <a:off x="5067783" y="4242258"/>
            <a:ext cx="1448433" cy="584776"/>
          </a:xfrm>
          <a:prstGeom prst="rect">
            <a:avLst/>
          </a:prstGeom>
          <a:solidFill>
            <a:schemeClr val="bg1"/>
          </a:solidFill>
        </p:spPr>
        <p:txBody>
          <a:bodyPr wrap="none" rtlCol="0">
            <a:spAutoFit/>
          </a:bodyPr>
          <a:lstStyle/>
          <a:p>
            <a:r>
              <a:rPr lang="en-US" sz="3200" b="1" dirty="0" smtClean="0">
                <a:solidFill>
                  <a:srgbClr val="FF0000"/>
                </a:solidFill>
                <a:latin typeface="Tahoma"/>
              </a:rPr>
              <a:t>Speed</a:t>
            </a:r>
            <a:endParaRPr lang="en-US" sz="3200" b="1" dirty="0">
              <a:solidFill>
                <a:srgbClr val="FF0000"/>
              </a:solidFill>
              <a:latin typeface="Tahoma"/>
            </a:endParaRPr>
          </a:p>
        </p:txBody>
      </p:sp>
      <p:sp>
        <p:nvSpPr>
          <p:cNvPr id="11" name="TextBox 10"/>
          <p:cNvSpPr txBox="1"/>
          <p:nvPr/>
        </p:nvSpPr>
        <p:spPr>
          <a:xfrm>
            <a:off x="5067783" y="4860448"/>
            <a:ext cx="1448433" cy="584776"/>
          </a:xfrm>
          <a:prstGeom prst="rect">
            <a:avLst/>
          </a:prstGeom>
          <a:solidFill>
            <a:schemeClr val="bg1"/>
          </a:solidFill>
        </p:spPr>
        <p:txBody>
          <a:bodyPr wrap="none" rtlCol="0">
            <a:spAutoFit/>
          </a:bodyPr>
          <a:lstStyle/>
          <a:p>
            <a:r>
              <a:rPr lang="en-US" sz="3200" b="1" dirty="0" smtClean="0">
                <a:solidFill>
                  <a:srgbClr val="FF0000"/>
                </a:solidFill>
                <a:latin typeface="Tahoma"/>
              </a:rPr>
              <a:t>Speed</a:t>
            </a:r>
            <a:endParaRPr lang="en-US" sz="3200" b="1" dirty="0">
              <a:solidFill>
                <a:srgbClr val="FF0000"/>
              </a:solidFill>
              <a:latin typeface="Tahoma"/>
            </a:endParaRPr>
          </a:p>
        </p:txBody>
      </p:sp>
      <p:sp>
        <p:nvSpPr>
          <p:cNvPr id="12" name="TextBox 11"/>
          <p:cNvSpPr txBox="1"/>
          <p:nvPr/>
        </p:nvSpPr>
        <p:spPr>
          <a:xfrm>
            <a:off x="1780551" y="6512454"/>
            <a:ext cx="3160741" cy="246221"/>
          </a:xfrm>
          <a:prstGeom prst="rect">
            <a:avLst/>
          </a:prstGeom>
          <a:noFill/>
        </p:spPr>
        <p:txBody>
          <a:bodyPr wrap="none" rtlCol="0">
            <a:spAutoFit/>
          </a:bodyPr>
          <a:lstStyle/>
          <a:p>
            <a:r>
              <a:rPr lang="en-US" sz="1000" dirty="0">
                <a:latin typeface="Calibri"/>
                <a:cs typeface="Calibri"/>
              </a:rPr>
              <a:t>Source: https://</a:t>
            </a:r>
            <a:r>
              <a:rPr lang="en-US" sz="1000" dirty="0" err="1">
                <a:latin typeface="Calibri"/>
                <a:cs typeface="Calibri"/>
              </a:rPr>
              <a:t>www.simplypsychology.org</a:t>
            </a:r>
            <a:r>
              <a:rPr lang="en-US" sz="1000" dirty="0">
                <a:latin typeface="Calibri"/>
                <a:cs typeface="Calibri"/>
              </a:rPr>
              <a:t>/</a:t>
            </a:r>
            <a:r>
              <a:rPr lang="en-US" sz="1000" dirty="0" err="1">
                <a:latin typeface="Calibri"/>
                <a:cs typeface="Calibri"/>
              </a:rPr>
              <a:t>maslow.html</a:t>
            </a:r>
            <a:endParaRPr lang="en-US" sz="1000" dirty="0">
              <a:latin typeface="Calibri"/>
              <a:cs typeface="Calibri"/>
            </a:endParaRPr>
          </a:p>
        </p:txBody>
      </p:sp>
    </p:spTree>
    <p:extLst>
      <p:ext uri="{BB962C8B-B14F-4D97-AF65-F5344CB8AC3E}">
        <p14:creationId xmlns:p14="http://schemas.microsoft.com/office/powerpoint/2010/main" val="190951242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Chart 14"/>
          <p:cNvGraphicFramePr>
            <a:graphicFrameLocks/>
          </p:cNvGraphicFramePr>
          <p:nvPr>
            <p:extLst>
              <p:ext uri="{D42A27DB-BD31-4B8C-83A1-F6EECF244321}">
                <p14:modId xmlns:p14="http://schemas.microsoft.com/office/powerpoint/2010/main" val="856569399"/>
              </p:ext>
            </p:extLst>
          </p:nvPr>
        </p:nvGraphicFramePr>
        <p:xfrm>
          <a:off x="74706" y="1204631"/>
          <a:ext cx="8994588" cy="4647529"/>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normAutofit/>
          </a:bodyPr>
          <a:lstStyle/>
          <a:p>
            <a:r>
              <a:rPr lang="en-US" dirty="0" smtClean="0"/>
              <a:t>Main Memory Latency Lags Behind</a:t>
            </a:r>
            <a:endParaRPr lang="en-US" dirty="0"/>
          </a:p>
        </p:txBody>
      </p:sp>
      <p:sp>
        <p:nvSpPr>
          <p:cNvPr id="9" name="TextBox 8"/>
          <p:cNvSpPr txBox="1"/>
          <p:nvPr/>
        </p:nvSpPr>
        <p:spPr>
          <a:xfrm>
            <a:off x="7744727" y="1230673"/>
            <a:ext cx="1005403" cy="584775"/>
          </a:xfrm>
          <a:prstGeom prst="rect">
            <a:avLst/>
          </a:prstGeom>
          <a:noFill/>
        </p:spPr>
        <p:txBody>
          <a:bodyPr wrap="none" rtlCol="0">
            <a:spAutoFit/>
          </a:bodyPr>
          <a:lstStyle/>
          <a:p>
            <a:r>
              <a:rPr lang="en-US" sz="3200" dirty="0" smtClean="0">
                <a:solidFill>
                  <a:srgbClr val="4D3B62"/>
                </a:solidFill>
              </a:rPr>
              <a:t>128x</a:t>
            </a:r>
          </a:p>
        </p:txBody>
      </p:sp>
      <p:sp>
        <p:nvSpPr>
          <p:cNvPr id="10" name="TextBox 9"/>
          <p:cNvSpPr txBox="1"/>
          <p:nvPr/>
        </p:nvSpPr>
        <p:spPr>
          <a:xfrm>
            <a:off x="7949911" y="2556978"/>
            <a:ext cx="800219" cy="584775"/>
          </a:xfrm>
          <a:prstGeom prst="rect">
            <a:avLst/>
          </a:prstGeom>
          <a:noFill/>
        </p:spPr>
        <p:txBody>
          <a:bodyPr wrap="none" rtlCol="0">
            <a:spAutoFit/>
          </a:bodyPr>
          <a:lstStyle/>
          <a:p>
            <a:r>
              <a:rPr lang="en-US" sz="3200" dirty="0" smtClean="0">
                <a:solidFill>
                  <a:schemeClr val="accent6"/>
                </a:solidFill>
              </a:rPr>
              <a:t>20x</a:t>
            </a:r>
          </a:p>
        </p:txBody>
      </p:sp>
      <p:sp>
        <p:nvSpPr>
          <p:cNvPr id="11" name="TextBox 10"/>
          <p:cNvSpPr txBox="1"/>
          <p:nvPr/>
        </p:nvSpPr>
        <p:spPr>
          <a:xfrm>
            <a:off x="7860143" y="4202002"/>
            <a:ext cx="889987" cy="584775"/>
          </a:xfrm>
          <a:prstGeom prst="rect">
            <a:avLst/>
          </a:prstGeom>
          <a:noFill/>
        </p:spPr>
        <p:txBody>
          <a:bodyPr wrap="none" rtlCol="0">
            <a:spAutoFit/>
          </a:bodyPr>
          <a:lstStyle/>
          <a:p>
            <a:r>
              <a:rPr lang="en-US" sz="3200" smtClean="0">
                <a:solidFill>
                  <a:srgbClr val="FF4136"/>
                </a:solidFill>
              </a:rPr>
              <a:t>1.3x</a:t>
            </a:r>
            <a:endParaRPr lang="en-US" sz="3200" dirty="0" smtClean="0">
              <a:solidFill>
                <a:srgbClr val="FF4136"/>
              </a:solidFill>
            </a:endParaRPr>
          </a:p>
        </p:txBody>
      </p:sp>
      <p:sp>
        <p:nvSpPr>
          <p:cNvPr id="12" name="TextBox 11"/>
          <p:cNvSpPr txBox="1"/>
          <p:nvPr/>
        </p:nvSpPr>
        <p:spPr>
          <a:xfrm>
            <a:off x="0" y="5723778"/>
            <a:ext cx="9144000" cy="615553"/>
          </a:xfrm>
          <a:prstGeom prst="rect">
            <a:avLst/>
          </a:prstGeom>
          <a:solidFill>
            <a:srgbClr val="FF4136"/>
          </a:solidFill>
        </p:spPr>
        <p:txBody>
          <a:bodyPr wrap="square" rtlCol="0">
            <a:spAutoFit/>
          </a:bodyPr>
          <a:lstStyle/>
          <a:p>
            <a:pPr algn="ctr"/>
            <a:r>
              <a:rPr lang="en-US" sz="3400" dirty="0" smtClean="0">
                <a:solidFill>
                  <a:schemeClr val="bg1"/>
                </a:solidFill>
              </a:rPr>
              <a:t>Memory latency remains almost constant</a:t>
            </a:r>
            <a:endParaRPr lang="en-US" sz="3400" dirty="0">
              <a:solidFill>
                <a:schemeClr val="bg1"/>
              </a:solidFill>
            </a:endParaRPr>
          </a:p>
        </p:txBody>
      </p:sp>
    </p:spTree>
    <p:extLst>
      <p:ext uri="{BB962C8B-B14F-4D97-AF65-F5344CB8AC3E}">
        <p14:creationId xmlns:p14="http://schemas.microsoft.com/office/powerpoint/2010/main" val="388359493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graphicEl>
                                              <a:chart seriesIdx="-3" categoryIdx="-3" bldStep="gridLegend"/>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graphicEl>
                                              <a:chart seriesIdx="0" categoryIdx="-4" bldStep="series"/>
                                            </p:graphicEl>
                                          </p:spTgt>
                                        </p:tgtEl>
                                        <p:attrNameLst>
                                          <p:attrName>style.visibility</p:attrName>
                                        </p:attrNameLst>
                                      </p:cBhvr>
                                      <p:to>
                                        <p:strVal val="visible"/>
                                      </p:to>
                                    </p:set>
                                  </p:childTnLst>
                                </p:cTn>
                              </p:par>
                            </p:childTnLst>
                          </p:cTn>
                        </p:par>
                        <p:par>
                          <p:cTn id="11" fill="hold">
                            <p:stCondLst>
                              <p:cond delay="0"/>
                            </p:stCondLst>
                            <p:childTnLst>
                              <p:par>
                                <p:cTn id="12" presetID="5" presetClass="entr" presetSubtype="10" fill="hold" grpId="1"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checkerboard(across)">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15">
                                            <p:graphicEl>
                                              <a:chart seriesIdx="1" categoryIdx="-4" bldStep="series"/>
                                            </p:graphicEl>
                                          </p:spTgt>
                                        </p:tgtEl>
                                        <p:attrNameLst>
                                          <p:attrName>style.visibility</p:attrName>
                                        </p:attrNameLst>
                                      </p:cBhvr>
                                      <p:to>
                                        <p:strVal val="visible"/>
                                      </p:to>
                                    </p:set>
                                    <p:animEffect transition="in" filter="wipe(left)">
                                      <p:cBhvr>
                                        <p:cTn id="19" dur="500"/>
                                        <p:tgtEl>
                                          <p:spTgt spid="15">
                                            <p:graphicEl>
                                              <a:chart seriesIdx="1" categoryIdx="-4" bldStep="series"/>
                                            </p:graphicEl>
                                          </p:spTgt>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15">
                                            <p:graphicEl>
                                              <a:chart seriesIdx="2" categoryIdx="-4" bldStep="series"/>
                                            </p:graphicEl>
                                          </p:spTgt>
                                        </p:tgtEl>
                                        <p:attrNameLst>
                                          <p:attrName>style.visibility</p:attrName>
                                        </p:attrNameLst>
                                      </p:cBhvr>
                                      <p:to>
                                        <p:strVal val="visible"/>
                                      </p:to>
                                    </p:set>
                                    <p:animEffect transition="in" filter="wipe(left)">
                                      <p:cBhvr>
                                        <p:cTn id="28" dur="2000"/>
                                        <p:tgtEl>
                                          <p:spTgt spid="15">
                                            <p:graphicEl>
                                              <a:chart seriesIdx="2" categoryIdx="-4" bldStep="series"/>
                                            </p:graphicEl>
                                          </p:spTgt>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Sub>
          <a:bldChart bld="series"/>
        </p:bldSub>
      </p:bldGraphic>
      <p:bldP spid="9" grpId="1"/>
      <p:bldP spid="10" grpId="0"/>
      <p:bldP spid="11" grpId="0"/>
      <p:bldP spid="12"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Closer Look </a:t>
            </a:r>
            <a:r>
              <a:rPr lang="is-IS" dirty="0" smtClean="0"/>
              <a: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172</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116943" y="1196752"/>
            <a:ext cx="8937289" cy="4176464"/>
          </a:xfrm>
          <a:prstGeom prst="rect">
            <a:avLst/>
          </a:prstGeom>
        </p:spPr>
      </p:pic>
      <p:sp>
        <p:nvSpPr>
          <p:cNvPr id="7" name="TextBox 6"/>
          <p:cNvSpPr txBox="1"/>
          <p:nvPr/>
        </p:nvSpPr>
        <p:spPr>
          <a:xfrm>
            <a:off x="180084" y="5733256"/>
            <a:ext cx="8928420" cy="615553"/>
          </a:xfrm>
          <a:prstGeom prst="rect">
            <a:avLst/>
          </a:prstGeom>
          <a:noFill/>
        </p:spPr>
        <p:txBody>
          <a:bodyPr wrap="none" rtlCol="0">
            <a:spAutoFit/>
          </a:bodyPr>
          <a:lstStyle/>
          <a:p>
            <a:r>
              <a:rPr lang="en-US" sz="1700" dirty="0" smtClean="0">
                <a:solidFill>
                  <a:srgbClr val="000000"/>
                </a:solidFill>
                <a:latin typeface="Tahoma"/>
              </a:rPr>
              <a:t>Chang+, “</a:t>
            </a:r>
            <a:r>
              <a:rPr lang="en-US" sz="1700" b="1" dirty="0">
                <a:solidFill>
                  <a:srgbClr val="000000"/>
                </a:solidFill>
                <a:latin typeface="Tahoma"/>
                <a:hlinkClick r:id="rId3"/>
              </a:rPr>
              <a:t>Understanding Latency Variation in Modern DRAM Chips: Experimental </a:t>
            </a:r>
            <a:endParaRPr lang="en-US" sz="1700" b="1" dirty="0" smtClean="0">
              <a:solidFill>
                <a:srgbClr val="000000"/>
              </a:solidFill>
              <a:latin typeface="Tahoma"/>
              <a:hlinkClick r:id="rId3"/>
            </a:endParaRPr>
          </a:p>
          <a:p>
            <a:r>
              <a:rPr lang="en-US" sz="1700" b="1" dirty="0" smtClean="0">
                <a:solidFill>
                  <a:srgbClr val="000000"/>
                </a:solidFill>
                <a:latin typeface="Tahoma"/>
                <a:hlinkClick r:id="rId3"/>
              </a:rPr>
              <a:t>Characterization</a:t>
            </a:r>
            <a:r>
              <a:rPr lang="en-US" sz="1700" b="1" dirty="0">
                <a:solidFill>
                  <a:srgbClr val="000000"/>
                </a:solidFill>
                <a:latin typeface="Tahoma"/>
                <a:hlinkClick r:id="rId3"/>
              </a:rPr>
              <a:t>, Analysis, and Optimization"</a:t>
            </a:r>
            <a:r>
              <a:rPr lang="en-US" sz="1700" dirty="0" smtClean="0">
                <a:solidFill>
                  <a:srgbClr val="000000"/>
                </a:solidFill>
                <a:latin typeface="Tahoma"/>
              </a:rPr>
              <a:t>,” SIGMETRICS 2016.</a:t>
            </a:r>
            <a:endParaRPr lang="en-US" sz="1700" dirty="0">
              <a:solidFill>
                <a:srgbClr val="000000"/>
              </a:solidFill>
              <a:latin typeface="Tahoma"/>
            </a:endParaRPr>
          </a:p>
        </p:txBody>
      </p:sp>
    </p:spTree>
    <p:extLst>
      <p:ext uri="{BB962C8B-B14F-4D97-AF65-F5344CB8AC3E}">
        <p14:creationId xmlns:p14="http://schemas.microsoft.com/office/powerpoint/2010/main" val="94606609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dirty="0" smtClean="0"/>
              <a:t>DRAM Latency Is Critical for Performance</a:t>
            </a:r>
            <a:endParaRPr lang="en-US" dirty="0"/>
          </a:p>
        </p:txBody>
      </p:sp>
      <p:sp>
        <p:nvSpPr>
          <p:cNvPr id="15" name="TextBox 14"/>
          <p:cNvSpPr txBox="1"/>
          <p:nvPr/>
        </p:nvSpPr>
        <p:spPr>
          <a:xfrm>
            <a:off x="448964" y="5361579"/>
            <a:ext cx="4652211" cy="1015663"/>
          </a:xfrm>
          <a:prstGeom prst="rect">
            <a:avLst/>
          </a:prstGeom>
          <a:noFill/>
        </p:spPr>
        <p:txBody>
          <a:bodyPr wrap="square" rtlCol="0">
            <a:spAutoFit/>
          </a:bodyPr>
          <a:lstStyle/>
          <a:p>
            <a:r>
              <a:rPr lang="en-US" sz="2400" b="1" dirty="0" smtClean="0">
                <a:solidFill>
                  <a:prstClr val="black"/>
                </a:solidFill>
                <a:latin typeface="Gill Sans MT"/>
              </a:rPr>
              <a:t>In-Memory Data Analytics </a:t>
            </a:r>
          </a:p>
          <a:p>
            <a:r>
              <a:rPr lang="en-US" dirty="0" smtClean="0">
                <a:solidFill>
                  <a:prstClr val="black">
                    <a:lumMod val="50000"/>
                    <a:lumOff val="50000"/>
                  </a:prstClr>
                </a:solidFill>
                <a:latin typeface="Gill Sans MT"/>
              </a:rPr>
              <a:t>[Clapp</a:t>
            </a:r>
            <a:r>
              <a:rPr lang="en-US" dirty="0">
                <a:solidFill>
                  <a:prstClr val="black">
                    <a:lumMod val="50000"/>
                    <a:lumOff val="50000"/>
                  </a:prstClr>
                </a:solidFill>
                <a:latin typeface="Gill Sans MT"/>
              </a:rPr>
              <a:t>+ (</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  </a:t>
            </a:r>
          </a:p>
          <a:p>
            <a:pPr marL="63500" indent="-63500"/>
            <a:r>
              <a:rPr lang="en-US" dirty="0" smtClean="0">
                <a:solidFill>
                  <a:prstClr val="black">
                    <a:lumMod val="50000"/>
                    <a:lumOff val="50000"/>
                  </a:prstClr>
                </a:solidFill>
                <a:latin typeface="Gill Sans MT"/>
              </a:rPr>
              <a:t>	Awan+, BDCloud’15]</a:t>
            </a:r>
            <a:endParaRPr lang="en-US" dirty="0">
              <a:solidFill>
                <a:prstClr val="black">
                  <a:lumMod val="50000"/>
                  <a:lumOff val="50000"/>
                </a:prstClr>
              </a:solidFill>
              <a:latin typeface="Gill Sans MT"/>
            </a:endParaRPr>
          </a:p>
        </p:txBody>
      </p:sp>
      <p:sp>
        <p:nvSpPr>
          <p:cNvPr id="16" name="TextBox 15"/>
          <p:cNvSpPr txBox="1"/>
          <p:nvPr/>
        </p:nvSpPr>
        <p:spPr>
          <a:xfrm>
            <a:off x="4836963" y="5361579"/>
            <a:ext cx="3618587" cy="738664"/>
          </a:xfrm>
          <a:prstGeom prst="rect">
            <a:avLst/>
          </a:prstGeom>
          <a:noFill/>
        </p:spPr>
        <p:txBody>
          <a:bodyPr wrap="square" rtlCol="0">
            <a:spAutoFit/>
          </a:bodyPr>
          <a:lstStyle/>
          <a:p>
            <a:r>
              <a:rPr lang="en-US" sz="2400" b="1" dirty="0" smtClean="0">
                <a:solidFill>
                  <a:prstClr val="black"/>
                </a:solidFill>
                <a:latin typeface="Gill Sans MT"/>
              </a:rPr>
              <a:t>Datacenter Workloads </a:t>
            </a:r>
            <a:br>
              <a:rPr lang="en-US" sz="2400" b="1" dirty="0" smtClean="0">
                <a:solidFill>
                  <a:prstClr val="black"/>
                </a:solidFill>
                <a:latin typeface="Gill Sans MT"/>
              </a:rPr>
            </a:br>
            <a:r>
              <a:rPr lang="en-US" dirty="0" smtClean="0">
                <a:solidFill>
                  <a:prstClr val="black">
                    <a:lumMod val="50000"/>
                    <a:lumOff val="50000"/>
                  </a:prstClr>
                </a:solidFill>
                <a:latin typeface="Gill Sans MT"/>
              </a:rPr>
              <a:t>[</a:t>
            </a:r>
            <a:r>
              <a:rPr lang="en-US" dirty="0" err="1" smtClean="0">
                <a:solidFill>
                  <a:prstClr val="black">
                    <a:lumMod val="50000"/>
                    <a:lumOff val="50000"/>
                  </a:prstClr>
                </a:solidFill>
                <a:latin typeface="Gill Sans MT"/>
              </a:rPr>
              <a:t>Kanev</a:t>
            </a:r>
            <a:r>
              <a:rPr lang="en-US" dirty="0" smtClean="0">
                <a:solidFill>
                  <a:prstClr val="black">
                    <a:lumMod val="50000"/>
                    <a:lumOff val="50000"/>
                  </a:prstClr>
                </a:solidFill>
                <a:latin typeface="Gill Sans MT"/>
              </a:rPr>
              <a:t>+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Google</a:t>
            </a:r>
            <a:r>
              <a:rPr lang="en-US" dirty="0" smtClean="0">
                <a:solidFill>
                  <a:prstClr val="black">
                    <a:lumMod val="50000"/>
                    <a:lumOff val="50000"/>
                  </a:prstClr>
                </a:solidFill>
                <a:latin typeface="Gill Sans MT"/>
              </a:rPr>
              <a:t>), ISCA’15]</a:t>
            </a:r>
            <a:endParaRPr lang="en-US" dirty="0">
              <a:solidFill>
                <a:prstClr val="black">
                  <a:lumMod val="50000"/>
                  <a:lumOff val="50000"/>
                </a:prstClr>
              </a:solidFill>
              <a:latin typeface="Gill Sans MT"/>
            </a:endParaRPr>
          </a:p>
        </p:txBody>
      </p:sp>
      <p:pic>
        <p:nvPicPr>
          <p:cNvPr id="17" name="Picture 1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r>
              <a:rPr lang="en-US" sz="2400" b="1" dirty="0" smtClean="0">
                <a:solidFill>
                  <a:prstClr val="black"/>
                </a:solidFill>
                <a:latin typeface="Gill Sans MT"/>
              </a:rPr>
              <a:t>In-memory Databases </a:t>
            </a:r>
          </a:p>
          <a:p>
            <a:pPr marL="63500" indent="-63500"/>
            <a:r>
              <a:rPr lang="en-US" dirty="0" smtClean="0">
                <a:solidFill>
                  <a:prstClr val="black">
                    <a:lumMod val="50000"/>
                    <a:lumOff val="50000"/>
                  </a:prstClr>
                </a:solidFill>
                <a:latin typeface="Gill Sans MT"/>
              </a:rPr>
              <a:t>[</a:t>
            </a:r>
            <a:r>
              <a:rPr lang="en-US" dirty="0">
                <a:solidFill>
                  <a:prstClr val="black">
                    <a:lumMod val="50000"/>
                    <a:lumOff val="50000"/>
                  </a:prstClr>
                </a:solidFill>
                <a:latin typeface="Gill Sans MT"/>
              </a:rPr>
              <a:t>Mao+, </a:t>
            </a:r>
            <a:r>
              <a:rPr lang="en-US" dirty="0" smtClean="0">
                <a:solidFill>
                  <a:prstClr val="black">
                    <a:lumMod val="50000"/>
                    <a:lumOff val="50000"/>
                  </a:prstClr>
                </a:solidFill>
                <a:latin typeface="Gill Sans MT"/>
              </a:rPr>
              <a:t>EuroSys’12; </a:t>
            </a:r>
            <a:br>
              <a:rPr lang="en-US" dirty="0" smtClean="0">
                <a:solidFill>
                  <a:prstClr val="black">
                    <a:lumMod val="50000"/>
                    <a:lumOff val="50000"/>
                  </a:prstClr>
                </a:solidFill>
                <a:latin typeface="Gill Sans MT"/>
              </a:rPr>
            </a:br>
            <a:r>
              <a:rPr lang="en-US" dirty="0" smtClean="0">
                <a:solidFill>
                  <a:prstClr val="black">
                    <a:lumMod val="50000"/>
                    <a:lumOff val="50000"/>
                  </a:prstClr>
                </a:solidFill>
                <a:latin typeface="Gill Sans MT"/>
              </a:rPr>
              <a:t>Clapp+ </a:t>
            </a:r>
            <a:r>
              <a:rPr lang="en-US" dirty="0">
                <a:solidFill>
                  <a:prstClr val="black">
                    <a:lumMod val="50000"/>
                    <a:lumOff val="50000"/>
                  </a:prstClr>
                </a:solidFill>
                <a:latin typeface="Gill Sans MT"/>
              </a:rPr>
              <a:t>(</a:t>
            </a:r>
            <a:r>
              <a:rPr lang="en-US" b="1" dirty="0">
                <a:solidFill>
                  <a:prstClr val="black">
                    <a:lumMod val="50000"/>
                    <a:lumOff val="50000"/>
                  </a:prstClr>
                </a:solidFill>
                <a:latin typeface="Gill Sans MT"/>
              </a:rPr>
              <a:t>Intel</a:t>
            </a:r>
            <a:r>
              <a:rPr lang="en-US" dirty="0">
                <a:solidFill>
                  <a:prstClr val="black">
                    <a:lumMod val="50000"/>
                    <a:lumOff val="50000"/>
                  </a:prstClr>
                </a:solidFill>
                <a:latin typeface="Gill Sans MT"/>
              </a:rPr>
              <a:t>), </a:t>
            </a:r>
            <a:r>
              <a:rPr lang="en-US" dirty="0" smtClean="0">
                <a:solidFill>
                  <a:prstClr val="black">
                    <a:lumMod val="50000"/>
                    <a:lumOff val="50000"/>
                  </a:prstClr>
                </a:solidFill>
                <a:latin typeface="Gill Sans MT"/>
              </a:rPr>
              <a:t>IISWC’15]</a:t>
            </a:r>
            <a:endParaRPr lang="en-US" dirty="0">
              <a:solidFill>
                <a:prstClr val="black">
                  <a:lumMod val="50000"/>
                  <a:lumOff val="50000"/>
                </a:prstClr>
              </a:solidFill>
              <a:latin typeface="Gill Sans MT"/>
            </a:endParaRPr>
          </a:p>
        </p:txBody>
      </p:sp>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r>
              <a:rPr lang="en-US" sz="2400" b="1" dirty="0" smtClean="0">
                <a:solidFill>
                  <a:prstClr val="black"/>
                </a:solidFill>
                <a:latin typeface="Gill Sans MT"/>
              </a:rPr>
              <a:t>Graph/Tree Processing </a:t>
            </a:r>
          </a:p>
          <a:p>
            <a:r>
              <a:rPr lang="en-US" dirty="0" smtClean="0">
                <a:solidFill>
                  <a:prstClr val="black">
                    <a:lumMod val="50000"/>
                    <a:lumOff val="50000"/>
                  </a:prstClr>
                </a:solidFill>
                <a:latin typeface="Gill Sans MT"/>
              </a:rPr>
              <a:t>[Xu+, IISWC’12; </a:t>
            </a:r>
            <a:r>
              <a:rPr lang="en-US" dirty="0" err="1" smtClean="0">
                <a:solidFill>
                  <a:prstClr val="black">
                    <a:lumMod val="50000"/>
                    <a:lumOff val="50000"/>
                  </a:prstClr>
                </a:solidFill>
                <a:latin typeface="Gill Sans MT"/>
              </a:rPr>
              <a:t>Umuroglu</a:t>
            </a:r>
            <a:r>
              <a:rPr lang="en-US" dirty="0" smtClean="0">
                <a:solidFill>
                  <a:prstClr val="black">
                    <a:lumMod val="50000"/>
                    <a:lumOff val="50000"/>
                  </a:prstClr>
                </a:solidFill>
                <a:latin typeface="Gill Sans MT"/>
              </a:rPr>
              <a:t>+, FPL’15]</a:t>
            </a:r>
            <a:endParaRPr lang="en-US" dirty="0">
              <a:solidFill>
                <a:prstClr val="black">
                  <a:lumMod val="50000"/>
                  <a:lumOff val="50000"/>
                </a:prstClr>
              </a:solidFill>
              <a:latin typeface="Gill Sans MT"/>
            </a:endParaRP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567081" y="3772838"/>
            <a:ext cx="2133599" cy="1546598"/>
          </a:xfrm>
          <a:prstGeom prst="rect">
            <a:avLst/>
          </a:prstGeom>
        </p:spPr>
      </p:pic>
      <p:sp>
        <p:nvSpPr>
          <p:cNvPr id="26" name="Rectangle 25"/>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solidFill>
                  <a:prstClr val="white"/>
                </a:solidFill>
                <a:latin typeface="Futura Medium" charset="0"/>
                <a:ea typeface="Futura Medium" charset="0"/>
                <a:cs typeface="Futura Medium" charset="0"/>
              </a:rPr>
              <a:t>Long memory </a:t>
            </a:r>
            <a:r>
              <a:rPr lang="en-US" sz="3200" smtClean="0">
                <a:solidFill>
                  <a:prstClr val="white"/>
                </a:solidFill>
                <a:latin typeface="Futura Medium" charset="0"/>
                <a:ea typeface="Futura Medium" charset="0"/>
                <a:cs typeface="Futura Medium" charset="0"/>
              </a:rPr>
              <a:t>latency </a:t>
            </a:r>
            <a:r>
              <a:rPr lang="en-US" sz="3200">
                <a:solidFill>
                  <a:prstClr val="white"/>
                </a:solidFill>
                <a:latin typeface="Cambria Math" panose="02040503050406030204" pitchFamily="18" charset="0"/>
                <a:ea typeface="Cambria Math" panose="02040503050406030204" pitchFamily="18" charset="0"/>
              </a:rPr>
              <a:t>→</a:t>
            </a:r>
            <a:r>
              <a:rPr lang="en-US" sz="3200">
                <a:solidFill>
                  <a:prstClr val="white"/>
                </a:solidFill>
                <a:latin typeface="Gill Sans MT"/>
              </a:rPr>
              <a:t> </a:t>
            </a:r>
            <a:r>
              <a:rPr lang="en-US" sz="3200" smtClean="0">
                <a:solidFill>
                  <a:prstClr val="white"/>
                </a:solidFill>
                <a:latin typeface="Futura Medium" charset="0"/>
                <a:ea typeface="Futura Medium" charset="0"/>
                <a:cs typeface="Futura Medium" charset="0"/>
              </a:rPr>
              <a:t>performance </a:t>
            </a:r>
            <a:r>
              <a:rPr lang="en-US" sz="3200" dirty="0" smtClean="0">
                <a:solidFill>
                  <a:prstClr val="white"/>
                </a:solidFill>
                <a:latin typeface="Futura Medium" charset="0"/>
                <a:ea typeface="Futura Medium" charset="0"/>
                <a:cs typeface="Futura Medium" charset="0"/>
              </a:rPr>
              <a:t>bottleneck</a:t>
            </a:r>
            <a:endParaRPr lang="en-US" sz="3200" dirty="0">
              <a:solidFill>
                <a:prstClr val="white"/>
              </a:solidFill>
              <a:latin typeface="Futura Medium" charset="0"/>
              <a:ea typeface="Futura Medium" charset="0"/>
              <a:cs typeface="Futura Medium" charset="0"/>
            </a:endParaRPr>
          </a:p>
        </p:txBody>
      </p:sp>
    </p:spTree>
    <p:extLst>
      <p:ext uri="{BB962C8B-B14F-4D97-AF65-F5344CB8AC3E}">
        <p14:creationId xmlns:p14="http://schemas.microsoft.com/office/powerpoint/2010/main" val="340017473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Why the Long Latency?</a:t>
            </a:r>
            <a:endParaRPr lang="en-US" dirty="0"/>
          </a:p>
        </p:txBody>
      </p:sp>
      <p:sp>
        <p:nvSpPr>
          <p:cNvPr id="3" name="Content Placeholder 2"/>
          <p:cNvSpPr>
            <a:spLocks noGrp="1"/>
          </p:cNvSpPr>
          <p:nvPr>
            <p:ph idx="1"/>
          </p:nvPr>
        </p:nvSpPr>
        <p:spPr/>
        <p:txBody>
          <a:bodyPr/>
          <a:lstStyle/>
          <a:p>
            <a:r>
              <a:rPr lang="en-US" dirty="0" smtClean="0">
                <a:solidFill>
                  <a:srgbClr val="0000FF"/>
                </a:solidFill>
              </a:rPr>
              <a:t>Design of DRAM </a:t>
            </a:r>
            <a:r>
              <a:rPr lang="en-US" dirty="0" err="1" smtClean="0">
                <a:solidFill>
                  <a:srgbClr val="0000FF"/>
                </a:solidFill>
              </a:rPr>
              <a:t>uArchitecture</a:t>
            </a:r>
            <a:endParaRPr lang="en-US" dirty="0" smtClean="0">
              <a:solidFill>
                <a:srgbClr val="0000FF"/>
              </a:solidFill>
            </a:endParaRPr>
          </a:p>
          <a:p>
            <a:pPr lvl="1"/>
            <a:r>
              <a:rPr lang="en-US" dirty="0" smtClean="0"/>
              <a:t>Goal: Maximize capacity/area, not minimize latency</a:t>
            </a:r>
          </a:p>
          <a:p>
            <a:pPr lvl="1"/>
            <a:endParaRPr lang="en-US" dirty="0"/>
          </a:p>
          <a:p>
            <a:r>
              <a:rPr lang="en-US" dirty="0" smtClean="0">
                <a:solidFill>
                  <a:srgbClr val="0000FF"/>
                </a:solidFill>
              </a:rPr>
              <a:t>One size fits all approach to latency specification</a:t>
            </a:r>
          </a:p>
          <a:p>
            <a:pPr lvl="1"/>
            <a:r>
              <a:rPr lang="en-US" dirty="0" smtClean="0"/>
              <a:t>Same latency parameters for all </a:t>
            </a:r>
            <a:r>
              <a:rPr lang="en-US" dirty="0" smtClean="0">
                <a:solidFill>
                  <a:srgbClr val="FF0000"/>
                </a:solidFill>
              </a:rPr>
              <a:t>temperatures</a:t>
            </a:r>
          </a:p>
          <a:p>
            <a:pPr lvl="1"/>
            <a:r>
              <a:rPr lang="en-US" dirty="0" smtClean="0"/>
              <a:t>Same latency parameters for all </a:t>
            </a:r>
            <a:r>
              <a:rPr lang="en-US" dirty="0" smtClean="0">
                <a:solidFill>
                  <a:srgbClr val="FF0000"/>
                </a:solidFill>
              </a:rPr>
              <a:t>DRAM chips (e.g., rows)</a:t>
            </a:r>
          </a:p>
          <a:p>
            <a:pPr lvl="1"/>
            <a:r>
              <a:rPr lang="en-US" dirty="0" smtClean="0"/>
              <a:t>Same latency parameters for all </a:t>
            </a:r>
            <a:r>
              <a:rPr lang="en-US" dirty="0" smtClean="0">
                <a:solidFill>
                  <a:srgbClr val="FF0000"/>
                </a:solidFill>
              </a:rPr>
              <a:t>parts of a DRAM chip</a:t>
            </a:r>
          </a:p>
          <a:p>
            <a:pPr lvl="1"/>
            <a:r>
              <a:rPr lang="en-US" dirty="0" smtClean="0"/>
              <a:t>Same latency parameters for all </a:t>
            </a:r>
            <a:r>
              <a:rPr lang="en-US" dirty="0" smtClean="0">
                <a:solidFill>
                  <a:srgbClr val="FF0000"/>
                </a:solidFill>
              </a:rPr>
              <a:t>supply voltage levels</a:t>
            </a:r>
          </a:p>
          <a:p>
            <a:pPr lvl="1"/>
            <a:r>
              <a:rPr lang="en-US" dirty="0" smtClean="0"/>
              <a:t>Same latency parameters for all </a:t>
            </a:r>
            <a:r>
              <a:rPr lang="en-US" dirty="0" smtClean="0">
                <a:solidFill>
                  <a:srgbClr val="FF0000"/>
                </a:solidFill>
              </a:rPr>
              <a:t>application data </a:t>
            </a:r>
            <a:endParaRPr lang="en-US" dirty="0" smtClean="0"/>
          </a:p>
          <a:p>
            <a:pPr lvl="1"/>
            <a:r>
              <a:rPr lang="is-IS" dirty="0" smtClean="0"/>
              <a:t>…</a:t>
            </a:r>
            <a:endParaRPr lang="en-US" dirty="0" smtClean="0"/>
          </a:p>
          <a:p>
            <a:pPr lvl="1"/>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174</a:t>
            </a:fld>
            <a:endParaRPr lang="en-US" altLang="en-US">
              <a:solidFill>
                <a:srgbClr val="000000"/>
              </a:solidFill>
            </a:endParaRPr>
          </a:p>
        </p:txBody>
      </p:sp>
    </p:spTree>
    <p:extLst>
      <p:ext uri="{BB962C8B-B14F-4D97-AF65-F5344CB8AC3E}">
        <p14:creationId xmlns:p14="http://schemas.microsoft.com/office/powerpoint/2010/main" val="193148108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Latency Variation in Memory Chips</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175</a:t>
            </a:fld>
            <a:endParaRPr lang="en-US" altLang="en-US">
              <a:solidFill>
                <a:srgbClr val="000000"/>
              </a:solidFill>
            </a:endParaRPr>
          </a:p>
        </p:txBody>
      </p:sp>
      <p:grpSp>
        <p:nvGrpSpPr>
          <p:cNvPr id="55" name="Group 54"/>
          <p:cNvGrpSpPr/>
          <p:nvPr/>
        </p:nvGrpSpPr>
        <p:grpSpPr>
          <a:xfrm>
            <a:off x="741777" y="4953000"/>
            <a:ext cx="8040641" cy="992612"/>
            <a:chOff x="224591" y="5243899"/>
            <a:chExt cx="8510476" cy="992613"/>
          </a:xfrm>
        </p:grpSpPr>
        <p:grpSp>
          <p:nvGrpSpPr>
            <p:cNvPr id="56" name="Group 55"/>
            <p:cNvGrpSpPr/>
            <p:nvPr/>
          </p:nvGrpSpPr>
          <p:grpSpPr>
            <a:xfrm>
              <a:off x="224591" y="5243899"/>
              <a:ext cx="8510476" cy="523229"/>
              <a:chOff x="352625" y="3223796"/>
              <a:chExt cx="8510476" cy="523229"/>
            </a:xfrm>
          </p:grpSpPr>
          <p:cxnSp>
            <p:nvCxnSpPr>
              <p:cNvPr id="58" name="Straight Arrow Connector 57"/>
              <p:cNvCxnSpPr/>
              <p:nvPr/>
            </p:nvCxnSpPr>
            <p:spPr>
              <a:xfrm>
                <a:off x="1161179" y="3511042"/>
                <a:ext cx="6781800" cy="0"/>
              </a:xfrm>
              <a:prstGeom prst="straightConnector1">
                <a:avLst/>
              </a:prstGeom>
              <a:noFill/>
              <a:ln w="44450" cap="rnd" cmpd="sng" algn="ctr">
                <a:solidFill>
                  <a:sysClr val="windowText" lastClr="000000">
                    <a:lumMod val="65000"/>
                    <a:lumOff val="35000"/>
                  </a:sysClr>
                </a:solidFill>
                <a:prstDash val="solid"/>
                <a:miter lim="800000"/>
                <a:headEnd type="arrow" w="lg" len="lg"/>
                <a:tailEnd type="arrow" w="lg" len="lg"/>
              </a:ln>
              <a:effectLst/>
            </p:spPr>
          </p:cxnSp>
          <p:sp>
            <p:nvSpPr>
              <p:cNvPr id="59" name="TextBox 58"/>
              <p:cNvSpPr txBox="1"/>
              <p:nvPr/>
            </p:nvSpPr>
            <p:spPr>
              <a:xfrm>
                <a:off x="7871906" y="3223804"/>
                <a:ext cx="991195" cy="52322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1" u="none" strike="noStrike" kern="0" cap="none" spc="0" normalizeH="0" baseline="0" noProof="0" dirty="0" smtClean="0">
                    <a:ln>
                      <a:noFill/>
                    </a:ln>
                    <a:solidFill>
                      <a:prstClr val="black">
                        <a:lumMod val="65000"/>
                        <a:lumOff val="35000"/>
                      </a:prstClr>
                    </a:solidFill>
                    <a:effectLst/>
                    <a:uLnTx/>
                    <a:uFillTx/>
                    <a:latin typeface="Gill Sans MT"/>
                  </a:rPr>
                  <a:t>High</a:t>
                </a:r>
              </a:p>
            </p:txBody>
          </p:sp>
          <p:sp>
            <p:nvSpPr>
              <p:cNvPr id="60" name="TextBox 59"/>
              <p:cNvSpPr txBox="1"/>
              <p:nvPr/>
            </p:nvSpPr>
            <p:spPr>
              <a:xfrm>
                <a:off x="352625" y="3223796"/>
                <a:ext cx="876704" cy="523221"/>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1" u="none" strike="noStrike" kern="0" cap="none" spc="0" normalizeH="0" baseline="0" noProof="0" dirty="0" smtClean="0">
                    <a:ln>
                      <a:noFill/>
                    </a:ln>
                    <a:solidFill>
                      <a:prstClr val="black">
                        <a:lumMod val="65000"/>
                        <a:lumOff val="35000"/>
                      </a:prstClr>
                    </a:solidFill>
                    <a:effectLst/>
                    <a:uLnTx/>
                    <a:uFillTx/>
                    <a:latin typeface="Gill Sans MT"/>
                  </a:rPr>
                  <a:t>Low</a:t>
                </a:r>
              </a:p>
            </p:txBody>
          </p:sp>
        </p:grpSp>
        <p:sp>
          <p:nvSpPr>
            <p:cNvPr id="57" name="TextBox 56"/>
            <p:cNvSpPr txBox="1"/>
            <p:nvPr/>
          </p:nvSpPr>
          <p:spPr>
            <a:xfrm>
              <a:off x="2964359" y="5713292"/>
              <a:ext cx="2927841"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1" u="none" strike="noStrike" kern="0" cap="none" spc="0" normalizeH="0" baseline="0" noProof="0" dirty="0" smtClean="0">
                  <a:ln>
                    <a:noFill/>
                  </a:ln>
                  <a:solidFill>
                    <a:prstClr val="black">
                      <a:lumMod val="65000"/>
                      <a:lumOff val="35000"/>
                    </a:prstClr>
                  </a:solidFill>
                  <a:effectLst/>
                  <a:uLnTx/>
                  <a:uFillTx/>
                  <a:latin typeface="Gill Sans MT"/>
                </a:rPr>
                <a:t>DRAM Latency</a:t>
              </a:r>
            </a:p>
          </p:txBody>
        </p:sp>
      </p:grpSp>
      <p:grpSp>
        <p:nvGrpSpPr>
          <p:cNvPr id="61" name="Group 60"/>
          <p:cNvGrpSpPr/>
          <p:nvPr/>
        </p:nvGrpSpPr>
        <p:grpSpPr>
          <a:xfrm>
            <a:off x="4138538" y="2878490"/>
            <a:ext cx="1202573" cy="1358640"/>
            <a:chOff x="2373000" y="3289560"/>
            <a:chExt cx="1202573" cy="1358640"/>
          </a:xfrm>
        </p:grpSpPr>
        <p:pic>
          <p:nvPicPr>
            <p:cNvPr id="62"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63" name="TextBox 62"/>
            <p:cNvSpPr txBox="1"/>
            <p:nvPr/>
          </p:nvSpPr>
          <p:spPr>
            <a:xfrm>
              <a:off x="2373000" y="3289560"/>
              <a:ext cx="1202573" cy="461665"/>
            </a:xfrm>
            <a:prstGeom prst="rect">
              <a:avLst/>
            </a:prstGeom>
            <a:noFill/>
          </p:spPr>
          <p:txBody>
            <a:bodyPr wrap="none" rtlCol="0">
              <a:spAutoFit/>
            </a:bodyPr>
            <a:lstStyle/>
            <a:p>
              <a:r>
                <a:rPr lang="en-US" sz="2400" i="1" dirty="0" smtClean="0">
                  <a:solidFill>
                    <a:prstClr val="black">
                      <a:lumMod val="65000"/>
                      <a:lumOff val="35000"/>
                    </a:prstClr>
                  </a:solidFill>
                  <a:latin typeface="Gill Sans MT"/>
                </a:rPr>
                <a:t>DRAM B</a:t>
              </a:r>
              <a:endParaRPr lang="en-US" sz="2400" i="1" dirty="0">
                <a:solidFill>
                  <a:prstClr val="black">
                    <a:lumMod val="65000"/>
                    <a:lumOff val="35000"/>
                  </a:prstClr>
                </a:solidFill>
                <a:latin typeface="Gill Sans MT"/>
              </a:endParaRPr>
            </a:p>
          </p:txBody>
        </p:sp>
      </p:grpSp>
      <p:grpSp>
        <p:nvGrpSpPr>
          <p:cNvPr id="64" name="Group 63"/>
          <p:cNvGrpSpPr/>
          <p:nvPr/>
        </p:nvGrpSpPr>
        <p:grpSpPr>
          <a:xfrm>
            <a:off x="2019300" y="2878490"/>
            <a:ext cx="4856042" cy="2578172"/>
            <a:chOff x="2019300" y="2878490"/>
            <a:chExt cx="4856042" cy="2578172"/>
          </a:xfrm>
        </p:grpSpPr>
        <p:grpSp>
          <p:nvGrpSpPr>
            <p:cNvPr id="65" name="dram a"/>
            <p:cNvGrpSpPr/>
            <p:nvPr/>
          </p:nvGrpSpPr>
          <p:grpSpPr>
            <a:xfrm>
              <a:off x="2286832" y="2878490"/>
              <a:ext cx="1181157" cy="2578172"/>
              <a:chOff x="2445298" y="3289228"/>
              <a:chExt cx="1181157" cy="2578172"/>
            </a:xfrm>
          </p:grpSpPr>
          <p:cxnSp>
            <p:nvCxnSpPr>
              <p:cNvPr id="84" name="Straight Connector 83"/>
              <p:cNvCxnSpPr/>
              <p:nvPr/>
            </p:nvCxnSpPr>
            <p:spPr>
              <a:xfrm flipH="1" flipV="1">
                <a:off x="3035877" y="4647868"/>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85" name="Oval 84"/>
              <p:cNvSpPr>
                <a:spLocks noChangeAspect="1"/>
              </p:cNvSpPr>
              <p:nvPr/>
            </p:nvSpPr>
            <p:spPr>
              <a:xfrm>
                <a:off x="2821185" y="5442309"/>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4F81BD"/>
                  </a:solidFill>
                  <a:effectLst/>
                  <a:uLnTx/>
                  <a:uFillTx/>
                  <a:latin typeface="Gill Sans MT"/>
                  <a:ea typeface="+mn-ea"/>
                  <a:cs typeface="+mn-cs"/>
                </a:endParaRPr>
              </a:p>
            </p:txBody>
          </p:sp>
          <p:grpSp>
            <p:nvGrpSpPr>
              <p:cNvPr id="86" name="Group 85"/>
              <p:cNvGrpSpPr/>
              <p:nvPr/>
            </p:nvGrpSpPr>
            <p:grpSpPr>
              <a:xfrm>
                <a:off x="2445298" y="3289228"/>
                <a:ext cx="1181157" cy="1358640"/>
                <a:chOff x="2373000" y="3289560"/>
                <a:chExt cx="1181157" cy="1358640"/>
              </a:xfrm>
            </p:grpSpPr>
            <p:pic>
              <p:nvPicPr>
                <p:cNvPr id="87"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88" name="TextBox 87"/>
                <p:cNvSpPr txBox="1"/>
                <p:nvPr/>
              </p:nvSpPr>
              <p:spPr>
                <a:xfrm>
                  <a:off x="2373000" y="3289560"/>
                  <a:ext cx="1181157" cy="46166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0" i="1" u="none" strike="noStrike" kern="0" cap="none" spc="0" normalizeH="0" baseline="0" noProof="0" dirty="0" smtClean="0">
                      <a:ln>
                        <a:noFill/>
                      </a:ln>
                      <a:solidFill>
                        <a:prstClr val="black">
                          <a:lumMod val="65000"/>
                          <a:lumOff val="35000"/>
                        </a:prstClr>
                      </a:solidFill>
                      <a:effectLst/>
                      <a:uLnTx/>
                      <a:uFillTx/>
                      <a:latin typeface="Gill Sans MT"/>
                    </a:rPr>
                    <a:t>DRAM A</a:t>
                  </a:r>
                </a:p>
              </p:txBody>
            </p:sp>
          </p:grpSp>
        </p:grpSp>
        <p:cxnSp>
          <p:nvCxnSpPr>
            <p:cNvPr id="66" name="Straight Connector 65"/>
            <p:cNvCxnSpPr/>
            <p:nvPr/>
          </p:nvCxnSpPr>
          <p:spPr>
            <a:xfrm flipH="1" flipV="1">
              <a:off x="4729117" y="4237130"/>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67" name="Oval 66"/>
            <p:cNvSpPr>
              <a:spLocks noChangeAspect="1"/>
            </p:cNvSpPr>
            <p:nvPr/>
          </p:nvSpPr>
          <p:spPr>
            <a:xfrm>
              <a:off x="4514425" y="5031571"/>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4F81BD"/>
                </a:solidFill>
                <a:effectLst/>
                <a:uLnTx/>
                <a:uFillTx/>
                <a:latin typeface="Gill Sans MT"/>
                <a:ea typeface="+mn-ea"/>
                <a:cs typeface="+mn-cs"/>
              </a:endParaRPr>
            </a:p>
          </p:txBody>
        </p:sp>
        <p:grpSp>
          <p:nvGrpSpPr>
            <p:cNvPr id="68" name="dram c"/>
            <p:cNvGrpSpPr/>
            <p:nvPr/>
          </p:nvGrpSpPr>
          <p:grpSpPr>
            <a:xfrm>
              <a:off x="5372100" y="2878490"/>
              <a:ext cx="1215397" cy="2578172"/>
              <a:chOff x="2445298" y="3289228"/>
              <a:chExt cx="1215397" cy="2578172"/>
            </a:xfrm>
          </p:grpSpPr>
          <p:cxnSp>
            <p:nvCxnSpPr>
              <p:cNvPr id="79" name="Straight Connector 78"/>
              <p:cNvCxnSpPr/>
              <p:nvPr/>
            </p:nvCxnSpPr>
            <p:spPr>
              <a:xfrm flipH="1" flipV="1">
                <a:off x="3035877" y="4647868"/>
                <a:ext cx="1"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sp>
            <p:nvSpPr>
              <p:cNvPr id="80" name="Oval 79"/>
              <p:cNvSpPr>
                <a:spLocks noChangeAspect="1"/>
              </p:cNvSpPr>
              <p:nvPr/>
            </p:nvSpPr>
            <p:spPr>
              <a:xfrm>
                <a:off x="2821185" y="5442309"/>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4F81BD"/>
                  </a:solidFill>
                  <a:effectLst/>
                  <a:uLnTx/>
                  <a:uFillTx/>
                  <a:latin typeface="Gill Sans MT"/>
                  <a:ea typeface="+mn-ea"/>
                  <a:cs typeface="+mn-cs"/>
                </a:endParaRPr>
              </a:p>
            </p:txBody>
          </p:sp>
          <p:grpSp>
            <p:nvGrpSpPr>
              <p:cNvPr id="81" name="Group 80"/>
              <p:cNvGrpSpPr/>
              <p:nvPr/>
            </p:nvGrpSpPr>
            <p:grpSpPr>
              <a:xfrm>
                <a:off x="2445298" y="3289228"/>
                <a:ext cx="1215397" cy="1358640"/>
                <a:chOff x="2373000" y="3289560"/>
                <a:chExt cx="1215397" cy="1358640"/>
              </a:xfrm>
            </p:grpSpPr>
            <p:pic>
              <p:nvPicPr>
                <p:cNvPr id="82" name="Content Placeholder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510699" y="3742440"/>
                  <a:ext cx="905760" cy="905760"/>
                </a:xfrm>
                <a:prstGeom prst="rect">
                  <a:avLst/>
                </a:prstGeom>
              </p:spPr>
            </p:pic>
            <p:sp>
              <p:nvSpPr>
                <p:cNvPr id="83" name="TextBox 82"/>
                <p:cNvSpPr txBox="1"/>
                <p:nvPr/>
              </p:nvSpPr>
              <p:spPr>
                <a:xfrm>
                  <a:off x="2373000" y="3289560"/>
                  <a:ext cx="1215397" cy="46166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0" i="1" u="none" strike="noStrike" kern="0" cap="none" spc="0" normalizeH="0" baseline="0" noProof="0" dirty="0" smtClean="0">
                      <a:ln>
                        <a:noFill/>
                      </a:ln>
                      <a:solidFill>
                        <a:prstClr val="black">
                          <a:lumMod val="65000"/>
                          <a:lumOff val="35000"/>
                        </a:prstClr>
                      </a:solidFill>
                      <a:effectLst/>
                      <a:uLnTx/>
                      <a:uFillTx/>
                      <a:latin typeface="Gill Sans MT"/>
                    </a:rPr>
                    <a:t>DRAM C</a:t>
                  </a:r>
                </a:p>
              </p:txBody>
            </p:sp>
          </p:grpSp>
        </p:grpSp>
        <p:grpSp>
          <p:nvGrpSpPr>
            <p:cNvPr id="69" name="fab var"/>
            <p:cNvGrpSpPr/>
            <p:nvPr/>
          </p:nvGrpSpPr>
          <p:grpSpPr>
            <a:xfrm>
              <a:off x="2019300" y="4338029"/>
              <a:ext cx="4856042" cy="857215"/>
              <a:chOff x="2057400" y="4748767"/>
              <a:chExt cx="4856042" cy="857215"/>
            </a:xfrm>
          </p:grpSpPr>
          <p:grpSp>
            <p:nvGrpSpPr>
              <p:cNvPr id="70" name="Group 69"/>
              <p:cNvGrpSpPr>
                <a:grpSpLocks noChangeAspect="1"/>
              </p:cNvGrpSpPr>
              <p:nvPr/>
            </p:nvGrpSpPr>
            <p:grpSpPr>
              <a:xfrm>
                <a:off x="2057400" y="4748767"/>
                <a:ext cx="1735529" cy="857215"/>
                <a:chOff x="1905000" y="3429000"/>
                <a:chExt cx="4800600" cy="1905000"/>
              </a:xfrm>
            </p:grpSpPr>
            <p:sp>
              <p:nvSpPr>
                <p:cNvPr id="77"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Gill Sans MT"/>
                  </a:endParaRPr>
                </a:p>
              </p:txBody>
            </p:sp>
            <p:sp>
              <p:nvSpPr>
                <p:cNvPr id="78"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Gill Sans MT"/>
                  </a:endParaRPr>
                </a:p>
              </p:txBody>
            </p:sp>
          </p:grpSp>
          <p:grpSp>
            <p:nvGrpSpPr>
              <p:cNvPr id="71" name="Group 70"/>
              <p:cNvGrpSpPr>
                <a:grpSpLocks noChangeAspect="1"/>
              </p:cNvGrpSpPr>
              <p:nvPr/>
            </p:nvGrpSpPr>
            <p:grpSpPr>
              <a:xfrm>
                <a:off x="3919607" y="4748767"/>
                <a:ext cx="1735529" cy="857215"/>
                <a:chOff x="1905000" y="3429000"/>
                <a:chExt cx="4800600" cy="1905000"/>
              </a:xfrm>
            </p:grpSpPr>
            <p:sp>
              <p:nvSpPr>
                <p:cNvPr id="75"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Gill Sans MT"/>
                  </a:endParaRPr>
                </a:p>
              </p:txBody>
            </p:sp>
            <p:sp>
              <p:nvSpPr>
                <p:cNvPr id="76"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Gill Sans MT"/>
                  </a:endParaRPr>
                </a:p>
              </p:txBody>
            </p:sp>
          </p:grpSp>
          <p:grpSp>
            <p:nvGrpSpPr>
              <p:cNvPr id="72" name="Group 71"/>
              <p:cNvGrpSpPr>
                <a:grpSpLocks noChangeAspect="1"/>
              </p:cNvGrpSpPr>
              <p:nvPr/>
            </p:nvGrpSpPr>
            <p:grpSpPr>
              <a:xfrm>
                <a:off x="5177913" y="4748767"/>
                <a:ext cx="1735529" cy="857215"/>
                <a:chOff x="1905000" y="3429000"/>
                <a:chExt cx="4800600" cy="1905000"/>
              </a:xfrm>
            </p:grpSpPr>
            <p:sp>
              <p:nvSpPr>
                <p:cNvPr id="73"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Gill Sans MT"/>
                  </a:endParaRPr>
                </a:p>
              </p:txBody>
            </p:sp>
            <p:sp>
              <p:nvSpPr>
                <p:cNvPr id="74"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rgbClr val="F7964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black"/>
                    </a:solidFill>
                    <a:effectLst/>
                    <a:uLnTx/>
                    <a:uFillTx/>
                    <a:latin typeface="Gill Sans MT"/>
                  </a:endParaRPr>
                </a:p>
              </p:txBody>
            </p:sp>
          </p:grpSp>
        </p:grpSp>
      </p:grpSp>
      <p:grpSp>
        <p:nvGrpSpPr>
          <p:cNvPr id="89" name="Group 88"/>
          <p:cNvGrpSpPr/>
          <p:nvPr/>
        </p:nvGrpSpPr>
        <p:grpSpPr>
          <a:xfrm>
            <a:off x="3647581" y="4237130"/>
            <a:ext cx="2030017" cy="1219532"/>
            <a:chOff x="3647581" y="4237130"/>
            <a:chExt cx="2030017" cy="1219532"/>
          </a:xfrm>
        </p:grpSpPr>
        <p:sp>
          <p:nvSpPr>
            <p:cNvPr id="90" name="Oval 89"/>
            <p:cNvSpPr>
              <a:spLocks noChangeAspect="1"/>
            </p:cNvSpPr>
            <p:nvPr/>
          </p:nvSpPr>
          <p:spPr>
            <a:xfrm>
              <a:off x="5248213" y="5031571"/>
              <a:ext cx="429385" cy="425091"/>
            </a:xfrm>
            <a:prstGeom prst="ellipse">
              <a:avLst/>
            </a:prstGeom>
            <a:solidFill>
              <a:srgbClr val="C0504D">
                <a:lumMod val="50000"/>
              </a:srgbClr>
            </a:solidFill>
            <a:ln w="19050" cap="flat" cmpd="sng" algn="ctr">
              <a:solidFill>
                <a:sysClr val="windowText" lastClr="000000">
                  <a:lumMod val="65000"/>
                  <a:lumOff val="35000"/>
                </a:sys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4F81BD"/>
                </a:solidFill>
                <a:effectLst/>
                <a:uLnTx/>
                <a:uFillTx/>
                <a:latin typeface="Gill Sans MT"/>
                <a:ea typeface="+mn-ea"/>
                <a:cs typeface="+mn-cs"/>
              </a:endParaRPr>
            </a:p>
          </p:txBody>
        </p:sp>
        <p:sp>
          <p:nvSpPr>
            <p:cNvPr id="91" name="Oval 90"/>
            <p:cNvSpPr>
              <a:spLocks noChangeAspect="1"/>
            </p:cNvSpPr>
            <p:nvPr/>
          </p:nvSpPr>
          <p:spPr>
            <a:xfrm>
              <a:off x="4181125" y="5031571"/>
              <a:ext cx="429385" cy="425091"/>
            </a:xfrm>
            <a:prstGeom prst="ellipse">
              <a:avLst/>
            </a:prstGeom>
            <a:solidFill>
              <a:srgbClr val="C0504D">
                <a:lumMod val="40000"/>
                <a:lumOff val="60000"/>
              </a:srgbClr>
            </a:solidFill>
            <a:ln w="19050" cap="flat" cmpd="sng" algn="ctr">
              <a:solidFill>
                <a:sysClr val="windowText" lastClr="000000">
                  <a:lumMod val="65000"/>
                  <a:lumOff val="35000"/>
                </a:sys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4F81BD"/>
                </a:solidFill>
                <a:effectLst/>
                <a:uLnTx/>
                <a:uFillTx/>
                <a:latin typeface="Gill Sans MT"/>
                <a:ea typeface="+mn-ea"/>
                <a:cs typeface="+mn-cs"/>
              </a:endParaRPr>
            </a:p>
          </p:txBody>
        </p:sp>
        <p:sp>
          <p:nvSpPr>
            <p:cNvPr id="92" name="Oval 91"/>
            <p:cNvSpPr>
              <a:spLocks noChangeAspect="1"/>
            </p:cNvSpPr>
            <p:nvPr/>
          </p:nvSpPr>
          <p:spPr>
            <a:xfrm>
              <a:off x="3647581" y="5031571"/>
              <a:ext cx="429385" cy="425091"/>
            </a:xfrm>
            <a:prstGeom prst="ellipse">
              <a:avLst/>
            </a:prstGeom>
            <a:solidFill>
              <a:srgbClr val="C0504D">
                <a:lumMod val="20000"/>
                <a:lumOff val="80000"/>
              </a:srgbClr>
            </a:solidFill>
            <a:ln w="19050" cap="flat" cmpd="sng" algn="ctr">
              <a:solidFill>
                <a:sysClr val="windowText" lastClr="000000">
                  <a:lumMod val="65000"/>
                  <a:lumOff val="35000"/>
                </a:sys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4F81BD"/>
                </a:solidFill>
                <a:effectLst/>
                <a:uLnTx/>
                <a:uFillTx/>
                <a:latin typeface="Gill Sans MT"/>
                <a:ea typeface="+mn-ea"/>
                <a:cs typeface="+mn-cs"/>
              </a:endParaRPr>
            </a:p>
          </p:txBody>
        </p:sp>
        <p:sp>
          <p:nvSpPr>
            <p:cNvPr id="93" name="Oval 92"/>
            <p:cNvSpPr>
              <a:spLocks noChangeAspect="1"/>
            </p:cNvSpPr>
            <p:nvPr/>
          </p:nvSpPr>
          <p:spPr>
            <a:xfrm>
              <a:off x="4451347" y="5031571"/>
              <a:ext cx="429385" cy="425091"/>
            </a:xfrm>
            <a:prstGeom prst="ellipse">
              <a:avLst/>
            </a:prstGeom>
            <a:solidFill>
              <a:srgbClr val="C0504D">
                <a:lumMod val="60000"/>
                <a:lumOff val="40000"/>
              </a:srgbClr>
            </a:solidFill>
            <a:ln w="19050" cap="flat" cmpd="sng" algn="ctr">
              <a:solidFill>
                <a:sysClr val="windowText" lastClr="000000">
                  <a:lumMod val="65000"/>
                  <a:lumOff val="35000"/>
                </a:sys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4F81BD"/>
                </a:solidFill>
                <a:effectLst/>
                <a:uLnTx/>
                <a:uFillTx/>
                <a:latin typeface="Gill Sans MT"/>
                <a:ea typeface="+mn-ea"/>
                <a:cs typeface="+mn-cs"/>
              </a:endParaRPr>
            </a:p>
          </p:txBody>
        </p:sp>
        <p:sp>
          <p:nvSpPr>
            <p:cNvPr id="94" name="Oval 93"/>
            <p:cNvSpPr>
              <a:spLocks noChangeAspect="1"/>
            </p:cNvSpPr>
            <p:nvPr/>
          </p:nvSpPr>
          <p:spPr>
            <a:xfrm>
              <a:off x="4714669" y="5031571"/>
              <a:ext cx="429385" cy="425091"/>
            </a:xfrm>
            <a:prstGeom prst="ellipse">
              <a:avLst/>
            </a:prstGeom>
            <a:solidFill>
              <a:srgbClr val="C0504D">
                <a:lumMod val="75000"/>
              </a:srgbClr>
            </a:solidFill>
            <a:ln w="19050" cap="flat" cmpd="sng" algn="ctr">
              <a:solidFill>
                <a:sysClr val="windowText" lastClr="000000">
                  <a:lumMod val="65000"/>
                  <a:lumOff val="35000"/>
                </a:sys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4F81BD"/>
                </a:solidFill>
                <a:effectLst/>
                <a:uLnTx/>
                <a:uFillTx/>
                <a:latin typeface="Gill Sans MT"/>
                <a:ea typeface="+mn-ea"/>
                <a:cs typeface="+mn-cs"/>
              </a:endParaRPr>
            </a:p>
          </p:txBody>
        </p:sp>
        <p:cxnSp>
          <p:nvCxnSpPr>
            <p:cNvPr id="95" name="Straight Connector 94"/>
            <p:cNvCxnSpPr>
              <a:stCxn id="90" idx="0"/>
            </p:cNvCxnSpPr>
            <p:nvPr/>
          </p:nvCxnSpPr>
          <p:spPr>
            <a:xfrm flipH="1" flipV="1">
              <a:off x="4943811" y="4237131"/>
              <a:ext cx="519095" cy="794440"/>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6" name="Straight Connector 95"/>
            <p:cNvCxnSpPr>
              <a:stCxn id="92" idx="0"/>
            </p:cNvCxnSpPr>
            <p:nvPr/>
          </p:nvCxnSpPr>
          <p:spPr>
            <a:xfrm flipV="1">
              <a:off x="3862274" y="4249027"/>
              <a:ext cx="650052" cy="782544"/>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7" name="Straight Connector 96"/>
            <p:cNvCxnSpPr>
              <a:stCxn id="94" idx="0"/>
            </p:cNvCxnSpPr>
            <p:nvPr/>
          </p:nvCxnSpPr>
          <p:spPr>
            <a:xfrm flipH="1" flipV="1">
              <a:off x="4845377" y="4242062"/>
              <a:ext cx="83985" cy="789509"/>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8" name="Straight Connector 97"/>
            <p:cNvCxnSpPr>
              <a:stCxn id="93" idx="0"/>
              <a:endCxn id="62" idx="2"/>
            </p:cNvCxnSpPr>
            <p:nvPr/>
          </p:nvCxnSpPr>
          <p:spPr>
            <a:xfrm flipV="1">
              <a:off x="4666040" y="4237130"/>
              <a:ext cx="63077"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cxnSp>
          <p:nvCxnSpPr>
            <p:cNvPr id="99" name="Straight Connector 98"/>
            <p:cNvCxnSpPr>
              <a:stCxn id="91" idx="0"/>
            </p:cNvCxnSpPr>
            <p:nvPr/>
          </p:nvCxnSpPr>
          <p:spPr>
            <a:xfrm flipV="1">
              <a:off x="4395818" y="4237130"/>
              <a:ext cx="207144" cy="794441"/>
            </a:xfrm>
            <a:prstGeom prst="line">
              <a:avLst/>
            </a:prstGeom>
            <a:noFill/>
            <a:ln w="31750" cap="rnd" cmpd="sng" algn="ctr">
              <a:solidFill>
                <a:sysClr val="window" lastClr="FFFFFF">
                  <a:lumMod val="75000"/>
                </a:sysClr>
              </a:solidFill>
              <a:prstDash val="sysDot"/>
              <a:miter lim="800000"/>
              <a:headEnd type="none"/>
              <a:tailEnd type="none" w="lg" len="lg"/>
            </a:ln>
            <a:effectLst/>
          </p:spPr>
        </p:cxnSp>
      </p:grpSp>
      <p:grpSp>
        <p:nvGrpSpPr>
          <p:cNvPr id="100" name="Group 99"/>
          <p:cNvGrpSpPr/>
          <p:nvPr/>
        </p:nvGrpSpPr>
        <p:grpSpPr>
          <a:xfrm>
            <a:off x="5245076" y="4042855"/>
            <a:ext cx="3281668" cy="1133852"/>
            <a:chOff x="5245076" y="4042855"/>
            <a:chExt cx="3281668" cy="1133852"/>
          </a:xfrm>
        </p:grpSpPr>
        <p:cxnSp>
          <p:nvCxnSpPr>
            <p:cNvPr id="101" name="Straight Arrow Connector 100"/>
            <p:cNvCxnSpPr/>
            <p:nvPr/>
          </p:nvCxnSpPr>
          <p:spPr>
            <a:xfrm flipH="1">
              <a:off x="5529975" y="4445804"/>
              <a:ext cx="707587" cy="730903"/>
            </a:xfrm>
            <a:prstGeom prst="straightConnector1">
              <a:avLst/>
            </a:prstGeom>
            <a:noFill/>
            <a:ln w="31750" cap="rnd" cmpd="sng" algn="ctr">
              <a:solidFill>
                <a:sysClr val="windowText" lastClr="000000">
                  <a:lumMod val="50000"/>
                  <a:lumOff val="50000"/>
                </a:sysClr>
              </a:solidFill>
              <a:prstDash val="sysDash"/>
              <a:miter lim="800000"/>
              <a:tailEnd type="arrow" w="lg" len="lg"/>
            </a:ln>
            <a:effectLst/>
          </p:spPr>
        </p:cxnSp>
        <p:sp>
          <p:nvSpPr>
            <p:cNvPr id="102" name="label: dram cell"/>
            <p:cNvSpPr txBox="1"/>
            <p:nvPr/>
          </p:nvSpPr>
          <p:spPr>
            <a:xfrm>
              <a:off x="5245076" y="4042855"/>
              <a:ext cx="3281668" cy="461665"/>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smtClean="0">
                  <a:ln>
                    <a:noFill/>
                  </a:ln>
                  <a:solidFill>
                    <a:prstClr val="black"/>
                  </a:solidFill>
                  <a:effectLst/>
                  <a:uLnTx/>
                  <a:uFillTx/>
                  <a:latin typeface="Gill Sans MT"/>
                </a:rPr>
                <a:t>Slow cells</a:t>
              </a:r>
            </a:p>
          </p:txBody>
        </p:sp>
      </p:grpSp>
      <p:sp>
        <p:nvSpPr>
          <p:cNvPr id="103" name="TextBox 102"/>
          <p:cNvSpPr txBox="1"/>
          <p:nvPr/>
        </p:nvSpPr>
        <p:spPr>
          <a:xfrm>
            <a:off x="304800" y="1282205"/>
            <a:ext cx="8686800" cy="954107"/>
          </a:xfrm>
          <a:prstGeom prst="rect">
            <a:avLst/>
          </a:prstGeom>
          <a:noFill/>
        </p:spPr>
        <p:txBody>
          <a:bodyPr wrap="square" rtlCol="0">
            <a:spAutoFit/>
          </a:bodyPr>
          <a:lstStyle/>
          <a:p>
            <a:r>
              <a:rPr lang="en-US" sz="2800" dirty="0" smtClean="0">
                <a:solidFill>
                  <a:prstClr val="black"/>
                </a:solidFill>
                <a:latin typeface="Gill Sans MT"/>
              </a:rPr>
              <a:t>Heterogeneous manufacturing &amp; operating conditions</a:t>
            </a:r>
            <a:r>
              <a:rPr lang="en-US" sz="2800" dirty="0" smtClean="0">
                <a:solidFill>
                  <a:prstClr val="black"/>
                </a:solidFill>
                <a:latin typeface="Cambria Math" panose="02040503050406030204" pitchFamily="18" charset="0"/>
                <a:ea typeface="Cambria Math" panose="02040503050406030204" pitchFamily="18" charset="0"/>
              </a:rPr>
              <a:t> → </a:t>
            </a:r>
            <a:br>
              <a:rPr lang="en-US" sz="2800" dirty="0" smtClean="0">
                <a:solidFill>
                  <a:prstClr val="black"/>
                </a:solidFill>
                <a:latin typeface="Cambria Math" panose="02040503050406030204" pitchFamily="18" charset="0"/>
                <a:ea typeface="Cambria Math" panose="02040503050406030204" pitchFamily="18" charset="0"/>
              </a:rPr>
            </a:br>
            <a:r>
              <a:rPr lang="en-US" sz="2800" dirty="0" smtClean="0">
                <a:solidFill>
                  <a:prstClr val="black"/>
                </a:solidFill>
                <a:latin typeface="Cambria Math" panose="02040503050406030204" pitchFamily="18" charset="0"/>
                <a:ea typeface="Cambria Math" panose="02040503050406030204" pitchFamily="18" charset="0"/>
              </a:rPr>
              <a:t>	</a:t>
            </a:r>
            <a:r>
              <a:rPr lang="en-US" sz="2800" dirty="0" smtClean="0">
                <a:solidFill>
                  <a:srgbClr val="C0504D"/>
                </a:solidFill>
                <a:latin typeface="Gill Sans MT"/>
              </a:rPr>
              <a:t>latency variation in timing parameters</a:t>
            </a:r>
            <a:endParaRPr lang="en-US" sz="2800" dirty="0">
              <a:solidFill>
                <a:srgbClr val="C0504D"/>
              </a:solidFill>
              <a:latin typeface="Gill Sans MT"/>
            </a:endParaRPr>
          </a:p>
        </p:txBody>
      </p:sp>
    </p:spTree>
    <p:extLst>
      <p:ext uri="{BB962C8B-B14F-4D97-AF65-F5344CB8AC3E}">
        <p14:creationId xmlns:p14="http://schemas.microsoft.com/office/powerpoint/2010/main" val="363111340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64"/>
                                        </p:tgtEl>
                                        <p:attrNameLst>
                                          <p:attrName>style.visibility</p:attrName>
                                        </p:attrNameLst>
                                      </p:cBhvr>
                                      <p:to>
                                        <p:strVal val="hidden"/>
                                      </p:to>
                                    </p:set>
                                  </p:childTnLst>
                                </p:cTn>
                              </p:par>
                              <p:par>
                                <p:cTn id="7" presetID="55" presetClass="entr" presetSubtype="0" fill="hold" nodeType="withEffect">
                                  <p:stCondLst>
                                    <p:cond delay="0"/>
                                  </p:stCondLst>
                                  <p:childTnLst>
                                    <p:set>
                                      <p:cBhvr>
                                        <p:cTn id="8" dur="1" fill="hold">
                                          <p:stCondLst>
                                            <p:cond delay="0"/>
                                          </p:stCondLst>
                                        </p:cTn>
                                        <p:tgtEl>
                                          <p:spTgt spid="89"/>
                                        </p:tgtEl>
                                        <p:attrNameLst>
                                          <p:attrName>style.visibility</p:attrName>
                                        </p:attrNameLst>
                                      </p:cBhvr>
                                      <p:to>
                                        <p:strVal val="visible"/>
                                      </p:to>
                                    </p:set>
                                    <p:anim calcmode="lin" valueType="num">
                                      <p:cBhvr>
                                        <p:cTn id="9" dur="1000" fill="hold"/>
                                        <p:tgtEl>
                                          <p:spTgt spid="89"/>
                                        </p:tgtEl>
                                        <p:attrNameLst>
                                          <p:attrName>ppt_w</p:attrName>
                                        </p:attrNameLst>
                                      </p:cBhvr>
                                      <p:tavLst>
                                        <p:tav tm="0">
                                          <p:val>
                                            <p:strVal val="#ppt_w*0.70"/>
                                          </p:val>
                                        </p:tav>
                                        <p:tav tm="100000">
                                          <p:val>
                                            <p:strVal val="#ppt_w"/>
                                          </p:val>
                                        </p:tav>
                                      </p:tavLst>
                                    </p:anim>
                                    <p:anim calcmode="lin" valueType="num">
                                      <p:cBhvr>
                                        <p:cTn id="10" dur="1000" fill="hold"/>
                                        <p:tgtEl>
                                          <p:spTgt spid="89"/>
                                        </p:tgtEl>
                                        <p:attrNameLst>
                                          <p:attrName>ppt_h</p:attrName>
                                        </p:attrNameLst>
                                      </p:cBhvr>
                                      <p:tavLst>
                                        <p:tav tm="0">
                                          <p:val>
                                            <p:strVal val="#ppt_h"/>
                                          </p:val>
                                        </p:tav>
                                        <p:tav tm="100000">
                                          <p:val>
                                            <p:strVal val="#ppt_h"/>
                                          </p:val>
                                        </p:tav>
                                      </p:tavLst>
                                    </p:anim>
                                    <p:animEffect transition="in" filter="fade">
                                      <p:cBhvr>
                                        <p:cTn id="11" dur="1000"/>
                                        <p:tgtEl>
                                          <p:spTgt spid="89"/>
                                        </p:tgtEl>
                                      </p:cBhvr>
                                    </p:animEffect>
                                  </p:childTnLst>
                                </p:cTn>
                              </p:par>
                              <p:par>
                                <p:cTn id="12" presetID="10" presetClass="entr" presetSubtype="0" fill="hold" nodeType="withEffect">
                                  <p:stCondLst>
                                    <p:cond delay="0"/>
                                  </p:stCondLst>
                                  <p:childTnLst>
                                    <p:set>
                                      <p:cBhvr>
                                        <p:cTn id="13" dur="1" fill="hold">
                                          <p:stCondLst>
                                            <p:cond delay="0"/>
                                          </p:stCondLst>
                                        </p:cTn>
                                        <p:tgtEl>
                                          <p:spTgt spid="100"/>
                                        </p:tgtEl>
                                        <p:attrNameLst>
                                          <p:attrName>style.visibility</p:attrName>
                                        </p:attrNameLst>
                                      </p:cBhvr>
                                      <p:to>
                                        <p:strVal val="visible"/>
                                      </p:to>
                                    </p:set>
                                    <p:animEffect transition="in" filter="fade">
                                      <p:cBhvr>
                                        <p:cTn id="14"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Tackling the Fixed Latency Mindset</a:t>
            </a:r>
            <a:endParaRPr lang="en-US" dirty="0"/>
          </a:p>
        </p:txBody>
      </p:sp>
      <p:sp>
        <p:nvSpPr>
          <p:cNvPr id="3" name="Content Placeholder 2"/>
          <p:cNvSpPr>
            <a:spLocks noGrp="1"/>
          </p:cNvSpPr>
          <p:nvPr>
            <p:ph idx="1"/>
          </p:nvPr>
        </p:nvSpPr>
        <p:spPr/>
        <p:txBody>
          <a:bodyPr/>
          <a:lstStyle/>
          <a:p>
            <a:r>
              <a:rPr lang="en-US" dirty="0" smtClean="0"/>
              <a:t>Reliable operation latency is actually very heterogeneous</a:t>
            </a:r>
          </a:p>
          <a:p>
            <a:pPr lvl="1"/>
            <a:r>
              <a:rPr lang="en-US" dirty="0" smtClean="0"/>
              <a:t>Across temperatures, chips, parts of a chip, voltage levels, </a:t>
            </a:r>
            <a:r>
              <a:rPr lang="is-IS" dirty="0" smtClean="0"/>
              <a:t>…</a:t>
            </a:r>
          </a:p>
          <a:p>
            <a:pPr lvl="1"/>
            <a:endParaRPr lang="is-IS" dirty="0"/>
          </a:p>
          <a:p>
            <a:r>
              <a:rPr lang="is-IS" dirty="0" smtClean="0"/>
              <a:t>Idea: </a:t>
            </a:r>
            <a:r>
              <a:rPr lang="is-IS" dirty="0" smtClean="0">
                <a:solidFill>
                  <a:srgbClr val="0000FF"/>
                </a:solidFill>
              </a:rPr>
              <a:t>Dynamically find out and use the lowest latency one can reliably access a memory location with</a:t>
            </a:r>
          </a:p>
          <a:p>
            <a:pPr lvl="1"/>
            <a:r>
              <a:rPr lang="is-IS" dirty="0" smtClean="0"/>
              <a:t>Adaptive-Latency DRAM [HPCA 2015]</a:t>
            </a:r>
          </a:p>
          <a:p>
            <a:pPr lvl="1"/>
            <a:r>
              <a:rPr lang="is-IS" dirty="0" smtClean="0"/>
              <a:t>Flexible-Latency DRAM [SIGMETRICS 2016]</a:t>
            </a:r>
          </a:p>
          <a:p>
            <a:pPr lvl="1"/>
            <a:r>
              <a:rPr lang="is-IS" dirty="0" smtClean="0"/>
              <a:t>Design-Induced Variation-Aware DRAM [SIGMETRICS 2017]</a:t>
            </a:r>
          </a:p>
          <a:p>
            <a:pPr lvl="1"/>
            <a:r>
              <a:rPr lang="is-IS" dirty="0" smtClean="0"/>
              <a:t>...</a:t>
            </a:r>
          </a:p>
          <a:p>
            <a:pPr lvl="1"/>
            <a:endParaRPr lang="is-IS" dirty="0"/>
          </a:p>
          <a:p>
            <a:r>
              <a:rPr lang="is-IS" dirty="0" smtClean="0">
                <a:solidFill>
                  <a:srgbClr val="FF0000"/>
                </a:solidFill>
              </a:rPr>
              <a:t>We would like to find sources of latency heterogeneity and exploit them to minimize latency</a:t>
            </a:r>
            <a:endParaRPr lang="is-IS" dirty="0">
              <a:solidFill>
                <a:srgbClr val="FF0000"/>
              </a:solidFill>
            </a:endParaRPr>
          </a:p>
          <a:p>
            <a:endParaRPr lang="en-US" dirty="0">
              <a:solidFill>
                <a:srgbClr val="0000FF"/>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176</a:t>
            </a:fld>
            <a:endParaRPr lang="en-US" altLang="en-US">
              <a:solidFill>
                <a:srgbClr val="000000"/>
              </a:solidFill>
            </a:endParaRPr>
          </a:p>
        </p:txBody>
      </p:sp>
    </p:spTree>
    <p:extLst>
      <p:ext uri="{BB962C8B-B14F-4D97-AF65-F5344CB8AC3E}">
        <p14:creationId xmlns:p14="http://schemas.microsoft.com/office/powerpoint/2010/main" val="294161126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sz="4000" b="0" dirty="0" smtClean="0">
                <a:latin typeface="+mn-lt"/>
              </a:rPr>
              <a:t>Adaptive-Latency DRAM</a:t>
            </a:r>
            <a:endParaRPr lang="en-US" sz="4000" b="0" dirty="0">
              <a:latin typeface="+mn-lt"/>
            </a:endParaRPr>
          </a:p>
        </p:txBody>
      </p:sp>
      <p:sp>
        <p:nvSpPr>
          <p:cNvPr id="3" name="Content Placeholder 2"/>
          <p:cNvSpPr>
            <a:spLocks noGrp="1"/>
          </p:cNvSpPr>
          <p:nvPr>
            <p:ph idx="1"/>
          </p:nvPr>
        </p:nvSpPr>
        <p:spPr>
          <a:xfrm>
            <a:off x="0" y="1219200"/>
            <a:ext cx="9144000" cy="4648200"/>
          </a:xfrm>
        </p:spPr>
        <p:txBody>
          <a:bodyPr/>
          <a:lstStyle/>
          <a:p>
            <a:pPr marL="457200" indent="-457200">
              <a:lnSpc>
                <a:spcPct val="100000"/>
              </a:lnSpc>
              <a:spcBef>
                <a:spcPts val="0"/>
              </a:spcBef>
            </a:pPr>
            <a:r>
              <a:rPr lang="en-US" i="1" dirty="0" smtClean="0">
                <a:solidFill>
                  <a:srgbClr val="000000"/>
                </a:solidFill>
              </a:rPr>
              <a:t>Key idea</a:t>
            </a:r>
          </a:p>
          <a:p>
            <a:pPr marL="914400" lvl="1" indent="-457200">
              <a:lnSpc>
                <a:spcPct val="100000"/>
              </a:lnSpc>
              <a:spcBef>
                <a:spcPts val="0"/>
              </a:spcBef>
            </a:pPr>
            <a:r>
              <a:rPr lang="en-US" b="1" dirty="0" smtClean="0">
                <a:solidFill>
                  <a:srgbClr val="000000"/>
                </a:solidFill>
              </a:rPr>
              <a:t>Optimize </a:t>
            </a:r>
            <a:r>
              <a:rPr lang="en-US" b="1" dirty="0">
                <a:solidFill>
                  <a:srgbClr val="000000"/>
                </a:solidFill>
              </a:rPr>
              <a:t>DRAM timing parameters </a:t>
            </a:r>
            <a:r>
              <a:rPr lang="en-US" b="1" dirty="0" smtClean="0">
                <a:solidFill>
                  <a:srgbClr val="000000"/>
                </a:solidFill>
              </a:rPr>
              <a:t>online</a:t>
            </a:r>
          </a:p>
          <a:p>
            <a:pPr marL="914400" lvl="1" indent="-457200">
              <a:lnSpc>
                <a:spcPct val="100000"/>
              </a:lnSpc>
              <a:spcBef>
                <a:spcPts val="0"/>
              </a:spcBef>
            </a:pPr>
            <a:endParaRPr lang="en-US" sz="2000" i="1" dirty="0" smtClean="0">
              <a:solidFill>
                <a:srgbClr val="000000"/>
              </a:solidFill>
            </a:endParaRPr>
          </a:p>
          <a:p>
            <a:pPr marL="457200" indent="-457200">
              <a:lnSpc>
                <a:spcPct val="100000"/>
              </a:lnSpc>
              <a:spcBef>
                <a:spcPts val="0"/>
              </a:spcBef>
            </a:pPr>
            <a:r>
              <a:rPr lang="en-US" i="1" dirty="0" smtClean="0">
                <a:solidFill>
                  <a:srgbClr val="000000"/>
                </a:solidFill>
              </a:rPr>
              <a:t>Two components</a:t>
            </a:r>
            <a:endParaRPr lang="en-US" sz="3200" i="1" dirty="0">
              <a:solidFill>
                <a:srgbClr val="000000"/>
              </a:solidFill>
            </a:endParaRPr>
          </a:p>
          <a:p>
            <a:pPr lvl="1">
              <a:lnSpc>
                <a:spcPct val="100000"/>
              </a:lnSpc>
              <a:spcBef>
                <a:spcPts val="0"/>
              </a:spcBef>
            </a:pPr>
            <a:r>
              <a:rPr lang="en-US" dirty="0" smtClean="0">
                <a:solidFill>
                  <a:srgbClr val="000000"/>
                </a:solidFill>
                <a:ea typeface="Cambria Math" panose="02040503050406030204" pitchFamily="18" charset="0"/>
              </a:rPr>
              <a:t>DRAM manufacturer provides multiple sets of reliable DRAM timing parameters at different temperatures for each DIMM</a:t>
            </a:r>
          </a:p>
          <a:p>
            <a:pPr lvl="1">
              <a:lnSpc>
                <a:spcPct val="100000"/>
              </a:lnSpc>
              <a:spcBef>
                <a:spcPts val="0"/>
              </a:spcBef>
            </a:pPr>
            <a:r>
              <a:rPr lang="en-US" dirty="0" smtClean="0">
                <a:solidFill>
                  <a:srgbClr val="000000"/>
                </a:solidFill>
              </a:rPr>
              <a:t>System monitors </a:t>
            </a:r>
            <a:r>
              <a:rPr lang="en-US" dirty="0">
                <a:solidFill>
                  <a:srgbClr val="000000"/>
                </a:solidFill>
              </a:rPr>
              <a:t>DRAM temperature </a:t>
            </a:r>
            <a:r>
              <a:rPr lang="en-US" dirty="0" smtClean="0">
                <a:solidFill>
                  <a:srgbClr val="000000"/>
                </a:solidFill>
              </a:rPr>
              <a:t>&amp; uses appropriate </a:t>
            </a:r>
            <a:r>
              <a:rPr lang="en-US" dirty="0">
                <a:solidFill>
                  <a:srgbClr val="000000"/>
                </a:solidFill>
              </a:rPr>
              <a:t>DRAM timing </a:t>
            </a:r>
            <a:r>
              <a:rPr lang="en-US" dirty="0" smtClean="0">
                <a:solidFill>
                  <a:srgbClr val="000000"/>
                </a:solidFill>
              </a:rPr>
              <a:t>parameters</a:t>
            </a:r>
            <a:endParaRPr lang="en-US" sz="4000" dirty="0">
              <a:solidFill>
                <a:srgbClr val="000000"/>
              </a:solidFill>
            </a:endParaRPr>
          </a:p>
        </p:txBody>
      </p:sp>
      <p:sp>
        <p:nvSpPr>
          <p:cNvPr id="6" name="Content Placeholder 2"/>
          <p:cNvSpPr txBox="1">
            <a:spLocks/>
          </p:cNvSpPr>
          <p:nvPr/>
        </p:nvSpPr>
        <p:spPr>
          <a:xfrm>
            <a:off x="685800" y="3657600"/>
            <a:ext cx="5638800" cy="548640"/>
          </a:xfrm>
          <a:prstGeom prst="rect">
            <a:avLst/>
          </a:prstGeom>
          <a:solidFill>
            <a:srgbClr val="0000FF"/>
          </a:solidFill>
          <a:effectLst>
            <a:softEdge rad="50800"/>
          </a:effectLst>
        </p:spPr>
        <p:txBody>
          <a:bodyPr vert="horz" wrap="none"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smtClean="0">
                <a:solidFill>
                  <a:prstClr val="white"/>
                </a:solidFill>
                <a:latin typeface="Calibri Light"/>
                <a:ea typeface="Cambria Math" panose="02040503050406030204" pitchFamily="18" charset="0"/>
              </a:rPr>
              <a:t>reliable DRAM timing parameters</a:t>
            </a:r>
            <a:endParaRPr lang="en-US" sz="3200" dirty="0">
              <a:solidFill>
                <a:prstClr val="white"/>
              </a:solidFill>
              <a:latin typeface="Calibri Light"/>
            </a:endParaRPr>
          </a:p>
        </p:txBody>
      </p:sp>
      <p:sp>
        <p:nvSpPr>
          <p:cNvPr id="7" name="Content Placeholder 2"/>
          <p:cNvSpPr txBox="1">
            <a:spLocks/>
          </p:cNvSpPr>
          <p:nvPr/>
        </p:nvSpPr>
        <p:spPr>
          <a:xfrm>
            <a:off x="3581400" y="4648200"/>
            <a:ext cx="3352800" cy="548640"/>
          </a:xfrm>
          <a:prstGeom prst="rect">
            <a:avLst/>
          </a:prstGeom>
          <a:solidFill>
            <a:srgbClr val="0000FF"/>
          </a:solidFill>
          <a:effectLst>
            <a:softEdge rad="50800"/>
          </a:effectLst>
        </p:spPr>
        <p:txBody>
          <a:bodyPr vert="horz"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spcBef>
                <a:spcPts val="0"/>
              </a:spcBef>
              <a:buFont typeface="Arial" panose="020B0604020202020204" pitchFamily="34" charset="0"/>
              <a:buNone/>
            </a:pPr>
            <a:r>
              <a:rPr lang="en-US" sz="3200" dirty="0" smtClean="0">
                <a:solidFill>
                  <a:prstClr val="white"/>
                </a:solidFill>
                <a:latin typeface="Calibri Light"/>
                <a:ea typeface="Cambria Math" panose="02040503050406030204" pitchFamily="18" charset="0"/>
              </a:rPr>
              <a:t>DRAM temperature</a:t>
            </a:r>
            <a:endParaRPr lang="en-US" sz="3200" dirty="0">
              <a:solidFill>
                <a:prstClr val="white"/>
              </a:solidFill>
              <a:latin typeface="Calibri Light"/>
            </a:endParaRPr>
          </a:p>
        </p:txBody>
      </p:sp>
      <p:sp>
        <p:nvSpPr>
          <p:cNvPr id="8" name="Rectangle 7"/>
          <p:cNvSpPr/>
          <p:nvPr/>
        </p:nvSpPr>
        <p:spPr>
          <a:xfrm>
            <a:off x="1403648" y="6309320"/>
            <a:ext cx="7056784" cy="553998"/>
          </a:xfrm>
          <a:prstGeom prst="rect">
            <a:avLst/>
          </a:prstGeom>
        </p:spPr>
        <p:txBody>
          <a:bodyPr wrap="square">
            <a:spAutoFit/>
          </a:bodyPr>
          <a:lstStyle/>
          <a:p>
            <a:r>
              <a:rPr lang="en-US" sz="1500" dirty="0" smtClean="0">
                <a:solidFill>
                  <a:prstClr val="black"/>
                </a:solidFill>
                <a:latin typeface="Calibri"/>
              </a:rPr>
              <a:t>Lee+</a:t>
            </a:r>
            <a:r>
              <a:rPr lang="en-US" sz="1500" dirty="0">
                <a:solidFill>
                  <a:prstClr val="black"/>
                </a:solidFill>
                <a:latin typeface="Calibri"/>
              </a:rPr>
              <a:t>, </a:t>
            </a:r>
            <a:r>
              <a:rPr lang="en-US" sz="1500" dirty="0" smtClean="0">
                <a:solidFill>
                  <a:prstClr val="black"/>
                </a:solidFill>
                <a:latin typeface="Calibri"/>
              </a:rPr>
              <a:t>“</a:t>
            </a:r>
            <a:r>
              <a:rPr lang="en-US" sz="1500" dirty="0" smtClean="0">
                <a:solidFill>
                  <a:srgbClr val="0000FF"/>
                </a:solidFill>
                <a:latin typeface="Calibri"/>
              </a:rPr>
              <a:t>Adaptive-Latency DRAM: Optimizing DRAM Timing for the Common-Case</a:t>
            </a:r>
            <a:r>
              <a:rPr lang="en-US" sz="1500" dirty="0" smtClean="0">
                <a:solidFill>
                  <a:prstClr val="black"/>
                </a:solidFill>
                <a:latin typeface="Calibri"/>
              </a:rPr>
              <a:t>,</a:t>
            </a:r>
            <a:r>
              <a:rPr lang="en-US" sz="1500" dirty="0">
                <a:solidFill>
                  <a:prstClr val="black"/>
                </a:solidFill>
                <a:latin typeface="Calibri"/>
              </a:rPr>
              <a:t>” </a:t>
            </a:r>
            <a:r>
              <a:rPr lang="en-US" sz="1500" dirty="0" smtClean="0">
                <a:solidFill>
                  <a:prstClr val="black"/>
                </a:solidFill>
                <a:latin typeface="Calibri"/>
              </a:rPr>
              <a:t>HPCA 2015.</a:t>
            </a:r>
            <a:endParaRPr lang="en-US" sz="1500" dirty="0">
              <a:solidFill>
                <a:prstClr val="black"/>
              </a:solidFill>
              <a:latin typeface="Calibri"/>
            </a:endParaRPr>
          </a:p>
        </p:txBody>
      </p:sp>
    </p:spTree>
    <p:extLst>
      <p:ext uri="{BB962C8B-B14F-4D97-AF65-F5344CB8AC3E}">
        <p14:creationId xmlns:p14="http://schemas.microsoft.com/office/powerpoint/2010/main" val="1857452342"/>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prstClr val="black"/>
                </a:solidFill>
                <a:latin typeface="Calibri"/>
              </a:rPr>
              <a:t>Latency Reduction Summary of 115 DIMMs</a:t>
            </a:r>
            <a:endParaRPr lang="en-US" sz="4000" dirty="0">
              <a:solidFill>
                <a:prstClr val="black"/>
              </a:solidFill>
              <a:latin typeface="Calibri"/>
            </a:endParaRP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smtClean="0">
                <a:solidFill>
                  <a:srgbClr val="000000"/>
                </a:solidFill>
                <a:latin typeface="Calibri Light"/>
              </a:rPr>
              <a:t>Latency </a:t>
            </a:r>
            <a:r>
              <a:rPr lang="en-US" i="1" dirty="0">
                <a:solidFill>
                  <a:srgbClr val="000000"/>
                </a:solidFill>
                <a:latin typeface="Calibri Light"/>
              </a:rPr>
              <a:t>reduction for read &amp; write (55°C)</a:t>
            </a:r>
          </a:p>
          <a:p>
            <a:pPr lvl="1">
              <a:lnSpc>
                <a:spcPct val="100000"/>
              </a:lnSpc>
            </a:pPr>
            <a:r>
              <a:rPr lang="en-US" i="1" dirty="0" smtClean="0">
                <a:solidFill>
                  <a:srgbClr val="000000"/>
                </a:solidFill>
                <a:latin typeface="Calibri Light"/>
              </a:rPr>
              <a:t>Read Latency: </a:t>
            </a:r>
            <a:r>
              <a:rPr lang="en-US" b="1" i="1" dirty="0" smtClean="0">
                <a:solidFill>
                  <a:srgbClr val="0000FF"/>
                </a:solidFill>
                <a:latin typeface="Calibri Light"/>
              </a:rPr>
              <a:t>32.7%</a:t>
            </a:r>
          </a:p>
          <a:p>
            <a:pPr lvl="1">
              <a:lnSpc>
                <a:spcPct val="100000"/>
              </a:lnSpc>
            </a:pPr>
            <a:r>
              <a:rPr lang="en-US" i="1" dirty="0" smtClean="0">
                <a:solidFill>
                  <a:srgbClr val="000000"/>
                </a:solidFill>
                <a:latin typeface="Calibri Light"/>
              </a:rPr>
              <a:t>Write Latency: </a:t>
            </a:r>
            <a:r>
              <a:rPr lang="en-US" b="1" i="1" dirty="0" smtClean="0">
                <a:solidFill>
                  <a:srgbClr val="0000FF"/>
                </a:solidFill>
                <a:latin typeface="Calibri Light"/>
              </a:rPr>
              <a:t>55.1%</a:t>
            </a:r>
          </a:p>
          <a:p>
            <a:pPr marL="457200" indent="-457200">
              <a:lnSpc>
                <a:spcPct val="100000"/>
              </a:lnSpc>
              <a:spcBef>
                <a:spcPts val="3000"/>
              </a:spcBef>
            </a:pPr>
            <a:r>
              <a:rPr lang="en-US" i="1" dirty="0" smtClean="0">
                <a:solidFill>
                  <a:srgbClr val="000000"/>
                </a:solidFill>
                <a:latin typeface="Calibri Light"/>
              </a:rPr>
              <a:t>Latency reduction for each timing parameter (55°C) </a:t>
            </a:r>
          </a:p>
          <a:p>
            <a:pPr lvl="1">
              <a:lnSpc>
                <a:spcPct val="100000"/>
              </a:lnSpc>
            </a:pPr>
            <a:r>
              <a:rPr lang="en-US" i="1" dirty="0">
                <a:solidFill>
                  <a:srgbClr val="000000"/>
                </a:solidFill>
                <a:latin typeface="Calibri Light"/>
              </a:rPr>
              <a:t>S</a:t>
            </a:r>
            <a:r>
              <a:rPr lang="en-US" i="1" dirty="0" smtClean="0">
                <a:solidFill>
                  <a:srgbClr val="000000"/>
                </a:solidFill>
                <a:latin typeface="Calibri Light"/>
              </a:rPr>
              <a:t>ensing</a:t>
            </a:r>
            <a:r>
              <a:rPr lang="en-US" i="1" dirty="0">
                <a:solidFill>
                  <a:srgbClr val="000000"/>
                </a:solidFill>
                <a:latin typeface="Calibri Light"/>
              </a:rPr>
              <a:t>: </a:t>
            </a:r>
            <a:r>
              <a:rPr lang="en-US" b="1" i="1" dirty="0">
                <a:solidFill>
                  <a:srgbClr val="0000FF"/>
                </a:solidFill>
                <a:latin typeface="Calibri Light"/>
              </a:rPr>
              <a:t>17.3%</a:t>
            </a:r>
          </a:p>
          <a:p>
            <a:pPr lvl="1">
              <a:lnSpc>
                <a:spcPct val="100000"/>
              </a:lnSpc>
            </a:pPr>
            <a:r>
              <a:rPr lang="en-US" i="1" dirty="0" smtClean="0">
                <a:solidFill>
                  <a:srgbClr val="000000"/>
                </a:solidFill>
                <a:latin typeface="Calibri Light"/>
              </a:rPr>
              <a:t>Restore: </a:t>
            </a:r>
            <a:r>
              <a:rPr lang="en-US" b="1" i="1" dirty="0">
                <a:solidFill>
                  <a:srgbClr val="0000FF"/>
                </a:solidFill>
                <a:latin typeface="Calibri Light"/>
              </a:rPr>
              <a:t>37.3%</a:t>
            </a:r>
            <a:r>
              <a:rPr lang="en-US" i="1" dirty="0">
                <a:solidFill>
                  <a:srgbClr val="000000"/>
                </a:solidFill>
                <a:latin typeface="Calibri Light"/>
              </a:rPr>
              <a:t> (read), </a:t>
            </a:r>
            <a:r>
              <a:rPr lang="en-US" b="1" i="1" dirty="0">
                <a:solidFill>
                  <a:srgbClr val="0000FF"/>
                </a:solidFill>
                <a:latin typeface="Calibri Light"/>
              </a:rPr>
              <a:t>54.8%</a:t>
            </a:r>
            <a:r>
              <a:rPr lang="en-US" i="1" dirty="0">
                <a:solidFill>
                  <a:srgbClr val="000000"/>
                </a:solidFill>
                <a:latin typeface="Calibri Light"/>
              </a:rPr>
              <a:t> (write)</a:t>
            </a:r>
          </a:p>
          <a:p>
            <a:pPr lvl="1">
              <a:lnSpc>
                <a:spcPct val="100000"/>
              </a:lnSpc>
            </a:pPr>
            <a:r>
              <a:rPr lang="en-US" i="1" dirty="0" err="1" smtClean="0">
                <a:solidFill>
                  <a:srgbClr val="000000"/>
                </a:solidFill>
                <a:latin typeface="Calibri Light"/>
              </a:rPr>
              <a:t>Precharge</a:t>
            </a:r>
            <a:r>
              <a:rPr lang="en-US" i="1" dirty="0" smtClean="0">
                <a:solidFill>
                  <a:srgbClr val="000000"/>
                </a:solidFill>
                <a:latin typeface="Calibri Light"/>
              </a:rPr>
              <a:t>: </a:t>
            </a:r>
            <a:r>
              <a:rPr lang="en-US" b="1" i="1" dirty="0">
                <a:solidFill>
                  <a:srgbClr val="0000FF"/>
                </a:solidFill>
                <a:latin typeface="Calibri Light"/>
              </a:rPr>
              <a:t>35.2%</a:t>
            </a:r>
            <a:r>
              <a:rPr lang="en-US" i="1" dirty="0">
                <a:solidFill>
                  <a:srgbClr val="0000FF"/>
                </a:solidFill>
                <a:latin typeface="Calibri Light"/>
              </a:rPr>
              <a:t> </a:t>
            </a:r>
          </a:p>
        </p:txBody>
      </p:sp>
      <p:sp>
        <p:nvSpPr>
          <p:cNvPr id="4" name="Rectangle 3"/>
          <p:cNvSpPr/>
          <p:nvPr/>
        </p:nvSpPr>
        <p:spPr>
          <a:xfrm>
            <a:off x="1403648" y="6344604"/>
            <a:ext cx="7056784" cy="553998"/>
          </a:xfrm>
          <a:prstGeom prst="rect">
            <a:avLst/>
          </a:prstGeom>
        </p:spPr>
        <p:txBody>
          <a:bodyPr wrap="square">
            <a:spAutoFit/>
          </a:bodyPr>
          <a:lstStyle/>
          <a:p>
            <a:r>
              <a:rPr lang="en-US" sz="1500" dirty="0" smtClean="0">
                <a:solidFill>
                  <a:prstClr val="black"/>
                </a:solidFill>
                <a:latin typeface="Calibri"/>
              </a:rPr>
              <a:t>Lee+</a:t>
            </a:r>
            <a:r>
              <a:rPr lang="en-US" sz="1500" dirty="0">
                <a:solidFill>
                  <a:prstClr val="black"/>
                </a:solidFill>
                <a:latin typeface="Calibri"/>
              </a:rPr>
              <a:t>, </a:t>
            </a:r>
            <a:r>
              <a:rPr lang="en-US" sz="1500" dirty="0" smtClean="0">
                <a:solidFill>
                  <a:prstClr val="black"/>
                </a:solidFill>
                <a:latin typeface="Calibri"/>
              </a:rPr>
              <a:t>“</a:t>
            </a:r>
            <a:r>
              <a:rPr lang="en-US" sz="1500" dirty="0" smtClean="0">
                <a:solidFill>
                  <a:srgbClr val="0000FF"/>
                </a:solidFill>
                <a:latin typeface="Calibri"/>
              </a:rPr>
              <a:t>Adaptive-Latency DRAM: Optimizing DRAM Timing for the Common-Case</a:t>
            </a:r>
            <a:r>
              <a:rPr lang="en-US" sz="1500" dirty="0" smtClean="0">
                <a:solidFill>
                  <a:prstClr val="black"/>
                </a:solidFill>
                <a:latin typeface="Calibri"/>
              </a:rPr>
              <a:t>,</a:t>
            </a:r>
            <a:r>
              <a:rPr lang="en-US" sz="1500" dirty="0">
                <a:solidFill>
                  <a:prstClr val="black"/>
                </a:solidFill>
                <a:latin typeface="Calibri"/>
              </a:rPr>
              <a:t>” </a:t>
            </a:r>
            <a:r>
              <a:rPr lang="en-US" sz="1500" dirty="0" smtClean="0">
                <a:solidFill>
                  <a:prstClr val="black"/>
                </a:solidFill>
                <a:latin typeface="Calibri"/>
              </a:rPr>
              <a:t>HPCA 2015.</a:t>
            </a:r>
            <a:endParaRPr lang="en-US" sz="1500" dirty="0">
              <a:solidFill>
                <a:prstClr val="black"/>
              </a:solidFill>
              <a:latin typeface="Calibri"/>
            </a:endParaRPr>
          </a:p>
        </p:txBody>
      </p:sp>
    </p:spTree>
    <p:extLst>
      <p:ext uri="{BB962C8B-B14F-4D97-AF65-F5344CB8AC3E}">
        <p14:creationId xmlns:p14="http://schemas.microsoft.com/office/powerpoint/2010/main" val="10286291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8">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76200" y="152401"/>
            <a:ext cx="92964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Real System Evaluation</a:t>
            </a:r>
            <a:endParaRPr lang="en-US" sz="4000" dirty="0">
              <a:solidFill>
                <a:srgbClr val="000000"/>
              </a:solidFill>
              <a:latin typeface="Calibri"/>
            </a:endParaRP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457200">
              <a:lnSpc>
                <a:spcPct val="100000"/>
              </a:lnSpc>
              <a:spcBef>
                <a:spcPts val="3000"/>
              </a:spcBef>
            </a:pPr>
            <a:r>
              <a:rPr lang="en-US" i="1" dirty="0" smtClean="0">
                <a:solidFill>
                  <a:prstClr val="black"/>
                </a:solidFill>
                <a:latin typeface="Calibri Light"/>
              </a:rPr>
              <a:t>System</a:t>
            </a:r>
            <a:endParaRPr lang="en-US" i="1" dirty="0">
              <a:solidFill>
                <a:prstClr val="black"/>
              </a:solidFill>
              <a:latin typeface="Calibri Light"/>
            </a:endParaRPr>
          </a:p>
          <a:p>
            <a:pPr lvl="1">
              <a:lnSpc>
                <a:spcPct val="100000"/>
              </a:lnSpc>
            </a:pPr>
            <a:r>
              <a:rPr lang="en-US" i="1" dirty="0" smtClean="0">
                <a:solidFill>
                  <a:prstClr val="black"/>
                </a:solidFill>
                <a:latin typeface="Calibri Light"/>
              </a:rPr>
              <a:t>CPU: AMD 4386 ( 8 Cores, 3.1GHz, 8MB LLC)</a:t>
            </a:r>
            <a:endParaRPr lang="en-US" b="1" i="1" dirty="0" smtClean="0">
              <a:solidFill>
                <a:prstClr val="black"/>
              </a:solidFill>
              <a:latin typeface="Calibri Light"/>
            </a:endParaRPr>
          </a:p>
          <a:p>
            <a:pPr lvl="1">
              <a:lnSpc>
                <a:spcPct val="100000"/>
              </a:lnSpc>
            </a:pPr>
            <a:r>
              <a:rPr lang="en-US" dirty="0" smtClean="0">
                <a:solidFill>
                  <a:prstClr val="black"/>
                </a:solidFill>
                <a:latin typeface="Calibri Light"/>
              </a:rPr>
              <a:t>DRAM: 4GByte DDR3-1600 (800Mhz Clock)</a:t>
            </a:r>
          </a:p>
          <a:p>
            <a:pPr lvl="1">
              <a:lnSpc>
                <a:spcPct val="100000"/>
              </a:lnSpc>
            </a:pPr>
            <a:r>
              <a:rPr lang="en-US" dirty="0" smtClean="0">
                <a:solidFill>
                  <a:prstClr val="black"/>
                </a:solidFill>
                <a:latin typeface="Calibri Light"/>
              </a:rPr>
              <a:t>OS: Linux</a:t>
            </a:r>
          </a:p>
          <a:p>
            <a:pPr lvl="1">
              <a:lnSpc>
                <a:spcPct val="100000"/>
              </a:lnSpc>
            </a:pPr>
            <a:r>
              <a:rPr lang="en-US" dirty="0" smtClean="0">
                <a:solidFill>
                  <a:prstClr val="black"/>
                </a:solidFill>
                <a:latin typeface="Calibri Light"/>
              </a:rPr>
              <a:t>Storage: 128GByte SSD</a:t>
            </a:r>
          </a:p>
          <a:p>
            <a:pPr marL="457200" indent="-457200">
              <a:lnSpc>
                <a:spcPct val="100000"/>
              </a:lnSpc>
              <a:spcBef>
                <a:spcPts val="3000"/>
              </a:spcBef>
            </a:pPr>
            <a:r>
              <a:rPr lang="en-US" i="1" dirty="0" smtClean="0">
                <a:solidFill>
                  <a:prstClr val="black"/>
                </a:solidFill>
                <a:latin typeface="Calibri Light"/>
              </a:rPr>
              <a:t>Workload</a:t>
            </a:r>
            <a:endParaRPr lang="en-US" i="1" dirty="0">
              <a:solidFill>
                <a:prstClr val="black"/>
              </a:solidFill>
              <a:latin typeface="Calibri Light"/>
            </a:endParaRPr>
          </a:p>
          <a:p>
            <a:pPr lvl="1">
              <a:lnSpc>
                <a:spcPct val="100000"/>
              </a:lnSpc>
            </a:pPr>
            <a:r>
              <a:rPr lang="en-US" i="1" dirty="0" smtClean="0">
                <a:solidFill>
                  <a:prstClr val="black"/>
                </a:solidFill>
                <a:latin typeface="Calibri Light"/>
              </a:rPr>
              <a:t>35 applications from SPEC, STREAM, Parsec, </a:t>
            </a:r>
            <a:r>
              <a:rPr lang="en-US" i="1" dirty="0" err="1" smtClean="0">
                <a:solidFill>
                  <a:prstClr val="black"/>
                </a:solidFill>
                <a:latin typeface="Calibri Light"/>
              </a:rPr>
              <a:t>Memcached</a:t>
            </a:r>
            <a:r>
              <a:rPr lang="en-US" i="1" dirty="0" smtClean="0">
                <a:solidFill>
                  <a:prstClr val="black"/>
                </a:solidFill>
                <a:latin typeface="Calibri Light"/>
              </a:rPr>
              <a:t>, Apache, GUPS</a:t>
            </a:r>
          </a:p>
        </p:txBody>
      </p:sp>
      <p:pic>
        <p:nvPicPr>
          <p:cNvPr id="5" name="Picture 4"/>
          <p:cNvPicPr>
            <a:picLocks noChangeAspect="1"/>
          </p:cNvPicPr>
          <p:nvPr/>
        </p:nvPicPr>
        <p:blipFill>
          <a:blip r:embed="rId2"/>
          <a:stretch>
            <a:fillRect/>
          </a:stretch>
        </p:blipFill>
        <p:spPr>
          <a:xfrm>
            <a:off x="5095374" y="2743200"/>
            <a:ext cx="4048626" cy="2057400"/>
          </a:xfrm>
          <a:prstGeom prst="rect">
            <a:avLst/>
          </a:prstGeom>
        </p:spPr>
      </p:pic>
      <p:sp>
        <p:nvSpPr>
          <p:cNvPr id="3" name="Oval 2"/>
          <p:cNvSpPr/>
          <p:nvPr/>
        </p:nvSpPr>
        <p:spPr>
          <a:xfrm>
            <a:off x="7031736" y="4151376"/>
            <a:ext cx="182880" cy="182880"/>
          </a:xfrm>
          <a:prstGeom prst="ellipse">
            <a:avLst/>
          </a:prstGeom>
          <a:solidFill>
            <a:schemeClr val="tx1"/>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prstClr val="white"/>
              </a:solidFill>
              <a:latin typeface="Calibri"/>
            </a:endParaRPr>
          </a:p>
        </p:txBody>
      </p:sp>
      <p:pic>
        <p:nvPicPr>
          <p:cNvPr id="2" name="Picture 1"/>
          <p:cNvPicPr>
            <a:picLocks noChangeAspect="1"/>
          </p:cNvPicPr>
          <p:nvPr/>
        </p:nvPicPr>
        <p:blipFill>
          <a:blip r:embed="rId3"/>
          <a:stretch>
            <a:fillRect/>
          </a:stretch>
        </p:blipFill>
        <p:spPr>
          <a:xfrm>
            <a:off x="76200" y="2286000"/>
            <a:ext cx="8943975" cy="4410075"/>
          </a:xfrm>
          <a:prstGeom prst="rect">
            <a:avLst/>
          </a:prstGeom>
          <a:ln w="50800">
            <a:solidFill>
              <a:schemeClr val="tx1"/>
            </a:solidFill>
          </a:ln>
        </p:spPr>
      </p:pic>
    </p:spTree>
    <p:extLst>
      <p:ext uri="{BB962C8B-B14F-4D97-AF65-F5344CB8AC3E}">
        <p14:creationId xmlns:p14="http://schemas.microsoft.com/office/powerpoint/2010/main" val="26383882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xit" presetSubtype="0" fill="hold" nodeType="clickEffect">
                                  <p:stCondLst>
                                    <p:cond delay="0"/>
                                  </p:stCondLst>
                                  <p:childTnLst>
                                    <p:animEffect transition="out" filter="fade">
                                      <p:cBhvr>
                                        <p:cTn id="18" dur="500"/>
                                        <p:tgtEl>
                                          <p:spTgt spid="2"/>
                                        </p:tgtEl>
                                      </p:cBhvr>
                                    </p:animEffect>
                                    <p:anim calcmode="lin" valueType="num">
                                      <p:cBhvr>
                                        <p:cTn id="19" dur="500"/>
                                        <p:tgtEl>
                                          <p:spTgt spid="2"/>
                                        </p:tgtEl>
                                        <p:attrNameLst>
                                          <p:attrName>ppt_x</p:attrName>
                                        </p:attrNameLst>
                                      </p:cBhvr>
                                      <p:tavLst>
                                        <p:tav tm="0">
                                          <p:val>
                                            <p:strVal val="ppt_x"/>
                                          </p:val>
                                        </p:tav>
                                        <p:tav tm="100000">
                                          <p:val>
                                            <p:strVal val="ppt_x"/>
                                          </p:val>
                                        </p:tav>
                                      </p:tavLst>
                                    </p:anim>
                                    <p:anim calcmode="lin" valueType="num">
                                      <p:cBhvr>
                                        <p:cTn id="20" dur="500"/>
                                        <p:tgtEl>
                                          <p:spTgt spid="2"/>
                                        </p:tgtEl>
                                        <p:attrNameLst>
                                          <p:attrName>ppt_y</p:attrName>
                                        </p:attrNameLst>
                                      </p:cBhvr>
                                      <p:tavLst>
                                        <p:tav tm="0">
                                          <p:val>
                                            <p:strVal val="ppt_y"/>
                                          </p:val>
                                        </p:tav>
                                        <p:tav tm="100000">
                                          <p:val>
                                            <p:strVal val="ppt_y+.1"/>
                                          </p:val>
                                        </p:tav>
                                      </p:tavLst>
                                    </p:anim>
                                    <p:set>
                                      <p:cBhvr>
                                        <p:cTn id="21" dur="1" fill="hold">
                                          <p:stCondLst>
                                            <p:cond delay="499"/>
                                          </p:stCondLst>
                                        </p:cTn>
                                        <p:tgtEl>
                                          <p:spTgt spid="2"/>
                                        </p:tgtEl>
                                        <p:attrNameLst>
                                          <p:attrName>style.visibility</p:attrName>
                                        </p:attrNameLst>
                                      </p:cBhvr>
                                      <p:to>
                                        <p:strVal val="hidden"/>
                                      </p:to>
                                    </p:set>
                                  </p:childTnLst>
                                </p:cTn>
                              </p:par>
                            </p:childTnLst>
                          </p:cTn>
                        </p:par>
                        <p:par>
                          <p:cTn id="22" fill="hold">
                            <p:stCondLst>
                              <p:cond delay="500"/>
                            </p:stCondLst>
                            <p:childTnLst>
                              <p:par>
                                <p:cTn id="23" presetID="1" presetClass="entr" presetSubtype="0" fill="hold" nodeType="afterEffect">
                                  <p:stCondLst>
                                    <p:cond delay="0"/>
                                  </p:stCondLst>
                                  <p:childTnLst>
                                    <p:set>
                                      <p:cBhvr>
                                        <p:cTn id="24" dur="1" fill="hold">
                                          <p:stCondLst>
                                            <p:cond delay="0"/>
                                          </p:stCondLst>
                                        </p:cTn>
                                        <p:tgtEl>
                                          <p:spTgt spid="8">
                                            <p:txEl>
                                              <p:pRg st="2" end="2"/>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8">
                                            <p:txEl>
                                              <p:pRg st="3" end="3"/>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8">
                                            <p:txEl>
                                              <p:pRg st="4" end="4"/>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8">
                                            <p:txEl>
                                              <p:pRg st="5" end="5"/>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Chart 9"/>
          <p:cNvGraphicFramePr>
            <a:graphicFrameLocks/>
          </p:cNvGraphicFramePr>
          <p:nvPr>
            <p:extLst>
              <p:ext uri="{D42A27DB-BD31-4B8C-83A1-F6EECF244321}">
                <p14:modId xmlns:p14="http://schemas.microsoft.com/office/powerpoint/2010/main" val="428291817"/>
              </p:ext>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2"/>
          </a:graphicData>
        </a:graphic>
      </p:graphicFrame>
      <p:grpSp>
        <p:nvGrpSpPr>
          <p:cNvPr id="21" name="Group 20"/>
          <p:cNvGrpSpPr/>
          <p:nvPr/>
        </p:nvGrpSpPr>
        <p:grpSpPr>
          <a:xfrm>
            <a:off x="461666" y="990600"/>
            <a:ext cx="8458200" cy="4267199"/>
            <a:chOff x="461666" y="1143000"/>
            <a:chExt cx="8458200" cy="4267199"/>
          </a:xfrm>
        </p:grpSpPr>
        <p:graphicFrame>
          <p:nvGraphicFramePr>
            <p:cNvPr id="8" name="Chart 7"/>
            <p:cNvGraphicFramePr>
              <a:graphicFrameLocks/>
            </p:cNvGraphicFramePr>
            <p:nvPr>
              <p:extLst>
                <p:ext uri="{D42A27DB-BD31-4B8C-83A1-F6EECF244321}">
                  <p14:modId xmlns:p14="http://schemas.microsoft.com/office/powerpoint/2010/main" val="2721984659"/>
                </p:ext>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54"/>
            <p:cNvSpPr txBox="1"/>
            <p:nvPr/>
          </p:nvSpPr>
          <p:spPr>
            <a:xfrm>
              <a:off x="6977768" y="3010335"/>
              <a:ext cx="990624" cy="430902"/>
            </a:xfrm>
            <a:prstGeom prst="rect">
              <a:avLst/>
            </a:prstGeom>
            <a:noFill/>
          </p:spPr>
          <p:txBody>
            <a:bodyPr wrap="squar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smtClean="0">
                  <a:solidFill>
                    <a:srgbClr val="4472C4"/>
                  </a:solidFill>
                  <a:latin typeface="Calibri Light"/>
                </a:rPr>
                <a:t>1.4%</a:t>
              </a:r>
              <a:endParaRPr lang="en-US" sz="2200" b="1" i="1" dirty="0">
                <a:solidFill>
                  <a:srgbClr val="4472C4"/>
                </a:solidFill>
                <a:latin typeface="Calibri Light"/>
              </a:endParaRPr>
            </a:p>
          </p:txBody>
        </p:sp>
        <p:sp>
          <p:nvSpPr>
            <p:cNvPr id="20" name="TextBox 54"/>
            <p:cNvSpPr txBox="1"/>
            <p:nvPr/>
          </p:nvSpPr>
          <p:spPr>
            <a:xfrm>
              <a:off x="7606889" y="2624282"/>
              <a:ext cx="990624" cy="430859"/>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en-US" sz="2200" b="1" i="1" dirty="0" smtClean="0">
                  <a:solidFill>
                    <a:srgbClr val="4472C4"/>
                  </a:solidFill>
                  <a:latin typeface="Calibri Light"/>
                </a:rPr>
                <a:t>6.7%</a:t>
              </a:r>
              <a:endParaRPr lang="en-US" sz="2200" b="1" i="1" dirty="0">
                <a:solidFill>
                  <a:srgbClr val="4472C4"/>
                </a:solidFill>
                <a:latin typeface="Calibri Light"/>
              </a:endParaRPr>
            </a:p>
          </p:txBody>
        </p:sp>
      </p:grpSp>
      <p:grpSp>
        <p:nvGrpSpPr>
          <p:cNvPr id="18" name="Group 17"/>
          <p:cNvGrpSpPr/>
          <p:nvPr/>
        </p:nvGrpSpPr>
        <p:grpSpPr>
          <a:xfrm>
            <a:off x="461666" y="990600"/>
            <a:ext cx="8458200" cy="4267199"/>
            <a:chOff x="461666" y="1143000"/>
            <a:chExt cx="8458200" cy="4267199"/>
          </a:xfrm>
        </p:grpSpPr>
        <p:graphicFrame>
          <p:nvGraphicFramePr>
            <p:cNvPr id="11" name="Chart 10"/>
            <p:cNvGraphicFramePr>
              <a:graphicFrameLocks/>
            </p:cNvGraphicFramePr>
            <p:nvPr>
              <p:extLst>
                <p:ext uri="{D42A27DB-BD31-4B8C-83A1-F6EECF244321}">
                  <p14:modId xmlns:p14="http://schemas.microsoft.com/office/powerpoint/2010/main" val="2390171792"/>
                </p:ext>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4"/>
            </a:graphicData>
          </a:graphic>
        </p:graphicFrame>
        <p:sp>
          <p:nvSpPr>
            <p:cNvPr id="17" name="TextBox 54"/>
            <p:cNvSpPr txBox="1"/>
            <p:nvPr/>
          </p:nvSpPr>
          <p:spPr>
            <a:xfrm>
              <a:off x="7924800" y="2723778"/>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5.0%</a:t>
              </a:r>
              <a:endParaRPr lang="en-US" sz="2200" b="1" i="1" dirty="0">
                <a:solidFill>
                  <a:srgbClr val="4472C4"/>
                </a:solidFill>
                <a:latin typeface="Calibri Light"/>
              </a:endParaRP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Single-Core Evaluation</a:t>
            </a:r>
            <a:endParaRPr lang="en-US" sz="4000" dirty="0">
              <a:solidFill>
                <a:srgbClr val="000000"/>
              </a:solidFill>
              <a:latin typeface="Calibri"/>
            </a:endParaRPr>
          </a:p>
        </p:txBody>
      </p:sp>
      <p:sp>
        <p:nvSpPr>
          <p:cNvPr id="4" name="TextBox 54"/>
          <p:cNvSpPr txBox="1"/>
          <p:nvPr/>
        </p:nvSpPr>
        <p:spPr>
          <a:xfrm>
            <a:off x="3585866" y="1567190"/>
            <a:ext cx="15240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2" name="TextBox 54"/>
          <p:cNvSpPr txBox="1"/>
          <p:nvPr/>
        </p:nvSpPr>
        <p:spPr>
          <a:xfrm>
            <a:off x="3357266" y="1524000"/>
            <a:ext cx="20574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sp>
        <p:nvSpPr>
          <p:cNvPr id="13" name="Punchline"/>
          <p:cNvSpPr txBox="1"/>
          <p:nvPr/>
        </p:nvSpPr>
        <p:spPr>
          <a:xfrm>
            <a:off x="-152400" y="5566750"/>
            <a:ext cx="9448800" cy="670562"/>
          </a:xfrm>
          <a:prstGeom prst="rect">
            <a:avLst/>
          </a:prstGeom>
          <a:noFill/>
        </p:spPr>
        <p:txBody>
          <a:bodyPr wrap="square" rtlCol="0" anchor="ctr">
            <a:noAutofit/>
          </a:bodyPr>
          <a:lstStyle/>
          <a:p>
            <a:pPr algn="ctr"/>
            <a:r>
              <a:rPr lang="en-US" sz="3600" i="1" dirty="0" smtClean="0">
                <a:solidFill>
                  <a:srgbClr val="0000FF"/>
                </a:solidFill>
                <a:latin typeface="Calibri Light"/>
              </a:rPr>
              <a:t>AL-DRAM </a:t>
            </a:r>
            <a:r>
              <a:rPr lang="en-US" sz="3600" b="1" i="1" dirty="0" smtClean="0">
                <a:solidFill>
                  <a:srgbClr val="0000FF"/>
                </a:solidFill>
                <a:latin typeface="Calibri Light"/>
              </a:rPr>
              <a:t>improves single-core performance </a:t>
            </a:r>
          </a:p>
          <a:p>
            <a:pPr algn="ctr"/>
            <a:r>
              <a:rPr lang="en-US" sz="3600" i="1" dirty="0" smtClean="0">
                <a:solidFill>
                  <a:srgbClr val="0000FF"/>
                </a:solidFill>
                <a:latin typeface="Calibri Light"/>
              </a:rPr>
              <a:t>on a real system</a:t>
            </a:r>
            <a:endParaRPr lang="en-US" sz="3600" i="1" dirty="0">
              <a:solidFill>
                <a:srgbClr val="0000FF"/>
              </a:solidFill>
              <a:latin typeface="Calibri Light"/>
            </a:endParaRPr>
          </a:p>
        </p:txBody>
      </p:sp>
      <p:sp>
        <p:nvSpPr>
          <p:cNvPr id="9" name="TextBox 8"/>
          <p:cNvSpPr txBox="1"/>
          <p:nvPr/>
        </p:nvSpPr>
        <p:spPr>
          <a:xfrm rot="16200000">
            <a:off x="-1559868" y="2626666"/>
            <a:ext cx="3581402" cy="461665"/>
          </a:xfrm>
          <a:prstGeom prst="rect">
            <a:avLst/>
          </a:prstGeom>
          <a:noFill/>
        </p:spPr>
        <p:txBody>
          <a:bodyPr wrap="square" rtlCol="0">
            <a:spAutoFit/>
          </a:bodyPr>
          <a:lstStyle/>
          <a:p>
            <a:pPr algn="ctr"/>
            <a:r>
              <a:rPr lang="en-US" sz="2400" b="1" i="1" dirty="0" smtClean="0">
                <a:solidFill>
                  <a:prstClr val="black"/>
                </a:solidFill>
                <a:latin typeface="Calibri Light"/>
              </a:rPr>
              <a:t>Performance Improvement</a:t>
            </a:r>
            <a:endParaRPr lang="en-US" sz="2400" b="1" i="1" dirty="0">
              <a:solidFill>
                <a:prstClr val="black"/>
              </a:solidFill>
              <a:latin typeface="Calibri Light"/>
            </a:endParaRPr>
          </a:p>
        </p:txBody>
      </p:sp>
      <p:cxnSp>
        <p:nvCxnSpPr>
          <p:cNvPr id="3" name="Straight Connector 2"/>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6858000" y="914400"/>
            <a:ext cx="2286000" cy="1384995"/>
          </a:xfrm>
          <a:prstGeom prst="rect">
            <a:avLst/>
          </a:prstGeom>
          <a:noFill/>
        </p:spPr>
        <p:txBody>
          <a:bodyPr wrap="square" rtlCol="0">
            <a:spAutoFit/>
          </a:bodyPr>
          <a:lstStyle/>
          <a:p>
            <a:pPr algn="ctr"/>
            <a:r>
              <a:rPr lang="en-US" sz="2800" dirty="0" smtClean="0">
                <a:solidFill>
                  <a:srgbClr val="000000"/>
                </a:solidFill>
                <a:latin typeface="Calibri Light"/>
              </a:rPr>
              <a:t>Average</a:t>
            </a:r>
          </a:p>
          <a:p>
            <a:pPr algn="ctr"/>
            <a:r>
              <a:rPr lang="en-US" sz="2800" dirty="0" smtClean="0">
                <a:solidFill>
                  <a:srgbClr val="000000"/>
                </a:solidFill>
                <a:latin typeface="Calibri Light"/>
              </a:rPr>
              <a:t>Improvement</a:t>
            </a:r>
          </a:p>
          <a:p>
            <a:pPr algn="ctr"/>
            <a:endParaRPr lang="en-US" sz="2800" dirty="0">
              <a:solidFill>
                <a:srgbClr val="000000"/>
              </a:solidFill>
              <a:latin typeface="Calibri Light"/>
            </a:endParaRPr>
          </a:p>
        </p:txBody>
      </p:sp>
      <p:sp>
        <p:nvSpPr>
          <p:cNvPr id="23" name="TextBox 22"/>
          <p:cNvSpPr txBox="1"/>
          <p:nvPr/>
        </p:nvSpPr>
        <p:spPr>
          <a:xfrm rot="16200000">
            <a:off x="7622234" y="4188768"/>
            <a:ext cx="2133599" cy="461665"/>
          </a:xfrm>
          <a:prstGeom prst="rect">
            <a:avLst/>
          </a:prstGeom>
          <a:solidFill>
            <a:schemeClr val="bg1"/>
          </a:solidFill>
        </p:spPr>
        <p:txBody>
          <a:bodyPr wrap="square" rtlCol="0">
            <a:spAutoFit/>
          </a:bodyPr>
          <a:lstStyle/>
          <a:p>
            <a:pPr algn="r"/>
            <a:r>
              <a:rPr lang="en-US" sz="2400" dirty="0" smtClean="0">
                <a:solidFill>
                  <a:prstClr val="black"/>
                </a:solidFill>
                <a:latin typeface="Calibri Light"/>
              </a:rPr>
              <a:t>all-35-workload</a:t>
            </a:r>
            <a:endParaRPr lang="en-US" sz="2400" dirty="0">
              <a:solidFill>
                <a:prstClr val="black"/>
              </a:solidFill>
              <a:latin typeface="Calibri Light"/>
            </a:endParaRPr>
          </a:p>
        </p:txBody>
      </p:sp>
    </p:spTree>
    <p:extLst>
      <p:ext uri="{BB962C8B-B14F-4D97-AF65-F5344CB8AC3E}">
        <p14:creationId xmlns:p14="http://schemas.microsoft.com/office/powerpoint/2010/main" val="216534896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hart 8"/>
          <p:cNvGraphicFramePr>
            <a:graphicFrameLocks/>
          </p:cNvGraphicFramePr>
          <p:nvPr>
            <p:extLst>
              <p:ext uri="{D42A27DB-BD31-4B8C-83A1-F6EECF244321}">
                <p14:modId xmlns:p14="http://schemas.microsoft.com/office/powerpoint/2010/main" val="3253498838"/>
              </p:ext>
            </p:extLst>
          </p:nvPr>
        </p:nvGraphicFramePr>
        <p:xfrm>
          <a:off x="461666" y="9906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54"/>
          <p:cNvSpPr txBox="1"/>
          <p:nvPr/>
        </p:nvSpPr>
        <p:spPr>
          <a:xfrm>
            <a:off x="3357266" y="1567190"/>
            <a:ext cx="17526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en-US" b="1" i="1" dirty="0">
              <a:solidFill>
                <a:srgbClr val="0000FF"/>
              </a:solidFill>
              <a:latin typeface="Calibri Light"/>
            </a:endParaRPr>
          </a:p>
        </p:txBody>
      </p:sp>
      <p:graphicFrame>
        <p:nvGraphicFramePr>
          <p:cNvPr id="13" name="Chart 12"/>
          <p:cNvGraphicFramePr>
            <a:graphicFrameLocks/>
          </p:cNvGraphicFramePr>
          <p:nvPr>
            <p:extLst>
              <p:ext uri="{D42A27DB-BD31-4B8C-83A1-F6EECF244321}">
                <p14:modId xmlns:p14="http://schemas.microsoft.com/office/powerpoint/2010/main" val="3274809129"/>
              </p:ext>
            </p:extLst>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1"/>
          <p:cNvGrpSpPr/>
          <p:nvPr/>
        </p:nvGrpSpPr>
        <p:grpSpPr>
          <a:xfrm>
            <a:off x="461666" y="990600"/>
            <a:ext cx="8458200" cy="4267199"/>
            <a:chOff x="461666" y="1143000"/>
            <a:chExt cx="8458200" cy="4267199"/>
          </a:xfrm>
        </p:grpSpPr>
        <p:graphicFrame>
          <p:nvGraphicFramePr>
            <p:cNvPr id="14" name="Chart 13"/>
            <p:cNvGraphicFramePr>
              <a:graphicFrameLocks/>
            </p:cNvGraphicFramePr>
            <p:nvPr>
              <p:extLst>
                <p:ext uri="{D42A27DB-BD31-4B8C-83A1-F6EECF244321}">
                  <p14:modId xmlns:p14="http://schemas.microsoft.com/office/powerpoint/2010/main" val="2203266682"/>
                </p:ext>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5"/>
            </a:graphicData>
          </a:graphic>
        </p:graphicFrame>
        <p:sp>
          <p:nvSpPr>
            <p:cNvPr id="20" name="TextBox 54"/>
            <p:cNvSpPr txBox="1"/>
            <p:nvPr/>
          </p:nvSpPr>
          <p:spPr>
            <a:xfrm>
              <a:off x="7548251" y="2020897"/>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14.0%</a:t>
              </a:r>
              <a:endParaRPr lang="en-US" sz="2200" b="1" i="1" dirty="0">
                <a:solidFill>
                  <a:srgbClr val="4472C4"/>
                </a:solidFill>
                <a:latin typeface="Calibri Light"/>
              </a:endParaRPr>
            </a:p>
          </p:txBody>
        </p:sp>
        <p:sp>
          <p:nvSpPr>
            <p:cNvPr id="21" name="TextBox 54"/>
            <p:cNvSpPr txBox="1"/>
            <p:nvPr/>
          </p:nvSpPr>
          <p:spPr>
            <a:xfrm>
              <a:off x="6858000" y="2884992"/>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2.9%</a:t>
              </a:r>
              <a:endParaRPr lang="en-US" sz="2200" b="1" i="1" dirty="0">
                <a:solidFill>
                  <a:srgbClr val="4472C4"/>
                </a:solidFill>
                <a:latin typeface="Calibri Light"/>
              </a:endParaRPr>
            </a:p>
          </p:txBody>
        </p:sp>
      </p:grpSp>
      <p:grpSp>
        <p:nvGrpSpPr>
          <p:cNvPr id="5" name="Group 4"/>
          <p:cNvGrpSpPr/>
          <p:nvPr/>
        </p:nvGrpSpPr>
        <p:grpSpPr>
          <a:xfrm>
            <a:off x="461666" y="990600"/>
            <a:ext cx="8610617" cy="4267199"/>
            <a:chOff x="461666" y="1143000"/>
            <a:chExt cx="8610617" cy="4267199"/>
          </a:xfrm>
        </p:grpSpPr>
        <p:graphicFrame>
          <p:nvGraphicFramePr>
            <p:cNvPr id="15" name="Chart 14"/>
            <p:cNvGraphicFramePr>
              <a:graphicFrameLocks/>
            </p:cNvGraphicFramePr>
            <p:nvPr>
              <p:extLst>
                <p:ext uri="{D42A27DB-BD31-4B8C-83A1-F6EECF244321}">
                  <p14:modId xmlns:p14="http://schemas.microsoft.com/office/powerpoint/2010/main" val="1510906839"/>
                </p:ext>
              </p:extLst>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6"/>
            </a:graphicData>
          </a:graphic>
        </p:graphicFrame>
        <p:sp>
          <p:nvSpPr>
            <p:cNvPr id="19" name="TextBox 54"/>
            <p:cNvSpPr txBox="1"/>
            <p:nvPr/>
          </p:nvSpPr>
          <p:spPr>
            <a:xfrm>
              <a:off x="8157867" y="2312299"/>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algn="r"/>
              <a:r>
                <a:rPr lang="en-US" sz="2200" b="1" i="1" dirty="0" smtClean="0">
                  <a:solidFill>
                    <a:srgbClr val="4472C4"/>
                  </a:solidFill>
                  <a:latin typeface="Calibri Light"/>
                </a:rPr>
                <a:t>10.4%</a:t>
              </a:r>
              <a:endParaRPr lang="en-US" sz="2200" b="1" i="1" dirty="0">
                <a:solidFill>
                  <a:srgbClr val="4472C4"/>
                </a:solidFill>
                <a:latin typeface="Calibri Light"/>
              </a:endParaRP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r>
              <a:rPr lang="en-US" sz="4000" dirty="0" smtClean="0">
                <a:solidFill>
                  <a:srgbClr val="000000"/>
                </a:solidFill>
                <a:latin typeface="Calibri"/>
              </a:rPr>
              <a:t>AL-DRAM: Multi-Core Evaluation</a:t>
            </a:r>
            <a:endParaRPr lang="en-US" sz="4000" dirty="0">
              <a:solidFill>
                <a:srgbClr val="000000"/>
              </a:solidFill>
              <a:latin typeface="Calibri"/>
            </a:endParaRPr>
          </a:p>
        </p:txBody>
      </p:sp>
      <p:sp>
        <p:nvSpPr>
          <p:cNvPr id="16" name="Punchline"/>
          <p:cNvSpPr txBox="1"/>
          <p:nvPr/>
        </p:nvSpPr>
        <p:spPr>
          <a:xfrm>
            <a:off x="0" y="5229200"/>
            <a:ext cx="9144000" cy="1066802"/>
          </a:xfrm>
          <a:prstGeom prst="rect">
            <a:avLst/>
          </a:prstGeom>
          <a:noFill/>
        </p:spPr>
        <p:txBody>
          <a:bodyPr wrap="square" rtlCol="0" anchor="ctr">
            <a:noAutofit/>
          </a:bodyPr>
          <a:lstStyle/>
          <a:p>
            <a:pPr algn="ctr"/>
            <a:r>
              <a:rPr lang="en-US" sz="3600" i="1" dirty="0" smtClean="0">
                <a:solidFill>
                  <a:srgbClr val="0000FF"/>
                </a:solidFill>
                <a:latin typeface="Calibri Light"/>
              </a:rPr>
              <a:t>AL-DRAM provides higher performance on</a:t>
            </a:r>
          </a:p>
          <a:p>
            <a:pPr algn="ctr"/>
            <a:r>
              <a:rPr lang="en-US" sz="3600" b="1" i="1" dirty="0" smtClean="0">
                <a:solidFill>
                  <a:srgbClr val="0000FF"/>
                </a:solidFill>
                <a:latin typeface="Calibri Light"/>
              </a:rPr>
              <a:t>multi-programmed &amp; multi-threaded workloads</a:t>
            </a:r>
          </a:p>
        </p:txBody>
      </p:sp>
      <p:sp>
        <p:nvSpPr>
          <p:cNvPr id="10" name="TextBox 9"/>
          <p:cNvSpPr txBox="1"/>
          <p:nvPr/>
        </p:nvSpPr>
        <p:spPr>
          <a:xfrm rot="16200000">
            <a:off x="-1559868" y="2626666"/>
            <a:ext cx="3581402" cy="461665"/>
          </a:xfrm>
          <a:prstGeom prst="rect">
            <a:avLst/>
          </a:prstGeom>
          <a:noFill/>
        </p:spPr>
        <p:txBody>
          <a:bodyPr wrap="square" rtlCol="0">
            <a:spAutoFit/>
          </a:bodyPr>
          <a:lstStyle/>
          <a:p>
            <a:pPr algn="ctr"/>
            <a:r>
              <a:rPr lang="en-US" sz="2400" b="1" i="1" dirty="0" smtClean="0">
                <a:solidFill>
                  <a:prstClr val="black"/>
                </a:solidFill>
                <a:latin typeface="Calibri Light"/>
              </a:rPr>
              <a:t>Performance Improvement</a:t>
            </a:r>
            <a:endParaRPr lang="en-US" sz="2400" b="1" i="1" dirty="0">
              <a:solidFill>
                <a:prstClr val="black"/>
              </a:solidFill>
              <a:latin typeface="Calibri Light"/>
            </a:endParaRPr>
          </a:p>
        </p:txBody>
      </p:sp>
      <p:cxnSp>
        <p:nvCxnSpPr>
          <p:cNvPr id="11" name="Straight Connector 10"/>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8000" y="914400"/>
            <a:ext cx="2286000" cy="954107"/>
          </a:xfrm>
          <a:prstGeom prst="rect">
            <a:avLst/>
          </a:prstGeom>
          <a:noFill/>
        </p:spPr>
        <p:txBody>
          <a:bodyPr wrap="square" rtlCol="0">
            <a:spAutoFit/>
          </a:bodyPr>
          <a:lstStyle/>
          <a:p>
            <a:pPr algn="ctr"/>
            <a:r>
              <a:rPr lang="en-US" sz="2800" dirty="0" smtClean="0">
                <a:solidFill>
                  <a:prstClr val="black"/>
                </a:solidFill>
                <a:latin typeface="Calibri Light"/>
              </a:rPr>
              <a:t>Average    </a:t>
            </a:r>
          </a:p>
          <a:p>
            <a:pPr algn="ctr"/>
            <a:r>
              <a:rPr lang="en-US" sz="2800" dirty="0" smtClean="0">
                <a:solidFill>
                  <a:prstClr val="black"/>
                </a:solidFill>
                <a:latin typeface="Calibri Light"/>
              </a:rPr>
              <a:t>Improvement</a:t>
            </a:r>
            <a:endParaRPr lang="en-US" sz="2800" dirty="0">
              <a:solidFill>
                <a:prstClr val="black"/>
              </a:solidFill>
              <a:latin typeface="Calibri Light"/>
            </a:endParaRPr>
          </a:p>
        </p:txBody>
      </p:sp>
      <p:sp>
        <p:nvSpPr>
          <p:cNvPr id="18" name="TextBox 17"/>
          <p:cNvSpPr txBox="1"/>
          <p:nvPr/>
        </p:nvSpPr>
        <p:spPr>
          <a:xfrm rot="16200000">
            <a:off x="7431733" y="4379268"/>
            <a:ext cx="2514600" cy="461665"/>
          </a:xfrm>
          <a:prstGeom prst="rect">
            <a:avLst/>
          </a:prstGeom>
          <a:solidFill>
            <a:schemeClr val="bg1"/>
          </a:solidFill>
        </p:spPr>
        <p:txBody>
          <a:bodyPr wrap="square" rtlCol="0">
            <a:spAutoFit/>
          </a:bodyPr>
          <a:lstStyle/>
          <a:p>
            <a:pPr algn="r"/>
            <a:r>
              <a:rPr lang="en-US" sz="2400" dirty="0" smtClean="0">
                <a:solidFill>
                  <a:prstClr val="black"/>
                </a:solidFill>
                <a:latin typeface="Calibri Light"/>
              </a:rPr>
              <a:t>all-35-workload</a:t>
            </a:r>
            <a:endParaRPr lang="en-US" sz="2400" dirty="0">
              <a:solidFill>
                <a:prstClr val="black"/>
              </a:solidFill>
              <a:latin typeface="Calibri Light"/>
            </a:endParaRPr>
          </a:p>
        </p:txBody>
      </p:sp>
    </p:spTree>
    <p:extLst>
      <p:ext uri="{BB962C8B-B14F-4D97-AF65-F5344CB8AC3E}">
        <p14:creationId xmlns:p14="http://schemas.microsoft.com/office/powerpoint/2010/main" val="197941727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3" grpId="0">
        <p:bldAsOne/>
      </p:bldGraphic>
      <p:bldP spid="16" grpId="0"/>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AL-DRAM</a:t>
            </a:r>
            <a:endParaRPr lang="en-US" dirty="0"/>
          </a:p>
        </p:txBody>
      </p:sp>
      <p:sp>
        <p:nvSpPr>
          <p:cNvPr id="3" name="Content Placeholder 2"/>
          <p:cNvSpPr>
            <a:spLocks noGrp="1"/>
          </p:cNvSpPr>
          <p:nvPr>
            <p:ph idx="1"/>
          </p:nvPr>
        </p:nvSpPr>
        <p:spPr>
          <a:xfrm>
            <a:off x="228600" y="1000472"/>
            <a:ext cx="8610600" cy="4876800"/>
          </a:xfrm>
        </p:spPr>
        <p:txBody>
          <a:bodyPr/>
          <a:lstStyle/>
          <a:p>
            <a:r>
              <a:rPr lang="en-US" sz="2200" dirty="0"/>
              <a:t>Donghyuk Lee, Yoongu Kim, Gennady </a:t>
            </a:r>
            <a:r>
              <a:rPr lang="en-US" sz="2200" dirty="0" err="1"/>
              <a:t>Pekhimenko</a:t>
            </a:r>
            <a:r>
              <a:rPr lang="en-US" sz="2200" dirty="0"/>
              <a:t>, Samira Khan, Vivek Seshadri, Kevin Chang, and Onur Mutlu,</a:t>
            </a:r>
            <a:br>
              <a:rPr lang="en-US" sz="2200" dirty="0"/>
            </a:br>
            <a:r>
              <a:rPr lang="en-US" sz="2200" b="1" dirty="0">
                <a:hlinkClick r:id="rId2"/>
              </a:rPr>
              <a:t>"Adaptive-Latency DRAM: Optimizing DRAM Timing for the Common-Case"</a:t>
            </a:r>
            <a:r>
              <a:rPr lang="en-US" sz="2200" dirty="0"/>
              <a:t> </a:t>
            </a:r>
            <a:br>
              <a:rPr lang="en-US" sz="2200" dirty="0"/>
            </a:br>
            <a:r>
              <a:rPr lang="en-US" sz="2200" i="1" dirty="0"/>
              <a:t>Proceedings of the </a:t>
            </a:r>
            <a:r>
              <a:rPr lang="en-US" sz="2200" i="1" dirty="0">
                <a:hlinkClick r:id="rId3"/>
              </a:rPr>
              <a:t>21st International Symposium on High-Performance Computer Architecture</a:t>
            </a:r>
            <a:r>
              <a:rPr lang="en-US" sz="2200" i="1" dirty="0"/>
              <a:t> (</a:t>
            </a:r>
            <a:r>
              <a:rPr lang="en-US" sz="2200" b="1" i="1" dirty="0"/>
              <a:t>HPCA</a:t>
            </a:r>
            <a:r>
              <a:rPr lang="en-US" sz="2200" i="1" dirty="0"/>
              <a:t>)</a:t>
            </a:r>
            <a:r>
              <a:rPr lang="en-US" sz="2200" dirty="0"/>
              <a:t>, Bay Area, CA, February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Full data sets</a:t>
            </a:r>
            <a:r>
              <a:rPr lang="en-US" sz="2200" dirty="0"/>
              <a:t>] </a:t>
            </a:r>
            <a:endParaRPr lang="en-US" sz="2200" dirty="0" smtClean="0"/>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182</a:t>
            </a:fld>
            <a:endParaRPr lang="en-US">
              <a:solidFill>
                <a:srgbClr val="000000"/>
              </a:solidFill>
            </a:endParaRPr>
          </a:p>
        </p:txBody>
      </p:sp>
      <p:pic>
        <p:nvPicPr>
          <p:cNvPr id="5" name="Picture 4"/>
          <p:cNvPicPr>
            <a:picLocks noChangeAspect="1"/>
          </p:cNvPicPr>
          <p:nvPr/>
        </p:nvPicPr>
        <p:blipFill>
          <a:blip r:embed="rId7"/>
          <a:stretch>
            <a:fillRect/>
          </a:stretch>
        </p:blipFill>
        <p:spPr>
          <a:xfrm>
            <a:off x="0" y="4451880"/>
            <a:ext cx="9144000" cy="1713424"/>
          </a:xfrm>
          <a:prstGeom prst="rect">
            <a:avLst/>
          </a:prstGeom>
        </p:spPr>
      </p:pic>
    </p:spTree>
    <p:extLst>
      <p:ext uri="{BB962C8B-B14F-4D97-AF65-F5344CB8AC3E}">
        <p14:creationId xmlns:p14="http://schemas.microsoft.com/office/powerpoint/2010/main" val="6066145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Heterogeneous Latency within A Chip</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183</a:t>
            </a:fld>
            <a:endParaRPr lang="en-US" altLang="en-US">
              <a:solidFill>
                <a:srgbClr val="000000"/>
              </a:solidFill>
            </a:endParaRPr>
          </a:p>
        </p:txBody>
      </p:sp>
      <p:graphicFrame>
        <p:nvGraphicFramePr>
          <p:cNvPr id="12" name="Chart 11"/>
          <p:cNvGraphicFramePr>
            <a:graphicFrameLocks/>
          </p:cNvGraphicFramePr>
          <p:nvPr>
            <p:extLst>
              <p:ext uri="{D42A27DB-BD31-4B8C-83A1-F6EECF244321}">
                <p14:modId xmlns:p14="http://schemas.microsoft.com/office/powerpoint/2010/main" val="2657725981"/>
              </p:ext>
            </p:extLst>
          </p:nvPr>
        </p:nvGraphicFramePr>
        <p:xfrm>
          <a:off x="762000" y="816322"/>
          <a:ext cx="7391400" cy="5060950"/>
        </p:xfrm>
        <a:graphic>
          <a:graphicData uri="http://schemas.openxmlformats.org/drawingml/2006/chart">
            <c:chart xmlns:c="http://schemas.openxmlformats.org/drawingml/2006/chart" xmlns:r="http://schemas.openxmlformats.org/officeDocument/2006/relationships" r:id="rId2"/>
          </a:graphicData>
        </a:graphic>
      </p:graphicFrame>
      <p:cxnSp>
        <p:nvCxnSpPr>
          <p:cNvPr id="13" name="Straight Connector 12"/>
          <p:cNvCxnSpPr/>
          <p:nvPr/>
        </p:nvCxnSpPr>
        <p:spPr>
          <a:xfrm>
            <a:off x="2171699" y="3924648"/>
            <a:ext cx="3505200" cy="0"/>
          </a:xfrm>
          <a:prstGeom prst="line">
            <a:avLst/>
          </a:prstGeom>
          <a:noFill/>
          <a:ln w="34925" cap="rnd" cmpd="sng" algn="ctr">
            <a:solidFill>
              <a:sysClr val="windowText" lastClr="000000"/>
            </a:solidFill>
            <a:prstDash val="solid"/>
            <a:miter lim="800000"/>
            <a:tailEnd type="none" w="lg" len="lg"/>
          </a:ln>
          <a:effectLst/>
        </p:spPr>
      </p:cxnSp>
      <p:sp>
        <p:nvSpPr>
          <p:cNvPr id="14" name="TextBox 13"/>
          <p:cNvSpPr txBox="1"/>
          <p:nvPr/>
        </p:nvSpPr>
        <p:spPr>
          <a:xfrm>
            <a:off x="3449532" y="1571541"/>
            <a:ext cx="798617" cy="400110"/>
          </a:xfrm>
          <a:prstGeom prst="rect">
            <a:avLst/>
          </a:prstGeom>
          <a:noFill/>
        </p:spPr>
        <p:txBody>
          <a:bodyPr wrap="none" rtlCol="0">
            <a:spAutoFit/>
          </a:bodyPr>
          <a:lstStyle/>
          <a:p>
            <a:pPr>
              <a:defRPr/>
            </a:pPr>
            <a:r>
              <a:rPr lang="en-US" sz="2000" kern="0" dirty="0" smtClean="0">
                <a:solidFill>
                  <a:sysClr val="windowText" lastClr="000000"/>
                </a:solidFill>
                <a:latin typeface="Tahoma"/>
              </a:rPr>
              <a:t>17.6%</a:t>
            </a:r>
            <a:endParaRPr lang="en-US" sz="2000" kern="0" dirty="0">
              <a:solidFill>
                <a:sysClr val="windowText" lastClr="000000"/>
              </a:solidFill>
              <a:latin typeface="Tahoma"/>
            </a:endParaRPr>
          </a:p>
        </p:txBody>
      </p:sp>
      <p:sp>
        <p:nvSpPr>
          <p:cNvPr id="15" name="TextBox 14"/>
          <p:cNvSpPr txBox="1"/>
          <p:nvPr/>
        </p:nvSpPr>
        <p:spPr>
          <a:xfrm>
            <a:off x="3924299" y="1330997"/>
            <a:ext cx="798617" cy="400110"/>
          </a:xfrm>
          <a:prstGeom prst="rect">
            <a:avLst/>
          </a:prstGeom>
          <a:noFill/>
        </p:spPr>
        <p:txBody>
          <a:bodyPr wrap="none" rtlCol="0">
            <a:spAutoFit/>
          </a:bodyPr>
          <a:lstStyle/>
          <a:p>
            <a:pPr>
              <a:defRPr/>
            </a:pPr>
            <a:r>
              <a:rPr lang="en-US" sz="2000" kern="0" dirty="0" smtClean="0">
                <a:solidFill>
                  <a:sysClr val="windowText" lastClr="000000"/>
                </a:solidFill>
                <a:latin typeface="Tahoma"/>
              </a:rPr>
              <a:t>19.5%</a:t>
            </a:r>
            <a:endParaRPr lang="en-US" sz="2000" kern="0" dirty="0">
              <a:solidFill>
                <a:sysClr val="windowText" lastClr="000000"/>
              </a:solidFill>
              <a:latin typeface="Tahoma"/>
            </a:endParaRPr>
          </a:p>
        </p:txBody>
      </p:sp>
      <p:sp>
        <p:nvSpPr>
          <p:cNvPr id="16" name="TextBox 15"/>
          <p:cNvSpPr txBox="1"/>
          <p:nvPr/>
        </p:nvSpPr>
        <p:spPr>
          <a:xfrm>
            <a:off x="4572000" y="1171431"/>
            <a:ext cx="798617" cy="400110"/>
          </a:xfrm>
          <a:prstGeom prst="rect">
            <a:avLst/>
          </a:prstGeom>
          <a:noFill/>
        </p:spPr>
        <p:txBody>
          <a:bodyPr wrap="none" rtlCol="0">
            <a:spAutoFit/>
          </a:bodyPr>
          <a:lstStyle/>
          <a:p>
            <a:pPr>
              <a:defRPr/>
            </a:pPr>
            <a:r>
              <a:rPr lang="en-US" sz="2000" kern="0" dirty="0" smtClean="0">
                <a:solidFill>
                  <a:sysClr val="windowText" lastClr="000000"/>
                </a:solidFill>
                <a:latin typeface="Tahoma"/>
              </a:rPr>
              <a:t>19.7%</a:t>
            </a:r>
            <a:endParaRPr lang="en-US" sz="2000" kern="0" dirty="0">
              <a:solidFill>
                <a:sysClr val="windowText" lastClr="000000"/>
              </a:solidFill>
              <a:latin typeface="Tahoma"/>
            </a:endParaRPr>
          </a:p>
        </p:txBody>
      </p:sp>
      <p:sp>
        <p:nvSpPr>
          <p:cNvPr id="17" name="TextBox 16"/>
          <p:cNvSpPr txBox="1"/>
          <p:nvPr/>
        </p:nvSpPr>
        <p:spPr>
          <a:xfrm>
            <a:off x="2895600" y="2062837"/>
            <a:ext cx="798617" cy="400110"/>
          </a:xfrm>
          <a:prstGeom prst="rect">
            <a:avLst/>
          </a:prstGeom>
          <a:noFill/>
        </p:spPr>
        <p:txBody>
          <a:bodyPr wrap="none" rtlCol="0">
            <a:spAutoFit/>
          </a:bodyPr>
          <a:lstStyle/>
          <a:p>
            <a:pPr>
              <a:defRPr/>
            </a:pPr>
            <a:r>
              <a:rPr lang="en-US" sz="2000" kern="0" dirty="0" smtClean="0">
                <a:solidFill>
                  <a:sysClr val="windowText" lastClr="000000"/>
                </a:solidFill>
                <a:latin typeface="Tahoma"/>
              </a:rPr>
              <a:t>13.3%</a:t>
            </a:r>
            <a:endParaRPr lang="en-US" sz="2000" kern="0" dirty="0">
              <a:solidFill>
                <a:sysClr val="windowText" lastClr="000000"/>
              </a:solidFill>
              <a:latin typeface="Tahoma"/>
            </a:endParaRPr>
          </a:p>
        </p:txBody>
      </p:sp>
      <p:sp>
        <p:nvSpPr>
          <p:cNvPr id="19" name="TextBox 18"/>
          <p:cNvSpPr txBox="1"/>
          <p:nvPr/>
        </p:nvSpPr>
        <p:spPr>
          <a:xfrm>
            <a:off x="180084" y="5733256"/>
            <a:ext cx="8928420" cy="615553"/>
          </a:xfrm>
          <a:prstGeom prst="rect">
            <a:avLst/>
          </a:prstGeom>
          <a:noFill/>
        </p:spPr>
        <p:txBody>
          <a:bodyPr wrap="none" rtlCol="0">
            <a:spAutoFit/>
          </a:bodyPr>
          <a:lstStyle/>
          <a:p>
            <a:r>
              <a:rPr lang="en-US" sz="1700" dirty="0" smtClean="0">
                <a:solidFill>
                  <a:srgbClr val="000000"/>
                </a:solidFill>
                <a:latin typeface="Tahoma"/>
              </a:rPr>
              <a:t>Chang+, “</a:t>
            </a:r>
            <a:r>
              <a:rPr lang="en-US" sz="1700" b="1" dirty="0">
                <a:solidFill>
                  <a:srgbClr val="000000"/>
                </a:solidFill>
                <a:latin typeface="Tahoma"/>
                <a:hlinkClick r:id="rId3"/>
              </a:rPr>
              <a:t>Understanding Latency Variation in Modern DRAM Chips: Experimental </a:t>
            </a:r>
            <a:endParaRPr lang="en-US" sz="1700" b="1" dirty="0" smtClean="0">
              <a:solidFill>
                <a:srgbClr val="000000"/>
              </a:solidFill>
              <a:latin typeface="Tahoma"/>
              <a:hlinkClick r:id="rId3"/>
            </a:endParaRPr>
          </a:p>
          <a:p>
            <a:r>
              <a:rPr lang="en-US" sz="1700" b="1" dirty="0" smtClean="0">
                <a:solidFill>
                  <a:srgbClr val="000000"/>
                </a:solidFill>
                <a:latin typeface="Tahoma"/>
                <a:hlinkClick r:id="rId3"/>
              </a:rPr>
              <a:t>Characterization</a:t>
            </a:r>
            <a:r>
              <a:rPr lang="en-US" sz="1700" b="1" dirty="0">
                <a:solidFill>
                  <a:srgbClr val="000000"/>
                </a:solidFill>
                <a:latin typeface="Tahoma"/>
                <a:hlinkClick r:id="rId3"/>
              </a:rPr>
              <a:t>, Analysis, and Optimization"</a:t>
            </a:r>
            <a:r>
              <a:rPr lang="en-US" sz="1700" dirty="0" smtClean="0">
                <a:solidFill>
                  <a:srgbClr val="000000"/>
                </a:solidFill>
                <a:latin typeface="Tahoma"/>
              </a:rPr>
              <a:t>,” SIGMETRICS 2016.</a:t>
            </a:r>
            <a:endParaRPr lang="en-US" sz="1700" dirty="0">
              <a:solidFill>
                <a:srgbClr val="000000"/>
              </a:solidFill>
              <a:latin typeface="Tahoma"/>
            </a:endParaRPr>
          </a:p>
        </p:txBody>
      </p:sp>
    </p:spTree>
    <p:extLst>
      <p:ext uri="{BB962C8B-B14F-4D97-AF65-F5344CB8AC3E}">
        <p14:creationId xmlns:p14="http://schemas.microsoft.com/office/powerpoint/2010/main" val="327677763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500" dirty="0" smtClean="0"/>
              <a:t>Analysis of Latency Variation in DRAM Chips (I)</a:t>
            </a:r>
            <a:endParaRPr lang="en-US" sz="3500" dirty="0"/>
          </a:p>
        </p:txBody>
      </p:sp>
      <p:sp>
        <p:nvSpPr>
          <p:cNvPr id="3" name="Content Placeholder 2"/>
          <p:cNvSpPr>
            <a:spLocks noGrp="1"/>
          </p:cNvSpPr>
          <p:nvPr>
            <p:ph idx="1"/>
          </p:nvPr>
        </p:nvSpPr>
        <p:spPr>
          <a:xfrm>
            <a:off x="228600" y="980728"/>
            <a:ext cx="8915400" cy="5193723"/>
          </a:xfrm>
        </p:spPr>
        <p:txBody>
          <a:bodyPr/>
          <a:lstStyle/>
          <a:p>
            <a:r>
              <a:rPr lang="en-US" sz="2000" dirty="0"/>
              <a:t>Kevin Chang, </a:t>
            </a:r>
            <a:r>
              <a:rPr lang="en-US" sz="2000" dirty="0" err="1"/>
              <a:t>Abhijith</a:t>
            </a:r>
            <a:r>
              <a:rPr lang="en-US" sz="2000" dirty="0"/>
              <a:t> </a:t>
            </a:r>
            <a:r>
              <a:rPr lang="en-US" sz="2000" dirty="0" err="1"/>
              <a:t>Kashyap</a:t>
            </a:r>
            <a:r>
              <a:rPr lang="en-US" sz="2000" dirty="0"/>
              <a:t>, </a:t>
            </a:r>
            <a:r>
              <a:rPr lang="en-US" sz="2000" dirty="0" err="1"/>
              <a:t>Hasan</a:t>
            </a:r>
            <a:r>
              <a:rPr lang="en-US" sz="2000" dirty="0"/>
              <a:t> Hassan, Samira Khan, Kevin Hsieh, </a:t>
            </a:r>
            <a:r>
              <a:rPr lang="en-US" sz="2000" dirty="0" err="1"/>
              <a:t>Donghyuk</a:t>
            </a:r>
            <a:r>
              <a:rPr lang="en-US" sz="2000" dirty="0"/>
              <a:t> Lee, </a:t>
            </a:r>
            <a:r>
              <a:rPr lang="en-US" sz="2000" dirty="0" err="1"/>
              <a:t>Saugata</a:t>
            </a:r>
            <a:r>
              <a:rPr lang="en-US" sz="2000" dirty="0"/>
              <a:t> </a:t>
            </a:r>
            <a:r>
              <a:rPr lang="en-US" sz="2000" dirty="0" err="1"/>
              <a:t>Ghose</a:t>
            </a:r>
            <a:r>
              <a:rPr lang="en-US" sz="2000" dirty="0"/>
              <a:t>, Gennady Pekhimenko, </a:t>
            </a:r>
            <a:r>
              <a:rPr lang="en-US" sz="2000" dirty="0" err="1"/>
              <a:t>Tianshi</a:t>
            </a:r>
            <a:r>
              <a:rPr lang="en-US" sz="2000" dirty="0"/>
              <a:t> Li, and Onur Mutlu,</a:t>
            </a:r>
            <a:br>
              <a:rPr lang="en-US" sz="2000" dirty="0"/>
            </a:br>
            <a:r>
              <a:rPr lang="en-US" sz="2000" b="1" dirty="0">
                <a:hlinkClick r:id="rId2"/>
              </a:rPr>
              <a:t>"Understanding Latency Variation in Modern DRAM Chips: Experimental Characterization, Analysis, and Optimization"</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Antibes Juan-Les-Pins, France,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Source Code</a:t>
            </a:r>
            <a:r>
              <a:rPr lang="en-US" sz="2000" dirty="0"/>
              <a:t>] </a:t>
            </a:r>
          </a:p>
        </p:txBody>
      </p:sp>
      <p:sp>
        <p:nvSpPr>
          <p:cNvPr id="4" name="Slide Number Placeholder 3"/>
          <p:cNvSpPr>
            <a:spLocks noGrp="1"/>
          </p:cNvSpPr>
          <p:nvPr>
            <p:ph type="sldNum" sz="quarter" idx="11"/>
          </p:nvPr>
        </p:nvSpPr>
        <p:spPr/>
        <p:txBody>
          <a:bodyPr/>
          <a:lstStyle/>
          <a:p>
            <a:fld id="{71752C56-4F8A-824F-A263-2404B5D536A2}" type="slidenum">
              <a:rPr lang="en-US" smtClean="0"/>
              <a:pPr/>
              <a:t>184</a:t>
            </a:fld>
            <a:endParaRPr lang="en-US"/>
          </a:p>
        </p:txBody>
      </p:sp>
      <p:pic>
        <p:nvPicPr>
          <p:cNvPr id="5" name="Picture 4"/>
          <p:cNvPicPr>
            <a:picLocks noChangeAspect="1"/>
          </p:cNvPicPr>
          <p:nvPr/>
        </p:nvPicPr>
        <p:blipFill>
          <a:blip r:embed="rId7"/>
          <a:stretch>
            <a:fillRect/>
          </a:stretch>
        </p:blipFill>
        <p:spPr>
          <a:xfrm>
            <a:off x="-16234" y="4365104"/>
            <a:ext cx="9144000" cy="818866"/>
          </a:xfrm>
          <a:prstGeom prst="rect">
            <a:avLst/>
          </a:prstGeom>
        </p:spPr>
      </p:pic>
      <p:pic>
        <p:nvPicPr>
          <p:cNvPr id="6" name="Picture 5"/>
          <p:cNvPicPr>
            <a:picLocks noChangeAspect="1"/>
          </p:cNvPicPr>
          <p:nvPr/>
        </p:nvPicPr>
        <p:blipFill>
          <a:blip r:embed="rId8"/>
          <a:stretch>
            <a:fillRect/>
          </a:stretch>
        </p:blipFill>
        <p:spPr>
          <a:xfrm>
            <a:off x="-36512" y="5229200"/>
            <a:ext cx="9144000" cy="1278739"/>
          </a:xfrm>
          <a:prstGeom prst="rect">
            <a:avLst/>
          </a:prstGeom>
        </p:spPr>
      </p:pic>
    </p:spTree>
    <p:extLst>
      <p:ext uri="{BB962C8B-B14F-4D97-AF65-F5344CB8AC3E}">
        <p14:creationId xmlns:p14="http://schemas.microsoft.com/office/powerpoint/2010/main" val="20233672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500" dirty="0" smtClean="0"/>
              <a:t>Analysis of Latency Variation in DRAM Chips (II)</a:t>
            </a:r>
            <a:endParaRPr lang="en-US" sz="3500" dirty="0"/>
          </a:p>
        </p:txBody>
      </p:sp>
      <p:sp>
        <p:nvSpPr>
          <p:cNvPr id="3" name="Content Placeholder 2"/>
          <p:cNvSpPr>
            <a:spLocks noGrp="1"/>
          </p:cNvSpPr>
          <p:nvPr>
            <p:ph idx="1"/>
          </p:nvPr>
        </p:nvSpPr>
        <p:spPr>
          <a:xfrm>
            <a:off x="228600" y="980728"/>
            <a:ext cx="8915400" cy="5193723"/>
          </a:xfrm>
        </p:spPr>
        <p:txBody>
          <a:bodyPr/>
          <a:lstStyle/>
          <a:p>
            <a:r>
              <a:rPr lang="en-US" sz="2000" dirty="0" err="1"/>
              <a:t>Donghyuk</a:t>
            </a:r>
            <a:r>
              <a:rPr lang="en-US" sz="2000" dirty="0"/>
              <a:t> Lee, Samira Khan, Lavanya Subramanian, </a:t>
            </a:r>
            <a:r>
              <a:rPr lang="en-US" sz="2000" dirty="0" err="1"/>
              <a:t>Saugata</a:t>
            </a:r>
            <a:r>
              <a:rPr lang="en-US" sz="2000" dirty="0"/>
              <a:t> </a:t>
            </a:r>
            <a:r>
              <a:rPr lang="en-US" sz="2000" dirty="0" err="1"/>
              <a:t>Ghose</a:t>
            </a:r>
            <a:r>
              <a:rPr lang="en-US" sz="2000" dirty="0"/>
              <a:t>, </a:t>
            </a:r>
            <a:r>
              <a:rPr lang="en-US" sz="2000" dirty="0" err="1"/>
              <a:t>Rachata</a:t>
            </a:r>
            <a:r>
              <a:rPr lang="en-US" sz="2000" dirty="0"/>
              <a:t> </a:t>
            </a:r>
            <a:r>
              <a:rPr lang="en-US" sz="2000" dirty="0" err="1"/>
              <a:t>Ausavarungnirun</a:t>
            </a:r>
            <a:r>
              <a:rPr lang="en-US" sz="2000" dirty="0"/>
              <a:t>, Gennady Pekhimenko, </a:t>
            </a:r>
            <a:r>
              <a:rPr lang="en-US" sz="2000" dirty="0" err="1"/>
              <a:t>Vivek</a:t>
            </a:r>
            <a:r>
              <a:rPr lang="en-US" sz="2000" dirty="0"/>
              <a:t> Seshadri, and </a:t>
            </a:r>
            <a:r>
              <a:rPr lang="en-US" sz="2000" u="sng" dirty="0"/>
              <a:t>Onur Mutlu</a:t>
            </a:r>
            <a:r>
              <a:rPr lang="en-US" sz="2000" dirty="0"/>
              <a:t>,</a:t>
            </a:r>
            <a:br>
              <a:rPr lang="en-US" sz="2000" dirty="0"/>
            </a:br>
            <a:r>
              <a:rPr lang="en-US" sz="2000" b="1" dirty="0">
                <a:hlinkClick r:id="rId2"/>
              </a:rPr>
              <a:t>"Design-Induced Latency Variation in Modern DRAM Chips: Characterization, Analysis, and Latency Reduction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endParaRPr lang="en-US" sz="2000"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185</a:t>
            </a:fld>
            <a:endParaRPr lang="en-US"/>
          </a:p>
        </p:txBody>
      </p:sp>
      <p:pic>
        <p:nvPicPr>
          <p:cNvPr id="8" name="Picture 7"/>
          <p:cNvPicPr>
            <a:picLocks noChangeAspect="1"/>
          </p:cNvPicPr>
          <p:nvPr/>
        </p:nvPicPr>
        <p:blipFill>
          <a:blip r:embed="rId4"/>
          <a:stretch>
            <a:fillRect/>
          </a:stretch>
        </p:blipFill>
        <p:spPr>
          <a:xfrm>
            <a:off x="0" y="3837964"/>
            <a:ext cx="9144000" cy="2543364"/>
          </a:xfrm>
          <a:prstGeom prst="rect">
            <a:avLst/>
          </a:prstGeom>
        </p:spPr>
      </p:pic>
    </p:spTree>
    <p:extLst>
      <p:ext uri="{BB962C8B-B14F-4D97-AF65-F5344CB8AC3E}">
        <p14:creationId xmlns:p14="http://schemas.microsoft.com/office/powerpoint/2010/main" val="15890432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500" dirty="0" smtClean="0"/>
              <a:t>Analysis of Latency-Voltage in DRAM Chips (I)</a:t>
            </a:r>
            <a:endParaRPr lang="en-US" sz="3500" dirty="0"/>
          </a:p>
        </p:txBody>
      </p:sp>
      <p:sp>
        <p:nvSpPr>
          <p:cNvPr id="3" name="Content Placeholder 2"/>
          <p:cNvSpPr>
            <a:spLocks noGrp="1"/>
          </p:cNvSpPr>
          <p:nvPr>
            <p:ph idx="1"/>
          </p:nvPr>
        </p:nvSpPr>
        <p:spPr>
          <a:xfrm>
            <a:off x="228600" y="980728"/>
            <a:ext cx="8915400" cy="5193723"/>
          </a:xfrm>
        </p:spPr>
        <p:txBody>
          <a:bodyPr/>
          <a:lstStyle/>
          <a:p>
            <a:r>
              <a:rPr lang="en-US" sz="2000" dirty="0"/>
              <a:t>Kevin Chang, A. </a:t>
            </a:r>
            <a:r>
              <a:rPr lang="en-US" sz="2000" dirty="0" err="1"/>
              <a:t>Giray</a:t>
            </a:r>
            <a:r>
              <a:rPr lang="en-US" sz="2000" dirty="0"/>
              <a:t> </a:t>
            </a:r>
            <a:r>
              <a:rPr lang="en-US" sz="2000" dirty="0" err="1"/>
              <a:t>Yaglikci</a:t>
            </a:r>
            <a:r>
              <a:rPr lang="en-US" sz="2000" dirty="0"/>
              <a:t>, </a:t>
            </a:r>
            <a:r>
              <a:rPr lang="en-US" sz="2000" dirty="0" err="1"/>
              <a:t>Saugata</a:t>
            </a:r>
            <a:r>
              <a:rPr lang="en-US" sz="2000" dirty="0"/>
              <a:t> </a:t>
            </a:r>
            <a:r>
              <a:rPr lang="en-US" sz="2000" dirty="0" err="1"/>
              <a:t>Ghose</a:t>
            </a:r>
            <a:r>
              <a:rPr lang="en-US" sz="2000" dirty="0"/>
              <a:t>, </a:t>
            </a:r>
            <a:r>
              <a:rPr lang="en-US" sz="2000" dirty="0" err="1"/>
              <a:t>Aditya</a:t>
            </a:r>
            <a:r>
              <a:rPr lang="en-US" sz="2000" dirty="0"/>
              <a:t> </a:t>
            </a:r>
            <a:r>
              <a:rPr lang="en-US" sz="2000" dirty="0" err="1"/>
              <a:t>Agrawal</a:t>
            </a:r>
            <a:r>
              <a:rPr lang="en-US" sz="2000" dirty="0"/>
              <a:t>, </a:t>
            </a:r>
            <a:r>
              <a:rPr lang="en-US" sz="2000" dirty="0" err="1"/>
              <a:t>Niladrish</a:t>
            </a:r>
            <a:r>
              <a:rPr lang="en-US" sz="2000" dirty="0"/>
              <a:t> </a:t>
            </a:r>
            <a:r>
              <a:rPr lang="en-US" sz="2000" dirty="0" err="1"/>
              <a:t>Chatterjee</a:t>
            </a:r>
            <a:r>
              <a:rPr lang="en-US" sz="2000" dirty="0"/>
              <a:t>, </a:t>
            </a:r>
            <a:r>
              <a:rPr lang="en-US" sz="2000" dirty="0" err="1"/>
              <a:t>Abhijith</a:t>
            </a:r>
            <a:r>
              <a:rPr lang="en-US" sz="2000" dirty="0"/>
              <a:t> </a:t>
            </a:r>
            <a:r>
              <a:rPr lang="en-US" sz="2000" dirty="0" err="1"/>
              <a:t>Kashyap</a:t>
            </a:r>
            <a:r>
              <a:rPr lang="en-US" sz="2000" dirty="0"/>
              <a:t>, </a:t>
            </a:r>
            <a:r>
              <a:rPr lang="en-US" sz="2000" dirty="0" err="1"/>
              <a:t>Donghyuk</a:t>
            </a:r>
            <a:r>
              <a:rPr lang="en-US" sz="2000" dirty="0"/>
              <a:t> Lee, Mike O'Connor, Hasan Hassan, and </a:t>
            </a:r>
            <a:r>
              <a:rPr lang="en-US" sz="2000" u="sng" dirty="0"/>
              <a:t>Onur Mutlu</a:t>
            </a:r>
            <a:r>
              <a:rPr lang="en-US" sz="2000" dirty="0"/>
              <a:t>,</a:t>
            </a:r>
            <a:br>
              <a:rPr lang="en-US" sz="2000" dirty="0"/>
            </a:br>
            <a:r>
              <a:rPr lang="en-US" sz="2000" b="1" dirty="0">
                <a:hlinkClick r:id="rId2"/>
              </a:rPr>
              <a:t>"Understanding Reduced-Voltage Operation in Modern DRAM Devices: Experimental Characterization, Analysis, and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endParaRPr lang="en-US" sz="2000" dirty="0"/>
          </a:p>
        </p:txBody>
      </p:sp>
      <p:sp>
        <p:nvSpPr>
          <p:cNvPr id="4" name="Slide Number Placeholder 3"/>
          <p:cNvSpPr>
            <a:spLocks noGrp="1"/>
          </p:cNvSpPr>
          <p:nvPr>
            <p:ph type="sldNum" sz="quarter" idx="11"/>
          </p:nvPr>
        </p:nvSpPr>
        <p:spPr/>
        <p:txBody>
          <a:bodyPr/>
          <a:lstStyle/>
          <a:p>
            <a:fld id="{71752C56-4F8A-824F-A263-2404B5D536A2}" type="slidenum">
              <a:rPr lang="en-US" smtClean="0"/>
              <a:pPr/>
              <a:t>186</a:t>
            </a:fld>
            <a:endParaRPr lang="en-US"/>
          </a:p>
        </p:txBody>
      </p:sp>
      <p:pic>
        <p:nvPicPr>
          <p:cNvPr id="7" name="Picture 6"/>
          <p:cNvPicPr>
            <a:picLocks noChangeAspect="1"/>
          </p:cNvPicPr>
          <p:nvPr/>
        </p:nvPicPr>
        <p:blipFill>
          <a:blip r:embed="rId4"/>
          <a:stretch>
            <a:fillRect/>
          </a:stretch>
        </p:blipFill>
        <p:spPr>
          <a:xfrm>
            <a:off x="0" y="4372785"/>
            <a:ext cx="9144000" cy="1864527"/>
          </a:xfrm>
          <a:prstGeom prst="rect">
            <a:avLst/>
          </a:prstGeom>
        </p:spPr>
      </p:pic>
    </p:spTree>
    <p:extLst>
      <p:ext uri="{BB962C8B-B14F-4D97-AF65-F5344CB8AC3E}">
        <p14:creationId xmlns:p14="http://schemas.microsoft.com/office/powerpoint/2010/main" val="15890432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And, What If </a:t>
            </a:r>
            <a:r>
              <a:rPr lang="is-IS" dirty="0" smtClean="0"/>
              <a:t>…</a:t>
            </a:r>
            <a:endParaRPr lang="en-US" dirty="0"/>
          </a:p>
        </p:txBody>
      </p:sp>
      <p:sp>
        <p:nvSpPr>
          <p:cNvPr id="3" name="Content Placeholder 2"/>
          <p:cNvSpPr>
            <a:spLocks noGrp="1"/>
          </p:cNvSpPr>
          <p:nvPr>
            <p:ph idx="1"/>
          </p:nvPr>
        </p:nvSpPr>
        <p:spPr/>
        <p:txBody>
          <a:bodyPr/>
          <a:lstStyle/>
          <a:p>
            <a:r>
              <a:rPr lang="is-IS" dirty="0" smtClean="0">
                <a:solidFill>
                  <a:srgbClr val="FF0000"/>
                </a:solidFill>
              </a:rPr>
              <a:t>… we can sacrifice reliability of some data to access it with even lower latency?</a:t>
            </a:r>
            <a:endParaRPr lang="en-US" dirty="0">
              <a:solidFill>
                <a:srgbClr val="FF0000"/>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187</a:t>
            </a:fld>
            <a:endParaRPr lang="en-US" altLang="en-US">
              <a:solidFill>
                <a:srgbClr val="000000"/>
              </a:solidFill>
            </a:endParaRPr>
          </a:p>
        </p:txBody>
      </p:sp>
    </p:spTree>
    <p:extLst>
      <p:ext uri="{BB962C8B-B14F-4D97-AF65-F5344CB8AC3E}">
        <p14:creationId xmlns:p14="http://schemas.microsoft.com/office/powerpoint/2010/main" val="205861293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Challenge and Opportunity for Future</a:t>
            </a:r>
            <a:endParaRPr lang="en-US" dirty="0"/>
          </a:p>
        </p:txBody>
      </p:sp>
      <p:sp>
        <p:nvSpPr>
          <p:cNvPr id="3" name="Content Placeholder 2"/>
          <p:cNvSpPr>
            <a:spLocks noGrp="1"/>
          </p:cNvSpPr>
          <p:nvPr>
            <p:ph idx="1"/>
          </p:nvPr>
        </p:nvSpPr>
        <p:spPr>
          <a:xfrm>
            <a:off x="0" y="1700808"/>
            <a:ext cx="9144000" cy="2088232"/>
          </a:xfrm>
        </p:spPr>
        <p:txBody>
          <a:bodyPr/>
          <a:lstStyle/>
          <a:p>
            <a:pPr marL="0" indent="0" algn="ctr">
              <a:buNone/>
            </a:pPr>
            <a:r>
              <a:rPr lang="en-US" sz="6400" dirty="0" smtClean="0">
                <a:solidFill>
                  <a:srgbClr val="FF0000"/>
                </a:solidFill>
              </a:rPr>
              <a:t>Fundamentally</a:t>
            </a:r>
          </a:p>
          <a:p>
            <a:pPr marL="0" indent="0" algn="ctr">
              <a:buNone/>
            </a:pPr>
            <a:r>
              <a:rPr lang="en-US" sz="6400" dirty="0" smtClean="0">
                <a:solidFill>
                  <a:srgbClr val="0000FF"/>
                </a:solidFill>
              </a:rPr>
              <a:t>Low Latency</a:t>
            </a:r>
          </a:p>
          <a:p>
            <a:pPr marL="0" indent="0" algn="ctr">
              <a:buNone/>
            </a:pPr>
            <a:r>
              <a:rPr lang="en-US" sz="6400" dirty="0" smtClean="0">
                <a:solidFill>
                  <a:srgbClr val="FF0000"/>
                </a:solidFill>
              </a:rPr>
              <a:t>Computing Architectures</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solidFill>
                  <a:srgbClr val="000000"/>
                </a:solidFill>
              </a:rPr>
              <a:pPr>
                <a:defRPr/>
              </a:pPr>
              <a:t>188</a:t>
            </a:fld>
            <a:endParaRPr lang="en-US">
              <a:solidFill>
                <a:srgbClr val="000000"/>
              </a:solidFill>
            </a:endParaRPr>
          </a:p>
        </p:txBody>
      </p:sp>
    </p:spTree>
    <p:extLst>
      <p:ext uri="{BB962C8B-B14F-4D97-AF65-F5344CB8AC3E}">
        <p14:creationId xmlns:p14="http://schemas.microsoft.com/office/powerpoint/2010/main" val="12704233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9" name="Title 1"/>
          <p:cNvSpPr>
            <a:spLocks noGrp="1"/>
          </p:cNvSpPr>
          <p:nvPr>
            <p:ph type="ctrTitle"/>
          </p:nvPr>
        </p:nvSpPr>
        <p:spPr>
          <a:xfrm>
            <a:off x="685800" y="1676400"/>
            <a:ext cx="7924800" cy="1752600"/>
          </a:xfrm>
        </p:spPr>
        <p:txBody>
          <a:bodyPr/>
          <a:lstStyle/>
          <a:p>
            <a:r>
              <a:rPr lang="en-US" dirty="0" smtClean="0">
                <a:latin typeface="Garamond" charset="0"/>
              </a:rPr>
              <a:t> </a:t>
            </a:r>
            <a:r>
              <a:rPr lang="en-US" dirty="0">
                <a:latin typeface="Garamond" charset="0"/>
              </a:rPr>
              <a:t>C</a:t>
            </a:r>
            <a:r>
              <a:rPr lang="en-US" dirty="0" smtClean="0">
                <a:latin typeface="Garamond" charset="0"/>
              </a:rPr>
              <a:t>oncluding Remarks</a:t>
            </a:r>
            <a:endParaRPr lang="en-US" dirty="0">
              <a:latin typeface="Garamond" charset="0"/>
            </a:endParaRPr>
          </a:p>
        </p:txBody>
      </p:sp>
      <p:sp>
        <p:nvSpPr>
          <p:cNvPr id="150530" name="Subtitle 2"/>
          <p:cNvSpPr>
            <a:spLocks noGrp="1"/>
          </p:cNvSpPr>
          <p:nvPr>
            <p:ph type="subTitle" idx="1"/>
          </p:nvPr>
        </p:nvSpPr>
        <p:spPr/>
        <p:txBody>
          <a:bodyPr/>
          <a:lstStyle/>
          <a:p>
            <a:pPr>
              <a:buFont typeface="Wingdings" charset="0"/>
              <a:buNone/>
            </a:pPr>
            <a:endParaRPr lang="en-US">
              <a:latin typeface="Tahoma" charset="0"/>
            </a:endParaRPr>
          </a:p>
        </p:txBody>
      </p:sp>
      <p:sp>
        <p:nvSpPr>
          <p:cNvPr id="150531" name="Slide Number Placeholder 3"/>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E342A0-F66A-8349-9DE5-CDF9A06A5894}" type="slidenum">
              <a:rPr lang="en-US" sz="1200">
                <a:solidFill>
                  <a:srgbClr val="000000"/>
                </a:solidFill>
                <a:latin typeface="Garamond" charset="0"/>
                <a:cs typeface="Arial" charset="0"/>
              </a:rPr>
              <a:pPr eaLnBrk="1" hangingPunct="1"/>
              <a:t>189</a:t>
            </a:fld>
            <a:endParaRPr lang="en-US" sz="1200">
              <a:solidFill>
                <a:srgbClr val="000000"/>
              </a:solidFill>
              <a:latin typeface="Garamond" charset="0"/>
              <a:cs typeface="Arial" charset="0"/>
            </a:endParaRPr>
          </a:p>
        </p:txBody>
      </p:sp>
    </p:spTree>
    <p:extLst>
      <p:ext uri="{BB962C8B-B14F-4D97-AF65-F5344CB8AC3E}">
        <p14:creationId xmlns:p14="http://schemas.microsoft.com/office/powerpoint/2010/main" val="154088709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 Quote from A Famous Architect</a:t>
            </a:r>
            <a:endParaRPr lang="en-US" dirty="0"/>
          </a:p>
        </p:txBody>
      </p:sp>
      <p:sp>
        <p:nvSpPr>
          <p:cNvPr id="3" name="Content Placeholder 2"/>
          <p:cNvSpPr>
            <a:spLocks noGrp="1"/>
          </p:cNvSpPr>
          <p:nvPr>
            <p:ph idx="1"/>
          </p:nvPr>
        </p:nvSpPr>
        <p:spPr/>
        <p:txBody>
          <a:bodyPr/>
          <a:lstStyle/>
          <a:p>
            <a:r>
              <a:rPr lang="en-US" dirty="0" smtClean="0"/>
              <a:t>“architecture […] based upon </a:t>
            </a:r>
            <a:r>
              <a:rPr lang="en-US" dirty="0" smtClean="0">
                <a:solidFill>
                  <a:srgbClr val="0000FF"/>
                </a:solidFill>
              </a:rPr>
              <a:t>principle</a:t>
            </a:r>
            <a:r>
              <a:rPr lang="en-US" dirty="0" smtClean="0"/>
              <a:t>, and not upon </a:t>
            </a:r>
            <a:r>
              <a:rPr lang="en-US" dirty="0" smtClean="0">
                <a:solidFill>
                  <a:srgbClr val="FF0000"/>
                </a:solidFill>
              </a:rPr>
              <a:t>precedent</a:t>
            </a:r>
            <a:r>
              <a:rPr lang="en-US" dirty="0" smtClean="0"/>
              <a:t>”</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190</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spTree>
    <p:extLst>
      <p:ext uri="{BB962C8B-B14F-4D97-AF65-F5344CB8AC3E}">
        <p14:creationId xmlns:p14="http://schemas.microsoft.com/office/powerpoint/2010/main" val="129939594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Precedent-Based Design?</a:t>
            </a:r>
            <a:endParaRPr lang="en-US" dirty="0"/>
          </a:p>
        </p:txBody>
      </p:sp>
      <p:sp>
        <p:nvSpPr>
          <p:cNvPr id="3" name="Content Placeholder 2"/>
          <p:cNvSpPr>
            <a:spLocks noGrp="1"/>
          </p:cNvSpPr>
          <p:nvPr>
            <p:ph idx="1"/>
          </p:nvPr>
        </p:nvSpPr>
        <p:spPr/>
        <p:txBody>
          <a:bodyPr/>
          <a:lstStyle/>
          <a:p>
            <a:r>
              <a:rPr lang="en-US" dirty="0" smtClean="0"/>
              <a:t>“architecture […] based upon </a:t>
            </a:r>
            <a:r>
              <a:rPr lang="en-US" dirty="0" smtClean="0">
                <a:solidFill>
                  <a:srgbClr val="0000FF"/>
                </a:solidFill>
              </a:rPr>
              <a:t>principle</a:t>
            </a:r>
            <a:r>
              <a:rPr lang="en-US" dirty="0" smtClean="0"/>
              <a:t>, and not upon </a:t>
            </a:r>
            <a:r>
              <a:rPr lang="en-US" dirty="0" smtClean="0">
                <a:solidFill>
                  <a:srgbClr val="FF0000"/>
                </a:solidFill>
              </a:rPr>
              <a:t>precedent</a:t>
            </a:r>
            <a:r>
              <a:rPr lang="en-US" dirty="0" smtClean="0"/>
              <a:t>”</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191</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spTree>
    <p:extLst>
      <p:ext uri="{BB962C8B-B14F-4D97-AF65-F5344CB8AC3E}">
        <p14:creationId xmlns:p14="http://schemas.microsoft.com/office/powerpoint/2010/main" val="266403513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Principled Design</a:t>
            </a:r>
            <a:endParaRPr lang="en-US" dirty="0"/>
          </a:p>
        </p:txBody>
      </p:sp>
      <p:sp>
        <p:nvSpPr>
          <p:cNvPr id="3" name="Content Placeholder 2"/>
          <p:cNvSpPr>
            <a:spLocks noGrp="1"/>
          </p:cNvSpPr>
          <p:nvPr>
            <p:ph idx="1"/>
          </p:nvPr>
        </p:nvSpPr>
        <p:spPr/>
        <p:txBody>
          <a:bodyPr/>
          <a:lstStyle/>
          <a:p>
            <a:r>
              <a:rPr lang="en-US" dirty="0" smtClean="0"/>
              <a:t>“architecture […] based upon </a:t>
            </a:r>
            <a:r>
              <a:rPr lang="en-US" dirty="0" smtClean="0">
                <a:solidFill>
                  <a:srgbClr val="0000FF"/>
                </a:solidFill>
              </a:rPr>
              <a:t>principle</a:t>
            </a:r>
            <a:r>
              <a:rPr lang="en-US" dirty="0" smtClean="0"/>
              <a:t>, and not upon </a:t>
            </a:r>
            <a:r>
              <a:rPr lang="en-US" dirty="0" smtClean="0">
                <a:solidFill>
                  <a:srgbClr val="FF0000"/>
                </a:solidFill>
              </a:rPr>
              <a:t>precedent</a:t>
            </a:r>
            <a:r>
              <a:rPr lang="en-US" dirty="0" smtClean="0"/>
              <a:t>”</a:t>
            </a:r>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192</a:t>
            </a:fld>
            <a:endParaRPr lang="en-US"/>
          </a:p>
        </p:txBody>
      </p:sp>
      <p:pic>
        <p:nvPicPr>
          <p:cNvPr id="5" name="Picture 4"/>
          <p:cNvPicPr>
            <a:picLocks noChangeAspect="1"/>
          </p:cNvPicPr>
          <p:nvPr/>
        </p:nvPicPr>
        <p:blipFill>
          <a:blip r:embed="rId2"/>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pic>
        <p:nvPicPr>
          <p:cNvPr id="6" name="Picture 5"/>
          <p:cNvPicPr>
            <a:picLocks noChangeAspect="1"/>
          </p:cNvPicPr>
          <p:nvPr/>
        </p:nvPicPr>
        <p:blipFill>
          <a:blip r:embed="rId4"/>
          <a:stretch>
            <a:fillRect/>
          </a:stretch>
        </p:blipFill>
        <p:spPr>
          <a:xfrm>
            <a:off x="527101" y="1832446"/>
            <a:ext cx="8424936" cy="4692898"/>
          </a:xfrm>
          <a:prstGeom prst="rect">
            <a:avLst/>
          </a:prstGeom>
        </p:spPr>
      </p:pic>
    </p:spTree>
    <p:extLst>
      <p:ext uri="{BB962C8B-B14F-4D97-AF65-F5344CB8AC3E}">
        <p14:creationId xmlns:p14="http://schemas.microsoft.com/office/powerpoint/2010/main" val="292805607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Title 1"/>
          <p:cNvSpPr>
            <a:spLocks noGrp="1"/>
          </p:cNvSpPr>
          <p:nvPr>
            <p:ph type="title"/>
          </p:nvPr>
        </p:nvSpPr>
        <p:spPr>
          <a:xfrm>
            <a:off x="228600" y="152400"/>
            <a:ext cx="8915400" cy="1066800"/>
          </a:xfrm>
        </p:spPr>
        <p:txBody>
          <a:bodyPr/>
          <a:lstStyle/>
          <a:p>
            <a:r>
              <a:rPr lang="en-US" dirty="0" smtClean="0">
                <a:latin typeface="Garamond" charset="0"/>
              </a:rPr>
              <a:t>Another Example: Precedent-Based Design</a:t>
            </a:r>
            <a:endParaRPr lang="en-US" dirty="0">
              <a:latin typeface="Garamond" charset="0"/>
            </a:endParaRPr>
          </a:p>
        </p:txBody>
      </p:sp>
      <p:sp>
        <p:nvSpPr>
          <p:cNvPr id="10854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ADDA790-BC6C-B84A-BC41-689B46E82E8F}" type="slidenum">
              <a:rPr lang="en-US" sz="1600">
                <a:solidFill>
                  <a:srgbClr val="000000"/>
                </a:solidFill>
                <a:latin typeface="Garamond" charset="0"/>
                <a:cs typeface="Arial" charset="0"/>
              </a:rPr>
              <a:pPr eaLnBrk="1" hangingPunct="1"/>
              <a:t>193</a:t>
            </a:fld>
            <a:endParaRPr lang="en-US" sz="1600">
              <a:solidFill>
                <a:srgbClr val="000000"/>
              </a:solidFill>
              <a:latin typeface="Garamond" charset="0"/>
              <a:cs typeface="Arial" charset="0"/>
            </a:endParaRPr>
          </a:p>
        </p:txBody>
      </p:sp>
      <p:pic>
        <p:nvPicPr>
          <p:cNvPr id="108547" name="Picture 7" descr="train_station_by_cookiemagik-d3feg74.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990600"/>
            <a:ext cx="9144000" cy="548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548" name="TextBox 2"/>
          <p:cNvSpPr txBox="1">
            <a:spLocks noChangeArrowheads="1"/>
          </p:cNvSpPr>
          <p:nvPr/>
        </p:nvSpPr>
        <p:spPr bwMode="auto">
          <a:xfrm>
            <a:off x="152400" y="6553200"/>
            <a:ext cx="4186238"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000">
                <a:solidFill>
                  <a:srgbClr val="000000"/>
                </a:solidFill>
              </a:rPr>
              <a:t>Source: http://cookiemagik.deviantart.com/art/Train-station-207266944</a:t>
            </a:r>
          </a:p>
        </p:txBody>
      </p:sp>
    </p:spTree>
    <p:extLst>
      <p:ext uri="{BB962C8B-B14F-4D97-AF65-F5344CB8AC3E}">
        <p14:creationId xmlns:p14="http://schemas.microsoft.com/office/powerpoint/2010/main" val="37204809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1" name="Title 1"/>
          <p:cNvSpPr>
            <a:spLocks noGrp="1"/>
          </p:cNvSpPr>
          <p:nvPr>
            <p:ph type="title"/>
          </p:nvPr>
        </p:nvSpPr>
        <p:spPr/>
        <p:txBody>
          <a:bodyPr/>
          <a:lstStyle/>
          <a:p>
            <a:r>
              <a:rPr lang="en-US" dirty="0" smtClean="0">
                <a:latin typeface="Garamond" charset="0"/>
              </a:rPr>
              <a:t>Principled Design</a:t>
            </a:r>
            <a:endParaRPr lang="en-US" dirty="0">
              <a:latin typeface="Garamond" charset="0"/>
            </a:endParaRPr>
          </a:p>
        </p:txBody>
      </p:sp>
      <p:sp>
        <p:nvSpPr>
          <p:cNvPr id="10752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D62FB81-D6DD-1E44-B086-70F1C12ECEC3}" type="slidenum">
              <a:rPr lang="en-US" sz="1600">
                <a:solidFill>
                  <a:srgbClr val="000000"/>
                </a:solidFill>
                <a:latin typeface="Garamond" charset="0"/>
                <a:cs typeface="Arial" charset="0"/>
              </a:rPr>
              <a:pPr eaLnBrk="1" hangingPunct="1"/>
              <a:t>194</a:t>
            </a:fld>
            <a:endParaRPr lang="en-US" sz="1600">
              <a:solidFill>
                <a:srgbClr val="000000"/>
              </a:solidFill>
              <a:latin typeface="Garamond" charset="0"/>
              <a:cs typeface="Arial" charset="0"/>
            </a:endParaRPr>
          </a:p>
        </p:txBody>
      </p:sp>
      <p:pic>
        <p:nvPicPr>
          <p:cNvPr id="107523" name="Content Placeholder 4" descr="1200px-Zürich_Stadelhofen_in_2006.jpg"/>
          <p:cNvPicPr>
            <a:picLocks noChangeAspect="1"/>
          </p:cNvPicPr>
          <p:nvPr/>
        </p:nvPicPr>
        <p:blipFill>
          <a:blip r:embed="rId2">
            <a:extLst>
              <a:ext uri="{28A0092B-C50C-407E-A947-70E740481C1C}">
                <a14:useLocalDpi xmlns:a14="http://schemas.microsoft.com/office/drawing/2010/main" val="0"/>
              </a:ext>
            </a:extLst>
          </a:blip>
          <a:srcRect t="4472" b="4472"/>
          <a:stretch>
            <a:fillRect/>
          </a:stretch>
        </p:blipFill>
        <p:spPr bwMode="auto">
          <a:xfrm>
            <a:off x="228600" y="1066800"/>
            <a:ext cx="8610600" cy="519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pic>
      <p:sp>
        <p:nvSpPr>
          <p:cNvPr id="107524" name="Rectangle 8"/>
          <p:cNvSpPr>
            <a:spLocks noChangeArrowheads="1"/>
          </p:cNvSpPr>
          <p:nvPr/>
        </p:nvSpPr>
        <p:spPr bwMode="auto">
          <a:xfrm>
            <a:off x="228600" y="6535738"/>
            <a:ext cx="83058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800" dirty="0">
                <a:solidFill>
                  <a:srgbClr val="000000"/>
                </a:solidFill>
                <a:latin typeface="Tahoma"/>
              </a:rPr>
              <a:t>Source: By </a:t>
            </a:r>
            <a:r>
              <a:rPr lang="en-US" sz="800" dirty="0" err="1" smtClean="0">
                <a:solidFill>
                  <a:srgbClr val="000000"/>
                </a:solidFill>
                <a:latin typeface="Tahoma"/>
              </a:rPr>
              <a:t>Toni_V</a:t>
            </a:r>
            <a:r>
              <a:rPr lang="en-US" sz="800" dirty="0" smtClean="0">
                <a:solidFill>
                  <a:srgbClr val="000000"/>
                </a:solidFill>
                <a:latin typeface="Tahoma"/>
              </a:rPr>
              <a:t>, </a:t>
            </a:r>
            <a:r>
              <a:rPr lang="en-US" sz="800" dirty="0">
                <a:solidFill>
                  <a:srgbClr val="000000"/>
                </a:solidFill>
                <a:latin typeface="Tahoma"/>
              </a:rPr>
              <a:t>CC BY-SA 2.0, https://</a:t>
            </a:r>
            <a:r>
              <a:rPr lang="en-US" sz="800" dirty="0" err="1">
                <a:solidFill>
                  <a:srgbClr val="000000"/>
                </a:solidFill>
                <a:latin typeface="Tahoma"/>
              </a:rPr>
              <a:t>commons.wikimedia.org</a:t>
            </a:r>
            <a:r>
              <a:rPr lang="en-US" sz="800" dirty="0">
                <a:solidFill>
                  <a:srgbClr val="000000"/>
                </a:solidFill>
                <a:latin typeface="Tahoma"/>
              </a:rPr>
              <a:t>/w/</a:t>
            </a:r>
            <a:r>
              <a:rPr lang="en-US" sz="800" dirty="0" err="1">
                <a:solidFill>
                  <a:srgbClr val="000000"/>
                </a:solidFill>
                <a:latin typeface="Tahoma"/>
              </a:rPr>
              <a:t>index.php?curid</a:t>
            </a:r>
            <a:r>
              <a:rPr lang="en-US" sz="800" dirty="0">
                <a:solidFill>
                  <a:srgbClr val="000000"/>
                </a:solidFill>
                <a:latin typeface="Tahoma"/>
              </a:rPr>
              <a:t>=4087256</a:t>
            </a:r>
          </a:p>
        </p:txBody>
      </p:sp>
    </p:spTree>
    <p:extLst>
      <p:ext uri="{BB962C8B-B14F-4D97-AF65-F5344CB8AC3E}">
        <p14:creationId xmlns:p14="http://schemas.microsoft.com/office/powerpoint/2010/main" val="401593109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p:cNvSpPr>
            <a:spLocks noGrp="1"/>
          </p:cNvSpPr>
          <p:nvPr>
            <p:ph type="title"/>
          </p:nvPr>
        </p:nvSpPr>
        <p:spPr/>
        <p:txBody>
          <a:bodyPr/>
          <a:lstStyle/>
          <a:p>
            <a:r>
              <a:rPr lang="en-US" dirty="0" smtClean="0">
                <a:latin typeface="Garamond" charset="0"/>
              </a:rPr>
              <a:t>Principle Applied to Another Structure</a:t>
            </a:r>
            <a:endParaRPr lang="en-US" dirty="0">
              <a:latin typeface="Garamond" charset="0"/>
            </a:endParaRPr>
          </a:p>
        </p:txBody>
      </p:sp>
      <p:sp>
        <p:nvSpPr>
          <p:cNvPr id="100354"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77C3DD0F-DD36-AB46-AB2D-07681B2C41E4}" type="slidenum">
              <a:rPr lang="en-US" sz="1600">
                <a:solidFill>
                  <a:srgbClr val="000000"/>
                </a:solidFill>
                <a:latin typeface="Garamond" charset="0"/>
                <a:cs typeface="Arial" charset="0"/>
              </a:rPr>
              <a:pPr eaLnBrk="1" hangingPunct="1"/>
              <a:t>195</a:t>
            </a:fld>
            <a:endParaRPr lang="en-US" sz="1600">
              <a:solidFill>
                <a:srgbClr val="000000"/>
              </a:solidFill>
              <a:latin typeface="Garamond" charset="0"/>
              <a:cs typeface="Arial" charset="0"/>
            </a:endParaRPr>
          </a:p>
        </p:txBody>
      </p:sp>
      <p:pic>
        <p:nvPicPr>
          <p:cNvPr id="100355" name="Picture 4" descr="santiago-calatrava-oculus-world-trade-center-transportation-hub-hufton-crow_dezeen_10.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26640" y="952500"/>
            <a:ext cx="6705600" cy="5741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356" name="Rectangle 5"/>
          <p:cNvSpPr>
            <a:spLocks noChangeArrowheads="1"/>
          </p:cNvSpPr>
          <p:nvPr/>
        </p:nvSpPr>
        <p:spPr bwMode="auto">
          <a:xfrm>
            <a:off x="152400" y="6630988"/>
            <a:ext cx="9829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1000">
                <a:solidFill>
                  <a:srgbClr val="000000"/>
                </a:solidFill>
                <a:latin typeface="Tahoma"/>
              </a:rPr>
              <a:t>Source: https://www.dezeen.com/2016/08/29/santiago-calatrava-oculus-world-trade-center-transportation-hub-new-york-photographs-hufton-crow/</a:t>
            </a:r>
          </a:p>
        </p:txBody>
      </p:sp>
      <p:pic>
        <p:nvPicPr>
          <p:cNvPr id="6" name="Picture 5" descr="651px-Calatrava_IMG_2489.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864039" y="980729"/>
            <a:ext cx="2294599" cy="3168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p:cNvSpPr>
            <a:spLocks noChangeArrowheads="1"/>
          </p:cNvSpPr>
          <p:nvPr/>
        </p:nvSpPr>
        <p:spPr bwMode="auto">
          <a:xfrm>
            <a:off x="152400" y="6553200"/>
            <a:ext cx="89154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800" dirty="0">
                <a:solidFill>
                  <a:srgbClr val="000000"/>
                </a:solidFill>
                <a:latin typeface="Tahoma"/>
              </a:rPr>
              <a:t>Source: By 準建築人手札網站 </a:t>
            </a:r>
            <a:r>
              <a:rPr lang="en-US" sz="800" dirty="0" err="1">
                <a:solidFill>
                  <a:srgbClr val="000000"/>
                </a:solidFill>
                <a:latin typeface="Tahoma"/>
              </a:rPr>
              <a:t>Forgemind</a:t>
            </a:r>
            <a:r>
              <a:rPr lang="en-US" sz="800" dirty="0">
                <a:solidFill>
                  <a:srgbClr val="000000"/>
                </a:solidFill>
                <a:latin typeface="Tahoma"/>
              </a:rPr>
              <a:t> </a:t>
            </a:r>
            <a:r>
              <a:rPr lang="en-US" sz="800" dirty="0" err="1">
                <a:solidFill>
                  <a:srgbClr val="000000"/>
                </a:solidFill>
                <a:latin typeface="Tahoma"/>
              </a:rPr>
              <a:t>ArchiMedia</a:t>
            </a:r>
            <a:r>
              <a:rPr lang="en-US" sz="800" dirty="0">
                <a:solidFill>
                  <a:srgbClr val="000000"/>
                </a:solidFill>
                <a:latin typeface="Tahoma"/>
              </a:rPr>
              <a:t> - Flickr: IMG_2489.JPG, CC BY 2.0, </a:t>
            </a:r>
          </a:p>
          <a:p>
            <a:r>
              <a:rPr lang="en-US" sz="800" dirty="0">
                <a:solidFill>
                  <a:srgbClr val="000000"/>
                </a:solidFill>
                <a:latin typeface="Tahoma"/>
                <a:hlinkClick r:id="rId4"/>
              </a:rPr>
              <a:t>https://commons.wikimedia.org/w/index.php?curid=31493356</a:t>
            </a:r>
            <a:r>
              <a:rPr lang="en-US" sz="800" dirty="0">
                <a:solidFill>
                  <a:srgbClr val="000000"/>
                </a:solidFill>
                <a:latin typeface="Tahoma"/>
              </a:rPr>
              <a:t>, https://</a:t>
            </a:r>
            <a:r>
              <a:rPr lang="en-US" sz="800" dirty="0" err="1">
                <a:solidFill>
                  <a:srgbClr val="000000"/>
                </a:solidFill>
                <a:latin typeface="Tahoma"/>
              </a:rPr>
              <a:t>en.wikipedia.org</a:t>
            </a:r>
            <a:r>
              <a:rPr lang="en-US" sz="800" dirty="0">
                <a:solidFill>
                  <a:srgbClr val="000000"/>
                </a:solidFill>
                <a:latin typeface="Tahoma"/>
              </a:rPr>
              <a:t>/wiki/</a:t>
            </a:r>
            <a:r>
              <a:rPr lang="en-US" sz="800" dirty="0" err="1">
                <a:solidFill>
                  <a:srgbClr val="000000"/>
                </a:solidFill>
                <a:latin typeface="Tahoma"/>
              </a:rPr>
              <a:t>Santiago_Calatrava</a:t>
            </a:r>
            <a:endParaRPr lang="en-US" sz="800" dirty="0">
              <a:solidFill>
                <a:srgbClr val="000000"/>
              </a:solidFill>
              <a:latin typeface="Tahoma"/>
            </a:endParaRPr>
          </a:p>
        </p:txBody>
      </p:sp>
    </p:spTree>
    <p:extLst>
      <p:ext uri="{BB962C8B-B14F-4D97-AF65-F5344CB8AC3E}">
        <p14:creationId xmlns:p14="http://schemas.microsoft.com/office/powerpoint/2010/main" val="136758325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Concluding Remarks</a:t>
            </a:r>
            <a:endParaRPr lang="en-US" dirty="0"/>
          </a:p>
        </p:txBody>
      </p:sp>
      <p:sp>
        <p:nvSpPr>
          <p:cNvPr id="3" name="Content Placeholder 2"/>
          <p:cNvSpPr>
            <a:spLocks noGrp="1"/>
          </p:cNvSpPr>
          <p:nvPr>
            <p:ph idx="1"/>
          </p:nvPr>
        </p:nvSpPr>
        <p:spPr>
          <a:xfrm>
            <a:off x="179512" y="908720"/>
            <a:ext cx="8964488" cy="5193723"/>
          </a:xfrm>
        </p:spPr>
        <p:txBody>
          <a:bodyPr/>
          <a:lstStyle/>
          <a:p>
            <a:r>
              <a:rPr lang="en-US" dirty="0" smtClean="0"/>
              <a:t>It is time to design </a:t>
            </a:r>
            <a:r>
              <a:rPr lang="en-US" dirty="0" smtClean="0">
                <a:solidFill>
                  <a:srgbClr val="008000"/>
                </a:solidFill>
              </a:rPr>
              <a:t>principled system architectures </a:t>
            </a:r>
            <a:r>
              <a:rPr lang="en-US" dirty="0" smtClean="0"/>
              <a:t>to solve the </a:t>
            </a:r>
            <a:r>
              <a:rPr lang="en-US" dirty="0" smtClean="0">
                <a:solidFill>
                  <a:srgbClr val="008000"/>
                </a:solidFill>
              </a:rPr>
              <a:t>memory scaling </a:t>
            </a:r>
            <a:r>
              <a:rPr lang="en-US" dirty="0" smtClean="0"/>
              <a:t>problem</a:t>
            </a:r>
            <a:endParaRPr lang="en-US" dirty="0" smtClean="0">
              <a:solidFill>
                <a:srgbClr val="0000FF"/>
              </a:solidFill>
            </a:endParaRPr>
          </a:p>
          <a:p>
            <a:endParaRPr lang="en-US" sz="1400" dirty="0" smtClean="0"/>
          </a:p>
          <a:p>
            <a:r>
              <a:rPr lang="en-US" dirty="0">
                <a:solidFill>
                  <a:srgbClr val="FF0000"/>
                </a:solidFill>
              </a:rPr>
              <a:t>D</a:t>
            </a:r>
            <a:r>
              <a:rPr lang="en-US" dirty="0" smtClean="0">
                <a:solidFill>
                  <a:srgbClr val="FF0000"/>
                </a:solidFill>
              </a:rPr>
              <a:t>iscover design principles for </a:t>
            </a:r>
            <a:r>
              <a:rPr lang="en-US" dirty="0" smtClean="0">
                <a:solidFill>
                  <a:srgbClr val="0000FF"/>
                </a:solidFill>
              </a:rPr>
              <a:t>fundamentally secure and reliable computer architectures</a:t>
            </a:r>
          </a:p>
          <a:p>
            <a:endParaRPr lang="en-US" sz="1400" dirty="0">
              <a:solidFill>
                <a:srgbClr val="FF0000"/>
              </a:solidFill>
            </a:endParaRPr>
          </a:p>
          <a:p>
            <a:r>
              <a:rPr lang="en-US" dirty="0">
                <a:solidFill>
                  <a:srgbClr val="FF0000"/>
                </a:solidFill>
              </a:rPr>
              <a:t>D</a:t>
            </a:r>
            <a:r>
              <a:rPr lang="en-US" dirty="0" smtClean="0">
                <a:solidFill>
                  <a:srgbClr val="FF0000"/>
                </a:solidFill>
              </a:rPr>
              <a:t>esign complete systems to be balanced and energy-efficient</a:t>
            </a:r>
            <a:r>
              <a:rPr lang="en-US" dirty="0" smtClean="0"/>
              <a:t>, i.e., </a:t>
            </a:r>
            <a:r>
              <a:rPr lang="en-US" dirty="0" smtClean="0">
                <a:solidFill>
                  <a:srgbClr val="0000FF"/>
                </a:solidFill>
              </a:rPr>
              <a:t>data-centric (or memory-centric) </a:t>
            </a:r>
            <a:r>
              <a:rPr lang="en-US" dirty="0" smtClean="0"/>
              <a:t>and</a:t>
            </a:r>
            <a:r>
              <a:rPr lang="en-US" dirty="0" smtClean="0">
                <a:solidFill>
                  <a:srgbClr val="0000FF"/>
                </a:solidFill>
              </a:rPr>
              <a:t> low latency</a:t>
            </a:r>
          </a:p>
          <a:p>
            <a:endParaRPr lang="en-US" sz="1400" dirty="0">
              <a:solidFill>
                <a:srgbClr val="0000FF"/>
              </a:solidFill>
            </a:endParaRPr>
          </a:p>
          <a:p>
            <a:r>
              <a:rPr lang="en-US" dirty="0" smtClean="0">
                <a:solidFill>
                  <a:srgbClr val="FF0000"/>
                </a:solidFill>
              </a:rPr>
              <a:t>Enable new and </a:t>
            </a:r>
            <a:r>
              <a:rPr lang="en-US" dirty="0">
                <a:solidFill>
                  <a:srgbClr val="FF0000"/>
                </a:solidFill>
              </a:rPr>
              <a:t>emerging memory architectures </a:t>
            </a:r>
            <a:endParaRPr lang="en-US" dirty="0" smtClean="0">
              <a:solidFill>
                <a:srgbClr val="FF0000"/>
              </a:solidFill>
            </a:endParaRPr>
          </a:p>
          <a:p>
            <a:endParaRPr lang="en-US" sz="1400" dirty="0" smtClean="0">
              <a:solidFill>
                <a:srgbClr val="0000FF"/>
              </a:solidFill>
            </a:endParaRPr>
          </a:p>
          <a:p>
            <a:r>
              <a:rPr lang="en-US" dirty="0" smtClean="0">
                <a:solidFill>
                  <a:srgbClr val="0000FF"/>
                </a:solidFill>
              </a:rPr>
              <a:t>This </a:t>
            </a:r>
            <a:r>
              <a:rPr lang="en-US" dirty="0" smtClean="0">
                <a:solidFill>
                  <a:srgbClr val="000000"/>
                </a:solidFill>
              </a:rPr>
              <a:t>can</a:t>
            </a:r>
          </a:p>
          <a:p>
            <a:pPr lvl="1"/>
            <a:r>
              <a:rPr lang="en-US" dirty="0" smtClean="0"/>
              <a:t>Lead to </a:t>
            </a:r>
            <a:r>
              <a:rPr lang="en-US" b="1" dirty="0" smtClean="0">
                <a:solidFill>
                  <a:schemeClr val="accent2">
                    <a:lumMod val="75000"/>
                  </a:schemeClr>
                </a:solidFill>
              </a:rPr>
              <a:t>orders-of-magnitude </a:t>
            </a:r>
            <a:r>
              <a:rPr lang="en-US" dirty="0" smtClean="0"/>
              <a:t>improvements </a:t>
            </a:r>
          </a:p>
          <a:p>
            <a:pPr lvl="1"/>
            <a:r>
              <a:rPr lang="en-US" b="1" dirty="0" smtClean="0">
                <a:solidFill>
                  <a:srgbClr val="2C6123"/>
                </a:solidFill>
              </a:rPr>
              <a:t>Enable new applications &amp; computing platforms</a:t>
            </a:r>
          </a:p>
          <a:p>
            <a:pPr lvl="1"/>
            <a:r>
              <a:rPr lang="is-IS" b="1" dirty="0" smtClean="0">
                <a:solidFill>
                  <a:srgbClr val="2C6123"/>
                </a:solidFill>
              </a:rPr>
              <a:t>…</a:t>
            </a:r>
            <a:endParaRPr lang="en-US" b="1" dirty="0" smtClean="0">
              <a:solidFill>
                <a:srgbClr val="2C6123"/>
              </a:solidFill>
            </a:endParaRPr>
          </a:p>
          <a:p>
            <a:pPr lvl="1"/>
            <a:endParaRPr lang="en-US" sz="2000" dirty="0"/>
          </a:p>
          <a:p>
            <a:endParaRPr lang="en-US" dirty="0" smtClean="0">
              <a:solidFill>
                <a:srgbClr val="0000FF"/>
              </a:solidFill>
            </a:endParaRPr>
          </a:p>
          <a:p>
            <a:endParaRPr lang="en-US" dirty="0"/>
          </a:p>
          <a:p>
            <a:endParaRPr lang="en-US" dirty="0"/>
          </a:p>
          <a:p>
            <a:endParaRPr lang="en-US" dirty="0" smtClean="0"/>
          </a:p>
          <a:p>
            <a:endParaRPr lang="en-US" dirty="0" smtClean="0"/>
          </a:p>
          <a:p>
            <a:endParaRPr lang="en-US" dirty="0" smtClean="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196</a:t>
            </a:fld>
            <a:endParaRPr lang="en-US" dirty="0"/>
          </a:p>
        </p:txBody>
      </p:sp>
    </p:spTree>
    <p:extLst>
      <p:ext uri="{BB962C8B-B14F-4D97-AF65-F5344CB8AC3E}">
        <p14:creationId xmlns:p14="http://schemas.microsoft.com/office/powerpoint/2010/main" val="3629405176"/>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The Future is Very Bright</a:t>
            </a:r>
            <a:endParaRPr lang="en-US" dirty="0"/>
          </a:p>
        </p:txBody>
      </p:sp>
      <p:sp>
        <p:nvSpPr>
          <p:cNvPr id="3" name="Content Placeholder 2"/>
          <p:cNvSpPr>
            <a:spLocks noGrp="1"/>
          </p:cNvSpPr>
          <p:nvPr>
            <p:ph idx="1"/>
          </p:nvPr>
        </p:nvSpPr>
        <p:spPr>
          <a:xfrm>
            <a:off x="228600" y="1115597"/>
            <a:ext cx="8610600" cy="5193723"/>
          </a:xfrm>
        </p:spPr>
        <p:txBody>
          <a:bodyPr/>
          <a:lstStyle/>
          <a:p>
            <a:r>
              <a:rPr lang="en-US" dirty="0" smtClean="0">
                <a:solidFill>
                  <a:srgbClr val="2C6123"/>
                </a:solidFill>
              </a:rPr>
              <a:t>Regardless of challenges </a:t>
            </a:r>
          </a:p>
          <a:p>
            <a:pPr lvl="1"/>
            <a:r>
              <a:rPr lang="en-US" dirty="0" smtClean="0">
                <a:solidFill>
                  <a:srgbClr val="2C6123"/>
                </a:solidFill>
              </a:rPr>
              <a:t>in underlying technology and overlying problems/requirements </a:t>
            </a:r>
            <a:endParaRPr lang="en-US" dirty="0"/>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197</a:t>
            </a:fld>
            <a:endParaRPr lang="en-US"/>
          </a:p>
        </p:txBody>
      </p:sp>
      <p:sp>
        <p:nvSpPr>
          <p:cNvPr id="5" name="Text Box 17"/>
          <p:cNvSpPr txBox="1">
            <a:spLocks noChangeArrowheads="1"/>
          </p:cNvSpPr>
          <p:nvPr/>
        </p:nvSpPr>
        <p:spPr bwMode="auto">
          <a:xfrm>
            <a:off x="3501600" y="433841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Micro-architecture</a:t>
            </a:r>
            <a:endParaRPr lang="en-US" sz="1800" dirty="0">
              <a:solidFill>
                <a:srgbClr val="000000"/>
              </a:solidFill>
              <a:latin typeface="Tahoma" charset="0"/>
            </a:endParaRPr>
          </a:p>
        </p:txBody>
      </p:sp>
      <p:sp>
        <p:nvSpPr>
          <p:cNvPr id="6" name="Text Box 18"/>
          <p:cNvSpPr txBox="1">
            <a:spLocks noChangeAspect="1" noChangeArrowheads="1"/>
          </p:cNvSpPr>
          <p:nvPr/>
        </p:nvSpPr>
        <p:spPr bwMode="auto">
          <a:xfrm>
            <a:off x="3501600" y="396693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SW/HW Interface</a:t>
            </a:r>
            <a:endParaRPr lang="en-US" sz="1800" dirty="0">
              <a:solidFill>
                <a:srgbClr val="000000"/>
              </a:solidFill>
              <a:latin typeface="Tahoma" charset="0"/>
            </a:endParaRPr>
          </a:p>
        </p:txBody>
      </p:sp>
      <p:sp>
        <p:nvSpPr>
          <p:cNvPr id="7" name="Text Box 19"/>
          <p:cNvSpPr txBox="1">
            <a:spLocks noChangeAspect="1" noChangeArrowheads="1"/>
          </p:cNvSpPr>
          <p:nvPr/>
        </p:nvSpPr>
        <p:spPr bwMode="auto">
          <a:xfrm>
            <a:off x="3498425" y="330262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Program/Language</a:t>
            </a:r>
          </a:p>
        </p:txBody>
      </p:sp>
      <p:sp>
        <p:nvSpPr>
          <p:cNvPr id="8" name="Text Box 20"/>
          <p:cNvSpPr txBox="1">
            <a:spLocks noChangeAspect="1" noChangeArrowheads="1"/>
          </p:cNvSpPr>
          <p:nvPr/>
        </p:nvSpPr>
        <p:spPr bwMode="auto">
          <a:xfrm>
            <a:off x="3498425" y="293114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Algorithm</a:t>
            </a:r>
          </a:p>
        </p:txBody>
      </p:sp>
      <p:sp>
        <p:nvSpPr>
          <p:cNvPr id="9" name="Text Box 21"/>
          <p:cNvSpPr txBox="1">
            <a:spLocks noChangeAspect="1" noChangeArrowheads="1"/>
          </p:cNvSpPr>
          <p:nvPr/>
        </p:nvSpPr>
        <p:spPr bwMode="auto">
          <a:xfrm>
            <a:off x="3498425" y="256443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Problem</a:t>
            </a:r>
          </a:p>
        </p:txBody>
      </p:sp>
      <p:sp>
        <p:nvSpPr>
          <p:cNvPr id="10" name="Text Box 22"/>
          <p:cNvSpPr txBox="1">
            <a:spLocks noChangeAspect="1" noChangeArrowheads="1"/>
          </p:cNvSpPr>
          <p:nvPr/>
        </p:nvSpPr>
        <p:spPr bwMode="auto">
          <a:xfrm>
            <a:off x="3501600" y="4711476"/>
            <a:ext cx="2039938" cy="373063"/>
          </a:xfrm>
          <a:prstGeom prst="rect">
            <a:avLst/>
          </a:prstGeom>
          <a:solidFill>
            <a:srgbClr val="00FF00"/>
          </a:solidFill>
          <a:ln w="9525">
            <a:solidFill>
              <a:schemeClr val="tx1"/>
            </a:solidFill>
            <a:miter lim="800000"/>
            <a:headEnd/>
            <a:tailEnd/>
          </a:ln>
        </p:spPr>
        <p:txBody>
          <a:bodyPr wrap="none"/>
          <a:lstStyle/>
          <a:p>
            <a:pPr>
              <a:defRPr/>
            </a:pPr>
            <a:r>
              <a:rPr lang="en-US" sz="1750" dirty="0">
                <a:solidFill>
                  <a:srgbClr val="000000"/>
                </a:solidFill>
                <a:latin typeface="Tahoma" pitchFamily="34" charset="0"/>
                <a:ea typeface="+mn-ea"/>
                <a:cs typeface="Arial" charset="0"/>
              </a:rPr>
              <a:t>Logic</a:t>
            </a:r>
          </a:p>
          <a:p>
            <a:pPr>
              <a:defRPr/>
            </a:pPr>
            <a:endParaRPr lang="en-US" sz="1750" dirty="0">
              <a:solidFill>
                <a:srgbClr val="000000"/>
              </a:solidFill>
              <a:latin typeface="Tahoma" pitchFamily="34" charset="0"/>
              <a:ea typeface="+mn-ea"/>
              <a:cs typeface="Arial" charset="0"/>
            </a:endParaRPr>
          </a:p>
        </p:txBody>
      </p:sp>
      <p:sp>
        <p:nvSpPr>
          <p:cNvPr id="11" name="Text Box 23"/>
          <p:cNvSpPr txBox="1">
            <a:spLocks noChangeAspect="1" noChangeArrowheads="1"/>
          </p:cNvSpPr>
          <p:nvPr/>
        </p:nvSpPr>
        <p:spPr bwMode="auto">
          <a:xfrm>
            <a:off x="3501600" y="508295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Devices</a:t>
            </a:r>
          </a:p>
        </p:txBody>
      </p:sp>
      <p:sp>
        <p:nvSpPr>
          <p:cNvPr id="12" name="Text Box 24"/>
          <p:cNvSpPr txBox="1">
            <a:spLocks noChangeAspect="1" noChangeArrowheads="1"/>
          </p:cNvSpPr>
          <p:nvPr/>
        </p:nvSpPr>
        <p:spPr bwMode="auto">
          <a:xfrm>
            <a:off x="3501600" y="364455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smtClean="0">
                <a:solidFill>
                  <a:srgbClr val="000000"/>
                </a:solidFill>
                <a:latin typeface="Tahoma" charset="0"/>
              </a:rPr>
              <a:t>System Software</a:t>
            </a:r>
            <a:endParaRPr lang="en-US" sz="1800" dirty="0">
              <a:solidFill>
                <a:srgbClr val="000000"/>
              </a:solidFill>
              <a:latin typeface="Tahoma" charset="0"/>
            </a:endParaRPr>
          </a:p>
        </p:txBody>
      </p:sp>
      <p:sp>
        <p:nvSpPr>
          <p:cNvPr id="13" name="Text Box 23"/>
          <p:cNvSpPr txBox="1">
            <a:spLocks noChangeAspect="1" noChangeArrowheads="1"/>
          </p:cNvSpPr>
          <p:nvPr/>
        </p:nvSpPr>
        <p:spPr bwMode="auto">
          <a:xfrm>
            <a:off x="3503188" y="543855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latin typeface="Tahoma" charset="0"/>
              </a:rPr>
              <a:t>Electrons</a:t>
            </a:r>
          </a:p>
        </p:txBody>
      </p:sp>
      <p:sp>
        <p:nvSpPr>
          <p:cNvPr id="14" name="Rounded Rectangle 13"/>
          <p:cNvSpPr>
            <a:spLocks noChangeArrowheads="1"/>
          </p:cNvSpPr>
          <p:nvPr/>
        </p:nvSpPr>
        <p:spPr bwMode="auto">
          <a:xfrm rot="5400000">
            <a:off x="3392996" y="3041612"/>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solidFill>
                <a:srgbClr val="0000FF"/>
              </a:solidFill>
            </a:endParaRPr>
          </a:p>
        </p:txBody>
      </p:sp>
    </p:spTree>
    <p:extLst>
      <p:ext uri="{BB962C8B-B14F-4D97-AF65-F5344CB8AC3E}">
        <p14:creationId xmlns:p14="http://schemas.microsoft.com/office/powerpoint/2010/main" val="132443216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For More Open Problems, See (I)</a:t>
            </a:r>
            <a:endParaRPr lang="en-US" dirty="0"/>
          </a:p>
        </p:txBody>
      </p:sp>
      <p:sp>
        <p:nvSpPr>
          <p:cNvPr id="3" name="Content Placeholder 2"/>
          <p:cNvSpPr>
            <a:spLocks noGrp="1"/>
          </p:cNvSpPr>
          <p:nvPr>
            <p:ph idx="1"/>
          </p:nvPr>
        </p:nvSpPr>
        <p:spPr/>
        <p:txBody>
          <a:bodyPr/>
          <a:lstStyle/>
          <a:p>
            <a:r>
              <a:rPr lang="en-US" dirty="0"/>
              <a:t>Onur Mutlu and Lavanya Subramanian,</a:t>
            </a:r>
            <a:br>
              <a:rPr lang="en-US" dirty="0"/>
            </a:br>
            <a:r>
              <a:rPr lang="en-US" b="1" dirty="0">
                <a:hlinkClick r:id="rId2"/>
              </a:rPr>
              <a:t>"Research Problems and Opportunities in Memory Systems"</a:t>
            </a:r>
            <a:r>
              <a:rPr lang="en-US" dirty="0"/>
              <a:t/>
            </a:r>
            <a:br>
              <a:rPr lang="en-US" dirty="0"/>
            </a:br>
            <a:r>
              <a:rPr lang="en-US" i="1" dirty="0"/>
              <a:t>Invited Article in </a:t>
            </a:r>
            <a:r>
              <a:rPr lang="en-US" i="1" dirty="0">
                <a:hlinkClick r:id="rId3"/>
              </a:rPr>
              <a:t>Supercomputing Frontiers and Innovations</a:t>
            </a:r>
            <a:r>
              <a:rPr lang="en-US" i="1" dirty="0"/>
              <a:t> (</a:t>
            </a:r>
            <a:r>
              <a:rPr lang="en-US" b="1" i="1" dirty="0"/>
              <a:t>SUPERFRI</a:t>
            </a:r>
            <a:r>
              <a:rPr lang="en-US" i="1" dirty="0"/>
              <a:t>)</a:t>
            </a:r>
            <a:r>
              <a:rPr lang="en-US" dirty="0"/>
              <a:t>, </a:t>
            </a:r>
            <a:r>
              <a:rPr lang="en-US" dirty="0" smtClean="0"/>
              <a:t>2014/2015. </a:t>
            </a:r>
          </a:p>
          <a:p>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198</a:t>
            </a:fld>
            <a:endParaRPr lang="en-US"/>
          </a:p>
        </p:txBody>
      </p:sp>
      <p:pic>
        <p:nvPicPr>
          <p:cNvPr id="5" name="Picture 4"/>
          <p:cNvPicPr>
            <a:picLocks noChangeAspect="1"/>
          </p:cNvPicPr>
          <p:nvPr/>
        </p:nvPicPr>
        <p:blipFill>
          <a:blip r:embed="rId4"/>
          <a:stretch>
            <a:fillRect/>
          </a:stretch>
        </p:blipFill>
        <p:spPr>
          <a:xfrm>
            <a:off x="127000" y="4467324"/>
            <a:ext cx="8890000" cy="977900"/>
          </a:xfrm>
          <a:prstGeom prst="rect">
            <a:avLst/>
          </a:prstGeom>
        </p:spPr>
      </p:pic>
    </p:spTree>
    <p:extLst>
      <p:ext uri="{BB962C8B-B14F-4D97-AF65-F5344CB8AC3E}">
        <p14:creationId xmlns:p14="http://schemas.microsoft.com/office/powerpoint/2010/main" val="377615632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For More Open Problems, See (II)</a:t>
            </a:r>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199</a:t>
            </a:fld>
            <a:endParaRPr lang="en-US">
              <a:solidFill>
                <a:srgbClr val="000000"/>
              </a:solidFill>
            </a:endParaRPr>
          </a:p>
        </p:txBody>
      </p:sp>
      <p:pic>
        <p:nvPicPr>
          <p:cNvPr id="3" name="Picture 2"/>
          <p:cNvPicPr>
            <a:picLocks noChangeAspect="1"/>
          </p:cNvPicPr>
          <p:nvPr/>
        </p:nvPicPr>
        <p:blipFill>
          <a:blip r:embed="rId2"/>
          <a:stretch>
            <a:fillRect/>
          </a:stretch>
        </p:blipFill>
        <p:spPr>
          <a:xfrm>
            <a:off x="15324" y="3789040"/>
            <a:ext cx="9144000" cy="2046514"/>
          </a:xfrm>
          <a:prstGeom prst="rect">
            <a:avLst/>
          </a:prstGeom>
        </p:spPr>
      </p:pic>
      <p:sp>
        <p:nvSpPr>
          <p:cNvPr id="5" name="Rectangle 4"/>
          <p:cNvSpPr/>
          <p:nvPr/>
        </p:nvSpPr>
        <p:spPr>
          <a:xfrm>
            <a:off x="1115616" y="6519446"/>
            <a:ext cx="9865096" cy="323165"/>
          </a:xfrm>
          <a:prstGeom prst="rect">
            <a:avLst/>
          </a:prstGeom>
        </p:spPr>
        <p:txBody>
          <a:bodyPr wrap="square">
            <a:spAutoFit/>
          </a:bodyPr>
          <a:lstStyle/>
          <a:p>
            <a:r>
              <a:rPr lang="en-US" sz="1500" dirty="0">
                <a:solidFill>
                  <a:srgbClr val="000000"/>
                </a:solidFill>
                <a:latin typeface="Tahoma"/>
                <a:hlinkClick r:id="rId3"/>
              </a:rPr>
              <a:t>https://people.inf.ethz.ch/omutlu/pub/rowhammer-and-other-memory-issues_date17.</a:t>
            </a:r>
            <a:r>
              <a:rPr lang="en-US" sz="1500" dirty="0" smtClean="0">
                <a:solidFill>
                  <a:srgbClr val="000000"/>
                </a:solidFill>
                <a:latin typeface="Tahoma"/>
                <a:hlinkClick r:id="rId3"/>
              </a:rPr>
              <a:t>pdf</a:t>
            </a:r>
            <a:r>
              <a:rPr lang="en-US" sz="1500" dirty="0" smtClean="0">
                <a:solidFill>
                  <a:srgbClr val="000000"/>
                </a:solidFill>
                <a:latin typeface="Tahoma"/>
              </a:rPr>
              <a:t> </a:t>
            </a:r>
            <a:endParaRPr lang="en-US" sz="1500" dirty="0">
              <a:solidFill>
                <a:srgbClr val="000000"/>
              </a:solidFill>
              <a:latin typeface="Tahoma"/>
            </a:endParaRPr>
          </a:p>
        </p:txBody>
      </p:sp>
      <p:sp>
        <p:nvSpPr>
          <p:cNvPr id="8" name="Content Placeholder 2"/>
          <p:cNvSpPr>
            <a:spLocks noGrp="1"/>
          </p:cNvSpPr>
          <p:nvPr>
            <p:ph idx="1"/>
          </p:nvPr>
        </p:nvSpPr>
        <p:spPr>
          <a:xfrm>
            <a:off x="228600" y="548680"/>
            <a:ext cx="8915400" cy="5153025"/>
          </a:xfrm>
        </p:spPr>
        <p:txBody>
          <a:bodyPr/>
          <a:lstStyle/>
          <a:p>
            <a:endParaRPr lang="en-US" dirty="0" smtClean="0"/>
          </a:p>
          <a:p>
            <a:r>
              <a:rPr lang="en-US" sz="2000" dirty="0"/>
              <a:t>Onur Mutlu,</a:t>
            </a:r>
            <a:br>
              <a:rPr lang="en-US" sz="2000" dirty="0"/>
            </a:br>
            <a:r>
              <a:rPr lang="en-US" sz="2000" b="1" dirty="0">
                <a:hlinkClick r:id="rId3"/>
              </a:rPr>
              <a:t>"The RowHammer Problem and Other Issues We May Face as Memory Becomes Denser"</a:t>
            </a:r>
            <a:r>
              <a:rPr lang="en-US" sz="2000" dirty="0"/>
              <a:t> </a:t>
            </a:r>
            <a:br>
              <a:rPr lang="en-US" sz="2000" dirty="0"/>
            </a:br>
            <a:r>
              <a:rPr lang="en-US" sz="2000" i="1" dirty="0"/>
              <a:t>Invited Paper in Proceedings of the </a:t>
            </a:r>
            <a:r>
              <a:rPr lang="en-US" sz="2000" i="1" dirty="0">
                <a:hlinkClick r:id="rId4"/>
              </a:rPr>
              <a:t>Design, Automation, and Test in Europe Conference</a:t>
            </a:r>
            <a:r>
              <a:rPr lang="en-US" sz="2000" i="1" dirty="0"/>
              <a:t> (</a:t>
            </a:r>
            <a:r>
              <a:rPr lang="en-US" sz="2000" b="1" i="1" dirty="0"/>
              <a:t>DATE</a:t>
            </a:r>
            <a:r>
              <a:rPr lang="en-US" sz="2000" i="1" dirty="0"/>
              <a:t>)</a:t>
            </a:r>
            <a:r>
              <a:rPr lang="en-US" sz="2000" dirty="0"/>
              <a:t>, Lausanne, Switzerland, March 2017.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endParaRPr lang="en-US" sz="2000" dirty="0"/>
          </a:p>
        </p:txBody>
      </p:sp>
    </p:spTree>
    <p:extLst>
      <p:ext uri="{BB962C8B-B14F-4D97-AF65-F5344CB8AC3E}">
        <p14:creationId xmlns:p14="http://schemas.microsoft.com/office/powerpoint/2010/main" val="92012918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For More Open Problems, See (III)</a:t>
            </a:r>
            <a:endParaRPr lang="en-US" dirty="0"/>
          </a:p>
        </p:txBody>
      </p:sp>
      <p:sp>
        <p:nvSpPr>
          <p:cNvPr id="3" name="Content Placeholder 2"/>
          <p:cNvSpPr>
            <a:spLocks noGrp="1"/>
          </p:cNvSpPr>
          <p:nvPr>
            <p:ph idx="1"/>
          </p:nvPr>
        </p:nvSpPr>
        <p:spPr/>
        <p:txBody>
          <a:bodyPr/>
          <a:lstStyle/>
          <a:p>
            <a:r>
              <a:rPr lang="en-US" u="sng" dirty="0"/>
              <a:t>Onur Mutlu</a:t>
            </a:r>
            <a:r>
              <a:rPr lang="en-US" dirty="0"/>
              <a:t>,</a:t>
            </a:r>
            <a:br>
              <a:rPr lang="en-US" dirty="0"/>
            </a:br>
            <a:r>
              <a:rPr lang="en-US" b="1" dirty="0">
                <a:hlinkClick r:id="rId2"/>
              </a:rPr>
              <a:t>"Memory Scaling: A Systems Architecture Perspective"</a:t>
            </a:r>
            <a:r>
              <a:rPr lang="en-US" dirty="0"/>
              <a:t/>
            </a:r>
            <a:br>
              <a:rPr lang="en-US" dirty="0"/>
            </a:br>
            <a:r>
              <a:rPr lang="en-US" i="1" dirty="0"/>
              <a:t>Technical talk at </a:t>
            </a:r>
            <a:r>
              <a:rPr lang="en-US" i="1" dirty="0">
                <a:hlinkClick r:id="rId3"/>
              </a:rPr>
              <a:t>MemCon 2013</a:t>
            </a:r>
            <a:r>
              <a:rPr lang="en-US" i="1" dirty="0"/>
              <a:t> (</a:t>
            </a:r>
            <a:r>
              <a:rPr lang="en-US" b="1" i="1" dirty="0"/>
              <a:t>MEMCON</a:t>
            </a:r>
            <a:r>
              <a:rPr lang="en-US" i="1" dirty="0"/>
              <a:t>)</a:t>
            </a:r>
            <a:r>
              <a:rPr lang="en-US" dirty="0"/>
              <a:t>, Santa Clara, CA, August 2013. [</a:t>
            </a:r>
            <a:r>
              <a:rPr lang="en-US" dirty="0">
                <a:hlinkClick r:id="rId4"/>
              </a:rPr>
              <a:t>Slides (pptx)</a:t>
            </a:r>
            <a:r>
              <a:rPr lang="en-US" dirty="0"/>
              <a:t> </a:t>
            </a:r>
            <a:r>
              <a:rPr lang="en-US" dirty="0">
                <a:hlinkClick r:id="rId5"/>
              </a:rPr>
              <a:t>(pdf)</a:t>
            </a:r>
            <a:r>
              <a:rPr lang="en-US" dirty="0"/>
              <a:t>]</a:t>
            </a:r>
            <a:br>
              <a:rPr lang="en-US" dirty="0"/>
            </a:br>
            <a:r>
              <a:rPr lang="en-US" dirty="0"/>
              <a:t>[</a:t>
            </a:r>
            <a:r>
              <a:rPr lang="en-US" dirty="0">
                <a:hlinkClick r:id="rId6"/>
              </a:rPr>
              <a:t>Video</a:t>
            </a:r>
            <a:r>
              <a:rPr lang="en-US" dirty="0"/>
              <a:t>] [</a:t>
            </a:r>
            <a:r>
              <a:rPr lang="en-US" dirty="0">
                <a:hlinkClick r:id="rId7"/>
              </a:rPr>
              <a:t>Coverage on StorageSearch</a:t>
            </a:r>
            <a:r>
              <a:rPr lang="en-US" dirty="0"/>
              <a:t>] </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200</a:t>
            </a:fld>
            <a:endParaRPr lang="en-US"/>
          </a:p>
        </p:txBody>
      </p:sp>
      <p:pic>
        <p:nvPicPr>
          <p:cNvPr id="6" name="Picture 5"/>
          <p:cNvPicPr>
            <a:picLocks noChangeAspect="1"/>
          </p:cNvPicPr>
          <p:nvPr/>
        </p:nvPicPr>
        <p:blipFill>
          <a:blip r:embed="rId8"/>
          <a:stretch>
            <a:fillRect/>
          </a:stretch>
        </p:blipFill>
        <p:spPr>
          <a:xfrm>
            <a:off x="0" y="4149080"/>
            <a:ext cx="9144000" cy="1639019"/>
          </a:xfrm>
          <a:prstGeom prst="rect">
            <a:avLst/>
          </a:prstGeom>
        </p:spPr>
      </p:pic>
    </p:spTree>
    <p:extLst>
      <p:ext uri="{BB962C8B-B14F-4D97-AF65-F5344CB8AC3E}">
        <p14:creationId xmlns:p14="http://schemas.microsoft.com/office/powerpoint/2010/main" val="449771209"/>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For More Open Problems, See (IV)</a:t>
            </a:r>
            <a:endParaRPr lang="en-US" dirty="0"/>
          </a:p>
        </p:txBody>
      </p:sp>
      <p:sp>
        <p:nvSpPr>
          <p:cNvPr id="3" name="Content Placeholder 2"/>
          <p:cNvSpPr>
            <a:spLocks noGrp="1"/>
          </p:cNvSpPr>
          <p:nvPr>
            <p:ph idx="1"/>
          </p:nvPr>
        </p:nvSpPr>
        <p:spPr>
          <a:xfrm>
            <a:off x="228600" y="1124744"/>
            <a:ext cx="8807896" cy="5123656"/>
          </a:xfrm>
        </p:spPr>
        <p:txBody>
          <a:bodyPr/>
          <a:lstStyle/>
          <a:p>
            <a:r>
              <a:rPr lang="en-US" dirty="0"/>
              <a:t>Yu Cai, </a:t>
            </a:r>
            <a:r>
              <a:rPr lang="en-US" dirty="0" err="1"/>
              <a:t>Saugata</a:t>
            </a:r>
            <a:r>
              <a:rPr lang="en-US" dirty="0"/>
              <a:t> </a:t>
            </a:r>
            <a:r>
              <a:rPr lang="en-US" dirty="0" err="1"/>
              <a:t>Ghose</a:t>
            </a:r>
            <a:r>
              <a:rPr lang="en-US" dirty="0"/>
              <a:t>, Erich F. </a:t>
            </a:r>
            <a:r>
              <a:rPr lang="en-US" dirty="0" err="1"/>
              <a:t>Haratsch</a:t>
            </a:r>
            <a:r>
              <a:rPr lang="en-US" dirty="0"/>
              <a:t>, </a:t>
            </a:r>
            <a:r>
              <a:rPr lang="en-US" dirty="0" err="1"/>
              <a:t>Yixin</a:t>
            </a:r>
            <a:r>
              <a:rPr lang="en-US" dirty="0"/>
              <a:t> Luo, and </a:t>
            </a:r>
            <a:r>
              <a:rPr lang="en-US" u="sng" dirty="0"/>
              <a:t>Onur Mutlu</a:t>
            </a:r>
            <a:r>
              <a:rPr lang="en-US" dirty="0"/>
              <a:t>,</a:t>
            </a:r>
            <a:br>
              <a:rPr lang="en-US" dirty="0"/>
            </a:br>
            <a:r>
              <a:rPr lang="en-US" b="1" dirty="0"/>
              <a:t>"Error Characterization, Mitigation, and Recovery in Flash Memory Based Solid State Drives"</a:t>
            </a:r>
            <a:r>
              <a:rPr lang="en-US" dirty="0"/>
              <a:t/>
            </a:r>
            <a:br>
              <a:rPr lang="en-US" dirty="0"/>
            </a:br>
            <a:r>
              <a:rPr lang="en-US" i="1" dirty="0"/>
              <a:t>to appear in </a:t>
            </a:r>
            <a:r>
              <a:rPr lang="en-US" i="1" dirty="0">
                <a:hlinkClick r:id="rId2"/>
              </a:rPr>
              <a:t>Proceedings of the IEEE</a:t>
            </a:r>
            <a:r>
              <a:rPr lang="en-US" dirty="0"/>
              <a:t>, 2017</a:t>
            </a:r>
            <a:r>
              <a:rPr lang="en-US" dirty="0" smtClean="0"/>
              <a: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201</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0" y="4220553"/>
            <a:ext cx="9144000" cy="1440695"/>
          </a:xfrm>
          <a:prstGeom prst="rect">
            <a:avLst/>
          </a:prstGeom>
        </p:spPr>
      </p:pic>
    </p:spTree>
    <p:extLst>
      <p:ext uri="{BB962C8B-B14F-4D97-AF65-F5344CB8AC3E}">
        <p14:creationId xmlns:p14="http://schemas.microsoft.com/office/powerpoint/2010/main" val="161275970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smtClean="0"/>
              <a:t>Onur Mutlu</a:t>
            </a:r>
          </a:p>
          <a:p>
            <a:r>
              <a:rPr lang="en-US" sz="2200" dirty="0" smtClean="0">
                <a:hlinkClick r:id="rId3"/>
              </a:rPr>
              <a:t>onur.mutlu@inf.ethz.ch</a:t>
            </a:r>
            <a:r>
              <a:rPr lang="en-US" sz="2200" dirty="0" smtClean="0"/>
              <a:t> </a:t>
            </a:r>
            <a:endParaRPr lang="en-US" sz="2200" dirty="0"/>
          </a:p>
          <a:p>
            <a:r>
              <a:rPr lang="en-US" sz="2200" dirty="0">
                <a:hlinkClick r:id="rId4"/>
              </a:rPr>
              <a:t>https://people.inf.ethz.ch/</a:t>
            </a:r>
            <a:r>
              <a:rPr lang="en-US" sz="2200" dirty="0" smtClean="0">
                <a:hlinkClick r:id="rId4"/>
              </a:rPr>
              <a:t>omutlu</a:t>
            </a:r>
            <a:endParaRPr lang="en-US" sz="2200" dirty="0" smtClean="0"/>
          </a:p>
          <a:p>
            <a:r>
              <a:rPr lang="en-US" sz="2200" dirty="0" smtClean="0"/>
              <a:t>June </a:t>
            </a:r>
            <a:r>
              <a:rPr lang="en-US" sz="2200" dirty="0" smtClean="0"/>
              <a:t>18, </a:t>
            </a:r>
            <a:r>
              <a:rPr lang="en-US" sz="2200" dirty="0" smtClean="0"/>
              <a:t>2017</a:t>
            </a:r>
          </a:p>
          <a:p>
            <a:r>
              <a:rPr lang="en-US" sz="2200" dirty="0" smtClean="0"/>
              <a:t>Design Automation Summer School @ DAC 2017</a:t>
            </a:r>
            <a:endParaRPr lang="en-US" sz="2200" dirty="0" smtClean="0"/>
          </a:p>
          <a:p>
            <a:endParaRPr lang="en-US" sz="2200" dirty="0" smtClean="0"/>
          </a:p>
          <a:p>
            <a:pPr algn="l"/>
            <a:endParaRPr lang="en-US" sz="2200" dirty="0"/>
          </a:p>
        </p:txBody>
      </p:sp>
      <p:pic>
        <p:nvPicPr>
          <p:cNvPr id="7" name="Picture 6" descr="safari.png"/>
          <p:cNvPicPr>
            <a:picLocks noChangeAspect="1"/>
          </p:cNvPicPr>
          <p:nvPr/>
        </p:nvPicPr>
        <p:blipFill>
          <a:blip r:embed="rId5" cstate="print"/>
          <a:stretch>
            <a:fillRect/>
          </a:stretch>
        </p:blipFill>
        <p:spPr>
          <a:xfrm>
            <a:off x="179512" y="6453336"/>
            <a:ext cx="1080120" cy="312522"/>
          </a:xfrm>
          <a:prstGeom prst="rect">
            <a:avLst/>
          </a:prstGeom>
        </p:spPr>
      </p:pic>
      <p:pic>
        <p:nvPicPr>
          <p:cNvPr id="11" name="Picture 18" descr="logo"/>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04" y="5229200"/>
            <a:ext cx="1387508" cy="1152128"/>
          </a:xfrm>
          <a:prstGeom prst="rect">
            <a:avLst/>
          </a:prstGeom>
          <a:noFill/>
          <a:extLst>
            <a:ext uri="{909E8E84-426E-40dd-AFC4-6F175D3DCCD1}">
              <a14:hiddenFill xmlns:a14="http://schemas.microsoft.com/office/drawing/2010/main">
                <a:solidFill>
                  <a:srgbClr val="FFFFFF"/>
                </a:solidFill>
              </a14:hiddenFill>
            </a:ext>
          </a:extLst>
        </p:spPr>
      </p:pic>
      <p:sp>
        <p:nvSpPr>
          <p:cNvPr id="13" name="Title 1"/>
          <p:cNvSpPr>
            <a:spLocks noGrp="1"/>
          </p:cNvSpPr>
          <p:nvPr>
            <p:ph type="ctrTitle"/>
          </p:nvPr>
        </p:nvSpPr>
        <p:spPr>
          <a:xfrm>
            <a:off x="179512" y="1484784"/>
            <a:ext cx="8820472" cy="2201416"/>
          </a:xfrm>
        </p:spPr>
        <p:txBody>
          <a:bodyPr>
            <a:normAutofit/>
          </a:bodyPr>
          <a:lstStyle/>
          <a:p>
            <a:pPr algn="ctr"/>
            <a:r>
              <a:rPr lang="en-US" sz="4200" dirty="0" smtClean="0"/>
              <a:t>Memory Reliability, Security &amp; Beyond</a:t>
            </a:r>
            <a:br>
              <a:rPr lang="en-US" sz="4200" dirty="0" smtClean="0"/>
            </a:br>
            <a:r>
              <a:rPr lang="en-US" sz="1200" dirty="0" smtClean="0"/>
              <a:t/>
            </a:r>
            <a:br>
              <a:rPr lang="en-US" sz="1200" dirty="0" smtClean="0"/>
            </a:br>
            <a:r>
              <a:rPr lang="en-US" sz="3600" dirty="0" smtClean="0">
                <a:solidFill>
                  <a:srgbClr val="FF0000"/>
                </a:solidFill>
              </a:rPr>
              <a:t>Three Key Issues in Modern Systems</a:t>
            </a:r>
            <a:endParaRPr lang="en-US" sz="3600" dirty="0">
              <a:solidFill>
                <a:srgbClr val="FF0000"/>
              </a:solidFill>
            </a:endParaRPr>
          </a:p>
        </p:txBody>
      </p:sp>
      <p:pic>
        <p:nvPicPr>
          <p:cNvPr id="10" name="Picture 2" descr="ETH Zurich short logo, black"/>
          <p:cNvPicPr>
            <a:picLocks noChangeAspect="1" noChangeArrowheads="1"/>
          </p:cNvPicPr>
          <p:nvPr/>
        </p:nvPicPr>
        <p:blipFill rotWithShape="1">
          <a:blip r:embed="rId7">
            <a:extLst>
              <a:ext uri="{28A0092B-C50C-407E-A947-70E740481C1C}">
                <a14:useLocalDpi xmlns:a14="http://schemas.microsoft.com/office/drawing/2010/main" val="0"/>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84980480"/>
      </p:ext>
    </p:extLst>
  </p:cSld>
  <p:clrMapOvr>
    <a:masterClrMapping/>
  </p:clrMapOvr>
  <p:timing>
    <p:tnLst>
      <p:par>
        <p:cTn xmlns:p14="http://schemas.microsoft.com/office/powerpoint/2010/mai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smtClean="0"/>
              <a:t>NAND Flash Memory</a:t>
            </a:r>
            <a:br>
              <a:rPr lang="en-US" dirty="0" smtClean="0"/>
            </a:br>
            <a:r>
              <a:rPr lang="en-US" dirty="0" smtClean="0"/>
              <a:t>		   Reliability and Security</a:t>
            </a:r>
            <a:endParaRPr lang="en-US" dirty="0"/>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solidFill>
                  <a:srgbClr val="000000"/>
                </a:solidFill>
              </a:rPr>
              <a:pPr/>
              <a:t>203</a:t>
            </a:fld>
            <a:endParaRPr lang="en-US" altLang="en-US">
              <a:solidFill>
                <a:srgbClr val="000000"/>
              </a:solidFill>
            </a:endParaRPr>
          </a:p>
        </p:txBody>
      </p:sp>
    </p:spTree>
    <p:extLst>
      <p:ext uri="{BB962C8B-B14F-4D97-AF65-F5344CB8AC3E}">
        <p14:creationId xmlns:p14="http://schemas.microsoft.com/office/powerpoint/2010/main" val="294684749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Upcoming Overview Paper</a:t>
            </a:r>
            <a:endParaRPr lang="en-US" dirty="0"/>
          </a:p>
        </p:txBody>
      </p:sp>
      <p:sp>
        <p:nvSpPr>
          <p:cNvPr id="3" name="Content Placeholder 2"/>
          <p:cNvSpPr>
            <a:spLocks noGrp="1"/>
          </p:cNvSpPr>
          <p:nvPr>
            <p:ph idx="1"/>
          </p:nvPr>
        </p:nvSpPr>
        <p:spPr>
          <a:xfrm>
            <a:off x="228600" y="1124744"/>
            <a:ext cx="8807896" cy="5123656"/>
          </a:xfrm>
        </p:spPr>
        <p:txBody>
          <a:bodyPr/>
          <a:lstStyle/>
          <a:p>
            <a:r>
              <a:rPr lang="en-US" dirty="0"/>
              <a:t>Yu Cai, </a:t>
            </a:r>
            <a:r>
              <a:rPr lang="en-US" dirty="0" err="1"/>
              <a:t>Saugata</a:t>
            </a:r>
            <a:r>
              <a:rPr lang="en-US" dirty="0"/>
              <a:t> </a:t>
            </a:r>
            <a:r>
              <a:rPr lang="en-US" dirty="0" err="1"/>
              <a:t>Ghose</a:t>
            </a:r>
            <a:r>
              <a:rPr lang="en-US" dirty="0"/>
              <a:t>, Erich F. </a:t>
            </a:r>
            <a:r>
              <a:rPr lang="en-US" dirty="0" err="1"/>
              <a:t>Haratsch</a:t>
            </a:r>
            <a:r>
              <a:rPr lang="en-US" dirty="0"/>
              <a:t>, </a:t>
            </a:r>
            <a:r>
              <a:rPr lang="en-US" dirty="0" err="1"/>
              <a:t>Yixin</a:t>
            </a:r>
            <a:r>
              <a:rPr lang="en-US" dirty="0"/>
              <a:t> Luo, and </a:t>
            </a:r>
            <a:r>
              <a:rPr lang="en-US" u="sng" dirty="0"/>
              <a:t>Onur Mutlu</a:t>
            </a:r>
            <a:r>
              <a:rPr lang="en-US" dirty="0"/>
              <a:t>,</a:t>
            </a:r>
            <a:br>
              <a:rPr lang="en-US" dirty="0"/>
            </a:br>
            <a:r>
              <a:rPr lang="en-US" b="1" dirty="0"/>
              <a:t>"Error Characterization, Mitigation, and Recovery in Flash Memory Based Solid State Drives"</a:t>
            </a:r>
            <a:r>
              <a:rPr lang="en-US" dirty="0"/>
              <a:t/>
            </a:r>
            <a:br>
              <a:rPr lang="en-US" dirty="0"/>
            </a:br>
            <a:r>
              <a:rPr lang="en-US" i="1" dirty="0"/>
              <a:t>to appear in </a:t>
            </a:r>
            <a:r>
              <a:rPr lang="en-US" i="1" dirty="0">
                <a:hlinkClick r:id="rId2"/>
              </a:rPr>
              <a:t>Proceedings of the IEEE</a:t>
            </a:r>
            <a:r>
              <a:rPr lang="en-US" dirty="0"/>
              <a:t>, 2017</a:t>
            </a:r>
            <a:r>
              <a:rPr lang="en-US" dirty="0" smtClean="0"/>
              <a:t>.</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204</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0" y="4220553"/>
            <a:ext cx="9144000" cy="1440695"/>
          </a:xfrm>
          <a:prstGeom prst="rect">
            <a:avLst/>
          </a:prstGeom>
        </p:spPr>
      </p:pic>
    </p:spTree>
    <p:extLst>
      <p:ext uri="{BB962C8B-B14F-4D97-AF65-F5344CB8AC3E}">
        <p14:creationId xmlns:p14="http://schemas.microsoft.com/office/powerpoint/2010/main" val="124791901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3" name="Title 1"/>
          <p:cNvSpPr>
            <a:spLocks noGrp="1"/>
          </p:cNvSpPr>
          <p:nvPr>
            <p:ph type="title"/>
          </p:nvPr>
        </p:nvSpPr>
        <p:spPr/>
        <p:txBody>
          <a:bodyPr/>
          <a:lstStyle/>
          <a:p>
            <a:r>
              <a:rPr lang="en-US">
                <a:latin typeface="Garamond" charset="0"/>
                <a:ea typeface="ＭＳ Ｐゴシック" charset="0"/>
                <a:cs typeface="MS PGothic" charset="0"/>
              </a:rPr>
              <a:t>Evolution of NAND Flash Memory</a:t>
            </a:r>
          </a:p>
        </p:txBody>
      </p:sp>
      <p:sp>
        <p:nvSpPr>
          <p:cNvPr id="207874" name="Content Placeholder 2"/>
          <p:cNvSpPr>
            <a:spLocks noGrp="1"/>
          </p:cNvSpPr>
          <p:nvPr>
            <p:ph idx="1"/>
          </p:nvPr>
        </p:nvSpPr>
        <p:spPr>
          <a:xfrm>
            <a:off x="85725" y="5303838"/>
            <a:ext cx="8972550" cy="841375"/>
          </a:xfrm>
        </p:spPr>
        <p:txBody>
          <a:bodyPr/>
          <a:lstStyle/>
          <a:p>
            <a:r>
              <a:rPr lang="en-US">
                <a:latin typeface="Arial" charset="0"/>
                <a:ea typeface="ＭＳ Ｐゴシック" charset="0"/>
                <a:cs typeface="MS PGothic" charset="0"/>
              </a:rPr>
              <a:t>Flash memory is widening its range of applications</a:t>
            </a:r>
          </a:p>
          <a:p>
            <a:pPr lvl="1"/>
            <a:r>
              <a:rPr lang="en-US">
                <a:latin typeface="Arial" charset="0"/>
                <a:ea typeface="ＭＳ Ｐゴシック" charset="0"/>
                <a:cs typeface="MS PGothic" charset="0"/>
              </a:rPr>
              <a:t>Portable consumer devices, laptop PCs and enterprise servers</a:t>
            </a:r>
          </a:p>
        </p:txBody>
      </p:sp>
      <p:sp>
        <p:nvSpPr>
          <p:cNvPr id="207875" name="Text Box 6"/>
          <p:cNvSpPr txBox="1">
            <a:spLocks noChangeArrowheads="1"/>
          </p:cNvSpPr>
          <p:nvPr/>
        </p:nvSpPr>
        <p:spPr bwMode="auto">
          <a:xfrm>
            <a:off x="1212850" y="4887913"/>
            <a:ext cx="67183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1200">
                <a:solidFill>
                  <a:srgbClr val="000000"/>
                </a:solidFill>
                <a:ea typeface="宋体" charset="0"/>
                <a:cs typeface="宋体" charset="0"/>
              </a:rPr>
              <a:t>Seaung Suk Lee, “Emerging Challenges in NAND Flash Technology”, Flash Summit 2011 (Hynix)</a:t>
            </a:r>
          </a:p>
        </p:txBody>
      </p:sp>
      <p:pic>
        <p:nvPicPr>
          <p:cNvPr id="207876"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7075" y="1008063"/>
            <a:ext cx="7689850" cy="388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877" name="TextBox 5"/>
          <p:cNvSpPr txBox="1">
            <a:spLocks noChangeArrowheads="1"/>
          </p:cNvSpPr>
          <p:nvPr/>
        </p:nvSpPr>
        <p:spPr bwMode="auto">
          <a:xfrm>
            <a:off x="6327775" y="2547938"/>
            <a:ext cx="212090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b="1">
                <a:solidFill>
                  <a:srgbClr val="FF0000"/>
                </a:solidFill>
                <a:cs typeface="MS PGothic" charset="0"/>
              </a:rPr>
              <a:t>CMOS scaling</a:t>
            </a:r>
          </a:p>
          <a:p>
            <a:pPr eaLnBrk="1" hangingPunct="1"/>
            <a:r>
              <a:rPr lang="en-US" sz="1800" b="1">
                <a:solidFill>
                  <a:srgbClr val="FF0000"/>
                </a:solidFill>
                <a:cs typeface="MS PGothic" charset="0"/>
              </a:rPr>
              <a:t>More bits per Cell</a:t>
            </a:r>
          </a:p>
        </p:txBody>
      </p:sp>
      <p:sp>
        <p:nvSpPr>
          <p:cNvPr id="207878" name="Slide Number Placeholder 1"/>
          <p:cNvSpPr>
            <a:spLocks noGrp="1"/>
          </p:cNvSpPr>
          <p:nvPr>
            <p:ph type="sldNum" sz="quarter" idx="11"/>
          </p:nvPr>
        </p:nvSpPr>
        <p:spPr>
          <a:xfrm>
            <a:off x="6553200" y="6332538"/>
            <a:ext cx="2133600" cy="4572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D349DB7D-5EF2-3747-9747-0A1E16FC5B87}" type="slidenum">
              <a:rPr lang="en-US" sz="1600">
                <a:solidFill>
                  <a:srgbClr val="000000"/>
                </a:solidFill>
                <a:latin typeface="Garamond" charset="0"/>
              </a:rPr>
              <a:pPr eaLnBrk="1" hangingPunct="1"/>
              <a:t>205</a:t>
            </a:fld>
            <a:endParaRPr lang="en-US" sz="1600">
              <a:solidFill>
                <a:srgbClr val="000000"/>
              </a:solidFill>
              <a:latin typeface="Garamond" charset="0"/>
            </a:endParaRPr>
          </a:p>
        </p:txBody>
      </p:sp>
      <p:pic>
        <p:nvPicPr>
          <p:cNvPr id="207879" name="Picture 6" descr="FMS_logo_lightbluematte_3C5CAE.gi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753350" y="88900"/>
            <a:ext cx="1276350" cy="735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23486832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7" name="Title 1"/>
          <p:cNvSpPr>
            <a:spLocks noGrp="1"/>
          </p:cNvSpPr>
          <p:nvPr>
            <p:ph type="title"/>
          </p:nvPr>
        </p:nvSpPr>
        <p:spPr>
          <a:xfrm>
            <a:off x="228600" y="152400"/>
            <a:ext cx="8810625" cy="1066800"/>
          </a:xfrm>
        </p:spPr>
        <p:txBody>
          <a:bodyPr/>
          <a:lstStyle/>
          <a:p>
            <a:pPr eaLnBrk="1" hangingPunct="1"/>
            <a:r>
              <a:rPr lang="en-US">
                <a:latin typeface="Garamond" charset="0"/>
              </a:rPr>
              <a:t>Flash Challenges: Reliability and Endurance</a:t>
            </a:r>
          </a:p>
        </p:txBody>
      </p:sp>
      <p:pic>
        <p:nvPicPr>
          <p:cNvPr id="20889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1450" y="1123950"/>
            <a:ext cx="6188075" cy="442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899" name="Text Box 6"/>
          <p:cNvSpPr txBox="1">
            <a:spLocks noChangeArrowheads="1"/>
          </p:cNvSpPr>
          <p:nvPr/>
        </p:nvSpPr>
        <p:spPr bwMode="auto">
          <a:xfrm>
            <a:off x="438150" y="5745163"/>
            <a:ext cx="5857875" cy="43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1100">
                <a:solidFill>
                  <a:srgbClr val="000000"/>
                </a:solidFill>
                <a:ea typeface="SimSun" charset="0"/>
                <a:cs typeface="SimSun" charset="0"/>
              </a:rPr>
              <a:t>E. Grochowski et al., “Future technology challenges for NAND flash and HDD products”, Flash Memory Summit 2012</a:t>
            </a:r>
          </a:p>
        </p:txBody>
      </p:sp>
      <p:sp>
        <p:nvSpPr>
          <p:cNvPr id="15" name="Rectangle 3"/>
          <p:cNvSpPr txBox="1">
            <a:spLocks noChangeArrowheads="1"/>
          </p:cNvSpPr>
          <p:nvPr/>
        </p:nvSpPr>
        <p:spPr bwMode="auto">
          <a:xfrm>
            <a:off x="6261100" y="2797175"/>
            <a:ext cx="2778125" cy="1309688"/>
          </a:xfrm>
          <a:prstGeom prst="rect">
            <a:avLst/>
          </a:prstGeom>
          <a:noFill/>
          <a:ln w="9525">
            <a:noFill/>
            <a:miter lim="800000"/>
            <a:headEnd/>
            <a:tailEnd/>
          </a:ln>
        </p:spPr>
        <p:txBody>
          <a:bodyPr/>
          <a:lstStyle/>
          <a:p>
            <a:pPr marL="342900" indent="-342900">
              <a:spcBef>
                <a:spcPct val="20000"/>
              </a:spcBef>
              <a:buClr>
                <a:srgbClr val="400561"/>
              </a:buClr>
              <a:buFont typeface="Wingdings" pitchFamily="2" charset="2"/>
              <a:buChar char="§"/>
              <a:defRPr/>
            </a:pPr>
            <a:r>
              <a:rPr lang="en-US" altLang="ko-KR" b="1" kern="0" dirty="0">
                <a:solidFill>
                  <a:srgbClr val="000000"/>
                </a:solidFill>
                <a:latin typeface="Tahoma"/>
                <a:ea typeface="굴림" charset="-127"/>
              </a:rPr>
              <a:t>P/E cycles (required)</a:t>
            </a:r>
          </a:p>
        </p:txBody>
      </p:sp>
      <p:sp>
        <p:nvSpPr>
          <p:cNvPr id="16" name="Rectangle 3"/>
          <p:cNvSpPr txBox="1">
            <a:spLocks noChangeArrowheads="1"/>
          </p:cNvSpPr>
          <p:nvPr/>
        </p:nvSpPr>
        <p:spPr bwMode="auto">
          <a:xfrm>
            <a:off x="6261100" y="1308100"/>
            <a:ext cx="2778125" cy="1309688"/>
          </a:xfrm>
          <a:prstGeom prst="rect">
            <a:avLst/>
          </a:prstGeom>
          <a:noFill/>
          <a:ln w="9525">
            <a:noFill/>
            <a:miter lim="800000"/>
            <a:headEnd/>
            <a:tailEnd/>
          </a:ln>
        </p:spPr>
        <p:txBody>
          <a:bodyPr/>
          <a:lstStyle/>
          <a:p>
            <a:pPr marL="342900" indent="-342900">
              <a:spcBef>
                <a:spcPct val="20000"/>
              </a:spcBef>
              <a:buClr>
                <a:srgbClr val="400561"/>
              </a:buClr>
              <a:buFont typeface="Wingdings" pitchFamily="2" charset="2"/>
              <a:buChar char="§"/>
              <a:defRPr/>
            </a:pPr>
            <a:r>
              <a:rPr lang="en-US" altLang="ko-KR" b="1" kern="0" dirty="0">
                <a:solidFill>
                  <a:srgbClr val="000000"/>
                </a:solidFill>
                <a:latin typeface="Tahoma"/>
                <a:ea typeface="굴림" charset="-127"/>
              </a:rPr>
              <a:t>P/E cycles (provided)</a:t>
            </a:r>
          </a:p>
        </p:txBody>
      </p:sp>
      <p:sp>
        <p:nvSpPr>
          <p:cNvPr id="17" name="TextBox 16"/>
          <p:cNvSpPr txBox="1">
            <a:spLocks noChangeArrowheads="1"/>
          </p:cNvSpPr>
          <p:nvPr/>
        </p:nvSpPr>
        <p:spPr bwMode="auto">
          <a:xfrm>
            <a:off x="6704013" y="2087563"/>
            <a:ext cx="189388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b="1">
                <a:solidFill>
                  <a:srgbClr val="FF0000"/>
                </a:solidFill>
              </a:rPr>
              <a:t>A few thousand</a:t>
            </a:r>
          </a:p>
        </p:txBody>
      </p:sp>
      <p:sp>
        <p:nvSpPr>
          <p:cNvPr id="24590" name="TextBox 11"/>
          <p:cNvSpPr txBox="1">
            <a:spLocks noChangeArrowheads="1"/>
          </p:cNvSpPr>
          <p:nvPr/>
        </p:nvSpPr>
        <p:spPr bwMode="auto">
          <a:xfrm>
            <a:off x="6329363" y="3551238"/>
            <a:ext cx="2409825" cy="1754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sz="1800">
                <a:solidFill>
                  <a:srgbClr val="000000"/>
                </a:solidFill>
              </a:rPr>
              <a:t>Writing </a:t>
            </a:r>
          </a:p>
          <a:p>
            <a:pPr algn="ctr" eaLnBrk="1" hangingPunct="1"/>
            <a:r>
              <a:rPr lang="en-US" sz="1800">
                <a:solidFill>
                  <a:srgbClr val="000000"/>
                </a:solidFill>
              </a:rPr>
              <a:t>the full capacity </a:t>
            </a:r>
          </a:p>
          <a:p>
            <a:pPr algn="ctr" eaLnBrk="1" hangingPunct="1"/>
            <a:r>
              <a:rPr lang="en-US" sz="1800">
                <a:solidFill>
                  <a:srgbClr val="000000"/>
                </a:solidFill>
              </a:rPr>
              <a:t>of the drive </a:t>
            </a:r>
          </a:p>
          <a:p>
            <a:pPr algn="ctr" eaLnBrk="1" hangingPunct="1"/>
            <a:r>
              <a:rPr lang="en-US" sz="1800">
                <a:solidFill>
                  <a:srgbClr val="0000FF"/>
                </a:solidFill>
              </a:rPr>
              <a:t>10 times per day </a:t>
            </a:r>
          </a:p>
          <a:p>
            <a:pPr algn="ctr" eaLnBrk="1" hangingPunct="1"/>
            <a:r>
              <a:rPr lang="en-US" sz="1800">
                <a:solidFill>
                  <a:srgbClr val="0000FF"/>
                </a:solidFill>
              </a:rPr>
              <a:t>for 5 years </a:t>
            </a:r>
          </a:p>
          <a:p>
            <a:pPr algn="ctr" eaLnBrk="1" hangingPunct="1"/>
            <a:r>
              <a:rPr lang="en-US" sz="1800">
                <a:solidFill>
                  <a:srgbClr val="000000"/>
                </a:solidFill>
              </a:rPr>
              <a:t>(STEC)</a:t>
            </a:r>
          </a:p>
        </p:txBody>
      </p:sp>
      <p:sp>
        <p:nvSpPr>
          <p:cNvPr id="22" name="TextBox 21"/>
          <p:cNvSpPr txBox="1">
            <a:spLocks noChangeArrowheads="1"/>
          </p:cNvSpPr>
          <p:nvPr/>
        </p:nvSpPr>
        <p:spPr bwMode="auto">
          <a:xfrm>
            <a:off x="6704013" y="5603875"/>
            <a:ext cx="201136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b="1">
                <a:solidFill>
                  <a:srgbClr val="FF0000"/>
                </a:solidFill>
              </a:rPr>
              <a:t>&gt; 50k P/E cycles</a:t>
            </a:r>
          </a:p>
        </p:txBody>
      </p:sp>
      <p:sp>
        <p:nvSpPr>
          <p:cNvPr id="208905" name="Slide Number Placeholder 1"/>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4B08329-B652-724B-978B-915F0D48DA23}" type="slidenum">
              <a:rPr lang="en-US" sz="1600">
                <a:solidFill>
                  <a:srgbClr val="000000"/>
                </a:solidFill>
                <a:latin typeface="Garamond" charset="0"/>
              </a:rPr>
              <a:pPr eaLnBrk="1" hangingPunct="1"/>
              <a:t>206</a:t>
            </a:fld>
            <a:endParaRPr lang="en-US" sz="1600">
              <a:solidFill>
                <a:srgbClr val="000000"/>
              </a:solidFill>
              <a:latin typeface="Garamond" charset="0"/>
            </a:endParaRPr>
          </a:p>
        </p:txBody>
      </p:sp>
      <p:grpSp>
        <p:nvGrpSpPr>
          <p:cNvPr id="5" name="Group 4"/>
          <p:cNvGrpSpPr>
            <a:grpSpLocks/>
          </p:cNvGrpSpPr>
          <p:nvPr/>
        </p:nvGrpSpPr>
        <p:grpSpPr bwMode="auto">
          <a:xfrm>
            <a:off x="6353175" y="2008188"/>
            <a:ext cx="2362200" cy="4046537"/>
            <a:chOff x="6353175" y="2007554"/>
            <a:chExt cx="2362200" cy="4046854"/>
          </a:xfrm>
        </p:grpSpPr>
        <p:sp>
          <p:nvSpPr>
            <p:cNvPr id="208907" name="Oval 15"/>
            <p:cNvSpPr>
              <a:spLocks noChangeArrowheads="1"/>
            </p:cNvSpPr>
            <p:nvPr/>
          </p:nvSpPr>
          <p:spPr bwMode="auto">
            <a:xfrm>
              <a:off x="6353175" y="2007554"/>
              <a:ext cx="2362200" cy="526414"/>
            </a:xfrm>
            <a:prstGeom prst="ellipse">
              <a:avLst/>
            </a:prstGeom>
            <a:noFill/>
            <a:ln w="28575">
              <a:solidFill>
                <a:schemeClr val="tx1"/>
              </a:solidFill>
              <a:prstDash val="sysDash"/>
              <a:round/>
              <a:headEnd/>
              <a:tailEnd/>
            </a:ln>
            <a:extLst>
              <a:ext uri="{909E8E84-426E-40dd-AFC4-6F175D3DCCD1}">
                <a14:hiddenFill xmlns:a14="http://schemas.microsoft.com/office/drawing/2010/main">
                  <a:solidFill>
                    <a:srgbClr val="FFFFFF"/>
                  </a:solidFill>
                </a14:hiddenFill>
              </a:ext>
            </a:extLst>
          </p:spPr>
          <p:txBody>
            <a:bodyPr/>
            <a:lstStyle/>
            <a:p>
              <a:pPr eaLnBrk="0" hangingPunct="0"/>
              <a:endParaRPr lang="en-US">
                <a:solidFill>
                  <a:srgbClr val="000000"/>
                </a:solidFill>
                <a:latin typeface="Tahoma"/>
              </a:endParaRPr>
            </a:p>
          </p:txBody>
        </p:sp>
        <p:sp>
          <p:nvSpPr>
            <p:cNvPr id="208908" name="Oval 15"/>
            <p:cNvSpPr>
              <a:spLocks noChangeArrowheads="1"/>
            </p:cNvSpPr>
            <p:nvPr/>
          </p:nvSpPr>
          <p:spPr bwMode="auto">
            <a:xfrm>
              <a:off x="6353175" y="5527994"/>
              <a:ext cx="2362200" cy="526414"/>
            </a:xfrm>
            <a:prstGeom prst="ellipse">
              <a:avLst/>
            </a:prstGeom>
            <a:noFill/>
            <a:ln w="28575">
              <a:solidFill>
                <a:schemeClr val="tx1"/>
              </a:solidFill>
              <a:prstDash val="sysDash"/>
              <a:round/>
              <a:headEnd/>
              <a:tailEnd/>
            </a:ln>
            <a:extLst>
              <a:ext uri="{909E8E84-426E-40dd-AFC4-6F175D3DCCD1}">
                <a14:hiddenFill xmlns:a14="http://schemas.microsoft.com/office/drawing/2010/main">
                  <a:solidFill>
                    <a:srgbClr val="FFFFFF"/>
                  </a:solidFill>
                </a14:hiddenFill>
              </a:ext>
            </a:extLst>
          </p:spPr>
          <p:txBody>
            <a:bodyPr/>
            <a:lstStyle/>
            <a:p>
              <a:pPr eaLnBrk="0" hangingPunct="0"/>
              <a:endParaRPr lang="en-US">
                <a:solidFill>
                  <a:srgbClr val="000000"/>
                </a:solidFill>
                <a:latin typeface="Tahoma"/>
              </a:endParaRPr>
            </a:p>
          </p:txBody>
        </p:sp>
      </p:grpSp>
    </p:spTree>
    <p:extLst>
      <p:ext uri="{BB962C8B-B14F-4D97-AF65-F5344CB8AC3E}">
        <p14:creationId xmlns:p14="http://schemas.microsoft.com/office/powerpoint/2010/main" val="1321602139"/>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459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7" grpId="0"/>
      <p:bldP spid="24590" grpId="0"/>
      <p:bldP spid="22" grpId="0"/>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5" name="Title 1"/>
          <p:cNvSpPr>
            <a:spLocks noGrp="1"/>
          </p:cNvSpPr>
          <p:nvPr>
            <p:ph type="title"/>
          </p:nvPr>
        </p:nvSpPr>
        <p:spPr>
          <a:xfrm>
            <a:off x="228600" y="152400"/>
            <a:ext cx="8915400" cy="1066800"/>
          </a:xfrm>
        </p:spPr>
        <p:txBody>
          <a:bodyPr/>
          <a:lstStyle/>
          <a:p>
            <a:r>
              <a:rPr lang="en-US">
                <a:latin typeface="Garamond" charset="0"/>
              </a:rPr>
              <a:t>NAND Flash Memory is Increasingly Noisy</a:t>
            </a:r>
          </a:p>
        </p:txBody>
      </p:sp>
      <p:pic>
        <p:nvPicPr>
          <p:cNvPr id="210946"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03575" y="2306638"/>
            <a:ext cx="2533650" cy="173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947" name="TextBox 58"/>
          <p:cNvSpPr txBox="1">
            <a:spLocks noChangeArrowheads="1"/>
          </p:cNvSpPr>
          <p:nvPr/>
        </p:nvSpPr>
        <p:spPr bwMode="auto">
          <a:xfrm>
            <a:off x="3368675" y="2925763"/>
            <a:ext cx="22018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2800">
                <a:solidFill>
                  <a:srgbClr val="FFFFFF"/>
                </a:solidFill>
              </a:rPr>
              <a:t>Noisy NAND</a:t>
            </a:r>
          </a:p>
        </p:txBody>
      </p:sp>
      <p:cxnSp>
        <p:nvCxnSpPr>
          <p:cNvPr id="210948" name="Straight Arrow Connector 7"/>
          <p:cNvCxnSpPr>
            <a:cxnSpLocks noChangeShapeType="1"/>
          </p:cNvCxnSpPr>
          <p:nvPr/>
        </p:nvCxnSpPr>
        <p:spPr bwMode="auto">
          <a:xfrm>
            <a:off x="2141538" y="3157538"/>
            <a:ext cx="1060450" cy="0"/>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10949" name="Straight Arrow Connector 8"/>
          <p:cNvCxnSpPr>
            <a:cxnSpLocks noChangeShapeType="1"/>
          </p:cNvCxnSpPr>
          <p:nvPr/>
        </p:nvCxnSpPr>
        <p:spPr bwMode="auto">
          <a:xfrm>
            <a:off x="5683250" y="3151188"/>
            <a:ext cx="1060450" cy="0"/>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a:noFill/>
              </a14:hiddenFill>
            </a:ext>
          </a:extLst>
        </p:spPr>
      </p:cxnSp>
      <p:sp>
        <p:nvSpPr>
          <p:cNvPr id="210950" name="TextBox 67"/>
          <p:cNvSpPr txBox="1">
            <a:spLocks noChangeArrowheads="1"/>
          </p:cNvSpPr>
          <p:nvPr/>
        </p:nvSpPr>
        <p:spPr bwMode="auto">
          <a:xfrm>
            <a:off x="828675" y="2874963"/>
            <a:ext cx="10160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ltLang="zh-CN" sz="2800">
                <a:solidFill>
                  <a:srgbClr val="000000"/>
                </a:solidFill>
              </a:rPr>
              <a:t>Write</a:t>
            </a:r>
          </a:p>
        </p:txBody>
      </p:sp>
      <p:sp>
        <p:nvSpPr>
          <p:cNvPr id="210951" name="TextBox 68"/>
          <p:cNvSpPr txBox="1">
            <a:spLocks noChangeArrowheads="1"/>
          </p:cNvSpPr>
          <p:nvPr/>
        </p:nvSpPr>
        <p:spPr bwMode="auto">
          <a:xfrm>
            <a:off x="6958013" y="2817813"/>
            <a:ext cx="10445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ltLang="zh-CN" sz="2800">
                <a:solidFill>
                  <a:srgbClr val="000000"/>
                </a:solidFill>
              </a:rPr>
              <a:t>Read</a:t>
            </a:r>
          </a:p>
        </p:txBody>
      </p:sp>
      <p:sp>
        <p:nvSpPr>
          <p:cNvPr id="210952" name="Slide Number Placeholder 1"/>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20627D4-C87F-CD43-AD6C-67E22DBAAEEB}" type="slidenum">
              <a:rPr lang="en-US" sz="1600">
                <a:solidFill>
                  <a:srgbClr val="000000"/>
                </a:solidFill>
                <a:latin typeface="Garamond" charset="0"/>
              </a:rPr>
              <a:pPr eaLnBrk="1" hangingPunct="1"/>
              <a:t>207</a:t>
            </a:fld>
            <a:endParaRPr lang="en-US" sz="1600">
              <a:solidFill>
                <a:srgbClr val="000000"/>
              </a:solidFill>
              <a:latin typeface="Garamond" charset="0"/>
            </a:endParaRPr>
          </a:p>
        </p:txBody>
      </p:sp>
    </p:spTree>
    <p:extLst>
      <p:ext uri="{BB962C8B-B14F-4D97-AF65-F5344CB8AC3E}">
        <p14:creationId xmlns:p14="http://schemas.microsoft.com/office/powerpoint/2010/main" val="1477764960"/>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69" name="Title 1"/>
          <p:cNvSpPr>
            <a:spLocks noGrp="1"/>
          </p:cNvSpPr>
          <p:nvPr>
            <p:ph type="title"/>
          </p:nvPr>
        </p:nvSpPr>
        <p:spPr>
          <a:xfrm>
            <a:off x="228600" y="152400"/>
            <a:ext cx="8915400" cy="1066800"/>
          </a:xfrm>
        </p:spPr>
        <p:txBody>
          <a:bodyPr/>
          <a:lstStyle/>
          <a:p>
            <a:r>
              <a:rPr lang="en-US" altLang="zh-CN" sz="3600">
                <a:latin typeface="Garamond" charset="0"/>
                <a:ea typeface="SimSun" charset="0"/>
                <a:cs typeface="SimSun" charset="0"/>
              </a:rPr>
              <a:t>Future NAND Flash-based Storage Architecture</a:t>
            </a:r>
            <a:endParaRPr lang="en-US" sz="3600">
              <a:latin typeface="Garamond" charset="0"/>
            </a:endParaRPr>
          </a:p>
        </p:txBody>
      </p:sp>
      <p:pic>
        <p:nvPicPr>
          <p:cNvPr id="211970"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163" y="2305050"/>
            <a:ext cx="1844676"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971"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63" y="1084263"/>
            <a:ext cx="1905001" cy="1296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7" name="Straight Connector 26"/>
          <p:cNvCxnSpPr>
            <a:cxnSpLocks noChangeShapeType="1"/>
          </p:cNvCxnSpPr>
          <p:nvPr/>
        </p:nvCxnSpPr>
        <p:spPr bwMode="auto">
          <a:xfrm>
            <a:off x="4316413" y="2522538"/>
            <a:ext cx="987425" cy="0"/>
          </a:xfrm>
          <a:prstGeom prst="line">
            <a:avLst/>
          </a:prstGeom>
          <a:noFill/>
          <a:ln w="57150">
            <a:solidFill>
              <a:schemeClr val="tx1"/>
            </a:solidFill>
            <a:round/>
            <a:headEnd/>
            <a:tailEnd type="triangle" w="med" len="med"/>
          </a:ln>
          <a:effectLst>
            <a:outerShdw blurRad="63500" dist="20000" dir="5400000" rotWithShape="0">
              <a:srgbClr val="000000">
                <a:alpha val="37999"/>
              </a:srgbClr>
            </a:outerShdw>
          </a:effectLst>
          <a:extLst>
            <a:ext uri="{909E8E84-426E-40dd-AFC4-6F175D3DCCD1}">
              <a14:hiddenFill xmlns:a14="http://schemas.microsoft.com/office/drawing/2010/main">
                <a:noFill/>
              </a14:hiddenFill>
            </a:ext>
          </a:extLst>
        </p:spPr>
      </p:cxnSp>
      <p:grpSp>
        <p:nvGrpSpPr>
          <p:cNvPr id="28" name="Group 21"/>
          <p:cNvGrpSpPr>
            <a:grpSpLocks/>
          </p:cNvGrpSpPr>
          <p:nvPr/>
        </p:nvGrpSpPr>
        <p:grpSpPr bwMode="auto">
          <a:xfrm>
            <a:off x="1570038" y="1379538"/>
            <a:ext cx="2673350" cy="2362200"/>
            <a:chOff x="2057400" y="1531938"/>
            <a:chExt cx="2673350" cy="2362200"/>
          </a:xfrm>
        </p:grpSpPr>
        <p:cxnSp>
          <p:nvCxnSpPr>
            <p:cNvPr id="29" name="Straight Connector 28"/>
            <p:cNvCxnSpPr>
              <a:cxnSpLocks noChangeShapeType="1"/>
            </p:cNvCxnSpPr>
            <p:nvPr/>
          </p:nvCxnSpPr>
          <p:spPr bwMode="auto">
            <a:xfrm>
              <a:off x="2057400" y="2674938"/>
              <a:ext cx="914400" cy="0"/>
            </a:xfrm>
            <a:prstGeom prst="line">
              <a:avLst/>
            </a:prstGeom>
            <a:noFill/>
            <a:ln w="57150">
              <a:solidFill>
                <a:schemeClr val="tx1"/>
              </a:solidFill>
              <a:round/>
              <a:headEnd/>
              <a:tailEnd type="triangle" w="med" len="med"/>
            </a:ln>
            <a:effectLst>
              <a:outerShdw blurRad="63500" dist="20000" dir="5400000" rotWithShape="0">
                <a:srgbClr val="000000">
                  <a:alpha val="37999"/>
                </a:srgbClr>
              </a:outerShdw>
            </a:effectLst>
            <a:extLst>
              <a:ext uri="{909E8E84-426E-40dd-AFC4-6F175D3DCCD1}">
                <a14:hiddenFill xmlns:a14="http://schemas.microsoft.com/office/drawing/2010/main">
                  <a:noFill/>
                </a14:hiddenFill>
              </a:ext>
            </a:extLst>
          </p:spPr>
        </p:cxnSp>
        <p:grpSp>
          <p:nvGrpSpPr>
            <p:cNvPr id="211990" name="Group 16"/>
            <p:cNvGrpSpPr>
              <a:grpSpLocks/>
            </p:cNvGrpSpPr>
            <p:nvPr/>
          </p:nvGrpSpPr>
          <p:grpSpPr bwMode="auto">
            <a:xfrm>
              <a:off x="3021013" y="1531938"/>
              <a:ext cx="1709737" cy="2362200"/>
              <a:chOff x="2971800" y="1531938"/>
              <a:chExt cx="1709738" cy="2362200"/>
            </a:xfrm>
          </p:grpSpPr>
          <p:sp>
            <p:nvSpPr>
              <p:cNvPr id="31" name="Rectangle 30"/>
              <p:cNvSpPr/>
              <p:nvPr/>
            </p:nvSpPr>
            <p:spPr>
              <a:xfrm>
                <a:off x="2971799" y="1531938"/>
                <a:ext cx="1676401" cy="2362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algn="ctr">
                  <a:defRPr/>
                </a:pPr>
                <a:endParaRPr lang="en-US" altLang="en-US" smtClean="0">
                  <a:solidFill>
                    <a:srgbClr val="FFFFFF"/>
                  </a:solidFill>
                </a:endParaRPr>
              </a:p>
            </p:txBody>
          </p:sp>
          <p:sp>
            <p:nvSpPr>
              <p:cNvPr id="211992" name="TextBox 16"/>
              <p:cNvSpPr txBox="1">
                <a:spLocks noChangeArrowheads="1"/>
              </p:cNvSpPr>
              <p:nvPr/>
            </p:nvSpPr>
            <p:spPr bwMode="auto">
              <a:xfrm>
                <a:off x="2971800" y="2063750"/>
                <a:ext cx="1709738"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solidFill>
                      <a:srgbClr val="000000"/>
                    </a:solidFill>
                  </a:rPr>
                  <a:t>Memory</a:t>
                </a:r>
              </a:p>
              <a:p>
                <a:pPr algn="ctr"/>
                <a:r>
                  <a:rPr lang="en-US">
                    <a:solidFill>
                      <a:srgbClr val="000000"/>
                    </a:solidFill>
                  </a:rPr>
                  <a:t>Signal </a:t>
                </a:r>
              </a:p>
              <a:p>
                <a:pPr algn="ctr"/>
                <a:r>
                  <a:rPr lang="en-US">
                    <a:solidFill>
                      <a:srgbClr val="000000"/>
                    </a:solidFill>
                  </a:rPr>
                  <a:t>Processing</a:t>
                </a:r>
              </a:p>
            </p:txBody>
          </p:sp>
        </p:grpSp>
      </p:grpSp>
      <p:grpSp>
        <p:nvGrpSpPr>
          <p:cNvPr id="33" name="Group 20"/>
          <p:cNvGrpSpPr>
            <a:grpSpLocks/>
          </p:cNvGrpSpPr>
          <p:nvPr/>
        </p:nvGrpSpPr>
        <p:grpSpPr bwMode="auto">
          <a:xfrm>
            <a:off x="5380038" y="1379538"/>
            <a:ext cx="1676400" cy="2362200"/>
            <a:chOff x="5867400" y="1531938"/>
            <a:chExt cx="1676400" cy="2362200"/>
          </a:xfrm>
        </p:grpSpPr>
        <p:sp>
          <p:nvSpPr>
            <p:cNvPr id="34" name="Rectangle 33"/>
            <p:cNvSpPr/>
            <p:nvPr/>
          </p:nvSpPr>
          <p:spPr>
            <a:xfrm>
              <a:off x="5867400" y="1531938"/>
              <a:ext cx="1676400" cy="2362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eaLnBrk="0" hangingPunct="0">
                <a:defRPr>
                  <a:solidFill>
                    <a:schemeClr val="tx1"/>
                  </a:solidFill>
                  <a:latin typeface="Arial" pitchFamily="34" charset="0"/>
                  <a:ea typeface="ＭＳ Ｐゴシック" pitchFamily="34" charset="-128"/>
                </a:defRPr>
              </a:lvl1pPr>
              <a:lvl2pPr marL="742950" indent="-285750" eaLnBrk="0" hangingPunct="0">
                <a:defRPr>
                  <a:solidFill>
                    <a:schemeClr val="tx1"/>
                  </a:solidFill>
                  <a:latin typeface="Arial" pitchFamily="34" charset="0"/>
                  <a:ea typeface="ＭＳ Ｐゴシック" pitchFamily="34" charset="-128"/>
                </a:defRPr>
              </a:lvl2pPr>
              <a:lvl3pPr marL="1143000" indent="-228600" eaLnBrk="0" hangingPunct="0">
                <a:defRPr>
                  <a:solidFill>
                    <a:schemeClr val="tx1"/>
                  </a:solidFill>
                  <a:latin typeface="Arial" pitchFamily="34" charset="0"/>
                  <a:ea typeface="ＭＳ Ｐゴシック" pitchFamily="34" charset="-128"/>
                </a:defRPr>
              </a:lvl3pPr>
              <a:lvl4pPr marL="1600200" indent="-228600" eaLnBrk="0" hangingPunct="0">
                <a:defRPr>
                  <a:solidFill>
                    <a:schemeClr val="tx1"/>
                  </a:solidFill>
                  <a:latin typeface="Arial" pitchFamily="34" charset="0"/>
                  <a:ea typeface="ＭＳ Ｐゴシック" pitchFamily="34" charset="-128"/>
                </a:defRPr>
              </a:lvl4pPr>
              <a:lvl5pPr marL="2057400" indent="-228600" eaLnBrk="0" hangingPunct="0">
                <a:defRPr>
                  <a:solidFill>
                    <a:schemeClr val="tx1"/>
                  </a:solidFill>
                  <a:latin typeface="Arial" pitchFamily="34"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pitchFamily="34"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pitchFamily="34"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pitchFamily="34"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pitchFamily="34" charset="0"/>
                  <a:ea typeface="ＭＳ Ｐゴシック" pitchFamily="34" charset="-128"/>
                </a:defRPr>
              </a:lvl9pPr>
            </a:lstStyle>
            <a:p>
              <a:pPr algn="ctr">
                <a:defRPr/>
              </a:pPr>
              <a:endParaRPr lang="en-US" altLang="en-US" smtClean="0">
                <a:solidFill>
                  <a:srgbClr val="FFFFFF"/>
                </a:solidFill>
              </a:endParaRPr>
            </a:p>
          </p:txBody>
        </p:sp>
        <p:sp>
          <p:nvSpPr>
            <p:cNvPr id="211988" name="TextBox 17"/>
            <p:cNvSpPr txBox="1">
              <a:spLocks noChangeArrowheads="1"/>
            </p:cNvSpPr>
            <p:nvPr/>
          </p:nvSpPr>
          <p:spPr bwMode="auto">
            <a:xfrm>
              <a:off x="5867400" y="2217738"/>
              <a:ext cx="160655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a:solidFill>
                    <a:srgbClr val="000000"/>
                  </a:solidFill>
                </a:rPr>
                <a:t>Error</a:t>
              </a:r>
            </a:p>
            <a:p>
              <a:pPr algn="ctr"/>
              <a:r>
                <a:rPr lang="en-US">
                  <a:solidFill>
                    <a:srgbClr val="000000"/>
                  </a:solidFill>
                </a:rPr>
                <a:t>Correction</a:t>
              </a:r>
            </a:p>
          </p:txBody>
        </p:sp>
      </p:grpSp>
      <p:sp>
        <p:nvSpPr>
          <p:cNvPr id="211975" name="TextBox 18"/>
          <p:cNvSpPr txBox="1">
            <a:spLocks noChangeArrowheads="1"/>
          </p:cNvSpPr>
          <p:nvPr/>
        </p:nvSpPr>
        <p:spPr bwMode="auto">
          <a:xfrm>
            <a:off x="4160838" y="1800225"/>
            <a:ext cx="12493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solidFill>
                  <a:srgbClr val="000000"/>
                </a:solidFill>
              </a:rPr>
              <a:t>Raw Bit </a:t>
            </a:r>
          </a:p>
          <a:p>
            <a:pPr algn="ctr"/>
            <a:r>
              <a:rPr lang="en-US" sz="1800">
                <a:solidFill>
                  <a:srgbClr val="000000"/>
                </a:solidFill>
              </a:rPr>
              <a:t>Error Rate</a:t>
            </a:r>
          </a:p>
        </p:txBody>
      </p:sp>
      <p:grpSp>
        <p:nvGrpSpPr>
          <p:cNvPr id="38" name="Group 24"/>
          <p:cNvGrpSpPr>
            <a:grpSpLocks/>
          </p:cNvGrpSpPr>
          <p:nvPr/>
        </p:nvGrpSpPr>
        <p:grpSpPr bwMode="auto">
          <a:xfrm>
            <a:off x="7056438" y="1800225"/>
            <a:ext cx="1684337" cy="696913"/>
            <a:chOff x="7482840" y="1824724"/>
            <a:chExt cx="1685077" cy="697814"/>
          </a:xfrm>
        </p:grpSpPr>
        <p:cxnSp>
          <p:nvCxnSpPr>
            <p:cNvPr id="39" name="Straight Connector 38"/>
            <p:cNvCxnSpPr>
              <a:cxnSpLocks noChangeShapeType="1"/>
            </p:cNvCxnSpPr>
            <p:nvPr/>
          </p:nvCxnSpPr>
          <p:spPr bwMode="auto">
            <a:xfrm>
              <a:off x="7619425" y="2522538"/>
              <a:ext cx="1418260" cy="0"/>
            </a:xfrm>
            <a:prstGeom prst="line">
              <a:avLst/>
            </a:prstGeom>
            <a:noFill/>
            <a:ln w="57150">
              <a:solidFill>
                <a:schemeClr val="tx1"/>
              </a:solidFill>
              <a:round/>
              <a:headEnd/>
              <a:tailEnd type="triangle" w="med" len="med"/>
            </a:ln>
            <a:effectLst>
              <a:outerShdw blurRad="63500" dist="20000" dir="5400000" rotWithShape="0">
                <a:srgbClr val="000000">
                  <a:alpha val="37999"/>
                </a:srgbClr>
              </a:outerShdw>
            </a:effectLst>
            <a:extLst>
              <a:ext uri="{909E8E84-426E-40dd-AFC4-6F175D3DCCD1}">
                <a14:hiddenFill xmlns:a14="http://schemas.microsoft.com/office/drawing/2010/main">
                  <a:noFill/>
                </a14:hiddenFill>
              </a:ext>
            </a:extLst>
          </p:spPr>
        </p:cxnSp>
        <p:sp>
          <p:nvSpPr>
            <p:cNvPr id="211986" name="TextBox 20"/>
            <p:cNvSpPr txBox="1">
              <a:spLocks noChangeArrowheads="1"/>
            </p:cNvSpPr>
            <p:nvPr/>
          </p:nvSpPr>
          <p:spPr bwMode="auto">
            <a:xfrm>
              <a:off x="7482840" y="1824724"/>
              <a:ext cx="168507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solidFill>
                    <a:srgbClr val="000000"/>
                  </a:solidFill>
                </a:rPr>
                <a:t>Uncorrectable </a:t>
              </a:r>
            </a:p>
            <a:p>
              <a:pPr algn="ctr"/>
              <a:r>
                <a:rPr lang="en-US" sz="1800">
                  <a:solidFill>
                    <a:srgbClr val="000000"/>
                  </a:solidFill>
                </a:rPr>
                <a:t>BER &lt; 10</a:t>
              </a:r>
              <a:r>
                <a:rPr lang="en-US" sz="1800" baseline="30000">
                  <a:solidFill>
                    <a:srgbClr val="000000"/>
                  </a:solidFill>
                </a:rPr>
                <a:t>-15</a:t>
              </a:r>
            </a:p>
          </p:txBody>
        </p:sp>
      </p:grpSp>
      <p:sp>
        <p:nvSpPr>
          <p:cNvPr id="211977" name="TextBox 17"/>
          <p:cNvSpPr txBox="1">
            <a:spLocks noChangeArrowheads="1"/>
          </p:cNvSpPr>
          <p:nvPr/>
        </p:nvSpPr>
        <p:spPr bwMode="auto">
          <a:xfrm>
            <a:off x="11113" y="2114550"/>
            <a:ext cx="11636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2800" b="1">
                <a:solidFill>
                  <a:srgbClr val="FF0000"/>
                </a:solidFill>
              </a:rPr>
              <a:t>Noisy</a:t>
            </a:r>
          </a:p>
        </p:txBody>
      </p:sp>
      <p:sp>
        <p:nvSpPr>
          <p:cNvPr id="44" name="TextBox 43"/>
          <p:cNvSpPr txBox="1">
            <a:spLocks noChangeArrowheads="1"/>
          </p:cNvSpPr>
          <p:nvPr/>
        </p:nvSpPr>
        <p:spPr bwMode="auto">
          <a:xfrm>
            <a:off x="4418013" y="2619375"/>
            <a:ext cx="6588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a:solidFill>
                  <a:srgbClr val="000000"/>
                </a:solidFill>
              </a:rPr>
              <a:t>High</a:t>
            </a:r>
          </a:p>
        </p:txBody>
      </p:sp>
      <p:sp>
        <p:nvSpPr>
          <p:cNvPr id="45" name="TextBox 44"/>
          <p:cNvSpPr txBox="1">
            <a:spLocks noChangeArrowheads="1"/>
          </p:cNvSpPr>
          <p:nvPr/>
        </p:nvSpPr>
        <p:spPr bwMode="auto">
          <a:xfrm>
            <a:off x="4295775" y="2619375"/>
            <a:ext cx="8651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b="1">
                <a:solidFill>
                  <a:srgbClr val="FF0000"/>
                </a:solidFill>
              </a:rPr>
              <a:t>Lower</a:t>
            </a:r>
          </a:p>
        </p:txBody>
      </p:sp>
      <p:sp>
        <p:nvSpPr>
          <p:cNvPr id="211980" name="Slide Number Placeholder 1"/>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46C87E67-9A24-9A4D-9794-E3D0DFA14B4E}" type="slidenum">
              <a:rPr lang="en-US" sz="1600">
                <a:solidFill>
                  <a:srgbClr val="000000"/>
                </a:solidFill>
                <a:latin typeface="Garamond" charset="0"/>
              </a:rPr>
              <a:pPr eaLnBrk="1" hangingPunct="1"/>
              <a:t>208</a:t>
            </a:fld>
            <a:endParaRPr lang="en-US" sz="1600">
              <a:solidFill>
                <a:srgbClr val="000000"/>
              </a:solidFill>
              <a:latin typeface="Garamond" charset="0"/>
            </a:endParaRPr>
          </a:p>
        </p:txBody>
      </p:sp>
      <p:sp>
        <p:nvSpPr>
          <p:cNvPr id="24" name="TextBox 21"/>
          <p:cNvSpPr txBox="1">
            <a:spLocks noChangeArrowheads="1"/>
          </p:cNvSpPr>
          <p:nvPr/>
        </p:nvSpPr>
        <p:spPr bwMode="auto">
          <a:xfrm>
            <a:off x="152400" y="4641850"/>
            <a:ext cx="7094538" cy="4619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a:solidFill>
                  <a:srgbClr val="FF0000"/>
                </a:solidFill>
              </a:rPr>
              <a:t>Build reliable error models for NAND flash memory </a:t>
            </a:r>
          </a:p>
        </p:txBody>
      </p:sp>
      <p:sp>
        <p:nvSpPr>
          <p:cNvPr id="25" name="TextBox 21"/>
          <p:cNvSpPr txBox="1">
            <a:spLocks noChangeArrowheads="1"/>
          </p:cNvSpPr>
          <p:nvPr/>
        </p:nvSpPr>
        <p:spPr bwMode="auto">
          <a:xfrm>
            <a:off x="142875" y="5118100"/>
            <a:ext cx="8424863" cy="4619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a:solidFill>
                  <a:srgbClr val="FF0000"/>
                </a:solidFill>
              </a:rPr>
              <a:t>Design efficient reliability mechanisms based on the model</a:t>
            </a:r>
          </a:p>
        </p:txBody>
      </p:sp>
      <p:sp>
        <p:nvSpPr>
          <p:cNvPr id="26" name="TextBox 21"/>
          <p:cNvSpPr txBox="1">
            <a:spLocks noChangeArrowheads="1"/>
          </p:cNvSpPr>
          <p:nvPr/>
        </p:nvSpPr>
        <p:spPr bwMode="auto">
          <a:xfrm>
            <a:off x="139700" y="4184650"/>
            <a:ext cx="1673225" cy="46196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a:solidFill>
                  <a:srgbClr val="0000FF"/>
                </a:solidFill>
              </a:rPr>
              <a:t>Our Goals:</a:t>
            </a:r>
          </a:p>
        </p:txBody>
      </p:sp>
      <p:sp>
        <p:nvSpPr>
          <p:cNvPr id="30" name="TextBox 29"/>
          <p:cNvSpPr txBox="1">
            <a:spLocks noChangeArrowheads="1"/>
          </p:cNvSpPr>
          <p:nvPr/>
        </p:nvSpPr>
        <p:spPr bwMode="auto">
          <a:xfrm>
            <a:off x="5813425" y="3038475"/>
            <a:ext cx="8524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b="1">
                <a:solidFill>
                  <a:srgbClr val="FF0000"/>
                </a:solidFill>
              </a:rPr>
              <a:t>Better</a:t>
            </a:r>
          </a:p>
        </p:txBody>
      </p:sp>
    </p:spTree>
    <p:extLst>
      <p:ext uri="{BB962C8B-B14F-4D97-AF65-F5344CB8AC3E}">
        <p14:creationId xmlns:p14="http://schemas.microsoft.com/office/powerpoint/2010/main" val="308866782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8"/>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3" presetClass="exit" presetSubtype="10" fill="hold" grpId="0" nodeType="clickEffect">
                                  <p:stCondLst>
                                    <p:cond delay="0"/>
                                  </p:stCondLst>
                                  <p:childTnLst>
                                    <p:animEffect transition="out" filter="blinds(horizontal)">
                                      <p:cBhvr>
                                        <p:cTn id="18" dur="500"/>
                                        <p:tgtEl>
                                          <p:spTgt spid="44"/>
                                        </p:tgtEl>
                                      </p:cBhvr>
                                    </p:animEffect>
                                    <p:set>
                                      <p:cBhvr>
                                        <p:cTn id="19" dur="1" fill="hold">
                                          <p:stCondLst>
                                            <p:cond delay="499"/>
                                          </p:stCondLst>
                                        </p:cTn>
                                        <p:tgtEl>
                                          <p:spTgt spid="44"/>
                                        </p:tgtEl>
                                        <p:attrNameLst>
                                          <p:attrName>style.visibility</p:attrName>
                                        </p:attrNameLst>
                                      </p:cBhvr>
                                      <p:to>
                                        <p:strVal val="hidden"/>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45"/>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30"/>
                                        </p:tgtEl>
                                        <p:attrNameLst>
                                          <p:attrName>style.visibility</p:attrName>
                                        </p:attrNameLst>
                                      </p:cBhvr>
                                      <p:to>
                                        <p:strVal val="visible"/>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26">
                                            <p:bg/>
                                          </p:spTgt>
                                        </p:tgtEl>
                                        <p:attrNameLst>
                                          <p:attrName>style.visibility</p:attrName>
                                        </p:attrNameLst>
                                      </p:cBhvr>
                                      <p:to>
                                        <p:strVal val="visible"/>
                                      </p:to>
                                    </p:set>
                                    <p:animEffect transition="in" filter="blinds(horizontal)">
                                      <p:cBhvr>
                                        <p:cTn id="32" dur="500"/>
                                        <p:tgtEl>
                                          <p:spTgt spid="26">
                                            <p:bg/>
                                          </p:spTgt>
                                        </p:tgtEl>
                                      </p:cBhvr>
                                    </p:animEffect>
                                  </p:childTnLst>
                                </p:cTn>
                              </p:par>
                              <p:par>
                                <p:cTn id="33" presetID="3" presetClass="entr" presetSubtype="10" fill="hold" grpId="0" nodeType="withEffect">
                                  <p:stCondLst>
                                    <p:cond delay="0"/>
                                  </p:stCondLst>
                                  <p:childTnLst>
                                    <p:set>
                                      <p:cBhvr>
                                        <p:cTn id="34" dur="1" fill="hold">
                                          <p:stCondLst>
                                            <p:cond delay="0"/>
                                          </p:stCondLst>
                                        </p:cTn>
                                        <p:tgtEl>
                                          <p:spTgt spid="26">
                                            <p:txEl>
                                              <p:pRg st="0" end="0"/>
                                            </p:txEl>
                                          </p:spTgt>
                                        </p:tgtEl>
                                        <p:attrNameLst>
                                          <p:attrName>style.visibility</p:attrName>
                                        </p:attrNameLst>
                                      </p:cBhvr>
                                      <p:to>
                                        <p:strVal val="visible"/>
                                      </p:to>
                                    </p:set>
                                    <p:animEffect transition="in" filter="blinds(horizontal)">
                                      <p:cBhvr>
                                        <p:cTn id="35" dur="500"/>
                                        <p:tgtEl>
                                          <p:spTgt spid="26">
                                            <p:txEl>
                                              <p:pRg st="0" end="0"/>
                                            </p:txEl>
                                          </p:spTgt>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3" presetClass="entr" presetSubtype="10" fill="hold" grpId="0" nodeType="clickEffect">
                                  <p:stCondLst>
                                    <p:cond delay="0"/>
                                  </p:stCondLst>
                                  <p:childTnLst>
                                    <p:set>
                                      <p:cBhvr>
                                        <p:cTn id="39" dur="1" fill="hold">
                                          <p:stCondLst>
                                            <p:cond delay="0"/>
                                          </p:stCondLst>
                                        </p:cTn>
                                        <p:tgtEl>
                                          <p:spTgt spid="24">
                                            <p:bg/>
                                          </p:spTgt>
                                        </p:tgtEl>
                                        <p:attrNameLst>
                                          <p:attrName>style.visibility</p:attrName>
                                        </p:attrNameLst>
                                      </p:cBhvr>
                                      <p:to>
                                        <p:strVal val="visible"/>
                                      </p:to>
                                    </p:set>
                                    <p:animEffect transition="in" filter="blinds(horizontal)">
                                      <p:cBhvr>
                                        <p:cTn id="40" dur="500"/>
                                        <p:tgtEl>
                                          <p:spTgt spid="24">
                                            <p:bg/>
                                          </p:spTgt>
                                        </p:tgtEl>
                                      </p:cBhvr>
                                    </p:animEffect>
                                  </p:childTnLst>
                                </p:cTn>
                              </p:par>
                              <p:par>
                                <p:cTn id="41" presetID="3" presetClass="entr" presetSubtype="10" fill="hold" grpId="0" nodeType="withEffect">
                                  <p:stCondLst>
                                    <p:cond delay="0"/>
                                  </p:stCondLst>
                                  <p:childTnLst>
                                    <p:set>
                                      <p:cBhvr>
                                        <p:cTn id="42" dur="1" fill="hold">
                                          <p:stCondLst>
                                            <p:cond delay="0"/>
                                          </p:stCondLst>
                                        </p:cTn>
                                        <p:tgtEl>
                                          <p:spTgt spid="24">
                                            <p:txEl>
                                              <p:pRg st="0" end="0"/>
                                            </p:txEl>
                                          </p:spTgt>
                                        </p:tgtEl>
                                        <p:attrNameLst>
                                          <p:attrName>style.visibility</p:attrName>
                                        </p:attrNameLst>
                                      </p:cBhvr>
                                      <p:to>
                                        <p:strVal val="visible"/>
                                      </p:to>
                                    </p:set>
                                    <p:animEffect transition="in" filter="blinds(horizontal)">
                                      <p:cBhvr>
                                        <p:cTn id="43" dur="500"/>
                                        <p:tgtEl>
                                          <p:spTgt spid="24">
                                            <p:txEl>
                                              <p:pRg st="0" end="0"/>
                                            </p:txEl>
                                          </p:spTgt>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3" presetClass="entr" presetSubtype="10" fill="hold" grpId="0" nodeType="clickEffect">
                                  <p:stCondLst>
                                    <p:cond delay="0"/>
                                  </p:stCondLst>
                                  <p:childTnLst>
                                    <p:set>
                                      <p:cBhvr>
                                        <p:cTn id="47" dur="1" fill="hold">
                                          <p:stCondLst>
                                            <p:cond delay="0"/>
                                          </p:stCondLst>
                                        </p:cTn>
                                        <p:tgtEl>
                                          <p:spTgt spid="25">
                                            <p:bg/>
                                          </p:spTgt>
                                        </p:tgtEl>
                                        <p:attrNameLst>
                                          <p:attrName>style.visibility</p:attrName>
                                        </p:attrNameLst>
                                      </p:cBhvr>
                                      <p:to>
                                        <p:strVal val="visible"/>
                                      </p:to>
                                    </p:set>
                                    <p:animEffect transition="in" filter="blinds(horizontal)">
                                      <p:cBhvr>
                                        <p:cTn id="48" dur="500"/>
                                        <p:tgtEl>
                                          <p:spTgt spid="25">
                                            <p:bg/>
                                          </p:spTgt>
                                        </p:tgtEl>
                                      </p:cBhvr>
                                    </p:animEffect>
                                  </p:childTnLst>
                                </p:cTn>
                              </p:par>
                              <p:par>
                                <p:cTn id="49" presetID="3" presetClass="entr" presetSubtype="10" fill="hold" grpId="0" nodeType="withEffect">
                                  <p:stCondLst>
                                    <p:cond delay="0"/>
                                  </p:stCondLst>
                                  <p:childTnLst>
                                    <p:set>
                                      <p:cBhvr>
                                        <p:cTn id="50" dur="1" fill="hold">
                                          <p:stCondLst>
                                            <p:cond delay="0"/>
                                          </p:stCondLst>
                                        </p:cTn>
                                        <p:tgtEl>
                                          <p:spTgt spid="25">
                                            <p:txEl>
                                              <p:pRg st="0" end="0"/>
                                            </p:txEl>
                                          </p:spTgt>
                                        </p:tgtEl>
                                        <p:attrNameLst>
                                          <p:attrName>style.visibility</p:attrName>
                                        </p:attrNameLst>
                                      </p:cBhvr>
                                      <p:to>
                                        <p:strVal val="visible"/>
                                      </p:to>
                                    </p:set>
                                    <p:animEffect transition="in" filter="blinds(horizontal)">
                                      <p:cBhvr>
                                        <p:cTn id="51" dur="500"/>
                                        <p:tgtEl>
                                          <p:spTgt spid="2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5" grpId="0"/>
      <p:bldP spid="24" grpId="0" build="allAtOnce" animBg="1"/>
      <p:bldP spid="25" grpId="0" build="allAtOnce" animBg="1"/>
      <p:bldP spid="26" grpId="0" build="allAtOnce" animBg="1"/>
      <p:bldP spid="30" grpId="0"/>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Title 1"/>
          <p:cNvSpPr>
            <a:spLocks noGrp="1"/>
          </p:cNvSpPr>
          <p:nvPr>
            <p:ph type="title"/>
          </p:nvPr>
        </p:nvSpPr>
        <p:spPr/>
        <p:txBody>
          <a:bodyPr/>
          <a:lstStyle/>
          <a:p>
            <a:r>
              <a:rPr lang="en-US">
                <a:latin typeface="Garamond" charset="0"/>
              </a:rPr>
              <a:t>NAND Flash Error Model</a:t>
            </a:r>
          </a:p>
        </p:txBody>
      </p:sp>
      <p:pic>
        <p:nvPicPr>
          <p:cNvPr id="212994"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03575" y="998538"/>
            <a:ext cx="2533650" cy="173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995" name="TextBox 58"/>
          <p:cNvSpPr txBox="1">
            <a:spLocks noChangeArrowheads="1"/>
          </p:cNvSpPr>
          <p:nvPr/>
        </p:nvSpPr>
        <p:spPr bwMode="auto">
          <a:xfrm>
            <a:off x="3368675" y="1617663"/>
            <a:ext cx="22018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2800">
                <a:solidFill>
                  <a:srgbClr val="FFFFFF"/>
                </a:solidFill>
              </a:rPr>
              <a:t>Noisy NAND</a:t>
            </a:r>
          </a:p>
        </p:txBody>
      </p:sp>
      <p:cxnSp>
        <p:nvCxnSpPr>
          <p:cNvPr id="212996" name="Straight Arrow Connector 7"/>
          <p:cNvCxnSpPr>
            <a:cxnSpLocks noChangeShapeType="1"/>
          </p:cNvCxnSpPr>
          <p:nvPr/>
        </p:nvCxnSpPr>
        <p:spPr bwMode="auto">
          <a:xfrm>
            <a:off x="2141538" y="1849438"/>
            <a:ext cx="1060450" cy="0"/>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12997" name="Straight Arrow Connector 8"/>
          <p:cNvCxnSpPr>
            <a:cxnSpLocks noChangeShapeType="1"/>
          </p:cNvCxnSpPr>
          <p:nvPr/>
        </p:nvCxnSpPr>
        <p:spPr bwMode="auto">
          <a:xfrm>
            <a:off x="5683250" y="1843088"/>
            <a:ext cx="1060450" cy="0"/>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a:noFill/>
              </a14:hiddenFill>
            </a:ext>
          </a:extLst>
        </p:spPr>
      </p:cxnSp>
      <p:sp>
        <p:nvSpPr>
          <p:cNvPr id="212998" name="TextBox 67"/>
          <p:cNvSpPr txBox="1">
            <a:spLocks noChangeArrowheads="1"/>
          </p:cNvSpPr>
          <p:nvPr/>
        </p:nvSpPr>
        <p:spPr bwMode="auto">
          <a:xfrm>
            <a:off x="896938" y="1541463"/>
            <a:ext cx="10160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ltLang="zh-CN" sz="2800">
                <a:solidFill>
                  <a:srgbClr val="000000"/>
                </a:solidFill>
              </a:rPr>
              <a:t>Write</a:t>
            </a:r>
          </a:p>
        </p:txBody>
      </p:sp>
      <p:sp>
        <p:nvSpPr>
          <p:cNvPr id="212999" name="TextBox 68"/>
          <p:cNvSpPr txBox="1">
            <a:spLocks noChangeArrowheads="1"/>
          </p:cNvSpPr>
          <p:nvPr/>
        </p:nvSpPr>
        <p:spPr bwMode="auto">
          <a:xfrm>
            <a:off x="6907213" y="1563688"/>
            <a:ext cx="10445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ltLang="zh-CN" sz="2800">
                <a:solidFill>
                  <a:srgbClr val="000000"/>
                </a:solidFill>
              </a:rPr>
              <a:t>Read</a:t>
            </a:r>
          </a:p>
        </p:txBody>
      </p:sp>
      <p:sp>
        <p:nvSpPr>
          <p:cNvPr id="143369" name="TextBox 102"/>
          <p:cNvSpPr txBox="1">
            <a:spLocks noChangeArrowheads="1"/>
          </p:cNvSpPr>
          <p:nvPr/>
        </p:nvSpPr>
        <p:spPr bwMode="auto">
          <a:xfrm>
            <a:off x="1089025" y="2740918"/>
            <a:ext cx="69691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2000" b="1" dirty="0">
                <a:solidFill>
                  <a:srgbClr val="3B812F"/>
                </a:solidFill>
              </a:rPr>
              <a:t>Experimentally characterize and model dominant errors</a:t>
            </a:r>
          </a:p>
        </p:txBody>
      </p:sp>
      <p:grpSp>
        <p:nvGrpSpPr>
          <p:cNvPr id="4" name="Group 3"/>
          <p:cNvGrpSpPr>
            <a:grpSpLocks/>
          </p:cNvGrpSpPr>
          <p:nvPr/>
        </p:nvGrpSpPr>
        <p:grpSpPr bwMode="auto">
          <a:xfrm>
            <a:off x="3549650" y="3617913"/>
            <a:ext cx="2174478" cy="912812"/>
            <a:chOff x="3549171" y="3617913"/>
            <a:chExt cx="2065817" cy="912812"/>
          </a:xfrm>
        </p:grpSpPr>
        <p:sp>
          <p:nvSpPr>
            <p:cNvPr id="15" name="Content Placeholder 2"/>
            <p:cNvSpPr txBox="1">
              <a:spLocks/>
            </p:cNvSpPr>
            <p:nvPr/>
          </p:nvSpPr>
          <p:spPr bwMode="auto">
            <a:xfrm>
              <a:off x="3549171" y="3673475"/>
              <a:ext cx="2059466"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Neighbor page </a:t>
              </a:r>
              <a:r>
                <a:rPr lang="en-US" sz="1600" b="1" kern="0" dirty="0" err="1" smtClean="0">
                  <a:solidFill>
                    <a:srgbClr val="000000"/>
                  </a:solidFill>
                  <a:latin typeface="Tahoma"/>
                  <a:ea typeface="ＭＳ Ｐゴシック" charset="-128"/>
                </a:rPr>
                <a:t>prog</a:t>
              </a:r>
              <a:r>
                <a:rPr lang="en-US" sz="1600" b="1" kern="0" dirty="0" smtClean="0">
                  <a:solidFill>
                    <a:srgbClr val="000000"/>
                  </a:solidFill>
                  <a:latin typeface="Tahoma"/>
                  <a:ea typeface="ＭＳ Ｐゴシック" charset="-128"/>
                </a:rPr>
                <a:t>/read (c-to-c interference)</a:t>
              </a:r>
              <a:endParaRPr lang="en-US" sz="1600" b="1" kern="0" dirty="0">
                <a:solidFill>
                  <a:srgbClr val="000000"/>
                </a:solidFill>
                <a:latin typeface="Tahoma"/>
                <a:ea typeface="ＭＳ Ｐゴシック" charset="-128"/>
              </a:endParaRPr>
            </a:p>
          </p:txBody>
        </p:sp>
        <p:sp>
          <p:nvSpPr>
            <p:cNvPr id="213022" name="Rounded Rectangle 30"/>
            <p:cNvSpPr>
              <a:spLocks noChangeArrowheads="1"/>
            </p:cNvSpPr>
            <p:nvPr/>
          </p:nvSpPr>
          <p:spPr bwMode="auto">
            <a:xfrm>
              <a:off x="3573463" y="3617913"/>
              <a:ext cx="2041525" cy="91281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solidFill>
                  <a:srgbClr val="000000"/>
                </a:solidFill>
                <a:latin typeface="Tahoma"/>
              </a:endParaRPr>
            </a:p>
          </p:txBody>
        </p:sp>
      </p:grpSp>
      <p:grpSp>
        <p:nvGrpSpPr>
          <p:cNvPr id="6" name="Group 5"/>
          <p:cNvGrpSpPr>
            <a:grpSpLocks/>
          </p:cNvGrpSpPr>
          <p:nvPr/>
        </p:nvGrpSpPr>
        <p:grpSpPr bwMode="auto">
          <a:xfrm>
            <a:off x="6175375" y="3624263"/>
            <a:ext cx="2043113" cy="912812"/>
            <a:chOff x="6175375" y="3624263"/>
            <a:chExt cx="2043113" cy="912812"/>
          </a:xfrm>
        </p:grpSpPr>
        <p:sp>
          <p:nvSpPr>
            <p:cNvPr id="16" name="Content Placeholder 2"/>
            <p:cNvSpPr txBox="1">
              <a:spLocks/>
            </p:cNvSpPr>
            <p:nvPr/>
          </p:nvSpPr>
          <p:spPr bwMode="auto">
            <a:xfrm>
              <a:off x="6413500" y="3871913"/>
              <a:ext cx="1566863" cy="433387"/>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Retention</a:t>
              </a:r>
            </a:p>
          </p:txBody>
        </p:sp>
        <p:sp>
          <p:nvSpPr>
            <p:cNvPr id="213020" name="Rounded Rectangle 28"/>
            <p:cNvSpPr>
              <a:spLocks noChangeArrowheads="1"/>
            </p:cNvSpPr>
            <p:nvPr/>
          </p:nvSpPr>
          <p:spPr bwMode="auto">
            <a:xfrm>
              <a:off x="6175375" y="3624263"/>
              <a:ext cx="2043113" cy="91281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solidFill>
                  <a:srgbClr val="000000"/>
                </a:solidFill>
                <a:latin typeface="Tahoma"/>
              </a:endParaRPr>
            </a:p>
          </p:txBody>
        </p:sp>
      </p:grpSp>
      <p:grpSp>
        <p:nvGrpSpPr>
          <p:cNvPr id="3" name="Group 2"/>
          <p:cNvGrpSpPr>
            <a:grpSpLocks/>
          </p:cNvGrpSpPr>
          <p:nvPr/>
        </p:nvGrpSpPr>
        <p:grpSpPr bwMode="auto">
          <a:xfrm>
            <a:off x="963613" y="3630613"/>
            <a:ext cx="2041525" cy="912812"/>
            <a:chOff x="963613" y="3630613"/>
            <a:chExt cx="2041525" cy="912812"/>
          </a:xfrm>
        </p:grpSpPr>
        <p:sp>
          <p:nvSpPr>
            <p:cNvPr id="14" name="Content Placeholder 2"/>
            <p:cNvSpPr txBox="1">
              <a:spLocks/>
            </p:cNvSpPr>
            <p:nvPr/>
          </p:nvSpPr>
          <p:spPr bwMode="auto">
            <a:xfrm>
              <a:off x="1027113" y="3767138"/>
              <a:ext cx="1978025"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Erase </a:t>
              </a:r>
              <a:r>
                <a:rPr lang="en-US" sz="1600" b="1" kern="0" dirty="0" smtClean="0">
                  <a:solidFill>
                    <a:srgbClr val="000000"/>
                  </a:solidFill>
                  <a:latin typeface="Tahoma"/>
                  <a:ea typeface="ＭＳ Ｐゴシック" charset="-128"/>
                </a:rPr>
                <a:t>block</a:t>
              </a:r>
              <a:endParaRPr lang="en-US" sz="1600" b="1" kern="0" dirty="0">
                <a:solidFill>
                  <a:srgbClr val="000000"/>
                </a:solidFill>
                <a:latin typeface="Tahoma"/>
                <a:ea typeface="ＭＳ Ｐゴシック" charset="-128"/>
              </a:endParaRPr>
            </a:p>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Program </a:t>
              </a:r>
              <a:r>
                <a:rPr lang="en-US" sz="1600" b="1" kern="0" dirty="0" smtClean="0">
                  <a:solidFill>
                    <a:srgbClr val="000000"/>
                  </a:solidFill>
                  <a:latin typeface="Tahoma"/>
                  <a:ea typeface="ＭＳ Ｐゴシック" charset="-128"/>
                </a:rPr>
                <a:t>page</a:t>
              </a:r>
              <a:endParaRPr lang="en-US" sz="1600" b="1" kern="0" dirty="0">
                <a:solidFill>
                  <a:srgbClr val="000000"/>
                </a:solidFill>
                <a:latin typeface="Tahoma"/>
                <a:ea typeface="ＭＳ Ｐゴシック" charset="-128"/>
              </a:endParaRPr>
            </a:p>
          </p:txBody>
        </p:sp>
        <p:sp>
          <p:nvSpPr>
            <p:cNvPr id="213018" name="Rounded Rectangle 26"/>
            <p:cNvSpPr>
              <a:spLocks noChangeArrowheads="1"/>
            </p:cNvSpPr>
            <p:nvPr/>
          </p:nvSpPr>
          <p:spPr bwMode="auto">
            <a:xfrm>
              <a:off x="963613" y="3630613"/>
              <a:ext cx="2041525" cy="91281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solidFill>
                  <a:srgbClr val="000000"/>
                </a:solidFill>
                <a:latin typeface="Tahoma"/>
              </a:endParaRPr>
            </a:p>
          </p:txBody>
        </p:sp>
      </p:grpSp>
      <p:cxnSp>
        <p:nvCxnSpPr>
          <p:cNvPr id="27670" name="Straight Arrow Connector 22"/>
          <p:cNvCxnSpPr>
            <a:cxnSpLocks noChangeShapeType="1"/>
            <a:stCxn id="213018" idx="3"/>
          </p:cNvCxnSpPr>
          <p:nvPr/>
        </p:nvCxnSpPr>
        <p:spPr bwMode="auto">
          <a:xfrm>
            <a:off x="3005138" y="4086225"/>
            <a:ext cx="561975"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7671" name="Straight Arrow Connector 23"/>
          <p:cNvCxnSpPr>
            <a:cxnSpLocks noChangeShapeType="1"/>
          </p:cNvCxnSpPr>
          <p:nvPr/>
        </p:nvCxnSpPr>
        <p:spPr bwMode="auto">
          <a:xfrm>
            <a:off x="5608638" y="4092575"/>
            <a:ext cx="561975"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13006" name="Straight Arrow Connector 24"/>
          <p:cNvCxnSpPr>
            <a:cxnSpLocks noChangeShapeType="1"/>
          </p:cNvCxnSpPr>
          <p:nvPr/>
        </p:nvCxnSpPr>
        <p:spPr bwMode="auto">
          <a:xfrm>
            <a:off x="390525" y="4092575"/>
            <a:ext cx="560388"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13007" name="Straight Arrow Connector 25"/>
          <p:cNvCxnSpPr>
            <a:cxnSpLocks noChangeShapeType="1"/>
          </p:cNvCxnSpPr>
          <p:nvPr/>
        </p:nvCxnSpPr>
        <p:spPr bwMode="auto">
          <a:xfrm>
            <a:off x="8224838" y="4086225"/>
            <a:ext cx="560387"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a:noFill/>
              </a14:hiddenFill>
            </a:ext>
          </a:extLst>
        </p:spPr>
      </p:cxnSp>
      <p:sp>
        <p:nvSpPr>
          <p:cNvPr id="213008" name="TextBox 106"/>
          <p:cNvSpPr txBox="1">
            <a:spLocks noChangeArrowheads="1"/>
          </p:cNvSpPr>
          <p:nvPr/>
        </p:nvSpPr>
        <p:spPr bwMode="auto">
          <a:xfrm>
            <a:off x="139700" y="3713163"/>
            <a:ext cx="7207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1800">
                <a:solidFill>
                  <a:srgbClr val="000000"/>
                </a:solidFill>
              </a:rPr>
              <a:t>Write</a:t>
            </a:r>
          </a:p>
        </p:txBody>
      </p:sp>
      <p:sp>
        <p:nvSpPr>
          <p:cNvPr id="213009" name="TextBox 107"/>
          <p:cNvSpPr txBox="1">
            <a:spLocks noChangeArrowheads="1"/>
          </p:cNvSpPr>
          <p:nvPr/>
        </p:nvSpPr>
        <p:spPr bwMode="auto">
          <a:xfrm>
            <a:off x="8267700" y="3695700"/>
            <a:ext cx="7366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1800">
                <a:solidFill>
                  <a:srgbClr val="000000"/>
                </a:solidFill>
              </a:rPr>
              <a:t>Read</a:t>
            </a:r>
          </a:p>
        </p:txBody>
      </p:sp>
      <p:sp>
        <p:nvSpPr>
          <p:cNvPr id="33" name="TextBox 32"/>
          <p:cNvSpPr txBox="1">
            <a:spLocks noChangeArrowheads="1"/>
          </p:cNvSpPr>
          <p:nvPr/>
        </p:nvSpPr>
        <p:spPr bwMode="auto">
          <a:xfrm>
            <a:off x="79375" y="4581128"/>
            <a:ext cx="2836441"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dirty="0">
                <a:solidFill>
                  <a:srgbClr val="0000FF"/>
                </a:solidFill>
              </a:rPr>
              <a:t>Cai et al., </a:t>
            </a:r>
            <a:r>
              <a:rPr lang="ja-JP" altLang="en-US" sz="1200" dirty="0">
                <a:solidFill>
                  <a:srgbClr val="0000FF"/>
                </a:solidFill>
              </a:rPr>
              <a:t>“</a:t>
            </a:r>
            <a:r>
              <a:rPr lang="en-US" altLang="ja-JP" sz="1200" dirty="0">
                <a:solidFill>
                  <a:srgbClr val="0000FF"/>
                </a:solidFill>
              </a:rPr>
              <a:t>Threshold voltage distribution in MLC NAND Flash Memory: Characterization, Analysis, and Modeling</a:t>
            </a:r>
            <a:r>
              <a:rPr lang="ja-JP" altLang="en-US" sz="1200" dirty="0">
                <a:solidFill>
                  <a:srgbClr val="0000FF"/>
                </a:solidFill>
              </a:rPr>
              <a:t>”</a:t>
            </a:r>
            <a:r>
              <a:rPr lang="en-US" altLang="ja-JP" sz="1200" dirty="0">
                <a:solidFill>
                  <a:srgbClr val="0000FF"/>
                </a:solidFill>
              </a:rPr>
              <a:t>, </a:t>
            </a:r>
            <a:r>
              <a:rPr lang="en-US" altLang="ja-JP" sz="1200" b="1" dirty="0">
                <a:solidFill>
                  <a:srgbClr val="0000FF"/>
                </a:solidFill>
              </a:rPr>
              <a:t>DATE </a:t>
            </a:r>
            <a:r>
              <a:rPr lang="en-US" altLang="ja-JP" sz="1200" b="1" dirty="0" smtClean="0">
                <a:solidFill>
                  <a:srgbClr val="0000FF"/>
                </a:solidFill>
              </a:rPr>
              <a:t>2013</a:t>
            </a:r>
          </a:p>
          <a:p>
            <a:pPr eaLnBrk="1" hangingPunct="1"/>
            <a:endParaRPr lang="en-US" sz="1200" b="1" dirty="0">
              <a:solidFill>
                <a:srgbClr val="0000FF"/>
              </a:solidFill>
            </a:endParaRPr>
          </a:p>
          <a:p>
            <a:pPr eaLnBrk="1" hangingPunct="1"/>
            <a:r>
              <a:rPr lang="en-US" sz="1200" dirty="0">
                <a:solidFill>
                  <a:srgbClr val="0000FF"/>
                </a:solidFill>
              </a:rPr>
              <a:t>Cai et al., </a:t>
            </a:r>
            <a:r>
              <a:rPr lang="ja-JP" altLang="en-US" sz="1200" dirty="0" smtClean="0">
                <a:solidFill>
                  <a:srgbClr val="0000FF"/>
                </a:solidFill>
              </a:rPr>
              <a:t>“</a:t>
            </a:r>
            <a:r>
              <a:rPr lang="en-US" altLang="ja-JP" sz="1200" dirty="0">
                <a:solidFill>
                  <a:srgbClr val="0000FF"/>
                </a:solidFill>
              </a:rPr>
              <a:t>Vulnerabilities in MLC NAND Flash Memory Programming: Experimental Analysis, Exploits, and Mitigation </a:t>
            </a:r>
            <a:r>
              <a:rPr lang="en-US" altLang="ja-JP" sz="1200" dirty="0" smtClean="0">
                <a:solidFill>
                  <a:srgbClr val="0000FF"/>
                </a:solidFill>
              </a:rPr>
              <a:t>Techniques</a:t>
            </a:r>
            <a:r>
              <a:rPr lang="ja-JP" altLang="en-US" sz="1200" dirty="0" smtClean="0">
                <a:solidFill>
                  <a:srgbClr val="0000FF"/>
                </a:solidFill>
              </a:rPr>
              <a:t>”</a:t>
            </a:r>
            <a:r>
              <a:rPr lang="en-US" altLang="ja-JP" sz="1200" dirty="0">
                <a:solidFill>
                  <a:srgbClr val="0000FF"/>
                </a:solidFill>
              </a:rPr>
              <a:t>, </a:t>
            </a:r>
            <a:r>
              <a:rPr lang="en-US" altLang="ja-JP" sz="1200" b="1" dirty="0" smtClean="0">
                <a:solidFill>
                  <a:srgbClr val="0000FF"/>
                </a:solidFill>
              </a:rPr>
              <a:t>HPCA 2017</a:t>
            </a:r>
            <a:endParaRPr lang="en-US" sz="1200" b="1" dirty="0">
              <a:solidFill>
                <a:srgbClr val="0000FF"/>
              </a:solidFill>
            </a:endParaRPr>
          </a:p>
          <a:p>
            <a:pPr eaLnBrk="1" hangingPunct="1"/>
            <a:endParaRPr lang="en-US" sz="1200" b="1" dirty="0">
              <a:solidFill>
                <a:srgbClr val="0000FF"/>
              </a:solidFill>
            </a:endParaRPr>
          </a:p>
        </p:txBody>
      </p:sp>
      <p:sp>
        <p:nvSpPr>
          <p:cNvPr id="35" name="TextBox 34"/>
          <p:cNvSpPr txBox="1">
            <a:spLocks noChangeArrowheads="1"/>
          </p:cNvSpPr>
          <p:nvPr/>
        </p:nvSpPr>
        <p:spPr bwMode="auto">
          <a:xfrm>
            <a:off x="5957888" y="4509120"/>
            <a:ext cx="325437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dirty="0">
                <a:solidFill>
                  <a:srgbClr val="0000FF"/>
                </a:solidFill>
              </a:rPr>
              <a:t>Cai et al., </a:t>
            </a:r>
            <a:r>
              <a:rPr lang="ja-JP" altLang="en-US" sz="1200" dirty="0">
                <a:solidFill>
                  <a:srgbClr val="0000FF"/>
                </a:solidFill>
              </a:rPr>
              <a:t>“</a:t>
            </a:r>
            <a:r>
              <a:rPr lang="en-US" altLang="ja-JP" sz="1200" dirty="0">
                <a:solidFill>
                  <a:srgbClr val="0000FF"/>
                </a:solidFill>
              </a:rPr>
              <a:t>Flash Correct-and-Refresh: Retention-aware error management for increased flash memory lifetime</a:t>
            </a:r>
            <a:r>
              <a:rPr lang="ja-JP" altLang="en-US" sz="1200" dirty="0">
                <a:solidFill>
                  <a:srgbClr val="0000FF"/>
                </a:solidFill>
              </a:rPr>
              <a:t>”</a:t>
            </a:r>
            <a:r>
              <a:rPr lang="en-US" altLang="ja-JP" sz="1200" dirty="0">
                <a:solidFill>
                  <a:srgbClr val="0000FF"/>
                </a:solidFill>
              </a:rPr>
              <a:t>, </a:t>
            </a:r>
            <a:r>
              <a:rPr lang="en-US" altLang="ja-JP" sz="1200" b="1" dirty="0">
                <a:solidFill>
                  <a:srgbClr val="0000FF"/>
                </a:solidFill>
              </a:rPr>
              <a:t>ICCD 2012</a:t>
            </a:r>
            <a:endParaRPr lang="en-US" sz="1200" b="1" dirty="0">
              <a:solidFill>
                <a:srgbClr val="0000FF"/>
              </a:solidFill>
            </a:endParaRPr>
          </a:p>
        </p:txBody>
      </p:sp>
      <p:sp>
        <p:nvSpPr>
          <p:cNvPr id="213012" name="Slide Number Placeholder 1"/>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0EE30EC-A97F-1C49-9637-E521652DD1DF}" type="slidenum">
              <a:rPr lang="en-US" sz="1600">
                <a:solidFill>
                  <a:srgbClr val="000000"/>
                </a:solidFill>
                <a:latin typeface="Garamond" charset="0"/>
              </a:rPr>
              <a:pPr eaLnBrk="1" hangingPunct="1"/>
              <a:t>209</a:t>
            </a:fld>
            <a:endParaRPr lang="en-US" sz="1600">
              <a:solidFill>
                <a:srgbClr val="000000"/>
              </a:solidFill>
              <a:latin typeface="Garamond" charset="0"/>
            </a:endParaRPr>
          </a:p>
        </p:txBody>
      </p:sp>
      <p:sp>
        <p:nvSpPr>
          <p:cNvPr id="32" name="TextBox 31"/>
          <p:cNvSpPr txBox="1">
            <a:spLocks noChangeArrowheads="1"/>
          </p:cNvSpPr>
          <p:nvPr/>
        </p:nvSpPr>
        <p:spPr bwMode="auto">
          <a:xfrm>
            <a:off x="2915817" y="4564285"/>
            <a:ext cx="3042072"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dirty="0">
                <a:solidFill>
                  <a:srgbClr val="0000FF"/>
                </a:solidFill>
              </a:rPr>
              <a:t>Cai et al., </a:t>
            </a:r>
            <a:r>
              <a:rPr lang="ja-JP" altLang="en-US" sz="1200" dirty="0">
                <a:solidFill>
                  <a:srgbClr val="0000FF"/>
                </a:solidFill>
              </a:rPr>
              <a:t>“</a:t>
            </a:r>
            <a:r>
              <a:rPr lang="en-US" altLang="ja-JP" sz="1200" dirty="0">
                <a:solidFill>
                  <a:srgbClr val="0000FF"/>
                </a:solidFill>
              </a:rPr>
              <a:t>Program Interference in MLC NAND Flash Memory: Characterization, Modeling, and Mitigation</a:t>
            </a:r>
            <a:r>
              <a:rPr lang="ja-JP" altLang="en-US" sz="1200" dirty="0">
                <a:solidFill>
                  <a:srgbClr val="0000FF"/>
                </a:solidFill>
              </a:rPr>
              <a:t>”</a:t>
            </a:r>
            <a:r>
              <a:rPr lang="en-US" altLang="ja-JP" sz="1200" dirty="0">
                <a:solidFill>
                  <a:srgbClr val="0000FF"/>
                </a:solidFill>
              </a:rPr>
              <a:t>, </a:t>
            </a:r>
            <a:r>
              <a:rPr lang="en-US" altLang="ja-JP" sz="1200" b="1" dirty="0">
                <a:solidFill>
                  <a:srgbClr val="0000FF"/>
                </a:solidFill>
              </a:rPr>
              <a:t>ICCD 2013</a:t>
            </a:r>
          </a:p>
          <a:p>
            <a:pPr eaLnBrk="1" hangingPunct="1"/>
            <a:endParaRPr lang="en-US" sz="400" dirty="0">
              <a:solidFill>
                <a:srgbClr val="2C6123"/>
              </a:solidFill>
            </a:endParaRPr>
          </a:p>
          <a:p>
            <a:pPr eaLnBrk="1" hangingPunct="1"/>
            <a:r>
              <a:rPr lang="en-US" sz="1200" dirty="0">
                <a:solidFill>
                  <a:srgbClr val="0000FF"/>
                </a:solidFill>
              </a:rPr>
              <a:t>Cai et al., “Neighbor-Cell Assisted Error Correction in MLC NAND Flash Memories”, </a:t>
            </a:r>
            <a:r>
              <a:rPr lang="en-US" sz="1200" b="1" dirty="0">
                <a:solidFill>
                  <a:srgbClr val="0000FF"/>
                </a:solidFill>
              </a:rPr>
              <a:t>SIGMETRICS </a:t>
            </a:r>
            <a:r>
              <a:rPr lang="en-US" sz="1200" b="1" dirty="0" smtClean="0">
                <a:solidFill>
                  <a:srgbClr val="0000FF"/>
                </a:solidFill>
              </a:rPr>
              <a:t>2014</a:t>
            </a:r>
          </a:p>
          <a:p>
            <a:pPr eaLnBrk="1" hangingPunct="1"/>
            <a:endParaRPr lang="en-US" sz="400" b="1" dirty="0">
              <a:solidFill>
                <a:srgbClr val="0000FF"/>
              </a:solidFill>
            </a:endParaRPr>
          </a:p>
          <a:p>
            <a:pPr eaLnBrk="1" hangingPunct="1"/>
            <a:r>
              <a:rPr lang="en-US" sz="1200" dirty="0">
                <a:solidFill>
                  <a:srgbClr val="0000FF"/>
                </a:solidFill>
              </a:rPr>
              <a:t>Cai et al., “Read Disturb Errors in MLC NAND Flash Memory: Characterization and </a:t>
            </a:r>
            <a:r>
              <a:rPr lang="en-US" sz="1200" dirty="0" smtClean="0">
                <a:solidFill>
                  <a:srgbClr val="0000FF"/>
                </a:solidFill>
              </a:rPr>
              <a:t>Mitigation”, </a:t>
            </a:r>
            <a:r>
              <a:rPr lang="en-US" sz="1200" b="1" dirty="0" smtClean="0">
                <a:solidFill>
                  <a:srgbClr val="0000FF"/>
                </a:solidFill>
              </a:rPr>
              <a:t>DSN 2015</a:t>
            </a:r>
          </a:p>
          <a:p>
            <a:pPr eaLnBrk="1" hangingPunct="1"/>
            <a:endParaRPr lang="en-US" sz="1200" b="1" dirty="0">
              <a:solidFill>
                <a:srgbClr val="0000FF"/>
              </a:solidFill>
            </a:endParaRPr>
          </a:p>
        </p:txBody>
      </p:sp>
      <p:sp>
        <p:nvSpPr>
          <p:cNvPr id="2" name="Rectangle 1"/>
          <p:cNvSpPr>
            <a:spLocks noChangeArrowheads="1"/>
          </p:cNvSpPr>
          <p:nvPr/>
        </p:nvSpPr>
        <p:spPr bwMode="auto">
          <a:xfrm>
            <a:off x="635000" y="3068960"/>
            <a:ext cx="80391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1200" dirty="0">
                <a:solidFill>
                  <a:srgbClr val="0000FF"/>
                </a:solidFill>
                <a:latin typeface="Tahoma"/>
              </a:rPr>
              <a:t>Cai et al., “Error Patterns in MLC NAND Flash Memory: Measurement, Characterization, and Analysis””, </a:t>
            </a:r>
            <a:r>
              <a:rPr lang="en-US" sz="1200" b="1" dirty="0">
                <a:solidFill>
                  <a:srgbClr val="0000FF"/>
                </a:solidFill>
                <a:latin typeface="Tahoma"/>
              </a:rPr>
              <a:t>DATE 2012</a:t>
            </a:r>
          </a:p>
        </p:txBody>
      </p:sp>
      <p:sp>
        <p:nvSpPr>
          <p:cNvPr id="5" name="Rectangle 4"/>
          <p:cNvSpPr>
            <a:spLocks noChangeArrowheads="1"/>
          </p:cNvSpPr>
          <p:nvPr/>
        </p:nvSpPr>
        <p:spPr bwMode="auto">
          <a:xfrm>
            <a:off x="5956300" y="5130930"/>
            <a:ext cx="302260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1200" dirty="0">
                <a:solidFill>
                  <a:srgbClr val="0000FF"/>
                </a:solidFill>
                <a:latin typeface="Tahoma"/>
                <a:cs typeface="Arial" charset="0"/>
              </a:rPr>
              <a:t>Cai et al., “Error Analysis and Retention-Aware Error Management for NAND Flash Memory</a:t>
            </a:r>
            <a:r>
              <a:rPr lang="en-US" sz="1200" b="1" dirty="0">
                <a:solidFill>
                  <a:srgbClr val="0000FF"/>
                </a:solidFill>
                <a:latin typeface="Tahoma"/>
                <a:cs typeface="Arial" charset="0"/>
              </a:rPr>
              <a:t>, ITJ 2013</a:t>
            </a:r>
          </a:p>
        </p:txBody>
      </p:sp>
      <p:sp>
        <p:nvSpPr>
          <p:cNvPr id="34" name="Rectangle 33"/>
          <p:cNvSpPr>
            <a:spLocks noChangeArrowheads="1"/>
          </p:cNvSpPr>
          <p:nvPr/>
        </p:nvSpPr>
        <p:spPr bwMode="auto">
          <a:xfrm>
            <a:off x="5940152" y="5779002"/>
            <a:ext cx="320384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en-US" sz="1200" dirty="0">
                <a:solidFill>
                  <a:srgbClr val="0000FF"/>
                </a:solidFill>
                <a:latin typeface="Tahoma"/>
                <a:cs typeface="Arial" charset="0"/>
              </a:rPr>
              <a:t>Cai et al., “Data Retention in MLC NAND Flash Memory: Characterization, Optimization and Recovery" </a:t>
            </a:r>
            <a:r>
              <a:rPr lang="en-US" sz="1200" b="1" dirty="0" smtClean="0">
                <a:solidFill>
                  <a:srgbClr val="0000FF"/>
                </a:solidFill>
                <a:latin typeface="Tahoma"/>
                <a:cs typeface="Arial" charset="0"/>
              </a:rPr>
              <a:t>, HPCA 2015</a:t>
            </a:r>
            <a:endParaRPr lang="en-US" sz="1200" b="1" dirty="0">
              <a:solidFill>
                <a:srgbClr val="0000FF"/>
              </a:solidFill>
              <a:latin typeface="Tahoma"/>
              <a:cs typeface="Arial" charset="0"/>
            </a:endParaRPr>
          </a:p>
        </p:txBody>
      </p:sp>
      <p:sp>
        <p:nvSpPr>
          <p:cNvPr id="37" name="Rectangle 36"/>
          <p:cNvSpPr>
            <a:spLocks noChangeArrowheads="1"/>
          </p:cNvSpPr>
          <p:nvPr/>
        </p:nvSpPr>
        <p:spPr bwMode="auto">
          <a:xfrm>
            <a:off x="251520" y="3255487"/>
            <a:ext cx="878497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en-US" sz="1200" dirty="0" smtClean="0">
                <a:solidFill>
                  <a:srgbClr val="0000FF"/>
                </a:solidFill>
                <a:latin typeface="Tahoma"/>
              </a:rPr>
              <a:t>Luo </a:t>
            </a:r>
            <a:r>
              <a:rPr lang="en-US" sz="1200" dirty="0">
                <a:solidFill>
                  <a:srgbClr val="0000FF"/>
                </a:solidFill>
                <a:latin typeface="Tahoma"/>
              </a:rPr>
              <a:t>et al., “Enabling Accurate and Practical Online Flash Channel Modeling for Modern MLC NAND Flash </a:t>
            </a:r>
            <a:r>
              <a:rPr lang="en-US" sz="1200" dirty="0" smtClean="0">
                <a:solidFill>
                  <a:srgbClr val="0000FF"/>
                </a:solidFill>
                <a:latin typeface="Tahoma"/>
              </a:rPr>
              <a:t>Memory”, </a:t>
            </a:r>
            <a:r>
              <a:rPr lang="en-US" sz="1200" b="1" dirty="0" smtClean="0">
                <a:solidFill>
                  <a:srgbClr val="0000FF"/>
                </a:solidFill>
                <a:latin typeface="Tahoma"/>
              </a:rPr>
              <a:t>JSAC 2016</a:t>
            </a:r>
            <a:endParaRPr lang="en-US" sz="1200" b="1" dirty="0">
              <a:solidFill>
                <a:srgbClr val="0000FF"/>
              </a:solidFill>
              <a:latin typeface="Tahoma"/>
            </a:endParaRPr>
          </a:p>
        </p:txBody>
      </p:sp>
    </p:spTree>
    <p:extLst>
      <p:ext uri="{BB962C8B-B14F-4D97-AF65-F5344CB8AC3E}">
        <p14:creationId xmlns:p14="http://schemas.microsoft.com/office/powerpoint/2010/main" val="4253678998"/>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336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27670"/>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2"/>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7671"/>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5"/>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9" grpId="0"/>
      <p:bldP spid="33" grpId="0"/>
      <p:bldP spid="35" grpId="0"/>
      <p:bldP spid="32" grpId="0"/>
      <p:bldP spid="2" grpId="0"/>
      <p:bldP spid="5" grpId="0"/>
      <p:bldP spid="34" grpId="0"/>
      <p:bldP spid="37" grpId="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7" name="Title 1"/>
          <p:cNvSpPr>
            <a:spLocks noGrp="1"/>
          </p:cNvSpPr>
          <p:nvPr>
            <p:ph type="title"/>
          </p:nvPr>
        </p:nvSpPr>
        <p:spPr/>
        <p:txBody>
          <a:bodyPr/>
          <a:lstStyle/>
          <a:p>
            <a:r>
              <a:rPr lang="en-US">
                <a:latin typeface="Garamond" charset="0"/>
              </a:rPr>
              <a:t>Our Goals and Approach</a:t>
            </a:r>
          </a:p>
        </p:txBody>
      </p:sp>
      <p:sp>
        <p:nvSpPr>
          <p:cNvPr id="3" name="Content Placeholder 2"/>
          <p:cNvSpPr>
            <a:spLocks noGrp="1"/>
          </p:cNvSpPr>
          <p:nvPr>
            <p:ph idx="1"/>
          </p:nvPr>
        </p:nvSpPr>
        <p:spPr/>
        <p:txBody>
          <a:bodyPr/>
          <a:lstStyle/>
          <a:p>
            <a:r>
              <a:rPr lang="en-US" dirty="0">
                <a:latin typeface="Tahoma" charset="0"/>
              </a:rPr>
              <a:t>Goals:</a:t>
            </a:r>
          </a:p>
          <a:p>
            <a:pPr lvl="1"/>
            <a:r>
              <a:rPr lang="en-US" dirty="0">
                <a:solidFill>
                  <a:srgbClr val="0000FF"/>
                </a:solidFill>
                <a:latin typeface="Tahoma" charset="0"/>
              </a:rPr>
              <a:t>Understand error mechanisms and develop reliable predictive models </a:t>
            </a:r>
            <a:r>
              <a:rPr lang="en-US" dirty="0">
                <a:latin typeface="Tahoma" charset="0"/>
              </a:rPr>
              <a:t>for MLC NAND flash memory errors</a:t>
            </a:r>
          </a:p>
          <a:p>
            <a:pPr lvl="1"/>
            <a:r>
              <a:rPr lang="en-US" dirty="0">
                <a:solidFill>
                  <a:srgbClr val="0000FF"/>
                </a:solidFill>
                <a:latin typeface="Tahoma" charset="0"/>
              </a:rPr>
              <a:t>Develop efficient error management techniques </a:t>
            </a:r>
            <a:r>
              <a:rPr lang="en-US" dirty="0">
                <a:latin typeface="Tahoma" charset="0"/>
              </a:rPr>
              <a:t>to mitigate errors and improve flash reliability and endurance</a:t>
            </a:r>
          </a:p>
          <a:p>
            <a:endParaRPr lang="en-US" dirty="0">
              <a:latin typeface="Tahoma" charset="0"/>
            </a:endParaRPr>
          </a:p>
          <a:p>
            <a:r>
              <a:rPr lang="en-US" dirty="0">
                <a:latin typeface="Tahoma" charset="0"/>
              </a:rPr>
              <a:t>Approach:</a:t>
            </a:r>
          </a:p>
          <a:p>
            <a:pPr lvl="1"/>
            <a:r>
              <a:rPr lang="en-US" dirty="0">
                <a:latin typeface="Tahoma" charset="0"/>
              </a:rPr>
              <a:t>Solid </a:t>
            </a:r>
            <a:r>
              <a:rPr lang="en-US" dirty="0">
                <a:solidFill>
                  <a:srgbClr val="FF0000"/>
                </a:solidFill>
                <a:latin typeface="Tahoma" charset="0"/>
              </a:rPr>
              <a:t>experimental analyses of errors in real MLC NAND flash </a:t>
            </a:r>
            <a:r>
              <a:rPr lang="en-US" dirty="0">
                <a:latin typeface="Tahoma" charset="0"/>
              </a:rPr>
              <a:t>memory </a:t>
            </a:r>
            <a:r>
              <a:rPr lang="en-US" dirty="0">
                <a:latin typeface="Tahoma" charset="0"/>
                <a:sym typeface="Wingdings" charset="0"/>
              </a:rPr>
              <a:t> drive the understanding and models</a:t>
            </a:r>
          </a:p>
          <a:p>
            <a:pPr lvl="1"/>
            <a:r>
              <a:rPr lang="en-US" dirty="0">
                <a:solidFill>
                  <a:srgbClr val="FF0000"/>
                </a:solidFill>
                <a:latin typeface="Tahoma" charset="0"/>
                <a:sym typeface="Wingdings" charset="0"/>
              </a:rPr>
              <a:t>Understanding, </a:t>
            </a:r>
            <a:r>
              <a:rPr lang="en-US" dirty="0" smtClean="0">
                <a:solidFill>
                  <a:srgbClr val="FF0000"/>
                </a:solidFill>
                <a:latin typeface="Tahoma" charset="0"/>
                <a:sym typeface="Wingdings" charset="0"/>
              </a:rPr>
              <a:t>models, </a:t>
            </a:r>
            <a:r>
              <a:rPr lang="en-US" dirty="0">
                <a:solidFill>
                  <a:srgbClr val="FF0000"/>
                </a:solidFill>
                <a:latin typeface="Tahoma" charset="0"/>
                <a:sym typeface="Wingdings" charset="0"/>
              </a:rPr>
              <a:t>and creativity </a:t>
            </a:r>
            <a:r>
              <a:rPr lang="en-US" dirty="0">
                <a:latin typeface="Tahoma" charset="0"/>
                <a:sym typeface="Wingdings" charset="0"/>
              </a:rPr>
              <a:t> drive the new techniques</a:t>
            </a:r>
            <a:endParaRPr lang="en-US" dirty="0">
              <a:latin typeface="Tahoma" charset="0"/>
            </a:endParaRPr>
          </a:p>
          <a:p>
            <a:pPr lvl="1"/>
            <a:endParaRPr lang="en-US" dirty="0">
              <a:latin typeface="Tahoma" charset="0"/>
            </a:endParaRPr>
          </a:p>
          <a:p>
            <a:endParaRPr lang="en-US" dirty="0">
              <a:latin typeface="Tahoma" charset="0"/>
            </a:endParaRPr>
          </a:p>
        </p:txBody>
      </p:sp>
      <p:sp>
        <p:nvSpPr>
          <p:cNvPr id="214019"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0E853FF-C699-1F45-9011-37D75239EA89}" type="slidenum">
              <a:rPr lang="en-US" sz="1600">
                <a:solidFill>
                  <a:srgbClr val="000000"/>
                </a:solidFill>
                <a:latin typeface="Garamond" charset="0"/>
              </a:rPr>
              <a:pPr eaLnBrk="1" hangingPunct="1"/>
              <a:t>210</a:t>
            </a:fld>
            <a:endParaRPr lang="en-US" sz="1600">
              <a:solidFill>
                <a:srgbClr val="000000"/>
              </a:solidFill>
              <a:latin typeface="Garamond" charset="0"/>
            </a:endParaRPr>
          </a:p>
        </p:txBody>
      </p:sp>
    </p:spTree>
    <p:extLst>
      <p:ext uri="{BB962C8B-B14F-4D97-AF65-F5344CB8AC3E}">
        <p14:creationId xmlns:p14="http://schemas.microsoft.com/office/powerpoint/2010/main" val="2064531783"/>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rPr>
              <a:t>Experimental Testing Platform</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211</a:t>
            </a:fld>
            <a:endParaRPr lang="en-US" altLang="en-US">
              <a:solidFill>
                <a:srgbClr val="000000"/>
              </a:solidFill>
            </a:endParaRPr>
          </a:p>
        </p:txBody>
      </p:sp>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600" y="1081088"/>
            <a:ext cx="6858000" cy="4697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4" name="Group 46"/>
          <p:cNvGrpSpPr>
            <a:grpSpLocks/>
          </p:cNvGrpSpPr>
          <p:nvPr/>
        </p:nvGrpSpPr>
        <p:grpSpPr bwMode="auto">
          <a:xfrm>
            <a:off x="5181600" y="1995488"/>
            <a:ext cx="2101850" cy="1066800"/>
            <a:chOff x="3264" y="1536"/>
            <a:chExt cx="1324" cy="672"/>
          </a:xfrm>
        </p:grpSpPr>
        <p:sp>
          <p:nvSpPr>
            <p:cNvPr id="35" name="Rectangle 21"/>
            <p:cNvSpPr>
              <a:spLocks noChangeArrowheads="1"/>
            </p:cNvSpPr>
            <p:nvPr/>
          </p:nvSpPr>
          <p:spPr bwMode="auto">
            <a:xfrm>
              <a:off x="3264" y="2016"/>
              <a:ext cx="288" cy="192"/>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36" name="Text Box 22"/>
            <p:cNvSpPr txBox="1">
              <a:spLocks noChangeArrowheads="1"/>
            </p:cNvSpPr>
            <p:nvPr/>
          </p:nvSpPr>
          <p:spPr bwMode="auto">
            <a:xfrm>
              <a:off x="3840" y="1536"/>
              <a:ext cx="74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FFFF00"/>
                  </a:solidFill>
                </a:rPr>
                <a:t>USB Jack</a:t>
              </a:r>
            </a:p>
          </p:txBody>
        </p:sp>
        <p:sp>
          <p:nvSpPr>
            <p:cNvPr id="37" name="Line 23"/>
            <p:cNvSpPr>
              <a:spLocks noChangeShapeType="1"/>
            </p:cNvSpPr>
            <p:nvPr/>
          </p:nvSpPr>
          <p:spPr bwMode="auto">
            <a:xfrm flipH="1">
              <a:off x="3552" y="1728"/>
              <a:ext cx="384" cy="288"/>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grpSp>
        <p:nvGrpSpPr>
          <p:cNvPr id="38" name="Group 47"/>
          <p:cNvGrpSpPr>
            <a:grpSpLocks/>
          </p:cNvGrpSpPr>
          <p:nvPr/>
        </p:nvGrpSpPr>
        <p:grpSpPr bwMode="auto">
          <a:xfrm>
            <a:off x="5538788" y="3233738"/>
            <a:ext cx="2392362" cy="984250"/>
            <a:chOff x="3489" y="2316"/>
            <a:chExt cx="1507" cy="620"/>
          </a:xfrm>
        </p:grpSpPr>
        <p:sp>
          <p:nvSpPr>
            <p:cNvPr id="39" name="Rectangle 24"/>
            <p:cNvSpPr>
              <a:spLocks noChangeArrowheads="1"/>
            </p:cNvSpPr>
            <p:nvPr/>
          </p:nvSpPr>
          <p:spPr bwMode="auto">
            <a:xfrm>
              <a:off x="3489" y="2696"/>
              <a:ext cx="288" cy="240"/>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FFFF00"/>
                </a:solidFill>
                <a:latin typeface="Tahoma"/>
              </a:endParaRPr>
            </a:p>
          </p:txBody>
        </p:sp>
        <p:sp>
          <p:nvSpPr>
            <p:cNvPr id="40" name="Text Box 25"/>
            <p:cNvSpPr txBox="1">
              <a:spLocks noChangeArrowheads="1"/>
            </p:cNvSpPr>
            <p:nvPr/>
          </p:nvSpPr>
          <p:spPr bwMode="auto">
            <a:xfrm>
              <a:off x="3846" y="2316"/>
              <a:ext cx="115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Virtex-II Pro</a:t>
              </a:r>
            </a:p>
            <a:p>
              <a:pPr algn="ctr">
                <a:defRPr/>
              </a:pPr>
              <a:r>
                <a:rPr lang="en-US" sz="1800" kern="0" smtClean="0">
                  <a:solidFill>
                    <a:srgbClr val="FFFF00"/>
                  </a:solidFill>
                </a:rPr>
                <a:t>(USB controller)</a:t>
              </a:r>
            </a:p>
          </p:txBody>
        </p:sp>
        <p:sp>
          <p:nvSpPr>
            <p:cNvPr id="41" name="Line 26"/>
            <p:cNvSpPr>
              <a:spLocks noChangeShapeType="1"/>
            </p:cNvSpPr>
            <p:nvPr/>
          </p:nvSpPr>
          <p:spPr bwMode="auto">
            <a:xfrm flipH="1">
              <a:off x="3738" y="2529"/>
              <a:ext cx="198" cy="153"/>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sp>
        <p:nvSpPr>
          <p:cNvPr id="42" name="Rectangle 27"/>
          <p:cNvSpPr>
            <a:spLocks noChangeArrowheads="1"/>
          </p:cNvSpPr>
          <p:nvPr/>
        </p:nvSpPr>
        <p:spPr bwMode="auto">
          <a:xfrm>
            <a:off x="5232400" y="4533900"/>
            <a:ext cx="838200" cy="838200"/>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FFFF00"/>
              </a:solidFill>
              <a:latin typeface="Tahoma"/>
            </a:endParaRPr>
          </a:p>
        </p:txBody>
      </p:sp>
      <p:sp>
        <p:nvSpPr>
          <p:cNvPr id="43" name="Text Box 28"/>
          <p:cNvSpPr txBox="1">
            <a:spLocks noChangeArrowheads="1"/>
          </p:cNvSpPr>
          <p:nvPr/>
        </p:nvSpPr>
        <p:spPr bwMode="auto">
          <a:xfrm>
            <a:off x="2857500" y="4021138"/>
            <a:ext cx="20383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smtClean="0">
                <a:solidFill>
                  <a:srgbClr val="FFFF00"/>
                </a:solidFill>
              </a:rPr>
              <a:t>Virtex-V FPGA</a:t>
            </a:r>
          </a:p>
          <a:p>
            <a:pPr algn="ctr">
              <a:defRPr/>
            </a:pPr>
            <a:r>
              <a:rPr lang="en-US" sz="1800" kern="0" smtClean="0">
                <a:solidFill>
                  <a:srgbClr val="FFFF00"/>
                </a:solidFill>
              </a:rPr>
              <a:t>(NAND Controller)</a:t>
            </a:r>
          </a:p>
        </p:txBody>
      </p:sp>
      <p:sp>
        <p:nvSpPr>
          <p:cNvPr id="44" name="Line 29"/>
          <p:cNvSpPr>
            <a:spLocks noChangeShapeType="1"/>
          </p:cNvSpPr>
          <p:nvPr/>
        </p:nvSpPr>
        <p:spPr bwMode="auto">
          <a:xfrm>
            <a:off x="4000500" y="4586288"/>
            <a:ext cx="12192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sp>
        <p:nvSpPr>
          <p:cNvPr id="45" name="Rectangle 30"/>
          <p:cNvSpPr>
            <a:spLocks noChangeArrowheads="1"/>
          </p:cNvSpPr>
          <p:nvPr/>
        </p:nvSpPr>
        <p:spPr bwMode="auto">
          <a:xfrm>
            <a:off x="6629400" y="4738688"/>
            <a:ext cx="381000" cy="228600"/>
          </a:xfrm>
          <a:prstGeom prst="rect">
            <a:avLst/>
          </a:prstGeom>
          <a:noFill/>
          <a:ln w="28575">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46" name="Line 32"/>
          <p:cNvSpPr>
            <a:spLocks noChangeShapeType="1"/>
          </p:cNvSpPr>
          <p:nvPr/>
        </p:nvSpPr>
        <p:spPr bwMode="auto">
          <a:xfrm flipH="1">
            <a:off x="6858000" y="4357688"/>
            <a:ext cx="228600" cy="381000"/>
          </a:xfrm>
          <a:prstGeom prst="line">
            <a:avLst/>
          </a:prstGeom>
          <a:noFill/>
          <a:ln w="28575">
            <a:solidFill>
              <a:srgbClr val="FFFF00"/>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nvGrpSpPr>
          <p:cNvPr id="47" name="Group 37"/>
          <p:cNvGrpSpPr>
            <a:grpSpLocks/>
          </p:cNvGrpSpPr>
          <p:nvPr/>
        </p:nvGrpSpPr>
        <p:grpSpPr bwMode="auto">
          <a:xfrm>
            <a:off x="228600" y="2833688"/>
            <a:ext cx="6858000" cy="2895600"/>
            <a:chOff x="144" y="2064"/>
            <a:chExt cx="4320" cy="1824"/>
          </a:xfrm>
        </p:grpSpPr>
        <p:sp>
          <p:nvSpPr>
            <p:cNvPr id="48" name="Rectangle 33"/>
            <p:cNvSpPr>
              <a:spLocks noChangeArrowheads="1"/>
            </p:cNvSpPr>
            <p:nvPr/>
          </p:nvSpPr>
          <p:spPr bwMode="auto">
            <a:xfrm>
              <a:off x="1056" y="2400"/>
              <a:ext cx="3408" cy="1488"/>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0066CC"/>
                </a:solidFill>
                <a:latin typeface="Tahoma"/>
              </a:endParaRPr>
            </a:p>
          </p:txBody>
        </p:sp>
        <p:sp>
          <p:nvSpPr>
            <p:cNvPr id="49" name="Text Box 34"/>
            <p:cNvSpPr txBox="1">
              <a:spLocks noChangeArrowheads="1"/>
            </p:cNvSpPr>
            <p:nvPr/>
          </p:nvSpPr>
          <p:spPr bwMode="auto">
            <a:xfrm>
              <a:off x="144" y="2064"/>
              <a:ext cx="162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HAPS-52 Mother Board</a:t>
              </a:r>
            </a:p>
          </p:txBody>
        </p:sp>
        <p:sp>
          <p:nvSpPr>
            <p:cNvPr id="50" name="Line 35"/>
            <p:cNvSpPr>
              <a:spLocks noChangeShapeType="1"/>
            </p:cNvSpPr>
            <p:nvPr/>
          </p:nvSpPr>
          <p:spPr bwMode="auto">
            <a:xfrm>
              <a:off x="480" y="2256"/>
              <a:ext cx="528" cy="86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grpSp>
        <p:nvGrpSpPr>
          <p:cNvPr id="51" name="Group 41"/>
          <p:cNvGrpSpPr>
            <a:grpSpLocks/>
          </p:cNvGrpSpPr>
          <p:nvPr/>
        </p:nvGrpSpPr>
        <p:grpSpPr bwMode="auto">
          <a:xfrm>
            <a:off x="3276600" y="1309688"/>
            <a:ext cx="2819400" cy="3048000"/>
            <a:chOff x="2064" y="1104"/>
            <a:chExt cx="1776" cy="1920"/>
          </a:xfrm>
        </p:grpSpPr>
        <p:sp>
          <p:nvSpPr>
            <p:cNvPr id="52" name="Rectangle 38"/>
            <p:cNvSpPr>
              <a:spLocks noChangeArrowheads="1"/>
            </p:cNvSpPr>
            <p:nvPr/>
          </p:nvSpPr>
          <p:spPr bwMode="auto">
            <a:xfrm>
              <a:off x="3216" y="1680"/>
              <a:ext cx="624" cy="1344"/>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53" name="Text Box 39"/>
            <p:cNvSpPr txBox="1">
              <a:spLocks noChangeArrowheads="1"/>
            </p:cNvSpPr>
            <p:nvPr/>
          </p:nvSpPr>
          <p:spPr bwMode="auto">
            <a:xfrm>
              <a:off x="2064" y="1104"/>
              <a:ext cx="146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smtClean="0">
                  <a:solidFill>
                    <a:srgbClr val="0000FF"/>
                  </a:solidFill>
                </a:rPr>
                <a:t>USB Daughter Board</a:t>
              </a:r>
            </a:p>
          </p:txBody>
        </p:sp>
        <p:sp>
          <p:nvSpPr>
            <p:cNvPr id="54" name="Line 40"/>
            <p:cNvSpPr>
              <a:spLocks noChangeShapeType="1"/>
            </p:cNvSpPr>
            <p:nvPr/>
          </p:nvSpPr>
          <p:spPr bwMode="auto">
            <a:xfrm>
              <a:off x="2688" y="1296"/>
              <a:ext cx="528" cy="384"/>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grpSp>
        <p:nvGrpSpPr>
          <p:cNvPr id="55" name="Group 45"/>
          <p:cNvGrpSpPr>
            <a:grpSpLocks/>
          </p:cNvGrpSpPr>
          <p:nvPr/>
        </p:nvGrpSpPr>
        <p:grpSpPr bwMode="auto">
          <a:xfrm>
            <a:off x="6172201" y="4433889"/>
            <a:ext cx="2852738" cy="1809750"/>
            <a:chOff x="3888" y="3072"/>
            <a:chExt cx="1797" cy="1140"/>
          </a:xfrm>
        </p:grpSpPr>
        <p:sp>
          <p:nvSpPr>
            <p:cNvPr id="56" name="Rectangle 42"/>
            <p:cNvSpPr>
              <a:spLocks noChangeArrowheads="1"/>
            </p:cNvSpPr>
            <p:nvPr/>
          </p:nvSpPr>
          <p:spPr bwMode="auto">
            <a:xfrm>
              <a:off x="3888" y="3072"/>
              <a:ext cx="528" cy="768"/>
            </a:xfrm>
            <a:prstGeom prst="rect">
              <a:avLst/>
            </a:prstGeom>
            <a:noFill/>
            <a:ln w="28575">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algn="ctr" eaLnBrk="0" hangingPunct="0">
                <a:defRPr/>
              </a:pPr>
              <a:endParaRPr lang="en-US" kern="0" smtClean="0">
                <a:solidFill>
                  <a:srgbClr val="333399"/>
                </a:solidFill>
                <a:latin typeface="Tahoma"/>
              </a:endParaRPr>
            </a:p>
          </p:txBody>
        </p:sp>
        <p:sp>
          <p:nvSpPr>
            <p:cNvPr id="57" name="Text Box 43"/>
            <p:cNvSpPr txBox="1">
              <a:spLocks noChangeArrowheads="1"/>
            </p:cNvSpPr>
            <p:nvPr/>
          </p:nvSpPr>
          <p:spPr bwMode="auto">
            <a:xfrm>
              <a:off x="4105" y="3981"/>
              <a:ext cx="158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defRPr/>
              </a:pPr>
              <a:r>
                <a:rPr lang="en-US" sz="1800" kern="0" dirty="0" smtClean="0">
                  <a:solidFill>
                    <a:srgbClr val="0000FF"/>
                  </a:solidFill>
                </a:rPr>
                <a:t>NAND Daughter Board</a:t>
              </a:r>
            </a:p>
          </p:txBody>
        </p:sp>
        <p:sp>
          <p:nvSpPr>
            <p:cNvPr id="58" name="Line 44"/>
            <p:cNvSpPr>
              <a:spLocks noChangeShapeType="1"/>
            </p:cNvSpPr>
            <p:nvPr/>
          </p:nvSpPr>
          <p:spPr bwMode="auto">
            <a:xfrm flipH="1" flipV="1">
              <a:off x="4176" y="3840"/>
              <a:ext cx="384" cy="192"/>
            </a:xfrm>
            <a:prstGeom prst="line">
              <a:avLst/>
            </a:prstGeom>
            <a:noFill/>
            <a:ln w="28575">
              <a:solidFill>
                <a:srgbClr val="0000FF"/>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kern="0" smtClean="0">
                <a:solidFill>
                  <a:sysClr val="windowText" lastClr="000000"/>
                </a:solidFill>
                <a:latin typeface="Tahoma"/>
              </a:endParaRPr>
            </a:p>
          </p:txBody>
        </p:sp>
      </p:grpSp>
      <p:sp>
        <p:nvSpPr>
          <p:cNvPr id="59" name="Rectangle 32"/>
          <p:cNvSpPr>
            <a:spLocks noChangeArrowheads="1"/>
          </p:cNvSpPr>
          <p:nvPr/>
        </p:nvSpPr>
        <p:spPr bwMode="auto">
          <a:xfrm>
            <a:off x="6388100" y="4511675"/>
            <a:ext cx="366713" cy="120650"/>
          </a:xfrm>
          <a:prstGeom prst="rect">
            <a:avLst/>
          </a:prstGeom>
          <a:solidFill>
            <a:srgbClr val="317131"/>
          </a:solidFill>
          <a:ln w="9525">
            <a:solidFill>
              <a:srgbClr val="006600"/>
            </a:solidFill>
            <a:round/>
            <a:headEnd/>
            <a:tailEnd/>
          </a:ln>
        </p:spPr>
        <p:txBody>
          <a:bodyPr/>
          <a:lstStyle/>
          <a:p>
            <a:pPr eaLnBrk="0" hangingPunct="0">
              <a:defRPr/>
            </a:pPr>
            <a:endParaRPr lang="en-US" kern="0" smtClean="0">
              <a:solidFill>
                <a:sysClr val="windowText" lastClr="000000"/>
              </a:solidFill>
              <a:latin typeface="Tahoma"/>
            </a:endParaRPr>
          </a:p>
        </p:txBody>
      </p:sp>
      <p:sp>
        <p:nvSpPr>
          <p:cNvPr id="60" name="Text Box 31"/>
          <p:cNvSpPr txBox="1">
            <a:spLocks noChangeArrowheads="1"/>
          </p:cNvSpPr>
          <p:nvPr/>
        </p:nvSpPr>
        <p:spPr bwMode="auto">
          <a:xfrm>
            <a:off x="6400800" y="3805238"/>
            <a:ext cx="146685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MS PGothic" charset="0"/>
                <a:cs typeface="MS PGothic" charset="0"/>
              </a:defRPr>
            </a:lvl1pPr>
            <a:lvl2pPr marL="742950" indent="-285750" eaLnBrk="0" hangingPunct="0">
              <a:defRPr sz="2400">
                <a:solidFill>
                  <a:schemeClr val="tx1"/>
                </a:solidFill>
                <a:latin typeface="Arial" charset="0"/>
                <a:ea typeface="MS PGothic" charset="0"/>
                <a:cs typeface="MS PGothic" charset="0"/>
              </a:defRPr>
            </a:lvl2pPr>
            <a:lvl3pPr marL="1143000" indent="-228600" eaLnBrk="0" hangingPunct="0">
              <a:defRPr sz="2400">
                <a:solidFill>
                  <a:schemeClr val="tx1"/>
                </a:solidFill>
                <a:latin typeface="Arial" charset="0"/>
                <a:ea typeface="MS PGothic" charset="0"/>
                <a:cs typeface="MS PGothic" charset="0"/>
              </a:defRPr>
            </a:lvl3pPr>
            <a:lvl4pPr marL="1600200" indent="-228600" eaLnBrk="0" hangingPunct="0">
              <a:defRPr sz="2400">
                <a:solidFill>
                  <a:schemeClr val="tx1"/>
                </a:solidFill>
                <a:latin typeface="Arial" charset="0"/>
                <a:ea typeface="MS PGothic" charset="0"/>
                <a:cs typeface="MS PGothic" charset="0"/>
              </a:defRPr>
            </a:lvl4pPr>
            <a:lvl5pPr marL="2057400" indent="-228600" eaLnBrk="0" hangingPunct="0">
              <a:defRPr sz="2400">
                <a:solidFill>
                  <a:schemeClr val="tx1"/>
                </a:solidFill>
                <a:latin typeface="Arial"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Arial"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Arial"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Arial"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Arial" charset="0"/>
                <a:ea typeface="MS PGothic" charset="0"/>
                <a:cs typeface="MS PGothic" charset="0"/>
              </a:defRPr>
            </a:lvl9pPr>
          </a:lstStyle>
          <a:p>
            <a:pPr algn="ctr">
              <a:defRPr/>
            </a:pPr>
            <a:r>
              <a:rPr lang="en-US" sz="1800" kern="0" dirty="0">
                <a:solidFill>
                  <a:srgbClr val="FFFF00"/>
                </a:solidFill>
              </a:rPr>
              <a:t>1</a:t>
            </a:r>
            <a:r>
              <a:rPr lang="en-US" sz="1800" kern="0" dirty="0" smtClean="0">
                <a:solidFill>
                  <a:srgbClr val="FFFF00"/>
                </a:solidFill>
              </a:rPr>
              <a:t>x-nm</a:t>
            </a:r>
          </a:p>
          <a:p>
            <a:pPr algn="ctr">
              <a:defRPr/>
            </a:pPr>
            <a:r>
              <a:rPr lang="en-US" sz="1800" kern="0" dirty="0" smtClean="0">
                <a:solidFill>
                  <a:srgbClr val="FFFF00"/>
                </a:solidFill>
              </a:rPr>
              <a:t>NAND Flash</a:t>
            </a:r>
          </a:p>
        </p:txBody>
      </p:sp>
      <p:sp>
        <p:nvSpPr>
          <p:cNvPr id="61" name="Rectangle 60"/>
          <p:cNvSpPr/>
          <p:nvPr/>
        </p:nvSpPr>
        <p:spPr>
          <a:xfrm>
            <a:off x="0" y="5877272"/>
            <a:ext cx="6588224" cy="523220"/>
          </a:xfrm>
          <a:prstGeom prst="rect">
            <a:avLst/>
          </a:prstGeom>
        </p:spPr>
        <p:txBody>
          <a:bodyPr wrap="square">
            <a:spAutoFit/>
          </a:bodyPr>
          <a:lstStyle/>
          <a:p>
            <a:r>
              <a:rPr lang="en-US" sz="1400" dirty="0" smtClean="0">
                <a:solidFill>
                  <a:srgbClr val="006633"/>
                </a:solidFill>
                <a:latin typeface="Tahoma"/>
              </a:rPr>
              <a:t>[DATE </a:t>
            </a:r>
            <a:r>
              <a:rPr lang="en-US" sz="1400" dirty="0">
                <a:solidFill>
                  <a:srgbClr val="006633"/>
                </a:solidFill>
                <a:latin typeface="Tahoma"/>
              </a:rPr>
              <a:t>2012, ICCD 2012, DATE 2013, ITJ 2013, ICCD 2013, SIGMETRICS </a:t>
            </a:r>
            <a:r>
              <a:rPr lang="en-US" sz="1400" dirty="0" smtClean="0">
                <a:solidFill>
                  <a:srgbClr val="006633"/>
                </a:solidFill>
                <a:latin typeface="Tahoma"/>
              </a:rPr>
              <a:t>2014, HPCA 2015, DSN 2015, MSST 2015, JSAC 2016, HPCA 2017, DFRWS 2017]</a:t>
            </a:r>
            <a:endParaRPr lang="en-US" sz="1400" dirty="0">
              <a:solidFill>
                <a:srgbClr val="000000"/>
              </a:solidFill>
              <a:latin typeface="Tahoma"/>
            </a:endParaRPr>
          </a:p>
        </p:txBody>
      </p:sp>
      <p:sp>
        <p:nvSpPr>
          <p:cNvPr id="62" name="Rectangle 2"/>
          <p:cNvSpPr>
            <a:spLocks noChangeArrowheads="1"/>
          </p:cNvSpPr>
          <p:nvPr/>
        </p:nvSpPr>
        <p:spPr bwMode="auto">
          <a:xfrm>
            <a:off x="1447800" y="6427788"/>
            <a:ext cx="769620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1600" dirty="0">
                <a:solidFill>
                  <a:srgbClr val="000000"/>
                </a:solidFill>
                <a:latin typeface="Tahoma"/>
              </a:rPr>
              <a:t>Cai et al., </a:t>
            </a:r>
            <a:r>
              <a:rPr lang="en-US" sz="1600" dirty="0">
                <a:solidFill>
                  <a:srgbClr val="0000FF"/>
                </a:solidFill>
                <a:latin typeface="Tahoma"/>
              </a:rPr>
              <a:t>FPGA-based Solid-State Drive prototyping platform, </a:t>
            </a:r>
            <a:r>
              <a:rPr lang="en-US" sz="1600" dirty="0">
                <a:solidFill>
                  <a:srgbClr val="000000"/>
                </a:solidFill>
                <a:latin typeface="Tahoma"/>
              </a:rPr>
              <a:t>FCCM 2011.</a:t>
            </a:r>
          </a:p>
        </p:txBody>
      </p:sp>
    </p:spTree>
    <p:extLst>
      <p:ext uri="{BB962C8B-B14F-4D97-AF65-F5344CB8AC3E}">
        <p14:creationId xmlns:p14="http://schemas.microsoft.com/office/powerpoint/2010/main" val="146091027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5" name="Title 1"/>
          <p:cNvSpPr>
            <a:spLocks noGrp="1"/>
          </p:cNvSpPr>
          <p:nvPr>
            <p:ph type="title"/>
          </p:nvPr>
        </p:nvSpPr>
        <p:spPr/>
        <p:txBody>
          <a:bodyPr/>
          <a:lstStyle/>
          <a:p>
            <a:r>
              <a:rPr lang="en-US">
                <a:latin typeface="Garamond" charset="0"/>
              </a:rPr>
              <a:t>NAND Flash Error Types</a:t>
            </a:r>
          </a:p>
        </p:txBody>
      </p:sp>
      <p:sp>
        <p:nvSpPr>
          <p:cNvPr id="3" name="Content Placeholder 2"/>
          <p:cNvSpPr>
            <a:spLocks noGrp="1"/>
          </p:cNvSpPr>
          <p:nvPr>
            <p:ph idx="1"/>
          </p:nvPr>
        </p:nvSpPr>
        <p:spPr>
          <a:xfrm>
            <a:off x="228600" y="1206500"/>
            <a:ext cx="8610600" cy="5041900"/>
          </a:xfrm>
        </p:spPr>
        <p:txBody>
          <a:bodyPr/>
          <a:lstStyle/>
          <a:p>
            <a:r>
              <a:rPr lang="en-US">
                <a:latin typeface="Tahoma" charset="0"/>
              </a:rPr>
              <a:t>Four types of errors [Cai+, DATE 2012]</a:t>
            </a:r>
          </a:p>
          <a:p>
            <a:endParaRPr lang="en-US">
              <a:latin typeface="Tahoma" charset="0"/>
            </a:endParaRPr>
          </a:p>
          <a:p>
            <a:r>
              <a:rPr lang="en-US">
                <a:latin typeface="Tahoma" charset="0"/>
              </a:rPr>
              <a:t>Caused by </a:t>
            </a:r>
            <a:r>
              <a:rPr lang="en-US">
                <a:solidFill>
                  <a:srgbClr val="FF0000"/>
                </a:solidFill>
                <a:latin typeface="Tahoma" charset="0"/>
              </a:rPr>
              <a:t>common flash operations</a:t>
            </a:r>
          </a:p>
          <a:p>
            <a:pPr lvl="1"/>
            <a:r>
              <a:rPr lang="en-US">
                <a:solidFill>
                  <a:srgbClr val="0000FF"/>
                </a:solidFill>
                <a:latin typeface="Tahoma" charset="0"/>
              </a:rPr>
              <a:t>Read</a:t>
            </a:r>
            <a:r>
              <a:rPr lang="en-US">
                <a:latin typeface="Tahoma" charset="0"/>
              </a:rPr>
              <a:t> errors</a:t>
            </a:r>
          </a:p>
          <a:p>
            <a:pPr lvl="1"/>
            <a:r>
              <a:rPr lang="en-US">
                <a:solidFill>
                  <a:srgbClr val="0000FF"/>
                </a:solidFill>
                <a:latin typeface="Tahoma" charset="0"/>
              </a:rPr>
              <a:t>Erase</a:t>
            </a:r>
            <a:r>
              <a:rPr lang="en-US">
                <a:latin typeface="Tahoma" charset="0"/>
              </a:rPr>
              <a:t> errors</a:t>
            </a:r>
          </a:p>
          <a:p>
            <a:pPr lvl="1"/>
            <a:r>
              <a:rPr lang="en-US">
                <a:solidFill>
                  <a:srgbClr val="0000FF"/>
                </a:solidFill>
                <a:latin typeface="Tahoma" charset="0"/>
              </a:rPr>
              <a:t>Program</a:t>
            </a:r>
            <a:r>
              <a:rPr lang="en-US">
                <a:latin typeface="Tahoma" charset="0"/>
              </a:rPr>
              <a:t> (interference) errors</a:t>
            </a:r>
          </a:p>
          <a:p>
            <a:pPr lvl="1"/>
            <a:endParaRPr lang="en-US">
              <a:latin typeface="Tahoma" charset="0"/>
            </a:endParaRPr>
          </a:p>
          <a:p>
            <a:r>
              <a:rPr lang="en-US">
                <a:latin typeface="Tahoma" charset="0"/>
              </a:rPr>
              <a:t>Caused by flash </a:t>
            </a:r>
            <a:r>
              <a:rPr lang="en-US">
                <a:solidFill>
                  <a:srgbClr val="FF0000"/>
                </a:solidFill>
                <a:latin typeface="Tahoma" charset="0"/>
              </a:rPr>
              <a:t>cell losing charge over time</a:t>
            </a:r>
          </a:p>
          <a:p>
            <a:pPr lvl="1"/>
            <a:r>
              <a:rPr lang="en-US">
                <a:solidFill>
                  <a:srgbClr val="0000FF"/>
                </a:solidFill>
                <a:latin typeface="Tahoma" charset="0"/>
              </a:rPr>
              <a:t>Retention</a:t>
            </a:r>
            <a:r>
              <a:rPr lang="en-US">
                <a:latin typeface="Tahoma" charset="0"/>
              </a:rPr>
              <a:t> errors</a:t>
            </a:r>
          </a:p>
          <a:p>
            <a:pPr lvl="2"/>
            <a:r>
              <a:rPr lang="en-US">
                <a:latin typeface="Tahoma" charset="0"/>
              </a:rPr>
              <a:t>Whether an error happens depends on required retention time</a:t>
            </a:r>
          </a:p>
          <a:p>
            <a:pPr lvl="2"/>
            <a:r>
              <a:rPr lang="en-US">
                <a:latin typeface="Tahoma" charset="0"/>
              </a:rPr>
              <a:t>Especially problematic in MLC flash because threshold voltage window to determine stored value is smaller</a:t>
            </a:r>
          </a:p>
          <a:p>
            <a:pPr lvl="2"/>
            <a:endParaRPr lang="en-US">
              <a:latin typeface="Tahoma" charset="0"/>
            </a:endParaRPr>
          </a:p>
        </p:txBody>
      </p:sp>
      <p:sp>
        <p:nvSpPr>
          <p:cNvPr id="221187"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F11EBAE-8EF2-2C41-8609-8DC2CFFBA5BE}" type="slidenum">
              <a:rPr lang="en-US" sz="1600">
                <a:solidFill>
                  <a:srgbClr val="000000"/>
                </a:solidFill>
                <a:latin typeface="Garamond" charset="0"/>
              </a:rPr>
              <a:pPr eaLnBrk="1" hangingPunct="1"/>
              <a:t>212</a:t>
            </a:fld>
            <a:endParaRPr lang="en-US" sz="1600">
              <a:solidFill>
                <a:srgbClr val="000000"/>
              </a:solidFill>
              <a:latin typeface="Garamond" charset="0"/>
            </a:endParaRPr>
          </a:p>
        </p:txBody>
      </p:sp>
    </p:spTree>
    <p:extLst>
      <p:ext uri="{BB962C8B-B14F-4D97-AF65-F5344CB8AC3E}">
        <p14:creationId xmlns:p14="http://schemas.microsoft.com/office/powerpoint/2010/main" val="4210124172"/>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4257" name="Group 7"/>
          <p:cNvGrpSpPr>
            <a:grpSpLocks/>
          </p:cNvGrpSpPr>
          <p:nvPr/>
        </p:nvGrpSpPr>
        <p:grpSpPr bwMode="auto">
          <a:xfrm>
            <a:off x="63500" y="815975"/>
            <a:ext cx="9144000" cy="4351338"/>
            <a:chOff x="0" y="906463"/>
            <a:chExt cx="9144000" cy="4351337"/>
          </a:xfrm>
        </p:grpSpPr>
        <p:pic>
          <p:nvPicPr>
            <p:cNvPr id="224265" name="Picture 24" descr="all_errors.bmp"/>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906463"/>
              <a:ext cx="9144000" cy="4351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266" name="Oval 15"/>
            <p:cNvSpPr>
              <a:spLocks noChangeArrowheads="1"/>
            </p:cNvSpPr>
            <p:nvPr/>
          </p:nvSpPr>
          <p:spPr bwMode="auto">
            <a:xfrm>
              <a:off x="7099300" y="1435100"/>
              <a:ext cx="469900" cy="1284288"/>
            </a:xfrm>
            <a:prstGeom prst="ellipse">
              <a:avLst/>
            </a:prstGeom>
            <a:noFill/>
            <a:ln w="28575">
              <a:solidFill>
                <a:schemeClr val="tx1"/>
              </a:solidFill>
              <a:prstDash val="dash"/>
              <a:round/>
              <a:headEnd/>
              <a:tailEnd/>
            </a:ln>
            <a:extLst>
              <a:ext uri="{909E8E84-426E-40dd-AFC4-6F175D3DCCD1}">
                <a14:hiddenFill xmlns:a14="http://schemas.microsoft.com/office/drawing/2010/main">
                  <a:solidFill>
                    <a:srgbClr val="FFFFFF"/>
                  </a:solidFill>
                </a14:hiddenFill>
              </a:ext>
            </a:extLst>
          </p:spPr>
          <p:txBody>
            <a:bodyPr/>
            <a:lstStyle/>
            <a:p>
              <a:pPr eaLnBrk="0" hangingPunct="0"/>
              <a:endParaRPr lang="en-US">
                <a:solidFill>
                  <a:srgbClr val="000000"/>
                </a:solidFill>
                <a:latin typeface="Tahoma"/>
              </a:endParaRPr>
            </a:p>
          </p:txBody>
        </p:sp>
        <p:sp>
          <p:nvSpPr>
            <p:cNvPr id="224267" name="TextBox 16"/>
            <p:cNvSpPr txBox="1">
              <a:spLocks noChangeArrowheads="1"/>
            </p:cNvSpPr>
            <p:nvPr/>
          </p:nvSpPr>
          <p:spPr bwMode="auto">
            <a:xfrm>
              <a:off x="5118100" y="1104900"/>
              <a:ext cx="17494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rPr>
                <a:t>retention errors</a:t>
              </a:r>
            </a:p>
          </p:txBody>
        </p:sp>
        <p:cxnSp>
          <p:nvCxnSpPr>
            <p:cNvPr id="224268" name="Straight Arrow Connector 22"/>
            <p:cNvCxnSpPr>
              <a:cxnSpLocks noChangeShapeType="1"/>
            </p:cNvCxnSpPr>
            <p:nvPr/>
          </p:nvCxnSpPr>
          <p:spPr bwMode="auto">
            <a:xfrm>
              <a:off x="6223000" y="1423988"/>
              <a:ext cx="876300" cy="469900"/>
            </a:xfrm>
            <a:prstGeom prst="straightConnector1">
              <a:avLst/>
            </a:prstGeom>
            <a:noFill/>
            <a:ln w="9525">
              <a:solidFill>
                <a:schemeClr val="tx1"/>
              </a:solidFill>
              <a:round/>
              <a:headEnd/>
              <a:tailEnd type="arrow" w="med" len="med"/>
            </a:ln>
            <a:extLst>
              <a:ext uri="{909E8E84-426E-40dd-AFC4-6F175D3DCCD1}">
                <a14:hiddenFill xmlns:a14="http://schemas.microsoft.com/office/drawing/2010/main">
                  <a:noFill/>
                </a14:hiddenFill>
              </a:ext>
            </a:extLst>
          </p:spPr>
        </p:cxnSp>
      </p:grpSp>
      <p:sp>
        <p:nvSpPr>
          <p:cNvPr id="20483" name="Content Placeholder 14"/>
          <p:cNvSpPr>
            <a:spLocks noGrp="1"/>
          </p:cNvSpPr>
          <p:nvPr>
            <p:ph idx="1"/>
          </p:nvPr>
        </p:nvSpPr>
        <p:spPr>
          <a:xfrm>
            <a:off x="117475" y="4962525"/>
            <a:ext cx="8850313" cy="1344613"/>
          </a:xfrm>
        </p:spPr>
        <p:txBody>
          <a:bodyPr/>
          <a:lstStyle/>
          <a:p>
            <a:r>
              <a:rPr lang="en-US">
                <a:solidFill>
                  <a:srgbClr val="0000FF"/>
                </a:solidFill>
                <a:latin typeface="Tahoma" charset="0"/>
              </a:rPr>
              <a:t>Raw bit error rate increases exponentially with P/E cycles</a:t>
            </a:r>
          </a:p>
          <a:p>
            <a:r>
              <a:rPr lang="en-US">
                <a:solidFill>
                  <a:srgbClr val="0000FF"/>
                </a:solidFill>
                <a:latin typeface="Tahoma" charset="0"/>
              </a:rPr>
              <a:t>Retention errors are dominant </a:t>
            </a:r>
            <a:r>
              <a:rPr lang="en-US">
                <a:latin typeface="Tahoma" charset="0"/>
              </a:rPr>
              <a:t>(&gt;99% for 1-year ret. time)</a:t>
            </a:r>
          </a:p>
          <a:p>
            <a:r>
              <a:rPr lang="en-US">
                <a:solidFill>
                  <a:srgbClr val="0000FF"/>
                </a:solidFill>
                <a:latin typeface="Tahoma" charset="0"/>
              </a:rPr>
              <a:t>Retention errors increase with retention time requirement</a:t>
            </a:r>
          </a:p>
          <a:p>
            <a:endParaRPr lang="en-US">
              <a:latin typeface="Tahoma" charset="0"/>
            </a:endParaRPr>
          </a:p>
        </p:txBody>
      </p:sp>
      <p:sp>
        <p:nvSpPr>
          <p:cNvPr id="224259" name="Title 1"/>
          <p:cNvSpPr>
            <a:spLocks noGrp="1"/>
          </p:cNvSpPr>
          <p:nvPr>
            <p:ph type="title"/>
          </p:nvPr>
        </p:nvSpPr>
        <p:spPr>
          <a:xfrm>
            <a:off x="228600" y="152400"/>
            <a:ext cx="8915400" cy="1066800"/>
          </a:xfrm>
        </p:spPr>
        <p:txBody>
          <a:bodyPr/>
          <a:lstStyle/>
          <a:p>
            <a:r>
              <a:rPr lang="en-US">
                <a:latin typeface="Garamond" charset="0"/>
              </a:rPr>
              <a:t>Observations: Flash Error Analysis</a:t>
            </a:r>
          </a:p>
        </p:txBody>
      </p:sp>
      <p:sp>
        <p:nvSpPr>
          <p:cNvPr id="22426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8E76C40-A8C2-6749-A54E-AD8A0DE3FDE0}" type="slidenum">
              <a:rPr lang="en-US" sz="1600">
                <a:solidFill>
                  <a:srgbClr val="000000"/>
                </a:solidFill>
                <a:latin typeface="Garamond" charset="0"/>
              </a:rPr>
              <a:pPr eaLnBrk="1" hangingPunct="1"/>
              <a:t>213</a:t>
            </a:fld>
            <a:endParaRPr lang="en-US" sz="1600">
              <a:solidFill>
                <a:srgbClr val="000000"/>
              </a:solidFill>
              <a:latin typeface="Garamond" charset="0"/>
            </a:endParaRPr>
          </a:p>
        </p:txBody>
      </p:sp>
      <p:sp>
        <p:nvSpPr>
          <p:cNvPr id="224261" name="TextBox 1"/>
          <p:cNvSpPr txBox="1">
            <a:spLocks noChangeArrowheads="1"/>
          </p:cNvSpPr>
          <p:nvPr/>
        </p:nvSpPr>
        <p:spPr bwMode="auto">
          <a:xfrm>
            <a:off x="3543300" y="4673600"/>
            <a:ext cx="1312863" cy="3698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dirty="0">
                <a:solidFill>
                  <a:srgbClr val="000000"/>
                </a:solidFill>
              </a:rPr>
              <a:t>P/E Cycles</a:t>
            </a:r>
          </a:p>
        </p:txBody>
      </p:sp>
      <p:sp>
        <p:nvSpPr>
          <p:cNvPr id="11" name="TextBox 10"/>
          <p:cNvSpPr txBox="1"/>
          <p:nvPr/>
        </p:nvSpPr>
        <p:spPr>
          <a:xfrm>
            <a:off x="-850900" y="2679700"/>
            <a:ext cx="2108758" cy="369332"/>
          </a:xfrm>
          <a:prstGeom prst="rect">
            <a:avLst/>
          </a:prstGeom>
          <a:solidFill>
            <a:schemeClr val="bg1"/>
          </a:solidFill>
          <a:scene3d>
            <a:camera prst="orthographicFront">
              <a:rot lat="0" lon="0" rev="5400000"/>
            </a:camera>
            <a:lightRig rig="threePt" dir="t"/>
          </a:scene3d>
        </p:spPr>
        <p:txBody>
          <a:bodyPr wrap="none">
            <a:spAutoFit/>
          </a:bodyPr>
          <a:lstStyle/>
          <a:p>
            <a:pPr>
              <a:defRPr/>
            </a:pPr>
            <a:r>
              <a:rPr lang="en-US" dirty="0">
                <a:solidFill>
                  <a:srgbClr val="000000"/>
                </a:solidFill>
                <a:latin typeface="Tahoma"/>
              </a:rPr>
              <a:t>Raw Bit Error Rate</a:t>
            </a:r>
          </a:p>
        </p:txBody>
      </p:sp>
      <p:sp>
        <p:nvSpPr>
          <p:cNvPr id="224263" name="TextBox 1"/>
          <p:cNvSpPr txBox="1">
            <a:spLocks noChangeArrowheads="1"/>
          </p:cNvSpPr>
          <p:nvPr/>
        </p:nvSpPr>
        <p:spPr bwMode="auto">
          <a:xfrm>
            <a:off x="1371600" y="6464300"/>
            <a:ext cx="69881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800">
                <a:solidFill>
                  <a:srgbClr val="000000"/>
                </a:solidFill>
              </a:rPr>
              <a:t>Cai et al., </a:t>
            </a:r>
            <a:r>
              <a:rPr lang="en-US" sz="1800">
                <a:solidFill>
                  <a:srgbClr val="0000FF"/>
                </a:solidFill>
              </a:rPr>
              <a:t>Error Patterns in MLC NAND Flash Memory</a:t>
            </a:r>
            <a:r>
              <a:rPr lang="en-US" sz="1800">
                <a:solidFill>
                  <a:srgbClr val="000000"/>
                </a:solidFill>
              </a:rPr>
              <a:t>, DATE 2012.</a:t>
            </a:r>
          </a:p>
        </p:txBody>
      </p:sp>
    </p:spTree>
    <p:extLst>
      <p:ext uri="{BB962C8B-B14F-4D97-AF65-F5344CB8AC3E}">
        <p14:creationId xmlns:p14="http://schemas.microsoft.com/office/powerpoint/2010/main" val="182115760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048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2048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048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7" name="Title 1"/>
          <p:cNvSpPr>
            <a:spLocks noGrp="1"/>
          </p:cNvSpPr>
          <p:nvPr>
            <p:ph type="title"/>
          </p:nvPr>
        </p:nvSpPr>
        <p:spPr/>
        <p:txBody>
          <a:bodyPr/>
          <a:lstStyle/>
          <a:p>
            <a:r>
              <a:rPr lang="en-US">
                <a:latin typeface="Garamond" charset="0"/>
              </a:rPr>
              <a:t>More on Flash Error Analysis</a:t>
            </a:r>
          </a:p>
        </p:txBody>
      </p:sp>
      <p:sp>
        <p:nvSpPr>
          <p:cNvPr id="229378" name="Content Placeholder 2"/>
          <p:cNvSpPr>
            <a:spLocks noGrp="1"/>
          </p:cNvSpPr>
          <p:nvPr>
            <p:ph idx="1"/>
          </p:nvPr>
        </p:nvSpPr>
        <p:spPr>
          <a:xfrm>
            <a:off x="228600" y="1124744"/>
            <a:ext cx="8610600" cy="4876800"/>
          </a:xfrm>
        </p:spPr>
        <p:txBody>
          <a:bodyPr/>
          <a:lstStyle/>
          <a:p>
            <a:r>
              <a:rPr lang="en-US" dirty="0">
                <a:latin typeface="Tahoma" charset="0"/>
              </a:rPr>
              <a:t>Yu Cai, Erich F. </a:t>
            </a:r>
            <a:r>
              <a:rPr lang="en-US" dirty="0" err="1">
                <a:latin typeface="Tahoma" charset="0"/>
              </a:rPr>
              <a:t>Haratsch</a:t>
            </a:r>
            <a:r>
              <a:rPr lang="en-US" dirty="0">
                <a:latin typeface="Tahoma" charset="0"/>
              </a:rPr>
              <a:t>, Onur Mutlu, and Ken Mai,</a:t>
            </a:r>
            <a:br>
              <a:rPr lang="en-US" dirty="0">
                <a:latin typeface="Tahoma" charset="0"/>
              </a:rPr>
            </a:br>
            <a:r>
              <a:rPr lang="en-US" b="1" dirty="0">
                <a:latin typeface="Tahoma" charset="0"/>
                <a:hlinkClick r:id="rId2"/>
              </a:rPr>
              <a:t>"Error Patterns in MLC NAND Flash Memory: Measurement, Characterization, and Analysis"</a:t>
            </a:r>
            <a:r>
              <a:rPr lang="en-US" dirty="0">
                <a:latin typeface="Tahoma" charset="0"/>
              </a:rPr>
              <a:t> </a:t>
            </a:r>
            <a:br>
              <a:rPr lang="en-US" dirty="0">
                <a:latin typeface="Tahoma" charset="0"/>
              </a:rPr>
            </a:br>
            <a:r>
              <a:rPr lang="en-US" i="1" dirty="0">
                <a:latin typeface="Tahoma" charset="0"/>
              </a:rPr>
              <a:t>Proceedings of the </a:t>
            </a:r>
            <a:r>
              <a:rPr lang="en-US" i="1" dirty="0">
                <a:latin typeface="Tahoma" charset="0"/>
                <a:hlinkClick r:id="rId3"/>
              </a:rPr>
              <a:t>Design, Automation, and Test in Europe Conference</a:t>
            </a:r>
            <a:r>
              <a:rPr lang="en-US" i="1" dirty="0">
                <a:latin typeface="Tahoma" charset="0"/>
              </a:rPr>
              <a:t> (</a:t>
            </a:r>
            <a:r>
              <a:rPr lang="en-US" b="1" i="1" dirty="0">
                <a:latin typeface="Tahoma" charset="0"/>
              </a:rPr>
              <a:t>DATE</a:t>
            </a:r>
            <a:r>
              <a:rPr lang="en-US" i="1" dirty="0">
                <a:latin typeface="Tahoma" charset="0"/>
              </a:rPr>
              <a:t>)</a:t>
            </a:r>
            <a:r>
              <a:rPr lang="en-US" dirty="0">
                <a:latin typeface="Tahoma" charset="0"/>
              </a:rPr>
              <a:t>, Dresden, Germany, March 2012. </a:t>
            </a:r>
            <a:r>
              <a:rPr lang="en-US" dirty="0">
                <a:latin typeface="Tahoma" charset="0"/>
                <a:hlinkClick r:id="rId4"/>
              </a:rPr>
              <a:t>Slides (ppt)</a:t>
            </a:r>
            <a:endParaRPr lang="en-US" dirty="0">
              <a:latin typeface="Tahoma" charset="0"/>
            </a:endParaRPr>
          </a:p>
          <a:p>
            <a:endParaRPr lang="en-US" dirty="0">
              <a:latin typeface="Tahoma" charset="0"/>
            </a:endParaRPr>
          </a:p>
          <a:p>
            <a:endParaRPr lang="en-US" dirty="0">
              <a:latin typeface="Tahoma" charset="0"/>
            </a:endParaRPr>
          </a:p>
        </p:txBody>
      </p:sp>
      <p:sp>
        <p:nvSpPr>
          <p:cNvPr id="229379"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3FC5A756-10A1-6C48-8C00-705E2B8E71EB}" type="slidenum">
              <a:rPr lang="en-US" sz="1600">
                <a:solidFill>
                  <a:srgbClr val="000000"/>
                </a:solidFill>
                <a:latin typeface="Garamond" charset="0"/>
              </a:rPr>
              <a:pPr eaLnBrk="1" hangingPunct="1"/>
              <a:t>214</a:t>
            </a:fld>
            <a:endParaRPr lang="en-US" sz="1600">
              <a:solidFill>
                <a:srgbClr val="000000"/>
              </a:solidFill>
              <a:latin typeface="Garamond" charset="0"/>
            </a:endParaRPr>
          </a:p>
        </p:txBody>
      </p:sp>
      <p:pic>
        <p:nvPicPr>
          <p:cNvPr id="2" name="Picture 1"/>
          <p:cNvPicPr>
            <a:picLocks noChangeAspect="1"/>
          </p:cNvPicPr>
          <p:nvPr/>
        </p:nvPicPr>
        <p:blipFill>
          <a:blip r:embed="rId5"/>
          <a:stretch>
            <a:fillRect/>
          </a:stretch>
        </p:blipFill>
        <p:spPr>
          <a:xfrm>
            <a:off x="0" y="3998757"/>
            <a:ext cx="9144000" cy="2094539"/>
          </a:xfrm>
          <a:prstGeom prst="rect">
            <a:avLst/>
          </a:prstGeom>
        </p:spPr>
      </p:pic>
    </p:spTree>
    <p:extLst>
      <p:ext uri="{BB962C8B-B14F-4D97-AF65-F5344CB8AC3E}">
        <p14:creationId xmlns:p14="http://schemas.microsoft.com/office/powerpoint/2010/main" val="566699544"/>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Solution to Retention Errors</a:t>
            </a:r>
            <a:endParaRPr lang="en-US" dirty="0"/>
          </a:p>
        </p:txBody>
      </p:sp>
      <p:sp>
        <p:nvSpPr>
          <p:cNvPr id="3" name="Content Placeholder 2"/>
          <p:cNvSpPr>
            <a:spLocks noGrp="1"/>
          </p:cNvSpPr>
          <p:nvPr>
            <p:ph idx="1"/>
          </p:nvPr>
        </p:nvSpPr>
        <p:spPr>
          <a:xfrm>
            <a:off x="228600" y="1124744"/>
            <a:ext cx="8610600" cy="4979640"/>
          </a:xfrm>
        </p:spPr>
        <p:txBody>
          <a:bodyPr/>
          <a:lstStyle/>
          <a:p>
            <a:r>
              <a:rPr lang="en-US" dirty="0" smtClean="0"/>
              <a:t>Refresh periodically</a:t>
            </a:r>
          </a:p>
          <a:p>
            <a:r>
              <a:rPr lang="en-US" dirty="0" smtClean="0"/>
              <a:t>Change the period based on P/E cycle </a:t>
            </a:r>
            <a:r>
              <a:rPr lang="en-US" dirty="0" err="1" smtClean="0"/>
              <a:t>wearout</a:t>
            </a:r>
            <a:endParaRPr lang="en-US" dirty="0" smtClean="0"/>
          </a:p>
          <a:p>
            <a:pPr lvl="1"/>
            <a:r>
              <a:rPr lang="en-US" dirty="0" smtClean="0"/>
              <a:t>Refresh more often at higher P/E cycles</a:t>
            </a:r>
          </a:p>
          <a:p>
            <a:r>
              <a:rPr lang="en-US" dirty="0" smtClean="0"/>
              <a:t>Use a combination of </a:t>
            </a:r>
            <a:r>
              <a:rPr lang="en-US" dirty="0" smtClean="0">
                <a:solidFill>
                  <a:srgbClr val="0000FF"/>
                </a:solidFill>
              </a:rPr>
              <a:t>in-place </a:t>
            </a:r>
            <a:r>
              <a:rPr lang="en-US" dirty="0" smtClean="0"/>
              <a:t>and </a:t>
            </a:r>
            <a:r>
              <a:rPr lang="en-US" dirty="0" smtClean="0">
                <a:solidFill>
                  <a:srgbClr val="0000FF"/>
                </a:solidFill>
              </a:rPr>
              <a:t>remapping-based </a:t>
            </a:r>
            <a:r>
              <a:rPr lang="en-US" dirty="0" smtClean="0"/>
              <a:t>refresh</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215</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0" y="3548462"/>
            <a:ext cx="9144000" cy="2112786"/>
          </a:xfrm>
          <a:prstGeom prst="rect">
            <a:avLst/>
          </a:prstGeom>
        </p:spPr>
      </p:pic>
    </p:spTree>
    <p:extLst>
      <p:ext uri="{BB962C8B-B14F-4D97-AF65-F5344CB8AC3E}">
        <p14:creationId xmlns:p14="http://schemas.microsoft.com/office/powerpoint/2010/main" val="765912255"/>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smtClean="0">
                <a:latin typeface="Garamond" charset="0"/>
              </a:rPr>
              <a:t>One Issue: Read Disturb in Flash Memory</a:t>
            </a:r>
            <a:endParaRPr lang="en-US" dirty="0">
              <a:latin typeface="Garamond" charset="0"/>
            </a:endParaRPr>
          </a:p>
        </p:txBody>
      </p:sp>
      <p:sp>
        <p:nvSpPr>
          <p:cNvPr id="256002" name="Content Placeholder 2"/>
          <p:cNvSpPr>
            <a:spLocks noGrp="1"/>
          </p:cNvSpPr>
          <p:nvPr>
            <p:ph idx="1"/>
          </p:nvPr>
        </p:nvSpPr>
        <p:spPr>
          <a:xfrm>
            <a:off x="228600" y="1055688"/>
            <a:ext cx="8610600" cy="5192712"/>
          </a:xfrm>
        </p:spPr>
        <p:txBody>
          <a:bodyPr/>
          <a:lstStyle/>
          <a:p>
            <a:r>
              <a:rPr lang="en-US" dirty="0" smtClean="0">
                <a:latin typeface="Tahoma" charset="0"/>
              </a:rPr>
              <a:t>All scaled memories are prone to read disturb errors</a:t>
            </a:r>
            <a:endParaRPr lang="en-US" dirty="0">
              <a:latin typeface="Tahoma" charset="0"/>
            </a:endParaRPr>
          </a:p>
          <a:p>
            <a:pPr lvl="1"/>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
        <p:nvSpPr>
          <p:cNvPr id="256003"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D8D43E4-1AEE-4448-972F-6510E7266E37}" type="slidenum">
              <a:rPr lang="en-US" sz="1600">
                <a:solidFill>
                  <a:srgbClr val="000000"/>
                </a:solidFill>
                <a:latin typeface="Garamond" charset="0"/>
              </a:rPr>
              <a:pPr eaLnBrk="1" hangingPunct="1"/>
              <a:t>216</a:t>
            </a:fld>
            <a:endParaRPr lang="en-US" sz="1600">
              <a:solidFill>
                <a:srgbClr val="000000"/>
              </a:solidFill>
              <a:latin typeface="Garamond" charset="0"/>
            </a:endParaRPr>
          </a:p>
        </p:txBody>
      </p:sp>
    </p:spTree>
    <p:extLst>
      <p:ext uri="{BB962C8B-B14F-4D97-AF65-F5344CB8AC3E}">
        <p14:creationId xmlns:p14="http://schemas.microsoft.com/office/powerpoint/2010/main" val="19974575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69" name="Title 1"/>
          <p:cNvSpPr>
            <a:spLocks noGrp="1"/>
          </p:cNvSpPr>
          <p:nvPr>
            <p:ph type="title"/>
          </p:nvPr>
        </p:nvSpPr>
        <p:spPr/>
        <p:txBody>
          <a:bodyPr/>
          <a:lstStyle/>
          <a:p>
            <a:pPr eaLnBrk="1" hangingPunct="1"/>
            <a:r>
              <a:rPr lang="en-US">
                <a:latin typeface="Calibri" charset="0"/>
              </a:rPr>
              <a:t>NAND Flash Memory Background</a:t>
            </a:r>
          </a:p>
        </p:txBody>
      </p:sp>
      <p:sp>
        <p:nvSpPr>
          <p:cNvPr id="43" name="Rectangle 42"/>
          <p:cNvSpPr/>
          <p:nvPr/>
        </p:nvSpPr>
        <p:spPr>
          <a:xfrm>
            <a:off x="738188" y="1085850"/>
            <a:ext cx="7693025" cy="3638550"/>
          </a:xfrm>
          <a:prstGeom prst="rect">
            <a:avLst/>
          </a:prstGeom>
          <a:solidFill>
            <a:sysClr val="window" lastClr="FFFFFF">
              <a:lumMod val="65000"/>
            </a:sysClr>
          </a:solidFill>
          <a:ln w="12700" cap="flat" cmpd="sng" algn="ctr">
            <a:solidFill>
              <a:sysClr val="windowText" lastClr="000000"/>
            </a:solidFill>
            <a:prstDash val="solid"/>
            <a:miter lim="800000"/>
          </a:ln>
          <a:effectLst/>
        </p:spPr>
        <p:txBody>
          <a:bodyPr/>
          <a:lstStyle/>
          <a:p>
            <a:pPr algn="ctr">
              <a:defRPr/>
            </a:pPr>
            <a:r>
              <a:rPr lang="en-US" sz="2800" kern="0" dirty="0">
                <a:solidFill>
                  <a:prstClr val="black"/>
                </a:solidFill>
                <a:latin typeface="Calibri"/>
                <a:ea typeface="ＭＳ Ｐゴシック" charset="0"/>
                <a:cs typeface="ＭＳ Ｐゴシック" charset="0"/>
              </a:rPr>
              <a:t>Flash Memory</a:t>
            </a:r>
          </a:p>
        </p:txBody>
      </p:sp>
      <p:grpSp>
        <p:nvGrpSpPr>
          <p:cNvPr id="44" name="Group 43"/>
          <p:cNvGrpSpPr/>
          <p:nvPr/>
        </p:nvGrpSpPr>
        <p:grpSpPr>
          <a:xfrm>
            <a:off x="874834" y="1734281"/>
            <a:ext cx="7420709" cy="2800352"/>
            <a:chOff x="1195753" y="1480770"/>
            <a:chExt cx="9894279" cy="2800352"/>
          </a:xfrm>
          <a:solidFill>
            <a:sysClr val="window" lastClr="FFFFFF"/>
          </a:solidFill>
        </p:grpSpPr>
        <p:sp>
          <p:nvSpPr>
            <p:cNvPr id="45" name="Rectangle 44"/>
            <p:cNvSpPr/>
            <p:nvPr/>
          </p:nvSpPr>
          <p:spPr>
            <a:xfrm>
              <a:off x="1195753" y="1879355"/>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latin typeface="Calibri"/>
                  <a:ea typeface="ＭＳ Ｐゴシック" charset="0"/>
                  <a:cs typeface="ＭＳ Ｐゴシック" charset="0"/>
                </a:rPr>
                <a:t>Page 1</a:t>
              </a:r>
            </a:p>
          </p:txBody>
        </p:sp>
        <p:sp>
          <p:nvSpPr>
            <p:cNvPr id="46" name="Rectangle 45"/>
            <p:cNvSpPr/>
            <p:nvPr/>
          </p:nvSpPr>
          <p:spPr>
            <a:xfrm>
              <a:off x="1195754" y="1480770"/>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latin typeface="Calibri"/>
                  <a:ea typeface="ＭＳ Ｐゴシック" charset="0"/>
                  <a:cs typeface="ＭＳ Ｐゴシック" charset="0"/>
                </a:rPr>
                <a:t>Page 0</a:t>
              </a:r>
            </a:p>
          </p:txBody>
        </p:sp>
        <p:sp>
          <p:nvSpPr>
            <p:cNvPr id="47" name="Rectangle 46"/>
            <p:cNvSpPr/>
            <p:nvPr/>
          </p:nvSpPr>
          <p:spPr>
            <a:xfrm>
              <a:off x="1195754" y="2277940"/>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latin typeface="Calibri"/>
                  <a:ea typeface="ＭＳ Ｐゴシック" charset="0"/>
                  <a:cs typeface="ＭＳ Ｐゴシック" charset="0"/>
                </a:rPr>
                <a:t>Page 2</a:t>
              </a:r>
            </a:p>
          </p:txBody>
        </p:sp>
        <p:sp>
          <p:nvSpPr>
            <p:cNvPr id="48" name="Rectangle 47"/>
            <p:cNvSpPr/>
            <p:nvPr/>
          </p:nvSpPr>
          <p:spPr>
            <a:xfrm>
              <a:off x="1195753" y="3882536"/>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latin typeface="Calibri"/>
                  <a:ea typeface="ＭＳ Ｐゴシック" charset="0"/>
                  <a:cs typeface="ＭＳ Ｐゴシック" charset="0"/>
                </a:rPr>
                <a:t>Page 255</a:t>
              </a:r>
            </a:p>
          </p:txBody>
        </p:sp>
        <p:sp>
          <p:nvSpPr>
            <p:cNvPr id="49" name="Rectangle 48"/>
            <p:cNvSpPr/>
            <p:nvPr/>
          </p:nvSpPr>
          <p:spPr>
            <a:xfrm>
              <a:off x="1195753" y="2667000"/>
              <a:ext cx="1946031" cy="1202332"/>
            </a:xfrm>
            <a:prstGeom prst="rect">
              <a:avLst/>
            </a:prstGeom>
            <a:grpFill/>
            <a:ln w="12700" cap="flat" cmpd="sng" algn="ctr">
              <a:solidFill>
                <a:sysClr val="windowText" lastClr="000000"/>
              </a:solidFill>
              <a:prstDash val="solid"/>
              <a:miter lim="800000"/>
            </a:ln>
            <a:effectLst/>
          </p:spPr>
          <p:txBody>
            <a:bodyPr vert="vert270" anchor="ctr"/>
            <a:lstStyle/>
            <a:p>
              <a:pPr algn="ctr">
                <a:defRPr/>
              </a:pPr>
              <a:r>
                <a:rPr lang="en-US" sz="2400" kern="0" dirty="0">
                  <a:solidFill>
                    <a:prstClr val="black"/>
                  </a:solidFill>
                  <a:latin typeface="Calibri"/>
                  <a:ea typeface="ＭＳ Ｐゴシック" charset="0"/>
                  <a:cs typeface="ＭＳ Ｐゴシック" charset="0"/>
                </a:rPr>
                <a:t>……</a:t>
              </a:r>
            </a:p>
          </p:txBody>
        </p:sp>
        <p:sp>
          <p:nvSpPr>
            <p:cNvPr id="50" name="Rectangle 49"/>
            <p:cNvSpPr/>
            <p:nvPr/>
          </p:nvSpPr>
          <p:spPr>
            <a:xfrm>
              <a:off x="3141784" y="1879355"/>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latin typeface="Calibri"/>
                  <a:ea typeface="ＭＳ Ｐゴシック" charset="0"/>
                  <a:cs typeface="ＭＳ Ｐゴシック" charset="0"/>
                </a:rPr>
                <a:t>Page 257</a:t>
              </a:r>
            </a:p>
          </p:txBody>
        </p:sp>
        <p:sp>
          <p:nvSpPr>
            <p:cNvPr id="51" name="Rectangle 50"/>
            <p:cNvSpPr/>
            <p:nvPr/>
          </p:nvSpPr>
          <p:spPr>
            <a:xfrm>
              <a:off x="3141785" y="1480770"/>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latin typeface="Calibri"/>
                  <a:ea typeface="ＭＳ Ｐゴシック" charset="0"/>
                  <a:cs typeface="ＭＳ Ｐゴシック" charset="0"/>
                </a:rPr>
                <a:t>Page 256</a:t>
              </a:r>
            </a:p>
          </p:txBody>
        </p:sp>
        <p:sp>
          <p:nvSpPr>
            <p:cNvPr id="52" name="Rectangle 51"/>
            <p:cNvSpPr/>
            <p:nvPr/>
          </p:nvSpPr>
          <p:spPr>
            <a:xfrm>
              <a:off x="3141785" y="2277940"/>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latin typeface="Calibri"/>
                  <a:ea typeface="ＭＳ Ｐゴシック" charset="0"/>
                  <a:cs typeface="ＭＳ Ｐゴシック" charset="0"/>
                </a:rPr>
                <a:t>Page 258</a:t>
              </a:r>
            </a:p>
          </p:txBody>
        </p:sp>
        <p:sp>
          <p:nvSpPr>
            <p:cNvPr id="53" name="Rectangle 52"/>
            <p:cNvSpPr/>
            <p:nvPr/>
          </p:nvSpPr>
          <p:spPr>
            <a:xfrm>
              <a:off x="3141784" y="3882536"/>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latin typeface="Calibri"/>
                  <a:ea typeface="ＭＳ Ｐゴシック" charset="0"/>
                  <a:cs typeface="ＭＳ Ｐゴシック" charset="0"/>
                </a:rPr>
                <a:t>Page 511</a:t>
              </a:r>
            </a:p>
          </p:txBody>
        </p:sp>
        <p:sp>
          <p:nvSpPr>
            <p:cNvPr id="54" name="Rectangle 53"/>
            <p:cNvSpPr/>
            <p:nvPr/>
          </p:nvSpPr>
          <p:spPr>
            <a:xfrm>
              <a:off x="3141784" y="2667000"/>
              <a:ext cx="1946031" cy="1202332"/>
            </a:xfrm>
            <a:prstGeom prst="rect">
              <a:avLst/>
            </a:prstGeom>
            <a:grpFill/>
            <a:ln w="12700" cap="flat" cmpd="sng" algn="ctr">
              <a:solidFill>
                <a:sysClr val="windowText" lastClr="000000"/>
              </a:solidFill>
              <a:prstDash val="solid"/>
              <a:miter lim="800000"/>
            </a:ln>
            <a:effectLst/>
          </p:spPr>
          <p:txBody>
            <a:bodyPr vert="vert270" anchor="ctr"/>
            <a:lstStyle/>
            <a:p>
              <a:pPr algn="ctr">
                <a:defRPr/>
              </a:pPr>
              <a:r>
                <a:rPr lang="en-US" sz="2400" kern="0" dirty="0">
                  <a:solidFill>
                    <a:prstClr val="black"/>
                  </a:solidFill>
                  <a:latin typeface="Calibri"/>
                  <a:ea typeface="ＭＳ Ｐゴシック" charset="0"/>
                  <a:cs typeface="ＭＳ Ｐゴシック" charset="0"/>
                </a:rPr>
                <a:t>……</a:t>
              </a:r>
            </a:p>
          </p:txBody>
        </p:sp>
        <p:sp>
          <p:nvSpPr>
            <p:cNvPr id="55" name="Rectangle 54"/>
            <p:cNvSpPr/>
            <p:nvPr/>
          </p:nvSpPr>
          <p:spPr>
            <a:xfrm>
              <a:off x="5087815" y="1480770"/>
              <a:ext cx="4056185" cy="2800352"/>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sz="2400" kern="0" dirty="0">
                  <a:solidFill>
                    <a:prstClr val="black"/>
                  </a:solidFill>
                  <a:latin typeface="Calibri"/>
                  <a:ea typeface="ＭＳ Ｐゴシック" charset="0"/>
                  <a:cs typeface="ＭＳ Ｐゴシック" charset="0"/>
                </a:rPr>
                <a:t>……</a:t>
              </a:r>
            </a:p>
          </p:txBody>
        </p:sp>
        <p:sp>
          <p:nvSpPr>
            <p:cNvPr id="56" name="Rectangle 55"/>
            <p:cNvSpPr/>
            <p:nvPr/>
          </p:nvSpPr>
          <p:spPr>
            <a:xfrm>
              <a:off x="9144000" y="1879355"/>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latin typeface="Calibri"/>
                  <a:ea typeface="ＭＳ Ｐゴシック" charset="0"/>
                  <a:cs typeface="ＭＳ Ｐゴシック" charset="0"/>
                </a:rPr>
                <a:t>Page M+1</a:t>
              </a:r>
            </a:p>
          </p:txBody>
        </p:sp>
        <p:sp>
          <p:nvSpPr>
            <p:cNvPr id="57" name="Rectangle 56"/>
            <p:cNvSpPr/>
            <p:nvPr/>
          </p:nvSpPr>
          <p:spPr>
            <a:xfrm>
              <a:off x="9144001" y="1480770"/>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latin typeface="Calibri"/>
                  <a:ea typeface="ＭＳ Ｐゴシック" charset="0"/>
                  <a:cs typeface="ＭＳ Ｐゴシック" charset="0"/>
                </a:rPr>
                <a:t>Page M</a:t>
              </a:r>
            </a:p>
          </p:txBody>
        </p:sp>
        <p:sp>
          <p:nvSpPr>
            <p:cNvPr id="58" name="Rectangle 57"/>
            <p:cNvSpPr/>
            <p:nvPr/>
          </p:nvSpPr>
          <p:spPr>
            <a:xfrm>
              <a:off x="9144001" y="2277940"/>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latin typeface="Calibri"/>
                  <a:ea typeface="ＭＳ Ｐゴシック" charset="0"/>
                  <a:cs typeface="ＭＳ Ｐゴシック" charset="0"/>
                </a:rPr>
                <a:t>Page M+2</a:t>
              </a:r>
            </a:p>
          </p:txBody>
        </p:sp>
        <p:sp>
          <p:nvSpPr>
            <p:cNvPr id="59" name="Rectangle 58"/>
            <p:cNvSpPr/>
            <p:nvPr/>
          </p:nvSpPr>
          <p:spPr>
            <a:xfrm>
              <a:off x="9144000" y="3882536"/>
              <a:ext cx="1946031" cy="398585"/>
            </a:xfrm>
            <a:prstGeom prst="rect">
              <a:avLst/>
            </a:prstGeom>
            <a:grpFill/>
            <a:ln w="12700" cap="flat" cmpd="sng" algn="ctr">
              <a:solidFill>
                <a:sysClr val="windowText" lastClr="000000"/>
              </a:solidFill>
              <a:prstDash val="solid"/>
              <a:miter lim="800000"/>
            </a:ln>
            <a:effectLst/>
          </p:spPr>
          <p:txBody>
            <a:bodyPr anchor="ctr"/>
            <a:lstStyle/>
            <a:p>
              <a:pPr algn="ctr">
                <a:defRPr/>
              </a:pPr>
              <a:r>
                <a:rPr lang="en-US" kern="0" dirty="0">
                  <a:solidFill>
                    <a:prstClr val="black"/>
                  </a:solidFill>
                  <a:latin typeface="Calibri"/>
                  <a:ea typeface="ＭＳ Ｐゴシック" charset="0"/>
                  <a:cs typeface="ＭＳ Ｐゴシック" charset="0"/>
                </a:rPr>
                <a:t>Page M+255</a:t>
              </a:r>
            </a:p>
          </p:txBody>
        </p:sp>
        <p:sp>
          <p:nvSpPr>
            <p:cNvPr id="60" name="Rectangle 59"/>
            <p:cNvSpPr/>
            <p:nvPr/>
          </p:nvSpPr>
          <p:spPr>
            <a:xfrm>
              <a:off x="9144000" y="2667000"/>
              <a:ext cx="1946031" cy="1202332"/>
            </a:xfrm>
            <a:prstGeom prst="rect">
              <a:avLst/>
            </a:prstGeom>
            <a:grpFill/>
            <a:ln w="12700" cap="flat" cmpd="sng" algn="ctr">
              <a:solidFill>
                <a:sysClr val="windowText" lastClr="000000"/>
              </a:solidFill>
              <a:prstDash val="solid"/>
              <a:miter lim="800000"/>
            </a:ln>
            <a:effectLst/>
          </p:spPr>
          <p:txBody>
            <a:bodyPr vert="vert270" anchor="ctr"/>
            <a:lstStyle/>
            <a:p>
              <a:pPr algn="ctr">
                <a:defRPr/>
              </a:pPr>
              <a:r>
                <a:rPr lang="en-US" sz="2400" kern="0" dirty="0">
                  <a:solidFill>
                    <a:prstClr val="black"/>
                  </a:solidFill>
                  <a:latin typeface="Calibri"/>
                  <a:ea typeface="ＭＳ Ｐゴシック" charset="0"/>
                  <a:cs typeface="ＭＳ Ｐゴシック" charset="0"/>
                </a:rPr>
                <a:t>……</a:t>
              </a:r>
            </a:p>
          </p:txBody>
        </p:sp>
      </p:grpSp>
      <p:cxnSp>
        <p:nvCxnSpPr>
          <p:cNvPr id="263172" name="Straight Connector 60"/>
          <p:cNvCxnSpPr>
            <a:cxnSpLocks noChangeShapeType="1"/>
          </p:cNvCxnSpPr>
          <p:nvPr/>
        </p:nvCxnSpPr>
        <p:spPr bwMode="auto">
          <a:xfrm>
            <a:off x="1133475" y="4724400"/>
            <a:ext cx="0" cy="1254125"/>
          </a:xfrm>
          <a:prstGeom prst="line">
            <a:avLst/>
          </a:prstGeom>
          <a:noFill/>
          <a:ln w="38100">
            <a:solidFill>
              <a:srgbClr val="000000"/>
            </a:solidFill>
            <a:miter lim="800000"/>
            <a:headEnd/>
            <a:tailEnd/>
          </a:ln>
          <a:extLst>
            <a:ext uri="{909E8E84-426E-40dd-AFC4-6F175D3DCCD1}">
              <a14:hiddenFill xmlns:a14="http://schemas.microsoft.com/office/drawing/2010/main">
                <a:noFill/>
              </a14:hiddenFill>
            </a:ext>
          </a:extLst>
        </p:spPr>
      </p:cxnSp>
      <p:cxnSp>
        <p:nvCxnSpPr>
          <p:cNvPr id="263173" name="Straight Connector 61"/>
          <p:cNvCxnSpPr>
            <a:cxnSpLocks noChangeShapeType="1"/>
            <a:endCxn id="63" idx="1"/>
          </p:cNvCxnSpPr>
          <p:nvPr/>
        </p:nvCxnSpPr>
        <p:spPr bwMode="auto">
          <a:xfrm>
            <a:off x="1133475" y="5978525"/>
            <a:ext cx="969963" cy="0"/>
          </a:xfrm>
          <a:prstGeom prst="line">
            <a:avLst/>
          </a:prstGeom>
          <a:noFill/>
          <a:ln w="38100">
            <a:solidFill>
              <a:srgbClr val="000000"/>
            </a:solidFill>
            <a:miter lim="800000"/>
            <a:headEnd/>
            <a:tailEnd/>
          </a:ln>
          <a:extLst>
            <a:ext uri="{909E8E84-426E-40dd-AFC4-6F175D3DCCD1}">
              <a14:hiddenFill xmlns:a14="http://schemas.microsoft.com/office/drawing/2010/main">
                <a:noFill/>
              </a14:hiddenFill>
            </a:ext>
          </a:extLst>
        </p:spPr>
      </p:cxnSp>
      <p:sp>
        <p:nvSpPr>
          <p:cNvPr id="63" name="Rectangle 62"/>
          <p:cNvSpPr/>
          <p:nvPr/>
        </p:nvSpPr>
        <p:spPr>
          <a:xfrm>
            <a:off x="2103438" y="5562600"/>
            <a:ext cx="1554162" cy="831850"/>
          </a:xfrm>
          <a:prstGeom prst="rect">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algn="ctr">
              <a:defRPr/>
            </a:pPr>
            <a:r>
              <a:rPr lang="en-US" sz="2400" kern="0" dirty="0">
                <a:solidFill>
                  <a:prstClr val="black"/>
                </a:solidFill>
                <a:latin typeface="Calibri"/>
                <a:ea typeface="ＭＳ Ｐゴシック" charset="0"/>
                <a:cs typeface="ＭＳ Ｐゴシック" charset="0"/>
              </a:rPr>
              <a:t>Flash Controller</a:t>
            </a:r>
          </a:p>
        </p:txBody>
      </p:sp>
      <p:cxnSp>
        <p:nvCxnSpPr>
          <p:cNvPr id="263175" name="Straight Connector 63"/>
          <p:cNvCxnSpPr>
            <a:cxnSpLocks noChangeShapeType="1"/>
            <a:stCxn id="63" idx="3"/>
          </p:cNvCxnSpPr>
          <p:nvPr/>
        </p:nvCxnSpPr>
        <p:spPr bwMode="auto">
          <a:xfrm>
            <a:off x="3657600" y="5978525"/>
            <a:ext cx="3565525" cy="0"/>
          </a:xfrm>
          <a:prstGeom prst="line">
            <a:avLst/>
          </a:prstGeom>
          <a:noFill/>
          <a:ln w="38100">
            <a:solidFill>
              <a:srgbClr val="000000"/>
            </a:solidFill>
            <a:miter lim="800000"/>
            <a:headEnd/>
            <a:tailEnd/>
          </a:ln>
          <a:extLst>
            <a:ext uri="{909E8E84-426E-40dd-AFC4-6F175D3DCCD1}">
              <a14:hiddenFill xmlns:a14="http://schemas.microsoft.com/office/drawing/2010/main">
                <a:noFill/>
              </a14:hiddenFill>
            </a:ext>
          </a:extLst>
        </p:spPr>
      </p:cxnSp>
      <p:pic>
        <p:nvPicPr>
          <p:cNvPr id="263176" name="Picture 2" descr="http://www.computerclipart.com/computer_clipart_images/netbook_or_notebook_computer_cartoon_character_waving_0521-1004-3015-4036_SMU.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48475" y="4962525"/>
            <a:ext cx="1838325" cy="185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3177" name="Slide Number Placeholder 2"/>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0AF4636-A662-B64F-9DC7-C5F87E7AE8AC}" type="slidenum">
              <a:rPr lang="en-US" sz="1200">
                <a:solidFill>
                  <a:srgbClr val="898989"/>
                </a:solidFill>
                <a:latin typeface="Calibri" charset="0"/>
              </a:rPr>
              <a:pPr eaLnBrk="1" hangingPunct="1"/>
              <a:t>217</a:t>
            </a:fld>
            <a:endParaRPr lang="en-US" sz="1200">
              <a:solidFill>
                <a:srgbClr val="898989"/>
              </a:solidFill>
              <a:latin typeface="Calibri" charset="0"/>
            </a:endParaRPr>
          </a:p>
        </p:txBody>
      </p:sp>
      <p:sp>
        <p:nvSpPr>
          <p:cNvPr id="4" name="Rectangle 3"/>
          <p:cNvSpPr/>
          <p:nvPr/>
        </p:nvSpPr>
        <p:spPr>
          <a:xfrm>
            <a:off x="874713" y="1752600"/>
            <a:ext cx="1458912" cy="2781300"/>
          </a:xfrm>
          <a:prstGeom prst="rect">
            <a:avLst/>
          </a:prstGeom>
        </p:spPr>
        <p:style>
          <a:lnRef idx="2">
            <a:schemeClr val="dk1"/>
          </a:lnRef>
          <a:fillRef idx="1">
            <a:schemeClr val="lt1"/>
          </a:fillRef>
          <a:effectRef idx="0">
            <a:schemeClr val="dk1"/>
          </a:effectRef>
          <a:fontRef idx="minor">
            <a:schemeClr val="dk1"/>
          </a:fontRef>
        </p:style>
        <p:txBody>
          <a:bodyPr anchor="ctr"/>
          <a:lstStyle/>
          <a:p>
            <a:pPr algn="ctr">
              <a:defRPr/>
            </a:pPr>
            <a:r>
              <a:rPr lang="en-US" sz="2400" dirty="0">
                <a:solidFill>
                  <a:prstClr val="black"/>
                </a:solidFill>
                <a:latin typeface="Calibri"/>
              </a:rPr>
              <a:t>Block 0</a:t>
            </a:r>
          </a:p>
        </p:txBody>
      </p:sp>
      <p:sp>
        <p:nvSpPr>
          <p:cNvPr id="31" name="Rectangle 30"/>
          <p:cNvSpPr/>
          <p:nvPr/>
        </p:nvSpPr>
        <p:spPr>
          <a:xfrm>
            <a:off x="2330450" y="1752600"/>
            <a:ext cx="1458913" cy="2781300"/>
          </a:xfrm>
          <a:prstGeom prst="rect">
            <a:avLst/>
          </a:prstGeom>
        </p:spPr>
        <p:style>
          <a:lnRef idx="2">
            <a:schemeClr val="dk1"/>
          </a:lnRef>
          <a:fillRef idx="1">
            <a:schemeClr val="lt1"/>
          </a:fillRef>
          <a:effectRef idx="0">
            <a:schemeClr val="dk1"/>
          </a:effectRef>
          <a:fontRef idx="minor">
            <a:schemeClr val="dk1"/>
          </a:fontRef>
        </p:style>
        <p:txBody>
          <a:bodyPr anchor="ctr"/>
          <a:lstStyle/>
          <a:p>
            <a:pPr algn="ctr">
              <a:defRPr/>
            </a:pPr>
            <a:r>
              <a:rPr lang="en-US" sz="2400" dirty="0">
                <a:solidFill>
                  <a:prstClr val="black"/>
                </a:solidFill>
                <a:latin typeface="Calibri"/>
              </a:rPr>
              <a:t>Block 1</a:t>
            </a:r>
          </a:p>
        </p:txBody>
      </p:sp>
      <p:sp>
        <p:nvSpPr>
          <p:cNvPr id="32" name="Rectangle 31"/>
          <p:cNvSpPr/>
          <p:nvPr/>
        </p:nvSpPr>
        <p:spPr>
          <a:xfrm>
            <a:off x="6835775" y="1752600"/>
            <a:ext cx="1460500" cy="2781300"/>
          </a:xfrm>
          <a:prstGeom prst="rect">
            <a:avLst/>
          </a:prstGeom>
        </p:spPr>
        <p:style>
          <a:lnRef idx="2">
            <a:schemeClr val="dk1"/>
          </a:lnRef>
          <a:fillRef idx="1">
            <a:schemeClr val="lt1"/>
          </a:fillRef>
          <a:effectRef idx="0">
            <a:schemeClr val="dk1"/>
          </a:effectRef>
          <a:fontRef idx="minor">
            <a:schemeClr val="dk1"/>
          </a:fontRef>
        </p:style>
        <p:txBody>
          <a:bodyPr anchor="ctr"/>
          <a:lstStyle/>
          <a:p>
            <a:pPr algn="ctr">
              <a:defRPr/>
            </a:pPr>
            <a:r>
              <a:rPr lang="en-US" sz="2400" dirty="0">
                <a:solidFill>
                  <a:prstClr val="black"/>
                </a:solidFill>
                <a:latin typeface="Calibri"/>
              </a:rPr>
              <a:t>Block N</a:t>
            </a:r>
          </a:p>
        </p:txBody>
      </p:sp>
      <p:grpSp>
        <p:nvGrpSpPr>
          <p:cNvPr id="5" name="Group 4"/>
          <p:cNvGrpSpPr>
            <a:grpSpLocks/>
          </p:cNvGrpSpPr>
          <p:nvPr/>
        </p:nvGrpSpPr>
        <p:grpSpPr bwMode="auto">
          <a:xfrm>
            <a:off x="2330450" y="1733550"/>
            <a:ext cx="1463675" cy="2797175"/>
            <a:chOff x="2329807" y="1734280"/>
            <a:chExt cx="1464072" cy="2795939"/>
          </a:xfrm>
        </p:grpSpPr>
        <p:sp>
          <p:nvSpPr>
            <p:cNvPr id="33" name="Rectangle 32"/>
            <p:cNvSpPr/>
            <p:nvPr/>
          </p:nvSpPr>
          <p:spPr>
            <a:xfrm>
              <a:off x="2334571" y="1734280"/>
              <a:ext cx="1459308" cy="398287"/>
            </a:xfrm>
            <a:prstGeom prst="rect">
              <a:avLst/>
            </a:prstGeom>
            <a:solidFill>
              <a:schemeClr val="tx2"/>
            </a:solidFill>
            <a:ln w="12700" cap="flat" cmpd="sng" algn="ctr">
              <a:solidFill>
                <a:sysClr val="windowText" lastClr="000000"/>
              </a:solidFill>
              <a:prstDash val="solid"/>
              <a:miter lim="800000"/>
            </a:ln>
            <a:effectLst/>
          </p:spPr>
          <p:txBody>
            <a:bodyPr anchor="ctr"/>
            <a:lstStyle/>
            <a:p>
              <a:pPr algn="ctr">
                <a:defRPr/>
              </a:pPr>
              <a:r>
                <a:rPr lang="en-US" sz="2800" kern="0" dirty="0">
                  <a:solidFill>
                    <a:prstClr val="white"/>
                  </a:solidFill>
                  <a:latin typeface="Calibri"/>
                  <a:ea typeface="ＭＳ Ｐゴシック" charset="0"/>
                  <a:cs typeface="ＭＳ Ｐゴシック" charset="0"/>
                </a:rPr>
                <a:t>Read</a:t>
              </a:r>
            </a:p>
          </p:txBody>
        </p:sp>
        <p:sp>
          <p:nvSpPr>
            <p:cNvPr id="35" name="Rectangle 34"/>
            <p:cNvSpPr/>
            <p:nvPr/>
          </p:nvSpPr>
          <p:spPr>
            <a:xfrm>
              <a:off x="2334571" y="2134153"/>
              <a:ext cx="1459308" cy="399873"/>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algn="ctr">
                <a:defRPr/>
              </a:pPr>
              <a:r>
                <a:rPr lang="en-US" sz="2800" kern="0" dirty="0">
                  <a:solidFill>
                    <a:prstClr val="white"/>
                  </a:solidFill>
                  <a:latin typeface="Calibri"/>
                  <a:ea typeface="ＭＳ Ｐゴシック" charset="0"/>
                  <a:cs typeface="ＭＳ Ｐゴシック" charset="0"/>
                </a:rPr>
                <a:t>Pass</a:t>
              </a:r>
            </a:p>
          </p:txBody>
        </p:sp>
        <p:sp>
          <p:nvSpPr>
            <p:cNvPr id="37" name="Rectangle 36"/>
            <p:cNvSpPr/>
            <p:nvPr/>
          </p:nvSpPr>
          <p:spPr>
            <a:xfrm>
              <a:off x="2334571" y="2537200"/>
              <a:ext cx="1459308" cy="398287"/>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algn="ctr">
                <a:defRPr/>
              </a:pPr>
              <a:r>
                <a:rPr lang="en-US" sz="2800" kern="0" dirty="0">
                  <a:solidFill>
                    <a:prstClr val="white"/>
                  </a:solidFill>
                  <a:latin typeface="Calibri"/>
                  <a:ea typeface="ＭＳ Ｐゴシック" charset="0"/>
                  <a:cs typeface="ＭＳ Ｐゴシック" charset="0"/>
                </a:rPr>
                <a:t>Pass</a:t>
              </a:r>
            </a:p>
          </p:txBody>
        </p:sp>
        <p:sp>
          <p:nvSpPr>
            <p:cNvPr id="38" name="Rectangle 37"/>
            <p:cNvSpPr/>
            <p:nvPr/>
          </p:nvSpPr>
          <p:spPr>
            <a:xfrm>
              <a:off x="2331395" y="2924379"/>
              <a:ext cx="1460896" cy="1198033"/>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algn="ctr">
                <a:defRPr/>
              </a:pPr>
              <a:r>
                <a:rPr lang="en-US" sz="2800" kern="0" dirty="0">
                  <a:solidFill>
                    <a:prstClr val="white"/>
                  </a:solidFill>
                  <a:latin typeface="Calibri"/>
                  <a:ea typeface="ＭＳ Ｐゴシック" charset="0"/>
                  <a:cs typeface="ＭＳ Ｐゴシック" charset="0"/>
                </a:rPr>
                <a:t>…</a:t>
              </a:r>
            </a:p>
          </p:txBody>
        </p:sp>
        <p:sp>
          <p:nvSpPr>
            <p:cNvPr id="39" name="Rectangle 38"/>
            <p:cNvSpPr/>
            <p:nvPr/>
          </p:nvSpPr>
          <p:spPr>
            <a:xfrm>
              <a:off x="2329807" y="4131933"/>
              <a:ext cx="1459309" cy="398286"/>
            </a:xfrm>
            <a:prstGeom prst="rect">
              <a:avLst/>
            </a:prstGeom>
            <a:solidFill>
              <a:schemeClr val="accent1"/>
            </a:solidFill>
            <a:ln w="12700" cap="flat" cmpd="sng" algn="ctr">
              <a:solidFill>
                <a:sysClr val="windowText" lastClr="000000"/>
              </a:solidFill>
              <a:prstDash val="solid"/>
              <a:miter lim="800000"/>
            </a:ln>
            <a:effectLst/>
          </p:spPr>
          <p:txBody>
            <a:bodyPr anchor="ctr"/>
            <a:lstStyle/>
            <a:p>
              <a:pPr algn="ctr">
                <a:defRPr/>
              </a:pPr>
              <a:r>
                <a:rPr lang="en-US" sz="2800" kern="0" dirty="0">
                  <a:solidFill>
                    <a:prstClr val="white"/>
                  </a:solidFill>
                  <a:latin typeface="Calibri"/>
                  <a:ea typeface="ＭＳ Ｐゴシック" charset="0"/>
                  <a:cs typeface="ＭＳ Ｐゴシック" charset="0"/>
                </a:rPr>
                <a:t>Pass</a:t>
              </a:r>
            </a:p>
          </p:txBody>
        </p:sp>
      </p:grpSp>
    </p:spTree>
    <p:custDataLst>
      <p:tags r:id="rId1"/>
    </p:custDataLst>
    <p:extLst>
      <p:ext uri="{BB962C8B-B14F-4D97-AF65-F5344CB8AC3E}">
        <p14:creationId xmlns:p14="http://schemas.microsoft.com/office/powerpoint/2010/main" val="2296849838"/>
      </p:ext>
    </p:extLst>
  </p:cSld>
  <p:clrMapOvr>
    <a:masterClrMapping/>
  </p:clrMapOvr>
  <p:transition xmlns:p14="http://schemas.microsoft.com/office/powerpoint/2010/main" spd="slow"/>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grpId="0" nodeType="clickEffect">
                                  <p:stCondLst>
                                    <p:cond delay="0"/>
                                  </p:stCondLst>
                                  <p:childTnLst>
                                    <p:animEffect transition="out" filter="fade">
                                      <p:cBhvr>
                                        <p:cTn id="6" dur="500"/>
                                        <p:tgtEl>
                                          <p:spTgt spid="32"/>
                                        </p:tgtEl>
                                      </p:cBhvr>
                                    </p:animEffect>
                                    <p:set>
                                      <p:cBhvr>
                                        <p:cTn id="7" dur="1" fill="hold">
                                          <p:stCondLst>
                                            <p:cond delay="499"/>
                                          </p:stCondLst>
                                        </p:cTn>
                                        <p:tgtEl>
                                          <p:spTgt spid="32"/>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31"/>
                                        </p:tgtEl>
                                      </p:cBhvr>
                                    </p:animEffect>
                                    <p:set>
                                      <p:cBhvr>
                                        <p:cTn id="10" dur="1" fill="hold">
                                          <p:stCondLst>
                                            <p:cond delay="499"/>
                                          </p:stCondLst>
                                        </p:cTn>
                                        <p:tgtEl>
                                          <p:spTgt spid="31"/>
                                        </p:tgtEl>
                                        <p:attrNameLst>
                                          <p:attrName>style.visibility</p:attrName>
                                        </p:attrNameLst>
                                      </p:cBhvr>
                                      <p:to>
                                        <p:strVal val="hidden"/>
                                      </p:to>
                                    </p:set>
                                  </p:childTnLst>
                                </p:cTn>
                              </p:par>
                              <p:par>
                                <p:cTn id="11" presetID="10" presetClass="exit" presetSubtype="0" fill="hold" grpId="0" nodeType="withEffect">
                                  <p:stCondLst>
                                    <p:cond delay="0"/>
                                  </p:stCondLst>
                                  <p:childTnLst>
                                    <p:animEffect transition="out" filter="fade">
                                      <p:cBhvr>
                                        <p:cTn id="12" dur="500"/>
                                        <p:tgtEl>
                                          <p:spTgt spid="4"/>
                                        </p:tgtEl>
                                      </p:cBhvr>
                                    </p:animEffect>
                                    <p:set>
                                      <p:cBhvr>
                                        <p:cTn id="13" dur="1" fill="hold">
                                          <p:stCondLst>
                                            <p:cond delay="499"/>
                                          </p:stCondLst>
                                        </p:cTn>
                                        <p:tgtEl>
                                          <p:spTgt spid="4"/>
                                        </p:tgtEl>
                                        <p:attrNameLst>
                                          <p:attrName>style.visibility</p:attrName>
                                        </p:attrNameLst>
                                      </p:cBhvr>
                                      <p:to>
                                        <p:strVal val="hidden"/>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10" presetClass="entr" presetSubtype="0" fill="hold"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31" grpId="0" animBg="1"/>
      <p:bldP spid="32" grpId="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 name="Rectangle 233"/>
          <p:cNvSpPr/>
          <p:nvPr/>
        </p:nvSpPr>
        <p:spPr>
          <a:xfrm>
            <a:off x="3532188" y="6373813"/>
            <a:ext cx="5143500" cy="42703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black"/>
                </a:solidFill>
                <a:latin typeface="Calibri"/>
              </a:rPr>
              <a:t>Sense Amplifiers</a:t>
            </a:r>
          </a:p>
        </p:txBody>
      </p:sp>
      <p:cxnSp>
        <p:nvCxnSpPr>
          <p:cNvPr id="17" name="Straight Connector 16"/>
          <p:cNvCxnSpPr/>
          <p:nvPr/>
        </p:nvCxnSpPr>
        <p:spPr>
          <a:xfrm>
            <a:off x="2886075" y="206851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a:off x="2886075" y="3184525"/>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a:off x="2886075" y="42989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a:off x="2886075" y="54165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65222" name="Title 1"/>
          <p:cNvSpPr>
            <a:spLocks noGrp="1"/>
          </p:cNvSpPr>
          <p:nvPr>
            <p:ph type="title"/>
          </p:nvPr>
        </p:nvSpPr>
        <p:spPr/>
        <p:txBody>
          <a:bodyPr/>
          <a:lstStyle/>
          <a:p>
            <a:pPr eaLnBrk="1" hangingPunct="1"/>
            <a:r>
              <a:rPr lang="en-US">
                <a:latin typeface="Calibri" charset="0"/>
              </a:rPr>
              <a:t>Flash Cell Array</a:t>
            </a:r>
          </a:p>
        </p:txBody>
      </p:sp>
      <p:grpSp>
        <p:nvGrpSpPr>
          <p:cNvPr id="265223" name="Group 176"/>
          <p:cNvGrpSpPr>
            <a:grpSpLocks/>
          </p:cNvGrpSpPr>
          <p:nvPr/>
        </p:nvGrpSpPr>
        <p:grpSpPr bwMode="auto">
          <a:xfrm>
            <a:off x="3346450" y="1270000"/>
            <a:ext cx="969963" cy="1601788"/>
            <a:chOff x="3079798" y="1981201"/>
            <a:chExt cx="1631998" cy="2694885"/>
          </a:xfrm>
        </p:grpSpPr>
        <p:cxnSp>
          <p:nvCxnSpPr>
            <p:cNvPr id="30" name="Straight Connector 29"/>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4" name="Group 40"/>
          <p:cNvGrpSpPr>
            <a:grpSpLocks/>
          </p:cNvGrpSpPr>
          <p:nvPr/>
        </p:nvGrpSpPr>
        <p:grpSpPr bwMode="auto">
          <a:xfrm>
            <a:off x="4640263" y="1260475"/>
            <a:ext cx="969962" cy="1601788"/>
            <a:chOff x="3079798" y="1981201"/>
            <a:chExt cx="1631998" cy="2694885"/>
          </a:xfrm>
        </p:grpSpPr>
        <p:cxnSp>
          <p:nvCxnSpPr>
            <p:cNvPr id="42" name="Straight Connector 4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5" name="Group 50"/>
          <p:cNvGrpSpPr>
            <a:grpSpLocks/>
          </p:cNvGrpSpPr>
          <p:nvPr/>
        </p:nvGrpSpPr>
        <p:grpSpPr bwMode="auto">
          <a:xfrm>
            <a:off x="5934075" y="1270000"/>
            <a:ext cx="971550" cy="1601788"/>
            <a:chOff x="3079798" y="1981201"/>
            <a:chExt cx="1631998" cy="2694885"/>
          </a:xfrm>
        </p:grpSpPr>
        <p:cxnSp>
          <p:nvCxnSpPr>
            <p:cNvPr id="52" name="Straight Connector 5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6" name="Group 60"/>
          <p:cNvGrpSpPr>
            <a:grpSpLocks/>
          </p:cNvGrpSpPr>
          <p:nvPr/>
        </p:nvGrpSpPr>
        <p:grpSpPr bwMode="auto">
          <a:xfrm>
            <a:off x="7229475" y="1260475"/>
            <a:ext cx="969963" cy="1601788"/>
            <a:chOff x="3079798" y="1981201"/>
            <a:chExt cx="1631998" cy="2694885"/>
          </a:xfrm>
        </p:grpSpPr>
        <p:cxnSp>
          <p:nvCxnSpPr>
            <p:cNvPr id="62" name="Straight Connector 6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7" name="Group 70"/>
          <p:cNvGrpSpPr>
            <a:grpSpLocks/>
          </p:cNvGrpSpPr>
          <p:nvPr/>
        </p:nvGrpSpPr>
        <p:grpSpPr bwMode="auto">
          <a:xfrm>
            <a:off x="3346450" y="2389188"/>
            <a:ext cx="969963" cy="1601787"/>
            <a:chOff x="3079798" y="1981201"/>
            <a:chExt cx="1631998" cy="2694885"/>
          </a:xfrm>
        </p:grpSpPr>
        <p:cxnSp>
          <p:nvCxnSpPr>
            <p:cNvPr id="72" name="Straight Connector 7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8" name="Group 80"/>
          <p:cNvGrpSpPr>
            <a:grpSpLocks/>
          </p:cNvGrpSpPr>
          <p:nvPr/>
        </p:nvGrpSpPr>
        <p:grpSpPr bwMode="auto">
          <a:xfrm>
            <a:off x="4640263" y="2379663"/>
            <a:ext cx="969962" cy="1601787"/>
            <a:chOff x="3079798" y="1981201"/>
            <a:chExt cx="1631998" cy="2694885"/>
          </a:xfrm>
        </p:grpSpPr>
        <p:cxnSp>
          <p:nvCxnSpPr>
            <p:cNvPr id="82" name="Straight Connector 8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29" name="Group 90"/>
          <p:cNvGrpSpPr>
            <a:grpSpLocks/>
          </p:cNvGrpSpPr>
          <p:nvPr/>
        </p:nvGrpSpPr>
        <p:grpSpPr bwMode="auto">
          <a:xfrm>
            <a:off x="5934075" y="2389188"/>
            <a:ext cx="971550" cy="1601787"/>
            <a:chOff x="3079798" y="1981201"/>
            <a:chExt cx="1631998" cy="2694885"/>
          </a:xfrm>
        </p:grpSpPr>
        <p:cxnSp>
          <p:nvCxnSpPr>
            <p:cNvPr id="92" name="Straight Connector 9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0" name="Group 100"/>
          <p:cNvGrpSpPr>
            <a:grpSpLocks/>
          </p:cNvGrpSpPr>
          <p:nvPr/>
        </p:nvGrpSpPr>
        <p:grpSpPr bwMode="auto">
          <a:xfrm>
            <a:off x="7229475" y="2379663"/>
            <a:ext cx="969963" cy="1601787"/>
            <a:chOff x="3079798" y="1981201"/>
            <a:chExt cx="1631998" cy="2694885"/>
          </a:xfrm>
        </p:grpSpPr>
        <p:cxnSp>
          <p:nvCxnSpPr>
            <p:cNvPr id="102" name="Straight Connector 10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1" name="Group 110"/>
          <p:cNvGrpSpPr>
            <a:grpSpLocks/>
          </p:cNvGrpSpPr>
          <p:nvPr/>
        </p:nvGrpSpPr>
        <p:grpSpPr bwMode="auto">
          <a:xfrm>
            <a:off x="3346450" y="3500438"/>
            <a:ext cx="969963" cy="1603375"/>
            <a:chOff x="3079798" y="1981201"/>
            <a:chExt cx="1631998" cy="2694885"/>
          </a:xfrm>
        </p:grpSpPr>
        <p:cxnSp>
          <p:nvCxnSpPr>
            <p:cNvPr id="112" name="Straight Connector 111"/>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H="1">
              <a:off x="4201629" y="2877717"/>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a:off x="4201629"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a:xfrm flipH="1">
              <a:off x="4201629" y="3774233"/>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395322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3707490"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rot="16200000">
              <a:off x="3393645" y="3028138"/>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2" name="Group 120"/>
          <p:cNvGrpSpPr>
            <a:grpSpLocks/>
          </p:cNvGrpSpPr>
          <p:nvPr/>
        </p:nvGrpSpPr>
        <p:grpSpPr bwMode="auto">
          <a:xfrm>
            <a:off x="4640263" y="3490913"/>
            <a:ext cx="969962" cy="1601787"/>
            <a:chOff x="3079798" y="1981201"/>
            <a:chExt cx="1631998" cy="2694885"/>
          </a:xfrm>
        </p:grpSpPr>
        <p:cxnSp>
          <p:nvCxnSpPr>
            <p:cNvPr id="122" name="Straight Connector 12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3" name="Group 130"/>
          <p:cNvGrpSpPr>
            <a:grpSpLocks/>
          </p:cNvGrpSpPr>
          <p:nvPr/>
        </p:nvGrpSpPr>
        <p:grpSpPr bwMode="auto">
          <a:xfrm>
            <a:off x="5934075" y="3500438"/>
            <a:ext cx="971550" cy="1603375"/>
            <a:chOff x="3079798" y="1981201"/>
            <a:chExt cx="1631998" cy="2694885"/>
          </a:xfrm>
        </p:grpSpPr>
        <p:cxnSp>
          <p:nvCxnSpPr>
            <p:cNvPr id="132" name="Straight Connector 131"/>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H="1">
              <a:off x="4202464" y="2877717"/>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20246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2464" y="3774233"/>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395446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3706465"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rot="16200000">
              <a:off x="3393132" y="3028650"/>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4" name="Group 140"/>
          <p:cNvGrpSpPr>
            <a:grpSpLocks/>
          </p:cNvGrpSpPr>
          <p:nvPr/>
        </p:nvGrpSpPr>
        <p:grpSpPr bwMode="auto">
          <a:xfrm>
            <a:off x="7229475" y="3490913"/>
            <a:ext cx="969963" cy="1601787"/>
            <a:chOff x="3079798" y="1981201"/>
            <a:chExt cx="1631998" cy="2694885"/>
          </a:xfrm>
        </p:grpSpPr>
        <p:cxnSp>
          <p:nvCxnSpPr>
            <p:cNvPr id="142" name="Straight Connector 141"/>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5" name="Group 150"/>
          <p:cNvGrpSpPr>
            <a:grpSpLocks/>
          </p:cNvGrpSpPr>
          <p:nvPr/>
        </p:nvGrpSpPr>
        <p:grpSpPr bwMode="auto">
          <a:xfrm>
            <a:off x="3346450" y="4622800"/>
            <a:ext cx="969963" cy="1601788"/>
            <a:chOff x="3079798" y="1981201"/>
            <a:chExt cx="1631998" cy="2694885"/>
          </a:xfrm>
        </p:grpSpPr>
        <p:cxnSp>
          <p:nvCxnSpPr>
            <p:cNvPr id="152" name="Straight Connector 15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6" name="Group 161"/>
          <p:cNvGrpSpPr>
            <a:grpSpLocks/>
          </p:cNvGrpSpPr>
          <p:nvPr/>
        </p:nvGrpSpPr>
        <p:grpSpPr bwMode="auto">
          <a:xfrm>
            <a:off x="4640263" y="4611688"/>
            <a:ext cx="969962" cy="1603375"/>
            <a:chOff x="3079798" y="1981201"/>
            <a:chExt cx="1631998" cy="2694885"/>
          </a:xfrm>
        </p:grpSpPr>
        <p:cxnSp>
          <p:nvCxnSpPr>
            <p:cNvPr id="163" name="Straight Connector 162"/>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flipH="1">
              <a:off x="4201630" y="2877717"/>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4201630"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flipH="1">
              <a:off x="4201630" y="3774233"/>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395322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3707489"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rot="16200000">
              <a:off x="3393644" y="3028139"/>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7" name="Group 171"/>
          <p:cNvGrpSpPr>
            <a:grpSpLocks/>
          </p:cNvGrpSpPr>
          <p:nvPr/>
        </p:nvGrpSpPr>
        <p:grpSpPr bwMode="auto">
          <a:xfrm>
            <a:off x="5934075" y="4622800"/>
            <a:ext cx="971550" cy="1601788"/>
            <a:chOff x="3079798" y="1981201"/>
            <a:chExt cx="1631998" cy="2694885"/>
          </a:xfrm>
        </p:grpSpPr>
        <p:cxnSp>
          <p:nvCxnSpPr>
            <p:cNvPr id="173" name="Straight Connector 172"/>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238" name="Group 183"/>
          <p:cNvGrpSpPr>
            <a:grpSpLocks/>
          </p:cNvGrpSpPr>
          <p:nvPr/>
        </p:nvGrpSpPr>
        <p:grpSpPr bwMode="auto">
          <a:xfrm>
            <a:off x="7229475" y="4611688"/>
            <a:ext cx="969963" cy="1603375"/>
            <a:chOff x="3079798" y="1981201"/>
            <a:chExt cx="1631998" cy="2694885"/>
          </a:xfrm>
        </p:grpSpPr>
        <p:cxnSp>
          <p:nvCxnSpPr>
            <p:cNvPr id="185" name="Straight Connector 184"/>
            <p:cNvCxnSpPr/>
            <p:nvPr/>
          </p:nvCxnSpPr>
          <p:spPr>
            <a:xfrm>
              <a:off x="4711796" y="1981201"/>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H="1">
              <a:off x="4201629" y="2877717"/>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4201629"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H="1">
              <a:off x="4201629" y="3774233"/>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4711796" y="3779570"/>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3953224"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a:off x="3707490" y="2877717"/>
              <a:ext cx="0" cy="89651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rot="16200000">
              <a:off x="3393645" y="3028138"/>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aphicFrame>
        <p:nvGraphicFramePr>
          <p:cNvPr id="4" name="Table 3"/>
          <p:cNvGraphicFramePr>
            <a:graphicFrameLocks noGrp="1"/>
          </p:cNvGraphicFramePr>
          <p:nvPr/>
        </p:nvGraphicFramePr>
        <p:xfrm>
          <a:off x="322263" y="2636838"/>
          <a:ext cx="2082800" cy="1951040"/>
        </p:xfrm>
        <a:graphic>
          <a:graphicData uri="http://schemas.openxmlformats.org/drawingml/2006/table">
            <a:tbl>
              <a:tblPr firstRow="1" bandRow="1">
                <a:tableStyleId>{5940675A-B579-460E-94D1-54222C63F5DA}</a:tableStyleId>
              </a:tblPr>
              <a:tblGrid>
                <a:gridCol w="208280"/>
                <a:gridCol w="208280"/>
                <a:gridCol w="208280"/>
                <a:gridCol w="208280"/>
                <a:gridCol w="208280"/>
                <a:gridCol w="208280"/>
                <a:gridCol w="208280"/>
                <a:gridCol w="208280"/>
                <a:gridCol w="208280"/>
                <a:gridCol w="208280"/>
              </a:tblGrid>
              <a:tr h="243880">
                <a:tc>
                  <a:txBody>
                    <a:bodyPr/>
                    <a:lstStyle/>
                    <a:p>
                      <a:endParaRPr lang="en-US" sz="1000" dirty="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dirty="0"/>
                    </a:p>
                  </a:txBody>
                  <a:tcPr marT="45727" marB="45727"/>
                </a:tc>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r>
              <a:tr h="243880">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r>
              <a:tr h="243880">
                <a:tc>
                  <a:txBody>
                    <a:bodyPr/>
                    <a:lstStyle/>
                    <a:p>
                      <a:endParaRPr lang="en-US" sz="1000" dirty="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a:p>
                  </a:txBody>
                  <a:tcPr marT="45727" marB="45727"/>
                </a:tc>
                <a:tc>
                  <a:txBody>
                    <a:bodyPr/>
                    <a:lstStyle/>
                    <a:p>
                      <a:endParaRPr lang="en-US" sz="1000" dirty="0"/>
                    </a:p>
                  </a:txBody>
                  <a:tcPr marT="45727" marB="45727"/>
                </a:tc>
                <a:tc>
                  <a:txBody>
                    <a:bodyPr/>
                    <a:lstStyle/>
                    <a:p>
                      <a:endParaRPr lang="en-US" sz="1000" dirty="0"/>
                    </a:p>
                  </a:txBody>
                  <a:tcPr marT="45727" marB="45727"/>
                </a:tc>
              </a:tr>
            </a:tbl>
          </a:graphicData>
        </a:graphic>
      </p:graphicFrame>
      <p:sp>
        <p:nvSpPr>
          <p:cNvPr id="6" name="TextBox 5"/>
          <p:cNvSpPr txBox="1"/>
          <p:nvPr/>
        </p:nvSpPr>
        <p:spPr>
          <a:xfrm>
            <a:off x="896938" y="2266950"/>
            <a:ext cx="935037" cy="400050"/>
          </a:xfrm>
          <a:prstGeom prst="rect">
            <a:avLst/>
          </a:prstGeom>
          <a:noFill/>
        </p:spPr>
        <p:txBody>
          <a:bodyPr wrap="none">
            <a:spAutoFit/>
          </a:bodyPr>
          <a:lstStyle/>
          <a:p>
            <a:pPr>
              <a:defRPr/>
            </a:pPr>
            <a:r>
              <a:rPr lang="en-US" sz="2000" dirty="0">
                <a:solidFill>
                  <a:prstClr val="black"/>
                </a:solidFill>
                <a:latin typeface="Calibri"/>
                <a:ea typeface="ＭＳ Ｐゴシック" charset="0"/>
                <a:cs typeface="ＭＳ Ｐゴシック" charset="0"/>
              </a:rPr>
              <a:t>Block X</a:t>
            </a:r>
          </a:p>
        </p:txBody>
      </p:sp>
      <p:sp>
        <p:nvSpPr>
          <p:cNvPr id="7" name="Rectangle 6"/>
          <p:cNvSpPr/>
          <p:nvPr/>
        </p:nvSpPr>
        <p:spPr>
          <a:xfrm>
            <a:off x="330200" y="2879725"/>
            <a:ext cx="2066925" cy="2381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dirty="0">
                <a:solidFill>
                  <a:prstClr val="black"/>
                </a:solidFill>
                <a:latin typeface="Calibri"/>
              </a:rPr>
              <a:t>Page Y</a:t>
            </a:r>
          </a:p>
        </p:txBody>
      </p:sp>
      <p:sp>
        <p:nvSpPr>
          <p:cNvPr id="8" name="Rectangle 7"/>
          <p:cNvSpPr/>
          <p:nvPr/>
        </p:nvSpPr>
        <p:spPr>
          <a:xfrm>
            <a:off x="1357313" y="3121025"/>
            <a:ext cx="841375" cy="969963"/>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cxnSp>
        <p:nvCxnSpPr>
          <p:cNvPr id="10" name="Straight Connector 9"/>
          <p:cNvCxnSpPr/>
          <p:nvPr/>
        </p:nvCxnSpPr>
        <p:spPr>
          <a:xfrm flipV="1">
            <a:off x="2198688" y="1155700"/>
            <a:ext cx="1014412" cy="1978025"/>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15" name="Rectangle 214"/>
          <p:cNvSpPr/>
          <p:nvPr/>
        </p:nvSpPr>
        <p:spPr>
          <a:xfrm>
            <a:off x="3224213" y="1155700"/>
            <a:ext cx="5462587" cy="5168900"/>
          </a:xfrm>
          <a:prstGeom prst="rect">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latin typeface="Calibri"/>
            </a:endParaRPr>
          </a:p>
        </p:txBody>
      </p:sp>
      <p:cxnSp>
        <p:nvCxnSpPr>
          <p:cNvPr id="216" name="Straight Connector 215"/>
          <p:cNvCxnSpPr/>
          <p:nvPr/>
        </p:nvCxnSpPr>
        <p:spPr>
          <a:xfrm>
            <a:off x="2219325" y="4102100"/>
            <a:ext cx="993775" cy="222250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17" name="Rectangle 216"/>
          <p:cNvSpPr/>
          <p:nvPr/>
        </p:nvSpPr>
        <p:spPr>
          <a:xfrm>
            <a:off x="330200" y="4714875"/>
            <a:ext cx="2066925" cy="2381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000" dirty="0">
                <a:solidFill>
                  <a:prstClr val="black"/>
                </a:solidFill>
                <a:latin typeface="Calibri"/>
              </a:rPr>
              <a:t>Sense Amplifiers</a:t>
            </a:r>
          </a:p>
        </p:txBody>
      </p:sp>
      <p:cxnSp>
        <p:nvCxnSpPr>
          <p:cNvPr id="20" name="Straight Connector 19"/>
          <p:cNvCxnSpPr/>
          <p:nvPr/>
        </p:nvCxnSpPr>
        <p:spPr>
          <a:xfrm>
            <a:off x="427038"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a:off x="635000"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a:off x="842963"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a:off x="1050925"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a:off x="1260475"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a:off x="1468438"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p:cNvCxnSpPr/>
          <p:nvPr/>
        </p:nvCxnSpPr>
        <p:spPr>
          <a:xfrm>
            <a:off x="1676400"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p:cNvCxnSpPr/>
          <p:nvPr/>
        </p:nvCxnSpPr>
        <p:spPr>
          <a:xfrm>
            <a:off x="1884363"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a:off x="2098675"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p:cNvCxnSpPr/>
          <p:nvPr/>
        </p:nvCxnSpPr>
        <p:spPr>
          <a:xfrm>
            <a:off x="2306638" y="4586288"/>
            <a:ext cx="0" cy="12858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a:xfrm>
            <a:off x="4305300" y="6200775"/>
            <a:ext cx="0" cy="173038"/>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36" name="Straight Connector 235"/>
          <p:cNvCxnSpPr/>
          <p:nvPr/>
        </p:nvCxnSpPr>
        <p:spPr>
          <a:xfrm>
            <a:off x="5599113" y="6202363"/>
            <a:ext cx="0" cy="173037"/>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37" name="Straight Connector 236"/>
          <p:cNvCxnSpPr/>
          <p:nvPr/>
        </p:nvCxnSpPr>
        <p:spPr>
          <a:xfrm>
            <a:off x="6894513" y="6202363"/>
            <a:ext cx="0" cy="173037"/>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a:off x="8188325" y="6200775"/>
            <a:ext cx="0" cy="173038"/>
          </a:xfrm>
          <a:prstGeom prst="line">
            <a:avLst/>
          </a:prstGeom>
          <a:ln w="38100">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265361" name="Slide Number Placeholder 2"/>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EC027A8D-1323-994F-9FF2-8ED90404E46A}" type="slidenum">
              <a:rPr lang="en-US" sz="1200">
                <a:solidFill>
                  <a:srgbClr val="898989"/>
                </a:solidFill>
                <a:latin typeface="Calibri" charset="0"/>
              </a:rPr>
              <a:pPr eaLnBrk="1" hangingPunct="1"/>
              <a:t>218</a:t>
            </a:fld>
            <a:endParaRPr lang="en-US" sz="1200">
              <a:solidFill>
                <a:srgbClr val="898989"/>
              </a:solidFill>
              <a:latin typeface="Calibri" charset="0"/>
            </a:endParaRPr>
          </a:p>
        </p:txBody>
      </p:sp>
      <p:cxnSp>
        <p:nvCxnSpPr>
          <p:cNvPr id="197" name="Straight Connector 196"/>
          <p:cNvCxnSpPr/>
          <p:nvPr/>
        </p:nvCxnSpPr>
        <p:spPr>
          <a:xfrm>
            <a:off x="2886075" y="2078038"/>
            <a:ext cx="6096000"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83" name="Rectangle 182"/>
          <p:cNvSpPr/>
          <p:nvPr/>
        </p:nvSpPr>
        <p:spPr>
          <a:xfrm>
            <a:off x="3224213" y="1741488"/>
            <a:ext cx="5451475"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latin typeface="Calibri"/>
              </a:rPr>
              <a:t>Row</a:t>
            </a:r>
          </a:p>
        </p:txBody>
      </p:sp>
      <p:sp>
        <p:nvSpPr>
          <p:cNvPr id="198" name="Rectangle 197"/>
          <p:cNvSpPr/>
          <p:nvPr/>
        </p:nvSpPr>
        <p:spPr>
          <a:xfrm rot="16200000">
            <a:off x="1438275" y="3402013"/>
            <a:ext cx="5151438"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latin typeface="Calibri"/>
              </a:rPr>
              <a:t>Column</a:t>
            </a:r>
          </a:p>
        </p:txBody>
      </p:sp>
    </p:spTree>
    <p:custDataLst>
      <p:tags r:id="rId1"/>
    </p:custDataLst>
    <p:extLst>
      <p:ext uri="{BB962C8B-B14F-4D97-AF65-F5344CB8AC3E}">
        <p14:creationId xmlns:p14="http://schemas.microsoft.com/office/powerpoint/2010/main" val="635338154"/>
      </p:ext>
    </p:extLst>
  </p:cSld>
  <p:clrMapOvr>
    <a:masterClrMapping/>
  </p:clrMapOvr>
  <p:transition xmlns:p14="http://schemas.microsoft.com/office/powerpoint/2010/main" spd="slow"/>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83"/>
                                        </p:tgtEl>
                                        <p:attrNameLst>
                                          <p:attrName>style.visibility</p:attrName>
                                        </p:attrNameLst>
                                      </p:cBhvr>
                                      <p:to>
                                        <p:strVal val="visible"/>
                                      </p:to>
                                    </p:set>
                                    <p:animEffect transition="in" filter="fade">
                                      <p:cBhvr>
                                        <p:cTn id="7" dur="500"/>
                                        <p:tgtEl>
                                          <p:spTgt spid="18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xit" presetSubtype="0" fill="hold" grpId="1" nodeType="clickEffect">
                                  <p:stCondLst>
                                    <p:cond delay="0"/>
                                  </p:stCondLst>
                                  <p:childTnLst>
                                    <p:animEffect transition="out" filter="fade">
                                      <p:cBhvr>
                                        <p:cTn id="11" dur="500"/>
                                        <p:tgtEl>
                                          <p:spTgt spid="183"/>
                                        </p:tgtEl>
                                      </p:cBhvr>
                                    </p:animEffect>
                                    <p:set>
                                      <p:cBhvr>
                                        <p:cTn id="12" dur="1" fill="hold">
                                          <p:stCondLst>
                                            <p:cond delay="499"/>
                                          </p:stCondLst>
                                        </p:cTn>
                                        <p:tgtEl>
                                          <p:spTgt spid="183"/>
                                        </p:tgtEl>
                                        <p:attrNameLst>
                                          <p:attrName>style.visibility</p:attrName>
                                        </p:attrNameLst>
                                      </p:cBhvr>
                                      <p:to>
                                        <p:strVal val="hidden"/>
                                      </p:to>
                                    </p:set>
                                  </p:childTnLst>
                                </p:cTn>
                              </p:par>
                            </p:childTnLst>
                          </p:cTn>
                        </p:par>
                        <p:par>
                          <p:cTn id="13" fill="hold" nodeType="afterGroup">
                            <p:stCondLst>
                              <p:cond delay="500"/>
                            </p:stCondLst>
                            <p:childTnLst>
                              <p:par>
                                <p:cTn id="14" presetID="10" presetClass="entr" presetSubtype="0" fill="hold" nodeType="afterEffect">
                                  <p:stCondLst>
                                    <p:cond delay="0"/>
                                  </p:stCondLst>
                                  <p:childTnLst>
                                    <p:set>
                                      <p:cBhvr>
                                        <p:cTn id="15" dur="1" fill="hold">
                                          <p:stCondLst>
                                            <p:cond delay="0"/>
                                          </p:stCondLst>
                                        </p:cTn>
                                        <p:tgtEl>
                                          <p:spTgt spid="197"/>
                                        </p:tgtEl>
                                        <p:attrNameLst>
                                          <p:attrName>style.visibility</p:attrName>
                                        </p:attrNameLst>
                                      </p:cBhvr>
                                      <p:to>
                                        <p:strVal val="visible"/>
                                      </p:to>
                                    </p:set>
                                    <p:animEffect transition="in" filter="fade">
                                      <p:cBhvr>
                                        <p:cTn id="16" dur="500"/>
                                        <p:tgtEl>
                                          <p:spTgt spid="197"/>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xit" presetSubtype="0" fill="hold" nodeType="clickEffect">
                                  <p:stCondLst>
                                    <p:cond delay="0"/>
                                  </p:stCondLst>
                                  <p:childTnLst>
                                    <p:animEffect transition="out" filter="fade">
                                      <p:cBhvr>
                                        <p:cTn id="20" dur="500"/>
                                        <p:tgtEl>
                                          <p:spTgt spid="197"/>
                                        </p:tgtEl>
                                      </p:cBhvr>
                                    </p:animEffect>
                                    <p:set>
                                      <p:cBhvr>
                                        <p:cTn id="21" dur="1" fill="hold">
                                          <p:stCondLst>
                                            <p:cond delay="499"/>
                                          </p:stCondLst>
                                        </p:cTn>
                                        <p:tgtEl>
                                          <p:spTgt spid="197"/>
                                        </p:tgtEl>
                                        <p:attrNameLst>
                                          <p:attrName>style.visibility</p:attrName>
                                        </p:attrNameLst>
                                      </p:cBhvr>
                                      <p:to>
                                        <p:strVal val="hidden"/>
                                      </p:to>
                                    </p:set>
                                  </p:childTnLst>
                                </p:cTn>
                              </p:par>
                            </p:childTnLst>
                          </p:cTn>
                        </p:par>
                        <p:par>
                          <p:cTn id="22" fill="hold" nodeType="afterGroup">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198"/>
                                        </p:tgtEl>
                                        <p:attrNameLst>
                                          <p:attrName>style.visibility</p:attrName>
                                        </p:attrNameLst>
                                      </p:cBhvr>
                                      <p:to>
                                        <p:strVal val="visible"/>
                                      </p:to>
                                    </p:set>
                                    <p:animEffect transition="in" filter="fade">
                                      <p:cBhvr>
                                        <p:cTn id="25" dur="500"/>
                                        <p:tgtEl>
                                          <p:spTgt spid="1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 grpId="0" animBg="1"/>
      <p:bldP spid="183" grpId="1" animBg="1"/>
      <p:bldP spid="198" grpId="0" animBg="1"/>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5" name="Title 1"/>
          <p:cNvSpPr>
            <a:spLocks noGrp="1"/>
          </p:cNvSpPr>
          <p:nvPr>
            <p:ph type="title"/>
          </p:nvPr>
        </p:nvSpPr>
        <p:spPr/>
        <p:txBody>
          <a:bodyPr/>
          <a:lstStyle/>
          <a:p>
            <a:pPr eaLnBrk="1" hangingPunct="1"/>
            <a:r>
              <a:rPr lang="en-US">
                <a:latin typeface="Calibri" charset="0"/>
              </a:rPr>
              <a:t>Flash Cell</a:t>
            </a:r>
          </a:p>
        </p:txBody>
      </p:sp>
      <p:grpSp>
        <p:nvGrpSpPr>
          <p:cNvPr id="267266" name="Group 176"/>
          <p:cNvGrpSpPr>
            <a:grpSpLocks/>
          </p:cNvGrpSpPr>
          <p:nvPr/>
        </p:nvGrpSpPr>
        <p:grpSpPr bwMode="auto">
          <a:xfrm>
            <a:off x="3079750" y="1981200"/>
            <a:ext cx="1631950" cy="2695575"/>
            <a:chOff x="3079798" y="1981201"/>
            <a:chExt cx="1631998" cy="2694885"/>
          </a:xfrm>
        </p:grpSpPr>
        <p:cxnSp>
          <p:nvCxnSpPr>
            <p:cNvPr id="30" name="Straight Connector 29"/>
            <p:cNvCxnSpPr/>
            <p:nvPr/>
          </p:nvCxnSpPr>
          <p:spPr>
            <a:xfrm>
              <a:off x="4711796" y="1981201"/>
              <a:ext cx="0" cy="89670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2194" y="2877909"/>
              <a:ext cx="50960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2194" y="287790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2194" y="3774617"/>
              <a:ext cx="50960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937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4537" y="287790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6879" y="2877909"/>
              <a:ext cx="0" cy="8967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339" y="3027800"/>
              <a:ext cx="0" cy="62708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9" name="Straight Arrow Connector 158"/>
          <p:cNvCxnSpPr>
            <a:stCxn id="161" idx="2"/>
          </p:cNvCxnSpPr>
          <p:nvPr/>
        </p:nvCxnSpPr>
        <p:spPr>
          <a:xfrm flipH="1">
            <a:off x="3954463" y="2259013"/>
            <a:ext cx="9525" cy="57626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61" name="TextBox 160"/>
          <p:cNvSpPr txBox="1"/>
          <p:nvPr/>
        </p:nvSpPr>
        <p:spPr>
          <a:xfrm>
            <a:off x="3235325" y="1427163"/>
            <a:ext cx="1457325" cy="831850"/>
          </a:xfrm>
          <a:prstGeom prst="rect">
            <a:avLst/>
          </a:prstGeom>
          <a:noFill/>
        </p:spPr>
        <p:txBody>
          <a:bodyPr>
            <a:spAutoFit/>
          </a:bodyPr>
          <a:lstStyle/>
          <a:p>
            <a:pPr algn="ctr">
              <a:defRPr/>
            </a:pPr>
            <a:r>
              <a:rPr lang="en-US" sz="2400" dirty="0">
                <a:solidFill>
                  <a:srgbClr val="0000FF"/>
                </a:solidFill>
                <a:latin typeface="Calibri"/>
                <a:ea typeface="ＭＳ Ｐゴシック" charset="0"/>
                <a:cs typeface="ＭＳ Ｐゴシック" charset="0"/>
              </a:rPr>
              <a:t>Floating Gate</a:t>
            </a:r>
          </a:p>
        </p:txBody>
      </p:sp>
      <p:cxnSp>
        <p:nvCxnSpPr>
          <p:cNvPr id="167" name="Straight Arrow Connector 166"/>
          <p:cNvCxnSpPr>
            <a:stCxn id="168" idx="2"/>
          </p:cNvCxnSpPr>
          <p:nvPr/>
        </p:nvCxnSpPr>
        <p:spPr>
          <a:xfrm>
            <a:off x="2709863" y="2824163"/>
            <a:ext cx="363537" cy="40481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68" name="TextBox 167"/>
          <p:cNvSpPr txBox="1"/>
          <p:nvPr/>
        </p:nvSpPr>
        <p:spPr>
          <a:xfrm>
            <a:off x="1981200" y="2362200"/>
            <a:ext cx="1457325" cy="461963"/>
          </a:xfrm>
          <a:prstGeom prst="rect">
            <a:avLst/>
          </a:prstGeom>
          <a:noFill/>
        </p:spPr>
        <p:txBody>
          <a:bodyPr>
            <a:spAutoFit/>
          </a:bodyPr>
          <a:lstStyle/>
          <a:p>
            <a:pPr algn="ctr">
              <a:defRPr/>
            </a:pPr>
            <a:r>
              <a:rPr lang="en-US" sz="2400" dirty="0">
                <a:solidFill>
                  <a:srgbClr val="0000FF"/>
                </a:solidFill>
                <a:latin typeface="Calibri"/>
                <a:ea typeface="ＭＳ Ｐゴシック" charset="0"/>
                <a:cs typeface="ＭＳ Ｐゴシック" charset="0"/>
              </a:rPr>
              <a:t>Gate</a:t>
            </a:r>
          </a:p>
        </p:txBody>
      </p:sp>
      <p:cxnSp>
        <p:nvCxnSpPr>
          <p:cNvPr id="171" name="Straight Arrow Connector 170"/>
          <p:cNvCxnSpPr>
            <a:stCxn id="172" idx="2"/>
          </p:cNvCxnSpPr>
          <p:nvPr/>
        </p:nvCxnSpPr>
        <p:spPr>
          <a:xfrm flipH="1">
            <a:off x="4800600" y="1652588"/>
            <a:ext cx="804863" cy="40481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72" name="TextBox 171"/>
          <p:cNvSpPr txBox="1"/>
          <p:nvPr/>
        </p:nvSpPr>
        <p:spPr>
          <a:xfrm>
            <a:off x="4876800" y="1190625"/>
            <a:ext cx="1457325" cy="461963"/>
          </a:xfrm>
          <a:prstGeom prst="rect">
            <a:avLst/>
          </a:prstGeom>
          <a:noFill/>
        </p:spPr>
        <p:txBody>
          <a:bodyPr>
            <a:spAutoFit/>
          </a:bodyPr>
          <a:lstStyle/>
          <a:p>
            <a:pPr algn="ctr">
              <a:defRPr/>
            </a:pPr>
            <a:r>
              <a:rPr lang="en-US" sz="2400" dirty="0">
                <a:solidFill>
                  <a:srgbClr val="0000FF"/>
                </a:solidFill>
                <a:latin typeface="Calibri"/>
                <a:ea typeface="ＭＳ Ｐゴシック" charset="0"/>
                <a:cs typeface="ＭＳ Ｐゴシック" charset="0"/>
              </a:rPr>
              <a:t>Drain</a:t>
            </a:r>
          </a:p>
        </p:txBody>
      </p:sp>
      <p:cxnSp>
        <p:nvCxnSpPr>
          <p:cNvPr id="174" name="Straight Arrow Connector 173"/>
          <p:cNvCxnSpPr>
            <a:stCxn id="175" idx="2"/>
          </p:cNvCxnSpPr>
          <p:nvPr/>
        </p:nvCxnSpPr>
        <p:spPr>
          <a:xfrm flipH="1">
            <a:off x="4867275" y="4167188"/>
            <a:ext cx="804863" cy="404812"/>
          </a:xfrm>
          <a:prstGeom prst="straightConnector1">
            <a:avLst/>
          </a:prstGeom>
          <a:ln w="28575">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175" name="TextBox 174"/>
          <p:cNvSpPr txBox="1"/>
          <p:nvPr/>
        </p:nvSpPr>
        <p:spPr>
          <a:xfrm>
            <a:off x="4943475" y="3705225"/>
            <a:ext cx="1457325" cy="461963"/>
          </a:xfrm>
          <a:prstGeom prst="rect">
            <a:avLst/>
          </a:prstGeom>
          <a:noFill/>
        </p:spPr>
        <p:txBody>
          <a:bodyPr>
            <a:spAutoFit/>
          </a:bodyPr>
          <a:lstStyle/>
          <a:p>
            <a:pPr algn="ctr">
              <a:defRPr/>
            </a:pPr>
            <a:r>
              <a:rPr lang="en-US" sz="2400" dirty="0">
                <a:solidFill>
                  <a:srgbClr val="0000FF"/>
                </a:solidFill>
                <a:latin typeface="Calibri"/>
                <a:ea typeface="ＭＳ Ｐゴシック" charset="0"/>
                <a:cs typeface="ＭＳ Ｐゴシック" charset="0"/>
              </a:rPr>
              <a:t>Source</a:t>
            </a:r>
          </a:p>
        </p:txBody>
      </p:sp>
      <p:sp>
        <p:nvSpPr>
          <p:cNvPr id="176" name="TextBox 175"/>
          <p:cNvSpPr txBox="1"/>
          <p:nvPr/>
        </p:nvSpPr>
        <p:spPr>
          <a:xfrm>
            <a:off x="2892425" y="5222875"/>
            <a:ext cx="3128963" cy="831850"/>
          </a:xfrm>
          <a:prstGeom prst="rect">
            <a:avLst/>
          </a:prstGeom>
          <a:noFill/>
        </p:spPr>
        <p:txBody>
          <a:bodyPr wrap="none">
            <a:spAutoFit/>
          </a:bodyPr>
          <a:lstStyle/>
          <a:p>
            <a:pPr algn="ctr">
              <a:defRPr/>
            </a:pPr>
            <a:r>
              <a:rPr lang="en-US" sz="2400" dirty="0">
                <a:solidFill>
                  <a:prstClr val="black"/>
                </a:solidFill>
                <a:latin typeface="Calibri"/>
                <a:ea typeface="ＭＳ Ｐゴシック" charset="0"/>
                <a:cs typeface="ＭＳ Ｐゴシック" charset="0"/>
              </a:rPr>
              <a:t>Floating Gate Transistor</a:t>
            </a:r>
          </a:p>
          <a:p>
            <a:pPr algn="ctr">
              <a:defRPr/>
            </a:pPr>
            <a:r>
              <a:rPr lang="en-US" sz="2400" dirty="0">
                <a:solidFill>
                  <a:prstClr val="black"/>
                </a:solidFill>
                <a:latin typeface="Calibri"/>
                <a:ea typeface="ＭＳ Ｐゴシック" charset="0"/>
                <a:cs typeface="ＭＳ Ｐゴシック" charset="0"/>
              </a:rPr>
              <a:t>(Flash Cell)</a:t>
            </a:r>
          </a:p>
        </p:txBody>
      </p:sp>
      <p:sp>
        <p:nvSpPr>
          <p:cNvPr id="178" name="Oval 177"/>
          <p:cNvSpPr/>
          <p:nvPr/>
        </p:nvSpPr>
        <p:spPr>
          <a:xfrm>
            <a:off x="4167188" y="2774950"/>
            <a:ext cx="1096962" cy="1096963"/>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r>
              <a:rPr lang="en-US" sz="2400" spc="-150" dirty="0" err="1">
                <a:solidFill>
                  <a:prstClr val="white"/>
                </a:solidFill>
                <a:latin typeface="Calibri"/>
              </a:rPr>
              <a:t>V</a:t>
            </a:r>
            <a:r>
              <a:rPr lang="en-US" sz="2400" spc="-150" baseline="-25000" dirty="0" err="1">
                <a:solidFill>
                  <a:prstClr val="white"/>
                </a:solidFill>
                <a:latin typeface="Calibri"/>
              </a:rPr>
              <a:t>th</a:t>
            </a:r>
            <a:r>
              <a:rPr lang="en-US" sz="2400" spc="-150" dirty="0">
                <a:solidFill>
                  <a:prstClr val="white"/>
                </a:solidFill>
                <a:latin typeface="Calibri"/>
              </a:rPr>
              <a:t> = 2.5 V</a:t>
            </a:r>
          </a:p>
        </p:txBody>
      </p:sp>
      <p:sp>
        <p:nvSpPr>
          <p:cNvPr id="267277" name="Slide Number Placeholder 2"/>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6ADDF3E-DCCD-534F-AF72-8E885048EA5A}" type="slidenum">
              <a:rPr lang="en-US" sz="1200">
                <a:solidFill>
                  <a:srgbClr val="898989"/>
                </a:solidFill>
                <a:latin typeface="Calibri" charset="0"/>
              </a:rPr>
              <a:pPr eaLnBrk="1" hangingPunct="1"/>
              <a:t>219</a:t>
            </a:fld>
            <a:endParaRPr lang="en-US" sz="1200">
              <a:solidFill>
                <a:srgbClr val="898989"/>
              </a:solidFill>
              <a:latin typeface="Calibri" charset="0"/>
            </a:endParaRPr>
          </a:p>
        </p:txBody>
      </p:sp>
    </p:spTree>
    <p:custDataLst>
      <p:tags r:id="rId1"/>
    </p:custDataLst>
    <p:extLst>
      <p:ext uri="{BB962C8B-B14F-4D97-AF65-F5344CB8AC3E}">
        <p14:creationId xmlns:p14="http://schemas.microsoft.com/office/powerpoint/2010/main" val="4186563703"/>
      </p:ext>
    </p:extLst>
  </p:cSld>
  <p:clrMapOvr>
    <a:masterClrMapping/>
  </p:clrMapOvr>
  <p:transition xmlns:p14="http://schemas.microsoft.com/office/powerpoint/2010/main" spd="slow"/>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8"/>
                                        </p:tgtEl>
                                        <p:attrNameLst>
                                          <p:attrName>style.visibility</p:attrName>
                                        </p:attrNameLst>
                                      </p:cBhvr>
                                      <p:to>
                                        <p:strVal val="visible"/>
                                      </p:to>
                                    </p:set>
                                    <p:animEffect transition="in" filter="fade">
                                      <p:cBhvr>
                                        <p:cTn id="7"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 grpId="0" animBg="1"/>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3" name="Title 1"/>
          <p:cNvSpPr>
            <a:spLocks noGrp="1"/>
          </p:cNvSpPr>
          <p:nvPr>
            <p:ph type="title"/>
          </p:nvPr>
        </p:nvSpPr>
        <p:spPr/>
        <p:txBody>
          <a:bodyPr/>
          <a:lstStyle/>
          <a:p>
            <a:pPr eaLnBrk="1" hangingPunct="1"/>
            <a:r>
              <a:rPr lang="en-US">
                <a:latin typeface="Calibri" charset="0"/>
              </a:rPr>
              <a:t>Flash Read</a:t>
            </a:r>
          </a:p>
        </p:txBody>
      </p:sp>
      <p:grpSp>
        <p:nvGrpSpPr>
          <p:cNvPr id="177" name="Group 176"/>
          <p:cNvGrpSpPr>
            <a:grpSpLocks/>
          </p:cNvGrpSpPr>
          <p:nvPr/>
        </p:nvGrpSpPr>
        <p:grpSpPr bwMode="auto">
          <a:xfrm>
            <a:off x="2233613" y="1960563"/>
            <a:ext cx="1631950" cy="2693987"/>
            <a:chOff x="3079798" y="1981201"/>
            <a:chExt cx="1631998" cy="2694885"/>
          </a:xfrm>
        </p:grpSpPr>
        <p:cxnSp>
          <p:nvCxnSpPr>
            <p:cNvPr id="30" name="Straight Connector 29"/>
            <p:cNvCxnSpPr/>
            <p:nvPr/>
          </p:nvCxnSpPr>
          <p:spPr>
            <a:xfrm>
              <a:off x="4711796" y="1981201"/>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2193" y="2878437"/>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2193"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2193" y="3774085"/>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8850"/>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4536"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6878"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338" y="3027014"/>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 name="TextBox 20"/>
          <p:cNvSpPr txBox="1"/>
          <p:nvPr/>
        </p:nvSpPr>
        <p:spPr>
          <a:xfrm>
            <a:off x="1066800" y="2836863"/>
            <a:ext cx="1793875" cy="461962"/>
          </a:xfrm>
          <a:prstGeom prst="rect">
            <a:avLst/>
          </a:prstGeom>
          <a:noFill/>
        </p:spPr>
        <p:txBody>
          <a:bodyPr>
            <a:spAutoFit/>
          </a:bodyPr>
          <a:lstStyle/>
          <a:p>
            <a:pPr algn="ctr">
              <a:defRPr/>
            </a:pPr>
            <a:r>
              <a:rPr lang="en-US" sz="2400" dirty="0" err="1">
                <a:solidFill>
                  <a:srgbClr val="0000FF"/>
                </a:solidFill>
                <a:latin typeface="Calibri"/>
                <a:ea typeface="ＭＳ Ｐゴシック" charset="0"/>
                <a:cs typeface="ＭＳ Ｐゴシック" charset="0"/>
              </a:rPr>
              <a:t>V</a:t>
            </a:r>
            <a:r>
              <a:rPr lang="en-US" sz="2400" baseline="-25000" dirty="0" err="1">
                <a:solidFill>
                  <a:srgbClr val="0000FF"/>
                </a:solidFill>
                <a:latin typeface="Calibri"/>
                <a:ea typeface="ＭＳ Ｐゴシック" charset="0"/>
                <a:cs typeface="ＭＳ Ｐゴシック" charset="0"/>
              </a:rPr>
              <a:t>read</a:t>
            </a:r>
            <a:r>
              <a:rPr lang="en-US" sz="2400" dirty="0">
                <a:solidFill>
                  <a:srgbClr val="0000FF"/>
                </a:solidFill>
                <a:latin typeface="Calibri"/>
                <a:ea typeface="ＭＳ Ｐゴシック" charset="0"/>
                <a:cs typeface="ＭＳ Ｐゴシック" charset="0"/>
              </a:rPr>
              <a:t> = 2.5 V</a:t>
            </a:r>
          </a:p>
        </p:txBody>
      </p:sp>
      <p:grpSp>
        <p:nvGrpSpPr>
          <p:cNvPr id="22" name="Group 21"/>
          <p:cNvGrpSpPr>
            <a:grpSpLocks/>
          </p:cNvGrpSpPr>
          <p:nvPr/>
        </p:nvGrpSpPr>
        <p:grpSpPr bwMode="auto">
          <a:xfrm>
            <a:off x="5795963" y="1962150"/>
            <a:ext cx="1631950" cy="2693988"/>
            <a:chOff x="3079798" y="1981201"/>
            <a:chExt cx="1631998" cy="2694885"/>
          </a:xfrm>
        </p:grpSpPr>
        <p:cxnSp>
          <p:nvCxnSpPr>
            <p:cNvPr id="23" name="Straight Connector 22"/>
            <p:cNvCxnSpPr/>
            <p:nvPr/>
          </p:nvCxnSpPr>
          <p:spPr>
            <a:xfrm>
              <a:off x="4711796" y="1981201"/>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H="1">
              <a:off x="4202193" y="2878438"/>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202193"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4202193" y="3774086"/>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4711796" y="3778849"/>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3954536"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706878"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6200000">
              <a:off x="3393338" y="3027013"/>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 name="Oval 37"/>
          <p:cNvSpPr/>
          <p:nvPr/>
        </p:nvSpPr>
        <p:spPr>
          <a:xfrm>
            <a:off x="6883400" y="2755900"/>
            <a:ext cx="1096963" cy="1096963"/>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r>
              <a:rPr lang="en-US" sz="2400" spc="-150" dirty="0">
                <a:solidFill>
                  <a:prstClr val="white"/>
                </a:solidFill>
                <a:latin typeface="Calibri"/>
              </a:rPr>
              <a:t>V</a:t>
            </a:r>
            <a:r>
              <a:rPr lang="en-US" sz="2400" spc="-150" baseline="-25000" dirty="0">
                <a:solidFill>
                  <a:prstClr val="white"/>
                </a:solidFill>
                <a:latin typeface="Calibri"/>
              </a:rPr>
              <a:t>th</a:t>
            </a:r>
            <a:r>
              <a:rPr lang="en-US" sz="2400" spc="-150" dirty="0">
                <a:solidFill>
                  <a:prstClr val="white"/>
                </a:solidFill>
                <a:latin typeface="Calibri"/>
              </a:rPr>
              <a:t> = 3 V</a:t>
            </a:r>
          </a:p>
        </p:txBody>
      </p:sp>
      <p:cxnSp>
        <p:nvCxnSpPr>
          <p:cNvPr id="4" name="Straight Arrow Connector 3"/>
          <p:cNvCxnSpPr/>
          <p:nvPr/>
        </p:nvCxnSpPr>
        <p:spPr>
          <a:xfrm>
            <a:off x="3865563" y="1943100"/>
            <a:ext cx="0" cy="280035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178" name="Oval 177"/>
          <p:cNvSpPr/>
          <p:nvPr/>
        </p:nvSpPr>
        <p:spPr>
          <a:xfrm>
            <a:off x="3319463" y="2754313"/>
            <a:ext cx="1098550" cy="1096962"/>
          </a:xfrm>
          <a:prstGeom prst="ellipse">
            <a:avLst/>
          </a:prstGeom>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r>
              <a:rPr lang="en-US" sz="2400" spc="-150" dirty="0">
                <a:solidFill>
                  <a:prstClr val="white"/>
                </a:solidFill>
                <a:latin typeface="Calibri"/>
              </a:rPr>
              <a:t>V</a:t>
            </a:r>
            <a:r>
              <a:rPr lang="en-US" sz="2400" spc="-150" baseline="-25000" dirty="0">
                <a:solidFill>
                  <a:prstClr val="white"/>
                </a:solidFill>
                <a:latin typeface="Calibri"/>
              </a:rPr>
              <a:t>th</a:t>
            </a:r>
            <a:r>
              <a:rPr lang="en-US" sz="2400" spc="-150" dirty="0">
                <a:solidFill>
                  <a:prstClr val="white"/>
                </a:solidFill>
                <a:latin typeface="Calibri"/>
              </a:rPr>
              <a:t> = 2 V</a:t>
            </a:r>
          </a:p>
        </p:txBody>
      </p:sp>
      <p:cxnSp>
        <p:nvCxnSpPr>
          <p:cNvPr id="40" name="Straight Arrow Connector 39"/>
          <p:cNvCxnSpPr/>
          <p:nvPr/>
        </p:nvCxnSpPr>
        <p:spPr>
          <a:xfrm>
            <a:off x="7416800" y="1943100"/>
            <a:ext cx="0" cy="915988"/>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41" name="TextBox 40"/>
          <p:cNvSpPr txBox="1"/>
          <p:nvPr/>
        </p:nvSpPr>
        <p:spPr>
          <a:xfrm>
            <a:off x="3441700" y="4826000"/>
            <a:ext cx="846138" cy="584200"/>
          </a:xfrm>
          <a:prstGeom prst="rect">
            <a:avLst/>
          </a:prstGeom>
          <a:noFill/>
        </p:spPr>
        <p:txBody>
          <a:bodyPr>
            <a:spAutoFit/>
          </a:bodyPr>
          <a:lstStyle/>
          <a:p>
            <a:pPr algn="ctr">
              <a:defRPr/>
            </a:pPr>
            <a:r>
              <a:rPr lang="en-US" sz="3200" dirty="0">
                <a:solidFill>
                  <a:srgbClr val="00B050">
                    <a:lumMod val="75000"/>
                  </a:srgbClr>
                </a:solidFill>
                <a:latin typeface="Calibri"/>
                <a:ea typeface="ＭＳ Ｐゴシック" charset="0"/>
                <a:cs typeface="ＭＳ Ｐゴシック" charset="0"/>
              </a:rPr>
              <a:t>1</a:t>
            </a:r>
          </a:p>
        </p:txBody>
      </p:sp>
      <p:sp>
        <p:nvSpPr>
          <p:cNvPr id="42" name="TextBox 41"/>
          <p:cNvSpPr txBox="1"/>
          <p:nvPr/>
        </p:nvSpPr>
        <p:spPr>
          <a:xfrm>
            <a:off x="7005638" y="4826000"/>
            <a:ext cx="846137" cy="584200"/>
          </a:xfrm>
          <a:prstGeom prst="rect">
            <a:avLst/>
          </a:prstGeom>
          <a:noFill/>
        </p:spPr>
        <p:txBody>
          <a:bodyPr>
            <a:spAutoFit/>
          </a:bodyPr>
          <a:lstStyle/>
          <a:p>
            <a:pPr algn="ctr">
              <a:defRPr/>
            </a:pPr>
            <a:r>
              <a:rPr lang="en-US" sz="3200" dirty="0">
                <a:solidFill>
                  <a:srgbClr val="FF0000"/>
                </a:solidFill>
                <a:latin typeface="Calibri"/>
                <a:ea typeface="ＭＳ Ｐゴシック" charset="0"/>
                <a:cs typeface="ＭＳ Ｐゴシック" charset="0"/>
              </a:rPr>
              <a:t>0</a:t>
            </a:r>
          </a:p>
        </p:txBody>
      </p:sp>
      <p:sp>
        <p:nvSpPr>
          <p:cNvPr id="43" name="TextBox 42"/>
          <p:cNvSpPr txBox="1"/>
          <p:nvPr/>
        </p:nvSpPr>
        <p:spPr>
          <a:xfrm>
            <a:off x="4611688" y="2836863"/>
            <a:ext cx="1792287" cy="461962"/>
          </a:xfrm>
          <a:prstGeom prst="rect">
            <a:avLst/>
          </a:prstGeom>
          <a:noFill/>
        </p:spPr>
        <p:txBody>
          <a:bodyPr>
            <a:spAutoFit/>
          </a:bodyPr>
          <a:lstStyle/>
          <a:p>
            <a:pPr algn="ctr">
              <a:defRPr/>
            </a:pPr>
            <a:r>
              <a:rPr lang="en-US" sz="2400" dirty="0" err="1">
                <a:solidFill>
                  <a:srgbClr val="0000FF"/>
                </a:solidFill>
                <a:latin typeface="Calibri"/>
                <a:ea typeface="ＭＳ Ｐゴシック" charset="0"/>
                <a:cs typeface="ＭＳ Ｐゴシック" charset="0"/>
              </a:rPr>
              <a:t>V</a:t>
            </a:r>
            <a:r>
              <a:rPr lang="en-US" sz="2400" baseline="-25000" dirty="0" err="1">
                <a:solidFill>
                  <a:srgbClr val="0000FF"/>
                </a:solidFill>
                <a:latin typeface="Calibri"/>
                <a:ea typeface="ＭＳ Ｐゴシック" charset="0"/>
                <a:cs typeface="ＭＳ Ｐゴシック" charset="0"/>
              </a:rPr>
              <a:t>read</a:t>
            </a:r>
            <a:r>
              <a:rPr lang="en-US" sz="2400" dirty="0">
                <a:solidFill>
                  <a:srgbClr val="0000FF"/>
                </a:solidFill>
                <a:latin typeface="Calibri"/>
                <a:ea typeface="ＭＳ Ｐゴシック" charset="0"/>
                <a:cs typeface="ＭＳ Ｐゴシック" charset="0"/>
              </a:rPr>
              <a:t> = 2.5 V</a:t>
            </a:r>
          </a:p>
        </p:txBody>
      </p:sp>
      <p:sp>
        <p:nvSpPr>
          <p:cNvPr id="269324" name="Slide Number Placeholder 2"/>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BDD8E9E-0794-AB42-90A8-55FBB22B4597}" type="slidenum">
              <a:rPr lang="en-US" sz="1200">
                <a:solidFill>
                  <a:srgbClr val="898989"/>
                </a:solidFill>
                <a:latin typeface="Calibri" charset="0"/>
              </a:rPr>
              <a:pPr eaLnBrk="1" hangingPunct="1"/>
              <a:t>220</a:t>
            </a:fld>
            <a:endParaRPr lang="en-US" sz="1200">
              <a:solidFill>
                <a:srgbClr val="898989"/>
              </a:solidFill>
              <a:latin typeface="Calibri" charset="0"/>
            </a:endParaRPr>
          </a:p>
        </p:txBody>
      </p:sp>
      <p:cxnSp>
        <p:nvCxnSpPr>
          <p:cNvPr id="39" name="Straight Arrow Connector 38"/>
          <p:cNvCxnSpPr>
            <a:stCxn id="44" idx="0"/>
          </p:cNvCxnSpPr>
          <p:nvPr/>
        </p:nvCxnSpPr>
        <p:spPr>
          <a:xfrm flipV="1">
            <a:off x="1811338" y="3335338"/>
            <a:ext cx="422275" cy="434975"/>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1082675" y="3770313"/>
            <a:ext cx="1457325" cy="460375"/>
          </a:xfrm>
          <a:prstGeom prst="rect">
            <a:avLst/>
          </a:prstGeom>
          <a:noFill/>
        </p:spPr>
        <p:txBody>
          <a:bodyPr>
            <a:spAutoFit/>
          </a:bodyPr>
          <a:lstStyle/>
          <a:p>
            <a:pPr algn="ctr">
              <a:defRPr/>
            </a:pPr>
            <a:r>
              <a:rPr lang="en-US" sz="2400" dirty="0">
                <a:solidFill>
                  <a:prstClr val="black"/>
                </a:solidFill>
                <a:latin typeface="Calibri"/>
                <a:ea typeface="ＭＳ Ｐゴシック" charset="0"/>
                <a:cs typeface="ＭＳ Ｐゴシック" charset="0"/>
              </a:rPr>
              <a:t>Gate</a:t>
            </a:r>
          </a:p>
        </p:txBody>
      </p:sp>
    </p:spTree>
    <p:extLst>
      <p:ext uri="{BB962C8B-B14F-4D97-AF65-F5344CB8AC3E}">
        <p14:creationId xmlns:p14="http://schemas.microsoft.com/office/powerpoint/2010/main" val="3174502008"/>
      </p:ext>
    </p:extLst>
  </p:cSld>
  <p:clrMapOvr>
    <a:masterClrMapping/>
  </p:clrMapOvr>
  <p:transition xmlns:p14="http://schemas.microsoft.com/office/powerpoint/2010/main" spd="slow"/>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nodeType="clickEffect">
                                  <p:stCondLst>
                                    <p:cond delay="0"/>
                                  </p:stCondLst>
                                  <p:childTnLst>
                                    <p:animEffect transition="out" filter="fade">
                                      <p:cBhvr>
                                        <p:cTn id="6" dur="500"/>
                                        <p:tgtEl>
                                          <p:spTgt spid="22"/>
                                        </p:tgtEl>
                                      </p:cBhvr>
                                    </p:animEffect>
                                    <p:set>
                                      <p:cBhvr>
                                        <p:cTn id="7" dur="1" fill="hold">
                                          <p:stCondLst>
                                            <p:cond delay="499"/>
                                          </p:stCondLst>
                                        </p:cTn>
                                        <p:tgtEl>
                                          <p:spTgt spid="22"/>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38"/>
                                        </p:tgtEl>
                                      </p:cBhvr>
                                    </p:animEffect>
                                    <p:set>
                                      <p:cBhvr>
                                        <p:cTn id="10" dur="1" fill="hold">
                                          <p:stCondLst>
                                            <p:cond delay="499"/>
                                          </p:stCondLst>
                                        </p:cTn>
                                        <p:tgtEl>
                                          <p:spTgt spid="38"/>
                                        </p:tgtEl>
                                        <p:attrNameLst>
                                          <p:attrName>style.visibility</p:attrName>
                                        </p:attrNameLst>
                                      </p:cBhvr>
                                      <p:to>
                                        <p:strVal val="hidden"/>
                                      </p:to>
                                    </p:set>
                                  </p:childTnLst>
                                </p:cTn>
                              </p:par>
                              <p:par>
                                <p:cTn id="11" presetID="10" presetClass="entr" presetSubtype="0" fill="hold" grpId="0" nodeType="with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fade">
                                      <p:cBhvr>
                                        <p:cTn id="13" dur="500"/>
                                        <p:tgtEl>
                                          <p:spTgt spid="21"/>
                                        </p:tgtEl>
                                      </p:cBhvr>
                                    </p:animEffect>
                                  </p:childTnLst>
                                </p:cTn>
                              </p:par>
                              <p:par>
                                <p:cTn id="14" presetID="10" presetClass="entr" presetSubtype="0" fill="hold" nodeType="withEffect">
                                  <p:stCondLst>
                                    <p:cond delay="0"/>
                                  </p:stCondLst>
                                  <p:childTnLst>
                                    <p:set>
                                      <p:cBhvr>
                                        <p:cTn id="15" dur="1" fill="hold">
                                          <p:stCondLst>
                                            <p:cond delay="0"/>
                                          </p:stCondLst>
                                        </p:cTn>
                                        <p:tgtEl>
                                          <p:spTgt spid="39"/>
                                        </p:tgtEl>
                                        <p:attrNameLst>
                                          <p:attrName>style.visibility</p:attrName>
                                        </p:attrNameLst>
                                      </p:cBhvr>
                                      <p:to>
                                        <p:strVal val="visible"/>
                                      </p:to>
                                    </p:set>
                                    <p:animEffect transition="in" filter="fade">
                                      <p:cBhvr>
                                        <p:cTn id="16" dur="500"/>
                                        <p:tgtEl>
                                          <p:spTgt spid="3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4"/>
                                        </p:tgtEl>
                                        <p:attrNameLst>
                                          <p:attrName>style.visibility</p:attrName>
                                        </p:attrNameLst>
                                      </p:cBhvr>
                                      <p:to>
                                        <p:strVal val="visible"/>
                                      </p:to>
                                    </p:set>
                                    <p:animEffect transition="in" filter="fade">
                                      <p:cBhvr>
                                        <p:cTn id="19" dur="500"/>
                                        <p:tgtEl>
                                          <p:spTgt spid="44"/>
                                        </p:tgtEl>
                                      </p:cBhvr>
                                    </p:animEffect>
                                  </p:childTnLst>
                                </p:cTn>
                              </p:par>
                              <p:par>
                                <p:cTn id="20" presetID="10" presetClass="entr" presetSubtype="0" fill="hold" nodeType="with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500"/>
                                        <p:tgtEl>
                                          <p:spTgt spid="4"/>
                                        </p:tgtEl>
                                      </p:cBhvr>
                                    </p:animEffect>
                                  </p:childTnLst>
                                </p:cTn>
                              </p:par>
                              <p:par>
                                <p:cTn id="23" presetID="10" presetClass="entr" presetSubtype="0" fill="hold" grpId="1" nodeType="with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fade">
                                      <p:cBhvr>
                                        <p:cTn id="25" dur="500"/>
                                        <p:tgtEl>
                                          <p:spTgt spid="41"/>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0" presetClass="entr" presetSubtype="0" fill="hold" nodeType="clickEffect">
                                  <p:stCondLst>
                                    <p:cond delay="0"/>
                                  </p:stCondLst>
                                  <p:childTnLst>
                                    <p:set>
                                      <p:cBhvr>
                                        <p:cTn id="29" dur="1" fill="hold">
                                          <p:stCondLst>
                                            <p:cond delay="0"/>
                                          </p:stCondLst>
                                        </p:cTn>
                                        <p:tgtEl>
                                          <p:spTgt spid="22"/>
                                        </p:tgtEl>
                                        <p:attrNameLst>
                                          <p:attrName>style.visibility</p:attrName>
                                        </p:attrNameLst>
                                      </p:cBhvr>
                                      <p:to>
                                        <p:strVal val="visible"/>
                                      </p:to>
                                    </p:set>
                                    <p:animEffect transition="in" filter="fade">
                                      <p:cBhvr>
                                        <p:cTn id="30" dur="500"/>
                                        <p:tgtEl>
                                          <p:spTgt spid="22"/>
                                        </p:tgtEl>
                                      </p:cBhvr>
                                    </p:animEffect>
                                  </p:childTnLst>
                                </p:cTn>
                              </p:par>
                              <p:par>
                                <p:cTn id="31" presetID="10" presetClass="entr" presetSubtype="0" fill="hold" grpId="1" nodeType="withEffect">
                                  <p:stCondLst>
                                    <p:cond delay="0"/>
                                  </p:stCondLst>
                                  <p:childTnLst>
                                    <p:set>
                                      <p:cBhvr>
                                        <p:cTn id="32" dur="1" fill="hold">
                                          <p:stCondLst>
                                            <p:cond delay="0"/>
                                          </p:stCondLst>
                                        </p:cTn>
                                        <p:tgtEl>
                                          <p:spTgt spid="38"/>
                                        </p:tgtEl>
                                        <p:attrNameLst>
                                          <p:attrName>style.visibility</p:attrName>
                                        </p:attrNameLst>
                                      </p:cBhvr>
                                      <p:to>
                                        <p:strVal val="visible"/>
                                      </p:to>
                                    </p:set>
                                    <p:animEffect transition="in" filter="fade">
                                      <p:cBhvr>
                                        <p:cTn id="33" dur="500"/>
                                        <p:tgtEl>
                                          <p:spTgt spid="38"/>
                                        </p:tgtEl>
                                      </p:cBhvr>
                                    </p:animEffect>
                                  </p:childTnLst>
                                </p:cTn>
                              </p:par>
                              <p:par>
                                <p:cTn id="34" presetID="10" presetClass="entr" presetSubtype="0" fill="hold" nodeType="withEffect">
                                  <p:stCondLst>
                                    <p:cond delay="0"/>
                                  </p:stCondLst>
                                  <p:childTnLst>
                                    <p:set>
                                      <p:cBhvr>
                                        <p:cTn id="35" dur="1" fill="hold">
                                          <p:stCondLst>
                                            <p:cond delay="0"/>
                                          </p:stCondLst>
                                        </p:cTn>
                                        <p:tgtEl>
                                          <p:spTgt spid="40"/>
                                        </p:tgtEl>
                                        <p:attrNameLst>
                                          <p:attrName>style.visibility</p:attrName>
                                        </p:attrNameLst>
                                      </p:cBhvr>
                                      <p:to>
                                        <p:strVal val="visible"/>
                                      </p:to>
                                    </p:set>
                                    <p:animEffect transition="in" filter="fade">
                                      <p:cBhvr>
                                        <p:cTn id="36" dur="500"/>
                                        <p:tgtEl>
                                          <p:spTgt spid="40"/>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42"/>
                                        </p:tgtEl>
                                        <p:attrNameLst>
                                          <p:attrName>style.visibility</p:attrName>
                                        </p:attrNameLst>
                                      </p:cBhvr>
                                      <p:to>
                                        <p:strVal val="visible"/>
                                      </p:to>
                                    </p:set>
                                    <p:animEffect transition="in" filter="fade">
                                      <p:cBhvr>
                                        <p:cTn id="39" dur="500"/>
                                        <p:tgtEl>
                                          <p:spTgt spid="42"/>
                                        </p:tgtEl>
                                      </p:cBhvr>
                                    </p:animEffect>
                                  </p:childTnLst>
                                </p:cTn>
                              </p:par>
                              <p:par>
                                <p:cTn id="40" presetID="10" presetClass="exit" presetSubtype="0" fill="hold" nodeType="withEffect">
                                  <p:stCondLst>
                                    <p:cond delay="0"/>
                                  </p:stCondLst>
                                  <p:childTnLst>
                                    <p:animEffect transition="out" filter="fade">
                                      <p:cBhvr>
                                        <p:cTn id="41" dur="500"/>
                                        <p:tgtEl>
                                          <p:spTgt spid="177"/>
                                        </p:tgtEl>
                                      </p:cBhvr>
                                    </p:animEffect>
                                    <p:set>
                                      <p:cBhvr>
                                        <p:cTn id="42" dur="1" fill="hold">
                                          <p:stCondLst>
                                            <p:cond delay="499"/>
                                          </p:stCondLst>
                                        </p:cTn>
                                        <p:tgtEl>
                                          <p:spTgt spid="177"/>
                                        </p:tgtEl>
                                        <p:attrNameLst>
                                          <p:attrName>style.visibility</p:attrName>
                                        </p:attrNameLst>
                                      </p:cBhvr>
                                      <p:to>
                                        <p:strVal val="hidden"/>
                                      </p:to>
                                    </p:set>
                                  </p:childTnLst>
                                </p:cTn>
                              </p:par>
                              <p:par>
                                <p:cTn id="43" presetID="10" presetClass="exit" presetSubtype="0" fill="hold" nodeType="withEffect">
                                  <p:stCondLst>
                                    <p:cond delay="0"/>
                                  </p:stCondLst>
                                  <p:childTnLst>
                                    <p:animEffect transition="out" filter="fade">
                                      <p:cBhvr>
                                        <p:cTn id="44" dur="500"/>
                                        <p:tgtEl>
                                          <p:spTgt spid="4"/>
                                        </p:tgtEl>
                                      </p:cBhvr>
                                    </p:animEffect>
                                    <p:set>
                                      <p:cBhvr>
                                        <p:cTn id="45" dur="1" fill="hold">
                                          <p:stCondLst>
                                            <p:cond delay="499"/>
                                          </p:stCondLst>
                                        </p:cTn>
                                        <p:tgtEl>
                                          <p:spTgt spid="4"/>
                                        </p:tgtEl>
                                        <p:attrNameLst>
                                          <p:attrName>style.visibility</p:attrName>
                                        </p:attrNameLst>
                                      </p:cBhvr>
                                      <p:to>
                                        <p:strVal val="hidden"/>
                                      </p:to>
                                    </p:set>
                                  </p:childTnLst>
                                </p:cTn>
                              </p:par>
                              <p:par>
                                <p:cTn id="46" presetID="10" presetClass="exit" presetSubtype="0" fill="hold" grpId="0" nodeType="withEffect">
                                  <p:stCondLst>
                                    <p:cond delay="0"/>
                                  </p:stCondLst>
                                  <p:childTnLst>
                                    <p:animEffect transition="out" filter="fade">
                                      <p:cBhvr>
                                        <p:cTn id="47" dur="500"/>
                                        <p:tgtEl>
                                          <p:spTgt spid="178"/>
                                        </p:tgtEl>
                                      </p:cBhvr>
                                    </p:animEffect>
                                    <p:set>
                                      <p:cBhvr>
                                        <p:cTn id="48" dur="1" fill="hold">
                                          <p:stCondLst>
                                            <p:cond delay="499"/>
                                          </p:stCondLst>
                                        </p:cTn>
                                        <p:tgtEl>
                                          <p:spTgt spid="178"/>
                                        </p:tgtEl>
                                        <p:attrNameLst>
                                          <p:attrName>style.visibility</p:attrName>
                                        </p:attrNameLst>
                                      </p:cBhvr>
                                      <p:to>
                                        <p:strVal val="hidden"/>
                                      </p:to>
                                    </p:set>
                                  </p:childTnLst>
                                </p:cTn>
                              </p:par>
                              <p:par>
                                <p:cTn id="49" presetID="10" presetClass="exit" presetSubtype="0" fill="hold" grpId="0" nodeType="withEffect">
                                  <p:stCondLst>
                                    <p:cond delay="0"/>
                                  </p:stCondLst>
                                  <p:childTnLst>
                                    <p:animEffect transition="out" filter="fade">
                                      <p:cBhvr>
                                        <p:cTn id="50" dur="500"/>
                                        <p:tgtEl>
                                          <p:spTgt spid="41"/>
                                        </p:tgtEl>
                                      </p:cBhvr>
                                    </p:animEffect>
                                    <p:set>
                                      <p:cBhvr>
                                        <p:cTn id="51" dur="1" fill="hold">
                                          <p:stCondLst>
                                            <p:cond delay="499"/>
                                          </p:stCondLst>
                                        </p:cTn>
                                        <p:tgtEl>
                                          <p:spTgt spid="41"/>
                                        </p:tgtEl>
                                        <p:attrNameLst>
                                          <p:attrName>style.visibility</p:attrName>
                                        </p:attrNameLst>
                                      </p:cBhvr>
                                      <p:to>
                                        <p:strVal val="hidden"/>
                                      </p:to>
                                    </p:set>
                                  </p:childTnLst>
                                </p:cTn>
                              </p:par>
                              <p:par>
                                <p:cTn id="52" presetID="10" presetClass="entr" presetSubtype="0" fill="hold" grpId="0" nodeType="withEffect">
                                  <p:stCondLst>
                                    <p:cond delay="0"/>
                                  </p:stCondLst>
                                  <p:childTnLst>
                                    <p:set>
                                      <p:cBhvr>
                                        <p:cTn id="53" dur="1" fill="hold">
                                          <p:stCondLst>
                                            <p:cond delay="0"/>
                                          </p:stCondLst>
                                        </p:cTn>
                                        <p:tgtEl>
                                          <p:spTgt spid="43"/>
                                        </p:tgtEl>
                                        <p:attrNameLst>
                                          <p:attrName>style.visibility</p:attrName>
                                        </p:attrNameLst>
                                      </p:cBhvr>
                                      <p:to>
                                        <p:strVal val="visible"/>
                                      </p:to>
                                    </p:set>
                                    <p:animEffect transition="in" filter="fade">
                                      <p:cBhvr>
                                        <p:cTn id="54" dur="500"/>
                                        <p:tgtEl>
                                          <p:spTgt spid="43"/>
                                        </p:tgtEl>
                                      </p:cBhvr>
                                    </p:animEffect>
                                  </p:childTnLst>
                                </p:cTn>
                              </p:par>
                              <p:par>
                                <p:cTn id="55" presetID="10" presetClass="exit" presetSubtype="0" fill="hold" grpId="1" nodeType="withEffect">
                                  <p:stCondLst>
                                    <p:cond delay="0"/>
                                  </p:stCondLst>
                                  <p:childTnLst>
                                    <p:animEffect transition="out" filter="fade">
                                      <p:cBhvr>
                                        <p:cTn id="56" dur="500"/>
                                        <p:tgtEl>
                                          <p:spTgt spid="21"/>
                                        </p:tgtEl>
                                      </p:cBhvr>
                                    </p:animEffect>
                                    <p:set>
                                      <p:cBhvr>
                                        <p:cTn id="57" dur="1" fill="hold">
                                          <p:stCondLst>
                                            <p:cond delay="499"/>
                                          </p:stCondLst>
                                        </p:cTn>
                                        <p:tgtEl>
                                          <p:spTgt spid="21"/>
                                        </p:tgtEl>
                                        <p:attrNameLst>
                                          <p:attrName>style.visibility</p:attrName>
                                        </p:attrNameLst>
                                      </p:cBhvr>
                                      <p:to>
                                        <p:strVal val="hidden"/>
                                      </p:to>
                                    </p:set>
                                  </p:childTnLst>
                                </p:cTn>
                              </p:par>
                              <p:par>
                                <p:cTn id="58" presetID="10" presetClass="exit" presetSubtype="0" fill="hold" nodeType="withEffect">
                                  <p:stCondLst>
                                    <p:cond delay="0"/>
                                  </p:stCondLst>
                                  <p:childTnLst>
                                    <p:animEffect transition="out" filter="fade">
                                      <p:cBhvr>
                                        <p:cTn id="59" dur="500"/>
                                        <p:tgtEl>
                                          <p:spTgt spid="39"/>
                                        </p:tgtEl>
                                      </p:cBhvr>
                                    </p:animEffect>
                                    <p:set>
                                      <p:cBhvr>
                                        <p:cTn id="60" dur="1" fill="hold">
                                          <p:stCondLst>
                                            <p:cond delay="499"/>
                                          </p:stCondLst>
                                        </p:cTn>
                                        <p:tgtEl>
                                          <p:spTgt spid="39"/>
                                        </p:tgtEl>
                                        <p:attrNameLst>
                                          <p:attrName>style.visibility</p:attrName>
                                        </p:attrNameLst>
                                      </p:cBhvr>
                                      <p:to>
                                        <p:strVal val="hidden"/>
                                      </p:to>
                                    </p:set>
                                  </p:childTnLst>
                                </p:cTn>
                              </p:par>
                              <p:par>
                                <p:cTn id="61" presetID="10" presetClass="exit" presetSubtype="0" fill="hold" grpId="1" nodeType="withEffect">
                                  <p:stCondLst>
                                    <p:cond delay="0"/>
                                  </p:stCondLst>
                                  <p:childTnLst>
                                    <p:animEffect transition="out" filter="fade">
                                      <p:cBhvr>
                                        <p:cTn id="62" dur="500"/>
                                        <p:tgtEl>
                                          <p:spTgt spid="44"/>
                                        </p:tgtEl>
                                      </p:cBhvr>
                                    </p:animEffect>
                                    <p:set>
                                      <p:cBhvr>
                                        <p:cTn id="63" dur="1" fill="hold">
                                          <p:stCondLst>
                                            <p:cond delay="499"/>
                                          </p:stCondLst>
                                        </p:cTn>
                                        <p:tgtEl>
                                          <p:spTgt spid="44"/>
                                        </p:tgtEl>
                                        <p:attrNameLst>
                                          <p:attrName>style.visibility</p:attrName>
                                        </p:attrNameLst>
                                      </p:cBhvr>
                                      <p:to>
                                        <p:strVal val="hidden"/>
                                      </p:to>
                                    </p:set>
                                  </p:childTnLst>
                                </p:cTn>
                              </p:par>
                            </p:childTnLst>
                          </p:cTn>
                        </p:par>
                      </p:childTnLst>
                    </p:cTn>
                  </p:par>
                  <p:par>
                    <p:cTn id="64" fill="hold" nodeType="clickPar">
                      <p:stCondLst>
                        <p:cond delay="indefinite"/>
                      </p:stCondLst>
                      <p:childTnLst>
                        <p:par>
                          <p:cTn id="65" fill="hold" nodeType="withGroup">
                            <p:stCondLst>
                              <p:cond delay="0"/>
                            </p:stCondLst>
                            <p:childTnLst>
                              <p:par>
                                <p:cTn id="66" presetID="10" presetClass="entr" presetSubtype="0" fill="hold" grpId="2" nodeType="clickEffect">
                                  <p:stCondLst>
                                    <p:cond delay="0"/>
                                  </p:stCondLst>
                                  <p:childTnLst>
                                    <p:set>
                                      <p:cBhvr>
                                        <p:cTn id="67" dur="1" fill="hold">
                                          <p:stCondLst>
                                            <p:cond delay="0"/>
                                          </p:stCondLst>
                                        </p:cTn>
                                        <p:tgtEl>
                                          <p:spTgt spid="21"/>
                                        </p:tgtEl>
                                        <p:attrNameLst>
                                          <p:attrName>style.visibility</p:attrName>
                                        </p:attrNameLst>
                                      </p:cBhvr>
                                      <p:to>
                                        <p:strVal val="visible"/>
                                      </p:to>
                                    </p:set>
                                    <p:animEffect transition="in" filter="fade">
                                      <p:cBhvr>
                                        <p:cTn id="68" dur="500"/>
                                        <p:tgtEl>
                                          <p:spTgt spid="21"/>
                                        </p:tgtEl>
                                      </p:cBhvr>
                                    </p:animEffect>
                                  </p:childTnLst>
                                </p:cTn>
                              </p:par>
                              <p:par>
                                <p:cTn id="69" presetID="10" presetClass="entr" presetSubtype="0" fill="hold" nodeType="withEffect">
                                  <p:stCondLst>
                                    <p:cond delay="0"/>
                                  </p:stCondLst>
                                  <p:childTnLst>
                                    <p:set>
                                      <p:cBhvr>
                                        <p:cTn id="70" dur="1" fill="hold">
                                          <p:stCondLst>
                                            <p:cond delay="0"/>
                                          </p:stCondLst>
                                        </p:cTn>
                                        <p:tgtEl>
                                          <p:spTgt spid="39"/>
                                        </p:tgtEl>
                                        <p:attrNameLst>
                                          <p:attrName>style.visibility</p:attrName>
                                        </p:attrNameLst>
                                      </p:cBhvr>
                                      <p:to>
                                        <p:strVal val="visible"/>
                                      </p:to>
                                    </p:set>
                                    <p:animEffect transition="in" filter="fade">
                                      <p:cBhvr>
                                        <p:cTn id="71" dur="500"/>
                                        <p:tgtEl>
                                          <p:spTgt spid="39"/>
                                        </p:tgtEl>
                                      </p:cBhvr>
                                    </p:animEffect>
                                  </p:childTnLst>
                                </p:cTn>
                              </p:par>
                              <p:par>
                                <p:cTn id="72" presetID="10" presetClass="entr" presetSubtype="0" fill="hold" grpId="2" nodeType="withEffect">
                                  <p:stCondLst>
                                    <p:cond delay="0"/>
                                  </p:stCondLst>
                                  <p:childTnLst>
                                    <p:set>
                                      <p:cBhvr>
                                        <p:cTn id="73" dur="1" fill="hold">
                                          <p:stCondLst>
                                            <p:cond delay="0"/>
                                          </p:stCondLst>
                                        </p:cTn>
                                        <p:tgtEl>
                                          <p:spTgt spid="44"/>
                                        </p:tgtEl>
                                        <p:attrNameLst>
                                          <p:attrName>style.visibility</p:attrName>
                                        </p:attrNameLst>
                                      </p:cBhvr>
                                      <p:to>
                                        <p:strVal val="visible"/>
                                      </p:to>
                                    </p:set>
                                    <p:animEffect transition="in" filter="fade">
                                      <p:cBhvr>
                                        <p:cTn id="74" dur="500"/>
                                        <p:tgtEl>
                                          <p:spTgt spid="44"/>
                                        </p:tgtEl>
                                      </p:cBhvr>
                                    </p:animEffect>
                                  </p:childTnLst>
                                </p:cTn>
                              </p:par>
                              <p:par>
                                <p:cTn id="75" presetID="10" presetClass="entr" presetSubtype="0" fill="hold" nodeType="withEffect">
                                  <p:stCondLst>
                                    <p:cond delay="0"/>
                                  </p:stCondLst>
                                  <p:childTnLst>
                                    <p:set>
                                      <p:cBhvr>
                                        <p:cTn id="76" dur="1" fill="hold">
                                          <p:stCondLst>
                                            <p:cond delay="0"/>
                                          </p:stCondLst>
                                        </p:cTn>
                                        <p:tgtEl>
                                          <p:spTgt spid="4"/>
                                        </p:tgtEl>
                                        <p:attrNameLst>
                                          <p:attrName>style.visibility</p:attrName>
                                        </p:attrNameLst>
                                      </p:cBhvr>
                                      <p:to>
                                        <p:strVal val="visible"/>
                                      </p:to>
                                    </p:set>
                                    <p:animEffect transition="in" filter="fade">
                                      <p:cBhvr>
                                        <p:cTn id="77" dur="500"/>
                                        <p:tgtEl>
                                          <p:spTgt spid="4"/>
                                        </p:tgtEl>
                                      </p:cBhvr>
                                    </p:animEffect>
                                  </p:childTnLst>
                                </p:cTn>
                              </p:par>
                              <p:par>
                                <p:cTn id="78" presetID="10" presetClass="entr" presetSubtype="0" fill="hold" grpId="2" nodeType="withEffect">
                                  <p:stCondLst>
                                    <p:cond delay="0"/>
                                  </p:stCondLst>
                                  <p:childTnLst>
                                    <p:set>
                                      <p:cBhvr>
                                        <p:cTn id="79" dur="1" fill="hold">
                                          <p:stCondLst>
                                            <p:cond delay="0"/>
                                          </p:stCondLst>
                                        </p:cTn>
                                        <p:tgtEl>
                                          <p:spTgt spid="41"/>
                                        </p:tgtEl>
                                        <p:attrNameLst>
                                          <p:attrName>style.visibility</p:attrName>
                                        </p:attrNameLst>
                                      </p:cBhvr>
                                      <p:to>
                                        <p:strVal val="visible"/>
                                      </p:to>
                                    </p:set>
                                    <p:animEffect transition="in" filter="fade">
                                      <p:cBhvr>
                                        <p:cTn id="80" dur="500"/>
                                        <p:tgtEl>
                                          <p:spTgt spid="41"/>
                                        </p:tgtEl>
                                      </p:cBhvr>
                                    </p:animEffect>
                                  </p:childTnLst>
                                </p:cTn>
                              </p:par>
                              <p:par>
                                <p:cTn id="81" presetID="10" presetClass="entr" presetSubtype="0" fill="hold" nodeType="withEffect">
                                  <p:stCondLst>
                                    <p:cond delay="0"/>
                                  </p:stCondLst>
                                  <p:childTnLst>
                                    <p:set>
                                      <p:cBhvr>
                                        <p:cTn id="82" dur="1" fill="hold">
                                          <p:stCondLst>
                                            <p:cond delay="0"/>
                                          </p:stCondLst>
                                        </p:cTn>
                                        <p:tgtEl>
                                          <p:spTgt spid="177"/>
                                        </p:tgtEl>
                                        <p:attrNameLst>
                                          <p:attrName>style.visibility</p:attrName>
                                        </p:attrNameLst>
                                      </p:cBhvr>
                                      <p:to>
                                        <p:strVal val="visible"/>
                                      </p:to>
                                    </p:set>
                                    <p:animEffect transition="in" filter="fade">
                                      <p:cBhvr>
                                        <p:cTn id="83" dur="500"/>
                                        <p:tgtEl>
                                          <p:spTgt spid="177"/>
                                        </p:tgtEl>
                                      </p:cBhvr>
                                    </p:animEffect>
                                  </p:childTnLst>
                                </p:cTn>
                              </p:par>
                              <p:par>
                                <p:cTn id="84" presetID="10" presetClass="entr" presetSubtype="0" fill="hold" grpId="1" nodeType="withEffect">
                                  <p:stCondLst>
                                    <p:cond delay="0"/>
                                  </p:stCondLst>
                                  <p:childTnLst>
                                    <p:set>
                                      <p:cBhvr>
                                        <p:cTn id="85" dur="1" fill="hold">
                                          <p:stCondLst>
                                            <p:cond delay="0"/>
                                          </p:stCondLst>
                                        </p:cTn>
                                        <p:tgtEl>
                                          <p:spTgt spid="178"/>
                                        </p:tgtEl>
                                        <p:attrNameLst>
                                          <p:attrName>style.visibility</p:attrName>
                                        </p:attrNameLst>
                                      </p:cBhvr>
                                      <p:to>
                                        <p:strVal val="visible"/>
                                      </p:to>
                                    </p:set>
                                    <p:animEffect transition="in" filter="fade">
                                      <p:cBhvr>
                                        <p:cTn id="86"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38" grpId="0" animBg="1"/>
      <p:bldP spid="38" grpId="1" animBg="1"/>
      <p:bldP spid="178" grpId="0" animBg="1"/>
      <p:bldP spid="178" grpId="1" animBg="1"/>
      <p:bldP spid="41" grpId="0"/>
      <p:bldP spid="41" grpId="1"/>
      <p:bldP spid="41" grpId="2"/>
      <p:bldP spid="42" grpId="0"/>
      <p:bldP spid="43" grpId="0"/>
      <p:bldP spid="44" grpId="0"/>
      <p:bldP spid="44" grpId="1"/>
      <p:bldP spid="44" grpId="2"/>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1" name="Title 1"/>
          <p:cNvSpPr>
            <a:spLocks noGrp="1"/>
          </p:cNvSpPr>
          <p:nvPr>
            <p:ph type="title"/>
          </p:nvPr>
        </p:nvSpPr>
        <p:spPr/>
        <p:txBody>
          <a:bodyPr/>
          <a:lstStyle/>
          <a:p>
            <a:pPr eaLnBrk="1" hangingPunct="1"/>
            <a:r>
              <a:rPr lang="en-US">
                <a:latin typeface="Calibri" charset="0"/>
              </a:rPr>
              <a:t>Flash Pass-Through</a:t>
            </a:r>
          </a:p>
        </p:txBody>
      </p:sp>
      <p:grpSp>
        <p:nvGrpSpPr>
          <p:cNvPr id="271362" name="Group 176"/>
          <p:cNvGrpSpPr>
            <a:grpSpLocks/>
          </p:cNvGrpSpPr>
          <p:nvPr/>
        </p:nvGrpSpPr>
        <p:grpSpPr bwMode="auto">
          <a:xfrm>
            <a:off x="2233613" y="1960563"/>
            <a:ext cx="1631950" cy="2693987"/>
            <a:chOff x="3079798" y="1981201"/>
            <a:chExt cx="1631998" cy="2694885"/>
          </a:xfrm>
        </p:grpSpPr>
        <p:cxnSp>
          <p:nvCxnSpPr>
            <p:cNvPr id="30" name="Straight Connector 29"/>
            <p:cNvCxnSpPr/>
            <p:nvPr/>
          </p:nvCxnSpPr>
          <p:spPr>
            <a:xfrm>
              <a:off x="4711796" y="1981201"/>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2193" y="2878437"/>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2193"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2193" y="3774085"/>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796" y="3778850"/>
              <a:ext cx="0" cy="8972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4536"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6878" y="2878437"/>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338" y="3027014"/>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 name="TextBox 20"/>
          <p:cNvSpPr txBox="1"/>
          <p:nvPr/>
        </p:nvSpPr>
        <p:spPr>
          <a:xfrm>
            <a:off x="1066800" y="2836863"/>
            <a:ext cx="1793875" cy="461962"/>
          </a:xfrm>
          <a:prstGeom prst="rect">
            <a:avLst/>
          </a:prstGeom>
          <a:noFill/>
        </p:spPr>
        <p:txBody>
          <a:bodyPr>
            <a:spAutoFit/>
          </a:bodyPr>
          <a:lstStyle/>
          <a:p>
            <a:pPr algn="ctr">
              <a:defRPr/>
            </a:pPr>
            <a:r>
              <a:rPr lang="en-US" sz="2400" dirty="0" err="1">
                <a:solidFill>
                  <a:srgbClr val="0000FF"/>
                </a:solidFill>
                <a:latin typeface="Calibri"/>
                <a:ea typeface="ＭＳ Ｐゴシック" charset="0"/>
                <a:cs typeface="ＭＳ Ｐゴシック" charset="0"/>
              </a:rPr>
              <a:t>V</a:t>
            </a:r>
            <a:r>
              <a:rPr lang="en-US" sz="2400" baseline="-25000" dirty="0" err="1">
                <a:solidFill>
                  <a:srgbClr val="0000FF"/>
                </a:solidFill>
                <a:latin typeface="Calibri"/>
                <a:ea typeface="ＭＳ Ｐゴシック" charset="0"/>
                <a:cs typeface="ＭＳ Ｐゴシック" charset="0"/>
              </a:rPr>
              <a:t>pass</a:t>
            </a:r>
            <a:r>
              <a:rPr lang="en-US" sz="2400" dirty="0">
                <a:solidFill>
                  <a:srgbClr val="0000FF"/>
                </a:solidFill>
                <a:latin typeface="Calibri"/>
                <a:ea typeface="ＭＳ Ｐゴシック" charset="0"/>
                <a:cs typeface="ＭＳ Ｐゴシック" charset="0"/>
              </a:rPr>
              <a:t> = 5 V</a:t>
            </a:r>
          </a:p>
        </p:txBody>
      </p:sp>
      <p:grpSp>
        <p:nvGrpSpPr>
          <p:cNvPr id="271364" name="Group 21"/>
          <p:cNvGrpSpPr>
            <a:grpSpLocks/>
          </p:cNvGrpSpPr>
          <p:nvPr/>
        </p:nvGrpSpPr>
        <p:grpSpPr bwMode="auto">
          <a:xfrm>
            <a:off x="5795963" y="1962150"/>
            <a:ext cx="1631950" cy="2693988"/>
            <a:chOff x="3079798" y="1981201"/>
            <a:chExt cx="1631998" cy="2694885"/>
          </a:xfrm>
        </p:grpSpPr>
        <p:cxnSp>
          <p:nvCxnSpPr>
            <p:cNvPr id="23" name="Straight Connector 22"/>
            <p:cNvCxnSpPr/>
            <p:nvPr/>
          </p:nvCxnSpPr>
          <p:spPr>
            <a:xfrm>
              <a:off x="4711796" y="1981201"/>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H="1">
              <a:off x="4202193" y="2878438"/>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4202193"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4202193" y="3774086"/>
              <a:ext cx="50960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4711796" y="3778849"/>
              <a:ext cx="0" cy="89723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3954536"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706878" y="2878438"/>
              <a:ext cx="0" cy="89564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6200000">
              <a:off x="3393338" y="3027013"/>
              <a:ext cx="0" cy="62708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 name="Straight Arrow Connector 3"/>
          <p:cNvCxnSpPr/>
          <p:nvPr/>
        </p:nvCxnSpPr>
        <p:spPr>
          <a:xfrm>
            <a:off x="3865563" y="1943100"/>
            <a:ext cx="0" cy="280035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178" name="Oval 177"/>
          <p:cNvSpPr/>
          <p:nvPr/>
        </p:nvSpPr>
        <p:spPr>
          <a:xfrm>
            <a:off x="3319463" y="2754313"/>
            <a:ext cx="1098550" cy="1096962"/>
          </a:xfrm>
          <a:prstGeom prst="ellipse">
            <a:avLst/>
          </a:prstGeom>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r>
              <a:rPr lang="en-US" sz="2400" spc="-150" dirty="0">
                <a:solidFill>
                  <a:prstClr val="white"/>
                </a:solidFill>
                <a:latin typeface="Calibri"/>
              </a:rPr>
              <a:t>V</a:t>
            </a:r>
            <a:r>
              <a:rPr lang="en-US" sz="2400" spc="-150" baseline="-25000" dirty="0">
                <a:solidFill>
                  <a:prstClr val="white"/>
                </a:solidFill>
                <a:latin typeface="Calibri"/>
              </a:rPr>
              <a:t>th</a:t>
            </a:r>
            <a:r>
              <a:rPr lang="en-US" sz="2400" spc="-150" dirty="0">
                <a:solidFill>
                  <a:prstClr val="white"/>
                </a:solidFill>
                <a:latin typeface="Calibri"/>
              </a:rPr>
              <a:t> = 2 V</a:t>
            </a:r>
          </a:p>
        </p:txBody>
      </p:sp>
      <p:sp>
        <p:nvSpPr>
          <p:cNvPr id="41" name="TextBox 40"/>
          <p:cNvSpPr txBox="1"/>
          <p:nvPr/>
        </p:nvSpPr>
        <p:spPr>
          <a:xfrm>
            <a:off x="3441700" y="4826000"/>
            <a:ext cx="846138" cy="584200"/>
          </a:xfrm>
          <a:prstGeom prst="rect">
            <a:avLst/>
          </a:prstGeom>
          <a:noFill/>
        </p:spPr>
        <p:txBody>
          <a:bodyPr>
            <a:spAutoFit/>
          </a:bodyPr>
          <a:lstStyle/>
          <a:p>
            <a:pPr algn="ctr">
              <a:defRPr/>
            </a:pPr>
            <a:r>
              <a:rPr lang="en-US" sz="3200" dirty="0">
                <a:solidFill>
                  <a:srgbClr val="00B050">
                    <a:lumMod val="75000"/>
                  </a:srgbClr>
                </a:solidFill>
                <a:latin typeface="Calibri"/>
                <a:ea typeface="ＭＳ Ｐゴシック" charset="0"/>
                <a:cs typeface="ＭＳ Ｐゴシック" charset="0"/>
              </a:rPr>
              <a:t>1</a:t>
            </a:r>
          </a:p>
        </p:txBody>
      </p:sp>
      <p:sp>
        <p:nvSpPr>
          <p:cNvPr id="43" name="TextBox 42"/>
          <p:cNvSpPr txBox="1"/>
          <p:nvPr/>
        </p:nvSpPr>
        <p:spPr>
          <a:xfrm>
            <a:off x="4611688" y="2836863"/>
            <a:ext cx="1792287" cy="461962"/>
          </a:xfrm>
          <a:prstGeom prst="rect">
            <a:avLst/>
          </a:prstGeom>
          <a:noFill/>
        </p:spPr>
        <p:txBody>
          <a:bodyPr>
            <a:spAutoFit/>
          </a:bodyPr>
          <a:lstStyle/>
          <a:p>
            <a:pPr algn="ctr">
              <a:defRPr/>
            </a:pPr>
            <a:r>
              <a:rPr lang="en-US" sz="2400" dirty="0" err="1">
                <a:solidFill>
                  <a:srgbClr val="0000FF"/>
                </a:solidFill>
                <a:latin typeface="Calibri"/>
                <a:ea typeface="ＭＳ Ｐゴシック" charset="0"/>
                <a:cs typeface="ＭＳ Ｐゴシック" charset="0"/>
              </a:rPr>
              <a:t>V</a:t>
            </a:r>
            <a:r>
              <a:rPr lang="en-US" sz="2400" baseline="-25000" dirty="0" err="1">
                <a:solidFill>
                  <a:srgbClr val="0000FF"/>
                </a:solidFill>
                <a:latin typeface="Calibri"/>
                <a:ea typeface="ＭＳ Ｐゴシック" charset="0"/>
                <a:cs typeface="ＭＳ Ｐゴシック" charset="0"/>
              </a:rPr>
              <a:t>pass</a:t>
            </a:r>
            <a:r>
              <a:rPr lang="en-US" sz="2400" dirty="0">
                <a:solidFill>
                  <a:srgbClr val="0000FF"/>
                </a:solidFill>
                <a:latin typeface="Calibri"/>
                <a:ea typeface="ＭＳ Ｐゴシック" charset="0"/>
                <a:cs typeface="ＭＳ Ｐゴシック" charset="0"/>
              </a:rPr>
              <a:t> = 5 V</a:t>
            </a:r>
          </a:p>
        </p:txBody>
      </p:sp>
      <p:sp>
        <p:nvSpPr>
          <p:cNvPr id="271369" name="Slide Number Placeholder 2"/>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E7FA2294-A763-6F4F-8C69-365F9A7EE623}" type="slidenum">
              <a:rPr lang="en-US" sz="1200">
                <a:solidFill>
                  <a:srgbClr val="898989"/>
                </a:solidFill>
                <a:latin typeface="Calibri" charset="0"/>
              </a:rPr>
              <a:pPr eaLnBrk="1" hangingPunct="1"/>
              <a:t>221</a:t>
            </a:fld>
            <a:endParaRPr lang="en-US" sz="1200">
              <a:solidFill>
                <a:srgbClr val="898989"/>
              </a:solidFill>
              <a:latin typeface="Calibri" charset="0"/>
            </a:endParaRPr>
          </a:p>
        </p:txBody>
      </p:sp>
      <p:cxnSp>
        <p:nvCxnSpPr>
          <p:cNvPr id="39" name="Straight Arrow Connector 38"/>
          <p:cNvCxnSpPr>
            <a:stCxn id="44" idx="0"/>
          </p:cNvCxnSpPr>
          <p:nvPr/>
        </p:nvCxnSpPr>
        <p:spPr>
          <a:xfrm flipV="1">
            <a:off x="1811338" y="3335338"/>
            <a:ext cx="422275" cy="434975"/>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1082675" y="3770313"/>
            <a:ext cx="1457325" cy="460375"/>
          </a:xfrm>
          <a:prstGeom prst="rect">
            <a:avLst/>
          </a:prstGeom>
          <a:noFill/>
        </p:spPr>
        <p:txBody>
          <a:bodyPr>
            <a:spAutoFit/>
          </a:bodyPr>
          <a:lstStyle/>
          <a:p>
            <a:pPr algn="ctr">
              <a:defRPr/>
            </a:pPr>
            <a:r>
              <a:rPr lang="en-US" sz="2400" dirty="0">
                <a:solidFill>
                  <a:prstClr val="black"/>
                </a:solidFill>
                <a:latin typeface="Calibri"/>
                <a:ea typeface="ＭＳ Ｐゴシック" charset="0"/>
                <a:cs typeface="ＭＳ Ｐゴシック" charset="0"/>
              </a:rPr>
              <a:t>Gate</a:t>
            </a:r>
          </a:p>
        </p:txBody>
      </p:sp>
      <p:cxnSp>
        <p:nvCxnSpPr>
          <p:cNvPr id="45" name="Straight Arrow Connector 44"/>
          <p:cNvCxnSpPr/>
          <p:nvPr/>
        </p:nvCxnSpPr>
        <p:spPr>
          <a:xfrm>
            <a:off x="7453313" y="1943100"/>
            <a:ext cx="0" cy="280035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7031038" y="4826000"/>
            <a:ext cx="846137" cy="584200"/>
          </a:xfrm>
          <a:prstGeom prst="rect">
            <a:avLst/>
          </a:prstGeom>
          <a:noFill/>
        </p:spPr>
        <p:txBody>
          <a:bodyPr>
            <a:spAutoFit/>
          </a:bodyPr>
          <a:lstStyle/>
          <a:p>
            <a:pPr algn="ctr">
              <a:defRPr/>
            </a:pPr>
            <a:r>
              <a:rPr lang="en-US" sz="3200" dirty="0">
                <a:solidFill>
                  <a:srgbClr val="00B050">
                    <a:lumMod val="75000"/>
                  </a:srgbClr>
                </a:solidFill>
                <a:latin typeface="Calibri"/>
                <a:ea typeface="ＭＳ Ｐゴシック" charset="0"/>
                <a:cs typeface="ＭＳ Ｐゴシック" charset="0"/>
              </a:rPr>
              <a:t>1</a:t>
            </a:r>
          </a:p>
        </p:txBody>
      </p:sp>
      <p:sp>
        <p:nvSpPr>
          <p:cNvPr id="38" name="Oval 37"/>
          <p:cNvSpPr/>
          <p:nvPr/>
        </p:nvSpPr>
        <p:spPr>
          <a:xfrm>
            <a:off x="6883400" y="2755900"/>
            <a:ext cx="1096963" cy="1096963"/>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r>
              <a:rPr lang="en-US" sz="2400" spc="-150" dirty="0">
                <a:solidFill>
                  <a:prstClr val="white"/>
                </a:solidFill>
                <a:latin typeface="Calibri"/>
              </a:rPr>
              <a:t>V</a:t>
            </a:r>
            <a:r>
              <a:rPr lang="en-US" sz="2400" spc="-150" baseline="-25000" dirty="0">
                <a:solidFill>
                  <a:prstClr val="white"/>
                </a:solidFill>
                <a:latin typeface="Calibri"/>
              </a:rPr>
              <a:t>th</a:t>
            </a:r>
            <a:r>
              <a:rPr lang="en-US" sz="2400" spc="-150" dirty="0">
                <a:solidFill>
                  <a:prstClr val="white"/>
                </a:solidFill>
                <a:latin typeface="Calibri"/>
              </a:rPr>
              <a:t> = 3 V</a:t>
            </a:r>
          </a:p>
        </p:txBody>
      </p:sp>
    </p:spTree>
    <p:extLst>
      <p:ext uri="{BB962C8B-B14F-4D97-AF65-F5344CB8AC3E}">
        <p14:creationId xmlns:p14="http://schemas.microsoft.com/office/powerpoint/2010/main" val="3854875686"/>
      </p:ext>
    </p:extLst>
  </p:cSld>
  <p:clrMapOvr>
    <a:masterClrMapping/>
  </p:clrMapOvr>
  <p:transition xmlns:p14="http://schemas.microsoft.com/office/powerpoint/2010/main" spd="slow"/>
  <p:timing>
    <p:tnLst>
      <p:par>
        <p:cTn xmlns:p14="http://schemas.microsoft.com/office/powerpoint/2010/mai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 name="Rectangle 246"/>
          <p:cNvSpPr/>
          <p:nvPr/>
        </p:nvSpPr>
        <p:spPr>
          <a:xfrm>
            <a:off x="2655888" y="6146800"/>
            <a:ext cx="4757737" cy="32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cxnSp>
        <p:nvCxnSpPr>
          <p:cNvPr id="243" name="Straight Connector 242"/>
          <p:cNvCxnSpPr/>
          <p:nvPr/>
        </p:nvCxnSpPr>
        <p:spPr>
          <a:xfrm>
            <a:off x="1676400" y="198120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p:cNvCxnSpPr/>
          <p:nvPr/>
        </p:nvCxnSpPr>
        <p:spPr>
          <a:xfrm>
            <a:off x="1676400" y="310356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a:off x="1676400" y="4217988"/>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a:off x="1676400" y="53403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3414" name="Group 5"/>
          <p:cNvGrpSpPr>
            <a:grpSpLocks/>
          </p:cNvGrpSpPr>
          <p:nvPr/>
        </p:nvGrpSpPr>
        <p:grpSpPr bwMode="auto">
          <a:xfrm>
            <a:off x="2135188" y="1173163"/>
            <a:ext cx="4852987" cy="4964112"/>
            <a:chOff x="2135597" y="1172654"/>
            <a:chExt cx="4853090" cy="4964723"/>
          </a:xfrm>
        </p:grpSpPr>
        <p:grpSp>
          <p:nvGrpSpPr>
            <p:cNvPr id="273493" name="Group 176"/>
            <p:cNvGrpSpPr>
              <a:grpSpLocks/>
            </p:cNvGrpSpPr>
            <p:nvPr/>
          </p:nvGrpSpPr>
          <p:grpSpPr bwMode="auto">
            <a:xfrm>
              <a:off x="2135599" y="1182643"/>
              <a:ext cx="970237" cy="1602133"/>
              <a:chOff x="3079798" y="1981201"/>
              <a:chExt cx="1631998" cy="2694885"/>
            </a:xfrm>
          </p:grpSpPr>
          <p:cxnSp>
            <p:nvCxnSpPr>
              <p:cNvPr id="30" name="Straight Connector 29"/>
              <p:cNvCxnSpPr/>
              <p:nvPr/>
            </p:nvCxnSpPr>
            <p:spPr>
              <a:xfrm>
                <a:off x="4711365" y="198042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4201333" y="2877744"/>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4201333"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a:off x="4201333" y="3772394"/>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4711365" y="3777735"/>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52992"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707321"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16200000">
                <a:off x="3393558" y="3025993"/>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4" name="Group 40"/>
            <p:cNvGrpSpPr>
              <a:grpSpLocks/>
            </p:cNvGrpSpPr>
            <p:nvPr/>
          </p:nvGrpSpPr>
          <p:grpSpPr bwMode="auto">
            <a:xfrm>
              <a:off x="3429647" y="1172654"/>
              <a:ext cx="970237" cy="1602133"/>
              <a:chOff x="3079798" y="1981201"/>
              <a:chExt cx="1631998" cy="2694885"/>
            </a:xfrm>
          </p:grpSpPr>
          <p:cxnSp>
            <p:nvCxnSpPr>
              <p:cNvPr id="42" name="Straight Connector 41"/>
              <p:cNvCxnSpPr/>
              <p:nvPr/>
            </p:nvCxnSpPr>
            <p:spPr>
              <a:xfrm>
                <a:off x="4711016" y="198120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flipH="1">
                <a:off x="4200982" y="287852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420098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0982" y="377317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711016" y="377851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395264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3706971"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6200000">
                <a:off x="3393208" y="3026770"/>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5" name="Group 50"/>
            <p:cNvGrpSpPr>
              <a:grpSpLocks/>
            </p:cNvGrpSpPr>
            <p:nvPr/>
          </p:nvGrpSpPr>
          <p:grpSpPr bwMode="auto">
            <a:xfrm>
              <a:off x="4724401" y="1182643"/>
              <a:ext cx="970237" cy="1602133"/>
              <a:chOff x="3079798" y="1981201"/>
              <a:chExt cx="1631998" cy="2694885"/>
            </a:xfrm>
          </p:grpSpPr>
          <p:cxnSp>
            <p:nvCxnSpPr>
              <p:cNvPr id="52" name="Straight Connector 51"/>
              <p:cNvCxnSpPr/>
              <p:nvPr/>
            </p:nvCxnSpPr>
            <p:spPr>
              <a:xfrm>
                <a:off x="4712149" y="198042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flipH="1">
                <a:off x="4202115" y="2877744"/>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4202115"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flipH="1">
                <a:off x="4202115" y="3772394"/>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4712149" y="3777735"/>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3953776"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708105" y="2877744"/>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6200000">
                <a:off x="3394342" y="3025992"/>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6" name="Group 60"/>
            <p:cNvGrpSpPr>
              <a:grpSpLocks/>
            </p:cNvGrpSpPr>
            <p:nvPr/>
          </p:nvGrpSpPr>
          <p:grpSpPr bwMode="auto">
            <a:xfrm>
              <a:off x="6018450" y="1172654"/>
              <a:ext cx="970237" cy="1602133"/>
              <a:chOff x="3079798" y="1981201"/>
              <a:chExt cx="1631998" cy="2694885"/>
            </a:xfrm>
          </p:grpSpPr>
          <p:cxnSp>
            <p:nvCxnSpPr>
              <p:cNvPr id="62" name="Straight Connector 61"/>
              <p:cNvCxnSpPr/>
              <p:nvPr/>
            </p:nvCxnSpPr>
            <p:spPr>
              <a:xfrm>
                <a:off x="4711796" y="198120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764" y="287852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764"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764" y="377317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51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42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752" y="287852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989" y="302677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7" name="Group 70"/>
            <p:cNvGrpSpPr>
              <a:grpSpLocks/>
            </p:cNvGrpSpPr>
            <p:nvPr/>
          </p:nvGrpSpPr>
          <p:grpSpPr bwMode="auto">
            <a:xfrm>
              <a:off x="2135599" y="2301726"/>
              <a:ext cx="970237" cy="1602133"/>
              <a:chOff x="3079798" y="1981201"/>
              <a:chExt cx="1631998" cy="2694885"/>
            </a:xfrm>
          </p:grpSpPr>
          <p:cxnSp>
            <p:nvCxnSpPr>
              <p:cNvPr id="72" name="Straight Connector 71"/>
              <p:cNvCxnSpPr/>
              <p:nvPr/>
            </p:nvCxnSpPr>
            <p:spPr>
              <a:xfrm>
                <a:off x="4711365" y="19808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H="1">
                <a:off x="4201333" y="2878151"/>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4201333"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H="1">
                <a:off x="4201333" y="377280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4711365" y="377814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952992"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3707321"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rot="16200000">
                <a:off x="3393558" y="302640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8" name="Group 80"/>
            <p:cNvGrpSpPr>
              <a:grpSpLocks/>
            </p:cNvGrpSpPr>
            <p:nvPr/>
          </p:nvGrpSpPr>
          <p:grpSpPr bwMode="auto">
            <a:xfrm>
              <a:off x="3429647" y="2291737"/>
              <a:ext cx="970237" cy="1602133"/>
              <a:chOff x="3079798" y="1981201"/>
              <a:chExt cx="1631998" cy="2694885"/>
            </a:xfrm>
          </p:grpSpPr>
          <p:cxnSp>
            <p:nvCxnSpPr>
              <p:cNvPr id="82" name="Straight Connector 81"/>
              <p:cNvCxnSpPr/>
              <p:nvPr/>
            </p:nvCxnSpPr>
            <p:spPr>
              <a:xfrm>
                <a:off x="4711016" y="1981608"/>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0982" y="287893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20098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flipH="1">
                <a:off x="4200982" y="3773581"/>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4711016" y="377892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395264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3706971"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rot="16200000">
                <a:off x="3393208" y="3027179"/>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499" name="Group 90"/>
            <p:cNvGrpSpPr>
              <a:grpSpLocks/>
            </p:cNvGrpSpPr>
            <p:nvPr/>
          </p:nvGrpSpPr>
          <p:grpSpPr bwMode="auto">
            <a:xfrm>
              <a:off x="4724401" y="2301726"/>
              <a:ext cx="970237" cy="1602133"/>
              <a:chOff x="3079798" y="1981201"/>
              <a:chExt cx="1631998" cy="2694885"/>
            </a:xfrm>
          </p:grpSpPr>
          <p:cxnSp>
            <p:nvCxnSpPr>
              <p:cNvPr id="92" name="Straight Connector 91"/>
              <p:cNvCxnSpPr/>
              <p:nvPr/>
            </p:nvCxnSpPr>
            <p:spPr>
              <a:xfrm>
                <a:off x="4712149" y="19808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flipH="1">
                <a:off x="4202115" y="2878151"/>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4202115"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flipH="1">
                <a:off x="4202115" y="377280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4712149" y="377814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3953776"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3708105" y="2878151"/>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rot="16200000">
                <a:off x="3394342" y="3026400"/>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0" name="Group 100"/>
            <p:cNvGrpSpPr>
              <a:grpSpLocks/>
            </p:cNvGrpSpPr>
            <p:nvPr/>
          </p:nvGrpSpPr>
          <p:grpSpPr bwMode="auto">
            <a:xfrm>
              <a:off x="6018450" y="2291737"/>
              <a:ext cx="970237" cy="1602133"/>
              <a:chOff x="3079798" y="1981201"/>
              <a:chExt cx="1631998" cy="2694885"/>
            </a:xfrm>
          </p:grpSpPr>
          <p:cxnSp>
            <p:nvCxnSpPr>
              <p:cNvPr id="102" name="Straight Connector 101"/>
              <p:cNvCxnSpPr/>
              <p:nvPr/>
            </p:nvCxnSpPr>
            <p:spPr>
              <a:xfrm>
                <a:off x="4711796" y="1981608"/>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H="1">
                <a:off x="4201764" y="287893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4201764"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H="1">
                <a:off x="4201764" y="3773581"/>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4711796" y="377892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395342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3707752" y="287893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rot="16200000">
                <a:off x="3393989" y="3027181"/>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1" name="Group 110"/>
            <p:cNvGrpSpPr>
              <a:grpSpLocks/>
            </p:cNvGrpSpPr>
            <p:nvPr/>
          </p:nvGrpSpPr>
          <p:grpSpPr bwMode="auto">
            <a:xfrm>
              <a:off x="2135598" y="3413921"/>
              <a:ext cx="970237" cy="1602133"/>
              <a:chOff x="3079798" y="1981201"/>
              <a:chExt cx="1631998" cy="2694885"/>
            </a:xfrm>
          </p:grpSpPr>
          <p:cxnSp>
            <p:nvCxnSpPr>
              <p:cNvPr id="112" name="Straight Connector 111"/>
              <p:cNvCxnSpPr/>
              <p:nvPr/>
            </p:nvCxnSpPr>
            <p:spPr>
              <a:xfrm>
                <a:off x="4711367" y="198214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H="1">
                <a:off x="4201335" y="287946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a:off x="4201335"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a:xfrm flipH="1">
                <a:off x="4201335" y="377411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a:off x="4711367" y="377945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3952993"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3707323"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rot="16200000">
                <a:off x="3393560" y="302771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2" name="Group 120"/>
            <p:cNvGrpSpPr>
              <a:grpSpLocks/>
            </p:cNvGrpSpPr>
            <p:nvPr/>
          </p:nvGrpSpPr>
          <p:grpSpPr bwMode="auto">
            <a:xfrm>
              <a:off x="3429646" y="3403932"/>
              <a:ext cx="970237" cy="1602133"/>
              <a:chOff x="3079798" y="1981201"/>
              <a:chExt cx="1631998" cy="2694885"/>
            </a:xfrm>
          </p:grpSpPr>
          <p:cxnSp>
            <p:nvCxnSpPr>
              <p:cNvPr id="122" name="Straight Connector 121"/>
              <p:cNvCxnSpPr/>
              <p:nvPr/>
            </p:nvCxnSpPr>
            <p:spPr>
              <a:xfrm>
                <a:off x="4711017" y="198024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flipH="1">
                <a:off x="4200983" y="287757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a:off x="4200983"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H="1">
                <a:off x="4200983" y="3772222"/>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a:off x="4711017" y="377756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3952643"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3706973"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rot="16200000">
                <a:off x="3393210" y="3025820"/>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3" name="Group 130"/>
            <p:cNvGrpSpPr>
              <a:grpSpLocks/>
            </p:cNvGrpSpPr>
            <p:nvPr/>
          </p:nvGrpSpPr>
          <p:grpSpPr bwMode="auto">
            <a:xfrm>
              <a:off x="4724401" y="3413921"/>
              <a:ext cx="970237" cy="1602133"/>
              <a:chOff x="3079798" y="1981201"/>
              <a:chExt cx="1631998" cy="2694885"/>
            </a:xfrm>
          </p:grpSpPr>
          <p:cxnSp>
            <p:nvCxnSpPr>
              <p:cNvPr id="132" name="Straight Connector 131"/>
              <p:cNvCxnSpPr/>
              <p:nvPr/>
            </p:nvCxnSpPr>
            <p:spPr>
              <a:xfrm>
                <a:off x="4712149" y="1982141"/>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H="1">
                <a:off x="4202115" y="287946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4202115"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2115" y="377411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712149" y="377945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a:off x="3953776"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3708105" y="287946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rot="16200000">
                <a:off x="3394342" y="3027711"/>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4" name="Group 140"/>
            <p:cNvGrpSpPr>
              <a:grpSpLocks/>
            </p:cNvGrpSpPr>
            <p:nvPr/>
          </p:nvGrpSpPr>
          <p:grpSpPr bwMode="auto">
            <a:xfrm>
              <a:off x="6018449" y="3403932"/>
              <a:ext cx="970237" cy="1602133"/>
              <a:chOff x="3079798" y="1981201"/>
              <a:chExt cx="1631998" cy="2694885"/>
            </a:xfrm>
          </p:grpSpPr>
          <p:cxnSp>
            <p:nvCxnSpPr>
              <p:cNvPr id="142" name="Straight Connector 141"/>
              <p:cNvCxnSpPr/>
              <p:nvPr/>
            </p:nvCxnSpPr>
            <p:spPr>
              <a:xfrm>
                <a:off x="4711798" y="198024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a:off x="4201766" y="287757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a:off x="4201766"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a:off x="4201766" y="3772222"/>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4711798" y="3777563"/>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3953424"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707754" y="2877570"/>
                <a:ext cx="0" cy="89465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16200000">
                <a:off x="3393990" y="3025822"/>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5" name="Group 150"/>
            <p:cNvGrpSpPr>
              <a:grpSpLocks/>
            </p:cNvGrpSpPr>
            <p:nvPr/>
          </p:nvGrpSpPr>
          <p:grpSpPr bwMode="auto">
            <a:xfrm>
              <a:off x="2135597" y="4535244"/>
              <a:ext cx="970237" cy="1602133"/>
              <a:chOff x="3079798" y="1981201"/>
              <a:chExt cx="1631998" cy="2694885"/>
            </a:xfrm>
          </p:grpSpPr>
          <p:cxnSp>
            <p:nvCxnSpPr>
              <p:cNvPr id="152" name="Straight Connector 151"/>
              <p:cNvCxnSpPr/>
              <p:nvPr/>
            </p:nvCxnSpPr>
            <p:spPr>
              <a:xfrm>
                <a:off x="4711369" y="198145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flipH="1">
                <a:off x="4201337" y="287877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420133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H="1">
                <a:off x="4201337" y="3773423"/>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a:off x="4711369" y="377876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a:off x="3952995"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a:off x="3707325"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nvCxnSpPr>
            <p:spPr>
              <a:xfrm rot="16200000">
                <a:off x="3393561" y="3027023"/>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6" name="Group 161"/>
            <p:cNvGrpSpPr>
              <a:grpSpLocks/>
            </p:cNvGrpSpPr>
            <p:nvPr/>
          </p:nvGrpSpPr>
          <p:grpSpPr bwMode="auto">
            <a:xfrm>
              <a:off x="3429645" y="4525256"/>
              <a:ext cx="970237" cy="1602133"/>
              <a:chOff x="3079798" y="1981201"/>
              <a:chExt cx="1631998" cy="2694885"/>
            </a:xfrm>
          </p:grpSpPr>
          <p:cxnSp>
            <p:nvCxnSpPr>
              <p:cNvPr id="163" name="Straight Connector 162"/>
              <p:cNvCxnSpPr/>
              <p:nvPr/>
            </p:nvCxnSpPr>
            <p:spPr>
              <a:xfrm>
                <a:off x="4711019" y="19822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flipH="1">
                <a:off x="4200985" y="287955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420098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flipH="1">
                <a:off x="4200985" y="3774200"/>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4711019" y="377954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395264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370697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rot="16200000">
                <a:off x="3393211" y="3027798"/>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7" name="Group 171"/>
            <p:cNvGrpSpPr>
              <a:grpSpLocks/>
            </p:cNvGrpSpPr>
            <p:nvPr/>
          </p:nvGrpSpPr>
          <p:grpSpPr bwMode="auto">
            <a:xfrm>
              <a:off x="4724400" y="4535244"/>
              <a:ext cx="970237" cy="1602133"/>
              <a:chOff x="3079798" y="1981201"/>
              <a:chExt cx="1631998" cy="2694885"/>
            </a:xfrm>
          </p:grpSpPr>
          <p:cxnSp>
            <p:nvCxnSpPr>
              <p:cNvPr id="173" name="Straight Connector 172"/>
              <p:cNvCxnSpPr/>
              <p:nvPr/>
            </p:nvCxnSpPr>
            <p:spPr>
              <a:xfrm>
                <a:off x="4712151" y="198145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H="1">
                <a:off x="4202117" y="287877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a:off x="420211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H="1">
                <a:off x="4202117" y="3773423"/>
                <a:ext cx="51003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4712151" y="3778764"/>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395377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3708107" y="2878773"/>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rot="16200000">
                <a:off x="3394344" y="3027021"/>
                <a:ext cx="0" cy="62752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508" name="Group 183"/>
            <p:cNvGrpSpPr>
              <a:grpSpLocks/>
            </p:cNvGrpSpPr>
            <p:nvPr/>
          </p:nvGrpSpPr>
          <p:grpSpPr bwMode="auto">
            <a:xfrm>
              <a:off x="6018448" y="4525256"/>
              <a:ext cx="970237" cy="1602133"/>
              <a:chOff x="3079798" y="1981201"/>
              <a:chExt cx="1631998" cy="2694885"/>
            </a:xfrm>
          </p:grpSpPr>
          <p:cxnSp>
            <p:nvCxnSpPr>
              <p:cNvPr id="185" name="Straight Connector 184"/>
              <p:cNvCxnSpPr/>
              <p:nvPr/>
            </p:nvCxnSpPr>
            <p:spPr>
              <a:xfrm>
                <a:off x="4711799" y="1982229"/>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H="1">
                <a:off x="4201767" y="287955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4201767"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H="1">
                <a:off x="4201767" y="3774200"/>
                <a:ext cx="5100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4711799" y="3779542"/>
                <a:ext cx="0" cy="89732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3953426"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a:off x="3707755" y="2879550"/>
                <a:ext cx="0" cy="8946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rot="16200000">
                <a:off x="3393992" y="3027800"/>
                <a:ext cx="0" cy="62752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09" name="Straight Connector 208"/>
          <p:cNvCxnSpPr/>
          <p:nvPr/>
        </p:nvCxnSpPr>
        <p:spPr>
          <a:xfrm>
            <a:off x="1676400" y="1981200"/>
            <a:ext cx="6096000" cy="0"/>
          </a:xfrm>
          <a:prstGeom prst="line">
            <a:avLst/>
          </a:prstGeom>
          <a:ln w="381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a:off x="1676400" y="3103563"/>
            <a:ext cx="6096000"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a:off x="1676400" y="4217988"/>
            <a:ext cx="6096000" cy="0"/>
          </a:xfrm>
          <a:prstGeom prst="line">
            <a:avLst/>
          </a:prstGeom>
          <a:ln w="381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a:off x="1676400" y="5340350"/>
            <a:ext cx="6096000" cy="0"/>
          </a:xfrm>
          <a:prstGeom prst="line">
            <a:avLst/>
          </a:prstGeom>
          <a:ln w="381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grpSp>
        <p:nvGrpSpPr>
          <p:cNvPr id="273419" name="Group 224"/>
          <p:cNvGrpSpPr>
            <a:grpSpLocks/>
          </p:cNvGrpSpPr>
          <p:nvPr/>
        </p:nvGrpSpPr>
        <p:grpSpPr bwMode="auto">
          <a:xfrm>
            <a:off x="2781300" y="1643063"/>
            <a:ext cx="4535488" cy="4016375"/>
            <a:chOff x="3851647" y="1427070"/>
            <a:chExt cx="4535195" cy="4014933"/>
          </a:xfrm>
        </p:grpSpPr>
        <p:sp>
          <p:nvSpPr>
            <p:cNvPr id="226" name="Oval 225"/>
            <p:cNvSpPr/>
            <p:nvPr/>
          </p:nvSpPr>
          <p:spPr>
            <a:xfrm>
              <a:off x="3851647" y="1436592"/>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defTabSz="0">
                <a:defRPr/>
              </a:pPr>
              <a:endParaRPr lang="en-US" sz="2000" spc="-150" dirty="0">
                <a:solidFill>
                  <a:prstClr val="white"/>
                </a:solidFill>
                <a:latin typeface="Calibri"/>
              </a:endParaRPr>
            </a:p>
          </p:txBody>
        </p:sp>
        <p:sp>
          <p:nvSpPr>
            <p:cNvPr id="227" name="Oval 226"/>
            <p:cNvSpPr/>
            <p:nvPr/>
          </p:nvSpPr>
          <p:spPr>
            <a:xfrm>
              <a:off x="5145376" y="1427070"/>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28" name="Oval 227"/>
            <p:cNvSpPr/>
            <p:nvPr/>
          </p:nvSpPr>
          <p:spPr>
            <a:xfrm>
              <a:off x="6440693" y="1436592"/>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29" name="Oval 228"/>
            <p:cNvSpPr/>
            <p:nvPr/>
          </p:nvSpPr>
          <p:spPr>
            <a:xfrm>
              <a:off x="7734421" y="1427070"/>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30" name="Oval 229"/>
            <p:cNvSpPr/>
            <p:nvPr/>
          </p:nvSpPr>
          <p:spPr>
            <a:xfrm>
              <a:off x="3851647" y="2555377"/>
              <a:ext cx="652421" cy="653815"/>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31" name="Oval 230"/>
            <p:cNvSpPr/>
            <p:nvPr/>
          </p:nvSpPr>
          <p:spPr>
            <a:xfrm>
              <a:off x="5145376" y="2545855"/>
              <a:ext cx="652420"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32" name="Oval 231"/>
            <p:cNvSpPr/>
            <p:nvPr/>
          </p:nvSpPr>
          <p:spPr>
            <a:xfrm>
              <a:off x="6440693" y="2555377"/>
              <a:ext cx="652420" cy="653815"/>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33" name="Oval 232"/>
            <p:cNvSpPr/>
            <p:nvPr/>
          </p:nvSpPr>
          <p:spPr>
            <a:xfrm>
              <a:off x="7734421" y="2545855"/>
              <a:ext cx="652421"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34" name="Oval 233"/>
            <p:cNvSpPr/>
            <p:nvPr/>
          </p:nvSpPr>
          <p:spPr>
            <a:xfrm>
              <a:off x="3851647" y="3667815"/>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35" name="Oval 234"/>
            <p:cNvSpPr/>
            <p:nvPr/>
          </p:nvSpPr>
          <p:spPr>
            <a:xfrm>
              <a:off x="5145376" y="3658294"/>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36" name="Oval 235"/>
            <p:cNvSpPr/>
            <p:nvPr/>
          </p:nvSpPr>
          <p:spPr>
            <a:xfrm>
              <a:off x="6440693" y="3667815"/>
              <a:ext cx="652420"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37" name="Oval 236"/>
            <p:cNvSpPr/>
            <p:nvPr/>
          </p:nvSpPr>
          <p:spPr>
            <a:xfrm>
              <a:off x="7734421" y="3658294"/>
              <a:ext cx="652421" cy="652228"/>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38" name="Oval 237"/>
            <p:cNvSpPr/>
            <p:nvPr/>
          </p:nvSpPr>
          <p:spPr>
            <a:xfrm>
              <a:off x="3851647" y="4789774"/>
              <a:ext cx="652421"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39" name="Oval 238"/>
            <p:cNvSpPr/>
            <p:nvPr/>
          </p:nvSpPr>
          <p:spPr>
            <a:xfrm>
              <a:off x="5145376" y="4780253"/>
              <a:ext cx="652420"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40" name="Oval 239"/>
            <p:cNvSpPr/>
            <p:nvPr/>
          </p:nvSpPr>
          <p:spPr>
            <a:xfrm>
              <a:off x="6440693" y="4789774"/>
              <a:ext cx="652420"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41" name="Oval 240"/>
            <p:cNvSpPr/>
            <p:nvPr/>
          </p:nvSpPr>
          <p:spPr>
            <a:xfrm>
              <a:off x="7734421" y="4780253"/>
              <a:ext cx="652421" cy="652229"/>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grpSp>
      <p:cxnSp>
        <p:nvCxnSpPr>
          <p:cNvPr id="215" name="Straight Arrow Connector 214"/>
          <p:cNvCxnSpPr/>
          <p:nvPr/>
        </p:nvCxnSpPr>
        <p:spPr>
          <a:xfrm>
            <a:off x="6973888" y="1165225"/>
            <a:ext cx="4762" cy="502920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cxnSp>
        <p:nvCxnSpPr>
          <p:cNvPr id="216" name="Straight Arrow Connector 215"/>
          <p:cNvCxnSpPr/>
          <p:nvPr/>
        </p:nvCxnSpPr>
        <p:spPr>
          <a:xfrm>
            <a:off x="4384675" y="1165225"/>
            <a:ext cx="4763" cy="1644650"/>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17" name="Straight Arrow Connector 216"/>
          <p:cNvCxnSpPr/>
          <p:nvPr/>
        </p:nvCxnSpPr>
        <p:spPr>
          <a:xfrm>
            <a:off x="3094038" y="1152525"/>
            <a:ext cx="4762" cy="1646238"/>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14" name="Straight Arrow Connector 213"/>
          <p:cNvCxnSpPr/>
          <p:nvPr/>
        </p:nvCxnSpPr>
        <p:spPr>
          <a:xfrm>
            <a:off x="5694363" y="1173163"/>
            <a:ext cx="0" cy="502920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273424" name="Title 1"/>
          <p:cNvSpPr>
            <a:spLocks noGrp="1"/>
          </p:cNvSpPr>
          <p:nvPr>
            <p:ph type="title"/>
          </p:nvPr>
        </p:nvSpPr>
        <p:spPr/>
        <p:txBody>
          <a:bodyPr/>
          <a:lstStyle/>
          <a:p>
            <a:pPr eaLnBrk="1" hangingPunct="1"/>
            <a:r>
              <a:rPr lang="en-US">
                <a:latin typeface="Calibri" charset="0"/>
              </a:rPr>
              <a:t>Read from Flash Cell Array</a:t>
            </a:r>
          </a:p>
        </p:txBody>
      </p:sp>
      <p:grpSp>
        <p:nvGrpSpPr>
          <p:cNvPr id="15" name="Group 14"/>
          <p:cNvGrpSpPr>
            <a:grpSpLocks/>
          </p:cNvGrpSpPr>
          <p:nvPr/>
        </p:nvGrpSpPr>
        <p:grpSpPr bwMode="auto">
          <a:xfrm>
            <a:off x="2781300" y="1644650"/>
            <a:ext cx="4535488" cy="4014788"/>
            <a:chOff x="3851647" y="1427070"/>
            <a:chExt cx="4535195" cy="4014933"/>
          </a:xfrm>
        </p:grpSpPr>
        <p:sp>
          <p:nvSpPr>
            <p:cNvPr id="178" name="Oval 177"/>
            <p:cNvSpPr/>
            <p:nvPr/>
          </p:nvSpPr>
          <p:spPr>
            <a:xfrm>
              <a:off x="3851647" y="1436595"/>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defTabSz="0">
                <a:defRPr/>
              </a:pPr>
              <a:endParaRPr lang="en-US" sz="2000" spc="-150" dirty="0">
                <a:solidFill>
                  <a:prstClr val="white"/>
                </a:solidFill>
                <a:latin typeface="Calibri"/>
              </a:endParaRPr>
            </a:p>
          </p:txBody>
        </p:sp>
        <p:sp>
          <p:nvSpPr>
            <p:cNvPr id="50" name="Oval 49"/>
            <p:cNvSpPr/>
            <p:nvPr/>
          </p:nvSpPr>
          <p:spPr>
            <a:xfrm>
              <a:off x="5145376" y="1427070"/>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60" name="Oval 59"/>
            <p:cNvSpPr/>
            <p:nvPr/>
          </p:nvSpPr>
          <p:spPr>
            <a:xfrm>
              <a:off x="6440693" y="1436595"/>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70" name="Oval 69"/>
            <p:cNvSpPr/>
            <p:nvPr/>
          </p:nvSpPr>
          <p:spPr>
            <a:xfrm>
              <a:off x="7734421" y="1427070"/>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80" name="Oval 79"/>
            <p:cNvSpPr/>
            <p:nvPr/>
          </p:nvSpPr>
          <p:spPr>
            <a:xfrm>
              <a:off x="3851647" y="2555824"/>
              <a:ext cx="652421"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90" name="Oval 89"/>
            <p:cNvSpPr/>
            <p:nvPr/>
          </p:nvSpPr>
          <p:spPr>
            <a:xfrm>
              <a:off x="5145376" y="2546298"/>
              <a:ext cx="652420"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00" name="Oval 99"/>
            <p:cNvSpPr/>
            <p:nvPr/>
          </p:nvSpPr>
          <p:spPr>
            <a:xfrm>
              <a:off x="6440693" y="2555824"/>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10" name="Oval 109"/>
            <p:cNvSpPr/>
            <p:nvPr/>
          </p:nvSpPr>
          <p:spPr>
            <a:xfrm>
              <a:off x="7734421" y="2546298"/>
              <a:ext cx="652421"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20" name="Oval 119"/>
            <p:cNvSpPr/>
            <p:nvPr/>
          </p:nvSpPr>
          <p:spPr>
            <a:xfrm>
              <a:off x="3851647" y="366870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30" name="Oval 129"/>
            <p:cNvSpPr/>
            <p:nvPr/>
          </p:nvSpPr>
          <p:spPr>
            <a:xfrm>
              <a:off x="5145376" y="3657589"/>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40" name="Oval 139"/>
            <p:cNvSpPr/>
            <p:nvPr/>
          </p:nvSpPr>
          <p:spPr>
            <a:xfrm>
              <a:off x="6440693" y="366870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50" name="Oval 149"/>
            <p:cNvSpPr/>
            <p:nvPr/>
          </p:nvSpPr>
          <p:spPr>
            <a:xfrm>
              <a:off x="7734421" y="3657589"/>
              <a:ext cx="652421"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61" name="Oval 160"/>
            <p:cNvSpPr/>
            <p:nvPr/>
          </p:nvSpPr>
          <p:spPr>
            <a:xfrm>
              <a:off x="3851647" y="4789516"/>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71" name="Oval 170"/>
            <p:cNvSpPr/>
            <p:nvPr/>
          </p:nvSpPr>
          <p:spPr>
            <a:xfrm>
              <a:off x="5145376" y="477999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83" name="Oval 182"/>
            <p:cNvSpPr/>
            <p:nvPr/>
          </p:nvSpPr>
          <p:spPr>
            <a:xfrm>
              <a:off x="6440693" y="4789516"/>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93" name="Oval 192"/>
            <p:cNvSpPr/>
            <p:nvPr/>
          </p:nvSpPr>
          <p:spPr>
            <a:xfrm>
              <a:off x="7734421" y="477999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grpSp>
      <p:sp>
        <p:nvSpPr>
          <p:cNvPr id="3" name="TextBox 2"/>
          <p:cNvSpPr txBox="1"/>
          <p:nvPr/>
        </p:nvSpPr>
        <p:spPr>
          <a:xfrm>
            <a:off x="2732088" y="1727200"/>
            <a:ext cx="747712"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3.0V</a:t>
            </a:r>
          </a:p>
        </p:txBody>
      </p:sp>
      <p:sp>
        <p:nvSpPr>
          <p:cNvPr id="194" name="TextBox 193"/>
          <p:cNvSpPr txBox="1"/>
          <p:nvPr/>
        </p:nvSpPr>
        <p:spPr>
          <a:xfrm>
            <a:off x="4035425" y="1727200"/>
            <a:ext cx="747713"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3.8V</a:t>
            </a:r>
          </a:p>
        </p:txBody>
      </p:sp>
      <p:sp>
        <p:nvSpPr>
          <p:cNvPr id="195" name="TextBox 194"/>
          <p:cNvSpPr txBox="1"/>
          <p:nvPr/>
        </p:nvSpPr>
        <p:spPr>
          <a:xfrm>
            <a:off x="5322888" y="1727200"/>
            <a:ext cx="747712"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3.9V</a:t>
            </a:r>
          </a:p>
        </p:txBody>
      </p:sp>
      <p:sp>
        <p:nvSpPr>
          <p:cNvPr id="196" name="TextBox 195"/>
          <p:cNvSpPr txBox="1"/>
          <p:nvPr/>
        </p:nvSpPr>
        <p:spPr>
          <a:xfrm>
            <a:off x="6610350" y="1727200"/>
            <a:ext cx="747713"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4.8V</a:t>
            </a:r>
          </a:p>
        </p:txBody>
      </p:sp>
      <p:sp>
        <p:nvSpPr>
          <p:cNvPr id="197" name="TextBox 196"/>
          <p:cNvSpPr txBox="1"/>
          <p:nvPr/>
        </p:nvSpPr>
        <p:spPr>
          <a:xfrm>
            <a:off x="2732088" y="2863850"/>
            <a:ext cx="747712"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3.5V</a:t>
            </a:r>
          </a:p>
        </p:txBody>
      </p:sp>
      <p:sp>
        <p:nvSpPr>
          <p:cNvPr id="198" name="TextBox 197"/>
          <p:cNvSpPr txBox="1"/>
          <p:nvPr/>
        </p:nvSpPr>
        <p:spPr>
          <a:xfrm>
            <a:off x="4035425" y="2863850"/>
            <a:ext cx="747713"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2.9V</a:t>
            </a:r>
          </a:p>
        </p:txBody>
      </p:sp>
      <p:sp>
        <p:nvSpPr>
          <p:cNvPr id="199" name="TextBox 198"/>
          <p:cNvSpPr txBox="1"/>
          <p:nvPr/>
        </p:nvSpPr>
        <p:spPr>
          <a:xfrm>
            <a:off x="5322888" y="2863850"/>
            <a:ext cx="747712"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2.4V</a:t>
            </a:r>
          </a:p>
        </p:txBody>
      </p:sp>
      <p:sp>
        <p:nvSpPr>
          <p:cNvPr id="200" name="TextBox 199"/>
          <p:cNvSpPr txBox="1"/>
          <p:nvPr/>
        </p:nvSpPr>
        <p:spPr>
          <a:xfrm>
            <a:off x="6610350" y="2863850"/>
            <a:ext cx="747713"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2.1V</a:t>
            </a:r>
          </a:p>
        </p:txBody>
      </p:sp>
      <p:sp>
        <p:nvSpPr>
          <p:cNvPr id="201" name="TextBox 200"/>
          <p:cNvSpPr txBox="1"/>
          <p:nvPr/>
        </p:nvSpPr>
        <p:spPr>
          <a:xfrm>
            <a:off x="2733675" y="3976688"/>
            <a:ext cx="747713"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2.2V</a:t>
            </a:r>
          </a:p>
        </p:txBody>
      </p:sp>
      <p:sp>
        <p:nvSpPr>
          <p:cNvPr id="202" name="TextBox 201"/>
          <p:cNvSpPr txBox="1"/>
          <p:nvPr/>
        </p:nvSpPr>
        <p:spPr>
          <a:xfrm>
            <a:off x="4037013" y="3976688"/>
            <a:ext cx="747712"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4.3V</a:t>
            </a:r>
          </a:p>
        </p:txBody>
      </p:sp>
      <p:sp>
        <p:nvSpPr>
          <p:cNvPr id="203" name="TextBox 202"/>
          <p:cNvSpPr txBox="1"/>
          <p:nvPr/>
        </p:nvSpPr>
        <p:spPr>
          <a:xfrm>
            <a:off x="5324475" y="3976688"/>
            <a:ext cx="747713"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4.6V</a:t>
            </a:r>
          </a:p>
        </p:txBody>
      </p:sp>
      <p:sp>
        <p:nvSpPr>
          <p:cNvPr id="204" name="TextBox 203"/>
          <p:cNvSpPr txBox="1"/>
          <p:nvPr/>
        </p:nvSpPr>
        <p:spPr>
          <a:xfrm>
            <a:off x="6611938" y="3976688"/>
            <a:ext cx="747712"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1.8V</a:t>
            </a:r>
          </a:p>
        </p:txBody>
      </p:sp>
      <p:sp>
        <p:nvSpPr>
          <p:cNvPr id="205" name="TextBox 204"/>
          <p:cNvSpPr txBox="1"/>
          <p:nvPr/>
        </p:nvSpPr>
        <p:spPr>
          <a:xfrm>
            <a:off x="2732088" y="5097463"/>
            <a:ext cx="747712"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3.5V</a:t>
            </a:r>
          </a:p>
        </p:txBody>
      </p:sp>
      <p:sp>
        <p:nvSpPr>
          <p:cNvPr id="206" name="TextBox 205"/>
          <p:cNvSpPr txBox="1"/>
          <p:nvPr/>
        </p:nvSpPr>
        <p:spPr>
          <a:xfrm>
            <a:off x="4035425" y="5097463"/>
            <a:ext cx="747713"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2.3V</a:t>
            </a:r>
          </a:p>
        </p:txBody>
      </p:sp>
      <p:sp>
        <p:nvSpPr>
          <p:cNvPr id="207" name="TextBox 206"/>
          <p:cNvSpPr txBox="1"/>
          <p:nvPr/>
        </p:nvSpPr>
        <p:spPr>
          <a:xfrm>
            <a:off x="5322888" y="5097463"/>
            <a:ext cx="747712"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1.9V</a:t>
            </a:r>
          </a:p>
        </p:txBody>
      </p:sp>
      <p:sp>
        <p:nvSpPr>
          <p:cNvPr id="208" name="TextBox 207"/>
          <p:cNvSpPr txBox="1"/>
          <p:nvPr/>
        </p:nvSpPr>
        <p:spPr>
          <a:xfrm>
            <a:off x="6610350" y="5097463"/>
            <a:ext cx="747713"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4.3V</a:t>
            </a:r>
          </a:p>
        </p:txBody>
      </p:sp>
      <p:sp>
        <p:nvSpPr>
          <p:cNvPr id="213" name="TextBox 212"/>
          <p:cNvSpPr txBox="1"/>
          <p:nvPr/>
        </p:nvSpPr>
        <p:spPr>
          <a:xfrm>
            <a:off x="254000" y="2657475"/>
            <a:ext cx="1835150" cy="460375"/>
          </a:xfrm>
          <a:prstGeom prst="rect">
            <a:avLst/>
          </a:prstGeom>
          <a:noFill/>
        </p:spPr>
        <p:txBody>
          <a:bodyPr>
            <a:spAutoFit/>
          </a:bodyPr>
          <a:lstStyle/>
          <a:p>
            <a:pPr algn="ctr">
              <a:defRPr/>
            </a:pPr>
            <a:r>
              <a:rPr lang="en-US" sz="2400" dirty="0" err="1">
                <a:solidFill>
                  <a:srgbClr val="0000FF"/>
                </a:solidFill>
                <a:latin typeface="Calibri"/>
                <a:ea typeface="ＭＳ Ｐゴシック" charset="0"/>
                <a:cs typeface="ＭＳ Ｐゴシック" charset="0"/>
              </a:rPr>
              <a:t>V</a:t>
            </a:r>
            <a:r>
              <a:rPr lang="en-US" sz="2400" baseline="-25000" dirty="0" err="1">
                <a:solidFill>
                  <a:srgbClr val="0000FF"/>
                </a:solidFill>
                <a:latin typeface="Calibri"/>
                <a:ea typeface="ＭＳ Ｐゴシック" charset="0"/>
                <a:cs typeface="ＭＳ Ｐゴシック" charset="0"/>
              </a:rPr>
              <a:t>read</a:t>
            </a:r>
            <a:r>
              <a:rPr lang="en-US" sz="2400" dirty="0">
                <a:solidFill>
                  <a:srgbClr val="0000FF"/>
                </a:solidFill>
                <a:latin typeface="Calibri"/>
                <a:ea typeface="ＭＳ Ｐゴシック" charset="0"/>
                <a:cs typeface="ＭＳ Ｐゴシック" charset="0"/>
              </a:rPr>
              <a:t> = 2.5 V</a:t>
            </a:r>
          </a:p>
        </p:txBody>
      </p:sp>
      <p:sp>
        <p:nvSpPr>
          <p:cNvPr id="219" name="TextBox 218"/>
          <p:cNvSpPr txBox="1"/>
          <p:nvPr/>
        </p:nvSpPr>
        <p:spPr>
          <a:xfrm>
            <a:off x="254000" y="1530350"/>
            <a:ext cx="1835150" cy="460375"/>
          </a:xfrm>
          <a:prstGeom prst="rect">
            <a:avLst/>
          </a:prstGeom>
          <a:noFill/>
        </p:spPr>
        <p:txBody>
          <a:bodyPr>
            <a:spAutoFit/>
          </a:bodyPr>
          <a:lstStyle/>
          <a:p>
            <a:pPr algn="ctr">
              <a:defRPr/>
            </a:pPr>
            <a:r>
              <a:rPr lang="en-US" sz="2400" dirty="0" err="1">
                <a:solidFill>
                  <a:srgbClr val="00B050">
                    <a:lumMod val="75000"/>
                  </a:srgbClr>
                </a:solidFill>
                <a:latin typeface="Calibri"/>
                <a:ea typeface="ＭＳ Ｐゴシック" charset="0"/>
                <a:cs typeface="ＭＳ Ｐゴシック" charset="0"/>
              </a:rPr>
              <a:t>V</a:t>
            </a:r>
            <a:r>
              <a:rPr lang="en-US" sz="2400" baseline="-25000" dirty="0" err="1">
                <a:solidFill>
                  <a:srgbClr val="00B050">
                    <a:lumMod val="75000"/>
                  </a:srgbClr>
                </a:solidFill>
                <a:latin typeface="Calibri"/>
                <a:ea typeface="ＭＳ Ｐゴシック" charset="0"/>
                <a:cs typeface="ＭＳ Ｐゴシック" charset="0"/>
              </a:rPr>
              <a:t>pass</a:t>
            </a:r>
            <a:r>
              <a:rPr lang="en-US" sz="2400" dirty="0">
                <a:solidFill>
                  <a:srgbClr val="00B050">
                    <a:lumMod val="75000"/>
                  </a:srgbClr>
                </a:solidFill>
                <a:latin typeface="Calibri"/>
                <a:ea typeface="ＭＳ Ｐゴシック" charset="0"/>
                <a:cs typeface="ＭＳ Ｐゴシック" charset="0"/>
              </a:rPr>
              <a:t> = 5.0 V</a:t>
            </a:r>
          </a:p>
        </p:txBody>
      </p:sp>
      <p:sp>
        <p:nvSpPr>
          <p:cNvPr id="220" name="TextBox 219"/>
          <p:cNvSpPr txBox="1"/>
          <p:nvPr/>
        </p:nvSpPr>
        <p:spPr>
          <a:xfrm>
            <a:off x="254000" y="3751263"/>
            <a:ext cx="1835150" cy="461962"/>
          </a:xfrm>
          <a:prstGeom prst="rect">
            <a:avLst/>
          </a:prstGeom>
          <a:noFill/>
        </p:spPr>
        <p:txBody>
          <a:bodyPr>
            <a:spAutoFit/>
          </a:bodyPr>
          <a:lstStyle/>
          <a:p>
            <a:pPr algn="ctr">
              <a:defRPr/>
            </a:pPr>
            <a:r>
              <a:rPr lang="en-US" sz="2400" dirty="0" err="1">
                <a:solidFill>
                  <a:srgbClr val="00B050">
                    <a:lumMod val="75000"/>
                  </a:srgbClr>
                </a:solidFill>
                <a:latin typeface="Calibri"/>
                <a:ea typeface="ＭＳ Ｐゴシック" charset="0"/>
                <a:cs typeface="ＭＳ Ｐゴシック" charset="0"/>
              </a:rPr>
              <a:t>V</a:t>
            </a:r>
            <a:r>
              <a:rPr lang="en-US" sz="2400" baseline="-25000" dirty="0" err="1">
                <a:solidFill>
                  <a:srgbClr val="00B050">
                    <a:lumMod val="75000"/>
                  </a:srgbClr>
                </a:solidFill>
                <a:latin typeface="Calibri"/>
                <a:ea typeface="ＭＳ Ｐゴシック" charset="0"/>
                <a:cs typeface="ＭＳ Ｐゴシック" charset="0"/>
              </a:rPr>
              <a:t>pass</a:t>
            </a:r>
            <a:r>
              <a:rPr lang="en-US" sz="2400" dirty="0">
                <a:solidFill>
                  <a:srgbClr val="00B050">
                    <a:lumMod val="75000"/>
                  </a:srgbClr>
                </a:solidFill>
                <a:latin typeface="Calibri"/>
                <a:ea typeface="ＭＳ Ｐゴシック" charset="0"/>
                <a:cs typeface="ＭＳ Ｐゴシック" charset="0"/>
              </a:rPr>
              <a:t> = 5.0 V</a:t>
            </a:r>
          </a:p>
        </p:txBody>
      </p:sp>
      <p:sp>
        <p:nvSpPr>
          <p:cNvPr id="221" name="TextBox 220"/>
          <p:cNvSpPr txBox="1"/>
          <p:nvPr/>
        </p:nvSpPr>
        <p:spPr>
          <a:xfrm>
            <a:off x="254000" y="4862513"/>
            <a:ext cx="1835150" cy="460375"/>
          </a:xfrm>
          <a:prstGeom prst="rect">
            <a:avLst/>
          </a:prstGeom>
          <a:noFill/>
        </p:spPr>
        <p:txBody>
          <a:bodyPr>
            <a:spAutoFit/>
          </a:bodyPr>
          <a:lstStyle/>
          <a:p>
            <a:pPr algn="ctr">
              <a:defRPr/>
            </a:pPr>
            <a:r>
              <a:rPr lang="en-US" sz="2400" dirty="0" err="1">
                <a:solidFill>
                  <a:srgbClr val="00B050">
                    <a:lumMod val="75000"/>
                  </a:srgbClr>
                </a:solidFill>
                <a:latin typeface="Calibri"/>
                <a:ea typeface="ＭＳ Ｐゴシック" charset="0"/>
                <a:cs typeface="ＭＳ Ｐゴシック" charset="0"/>
              </a:rPr>
              <a:t>V</a:t>
            </a:r>
            <a:r>
              <a:rPr lang="en-US" sz="2400" baseline="-25000" dirty="0" err="1">
                <a:solidFill>
                  <a:srgbClr val="00B050">
                    <a:lumMod val="75000"/>
                  </a:srgbClr>
                </a:solidFill>
                <a:latin typeface="Calibri"/>
                <a:ea typeface="ＭＳ Ｐゴシック" charset="0"/>
                <a:cs typeface="ＭＳ Ｐゴシック" charset="0"/>
              </a:rPr>
              <a:t>pass</a:t>
            </a:r>
            <a:r>
              <a:rPr lang="en-US" sz="2400" dirty="0">
                <a:solidFill>
                  <a:srgbClr val="00B050">
                    <a:lumMod val="75000"/>
                  </a:srgbClr>
                </a:solidFill>
                <a:latin typeface="Calibri"/>
                <a:ea typeface="ＭＳ Ｐゴシック" charset="0"/>
                <a:cs typeface="ＭＳ Ｐゴシック" charset="0"/>
              </a:rPr>
              <a:t> = 5.0 V</a:t>
            </a:r>
          </a:p>
        </p:txBody>
      </p:sp>
      <p:sp>
        <p:nvSpPr>
          <p:cNvPr id="218" name="TextBox 217"/>
          <p:cNvSpPr txBox="1"/>
          <p:nvPr/>
        </p:nvSpPr>
        <p:spPr>
          <a:xfrm>
            <a:off x="5272088" y="6030913"/>
            <a:ext cx="844550" cy="584200"/>
          </a:xfrm>
          <a:prstGeom prst="rect">
            <a:avLst/>
          </a:prstGeom>
          <a:noFill/>
        </p:spPr>
        <p:txBody>
          <a:bodyPr>
            <a:spAutoFit/>
          </a:bodyPr>
          <a:lstStyle/>
          <a:p>
            <a:pPr algn="ctr">
              <a:defRPr/>
            </a:pPr>
            <a:r>
              <a:rPr lang="en-US" sz="3200" dirty="0">
                <a:solidFill>
                  <a:srgbClr val="00B050"/>
                </a:solidFill>
                <a:latin typeface="Calibri"/>
                <a:ea typeface="ＭＳ Ｐゴシック" charset="0"/>
                <a:cs typeface="ＭＳ Ｐゴシック" charset="0"/>
              </a:rPr>
              <a:t>1</a:t>
            </a:r>
          </a:p>
        </p:txBody>
      </p:sp>
      <p:sp>
        <p:nvSpPr>
          <p:cNvPr id="222" name="TextBox 221"/>
          <p:cNvSpPr txBox="1"/>
          <p:nvPr/>
        </p:nvSpPr>
        <p:spPr>
          <a:xfrm>
            <a:off x="6569075" y="6030913"/>
            <a:ext cx="844550" cy="584200"/>
          </a:xfrm>
          <a:prstGeom prst="rect">
            <a:avLst/>
          </a:prstGeom>
          <a:noFill/>
        </p:spPr>
        <p:txBody>
          <a:bodyPr>
            <a:spAutoFit/>
          </a:bodyPr>
          <a:lstStyle/>
          <a:p>
            <a:pPr algn="ctr">
              <a:defRPr/>
            </a:pPr>
            <a:r>
              <a:rPr lang="en-US" sz="3200" dirty="0">
                <a:solidFill>
                  <a:srgbClr val="00B050"/>
                </a:solidFill>
                <a:latin typeface="Calibri"/>
                <a:ea typeface="ＭＳ Ｐゴシック" charset="0"/>
                <a:cs typeface="ＭＳ Ｐゴシック" charset="0"/>
              </a:rPr>
              <a:t>1</a:t>
            </a:r>
          </a:p>
        </p:txBody>
      </p:sp>
      <p:sp>
        <p:nvSpPr>
          <p:cNvPr id="223" name="TextBox 222"/>
          <p:cNvSpPr txBox="1"/>
          <p:nvPr/>
        </p:nvSpPr>
        <p:spPr>
          <a:xfrm>
            <a:off x="3978275" y="6030913"/>
            <a:ext cx="844550" cy="584200"/>
          </a:xfrm>
          <a:prstGeom prst="rect">
            <a:avLst/>
          </a:prstGeom>
          <a:noFill/>
        </p:spPr>
        <p:txBody>
          <a:bodyPr>
            <a:spAutoFit/>
          </a:bodyPr>
          <a:lstStyle/>
          <a:p>
            <a:pPr algn="ctr">
              <a:defRPr/>
            </a:pPr>
            <a:r>
              <a:rPr lang="en-US" sz="3200" dirty="0">
                <a:solidFill>
                  <a:srgbClr val="FF0000"/>
                </a:solidFill>
                <a:latin typeface="Calibri"/>
                <a:ea typeface="ＭＳ Ｐゴシック" charset="0"/>
                <a:cs typeface="ＭＳ Ｐゴシック" charset="0"/>
              </a:rPr>
              <a:t>0</a:t>
            </a:r>
          </a:p>
        </p:txBody>
      </p:sp>
      <p:sp>
        <p:nvSpPr>
          <p:cNvPr id="224" name="TextBox 223"/>
          <p:cNvSpPr txBox="1"/>
          <p:nvPr/>
        </p:nvSpPr>
        <p:spPr>
          <a:xfrm>
            <a:off x="2668588" y="6030913"/>
            <a:ext cx="844550" cy="584200"/>
          </a:xfrm>
          <a:prstGeom prst="rect">
            <a:avLst/>
          </a:prstGeom>
          <a:noFill/>
        </p:spPr>
        <p:txBody>
          <a:bodyPr>
            <a:spAutoFit/>
          </a:bodyPr>
          <a:lstStyle/>
          <a:p>
            <a:pPr algn="ctr">
              <a:defRPr/>
            </a:pPr>
            <a:r>
              <a:rPr lang="en-US" sz="3200" dirty="0">
                <a:solidFill>
                  <a:srgbClr val="FF0000"/>
                </a:solidFill>
                <a:latin typeface="Calibri"/>
                <a:ea typeface="ＭＳ Ｐゴシック" charset="0"/>
                <a:cs typeface="ＭＳ Ｐゴシック" charset="0"/>
              </a:rPr>
              <a:t>0</a:t>
            </a:r>
          </a:p>
        </p:txBody>
      </p:sp>
      <p:sp>
        <p:nvSpPr>
          <p:cNvPr id="242" name="TextBox 241"/>
          <p:cNvSpPr txBox="1"/>
          <p:nvPr/>
        </p:nvSpPr>
        <p:spPr>
          <a:xfrm>
            <a:off x="463550" y="5969000"/>
            <a:ext cx="2268538" cy="830263"/>
          </a:xfrm>
          <a:prstGeom prst="rect">
            <a:avLst/>
          </a:prstGeom>
          <a:noFill/>
        </p:spPr>
        <p:txBody>
          <a:bodyPr>
            <a:spAutoFit/>
          </a:bodyPr>
          <a:lstStyle/>
          <a:p>
            <a:pPr algn="ctr">
              <a:defRPr/>
            </a:pPr>
            <a:r>
              <a:rPr lang="en-US" sz="2400" dirty="0">
                <a:solidFill>
                  <a:srgbClr val="0000FF"/>
                </a:solidFill>
                <a:latin typeface="Calibri"/>
                <a:ea typeface="ＭＳ Ｐゴシック" charset="0"/>
                <a:cs typeface="ＭＳ Ｐゴシック" charset="0"/>
              </a:rPr>
              <a:t>Correct values for page 2:</a:t>
            </a:r>
          </a:p>
        </p:txBody>
      </p:sp>
      <p:sp>
        <p:nvSpPr>
          <p:cNvPr id="273451" name="Slide Number Placeholder 6"/>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6D1E706-D33F-9145-94D0-77477036B81D}" type="slidenum">
              <a:rPr lang="en-US" sz="1200">
                <a:solidFill>
                  <a:srgbClr val="898989"/>
                </a:solidFill>
                <a:latin typeface="Calibri" charset="0"/>
              </a:rPr>
              <a:pPr eaLnBrk="1" hangingPunct="1"/>
              <a:t>222</a:t>
            </a:fld>
            <a:endParaRPr lang="en-US" sz="1200">
              <a:solidFill>
                <a:srgbClr val="898989"/>
              </a:solidFill>
              <a:latin typeface="Calibri" charset="0"/>
            </a:endParaRPr>
          </a:p>
        </p:txBody>
      </p:sp>
      <p:sp>
        <p:nvSpPr>
          <p:cNvPr id="251" name="TextBox 250"/>
          <p:cNvSpPr txBox="1"/>
          <p:nvPr/>
        </p:nvSpPr>
        <p:spPr>
          <a:xfrm>
            <a:off x="7772400" y="1762125"/>
            <a:ext cx="1004888" cy="461963"/>
          </a:xfrm>
          <a:prstGeom prst="rect">
            <a:avLst/>
          </a:prstGeom>
          <a:noFill/>
        </p:spPr>
        <p:txBody>
          <a:bodyPr wrap="none">
            <a:spAutoFit/>
          </a:bodyPr>
          <a:lstStyle/>
          <a:p>
            <a:pPr>
              <a:defRPr/>
            </a:pPr>
            <a:r>
              <a:rPr lang="en-US" sz="2400" dirty="0">
                <a:solidFill>
                  <a:prstClr val="black"/>
                </a:solidFill>
                <a:latin typeface="Calibri"/>
                <a:ea typeface="ＭＳ Ｐゴシック" charset="0"/>
                <a:cs typeface="ＭＳ Ｐゴシック" charset="0"/>
              </a:rPr>
              <a:t>Page 1</a:t>
            </a:r>
          </a:p>
        </p:txBody>
      </p:sp>
      <p:sp>
        <p:nvSpPr>
          <p:cNvPr id="252" name="TextBox 251"/>
          <p:cNvSpPr txBox="1"/>
          <p:nvPr/>
        </p:nvSpPr>
        <p:spPr>
          <a:xfrm>
            <a:off x="7772400" y="2873375"/>
            <a:ext cx="1004888" cy="461963"/>
          </a:xfrm>
          <a:prstGeom prst="rect">
            <a:avLst/>
          </a:prstGeom>
          <a:noFill/>
        </p:spPr>
        <p:txBody>
          <a:bodyPr wrap="none">
            <a:spAutoFit/>
          </a:bodyPr>
          <a:lstStyle/>
          <a:p>
            <a:pPr>
              <a:defRPr/>
            </a:pPr>
            <a:r>
              <a:rPr lang="en-US" sz="2400" dirty="0">
                <a:solidFill>
                  <a:prstClr val="black"/>
                </a:solidFill>
                <a:latin typeface="Calibri"/>
                <a:ea typeface="ＭＳ Ｐゴシック" charset="0"/>
                <a:cs typeface="ＭＳ Ｐゴシック" charset="0"/>
              </a:rPr>
              <a:t>Page 2</a:t>
            </a:r>
          </a:p>
        </p:txBody>
      </p:sp>
      <p:sp>
        <p:nvSpPr>
          <p:cNvPr id="253" name="TextBox 252"/>
          <p:cNvSpPr txBox="1"/>
          <p:nvPr/>
        </p:nvSpPr>
        <p:spPr>
          <a:xfrm>
            <a:off x="7772400" y="4010025"/>
            <a:ext cx="1004888" cy="461963"/>
          </a:xfrm>
          <a:prstGeom prst="rect">
            <a:avLst/>
          </a:prstGeom>
          <a:noFill/>
        </p:spPr>
        <p:txBody>
          <a:bodyPr wrap="none">
            <a:spAutoFit/>
          </a:bodyPr>
          <a:lstStyle/>
          <a:p>
            <a:pPr>
              <a:defRPr/>
            </a:pPr>
            <a:r>
              <a:rPr lang="en-US" sz="2400" dirty="0">
                <a:solidFill>
                  <a:prstClr val="black"/>
                </a:solidFill>
                <a:latin typeface="Calibri"/>
                <a:ea typeface="ＭＳ Ｐゴシック" charset="0"/>
                <a:cs typeface="ＭＳ Ｐゴシック" charset="0"/>
              </a:rPr>
              <a:t>Page 3</a:t>
            </a:r>
          </a:p>
        </p:txBody>
      </p:sp>
      <p:sp>
        <p:nvSpPr>
          <p:cNvPr id="254" name="TextBox 253"/>
          <p:cNvSpPr txBox="1"/>
          <p:nvPr/>
        </p:nvSpPr>
        <p:spPr>
          <a:xfrm>
            <a:off x="7772400" y="5100638"/>
            <a:ext cx="1004888" cy="461962"/>
          </a:xfrm>
          <a:prstGeom prst="rect">
            <a:avLst/>
          </a:prstGeom>
          <a:noFill/>
        </p:spPr>
        <p:txBody>
          <a:bodyPr wrap="none">
            <a:spAutoFit/>
          </a:bodyPr>
          <a:lstStyle/>
          <a:p>
            <a:pPr>
              <a:defRPr/>
            </a:pPr>
            <a:r>
              <a:rPr lang="en-US" sz="2400" dirty="0">
                <a:solidFill>
                  <a:prstClr val="black"/>
                </a:solidFill>
                <a:latin typeface="Calibri"/>
                <a:ea typeface="ＭＳ Ｐゴシック" charset="0"/>
                <a:cs typeface="ＭＳ Ｐゴシック" charset="0"/>
              </a:rPr>
              <a:t>Page 4</a:t>
            </a:r>
          </a:p>
        </p:txBody>
      </p:sp>
      <p:sp>
        <p:nvSpPr>
          <p:cNvPr id="259" name="Rectangle 258"/>
          <p:cNvSpPr/>
          <p:nvPr/>
        </p:nvSpPr>
        <p:spPr>
          <a:xfrm>
            <a:off x="1676400" y="3875088"/>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latin typeface="Calibri"/>
              </a:rPr>
              <a:t>Pass (5V)</a:t>
            </a:r>
          </a:p>
        </p:txBody>
      </p:sp>
      <p:sp>
        <p:nvSpPr>
          <p:cNvPr id="260" name="Rectangle 259"/>
          <p:cNvSpPr/>
          <p:nvPr/>
        </p:nvSpPr>
        <p:spPr>
          <a:xfrm>
            <a:off x="1676400" y="2767013"/>
            <a:ext cx="6096000"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latin typeface="Calibri"/>
              </a:rPr>
              <a:t>Read (2.5V)</a:t>
            </a:r>
          </a:p>
        </p:txBody>
      </p:sp>
      <p:sp>
        <p:nvSpPr>
          <p:cNvPr id="261" name="Rectangle 260"/>
          <p:cNvSpPr/>
          <p:nvPr/>
        </p:nvSpPr>
        <p:spPr>
          <a:xfrm>
            <a:off x="1676400" y="1646238"/>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latin typeface="Calibri"/>
              </a:rPr>
              <a:t>Pass (5V)</a:t>
            </a:r>
          </a:p>
        </p:txBody>
      </p:sp>
      <p:sp>
        <p:nvSpPr>
          <p:cNvPr id="262" name="Rectangle 261"/>
          <p:cNvSpPr/>
          <p:nvPr/>
        </p:nvSpPr>
        <p:spPr>
          <a:xfrm>
            <a:off x="1676400" y="4995863"/>
            <a:ext cx="6096000" cy="6604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latin typeface="Calibri"/>
              </a:rPr>
              <a:t>Pass (5V)</a:t>
            </a:r>
          </a:p>
        </p:txBody>
      </p:sp>
    </p:spTree>
    <p:custDataLst>
      <p:tags r:id="rId1"/>
    </p:custDataLst>
    <p:extLst>
      <p:ext uri="{BB962C8B-B14F-4D97-AF65-F5344CB8AC3E}">
        <p14:creationId xmlns:p14="http://schemas.microsoft.com/office/powerpoint/2010/main" val="2421538840"/>
      </p:ext>
    </p:extLst>
  </p:cSld>
  <p:clrMapOvr>
    <a:masterClrMapping/>
  </p:clrMapOvr>
  <p:transition xmlns:p14="http://schemas.microsoft.com/office/powerpoint/2010/main" spd="slow"/>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62"/>
                                        </p:tgtEl>
                                        <p:attrNameLst>
                                          <p:attrName>style.visibility</p:attrName>
                                        </p:attrNameLst>
                                      </p:cBhvr>
                                      <p:to>
                                        <p:strVal val="visible"/>
                                      </p:to>
                                    </p:set>
                                    <p:animEffect transition="in" filter="fade">
                                      <p:cBhvr>
                                        <p:cTn id="7" dur="500"/>
                                        <p:tgtEl>
                                          <p:spTgt spid="26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60"/>
                                        </p:tgtEl>
                                        <p:attrNameLst>
                                          <p:attrName>style.visibility</p:attrName>
                                        </p:attrNameLst>
                                      </p:cBhvr>
                                      <p:to>
                                        <p:strVal val="visible"/>
                                      </p:to>
                                    </p:set>
                                    <p:animEffect transition="in" filter="fade">
                                      <p:cBhvr>
                                        <p:cTn id="10" dur="500"/>
                                        <p:tgtEl>
                                          <p:spTgt spid="26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61"/>
                                        </p:tgtEl>
                                        <p:attrNameLst>
                                          <p:attrName>style.visibility</p:attrName>
                                        </p:attrNameLst>
                                      </p:cBhvr>
                                      <p:to>
                                        <p:strVal val="visible"/>
                                      </p:to>
                                    </p:set>
                                    <p:animEffect transition="in" filter="fade">
                                      <p:cBhvr>
                                        <p:cTn id="13" dur="500"/>
                                        <p:tgtEl>
                                          <p:spTgt spid="26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59"/>
                                        </p:tgtEl>
                                        <p:attrNameLst>
                                          <p:attrName>style.visibility</p:attrName>
                                        </p:attrNameLst>
                                      </p:cBhvr>
                                      <p:to>
                                        <p:strVal val="visible"/>
                                      </p:to>
                                    </p:set>
                                    <p:animEffect transition="in" filter="fade">
                                      <p:cBhvr>
                                        <p:cTn id="16" dur="500"/>
                                        <p:tgtEl>
                                          <p:spTgt spid="259"/>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xit" presetSubtype="0" fill="hold" grpId="1" nodeType="clickEffect">
                                  <p:stCondLst>
                                    <p:cond delay="0"/>
                                  </p:stCondLst>
                                  <p:childTnLst>
                                    <p:animEffect transition="out" filter="fade">
                                      <p:cBhvr>
                                        <p:cTn id="20" dur="500"/>
                                        <p:tgtEl>
                                          <p:spTgt spid="262"/>
                                        </p:tgtEl>
                                      </p:cBhvr>
                                    </p:animEffect>
                                    <p:set>
                                      <p:cBhvr>
                                        <p:cTn id="21" dur="1" fill="hold">
                                          <p:stCondLst>
                                            <p:cond delay="499"/>
                                          </p:stCondLst>
                                        </p:cTn>
                                        <p:tgtEl>
                                          <p:spTgt spid="262"/>
                                        </p:tgtEl>
                                        <p:attrNameLst>
                                          <p:attrName>style.visibility</p:attrName>
                                        </p:attrNameLst>
                                      </p:cBhvr>
                                      <p:to>
                                        <p:strVal val="hidden"/>
                                      </p:to>
                                    </p:set>
                                  </p:childTnLst>
                                </p:cTn>
                              </p:par>
                              <p:par>
                                <p:cTn id="22" presetID="10" presetClass="exit" presetSubtype="0" fill="hold" grpId="1" nodeType="withEffect">
                                  <p:stCondLst>
                                    <p:cond delay="0"/>
                                  </p:stCondLst>
                                  <p:childTnLst>
                                    <p:animEffect transition="out" filter="fade">
                                      <p:cBhvr>
                                        <p:cTn id="23" dur="500"/>
                                        <p:tgtEl>
                                          <p:spTgt spid="260"/>
                                        </p:tgtEl>
                                      </p:cBhvr>
                                    </p:animEffect>
                                    <p:set>
                                      <p:cBhvr>
                                        <p:cTn id="24" dur="1" fill="hold">
                                          <p:stCondLst>
                                            <p:cond delay="499"/>
                                          </p:stCondLst>
                                        </p:cTn>
                                        <p:tgtEl>
                                          <p:spTgt spid="260"/>
                                        </p:tgtEl>
                                        <p:attrNameLst>
                                          <p:attrName>style.visibility</p:attrName>
                                        </p:attrNameLst>
                                      </p:cBhvr>
                                      <p:to>
                                        <p:strVal val="hidden"/>
                                      </p:to>
                                    </p:set>
                                  </p:childTnLst>
                                </p:cTn>
                              </p:par>
                              <p:par>
                                <p:cTn id="25" presetID="10" presetClass="exit" presetSubtype="0" fill="hold" grpId="1" nodeType="withEffect">
                                  <p:stCondLst>
                                    <p:cond delay="0"/>
                                  </p:stCondLst>
                                  <p:childTnLst>
                                    <p:animEffect transition="out" filter="fade">
                                      <p:cBhvr>
                                        <p:cTn id="26" dur="500"/>
                                        <p:tgtEl>
                                          <p:spTgt spid="261"/>
                                        </p:tgtEl>
                                      </p:cBhvr>
                                    </p:animEffect>
                                    <p:set>
                                      <p:cBhvr>
                                        <p:cTn id="27" dur="1" fill="hold">
                                          <p:stCondLst>
                                            <p:cond delay="499"/>
                                          </p:stCondLst>
                                        </p:cTn>
                                        <p:tgtEl>
                                          <p:spTgt spid="261"/>
                                        </p:tgtEl>
                                        <p:attrNameLst>
                                          <p:attrName>style.visibility</p:attrName>
                                        </p:attrNameLst>
                                      </p:cBhvr>
                                      <p:to>
                                        <p:strVal val="hidden"/>
                                      </p:to>
                                    </p:set>
                                  </p:childTnLst>
                                </p:cTn>
                              </p:par>
                              <p:par>
                                <p:cTn id="28" presetID="10" presetClass="exit" presetSubtype="0" fill="hold" grpId="1" nodeType="withEffect">
                                  <p:stCondLst>
                                    <p:cond delay="0"/>
                                  </p:stCondLst>
                                  <p:childTnLst>
                                    <p:animEffect transition="out" filter="fade">
                                      <p:cBhvr>
                                        <p:cTn id="29" dur="500"/>
                                        <p:tgtEl>
                                          <p:spTgt spid="259"/>
                                        </p:tgtEl>
                                      </p:cBhvr>
                                    </p:animEffect>
                                    <p:set>
                                      <p:cBhvr>
                                        <p:cTn id="30" dur="1" fill="hold">
                                          <p:stCondLst>
                                            <p:cond delay="499"/>
                                          </p:stCondLst>
                                        </p:cTn>
                                        <p:tgtEl>
                                          <p:spTgt spid="259"/>
                                        </p:tgtEl>
                                        <p:attrNameLst>
                                          <p:attrName>style.visibility</p:attrName>
                                        </p:attrNameLst>
                                      </p:cBhvr>
                                      <p:to>
                                        <p:strVal val="hidden"/>
                                      </p:to>
                                    </p:set>
                                  </p:childTnLst>
                                </p:cTn>
                              </p:par>
                            </p:childTnLst>
                          </p:cTn>
                        </p:par>
                        <p:par>
                          <p:cTn id="31" fill="hold" nodeType="afterGroup">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219"/>
                                        </p:tgtEl>
                                        <p:attrNameLst>
                                          <p:attrName>style.visibility</p:attrName>
                                        </p:attrNameLst>
                                      </p:cBhvr>
                                      <p:to>
                                        <p:strVal val="visible"/>
                                      </p:to>
                                    </p:set>
                                    <p:animEffect transition="in" filter="fade">
                                      <p:cBhvr>
                                        <p:cTn id="34" dur="500"/>
                                        <p:tgtEl>
                                          <p:spTgt spid="219"/>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3"/>
                                        </p:tgtEl>
                                        <p:attrNameLst>
                                          <p:attrName>style.visibility</p:attrName>
                                        </p:attrNameLst>
                                      </p:cBhvr>
                                      <p:to>
                                        <p:strVal val="visible"/>
                                      </p:to>
                                    </p:set>
                                    <p:animEffect transition="in" filter="fade">
                                      <p:cBhvr>
                                        <p:cTn id="37" dur="500"/>
                                        <p:tgtEl>
                                          <p:spTgt spid="213"/>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20"/>
                                        </p:tgtEl>
                                        <p:attrNameLst>
                                          <p:attrName>style.visibility</p:attrName>
                                        </p:attrNameLst>
                                      </p:cBhvr>
                                      <p:to>
                                        <p:strVal val="visible"/>
                                      </p:to>
                                    </p:set>
                                    <p:animEffect transition="in" filter="fade">
                                      <p:cBhvr>
                                        <p:cTn id="40" dur="500"/>
                                        <p:tgtEl>
                                          <p:spTgt spid="22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21"/>
                                        </p:tgtEl>
                                        <p:attrNameLst>
                                          <p:attrName>style.visibility</p:attrName>
                                        </p:attrNameLst>
                                      </p:cBhvr>
                                      <p:to>
                                        <p:strVal val="visible"/>
                                      </p:to>
                                    </p:set>
                                    <p:animEffect transition="in" filter="fade">
                                      <p:cBhvr>
                                        <p:cTn id="43" dur="500"/>
                                        <p:tgtEl>
                                          <p:spTgt spid="221"/>
                                        </p:tgtEl>
                                      </p:cBhvr>
                                    </p:animEffect>
                                  </p:childTnLst>
                                </p:cTn>
                              </p:par>
                              <p:par>
                                <p:cTn id="44" presetID="10" presetClass="entr" presetSubtype="0" fill="hold" nodeType="withEffect">
                                  <p:stCondLst>
                                    <p:cond delay="0"/>
                                  </p:stCondLst>
                                  <p:childTnLst>
                                    <p:set>
                                      <p:cBhvr>
                                        <p:cTn id="45" dur="1" fill="hold">
                                          <p:stCondLst>
                                            <p:cond delay="0"/>
                                          </p:stCondLst>
                                        </p:cTn>
                                        <p:tgtEl>
                                          <p:spTgt spid="209"/>
                                        </p:tgtEl>
                                        <p:attrNameLst>
                                          <p:attrName>style.visibility</p:attrName>
                                        </p:attrNameLst>
                                      </p:cBhvr>
                                      <p:to>
                                        <p:strVal val="visible"/>
                                      </p:to>
                                    </p:set>
                                    <p:animEffect transition="in" filter="fade">
                                      <p:cBhvr>
                                        <p:cTn id="46" dur="500"/>
                                        <p:tgtEl>
                                          <p:spTgt spid="209"/>
                                        </p:tgtEl>
                                      </p:cBhvr>
                                    </p:animEffect>
                                  </p:childTnLst>
                                </p:cTn>
                              </p:par>
                              <p:par>
                                <p:cTn id="47" presetID="10" presetClass="entr" presetSubtype="0" fill="hold" nodeType="withEffect">
                                  <p:stCondLst>
                                    <p:cond delay="0"/>
                                  </p:stCondLst>
                                  <p:childTnLst>
                                    <p:set>
                                      <p:cBhvr>
                                        <p:cTn id="48" dur="1" fill="hold">
                                          <p:stCondLst>
                                            <p:cond delay="0"/>
                                          </p:stCondLst>
                                        </p:cTn>
                                        <p:tgtEl>
                                          <p:spTgt spid="210"/>
                                        </p:tgtEl>
                                        <p:attrNameLst>
                                          <p:attrName>style.visibility</p:attrName>
                                        </p:attrNameLst>
                                      </p:cBhvr>
                                      <p:to>
                                        <p:strVal val="visible"/>
                                      </p:to>
                                    </p:set>
                                    <p:animEffect transition="in" filter="fade">
                                      <p:cBhvr>
                                        <p:cTn id="49" dur="500"/>
                                        <p:tgtEl>
                                          <p:spTgt spid="210"/>
                                        </p:tgtEl>
                                      </p:cBhvr>
                                    </p:animEffect>
                                  </p:childTnLst>
                                </p:cTn>
                              </p:par>
                              <p:par>
                                <p:cTn id="50" presetID="10" presetClass="entr" presetSubtype="0" fill="hold" nodeType="withEffect">
                                  <p:stCondLst>
                                    <p:cond delay="0"/>
                                  </p:stCondLst>
                                  <p:childTnLst>
                                    <p:set>
                                      <p:cBhvr>
                                        <p:cTn id="51" dur="1" fill="hold">
                                          <p:stCondLst>
                                            <p:cond delay="0"/>
                                          </p:stCondLst>
                                        </p:cTn>
                                        <p:tgtEl>
                                          <p:spTgt spid="211"/>
                                        </p:tgtEl>
                                        <p:attrNameLst>
                                          <p:attrName>style.visibility</p:attrName>
                                        </p:attrNameLst>
                                      </p:cBhvr>
                                      <p:to>
                                        <p:strVal val="visible"/>
                                      </p:to>
                                    </p:set>
                                    <p:animEffect transition="in" filter="fade">
                                      <p:cBhvr>
                                        <p:cTn id="52" dur="500"/>
                                        <p:tgtEl>
                                          <p:spTgt spid="211"/>
                                        </p:tgtEl>
                                      </p:cBhvr>
                                    </p:animEffect>
                                  </p:childTnLst>
                                </p:cTn>
                              </p:par>
                              <p:par>
                                <p:cTn id="53" presetID="10" presetClass="entr" presetSubtype="0" fill="hold" nodeType="withEffect">
                                  <p:stCondLst>
                                    <p:cond delay="0"/>
                                  </p:stCondLst>
                                  <p:childTnLst>
                                    <p:set>
                                      <p:cBhvr>
                                        <p:cTn id="54" dur="1" fill="hold">
                                          <p:stCondLst>
                                            <p:cond delay="0"/>
                                          </p:stCondLst>
                                        </p:cTn>
                                        <p:tgtEl>
                                          <p:spTgt spid="212"/>
                                        </p:tgtEl>
                                        <p:attrNameLst>
                                          <p:attrName>style.visibility</p:attrName>
                                        </p:attrNameLst>
                                      </p:cBhvr>
                                      <p:to>
                                        <p:strVal val="visible"/>
                                      </p:to>
                                    </p:set>
                                    <p:animEffect transition="in" filter="fade">
                                      <p:cBhvr>
                                        <p:cTn id="55" dur="500"/>
                                        <p:tgtEl>
                                          <p:spTgt spid="212"/>
                                        </p:tgtEl>
                                      </p:cBhvr>
                                    </p:animEffect>
                                  </p:childTnLst>
                                </p:cTn>
                              </p:par>
                            </p:childTnLst>
                          </p:cTn>
                        </p:par>
                        <p:par>
                          <p:cTn id="56" fill="hold" nodeType="afterGroup">
                            <p:stCondLst>
                              <p:cond delay="1000"/>
                            </p:stCondLst>
                            <p:childTnLst>
                              <p:par>
                                <p:cTn id="57" presetID="10" presetClass="entr" presetSubtype="0" fill="hold" nodeType="afterEffect">
                                  <p:stCondLst>
                                    <p:cond delay="0"/>
                                  </p:stCondLst>
                                  <p:childTnLst>
                                    <p:set>
                                      <p:cBhvr>
                                        <p:cTn id="58" dur="1" fill="hold">
                                          <p:stCondLst>
                                            <p:cond delay="0"/>
                                          </p:stCondLst>
                                        </p:cTn>
                                        <p:tgtEl>
                                          <p:spTgt spid="15"/>
                                        </p:tgtEl>
                                        <p:attrNameLst>
                                          <p:attrName>style.visibility</p:attrName>
                                        </p:attrNameLst>
                                      </p:cBhvr>
                                      <p:to>
                                        <p:strVal val="visible"/>
                                      </p:to>
                                    </p:set>
                                    <p:animEffect transition="in" filter="fade">
                                      <p:cBhvr>
                                        <p:cTn id="59" dur="500"/>
                                        <p:tgtEl>
                                          <p:spTgt spid="15"/>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22" presetClass="entr" presetSubtype="1" fill="hold" nodeType="clickEffect">
                                  <p:stCondLst>
                                    <p:cond delay="0"/>
                                  </p:stCondLst>
                                  <p:childTnLst>
                                    <p:set>
                                      <p:cBhvr>
                                        <p:cTn id="63" dur="1" fill="hold">
                                          <p:stCondLst>
                                            <p:cond delay="0"/>
                                          </p:stCondLst>
                                        </p:cTn>
                                        <p:tgtEl>
                                          <p:spTgt spid="217"/>
                                        </p:tgtEl>
                                        <p:attrNameLst>
                                          <p:attrName>style.visibility</p:attrName>
                                        </p:attrNameLst>
                                      </p:cBhvr>
                                      <p:to>
                                        <p:strVal val="visible"/>
                                      </p:to>
                                    </p:set>
                                    <p:animEffect transition="in" filter="wipe(up)">
                                      <p:cBhvr>
                                        <p:cTn id="64" dur="500"/>
                                        <p:tgtEl>
                                          <p:spTgt spid="217"/>
                                        </p:tgtEl>
                                      </p:cBhvr>
                                    </p:animEffect>
                                  </p:childTnLst>
                                </p:cTn>
                              </p:par>
                              <p:par>
                                <p:cTn id="65" presetID="22" presetClass="entr" presetSubtype="1" fill="hold" nodeType="withEffect">
                                  <p:stCondLst>
                                    <p:cond delay="0"/>
                                  </p:stCondLst>
                                  <p:childTnLst>
                                    <p:set>
                                      <p:cBhvr>
                                        <p:cTn id="66" dur="1" fill="hold">
                                          <p:stCondLst>
                                            <p:cond delay="0"/>
                                          </p:stCondLst>
                                        </p:cTn>
                                        <p:tgtEl>
                                          <p:spTgt spid="216"/>
                                        </p:tgtEl>
                                        <p:attrNameLst>
                                          <p:attrName>style.visibility</p:attrName>
                                        </p:attrNameLst>
                                      </p:cBhvr>
                                      <p:to>
                                        <p:strVal val="visible"/>
                                      </p:to>
                                    </p:set>
                                    <p:animEffect transition="in" filter="wipe(up)">
                                      <p:cBhvr>
                                        <p:cTn id="67" dur="500"/>
                                        <p:tgtEl>
                                          <p:spTgt spid="216"/>
                                        </p:tgtEl>
                                      </p:cBhvr>
                                    </p:animEffect>
                                  </p:childTnLst>
                                </p:cTn>
                              </p:par>
                              <p:par>
                                <p:cTn id="68" presetID="22" presetClass="entr" presetSubtype="1" fill="hold" nodeType="withEffect">
                                  <p:stCondLst>
                                    <p:cond delay="0"/>
                                  </p:stCondLst>
                                  <p:childTnLst>
                                    <p:set>
                                      <p:cBhvr>
                                        <p:cTn id="69" dur="1" fill="hold">
                                          <p:stCondLst>
                                            <p:cond delay="0"/>
                                          </p:stCondLst>
                                        </p:cTn>
                                        <p:tgtEl>
                                          <p:spTgt spid="214"/>
                                        </p:tgtEl>
                                        <p:attrNameLst>
                                          <p:attrName>style.visibility</p:attrName>
                                        </p:attrNameLst>
                                      </p:cBhvr>
                                      <p:to>
                                        <p:strVal val="visible"/>
                                      </p:to>
                                    </p:set>
                                    <p:animEffect transition="in" filter="wipe(up)">
                                      <p:cBhvr>
                                        <p:cTn id="70" dur="500"/>
                                        <p:tgtEl>
                                          <p:spTgt spid="214"/>
                                        </p:tgtEl>
                                      </p:cBhvr>
                                    </p:animEffect>
                                  </p:childTnLst>
                                </p:cTn>
                              </p:par>
                              <p:par>
                                <p:cTn id="71" presetID="22" presetClass="entr" presetSubtype="1" fill="hold" nodeType="withEffect">
                                  <p:stCondLst>
                                    <p:cond delay="0"/>
                                  </p:stCondLst>
                                  <p:childTnLst>
                                    <p:set>
                                      <p:cBhvr>
                                        <p:cTn id="72" dur="1" fill="hold">
                                          <p:stCondLst>
                                            <p:cond delay="0"/>
                                          </p:stCondLst>
                                        </p:cTn>
                                        <p:tgtEl>
                                          <p:spTgt spid="215"/>
                                        </p:tgtEl>
                                        <p:attrNameLst>
                                          <p:attrName>style.visibility</p:attrName>
                                        </p:attrNameLst>
                                      </p:cBhvr>
                                      <p:to>
                                        <p:strVal val="visible"/>
                                      </p:to>
                                    </p:set>
                                    <p:animEffect transition="in" filter="wipe(up)">
                                      <p:cBhvr>
                                        <p:cTn id="73" dur="500"/>
                                        <p:tgtEl>
                                          <p:spTgt spid="215"/>
                                        </p:tgtEl>
                                      </p:cBhvr>
                                    </p:animEffect>
                                  </p:childTnLst>
                                </p:cTn>
                              </p:par>
                            </p:childTnLst>
                          </p:cTn>
                        </p:par>
                        <p:par>
                          <p:cTn id="74" fill="hold" nodeType="afterGroup">
                            <p:stCondLst>
                              <p:cond delay="500"/>
                            </p:stCondLst>
                            <p:childTnLst>
                              <p:par>
                                <p:cTn id="75" presetID="22" presetClass="entr" presetSubtype="1" fill="hold" grpId="0" nodeType="afterEffect">
                                  <p:stCondLst>
                                    <p:cond delay="0"/>
                                  </p:stCondLst>
                                  <p:childTnLst>
                                    <p:set>
                                      <p:cBhvr>
                                        <p:cTn id="76" dur="1" fill="hold">
                                          <p:stCondLst>
                                            <p:cond delay="0"/>
                                          </p:stCondLst>
                                        </p:cTn>
                                        <p:tgtEl>
                                          <p:spTgt spid="222"/>
                                        </p:tgtEl>
                                        <p:attrNameLst>
                                          <p:attrName>style.visibility</p:attrName>
                                        </p:attrNameLst>
                                      </p:cBhvr>
                                      <p:to>
                                        <p:strVal val="visible"/>
                                      </p:to>
                                    </p:set>
                                    <p:animEffect transition="in" filter="wipe(up)">
                                      <p:cBhvr>
                                        <p:cTn id="77" dur="500"/>
                                        <p:tgtEl>
                                          <p:spTgt spid="222"/>
                                        </p:tgtEl>
                                      </p:cBhvr>
                                    </p:animEffect>
                                  </p:childTnLst>
                                </p:cTn>
                              </p:par>
                              <p:par>
                                <p:cTn id="78" presetID="22" presetClass="entr" presetSubtype="1" fill="hold" grpId="0" nodeType="withEffect">
                                  <p:stCondLst>
                                    <p:cond delay="0"/>
                                  </p:stCondLst>
                                  <p:childTnLst>
                                    <p:set>
                                      <p:cBhvr>
                                        <p:cTn id="79" dur="1" fill="hold">
                                          <p:stCondLst>
                                            <p:cond delay="0"/>
                                          </p:stCondLst>
                                        </p:cTn>
                                        <p:tgtEl>
                                          <p:spTgt spid="218"/>
                                        </p:tgtEl>
                                        <p:attrNameLst>
                                          <p:attrName>style.visibility</p:attrName>
                                        </p:attrNameLst>
                                      </p:cBhvr>
                                      <p:to>
                                        <p:strVal val="visible"/>
                                      </p:to>
                                    </p:set>
                                    <p:animEffect transition="in" filter="wipe(up)">
                                      <p:cBhvr>
                                        <p:cTn id="80" dur="500"/>
                                        <p:tgtEl>
                                          <p:spTgt spid="218"/>
                                        </p:tgtEl>
                                      </p:cBhvr>
                                    </p:animEffect>
                                  </p:childTnLst>
                                </p:cTn>
                              </p:par>
                              <p:par>
                                <p:cTn id="81" presetID="22" presetClass="entr" presetSubtype="1" fill="hold" grpId="0" nodeType="withEffect">
                                  <p:stCondLst>
                                    <p:cond delay="0"/>
                                  </p:stCondLst>
                                  <p:childTnLst>
                                    <p:set>
                                      <p:cBhvr>
                                        <p:cTn id="82" dur="1" fill="hold">
                                          <p:stCondLst>
                                            <p:cond delay="0"/>
                                          </p:stCondLst>
                                        </p:cTn>
                                        <p:tgtEl>
                                          <p:spTgt spid="223"/>
                                        </p:tgtEl>
                                        <p:attrNameLst>
                                          <p:attrName>style.visibility</p:attrName>
                                        </p:attrNameLst>
                                      </p:cBhvr>
                                      <p:to>
                                        <p:strVal val="visible"/>
                                      </p:to>
                                    </p:set>
                                    <p:animEffect transition="in" filter="wipe(up)">
                                      <p:cBhvr>
                                        <p:cTn id="83" dur="500"/>
                                        <p:tgtEl>
                                          <p:spTgt spid="223"/>
                                        </p:tgtEl>
                                      </p:cBhvr>
                                    </p:animEffect>
                                  </p:childTnLst>
                                </p:cTn>
                              </p:par>
                              <p:par>
                                <p:cTn id="84" presetID="22" presetClass="entr" presetSubtype="1" fill="hold" grpId="0" nodeType="withEffect">
                                  <p:stCondLst>
                                    <p:cond delay="0"/>
                                  </p:stCondLst>
                                  <p:childTnLst>
                                    <p:set>
                                      <p:cBhvr>
                                        <p:cTn id="85" dur="1" fill="hold">
                                          <p:stCondLst>
                                            <p:cond delay="0"/>
                                          </p:stCondLst>
                                        </p:cTn>
                                        <p:tgtEl>
                                          <p:spTgt spid="224"/>
                                        </p:tgtEl>
                                        <p:attrNameLst>
                                          <p:attrName>style.visibility</p:attrName>
                                        </p:attrNameLst>
                                      </p:cBhvr>
                                      <p:to>
                                        <p:strVal val="visible"/>
                                      </p:to>
                                    </p:set>
                                    <p:animEffect transition="in" filter="wipe(up)">
                                      <p:cBhvr>
                                        <p:cTn id="86" dur="500"/>
                                        <p:tgtEl>
                                          <p:spTgt spid="224"/>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242"/>
                                        </p:tgtEl>
                                        <p:attrNameLst>
                                          <p:attrName>style.visibility</p:attrName>
                                        </p:attrNameLst>
                                      </p:cBhvr>
                                      <p:to>
                                        <p:strVal val="visible"/>
                                      </p:to>
                                    </p:set>
                                    <p:animEffect transition="in" filter="fade">
                                      <p:cBhvr>
                                        <p:cTn id="89" dur="500"/>
                                        <p:tgtEl>
                                          <p:spTgt spid="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3" grpId="0"/>
      <p:bldP spid="219" grpId="0"/>
      <p:bldP spid="220" grpId="0"/>
      <p:bldP spid="221" grpId="0"/>
      <p:bldP spid="218" grpId="0"/>
      <p:bldP spid="222" grpId="0"/>
      <p:bldP spid="223" grpId="0"/>
      <p:bldP spid="224" grpId="0"/>
      <p:bldP spid="242" grpId="0"/>
      <p:bldP spid="259" grpId="0" animBg="1"/>
      <p:bldP spid="259" grpId="1" animBg="1"/>
      <p:bldP spid="260" grpId="0" animBg="1"/>
      <p:bldP spid="260" grpId="1" animBg="1"/>
      <p:bldP spid="261" grpId="0" animBg="1"/>
      <p:bldP spid="261" grpId="1" animBg="1"/>
      <p:bldP spid="262" grpId="0" animBg="1"/>
      <p:bldP spid="262" grpId="1"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rtlCol="0">
            <a:normAutofit fontScale="90000"/>
          </a:bodyPr>
          <a:lstStyle/>
          <a:p>
            <a:pPr eaLnBrk="1" fontAlgn="auto" hangingPunct="1">
              <a:spcAft>
                <a:spcPts val="0"/>
              </a:spcAft>
              <a:defRPr/>
            </a:pPr>
            <a:r>
              <a:rPr lang="en-US" spc="-150" dirty="0" smtClean="0">
                <a:ea typeface="+mj-ea"/>
                <a:cs typeface="+mj-cs"/>
              </a:rPr>
              <a:t>Read Disturb Problem: “Weak Programming” Effect</a:t>
            </a:r>
            <a:endParaRPr lang="en-US" spc="-150" dirty="0">
              <a:ea typeface="+mj-ea"/>
              <a:cs typeface="+mj-cs"/>
            </a:endParaRPr>
          </a:p>
        </p:txBody>
      </p:sp>
      <p:cxnSp>
        <p:nvCxnSpPr>
          <p:cNvPr id="3" name="Straight Connector 2"/>
          <p:cNvCxnSpPr/>
          <p:nvPr/>
        </p:nvCxnSpPr>
        <p:spPr>
          <a:xfrm>
            <a:off x="1676400" y="198120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3"/>
          <p:cNvCxnSpPr/>
          <p:nvPr/>
        </p:nvCxnSpPr>
        <p:spPr>
          <a:xfrm>
            <a:off x="1676400" y="309721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676400" y="4213225"/>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1676400" y="53403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5462" name="Group 6"/>
          <p:cNvGrpSpPr>
            <a:grpSpLocks/>
          </p:cNvGrpSpPr>
          <p:nvPr/>
        </p:nvGrpSpPr>
        <p:grpSpPr bwMode="auto">
          <a:xfrm>
            <a:off x="2135188" y="1182688"/>
            <a:ext cx="969962" cy="1601787"/>
            <a:chOff x="3079798" y="1981201"/>
            <a:chExt cx="1631998" cy="2694885"/>
          </a:xfrm>
        </p:grpSpPr>
        <p:cxnSp>
          <p:nvCxnSpPr>
            <p:cNvPr id="8" name="Straight Connector 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3" name="Group 15"/>
          <p:cNvGrpSpPr>
            <a:grpSpLocks/>
          </p:cNvGrpSpPr>
          <p:nvPr/>
        </p:nvGrpSpPr>
        <p:grpSpPr bwMode="auto">
          <a:xfrm>
            <a:off x="3429000" y="1173163"/>
            <a:ext cx="971550" cy="1601787"/>
            <a:chOff x="3079798" y="1981201"/>
            <a:chExt cx="1631998" cy="2694885"/>
          </a:xfrm>
        </p:grpSpPr>
        <p:cxnSp>
          <p:nvCxnSpPr>
            <p:cNvPr id="17" name="Straight Connector 16"/>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4" name="Group 24"/>
          <p:cNvGrpSpPr>
            <a:grpSpLocks/>
          </p:cNvGrpSpPr>
          <p:nvPr/>
        </p:nvGrpSpPr>
        <p:grpSpPr bwMode="auto">
          <a:xfrm>
            <a:off x="4724400" y="1182688"/>
            <a:ext cx="969963" cy="1601787"/>
            <a:chOff x="3079798" y="1981201"/>
            <a:chExt cx="1631998" cy="2694885"/>
          </a:xfrm>
        </p:grpSpPr>
        <p:cxnSp>
          <p:nvCxnSpPr>
            <p:cNvPr id="26" name="Straight Connector 2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5" name="Group 33"/>
          <p:cNvGrpSpPr>
            <a:grpSpLocks/>
          </p:cNvGrpSpPr>
          <p:nvPr/>
        </p:nvGrpSpPr>
        <p:grpSpPr bwMode="auto">
          <a:xfrm>
            <a:off x="6018213" y="1173163"/>
            <a:ext cx="969962" cy="1601787"/>
            <a:chOff x="3079798" y="1981201"/>
            <a:chExt cx="1631998" cy="2694885"/>
          </a:xfrm>
        </p:grpSpPr>
        <p:cxnSp>
          <p:nvCxnSpPr>
            <p:cNvPr id="35" name="Straight Connector 3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6" name="Group 42"/>
          <p:cNvGrpSpPr>
            <a:grpSpLocks/>
          </p:cNvGrpSpPr>
          <p:nvPr/>
        </p:nvGrpSpPr>
        <p:grpSpPr bwMode="auto">
          <a:xfrm>
            <a:off x="2135188" y="2301875"/>
            <a:ext cx="969962" cy="1601788"/>
            <a:chOff x="3079798" y="1981201"/>
            <a:chExt cx="1631998" cy="2694885"/>
          </a:xfrm>
        </p:grpSpPr>
        <p:cxnSp>
          <p:nvCxnSpPr>
            <p:cNvPr id="44" name="Straight Connector 43"/>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7" name="Group 51"/>
          <p:cNvGrpSpPr>
            <a:grpSpLocks/>
          </p:cNvGrpSpPr>
          <p:nvPr/>
        </p:nvGrpSpPr>
        <p:grpSpPr bwMode="auto">
          <a:xfrm>
            <a:off x="3429000" y="2292350"/>
            <a:ext cx="971550" cy="1601788"/>
            <a:chOff x="3079798" y="1981201"/>
            <a:chExt cx="1631998" cy="2694885"/>
          </a:xfrm>
        </p:grpSpPr>
        <p:cxnSp>
          <p:nvCxnSpPr>
            <p:cNvPr id="53" name="Straight Connector 52"/>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8" name="Group 60"/>
          <p:cNvGrpSpPr>
            <a:grpSpLocks/>
          </p:cNvGrpSpPr>
          <p:nvPr/>
        </p:nvGrpSpPr>
        <p:grpSpPr bwMode="auto">
          <a:xfrm>
            <a:off x="4724400" y="2301875"/>
            <a:ext cx="969963" cy="1601788"/>
            <a:chOff x="3079798" y="1981201"/>
            <a:chExt cx="1631998" cy="2694885"/>
          </a:xfrm>
        </p:grpSpPr>
        <p:cxnSp>
          <p:nvCxnSpPr>
            <p:cNvPr id="62" name="Straight Connector 6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69" name="Group 69"/>
          <p:cNvGrpSpPr>
            <a:grpSpLocks/>
          </p:cNvGrpSpPr>
          <p:nvPr/>
        </p:nvGrpSpPr>
        <p:grpSpPr bwMode="auto">
          <a:xfrm>
            <a:off x="6018213" y="2292350"/>
            <a:ext cx="969962" cy="1601788"/>
            <a:chOff x="3079798" y="1981201"/>
            <a:chExt cx="1631998" cy="2694885"/>
          </a:xfrm>
        </p:grpSpPr>
        <p:cxnSp>
          <p:nvCxnSpPr>
            <p:cNvPr id="71" name="Straight Connector 70"/>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0" name="Group 78"/>
          <p:cNvGrpSpPr>
            <a:grpSpLocks/>
          </p:cNvGrpSpPr>
          <p:nvPr/>
        </p:nvGrpSpPr>
        <p:grpSpPr bwMode="auto">
          <a:xfrm>
            <a:off x="2135188" y="3414713"/>
            <a:ext cx="969962" cy="1601787"/>
            <a:chOff x="3079798" y="1981201"/>
            <a:chExt cx="1631998" cy="2694885"/>
          </a:xfrm>
        </p:grpSpPr>
        <p:cxnSp>
          <p:nvCxnSpPr>
            <p:cNvPr id="80" name="Straight Connector 79"/>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1" name="Group 87"/>
          <p:cNvGrpSpPr>
            <a:grpSpLocks/>
          </p:cNvGrpSpPr>
          <p:nvPr/>
        </p:nvGrpSpPr>
        <p:grpSpPr bwMode="auto">
          <a:xfrm>
            <a:off x="3429000" y="3403600"/>
            <a:ext cx="971550" cy="1601788"/>
            <a:chOff x="3079798" y="1981201"/>
            <a:chExt cx="1631998" cy="2694885"/>
          </a:xfrm>
        </p:grpSpPr>
        <p:cxnSp>
          <p:nvCxnSpPr>
            <p:cNvPr id="89" name="Straight Connector 88"/>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2" name="Group 96"/>
          <p:cNvGrpSpPr>
            <a:grpSpLocks/>
          </p:cNvGrpSpPr>
          <p:nvPr/>
        </p:nvGrpSpPr>
        <p:grpSpPr bwMode="auto">
          <a:xfrm>
            <a:off x="4724400" y="3414713"/>
            <a:ext cx="969963" cy="1601787"/>
            <a:chOff x="3079798" y="1981201"/>
            <a:chExt cx="1631998" cy="2694885"/>
          </a:xfrm>
        </p:grpSpPr>
        <p:cxnSp>
          <p:nvCxnSpPr>
            <p:cNvPr id="98" name="Straight Connector 9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3" name="Group 105"/>
          <p:cNvGrpSpPr>
            <a:grpSpLocks/>
          </p:cNvGrpSpPr>
          <p:nvPr/>
        </p:nvGrpSpPr>
        <p:grpSpPr bwMode="auto">
          <a:xfrm>
            <a:off x="6018213" y="3403600"/>
            <a:ext cx="969962" cy="1601788"/>
            <a:chOff x="3079798" y="1981201"/>
            <a:chExt cx="1631998" cy="2694885"/>
          </a:xfrm>
        </p:grpSpPr>
        <p:cxnSp>
          <p:nvCxnSpPr>
            <p:cNvPr id="107" name="Straight Connector 106"/>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4" name="Group 114"/>
          <p:cNvGrpSpPr>
            <a:grpSpLocks/>
          </p:cNvGrpSpPr>
          <p:nvPr/>
        </p:nvGrpSpPr>
        <p:grpSpPr bwMode="auto">
          <a:xfrm>
            <a:off x="2135188" y="4535488"/>
            <a:ext cx="969962" cy="1601787"/>
            <a:chOff x="3079798" y="1981201"/>
            <a:chExt cx="1631998" cy="2694885"/>
          </a:xfrm>
        </p:grpSpPr>
        <p:cxnSp>
          <p:nvCxnSpPr>
            <p:cNvPr id="116" name="Straight Connector 11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5" name="Group 123"/>
          <p:cNvGrpSpPr>
            <a:grpSpLocks/>
          </p:cNvGrpSpPr>
          <p:nvPr/>
        </p:nvGrpSpPr>
        <p:grpSpPr bwMode="auto">
          <a:xfrm>
            <a:off x="3429000" y="4525963"/>
            <a:ext cx="971550" cy="1601787"/>
            <a:chOff x="3079798" y="1981201"/>
            <a:chExt cx="1631998" cy="2694885"/>
          </a:xfrm>
        </p:grpSpPr>
        <p:cxnSp>
          <p:nvCxnSpPr>
            <p:cNvPr id="125" name="Straight Connector 12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6" name="Group 132"/>
          <p:cNvGrpSpPr>
            <a:grpSpLocks/>
          </p:cNvGrpSpPr>
          <p:nvPr/>
        </p:nvGrpSpPr>
        <p:grpSpPr bwMode="auto">
          <a:xfrm>
            <a:off x="4724400" y="4535488"/>
            <a:ext cx="969963" cy="1601787"/>
            <a:chOff x="3079798" y="1981201"/>
            <a:chExt cx="1631998" cy="2694885"/>
          </a:xfrm>
        </p:grpSpPr>
        <p:cxnSp>
          <p:nvCxnSpPr>
            <p:cNvPr id="134" name="Straight Connector 133"/>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7" name="Group 141"/>
          <p:cNvGrpSpPr>
            <a:grpSpLocks/>
          </p:cNvGrpSpPr>
          <p:nvPr/>
        </p:nvGrpSpPr>
        <p:grpSpPr bwMode="auto">
          <a:xfrm>
            <a:off x="6018213" y="4525963"/>
            <a:ext cx="969962" cy="1601787"/>
            <a:chOff x="3079798" y="1981201"/>
            <a:chExt cx="1631998" cy="2694885"/>
          </a:xfrm>
        </p:grpSpPr>
        <p:cxnSp>
          <p:nvCxnSpPr>
            <p:cNvPr id="143" name="Straight Connector 142"/>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5478" name="Group 150"/>
          <p:cNvGrpSpPr>
            <a:grpSpLocks/>
          </p:cNvGrpSpPr>
          <p:nvPr/>
        </p:nvGrpSpPr>
        <p:grpSpPr bwMode="auto">
          <a:xfrm>
            <a:off x="2781300" y="1644650"/>
            <a:ext cx="4535488" cy="4014788"/>
            <a:chOff x="3851647" y="1427070"/>
            <a:chExt cx="4535195" cy="4014933"/>
          </a:xfrm>
        </p:grpSpPr>
        <p:sp>
          <p:nvSpPr>
            <p:cNvPr id="152" name="Oval 151"/>
            <p:cNvSpPr/>
            <p:nvPr/>
          </p:nvSpPr>
          <p:spPr>
            <a:xfrm>
              <a:off x="3851647" y="1436595"/>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defTabSz="0">
                <a:defRPr/>
              </a:pPr>
              <a:endParaRPr lang="en-US" sz="2000" spc="-150" dirty="0">
                <a:solidFill>
                  <a:prstClr val="white"/>
                </a:solidFill>
                <a:latin typeface="Calibri"/>
              </a:endParaRPr>
            </a:p>
          </p:txBody>
        </p:sp>
        <p:sp>
          <p:nvSpPr>
            <p:cNvPr id="153" name="Oval 152"/>
            <p:cNvSpPr/>
            <p:nvPr/>
          </p:nvSpPr>
          <p:spPr>
            <a:xfrm>
              <a:off x="5145376" y="1427070"/>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54" name="Oval 153"/>
            <p:cNvSpPr/>
            <p:nvPr/>
          </p:nvSpPr>
          <p:spPr>
            <a:xfrm>
              <a:off x="6440693" y="1436595"/>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55" name="Oval 154"/>
            <p:cNvSpPr/>
            <p:nvPr/>
          </p:nvSpPr>
          <p:spPr>
            <a:xfrm>
              <a:off x="7734421" y="1427070"/>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56" name="Oval 155"/>
            <p:cNvSpPr/>
            <p:nvPr/>
          </p:nvSpPr>
          <p:spPr>
            <a:xfrm>
              <a:off x="3851647" y="2555824"/>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57" name="Oval 156"/>
            <p:cNvSpPr/>
            <p:nvPr/>
          </p:nvSpPr>
          <p:spPr>
            <a:xfrm>
              <a:off x="5145376" y="2546298"/>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58" name="Oval 157"/>
            <p:cNvSpPr/>
            <p:nvPr/>
          </p:nvSpPr>
          <p:spPr>
            <a:xfrm>
              <a:off x="6440693" y="2555824"/>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59" name="Oval 158"/>
            <p:cNvSpPr/>
            <p:nvPr/>
          </p:nvSpPr>
          <p:spPr>
            <a:xfrm>
              <a:off x="7734421" y="2546298"/>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60" name="Oval 159"/>
            <p:cNvSpPr/>
            <p:nvPr/>
          </p:nvSpPr>
          <p:spPr>
            <a:xfrm>
              <a:off x="3851647" y="366870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61" name="Oval 160"/>
            <p:cNvSpPr/>
            <p:nvPr/>
          </p:nvSpPr>
          <p:spPr>
            <a:xfrm>
              <a:off x="5145376" y="3657589"/>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62" name="Oval 161"/>
            <p:cNvSpPr/>
            <p:nvPr/>
          </p:nvSpPr>
          <p:spPr>
            <a:xfrm>
              <a:off x="6440693" y="366870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63" name="Oval 162"/>
            <p:cNvSpPr/>
            <p:nvPr/>
          </p:nvSpPr>
          <p:spPr>
            <a:xfrm>
              <a:off x="7734421" y="3657589"/>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64" name="Oval 163"/>
            <p:cNvSpPr/>
            <p:nvPr/>
          </p:nvSpPr>
          <p:spPr>
            <a:xfrm>
              <a:off x="3851647" y="4789516"/>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65" name="Oval 164"/>
            <p:cNvSpPr/>
            <p:nvPr/>
          </p:nvSpPr>
          <p:spPr>
            <a:xfrm>
              <a:off x="5145376" y="477999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66" name="Oval 165"/>
            <p:cNvSpPr/>
            <p:nvPr/>
          </p:nvSpPr>
          <p:spPr>
            <a:xfrm>
              <a:off x="6440693" y="4789516"/>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67" name="Oval 166"/>
            <p:cNvSpPr/>
            <p:nvPr/>
          </p:nvSpPr>
          <p:spPr>
            <a:xfrm>
              <a:off x="7734421" y="477999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grpSp>
      <p:sp>
        <p:nvSpPr>
          <p:cNvPr id="168" name="TextBox 167"/>
          <p:cNvSpPr txBox="1"/>
          <p:nvPr/>
        </p:nvSpPr>
        <p:spPr>
          <a:xfrm>
            <a:off x="2732088" y="1727200"/>
            <a:ext cx="747712"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3.0V</a:t>
            </a:r>
          </a:p>
        </p:txBody>
      </p:sp>
      <p:sp>
        <p:nvSpPr>
          <p:cNvPr id="169" name="TextBox 168"/>
          <p:cNvSpPr txBox="1"/>
          <p:nvPr/>
        </p:nvSpPr>
        <p:spPr>
          <a:xfrm>
            <a:off x="4035425" y="1727200"/>
            <a:ext cx="747713"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3.8V</a:t>
            </a:r>
          </a:p>
        </p:txBody>
      </p:sp>
      <p:sp>
        <p:nvSpPr>
          <p:cNvPr id="170" name="TextBox 169"/>
          <p:cNvSpPr txBox="1"/>
          <p:nvPr/>
        </p:nvSpPr>
        <p:spPr>
          <a:xfrm>
            <a:off x="5322888" y="1727200"/>
            <a:ext cx="747712"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3.9V</a:t>
            </a:r>
          </a:p>
        </p:txBody>
      </p:sp>
      <p:sp>
        <p:nvSpPr>
          <p:cNvPr id="171" name="TextBox 170"/>
          <p:cNvSpPr txBox="1"/>
          <p:nvPr/>
        </p:nvSpPr>
        <p:spPr>
          <a:xfrm>
            <a:off x="6610350" y="1727200"/>
            <a:ext cx="747713"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4.8V</a:t>
            </a:r>
          </a:p>
        </p:txBody>
      </p:sp>
      <p:sp>
        <p:nvSpPr>
          <p:cNvPr id="172" name="TextBox 171"/>
          <p:cNvSpPr txBox="1"/>
          <p:nvPr/>
        </p:nvSpPr>
        <p:spPr>
          <a:xfrm>
            <a:off x="2732088" y="2863850"/>
            <a:ext cx="747712"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3.5V</a:t>
            </a:r>
          </a:p>
        </p:txBody>
      </p:sp>
      <p:sp>
        <p:nvSpPr>
          <p:cNvPr id="173" name="TextBox 172"/>
          <p:cNvSpPr txBox="1"/>
          <p:nvPr/>
        </p:nvSpPr>
        <p:spPr>
          <a:xfrm>
            <a:off x="4035425" y="2863850"/>
            <a:ext cx="747713"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2.9V</a:t>
            </a:r>
          </a:p>
        </p:txBody>
      </p:sp>
      <p:sp>
        <p:nvSpPr>
          <p:cNvPr id="174" name="TextBox 173"/>
          <p:cNvSpPr txBox="1"/>
          <p:nvPr/>
        </p:nvSpPr>
        <p:spPr>
          <a:xfrm>
            <a:off x="5322888" y="2863850"/>
            <a:ext cx="747712"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2.4V</a:t>
            </a:r>
          </a:p>
        </p:txBody>
      </p:sp>
      <p:sp>
        <p:nvSpPr>
          <p:cNvPr id="175" name="TextBox 174"/>
          <p:cNvSpPr txBox="1"/>
          <p:nvPr/>
        </p:nvSpPr>
        <p:spPr>
          <a:xfrm>
            <a:off x="6610350" y="2863850"/>
            <a:ext cx="747713"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2.1V</a:t>
            </a:r>
          </a:p>
        </p:txBody>
      </p:sp>
      <p:sp>
        <p:nvSpPr>
          <p:cNvPr id="176" name="TextBox 175"/>
          <p:cNvSpPr txBox="1"/>
          <p:nvPr/>
        </p:nvSpPr>
        <p:spPr>
          <a:xfrm>
            <a:off x="2733675" y="3976688"/>
            <a:ext cx="747713"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2.2V</a:t>
            </a:r>
          </a:p>
        </p:txBody>
      </p:sp>
      <p:sp>
        <p:nvSpPr>
          <p:cNvPr id="177" name="TextBox 176"/>
          <p:cNvSpPr txBox="1"/>
          <p:nvPr/>
        </p:nvSpPr>
        <p:spPr>
          <a:xfrm>
            <a:off x="4037013" y="3976688"/>
            <a:ext cx="747712"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4.3V</a:t>
            </a:r>
          </a:p>
        </p:txBody>
      </p:sp>
      <p:sp>
        <p:nvSpPr>
          <p:cNvPr id="178" name="TextBox 177"/>
          <p:cNvSpPr txBox="1"/>
          <p:nvPr/>
        </p:nvSpPr>
        <p:spPr>
          <a:xfrm>
            <a:off x="5324475" y="3976688"/>
            <a:ext cx="747713"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4.6V</a:t>
            </a:r>
          </a:p>
        </p:txBody>
      </p:sp>
      <p:sp>
        <p:nvSpPr>
          <p:cNvPr id="179" name="TextBox 178"/>
          <p:cNvSpPr txBox="1"/>
          <p:nvPr/>
        </p:nvSpPr>
        <p:spPr>
          <a:xfrm>
            <a:off x="6611938" y="3976688"/>
            <a:ext cx="747712"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1.8V</a:t>
            </a:r>
          </a:p>
        </p:txBody>
      </p:sp>
      <p:sp>
        <p:nvSpPr>
          <p:cNvPr id="180" name="TextBox 179"/>
          <p:cNvSpPr txBox="1"/>
          <p:nvPr/>
        </p:nvSpPr>
        <p:spPr>
          <a:xfrm>
            <a:off x="2732088" y="5097463"/>
            <a:ext cx="747712"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3.5V</a:t>
            </a:r>
          </a:p>
        </p:txBody>
      </p:sp>
      <p:sp>
        <p:nvSpPr>
          <p:cNvPr id="181" name="TextBox 180"/>
          <p:cNvSpPr txBox="1"/>
          <p:nvPr/>
        </p:nvSpPr>
        <p:spPr>
          <a:xfrm>
            <a:off x="4035425" y="5097463"/>
            <a:ext cx="747713"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2.3V</a:t>
            </a:r>
          </a:p>
        </p:txBody>
      </p:sp>
      <p:sp>
        <p:nvSpPr>
          <p:cNvPr id="182" name="TextBox 181"/>
          <p:cNvSpPr txBox="1"/>
          <p:nvPr/>
        </p:nvSpPr>
        <p:spPr>
          <a:xfrm>
            <a:off x="5322888" y="5097463"/>
            <a:ext cx="747712"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1.9V</a:t>
            </a:r>
          </a:p>
        </p:txBody>
      </p:sp>
      <p:sp>
        <p:nvSpPr>
          <p:cNvPr id="183" name="TextBox 182"/>
          <p:cNvSpPr txBox="1"/>
          <p:nvPr/>
        </p:nvSpPr>
        <p:spPr>
          <a:xfrm>
            <a:off x="6610350" y="5097463"/>
            <a:ext cx="747713"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4.3V</a:t>
            </a:r>
          </a:p>
        </p:txBody>
      </p:sp>
      <p:sp>
        <p:nvSpPr>
          <p:cNvPr id="188" name="TextBox 187"/>
          <p:cNvSpPr txBox="1"/>
          <p:nvPr/>
        </p:nvSpPr>
        <p:spPr>
          <a:xfrm>
            <a:off x="990600" y="6396038"/>
            <a:ext cx="7478713" cy="461962"/>
          </a:xfrm>
          <a:prstGeom prst="rect">
            <a:avLst/>
          </a:prstGeom>
          <a:noFill/>
        </p:spPr>
        <p:txBody>
          <a:bodyPr>
            <a:spAutoFit/>
          </a:bodyPr>
          <a:lstStyle/>
          <a:p>
            <a:pPr>
              <a:defRPr/>
            </a:pPr>
            <a:r>
              <a:rPr lang="en-US" sz="2400" dirty="0">
                <a:solidFill>
                  <a:srgbClr val="0000FF"/>
                </a:solidFill>
                <a:latin typeface="Calibri"/>
                <a:ea typeface="ＭＳ Ｐゴシック" charset="0"/>
                <a:cs typeface="ＭＳ Ｐゴシック" charset="0"/>
              </a:rPr>
              <a:t>Repeatedly read page 3 (or any page other than page 2)</a:t>
            </a:r>
          </a:p>
        </p:txBody>
      </p:sp>
      <p:sp>
        <p:nvSpPr>
          <p:cNvPr id="275496" name="Slide Number Placeholder 188"/>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8C8181F-60E9-2445-9F07-EED147A49496}" type="slidenum">
              <a:rPr lang="en-US" sz="1200">
                <a:solidFill>
                  <a:srgbClr val="898989"/>
                </a:solidFill>
                <a:latin typeface="Calibri" charset="0"/>
              </a:rPr>
              <a:pPr eaLnBrk="1" hangingPunct="1"/>
              <a:t>223</a:t>
            </a:fld>
            <a:endParaRPr lang="en-US" sz="1200">
              <a:solidFill>
                <a:srgbClr val="898989"/>
              </a:solidFill>
              <a:latin typeface="Calibri" charset="0"/>
            </a:endParaRPr>
          </a:p>
        </p:txBody>
      </p:sp>
      <p:sp>
        <p:nvSpPr>
          <p:cNvPr id="194" name="Rectangle 193"/>
          <p:cNvSpPr/>
          <p:nvPr/>
        </p:nvSpPr>
        <p:spPr>
          <a:xfrm>
            <a:off x="1676400" y="3875088"/>
            <a:ext cx="6096000" cy="65881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latin typeface="Calibri"/>
              </a:rPr>
              <a:t>Read (2.5V)</a:t>
            </a:r>
          </a:p>
        </p:txBody>
      </p:sp>
      <p:sp>
        <p:nvSpPr>
          <p:cNvPr id="195" name="Rectangle 194"/>
          <p:cNvSpPr/>
          <p:nvPr/>
        </p:nvSpPr>
        <p:spPr>
          <a:xfrm>
            <a:off x="1676400" y="2767013"/>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latin typeface="Calibri"/>
              </a:rPr>
              <a:t>Pass (5V)</a:t>
            </a:r>
          </a:p>
        </p:txBody>
      </p:sp>
      <p:sp>
        <p:nvSpPr>
          <p:cNvPr id="196" name="Rectangle 195"/>
          <p:cNvSpPr/>
          <p:nvPr/>
        </p:nvSpPr>
        <p:spPr>
          <a:xfrm>
            <a:off x="1676400" y="1646238"/>
            <a:ext cx="6096000" cy="65881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latin typeface="Calibri"/>
              </a:rPr>
              <a:t>Pass (5V)</a:t>
            </a:r>
          </a:p>
        </p:txBody>
      </p:sp>
      <p:sp>
        <p:nvSpPr>
          <p:cNvPr id="197" name="Rectangle 196"/>
          <p:cNvSpPr/>
          <p:nvPr/>
        </p:nvSpPr>
        <p:spPr>
          <a:xfrm>
            <a:off x="1676400" y="4995863"/>
            <a:ext cx="6096000" cy="6604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dirty="0">
                <a:solidFill>
                  <a:prstClr val="white"/>
                </a:solidFill>
                <a:latin typeface="Calibri"/>
              </a:rPr>
              <a:t>Pass (5V)</a:t>
            </a:r>
          </a:p>
        </p:txBody>
      </p:sp>
      <p:grpSp>
        <p:nvGrpSpPr>
          <p:cNvPr id="187" name="Group 186"/>
          <p:cNvGrpSpPr>
            <a:grpSpLocks/>
          </p:cNvGrpSpPr>
          <p:nvPr/>
        </p:nvGrpSpPr>
        <p:grpSpPr bwMode="auto">
          <a:xfrm>
            <a:off x="5473700" y="1643063"/>
            <a:ext cx="588963" cy="4011612"/>
            <a:chOff x="5474003" y="1643758"/>
            <a:chExt cx="588273" cy="4010786"/>
          </a:xfrm>
        </p:grpSpPr>
        <p:sp>
          <p:nvSpPr>
            <p:cNvPr id="186" name="Lightning Bolt 185"/>
            <p:cNvSpPr/>
            <p:nvPr/>
          </p:nvSpPr>
          <p:spPr>
            <a:xfrm>
              <a:off x="5474003" y="1643758"/>
              <a:ext cx="523261" cy="657090"/>
            </a:xfrm>
            <a:prstGeom prst="lightningBol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193" name="Lightning Bolt 192"/>
            <p:cNvSpPr/>
            <p:nvPr/>
          </p:nvSpPr>
          <p:spPr>
            <a:xfrm>
              <a:off x="5493031" y="2762715"/>
              <a:ext cx="524847" cy="657090"/>
            </a:xfrm>
            <a:prstGeom prst="lightningBol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
          <p:nvSpPr>
            <p:cNvPr id="199" name="Lightning Bolt 198"/>
            <p:cNvSpPr/>
            <p:nvPr/>
          </p:nvSpPr>
          <p:spPr>
            <a:xfrm>
              <a:off x="5539015" y="4997454"/>
              <a:ext cx="523261" cy="657090"/>
            </a:xfrm>
            <a:prstGeom prst="lightningBol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grpSp>
      <p:sp>
        <p:nvSpPr>
          <p:cNvPr id="216" name="TextBox 215"/>
          <p:cNvSpPr txBox="1"/>
          <p:nvPr/>
        </p:nvSpPr>
        <p:spPr>
          <a:xfrm>
            <a:off x="7772400" y="1762125"/>
            <a:ext cx="1004888" cy="461963"/>
          </a:xfrm>
          <a:prstGeom prst="rect">
            <a:avLst/>
          </a:prstGeom>
          <a:noFill/>
        </p:spPr>
        <p:txBody>
          <a:bodyPr wrap="none">
            <a:spAutoFit/>
          </a:bodyPr>
          <a:lstStyle/>
          <a:p>
            <a:pPr>
              <a:defRPr/>
            </a:pPr>
            <a:r>
              <a:rPr lang="en-US" sz="2400" dirty="0">
                <a:solidFill>
                  <a:prstClr val="black"/>
                </a:solidFill>
                <a:latin typeface="Calibri"/>
                <a:ea typeface="ＭＳ Ｐゴシック" charset="0"/>
                <a:cs typeface="ＭＳ Ｐゴシック" charset="0"/>
              </a:rPr>
              <a:t>Page 1</a:t>
            </a:r>
          </a:p>
        </p:txBody>
      </p:sp>
      <p:sp>
        <p:nvSpPr>
          <p:cNvPr id="217" name="TextBox 216"/>
          <p:cNvSpPr txBox="1"/>
          <p:nvPr/>
        </p:nvSpPr>
        <p:spPr>
          <a:xfrm>
            <a:off x="7772400" y="2873375"/>
            <a:ext cx="1004888" cy="461963"/>
          </a:xfrm>
          <a:prstGeom prst="rect">
            <a:avLst/>
          </a:prstGeom>
          <a:noFill/>
        </p:spPr>
        <p:txBody>
          <a:bodyPr wrap="none">
            <a:spAutoFit/>
          </a:bodyPr>
          <a:lstStyle/>
          <a:p>
            <a:pPr>
              <a:defRPr/>
            </a:pPr>
            <a:r>
              <a:rPr lang="en-US" sz="2400" dirty="0">
                <a:solidFill>
                  <a:prstClr val="black"/>
                </a:solidFill>
                <a:latin typeface="Calibri"/>
                <a:ea typeface="ＭＳ Ｐゴシック" charset="0"/>
                <a:cs typeface="ＭＳ Ｐゴシック" charset="0"/>
              </a:rPr>
              <a:t>Page 2</a:t>
            </a:r>
          </a:p>
        </p:txBody>
      </p:sp>
      <p:sp>
        <p:nvSpPr>
          <p:cNvPr id="218" name="TextBox 217"/>
          <p:cNvSpPr txBox="1"/>
          <p:nvPr/>
        </p:nvSpPr>
        <p:spPr>
          <a:xfrm>
            <a:off x="7772400" y="4010025"/>
            <a:ext cx="1004888" cy="461963"/>
          </a:xfrm>
          <a:prstGeom prst="rect">
            <a:avLst/>
          </a:prstGeom>
          <a:noFill/>
        </p:spPr>
        <p:txBody>
          <a:bodyPr wrap="none">
            <a:spAutoFit/>
          </a:bodyPr>
          <a:lstStyle/>
          <a:p>
            <a:pPr>
              <a:defRPr/>
            </a:pPr>
            <a:r>
              <a:rPr lang="en-US" sz="2400" dirty="0">
                <a:solidFill>
                  <a:prstClr val="black"/>
                </a:solidFill>
                <a:latin typeface="Calibri"/>
                <a:ea typeface="ＭＳ Ｐゴシック" charset="0"/>
                <a:cs typeface="ＭＳ Ｐゴシック" charset="0"/>
              </a:rPr>
              <a:t>Page 3</a:t>
            </a:r>
          </a:p>
        </p:txBody>
      </p:sp>
      <p:sp>
        <p:nvSpPr>
          <p:cNvPr id="219" name="TextBox 218"/>
          <p:cNvSpPr txBox="1"/>
          <p:nvPr/>
        </p:nvSpPr>
        <p:spPr>
          <a:xfrm>
            <a:off x="7772400" y="5100638"/>
            <a:ext cx="1004888" cy="461962"/>
          </a:xfrm>
          <a:prstGeom prst="rect">
            <a:avLst/>
          </a:prstGeom>
          <a:noFill/>
        </p:spPr>
        <p:txBody>
          <a:bodyPr wrap="none">
            <a:spAutoFit/>
          </a:bodyPr>
          <a:lstStyle/>
          <a:p>
            <a:pPr>
              <a:defRPr/>
            </a:pPr>
            <a:r>
              <a:rPr lang="en-US" sz="2400" dirty="0">
                <a:solidFill>
                  <a:prstClr val="black"/>
                </a:solidFill>
                <a:latin typeface="Calibri"/>
                <a:ea typeface="ＭＳ Ｐゴシック" charset="0"/>
                <a:cs typeface="ＭＳ Ｐゴシック" charset="0"/>
              </a:rPr>
              <a:t>Page 4</a:t>
            </a:r>
          </a:p>
        </p:txBody>
      </p:sp>
      <p:sp>
        <p:nvSpPr>
          <p:cNvPr id="198" name="Rectangle 197"/>
          <p:cNvSpPr/>
          <p:nvPr/>
        </p:nvSpPr>
        <p:spPr>
          <a:xfrm>
            <a:off x="2655888" y="6146800"/>
            <a:ext cx="4757737" cy="32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spTree>
    <p:custDataLst>
      <p:tags r:id="rId1"/>
    </p:custDataLst>
    <p:extLst>
      <p:ext uri="{BB962C8B-B14F-4D97-AF65-F5344CB8AC3E}">
        <p14:creationId xmlns:p14="http://schemas.microsoft.com/office/powerpoint/2010/main" val="2524750508"/>
      </p:ext>
    </p:extLst>
  </p:cSld>
  <p:clrMapOvr>
    <a:masterClrMapping/>
  </p:clrMapOvr>
  <p:transition xmlns:p14="http://schemas.microsoft.com/office/powerpoint/2010/main" spd="slow"/>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88"/>
                                        </p:tgtEl>
                                        <p:attrNameLst>
                                          <p:attrName>style.visibility</p:attrName>
                                        </p:attrNameLst>
                                      </p:cBhvr>
                                      <p:to>
                                        <p:strVal val="visible"/>
                                      </p:to>
                                    </p:set>
                                    <p:animEffect transition="in" filter="fade">
                                      <p:cBhvr>
                                        <p:cTn id="7" dur="500"/>
                                        <p:tgtEl>
                                          <p:spTgt spid="18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97"/>
                                        </p:tgtEl>
                                        <p:attrNameLst>
                                          <p:attrName>style.visibility</p:attrName>
                                        </p:attrNameLst>
                                      </p:cBhvr>
                                      <p:to>
                                        <p:strVal val="visible"/>
                                      </p:to>
                                    </p:set>
                                    <p:animEffect transition="in" filter="fade">
                                      <p:cBhvr>
                                        <p:cTn id="12" dur="500"/>
                                        <p:tgtEl>
                                          <p:spTgt spid="19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95"/>
                                        </p:tgtEl>
                                        <p:attrNameLst>
                                          <p:attrName>style.visibility</p:attrName>
                                        </p:attrNameLst>
                                      </p:cBhvr>
                                      <p:to>
                                        <p:strVal val="visible"/>
                                      </p:to>
                                    </p:set>
                                    <p:animEffect transition="in" filter="fade">
                                      <p:cBhvr>
                                        <p:cTn id="15" dur="500"/>
                                        <p:tgtEl>
                                          <p:spTgt spid="19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96"/>
                                        </p:tgtEl>
                                        <p:attrNameLst>
                                          <p:attrName>style.visibility</p:attrName>
                                        </p:attrNameLst>
                                      </p:cBhvr>
                                      <p:to>
                                        <p:strVal val="visible"/>
                                      </p:to>
                                    </p:set>
                                    <p:animEffect transition="in" filter="fade">
                                      <p:cBhvr>
                                        <p:cTn id="18" dur="500"/>
                                        <p:tgtEl>
                                          <p:spTgt spid="19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94"/>
                                        </p:tgtEl>
                                        <p:attrNameLst>
                                          <p:attrName>style.visibility</p:attrName>
                                        </p:attrNameLst>
                                      </p:cBhvr>
                                      <p:to>
                                        <p:strVal val="visible"/>
                                      </p:to>
                                    </p:set>
                                    <p:animEffect transition="in" filter="fade">
                                      <p:cBhvr>
                                        <p:cTn id="21" dur="500"/>
                                        <p:tgtEl>
                                          <p:spTgt spid="194"/>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0" presetClass="exit" presetSubtype="0" fill="hold" grpId="1" nodeType="clickEffect">
                                  <p:stCondLst>
                                    <p:cond delay="0"/>
                                  </p:stCondLst>
                                  <p:childTnLst>
                                    <p:animEffect transition="out" filter="fade">
                                      <p:cBhvr>
                                        <p:cTn id="25" dur="500"/>
                                        <p:tgtEl>
                                          <p:spTgt spid="197"/>
                                        </p:tgtEl>
                                      </p:cBhvr>
                                    </p:animEffect>
                                    <p:set>
                                      <p:cBhvr>
                                        <p:cTn id="26" dur="1" fill="hold">
                                          <p:stCondLst>
                                            <p:cond delay="499"/>
                                          </p:stCondLst>
                                        </p:cTn>
                                        <p:tgtEl>
                                          <p:spTgt spid="197"/>
                                        </p:tgtEl>
                                        <p:attrNameLst>
                                          <p:attrName>style.visibility</p:attrName>
                                        </p:attrNameLst>
                                      </p:cBhvr>
                                      <p:to>
                                        <p:strVal val="hidden"/>
                                      </p:to>
                                    </p:set>
                                  </p:childTnLst>
                                </p:cTn>
                              </p:par>
                              <p:par>
                                <p:cTn id="27" presetID="10" presetClass="exit" presetSubtype="0" fill="hold" grpId="1" nodeType="withEffect">
                                  <p:stCondLst>
                                    <p:cond delay="0"/>
                                  </p:stCondLst>
                                  <p:childTnLst>
                                    <p:animEffect transition="out" filter="fade">
                                      <p:cBhvr>
                                        <p:cTn id="28" dur="500"/>
                                        <p:tgtEl>
                                          <p:spTgt spid="195"/>
                                        </p:tgtEl>
                                      </p:cBhvr>
                                    </p:animEffect>
                                    <p:set>
                                      <p:cBhvr>
                                        <p:cTn id="29" dur="1" fill="hold">
                                          <p:stCondLst>
                                            <p:cond delay="499"/>
                                          </p:stCondLst>
                                        </p:cTn>
                                        <p:tgtEl>
                                          <p:spTgt spid="195"/>
                                        </p:tgtEl>
                                        <p:attrNameLst>
                                          <p:attrName>style.visibility</p:attrName>
                                        </p:attrNameLst>
                                      </p:cBhvr>
                                      <p:to>
                                        <p:strVal val="hidden"/>
                                      </p:to>
                                    </p:set>
                                  </p:childTnLst>
                                </p:cTn>
                              </p:par>
                              <p:par>
                                <p:cTn id="30" presetID="10" presetClass="exit" presetSubtype="0" fill="hold" grpId="1" nodeType="withEffect">
                                  <p:stCondLst>
                                    <p:cond delay="0"/>
                                  </p:stCondLst>
                                  <p:childTnLst>
                                    <p:animEffect transition="out" filter="fade">
                                      <p:cBhvr>
                                        <p:cTn id="31" dur="500"/>
                                        <p:tgtEl>
                                          <p:spTgt spid="196"/>
                                        </p:tgtEl>
                                      </p:cBhvr>
                                    </p:animEffect>
                                    <p:set>
                                      <p:cBhvr>
                                        <p:cTn id="32" dur="1" fill="hold">
                                          <p:stCondLst>
                                            <p:cond delay="499"/>
                                          </p:stCondLst>
                                        </p:cTn>
                                        <p:tgtEl>
                                          <p:spTgt spid="196"/>
                                        </p:tgtEl>
                                        <p:attrNameLst>
                                          <p:attrName>style.visibility</p:attrName>
                                        </p:attrNameLst>
                                      </p:cBhvr>
                                      <p:to>
                                        <p:strVal val="hidden"/>
                                      </p:to>
                                    </p:set>
                                  </p:childTnLst>
                                </p:cTn>
                              </p:par>
                              <p:par>
                                <p:cTn id="33" presetID="10" presetClass="exit" presetSubtype="0" fill="hold" grpId="1" nodeType="withEffect">
                                  <p:stCondLst>
                                    <p:cond delay="0"/>
                                  </p:stCondLst>
                                  <p:childTnLst>
                                    <p:animEffect transition="out" filter="fade">
                                      <p:cBhvr>
                                        <p:cTn id="34" dur="500"/>
                                        <p:tgtEl>
                                          <p:spTgt spid="194"/>
                                        </p:tgtEl>
                                      </p:cBhvr>
                                    </p:animEffect>
                                    <p:set>
                                      <p:cBhvr>
                                        <p:cTn id="35" dur="1" fill="hold">
                                          <p:stCondLst>
                                            <p:cond delay="499"/>
                                          </p:stCondLst>
                                        </p:cTn>
                                        <p:tgtEl>
                                          <p:spTgt spid="194"/>
                                        </p:tgtEl>
                                        <p:attrNameLst>
                                          <p:attrName>style.visibility</p:attrName>
                                        </p:attrNameLst>
                                      </p:cBhvr>
                                      <p:to>
                                        <p:strVal val="hidden"/>
                                      </p:to>
                                    </p:set>
                                  </p:childTnLst>
                                </p:cTn>
                              </p:par>
                            </p:childTnLst>
                          </p:cTn>
                        </p:par>
                        <p:par>
                          <p:cTn id="36" fill="hold" nodeType="afterGroup">
                            <p:stCondLst>
                              <p:cond delay="500"/>
                            </p:stCondLst>
                            <p:childTnLst>
                              <p:par>
                                <p:cTn id="37" presetID="10" presetClass="entr" presetSubtype="0" fill="hold" grpId="2" nodeType="afterEffect">
                                  <p:stCondLst>
                                    <p:cond delay="0"/>
                                  </p:stCondLst>
                                  <p:childTnLst>
                                    <p:set>
                                      <p:cBhvr>
                                        <p:cTn id="38" dur="1" fill="hold">
                                          <p:stCondLst>
                                            <p:cond delay="0"/>
                                          </p:stCondLst>
                                        </p:cTn>
                                        <p:tgtEl>
                                          <p:spTgt spid="197"/>
                                        </p:tgtEl>
                                        <p:attrNameLst>
                                          <p:attrName>style.visibility</p:attrName>
                                        </p:attrNameLst>
                                      </p:cBhvr>
                                      <p:to>
                                        <p:strVal val="visible"/>
                                      </p:to>
                                    </p:set>
                                    <p:animEffect transition="in" filter="fade">
                                      <p:cBhvr>
                                        <p:cTn id="39" dur="500"/>
                                        <p:tgtEl>
                                          <p:spTgt spid="197"/>
                                        </p:tgtEl>
                                      </p:cBhvr>
                                    </p:animEffect>
                                  </p:childTnLst>
                                </p:cTn>
                              </p:par>
                              <p:par>
                                <p:cTn id="40" presetID="10" presetClass="entr" presetSubtype="0" fill="hold" grpId="2" nodeType="withEffect">
                                  <p:stCondLst>
                                    <p:cond delay="0"/>
                                  </p:stCondLst>
                                  <p:childTnLst>
                                    <p:set>
                                      <p:cBhvr>
                                        <p:cTn id="41" dur="1" fill="hold">
                                          <p:stCondLst>
                                            <p:cond delay="0"/>
                                          </p:stCondLst>
                                        </p:cTn>
                                        <p:tgtEl>
                                          <p:spTgt spid="195"/>
                                        </p:tgtEl>
                                        <p:attrNameLst>
                                          <p:attrName>style.visibility</p:attrName>
                                        </p:attrNameLst>
                                      </p:cBhvr>
                                      <p:to>
                                        <p:strVal val="visible"/>
                                      </p:to>
                                    </p:set>
                                    <p:animEffect transition="in" filter="fade">
                                      <p:cBhvr>
                                        <p:cTn id="42" dur="500"/>
                                        <p:tgtEl>
                                          <p:spTgt spid="195"/>
                                        </p:tgtEl>
                                      </p:cBhvr>
                                    </p:animEffect>
                                  </p:childTnLst>
                                </p:cTn>
                              </p:par>
                              <p:par>
                                <p:cTn id="43" presetID="10" presetClass="entr" presetSubtype="0" fill="hold" grpId="2" nodeType="withEffect">
                                  <p:stCondLst>
                                    <p:cond delay="0"/>
                                  </p:stCondLst>
                                  <p:childTnLst>
                                    <p:set>
                                      <p:cBhvr>
                                        <p:cTn id="44" dur="1" fill="hold">
                                          <p:stCondLst>
                                            <p:cond delay="0"/>
                                          </p:stCondLst>
                                        </p:cTn>
                                        <p:tgtEl>
                                          <p:spTgt spid="196"/>
                                        </p:tgtEl>
                                        <p:attrNameLst>
                                          <p:attrName>style.visibility</p:attrName>
                                        </p:attrNameLst>
                                      </p:cBhvr>
                                      <p:to>
                                        <p:strVal val="visible"/>
                                      </p:to>
                                    </p:set>
                                    <p:animEffect transition="in" filter="fade">
                                      <p:cBhvr>
                                        <p:cTn id="45" dur="500"/>
                                        <p:tgtEl>
                                          <p:spTgt spid="196"/>
                                        </p:tgtEl>
                                      </p:cBhvr>
                                    </p:animEffect>
                                  </p:childTnLst>
                                </p:cTn>
                              </p:par>
                              <p:par>
                                <p:cTn id="46" presetID="10" presetClass="entr" presetSubtype="0" fill="hold" grpId="2" nodeType="withEffect">
                                  <p:stCondLst>
                                    <p:cond delay="0"/>
                                  </p:stCondLst>
                                  <p:childTnLst>
                                    <p:set>
                                      <p:cBhvr>
                                        <p:cTn id="47" dur="1" fill="hold">
                                          <p:stCondLst>
                                            <p:cond delay="0"/>
                                          </p:stCondLst>
                                        </p:cTn>
                                        <p:tgtEl>
                                          <p:spTgt spid="194"/>
                                        </p:tgtEl>
                                        <p:attrNameLst>
                                          <p:attrName>style.visibility</p:attrName>
                                        </p:attrNameLst>
                                      </p:cBhvr>
                                      <p:to>
                                        <p:strVal val="visible"/>
                                      </p:to>
                                    </p:set>
                                    <p:animEffect transition="in" filter="fade">
                                      <p:cBhvr>
                                        <p:cTn id="48" dur="500"/>
                                        <p:tgtEl>
                                          <p:spTgt spid="194"/>
                                        </p:tgtEl>
                                      </p:cBhvr>
                                    </p:animEffect>
                                  </p:childTnLst>
                                </p:cTn>
                              </p:par>
                            </p:childTnLst>
                          </p:cTn>
                        </p:par>
                        <p:par>
                          <p:cTn id="49" fill="hold" nodeType="afterGroup">
                            <p:stCondLst>
                              <p:cond delay="1000"/>
                            </p:stCondLst>
                            <p:childTnLst>
                              <p:par>
                                <p:cTn id="50" presetID="10" presetClass="exit" presetSubtype="0" fill="hold" grpId="3" nodeType="afterEffect">
                                  <p:stCondLst>
                                    <p:cond delay="0"/>
                                  </p:stCondLst>
                                  <p:childTnLst>
                                    <p:animEffect transition="out" filter="fade">
                                      <p:cBhvr>
                                        <p:cTn id="51" dur="500"/>
                                        <p:tgtEl>
                                          <p:spTgt spid="197"/>
                                        </p:tgtEl>
                                      </p:cBhvr>
                                    </p:animEffect>
                                    <p:set>
                                      <p:cBhvr>
                                        <p:cTn id="52" dur="1" fill="hold">
                                          <p:stCondLst>
                                            <p:cond delay="499"/>
                                          </p:stCondLst>
                                        </p:cTn>
                                        <p:tgtEl>
                                          <p:spTgt spid="197"/>
                                        </p:tgtEl>
                                        <p:attrNameLst>
                                          <p:attrName>style.visibility</p:attrName>
                                        </p:attrNameLst>
                                      </p:cBhvr>
                                      <p:to>
                                        <p:strVal val="hidden"/>
                                      </p:to>
                                    </p:set>
                                  </p:childTnLst>
                                </p:cTn>
                              </p:par>
                              <p:par>
                                <p:cTn id="53" presetID="10" presetClass="exit" presetSubtype="0" fill="hold" grpId="3" nodeType="withEffect">
                                  <p:stCondLst>
                                    <p:cond delay="0"/>
                                  </p:stCondLst>
                                  <p:childTnLst>
                                    <p:animEffect transition="out" filter="fade">
                                      <p:cBhvr>
                                        <p:cTn id="54" dur="500"/>
                                        <p:tgtEl>
                                          <p:spTgt spid="195"/>
                                        </p:tgtEl>
                                      </p:cBhvr>
                                    </p:animEffect>
                                    <p:set>
                                      <p:cBhvr>
                                        <p:cTn id="55" dur="1" fill="hold">
                                          <p:stCondLst>
                                            <p:cond delay="499"/>
                                          </p:stCondLst>
                                        </p:cTn>
                                        <p:tgtEl>
                                          <p:spTgt spid="195"/>
                                        </p:tgtEl>
                                        <p:attrNameLst>
                                          <p:attrName>style.visibility</p:attrName>
                                        </p:attrNameLst>
                                      </p:cBhvr>
                                      <p:to>
                                        <p:strVal val="hidden"/>
                                      </p:to>
                                    </p:set>
                                  </p:childTnLst>
                                </p:cTn>
                              </p:par>
                              <p:par>
                                <p:cTn id="56" presetID="10" presetClass="exit" presetSubtype="0" fill="hold" grpId="3" nodeType="withEffect">
                                  <p:stCondLst>
                                    <p:cond delay="0"/>
                                  </p:stCondLst>
                                  <p:childTnLst>
                                    <p:animEffect transition="out" filter="fade">
                                      <p:cBhvr>
                                        <p:cTn id="57" dur="500"/>
                                        <p:tgtEl>
                                          <p:spTgt spid="196"/>
                                        </p:tgtEl>
                                      </p:cBhvr>
                                    </p:animEffect>
                                    <p:set>
                                      <p:cBhvr>
                                        <p:cTn id="58" dur="1" fill="hold">
                                          <p:stCondLst>
                                            <p:cond delay="499"/>
                                          </p:stCondLst>
                                        </p:cTn>
                                        <p:tgtEl>
                                          <p:spTgt spid="196"/>
                                        </p:tgtEl>
                                        <p:attrNameLst>
                                          <p:attrName>style.visibility</p:attrName>
                                        </p:attrNameLst>
                                      </p:cBhvr>
                                      <p:to>
                                        <p:strVal val="hidden"/>
                                      </p:to>
                                    </p:set>
                                  </p:childTnLst>
                                </p:cTn>
                              </p:par>
                              <p:par>
                                <p:cTn id="59" presetID="10" presetClass="exit" presetSubtype="0" fill="hold" grpId="3" nodeType="withEffect">
                                  <p:stCondLst>
                                    <p:cond delay="0"/>
                                  </p:stCondLst>
                                  <p:childTnLst>
                                    <p:animEffect transition="out" filter="fade">
                                      <p:cBhvr>
                                        <p:cTn id="60" dur="500"/>
                                        <p:tgtEl>
                                          <p:spTgt spid="194"/>
                                        </p:tgtEl>
                                      </p:cBhvr>
                                    </p:animEffect>
                                    <p:set>
                                      <p:cBhvr>
                                        <p:cTn id="61" dur="1" fill="hold">
                                          <p:stCondLst>
                                            <p:cond delay="499"/>
                                          </p:stCondLst>
                                        </p:cTn>
                                        <p:tgtEl>
                                          <p:spTgt spid="194"/>
                                        </p:tgtEl>
                                        <p:attrNameLst>
                                          <p:attrName>style.visibility</p:attrName>
                                        </p:attrNameLst>
                                      </p:cBhvr>
                                      <p:to>
                                        <p:strVal val="hidden"/>
                                      </p:to>
                                    </p:set>
                                  </p:childTnLst>
                                </p:cTn>
                              </p:par>
                            </p:childTnLst>
                          </p:cTn>
                        </p:par>
                        <p:par>
                          <p:cTn id="62" fill="hold" nodeType="afterGroup">
                            <p:stCondLst>
                              <p:cond delay="1500"/>
                            </p:stCondLst>
                            <p:childTnLst>
                              <p:par>
                                <p:cTn id="63" presetID="10" presetClass="entr" presetSubtype="0" fill="hold" grpId="4" nodeType="afterEffect">
                                  <p:stCondLst>
                                    <p:cond delay="0"/>
                                  </p:stCondLst>
                                  <p:childTnLst>
                                    <p:set>
                                      <p:cBhvr>
                                        <p:cTn id="64" dur="1" fill="hold">
                                          <p:stCondLst>
                                            <p:cond delay="0"/>
                                          </p:stCondLst>
                                        </p:cTn>
                                        <p:tgtEl>
                                          <p:spTgt spid="197"/>
                                        </p:tgtEl>
                                        <p:attrNameLst>
                                          <p:attrName>style.visibility</p:attrName>
                                        </p:attrNameLst>
                                      </p:cBhvr>
                                      <p:to>
                                        <p:strVal val="visible"/>
                                      </p:to>
                                    </p:set>
                                    <p:animEffect transition="in" filter="fade">
                                      <p:cBhvr>
                                        <p:cTn id="65" dur="500"/>
                                        <p:tgtEl>
                                          <p:spTgt spid="197"/>
                                        </p:tgtEl>
                                      </p:cBhvr>
                                    </p:animEffect>
                                  </p:childTnLst>
                                </p:cTn>
                              </p:par>
                              <p:par>
                                <p:cTn id="66" presetID="10" presetClass="entr" presetSubtype="0" fill="hold" grpId="4" nodeType="withEffect">
                                  <p:stCondLst>
                                    <p:cond delay="0"/>
                                  </p:stCondLst>
                                  <p:childTnLst>
                                    <p:set>
                                      <p:cBhvr>
                                        <p:cTn id="67" dur="1" fill="hold">
                                          <p:stCondLst>
                                            <p:cond delay="0"/>
                                          </p:stCondLst>
                                        </p:cTn>
                                        <p:tgtEl>
                                          <p:spTgt spid="195"/>
                                        </p:tgtEl>
                                        <p:attrNameLst>
                                          <p:attrName>style.visibility</p:attrName>
                                        </p:attrNameLst>
                                      </p:cBhvr>
                                      <p:to>
                                        <p:strVal val="visible"/>
                                      </p:to>
                                    </p:set>
                                    <p:animEffect transition="in" filter="fade">
                                      <p:cBhvr>
                                        <p:cTn id="68" dur="500"/>
                                        <p:tgtEl>
                                          <p:spTgt spid="195"/>
                                        </p:tgtEl>
                                      </p:cBhvr>
                                    </p:animEffect>
                                  </p:childTnLst>
                                </p:cTn>
                              </p:par>
                              <p:par>
                                <p:cTn id="69" presetID="10" presetClass="entr" presetSubtype="0" fill="hold" grpId="4" nodeType="withEffect">
                                  <p:stCondLst>
                                    <p:cond delay="0"/>
                                  </p:stCondLst>
                                  <p:childTnLst>
                                    <p:set>
                                      <p:cBhvr>
                                        <p:cTn id="70" dur="1" fill="hold">
                                          <p:stCondLst>
                                            <p:cond delay="0"/>
                                          </p:stCondLst>
                                        </p:cTn>
                                        <p:tgtEl>
                                          <p:spTgt spid="196"/>
                                        </p:tgtEl>
                                        <p:attrNameLst>
                                          <p:attrName>style.visibility</p:attrName>
                                        </p:attrNameLst>
                                      </p:cBhvr>
                                      <p:to>
                                        <p:strVal val="visible"/>
                                      </p:to>
                                    </p:set>
                                    <p:animEffect transition="in" filter="fade">
                                      <p:cBhvr>
                                        <p:cTn id="71" dur="500"/>
                                        <p:tgtEl>
                                          <p:spTgt spid="196"/>
                                        </p:tgtEl>
                                      </p:cBhvr>
                                    </p:animEffect>
                                  </p:childTnLst>
                                </p:cTn>
                              </p:par>
                              <p:par>
                                <p:cTn id="72" presetID="10" presetClass="entr" presetSubtype="0" fill="hold" grpId="4" nodeType="withEffect">
                                  <p:stCondLst>
                                    <p:cond delay="0"/>
                                  </p:stCondLst>
                                  <p:childTnLst>
                                    <p:set>
                                      <p:cBhvr>
                                        <p:cTn id="73" dur="1" fill="hold">
                                          <p:stCondLst>
                                            <p:cond delay="0"/>
                                          </p:stCondLst>
                                        </p:cTn>
                                        <p:tgtEl>
                                          <p:spTgt spid="194"/>
                                        </p:tgtEl>
                                        <p:attrNameLst>
                                          <p:attrName>style.visibility</p:attrName>
                                        </p:attrNameLst>
                                      </p:cBhvr>
                                      <p:to>
                                        <p:strVal val="visible"/>
                                      </p:to>
                                    </p:set>
                                    <p:animEffect transition="in" filter="fade">
                                      <p:cBhvr>
                                        <p:cTn id="74" dur="500"/>
                                        <p:tgtEl>
                                          <p:spTgt spid="194"/>
                                        </p:tgtEl>
                                      </p:cBhvr>
                                    </p:animEffect>
                                  </p:childTnLst>
                                </p:cTn>
                              </p:par>
                            </p:childTnLst>
                          </p:cTn>
                        </p:par>
                        <p:par>
                          <p:cTn id="75" fill="hold" nodeType="afterGroup">
                            <p:stCondLst>
                              <p:cond delay="2000"/>
                            </p:stCondLst>
                            <p:childTnLst>
                              <p:par>
                                <p:cTn id="76" presetID="10" presetClass="entr" presetSubtype="0" fill="hold" nodeType="afterEffect">
                                  <p:stCondLst>
                                    <p:cond delay="0"/>
                                  </p:stCondLst>
                                  <p:childTnLst>
                                    <p:set>
                                      <p:cBhvr>
                                        <p:cTn id="77" dur="1" fill="hold">
                                          <p:stCondLst>
                                            <p:cond delay="0"/>
                                          </p:stCondLst>
                                        </p:cTn>
                                        <p:tgtEl>
                                          <p:spTgt spid="187"/>
                                        </p:tgtEl>
                                        <p:attrNameLst>
                                          <p:attrName>style.visibility</p:attrName>
                                        </p:attrNameLst>
                                      </p:cBhvr>
                                      <p:to>
                                        <p:strVal val="visible"/>
                                      </p:to>
                                    </p:set>
                                    <p:animEffect transition="in" filter="fade">
                                      <p:cBhvr>
                                        <p:cTn id="78" dur="500"/>
                                        <p:tgtEl>
                                          <p:spTgt spid="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8" grpId="0"/>
      <p:bldP spid="194" grpId="0" animBg="1"/>
      <p:bldP spid="194" grpId="1" animBg="1"/>
      <p:bldP spid="194" grpId="2" animBg="1"/>
      <p:bldP spid="194" grpId="3" animBg="1"/>
      <p:bldP spid="194" grpId="4" animBg="1"/>
      <p:bldP spid="195" grpId="0" animBg="1"/>
      <p:bldP spid="195" grpId="1" animBg="1"/>
      <p:bldP spid="195" grpId="2" animBg="1"/>
      <p:bldP spid="195" grpId="3" animBg="1"/>
      <p:bldP spid="195" grpId="4" animBg="1"/>
      <p:bldP spid="196" grpId="0" animBg="1"/>
      <p:bldP spid="196" grpId="1" animBg="1"/>
      <p:bldP spid="196" grpId="2" animBg="1"/>
      <p:bldP spid="196" grpId="3" animBg="1"/>
      <p:bldP spid="196" grpId="4" animBg="1"/>
      <p:bldP spid="197" grpId="0" animBg="1"/>
      <p:bldP spid="197" grpId="1" animBg="1"/>
      <p:bldP spid="197" grpId="2" animBg="1"/>
      <p:bldP spid="197" grpId="3" animBg="1"/>
      <p:bldP spid="197" grpId="4" animBg="1"/>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 name="Rectangle 183"/>
          <p:cNvSpPr/>
          <p:nvPr/>
        </p:nvSpPr>
        <p:spPr>
          <a:xfrm>
            <a:off x="2655888" y="6146800"/>
            <a:ext cx="4757737" cy="327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latin typeface="Calibri"/>
            </a:endParaRPr>
          </a:p>
        </p:txBody>
      </p:sp>
      <p:grpSp>
        <p:nvGrpSpPr>
          <p:cNvPr id="277506" name="Group 6"/>
          <p:cNvGrpSpPr>
            <a:grpSpLocks/>
          </p:cNvGrpSpPr>
          <p:nvPr/>
        </p:nvGrpSpPr>
        <p:grpSpPr bwMode="auto">
          <a:xfrm>
            <a:off x="2135188" y="1182688"/>
            <a:ext cx="969962" cy="1601787"/>
            <a:chOff x="3079798" y="1981201"/>
            <a:chExt cx="1631998" cy="2694885"/>
          </a:xfrm>
        </p:grpSpPr>
        <p:cxnSp>
          <p:nvCxnSpPr>
            <p:cNvPr id="8" name="Straight Connector 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07" name="Group 15"/>
          <p:cNvGrpSpPr>
            <a:grpSpLocks/>
          </p:cNvGrpSpPr>
          <p:nvPr/>
        </p:nvGrpSpPr>
        <p:grpSpPr bwMode="auto">
          <a:xfrm>
            <a:off x="3429000" y="1173163"/>
            <a:ext cx="971550" cy="1601787"/>
            <a:chOff x="3079798" y="1981201"/>
            <a:chExt cx="1631998" cy="2694885"/>
          </a:xfrm>
        </p:grpSpPr>
        <p:cxnSp>
          <p:nvCxnSpPr>
            <p:cNvPr id="17" name="Straight Connector 16"/>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08" name="Group 24"/>
          <p:cNvGrpSpPr>
            <a:grpSpLocks/>
          </p:cNvGrpSpPr>
          <p:nvPr/>
        </p:nvGrpSpPr>
        <p:grpSpPr bwMode="auto">
          <a:xfrm>
            <a:off x="4724400" y="1182688"/>
            <a:ext cx="969963" cy="1601787"/>
            <a:chOff x="3079798" y="1981201"/>
            <a:chExt cx="1631998" cy="2694885"/>
          </a:xfrm>
        </p:grpSpPr>
        <p:cxnSp>
          <p:nvCxnSpPr>
            <p:cNvPr id="26" name="Straight Connector 2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09" name="Group 33"/>
          <p:cNvGrpSpPr>
            <a:grpSpLocks/>
          </p:cNvGrpSpPr>
          <p:nvPr/>
        </p:nvGrpSpPr>
        <p:grpSpPr bwMode="auto">
          <a:xfrm>
            <a:off x="6018213" y="1173163"/>
            <a:ext cx="969962" cy="1601787"/>
            <a:chOff x="3079798" y="1981201"/>
            <a:chExt cx="1631998" cy="2694885"/>
          </a:xfrm>
        </p:grpSpPr>
        <p:cxnSp>
          <p:nvCxnSpPr>
            <p:cNvPr id="35" name="Straight Connector 3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0" name="Group 42"/>
          <p:cNvGrpSpPr>
            <a:grpSpLocks/>
          </p:cNvGrpSpPr>
          <p:nvPr/>
        </p:nvGrpSpPr>
        <p:grpSpPr bwMode="auto">
          <a:xfrm>
            <a:off x="2135188" y="2301875"/>
            <a:ext cx="969962" cy="1601788"/>
            <a:chOff x="3079798" y="1981201"/>
            <a:chExt cx="1631998" cy="2694885"/>
          </a:xfrm>
        </p:grpSpPr>
        <p:cxnSp>
          <p:nvCxnSpPr>
            <p:cNvPr id="44" name="Straight Connector 43"/>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1" name="Group 51"/>
          <p:cNvGrpSpPr>
            <a:grpSpLocks/>
          </p:cNvGrpSpPr>
          <p:nvPr/>
        </p:nvGrpSpPr>
        <p:grpSpPr bwMode="auto">
          <a:xfrm>
            <a:off x="3429000" y="2292350"/>
            <a:ext cx="971550" cy="1601788"/>
            <a:chOff x="3079798" y="1981201"/>
            <a:chExt cx="1631998" cy="2694885"/>
          </a:xfrm>
        </p:grpSpPr>
        <p:cxnSp>
          <p:nvCxnSpPr>
            <p:cNvPr id="53" name="Straight Connector 52"/>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2" name="Group 60"/>
          <p:cNvGrpSpPr>
            <a:grpSpLocks/>
          </p:cNvGrpSpPr>
          <p:nvPr/>
        </p:nvGrpSpPr>
        <p:grpSpPr bwMode="auto">
          <a:xfrm>
            <a:off x="4724400" y="2301875"/>
            <a:ext cx="969963" cy="1601788"/>
            <a:chOff x="3079798" y="1981201"/>
            <a:chExt cx="1631998" cy="2694885"/>
          </a:xfrm>
        </p:grpSpPr>
        <p:cxnSp>
          <p:nvCxnSpPr>
            <p:cNvPr id="62" name="Straight Connector 61"/>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4201629" y="2878605"/>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20162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4201629" y="3773340"/>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70749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16200000">
              <a:off x="3393645" y="3026816"/>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3" name="Group 69"/>
          <p:cNvGrpSpPr>
            <a:grpSpLocks/>
          </p:cNvGrpSpPr>
          <p:nvPr/>
        </p:nvGrpSpPr>
        <p:grpSpPr bwMode="auto">
          <a:xfrm>
            <a:off x="6018213" y="2292350"/>
            <a:ext cx="969962" cy="1601788"/>
            <a:chOff x="3079798" y="1981201"/>
            <a:chExt cx="1631998" cy="2694885"/>
          </a:xfrm>
        </p:grpSpPr>
        <p:cxnSp>
          <p:nvCxnSpPr>
            <p:cNvPr id="71" name="Straight Connector 70"/>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4" name="Group 78"/>
          <p:cNvGrpSpPr>
            <a:grpSpLocks/>
          </p:cNvGrpSpPr>
          <p:nvPr/>
        </p:nvGrpSpPr>
        <p:grpSpPr bwMode="auto">
          <a:xfrm>
            <a:off x="2135188" y="3414713"/>
            <a:ext cx="969962" cy="1601787"/>
            <a:chOff x="3079798" y="1981201"/>
            <a:chExt cx="1631998" cy="2694885"/>
          </a:xfrm>
        </p:grpSpPr>
        <p:cxnSp>
          <p:nvCxnSpPr>
            <p:cNvPr id="80" name="Straight Connector 79"/>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5" name="Group 87"/>
          <p:cNvGrpSpPr>
            <a:grpSpLocks/>
          </p:cNvGrpSpPr>
          <p:nvPr/>
        </p:nvGrpSpPr>
        <p:grpSpPr bwMode="auto">
          <a:xfrm>
            <a:off x="3429000" y="3403600"/>
            <a:ext cx="971550" cy="1601788"/>
            <a:chOff x="3079798" y="1981201"/>
            <a:chExt cx="1631998" cy="2694885"/>
          </a:xfrm>
        </p:grpSpPr>
        <p:cxnSp>
          <p:nvCxnSpPr>
            <p:cNvPr id="89" name="Straight Connector 88"/>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flipH="1">
              <a:off x="4202464" y="2878605"/>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4202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flipH="1">
              <a:off x="4202464" y="3773340"/>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395446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3706465"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rot="16200000">
              <a:off x="3393132" y="3027329"/>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6" name="Group 96"/>
          <p:cNvGrpSpPr>
            <a:grpSpLocks/>
          </p:cNvGrpSpPr>
          <p:nvPr/>
        </p:nvGrpSpPr>
        <p:grpSpPr bwMode="auto">
          <a:xfrm>
            <a:off x="4724400" y="3414713"/>
            <a:ext cx="969963" cy="1601787"/>
            <a:chOff x="3079798" y="1981201"/>
            <a:chExt cx="1631998" cy="2694885"/>
          </a:xfrm>
        </p:grpSpPr>
        <p:cxnSp>
          <p:nvCxnSpPr>
            <p:cNvPr id="98" name="Straight Connector 97"/>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7" name="Group 105"/>
          <p:cNvGrpSpPr>
            <a:grpSpLocks/>
          </p:cNvGrpSpPr>
          <p:nvPr/>
        </p:nvGrpSpPr>
        <p:grpSpPr bwMode="auto">
          <a:xfrm>
            <a:off x="6018213" y="3403600"/>
            <a:ext cx="969962" cy="1601788"/>
            <a:chOff x="3079798" y="1981201"/>
            <a:chExt cx="1631998" cy="2694885"/>
          </a:xfrm>
        </p:grpSpPr>
        <p:cxnSp>
          <p:nvCxnSpPr>
            <p:cNvPr id="107" name="Straight Connector 106"/>
            <p:cNvCxnSpPr/>
            <p:nvPr/>
          </p:nvCxnSpPr>
          <p:spPr>
            <a:xfrm>
              <a:off x="4711796" y="1981201"/>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H="1">
              <a:off x="4201630" y="2878605"/>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4201630"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H="1">
              <a:off x="4201630" y="3773340"/>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a:off x="4711796" y="3778682"/>
              <a:ext cx="0" cy="89740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a:off x="3953224"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3707489" y="2878605"/>
              <a:ext cx="0" cy="89473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rot="16200000">
              <a:off x="3393644" y="3026817"/>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8" name="Group 114"/>
          <p:cNvGrpSpPr>
            <a:grpSpLocks/>
          </p:cNvGrpSpPr>
          <p:nvPr/>
        </p:nvGrpSpPr>
        <p:grpSpPr bwMode="auto">
          <a:xfrm>
            <a:off x="2135188" y="4535488"/>
            <a:ext cx="969962" cy="1601787"/>
            <a:chOff x="3079798" y="1981201"/>
            <a:chExt cx="1631998" cy="2694885"/>
          </a:xfrm>
        </p:grpSpPr>
        <p:cxnSp>
          <p:nvCxnSpPr>
            <p:cNvPr id="116" name="Straight Connector 115"/>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19" name="Group 123"/>
          <p:cNvGrpSpPr>
            <a:grpSpLocks/>
          </p:cNvGrpSpPr>
          <p:nvPr/>
        </p:nvGrpSpPr>
        <p:grpSpPr bwMode="auto">
          <a:xfrm>
            <a:off x="3429000" y="4525963"/>
            <a:ext cx="971550" cy="1601787"/>
            <a:chOff x="3079798" y="1981201"/>
            <a:chExt cx="1631998" cy="2694885"/>
          </a:xfrm>
        </p:grpSpPr>
        <p:cxnSp>
          <p:nvCxnSpPr>
            <p:cNvPr id="125" name="Straight Connector 124"/>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H="1">
              <a:off x="4202464" y="2878606"/>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4202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H="1">
              <a:off x="4202464" y="3773339"/>
              <a:ext cx="509332"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395446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a:off x="3706465"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rot="16200000">
              <a:off x="3393132" y="3027328"/>
              <a:ext cx="0" cy="6266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20" name="Group 132"/>
          <p:cNvGrpSpPr>
            <a:grpSpLocks/>
          </p:cNvGrpSpPr>
          <p:nvPr/>
        </p:nvGrpSpPr>
        <p:grpSpPr bwMode="auto">
          <a:xfrm>
            <a:off x="4724400" y="4535488"/>
            <a:ext cx="969963" cy="1601787"/>
            <a:chOff x="3079798" y="1981201"/>
            <a:chExt cx="1631998" cy="2694885"/>
          </a:xfrm>
        </p:grpSpPr>
        <p:cxnSp>
          <p:nvCxnSpPr>
            <p:cNvPr id="134" name="Straight Connector 133"/>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H="1">
              <a:off x="4201629" y="2878606"/>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420162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flipH="1">
              <a:off x="4201629" y="3773339"/>
              <a:ext cx="51016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370749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rot="16200000">
              <a:off x="3393645" y="3026815"/>
              <a:ext cx="0" cy="62769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521" name="Group 141"/>
          <p:cNvGrpSpPr>
            <a:grpSpLocks/>
          </p:cNvGrpSpPr>
          <p:nvPr/>
        </p:nvGrpSpPr>
        <p:grpSpPr bwMode="auto">
          <a:xfrm>
            <a:off x="6018213" y="4525963"/>
            <a:ext cx="969962" cy="1601787"/>
            <a:chOff x="3079798" y="1981201"/>
            <a:chExt cx="1631998" cy="2694885"/>
          </a:xfrm>
        </p:grpSpPr>
        <p:cxnSp>
          <p:nvCxnSpPr>
            <p:cNvPr id="143" name="Straight Connector 142"/>
            <p:cNvCxnSpPr/>
            <p:nvPr/>
          </p:nvCxnSpPr>
          <p:spPr>
            <a:xfrm>
              <a:off x="4711796" y="198120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a:off x="4201630" y="2878606"/>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4201630"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4201630" y="3773339"/>
              <a:ext cx="51016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4711796" y="3778681"/>
              <a:ext cx="0" cy="8974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3953224"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3707489" y="2878606"/>
              <a:ext cx="0" cy="89473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16200000">
              <a:off x="3393644" y="3026816"/>
              <a:ext cx="0" cy="62769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6" name="Straight Arrow Connector 205"/>
          <p:cNvCxnSpPr/>
          <p:nvPr/>
        </p:nvCxnSpPr>
        <p:spPr>
          <a:xfrm>
            <a:off x="6973888" y="1165225"/>
            <a:ext cx="4762" cy="5029200"/>
          </a:xfrm>
          <a:prstGeom prst="straightConnector1">
            <a:avLst/>
          </a:prstGeom>
          <a:ln w="76200">
            <a:solidFill>
              <a:schemeClr val="tx2"/>
            </a:solidFill>
            <a:tailEnd type="arrow"/>
          </a:ln>
        </p:spPr>
        <p:style>
          <a:lnRef idx="1">
            <a:schemeClr val="accent1"/>
          </a:lnRef>
          <a:fillRef idx="0">
            <a:schemeClr val="accent1"/>
          </a:fillRef>
          <a:effectRef idx="0">
            <a:schemeClr val="accent1"/>
          </a:effectRef>
          <a:fontRef idx="minor">
            <a:schemeClr val="tx1"/>
          </a:fontRef>
        </p:style>
      </p:cxnSp>
      <p:cxnSp>
        <p:nvCxnSpPr>
          <p:cNvPr id="207" name="Straight Arrow Connector 206"/>
          <p:cNvCxnSpPr/>
          <p:nvPr/>
        </p:nvCxnSpPr>
        <p:spPr>
          <a:xfrm>
            <a:off x="4384675" y="1165225"/>
            <a:ext cx="4763" cy="1644650"/>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3094038" y="1152525"/>
            <a:ext cx="4762" cy="1646238"/>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09" name="Straight Arrow Connector 208"/>
          <p:cNvCxnSpPr>
            <a:endCxn id="158" idx="0"/>
          </p:cNvCxnSpPr>
          <p:nvPr/>
        </p:nvCxnSpPr>
        <p:spPr>
          <a:xfrm>
            <a:off x="5694363" y="1173163"/>
            <a:ext cx="3175" cy="1600200"/>
          </a:xfrm>
          <a:prstGeom prst="straightConnector1">
            <a:avLst/>
          </a:prstGeom>
          <a:ln w="76200">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210" name="TextBox 209"/>
          <p:cNvSpPr txBox="1"/>
          <p:nvPr/>
        </p:nvSpPr>
        <p:spPr>
          <a:xfrm>
            <a:off x="254000" y="2657475"/>
            <a:ext cx="1835150" cy="460375"/>
          </a:xfrm>
          <a:prstGeom prst="rect">
            <a:avLst/>
          </a:prstGeom>
          <a:noFill/>
        </p:spPr>
        <p:txBody>
          <a:bodyPr>
            <a:spAutoFit/>
          </a:bodyPr>
          <a:lstStyle/>
          <a:p>
            <a:pPr algn="ctr">
              <a:defRPr/>
            </a:pPr>
            <a:r>
              <a:rPr lang="en-US" sz="2400" dirty="0" err="1">
                <a:solidFill>
                  <a:srgbClr val="0000FF"/>
                </a:solidFill>
                <a:latin typeface="Calibri"/>
                <a:ea typeface="ＭＳ Ｐゴシック" charset="0"/>
                <a:cs typeface="ＭＳ Ｐゴシック" charset="0"/>
              </a:rPr>
              <a:t>V</a:t>
            </a:r>
            <a:r>
              <a:rPr lang="en-US" sz="2400" baseline="-25000" dirty="0" err="1">
                <a:solidFill>
                  <a:srgbClr val="0000FF"/>
                </a:solidFill>
                <a:latin typeface="Calibri"/>
                <a:ea typeface="ＭＳ Ｐゴシック" charset="0"/>
                <a:cs typeface="ＭＳ Ｐゴシック" charset="0"/>
              </a:rPr>
              <a:t>read</a:t>
            </a:r>
            <a:r>
              <a:rPr lang="en-US" sz="2400" dirty="0">
                <a:solidFill>
                  <a:srgbClr val="0000FF"/>
                </a:solidFill>
                <a:latin typeface="Calibri"/>
                <a:ea typeface="ＭＳ Ｐゴシック" charset="0"/>
                <a:cs typeface="ＭＳ Ｐゴシック" charset="0"/>
              </a:rPr>
              <a:t> = 2.5 V</a:t>
            </a:r>
          </a:p>
        </p:txBody>
      </p:sp>
      <p:sp>
        <p:nvSpPr>
          <p:cNvPr id="211" name="TextBox 210"/>
          <p:cNvSpPr txBox="1"/>
          <p:nvPr/>
        </p:nvSpPr>
        <p:spPr>
          <a:xfrm>
            <a:off x="254000" y="1530350"/>
            <a:ext cx="1835150" cy="460375"/>
          </a:xfrm>
          <a:prstGeom prst="rect">
            <a:avLst/>
          </a:prstGeom>
          <a:noFill/>
        </p:spPr>
        <p:txBody>
          <a:bodyPr>
            <a:spAutoFit/>
          </a:bodyPr>
          <a:lstStyle/>
          <a:p>
            <a:pPr algn="ctr">
              <a:defRPr/>
            </a:pPr>
            <a:r>
              <a:rPr lang="en-US" sz="2400" dirty="0" err="1">
                <a:solidFill>
                  <a:srgbClr val="00B050">
                    <a:lumMod val="75000"/>
                  </a:srgbClr>
                </a:solidFill>
                <a:latin typeface="Calibri"/>
                <a:ea typeface="ＭＳ Ｐゴシック" charset="0"/>
                <a:cs typeface="ＭＳ Ｐゴシック" charset="0"/>
              </a:rPr>
              <a:t>V</a:t>
            </a:r>
            <a:r>
              <a:rPr lang="en-US" sz="2400" baseline="-25000" dirty="0" err="1">
                <a:solidFill>
                  <a:srgbClr val="00B050">
                    <a:lumMod val="75000"/>
                  </a:srgbClr>
                </a:solidFill>
                <a:latin typeface="Calibri"/>
                <a:ea typeface="ＭＳ Ｐゴシック" charset="0"/>
                <a:cs typeface="ＭＳ Ｐゴシック" charset="0"/>
              </a:rPr>
              <a:t>pass</a:t>
            </a:r>
            <a:r>
              <a:rPr lang="en-US" sz="2400" dirty="0">
                <a:solidFill>
                  <a:srgbClr val="00B050">
                    <a:lumMod val="75000"/>
                  </a:srgbClr>
                </a:solidFill>
                <a:latin typeface="Calibri"/>
                <a:ea typeface="ＭＳ Ｐゴシック" charset="0"/>
                <a:cs typeface="ＭＳ Ｐゴシック" charset="0"/>
              </a:rPr>
              <a:t> = 5.0 V</a:t>
            </a:r>
          </a:p>
        </p:txBody>
      </p:sp>
      <p:sp>
        <p:nvSpPr>
          <p:cNvPr id="212" name="TextBox 211"/>
          <p:cNvSpPr txBox="1"/>
          <p:nvPr/>
        </p:nvSpPr>
        <p:spPr>
          <a:xfrm>
            <a:off x="254000" y="3751263"/>
            <a:ext cx="1835150" cy="461962"/>
          </a:xfrm>
          <a:prstGeom prst="rect">
            <a:avLst/>
          </a:prstGeom>
          <a:noFill/>
        </p:spPr>
        <p:txBody>
          <a:bodyPr>
            <a:spAutoFit/>
          </a:bodyPr>
          <a:lstStyle/>
          <a:p>
            <a:pPr algn="ctr">
              <a:defRPr/>
            </a:pPr>
            <a:r>
              <a:rPr lang="en-US" sz="2400" dirty="0" err="1">
                <a:solidFill>
                  <a:srgbClr val="00B050">
                    <a:lumMod val="75000"/>
                  </a:srgbClr>
                </a:solidFill>
                <a:latin typeface="Calibri"/>
                <a:ea typeface="ＭＳ Ｐゴシック" charset="0"/>
                <a:cs typeface="ＭＳ Ｐゴシック" charset="0"/>
              </a:rPr>
              <a:t>V</a:t>
            </a:r>
            <a:r>
              <a:rPr lang="en-US" sz="2400" baseline="-25000" dirty="0" err="1">
                <a:solidFill>
                  <a:srgbClr val="00B050">
                    <a:lumMod val="75000"/>
                  </a:srgbClr>
                </a:solidFill>
                <a:latin typeface="Calibri"/>
                <a:ea typeface="ＭＳ Ｐゴシック" charset="0"/>
                <a:cs typeface="ＭＳ Ｐゴシック" charset="0"/>
              </a:rPr>
              <a:t>pass</a:t>
            </a:r>
            <a:r>
              <a:rPr lang="en-US" sz="2400" dirty="0">
                <a:solidFill>
                  <a:srgbClr val="00B050">
                    <a:lumMod val="75000"/>
                  </a:srgbClr>
                </a:solidFill>
                <a:latin typeface="Calibri"/>
                <a:ea typeface="ＭＳ Ｐゴシック" charset="0"/>
                <a:cs typeface="ＭＳ Ｐゴシック" charset="0"/>
              </a:rPr>
              <a:t> = 5.0 V</a:t>
            </a:r>
          </a:p>
        </p:txBody>
      </p:sp>
      <p:sp>
        <p:nvSpPr>
          <p:cNvPr id="213" name="TextBox 212"/>
          <p:cNvSpPr txBox="1"/>
          <p:nvPr/>
        </p:nvSpPr>
        <p:spPr>
          <a:xfrm>
            <a:off x="254000" y="4862513"/>
            <a:ext cx="1835150" cy="460375"/>
          </a:xfrm>
          <a:prstGeom prst="rect">
            <a:avLst/>
          </a:prstGeom>
          <a:noFill/>
        </p:spPr>
        <p:txBody>
          <a:bodyPr>
            <a:spAutoFit/>
          </a:bodyPr>
          <a:lstStyle/>
          <a:p>
            <a:pPr algn="ctr">
              <a:defRPr/>
            </a:pPr>
            <a:r>
              <a:rPr lang="en-US" sz="2400" dirty="0" err="1">
                <a:solidFill>
                  <a:srgbClr val="00B050">
                    <a:lumMod val="75000"/>
                  </a:srgbClr>
                </a:solidFill>
                <a:latin typeface="Calibri"/>
                <a:ea typeface="ＭＳ Ｐゴシック" charset="0"/>
                <a:cs typeface="ＭＳ Ｐゴシック" charset="0"/>
              </a:rPr>
              <a:t>V</a:t>
            </a:r>
            <a:r>
              <a:rPr lang="en-US" sz="2400" baseline="-25000" dirty="0" err="1">
                <a:solidFill>
                  <a:srgbClr val="00B050">
                    <a:lumMod val="75000"/>
                  </a:srgbClr>
                </a:solidFill>
                <a:latin typeface="Calibri"/>
                <a:ea typeface="ＭＳ Ｐゴシック" charset="0"/>
                <a:cs typeface="ＭＳ Ｐゴシック" charset="0"/>
              </a:rPr>
              <a:t>pass</a:t>
            </a:r>
            <a:r>
              <a:rPr lang="en-US" sz="2400" dirty="0">
                <a:solidFill>
                  <a:srgbClr val="00B050">
                    <a:lumMod val="75000"/>
                  </a:srgbClr>
                </a:solidFill>
                <a:latin typeface="Calibri"/>
                <a:ea typeface="ＭＳ Ｐゴシック" charset="0"/>
                <a:cs typeface="ＭＳ Ｐゴシック" charset="0"/>
              </a:rPr>
              <a:t> = 5.0 V</a:t>
            </a:r>
          </a:p>
        </p:txBody>
      </p:sp>
      <p:sp>
        <p:nvSpPr>
          <p:cNvPr id="214" name="TextBox 213"/>
          <p:cNvSpPr txBox="1"/>
          <p:nvPr/>
        </p:nvSpPr>
        <p:spPr>
          <a:xfrm>
            <a:off x="5272088" y="6016625"/>
            <a:ext cx="844550" cy="584200"/>
          </a:xfrm>
          <a:prstGeom prst="rect">
            <a:avLst/>
          </a:prstGeom>
          <a:noFill/>
        </p:spPr>
        <p:txBody>
          <a:bodyPr>
            <a:spAutoFit/>
          </a:bodyPr>
          <a:lstStyle/>
          <a:p>
            <a:pPr algn="ctr">
              <a:defRPr/>
            </a:pPr>
            <a:r>
              <a:rPr lang="en-US" sz="3200" dirty="0">
                <a:solidFill>
                  <a:srgbClr val="FF0000">
                    <a:lumMod val="50000"/>
                  </a:srgbClr>
                </a:solidFill>
                <a:latin typeface="Calibri"/>
                <a:ea typeface="ＭＳ Ｐゴシック" charset="0"/>
                <a:cs typeface="ＭＳ Ｐゴシック" charset="0"/>
              </a:rPr>
              <a:t>0</a:t>
            </a:r>
          </a:p>
        </p:txBody>
      </p:sp>
      <p:sp>
        <p:nvSpPr>
          <p:cNvPr id="215" name="TextBox 214"/>
          <p:cNvSpPr txBox="1"/>
          <p:nvPr/>
        </p:nvSpPr>
        <p:spPr>
          <a:xfrm>
            <a:off x="6569075" y="6016625"/>
            <a:ext cx="844550" cy="584200"/>
          </a:xfrm>
          <a:prstGeom prst="rect">
            <a:avLst/>
          </a:prstGeom>
          <a:noFill/>
        </p:spPr>
        <p:txBody>
          <a:bodyPr>
            <a:spAutoFit/>
          </a:bodyPr>
          <a:lstStyle/>
          <a:p>
            <a:pPr algn="ctr">
              <a:defRPr/>
            </a:pPr>
            <a:r>
              <a:rPr lang="en-US" sz="3200" dirty="0">
                <a:solidFill>
                  <a:srgbClr val="00B050"/>
                </a:solidFill>
                <a:latin typeface="Calibri"/>
                <a:ea typeface="ＭＳ Ｐゴシック" charset="0"/>
                <a:cs typeface="ＭＳ Ｐゴシック" charset="0"/>
              </a:rPr>
              <a:t>1</a:t>
            </a:r>
          </a:p>
        </p:txBody>
      </p:sp>
      <p:sp>
        <p:nvSpPr>
          <p:cNvPr id="216" name="TextBox 215"/>
          <p:cNvSpPr txBox="1"/>
          <p:nvPr/>
        </p:nvSpPr>
        <p:spPr>
          <a:xfrm>
            <a:off x="3978275" y="6016625"/>
            <a:ext cx="844550" cy="584200"/>
          </a:xfrm>
          <a:prstGeom prst="rect">
            <a:avLst/>
          </a:prstGeom>
          <a:noFill/>
        </p:spPr>
        <p:txBody>
          <a:bodyPr>
            <a:spAutoFit/>
          </a:bodyPr>
          <a:lstStyle/>
          <a:p>
            <a:pPr algn="ctr">
              <a:defRPr/>
            </a:pPr>
            <a:r>
              <a:rPr lang="en-US" sz="3200" dirty="0">
                <a:solidFill>
                  <a:srgbClr val="FF0000"/>
                </a:solidFill>
                <a:latin typeface="Calibri"/>
                <a:ea typeface="ＭＳ Ｐゴシック" charset="0"/>
                <a:cs typeface="ＭＳ Ｐゴシック" charset="0"/>
              </a:rPr>
              <a:t>0</a:t>
            </a:r>
          </a:p>
        </p:txBody>
      </p:sp>
      <p:sp>
        <p:nvSpPr>
          <p:cNvPr id="217" name="TextBox 216"/>
          <p:cNvSpPr txBox="1"/>
          <p:nvPr/>
        </p:nvSpPr>
        <p:spPr>
          <a:xfrm>
            <a:off x="2668588" y="6016625"/>
            <a:ext cx="844550" cy="584200"/>
          </a:xfrm>
          <a:prstGeom prst="rect">
            <a:avLst/>
          </a:prstGeom>
          <a:noFill/>
        </p:spPr>
        <p:txBody>
          <a:bodyPr>
            <a:spAutoFit/>
          </a:bodyPr>
          <a:lstStyle/>
          <a:p>
            <a:pPr algn="ctr">
              <a:defRPr/>
            </a:pPr>
            <a:r>
              <a:rPr lang="en-US" sz="3200" dirty="0">
                <a:solidFill>
                  <a:srgbClr val="FF0000"/>
                </a:solidFill>
                <a:latin typeface="Calibri"/>
                <a:ea typeface="ＭＳ Ｐゴシック" charset="0"/>
                <a:cs typeface="ＭＳ Ｐゴシック" charset="0"/>
              </a:rPr>
              <a:t>0</a:t>
            </a:r>
          </a:p>
        </p:txBody>
      </p:sp>
      <p:sp>
        <p:nvSpPr>
          <p:cNvPr id="2" name="Title 1"/>
          <p:cNvSpPr>
            <a:spLocks noGrp="1"/>
          </p:cNvSpPr>
          <p:nvPr>
            <p:ph type="title"/>
          </p:nvPr>
        </p:nvSpPr>
        <p:spPr/>
        <p:txBody>
          <a:bodyPr rtlCol="0">
            <a:normAutofit fontScale="90000"/>
          </a:bodyPr>
          <a:lstStyle/>
          <a:p>
            <a:pPr eaLnBrk="1" fontAlgn="auto" hangingPunct="1">
              <a:spcAft>
                <a:spcPts val="0"/>
              </a:spcAft>
              <a:defRPr/>
            </a:pPr>
            <a:r>
              <a:rPr lang="en-US" spc="-150" dirty="0" smtClean="0">
                <a:ea typeface="+mj-ea"/>
                <a:cs typeface="+mj-cs"/>
              </a:rPr>
              <a:t>Read Disturb Problem: “Weak Programming” Effect</a:t>
            </a:r>
            <a:endParaRPr lang="en-US" spc="-150" dirty="0">
              <a:ea typeface="+mj-ea"/>
              <a:cs typeface="+mj-cs"/>
            </a:endParaRPr>
          </a:p>
        </p:txBody>
      </p:sp>
      <p:cxnSp>
        <p:nvCxnSpPr>
          <p:cNvPr id="3" name="Straight Connector 2"/>
          <p:cNvCxnSpPr/>
          <p:nvPr/>
        </p:nvCxnSpPr>
        <p:spPr>
          <a:xfrm>
            <a:off x="1676400" y="198120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3"/>
          <p:cNvCxnSpPr/>
          <p:nvPr/>
        </p:nvCxnSpPr>
        <p:spPr>
          <a:xfrm>
            <a:off x="1676400" y="3097213"/>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1676400" y="4213225"/>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1676400" y="5340350"/>
            <a:ext cx="6096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7539" name="Group 150"/>
          <p:cNvGrpSpPr>
            <a:grpSpLocks/>
          </p:cNvGrpSpPr>
          <p:nvPr/>
        </p:nvGrpSpPr>
        <p:grpSpPr bwMode="auto">
          <a:xfrm>
            <a:off x="2781300" y="1644650"/>
            <a:ext cx="4535488" cy="4014788"/>
            <a:chOff x="3851647" y="1427070"/>
            <a:chExt cx="4535195" cy="4014933"/>
          </a:xfrm>
        </p:grpSpPr>
        <p:sp>
          <p:nvSpPr>
            <p:cNvPr id="152" name="Oval 151"/>
            <p:cNvSpPr/>
            <p:nvPr/>
          </p:nvSpPr>
          <p:spPr>
            <a:xfrm>
              <a:off x="3851647" y="1436595"/>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defTabSz="0">
                <a:defRPr/>
              </a:pPr>
              <a:endParaRPr lang="en-US" sz="2000" spc="-150" dirty="0">
                <a:solidFill>
                  <a:prstClr val="white"/>
                </a:solidFill>
                <a:latin typeface="Calibri"/>
              </a:endParaRPr>
            </a:p>
          </p:txBody>
        </p:sp>
        <p:sp>
          <p:nvSpPr>
            <p:cNvPr id="153" name="Oval 152"/>
            <p:cNvSpPr/>
            <p:nvPr/>
          </p:nvSpPr>
          <p:spPr>
            <a:xfrm>
              <a:off x="5145376" y="1427070"/>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54" name="Oval 153"/>
            <p:cNvSpPr/>
            <p:nvPr/>
          </p:nvSpPr>
          <p:spPr>
            <a:xfrm>
              <a:off x="6440693" y="1436595"/>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55" name="Oval 154"/>
            <p:cNvSpPr/>
            <p:nvPr/>
          </p:nvSpPr>
          <p:spPr>
            <a:xfrm>
              <a:off x="7734421" y="1427070"/>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56" name="Oval 155"/>
            <p:cNvSpPr/>
            <p:nvPr/>
          </p:nvSpPr>
          <p:spPr>
            <a:xfrm>
              <a:off x="3851647" y="2555824"/>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57" name="Oval 156"/>
            <p:cNvSpPr/>
            <p:nvPr/>
          </p:nvSpPr>
          <p:spPr>
            <a:xfrm>
              <a:off x="5145376" y="2546298"/>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58" name="Oval 157"/>
            <p:cNvSpPr/>
            <p:nvPr/>
          </p:nvSpPr>
          <p:spPr>
            <a:xfrm>
              <a:off x="6440693" y="2555824"/>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59" name="Oval 158"/>
            <p:cNvSpPr/>
            <p:nvPr/>
          </p:nvSpPr>
          <p:spPr>
            <a:xfrm>
              <a:off x="7734421" y="2546298"/>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60" name="Oval 159"/>
            <p:cNvSpPr/>
            <p:nvPr/>
          </p:nvSpPr>
          <p:spPr>
            <a:xfrm>
              <a:off x="3851647" y="366870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61" name="Oval 160"/>
            <p:cNvSpPr/>
            <p:nvPr/>
          </p:nvSpPr>
          <p:spPr>
            <a:xfrm>
              <a:off x="5145376" y="3657589"/>
              <a:ext cx="652420"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62" name="Oval 161"/>
            <p:cNvSpPr/>
            <p:nvPr/>
          </p:nvSpPr>
          <p:spPr>
            <a:xfrm>
              <a:off x="6440693" y="366870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63" name="Oval 162"/>
            <p:cNvSpPr/>
            <p:nvPr/>
          </p:nvSpPr>
          <p:spPr>
            <a:xfrm>
              <a:off x="7734421" y="3657589"/>
              <a:ext cx="652421" cy="652486"/>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64" name="Oval 163"/>
            <p:cNvSpPr/>
            <p:nvPr/>
          </p:nvSpPr>
          <p:spPr>
            <a:xfrm>
              <a:off x="3851647" y="4789516"/>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65" name="Oval 164"/>
            <p:cNvSpPr/>
            <p:nvPr/>
          </p:nvSpPr>
          <p:spPr>
            <a:xfrm>
              <a:off x="5145376" y="4779991"/>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66" name="Oval 165"/>
            <p:cNvSpPr/>
            <p:nvPr/>
          </p:nvSpPr>
          <p:spPr>
            <a:xfrm>
              <a:off x="6440693" y="4789516"/>
              <a:ext cx="652420"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67" name="Oval 166"/>
            <p:cNvSpPr/>
            <p:nvPr/>
          </p:nvSpPr>
          <p:spPr>
            <a:xfrm>
              <a:off x="7734421" y="4779991"/>
              <a:ext cx="652421" cy="652487"/>
            </a:xfrm>
            <a:prstGeom prst="ellipse">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grpSp>
      <p:sp>
        <p:nvSpPr>
          <p:cNvPr id="188" name="TextBox 187"/>
          <p:cNvSpPr txBox="1"/>
          <p:nvPr/>
        </p:nvSpPr>
        <p:spPr>
          <a:xfrm>
            <a:off x="979488" y="6396038"/>
            <a:ext cx="8240712" cy="461962"/>
          </a:xfrm>
          <a:prstGeom prst="rect">
            <a:avLst/>
          </a:prstGeom>
          <a:noFill/>
        </p:spPr>
        <p:txBody>
          <a:bodyPr>
            <a:spAutoFit/>
          </a:bodyPr>
          <a:lstStyle/>
          <a:p>
            <a:pPr>
              <a:defRPr/>
            </a:pPr>
            <a:r>
              <a:rPr lang="en-US" sz="2400" dirty="0">
                <a:solidFill>
                  <a:srgbClr val="FF0000"/>
                </a:solidFill>
                <a:latin typeface="Calibri"/>
                <a:ea typeface="ＭＳ Ｐゴシック" charset="0"/>
                <a:cs typeface="ＭＳ Ｐゴシック" charset="0"/>
              </a:rPr>
              <a:t>High pass-through voltage induces “weak-programming” effect</a:t>
            </a:r>
          </a:p>
        </p:txBody>
      </p:sp>
      <p:grpSp>
        <p:nvGrpSpPr>
          <p:cNvPr id="189" name="Group 188"/>
          <p:cNvGrpSpPr>
            <a:grpSpLocks/>
          </p:cNvGrpSpPr>
          <p:nvPr/>
        </p:nvGrpSpPr>
        <p:grpSpPr bwMode="auto">
          <a:xfrm>
            <a:off x="2782888" y="1644650"/>
            <a:ext cx="4535487" cy="4014788"/>
            <a:chOff x="3851647" y="1427070"/>
            <a:chExt cx="4535195" cy="4014933"/>
          </a:xfrm>
        </p:grpSpPr>
        <p:sp>
          <p:nvSpPr>
            <p:cNvPr id="190" name="Oval 189"/>
            <p:cNvSpPr/>
            <p:nvPr/>
          </p:nvSpPr>
          <p:spPr>
            <a:xfrm>
              <a:off x="3851647" y="1436595"/>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defTabSz="0">
                <a:defRPr/>
              </a:pPr>
              <a:endParaRPr lang="en-US" sz="2000" spc="-150" dirty="0">
                <a:solidFill>
                  <a:prstClr val="white"/>
                </a:solidFill>
                <a:latin typeface="Calibri"/>
              </a:endParaRPr>
            </a:p>
          </p:txBody>
        </p:sp>
        <p:sp>
          <p:nvSpPr>
            <p:cNvPr id="191" name="Oval 190"/>
            <p:cNvSpPr/>
            <p:nvPr/>
          </p:nvSpPr>
          <p:spPr>
            <a:xfrm>
              <a:off x="5145376" y="1427070"/>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92" name="Oval 191"/>
            <p:cNvSpPr/>
            <p:nvPr/>
          </p:nvSpPr>
          <p:spPr>
            <a:xfrm>
              <a:off x="6440692" y="1436595"/>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93" name="Oval 192"/>
            <p:cNvSpPr/>
            <p:nvPr/>
          </p:nvSpPr>
          <p:spPr>
            <a:xfrm>
              <a:off x="7734422" y="1427070"/>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94" name="Oval 193"/>
            <p:cNvSpPr/>
            <p:nvPr/>
          </p:nvSpPr>
          <p:spPr>
            <a:xfrm>
              <a:off x="3851647" y="2555824"/>
              <a:ext cx="652420"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95" name="Oval 194"/>
            <p:cNvSpPr/>
            <p:nvPr/>
          </p:nvSpPr>
          <p:spPr>
            <a:xfrm>
              <a:off x="5145376" y="2546298"/>
              <a:ext cx="652421"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96" name="Oval 195"/>
            <p:cNvSpPr/>
            <p:nvPr/>
          </p:nvSpPr>
          <p:spPr>
            <a:xfrm>
              <a:off x="6440692" y="2555824"/>
              <a:ext cx="652421" cy="652486"/>
            </a:xfrm>
            <a:prstGeom prst="ellipse">
              <a:avLst/>
            </a:prstGeom>
            <a:solidFill>
              <a:schemeClr val="accent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97" name="Oval 196"/>
            <p:cNvSpPr/>
            <p:nvPr/>
          </p:nvSpPr>
          <p:spPr>
            <a:xfrm>
              <a:off x="7734422" y="2546298"/>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98" name="Oval 197"/>
            <p:cNvSpPr/>
            <p:nvPr/>
          </p:nvSpPr>
          <p:spPr>
            <a:xfrm>
              <a:off x="3851647" y="366870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199" name="Oval 198"/>
            <p:cNvSpPr/>
            <p:nvPr/>
          </p:nvSpPr>
          <p:spPr>
            <a:xfrm>
              <a:off x="5145376" y="3657589"/>
              <a:ext cx="652421"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00" name="Oval 199"/>
            <p:cNvSpPr/>
            <p:nvPr/>
          </p:nvSpPr>
          <p:spPr>
            <a:xfrm>
              <a:off x="6440692" y="366870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01" name="Oval 200"/>
            <p:cNvSpPr/>
            <p:nvPr/>
          </p:nvSpPr>
          <p:spPr>
            <a:xfrm>
              <a:off x="7734422" y="3657589"/>
              <a:ext cx="652420" cy="652486"/>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02" name="Oval 201"/>
            <p:cNvSpPr/>
            <p:nvPr/>
          </p:nvSpPr>
          <p:spPr>
            <a:xfrm>
              <a:off x="3851647" y="4789516"/>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03" name="Oval 202"/>
            <p:cNvSpPr/>
            <p:nvPr/>
          </p:nvSpPr>
          <p:spPr>
            <a:xfrm>
              <a:off x="5145376" y="4779991"/>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04" name="Oval 203"/>
            <p:cNvSpPr/>
            <p:nvPr/>
          </p:nvSpPr>
          <p:spPr>
            <a:xfrm>
              <a:off x="6440692" y="4789516"/>
              <a:ext cx="652421"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sp>
          <p:nvSpPr>
            <p:cNvPr id="205" name="Oval 204"/>
            <p:cNvSpPr/>
            <p:nvPr/>
          </p:nvSpPr>
          <p:spPr>
            <a:xfrm>
              <a:off x="7734422" y="4779991"/>
              <a:ext cx="652420" cy="652487"/>
            </a:xfrm>
            <a:prstGeom prst="ellipse">
              <a:avLst/>
            </a:prstGeom>
            <a:solidFill>
              <a:schemeClr val="tx2"/>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endParaRPr lang="en-US" sz="2000" spc="-150" dirty="0">
                <a:solidFill>
                  <a:prstClr val="white"/>
                </a:solidFill>
                <a:latin typeface="Calibri"/>
              </a:endParaRPr>
            </a:p>
          </p:txBody>
        </p:sp>
      </p:grpSp>
      <p:sp>
        <p:nvSpPr>
          <p:cNvPr id="168" name="TextBox 167"/>
          <p:cNvSpPr txBox="1"/>
          <p:nvPr/>
        </p:nvSpPr>
        <p:spPr>
          <a:xfrm>
            <a:off x="2732088" y="1727200"/>
            <a:ext cx="747712"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3.0V</a:t>
            </a:r>
          </a:p>
        </p:txBody>
      </p:sp>
      <p:sp>
        <p:nvSpPr>
          <p:cNvPr id="169" name="TextBox 168"/>
          <p:cNvSpPr txBox="1"/>
          <p:nvPr/>
        </p:nvSpPr>
        <p:spPr>
          <a:xfrm>
            <a:off x="4035425" y="1727200"/>
            <a:ext cx="747713"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3.8V</a:t>
            </a:r>
          </a:p>
        </p:txBody>
      </p:sp>
      <p:sp>
        <p:nvSpPr>
          <p:cNvPr id="170" name="TextBox 169"/>
          <p:cNvSpPr txBox="1"/>
          <p:nvPr/>
        </p:nvSpPr>
        <p:spPr>
          <a:xfrm>
            <a:off x="5322888" y="1727200"/>
            <a:ext cx="747712"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3.9V</a:t>
            </a:r>
          </a:p>
        </p:txBody>
      </p:sp>
      <p:sp>
        <p:nvSpPr>
          <p:cNvPr id="171" name="TextBox 170"/>
          <p:cNvSpPr txBox="1"/>
          <p:nvPr/>
        </p:nvSpPr>
        <p:spPr>
          <a:xfrm>
            <a:off x="6610350" y="1727200"/>
            <a:ext cx="747713"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4.8V</a:t>
            </a:r>
          </a:p>
        </p:txBody>
      </p:sp>
      <p:sp>
        <p:nvSpPr>
          <p:cNvPr id="172" name="TextBox 171"/>
          <p:cNvSpPr txBox="1"/>
          <p:nvPr/>
        </p:nvSpPr>
        <p:spPr>
          <a:xfrm>
            <a:off x="2732088" y="2863850"/>
            <a:ext cx="747712"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3.5V</a:t>
            </a:r>
          </a:p>
        </p:txBody>
      </p:sp>
      <p:sp>
        <p:nvSpPr>
          <p:cNvPr id="173" name="TextBox 172"/>
          <p:cNvSpPr txBox="1"/>
          <p:nvPr/>
        </p:nvSpPr>
        <p:spPr>
          <a:xfrm>
            <a:off x="4035425" y="2863850"/>
            <a:ext cx="747713"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2.9V</a:t>
            </a:r>
          </a:p>
        </p:txBody>
      </p:sp>
      <p:sp>
        <p:nvSpPr>
          <p:cNvPr id="175" name="TextBox 174"/>
          <p:cNvSpPr txBox="1"/>
          <p:nvPr/>
        </p:nvSpPr>
        <p:spPr>
          <a:xfrm>
            <a:off x="6610350" y="2863850"/>
            <a:ext cx="747713" cy="461963"/>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2.1V</a:t>
            </a:r>
          </a:p>
        </p:txBody>
      </p:sp>
      <p:sp>
        <p:nvSpPr>
          <p:cNvPr id="176" name="TextBox 175"/>
          <p:cNvSpPr txBox="1"/>
          <p:nvPr/>
        </p:nvSpPr>
        <p:spPr>
          <a:xfrm>
            <a:off x="2733675" y="3976688"/>
            <a:ext cx="747713"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2.2V</a:t>
            </a:r>
          </a:p>
        </p:txBody>
      </p:sp>
      <p:sp>
        <p:nvSpPr>
          <p:cNvPr id="177" name="TextBox 176"/>
          <p:cNvSpPr txBox="1"/>
          <p:nvPr/>
        </p:nvSpPr>
        <p:spPr>
          <a:xfrm>
            <a:off x="4037013" y="3976688"/>
            <a:ext cx="747712"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4.3V</a:t>
            </a:r>
          </a:p>
        </p:txBody>
      </p:sp>
      <p:sp>
        <p:nvSpPr>
          <p:cNvPr id="178" name="TextBox 177"/>
          <p:cNvSpPr txBox="1"/>
          <p:nvPr/>
        </p:nvSpPr>
        <p:spPr>
          <a:xfrm>
            <a:off x="5324475" y="3976688"/>
            <a:ext cx="747713"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4.6V</a:t>
            </a:r>
          </a:p>
        </p:txBody>
      </p:sp>
      <p:sp>
        <p:nvSpPr>
          <p:cNvPr id="179" name="TextBox 178"/>
          <p:cNvSpPr txBox="1"/>
          <p:nvPr/>
        </p:nvSpPr>
        <p:spPr>
          <a:xfrm>
            <a:off x="6611938" y="3976688"/>
            <a:ext cx="747712"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1.8V</a:t>
            </a:r>
          </a:p>
        </p:txBody>
      </p:sp>
      <p:sp>
        <p:nvSpPr>
          <p:cNvPr id="180" name="TextBox 179"/>
          <p:cNvSpPr txBox="1"/>
          <p:nvPr/>
        </p:nvSpPr>
        <p:spPr>
          <a:xfrm>
            <a:off x="2732088" y="5097463"/>
            <a:ext cx="747712"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3.5V</a:t>
            </a:r>
          </a:p>
        </p:txBody>
      </p:sp>
      <p:sp>
        <p:nvSpPr>
          <p:cNvPr id="181" name="TextBox 180"/>
          <p:cNvSpPr txBox="1"/>
          <p:nvPr/>
        </p:nvSpPr>
        <p:spPr>
          <a:xfrm>
            <a:off x="4035425" y="5097463"/>
            <a:ext cx="747713"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2.3V</a:t>
            </a:r>
          </a:p>
        </p:txBody>
      </p:sp>
      <p:sp>
        <p:nvSpPr>
          <p:cNvPr id="182" name="TextBox 181"/>
          <p:cNvSpPr txBox="1"/>
          <p:nvPr/>
        </p:nvSpPr>
        <p:spPr>
          <a:xfrm>
            <a:off x="5322888" y="5097463"/>
            <a:ext cx="747712"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1.9V</a:t>
            </a:r>
          </a:p>
        </p:txBody>
      </p:sp>
      <p:sp>
        <p:nvSpPr>
          <p:cNvPr id="183" name="TextBox 182"/>
          <p:cNvSpPr txBox="1"/>
          <p:nvPr/>
        </p:nvSpPr>
        <p:spPr>
          <a:xfrm>
            <a:off x="6610350" y="5097463"/>
            <a:ext cx="747713" cy="461962"/>
          </a:xfrm>
          <a:prstGeom prst="rect">
            <a:avLst/>
          </a:prstGeom>
          <a:noFill/>
        </p:spPr>
        <p:txBody>
          <a:bodyPr wrap="none">
            <a:spAutoFit/>
          </a:bodyPr>
          <a:lstStyle/>
          <a:p>
            <a:pPr>
              <a:defRPr/>
            </a:pPr>
            <a:r>
              <a:rPr lang="en-US" sz="2400" dirty="0">
                <a:solidFill>
                  <a:prstClr val="white"/>
                </a:solidFill>
                <a:latin typeface="Calibri"/>
                <a:ea typeface="ＭＳ Ｐゴシック" charset="0"/>
                <a:cs typeface="ＭＳ Ｐゴシック" charset="0"/>
              </a:rPr>
              <a:t>4.3V</a:t>
            </a:r>
          </a:p>
        </p:txBody>
      </p:sp>
      <p:sp>
        <p:nvSpPr>
          <p:cNvPr id="219" name="TextBox 218"/>
          <p:cNvSpPr txBox="1"/>
          <p:nvPr/>
        </p:nvSpPr>
        <p:spPr>
          <a:xfrm>
            <a:off x="492125" y="5756275"/>
            <a:ext cx="2409825" cy="831850"/>
          </a:xfrm>
          <a:prstGeom prst="rect">
            <a:avLst/>
          </a:prstGeom>
          <a:noFill/>
        </p:spPr>
        <p:txBody>
          <a:bodyPr>
            <a:spAutoFit/>
          </a:bodyPr>
          <a:lstStyle/>
          <a:p>
            <a:pPr algn="ctr">
              <a:defRPr/>
            </a:pPr>
            <a:r>
              <a:rPr lang="en-US" sz="2400" dirty="0">
                <a:solidFill>
                  <a:srgbClr val="FF0000"/>
                </a:solidFill>
                <a:latin typeface="Calibri"/>
                <a:ea typeface="ＭＳ Ｐゴシック" charset="0"/>
                <a:cs typeface="ＭＳ Ｐゴシック" charset="0"/>
              </a:rPr>
              <a:t>Incorrect values from page 2: </a:t>
            </a:r>
          </a:p>
        </p:txBody>
      </p:sp>
      <p:sp>
        <p:nvSpPr>
          <p:cNvPr id="277558" name="Slide Number Placeholder 219"/>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ED8C927-3C1A-594C-9E7F-68C36B80AD42}" type="slidenum">
              <a:rPr lang="en-US" sz="1200">
                <a:solidFill>
                  <a:srgbClr val="898989"/>
                </a:solidFill>
                <a:latin typeface="Calibri" charset="0"/>
              </a:rPr>
              <a:pPr eaLnBrk="1" hangingPunct="1"/>
              <a:t>224</a:t>
            </a:fld>
            <a:endParaRPr lang="en-US" sz="1200">
              <a:solidFill>
                <a:srgbClr val="898989"/>
              </a:solidFill>
              <a:latin typeface="Calibri" charset="0"/>
            </a:endParaRPr>
          </a:p>
        </p:txBody>
      </p:sp>
      <p:sp>
        <p:nvSpPr>
          <p:cNvPr id="224" name="TextBox 223"/>
          <p:cNvSpPr txBox="1"/>
          <p:nvPr/>
        </p:nvSpPr>
        <p:spPr>
          <a:xfrm>
            <a:off x="5322888" y="2863850"/>
            <a:ext cx="760412" cy="461963"/>
          </a:xfrm>
          <a:prstGeom prst="rect">
            <a:avLst/>
          </a:prstGeom>
          <a:noFill/>
        </p:spPr>
        <p:txBody>
          <a:bodyPr wrap="none">
            <a:spAutoFit/>
          </a:bodyPr>
          <a:lstStyle/>
          <a:p>
            <a:pPr>
              <a:defRPr/>
            </a:pPr>
            <a:r>
              <a:rPr lang="en-US" sz="2400" b="1" dirty="0">
                <a:solidFill>
                  <a:prstClr val="white"/>
                </a:solidFill>
                <a:latin typeface="Calibri"/>
                <a:ea typeface="ＭＳ Ｐゴシック" charset="0"/>
                <a:cs typeface="ＭＳ Ｐゴシック" charset="0"/>
              </a:rPr>
              <a:t>2.4V</a:t>
            </a:r>
          </a:p>
        </p:txBody>
      </p:sp>
      <p:sp>
        <p:nvSpPr>
          <p:cNvPr id="174" name="TextBox 173"/>
          <p:cNvSpPr txBox="1"/>
          <p:nvPr/>
        </p:nvSpPr>
        <p:spPr>
          <a:xfrm>
            <a:off x="5322888" y="2863850"/>
            <a:ext cx="760412" cy="461963"/>
          </a:xfrm>
          <a:prstGeom prst="rect">
            <a:avLst/>
          </a:prstGeom>
          <a:noFill/>
        </p:spPr>
        <p:txBody>
          <a:bodyPr wrap="none">
            <a:spAutoFit/>
          </a:bodyPr>
          <a:lstStyle/>
          <a:p>
            <a:pPr>
              <a:defRPr/>
            </a:pPr>
            <a:r>
              <a:rPr lang="en-US" sz="2400" b="1" dirty="0">
                <a:solidFill>
                  <a:srgbClr val="FF0000">
                    <a:lumMod val="50000"/>
                  </a:srgbClr>
                </a:solidFill>
                <a:latin typeface="Calibri"/>
                <a:ea typeface="ＭＳ Ｐゴシック" charset="0"/>
                <a:cs typeface="ＭＳ Ｐゴシック" charset="0"/>
              </a:rPr>
              <a:t>2.6V</a:t>
            </a:r>
          </a:p>
        </p:txBody>
      </p:sp>
      <p:sp>
        <p:nvSpPr>
          <p:cNvPr id="225" name="TextBox 224"/>
          <p:cNvSpPr txBox="1"/>
          <p:nvPr/>
        </p:nvSpPr>
        <p:spPr>
          <a:xfrm>
            <a:off x="7772400" y="1762125"/>
            <a:ext cx="1004888" cy="461963"/>
          </a:xfrm>
          <a:prstGeom prst="rect">
            <a:avLst/>
          </a:prstGeom>
          <a:noFill/>
        </p:spPr>
        <p:txBody>
          <a:bodyPr wrap="none">
            <a:spAutoFit/>
          </a:bodyPr>
          <a:lstStyle/>
          <a:p>
            <a:pPr>
              <a:defRPr/>
            </a:pPr>
            <a:r>
              <a:rPr lang="en-US" sz="2400" dirty="0">
                <a:solidFill>
                  <a:prstClr val="black"/>
                </a:solidFill>
                <a:latin typeface="Calibri"/>
                <a:ea typeface="ＭＳ Ｐゴシック" charset="0"/>
                <a:cs typeface="ＭＳ Ｐゴシック" charset="0"/>
              </a:rPr>
              <a:t>Page 1</a:t>
            </a:r>
          </a:p>
        </p:txBody>
      </p:sp>
      <p:sp>
        <p:nvSpPr>
          <p:cNvPr id="226" name="TextBox 225"/>
          <p:cNvSpPr txBox="1"/>
          <p:nvPr/>
        </p:nvSpPr>
        <p:spPr>
          <a:xfrm>
            <a:off x="7772400" y="2873375"/>
            <a:ext cx="1004888" cy="461963"/>
          </a:xfrm>
          <a:prstGeom prst="rect">
            <a:avLst/>
          </a:prstGeom>
          <a:noFill/>
        </p:spPr>
        <p:txBody>
          <a:bodyPr wrap="none">
            <a:spAutoFit/>
          </a:bodyPr>
          <a:lstStyle/>
          <a:p>
            <a:pPr>
              <a:defRPr/>
            </a:pPr>
            <a:r>
              <a:rPr lang="en-US" sz="2400" dirty="0">
                <a:solidFill>
                  <a:prstClr val="black"/>
                </a:solidFill>
                <a:latin typeface="Calibri"/>
                <a:ea typeface="ＭＳ Ｐゴシック" charset="0"/>
                <a:cs typeface="ＭＳ Ｐゴシック" charset="0"/>
              </a:rPr>
              <a:t>Page 2</a:t>
            </a:r>
          </a:p>
        </p:txBody>
      </p:sp>
      <p:sp>
        <p:nvSpPr>
          <p:cNvPr id="227" name="TextBox 226"/>
          <p:cNvSpPr txBox="1"/>
          <p:nvPr/>
        </p:nvSpPr>
        <p:spPr>
          <a:xfrm>
            <a:off x="7772400" y="4010025"/>
            <a:ext cx="1004888" cy="461963"/>
          </a:xfrm>
          <a:prstGeom prst="rect">
            <a:avLst/>
          </a:prstGeom>
          <a:noFill/>
        </p:spPr>
        <p:txBody>
          <a:bodyPr wrap="none">
            <a:spAutoFit/>
          </a:bodyPr>
          <a:lstStyle/>
          <a:p>
            <a:pPr>
              <a:defRPr/>
            </a:pPr>
            <a:r>
              <a:rPr lang="en-US" sz="2400" dirty="0">
                <a:solidFill>
                  <a:prstClr val="black"/>
                </a:solidFill>
                <a:latin typeface="Calibri"/>
                <a:ea typeface="ＭＳ Ｐゴシック" charset="0"/>
                <a:cs typeface="ＭＳ Ｐゴシック" charset="0"/>
              </a:rPr>
              <a:t>Page 3</a:t>
            </a:r>
          </a:p>
        </p:txBody>
      </p:sp>
      <p:sp>
        <p:nvSpPr>
          <p:cNvPr id="228" name="TextBox 227"/>
          <p:cNvSpPr txBox="1"/>
          <p:nvPr/>
        </p:nvSpPr>
        <p:spPr>
          <a:xfrm>
            <a:off x="7772400" y="5100638"/>
            <a:ext cx="1004888" cy="461962"/>
          </a:xfrm>
          <a:prstGeom prst="rect">
            <a:avLst/>
          </a:prstGeom>
          <a:noFill/>
        </p:spPr>
        <p:txBody>
          <a:bodyPr wrap="none">
            <a:spAutoFit/>
          </a:bodyPr>
          <a:lstStyle/>
          <a:p>
            <a:pPr>
              <a:defRPr/>
            </a:pPr>
            <a:r>
              <a:rPr lang="en-US" sz="2400" dirty="0">
                <a:solidFill>
                  <a:prstClr val="black"/>
                </a:solidFill>
                <a:latin typeface="Calibri"/>
                <a:ea typeface="ＭＳ Ｐゴシック" charset="0"/>
                <a:cs typeface="ＭＳ Ｐゴシック" charset="0"/>
              </a:rPr>
              <a:t>Page 4</a:t>
            </a:r>
          </a:p>
        </p:txBody>
      </p:sp>
      <p:sp>
        <p:nvSpPr>
          <p:cNvPr id="222" name="AutoShape 25"/>
          <p:cNvSpPr>
            <a:spLocks noChangeArrowheads="1"/>
          </p:cNvSpPr>
          <p:nvPr/>
        </p:nvSpPr>
        <p:spPr bwMode="auto">
          <a:xfrm>
            <a:off x="5260975" y="6083300"/>
            <a:ext cx="835025" cy="482600"/>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fontAlgn="base">
              <a:spcBef>
                <a:spcPct val="0"/>
              </a:spcBef>
              <a:spcAft>
                <a:spcPct val="0"/>
              </a:spcAft>
              <a:defRPr/>
            </a:pPr>
            <a:endParaRPr lang="en-US" kern="0">
              <a:solidFill>
                <a:sysClr val="windowText" lastClr="000000"/>
              </a:solidFill>
              <a:latin typeface="Arial" pitchFamily="-107" charset="0"/>
              <a:ea typeface="Arial" pitchFamily="-107" charset="0"/>
              <a:cs typeface="Arial" pitchFamily="-107" charset="0"/>
            </a:endParaRPr>
          </a:p>
        </p:txBody>
      </p:sp>
    </p:spTree>
    <p:custDataLst>
      <p:tags r:id="rId1"/>
    </p:custDataLst>
    <p:extLst>
      <p:ext uri="{BB962C8B-B14F-4D97-AF65-F5344CB8AC3E}">
        <p14:creationId xmlns:p14="http://schemas.microsoft.com/office/powerpoint/2010/main" val="387479220"/>
      </p:ext>
    </p:extLst>
  </p:cSld>
  <p:clrMapOvr>
    <a:masterClrMapping/>
  </p:clrMapOvr>
  <p:transition xmlns:p14="http://schemas.microsoft.com/office/powerpoint/2010/main" spd="slow"/>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xit" presetSubtype="0" fill="hold" nodeType="clickEffect">
                                  <p:stCondLst>
                                    <p:cond delay="0"/>
                                  </p:stCondLst>
                                  <p:childTnLst>
                                    <p:animEffect transition="out" filter="fade">
                                      <p:cBhvr>
                                        <p:cTn id="6" dur="1000"/>
                                        <p:tgtEl>
                                          <p:spTgt spid="224">
                                            <p:txEl>
                                              <p:pRg st="0" end="0"/>
                                            </p:txEl>
                                          </p:spTgt>
                                        </p:tgtEl>
                                      </p:cBhvr>
                                    </p:animEffect>
                                    <p:set>
                                      <p:cBhvr>
                                        <p:cTn id="7" dur="1" fill="hold">
                                          <p:stCondLst>
                                            <p:cond delay="999"/>
                                          </p:stCondLst>
                                        </p:cTn>
                                        <p:tgtEl>
                                          <p:spTgt spid="224">
                                            <p:txEl>
                                              <p:pRg st="0" end="0"/>
                                            </p:txEl>
                                          </p:spTgt>
                                        </p:tgtEl>
                                        <p:attrNameLst>
                                          <p:attrName>style.visibility</p:attrName>
                                        </p:attrNameLst>
                                      </p:cBhvr>
                                      <p:to>
                                        <p:strVal val="hidden"/>
                                      </p:to>
                                    </p:set>
                                  </p:childTnLst>
                                </p:cTn>
                              </p:par>
                              <p:par>
                                <p:cTn id="8" presetID="10" presetClass="entr" presetSubtype="0" fill="hold" grpId="0" nodeType="withEffect">
                                  <p:stCondLst>
                                    <p:cond delay="0"/>
                                  </p:stCondLst>
                                  <p:childTnLst>
                                    <p:set>
                                      <p:cBhvr>
                                        <p:cTn id="9" dur="1" fill="hold">
                                          <p:stCondLst>
                                            <p:cond delay="0"/>
                                          </p:stCondLst>
                                        </p:cTn>
                                        <p:tgtEl>
                                          <p:spTgt spid="174"/>
                                        </p:tgtEl>
                                        <p:attrNameLst>
                                          <p:attrName>style.visibility</p:attrName>
                                        </p:attrNameLst>
                                      </p:cBhvr>
                                      <p:to>
                                        <p:strVal val="visible"/>
                                      </p:to>
                                    </p:set>
                                    <p:animEffect transition="in" filter="fade">
                                      <p:cBhvr>
                                        <p:cTn id="10" dur="1000"/>
                                        <p:tgtEl>
                                          <p:spTgt spid="174"/>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0" presetClass="entr" presetSubtype="0" fill="hold" nodeType="clickEffect">
                                  <p:stCondLst>
                                    <p:cond delay="0"/>
                                  </p:stCondLst>
                                  <p:childTnLst>
                                    <p:set>
                                      <p:cBhvr>
                                        <p:cTn id="14" dur="1" fill="hold">
                                          <p:stCondLst>
                                            <p:cond delay="0"/>
                                          </p:stCondLst>
                                        </p:cTn>
                                        <p:tgtEl>
                                          <p:spTgt spid="189"/>
                                        </p:tgtEl>
                                        <p:attrNameLst>
                                          <p:attrName>style.visibility</p:attrName>
                                        </p:attrNameLst>
                                      </p:cBhvr>
                                      <p:to>
                                        <p:strVal val="visible"/>
                                      </p:to>
                                    </p:set>
                                    <p:animEffect transition="in" filter="fade">
                                      <p:cBhvr>
                                        <p:cTn id="15" dur="500"/>
                                        <p:tgtEl>
                                          <p:spTgt spid="18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11"/>
                                        </p:tgtEl>
                                        <p:attrNameLst>
                                          <p:attrName>style.visibility</p:attrName>
                                        </p:attrNameLst>
                                      </p:cBhvr>
                                      <p:to>
                                        <p:strVal val="visible"/>
                                      </p:to>
                                    </p:set>
                                    <p:animEffect transition="in" filter="fade">
                                      <p:cBhvr>
                                        <p:cTn id="18" dur="500"/>
                                        <p:tgtEl>
                                          <p:spTgt spid="21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210"/>
                                        </p:tgtEl>
                                        <p:attrNameLst>
                                          <p:attrName>style.visibility</p:attrName>
                                        </p:attrNameLst>
                                      </p:cBhvr>
                                      <p:to>
                                        <p:strVal val="visible"/>
                                      </p:to>
                                    </p:set>
                                    <p:animEffect transition="in" filter="fade">
                                      <p:cBhvr>
                                        <p:cTn id="21" dur="500"/>
                                        <p:tgtEl>
                                          <p:spTgt spid="210"/>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12"/>
                                        </p:tgtEl>
                                        <p:attrNameLst>
                                          <p:attrName>style.visibility</p:attrName>
                                        </p:attrNameLst>
                                      </p:cBhvr>
                                      <p:to>
                                        <p:strVal val="visible"/>
                                      </p:to>
                                    </p:set>
                                    <p:animEffect transition="in" filter="fade">
                                      <p:cBhvr>
                                        <p:cTn id="24" dur="500"/>
                                        <p:tgtEl>
                                          <p:spTgt spid="212"/>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13"/>
                                        </p:tgtEl>
                                        <p:attrNameLst>
                                          <p:attrName>style.visibility</p:attrName>
                                        </p:attrNameLst>
                                      </p:cBhvr>
                                      <p:to>
                                        <p:strVal val="visible"/>
                                      </p:to>
                                    </p:set>
                                    <p:animEffect transition="in" filter="fade">
                                      <p:cBhvr>
                                        <p:cTn id="27" dur="500"/>
                                        <p:tgtEl>
                                          <p:spTgt spid="213"/>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208"/>
                                        </p:tgtEl>
                                        <p:attrNameLst>
                                          <p:attrName>style.visibility</p:attrName>
                                        </p:attrNameLst>
                                      </p:cBhvr>
                                      <p:to>
                                        <p:strVal val="visible"/>
                                      </p:to>
                                    </p:set>
                                    <p:animEffect transition="in" filter="wipe(up)">
                                      <p:cBhvr>
                                        <p:cTn id="32" dur="500"/>
                                        <p:tgtEl>
                                          <p:spTgt spid="208"/>
                                        </p:tgtEl>
                                      </p:cBhvr>
                                    </p:animEffect>
                                  </p:childTnLst>
                                </p:cTn>
                              </p:par>
                              <p:par>
                                <p:cTn id="33" presetID="22" presetClass="entr" presetSubtype="1" fill="hold" nodeType="withEffect">
                                  <p:stCondLst>
                                    <p:cond delay="0"/>
                                  </p:stCondLst>
                                  <p:childTnLst>
                                    <p:set>
                                      <p:cBhvr>
                                        <p:cTn id="34" dur="1" fill="hold">
                                          <p:stCondLst>
                                            <p:cond delay="0"/>
                                          </p:stCondLst>
                                        </p:cTn>
                                        <p:tgtEl>
                                          <p:spTgt spid="207"/>
                                        </p:tgtEl>
                                        <p:attrNameLst>
                                          <p:attrName>style.visibility</p:attrName>
                                        </p:attrNameLst>
                                      </p:cBhvr>
                                      <p:to>
                                        <p:strVal val="visible"/>
                                      </p:to>
                                    </p:set>
                                    <p:animEffect transition="in" filter="wipe(up)">
                                      <p:cBhvr>
                                        <p:cTn id="35" dur="500"/>
                                        <p:tgtEl>
                                          <p:spTgt spid="207"/>
                                        </p:tgtEl>
                                      </p:cBhvr>
                                    </p:animEffect>
                                  </p:childTnLst>
                                </p:cTn>
                              </p:par>
                              <p:par>
                                <p:cTn id="36" presetID="22" presetClass="entr" presetSubtype="1" fill="hold" nodeType="withEffect">
                                  <p:stCondLst>
                                    <p:cond delay="0"/>
                                  </p:stCondLst>
                                  <p:childTnLst>
                                    <p:set>
                                      <p:cBhvr>
                                        <p:cTn id="37" dur="1" fill="hold">
                                          <p:stCondLst>
                                            <p:cond delay="0"/>
                                          </p:stCondLst>
                                        </p:cTn>
                                        <p:tgtEl>
                                          <p:spTgt spid="209"/>
                                        </p:tgtEl>
                                        <p:attrNameLst>
                                          <p:attrName>style.visibility</p:attrName>
                                        </p:attrNameLst>
                                      </p:cBhvr>
                                      <p:to>
                                        <p:strVal val="visible"/>
                                      </p:to>
                                    </p:set>
                                    <p:animEffect transition="in" filter="wipe(up)">
                                      <p:cBhvr>
                                        <p:cTn id="38" dur="500"/>
                                        <p:tgtEl>
                                          <p:spTgt spid="209"/>
                                        </p:tgtEl>
                                      </p:cBhvr>
                                    </p:animEffect>
                                  </p:childTnLst>
                                </p:cTn>
                              </p:par>
                              <p:par>
                                <p:cTn id="39" presetID="22" presetClass="entr" presetSubtype="1" fill="hold" nodeType="withEffect">
                                  <p:stCondLst>
                                    <p:cond delay="0"/>
                                  </p:stCondLst>
                                  <p:childTnLst>
                                    <p:set>
                                      <p:cBhvr>
                                        <p:cTn id="40" dur="1" fill="hold">
                                          <p:stCondLst>
                                            <p:cond delay="0"/>
                                          </p:stCondLst>
                                        </p:cTn>
                                        <p:tgtEl>
                                          <p:spTgt spid="206"/>
                                        </p:tgtEl>
                                        <p:attrNameLst>
                                          <p:attrName>style.visibility</p:attrName>
                                        </p:attrNameLst>
                                      </p:cBhvr>
                                      <p:to>
                                        <p:strVal val="visible"/>
                                      </p:to>
                                    </p:set>
                                    <p:animEffect transition="in" filter="wipe(up)">
                                      <p:cBhvr>
                                        <p:cTn id="41" dur="500"/>
                                        <p:tgtEl>
                                          <p:spTgt spid="206"/>
                                        </p:tgtEl>
                                      </p:cBhvr>
                                    </p:animEffect>
                                  </p:childTnLst>
                                </p:cTn>
                              </p:par>
                            </p:childTnLst>
                          </p:cTn>
                        </p:par>
                        <p:par>
                          <p:cTn id="42" fill="hold" nodeType="afterGroup">
                            <p:stCondLst>
                              <p:cond delay="500"/>
                            </p:stCondLst>
                            <p:childTnLst>
                              <p:par>
                                <p:cTn id="43" presetID="22" presetClass="entr" presetSubtype="1" fill="hold" grpId="0" nodeType="afterEffect">
                                  <p:stCondLst>
                                    <p:cond delay="0"/>
                                  </p:stCondLst>
                                  <p:childTnLst>
                                    <p:set>
                                      <p:cBhvr>
                                        <p:cTn id="44" dur="1" fill="hold">
                                          <p:stCondLst>
                                            <p:cond delay="0"/>
                                          </p:stCondLst>
                                        </p:cTn>
                                        <p:tgtEl>
                                          <p:spTgt spid="215"/>
                                        </p:tgtEl>
                                        <p:attrNameLst>
                                          <p:attrName>style.visibility</p:attrName>
                                        </p:attrNameLst>
                                      </p:cBhvr>
                                      <p:to>
                                        <p:strVal val="visible"/>
                                      </p:to>
                                    </p:set>
                                    <p:animEffect transition="in" filter="wipe(up)">
                                      <p:cBhvr>
                                        <p:cTn id="45" dur="500"/>
                                        <p:tgtEl>
                                          <p:spTgt spid="215"/>
                                        </p:tgtEl>
                                      </p:cBhvr>
                                    </p:animEffect>
                                  </p:childTnLst>
                                </p:cTn>
                              </p:par>
                              <p:par>
                                <p:cTn id="46" presetID="22" presetClass="entr" presetSubtype="1" fill="hold" grpId="0" nodeType="withEffect">
                                  <p:stCondLst>
                                    <p:cond delay="0"/>
                                  </p:stCondLst>
                                  <p:childTnLst>
                                    <p:set>
                                      <p:cBhvr>
                                        <p:cTn id="47" dur="1" fill="hold">
                                          <p:stCondLst>
                                            <p:cond delay="0"/>
                                          </p:stCondLst>
                                        </p:cTn>
                                        <p:tgtEl>
                                          <p:spTgt spid="214"/>
                                        </p:tgtEl>
                                        <p:attrNameLst>
                                          <p:attrName>style.visibility</p:attrName>
                                        </p:attrNameLst>
                                      </p:cBhvr>
                                      <p:to>
                                        <p:strVal val="visible"/>
                                      </p:to>
                                    </p:set>
                                    <p:animEffect transition="in" filter="wipe(up)">
                                      <p:cBhvr>
                                        <p:cTn id="48" dur="500"/>
                                        <p:tgtEl>
                                          <p:spTgt spid="214"/>
                                        </p:tgtEl>
                                      </p:cBhvr>
                                    </p:animEffect>
                                  </p:childTnLst>
                                </p:cTn>
                              </p:par>
                              <p:par>
                                <p:cTn id="49" presetID="22" presetClass="entr" presetSubtype="1" fill="hold" grpId="0" nodeType="withEffect">
                                  <p:stCondLst>
                                    <p:cond delay="0"/>
                                  </p:stCondLst>
                                  <p:childTnLst>
                                    <p:set>
                                      <p:cBhvr>
                                        <p:cTn id="50" dur="1" fill="hold">
                                          <p:stCondLst>
                                            <p:cond delay="0"/>
                                          </p:stCondLst>
                                        </p:cTn>
                                        <p:tgtEl>
                                          <p:spTgt spid="216"/>
                                        </p:tgtEl>
                                        <p:attrNameLst>
                                          <p:attrName>style.visibility</p:attrName>
                                        </p:attrNameLst>
                                      </p:cBhvr>
                                      <p:to>
                                        <p:strVal val="visible"/>
                                      </p:to>
                                    </p:set>
                                    <p:animEffect transition="in" filter="wipe(up)">
                                      <p:cBhvr>
                                        <p:cTn id="51" dur="500"/>
                                        <p:tgtEl>
                                          <p:spTgt spid="216"/>
                                        </p:tgtEl>
                                      </p:cBhvr>
                                    </p:animEffect>
                                  </p:childTnLst>
                                </p:cTn>
                              </p:par>
                              <p:par>
                                <p:cTn id="52" presetID="22" presetClass="entr" presetSubtype="1" fill="hold" grpId="0" nodeType="withEffect">
                                  <p:stCondLst>
                                    <p:cond delay="0"/>
                                  </p:stCondLst>
                                  <p:childTnLst>
                                    <p:set>
                                      <p:cBhvr>
                                        <p:cTn id="53" dur="1" fill="hold">
                                          <p:stCondLst>
                                            <p:cond delay="0"/>
                                          </p:stCondLst>
                                        </p:cTn>
                                        <p:tgtEl>
                                          <p:spTgt spid="217"/>
                                        </p:tgtEl>
                                        <p:attrNameLst>
                                          <p:attrName>style.visibility</p:attrName>
                                        </p:attrNameLst>
                                      </p:cBhvr>
                                      <p:to>
                                        <p:strVal val="visible"/>
                                      </p:to>
                                    </p:set>
                                    <p:animEffect transition="in" filter="wipe(up)">
                                      <p:cBhvr>
                                        <p:cTn id="54" dur="500"/>
                                        <p:tgtEl>
                                          <p:spTgt spid="217"/>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19"/>
                                        </p:tgtEl>
                                        <p:attrNameLst>
                                          <p:attrName>style.visibility</p:attrName>
                                        </p:attrNameLst>
                                      </p:cBhvr>
                                      <p:to>
                                        <p:strVal val="visible"/>
                                      </p:to>
                                    </p:set>
                                    <p:animEffect transition="in" filter="fade">
                                      <p:cBhvr>
                                        <p:cTn id="57" dur="500"/>
                                        <p:tgtEl>
                                          <p:spTgt spid="219"/>
                                        </p:tgtEl>
                                      </p:cBhvr>
                                    </p:animEffect>
                                  </p:childTnLst>
                                </p:cTn>
                              </p:par>
                              <p:par>
                                <p:cTn id="58" presetID="10" presetClass="exit" presetSubtype="0" fill="hold" grpId="0" nodeType="withEffect">
                                  <p:stCondLst>
                                    <p:cond delay="0"/>
                                  </p:stCondLst>
                                  <p:childTnLst>
                                    <p:animEffect transition="out" filter="fade">
                                      <p:cBhvr>
                                        <p:cTn id="59" dur="500"/>
                                        <p:tgtEl>
                                          <p:spTgt spid="188"/>
                                        </p:tgtEl>
                                      </p:cBhvr>
                                    </p:animEffect>
                                    <p:set>
                                      <p:cBhvr>
                                        <p:cTn id="60" dur="1" fill="hold">
                                          <p:stCondLst>
                                            <p:cond delay="499"/>
                                          </p:stCondLst>
                                        </p:cTn>
                                        <p:tgtEl>
                                          <p:spTgt spid="188"/>
                                        </p:tgtEl>
                                        <p:attrNameLst>
                                          <p:attrName>style.visibility</p:attrName>
                                        </p:attrNameLst>
                                      </p:cBhvr>
                                      <p:to>
                                        <p:strVal val="hidden"/>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1" presetClass="entr" presetSubtype="0" fill="hold" grpId="0" nodeType="clickEffect">
                                  <p:stCondLst>
                                    <p:cond delay="0"/>
                                  </p:stCondLst>
                                  <p:childTnLst>
                                    <p:set>
                                      <p:cBhvr>
                                        <p:cTn id="64" dur="1" fill="hold">
                                          <p:stCondLst>
                                            <p:cond delay="0"/>
                                          </p:stCondLst>
                                        </p:cTn>
                                        <p:tgtEl>
                                          <p:spTgt spid="2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0" grpId="0"/>
      <p:bldP spid="211" grpId="0"/>
      <p:bldP spid="212" grpId="0"/>
      <p:bldP spid="213" grpId="0"/>
      <p:bldP spid="214" grpId="0"/>
      <p:bldP spid="215" grpId="0"/>
      <p:bldP spid="216" grpId="0"/>
      <p:bldP spid="217" grpId="0"/>
      <p:bldP spid="188" grpId="0"/>
      <p:bldP spid="219" grpId="0"/>
      <p:bldP spid="174" grpId="0"/>
      <p:bldP spid="222" grpId="0" animBg="1"/>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Title 1"/>
          <p:cNvSpPr>
            <a:spLocks noGrp="1"/>
          </p:cNvSpPr>
          <p:nvPr>
            <p:ph type="title"/>
          </p:nvPr>
        </p:nvSpPr>
        <p:spPr/>
        <p:txBody>
          <a:bodyPr/>
          <a:lstStyle/>
          <a:p>
            <a:pPr eaLnBrk="1" hangingPunct="1"/>
            <a:r>
              <a:rPr lang="en-US">
                <a:latin typeface="Calibri" charset="0"/>
              </a:rPr>
              <a:t>Executive Summary</a:t>
            </a:r>
          </a:p>
        </p:txBody>
      </p:sp>
      <p:sp>
        <p:nvSpPr>
          <p:cNvPr id="3" name="Content Placeholder 2"/>
          <p:cNvSpPr>
            <a:spLocks noGrp="1"/>
          </p:cNvSpPr>
          <p:nvPr>
            <p:ph idx="1"/>
          </p:nvPr>
        </p:nvSpPr>
        <p:spPr>
          <a:xfrm>
            <a:off x="228600" y="838200"/>
            <a:ext cx="8915400" cy="5876925"/>
          </a:xfrm>
        </p:spPr>
        <p:txBody>
          <a:bodyPr rtlCol="0">
            <a:normAutofit lnSpcReduction="10000"/>
          </a:bodyPr>
          <a:lstStyle/>
          <a:p>
            <a:pPr marL="182880" indent="-182880" eaLnBrk="1" fontAlgn="auto" hangingPunct="1">
              <a:spcAft>
                <a:spcPts val="0"/>
              </a:spcAft>
              <a:buClr>
                <a:prstClr val="black"/>
              </a:buClr>
              <a:buFont typeface="Arial" pitchFamily="34" charset="0"/>
              <a:buChar char="•"/>
              <a:defRPr/>
            </a:pPr>
            <a:r>
              <a:rPr lang="en-US" sz="2800" b="1" i="1" dirty="0">
                <a:solidFill>
                  <a:srgbClr val="FF0000"/>
                </a:solidFill>
                <a:ea typeface="+mn-ea"/>
                <a:cs typeface="+mn-cs"/>
              </a:rPr>
              <a:t>Read disturb errors</a:t>
            </a:r>
            <a:r>
              <a:rPr lang="en-US" sz="2800" b="1" dirty="0">
                <a:solidFill>
                  <a:srgbClr val="FF0000"/>
                </a:solidFill>
                <a:ea typeface="+mn-ea"/>
                <a:cs typeface="+mn-cs"/>
              </a:rPr>
              <a:t> </a:t>
            </a:r>
            <a:r>
              <a:rPr lang="en-US" sz="2800" dirty="0">
                <a:solidFill>
                  <a:srgbClr val="FF0000"/>
                </a:solidFill>
                <a:ea typeface="+mn-ea"/>
                <a:cs typeface="+mn-cs"/>
              </a:rPr>
              <a:t>limit flash memory lifetime today</a:t>
            </a:r>
          </a:p>
          <a:p>
            <a:pPr marL="365760" lvl="1" eaLnBrk="1" fontAlgn="auto" hangingPunct="1">
              <a:spcAft>
                <a:spcPts val="0"/>
              </a:spcAft>
              <a:buClr>
                <a:prstClr val="black"/>
              </a:buClr>
              <a:buFont typeface="Arial" pitchFamily="34" charset="0"/>
              <a:buChar char="–"/>
              <a:defRPr/>
            </a:pPr>
            <a:r>
              <a:rPr lang="en-US" sz="2400" spc="-150" dirty="0">
                <a:solidFill>
                  <a:prstClr val="black"/>
                </a:solidFill>
                <a:ea typeface="+mn-ea"/>
                <a:sym typeface="Wingdings" panose="05000000000000000000" pitchFamily="2" charset="2"/>
              </a:rPr>
              <a:t>A</a:t>
            </a:r>
            <a:r>
              <a:rPr lang="en-US" sz="2400" spc="-150" dirty="0" smtClean="0">
                <a:solidFill>
                  <a:prstClr val="black"/>
                </a:solidFill>
                <a:ea typeface="+mn-ea"/>
                <a:sym typeface="Wingdings" panose="05000000000000000000" pitchFamily="2" charset="2"/>
              </a:rPr>
              <a:t>pply </a:t>
            </a:r>
            <a:r>
              <a:rPr lang="en-US" sz="2400" spc="-150" dirty="0">
                <a:solidFill>
                  <a:prstClr val="black"/>
                </a:solidFill>
                <a:ea typeface="+mn-ea"/>
                <a:sym typeface="Wingdings" panose="05000000000000000000" pitchFamily="2" charset="2"/>
              </a:rPr>
              <a:t>a </a:t>
            </a:r>
            <a:r>
              <a:rPr lang="en-US" sz="2400" i="1" spc="-150" dirty="0">
                <a:solidFill>
                  <a:srgbClr val="FF0000"/>
                </a:solidFill>
                <a:ea typeface="+mn-ea"/>
                <a:sym typeface="Wingdings" panose="05000000000000000000" pitchFamily="2" charset="2"/>
              </a:rPr>
              <a:t>high pass-through voltage (</a:t>
            </a:r>
            <a:r>
              <a:rPr lang="en-US" sz="2400" i="1" spc="-150" dirty="0" err="1">
                <a:solidFill>
                  <a:srgbClr val="FF0000"/>
                </a:solidFill>
                <a:ea typeface="+mn-ea"/>
                <a:sym typeface="Wingdings" panose="05000000000000000000" pitchFamily="2" charset="2"/>
              </a:rPr>
              <a:t>V</a:t>
            </a:r>
            <a:r>
              <a:rPr lang="en-US" sz="2400" i="1" spc="-150" baseline="-25000" dirty="0" err="1">
                <a:solidFill>
                  <a:srgbClr val="FF0000"/>
                </a:solidFill>
                <a:ea typeface="+mn-ea"/>
                <a:sym typeface="Wingdings" panose="05000000000000000000" pitchFamily="2" charset="2"/>
              </a:rPr>
              <a:t>pass</a:t>
            </a:r>
            <a:r>
              <a:rPr lang="en-US" sz="2400" i="1" spc="-150" dirty="0">
                <a:solidFill>
                  <a:srgbClr val="FF0000"/>
                </a:solidFill>
                <a:ea typeface="+mn-ea"/>
                <a:sym typeface="Wingdings" panose="05000000000000000000" pitchFamily="2" charset="2"/>
              </a:rPr>
              <a:t>)</a:t>
            </a:r>
            <a:r>
              <a:rPr lang="en-US" sz="2400" spc="-150" dirty="0">
                <a:solidFill>
                  <a:prstClr val="black"/>
                </a:solidFill>
                <a:ea typeface="+mn-ea"/>
                <a:sym typeface="Wingdings" panose="05000000000000000000" pitchFamily="2" charset="2"/>
              </a:rPr>
              <a:t> to multiple pages on a </a:t>
            </a:r>
            <a:r>
              <a:rPr lang="en-US" sz="2400" spc="-150" dirty="0" smtClean="0">
                <a:solidFill>
                  <a:prstClr val="black"/>
                </a:solidFill>
                <a:ea typeface="+mn-ea"/>
                <a:sym typeface="Wingdings" panose="05000000000000000000" pitchFamily="2" charset="2"/>
              </a:rPr>
              <a:t>read</a:t>
            </a:r>
          </a:p>
          <a:p>
            <a:pPr marL="365760" lvl="1" eaLnBrk="1" fontAlgn="auto" hangingPunct="1">
              <a:spcAft>
                <a:spcPts val="0"/>
              </a:spcAft>
              <a:buClr>
                <a:prstClr val="black"/>
              </a:buClr>
              <a:buFont typeface="Arial" pitchFamily="34" charset="0"/>
              <a:buChar char="–"/>
              <a:defRPr/>
            </a:pPr>
            <a:r>
              <a:rPr lang="en-US" sz="2400" spc="-150" dirty="0" smtClean="0">
                <a:solidFill>
                  <a:prstClr val="black"/>
                </a:solidFill>
                <a:ea typeface="+mn-ea"/>
              </a:rPr>
              <a:t>Repeated application of </a:t>
            </a:r>
            <a:r>
              <a:rPr lang="en-US" sz="2400" i="1" spc="-150" dirty="0" err="1" smtClean="0">
                <a:solidFill>
                  <a:srgbClr val="FF0000"/>
                </a:solidFill>
                <a:sym typeface="Wingdings" panose="05000000000000000000" pitchFamily="2" charset="2"/>
              </a:rPr>
              <a:t>V</a:t>
            </a:r>
            <a:r>
              <a:rPr lang="en-US" sz="2400" i="1" spc="-150" baseline="-25000" dirty="0" err="1" smtClean="0">
                <a:solidFill>
                  <a:srgbClr val="FF0000"/>
                </a:solidFill>
                <a:sym typeface="Wingdings" panose="05000000000000000000" pitchFamily="2" charset="2"/>
              </a:rPr>
              <a:t>pass</a:t>
            </a:r>
            <a:r>
              <a:rPr lang="en-US" sz="2400" spc="-150" dirty="0">
                <a:solidFill>
                  <a:srgbClr val="FF0000"/>
                </a:solidFill>
                <a:ea typeface="+mn-ea"/>
                <a:sym typeface="Wingdings" panose="05000000000000000000" pitchFamily="2" charset="2"/>
              </a:rPr>
              <a:t> </a:t>
            </a:r>
            <a:r>
              <a:rPr lang="en-US" sz="2400" spc="-150" dirty="0" smtClean="0">
                <a:solidFill>
                  <a:srgbClr val="FF0000"/>
                </a:solidFill>
                <a:ea typeface="+mn-ea"/>
              </a:rPr>
              <a:t>can alter stored values in unread pages</a:t>
            </a:r>
            <a:endParaRPr lang="en-US" sz="2400" spc="-150" dirty="0">
              <a:solidFill>
                <a:srgbClr val="FF0000"/>
              </a:solidFill>
              <a:ea typeface="+mn-ea"/>
            </a:endParaRPr>
          </a:p>
          <a:p>
            <a:pPr marL="182880" indent="-182880" eaLnBrk="1" fontAlgn="auto" hangingPunct="1">
              <a:spcAft>
                <a:spcPts val="0"/>
              </a:spcAft>
              <a:buClr>
                <a:prstClr val="black"/>
              </a:buClr>
              <a:buFont typeface="Arial" pitchFamily="34" charset="0"/>
              <a:buChar char="•"/>
              <a:defRPr/>
            </a:pPr>
            <a:endParaRPr lang="en-US" sz="800" dirty="0" smtClean="0">
              <a:solidFill>
                <a:prstClr val="black"/>
              </a:solidFill>
              <a:ea typeface="+mn-ea"/>
              <a:cs typeface="+mn-cs"/>
            </a:endParaRPr>
          </a:p>
          <a:p>
            <a:pPr marL="182880" indent="-182880" eaLnBrk="1" fontAlgn="auto" hangingPunct="1">
              <a:spcAft>
                <a:spcPts val="0"/>
              </a:spcAft>
              <a:buClr>
                <a:prstClr val="black"/>
              </a:buClr>
              <a:buFont typeface="Arial" pitchFamily="34" charset="0"/>
              <a:buChar char="•"/>
              <a:defRPr/>
            </a:pPr>
            <a:r>
              <a:rPr lang="en-US" sz="2800" dirty="0" smtClean="0">
                <a:solidFill>
                  <a:prstClr val="black"/>
                </a:solidFill>
                <a:ea typeface="+mn-ea"/>
                <a:cs typeface="+mn-cs"/>
              </a:rPr>
              <a:t>We </a:t>
            </a:r>
            <a:r>
              <a:rPr lang="en-US" sz="2800" b="1" dirty="0">
                <a:solidFill>
                  <a:srgbClr val="0000FF"/>
                </a:solidFill>
                <a:ea typeface="+mn-ea"/>
                <a:cs typeface="+mn-cs"/>
              </a:rPr>
              <a:t>characterize read disturb </a:t>
            </a:r>
            <a:r>
              <a:rPr lang="en-US" sz="2800" dirty="0">
                <a:solidFill>
                  <a:prstClr val="black"/>
                </a:solidFill>
                <a:ea typeface="+mn-ea"/>
                <a:cs typeface="+mn-cs"/>
              </a:rPr>
              <a:t>on real NAND flash chips</a:t>
            </a:r>
          </a:p>
          <a:p>
            <a:pPr marL="365760" lvl="1" eaLnBrk="1" fontAlgn="auto" hangingPunct="1">
              <a:spcAft>
                <a:spcPts val="0"/>
              </a:spcAft>
              <a:buClr>
                <a:prstClr val="black"/>
              </a:buClr>
              <a:buFont typeface="Arial" pitchFamily="34" charset="0"/>
              <a:buChar char="–"/>
              <a:defRPr/>
            </a:pPr>
            <a:r>
              <a:rPr lang="en-US" sz="2400" dirty="0">
                <a:solidFill>
                  <a:prstClr val="black"/>
                </a:solidFill>
                <a:ea typeface="+mn-ea"/>
              </a:rPr>
              <a:t>Slightly </a:t>
            </a:r>
            <a:r>
              <a:rPr lang="en-US" sz="2400" dirty="0">
                <a:solidFill>
                  <a:srgbClr val="0000FF"/>
                </a:solidFill>
                <a:ea typeface="+mn-ea"/>
              </a:rPr>
              <a:t>lowering </a:t>
            </a:r>
            <a:r>
              <a:rPr lang="en-US" sz="2400" dirty="0" err="1">
                <a:solidFill>
                  <a:srgbClr val="0000FF"/>
                </a:solidFill>
                <a:ea typeface="+mn-ea"/>
              </a:rPr>
              <a:t>V</a:t>
            </a:r>
            <a:r>
              <a:rPr lang="en-US" sz="2400" baseline="-25000" dirty="0" err="1">
                <a:solidFill>
                  <a:srgbClr val="0000FF"/>
                </a:solidFill>
                <a:ea typeface="+mn-ea"/>
              </a:rPr>
              <a:t>pass</a:t>
            </a:r>
            <a:r>
              <a:rPr lang="en-US" sz="2400" dirty="0">
                <a:solidFill>
                  <a:prstClr val="black"/>
                </a:solidFill>
                <a:ea typeface="+mn-ea"/>
              </a:rPr>
              <a:t> </a:t>
            </a:r>
            <a:r>
              <a:rPr lang="en-US" sz="2400" dirty="0">
                <a:solidFill>
                  <a:srgbClr val="0000FF"/>
                </a:solidFill>
                <a:ea typeface="+mn-ea"/>
              </a:rPr>
              <a:t>greatly reduces read disturb errors</a:t>
            </a:r>
          </a:p>
          <a:p>
            <a:pPr marL="365760" lvl="1" eaLnBrk="1" fontAlgn="auto" hangingPunct="1">
              <a:spcAft>
                <a:spcPts val="0"/>
              </a:spcAft>
              <a:buClr>
                <a:prstClr val="black"/>
              </a:buClr>
              <a:buFont typeface="Arial" pitchFamily="34" charset="0"/>
              <a:buChar char="–"/>
              <a:defRPr/>
            </a:pPr>
            <a:r>
              <a:rPr lang="en-US" sz="2400" dirty="0">
                <a:solidFill>
                  <a:prstClr val="black"/>
                </a:solidFill>
                <a:ea typeface="+mn-ea"/>
              </a:rPr>
              <a:t>Some flash cells are </a:t>
            </a:r>
            <a:r>
              <a:rPr lang="en-US" sz="2400" dirty="0">
                <a:solidFill>
                  <a:srgbClr val="0000FF"/>
                </a:solidFill>
                <a:ea typeface="+mn-ea"/>
              </a:rPr>
              <a:t>more </a:t>
            </a:r>
            <a:r>
              <a:rPr lang="en-US" sz="2400" dirty="0" smtClean="0">
                <a:solidFill>
                  <a:srgbClr val="0000FF"/>
                </a:solidFill>
                <a:ea typeface="+mn-ea"/>
              </a:rPr>
              <a:t>prone to </a:t>
            </a:r>
            <a:r>
              <a:rPr lang="en-US" sz="2400" dirty="0">
                <a:solidFill>
                  <a:srgbClr val="0000FF"/>
                </a:solidFill>
                <a:ea typeface="+mn-ea"/>
              </a:rPr>
              <a:t>read disturb</a:t>
            </a:r>
            <a:endParaRPr lang="en-US" sz="2400" dirty="0">
              <a:solidFill>
                <a:prstClr val="black"/>
              </a:solidFill>
              <a:ea typeface="+mn-ea"/>
            </a:endParaRPr>
          </a:p>
          <a:p>
            <a:pPr marL="182880" indent="-182880" eaLnBrk="1" fontAlgn="auto" hangingPunct="1">
              <a:spcAft>
                <a:spcPts val="0"/>
              </a:spcAft>
              <a:buClr>
                <a:prstClr val="black"/>
              </a:buClr>
              <a:buFont typeface="Arial" pitchFamily="34" charset="0"/>
              <a:buChar char="•"/>
              <a:defRPr/>
            </a:pPr>
            <a:endParaRPr lang="en-US" sz="800" b="1" dirty="0" smtClean="0">
              <a:ea typeface="+mn-ea"/>
              <a:cs typeface="+mn-cs"/>
            </a:endParaRPr>
          </a:p>
          <a:p>
            <a:pPr marL="182880" indent="-182880" eaLnBrk="1" fontAlgn="auto" hangingPunct="1">
              <a:spcAft>
                <a:spcPts val="0"/>
              </a:spcAft>
              <a:buClr>
                <a:prstClr val="black"/>
              </a:buClr>
              <a:buFont typeface="Arial" pitchFamily="34" charset="0"/>
              <a:buChar char="•"/>
              <a:defRPr/>
            </a:pPr>
            <a:r>
              <a:rPr lang="en-US" sz="2800" b="1" dirty="0" smtClean="0">
                <a:ea typeface="+mn-ea"/>
                <a:cs typeface="+mn-cs"/>
              </a:rPr>
              <a:t>Technique </a:t>
            </a:r>
            <a:r>
              <a:rPr lang="en-US" sz="2800" b="1" dirty="0">
                <a:ea typeface="+mn-ea"/>
                <a:cs typeface="+mn-cs"/>
              </a:rPr>
              <a:t>1:</a:t>
            </a:r>
            <a:r>
              <a:rPr lang="en-US" sz="2800" dirty="0">
                <a:solidFill>
                  <a:srgbClr val="00B050"/>
                </a:solidFill>
                <a:ea typeface="+mn-ea"/>
                <a:cs typeface="+mn-cs"/>
              </a:rPr>
              <a:t> </a:t>
            </a:r>
            <a:r>
              <a:rPr lang="en-US" sz="2800" dirty="0">
                <a:solidFill>
                  <a:srgbClr val="0000FF"/>
                </a:solidFill>
                <a:ea typeface="+mn-ea"/>
                <a:cs typeface="+mn-cs"/>
              </a:rPr>
              <a:t>Mitigate</a:t>
            </a:r>
            <a:r>
              <a:rPr lang="en-US" sz="2800" dirty="0">
                <a:solidFill>
                  <a:prstClr val="black"/>
                </a:solidFill>
                <a:ea typeface="+mn-ea"/>
                <a:cs typeface="+mn-cs"/>
              </a:rPr>
              <a:t> read disturb errors online</a:t>
            </a:r>
          </a:p>
          <a:p>
            <a:pPr marL="365760" lvl="1" eaLnBrk="1" fontAlgn="auto" hangingPunct="1">
              <a:spcAft>
                <a:spcPts val="0"/>
              </a:spcAft>
              <a:buClr>
                <a:prstClr val="black"/>
              </a:buClr>
              <a:buFont typeface="Arial" pitchFamily="34" charset="0"/>
              <a:buChar char="–"/>
              <a:defRPr/>
            </a:pPr>
            <a:r>
              <a:rPr lang="en-US" sz="2400" b="1" i="1" dirty="0" err="1">
                <a:solidFill>
                  <a:srgbClr val="0000FF"/>
                </a:solidFill>
                <a:ea typeface="+mn-ea"/>
              </a:rPr>
              <a:t>V</a:t>
            </a:r>
            <a:r>
              <a:rPr lang="en-US" sz="2400" b="1" i="1" baseline="-25000" dirty="0" err="1">
                <a:solidFill>
                  <a:srgbClr val="0000FF"/>
                </a:solidFill>
                <a:ea typeface="+mn-ea"/>
              </a:rPr>
              <a:t>pass</a:t>
            </a:r>
            <a:r>
              <a:rPr lang="en-US" sz="2400" b="1" i="1" dirty="0">
                <a:solidFill>
                  <a:srgbClr val="0000FF"/>
                </a:solidFill>
                <a:ea typeface="+mn-ea"/>
              </a:rPr>
              <a:t> Tuning</a:t>
            </a:r>
            <a:r>
              <a:rPr lang="en-US" sz="2400" dirty="0">
                <a:solidFill>
                  <a:srgbClr val="0000FF"/>
                </a:solidFill>
                <a:ea typeface="+mn-ea"/>
              </a:rPr>
              <a:t> </a:t>
            </a:r>
            <a:r>
              <a:rPr lang="en-US" sz="2400" dirty="0">
                <a:solidFill>
                  <a:prstClr val="black"/>
                </a:solidFill>
                <a:ea typeface="+mn-ea"/>
              </a:rPr>
              <a:t>dynamically finds and applies a lowered </a:t>
            </a:r>
            <a:r>
              <a:rPr lang="en-US" sz="2400" dirty="0" err="1" smtClean="0">
                <a:solidFill>
                  <a:prstClr val="black"/>
                </a:solidFill>
                <a:ea typeface="+mn-ea"/>
              </a:rPr>
              <a:t>V</a:t>
            </a:r>
            <a:r>
              <a:rPr lang="en-US" sz="2400" baseline="-25000" dirty="0" err="1" smtClean="0">
                <a:solidFill>
                  <a:prstClr val="black"/>
                </a:solidFill>
                <a:ea typeface="+mn-ea"/>
              </a:rPr>
              <a:t>pass</a:t>
            </a:r>
            <a:r>
              <a:rPr lang="en-US" sz="2400" baseline="-25000" dirty="0" smtClean="0">
                <a:solidFill>
                  <a:prstClr val="black"/>
                </a:solidFill>
                <a:ea typeface="+mn-ea"/>
              </a:rPr>
              <a:t> </a:t>
            </a:r>
            <a:r>
              <a:rPr lang="en-US" sz="2400" dirty="0" smtClean="0">
                <a:solidFill>
                  <a:prstClr val="black"/>
                </a:solidFill>
                <a:ea typeface="+mn-ea"/>
              </a:rPr>
              <a:t>per block</a:t>
            </a:r>
            <a:endParaRPr lang="en-US" sz="2400" dirty="0">
              <a:solidFill>
                <a:prstClr val="black"/>
              </a:solidFill>
              <a:ea typeface="+mn-ea"/>
            </a:endParaRPr>
          </a:p>
          <a:p>
            <a:pPr marL="365760" lvl="1" eaLnBrk="1" fontAlgn="auto" hangingPunct="1">
              <a:spcAft>
                <a:spcPts val="0"/>
              </a:spcAft>
              <a:buClr>
                <a:prstClr val="black"/>
              </a:buClr>
              <a:buFont typeface="Arial" pitchFamily="34" charset="0"/>
              <a:buChar char="–"/>
              <a:defRPr/>
            </a:pPr>
            <a:r>
              <a:rPr lang="en-US" sz="2400" dirty="0">
                <a:solidFill>
                  <a:prstClr val="black"/>
                </a:solidFill>
                <a:ea typeface="+mn-ea"/>
              </a:rPr>
              <a:t>Flash memory </a:t>
            </a:r>
            <a:r>
              <a:rPr lang="en-US" sz="2400" dirty="0">
                <a:solidFill>
                  <a:srgbClr val="00B050"/>
                </a:solidFill>
                <a:ea typeface="+mn-ea"/>
              </a:rPr>
              <a:t>lifetime improves by 21%</a:t>
            </a:r>
          </a:p>
          <a:p>
            <a:pPr marL="182880" indent="-182880" eaLnBrk="1" fontAlgn="auto" hangingPunct="1">
              <a:spcAft>
                <a:spcPts val="0"/>
              </a:spcAft>
              <a:buClr>
                <a:prstClr val="black"/>
              </a:buClr>
              <a:buFont typeface="Arial" pitchFamily="34" charset="0"/>
              <a:buChar char="•"/>
              <a:defRPr/>
            </a:pPr>
            <a:endParaRPr lang="en-US" sz="800" b="1" dirty="0" smtClean="0">
              <a:solidFill>
                <a:srgbClr val="000000"/>
              </a:solidFill>
              <a:ea typeface="+mn-ea"/>
              <a:cs typeface="+mn-cs"/>
            </a:endParaRPr>
          </a:p>
          <a:p>
            <a:pPr marL="182880" indent="-182880" eaLnBrk="1" fontAlgn="auto" hangingPunct="1">
              <a:spcAft>
                <a:spcPts val="0"/>
              </a:spcAft>
              <a:buClr>
                <a:prstClr val="black"/>
              </a:buClr>
              <a:buFont typeface="Arial" pitchFamily="34" charset="0"/>
              <a:buChar char="•"/>
              <a:defRPr/>
            </a:pPr>
            <a:r>
              <a:rPr lang="en-US" sz="2800" b="1" dirty="0" smtClean="0">
                <a:solidFill>
                  <a:srgbClr val="000000"/>
                </a:solidFill>
                <a:ea typeface="+mn-ea"/>
                <a:cs typeface="+mn-cs"/>
              </a:rPr>
              <a:t>Technique </a:t>
            </a:r>
            <a:r>
              <a:rPr lang="en-US" sz="2800" b="1" dirty="0">
                <a:solidFill>
                  <a:srgbClr val="000000"/>
                </a:solidFill>
                <a:ea typeface="+mn-ea"/>
                <a:cs typeface="+mn-cs"/>
              </a:rPr>
              <a:t>2:</a:t>
            </a:r>
            <a:r>
              <a:rPr lang="en-US" sz="2800" dirty="0">
                <a:solidFill>
                  <a:srgbClr val="00B050"/>
                </a:solidFill>
                <a:ea typeface="+mn-ea"/>
                <a:cs typeface="+mn-cs"/>
              </a:rPr>
              <a:t> </a:t>
            </a:r>
            <a:r>
              <a:rPr lang="en-US" sz="2800" dirty="0">
                <a:solidFill>
                  <a:srgbClr val="0000FF"/>
                </a:solidFill>
                <a:ea typeface="+mn-ea"/>
                <a:cs typeface="+mn-cs"/>
              </a:rPr>
              <a:t>Recover</a:t>
            </a:r>
            <a:r>
              <a:rPr lang="en-US" sz="2800" dirty="0">
                <a:solidFill>
                  <a:srgbClr val="00B050"/>
                </a:solidFill>
                <a:ea typeface="+mn-ea"/>
                <a:cs typeface="+mn-cs"/>
              </a:rPr>
              <a:t> </a:t>
            </a:r>
            <a:r>
              <a:rPr lang="en-US" sz="2800" dirty="0">
                <a:solidFill>
                  <a:prstClr val="black"/>
                </a:solidFill>
                <a:ea typeface="+mn-ea"/>
                <a:cs typeface="+mn-cs"/>
              </a:rPr>
              <a:t>after failure to prevent data loss</a:t>
            </a:r>
          </a:p>
          <a:p>
            <a:pPr marL="365760" lvl="1" eaLnBrk="1" fontAlgn="auto" hangingPunct="1">
              <a:spcAft>
                <a:spcPts val="0"/>
              </a:spcAft>
              <a:buClr>
                <a:prstClr val="black"/>
              </a:buClr>
              <a:buFont typeface="Arial" pitchFamily="34" charset="0"/>
              <a:buChar char="–"/>
              <a:defRPr/>
            </a:pPr>
            <a:r>
              <a:rPr lang="en-US" sz="2400" b="1" i="1" dirty="0">
                <a:solidFill>
                  <a:srgbClr val="0000FF"/>
                </a:solidFill>
                <a:ea typeface="+mn-ea"/>
              </a:rPr>
              <a:t>Read Disturb Oriented Error Recovery</a:t>
            </a:r>
            <a:r>
              <a:rPr lang="en-US" sz="2400" dirty="0">
                <a:solidFill>
                  <a:srgbClr val="0000FF"/>
                </a:solidFill>
                <a:ea typeface="+mn-ea"/>
              </a:rPr>
              <a:t> </a:t>
            </a:r>
            <a:r>
              <a:rPr lang="en-US" sz="2400" dirty="0">
                <a:solidFill>
                  <a:prstClr val="black"/>
                </a:solidFill>
                <a:ea typeface="+mn-ea"/>
              </a:rPr>
              <a:t>(RDR) selectively corrects cells more susceptible to read disturb errors</a:t>
            </a:r>
          </a:p>
          <a:p>
            <a:pPr marL="365760" lvl="1" eaLnBrk="1" fontAlgn="auto" hangingPunct="1">
              <a:spcAft>
                <a:spcPts val="0"/>
              </a:spcAft>
              <a:buClr>
                <a:prstClr val="black"/>
              </a:buClr>
              <a:buFont typeface="Arial" pitchFamily="34" charset="0"/>
              <a:buChar char="–"/>
              <a:defRPr/>
            </a:pPr>
            <a:r>
              <a:rPr lang="en-US" sz="2400" dirty="0">
                <a:solidFill>
                  <a:srgbClr val="00B050"/>
                </a:solidFill>
                <a:ea typeface="+mn-ea"/>
              </a:rPr>
              <a:t>Reduces raw bit error rate</a:t>
            </a:r>
            <a:r>
              <a:rPr lang="en-US" sz="2400" b="1" dirty="0">
                <a:solidFill>
                  <a:srgbClr val="00B050"/>
                </a:solidFill>
                <a:ea typeface="+mn-ea"/>
              </a:rPr>
              <a:t> </a:t>
            </a:r>
            <a:r>
              <a:rPr lang="en-US" sz="2400" dirty="0">
                <a:solidFill>
                  <a:srgbClr val="00B050"/>
                </a:solidFill>
                <a:ea typeface="+mn-ea"/>
              </a:rPr>
              <a:t>(RBER) by up to 36%</a:t>
            </a:r>
          </a:p>
        </p:txBody>
      </p:sp>
      <p:sp>
        <p:nvSpPr>
          <p:cNvPr id="257027" name="Slide Number Placeholder 3"/>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ED19C2D1-B1A1-A048-8394-5D276675F714}" type="slidenum">
              <a:rPr lang="en-US" sz="1200">
                <a:solidFill>
                  <a:srgbClr val="898989"/>
                </a:solidFill>
                <a:latin typeface="Calibri" charset="0"/>
              </a:rPr>
              <a:pPr eaLnBrk="1" hangingPunct="1"/>
              <a:t>225</a:t>
            </a:fld>
            <a:endParaRPr lang="en-US" sz="1200">
              <a:solidFill>
                <a:srgbClr val="898989"/>
              </a:solidFill>
              <a:latin typeface="Calibri" charset="0"/>
            </a:endParaRPr>
          </a:p>
        </p:txBody>
      </p:sp>
      <p:pic>
        <p:nvPicPr>
          <p:cNvPr id="257028" name="Picture 6" descr="FMS_logo_lightbluematte_3C5CAE.gif"/>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53350" y="88900"/>
            <a:ext cx="1276350" cy="735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4248404248"/>
      </p:ext>
    </p:extLst>
  </p:cSld>
  <p:clrMapOvr>
    <a:masterClrMapping/>
  </p:clrMapOvr>
  <p:transition xmlns:p14="http://schemas.microsoft.com/office/powerpoint/2010/main" spd="slow"/>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4" end="4"/>
                                            </p:txEl>
                                          </p:spTgt>
                                        </p:tgtEl>
                                        <p:attrNameLst>
                                          <p:attrName>style.visibility</p:attrName>
                                        </p:attrNameLst>
                                      </p:cBhvr>
                                      <p:to>
                                        <p:strVal val="visible"/>
                                      </p:to>
                                    </p:set>
                                    <p:animEffect transition="in" filter="fade">
                                      <p:cBhvr>
                                        <p:cTn id="22" dur="500"/>
                                        <p:tgtEl>
                                          <p:spTgt spid="3">
                                            <p:txEl>
                                              <p:pRg st="4" end="4"/>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xEl>
                                              <p:pRg st="5" end="5"/>
                                            </p:txEl>
                                          </p:spTgt>
                                        </p:tgtEl>
                                        <p:attrNameLst>
                                          <p:attrName>style.visibility</p:attrName>
                                        </p:attrNameLst>
                                      </p:cBhvr>
                                      <p:to>
                                        <p:strVal val="visible"/>
                                      </p:to>
                                    </p:set>
                                    <p:animEffect transition="in" filter="fade">
                                      <p:cBhvr>
                                        <p:cTn id="27" dur="500"/>
                                        <p:tgtEl>
                                          <p:spTgt spid="3">
                                            <p:txEl>
                                              <p:pRg st="5" end="5"/>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
                                            <p:txEl>
                                              <p:pRg st="6" end="6"/>
                                            </p:txEl>
                                          </p:spTgt>
                                        </p:tgtEl>
                                        <p:attrNameLst>
                                          <p:attrName>style.visibility</p:attrName>
                                        </p:attrNameLst>
                                      </p:cBhvr>
                                      <p:to>
                                        <p:strVal val="visible"/>
                                      </p:to>
                                    </p:set>
                                    <p:animEffect transition="in" filter="fade">
                                      <p:cBhvr>
                                        <p:cTn id="32" dur="500"/>
                                        <p:tgtEl>
                                          <p:spTgt spid="3">
                                            <p:txEl>
                                              <p:pRg st="6" end="6"/>
                                            </p:txEl>
                                          </p:spTgt>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3">
                                            <p:txEl>
                                              <p:pRg st="8" end="8"/>
                                            </p:txEl>
                                          </p:spTgt>
                                        </p:tgtEl>
                                        <p:attrNameLst>
                                          <p:attrName>style.visibility</p:attrName>
                                        </p:attrNameLst>
                                      </p:cBhvr>
                                      <p:to>
                                        <p:strVal val="visible"/>
                                      </p:to>
                                    </p:set>
                                    <p:animEffect transition="in" filter="fade">
                                      <p:cBhvr>
                                        <p:cTn id="37" dur="500"/>
                                        <p:tgtEl>
                                          <p:spTgt spid="3">
                                            <p:txEl>
                                              <p:pRg st="8" end="8"/>
                                            </p:txEl>
                                          </p:spTgt>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3">
                                            <p:txEl>
                                              <p:pRg st="9" end="9"/>
                                            </p:txEl>
                                          </p:spTgt>
                                        </p:tgtEl>
                                        <p:attrNameLst>
                                          <p:attrName>style.visibility</p:attrName>
                                        </p:attrNameLst>
                                      </p:cBhvr>
                                      <p:to>
                                        <p:strVal val="visible"/>
                                      </p:to>
                                    </p:set>
                                    <p:animEffect transition="in" filter="fade">
                                      <p:cBhvr>
                                        <p:cTn id="42" dur="500"/>
                                        <p:tgtEl>
                                          <p:spTgt spid="3">
                                            <p:txEl>
                                              <p:pRg st="9" end="9"/>
                                            </p:txEl>
                                          </p:spTgt>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3">
                                            <p:txEl>
                                              <p:pRg st="10" end="10"/>
                                            </p:txEl>
                                          </p:spTgt>
                                        </p:tgtEl>
                                        <p:attrNameLst>
                                          <p:attrName>style.visibility</p:attrName>
                                        </p:attrNameLst>
                                      </p:cBhvr>
                                      <p:to>
                                        <p:strVal val="visible"/>
                                      </p:to>
                                    </p:set>
                                    <p:animEffect transition="in" filter="fade">
                                      <p:cBhvr>
                                        <p:cTn id="47" dur="500"/>
                                        <p:tgtEl>
                                          <p:spTgt spid="3">
                                            <p:txEl>
                                              <p:pRg st="10" end="10"/>
                                            </p:txEl>
                                          </p:spTgt>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3">
                                            <p:txEl>
                                              <p:pRg st="12" end="12"/>
                                            </p:txEl>
                                          </p:spTgt>
                                        </p:tgtEl>
                                        <p:attrNameLst>
                                          <p:attrName>style.visibility</p:attrName>
                                        </p:attrNameLst>
                                      </p:cBhvr>
                                      <p:to>
                                        <p:strVal val="visible"/>
                                      </p:to>
                                    </p:set>
                                    <p:animEffect transition="in" filter="fade">
                                      <p:cBhvr>
                                        <p:cTn id="52" dur="500"/>
                                        <p:tgtEl>
                                          <p:spTgt spid="3">
                                            <p:txEl>
                                              <p:pRg st="12" end="12"/>
                                            </p:txEl>
                                          </p:spTgt>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3">
                                            <p:txEl>
                                              <p:pRg st="13" end="13"/>
                                            </p:txEl>
                                          </p:spTgt>
                                        </p:tgtEl>
                                        <p:attrNameLst>
                                          <p:attrName>style.visibility</p:attrName>
                                        </p:attrNameLst>
                                      </p:cBhvr>
                                      <p:to>
                                        <p:strVal val="visible"/>
                                      </p:to>
                                    </p:set>
                                    <p:animEffect transition="in" filter="fade">
                                      <p:cBhvr>
                                        <p:cTn id="57" dur="500"/>
                                        <p:tgtEl>
                                          <p:spTgt spid="3">
                                            <p:txEl>
                                              <p:pRg st="13" end="13"/>
                                            </p:txEl>
                                          </p:spTgt>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3">
                                            <p:txEl>
                                              <p:pRg st="14" end="14"/>
                                            </p:txEl>
                                          </p:spTgt>
                                        </p:tgtEl>
                                        <p:attrNameLst>
                                          <p:attrName>style.visibility</p:attrName>
                                        </p:attrNameLst>
                                      </p:cBhvr>
                                      <p:to>
                                        <p:strVal val="visible"/>
                                      </p:to>
                                    </p:set>
                                    <p:animEffect transition="in" filter="fade">
                                      <p:cBhvr>
                                        <p:cTn id="62" dur="500"/>
                                        <p:tgtEl>
                                          <p:spTgt spid="3">
                                            <p:txEl>
                                              <p:pRg st="14" end="1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smtClean="0">
                <a:latin typeface="Garamond" charset="0"/>
              </a:rPr>
              <a:t>More on Flash Read Disturb Errors</a:t>
            </a:r>
            <a:endParaRPr lang="en-US" dirty="0">
              <a:latin typeface="Garamond" charset="0"/>
            </a:endParaRPr>
          </a:p>
        </p:txBody>
      </p:sp>
      <p:sp>
        <p:nvSpPr>
          <p:cNvPr id="256002" name="Content Placeholder 2"/>
          <p:cNvSpPr>
            <a:spLocks noGrp="1"/>
          </p:cNvSpPr>
          <p:nvPr>
            <p:ph idx="1"/>
          </p:nvPr>
        </p:nvSpPr>
        <p:spPr>
          <a:xfrm>
            <a:off x="228600" y="1055688"/>
            <a:ext cx="8610600" cy="5192712"/>
          </a:xfrm>
        </p:spPr>
        <p:txBody>
          <a:bodyPr/>
          <a:lstStyle/>
          <a:p>
            <a:r>
              <a:rPr lang="en-US" sz="2200" dirty="0" smtClean="0">
                <a:latin typeface="Tahoma" charset="0"/>
              </a:rPr>
              <a:t>Yu </a:t>
            </a:r>
            <a:r>
              <a:rPr lang="en-US" sz="2200" dirty="0" err="1">
                <a:latin typeface="Tahoma" charset="0"/>
              </a:rPr>
              <a:t>Cai</a:t>
            </a:r>
            <a:r>
              <a:rPr lang="en-US" sz="2200" dirty="0">
                <a:latin typeface="Tahoma" charset="0"/>
              </a:rPr>
              <a:t>, </a:t>
            </a:r>
            <a:r>
              <a:rPr lang="en-US" sz="2200" dirty="0" err="1">
                <a:latin typeface="Tahoma" charset="0"/>
              </a:rPr>
              <a:t>Yixin</a:t>
            </a:r>
            <a:r>
              <a:rPr lang="en-US" sz="2200" dirty="0">
                <a:latin typeface="Tahoma" charset="0"/>
              </a:rPr>
              <a:t> </a:t>
            </a:r>
            <a:r>
              <a:rPr lang="en-US" sz="2200" dirty="0" err="1">
                <a:latin typeface="Tahoma" charset="0"/>
              </a:rPr>
              <a:t>Luo</a:t>
            </a:r>
            <a:r>
              <a:rPr lang="en-US" sz="2200" dirty="0">
                <a:latin typeface="Tahoma" charset="0"/>
              </a:rPr>
              <a:t>, </a:t>
            </a:r>
            <a:r>
              <a:rPr lang="en-US" sz="2200" dirty="0" err="1">
                <a:latin typeface="Tahoma" charset="0"/>
              </a:rPr>
              <a:t>Saugata</a:t>
            </a:r>
            <a:r>
              <a:rPr lang="en-US" sz="2200" dirty="0">
                <a:latin typeface="Tahoma" charset="0"/>
              </a:rPr>
              <a:t> </a:t>
            </a:r>
            <a:r>
              <a:rPr lang="en-US" sz="2200" dirty="0" err="1">
                <a:latin typeface="Tahoma" charset="0"/>
              </a:rPr>
              <a:t>Ghose</a:t>
            </a:r>
            <a:r>
              <a:rPr lang="en-US" sz="2200" dirty="0">
                <a:latin typeface="Tahoma" charset="0"/>
              </a:rPr>
              <a:t>, Erich F. </a:t>
            </a:r>
            <a:r>
              <a:rPr lang="en-US" sz="2200" dirty="0" err="1">
                <a:latin typeface="Tahoma" charset="0"/>
              </a:rPr>
              <a:t>Haratsch</a:t>
            </a:r>
            <a:r>
              <a:rPr lang="en-US" sz="2200" dirty="0">
                <a:latin typeface="Tahoma" charset="0"/>
              </a:rPr>
              <a:t>, Ken Mai, and Onur Mutlu,</a:t>
            </a:r>
            <a:br>
              <a:rPr lang="en-US" sz="2200" dirty="0">
                <a:latin typeface="Tahoma" charset="0"/>
              </a:rPr>
            </a:br>
            <a:r>
              <a:rPr lang="en-US" sz="2200" b="1" dirty="0">
                <a:latin typeface="Tahoma" charset="0"/>
                <a:hlinkClick r:id="rId2"/>
              </a:rPr>
              <a:t>"Read Disturb Errors in MLC NAND Flash Memory: Characterization and Mitigation"</a:t>
            </a:r>
            <a:r>
              <a:rPr lang="en-US" sz="2200" dirty="0">
                <a:latin typeface="Tahoma" charset="0"/>
              </a:rPr>
              <a:t> </a:t>
            </a:r>
            <a:br>
              <a:rPr lang="en-US" sz="2200" dirty="0">
                <a:latin typeface="Tahoma" charset="0"/>
              </a:rPr>
            </a:br>
            <a:r>
              <a:rPr lang="en-US" sz="2200" i="1" dirty="0">
                <a:latin typeface="Tahoma" charset="0"/>
              </a:rPr>
              <a:t>Proceedings of the </a:t>
            </a:r>
            <a:r>
              <a:rPr lang="en-US" sz="2200" i="1" dirty="0">
                <a:latin typeface="Tahoma" charset="0"/>
                <a:hlinkClick r:id="rId3"/>
              </a:rPr>
              <a:t>45th Annual IEEE/IFIP International Conference on Dependable Systems and Networks</a:t>
            </a:r>
            <a:r>
              <a:rPr lang="en-US" sz="2200" i="1" dirty="0">
                <a:latin typeface="Tahoma" charset="0"/>
              </a:rPr>
              <a:t> (</a:t>
            </a:r>
            <a:r>
              <a:rPr lang="en-US" sz="2200" b="1" i="1" dirty="0">
                <a:latin typeface="Tahoma" charset="0"/>
              </a:rPr>
              <a:t>DSN</a:t>
            </a:r>
            <a:r>
              <a:rPr lang="en-US" sz="2200" i="1" dirty="0">
                <a:latin typeface="Tahoma" charset="0"/>
              </a:rPr>
              <a:t>)</a:t>
            </a:r>
            <a:r>
              <a:rPr lang="en-US" sz="2200" dirty="0">
                <a:latin typeface="Tahoma" charset="0"/>
              </a:rPr>
              <a:t>, Rio de Janeiro, Brazil, June 2015. </a:t>
            </a:r>
          </a:p>
          <a:p>
            <a:pPr lvl="1"/>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
        <p:nvSpPr>
          <p:cNvPr id="256003"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D8D43E4-1AEE-4448-972F-6510E7266E37}" type="slidenum">
              <a:rPr lang="en-US" sz="1600">
                <a:solidFill>
                  <a:srgbClr val="000000"/>
                </a:solidFill>
                <a:latin typeface="Garamond" charset="0"/>
              </a:rPr>
              <a:pPr eaLnBrk="1" hangingPunct="1"/>
              <a:t>226</a:t>
            </a:fld>
            <a:endParaRPr lang="en-US" sz="1600">
              <a:solidFill>
                <a:srgbClr val="000000"/>
              </a:solidFill>
              <a:latin typeface="Garamond" charset="0"/>
            </a:endParaRPr>
          </a:p>
        </p:txBody>
      </p:sp>
      <p:pic>
        <p:nvPicPr>
          <p:cNvPr id="2" name="Picture 1"/>
          <p:cNvPicPr>
            <a:picLocks noChangeAspect="1"/>
          </p:cNvPicPr>
          <p:nvPr/>
        </p:nvPicPr>
        <p:blipFill>
          <a:blip r:embed="rId4"/>
          <a:stretch>
            <a:fillRect/>
          </a:stretch>
        </p:blipFill>
        <p:spPr>
          <a:xfrm>
            <a:off x="0" y="4213019"/>
            <a:ext cx="9144000" cy="1808269"/>
          </a:xfrm>
          <a:prstGeom prst="rect">
            <a:avLst/>
          </a:prstGeom>
        </p:spPr>
      </p:pic>
    </p:spTree>
    <p:extLst>
      <p:ext uri="{BB962C8B-B14F-4D97-AF65-F5344CB8AC3E}">
        <p14:creationId xmlns:p14="http://schemas.microsoft.com/office/powerpoint/2010/main" val="2195636965"/>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Large-Scale Flash SSD Error Analysis</a:t>
            </a:r>
            <a:endParaRPr lang="en-US" dirty="0"/>
          </a:p>
        </p:txBody>
      </p:sp>
      <p:sp>
        <p:nvSpPr>
          <p:cNvPr id="3" name="Content Placeholder 2"/>
          <p:cNvSpPr>
            <a:spLocks noGrp="1"/>
          </p:cNvSpPr>
          <p:nvPr>
            <p:ph idx="1"/>
          </p:nvPr>
        </p:nvSpPr>
        <p:spPr/>
        <p:txBody>
          <a:bodyPr/>
          <a:lstStyle/>
          <a:p>
            <a:r>
              <a:rPr lang="en-US" dirty="0" smtClean="0">
                <a:solidFill>
                  <a:srgbClr val="0000FF"/>
                </a:solidFill>
              </a:rPr>
              <a:t>First large-scale field study of flash memory errors</a:t>
            </a:r>
          </a:p>
          <a:p>
            <a:endParaRPr lang="en-US" sz="2200" dirty="0" smtClean="0">
              <a:solidFill>
                <a:srgbClr val="0000FF"/>
              </a:solidFill>
            </a:endParaRPr>
          </a:p>
          <a:p>
            <a:r>
              <a:rPr lang="en-US" sz="2000" dirty="0" smtClean="0"/>
              <a:t>Justin </a:t>
            </a:r>
            <a:r>
              <a:rPr lang="en-US" sz="2000" dirty="0"/>
              <a:t>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hlinkClick r:id="rId2"/>
              </a:rPr>
              <a:t>"A Large-Scale Study of Flash Memory Errors in the Field"</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Portland, OR,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Coverage at ZDNet</a:t>
            </a:r>
            <a:r>
              <a:rPr lang="en-US" sz="2000" dirty="0"/>
              <a:t>] [</a:t>
            </a:r>
            <a:r>
              <a:rPr lang="en-US" sz="2000" dirty="0">
                <a:hlinkClick r:id="rId7"/>
              </a:rPr>
              <a:t>Coverage on The Register</a:t>
            </a:r>
            <a:r>
              <a:rPr lang="en-US" sz="2000" dirty="0"/>
              <a:t>] [</a:t>
            </a:r>
            <a:r>
              <a:rPr lang="en-US" sz="2000" dirty="0">
                <a:hlinkClick r:id="rId8"/>
              </a:rPr>
              <a:t>Coverage on TechSpot</a:t>
            </a:r>
            <a:r>
              <a:rPr lang="en-US" sz="2000" dirty="0"/>
              <a:t>] [</a:t>
            </a:r>
            <a:r>
              <a:rPr lang="en-US" sz="2000" dirty="0">
                <a:hlinkClick r:id="rId9"/>
              </a:rPr>
              <a:t>Coverage on The Tech Report</a:t>
            </a:r>
            <a:r>
              <a:rPr lang="en-US" sz="2000" dirty="0"/>
              <a:t>] </a:t>
            </a:r>
            <a:endParaRPr lang="en-US" sz="2000" dirty="0" smtClean="0"/>
          </a:p>
          <a:p>
            <a:endParaRPr lang="en-US" sz="2200" dirty="0"/>
          </a:p>
          <a:p>
            <a:endParaRPr lang="en-US" sz="2200" dirty="0" smtClean="0"/>
          </a:p>
          <a:p>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pPr>
                <a:defRPr/>
              </a:pPr>
              <a:t>227</a:t>
            </a:fld>
            <a:endParaRPr lang="en-US"/>
          </a:p>
        </p:txBody>
      </p:sp>
      <p:pic>
        <p:nvPicPr>
          <p:cNvPr id="5" name="Picture 4"/>
          <p:cNvPicPr>
            <a:picLocks noChangeAspect="1"/>
          </p:cNvPicPr>
          <p:nvPr/>
        </p:nvPicPr>
        <p:blipFill>
          <a:blip r:embed="rId10"/>
          <a:stretch>
            <a:fillRect/>
          </a:stretch>
        </p:blipFill>
        <p:spPr>
          <a:xfrm>
            <a:off x="0" y="4725144"/>
            <a:ext cx="9144000" cy="1313234"/>
          </a:xfrm>
          <a:prstGeom prst="rect">
            <a:avLst/>
          </a:prstGeom>
        </p:spPr>
      </p:pic>
    </p:spTree>
    <p:extLst>
      <p:ext uri="{BB962C8B-B14F-4D97-AF65-F5344CB8AC3E}">
        <p14:creationId xmlns:p14="http://schemas.microsoft.com/office/powerpoint/2010/main" val="28740915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Another Time: NAND Flash Vulnerabilities</a:t>
            </a:r>
          </a:p>
        </p:txBody>
      </p:sp>
      <p:sp>
        <p:nvSpPr>
          <p:cNvPr id="3" name="Content Placeholder 2"/>
          <p:cNvSpPr>
            <a:spLocks noGrp="1"/>
          </p:cNvSpPr>
          <p:nvPr>
            <p:ph idx="1"/>
          </p:nvPr>
        </p:nvSpPr>
        <p:spPr>
          <a:xfrm>
            <a:off x="228600" y="908720"/>
            <a:ext cx="8915400" cy="5256584"/>
          </a:xfrm>
        </p:spPr>
        <p:txBody>
          <a:bodyPr/>
          <a:lstStyle/>
          <a:p>
            <a:r>
              <a:rPr lang="en-US" sz="1800" dirty="0" smtClean="0"/>
              <a:t>Onur Mutlu,</a:t>
            </a:r>
            <a:r>
              <a:rPr lang="en-US" sz="1800" dirty="0"/>
              <a:t/>
            </a:r>
            <a:br>
              <a:rPr lang="en-US" sz="1800" dirty="0"/>
            </a:br>
            <a:r>
              <a:rPr lang="en-US" sz="1800" b="1" dirty="0" smtClean="0">
                <a:hlinkClick r:id="rId2"/>
              </a:rPr>
              <a:t>"</a:t>
            </a:r>
            <a:r>
              <a:rPr lang="en-US" sz="1800" b="1" dirty="0">
                <a:hlinkClick r:id="rId2"/>
              </a:rPr>
              <a:t>Error Analysis and Management for MLC NAND Flash Memory"</a:t>
            </a:r>
            <a:r>
              <a:rPr lang="en-US" sz="1800" dirty="0"/>
              <a:t/>
            </a:r>
            <a:br>
              <a:rPr lang="en-US" sz="1800" dirty="0"/>
            </a:br>
            <a:r>
              <a:rPr lang="en-US" sz="1800" i="1" dirty="0"/>
              <a:t>Technical talk at </a:t>
            </a:r>
            <a:r>
              <a:rPr lang="en-US" sz="1800" i="1" dirty="0">
                <a:hlinkClick r:id="rId3"/>
              </a:rPr>
              <a:t>Flash Memory Summit 2014</a:t>
            </a:r>
            <a:r>
              <a:rPr lang="en-US" sz="1800" i="1" dirty="0"/>
              <a:t> (</a:t>
            </a:r>
            <a:r>
              <a:rPr lang="en-US" sz="1800" b="1" i="1" dirty="0"/>
              <a:t>FMS</a:t>
            </a:r>
            <a:r>
              <a:rPr lang="en-US" sz="1800" i="1" dirty="0"/>
              <a:t>)</a:t>
            </a:r>
            <a:r>
              <a:rPr lang="en-US" sz="1800" dirty="0"/>
              <a:t>, Santa Clara, CA, August 2014. </a:t>
            </a:r>
            <a:r>
              <a:rPr lang="en-US" sz="1800" dirty="0">
                <a:hlinkClick r:id="rId4"/>
              </a:rPr>
              <a:t>Slides (ppt)</a:t>
            </a:r>
            <a:r>
              <a:rPr lang="en-US" sz="1800" dirty="0"/>
              <a:t> </a:t>
            </a:r>
            <a:r>
              <a:rPr lang="en-US" sz="1800" dirty="0">
                <a:hlinkClick r:id="rId2"/>
              </a:rPr>
              <a:t>(pdf)</a:t>
            </a:r>
            <a:r>
              <a:rPr lang="en-US" sz="1800" dirty="0"/>
              <a:t> </a:t>
            </a:r>
            <a:endParaRPr lang="en-US" sz="1800" dirty="0" smtClean="0"/>
          </a:p>
          <a:p>
            <a:endParaRPr lang="en-US" sz="1400" dirty="0" smtClean="0"/>
          </a:p>
          <a:p>
            <a:endParaRPr lang="en-US" sz="100" dirty="0" smtClean="0"/>
          </a:p>
          <a:p>
            <a:endParaRPr lang="en-US" sz="300" dirty="0"/>
          </a:p>
          <a:p>
            <a:pPr marL="0" indent="0">
              <a:buNone/>
            </a:pPr>
            <a:r>
              <a:rPr lang="en-US" sz="1300" dirty="0" err="1" smtClean="0"/>
              <a:t>Cai</a:t>
            </a:r>
            <a:r>
              <a:rPr lang="en-US" sz="1300" dirty="0"/>
              <a:t>+, “</a:t>
            </a:r>
            <a:r>
              <a:rPr lang="en-US" sz="1300" dirty="0">
                <a:solidFill>
                  <a:srgbClr val="0000FF"/>
                </a:solidFill>
              </a:rPr>
              <a:t>Error Patterns in MLC NAND Flash Memory: Measurement, Characterization, and </a:t>
            </a:r>
            <a:r>
              <a:rPr lang="en-US" sz="1300" dirty="0" smtClean="0">
                <a:solidFill>
                  <a:srgbClr val="0000FF"/>
                </a:solidFill>
              </a:rPr>
              <a:t>Analysis</a:t>
            </a:r>
            <a:r>
              <a:rPr lang="en-US" sz="1300" dirty="0" smtClean="0"/>
              <a:t>,</a:t>
            </a:r>
            <a:r>
              <a:rPr lang="en-US" sz="1300" dirty="0"/>
              <a:t>” DATE 2012</a:t>
            </a:r>
            <a:r>
              <a:rPr lang="en-US" sz="1300" dirty="0" smtClean="0"/>
              <a:t>.</a:t>
            </a:r>
          </a:p>
          <a:p>
            <a:pPr marL="0" indent="0">
              <a:buNone/>
            </a:pPr>
            <a:r>
              <a:rPr lang="en-US" sz="1300" dirty="0" err="1" smtClean="0"/>
              <a:t>Cai</a:t>
            </a:r>
            <a:r>
              <a:rPr lang="en-US" sz="1300" dirty="0"/>
              <a:t>+, “</a:t>
            </a:r>
            <a:r>
              <a:rPr lang="en-US" sz="1300" dirty="0">
                <a:solidFill>
                  <a:srgbClr val="0000FF"/>
                </a:solidFill>
              </a:rPr>
              <a:t>Flash Correct-and-Refresh: Retention-Aware Error Management for Increased Flash Memory </a:t>
            </a:r>
            <a:r>
              <a:rPr lang="en-US" sz="1300" dirty="0" smtClean="0">
                <a:solidFill>
                  <a:srgbClr val="0000FF"/>
                </a:solidFill>
              </a:rPr>
              <a:t>Lifetime</a:t>
            </a:r>
            <a:r>
              <a:rPr lang="en-US" sz="1300" dirty="0" smtClean="0"/>
              <a:t>,” ICCD 2012.</a:t>
            </a:r>
          </a:p>
          <a:p>
            <a:pPr marL="0" indent="0">
              <a:buNone/>
            </a:pPr>
            <a:r>
              <a:rPr lang="en-US" sz="1300" dirty="0" err="1" smtClean="0"/>
              <a:t>Cai</a:t>
            </a:r>
            <a:r>
              <a:rPr lang="en-US" sz="1300" dirty="0"/>
              <a:t>+, “</a:t>
            </a:r>
            <a:r>
              <a:rPr lang="en-US" sz="1300" dirty="0">
                <a:solidFill>
                  <a:srgbClr val="0000FF"/>
                </a:solidFill>
              </a:rPr>
              <a:t>Threshold Voltage Distribution in MLC NAND Flash Memory: Characterization, Analysis and </a:t>
            </a:r>
            <a:r>
              <a:rPr lang="en-US" sz="1300" dirty="0" smtClean="0">
                <a:solidFill>
                  <a:srgbClr val="0000FF"/>
                </a:solidFill>
              </a:rPr>
              <a:t>Modeling</a:t>
            </a:r>
            <a:r>
              <a:rPr lang="en-US" sz="1300" dirty="0" smtClean="0"/>
              <a:t>,” DATE 2013.</a:t>
            </a:r>
          </a:p>
          <a:p>
            <a:pPr marL="0" indent="0">
              <a:buNone/>
            </a:pPr>
            <a:r>
              <a:rPr lang="en-US" sz="1300" dirty="0" err="1" smtClean="0"/>
              <a:t>Cai</a:t>
            </a:r>
            <a:r>
              <a:rPr lang="en-US" sz="1300" dirty="0"/>
              <a:t>+, “</a:t>
            </a:r>
            <a:r>
              <a:rPr lang="en-US" sz="1300" dirty="0">
                <a:solidFill>
                  <a:srgbClr val="0000FF"/>
                </a:solidFill>
              </a:rPr>
              <a:t>Error Analysis and Retention-Aware Error Management for NAND Flash </a:t>
            </a:r>
            <a:r>
              <a:rPr lang="en-US" sz="1300" dirty="0" smtClean="0">
                <a:solidFill>
                  <a:srgbClr val="0000FF"/>
                </a:solidFill>
              </a:rPr>
              <a:t>Memory</a:t>
            </a:r>
            <a:r>
              <a:rPr lang="en-US" sz="1300" dirty="0" smtClean="0"/>
              <a:t>,” Intel Technology Journal 2013.</a:t>
            </a:r>
          </a:p>
          <a:p>
            <a:pPr marL="0" indent="0">
              <a:buNone/>
            </a:pPr>
            <a:r>
              <a:rPr lang="en-US" sz="1300" dirty="0" err="1" smtClean="0"/>
              <a:t>Cai</a:t>
            </a:r>
            <a:r>
              <a:rPr lang="en-US" sz="1300" dirty="0"/>
              <a:t>+, “</a:t>
            </a:r>
            <a:r>
              <a:rPr lang="en-US" sz="1300" dirty="0">
                <a:solidFill>
                  <a:srgbClr val="0000FF"/>
                </a:solidFill>
              </a:rPr>
              <a:t>Program Interference in MLC NAND Flash Memory: Characterization, Modeling, and </a:t>
            </a:r>
            <a:r>
              <a:rPr lang="en-US" sz="1300" dirty="0" smtClean="0">
                <a:solidFill>
                  <a:srgbClr val="0000FF"/>
                </a:solidFill>
              </a:rPr>
              <a:t>Mitigation</a:t>
            </a:r>
            <a:r>
              <a:rPr lang="en-US" sz="1300" dirty="0" smtClean="0"/>
              <a:t>,” ICCD 2013.</a:t>
            </a:r>
          </a:p>
          <a:p>
            <a:pPr marL="0" indent="0">
              <a:buNone/>
            </a:pPr>
            <a:r>
              <a:rPr lang="en-US" sz="1300" dirty="0" err="1" smtClean="0"/>
              <a:t>Cai</a:t>
            </a:r>
            <a:r>
              <a:rPr lang="en-US" sz="1300" dirty="0"/>
              <a:t>+, “</a:t>
            </a:r>
            <a:r>
              <a:rPr lang="en-US" sz="1300" dirty="0">
                <a:solidFill>
                  <a:srgbClr val="0000FF"/>
                </a:solidFill>
              </a:rPr>
              <a:t>Neighbor-Cell Assisted Error Correction for MLC NAND Flash </a:t>
            </a:r>
            <a:r>
              <a:rPr lang="en-US" sz="1300" dirty="0" smtClean="0">
                <a:solidFill>
                  <a:srgbClr val="0000FF"/>
                </a:solidFill>
              </a:rPr>
              <a:t>Memories</a:t>
            </a:r>
            <a:r>
              <a:rPr lang="en-US" sz="1300" dirty="0" smtClean="0"/>
              <a:t>,” SIGMETRICS 2014.</a:t>
            </a:r>
          </a:p>
          <a:p>
            <a:pPr marL="0" indent="0">
              <a:buNone/>
            </a:pPr>
            <a:r>
              <a:rPr lang="en-US" sz="1300" dirty="0" err="1" smtClean="0"/>
              <a:t>Cai</a:t>
            </a:r>
            <a:r>
              <a:rPr lang="en-US" sz="1300" dirty="0"/>
              <a:t>+,</a:t>
            </a:r>
            <a:r>
              <a:rPr lang="en-US" sz="1300" dirty="0" smtClean="0"/>
              <a:t>”</a:t>
            </a:r>
            <a:r>
              <a:rPr lang="en-US" sz="1300" dirty="0" smtClean="0">
                <a:solidFill>
                  <a:srgbClr val="0000FF"/>
                </a:solidFill>
              </a:rPr>
              <a:t>Data </a:t>
            </a:r>
            <a:r>
              <a:rPr lang="en-US" sz="1300" dirty="0">
                <a:solidFill>
                  <a:srgbClr val="0000FF"/>
                </a:solidFill>
              </a:rPr>
              <a:t>Retention in MLC NAND Flash Memory: Characterization, Optimization and Recovery</a:t>
            </a:r>
            <a:r>
              <a:rPr lang="en-US" sz="1300" dirty="0"/>
              <a:t>,” HPCA 2015</a:t>
            </a:r>
            <a:r>
              <a:rPr lang="en-US" sz="1300" dirty="0" smtClean="0"/>
              <a:t>.</a:t>
            </a:r>
          </a:p>
          <a:p>
            <a:pPr marL="0" indent="0">
              <a:buNone/>
            </a:pPr>
            <a:r>
              <a:rPr lang="en-US" sz="1300" dirty="0" err="1" smtClean="0"/>
              <a:t>Cai</a:t>
            </a:r>
            <a:r>
              <a:rPr lang="en-US" sz="1300" dirty="0" smtClean="0"/>
              <a:t>+, “</a:t>
            </a:r>
            <a:r>
              <a:rPr lang="en-US" sz="1300" dirty="0">
                <a:solidFill>
                  <a:srgbClr val="0000FF"/>
                </a:solidFill>
              </a:rPr>
              <a:t>Read Disturb Errors in MLC NAND Flash Memory: Characterization and </a:t>
            </a:r>
            <a:r>
              <a:rPr lang="en-US" sz="1300" dirty="0" smtClean="0">
                <a:solidFill>
                  <a:srgbClr val="0000FF"/>
                </a:solidFill>
              </a:rPr>
              <a:t>Mitigation</a:t>
            </a:r>
            <a:r>
              <a:rPr lang="en-US" sz="1300" dirty="0" smtClean="0"/>
              <a:t>,” DSN 2015. </a:t>
            </a:r>
          </a:p>
          <a:p>
            <a:pPr marL="0" indent="0">
              <a:buNone/>
            </a:pPr>
            <a:r>
              <a:rPr lang="en-US" sz="1300" dirty="0" err="1" smtClean="0"/>
              <a:t>Luo</a:t>
            </a:r>
            <a:r>
              <a:rPr lang="en-US" sz="1300" dirty="0" smtClean="0"/>
              <a:t>+, “</a:t>
            </a:r>
            <a:r>
              <a:rPr lang="en-US" sz="1300" dirty="0" smtClean="0">
                <a:solidFill>
                  <a:srgbClr val="0000FF"/>
                </a:solidFill>
              </a:rPr>
              <a:t>WARM: Improving </a:t>
            </a:r>
            <a:r>
              <a:rPr lang="en-US" sz="1300" dirty="0">
                <a:solidFill>
                  <a:srgbClr val="0000FF"/>
                </a:solidFill>
              </a:rPr>
              <a:t>NAND Flash Memory Lifetime with Write-hotness Aware Retention </a:t>
            </a:r>
            <a:r>
              <a:rPr lang="en-US" sz="1300" dirty="0" smtClean="0">
                <a:solidFill>
                  <a:srgbClr val="0000FF"/>
                </a:solidFill>
              </a:rPr>
              <a:t>Management</a:t>
            </a:r>
            <a:r>
              <a:rPr lang="en-US" sz="1300" dirty="0" smtClean="0"/>
              <a:t>,” MSST 2015.</a:t>
            </a:r>
          </a:p>
          <a:p>
            <a:pPr marL="0" indent="0">
              <a:buNone/>
            </a:pPr>
            <a:r>
              <a:rPr lang="en-US" sz="1300" dirty="0" smtClean="0"/>
              <a:t>Meza+, “</a:t>
            </a:r>
            <a:r>
              <a:rPr lang="en-US" sz="1300" dirty="0" smtClean="0">
                <a:solidFill>
                  <a:srgbClr val="0000FF"/>
                </a:solidFill>
              </a:rPr>
              <a:t>A Large-Scale Study of Flash Memory Errors in the Field</a:t>
            </a:r>
            <a:r>
              <a:rPr lang="en-US" sz="1300" dirty="0" smtClean="0"/>
              <a:t>,” SIGMETRICS 2015.</a:t>
            </a:r>
          </a:p>
          <a:p>
            <a:pPr marL="0" indent="0">
              <a:buNone/>
            </a:pPr>
            <a:r>
              <a:rPr lang="en-US" sz="1300" dirty="0"/>
              <a:t>Luo+, “</a:t>
            </a:r>
            <a:r>
              <a:rPr lang="en-US" sz="1300" dirty="0">
                <a:solidFill>
                  <a:srgbClr val="0000FF"/>
                </a:solidFill>
              </a:rPr>
              <a:t>Enabling Accurate and Practical Online Flash Channel Modeling for Modern MLC NAND Flash </a:t>
            </a:r>
            <a:r>
              <a:rPr lang="en-US" sz="1300" dirty="0" smtClean="0">
                <a:solidFill>
                  <a:srgbClr val="0000FF"/>
                </a:solidFill>
              </a:rPr>
              <a:t>Memory</a:t>
            </a:r>
            <a:r>
              <a:rPr lang="en-US" sz="1300" dirty="0" smtClean="0"/>
              <a:t>,” IEEE JSAC 2016.</a:t>
            </a:r>
          </a:p>
          <a:p>
            <a:pPr marL="0" indent="0">
              <a:buNone/>
            </a:pPr>
            <a:r>
              <a:rPr lang="en-US" sz="1300" dirty="0" smtClean="0"/>
              <a:t>Cai+, “</a:t>
            </a:r>
            <a:r>
              <a:rPr lang="en-US" sz="1300" dirty="0">
                <a:solidFill>
                  <a:srgbClr val="0000FF"/>
                </a:solidFill>
              </a:rPr>
              <a:t>Vulnerabilities in MLC NAND Flash Memory Programming: Experimental Analysis, Exploits, and Mitigation Techniques</a:t>
            </a:r>
            <a:r>
              <a:rPr lang="en-US" sz="1300" dirty="0" smtClean="0"/>
              <a:t>,” HPCA 2017.</a:t>
            </a:r>
          </a:p>
          <a:p>
            <a:pPr marL="0" indent="0">
              <a:buNone/>
            </a:pPr>
            <a:r>
              <a:rPr lang="en-US" sz="1300" dirty="0" err="1" smtClean="0"/>
              <a:t>Fukami</a:t>
            </a:r>
            <a:r>
              <a:rPr lang="en-US" sz="1300" dirty="0" smtClean="0"/>
              <a:t>+</a:t>
            </a:r>
            <a:r>
              <a:rPr lang="en-US" sz="1300" dirty="0"/>
              <a:t>, </a:t>
            </a:r>
            <a:r>
              <a:rPr lang="en-US" sz="1300" dirty="0" smtClean="0"/>
              <a:t>“</a:t>
            </a:r>
            <a:r>
              <a:rPr lang="en-US" sz="1300" dirty="0">
                <a:solidFill>
                  <a:srgbClr val="0000FF"/>
                </a:solidFill>
              </a:rPr>
              <a:t>I</a:t>
            </a:r>
            <a:r>
              <a:rPr lang="en-US" sz="1300" dirty="0" smtClean="0">
                <a:solidFill>
                  <a:srgbClr val="0000FF"/>
                </a:solidFill>
              </a:rPr>
              <a:t>mproving </a:t>
            </a:r>
            <a:r>
              <a:rPr lang="en-US" sz="1300" dirty="0">
                <a:solidFill>
                  <a:srgbClr val="0000FF"/>
                </a:solidFill>
              </a:rPr>
              <a:t>the Reliability of Chip-Off Forensic Analysis of NAND Flash Memory </a:t>
            </a:r>
            <a:r>
              <a:rPr lang="en-US" sz="1300" dirty="0" smtClean="0">
                <a:solidFill>
                  <a:srgbClr val="0000FF"/>
                </a:solidFill>
              </a:rPr>
              <a:t>Devices</a:t>
            </a:r>
            <a:r>
              <a:rPr lang="en-US" sz="1300" dirty="0" smtClean="0"/>
              <a:t>,</a:t>
            </a:r>
            <a:r>
              <a:rPr lang="en-US" sz="1300" dirty="0"/>
              <a:t>” DFRWS EU 2017. </a:t>
            </a:r>
            <a:endParaRPr lang="en-US" sz="1300" dirty="0" smtClean="0"/>
          </a:p>
          <a:p>
            <a:pPr marL="0" indent="0">
              <a:buNone/>
            </a:pPr>
            <a:endParaRPr lang="en-US" sz="1500" dirty="0"/>
          </a:p>
          <a:p>
            <a:endParaRPr lang="en-US" sz="1700" dirty="0"/>
          </a:p>
          <a:p>
            <a:endParaRPr lang="en-US" sz="20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228</a:t>
            </a:fld>
            <a:endParaRPr lang="en-US" altLang="en-US"/>
          </a:p>
        </p:txBody>
      </p:sp>
      <p:sp>
        <p:nvSpPr>
          <p:cNvPr id="5" name="Rectangle 4"/>
          <p:cNvSpPr>
            <a:spLocks noChangeArrowheads="1"/>
          </p:cNvSpPr>
          <p:nvPr/>
        </p:nvSpPr>
        <p:spPr bwMode="auto">
          <a:xfrm>
            <a:off x="768535" y="3717032"/>
            <a:ext cx="1643225"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latin typeface="Tahoma"/>
              <a:ea typeface="ＭＳ Ｐゴシック" charset="0"/>
              <a:cs typeface="ＭＳ Ｐゴシック" charset="0"/>
            </a:endParaRPr>
          </a:p>
        </p:txBody>
      </p:sp>
      <p:sp>
        <p:nvSpPr>
          <p:cNvPr id="6" name="Rectangle 5"/>
          <p:cNvSpPr>
            <a:spLocks noChangeArrowheads="1"/>
          </p:cNvSpPr>
          <p:nvPr/>
        </p:nvSpPr>
        <p:spPr bwMode="auto">
          <a:xfrm>
            <a:off x="729659" y="4437112"/>
            <a:ext cx="1584176" cy="288032"/>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latin typeface="Tahoma"/>
              <a:ea typeface="ＭＳ Ｐゴシック" charset="0"/>
              <a:cs typeface="ＭＳ Ｐゴシック" charset="0"/>
            </a:endParaRPr>
          </a:p>
        </p:txBody>
      </p:sp>
      <p:sp>
        <p:nvSpPr>
          <p:cNvPr id="7" name="Rectangle 6"/>
          <p:cNvSpPr>
            <a:spLocks noChangeArrowheads="1"/>
          </p:cNvSpPr>
          <p:nvPr/>
        </p:nvSpPr>
        <p:spPr bwMode="auto">
          <a:xfrm>
            <a:off x="755576" y="5772130"/>
            <a:ext cx="4320480" cy="262116"/>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dirty="0">
              <a:solidFill>
                <a:srgbClr val="FFFFFF"/>
              </a:solidFill>
              <a:latin typeface="Tahoma"/>
              <a:ea typeface="ＭＳ Ｐゴシック" charset="0"/>
              <a:cs typeface="ＭＳ Ｐゴシック" charset="0"/>
            </a:endParaRPr>
          </a:p>
        </p:txBody>
      </p:sp>
    </p:spTree>
    <p:extLst>
      <p:ext uri="{BB962C8B-B14F-4D97-AF65-F5344CB8AC3E}">
        <p14:creationId xmlns:p14="http://schemas.microsoft.com/office/powerpoint/2010/main" val="985582444"/>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Flash Memory Programming Vulnerabilities</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229</a:t>
            </a:fld>
            <a:endParaRPr lang="en-US"/>
          </a:p>
        </p:txBody>
      </p:sp>
      <p:pic>
        <p:nvPicPr>
          <p:cNvPr id="6" name="Picture 5"/>
          <p:cNvPicPr>
            <a:picLocks noChangeAspect="1"/>
          </p:cNvPicPr>
          <p:nvPr/>
        </p:nvPicPr>
        <p:blipFill>
          <a:blip r:embed="rId2"/>
          <a:stretch>
            <a:fillRect/>
          </a:stretch>
        </p:blipFill>
        <p:spPr>
          <a:xfrm>
            <a:off x="0" y="4559137"/>
            <a:ext cx="9144000" cy="814079"/>
          </a:xfrm>
          <a:prstGeom prst="rect">
            <a:avLst/>
          </a:prstGeom>
        </p:spPr>
      </p:pic>
      <p:pic>
        <p:nvPicPr>
          <p:cNvPr id="7" name="Picture 6"/>
          <p:cNvPicPr>
            <a:picLocks noChangeAspect="1"/>
          </p:cNvPicPr>
          <p:nvPr/>
        </p:nvPicPr>
        <p:blipFill>
          <a:blip r:embed="rId3"/>
          <a:stretch>
            <a:fillRect/>
          </a:stretch>
        </p:blipFill>
        <p:spPr>
          <a:xfrm>
            <a:off x="0" y="5529541"/>
            <a:ext cx="9144000" cy="635763"/>
          </a:xfrm>
          <a:prstGeom prst="rect">
            <a:avLst/>
          </a:prstGeom>
        </p:spPr>
      </p:pic>
      <p:sp>
        <p:nvSpPr>
          <p:cNvPr id="8" name="Content Placeholder 2"/>
          <p:cNvSpPr>
            <a:spLocks noGrp="1"/>
          </p:cNvSpPr>
          <p:nvPr>
            <p:ph idx="1"/>
          </p:nvPr>
        </p:nvSpPr>
        <p:spPr>
          <a:xfrm>
            <a:off x="228600" y="1055688"/>
            <a:ext cx="8915400" cy="5037608"/>
          </a:xfrm>
        </p:spPr>
        <p:txBody>
          <a:bodyPr/>
          <a:lstStyle/>
          <a:p>
            <a:r>
              <a:rPr lang="en-US" sz="2000" dirty="0"/>
              <a:t>Yu Cai, </a:t>
            </a:r>
            <a:r>
              <a:rPr lang="en-US" sz="2000" dirty="0" err="1"/>
              <a:t>Saugata</a:t>
            </a:r>
            <a:r>
              <a:rPr lang="en-US" sz="2000" dirty="0"/>
              <a:t> </a:t>
            </a:r>
            <a:r>
              <a:rPr lang="en-US" sz="2000" dirty="0" err="1"/>
              <a:t>Ghose</a:t>
            </a:r>
            <a:r>
              <a:rPr lang="en-US" sz="2000" dirty="0"/>
              <a:t>, </a:t>
            </a:r>
            <a:r>
              <a:rPr lang="en-US" sz="2000" dirty="0" err="1"/>
              <a:t>Yixin</a:t>
            </a:r>
            <a:r>
              <a:rPr lang="en-US" sz="2000" dirty="0"/>
              <a:t> Luo, Ken Mai, </a:t>
            </a:r>
            <a:r>
              <a:rPr lang="en-US" sz="2000" u="sng" dirty="0"/>
              <a:t>Onur Mutlu</a:t>
            </a:r>
            <a:r>
              <a:rPr lang="en-US" sz="2000" dirty="0"/>
              <a:t>, and Erich F. </a:t>
            </a:r>
            <a:r>
              <a:rPr lang="en-US" sz="2000" dirty="0" err="1"/>
              <a:t>Haratsch</a:t>
            </a:r>
            <a:r>
              <a:rPr lang="en-US" sz="2000" dirty="0"/>
              <a:t>,</a:t>
            </a:r>
            <a:br>
              <a:rPr lang="en-US" sz="2000" dirty="0"/>
            </a:br>
            <a:r>
              <a:rPr lang="en-US" sz="2000" b="1" dirty="0">
                <a:hlinkClick r:id="rId4"/>
              </a:rPr>
              <a:t>"Vulnerabilities in MLC NAND Flash Memory Programming: Experimental Analysis, Exploits, and Mitigation Techniques"</a:t>
            </a:r>
            <a:r>
              <a:rPr lang="en-US" sz="2000" dirty="0"/>
              <a:t> </a:t>
            </a:r>
            <a:br>
              <a:rPr lang="en-US" sz="2000" dirty="0"/>
            </a:br>
            <a:r>
              <a:rPr lang="en-US" sz="2000" i="1" dirty="0"/>
              <a:t>Proceedings of the </a:t>
            </a:r>
            <a:r>
              <a:rPr lang="en-US" sz="2000" i="1" dirty="0">
                <a:hlinkClick r:id="rId5"/>
              </a:rPr>
              <a:t>23rd International Symposium on High-Performance Computer Architecture</a:t>
            </a:r>
            <a:r>
              <a:rPr lang="en-US" sz="2000" i="1" dirty="0"/>
              <a:t> (</a:t>
            </a:r>
            <a:r>
              <a:rPr lang="en-US" sz="2000" b="1" i="1" dirty="0"/>
              <a:t>HPCA</a:t>
            </a:r>
            <a:r>
              <a:rPr lang="en-US" sz="2000" i="1" dirty="0"/>
              <a:t>) Industrial Session</a:t>
            </a:r>
            <a:r>
              <a:rPr lang="en-US" sz="2000" dirty="0"/>
              <a:t>, Austin, TX, USA, February 2017. </a:t>
            </a:r>
            <a:br>
              <a:rPr lang="en-US" sz="2000" dirty="0"/>
            </a:br>
            <a:r>
              <a:rPr lang="en-US" sz="2000" dirty="0"/>
              <a:t>[</a:t>
            </a:r>
            <a:r>
              <a:rPr lang="en-US" sz="2000" dirty="0">
                <a:hlinkClick r:id="rId6"/>
              </a:rPr>
              <a:t>Slides (pptx)</a:t>
            </a:r>
            <a:r>
              <a:rPr lang="en-US" sz="2000" dirty="0"/>
              <a:t> </a:t>
            </a:r>
            <a:r>
              <a:rPr lang="en-US" sz="2000" dirty="0">
                <a:hlinkClick r:id="rId7"/>
              </a:rPr>
              <a:t>(pdf)</a:t>
            </a:r>
            <a:r>
              <a:rPr lang="en-US" sz="2000" dirty="0"/>
              <a:t>] [</a:t>
            </a:r>
            <a:r>
              <a:rPr lang="en-US" sz="2000" dirty="0">
                <a:hlinkClick r:id="rId8"/>
              </a:rPr>
              <a:t>Lightning Session Slides (pptx)</a:t>
            </a:r>
            <a:r>
              <a:rPr lang="en-US" sz="2000" dirty="0"/>
              <a:t> </a:t>
            </a:r>
            <a:r>
              <a:rPr lang="en-US" sz="2000" dirty="0">
                <a:hlinkClick r:id="rId9"/>
              </a:rPr>
              <a:t>(pdf)</a:t>
            </a:r>
            <a:r>
              <a:rPr lang="en-US" sz="2000" dirty="0"/>
              <a:t>] </a:t>
            </a:r>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Tree>
    <p:extLst>
      <p:ext uri="{BB962C8B-B14F-4D97-AF65-F5344CB8AC3E}">
        <p14:creationId xmlns:p14="http://schemas.microsoft.com/office/powerpoint/2010/main" val="389825046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Other Works on Flash Memory</a:t>
            </a:r>
            <a:endParaRPr lang="en-US" dirty="0"/>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EF0CAD05-5F98-C240-A41D-E171A6304933}" type="slidenum">
              <a:rPr lang="en-US" smtClean="0"/>
              <a:pPr/>
              <a:t>230</a:t>
            </a:fld>
            <a:endParaRPr lang="en-US"/>
          </a:p>
        </p:txBody>
      </p:sp>
    </p:spTree>
    <p:extLst>
      <p:ext uri="{BB962C8B-B14F-4D97-AF65-F5344CB8AC3E}">
        <p14:creationId xmlns:p14="http://schemas.microsoft.com/office/powerpoint/2010/main" val="1515188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Title 1"/>
          <p:cNvSpPr>
            <a:spLocks noGrp="1"/>
          </p:cNvSpPr>
          <p:nvPr>
            <p:ph type="title"/>
          </p:nvPr>
        </p:nvSpPr>
        <p:spPr/>
        <p:txBody>
          <a:bodyPr/>
          <a:lstStyle/>
          <a:p>
            <a:r>
              <a:rPr lang="en-US">
                <a:latin typeface="Garamond" charset="0"/>
              </a:rPr>
              <a:t>NAND Flash Error Model</a:t>
            </a:r>
          </a:p>
        </p:txBody>
      </p:sp>
      <p:pic>
        <p:nvPicPr>
          <p:cNvPr id="212994"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03575" y="998538"/>
            <a:ext cx="2533650" cy="173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995" name="TextBox 58"/>
          <p:cNvSpPr txBox="1">
            <a:spLocks noChangeArrowheads="1"/>
          </p:cNvSpPr>
          <p:nvPr/>
        </p:nvSpPr>
        <p:spPr bwMode="auto">
          <a:xfrm>
            <a:off x="3368675" y="1617663"/>
            <a:ext cx="22018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2800">
                <a:solidFill>
                  <a:srgbClr val="FFFFFF"/>
                </a:solidFill>
              </a:rPr>
              <a:t>Noisy NAND</a:t>
            </a:r>
          </a:p>
        </p:txBody>
      </p:sp>
      <p:cxnSp>
        <p:nvCxnSpPr>
          <p:cNvPr id="212996" name="Straight Arrow Connector 7"/>
          <p:cNvCxnSpPr>
            <a:cxnSpLocks noChangeShapeType="1"/>
          </p:cNvCxnSpPr>
          <p:nvPr/>
        </p:nvCxnSpPr>
        <p:spPr bwMode="auto">
          <a:xfrm>
            <a:off x="2141538" y="1849438"/>
            <a:ext cx="1060450" cy="0"/>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12997" name="Straight Arrow Connector 8"/>
          <p:cNvCxnSpPr>
            <a:cxnSpLocks noChangeShapeType="1"/>
          </p:cNvCxnSpPr>
          <p:nvPr/>
        </p:nvCxnSpPr>
        <p:spPr bwMode="auto">
          <a:xfrm>
            <a:off x="5683250" y="1843088"/>
            <a:ext cx="1060450" cy="0"/>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a:noFill/>
              </a14:hiddenFill>
            </a:ext>
          </a:extLst>
        </p:spPr>
      </p:cxnSp>
      <p:sp>
        <p:nvSpPr>
          <p:cNvPr id="212998" name="TextBox 67"/>
          <p:cNvSpPr txBox="1">
            <a:spLocks noChangeArrowheads="1"/>
          </p:cNvSpPr>
          <p:nvPr/>
        </p:nvSpPr>
        <p:spPr bwMode="auto">
          <a:xfrm>
            <a:off x="896938" y="1541463"/>
            <a:ext cx="10160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ltLang="zh-CN" sz="2800">
                <a:solidFill>
                  <a:srgbClr val="000000"/>
                </a:solidFill>
              </a:rPr>
              <a:t>Write</a:t>
            </a:r>
          </a:p>
        </p:txBody>
      </p:sp>
      <p:sp>
        <p:nvSpPr>
          <p:cNvPr id="212999" name="TextBox 68"/>
          <p:cNvSpPr txBox="1">
            <a:spLocks noChangeArrowheads="1"/>
          </p:cNvSpPr>
          <p:nvPr/>
        </p:nvSpPr>
        <p:spPr bwMode="auto">
          <a:xfrm>
            <a:off x="6907213" y="1563688"/>
            <a:ext cx="10445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altLang="zh-CN" sz="2800">
                <a:solidFill>
                  <a:srgbClr val="000000"/>
                </a:solidFill>
              </a:rPr>
              <a:t>Read</a:t>
            </a:r>
          </a:p>
        </p:txBody>
      </p:sp>
      <p:sp>
        <p:nvSpPr>
          <p:cNvPr id="143369" name="TextBox 102"/>
          <p:cNvSpPr txBox="1">
            <a:spLocks noChangeArrowheads="1"/>
          </p:cNvSpPr>
          <p:nvPr/>
        </p:nvSpPr>
        <p:spPr bwMode="auto">
          <a:xfrm>
            <a:off x="1089025" y="2740918"/>
            <a:ext cx="69691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2000" b="1" dirty="0">
                <a:solidFill>
                  <a:srgbClr val="3B812F"/>
                </a:solidFill>
              </a:rPr>
              <a:t>Experimentally characterize and model dominant errors</a:t>
            </a:r>
          </a:p>
        </p:txBody>
      </p:sp>
      <p:grpSp>
        <p:nvGrpSpPr>
          <p:cNvPr id="4" name="Group 3"/>
          <p:cNvGrpSpPr>
            <a:grpSpLocks/>
          </p:cNvGrpSpPr>
          <p:nvPr/>
        </p:nvGrpSpPr>
        <p:grpSpPr bwMode="auto">
          <a:xfrm>
            <a:off x="3549650" y="3617913"/>
            <a:ext cx="2174478" cy="912812"/>
            <a:chOff x="3549171" y="3617913"/>
            <a:chExt cx="2065817" cy="912812"/>
          </a:xfrm>
        </p:grpSpPr>
        <p:sp>
          <p:nvSpPr>
            <p:cNvPr id="15" name="Content Placeholder 2"/>
            <p:cNvSpPr txBox="1">
              <a:spLocks/>
            </p:cNvSpPr>
            <p:nvPr/>
          </p:nvSpPr>
          <p:spPr bwMode="auto">
            <a:xfrm>
              <a:off x="3549171" y="3673475"/>
              <a:ext cx="2059466"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Neighbor page </a:t>
              </a:r>
              <a:r>
                <a:rPr lang="en-US" sz="1600" b="1" kern="0" dirty="0" err="1" smtClean="0">
                  <a:solidFill>
                    <a:srgbClr val="000000"/>
                  </a:solidFill>
                  <a:latin typeface="Tahoma"/>
                  <a:ea typeface="ＭＳ Ｐゴシック" charset="-128"/>
                </a:rPr>
                <a:t>prog</a:t>
              </a:r>
              <a:r>
                <a:rPr lang="en-US" sz="1600" b="1" kern="0" dirty="0" smtClean="0">
                  <a:solidFill>
                    <a:srgbClr val="000000"/>
                  </a:solidFill>
                  <a:latin typeface="Tahoma"/>
                  <a:ea typeface="ＭＳ Ｐゴシック" charset="-128"/>
                </a:rPr>
                <a:t>/read (c-to-c interference)</a:t>
              </a:r>
              <a:endParaRPr lang="en-US" sz="1600" b="1" kern="0" dirty="0">
                <a:solidFill>
                  <a:srgbClr val="000000"/>
                </a:solidFill>
                <a:latin typeface="Tahoma"/>
                <a:ea typeface="ＭＳ Ｐゴシック" charset="-128"/>
              </a:endParaRPr>
            </a:p>
          </p:txBody>
        </p:sp>
        <p:sp>
          <p:nvSpPr>
            <p:cNvPr id="213022" name="Rounded Rectangle 30"/>
            <p:cNvSpPr>
              <a:spLocks noChangeArrowheads="1"/>
            </p:cNvSpPr>
            <p:nvPr/>
          </p:nvSpPr>
          <p:spPr bwMode="auto">
            <a:xfrm>
              <a:off x="3573463" y="3617913"/>
              <a:ext cx="2041525" cy="91281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solidFill>
                  <a:srgbClr val="000000"/>
                </a:solidFill>
                <a:latin typeface="Tahoma"/>
              </a:endParaRPr>
            </a:p>
          </p:txBody>
        </p:sp>
      </p:grpSp>
      <p:grpSp>
        <p:nvGrpSpPr>
          <p:cNvPr id="6" name="Group 5"/>
          <p:cNvGrpSpPr>
            <a:grpSpLocks/>
          </p:cNvGrpSpPr>
          <p:nvPr/>
        </p:nvGrpSpPr>
        <p:grpSpPr bwMode="auto">
          <a:xfrm>
            <a:off x="6175375" y="3624263"/>
            <a:ext cx="2043113" cy="912812"/>
            <a:chOff x="6175375" y="3624263"/>
            <a:chExt cx="2043113" cy="912812"/>
          </a:xfrm>
        </p:grpSpPr>
        <p:sp>
          <p:nvSpPr>
            <p:cNvPr id="16" name="Content Placeholder 2"/>
            <p:cNvSpPr txBox="1">
              <a:spLocks/>
            </p:cNvSpPr>
            <p:nvPr/>
          </p:nvSpPr>
          <p:spPr bwMode="auto">
            <a:xfrm>
              <a:off x="6413500" y="3871913"/>
              <a:ext cx="1566863" cy="433387"/>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Retention</a:t>
              </a:r>
            </a:p>
          </p:txBody>
        </p:sp>
        <p:sp>
          <p:nvSpPr>
            <p:cNvPr id="213020" name="Rounded Rectangle 28"/>
            <p:cNvSpPr>
              <a:spLocks noChangeArrowheads="1"/>
            </p:cNvSpPr>
            <p:nvPr/>
          </p:nvSpPr>
          <p:spPr bwMode="auto">
            <a:xfrm>
              <a:off x="6175375" y="3624263"/>
              <a:ext cx="2043113" cy="91281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solidFill>
                  <a:srgbClr val="000000"/>
                </a:solidFill>
                <a:latin typeface="Tahoma"/>
              </a:endParaRPr>
            </a:p>
          </p:txBody>
        </p:sp>
      </p:grpSp>
      <p:grpSp>
        <p:nvGrpSpPr>
          <p:cNvPr id="3" name="Group 2"/>
          <p:cNvGrpSpPr>
            <a:grpSpLocks/>
          </p:cNvGrpSpPr>
          <p:nvPr/>
        </p:nvGrpSpPr>
        <p:grpSpPr bwMode="auto">
          <a:xfrm>
            <a:off x="963613" y="3630613"/>
            <a:ext cx="2041525" cy="912812"/>
            <a:chOff x="963613" y="3630613"/>
            <a:chExt cx="2041525" cy="912812"/>
          </a:xfrm>
        </p:grpSpPr>
        <p:sp>
          <p:nvSpPr>
            <p:cNvPr id="14" name="Content Placeholder 2"/>
            <p:cNvSpPr txBox="1">
              <a:spLocks/>
            </p:cNvSpPr>
            <p:nvPr/>
          </p:nvSpPr>
          <p:spPr bwMode="auto">
            <a:xfrm>
              <a:off x="1027113" y="3767138"/>
              <a:ext cx="1978025" cy="638175"/>
            </a:xfrm>
            <a:prstGeom prst="rect">
              <a:avLst/>
            </a:prstGeom>
            <a:noFill/>
            <a:ln w="9525">
              <a:noFill/>
              <a:miter lim="800000"/>
              <a:headEnd/>
              <a:tailEnd/>
            </a:ln>
          </p:spPr>
          <p:txBody>
            <a:bodyPr/>
            <a:lstStyle>
              <a:defPPr>
                <a:defRPr lang="en-US"/>
              </a:defPPr>
              <a:lvl1pPr algn="l" rtl="0" fontAlgn="base">
                <a:spcBef>
                  <a:spcPct val="0"/>
                </a:spcBef>
                <a:spcAft>
                  <a:spcPct val="0"/>
                </a:spcAft>
                <a:defRPr kern="1200">
                  <a:solidFill>
                    <a:schemeClr val="tx1"/>
                  </a:solidFill>
                  <a:latin typeface="Arial" pitchFamily="34"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pitchFamily="34"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pitchFamily="34"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pitchFamily="34"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pitchFamily="34" charset="0"/>
                  <a:ea typeface="ＭＳ Ｐゴシック" pitchFamily="34" charset="-128"/>
                  <a:cs typeface="+mn-cs"/>
                </a:defRPr>
              </a:lvl5pPr>
              <a:lvl6pPr marL="2286000" algn="l" defTabSz="914400" rtl="0" eaLnBrk="1" latinLnBrk="0" hangingPunct="1">
                <a:defRPr kern="1200">
                  <a:solidFill>
                    <a:schemeClr val="tx1"/>
                  </a:solidFill>
                  <a:latin typeface="Arial" pitchFamily="34" charset="0"/>
                  <a:ea typeface="ＭＳ Ｐゴシック" pitchFamily="34" charset="-128"/>
                  <a:cs typeface="+mn-cs"/>
                </a:defRPr>
              </a:lvl6pPr>
              <a:lvl7pPr marL="2743200" algn="l" defTabSz="914400" rtl="0" eaLnBrk="1" latinLnBrk="0" hangingPunct="1">
                <a:defRPr kern="1200">
                  <a:solidFill>
                    <a:schemeClr val="tx1"/>
                  </a:solidFill>
                  <a:latin typeface="Arial" pitchFamily="34" charset="0"/>
                  <a:ea typeface="ＭＳ Ｐゴシック" pitchFamily="34" charset="-128"/>
                  <a:cs typeface="+mn-cs"/>
                </a:defRPr>
              </a:lvl7pPr>
              <a:lvl8pPr marL="3200400" algn="l" defTabSz="914400" rtl="0" eaLnBrk="1" latinLnBrk="0" hangingPunct="1">
                <a:defRPr kern="1200">
                  <a:solidFill>
                    <a:schemeClr val="tx1"/>
                  </a:solidFill>
                  <a:latin typeface="Arial" pitchFamily="34" charset="0"/>
                  <a:ea typeface="ＭＳ Ｐゴシック" pitchFamily="34" charset="-128"/>
                  <a:cs typeface="+mn-cs"/>
                </a:defRPr>
              </a:lvl8pPr>
              <a:lvl9pPr marL="3657600" algn="l" defTabSz="914400" rtl="0" eaLnBrk="1" latinLnBrk="0" hangingPunct="1">
                <a:defRPr kern="1200">
                  <a:solidFill>
                    <a:schemeClr val="tx1"/>
                  </a:solidFill>
                  <a:latin typeface="Arial" pitchFamily="34" charset="0"/>
                  <a:ea typeface="ＭＳ Ｐゴシック" pitchFamily="34" charset="-128"/>
                  <a:cs typeface="+mn-cs"/>
                </a:defRPr>
              </a:lvl9pPr>
            </a:lstStyle>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Erase </a:t>
              </a:r>
              <a:r>
                <a:rPr lang="en-US" sz="1600" b="1" kern="0" dirty="0" smtClean="0">
                  <a:solidFill>
                    <a:srgbClr val="000000"/>
                  </a:solidFill>
                  <a:latin typeface="Tahoma"/>
                  <a:ea typeface="ＭＳ Ｐゴシック" charset="-128"/>
                </a:rPr>
                <a:t>block</a:t>
              </a:r>
              <a:endParaRPr lang="en-US" sz="1600" b="1" kern="0" dirty="0">
                <a:solidFill>
                  <a:srgbClr val="000000"/>
                </a:solidFill>
                <a:latin typeface="Tahoma"/>
                <a:ea typeface="ＭＳ Ｐゴシック" charset="-128"/>
              </a:endParaRPr>
            </a:p>
            <a:p>
              <a:pPr marL="91440" indent="-91440" eaLnBrk="0" hangingPunct="0">
                <a:spcBef>
                  <a:spcPct val="20000"/>
                </a:spcBef>
                <a:buClr>
                  <a:srgbClr val="400561"/>
                </a:buClr>
                <a:buFont typeface="Wingdings" charset="2"/>
                <a:buChar char="§"/>
                <a:defRPr/>
              </a:pPr>
              <a:r>
                <a:rPr lang="en-US" sz="1600" b="1" kern="0" dirty="0">
                  <a:solidFill>
                    <a:srgbClr val="000000"/>
                  </a:solidFill>
                  <a:latin typeface="Tahoma"/>
                  <a:ea typeface="ＭＳ Ｐゴシック" charset="-128"/>
                </a:rPr>
                <a:t> Program </a:t>
              </a:r>
              <a:r>
                <a:rPr lang="en-US" sz="1600" b="1" kern="0" dirty="0" smtClean="0">
                  <a:solidFill>
                    <a:srgbClr val="000000"/>
                  </a:solidFill>
                  <a:latin typeface="Tahoma"/>
                  <a:ea typeface="ＭＳ Ｐゴシック" charset="-128"/>
                </a:rPr>
                <a:t>page</a:t>
              </a:r>
              <a:endParaRPr lang="en-US" sz="1600" b="1" kern="0" dirty="0">
                <a:solidFill>
                  <a:srgbClr val="000000"/>
                </a:solidFill>
                <a:latin typeface="Tahoma"/>
                <a:ea typeface="ＭＳ Ｐゴシック" charset="-128"/>
              </a:endParaRPr>
            </a:p>
          </p:txBody>
        </p:sp>
        <p:sp>
          <p:nvSpPr>
            <p:cNvPr id="213018" name="Rounded Rectangle 26"/>
            <p:cNvSpPr>
              <a:spLocks noChangeArrowheads="1"/>
            </p:cNvSpPr>
            <p:nvPr/>
          </p:nvSpPr>
          <p:spPr bwMode="auto">
            <a:xfrm>
              <a:off x="963613" y="3630613"/>
              <a:ext cx="2041525" cy="912812"/>
            </a:xfrm>
            <a:prstGeom prst="roundRect">
              <a:avLst>
                <a:gd name="adj" fmla="val 16667"/>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solidFill>
                  <a:srgbClr val="000000"/>
                </a:solidFill>
                <a:latin typeface="Tahoma"/>
              </a:endParaRPr>
            </a:p>
          </p:txBody>
        </p:sp>
      </p:grpSp>
      <p:cxnSp>
        <p:nvCxnSpPr>
          <p:cNvPr id="27670" name="Straight Arrow Connector 22"/>
          <p:cNvCxnSpPr>
            <a:cxnSpLocks noChangeShapeType="1"/>
            <a:stCxn id="213018" idx="3"/>
          </p:cNvCxnSpPr>
          <p:nvPr/>
        </p:nvCxnSpPr>
        <p:spPr bwMode="auto">
          <a:xfrm>
            <a:off x="3005138" y="4086225"/>
            <a:ext cx="561975"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7671" name="Straight Arrow Connector 23"/>
          <p:cNvCxnSpPr>
            <a:cxnSpLocks noChangeShapeType="1"/>
          </p:cNvCxnSpPr>
          <p:nvPr/>
        </p:nvCxnSpPr>
        <p:spPr bwMode="auto">
          <a:xfrm>
            <a:off x="5608638" y="4092575"/>
            <a:ext cx="561975"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13006" name="Straight Arrow Connector 24"/>
          <p:cNvCxnSpPr>
            <a:cxnSpLocks noChangeShapeType="1"/>
          </p:cNvCxnSpPr>
          <p:nvPr/>
        </p:nvCxnSpPr>
        <p:spPr bwMode="auto">
          <a:xfrm>
            <a:off x="390525" y="4092575"/>
            <a:ext cx="560388"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213007" name="Straight Arrow Connector 25"/>
          <p:cNvCxnSpPr>
            <a:cxnSpLocks noChangeShapeType="1"/>
          </p:cNvCxnSpPr>
          <p:nvPr/>
        </p:nvCxnSpPr>
        <p:spPr bwMode="auto">
          <a:xfrm>
            <a:off x="8224838" y="4086225"/>
            <a:ext cx="560387" cy="4763"/>
          </a:xfrm>
          <a:prstGeom prst="straightConnector1">
            <a:avLst/>
          </a:prstGeom>
          <a:noFill/>
          <a:ln w="38100">
            <a:solidFill>
              <a:schemeClr val="tx1"/>
            </a:solidFill>
            <a:round/>
            <a:headEnd/>
            <a:tailEnd type="arrow" w="med" len="med"/>
          </a:ln>
          <a:extLst>
            <a:ext uri="{909E8E84-426E-40dd-AFC4-6F175D3DCCD1}">
              <a14:hiddenFill xmlns:a14="http://schemas.microsoft.com/office/drawing/2010/main">
                <a:noFill/>
              </a14:hiddenFill>
            </a:ext>
          </a:extLst>
        </p:spPr>
      </p:cxnSp>
      <p:sp>
        <p:nvSpPr>
          <p:cNvPr id="213008" name="TextBox 106"/>
          <p:cNvSpPr txBox="1">
            <a:spLocks noChangeArrowheads="1"/>
          </p:cNvSpPr>
          <p:nvPr/>
        </p:nvSpPr>
        <p:spPr bwMode="auto">
          <a:xfrm>
            <a:off x="139700" y="3713163"/>
            <a:ext cx="7207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1800">
                <a:solidFill>
                  <a:srgbClr val="000000"/>
                </a:solidFill>
              </a:rPr>
              <a:t>Write</a:t>
            </a:r>
          </a:p>
        </p:txBody>
      </p:sp>
      <p:sp>
        <p:nvSpPr>
          <p:cNvPr id="213009" name="TextBox 107"/>
          <p:cNvSpPr txBox="1">
            <a:spLocks noChangeArrowheads="1"/>
          </p:cNvSpPr>
          <p:nvPr/>
        </p:nvSpPr>
        <p:spPr bwMode="auto">
          <a:xfrm>
            <a:off x="8267700" y="3695700"/>
            <a:ext cx="7366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ltLang="zh-CN" sz="1800">
                <a:solidFill>
                  <a:srgbClr val="000000"/>
                </a:solidFill>
              </a:rPr>
              <a:t>Read</a:t>
            </a:r>
          </a:p>
        </p:txBody>
      </p:sp>
      <p:sp>
        <p:nvSpPr>
          <p:cNvPr id="33" name="TextBox 32"/>
          <p:cNvSpPr txBox="1">
            <a:spLocks noChangeArrowheads="1"/>
          </p:cNvSpPr>
          <p:nvPr/>
        </p:nvSpPr>
        <p:spPr bwMode="auto">
          <a:xfrm>
            <a:off x="79375" y="4581128"/>
            <a:ext cx="2836441"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dirty="0">
                <a:solidFill>
                  <a:srgbClr val="0000FF"/>
                </a:solidFill>
              </a:rPr>
              <a:t>Cai et al., </a:t>
            </a:r>
            <a:r>
              <a:rPr lang="ja-JP" altLang="en-US" sz="1200" dirty="0">
                <a:solidFill>
                  <a:srgbClr val="0000FF"/>
                </a:solidFill>
              </a:rPr>
              <a:t>“</a:t>
            </a:r>
            <a:r>
              <a:rPr lang="en-US" altLang="ja-JP" sz="1200" dirty="0">
                <a:solidFill>
                  <a:srgbClr val="0000FF"/>
                </a:solidFill>
              </a:rPr>
              <a:t>Threshold voltage distribution in MLC NAND Flash Memory: Characterization, Analysis, and Modeling</a:t>
            </a:r>
            <a:r>
              <a:rPr lang="ja-JP" altLang="en-US" sz="1200" dirty="0">
                <a:solidFill>
                  <a:srgbClr val="0000FF"/>
                </a:solidFill>
              </a:rPr>
              <a:t>”</a:t>
            </a:r>
            <a:r>
              <a:rPr lang="en-US" altLang="ja-JP" sz="1200" dirty="0">
                <a:solidFill>
                  <a:srgbClr val="0000FF"/>
                </a:solidFill>
              </a:rPr>
              <a:t>, </a:t>
            </a:r>
            <a:r>
              <a:rPr lang="en-US" altLang="ja-JP" sz="1200" b="1" dirty="0">
                <a:solidFill>
                  <a:srgbClr val="0000FF"/>
                </a:solidFill>
              </a:rPr>
              <a:t>DATE </a:t>
            </a:r>
            <a:r>
              <a:rPr lang="en-US" altLang="ja-JP" sz="1200" b="1" dirty="0" smtClean="0">
                <a:solidFill>
                  <a:srgbClr val="0000FF"/>
                </a:solidFill>
              </a:rPr>
              <a:t>2013</a:t>
            </a:r>
          </a:p>
          <a:p>
            <a:pPr eaLnBrk="1" hangingPunct="1"/>
            <a:endParaRPr lang="en-US" sz="1200" b="1" dirty="0">
              <a:solidFill>
                <a:srgbClr val="0000FF"/>
              </a:solidFill>
            </a:endParaRPr>
          </a:p>
          <a:p>
            <a:pPr eaLnBrk="1" hangingPunct="1"/>
            <a:r>
              <a:rPr lang="en-US" sz="1200" dirty="0">
                <a:solidFill>
                  <a:srgbClr val="0000FF"/>
                </a:solidFill>
              </a:rPr>
              <a:t>Cai et al., </a:t>
            </a:r>
            <a:r>
              <a:rPr lang="ja-JP" altLang="en-US" sz="1200" dirty="0" smtClean="0">
                <a:solidFill>
                  <a:srgbClr val="0000FF"/>
                </a:solidFill>
              </a:rPr>
              <a:t>“</a:t>
            </a:r>
            <a:r>
              <a:rPr lang="en-US" altLang="ja-JP" sz="1200" dirty="0">
                <a:solidFill>
                  <a:srgbClr val="0000FF"/>
                </a:solidFill>
              </a:rPr>
              <a:t>Vulnerabilities in MLC NAND Flash Memory Programming: Experimental Analysis, Exploits, and Mitigation </a:t>
            </a:r>
            <a:r>
              <a:rPr lang="en-US" altLang="ja-JP" sz="1200" dirty="0" smtClean="0">
                <a:solidFill>
                  <a:srgbClr val="0000FF"/>
                </a:solidFill>
              </a:rPr>
              <a:t>Techniques</a:t>
            </a:r>
            <a:r>
              <a:rPr lang="ja-JP" altLang="en-US" sz="1200" dirty="0" smtClean="0">
                <a:solidFill>
                  <a:srgbClr val="0000FF"/>
                </a:solidFill>
              </a:rPr>
              <a:t>”</a:t>
            </a:r>
            <a:r>
              <a:rPr lang="en-US" altLang="ja-JP" sz="1200" dirty="0">
                <a:solidFill>
                  <a:srgbClr val="0000FF"/>
                </a:solidFill>
              </a:rPr>
              <a:t>, </a:t>
            </a:r>
            <a:r>
              <a:rPr lang="en-US" altLang="ja-JP" sz="1200" b="1" dirty="0" smtClean="0">
                <a:solidFill>
                  <a:srgbClr val="0000FF"/>
                </a:solidFill>
              </a:rPr>
              <a:t>HPCA 2017</a:t>
            </a:r>
            <a:endParaRPr lang="en-US" sz="1200" b="1" dirty="0">
              <a:solidFill>
                <a:srgbClr val="0000FF"/>
              </a:solidFill>
            </a:endParaRPr>
          </a:p>
          <a:p>
            <a:pPr eaLnBrk="1" hangingPunct="1"/>
            <a:endParaRPr lang="en-US" sz="1200" b="1" dirty="0">
              <a:solidFill>
                <a:srgbClr val="0000FF"/>
              </a:solidFill>
            </a:endParaRPr>
          </a:p>
        </p:txBody>
      </p:sp>
      <p:sp>
        <p:nvSpPr>
          <p:cNvPr id="35" name="TextBox 34"/>
          <p:cNvSpPr txBox="1">
            <a:spLocks noChangeArrowheads="1"/>
          </p:cNvSpPr>
          <p:nvPr/>
        </p:nvSpPr>
        <p:spPr bwMode="auto">
          <a:xfrm>
            <a:off x="5957888" y="4509120"/>
            <a:ext cx="325437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dirty="0">
                <a:solidFill>
                  <a:srgbClr val="0000FF"/>
                </a:solidFill>
              </a:rPr>
              <a:t>Cai et al., </a:t>
            </a:r>
            <a:r>
              <a:rPr lang="ja-JP" altLang="en-US" sz="1200" dirty="0">
                <a:solidFill>
                  <a:srgbClr val="0000FF"/>
                </a:solidFill>
              </a:rPr>
              <a:t>“</a:t>
            </a:r>
            <a:r>
              <a:rPr lang="en-US" altLang="ja-JP" sz="1200" dirty="0">
                <a:solidFill>
                  <a:srgbClr val="0000FF"/>
                </a:solidFill>
              </a:rPr>
              <a:t>Flash Correct-and-Refresh: Retention-aware error management for increased flash memory lifetime</a:t>
            </a:r>
            <a:r>
              <a:rPr lang="ja-JP" altLang="en-US" sz="1200" dirty="0">
                <a:solidFill>
                  <a:srgbClr val="0000FF"/>
                </a:solidFill>
              </a:rPr>
              <a:t>”</a:t>
            </a:r>
            <a:r>
              <a:rPr lang="en-US" altLang="ja-JP" sz="1200" dirty="0">
                <a:solidFill>
                  <a:srgbClr val="0000FF"/>
                </a:solidFill>
              </a:rPr>
              <a:t>, </a:t>
            </a:r>
            <a:r>
              <a:rPr lang="en-US" altLang="ja-JP" sz="1200" b="1" dirty="0">
                <a:solidFill>
                  <a:srgbClr val="0000FF"/>
                </a:solidFill>
              </a:rPr>
              <a:t>ICCD 2012</a:t>
            </a:r>
            <a:endParaRPr lang="en-US" sz="1200" b="1" dirty="0">
              <a:solidFill>
                <a:srgbClr val="0000FF"/>
              </a:solidFill>
            </a:endParaRPr>
          </a:p>
        </p:txBody>
      </p:sp>
      <p:sp>
        <p:nvSpPr>
          <p:cNvPr id="213012" name="Slide Number Placeholder 1"/>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90EE30EC-A97F-1C49-9637-E521652DD1DF}" type="slidenum">
              <a:rPr lang="en-US" sz="1600">
                <a:solidFill>
                  <a:srgbClr val="000000"/>
                </a:solidFill>
                <a:latin typeface="Garamond" charset="0"/>
              </a:rPr>
              <a:pPr eaLnBrk="1" hangingPunct="1"/>
              <a:t>231</a:t>
            </a:fld>
            <a:endParaRPr lang="en-US" sz="1600">
              <a:solidFill>
                <a:srgbClr val="000000"/>
              </a:solidFill>
              <a:latin typeface="Garamond" charset="0"/>
            </a:endParaRPr>
          </a:p>
        </p:txBody>
      </p:sp>
      <p:sp>
        <p:nvSpPr>
          <p:cNvPr id="32" name="TextBox 31"/>
          <p:cNvSpPr txBox="1">
            <a:spLocks noChangeArrowheads="1"/>
          </p:cNvSpPr>
          <p:nvPr/>
        </p:nvSpPr>
        <p:spPr bwMode="auto">
          <a:xfrm>
            <a:off x="2915817" y="4564285"/>
            <a:ext cx="3042072"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sz="1200" dirty="0">
                <a:solidFill>
                  <a:srgbClr val="0000FF"/>
                </a:solidFill>
              </a:rPr>
              <a:t>Cai et al., </a:t>
            </a:r>
            <a:r>
              <a:rPr lang="ja-JP" altLang="en-US" sz="1200" dirty="0">
                <a:solidFill>
                  <a:srgbClr val="0000FF"/>
                </a:solidFill>
              </a:rPr>
              <a:t>“</a:t>
            </a:r>
            <a:r>
              <a:rPr lang="en-US" altLang="ja-JP" sz="1200" dirty="0">
                <a:solidFill>
                  <a:srgbClr val="0000FF"/>
                </a:solidFill>
              </a:rPr>
              <a:t>Program Interference in MLC NAND Flash Memory: Characterization, Modeling, and Mitigation</a:t>
            </a:r>
            <a:r>
              <a:rPr lang="ja-JP" altLang="en-US" sz="1200" dirty="0">
                <a:solidFill>
                  <a:srgbClr val="0000FF"/>
                </a:solidFill>
              </a:rPr>
              <a:t>”</a:t>
            </a:r>
            <a:r>
              <a:rPr lang="en-US" altLang="ja-JP" sz="1200" dirty="0">
                <a:solidFill>
                  <a:srgbClr val="0000FF"/>
                </a:solidFill>
              </a:rPr>
              <a:t>, </a:t>
            </a:r>
            <a:r>
              <a:rPr lang="en-US" altLang="ja-JP" sz="1200" b="1" dirty="0">
                <a:solidFill>
                  <a:srgbClr val="0000FF"/>
                </a:solidFill>
              </a:rPr>
              <a:t>ICCD 2013</a:t>
            </a:r>
          </a:p>
          <a:p>
            <a:pPr eaLnBrk="1" hangingPunct="1"/>
            <a:endParaRPr lang="en-US" sz="400" dirty="0">
              <a:solidFill>
                <a:srgbClr val="2C6123"/>
              </a:solidFill>
            </a:endParaRPr>
          </a:p>
          <a:p>
            <a:pPr eaLnBrk="1" hangingPunct="1"/>
            <a:r>
              <a:rPr lang="en-US" sz="1200" dirty="0">
                <a:solidFill>
                  <a:srgbClr val="0000FF"/>
                </a:solidFill>
              </a:rPr>
              <a:t>Cai et al., “Neighbor-Cell Assisted Error Correction in MLC NAND Flash Memories”, </a:t>
            </a:r>
            <a:r>
              <a:rPr lang="en-US" sz="1200" b="1" dirty="0">
                <a:solidFill>
                  <a:srgbClr val="0000FF"/>
                </a:solidFill>
              </a:rPr>
              <a:t>SIGMETRICS </a:t>
            </a:r>
            <a:r>
              <a:rPr lang="en-US" sz="1200" b="1" dirty="0" smtClean="0">
                <a:solidFill>
                  <a:srgbClr val="0000FF"/>
                </a:solidFill>
              </a:rPr>
              <a:t>2014</a:t>
            </a:r>
          </a:p>
          <a:p>
            <a:pPr eaLnBrk="1" hangingPunct="1"/>
            <a:endParaRPr lang="en-US" sz="400" b="1" dirty="0">
              <a:solidFill>
                <a:srgbClr val="0000FF"/>
              </a:solidFill>
            </a:endParaRPr>
          </a:p>
          <a:p>
            <a:pPr eaLnBrk="1" hangingPunct="1"/>
            <a:r>
              <a:rPr lang="en-US" sz="1200" dirty="0">
                <a:solidFill>
                  <a:srgbClr val="0000FF"/>
                </a:solidFill>
              </a:rPr>
              <a:t>Cai et al., “Read Disturb Errors in MLC NAND Flash Memory: Characterization and </a:t>
            </a:r>
            <a:r>
              <a:rPr lang="en-US" sz="1200" dirty="0" smtClean="0">
                <a:solidFill>
                  <a:srgbClr val="0000FF"/>
                </a:solidFill>
              </a:rPr>
              <a:t>Mitigation”, </a:t>
            </a:r>
            <a:r>
              <a:rPr lang="en-US" sz="1200" b="1" dirty="0" smtClean="0">
                <a:solidFill>
                  <a:srgbClr val="0000FF"/>
                </a:solidFill>
              </a:rPr>
              <a:t>DSN 2015</a:t>
            </a:r>
          </a:p>
          <a:p>
            <a:pPr eaLnBrk="1" hangingPunct="1"/>
            <a:endParaRPr lang="en-US" sz="1200" b="1" dirty="0">
              <a:solidFill>
                <a:srgbClr val="0000FF"/>
              </a:solidFill>
            </a:endParaRPr>
          </a:p>
        </p:txBody>
      </p:sp>
      <p:sp>
        <p:nvSpPr>
          <p:cNvPr id="2" name="Rectangle 1"/>
          <p:cNvSpPr>
            <a:spLocks noChangeArrowheads="1"/>
          </p:cNvSpPr>
          <p:nvPr/>
        </p:nvSpPr>
        <p:spPr bwMode="auto">
          <a:xfrm>
            <a:off x="635000" y="3068960"/>
            <a:ext cx="80391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1200" dirty="0">
                <a:solidFill>
                  <a:srgbClr val="0000FF"/>
                </a:solidFill>
                <a:latin typeface="Tahoma"/>
              </a:rPr>
              <a:t>Cai et al., “Error Patterns in MLC NAND Flash Memory: Measurement, Characterization, and Analysis””, </a:t>
            </a:r>
            <a:r>
              <a:rPr lang="en-US" sz="1200" b="1" dirty="0">
                <a:solidFill>
                  <a:srgbClr val="0000FF"/>
                </a:solidFill>
                <a:latin typeface="Tahoma"/>
              </a:rPr>
              <a:t>DATE 2012</a:t>
            </a:r>
          </a:p>
        </p:txBody>
      </p:sp>
      <p:sp>
        <p:nvSpPr>
          <p:cNvPr id="5" name="Rectangle 4"/>
          <p:cNvSpPr>
            <a:spLocks noChangeArrowheads="1"/>
          </p:cNvSpPr>
          <p:nvPr/>
        </p:nvSpPr>
        <p:spPr bwMode="auto">
          <a:xfrm>
            <a:off x="5956300" y="5130930"/>
            <a:ext cx="302260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1200" dirty="0">
                <a:solidFill>
                  <a:srgbClr val="0000FF"/>
                </a:solidFill>
                <a:latin typeface="Tahoma"/>
                <a:cs typeface="Arial" charset="0"/>
              </a:rPr>
              <a:t>Cai et al., “Error Analysis and Retention-Aware Error Management for NAND Flash Memory</a:t>
            </a:r>
            <a:r>
              <a:rPr lang="en-US" sz="1200" b="1" dirty="0">
                <a:solidFill>
                  <a:srgbClr val="0000FF"/>
                </a:solidFill>
                <a:latin typeface="Tahoma"/>
                <a:cs typeface="Arial" charset="0"/>
              </a:rPr>
              <a:t>, ITJ 2013</a:t>
            </a:r>
          </a:p>
        </p:txBody>
      </p:sp>
      <p:sp>
        <p:nvSpPr>
          <p:cNvPr id="34" name="Rectangle 33"/>
          <p:cNvSpPr>
            <a:spLocks noChangeArrowheads="1"/>
          </p:cNvSpPr>
          <p:nvPr/>
        </p:nvSpPr>
        <p:spPr bwMode="auto">
          <a:xfrm>
            <a:off x="5940152" y="5779002"/>
            <a:ext cx="320384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en-US" sz="1200" dirty="0">
                <a:solidFill>
                  <a:srgbClr val="0000FF"/>
                </a:solidFill>
                <a:latin typeface="Tahoma"/>
                <a:cs typeface="Arial" charset="0"/>
              </a:rPr>
              <a:t>Cai et al., “Data Retention in MLC NAND Flash Memory: Characterization, Optimization and Recovery" </a:t>
            </a:r>
            <a:r>
              <a:rPr lang="en-US" sz="1200" b="1" dirty="0" smtClean="0">
                <a:solidFill>
                  <a:srgbClr val="0000FF"/>
                </a:solidFill>
                <a:latin typeface="Tahoma"/>
                <a:cs typeface="Arial" charset="0"/>
              </a:rPr>
              <a:t>, HPCA 2015</a:t>
            </a:r>
            <a:endParaRPr lang="en-US" sz="1200" b="1" dirty="0">
              <a:solidFill>
                <a:srgbClr val="0000FF"/>
              </a:solidFill>
              <a:latin typeface="Tahoma"/>
              <a:cs typeface="Arial" charset="0"/>
            </a:endParaRPr>
          </a:p>
        </p:txBody>
      </p:sp>
      <p:sp>
        <p:nvSpPr>
          <p:cNvPr id="37" name="Rectangle 36"/>
          <p:cNvSpPr>
            <a:spLocks noChangeArrowheads="1"/>
          </p:cNvSpPr>
          <p:nvPr/>
        </p:nvSpPr>
        <p:spPr bwMode="auto">
          <a:xfrm>
            <a:off x="251520" y="3255487"/>
            <a:ext cx="878497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en-US" sz="1200" dirty="0" smtClean="0">
                <a:solidFill>
                  <a:srgbClr val="0000FF"/>
                </a:solidFill>
                <a:latin typeface="Tahoma"/>
              </a:rPr>
              <a:t>Luo </a:t>
            </a:r>
            <a:r>
              <a:rPr lang="en-US" sz="1200" dirty="0">
                <a:solidFill>
                  <a:srgbClr val="0000FF"/>
                </a:solidFill>
                <a:latin typeface="Tahoma"/>
              </a:rPr>
              <a:t>et al., </a:t>
            </a:r>
            <a:r>
              <a:rPr lang="en-US" sz="1200" dirty="0">
                <a:solidFill>
                  <a:srgbClr val="0000FF"/>
                </a:solidFill>
              </a:rPr>
              <a:t>“Enabling Accurate and Practical Online Flash Channel Modeling for Modern MLC NAND Flash </a:t>
            </a:r>
            <a:r>
              <a:rPr lang="en-US" sz="1200" dirty="0" smtClean="0">
                <a:solidFill>
                  <a:srgbClr val="0000FF"/>
                </a:solidFill>
              </a:rPr>
              <a:t>Memory”</a:t>
            </a:r>
            <a:r>
              <a:rPr lang="en-US" sz="1200" dirty="0" smtClean="0">
                <a:solidFill>
                  <a:srgbClr val="0000FF"/>
                </a:solidFill>
                <a:latin typeface="Tahoma"/>
              </a:rPr>
              <a:t>, </a:t>
            </a:r>
            <a:r>
              <a:rPr lang="en-US" sz="1200" b="1" dirty="0" smtClean="0">
                <a:solidFill>
                  <a:srgbClr val="0000FF"/>
                </a:solidFill>
                <a:latin typeface="Tahoma"/>
              </a:rPr>
              <a:t>JSAC 2016</a:t>
            </a:r>
            <a:endParaRPr lang="en-US" sz="1200" b="1" dirty="0">
              <a:solidFill>
                <a:srgbClr val="0000FF"/>
              </a:solidFill>
              <a:latin typeface="Tahoma"/>
            </a:endParaRPr>
          </a:p>
        </p:txBody>
      </p:sp>
    </p:spTree>
    <p:extLst>
      <p:ext uri="{BB962C8B-B14F-4D97-AF65-F5344CB8AC3E}">
        <p14:creationId xmlns:p14="http://schemas.microsoft.com/office/powerpoint/2010/main" val="142165992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336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27670"/>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2"/>
                                        </p:tgtEl>
                                        <p:attrNameLst>
                                          <p:attrName>style.visibility</p:attrName>
                                        </p:attrNameLst>
                                      </p:cBhvr>
                                      <p:to>
                                        <p:strVal val="visible"/>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1"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7671"/>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5"/>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9" grpId="0"/>
      <p:bldP spid="33" grpId="0"/>
      <p:bldP spid="35" grpId="0"/>
      <p:bldP spid="32" grpId="0"/>
      <p:bldP spid="2" grpId="0"/>
      <p:bldP spid="5" grpId="0"/>
      <p:bldP spid="34" grpId="0"/>
      <p:bldP spid="37" grpId="0"/>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5" name="Title 1"/>
          <p:cNvSpPr>
            <a:spLocks noGrp="1"/>
          </p:cNvSpPr>
          <p:nvPr>
            <p:ph type="title"/>
          </p:nvPr>
        </p:nvSpPr>
        <p:spPr/>
        <p:txBody>
          <a:bodyPr/>
          <a:lstStyle/>
          <a:p>
            <a:r>
              <a:rPr lang="en-US" dirty="0" smtClean="0">
                <a:latin typeface="Garamond" charset="0"/>
              </a:rPr>
              <a:t>Threshold </a:t>
            </a:r>
            <a:r>
              <a:rPr lang="en-US" dirty="0">
                <a:latin typeface="Garamond" charset="0"/>
              </a:rPr>
              <a:t>Voltage </a:t>
            </a:r>
            <a:r>
              <a:rPr lang="en-US" dirty="0" smtClean="0">
                <a:latin typeface="Garamond" charset="0"/>
              </a:rPr>
              <a:t>Distribution</a:t>
            </a:r>
            <a:endParaRPr lang="en-US" dirty="0">
              <a:latin typeface="Garamond" charset="0"/>
            </a:endParaRPr>
          </a:p>
        </p:txBody>
      </p:sp>
      <p:sp>
        <p:nvSpPr>
          <p:cNvPr id="246786" name="Content Placeholder 2"/>
          <p:cNvSpPr>
            <a:spLocks noGrp="1"/>
          </p:cNvSpPr>
          <p:nvPr>
            <p:ph idx="1"/>
          </p:nvPr>
        </p:nvSpPr>
        <p:spPr/>
        <p:txBody>
          <a:bodyPr/>
          <a:lstStyle/>
          <a:p>
            <a:r>
              <a:rPr lang="en-US">
                <a:latin typeface="Tahoma" charset="0"/>
              </a:rPr>
              <a:t>Yu Cai, Erich F. Haratsch, Onur Mutlu, and Ken Mai,</a:t>
            </a:r>
            <a:br>
              <a:rPr lang="en-US">
                <a:latin typeface="Tahoma" charset="0"/>
              </a:rPr>
            </a:br>
            <a:r>
              <a:rPr lang="en-US" b="1">
                <a:latin typeface="Tahoma" charset="0"/>
                <a:hlinkClick r:id="rId2"/>
              </a:rPr>
              <a:t>"Threshold Voltage Distribution in MLC NAND Flash Memory: Characterization, Analysis and Modeling"</a:t>
            </a:r>
            <a:r>
              <a:rPr lang="en-US">
                <a:latin typeface="Tahoma" charset="0"/>
              </a:rPr>
              <a:t> </a:t>
            </a:r>
            <a:br>
              <a:rPr lang="en-US">
                <a:latin typeface="Tahoma" charset="0"/>
              </a:rPr>
            </a:br>
            <a:r>
              <a:rPr lang="en-US" i="1">
                <a:latin typeface="Tahoma" charset="0"/>
              </a:rPr>
              <a:t>Proceedings of the </a:t>
            </a:r>
            <a:r>
              <a:rPr lang="en-US" i="1">
                <a:latin typeface="Tahoma" charset="0"/>
                <a:hlinkClick r:id="rId3"/>
              </a:rPr>
              <a:t>Design, Automation, and Test in Europe Conference</a:t>
            </a:r>
            <a:r>
              <a:rPr lang="en-US" i="1">
                <a:latin typeface="Tahoma" charset="0"/>
              </a:rPr>
              <a:t> (</a:t>
            </a:r>
            <a:r>
              <a:rPr lang="en-US" b="1" i="1">
                <a:latin typeface="Tahoma" charset="0"/>
              </a:rPr>
              <a:t>DATE</a:t>
            </a:r>
            <a:r>
              <a:rPr lang="en-US" i="1">
                <a:latin typeface="Tahoma" charset="0"/>
              </a:rPr>
              <a:t>)</a:t>
            </a:r>
            <a:r>
              <a:rPr lang="en-US">
                <a:latin typeface="Tahoma" charset="0"/>
              </a:rPr>
              <a:t>, Grenoble, France, March 2013. </a:t>
            </a:r>
            <a:r>
              <a:rPr lang="en-US">
                <a:latin typeface="Tahoma" charset="0"/>
                <a:hlinkClick r:id="rId4"/>
              </a:rPr>
              <a:t>Slides (ppt)</a:t>
            </a:r>
            <a:endParaRPr lang="en-US">
              <a:latin typeface="Tahoma" charset="0"/>
            </a:endParaRPr>
          </a:p>
          <a:p>
            <a:endParaRPr lang="en-US">
              <a:latin typeface="Tahoma" charset="0"/>
            </a:endParaRPr>
          </a:p>
        </p:txBody>
      </p:sp>
      <p:sp>
        <p:nvSpPr>
          <p:cNvPr id="246787"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6A1FF60C-2D8A-1345-BC30-FDA3D120B9A6}" type="slidenum">
              <a:rPr lang="en-US" sz="1600">
                <a:solidFill>
                  <a:srgbClr val="000000"/>
                </a:solidFill>
                <a:latin typeface="Garamond" charset="0"/>
              </a:rPr>
              <a:pPr eaLnBrk="1" hangingPunct="1"/>
              <a:t>232</a:t>
            </a:fld>
            <a:endParaRPr lang="en-US" sz="1600">
              <a:solidFill>
                <a:srgbClr val="000000"/>
              </a:solidFill>
              <a:latin typeface="Garamond" charset="0"/>
            </a:endParaRPr>
          </a:p>
        </p:txBody>
      </p:sp>
      <p:pic>
        <p:nvPicPr>
          <p:cNvPr id="2" name="Picture 1"/>
          <p:cNvPicPr>
            <a:picLocks noChangeAspect="1"/>
          </p:cNvPicPr>
          <p:nvPr/>
        </p:nvPicPr>
        <p:blipFill>
          <a:blip r:embed="rId5"/>
          <a:stretch>
            <a:fillRect/>
          </a:stretch>
        </p:blipFill>
        <p:spPr>
          <a:xfrm>
            <a:off x="15837" y="4365104"/>
            <a:ext cx="9144000" cy="1710047"/>
          </a:xfrm>
          <a:prstGeom prst="rect">
            <a:avLst/>
          </a:prstGeom>
        </p:spPr>
      </p:pic>
    </p:spTree>
    <p:extLst>
      <p:ext uri="{BB962C8B-B14F-4D97-AF65-F5344CB8AC3E}">
        <p14:creationId xmlns:p14="http://schemas.microsoft.com/office/powerpoint/2010/main" val="95591518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xmlns:p14="http://schemas.microsoft.com/office/powerpoint/2010/mai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1" name="Title 1"/>
          <p:cNvSpPr>
            <a:spLocks noGrp="1"/>
          </p:cNvSpPr>
          <p:nvPr>
            <p:ph type="title"/>
          </p:nvPr>
        </p:nvSpPr>
        <p:spPr>
          <a:xfrm>
            <a:off x="228600" y="152400"/>
            <a:ext cx="8915400" cy="1066800"/>
          </a:xfrm>
        </p:spPr>
        <p:txBody>
          <a:bodyPr/>
          <a:lstStyle/>
          <a:p>
            <a:r>
              <a:rPr lang="en-US" dirty="0" smtClean="0">
                <a:latin typeface="Garamond" charset="0"/>
              </a:rPr>
              <a:t>Program Interference and </a:t>
            </a:r>
            <a:r>
              <a:rPr lang="en-US" dirty="0" err="1" smtClean="0">
                <a:latin typeface="Garamond" charset="0"/>
              </a:rPr>
              <a:t>Vref</a:t>
            </a:r>
            <a:r>
              <a:rPr lang="en-US" dirty="0" smtClean="0">
                <a:latin typeface="Garamond" charset="0"/>
              </a:rPr>
              <a:t> Prediction</a:t>
            </a:r>
            <a:endParaRPr lang="en-US" dirty="0">
              <a:latin typeface="Garamond" charset="0"/>
            </a:endParaRPr>
          </a:p>
        </p:txBody>
      </p:sp>
      <p:sp>
        <p:nvSpPr>
          <p:cNvPr id="266242" name="Content Placeholder 2"/>
          <p:cNvSpPr>
            <a:spLocks noGrp="1"/>
          </p:cNvSpPr>
          <p:nvPr>
            <p:ph idx="1"/>
          </p:nvPr>
        </p:nvSpPr>
        <p:spPr/>
        <p:txBody>
          <a:bodyPr/>
          <a:lstStyle/>
          <a:p>
            <a:r>
              <a:rPr lang="en-US">
                <a:latin typeface="Tahoma" charset="0"/>
              </a:rPr>
              <a:t>Yu Cai, Onur Mutlu, Erich F. Haratsch, and Ken Mai,</a:t>
            </a:r>
            <a:br>
              <a:rPr lang="en-US">
                <a:latin typeface="Tahoma" charset="0"/>
              </a:rPr>
            </a:br>
            <a:r>
              <a:rPr lang="en-US" b="1">
                <a:latin typeface="Tahoma" charset="0"/>
                <a:hlinkClick r:id="rId2"/>
              </a:rPr>
              <a:t>"Program Interference in MLC NAND Flash Memory: Characterization, Modeling, and Mitigation"</a:t>
            </a:r>
            <a:r>
              <a:rPr lang="en-US">
                <a:latin typeface="Tahoma" charset="0"/>
              </a:rPr>
              <a:t/>
            </a:r>
            <a:br>
              <a:rPr lang="en-US">
                <a:latin typeface="Tahoma" charset="0"/>
              </a:rPr>
            </a:br>
            <a:r>
              <a:rPr lang="en-US" i="1">
                <a:latin typeface="Tahoma" charset="0"/>
              </a:rPr>
              <a:t>Proceedings of the </a:t>
            </a:r>
            <a:r>
              <a:rPr lang="en-US" i="1">
                <a:latin typeface="Tahoma" charset="0"/>
                <a:hlinkClick r:id="rId3"/>
              </a:rPr>
              <a:t>31st IEEE International Conference on Computer Design</a:t>
            </a:r>
            <a:r>
              <a:rPr lang="en-US" i="1">
                <a:latin typeface="Tahoma" charset="0"/>
              </a:rPr>
              <a:t> (</a:t>
            </a:r>
            <a:r>
              <a:rPr lang="en-US" b="1" i="1">
                <a:latin typeface="Tahoma" charset="0"/>
              </a:rPr>
              <a:t>ICCD</a:t>
            </a:r>
            <a:r>
              <a:rPr lang="en-US" i="1">
                <a:latin typeface="Tahoma" charset="0"/>
              </a:rPr>
              <a:t>)</a:t>
            </a:r>
            <a:r>
              <a:rPr lang="en-US">
                <a:latin typeface="Tahoma" charset="0"/>
              </a:rPr>
              <a:t>, Asheville, NC, October 2013. </a:t>
            </a:r>
            <a:r>
              <a:rPr lang="en-US">
                <a:latin typeface="Tahoma" charset="0"/>
                <a:hlinkClick r:id="rId4"/>
              </a:rPr>
              <a:t>Slides (pptx)</a:t>
            </a:r>
            <a:r>
              <a:rPr lang="en-US">
                <a:latin typeface="Tahoma" charset="0"/>
              </a:rPr>
              <a:t> </a:t>
            </a:r>
            <a:r>
              <a:rPr lang="en-US">
                <a:latin typeface="Tahoma" charset="0"/>
                <a:hlinkClick r:id="rId5"/>
              </a:rPr>
              <a:t>(pdf)</a:t>
            </a:r>
            <a:r>
              <a:rPr lang="en-US">
                <a:latin typeface="Tahoma" charset="0"/>
              </a:rPr>
              <a:t> </a:t>
            </a:r>
            <a:r>
              <a:rPr lang="en-US">
                <a:latin typeface="Tahoma" charset="0"/>
                <a:hlinkClick r:id="rId6"/>
              </a:rPr>
              <a:t>Lightning Session Slides (pdf)</a:t>
            </a:r>
            <a:r>
              <a:rPr lang="en-US">
                <a:latin typeface="Tahoma" charset="0"/>
              </a:rPr>
              <a:t> </a:t>
            </a:r>
          </a:p>
        </p:txBody>
      </p:sp>
      <p:sp>
        <p:nvSpPr>
          <p:cNvPr id="266243"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8666C632-2AB3-BE41-B63C-DC9C00931982}" type="slidenum">
              <a:rPr lang="en-US" sz="1600">
                <a:solidFill>
                  <a:srgbClr val="000000"/>
                </a:solidFill>
                <a:latin typeface="Garamond" charset="0"/>
              </a:rPr>
              <a:pPr eaLnBrk="1" hangingPunct="1"/>
              <a:t>233</a:t>
            </a:fld>
            <a:endParaRPr lang="en-US" sz="1600">
              <a:solidFill>
                <a:srgbClr val="000000"/>
              </a:solidFill>
              <a:latin typeface="Garamond" charset="0"/>
            </a:endParaRPr>
          </a:p>
        </p:txBody>
      </p:sp>
      <p:pic>
        <p:nvPicPr>
          <p:cNvPr id="2" name="Picture 1"/>
          <p:cNvPicPr>
            <a:picLocks noChangeAspect="1"/>
          </p:cNvPicPr>
          <p:nvPr/>
        </p:nvPicPr>
        <p:blipFill>
          <a:blip r:embed="rId7"/>
          <a:stretch>
            <a:fillRect/>
          </a:stretch>
        </p:blipFill>
        <p:spPr>
          <a:xfrm>
            <a:off x="0" y="4509120"/>
            <a:ext cx="9144000" cy="1751960"/>
          </a:xfrm>
          <a:prstGeom prst="rect">
            <a:avLst/>
          </a:prstGeom>
        </p:spPr>
      </p:pic>
    </p:spTree>
    <p:extLst>
      <p:ext uri="{BB962C8B-B14F-4D97-AF65-F5344CB8AC3E}">
        <p14:creationId xmlns:p14="http://schemas.microsoft.com/office/powerpoint/2010/main" val="98114600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xmlns:p14="http://schemas.microsoft.com/office/powerpoint/2010/mai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7" name="Title 1"/>
          <p:cNvSpPr>
            <a:spLocks noGrp="1"/>
          </p:cNvSpPr>
          <p:nvPr>
            <p:ph type="title"/>
          </p:nvPr>
        </p:nvSpPr>
        <p:spPr>
          <a:xfrm>
            <a:off x="228600" y="152400"/>
            <a:ext cx="8915400" cy="1066800"/>
          </a:xfrm>
        </p:spPr>
        <p:txBody>
          <a:bodyPr/>
          <a:lstStyle/>
          <a:p>
            <a:r>
              <a:rPr lang="en-US" sz="3600" dirty="0" smtClean="0">
                <a:latin typeface="Garamond" charset="0"/>
              </a:rPr>
              <a:t>Neighbor</a:t>
            </a:r>
            <a:r>
              <a:rPr lang="en-US" sz="3600" dirty="0">
                <a:latin typeface="Garamond" charset="0"/>
              </a:rPr>
              <a:t>-Assisted </a:t>
            </a:r>
            <a:r>
              <a:rPr lang="en-US" sz="3600" dirty="0" smtClean="0">
                <a:latin typeface="Garamond" charset="0"/>
              </a:rPr>
              <a:t>Error Correction</a:t>
            </a:r>
            <a:endParaRPr lang="en-US" sz="3600" dirty="0">
              <a:latin typeface="Garamond" charset="0"/>
            </a:endParaRPr>
          </a:p>
        </p:txBody>
      </p:sp>
      <p:sp>
        <p:nvSpPr>
          <p:cNvPr id="280578" name="Content Placeholder 2"/>
          <p:cNvSpPr>
            <a:spLocks noGrp="1"/>
          </p:cNvSpPr>
          <p:nvPr>
            <p:ph idx="1"/>
          </p:nvPr>
        </p:nvSpPr>
        <p:spPr/>
        <p:txBody>
          <a:bodyPr/>
          <a:lstStyle/>
          <a:p>
            <a:r>
              <a:rPr lang="en-US" sz="2200" dirty="0">
                <a:latin typeface="Tahoma" charset="0"/>
              </a:rPr>
              <a:t>Yu </a:t>
            </a:r>
            <a:r>
              <a:rPr lang="en-US" sz="2200" dirty="0" err="1">
                <a:latin typeface="Tahoma" charset="0"/>
              </a:rPr>
              <a:t>Cai</a:t>
            </a:r>
            <a:r>
              <a:rPr lang="en-US" sz="2200" dirty="0">
                <a:latin typeface="Tahoma" charset="0"/>
              </a:rPr>
              <a:t>, </a:t>
            </a:r>
            <a:r>
              <a:rPr lang="en-US" sz="2200" dirty="0" err="1">
                <a:latin typeface="Tahoma" charset="0"/>
              </a:rPr>
              <a:t>Gulay</a:t>
            </a:r>
            <a:r>
              <a:rPr lang="en-US" sz="2200" dirty="0">
                <a:latin typeface="Tahoma" charset="0"/>
              </a:rPr>
              <a:t> </a:t>
            </a:r>
            <a:r>
              <a:rPr lang="en-US" sz="2200" dirty="0" err="1">
                <a:latin typeface="Tahoma" charset="0"/>
              </a:rPr>
              <a:t>Yalcin</a:t>
            </a:r>
            <a:r>
              <a:rPr lang="en-US" sz="2200" dirty="0">
                <a:latin typeface="Tahoma" charset="0"/>
              </a:rPr>
              <a:t>, Onur Mutlu, Eric </a:t>
            </a:r>
            <a:r>
              <a:rPr lang="en-US" sz="2200" dirty="0" err="1">
                <a:latin typeface="Tahoma" charset="0"/>
              </a:rPr>
              <a:t>Haratsch</a:t>
            </a:r>
            <a:r>
              <a:rPr lang="en-US" sz="2200" dirty="0">
                <a:latin typeface="Tahoma" charset="0"/>
              </a:rPr>
              <a:t>, Osman </a:t>
            </a:r>
            <a:r>
              <a:rPr lang="en-US" sz="2200" dirty="0" err="1">
                <a:latin typeface="Tahoma" charset="0"/>
              </a:rPr>
              <a:t>Unsal</a:t>
            </a:r>
            <a:r>
              <a:rPr lang="en-US" sz="2200" dirty="0">
                <a:latin typeface="Tahoma" charset="0"/>
              </a:rPr>
              <a:t>, Adrian Cristal, and Ken Mai,</a:t>
            </a:r>
            <a:br>
              <a:rPr lang="en-US" sz="2200" dirty="0">
                <a:latin typeface="Tahoma" charset="0"/>
              </a:rPr>
            </a:br>
            <a:r>
              <a:rPr lang="en-US" sz="2200" b="1" dirty="0">
                <a:latin typeface="Tahoma" charset="0"/>
                <a:hlinkClick r:id="rId2"/>
              </a:rPr>
              <a:t>"Neighbor-Cell Assisted Error Correction for MLC NAND Flash Memories"</a:t>
            </a:r>
            <a:r>
              <a:rPr lang="en-US" sz="2200" dirty="0">
                <a:latin typeface="Tahoma" charset="0"/>
              </a:rPr>
              <a:t> </a:t>
            </a:r>
            <a:br>
              <a:rPr lang="en-US" sz="2200" dirty="0">
                <a:latin typeface="Tahoma" charset="0"/>
              </a:rPr>
            </a:br>
            <a:r>
              <a:rPr lang="en-US" sz="2200" i="1" dirty="0">
                <a:latin typeface="Tahoma" charset="0"/>
              </a:rPr>
              <a:t>Proceedings of the </a:t>
            </a:r>
            <a:r>
              <a:rPr lang="en-US" sz="2200" i="1" dirty="0">
                <a:latin typeface="Tahoma" charset="0"/>
                <a:hlinkClick r:id="rId3"/>
              </a:rPr>
              <a:t>ACM International Conference on Measurement and Modeling of Computer Systems </a:t>
            </a:r>
            <a:r>
              <a:rPr lang="en-US" sz="2200" i="1" dirty="0">
                <a:latin typeface="Tahoma" charset="0"/>
              </a:rPr>
              <a:t>(</a:t>
            </a:r>
            <a:r>
              <a:rPr lang="en-US" sz="2200" b="1" i="1" dirty="0">
                <a:latin typeface="Tahoma" charset="0"/>
              </a:rPr>
              <a:t>SIGMETRICS</a:t>
            </a:r>
            <a:r>
              <a:rPr lang="en-US" sz="2200" i="1" dirty="0">
                <a:latin typeface="Tahoma" charset="0"/>
              </a:rPr>
              <a:t>)</a:t>
            </a:r>
            <a:r>
              <a:rPr lang="en-US" sz="2200" dirty="0">
                <a:latin typeface="Tahoma" charset="0"/>
              </a:rPr>
              <a:t>, Austin, TX, June 2014. </a:t>
            </a:r>
            <a:r>
              <a:rPr lang="en-US" sz="2200" dirty="0">
                <a:latin typeface="Tahoma" charset="0"/>
                <a:hlinkClick r:id="rId4"/>
              </a:rPr>
              <a:t>Slides (ppt)</a:t>
            </a:r>
            <a:r>
              <a:rPr lang="en-US" sz="2200" dirty="0">
                <a:latin typeface="Tahoma" charset="0"/>
              </a:rPr>
              <a:t> </a:t>
            </a:r>
            <a:r>
              <a:rPr lang="en-US" sz="2200" dirty="0">
                <a:latin typeface="Tahoma" charset="0"/>
                <a:hlinkClick r:id="rId5"/>
              </a:rPr>
              <a:t>(pdf)</a:t>
            </a:r>
            <a:r>
              <a:rPr lang="en-US" sz="2200" dirty="0">
                <a:latin typeface="Tahoma" charset="0"/>
              </a:rPr>
              <a:t> </a:t>
            </a:r>
          </a:p>
        </p:txBody>
      </p:sp>
      <p:sp>
        <p:nvSpPr>
          <p:cNvPr id="280579"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486FEB7-C7BC-2442-889E-F00F9BCF27C9}" type="slidenum">
              <a:rPr lang="en-US" sz="1600">
                <a:solidFill>
                  <a:srgbClr val="000000"/>
                </a:solidFill>
                <a:latin typeface="Garamond" charset="0"/>
              </a:rPr>
              <a:pPr eaLnBrk="1" hangingPunct="1"/>
              <a:t>234</a:t>
            </a:fld>
            <a:endParaRPr lang="en-US" sz="1600">
              <a:solidFill>
                <a:srgbClr val="000000"/>
              </a:solidFill>
              <a:latin typeface="Garamond" charset="0"/>
            </a:endParaRPr>
          </a:p>
        </p:txBody>
      </p:sp>
      <p:pic>
        <p:nvPicPr>
          <p:cNvPr id="2" name="Picture 1"/>
          <p:cNvPicPr>
            <a:picLocks noChangeAspect="1"/>
          </p:cNvPicPr>
          <p:nvPr/>
        </p:nvPicPr>
        <p:blipFill>
          <a:blip r:embed="rId6"/>
          <a:stretch>
            <a:fillRect/>
          </a:stretch>
        </p:blipFill>
        <p:spPr>
          <a:xfrm>
            <a:off x="0" y="4221088"/>
            <a:ext cx="9144000" cy="2018805"/>
          </a:xfrm>
          <a:prstGeom prst="rect">
            <a:avLst/>
          </a:prstGeom>
        </p:spPr>
      </p:pic>
    </p:spTree>
    <p:extLst>
      <p:ext uri="{BB962C8B-B14F-4D97-AF65-F5344CB8AC3E}">
        <p14:creationId xmlns:p14="http://schemas.microsoft.com/office/powerpoint/2010/main" val="35845264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xmlns:p14="http://schemas.microsoft.com/office/powerpoint/2010/mai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smtClean="0">
                <a:latin typeface="Garamond" charset="0"/>
              </a:rPr>
              <a:t>Data Retention</a:t>
            </a:r>
            <a:endParaRPr lang="en-US" dirty="0">
              <a:latin typeface="Garamond" charset="0"/>
            </a:endParaRPr>
          </a:p>
        </p:txBody>
      </p:sp>
      <p:sp>
        <p:nvSpPr>
          <p:cNvPr id="256002" name="Content Placeholder 2"/>
          <p:cNvSpPr>
            <a:spLocks noGrp="1"/>
          </p:cNvSpPr>
          <p:nvPr>
            <p:ph idx="1"/>
          </p:nvPr>
        </p:nvSpPr>
        <p:spPr>
          <a:xfrm>
            <a:off x="228600" y="1055688"/>
            <a:ext cx="8610600" cy="5192712"/>
          </a:xfrm>
        </p:spPr>
        <p:txBody>
          <a:bodyPr/>
          <a:lstStyle/>
          <a:p>
            <a:r>
              <a:rPr lang="en-US" sz="2000" dirty="0"/>
              <a:t>Yu </a:t>
            </a:r>
            <a:r>
              <a:rPr lang="en-US" sz="2000" dirty="0" err="1"/>
              <a:t>Cai</a:t>
            </a:r>
            <a:r>
              <a:rPr lang="en-US" sz="2000" dirty="0"/>
              <a:t>, </a:t>
            </a:r>
            <a:r>
              <a:rPr lang="en-US" sz="2000" dirty="0" err="1"/>
              <a:t>Yixin</a:t>
            </a:r>
            <a:r>
              <a:rPr lang="en-US" sz="2000" dirty="0"/>
              <a:t> </a:t>
            </a:r>
            <a:r>
              <a:rPr lang="en-US" sz="2000" dirty="0" err="1"/>
              <a:t>Luo</a:t>
            </a:r>
            <a:r>
              <a:rPr lang="en-US" sz="2000" dirty="0"/>
              <a:t>, Erich F. </a:t>
            </a:r>
            <a:r>
              <a:rPr lang="en-US" sz="2000" dirty="0" err="1"/>
              <a:t>Haratsch</a:t>
            </a:r>
            <a:r>
              <a:rPr lang="en-US" sz="2000" dirty="0"/>
              <a:t>, Ken Mai, and Onur Mutlu,</a:t>
            </a:r>
            <a:br>
              <a:rPr lang="en-US" sz="2000" dirty="0"/>
            </a:br>
            <a:r>
              <a:rPr lang="en-US" sz="2000" b="1" dirty="0">
                <a:hlinkClick r:id="rId2"/>
              </a:rPr>
              <a:t>"Data Retention in MLC NAND Flash Memory: Characterization, Optimization and Recovery"</a:t>
            </a:r>
            <a:r>
              <a:rPr lang="en-US" sz="2000" dirty="0"/>
              <a:t> </a:t>
            </a:r>
            <a:br>
              <a:rPr lang="en-US" sz="2000" dirty="0"/>
            </a:br>
            <a:r>
              <a:rPr lang="en-US" sz="2000" i="1" dirty="0"/>
              <a:t>Proceedings of the </a:t>
            </a:r>
            <a:r>
              <a:rPr lang="en-US" sz="2000" i="1" dirty="0">
                <a:hlinkClick r:id="rId3"/>
              </a:rPr>
              <a:t>21st International Symposium on High-Performance Computer Architecture</a:t>
            </a:r>
            <a:r>
              <a:rPr lang="en-US" sz="2000" i="1" dirty="0"/>
              <a:t> (</a:t>
            </a:r>
            <a:r>
              <a:rPr lang="en-US" sz="2000" b="1" i="1" dirty="0"/>
              <a:t>HPCA</a:t>
            </a:r>
            <a:r>
              <a:rPr lang="en-US" sz="2000" i="1" dirty="0"/>
              <a:t>)</a:t>
            </a:r>
            <a:r>
              <a:rPr lang="en-US" sz="2000" dirty="0"/>
              <a:t>, Bay Area, CA, February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endParaRPr lang="en-US" sz="2200"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
        <p:nvSpPr>
          <p:cNvPr id="256003"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0D8D43E4-1AEE-4448-972F-6510E7266E37}" type="slidenum">
              <a:rPr lang="en-US" sz="1600">
                <a:solidFill>
                  <a:srgbClr val="000000"/>
                </a:solidFill>
                <a:latin typeface="Garamond" charset="0"/>
              </a:rPr>
              <a:pPr eaLnBrk="1" hangingPunct="1"/>
              <a:t>235</a:t>
            </a:fld>
            <a:endParaRPr lang="en-US" sz="1600">
              <a:solidFill>
                <a:srgbClr val="000000"/>
              </a:solidFill>
              <a:latin typeface="Garamond" charset="0"/>
            </a:endParaRPr>
          </a:p>
        </p:txBody>
      </p:sp>
      <p:pic>
        <p:nvPicPr>
          <p:cNvPr id="3" name="Picture 2"/>
          <p:cNvPicPr>
            <a:picLocks noChangeAspect="1"/>
          </p:cNvPicPr>
          <p:nvPr/>
        </p:nvPicPr>
        <p:blipFill>
          <a:blip r:embed="rId6"/>
          <a:stretch>
            <a:fillRect/>
          </a:stretch>
        </p:blipFill>
        <p:spPr>
          <a:xfrm>
            <a:off x="0" y="4077072"/>
            <a:ext cx="9144000" cy="2061523"/>
          </a:xfrm>
          <a:prstGeom prst="rect">
            <a:avLst/>
          </a:prstGeom>
        </p:spPr>
      </p:pic>
    </p:spTree>
    <p:extLst>
      <p:ext uri="{BB962C8B-B14F-4D97-AF65-F5344CB8AC3E}">
        <p14:creationId xmlns:p14="http://schemas.microsoft.com/office/powerpoint/2010/main" val="62651569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xmlns:p14="http://schemas.microsoft.com/office/powerpoint/2010/mai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SSD Error Analysis in </a:t>
            </a:r>
            <a:r>
              <a:rPr lang="en-US" dirty="0"/>
              <a:t>t</a:t>
            </a:r>
            <a:r>
              <a:rPr lang="en-US" dirty="0" smtClean="0"/>
              <a:t>he Field</a:t>
            </a:r>
            <a:endParaRPr lang="en-US" dirty="0"/>
          </a:p>
        </p:txBody>
      </p:sp>
      <p:sp>
        <p:nvSpPr>
          <p:cNvPr id="3" name="Content Placeholder 2"/>
          <p:cNvSpPr>
            <a:spLocks noGrp="1"/>
          </p:cNvSpPr>
          <p:nvPr>
            <p:ph idx="1"/>
          </p:nvPr>
        </p:nvSpPr>
        <p:spPr/>
        <p:txBody>
          <a:bodyPr/>
          <a:lstStyle/>
          <a:p>
            <a:r>
              <a:rPr lang="en-US" sz="2200" dirty="0" smtClean="0">
                <a:solidFill>
                  <a:srgbClr val="0000FF"/>
                </a:solidFill>
              </a:rPr>
              <a:t>First large-scale field study of flash memory errors</a:t>
            </a:r>
          </a:p>
          <a:p>
            <a:r>
              <a:rPr lang="en-US" sz="2200" dirty="0" smtClean="0"/>
              <a:t>Justin </a:t>
            </a:r>
            <a:r>
              <a:rPr lang="en-US" sz="2200" dirty="0"/>
              <a:t>Meza, </a:t>
            </a:r>
            <a:r>
              <a:rPr lang="en-US" sz="2200" dirty="0" err="1"/>
              <a:t>Qiang</a:t>
            </a:r>
            <a:r>
              <a:rPr lang="en-US" sz="2200" dirty="0"/>
              <a:t> Wu, </a:t>
            </a:r>
            <a:r>
              <a:rPr lang="en-US" sz="2200" dirty="0" err="1"/>
              <a:t>Sanjeev</a:t>
            </a:r>
            <a:r>
              <a:rPr lang="en-US" sz="2200" dirty="0"/>
              <a:t> Kumar, and </a:t>
            </a:r>
            <a:r>
              <a:rPr lang="en-US" sz="2200" u="sng" dirty="0"/>
              <a:t>Onur Mutlu</a:t>
            </a:r>
            <a:r>
              <a:rPr lang="en-US" sz="2200" dirty="0"/>
              <a:t>,</a:t>
            </a:r>
            <a:br>
              <a:rPr lang="en-US" sz="2200" dirty="0"/>
            </a:br>
            <a:r>
              <a:rPr lang="en-US" sz="2200" b="1" dirty="0">
                <a:hlinkClick r:id="rId2"/>
              </a:rPr>
              <a:t>"A Large-Scale Study of Flash Memory Errors in the Field"</a:t>
            </a:r>
            <a:r>
              <a:rPr lang="en-US" sz="2200" dirty="0"/>
              <a:t> </a:t>
            </a:r>
            <a:br>
              <a:rPr lang="en-US" sz="2200" dirty="0"/>
            </a:br>
            <a:r>
              <a:rPr lang="en-US" sz="2200" i="1" dirty="0"/>
              <a:t>Proceedings of the </a:t>
            </a:r>
            <a:r>
              <a:rPr lang="en-US" sz="2200" i="1" dirty="0">
                <a:hlinkClick r:id="rId3"/>
              </a:rPr>
              <a:t>ACM International Conference on Measurement and Modeling of Computer Systems</a:t>
            </a:r>
            <a:r>
              <a:rPr lang="en-US" sz="2200" i="1" dirty="0"/>
              <a:t> (</a:t>
            </a:r>
            <a:r>
              <a:rPr lang="en-US" sz="2200" b="1" i="1" dirty="0"/>
              <a:t>SIGMETRICS</a:t>
            </a:r>
            <a:r>
              <a:rPr lang="en-US" sz="2200" i="1" dirty="0"/>
              <a:t>)</a:t>
            </a:r>
            <a:r>
              <a:rPr lang="en-US" sz="2200" dirty="0"/>
              <a:t>, Portland, OR, June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Coverage at ZDNet</a:t>
            </a:r>
            <a:r>
              <a:rPr lang="en-US" sz="2200" dirty="0"/>
              <a:t>] [</a:t>
            </a:r>
            <a:r>
              <a:rPr lang="en-US" sz="2200" dirty="0">
                <a:hlinkClick r:id="rId7"/>
              </a:rPr>
              <a:t>Coverage on The Register</a:t>
            </a:r>
            <a:r>
              <a:rPr lang="en-US" sz="2200" dirty="0"/>
              <a:t>] [</a:t>
            </a:r>
            <a:r>
              <a:rPr lang="en-US" sz="2200" dirty="0">
                <a:hlinkClick r:id="rId8"/>
              </a:rPr>
              <a:t>Coverage on TechSpot</a:t>
            </a:r>
            <a:r>
              <a:rPr lang="en-US" sz="2200" dirty="0"/>
              <a:t>] [</a:t>
            </a:r>
            <a:r>
              <a:rPr lang="en-US" sz="2200" dirty="0">
                <a:hlinkClick r:id="rId9"/>
              </a:rPr>
              <a:t>Coverage on The Tech Report</a:t>
            </a:r>
            <a:r>
              <a:rPr lang="en-US" sz="2200" dirty="0"/>
              <a:t>] </a:t>
            </a:r>
            <a:endParaRPr lang="en-US" sz="2200" dirty="0" smtClean="0"/>
          </a:p>
          <a:p>
            <a:endParaRPr lang="en-US" sz="2200" dirty="0"/>
          </a:p>
          <a:p>
            <a:endParaRPr lang="en-US" sz="2200" dirty="0" smtClean="0"/>
          </a:p>
          <a:p>
            <a:endParaRPr lang="en-US" dirty="0"/>
          </a:p>
        </p:txBody>
      </p:sp>
      <p:sp>
        <p:nvSpPr>
          <p:cNvPr id="4" name="Slide Number Placeholder 3"/>
          <p:cNvSpPr>
            <a:spLocks noGrp="1"/>
          </p:cNvSpPr>
          <p:nvPr>
            <p:ph type="sldNum" sz="quarter" idx="11"/>
          </p:nvPr>
        </p:nvSpPr>
        <p:spPr/>
        <p:txBody>
          <a:bodyPr/>
          <a:lstStyle/>
          <a:p>
            <a:pPr>
              <a:defRPr/>
            </a:pPr>
            <a:fld id="{76BB4180-6920-9C42-9DA1-4829E0437063}" type="slidenum">
              <a:rPr lang="en-US" smtClean="0"/>
              <a:pPr>
                <a:defRPr/>
              </a:pPr>
              <a:t>236</a:t>
            </a:fld>
            <a:endParaRPr lang="en-US"/>
          </a:p>
        </p:txBody>
      </p:sp>
      <p:pic>
        <p:nvPicPr>
          <p:cNvPr id="5" name="Picture 4"/>
          <p:cNvPicPr>
            <a:picLocks noChangeAspect="1"/>
          </p:cNvPicPr>
          <p:nvPr/>
        </p:nvPicPr>
        <p:blipFill>
          <a:blip r:embed="rId10"/>
          <a:stretch>
            <a:fillRect/>
          </a:stretch>
        </p:blipFill>
        <p:spPr>
          <a:xfrm>
            <a:off x="0" y="4708054"/>
            <a:ext cx="9144000" cy="1313234"/>
          </a:xfrm>
          <a:prstGeom prst="rect">
            <a:avLst/>
          </a:prstGeom>
        </p:spPr>
      </p:pic>
    </p:spTree>
    <p:extLst>
      <p:ext uri="{BB962C8B-B14F-4D97-AF65-F5344CB8AC3E}">
        <p14:creationId xmlns:p14="http://schemas.microsoft.com/office/powerpoint/2010/main" val="262636570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xmlns:p14="http://schemas.microsoft.com/office/powerpoint/2010/mai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smtClean="0"/>
              <a:t>Flash Memory Programming Vulnerabilities</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237</a:t>
            </a:fld>
            <a:endParaRPr lang="en-US"/>
          </a:p>
        </p:txBody>
      </p:sp>
      <p:pic>
        <p:nvPicPr>
          <p:cNvPr id="6" name="Picture 5"/>
          <p:cNvPicPr>
            <a:picLocks noChangeAspect="1"/>
          </p:cNvPicPr>
          <p:nvPr/>
        </p:nvPicPr>
        <p:blipFill>
          <a:blip r:embed="rId2"/>
          <a:stretch>
            <a:fillRect/>
          </a:stretch>
        </p:blipFill>
        <p:spPr>
          <a:xfrm>
            <a:off x="0" y="4559137"/>
            <a:ext cx="9144000" cy="814079"/>
          </a:xfrm>
          <a:prstGeom prst="rect">
            <a:avLst/>
          </a:prstGeom>
        </p:spPr>
      </p:pic>
      <p:pic>
        <p:nvPicPr>
          <p:cNvPr id="7" name="Picture 6"/>
          <p:cNvPicPr>
            <a:picLocks noChangeAspect="1"/>
          </p:cNvPicPr>
          <p:nvPr/>
        </p:nvPicPr>
        <p:blipFill>
          <a:blip r:embed="rId3"/>
          <a:stretch>
            <a:fillRect/>
          </a:stretch>
        </p:blipFill>
        <p:spPr>
          <a:xfrm>
            <a:off x="0" y="5529541"/>
            <a:ext cx="9144000" cy="635763"/>
          </a:xfrm>
          <a:prstGeom prst="rect">
            <a:avLst/>
          </a:prstGeom>
        </p:spPr>
      </p:pic>
      <p:sp>
        <p:nvSpPr>
          <p:cNvPr id="8" name="Content Placeholder 2"/>
          <p:cNvSpPr>
            <a:spLocks noGrp="1"/>
          </p:cNvSpPr>
          <p:nvPr>
            <p:ph idx="1"/>
          </p:nvPr>
        </p:nvSpPr>
        <p:spPr>
          <a:xfrm>
            <a:off x="228600" y="1055688"/>
            <a:ext cx="8915400" cy="5037608"/>
          </a:xfrm>
        </p:spPr>
        <p:txBody>
          <a:bodyPr/>
          <a:lstStyle/>
          <a:p>
            <a:r>
              <a:rPr lang="en-US" sz="2000" dirty="0"/>
              <a:t>Yu Cai, </a:t>
            </a:r>
            <a:r>
              <a:rPr lang="en-US" sz="2000" dirty="0" err="1"/>
              <a:t>Saugata</a:t>
            </a:r>
            <a:r>
              <a:rPr lang="en-US" sz="2000" dirty="0"/>
              <a:t> </a:t>
            </a:r>
            <a:r>
              <a:rPr lang="en-US" sz="2000" dirty="0" err="1"/>
              <a:t>Ghose</a:t>
            </a:r>
            <a:r>
              <a:rPr lang="en-US" sz="2000" dirty="0"/>
              <a:t>, </a:t>
            </a:r>
            <a:r>
              <a:rPr lang="en-US" sz="2000" dirty="0" err="1"/>
              <a:t>Yixin</a:t>
            </a:r>
            <a:r>
              <a:rPr lang="en-US" sz="2000" dirty="0"/>
              <a:t> Luo, Ken Mai, </a:t>
            </a:r>
            <a:r>
              <a:rPr lang="en-US" sz="2000" u="sng" dirty="0"/>
              <a:t>Onur Mutlu</a:t>
            </a:r>
            <a:r>
              <a:rPr lang="en-US" sz="2000" dirty="0"/>
              <a:t>, and Erich F. </a:t>
            </a:r>
            <a:r>
              <a:rPr lang="en-US" sz="2000" dirty="0" err="1"/>
              <a:t>Haratsch</a:t>
            </a:r>
            <a:r>
              <a:rPr lang="en-US" sz="2000" dirty="0"/>
              <a:t>,</a:t>
            </a:r>
            <a:br>
              <a:rPr lang="en-US" sz="2000" dirty="0"/>
            </a:br>
            <a:r>
              <a:rPr lang="en-US" sz="2000" b="1" dirty="0">
                <a:hlinkClick r:id="rId4"/>
              </a:rPr>
              <a:t>"Vulnerabilities in MLC NAND Flash Memory Programming: Experimental Analysis, Exploits, and Mitigation Techniques"</a:t>
            </a:r>
            <a:r>
              <a:rPr lang="en-US" sz="2000" dirty="0"/>
              <a:t> </a:t>
            </a:r>
            <a:br>
              <a:rPr lang="en-US" sz="2000" dirty="0"/>
            </a:br>
            <a:r>
              <a:rPr lang="en-US" sz="2000" i="1" dirty="0"/>
              <a:t>Proceedings of the </a:t>
            </a:r>
            <a:r>
              <a:rPr lang="en-US" sz="2000" i="1" dirty="0">
                <a:hlinkClick r:id="rId5"/>
              </a:rPr>
              <a:t>23rd International Symposium on High-Performance Computer Architecture</a:t>
            </a:r>
            <a:r>
              <a:rPr lang="en-US" sz="2000" i="1" dirty="0"/>
              <a:t> (</a:t>
            </a:r>
            <a:r>
              <a:rPr lang="en-US" sz="2000" b="1" i="1" dirty="0"/>
              <a:t>HPCA</a:t>
            </a:r>
            <a:r>
              <a:rPr lang="en-US" sz="2000" i="1" dirty="0"/>
              <a:t>) Industrial Session</a:t>
            </a:r>
            <a:r>
              <a:rPr lang="en-US" sz="2000" dirty="0"/>
              <a:t>, Austin, TX, USA, February 2017. </a:t>
            </a:r>
            <a:br>
              <a:rPr lang="en-US" sz="2000" dirty="0"/>
            </a:br>
            <a:r>
              <a:rPr lang="en-US" sz="2000" dirty="0"/>
              <a:t>[</a:t>
            </a:r>
            <a:r>
              <a:rPr lang="en-US" sz="2000" dirty="0">
                <a:hlinkClick r:id="rId6"/>
              </a:rPr>
              <a:t>Slides (pptx)</a:t>
            </a:r>
            <a:r>
              <a:rPr lang="en-US" sz="2000" dirty="0"/>
              <a:t> </a:t>
            </a:r>
            <a:r>
              <a:rPr lang="en-US" sz="2000" dirty="0">
                <a:hlinkClick r:id="rId7"/>
              </a:rPr>
              <a:t>(pdf)</a:t>
            </a:r>
            <a:r>
              <a:rPr lang="en-US" sz="2000" dirty="0"/>
              <a:t>] [</a:t>
            </a:r>
            <a:r>
              <a:rPr lang="en-US" sz="2000" dirty="0">
                <a:hlinkClick r:id="rId8"/>
              </a:rPr>
              <a:t>Lightning Session Slides (pptx)</a:t>
            </a:r>
            <a:r>
              <a:rPr lang="en-US" sz="2000" dirty="0"/>
              <a:t> </a:t>
            </a:r>
            <a:r>
              <a:rPr lang="en-US" sz="2000" dirty="0">
                <a:hlinkClick r:id="rId9"/>
              </a:rPr>
              <a:t>(pdf)</a:t>
            </a:r>
            <a:r>
              <a:rPr lang="en-US" sz="2000" dirty="0"/>
              <a:t>] </a:t>
            </a:r>
            <a:endParaRPr lang="en-US" dirty="0">
              <a:latin typeface="Tahoma" charset="0"/>
            </a:endParaRPr>
          </a:p>
          <a:p>
            <a:pPr lvl="1"/>
            <a:endParaRPr lang="en-US" dirty="0">
              <a:latin typeface="Tahoma" charset="0"/>
            </a:endParaRPr>
          </a:p>
          <a:p>
            <a:endParaRPr lang="en-US" dirty="0">
              <a:latin typeface="Tahoma" charset="0"/>
            </a:endParaRPr>
          </a:p>
          <a:p>
            <a:endParaRPr lang="en-US" dirty="0">
              <a:latin typeface="Tahoma" charset="0"/>
            </a:endParaRPr>
          </a:p>
        </p:txBody>
      </p:sp>
    </p:spTree>
    <p:extLst>
      <p:ext uri="{BB962C8B-B14F-4D97-AF65-F5344CB8AC3E}">
        <p14:creationId xmlns:p14="http://schemas.microsoft.com/office/powerpoint/2010/main" val="4119522771"/>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Accurate and Online </a:t>
            </a:r>
            <a:r>
              <a:rPr lang="en-US" dirty="0" smtClean="0"/>
              <a:t>Channel Modeling</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238</a:t>
            </a:fld>
            <a:endParaRPr lang="en-US"/>
          </a:p>
        </p:txBody>
      </p:sp>
      <p:sp>
        <p:nvSpPr>
          <p:cNvPr id="8" name="Content Placeholder 2"/>
          <p:cNvSpPr>
            <a:spLocks noGrp="1"/>
          </p:cNvSpPr>
          <p:nvPr>
            <p:ph idx="1"/>
          </p:nvPr>
        </p:nvSpPr>
        <p:spPr>
          <a:xfrm>
            <a:off x="228600" y="1055688"/>
            <a:ext cx="8915400" cy="5037608"/>
          </a:xfrm>
        </p:spPr>
        <p:txBody>
          <a:bodyPr/>
          <a:lstStyle/>
          <a:p>
            <a:r>
              <a:rPr lang="en-US" sz="2000" dirty="0" err="1"/>
              <a:t>Yixin</a:t>
            </a:r>
            <a:r>
              <a:rPr lang="en-US" sz="2000" dirty="0"/>
              <a:t> Luo, </a:t>
            </a:r>
            <a:r>
              <a:rPr lang="en-US" sz="2000" dirty="0" err="1"/>
              <a:t>Saugata</a:t>
            </a:r>
            <a:r>
              <a:rPr lang="en-US" sz="2000" dirty="0"/>
              <a:t> </a:t>
            </a:r>
            <a:r>
              <a:rPr lang="en-US" sz="2000" dirty="0" err="1"/>
              <a:t>Ghose</a:t>
            </a:r>
            <a:r>
              <a:rPr lang="en-US" sz="2000" dirty="0"/>
              <a:t>, Yu Cai, Erich F. </a:t>
            </a:r>
            <a:r>
              <a:rPr lang="en-US" sz="2000" dirty="0" err="1"/>
              <a:t>Haratsch</a:t>
            </a:r>
            <a:r>
              <a:rPr lang="en-US" sz="2000" dirty="0"/>
              <a:t>, and </a:t>
            </a:r>
            <a:r>
              <a:rPr lang="en-US" sz="2000" u="sng" dirty="0"/>
              <a:t>Onur Mutlu</a:t>
            </a:r>
            <a:r>
              <a:rPr lang="en-US" sz="2000" dirty="0"/>
              <a:t>,</a:t>
            </a:r>
            <a:br>
              <a:rPr lang="en-US" sz="2000" dirty="0"/>
            </a:br>
            <a:r>
              <a:rPr lang="en-US" sz="2000" b="1" dirty="0">
                <a:hlinkClick r:id="rId2"/>
              </a:rPr>
              <a:t>"Enabling Accurate and Practical Online Flash Channel Modeling for Modern MLC NAND Flash Memory"</a:t>
            </a:r>
            <a:r>
              <a:rPr lang="en-US" sz="2000" dirty="0"/>
              <a:t/>
            </a:r>
            <a:br>
              <a:rPr lang="en-US" sz="2000" dirty="0"/>
            </a:br>
            <a:r>
              <a:rPr lang="en-US" sz="2000" i="1" dirty="0"/>
              <a:t>to appear in </a:t>
            </a:r>
            <a:r>
              <a:rPr lang="en-US" sz="2000" i="1" dirty="0">
                <a:hlinkClick r:id="rId3"/>
              </a:rPr>
              <a:t>IEEE Journal on Selected Areas in Communications</a:t>
            </a:r>
            <a:r>
              <a:rPr lang="en-US" sz="2000" i="1" dirty="0"/>
              <a:t> (</a:t>
            </a:r>
            <a:r>
              <a:rPr lang="en-US" sz="2000" b="1" i="1" dirty="0"/>
              <a:t>JSAC</a:t>
            </a:r>
            <a:r>
              <a:rPr lang="en-US" sz="2000" i="1" dirty="0"/>
              <a:t>)</a:t>
            </a:r>
            <a:r>
              <a:rPr lang="en-US" sz="2000" dirty="0"/>
              <a:t>, 2016. </a:t>
            </a:r>
            <a:endParaRPr lang="en-US" dirty="0">
              <a:latin typeface="Tahoma" charset="0"/>
            </a:endParaRPr>
          </a:p>
          <a:p>
            <a:endParaRPr lang="en-US" dirty="0">
              <a:latin typeface="Tahoma" charset="0"/>
            </a:endParaRPr>
          </a:p>
          <a:p>
            <a:endParaRPr lang="en-US" dirty="0">
              <a:latin typeface="Tahoma" charset="0"/>
            </a:endParaRPr>
          </a:p>
        </p:txBody>
      </p:sp>
      <p:pic>
        <p:nvPicPr>
          <p:cNvPr id="3" name="Picture 2"/>
          <p:cNvPicPr>
            <a:picLocks noChangeAspect="1"/>
          </p:cNvPicPr>
          <p:nvPr/>
        </p:nvPicPr>
        <p:blipFill>
          <a:blip r:embed="rId4"/>
          <a:stretch>
            <a:fillRect/>
          </a:stretch>
        </p:blipFill>
        <p:spPr>
          <a:xfrm>
            <a:off x="292100" y="3726780"/>
            <a:ext cx="8559800" cy="2222500"/>
          </a:xfrm>
          <a:prstGeom prst="rect">
            <a:avLst/>
          </a:prstGeom>
        </p:spPr>
      </p:pic>
    </p:spTree>
    <p:extLst>
      <p:ext uri="{BB962C8B-B14F-4D97-AF65-F5344CB8AC3E}">
        <p14:creationId xmlns:p14="http://schemas.microsoft.com/office/powerpoint/2010/main" val="296793671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smtClean="0"/>
              <a:t>More on DRAM Refresh</a:t>
            </a:r>
            <a:endParaRPr lang="en-US" dirty="0"/>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solidFill>
                  <a:srgbClr val="000000"/>
                </a:solidFill>
              </a:rPr>
              <a:pPr/>
              <a:t>239</a:t>
            </a:fld>
            <a:endParaRPr lang="en-US" altLang="en-US">
              <a:solidFill>
                <a:srgbClr val="000000"/>
              </a:solidFill>
            </a:endParaRPr>
          </a:p>
        </p:txBody>
      </p:sp>
    </p:spTree>
    <p:extLst>
      <p:ext uri="{BB962C8B-B14F-4D97-AF65-F5344CB8AC3E}">
        <p14:creationId xmlns:p14="http://schemas.microsoft.com/office/powerpoint/2010/main" val="3040237227"/>
      </p:ext>
    </p:extLst>
  </p:cSld>
  <p:clrMapOvr>
    <a:masterClrMapping/>
  </p:clrMapOvr>
  <p:transition xmlns:p14="http://schemas.microsoft.com/office/powerpoint/2010/main"/>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Tackling Refresh: Solutions</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smtClean="0">
              <a:solidFill>
                <a:srgbClr val="0000FF"/>
              </a:solidFill>
            </a:endParaRPr>
          </a:p>
          <a:p>
            <a:r>
              <a:rPr lang="en-US" dirty="0" smtClean="0">
                <a:solidFill>
                  <a:srgbClr val="0000FF"/>
                </a:solidFill>
              </a:rPr>
              <a:t>Eliminate unnecessary refreshes </a:t>
            </a:r>
            <a:r>
              <a:rPr lang="en-US" sz="1800" dirty="0" smtClean="0">
                <a:solidFill>
                  <a:srgbClr val="0000FF"/>
                </a:solidFill>
              </a:rPr>
              <a:t>[Liu+ ISCA’12]</a:t>
            </a:r>
          </a:p>
          <a:p>
            <a:pPr lvl="1"/>
            <a:r>
              <a:rPr lang="en-US" dirty="0" smtClean="0"/>
              <a:t>Exploit device characteristics </a:t>
            </a:r>
          </a:p>
          <a:p>
            <a:pPr lvl="1"/>
            <a:r>
              <a:rPr lang="en-US" dirty="0" smtClean="0"/>
              <a:t>Exploit data and application characteristics</a:t>
            </a:r>
          </a:p>
          <a:p>
            <a:pPr marL="0" indent="0">
              <a:buNone/>
            </a:pPr>
            <a:endParaRPr lang="en-US" dirty="0"/>
          </a:p>
          <a:p>
            <a:r>
              <a:rPr lang="en-US" dirty="0" smtClean="0">
                <a:solidFill>
                  <a:srgbClr val="0000FF"/>
                </a:solidFill>
              </a:rPr>
              <a:t>Reduce refresh rate and </a:t>
            </a:r>
            <a:r>
              <a:rPr lang="en-US" dirty="0" err="1" smtClean="0">
                <a:solidFill>
                  <a:srgbClr val="0000FF"/>
                </a:solidFill>
              </a:rPr>
              <a:t>detect+correct</a:t>
            </a:r>
            <a:r>
              <a:rPr lang="en-US" dirty="0" smtClean="0">
                <a:solidFill>
                  <a:srgbClr val="0000FF"/>
                </a:solidFill>
              </a:rPr>
              <a:t> errors that occur </a:t>
            </a:r>
            <a:r>
              <a:rPr lang="en-US" sz="1800" dirty="0" smtClean="0">
                <a:solidFill>
                  <a:srgbClr val="0000FF"/>
                </a:solidFill>
              </a:rPr>
              <a:t>[Khan+ SIGMETRICS’14]</a:t>
            </a:r>
          </a:p>
          <a:p>
            <a:endParaRPr lang="en-US" dirty="0"/>
          </a:p>
          <a:p>
            <a:r>
              <a:rPr lang="en-US" dirty="0" smtClean="0">
                <a:solidFill>
                  <a:schemeClr val="accent2">
                    <a:lumMod val="75000"/>
                  </a:schemeClr>
                </a:solidFill>
              </a:rPr>
              <a:t>Understand retention time behavior in DRAM </a:t>
            </a:r>
            <a:r>
              <a:rPr lang="en-US" sz="1800" dirty="0" smtClean="0">
                <a:solidFill>
                  <a:schemeClr val="accent2">
                    <a:lumMod val="75000"/>
                  </a:schemeClr>
                </a:solidFill>
              </a:rPr>
              <a:t>[Liu+ ISCA’13]</a:t>
            </a:r>
            <a:endParaRPr lang="en-US" sz="1800" dirty="0">
              <a:solidFill>
                <a:schemeClr val="accent2">
                  <a:lumMod val="75000"/>
                </a:schemeClr>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240</a:t>
            </a:fld>
            <a:endParaRPr lang="en-US" altLang="en-US">
              <a:solidFill>
                <a:srgbClr val="000000"/>
              </a:solidFill>
            </a:endParaRPr>
          </a:p>
        </p:txBody>
      </p:sp>
      <p:sp>
        <p:nvSpPr>
          <p:cNvPr id="5" name="Rectangle 4"/>
          <p:cNvSpPr/>
          <p:nvPr/>
        </p:nvSpPr>
        <p:spPr>
          <a:xfrm>
            <a:off x="539552" y="1114381"/>
            <a:ext cx="6912768" cy="648072"/>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20615766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smtClean="0"/>
              <a:t>Summary: Refresh-Access Parallelization</a:t>
            </a:r>
            <a:endParaRPr lang="en-US" dirty="0"/>
          </a:p>
        </p:txBody>
      </p:sp>
      <p:sp>
        <p:nvSpPr>
          <p:cNvPr id="3" name="Content Placeholder 2"/>
          <p:cNvSpPr>
            <a:spLocks noGrp="1"/>
          </p:cNvSpPr>
          <p:nvPr>
            <p:ph idx="1"/>
          </p:nvPr>
        </p:nvSpPr>
        <p:spPr>
          <a:xfrm>
            <a:off x="304800" y="1143000"/>
            <a:ext cx="8534400" cy="5334000"/>
          </a:xfrm>
        </p:spPr>
        <p:txBody>
          <a:bodyPr>
            <a:noAutofit/>
          </a:bodyPr>
          <a:lstStyle/>
          <a:p>
            <a:r>
              <a:rPr lang="en-US" sz="2400" dirty="0" smtClean="0"/>
              <a:t>DRAM </a:t>
            </a:r>
            <a:r>
              <a:rPr lang="en-US" sz="2400" b="1" dirty="0" smtClean="0"/>
              <a:t>refresh interferes with memory accesses</a:t>
            </a:r>
            <a:r>
              <a:rPr lang="en-US" sz="2400" dirty="0" smtClean="0"/>
              <a:t> </a:t>
            </a:r>
          </a:p>
          <a:p>
            <a:pPr lvl="1"/>
            <a:r>
              <a:rPr lang="en-US" sz="2000" dirty="0" smtClean="0">
                <a:solidFill>
                  <a:srgbClr val="FF0000"/>
                </a:solidFill>
              </a:rPr>
              <a:t>Degrades system performance and energy efficiency</a:t>
            </a:r>
          </a:p>
          <a:p>
            <a:pPr lvl="1"/>
            <a:r>
              <a:rPr lang="en-US" sz="2000" dirty="0" smtClean="0">
                <a:solidFill>
                  <a:srgbClr val="FF0000"/>
                </a:solidFill>
              </a:rPr>
              <a:t>Becomes exacerbated as DRAM density increases</a:t>
            </a:r>
          </a:p>
          <a:p>
            <a:r>
              <a:rPr lang="en-US" sz="2400" u="sng" dirty="0"/>
              <a:t>G</a:t>
            </a:r>
            <a:r>
              <a:rPr lang="en-US" sz="2400" u="sng" dirty="0" smtClean="0"/>
              <a:t>oal</a:t>
            </a:r>
            <a:r>
              <a:rPr lang="en-US" sz="2400" dirty="0" smtClean="0"/>
              <a:t>: Serve memory accesses in parallel with refreshes to reduce refresh interference on demand requests</a:t>
            </a:r>
          </a:p>
          <a:p>
            <a:r>
              <a:rPr lang="en-US" sz="2400" u="sng" dirty="0" smtClean="0"/>
              <a:t>Our mechanisms</a:t>
            </a:r>
            <a:r>
              <a:rPr lang="en-US" sz="2400" dirty="0" smtClean="0"/>
              <a:t>:</a:t>
            </a:r>
          </a:p>
          <a:p>
            <a:pPr lvl="1"/>
            <a:r>
              <a:rPr lang="en-US" sz="2000" dirty="0" smtClean="0"/>
              <a:t>1. Enable more parallelization between refreshes and accesses across different banks with </a:t>
            </a:r>
            <a:r>
              <a:rPr lang="en-US" sz="2000" dirty="0" smtClean="0">
                <a:solidFill>
                  <a:srgbClr val="064FBA"/>
                </a:solidFill>
              </a:rPr>
              <a:t>new per-bank refresh scheduling algorithms</a:t>
            </a:r>
          </a:p>
          <a:p>
            <a:pPr lvl="1"/>
            <a:r>
              <a:rPr lang="en-US" sz="2000" dirty="0" smtClean="0"/>
              <a:t>2. Enable serving accesses concurrently with refreshes in the same bank by </a:t>
            </a:r>
            <a:r>
              <a:rPr lang="en-US" sz="2000" dirty="0" smtClean="0">
                <a:solidFill>
                  <a:srgbClr val="064FBA"/>
                </a:solidFill>
              </a:rPr>
              <a:t>exploiting parallelism across DRAM subarrays</a:t>
            </a:r>
          </a:p>
          <a:p>
            <a:r>
              <a:rPr lang="en-US" sz="2400" dirty="0" smtClean="0"/>
              <a:t>Improve system performance and energy efficiency for a wide variety of different workloads and DRAM densities</a:t>
            </a:r>
          </a:p>
          <a:p>
            <a:pPr lvl="1"/>
            <a:r>
              <a:rPr lang="en-US" sz="2000" dirty="0" smtClean="0"/>
              <a:t>20.2% and 9.0% for 8-core systems using 32Gb DRAM at low cost</a:t>
            </a:r>
          </a:p>
          <a:p>
            <a:pPr lvl="1"/>
            <a:r>
              <a:rPr lang="en-US" sz="2000" dirty="0"/>
              <a:t>Very close to the ideal scheme without refreshes</a:t>
            </a:r>
          </a:p>
          <a:p>
            <a:pPr marL="457200" lvl="1" indent="0">
              <a:buNone/>
            </a:pPr>
            <a:endParaRPr lang="en-US" sz="2000" dirty="0" smtClean="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latin typeface="Calibri"/>
              </a:rPr>
              <a:pPr/>
              <a:t>241</a:t>
            </a:fld>
            <a:endParaRPr lang="en-US" dirty="0">
              <a:solidFill>
                <a:prstClr val="black"/>
              </a:solidFill>
              <a:latin typeface="Calibri"/>
            </a:endParaRPr>
          </a:p>
        </p:txBody>
      </p:sp>
      <p:sp>
        <p:nvSpPr>
          <p:cNvPr id="5" name="Rectangle 9"/>
          <p:cNvSpPr>
            <a:spLocks noChangeArrowheads="1"/>
          </p:cNvSpPr>
          <p:nvPr/>
        </p:nvSpPr>
        <p:spPr bwMode="auto">
          <a:xfrm>
            <a:off x="179461" y="6525344"/>
            <a:ext cx="82089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1400" dirty="0">
                <a:solidFill>
                  <a:prstClr val="black"/>
                </a:solidFill>
                <a:latin typeface="Tahoma" charset="0"/>
                <a:ea typeface="ＭＳ Ｐゴシック" charset="0"/>
                <a:cs typeface="ＭＳ Ｐゴシック" charset="0"/>
              </a:rPr>
              <a:t>Chang+, “</a:t>
            </a:r>
            <a:r>
              <a:rPr lang="en-US" sz="1400" dirty="0">
                <a:solidFill>
                  <a:srgbClr val="0000FF"/>
                </a:solidFill>
                <a:latin typeface="Tahoma" charset="0"/>
                <a:ea typeface="ＭＳ Ｐゴシック" charset="0"/>
                <a:cs typeface="ＭＳ Ｐゴシック" charset="0"/>
              </a:rPr>
              <a:t>Improving DRAM Performance by Parallelizing Refreshes with Accesses</a:t>
            </a:r>
            <a:r>
              <a:rPr lang="en-US" sz="1400" dirty="0">
                <a:solidFill>
                  <a:prstClr val="black"/>
                </a:solidFill>
                <a:latin typeface="Tahoma" charset="0"/>
                <a:ea typeface="ＭＳ Ｐゴシック" charset="0"/>
                <a:cs typeface="ＭＳ Ｐゴシック" charset="0"/>
              </a:rPr>
              <a:t>,” HPCA 2014.</a:t>
            </a:r>
          </a:p>
        </p:txBody>
      </p:sp>
    </p:spTree>
    <p:extLst>
      <p:ext uri="{BB962C8B-B14F-4D97-AF65-F5344CB8AC3E}">
        <p14:creationId xmlns:p14="http://schemas.microsoft.com/office/powerpoint/2010/main" val="38073224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smtClean="0"/>
              <a:t>Refresh Penalty</a:t>
            </a:r>
            <a:endParaRPr lang="en-US" dirty="0"/>
          </a:p>
        </p:txBody>
      </p:sp>
      <p:grpSp>
        <p:nvGrpSpPr>
          <p:cNvPr id="13" name="Group 12"/>
          <p:cNvGrpSpPr/>
          <p:nvPr/>
        </p:nvGrpSpPr>
        <p:grpSpPr>
          <a:xfrm>
            <a:off x="489662" y="2951035"/>
            <a:ext cx="2329738" cy="1352803"/>
            <a:chOff x="575594" y="1712784"/>
            <a:chExt cx="2329738" cy="1352803"/>
          </a:xfrm>
        </p:grpSpPr>
        <p:grpSp>
          <p:nvGrpSpPr>
            <p:cNvPr id="12" name="Group 11"/>
            <p:cNvGrpSpPr/>
            <p:nvPr/>
          </p:nvGrpSpPr>
          <p:grpSpPr>
            <a:xfrm>
              <a:off x="575594" y="1751733"/>
              <a:ext cx="2329738" cy="1258166"/>
              <a:chOff x="718262" y="1751733"/>
              <a:chExt cx="2329738" cy="1258166"/>
            </a:xfrm>
          </p:grpSpPr>
          <p:grpSp>
            <p:nvGrpSpPr>
              <p:cNvPr id="8" name="Group 7"/>
              <p:cNvGrpSpPr/>
              <p:nvPr/>
            </p:nvGrpSpPr>
            <p:grpSpPr>
              <a:xfrm>
                <a:off x="752268" y="1751733"/>
                <a:ext cx="2295732" cy="1258166"/>
                <a:chOff x="218869" y="1446934"/>
                <a:chExt cx="2295732" cy="1258166"/>
              </a:xfrm>
            </p:grpSpPr>
            <p:sp>
              <p:nvSpPr>
                <p:cNvPr id="5" name="R"/>
                <p:cNvSpPr/>
                <p:nvPr/>
              </p:nvSpPr>
              <p:spPr>
                <a:xfrm>
                  <a:off x="218869" y="1447800"/>
                  <a:ext cx="2295732" cy="1257300"/>
                </a:xfrm>
                <a:prstGeom prst="roundRect">
                  <a:avLst>
                    <a:gd name="adj" fmla="val 5494"/>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latin typeface="Calibri"/>
                  </a:endParaRPr>
                </a:p>
              </p:txBody>
            </p:sp>
            <p:sp>
              <p:nvSpPr>
                <p:cNvPr id="6" name="R"/>
                <p:cNvSpPr/>
                <p:nvPr/>
              </p:nvSpPr>
              <p:spPr>
                <a:xfrm rot="16200000">
                  <a:off x="1577568" y="1771217"/>
                  <a:ext cx="1258166" cy="609599"/>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latin typeface="Calibri"/>
                  </a:endParaRPr>
                </a:p>
              </p:txBody>
            </p:sp>
          </p:grpSp>
          <p:sp>
            <p:nvSpPr>
              <p:cNvPr id="7" name="R"/>
              <p:cNvSpPr/>
              <p:nvPr/>
            </p:nvSpPr>
            <p:spPr>
              <a:xfrm>
                <a:off x="718262" y="2194718"/>
                <a:ext cx="1710406" cy="388936"/>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Processor</a:t>
                </a:r>
                <a:endParaRPr lang="en-US" sz="2800" b="1" i="1" dirty="0">
                  <a:solidFill>
                    <a:prstClr val="black"/>
                  </a:solidFill>
                  <a:latin typeface="Calibri"/>
                </a:endParaRPr>
              </a:p>
            </p:txBody>
          </p:sp>
        </p:grpSp>
        <p:sp>
          <p:nvSpPr>
            <p:cNvPr id="43" name="MC text"/>
            <p:cNvSpPr/>
            <p:nvPr/>
          </p:nvSpPr>
          <p:spPr>
            <a:xfrm rot="16200000">
              <a:off x="1891852" y="2084386"/>
              <a:ext cx="1352803" cy="609599"/>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i="1" dirty="0" smtClean="0">
                  <a:solidFill>
                    <a:prstClr val="black"/>
                  </a:solidFill>
                  <a:latin typeface="Calibri"/>
                </a:rPr>
                <a:t>Memory Controller</a:t>
              </a:r>
              <a:endParaRPr lang="en-US" sz="2000" b="1" i="1" dirty="0">
                <a:solidFill>
                  <a:prstClr val="black"/>
                </a:solidFill>
                <a:latin typeface="Calibri"/>
              </a:endParaRPr>
            </a:p>
          </p:txBody>
        </p:sp>
      </p:gr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latin typeface="Calibri"/>
              </a:rPr>
              <a:pPr/>
              <a:t>242</a:t>
            </a:fld>
            <a:endParaRPr lang="en-US">
              <a:solidFill>
                <a:prstClr val="black"/>
              </a:solidFill>
              <a:latin typeface="Calibri"/>
            </a:endParaRPr>
          </a:p>
        </p:txBody>
      </p:sp>
      <p:sp>
        <p:nvSpPr>
          <p:cNvPr id="9" name="Left-Right Arrow 8"/>
          <p:cNvSpPr/>
          <p:nvPr/>
        </p:nvSpPr>
        <p:spPr>
          <a:xfrm>
            <a:off x="2895600" y="3276600"/>
            <a:ext cx="1309917" cy="685798"/>
          </a:xfrm>
          <a:prstGeom prst="lef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1" name="DRAM"/>
          <p:cNvSpPr/>
          <p:nvPr/>
        </p:nvSpPr>
        <p:spPr>
          <a:xfrm>
            <a:off x="4296014" y="2989984"/>
            <a:ext cx="2057400" cy="1258166"/>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DRAM</a:t>
            </a:r>
            <a:endParaRPr lang="en-US" sz="2800" b="1" i="1" dirty="0">
              <a:solidFill>
                <a:prstClr val="black"/>
              </a:solidFill>
              <a:latin typeface="Calibri"/>
            </a:endParaRPr>
          </a:p>
        </p:txBody>
      </p:sp>
      <p:sp>
        <p:nvSpPr>
          <p:cNvPr id="14" name="Ref"/>
          <p:cNvSpPr/>
          <p:nvPr/>
        </p:nvSpPr>
        <p:spPr>
          <a:xfrm>
            <a:off x="2279715" y="3409953"/>
            <a:ext cx="1097280" cy="260805"/>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latin typeface="Calibri"/>
              </a:rPr>
              <a:t>Refresh</a:t>
            </a:r>
            <a:endParaRPr lang="en-US" sz="2000" b="1" dirty="0">
              <a:solidFill>
                <a:prstClr val="white"/>
              </a:solidFill>
              <a:latin typeface="Calibri"/>
            </a:endParaRPr>
          </a:p>
        </p:txBody>
      </p:sp>
      <p:sp>
        <p:nvSpPr>
          <p:cNvPr id="41" name="read"/>
          <p:cNvSpPr/>
          <p:nvPr/>
        </p:nvSpPr>
        <p:spPr>
          <a:xfrm>
            <a:off x="2279715" y="3552752"/>
            <a:ext cx="822960" cy="265331"/>
          </a:xfrm>
          <a:prstGeom prst="roundRect">
            <a:avLst/>
          </a:prstGeom>
          <a:solidFill>
            <a:srgbClr val="404F2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latin typeface="Calibri"/>
              </a:rPr>
              <a:t>Read</a:t>
            </a:r>
            <a:endParaRPr lang="en-US" sz="2000" b="1" dirty="0">
              <a:solidFill>
                <a:prstClr val="white"/>
              </a:solidFill>
              <a:latin typeface="Calibri"/>
            </a:endParaRPr>
          </a:p>
        </p:txBody>
      </p:sp>
      <p:sp>
        <p:nvSpPr>
          <p:cNvPr id="44" name="data"/>
          <p:cNvSpPr/>
          <p:nvPr/>
        </p:nvSpPr>
        <p:spPr>
          <a:xfrm>
            <a:off x="4440556" y="3752851"/>
            <a:ext cx="822960" cy="265331"/>
          </a:xfrm>
          <a:prstGeom prst="roundRect">
            <a:avLst/>
          </a:prstGeom>
          <a:solidFill>
            <a:srgbClr val="404F2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latin typeface="Calibri"/>
              </a:rPr>
              <a:t>Data</a:t>
            </a:r>
            <a:endParaRPr lang="en-US" sz="2000" b="1" dirty="0">
              <a:solidFill>
                <a:prstClr val="white"/>
              </a:solidFill>
              <a:latin typeface="Calibri"/>
            </a:endParaRPr>
          </a:p>
        </p:txBody>
      </p:sp>
      <p:pic>
        <p:nvPicPr>
          <p:cNvPr id="10" name="Picture 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259989" y="4324353"/>
            <a:ext cx="435217" cy="419098"/>
          </a:xfrm>
          <a:prstGeom prst="rect">
            <a:avLst/>
          </a:prstGeom>
        </p:spPr>
      </p:pic>
      <p:grpSp>
        <p:nvGrpSpPr>
          <p:cNvPr id="52" name="Group 51"/>
          <p:cNvGrpSpPr/>
          <p:nvPr/>
        </p:nvGrpSpPr>
        <p:grpSpPr>
          <a:xfrm>
            <a:off x="6044671" y="2457451"/>
            <a:ext cx="2692612" cy="2219276"/>
            <a:chOff x="6130603" y="1219200"/>
            <a:chExt cx="2692612" cy="2219276"/>
          </a:xfrm>
        </p:grpSpPr>
        <p:grpSp>
          <p:nvGrpSpPr>
            <p:cNvPr id="19" name="Group 18"/>
            <p:cNvGrpSpPr/>
            <p:nvPr/>
          </p:nvGrpSpPr>
          <p:grpSpPr>
            <a:xfrm>
              <a:off x="6794502" y="1386092"/>
              <a:ext cx="1663698" cy="1691003"/>
              <a:chOff x="6794502" y="899797"/>
              <a:chExt cx="1663698" cy="1691003"/>
            </a:xfrm>
          </p:grpSpPr>
          <p:cxnSp>
            <p:nvCxnSpPr>
              <p:cNvPr id="20" name="Straight Arrow Connector 19"/>
              <p:cNvCxnSpPr/>
              <p:nvPr/>
            </p:nvCxnSpPr>
            <p:spPr>
              <a:xfrm flipH="1">
                <a:off x="6794502" y="1287153"/>
                <a:ext cx="1663698" cy="0"/>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nvGrpSpPr>
              <p:cNvPr id="21" name="Group 20"/>
              <p:cNvGrpSpPr/>
              <p:nvPr/>
            </p:nvGrpSpPr>
            <p:grpSpPr>
              <a:xfrm>
                <a:off x="6988345" y="1301115"/>
                <a:ext cx="1241256" cy="1289685"/>
                <a:chOff x="3145581" y="1582420"/>
                <a:chExt cx="1482167" cy="1615192"/>
              </a:xfrm>
            </p:grpSpPr>
            <p:cxnSp>
              <p:nvCxnSpPr>
                <p:cNvPr id="23" name="Straight Arrow Connector 22"/>
                <p:cNvCxnSpPr/>
                <p:nvPr/>
              </p:nvCxnSpPr>
              <p:spPr>
                <a:xfrm>
                  <a:off x="4399148" y="2917386"/>
                  <a:ext cx="0" cy="280226"/>
                </a:xfrm>
                <a:prstGeom prst="straightConnector1">
                  <a:avLst/>
                </a:prstGeom>
                <a:ln w="25400">
                  <a:solidFill>
                    <a:schemeClr val="tx1"/>
                  </a:solidFill>
                  <a:headEnd type="none" w="lg" len="med"/>
                  <a:tailEnd type="triangle" w="lg" len="med"/>
                </a:ln>
                <a:effectLst/>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flipH="1">
                  <a:off x="4170550" y="2802737"/>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V="1">
                  <a:off x="4399148" y="2802738"/>
                  <a:ext cx="0" cy="114648"/>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V="1">
                  <a:off x="3689709" y="1737098"/>
                  <a:ext cx="0" cy="137012"/>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3469196" y="1880461"/>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p:nvPr/>
              </p:nvCxnSpPr>
              <p:spPr>
                <a:xfrm flipH="1" flipV="1">
                  <a:off x="3908674" y="1978413"/>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29" name="Straight Arrow Connector 28"/>
                <p:cNvCxnSpPr/>
                <p:nvPr/>
              </p:nvCxnSpPr>
              <p:spPr>
                <a:xfrm flipH="1">
                  <a:off x="3469196" y="1978413"/>
                  <a:ext cx="439480"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p:nvPr/>
              </p:nvCxnSpPr>
              <p:spPr>
                <a:xfrm>
                  <a:off x="3908674" y="2207013"/>
                  <a:ext cx="170121"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p:nvPr/>
              </p:nvCxnSpPr>
              <p:spPr>
                <a:xfrm>
                  <a:off x="3299074" y="2207013"/>
                  <a:ext cx="170122"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flipH="1" flipV="1">
                  <a:off x="3469195" y="1978413"/>
                  <a:ext cx="1" cy="228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a:off x="3689709" y="1582420"/>
                  <a:ext cx="1" cy="176039"/>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p:nvPr/>
              </p:nvCxnSpPr>
              <p:spPr>
                <a:xfrm flipH="1" flipV="1">
                  <a:off x="3145581" y="2207013"/>
                  <a:ext cx="153494" cy="1293"/>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flipV="1">
                  <a:off x="4399148" y="2319211"/>
                  <a:ext cx="0" cy="13360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6" name="Straight Arrow Connector 35"/>
                <p:cNvCxnSpPr/>
                <p:nvPr/>
              </p:nvCxnSpPr>
              <p:spPr>
                <a:xfrm flipH="1">
                  <a:off x="4170550" y="2452811"/>
                  <a:ext cx="457198" cy="0"/>
                </a:xfrm>
                <a:prstGeom prst="straightConnector1">
                  <a:avLst/>
                </a:prstGeom>
                <a:ln w="508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cxnSp>
              <p:nvCxnSpPr>
                <p:cNvPr id="37" name="Elbow Connector 36"/>
                <p:cNvCxnSpPr/>
                <p:nvPr/>
              </p:nvCxnSpPr>
              <p:spPr>
                <a:xfrm rot="10800000">
                  <a:off x="3995269" y="2207015"/>
                  <a:ext cx="403880" cy="228599"/>
                </a:xfrm>
                <a:prstGeom prst="bentConnector3">
                  <a:avLst>
                    <a:gd name="adj1" fmla="val -825"/>
                  </a:avLst>
                </a:prstGeom>
                <a:ln w="25400">
                  <a:solidFill>
                    <a:schemeClr val="tx1"/>
                  </a:solidFill>
                </a:ln>
                <a:effectLst/>
              </p:spPr>
              <p:style>
                <a:lnRef idx="2">
                  <a:schemeClr val="accent1"/>
                </a:lnRef>
                <a:fillRef idx="0">
                  <a:schemeClr val="accent1"/>
                </a:fillRef>
                <a:effectRef idx="1">
                  <a:schemeClr val="accent1"/>
                </a:effectRef>
                <a:fontRef idx="minor">
                  <a:schemeClr val="tx1"/>
                </a:fontRef>
              </p:style>
            </p:cxnSp>
          </p:grpSp>
          <p:cxnSp>
            <p:nvCxnSpPr>
              <p:cNvPr id="22" name="Straight Arrow Connector 21"/>
              <p:cNvCxnSpPr/>
              <p:nvPr/>
            </p:nvCxnSpPr>
            <p:spPr>
              <a:xfrm flipV="1">
                <a:off x="6988659" y="899797"/>
                <a:ext cx="0" cy="1691003"/>
              </a:xfrm>
              <a:prstGeom prst="straightConnector1">
                <a:avLst/>
              </a:prstGeom>
              <a:ln w="25400" cap="rnd">
                <a:solidFill>
                  <a:schemeClr val="tx1"/>
                </a:solidFill>
                <a:headEnd type="none" w="lg" len="med"/>
                <a:tailEnd type="none" w="lg" len="med"/>
              </a:ln>
              <a:effectLst/>
            </p:spPr>
            <p:style>
              <a:lnRef idx="1">
                <a:schemeClr val="accent1"/>
              </a:lnRef>
              <a:fillRef idx="0">
                <a:schemeClr val="accent1"/>
              </a:fillRef>
              <a:effectRef idx="0">
                <a:schemeClr val="accent1"/>
              </a:effectRef>
              <a:fontRef idx="minor">
                <a:schemeClr val="tx1"/>
              </a:fontRef>
            </p:style>
          </p:cxnSp>
        </p:grpSp>
        <p:sp>
          <p:nvSpPr>
            <p:cNvPr id="39" name="TextBox 38"/>
            <p:cNvSpPr txBox="1"/>
            <p:nvPr/>
          </p:nvSpPr>
          <p:spPr>
            <a:xfrm>
              <a:off x="7486984" y="2987872"/>
              <a:ext cx="1199816" cy="400110"/>
            </a:xfrm>
            <a:prstGeom prst="rect">
              <a:avLst/>
            </a:prstGeom>
            <a:noFill/>
          </p:spPr>
          <p:txBody>
            <a:bodyPr wrap="none" rtlCol="0">
              <a:spAutoFit/>
            </a:bodyPr>
            <a:lstStyle/>
            <a:p>
              <a:r>
                <a:rPr lang="en-US" sz="2000" b="1" i="1" dirty="0">
                  <a:solidFill>
                    <a:prstClr val="black"/>
                  </a:solidFill>
                  <a:latin typeface="Calibri"/>
                </a:rPr>
                <a:t>C</a:t>
              </a:r>
              <a:r>
                <a:rPr lang="en-US" sz="2000" b="1" i="1" dirty="0" smtClean="0">
                  <a:solidFill>
                    <a:prstClr val="black"/>
                  </a:solidFill>
                  <a:latin typeface="Calibri"/>
                </a:rPr>
                <a:t>apacitor</a:t>
              </a:r>
              <a:endParaRPr lang="en-US" sz="2000" b="1" i="1" dirty="0">
                <a:solidFill>
                  <a:prstClr val="black"/>
                </a:solidFill>
                <a:latin typeface="Calibri"/>
              </a:endParaRPr>
            </a:p>
          </p:txBody>
        </p:sp>
        <p:sp>
          <p:nvSpPr>
            <p:cNvPr id="40" name="TextBox 39"/>
            <p:cNvSpPr txBox="1"/>
            <p:nvPr/>
          </p:nvSpPr>
          <p:spPr>
            <a:xfrm>
              <a:off x="7620000" y="1754285"/>
              <a:ext cx="1203215" cy="590931"/>
            </a:xfrm>
            <a:prstGeom prst="rect">
              <a:avLst/>
            </a:prstGeom>
            <a:noFill/>
          </p:spPr>
          <p:txBody>
            <a:bodyPr wrap="none" rtlCol="0">
              <a:spAutoFit/>
            </a:bodyPr>
            <a:lstStyle/>
            <a:p>
              <a:pPr>
                <a:lnSpc>
                  <a:spcPct val="80000"/>
                </a:lnSpc>
              </a:pPr>
              <a:r>
                <a:rPr lang="en-US" sz="2000" b="1" i="1" dirty="0">
                  <a:solidFill>
                    <a:prstClr val="black"/>
                  </a:solidFill>
                  <a:latin typeface="Calibri"/>
                </a:rPr>
                <a:t>A</a:t>
              </a:r>
              <a:r>
                <a:rPr lang="en-US" sz="2000" b="1" i="1" dirty="0" smtClean="0">
                  <a:solidFill>
                    <a:prstClr val="black"/>
                  </a:solidFill>
                  <a:latin typeface="Calibri"/>
                </a:rPr>
                <a:t>ccess</a:t>
              </a:r>
              <a:br>
                <a:rPr lang="en-US" sz="2000" b="1" i="1" dirty="0" smtClean="0">
                  <a:solidFill>
                    <a:prstClr val="black"/>
                  </a:solidFill>
                  <a:latin typeface="Calibri"/>
                </a:rPr>
              </a:br>
              <a:r>
                <a:rPr lang="en-US" sz="2000" b="1" i="1" dirty="0" smtClean="0">
                  <a:solidFill>
                    <a:prstClr val="black"/>
                  </a:solidFill>
                  <a:latin typeface="Calibri"/>
                </a:rPr>
                <a:t>transistor</a:t>
              </a:r>
            </a:p>
          </p:txBody>
        </p:sp>
        <p:cxnSp>
          <p:nvCxnSpPr>
            <p:cNvPr id="46" name="Straight Connector 45"/>
            <p:cNvCxnSpPr/>
            <p:nvPr/>
          </p:nvCxnSpPr>
          <p:spPr>
            <a:xfrm flipV="1">
              <a:off x="6130603" y="1219200"/>
              <a:ext cx="663899" cy="120985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6130603" y="2429055"/>
              <a:ext cx="922014" cy="100942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pic>
        <p:nvPicPr>
          <p:cNvPr id="54" name="new lock"/>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910494" y="3157894"/>
            <a:ext cx="956906" cy="956906"/>
          </a:xfrm>
          <a:prstGeom prst="rect">
            <a:avLst/>
          </a:prstGeom>
        </p:spPr>
      </p:pic>
      <p:sp>
        <p:nvSpPr>
          <p:cNvPr id="45" name="capa"/>
          <p:cNvSpPr/>
          <p:nvPr/>
        </p:nvSpPr>
        <p:spPr>
          <a:xfrm>
            <a:off x="7760782" y="3744943"/>
            <a:ext cx="393192" cy="237744"/>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47" name="leftover charge"/>
          <p:cNvSpPr/>
          <p:nvPr/>
        </p:nvSpPr>
        <p:spPr>
          <a:xfrm>
            <a:off x="7760782" y="3894693"/>
            <a:ext cx="393192" cy="87994"/>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nvGrpSpPr>
          <p:cNvPr id="18" name="discharge"/>
          <p:cNvGrpSpPr/>
          <p:nvPr/>
        </p:nvGrpSpPr>
        <p:grpSpPr>
          <a:xfrm>
            <a:off x="7036970" y="3494977"/>
            <a:ext cx="1297143" cy="699989"/>
            <a:chOff x="7036970" y="3494977"/>
            <a:chExt cx="1297143" cy="699989"/>
          </a:xfrm>
        </p:grpSpPr>
        <p:sp>
          <p:nvSpPr>
            <p:cNvPr id="15" name="Oval 14"/>
            <p:cNvSpPr/>
            <p:nvPr/>
          </p:nvSpPr>
          <p:spPr>
            <a:xfrm>
              <a:off x="7555314" y="3494977"/>
              <a:ext cx="778799" cy="699989"/>
            </a:xfrm>
            <a:prstGeom prst="ellipse">
              <a:avLst/>
            </a:prstGeom>
            <a:solidFill>
              <a:srgbClr val="FF0000">
                <a:alpha val="10000"/>
              </a:srgbClr>
            </a:solid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7" name="Lightning Bolt 16"/>
            <p:cNvSpPr/>
            <p:nvPr/>
          </p:nvSpPr>
          <p:spPr>
            <a:xfrm>
              <a:off x="7036970" y="3691897"/>
              <a:ext cx="463157" cy="488205"/>
            </a:xfrm>
            <a:prstGeom prst="lightningBol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grpSp>
        <p:nvGrpSpPr>
          <p:cNvPr id="51" name="recharge"/>
          <p:cNvGrpSpPr/>
          <p:nvPr/>
        </p:nvGrpSpPr>
        <p:grpSpPr>
          <a:xfrm>
            <a:off x="7036970" y="3494977"/>
            <a:ext cx="1297143" cy="699989"/>
            <a:chOff x="7036970" y="3494977"/>
            <a:chExt cx="1297143" cy="699989"/>
          </a:xfrm>
        </p:grpSpPr>
        <p:sp>
          <p:nvSpPr>
            <p:cNvPr id="53" name="Oval 52"/>
            <p:cNvSpPr/>
            <p:nvPr/>
          </p:nvSpPr>
          <p:spPr>
            <a:xfrm>
              <a:off x="7555314" y="3494977"/>
              <a:ext cx="778799" cy="699989"/>
            </a:xfrm>
            <a:prstGeom prst="ellipse">
              <a:avLst/>
            </a:prstGeom>
            <a:solidFill>
              <a:srgbClr val="6699FF">
                <a:alpha val="10000"/>
              </a:srgbClr>
            </a:solidFill>
            <a:ln w="57150">
              <a:solidFill>
                <a:srgbClr val="6699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55" name="Lightning Bolt 54"/>
            <p:cNvSpPr/>
            <p:nvPr/>
          </p:nvSpPr>
          <p:spPr>
            <a:xfrm>
              <a:off x="7036970" y="3691897"/>
              <a:ext cx="463157" cy="488205"/>
            </a:xfrm>
            <a:prstGeom prst="lightningBolt">
              <a:avLst/>
            </a:prstGeom>
            <a:solidFill>
              <a:srgbClr val="6699FF"/>
            </a:solidFill>
            <a:ln>
              <a:solidFill>
                <a:srgbClr val="6699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sp>
        <p:nvSpPr>
          <p:cNvPr id="38" name="refresh penalty"/>
          <p:cNvSpPr txBox="1"/>
          <p:nvPr/>
        </p:nvSpPr>
        <p:spPr>
          <a:xfrm>
            <a:off x="828884" y="4805610"/>
            <a:ext cx="4994603" cy="461665"/>
          </a:xfrm>
          <a:prstGeom prst="rect">
            <a:avLst/>
          </a:prstGeom>
          <a:noFill/>
        </p:spPr>
        <p:txBody>
          <a:bodyPr wrap="none" rtlCol="0">
            <a:spAutoFit/>
          </a:bodyPr>
          <a:lstStyle/>
          <a:p>
            <a:r>
              <a:rPr lang="en-US" sz="2400" b="1" i="1" dirty="0" smtClean="0">
                <a:solidFill>
                  <a:srgbClr val="FF0000"/>
                </a:solidFill>
                <a:latin typeface="Calibri"/>
              </a:rPr>
              <a:t>Refresh delays requests by 100s of ns</a:t>
            </a:r>
            <a:endParaRPr lang="en-US" sz="2400" b="1" i="1" dirty="0">
              <a:solidFill>
                <a:srgbClr val="FF0000"/>
              </a:solidFill>
              <a:latin typeface="Calibri"/>
            </a:endParaRPr>
          </a:p>
        </p:txBody>
      </p:sp>
      <p:grpSp>
        <p:nvGrpSpPr>
          <p:cNvPr id="3" name="cover"/>
          <p:cNvGrpSpPr/>
          <p:nvPr/>
        </p:nvGrpSpPr>
        <p:grpSpPr>
          <a:xfrm>
            <a:off x="0" y="1295399"/>
            <a:ext cx="9144000" cy="5410201"/>
            <a:chOff x="0" y="1295399"/>
            <a:chExt cx="9144000" cy="5410201"/>
          </a:xfrm>
        </p:grpSpPr>
        <p:sp>
          <p:nvSpPr>
            <p:cNvPr id="48" name="punchline"/>
            <p:cNvSpPr/>
            <p:nvPr/>
          </p:nvSpPr>
          <p:spPr>
            <a:xfrm>
              <a:off x="0" y="1295399"/>
              <a:ext cx="9144000" cy="5410201"/>
            </a:xfrm>
            <a:prstGeom prst="roundRect">
              <a:avLst>
                <a:gd name="adj" fmla="val 0"/>
              </a:avLst>
            </a:prstGeom>
            <a:solidFill>
              <a:srgbClr val="FFFFFF">
                <a:alpha val="7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i="1" dirty="0">
                <a:solidFill>
                  <a:prstClr val="white"/>
                </a:solidFill>
                <a:latin typeface="Calibri"/>
              </a:endParaRPr>
            </a:p>
          </p:txBody>
        </p:sp>
        <p:sp>
          <p:nvSpPr>
            <p:cNvPr id="16" name="Rectangle 15"/>
            <p:cNvSpPr/>
            <p:nvPr/>
          </p:nvSpPr>
          <p:spPr>
            <a:xfrm rot="21013284">
              <a:off x="205573" y="3564934"/>
              <a:ext cx="8839728" cy="707886"/>
            </a:xfrm>
            <a:prstGeom prst="rect">
              <a:avLst/>
            </a:prstGeom>
            <a:solidFill>
              <a:srgbClr val="FF0000"/>
            </a:solidFill>
          </p:spPr>
          <p:txBody>
            <a:bodyPr wrap="none">
              <a:spAutoFit/>
            </a:bodyPr>
            <a:lstStyle/>
            <a:p>
              <a:r>
                <a:rPr lang="en-US" sz="4000" i="1" dirty="0">
                  <a:solidFill>
                    <a:prstClr val="white"/>
                  </a:solidFill>
                  <a:latin typeface="Calibri"/>
                </a:rPr>
                <a:t>Refresh interferes with memory accesses</a:t>
              </a:r>
            </a:p>
          </p:txBody>
        </p:sp>
      </p:grpSp>
    </p:spTree>
    <p:extLst>
      <p:ext uri="{BB962C8B-B14F-4D97-AF65-F5344CB8AC3E}">
        <p14:creationId xmlns:p14="http://schemas.microsoft.com/office/powerpoint/2010/main" val="4605900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2"/>
                                        </p:tgtEl>
                                        <p:attrNameLst>
                                          <p:attrName>style.visibility</p:attrName>
                                        </p:attrNameLst>
                                      </p:cBhvr>
                                      <p:to>
                                        <p:strVal val="visible"/>
                                      </p:to>
                                    </p:set>
                                  </p:childTnLst>
                                </p:cTn>
                              </p:par>
                              <p:par>
                                <p:cTn id="7" presetID="1" presetClass="entr" presetSubtype="0" fill="hold" grpId="0" nodeType="withEffect">
                                  <p:stCondLst>
                                    <p:cond delay="2890"/>
                                  </p:stCondLst>
                                  <p:childTnLst>
                                    <p:set>
                                      <p:cBhvr>
                                        <p:cTn id="8" dur="1" fill="hold">
                                          <p:stCondLst>
                                            <p:cond delay="0"/>
                                          </p:stCondLst>
                                        </p:cTn>
                                        <p:tgtEl>
                                          <p:spTgt spid="4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7"/>
                                        </p:tgtEl>
                                        <p:attrNameLst>
                                          <p:attrName>style.visibility</p:attrName>
                                        </p:attrNameLst>
                                      </p:cBhvr>
                                      <p:to>
                                        <p:strVal val="visible"/>
                                      </p:to>
                                    </p:set>
                                  </p:childTnLst>
                                </p:cTn>
                              </p:par>
                              <p:par>
                                <p:cTn id="15" presetID="22" presetClass="exit" presetSubtype="1" fill="hold" grpId="1" nodeType="withEffect">
                                  <p:stCondLst>
                                    <p:cond delay="700"/>
                                  </p:stCondLst>
                                  <p:childTnLst>
                                    <p:animEffect transition="out" filter="wipe(up)">
                                      <p:cBhvr>
                                        <p:cTn id="16" dur="3300"/>
                                        <p:tgtEl>
                                          <p:spTgt spid="45"/>
                                        </p:tgtEl>
                                      </p:cBhvr>
                                    </p:animEffect>
                                    <p:set>
                                      <p:cBhvr>
                                        <p:cTn id="17" dur="1" fill="hold">
                                          <p:stCondLst>
                                            <p:cond delay="3299"/>
                                          </p:stCondLst>
                                        </p:cTn>
                                        <p:tgtEl>
                                          <p:spTgt spid="45"/>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2" nodeType="clickEffect">
                                  <p:stCondLst>
                                    <p:cond delay="0"/>
                                  </p:stCondLst>
                                  <p:childTnLst>
                                    <p:set>
                                      <p:cBhvr>
                                        <p:cTn id="21" dur="1" fill="hold">
                                          <p:stCondLst>
                                            <p:cond delay="0"/>
                                          </p:stCondLst>
                                        </p:cTn>
                                        <p:tgtEl>
                                          <p:spTgt spid="14"/>
                                        </p:tgtEl>
                                        <p:attrNameLst>
                                          <p:attrName>style.visibility</p:attrName>
                                        </p:attrNameLst>
                                      </p:cBhvr>
                                      <p:to>
                                        <p:strVal val="visible"/>
                                      </p:to>
                                    </p:set>
                                  </p:childTnLst>
                                </p:cTn>
                              </p:par>
                              <p:par>
                                <p:cTn id="22" presetID="42" presetClass="path" presetSubtype="0" accel="50000" decel="50000" fill="hold" grpId="0" nodeType="withEffect">
                                  <p:stCondLst>
                                    <p:cond delay="0"/>
                                  </p:stCondLst>
                                  <p:childTnLst>
                                    <p:animMotion origin="layout" path="M 1.66667E-6 1.85185E-6 L 0.28646 -0.00232 " pathEditMode="relative" rAng="0" ptsTypes="AA">
                                      <p:cBhvr>
                                        <p:cTn id="23" dur="2000" fill="hold"/>
                                        <p:tgtEl>
                                          <p:spTgt spid="14"/>
                                        </p:tgtEl>
                                        <p:attrNameLst>
                                          <p:attrName>ppt_x</p:attrName>
                                          <p:attrName>ppt_y</p:attrName>
                                        </p:attrNameLst>
                                      </p:cBhvr>
                                      <p:rCtr x="14323" y="-116"/>
                                    </p:animMotion>
                                  </p:childTnLst>
                                </p:cTn>
                              </p:par>
                              <p:par>
                                <p:cTn id="24" presetID="1" presetClass="exit" presetSubtype="0" fill="hold" grpId="1" nodeType="withEffect">
                                  <p:stCondLst>
                                    <p:cond delay="2000"/>
                                  </p:stCondLst>
                                  <p:childTnLst>
                                    <p:set>
                                      <p:cBhvr>
                                        <p:cTn id="25" dur="1" fill="hold">
                                          <p:stCondLst>
                                            <p:cond delay="0"/>
                                          </p:stCondLst>
                                        </p:cTn>
                                        <p:tgtEl>
                                          <p:spTgt spid="14"/>
                                        </p:tgtEl>
                                        <p:attrNameLst>
                                          <p:attrName>style.visibility</p:attrName>
                                        </p:attrNameLst>
                                      </p:cBhvr>
                                      <p:to>
                                        <p:strVal val="hidden"/>
                                      </p:to>
                                    </p:set>
                                  </p:childTnLst>
                                </p:cTn>
                              </p:par>
                              <p:par>
                                <p:cTn id="26" presetID="1" presetClass="emph" presetSubtype="2" fill="hold" nodeType="withEffect">
                                  <p:stCondLst>
                                    <p:cond delay="2000"/>
                                  </p:stCondLst>
                                  <p:childTnLst>
                                    <p:animClr clrSpc="rgb" dir="cw">
                                      <p:cBhvr>
                                        <p:cTn id="27" dur="2000" fill="hold"/>
                                        <p:tgtEl>
                                          <p:spTgt spid="11"/>
                                        </p:tgtEl>
                                        <p:attrNameLst>
                                          <p:attrName>fillcolor</p:attrName>
                                        </p:attrNameLst>
                                      </p:cBhvr>
                                      <p:to>
                                        <a:schemeClr val="accent2"/>
                                      </p:to>
                                    </p:animClr>
                                    <p:set>
                                      <p:cBhvr>
                                        <p:cTn id="28" dur="2000" fill="hold"/>
                                        <p:tgtEl>
                                          <p:spTgt spid="11"/>
                                        </p:tgtEl>
                                        <p:attrNameLst>
                                          <p:attrName>fill.type</p:attrName>
                                        </p:attrNameLst>
                                      </p:cBhvr>
                                      <p:to>
                                        <p:strVal val="solid"/>
                                      </p:to>
                                    </p:set>
                                    <p:set>
                                      <p:cBhvr>
                                        <p:cTn id="29" dur="2000" fill="hold"/>
                                        <p:tgtEl>
                                          <p:spTgt spid="11"/>
                                        </p:tgtEl>
                                        <p:attrNameLst>
                                          <p:attrName>fill.on</p:attrName>
                                        </p:attrNameLst>
                                      </p:cBhvr>
                                      <p:to>
                                        <p:strVal val="true"/>
                                      </p:to>
                                    </p:set>
                                  </p:childTnLst>
                                </p:cTn>
                              </p:par>
                              <p:par>
                                <p:cTn id="30" presetID="1" presetClass="entr" presetSubtype="0" fill="hold" nodeType="withEffect">
                                  <p:stCondLst>
                                    <p:cond delay="3900"/>
                                  </p:stCondLst>
                                  <p:childTnLst>
                                    <p:set>
                                      <p:cBhvr>
                                        <p:cTn id="31" dur="1" fill="hold">
                                          <p:stCondLst>
                                            <p:cond delay="0"/>
                                          </p:stCondLst>
                                        </p:cTn>
                                        <p:tgtEl>
                                          <p:spTgt spid="54"/>
                                        </p:tgtEl>
                                        <p:attrNameLst>
                                          <p:attrName>style.visibility</p:attrName>
                                        </p:attrNameLst>
                                      </p:cBhvr>
                                      <p:to>
                                        <p:strVal val="visible"/>
                                      </p:to>
                                    </p:set>
                                  </p:childTnLst>
                                </p:cTn>
                              </p:par>
                              <p:par>
                                <p:cTn id="32" presetID="22" presetClass="entr" presetSubtype="4" fill="hold" grpId="2" nodeType="withEffect">
                                  <p:stCondLst>
                                    <p:cond delay="3900"/>
                                  </p:stCondLst>
                                  <p:childTnLst>
                                    <p:set>
                                      <p:cBhvr>
                                        <p:cTn id="33" dur="1" fill="hold">
                                          <p:stCondLst>
                                            <p:cond delay="0"/>
                                          </p:stCondLst>
                                        </p:cTn>
                                        <p:tgtEl>
                                          <p:spTgt spid="45"/>
                                        </p:tgtEl>
                                        <p:attrNameLst>
                                          <p:attrName>style.visibility</p:attrName>
                                        </p:attrNameLst>
                                      </p:cBhvr>
                                      <p:to>
                                        <p:strVal val="visible"/>
                                      </p:to>
                                    </p:set>
                                    <p:animEffect transition="in" filter="wipe(down)">
                                      <p:cBhvr>
                                        <p:cTn id="34" dur="4000"/>
                                        <p:tgtEl>
                                          <p:spTgt spid="45"/>
                                        </p:tgtEl>
                                      </p:cBhvr>
                                    </p:animEffect>
                                  </p:childTnLst>
                                </p:cTn>
                              </p:par>
                              <p:par>
                                <p:cTn id="35" presetID="1" presetClass="exit" presetSubtype="0" fill="hold" nodeType="withEffect">
                                  <p:stCondLst>
                                    <p:cond delay="2100"/>
                                  </p:stCondLst>
                                  <p:childTnLst>
                                    <p:set>
                                      <p:cBhvr>
                                        <p:cTn id="36" dur="1" fill="hold">
                                          <p:stCondLst>
                                            <p:cond delay="0"/>
                                          </p:stCondLst>
                                        </p:cTn>
                                        <p:tgtEl>
                                          <p:spTgt spid="18"/>
                                        </p:tgtEl>
                                        <p:attrNameLst>
                                          <p:attrName>style.visibility</p:attrName>
                                        </p:attrNameLst>
                                      </p:cBhvr>
                                      <p:to>
                                        <p:strVal val="hidden"/>
                                      </p:to>
                                    </p:set>
                                  </p:childTnLst>
                                </p:cTn>
                              </p:par>
                              <p:par>
                                <p:cTn id="37" presetID="1" presetClass="entr" presetSubtype="0" fill="hold" nodeType="withEffect">
                                  <p:stCondLst>
                                    <p:cond delay="2100"/>
                                  </p:stCondLst>
                                  <p:childTnLst>
                                    <p:set>
                                      <p:cBhvr>
                                        <p:cTn id="38" dur="1" fill="hold">
                                          <p:stCondLst>
                                            <p:cond delay="0"/>
                                          </p:stCondLst>
                                        </p:cTn>
                                        <p:tgtEl>
                                          <p:spTgt spid="51"/>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41"/>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10"/>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38"/>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xit" presetSubtype="0" fill="hold" nodeType="clickEffect">
                                  <p:stCondLst>
                                    <p:cond delay="0"/>
                                  </p:stCondLst>
                                  <p:childTnLst>
                                    <p:set>
                                      <p:cBhvr>
                                        <p:cTn id="50" dur="1" fill="hold">
                                          <p:stCondLst>
                                            <p:cond delay="0"/>
                                          </p:stCondLst>
                                        </p:cTn>
                                        <p:tgtEl>
                                          <p:spTgt spid="54"/>
                                        </p:tgtEl>
                                        <p:attrNameLst>
                                          <p:attrName>style.visibility</p:attrName>
                                        </p:attrNameLst>
                                      </p:cBhvr>
                                      <p:to>
                                        <p:strVal val="hidden"/>
                                      </p:to>
                                    </p:set>
                                  </p:childTnLst>
                                </p:cTn>
                              </p:par>
                              <p:par>
                                <p:cTn id="51" presetID="1" presetClass="emph" presetSubtype="2" fill="hold" nodeType="withEffect">
                                  <p:stCondLst>
                                    <p:cond delay="0"/>
                                  </p:stCondLst>
                                  <p:childTnLst>
                                    <p:animClr clrSpc="rgb" dir="cw">
                                      <p:cBhvr>
                                        <p:cTn id="52" dur="100" fill="hold"/>
                                        <p:tgtEl>
                                          <p:spTgt spid="11"/>
                                        </p:tgtEl>
                                        <p:attrNameLst>
                                          <p:attrName>fillcolor</p:attrName>
                                        </p:attrNameLst>
                                      </p:cBhvr>
                                      <p:to>
                                        <a:schemeClr val="bg1"/>
                                      </p:to>
                                    </p:animClr>
                                    <p:set>
                                      <p:cBhvr>
                                        <p:cTn id="53" dur="100" fill="hold"/>
                                        <p:tgtEl>
                                          <p:spTgt spid="11"/>
                                        </p:tgtEl>
                                        <p:attrNameLst>
                                          <p:attrName>fill.type</p:attrName>
                                        </p:attrNameLst>
                                      </p:cBhvr>
                                      <p:to>
                                        <p:strVal val="solid"/>
                                      </p:to>
                                    </p:set>
                                    <p:set>
                                      <p:cBhvr>
                                        <p:cTn id="54" dur="100" fill="hold"/>
                                        <p:tgtEl>
                                          <p:spTgt spid="11"/>
                                        </p:tgtEl>
                                        <p:attrNameLst>
                                          <p:attrName>fill.on</p:attrName>
                                        </p:attrNameLst>
                                      </p:cBhvr>
                                      <p:to>
                                        <p:strVal val="true"/>
                                      </p:to>
                                    </p:set>
                                  </p:childTnLst>
                                </p:cTn>
                              </p:par>
                              <p:par>
                                <p:cTn id="55" presetID="1" presetClass="exit" presetSubtype="0" fill="hold" nodeType="withEffect">
                                  <p:stCondLst>
                                    <p:cond delay="750"/>
                                  </p:stCondLst>
                                  <p:childTnLst>
                                    <p:set>
                                      <p:cBhvr>
                                        <p:cTn id="56" dur="1" fill="hold">
                                          <p:stCondLst>
                                            <p:cond delay="0"/>
                                          </p:stCondLst>
                                        </p:cTn>
                                        <p:tgtEl>
                                          <p:spTgt spid="10"/>
                                        </p:tgtEl>
                                        <p:attrNameLst>
                                          <p:attrName>style.visibility</p:attrName>
                                        </p:attrNameLst>
                                      </p:cBhvr>
                                      <p:to>
                                        <p:strVal val="hidden"/>
                                      </p:to>
                                    </p:set>
                                  </p:childTnLst>
                                </p:cTn>
                              </p:par>
                              <p:par>
                                <p:cTn id="57" presetID="1" presetClass="exit" presetSubtype="0" fill="hold" grpId="1" nodeType="withEffect">
                                  <p:stCondLst>
                                    <p:cond delay="750"/>
                                  </p:stCondLst>
                                  <p:childTnLst>
                                    <p:set>
                                      <p:cBhvr>
                                        <p:cTn id="58" dur="1" fill="hold">
                                          <p:stCondLst>
                                            <p:cond delay="0"/>
                                          </p:stCondLst>
                                        </p:cTn>
                                        <p:tgtEl>
                                          <p:spTgt spid="38"/>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42" presetClass="path" presetSubtype="0" accel="50000" decel="50000" fill="hold" grpId="1" nodeType="clickEffect">
                                  <p:stCondLst>
                                    <p:cond delay="0"/>
                                  </p:stCondLst>
                                  <p:childTnLst>
                                    <p:animMotion origin="layout" path="M -8.33333E-7 -2.96296E-6 L 0.28906 0.00023 " pathEditMode="relative" rAng="0" ptsTypes="AA">
                                      <p:cBhvr>
                                        <p:cTn id="62" dur="2000" fill="hold"/>
                                        <p:tgtEl>
                                          <p:spTgt spid="41"/>
                                        </p:tgtEl>
                                        <p:attrNameLst>
                                          <p:attrName>ppt_x</p:attrName>
                                          <p:attrName>ppt_y</p:attrName>
                                        </p:attrNameLst>
                                      </p:cBhvr>
                                      <p:rCtr x="14444" y="0"/>
                                    </p:animMotion>
                                  </p:childTnLst>
                                </p:cTn>
                              </p:par>
                              <p:par>
                                <p:cTn id="63" presetID="1" presetClass="exit" presetSubtype="0" fill="hold" grpId="2" nodeType="withEffect">
                                  <p:stCondLst>
                                    <p:cond delay="2000"/>
                                  </p:stCondLst>
                                  <p:childTnLst>
                                    <p:set>
                                      <p:cBhvr>
                                        <p:cTn id="64" dur="1" fill="hold">
                                          <p:stCondLst>
                                            <p:cond delay="0"/>
                                          </p:stCondLst>
                                        </p:cTn>
                                        <p:tgtEl>
                                          <p:spTgt spid="41"/>
                                        </p:tgtEl>
                                        <p:attrNameLst>
                                          <p:attrName>style.visibility</p:attrName>
                                        </p:attrNameLst>
                                      </p:cBhvr>
                                      <p:to>
                                        <p:strVal val="hidden"/>
                                      </p:to>
                                    </p:set>
                                  </p:childTnLst>
                                </p:cTn>
                              </p:par>
                              <p:par>
                                <p:cTn id="65" presetID="1" presetClass="entr" presetSubtype="0" fill="hold" grpId="2" nodeType="withEffect">
                                  <p:stCondLst>
                                    <p:cond delay="2000"/>
                                  </p:stCondLst>
                                  <p:childTnLst>
                                    <p:set>
                                      <p:cBhvr>
                                        <p:cTn id="66" dur="1" fill="hold">
                                          <p:stCondLst>
                                            <p:cond delay="0"/>
                                          </p:stCondLst>
                                        </p:cTn>
                                        <p:tgtEl>
                                          <p:spTgt spid="44"/>
                                        </p:tgtEl>
                                        <p:attrNameLst>
                                          <p:attrName>style.visibility</p:attrName>
                                        </p:attrNameLst>
                                      </p:cBhvr>
                                      <p:to>
                                        <p:strVal val="visible"/>
                                      </p:to>
                                    </p:set>
                                  </p:childTnLst>
                                </p:cTn>
                              </p:par>
                              <p:par>
                                <p:cTn id="67" presetID="1" presetClass="entr" presetSubtype="0" fill="hold" grpId="0" nodeType="withEffect">
                                  <p:stCondLst>
                                    <p:cond delay="2000"/>
                                  </p:stCondLst>
                                  <p:childTnLst>
                                    <p:set>
                                      <p:cBhvr>
                                        <p:cTn id="68" dur="1" fill="hold">
                                          <p:stCondLst>
                                            <p:cond delay="0"/>
                                          </p:stCondLst>
                                        </p:cTn>
                                        <p:tgtEl>
                                          <p:spTgt spid="44"/>
                                        </p:tgtEl>
                                        <p:attrNameLst>
                                          <p:attrName>style.visibility</p:attrName>
                                        </p:attrNameLst>
                                      </p:cBhvr>
                                      <p:to>
                                        <p:strVal val="visible"/>
                                      </p:to>
                                    </p:set>
                                  </p:childTnLst>
                                </p:cTn>
                              </p:par>
                              <p:par>
                                <p:cTn id="69" presetID="42" presetClass="path" presetSubtype="0" accel="50000" decel="50000" fill="hold" grpId="1" nodeType="withEffect">
                                  <p:stCondLst>
                                    <p:cond delay="2000"/>
                                  </p:stCondLst>
                                  <p:childTnLst>
                                    <p:animMotion origin="layout" path="M -3.88889E-6 3.7037E-7 L -0.30243 3.7037E-7 " pathEditMode="relative" rAng="0" ptsTypes="AA">
                                      <p:cBhvr>
                                        <p:cTn id="70" dur="2000" fill="hold"/>
                                        <p:tgtEl>
                                          <p:spTgt spid="44"/>
                                        </p:tgtEl>
                                        <p:attrNameLst>
                                          <p:attrName>ppt_x</p:attrName>
                                          <p:attrName>ppt_y</p:attrName>
                                        </p:attrNameLst>
                                      </p:cBhvr>
                                      <p:rCtr x="-15122" y="0"/>
                                    </p:animMotion>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nodeType="clickEffect">
                                  <p:stCondLst>
                                    <p:cond delay="0"/>
                                  </p:stCondLst>
                                  <p:childTnLst>
                                    <p:set>
                                      <p:cBhvr>
                                        <p:cTn id="7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4" grpId="2" animBg="1"/>
      <p:bldP spid="41" grpId="0" animBg="1"/>
      <p:bldP spid="41" grpId="1" animBg="1"/>
      <p:bldP spid="41" grpId="2" animBg="1"/>
      <p:bldP spid="44" grpId="0" animBg="1"/>
      <p:bldP spid="44" grpId="1" animBg="1"/>
      <p:bldP spid="44" grpId="2" animBg="1"/>
      <p:bldP spid="45" grpId="0" animBg="1"/>
      <p:bldP spid="45" grpId="1" animBg="1"/>
      <p:bldP spid="45" grpId="2" animBg="1"/>
      <p:bldP spid="47" grpId="0" animBg="1"/>
      <p:bldP spid="38" grpId="0"/>
      <p:bldP spid="38" grpId="1"/>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6" name="Group 165"/>
          <p:cNvGrpSpPr/>
          <p:nvPr/>
        </p:nvGrpSpPr>
        <p:grpSpPr>
          <a:xfrm>
            <a:off x="304800" y="3886200"/>
            <a:ext cx="6058069" cy="2290172"/>
            <a:chOff x="304800" y="3886200"/>
            <a:chExt cx="6058069" cy="2290172"/>
          </a:xfrm>
        </p:grpSpPr>
        <p:sp>
          <p:nvSpPr>
            <p:cNvPr id="101" name="TextBox 100"/>
            <p:cNvSpPr txBox="1"/>
            <p:nvPr/>
          </p:nvSpPr>
          <p:spPr>
            <a:xfrm>
              <a:off x="4547448" y="4614704"/>
              <a:ext cx="711476" cy="400110"/>
            </a:xfrm>
            <a:prstGeom prst="rect">
              <a:avLst/>
            </a:prstGeom>
            <a:noFill/>
          </p:spPr>
          <p:txBody>
            <a:bodyPr wrap="none" rtlCol="0">
              <a:spAutoFit/>
            </a:bodyPr>
            <a:lstStyle/>
            <a:p>
              <a:r>
                <a:rPr lang="en-US" sz="2000" dirty="0" smtClean="0">
                  <a:solidFill>
                    <a:prstClr val="black"/>
                  </a:solidFill>
                  <a:latin typeface="Calibri"/>
                </a:rPr>
                <a:t>Time</a:t>
              </a:r>
              <a:endParaRPr lang="en-US" sz="2000" dirty="0">
                <a:solidFill>
                  <a:prstClr val="black"/>
                </a:solidFill>
                <a:latin typeface="Calibri"/>
              </a:endParaRPr>
            </a:p>
          </p:txBody>
        </p:sp>
        <p:grpSp>
          <p:nvGrpSpPr>
            <p:cNvPr id="165" name="Group 164"/>
            <p:cNvGrpSpPr/>
            <p:nvPr/>
          </p:nvGrpSpPr>
          <p:grpSpPr>
            <a:xfrm>
              <a:off x="304800" y="3886200"/>
              <a:ext cx="6058069" cy="2290172"/>
              <a:chOff x="304800" y="3886200"/>
              <a:chExt cx="6058069" cy="2290172"/>
            </a:xfrm>
          </p:grpSpPr>
          <p:sp>
            <p:nvSpPr>
              <p:cNvPr id="59" name="TextBox 58"/>
              <p:cNvSpPr txBox="1"/>
              <p:nvPr/>
            </p:nvSpPr>
            <p:spPr>
              <a:xfrm>
                <a:off x="304800" y="3886200"/>
                <a:ext cx="6058069" cy="523220"/>
              </a:xfrm>
              <a:prstGeom prst="rect">
                <a:avLst/>
              </a:prstGeom>
              <a:noFill/>
            </p:spPr>
            <p:txBody>
              <a:bodyPr wrap="none" rtlCol="0">
                <a:spAutoFit/>
              </a:bodyPr>
              <a:lstStyle/>
              <a:p>
                <a:r>
                  <a:rPr lang="en-US" sz="2800" b="1" dirty="0" smtClean="0">
                    <a:solidFill>
                      <a:prstClr val="black"/>
                    </a:solidFill>
                    <a:latin typeface="Calibri"/>
                  </a:rPr>
                  <a:t>Per-bank refresh </a:t>
                </a:r>
                <a:r>
                  <a:rPr lang="en-US" sz="2400" dirty="0" smtClean="0">
                    <a:solidFill>
                      <a:prstClr val="black"/>
                    </a:solidFill>
                    <a:latin typeface="Calibri"/>
                  </a:rPr>
                  <a:t>in mobile DRAM (</a:t>
                </a:r>
                <a:r>
                  <a:rPr lang="en-US" sz="2400" dirty="0" err="1" smtClean="0">
                    <a:solidFill>
                      <a:prstClr val="black"/>
                    </a:solidFill>
                    <a:latin typeface="Calibri"/>
                  </a:rPr>
                  <a:t>LPDDRx</a:t>
                </a:r>
                <a:r>
                  <a:rPr lang="en-US" sz="2400" dirty="0" smtClean="0">
                    <a:solidFill>
                      <a:prstClr val="black"/>
                    </a:solidFill>
                    <a:latin typeface="Calibri"/>
                  </a:rPr>
                  <a:t>)</a:t>
                </a:r>
                <a:endParaRPr lang="en-US" sz="2400" dirty="0">
                  <a:solidFill>
                    <a:prstClr val="black"/>
                  </a:solidFill>
                  <a:latin typeface="Calibri"/>
                </a:endParaRPr>
              </a:p>
            </p:txBody>
          </p:sp>
          <p:cxnSp>
            <p:nvCxnSpPr>
              <p:cNvPr id="103" name="timeline"/>
              <p:cNvCxnSpPr/>
              <p:nvPr/>
            </p:nvCxnSpPr>
            <p:spPr>
              <a:xfrm flipV="1">
                <a:off x="534524" y="4825488"/>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3" name="timeline"/>
              <p:cNvCxnSpPr/>
              <p:nvPr/>
            </p:nvCxnSpPr>
            <p:spPr>
              <a:xfrm flipV="1">
                <a:off x="534524" y="5699229"/>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7" name="timeline"/>
              <p:cNvCxnSpPr/>
              <p:nvPr/>
            </p:nvCxnSpPr>
            <p:spPr>
              <a:xfrm flipV="1">
                <a:off x="534524" y="6168423"/>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58" name="timeline"/>
              <p:cNvCxnSpPr/>
              <p:nvPr/>
            </p:nvCxnSpPr>
            <p:spPr>
              <a:xfrm flipV="1">
                <a:off x="533400" y="5249851"/>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2" name="Title 1"/>
          <p:cNvSpPr>
            <a:spLocks noGrp="1"/>
          </p:cNvSpPr>
          <p:nvPr>
            <p:ph type="title"/>
          </p:nvPr>
        </p:nvSpPr>
        <p:spPr/>
        <p:txBody>
          <a:bodyPr/>
          <a:lstStyle/>
          <a:p>
            <a:r>
              <a:rPr lang="en-US" dirty="0" smtClean="0"/>
              <a:t>Existing Refresh Modes</a:t>
            </a:r>
            <a:endParaRPr lang="en-US" dirty="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latin typeface="Calibri"/>
              </a:rPr>
              <a:pPr/>
              <a:t>243</a:t>
            </a:fld>
            <a:endParaRPr lang="en-US" dirty="0">
              <a:solidFill>
                <a:prstClr val="black"/>
              </a:solidFill>
              <a:latin typeface="Calibri"/>
            </a:endParaRPr>
          </a:p>
        </p:txBody>
      </p:sp>
      <p:sp>
        <p:nvSpPr>
          <p:cNvPr id="7" name="TextBox 6"/>
          <p:cNvSpPr txBox="1"/>
          <p:nvPr/>
        </p:nvSpPr>
        <p:spPr>
          <a:xfrm>
            <a:off x="4546324" y="1905000"/>
            <a:ext cx="711476" cy="400110"/>
          </a:xfrm>
          <a:prstGeom prst="rect">
            <a:avLst/>
          </a:prstGeom>
          <a:noFill/>
        </p:spPr>
        <p:txBody>
          <a:bodyPr wrap="none" rtlCol="0">
            <a:spAutoFit/>
          </a:bodyPr>
          <a:lstStyle/>
          <a:p>
            <a:r>
              <a:rPr lang="en-US" sz="2000" dirty="0" smtClean="0">
                <a:solidFill>
                  <a:prstClr val="black"/>
                </a:solidFill>
                <a:latin typeface="Calibri"/>
              </a:rPr>
              <a:t>Time</a:t>
            </a:r>
            <a:endParaRPr lang="en-US" sz="2000" dirty="0">
              <a:solidFill>
                <a:prstClr val="black"/>
              </a:solidFill>
              <a:latin typeface="Calibri"/>
            </a:endParaRPr>
          </a:p>
        </p:txBody>
      </p:sp>
      <p:cxnSp>
        <p:nvCxnSpPr>
          <p:cNvPr id="5" name="timeline"/>
          <p:cNvCxnSpPr/>
          <p:nvPr/>
        </p:nvCxnSpPr>
        <p:spPr>
          <a:xfrm flipV="1">
            <a:off x="533400" y="211578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7" name="TextBox 36"/>
          <p:cNvSpPr txBox="1"/>
          <p:nvPr/>
        </p:nvSpPr>
        <p:spPr>
          <a:xfrm>
            <a:off x="304800" y="1219200"/>
            <a:ext cx="6365845" cy="523220"/>
          </a:xfrm>
          <a:prstGeom prst="rect">
            <a:avLst/>
          </a:prstGeom>
          <a:noFill/>
        </p:spPr>
        <p:txBody>
          <a:bodyPr wrap="none" rtlCol="0">
            <a:spAutoFit/>
          </a:bodyPr>
          <a:lstStyle/>
          <a:p>
            <a:r>
              <a:rPr lang="en-US" sz="2800" b="1" dirty="0" smtClean="0">
                <a:solidFill>
                  <a:prstClr val="black"/>
                </a:solidFill>
                <a:latin typeface="Calibri"/>
              </a:rPr>
              <a:t>All-bank refresh </a:t>
            </a:r>
            <a:r>
              <a:rPr lang="en-US" sz="2400" dirty="0" smtClean="0">
                <a:solidFill>
                  <a:prstClr val="black"/>
                </a:solidFill>
                <a:latin typeface="Calibri"/>
              </a:rPr>
              <a:t>in commodity DRAM (</a:t>
            </a:r>
            <a:r>
              <a:rPr lang="en-US" sz="2400" dirty="0" err="1" smtClean="0">
                <a:solidFill>
                  <a:prstClr val="black"/>
                </a:solidFill>
                <a:latin typeface="Calibri"/>
              </a:rPr>
              <a:t>DDRx</a:t>
            </a:r>
            <a:r>
              <a:rPr lang="en-US" sz="2400" dirty="0" smtClean="0">
                <a:solidFill>
                  <a:prstClr val="black"/>
                </a:solidFill>
                <a:latin typeface="Calibri"/>
              </a:rPr>
              <a:t>)</a:t>
            </a:r>
            <a:endParaRPr lang="en-US" sz="2400" dirty="0">
              <a:solidFill>
                <a:prstClr val="black"/>
              </a:solidFill>
              <a:latin typeface="Calibri"/>
            </a:endParaRPr>
          </a:p>
        </p:txBody>
      </p:sp>
      <p:sp>
        <p:nvSpPr>
          <p:cNvPr id="38" name="DRAM"/>
          <p:cNvSpPr/>
          <p:nvPr/>
        </p:nvSpPr>
        <p:spPr>
          <a:xfrm>
            <a:off x="5332877" y="1842572"/>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latin typeface="Calibri"/>
            </a:endParaRPr>
          </a:p>
        </p:txBody>
      </p:sp>
      <p:sp>
        <p:nvSpPr>
          <p:cNvPr id="39" name="DRAM"/>
          <p:cNvSpPr/>
          <p:nvPr/>
        </p:nvSpPr>
        <p:spPr>
          <a:xfrm>
            <a:off x="5332877" y="1842572"/>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Bank 7</a:t>
            </a:r>
            <a:endParaRPr lang="en-US" sz="2800" b="1" i="1" dirty="0">
              <a:solidFill>
                <a:prstClr val="black"/>
              </a:solidFill>
              <a:latin typeface="Calibri"/>
            </a:endParaRPr>
          </a:p>
        </p:txBody>
      </p:sp>
      <p:sp>
        <p:nvSpPr>
          <p:cNvPr id="40" name="DRAM"/>
          <p:cNvSpPr/>
          <p:nvPr/>
        </p:nvSpPr>
        <p:spPr>
          <a:xfrm>
            <a:off x="5332875" y="2281081"/>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latin typeface="Calibri"/>
            </a:endParaRPr>
          </a:p>
        </p:txBody>
      </p:sp>
      <p:sp>
        <p:nvSpPr>
          <p:cNvPr id="41" name="DRAM"/>
          <p:cNvSpPr/>
          <p:nvPr/>
        </p:nvSpPr>
        <p:spPr>
          <a:xfrm>
            <a:off x="5332876" y="27195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Bank 1</a:t>
            </a:r>
            <a:endParaRPr lang="en-US" sz="2800" b="1" i="1" dirty="0">
              <a:solidFill>
                <a:prstClr val="black"/>
              </a:solidFill>
              <a:latin typeface="Calibri"/>
            </a:endParaRPr>
          </a:p>
        </p:txBody>
      </p:sp>
      <p:sp>
        <p:nvSpPr>
          <p:cNvPr id="42" name="DRAM"/>
          <p:cNvSpPr/>
          <p:nvPr/>
        </p:nvSpPr>
        <p:spPr>
          <a:xfrm>
            <a:off x="5332876" y="3157696"/>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Bank 0</a:t>
            </a:r>
            <a:endParaRPr lang="en-US" sz="2800" b="1" i="1" dirty="0">
              <a:solidFill>
                <a:prstClr val="black"/>
              </a:solidFill>
              <a:latin typeface="Calibri"/>
            </a:endParaRPr>
          </a:p>
        </p:txBody>
      </p:sp>
      <p:sp>
        <p:nvSpPr>
          <p:cNvPr id="43" name="TextBox 42"/>
          <p:cNvSpPr txBox="1"/>
          <p:nvPr/>
        </p:nvSpPr>
        <p:spPr>
          <a:xfrm rot="5400000">
            <a:off x="6772803" y="2269503"/>
            <a:ext cx="397866" cy="461665"/>
          </a:xfrm>
          <a:prstGeom prst="rect">
            <a:avLst/>
          </a:prstGeom>
          <a:noFill/>
        </p:spPr>
        <p:txBody>
          <a:bodyPr wrap="none" rtlCol="0">
            <a:spAutoFit/>
          </a:bodyPr>
          <a:lstStyle/>
          <a:p>
            <a:r>
              <a:rPr lang="en-US" sz="2400" dirty="0" smtClean="0">
                <a:solidFill>
                  <a:prstClr val="black"/>
                </a:solidFill>
                <a:latin typeface="Calibri"/>
              </a:rPr>
              <a:t>…</a:t>
            </a:r>
            <a:endParaRPr lang="en-US" sz="2400" dirty="0">
              <a:solidFill>
                <a:prstClr val="black"/>
              </a:solidFill>
              <a:latin typeface="Calibri"/>
            </a:endParaRPr>
          </a:p>
        </p:txBody>
      </p:sp>
      <p:grpSp>
        <p:nvGrpSpPr>
          <p:cNvPr id="6" name="Group 5"/>
          <p:cNvGrpSpPr/>
          <p:nvPr/>
        </p:nvGrpSpPr>
        <p:grpSpPr>
          <a:xfrm>
            <a:off x="5332874" y="1828800"/>
            <a:ext cx="3277723" cy="1769207"/>
            <a:chOff x="5332874" y="1828800"/>
            <a:chExt cx="3277723" cy="1769207"/>
          </a:xfrm>
        </p:grpSpPr>
        <p:sp>
          <p:nvSpPr>
            <p:cNvPr id="47" name="DRAM"/>
            <p:cNvSpPr/>
            <p:nvPr/>
          </p:nvSpPr>
          <p:spPr>
            <a:xfrm>
              <a:off x="5332874" y="1828800"/>
              <a:ext cx="3277723" cy="1769207"/>
            </a:xfrm>
            <a:prstGeom prst="roundRect">
              <a:avLst>
                <a:gd name="adj" fmla="val 988"/>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latin typeface="Calibri"/>
              </a:endParaRPr>
            </a:p>
          </p:txBody>
        </p:sp>
        <p:pic>
          <p:nvPicPr>
            <p:cNvPr id="56"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20000" y="2209800"/>
              <a:ext cx="989474" cy="989474"/>
            </a:xfrm>
            <a:prstGeom prst="rect">
              <a:avLst/>
            </a:prstGeom>
          </p:spPr>
        </p:pic>
      </p:grpSp>
      <p:cxnSp>
        <p:nvCxnSpPr>
          <p:cNvPr id="58" name="Straight Connector 57"/>
          <p:cNvCxnSpPr/>
          <p:nvPr/>
        </p:nvCxnSpPr>
        <p:spPr>
          <a:xfrm>
            <a:off x="0" y="3810000"/>
            <a:ext cx="9144000" cy="0"/>
          </a:xfrm>
          <a:prstGeom prst="line">
            <a:avLst/>
          </a:prstGeom>
          <a:ln w="1270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3" name="timeline"/>
          <p:cNvCxnSpPr/>
          <p:nvPr/>
        </p:nvCxnSpPr>
        <p:spPr>
          <a:xfrm flipV="1">
            <a:off x="533400" y="301107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7" name="timeline"/>
          <p:cNvCxnSpPr/>
          <p:nvPr/>
        </p:nvCxnSpPr>
        <p:spPr>
          <a:xfrm flipV="1">
            <a:off x="533400" y="3458719"/>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172" name="Group 171"/>
          <p:cNvGrpSpPr/>
          <p:nvPr/>
        </p:nvGrpSpPr>
        <p:grpSpPr>
          <a:xfrm>
            <a:off x="5333999" y="4552276"/>
            <a:ext cx="3277725" cy="1754842"/>
            <a:chOff x="5333999" y="4552276"/>
            <a:chExt cx="3277725" cy="1754842"/>
          </a:xfrm>
        </p:grpSpPr>
        <p:sp>
          <p:nvSpPr>
            <p:cNvPr id="106" name="DRAM"/>
            <p:cNvSpPr/>
            <p:nvPr/>
          </p:nvSpPr>
          <p:spPr>
            <a:xfrm>
              <a:off x="5334001" y="4552276"/>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latin typeface="Calibri"/>
              </a:endParaRPr>
            </a:p>
          </p:txBody>
        </p:sp>
        <p:sp>
          <p:nvSpPr>
            <p:cNvPr id="107" name="DRAM"/>
            <p:cNvSpPr/>
            <p:nvPr/>
          </p:nvSpPr>
          <p:spPr>
            <a:xfrm>
              <a:off x="5334001" y="4552276"/>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Bank 7</a:t>
              </a:r>
              <a:endParaRPr lang="en-US" sz="2800" b="1" i="1" dirty="0">
                <a:solidFill>
                  <a:prstClr val="black"/>
                </a:solidFill>
                <a:latin typeface="Calibri"/>
              </a:endParaRPr>
            </a:p>
          </p:txBody>
        </p:sp>
        <p:sp>
          <p:nvSpPr>
            <p:cNvPr id="108" name="DRAM"/>
            <p:cNvSpPr/>
            <p:nvPr/>
          </p:nvSpPr>
          <p:spPr>
            <a:xfrm>
              <a:off x="5333999" y="4990785"/>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latin typeface="Calibri"/>
              </a:endParaRPr>
            </a:p>
          </p:txBody>
        </p:sp>
        <p:sp>
          <p:nvSpPr>
            <p:cNvPr id="109" name="DRAM"/>
            <p:cNvSpPr/>
            <p:nvPr/>
          </p:nvSpPr>
          <p:spPr>
            <a:xfrm>
              <a:off x="5334000" y="5429294"/>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Bank 1</a:t>
              </a:r>
              <a:endParaRPr lang="en-US" sz="2800" b="1" i="1" dirty="0">
                <a:solidFill>
                  <a:prstClr val="black"/>
                </a:solidFill>
                <a:latin typeface="Calibri"/>
              </a:endParaRPr>
            </a:p>
          </p:txBody>
        </p:sp>
        <p:sp>
          <p:nvSpPr>
            <p:cNvPr id="110" name="DRAM"/>
            <p:cNvSpPr/>
            <p:nvPr/>
          </p:nvSpPr>
          <p:spPr>
            <a:xfrm>
              <a:off x="5334000" y="586740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Bank 0</a:t>
              </a:r>
              <a:endParaRPr lang="en-US" sz="2800" b="1" i="1" dirty="0">
                <a:solidFill>
                  <a:prstClr val="black"/>
                </a:solidFill>
                <a:latin typeface="Calibri"/>
              </a:endParaRPr>
            </a:p>
          </p:txBody>
        </p:sp>
        <p:sp>
          <p:nvSpPr>
            <p:cNvPr id="111" name="TextBox 110"/>
            <p:cNvSpPr txBox="1"/>
            <p:nvPr/>
          </p:nvSpPr>
          <p:spPr>
            <a:xfrm rot="5400000">
              <a:off x="6773927" y="4979207"/>
              <a:ext cx="397866" cy="461665"/>
            </a:xfrm>
            <a:prstGeom prst="rect">
              <a:avLst/>
            </a:prstGeom>
            <a:noFill/>
          </p:spPr>
          <p:txBody>
            <a:bodyPr wrap="none" rtlCol="0">
              <a:spAutoFit/>
            </a:bodyPr>
            <a:lstStyle/>
            <a:p>
              <a:r>
                <a:rPr lang="en-US" sz="2400" dirty="0" smtClean="0">
                  <a:solidFill>
                    <a:prstClr val="black"/>
                  </a:solidFill>
                  <a:latin typeface="Calibri"/>
                </a:rPr>
                <a:t>…</a:t>
              </a:r>
              <a:endParaRPr lang="en-US" sz="2400" dirty="0">
                <a:solidFill>
                  <a:prstClr val="black"/>
                </a:solidFill>
                <a:latin typeface="Calibri"/>
              </a:endParaRPr>
            </a:p>
          </p:txBody>
        </p:sp>
      </p:grpSp>
      <p:cxnSp>
        <p:nvCxnSpPr>
          <p:cNvPr id="155" name="timeline"/>
          <p:cNvCxnSpPr/>
          <p:nvPr/>
        </p:nvCxnSpPr>
        <p:spPr>
          <a:xfrm flipV="1">
            <a:off x="533400" y="2563429"/>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64" name="ref1"/>
          <p:cNvSpPr/>
          <p:nvPr/>
        </p:nvSpPr>
        <p:spPr>
          <a:xfrm>
            <a:off x="1981200" y="1981200"/>
            <a:ext cx="1143000" cy="1609344"/>
          </a:xfrm>
          <a:prstGeom prst="roundRect">
            <a:avLst>
              <a:gd name="adj" fmla="val 4273"/>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latin typeface="Calibri"/>
              </a:rPr>
              <a:t>Refresh</a:t>
            </a:r>
            <a:endParaRPr lang="en-US" sz="2000" b="1" dirty="0">
              <a:solidFill>
                <a:prstClr val="white"/>
              </a:solidFill>
              <a:latin typeface="Calibri"/>
            </a:endParaRPr>
          </a:p>
        </p:txBody>
      </p:sp>
      <p:grpSp>
        <p:nvGrpSpPr>
          <p:cNvPr id="188" name="Group 187"/>
          <p:cNvGrpSpPr/>
          <p:nvPr/>
        </p:nvGrpSpPr>
        <p:grpSpPr>
          <a:xfrm>
            <a:off x="1981200" y="5716126"/>
            <a:ext cx="6630523" cy="684674"/>
            <a:chOff x="1981200" y="5716126"/>
            <a:chExt cx="6630523" cy="684674"/>
          </a:xfrm>
        </p:grpSpPr>
        <p:sp>
          <p:nvSpPr>
            <p:cNvPr id="128" name="ref1"/>
            <p:cNvSpPr/>
            <p:nvPr/>
          </p:nvSpPr>
          <p:spPr>
            <a:xfrm>
              <a:off x="1981200" y="604339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latin typeface="Calibri"/>
              </a:endParaRPr>
            </a:p>
          </p:txBody>
        </p:sp>
        <p:grpSp>
          <p:nvGrpSpPr>
            <p:cNvPr id="184" name="Group 183"/>
            <p:cNvGrpSpPr/>
            <p:nvPr/>
          </p:nvGrpSpPr>
          <p:grpSpPr>
            <a:xfrm>
              <a:off x="5334000" y="5716126"/>
              <a:ext cx="3277723" cy="684674"/>
              <a:chOff x="5334000" y="5716126"/>
              <a:chExt cx="3277723" cy="684674"/>
            </a:xfrm>
          </p:grpSpPr>
          <p:sp>
            <p:nvSpPr>
              <p:cNvPr id="174" name="DRAM"/>
              <p:cNvSpPr/>
              <p:nvPr/>
            </p:nvSpPr>
            <p:spPr>
              <a:xfrm>
                <a:off x="5334000" y="5867400"/>
                <a:ext cx="3277723" cy="457200"/>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latin typeface="Calibri"/>
                </a:endParaRPr>
              </a:p>
            </p:txBody>
          </p:sp>
          <p:pic>
            <p:nvPicPr>
              <p:cNvPr id="178"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5716126"/>
                <a:ext cx="684674" cy="684674"/>
              </a:xfrm>
              <a:prstGeom prst="rect">
                <a:avLst/>
              </a:prstGeom>
            </p:spPr>
          </p:pic>
        </p:grpSp>
      </p:grpSp>
      <p:grpSp>
        <p:nvGrpSpPr>
          <p:cNvPr id="189" name="Group 188"/>
          <p:cNvGrpSpPr/>
          <p:nvPr/>
        </p:nvGrpSpPr>
        <p:grpSpPr>
          <a:xfrm>
            <a:off x="2362200" y="5335126"/>
            <a:ext cx="6249523" cy="684674"/>
            <a:chOff x="2362200" y="5335126"/>
            <a:chExt cx="6249523" cy="684674"/>
          </a:xfrm>
        </p:grpSpPr>
        <p:sp>
          <p:nvSpPr>
            <p:cNvPr id="130" name="ref1"/>
            <p:cNvSpPr/>
            <p:nvPr/>
          </p:nvSpPr>
          <p:spPr>
            <a:xfrm>
              <a:off x="2362200" y="55626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latin typeface="Calibri"/>
              </a:endParaRPr>
            </a:p>
          </p:txBody>
        </p:sp>
        <p:grpSp>
          <p:nvGrpSpPr>
            <p:cNvPr id="185" name="Group 184"/>
            <p:cNvGrpSpPr/>
            <p:nvPr/>
          </p:nvGrpSpPr>
          <p:grpSpPr>
            <a:xfrm>
              <a:off x="5334000" y="5335126"/>
              <a:ext cx="3277723" cy="684674"/>
              <a:chOff x="5334000" y="5335126"/>
              <a:chExt cx="3277723" cy="684674"/>
            </a:xfrm>
          </p:grpSpPr>
          <p:sp>
            <p:nvSpPr>
              <p:cNvPr id="175" name="DRAM"/>
              <p:cNvSpPr/>
              <p:nvPr/>
            </p:nvSpPr>
            <p:spPr>
              <a:xfrm>
                <a:off x="5334000" y="5410200"/>
                <a:ext cx="3277723" cy="453625"/>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latin typeface="Calibri"/>
                </a:endParaRPr>
              </a:p>
            </p:txBody>
          </p:sp>
          <p:pic>
            <p:nvPicPr>
              <p:cNvPr id="179"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5335126"/>
                <a:ext cx="684674" cy="684674"/>
              </a:xfrm>
              <a:prstGeom prst="rect">
                <a:avLst/>
              </a:prstGeom>
            </p:spPr>
          </p:pic>
        </p:grpSp>
      </p:grpSp>
      <p:grpSp>
        <p:nvGrpSpPr>
          <p:cNvPr id="190" name="Group 189"/>
          <p:cNvGrpSpPr/>
          <p:nvPr/>
        </p:nvGrpSpPr>
        <p:grpSpPr>
          <a:xfrm>
            <a:off x="2771756" y="4877926"/>
            <a:ext cx="5839967" cy="684674"/>
            <a:chOff x="2771756" y="4877926"/>
            <a:chExt cx="5839967" cy="684674"/>
          </a:xfrm>
        </p:grpSpPr>
        <p:sp>
          <p:nvSpPr>
            <p:cNvPr id="160" name="ref1"/>
            <p:cNvSpPr/>
            <p:nvPr/>
          </p:nvSpPr>
          <p:spPr>
            <a:xfrm>
              <a:off x="2771756" y="51054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latin typeface="Calibri"/>
              </a:endParaRPr>
            </a:p>
          </p:txBody>
        </p:sp>
        <p:grpSp>
          <p:nvGrpSpPr>
            <p:cNvPr id="186" name="Group 185"/>
            <p:cNvGrpSpPr/>
            <p:nvPr/>
          </p:nvGrpSpPr>
          <p:grpSpPr>
            <a:xfrm>
              <a:off x="5334000" y="4877926"/>
              <a:ext cx="3277723" cy="684674"/>
              <a:chOff x="5334000" y="4877926"/>
              <a:chExt cx="3277723" cy="684674"/>
            </a:xfrm>
          </p:grpSpPr>
          <p:sp>
            <p:nvSpPr>
              <p:cNvPr id="176" name="DRAM"/>
              <p:cNvSpPr/>
              <p:nvPr/>
            </p:nvSpPr>
            <p:spPr>
              <a:xfrm>
                <a:off x="5334000" y="4974336"/>
                <a:ext cx="3277723" cy="450049"/>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latin typeface="Calibri"/>
                </a:endParaRPr>
              </a:p>
            </p:txBody>
          </p:sp>
          <p:pic>
            <p:nvPicPr>
              <p:cNvPr id="182"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4877926"/>
                <a:ext cx="684674" cy="684674"/>
              </a:xfrm>
              <a:prstGeom prst="rect">
                <a:avLst/>
              </a:prstGeom>
            </p:spPr>
          </p:pic>
        </p:grpSp>
      </p:grpSp>
      <p:grpSp>
        <p:nvGrpSpPr>
          <p:cNvPr id="191" name="Group 190"/>
          <p:cNvGrpSpPr/>
          <p:nvPr/>
        </p:nvGrpSpPr>
        <p:grpSpPr>
          <a:xfrm>
            <a:off x="3533756" y="4420726"/>
            <a:ext cx="5077967" cy="684674"/>
            <a:chOff x="3533756" y="4420726"/>
            <a:chExt cx="5077967" cy="684674"/>
          </a:xfrm>
        </p:grpSpPr>
        <p:sp>
          <p:nvSpPr>
            <p:cNvPr id="161" name="ref1"/>
            <p:cNvSpPr/>
            <p:nvPr/>
          </p:nvSpPr>
          <p:spPr>
            <a:xfrm>
              <a:off x="3533756" y="467179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latin typeface="Calibri"/>
              </a:endParaRPr>
            </a:p>
          </p:txBody>
        </p:sp>
        <p:grpSp>
          <p:nvGrpSpPr>
            <p:cNvPr id="187" name="Group 186"/>
            <p:cNvGrpSpPr/>
            <p:nvPr/>
          </p:nvGrpSpPr>
          <p:grpSpPr>
            <a:xfrm>
              <a:off x="5334000" y="4420726"/>
              <a:ext cx="3277723" cy="684674"/>
              <a:chOff x="5334000" y="4420726"/>
              <a:chExt cx="3277723" cy="684674"/>
            </a:xfrm>
          </p:grpSpPr>
          <p:sp>
            <p:nvSpPr>
              <p:cNvPr id="177" name="DRAM"/>
              <p:cNvSpPr/>
              <p:nvPr/>
            </p:nvSpPr>
            <p:spPr>
              <a:xfrm>
                <a:off x="5334000" y="4562856"/>
                <a:ext cx="3277723" cy="420623"/>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latin typeface="Calibri"/>
                </a:endParaRPr>
              </a:p>
            </p:txBody>
          </p:sp>
          <p:pic>
            <p:nvPicPr>
              <p:cNvPr id="183"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24800" y="4420726"/>
                <a:ext cx="684674" cy="684674"/>
              </a:xfrm>
              <a:prstGeom prst="rect">
                <a:avLst/>
              </a:prstGeom>
            </p:spPr>
          </p:pic>
        </p:grpSp>
      </p:grpSp>
      <p:grpSp>
        <p:nvGrpSpPr>
          <p:cNvPr id="197" name="Group 196"/>
          <p:cNvGrpSpPr/>
          <p:nvPr/>
        </p:nvGrpSpPr>
        <p:grpSpPr>
          <a:xfrm>
            <a:off x="780366" y="4343400"/>
            <a:ext cx="2767460" cy="2057400"/>
            <a:chOff x="780366" y="4343400"/>
            <a:chExt cx="2767460" cy="2057400"/>
          </a:xfrm>
        </p:grpSpPr>
        <p:sp>
          <p:nvSpPr>
            <p:cNvPr id="195" name="Circular Arrow 194"/>
            <p:cNvSpPr/>
            <p:nvPr/>
          </p:nvSpPr>
          <p:spPr>
            <a:xfrm>
              <a:off x="780366" y="4463366"/>
              <a:ext cx="822960" cy="1937434"/>
            </a:xfrm>
            <a:prstGeom prst="circularArrow">
              <a:avLst>
                <a:gd name="adj1" fmla="val 12500"/>
                <a:gd name="adj2" fmla="val 2962361"/>
                <a:gd name="adj3" fmla="val 20457681"/>
                <a:gd name="adj4" fmla="val 3523906"/>
                <a:gd name="adj5" fmla="val 19027"/>
              </a:avLst>
            </a:prstGeom>
            <a:solidFill>
              <a:srgbClr val="064FBA"/>
            </a:solidFill>
            <a:ln>
              <a:solidFill>
                <a:srgbClr val="000000"/>
              </a:solidFill>
            </a:ln>
            <a:effectLst/>
          </p:spPr>
          <p:style>
            <a:lnRef idx="1">
              <a:schemeClr val="accent1"/>
            </a:lnRef>
            <a:fillRef idx="3">
              <a:schemeClr val="accent1"/>
            </a:fillRef>
            <a:effectRef idx="2">
              <a:schemeClr val="accent1"/>
            </a:effectRef>
            <a:fontRef idx="minor">
              <a:schemeClr val="lt1"/>
            </a:fontRef>
          </p:style>
          <p:txBody>
            <a:bodyPr/>
            <a:lstStyle/>
            <a:p>
              <a:endParaRPr lang="en-US">
                <a:solidFill>
                  <a:prstClr val="white"/>
                </a:solidFill>
                <a:latin typeface="Calibri"/>
              </a:endParaRPr>
            </a:p>
          </p:txBody>
        </p:sp>
        <p:sp>
          <p:nvSpPr>
            <p:cNvPr id="196" name="TextBox 195"/>
            <p:cNvSpPr txBox="1"/>
            <p:nvPr/>
          </p:nvSpPr>
          <p:spPr>
            <a:xfrm>
              <a:off x="1295400" y="4343400"/>
              <a:ext cx="2252426" cy="400110"/>
            </a:xfrm>
            <a:prstGeom prst="rect">
              <a:avLst/>
            </a:prstGeom>
            <a:noFill/>
          </p:spPr>
          <p:txBody>
            <a:bodyPr wrap="none" rtlCol="0">
              <a:spAutoFit/>
            </a:bodyPr>
            <a:lstStyle/>
            <a:p>
              <a:r>
                <a:rPr lang="en-US" sz="2000" b="1" dirty="0" smtClean="0">
                  <a:solidFill>
                    <a:srgbClr val="064FBA"/>
                  </a:solidFill>
                  <a:latin typeface="Calibri"/>
                </a:rPr>
                <a:t>Round-robin order</a:t>
              </a:r>
              <a:endParaRPr lang="en-US" sz="2000" b="1" dirty="0">
                <a:solidFill>
                  <a:srgbClr val="064FBA"/>
                </a:solidFill>
                <a:latin typeface="Calibri"/>
              </a:endParaRPr>
            </a:p>
          </p:txBody>
        </p:sp>
      </p:grpSp>
      <p:sp>
        <p:nvSpPr>
          <p:cNvPr id="66" name="ref1"/>
          <p:cNvSpPr/>
          <p:nvPr/>
        </p:nvSpPr>
        <p:spPr>
          <a:xfrm>
            <a:off x="2362200" y="55626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latin typeface="Calibri"/>
            </a:endParaRPr>
          </a:p>
        </p:txBody>
      </p:sp>
      <p:sp>
        <p:nvSpPr>
          <p:cNvPr id="67" name="ref1"/>
          <p:cNvSpPr/>
          <p:nvPr/>
        </p:nvSpPr>
        <p:spPr>
          <a:xfrm>
            <a:off x="2770632" y="5105400"/>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latin typeface="Calibri"/>
            </a:endParaRPr>
          </a:p>
        </p:txBody>
      </p:sp>
      <p:sp>
        <p:nvSpPr>
          <p:cNvPr id="68" name="ref1"/>
          <p:cNvSpPr/>
          <p:nvPr/>
        </p:nvSpPr>
        <p:spPr>
          <a:xfrm>
            <a:off x="3529584" y="467258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latin typeface="Calibri"/>
            </a:endParaRPr>
          </a:p>
        </p:txBody>
      </p:sp>
      <p:sp>
        <p:nvSpPr>
          <p:cNvPr id="69" name="ref1"/>
          <p:cNvSpPr/>
          <p:nvPr/>
        </p:nvSpPr>
        <p:spPr>
          <a:xfrm>
            <a:off x="1981200" y="6044184"/>
            <a:ext cx="276244"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dirty="0">
              <a:solidFill>
                <a:prstClr val="white"/>
              </a:solidFill>
              <a:latin typeface="Calibri"/>
            </a:endParaRPr>
          </a:p>
        </p:txBody>
      </p:sp>
      <p:sp>
        <p:nvSpPr>
          <p:cNvPr id="70" name="TextBox 69"/>
          <p:cNvSpPr txBox="1"/>
          <p:nvPr/>
        </p:nvSpPr>
        <p:spPr>
          <a:xfrm rot="8573043">
            <a:off x="3236943" y="4875255"/>
            <a:ext cx="397866" cy="461665"/>
          </a:xfrm>
          <a:prstGeom prst="rect">
            <a:avLst/>
          </a:prstGeom>
          <a:noFill/>
        </p:spPr>
        <p:txBody>
          <a:bodyPr wrap="none" rtlCol="0">
            <a:spAutoFit/>
          </a:bodyPr>
          <a:lstStyle/>
          <a:p>
            <a:r>
              <a:rPr lang="en-US" sz="2400" dirty="0" smtClean="0">
                <a:solidFill>
                  <a:prstClr val="black"/>
                </a:solidFill>
                <a:latin typeface="Calibri"/>
              </a:rPr>
              <a:t>…</a:t>
            </a:r>
            <a:endParaRPr lang="en-US" sz="2400" dirty="0">
              <a:solidFill>
                <a:prstClr val="black"/>
              </a:solidFill>
              <a:latin typeface="Calibri"/>
            </a:endParaRPr>
          </a:p>
        </p:txBody>
      </p:sp>
      <p:grpSp>
        <p:nvGrpSpPr>
          <p:cNvPr id="3" name="punch cover"/>
          <p:cNvGrpSpPr/>
          <p:nvPr/>
        </p:nvGrpSpPr>
        <p:grpSpPr>
          <a:xfrm>
            <a:off x="0" y="1295399"/>
            <a:ext cx="9144000" cy="5410201"/>
            <a:chOff x="0" y="1295399"/>
            <a:chExt cx="9144000" cy="5410201"/>
          </a:xfrm>
        </p:grpSpPr>
        <p:sp>
          <p:nvSpPr>
            <p:cNvPr id="64" name="punchline"/>
            <p:cNvSpPr/>
            <p:nvPr/>
          </p:nvSpPr>
          <p:spPr>
            <a:xfrm>
              <a:off x="0" y="1295399"/>
              <a:ext cx="9144000" cy="5410201"/>
            </a:xfrm>
            <a:prstGeom prst="roundRect">
              <a:avLst>
                <a:gd name="adj" fmla="val 0"/>
              </a:avLst>
            </a:prstGeom>
            <a:solidFill>
              <a:srgbClr val="FFFFFF">
                <a:alpha val="7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i="1" dirty="0">
                <a:solidFill>
                  <a:prstClr val="white"/>
                </a:solidFill>
                <a:latin typeface="Calibri"/>
              </a:endParaRPr>
            </a:p>
          </p:txBody>
        </p:sp>
        <p:sp>
          <p:nvSpPr>
            <p:cNvPr id="200" name="Rectangle 199"/>
            <p:cNvSpPr/>
            <p:nvPr/>
          </p:nvSpPr>
          <p:spPr>
            <a:xfrm>
              <a:off x="914400" y="3505200"/>
              <a:ext cx="7467600" cy="1077218"/>
            </a:xfrm>
            <a:prstGeom prst="rect">
              <a:avLst/>
            </a:prstGeom>
            <a:solidFill>
              <a:srgbClr val="064FBA"/>
            </a:solidFill>
            <a:ln>
              <a:solidFill>
                <a:srgbClr val="000000"/>
              </a:solidFill>
            </a:ln>
          </p:spPr>
          <p:txBody>
            <a:bodyPr wrap="square">
              <a:spAutoFit/>
            </a:bodyPr>
            <a:lstStyle/>
            <a:p>
              <a:pPr algn="ctr"/>
              <a:r>
                <a:rPr lang="en-US" sz="3200" i="1" dirty="0" smtClean="0">
                  <a:solidFill>
                    <a:prstClr val="white"/>
                  </a:solidFill>
                  <a:latin typeface="Calibri"/>
                </a:rPr>
                <a:t>Per-bank refresh allows accesses to other banks while a bank is refreshing</a:t>
              </a:r>
              <a:endParaRPr lang="en-US" sz="3200" i="1" dirty="0">
                <a:solidFill>
                  <a:prstClr val="white"/>
                </a:solidFill>
                <a:latin typeface="Calibri"/>
              </a:endParaRPr>
            </a:p>
          </p:txBody>
        </p:sp>
      </p:grpSp>
    </p:spTree>
    <p:extLst>
      <p:ext uri="{BB962C8B-B14F-4D97-AF65-F5344CB8AC3E}">
        <p14:creationId xmlns:p14="http://schemas.microsoft.com/office/powerpoint/2010/main" val="5330223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66"/>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7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97"/>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8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xit" presetSubtype="0" fill="hold" nodeType="clickEffect">
                                  <p:stCondLst>
                                    <p:cond delay="0"/>
                                  </p:stCondLst>
                                  <p:childTnLst>
                                    <p:set>
                                      <p:cBhvr>
                                        <p:cTn id="24" dur="1" fill="hold">
                                          <p:stCondLst>
                                            <p:cond delay="0"/>
                                          </p:stCondLst>
                                        </p:cTn>
                                        <p:tgtEl>
                                          <p:spTgt spid="188"/>
                                        </p:tgtEl>
                                        <p:attrNameLst>
                                          <p:attrName>style.visibility</p:attrName>
                                        </p:attrNameLst>
                                      </p:cBhvr>
                                      <p:to>
                                        <p:strVal val="hidden"/>
                                      </p:to>
                                    </p:set>
                                  </p:childTnLst>
                                </p:cTn>
                              </p:par>
                              <p:par>
                                <p:cTn id="25" presetID="1" presetClass="entr" presetSubtype="0" fill="hold" grpId="0" nodeType="withEffect">
                                  <p:stCondLst>
                                    <p:cond delay="0"/>
                                  </p:stCondLst>
                                  <p:childTnLst>
                                    <p:set>
                                      <p:cBhvr>
                                        <p:cTn id="26" dur="1" fill="hold">
                                          <p:stCondLst>
                                            <p:cond delay="0"/>
                                          </p:stCondLst>
                                        </p:cTn>
                                        <p:tgtEl>
                                          <p:spTgt spid="6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89"/>
                                        </p:tgtEl>
                                        <p:attrNameLst>
                                          <p:attrName>style.visibility</p:attrName>
                                        </p:attrNameLst>
                                      </p:cBhvr>
                                      <p:to>
                                        <p:strVal val="visible"/>
                                      </p:to>
                                    </p:set>
                                  </p:childTnLst>
                                </p:cTn>
                              </p:par>
                              <p:par>
                                <p:cTn id="29" presetID="1" presetClass="exit" presetSubtype="0" fill="hold" nodeType="withEffect">
                                  <p:stCondLst>
                                    <p:cond delay="500"/>
                                  </p:stCondLst>
                                  <p:childTnLst>
                                    <p:set>
                                      <p:cBhvr>
                                        <p:cTn id="30" dur="1" fill="hold">
                                          <p:stCondLst>
                                            <p:cond delay="0"/>
                                          </p:stCondLst>
                                        </p:cTn>
                                        <p:tgtEl>
                                          <p:spTgt spid="189"/>
                                        </p:tgtEl>
                                        <p:attrNameLst>
                                          <p:attrName>style.visibility</p:attrName>
                                        </p:attrNameLst>
                                      </p:cBhvr>
                                      <p:to>
                                        <p:strVal val="hidden"/>
                                      </p:to>
                                    </p:set>
                                  </p:childTnLst>
                                </p:cTn>
                              </p:par>
                              <p:par>
                                <p:cTn id="31" presetID="1" presetClass="entr" presetSubtype="0" fill="hold" grpId="0" nodeType="withEffect">
                                  <p:stCondLst>
                                    <p:cond delay="500"/>
                                  </p:stCondLst>
                                  <p:childTnLst>
                                    <p:set>
                                      <p:cBhvr>
                                        <p:cTn id="32" dur="1" fill="hold">
                                          <p:stCondLst>
                                            <p:cond delay="0"/>
                                          </p:stCondLst>
                                        </p:cTn>
                                        <p:tgtEl>
                                          <p:spTgt spid="66"/>
                                        </p:tgtEl>
                                        <p:attrNameLst>
                                          <p:attrName>style.visibility</p:attrName>
                                        </p:attrNameLst>
                                      </p:cBhvr>
                                      <p:to>
                                        <p:strVal val="visible"/>
                                      </p:to>
                                    </p:set>
                                  </p:childTnLst>
                                </p:cTn>
                              </p:par>
                              <p:par>
                                <p:cTn id="33" presetID="1" presetClass="entr" presetSubtype="0" fill="hold" nodeType="withEffect">
                                  <p:stCondLst>
                                    <p:cond delay="500"/>
                                  </p:stCondLst>
                                  <p:childTnLst>
                                    <p:set>
                                      <p:cBhvr>
                                        <p:cTn id="34" dur="1" fill="hold">
                                          <p:stCondLst>
                                            <p:cond delay="0"/>
                                          </p:stCondLst>
                                        </p:cTn>
                                        <p:tgtEl>
                                          <p:spTgt spid="190"/>
                                        </p:tgtEl>
                                        <p:attrNameLst>
                                          <p:attrName>style.visibility</p:attrName>
                                        </p:attrNameLst>
                                      </p:cBhvr>
                                      <p:to>
                                        <p:strVal val="visible"/>
                                      </p:to>
                                    </p:set>
                                  </p:childTnLst>
                                </p:cTn>
                              </p:par>
                              <p:par>
                                <p:cTn id="35" presetID="1" presetClass="exit" presetSubtype="0" fill="hold" nodeType="withEffect">
                                  <p:stCondLst>
                                    <p:cond delay="1000"/>
                                  </p:stCondLst>
                                  <p:childTnLst>
                                    <p:set>
                                      <p:cBhvr>
                                        <p:cTn id="36" dur="1" fill="hold">
                                          <p:stCondLst>
                                            <p:cond delay="0"/>
                                          </p:stCondLst>
                                        </p:cTn>
                                        <p:tgtEl>
                                          <p:spTgt spid="190"/>
                                        </p:tgtEl>
                                        <p:attrNameLst>
                                          <p:attrName>style.visibility</p:attrName>
                                        </p:attrNameLst>
                                      </p:cBhvr>
                                      <p:to>
                                        <p:strVal val="hidden"/>
                                      </p:to>
                                    </p:set>
                                  </p:childTnLst>
                                </p:cTn>
                              </p:par>
                              <p:par>
                                <p:cTn id="37" presetID="1" presetClass="entr" presetSubtype="0" fill="hold" grpId="0" nodeType="withEffect">
                                  <p:stCondLst>
                                    <p:cond delay="1000"/>
                                  </p:stCondLst>
                                  <p:childTnLst>
                                    <p:set>
                                      <p:cBhvr>
                                        <p:cTn id="38" dur="1" fill="hold">
                                          <p:stCondLst>
                                            <p:cond delay="0"/>
                                          </p:stCondLst>
                                        </p:cTn>
                                        <p:tgtEl>
                                          <p:spTgt spid="67"/>
                                        </p:tgtEl>
                                        <p:attrNameLst>
                                          <p:attrName>style.visibility</p:attrName>
                                        </p:attrNameLst>
                                      </p:cBhvr>
                                      <p:to>
                                        <p:strVal val="visible"/>
                                      </p:to>
                                    </p:set>
                                  </p:childTnLst>
                                </p:cTn>
                              </p:par>
                              <p:par>
                                <p:cTn id="39" presetID="1" presetClass="entr" presetSubtype="0" fill="hold" nodeType="withEffect">
                                  <p:stCondLst>
                                    <p:cond delay="1000"/>
                                  </p:stCondLst>
                                  <p:childTnLst>
                                    <p:set>
                                      <p:cBhvr>
                                        <p:cTn id="40" dur="1" fill="hold">
                                          <p:stCondLst>
                                            <p:cond delay="0"/>
                                          </p:stCondLst>
                                        </p:cTn>
                                        <p:tgtEl>
                                          <p:spTgt spid="191"/>
                                        </p:tgtEl>
                                        <p:attrNameLst>
                                          <p:attrName>style.visibility</p:attrName>
                                        </p:attrNameLst>
                                      </p:cBhvr>
                                      <p:to>
                                        <p:strVal val="visible"/>
                                      </p:to>
                                    </p:set>
                                  </p:childTnLst>
                                </p:cTn>
                              </p:par>
                              <p:par>
                                <p:cTn id="41" presetID="1" presetClass="entr" presetSubtype="0" fill="hold" grpId="0" nodeType="withEffect">
                                  <p:stCondLst>
                                    <p:cond delay="1000"/>
                                  </p:stCondLst>
                                  <p:childTnLst>
                                    <p:set>
                                      <p:cBhvr>
                                        <p:cTn id="42" dur="1" fill="hold">
                                          <p:stCondLst>
                                            <p:cond delay="0"/>
                                          </p:stCondLst>
                                        </p:cTn>
                                        <p:tgtEl>
                                          <p:spTgt spid="68"/>
                                        </p:tgtEl>
                                        <p:attrNameLst>
                                          <p:attrName>style.visibility</p:attrName>
                                        </p:attrNameLst>
                                      </p:cBhvr>
                                      <p:to>
                                        <p:strVal val="visible"/>
                                      </p:to>
                                    </p:set>
                                  </p:childTnLst>
                                </p:cTn>
                              </p:par>
                              <p:par>
                                <p:cTn id="43" presetID="1" presetClass="entr" presetSubtype="0" fill="hold" grpId="0" nodeType="withEffect">
                                  <p:stCondLst>
                                    <p:cond delay="1000"/>
                                  </p:stCondLst>
                                  <p:childTnLst>
                                    <p:set>
                                      <p:cBhvr>
                                        <p:cTn id="44" dur="1" fill="hold">
                                          <p:stCondLst>
                                            <p:cond delay="0"/>
                                          </p:stCondLst>
                                        </p:cTn>
                                        <p:tgtEl>
                                          <p:spTgt spid="70"/>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nodeType="clickEffect">
                                  <p:stCondLst>
                                    <p:cond delay="0"/>
                                  </p:stCondLst>
                                  <p:childTnLst>
                                    <p:set>
                                      <p:cBhvr>
                                        <p:cTn id="48" dur="1" fill="hold">
                                          <p:stCondLst>
                                            <p:cond delay="0"/>
                                          </p:stCondLst>
                                        </p:cTn>
                                        <p:tgtEl>
                                          <p:spTgt spid="191"/>
                                        </p:tgtEl>
                                        <p:attrNameLst>
                                          <p:attrName>style.visibility</p:attrName>
                                        </p:attrNameLst>
                                      </p:cBhvr>
                                      <p:to>
                                        <p:strVal val="hidden"/>
                                      </p:to>
                                    </p:set>
                                  </p:childTnLst>
                                </p:cTn>
                              </p:par>
                              <p:par>
                                <p:cTn id="49" presetID="1" presetClass="entr" presetSubtype="0" fill="hold" nodeType="withEffect">
                                  <p:stCondLst>
                                    <p:cond delay="0"/>
                                  </p:stCondLst>
                                  <p:childTnLst>
                                    <p:set>
                                      <p:cBhvr>
                                        <p:cTn id="5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 grpId="0" animBg="1"/>
      <p:bldP spid="66" grpId="0" animBg="1"/>
      <p:bldP spid="67" grpId="0" animBg="1"/>
      <p:bldP spid="68" grpId="0" animBg="1"/>
      <p:bldP spid="69" grpId="0" animBg="1"/>
      <p:bldP spid="70" grpId="0"/>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Shortcomings of Per-Bank Refresh</a:t>
            </a:r>
            <a:endParaRPr lang="en-US" dirty="0"/>
          </a:p>
        </p:txBody>
      </p:sp>
      <p:sp>
        <p:nvSpPr>
          <p:cNvPr id="3" name="Content Placeholder 2"/>
          <p:cNvSpPr>
            <a:spLocks noGrp="1"/>
          </p:cNvSpPr>
          <p:nvPr>
            <p:ph idx="1"/>
          </p:nvPr>
        </p:nvSpPr>
        <p:spPr/>
        <p:txBody>
          <a:bodyPr/>
          <a:lstStyle/>
          <a:p>
            <a:r>
              <a:rPr lang="en-US" u="sng" dirty="0" smtClean="0"/>
              <a:t>Problem 1</a:t>
            </a:r>
            <a:r>
              <a:rPr lang="en-US" dirty="0" smtClean="0"/>
              <a:t>: Refreshes to different banks are scheduled in a </a:t>
            </a:r>
            <a:r>
              <a:rPr lang="en-US" dirty="0" smtClean="0">
                <a:solidFill>
                  <a:srgbClr val="FF0000"/>
                </a:solidFill>
              </a:rPr>
              <a:t>strict round-robin order </a:t>
            </a:r>
          </a:p>
          <a:p>
            <a:pPr lvl="1"/>
            <a:r>
              <a:rPr lang="en-US" dirty="0" smtClean="0"/>
              <a:t>The static ordering is hardwired into DRAM chips</a:t>
            </a:r>
          </a:p>
          <a:p>
            <a:pPr lvl="1"/>
            <a:r>
              <a:rPr lang="en-US" dirty="0" smtClean="0">
                <a:solidFill>
                  <a:srgbClr val="FF0000"/>
                </a:solidFill>
              </a:rPr>
              <a:t>Refreshes busy banks with many queued requests when other banks are idle</a:t>
            </a:r>
          </a:p>
          <a:p>
            <a:pPr lvl="1"/>
            <a:endParaRPr lang="en-US" dirty="0" smtClean="0"/>
          </a:p>
          <a:p>
            <a:r>
              <a:rPr lang="en-US" u="sng" dirty="0" smtClean="0">
                <a:solidFill>
                  <a:srgbClr val="064FBA"/>
                </a:solidFill>
              </a:rPr>
              <a:t>Key idea</a:t>
            </a:r>
            <a:r>
              <a:rPr lang="en-US" dirty="0" smtClean="0">
                <a:solidFill>
                  <a:srgbClr val="064FBA"/>
                </a:solidFill>
              </a:rPr>
              <a:t>: Schedule per-bank refreshes to idle banks opportunistically in a dynamic order </a:t>
            </a:r>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latin typeface="Calibri"/>
              </a:rPr>
              <a:pPr/>
              <a:t>244</a:t>
            </a:fld>
            <a:endParaRPr lang="en-US" dirty="0">
              <a:solidFill>
                <a:prstClr val="black"/>
              </a:solidFill>
              <a:latin typeface="Calibri"/>
            </a:endParaRPr>
          </a:p>
        </p:txBody>
      </p:sp>
    </p:spTree>
    <p:extLst>
      <p:ext uri="{BB962C8B-B14F-4D97-AF65-F5344CB8AC3E}">
        <p14:creationId xmlns:p14="http://schemas.microsoft.com/office/powerpoint/2010/main" val="2122951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Our First Approach: DARP</a:t>
            </a:r>
            <a:endParaRPr lang="en-US" dirty="0"/>
          </a:p>
        </p:txBody>
      </p:sp>
      <p:sp>
        <p:nvSpPr>
          <p:cNvPr id="3" name="Content Placeholder 2"/>
          <p:cNvSpPr>
            <a:spLocks noGrp="1"/>
          </p:cNvSpPr>
          <p:nvPr>
            <p:ph idx="1"/>
          </p:nvPr>
        </p:nvSpPr>
        <p:spPr/>
        <p:txBody>
          <a:bodyPr>
            <a:normAutofit/>
          </a:bodyPr>
          <a:lstStyle/>
          <a:p>
            <a:r>
              <a:rPr lang="en-US" b="1" dirty="0" smtClean="0"/>
              <a:t>Dynamic Access-Refresh Parallelization (DARP)</a:t>
            </a:r>
          </a:p>
          <a:p>
            <a:pPr lvl="1"/>
            <a:r>
              <a:rPr lang="en-US" dirty="0" smtClean="0"/>
              <a:t>An improved scheduling policy for </a:t>
            </a:r>
            <a:r>
              <a:rPr lang="en-US" dirty="0" smtClean="0">
                <a:solidFill>
                  <a:srgbClr val="064FBA"/>
                </a:solidFill>
              </a:rPr>
              <a:t>per-bank refreshes</a:t>
            </a:r>
          </a:p>
          <a:p>
            <a:pPr lvl="1"/>
            <a:r>
              <a:rPr lang="en-US" dirty="0" smtClean="0">
                <a:solidFill>
                  <a:srgbClr val="000000"/>
                </a:solidFill>
              </a:rPr>
              <a:t>Exploits </a:t>
            </a:r>
            <a:r>
              <a:rPr lang="en-US" dirty="0" smtClean="0">
                <a:solidFill>
                  <a:srgbClr val="064FBA"/>
                </a:solidFill>
              </a:rPr>
              <a:t>refresh scheduling flexibility</a:t>
            </a:r>
            <a:r>
              <a:rPr lang="en-US" dirty="0" smtClean="0">
                <a:solidFill>
                  <a:srgbClr val="000000"/>
                </a:solidFill>
              </a:rPr>
              <a:t> in DDR DRAM</a:t>
            </a:r>
          </a:p>
          <a:p>
            <a:endParaRPr lang="en-US" dirty="0" smtClean="0"/>
          </a:p>
          <a:p>
            <a:r>
              <a:rPr lang="en-US" u="sng" dirty="0" smtClean="0"/>
              <a:t>Component 1</a:t>
            </a:r>
            <a:r>
              <a:rPr lang="en-US" dirty="0" smtClean="0"/>
              <a:t>: </a:t>
            </a:r>
            <a:r>
              <a:rPr lang="en-US" b="1" dirty="0" smtClean="0"/>
              <a:t>Out-of-order per-bank refresh</a:t>
            </a:r>
          </a:p>
          <a:p>
            <a:pPr lvl="1"/>
            <a:r>
              <a:rPr lang="en-US" dirty="0" smtClean="0"/>
              <a:t>Avoids poor static scheduling decisions</a:t>
            </a:r>
          </a:p>
          <a:p>
            <a:pPr lvl="1"/>
            <a:r>
              <a:rPr lang="en-US" dirty="0" smtClean="0"/>
              <a:t>Dynamically issues per-bank refreshes to idle banks</a:t>
            </a:r>
            <a:endParaRPr lang="en-US" dirty="0"/>
          </a:p>
          <a:p>
            <a:pPr lvl="1"/>
            <a:endParaRPr lang="en-US" dirty="0" smtClean="0"/>
          </a:p>
          <a:p>
            <a:r>
              <a:rPr lang="en-US" u="sng" dirty="0" smtClean="0"/>
              <a:t>Component 2</a:t>
            </a:r>
            <a:r>
              <a:rPr lang="en-US" dirty="0" smtClean="0"/>
              <a:t>: </a:t>
            </a:r>
            <a:r>
              <a:rPr lang="en-US" b="1" dirty="0" smtClean="0"/>
              <a:t>Write-Refresh Parallelization</a:t>
            </a:r>
          </a:p>
          <a:p>
            <a:pPr lvl="1"/>
            <a:r>
              <a:rPr lang="en-US" dirty="0" smtClean="0"/>
              <a:t>Avoids refresh interference on latency-critical reads</a:t>
            </a:r>
          </a:p>
          <a:p>
            <a:pPr lvl="1"/>
            <a:r>
              <a:rPr lang="en-US" dirty="0" smtClean="0"/>
              <a:t>Parallelizes refreshes with </a:t>
            </a:r>
            <a:r>
              <a:rPr lang="en-US" b="1" dirty="0" smtClean="0"/>
              <a:t>a batch of writes</a:t>
            </a:r>
            <a:endParaRPr lang="en-US" b="1" dirty="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latin typeface="Myriad Pro"/>
              </a:rPr>
              <a:pPr/>
              <a:t>245</a:t>
            </a:fld>
            <a:endParaRPr lang="en-US">
              <a:solidFill>
                <a:prstClr val="black"/>
              </a:solidFill>
              <a:latin typeface="Myriad Pro"/>
            </a:endParaRPr>
          </a:p>
        </p:txBody>
      </p:sp>
    </p:spTree>
    <p:extLst>
      <p:ext uri="{BB962C8B-B14F-4D97-AF65-F5344CB8AC3E}">
        <p14:creationId xmlns:p14="http://schemas.microsoft.com/office/powerpoint/2010/main" val="5433277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8" end="8"/>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xEl>
                                              <p:pRg st="9" end="9"/>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Shortcomings of </a:t>
            </a:r>
            <a:r>
              <a:rPr lang="en-US" dirty="0" smtClean="0"/>
              <a:t>Per-Bank Refresh</a:t>
            </a:r>
            <a:endParaRPr lang="en-US" dirty="0"/>
          </a:p>
        </p:txBody>
      </p:sp>
      <p:sp>
        <p:nvSpPr>
          <p:cNvPr id="3" name="Content Placeholder 2"/>
          <p:cNvSpPr>
            <a:spLocks noGrp="1"/>
          </p:cNvSpPr>
          <p:nvPr>
            <p:ph idx="1"/>
          </p:nvPr>
        </p:nvSpPr>
        <p:spPr/>
        <p:txBody>
          <a:bodyPr/>
          <a:lstStyle/>
          <a:p>
            <a:r>
              <a:rPr lang="en-US" u="sng" dirty="0" smtClean="0"/>
              <a:t>Problem 2</a:t>
            </a:r>
            <a:r>
              <a:rPr lang="en-US" dirty="0" smtClean="0"/>
              <a:t>: Banks that are being refreshed cannot concurrently serve memory requests</a:t>
            </a:r>
          </a:p>
          <a:p>
            <a:endParaRPr lang="en-US" dirty="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latin typeface="Calibri"/>
              </a:rPr>
              <a:pPr/>
              <a:t>246</a:t>
            </a:fld>
            <a:endParaRPr lang="en-US" dirty="0">
              <a:solidFill>
                <a:prstClr val="black"/>
              </a:solidFill>
              <a:latin typeface="Calibri"/>
            </a:endParaRPr>
          </a:p>
        </p:txBody>
      </p:sp>
      <p:sp>
        <p:nvSpPr>
          <p:cNvPr id="26" name="TextBox 25"/>
          <p:cNvSpPr txBox="1"/>
          <p:nvPr/>
        </p:nvSpPr>
        <p:spPr>
          <a:xfrm>
            <a:off x="4393924" y="4319806"/>
            <a:ext cx="711476" cy="400110"/>
          </a:xfrm>
          <a:prstGeom prst="rect">
            <a:avLst/>
          </a:prstGeom>
          <a:noFill/>
        </p:spPr>
        <p:txBody>
          <a:bodyPr wrap="none" rtlCol="0">
            <a:spAutoFit/>
          </a:bodyPr>
          <a:lstStyle/>
          <a:p>
            <a:r>
              <a:rPr lang="en-US" sz="2000" dirty="0" smtClean="0">
                <a:solidFill>
                  <a:prstClr val="black"/>
                </a:solidFill>
                <a:latin typeface="Calibri"/>
              </a:rPr>
              <a:t>Time</a:t>
            </a:r>
            <a:endParaRPr lang="en-US" sz="2000" dirty="0">
              <a:solidFill>
                <a:prstClr val="black"/>
              </a:solidFill>
              <a:latin typeface="Calibri"/>
            </a:endParaRPr>
          </a:p>
        </p:txBody>
      </p:sp>
      <p:cxnSp>
        <p:nvCxnSpPr>
          <p:cNvPr id="27" name="timeline"/>
          <p:cNvCxnSpPr/>
          <p:nvPr/>
        </p:nvCxnSpPr>
        <p:spPr>
          <a:xfrm flipV="1">
            <a:off x="609600" y="426849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DRAM"/>
          <p:cNvSpPr/>
          <p:nvPr/>
        </p:nvSpPr>
        <p:spPr>
          <a:xfrm>
            <a:off x="5181600" y="3581400"/>
            <a:ext cx="3277723" cy="1295400"/>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Bank 0</a:t>
            </a:r>
            <a:endParaRPr lang="en-US" sz="2800" b="1" i="1" dirty="0">
              <a:solidFill>
                <a:prstClr val="black"/>
              </a:solidFill>
              <a:latin typeface="Calibri"/>
            </a:endParaRPr>
          </a:p>
        </p:txBody>
      </p:sp>
      <p:sp>
        <p:nvSpPr>
          <p:cNvPr id="30" name="ref1"/>
          <p:cNvSpPr/>
          <p:nvPr/>
        </p:nvSpPr>
        <p:spPr>
          <a:xfrm>
            <a:off x="3429000" y="4114800"/>
            <a:ext cx="533400" cy="281206"/>
          </a:xfrm>
          <a:prstGeom prst="roundRect">
            <a:avLst/>
          </a:prstGeom>
          <a:solidFill>
            <a:schemeClr val="bg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latin typeface="Calibri"/>
              </a:rPr>
              <a:t>RD</a:t>
            </a:r>
            <a:endParaRPr lang="en-US" sz="2000" b="1" dirty="0">
              <a:solidFill>
                <a:prstClr val="white"/>
              </a:solidFill>
              <a:latin typeface="Calibri"/>
            </a:endParaRPr>
          </a:p>
        </p:txBody>
      </p:sp>
      <p:grpSp>
        <p:nvGrpSpPr>
          <p:cNvPr id="36" name="Group 35"/>
          <p:cNvGrpSpPr/>
          <p:nvPr/>
        </p:nvGrpSpPr>
        <p:grpSpPr>
          <a:xfrm>
            <a:off x="1226036" y="3124200"/>
            <a:ext cx="2964964" cy="990600"/>
            <a:chOff x="1226036" y="3657600"/>
            <a:chExt cx="2964964" cy="990600"/>
          </a:xfrm>
        </p:grpSpPr>
        <p:sp>
          <p:nvSpPr>
            <p:cNvPr id="31" name="TextBox 30"/>
            <p:cNvSpPr txBox="1"/>
            <p:nvPr/>
          </p:nvSpPr>
          <p:spPr>
            <a:xfrm>
              <a:off x="1226036" y="3657600"/>
              <a:ext cx="2964964" cy="523220"/>
            </a:xfrm>
            <a:prstGeom prst="rect">
              <a:avLst/>
            </a:prstGeom>
            <a:noFill/>
          </p:spPr>
          <p:txBody>
            <a:bodyPr wrap="none" rtlCol="0">
              <a:spAutoFit/>
            </a:bodyPr>
            <a:lstStyle/>
            <a:p>
              <a:r>
                <a:rPr lang="en-US" sz="2800" b="1" dirty="0" smtClean="0">
                  <a:solidFill>
                    <a:srgbClr val="FF0000"/>
                  </a:solidFill>
                  <a:latin typeface="Calibri"/>
                </a:rPr>
                <a:t>Delayed by refresh</a:t>
              </a:r>
              <a:endParaRPr lang="en-US" sz="2800" b="1" dirty="0">
                <a:solidFill>
                  <a:srgbClr val="FF0000"/>
                </a:solidFill>
                <a:latin typeface="Calibri"/>
              </a:endParaRPr>
            </a:p>
          </p:txBody>
        </p:sp>
        <p:cxnSp>
          <p:nvCxnSpPr>
            <p:cNvPr id="32" name="Curved Connector 31"/>
            <p:cNvCxnSpPr/>
            <p:nvPr/>
          </p:nvCxnSpPr>
          <p:spPr>
            <a:xfrm rot="16200000" flipH="1">
              <a:off x="2933700" y="4152900"/>
              <a:ext cx="533400" cy="457200"/>
            </a:xfrm>
            <a:prstGeom prst="curvedConnector3">
              <a:avLst>
                <a:gd name="adj1" fmla="val 30866"/>
              </a:avLst>
            </a:prstGeom>
            <a:ln w="57150" cmpd="sng">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990600" y="3581402"/>
            <a:ext cx="7467600" cy="1295402"/>
            <a:chOff x="990600" y="3581402"/>
            <a:chExt cx="7467600" cy="1295402"/>
          </a:xfrm>
        </p:grpSpPr>
        <p:sp>
          <p:nvSpPr>
            <p:cNvPr id="28" name="ref1"/>
            <p:cNvSpPr/>
            <p:nvPr/>
          </p:nvSpPr>
          <p:spPr>
            <a:xfrm>
              <a:off x="990600" y="4114800"/>
              <a:ext cx="2334768"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latin typeface="Calibri"/>
                </a:rPr>
                <a:t>Per-</a:t>
              </a:r>
              <a:r>
                <a:rPr lang="en-US" sz="2000" b="1" dirty="0">
                  <a:solidFill>
                    <a:prstClr val="white"/>
                  </a:solidFill>
                  <a:latin typeface="Calibri"/>
                </a:rPr>
                <a:t>B</a:t>
              </a:r>
              <a:r>
                <a:rPr lang="en-US" sz="2000" b="1" dirty="0" smtClean="0">
                  <a:solidFill>
                    <a:prstClr val="white"/>
                  </a:solidFill>
                  <a:latin typeface="Calibri"/>
                </a:rPr>
                <a:t>ank Refresh</a:t>
              </a:r>
              <a:endParaRPr lang="en-US" sz="2000" b="1" dirty="0">
                <a:solidFill>
                  <a:prstClr val="white"/>
                </a:solidFill>
                <a:latin typeface="Calibri"/>
              </a:endParaRPr>
            </a:p>
          </p:txBody>
        </p:sp>
        <p:grpSp>
          <p:nvGrpSpPr>
            <p:cNvPr id="39" name="Group 38"/>
            <p:cNvGrpSpPr/>
            <p:nvPr/>
          </p:nvGrpSpPr>
          <p:grpSpPr>
            <a:xfrm>
              <a:off x="5180477" y="3581402"/>
              <a:ext cx="3277723" cy="1295402"/>
              <a:chOff x="5334000" y="3745137"/>
              <a:chExt cx="3277723" cy="1252003"/>
            </a:xfrm>
          </p:grpSpPr>
          <p:sp>
            <p:nvSpPr>
              <p:cNvPr id="40" name="DRAM"/>
              <p:cNvSpPr/>
              <p:nvPr/>
            </p:nvSpPr>
            <p:spPr>
              <a:xfrm>
                <a:off x="5334000" y="3745137"/>
                <a:ext cx="3277723" cy="1252003"/>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latin typeface="Calibri"/>
                </a:endParaRPr>
              </a:p>
            </p:txBody>
          </p:sp>
          <p:pic>
            <p:nvPicPr>
              <p:cNvPr id="41"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849723" y="3892431"/>
                <a:ext cx="684674" cy="684674"/>
              </a:xfrm>
              <a:prstGeom prst="rect">
                <a:avLst/>
              </a:prstGeom>
            </p:spPr>
          </p:pic>
        </p:grpSp>
      </p:grpSp>
    </p:spTree>
    <p:extLst>
      <p:ext uri="{BB962C8B-B14F-4D97-AF65-F5344CB8AC3E}">
        <p14:creationId xmlns:p14="http://schemas.microsoft.com/office/powerpoint/2010/main" val="34200994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Shortcomings of </a:t>
            </a:r>
            <a:r>
              <a:rPr lang="en-US" dirty="0" smtClean="0"/>
              <a:t>Per-Bank Refresh</a:t>
            </a:r>
            <a:endParaRPr lang="en-US" dirty="0"/>
          </a:p>
        </p:txBody>
      </p:sp>
      <p:sp>
        <p:nvSpPr>
          <p:cNvPr id="3" name="Content Placeholder 2"/>
          <p:cNvSpPr>
            <a:spLocks noGrp="1"/>
          </p:cNvSpPr>
          <p:nvPr>
            <p:ph idx="1"/>
          </p:nvPr>
        </p:nvSpPr>
        <p:spPr/>
        <p:txBody>
          <a:bodyPr/>
          <a:lstStyle/>
          <a:p>
            <a:r>
              <a:rPr lang="en-US" u="sng" dirty="0" smtClean="0"/>
              <a:t>Problem 2</a:t>
            </a:r>
            <a:r>
              <a:rPr lang="en-US" dirty="0" smtClean="0"/>
              <a:t>: Refreshing banks cannot concurrently serve memory requests</a:t>
            </a:r>
            <a:endParaRPr lang="en-US" dirty="0"/>
          </a:p>
          <a:p>
            <a:r>
              <a:rPr lang="en-US" u="sng" dirty="0" smtClean="0">
                <a:solidFill>
                  <a:srgbClr val="064FBA"/>
                </a:solidFill>
              </a:rPr>
              <a:t>Key idea</a:t>
            </a:r>
            <a:r>
              <a:rPr lang="en-US" dirty="0" smtClean="0">
                <a:solidFill>
                  <a:srgbClr val="064FBA"/>
                </a:solidFill>
              </a:rPr>
              <a:t>: Exploit </a:t>
            </a:r>
            <a:r>
              <a:rPr lang="en-US" b="1" dirty="0" smtClean="0">
                <a:solidFill>
                  <a:srgbClr val="064FBA"/>
                </a:solidFill>
              </a:rPr>
              <a:t>subarrays</a:t>
            </a:r>
            <a:r>
              <a:rPr lang="en-US" dirty="0" smtClean="0">
                <a:solidFill>
                  <a:srgbClr val="064FBA"/>
                </a:solidFill>
              </a:rPr>
              <a:t> within a bank to parallelize refreshes and accesses across </a:t>
            </a:r>
            <a:r>
              <a:rPr lang="en-US" b="1" dirty="0" smtClean="0">
                <a:solidFill>
                  <a:srgbClr val="064FBA"/>
                </a:solidFill>
              </a:rPr>
              <a:t>subarrays</a:t>
            </a:r>
            <a:endParaRPr lang="en-US" b="1" dirty="0">
              <a:solidFill>
                <a:srgbClr val="064FBA"/>
              </a:solidFill>
            </a:endParaRPr>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latin typeface="Calibri"/>
              </a:rPr>
              <a:pPr/>
              <a:t>247</a:t>
            </a:fld>
            <a:endParaRPr lang="en-US" dirty="0">
              <a:solidFill>
                <a:prstClr val="black"/>
              </a:solidFill>
              <a:latin typeface="Calibri"/>
            </a:endParaRPr>
          </a:p>
        </p:txBody>
      </p:sp>
      <p:sp>
        <p:nvSpPr>
          <p:cNvPr id="26" name="TextBox 25"/>
          <p:cNvSpPr txBox="1"/>
          <p:nvPr/>
        </p:nvSpPr>
        <p:spPr>
          <a:xfrm>
            <a:off x="4393924" y="3962400"/>
            <a:ext cx="711476" cy="400110"/>
          </a:xfrm>
          <a:prstGeom prst="rect">
            <a:avLst/>
          </a:prstGeom>
          <a:noFill/>
        </p:spPr>
        <p:txBody>
          <a:bodyPr wrap="none" rtlCol="0">
            <a:spAutoFit/>
          </a:bodyPr>
          <a:lstStyle/>
          <a:p>
            <a:r>
              <a:rPr lang="en-US" sz="2000" dirty="0" smtClean="0">
                <a:solidFill>
                  <a:prstClr val="black"/>
                </a:solidFill>
                <a:latin typeface="Calibri"/>
              </a:rPr>
              <a:t>Time</a:t>
            </a:r>
            <a:endParaRPr lang="en-US" sz="2000" dirty="0">
              <a:solidFill>
                <a:prstClr val="black"/>
              </a:solidFill>
              <a:latin typeface="Calibri"/>
            </a:endParaRPr>
          </a:p>
        </p:txBody>
      </p:sp>
      <p:cxnSp>
        <p:nvCxnSpPr>
          <p:cNvPr id="27" name="timeline"/>
          <p:cNvCxnSpPr/>
          <p:nvPr/>
        </p:nvCxnSpPr>
        <p:spPr>
          <a:xfrm flipV="1">
            <a:off x="609600" y="396369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DRAM"/>
          <p:cNvSpPr/>
          <p:nvPr/>
        </p:nvSpPr>
        <p:spPr>
          <a:xfrm>
            <a:off x="5181600" y="3581400"/>
            <a:ext cx="3277723" cy="1295400"/>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Bank 0</a:t>
            </a:r>
            <a:endParaRPr lang="en-US" sz="2800" b="1" i="1" dirty="0">
              <a:solidFill>
                <a:prstClr val="black"/>
              </a:solidFill>
              <a:latin typeface="Calibri"/>
            </a:endParaRPr>
          </a:p>
        </p:txBody>
      </p:sp>
      <p:grpSp>
        <p:nvGrpSpPr>
          <p:cNvPr id="23" name="Group 22"/>
          <p:cNvGrpSpPr/>
          <p:nvPr/>
        </p:nvGrpSpPr>
        <p:grpSpPr>
          <a:xfrm>
            <a:off x="5181600" y="3581400"/>
            <a:ext cx="3277723" cy="1295400"/>
            <a:chOff x="4419600" y="4038600"/>
            <a:chExt cx="3277723" cy="457200"/>
          </a:xfrm>
        </p:grpSpPr>
        <p:sp>
          <p:nvSpPr>
            <p:cNvPr id="19" name="DRAM"/>
            <p:cNvSpPr/>
            <p:nvPr/>
          </p:nvSpPr>
          <p:spPr>
            <a:xfrm>
              <a:off x="4419600" y="4038600"/>
              <a:ext cx="3277723" cy="228600"/>
            </a:xfrm>
            <a:prstGeom prst="roundRect">
              <a:avLst>
                <a:gd name="adj" fmla="val 5494"/>
              </a:avLst>
            </a:prstGeom>
            <a:solidFill>
              <a:srgbClr val="064FBA"/>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smtClean="0">
                  <a:solidFill>
                    <a:prstClr val="white"/>
                  </a:solidFill>
                  <a:latin typeface="Calibri"/>
                </a:rPr>
                <a:t>Subarray 1</a:t>
              </a:r>
              <a:endParaRPr lang="en-US" sz="3200" b="1" i="1" dirty="0">
                <a:solidFill>
                  <a:prstClr val="white"/>
                </a:solidFill>
                <a:latin typeface="Calibri"/>
              </a:endParaRPr>
            </a:p>
          </p:txBody>
        </p:sp>
        <p:sp>
          <p:nvSpPr>
            <p:cNvPr id="21" name="DRAM"/>
            <p:cNvSpPr/>
            <p:nvPr/>
          </p:nvSpPr>
          <p:spPr>
            <a:xfrm>
              <a:off x="4419600" y="4267200"/>
              <a:ext cx="3277723" cy="228600"/>
            </a:xfrm>
            <a:prstGeom prst="roundRect">
              <a:avLst>
                <a:gd name="adj" fmla="val 5494"/>
              </a:avLst>
            </a:prstGeom>
            <a:solidFill>
              <a:srgbClr val="064FBA"/>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i="1" dirty="0" smtClean="0">
                  <a:solidFill>
                    <a:prstClr val="white"/>
                  </a:solidFill>
                  <a:latin typeface="Calibri"/>
                </a:rPr>
                <a:t>Subarray 0</a:t>
              </a:r>
              <a:endParaRPr lang="en-US" sz="3200" b="1" i="1" dirty="0">
                <a:solidFill>
                  <a:prstClr val="white"/>
                </a:solidFill>
                <a:latin typeface="Calibri"/>
              </a:endParaRPr>
            </a:p>
          </p:txBody>
        </p:sp>
      </p:grpSp>
      <p:sp>
        <p:nvSpPr>
          <p:cNvPr id="30" name="ref1"/>
          <p:cNvSpPr/>
          <p:nvPr/>
        </p:nvSpPr>
        <p:spPr>
          <a:xfrm>
            <a:off x="2133600" y="3810000"/>
            <a:ext cx="533400" cy="281206"/>
          </a:xfrm>
          <a:prstGeom prst="roundRect">
            <a:avLst/>
          </a:prstGeom>
          <a:solidFill>
            <a:schemeClr val="bg1">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latin typeface="Calibri"/>
              </a:rPr>
              <a:t>RD</a:t>
            </a:r>
            <a:endParaRPr lang="en-US" sz="2000" b="1" dirty="0">
              <a:solidFill>
                <a:prstClr val="white"/>
              </a:solidFill>
              <a:latin typeface="Calibri"/>
            </a:endParaRPr>
          </a:p>
        </p:txBody>
      </p:sp>
      <p:grpSp>
        <p:nvGrpSpPr>
          <p:cNvPr id="13" name="Group 12"/>
          <p:cNvGrpSpPr/>
          <p:nvPr/>
        </p:nvGrpSpPr>
        <p:grpSpPr>
          <a:xfrm>
            <a:off x="5181600" y="4190993"/>
            <a:ext cx="3352800" cy="708406"/>
            <a:chOff x="5335123" y="4334314"/>
            <a:chExt cx="3352800" cy="684674"/>
          </a:xfrm>
        </p:grpSpPr>
        <p:sp>
          <p:nvSpPr>
            <p:cNvPr id="14" name="DRAM"/>
            <p:cNvSpPr/>
            <p:nvPr/>
          </p:nvSpPr>
          <p:spPr>
            <a:xfrm>
              <a:off x="5335123" y="4369672"/>
              <a:ext cx="3277723" cy="627474"/>
            </a:xfrm>
            <a:prstGeom prst="roundRect">
              <a:avLst>
                <a:gd name="adj" fmla="val 5494"/>
              </a:avLst>
            </a:pr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latin typeface="Calibri"/>
              </a:endParaRPr>
            </a:p>
          </p:txBody>
        </p:sp>
        <p:pic>
          <p:nvPicPr>
            <p:cNvPr id="15" name="new lock"/>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003249" y="4334314"/>
              <a:ext cx="684674" cy="684674"/>
            </a:xfrm>
            <a:prstGeom prst="rect">
              <a:avLst/>
            </a:prstGeom>
          </p:spPr>
        </p:pic>
      </p:grpSp>
      <p:cxnSp>
        <p:nvCxnSpPr>
          <p:cNvPr id="17" name="timeline"/>
          <p:cNvCxnSpPr/>
          <p:nvPr/>
        </p:nvCxnSpPr>
        <p:spPr>
          <a:xfrm flipV="1">
            <a:off x="609600" y="4577778"/>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8" name="ref1"/>
          <p:cNvSpPr/>
          <p:nvPr/>
        </p:nvSpPr>
        <p:spPr>
          <a:xfrm>
            <a:off x="990600" y="4424084"/>
            <a:ext cx="2334768" cy="281206"/>
          </a:xfrm>
          <a:prstGeom prst="roundRect">
            <a:avLst/>
          </a:prstGeom>
          <a:solidFill>
            <a:srgbClr val="FF8C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solidFill>
                  <a:prstClr val="white"/>
                </a:solidFill>
                <a:latin typeface="Calibri"/>
              </a:rPr>
              <a:t>Subarray Refresh</a:t>
            </a:r>
            <a:endParaRPr lang="en-US" sz="2000" b="1" dirty="0">
              <a:solidFill>
                <a:prstClr val="white"/>
              </a:solidFill>
              <a:latin typeface="Calibri"/>
            </a:endParaRPr>
          </a:p>
        </p:txBody>
      </p:sp>
      <p:grpSp>
        <p:nvGrpSpPr>
          <p:cNvPr id="5" name="Group 4"/>
          <p:cNvGrpSpPr/>
          <p:nvPr/>
        </p:nvGrpSpPr>
        <p:grpSpPr>
          <a:xfrm>
            <a:off x="609600" y="4268494"/>
            <a:ext cx="4495800" cy="451422"/>
            <a:chOff x="609600" y="4268494"/>
            <a:chExt cx="4495800" cy="451422"/>
          </a:xfrm>
        </p:grpSpPr>
        <p:sp>
          <p:nvSpPr>
            <p:cNvPr id="22" name="TextBox 21"/>
            <p:cNvSpPr txBox="1"/>
            <p:nvPr/>
          </p:nvSpPr>
          <p:spPr>
            <a:xfrm>
              <a:off x="4393924" y="4319806"/>
              <a:ext cx="711476" cy="400110"/>
            </a:xfrm>
            <a:prstGeom prst="rect">
              <a:avLst/>
            </a:prstGeom>
            <a:noFill/>
          </p:spPr>
          <p:txBody>
            <a:bodyPr wrap="none" rtlCol="0">
              <a:spAutoFit/>
            </a:bodyPr>
            <a:lstStyle/>
            <a:p>
              <a:r>
                <a:rPr lang="en-US" sz="2000" dirty="0" smtClean="0">
                  <a:solidFill>
                    <a:prstClr val="black"/>
                  </a:solidFill>
                  <a:latin typeface="Calibri"/>
                </a:rPr>
                <a:t>Time</a:t>
              </a:r>
              <a:endParaRPr lang="en-US" sz="2000" dirty="0">
                <a:solidFill>
                  <a:prstClr val="black"/>
                </a:solidFill>
                <a:latin typeface="Calibri"/>
              </a:endParaRPr>
            </a:p>
          </p:txBody>
        </p:sp>
        <p:cxnSp>
          <p:nvCxnSpPr>
            <p:cNvPr id="24" name="timeline"/>
            <p:cNvCxnSpPr/>
            <p:nvPr/>
          </p:nvCxnSpPr>
          <p:spPr>
            <a:xfrm flipV="1">
              <a:off x="609600" y="4268494"/>
              <a:ext cx="4114800" cy="7949"/>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1600200" y="3733800"/>
            <a:ext cx="1677330" cy="2209800"/>
            <a:chOff x="1600200" y="3733800"/>
            <a:chExt cx="1677330" cy="2209800"/>
          </a:xfrm>
        </p:grpSpPr>
        <p:cxnSp>
          <p:nvCxnSpPr>
            <p:cNvPr id="25" name="Straight Connector 24"/>
            <p:cNvCxnSpPr/>
            <p:nvPr/>
          </p:nvCxnSpPr>
          <p:spPr>
            <a:xfrm flipV="1">
              <a:off x="2667001" y="3733800"/>
              <a:ext cx="0" cy="1676400"/>
            </a:xfrm>
            <a:prstGeom prst="line">
              <a:avLst/>
            </a:prstGeom>
            <a:ln w="38100" cmpd="sng">
              <a:solidFill>
                <a:srgbClr val="77933C"/>
              </a:solidFill>
              <a:prstDash val="dash"/>
            </a:ln>
            <a:effectLst/>
          </p:spPr>
          <p:style>
            <a:lnRef idx="2">
              <a:schemeClr val="accent1"/>
            </a:lnRef>
            <a:fillRef idx="0">
              <a:schemeClr val="accent1"/>
            </a:fillRef>
            <a:effectRef idx="1">
              <a:schemeClr val="accent1"/>
            </a:effectRef>
            <a:fontRef idx="minor">
              <a:schemeClr val="tx1"/>
            </a:fontRef>
          </p:style>
        </p:cxnSp>
        <p:cxnSp>
          <p:nvCxnSpPr>
            <p:cNvPr id="31" name="Straight Connector 30"/>
            <p:cNvCxnSpPr/>
            <p:nvPr/>
          </p:nvCxnSpPr>
          <p:spPr>
            <a:xfrm flipV="1">
              <a:off x="2133600" y="3733800"/>
              <a:ext cx="0" cy="1676400"/>
            </a:xfrm>
            <a:prstGeom prst="line">
              <a:avLst/>
            </a:prstGeom>
            <a:ln w="38100" cmpd="sng">
              <a:solidFill>
                <a:srgbClr val="77933C"/>
              </a:solidFill>
              <a:prstDash val="dash"/>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nvSpPr>
          <p:spPr>
            <a:xfrm>
              <a:off x="1600200" y="5420380"/>
              <a:ext cx="1677330" cy="523220"/>
            </a:xfrm>
            <a:prstGeom prst="rect">
              <a:avLst/>
            </a:prstGeom>
            <a:noFill/>
          </p:spPr>
          <p:txBody>
            <a:bodyPr wrap="none" rtlCol="0">
              <a:spAutoFit/>
            </a:bodyPr>
            <a:lstStyle/>
            <a:p>
              <a:r>
                <a:rPr lang="en-US" sz="2800" b="1" dirty="0" smtClean="0">
                  <a:solidFill>
                    <a:srgbClr val="9BBB59">
                      <a:lumMod val="75000"/>
                    </a:srgbClr>
                  </a:solidFill>
                  <a:latin typeface="Calibri"/>
                </a:rPr>
                <a:t>Parallelize</a:t>
              </a:r>
              <a:endParaRPr lang="en-US" sz="2800" b="1" dirty="0">
                <a:solidFill>
                  <a:srgbClr val="9BBB59">
                    <a:lumMod val="75000"/>
                  </a:srgbClr>
                </a:solidFill>
                <a:latin typeface="Calibri"/>
              </a:endParaRPr>
            </a:p>
          </p:txBody>
        </p:sp>
      </p:grpSp>
    </p:spTree>
    <p:extLst>
      <p:ext uri="{BB962C8B-B14F-4D97-AF65-F5344CB8AC3E}">
        <p14:creationId xmlns:p14="http://schemas.microsoft.com/office/powerpoint/2010/main" val="2352200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5"/>
                                        </p:tgtEl>
                                        <p:attrNameLst>
                                          <p:attrName>style.visibility</p:attrName>
                                        </p:attrNameLst>
                                      </p:cBhvr>
                                      <p:to>
                                        <p:strVal val="hidden"/>
                                      </p:to>
                                    </p:set>
                                  </p:childTnLst>
                                </p:cTn>
                              </p:par>
                              <p:par>
                                <p:cTn id="7" presetID="1" presetClass="entr" presetSubtype="0" fill="hold" nodeType="withEffect">
                                  <p:stCondLst>
                                    <p:cond delay="0"/>
                                  </p:stCondLst>
                                  <p:childTnLst>
                                    <p:set>
                                      <p:cBhvr>
                                        <p:cTn id="8" dur="1" fill="hold">
                                          <p:stCondLst>
                                            <p:cond delay="0"/>
                                          </p:stCondLst>
                                        </p:cTn>
                                        <p:tgtEl>
                                          <p:spTgt spid="23"/>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7"/>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30" grpId="0" animBg="1"/>
      <p:bldP spid="18" grpId="0" animBg="1"/>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dirty="0" smtClean="0"/>
              <a:t>Methodology</a:t>
            </a:r>
            <a:endParaRPr lang="en-US" dirty="0"/>
          </a:p>
        </p:txBody>
      </p:sp>
      <p:sp>
        <p:nvSpPr>
          <p:cNvPr id="3" name="Content Placeholder 2"/>
          <p:cNvSpPr>
            <a:spLocks noGrp="1"/>
          </p:cNvSpPr>
          <p:nvPr>
            <p:ph idx="1"/>
          </p:nvPr>
        </p:nvSpPr>
        <p:spPr>
          <a:xfrm>
            <a:off x="304800" y="4971180"/>
            <a:ext cx="8534400" cy="1582020"/>
          </a:xfrm>
        </p:spPr>
        <p:txBody>
          <a:bodyPr>
            <a:noAutofit/>
          </a:bodyPr>
          <a:lstStyle/>
          <a:p>
            <a:pPr marL="457200" lvl="1" indent="0">
              <a:buNone/>
            </a:pPr>
            <a:endParaRPr lang="en-US" sz="1800" dirty="0"/>
          </a:p>
          <a:p>
            <a:r>
              <a:rPr lang="en-US" sz="2400" b="1" u="sng" dirty="0" smtClean="0"/>
              <a:t>100 workloads</a:t>
            </a:r>
            <a:r>
              <a:rPr lang="en-US" sz="2400" dirty="0" smtClean="0"/>
              <a:t>: </a:t>
            </a:r>
            <a:r>
              <a:rPr lang="en-US" sz="2000" dirty="0" smtClean="0"/>
              <a:t>SPEC </a:t>
            </a:r>
            <a:r>
              <a:rPr lang="en-US" sz="2000" dirty="0"/>
              <a:t>CPU2006, STREAM, TPC-C/H, random </a:t>
            </a:r>
            <a:r>
              <a:rPr lang="en-US" sz="2000" dirty="0" smtClean="0"/>
              <a:t>access</a:t>
            </a:r>
            <a:endParaRPr lang="en-US" sz="1800" dirty="0"/>
          </a:p>
          <a:p>
            <a:r>
              <a:rPr lang="en-US" sz="2400" b="1" u="sng" dirty="0"/>
              <a:t>System performance </a:t>
            </a:r>
            <a:r>
              <a:rPr lang="en-US" sz="2400" b="1" u="sng" dirty="0" smtClean="0"/>
              <a:t>metric</a:t>
            </a:r>
            <a:r>
              <a:rPr lang="en-US" sz="2400" dirty="0" smtClean="0"/>
              <a:t>: </a:t>
            </a:r>
            <a:r>
              <a:rPr lang="en-US" sz="2400" i="1" dirty="0" smtClean="0"/>
              <a:t>Weighted speedup</a:t>
            </a:r>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latin typeface="Calibri"/>
              </a:rPr>
              <a:pPr/>
              <a:t>248</a:t>
            </a:fld>
            <a:endParaRPr lang="en-US">
              <a:solidFill>
                <a:prstClr val="black"/>
              </a:solidFill>
              <a:latin typeface="Calibri"/>
            </a:endParaRPr>
          </a:p>
        </p:txBody>
      </p:sp>
      <p:sp>
        <p:nvSpPr>
          <p:cNvPr id="15" name="TextBox 14"/>
          <p:cNvSpPr txBox="1"/>
          <p:nvPr/>
        </p:nvSpPr>
        <p:spPr>
          <a:xfrm>
            <a:off x="3505200" y="1676400"/>
            <a:ext cx="1457456" cy="400110"/>
          </a:xfrm>
          <a:prstGeom prst="rect">
            <a:avLst/>
          </a:prstGeom>
          <a:noFill/>
        </p:spPr>
        <p:txBody>
          <a:bodyPr wrap="none" rtlCol="0">
            <a:spAutoFit/>
          </a:bodyPr>
          <a:lstStyle/>
          <a:p>
            <a:r>
              <a:rPr lang="en-US" sz="2000" b="1" i="1" dirty="0" smtClean="0">
                <a:solidFill>
                  <a:srgbClr val="9BBB59">
                    <a:lumMod val="50000"/>
                  </a:srgbClr>
                </a:solidFill>
                <a:latin typeface="Calibri"/>
              </a:rPr>
              <a:t>DDR3 Rank</a:t>
            </a:r>
            <a:endParaRPr lang="en-US" sz="2000" b="1" i="1" dirty="0">
              <a:solidFill>
                <a:srgbClr val="9BBB59">
                  <a:lumMod val="50000"/>
                </a:srgbClr>
              </a:solidFill>
              <a:latin typeface="Calibri"/>
            </a:endParaRPr>
          </a:p>
        </p:txBody>
      </p:sp>
      <p:sp>
        <p:nvSpPr>
          <p:cNvPr id="8" name="TextBox 7"/>
          <p:cNvSpPr txBox="1"/>
          <p:nvPr/>
        </p:nvSpPr>
        <p:spPr>
          <a:xfrm>
            <a:off x="336883" y="1219200"/>
            <a:ext cx="3320717" cy="461665"/>
          </a:xfrm>
          <a:prstGeom prst="rect">
            <a:avLst/>
          </a:prstGeom>
          <a:noFill/>
        </p:spPr>
        <p:txBody>
          <a:bodyPr wrap="none" rtlCol="0">
            <a:spAutoFit/>
          </a:bodyPr>
          <a:lstStyle/>
          <a:p>
            <a:r>
              <a:rPr lang="en-US" sz="2400" b="1" u="sng" dirty="0" smtClean="0">
                <a:solidFill>
                  <a:prstClr val="black"/>
                </a:solidFill>
                <a:latin typeface="Calibri"/>
              </a:rPr>
              <a:t>Simulator configurations</a:t>
            </a:r>
            <a:endParaRPr lang="en-US" sz="2400" b="1" u="sng" dirty="0">
              <a:solidFill>
                <a:prstClr val="black"/>
              </a:solidFill>
              <a:latin typeface="Calibri"/>
            </a:endParaRPr>
          </a:p>
        </p:txBody>
      </p:sp>
      <p:grpSp>
        <p:nvGrpSpPr>
          <p:cNvPr id="11" name="Group 10"/>
          <p:cNvGrpSpPr/>
          <p:nvPr/>
        </p:nvGrpSpPr>
        <p:grpSpPr>
          <a:xfrm>
            <a:off x="671731" y="1281764"/>
            <a:ext cx="7097519" cy="3899836"/>
            <a:chOff x="671731" y="1175557"/>
            <a:chExt cx="7097519" cy="3899836"/>
          </a:xfrm>
        </p:grpSpPr>
        <p:sp>
          <p:nvSpPr>
            <p:cNvPr id="5" name="R"/>
            <p:cNvSpPr/>
            <p:nvPr/>
          </p:nvSpPr>
          <p:spPr>
            <a:xfrm>
              <a:off x="752268" y="1722602"/>
              <a:ext cx="2295732" cy="2725679"/>
            </a:xfrm>
            <a:prstGeom prst="roundRect">
              <a:avLst>
                <a:gd name="adj" fmla="val 617"/>
              </a:avLst>
            </a:prstGeom>
            <a:solidFill>
              <a:schemeClr val="bg1">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i="1" dirty="0">
                <a:solidFill>
                  <a:prstClr val="black"/>
                </a:solidFill>
                <a:latin typeface="Calibri"/>
              </a:endParaRPr>
            </a:p>
          </p:txBody>
        </p:sp>
        <p:sp>
          <p:nvSpPr>
            <p:cNvPr id="6" name="R"/>
            <p:cNvSpPr/>
            <p:nvPr/>
          </p:nvSpPr>
          <p:spPr>
            <a:xfrm rot="16200000">
              <a:off x="2072450" y="2088544"/>
              <a:ext cx="1338349" cy="606449"/>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i="1" dirty="0" smtClean="0">
                  <a:solidFill>
                    <a:prstClr val="black"/>
                  </a:solidFill>
                  <a:latin typeface="Calibri"/>
                </a:rPr>
                <a:t>Memory Controller</a:t>
              </a:r>
              <a:endParaRPr lang="en-US" sz="2000" b="1" i="1" dirty="0">
                <a:solidFill>
                  <a:prstClr val="black"/>
                </a:solidFill>
                <a:latin typeface="Calibri"/>
              </a:endParaRPr>
            </a:p>
          </p:txBody>
        </p:sp>
        <p:sp>
          <p:nvSpPr>
            <p:cNvPr id="7" name="R"/>
            <p:cNvSpPr/>
            <p:nvPr/>
          </p:nvSpPr>
          <p:spPr>
            <a:xfrm>
              <a:off x="671731" y="2868549"/>
              <a:ext cx="1798337" cy="388936"/>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i="1" dirty="0" smtClean="0">
                  <a:solidFill>
                    <a:prstClr val="black"/>
                  </a:solidFill>
                  <a:latin typeface="Calibri"/>
                </a:rPr>
                <a:t>8-core</a:t>
              </a:r>
              <a:br>
                <a:rPr lang="en-US" sz="2800" b="1" i="1" dirty="0" smtClean="0">
                  <a:solidFill>
                    <a:prstClr val="black"/>
                  </a:solidFill>
                  <a:latin typeface="Calibri"/>
                </a:rPr>
              </a:br>
              <a:r>
                <a:rPr lang="en-US" sz="2800" b="1" i="1" dirty="0" smtClean="0">
                  <a:solidFill>
                    <a:prstClr val="black"/>
                  </a:solidFill>
                  <a:latin typeface="Calibri"/>
                </a:rPr>
                <a:t>processor</a:t>
              </a:r>
              <a:endParaRPr lang="en-US" sz="2800" b="1" i="1" dirty="0">
                <a:solidFill>
                  <a:prstClr val="black"/>
                </a:solidFill>
                <a:latin typeface="Calibri"/>
              </a:endParaRPr>
            </a:p>
          </p:txBody>
        </p:sp>
        <p:sp>
          <p:nvSpPr>
            <p:cNvPr id="9" name="Left-Right Arrow 8"/>
            <p:cNvSpPr/>
            <p:nvPr/>
          </p:nvSpPr>
          <p:spPr>
            <a:xfrm>
              <a:off x="3124200" y="2027393"/>
              <a:ext cx="1743074" cy="685798"/>
            </a:xfrm>
            <a:prstGeom prst="lef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9" name="R"/>
            <p:cNvSpPr/>
            <p:nvPr/>
          </p:nvSpPr>
          <p:spPr>
            <a:xfrm rot="16200000">
              <a:off x="2046385" y="3449817"/>
              <a:ext cx="1387329" cy="609599"/>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i="1" dirty="0" smtClean="0">
                  <a:solidFill>
                    <a:prstClr val="black"/>
                  </a:solidFill>
                  <a:latin typeface="Calibri"/>
                </a:rPr>
                <a:t>Memory Controller</a:t>
              </a:r>
              <a:endParaRPr lang="en-US" sz="2000" b="1" i="1" dirty="0">
                <a:solidFill>
                  <a:prstClr val="black"/>
                </a:solidFill>
                <a:latin typeface="Calibri"/>
              </a:endParaRPr>
            </a:p>
          </p:txBody>
        </p:sp>
        <p:grpSp>
          <p:nvGrpSpPr>
            <p:cNvPr id="26" name="DRAM"/>
            <p:cNvGrpSpPr/>
            <p:nvPr/>
          </p:nvGrpSpPr>
          <p:grpSpPr>
            <a:xfrm>
              <a:off x="5029200" y="1322983"/>
              <a:ext cx="990600" cy="1758442"/>
              <a:chOff x="4723269" y="2353890"/>
              <a:chExt cx="3277726" cy="1758442"/>
            </a:xfrm>
          </p:grpSpPr>
          <p:sp>
            <p:nvSpPr>
              <p:cNvPr id="27"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latin typeface="Calibri"/>
                </a:endParaRPr>
              </a:p>
            </p:txBody>
          </p:sp>
          <p:sp>
            <p:nvSpPr>
              <p:cNvPr id="28"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i="1" dirty="0" smtClean="0">
                    <a:solidFill>
                      <a:prstClr val="black"/>
                    </a:solidFill>
                    <a:latin typeface="Calibri"/>
                  </a:rPr>
                  <a:t>Bank 7</a:t>
                </a:r>
                <a:endParaRPr lang="en-US" sz="2000" b="1" i="1" dirty="0">
                  <a:solidFill>
                    <a:prstClr val="black"/>
                  </a:solidFill>
                  <a:latin typeface="Calibri"/>
                </a:endParaRPr>
              </a:p>
            </p:txBody>
          </p:sp>
          <p:sp>
            <p:nvSpPr>
              <p:cNvPr id="29"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latin typeface="Calibri"/>
                </a:endParaRPr>
              </a:p>
            </p:txBody>
          </p:sp>
          <p:sp>
            <p:nvSpPr>
              <p:cNvPr id="30"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i="1" dirty="0" smtClean="0">
                    <a:solidFill>
                      <a:prstClr val="black"/>
                    </a:solidFill>
                    <a:latin typeface="Calibri"/>
                  </a:rPr>
                  <a:t>Bank 1</a:t>
                </a:r>
                <a:endParaRPr lang="en-US" sz="2000" b="1" i="1" dirty="0">
                  <a:solidFill>
                    <a:prstClr val="black"/>
                  </a:solidFill>
                  <a:latin typeface="Calibri"/>
                </a:endParaRPr>
              </a:p>
            </p:txBody>
          </p:sp>
          <p:sp>
            <p:nvSpPr>
              <p:cNvPr id="31"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i="1" dirty="0" smtClean="0">
                    <a:solidFill>
                      <a:prstClr val="black"/>
                    </a:solidFill>
                    <a:latin typeface="Calibri"/>
                  </a:rPr>
                  <a:t>Bank 0</a:t>
                </a:r>
                <a:endParaRPr lang="en-US" sz="2000" b="1" i="1" dirty="0">
                  <a:solidFill>
                    <a:prstClr val="black"/>
                  </a:solidFill>
                  <a:latin typeface="Calibri"/>
                </a:endParaRPr>
              </a:p>
            </p:txBody>
          </p:sp>
          <p:sp>
            <p:nvSpPr>
              <p:cNvPr id="32" name="TextBox 31"/>
              <p:cNvSpPr txBox="1"/>
              <p:nvPr/>
            </p:nvSpPr>
            <p:spPr>
              <a:xfrm rot="5400000">
                <a:off x="6827251" y="2515194"/>
                <a:ext cx="343364" cy="992920"/>
              </a:xfrm>
              <a:prstGeom prst="rect">
                <a:avLst/>
              </a:prstGeom>
              <a:noFill/>
            </p:spPr>
            <p:txBody>
              <a:bodyPr wrap="none" rtlCol="0">
                <a:spAutoFit/>
              </a:bodyPr>
              <a:lstStyle/>
              <a:p>
                <a:r>
                  <a:rPr lang="en-US" dirty="0" smtClean="0">
                    <a:solidFill>
                      <a:prstClr val="black"/>
                    </a:solidFill>
                    <a:latin typeface="Calibri"/>
                  </a:rPr>
                  <a:t>…</a:t>
                </a:r>
                <a:endParaRPr lang="en-US" dirty="0">
                  <a:solidFill>
                    <a:prstClr val="black"/>
                  </a:solidFill>
                  <a:latin typeface="Calibri"/>
                </a:endParaRPr>
              </a:p>
            </p:txBody>
          </p:sp>
        </p:grpSp>
        <p:grpSp>
          <p:nvGrpSpPr>
            <p:cNvPr id="47" name="DRAM"/>
            <p:cNvGrpSpPr/>
            <p:nvPr/>
          </p:nvGrpSpPr>
          <p:grpSpPr>
            <a:xfrm>
              <a:off x="6778649" y="1320780"/>
              <a:ext cx="990600" cy="1758442"/>
              <a:chOff x="4723269" y="2353890"/>
              <a:chExt cx="3277726" cy="1758442"/>
            </a:xfrm>
          </p:grpSpPr>
          <p:sp>
            <p:nvSpPr>
              <p:cNvPr id="48"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latin typeface="Calibri"/>
                </a:endParaRPr>
              </a:p>
            </p:txBody>
          </p:sp>
          <p:sp>
            <p:nvSpPr>
              <p:cNvPr id="49"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latin typeface="Calibri"/>
                </a:endParaRPr>
              </a:p>
            </p:txBody>
          </p:sp>
          <p:sp>
            <p:nvSpPr>
              <p:cNvPr id="50"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latin typeface="Calibri"/>
                </a:endParaRPr>
              </a:p>
            </p:txBody>
          </p:sp>
          <p:sp>
            <p:nvSpPr>
              <p:cNvPr id="51"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latin typeface="Calibri"/>
                </a:endParaRPr>
              </a:p>
            </p:txBody>
          </p:sp>
          <p:sp>
            <p:nvSpPr>
              <p:cNvPr id="52"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latin typeface="Calibri"/>
                </a:endParaRPr>
              </a:p>
            </p:txBody>
          </p:sp>
        </p:grpSp>
        <p:sp>
          <p:nvSpPr>
            <p:cNvPr id="54" name="Rectangle 53"/>
            <p:cNvSpPr/>
            <p:nvPr/>
          </p:nvSpPr>
          <p:spPr>
            <a:xfrm>
              <a:off x="6050279" y="2470189"/>
              <a:ext cx="728371"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55" name="Left-Right Arrow 54"/>
            <p:cNvSpPr/>
            <p:nvPr/>
          </p:nvSpPr>
          <p:spPr>
            <a:xfrm>
              <a:off x="3125061" y="3437091"/>
              <a:ext cx="1743074" cy="685798"/>
            </a:xfrm>
            <a:prstGeom prst="lef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nvGrpSpPr>
            <p:cNvPr id="56" name="DRAM"/>
            <p:cNvGrpSpPr/>
            <p:nvPr/>
          </p:nvGrpSpPr>
          <p:grpSpPr>
            <a:xfrm>
              <a:off x="5029200" y="3316951"/>
              <a:ext cx="990600" cy="1758442"/>
              <a:chOff x="4723269" y="2353890"/>
              <a:chExt cx="3277726" cy="1758442"/>
            </a:xfrm>
          </p:grpSpPr>
          <p:sp>
            <p:nvSpPr>
              <p:cNvPr id="60"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latin typeface="Calibri"/>
                </a:endParaRPr>
              </a:p>
            </p:txBody>
          </p:sp>
          <p:sp>
            <p:nvSpPr>
              <p:cNvPr id="61"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latin typeface="Calibri"/>
                </a:endParaRPr>
              </a:p>
            </p:txBody>
          </p:sp>
          <p:sp>
            <p:nvSpPr>
              <p:cNvPr id="62"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latin typeface="Calibri"/>
                </a:endParaRPr>
              </a:p>
            </p:txBody>
          </p:sp>
          <p:sp>
            <p:nvSpPr>
              <p:cNvPr id="63"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latin typeface="Calibri"/>
                </a:endParaRPr>
              </a:p>
            </p:txBody>
          </p:sp>
          <p:sp>
            <p:nvSpPr>
              <p:cNvPr id="64"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latin typeface="Calibri"/>
                </a:endParaRPr>
              </a:p>
            </p:txBody>
          </p:sp>
        </p:grpSp>
        <p:grpSp>
          <p:nvGrpSpPr>
            <p:cNvPr id="66" name="DRAM"/>
            <p:cNvGrpSpPr/>
            <p:nvPr/>
          </p:nvGrpSpPr>
          <p:grpSpPr>
            <a:xfrm>
              <a:off x="6778650" y="3314748"/>
              <a:ext cx="990600" cy="1758442"/>
              <a:chOff x="4723269" y="2353890"/>
              <a:chExt cx="3277726" cy="1758442"/>
            </a:xfrm>
          </p:grpSpPr>
          <p:sp>
            <p:nvSpPr>
              <p:cNvPr id="67" name="DRAM"/>
              <p:cNvSpPr/>
              <p:nvPr/>
            </p:nvSpPr>
            <p:spPr>
              <a:xfrm>
                <a:off x="4723272" y="2353890"/>
                <a:ext cx="3277723" cy="175484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latin typeface="Calibri"/>
                </a:endParaRPr>
              </a:p>
            </p:txBody>
          </p:sp>
          <p:sp>
            <p:nvSpPr>
              <p:cNvPr id="68" name="DRAM"/>
              <p:cNvSpPr/>
              <p:nvPr/>
            </p:nvSpPr>
            <p:spPr>
              <a:xfrm>
                <a:off x="4723272" y="235389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latin typeface="Calibri"/>
                </a:endParaRPr>
              </a:p>
            </p:txBody>
          </p:sp>
          <p:sp>
            <p:nvSpPr>
              <p:cNvPr id="69" name="DRAM"/>
              <p:cNvSpPr/>
              <p:nvPr/>
            </p:nvSpPr>
            <p:spPr>
              <a:xfrm>
                <a:off x="4723269" y="2792399"/>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latin typeface="Calibri"/>
                </a:endParaRPr>
              </a:p>
            </p:txBody>
          </p:sp>
          <p:sp>
            <p:nvSpPr>
              <p:cNvPr id="70" name="DRAM"/>
              <p:cNvSpPr/>
              <p:nvPr/>
            </p:nvSpPr>
            <p:spPr>
              <a:xfrm>
                <a:off x="4723272" y="3230908"/>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latin typeface="Calibri"/>
                </a:endParaRPr>
              </a:p>
            </p:txBody>
          </p:sp>
          <p:sp>
            <p:nvSpPr>
              <p:cNvPr id="71" name="DRAM"/>
              <p:cNvSpPr/>
              <p:nvPr/>
            </p:nvSpPr>
            <p:spPr>
              <a:xfrm>
                <a:off x="4723269" y="3673420"/>
                <a:ext cx="3277723" cy="438912"/>
              </a:xfrm>
              <a:prstGeom prst="roundRect">
                <a:avLst>
                  <a:gd name="adj" fmla="val 5494"/>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i="1" dirty="0">
                  <a:solidFill>
                    <a:prstClr val="black"/>
                  </a:solidFill>
                  <a:latin typeface="Calibri"/>
                </a:endParaRPr>
              </a:p>
            </p:txBody>
          </p:sp>
        </p:grpSp>
        <p:sp>
          <p:nvSpPr>
            <p:cNvPr id="72" name="Rectangle 71"/>
            <p:cNvSpPr/>
            <p:nvPr/>
          </p:nvSpPr>
          <p:spPr>
            <a:xfrm>
              <a:off x="6050279" y="4041474"/>
              <a:ext cx="728371"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sp>
          <p:nvSpPr>
            <p:cNvPr id="10" name="Rounded Rectangle 9"/>
            <p:cNvSpPr/>
            <p:nvPr/>
          </p:nvSpPr>
          <p:spPr>
            <a:xfrm>
              <a:off x="4876800" y="1175557"/>
              <a:ext cx="1321183" cy="2039230"/>
            </a:xfrm>
            <a:prstGeom prst="roundRect">
              <a:avLst/>
            </a:prstGeom>
            <a:noFill/>
            <a:ln>
              <a:solidFill>
                <a:schemeClr val="accent3">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a:endParaRPr>
            </a:p>
          </p:txBody>
        </p:sp>
      </p:grpSp>
      <p:sp>
        <p:nvSpPr>
          <p:cNvPr id="42" name="R"/>
          <p:cNvSpPr/>
          <p:nvPr/>
        </p:nvSpPr>
        <p:spPr>
          <a:xfrm>
            <a:off x="1143000" y="4648200"/>
            <a:ext cx="2743200" cy="388936"/>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000" b="1" i="1" dirty="0" smtClean="0">
                <a:solidFill>
                  <a:prstClr val="black"/>
                </a:solidFill>
                <a:latin typeface="Calibri"/>
              </a:rPr>
              <a:t>L1 $: 32KB</a:t>
            </a:r>
          </a:p>
          <a:p>
            <a:r>
              <a:rPr lang="en-US" sz="2000" b="1" i="1" dirty="0" smtClean="0">
                <a:solidFill>
                  <a:prstClr val="black"/>
                </a:solidFill>
                <a:latin typeface="Calibri"/>
              </a:rPr>
              <a:t>L2 $: 512KB/core</a:t>
            </a:r>
            <a:endParaRPr lang="en-US" sz="2000" b="1" i="1" dirty="0">
              <a:solidFill>
                <a:prstClr val="black"/>
              </a:solidFill>
              <a:latin typeface="Calibri"/>
            </a:endParaRPr>
          </a:p>
        </p:txBody>
      </p:sp>
    </p:spTree>
    <p:extLst>
      <p:ext uri="{BB962C8B-B14F-4D97-AF65-F5344CB8AC3E}">
        <p14:creationId xmlns:p14="http://schemas.microsoft.com/office/powerpoint/2010/main" val="28960189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Comparison Points</a:t>
            </a:r>
            <a:endParaRPr lang="en-US" dirty="0"/>
          </a:p>
        </p:txBody>
      </p:sp>
      <p:sp>
        <p:nvSpPr>
          <p:cNvPr id="3" name="Content Placeholder 2"/>
          <p:cNvSpPr>
            <a:spLocks noGrp="1"/>
          </p:cNvSpPr>
          <p:nvPr>
            <p:ph idx="1"/>
          </p:nvPr>
        </p:nvSpPr>
        <p:spPr/>
        <p:txBody>
          <a:bodyPr>
            <a:normAutofit lnSpcReduction="10000"/>
          </a:bodyPr>
          <a:lstStyle/>
          <a:p>
            <a:r>
              <a:rPr lang="en-US" b="1" dirty="0" smtClean="0"/>
              <a:t>All-bank refresh </a:t>
            </a:r>
            <a:r>
              <a:rPr lang="en-US" dirty="0" smtClean="0"/>
              <a:t>[DDR3, LPDDR3, …]</a:t>
            </a:r>
          </a:p>
          <a:p>
            <a:endParaRPr lang="en-US" dirty="0" smtClean="0"/>
          </a:p>
          <a:p>
            <a:r>
              <a:rPr lang="en-US" b="1" dirty="0" smtClean="0"/>
              <a:t>Per-bank refresh </a:t>
            </a:r>
            <a:r>
              <a:rPr lang="en-US" dirty="0" smtClean="0"/>
              <a:t>[LPDDR3]</a:t>
            </a:r>
          </a:p>
          <a:p>
            <a:endParaRPr lang="en-US" dirty="0" smtClean="0"/>
          </a:p>
          <a:p>
            <a:r>
              <a:rPr lang="en-US" b="1" dirty="0" smtClean="0"/>
              <a:t>Elastic refresh </a:t>
            </a:r>
            <a:r>
              <a:rPr lang="en-US" dirty="0" smtClean="0"/>
              <a:t>[</a:t>
            </a:r>
            <a:r>
              <a:rPr lang="en-US" dirty="0" err="1" smtClean="0"/>
              <a:t>Stuecheli</a:t>
            </a:r>
            <a:r>
              <a:rPr lang="en-US" dirty="0" smtClean="0"/>
              <a:t> et al., MICRO ‘10]:</a:t>
            </a:r>
          </a:p>
          <a:p>
            <a:pPr lvl="1"/>
            <a:r>
              <a:rPr lang="en-US" dirty="0" smtClean="0"/>
              <a:t>Postpones refreshes by a time delay based on the predicted rank idle time to avoid interference on memory requests</a:t>
            </a:r>
          </a:p>
          <a:p>
            <a:pPr lvl="1"/>
            <a:r>
              <a:rPr lang="en-US" dirty="0" smtClean="0">
                <a:solidFill>
                  <a:srgbClr val="FF0000"/>
                </a:solidFill>
              </a:rPr>
              <a:t>Proposed to schedule all-bank refreshes without exploiting per-bank refreshes</a:t>
            </a:r>
          </a:p>
          <a:p>
            <a:pPr lvl="1"/>
            <a:r>
              <a:rPr lang="en-US" dirty="0" smtClean="0">
                <a:solidFill>
                  <a:srgbClr val="FF0000"/>
                </a:solidFill>
              </a:rPr>
              <a:t>Cannot parallelize refreshes and accesses within a rank</a:t>
            </a:r>
          </a:p>
          <a:p>
            <a:pPr marL="457200" lvl="1" indent="0">
              <a:buNone/>
            </a:pPr>
            <a:endParaRPr lang="en-US" dirty="0" smtClean="0"/>
          </a:p>
          <a:p>
            <a:r>
              <a:rPr lang="en-US" b="1" dirty="0" smtClean="0"/>
              <a:t>Ideal (</a:t>
            </a:r>
            <a:r>
              <a:rPr lang="en-US" b="1" dirty="0"/>
              <a:t>n</a:t>
            </a:r>
            <a:r>
              <a:rPr lang="en-US" b="1" dirty="0" smtClean="0"/>
              <a:t>o refresh)</a:t>
            </a:r>
            <a:endParaRPr lang="en-US" b="1" dirty="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latin typeface="Calibri"/>
              </a:rPr>
              <a:pPr/>
              <a:t>249</a:t>
            </a:fld>
            <a:endParaRPr lang="en-US" dirty="0">
              <a:solidFill>
                <a:prstClr val="black"/>
              </a:solidFill>
              <a:latin typeface="Calibri"/>
            </a:endParaRPr>
          </a:p>
        </p:txBody>
      </p:sp>
    </p:spTree>
    <p:extLst>
      <p:ext uri="{BB962C8B-B14F-4D97-AF65-F5344CB8AC3E}">
        <p14:creationId xmlns:p14="http://schemas.microsoft.com/office/powerpoint/2010/main" val="27473324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Chart 26"/>
          <p:cNvGraphicFramePr>
            <a:graphicFrameLocks/>
          </p:cNvGraphicFramePr>
          <p:nvPr>
            <p:extLst>
              <p:ext uri="{D42A27DB-BD31-4B8C-83A1-F6EECF244321}">
                <p14:modId xmlns:p14="http://schemas.microsoft.com/office/powerpoint/2010/main" val="443354314"/>
              </p:ext>
            </p:extLst>
          </p:nvPr>
        </p:nvGraphicFramePr>
        <p:xfrm>
          <a:off x="381000" y="1023945"/>
          <a:ext cx="8534400" cy="4810110"/>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lstStyle/>
          <a:p>
            <a:r>
              <a:rPr lang="en-US" dirty="0" smtClean="0"/>
              <a:t>System Performance</a:t>
            </a:r>
            <a:endParaRPr lang="en-US" dirty="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latin typeface="Calibri"/>
              </a:rPr>
              <a:pPr/>
              <a:t>250</a:t>
            </a:fld>
            <a:endParaRPr lang="en-US" dirty="0">
              <a:solidFill>
                <a:prstClr val="black"/>
              </a:solidFill>
              <a:latin typeface="Calibri"/>
            </a:endParaRPr>
          </a:p>
        </p:txBody>
      </p:sp>
      <p:grpSp>
        <p:nvGrpSpPr>
          <p:cNvPr id="20" name="DS"/>
          <p:cNvGrpSpPr/>
          <p:nvPr/>
        </p:nvGrpSpPr>
        <p:grpSpPr>
          <a:xfrm>
            <a:off x="2438400" y="1084560"/>
            <a:ext cx="4545125" cy="461665"/>
            <a:chOff x="2438400" y="1154668"/>
            <a:chExt cx="4545125" cy="461665"/>
          </a:xfrm>
        </p:grpSpPr>
        <p:sp>
          <p:nvSpPr>
            <p:cNvPr id="21" name="TextBox 20"/>
            <p:cNvSpPr txBox="1"/>
            <p:nvPr/>
          </p:nvSpPr>
          <p:spPr>
            <a:xfrm>
              <a:off x="2438400" y="1154668"/>
              <a:ext cx="806631" cy="461665"/>
            </a:xfrm>
            <a:prstGeom prst="rect">
              <a:avLst/>
            </a:prstGeom>
            <a:noFill/>
          </p:spPr>
          <p:txBody>
            <a:bodyPr wrap="none" rtlCol="0">
              <a:spAutoFit/>
            </a:bodyPr>
            <a:lstStyle/>
            <a:p>
              <a:r>
                <a:rPr lang="en-US" sz="2400" dirty="0" smtClean="0">
                  <a:solidFill>
                    <a:srgbClr val="F79646"/>
                  </a:solidFill>
                  <a:latin typeface="Calibri"/>
                </a:rPr>
                <a:t>7.9%</a:t>
              </a:r>
              <a:endParaRPr lang="en-US" sz="2400" dirty="0">
                <a:solidFill>
                  <a:srgbClr val="F79646"/>
                </a:solidFill>
                <a:latin typeface="Calibri"/>
              </a:endParaRPr>
            </a:p>
          </p:txBody>
        </p:sp>
        <p:sp>
          <p:nvSpPr>
            <p:cNvPr id="22" name="TextBox 21"/>
            <p:cNvSpPr txBox="1"/>
            <p:nvPr/>
          </p:nvSpPr>
          <p:spPr>
            <a:xfrm>
              <a:off x="4191000" y="1154668"/>
              <a:ext cx="963725" cy="461665"/>
            </a:xfrm>
            <a:prstGeom prst="rect">
              <a:avLst/>
            </a:prstGeom>
            <a:noFill/>
          </p:spPr>
          <p:txBody>
            <a:bodyPr wrap="none" rtlCol="0">
              <a:spAutoFit/>
            </a:bodyPr>
            <a:lstStyle/>
            <a:p>
              <a:r>
                <a:rPr lang="en-US" sz="2400" dirty="0" smtClean="0">
                  <a:solidFill>
                    <a:srgbClr val="F79646"/>
                  </a:solidFill>
                  <a:latin typeface="Calibri"/>
                </a:rPr>
                <a:t>12.3%</a:t>
              </a:r>
              <a:endParaRPr lang="en-US" sz="2400" dirty="0">
                <a:solidFill>
                  <a:srgbClr val="F79646"/>
                </a:solidFill>
                <a:latin typeface="Calibri"/>
              </a:endParaRPr>
            </a:p>
          </p:txBody>
        </p:sp>
        <p:sp>
          <p:nvSpPr>
            <p:cNvPr id="23" name="TextBox 22"/>
            <p:cNvSpPr txBox="1"/>
            <p:nvPr/>
          </p:nvSpPr>
          <p:spPr>
            <a:xfrm>
              <a:off x="6019800" y="1154668"/>
              <a:ext cx="963725" cy="461665"/>
            </a:xfrm>
            <a:prstGeom prst="rect">
              <a:avLst/>
            </a:prstGeom>
            <a:noFill/>
          </p:spPr>
          <p:txBody>
            <a:bodyPr wrap="none" rtlCol="0">
              <a:spAutoFit/>
            </a:bodyPr>
            <a:lstStyle/>
            <a:p>
              <a:r>
                <a:rPr lang="en-US" sz="2400" dirty="0" smtClean="0">
                  <a:solidFill>
                    <a:srgbClr val="F79646"/>
                  </a:solidFill>
                  <a:latin typeface="Calibri"/>
                </a:rPr>
                <a:t>20.2%</a:t>
              </a:r>
              <a:endParaRPr lang="en-US" sz="2400" dirty="0">
                <a:solidFill>
                  <a:srgbClr val="F79646"/>
                </a:solidFill>
                <a:latin typeface="Calibri"/>
              </a:endParaRPr>
            </a:p>
          </p:txBody>
        </p:sp>
      </p:grpSp>
      <p:sp>
        <p:nvSpPr>
          <p:cNvPr id="15" name="Rounded Rectangle 14"/>
          <p:cNvSpPr/>
          <p:nvPr/>
        </p:nvSpPr>
        <p:spPr>
          <a:xfrm>
            <a:off x="533400" y="5410200"/>
            <a:ext cx="7854167" cy="869950"/>
          </a:xfrm>
          <a:prstGeom prst="roundRect">
            <a:avLst>
              <a:gd name="adj" fmla="val 0"/>
            </a:avLst>
          </a:prstGeom>
          <a:solidFill>
            <a:srgbClr val="064F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800" i="1" dirty="0">
                <a:solidFill>
                  <a:prstClr val="white"/>
                </a:solidFill>
                <a:latin typeface="Calibri"/>
              </a:rPr>
              <a:t>1</a:t>
            </a:r>
            <a:r>
              <a:rPr lang="en-US" sz="2800" i="1" dirty="0" smtClean="0">
                <a:solidFill>
                  <a:prstClr val="white"/>
                </a:solidFill>
                <a:latin typeface="Calibri"/>
              </a:rPr>
              <a:t>. Both DARP &amp; SARP provide performance gains and combining them (DSARP) improves even more</a:t>
            </a:r>
            <a:endParaRPr lang="en-US" sz="2800" i="1" dirty="0">
              <a:solidFill>
                <a:prstClr val="white"/>
              </a:solidFill>
              <a:latin typeface="Calibri"/>
            </a:endParaRPr>
          </a:p>
        </p:txBody>
      </p:sp>
      <p:sp>
        <p:nvSpPr>
          <p:cNvPr id="11" name="Rounded Rectangle 10"/>
          <p:cNvSpPr/>
          <p:nvPr/>
        </p:nvSpPr>
        <p:spPr>
          <a:xfrm>
            <a:off x="533400" y="5410200"/>
            <a:ext cx="7848600" cy="869950"/>
          </a:xfrm>
          <a:prstGeom prst="roundRect">
            <a:avLst>
              <a:gd name="adj" fmla="val 0"/>
            </a:avLst>
          </a:prstGeom>
          <a:solidFill>
            <a:srgbClr val="064F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600" i="1" dirty="0">
                <a:solidFill>
                  <a:prstClr val="white"/>
                </a:solidFill>
                <a:latin typeface="Calibri"/>
              </a:rPr>
              <a:t>2</a:t>
            </a:r>
            <a:r>
              <a:rPr lang="en-US" sz="2600" i="1" dirty="0" smtClean="0">
                <a:solidFill>
                  <a:prstClr val="white"/>
                </a:solidFill>
                <a:latin typeface="Calibri"/>
              </a:rPr>
              <a:t>. Consistent </a:t>
            </a:r>
            <a:r>
              <a:rPr lang="en-US" sz="2600" i="1" dirty="0">
                <a:solidFill>
                  <a:prstClr val="white"/>
                </a:solidFill>
                <a:latin typeface="Calibri"/>
              </a:rPr>
              <a:t>system performance </a:t>
            </a:r>
            <a:r>
              <a:rPr lang="en-US" sz="2600" i="1" dirty="0" smtClean="0">
                <a:solidFill>
                  <a:prstClr val="white"/>
                </a:solidFill>
                <a:latin typeface="Calibri"/>
              </a:rPr>
              <a:t>improvement across DRAM densities (</a:t>
            </a:r>
            <a:r>
              <a:rPr lang="en-US" sz="2600" i="1" dirty="0">
                <a:solidFill>
                  <a:prstClr val="white"/>
                </a:solidFill>
                <a:latin typeface="Calibri"/>
              </a:rPr>
              <a:t>within </a:t>
            </a:r>
            <a:r>
              <a:rPr lang="en-US" sz="2600" b="1" i="1" dirty="0">
                <a:solidFill>
                  <a:prstClr val="white"/>
                </a:solidFill>
                <a:latin typeface="Calibri"/>
              </a:rPr>
              <a:t>0.9%, 1.2%, and 3.8% </a:t>
            </a:r>
            <a:r>
              <a:rPr lang="en-US" sz="2600" i="1" dirty="0">
                <a:solidFill>
                  <a:prstClr val="white"/>
                </a:solidFill>
                <a:latin typeface="Calibri"/>
              </a:rPr>
              <a:t>of ideal)</a:t>
            </a:r>
          </a:p>
        </p:txBody>
      </p:sp>
    </p:spTree>
    <p:extLst>
      <p:ext uri="{BB962C8B-B14F-4D97-AF65-F5344CB8AC3E}">
        <p14:creationId xmlns:p14="http://schemas.microsoft.com/office/powerpoint/2010/main" val="1601246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
                                            <p:graphicEl>
                                              <a:chart seriesIdx="3" categoryIdx="-4" bldStep="series"/>
                                            </p:graphic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7">
                                            <p:graphicEl>
                                              <a:chart seriesIdx="4" categoryIdx="-4" bldStep="series"/>
                                            </p:graphic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7">
                                            <p:graphicEl>
                                              <a:chart seriesIdx="5" categoryIdx="-4" bldStep="series"/>
                                            </p:graphic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0"/>
                                        </p:tgtEl>
                                        <p:attrNameLst>
                                          <p:attrName>style.visibility</p:attrName>
                                        </p:attrNameLst>
                                      </p:cBhvr>
                                      <p:to>
                                        <p:strVal val="visible"/>
                                      </p:to>
                                    </p:set>
                                  </p:childTnLst>
                                </p:cTn>
                              </p:par>
                              <p:par>
                                <p:cTn id="17" presetID="1" presetClass="entr" presetSubtype="0" fill="hold" grpId="0" nodeType="withEffect">
                                  <p:stCondLst>
                                    <p:cond delay="1500"/>
                                  </p:stCondLst>
                                  <p:childTnLst>
                                    <p:set>
                                      <p:cBhvr>
                                        <p:cTn id="18" dur="1" fill="hold">
                                          <p:stCondLst>
                                            <p:cond delay="0"/>
                                          </p:stCondLst>
                                        </p:cTn>
                                        <p:tgtEl>
                                          <p:spTgt spid="27">
                                            <p:graphicEl>
                                              <a:chart seriesIdx="6" categoryIdx="-4" bldStep="series"/>
                                            </p:graphic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7" grpId="0">
        <p:bldSub>
          <a:bldChart bld="series"/>
        </p:bldSub>
      </p:bldGraphic>
      <p:bldP spid="15" grpId="0" animBg="1"/>
      <p:bldP spid="11" grpId="0" animBg="1"/>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Energy Efficiency</a:t>
            </a:r>
            <a:endParaRPr lang="en-US" dirty="0"/>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solidFill>
                <a:latin typeface="Calibri"/>
              </a:rPr>
              <a:pPr/>
              <a:t>251</a:t>
            </a:fld>
            <a:endParaRPr lang="en-US" dirty="0">
              <a:solidFill>
                <a:prstClr val="black"/>
              </a:solidFill>
              <a:latin typeface="Calibri"/>
            </a:endParaRPr>
          </a:p>
        </p:txBody>
      </p:sp>
      <p:grpSp>
        <p:nvGrpSpPr>
          <p:cNvPr id="6" name="DS"/>
          <p:cNvGrpSpPr/>
          <p:nvPr/>
        </p:nvGrpSpPr>
        <p:grpSpPr>
          <a:xfrm>
            <a:off x="2590800" y="1367135"/>
            <a:ext cx="4495800" cy="690265"/>
            <a:chOff x="2438400" y="1302603"/>
            <a:chExt cx="4495800" cy="690265"/>
          </a:xfrm>
        </p:grpSpPr>
        <p:sp>
          <p:nvSpPr>
            <p:cNvPr id="7" name="TextBox 6"/>
            <p:cNvSpPr txBox="1"/>
            <p:nvPr/>
          </p:nvSpPr>
          <p:spPr>
            <a:xfrm>
              <a:off x="2438400" y="1531203"/>
              <a:ext cx="806631" cy="461665"/>
            </a:xfrm>
            <a:prstGeom prst="rect">
              <a:avLst/>
            </a:prstGeom>
            <a:noFill/>
          </p:spPr>
          <p:txBody>
            <a:bodyPr wrap="none" rtlCol="0">
              <a:spAutoFit/>
            </a:bodyPr>
            <a:lstStyle/>
            <a:p>
              <a:r>
                <a:rPr lang="en-US" sz="2400" dirty="0" smtClean="0">
                  <a:solidFill>
                    <a:srgbClr val="F79646"/>
                  </a:solidFill>
                  <a:latin typeface="Calibri"/>
                </a:rPr>
                <a:t>3.0%</a:t>
              </a:r>
              <a:endParaRPr lang="en-US" sz="2400" dirty="0">
                <a:solidFill>
                  <a:srgbClr val="F79646"/>
                </a:solidFill>
                <a:latin typeface="Calibri"/>
              </a:endParaRPr>
            </a:p>
          </p:txBody>
        </p:sp>
        <p:sp>
          <p:nvSpPr>
            <p:cNvPr id="8" name="TextBox 7"/>
            <p:cNvSpPr txBox="1"/>
            <p:nvPr/>
          </p:nvSpPr>
          <p:spPr>
            <a:xfrm>
              <a:off x="4298769" y="1383268"/>
              <a:ext cx="806631" cy="461665"/>
            </a:xfrm>
            <a:prstGeom prst="rect">
              <a:avLst/>
            </a:prstGeom>
            <a:noFill/>
          </p:spPr>
          <p:txBody>
            <a:bodyPr wrap="none" rtlCol="0">
              <a:spAutoFit/>
            </a:bodyPr>
            <a:lstStyle/>
            <a:p>
              <a:r>
                <a:rPr lang="en-US" sz="2400" dirty="0" smtClean="0">
                  <a:solidFill>
                    <a:srgbClr val="F79646"/>
                  </a:solidFill>
                  <a:latin typeface="Calibri"/>
                </a:rPr>
                <a:t>5.2%</a:t>
              </a:r>
              <a:endParaRPr lang="en-US" sz="2400" dirty="0">
                <a:solidFill>
                  <a:srgbClr val="F79646"/>
                </a:solidFill>
                <a:latin typeface="Calibri"/>
              </a:endParaRPr>
            </a:p>
          </p:txBody>
        </p:sp>
        <p:sp>
          <p:nvSpPr>
            <p:cNvPr id="9" name="TextBox 8"/>
            <p:cNvSpPr txBox="1"/>
            <p:nvPr/>
          </p:nvSpPr>
          <p:spPr>
            <a:xfrm>
              <a:off x="6127569" y="1302603"/>
              <a:ext cx="806631" cy="461665"/>
            </a:xfrm>
            <a:prstGeom prst="rect">
              <a:avLst/>
            </a:prstGeom>
            <a:noFill/>
          </p:spPr>
          <p:txBody>
            <a:bodyPr wrap="none" rtlCol="0">
              <a:spAutoFit/>
            </a:bodyPr>
            <a:lstStyle/>
            <a:p>
              <a:r>
                <a:rPr lang="en-US" sz="2400" dirty="0" smtClean="0">
                  <a:solidFill>
                    <a:srgbClr val="F79646"/>
                  </a:solidFill>
                  <a:latin typeface="Calibri"/>
                </a:rPr>
                <a:t>9.0%</a:t>
              </a:r>
              <a:endParaRPr lang="en-US" sz="2400" dirty="0">
                <a:solidFill>
                  <a:srgbClr val="F79646"/>
                </a:solidFill>
                <a:latin typeface="Calibri"/>
              </a:endParaRPr>
            </a:p>
          </p:txBody>
        </p:sp>
      </p:grpSp>
      <p:sp>
        <p:nvSpPr>
          <p:cNvPr id="10" name="Rounded Rectangle 9"/>
          <p:cNvSpPr/>
          <p:nvPr/>
        </p:nvSpPr>
        <p:spPr>
          <a:xfrm>
            <a:off x="990600" y="5607050"/>
            <a:ext cx="7086600" cy="717550"/>
          </a:xfrm>
          <a:prstGeom prst="roundRect">
            <a:avLst>
              <a:gd name="adj" fmla="val 0"/>
            </a:avLst>
          </a:prstGeom>
          <a:solidFill>
            <a:srgbClr val="064F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800" i="1" dirty="0" smtClean="0">
                <a:solidFill>
                  <a:prstClr val="white"/>
                </a:solidFill>
                <a:latin typeface="Calibri"/>
              </a:rPr>
              <a:t>Consistent reduction on energy consumption</a:t>
            </a:r>
            <a:endParaRPr lang="en-US" sz="2800" i="1" dirty="0">
              <a:solidFill>
                <a:prstClr val="white"/>
              </a:solidFill>
              <a:latin typeface="Calibri"/>
            </a:endParaRPr>
          </a:p>
        </p:txBody>
      </p:sp>
      <p:graphicFrame>
        <p:nvGraphicFramePr>
          <p:cNvPr id="11" name="Chart 10"/>
          <p:cNvGraphicFramePr>
            <a:graphicFrameLocks/>
          </p:cNvGraphicFramePr>
          <p:nvPr>
            <p:extLst>
              <p:ext uri="{D42A27DB-BD31-4B8C-83A1-F6EECF244321}">
                <p14:modId xmlns:p14="http://schemas.microsoft.com/office/powerpoint/2010/main" val="2869300086"/>
              </p:ext>
            </p:extLst>
          </p:nvPr>
        </p:nvGraphicFramePr>
        <p:xfrm>
          <a:off x="533400" y="1219200"/>
          <a:ext cx="8068397" cy="481011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70298333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300" dirty="0" smtClean="0"/>
              <a:t>More Information on Refresh-Access Parallelization</a:t>
            </a:r>
            <a:endParaRPr lang="en-US" sz="3300" dirty="0"/>
          </a:p>
        </p:txBody>
      </p:sp>
      <p:sp>
        <p:nvSpPr>
          <p:cNvPr id="3" name="Content Placeholder 2"/>
          <p:cNvSpPr>
            <a:spLocks noGrp="1"/>
          </p:cNvSpPr>
          <p:nvPr>
            <p:ph idx="1"/>
          </p:nvPr>
        </p:nvSpPr>
        <p:spPr>
          <a:xfrm>
            <a:off x="228600" y="980728"/>
            <a:ext cx="8610600" cy="4876800"/>
          </a:xfrm>
        </p:spPr>
        <p:txBody>
          <a:bodyPr/>
          <a:lstStyle/>
          <a:p>
            <a:r>
              <a:rPr lang="en-US" sz="2000" dirty="0"/>
              <a:t>Kevin Chang, Donghyuk Lee, </a:t>
            </a:r>
            <a:r>
              <a:rPr lang="en-US" sz="2000" dirty="0" err="1"/>
              <a:t>Zeshan</a:t>
            </a:r>
            <a:r>
              <a:rPr lang="en-US" sz="2000" dirty="0"/>
              <a:t> </a:t>
            </a:r>
            <a:r>
              <a:rPr lang="en-US" sz="2000" dirty="0" err="1"/>
              <a:t>Chishti</a:t>
            </a:r>
            <a:r>
              <a:rPr lang="en-US" sz="2000" dirty="0"/>
              <a:t>, </a:t>
            </a:r>
            <a:r>
              <a:rPr lang="en-US" sz="2000" dirty="0" err="1"/>
              <a:t>Alaa</a:t>
            </a:r>
            <a:r>
              <a:rPr lang="en-US" sz="2000" dirty="0"/>
              <a:t> </a:t>
            </a:r>
            <a:r>
              <a:rPr lang="en-US" sz="2000" dirty="0" err="1"/>
              <a:t>Alameldeen</a:t>
            </a:r>
            <a:r>
              <a:rPr lang="en-US" sz="2000" dirty="0"/>
              <a:t>, Chris Wilkerson, Yoongu Kim, and Onur Mutlu,</a:t>
            </a:r>
            <a:br>
              <a:rPr lang="en-US" sz="2000" dirty="0"/>
            </a:br>
            <a:r>
              <a:rPr lang="en-US" sz="2000" b="1" dirty="0">
                <a:hlinkClick r:id="rId2"/>
              </a:rPr>
              <a:t>"Improving DRAM Performance by Parallelizing Refreshes with Accesses"</a:t>
            </a:r>
            <a:r>
              <a:rPr lang="en-US" sz="2000" dirty="0"/>
              <a:t> </a:t>
            </a:r>
            <a:br>
              <a:rPr lang="en-US" sz="2000" dirty="0"/>
            </a:br>
            <a:r>
              <a:rPr lang="en-US" sz="2000" i="1" dirty="0"/>
              <a:t>Proceedings of the </a:t>
            </a:r>
            <a:r>
              <a:rPr lang="en-US" sz="2000" i="1" dirty="0">
                <a:hlinkClick r:id="rId3"/>
              </a:rPr>
              <a:t>20th International Symposium on High-Performance Computer Architecture</a:t>
            </a:r>
            <a:r>
              <a:rPr lang="en-US" sz="2000" i="1" dirty="0"/>
              <a:t> (</a:t>
            </a:r>
            <a:r>
              <a:rPr lang="en-US" sz="2000" b="1" i="1" dirty="0"/>
              <a:t>HPCA</a:t>
            </a:r>
            <a:r>
              <a:rPr lang="en-US" sz="2000" i="1" dirty="0"/>
              <a:t>)</a:t>
            </a:r>
            <a:r>
              <a:rPr lang="en-US" sz="2000" dirty="0"/>
              <a:t>, Orlando, FL, February 2014. [</a:t>
            </a:r>
            <a:r>
              <a:rPr lang="en-US" sz="2000" dirty="0">
                <a:hlinkClick r:id="rId4"/>
              </a:rPr>
              <a:t>Summary</a:t>
            </a:r>
            <a:r>
              <a:rPr lang="en-US" sz="2000" dirty="0"/>
              <a:t>] [</a:t>
            </a:r>
            <a:r>
              <a:rPr lang="en-US" sz="2000" dirty="0">
                <a:hlinkClick r:id="rId5"/>
              </a:rPr>
              <a:t>Slides (pptx)</a:t>
            </a:r>
            <a:r>
              <a:rPr lang="en-US" sz="2000" dirty="0"/>
              <a:t> </a:t>
            </a:r>
            <a:r>
              <a:rPr lang="en-US" sz="2000" dirty="0">
                <a:hlinkClick r:id="rId6"/>
              </a:rPr>
              <a:t>(pdf)</a:t>
            </a:r>
            <a:r>
              <a:rPr lang="en-US" sz="2000" dirty="0"/>
              <a:t>] </a:t>
            </a:r>
            <a:endParaRPr lang="en-US" sz="2000" dirty="0" smtClean="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252</a:t>
            </a:fld>
            <a:endParaRPr lang="en-US" altLang="en-US">
              <a:solidFill>
                <a:srgbClr val="000000"/>
              </a:solidFill>
            </a:endParaRPr>
          </a:p>
        </p:txBody>
      </p:sp>
      <p:pic>
        <p:nvPicPr>
          <p:cNvPr id="5" name="Picture 4"/>
          <p:cNvPicPr>
            <a:picLocks noChangeAspect="1"/>
          </p:cNvPicPr>
          <p:nvPr/>
        </p:nvPicPr>
        <p:blipFill>
          <a:blip r:embed="rId7"/>
          <a:stretch>
            <a:fillRect/>
          </a:stretch>
        </p:blipFill>
        <p:spPr>
          <a:xfrm>
            <a:off x="-108520" y="3804590"/>
            <a:ext cx="9144000" cy="2576738"/>
          </a:xfrm>
          <a:prstGeom prst="rect">
            <a:avLst/>
          </a:prstGeom>
        </p:spPr>
      </p:pic>
    </p:spTree>
    <p:extLst>
      <p:ext uri="{BB962C8B-B14F-4D97-AF65-F5344CB8AC3E}">
        <p14:creationId xmlns:p14="http://schemas.microsoft.com/office/powerpoint/2010/main" val="20246314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Tackling Refresh: Solutions</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smtClean="0">
              <a:solidFill>
                <a:srgbClr val="0000FF"/>
              </a:solidFill>
            </a:endParaRPr>
          </a:p>
          <a:p>
            <a:r>
              <a:rPr lang="en-US" dirty="0" smtClean="0">
                <a:solidFill>
                  <a:srgbClr val="0000FF"/>
                </a:solidFill>
              </a:rPr>
              <a:t>Eliminate unnecessary refreshes </a:t>
            </a:r>
            <a:r>
              <a:rPr lang="en-US" sz="1800" dirty="0" smtClean="0">
                <a:solidFill>
                  <a:srgbClr val="0000FF"/>
                </a:solidFill>
              </a:rPr>
              <a:t>[Liu+ ISCA’12]</a:t>
            </a:r>
          </a:p>
          <a:p>
            <a:pPr lvl="1"/>
            <a:r>
              <a:rPr lang="en-US" dirty="0" smtClean="0"/>
              <a:t>Exploit device characteristics </a:t>
            </a:r>
          </a:p>
          <a:p>
            <a:pPr lvl="1"/>
            <a:r>
              <a:rPr lang="en-US" dirty="0" smtClean="0"/>
              <a:t>Exploit data and application characteristics</a:t>
            </a:r>
          </a:p>
          <a:p>
            <a:pPr marL="0" indent="0">
              <a:buNone/>
            </a:pPr>
            <a:endParaRPr lang="en-US" dirty="0"/>
          </a:p>
          <a:p>
            <a:r>
              <a:rPr lang="en-US" dirty="0" smtClean="0">
                <a:solidFill>
                  <a:srgbClr val="0000FF"/>
                </a:solidFill>
              </a:rPr>
              <a:t>Reduce refresh rate and </a:t>
            </a:r>
            <a:r>
              <a:rPr lang="en-US" dirty="0" err="1" smtClean="0">
                <a:solidFill>
                  <a:srgbClr val="0000FF"/>
                </a:solidFill>
              </a:rPr>
              <a:t>detect+correct</a:t>
            </a:r>
            <a:r>
              <a:rPr lang="en-US" dirty="0" smtClean="0">
                <a:solidFill>
                  <a:srgbClr val="0000FF"/>
                </a:solidFill>
              </a:rPr>
              <a:t> errors that occur </a:t>
            </a:r>
            <a:r>
              <a:rPr lang="en-US" sz="1800" dirty="0" smtClean="0">
                <a:solidFill>
                  <a:srgbClr val="0000FF"/>
                </a:solidFill>
              </a:rPr>
              <a:t>[Khan+ SIGMETRICS’14]</a:t>
            </a:r>
          </a:p>
          <a:p>
            <a:endParaRPr lang="en-US" dirty="0"/>
          </a:p>
          <a:p>
            <a:r>
              <a:rPr lang="en-US" dirty="0" smtClean="0">
                <a:solidFill>
                  <a:schemeClr val="accent2">
                    <a:lumMod val="75000"/>
                  </a:schemeClr>
                </a:solidFill>
              </a:rPr>
              <a:t>Understand retention time behavior in DRAM </a:t>
            </a:r>
            <a:r>
              <a:rPr lang="en-US" sz="1800" dirty="0" smtClean="0">
                <a:solidFill>
                  <a:schemeClr val="accent2">
                    <a:lumMod val="75000"/>
                  </a:schemeClr>
                </a:solidFill>
              </a:rPr>
              <a:t>[Liu+ ISCA’13]</a:t>
            </a:r>
            <a:endParaRPr lang="en-US" sz="1800" dirty="0">
              <a:solidFill>
                <a:schemeClr val="accent2">
                  <a:lumMod val="75000"/>
                </a:schemeClr>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253</a:t>
            </a:fld>
            <a:endParaRPr lang="en-US" altLang="en-US">
              <a:solidFill>
                <a:srgbClr val="000000"/>
              </a:solidFill>
            </a:endParaRPr>
          </a:p>
        </p:txBody>
      </p:sp>
      <p:sp>
        <p:nvSpPr>
          <p:cNvPr id="5" name="Rectangle 4"/>
          <p:cNvSpPr/>
          <p:nvPr/>
        </p:nvSpPr>
        <p:spPr>
          <a:xfrm>
            <a:off x="539552" y="2036190"/>
            <a:ext cx="6120680" cy="936104"/>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15041977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Most Refreshes Are Unnecessary</a:t>
            </a:r>
            <a:endParaRPr lang="en-US" dirty="0"/>
          </a:p>
        </p:txBody>
      </p:sp>
      <p:sp>
        <p:nvSpPr>
          <p:cNvPr id="3" name="Content Placeholder 2"/>
          <p:cNvSpPr>
            <a:spLocks noGrp="1"/>
          </p:cNvSpPr>
          <p:nvPr>
            <p:ph idx="1"/>
          </p:nvPr>
        </p:nvSpPr>
        <p:spPr/>
        <p:txBody>
          <a:bodyPr/>
          <a:lstStyle/>
          <a:p>
            <a:r>
              <a:rPr lang="en-US" dirty="0" smtClean="0">
                <a:solidFill>
                  <a:srgbClr val="0000FF"/>
                </a:solidFill>
              </a:rPr>
              <a:t>Retention Time Profile of DRAM looks like this:</a:t>
            </a:r>
            <a:endParaRPr lang="en-US" dirty="0">
              <a:solidFill>
                <a:srgbClr val="0000FF"/>
              </a:solidFill>
            </a:endParaRPr>
          </a:p>
        </p:txBody>
      </p:sp>
      <p:sp>
        <p:nvSpPr>
          <p:cNvPr id="4" name="Slide Number Placeholder 3"/>
          <p:cNvSpPr>
            <a:spLocks noGrp="1"/>
          </p:cNvSpPr>
          <p:nvPr>
            <p:ph type="sldNum" sz="quarter" idx="11"/>
          </p:nvPr>
        </p:nvSpPr>
        <p:spPr/>
        <p:txBody>
          <a:bodyPr/>
          <a:lstStyle/>
          <a:p>
            <a:pPr>
              <a:defRPr/>
            </a:pPr>
            <a:fld id="{00786FF2-CC60-CB43-AE88-3EA463621049}" type="slidenum">
              <a:rPr lang="en-US" smtClean="0"/>
              <a:pPr>
                <a:defRPr/>
              </a:pPr>
              <a:t>254</a:t>
            </a:fld>
            <a:endParaRPr lang="en-US"/>
          </a:p>
        </p:txBody>
      </p:sp>
      <p:pic>
        <p:nvPicPr>
          <p:cNvPr id="5" name="Picture 4"/>
          <p:cNvPicPr>
            <a:picLocks noChangeAspect="1"/>
          </p:cNvPicPr>
          <p:nvPr/>
        </p:nvPicPr>
        <p:blipFill>
          <a:blip r:embed="rId2"/>
          <a:stretch>
            <a:fillRect/>
          </a:stretch>
        </p:blipFill>
        <p:spPr>
          <a:xfrm>
            <a:off x="0" y="1864539"/>
            <a:ext cx="9144000" cy="4372773"/>
          </a:xfrm>
          <a:prstGeom prst="rect">
            <a:avLst/>
          </a:prstGeom>
        </p:spPr>
      </p:pic>
    </p:spTree>
    <p:extLst>
      <p:ext uri="{BB962C8B-B14F-4D97-AF65-F5344CB8AC3E}">
        <p14:creationId xmlns:p14="http://schemas.microsoft.com/office/powerpoint/2010/main" val="35664041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1052513"/>
            <a:ext cx="8610600" cy="5195887"/>
          </a:xfrm>
        </p:spPr>
        <p:txBody>
          <a:bodyPr/>
          <a:lstStyle/>
          <a:p>
            <a:pPr marL="0" indent="0">
              <a:buFont typeface="Wingdings" charset="0"/>
              <a:buNone/>
            </a:pPr>
            <a:r>
              <a:rPr lang="en-US">
                <a:solidFill>
                  <a:srgbClr val="FF0000"/>
                </a:solidFill>
                <a:latin typeface="Tahoma" charset="0"/>
              </a:rPr>
              <a:t>1. Profiling: </a:t>
            </a:r>
            <a:r>
              <a:rPr lang="en-US">
                <a:solidFill>
                  <a:srgbClr val="0000FF"/>
                </a:solidFill>
                <a:latin typeface="Tahoma" charset="0"/>
              </a:rPr>
              <a:t>Profile the retention time of all DRAM rows</a:t>
            </a: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r>
              <a:rPr lang="en-US">
                <a:solidFill>
                  <a:srgbClr val="FF0000"/>
                </a:solidFill>
                <a:latin typeface="Tahoma" charset="0"/>
              </a:rPr>
              <a:t>2. Binning: </a:t>
            </a:r>
            <a:r>
              <a:rPr lang="en-US">
                <a:solidFill>
                  <a:srgbClr val="0000FF"/>
                </a:solidFill>
                <a:latin typeface="Tahoma" charset="0"/>
              </a:rPr>
              <a:t>Store rows into bins by retention time</a:t>
            </a:r>
          </a:p>
          <a:p>
            <a:pPr marL="0" indent="0">
              <a:buFont typeface="Wingdings" charset="0"/>
              <a:buNone/>
            </a:pPr>
            <a:r>
              <a:rPr lang="en-US">
                <a:solidFill>
                  <a:srgbClr val="0000FF"/>
                </a:solidFill>
                <a:latin typeface="Tahoma" charset="0"/>
              </a:rPr>
              <a:t>   </a:t>
            </a:r>
            <a:r>
              <a:rPr lang="en-US">
                <a:latin typeface="Tahoma" charset="0"/>
                <a:sym typeface="Wingdings" charset="0"/>
              </a:rPr>
              <a:t> u</a:t>
            </a:r>
            <a:r>
              <a:rPr lang="en-US">
                <a:latin typeface="Tahoma" charset="0"/>
              </a:rPr>
              <a:t>se Bloom Filters for efficient and scalable storage</a:t>
            </a: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endParaRPr lang="en-US">
              <a:solidFill>
                <a:srgbClr val="0000FF"/>
              </a:solidFill>
              <a:latin typeface="Tahoma" charset="0"/>
            </a:endParaRPr>
          </a:p>
          <a:p>
            <a:pPr marL="0" indent="0">
              <a:buFont typeface="Wingdings" charset="0"/>
              <a:buNone/>
            </a:pPr>
            <a:r>
              <a:rPr lang="en-US">
                <a:solidFill>
                  <a:srgbClr val="FF0000"/>
                </a:solidFill>
                <a:latin typeface="Tahoma" charset="0"/>
              </a:rPr>
              <a:t>3. Refreshing: </a:t>
            </a:r>
            <a:r>
              <a:rPr lang="en-US">
                <a:solidFill>
                  <a:srgbClr val="0000FF"/>
                </a:solidFill>
                <a:latin typeface="Tahoma" charset="0"/>
              </a:rPr>
              <a:t>Memory controller refreshes rows in different bins at different rates</a:t>
            </a:r>
          </a:p>
          <a:p>
            <a:pPr marL="0" indent="0">
              <a:buFont typeface="Wingdings" charset="0"/>
              <a:buNone/>
            </a:pPr>
            <a:r>
              <a:rPr lang="en-US">
                <a:latin typeface="Tahoma" charset="0"/>
              </a:rPr>
              <a:t>   </a:t>
            </a:r>
            <a:r>
              <a:rPr lang="en-US">
                <a:latin typeface="Tahoma" charset="0"/>
                <a:sym typeface="Wingdings" charset="0"/>
              </a:rPr>
              <a:t> probe Bloom Filters to determine refresh rate of a row</a:t>
            </a:r>
            <a:endParaRPr lang="en-US">
              <a:latin typeface="Tahoma" charset="0"/>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2054225"/>
            <a:ext cx="9144000" cy="2670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116"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EA6028A3-F7A4-A942-B3C7-EBDF36001B33}" type="slidenum">
              <a:rPr lang="en-US" sz="1600">
                <a:solidFill>
                  <a:srgbClr val="000000"/>
                </a:solidFill>
                <a:latin typeface="Garamond" charset="0"/>
              </a:rPr>
              <a:pPr eaLnBrk="1" hangingPunct="1"/>
              <a:t>255</a:t>
            </a:fld>
            <a:endParaRPr lang="en-US" sz="1600">
              <a:solidFill>
                <a:srgbClr val="000000"/>
              </a:solidFill>
              <a:latin typeface="Garamond"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1055688"/>
            <a:ext cx="9144000" cy="437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Box 6"/>
          <p:cNvSpPr txBox="1">
            <a:spLocks noChangeArrowheads="1"/>
          </p:cNvSpPr>
          <p:nvPr/>
        </p:nvSpPr>
        <p:spPr bwMode="auto">
          <a:xfrm>
            <a:off x="539750" y="3716338"/>
            <a:ext cx="7524750" cy="461962"/>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mtClean="0">
                <a:solidFill>
                  <a:srgbClr val="004D26"/>
                </a:solidFill>
                <a:latin typeface="Tahoma" charset="0"/>
              </a:rPr>
              <a:t>1.25KB storage in controller for 32GB DRAM memory</a:t>
            </a:r>
          </a:p>
        </p:txBody>
      </p:sp>
      <p:sp>
        <p:nvSpPr>
          <p:cNvPr id="8" name="TextBox 7"/>
          <p:cNvSpPr txBox="1">
            <a:spLocks noChangeArrowheads="1"/>
          </p:cNvSpPr>
          <p:nvPr/>
        </p:nvSpPr>
        <p:spPr bwMode="auto">
          <a:xfrm>
            <a:off x="0" y="5486400"/>
            <a:ext cx="9144000" cy="830263"/>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4D26"/>
                </a:solidFill>
                <a:latin typeface="Tahoma" charset="0"/>
              </a:rPr>
              <a:t>Can reduce refreshes by ~75% </a:t>
            </a:r>
          </a:p>
          <a:p>
            <a:pPr algn="ctr" eaLnBrk="1" fontAlgn="base" hangingPunct="1">
              <a:spcBef>
                <a:spcPct val="0"/>
              </a:spcBef>
              <a:spcAft>
                <a:spcPct val="0"/>
              </a:spcAft>
            </a:pPr>
            <a:r>
              <a:rPr lang="en-US" smtClean="0">
                <a:solidFill>
                  <a:srgbClr val="004D26"/>
                </a:solidFill>
                <a:latin typeface="Tahoma" charset="0"/>
                <a:sym typeface="Wingdings" charset="0"/>
              </a:rPr>
              <a:t> reduces </a:t>
            </a:r>
            <a:r>
              <a:rPr lang="en-US" smtClean="0">
                <a:solidFill>
                  <a:srgbClr val="004D26"/>
                </a:solidFill>
                <a:latin typeface="Tahoma" charset="0"/>
              </a:rPr>
              <a:t>energy consumption and improves performance</a:t>
            </a:r>
          </a:p>
        </p:txBody>
      </p:sp>
      <p:sp>
        <p:nvSpPr>
          <p:cNvPr id="218121" name="Rectangle 9"/>
          <p:cNvSpPr>
            <a:spLocks noChangeArrowheads="1"/>
          </p:cNvSpPr>
          <p:nvPr/>
        </p:nvSpPr>
        <p:spPr bwMode="auto">
          <a:xfrm>
            <a:off x="1352550" y="6475413"/>
            <a:ext cx="82089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US" sz="1400" dirty="0" smtClean="0">
                <a:solidFill>
                  <a:srgbClr val="000000"/>
                </a:solidFill>
                <a:latin typeface="Tahoma" charset="0"/>
                <a:ea typeface="ＭＳ Ｐゴシック" charset="0"/>
                <a:cs typeface="ＭＳ Ｐゴシック" charset="0"/>
              </a:rPr>
              <a:t>Liu et al., “</a:t>
            </a:r>
            <a:r>
              <a:rPr lang="en-US" altLang="ja-JP" sz="1400" dirty="0" smtClean="0">
                <a:solidFill>
                  <a:srgbClr val="0000FF"/>
                </a:solidFill>
                <a:latin typeface="Tahoma" charset="0"/>
                <a:ea typeface="ＭＳ Ｐゴシック" charset="0"/>
                <a:cs typeface="ＭＳ Ｐゴシック" charset="0"/>
              </a:rPr>
              <a:t>RAIDR: Retention-Aware Intelligent DRAM Refresh</a:t>
            </a:r>
            <a:r>
              <a:rPr lang="en-US" altLang="ja-JP" sz="1400" dirty="0" smtClean="0">
                <a:solidFill>
                  <a:srgbClr val="000000"/>
                </a:solidFill>
                <a:latin typeface="Tahoma" charset="0"/>
                <a:ea typeface="ＭＳ Ｐゴシック" charset="0"/>
                <a:cs typeface="ＭＳ Ｐゴシック" charset="0"/>
              </a:rPr>
              <a:t>,</a:t>
            </a:r>
            <a:r>
              <a:rPr lang="en-US" sz="1400" dirty="0" smtClean="0">
                <a:solidFill>
                  <a:srgbClr val="000000"/>
                </a:solidFill>
                <a:latin typeface="Tahoma" charset="0"/>
                <a:ea typeface="ＭＳ Ｐゴシック" charset="0"/>
                <a:cs typeface="ＭＳ Ｐゴシック" charset="0"/>
              </a:rPr>
              <a:t>”</a:t>
            </a:r>
            <a:r>
              <a:rPr lang="en-US" altLang="ja-JP" sz="1400" dirty="0" smtClean="0">
                <a:solidFill>
                  <a:srgbClr val="000000"/>
                </a:solidFill>
                <a:latin typeface="Tahoma" charset="0"/>
                <a:ea typeface="ＭＳ Ｐゴシック" charset="0"/>
                <a:cs typeface="ＭＳ Ｐゴシック" charset="0"/>
              </a:rPr>
              <a:t> ISCA 2012.</a:t>
            </a:r>
            <a:endParaRPr lang="en-US" sz="1400" dirty="0" smtClean="0">
              <a:solidFill>
                <a:srgbClr val="000000"/>
              </a:solidFill>
              <a:latin typeface="Tahoma" charset="0"/>
              <a:ea typeface="ＭＳ Ｐゴシック" charset="0"/>
              <a:cs typeface="ＭＳ Ｐゴシック" charset="0"/>
            </a:endParaRPr>
          </a:p>
        </p:txBody>
      </p:sp>
      <p:sp>
        <p:nvSpPr>
          <p:cNvPr id="11" name="Title 1"/>
          <p:cNvSpPr>
            <a:spLocks noGrp="1"/>
          </p:cNvSpPr>
          <p:nvPr>
            <p:ph type="title"/>
          </p:nvPr>
        </p:nvSpPr>
        <p:spPr>
          <a:xfrm>
            <a:off x="228600" y="152400"/>
            <a:ext cx="8915400" cy="1066800"/>
          </a:xfrm>
        </p:spPr>
        <p:txBody>
          <a:bodyPr/>
          <a:lstStyle/>
          <a:p>
            <a:r>
              <a:rPr lang="en-US" dirty="0" smtClean="0"/>
              <a:t>RAIDR: Eliminating Unnecessary Refreshes</a:t>
            </a:r>
            <a:endParaRPr lang="en-US" dirty="0"/>
          </a:p>
        </p:txBody>
      </p:sp>
    </p:spTree>
    <p:extLst>
      <p:ext uri="{BB962C8B-B14F-4D97-AF65-F5344CB8AC3E}">
        <p14:creationId xmlns:p14="http://schemas.microsoft.com/office/powerpoint/2010/main" val="7027660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xit" presetSubtype="0" fill="hold" nodeType="clickEffect">
                                  <p:stCondLst>
                                    <p:cond delay="0"/>
                                  </p:stCondLst>
                                  <p:childTnLst>
                                    <p:set>
                                      <p:cBhvr>
                                        <p:cTn id="24" dur="1" fill="hold">
                                          <p:stCondLst>
                                            <p:cond delay="0"/>
                                          </p:stCondLst>
                                        </p:cTn>
                                        <p:tgtEl>
                                          <p:spTgt spid="5"/>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6"/>
                                        </p:tgtEl>
                                        <p:attrNameLst>
                                          <p:attrName>style.visibility</p:attrName>
                                        </p:attrNameLst>
                                      </p:cBhvr>
                                      <p:to>
                                        <p:strVal val="hidden"/>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7"/>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7"/>
                                        </p:tgtEl>
                                        <p:attrNameLst>
                                          <p:attrName>style.visibility</p:attrName>
                                        </p:attrNameLst>
                                      </p:cBhvr>
                                      <p:to>
                                        <p:strVal val="hidden"/>
                                      </p:to>
                                    </p:set>
                                  </p:childTnLst>
                                </p:cTn>
                              </p:par>
                              <p:par>
                                <p:cTn id="41" presetID="1" presetClass="entr" presetSubtype="0" fill="hold" nodeType="withEffect">
                                  <p:stCondLst>
                                    <p:cond delay="0"/>
                                  </p:stCondLst>
                                  <p:childTnLst>
                                    <p:set>
                                      <p:cBhvr>
                                        <p:cTn id="42" dur="1" fill="hold">
                                          <p:stCondLst>
                                            <p:cond delay="0"/>
                                          </p:stCondLst>
                                        </p:cTn>
                                        <p:tgtEl>
                                          <p:spTgt spid="5"/>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8" grpId="0" animBg="1"/>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69" name="Title 1"/>
          <p:cNvSpPr>
            <a:spLocks noGrp="1"/>
          </p:cNvSpPr>
          <p:nvPr>
            <p:ph type="title"/>
          </p:nvPr>
        </p:nvSpPr>
        <p:spPr/>
        <p:txBody>
          <a:bodyPr/>
          <a:lstStyle/>
          <a:p>
            <a:r>
              <a:rPr lang="en-US">
                <a:latin typeface="Garamond" charset="0"/>
              </a:rPr>
              <a:t>RAIDR: Baseline Design</a:t>
            </a:r>
          </a:p>
        </p:txBody>
      </p:sp>
      <p:sp>
        <p:nvSpPr>
          <p:cNvPr id="16077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2C823DA-3129-DE45-970B-03596A06A67F}" type="slidenum">
              <a:rPr lang="en-US" sz="1600">
                <a:solidFill>
                  <a:srgbClr val="000000"/>
                </a:solidFill>
                <a:latin typeface="Garamond" charset="0"/>
              </a:rPr>
              <a:pPr eaLnBrk="1" hangingPunct="1"/>
              <a:t>256</a:t>
            </a:fld>
            <a:endParaRPr lang="en-US" sz="1600">
              <a:solidFill>
                <a:srgbClr val="000000"/>
              </a:solidFill>
              <a:latin typeface="Garamond" charset="0"/>
            </a:endParaRPr>
          </a:p>
        </p:txBody>
      </p:sp>
      <p:pic>
        <p:nvPicPr>
          <p:cNvPr id="160771" name="Picture 9" descr="raidr_baseline.pn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975"/>
            <a:ext cx="9144000" cy="367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250825" y="5157788"/>
            <a:ext cx="8642350" cy="460375"/>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mtClean="0">
                <a:solidFill>
                  <a:srgbClr val="FF0000"/>
                </a:solidFill>
                <a:latin typeface="Tahoma" charset="0"/>
              </a:rPr>
              <a:t>Refresh control is in DRAM in today’s auto-refresh systems</a:t>
            </a:r>
          </a:p>
        </p:txBody>
      </p:sp>
      <p:sp>
        <p:nvSpPr>
          <p:cNvPr id="13" name="TextBox 12"/>
          <p:cNvSpPr txBox="1">
            <a:spLocks noChangeArrowheads="1"/>
          </p:cNvSpPr>
          <p:nvPr/>
        </p:nvSpPr>
        <p:spPr bwMode="auto">
          <a:xfrm>
            <a:off x="250825" y="5618163"/>
            <a:ext cx="8642350" cy="461962"/>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fontAlgn="base" hangingPunct="1">
              <a:spcBef>
                <a:spcPct val="0"/>
              </a:spcBef>
              <a:spcAft>
                <a:spcPct val="0"/>
              </a:spcAft>
            </a:pPr>
            <a:r>
              <a:rPr lang="en-US" smtClean="0">
                <a:solidFill>
                  <a:srgbClr val="0000FF"/>
                </a:solidFill>
                <a:latin typeface="Tahoma" charset="0"/>
              </a:rPr>
              <a:t>RAIDR can be implemented in either the controller or DRAM</a:t>
            </a:r>
          </a:p>
        </p:txBody>
      </p:sp>
    </p:spTree>
    <p:extLst>
      <p:ext uri="{BB962C8B-B14F-4D97-AF65-F5344CB8AC3E}">
        <p14:creationId xmlns:p14="http://schemas.microsoft.com/office/powerpoint/2010/main" val="18221695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3" grpId="0" animBg="1"/>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3" name="Title 1"/>
          <p:cNvSpPr>
            <a:spLocks noGrp="1"/>
          </p:cNvSpPr>
          <p:nvPr>
            <p:ph type="title"/>
          </p:nvPr>
        </p:nvSpPr>
        <p:spPr/>
        <p:txBody>
          <a:bodyPr/>
          <a:lstStyle/>
          <a:p>
            <a:r>
              <a:rPr lang="en-US">
                <a:latin typeface="Garamond" charset="0"/>
              </a:rPr>
              <a:t>RAIDR in Memory Controller: Option 1</a:t>
            </a:r>
          </a:p>
        </p:txBody>
      </p:sp>
      <p:sp>
        <p:nvSpPr>
          <p:cNvPr id="161794"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C834758A-7687-444D-997D-9F964FC2CC57}" type="slidenum">
              <a:rPr lang="en-US" sz="1600">
                <a:solidFill>
                  <a:srgbClr val="000000"/>
                </a:solidFill>
                <a:latin typeface="Garamond" charset="0"/>
              </a:rPr>
              <a:pPr eaLnBrk="1" hangingPunct="1"/>
              <a:t>257</a:t>
            </a:fld>
            <a:endParaRPr lang="en-US" sz="1600">
              <a:solidFill>
                <a:srgbClr val="000000"/>
              </a:solidFill>
              <a:latin typeface="Garamond" charset="0"/>
            </a:endParaRPr>
          </a:p>
        </p:txBody>
      </p:sp>
      <p:pic>
        <p:nvPicPr>
          <p:cNvPr id="161795" name="Picture 9" descr="raidr_mc.pdf"/>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975"/>
            <a:ext cx="9144000" cy="3686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a:spLocks noChangeArrowheads="1"/>
          </p:cNvSpPr>
          <p:nvPr/>
        </p:nvSpPr>
        <p:spPr bwMode="auto">
          <a:xfrm>
            <a:off x="250825" y="5084763"/>
            <a:ext cx="8642350" cy="1200150"/>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0000"/>
                </a:solidFill>
                <a:latin typeface="Tahoma" charset="0"/>
              </a:rPr>
              <a:t>Overhead of RAIDR in DRAM controller:</a:t>
            </a:r>
          </a:p>
          <a:p>
            <a:pPr eaLnBrk="1" fontAlgn="base" hangingPunct="1">
              <a:spcBef>
                <a:spcPct val="0"/>
              </a:spcBef>
              <a:spcAft>
                <a:spcPct val="0"/>
              </a:spcAft>
            </a:pPr>
            <a:r>
              <a:rPr lang="en-US" smtClean="0">
                <a:solidFill>
                  <a:srgbClr val="0000FF"/>
                </a:solidFill>
                <a:latin typeface="Tahoma" charset="0"/>
              </a:rPr>
              <a:t>1.25 KB Bloom Filters, 3 counters, additional commands    issued for per-row refresh </a:t>
            </a:r>
            <a:r>
              <a:rPr lang="en-US" smtClean="0">
                <a:solidFill>
                  <a:srgbClr val="FF0000"/>
                </a:solidFill>
                <a:latin typeface="Tahoma" charset="0"/>
              </a:rPr>
              <a:t>(all accounted for in evaluations)</a:t>
            </a:r>
          </a:p>
        </p:txBody>
      </p:sp>
    </p:spTree>
    <p:extLst>
      <p:ext uri="{BB962C8B-B14F-4D97-AF65-F5344CB8AC3E}">
        <p14:creationId xmlns:p14="http://schemas.microsoft.com/office/powerpoint/2010/main" val="31956188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Title 1"/>
          <p:cNvSpPr>
            <a:spLocks noGrp="1"/>
          </p:cNvSpPr>
          <p:nvPr>
            <p:ph type="title"/>
          </p:nvPr>
        </p:nvSpPr>
        <p:spPr/>
        <p:txBody>
          <a:bodyPr/>
          <a:lstStyle/>
          <a:p>
            <a:r>
              <a:rPr lang="en-US">
                <a:latin typeface="Garamond" charset="0"/>
              </a:rPr>
              <a:t>RAIDR in DRAM Chip: Option 2</a:t>
            </a:r>
          </a:p>
        </p:txBody>
      </p:sp>
      <p:sp>
        <p:nvSpPr>
          <p:cNvPr id="162818"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DEC5D3D-8F1B-674A-84E9-D0E872DECC44}" type="slidenum">
              <a:rPr lang="en-US" sz="1600">
                <a:solidFill>
                  <a:srgbClr val="000000"/>
                </a:solidFill>
                <a:latin typeface="Garamond" charset="0"/>
              </a:rPr>
              <a:pPr eaLnBrk="1" hangingPunct="1"/>
              <a:t>258</a:t>
            </a:fld>
            <a:endParaRPr lang="en-US" sz="1600">
              <a:solidFill>
                <a:srgbClr val="000000"/>
              </a:solidFill>
              <a:latin typeface="Garamond" charset="0"/>
            </a:endParaRPr>
          </a:p>
        </p:txBody>
      </p:sp>
      <p:sp>
        <p:nvSpPr>
          <p:cNvPr id="8" name="TextBox 7"/>
          <p:cNvSpPr txBox="1">
            <a:spLocks noChangeArrowheads="1"/>
          </p:cNvSpPr>
          <p:nvPr/>
        </p:nvSpPr>
        <p:spPr bwMode="auto">
          <a:xfrm>
            <a:off x="34925" y="5084763"/>
            <a:ext cx="9037638" cy="1200150"/>
          </a:xfrm>
          <a:prstGeom prst="rect">
            <a:avLst/>
          </a:prstGeom>
          <a:solidFill>
            <a:srgbClr val="FFFFFF"/>
          </a:solidFill>
          <a:ln w="25400">
            <a:solidFill>
              <a:srgbClr val="0000FF"/>
            </a:solidFill>
            <a:miter lim="800000"/>
            <a:headEnd/>
            <a:tailEnd/>
          </a:ln>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0000"/>
                </a:solidFill>
                <a:latin typeface="Tahoma" charset="0"/>
              </a:rPr>
              <a:t>Overhead of RAIDR in DRAM chip:</a:t>
            </a:r>
          </a:p>
          <a:p>
            <a:pPr algn="ctr" eaLnBrk="1" fontAlgn="base" hangingPunct="1">
              <a:spcBef>
                <a:spcPct val="0"/>
              </a:spcBef>
              <a:spcAft>
                <a:spcPct val="0"/>
              </a:spcAft>
            </a:pPr>
            <a:r>
              <a:rPr lang="en-US" smtClean="0">
                <a:solidFill>
                  <a:srgbClr val="0000FF"/>
                </a:solidFill>
                <a:latin typeface="Tahoma" charset="0"/>
              </a:rPr>
              <a:t>Per-chip overhead: 20B Bloom Filters, 1 counter (4 Gbit chip)</a:t>
            </a:r>
          </a:p>
          <a:p>
            <a:pPr algn="ctr" eaLnBrk="1" fontAlgn="base" hangingPunct="1">
              <a:spcBef>
                <a:spcPct val="0"/>
              </a:spcBef>
              <a:spcAft>
                <a:spcPct val="0"/>
              </a:spcAft>
            </a:pPr>
            <a:r>
              <a:rPr lang="en-US" smtClean="0">
                <a:solidFill>
                  <a:srgbClr val="0000FF"/>
                </a:solidFill>
                <a:latin typeface="Tahoma" charset="0"/>
              </a:rPr>
              <a:t>Total overhead: 1.25KB Bloom Filters, 64 counters (32 GB DRAM)</a:t>
            </a:r>
            <a:endParaRPr lang="en-US" smtClean="0">
              <a:solidFill>
                <a:srgbClr val="FF0000"/>
              </a:solidFill>
              <a:latin typeface="Tahoma" charset="0"/>
            </a:endParaRPr>
          </a:p>
        </p:txBody>
      </p:sp>
      <p:pic>
        <p:nvPicPr>
          <p:cNvPr id="162820" name="Picture 8" descr="raidr_dram 2.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1196975"/>
            <a:ext cx="9144000" cy="367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2628244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5" name="Title 1"/>
          <p:cNvSpPr>
            <a:spLocks noGrp="1"/>
          </p:cNvSpPr>
          <p:nvPr>
            <p:ph type="title"/>
          </p:nvPr>
        </p:nvSpPr>
        <p:spPr/>
        <p:txBody>
          <a:bodyPr/>
          <a:lstStyle/>
          <a:p>
            <a:r>
              <a:rPr lang="en-US">
                <a:latin typeface="Garamond" charset="0"/>
              </a:rPr>
              <a:t>RAIDR: Results and Takeaways</a:t>
            </a:r>
          </a:p>
        </p:txBody>
      </p:sp>
      <p:sp>
        <p:nvSpPr>
          <p:cNvPr id="3" name="Content Placeholder 2"/>
          <p:cNvSpPr>
            <a:spLocks noGrp="1"/>
          </p:cNvSpPr>
          <p:nvPr>
            <p:ph idx="1"/>
          </p:nvPr>
        </p:nvSpPr>
        <p:spPr>
          <a:xfrm>
            <a:off x="228600" y="869950"/>
            <a:ext cx="8807450" cy="5124450"/>
          </a:xfrm>
        </p:spPr>
        <p:txBody>
          <a:bodyPr/>
          <a:lstStyle/>
          <a:p>
            <a:r>
              <a:rPr lang="en-US">
                <a:latin typeface="Tahoma" charset="0"/>
              </a:rPr>
              <a:t>System: 32GB DRAM, 8-core; SPEC, TPC-C, TPC-H workloads</a:t>
            </a:r>
          </a:p>
          <a:p>
            <a:endParaRPr lang="en-US" sz="800">
              <a:latin typeface="Tahoma" charset="0"/>
            </a:endParaRPr>
          </a:p>
          <a:p>
            <a:r>
              <a:rPr lang="en-US">
                <a:solidFill>
                  <a:srgbClr val="0000FF"/>
                </a:solidFill>
                <a:latin typeface="Tahoma" charset="0"/>
              </a:rPr>
              <a:t>RAIDR hardware cost: </a:t>
            </a:r>
            <a:r>
              <a:rPr lang="en-US">
                <a:solidFill>
                  <a:srgbClr val="FF0000"/>
                </a:solidFill>
                <a:latin typeface="Tahoma" charset="0"/>
              </a:rPr>
              <a:t>1.25 kB (2 Bloom filters)</a:t>
            </a:r>
          </a:p>
          <a:p>
            <a:r>
              <a:rPr lang="en-US">
                <a:solidFill>
                  <a:srgbClr val="0000FF"/>
                </a:solidFill>
                <a:latin typeface="Tahoma" charset="0"/>
              </a:rPr>
              <a:t>Refresh reduction:</a:t>
            </a:r>
            <a:r>
              <a:rPr lang="en-US">
                <a:latin typeface="Tahoma" charset="0"/>
              </a:rPr>
              <a:t> </a:t>
            </a:r>
            <a:r>
              <a:rPr lang="en-US">
                <a:solidFill>
                  <a:srgbClr val="FF0000"/>
                </a:solidFill>
                <a:latin typeface="Tahoma" charset="0"/>
              </a:rPr>
              <a:t>74.6%</a:t>
            </a:r>
          </a:p>
          <a:p>
            <a:r>
              <a:rPr lang="en-US">
                <a:solidFill>
                  <a:srgbClr val="0000FF"/>
                </a:solidFill>
                <a:latin typeface="Tahoma" charset="0"/>
              </a:rPr>
              <a:t>Dynamic DRAM energy reduction:</a:t>
            </a:r>
            <a:r>
              <a:rPr lang="en-US">
                <a:latin typeface="Tahoma" charset="0"/>
              </a:rPr>
              <a:t> </a:t>
            </a:r>
            <a:r>
              <a:rPr lang="en-US">
                <a:solidFill>
                  <a:srgbClr val="FF0000"/>
                </a:solidFill>
                <a:latin typeface="Tahoma" charset="0"/>
              </a:rPr>
              <a:t>16%</a:t>
            </a:r>
          </a:p>
          <a:p>
            <a:r>
              <a:rPr lang="en-US">
                <a:solidFill>
                  <a:srgbClr val="0000FF"/>
                </a:solidFill>
                <a:latin typeface="Tahoma" charset="0"/>
              </a:rPr>
              <a:t>Idle DRAM power reduction:</a:t>
            </a:r>
            <a:r>
              <a:rPr lang="en-US">
                <a:latin typeface="Tahoma" charset="0"/>
              </a:rPr>
              <a:t> </a:t>
            </a:r>
            <a:r>
              <a:rPr lang="en-US">
                <a:solidFill>
                  <a:srgbClr val="FF0000"/>
                </a:solidFill>
                <a:latin typeface="Tahoma" charset="0"/>
              </a:rPr>
              <a:t>20%</a:t>
            </a:r>
          </a:p>
          <a:p>
            <a:r>
              <a:rPr lang="en-US">
                <a:solidFill>
                  <a:srgbClr val="0000FF"/>
                </a:solidFill>
                <a:latin typeface="Tahoma" charset="0"/>
              </a:rPr>
              <a:t>Performance improvement: </a:t>
            </a:r>
            <a:r>
              <a:rPr lang="en-US">
                <a:solidFill>
                  <a:srgbClr val="FF0000"/>
                </a:solidFill>
                <a:latin typeface="Tahoma" charset="0"/>
              </a:rPr>
              <a:t>9%</a:t>
            </a:r>
          </a:p>
          <a:p>
            <a:endParaRPr lang="en-US" sz="800">
              <a:latin typeface="Tahoma" charset="0"/>
            </a:endParaRPr>
          </a:p>
          <a:p>
            <a:r>
              <a:rPr lang="en-US">
                <a:solidFill>
                  <a:srgbClr val="FF0000"/>
                </a:solidFill>
                <a:latin typeface="Tahoma" charset="0"/>
              </a:rPr>
              <a:t>Benefits increase as DRAM scales in density</a:t>
            </a:r>
          </a:p>
        </p:txBody>
      </p:sp>
      <p:sp>
        <p:nvSpPr>
          <p:cNvPr id="164867"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538274DD-0D0B-C842-A329-E318DCDCCF42}" type="slidenum">
              <a:rPr lang="en-US" sz="1600">
                <a:solidFill>
                  <a:srgbClr val="000000"/>
                </a:solidFill>
                <a:latin typeface="Garamond" charset="0"/>
              </a:rPr>
              <a:pPr eaLnBrk="1" hangingPunct="1"/>
              <a:t>259</a:t>
            </a:fld>
            <a:endParaRPr lang="en-US" sz="1600">
              <a:solidFill>
                <a:srgbClr val="000000"/>
              </a:solidFill>
              <a:latin typeface="Garamond"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47813" y="4411663"/>
            <a:ext cx="3460750" cy="2446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148263" y="4387850"/>
            <a:ext cx="3311525" cy="244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811556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smtClean="0"/>
              <a:t>DRAM Device Capacity Scaling: Performance</a:t>
            </a:r>
            <a:endParaRPr lang="en-US" sz="3600"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260</a:t>
            </a:fld>
            <a:endParaRPr lang="en-US" altLang="en-US">
              <a:solidFill>
                <a:srgbClr val="000000"/>
              </a:solidFill>
            </a:endParaRPr>
          </a:p>
        </p:txBody>
      </p:sp>
      <p:sp>
        <p:nvSpPr>
          <p:cNvPr id="3" name="Rectangle 2"/>
          <p:cNvSpPr/>
          <p:nvPr/>
        </p:nvSpPr>
        <p:spPr>
          <a:xfrm>
            <a:off x="125760" y="5949280"/>
            <a:ext cx="7326560" cy="369332"/>
          </a:xfrm>
          <a:prstGeom prst="rect">
            <a:avLst/>
          </a:prstGeom>
        </p:spPr>
        <p:txBody>
          <a:bodyPr wrap="square">
            <a:spAutoFit/>
          </a:bodyPr>
          <a:lstStyle/>
          <a:p>
            <a:r>
              <a:rPr lang="en-US" dirty="0" smtClean="0">
                <a:solidFill>
                  <a:srgbClr val="0000FF"/>
                </a:solidFill>
                <a:latin typeface="Tahoma" charset="0"/>
              </a:rPr>
              <a:t>RAIDR performance benefits increase with DRAM chip capacity</a:t>
            </a:r>
            <a:endParaRPr lang="en-US" dirty="0">
              <a:solidFill>
                <a:srgbClr val="0000FF"/>
              </a:solidFill>
              <a:latin typeface="Tahoma"/>
            </a:endParaRPr>
          </a:p>
        </p:txBody>
      </p:sp>
      <p:pic>
        <p:nvPicPr>
          <p:cNvPr id="6" name="Picture 5"/>
          <p:cNvPicPr>
            <a:picLocks noChangeAspect="1"/>
          </p:cNvPicPr>
          <p:nvPr/>
        </p:nvPicPr>
        <p:blipFill>
          <a:blip r:embed="rId2"/>
          <a:stretch>
            <a:fillRect/>
          </a:stretch>
        </p:blipFill>
        <p:spPr>
          <a:xfrm>
            <a:off x="1020688" y="1052736"/>
            <a:ext cx="6575648" cy="4871564"/>
          </a:xfrm>
          <a:prstGeom prst="rect">
            <a:avLst/>
          </a:prstGeom>
        </p:spPr>
      </p:pic>
      <p:sp>
        <p:nvSpPr>
          <p:cNvPr id="7" name="Rectangle 9"/>
          <p:cNvSpPr>
            <a:spLocks noChangeArrowheads="1"/>
          </p:cNvSpPr>
          <p:nvPr/>
        </p:nvSpPr>
        <p:spPr bwMode="auto">
          <a:xfrm>
            <a:off x="1352550" y="6475413"/>
            <a:ext cx="82089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US" sz="1400" dirty="0" smtClean="0">
                <a:solidFill>
                  <a:srgbClr val="000000"/>
                </a:solidFill>
                <a:latin typeface="Tahoma" charset="0"/>
                <a:ea typeface="ＭＳ Ｐゴシック" charset="0"/>
                <a:cs typeface="ＭＳ Ｐゴシック" charset="0"/>
              </a:rPr>
              <a:t>Liu et al., “</a:t>
            </a:r>
            <a:r>
              <a:rPr lang="en-US" altLang="ja-JP" sz="1400" dirty="0" smtClean="0">
                <a:solidFill>
                  <a:srgbClr val="0000FF"/>
                </a:solidFill>
                <a:latin typeface="Tahoma" charset="0"/>
                <a:ea typeface="ＭＳ Ｐゴシック" charset="0"/>
                <a:cs typeface="ＭＳ Ｐゴシック" charset="0"/>
              </a:rPr>
              <a:t>RAIDR: Retention-Aware Intelligent DRAM Refresh</a:t>
            </a:r>
            <a:r>
              <a:rPr lang="en-US" altLang="ja-JP" sz="1400" dirty="0" smtClean="0">
                <a:solidFill>
                  <a:srgbClr val="000000"/>
                </a:solidFill>
                <a:latin typeface="Tahoma" charset="0"/>
                <a:ea typeface="ＭＳ Ｐゴシック" charset="0"/>
                <a:cs typeface="ＭＳ Ｐゴシック" charset="0"/>
              </a:rPr>
              <a:t>,</a:t>
            </a:r>
            <a:r>
              <a:rPr lang="en-US" sz="1400" dirty="0" smtClean="0">
                <a:solidFill>
                  <a:srgbClr val="000000"/>
                </a:solidFill>
                <a:latin typeface="Tahoma" charset="0"/>
                <a:ea typeface="ＭＳ Ｐゴシック" charset="0"/>
                <a:cs typeface="ＭＳ Ｐゴシック" charset="0"/>
              </a:rPr>
              <a:t>”</a:t>
            </a:r>
            <a:r>
              <a:rPr lang="en-US" altLang="ja-JP" sz="1400" dirty="0" smtClean="0">
                <a:solidFill>
                  <a:srgbClr val="000000"/>
                </a:solidFill>
                <a:latin typeface="Tahoma" charset="0"/>
                <a:ea typeface="ＭＳ Ｐゴシック" charset="0"/>
                <a:cs typeface="ＭＳ Ｐゴシック" charset="0"/>
              </a:rPr>
              <a:t> ISCA 2012.</a:t>
            </a:r>
            <a:endParaRPr lang="en-US" sz="1400" dirty="0" smtClean="0">
              <a:solidFill>
                <a:srgbClr val="000000"/>
              </a:solidFill>
              <a:latin typeface="Tahoma" charset="0"/>
              <a:ea typeface="ＭＳ Ｐゴシック" charset="0"/>
              <a:cs typeface="ＭＳ Ｐゴシック" charset="0"/>
            </a:endParaRPr>
          </a:p>
        </p:txBody>
      </p:sp>
    </p:spTree>
    <p:extLst>
      <p:ext uri="{BB962C8B-B14F-4D97-AF65-F5344CB8AC3E}">
        <p14:creationId xmlns:p14="http://schemas.microsoft.com/office/powerpoint/2010/main" val="10495848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solidFill>
                  <a:srgbClr val="006633"/>
                </a:solidFill>
              </a:rPr>
              <a:t>DRAM Device Capacity Scaling: </a:t>
            </a:r>
            <a:r>
              <a:rPr lang="en-US" sz="3600" dirty="0" smtClean="0">
                <a:solidFill>
                  <a:srgbClr val="006633"/>
                </a:solidFill>
              </a:rPr>
              <a:t>Energy</a:t>
            </a:r>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261</a:t>
            </a:fld>
            <a:endParaRPr lang="en-US" altLang="en-US">
              <a:solidFill>
                <a:srgbClr val="000000"/>
              </a:solidFill>
            </a:endParaRPr>
          </a:p>
        </p:txBody>
      </p:sp>
      <p:sp>
        <p:nvSpPr>
          <p:cNvPr id="6" name="Rectangle 5"/>
          <p:cNvSpPr/>
          <p:nvPr/>
        </p:nvSpPr>
        <p:spPr>
          <a:xfrm>
            <a:off x="125760" y="5949280"/>
            <a:ext cx="6102424" cy="369332"/>
          </a:xfrm>
          <a:prstGeom prst="rect">
            <a:avLst/>
          </a:prstGeom>
        </p:spPr>
        <p:txBody>
          <a:bodyPr wrap="square">
            <a:spAutoFit/>
          </a:bodyPr>
          <a:lstStyle/>
          <a:p>
            <a:r>
              <a:rPr lang="en-US" dirty="0" smtClean="0">
                <a:solidFill>
                  <a:srgbClr val="0000FF"/>
                </a:solidFill>
                <a:latin typeface="Tahoma" charset="0"/>
              </a:rPr>
              <a:t>RAIDR energy benefits increase with DRAM chip capacity</a:t>
            </a:r>
            <a:endParaRPr lang="en-US" dirty="0">
              <a:solidFill>
                <a:srgbClr val="0000FF"/>
              </a:solidFill>
              <a:latin typeface="Tahoma"/>
            </a:endParaRPr>
          </a:p>
        </p:txBody>
      </p:sp>
      <p:pic>
        <p:nvPicPr>
          <p:cNvPr id="3" name="Picture 2"/>
          <p:cNvPicPr>
            <a:picLocks noChangeAspect="1"/>
          </p:cNvPicPr>
          <p:nvPr/>
        </p:nvPicPr>
        <p:blipFill>
          <a:blip r:embed="rId2"/>
          <a:stretch>
            <a:fillRect/>
          </a:stretch>
        </p:blipFill>
        <p:spPr>
          <a:xfrm>
            <a:off x="755576" y="1052736"/>
            <a:ext cx="6840760" cy="4894516"/>
          </a:xfrm>
          <a:prstGeom prst="rect">
            <a:avLst/>
          </a:prstGeom>
        </p:spPr>
      </p:pic>
      <p:sp>
        <p:nvSpPr>
          <p:cNvPr id="8" name="Rectangle 9"/>
          <p:cNvSpPr>
            <a:spLocks noChangeArrowheads="1"/>
          </p:cNvSpPr>
          <p:nvPr/>
        </p:nvSpPr>
        <p:spPr bwMode="auto">
          <a:xfrm>
            <a:off x="1352550" y="6475413"/>
            <a:ext cx="82089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fontAlgn="base">
              <a:spcBef>
                <a:spcPct val="0"/>
              </a:spcBef>
              <a:spcAft>
                <a:spcPct val="0"/>
              </a:spcAft>
            </a:pPr>
            <a:r>
              <a:rPr lang="en-US" sz="1400" dirty="0" smtClean="0">
                <a:solidFill>
                  <a:srgbClr val="000000"/>
                </a:solidFill>
                <a:latin typeface="Tahoma" charset="0"/>
                <a:ea typeface="ＭＳ Ｐゴシック" charset="0"/>
                <a:cs typeface="ＭＳ Ｐゴシック" charset="0"/>
              </a:rPr>
              <a:t>Liu et al., “</a:t>
            </a:r>
            <a:r>
              <a:rPr lang="en-US" altLang="ja-JP" sz="1400" dirty="0" smtClean="0">
                <a:solidFill>
                  <a:srgbClr val="0000FF"/>
                </a:solidFill>
                <a:latin typeface="Tahoma" charset="0"/>
                <a:ea typeface="ＭＳ Ｐゴシック" charset="0"/>
                <a:cs typeface="ＭＳ Ｐゴシック" charset="0"/>
              </a:rPr>
              <a:t>RAIDR: Retention-Aware Intelligent DRAM Refresh</a:t>
            </a:r>
            <a:r>
              <a:rPr lang="en-US" altLang="ja-JP" sz="1400" dirty="0" smtClean="0">
                <a:solidFill>
                  <a:srgbClr val="000000"/>
                </a:solidFill>
                <a:latin typeface="Tahoma" charset="0"/>
                <a:ea typeface="ＭＳ Ｐゴシック" charset="0"/>
                <a:cs typeface="ＭＳ Ｐゴシック" charset="0"/>
              </a:rPr>
              <a:t>,</a:t>
            </a:r>
            <a:r>
              <a:rPr lang="en-US" sz="1400" dirty="0" smtClean="0">
                <a:solidFill>
                  <a:srgbClr val="000000"/>
                </a:solidFill>
                <a:latin typeface="Tahoma" charset="0"/>
                <a:ea typeface="ＭＳ Ｐゴシック" charset="0"/>
                <a:cs typeface="ＭＳ Ｐゴシック" charset="0"/>
              </a:rPr>
              <a:t>”</a:t>
            </a:r>
            <a:r>
              <a:rPr lang="en-US" altLang="ja-JP" sz="1400" dirty="0" smtClean="0">
                <a:solidFill>
                  <a:srgbClr val="000000"/>
                </a:solidFill>
                <a:latin typeface="Tahoma" charset="0"/>
                <a:ea typeface="ＭＳ Ｐゴシック" charset="0"/>
                <a:cs typeface="ＭＳ Ｐゴシック" charset="0"/>
              </a:rPr>
              <a:t> ISCA 2012.</a:t>
            </a:r>
            <a:endParaRPr lang="en-US" sz="1400" dirty="0" smtClean="0">
              <a:solidFill>
                <a:srgbClr val="000000"/>
              </a:solidFill>
              <a:latin typeface="Tahoma" charset="0"/>
              <a:ea typeface="ＭＳ Ｐゴシック" charset="0"/>
              <a:cs typeface="ＭＳ Ｐゴシック" charset="0"/>
            </a:endParaRPr>
          </a:p>
        </p:txBody>
      </p:sp>
    </p:spTree>
    <p:extLst>
      <p:ext uri="{BB962C8B-B14F-4D97-AF65-F5344CB8AC3E}">
        <p14:creationId xmlns:p14="http://schemas.microsoft.com/office/powerpoint/2010/main" val="16673441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stretch>
            <a:fillRect/>
          </a:stretch>
        </p:blipFill>
        <p:spPr>
          <a:xfrm>
            <a:off x="5973435" y="1268760"/>
            <a:ext cx="3184345" cy="1872208"/>
          </a:xfrm>
          <a:prstGeom prst="rect">
            <a:avLst/>
          </a:prstGeom>
        </p:spPr>
      </p:pic>
      <p:sp>
        <p:nvSpPr>
          <p:cNvPr id="2" name="Title 1"/>
          <p:cNvSpPr>
            <a:spLocks noGrp="1"/>
          </p:cNvSpPr>
          <p:nvPr>
            <p:ph type="title"/>
          </p:nvPr>
        </p:nvSpPr>
        <p:spPr>
          <a:xfrm>
            <a:off x="228600" y="152400"/>
            <a:ext cx="8915400" cy="1066800"/>
          </a:xfrm>
        </p:spPr>
        <p:txBody>
          <a:bodyPr/>
          <a:lstStyle/>
          <a:p>
            <a:r>
              <a:rPr lang="en-US" dirty="0" smtClean="0"/>
              <a:t>RAIDR: Eliminating Unnecessary Refreshes</a:t>
            </a:r>
            <a:endParaRPr lang="en-US" dirty="0"/>
          </a:p>
        </p:txBody>
      </p:sp>
      <p:sp>
        <p:nvSpPr>
          <p:cNvPr id="3" name="Content Placeholder 2"/>
          <p:cNvSpPr>
            <a:spLocks noGrp="1"/>
          </p:cNvSpPr>
          <p:nvPr>
            <p:ph idx="1"/>
          </p:nvPr>
        </p:nvSpPr>
        <p:spPr>
          <a:xfrm>
            <a:off x="-36512" y="980728"/>
            <a:ext cx="9036496" cy="5267672"/>
          </a:xfrm>
        </p:spPr>
        <p:txBody>
          <a:bodyPr/>
          <a:lstStyle/>
          <a:p>
            <a:r>
              <a:rPr lang="en-US" sz="2200" dirty="0"/>
              <a:t>Observation: </a:t>
            </a:r>
            <a:r>
              <a:rPr lang="en-US" sz="2200" dirty="0">
                <a:solidFill>
                  <a:srgbClr val="0000FF"/>
                </a:solidFill>
              </a:rPr>
              <a:t>Most </a:t>
            </a:r>
            <a:r>
              <a:rPr lang="en-US" sz="2200" dirty="0" smtClean="0">
                <a:solidFill>
                  <a:srgbClr val="0000FF"/>
                </a:solidFill>
              </a:rPr>
              <a:t>DRAM rows </a:t>
            </a:r>
            <a:r>
              <a:rPr lang="en-US" sz="2200" dirty="0">
                <a:solidFill>
                  <a:srgbClr val="0000FF"/>
                </a:solidFill>
              </a:rPr>
              <a:t>can be refreshed much less often without losing data </a:t>
            </a:r>
            <a:r>
              <a:rPr lang="en-US" sz="1500" b="1" dirty="0">
                <a:solidFill>
                  <a:schemeClr val="accent6">
                    <a:lumMod val="75000"/>
                  </a:schemeClr>
                </a:solidFill>
              </a:rPr>
              <a:t>[Kim+, EDL’09</a:t>
            </a:r>
            <a:r>
              <a:rPr lang="en-US" sz="1500" b="1" dirty="0" smtClean="0">
                <a:solidFill>
                  <a:schemeClr val="accent6">
                    <a:lumMod val="75000"/>
                  </a:schemeClr>
                </a:solidFill>
              </a:rPr>
              <a:t>][Liu+ ISCA’13]</a:t>
            </a:r>
          </a:p>
          <a:p>
            <a:endParaRPr lang="en-US" sz="800" dirty="0" smtClean="0"/>
          </a:p>
          <a:p>
            <a:r>
              <a:rPr lang="en-US" sz="2200" dirty="0" smtClean="0"/>
              <a:t>Key </a:t>
            </a:r>
            <a:r>
              <a:rPr lang="en-US" sz="2200" dirty="0"/>
              <a:t>idea: </a:t>
            </a:r>
            <a:r>
              <a:rPr lang="en-US" sz="2200" dirty="0" smtClean="0">
                <a:solidFill>
                  <a:srgbClr val="0000FF"/>
                </a:solidFill>
              </a:rPr>
              <a:t>Refresh </a:t>
            </a:r>
            <a:r>
              <a:rPr lang="en-US" sz="2200" dirty="0">
                <a:solidFill>
                  <a:srgbClr val="0000FF"/>
                </a:solidFill>
              </a:rPr>
              <a:t>rows containing weak cells </a:t>
            </a:r>
            <a:endParaRPr lang="en-US" sz="2200" dirty="0" smtClean="0">
              <a:solidFill>
                <a:srgbClr val="0000FF"/>
              </a:solidFill>
            </a:endParaRPr>
          </a:p>
          <a:p>
            <a:pPr marL="0" indent="0">
              <a:buNone/>
            </a:pPr>
            <a:r>
              <a:rPr lang="en-US" sz="2200" dirty="0">
                <a:solidFill>
                  <a:srgbClr val="0000FF"/>
                </a:solidFill>
              </a:rPr>
              <a:t> </a:t>
            </a:r>
            <a:r>
              <a:rPr lang="en-US" sz="2200" dirty="0" smtClean="0">
                <a:solidFill>
                  <a:srgbClr val="0000FF"/>
                </a:solidFill>
              </a:rPr>
              <a:t>   more frequently, other </a:t>
            </a:r>
            <a:r>
              <a:rPr lang="en-US" sz="2200" dirty="0">
                <a:solidFill>
                  <a:srgbClr val="0000FF"/>
                </a:solidFill>
              </a:rPr>
              <a:t>rows less </a:t>
            </a:r>
            <a:r>
              <a:rPr lang="en-US" sz="2200" dirty="0" smtClean="0">
                <a:solidFill>
                  <a:srgbClr val="0000FF"/>
                </a:solidFill>
              </a:rPr>
              <a:t>frequently</a:t>
            </a:r>
          </a:p>
          <a:p>
            <a:pPr marL="344487" lvl="1" indent="0">
              <a:buNone/>
            </a:pPr>
            <a:r>
              <a:rPr lang="en-US" sz="2000" dirty="0">
                <a:solidFill>
                  <a:srgbClr val="FF0000"/>
                </a:solidFill>
              </a:rPr>
              <a:t>1. Profiling: </a:t>
            </a:r>
            <a:r>
              <a:rPr lang="en-US" sz="2000" dirty="0">
                <a:solidFill>
                  <a:srgbClr val="000000"/>
                </a:solidFill>
              </a:rPr>
              <a:t>Profile </a:t>
            </a:r>
            <a:r>
              <a:rPr lang="en-US" sz="2000" dirty="0" smtClean="0">
                <a:solidFill>
                  <a:srgbClr val="000000"/>
                </a:solidFill>
              </a:rPr>
              <a:t>retention </a:t>
            </a:r>
            <a:r>
              <a:rPr lang="en-US" sz="2000" dirty="0">
                <a:solidFill>
                  <a:srgbClr val="000000"/>
                </a:solidFill>
              </a:rPr>
              <a:t>time of </a:t>
            </a:r>
            <a:r>
              <a:rPr lang="en-US" sz="2000" dirty="0" smtClean="0">
                <a:solidFill>
                  <a:srgbClr val="000000"/>
                </a:solidFill>
              </a:rPr>
              <a:t>all rows</a:t>
            </a:r>
            <a:endParaRPr lang="en-US" sz="2000" dirty="0">
              <a:solidFill>
                <a:srgbClr val="000000"/>
              </a:solidFill>
            </a:endParaRPr>
          </a:p>
          <a:p>
            <a:pPr marL="344487" lvl="1" indent="0">
              <a:buNone/>
            </a:pPr>
            <a:r>
              <a:rPr lang="en-US" sz="2000" dirty="0">
                <a:solidFill>
                  <a:srgbClr val="FF0000"/>
                </a:solidFill>
              </a:rPr>
              <a:t>2. Binning: </a:t>
            </a:r>
            <a:r>
              <a:rPr lang="en-US" sz="2000" dirty="0">
                <a:solidFill>
                  <a:srgbClr val="000000"/>
                </a:solidFill>
              </a:rPr>
              <a:t>Store rows into bins by retention </a:t>
            </a:r>
            <a:r>
              <a:rPr lang="en-US" sz="2000" dirty="0" smtClean="0">
                <a:solidFill>
                  <a:srgbClr val="000000"/>
                </a:solidFill>
              </a:rPr>
              <a:t>time in memory controller</a:t>
            </a:r>
          </a:p>
          <a:p>
            <a:pPr marL="344487" lvl="1" indent="0">
              <a:buNone/>
            </a:pPr>
            <a:r>
              <a:rPr lang="en-US" sz="2000" dirty="0">
                <a:solidFill>
                  <a:srgbClr val="000000"/>
                </a:solidFill>
                <a:sym typeface="Wingdings"/>
              </a:rPr>
              <a:t>	</a:t>
            </a:r>
            <a:r>
              <a:rPr lang="en-US" sz="2000" i="1" dirty="0" smtClean="0">
                <a:solidFill>
                  <a:srgbClr val="000000"/>
                </a:solidFill>
                <a:sym typeface="Wingdings"/>
              </a:rPr>
              <a:t>Efficient storage with Bloom Filters</a:t>
            </a:r>
            <a:r>
              <a:rPr lang="en-US" sz="2000" dirty="0" smtClean="0">
                <a:solidFill>
                  <a:srgbClr val="000000"/>
                </a:solidFill>
                <a:sym typeface="Wingdings"/>
              </a:rPr>
              <a:t> (only 1.25KB for 32GB memory)</a:t>
            </a:r>
            <a:endParaRPr lang="en-US" sz="2000" dirty="0">
              <a:solidFill>
                <a:srgbClr val="000000"/>
              </a:solidFill>
            </a:endParaRPr>
          </a:p>
          <a:p>
            <a:pPr marL="344487" lvl="1" indent="0">
              <a:buNone/>
            </a:pPr>
            <a:r>
              <a:rPr lang="en-US" sz="2000" dirty="0">
                <a:solidFill>
                  <a:srgbClr val="FF0000"/>
                </a:solidFill>
              </a:rPr>
              <a:t>3. Refreshing: </a:t>
            </a:r>
            <a:r>
              <a:rPr lang="en-US" sz="2000" dirty="0">
                <a:solidFill>
                  <a:srgbClr val="000000"/>
                </a:solidFill>
              </a:rPr>
              <a:t>Memory controller refreshes rows in different bins at different rates</a:t>
            </a:r>
          </a:p>
          <a:p>
            <a:pPr lvl="1"/>
            <a:endParaRPr lang="en-US" sz="800" dirty="0" smtClean="0"/>
          </a:p>
          <a:p>
            <a:r>
              <a:rPr lang="en-US" sz="2200" dirty="0" smtClean="0"/>
              <a:t>Results: 8-core, 32GB, SPEC, </a:t>
            </a:r>
            <a:r>
              <a:rPr lang="en-US" sz="2200" dirty="0"/>
              <a:t>TPC-C, TPC-</a:t>
            </a:r>
            <a:r>
              <a:rPr lang="en-US" sz="2200" dirty="0" smtClean="0"/>
              <a:t>H</a:t>
            </a:r>
            <a:endParaRPr lang="en-US" sz="2200" dirty="0"/>
          </a:p>
          <a:p>
            <a:pPr lvl="1"/>
            <a:r>
              <a:rPr lang="en-US" sz="1800" dirty="0">
                <a:solidFill>
                  <a:srgbClr val="0000FF"/>
                </a:solidFill>
              </a:rPr>
              <a:t>74.6% refresh </a:t>
            </a:r>
            <a:r>
              <a:rPr lang="en-US" sz="1800" dirty="0" smtClean="0">
                <a:solidFill>
                  <a:srgbClr val="0000FF"/>
                </a:solidFill>
              </a:rPr>
              <a:t>reduction @ 1.25KB storage</a:t>
            </a:r>
            <a:endParaRPr lang="en-US" sz="1800" dirty="0">
              <a:solidFill>
                <a:srgbClr val="0000FF"/>
              </a:solidFill>
            </a:endParaRPr>
          </a:p>
          <a:p>
            <a:pPr lvl="1"/>
            <a:r>
              <a:rPr lang="en-US" sz="1800" dirty="0">
                <a:solidFill>
                  <a:srgbClr val="0000FF"/>
                </a:solidFill>
              </a:rPr>
              <a:t>~16%/20% DRAM dynamic/idle power reduction</a:t>
            </a:r>
          </a:p>
          <a:p>
            <a:pPr lvl="1"/>
            <a:r>
              <a:rPr lang="en-US" sz="1800" dirty="0">
                <a:solidFill>
                  <a:srgbClr val="0000FF"/>
                </a:solidFill>
              </a:rPr>
              <a:t>~9% performance improvement </a:t>
            </a:r>
            <a:endParaRPr lang="en-US" sz="1800" dirty="0" smtClean="0">
              <a:solidFill>
                <a:srgbClr val="0000FF"/>
              </a:solidFill>
            </a:endParaRPr>
          </a:p>
          <a:p>
            <a:pPr lvl="1"/>
            <a:r>
              <a:rPr lang="en-US" sz="1800" dirty="0">
                <a:solidFill>
                  <a:srgbClr val="0000FF"/>
                </a:solidFill>
              </a:rPr>
              <a:t>B</a:t>
            </a:r>
            <a:r>
              <a:rPr lang="en-US" sz="1800" dirty="0" smtClean="0">
                <a:solidFill>
                  <a:srgbClr val="0000FF"/>
                </a:solidFill>
              </a:rPr>
              <a:t>enefits increase with DRAM capacity</a:t>
            </a:r>
            <a:endParaRPr lang="en-US" sz="1800" dirty="0">
              <a:solidFill>
                <a:srgbClr val="0000FF"/>
              </a:solidFill>
            </a:endParaRPr>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262</a:t>
            </a:fld>
            <a:endParaRPr lang="en-US" altLang="en-US">
              <a:solidFill>
                <a:srgbClr val="000000"/>
              </a:solidFill>
            </a:endParaRPr>
          </a:p>
        </p:txBody>
      </p:sp>
      <p:pic>
        <p:nvPicPr>
          <p:cNvPr id="5" name="Picture 4"/>
          <p:cNvPicPr>
            <a:picLocks noChangeAspect="1"/>
          </p:cNvPicPr>
          <p:nvPr/>
        </p:nvPicPr>
        <p:blipFill>
          <a:blip r:embed="rId3"/>
          <a:stretch>
            <a:fillRect/>
          </a:stretch>
        </p:blipFill>
        <p:spPr>
          <a:xfrm>
            <a:off x="5796136" y="4299384"/>
            <a:ext cx="3312368" cy="2369976"/>
          </a:xfrm>
          <a:prstGeom prst="rect">
            <a:avLst/>
          </a:prstGeom>
        </p:spPr>
      </p:pic>
      <p:sp>
        <p:nvSpPr>
          <p:cNvPr id="7" name="Rectangle 6"/>
          <p:cNvSpPr/>
          <p:nvPr/>
        </p:nvSpPr>
        <p:spPr>
          <a:xfrm>
            <a:off x="1403648" y="6577607"/>
            <a:ext cx="8208912" cy="307777"/>
          </a:xfrm>
          <a:prstGeom prst="rect">
            <a:avLst/>
          </a:prstGeom>
        </p:spPr>
        <p:txBody>
          <a:bodyPr wrap="square">
            <a:spAutoFit/>
          </a:bodyPr>
          <a:lstStyle/>
          <a:p>
            <a:r>
              <a:rPr lang="en-US" sz="1400" dirty="0">
                <a:solidFill>
                  <a:srgbClr val="000000"/>
                </a:solidFill>
                <a:latin typeface="Tahoma" charset="0"/>
              </a:rPr>
              <a:t>Liu et al., “</a:t>
            </a:r>
            <a:r>
              <a:rPr lang="en-US" altLang="ja-JP" sz="1400" dirty="0">
                <a:solidFill>
                  <a:srgbClr val="0000FF"/>
                </a:solidFill>
                <a:latin typeface="Tahoma" charset="0"/>
              </a:rPr>
              <a:t>RAIDR: Retention-Aware Intelligent DRAM Refresh</a:t>
            </a:r>
            <a:r>
              <a:rPr lang="en-US" altLang="ja-JP" sz="1400" dirty="0">
                <a:solidFill>
                  <a:srgbClr val="000000"/>
                </a:solidFill>
                <a:latin typeface="Tahoma" charset="0"/>
              </a:rPr>
              <a:t>,</a:t>
            </a:r>
            <a:r>
              <a:rPr lang="en-US" sz="1400" dirty="0">
                <a:solidFill>
                  <a:srgbClr val="000000"/>
                </a:solidFill>
                <a:latin typeface="Tahoma" charset="0"/>
              </a:rPr>
              <a:t>”</a:t>
            </a:r>
            <a:r>
              <a:rPr lang="en-US" altLang="ja-JP" sz="1400" dirty="0">
                <a:solidFill>
                  <a:srgbClr val="000000"/>
                </a:solidFill>
                <a:latin typeface="Tahoma" charset="0"/>
              </a:rPr>
              <a:t> ISCA 2012.</a:t>
            </a:r>
            <a:endParaRPr lang="en-US" sz="1400" dirty="0">
              <a:solidFill>
                <a:srgbClr val="000000"/>
              </a:solidFill>
              <a:latin typeface="Tahoma"/>
            </a:endParaRPr>
          </a:p>
        </p:txBody>
      </p:sp>
      <p:sp>
        <p:nvSpPr>
          <p:cNvPr id="8" name="Rectangle 7"/>
          <p:cNvSpPr>
            <a:spLocks noChangeArrowheads="1"/>
          </p:cNvSpPr>
          <p:nvPr/>
        </p:nvSpPr>
        <p:spPr bwMode="auto">
          <a:xfrm>
            <a:off x="6948264" y="1844825"/>
            <a:ext cx="1224136" cy="432048"/>
          </a:xfrm>
          <a:prstGeom prst="rect">
            <a:avLst/>
          </a:prstGeom>
          <a:noFill/>
          <a:ln w="38100">
            <a:solidFill>
              <a:srgbClr val="FF0000"/>
            </a:solidFill>
            <a:miter lim="800000"/>
            <a:headEnd/>
            <a:tailEnd/>
          </a:ln>
          <a:effectLst>
            <a:outerShdw blurRad="63500" dist="23000" dir="5400000" rotWithShape="0">
              <a:srgbClr val="000000">
                <a:alpha val="34998"/>
              </a:srgbClr>
            </a:outerShdw>
          </a:effectLst>
          <a:extLst>
            <a:ext uri="{909E8E84-426E-40dd-AFC4-6F175D3DCCD1}">
              <a14:hiddenFill xmlns:a14="http://schemas.microsoft.com/office/drawing/2010/main">
                <a:solidFill>
                  <a:srgbClr val="FFFFFF"/>
                </a:solidFill>
              </a14:hiddenFill>
            </a:ext>
          </a:extLst>
        </p:spPr>
        <p:txBody>
          <a:bodyPr anchor="ctr"/>
          <a:lstStyle/>
          <a:p>
            <a:pPr algn="ctr" fontAlgn="base">
              <a:spcBef>
                <a:spcPct val="0"/>
              </a:spcBef>
              <a:spcAft>
                <a:spcPct val="0"/>
              </a:spcAft>
              <a:defRPr/>
            </a:pPr>
            <a:endParaRPr lang="en-US">
              <a:solidFill>
                <a:srgbClr val="FFFFFF"/>
              </a:solidFill>
              <a:latin typeface="Tahoma"/>
              <a:ea typeface="ＭＳ Ｐゴシック" charset="0"/>
              <a:cs typeface="ＭＳ Ｐゴシック" charset="0"/>
            </a:endParaRPr>
          </a:p>
        </p:txBody>
      </p:sp>
      <p:sp>
        <p:nvSpPr>
          <p:cNvPr id="9" name="Rectangle 8"/>
          <p:cNvSpPr/>
          <p:nvPr/>
        </p:nvSpPr>
        <p:spPr>
          <a:xfrm>
            <a:off x="323528" y="2708919"/>
            <a:ext cx="5184576" cy="360041"/>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40421642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RAIDR</a:t>
            </a:r>
            <a:endParaRPr lang="en-US" dirty="0"/>
          </a:p>
        </p:txBody>
      </p:sp>
      <p:sp>
        <p:nvSpPr>
          <p:cNvPr id="3" name="Content Placeholder 2"/>
          <p:cNvSpPr>
            <a:spLocks noGrp="1"/>
          </p:cNvSpPr>
          <p:nvPr>
            <p:ph idx="1"/>
          </p:nvPr>
        </p:nvSpPr>
        <p:spPr>
          <a:xfrm>
            <a:off x="228600" y="1052736"/>
            <a:ext cx="8807896" cy="4876800"/>
          </a:xfrm>
        </p:spPr>
        <p:txBody>
          <a:bodyPr/>
          <a:lstStyle/>
          <a:p>
            <a:r>
              <a:rPr lang="en-US" dirty="0"/>
              <a:t>Jamie Liu, Ben </a:t>
            </a:r>
            <a:r>
              <a:rPr lang="en-US" dirty="0" err="1"/>
              <a:t>Jaiyen</a:t>
            </a:r>
            <a:r>
              <a:rPr lang="en-US" dirty="0"/>
              <a:t>, Richard </a:t>
            </a:r>
            <a:r>
              <a:rPr lang="en-US" dirty="0" err="1"/>
              <a:t>Veras</a:t>
            </a:r>
            <a:r>
              <a:rPr lang="en-US" dirty="0"/>
              <a:t>, and Onur Mutlu,</a:t>
            </a:r>
            <a:br>
              <a:rPr lang="en-US" dirty="0"/>
            </a:br>
            <a:r>
              <a:rPr lang="en-US" b="1" dirty="0">
                <a:hlinkClick r:id="rId2"/>
              </a:rPr>
              <a:t>"RAIDR: Retention-Aware Intelligent DRAM Refresh"</a:t>
            </a:r>
            <a:r>
              <a:rPr lang="en-US" dirty="0"/>
              <a:t/>
            </a:r>
            <a:br>
              <a:rPr lang="en-US" dirty="0"/>
            </a:br>
            <a:r>
              <a:rPr lang="en-US" i="1" dirty="0"/>
              <a:t>Proceedings of the </a:t>
            </a:r>
            <a:r>
              <a:rPr lang="en-US" i="1" dirty="0">
                <a:hlinkClick r:id="rId3"/>
              </a:rPr>
              <a:t>39th International Symposium on Computer Architecture</a:t>
            </a:r>
            <a:r>
              <a:rPr lang="en-US" i="1" dirty="0"/>
              <a:t> (</a:t>
            </a:r>
            <a:r>
              <a:rPr lang="en-US" b="1" i="1" dirty="0"/>
              <a:t>ISCA</a:t>
            </a:r>
            <a:r>
              <a:rPr lang="en-US" i="1" dirty="0"/>
              <a:t>)</a:t>
            </a:r>
            <a:r>
              <a:rPr lang="en-US" dirty="0"/>
              <a:t>, Portland, OR, June 2012. </a:t>
            </a:r>
            <a:r>
              <a:rPr lang="en-US" dirty="0">
                <a:hlinkClick r:id="rId4"/>
              </a:rPr>
              <a:t>Slides (pdf</a:t>
            </a:r>
            <a:r>
              <a:rPr lang="en-US" dirty="0" smtClean="0">
                <a:hlinkClick r:id="rId4"/>
              </a:rPr>
              <a:t>)</a:t>
            </a:r>
            <a:endParaRPr lang="en-US" dirty="0" smtClean="0"/>
          </a:p>
          <a:p>
            <a:endParaRPr lang="en-US" dirty="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263</a:t>
            </a:fld>
            <a:endParaRPr lang="en-US" altLang="en-US">
              <a:solidFill>
                <a:srgbClr val="000000"/>
              </a:solidFill>
            </a:endParaRPr>
          </a:p>
        </p:txBody>
      </p:sp>
      <p:pic>
        <p:nvPicPr>
          <p:cNvPr id="5" name="Picture 4"/>
          <p:cNvPicPr>
            <a:picLocks noChangeAspect="1"/>
          </p:cNvPicPr>
          <p:nvPr/>
        </p:nvPicPr>
        <p:blipFill>
          <a:blip r:embed="rId5"/>
          <a:stretch>
            <a:fillRect/>
          </a:stretch>
        </p:blipFill>
        <p:spPr>
          <a:xfrm>
            <a:off x="0" y="3977608"/>
            <a:ext cx="9144000" cy="1755648"/>
          </a:xfrm>
          <a:prstGeom prst="rect">
            <a:avLst/>
          </a:prstGeom>
        </p:spPr>
      </p:pic>
    </p:spTree>
    <p:extLst>
      <p:ext uri="{BB962C8B-B14F-4D97-AF65-F5344CB8AC3E}">
        <p14:creationId xmlns:p14="http://schemas.microsoft.com/office/powerpoint/2010/main" val="27164447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Tackling Refresh: Solutions</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smtClean="0">
              <a:solidFill>
                <a:srgbClr val="0000FF"/>
              </a:solidFill>
            </a:endParaRPr>
          </a:p>
          <a:p>
            <a:r>
              <a:rPr lang="en-US" dirty="0" smtClean="0">
                <a:solidFill>
                  <a:srgbClr val="0000FF"/>
                </a:solidFill>
              </a:rPr>
              <a:t>Eliminate unnecessary refreshes </a:t>
            </a:r>
            <a:r>
              <a:rPr lang="en-US" sz="1800" dirty="0" smtClean="0">
                <a:solidFill>
                  <a:srgbClr val="0000FF"/>
                </a:solidFill>
              </a:rPr>
              <a:t>[Liu+ ISCA’12]</a:t>
            </a:r>
          </a:p>
          <a:p>
            <a:pPr lvl="1"/>
            <a:r>
              <a:rPr lang="en-US" dirty="0" smtClean="0"/>
              <a:t>Exploit device characteristics </a:t>
            </a:r>
          </a:p>
          <a:p>
            <a:pPr lvl="1"/>
            <a:r>
              <a:rPr lang="en-US" dirty="0" smtClean="0"/>
              <a:t>Exploit data and application characteristics</a:t>
            </a:r>
          </a:p>
          <a:p>
            <a:pPr marL="0" indent="0">
              <a:buNone/>
            </a:pPr>
            <a:endParaRPr lang="en-US" dirty="0"/>
          </a:p>
          <a:p>
            <a:r>
              <a:rPr lang="en-US" dirty="0" smtClean="0">
                <a:solidFill>
                  <a:srgbClr val="0000FF"/>
                </a:solidFill>
              </a:rPr>
              <a:t>Reduce refresh rate and </a:t>
            </a:r>
            <a:r>
              <a:rPr lang="en-US" dirty="0" err="1" smtClean="0">
                <a:solidFill>
                  <a:srgbClr val="0000FF"/>
                </a:solidFill>
              </a:rPr>
              <a:t>detect+correct</a:t>
            </a:r>
            <a:r>
              <a:rPr lang="en-US" dirty="0" smtClean="0">
                <a:solidFill>
                  <a:srgbClr val="0000FF"/>
                </a:solidFill>
              </a:rPr>
              <a:t> errors that occur </a:t>
            </a:r>
            <a:r>
              <a:rPr lang="en-US" sz="1800" dirty="0" smtClean="0">
                <a:solidFill>
                  <a:srgbClr val="0000FF"/>
                </a:solidFill>
              </a:rPr>
              <a:t>[Khan+ SIGMETRICS’14]</a:t>
            </a:r>
          </a:p>
          <a:p>
            <a:endParaRPr lang="en-US" dirty="0"/>
          </a:p>
          <a:p>
            <a:r>
              <a:rPr lang="en-US" dirty="0" smtClean="0">
                <a:solidFill>
                  <a:schemeClr val="accent2">
                    <a:lumMod val="75000"/>
                  </a:schemeClr>
                </a:solidFill>
              </a:rPr>
              <a:t>Understand retention time behavior in DRAM </a:t>
            </a:r>
            <a:r>
              <a:rPr lang="en-US" sz="1800" dirty="0" smtClean="0">
                <a:solidFill>
                  <a:schemeClr val="accent2">
                    <a:lumMod val="75000"/>
                  </a:schemeClr>
                </a:solidFill>
              </a:rPr>
              <a:t>[Liu+ ISCA’13]</a:t>
            </a:r>
            <a:endParaRPr lang="en-US" sz="1800" dirty="0">
              <a:solidFill>
                <a:schemeClr val="accent2">
                  <a:lumMod val="75000"/>
                </a:schemeClr>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264</a:t>
            </a:fld>
            <a:endParaRPr lang="en-US" altLang="en-US">
              <a:solidFill>
                <a:srgbClr val="000000"/>
              </a:solidFill>
            </a:endParaRPr>
          </a:p>
        </p:txBody>
      </p:sp>
      <p:sp>
        <p:nvSpPr>
          <p:cNvPr id="5" name="Rectangle 4"/>
          <p:cNvSpPr/>
          <p:nvPr/>
        </p:nvSpPr>
        <p:spPr>
          <a:xfrm>
            <a:off x="539552" y="4797152"/>
            <a:ext cx="7848872" cy="72008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1607850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7" name="Title 1"/>
          <p:cNvSpPr>
            <a:spLocks noGrp="1"/>
          </p:cNvSpPr>
          <p:nvPr>
            <p:ph type="title"/>
          </p:nvPr>
        </p:nvSpPr>
        <p:spPr/>
        <p:txBody>
          <a:bodyPr/>
          <a:lstStyle/>
          <a:p>
            <a:r>
              <a:rPr lang="en-US" dirty="0" smtClean="0">
                <a:latin typeface="Garamond" charset="0"/>
                <a:ea typeface="ＭＳ Ｐゴシック" charset="0"/>
                <a:cs typeface="ＭＳ Ｐゴシック" charset="0"/>
              </a:rPr>
              <a:t>Motivation: Understanding Retention</a:t>
            </a:r>
            <a:endParaRPr lang="en-US" dirty="0">
              <a:latin typeface="Garamond" charset="0"/>
              <a:ea typeface="ＭＳ Ｐゴシック" charset="0"/>
              <a:cs typeface="ＭＳ Ｐゴシック" charset="0"/>
            </a:endParaRPr>
          </a:p>
        </p:txBody>
      </p:sp>
      <p:sp>
        <p:nvSpPr>
          <p:cNvPr id="3" name="Content Placeholder 2"/>
          <p:cNvSpPr>
            <a:spLocks noGrp="1"/>
          </p:cNvSpPr>
          <p:nvPr>
            <p:ph idx="1"/>
          </p:nvPr>
        </p:nvSpPr>
        <p:spPr/>
        <p:txBody>
          <a:bodyPr/>
          <a:lstStyle/>
          <a:p>
            <a:r>
              <a:rPr lang="en-US">
                <a:latin typeface="Tahoma" charset="0"/>
                <a:ea typeface="ＭＳ Ｐゴシック" charset="0"/>
                <a:cs typeface="ＭＳ Ｐゴシック" charset="0"/>
              </a:rPr>
              <a:t>Past works require </a:t>
            </a:r>
            <a:r>
              <a:rPr lang="en-US">
                <a:solidFill>
                  <a:srgbClr val="FF0000"/>
                </a:solidFill>
                <a:latin typeface="Tahoma" charset="0"/>
                <a:ea typeface="ＭＳ Ｐゴシック" charset="0"/>
                <a:cs typeface="ＭＳ Ｐゴシック" charset="0"/>
              </a:rPr>
              <a:t>accurate and reliable measurement of retention time of each DRAM row</a:t>
            </a:r>
          </a:p>
          <a:p>
            <a:pPr lvl="1"/>
            <a:r>
              <a:rPr lang="en-US">
                <a:latin typeface="Tahoma" charset="0"/>
                <a:ea typeface="ＭＳ Ｐゴシック" charset="0"/>
                <a:cs typeface="ＭＳ Ｐゴシック" charset="0"/>
              </a:rPr>
              <a:t>To maintain data integrity while reducing refreshes</a:t>
            </a:r>
            <a:endParaRPr lang="en-US">
              <a:solidFill>
                <a:srgbClr val="FF0000"/>
              </a:solidFill>
              <a:latin typeface="Tahoma" charset="0"/>
              <a:ea typeface="ＭＳ Ｐゴシック" charset="0"/>
              <a:cs typeface="ＭＳ Ｐゴシック" charset="0"/>
            </a:endParaRPr>
          </a:p>
          <a:p>
            <a:pPr lvl="1"/>
            <a:endParaRPr lang="en-US">
              <a:latin typeface="Tahoma" charset="0"/>
              <a:ea typeface="ＭＳ Ｐゴシック" charset="0"/>
            </a:endParaRPr>
          </a:p>
          <a:p>
            <a:r>
              <a:rPr lang="en-US">
                <a:solidFill>
                  <a:srgbClr val="0000FF"/>
                </a:solidFill>
                <a:latin typeface="Tahoma" charset="0"/>
                <a:ea typeface="ＭＳ Ｐゴシック" charset="0"/>
                <a:cs typeface="ＭＳ Ｐゴシック" charset="0"/>
              </a:rPr>
              <a:t>Assumption: worst-case retention time of each row can be determined and stays the same at a given temperature</a:t>
            </a:r>
          </a:p>
          <a:p>
            <a:pPr lvl="1"/>
            <a:r>
              <a:rPr lang="en-US">
                <a:latin typeface="Tahoma" charset="0"/>
                <a:ea typeface="ＭＳ Ｐゴシック" charset="0"/>
              </a:rPr>
              <a:t>Some works propose writing all 1’s and 0’s to a row, and measuring the time before data corruption</a:t>
            </a:r>
          </a:p>
          <a:p>
            <a:pPr lvl="1"/>
            <a:endParaRPr lang="en-US">
              <a:latin typeface="Tahoma" charset="0"/>
              <a:ea typeface="ＭＳ Ｐゴシック" charset="0"/>
            </a:endParaRPr>
          </a:p>
          <a:p>
            <a:r>
              <a:rPr lang="en-US">
                <a:latin typeface="Tahoma" charset="0"/>
                <a:ea typeface="ＭＳ Ｐゴシック" charset="0"/>
                <a:cs typeface="ＭＳ Ｐゴシック" charset="0"/>
              </a:rPr>
              <a:t>Question:</a:t>
            </a:r>
          </a:p>
          <a:p>
            <a:pPr lvl="1"/>
            <a:r>
              <a:rPr lang="en-US">
                <a:latin typeface="Tahoma" charset="0"/>
                <a:ea typeface="ＭＳ Ｐゴシック" charset="0"/>
              </a:rPr>
              <a:t>Can we reliably and accurately determine retention times of all DRAM rows?</a:t>
            </a:r>
          </a:p>
          <a:p>
            <a:pPr lvl="1"/>
            <a:endParaRPr lang="en-US">
              <a:latin typeface="Tahoma" charset="0"/>
              <a:ea typeface="ＭＳ Ｐゴシック" charset="0"/>
            </a:endParaRPr>
          </a:p>
        </p:txBody>
      </p:sp>
      <p:sp>
        <p:nvSpPr>
          <p:cNvPr id="219139"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A07F6522-63C6-124D-A08A-0DFE8A5AF265}" type="slidenum">
              <a:rPr lang="en-US" sz="1600">
                <a:solidFill>
                  <a:srgbClr val="000000"/>
                </a:solidFill>
                <a:latin typeface="Garamond" charset="0"/>
              </a:rPr>
              <a:pPr eaLnBrk="1" hangingPunct="1"/>
              <a:t>265</a:t>
            </a:fld>
            <a:endParaRPr lang="en-US" sz="1600">
              <a:solidFill>
                <a:srgbClr val="000000"/>
              </a:solidFill>
              <a:latin typeface="Garamond" charset="0"/>
            </a:endParaRPr>
          </a:p>
        </p:txBody>
      </p:sp>
    </p:spTree>
    <p:extLst>
      <p:ext uri="{BB962C8B-B14F-4D97-AF65-F5344CB8AC3E}">
        <p14:creationId xmlns:p14="http://schemas.microsoft.com/office/powerpoint/2010/main" val="3379760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09" name="Title 1"/>
          <p:cNvSpPr>
            <a:spLocks noGrp="1"/>
          </p:cNvSpPr>
          <p:nvPr>
            <p:ph type="title"/>
          </p:nvPr>
        </p:nvSpPr>
        <p:spPr>
          <a:xfrm>
            <a:off x="152400" y="152400"/>
            <a:ext cx="8991600" cy="884238"/>
          </a:xfrm>
        </p:spPr>
        <p:txBody>
          <a:bodyPr/>
          <a:lstStyle/>
          <a:p>
            <a:r>
              <a:rPr lang="en-US">
                <a:latin typeface="Garamond" charset="0"/>
                <a:ea typeface="ＭＳ Ｐゴシック" charset="0"/>
                <a:cs typeface="ＭＳ Ｐゴシック" charset="0"/>
              </a:rPr>
              <a:t>Two Challenges to Retention Time Profiling</a:t>
            </a:r>
          </a:p>
        </p:txBody>
      </p:sp>
      <p:sp>
        <p:nvSpPr>
          <p:cNvPr id="3" name="Content Placeholder 2"/>
          <p:cNvSpPr>
            <a:spLocks noGrp="1"/>
          </p:cNvSpPr>
          <p:nvPr>
            <p:ph idx="1"/>
          </p:nvPr>
        </p:nvSpPr>
        <p:spPr>
          <a:xfrm>
            <a:off x="238125" y="1095375"/>
            <a:ext cx="8905875" cy="5153025"/>
          </a:xfrm>
        </p:spPr>
        <p:txBody>
          <a:bodyPr/>
          <a:lstStyle/>
          <a:p>
            <a:pPr>
              <a:defRPr/>
            </a:pPr>
            <a:r>
              <a:rPr lang="en-US" dirty="0" smtClean="0">
                <a:solidFill>
                  <a:srgbClr val="FF0000"/>
                </a:solidFill>
                <a:latin typeface="Tahoma" charset="0"/>
                <a:ea typeface="ＭＳ Ｐゴシック" charset="0"/>
                <a:cs typeface="ＭＳ Ｐゴシック" charset="0"/>
              </a:rPr>
              <a:t>Data </a:t>
            </a:r>
            <a:r>
              <a:rPr lang="en-US" dirty="0">
                <a:solidFill>
                  <a:srgbClr val="FF0000"/>
                </a:solidFill>
                <a:latin typeface="Tahoma" charset="0"/>
                <a:ea typeface="ＭＳ Ｐゴシック" charset="0"/>
                <a:cs typeface="ＭＳ Ｐゴシック" charset="0"/>
              </a:rPr>
              <a:t>Pattern Dependence (DPD</a:t>
            </a:r>
            <a:r>
              <a:rPr lang="en-US" dirty="0" smtClean="0">
                <a:solidFill>
                  <a:srgbClr val="FF0000"/>
                </a:solidFill>
                <a:latin typeface="Tahoma" charset="0"/>
                <a:ea typeface="ＭＳ Ｐゴシック" charset="0"/>
                <a:cs typeface="ＭＳ Ｐゴシック" charset="0"/>
              </a:rPr>
              <a:t>) </a:t>
            </a:r>
            <a:r>
              <a:rPr lang="en-US" dirty="0" smtClean="0">
                <a:latin typeface="Tahoma" charset="0"/>
                <a:ea typeface="ＭＳ Ｐゴシック" charset="0"/>
                <a:cs typeface="ＭＳ Ｐゴシック" charset="0"/>
              </a:rPr>
              <a:t>of retention time</a:t>
            </a:r>
          </a:p>
          <a:p>
            <a:pPr>
              <a:defRPr/>
            </a:pPr>
            <a:endParaRPr lang="en-US" dirty="0">
              <a:solidFill>
                <a:srgbClr val="FF0000"/>
              </a:solidFill>
              <a:latin typeface="Tahoma" charset="0"/>
              <a:ea typeface="ＭＳ Ｐゴシック" charset="0"/>
              <a:cs typeface="ＭＳ Ｐゴシック" charset="0"/>
            </a:endParaRPr>
          </a:p>
          <a:p>
            <a:pPr>
              <a:defRPr/>
            </a:pPr>
            <a:endParaRPr lang="en-US" dirty="0" smtClean="0">
              <a:solidFill>
                <a:srgbClr val="FF0000"/>
              </a:solidFill>
              <a:latin typeface="Tahoma" charset="0"/>
              <a:ea typeface="ＭＳ Ｐゴシック" charset="0"/>
              <a:cs typeface="ＭＳ Ｐゴシック" charset="0"/>
            </a:endParaRPr>
          </a:p>
          <a:p>
            <a:pPr>
              <a:defRPr/>
            </a:pPr>
            <a:endParaRPr lang="en-US" dirty="0">
              <a:solidFill>
                <a:srgbClr val="FF0000"/>
              </a:solidFill>
              <a:latin typeface="Tahoma" charset="0"/>
              <a:ea typeface="ＭＳ Ｐゴシック" charset="0"/>
              <a:cs typeface="ＭＳ Ｐゴシック" charset="0"/>
            </a:endParaRPr>
          </a:p>
          <a:p>
            <a:pPr marL="0" indent="0">
              <a:buFont typeface="Wingdings" charset="0"/>
              <a:buNone/>
              <a:defRPr/>
            </a:pPr>
            <a:endParaRPr lang="en-US" dirty="0">
              <a:solidFill>
                <a:srgbClr val="FF0000"/>
              </a:solidFill>
              <a:latin typeface="Tahoma" charset="0"/>
              <a:ea typeface="ＭＳ Ｐゴシック" charset="0"/>
              <a:cs typeface="ＭＳ Ｐゴシック" charset="0"/>
            </a:endParaRPr>
          </a:p>
          <a:p>
            <a:pPr>
              <a:defRPr/>
            </a:pPr>
            <a:r>
              <a:rPr lang="en-US" dirty="0" smtClean="0">
                <a:solidFill>
                  <a:srgbClr val="FF0000"/>
                </a:solidFill>
                <a:latin typeface="Tahoma" charset="0"/>
                <a:ea typeface="ＭＳ Ｐゴシック" charset="0"/>
                <a:cs typeface="ＭＳ Ｐゴシック" charset="0"/>
              </a:rPr>
              <a:t>Variable Retention Time (VRT) </a:t>
            </a:r>
            <a:r>
              <a:rPr lang="en-US" dirty="0" smtClean="0">
                <a:solidFill>
                  <a:srgbClr val="000000"/>
                </a:solidFill>
                <a:latin typeface="Tahoma" charset="0"/>
                <a:ea typeface="ＭＳ Ｐゴシック" charset="0"/>
                <a:cs typeface="ＭＳ Ｐゴシック" charset="0"/>
              </a:rPr>
              <a:t>phenomenon</a:t>
            </a:r>
            <a:endParaRPr lang="en-US" dirty="0">
              <a:solidFill>
                <a:srgbClr val="000000"/>
              </a:solidFill>
              <a:latin typeface="Tahoma" charset="0"/>
              <a:ea typeface="ＭＳ Ｐゴシック" charset="0"/>
              <a:cs typeface="ＭＳ Ｐゴシック" charset="0"/>
            </a:endParaRPr>
          </a:p>
        </p:txBody>
      </p:sp>
      <p:sp>
        <p:nvSpPr>
          <p:cNvPr id="222211"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32BADDEA-2833-0049-8538-3BDE34A5F6C9}" type="slidenum">
              <a:rPr lang="en-US" sz="1600">
                <a:solidFill>
                  <a:srgbClr val="000000"/>
                </a:solidFill>
                <a:latin typeface="Garamond" charset="0"/>
              </a:rPr>
              <a:pPr eaLnBrk="1" hangingPunct="1"/>
              <a:t>266</a:t>
            </a:fld>
            <a:endParaRPr lang="en-US" sz="1600">
              <a:solidFill>
                <a:srgbClr val="000000"/>
              </a:solidFill>
              <a:latin typeface="Garamond" charset="0"/>
            </a:endParaRPr>
          </a:p>
        </p:txBody>
      </p:sp>
    </p:spTree>
    <p:extLst>
      <p:ext uri="{BB962C8B-B14F-4D97-AF65-F5344CB8AC3E}">
        <p14:creationId xmlns:p14="http://schemas.microsoft.com/office/powerpoint/2010/main" val="21369512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29" name="Title 1"/>
          <p:cNvSpPr>
            <a:spLocks noGrp="1"/>
          </p:cNvSpPr>
          <p:nvPr>
            <p:ph type="title"/>
          </p:nvPr>
        </p:nvSpPr>
        <p:spPr/>
        <p:txBody>
          <a:bodyPr/>
          <a:lstStyle/>
          <a:p>
            <a:r>
              <a:rPr lang="en-US">
                <a:latin typeface="Garamond" charset="0"/>
                <a:ea typeface="ＭＳ Ｐゴシック" charset="0"/>
                <a:cs typeface="ＭＳ Ｐゴシック" charset="0"/>
              </a:rPr>
              <a:t>An Example VRT Cell</a:t>
            </a:r>
          </a:p>
        </p:txBody>
      </p:sp>
      <p:sp>
        <p:nvSpPr>
          <p:cNvPr id="25293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B83552D8-0273-8E46-90C3-4254DD19B08F}" type="slidenum">
              <a:rPr lang="en-US" sz="1600">
                <a:solidFill>
                  <a:srgbClr val="000000"/>
                </a:solidFill>
                <a:latin typeface="Garamond" charset="0"/>
              </a:rPr>
              <a:pPr eaLnBrk="1" hangingPunct="1"/>
              <a:t>267</a:t>
            </a:fld>
            <a:endParaRPr lang="en-US" sz="1600">
              <a:solidFill>
                <a:srgbClr val="000000"/>
              </a:solidFill>
              <a:latin typeface="Garamond" charset="0"/>
            </a:endParaRPr>
          </a:p>
        </p:txBody>
      </p:sp>
      <p:pic>
        <p:nvPicPr>
          <p:cNvPr id="252931" name="Picture 4" descr="single_cell_vrt-graph.pdf"/>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87400" y="977900"/>
            <a:ext cx="6680200" cy="539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32" name="TextBox 38"/>
          <p:cNvSpPr txBox="1">
            <a:spLocks noChangeArrowheads="1"/>
          </p:cNvSpPr>
          <p:nvPr/>
        </p:nvSpPr>
        <p:spPr bwMode="auto">
          <a:xfrm>
            <a:off x="3154363" y="5183188"/>
            <a:ext cx="413226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fontAlgn="base" hangingPunct="1">
              <a:spcBef>
                <a:spcPct val="0"/>
              </a:spcBef>
              <a:spcAft>
                <a:spcPct val="0"/>
              </a:spcAft>
            </a:pPr>
            <a:r>
              <a:rPr lang="en-US" smtClean="0">
                <a:solidFill>
                  <a:srgbClr val="0000FF"/>
                </a:solidFill>
              </a:rPr>
              <a:t>A cell from E 2Gb chip family</a:t>
            </a:r>
          </a:p>
        </p:txBody>
      </p:sp>
    </p:spTree>
    <p:extLst>
      <p:ext uri="{BB962C8B-B14F-4D97-AF65-F5344CB8AC3E}">
        <p14:creationId xmlns:p14="http://schemas.microsoft.com/office/powerpoint/2010/main" val="16494033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7" name="Title 1"/>
          <p:cNvSpPr>
            <a:spLocks noGrp="1"/>
          </p:cNvSpPr>
          <p:nvPr>
            <p:ph type="title"/>
          </p:nvPr>
        </p:nvSpPr>
        <p:spPr>
          <a:xfrm>
            <a:off x="228600" y="152400"/>
            <a:ext cx="8915400" cy="884238"/>
          </a:xfrm>
        </p:spPr>
        <p:txBody>
          <a:bodyPr/>
          <a:lstStyle/>
          <a:p>
            <a:r>
              <a:rPr lang="en-US">
                <a:latin typeface="Garamond" charset="0"/>
                <a:ea typeface="ＭＳ Ｐゴシック" charset="0"/>
                <a:cs typeface="ＭＳ Ｐゴシック" charset="0"/>
              </a:rPr>
              <a:t>VRT: Implications on Profiling Mechanisms</a:t>
            </a:r>
          </a:p>
        </p:txBody>
      </p:sp>
      <p:sp>
        <p:nvSpPr>
          <p:cNvPr id="3" name="Content Placeholder 2"/>
          <p:cNvSpPr>
            <a:spLocks noGrp="1"/>
          </p:cNvSpPr>
          <p:nvPr>
            <p:ph idx="1"/>
          </p:nvPr>
        </p:nvSpPr>
        <p:spPr>
          <a:xfrm>
            <a:off x="228600" y="968375"/>
            <a:ext cx="8610600" cy="5153025"/>
          </a:xfrm>
        </p:spPr>
        <p:txBody>
          <a:bodyPr/>
          <a:lstStyle/>
          <a:p>
            <a:pPr>
              <a:defRPr/>
            </a:pPr>
            <a:r>
              <a:rPr lang="en-US" dirty="0" smtClean="0"/>
              <a:t>Problem 1: </a:t>
            </a:r>
            <a:r>
              <a:rPr lang="en-US" dirty="0" smtClean="0">
                <a:solidFill>
                  <a:srgbClr val="FF0000"/>
                </a:solidFill>
              </a:rPr>
              <a:t>There does not seem to be a way of determining if a cell exhibits VRT without actually observing a cell exhibiting VRT</a:t>
            </a:r>
          </a:p>
          <a:p>
            <a:pPr lvl="1">
              <a:defRPr/>
            </a:pPr>
            <a:r>
              <a:rPr lang="en-US" sz="2000" dirty="0" smtClean="0"/>
              <a:t>VRT is a </a:t>
            </a:r>
            <a:r>
              <a:rPr lang="en-US" sz="2000" dirty="0" err="1" smtClean="0"/>
              <a:t>memoryless</a:t>
            </a:r>
            <a:r>
              <a:rPr lang="en-US" sz="2000" dirty="0" smtClean="0"/>
              <a:t> random process </a:t>
            </a:r>
            <a:r>
              <a:rPr lang="en-US" sz="1800" b="1" dirty="0" smtClean="0">
                <a:solidFill>
                  <a:srgbClr val="2C6123"/>
                </a:solidFill>
              </a:rPr>
              <a:t>[Kim+ JJAP 2010]</a:t>
            </a:r>
          </a:p>
          <a:p>
            <a:pPr lvl="1">
              <a:defRPr/>
            </a:pPr>
            <a:endParaRPr lang="en-US" sz="1500" dirty="0"/>
          </a:p>
          <a:p>
            <a:pPr>
              <a:defRPr/>
            </a:pPr>
            <a:r>
              <a:rPr lang="en-US" dirty="0" smtClean="0"/>
              <a:t>Problem 2</a:t>
            </a:r>
            <a:r>
              <a:rPr lang="en-US" dirty="0" smtClean="0">
                <a:solidFill>
                  <a:srgbClr val="FF0000"/>
                </a:solidFill>
              </a:rPr>
              <a:t>: VRT complicates retention time profiling by DRAM manufacturers</a:t>
            </a:r>
          </a:p>
          <a:p>
            <a:pPr lvl="1">
              <a:defRPr/>
            </a:pPr>
            <a:r>
              <a:rPr lang="en-US" sz="2000" dirty="0" smtClean="0"/>
              <a:t>Exposure to very high temperatures can induce VRT in cells that were not previously susceptible </a:t>
            </a:r>
          </a:p>
          <a:p>
            <a:pPr marL="344487" lvl="1" indent="0">
              <a:buFont typeface="Wingdings" charset="0"/>
              <a:buNone/>
              <a:defRPr/>
            </a:pPr>
            <a:r>
              <a:rPr lang="en-US" sz="2000" dirty="0" smtClean="0"/>
              <a:t>    </a:t>
            </a:r>
            <a:r>
              <a:rPr lang="en-US" sz="2000" dirty="0" smtClean="0">
                <a:sym typeface="Wingdings"/>
              </a:rPr>
              <a:t> </a:t>
            </a:r>
            <a:r>
              <a:rPr lang="en-US" sz="2000" dirty="0" smtClean="0"/>
              <a:t>can happen during soldering of DRAM chips</a:t>
            </a:r>
          </a:p>
          <a:p>
            <a:pPr marL="344487" lvl="1" indent="0">
              <a:buFont typeface="Wingdings" charset="0"/>
              <a:buNone/>
              <a:defRPr/>
            </a:pPr>
            <a:r>
              <a:rPr lang="en-US" sz="2000" dirty="0" smtClean="0">
                <a:sym typeface="Wingdings"/>
              </a:rPr>
              <a:t>     manufacturer’s retention time profile may not be accurate</a:t>
            </a:r>
            <a:endParaRPr lang="en-US" sz="2000" dirty="0" smtClean="0"/>
          </a:p>
          <a:p>
            <a:pPr>
              <a:defRPr/>
            </a:pPr>
            <a:endParaRPr lang="en-US" sz="1500" dirty="0"/>
          </a:p>
          <a:p>
            <a:pPr>
              <a:defRPr/>
            </a:pPr>
            <a:r>
              <a:rPr lang="en-US" dirty="0" smtClean="0"/>
              <a:t>One option for future work: </a:t>
            </a:r>
            <a:r>
              <a:rPr lang="en-US" dirty="0" smtClean="0">
                <a:solidFill>
                  <a:srgbClr val="0000FF"/>
                </a:solidFill>
              </a:rPr>
              <a:t>Use ECC to continuously profile DRAM online while aggressively reducing refresh rate</a:t>
            </a:r>
          </a:p>
          <a:p>
            <a:pPr lvl="1">
              <a:defRPr/>
            </a:pPr>
            <a:r>
              <a:rPr lang="en-US" sz="2000" dirty="0" smtClean="0"/>
              <a:t>Need to keep ECC overhead in check</a:t>
            </a:r>
          </a:p>
          <a:p>
            <a:pPr lvl="1">
              <a:defRPr/>
            </a:pPr>
            <a:endParaRPr lang="en-US" dirty="0"/>
          </a:p>
          <a:p>
            <a:pPr lvl="1">
              <a:defRPr/>
            </a:pPr>
            <a:endParaRPr lang="en-US" dirty="0"/>
          </a:p>
          <a:p>
            <a:pPr>
              <a:defRPr/>
            </a:pPr>
            <a:endParaRPr lang="en-US" dirty="0"/>
          </a:p>
        </p:txBody>
      </p:sp>
      <p:sp>
        <p:nvSpPr>
          <p:cNvPr id="301059"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87E8F060-6476-DF4F-B22D-19F74906D266}" type="slidenum">
              <a:rPr lang="en-US" sz="1600">
                <a:solidFill>
                  <a:srgbClr val="000000"/>
                </a:solidFill>
                <a:latin typeface="Garamond" charset="0"/>
              </a:rPr>
              <a:pPr eaLnBrk="1" hangingPunct="1"/>
              <a:t>268</a:t>
            </a:fld>
            <a:endParaRPr lang="en-US" sz="1600">
              <a:solidFill>
                <a:srgbClr val="000000"/>
              </a:solidFill>
              <a:latin typeface="Garamond" charset="0"/>
            </a:endParaRPr>
          </a:p>
        </p:txBody>
      </p:sp>
    </p:spTree>
    <p:extLst>
      <p:ext uri="{BB962C8B-B14F-4D97-AF65-F5344CB8AC3E}">
        <p14:creationId xmlns:p14="http://schemas.microsoft.com/office/powerpoint/2010/main" val="21360640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More on DRAM Retention Analysis</a:t>
            </a:r>
            <a:endParaRPr lang="en-US" dirty="0"/>
          </a:p>
        </p:txBody>
      </p:sp>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a:t>
            </a:r>
            <a:r>
              <a:rPr lang="en-US" sz="1800" u="sng" dirty="0"/>
              <a:t>Onur Mutlu</a:t>
            </a:r>
            <a:r>
              <a:rPr lang="en-US" sz="1800" dirty="0"/>
              <a:t>,</a:t>
            </a:r>
            <a:br>
              <a:rPr lang="en-US" sz="1800" dirty="0"/>
            </a:br>
            <a:r>
              <a:rPr lang="en-US" sz="1800" b="1" dirty="0">
                <a:hlinkClick r:id="rId2"/>
              </a:rPr>
              <a:t>"An Experimental Study of Data Retention Behavior in Modern DRAM Devices: Implications for Retention Time Profiling Mechanisms"</a:t>
            </a:r>
            <a:r>
              <a:rPr lang="en-US" sz="1800" dirty="0"/>
              <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269</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Tree>
    <p:extLst>
      <p:ext uri="{BB962C8B-B14F-4D97-AF65-F5344CB8AC3E}">
        <p14:creationId xmlns:p14="http://schemas.microsoft.com/office/powerpoint/2010/main" val="25656806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Tackling Refresh: Solutions</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a:solidFill>
                  <a:srgbClr val="0000FF"/>
                </a:solidFill>
              </a:rPr>
              <a:t>Parallelize refreshes with accesses </a:t>
            </a:r>
            <a:r>
              <a:rPr lang="en-US" sz="1800" dirty="0">
                <a:solidFill>
                  <a:srgbClr val="0000FF"/>
                </a:solidFill>
              </a:rPr>
              <a:t>[Chang+ HPCA’14]</a:t>
            </a:r>
          </a:p>
          <a:p>
            <a:endParaRPr lang="en-US" dirty="0" smtClean="0">
              <a:solidFill>
                <a:srgbClr val="0000FF"/>
              </a:solidFill>
            </a:endParaRPr>
          </a:p>
          <a:p>
            <a:r>
              <a:rPr lang="en-US" dirty="0" smtClean="0">
                <a:solidFill>
                  <a:srgbClr val="0000FF"/>
                </a:solidFill>
              </a:rPr>
              <a:t>Eliminate unnecessary refreshes </a:t>
            </a:r>
            <a:r>
              <a:rPr lang="en-US" sz="1800" dirty="0" smtClean="0">
                <a:solidFill>
                  <a:srgbClr val="0000FF"/>
                </a:solidFill>
              </a:rPr>
              <a:t>[Liu+ ISCA’12]</a:t>
            </a:r>
          </a:p>
          <a:p>
            <a:pPr lvl="1"/>
            <a:r>
              <a:rPr lang="en-US" dirty="0" smtClean="0"/>
              <a:t>Exploit device characteristics </a:t>
            </a:r>
          </a:p>
          <a:p>
            <a:pPr lvl="1"/>
            <a:r>
              <a:rPr lang="en-US" dirty="0" smtClean="0"/>
              <a:t>Exploit data and application characteristics</a:t>
            </a:r>
          </a:p>
          <a:p>
            <a:pPr marL="0" indent="0">
              <a:buNone/>
            </a:pPr>
            <a:endParaRPr lang="en-US" dirty="0"/>
          </a:p>
          <a:p>
            <a:r>
              <a:rPr lang="en-US" dirty="0" smtClean="0">
                <a:solidFill>
                  <a:srgbClr val="0000FF"/>
                </a:solidFill>
              </a:rPr>
              <a:t>Reduce refresh rate and </a:t>
            </a:r>
            <a:r>
              <a:rPr lang="en-US" dirty="0" err="1" smtClean="0">
                <a:solidFill>
                  <a:srgbClr val="0000FF"/>
                </a:solidFill>
              </a:rPr>
              <a:t>detect+correct</a:t>
            </a:r>
            <a:r>
              <a:rPr lang="en-US" dirty="0" smtClean="0">
                <a:solidFill>
                  <a:srgbClr val="0000FF"/>
                </a:solidFill>
              </a:rPr>
              <a:t> errors that occur </a:t>
            </a:r>
            <a:r>
              <a:rPr lang="en-US" sz="1800" dirty="0" smtClean="0">
                <a:solidFill>
                  <a:srgbClr val="0000FF"/>
                </a:solidFill>
              </a:rPr>
              <a:t>[Khan+ SIGMETRICS’14]</a:t>
            </a:r>
          </a:p>
          <a:p>
            <a:endParaRPr lang="en-US" dirty="0"/>
          </a:p>
          <a:p>
            <a:r>
              <a:rPr lang="en-US" dirty="0" smtClean="0">
                <a:solidFill>
                  <a:schemeClr val="accent2">
                    <a:lumMod val="75000"/>
                  </a:schemeClr>
                </a:solidFill>
              </a:rPr>
              <a:t>Understand retention time behavior in DRAM </a:t>
            </a:r>
            <a:r>
              <a:rPr lang="en-US" sz="1800" dirty="0" smtClean="0">
                <a:solidFill>
                  <a:schemeClr val="accent2">
                    <a:lumMod val="75000"/>
                  </a:schemeClr>
                </a:solidFill>
              </a:rPr>
              <a:t>[Liu+ ISCA’13]</a:t>
            </a:r>
            <a:endParaRPr lang="en-US" sz="1800" dirty="0">
              <a:solidFill>
                <a:schemeClr val="accent2">
                  <a:lumMod val="75000"/>
                </a:schemeClr>
              </a:solidFill>
            </a:endParaRP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270</a:t>
            </a:fld>
            <a:endParaRPr lang="en-US" altLang="en-US">
              <a:solidFill>
                <a:srgbClr val="000000"/>
              </a:solidFill>
            </a:endParaRPr>
          </a:p>
        </p:txBody>
      </p:sp>
      <p:sp>
        <p:nvSpPr>
          <p:cNvPr id="5" name="Rectangle 4"/>
          <p:cNvSpPr/>
          <p:nvPr/>
        </p:nvSpPr>
        <p:spPr>
          <a:xfrm>
            <a:off x="539552" y="3789040"/>
            <a:ext cx="7992888" cy="720080"/>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latin typeface="Tahoma"/>
            </a:endParaRPr>
          </a:p>
        </p:txBody>
      </p:sp>
    </p:spTree>
    <p:extLst>
      <p:ext uri="{BB962C8B-B14F-4D97-AF65-F5344CB8AC3E}">
        <p14:creationId xmlns:p14="http://schemas.microsoft.com/office/powerpoint/2010/main" val="21937805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0" y="1349520"/>
            <a:ext cx="9144000" cy="4525963"/>
          </a:xfrm>
        </p:spPr>
        <p:txBody>
          <a:bodyPr/>
          <a:lstStyle/>
          <a:p>
            <a:pPr marL="0" indent="0">
              <a:buNone/>
            </a:pPr>
            <a:r>
              <a:rPr lang="en-US" sz="4000" b="1" i="1" dirty="0" smtClean="0">
                <a:solidFill>
                  <a:schemeClr val="tx2"/>
                </a:solidFill>
              </a:rPr>
              <a:t>   Key Observations:</a:t>
            </a:r>
          </a:p>
          <a:p>
            <a:r>
              <a:rPr lang="en-US" b="1" dirty="0">
                <a:solidFill>
                  <a:srgbClr val="FF0000"/>
                </a:solidFill>
              </a:rPr>
              <a:t>Testing </a:t>
            </a:r>
            <a:r>
              <a:rPr lang="en-US" b="1" dirty="0"/>
              <a:t>alone</a:t>
            </a:r>
            <a:r>
              <a:rPr lang="en-US" b="1" dirty="0">
                <a:solidFill>
                  <a:srgbClr val="FF0000"/>
                </a:solidFill>
              </a:rPr>
              <a:t> cannot detect </a:t>
            </a:r>
            <a:r>
              <a:rPr lang="en-US" b="1" dirty="0">
                <a:solidFill>
                  <a:srgbClr val="000000"/>
                </a:solidFill>
              </a:rPr>
              <a:t>all possible </a:t>
            </a:r>
            <a:r>
              <a:rPr lang="en-US" b="1" dirty="0" smtClean="0">
                <a:solidFill>
                  <a:srgbClr val="000000"/>
                </a:solidFill>
              </a:rPr>
              <a:t>failures</a:t>
            </a:r>
          </a:p>
          <a:p>
            <a:r>
              <a:rPr lang="en-US" b="1" dirty="0">
                <a:solidFill>
                  <a:srgbClr val="FF0000"/>
                </a:solidFill>
              </a:rPr>
              <a:t>C</a:t>
            </a:r>
            <a:r>
              <a:rPr lang="en-US" b="1" dirty="0" smtClean="0">
                <a:solidFill>
                  <a:srgbClr val="FF0000"/>
                </a:solidFill>
              </a:rPr>
              <a:t>ombination </a:t>
            </a:r>
            <a:r>
              <a:rPr lang="en-US" b="1" dirty="0">
                <a:solidFill>
                  <a:srgbClr val="000000"/>
                </a:solidFill>
              </a:rPr>
              <a:t>of </a:t>
            </a:r>
            <a:r>
              <a:rPr lang="en-US" b="1" dirty="0" smtClean="0">
                <a:solidFill>
                  <a:srgbClr val="000000"/>
                </a:solidFill>
              </a:rPr>
              <a:t>ECC and other mitigation </a:t>
            </a:r>
            <a:r>
              <a:rPr lang="en-US" b="1" dirty="0">
                <a:solidFill>
                  <a:srgbClr val="000000"/>
                </a:solidFill>
              </a:rPr>
              <a:t>techniques is much more</a:t>
            </a:r>
            <a:r>
              <a:rPr lang="en-US" b="1" dirty="0">
                <a:solidFill>
                  <a:srgbClr val="FF0000"/>
                </a:solidFill>
              </a:rPr>
              <a:t> </a:t>
            </a:r>
            <a:r>
              <a:rPr lang="en-US" b="1" dirty="0" smtClean="0">
                <a:solidFill>
                  <a:srgbClr val="FF0000"/>
                </a:solidFill>
              </a:rPr>
              <a:t>effective</a:t>
            </a:r>
          </a:p>
          <a:p>
            <a:pPr lvl="1"/>
            <a:r>
              <a:rPr lang="en-US" b="1" dirty="0" smtClean="0">
                <a:solidFill>
                  <a:srgbClr val="FF0000"/>
                </a:solidFill>
              </a:rPr>
              <a:t>But degrades performance</a:t>
            </a:r>
          </a:p>
          <a:p>
            <a:r>
              <a:rPr lang="en-US" b="1" dirty="0">
                <a:solidFill>
                  <a:srgbClr val="FF0000"/>
                </a:solidFill>
              </a:rPr>
              <a:t>T</a:t>
            </a:r>
            <a:r>
              <a:rPr lang="en-US" b="1" dirty="0" smtClean="0">
                <a:solidFill>
                  <a:srgbClr val="FF0000"/>
                </a:solidFill>
              </a:rPr>
              <a:t>esting </a:t>
            </a:r>
            <a:r>
              <a:rPr lang="en-US" b="1" dirty="0" smtClean="0">
                <a:solidFill>
                  <a:srgbClr val="000000"/>
                </a:solidFill>
              </a:rPr>
              <a:t>can help to reduce the </a:t>
            </a:r>
            <a:r>
              <a:rPr lang="en-US" b="1" dirty="0" smtClean="0">
                <a:solidFill>
                  <a:srgbClr val="FF0000"/>
                </a:solidFill>
              </a:rPr>
              <a:t>ECC strength</a:t>
            </a:r>
          </a:p>
          <a:p>
            <a:pPr lvl="1"/>
            <a:r>
              <a:rPr lang="en-US" b="1" dirty="0">
                <a:solidFill>
                  <a:srgbClr val="000000"/>
                </a:solidFill>
              </a:rPr>
              <a:t>Even when </a:t>
            </a:r>
            <a:r>
              <a:rPr lang="en-US" b="1" dirty="0" smtClean="0">
                <a:solidFill>
                  <a:srgbClr val="000000"/>
                </a:solidFill>
              </a:rPr>
              <a:t>starting with a</a:t>
            </a:r>
            <a:r>
              <a:rPr lang="en-US" b="1" dirty="0" smtClean="0">
                <a:solidFill>
                  <a:srgbClr val="FF0000"/>
                </a:solidFill>
              </a:rPr>
              <a:t> </a:t>
            </a:r>
            <a:r>
              <a:rPr lang="en-US" b="1" dirty="0">
                <a:solidFill>
                  <a:srgbClr val="FF0000"/>
                </a:solidFill>
              </a:rPr>
              <a:t>higher strength </a:t>
            </a:r>
            <a:r>
              <a:rPr lang="en-US" b="1" dirty="0" smtClean="0">
                <a:solidFill>
                  <a:srgbClr val="FF0000"/>
                </a:solidFill>
              </a:rPr>
              <a:t>ECC</a:t>
            </a:r>
            <a:endParaRPr lang="en-US" b="1" dirty="0">
              <a:solidFill>
                <a:srgbClr val="FF0000"/>
              </a:solidFill>
            </a:endParaRPr>
          </a:p>
          <a:p>
            <a:endParaRPr lang="en-US" b="1" dirty="0">
              <a:solidFill>
                <a:srgbClr val="FF0000"/>
              </a:solidFill>
            </a:endParaRPr>
          </a:p>
          <a:p>
            <a:endParaRPr lang="en-US" b="1" dirty="0" smtClean="0">
              <a:solidFill>
                <a:srgbClr val="FF0000"/>
              </a:solidFill>
            </a:endParaRPr>
          </a:p>
          <a:p>
            <a:endParaRPr lang="en-US" b="1" dirty="0">
              <a:solidFill>
                <a:srgbClr val="FF0000"/>
              </a:solidFill>
            </a:endParaRPr>
          </a:p>
          <a:p>
            <a:pPr marL="0" indent="0">
              <a:buNone/>
            </a:pPr>
            <a:endParaRPr lang="en-US" dirty="0" smtClean="0"/>
          </a:p>
          <a:p>
            <a:endParaRPr lang="en-US" dirty="0" smtClean="0"/>
          </a:p>
          <a:p>
            <a:endParaRPr lang="en-US" dirty="0"/>
          </a:p>
        </p:txBody>
      </p:sp>
      <p:sp>
        <p:nvSpPr>
          <p:cNvPr id="5" name="Title 1"/>
          <p:cNvSpPr>
            <a:spLocks noGrp="1"/>
          </p:cNvSpPr>
          <p:nvPr>
            <p:ph type="title"/>
          </p:nvPr>
        </p:nvSpPr>
        <p:spPr>
          <a:xfrm>
            <a:off x="457200" y="-113054"/>
            <a:ext cx="8229600" cy="1143000"/>
          </a:xfrm>
        </p:spPr>
        <p:txBody>
          <a:bodyPr>
            <a:normAutofit fontScale="90000"/>
          </a:bodyPr>
          <a:lstStyle/>
          <a:p>
            <a:r>
              <a:rPr lang="en-US" b="1" dirty="0" smtClean="0"/>
              <a:t>Towards an Online Profiling System</a:t>
            </a:r>
            <a:endParaRPr lang="en-US" b="1" dirty="0"/>
          </a:p>
        </p:txBody>
      </p:sp>
      <p:sp>
        <p:nvSpPr>
          <p:cNvPr id="6" name="Rectangle 6"/>
          <p:cNvSpPr>
            <a:spLocks noChangeArrowheads="1"/>
          </p:cNvSpPr>
          <p:nvPr/>
        </p:nvSpPr>
        <p:spPr bwMode="auto">
          <a:xfrm>
            <a:off x="107504" y="6165304"/>
            <a:ext cx="820896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1400" dirty="0">
                <a:solidFill>
                  <a:prstClr val="black"/>
                </a:solidFill>
                <a:latin typeface="Tahoma" charset="0"/>
                <a:ea typeface="ＭＳ Ｐゴシック" charset="0"/>
                <a:cs typeface="ＭＳ Ｐゴシック" charset="0"/>
              </a:rPr>
              <a:t>Khan+, “</a:t>
            </a:r>
            <a:r>
              <a:rPr lang="en-US" sz="1400" dirty="0">
                <a:solidFill>
                  <a:srgbClr val="0000FF"/>
                </a:solidFill>
                <a:latin typeface="Tahoma" charset="0"/>
                <a:ea typeface="ＭＳ Ｐゴシック" charset="0"/>
                <a:cs typeface="ＭＳ Ｐゴシック" charset="0"/>
              </a:rPr>
              <a:t>The Efficacy of Error Mitigation Techniques for DRAM Retention Failures: A Comparative Experimental Study</a:t>
            </a:r>
            <a:r>
              <a:rPr lang="en-US" sz="1400" dirty="0">
                <a:solidFill>
                  <a:prstClr val="black"/>
                </a:solidFill>
                <a:latin typeface="Tahoma" charset="0"/>
                <a:ea typeface="ＭＳ Ｐゴシック" charset="0"/>
                <a:cs typeface="ＭＳ Ｐゴシック" charset="0"/>
              </a:rPr>
              <a:t>,” SIGMETRICS 2014.</a:t>
            </a:r>
          </a:p>
        </p:txBody>
      </p:sp>
    </p:spTree>
    <p:extLst>
      <p:ext uri="{BB962C8B-B14F-4D97-AF65-F5344CB8AC3E}">
        <p14:creationId xmlns:p14="http://schemas.microsoft.com/office/powerpoint/2010/main" val="5768077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TextBox 112"/>
          <p:cNvSpPr txBox="1"/>
          <p:nvPr/>
        </p:nvSpPr>
        <p:spPr>
          <a:xfrm>
            <a:off x="-24379" y="5718539"/>
            <a:ext cx="9187055" cy="1200329"/>
          </a:xfrm>
          <a:prstGeom prst="rect">
            <a:avLst/>
          </a:prstGeom>
          <a:noFill/>
        </p:spPr>
        <p:txBody>
          <a:bodyPr wrap="square" rtlCol="0">
            <a:spAutoFit/>
          </a:bodyPr>
          <a:lstStyle/>
          <a:p>
            <a:pPr algn="ctr" defTabSz="457200"/>
            <a:r>
              <a:rPr lang="en-US" sz="3600" b="1" dirty="0" smtClean="0">
                <a:solidFill>
                  <a:srgbClr val="FF0000"/>
                </a:solidFill>
                <a:latin typeface="Calibri"/>
              </a:rPr>
              <a:t>Run tests periodically after a short interval </a:t>
            </a:r>
          </a:p>
          <a:p>
            <a:pPr algn="ctr" defTabSz="457200"/>
            <a:r>
              <a:rPr lang="en-US" sz="3600" b="1" dirty="0" smtClean="0">
                <a:solidFill>
                  <a:srgbClr val="FF0000"/>
                </a:solidFill>
                <a:latin typeface="Calibri"/>
              </a:rPr>
              <a:t>at smaller regions of memory </a:t>
            </a:r>
            <a:endParaRPr lang="en-US" sz="3600" b="1" dirty="0">
              <a:solidFill>
                <a:srgbClr val="FF0000"/>
              </a:solidFill>
              <a:latin typeface="Calibri"/>
            </a:endParaRPr>
          </a:p>
        </p:txBody>
      </p:sp>
      <p:sp>
        <p:nvSpPr>
          <p:cNvPr id="2" name="Title 1"/>
          <p:cNvSpPr>
            <a:spLocks noGrp="1"/>
          </p:cNvSpPr>
          <p:nvPr>
            <p:ph type="title"/>
          </p:nvPr>
        </p:nvSpPr>
        <p:spPr>
          <a:xfrm>
            <a:off x="457200" y="-263462"/>
            <a:ext cx="8229600" cy="1143000"/>
          </a:xfrm>
        </p:spPr>
        <p:txBody>
          <a:bodyPr>
            <a:normAutofit fontScale="90000"/>
          </a:bodyPr>
          <a:lstStyle/>
          <a:p>
            <a:r>
              <a:rPr lang="en-US" b="1" dirty="0" smtClean="0"/>
              <a:t>Towards an Online Profiling System</a:t>
            </a:r>
            <a:endParaRPr lang="en-US" b="1" dirty="0"/>
          </a:p>
        </p:txBody>
      </p:sp>
      <p:pic>
        <p:nvPicPr>
          <p:cNvPr id="4" name="Picture 3"/>
          <p:cNvPicPr>
            <a:picLocks noChangeAspect="1"/>
          </p:cNvPicPr>
          <p:nvPr/>
        </p:nvPicPr>
        <p:blipFill>
          <a:blip r:embed="rId3"/>
          <a:stretch>
            <a:fillRect/>
          </a:stretch>
        </p:blipFill>
        <p:spPr>
          <a:xfrm>
            <a:off x="11959" y="1887638"/>
            <a:ext cx="2790112" cy="1890735"/>
          </a:xfrm>
          <a:prstGeom prst="rect">
            <a:avLst/>
          </a:prstGeom>
        </p:spPr>
      </p:pic>
      <p:sp>
        <p:nvSpPr>
          <p:cNvPr id="6" name="TextBox 5"/>
          <p:cNvSpPr txBox="1"/>
          <p:nvPr/>
        </p:nvSpPr>
        <p:spPr>
          <a:xfrm>
            <a:off x="15306" y="883373"/>
            <a:ext cx="3509244"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algn="ctr" defTabSz="457200"/>
            <a:r>
              <a:rPr lang="en-US" sz="2800" b="1" dirty="0" smtClean="0">
                <a:solidFill>
                  <a:srgbClr val="000000"/>
                </a:solidFill>
                <a:latin typeface="Calibri"/>
              </a:rPr>
              <a:t>Initially Protect DRAM </a:t>
            </a:r>
          </a:p>
          <a:p>
            <a:pPr algn="ctr" defTabSz="457200"/>
            <a:r>
              <a:rPr lang="en-US" sz="2800" b="1" dirty="0">
                <a:solidFill>
                  <a:srgbClr val="000000"/>
                </a:solidFill>
                <a:latin typeface="Calibri"/>
              </a:rPr>
              <a:t>w</a:t>
            </a:r>
            <a:r>
              <a:rPr lang="en-US" sz="2800" b="1" dirty="0" smtClean="0">
                <a:solidFill>
                  <a:srgbClr val="000000"/>
                </a:solidFill>
                <a:latin typeface="Calibri"/>
              </a:rPr>
              <a:t>ith Strong ECC</a:t>
            </a:r>
          </a:p>
        </p:txBody>
      </p:sp>
      <p:sp>
        <p:nvSpPr>
          <p:cNvPr id="7" name="Oval 6"/>
          <p:cNvSpPr>
            <a:spLocks noChangeAspect="1"/>
          </p:cNvSpPr>
          <p:nvPr/>
        </p:nvSpPr>
        <p:spPr>
          <a:xfrm>
            <a:off x="2995618" y="1312874"/>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r>
              <a:rPr lang="en-US" sz="4400" b="1" dirty="0" smtClean="0">
                <a:solidFill>
                  <a:prstClr val="white"/>
                </a:solidFill>
                <a:latin typeface="Calibri"/>
              </a:rPr>
              <a:t>1</a:t>
            </a:r>
            <a:endParaRPr lang="en-US" sz="4400" b="1" dirty="0">
              <a:solidFill>
                <a:prstClr val="white"/>
              </a:solidFill>
              <a:latin typeface="Calibri"/>
            </a:endParaRPr>
          </a:p>
        </p:txBody>
      </p:sp>
      <p:grpSp>
        <p:nvGrpSpPr>
          <p:cNvPr id="8" name="Group 7"/>
          <p:cNvGrpSpPr/>
          <p:nvPr/>
        </p:nvGrpSpPr>
        <p:grpSpPr>
          <a:xfrm>
            <a:off x="3621178" y="2059167"/>
            <a:ext cx="3273181" cy="2582606"/>
            <a:chOff x="428328" y="2110982"/>
            <a:chExt cx="3273181" cy="2582606"/>
          </a:xfrm>
        </p:grpSpPr>
        <p:cxnSp>
          <p:nvCxnSpPr>
            <p:cNvPr id="9" name="Straight Connector 8"/>
            <p:cNvCxnSpPr/>
            <p:nvPr/>
          </p:nvCxnSpPr>
          <p:spPr>
            <a:xfrm>
              <a:off x="3331890" y="2135878"/>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0" name="Straight Connector 9"/>
            <p:cNvCxnSpPr/>
            <p:nvPr/>
          </p:nvCxnSpPr>
          <p:spPr>
            <a:xfrm>
              <a:off x="2704366" y="2129654"/>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1" name="Straight Connector 10"/>
            <p:cNvCxnSpPr/>
            <p:nvPr/>
          </p:nvCxnSpPr>
          <p:spPr>
            <a:xfrm>
              <a:off x="2076842" y="2123430"/>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2" name="Straight Connector 11"/>
            <p:cNvCxnSpPr/>
            <p:nvPr/>
          </p:nvCxnSpPr>
          <p:spPr>
            <a:xfrm>
              <a:off x="449881" y="4281301"/>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3" name="Straight Connector 12"/>
            <p:cNvCxnSpPr/>
            <p:nvPr/>
          </p:nvCxnSpPr>
          <p:spPr>
            <a:xfrm>
              <a:off x="443673" y="3690373"/>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a:off x="1449318" y="2117206"/>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5" name="Straight Connector 14"/>
            <p:cNvCxnSpPr/>
            <p:nvPr/>
          </p:nvCxnSpPr>
          <p:spPr>
            <a:xfrm>
              <a:off x="812657" y="2110982"/>
              <a:ext cx="0" cy="2557710"/>
            </a:xfrm>
            <a:prstGeom prst="line">
              <a:avLst/>
            </a:prstGeom>
          </p:spPr>
          <p:style>
            <a:lnRef idx="2">
              <a:schemeClr val="accent1"/>
            </a:lnRef>
            <a:fillRef idx="0">
              <a:schemeClr val="accent1"/>
            </a:fillRef>
            <a:effectRef idx="1">
              <a:schemeClr val="accent1"/>
            </a:effectRef>
            <a:fontRef idx="minor">
              <a:schemeClr val="tx1"/>
            </a:fontRef>
          </p:style>
        </p:cxnSp>
        <p:cxnSp>
          <p:nvCxnSpPr>
            <p:cNvPr id="16" name="Straight Connector 15"/>
            <p:cNvCxnSpPr/>
            <p:nvPr/>
          </p:nvCxnSpPr>
          <p:spPr>
            <a:xfrm>
              <a:off x="429848" y="2495297"/>
              <a:ext cx="3251628"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a:off x="428328" y="3090309"/>
              <a:ext cx="3251628" cy="0"/>
            </a:xfrm>
            <a:prstGeom prst="line">
              <a:avLst/>
            </a:prstGeom>
          </p:spPr>
          <p:style>
            <a:lnRef idx="2">
              <a:schemeClr val="accent1"/>
            </a:lnRef>
            <a:fillRef idx="0">
              <a:schemeClr val="accent1"/>
            </a:fillRef>
            <a:effectRef idx="1">
              <a:schemeClr val="accent1"/>
            </a:effectRef>
            <a:fontRef idx="minor">
              <a:schemeClr val="tx1"/>
            </a:fontRef>
          </p:style>
        </p:cxnSp>
        <p:grpSp>
          <p:nvGrpSpPr>
            <p:cNvPr id="18" name="Group 17"/>
            <p:cNvGrpSpPr/>
            <p:nvPr/>
          </p:nvGrpSpPr>
          <p:grpSpPr>
            <a:xfrm>
              <a:off x="534160" y="2226069"/>
              <a:ext cx="3067764" cy="525790"/>
              <a:chOff x="534160" y="2226069"/>
              <a:chExt cx="3067764" cy="525790"/>
            </a:xfrm>
          </p:grpSpPr>
          <p:sp>
            <p:nvSpPr>
              <p:cNvPr id="37" name="Oval 36"/>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prstClr val="white"/>
                  </a:solidFill>
                  <a:latin typeface="Calibri"/>
                </a:endParaRPr>
              </a:p>
            </p:txBody>
          </p:sp>
          <p:sp>
            <p:nvSpPr>
              <p:cNvPr id="38" name="Oval 3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9" name="Oval 38"/>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0" name="Oval 3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1" name="Oval 40"/>
              <p:cNvSpPr/>
              <p:nvPr/>
            </p:nvSpPr>
            <p:spPr>
              <a:xfrm>
                <a:off x="3058623"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grpSp>
          <p:nvGrpSpPr>
            <p:cNvPr id="19" name="Group 18"/>
            <p:cNvGrpSpPr/>
            <p:nvPr/>
          </p:nvGrpSpPr>
          <p:grpSpPr>
            <a:xfrm>
              <a:off x="541777" y="2821081"/>
              <a:ext cx="3058627" cy="525790"/>
              <a:chOff x="534160" y="2226069"/>
              <a:chExt cx="3058627" cy="525790"/>
            </a:xfrm>
          </p:grpSpPr>
          <p:sp>
            <p:nvSpPr>
              <p:cNvPr id="32" name="Oval 31"/>
              <p:cNvSpPr/>
              <p:nvPr/>
            </p:nvSpPr>
            <p:spPr>
              <a:xfrm>
                <a:off x="534160"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3" name="Oval 32"/>
              <p:cNvSpPr/>
              <p:nvPr/>
            </p:nvSpPr>
            <p:spPr>
              <a:xfrm>
                <a:off x="1167560"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4" name="Oval 33"/>
              <p:cNvSpPr/>
              <p:nvPr/>
            </p:nvSpPr>
            <p:spPr>
              <a:xfrm>
                <a:off x="1800960"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5" name="Oval 34"/>
              <p:cNvSpPr/>
              <p:nvPr/>
            </p:nvSpPr>
            <p:spPr>
              <a:xfrm>
                <a:off x="2425223"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6" name="Oval 35"/>
              <p:cNvSpPr/>
              <p:nvPr/>
            </p:nvSpPr>
            <p:spPr>
              <a:xfrm>
                <a:off x="3049486"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grpSp>
          <p:nvGrpSpPr>
            <p:cNvPr id="20" name="Group 19"/>
            <p:cNvGrpSpPr/>
            <p:nvPr/>
          </p:nvGrpSpPr>
          <p:grpSpPr>
            <a:xfrm>
              <a:off x="538848" y="3430281"/>
              <a:ext cx="3067764" cy="525790"/>
              <a:chOff x="543297" y="2226069"/>
              <a:chExt cx="3067764" cy="525790"/>
            </a:xfrm>
          </p:grpSpPr>
          <p:sp>
            <p:nvSpPr>
              <p:cNvPr id="27" name="Oval 26"/>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8" name="Oval 27"/>
              <p:cNvSpPr/>
              <p:nvPr/>
            </p:nvSpPr>
            <p:spPr>
              <a:xfrm>
                <a:off x="1176697"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9" name="Oval 28"/>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0" name="Oval 29"/>
              <p:cNvSpPr/>
              <p:nvPr/>
            </p:nvSpPr>
            <p:spPr>
              <a:xfrm>
                <a:off x="2434360"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31" name="Oval 30"/>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grpSp>
          <p:nvGrpSpPr>
            <p:cNvPr id="21" name="Group 20"/>
            <p:cNvGrpSpPr/>
            <p:nvPr/>
          </p:nvGrpSpPr>
          <p:grpSpPr>
            <a:xfrm>
              <a:off x="535919" y="4030345"/>
              <a:ext cx="3067764" cy="525790"/>
              <a:chOff x="543297" y="2226069"/>
              <a:chExt cx="3067764" cy="525790"/>
            </a:xfrm>
          </p:grpSpPr>
          <p:sp>
            <p:nvSpPr>
              <p:cNvPr id="22" name="Oval 21"/>
              <p:cNvSpPr/>
              <p:nvPr/>
            </p:nvSpPr>
            <p:spPr>
              <a:xfrm>
                <a:off x="543297" y="2232277"/>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3" name="Oval 22"/>
              <p:cNvSpPr/>
              <p:nvPr/>
            </p:nvSpPr>
            <p:spPr>
              <a:xfrm>
                <a:off x="1185834" y="2230725"/>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4" name="Oval 23"/>
              <p:cNvSpPr/>
              <p:nvPr/>
            </p:nvSpPr>
            <p:spPr>
              <a:xfrm>
                <a:off x="1810097" y="2229173"/>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5" name="Oval 24"/>
              <p:cNvSpPr/>
              <p:nvPr/>
            </p:nvSpPr>
            <p:spPr>
              <a:xfrm>
                <a:off x="2443497" y="2227621"/>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26" name="Oval 25"/>
              <p:cNvSpPr/>
              <p:nvPr/>
            </p:nvSpPr>
            <p:spPr>
              <a:xfrm>
                <a:off x="3067760" y="2226069"/>
                <a:ext cx="543301" cy="519582"/>
              </a:xfrm>
              <a:prstGeom prst="ellipse">
                <a:avLst/>
              </a:prstGeom>
              <a:solidFill>
                <a:srgbClr val="10253F"/>
              </a:solidFill>
              <a:ln>
                <a:solidFill>
                  <a:schemeClr val="tx2"/>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grpSp>
      <p:sp>
        <p:nvSpPr>
          <p:cNvPr id="42" name="Lightning Bolt 41"/>
          <p:cNvSpPr/>
          <p:nvPr/>
        </p:nvSpPr>
        <p:spPr>
          <a:xfrm>
            <a:off x="5084308"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3" name="Lightning Bolt 42"/>
          <p:cNvSpPr/>
          <p:nvPr/>
        </p:nvSpPr>
        <p:spPr>
          <a:xfrm>
            <a:off x="5730147" y="225462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4" name="Lightning Bolt 43"/>
          <p:cNvSpPr/>
          <p:nvPr/>
        </p:nvSpPr>
        <p:spPr>
          <a:xfrm>
            <a:off x="5710323" y="2837500"/>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45" name="TextBox 44"/>
          <p:cNvSpPr txBox="1"/>
          <p:nvPr/>
        </p:nvSpPr>
        <p:spPr>
          <a:xfrm>
            <a:off x="4332838" y="863581"/>
            <a:ext cx="2627692"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algn="ctr" defTabSz="457200"/>
            <a:r>
              <a:rPr lang="en-US" sz="2800" b="1" dirty="0" smtClean="0">
                <a:solidFill>
                  <a:srgbClr val="000000"/>
                </a:solidFill>
                <a:latin typeface="Calibri"/>
              </a:rPr>
              <a:t>Periodically Test</a:t>
            </a:r>
          </a:p>
          <a:p>
            <a:pPr algn="ctr" defTabSz="457200"/>
            <a:r>
              <a:rPr lang="en-US" sz="2800" b="1" dirty="0" smtClean="0">
                <a:solidFill>
                  <a:srgbClr val="000000"/>
                </a:solidFill>
                <a:latin typeface="Calibri"/>
              </a:rPr>
              <a:t> Parts of DRAM</a:t>
            </a:r>
          </a:p>
        </p:txBody>
      </p:sp>
      <p:sp>
        <p:nvSpPr>
          <p:cNvPr id="46" name="Oval 45"/>
          <p:cNvSpPr>
            <a:spLocks noChangeAspect="1"/>
          </p:cNvSpPr>
          <p:nvPr/>
        </p:nvSpPr>
        <p:spPr>
          <a:xfrm>
            <a:off x="6872362" y="1293082"/>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r>
              <a:rPr lang="en-US" sz="4400" b="1" dirty="0">
                <a:solidFill>
                  <a:prstClr val="white"/>
                </a:solidFill>
                <a:latin typeface="Calibri"/>
              </a:rPr>
              <a:t>2</a:t>
            </a:r>
          </a:p>
        </p:txBody>
      </p:sp>
      <p:grpSp>
        <p:nvGrpSpPr>
          <p:cNvPr id="70" name="Group 69"/>
          <p:cNvGrpSpPr/>
          <p:nvPr/>
        </p:nvGrpSpPr>
        <p:grpSpPr>
          <a:xfrm>
            <a:off x="6832259" y="2062634"/>
            <a:ext cx="2060493" cy="2570158"/>
            <a:chOff x="2912465" y="3911935"/>
            <a:chExt cx="2060493" cy="2570158"/>
          </a:xfrm>
          <a:solidFill>
            <a:srgbClr val="7F7F7F"/>
          </a:solidFill>
        </p:grpSpPr>
        <p:cxnSp>
          <p:nvCxnSpPr>
            <p:cNvPr id="71" name="Straight Connector 70"/>
            <p:cNvCxnSpPr/>
            <p:nvPr/>
          </p:nvCxnSpPr>
          <p:spPr>
            <a:xfrm>
              <a:off x="4560979" y="3924383"/>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flipV="1">
              <a:off x="2934018" y="6069693"/>
              <a:ext cx="2038940" cy="12561"/>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flipV="1">
              <a:off x="2927810" y="5488552"/>
              <a:ext cx="2045148"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a:off x="2913985" y="4296250"/>
              <a:ext cx="2058973" cy="849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flipV="1">
              <a:off x="2912465" y="4885888"/>
              <a:ext cx="2060493"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78" name="Oval 77"/>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79" name="Oval 78"/>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0" name="Oval 79"/>
            <p:cNvSpPr/>
            <p:nvPr/>
          </p:nvSpPr>
          <p:spPr>
            <a:xfrm>
              <a:off x="4285097" y="403012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1" name="Oval 80"/>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2" name="Oval 81"/>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3" name="Oval 82"/>
            <p:cNvSpPr/>
            <p:nvPr/>
          </p:nvSpPr>
          <p:spPr>
            <a:xfrm>
              <a:off x="4292714" y="46251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4" name="Oval 83"/>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5" name="Oval 84"/>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6" name="Oval 85"/>
            <p:cNvSpPr/>
            <p:nvPr/>
          </p:nvSpPr>
          <p:spPr>
            <a:xfrm>
              <a:off x="4289785" y="523433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7" name="Oval 8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8" name="Oval 8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89" name="Oval 88"/>
            <p:cNvSpPr/>
            <p:nvPr/>
          </p:nvSpPr>
          <p:spPr>
            <a:xfrm>
              <a:off x="4286856" y="583440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sp>
        <p:nvSpPr>
          <p:cNvPr id="98" name="TextBox 97"/>
          <p:cNvSpPr txBox="1"/>
          <p:nvPr/>
        </p:nvSpPr>
        <p:spPr>
          <a:xfrm>
            <a:off x="7276450" y="2690470"/>
            <a:ext cx="1374520" cy="1015663"/>
          </a:xfrm>
          <a:prstGeom prst="rect">
            <a:avLst/>
          </a:prstGeom>
          <a:noFill/>
          <a:scene3d>
            <a:camera prst="orthographicFront">
              <a:rot lat="0" lon="0" rev="18900000"/>
            </a:camera>
            <a:lightRig rig="threePt" dir="t"/>
          </a:scene3d>
        </p:spPr>
        <p:txBody>
          <a:bodyPr wrap="none" rtlCol="0">
            <a:spAutoFit/>
          </a:bodyPr>
          <a:lstStyle/>
          <a:p>
            <a:pPr defTabSz="457200"/>
            <a:r>
              <a:rPr lang="en-US" sz="6000" b="1" dirty="0" smtClean="0">
                <a:solidFill>
                  <a:prstClr val="black"/>
                </a:solidFill>
                <a:latin typeface="Calibri"/>
              </a:rPr>
              <a:t>ECC</a:t>
            </a:r>
            <a:endParaRPr lang="en-US" sz="6000" b="1" dirty="0">
              <a:solidFill>
                <a:prstClr val="black"/>
              </a:solidFill>
              <a:latin typeface="Calibri"/>
            </a:endParaRPr>
          </a:p>
        </p:txBody>
      </p:sp>
      <p:grpSp>
        <p:nvGrpSpPr>
          <p:cNvPr id="100" name="Group 99"/>
          <p:cNvGrpSpPr/>
          <p:nvPr/>
        </p:nvGrpSpPr>
        <p:grpSpPr>
          <a:xfrm>
            <a:off x="2583355" y="2066276"/>
            <a:ext cx="4348647" cy="1399650"/>
            <a:chOff x="2561827" y="2066276"/>
            <a:chExt cx="4348647" cy="1399650"/>
          </a:xfrm>
        </p:grpSpPr>
        <p:sp>
          <p:nvSpPr>
            <p:cNvPr id="90" name="Rectangle 89"/>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91" name="TextBox 90"/>
            <p:cNvSpPr txBox="1"/>
            <p:nvPr/>
          </p:nvSpPr>
          <p:spPr>
            <a:xfrm>
              <a:off x="2561827" y="2819595"/>
              <a:ext cx="989874" cy="646331"/>
            </a:xfrm>
            <a:prstGeom prst="rect">
              <a:avLst/>
            </a:prstGeom>
            <a:noFill/>
          </p:spPr>
          <p:txBody>
            <a:bodyPr wrap="none" rtlCol="0">
              <a:spAutoFit/>
            </a:bodyPr>
            <a:lstStyle/>
            <a:p>
              <a:pPr defTabSz="457200"/>
              <a:r>
                <a:rPr lang="en-US" sz="3600" b="1" dirty="0" smtClean="0">
                  <a:solidFill>
                    <a:prstClr val="black"/>
                  </a:solidFill>
                  <a:latin typeface="Calibri"/>
                </a:rPr>
                <a:t>Test</a:t>
              </a:r>
              <a:endParaRPr lang="en-US" sz="3600" b="1" dirty="0">
                <a:solidFill>
                  <a:prstClr val="black"/>
                </a:solidFill>
                <a:latin typeface="Calibri"/>
              </a:endParaRPr>
            </a:p>
          </p:txBody>
        </p:sp>
        <p:cxnSp>
          <p:nvCxnSpPr>
            <p:cNvPr id="93" name="Straight Arrow Connector 92"/>
            <p:cNvCxnSpPr>
              <a:endCxn id="90"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99" name="&quot;No&quot; Symbol 98"/>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black"/>
                </a:solidFill>
                <a:latin typeface="Calibri"/>
              </a:endParaRPr>
            </a:p>
          </p:txBody>
        </p:sp>
      </p:grpSp>
      <p:grpSp>
        <p:nvGrpSpPr>
          <p:cNvPr id="101" name="Group 100"/>
          <p:cNvGrpSpPr/>
          <p:nvPr/>
        </p:nvGrpSpPr>
        <p:grpSpPr>
          <a:xfrm>
            <a:off x="2585059" y="2670680"/>
            <a:ext cx="4348647" cy="1399650"/>
            <a:chOff x="2561827" y="2066276"/>
            <a:chExt cx="4348647" cy="1399650"/>
          </a:xfrm>
        </p:grpSpPr>
        <p:sp>
          <p:nvSpPr>
            <p:cNvPr id="102" name="Rectangle 101"/>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03" name="TextBox 102"/>
            <p:cNvSpPr txBox="1"/>
            <p:nvPr/>
          </p:nvSpPr>
          <p:spPr>
            <a:xfrm>
              <a:off x="2561827" y="2819595"/>
              <a:ext cx="989874" cy="646331"/>
            </a:xfrm>
            <a:prstGeom prst="rect">
              <a:avLst/>
            </a:prstGeom>
            <a:noFill/>
          </p:spPr>
          <p:txBody>
            <a:bodyPr wrap="none" rtlCol="0">
              <a:spAutoFit/>
            </a:bodyPr>
            <a:lstStyle/>
            <a:p>
              <a:pPr defTabSz="457200"/>
              <a:r>
                <a:rPr lang="en-US" sz="3600" b="1" dirty="0" smtClean="0">
                  <a:solidFill>
                    <a:prstClr val="black"/>
                  </a:solidFill>
                  <a:latin typeface="Calibri"/>
                </a:rPr>
                <a:t>Test</a:t>
              </a:r>
              <a:endParaRPr lang="en-US" sz="3600" b="1" dirty="0">
                <a:solidFill>
                  <a:prstClr val="black"/>
                </a:solidFill>
                <a:latin typeface="Calibri"/>
              </a:endParaRPr>
            </a:p>
          </p:txBody>
        </p:sp>
        <p:cxnSp>
          <p:nvCxnSpPr>
            <p:cNvPr id="104" name="Straight Arrow Connector 103"/>
            <p:cNvCxnSpPr>
              <a:endCxn id="102"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05" name="&quot;No&quot; Symbol 104"/>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black"/>
                </a:solidFill>
                <a:latin typeface="Calibri"/>
              </a:endParaRPr>
            </a:p>
          </p:txBody>
        </p:sp>
      </p:grpSp>
      <p:grpSp>
        <p:nvGrpSpPr>
          <p:cNvPr id="106" name="Group 105"/>
          <p:cNvGrpSpPr/>
          <p:nvPr/>
        </p:nvGrpSpPr>
        <p:grpSpPr>
          <a:xfrm>
            <a:off x="2586763" y="3275084"/>
            <a:ext cx="4348647" cy="1399650"/>
            <a:chOff x="2561827" y="2066276"/>
            <a:chExt cx="4348647" cy="1399650"/>
          </a:xfrm>
        </p:grpSpPr>
        <p:sp>
          <p:nvSpPr>
            <p:cNvPr id="107" name="Rectangle 106"/>
            <p:cNvSpPr/>
            <p:nvPr/>
          </p:nvSpPr>
          <p:spPr>
            <a:xfrm>
              <a:off x="3552113" y="2066278"/>
              <a:ext cx="3358361" cy="667236"/>
            </a:xfrm>
            <a:prstGeom prst="rect">
              <a:avLst/>
            </a:prstGeom>
            <a:solidFill>
              <a:srgbClr val="FFFFFF">
                <a:alpha val="50000"/>
              </a:srgbClr>
            </a:solidFill>
            <a:ln w="57150" cmpd="sng">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08" name="TextBox 107"/>
            <p:cNvSpPr txBox="1"/>
            <p:nvPr/>
          </p:nvSpPr>
          <p:spPr>
            <a:xfrm>
              <a:off x="2561827" y="2819595"/>
              <a:ext cx="989874" cy="646331"/>
            </a:xfrm>
            <a:prstGeom prst="rect">
              <a:avLst/>
            </a:prstGeom>
            <a:noFill/>
          </p:spPr>
          <p:txBody>
            <a:bodyPr wrap="none" rtlCol="0">
              <a:spAutoFit/>
            </a:bodyPr>
            <a:lstStyle/>
            <a:p>
              <a:pPr defTabSz="457200"/>
              <a:r>
                <a:rPr lang="en-US" sz="3600" b="1" dirty="0" smtClean="0">
                  <a:solidFill>
                    <a:prstClr val="black"/>
                  </a:solidFill>
                  <a:latin typeface="Calibri"/>
                </a:rPr>
                <a:t>Test</a:t>
              </a:r>
              <a:endParaRPr lang="en-US" sz="3600" b="1" dirty="0">
                <a:solidFill>
                  <a:prstClr val="black"/>
                </a:solidFill>
                <a:latin typeface="Calibri"/>
              </a:endParaRPr>
            </a:p>
          </p:txBody>
        </p:sp>
        <p:cxnSp>
          <p:nvCxnSpPr>
            <p:cNvPr id="109" name="Straight Arrow Connector 108"/>
            <p:cNvCxnSpPr>
              <a:endCxn id="107" idx="1"/>
            </p:cNvCxnSpPr>
            <p:nvPr/>
          </p:nvCxnSpPr>
          <p:spPr>
            <a:xfrm flipV="1">
              <a:off x="3056970" y="2399896"/>
              <a:ext cx="495143" cy="613428"/>
            </a:xfrm>
            <a:prstGeom prst="straightConnector1">
              <a:avLst/>
            </a:prstGeom>
            <a:ln w="76200" cmpd="sng">
              <a:solidFill>
                <a:schemeClr val="tx1"/>
              </a:solidFill>
              <a:tailEnd type="arrow"/>
            </a:ln>
          </p:spPr>
          <p:style>
            <a:lnRef idx="2">
              <a:schemeClr val="accent1"/>
            </a:lnRef>
            <a:fillRef idx="0">
              <a:schemeClr val="accent1"/>
            </a:fillRef>
            <a:effectRef idx="1">
              <a:schemeClr val="accent1"/>
            </a:effectRef>
            <a:fontRef idx="minor">
              <a:schemeClr val="tx1"/>
            </a:fontRef>
          </p:style>
        </p:cxnSp>
        <p:sp>
          <p:nvSpPr>
            <p:cNvPr id="110" name="&quot;No&quot; Symbol 109"/>
            <p:cNvSpPr>
              <a:spLocks noChangeAspect="1"/>
            </p:cNvSpPr>
            <p:nvPr/>
          </p:nvSpPr>
          <p:spPr>
            <a:xfrm>
              <a:off x="4951430" y="2066276"/>
              <a:ext cx="640080" cy="640080"/>
            </a:xfrm>
            <a:prstGeom prst="noSmoking">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black"/>
                </a:solidFill>
                <a:latin typeface="Calibri"/>
              </a:endParaRPr>
            </a:p>
          </p:txBody>
        </p:sp>
      </p:grpSp>
      <p:sp>
        <p:nvSpPr>
          <p:cNvPr id="111" name="TextBox 110"/>
          <p:cNvSpPr txBox="1"/>
          <p:nvPr/>
        </p:nvSpPr>
        <p:spPr>
          <a:xfrm>
            <a:off x="5058325" y="4702165"/>
            <a:ext cx="3074605" cy="954107"/>
          </a:xfrm>
          <a:prstGeom prst="rect">
            <a:avLst/>
          </a:prstGeom>
          <a:ln w="76200" cmpd="sng">
            <a:solidFill>
              <a:srgbClr val="800000"/>
            </a:solidFill>
          </a:ln>
        </p:spPr>
        <p:style>
          <a:lnRef idx="2">
            <a:schemeClr val="accent2"/>
          </a:lnRef>
          <a:fillRef idx="1">
            <a:schemeClr val="lt1"/>
          </a:fillRef>
          <a:effectRef idx="0">
            <a:schemeClr val="accent2"/>
          </a:effectRef>
          <a:fontRef idx="minor">
            <a:schemeClr val="dk1"/>
          </a:fontRef>
        </p:style>
        <p:txBody>
          <a:bodyPr wrap="none" rtlCol="0">
            <a:spAutoFit/>
          </a:bodyPr>
          <a:lstStyle/>
          <a:p>
            <a:pPr algn="ctr" defTabSz="457200"/>
            <a:r>
              <a:rPr lang="en-US" sz="2800" b="1" dirty="0" smtClean="0">
                <a:solidFill>
                  <a:srgbClr val="000000"/>
                </a:solidFill>
                <a:latin typeface="Calibri"/>
              </a:rPr>
              <a:t>Mitigate errors and</a:t>
            </a:r>
          </a:p>
          <a:p>
            <a:pPr algn="ctr" defTabSz="457200"/>
            <a:r>
              <a:rPr lang="en-US" sz="2800" b="1" dirty="0" smtClean="0">
                <a:solidFill>
                  <a:srgbClr val="000000"/>
                </a:solidFill>
                <a:latin typeface="Calibri"/>
              </a:rPr>
              <a:t>reduce ECC</a:t>
            </a:r>
          </a:p>
        </p:txBody>
      </p:sp>
      <p:sp>
        <p:nvSpPr>
          <p:cNvPr id="112" name="Oval 111"/>
          <p:cNvSpPr>
            <a:spLocks noChangeAspect="1"/>
          </p:cNvSpPr>
          <p:nvPr/>
        </p:nvSpPr>
        <p:spPr>
          <a:xfrm>
            <a:off x="7821298" y="5131666"/>
            <a:ext cx="731520" cy="731520"/>
          </a:xfrm>
          <a:prstGeom prst="ellipse">
            <a:avLst/>
          </a:prstGeom>
          <a:solidFill>
            <a:srgbClr val="800000"/>
          </a:solidFill>
          <a:ln/>
        </p:spPr>
        <p:style>
          <a:lnRef idx="0">
            <a:schemeClr val="accent2"/>
          </a:lnRef>
          <a:fillRef idx="3">
            <a:schemeClr val="accent2"/>
          </a:fillRef>
          <a:effectRef idx="3">
            <a:schemeClr val="accent2"/>
          </a:effectRef>
          <a:fontRef idx="minor">
            <a:schemeClr val="lt1"/>
          </a:fontRef>
        </p:style>
        <p:txBody>
          <a:bodyPr rtlCol="0" anchor="ctr"/>
          <a:lstStyle/>
          <a:p>
            <a:pPr algn="ctr" defTabSz="457200"/>
            <a:r>
              <a:rPr lang="en-US" sz="4400" b="1" dirty="0" smtClean="0">
                <a:solidFill>
                  <a:prstClr val="white"/>
                </a:solidFill>
                <a:latin typeface="Calibri"/>
              </a:rPr>
              <a:t>3</a:t>
            </a:r>
            <a:endParaRPr lang="en-US" sz="4400" b="1" dirty="0">
              <a:solidFill>
                <a:prstClr val="white"/>
              </a:solidFill>
              <a:latin typeface="Calibri"/>
            </a:endParaRPr>
          </a:p>
        </p:txBody>
      </p:sp>
      <p:grpSp>
        <p:nvGrpSpPr>
          <p:cNvPr id="114" name="Group 113"/>
          <p:cNvGrpSpPr/>
          <p:nvPr/>
        </p:nvGrpSpPr>
        <p:grpSpPr>
          <a:xfrm>
            <a:off x="6830554" y="2060898"/>
            <a:ext cx="1436182" cy="2563934"/>
            <a:chOff x="2912465" y="3911935"/>
            <a:chExt cx="1436182" cy="2563934"/>
          </a:xfrm>
          <a:solidFill>
            <a:schemeClr val="bg1">
              <a:lumMod val="50000"/>
            </a:schemeClr>
          </a:solidFill>
        </p:grpSpPr>
        <p:cxnSp>
          <p:nvCxnSpPr>
            <p:cNvPr id="115" name="Straight Connector 114"/>
            <p:cNvCxnSpPr/>
            <p:nvPr/>
          </p:nvCxnSpPr>
          <p:spPr>
            <a:xfrm flipV="1">
              <a:off x="2934018" y="6069693"/>
              <a:ext cx="1414629" cy="12562"/>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6" name="Straight Connector 115"/>
            <p:cNvCxnSpPr/>
            <p:nvPr/>
          </p:nvCxnSpPr>
          <p:spPr>
            <a:xfrm flipV="1">
              <a:off x="2927810" y="5488552"/>
              <a:ext cx="1420837" cy="27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7" name="Straight Connector 116"/>
            <p:cNvCxnSpPr/>
            <p:nvPr/>
          </p:nvCxnSpPr>
          <p:spPr>
            <a:xfrm>
              <a:off x="3933455" y="3918159"/>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8" name="Straight Connector 117"/>
            <p:cNvCxnSpPr/>
            <p:nvPr/>
          </p:nvCxnSpPr>
          <p:spPr>
            <a:xfrm>
              <a:off x="3296794" y="3911935"/>
              <a:ext cx="0" cy="2557710"/>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19" name="Straight Connector 118"/>
            <p:cNvCxnSpPr/>
            <p:nvPr/>
          </p:nvCxnSpPr>
          <p:spPr>
            <a:xfrm flipV="1">
              <a:off x="2913985" y="4283223"/>
              <a:ext cx="1413134" cy="13027"/>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cxnSp>
          <p:nvCxnSpPr>
            <p:cNvPr id="120" name="Straight Connector 119"/>
            <p:cNvCxnSpPr/>
            <p:nvPr/>
          </p:nvCxnSpPr>
          <p:spPr>
            <a:xfrm flipV="1">
              <a:off x="2912465" y="4885888"/>
              <a:ext cx="1436182" cy="5374"/>
            </a:xfrm>
            <a:prstGeom prst="line">
              <a:avLst/>
            </a:prstGeom>
            <a:grpFill/>
            <a:ln>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121" name="Oval 120"/>
            <p:cNvSpPr/>
            <p:nvPr/>
          </p:nvSpPr>
          <p:spPr>
            <a:xfrm>
              <a:off x="3018297" y="403323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2" name="Oval 121"/>
            <p:cNvSpPr/>
            <p:nvPr/>
          </p:nvSpPr>
          <p:spPr>
            <a:xfrm>
              <a:off x="3660834" y="4031678"/>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3" name="Oval 122"/>
            <p:cNvSpPr/>
            <p:nvPr/>
          </p:nvSpPr>
          <p:spPr>
            <a:xfrm>
              <a:off x="3025914" y="46282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4" name="Oval 123"/>
            <p:cNvSpPr/>
            <p:nvPr/>
          </p:nvSpPr>
          <p:spPr>
            <a:xfrm>
              <a:off x="3659314" y="46266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5" name="Oval 124"/>
            <p:cNvSpPr/>
            <p:nvPr/>
          </p:nvSpPr>
          <p:spPr>
            <a:xfrm>
              <a:off x="3022985" y="5237442"/>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6" name="Oval 125"/>
            <p:cNvSpPr/>
            <p:nvPr/>
          </p:nvSpPr>
          <p:spPr>
            <a:xfrm>
              <a:off x="3656385" y="5235890"/>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7" name="Oval 126"/>
            <p:cNvSpPr/>
            <p:nvPr/>
          </p:nvSpPr>
          <p:spPr>
            <a:xfrm>
              <a:off x="3020056" y="5837506"/>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
          <p:nvSpPr>
            <p:cNvPr id="128" name="Oval 127"/>
            <p:cNvSpPr/>
            <p:nvPr/>
          </p:nvSpPr>
          <p:spPr>
            <a:xfrm>
              <a:off x="3662593" y="5835954"/>
              <a:ext cx="543301" cy="519582"/>
            </a:xfrm>
            <a:prstGeom prst="ellipse">
              <a:avLst/>
            </a:prstGeom>
            <a:grpFill/>
            <a:ln>
              <a:solidFill>
                <a:schemeClr val="bg1">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grpSp>
      <p:pic>
        <p:nvPicPr>
          <p:cNvPr id="129" name="Picture 128"/>
          <p:cNvPicPr>
            <a:picLocks noChangeAspect="1"/>
          </p:cNvPicPr>
          <p:nvPr/>
        </p:nvPicPr>
        <p:blipFill>
          <a:blip r:embed="rId4"/>
          <a:stretch>
            <a:fillRect/>
          </a:stretch>
        </p:blipFill>
        <p:spPr>
          <a:xfrm>
            <a:off x="442836" y="4331776"/>
            <a:ext cx="2095500" cy="1013460"/>
          </a:xfrm>
          <a:prstGeom prst="rect">
            <a:avLst/>
          </a:prstGeom>
        </p:spPr>
      </p:pic>
      <p:sp>
        <p:nvSpPr>
          <p:cNvPr id="130" name="Lightning Bolt 129"/>
          <p:cNvSpPr/>
          <p:nvPr/>
        </p:nvSpPr>
        <p:spPr>
          <a:xfrm>
            <a:off x="1165262" y="4614186"/>
            <a:ext cx="330080" cy="367463"/>
          </a:xfrm>
          <a:prstGeom prst="lightningBolt">
            <a:avLst/>
          </a:prstGeom>
          <a:solidFill>
            <a:srgbClr val="FF0000"/>
          </a:solidFill>
          <a:ln>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a:solidFill>
                <a:prstClr val="white"/>
              </a:solidFill>
              <a:latin typeface="Calibri"/>
            </a:endParaRPr>
          </a:p>
        </p:txBody>
      </p:sp>
    </p:spTree>
    <p:extLst>
      <p:ext uri="{BB962C8B-B14F-4D97-AF65-F5344CB8AC3E}">
        <p14:creationId xmlns:p14="http://schemas.microsoft.com/office/powerpoint/2010/main" val="31645170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00"/>
                                        </p:tgtEl>
                                        <p:attrNameLst>
                                          <p:attrName>style.visibility</p:attrName>
                                        </p:attrNameLst>
                                      </p:cBhvr>
                                      <p:to>
                                        <p:strVal val="visible"/>
                                      </p:to>
                                    </p:set>
                                  </p:childTnLst>
                                </p:cTn>
                              </p:par>
                            </p:childTnLst>
                          </p:cTn>
                        </p:par>
                        <p:par>
                          <p:cTn id="19" fill="hold">
                            <p:stCondLst>
                              <p:cond delay="0"/>
                            </p:stCondLst>
                            <p:childTnLst>
                              <p:par>
                                <p:cTn id="20" presetID="42" presetClass="path" presetSubtype="0" accel="50000" decel="50000" fill="hold" nodeType="afterEffect">
                                  <p:stCondLst>
                                    <p:cond delay="0"/>
                                  </p:stCondLst>
                                  <p:childTnLst>
                                    <p:animMotion origin="layout" path="M -1.64498E-6 -1.56069E-6 L -1.64498E-6 0.08856 " pathEditMode="relative" rAng="0" ptsTypes="AA">
                                      <p:cBhvr>
                                        <p:cTn id="21" dur="1000" fill="hold"/>
                                        <p:tgtEl>
                                          <p:spTgt spid="100"/>
                                        </p:tgtEl>
                                        <p:attrNameLst>
                                          <p:attrName>ppt_x</p:attrName>
                                          <p:attrName>ppt_y</p:attrName>
                                        </p:attrNameLst>
                                      </p:cBhvr>
                                      <p:rCtr x="0" y="4416"/>
                                    </p:animMotion>
                                  </p:childTnLst>
                                </p:cTn>
                              </p:par>
                            </p:childTnLst>
                          </p:cTn>
                        </p:par>
                        <p:par>
                          <p:cTn id="22" fill="hold">
                            <p:stCondLst>
                              <p:cond delay="1000"/>
                            </p:stCondLst>
                            <p:childTnLst>
                              <p:par>
                                <p:cTn id="23" presetID="3" presetClass="exit" presetSubtype="10" fill="hold" nodeType="afterEffect">
                                  <p:stCondLst>
                                    <p:cond delay="0"/>
                                  </p:stCondLst>
                                  <p:childTnLst>
                                    <p:animEffect transition="out" filter="blinds(horizontal)">
                                      <p:cBhvr>
                                        <p:cTn id="24" dur="500"/>
                                        <p:tgtEl>
                                          <p:spTgt spid="100"/>
                                        </p:tgtEl>
                                      </p:cBhvr>
                                    </p:animEffect>
                                    <p:set>
                                      <p:cBhvr>
                                        <p:cTn id="25" dur="1" fill="hold">
                                          <p:stCondLst>
                                            <p:cond delay="499"/>
                                          </p:stCondLst>
                                        </p:cTn>
                                        <p:tgtEl>
                                          <p:spTgt spid="100"/>
                                        </p:tgtEl>
                                        <p:attrNameLst>
                                          <p:attrName>style.visibility</p:attrName>
                                        </p:attrNameLst>
                                      </p:cBhvr>
                                      <p:to>
                                        <p:strVal val="hidden"/>
                                      </p:to>
                                    </p:set>
                                  </p:childTnLst>
                                </p:cTn>
                              </p:par>
                              <p:par>
                                <p:cTn id="26" presetID="1" presetClass="entr" presetSubtype="0" fill="hold" nodeType="withEffect">
                                  <p:stCondLst>
                                    <p:cond delay="0"/>
                                  </p:stCondLst>
                                  <p:childTnLst>
                                    <p:set>
                                      <p:cBhvr>
                                        <p:cTn id="27" dur="1" fill="hold">
                                          <p:stCondLst>
                                            <p:cond delay="0"/>
                                          </p:stCondLst>
                                        </p:cTn>
                                        <p:tgtEl>
                                          <p:spTgt spid="101"/>
                                        </p:tgtEl>
                                        <p:attrNameLst>
                                          <p:attrName>style.visibility</p:attrName>
                                        </p:attrNameLst>
                                      </p:cBhvr>
                                      <p:to>
                                        <p:strVal val="visible"/>
                                      </p:to>
                                    </p:set>
                                  </p:childTnLst>
                                </p:cTn>
                              </p:par>
                            </p:childTnLst>
                          </p:cTn>
                        </p:par>
                        <p:par>
                          <p:cTn id="28" fill="hold">
                            <p:stCondLst>
                              <p:cond delay="1500"/>
                            </p:stCondLst>
                            <p:childTnLst>
                              <p:par>
                                <p:cTn id="29" presetID="42" presetClass="path" presetSubtype="0" accel="50000" decel="50000" fill="hold" nodeType="afterEffect">
                                  <p:stCondLst>
                                    <p:cond delay="0"/>
                                  </p:stCondLst>
                                  <p:childTnLst>
                                    <p:animMotion origin="layout" path="M -1.64498E-6 -1.56069E-6 L -1.64498E-6 0.08856 " pathEditMode="relative" rAng="0" ptsTypes="AA">
                                      <p:cBhvr>
                                        <p:cTn id="30" dur="1000" fill="hold"/>
                                        <p:tgtEl>
                                          <p:spTgt spid="101"/>
                                        </p:tgtEl>
                                        <p:attrNameLst>
                                          <p:attrName>ppt_x</p:attrName>
                                          <p:attrName>ppt_y</p:attrName>
                                        </p:attrNameLst>
                                      </p:cBhvr>
                                      <p:rCtr x="0" y="4416"/>
                                    </p:animMotion>
                                  </p:childTnLst>
                                </p:cTn>
                              </p:par>
                            </p:childTnLst>
                          </p:cTn>
                        </p:par>
                        <p:par>
                          <p:cTn id="31" fill="hold">
                            <p:stCondLst>
                              <p:cond delay="2500"/>
                            </p:stCondLst>
                            <p:childTnLst>
                              <p:par>
                                <p:cTn id="32" presetID="3" presetClass="exit" presetSubtype="10" fill="hold" nodeType="afterEffect">
                                  <p:stCondLst>
                                    <p:cond delay="0"/>
                                  </p:stCondLst>
                                  <p:childTnLst>
                                    <p:animEffect transition="out" filter="blinds(horizontal)">
                                      <p:cBhvr>
                                        <p:cTn id="33" dur="500"/>
                                        <p:tgtEl>
                                          <p:spTgt spid="101"/>
                                        </p:tgtEl>
                                      </p:cBhvr>
                                    </p:animEffect>
                                    <p:set>
                                      <p:cBhvr>
                                        <p:cTn id="34" dur="1" fill="hold">
                                          <p:stCondLst>
                                            <p:cond delay="499"/>
                                          </p:stCondLst>
                                        </p:cTn>
                                        <p:tgtEl>
                                          <p:spTgt spid="101"/>
                                        </p:tgtEl>
                                        <p:attrNameLst>
                                          <p:attrName>style.visibility</p:attrName>
                                        </p:attrNameLst>
                                      </p:cBhvr>
                                      <p:to>
                                        <p:strVal val="hidden"/>
                                      </p:to>
                                    </p:set>
                                  </p:childTnLst>
                                </p:cTn>
                              </p:par>
                              <p:par>
                                <p:cTn id="35" presetID="1" presetClass="entr" presetSubtype="0" fill="hold" nodeType="withEffect">
                                  <p:stCondLst>
                                    <p:cond delay="0"/>
                                  </p:stCondLst>
                                  <p:childTnLst>
                                    <p:set>
                                      <p:cBhvr>
                                        <p:cTn id="36" dur="1" fill="hold">
                                          <p:stCondLst>
                                            <p:cond delay="0"/>
                                          </p:stCondLst>
                                        </p:cTn>
                                        <p:tgtEl>
                                          <p:spTgt spid="106"/>
                                        </p:tgtEl>
                                        <p:attrNameLst>
                                          <p:attrName>style.visibility</p:attrName>
                                        </p:attrNameLst>
                                      </p:cBhvr>
                                      <p:to>
                                        <p:strVal val="visible"/>
                                      </p:to>
                                    </p:set>
                                  </p:childTnLst>
                                </p:cTn>
                              </p:par>
                            </p:childTnLst>
                          </p:cTn>
                        </p:par>
                        <p:par>
                          <p:cTn id="37" fill="hold">
                            <p:stCondLst>
                              <p:cond delay="3000"/>
                            </p:stCondLst>
                            <p:childTnLst>
                              <p:par>
                                <p:cTn id="38" presetID="42" presetClass="path" presetSubtype="0" accel="50000" decel="50000" fill="hold" nodeType="afterEffect">
                                  <p:stCondLst>
                                    <p:cond delay="0"/>
                                  </p:stCondLst>
                                  <p:childTnLst>
                                    <p:animMotion origin="layout" path="M -1.64498E-6 -1.56069E-6 L -1.64498E-6 0.08856 " pathEditMode="relative" rAng="0" ptsTypes="AA">
                                      <p:cBhvr>
                                        <p:cTn id="39" dur="1000" fill="hold"/>
                                        <p:tgtEl>
                                          <p:spTgt spid="106"/>
                                        </p:tgtEl>
                                        <p:attrNameLst>
                                          <p:attrName>ppt_x</p:attrName>
                                          <p:attrName>ppt_y</p:attrName>
                                        </p:attrNameLst>
                                      </p:cBhvr>
                                      <p:rCtr x="0" y="4416"/>
                                    </p:animMotion>
                                  </p:childTnLst>
                                </p:cTn>
                              </p:par>
                            </p:childTnLst>
                          </p:cTn>
                        </p:par>
                        <p:par>
                          <p:cTn id="40" fill="hold">
                            <p:stCondLst>
                              <p:cond delay="4000"/>
                            </p:stCondLst>
                            <p:childTnLst>
                              <p:par>
                                <p:cTn id="41" presetID="3" presetClass="exit" presetSubtype="10" fill="hold" nodeType="afterEffect">
                                  <p:stCondLst>
                                    <p:cond delay="0"/>
                                  </p:stCondLst>
                                  <p:childTnLst>
                                    <p:animEffect transition="out" filter="blinds(horizontal)">
                                      <p:cBhvr>
                                        <p:cTn id="42" dur="500"/>
                                        <p:tgtEl>
                                          <p:spTgt spid="106"/>
                                        </p:tgtEl>
                                      </p:cBhvr>
                                    </p:animEffect>
                                    <p:set>
                                      <p:cBhvr>
                                        <p:cTn id="43" dur="1" fill="hold">
                                          <p:stCondLst>
                                            <p:cond delay="499"/>
                                          </p:stCondLst>
                                        </p:cTn>
                                        <p:tgtEl>
                                          <p:spTgt spid="106"/>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11"/>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12"/>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3" presetClass="exit" presetSubtype="10" fill="hold" grpId="0" nodeType="clickEffect">
                                  <p:stCondLst>
                                    <p:cond delay="0"/>
                                  </p:stCondLst>
                                  <p:childTnLst>
                                    <p:animEffect transition="out" filter="blinds(horizontal)">
                                      <p:cBhvr>
                                        <p:cTn id="53" dur="500"/>
                                        <p:tgtEl>
                                          <p:spTgt spid="42"/>
                                        </p:tgtEl>
                                      </p:cBhvr>
                                    </p:animEffect>
                                    <p:set>
                                      <p:cBhvr>
                                        <p:cTn id="54" dur="1" fill="hold">
                                          <p:stCondLst>
                                            <p:cond delay="499"/>
                                          </p:stCondLst>
                                        </p:cTn>
                                        <p:tgtEl>
                                          <p:spTgt spid="42"/>
                                        </p:tgtEl>
                                        <p:attrNameLst>
                                          <p:attrName>style.visibility</p:attrName>
                                        </p:attrNameLst>
                                      </p:cBhvr>
                                      <p:to>
                                        <p:strVal val="hidden"/>
                                      </p:to>
                                    </p:set>
                                  </p:childTnLst>
                                </p:cTn>
                              </p:par>
                              <p:par>
                                <p:cTn id="55" presetID="3" presetClass="exit" presetSubtype="10" fill="hold" grpId="0" nodeType="withEffect">
                                  <p:stCondLst>
                                    <p:cond delay="0"/>
                                  </p:stCondLst>
                                  <p:childTnLst>
                                    <p:animEffect transition="out" filter="blinds(horizontal)">
                                      <p:cBhvr>
                                        <p:cTn id="56" dur="500"/>
                                        <p:tgtEl>
                                          <p:spTgt spid="43"/>
                                        </p:tgtEl>
                                      </p:cBhvr>
                                    </p:animEffect>
                                    <p:set>
                                      <p:cBhvr>
                                        <p:cTn id="57" dur="1" fill="hold">
                                          <p:stCondLst>
                                            <p:cond delay="499"/>
                                          </p:stCondLst>
                                        </p:cTn>
                                        <p:tgtEl>
                                          <p:spTgt spid="43"/>
                                        </p:tgtEl>
                                        <p:attrNameLst>
                                          <p:attrName>style.visibility</p:attrName>
                                        </p:attrNameLst>
                                      </p:cBhvr>
                                      <p:to>
                                        <p:strVal val="hidden"/>
                                      </p:to>
                                    </p:set>
                                  </p:childTnLst>
                                </p:cTn>
                              </p:par>
                              <p:par>
                                <p:cTn id="58" presetID="3" presetClass="exit" presetSubtype="10" fill="hold" grpId="0" nodeType="withEffect">
                                  <p:stCondLst>
                                    <p:cond delay="0"/>
                                  </p:stCondLst>
                                  <p:childTnLst>
                                    <p:animEffect transition="out" filter="blinds(horizontal)">
                                      <p:cBhvr>
                                        <p:cTn id="59" dur="500"/>
                                        <p:tgtEl>
                                          <p:spTgt spid="44"/>
                                        </p:tgtEl>
                                      </p:cBhvr>
                                    </p:animEffect>
                                    <p:set>
                                      <p:cBhvr>
                                        <p:cTn id="60" dur="1" fill="hold">
                                          <p:stCondLst>
                                            <p:cond delay="499"/>
                                          </p:stCondLst>
                                        </p:cTn>
                                        <p:tgtEl>
                                          <p:spTgt spid="44"/>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3" presetClass="exit" presetSubtype="10" fill="hold" nodeType="clickEffect">
                                  <p:stCondLst>
                                    <p:cond delay="0"/>
                                  </p:stCondLst>
                                  <p:childTnLst>
                                    <p:animEffect transition="out" filter="blinds(horizontal)">
                                      <p:cBhvr>
                                        <p:cTn id="64" dur="500"/>
                                        <p:tgtEl>
                                          <p:spTgt spid="70"/>
                                        </p:tgtEl>
                                      </p:cBhvr>
                                    </p:animEffect>
                                    <p:set>
                                      <p:cBhvr>
                                        <p:cTn id="65" dur="1" fill="hold">
                                          <p:stCondLst>
                                            <p:cond delay="499"/>
                                          </p:stCondLst>
                                        </p:cTn>
                                        <p:tgtEl>
                                          <p:spTgt spid="70"/>
                                        </p:tgtEl>
                                        <p:attrNameLst>
                                          <p:attrName>style.visibility</p:attrName>
                                        </p:attrNameLst>
                                      </p:cBhvr>
                                      <p:to>
                                        <p:strVal val="hidden"/>
                                      </p:to>
                                    </p:set>
                                  </p:childTnLst>
                                </p:cTn>
                              </p:par>
                              <p:par>
                                <p:cTn id="66" presetID="3" presetClass="exit" presetSubtype="10" fill="hold" grpId="0" nodeType="withEffect">
                                  <p:stCondLst>
                                    <p:cond delay="0"/>
                                  </p:stCondLst>
                                  <p:childTnLst>
                                    <p:animEffect transition="out" filter="blinds(horizontal)">
                                      <p:cBhvr>
                                        <p:cTn id="67" dur="500"/>
                                        <p:tgtEl>
                                          <p:spTgt spid="98"/>
                                        </p:tgtEl>
                                      </p:cBhvr>
                                    </p:animEffect>
                                    <p:set>
                                      <p:cBhvr>
                                        <p:cTn id="68" dur="1" fill="hold">
                                          <p:stCondLst>
                                            <p:cond delay="499"/>
                                          </p:stCondLst>
                                        </p:cTn>
                                        <p:tgtEl>
                                          <p:spTgt spid="98"/>
                                        </p:tgtEl>
                                        <p:attrNameLst>
                                          <p:attrName>style.visibility</p:attrName>
                                        </p:attrNameLst>
                                      </p:cBhvr>
                                      <p:to>
                                        <p:strVal val="hidden"/>
                                      </p:to>
                                    </p:set>
                                  </p:childTnLst>
                                </p:cTn>
                              </p:par>
                              <p:par>
                                <p:cTn id="69" presetID="1" presetClass="entr" presetSubtype="0" fill="hold" nodeType="withEffect">
                                  <p:stCondLst>
                                    <p:cond delay="0"/>
                                  </p:stCondLst>
                                  <p:childTnLst>
                                    <p:set>
                                      <p:cBhvr>
                                        <p:cTn id="70" dur="1" fill="hold">
                                          <p:stCondLst>
                                            <p:cond delay="0"/>
                                          </p:stCondLst>
                                        </p:cTn>
                                        <p:tgtEl>
                                          <p:spTgt spid="114"/>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1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p:bldP spid="6" grpId="0" animBg="1"/>
      <p:bldP spid="7" grpId="0" animBg="1"/>
      <p:bldP spid="42" grpId="0" animBg="1"/>
      <p:bldP spid="43" grpId="0" animBg="1"/>
      <p:bldP spid="44" grpId="0" animBg="1"/>
      <p:bldP spid="45" grpId="0" animBg="1"/>
      <p:bldP spid="46" grpId="0" animBg="1"/>
      <p:bldP spid="98" grpId="0"/>
      <p:bldP spid="111" grpId="0" animBg="1"/>
      <p:bldP spid="112" grpId="0" animBg="1"/>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800" dirty="0" smtClean="0"/>
              <a:t>More on Online Profiling of DRAM</a:t>
            </a:r>
            <a:endParaRPr lang="en-US" sz="3800" dirty="0"/>
          </a:p>
        </p:txBody>
      </p:sp>
      <p:sp>
        <p:nvSpPr>
          <p:cNvPr id="3" name="Content Placeholder 2"/>
          <p:cNvSpPr>
            <a:spLocks noGrp="1"/>
          </p:cNvSpPr>
          <p:nvPr>
            <p:ph idx="1"/>
          </p:nvPr>
        </p:nvSpPr>
        <p:spPr>
          <a:xfrm>
            <a:off x="228600" y="980728"/>
            <a:ext cx="8610600" cy="5153025"/>
          </a:xfrm>
        </p:spPr>
        <p:txBody>
          <a:bodyPr/>
          <a:lstStyle/>
          <a:p>
            <a:r>
              <a:rPr lang="en-US" sz="1800" dirty="0"/>
              <a:t>Samira Khan, Donghyuk Lee, Yoongu Kim, </a:t>
            </a:r>
            <a:r>
              <a:rPr lang="en-US" sz="1800" dirty="0" err="1"/>
              <a:t>Alaa</a:t>
            </a:r>
            <a:r>
              <a:rPr lang="en-US" sz="1800" dirty="0"/>
              <a:t> </a:t>
            </a:r>
            <a:r>
              <a:rPr lang="en-US" sz="1800" dirty="0" err="1"/>
              <a:t>Alameldeen</a:t>
            </a:r>
            <a:r>
              <a:rPr lang="en-US" sz="1800" dirty="0"/>
              <a:t>, Chris Wilkerson, and Onur Mutlu,</a:t>
            </a:r>
            <a:br>
              <a:rPr lang="en-US" sz="1800" dirty="0"/>
            </a:br>
            <a:r>
              <a:rPr lang="en-US" sz="1800" b="1" dirty="0">
                <a:hlinkClick r:id="rId2"/>
              </a:rPr>
              <a:t>"The Efficacy of Error Mitigation Techniques for DRAM Retention Failures: A Comparative Experimental Study"</a:t>
            </a:r>
            <a:r>
              <a:rPr lang="en-US" sz="1800" dirty="0"/>
              <a:t> </a:t>
            </a:r>
            <a:br>
              <a:rPr lang="en-US" sz="1800" dirty="0"/>
            </a:br>
            <a:r>
              <a:rPr lang="en-US" sz="1800" i="1" dirty="0"/>
              <a:t>Proceedings of the </a:t>
            </a:r>
            <a:r>
              <a:rPr lang="en-US" sz="1800" i="1" dirty="0">
                <a:hlinkClick r:id="rId3"/>
              </a:rPr>
              <a:t>ACM International Conference on Measurement and Modeling of Computer Systems </a:t>
            </a:r>
            <a:r>
              <a:rPr lang="en-US" sz="1800" i="1" dirty="0"/>
              <a:t>(</a:t>
            </a:r>
            <a:r>
              <a:rPr lang="en-US" sz="1800" b="1" i="1" dirty="0"/>
              <a:t>SIGMETRICS</a:t>
            </a:r>
            <a:r>
              <a:rPr lang="en-US" sz="1800" i="1" dirty="0"/>
              <a:t>)</a:t>
            </a:r>
            <a:r>
              <a:rPr lang="en-US" sz="1800" dirty="0"/>
              <a:t>, Austin, TX, June 2014.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Poster (pptx)</a:t>
            </a:r>
            <a:r>
              <a:rPr lang="en-US" sz="1800" dirty="0"/>
              <a:t> </a:t>
            </a:r>
            <a:r>
              <a:rPr lang="en-US" sz="1800" dirty="0">
                <a:hlinkClick r:id="rId7"/>
              </a:rPr>
              <a:t>(pdf)</a:t>
            </a:r>
            <a:r>
              <a:rPr lang="en-US" sz="1800" dirty="0"/>
              <a:t>] [</a:t>
            </a:r>
            <a:r>
              <a:rPr lang="en-US" sz="1800" dirty="0">
                <a:hlinkClick r:id="rId8"/>
              </a:rPr>
              <a:t>Full data sets</a:t>
            </a:r>
            <a:r>
              <a:rPr lang="en-US" sz="1800" dirty="0"/>
              <a:t>] </a:t>
            </a:r>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273</a:t>
            </a:fld>
            <a:endParaRPr lang="en-US">
              <a:solidFill>
                <a:srgbClr val="000000"/>
              </a:solidFill>
            </a:endParaRPr>
          </a:p>
        </p:txBody>
      </p:sp>
      <p:pic>
        <p:nvPicPr>
          <p:cNvPr id="5" name="Picture 4"/>
          <p:cNvPicPr>
            <a:picLocks noChangeAspect="1"/>
          </p:cNvPicPr>
          <p:nvPr/>
        </p:nvPicPr>
        <p:blipFill>
          <a:blip r:embed="rId9"/>
          <a:stretch>
            <a:fillRect/>
          </a:stretch>
        </p:blipFill>
        <p:spPr>
          <a:xfrm>
            <a:off x="0" y="3645024"/>
            <a:ext cx="9144000" cy="2872292"/>
          </a:xfrm>
          <a:prstGeom prst="rect">
            <a:avLst/>
          </a:prstGeom>
        </p:spPr>
      </p:pic>
    </p:spTree>
    <p:extLst>
      <p:ext uri="{BB962C8B-B14F-4D97-AF65-F5344CB8AC3E}">
        <p14:creationId xmlns:p14="http://schemas.microsoft.com/office/powerpoint/2010/main" val="11889508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556792"/>
            <a:ext cx="8428037" cy="822325"/>
          </a:xfrm>
        </p:spPr>
        <p:txBody>
          <a:bodyPr/>
          <a:lstStyle/>
          <a:p>
            <a:pPr algn="ctr" eaLnBrk="1" hangingPunct="1"/>
            <a:r>
              <a:rPr lang="en-US" sz="4000" dirty="0" smtClean="0">
                <a:latin typeface="Garamond" charset="0"/>
              </a:rPr>
              <a:t>How Do We Make RAIDR Work in the Presence of the VRT Phenomenon?</a:t>
            </a:r>
            <a:endParaRPr lang="en-US" sz="4000" dirty="0">
              <a:latin typeface="Garamond" charset="0"/>
            </a:endParaRP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14400800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884238"/>
          </a:xfrm>
        </p:spPr>
        <p:txBody>
          <a:bodyPr/>
          <a:lstStyle/>
          <a:p>
            <a:r>
              <a:rPr lang="en-US" sz="3400" dirty="0" smtClean="0"/>
              <a:t>Making RAIDR Work w/ Online Profiling &amp; ECC</a:t>
            </a:r>
            <a:endParaRPr lang="en-US" sz="3400" dirty="0"/>
          </a:p>
        </p:txBody>
      </p:sp>
      <p:sp>
        <p:nvSpPr>
          <p:cNvPr id="3" name="Content Placeholder 2"/>
          <p:cNvSpPr>
            <a:spLocks noGrp="1"/>
          </p:cNvSpPr>
          <p:nvPr>
            <p:ph idx="1"/>
          </p:nvPr>
        </p:nvSpPr>
        <p:spPr>
          <a:xfrm>
            <a:off x="228600" y="940271"/>
            <a:ext cx="8610600" cy="5153025"/>
          </a:xfrm>
        </p:spPr>
        <p:txBody>
          <a:bodyPr/>
          <a:lstStyle/>
          <a:p>
            <a:r>
              <a:rPr lang="en-US" sz="2000" dirty="0" err="1"/>
              <a:t>Moinuddin</a:t>
            </a:r>
            <a:r>
              <a:rPr lang="en-US" sz="2000" dirty="0"/>
              <a:t> </a:t>
            </a:r>
            <a:r>
              <a:rPr lang="en-US" sz="2000" dirty="0" err="1"/>
              <a:t>Qureshi</a:t>
            </a:r>
            <a:r>
              <a:rPr lang="en-US" sz="2000" dirty="0"/>
              <a:t>, </a:t>
            </a:r>
            <a:r>
              <a:rPr lang="en-US" sz="2000" dirty="0" err="1"/>
              <a:t>Dae</a:t>
            </a:r>
            <a:r>
              <a:rPr lang="en-US" sz="2000" dirty="0"/>
              <a:t> Hyun Kim, Samira Khan, </a:t>
            </a:r>
            <a:r>
              <a:rPr lang="en-US" sz="2000" dirty="0" err="1"/>
              <a:t>Prashant</a:t>
            </a:r>
            <a:r>
              <a:rPr lang="en-US" sz="2000" dirty="0"/>
              <a:t> Nair, and Onur Mutlu,</a:t>
            </a:r>
            <a:br>
              <a:rPr lang="en-US" sz="2000" dirty="0"/>
            </a:br>
            <a:r>
              <a:rPr lang="en-US" sz="2000" b="1" dirty="0">
                <a:hlinkClick r:id="rId2"/>
              </a:rPr>
              <a:t>"AVATAR: A Variable-Retention-Time (VRT) Aware Refresh for DRAM Systems"</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endParaRPr lang="en-US" sz="2000" dirty="0" smtClean="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275</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4091037"/>
            <a:ext cx="9144000" cy="1642219"/>
          </a:xfrm>
          <a:prstGeom prst="rect">
            <a:avLst/>
          </a:prstGeom>
        </p:spPr>
      </p:pic>
    </p:spTree>
    <p:extLst>
      <p:ext uri="{BB962C8B-B14F-4D97-AF65-F5344CB8AC3E}">
        <p14:creationId xmlns:p14="http://schemas.microsoft.com/office/powerpoint/2010/main" val="12025194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AVATAR</a:t>
            </a:r>
            <a:endParaRPr lang="en-US" dirty="0"/>
          </a:p>
        </p:txBody>
      </p:sp>
      <p:sp>
        <p:nvSpPr>
          <p:cNvPr id="3" name="Content Placeholder 2"/>
          <p:cNvSpPr>
            <a:spLocks noGrp="1"/>
          </p:cNvSpPr>
          <p:nvPr>
            <p:ph idx="1"/>
          </p:nvPr>
        </p:nvSpPr>
        <p:spPr>
          <a:xfrm>
            <a:off x="0" y="1092597"/>
            <a:ext cx="9144000" cy="1011810"/>
          </a:xfrm>
        </p:spPr>
        <p:txBody>
          <a:bodyPr/>
          <a:lstStyle/>
          <a:p>
            <a:pPr marL="0" indent="0">
              <a:buNone/>
            </a:pPr>
            <a:r>
              <a:rPr lang="en-US" sz="2400" dirty="0" smtClean="0">
                <a:solidFill>
                  <a:srgbClr val="800000"/>
                </a:solidFill>
              </a:rPr>
              <a:t>Insight: </a:t>
            </a:r>
            <a:r>
              <a:rPr lang="en-US" sz="2400" dirty="0" smtClean="0"/>
              <a:t>Avoid retention failures </a:t>
            </a:r>
            <a:r>
              <a:rPr lang="en-US" sz="2400" dirty="0" smtClean="0">
                <a:sym typeface="Wingdings"/>
              </a:rPr>
              <a:t> </a:t>
            </a:r>
            <a:r>
              <a:rPr lang="en-US" sz="2400" dirty="0" smtClean="0"/>
              <a:t>Upgrade row on ECC error</a:t>
            </a:r>
          </a:p>
          <a:p>
            <a:pPr marL="0" indent="0">
              <a:buNone/>
            </a:pPr>
            <a:r>
              <a:rPr lang="en-US" sz="2400" dirty="0" smtClean="0">
                <a:solidFill>
                  <a:srgbClr val="800000"/>
                </a:solidFill>
              </a:rPr>
              <a:t>Observation: </a:t>
            </a:r>
            <a:r>
              <a:rPr lang="en-US" sz="2400" dirty="0" smtClean="0"/>
              <a:t>Rate of VRT &gt;&gt; Rate of soft error (50x-2500x)</a:t>
            </a:r>
            <a:endParaRPr lang="en-US" sz="2400" dirty="0"/>
          </a:p>
        </p:txBody>
      </p:sp>
      <p:sp>
        <p:nvSpPr>
          <p:cNvPr id="4" name="Slide Number Placeholder 3"/>
          <p:cNvSpPr>
            <a:spLocks noGrp="1"/>
          </p:cNvSpPr>
          <p:nvPr>
            <p:ph type="sldNum" sz="quarter" idx="12"/>
          </p:nvPr>
        </p:nvSpPr>
        <p:spPr/>
        <p:txBody>
          <a:bodyPr/>
          <a:lstStyle/>
          <a:p>
            <a:pPr>
              <a:defRPr/>
            </a:pPr>
            <a:fld id="{866DA6C0-E8D2-8D44-A834-246A4BF6B0E5}" type="slidenum">
              <a:rPr lang="en-US" smtClean="0">
                <a:solidFill>
                  <a:srgbClr val="9BBB59"/>
                </a:solidFill>
              </a:rPr>
              <a:pPr>
                <a:defRPr/>
              </a:pPr>
              <a:t>276</a:t>
            </a:fld>
            <a:endParaRPr lang="en-US">
              <a:solidFill>
                <a:srgbClr val="9BBB59"/>
              </a:solidFill>
            </a:endParaRPr>
          </a:p>
        </p:txBody>
      </p:sp>
      <p:sp>
        <p:nvSpPr>
          <p:cNvPr id="14" name="Rectangle 13"/>
          <p:cNvSpPr/>
          <p:nvPr/>
        </p:nvSpPr>
        <p:spPr>
          <a:xfrm>
            <a:off x="2230904" y="2801005"/>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A</a:t>
            </a:r>
          </a:p>
        </p:txBody>
      </p:sp>
      <p:sp>
        <p:nvSpPr>
          <p:cNvPr id="15" name="Rectangle 14"/>
          <p:cNvSpPr/>
          <p:nvPr/>
        </p:nvSpPr>
        <p:spPr>
          <a:xfrm>
            <a:off x="2230904" y="3146216"/>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B</a:t>
            </a:r>
          </a:p>
        </p:txBody>
      </p:sp>
      <p:sp>
        <p:nvSpPr>
          <p:cNvPr id="16" name="Rectangle 15"/>
          <p:cNvSpPr/>
          <p:nvPr/>
        </p:nvSpPr>
        <p:spPr>
          <a:xfrm>
            <a:off x="2230904" y="3491427"/>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C</a:t>
            </a:r>
          </a:p>
        </p:txBody>
      </p:sp>
      <p:sp>
        <p:nvSpPr>
          <p:cNvPr id="18" name="Rectangle 17"/>
          <p:cNvSpPr/>
          <p:nvPr/>
        </p:nvSpPr>
        <p:spPr>
          <a:xfrm>
            <a:off x="2230904" y="3836638"/>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D</a:t>
            </a:r>
          </a:p>
        </p:txBody>
      </p:sp>
      <p:sp>
        <p:nvSpPr>
          <p:cNvPr id="20" name="Rectangle 19"/>
          <p:cNvSpPr/>
          <p:nvPr/>
        </p:nvSpPr>
        <p:spPr>
          <a:xfrm>
            <a:off x="2230904" y="4181846"/>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E</a:t>
            </a:r>
          </a:p>
        </p:txBody>
      </p:sp>
      <p:sp>
        <p:nvSpPr>
          <p:cNvPr id="21" name="Rectangle 20"/>
          <p:cNvSpPr/>
          <p:nvPr/>
        </p:nvSpPr>
        <p:spPr>
          <a:xfrm>
            <a:off x="2230904" y="4527057"/>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F</a:t>
            </a:r>
          </a:p>
        </p:txBody>
      </p:sp>
      <p:sp>
        <p:nvSpPr>
          <p:cNvPr id="22" name="Rectangle 21"/>
          <p:cNvSpPr/>
          <p:nvPr/>
        </p:nvSpPr>
        <p:spPr>
          <a:xfrm>
            <a:off x="2230904" y="4872268"/>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G</a:t>
            </a:r>
          </a:p>
        </p:txBody>
      </p:sp>
      <p:sp>
        <p:nvSpPr>
          <p:cNvPr id="23" name="Rectangle 22"/>
          <p:cNvSpPr/>
          <p:nvPr/>
        </p:nvSpPr>
        <p:spPr>
          <a:xfrm>
            <a:off x="2230904" y="5217479"/>
            <a:ext cx="1678568" cy="357559"/>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H</a:t>
            </a:r>
          </a:p>
        </p:txBody>
      </p:sp>
      <p:sp>
        <p:nvSpPr>
          <p:cNvPr id="24" name="TextBox 23"/>
          <p:cNvSpPr txBox="1"/>
          <p:nvPr/>
        </p:nvSpPr>
        <p:spPr>
          <a:xfrm>
            <a:off x="2253726" y="2314691"/>
            <a:ext cx="1945965" cy="461665"/>
          </a:xfrm>
          <a:prstGeom prst="rect">
            <a:avLst/>
          </a:prstGeom>
          <a:noFill/>
          <a:ln w="25400">
            <a:noFill/>
          </a:ln>
        </p:spPr>
        <p:txBody>
          <a:bodyPr wrap="none" rtlCol="0">
            <a:spAutoFit/>
          </a:bodyPr>
          <a:lstStyle/>
          <a:p>
            <a:r>
              <a:rPr lang="en-US" dirty="0" smtClean="0">
                <a:solidFill>
                  <a:srgbClr val="000000"/>
                </a:solidFill>
                <a:latin typeface="Arial"/>
                <a:cs typeface="Arial"/>
              </a:rPr>
              <a:t>DRAM Rows</a:t>
            </a:r>
          </a:p>
        </p:txBody>
      </p:sp>
      <p:sp>
        <p:nvSpPr>
          <p:cNvPr id="25" name="Right Arrow 24"/>
          <p:cNvSpPr/>
          <p:nvPr/>
        </p:nvSpPr>
        <p:spPr>
          <a:xfrm>
            <a:off x="4006377" y="3848986"/>
            <a:ext cx="1627518" cy="1035630"/>
          </a:xfrm>
          <a:prstGeom prst="rightArrow">
            <a:avLst/>
          </a:prstGeom>
          <a:solidFill>
            <a:schemeClr val="accent2">
              <a:lumMod val="20000"/>
              <a:lumOff val="8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600" b="1" dirty="0" smtClean="0">
                <a:solidFill>
                  <a:prstClr val="black"/>
                </a:solidFill>
                <a:latin typeface="Arial"/>
                <a:cs typeface="Arial"/>
              </a:rPr>
              <a:t>RETENTION</a:t>
            </a:r>
          </a:p>
          <a:p>
            <a:pPr algn="ctr"/>
            <a:r>
              <a:rPr lang="en-US" sz="1600" b="1" dirty="0" smtClean="0">
                <a:solidFill>
                  <a:srgbClr val="000000"/>
                </a:solidFill>
                <a:latin typeface="Arial"/>
                <a:cs typeface="Arial"/>
              </a:rPr>
              <a:t>PROFILING</a:t>
            </a:r>
          </a:p>
        </p:txBody>
      </p:sp>
      <p:grpSp>
        <p:nvGrpSpPr>
          <p:cNvPr id="26" name="Group 25"/>
          <p:cNvGrpSpPr/>
          <p:nvPr/>
        </p:nvGrpSpPr>
        <p:grpSpPr>
          <a:xfrm>
            <a:off x="2244853" y="3029762"/>
            <a:ext cx="3110003" cy="2113735"/>
            <a:chOff x="849330" y="1917828"/>
            <a:chExt cx="3475204" cy="2113735"/>
          </a:xfrm>
        </p:grpSpPr>
        <p:sp>
          <p:nvSpPr>
            <p:cNvPr id="27" name="7-Point Star 26"/>
            <p:cNvSpPr/>
            <p:nvPr/>
          </p:nvSpPr>
          <p:spPr>
            <a:xfrm>
              <a:off x="2082298" y="3740672"/>
              <a:ext cx="318840" cy="290891"/>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28" name="7-Point Star 27"/>
            <p:cNvSpPr/>
            <p:nvPr/>
          </p:nvSpPr>
          <p:spPr>
            <a:xfrm>
              <a:off x="849330" y="2379493"/>
              <a:ext cx="318840" cy="290891"/>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29" name="7-Point Star 28"/>
            <p:cNvSpPr/>
            <p:nvPr/>
          </p:nvSpPr>
          <p:spPr>
            <a:xfrm>
              <a:off x="3481728" y="2379493"/>
              <a:ext cx="318840" cy="290891"/>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30" name="TextBox 29"/>
            <p:cNvSpPr txBox="1"/>
            <p:nvPr/>
          </p:nvSpPr>
          <p:spPr>
            <a:xfrm>
              <a:off x="2932857" y="1917828"/>
              <a:ext cx="1391677" cy="400110"/>
            </a:xfrm>
            <a:prstGeom prst="rect">
              <a:avLst/>
            </a:prstGeom>
            <a:noFill/>
            <a:ln w="25400">
              <a:noFill/>
            </a:ln>
          </p:spPr>
          <p:txBody>
            <a:bodyPr wrap="none" rtlCol="0">
              <a:spAutoFit/>
            </a:bodyPr>
            <a:lstStyle/>
            <a:p>
              <a:r>
                <a:rPr lang="en-US" sz="2000" b="1" dirty="0" smtClean="0">
                  <a:solidFill>
                    <a:srgbClr val="000000"/>
                  </a:solidFill>
                  <a:latin typeface="Arial"/>
                  <a:cs typeface="Arial"/>
                </a:rPr>
                <a:t>Weak Cell</a:t>
              </a:r>
            </a:p>
          </p:txBody>
        </p:sp>
      </p:grpSp>
      <p:sp>
        <p:nvSpPr>
          <p:cNvPr id="31" name="7-Point Star 30"/>
          <p:cNvSpPr/>
          <p:nvPr/>
        </p:nvSpPr>
        <p:spPr>
          <a:xfrm>
            <a:off x="2491453" y="4872268"/>
            <a:ext cx="263073" cy="301296"/>
          </a:xfrm>
          <a:prstGeom prst="star7">
            <a:avLst/>
          </a:prstGeom>
          <a:solidFill>
            <a:srgbClr val="F2DCD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grpSp>
        <p:nvGrpSpPr>
          <p:cNvPr id="32" name="Group 31"/>
          <p:cNvGrpSpPr/>
          <p:nvPr/>
        </p:nvGrpSpPr>
        <p:grpSpPr>
          <a:xfrm>
            <a:off x="4960296" y="2273245"/>
            <a:ext cx="2300479" cy="3277116"/>
            <a:chOff x="3529108" y="1148973"/>
            <a:chExt cx="2300479" cy="3277116"/>
          </a:xfrm>
        </p:grpSpPr>
        <p:sp>
          <p:nvSpPr>
            <p:cNvPr id="33" name="Rectangle 32"/>
            <p:cNvSpPr/>
            <p:nvPr/>
          </p:nvSpPr>
          <p:spPr>
            <a:xfrm>
              <a:off x="4268782" y="1683568"/>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0000"/>
                  </a:solidFill>
                  <a:latin typeface="Arial"/>
                  <a:cs typeface="Arial"/>
                </a:rPr>
                <a:t>0</a:t>
              </a:r>
              <a:endParaRPr lang="en-US" dirty="0" smtClean="0">
                <a:solidFill>
                  <a:srgbClr val="000000"/>
                </a:solidFill>
                <a:latin typeface="Arial"/>
                <a:cs typeface="Arial"/>
              </a:endParaRPr>
            </a:p>
          </p:txBody>
        </p:sp>
        <p:sp>
          <p:nvSpPr>
            <p:cNvPr id="34" name="Rectangle 33"/>
            <p:cNvSpPr/>
            <p:nvPr/>
          </p:nvSpPr>
          <p:spPr>
            <a:xfrm>
              <a:off x="4268782" y="2028779"/>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0000"/>
                  </a:solidFill>
                  <a:latin typeface="Arial"/>
                  <a:cs typeface="Arial"/>
                </a:rPr>
                <a:t>0</a:t>
              </a:r>
              <a:endParaRPr lang="en-US" dirty="0" smtClean="0">
                <a:solidFill>
                  <a:srgbClr val="000000"/>
                </a:solidFill>
                <a:latin typeface="Arial"/>
                <a:cs typeface="Arial"/>
              </a:endParaRPr>
            </a:p>
          </p:txBody>
        </p:sp>
        <p:sp>
          <p:nvSpPr>
            <p:cNvPr id="35" name="Rectangle 34"/>
            <p:cNvSpPr/>
            <p:nvPr/>
          </p:nvSpPr>
          <p:spPr>
            <a:xfrm>
              <a:off x="4268782" y="2366103"/>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black"/>
                  </a:solidFill>
                  <a:latin typeface="Arial"/>
                  <a:cs typeface="Arial"/>
                </a:rPr>
                <a:t>1</a:t>
              </a:r>
            </a:p>
          </p:txBody>
        </p:sp>
        <p:sp>
          <p:nvSpPr>
            <p:cNvPr id="36" name="Rectangle 35"/>
            <p:cNvSpPr/>
            <p:nvPr/>
          </p:nvSpPr>
          <p:spPr>
            <a:xfrm>
              <a:off x="4268782" y="2711314"/>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0000"/>
                  </a:solidFill>
                  <a:latin typeface="Arial"/>
                  <a:cs typeface="Arial"/>
                </a:rPr>
                <a:t>0</a:t>
              </a:r>
              <a:endParaRPr lang="en-US" dirty="0" smtClean="0">
                <a:solidFill>
                  <a:srgbClr val="000000"/>
                </a:solidFill>
                <a:latin typeface="Arial"/>
                <a:cs typeface="Arial"/>
              </a:endParaRPr>
            </a:p>
          </p:txBody>
        </p:sp>
        <p:sp>
          <p:nvSpPr>
            <p:cNvPr id="37" name="Rectangle 36"/>
            <p:cNvSpPr/>
            <p:nvPr/>
          </p:nvSpPr>
          <p:spPr>
            <a:xfrm>
              <a:off x="4268782" y="3056525"/>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0000"/>
                  </a:solidFill>
                  <a:latin typeface="Arial"/>
                  <a:cs typeface="Arial"/>
                </a:rPr>
                <a:t>0</a:t>
              </a:r>
              <a:endParaRPr lang="en-US" dirty="0" smtClean="0">
                <a:solidFill>
                  <a:srgbClr val="000000"/>
                </a:solidFill>
                <a:latin typeface="Arial"/>
                <a:cs typeface="Arial"/>
              </a:endParaRPr>
            </a:p>
          </p:txBody>
        </p:sp>
        <p:sp>
          <p:nvSpPr>
            <p:cNvPr id="38" name="Rectangle 37"/>
            <p:cNvSpPr/>
            <p:nvPr/>
          </p:nvSpPr>
          <p:spPr>
            <a:xfrm>
              <a:off x="4268782" y="3401736"/>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0000"/>
                  </a:solidFill>
                  <a:latin typeface="Arial"/>
                  <a:cs typeface="Arial"/>
                </a:rPr>
                <a:t>0</a:t>
              </a:r>
              <a:endParaRPr lang="en-US" dirty="0" smtClean="0">
                <a:solidFill>
                  <a:srgbClr val="000000"/>
                </a:solidFill>
                <a:latin typeface="Arial"/>
                <a:cs typeface="Arial"/>
              </a:endParaRPr>
            </a:p>
          </p:txBody>
        </p:sp>
        <p:sp>
          <p:nvSpPr>
            <p:cNvPr id="39" name="Rectangle 38"/>
            <p:cNvSpPr/>
            <p:nvPr/>
          </p:nvSpPr>
          <p:spPr>
            <a:xfrm>
              <a:off x="4268782" y="3746947"/>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000000"/>
                  </a:solidFill>
                  <a:latin typeface="Arial"/>
                  <a:cs typeface="Arial"/>
                </a:rPr>
                <a:t>1</a:t>
              </a:r>
            </a:p>
          </p:txBody>
        </p:sp>
        <p:sp>
          <p:nvSpPr>
            <p:cNvPr id="43" name="Rectangle 42"/>
            <p:cNvSpPr/>
            <p:nvPr/>
          </p:nvSpPr>
          <p:spPr>
            <a:xfrm>
              <a:off x="4268782" y="4080878"/>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000000"/>
                  </a:solidFill>
                  <a:latin typeface="Arial"/>
                  <a:cs typeface="Arial"/>
                </a:rPr>
                <a:t>0</a:t>
              </a:r>
              <a:endParaRPr lang="en-US" dirty="0" smtClean="0">
                <a:solidFill>
                  <a:srgbClr val="000000"/>
                </a:solidFill>
                <a:latin typeface="Arial"/>
                <a:cs typeface="Arial"/>
              </a:endParaRPr>
            </a:p>
          </p:txBody>
        </p:sp>
        <p:sp>
          <p:nvSpPr>
            <p:cNvPr id="44" name="Rectangle 43"/>
            <p:cNvSpPr/>
            <p:nvPr/>
          </p:nvSpPr>
          <p:spPr>
            <a:xfrm>
              <a:off x="4256452" y="1683568"/>
              <a:ext cx="391838" cy="2742521"/>
            </a:xfrm>
            <a:prstGeom prst="rect">
              <a:avLst/>
            </a:prstGeom>
            <a:noFill/>
            <a:ln w="38100" cmpd="sng">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45" name="TextBox 44"/>
            <p:cNvSpPr txBox="1"/>
            <p:nvPr/>
          </p:nvSpPr>
          <p:spPr>
            <a:xfrm>
              <a:off x="3529108" y="1148973"/>
              <a:ext cx="2300479" cy="461665"/>
            </a:xfrm>
            <a:prstGeom prst="rect">
              <a:avLst/>
            </a:prstGeom>
            <a:noFill/>
            <a:ln w="25400">
              <a:noFill/>
            </a:ln>
          </p:spPr>
          <p:txBody>
            <a:bodyPr wrap="none" rtlCol="0">
              <a:spAutoFit/>
            </a:bodyPr>
            <a:lstStyle/>
            <a:p>
              <a:r>
                <a:rPr lang="en-US" dirty="0" smtClean="0">
                  <a:solidFill>
                    <a:srgbClr val="000000"/>
                  </a:solidFill>
                  <a:latin typeface="Arial"/>
                  <a:cs typeface="Arial"/>
                </a:rPr>
                <a:t>Ref. Rate Table</a:t>
              </a:r>
            </a:p>
          </p:txBody>
        </p:sp>
      </p:grpSp>
      <p:sp>
        <p:nvSpPr>
          <p:cNvPr id="46" name="7-Point Star 45"/>
          <p:cNvSpPr/>
          <p:nvPr/>
        </p:nvSpPr>
        <p:spPr>
          <a:xfrm>
            <a:off x="2398650" y="5224407"/>
            <a:ext cx="263073" cy="301296"/>
          </a:xfrm>
          <a:prstGeom prst="star7">
            <a:avLst/>
          </a:prstGeom>
          <a:solidFill>
            <a:srgbClr val="8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51" name="Rectangle 50"/>
          <p:cNvSpPr/>
          <p:nvPr/>
        </p:nvSpPr>
        <p:spPr>
          <a:xfrm>
            <a:off x="1718203" y="2787612"/>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2" name="Rectangle 51"/>
          <p:cNvSpPr/>
          <p:nvPr/>
        </p:nvSpPr>
        <p:spPr>
          <a:xfrm>
            <a:off x="1721191" y="3139244"/>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3" name="Rectangle 52"/>
          <p:cNvSpPr/>
          <p:nvPr/>
        </p:nvSpPr>
        <p:spPr>
          <a:xfrm>
            <a:off x="1715215" y="3485006"/>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4" name="Rectangle 53"/>
          <p:cNvSpPr/>
          <p:nvPr/>
        </p:nvSpPr>
        <p:spPr>
          <a:xfrm>
            <a:off x="1718203" y="3836638"/>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5" name="Rectangle 54"/>
          <p:cNvSpPr/>
          <p:nvPr/>
        </p:nvSpPr>
        <p:spPr>
          <a:xfrm>
            <a:off x="1712227" y="4173825"/>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6" name="Rectangle 55"/>
          <p:cNvSpPr/>
          <p:nvPr/>
        </p:nvSpPr>
        <p:spPr>
          <a:xfrm>
            <a:off x="1715215" y="4525457"/>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7" name="Rectangle 56"/>
          <p:cNvSpPr/>
          <p:nvPr/>
        </p:nvSpPr>
        <p:spPr>
          <a:xfrm>
            <a:off x="1709239" y="4871219"/>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sp>
        <p:nvSpPr>
          <p:cNvPr id="58" name="Rectangle 57"/>
          <p:cNvSpPr/>
          <p:nvPr/>
        </p:nvSpPr>
        <p:spPr>
          <a:xfrm>
            <a:off x="1712227" y="5222851"/>
            <a:ext cx="512701" cy="357559"/>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b="1" dirty="0" smtClean="0">
                <a:solidFill>
                  <a:prstClr val="white"/>
                </a:solidFill>
                <a:latin typeface="Arial"/>
                <a:cs typeface="Arial"/>
              </a:rPr>
              <a:t>ECC</a:t>
            </a:r>
          </a:p>
        </p:txBody>
      </p:sp>
      <p:cxnSp>
        <p:nvCxnSpPr>
          <p:cNvPr id="8" name="Curved Connector 7"/>
          <p:cNvCxnSpPr/>
          <p:nvPr/>
        </p:nvCxnSpPr>
        <p:spPr>
          <a:xfrm rot="5400000" flipH="1" flipV="1">
            <a:off x="2271732" y="5301523"/>
            <a:ext cx="54705" cy="503070"/>
          </a:xfrm>
          <a:prstGeom prst="curvedConnector3">
            <a:avLst>
              <a:gd name="adj1" fmla="val -417878"/>
            </a:avLst>
          </a:prstGeom>
          <a:ln>
            <a:solidFill>
              <a:srgbClr val="800000"/>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59" name="Curved Connector 58"/>
          <p:cNvCxnSpPr>
            <a:stCxn id="58" idx="2"/>
          </p:cNvCxnSpPr>
          <p:nvPr/>
        </p:nvCxnSpPr>
        <p:spPr>
          <a:xfrm rot="5400000" flipH="1" flipV="1">
            <a:off x="3740012" y="3632782"/>
            <a:ext cx="176194" cy="3719062"/>
          </a:xfrm>
          <a:prstGeom prst="curvedConnector4">
            <a:avLst>
              <a:gd name="adj1" fmla="val -129743"/>
              <a:gd name="adj2" fmla="val 53446"/>
            </a:avLst>
          </a:prstGeom>
          <a:ln>
            <a:solidFill>
              <a:srgbClr val="800000"/>
            </a:solidFill>
            <a:tailEnd type="arrow"/>
          </a:ln>
          <a:effectLst/>
        </p:spPr>
        <p:style>
          <a:lnRef idx="2">
            <a:schemeClr val="accent1"/>
          </a:lnRef>
          <a:fillRef idx="0">
            <a:schemeClr val="accent1"/>
          </a:fillRef>
          <a:effectRef idx="1">
            <a:schemeClr val="accent1"/>
          </a:effectRef>
          <a:fontRef idx="minor">
            <a:schemeClr val="tx1"/>
          </a:fontRef>
        </p:style>
      </p:cxnSp>
      <p:sp>
        <p:nvSpPr>
          <p:cNvPr id="60" name="Rectangle 59"/>
          <p:cNvSpPr/>
          <p:nvPr/>
        </p:nvSpPr>
        <p:spPr>
          <a:xfrm>
            <a:off x="5687640" y="5196086"/>
            <a:ext cx="391838" cy="345211"/>
          </a:xfrm>
          <a:prstGeom prst="rect">
            <a:avLst/>
          </a:prstGeom>
          <a:solidFill>
            <a:srgbClr val="F2DCDB"/>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srgbClr val="800000"/>
                </a:solidFill>
                <a:latin typeface="Arial"/>
                <a:cs typeface="Arial"/>
              </a:rPr>
              <a:t>1</a:t>
            </a:r>
          </a:p>
        </p:txBody>
      </p:sp>
      <p:sp>
        <p:nvSpPr>
          <p:cNvPr id="61" name="TextBox 60"/>
          <p:cNvSpPr txBox="1"/>
          <p:nvPr/>
        </p:nvSpPr>
        <p:spPr>
          <a:xfrm>
            <a:off x="0" y="5974911"/>
            <a:ext cx="9144000" cy="523220"/>
          </a:xfrm>
          <a:prstGeom prst="rect">
            <a:avLst/>
          </a:prstGeom>
          <a:solidFill>
            <a:srgbClr val="CCFFCC"/>
          </a:solidFill>
          <a:ln>
            <a:solidFill>
              <a:schemeClr val="tx1"/>
            </a:solidFill>
          </a:ln>
        </p:spPr>
        <p:txBody>
          <a:bodyPr wrap="square" rtlCol="0">
            <a:spAutoFit/>
          </a:bodyPr>
          <a:lstStyle/>
          <a:p>
            <a:pPr algn="ctr"/>
            <a:r>
              <a:rPr lang="en-US" sz="2800" b="1" dirty="0" smtClean="0">
                <a:solidFill>
                  <a:prstClr val="black"/>
                </a:solidFill>
                <a:latin typeface="Calibri"/>
              </a:rPr>
              <a:t>AVATAR mitigates VRT by increasing refresh rate on error</a:t>
            </a:r>
            <a:endParaRPr lang="en-US" sz="2800" b="1" dirty="0">
              <a:solidFill>
                <a:prstClr val="black"/>
              </a:solidFill>
              <a:latin typeface="Calibri"/>
            </a:endParaRPr>
          </a:p>
        </p:txBody>
      </p:sp>
      <p:sp>
        <p:nvSpPr>
          <p:cNvPr id="63" name="Freeform 62"/>
          <p:cNvSpPr/>
          <p:nvPr/>
        </p:nvSpPr>
        <p:spPr>
          <a:xfrm>
            <a:off x="640252" y="3039339"/>
            <a:ext cx="394443" cy="2520599"/>
          </a:xfrm>
          <a:custGeom>
            <a:avLst/>
            <a:gdLst>
              <a:gd name="connsiteX0" fmla="*/ 383816 w 394443"/>
              <a:gd name="connsiteY0" fmla="*/ 752675 h 1534803"/>
              <a:gd name="connsiteX1" fmla="*/ 369068 w 394443"/>
              <a:gd name="connsiteY1" fmla="*/ 664184 h 1534803"/>
              <a:gd name="connsiteX2" fmla="*/ 162591 w 394443"/>
              <a:gd name="connsiteY2" fmla="*/ 507 h 1534803"/>
              <a:gd name="connsiteX3" fmla="*/ 358 w 394443"/>
              <a:gd name="connsiteY3" fmla="*/ 782171 h 1534803"/>
              <a:gd name="connsiteX4" fmla="*/ 206836 w 394443"/>
              <a:gd name="connsiteY4" fmla="*/ 1534339 h 1534803"/>
              <a:gd name="connsiteX5" fmla="*/ 383816 w 394443"/>
              <a:gd name="connsiteY5" fmla="*/ 870662 h 1534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443" h="1534803">
                <a:moveTo>
                  <a:pt x="383816" y="752675"/>
                </a:moveTo>
                <a:cubicBezTo>
                  <a:pt x="394877" y="771110"/>
                  <a:pt x="405939" y="789545"/>
                  <a:pt x="369068" y="664184"/>
                </a:cubicBezTo>
                <a:cubicBezTo>
                  <a:pt x="332197" y="538823"/>
                  <a:pt x="224043" y="-19157"/>
                  <a:pt x="162591" y="507"/>
                </a:cubicBezTo>
                <a:cubicBezTo>
                  <a:pt x="101139" y="20171"/>
                  <a:pt x="-7016" y="526532"/>
                  <a:pt x="358" y="782171"/>
                </a:cubicBezTo>
                <a:cubicBezTo>
                  <a:pt x="7732" y="1037810"/>
                  <a:pt x="142926" y="1519590"/>
                  <a:pt x="206836" y="1534339"/>
                </a:cubicBezTo>
                <a:cubicBezTo>
                  <a:pt x="270746" y="1549088"/>
                  <a:pt x="327281" y="1209875"/>
                  <a:pt x="383816" y="870662"/>
                </a:cubicBezTo>
              </a:path>
            </a:pathLst>
          </a:custGeom>
          <a:noFill/>
          <a:ln w="63500">
            <a:tailEnd type="triangle"/>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prstClr val="white"/>
              </a:solidFill>
              <a:latin typeface="Calibri"/>
            </a:endParaRPr>
          </a:p>
        </p:txBody>
      </p:sp>
      <p:sp>
        <p:nvSpPr>
          <p:cNvPr id="65" name="Oval 64"/>
          <p:cNvSpPr/>
          <p:nvPr/>
        </p:nvSpPr>
        <p:spPr>
          <a:xfrm>
            <a:off x="842966" y="4129772"/>
            <a:ext cx="191729" cy="201696"/>
          </a:xfrm>
          <a:prstGeom prst="ellipse">
            <a:avLst/>
          </a:prstGeom>
          <a:solidFill>
            <a:srgbClr val="FF304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12" name="TextBox 11"/>
          <p:cNvSpPr txBox="1"/>
          <p:nvPr/>
        </p:nvSpPr>
        <p:spPr>
          <a:xfrm>
            <a:off x="347817" y="2242832"/>
            <a:ext cx="1313430" cy="1200328"/>
          </a:xfrm>
          <a:prstGeom prst="rect">
            <a:avLst/>
          </a:prstGeom>
          <a:noFill/>
          <a:ln w="25400">
            <a:noFill/>
          </a:ln>
        </p:spPr>
        <p:txBody>
          <a:bodyPr wrap="none" rtlCol="0">
            <a:spAutoFit/>
          </a:bodyPr>
          <a:lstStyle/>
          <a:p>
            <a:pPr algn="ctr"/>
            <a:r>
              <a:rPr lang="en-US" dirty="0" smtClean="0">
                <a:solidFill>
                  <a:srgbClr val="000000"/>
                </a:solidFill>
                <a:latin typeface="Arial"/>
                <a:cs typeface="Arial"/>
              </a:rPr>
              <a:t>Scrub </a:t>
            </a:r>
          </a:p>
          <a:p>
            <a:pPr algn="ctr"/>
            <a:r>
              <a:rPr lang="en-US" dirty="0" smtClean="0">
                <a:solidFill>
                  <a:srgbClr val="000000"/>
                </a:solidFill>
                <a:latin typeface="Arial"/>
                <a:cs typeface="Arial"/>
              </a:rPr>
              <a:t>(15 min)</a:t>
            </a:r>
          </a:p>
          <a:p>
            <a:pPr algn="ctr"/>
            <a:endParaRPr lang="en-US" dirty="0" smtClean="0">
              <a:solidFill>
                <a:srgbClr val="000000"/>
              </a:solidFill>
              <a:latin typeface="Arial"/>
              <a:cs typeface="Arial"/>
            </a:endParaRPr>
          </a:p>
        </p:txBody>
      </p:sp>
      <p:sp>
        <p:nvSpPr>
          <p:cNvPr id="67" name="Rounded Rectangular Callout 66"/>
          <p:cNvSpPr/>
          <p:nvPr/>
        </p:nvSpPr>
        <p:spPr>
          <a:xfrm>
            <a:off x="6337766" y="3824604"/>
            <a:ext cx="2677648" cy="1060011"/>
          </a:xfrm>
          <a:prstGeom prst="wedgeRoundRectCallout">
            <a:avLst>
              <a:gd name="adj1" fmla="val -60728"/>
              <a:gd name="adj2" fmla="val 93207"/>
              <a:gd name="adj3" fmla="val 16667"/>
            </a:avLst>
          </a:prstGeom>
          <a:solidFill>
            <a:srgbClr val="800000"/>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solidFill>
                  <a:prstClr val="white"/>
                </a:solidFill>
                <a:latin typeface="Arial"/>
                <a:cs typeface="Arial"/>
              </a:rPr>
              <a:t>Row protected from future</a:t>
            </a:r>
          </a:p>
          <a:p>
            <a:pPr algn="ctr"/>
            <a:r>
              <a:rPr lang="en-US" dirty="0">
                <a:solidFill>
                  <a:prstClr val="white"/>
                </a:solidFill>
                <a:latin typeface="Arial"/>
                <a:cs typeface="Arial"/>
              </a:rPr>
              <a:t>r</a:t>
            </a:r>
            <a:r>
              <a:rPr lang="en-US" dirty="0" smtClean="0">
                <a:solidFill>
                  <a:prstClr val="white"/>
                </a:solidFill>
                <a:latin typeface="Arial"/>
                <a:cs typeface="Arial"/>
              </a:rPr>
              <a:t>etention failures</a:t>
            </a:r>
          </a:p>
        </p:txBody>
      </p:sp>
    </p:spTree>
    <p:extLst>
      <p:ext uri="{BB962C8B-B14F-4D97-AF65-F5344CB8AC3E}">
        <p14:creationId xmlns:p14="http://schemas.microsoft.com/office/powerpoint/2010/main" val="36777031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dissolve">
                                      <p:cBhvr>
                                        <p:cTn id="7" dur="500"/>
                                        <p:tgtEl>
                                          <p:spTgt spid="4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xit" presetSubtype="0" fill="hold" grpId="1" nodeType="clickEffect">
                                  <p:stCondLst>
                                    <p:cond delay="0"/>
                                  </p:stCondLst>
                                  <p:childTnLst>
                                    <p:set>
                                      <p:cBhvr>
                                        <p:cTn id="15" dur="1" fill="hold">
                                          <p:stCondLst>
                                            <p:cond delay="0"/>
                                          </p:stCondLst>
                                        </p:cTn>
                                        <p:tgtEl>
                                          <p:spTgt spid="46"/>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 presetClass="exit" presetSubtype="0" fill="hold" nodeType="clickEffect">
                                  <p:stCondLst>
                                    <p:cond delay="0"/>
                                  </p:stCondLst>
                                  <p:childTnLst>
                                    <p:set>
                                      <p:cBhvr>
                                        <p:cTn id="19" dur="1" fill="hold">
                                          <p:stCondLst>
                                            <p:cond delay="0"/>
                                          </p:stCondLst>
                                        </p:cTn>
                                        <p:tgtEl>
                                          <p:spTgt spid="8"/>
                                        </p:tgtEl>
                                        <p:attrNameLst>
                                          <p:attrName>style.visibility</p:attrName>
                                        </p:attrNameLst>
                                      </p:cBhvr>
                                      <p:to>
                                        <p:strVal val="hidden"/>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9"/>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0"/>
                                        </p:tgtEl>
                                        <p:attrNameLst>
                                          <p:attrName>style.visibility</p:attrName>
                                        </p:attrNameLst>
                                      </p:cBhvr>
                                      <p:to>
                                        <p:strVal val="visible"/>
                                      </p:to>
                                    </p:set>
                                    <p:animEffect transition="in" filter="dissolve">
                                      <p:cBhvr>
                                        <p:cTn id="28" dur="500"/>
                                        <p:tgtEl>
                                          <p:spTgt spid="60"/>
                                        </p:tgtEl>
                                      </p:cBhvr>
                                    </p:animEffec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67"/>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61"/>
                                        </p:tgtEl>
                                        <p:attrNameLst>
                                          <p:attrName>style.visibility</p:attrName>
                                        </p:attrNameLst>
                                      </p:cBhvr>
                                      <p:to>
                                        <p:strVal val="visible"/>
                                      </p:to>
                                    </p:set>
                                  </p:childTnLst>
                                </p:cTn>
                              </p:par>
                              <p:par>
                                <p:cTn id="37" presetID="1" presetClass="exit" presetSubtype="0" fill="hold" grpId="1" nodeType="withEffect">
                                  <p:stCondLst>
                                    <p:cond delay="0"/>
                                  </p:stCondLst>
                                  <p:childTnLst>
                                    <p:set>
                                      <p:cBhvr>
                                        <p:cTn id="38" dur="1" fill="hold">
                                          <p:stCondLst>
                                            <p:cond delay="0"/>
                                          </p:stCondLst>
                                        </p:cTn>
                                        <p:tgtEl>
                                          <p:spTgt spid="67"/>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63"/>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12"/>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1" nodeType="clickEffect">
                                  <p:stCondLst>
                                    <p:cond delay="0"/>
                                  </p:stCondLst>
                                  <p:childTnLst>
                                    <p:set>
                                      <p:cBhvr>
                                        <p:cTn id="48" dur="1" fill="hold">
                                          <p:stCondLst>
                                            <p:cond delay="0"/>
                                          </p:stCondLst>
                                        </p:cTn>
                                        <p:tgtEl>
                                          <p:spTgt spid="65"/>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path" presetSubtype="0" repeatCount="indefinite" accel="50000" decel="50000" fill="remove" grpId="0" nodeType="clickEffect">
                                  <p:stCondLst>
                                    <p:cond delay="0"/>
                                  </p:stCondLst>
                                  <p:childTnLst>
                                    <p:animMotion origin="layout" path="M 0.01094 -1.30495E-6 C 0.00816 -0.09023 -0.00452 -0.18394 -0.01112 -0.18325 C -0.01755 -0.18278 -0.02901 -0.12633 -0.02901 0.00324 C -0.02727 0.20731 -0.01164 0.19297 -0.00539 0.19274 C 0.00121 0.19181 0.0099 0.09024 0.01094 -1.30495E-6 Z " pathEditMode="relative" rAng="0" ptsTypes="AAAAA">
                                      <p:cBhvr>
                                        <p:cTn id="52" dur="3000" fill="hold"/>
                                        <p:tgtEl>
                                          <p:spTgt spid="65"/>
                                        </p:tgtEl>
                                        <p:attrNameLst>
                                          <p:attrName>ppt_x</p:attrName>
                                          <p:attrName>ppt_y</p:attrName>
                                        </p:attrNameLst>
                                      </p:cBhvr>
                                      <p:rCtr x="-1998" y="115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60" grpId="0" animBg="1"/>
      <p:bldP spid="61" grpId="0" animBg="1"/>
      <p:bldP spid="63" grpId="0" animBg="1"/>
      <p:bldP spid="65" grpId="0" animBg="1"/>
      <p:bldP spid="65" grpId="1" animBg="1"/>
      <p:bldP spid="12" grpId="0"/>
      <p:bldP spid="67" grpId="0" animBg="1"/>
      <p:bldP spid="67" grpId="1" animBg="1"/>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RESULTS: REFRESH SAVINGS</a:t>
            </a:r>
            <a:endParaRPr lang="en-US" dirty="0"/>
          </a:p>
        </p:txBody>
      </p:sp>
      <p:sp>
        <p:nvSpPr>
          <p:cNvPr id="4" name="Slide Number Placeholder 3"/>
          <p:cNvSpPr>
            <a:spLocks noGrp="1"/>
          </p:cNvSpPr>
          <p:nvPr>
            <p:ph type="sldNum" sz="quarter" idx="12"/>
          </p:nvPr>
        </p:nvSpPr>
        <p:spPr/>
        <p:txBody>
          <a:bodyPr/>
          <a:lstStyle/>
          <a:p>
            <a:pPr>
              <a:defRPr/>
            </a:pPr>
            <a:fld id="{866DA6C0-E8D2-8D44-A834-246A4BF6B0E5}" type="slidenum">
              <a:rPr lang="en-US" smtClean="0">
                <a:solidFill>
                  <a:srgbClr val="9BBB59"/>
                </a:solidFill>
              </a:rPr>
              <a:pPr>
                <a:defRPr/>
              </a:pPr>
              <a:t>277</a:t>
            </a:fld>
            <a:endParaRPr lang="en-US">
              <a:solidFill>
                <a:srgbClr val="9BBB59"/>
              </a:solidFill>
            </a:endParaRPr>
          </a:p>
        </p:txBody>
      </p:sp>
      <p:grpSp>
        <p:nvGrpSpPr>
          <p:cNvPr id="5" name="Group 4"/>
          <p:cNvGrpSpPr/>
          <p:nvPr/>
        </p:nvGrpSpPr>
        <p:grpSpPr>
          <a:xfrm>
            <a:off x="162986" y="1220284"/>
            <a:ext cx="8894762" cy="4196825"/>
            <a:chOff x="247651" y="1375506"/>
            <a:chExt cx="8894762" cy="4196825"/>
          </a:xfrm>
        </p:grpSpPr>
        <p:pic>
          <p:nvPicPr>
            <p:cNvPr id="7" name="Picture 6"/>
            <p:cNvPicPr>
              <a:picLocks noChangeAspect="1"/>
            </p:cNvPicPr>
            <p:nvPr/>
          </p:nvPicPr>
          <p:blipFill>
            <a:blip r:embed="rId3"/>
            <a:stretch>
              <a:fillRect/>
            </a:stretch>
          </p:blipFill>
          <p:spPr>
            <a:xfrm>
              <a:off x="247651" y="1375506"/>
              <a:ext cx="8894762" cy="4196825"/>
            </a:xfrm>
            <a:prstGeom prst="rect">
              <a:avLst/>
            </a:prstGeom>
          </p:spPr>
        </p:pic>
        <p:sp>
          <p:nvSpPr>
            <p:cNvPr id="3" name="TextBox 2"/>
            <p:cNvSpPr txBox="1"/>
            <p:nvPr/>
          </p:nvSpPr>
          <p:spPr>
            <a:xfrm>
              <a:off x="3245950" y="3990407"/>
              <a:ext cx="1737285" cy="400110"/>
            </a:xfrm>
            <a:prstGeom prst="rect">
              <a:avLst/>
            </a:prstGeom>
            <a:solidFill>
              <a:schemeClr val="bg1"/>
            </a:solidFill>
            <a:ln w="25400">
              <a:noFill/>
            </a:ln>
          </p:spPr>
          <p:txBody>
            <a:bodyPr wrap="square" rtlCol="0">
              <a:spAutoFit/>
            </a:bodyPr>
            <a:lstStyle/>
            <a:p>
              <a:r>
                <a:rPr lang="en-US" sz="2000" b="1" dirty="0" smtClean="0">
                  <a:solidFill>
                    <a:srgbClr val="000000"/>
                  </a:solidFill>
                  <a:latin typeface="Arial"/>
                  <a:cs typeface="Arial"/>
                </a:rPr>
                <a:t>AVATAR</a:t>
              </a:r>
            </a:p>
          </p:txBody>
        </p:sp>
        <p:sp>
          <p:nvSpPr>
            <p:cNvPr id="6" name="TextBox 5"/>
            <p:cNvSpPr txBox="1"/>
            <p:nvPr/>
          </p:nvSpPr>
          <p:spPr>
            <a:xfrm>
              <a:off x="3253619" y="3687081"/>
              <a:ext cx="2128762" cy="400110"/>
            </a:xfrm>
            <a:prstGeom prst="rect">
              <a:avLst/>
            </a:prstGeom>
            <a:solidFill>
              <a:schemeClr val="bg1"/>
            </a:solidFill>
            <a:ln w="25400">
              <a:noFill/>
            </a:ln>
          </p:spPr>
          <p:txBody>
            <a:bodyPr wrap="square" rtlCol="0">
              <a:spAutoFit/>
            </a:bodyPr>
            <a:lstStyle/>
            <a:p>
              <a:r>
                <a:rPr lang="en-US" sz="2000" b="1" dirty="0" smtClean="0">
                  <a:solidFill>
                    <a:srgbClr val="000000"/>
                  </a:solidFill>
                  <a:latin typeface="Arial"/>
                  <a:cs typeface="Arial"/>
                </a:rPr>
                <a:t>No VRT</a:t>
              </a:r>
            </a:p>
          </p:txBody>
        </p:sp>
      </p:grpSp>
      <p:sp>
        <p:nvSpPr>
          <p:cNvPr id="8" name="TextBox 7"/>
          <p:cNvSpPr txBox="1"/>
          <p:nvPr/>
        </p:nvSpPr>
        <p:spPr>
          <a:xfrm>
            <a:off x="0" y="5605545"/>
            <a:ext cx="9144000" cy="954107"/>
          </a:xfrm>
          <a:prstGeom prst="rect">
            <a:avLst/>
          </a:prstGeom>
          <a:solidFill>
            <a:srgbClr val="CCFFCC"/>
          </a:solidFill>
          <a:ln>
            <a:solidFill>
              <a:schemeClr val="tx1"/>
            </a:solidFill>
          </a:ln>
        </p:spPr>
        <p:txBody>
          <a:bodyPr wrap="square" rtlCol="0">
            <a:spAutoFit/>
          </a:bodyPr>
          <a:lstStyle/>
          <a:p>
            <a:pPr algn="ctr"/>
            <a:r>
              <a:rPr lang="en-US" sz="2800" b="1" dirty="0" smtClean="0">
                <a:solidFill>
                  <a:prstClr val="black"/>
                </a:solidFill>
                <a:latin typeface="Calibri"/>
              </a:rPr>
              <a:t>AVATAR reduces refresh by 60%-70%, similar to multi rate refresh but with VRT tolerance</a:t>
            </a:r>
            <a:endParaRPr lang="en-US" sz="2800" b="1" dirty="0">
              <a:solidFill>
                <a:prstClr val="black"/>
              </a:solidFill>
              <a:latin typeface="Calibri"/>
            </a:endParaRPr>
          </a:p>
        </p:txBody>
      </p:sp>
      <p:sp>
        <p:nvSpPr>
          <p:cNvPr id="9" name="TextBox 8"/>
          <p:cNvSpPr txBox="1"/>
          <p:nvPr/>
        </p:nvSpPr>
        <p:spPr>
          <a:xfrm>
            <a:off x="16933" y="3454915"/>
            <a:ext cx="9144000" cy="954107"/>
          </a:xfrm>
          <a:prstGeom prst="rect">
            <a:avLst/>
          </a:prstGeom>
          <a:solidFill>
            <a:srgbClr val="CCFFCC"/>
          </a:solidFill>
          <a:ln>
            <a:solidFill>
              <a:schemeClr val="tx1"/>
            </a:solidFill>
          </a:ln>
        </p:spPr>
        <p:txBody>
          <a:bodyPr wrap="square" rtlCol="0">
            <a:spAutoFit/>
          </a:bodyPr>
          <a:lstStyle/>
          <a:p>
            <a:pPr algn="ctr"/>
            <a:r>
              <a:rPr lang="en-US" sz="2800" b="1" dirty="0" smtClean="0">
                <a:solidFill>
                  <a:prstClr val="black"/>
                </a:solidFill>
                <a:latin typeface="Calibri"/>
              </a:rPr>
              <a:t>Retention Testing Once a Year can revert refresh saving from 60% to 70%</a:t>
            </a:r>
            <a:endParaRPr lang="en-US" sz="2800" b="1" dirty="0">
              <a:solidFill>
                <a:prstClr val="black"/>
              </a:solidFill>
              <a:latin typeface="Calibri"/>
            </a:endParaRPr>
          </a:p>
        </p:txBody>
      </p:sp>
    </p:spTree>
    <p:extLst>
      <p:ext uri="{BB962C8B-B14F-4D97-AF65-F5344CB8AC3E}">
        <p14:creationId xmlns:p14="http://schemas.microsoft.com/office/powerpoint/2010/main" val="19267526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SPEEDUP</a:t>
            </a:r>
            <a:endParaRPr lang="en-US" dirty="0"/>
          </a:p>
        </p:txBody>
      </p:sp>
      <p:sp>
        <p:nvSpPr>
          <p:cNvPr id="4" name="Slide Number Placeholder 3"/>
          <p:cNvSpPr>
            <a:spLocks noGrp="1"/>
          </p:cNvSpPr>
          <p:nvPr>
            <p:ph type="sldNum" sz="quarter" idx="12"/>
          </p:nvPr>
        </p:nvSpPr>
        <p:spPr/>
        <p:txBody>
          <a:bodyPr/>
          <a:lstStyle/>
          <a:p>
            <a:pPr>
              <a:defRPr/>
            </a:pPr>
            <a:fld id="{866DA6C0-E8D2-8D44-A834-246A4BF6B0E5}" type="slidenum">
              <a:rPr lang="en-US" smtClean="0">
                <a:solidFill>
                  <a:srgbClr val="9BBB59"/>
                </a:solidFill>
              </a:rPr>
              <a:pPr>
                <a:defRPr/>
              </a:pPr>
              <a:t>278</a:t>
            </a:fld>
            <a:endParaRPr lang="en-US">
              <a:solidFill>
                <a:srgbClr val="9BBB59"/>
              </a:solidFill>
            </a:endParaRPr>
          </a:p>
        </p:txBody>
      </p:sp>
      <p:sp>
        <p:nvSpPr>
          <p:cNvPr id="15" name="TextBox 14"/>
          <p:cNvSpPr txBox="1"/>
          <p:nvPr/>
        </p:nvSpPr>
        <p:spPr>
          <a:xfrm rot="16200000">
            <a:off x="-513935" y="2994214"/>
            <a:ext cx="1523174" cy="492443"/>
          </a:xfrm>
          <a:prstGeom prst="rect">
            <a:avLst/>
          </a:prstGeom>
          <a:noFill/>
          <a:ln w="25400">
            <a:noFill/>
          </a:ln>
        </p:spPr>
        <p:txBody>
          <a:bodyPr wrap="none" rtlCol="0">
            <a:spAutoFit/>
          </a:bodyPr>
          <a:lstStyle/>
          <a:p>
            <a:r>
              <a:rPr lang="en-US" sz="2600" dirty="0" smtClean="0">
                <a:solidFill>
                  <a:srgbClr val="000000"/>
                </a:solidFill>
                <a:latin typeface="Arial"/>
                <a:cs typeface="Arial"/>
              </a:rPr>
              <a:t>Speedup</a:t>
            </a:r>
          </a:p>
        </p:txBody>
      </p:sp>
      <p:graphicFrame>
        <p:nvGraphicFramePr>
          <p:cNvPr id="16" name="Chart 15"/>
          <p:cNvGraphicFramePr>
            <a:graphicFrameLocks/>
          </p:cNvGraphicFramePr>
          <p:nvPr>
            <p:extLst>
              <p:ext uri="{D42A27DB-BD31-4B8C-83A1-F6EECF244321}">
                <p14:modId xmlns:p14="http://schemas.microsoft.com/office/powerpoint/2010/main" val="4217658089"/>
              </p:ext>
            </p:extLst>
          </p:nvPr>
        </p:nvGraphicFramePr>
        <p:xfrm>
          <a:off x="493874" y="1548243"/>
          <a:ext cx="8686800" cy="3797300"/>
        </p:xfrm>
        <a:graphic>
          <a:graphicData uri="http://schemas.openxmlformats.org/drawingml/2006/chart">
            <c:chart xmlns:c="http://schemas.openxmlformats.org/drawingml/2006/chart" xmlns:r="http://schemas.openxmlformats.org/officeDocument/2006/relationships" r:id="rId3"/>
          </a:graphicData>
        </a:graphic>
      </p:graphicFrame>
      <p:sp>
        <p:nvSpPr>
          <p:cNvPr id="17" name="TextBox 16"/>
          <p:cNvSpPr txBox="1"/>
          <p:nvPr/>
        </p:nvSpPr>
        <p:spPr>
          <a:xfrm>
            <a:off x="0" y="5605545"/>
            <a:ext cx="9144000" cy="954107"/>
          </a:xfrm>
          <a:prstGeom prst="rect">
            <a:avLst/>
          </a:prstGeom>
          <a:solidFill>
            <a:srgbClr val="CCFFCC"/>
          </a:solidFill>
          <a:ln>
            <a:solidFill>
              <a:schemeClr val="tx1"/>
            </a:solidFill>
          </a:ln>
        </p:spPr>
        <p:txBody>
          <a:bodyPr wrap="square" rtlCol="0">
            <a:spAutoFit/>
          </a:bodyPr>
          <a:lstStyle/>
          <a:p>
            <a:pPr algn="ctr"/>
            <a:r>
              <a:rPr lang="en-US" sz="2800" b="1" dirty="0" smtClean="0">
                <a:solidFill>
                  <a:prstClr val="black"/>
                </a:solidFill>
                <a:latin typeface="Calibri"/>
              </a:rPr>
              <a:t>AVATAR gets 2/3</a:t>
            </a:r>
            <a:r>
              <a:rPr lang="en-US" sz="2800" b="1" baseline="30000" dirty="0" smtClean="0">
                <a:solidFill>
                  <a:prstClr val="black"/>
                </a:solidFill>
                <a:latin typeface="Calibri"/>
              </a:rPr>
              <a:t>rd</a:t>
            </a:r>
            <a:r>
              <a:rPr lang="en-US" sz="2800" b="1" dirty="0">
                <a:solidFill>
                  <a:prstClr val="black"/>
                </a:solidFill>
                <a:latin typeface="Calibri"/>
              </a:rPr>
              <a:t> </a:t>
            </a:r>
            <a:r>
              <a:rPr lang="en-US" sz="2800" b="1" dirty="0" smtClean="0">
                <a:solidFill>
                  <a:prstClr val="black"/>
                </a:solidFill>
                <a:latin typeface="Calibri"/>
              </a:rPr>
              <a:t>the performance of </a:t>
            </a:r>
            <a:r>
              <a:rPr lang="en-US" sz="2800" b="1" dirty="0" err="1" smtClean="0">
                <a:solidFill>
                  <a:prstClr val="black"/>
                </a:solidFill>
                <a:latin typeface="Calibri"/>
              </a:rPr>
              <a:t>NoRefresh</a:t>
            </a:r>
            <a:r>
              <a:rPr lang="en-US" sz="2800" b="1" dirty="0" smtClean="0">
                <a:solidFill>
                  <a:prstClr val="black"/>
                </a:solidFill>
                <a:latin typeface="Calibri"/>
              </a:rPr>
              <a:t>. More gains at higher capacity nodes</a:t>
            </a:r>
            <a:endParaRPr lang="en-US" sz="2800" b="1" dirty="0">
              <a:solidFill>
                <a:prstClr val="black"/>
              </a:solidFill>
              <a:latin typeface="Calibri"/>
            </a:endParaRPr>
          </a:p>
        </p:txBody>
      </p:sp>
      <p:sp>
        <p:nvSpPr>
          <p:cNvPr id="3" name="Rectangle 2"/>
          <p:cNvSpPr/>
          <p:nvPr/>
        </p:nvSpPr>
        <p:spPr>
          <a:xfrm>
            <a:off x="1180448" y="1770961"/>
            <a:ext cx="7726568" cy="3076820"/>
          </a:xfrm>
          <a:prstGeom prst="rect">
            <a:avLst/>
          </a:prstGeom>
          <a:noFill/>
          <a:ln w="3810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5" name="Rounded Rectangle 4"/>
          <p:cNvSpPr/>
          <p:nvPr/>
        </p:nvSpPr>
        <p:spPr>
          <a:xfrm>
            <a:off x="1377189" y="4311126"/>
            <a:ext cx="1556045" cy="1070193"/>
          </a:xfrm>
          <a:prstGeom prst="roundRect">
            <a:avLst/>
          </a:prstGeom>
          <a:noFill/>
          <a:ln w="38100" cmpd="sng">
            <a:solidFill>
              <a:srgbClr val="8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Tree>
    <p:extLst>
      <p:ext uri="{BB962C8B-B14F-4D97-AF65-F5344CB8AC3E}">
        <p14:creationId xmlns:p14="http://schemas.microsoft.com/office/powerpoint/2010/main" val="42399326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9" name="Chart 28"/>
          <p:cNvGraphicFramePr>
            <a:graphicFrameLocks/>
          </p:cNvGraphicFramePr>
          <p:nvPr>
            <p:extLst>
              <p:ext uri="{D42A27DB-BD31-4B8C-83A1-F6EECF244321}">
                <p14:modId xmlns:p14="http://schemas.microsoft.com/office/powerpoint/2010/main" val="1646422974"/>
              </p:ext>
            </p:extLst>
          </p:nvPr>
        </p:nvGraphicFramePr>
        <p:xfrm>
          <a:off x="763236" y="1310107"/>
          <a:ext cx="8135774" cy="3789492"/>
        </p:xfrm>
        <a:graphic>
          <a:graphicData uri="http://schemas.openxmlformats.org/drawingml/2006/chart">
            <c:chart xmlns:c="http://schemas.openxmlformats.org/drawingml/2006/chart" xmlns:r="http://schemas.openxmlformats.org/officeDocument/2006/relationships" r:id="rId2"/>
          </a:graphicData>
        </a:graphic>
      </p:graphicFrame>
      <p:sp>
        <p:nvSpPr>
          <p:cNvPr id="2" name="Title 1"/>
          <p:cNvSpPr>
            <a:spLocks noGrp="1"/>
          </p:cNvSpPr>
          <p:nvPr>
            <p:ph type="title"/>
          </p:nvPr>
        </p:nvSpPr>
        <p:spPr/>
        <p:txBody>
          <a:bodyPr/>
          <a:lstStyle/>
          <a:p>
            <a:r>
              <a:rPr lang="en-US" dirty="0" smtClean="0"/>
              <a:t>ENERGY DELAY PRODUCT</a:t>
            </a:r>
            <a:endParaRPr lang="en-US" dirty="0"/>
          </a:p>
        </p:txBody>
      </p:sp>
      <p:sp>
        <p:nvSpPr>
          <p:cNvPr id="4" name="Slide Number Placeholder 3"/>
          <p:cNvSpPr>
            <a:spLocks noGrp="1"/>
          </p:cNvSpPr>
          <p:nvPr>
            <p:ph type="sldNum" sz="quarter" idx="12"/>
          </p:nvPr>
        </p:nvSpPr>
        <p:spPr/>
        <p:txBody>
          <a:bodyPr/>
          <a:lstStyle/>
          <a:p>
            <a:pPr>
              <a:defRPr/>
            </a:pPr>
            <a:fld id="{866DA6C0-E8D2-8D44-A834-246A4BF6B0E5}" type="slidenum">
              <a:rPr lang="en-US" smtClean="0">
                <a:solidFill>
                  <a:srgbClr val="9BBB59"/>
                </a:solidFill>
              </a:rPr>
              <a:pPr>
                <a:defRPr/>
              </a:pPr>
              <a:t>279</a:t>
            </a:fld>
            <a:endParaRPr lang="en-US">
              <a:solidFill>
                <a:srgbClr val="9BBB59"/>
              </a:solidFill>
            </a:endParaRPr>
          </a:p>
        </p:txBody>
      </p:sp>
      <p:sp>
        <p:nvSpPr>
          <p:cNvPr id="26" name="TextBox 25"/>
          <p:cNvSpPr txBox="1"/>
          <p:nvPr/>
        </p:nvSpPr>
        <p:spPr>
          <a:xfrm rot="16200000">
            <a:off x="-1255277" y="2840262"/>
            <a:ext cx="3429144" cy="492443"/>
          </a:xfrm>
          <a:prstGeom prst="rect">
            <a:avLst/>
          </a:prstGeom>
          <a:noFill/>
          <a:ln w="25400">
            <a:noFill/>
          </a:ln>
        </p:spPr>
        <p:txBody>
          <a:bodyPr wrap="none" rtlCol="0">
            <a:spAutoFit/>
          </a:bodyPr>
          <a:lstStyle/>
          <a:p>
            <a:r>
              <a:rPr lang="en-US" sz="2600" dirty="0" smtClean="0">
                <a:solidFill>
                  <a:srgbClr val="000000"/>
                </a:solidFill>
                <a:latin typeface="Arial"/>
                <a:cs typeface="Arial"/>
              </a:rPr>
              <a:t>Energy Delay Product</a:t>
            </a:r>
          </a:p>
        </p:txBody>
      </p:sp>
      <p:sp>
        <p:nvSpPr>
          <p:cNvPr id="27" name="Rectangle 26"/>
          <p:cNvSpPr/>
          <p:nvPr/>
        </p:nvSpPr>
        <p:spPr>
          <a:xfrm>
            <a:off x="1430568" y="1545641"/>
            <a:ext cx="6977482" cy="3092110"/>
          </a:xfrm>
          <a:prstGeom prst="rect">
            <a:avLst/>
          </a:prstGeom>
          <a:noFill/>
          <a:ln w="3810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smtClean="0">
              <a:solidFill>
                <a:prstClr val="white"/>
              </a:solidFill>
              <a:latin typeface="Arial"/>
              <a:cs typeface="Arial"/>
            </a:endParaRPr>
          </a:p>
        </p:txBody>
      </p:sp>
      <p:sp>
        <p:nvSpPr>
          <p:cNvPr id="28" name="TextBox 27"/>
          <p:cNvSpPr txBox="1"/>
          <p:nvPr/>
        </p:nvSpPr>
        <p:spPr>
          <a:xfrm>
            <a:off x="0" y="5605545"/>
            <a:ext cx="9144000" cy="954107"/>
          </a:xfrm>
          <a:prstGeom prst="rect">
            <a:avLst/>
          </a:prstGeom>
          <a:solidFill>
            <a:srgbClr val="CCFFCC"/>
          </a:solidFill>
          <a:ln>
            <a:solidFill>
              <a:schemeClr val="tx1"/>
            </a:solidFill>
          </a:ln>
        </p:spPr>
        <p:txBody>
          <a:bodyPr wrap="square" rtlCol="0">
            <a:spAutoFit/>
          </a:bodyPr>
          <a:lstStyle/>
          <a:p>
            <a:pPr algn="ctr"/>
            <a:r>
              <a:rPr lang="en-US" sz="2800" b="1" dirty="0" smtClean="0">
                <a:solidFill>
                  <a:prstClr val="black"/>
                </a:solidFill>
                <a:latin typeface="Calibri"/>
              </a:rPr>
              <a:t>AVATAR reduces EDP, </a:t>
            </a:r>
          </a:p>
          <a:p>
            <a:pPr algn="ctr"/>
            <a:r>
              <a:rPr lang="en-US" sz="2800" b="1" dirty="0" smtClean="0">
                <a:solidFill>
                  <a:prstClr val="black"/>
                </a:solidFill>
                <a:latin typeface="Calibri"/>
              </a:rPr>
              <a:t>Significant reduction at higher capacity nodes</a:t>
            </a:r>
            <a:endParaRPr lang="en-US" sz="2800" b="1" dirty="0">
              <a:solidFill>
                <a:prstClr val="black"/>
              </a:solidFill>
              <a:latin typeface="Calibri"/>
            </a:endParaRPr>
          </a:p>
        </p:txBody>
      </p:sp>
    </p:spTree>
    <p:extLst>
      <p:ext uri="{BB962C8B-B14F-4D97-AF65-F5344CB8AC3E}">
        <p14:creationId xmlns:p14="http://schemas.microsoft.com/office/powerpoint/2010/main" val="39357172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884238"/>
          </a:xfrm>
        </p:spPr>
        <p:txBody>
          <a:bodyPr/>
          <a:lstStyle/>
          <a:p>
            <a:r>
              <a:rPr lang="en-US" sz="3400" dirty="0" smtClean="0"/>
              <a:t>Making RAIDR Work w/ Online Profiling &amp; ECC</a:t>
            </a:r>
            <a:endParaRPr lang="en-US" sz="3400" dirty="0"/>
          </a:p>
        </p:txBody>
      </p:sp>
      <p:sp>
        <p:nvSpPr>
          <p:cNvPr id="3" name="Content Placeholder 2"/>
          <p:cNvSpPr>
            <a:spLocks noGrp="1"/>
          </p:cNvSpPr>
          <p:nvPr>
            <p:ph idx="1"/>
          </p:nvPr>
        </p:nvSpPr>
        <p:spPr>
          <a:xfrm>
            <a:off x="228600" y="940271"/>
            <a:ext cx="8610600" cy="5153025"/>
          </a:xfrm>
        </p:spPr>
        <p:txBody>
          <a:bodyPr/>
          <a:lstStyle/>
          <a:p>
            <a:r>
              <a:rPr lang="en-US" sz="2000" dirty="0" err="1"/>
              <a:t>Moinuddin</a:t>
            </a:r>
            <a:r>
              <a:rPr lang="en-US" sz="2000" dirty="0"/>
              <a:t> </a:t>
            </a:r>
            <a:r>
              <a:rPr lang="en-US" sz="2000" dirty="0" err="1"/>
              <a:t>Qureshi</a:t>
            </a:r>
            <a:r>
              <a:rPr lang="en-US" sz="2000" dirty="0"/>
              <a:t>, </a:t>
            </a:r>
            <a:r>
              <a:rPr lang="en-US" sz="2000" dirty="0" err="1"/>
              <a:t>Dae</a:t>
            </a:r>
            <a:r>
              <a:rPr lang="en-US" sz="2000" dirty="0"/>
              <a:t> Hyun Kim, Samira Khan, </a:t>
            </a:r>
            <a:r>
              <a:rPr lang="en-US" sz="2000" dirty="0" err="1"/>
              <a:t>Prashant</a:t>
            </a:r>
            <a:r>
              <a:rPr lang="en-US" sz="2000" dirty="0"/>
              <a:t> Nair, and Onur Mutlu,</a:t>
            </a:r>
            <a:br>
              <a:rPr lang="en-US" sz="2000" dirty="0"/>
            </a:br>
            <a:r>
              <a:rPr lang="en-US" sz="2000" b="1" dirty="0">
                <a:hlinkClick r:id="rId2"/>
              </a:rPr>
              <a:t>"AVATAR: A Variable-Retention-Time (VRT) Aware Refresh for DRAM Systems"</a:t>
            </a:r>
            <a:r>
              <a:rPr lang="en-US" sz="2000" dirty="0"/>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endParaRPr lang="en-US" sz="2000" dirty="0" smtClean="0"/>
          </a:p>
          <a:p>
            <a:endParaRPr lang="en-US" dirty="0"/>
          </a:p>
          <a:p>
            <a:endParaRPr lang="en-US" dirty="0"/>
          </a:p>
        </p:txBody>
      </p:sp>
      <p:sp>
        <p:nvSpPr>
          <p:cNvPr id="4" name="Slide Number Placeholder 3"/>
          <p:cNvSpPr>
            <a:spLocks noGrp="1"/>
          </p:cNvSpPr>
          <p:nvPr>
            <p:ph type="sldNum" sz="quarter" idx="11"/>
          </p:nvPr>
        </p:nvSpPr>
        <p:spPr/>
        <p:txBody>
          <a:bodyPr/>
          <a:lstStyle/>
          <a:p>
            <a:pPr>
              <a:defRPr/>
            </a:pPr>
            <a:fld id="{60169019-BB41-6245-A1FF-2891AF14670E}" type="slidenum">
              <a:rPr lang="en-US" smtClean="0">
                <a:solidFill>
                  <a:srgbClr val="000000"/>
                </a:solidFill>
              </a:rPr>
              <a:pPr>
                <a:defRPr/>
              </a:pPr>
              <a:t>280</a:t>
            </a:fld>
            <a:endParaRPr lang="en-US">
              <a:solidFill>
                <a:srgbClr val="000000"/>
              </a:solidFill>
            </a:endParaRPr>
          </a:p>
        </p:txBody>
      </p:sp>
      <p:pic>
        <p:nvPicPr>
          <p:cNvPr id="5" name="Picture 4"/>
          <p:cNvPicPr>
            <a:picLocks noChangeAspect="1"/>
          </p:cNvPicPr>
          <p:nvPr/>
        </p:nvPicPr>
        <p:blipFill>
          <a:blip r:embed="rId6"/>
          <a:stretch>
            <a:fillRect/>
          </a:stretch>
        </p:blipFill>
        <p:spPr>
          <a:xfrm>
            <a:off x="0" y="4091037"/>
            <a:ext cx="9144000" cy="1642219"/>
          </a:xfrm>
          <a:prstGeom prst="rect">
            <a:avLst/>
          </a:prstGeom>
        </p:spPr>
      </p:pic>
    </p:spTree>
    <p:extLst>
      <p:ext uri="{BB962C8B-B14F-4D97-AF65-F5344CB8AC3E}">
        <p14:creationId xmlns:p14="http://schemas.microsoft.com/office/powerpoint/2010/main" val="22338356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1" name="Title 1"/>
          <p:cNvSpPr>
            <a:spLocks noGrp="1"/>
          </p:cNvSpPr>
          <p:nvPr>
            <p:ph type="title"/>
          </p:nvPr>
        </p:nvSpPr>
        <p:spPr>
          <a:xfrm>
            <a:off x="228600" y="152400"/>
            <a:ext cx="8915400" cy="884238"/>
          </a:xfrm>
        </p:spPr>
        <p:txBody>
          <a:bodyPr/>
          <a:lstStyle/>
          <a:p>
            <a:r>
              <a:rPr lang="en-US" dirty="0" smtClean="0">
                <a:latin typeface="Garamond" charset="0"/>
                <a:ea typeface="ＭＳ Ｐゴシック" charset="0"/>
                <a:cs typeface="ＭＳ Ｐゴシック" charset="0"/>
              </a:rPr>
              <a:t>DRAM Refresh: Summary </a:t>
            </a:r>
            <a:r>
              <a:rPr lang="en-US" dirty="0">
                <a:latin typeface="Garamond" charset="0"/>
                <a:ea typeface="ＭＳ Ｐゴシック" charset="0"/>
                <a:cs typeface="ＭＳ Ｐゴシック" charset="0"/>
              </a:rPr>
              <a:t>and Conclusions</a:t>
            </a:r>
          </a:p>
        </p:txBody>
      </p:sp>
      <p:sp>
        <p:nvSpPr>
          <p:cNvPr id="3" name="Content Placeholder 2"/>
          <p:cNvSpPr>
            <a:spLocks noGrp="1"/>
          </p:cNvSpPr>
          <p:nvPr>
            <p:ph idx="1"/>
          </p:nvPr>
        </p:nvSpPr>
        <p:spPr>
          <a:xfrm>
            <a:off x="0" y="980728"/>
            <a:ext cx="9144000" cy="5153025"/>
          </a:xfrm>
        </p:spPr>
        <p:txBody>
          <a:bodyPr/>
          <a:lstStyle/>
          <a:p>
            <a:r>
              <a:rPr lang="en-US" dirty="0">
                <a:solidFill>
                  <a:srgbClr val="FF0000"/>
                </a:solidFill>
                <a:latin typeface="Tahoma" charset="0"/>
                <a:ea typeface="ＭＳ Ｐゴシック" charset="0"/>
                <a:cs typeface="ＭＳ Ｐゴシック" charset="0"/>
              </a:rPr>
              <a:t>DRAM refresh is a critical challenge </a:t>
            </a:r>
            <a:endParaRPr lang="en-US" dirty="0" smtClean="0">
              <a:solidFill>
                <a:srgbClr val="FF0000"/>
              </a:solidFill>
              <a:latin typeface="Tahoma" charset="0"/>
              <a:ea typeface="ＭＳ Ｐゴシック" charset="0"/>
              <a:cs typeface="ＭＳ Ｐゴシック" charset="0"/>
            </a:endParaRPr>
          </a:p>
          <a:p>
            <a:pPr lvl="1"/>
            <a:r>
              <a:rPr lang="en-US" sz="2000" dirty="0" smtClean="0">
                <a:solidFill>
                  <a:srgbClr val="000000"/>
                </a:solidFill>
                <a:latin typeface="Tahoma" charset="0"/>
                <a:ea typeface="ＭＳ Ｐゴシック" charset="0"/>
                <a:cs typeface="ＭＳ Ｐゴシック" charset="0"/>
              </a:rPr>
              <a:t>in </a:t>
            </a:r>
            <a:r>
              <a:rPr lang="en-US" sz="2000" dirty="0">
                <a:solidFill>
                  <a:srgbClr val="000000"/>
                </a:solidFill>
                <a:latin typeface="Tahoma" charset="0"/>
                <a:ea typeface="ＭＳ Ｐゴシック" charset="0"/>
                <a:cs typeface="ＭＳ Ｐゴシック" charset="0"/>
              </a:rPr>
              <a:t>scaling DRAM technology efficiently to higher </a:t>
            </a:r>
            <a:r>
              <a:rPr lang="en-US" sz="2000" dirty="0" smtClean="0">
                <a:solidFill>
                  <a:srgbClr val="000000"/>
                </a:solidFill>
                <a:latin typeface="Tahoma" charset="0"/>
                <a:ea typeface="ＭＳ Ｐゴシック" charset="0"/>
                <a:cs typeface="ＭＳ Ｐゴシック" charset="0"/>
              </a:rPr>
              <a:t>capacities</a:t>
            </a:r>
          </a:p>
          <a:p>
            <a:pPr lvl="1"/>
            <a:endParaRPr lang="en-US" sz="1000" dirty="0" smtClean="0">
              <a:solidFill>
                <a:srgbClr val="FF0000"/>
              </a:solidFill>
              <a:latin typeface="Tahoma" charset="0"/>
              <a:ea typeface="ＭＳ Ｐゴシック" charset="0"/>
              <a:cs typeface="ＭＳ Ｐゴシック" charset="0"/>
            </a:endParaRPr>
          </a:p>
          <a:p>
            <a:r>
              <a:rPr lang="en-US" dirty="0" smtClean="0">
                <a:solidFill>
                  <a:srgbClr val="FF0000"/>
                </a:solidFill>
                <a:latin typeface="Tahoma" charset="0"/>
                <a:ea typeface="ＭＳ Ｐゴシック" charset="0"/>
                <a:cs typeface="ＭＳ Ｐゴシック" charset="0"/>
              </a:rPr>
              <a:t>Discussed several promising solution directions</a:t>
            </a:r>
          </a:p>
          <a:p>
            <a:pPr lvl="1"/>
            <a:r>
              <a:rPr lang="en-US" sz="2000" dirty="0" smtClean="0">
                <a:solidFill>
                  <a:srgbClr val="0000FF"/>
                </a:solidFill>
              </a:rPr>
              <a:t>Parallelize refreshes with accesses </a:t>
            </a:r>
            <a:r>
              <a:rPr lang="en-US" sz="1600" dirty="0" smtClean="0">
                <a:solidFill>
                  <a:schemeClr val="accent2">
                    <a:lumMod val="75000"/>
                  </a:schemeClr>
                </a:solidFill>
              </a:rPr>
              <a:t>[Chang+ HPCA’14]</a:t>
            </a:r>
            <a:endParaRPr lang="en-US" dirty="0" smtClean="0">
              <a:solidFill>
                <a:schemeClr val="accent2">
                  <a:lumMod val="75000"/>
                </a:schemeClr>
              </a:solidFill>
            </a:endParaRPr>
          </a:p>
          <a:p>
            <a:pPr lvl="1"/>
            <a:r>
              <a:rPr lang="en-US" sz="2000" dirty="0" smtClean="0">
                <a:solidFill>
                  <a:srgbClr val="0000FF"/>
                </a:solidFill>
              </a:rPr>
              <a:t>Eliminate unnecessary refreshes </a:t>
            </a:r>
            <a:r>
              <a:rPr lang="en-US" sz="1600" dirty="0" smtClean="0">
                <a:solidFill>
                  <a:srgbClr val="2C6123"/>
                </a:solidFill>
              </a:rPr>
              <a:t>[Liu+ ISCA’12]</a:t>
            </a:r>
            <a:endParaRPr lang="en-US" dirty="0" smtClean="0">
              <a:solidFill>
                <a:srgbClr val="2C6123"/>
              </a:solidFill>
            </a:endParaRPr>
          </a:p>
          <a:p>
            <a:pPr lvl="1"/>
            <a:r>
              <a:rPr lang="en-US" sz="2000" dirty="0" smtClean="0">
                <a:solidFill>
                  <a:srgbClr val="0000FF"/>
                </a:solidFill>
              </a:rPr>
              <a:t>Reduce refresh rate and </a:t>
            </a:r>
            <a:r>
              <a:rPr lang="en-US" sz="2000" dirty="0" err="1" smtClean="0">
                <a:solidFill>
                  <a:srgbClr val="0000FF"/>
                </a:solidFill>
              </a:rPr>
              <a:t>detect+correct</a:t>
            </a:r>
            <a:r>
              <a:rPr lang="en-US" sz="2000" dirty="0" smtClean="0">
                <a:solidFill>
                  <a:srgbClr val="0000FF"/>
                </a:solidFill>
              </a:rPr>
              <a:t> errors that occur </a:t>
            </a:r>
            <a:r>
              <a:rPr lang="en-US" sz="1600" dirty="0" smtClean="0">
                <a:solidFill>
                  <a:srgbClr val="2C6123"/>
                </a:solidFill>
              </a:rPr>
              <a:t>[Khan+ SIGMETRICS’14]</a:t>
            </a:r>
          </a:p>
          <a:p>
            <a:endParaRPr lang="en-US" sz="1000" dirty="0" smtClean="0">
              <a:solidFill>
                <a:schemeClr val="accent2">
                  <a:lumMod val="75000"/>
                </a:schemeClr>
              </a:solidFill>
            </a:endParaRPr>
          </a:p>
          <a:p>
            <a:r>
              <a:rPr lang="en-US" dirty="0">
                <a:solidFill>
                  <a:srgbClr val="FF0000"/>
                </a:solidFill>
              </a:rPr>
              <a:t>E</a:t>
            </a:r>
            <a:r>
              <a:rPr lang="en-US" dirty="0" smtClean="0">
                <a:solidFill>
                  <a:srgbClr val="FF0000"/>
                </a:solidFill>
              </a:rPr>
              <a:t>xamined properties of retention time behavior </a:t>
            </a:r>
            <a:r>
              <a:rPr lang="en-US" sz="1800" dirty="0" smtClean="0">
                <a:solidFill>
                  <a:srgbClr val="2C6123"/>
                </a:solidFill>
              </a:rPr>
              <a:t>[Liu+ ISCA’13]</a:t>
            </a:r>
          </a:p>
          <a:p>
            <a:pPr lvl="1">
              <a:buClr>
                <a:srgbClr val="3B812F"/>
              </a:buClr>
            </a:pPr>
            <a:r>
              <a:rPr lang="en-US" sz="2000" dirty="0" smtClean="0">
                <a:solidFill>
                  <a:srgbClr val="0000FF"/>
                </a:solidFill>
                <a:latin typeface="Tahoma" charset="0"/>
                <a:ea typeface="ＭＳ Ｐゴシック" charset="0"/>
                <a:cs typeface="ＭＳ Ｐゴシック" charset="0"/>
              </a:rPr>
              <a:t>Enable realistic VRT-Aware refresh </a:t>
            </a:r>
            <a:r>
              <a:rPr lang="en-US" sz="2000" dirty="0">
                <a:solidFill>
                  <a:srgbClr val="0000FF"/>
                </a:solidFill>
                <a:latin typeface="Tahoma" charset="0"/>
                <a:ea typeface="ＭＳ Ｐゴシック" charset="0"/>
                <a:cs typeface="ＭＳ Ｐゴシック" charset="0"/>
              </a:rPr>
              <a:t>t</a:t>
            </a:r>
            <a:r>
              <a:rPr lang="en-US" sz="2000" dirty="0" smtClean="0">
                <a:solidFill>
                  <a:srgbClr val="0000FF"/>
                </a:solidFill>
                <a:latin typeface="Tahoma" charset="0"/>
                <a:ea typeface="ＭＳ Ｐゴシック" charset="0"/>
                <a:cs typeface="ＭＳ Ｐゴシック" charset="0"/>
              </a:rPr>
              <a:t>echniques </a:t>
            </a:r>
            <a:r>
              <a:rPr lang="en-US" sz="1600" dirty="0" smtClean="0">
                <a:solidFill>
                  <a:srgbClr val="2C6123"/>
                </a:solidFill>
                <a:latin typeface="Tahoma" charset="0"/>
                <a:ea typeface="ＭＳ Ｐゴシック" charset="0"/>
                <a:cs typeface="ＭＳ Ｐゴシック" charset="0"/>
              </a:rPr>
              <a:t>[</a:t>
            </a:r>
            <a:r>
              <a:rPr lang="en-US" sz="1600" dirty="0" err="1" smtClean="0">
                <a:solidFill>
                  <a:srgbClr val="2C6123"/>
                </a:solidFill>
              </a:rPr>
              <a:t>Qureshi</a:t>
            </a:r>
            <a:r>
              <a:rPr lang="en-US" sz="1600" dirty="0">
                <a:solidFill>
                  <a:srgbClr val="2C6123"/>
                </a:solidFill>
              </a:rPr>
              <a:t>+ DSN’15</a:t>
            </a:r>
            <a:r>
              <a:rPr lang="en-US" sz="1600" dirty="0" smtClean="0">
                <a:solidFill>
                  <a:srgbClr val="2C6123"/>
                </a:solidFill>
              </a:rPr>
              <a:t>]</a:t>
            </a:r>
          </a:p>
          <a:p>
            <a:pPr lvl="1">
              <a:buClr>
                <a:srgbClr val="3B812F"/>
              </a:buClr>
            </a:pPr>
            <a:endParaRPr lang="en-US" sz="1000" dirty="0">
              <a:solidFill>
                <a:srgbClr val="FF0000"/>
              </a:solidFill>
              <a:latin typeface="Tahoma" charset="0"/>
              <a:ea typeface="ＭＳ Ｐゴシック" charset="0"/>
              <a:cs typeface="ＭＳ Ｐゴシック" charset="0"/>
            </a:endParaRPr>
          </a:p>
          <a:p>
            <a:r>
              <a:rPr lang="en-US" dirty="0" smtClean="0">
                <a:solidFill>
                  <a:srgbClr val="FF0000"/>
                </a:solidFill>
                <a:latin typeface="Tahoma" charset="0"/>
                <a:ea typeface="ＭＳ Ｐゴシック" charset="0"/>
                <a:cs typeface="ＭＳ Ｐゴシック" charset="0"/>
              </a:rPr>
              <a:t>Many avenues for overcoming DRAM refresh challenges</a:t>
            </a:r>
          </a:p>
          <a:p>
            <a:pPr lvl="1"/>
            <a:r>
              <a:rPr lang="en-US" sz="2000" dirty="0">
                <a:solidFill>
                  <a:srgbClr val="0000FF"/>
                </a:solidFill>
                <a:latin typeface="Tahoma" charset="0"/>
                <a:ea typeface="ＭＳ Ｐゴシック" charset="0"/>
                <a:cs typeface="ＭＳ Ｐゴシック" charset="0"/>
              </a:rPr>
              <a:t>H</a:t>
            </a:r>
            <a:r>
              <a:rPr lang="en-US" sz="2000" dirty="0" smtClean="0">
                <a:solidFill>
                  <a:srgbClr val="0000FF"/>
                </a:solidFill>
                <a:latin typeface="Tahoma" charset="0"/>
                <a:ea typeface="ＭＳ Ｐゴシック" charset="0"/>
                <a:cs typeface="ＭＳ Ｐゴシック" charset="0"/>
              </a:rPr>
              <a:t>andling DPD/VRT phenomena </a:t>
            </a:r>
          </a:p>
          <a:p>
            <a:pPr lvl="1"/>
            <a:r>
              <a:rPr lang="en-US" sz="2000" dirty="0" smtClean="0">
                <a:solidFill>
                  <a:srgbClr val="0000FF"/>
                </a:solidFill>
                <a:latin typeface="Tahoma" charset="0"/>
                <a:ea typeface="ＭＳ Ｐゴシック" charset="0"/>
                <a:cs typeface="ＭＳ Ｐゴシック" charset="0"/>
              </a:rPr>
              <a:t>Enabling online retention time profiling and error mitigation</a:t>
            </a:r>
          </a:p>
          <a:p>
            <a:pPr lvl="1"/>
            <a:r>
              <a:rPr lang="en-US" sz="2000" dirty="0">
                <a:solidFill>
                  <a:srgbClr val="0000FF"/>
                </a:solidFill>
                <a:latin typeface="Tahoma" charset="0"/>
                <a:ea typeface="ＭＳ Ｐゴシック" charset="0"/>
                <a:cs typeface="ＭＳ Ｐゴシック" charset="0"/>
              </a:rPr>
              <a:t>E</a:t>
            </a:r>
            <a:r>
              <a:rPr lang="en-US" sz="2000" dirty="0" smtClean="0">
                <a:solidFill>
                  <a:srgbClr val="0000FF"/>
                </a:solidFill>
                <a:latin typeface="Tahoma" charset="0"/>
                <a:ea typeface="ＭＳ Ｐゴシック" charset="0"/>
                <a:cs typeface="ＭＳ Ｐゴシック" charset="0"/>
              </a:rPr>
              <a:t>xploiting application behavior</a:t>
            </a:r>
            <a:endParaRPr lang="en-US" sz="2000" dirty="0">
              <a:latin typeface="Tahoma" charset="0"/>
              <a:ea typeface="ＭＳ Ｐゴシック" charset="0"/>
              <a:cs typeface="ＭＳ Ｐゴシック" charset="0"/>
            </a:endParaRPr>
          </a:p>
          <a:p>
            <a:endParaRPr lang="en-US" sz="2200" dirty="0">
              <a:latin typeface="Tahoma" charset="0"/>
              <a:ea typeface="ＭＳ Ｐゴシック" charset="0"/>
              <a:cs typeface="ＭＳ Ｐゴシック" charset="0"/>
            </a:endParaRPr>
          </a:p>
        </p:txBody>
      </p:sp>
      <p:sp>
        <p:nvSpPr>
          <p:cNvPr id="302083"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fld id="{FFBED20E-E718-0749-B170-6E440F707798}" type="slidenum">
              <a:rPr lang="en-US" sz="1600">
                <a:solidFill>
                  <a:srgbClr val="000000"/>
                </a:solidFill>
                <a:latin typeface="Garamond" charset="0"/>
              </a:rPr>
              <a:pPr eaLnBrk="1" hangingPunct="1"/>
              <a:t>281</a:t>
            </a:fld>
            <a:endParaRPr lang="en-US" sz="1600">
              <a:solidFill>
                <a:srgbClr val="000000"/>
              </a:solidFill>
              <a:latin typeface="Garamond" charset="0"/>
            </a:endParaRPr>
          </a:p>
        </p:txBody>
      </p:sp>
    </p:spTree>
    <p:extLst>
      <p:ext uri="{BB962C8B-B14F-4D97-AF65-F5344CB8AC3E}">
        <p14:creationId xmlns:p14="http://schemas.microsoft.com/office/powerpoint/2010/main" val="2976890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3" end="13"/>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4" end="1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smtClean="0"/>
              <a:t>Other Backup Slides</a:t>
            </a:r>
            <a:endParaRPr lang="en-US" dirty="0"/>
          </a:p>
        </p:txBody>
      </p:sp>
      <p:sp>
        <p:nvSpPr>
          <p:cNvPr id="6" name="Subtitle 5"/>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fld id="{323594FA-E141-4234-AE05-360401972BE7}" type="slidenum">
              <a:rPr lang="en-US" altLang="en-US" smtClean="0">
                <a:solidFill>
                  <a:srgbClr val="000000"/>
                </a:solidFill>
              </a:rPr>
              <a:pPr/>
              <a:t>282</a:t>
            </a:fld>
            <a:endParaRPr lang="en-US" altLang="en-US">
              <a:solidFill>
                <a:srgbClr val="000000"/>
              </a:solidFill>
            </a:endParaRPr>
          </a:p>
        </p:txBody>
      </p:sp>
    </p:spTree>
    <p:extLst>
      <p:ext uri="{BB962C8B-B14F-4D97-AF65-F5344CB8AC3E}">
        <p14:creationId xmlns:p14="http://schemas.microsoft.com/office/powerpoint/2010/main" val="2954482668"/>
      </p:ext>
    </p:extLst>
  </p:cSld>
  <p:clrMapOvr>
    <a:masterClrMapping/>
  </p:clrMapOvr>
  <p:transition xmlns:p14="http://schemas.microsoft.com/office/powerpoint/2010/main"/>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Acknowledgments</a:t>
            </a:r>
            <a:endParaRPr lang="en-US" dirty="0"/>
          </a:p>
        </p:txBody>
      </p:sp>
      <p:sp>
        <p:nvSpPr>
          <p:cNvPr id="3" name="Content Placeholder 2"/>
          <p:cNvSpPr>
            <a:spLocks noGrp="1"/>
          </p:cNvSpPr>
          <p:nvPr>
            <p:ph idx="1"/>
          </p:nvPr>
        </p:nvSpPr>
        <p:spPr>
          <a:xfrm>
            <a:off x="228600" y="1187605"/>
            <a:ext cx="8610600" cy="5193723"/>
          </a:xfrm>
        </p:spPr>
        <p:txBody>
          <a:bodyPr/>
          <a:lstStyle/>
          <a:p>
            <a:r>
              <a:rPr lang="en-US" dirty="0" smtClean="0">
                <a:solidFill>
                  <a:srgbClr val="0000FF"/>
                </a:solidFill>
              </a:rPr>
              <a:t>My current and past students and postdocs</a:t>
            </a:r>
          </a:p>
          <a:p>
            <a:pPr lvl="1"/>
            <a:r>
              <a:rPr lang="en-US" sz="2100" dirty="0" err="1" smtClean="0"/>
              <a:t>Rachata</a:t>
            </a:r>
            <a:r>
              <a:rPr lang="en-US" sz="2100" dirty="0" smtClean="0"/>
              <a:t> </a:t>
            </a:r>
            <a:r>
              <a:rPr lang="en-US" sz="2100" dirty="0" err="1" smtClean="0"/>
              <a:t>Ausavarungnirun</a:t>
            </a:r>
            <a:r>
              <a:rPr lang="en-US" sz="2100" dirty="0" smtClean="0"/>
              <a:t>, Abhishek </a:t>
            </a:r>
            <a:r>
              <a:rPr lang="en-US" sz="2100" dirty="0" err="1" smtClean="0"/>
              <a:t>Bhowmick</a:t>
            </a:r>
            <a:r>
              <a:rPr lang="en-US" sz="2100" dirty="0" smtClean="0"/>
              <a:t>, </a:t>
            </a:r>
            <a:r>
              <a:rPr lang="en-US" sz="2100" dirty="0" err="1" smtClean="0"/>
              <a:t>Amirali</a:t>
            </a:r>
            <a:r>
              <a:rPr lang="en-US" sz="2100" dirty="0" smtClean="0"/>
              <a:t> </a:t>
            </a:r>
            <a:r>
              <a:rPr lang="en-US" sz="2100" dirty="0" err="1" smtClean="0"/>
              <a:t>Boroumand</a:t>
            </a:r>
            <a:r>
              <a:rPr lang="en-US" sz="2100" dirty="0" smtClean="0"/>
              <a:t>, </a:t>
            </a:r>
            <a:r>
              <a:rPr lang="en-US" sz="2100" dirty="0" err="1" smtClean="0"/>
              <a:t>Rui</a:t>
            </a:r>
            <a:r>
              <a:rPr lang="en-US" sz="2100" dirty="0" smtClean="0"/>
              <a:t> </a:t>
            </a:r>
            <a:r>
              <a:rPr lang="en-US" sz="2100" dirty="0" err="1" smtClean="0"/>
              <a:t>Cai</a:t>
            </a:r>
            <a:r>
              <a:rPr lang="en-US" sz="2100" dirty="0" smtClean="0"/>
              <a:t>, Yu </a:t>
            </a:r>
            <a:r>
              <a:rPr lang="en-US" sz="2100" dirty="0" err="1" smtClean="0"/>
              <a:t>Cai</a:t>
            </a:r>
            <a:r>
              <a:rPr lang="en-US" sz="2100" dirty="0" smtClean="0"/>
              <a:t>, Kevin Chang, </a:t>
            </a:r>
            <a:r>
              <a:rPr lang="en-US" sz="2100" dirty="0" err="1" smtClean="0"/>
              <a:t>Saugata</a:t>
            </a:r>
            <a:r>
              <a:rPr lang="en-US" sz="2100" dirty="0" smtClean="0"/>
              <a:t> </a:t>
            </a:r>
            <a:r>
              <a:rPr lang="en-US" sz="2100" dirty="0" err="1" smtClean="0"/>
              <a:t>Ghose</a:t>
            </a:r>
            <a:r>
              <a:rPr lang="en-US" sz="2100" dirty="0" smtClean="0"/>
              <a:t>, Kevin Hsieh, Tyler </a:t>
            </a:r>
            <a:r>
              <a:rPr lang="en-US" sz="2100" dirty="0" err="1" smtClean="0"/>
              <a:t>Huberty</a:t>
            </a:r>
            <a:r>
              <a:rPr lang="en-US" sz="2100" dirty="0" smtClean="0"/>
              <a:t>, Ben </a:t>
            </a:r>
            <a:r>
              <a:rPr lang="en-US" sz="2100" dirty="0" err="1" smtClean="0"/>
              <a:t>Jaiyen</a:t>
            </a:r>
            <a:r>
              <a:rPr lang="en-US" sz="2100" dirty="0" smtClean="0"/>
              <a:t>, Samira Khan, </a:t>
            </a:r>
            <a:r>
              <a:rPr lang="en-US" sz="2100" dirty="0" err="1" smtClean="0"/>
              <a:t>Jeremie</a:t>
            </a:r>
            <a:r>
              <a:rPr lang="en-US" sz="2100" dirty="0" smtClean="0"/>
              <a:t> Kim, Yoongu Kim, Yang Li, Jamie Liu, Lavanya Subramanian, Donghyuk Lee, </a:t>
            </a:r>
            <a:r>
              <a:rPr lang="en-US" sz="2100" dirty="0" err="1" smtClean="0"/>
              <a:t>Yixin</a:t>
            </a:r>
            <a:r>
              <a:rPr lang="en-US" sz="2100" dirty="0" smtClean="0"/>
              <a:t> </a:t>
            </a:r>
            <a:r>
              <a:rPr lang="en-US" sz="2100" dirty="0" err="1" smtClean="0"/>
              <a:t>Luo</a:t>
            </a:r>
            <a:r>
              <a:rPr lang="en-US" sz="2100" dirty="0" smtClean="0"/>
              <a:t>, Justin Meza, Gennady </a:t>
            </a:r>
            <a:r>
              <a:rPr lang="en-US" sz="2100" dirty="0" err="1" smtClean="0"/>
              <a:t>Pekhimenko</a:t>
            </a:r>
            <a:r>
              <a:rPr lang="en-US" sz="2100" dirty="0" smtClean="0"/>
              <a:t>, Vivek Seshadri, Lavanya Subramanian, </a:t>
            </a:r>
            <a:r>
              <a:rPr lang="en-US" sz="2100" dirty="0" err="1" smtClean="0"/>
              <a:t>Nandita</a:t>
            </a:r>
            <a:r>
              <a:rPr lang="en-US" sz="2100" dirty="0" smtClean="0"/>
              <a:t> </a:t>
            </a:r>
            <a:r>
              <a:rPr lang="en-US" sz="2100" dirty="0" err="1" smtClean="0"/>
              <a:t>Vijaykumar</a:t>
            </a:r>
            <a:r>
              <a:rPr lang="en-US" sz="2100" dirty="0" smtClean="0"/>
              <a:t>, </a:t>
            </a:r>
            <a:r>
              <a:rPr lang="en-US" sz="2100" dirty="0" err="1" smtClean="0"/>
              <a:t>HanBin</a:t>
            </a:r>
            <a:r>
              <a:rPr lang="en-US" sz="2100" dirty="0" smtClean="0"/>
              <a:t> Yoon, </a:t>
            </a:r>
            <a:r>
              <a:rPr lang="en-US" sz="2100" dirty="0" err="1" smtClean="0"/>
              <a:t>Jishen</a:t>
            </a:r>
            <a:r>
              <a:rPr lang="en-US" sz="2100" dirty="0" smtClean="0"/>
              <a:t> Zhao, …</a:t>
            </a:r>
          </a:p>
          <a:p>
            <a:endParaRPr lang="en-US" sz="400" dirty="0" smtClean="0"/>
          </a:p>
          <a:p>
            <a:endParaRPr lang="en-US" sz="400" dirty="0" smtClean="0"/>
          </a:p>
          <a:p>
            <a:endParaRPr lang="en-US" sz="400" dirty="0" smtClean="0"/>
          </a:p>
          <a:p>
            <a:r>
              <a:rPr lang="en-US" dirty="0" smtClean="0">
                <a:solidFill>
                  <a:srgbClr val="0000FF"/>
                </a:solidFill>
              </a:rPr>
              <a:t>My collaborators</a:t>
            </a:r>
          </a:p>
          <a:p>
            <a:pPr lvl="1"/>
            <a:r>
              <a:rPr lang="en-US" sz="2100" dirty="0" smtClean="0"/>
              <a:t>Can Alkan, Chita Das, Phil Gibbons, </a:t>
            </a:r>
            <a:r>
              <a:rPr lang="en-US" sz="2100" dirty="0" err="1" smtClean="0"/>
              <a:t>Sriram</a:t>
            </a:r>
            <a:r>
              <a:rPr lang="en-US" sz="2100" dirty="0" smtClean="0"/>
              <a:t> </a:t>
            </a:r>
            <a:r>
              <a:rPr lang="en-US" sz="2100" dirty="0" err="1" smtClean="0"/>
              <a:t>Govindan</a:t>
            </a:r>
            <a:r>
              <a:rPr lang="en-US" sz="2100" dirty="0" smtClean="0"/>
              <a:t>, Norm </a:t>
            </a:r>
            <a:r>
              <a:rPr lang="en-US" sz="2100" dirty="0" err="1" smtClean="0"/>
              <a:t>Jouppi</a:t>
            </a:r>
            <a:r>
              <a:rPr lang="en-US" sz="2100" dirty="0" smtClean="0"/>
              <a:t>, </a:t>
            </a:r>
            <a:r>
              <a:rPr lang="en-US" sz="2100" dirty="0" err="1" smtClean="0"/>
              <a:t>Mahmut</a:t>
            </a:r>
            <a:r>
              <a:rPr lang="en-US" sz="2100" dirty="0" smtClean="0"/>
              <a:t> </a:t>
            </a:r>
            <a:r>
              <a:rPr lang="en-US" sz="2100" dirty="0" err="1" smtClean="0"/>
              <a:t>Kandemir</a:t>
            </a:r>
            <a:r>
              <a:rPr lang="en-US" sz="2100" dirty="0" smtClean="0"/>
              <a:t>, Mike </a:t>
            </a:r>
            <a:r>
              <a:rPr lang="en-US" sz="2100" dirty="0" err="1" smtClean="0"/>
              <a:t>Kozuch</a:t>
            </a:r>
            <a:r>
              <a:rPr lang="en-US" sz="2100" dirty="0" smtClean="0"/>
              <a:t>, </a:t>
            </a:r>
            <a:r>
              <a:rPr lang="en-US" sz="2100" dirty="0" err="1" smtClean="0"/>
              <a:t>Konrad</a:t>
            </a:r>
            <a:r>
              <a:rPr lang="en-US" sz="2100" dirty="0" smtClean="0"/>
              <a:t> Lai, Ken Mai, Todd Mowry, Yale </a:t>
            </a:r>
            <a:r>
              <a:rPr lang="en-US" sz="2100" dirty="0" err="1" smtClean="0"/>
              <a:t>Patt</a:t>
            </a:r>
            <a:r>
              <a:rPr lang="en-US" sz="2100" dirty="0" smtClean="0"/>
              <a:t>, </a:t>
            </a:r>
            <a:r>
              <a:rPr lang="en-US" sz="2100" dirty="0" err="1" smtClean="0"/>
              <a:t>Moinuddin</a:t>
            </a:r>
            <a:r>
              <a:rPr lang="en-US" sz="2100" dirty="0" smtClean="0"/>
              <a:t> </a:t>
            </a:r>
            <a:r>
              <a:rPr lang="en-US" sz="2100" dirty="0" err="1" smtClean="0"/>
              <a:t>Qureshi</a:t>
            </a:r>
            <a:r>
              <a:rPr lang="en-US" sz="2100" dirty="0" smtClean="0"/>
              <a:t>, Partha Ranganathan, </a:t>
            </a:r>
            <a:r>
              <a:rPr lang="en-US" sz="2100" dirty="0" err="1" smtClean="0"/>
              <a:t>Bikash</a:t>
            </a:r>
            <a:r>
              <a:rPr lang="en-US" sz="2100" dirty="0" smtClean="0"/>
              <a:t> Sharma, </a:t>
            </a:r>
            <a:r>
              <a:rPr lang="en-US" sz="2100" dirty="0" err="1" smtClean="0"/>
              <a:t>Kushagra</a:t>
            </a:r>
            <a:r>
              <a:rPr lang="en-US" sz="2100" dirty="0" smtClean="0"/>
              <a:t> </a:t>
            </a:r>
            <a:r>
              <a:rPr lang="en-US" sz="2100" dirty="0" err="1" smtClean="0"/>
              <a:t>Vaid</a:t>
            </a:r>
            <a:r>
              <a:rPr lang="en-US" sz="2100" dirty="0" smtClean="0"/>
              <a:t>, Chris Wilkerson, …</a:t>
            </a:r>
            <a:endParaRPr lang="en-US" sz="2100"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283</a:t>
            </a:fld>
            <a:endParaRPr lang="en-US"/>
          </a:p>
        </p:txBody>
      </p:sp>
    </p:spTree>
    <p:extLst>
      <p:ext uri="{BB962C8B-B14F-4D97-AF65-F5344CB8AC3E}">
        <p14:creationId xmlns:p14="http://schemas.microsoft.com/office/powerpoint/2010/main" val="890277577"/>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Funding Acknowledgments</a:t>
            </a:r>
            <a:endParaRPr lang="en-US" dirty="0"/>
          </a:p>
        </p:txBody>
      </p:sp>
      <p:sp>
        <p:nvSpPr>
          <p:cNvPr id="3" name="Content Placeholder 2"/>
          <p:cNvSpPr>
            <a:spLocks noGrp="1"/>
          </p:cNvSpPr>
          <p:nvPr>
            <p:ph idx="1"/>
          </p:nvPr>
        </p:nvSpPr>
        <p:spPr/>
        <p:txBody>
          <a:bodyPr/>
          <a:lstStyle/>
          <a:p>
            <a:r>
              <a:rPr lang="en-US" dirty="0" smtClean="0"/>
              <a:t>NSF</a:t>
            </a:r>
          </a:p>
          <a:p>
            <a:r>
              <a:rPr lang="en-US" dirty="0" smtClean="0"/>
              <a:t>GSRC</a:t>
            </a:r>
          </a:p>
          <a:p>
            <a:r>
              <a:rPr lang="en-US" dirty="0" smtClean="0"/>
              <a:t>SRC</a:t>
            </a:r>
          </a:p>
          <a:p>
            <a:r>
              <a:rPr lang="en-US" dirty="0" err="1" smtClean="0"/>
              <a:t>CyLab</a:t>
            </a:r>
            <a:endParaRPr lang="en-US" dirty="0" smtClean="0"/>
          </a:p>
          <a:p>
            <a:r>
              <a:rPr lang="en-US" dirty="0" smtClean="0"/>
              <a:t>AMD, Google, Facebook, HP Labs, Huawei, IBM, Intel, Microsoft, </a:t>
            </a:r>
            <a:r>
              <a:rPr lang="en-US" dirty="0" err="1" smtClean="0"/>
              <a:t>Nvidia</a:t>
            </a:r>
            <a:r>
              <a:rPr lang="en-US" dirty="0" smtClean="0"/>
              <a:t>, Oracle, Qualcomm, Rambus, Samsung, Seagate, VMware</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284</a:t>
            </a:fld>
            <a:endParaRPr lang="en-US"/>
          </a:p>
        </p:txBody>
      </p:sp>
    </p:spTree>
    <p:extLst>
      <p:ext uri="{BB962C8B-B14F-4D97-AF65-F5344CB8AC3E}">
        <p14:creationId xmlns:p14="http://schemas.microsoft.com/office/powerpoint/2010/main" val="3333963028"/>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Solving the Memory Scaling Problem</a:t>
            </a:r>
            <a:endParaRPr lang="en-US" dirty="0"/>
          </a:p>
        </p:txBody>
      </p:sp>
      <p:sp>
        <p:nvSpPr>
          <p:cNvPr id="3" name="Content Placeholder 2"/>
          <p:cNvSpPr>
            <a:spLocks noGrp="1"/>
          </p:cNvSpPr>
          <p:nvPr>
            <p:ph idx="1"/>
          </p:nvPr>
        </p:nvSpPr>
        <p:spPr>
          <a:xfrm>
            <a:off x="179512" y="980728"/>
            <a:ext cx="8856984" cy="5193723"/>
          </a:xfrm>
        </p:spPr>
        <p:txBody>
          <a:bodyPr/>
          <a:lstStyle/>
          <a:p>
            <a:r>
              <a:rPr lang="en-US" dirty="0" smtClean="0">
                <a:solidFill>
                  <a:srgbClr val="0000FF"/>
                </a:solidFill>
              </a:rPr>
              <a:t>Fix it</a:t>
            </a:r>
            <a:r>
              <a:rPr lang="en-US" dirty="0" smtClean="0"/>
              <a:t>: Make memory and controllers more intelligent</a:t>
            </a:r>
          </a:p>
          <a:p>
            <a:pPr lvl="1"/>
            <a:r>
              <a:rPr lang="en-US" dirty="0" smtClean="0">
                <a:solidFill>
                  <a:srgbClr val="FF0000"/>
                </a:solidFill>
              </a:rPr>
              <a:t>New interfaces, functions, architectures</a:t>
            </a:r>
            <a:r>
              <a:rPr lang="en-US" dirty="0" smtClean="0"/>
              <a:t>: system-</a:t>
            </a:r>
            <a:r>
              <a:rPr lang="en-US" dirty="0" err="1" smtClean="0"/>
              <a:t>mem</a:t>
            </a:r>
            <a:r>
              <a:rPr lang="en-US" dirty="0" smtClean="0"/>
              <a:t> </a:t>
            </a:r>
            <a:r>
              <a:rPr lang="en-US" dirty="0" err="1" smtClean="0"/>
              <a:t>codesign</a:t>
            </a:r>
            <a:endParaRPr lang="en-US" dirty="0" smtClean="0"/>
          </a:p>
          <a:p>
            <a:pPr lvl="1"/>
            <a:endParaRPr lang="en-US" dirty="0"/>
          </a:p>
          <a:p>
            <a:r>
              <a:rPr lang="en-US" dirty="0" smtClean="0">
                <a:solidFill>
                  <a:srgbClr val="0000FF"/>
                </a:solidFill>
              </a:rPr>
              <a:t>Eliminate or minimize it</a:t>
            </a:r>
            <a:r>
              <a:rPr lang="en-US" dirty="0" smtClean="0"/>
              <a:t>: Replace or (more likely) augment DRAM with a different technology</a:t>
            </a:r>
          </a:p>
          <a:p>
            <a:pPr lvl="1"/>
            <a:r>
              <a:rPr lang="en-US" dirty="0" smtClean="0">
                <a:solidFill>
                  <a:srgbClr val="FF0000"/>
                </a:solidFill>
              </a:rPr>
              <a:t>New technologies and system-wide rethinking</a:t>
            </a:r>
            <a:r>
              <a:rPr lang="en-US" dirty="0" smtClean="0"/>
              <a:t> of memory &amp; storage</a:t>
            </a:r>
          </a:p>
          <a:p>
            <a:endParaRPr lang="en-US" dirty="0"/>
          </a:p>
          <a:p>
            <a:r>
              <a:rPr lang="en-US" dirty="0" smtClean="0">
                <a:solidFill>
                  <a:srgbClr val="0000FF"/>
                </a:solidFill>
              </a:rPr>
              <a:t>Embrace it</a:t>
            </a:r>
            <a:r>
              <a:rPr lang="en-US" dirty="0" smtClean="0"/>
              <a:t>: Design heterogeneous memories (none of which are perfect) and map data intelligently across them</a:t>
            </a:r>
          </a:p>
          <a:p>
            <a:pPr lvl="1"/>
            <a:r>
              <a:rPr lang="en-US" dirty="0" smtClean="0">
                <a:solidFill>
                  <a:srgbClr val="FF0000"/>
                </a:solidFill>
              </a:rPr>
              <a:t>New models for data management and maybe usage</a:t>
            </a:r>
          </a:p>
          <a:p>
            <a:pPr lvl="1"/>
            <a:endParaRPr lang="en-US" dirty="0"/>
          </a:p>
          <a:p>
            <a:r>
              <a:rPr lang="en-US" dirty="0" smtClean="0"/>
              <a:t>…</a:t>
            </a:r>
          </a:p>
          <a:p>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285</a:t>
            </a:fld>
            <a:endParaRPr lang="en-US"/>
          </a:p>
        </p:txBody>
      </p:sp>
      <p:sp>
        <p:nvSpPr>
          <p:cNvPr id="5" name="TextBox 4"/>
          <p:cNvSpPr txBox="1"/>
          <p:nvPr/>
        </p:nvSpPr>
        <p:spPr>
          <a:xfrm>
            <a:off x="179512" y="5445224"/>
            <a:ext cx="8784976" cy="1323439"/>
          </a:xfrm>
          <a:prstGeom prst="rect">
            <a:avLst/>
          </a:prstGeom>
          <a:ln>
            <a:solidFill>
              <a:srgbClr val="0000FF"/>
            </a:solidFill>
          </a:ln>
        </p:spPr>
        <p:style>
          <a:lnRef idx="2">
            <a:schemeClr val="dk1"/>
          </a:lnRef>
          <a:fillRef idx="1">
            <a:schemeClr val="lt1"/>
          </a:fillRef>
          <a:effectRef idx="0">
            <a:schemeClr val="dk1"/>
          </a:effectRef>
          <a:fontRef idx="minor">
            <a:schemeClr val="dk1"/>
          </a:fontRef>
        </p:style>
        <p:txBody>
          <a:bodyPr wrap="square" rtlCol="0">
            <a:spAutoFit/>
          </a:bodyPr>
          <a:lstStyle/>
          <a:p>
            <a:pPr algn="ctr" defTabSz="457200" fontAlgn="base">
              <a:spcBef>
                <a:spcPct val="0"/>
              </a:spcBef>
              <a:spcAft>
                <a:spcPct val="0"/>
              </a:spcAft>
            </a:pPr>
            <a:r>
              <a:rPr lang="en-US" sz="4000" b="1" dirty="0" smtClean="0">
                <a:solidFill>
                  <a:srgbClr val="0000FF"/>
                </a:solidFill>
                <a:latin typeface="Calibri"/>
              </a:rPr>
              <a:t>Solutions (to memory scaling) require </a:t>
            </a:r>
          </a:p>
          <a:p>
            <a:pPr algn="ctr" defTabSz="457200" fontAlgn="base">
              <a:spcBef>
                <a:spcPct val="0"/>
              </a:spcBef>
              <a:spcAft>
                <a:spcPct val="0"/>
              </a:spcAft>
            </a:pPr>
            <a:r>
              <a:rPr lang="en-US" sz="4000" b="1" dirty="0" smtClean="0">
                <a:solidFill>
                  <a:srgbClr val="0000FF"/>
                </a:solidFill>
                <a:latin typeface="Calibri"/>
              </a:rPr>
              <a:t>software/hardware/device cooperation</a:t>
            </a:r>
            <a:endParaRPr lang="en-US" sz="4000" b="1" dirty="0">
              <a:solidFill>
                <a:srgbClr val="0000FF"/>
              </a:solidFill>
              <a:latin typeface="Calibri"/>
            </a:endParaRPr>
          </a:p>
        </p:txBody>
      </p:sp>
      <p:grpSp>
        <p:nvGrpSpPr>
          <p:cNvPr id="6" name="Group 16"/>
          <p:cNvGrpSpPr>
            <a:grpSpLocks/>
          </p:cNvGrpSpPr>
          <p:nvPr/>
        </p:nvGrpSpPr>
        <p:grpSpPr bwMode="auto">
          <a:xfrm>
            <a:off x="2843808" y="1186284"/>
            <a:ext cx="3054350" cy="3898900"/>
            <a:chOff x="1863" y="1035"/>
            <a:chExt cx="1924" cy="2456"/>
          </a:xfrm>
        </p:grpSpPr>
        <p:sp>
          <p:nvSpPr>
            <p:cNvPr id="7" name="Text Box 17"/>
            <p:cNvSpPr txBox="1">
              <a:spLocks noChangeArrowheads="1"/>
            </p:cNvSpPr>
            <p:nvPr/>
          </p:nvSpPr>
          <p:spPr bwMode="auto">
            <a:xfrm>
              <a:off x="2307" y="2774"/>
              <a:ext cx="1226" cy="237"/>
            </a:xfrm>
            <a:prstGeom prst="rect">
              <a:avLst/>
            </a:prstGeom>
            <a:solidFill>
              <a:srgbClr val="00FF00"/>
            </a:solidFill>
            <a:ln w="9525">
              <a:solidFill>
                <a:schemeClr val="tx1"/>
              </a:solidFill>
              <a:miter lim="800000"/>
              <a:headEnd/>
              <a:tailEnd/>
            </a:ln>
            <a:effectLst/>
          </p:spPr>
          <p:txBody>
            <a:bodyPr wrap="none">
              <a:spAutoFit/>
            </a:bodyPr>
            <a:lstStyle/>
            <a:p>
              <a:pPr>
                <a:defRPr/>
              </a:pPr>
              <a:r>
                <a:rPr lang="en-US">
                  <a:solidFill>
                    <a:srgbClr val="000000"/>
                  </a:solidFill>
                  <a:latin typeface="Arial" pitchFamily="-105" charset="0"/>
                </a:rPr>
                <a:t>Microarchitecture</a:t>
              </a:r>
            </a:p>
          </p:txBody>
        </p:sp>
        <p:sp>
          <p:nvSpPr>
            <p:cNvPr id="8" name="Text Box 18"/>
            <p:cNvSpPr txBox="1">
              <a:spLocks noChangeAspect="1" noChangeArrowheads="1"/>
            </p:cNvSpPr>
            <p:nvPr/>
          </p:nvSpPr>
          <p:spPr bwMode="auto">
            <a:xfrm>
              <a:off x="2307" y="2534"/>
              <a:ext cx="1226" cy="237"/>
            </a:xfrm>
            <a:prstGeom prst="rect">
              <a:avLst/>
            </a:prstGeom>
            <a:solidFill>
              <a:srgbClr val="FF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ISA</a:t>
              </a:r>
            </a:p>
          </p:txBody>
        </p:sp>
        <p:sp>
          <p:nvSpPr>
            <p:cNvPr id="9" name="Text Box 19"/>
            <p:cNvSpPr txBox="1">
              <a:spLocks noChangeAspect="1" noChangeArrowheads="1"/>
            </p:cNvSpPr>
            <p:nvPr/>
          </p:nvSpPr>
          <p:spPr bwMode="auto">
            <a:xfrm>
              <a:off x="1863" y="1512"/>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Programs</a:t>
              </a:r>
            </a:p>
          </p:txBody>
        </p:sp>
        <p:sp>
          <p:nvSpPr>
            <p:cNvPr id="10" name="Text Box 20"/>
            <p:cNvSpPr txBox="1">
              <a:spLocks noChangeAspect="1" noChangeArrowheads="1"/>
            </p:cNvSpPr>
            <p:nvPr/>
          </p:nvSpPr>
          <p:spPr bwMode="auto">
            <a:xfrm>
              <a:off x="1863" y="1272"/>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dirty="0">
                  <a:solidFill>
                    <a:srgbClr val="000000"/>
                  </a:solidFill>
                  <a:latin typeface="Arial" pitchFamily="-105" charset="0"/>
                </a:rPr>
                <a:t>Algorithms</a:t>
              </a:r>
            </a:p>
          </p:txBody>
        </p:sp>
        <p:sp>
          <p:nvSpPr>
            <p:cNvPr id="11" name="Text Box 21"/>
            <p:cNvSpPr txBox="1">
              <a:spLocks noChangeAspect="1" noChangeArrowheads="1"/>
            </p:cNvSpPr>
            <p:nvPr/>
          </p:nvSpPr>
          <p:spPr bwMode="auto">
            <a:xfrm>
              <a:off x="1863" y="1035"/>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Problems</a:t>
              </a:r>
            </a:p>
          </p:txBody>
        </p:sp>
        <p:sp>
          <p:nvSpPr>
            <p:cNvPr id="12" name="Text Box 22"/>
            <p:cNvSpPr txBox="1">
              <a:spLocks noChangeAspect="1" noChangeArrowheads="1"/>
            </p:cNvSpPr>
            <p:nvPr/>
          </p:nvSpPr>
          <p:spPr bwMode="auto">
            <a:xfrm>
              <a:off x="2307" y="3014"/>
              <a:ext cx="1226" cy="237"/>
            </a:xfrm>
            <a:prstGeom prst="rect">
              <a:avLst/>
            </a:prstGeom>
            <a:solidFill>
              <a:srgbClr val="00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Logic</a:t>
              </a:r>
            </a:p>
          </p:txBody>
        </p:sp>
        <p:sp>
          <p:nvSpPr>
            <p:cNvPr id="13" name="Text Box 23"/>
            <p:cNvSpPr txBox="1">
              <a:spLocks noChangeAspect="1" noChangeArrowheads="1"/>
            </p:cNvSpPr>
            <p:nvPr/>
          </p:nvSpPr>
          <p:spPr bwMode="auto">
            <a:xfrm>
              <a:off x="2307" y="3254"/>
              <a:ext cx="1226" cy="237"/>
            </a:xfrm>
            <a:prstGeom prst="rect">
              <a:avLst/>
            </a:prstGeom>
            <a:solidFill>
              <a:srgbClr val="00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Devices</a:t>
              </a:r>
            </a:p>
          </p:txBody>
        </p:sp>
        <p:sp>
          <p:nvSpPr>
            <p:cNvPr id="14" name="Text Box 24"/>
            <p:cNvSpPr txBox="1">
              <a:spLocks noChangeAspect="1" noChangeArrowheads="1"/>
            </p:cNvSpPr>
            <p:nvPr/>
          </p:nvSpPr>
          <p:spPr bwMode="auto">
            <a:xfrm>
              <a:off x="2307" y="2102"/>
              <a:ext cx="1226" cy="432"/>
            </a:xfrm>
            <a:prstGeom prst="rect">
              <a:avLst/>
            </a:prstGeom>
            <a:solidFill>
              <a:srgbClr val="FF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Runtime System</a:t>
              </a:r>
            </a:p>
            <a:p>
              <a:pPr>
                <a:defRPr/>
              </a:pPr>
              <a:r>
                <a:rPr lang="en-US">
                  <a:solidFill>
                    <a:srgbClr val="000000"/>
                  </a:solidFill>
                  <a:latin typeface="Arial" pitchFamily="-105" charset="0"/>
                </a:rPr>
                <a:t>(VM, OS, MM)</a:t>
              </a:r>
            </a:p>
          </p:txBody>
        </p:sp>
        <p:sp>
          <p:nvSpPr>
            <p:cNvPr id="15" name="Text Box 25"/>
            <p:cNvSpPr txBox="1">
              <a:spLocks noChangeAspect="1" noChangeArrowheads="1"/>
            </p:cNvSpPr>
            <p:nvPr/>
          </p:nvSpPr>
          <p:spPr bwMode="auto">
            <a:xfrm>
              <a:off x="3351" y="1505"/>
              <a:ext cx="436" cy="237"/>
            </a:xfrm>
            <a:prstGeom prst="rect">
              <a:avLst/>
            </a:prstGeom>
            <a:solidFill>
              <a:srgbClr val="FF00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User</a:t>
              </a:r>
            </a:p>
          </p:txBody>
        </p:sp>
        <p:sp>
          <p:nvSpPr>
            <p:cNvPr id="16" name="Line 26"/>
            <p:cNvSpPr>
              <a:spLocks noChangeShapeType="1"/>
            </p:cNvSpPr>
            <p:nvPr/>
          </p:nvSpPr>
          <p:spPr bwMode="auto">
            <a:xfrm>
              <a:off x="2444" y="1749"/>
              <a:ext cx="218" cy="363"/>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sp>
          <p:nvSpPr>
            <p:cNvPr id="17" name="Line 27"/>
            <p:cNvSpPr>
              <a:spLocks noChangeShapeType="1"/>
            </p:cNvSpPr>
            <p:nvPr/>
          </p:nvSpPr>
          <p:spPr bwMode="auto">
            <a:xfrm flipH="1">
              <a:off x="3097" y="1619"/>
              <a:ext cx="254" cy="0"/>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sp>
          <p:nvSpPr>
            <p:cNvPr id="18" name="Line 28"/>
            <p:cNvSpPr>
              <a:spLocks noChangeShapeType="1"/>
            </p:cNvSpPr>
            <p:nvPr/>
          </p:nvSpPr>
          <p:spPr bwMode="auto">
            <a:xfrm flipH="1">
              <a:off x="3242" y="1749"/>
              <a:ext cx="327" cy="363"/>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grpSp>
    </p:spTree>
    <p:extLst>
      <p:ext uri="{BB962C8B-B14F-4D97-AF65-F5344CB8AC3E}">
        <p14:creationId xmlns:p14="http://schemas.microsoft.com/office/powerpoint/2010/main" val="1274095871"/>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Principles (So Far)</a:t>
            </a:r>
            <a:endParaRPr lang="en-US" dirty="0"/>
          </a:p>
        </p:txBody>
      </p:sp>
      <p:sp>
        <p:nvSpPr>
          <p:cNvPr id="3" name="Content Placeholder 2"/>
          <p:cNvSpPr>
            <a:spLocks noGrp="1"/>
          </p:cNvSpPr>
          <p:nvPr>
            <p:ph idx="1"/>
          </p:nvPr>
        </p:nvSpPr>
        <p:spPr>
          <a:xfrm>
            <a:off x="228600" y="1196752"/>
            <a:ext cx="8610600" cy="4876800"/>
          </a:xfrm>
        </p:spPr>
        <p:txBody>
          <a:bodyPr/>
          <a:lstStyle/>
          <a:p>
            <a:r>
              <a:rPr lang="en-US" dirty="0" smtClean="0">
                <a:solidFill>
                  <a:srgbClr val="0000FF"/>
                </a:solidFill>
              </a:rPr>
              <a:t>Better interfaces between layers of the system stack</a:t>
            </a:r>
          </a:p>
          <a:p>
            <a:pPr lvl="1"/>
            <a:r>
              <a:rPr lang="en-US" dirty="0" smtClean="0"/>
              <a:t>Expose more information judiciously across the system stack</a:t>
            </a:r>
          </a:p>
          <a:p>
            <a:pPr lvl="1"/>
            <a:r>
              <a:rPr lang="en-US" dirty="0" smtClean="0"/>
              <a:t>Design more flexible and efficient interfaces</a:t>
            </a:r>
          </a:p>
          <a:p>
            <a:pPr lvl="1"/>
            <a:endParaRPr lang="en-US" dirty="0" smtClean="0"/>
          </a:p>
          <a:p>
            <a:r>
              <a:rPr lang="en-US" dirty="0" smtClean="0">
                <a:solidFill>
                  <a:srgbClr val="0000FF"/>
                </a:solidFill>
              </a:rPr>
              <a:t>Better-than-worst-case design</a:t>
            </a:r>
          </a:p>
          <a:p>
            <a:pPr lvl="1"/>
            <a:r>
              <a:rPr lang="en-US" dirty="0" smtClean="0"/>
              <a:t>Do not optimize for the worst case</a:t>
            </a:r>
          </a:p>
          <a:p>
            <a:pPr lvl="1"/>
            <a:r>
              <a:rPr lang="en-US" dirty="0"/>
              <a:t>W</a:t>
            </a:r>
            <a:r>
              <a:rPr lang="en-US" dirty="0" smtClean="0"/>
              <a:t>orst case should not determine the common case</a:t>
            </a:r>
          </a:p>
          <a:p>
            <a:endParaRPr lang="en-US" dirty="0"/>
          </a:p>
          <a:p>
            <a:r>
              <a:rPr lang="en-US" dirty="0" smtClean="0">
                <a:solidFill>
                  <a:srgbClr val="0000FF"/>
                </a:solidFill>
              </a:rPr>
              <a:t>Heterogeneity in design (specialization, asymmetry)</a:t>
            </a:r>
          </a:p>
          <a:p>
            <a:pPr lvl="1"/>
            <a:r>
              <a:rPr lang="en-US" dirty="0" smtClean="0"/>
              <a:t>Enables a more efficient design (No one size fits all) </a:t>
            </a:r>
          </a:p>
          <a:p>
            <a:pPr lvl="1"/>
            <a:endParaRPr lang="en-US" dirty="0"/>
          </a:p>
          <a:p>
            <a:r>
              <a:rPr lang="en-US" dirty="0" smtClean="0">
                <a:solidFill>
                  <a:srgbClr val="FF0000"/>
                </a:solidFill>
              </a:rPr>
              <a:t>These principles are coupled (and require broad thinking)</a:t>
            </a:r>
          </a:p>
          <a:p>
            <a:endParaRPr lang="en-US" dirty="0" smtClean="0"/>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pPr/>
              <a:t>286</a:t>
            </a:fld>
            <a:endParaRPr lang="en-US" altLang="en-US"/>
          </a:p>
        </p:txBody>
      </p:sp>
      <p:grpSp>
        <p:nvGrpSpPr>
          <p:cNvPr id="5" name="Group 16"/>
          <p:cNvGrpSpPr>
            <a:grpSpLocks/>
          </p:cNvGrpSpPr>
          <p:nvPr/>
        </p:nvGrpSpPr>
        <p:grpSpPr bwMode="auto">
          <a:xfrm>
            <a:off x="2843808" y="1762348"/>
            <a:ext cx="3054350" cy="3898900"/>
            <a:chOff x="1863" y="1035"/>
            <a:chExt cx="1924" cy="2456"/>
          </a:xfrm>
        </p:grpSpPr>
        <p:sp>
          <p:nvSpPr>
            <p:cNvPr id="6" name="Text Box 17"/>
            <p:cNvSpPr txBox="1">
              <a:spLocks noChangeArrowheads="1"/>
            </p:cNvSpPr>
            <p:nvPr/>
          </p:nvSpPr>
          <p:spPr bwMode="auto">
            <a:xfrm>
              <a:off x="2307" y="2774"/>
              <a:ext cx="1226" cy="237"/>
            </a:xfrm>
            <a:prstGeom prst="rect">
              <a:avLst/>
            </a:prstGeom>
            <a:solidFill>
              <a:srgbClr val="00FF00"/>
            </a:solidFill>
            <a:ln w="9525">
              <a:solidFill>
                <a:schemeClr val="tx1"/>
              </a:solidFill>
              <a:miter lim="800000"/>
              <a:headEnd/>
              <a:tailEnd/>
            </a:ln>
            <a:effectLst/>
          </p:spPr>
          <p:txBody>
            <a:bodyPr wrap="none">
              <a:spAutoFit/>
            </a:bodyPr>
            <a:lstStyle/>
            <a:p>
              <a:pPr>
                <a:defRPr/>
              </a:pPr>
              <a:r>
                <a:rPr lang="en-US">
                  <a:solidFill>
                    <a:srgbClr val="000000"/>
                  </a:solidFill>
                  <a:latin typeface="Arial" pitchFamily="-105" charset="0"/>
                </a:rPr>
                <a:t>Microarchitecture</a:t>
              </a:r>
            </a:p>
          </p:txBody>
        </p:sp>
        <p:sp>
          <p:nvSpPr>
            <p:cNvPr id="7" name="Text Box 18"/>
            <p:cNvSpPr txBox="1">
              <a:spLocks noChangeAspect="1" noChangeArrowheads="1"/>
            </p:cNvSpPr>
            <p:nvPr/>
          </p:nvSpPr>
          <p:spPr bwMode="auto">
            <a:xfrm>
              <a:off x="2307" y="2534"/>
              <a:ext cx="1226" cy="237"/>
            </a:xfrm>
            <a:prstGeom prst="rect">
              <a:avLst/>
            </a:prstGeom>
            <a:solidFill>
              <a:srgbClr val="FF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ISA</a:t>
              </a:r>
            </a:p>
          </p:txBody>
        </p:sp>
        <p:sp>
          <p:nvSpPr>
            <p:cNvPr id="8" name="Text Box 19"/>
            <p:cNvSpPr txBox="1">
              <a:spLocks noChangeAspect="1" noChangeArrowheads="1"/>
            </p:cNvSpPr>
            <p:nvPr/>
          </p:nvSpPr>
          <p:spPr bwMode="auto">
            <a:xfrm>
              <a:off x="1863" y="1512"/>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Programs</a:t>
              </a:r>
            </a:p>
          </p:txBody>
        </p:sp>
        <p:sp>
          <p:nvSpPr>
            <p:cNvPr id="9" name="Text Box 20"/>
            <p:cNvSpPr txBox="1">
              <a:spLocks noChangeAspect="1" noChangeArrowheads="1"/>
            </p:cNvSpPr>
            <p:nvPr/>
          </p:nvSpPr>
          <p:spPr bwMode="auto">
            <a:xfrm>
              <a:off x="1863" y="1272"/>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dirty="0">
                  <a:solidFill>
                    <a:srgbClr val="000000"/>
                  </a:solidFill>
                  <a:latin typeface="Arial" pitchFamily="-105" charset="0"/>
                </a:rPr>
                <a:t>Algorithms</a:t>
              </a:r>
            </a:p>
          </p:txBody>
        </p:sp>
        <p:sp>
          <p:nvSpPr>
            <p:cNvPr id="10" name="Text Box 21"/>
            <p:cNvSpPr txBox="1">
              <a:spLocks noChangeAspect="1" noChangeArrowheads="1"/>
            </p:cNvSpPr>
            <p:nvPr/>
          </p:nvSpPr>
          <p:spPr bwMode="auto">
            <a:xfrm>
              <a:off x="1863" y="1035"/>
              <a:ext cx="1226" cy="237"/>
            </a:xfrm>
            <a:prstGeom prst="rect">
              <a:avLst/>
            </a:prstGeom>
            <a:solidFill>
              <a:srgbClr val="00FFFF"/>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Problems</a:t>
              </a:r>
            </a:p>
          </p:txBody>
        </p:sp>
        <p:sp>
          <p:nvSpPr>
            <p:cNvPr id="11" name="Text Box 22"/>
            <p:cNvSpPr txBox="1">
              <a:spLocks noChangeAspect="1" noChangeArrowheads="1"/>
            </p:cNvSpPr>
            <p:nvPr/>
          </p:nvSpPr>
          <p:spPr bwMode="auto">
            <a:xfrm>
              <a:off x="2307" y="3014"/>
              <a:ext cx="1226" cy="237"/>
            </a:xfrm>
            <a:prstGeom prst="rect">
              <a:avLst/>
            </a:prstGeom>
            <a:solidFill>
              <a:srgbClr val="00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Logic</a:t>
              </a:r>
            </a:p>
          </p:txBody>
        </p:sp>
        <p:sp>
          <p:nvSpPr>
            <p:cNvPr id="12" name="Text Box 23"/>
            <p:cNvSpPr txBox="1">
              <a:spLocks noChangeAspect="1" noChangeArrowheads="1"/>
            </p:cNvSpPr>
            <p:nvPr/>
          </p:nvSpPr>
          <p:spPr bwMode="auto">
            <a:xfrm>
              <a:off x="2307" y="3254"/>
              <a:ext cx="1226" cy="237"/>
            </a:xfrm>
            <a:prstGeom prst="rect">
              <a:avLst/>
            </a:prstGeom>
            <a:solidFill>
              <a:srgbClr val="00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Devices</a:t>
              </a:r>
            </a:p>
          </p:txBody>
        </p:sp>
        <p:sp>
          <p:nvSpPr>
            <p:cNvPr id="13" name="Text Box 24"/>
            <p:cNvSpPr txBox="1">
              <a:spLocks noChangeAspect="1" noChangeArrowheads="1"/>
            </p:cNvSpPr>
            <p:nvPr/>
          </p:nvSpPr>
          <p:spPr bwMode="auto">
            <a:xfrm>
              <a:off x="2307" y="2102"/>
              <a:ext cx="1226" cy="432"/>
            </a:xfrm>
            <a:prstGeom prst="rect">
              <a:avLst/>
            </a:prstGeom>
            <a:solidFill>
              <a:srgbClr val="FFFF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Runtime System</a:t>
              </a:r>
            </a:p>
            <a:p>
              <a:pPr>
                <a:defRPr/>
              </a:pPr>
              <a:r>
                <a:rPr lang="en-US">
                  <a:solidFill>
                    <a:srgbClr val="000000"/>
                  </a:solidFill>
                  <a:latin typeface="Arial" pitchFamily="-105" charset="0"/>
                </a:rPr>
                <a:t>(VM, OS, MM)</a:t>
              </a:r>
            </a:p>
          </p:txBody>
        </p:sp>
        <p:sp>
          <p:nvSpPr>
            <p:cNvPr id="14" name="Text Box 25"/>
            <p:cNvSpPr txBox="1">
              <a:spLocks noChangeAspect="1" noChangeArrowheads="1"/>
            </p:cNvSpPr>
            <p:nvPr/>
          </p:nvSpPr>
          <p:spPr bwMode="auto">
            <a:xfrm>
              <a:off x="3351" y="1505"/>
              <a:ext cx="436" cy="237"/>
            </a:xfrm>
            <a:prstGeom prst="rect">
              <a:avLst/>
            </a:prstGeom>
            <a:solidFill>
              <a:srgbClr val="FF0000"/>
            </a:solidFill>
            <a:ln w="9525">
              <a:solidFill>
                <a:schemeClr val="tx1"/>
              </a:solidFill>
              <a:miter lim="800000"/>
              <a:headEnd/>
              <a:tailEnd/>
            </a:ln>
            <a:effectLst/>
          </p:spPr>
          <p:txBody>
            <a:bodyPr wrap="none"/>
            <a:lstStyle/>
            <a:p>
              <a:pPr>
                <a:defRPr/>
              </a:pPr>
              <a:r>
                <a:rPr lang="en-US">
                  <a:solidFill>
                    <a:srgbClr val="000000"/>
                  </a:solidFill>
                  <a:latin typeface="Arial" pitchFamily="-105" charset="0"/>
                </a:rPr>
                <a:t>User</a:t>
              </a:r>
            </a:p>
          </p:txBody>
        </p:sp>
        <p:sp>
          <p:nvSpPr>
            <p:cNvPr id="15" name="Line 26"/>
            <p:cNvSpPr>
              <a:spLocks noChangeShapeType="1"/>
            </p:cNvSpPr>
            <p:nvPr/>
          </p:nvSpPr>
          <p:spPr bwMode="auto">
            <a:xfrm>
              <a:off x="2444" y="1749"/>
              <a:ext cx="218" cy="363"/>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sp>
          <p:nvSpPr>
            <p:cNvPr id="16" name="Line 27"/>
            <p:cNvSpPr>
              <a:spLocks noChangeShapeType="1"/>
            </p:cNvSpPr>
            <p:nvPr/>
          </p:nvSpPr>
          <p:spPr bwMode="auto">
            <a:xfrm flipH="1">
              <a:off x="3097" y="1619"/>
              <a:ext cx="254" cy="0"/>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sp>
          <p:nvSpPr>
            <p:cNvPr id="17" name="Line 28"/>
            <p:cNvSpPr>
              <a:spLocks noChangeShapeType="1"/>
            </p:cNvSpPr>
            <p:nvPr/>
          </p:nvSpPr>
          <p:spPr bwMode="auto">
            <a:xfrm flipH="1">
              <a:off x="3242" y="1749"/>
              <a:ext cx="327" cy="363"/>
            </a:xfrm>
            <a:prstGeom prst="line">
              <a:avLst/>
            </a:prstGeom>
            <a:noFill/>
            <a:ln w="9525">
              <a:solidFill>
                <a:schemeClr val="tx1"/>
              </a:solidFill>
              <a:round/>
              <a:headEnd/>
              <a:tailEnd type="triangle" w="med" len="med"/>
            </a:ln>
            <a:effectLst/>
          </p:spPr>
          <p:txBody>
            <a:bodyPr/>
            <a:lstStyle/>
            <a:p>
              <a:pPr>
                <a:defRPr/>
              </a:pPr>
              <a:endParaRPr lang="en-US">
                <a:solidFill>
                  <a:srgbClr val="000000"/>
                </a:solidFill>
                <a:latin typeface="Arial" pitchFamily="-105" charset="0"/>
              </a:endParaRPr>
            </a:p>
          </p:txBody>
        </p:sp>
      </p:grpSp>
    </p:spTree>
    <p:extLst>
      <p:ext uri="{BB962C8B-B14F-4D97-AF65-F5344CB8AC3E}">
        <p14:creationId xmlns:p14="http://schemas.microsoft.com/office/powerpoint/2010/main" val="3911265890"/>
      </p:ext>
    </p:extLst>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a:t>
            </a:r>
            <a:endParaRPr lang="en-US" dirty="0"/>
          </a:p>
        </p:txBody>
      </p:sp>
      <p:graphicFrame>
        <p:nvGraphicFramePr>
          <p:cNvPr id="5" name="Content Placeholder 4"/>
          <p:cNvGraphicFramePr>
            <a:graphicFrameLocks noGrp="1"/>
          </p:cNvGraphicFramePr>
          <p:nvPr>
            <p:ph idx="1"/>
            <p:extLst>
              <p:ext uri="{D42A27DB-BD31-4B8C-83A1-F6EECF244321}">
                <p14:modId xmlns:p14="http://schemas.microsoft.com/office/powerpoint/2010/main" val="602262572"/>
              </p:ext>
            </p:extLst>
          </p:nvPr>
        </p:nvGraphicFramePr>
        <p:xfrm>
          <a:off x="228600" y="1371600"/>
          <a:ext cx="8915400" cy="4820920"/>
        </p:xfrm>
        <a:graphic>
          <a:graphicData uri="http://schemas.openxmlformats.org/drawingml/2006/table">
            <a:tbl>
              <a:tblPr firstRow="1" bandRow="1">
                <a:tableStyleId>{5C22544A-7EE6-4342-B048-85BDC9FD1C3A}</a:tableStyleId>
              </a:tblPr>
              <a:tblGrid>
                <a:gridCol w="3335288"/>
                <a:gridCol w="5580112"/>
              </a:tblGrid>
              <a:tr h="370840">
                <a:tc>
                  <a:txBody>
                    <a:bodyPr/>
                    <a:lstStyle/>
                    <a:p>
                      <a:r>
                        <a:rPr lang="en-US" dirty="0" smtClean="0"/>
                        <a:t>Business</a:t>
                      </a:r>
                      <a:r>
                        <a:rPr lang="en-US" baseline="0" dirty="0" smtClean="0"/>
                        <a:t> as Usual</a:t>
                      </a:r>
                      <a:endParaRPr lang="en-US" dirty="0"/>
                    </a:p>
                  </a:txBody>
                  <a:tcPr>
                    <a:solidFill>
                      <a:srgbClr val="FF0000"/>
                    </a:solidFill>
                  </a:tcPr>
                </a:tc>
                <a:tc>
                  <a:txBody>
                    <a:bodyPr/>
                    <a:lstStyle/>
                    <a:p>
                      <a:r>
                        <a:rPr lang="en-US" dirty="0" smtClean="0"/>
                        <a:t>Opportunity</a:t>
                      </a:r>
                      <a:endParaRPr lang="en-US" dirty="0"/>
                    </a:p>
                  </a:txBody>
                  <a:tcPr>
                    <a:solidFill>
                      <a:srgbClr val="0000FF"/>
                    </a:solidFill>
                  </a:tcPr>
                </a:tc>
              </a:tr>
              <a:tr h="370840">
                <a:tc>
                  <a:txBody>
                    <a:bodyPr/>
                    <a:lstStyle/>
                    <a:p>
                      <a:r>
                        <a:rPr lang="en-US" dirty="0" err="1" smtClean="0">
                          <a:solidFill>
                            <a:srgbClr val="FF0000"/>
                          </a:solidFill>
                        </a:rPr>
                        <a:t>RowHammer</a:t>
                      </a:r>
                      <a:endParaRPr lang="en-US" dirty="0">
                        <a:solidFill>
                          <a:srgbClr val="FF0000"/>
                        </a:solidFill>
                      </a:endParaRPr>
                    </a:p>
                  </a:txBody>
                  <a:tcPr/>
                </a:tc>
                <a:tc>
                  <a:txBody>
                    <a:bodyPr/>
                    <a:lstStyle/>
                    <a:p>
                      <a:r>
                        <a:rPr lang="en-US" dirty="0" smtClean="0">
                          <a:solidFill>
                            <a:srgbClr val="0000FF"/>
                          </a:solidFill>
                        </a:rPr>
                        <a:t>Memory controller</a:t>
                      </a:r>
                      <a:r>
                        <a:rPr lang="en-US" baseline="0" dirty="0" smtClean="0">
                          <a:solidFill>
                            <a:srgbClr val="0000FF"/>
                          </a:solidFill>
                        </a:rPr>
                        <a:t> anticipates and fixes errors</a:t>
                      </a:r>
                      <a:endParaRPr lang="en-US" dirty="0">
                        <a:solidFill>
                          <a:srgbClr val="0000FF"/>
                        </a:solidFill>
                      </a:endParaRPr>
                    </a:p>
                  </a:txBody>
                  <a:tcPr/>
                </a:tc>
              </a:tr>
              <a:tr h="370840">
                <a:tc>
                  <a:txBody>
                    <a:bodyPr/>
                    <a:lstStyle/>
                    <a:p>
                      <a:r>
                        <a:rPr lang="en-US" dirty="0" smtClean="0">
                          <a:solidFill>
                            <a:srgbClr val="FF0000"/>
                          </a:solidFill>
                        </a:rPr>
                        <a:t>Fixed,</a:t>
                      </a:r>
                      <a:r>
                        <a:rPr lang="en-US" baseline="0" dirty="0" smtClean="0">
                          <a:solidFill>
                            <a:srgbClr val="FF0000"/>
                          </a:solidFill>
                        </a:rPr>
                        <a:t> frequent refreshes</a:t>
                      </a:r>
                      <a:endParaRPr lang="en-US" dirty="0">
                        <a:solidFill>
                          <a:srgbClr val="FF0000"/>
                        </a:solidFill>
                      </a:endParaRPr>
                    </a:p>
                  </a:txBody>
                  <a:tcPr/>
                </a:tc>
                <a:tc>
                  <a:txBody>
                    <a:bodyPr/>
                    <a:lstStyle/>
                    <a:p>
                      <a:r>
                        <a:rPr lang="en-US" dirty="0" smtClean="0">
                          <a:solidFill>
                            <a:srgbClr val="0000FF"/>
                          </a:solidFill>
                        </a:rPr>
                        <a:t>Heterogeneous refresh rate</a:t>
                      </a:r>
                      <a:r>
                        <a:rPr lang="en-US" baseline="0" dirty="0" smtClean="0">
                          <a:solidFill>
                            <a:srgbClr val="0000FF"/>
                          </a:solidFill>
                        </a:rPr>
                        <a:t> across memory</a:t>
                      </a:r>
                      <a:endParaRPr lang="en-US" dirty="0">
                        <a:solidFill>
                          <a:srgbClr val="0000FF"/>
                        </a:solidFill>
                      </a:endParaRPr>
                    </a:p>
                  </a:txBody>
                  <a:tcPr/>
                </a:tc>
              </a:tr>
              <a:tr h="370840">
                <a:tc>
                  <a:txBody>
                    <a:bodyPr/>
                    <a:lstStyle/>
                    <a:p>
                      <a:r>
                        <a:rPr lang="en-US" dirty="0" smtClean="0">
                          <a:solidFill>
                            <a:srgbClr val="FF0000"/>
                          </a:solidFill>
                        </a:rPr>
                        <a:t>Fixed, high latency</a:t>
                      </a:r>
                      <a:endParaRPr lang="en-US" dirty="0">
                        <a:solidFill>
                          <a:srgbClr val="FF0000"/>
                        </a:solidFill>
                      </a:endParaRPr>
                    </a:p>
                  </a:txBody>
                  <a:tcPr/>
                </a:tc>
                <a:tc>
                  <a:txBody>
                    <a:bodyPr/>
                    <a:lstStyle/>
                    <a:p>
                      <a:r>
                        <a:rPr lang="en-US" dirty="0" smtClean="0">
                          <a:solidFill>
                            <a:srgbClr val="0000FF"/>
                          </a:solidFill>
                        </a:rPr>
                        <a:t>Heterogeneous</a:t>
                      </a:r>
                      <a:r>
                        <a:rPr lang="en-US" baseline="0" dirty="0" smtClean="0">
                          <a:solidFill>
                            <a:srgbClr val="0000FF"/>
                          </a:solidFill>
                        </a:rPr>
                        <a:t> latency in time and space</a:t>
                      </a:r>
                      <a:endParaRPr lang="en-US" dirty="0">
                        <a:solidFill>
                          <a:srgbClr val="0000FF"/>
                        </a:solidFill>
                      </a:endParaRPr>
                    </a:p>
                  </a:txBody>
                  <a:tcPr/>
                </a:tc>
              </a:tr>
              <a:tr h="370840">
                <a:tc>
                  <a:txBody>
                    <a:bodyPr/>
                    <a:lstStyle/>
                    <a:p>
                      <a:r>
                        <a:rPr lang="en-US" dirty="0" smtClean="0">
                          <a:solidFill>
                            <a:srgbClr val="FF0000"/>
                          </a:solidFill>
                        </a:rPr>
                        <a:t>Slow page copy &amp; initialization</a:t>
                      </a:r>
                      <a:endParaRPr lang="en-US" dirty="0">
                        <a:solidFill>
                          <a:srgbClr val="FF0000"/>
                        </a:solidFill>
                      </a:endParaRPr>
                    </a:p>
                  </a:txBody>
                  <a:tcPr/>
                </a:tc>
                <a:tc>
                  <a:txBody>
                    <a:bodyPr/>
                    <a:lstStyle/>
                    <a:p>
                      <a:r>
                        <a:rPr lang="en-US" dirty="0" smtClean="0">
                          <a:solidFill>
                            <a:srgbClr val="0000FF"/>
                          </a:solidFill>
                        </a:rPr>
                        <a:t>Exploit</a:t>
                      </a:r>
                      <a:r>
                        <a:rPr lang="en-US" baseline="0" dirty="0" smtClean="0">
                          <a:solidFill>
                            <a:srgbClr val="0000FF"/>
                          </a:solidFill>
                        </a:rPr>
                        <a:t> internal connectivity in memory to move data</a:t>
                      </a:r>
                      <a:endParaRPr lang="en-US" dirty="0">
                        <a:solidFill>
                          <a:srgbClr val="0000FF"/>
                        </a:solidFill>
                      </a:endParaRPr>
                    </a:p>
                  </a:txBody>
                  <a:tcPr/>
                </a:tc>
              </a:tr>
              <a:tr h="370840">
                <a:tc>
                  <a:txBody>
                    <a:bodyPr/>
                    <a:lstStyle/>
                    <a:p>
                      <a:r>
                        <a:rPr lang="en-US" dirty="0" smtClean="0">
                          <a:solidFill>
                            <a:srgbClr val="FF0000"/>
                          </a:solidFill>
                        </a:rPr>
                        <a:t>Fixed reliability mechanisms</a:t>
                      </a:r>
                      <a:endParaRPr lang="en-US" dirty="0">
                        <a:solidFill>
                          <a:srgbClr val="FF0000"/>
                        </a:solidFill>
                      </a:endParaRPr>
                    </a:p>
                  </a:txBody>
                  <a:tcPr/>
                </a:tc>
                <a:tc>
                  <a:txBody>
                    <a:bodyPr/>
                    <a:lstStyle/>
                    <a:p>
                      <a:r>
                        <a:rPr lang="en-US" dirty="0" smtClean="0">
                          <a:solidFill>
                            <a:srgbClr val="0000FF"/>
                          </a:solidFill>
                        </a:rPr>
                        <a:t>Heterogeneous reliability across time and space</a:t>
                      </a:r>
                      <a:endParaRPr lang="en-US" dirty="0">
                        <a:solidFill>
                          <a:srgbClr val="0000FF"/>
                        </a:solidFill>
                      </a:endParaRPr>
                    </a:p>
                  </a:txBody>
                  <a:tcPr/>
                </a:tc>
              </a:tr>
              <a:tr h="370840">
                <a:tc>
                  <a:txBody>
                    <a:bodyPr/>
                    <a:lstStyle/>
                    <a:p>
                      <a:r>
                        <a:rPr lang="en-US" dirty="0" smtClean="0">
                          <a:solidFill>
                            <a:srgbClr val="FF0000"/>
                          </a:solidFill>
                        </a:rPr>
                        <a:t>Memory</a:t>
                      </a:r>
                      <a:r>
                        <a:rPr lang="en-US" baseline="0" dirty="0" smtClean="0">
                          <a:solidFill>
                            <a:srgbClr val="FF0000"/>
                          </a:solidFill>
                        </a:rPr>
                        <a:t> as a dumb device</a:t>
                      </a:r>
                      <a:endParaRPr lang="en-US" dirty="0">
                        <a:solidFill>
                          <a:srgbClr val="FF0000"/>
                        </a:solidFill>
                      </a:endParaRPr>
                    </a:p>
                  </a:txBody>
                  <a:tcPr/>
                </a:tc>
                <a:tc>
                  <a:txBody>
                    <a:bodyPr/>
                    <a:lstStyle/>
                    <a:p>
                      <a:r>
                        <a:rPr lang="en-US" baseline="0" dirty="0" smtClean="0">
                          <a:solidFill>
                            <a:srgbClr val="0000FF"/>
                          </a:solidFill>
                        </a:rPr>
                        <a:t>Memory as an accelerator and autonomous agent</a:t>
                      </a:r>
                      <a:endParaRPr lang="en-US" dirty="0">
                        <a:solidFill>
                          <a:srgbClr val="0000FF"/>
                        </a:solidFill>
                      </a:endParaRPr>
                    </a:p>
                  </a:txBody>
                  <a:tcPr/>
                </a:tc>
              </a:tr>
              <a:tr h="370840">
                <a:tc>
                  <a:txBody>
                    <a:bodyPr/>
                    <a:lstStyle/>
                    <a:p>
                      <a:r>
                        <a:rPr lang="en-US" dirty="0" smtClean="0">
                          <a:solidFill>
                            <a:srgbClr val="FF0000"/>
                          </a:solidFill>
                        </a:rPr>
                        <a:t>DRAM-only</a:t>
                      </a:r>
                      <a:r>
                        <a:rPr lang="en-US" baseline="0" dirty="0" smtClean="0">
                          <a:solidFill>
                            <a:srgbClr val="FF0000"/>
                          </a:solidFill>
                        </a:rPr>
                        <a:t> main memory</a:t>
                      </a:r>
                      <a:endParaRPr lang="en-US" dirty="0">
                        <a:solidFill>
                          <a:srgbClr val="FF0000"/>
                        </a:solidFill>
                      </a:endParaRPr>
                    </a:p>
                  </a:txBody>
                  <a:tcPr/>
                </a:tc>
                <a:tc>
                  <a:txBody>
                    <a:bodyPr/>
                    <a:lstStyle/>
                    <a:p>
                      <a:r>
                        <a:rPr lang="en-US" dirty="0" smtClean="0">
                          <a:solidFill>
                            <a:srgbClr val="0000FF"/>
                          </a:solidFill>
                        </a:rPr>
                        <a:t>Emerging memory technologies and hybrid memories</a:t>
                      </a:r>
                      <a:endParaRPr lang="en-US" dirty="0">
                        <a:solidFill>
                          <a:srgbClr val="0000FF"/>
                        </a:solidFill>
                      </a:endParaRPr>
                    </a:p>
                  </a:txBody>
                  <a:tcPr/>
                </a:tc>
              </a:tr>
              <a:tr h="370840">
                <a:tc>
                  <a:txBody>
                    <a:bodyPr/>
                    <a:lstStyle/>
                    <a:p>
                      <a:r>
                        <a:rPr lang="en-US" dirty="0" smtClean="0">
                          <a:solidFill>
                            <a:srgbClr val="FF0000"/>
                          </a:solidFill>
                        </a:rPr>
                        <a:t>Two-level</a:t>
                      </a:r>
                      <a:r>
                        <a:rPr lang="en-US" baseline="0" dirty="0" smtClean="0">
                          <a:solidFill>
                            <a:srgbClr val="FF0000"/>
                          </a:solidFill>
                        </a:rPr>
                        <a:t> data storage model</a:t>
                      </a:r>
                      <a:endParaRPr lang="en-US" dirty="0">
                        <a:solidFill>
                          <a:srgbClr val="FF0000"/>
                        </a:solidFill>
                      </a:endParaRPr>
                    </a:p>
                  </a:txBody>
                  <a:tcPr/>
                </a:tc>
                <a:tc>
                  <a:txBody>
                    <a:bodyPr/>
                    <a:lstStyle/>
                    <a:p>
                      <a:r>
                        <a:rPr lang="en-US" dirty="0" smtClean="0">
                          <a:solidFill>
                            <a:srgbClr val="0000FF"/>
                          </a:solidFill>
                        </a:rPr>
                        <a:t>Unified interface to</a:t>
                      </a:r>
                      <a:r>
                        <a:rPr lang="en-US" baseline="0" dirty="0" smtClean="0">
                          <a:solidFill>
                            <a:srgbClr val="0000FF"/>
                          </a:solidFill>
                        </a:rPr>
                        <a:t> all data </a:t>
                      </a:r>
                      <a:endParaRPr lang="en-US" dirty="0">
                        <a:solidFill>
                          <a:srgbClr val="0000FF"/>
                        </a:solidFill>
                      </a:endParaRPr>
                    </a:p>
                  </a:txBody>
                  <a:tcPr/>
                </a:tc>
              </a:tr>
              <a:tr h="370840">
                <a:tc>
                  <a:txBody>
                    <a:bodyPr/>
                    <a:lstStyle/>
                    <a:p>
                      <a:r>
                        <a:rPr lang="en-US" dirty="0" smtClean="0">
                          <a:solidFill>
                            <a:srgbClr val="FF0000"/>
                          </a:solidFill>
                        </a:rPr>
                        <a:t>Large timing and error</a:t>
                      </a:r>
                      <a:r>
                        <a:rPr lang="en-US" baseline="0" dirty="0" smtClean="0">
                          <a:solidFill>
                            <a:srgbClr val="FF0000"/>
                          </a:solidFill>
                        </a:rPr>
                        <a:t> margins</a:t>
                      </a:r>
                      <a:endParaRPr lang="en-US" dirty="0">
                        <a:solidFill>
                          <a:srgbClr val="FF0000"/>
                        </a:solidFill>
                      </a:endParaRPr>
                    </a:p>
                  </a:txBody>
                  <a:tcPr/>
                </a:tc>
                <a:tc>
                  <a:txBody>
                    <a:bodyPr/>
                    <a:lstStyle/>
                    <a:p>
                      <a:r>
                        <a:rPr lang="en-US" dirty="0" smtClean="0">
                          <a:solidFill>
                            <a:srgbClr val="0000FF"/>
                          </a:solidFill>
                        </a:rPr>
                        <a:t>Online adaptation of timing and</a:t>
                      </a:r>
                      <a:r>
                        <a:rPr lang="en-US" baseline="0" dirty="0" smtClean="0">
                          <a:solidFill>
                            <a:srgbClr val="0000FF"/>
                          </a:solidFill>
                        </a:rPr>
                        <a:t> error margins</a:t>
                      </a:r>
                      <a:endParaRPr lang="en-US" dirty="0">
                        <a:solidFill>
                          <a:srgbClr val="0000FF"/>
                        </a:solidFill>
                      </a:endParaRPr>
                    </a:p>
                  </a:txBody>
                  <a:tcPr/>
                </a:tc>
              </a:tr>
              <a:tr h="370840">
                <a:tc>
                  <a:txBody>
                    <a:bodyPr/>
                    <a:lstStyle/>
                    <a:p>
                      <a:r>
                        <a:rPr lang="en-US" dirty="0" smtClean="0">
                          <a:solidFill>
                            <a:srgbClr val="FF0000"/>
                          </a:solidFill>
                        </a:rPr>
                        <a:t>Poor </a:t>
                      </a:r>
                      <a:r>
                        <a:rPr lang="en-US" baseline="0" dirty="0" smtClean="0">
                          <a:solidFill>
                            <a:srgbClr val="FF0000"/>
                          </a:solidFill>
                        </a:rPr>
                        <a:t>performance guarantees</a:t>
                      </a:r>
                      <a:endParaRPr lang="en-US" dirty="0">
                        <a:solidFill>
                          <a:srgbClr val="FF0000"/>
                        </a:solidFill>
                      </a:endParaRPr>
                    </a:p>
                  </a:txBody>
                  <a:tcPr/>
                </a:tc>
                <a:tc>
                  <a:txBody>
                    <a:bodyPr/>
                    <a:lstStyle/>
                    <a:p>
                      <a:r>
                        <a:rPr lang="en-US" dirty="0" smtClean="0">
                          <a:solidFill>
                            <a:srgbClr val="0000FF"/>
                          </a:solidFill>
                        </a:rPr>
                        <a:t>Strong service guarantees and configurable QoS</a:t>
                      </a:r>
                      <a:endParaRPr lang="en-US" dirty="0">
                        <a:solidFill>
                          <a:srgbClr val="0000FF"/>
                        </a:solidFill>
                      </a:endParaRPr>
                    </a:p>
                  </a:txBody>
                  <a:tcPr/>
                </a:tc>
              </a:tr>
              <a:tr h="370840">
                <a:tc>
                  <a:txBody>
                    <a:bodyPr/>
                    <a:lstStyle/>
                    <a:p>
                      <a:r>
                        <a:rPr lang="en-US" dirty="0" smtClean="0">
                          <a:solidFill>
                            <a:srgbClr val="FF0000"/>
                          </a:solidFill>
                        </a:rPr>
                        <a:t>Fixed policies</a:t>
                      </a:r>
                      <a:r>
                        <a:rPr lang="en-US" baseline="0" dirty="0" smtClean="0">
                          <a:solidFill>
                            <a:srgbClr val="FF0000"/>
                          </a:solidFill>
                        </a:rPr>
                        <a:t> in controllers</a:t>
                      </a:r>
                      <a:endParaRPr lang="en-US" dirty="0">
                        <a:solidFill>
                          <a:srgbClr val="FF0000"/>
                        </a:solidFill>
                      </a:endParaRPr>
                    </a:p>
                  </a:txBody>
                  <a:tcPr/>
                </a:tc>
                <a:tc>
                  <a:txBody>
                    <a:bodyPr/>
                    <a:lstStyle/>
                    <a:p>
                      <a:r>
                        <a:rPr lang="en-US" dirty="0" smtClean="0">
                          <a:solidFill>
                            <a:srgbClr val="0000FF"/>
                          </a:solidFill>
                        </a:rPr>
                        <a:t>Configurable and programmable memory</a:t>
                      </a:r>
                      <a:r>
                        <a:rPr lang="en-US" baseline="0" dirty="0" smtClean="0">
                          <a:solidFill>
                            <a:srgbClr val="0000FF"/>
                          </a:solidFill>
                        </a:rPr>
                        <a:t> controllers</a:t>
                      </a:r>
                      <a:endParaRPr lang="en-US" dirty="0">
                        <a:solidFill>
                          <a:srgbClr val="0000FF"/>
                        </a:solidFill>
                      </a:endParaRPr>
                    </a:p>
                  </a:txBody>
                  <a:tcPr/>
                </a:tc>
              </a:tr>
              <a:tr h="370840">
                <a:tc>
                  <a:txBody>
                    <a:bodyPr/>
                    <a:lstStyle/>
                    <a:p>
                      <a:r>
                        <a:rPr lang="en-US" dirty="0" smtClean="0">
                          <a:solidFill>
                            <a:srgbClr val="FF0000"/>
                          </a:solidFill>
                        </a:rPr>
                        <a:t>…</a:t>
                      </a:r>
                      <a:endParaRPr lang="en-US" dirty="0">
                        <a:solidFill>
                          <a:srgbClr val="FF0000"/>
                        </a:solidFill>
                      </a:endParaRPr>
                    </a:p>
                  </a:txBody>
                  <a:tcPr/>
                </a:tc>
                <a:tc>
                  <a:txBody>
                    <a:bodyPr/>
                    <a:lstStyle/>
                    <a:p>
                      <a:r>
                        <a:rPr lang="en-US" dirty="0" smtClean="0">
                          <a:solidFill>
                            <a:srgbClr val="0000FF"/>
                          </a:solidFill>
                        </a:rPr>
                        <a:t>…</a:t>
                      </a:r>
                      <a:endParaRPr lang="en-US" dirty="0">
                        <a:solidFill>
                          <a:srgbClr val="0000FF"/>
                        </a:solidFill>
                      </a:endParaRPr>
                    </a:p>
                  </a:txBody>
                  <a:tcPr/>
                </a:tc>
              </a:tr>
            </a:tbl>
          </a:graphicData>
        </a:graphic>
      </p:graphicFrame>
      <p:sp>
        <p:nvSpPr>
          <p:cNvPr id="4" name="Slide Number Placeholder 3"/>
          <p:cNvSpPr>
            <a:spLocks noGrp="1"/>
          </p:cNvSpPr>
          <p:nvPr>
            <p:ph type="sldNum" sz="quarter" idx="11"/>
          </p:nvPr>
        </p:nvSpPr>
        <p:spPr/>
        <p:txBody>
          <a:bodyPr/>
          <a:lstStyle/>
          <a:p>
            <a:fld id="{323594FA-E141-4234-AE05-360401972BE7}" type="slidenum">
              <a:rPr lang="en-US" altLang="en-US" smtClean="0"/>
              <a:pPr/>
              <a:t>287</a:t>
            </a:fld>
            <a:endParaRPr lang="en-US" altLang="en-US"/>
          </a:p>
        </p:txBody>
      </p:sp>
    </p:spTree>
    <p:extLst>
      <p:ext uri="{BB962C8B-B14F-4D97-AF65-F5344CB8AC3E}">
        <p14:creationId xmlns:p14="http://schemas.microsoft.com/office/powerpoint/2010/main" val="194484697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Some Open Source Tools</a:t>
            </a:r>
            <a:endParaRPr lang="en-US" dirty="0"/>
          </a:p>
        </p:txBody>
      </p:sp>
      <p:sp>
        <p:nvSpPr>
          <p:cNvPr id="3" name="Content Placeholder 2"/>
          <p:cNvSpPr>
            <a:spLocks noGrp="1"/>
          </p:cNvSpPr>
          <p:nvPr>
            <p:ph idx="1"/>
          </p:nvPr>
        </p:nvSpPr>
        <p:spPr>
          <a:xfrm>
            <a:off x="228600" y="836712"/>
            <a:ext cx="8610600" cy="5193723"/>
          </a:xfrm>
        </p:spPr>
        <p:txBody>
          <a:bodyPr/>
          <a:lstStyle/>
          <a:p>
            <a:r>
              <a:rPr lang="en-US" dirty="0" err="1" smtClean="0">
                <a:solidFill>
                  <a:srgbClr val="0000FF"/>
                </a:solidFill>
              </a:rPr>
              <a:t>Rowhammer</a:t>
            </a:r>
            <a:r>
              <a:rPr lang="en-US" dirty="0" smtClean="0">
                <a:solidFill>
                  <a:srgbClr val="0000FF"/>
                </a:solidFill>
              </a:rPr>
              <a:t> </a:t>
            </a:r>
          </a:p>
          <a:p>
            <a:pPr lvl="1"/>
            <a:r>
              <a:rPr lang="en-US" dirty="0">
                <a:hlinkClick r:id="rId2"/>
              </a:rPr>
              <a:t>https://github.com/CMU-SAFARI/</a:t>
            </a:r>
            <a:r>
              <a:rPr lang="en-US" dirty="0" smtClean="0">
                <a:hlinkClick r:id="rId2"/>
              </a:rPr>
              <a:t>rowhammer</a:t>
            </a:r>
            <a:r>
              <a:rPr lang="en-US" dirty="0" smtClean="0"/>
              <a:t> </a:t>
            </a:r>
            <a:endParaRPr lang="en-US" dirty="0"/>
          </a:p>
          <a:p>
            <a:r>
              <a:rPr lang="en-US" dirty="0" err="1" smtClean="0">
                <a:solidFill>
                  <a:srgbClr val="0000FF"/>
                </a:solidFill>
              </a:rPr>
              <a:t>Ramulator</a:t>
            </a:r>
            <a:r>
              <a:rPr lang="en-US" dirty="0" smtClean="0">
                <a:solidFill>
                  <a:srgbClr val="0000FF"/>
                </a:solidFill>
              </a:rPr>
              <a:t> – Fast and Extensible DRAM Simulator</a:t>
            </a:r>
          </a:p>
          <a:p>
            <a:pPr lvl="1"/>
            <a:r>
              <a:rPr lang="en-US" dirty="0" smtClean="0">
                <a:hlinkClick r:id="rId3"/>
              </a:rPr>
              <a:t>https</a:t>
            </a:r>
            <a:r>
              <a:rPr lang="en-US" dirty="0">
                <a:hlinkClick r:id="rId3"/>
              </a:rPr>
              <a:t>://github.com/CMU-SAFARI/ramulator</a:t>
            </a:r>
            <a:r>
              <a:rPr lang="en-US" dirty="0"/>
              <a:t> </a:t>
            </a:r>
            <a:endParaRPr lang="en-US" dirty="0" smtClean="0"/>
          </a:p>
          <a:p>
            <a:r>
              <a:rPr lang="en-US" dirty="0" err="1" smtClean="0">
                <a:solidFill>
                  <a:srgbClr val="0000FF"/>
                </a:solidFill>
              </a:rPr>
              <a:t>MemSim</a:t>
            </a:r>
            <a:r>
              <a:rPr lang="en-US" dirty="0" smtClean="0">
                <a:solidFill>
                  <a:srgbClr val="0000FF"/>
                </a:solidFill>
              </a:rPr>
              <a:t> </a:t>
            </a:r>
          </a:p>
          <a:p>
            <a:pPr lvl="1"/>
            <a:r>
              <a:rPr lang="en-US" dirty="0">
                <a:hlinkClick r:id="rId4"/>
              </a:rPr>
              <a:t>https://github.com/CMU-SAFARI/</a:t>
            </a:r>
            <a:r>
              <a:rPr lang="en-US" dirty="0" smtClean="0">
                <a:hlinkClick r:id="rId4"/>
              </a:rPr>
              <a:t>memsim</a:t>
            </a:r>
            <a:r>
              <a:rPr lang="en-US" dirty="0" smtClean="0"/>
              <a:t> </a:t>
            </a:r>
          </a:p>
          <a:p>
            <a:r>
              <a:rPr lang="en-US" dirty="0" err="1" smtClean="0">
                <a:solidFill>
                  <a:srgbClr val="0000FF"/>
                </a:solidFill>
              </a:rPr>
              <a:t>NOCulator</a:t>
            </a:r>
            <a:endParaRPr lang="en-US" dirty="0" smtClean="0">
              <a:solidFill>
                <a:srgbClr val="0000FF"/>
              </a:solidFill>
            </a:endParaRPr>
          </a:p>
          <a:p>
            <a:pPr lvl="1"/>
            <a:r>
              <a:rPr lang="en-US" dirty="0">
                <a:hlinkClick r:id="rId5"/>
              </a:rPr>
              <a:t>https://github.com/CMU-SAFARI/</a:t>
            </a:r>
            <a:r>
              <a:rPr lang="en-US" dirty="0" smtClean="0">
                <a:hlinkClick r:id="rId5"/>
              </a:rPr>
              <a:t>NOCulator</a:t>
            </a:r>
            <a:r>
              <a:rPr lang="en-US" dirty="0" smtClean="0"/>
              <a:t> </a:t>
            </a:r>
          </a:p>
          <a:p>
            <a:r>
              <a:rPr lang="en-US" dirty="0" smtClean="0">
                <a:solidFill>
                  <a:srgbClr val="0000FF"/>
                </a:solidFill>
              </a:rPr>
              <a:t>DRAM Error Model</a:t>
            </a:r>
          </a:p>
          <a:p>
            <a:pPr lvl="1"/>
            <a:r>
              <a:rPr lang="en-US" dirty="0">
                <a:hlinkClick r:id="rId6"/>
              </a:rPr>
              <a:t>http://www.ece.cmu.edu/~safari/tools/memerr/</a:t>
            </a:r>
            <a:r>
              <a:rPr lang="en-US" dirty="0" smtClean="0">
                <a:hlinkClick r:id="rId6"/>
              </a:rPr>
              <a:t>index.html</a:t>
            </a:r>
            <a:r>
              <a:rPr lang="en-US" dirty="0" smtClean="0"/>
              <a:t> </a:t>
            </a:r>
          </a:p>
          <a:p>
            <a:pPr lvl="1"/>
            <a:endParaRPr lang="en-US" sz="1200" dirty="0" smtClean="0"/>
          </a:p>
          <a:p>
            <a:r>
              <a:rPr lang="en-US" dirty="0" smtClean="0">
                <a:solidFill>
                  <a:srgbClr val="FF0000"/>
                </a:solidFill>
              </a:rPr>
              <a:t>Other open-source software from my group</a:t>
            </a:r>
          </a:p>
          <a:p>
            <a:pPr lvl="1"/>
            <a:r>
              <a:rPr lang="en-US" dirty="0">
                <a:hlinkClick r:id="rId7"/>
              </a:rPr>
              <a:t>https://github.com/CMU-SAFARI</a:t>
            </a:r>
            <a:r>
              <a:rPr lang="en-US" dirty="0" smtClean="0">
                <a:hlinkClick r:id="rId7"/>
              </a:rPr>
              <a:t>/</a:t>
            </a:r>
            <a:r>
              <a:rPr lang="en-US" dirty="0" smtClean="0"/>
              <a:t> </a:t>
            </a:r>
          </a:p>
          <a:p>
            <a:pPr lvl="1"/>
            <a:r>
              <a:rPr lang="en-US" dirty="0">
                <a:hlinkClick r:id="rId8"/>
              </a:rPr>
              <a:t>http://www.ece.cmu.edu/~safari/</a:t>
            </a:r>
            <a:r>
              <a:rPr lang="en-US" dirty="0" smtClean="0">
                <a:hlinkClick r:id="rId8"/>
              </a:rPr>
              <a:t>tools.html</a:t>
            </a:r>
            <a:r>
              <a:rPr lang="en-US" dirty="0" smtClean="0"/>
              <a:t> </a:t>
            </a:r>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288</a:t>
            </a:fld>
            <a:endParaRPr lang="en-US"/>
          </a:p>
        </p:txBody>
      </p:sp>
    </p:spTree>
    <p:extLst>
      <p:ext uri="{BB962C8B-B14F-4D97-AF65-F5344CB8AC3E}">
        <p14:creationId xmlns:p14="http://schemas.microsoft.com/office/powerpoint/2010/main" val="2036462456"/>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Referenced Papers</a:t>
            </a:r>
            <a:endParaRPr lang="en-US" dirty="0"/>
          </a:p>
        </p:txBody>
      </p:sp>
      <p:sp>
        <p:nvSpPr>
          <p:cNvPr id="3" name="Content Placeholder 2"/>
          <p:cNvSpPr>
            <a:spLocks noGrp="1"/>
          </p:cNvSpPr>
          <p:nvPr>
            <p:ph idx="1"/>
          </p:nvPr>
        </p:nvSpPr>
        <p:spPr/>
        <p:txBody>
          <a:bodyPr/>
          <a:lstStyle/>
          <a:p>
            <a:endParaRPr lang="en-US" dirty="0" smtClean="0"/>
          </a:p>
          <a:p>
            <a:r>
              <a:rPr lang="en-US" dirty="0" smtClean="0"/>
              <a:t>All are available at</a:t>
            </a:r>
          </a:p>
          <a:p>
            <a:pPr marL="344487" lvl="1" indent="0">
              <a:buNone/>
            </a:pPr>
            <a:r>
              <a:rPr lang="en-US" dirty="0">
                <a:hlinkClick r:id="rId2"/>
              </a:rPr>
              <a:t>http://users.ece.cmu.edu/~omutlu/</a:t>
            </a:r>
            <a:r>
              <a:rPr lang="en-US" dirty="0" smtClean="0">
                <a:hlinkClick r:id="rId2"/>
              </a:rPr>
              <a:t>projects.htm</a:t>
            </a:r>
            <a:endParaRPr lang="en-US" dirty="0" smtClean="0"/>
          </a:p>
          <a:p>
            <a:pPr marL="344487" lvl="1" indent="0">
              <a:buNone/>
            </a:pPr>
            <a:r>
              <a:rPr lang="en-US" dirty="0">
                <a:hlinkClick r:id="rId3"/>
              </a:rPr>
              <a:t>http://scholar.google.com/citations?user=7XyGUGkAAAAJ&amp;hl=en</a:t>
            </a:r>
            <a:endParaRPr lang="en-US" dirty="0"/>
          </a:p>
          <a:p>
            <a:pPr marL="344487" lvl="1" indent="0">
              <a:buNone/>
            </a:pPr>
            <a:endParaRPr lang="en-US" dirty="0"/>
          </a:p>
          <a:p>
            <a:r>
              <a:rPr lang="en-US" dirty="0" smtClean="0"/>
              <a:t>A detailed accompanying overview paper</a:t>
            </a:r>
          </a:p>
          <a:p>
            <a:pPr lvl="1"/>
            <a:endParaRPr lang="en-US" u="sng" dirty="0" smtClean="0"/>
          </a:p>
          <a:p>
            <a:pPr lvl="1"/>
            <a:r>
              <a:rPr lang="en-US" dirty="0" smtClean="0"/>
              <a:t>Onur </a:t>
            </a:r>
            <a:r>
              <a:rPr lang="en-US" dirty="0"/>
              <a:t>Mutlu and Lavanya Subramanian,</a:t>
            </a:r>
            <a:br>
              <a:rPr lang="en-US" dirty="0"/>
            </a:br>
            <a:r>
              <a:rPr lang="en-US" b="1" dirty="0">
                <a:hlinkClick r:id="rId4"/>
              </a:rPr>
              <a:t>"Research Problems and Opportunities in Memory Systems"</a:t>
            </a:r>
            <a:r>
              <a:rPr lang="en-US" dirty="0"/>
              <a:t/>
            </a:r>
            <a:br>
              <a:rPr lang="en-US" dirty="0"/>
            </a:br>
            <a:r>
              <a:rPr lang="en-US" i="1" dirty="0"/>
              <a:t>Invited Article in </a:t>
            </a:r>
            <a:r>
              <a:rPr lang="en-US" i="1" dirty="0">
                <a:hlinkClick r:id="rId5"/>
              </a:rPr>
              <a:t>Supercomputing Frontiers and Innovations</a:t>
            </a:r>
            <a:r>
              <a:rPr lang="en-US" i="1" dirty="0"/>
              <a:t> (</a:t>
            </a:r>
            <a:r>
              <a:rPr lang="en-US" b="1" i="1" dirty="0"/>
              <a:t>SUPERFRI</a:t>
            </a:r>
            <a:r>
              <a:rPr lang="en-US" i="1" dirty="0"/>
              <a:t>)</a:t>
            </a:r>
            <a:r>
              <a:rPr lang="en-US" dirty="0"/>
              <a:t>, 2015. </a:t>
            </a:r>
            <a:endParaRPr lang="en-US" dirty="0" smtClean="0"/>
          </a:p>
          <a:p>
            <a:endParaRPr lang="en-US" dirty="0" smtClean="0"/>
          </a:p>
          <a:p>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pPr/>
              <a:t>289</a:t>
            </a:fld>
            <a:endParaRPr lang="en-US"/>
          </a:p>
        </p:txBody>
      </p:sp>
    </p:spTree>
    <p:extLst>
      <p:ext uri="{BB962C8B-B14F-4D97-AF65-F5344CB8AC3E}">
        <p14:creationId xmlns:p14="http://schemas.microsoft.com/office/powerpoint/2010/main" val="3921872692"/>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Related Videos and Course Materials</a:t>
            </a:r>
            <a:endParaRPr lang="en-US" dirty="0"/>
          </a:p>
        </p:txBody>
      </p:sp>
      <p:sp>
        <p:nvSpPr>
          <p:cNvPr id="3" name="Content Placeholder 2"/>
          <p:cNvSpPr>
            <a:spLocks noGrp="1"/>
          </p:cNvSpPr>
          <p:nvPr>
            <p:ph idx="1"/>
          </p:nvPr>
        </p:nvSpPr>
        <p:spPr>
          <a:xfrm>
            <a:off x="228600" y="823482"/>
            <a:ext cx="8915400" cy="5193723"/>
          </a:xfrm>
        </p:spPr>
        <p:txBody>
          <a:bodyPr/>
          <a:lstStyle/>
          <a:p>
            <a:r>
              <a:rPr lang="en-US" b="1" dirty="0">
                <a:hlinkClick r:id="rId2"/>
              </a:rPr>
              <a:t>Undergraduate Computer Architecture Course Lecture Videos</a:t>
            </a:r>
            <a:r>
              <a:rPr lang="en-US" b="1" dirty="0"/>
              <a:t> (</a:t>
            </a:r>
            <a:r>
              <a:rPr lang="en-US" b="1" dirty="0">
                <a:hlinkClick r:id="rId3"/>
              </a:rPr>
              <a:t>2013</a:t>
            </a:r>
            <a:r>
              <a:rPr lang="en-US" b="1" dirty="0"/>
              <a:t>, </a:t>
            </a:r>
            <a:r>
              <a:rPr lang="en-US" b="1" dirty="0">
                <a:hlinkClick r:id="rId4"/>
              </a:rPr>
              <a:t>2014</a:t>
            </a:r>
            <a:r>
              <a:rPr lang="en-US" b="1" dirty="0"/>
              <a:t>, </a:t>
            </a:r>
            <a:r>
              <a:rPr lang="en-US" b="1" dirty="0">
                <a:hlinkClick r:id="rId5"/>
              </a:rPr>
              <a:t>2015</a:t>
            </a:r>
            <a:r>
              <a:rPr lang="en-US" b="1" dirty="0"/>
              <a:t>) </a:t>
            </a:r>
            <a:endParaRPr lang="en-US" sz="1800" b="1" dirty="0" smtClean="0">
              <a:hlinkClick r:id="rId6"/>
            </a:endParaRPr>
          </a:p>
          <a:p>
            <a:r>
              <a:rPr lang="en-US" b="1" dirty="0" smtClean="0">
                <a:hlinkClick r:id="rId6"/>
              </a:rPr>
              <a:t>Undergraduate </a:t>
            </a:r>
            <a:r>
              <a:rPr lang="en-US" b="1" dirty="0">
                <a:hlinkClick r:id="rId6"/>
              </a:rPr>
              <a:t>Computer Architecture Course Materials</a:t>
            </a:r>
            <a:r>
              <a:rPr lang="en-US" b="1" dirty="0"/>
              <a:t> (</a:t>
            </a:r>
            <a:r>
              <a:rPr lang="en-US" b="1" dirty="0">
                <a:hlinkClick r:id="rId6"/>
              </a:rPr>
              <a:t>2013</a:t>
            </a:r>
            <a:r>
              <a:rPr lang="en-US" b="1" dirty="0"/>
              <a:t>, </a:t>
            </a:r>
            <a:r>
              <a:rPr lang="en-US" b="1" dirty="0">
                <a:hlinkClick r:id="rId7"/>
              </a:rPr>
              <a:t>2014</a:t>
            </a:r>
            <a:r>
              <a:rPr lang="en-US" b="1" dirty="0"/>
              <a:t>, </a:t>
            </a:r>
            <a:r>
              <a:rPr lang="en-US" b="1" dirty="0">
                <a:hlinkClick r:id="rId8"/>
              </a:rPr>
              <a:t>2015</a:t>
            </a:r>
            <a:r>
              <a:rPr lang="en-US" b="1" dirty="0"/>
              <a:t>) </a:t>
            </a:r>
          </a:p>
          <a:p>
            <a:endParaRPr lang="en-US" sz="1500" b="1" dirty="0" smtClean="0">
              <a:hlinkClick r:id="rId9"/>
            </a:endParaRPr>
          </a:p>
          <a:p>
            <a:r>
              <a:rPr lang="en-US" b="1" dirty="0">
                <a:hlinkClick r:id="rId10"/>
              </a:rPr>
              <a:t>Graduate Computer Architecture Lecture Videos</a:t>
            </a:r>
            <a:r>
              <a:rPr lang="en-US" b="1" dirty="0"/>
              <a:t> (</a:t>
            </a:r>
            <a:r>
              <a:rPr lang="en-US" b="1" dirty="0">
                <a:hlinkClick r:id="rId10"/>
              </a:rPr>
              <a:t>2013</a:t>
            </a:r>
            <a:r>
              <a:rPr lang="en-US" b="1" dirty="0"/>
              <a:t>, </a:t>
            </a:r>
            <a:r>
              <a:rPr lang="en-US" b="1" dirty="0">
                <a:hlinkClick r:id="rId11"/>
              </a:rPr>
              <a:t>2015</a:t>
            </a:r>
            <a:r>
              <a:rPr lang="en-US" b="1" dirty="0"/>
              <a:t>) </a:t>
            </a:r>
          </a:p>
          <a:p>
            <a:r>
              <a:rPr lang="en-US" b="1" dirty="0">
                <a:hlinkClick r:id="rId9"/>
              </a:rPr>
              <a:t>Graduate Computer Architecture Course Materials</a:t>
            </a:r>
            <a:r>
              <a:rPr lang="en-US" b="1" dirty="0"/>
              <a:t> (</a:t>
            </a:r>
            <a:r>
              <a:rPr lang="en-US" b="1" dirty="0">
                <a:hlinkClick r:id="rId9"/>
              </a:rPr>
              <a:t>2013</a:t>
            </a:r>
            <a:r>
              <a:rPr lang="en-US" b="1" dirty="0"/>
              <a:t>, </a:t>
            </a:r>
            <a:r>
              <a:rPr lang="en-US" b="1" dirty="0">
                <a:hlinkClick r:id="rId12"/>
              </a:rPr>
              <a:t>2015</a:t>
            </a:r>
            <a:r>
              <a:rPr lang="en-US" b="1" dirty="0"/>
              <a:t>) </a:t>
            </a:r>
          </a:p>
          <a:p>
            <a:endParaRPr lang="en-US" sz="1500" b="1" dirty="0" smtClean="0">
              <a:hlinkClick r:id="rId13"/>
            </a:endParaRPr>
          </a:p>
          <a:p>
            <a:r>
              <a:rPr lang="en-US" b="1" dirty="0" smtClean="0">
                <a:hlinkClick r:id="rId13"/>
              </a:rPr>
              <a:t>Parallel </a:t>
            </a:r>
            <a:r>
              <a:rPr lang="en-US" b="1" dirty="0">
                <a:hlinkClick r:id="rId13"/>
              </a:rPr>
              <a:t>Computer Architecture Course Materials</a:t>
            </a:r>
            <a:r>
              <a:rPr lang="en-US" b="1" dirty="0"/>
              <a:t> (</a:t>
            </a:r>
            <a:r>
              <a:rPr lang="en-US" b="1" dirty="0">
                <a:hlinkClick r:id="rId14"/>
              </a:rPr>
              <a:t>Lecture Videos</a:t>
            </a:r>
            <a:r>
              <a:rPr lang="en-US" b="1" dirty="0"/>
              <a:t>)</a:t>
            </a:r>
          </a:p>
          <a:p>
            <a:endParaRPr lang="en-US" sz="1200" b="1" dirty="0" smtClean="0">
              <a:hlinkClick r:id="rId15"/>
            </a:endParaRPr>
          </a:p>
          <a:p>
            <a:r>
              <a:rPr lang="en-US" b="1" dirty="0" smtClean="0">
                <a:hlinkClick r:id="rId15"/>
              </a:rPr>
              <a:t>Memory </a:t>
            </a:r>
            <a:r>
              <a:rPr lang="en-US" b="1" dirty="0">
                <a:hlinkClick r:id="rId15"/>
              </a:rPr>
              <a:t>Systems Short Course Materials</a:t>
            </a:r>
            <a:r>
              <a:rPr lang="en-US" b="1" dirty="0"/>
              <a:t> </a:t>
            </a:r>
            <a:endParaRPr lang="en-US" b="1" dirty="0" smtClean="0"/>
          </a:p>
          <a:p>
            <a:pPr marL="0" indent="0">
              <a:buNone/>
            </a:pPr>
            <a:r>
              <a:rPr lang="en-US" b="1" dirty="0"/>
              <a:t> </a:t>
            </a:r>
            <a:r>
              <a:rPr lang="en-US" b="1" dirty="0" smtClean="0"/>
              <a:t>   (</a:t>
            </a:r>
            <a:r>
              <a:rPr lang="en-US" b="1" dirty="0">
                <a:hlinkClick r:id="rId16"/>
              </a:rPr>
              <a:t>Lecture Video on Main Memory and DRAM Basics</a:t>
            </a:r>
            <a:r>
              <a:rPr lang="en-US" b="1" dirty="0"/>
              <a:t>)</a:t>
            </a:r>
          </a:p>
          <a:p>
            <a:endParaRPr lang="en-US" dirty="0"/>
          </a:p>
        </p:txBody>
      </p:sp>
      <p:sp>
        <p:nvSpPr>
          <p:cNvPr id="4" name="Slide Number Placeholder 3"/>
          <p:cNvSpPr>
            <a:spLocks noGrp="1"/>
          </p:cNvSpPr>
          <p:nvPr>
            <p:ph type="sldNum" sz="quarter" idx="11"/>
          </p:nvPr>
        </p:nvSpPr>
        <p:spPr/>
        <p:txBody>
          <a:bodyPr/>
          <a:lstStyle/>
          <a:p>
            <a:fld id="{27F28456-B93E-5440-A8F9-7EDDF5DA4557}" type="slidenum">
              <a:rPr lang="en-US" smtClean="0">
                <a:solidFill>
                  <a:srgbClr val="000000"/>
                </a:solidFill>
              </a:rPr>
              <a:pPr/>
              <a:t>290</a:t>
            </a:fld>
            <a:endParaRPr lang="en-US">
              <a:solidFill>
                <a:srgbClr val="000000"/>
              </a:solidFill>
            </a:endParaRPr>
          </a:p>
        </p:txBody>
      </p:sp>
    </p:spTree>
    <p:extLst>
      <p:ext uri="{BB962C8B-B14F-4D97-AF65-F5344CB8AC3E}">
        <p14:creationId xmlns:p14="http://schemas.microsoft.com/office/powerpoint/2010/main" val="1241219963"/>
      </p:ext>
    </p:extLst>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TIMING" val="|15|8.3"/>
</p:tagLst>
</file>

<file path=ppt/tags/tag2.xml><?xml version="1.0" encoding="utf-8"?>
<p:tagLst xmlns:a="http://schemas.openxmlformats.org/drawingml/2006/main" xmlns:r="http://schemas.openxmlformats.org/officeDocument/2006/relationships" xmlns:p="http://schemas.openxmlformats.org/presentationml/2006/main">
  <p:tag name="TIMING" val="|24.9|0.8|1.5|1|1"/>
</p:tagLst>
</file>

<file path=ppt/tags/tag3.xml><?xml version="1.0" encoding="utf-8"?>
<p:tagLst xmlns:a="http://schemas.openxmlformats.org/drawingml/2006/main" xmlns:r="http://schemas.openxmlformats.org/officeDocument/2006/relationships" xmlns:p="http://schemas.openxmlformats.org/presentationml/2006/main">
  <p:tag name="TIMING" val="|37.7"/>
</p:tagLst>
</file>

<file path=ppt/tags/tag4.xml><?xml version="1.0" encoding="utf-8"?>
<p:tagLst xmlns:a="http://schemas.openxmlformats.org/drawingml/2006/main" xmlns:r="http://schemas.openxmlformats.org/officeDocument/2006/relationships" xmlns:p="http://schemas.openxmlformats.org/presentationml/2006/main">
  <p:tag name="TIMING" val="|14.4|20.5|11.3"/>
</p:tagLst>
</file>

<file path=ppt/tags/tag5.xml><?xml version="1.0" encoding="utf-8"?>
<p:tagLst xmlns:a="http://schemas.openxmlformats.org/drawingml/2006/main" xmlns:r="http://schemas.openxmlformats.org/officeDocument/2006/relationships" xmlns:p="http://schemas.openxmlformats.org/presentationml/2006/main">
  <p:tag name="TIMING" val="|12.8|11.1"/>
</p:tagLst>
</file>

<file path=ppt/tags/tag6.xml><?xml version="1.0" encoding="utf-8"?>
<p:tagLst xmlns:a="http://schemas.openxmlformats.org/drawingml/2006/main" xmlns:r="http://schemas.openxmlformats.org/officeDocument/2006/relationships" xmlns:p="http://schemas.openxmlformats.org/presentationml/2006/main">
  <p:tag name="TIMING" val="|3.7|3.2"/>
</p:tagLst>
</file>

<file path=ppt/tags/tag7.xml><?xml version="1.0" encoding="utf-8"?>
<p:tagLst xmlns:a="http://schemas.openxmlformats.org/drawingml/2006/main" xmlns:r="http://schemas.openxmlformats.org/officeDocument/2006/relationships" xmlns:p="http://schemas.openxmlformats.org/presentationml/2006/main">
  <p:tag name="TIMING" val="|14.8|50.9"/>
</p:tagLst>
</file>

<file path=ppt/theme/_rels/theme67.xml.rels><?xml version="1.0" encoding="UTF-8" standalone="yes"?>
<Relationships xmlns="http://schemas.openxmlformats.org/package/2006/relationships"><Relationship Id="rId1" Type="http://schemas.openxmlformats.org/officeDocument/2006/relationships/image" Target="../media/image7.jpeg"/></Relationships>
</file>

<file path=ppt/theme/theme1.xml><?xml version="1.0" encoding="utf-8"?>
<a:theme xmlns:a="http://schemas.openxmlformats.org/drawingml/2006/main" name="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8_Edg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2_Office Theme">
  <a:themeElements>
    <a:clrScheme name="Custom 7">
      <a:dk1>
        <a:srgbClr val="990000"/>
      </a:dk1>
      <a:lt1>
        <a:srgbClr val="FFFFFF"/>
      </a:lt1>
      <a:dk2>
        <a:srgbClr val="FFFFFF"/>
      </a:dk2>
      <a:lt2>
        <a:srgbClr val="FFFFFF"/>
      </a:lt2>
      <a:accent1>
        <a:srgbClr val="606060"/>
      </a:accent1>
      <a:accent2>
        <a:srgbClr val="A9A9A9"/>
      </a:accent2>
      <a:accent3>
        <a:srgbClr val="CCCCCC"/>
      </a:accent3>
      <a:accent4>
        <a:srgbClr val="990000"/>
      </a:accent4>
      <a:accent5>
        <a:srgbClr val="000000"/>
      </a:accent5>
      <a:accent6>
        <a:srgbClr val="969696"/>
      </a:accent6>
      <a:hlink>
        <a:srgbClr val="990000"/>
      </a:hlink>
      <a:folHlink>
        <a:srgbClr val="AEAEA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1.xml><?xml version="1.0" encoding="utf-8"?>
<a:theme xmlns:a="http://schemas.openxmlformats.org/drawingml/2006/main" name="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7.xml><?xml version="1.0" encoding="utf-8"?>
<a:theme xmlns:a="http://schemas.openxmlformats.org/drawingml/2006/main" name="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3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3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3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3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3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4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4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4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6.xml><?xml version="1.0" encoding="utf-8"?>
<a:theme xmlns:a="http://schemas.openxmlformats.org/drawingml/2006/main" name="4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7.xml><?xml version="1.0" encoding="utf-8"?>
<a:theme xmlns:a="http://schemas.openxmlformats.org/drawingml/2006/main" name="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8.xml><?xml version="1.0" encoding="utf-8"?>
<a:theme xmlns:a="http://schemas.openxmlformats.org/drawingml/2006/main" name="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5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5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4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8.xml><?xml version="1.0" encoding="utf-8"?>
<a:theme xmlns:a="http://schemas.openxmlformats.org/drawingml/2006/main" name="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5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0.xml><?xml version="1.0" encoding="utf-8"?>
<a:theme xmlns:a="http://schemas.openxmlformats.org/drawingml/2006/main" name="6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6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2.xml><?xml version="1.0" encoding="utf-8"?>
<a:theme xmlns:a="http://schemas.openxmlformats.org/drawingml/2006/main" name="6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6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6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6.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7.xml><?xml version="1.0" encoding="utf-8"?>
<a:theme xmlns:a="http://schemas.openxmlformats.org/drawingml/2006/main" name="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68.xml><?xml version="1.0" encoding="utf-8"?>
<a:theme xmlns:a="http://schemas.openxmlformats.org/drawingml/2006/main" name="6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9.xml><?xml version="1.0" encoding="utf-8"?>
<a:theme xmlns:a="http://schemas.openxmlformats.org/drawingml/2006/main" name="6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0.xml><?xml version="1.0" encoding="utf-8"?>
<a:theme xmlns:a="http://schemas.openxmlformats.org/drawingml/2006/main" name="6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1.xml><?xml version="1.0" encoding="utf-8"?>
<a:theme xmlns:a="http://schemas.openxmlformats.org/drawingml/2006/main" name="6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2.xml><?xml version="1.0" encoding="utf-8"?>
<a:theme xmlns:a="http://schemas.openxmlformats.org/drawingml/2006/main" name="7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3.xml><?xml version="1.0" encoding="utf-8"?>
<a:theme xmlns:a="http://schemas.openxmlformats.org/drawingml/2006/main" name="7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4.xml><?xml version="1.0" encoding="utf-8"?>
<a:theme xmlns:a="http://schemas.openxmlformats.org/drawingml/2006/main" name="7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5.xml><?xml version="1.0" encoding="utf-8"?>
<a:theme xmlns:a="http://schemas.openxmlformats.org/drawingml/2006/main" name="7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6.xml><?xml version="1.0" encoding="utf-8"?>
<a:theme xmlns:a="http://schemas.openxmlformats.org/drawingml/2006/main" name="7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7.xml><?xml version="1.0" encoding="utf-8"?>
<a:theme xmlns:a="http://schemas.openxmlformats.org/drawingml/2006/main" name="7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8.xml><?xml version="1.0" encoding="utf-8"?>
<a:theme xmlns:a="http://schemas.openxmlformats.org/drawingml/2006/main" name="7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9.xml><?xml version="1.0" encoding="utf-8"?>
<a:theme xmlns:a="http://schemas.openxmlformats.org/drawingml/2006/main" name="7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0.xml><?xml version="1.0" encoding="utf-8"?>
<a:theme xmlns:a="http://schemas.openxmlformats.org/drawingml/2006/main" name="7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1.xml><?xml version="1.0" encoding="utf-8"?>
<a:theme xmlns:a="http://schemas.openxmlformats.org/drawingml/2006/main" name="7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2.xml><?xml version="1.0" encoding="utf-8"?>
<a:theme xmlns:a="http://schemas.openxmlformats.org/drawingml/2006/main" name="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3.xml><?xml version="1.0" encoding="utf-8"?>
<a:theme xmlns:a="http://schemas.openxmlformats.org/drawingml/2006/main" name="8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4.xml><?xml version="1.0" encoding="utf-8"?>
<a:theme xmlns:a="http://schemas.openxmlformats.org/drawingml/2006/main" name="8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5.xml><?xml version="1.0" encoding="utf-8"?>
<a:theme xmlns:a="http://schemas.openxmlformats.org/drawingml/2006/main" name="8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6.xml><?xml version="1.0" encoding="utf-8"?>
<a:theme xmlns:a="http://schemas.openxmlformats.org/drawingml/2006/main" name="8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7.xml><?xml version="1.0" encoding="utf-8"?>
<a:theme xmlns:a="http://schemas.openxmlformats.org/drawingml/2006/main" name="8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8.xml><?xml version="1.0" encoding="utf-8"?>
<a:theme xmlns:a="http://schemas.openxmlformats.org/drawingml/2006/main" name="8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9.xml><?xml version="1.0" encoding="utf-8"?>
<a:theme xmlns:a="http://schemas.openxmlformats.org/drawingml/2006/main" name="8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0.xml><?xml version="1.0" encoding="utf-8"?>
<a:theme xmlns:a="http://schemas.openxmlformats.org/drawingml/2006/main" name="8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1.xml><?xml version="1.0" encoding="utf-8"?>
<a:theme xmlns:a="http://schemas.openxmlformats.org/drawingml/2006/main" name="9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2.xml><?xml version="1.0" encoding="utf-8"?>
<a:theme xmlns:a="http://schemas.openxmlformats.org/drawingml/2006/main" name="9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3.xml><?xml version="1.0" encoding="utf-8"?>
<a:theme xmlns:a="http://schemas.openxmlformats.org/drawingml/2006/main" name="9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4.xml><?xml version="1.0" encoding="utf-8"?>
<a:theme xmlns:a="http://schemas.openxmlformats.org/drawingml/2006/main" name="9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5.xml><?xml version="1.0" encoding="utf-8"?>
<a:theme xmlns:a="http://schemas.openxmlformats.org/drawingml/2006/main" name="9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6.xml><?xml version="1.0" encoding="utf-8"?>
<a:theme xmlns:a="http://schemas.openxmlformats.org/drawingml/2006/main" name="9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7.xml><?xml version="1.0" encoding="utf-8"?>
<a:theme xmlns:a="http://schemas.openxmlformats.org/drawingml/2006/main" name="1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xmlns="" name="Presentation1" id="{A8ACA0D9-A384-4858-9FCC-2505F264A948}" vid="{6AE8C0EA-499D-4586-A497-DF22E9D58294}"/>
    </a:ext>
  </a:extLst>
</a:theme>
</file>

<file path=ppt/theme/theme98.xml><?xml version="1.0" encoding="utf-8"?>
<a:theme xmlns:a="http://schemas.openxmlformats.org/drawingml/2006/main" name="9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9.xml><?xml version="1.0" encoding="utf-8"?>
<a:theme xmlns:a="http://schemas.openxmlformats.org/drawingml/2006/main" name="9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0.xml><?xml version="1.0" encoding="utf-8"?>
<a:theme xmlns:a="http://schemas.openxmlformats.org/drawingml/2006/main" name="98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1.xml><?xml version="1.0" encoding="utf-8"?>
<a:theme xmlns:a="http://schemas.openxmlformats.org/drawingml/2006/main" name="8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2.xml><?xml version="1.0" encoding="utf-8"?>
<a:theme xmlns:a="http://schemas.openxmlformats.org/drawingml/2006/main" name="9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3.xml><?xml version="1.0" encoding="utf-8"?>
<a:theme xmlns:a="http://schemas.openxmlformats.org/drawingml/2006/main" name="10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4.xml><?xml version="1.0" encoding="utf-8"?>
<a:theme xmlns:a="http://schemas.openxmlformats.org/drawingml/2006/main" name="10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5.xml><?xml version="1.0" encoding="utf-8"?>
<a:theme xmlns:a="http://schemas.openxmlformats.org/drawingml/2006/main" name="2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 xmlns:thm15="http://schemas.microsoft.com/office/thememl/2012/main" name="Presentation1" id="{A8ACA0D9-A384-4858-9FCC-2505F264A948}" vid="{6AE8C0EA-499D-4586-A497-DF22E9D58294}"/>
    </a:ext>
  </a:extLst>
</a:theme>
</file>

<file path=ppt/theme/theme106.xml><?xml version="1.0" encoding="utf-8"?>
<a:theme xmlns:a="http://schemas.openxmlformats.org/drawingml/2006/main" name="10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7.xml><?xml version="1.0" encoding="utf-8"?>
<a:theme xmlns:a="http://schemas.openxmlformats.org/drawingml/2006/main" name="10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8.xml><?xml version="1.0" encoding="utf-8"?>
<a:theme xmlns:a="http://schemas.openxmlformats.org/drawingml/2006/main" name="10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9.xml><?xml version="1.0" encoding="utf-8"?>
<a:theme xmlns:a="http://schemas.openxmlformats.org/drawingml/2006/main" name="10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0.xml><?xml version="1.0" encoding="utf-8"?>
<a:theme xmlns:a="http://schemas.openxmlformats.org/drawingml/2006/main" name="8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1.xml><?xml version="1.0" encoding="utf-8"?>
<a:theme xmlns:a="http://schemas.openxmlformats.org/drawingml/2006/main" name="10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2.xml><?xml version="1.0" encoding="utf-8"?>
<a:theme xmlns:a="http://schemas.openxmlformats.org/drawingml/2006/main" name="10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3.xml><?xml version="1.0" encoding="utf-8"?>
<a:theme xmlns:a="http://schemas.openxmlformats.org/drawingml/2006/main" name="10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4.xml><?xml version="1.0" encoding="utf-8"?>
<a:theme xmlns:a="http://schemas.openxmlformats.org/drawingml/2006/main" name="1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5.xml><?xml version="1.0" encoding="utf-8"?>
<a:theme xmlns:a="http://schemas.openxmlformats.org/drawingml/2006/main" name="1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6.xml><?xml version="1.0" encoding="utf-8"?>
<a:theme xmlns:a="http://schemas.openxmlformats.org/drawingml/2006/main" name="1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7.xml><?xml version="1.0" encoding="utf-8"?>
<a:theme xmlns:a="http://schemas.openxmlformats.org/drawingml/2006/main" name="1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8.xml><?xml version="1.0" encoding="utf-8"?>
<a:theme xmlns:a="http://schemas.openxmlformats.org/drawingml/2006/main" name="1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9.xml><?xml version="1.0" encoding="utf-8"?>
<a:theme xmlns:a="http://schemas.openxmlformats.org/drawingml/2006/main" name="1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0.xml><?xml version="1.0" encoding="utf-8"?>
<a:theme xmlns:a="http://schemas.openxmlformats.org/drawingml/2006/main" name="1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1.xml><?xml version="1.0" encoding="utf-8"?>
<a:theme xmlns:a="http://schemas.openxmlformats.org/drawingml/2006/main" name="1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2.xml><?xml version="1.0" encoding="utf-8"?>
<a:theme xmlns:a="http://schemas.openxmlformats.org/drawingml/2006/main" name="1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3.xml><?xml version="1.0" encoding="utf-8"?>
<a:theme xmlns:a="http://schemas.openxmlformats.org/drawingml/2006/main" name="1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4.xml><?xml version="1.0" encoding="utf-8"?>
<a:theme xmlns:a="http://schemas.openxmlformats.org/drawingml/2006/main" name="1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5.xml><?xml version="1.0" encoding="utf-8"?>
<a:theme xmlns:a="http://schemas.openxmlformats.org/drawingml/2006/main" name="1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6.xml><?xml version="1.0" encoding="utf-8"?>
<a:theme xmlns:a="http://schemas.openxmlformats.org/drawingml/2006/main" name="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 xmlns:thm15="http://schemas.microsoft.com/office/thememl/2012/main" name="Presentation1" id="{A8ACA0D9-A384-4858-9FCC-2505F264A948}" vid="{6AE8C0EA-499D-4586-A497-DF22E9D58294}"/>
    </a:ext>
  </a:extLst>
</a:theme>
</file>

<file path=ppt/theme/theme127.xml><?xml version="1.0" encoding="utf-8"?>
<a:theme xmlns:a="http://schemas.openxmlformats.org/drawingml/2006/main" name="1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8.xml><?xml version="1.0" encoding="utf-8"?>
<a:theme xmlns:a="http://schemas.openxmlformats.org/drawingml/2006/main" name="1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9.xml><?xml version="1.0" encoding="utf-8"?>
<a:theme xmlns:a="http://schemas.openxmlformats.org/drawingml/2006/main" name="1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0.xml><?xml version="1.0" encoding="utf-8"?>
<a:theme xmlns:a="http://schemas.openxmlformats.org/drawingml/2006/main" name="1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1.xml><?xml version="1.0" encoding="utf-8"?>
<a:theme xmlns:a="http://schemas.openxmlformats.org/drawingml/2006/main" name="1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2.xml><?xml version="1.0" encoding="utf-8"?>
<a:theme xmlns:a="http://schemas.openxmlformats.org/drawingml/2006/main" name="1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3.xml><?xml version="1.0" encoding="utf-8"?>
<a:theme xmlns:a="http://schemas.openxmlformats.org/drawingml/2006/main" name="1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4.xml><?xml version="1.0" encoding="utf-8"?>
<a:theme xmlns:a="http://schemas.openxmlformats.org/drawingml/2006/main" name="1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5.xml><?xml version="1.0" encoding="utf-8"?>
<a:theme xmlns:a="http://schemas.openxmlformats.org/drawingml/2006/main" name="13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6.xml><?xml version="1.0" encoding="utf-8"?>
<a:theme xmlns:a="http://schemas.openxmlformats.org/drawingml/2006/main" name="1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7.xml><?xml version="1.0" encoding="utf-8"?>
<a:theme xmlns:a="http://schemas.openxmlformats.org/drawingml/2006/main" name="2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8.xml><?xml version="1.0" encoding="utf-8"?>
<a:theme xmlns:a="http://schemas.openxmlformats.org/drawingml/2006/main" name="3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9.xml><?xml version="1.0" encoding="utf-8"?>
<a:theme xmlns:a="http://schemas.openxmlformats.org/drawingml/2006/main" name="13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0.xml><?xml version="1.0" encoding="utf-8"?>
<a:theme xmlns:a="http://schemas.openxmlformats.org/drawingml/2006/main" name="13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1.xml><?xml version="1.0" encoding="utf-8"?>
<a:theme xmlns:a="http://schemas.openxmlformats.org/drawingml/2006/main" name="13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2.xml><?xml version="1.0" encoding="utf-8"?>
<a:theme xmlns:a="http://schemas.openxmlformats.org/drawingml/2006/main" name="1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3.xml><?xml version="1.0" encoding="utf-8"?>
<a:theme xmlns:a="http://schemas.openxmlformats.org/drawingml/2006/main" name="1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4.xml><?xml version="1.0" encoding="utf-8"?>
<a:theme xmlns:a="http://schemas.openxmlformats.org/drawingml/2006/main" name="10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5.xml><?xml version="1.0" encoding="utf-8"?>
<a:theme xmlns:a="http://schemas.openxmlformats.org/drawingml/2006/main" name="1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6.xml><?xml version="1.0" encoding="utf-8"?>
<a:theme xmlns:a="http://schemas.openxmlformats.org/drawingml/2006/main" name="13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7.xml><?xml version="1.0" encoding="utf-8"?>
<a:theme xmlns:a="http://schemas.openxmlformats.org/drawingml/2006/main" name="1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8.xml><?xml version="1.0" encoding="utf-8"?>
<a:theme xmlns:a="http://schemas.openxmlformats.org/drawingml/2006/main" name="1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49.xml><?xml version="1.0" encoding="utf-8"?>
<a:theme xmlns:a="http://schemas.openxmlformats.org/drawingml/2006/main" name="14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50.xml><?xml version="1.0" encoding="utf-8"?>
<a:theme xmlns:a="http://schemas.openxmlformats.org/drawingml/2006/main" name="18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51.xml><?xml version="1.0" encoding="utf-8"?>
<a:theme xmlns:a="http://schemas.openxmlformats.org/drawingml/2006/main" name="1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2.xml><?xml version="1.0" encoding="utf-8"?>
<a:theme xmlns:a="http://schemas.openxmlformats.org/drawingml/2006/main" name="1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3.xml><?xml version="1.0" encoding="utf-8"?>
<a:theme xmlns:a="http://schemas.openxmlformats.org/drawingml/2006/main" name="6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4.xml><?xml version="1.0" encoding="utf-8"?>
<a:theme xmlns:a="http://schemas.openxmlformats.org/drawingml/2006/main" name="14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5.xml><?xml version="1.0" encoding="utf-8"?>
<a:theme xmlns:a="http://schemas.openxmlformats.org/drawingml/2006/main" name="1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6.xml><?xml version="1.0" encoding="utf-8"?>
<a:theme xmlns:a="http://schemas.openxmlformats.org/drawingml/2006/main" name="14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7.xml><?xml version="1.0" encoding="utf-8"?>
<a:theme xmlns:a="http://schemas.openxmlformats.org/drawingml/2006/main" name="14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8.xml><?xml version="1.0" encoding="utf-8"?>
<a:theme xmlns:a="http://schemas.openxmlformats.org/drawingml/2006/main" name="20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59.xml><?xml version="1.0" encoding="utf-8"?>
<a:theme xmlns:a="http://schemas.openxmlformats.org/drawingml/2006/main" name="14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0.xml><?xml version="1.0" encoding="utf-8"?>
<a:theme xmlns:a="http://schemas.openxmlformats.org/drawingml/2006/main" name="1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61.xml><?xml version="1.0" encoding="utf-8"?>
<a:theme xmlns:a="http://schemas.openxmlformats.org/drawingml/2006/main" name="2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62.xml><?xml version="1.0" encoding="utf-8"?>
<a:theme xmlns:a="http://schemas.openxmlformats.org/drawingml/2006/main" name="22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63.xml><?xml version="1.0" encoding="utf-8"?>
<a:theme xmlns:a="http://schemas.openxmlformats.org/drawingml/2006/main" name="2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64.xml><?xml version="1.0" encoding="utf-8"?>
<a:theme xmlns:a="http://schemas.openxmlformats.org/drawingml/2006/main" name="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65.xml><?xml version="1.0" encoding="utf-8"?>
<a:theme xmlns:a="http://schemas.openxmlformats.org/drawingml/2006/main" name="1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66.xml><?xml version="1.0" encoding="utf-8"?>
<a:theme xmlns:a="http://schemas.openxmlformats.org/drawingml/2006/main" name="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67.xml><?xml version="1.0" encoding="utf-8"?>
<a:theme xmlns:a="http://schemas.openxmlformats.org/drawingml/2006/main" name="3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68.xml><?xml version="1.0" encoding="utf-8"?>
<a:theme xmlns:a="http://schemas.openxmlformats.org/drawingml/2006/main" name="5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69.xml><?xml version="1.0" encoding="utf-8"?>
<a:theme xmlns:a="http://schemas.openxmlformats.org/drawingml/2006/main" name="1_Sesha">
  <a:themeElements>
    <a:clrScheme name="Custom 1">
      <a:dk1>
        <a:sysClr val="windowText" lastClr="000000"/>
      </a:dk1>
      <a:lt1>
        <a:sysClr val="window" lastClr="FFFFFF"/>
      </a:lt1>
      <a:dk2>
        <a:srgbClr val="1F497D"/>
      </a:dk2>
      <a:lt2>
        <a:srgbClr val="EEECE1"/>
      </a:lt2>
      <a:accent1>
        <a:srgbClr val="E8E595"/>
      </a:accent1>
      <a:accent2>
        <a:srgbClr val="C4442A"/>
      </a:accent2>
      <a:accent3>
        <a:srgbClr val="40627C"/>
      </a:accent3>
      <a:accent4>
        <a:srgbClr val="26393D"/>
      </a:accent4>
      <a:accent5>
        <a:srgbClr val="FFFAE4"/>
      </a:accent5>
      <a:accent6>
        <a:srgbClr val="5A5A5A"/>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4"/>
        </a:solidFill>
        <a:ln>
          <a:noFill/>
        </a:ln>
      </a:spPr>
      <a:bodyPr rtlCol="0" anchor="ctr"/>
      <a:lstStyle>
        <a:defPPr algn="ctr">
          <a:defRPr sz="3200" b="1" dirty="0" smtClean="0">
            <a:latin typeface="+mj-lt"/>
          </a:defRPr>
        </a:defPPr>
      </a:lstStyle>
      <a:style>
        <a:lnRef idx="2">
          <a:schemeClr val="accent1">
            <a:shade val="50000"/>
          </a:schemeClr>
        </a:lnRef>
        <a:fillRef idx="1">
          <a:schemeClr val="accent1"/>
        </a:fillRef>
        <a:effectRef idx="0">
          <a:schemeClr val="accent1"/>
        </a:effectRef>
        <a:fontRef idx="minor">
          <a:schemeClr val="lt1"/>
        </a:fontRef>
      </a:style>
    </a:spDef>
    <a:lnDef>
      <a:spPr>
        <a:ln w="28575">
          <a:solidFill>
            <a:schemeClr val="tx1">
              <a:lumMod val="65000"/>
              <a:lumOff val="3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defRPr sz="2800" dirty="0" err="1" smtClean="0"/>
        </a:defPPr>
      </a:lstStyle>
    </a:txDef>
  </a:objectDefaults>
  <a:extraClrSchemeLst/>
</a:theme>
</file>

<file path=ppt/theme/theme170.xml><?xml version="1.0" encoding="utf-8"?>
<a:theme xmlns:a="http://schemas.openxmlformats.org/drawingml/2006/main" name="1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1.xml><?xml version="1.0" encoding="utf-8"?>
<a:theme xmlns:a="http://schemas.openxmlformats.org/drawingml/2006/main" name="14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2.xml><?xml version="1.0" encoding="utf-8"?>
<a:theme xmlns:a="http://schemas.openxmlformats.org/drawingml/2006/main" name="2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173.xml><?xml version="1.0" encoding="utf-8"?>
<a:theme xmlns:a="http://schemas.openxmlformats.org/drawingml/2006/main" name="1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4.xml><?xml version="1.0" encoding="utf-8"?>
<a:theme xmlns:a="http://schemas.openxmlformats.org/drawingml/2006/main" name="8_Office Theme">
  <a:themeElements>
    <a:clrScheme name="SAFARI">
      <a:dk1>
        <a:sysClr val="windowText" lastClr="000000"/>
      </a:dk1>
      <a:lt1>
        <a:sysClr val="window" lastClr="FFFFFF"/>
      </a:lt1>
      <a:dk2>
        <a:srgbClr val="00B050"/>
      </a:dk2>
      <a:lt2>
        <a:srgbClr val="EEECE1"/>
      </a:lt2>
      <a:accent1>
        <a:srgbClr val="0000FF"/>
      </a:accent1>
      <a:accent2>
        <a:srgbClr val="FF0000"/>
      </a:accent2>
      <a:accent3>
        <a:srgbClr val="00B050"/>
      </a:accent3>
      <a:accent4>
        <a:srgbClr val="7030A0"/>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5.xml><?xml version="1.0" encoding="utf-8"?>
<a:theme xmlns:a="http://schemas.openxmlformats.org/drawingml/2006/main" name="3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xmlns="" name="Presentation1" id="{A8ACA0D9-A384-4858-9FCC-2505F264A948}" vid="{6AE8C0EA-499D-4586-A497-DF22E9D58294}"/>
    </a:ext>
  </a:extLst>
</a:theme>
</file>

<file path=ppt/theme/theme176.xml><?xml version="1.0" encoding="utf-8"?>
<a:theme xmlns:a="http://schemas.openxmlformats.org/drawingml/2006/main" name="1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7.xml><?xml version="1.0" encoding="utf-8"?>
<a:theme xmlns:a="http://schemas.openxmlformats.org/drawingml/2006/main" name="2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8.xml><?xml version="1.0" encoding="utf-8"?>
<a:theme xmlns:a="http://schemas.openxmlformats.org/drawingml/2006/main" name="15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9.xml><?xml version="1.0" encoding="utf-8"?>
<a:theme xmlns:a="http://schemas.openxmlformats.org/drawingml/2006/main" name="1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0.xml><?xml version="1.0" encoding="utf-8"?>
<a:theme xmlns:a="http://schemas.openxmlformats.org/drawingml/2006/main" name="1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1.xml><?xml version="1.0" encoding="utf-8"?>
<a:theme xmlns:a="http://schemas.openxmlformats.org/drawingml/2006/main" name="1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82.xml><?xml version="1.0" encoding="utf-8"?>
<a:theme xmlns:a="http://schemas.openxmlformats.org/drawingml/2006/main" name="15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3.xml><?xml version="1.0" encoding="utf-8"?>
<a:theme xmlns:a="http://schemas.openxmlformats.org/drawingml/2006/main" name="caret_templat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rtlCol="0" anchor="ctr"/>
      <a:lstStyle>
        <a:defPPr algn="ctr">
          <a:defRPr dirty="0" smtClean="0">
            <a:latin typeface="Arial"/>
            <a:cs typeface="Arial"/>
          </a:defRPr>
        </a:defPPr>
      </a:lstStyle>
      <a:style>
        <a:lnRef idx="1">
          <a:schemeClr val="accent1"/>
        </a:lnRef>
        <a:fillRef idx="3">
          <a:schemeClr val="accent1"/>
        </a:fillRef>
        <a:effectRef idx="2">
          <a:schemeClr val="accent1"/>
        </a:effectRef>
        <a:fontRef idx="minor">
          <a:schemeClr val="lt1"/>
        </a:fontRef>
      </a:style>
    </a:spDef>
    <a:lnDef>
      <a:spPr>
        <a:ln>
          <a:solidFill>
            <a:schemeClr val="tx1"/>
          </a:solidFill>
        </a:ln>
        <a:effectLst/>
      </a:spPr>
      <a:bodyPr/>
      <a:lstStyle/>
      <a:style>
        <a:lnRef idx="2">
          <a:schemeClr val="accent1"/>
        </a:lnRef>
        <a:fillRef idx="0">
          <a:schemeClr val="accent1"/>
        </a:fillRef>
        <a:effectRef idx="1">
          <a:schemeClr val="accent1"/>
        </a:effectRef>
        <a:fontRef idx="minor">
          <a:schemeClr val="tx1"/>
        </a:fontRef>
      </a:style>
    </a:lnDef>
    <a:txDef>
      <a:spPr>
        <a:noFill/>
        <a:ln w="25400">
          <a:noFill/>
        </a:ln>
      </a:spPr>
      <a:bodyPr wrap="square" rtlCol="0">
        <a:spAutoFit/>
      </a:bodyPr>
      <a:lstStyle>
        <a:defPPr>
          <a:defRPr dirty="0" smtClean="0">
            <a:solidFill>
              <a:srgbClr val="000000"/>
            </a:solidFill>
            <a:latin typeface="Arial"/>
            <a:cs typeface="Arial"/>
          </a:defRPr>
        </a:defPPr>
      </a:lstStyle>
    </a:txDef>
  </a:objectDefaults>
  <a:extraClrSchemeLst/>
</a:theme>
</file>

<file path=ppt/theme/theme184.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85.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Override>
</file>

<file path=ppt/theme/themeOverride2.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
  <TotalTime>165133</TotalTime>
  <Words>16674</Words>
  <Application>Microsoft Macintosh PowerPoint</Application>
  <PresentationFormat>On-screen Show (4:3)</PresentationFormat>
  <Paragraphs>2980</Paragraphs>
  <Slides>290</Slides>
  <Notes>63</Notes>
  <HiddenSlides>0</HiddenSlides>
  <MMClips>0</MMClips>
  <ScaleCrop>false</ScaleCrop>
  <HeadingPairs>
    <vt:vector size="4" baseType="variant">
      <vt:variant>
        <vt:lpstr>Theme</vt:lpstr>
      </vt:variant>
      <vt:variant>
        <vt:i4>183</vt:i4>
      </vt:variant>
      <vt:variant>
        <vt:lpstr>Slide Titles</vt:lpstr>
      </vt:variant>
      <vt:variant>
        <vt:i4>290</vt:i4>
      </vt:variant>
    </vt:vector>
  </HeadingPairs>
  <TitlesOfParts>
    <vt:vector size="473" baseType="lpstr">
      <vt:lpstr>Edge</vt:lpstr>
      <vt:lpstr>1_Edge</vt:lpstr>
      <vt:lpstr>2_Edge</vt:lpstr>
      <vt:lpstr>3_Edge</vt:lpstr>
      <vt:lpstr>4_Edge</vt:lpstr>
      <vt:lpstr>5_Edge</vt:lpstr>
      <vt:lpstr>6_Edge</vt:lpstr>
      <vt:lpstr>7_Edge</vt:lpstr>
      <vt:lpstr>8_Edge</vt:lpstr>
      <vt:lpstr>2_Office Theme</vt:lpstr>
      <vt:lpstr>10_Edge</vt:lpstr>
      <vt:lpstr>9_Edge</vt:lpstr>
      <vt:lpstr>11_Edge</vt:lpstr>
      <vt:lpstr>12_Edge</vt:lpstr>
      <vt:lpstr>14_Edge</vt:lpstr>
      <vt:lpstr>15_Edge</vt:lpstr>
      <vt:lpstr>16_Edge</vt:lpstr>
      <vt:lpstr>17_Edge</vt:lpstr>
      <vt:lpstr>13_Edge</vt:lpstr>
      <vt:lpstr>18_Edge</vt:lpstr>
      <vt:lpstr>19_Edge</vt:lpstr>
      <vt:lpstr>22_Edge</vt:lpstr>
      <vt:lpstr>23_Edge</vt:lpstr>
      <vt:lpstr>25_Edge</vt:lpstr>
      <vt:lpstr>21_Edge</vt:lpstr>
      <vt:lpstr>24_Edge</vt:lpstr>
      <vt:lpstr>26_Edge</vt:lpstr>
      <vt:lpstr>27_Edge</vt:lpstr>
      <vt:lpstr>28_Edge</vt:lpstr>
      <vt:lpstr>29_Edge</vt:lpstr>
      <vt:lpstr>30_Edge</vt:lpstr>
      <vt:lpstr>31_Edge</vt:lpstr>
      <vt:lpstr>32_Edge</vt:lpstr>
      <vt:lpstr>33_Edge</vt:lpstr>
      <vt:lpstr>34_Edge</vt:lpstr>
      <vt:lpstr>35_Edge</vt:lpstr>
      <vt:lpstr>36_Edge</vt:lpstr>
      <vt:lpstr>37_Edge</vt:lpstr>
      <vt:lpstr>38_Edge</vt:lpstr>
      <vt:lpstr>39_Edge</vt:lpstr>
      <vt:lpstr>41_Edge</vt:lpstr>
      <vt:lpstr>42_Edge</vt:lpstr>
      <vt:lpstr>43_Edge</vt:lpstr>
      <vt:lpstr>44_Edge</vt:lpstr>
      <vt:lpstr>45_Edge</vt:lpstr>
      <vt:lpstr>47_Edge</vt:lpstr>
      <vt:lpstr>48_Edge</vt:lpstr>
      <vt:lpstr>49_Edge</vt:lpstr>
      <vt:lpstr>50_Edge</vt:lpstr>
      <vt:lpstr>51_Edge</vt:lpstr>
      <vt:lpstr>52_Edge</vt:lpstr>
      <vt:lpstr>53_Edge</vt:lpstr>
      <vt:lpstr>56_Edge</vt:lpstr>
      <vt:lpstr>57_Edge</vt:lpstr>
      <vt:lpstr>58_Edge</vt:lpstr>
      <vt:lpstr>59_Edge</vt:lpstr>
      <vt:lpstr>46_Edge</vt:lpstr>
      <vt:lpstr>54_Edge</vt:lpstr>
      <vt:lpstr>55_Edge</vt:lpstr>
      <vt:lpstr>60_Edge</vt:lpstr>
      <vt:lpstr>61_Edge</vt:lpstr>
      <vt:lpstr>62_Edge</vt:lpstr>
      <vt:lpstr>63_Edge</vt:lpstr>
      <vt:lpstr>64_Edge</vt:lpstr>
      <vt:lpstr>40_Edge</vt:lpstr>
      <vt:lpstr>4_Office Theme</vt:lpstr>
      <vt:lpstr>Title &amp; Bullets</vt:lpstr>
      <vt:lpstr>66_Edge</vt:lpstr>
      <vt:lpstr>67_Edge</vt:lpstr>
      <vt:lpstr>68_Edge</vt:lpstr>
      <vt:lpstr>69_Edge</vt:lpstr>
      <vt:lpstr>70_Edge</vt:lpstr>
      <vt:lpstr>71_Edge</vt:lpstr>
      <vt:lpstr>72_Edge</vt:lpstr>
      <vt:lpstr>73_Edge</vt:lpstr>
      <vt:lpstr>74_Edge</vt:lpstr>
      <vt:lpstr>75_Edge</vt:lpstr>
      <vt:lpstr>76_Edge</vt:lpstr>
      <vt:lpstr>77_Edge</vt:lpstr>
      <vt:lpstr>78_Edge</vt:lpstr>
      <vt:lpstr>79_Edge</vt:lpstr>
      <vt:lpstr>20_Edge</vt:lpstr>
      <vt:lpstr>80_Edge</vt:lpstr>
      <vt:lpstr>81_Edge</vt:lpstr>
      <vt:lpstr>84_Edge</vt:lpstr>
      <vt:lpstr>85_Edge</vt:lpstr>
      <vt:lpstr>86_Edge</vt:lpstr>
      <vt:lpstr>87_Edge</vt:lpstr>
      <vt:lpstr>88_Edge</vt:lpstr>
      <vt:lpstr>89_Edge</vt:lpstr>
      <vt:lpstr>90_Edge</vt:lpstr>
      <vt:lpstr>91_Edge</vt:lpstr>
      <vt:lpstr>92_Edge</vt:lpstr>
      <vt:lpstr>93_Edge</vt:lpstr>
      <vt:lpstr>94_Edge</vt:lpstr>
      <vt:lpstr>95_Edge</vt:lpstr>
      <vt:lpstr>1_Metropolitan_bullet</vt:lpstr>
      <vt:lpstr>96_Edge</vt:lpstr>
      <vt:lpstr>97_Edge</vt:lpstr>
      <vt:lpstr>98_Edge</vt:lpstr>
      <vt:lpstr>83_Edge</vt:lpstr>
      <vt:lpstr>99_Edge</vt:lpstr>
      <vt:lpstr>100_Edge</vt:lpstr>
      <vt:lpstr>101_Edge</vt:lpstr>
      <vt:lpstr>2_Metropolitan_bullet</vt:lpstr>
      <vt:lpstr>103_Edge</vt:lpstr>
      <vt:lpstr>104_Edge</vt:lpstr>
      <vt:lpstr>105_Edge</vt:lpstr>
      <vt:lpstr>106_Edge</vt:lpstr>
      <vt:lpstr>82_Edge</vt:lpstr>
      <vt:lpstr>107_Edge</vt:lpstr>
      <vt:lpstr>108_Edge</vt:lpstr>
      <vt:lpstr>109_Edge</vt:lpstr>
      <vt:lpstr>110_Edge</vt:lpstr>
      <vt:lpstr>111_Edge</vt:lpstr>
      <vt:lpstr>112_Edge</vt:lpstr>
      <vt:lpstr>113_Edge</vt:lpstr>
      <vt:lpstr>114_Edge</vt:lpstr>
      <vt:lpstr>115_Edge</vt:lpstr>
      <vt:lpstr>116_Edge</vt:lpstr>
      <vt:lpstr>117_Edge</vt:lpstr>
      <vt:lpstr>118_Edge</vt:lpstr>
      <vt:lpstr>119_Edge</vt:lpstr>
      <vt:lpstr>120_Edge</vt:lpstr>
      <vt:lpstr>121_Edge</vt:lpstr>
      <vt:lpstr>Metropolitan_bullet</vt:lpstr>
      <vt:lpstr>122_Edge</vt:lpstr>
      <vt:lpstr>123_Edge</vt:lpstr>
      <vt:lpstr>124_Edge</vt:lpstr>
      <vt:lpstr>125_Edge</vt:lpstr>
      <vt:lpstr>126_Edge</vt:lpstr>
      <vt:lpstr>127_Edge</vt:lpstr>
      <vt:lpstr>128_Edge</vt:lpstr>
      <vt:lpstr>129_Edge</vt:lpstr>
      <vt:lpstr>130_Edge</vt:lpstr>
      <vt:lpstr>1_Office 테마</vt:lpstr>
      <vt:lpstr>2_Office 테마</vt:lpstr>
      <vt:lpstr>3_Office 테마</vt:lpstr>
      <vt:lpstr>131_Edge</vt:lpstr>
      <vt:lpstr>132_Edge</vt:lpstr>
      <vt:lpstr>134_Edge</vt:lpstr>
      <vt:lpstr>135_Edge</vt:lpstr>
      <vt:lpstr>136_Edge</vt:lpstr>
      <vt:lpstr>102_Edge</vt:lpstr>
      <vt:lpstr>137_Edge</vt:lpstr>
      <vt:lpstr>138_Edge</vt:lpstr>
      <vt:lpstr>139_Edge</vt:lpstr>
      <vt:lpstr>12_Office Theme</vt:lpstr>
      <vt:lpstr>14_Office Theme</vt:lpstr>
      <vt:lpstr>18_Office Theme</vt:lpstr>
      <vt:lpstr>140_Edge</vt:lpstr>
      <vt:lpstr>141_Edge</vt:lpstr>
      <vt:lpstr>65_Edge</vt:lpstr>
      <vt:lpstr>143_Edge</vt:lpstr>
      <vt:lpstr>144_Edge</vt:lpstr>
      <vt:lpstr>145_Edge</vt:lpstr>
      <vt:lpstr>146_Edge</vt:lpstr>
      <vt:lpstr>20_Office Theme</vt:lpstr>
      <vt:lpstr>147_Edge</vt:lpstr>
      <vt:lpstr>11_Office Theme</vt:lpstr>
      <vt:lpstr>21_Office Theme</vt:lpstr>
      <vt:lpstr>22_Office Theme</vt:lpstr>
      <vt:lpstr>23_Office Theme</vt:lpstr>
      <vt:lpstr>1_Office Theme</vt:lpstr>
      <vt:lpstr>16_Office Theme</vt:lpstr>
      <vt:lpstr>6_Office Theme</vt:lpstr>
      <vt:lpstr>3_Office Theme</vt:lpstr>
      <vt:lpstr>5_Office Theme</vt:lpstr>
      <vt:lpstr>1_Sesha</vt:lpstr>
      <vt:lpstr>133_Edge</vt:lpstr>
      <vt:lpstr>142_Edge</vt:lpstr>
      <vt:lpstr>27_Office Theme</vt:lpstr>
      <vt:lpstr>148_Edge</vt:lpstr>
      <vt:lpstr>8_Office Theme</vt:lpstr>
      <vt:lpstr>3_Metropolitan_bullet</vt:lpstr>
      <vt:lpstr>149_Edge</vt:lpstr>
      <vt:lpstr>25_Office Theme</vt:lpstr>
      <vt:lpstr>150_Edge</vt:lpstr>
      <vt:lpstr>151_Edge</vt:lpstr>
      <vt:lpstr>152_Edge</vt:lpstr>
      <vt:lpstr>15_Office Theme</vt:lpstr>
      <vt:lpstr>153_Edge</vt:lpstr>
      <vt:lpstr>caret_template</vt:lpstr>
      <vt:lpstr>Memory Reliability, Security &amp; Beyond  Three Key Issues in Modern Systems</vt:lpstr>
      <vt:lpstr>Brief Self Introduction</vt:lpstr>
      <vt:lpstr>Current Research Focus Areas</vt:lpstr>
      <vt:lpstr>Current Research Focus Areas (II)</vt:lpstr>
      <vt:lpstr>The Main Memory System</vt:lpstr>
      <vt:lpstr>The Main Memory System</vt:lpstr>
      <vt:lpstr>The Main Memory System</vt:lpstr>
      <vt:lpstr>Memory System: A Shared Resource View</vt:lpstr>
      <vt:lpstr>State of the Main Memory System</vt:lpstr>
      <vt:lpstr>Agenda</vt:lpstr>
      <vt:lpstr>Major Trends Affecting Main Memory (I)</vt:lpstr>
      <vt:lpstr>Major Trends Affecting Main Memory (II)</vt:lpstr>
      <vt:lpstr>Example: The Memory Capacity Gap</vt:lpstr>
      <vt:lpstr>Major Trends Affecting Main Memory (III)</vt:lpstr>
      <vt:lpstr>Major Trends Affecting Main Memory (IV)</vt:lpstr>
      <vt:lpstr>Agenda</vt:lpstr>
      <vt:lpstr>Three Key Issues in Future Platforms</vt:lpstr>
      <vt:lpstr>Maslow’s (Human) Hierarchy of Needs</vt:lpstr>
      <vt:lpstr>PowerPoint Presentation</vt:lpstr>
      <vt:lpstr>PowerPoint Presentation</vt:lpstr>
      <vt:lpstr>PowerPoint Presentation</vt:lpstr>
      <vt:lpstr>The DRAM Scaling Problem</vt:lpstr>
      <vt:lpstr>As Memory Scales, It Becomes Unreliable</vt:lpstr>
      <vt:lpstr>Infrastructures to Understand Such Issues</vt:lpstr>
      <vt:lpstr>Infrastructures to Understand Such Issues</vt:lpstr>
      <vt:lpstr>A Curious Discovery [Kim et al., ISCA 2014]</vt:lpstr>
      <vt:lpstr>DRAM RowHammer</vt:lpstr>
      <vt:lpstr>Modern DRAM is Prone to Disturbance Errors</vt:lpstr>
      <vt:lpstr>Most DRAM Modules Are at Risk</vt:lpstr>
      <vt:lpstr>Recent DRAM Is More Vulnerable</vt:lpstr>
      <vt:lpstr>A Simple Program Can Induce Many Errors</vt:lpstr>
      <vt:lpstr>A Simple Program Can Induce Many Errors</vt:lpstr>
      <vt:lpstr>A Simple Program Can Induce Many Errors</vt:lpstr>
      <vt:lpstr>A Simple Program Can Induce Many Errors</vt:lpstr>
      <vt:lpstr>A Simple Program Can Induce Many Errors</vt:lpstr>
      <vt:lpstr>Observed Errors in Real Systems</vt:lpstr>
      <vt:lpstr>One Can Take Over an Otherwise-Secure System</vt:lpstr>
      <vt:lpstr>RowHammer Security Attack Example</vt:lpstr>
      <vt:lpstr>Security Implications</vt:lpstr>
      <vt:lpstr>More Security Implications</vt:lpstr>
      <vt:lpstr>More Security Implications</vt:lpstr>
      <vt:lpstr>More Security Implications?</vt:lpstr>
      <vt:lpstr>Selected Readings on RowHammer (I)</vt:lpstr>
      <vt:lpstr>Selected Readings on RowHammer (II)</vt:lpstr>
      <vt:lpstr>Selected Readings on RowHammer (III)</vt:lpstr>
      <vt:lpstr>Apple’s Patch for RowHammer</vt:lpstr>
      <vt:lpstr>Better Solution Directions: Principled Designs</vt:lpstr>
      <vt:lpstr>How Do We Keep Memory Secure?</vt:lpstr>
      <vt:lpstr>PowerPoint Presentation</vt:lpstr>
      <vt:lpstr>Understand and Model with Experiments (Flash)</vt:lpstr>
      <vt:lpstr>If Time Permits: NAND Flash Vulnerabilities</vt:lpstr>
      <vt:lpstr>There are Two Other Solution Directions</vt:lpstr>
      <vt:lpstr>Exploiting Memory Error Tolerance  with Hybrid Memory Systems</vt:lpstr>
      <vt:lpstr>More on Heterogeneous-Reliability Memory</vt:lpstr>
      <vt:lpstr>A Deeper Dive into    DRAM Reliability Issues</vt:lpstr>
      <vt:lpstr>Root Causes of Disturbance Errors</vt:lpstr>
      <vt:lpstr>RowHammer Characterization Results</vt:lpstr>
      <vt:lpstr>4. Adjacency: Aggressor &amp; Victim</vt:lpstr>
      <vt:lpstr>❶ Access Interval (Aggressor)</vt:lpstr>
      <vt:lpstr>❷ Refresh Interval</vt:lpstr>
      <vt:lpstr>❸ Data Pattern</vt:lpstr>
      <vt:lpstr>6. Other Results (in Paper)</vt:lpstr>
      <vt:lpstr>6. Other Results (in Paper) cont’d</vt:lpstr>
      <vt:lpstr>Some Potential Solutions</vt:lpstr>
      <vt:lpstr>Naive Solutions</vt:lpstr>
      <vt:lpstr>Apple’s Patch for RowHammer</vt:lpstr>
      <vt:lpstr>Our Solution to RowHammer</vt:lpstr>
      <vt:lpstr>Advantages of PARA</vt:lpstr>
      <vt:lpstr>Requirements for PARA</vt:lpstr>
      <vt:lpstr>More on RowHammer Analysis</vt:lpstr>
      <vt:lpstr>Retrospective on RowHammer &amp; Future</vt:lpstr>
      <vt:lpstr>Challenge and Opportunity for Future</vt:lpstr>
      <vt:lpstr>Future of Main Memory</vt:lpstr>
      <vt:lpstr>Large-Scale Failure Analysis of DRAM Chips</vt:lpstr>
      <vt:lpstr>PowerPoint Presentation</vt:lpstr>
      <vt:lpstr>Aside: SSD Error Analysis in the Field</vt:lpstr>
      <vt:lpstr>Future of Main Memory</vt:lpstr>
      <vt:lpstr>DRAM Data Retention Time Failures</vt:lpstr>
      <vt:lpstr>Analysis of Retention Failures [ISCA’13]</vt:lpstr>
      <vt:lpstr>Two Challenges to Retention Time Profiling</vt:lpstr>
      <vt:lpstr>Two Challenges to Retention Time Profiling</vt:lpstr>
      <vt:lpstr>Data Pattern Dependence</vt:lpstr>
      <vt:lpstr>Two Challenges to Retention Time Profiling</vt:lpstr>
      <vt:lpstr>Modern DRAM Retention Time Distribution</vt:lpstr>
      <vt:lpstr>An Example VRT Cell</vt:lpstr>
      <vt:lpstr>Variable Retention Time</vt:lpstr>
      <vt:lpstr>More on DRAM Retention Analysis</vt:lpstr>
      <vt:lpstr>Industry Is Writing Papers About It, Too</vt:lpstr>
      <vt:lpstr>Industry Is Writing Papers About It, Too</vt:lpstr>
      <vt:lpstr>Mitigation of Retention Issues [SIGMETRICS’14]</vt:lpstr>
      <vt:lpstr>Handling Data-Dependent Failures [DSN’16]  </vt:lpstr>
      <vt:lpstr>Handling Data-Dependent Failures [CAL’16]  </vt:lpstr>
      <vt:lpstr>Handling Variable Retention Time [DSN’15] </vt:lpstr>
      <vt:lpstr>Handling Both DPD and VRT [ISCA’17]</vt:lpstr>
      <vt:lpstr>Summary: Memory Reliability and Security</vt:lpstr>
      <vt:lpstr>If Time Permits: NAND Flash Vulnerabilities</vt:lpstr>
      <vt:lpstr>Overview Paper on Flash Reliability</vt:lpstr>
      <vt:lpstr>Challenge and Opportunity for Future</vt:lpstr>
      <vt:lpstr>Three Key Issues in Future Platforms</vt:lpstr>
      <vt:lpstr>PowerPoint Presentation</vt:lpstr>
      <vt:lpstr>PowerPoint Presentation</vt:lpstr>
      <vt:lpstr>Maslow’s (Human) Hierarchy of Needs, Revisited</vt:lpstr>
      <vt:lpstr>Challenge and Opportunity for Future</vt:lpstr>
      <vt:lpstr>The Problem</vt:lpstr>
      <vt:lpstr>The Problem</vt:lpstr>
      <vt:lpstr>A Computing System</vt:lpstr>
      <vt:lpstr>A Computing System</vt:lpstr>
      <vt:lpstr>Today’s Computing Systems</vt:lpstr>
      <vt:lpstr>Yet …</vt:lpstr>
      <vt:lpstr>Perils of Processor-Centric Design</vt:lpstr>
      <vt:lpstr>Perils of Processor-Centric Design</vt:lpstr>
      <vt:lpstr>Three Key Systems Trends</vt:lpstr>
      <vt:lpstr>Data Movement vs. Computation Energy</vt:lpstr>
      <vt:lpstr>Data Movement vs. Computation Energy</vt:lpstr>
      <vt:lpstr>We Need A Paradigm Shift To …</vt:lpstr>
      <vt:lpstr>Goal: In-Memory Computation Engine</vt:lpstr>
      <vt:lpstr>Starting Simple: Data Copy and Initialization</vt:lpstr>
      <vt:lpstr>Today’s Systems: Bulk Data Copy</vt:lpstr>
      <vt:lpstr>Future Systems: In-Memory Copy</vt:lpstr>
      <vt:lpstr>RowClone: In-DRAM Row Copy</vt:lpstr>
      <vt:lpstr>RowClone: Latency and Energy Savings</vt:lpstr>
      <vt:lpstr>More on RowClone</vt:lpstr>
      <vt:lpstr>(Truly) In-Memory Computation</vt:lpstr>
      <vt:lpstr>In-DRAM AND/OR: Triple Row Activation</vt:lpstr>
      <vt:lpstr>In-DRAM Bulk Bitwise AND/OR Operation</vt:lpstr>
      <vt:lpstr>In-DRAM AND/OR Results</vt:lpstr>
      <vt:lpstr>Bitmap Index</vt:lpstr>
      <vt:lpstr>Performance Evaluation</vt:lpstr>
      <vt:lpstr>More on In-DRAM Bulk AND/OR</vt:lpstr>
      <vt:lpstr>In-DRAM NOT: Dual Contact Cell</vt:lpstr>
      <vt:lpstr>In-DRAM NOT Operation</vt:lpstr>
      <vt:lpstr>Energy of In-DRAM Bitwise Operations</vt:lpstr>
      <vt:lpstr>An Example Result</vt:lpstr>
      <vt:lpstr>Buddy-RAM: In-DRAM Bitwise Operations</vt:lpstr>
      <vt:lpstr>Another Example: In-Memory Graph Processing</vt:lpstr>
      <vt:lpstr>Key Bottlenecks in Graph Processing</vt:lpstr>
      <vt:lpstr>Tesseract System for Graph Processing</vt:lpstr>
      <vt:lpstr>Tesseract System for Graph Processing</vt:lpstr>
      <vt:lpstr>Tesseract System for Graph Processing</vt:lpstr>
      <vt:lpstr>Evaluated Systems</vt:lpstr>
      <vt:lpstr>Tesseract Graph Processing Performance</vt:lpstr>
      <vt:lpstr>Tesseract Graph Processing Performance</vt:lpstr>
      <vt:lpstr>Tesseract Graph Processing System Energy</vt:lpstr>
      <vt:lpstr>More on Tesseract</vt:lpstr>
      <vt:lpstr>Challenge and Opportunity for Future</vt:lpstr>
      <vt:lpstr>PEI: PIM-Enabled Instructions (Ideas)</vt:lpstr>
      <vt:lpstr>PEI: PIM-Enabled Instructions (Example)</vt:lpstr>
      <vt:lpstr>Example (Abstract) PEI uArchitecture</vt:lpstr>
      <vt:lpstr>PEI: Initial Evaluation Results</vt:lpstr>
      <vt:lpstr>More on PIM-Enabled Instructions</vt:lpstr>
      <vt:lpstr>More on PIM Design: 3D-Stacked GPU I</vt:lpstr>
      <vt:lpstr>Key Challenge 1</vt:lpstr>
      <vt:lpstr>Key Challenge 1</vt:lpstr>
      <vt:lpstr>Key Challenge 2</vt:lpstr>
      <vt:lpstr>More on PIM Design: 3D-Stacked GPU II</vt:lpstr>
      <vt:lpstr>More on PIM Design: Dependent Misses</vt:lpstr>
      <vt:lpstr>More on PIM: Linked Data Structures</vt:lpstr>
      <vt:lpstr>More on PIM Design: Coherence</vt:lpstr>
      <vt:lpstr>SoftMC: An FPGA-based Testbed for PIM?</vt:lpstr>
      <vt:lpstr>SoftMC: Open Source DRAM Infrastructure</vt:lpstr>
      <vt:lpstr>Simulation Infrastructures for PIM</vt:lpstr>
      <vt:lpstr>Ramulator: A Fast and Extensible DRAM Simulator   [IEEE Comp Arch Letters’15]</vt:lpstr>
      <vt:lpstr>Ramulator Motivation</vt:lpstr>
      <vt:lpstr>Ramulator </vt:lpstr>
      <vt:lpstr>Case Study: Comparison of DRAM Standards</vt:lpstr>
      <vt:lpstr>Ramulator Paper and Source Code</vt:lpstr>
      <vt:lpstr>Challenge and Opportunity for Future</vt:lpstr>
      <vt:lpstr>Three Key Issues in Future Platforms</vt:lpstr>
      <vt:lpstr>PowerPoint Presentation</vt:lpstr>
      <vt:lpstr>Maslow’s Hierarchy of Needs, A Third Time</vt:lpstr>
      <vt:lpstr>Main Memory Latency Lags Behind</vt:lpstr>
      <vt:lpstr>A Closer Look …</vt:lpstr>
      <vt:lpstr>DRAM Latency Is Critical for Performance</vt:lpstr>
      <vt:lpstr>Why the Long Latency?</vt:lpstr>
      <vt:lpstr>Latency Variation in Memory Chips</vt:lpstr>
      <vt:lpstr>Tackling the Fixed Latency Mindset</vt:lpstr>
      <vt:lpstr>Adaptive-Latency DRAM</vt:lpstr>
      <vt:lpstr>PowerPoint Presentation</vt:lpstr>
      <vt:lpstr>PowerPoint Presentation</vt:lpstr>
      <vt:lpstr>PowerPoint Presentation</vt:lpstr>
      <vt:lpstr>PowerPoint Presentation</vt:lpstr>
      <vt:lpstr>More on AL-DRAM</vt:lpstr>
      <vt:lpstr>Heterogeneous Latency within A Chip</vt:lpstr>
      <vt:lpstr>Analysis of Latency Variation in DRAM Chips (I)</vt:lpstr>
      <vt:lpstr>Analysis of Latency Variation in DRAM Chips (II)</vt:lpstr>
      <vt:lpstr>Analysis of Latency-Voltage in DRAM Chips (I)</vt:lpstr>
      <vt:lpstr>And, What If …</vt:lpstr>
      <vt:lpstr>Challenge and Opportunity for Future</vt:lpstr>
      <vt:lpstr> Concluding Remarks</vt:lpstr>
      <vt:lpstr>A Quote from A Famous Architect</vt:lpstr>
      <vt:lpstr>Precedent-Based Design?</vt:lpstr>
      <vt:lpstr>Principled Design</vt:lpstr>
      <vt:lpstr>Another Example: Precedent-Based Design</vt:lpstr>
      <vt:lpstr>Principled Design</vt:lpstr>
      <vt:lpstr>Principle Applied to Another Structure</vt:lpstr>
      <vt:lpstr>Concluding Remarks</vt:lpstr>
      <vt:lpstr>The Future is Very Bright</vt:lpstr>
      <vt:lpstr>For More Open Problems, See (I)</vt:lpstr>
      <vt:lpstr>For More Open Problems, See (II)</vt:lpstr>
      <vt:lpstr>For More Open Problems, See (III)</vt:lpstr>
      <vt:lpstr>For More Open Problems, See (IV)</vt:lpstr>
      <vt:lpstr>Memory Reliability, Security &amp; Beyond  Three Key Issues in Modern Systems</vt:lpstr>
      <vt:lpstr>NAND Flash Memory      Reliability and Security</vt:lpstr>
      <vt:lpstr>Upcoming Overview Paper</vt:lpstr>
      <vt:lpstr>Evolution of NAND Flash Memory</vt:lpstr>
      <vt:lpstr>Flash Challenges: Reliability and Endurance</vt:lpstr>
      <vt:lpstr>NAND Flash Memory is Increasingly Noisy</vt:lpstr>
      <vt:lpstr>Future NAND Flash-based Storage Architecture</vt:lpstr>
      <vt:lpstr>NAND Flash Error Model</vt:lpstr>
      <vt:lpstr>Our Goals and Approach</vt:lpstr>
      <vt:lpstr>Experimental Testing Platform</vt:lpstr>
      <vt:lpstr>NAND Flash Error Types</vt:lpstr>
      <vt:lpstr>Observations: Flash Error Analysis</vt:lpstr>
      <vt:lpstr>More on Flash Error Analysis</vt:lpstr>
      <vt:lpstr>Solution to Retention Errors</vt:lpstr>
      <vt:lpstr>One Issue: Read Disturb in Flash Memory</vt:lpstr>
      <vt:lpstr>NAND Flash Memory Background</vt:lpstr>
      <vt:lpstr>Flash Cell Array</vt:lpstr>
      <vt:lpstr>Flash Cell</vt:lpstr>
      <vt:lpstr>Flash Read</vt:lpstr>
      <vt:lpstr>Flash Pass-Through</vt:lpstr>
      <vt:lpstr>Read from Flash Cell Array</vt:lpstr>
      <vt:lpstr>Read Disturb Problem: “Weak Programming” Effect</vt:lpstr>
      <vt:lpstr>Read Disturb Problem: “Weak Programming” Effect</vt:lpstr>
      <vt:lpstr>Executive Summary</vt:lpstr>
      <vt:lpstr>More on Flash Read Disturb Errors</vt:lpstr>
      <vt:lpstr>Large-Scale Flash SSD Error Analysis</vt:lpstr>
      <vt:lpstr>Another Time: NAND Flash Vulnerabilities</vt:lpstr>
      <vt:lpstr>Flash Memory Programming Vulnerabilities</vt:lpstr>
      <vt:lpstr>Other Works on Flash Memory</vt:lpstr>
      <vt:lpstr>NAND Flash Error Model</vt:lpstr>
      <vt:lpstr>Threshold Voltage Distribution</vt:lpstr>
      <vt:lpstr>Program Interference and Vref Prediction</vt:lpstr>
      <vt:lpstr>Neighbor-Assisted Error Correction</vt:lpstr>
      <vt:lpstr>Data Retention</vt:lpstr>
      <vt:lpstr>SSD Error Analysis in the Field</vt:lpstr>
      <vt:lpstr>Flash Memory Programming Vulnerabilities</vt:lpstr>
      <vt:lpstr>Accurate and Online Channel Modeling</vt:lpstr>
      <vt:lpstr>More on DRAM Refresh</vt:lpstr>
      <vt:lpstr>Tackling Refresh: Solutions</vt:lpstr>
      <vt:lpstr>Summary: Refresh-Access Parallelization</vt:lpstr>
      <vt:lpstr>Refresh Penalty</vt:lpstr>
      <vt:lpstr>Existing Refresh Modes</vt:lpstr>
      <vt:lpstr>Shortcomings of Per-Bank Refresh</vt:lpstr>
      <vt:lpstr>Our First Approach: DARP</vt:lpstr>
      <vt:lpstr>Shortcomings of Per-Bank Refresh</vt:lpstr>
      <vt:lpstr>Shortcomings of Per-Bank Refresh</vt:lpstr>
      <vt:lpstr>Methodology</vt:lpstr>
      <vt:lpstr>Comparison Points</vt:lpstr>
      <vt:lpstr>System Performance</vt:lpstr>
      <vt:lpstr>Energy Efficiency</vt:lpstr>
      <vt:lpstr>More Information on Refresh-Access Parallelization</vt:lpstr>
      <vt:lpstr>Tackling Refresh: Solutions</vt:lpstr>
      <vt:lpstr>Most Refreshes Are Unnecessary</vt:lpstr>
      <vt:lpstr>RAIDR: Eliminating Unnecessary Refreshes</vt:lpstr>
      <vt:lpstr>RAIDR: Baseline Design</vt:lpstr>
      <vt:lpstr>RAIDR in Memory Controller: Option 1</vt:lpstr>
      <vt:lpstr>RAIDR in DRAM Chip: Option 2</vt:lpstr>
      <vt:lpstr>RAIDR: Results and Takeaways</vt:lpstr>
      <vt:lpstr>DRAM Device Capacity Scaling: Performance</vt:lpstr>
      <vt:lpstr>DRAM Device Capacity Scaling: Energy</vt:lpstr>
      <vt:lpstr>RAIDR: Eliminating Unnecessary Refreshes</vt:lpstr>
      <vt:lpstr>More on RAIDR</vt:lpstr>
      <vt:lpstr>Tackling Refresh: Solutions</vt:lpstr>
      <vt:lpstr>Motivation: Understanding Retention</vt:lpstr>
      <vt:lpstr>Two Challenges to Retention Time Profiling</vt:lpstr>
      <vt:lpstr>An Example VRT Cell</vt:lpstr>
      <vt:lpstr>VRT: Implications on Profiling Mechanisms</vt:lpstr>
      <vt:lpstr>More on DRAM Retention Analysis</vt:lpstr>
      <vt:lpstr>Tackling Refresh: Solutions</vt:lpstr>
      <vt:lpstr>Towards an Online Profiling System</vt:lpstr>
      <vt:lpstr>Towards an Online Profiling System</vt:lpstr>
      <vt:lpstr>More on Online Profiling of DRAM</vt:lpstr>
      <vt:lpstr>How Do We Make RAIDR Work in the Presence of the VRT Phenomenon?</vt:lpstr>
      <vt:lpstr>Making RAIDR Work w/ Online Profiling &amp; ECC</vt:lpstr>
      <vt:lpstr>AVATAR</vt:lpstr>
      <vt:lpstr>RESULTS: REFRESH SAVINGS</vt:lpstr>
      <vt:lpstr>SPEEDUP</vt:lpstr>
      <vt:lpstr>ENERGY DELAY PRODUCT</vt:lpstr>
      <vt:lpstr>Making RAIDR Work w/ Online Profiling &amp; ECC</vt:lpstr>
      <vt:lpstr>DRAM Refresh: Summary and Conclusions</vt:lpstr>
      <vt:lpstr>Other Backup Slides</vt:lpstr>
      <vt:lpstr>Acknowledgments</vt:lpstr>
      <vt:lpstr>Funding Acknowledgments</vt:lpstr>
      <vt:lpstr>Solving the Memory Scaling Problem</vt:lpstr>
      <vt:lpstr>Principles (So Far)</vt:lpstr>
      <vt:lpstr>Summary</vt:lpstr>
      <vt:lpstr>Some Open Source Tools</vt:lpstr>
      <vt:lpstr>Referenced Papers</vt:lpstr>
      <vt:lpstr>Related Videos and Course Materials</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ATLAS: A Scalable and High-Performance Scheduling Algorithm for Multiple Memory Controllers</dc:title>
  <dc:creator>yoongu</dc:creator>
  <cp:lastModifiedBy>OM</cp:lastModifiedBy>
  <cp:revision>2502</cp:revision>
  <cp:lastPrinted>2010-05-26T16:43:32Z</cp:lastPrinted>
  <dcterms:created xsi:type="dcterms:W3CDTF">2010-10-08T20:41:54Z</dcterms:created>
  <dcterms:modified xsi:type="dcterms:W3CDTF">2017-06-18T17:11:31Z</dcterms:modified>
</cp:coreProperties>
</file>