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4.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15.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6.xml" ContentType="application/vnd.openxmlformats-officedocument.theme+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7.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8.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20.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theme/theme21.xml" ContentType="application/vnd.openxmlformats-officedocument.theme+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theme/theme22.xml" ContentType="application/vnd.openxmlformats-officedocument.theme+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theme/theme26.xml" ContentType="application/vnd.openxmlformats-officedocument.theme+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theme/theme27.xml" ContentType="application/vnd.openxmlformats-officedocument.theme+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theme/theme28.xml" ContentType="application/vnd.openxmlformats-officedocument.theme+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theme/theme29.xml" ContentType="application/vnd.openxmlformats-officedocument.theme+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theme/theme31.xml" ContentType="application/vnd.openxmlformats-officedocument.theme+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theme/theme32.xml" ContentType="application/vnd.openxmlformats-officedocument.theme+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theme/theme33.xml" ContentType="application/vnd.openxmlformats-officedocument.theme+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theme/theme34.xml" ContentType="application/vnd.openxmlformats-officedocument.theme+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theme/theme35.xml" ContentType="application/vnd.openxmlformats-officedocument.theme+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theme/theme36.xml" ContentType="application/vnd.openxmlformats-officedocument.theme+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theme/theme37.xml" ContentType="application/vnd.openxmlformats-officedocument.theme+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theme/theme38.xml" ContentType="application/vnd.openxmlformats-officedocument.theme+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theme/theme39.xml" ContentType="application/vnd.openxmlformats-officedocument.theme+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40.xml" ContentType="application/vnd.openxmlformats-officedocument.theme+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theme/theme41.xml" ContentType="application/vnd.openxmlformats-officedocument.theme+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theme/theme42.xml" ContentType="application/vnd.openxmlformats-officedocument.theme+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theme/theme43.xml" ContentType="application/vnd.openxmlformats-officedocument.theme+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theme/theme44.xml" ContentType="application/vnd.openxmlformats-officedocument.theme+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theme/theme45.xml" ContentType="application/vnd.openxmlformats-officedocument.theme+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theme/theme46.xml" ContentType="application/vnd.openxmlformats-officedocument.theme+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theme/theme47.xml" ContentType="application/vnd.openxmlformats-officedocument.theme+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theme/theme48.xml" ContentType="application/vnd.openxmlformats-officedocument.theme+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theme/theme49.xml" ContentType="application/vnd.openxmlformats-officedocument.theme+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theme/theme51.xml" ContentType="application/vnd.openxmlformats-officedocument.theme+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theme/theme52.xml" ContentType="application/vnd.openxmlformats-officedocument.theme+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theme/theme53.xml" ContentType="application/vnd.openxmlformats-officedocument.theme+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theme/theme54.xml" ContentType="application/vnd.openxmlformats-officedocument.theme+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theme/theme55.xml" ContentType="application/vnd.openxmlformats-officedocument.theme+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theme/theme56.xml" ContentType="application/vnd.openxmlformats-officedocument.theme+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theme/theme57.xml" ContentType="application/vnd.openxmlformats-officedocument.theme+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theme/theme58.xml" ContentType="application/vnd.openxmlformats-officedocument.theme+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theme/theme59.xml" ContentType="application/vnd.openxmlformats-officedocument.theme+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theme/theme60.xml" ContentType="application/vnd.openxmlformats-officedocument.theme+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theme/theme61.xml" ContentType="application/vnd.openxmlformats-officedocument.theme+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theme/theme62.xml" ContentType="application/vnd.openxmlformats-officedocument.theme+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theme/theme63.xml" ContentType="application/vnd.openxmlformats-officedocument.theme+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theme/theme64.xml" ContentType="application/vnd.openxmlformats-officedocument.theme+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theme/theme65.xml" ContentType="application/vnd.openxmlformats-officedocument.theme+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theme/theme66.xml" ContentType="application/vnd.openxmlformats-officedocument.theme+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theme/theme67.xml" ContentType="application/vnd.openxmlformats-officedocument.theme+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theme/theme68.xml" ContentType="application/vnd.openxmlformats-officedocument.theme+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theme/theme69.xml" ContentType="application/vnd.openxmlformats-officedocument.theme+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theme/theme70.xml" ContentType="application/vnd.openxmlformats-officedocument.theme+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theme/theme71.xml" ContentType="application/vnd.openxmlformats-officedocument.theme+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theme/theme72.xml" ContentType="application/vnd.openxmlformats-officedocument.theme+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theme/theme73.xml" ContentType="application/vnd.openxmlformats-officedocument.theme+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theme/theme74.xml" ContentType="application/vnd.openxmlformats-officedocument.theme+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theme/theme75.xml" ContentType="application/vnd.openxmlformats-officedocument.theme+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theme/theme76.xml" ContentType="application/vnd.openxmlformats-officedocument.theme+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slideLayouts/slideLayout822.xml" ContentType="application/vnd.openxmlformats-officedocument.presentationml.slideLayout+xml"/>
  <Override PartName="/ppt/theme/theme77.xml" ContentType="application/vnd.openxmlformats-officedocument.theme+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slideLayouts/slideLayout833.xml" ContentType="application/vnd.openxmlformats-officedocument.presentationml.slideLayout+xml"/>
  <Override PartName="/ppt/theme/theme78.xml" ContentType="application/vnd.openxmlformats-officedocument.theme+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theme/theme79.xml" ContentType="application/vnd.openxmlformats-officedocument.theme+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slideLayouts/slideLayout855.xml" ContentType="application/vnd.openxmlformats-officedocument.presentationml.slideLayout+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theme/theme80.xml" ContentType="application/vnd.openxmlformats-officedocument.theme+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theme/theme81.xml" ContentType="application/vnd.openxmlformats-officedocument.theme+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theme/theme82.xml" ContentType="application/vnd.openxmlformats-officedocument.theme+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slideLayouts/slideLayout876.xml" ContentType="application/vnd.openxmlformats-officedocument.presentationml.slideLayout+xml"/>
  <Override PartName="/ppt/slideLayouts/slideLayout877.xml" ContentType="application/vnd.openxmlformats-officedocument.presentationml.slideLayout+xml"/>
  <Override PartName="/ppt/slideLayouts/slideLayout878.xml" ContentType="application/vnd.openxmlformats-officedocument.presentationml.slideLayout+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slideLayouts/slideLayout885.xml" ContentType="application/vnd.openxmlformats-officedocument.presentationml.slideLayout+xml"/>
  <Override PartName="/ppt/theme/theme83.xml" ContentType="application/vnd.openxmlformats-officedocument.theme+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slideLayouts/slideLayout888.xml" ContentType="application/vnd.openxmlformats-officedocument.presentationml.slideLayout+xml"/>
  <Override PartName="/ppt/slideLayouts/slideLayout889.xml" ContentType="application/vnd.openxmlformats-officedocument.presentationml.slideLayout+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theme/theme84.xml" ContentType="application/vnd.openxmlformats-officedocument.theme+xml"/>
  <Override PartName="/ppt/theme/theme85.xml" ContentType="application/vnd.openxmlformats-officedocument.theme+xml"/>
  <Override PartName="/ppt/theme/theme8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theme/themeOverride1.xml" ContentType="application/vnd.openxmlformats-officedocument.themeOverride+xml"/>
  <Override PartName="/ppt/charts/chart4.xml" ContentType="application/vnd.openxmlformats-officedocument.drawingml.chart+xml"/>
  <Override PartName="/ppt/theme/themeOverride2.xml" ContentType="application/vnd.openxmlformats-officedocument.themeOverride+xml"/>
  <Override PartName="/ppt/charts/chart5.xml" ContentType="application/vnd.openxmlformats-officedocument.drawingml.chart+xml"/>
  <Override PartName="/ppt/theme/themeOverride3.xml" ContentType="application/vnd.openxmlformats-officedocument.themeOverride+xml"/>
  <Override PartName="/ppt/charts/chart6.xml" ContentType="application/vnd.openxmlformats-officedocument.drawingml.chart+xml"/>
  <Override PartName="/ppt/theme/themeOverride4.xml" ContentType="application/vnd.openxmlformats-officedocument.themeOverr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7.xml" ContentType="application/vnd.openxmlformats-officedocument.drawingml.chart+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rts/chart8.xml" ContentType="application/vnd.openxmlformats-officedocument.drawingml.chart+xml"/>
  <Override PartName="/ppt/theme/themeOverride5.xml" ContentType="application/vnd.openxmlformats-officedocument.themeOverride+xml"/>
  <Override PartName="/ppt/charts/chart9.xml" ContentType="application/vnd.openxmlformats-officedocument.drawingml.chart+xml"/>
  <Override PartName="/ppt/theme/themeOverride6.xml" ContentType="application/vnd.openxmlformats-officedocument.themeOverride+xml"/>
  <Override PartName="/ppt/drawings/drawing1.xml" ContentType="application/vnd.openxmlformats-officedocument.drawingml.chartshapes+xml"/>
  <Override PartName="/ppt/charts/chart10.xml" ContentType="application/vnd.openxmlformats-officedocument.drawingml.chart+xml"/>
  <Override PartName="/ppt/theme/themeOverride7.xml" ContentType="application/vnd.openxmlformats-officedocument.themeOverride+xml"/>
  <Override PartName="/ppt/drawings/drawing2.xml" ContentType="application/vnd.openxmlformats-officedocument.drawingml.chartshapes+xml"/>
  <Override PartName="/ppt/notesSlides/notesSlide39.xml" ContentType="application/vnd.openxmlformats-officedocument.presentationml.notesSlide+xml"/>
  <Override PartName="/ppt/charts/chart11.xml" ContentType="application/vnd.openxmlformats-officedocument.drawingml.chart+xml"/>
  <Override PartName="/ppt/theme/themeOverride8.xml" ContentType="application/vnd.openxmlformats-officedocument.themeOverride+xml"/>
  <Override PartName="/ppt/drawings/drawing3.xml" ContentType="application/vnd.openxmlformats-officedocument.drawingml.chartshapes+xml"/>
  <Override PartName="/ppt/charts/chart12.xml" ContentType="application/vnd.openxmlformats-officedocument.drawingml.chart+xml"/>
  <Override PartName="/ppt/theme/themeOverride9.xml" ContentType="application/vnd.openxmlformats-officedocument.themeOverride+xml"/>
  <Override PartName="/ppt/charts/chart13.xml" ContentType="application/vnd.openxmlformats-officedocument.drawingml.chart+xml"/>
  <Override PartName="/ppt/theme/themeOverride10.xml" ContentType="application/vnd.openxmlformats-officedocument.themeOverride+xml"/>
  <Override PartName="/ppt/charts/chart14.xml" ContentType="application/vnd.openxmlformats-officedocument.drawingml.chart+xml"/>
  <Override PartName="/ppt/theme/themeOverride11.xml" ContentType="application/vnd.openxmlformats-officedocument.themeOverr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charts/chart15.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74" r:id="rId9"/>
    <p:sldMasterId id="2147484087" r:id="rId10"/>
    <p:sldMasterId id="2147484099" r:id="rId11"/>
    <p:sldMasterId id="2147484281" r:id="rId12"/>
    <p:sldMasterId id="2147484522" r:id="rId13"/>
    <p:sldMasterId id="2147484571" r:id="rId14"/>
    <p:sldMasterId id="2147484777" r:id="rId15"/>
    <p:sldMasterId id="2147484837" r:id="rId16"/>
    <p:sldMasterId id="2147484849" r:id="rId17"/>
    <p:sldMasterId id="2147484861" r:id="rId18"/>
    <p:sldMasterId id="2147484873" r:id="rId19"/>
    <p:sldMasterId id="2147484969" r:id="rId20"/>
    <p:sldMasterId id="2147485410" r:id="rId21"/>
    <p:sldMasterId id="2147485520" r:id="rId22"/>
    <p:sldMasterId id="2147485532" r:id="rId23"/>
    <p:sldMasterId id="2147485652" r:id="rId24"/>
    <p:sldMasterId id="2147485665" r:id="rId25"/>
    <p:sldMasterId id="2147485714" r:id="rId26"/>
    <p:sldMasterId id="2147486472" r:id="rId27"/>
    <p:sldMasterId id="2147486594" r:id="rId28"/>
    <p:sldMasterId id="2147486871" r:id="rId29"/>
    <p:sldMasterId id="2147487120" r:id="rId30"/>
    <p:sldMasterId id="2147487144" r:id="rId31"/>
    <p:sldMasterId id="2147487194" r:id="rId32"/>
    <p:sldMasterId id="2147487206" r:id="rId33"/>
    <p:sldMasterId id="2147487258" r:id="rId34"/>
    <p:sldMasterId id="2147487459" r:id="rId35"/>
    <p:sldMasterId id="2147487471" r:id="rId36"/>
    <p:sldMasterId id="2147487574" r:id="rId37"/>
    <p:sldMasterId id="2147487623" r:id="rId38"/>
    <p:sldMasterId id="2147487743" r:id="rId39"/>
    <p:sldMasterId id="2147487755" r:id="rId40"/>
    <p:sldMasterId id="2147488050" r:id="rId41"/>
    <p:sldMasterId id="2147488076" r:id="rId42"/>
    <p:sldMasterId id="2147488101" r:id="rId43"/>
    <p:sldMasterId id="2147488152" r:id="rId44"/>
    <p:sldMasterId id="2147488164" r:id="rId45"/>
    <p:sldMasterId id="2147488189" r:id="rId46"/>
    <p:sldMasterId id="2147488241" r:id="rId47"/>
    <p:sldMasterId id="2147488253" r:id="rId48"/>
    <p:sldMasterId id="2147488265" r:id="rId49"/>
    <p:sldMasterId id="2147488277" r:id="rId50"/>
    <p:sldMasterId id="2147488289" r:id="rId51"/>
    <p:sldMasterId id="2147488329" r:id="rId52"/>
    <p:sldMasterId id="2147488379" r:id="rId53"/>
    <p:sldMasterId id="2147488499" r:id="rId54"/>
    <p:sldMasterId id="2147488512" r:id="rId55"/>
    <p:sldMasterId id="2147488524" r:id="rId56"/>
    <p:sldMasterId id="2147488573" r:id="rId57"/>
    <p:sldMasterId id="2147488580" r:id="rId58"/>
    <p:sldMasterId id="2147488653" r:id="rId59"/>
    <p:sldMasterId id="2147488718" r:id="rId60"/>
    <p:sldMasterId id="2147488743" r:id="rId61"/>
    <p:sldMasterId id="2147488804" r:id="rId62"/>
    <p:sldMasterId id="2147488816" r:id="rId63"/>
    <p:sldMasterId id="2147488829" r:id="rId64"/>
    <p:sldMasterId id="2147488832" r:id="rId65"/>
    <p:sldMasterId id="2147488844" r:id="rId66"/>
    <p:sldMasterId id="2147488857" r:id="rId67"/>
    <p:sldMasterId id="2147488869" r:id="rId68"/>
    <p:sldMasterId id="2147488874" r:id="rId69"/>
    <p:sldMasterId id="2147488887" r:id="rId70"/>
    <p:sldMasterId id="2147488900" r:id="rId71"/>
    <p:sldMasterId id="2147488912" r:id="rId72"/>
    <p:sldMasterId id="2147488924" r:id="rId73"/>
    <p:sldMasterId id="2147488937" r:id="rId74"/>
    <p:sldMasterId id="2147488950" r:id="rId75"/>
    <p:sldMasterId id="2147488963" r:id="rId76"/>
    <p:sldMasterId id="2147488966" r:id="rId77"/>
    <p:sldMasterId id="2147488978" r:id="rId78"/>
    <p:sldMasterId id="2147488990" r:id="rId79"/>
    <p:sldMasterId id="2147489003" r:id="rId80"/>
    <p:sldMasterId id="2147489016" r:id="rId81"/>
    <p:sldMasterId id="2147489021" r:id="rId82"/>
    <p:sldMasterId id="2147489034" r:id="rId83"/>
    <p:sldMasterId id="2147489047" r:id="rId84"/>
  </p:sldMasterIdLst>
  <p:notesMasterIdLst>
    <p:notesMasterId r:id="rId443"/>
  </p:notesMasterIdLst>
  <p:handoutMasterIdLst>
    <p:handoutMasterId r:id="rId444"/>
  </p:handoutMasterIdLst>
  <p:sldIdLst>
    <p:sldId id="6000" r:id="rId85"/>
    <p:sldId id="5906" r:id="rId86"/>
    <p:sldId id="5907" r:id="rId87"/>
    <p:sldId id="5908" r:id="rId88"/>
    <p:sldId id="5909" r:id="rId89"/>
    <p:sldId id="5910" r:id="rId90"/>
    <p:sldId id="5911" r:id="rId91"/>
    <p:sldId id="5848" r:id="rId92"/>
    <p:sldId id="5916" r:id="rId93"/>
    <p:sldId id="5849" r:id="rId94"/>
    <p:sldId id="5912" r:id="rId95"/>
    <p:sldId id="5913" r:id="rId96"/>
    <p:sldId id="6004" r:id="rId97"/>
    <p:sldId id="6005" r:id="rId98"/>
    <p:sldId id="6006" r:id="rId99"/>
    <p:sldId id="5917" r:id="rId100"/>
    <p:sldId id="2558" r:id="rId101"/>
    <p:sldId id="2559" r:id="rId102"/>
    <p:sldId id="2563" r:id="rId103"/>
    <p:sldId id="2566" r:id="rId104"/>
    <p:sldId id="2560" r:id="rId105"/>
    <p:sldId id="2564" r:id="rId106"/>
    <p:sldId id="2567" r:id="rId107"/>
    <p:sldId id="2568" r:id="rId108"/>
    <p:sldId id="2570" r:id="rId109"/>
    <p:sldId id="2572" r:id="rId110"/>
    <p:sldId id="2689" r:id="rId111"/>
    <p:sldId id="2690" r:id="rId112"/>
    <p:sldId id="2691" r:id="rId113"/>
    <p:sldId id="2573" r:id="rId114"/>
    <p:sldId id="2575" r:id="rId115"/>
    <p:sldId id="2586" r:id="rId116"/>
    <p:sldId id="5655" r:id="rId117"/>
    <p:sldId id="2569" r:id="rId118"/>
    <p:sldId id="2550" r:id="rId119"/>
    <p:sldId id="5162" r:id="rId120"/>
    <p:sldId id="5163" r:id="rId121"/>
    <p:sldId id="2589" r:id="rId122"/>
    <p:sldId id="5164" r:id="rId123"/>
    <p:sldId id="2580" r:id="rId124"/>
    <p:sldId id="5165" r:id="rId125"/>
    <p:sldId id="5166" r:id="rId126"/>
    <p:sldId id="2554" r:id="rId127"/>
    <p:sldId id="2581" r:id="rId128"/>
    <p:sldId id="2582" r:id="rId129"/>
    <p:sldId id="2583" r:id="rId130"/>
    <p:sldId id="5405" r:id="rId131"/>
    <p:sldId id="4457" r:id="rId132"/>
    <p:sldId id="5835" r:id="rId133"/>
    <p:sldId id="5965" r:id="rId134"/>
    <p:sldId id="5964" r:id="rId135"/>
    <p:sldId id="2577" r:id="rId136"/>
    <p:sldId id="2649" r:id="rId137"/>
    <p:sldId id="2670" r:id="rId138"/>
    <p:sldId id="5966" r:id="rId139"/>
    <p:sldId id="2578" r:id="rId140"/>
    <p:sldId id="2592" r:id="rId141"/>
    <p:sldId id="2587" r:id="rId142"/>
    <p:sldId id="5279" r:id="rId143"/>
    <p:sldId id="5168" r:id="rId144"/>
    <p:sldId id="5182" r:id="rId145"/>
    <p:sldId id="5183" r:id="rId146"/>
    <p:sldId id="5184" r:id="rId147"/>
    <p:sldId id="5967" r:id="rId148"/>
    <p:sldId id="5968" r:id="rId149"/>
    <p:sldId id="5173" r:id="rId150"/>
    <p:sldId id="5174" r:id="rId151"/>
    <p:sldId id="5175" r:id="rId152"/>
    <p:sldId id="5176" r:id="rId153"/>
    <p:sldId id="4436" r:id="rId154"/>
    <p:sldId id="5969" r:id="rId155"/>
    <p:sldId id="4696" r:id="rId156"/>
    <p:sldId id="5742" r:id="rId157"/>
    <p:sldId id="5280" r:id="rId158"/>
    <p:sldId id="5285" r:id="rId159"/>
    <p:sldId id="5284" r:id="rId160"/>
    <p:sldId id="5970" r:id="rId161"/>
    <p:sldId id="5178" r:id="rId162"/>
    <p:sldId id="5179" r:id="rId163"/>
    <p:sldId id="5180" r:id="rId164"/>
    <p:sldId id="5181" r:id="rId165"/>
    <p:sldId id="2650" r:id="rId166"/>
    <p:sldId id="2591" r:id="rId167"/>
    <p:sldId id="2607" r:id="rId168"/>
    <p:sldId id="5971" r:id="rId169"/>
    <p:sldId id="2593" r:id="rId170"/>
    <p:sldId id="5578" r:id="rId171"/>
    <p:sldId id="5579" r:id="rId172"/>
    <p:sldId id="2606" r:id="rId173"/>
    <p:sldId id="2652" r:id="rId174"/>
    <p:sldId id="2594" r:id="rId175"/>
    <p:sldId id="2595" r:id="rId176"/>
    <p:sldId id="5212" r:id="rId177"/>
    <p:sldId id="5213" r:id="rId178"/>
    <p:sldId id="5214" r:id="rId179"/>
    <p:sldId id="5936" r:id="rId180"/>
    <p:sldId id="5937" r:id="rId181"/>
    <p:sldId id="2597" r:id="rId182"/>
    <p:sldId id="2599" r:id="rId183"/>
    <p:sldId id="2600" r:id="rId184"/>
    <p:sldId id="2601" r:id="rId185"/>
    <p:sldId id="2602" r:id="rId186"/>
    <p:sldId id="2603" r:id="rId187"/>
    <p:sldId id="2604" r:id="rId188"/>
    <p:sldId id="5185" r:id="rId189"/>
    <p:sldId id="5186" r:id="rId190"/>
    <p:sldId id="3721" r:id="rId191"/>
    <p:sldId id="3722" r:id="rId192"/>
    <p:sldId id="5187" r:id="rId193"/>
    <p:sldId id="5188" r:id="rId194"/>
    <p:sldId id="5189" r:id="rId195"/>
    <p:sldId id="5521" r:id="rId196"/>
    <p:sldId id="5924" r:id="rId197"/>
    <p:sldId id="5923" r:id="rId198"/>
    <p:sldId id="5036" r:id="rId199"/>
    <p:sldId id="2610" r:id="rId200"/>
    <p:sldId id="2618" r:id="rId201"/>
    <p:sldId id="5198" r:id="rId202"/>
    <p:sldId id="5190" r:id="rId203"/>
    <p:sldId id="5191" r:id="rId204"/>
    <p:sldId id="5951" r:id="rId205"/>
    <p:sldId id="5193" r:id="rId206"/>
    <p:sldId id="5194" r:id="rId207"/>
    <p:sldId id="5963" r:id="rId208"/>
    <p:sldId id="5607" r:id="rId209"/>
    <p:sldId id="5196" r:id="rId210"/>
    <p:sldId id="5972" r:id="rId211"/>
    <p:sldId id="5606" r:id="rId212"/>
    <p:sldId id="5752" r:id="rId213"/>
    <p:sldId id="552" r:id="rId214"/>
    <p:sldId id="5690" r:id="rId215"/>
    <p:sldId id="5753" r:id="rId216"/>
    <p:sldId id="5857" r:id="rId217"/>
    <p:sldId id="5962" r:id="rId218"/>
    <p:sldId id="5974" r:id="rId219"/>
    <p:sldId id="5973" r:id="rId220"/>
    <p:sldId id="2371" r:id="rId221"/>
    <p:sldId id="4983" r:id="rId222"/>
    <p:sldId id="2620" r:id="rId223"/>
    <p:sldId id="2693" r:id="rId224"/>
    <p:sldId id="5215" r:id="rId225"/>
    <p:sldId id="5216" r:id="rId226"/>
    <p:sldId id="5199" r:id="rId227"/>
    <p:sldId id="5197" r:id="rId228"/>
    <p:sldId id="5200" r:id="rId229"/>
    <p:sldId id="5975" r:id="rId230"/>
    <p:sldId id="5202" r:id="rId231"/>
    <p:sldId id="5203" r:id="rId232"/>
    <p:sldId id="5204" r:id="rId233"/>
    <p:sldId id="3730" r:id="rId234"/>
    <p:sldId id="3731" r:id="rId235"/>
    <p:sldId id="2694" r:id="rId236"/>
    <p:sldId id="4156" r:id="rId237"/>
    <p:sldId id="4157" r:id="rId238"/>
    <p:sldId id="3735" r:id="rId239"/>
    <p:sldId id="5400" r:id="rId240"/>
    <p:sldId id="5205" r:id="rId241"/>
    <p:sldId id="5206" r:id="rId242"/>
    <p:sldId id="5976" r:id="rId243"/>
    <p:sldId id="3737" r:id="rId244"/>
    <p:sldId id="3738" r:id="rId245"/>
    <p:sldId id="2630" r:id="rId246"/>
    <p:sldId id="5207" r:id="rId247"/>
    <p:sldId id="5509" r:id="rId248"/>
    <p:sldId id="5209" r:id="rId249"/>
    <p:sldId id="4689" r:id="rId250"/>
    <p:sldId id="5210" r:id="rId251"/>
    <p:sldId id="5211" r:id="rId252"/>
    <p:sldId id="5540" r:id="rId253"/>
    <p:sldId id="5217" r:id="rId254"/>
    <p:sldId id="5218" r:id="rId255"/>
    <p:sldId id="5219" r:id="rId256"/>
    <p:sldId id="5220" r:id="rId257"/>
    <p:sldId id="5221" r:id="rId258"/>
    <p:sldId id="5977" r:id="rId259"/>
    <p:sldId id="5978" r:id="rId260"/>
    <p:sldId id="5222" r:id="rId261"/>
    <p:sldId id="3759" r:id="rId262"/>
    <p:sldId id="5979" r:id="rId263"/>
    <p:sldId id="5593" r:id="rId264"/>
    <p:sldId id="5854" r:id="rId265"/>
    <p:sldId id="2647" r:id="rId266"/>
    <p:sldId id="6007" r:id="rId267"/>
    <p:sldId id="5980" r:id="rId268"/>
    <p:sldId id="5286" r:id="rId269"/>
    <p:sldId id="5287" r:id="rId270"/>
    <p:sldId id="5288" r:id="rId271"/>
    <p:sldId id="5289" r:id="rId272"/>
    <p:sldId id="5290" r:id="rId273"/>
    <p:sldId id="5291" r:id="rId274"/>
    <p:sldId id="5292" r:id="rId275"/>
    <p:sldId id="5294" r:id="rId276"/>
    <p:sldId id="5223" r:id="rId277"/>
    <p:sldId id="5224" r:id="rId278"/>
    <p:sldId id="5225" r:id="rId279"/>
    <p:sldId id="5226" r:id="rId280"/>
    <p:sldId id="5227" r:id="rId281"/>
    <p:sldId id="5302" r:id="rId282"/>
    <p:sldId id="5303" r:id="rId283"/>
    <p:sldId id="5311" r:id="rId284"/>
    <p:sldId id="5312" r:id="rId285"/>
    <p:sldId id="5313" r:id="rId286"/>
    <p:sldId id="5314" r:id="rId287"/>
    <p:sldId id="4279" r:id="rId288"/>
    <p:sldId id="5834" r:id="rId289"/>
    <p:sldId id="5991" r:id="rId290"/>
    <p:sldId id="5837" r:id="rId291"/>
    <p:sldId id="5836" r:id="rId292"/>
    <p:sldId id="5471" r:id="rId293"/>
    <p:sldId id="5852" r:id="rId294"/>
    <p:sldId id="5543" r:id="rId295"/>
    <p:sldId id="5155" r:id="rId296"/>
    <p:sldId id="5918" r:id="rId297"/>
    <p:sldId id="5919" r:id="rId298"/>
    <p:sldId id="5920" r:id="rId299"/>
    <p:sldId id="5982" r:id="rId300"/>
    <p:sldId id="5983" r:id="rId301"/>
    <p:sldId id="5843" r:id="rId302"/>
    <p:sldId id="5984" r:id="rId303"/>
    <p:sldId id="2662" r:id="rId304"/>
    <p:sldId id="5981" r:id="rId305"/>
    <p:sldId id="5229" r:id="rId306"/>
    <p:sldId id="5230" r:id="rId307"/>
    <p:sldId id="5231" r:id="rId308"/>
    <p:sldId id="5232" r:id="rId309"/>
    <p:sldId id="5233" r:id="rId310"/>
    <p:sldId id="5234" r:id="rId311"/>
    <p:sldId id="5235" r:id="rId312"/>
    <p:sldId id="5236" r:id="rId313"/>
    <p:sldId id="5237" r:id="rId314"/>
    <p:sldId id="5238" r:id="rId315"/>
    <p:sldId id="5239" r:id="rId316"/>
    <p:sldId id="5240" r:id="rId317"/>
    <p:sldId id="5241" r:id="rId318"/>
    <p:sldId id="5242" r:id="rId319"/>
    <p:sldId id="5243" r:id="rId320"/>
    <p:sldId id="5244" r:id="rId321"/>
    <p:sldId id="5245" r:id="rId322"/>
    <p:sldId id="5246" r:id="rId323"/>
    <p:sldId id="5247" r:id="rId324"/>
    <p:sldId id="5248" r:id="rId325"/>
    <p:sldId id="5249" r:id="rId326"/>
    <p:sldId id="257" r:id="rId327"/>
    <p:sldId id="382" r:id="rId328"/>
    <p:sldId id="461" r:id="rId329"/>
    <p:sldId id="464" r:id="rId330"/>
    <p:sldId id="380" r:id="rId331"/>
    <p:sldId id="3602" r:id="rId332"/>
    <p:sldId id="5986" r:id="rId333"/>
    <p:sldId id="5987" r:id="rId334"/>
    <p:sldId id="5985" r:id="rId335"/>
    <p:sldId id="5989" r:id="rId336"/>
    <p:sldId id="1460" r:id="rId337"/>
    <p:sldId id="1461" r:id="rId338"/>
    <p:sldId id="5154" r:id="rId339"/>
    <p:sldId id="5990" r:id="rId340"/>
    <p:sldId id="6008" r:id="rId341"/>
    <p:sldId id="6009" r:id="rId342"/>
    <p:sldId id="6010" r:id="rId343"/>
    <p:sldId id="6011" r:id="rId344"/>
    <p:sldId id="6012" r:id="rId345"/>
    <p:sldId id="5627" r:id="rId346"/>
    <p:sldId id="3773" r:id="rId347"/>
    <p:sldId id="4901" r:id="rId348"/>
    <p:sldId id="4278" r:id="rId349"/>
    <p:sldId id="5988" r:id="rId350"/>
    <p:sldId id="1517" r:id="rId351"/>
    <p:sldId id="1505" r:id="rId352"/>
    <p:sldId id="1518" r:id="rId353"/>
    <p:sldId id="1519" r:id="rId354"/>
    <p:sldId id="5653" r:id="rId355"/>
    <p:sldId id="5658" r:id="rId356"/>
    <p:sldId id="5337" r:id="rId357"/>
    <p:sldId id="5208" r:id="rId358"/>
    <p:sldId id="5252" r:id="rId359"/>
    <p:sldId id="5253" r:id="rId360"/>
    <p:sldId id="5254" r:id="rId361"/>
    <p:sldId id="5255" r:id="rId362"/>
    <p:sldId id="5256" r:id="rId363"/>
    <p:sldId id="5257" r:id="rId364"/>
    <p:sldId id="5258" r:id="rId365"/>
    <p:sldId id="5259" r:id="rId366"/>
    <p:sldId id="5260" r:id="rId367"/>
    <p:sldId id="5261" r:id="rId368"/>
    <p:sldId id="5262" r:id="rId369"/>
    <p:sldId id="5263" r:id="rId370"/>
    <p:sldId id="5264" r:id="rId371"/>
    <p:sldId id="5265" r:id="rId372"/>
    <p:sldId id="5266" r:id="rId373"/>
    <p:sldId id="5267" r:id="rId374"/>
    <p:sldId id="5268" r:id="rId375"/>
    <p:sldId id="4816" r:id="rId376"/>
    <p:sldId id="5865" r:id="rId377"/>
    <p:sldId id="5817" r:id="rId378"/>
    <p:sldId id="5269" r:id="rId379"/>
    <p:sldId id="5270" r:id="rId380"/>
    <p:sldId id="5271" r:id="rId381"/>
    <p:sldId id="5273" r:id="rId382"/>
    <p:sldId id="5692" r:id="rId383"/>
    <p:sldId id="5759" r:id="rId384"/>
    <p:sldId id="4647" r:id="rId385"/>
    <p:sldId id="4648" r:id="rId386"/>
    <p:sldId id="5760" r:id="rId387"/>
    <p:sldId id="5693" r:id="rId388"/>
    <p:sldId id="5879" r:id="rId389"/>
    <p:sldId id="5993" r:id="rId390"/>
    <p:sldId id="5992" r:id="rId391"/>
    <p:sldId id="5994" r:id="rId392"/>
    <p:sldId id="5995" r:id="rId393"/>
    <p:sldId id="2679" r:id="rId394"/>
    <p:sldId id="3802" r:id="rId395"/>
    <p:sldId id="3803" r:id="rId396"/>
    <p:sldId id="3804" r:id="rId397"/>
    <p:sldId id="4206" r:id="rId398"/>
    <p:sldId id="2680" r:id="rId399"/>
    <p:sldId id="2681" r:id="rId400"/>
    <p:sldId id="5274" r:id="rId401"/>
    <p:sldId id="587" r:id="rId402"/>
    <p:sldId id="2682" r:id="rId403"/>
    <p:sldId id="5275" r:id="rId404"/>
    <p:sldId id="5282" r:id="rId405"/>
    <p:sldId id="5276" r:id="rId406"/>
    <p:sldId id="2686" r:id="rId407"/>
    <p:sldId id="5368" r:id="rId408"/>
    <p:sldId id="5851" r:id="rId409"/>
    <p:sldId id="5773" r:id="rId410"/>
    <p:sldId id="5997" r:id="rId411"/>
    <p:sldId id="5775" r:id="rId412"/>
    <p:sldId id="5774" r:id="rId413"/>
    <p:sldId id="5776" r:id="rId414"/>
    <p:sldId id="5700" r:id="rId415"/>
    <p:sldId id="5855" r:id="rId416"/>
    <p:sldId id="5409" r:id="rId417"/>
    <p:sldId id="6003" r:id="rId418"/>
    <p:sldId id="1863" r:id="rId419"/>
    <p:sldId id="5999" r:id="rId420"/>
    <p:sldId id="5878" r:id="rId421"/>
    <p:sldId id="5998" r:id="rId422"/>
    <p:sldId id="5880" r:id="rId423"/>
    <p:sldId id="5850" r:id="rId424"/>
    <p:sldId id="6002" r:id="rId425"/>
    <p:sldId id="5881" r:id="rId426"/>
    <p:sldId id="5882" r:id="rId427"/>
    <p:sldId id="5883" r:id="rId428"/>
    <p:sldId id="5884" r:id="rId429"/>
    <p:sldId id="5885" r:id="rId430"/>
    <p:sldId id="5886" r:id="rId431"/>
    <p:sldId id="5887" r:id="rId432"/>
    <p:sldId id="6013" r:id="rId433"/>
    <p:sldId id="5889" r:id="rId434"/>
    <p:sldId id="5890" r:id="rId435"/>
    <p:sldId id="5891" r:id="rId436"/>
    <p:sldId id="5892" r:id="rId437"/>
    <p:sldId id="5893" r:id="rId438"/>
    <p:sldId id="5894" r:id="rId439"/>
    <p:sldId id="5895" r:id="rId440"/>
    <p:sldId id="5896" r:id="rId441"/>
    <p:sldId id="4405" r:id="rId44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66FFFF"/>
    <a:srgbClr val="0432FF"/>
    <a:srgbClr val="FF00C4"/>
    <a:srgbClr val="1A5712"/>
    <a:srgbClr val="948A54"/>
    <a:srgbClr val="2A55D6"/>
    <a:srgbClr val="8C0000"/>
    <a:srgbClr val="663D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461" autoAdjust="0"/>
    <p:restoredTop sz="99433" autoAdjust="0"/>
  </p:normalViewPr>
  <p:slideViewPr>
    <p:cSldViewPr>
      <p:cViewPr varScale="1">
        <p:scale>
          <a:sx n="187" d="100"/>
          <a:sy n="187" d="100"/>
        </p:scale>
        <p:origin x="1904"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33.xml"/><Relationship Id="rId299" Type="http://schemas.openxmlformats.org/officeDocument/2006/relationships/slide" Target="slides/slide215.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75.xml"/><Relationship Id="rId324" Type="http://schemas.openxmlformats.org/officeDocument/2006/relationships/slide" Target="slides/slide240.xml"/><Relationship Id="rId366" Type="http://schemas.openxmlformats.org/officeDocument/2006/relationships/slide" Target="slides/slide282.xml"/><Relationship Id="rId170" Type="http://schemas.openxmlformats.org/officeDocument/2006/relationships/slide" Target="slides/slide86.xml"/><Relationship Id="rId226" Type="http://schemas.openxmlformats.org/officeDocument/2006/relationships/slide" Target="slides/slide142.xml"/><Relationship Id="rId433" Type="http://schemas.openxmlformats.org/officeDocument/2006/relationships/slide" Target="slides/slide349.xml"/><Relationship Id="rId268" Type="http://schemas.openxmlformats.org/officeDocument/2006/relationships/slide" Target="slides/slide184.xml"/><Relationship Id="rId32" Type="http://schemas.openxmlformats.org/officeDocument/2006/relationships/slideMaster" Target="slideMasters/slideMaster32.xml"/><Relationship Id="rId74" Type="http://schemas.openxmlformats.org/officeDocument/2006/relationships/slideMaster" Target="slideMasters/slideMaster74.xml"/><Relationship Id="rId128" Type="http://schemas.openxmlformats.org/officeDocument/2006/relationships/slide" Target="slides/slide44.xml"/><Relationship Id="rId335" Type="http://schemas.openxmlformats.org/officeDocument/2006/relationships/slide" Target="slides/slide251.xml"/><Relationship Id="rId377" Type="http://schemas.openxmlformats.org/officeDocument/2006/relationships/slide" Target="slides/slide293.xml"/><Relationship Id="rId5" Type="http://schemas.openxmlformats.org/officeDocument/2006/relationships/slideMaster" Target="slideMasters/slideMaster5.xml"/><Relationship Id="rId181" Type="http://schemas.openxmlformats.org/officeDocument/2006/relationships/slide" Target="slides/slide97.xml"/><Relationship Id="rId237" Type="http://schemas.openxmlformats.org/officeDocument/2006/relationships/slide" Target="slides/slide153.xml"/><Relationship Id="rId402" Type="http://schemas.openxmlformats.org/officeDocument/2006/relationships/slide" Target="slides/slide318.xml"/><Relationship Id="rId279" Type="http://schemas.openxmlformats.org/officeDocument/2006/relationships/slide" Target="slides/slide195.xml"/><Relationship Id="rId444" Type="http://schemas.openxmlformats.org/officeDocument/2006/relationships/handoutMaster" Target="handoutMasters/handoutMaster1.xml"/><Relationship Id="rId43" Type="http://schemas.openxmlformats.org/officeDocument/2006/relationships/slideMaster" Target="slideMasters/slideMaster43.xml"/><Relationship Id="rId139" Type="http://schemas.openxmlformats.org/officeDocument/2006/relationships/slide" Target="slides/slide55.xml"/><Relationship Id="rId290" Type="http://schemas.openxmlformats.org/officeDocument/2006/relationships/slide" Target="slides/slide206.xml"/><Relationship Id="rId304" Type="http://schemas.openxmlformats.org/officeDocument/2006/relationships/slide" Target="slides/slide220.xml"/><Relationship Id="rId346" Type="http://schemas.openxmlformats.org/officeDocument/2006/relationships/slide" Target="slides/slide262.xml"/><Relationship Id="rId388" Type="http://schemas.openxmlformats.org/officeDocument/2006/relationships/slide" Target="slides/slide304.xml"/><Relationship Id="rId85" Type="http://schemas.openxmlformats.org/officeDocument/2006/relationships/slide" Target="slides/slide1.xml"/><Relationship Id="rId150" Type="http://schemas.openxmlformats.org/officeDocument/2006/relationships/slide" Target="slides/slide66.xml"/><Relationship Id="rId192" Type="http://schemas.openxmlformats.org/officeDocument/2006/relationships/slide" Target="slides/slide108.xml"/><Relationship Id="rId206" Type="http://schemas.openxmlformats.org/officeDocument/2006/relationships/slide" Target="slides/slide122.xml"/><Relationship Id="rId413" Type="http://schemas.openxmlformats.org/officeDocument/2006/relationships/slide" Target="slides/slide329.xml"/><Relationship Id="rId248" Type="http://schemas.openxmlformats.org/officeDocument/2006/relationships/slide" Target="slides/slide164.xml"/><Relationship Id="rId12" Type="http://schemas.openxmlformats.org/officeDocument/2006/relationships/slideMaster" Target="slideMasters/slideMaster12.xml"/><Relationship Id="rId108" Type="http://schemas.openxmlformats.org/officeDocument/2006/relationships/slide" Target="slides/slide24.xml"/><Relationship Id="rId315" Type="http://schemas.openxmlformats.org/officeDocument/2006/relationships/slide" Target="slides/slide231.xml"/><Relationship Id="rId357" Type="http://schemas.openxmlformats.org/officeDocument/2006/relationships/slide" Target="slides/slide273.xml"/><Relationship Id="rId54" Type="http://schemas.openxmlformats.org/officeDocument/2006/relationships/slideMaster" Target="slideMasters/slideMaster54.xml"/><Relationship Id="rId96" Type="http://schemas.openxmlformats.org/officeDocument/2006/relationships/slide" Target="slides/slide12.xml"/><Relationship Id="rId161" Type="http://schemas.openxmlformats.org/officeDocument/2006/relationships/slide" Target="slides/slide77.xml"/><Relationship Id="rId217" Type="http://schemas.openxmlformats.org/officeDocument/2006/relationships/slide" Target="slides/slide133.xml"/><Relationship Id="rId399" Type="http://schemas.openxmlformats.org/officeDocument/2006/relationships/slide" Target="slides/slide315.xml"/><Relationship Id="rId259" Type="http://schemas.openxmlformats.org/officeDocument/2006/relationships/slide" Target="slides/slide175.xml"/><Relationship Id="rId424" Type="http://schemas.openxmlformats.org/officeDocument/2006/relationships/slide" Target="slides/slide340.xml"/><Relationship Id="rId23" Type="http://schemas.openxmlformats.org/officeDocument/2006/relationships/slideMaster" Target="slideMasters/slideMaster23.xml"/><Relationship Id="rId119" Type="http://schemas.openxmlformats.org/officeDocument/2006/relationships/slide" Target="slides/slide35.xml"/><Relationship Id="rId270" Type="http://schemas.openxmlformats.org/officeDocument/2006/relationships/slide" Target="slides/slide186.xml"/><Relationship Id="rId326" Type="http://schemas.openxmlformats.org/officeDocument/2006/relationships/slide" Target="slides/slide242.xml"/><Relationship Id="rId65" Type="http://schemas.openxmlformats.org/officeDocument/2006/relationships/slideMaster" Target="slideMasters/slideMaster65.xml"/><Relationship Id="rId130" Type="http://schemas.openxmlformats.org/officeDocument/2006/relationships/slide" Target="slides/slide46.xml"/><Relationship Id="rId368" Type="http://schemas.openxmlformats.org/officeDocument/2006/relationships/slide" Target="slides/slide284.xml"/><Relationship Id="rId172" Type="http://schemas.openxmlformats.org/officeDocument/2006/relationships/slide" Target="slides/slide88.xml"/><Relationship Id="rId228" Type="http://schemas.openxmlformats.org/officeDocument/2006/relationships/slide" Target="slides/slide144.xml"/><Relationship Id="rId435" Type="http://schemas.openxmlformats.org/officeDocument/2006/relationships/slide" Target="slides/slide351.xml"/><Relationship Id="rId281" Type="http://schemas.openxmlformats.org/officeDocument/2006/relationships/slide" Target="slides/slide197.xml"/><Relationship Id="rId337" Type="http://schemas.openxmlformats.org/officeDocument/2006/relationships/slide" Target="slides/slide253.xml"/><Relationship Id="rId34" Type="http://schemas.openxmlformats.org/officeDocument/2006/relationships/slideMaster" Target="slideMasters/slideMaster34.xml"/><Relationship Id="rId76" Type="http://schemas.openxmlformats.org/officeDocument/2006/relationships/slideMaster" Target="slideMasters/slideMaster76.xml"/><Relationship Id="rId141" Type="http://schemas.openxmlformats.org/officeDocument/2006/relationships/slide" Target="slides/slide57.xml"/><Relationship Id="rId379" Type="http://schemas.openxmlformats.org/officeDocument/2006/relationships/slide" Target="slides/slide295.xml"/><Relationship Id="rId7" Type="http://schemas.openxmlformats.org/officeDocument/2006/relationships/slideMaster" Target="slideMasters/slideMaster7.xml"/><Relationship Id="rId183" Type="http://schemas.openxmlformats.org/officeDocument/2006/relationships/slide" Target="slides/slide99.xml"/><Relationship Id="rId239" Type="http://schemas.openxmlformats.org/officeDocument/2006/relationships/slide" Target="slides/slide155.xml"/><Relationship Id="rId390" Type="http://schemas.openxmlformats.org/officeDocument/2006/relationships/slide" Target="slides/slide306.xml"/><Relationship Id="rId404" Type="http://schemas.openxmlformats.org/officeDocument/2006/relationships/slide" Target="slides/slide320.xml"/><Relationship Id="rId446" Type="http://schemas.openxmlformats.org/officeDocument/2006/relationships/viewProps" Target="viewProps.xml"/><Relationship Id="rId250" Type="http://schemas.openxmlformats.org/officeDocument/2006/relationships/slide" Target="slides/slide166.xml"/><Relationship Id="rId292" Type="http://schemas.openxmlformats.org/officeDocument/2006/relationships/slide" Target="slides/slide208.xml"/><Relationship Id="rId306" Type="http://schemas.openxmlformats.org/officeDocument/2006/relationships/slide" Target="slides/slide222.xml"/><Relationship Id="rId45" Type="http://schemas.openxmlformats.org/officeDocument/2006/relationships/slideMaster" Target="slideMasters/slideMaster45.xml"/><Relationship Id="rId87" Type="http://schemas.openxmlformats.org/officeDocument/2006/relationships/slide" Target="slides/slide3.xml"/><Relationship Id="rId110" Type="http://schemas.openxmlformats.org/officeDocument/2006/relationships/slide" Target="slides/slide26.xml"/><Relationship Id="rId348" Type="http://schemas.openxmlformats.org/officeDocument/2006/relationships/slide" Target="slides/slide264.xml"/><Relationship Id="rId152" Type="http://schemas.openxmlformats.org/officeDocument/2006/relationships/slide" Target="slides/slide68.xml"/><Relationship Id="rId194" Type="http://schemas.openxmlformats.org/officeDocument/2006/relationships/slide" Target="slides/slide110.xml"/><Relationship Id="rId208" Type="http://schemas.openxmlformats.org/officeDocument/2006/relationships/slide" Target="slides/slide124.xml"/><Relationship Id="rId415" Type="http://schemas.openxmlformats.org/officeDocument/2006/relationships/slide" Target="slides/slide331.xml"/><Relationship Id="rId261" Type="http://schemas.openxmlformats.org/officeDocument/2006/relationships/slide" Target="slides/slide177.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33.xml"/><Relationship Id="rId359" Type="http://schemas.openxmlformats.org/officeDocument/2006/relationships/slide" Target="slides/slide275.xml"/><Relationship Id="rId98" Type="http://schemas.openxmlformats.org/officeDocument/2006/relationships/slide" Target="slides/slide14.xml"/><Relationship Id="rId121" Type="http://schemas.openxmlformats.org/officeDocument/2006/relationships/slide" Target="slides/slide37.xml"/><Relationship Id="rId163" Type="http://schemas.openxmlformats.org/officeDocument/2006/relationships/slide" Target="slides/slide79.xml"/><Relationship Id="rId219" Type="http://schemas.openxmlformats.org/officeDocument/2006/relationships/slide" Target="slides/slide135.xml"/><Relationship Id="rId370" Type="http://schemas.openxmlformats.org/officeDocument/2006/relationships/slide" Target="slides/slide286.xml"/><Relationship Id="rId426" Type="http://schemas.openxmlformats.org/officeDocument/2006/relationships/slide" Target="slides/slide342.xml"/><Relationship Id="rId230" Type="http://schemas.openxmlformats.org/officeDocument/2006/relationships/slide" Target="slides/slide146.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188.xml"/><Relationship Id="rId328" Type="http://schemas.openxmlformats.org/officeDocument/2006/relationships/slide" Target="slides/slide244.xml"/><Relationship Id="rId132" Type="http://schemas.openxmlformats.org/officeDocument/2006/relationships/slide" Target="slides/slide48.xml"/><Relationship Id="rId174" Type="http://schemas.openxmlformats.org/officeDocument/2006/relationships/slide" Target="slides/slide90.xml"/><Relationship Id="rId381" Type="http://schemas.openxmlformats.org/officeDocument/2006/relationships/slide" Target="slides/slide297.xml"/><Relationship Id="rId241" Type="http://schemas.openxmlformats.org/officeDocument/2006/relationships/slide" Target="slides/slide157.xml"/><Relationship Id="rId437" Type="http://schemas.openxmlformats.org/officeDocument/2006/relationships/slide" Target="slides/slide353.xml"/><Relationship Id="rId36" Type="http://schemas.openxmlformats.org/officeDocument/2006/relationships/slideMaster" Target="slideMasters/slideMaster36.xml"/><Relationship Id="rId283" Type="http://schemas.openxmlformats.org/officeDocument/2006/relationships/slide" Target="slides/slide199.xml"/><Relationship Id="rId339" Type="http://schemas.openxmlformats.org/officeDocument/2006/relationships/slide" Target="slides/slide255.xml"/><Relationship Id="rId78" Type="http://schemas.openxmlformats.org/officeDocument/2006/relationships/slideMaster" Target="slideMasters/slideMaster78.xml"/><Relationship Id="rId101" Type="http://schemas.openxmlformats.org/officeDocument/2006/relationships/slide" Target="slides/slide17.xml"/><Relationship Id="rId143" Type="http://schemas.openxmlformats.org/officeDocument/2006/relationships/slide" Target="slides/slide59.xml"/><Relationship Id="rId185" Type="http://schemas.openxmlformats.org/officeDocument/2006/relationships/slide" Target="slides/slide101.xml"/><Relationship Id="rId350" Type="http://schemas.openxmlformats.org/officeDocument/2006/relationships/slide" Target="slides/slide266.xml"/><Relationship Id="rId406" Type="http://schemas.openxmlformats.org/officeDocument/2006/relationships/slide" Target="slides/slide322.xml"/><Relationship Id="rId9" Type="http://schemas.openxmlformats.org/officeDocument/2006/relationships/slideMaster" Target="slideMasters/slideMaster9.xml"/><Relationship Id="rId210" Type="http://schemas.openxmlformats.org/officeDocument/2006/relationships/slide" Target="slides/slide126.xml"/><Relationship Id="rId392" Type="http://schemas.openxmlformats.org/officeDocument/2006/relationships/slide" Target="slides/slide308.xml"/><Relationship Id="rId448" Type="http://schemas.openxmlformats.org/officeDocument/2006/relationships/tableStyles" Target="tableStyles.xml"/><Relationship Id="rId252" Type="http://schemas.openxmlformats.org/officeDocument/2006/relationships/slide" Target="slides/slide168.xml"/><Relationship Id="rId294" Type="http://schemas.openxmlformats.org/officeDocument/2006/relationships/slide" Target="slides/slide210.xml"/><Relationship Id="rId308" Type="http://schemas.openxmlformats.org/officeDocument/2006/relationships/slide" Target="slides/slide224.xml"/><Relationship Id="rId47" Type="http://schemas.openxmlformats.org/officeDocument/2006/relationships/slideMaster" Target="slideMasters/slideMaster47.xml"/><Relationship Id="rId89" Type="http://schemas.openxmlformats.org/officeDocument/2006/relationships/slide" Target="slides/slide5.xml"/><Relationship Id="rId112" Type="http://schemas.openxmlformats.org/officeDocument/2006/relationships/slide" Target="slides/slide28.xml"/><Relationship Id="rId154" Type="http://schemas.openxmlformats.org/officeDocument/2006/relationships/slide" Target="slides/slide70.xml"/><Relationship Id="rId361" Type="http://schemas.openxmlformats.org/officeDocument/2006/relationships/slide" Target="slides/slide277.xml"/><Relationship Id="rId196" Type="http://schemas.openxmlformats.org/officeDocument/2006/relationships/slide" Target="slides/slide112.xml"/><Relationship Id="rId417" Type="http://schemas.openxmlformats.org/officeDocument/2006/relationships/slide" Target="slides/slide333.xml"/><Relationship Id="rId16" Type="http://schemas.openxmlformats.org/officeDocument/2006/relationships/slideMaster" Target="slideMasters/slideMaster16.xml"/><Relationship Id="rId221" Type="http://schemas.openxmlformats.org/officeDocument/2006/relationships/slide" Target="slides/slide137.xml"/><Relationship Id="rId263" Type="http://schemas.openxmlformats.org/officeDocument/2006/relationships/slide" Target="slides/slide179.xml"/><Relationship Id="rId319" Type="http://schemas.openxmlformats.org/officeDocument/2006/relationships/slide" Target="slides/slide235.xml"/><Relationship Id="rId58" Type="http://schemas.openxmlformats.org/officeDocument/2006/relationships/slideMaster" Target="slideMasters/slideMaster58.xml"/><Relationship Id="rId123" Type="http://schemas.openxmlformats.org/officeDocument/2006/relationships/slide" Target="slides/slide39.xml"/><Relationship Id="rId330" Type="http://schemas.openxmlformats.org/officeDocument/2006/relationships/slide" Target="slides/slide246.xml"/><Relationship Id="rId165" Type="http://schemas.openxmlformats.org/officeDocument/2006/relationships/slide" Target="slides/slide81.xml"/><Relationship Id="rId372" Type="http://schemas.openxmlformats.org/officeDocument/2006/relationships/slide" Target="slides/slide288.xml"/><Relationship Id="rId428" Type="http://schemas.openxmlformats.org/officeDocument/2006/relationships/slide" Target="slides/slide344.xml"/><Relationship Id="rId232" Type="http://schemas.openxmlformats.org/officeDocument/2006/relationships/slide" Target="slides/slide148.xml"/><Relationship Id="rId274" Type="http://schemas.openxmlformats.org/officeDocument/2006/relationships/slide" Target="slides/slide190.xml"/><Relationship Id="rId27" Type="http://schemas.openxmlformats.org/officeDocument/2006/relationships/slideMaster" Target="slideMasters/slideMaster27.xml"/><Relationship Id="rId69" Type="http://schemas.openxmlformats.org/officeDocument/2006/relationships/slideMaster" Target="slideMasters/slideMaster69.xml"/><Relationship Id="rId134" Type="http://schemas.openxmlformats.org/officeDocument/2006/relationships/slide" Target="slides/slide50.xml"/><Relationship Id="rId80" Type="http://schemas.openxmlformats.org/officeDocument/2006/relationships/slideMaster" Target="slideMasters/slideMaster80.xml"/><Relationship Id="rId176" Type="http://schemas.openxmlformats.org/officeDocument/2006/relationships/slide" Target="slides/slide92.xml"/><Relationship Id="rId341" Type="http://schemas.openxmlformats.org/officeDocument/2006/relationships/slide" Target="slides/slide257.xml"/><Relationship Id="rId383" Type="http://schemas.openxmlformats.org/officeDocument/2006/relationships/slide" Target="slides/slide299.xml"/><Relationship Id="rId439" Type="http://schemas.openxmlformats.org/officeDocument/2006/relationships/slide" Target="slides/slide355.xml"/><Relationship Id="rId201" Type="http://schemas.openxmlformats.org/officeDocument/2006/relationships/slide" Target="slides/slide117.xml"/><Relationship Id="rId243" Type="http://schemas.openxmlformats.org/officeDocument/2006/relationships/slide" Target="slides/slide159.xml"/><Relationship Id="rId285" Type="http://schemas.openxmlformats.org/officeDocument/2006/relationships/slide" Target="slides/slide201.xml"/><Relationship Id="rId38" Type="http://schemas.openxmlformats.org/officeDocument/2006/relationships/slideMaster" Target="slideMasters/slideMaster38.xml"/><Relationship Id="rId103" Type="http://schemas.openxmlformats.org/officeDocument/2006/relationships/slide" Target="slides/slide19.xml"/><Relationship Id="rId310" Type="http://schemas.openxmlformats.org/officeDocument/2006/relationships/slide" Target="slides/slide226.xml"/><Relationship Id="rId91" Type="http://schemas.openxmlformats.org/officeDocument/2006/relationships/slide" Target="slides/slide7.xml"/><Relationship Id="rId145" Type="http://schemas.openxmlformats.org/officeDocument/2006/relationships/slide" Target="slides/slide61.xml"/><Relationship Id="rId187" Type="http://schemas.openxmlformats.org/officeDocument/2006/relationships/slide" Target="slides/slide103.xml"/><Relationship Id="rId352" Type="http://schemas.openxmlformats.org/officeDocument/2006/relationships/slide" Target="slides/slide268.xml"/><Relationship Id="rId394" Type="http://schemas.openxmlformats.org/officeDocument/2006/relationships/slide" Target="slides/slide310.xml"/><Relationship Id="rId408" Type="http://schemas.openxmlformats.org/officeDocument/2006/relationships/slide" Target="slides/slide324.xml"/><Relationship Id="rId212" Type="http://schemas.openxmlformats.org/officeDocument/2006/relationships/slide" Target="slides/slide128.xml"/><Relationship Id="rId254" Type="http://schemas.openxmlformats.org/officeDocument/2006/relationships/slide" Target="slides/slide170.xml"/><Relationship Id="rId49" Type="http://schemas.openxmlformats.org/officeDocument/2006/relationships/slideMaster" Target="slideMasters/slideMaster49.xml"/><Relationship Id="rId114" Type="http://schemas.openxmlformats.org/officeDocument/2006/relationships/slide" Target="slides/slide30.xml"/><Relationship Id="rId296" Type="http://schemas.openxmlformats.org/officeDocument/2006/relationships/slide" Target="slides/slide212.xml"/><Relationship Id="rId60" Type="http://schemas.openxmlformats.org/officeDocument/2006/relationships/slideMaster" Target="slideMasters/slideMaster60.xml"/><Relationship Id="rId156" Type="http://schemas.openxmlformats.org/officeDocument/2006/relationships/slide" Target="slides/slide72.xml"/><Relationship Id="rId198" Type="http://schemas.openxmlformats.org/officeDocument/2006/relationships/slide" Target="slides/slide114.xml"/><Relationship Id="rId321" Type="http://schemas.openxmlformats.org/officeDocument/2006/relationships/slide" Target="slides/slide237.xml"/><Relationship Id="rId363" Type="http://schemas.openxmlformats.org/officeDocument/2006/relationships/slide" Target="slides/slide279.xml"/><Relationship Id="rId419" Type="http://schemas.openxmlformats.org/officeDocument/2006/relationships/slide" Target="slides/slide335.xml"/><Relationship Id="rId223" Type="http://schemas.openxmlformats.org/officeDocument/2006/relationships/slide" Target="slides/slide139.xml"/><Relationship Id="rId430" Type="http://schemas.openxmlformats.org/officeDocument/2006/relationships/slide" Target="slides/slide346.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181.xml"/><Relationship Id="rId286" Type="http://schemas.openxmlformats.org/officeDocument/2006/relationships/slide" Target="slides/slide202.xml"/><Relationship Id="rId50" Type="http://schemas.openxmlformats.org/officeDocument/2006/relationships/slideMaster" Target="slideMasters/slideMaster50.xml"/><Relationship Id="rId104" Type="http://schemas.openxmlformats.org/officeDocument/2006/relationships/slide" Target="slides/slide20.xml"/><Relationship Id="rId125" Type="http://schemas.openxmlformats.org/officeDocument/2006/relationships/slide" Target="slides/slide41.xml"/><Relationship Id="rId146" Type="http://schemas.openxmlformats.org/officeDocument/2006/relationships/slide" Target="slides/slide62.xml"/><Relationship Id="rId167" Type="http://schemas.openxmlformats.org/officeDocument/2006/relationships/slide" Target="slides/slide83.xml"/><Relationship Id="rId188" Type="http://schemas.openxmlformats.org/officeDocument/2006/relationships/slide" Target="slides/slide104.xml"/><Relationship Id="rId311" Type="http://schemas.openxmlformats.org/officeDocument/2006/relationships/slide" Target="slides/slide227.xml"/><Relationship Id="rId332" Type="http://schemas.openxmlformats.org/officeDocument/2006/relationships/slide" Target="slides/slide248.xml"/><Relationship Id="rId353" Type="http://schemas.openxmlformats.org/officeDocument/2006/relationships/slide" Target="slides/slide269.xml"/><Relationship Id="rId374" Type="http://schemas.openxmlformats.org/officeDocument/2006/relationships/slide" Target="slides/slide290.xml"/><Relationship Id="rId395" Type="http://schemas.openxmlformats.org/officeDocument/2006/relationships/slide" Target="slides/slide311.xml"/><Relationship Id="rId409" Type="http://schemas.openxmlformats.org/officeDocument/2006/relationships/slide" Target="slides/slide325.xml"/><Relationship Id="rId71" Type="http://schemas.openxmlformats.org/officeDocument/2006/relationships/slideMaster" Target="slideMasters/slideMaster71.xml"/><Relationship Id="rId92" Type="http://schemas.openxmlformats.org/officeDocument/2006/relationships/slide" Target="slides/slide8.xml"/><Relationship Id="rId213" Type="http://schemas.openxmlformats.org/officeDocument/2006/relationships/slide" Target="slides/slide129.xml"/><Relationship Id="rId234" Type="http://schemas.openxmlformats.org/officeDocument/2006/relationships/slide" Target="slides/slide150.xml"/><Relationship Id="rId420" Type="http://schemas.openxmlformats.org/officeDocument/2006/relationships/slide" Target="slides/slide336.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71.xml"/><Relationship Id="rId276" Type="http://schemas.openxmlformats.org/officeDocument/2006/relationships/slide" Target="slides/slide192.xml"/><Relationship Id="rId297" Type="http://schemas.openxmlformats.org/officeDocument/2006/relationships/slide" Target="slides/slide213.xml"/><Relationship Id="rId441" Type="http://schemas.openxmlformats.org/officeDocument/2006/relationships/slide" Target="slides/slide357.xml"/><Relationship Id="rId40" Type="http://schemas.openxmlformats.org/officeDocument/2006/relationships/slideMaster" Target="slideMasters/slideMaster40.xml"/><Relationship Id="rId115" Type="http://schemas.openxmlformats.org/officeDocument/2006/relationships/slide" Target="slides/slide31.xml"/><Relationship Id="rId136" Type="http://schemas.openxmlformats.org/officeDocument/2006/relationships/slide" Target="slides/slide52.xml"/><Relationship Id="rId157" Type="http://schemas.openxmlformats.org/officeDocument/2006/relationships/slide" Target="slides/slide73.xml"/><Relationship Id="rId178" Type="http://schemas.openxmlformats.org/officeDocument/2006/relationships/slide" Target="slides/slide94.xml"/><Relationship Id="rId301" Type="http://schemas.openxmlformats.org/officeDocument/2006/relationships/slide" Target="slides/slide217.xml"/><Relationship Id="rId322" Type="http://schemas.openxmlformats.org/officeDocument/2006/relationships/slide" Target="slides/slide238.xml"/><Relationship Id="rId343" Type="http://schemas.openxmlformats.org/officeDocument/2006/relationships/slide" Target="slides/slide259.xml"/><Relationship Id="rId364" Type="http://schemas.openxmlformats.org/officeDocument/2006/relationships/slide" Target="slides/slide280.xml"/><Relationship Id="rId61" Type="http://schemas.openxmlformats.org/officeDocument/2006/relationships/slideMaster" Target="slideMasters/slideMaster61.xml"/><Relationship Id="rId82" Type="http://schemas.openxmlformats.org/officeDocument/2006/relationships/slideMaster" Target="slideMasters/slideMaster82.xml"/><Relationship Id="rId199" Type="http://schemas.openxmlformats.org/officeDocument/2006/relationships/slide" Target="slides/slide115.xml"/><Relationship Id="rId203" Type="http://schemas.openxmlformats.org/officeDocument/2006/relationships/slide" Target="slides/slide119.xml"/><Relationship Id="rId385" Type="http://schemas.openxmlformats.org/officeDocument/2006/relationships/slide" Target="slides/slide301.xml"/><Relationship Id="rId19" Type="http://schemas.openxmlformats.org/officeDocument/2006/relationships/slideMaster" Target="slideMasters/slideMaster19.xml"/><Relationship Id="rId224" Type="http://schemas.openxmlformats.org/officeDocument/2006/relationships/slide" Target="slides/slide140.xml"/><Relationship Id="rId245" Type="http://schemas.openxmlformats.org/officeDocument/2006/relationships/slide" Target="slides/slide161.xml"/><Relationship Id="rId266" Type="http://schemas.openxmlformats.org/officeDocument/2006/relationships/slide" Target="slides/slide182.xml"/><Relationship Id="rId287" Type="http://schemas.openxmlformats.org/officeDocument/2006/relationships/slide" Target="slides/slide203.xml"/><Relationship Id="rId410" Type="http://schemas.openxmlformats.org/officeDocument/2006/relationships/slide" Target="slides/slide326.xml"/><Relationship Id="rId431" Type="http://schemas.openxmlformats.org/officeDocument/2006/relationships/slide" Target="slides/slide347.xml"/><Relationship Id="rId30" Type="http://schemas.openxmlformats.org/officeDocument/2006/relationships/slideMaster" Target="slideMasters/slideMaster30.xml"/><Relationship Id="rId105" Type="http://schemas.openxmlformats.org/officeDocument/2006/relationships/slide" Target="slides/slide21.xml"/><Relationship Id="rId126" Type="http://schemas.openxmlformats.org/officeDocument/2006/relationships/slide" Target="slides/slide42.xml"/><Relationship Id="rId147" Type="http://schemas.openxmlformats.org/officeDocument/2006/relationships/slide" Target="slides/slide63.xml"/><Relationship Id="rId168" Type="http://schemas.openxmlformats.org/officeDocument/2006/relationships/slide" Target="slides/slide84.xml"/><Relationship Id="rId312" Type="http://schemas.openxmlformats.org/officeDocument/2006/relationships/slide" Target="slides/slide228.xml"/><Relationship Id="rId333" Type="http://schemas.openxmlformats.org/officeDocument/2006/relationships/slide" Target="slides/slide249.xml"/><Relationship Id="rId354" Type="http://schemas.openxmlformats.org/officeDocument/2006/relationships/slide" Target="slides/slide270.xml"/><Relationship Id="rId51" Type="http://schemas.openxmlformats.org/officeDocument/2006/relationships/slideMaster" Target="slideMasters/slideMaster51.xml"/><Relationship Id="rId72" Type="http://schemas.openxmlformats.org/officeDocument/2006/relationships/slideMaster" Target="slideMasters/slideMaster72.xml"/><Relationship Id="rId93" Type="http://schemas.openxmlformats.org/officeDocument/2006/relationships/slide" Target="slides/slide9.xml"/><Relationship Id="rId189" Type="http://schemas.openxmlformats.org/officeDocument/2006/relationships/slide" Target="slides/slide105.xml"/><Relationship Id="rId375" Type="http://schemas.openxmlformats.org/officeDocument/2006/relationships/slide" Target="slides/slide291.xml"/><Relationship Id="rId396" Type="http://schemas.openxmlformats.org/officeDocument/2006/relationships/slide" Target="slides/slide312.xml"/><Relationship Id="rId3" Type="http://schemas.openxmlformats.org/officeDocument/2006/relationships/slideMaster" Target="slideMasters/slideMaster3.xml"/><Relationship Id="rId214" Type="http://schemas.openxmlformats.org/officeDocument/2006/relationships/slide" Target="slides/slide130.xml"/><Relationship Id="rId235" Type="http://schemas.openxmlformats.org/officeDocument/2006/relationships/slide" Target="slides/slide151.xml"/><Relationship Id="rId256" Type="http://schemas.openxmlformats.org/officeDocument/2006/relationships/slide" Target="slides/slide172.xml"/><Relationship Id="rId277" Type="http://schemas.openxmlformats.org/officeDocument/2006/relationships/slide" Target="slides/slide193.xml"/><Relationship Id="rId298" Type="http://schemas.openxmlformats.org/officeDocument/2006/relationships/slide" Target="slides/slide214.xml"/><Relationship Id="rId400" Type="http://schemas.openxmlformats.org/officeDocument/2006/relationships/slide" Target="slides/slide316.xml"/><Relationship Id="rId421" Type="http://schemas.openxmlformats.org/officeDocument/2006/relationships/slide" Target="slides/slide337.xml"/><Relationship Id="rId442" Type="http://schemas.openxmlformats.org/officeDocument/2006/relationships/slide" Target="slides/slide358.xml"/><Relationship Id="rId116" Type="http://schemas.openxmlformats.org/officeDocument/2006/relationships/slide" Target="slides/slide32.xml"/><Relationship Id="rId137" Type="http://schemas.openxmlformats.org/officeDocument/2006/relationships/slide" Target="slides/slide53.xml"/><Relationship Id="rId158" Type="http://schemas.openxmlformats.org/officeDocument/2006/relationships/slide" Target="slides/slide74.xml"/><Relationship Id="rId302" Type="http://schemas.openxmlformats.org/officeDocument/2006/relationships/slide" Target="slides/slide218.xml"/><Relationship Id="rId323" Type="http://schemas.openxmlformats.org/officeDocument/2006/relationships/slide" Target="slides/slide239.xml"/><Relationship Id="rId344" Type="http://schemas.openxmlformats.org/officeDocument/2006/relationships/slide" Target="slides/slide260.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Master" Target="slideMasters/slideMaster83.xml"/><Relationship Id="rId179" Type="http://schemas.openxmlformats.org/officeDocument/2006/relationships/slide" Target="slides/slide95.xml"/><Relationship Id="rId365" Type="http://schemas.openxmlformats.org/officeDocument/2006/relationships/slide" Target="slides/slide281.xml"/><Relationship Id="rId386" Type="http://schemas.openxmlformats.org/officeDocument/2006/relationships/slide" Target="slides/slide302.xml"/><Relationship Id="rId190" Type="http://schemas.openxmlformats.org/officeDocument/2006/relationships/slide" Target="slides/slide106.xml"/><Relationship Id="rId204" Type="http://schemas.openxmlformats.org/officeDocument/2006/relationships/slide" Target="slides/slide120.xml"/><Relationship Id="rId225" Type="http://schemas.openxmlformats.org/officeDocument/2006/relationships/slide" Target="slides/slide141.xml"/><Relationship Id="rId246" Type="http://schemas.openxmlformats.org/officeDocument/2006/relationships/slide" Target="slides/slide162.xml"/><Relationship Id="rId267" Type="http://schemas.openxmlformats.org/officeDocument/2006/relationships/slide" Target="slides/slide183.xml"/><Relationship Id="rId288" Type="http://schemas.openxmlformats.org/officeDocument/2006/relationships/slide" Target="slides/slide204.xml"/><Relationship Id="rId411" Type="http://schemas.openxmlformats.org/officeDocument/2006/relationships/slide" Target="slides/slide327.xml"/><Relationship Id="rId432" Type="http://schemas.openxmlformats.org/officeDocument/2006/relationships/slide" Target="slides/slide348.xml"/><Relationship Id="rId106" Type="http://schemas.openxmlformats.org/officeDocument/2006/relationships/slide" Target="slides/slide22.xml"/><Relationship Id="rId127" Type="http://schemas.openxmlformats.org/officeDocument/2006/relationships/slide" Target="slides/slide43.xml"/><Relationship Id="rId313" Type="http://schemas.openxmlformats.org/officeDocument/2006/relationships/slide" Target="slides/slide229.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Master" Target="slideMasters/slideMaster73.xml"/><Relationship Id="rId94" Type="http://schemas.openxmlformats.org/officeDocument/2006/relationships/slide" Target="slides/slide10.xml"/><Relationship Id="rId148" Type="http://schemas.openxmlformats.org/officeDocument/2006/relationships/slide" Target="slides/slide64.xml"/><Relationship Id="rId169" Type="http://schemas.openxmlformats.org/officeDocument/2006/relationships/slide" Target="slides/slide85.xml"/><Relationship Id="rId334" Type="http://schemas.openxmlformats.org/officeDocument/2006/relationships/slide" Target="slides/slide250.xml"/><Relationship Id="rId355" Type="http://schemas.openxmlformats.org/officeDocument/2006/relationships/slide" Target="slides/slide271.xml"/><Relationship Id="rId376" Type="http://schemas.openxmlformats.org/officeDocument/2006/relationships/slide" Target="slides/slide292.xml"/><Relationship Id="rId397" Type="http://schemas.openxmlformats.org/officeDocument/2006/relationships/slide" Target="slides/slide313.xml"/><Relationship Id="rId4" Type="http://schemas.openxmlformats.org/officeDocument/2006/relationships/slideMaster" Target="slideMasters/slideMaster4.xml"/><Relationship Id="rId180" Type="http://schemas.openxmlformats.org/officeDocument/2006/relationships/slide" Target="slides/slide96.xml"/><Relationship Id="rId215" Type="http://schemas.openxmlformats.org/officeDocument/2006/relationships/slide" Target="slides/slide131.xml"/><Relationship Id="rId236" Type="http://schemas.openxmlformats.org/officeDocument/2006/relationships/slide" Target="slides/slide152.xml"/><Relationship Id="rId257" Type="http://schemas.openxmlformats.org/officeDocument/2006/relationships/slide" Target="slides/slide173.xml"/><Relationship Id="rId278" Type="http://schemas.openxmlformats.org/officeDocument/2006/relationships/slide" Target="slides/slide194.xml"/><Relationship Id="rId401" Type="http://schemas.openxmlformats.org/officeDocument/2006/relationships/slide" Target="slides/slide317.xml"/><Relationship Id="rId422" Type="http://schemas.openxmlformats.org/officeDocument/2006/relationships/slide" Target="slides/slide338.xml"/><Relationship Id="rId443" Type="http://schemas.openxmlformats.org/officeDocument/2006/relationships/notesMaster" Target="notesMasters/notesMaster1.xml"/><Relationship Id="rId303" Type="http://schemas.openxmlformats.org/officeDocument/2006/relationships/slide" Target="slides/slide219.xml"/><Relationship Id="rId42" Type="http://schemas.openxmlformats.org/officeDocument/2006/relationships/slideMaster" Target="slideMasters/slideMaster42.xml"/><Relationship Id="rId84" Type="http://schemas.openxmlformats.org/officeDocument/2006/relationships/slideMaster" Target="slideMasters/slideMaster84.xml"/><Relationship Id="rId138" Type="http://schemas.openxmlformats.org/officeDocument/2006/relationships/slide" Target="slides/slide54.xml"/><Relationship Id="rId345" Type="http://schemas.openxmlformats.org/officeDocument/2006/relationships/slide" Target="slides/slide261.xml"/><Relationship Id="rId387" Type="http://schemas.openxmlformats.org/officeDocument/2006/relationships/slide" Target="slides/slide303.xml"/><Relationship Id="rId191" Type="http://schemas.openxmlformats.org/officeDocument/2006/relationships/slide" Target="slides/slide107.xml"/><Relationship Id="rId205" Type="http://schemas.openxmlformats.org/officeDocument/2006/relationships/slide" Target="slides/slide121.xml"/><Relationship Id="rId247" Type="http://schemas.openxmlformats.org/officeDocument/2006/relationships/slide" Target="slides/slide163.xml"/><Relationship Id="rId412" Type="http://schemas.openxmlformats.org/officeDocument/2006/relationships/slide" Target="slides/slide328.xml"/><Relationship Id="rId107" Type="http://schemas.openxmlformats.org/officeDocument/2006/relationships/slide" Target="slides/slide23.xml"/><Relationship Id="rId289" Type="http://schemas.openxmlformats.org/officeDocument/2006/relationships/slide" Target="slides/slide205.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65.xml"/><Relationship Id="rId314" Type="http://schemas.openxmlformats.org/officeDocument/2006/relationships/slide" Target="slides/slide230.xml"/><Relationship Id="rId356" Type="http://schemas.openxmlformats.org/officeDocument/2006/relationships/slide" Target="slides/slide272.xml"/><Relationship Id="rId398" Type="http://schemas.openxmlformats.org/officeDocument/2006/relationships/slide" Target="slides/slide314.xml"/><Relationship Id="rId95" Type="http://schemas.openxmlformats.org/officeDocument/2006/relationships/slide" Target="slides/slide11.xml"/><Relationship Id="rId160" Type="http://schemas.openxmlformats.org/officeDocument/2006/relationships/slide" Target="slides/slide76.xml"/><Relationship Id="rId216" Type="http://schemas.openxmlformats.org/officeDocument/2006/relationships/slide" Target="slides/slide132.xml"/><Relationship Id="rId423" Type="http://schemas.openxmlformats.org/officeDocument/2006/relationships/slide" Target="slides/slide339.xml"/><Relationship Id="rId258" Type="http://schemas.openxmlformats.org/officeDocument/2006/relationships/slide" Target="slides/slide174.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34.xml"/><Relationship Id="rId325" Type="http://schemas.openxmlformats.org/officeDocument/2006/relationships/slide" Target="slides/slide241.xml"/><Relationship Id="rId367" Type="http://schemas.openxmlformats.org/officeDocument/2006/relationships/slide" Target="slides/slide283.xml"/><Relationship Id="rId171" Type="http://schemas.openxmlformats.org/officeDocument/2006/relationships/slide" Target="slides/slide87.xml"/><Relationship Id="rId227" Type="http://schemas.openxmlformats.org/officeDocument/2006/relationships/slide" Target="slides/slide143.xml"/><Relationship Id="rId269" Type="http://schemas.openxmlformats.org/officeDocument/2006/relationships/slide" Target="slides/slide185.xml"/><Relationship Id="rId434" Type="http://schemas.openxmlformats.org/officeDocument/2006/relationships/slide" Target="slides/slide350.xml"/><Relationship Id="rId33" Type="http://schemas.openxmlformats.org/officeDocument/2006/relationships/slideMaster" Target="slideMasters/slideMaster33.xml"/><Relationship Id="rId129" Type="http://schemas.openxmlformats.org/officeDocument/2006/relationships/slide" Target="slides/slide45.xml"/><Relationship Id="rId280" Type="http://schemas.openxmlformats.org/officeDocument/2006/relationships/slide" Target="slides/slide196.xml"/><Relationship Id="rId336" Type="http://schemas.openxmlformats.org/officeDocument/2006/relationships/slide" Target="slides/slide252.xml"/><Relationship Id="rId75" Type="http://schemas.openxmlformats.org/officeDocument/2006/relationships/slideMaster" Target="slideMasters/slideMaster75.xml"/><Relationship Id="rId140" Type="http://schemas.openxmlformats.org/officeDocument/2006/relationships/slide" Target="slides/slide56.xml"/><Relationship Id="rId182" Type="http://schemas.openxmlformats.org/officeDocument/2006/relationships/slide" Target="slides/slide98.xml"/><Relationship Id="rId378" Type="http://schemas.openxmlformats.org/officeDocument/2006/relationships/slide" Target="slides/slide294.xml"/><Relationship Id="rId403" Type="http://schemas.openxmlformats.org/officeDocument/2006/relationships/slide" Target="slides/slide319.xml"/><Relationship Id="rId6" Type="http://schemas.openxmlformats.org/officeDocument/2006/relationships/slideMaster" Target="slideMasters/slideMaster6.xml"/><Relationship Id="rId238" Type="http://schemas.openxmlformats.org/officeDocument/2006/relationships/slide" Target="slides/slide154.xml"/><Relationship Id="rId445" Type="http://schemas.openxmlformats.org/officeDocument/2006/relationships/presProps" Target="presProps.xml"/><Relationship Id="rId291" Type="http://schemas.openxmlformats.org/officeDocument/2006/relationships/slide" Target="slides/slide207.xml"/><Relationship Id="rId305" Type="http://schemas.openxmlformats.org/officeDocument/2006/relationships/slide" Target="slides/slide221.xml"/><Relationship Id="rId347" Type="http://schemas.openxmlformats.org/officeDocument/2006/relationships/slide" Target="slides/slide263.xml"/><Relationship Id="rId44" Type="http://schemas.openxmlformats.org/officeDocument/2006/relationships/slideMaster" Target="slideMasters/slideMaster44.xml"/><Relationship Id="rId86" Type="http://schemas.openxmlformats.org/officeDocument/2006/relationships/slide" Target="slides/slide2.xml"/><Relationship Id="rId151" Type="http://schemas.openxmlformats.org/officeDocument/2006/relationships/slide" Target="slides/slide67.xml"/><Relationship Id="rId389" Type="http://schemas.openxmlformats.org/officeDocument/2006/relationships/slide" Target="slides/slide305.xml"/><Relationship Id="rId193" Type="http://schemas.openxmlformats.org/officeDocument/2006/relationships/slide" Target="slides/slide109.xml"/><Relationship Id="rId207" Type="http://schemas.openxmlformats.org/officeDocument/2006/relationships/slide" Target="slides/slide123.xml"/><Relationship Id="rId249" Type="http://schemas.openxmlformats.org/officeDocument/2006/relationships/slide" Target="slides/slide165.xml"/><Relationship Id="rId414" Type="http://schemas.openxmlformats.org/officeDocument/2006/relationships/slide" Target="slides/slide330.xml"/><Relationship Id="rId13" Type="http://schemas.openxmlformats.org/officeDocument/2006/relationships/slideMaster" Target="slideMasters/slideMaster13.xml"/><Relationship Id="rId109" Type="http://schemas.openxmlformats.org/officeDocument/2006/relationships/slide" Target="slides/slide25.xml"/><Relationship Id="rId260" Type="http://schemas.openxmlformats.org/officeDocument/2006/relationships/slide" Target="slides/slide176.xml"/><Relationship Id="rId316" Type="http://schemas.openxmlformats.org/officeDocument/2006/relationships/slide" Target="slides/slide232.xml"/><Relationship Id="rId55" Type="http://schemas.openxmlformats.org/officeDocument/2006/relationships/slideMaster" Target="slideMasters/slideMaster55.xml"/><Relationship Id="rId97" Type="http://schemas.openxmlformats.org/officeDocument/2006/relationships/slide" Target="slides/slide13.xml"/><Relationship Id="rId120" Type="http://schemas.openxmlformats.org/officeDocument/2006/relationships/slide" Target="slides/slide36.xml"/><Relationship Id="rId358" Type="http://schemas.openxmlformats.org/officeDocument/2006/relationships/slide" Target="slides/slide274.xml"/><Relationship Id="rId162" Type="http://schemas.openxmlformats.org/officeDocument/2006/relationships/slide" Target="slides/slide78.xml"/><Relationship Id="rId218" Type="http://schemas.openxmlformats.org/officeDocument/2006/relationships/slide" Target="slides/slide134.xml"/><Relationship Id="rId425" Type="http://schemas.openxmlformats.org/officeDocument/2006/relationships/slide" Target="slides/slide341.xml"/><Relationship Id="rId271" Type="http://schemas.openxmlformats.org/officeDocument/2006/relationships/slide" Target="slides/slide187.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47.xml"/><Relationship Id="rId327" Type="http://schemas.openxmlformats.org/officeDocument/2006/relationships/slide" Target="slides/slide243.xml"/><Relationship Id="rId369" Type="http://schemas.openxmlformats.org/officeDocument/2006/relationships/slide" Target="slides/slide285.xml"/><Relationship Id="rId173" Type="http://schemas.openxmlformats.org/officeDocument/2006/relationships/slide" Target="slides/slide89.xml"/><Relationship Id="rId229" Type="http://schemas.openxmlformats.org/officeDocument/2006/relationships/slide" Target="slides/slide145.xml"/><Relationship Id="rId380" Type="http://schemas.openxmlformats.org/officeDocument/2006/relationships/slide" Target="slides/slide296.xml"/><Relationship Id="rId436" Type="http://schemas.openxmlformats.org/officeDocument/2006/relationships/slide" Target="slides/slide352.xml"/><Relationship Id="rId240" Type="http://schemas.openxmlformats.org/officeDocument/2006/relationships/slide" Target="slides/slide156.xml"/><Relationship Id="rId35" Type="http://schemas.openxmlformats.org/officeDocument/2006/relationships/slideMaster" Target="slideMasters/slideMaster35.xml"/><Relationship Id="rId77" Type="http://schemas.openxmlformats.org/officeDocument/2006/relationships/slideMaster" Target="slideMasters/slideMaster77.xml"/><Relationship Id="rId100" Type="http://schemas.openxmlformats.org/officeDocument/2006/relationships/slide" Target="slides/slide16.xml"/><Relationship Id="rId282" Type="http://schemas.openxmlformats.org/officeDocument/2006/relationships/slide" Target="slides/slide198.xml"/><Relationship Id="rId338" Type="http://schemas.openxmlformats.org/officeDocument/2006/relationships/slide" Target="slides/slide254.xml"/><Relationship Id="rId8" Type="http://schemas.openxmlformats.org/officeDocument/2006/relationships/slideMaster" Target="slideMasters/slideMaster8.xml"/><Relationship Id="rId142" Type="http://schemas.openxmlformats.org/officeDocument/2006/relationships/slide" Target="slides/slide58.xml"/><Relationship Id="rId184" Type="http://schemas.openxmlformats.org/officeDocument/2006/relationships/slide" Target="slides/slide100.xml"/><Relationship Id="rId391" Type="http://schemas.openxmlformats.org/officeDocument/2006/relationships/slide" Target="slides/slide307.xml"/><Relationship Id="rId405" Type="http://schemas.openxmlformats.org/officeDocument/2006/relationships/slide" Target="slides/slide321.xml"/><Relationship Id="rId447" Type="http://schemas.openxmlformats.org/officeDocument/2006/relationships/theme" Target="theme/theme1.xml"/><Relationship Id="rId251" Type="http://schemas.openxmlformats.org/officeDocument/2006/relationships/slide" Target="slides/slide167.xml"/><Relationship Id="rId46" Type="http://schemas.openxmlformats.org/officeDocument/2006/relationships/slideMaster" Target="slideMasters/slideMaster46.xml"/><Relationship Id="rId293" Type="http://schemas.openxmlformats.org/officeDocument/2006/relationships/slide" Target="slides/slide209.xml"/><Relationship Id="rId307" Type="http://schemas.openxmlformats.org/officeDocument/2006/relationships/slide" Target="slides/slide223.xml"/><Relationship Id="rId349" Type="http://schemas.openxmlformats.org/officeDocument/2006/relationships/slide" Target="slides/slide265.xml"/><Relationship Id="rId88" Type="http://schemas.openxmlformats.org/officeDocument/2006/relationships/slide" Target="slides/slide4.xml"/><Relationship Id="rId111" Type="http://schemas.openxmlformats.org/officeDocument/2006/relationships/slide" Target="slides/slide27.xml"/><Relationship Id="rId153" Type="http://schemas.openxmlformats.org/officeDocument/2006/relationships/slide" Target="slides/slide69.xml"/><Relationship Id="rId195" Type="http://schemas.openxmlformats.org/officeDocument/2006/relationships/slide" Target="slides/slide111.xml"/><Relationship Id="rId209" Type="http://schemas.openxmlformats.org/officeDocument/2006/relationships/slide" Target="slides/slide125.xml"/><Relationship Id="rId360" Type="http://schemas.openxmlformats.org/officeDocument/2006/relationships/slide" Target="slides/slide276.xml"/><Relationship Id="rId416" Type="http://schemas.openxmlformats.org/officeDocument/2006/relationships/slide" Target="slides/slide332.xml"/><Relationship Id="rId220" Type="http://schemas.openxmlformats.org/officeDocument/2006/relationships/slide" Target="slides/slide136.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78.xml"/><Relationship Id="rId318" Type="http://schemas.openxmlformats.org/officeDocument/2006/relationships/slide" Target="slides/slide234.xml"/><Relationship Id="rId99" Type="http://schemas.openxmlformats.org/officeDocument/2006/relationships/slide" Target="slides/slide15.xml"/><Relationship Id="rId122" Type="http://schemas.openxmlformats.org/officeDocument/2006/relationships/slide" Target="slides/slide38.xml"/><Relationship Id="rId164" Type="http://schemas.openxmlformats.org/officeDocument/2006/relationships/slide" Target="slides/slide80.xml"/><Relationship Id="rId371" Type="http://schemas.openxmlformats.org/officeDocument/2006/relationships/slide" Target="slides/slide287.xml"/><Relationship Id="rId427" Type="http://schemas.openxmlformats.org/officeDocument/2006/relationships/slide" Target="slides/slide343.xml"/><Relationship Id="rId26" Type="http://schemas.openxmlformats.org/officeDocument/2006/relationships/slideMaster" Target="slideMasters/slideMaster26.xml"/><Relationship Id="rId231" Type="http://schemas.openxmlformats.org/officeDocument/2006/relationships/slide" Target="slides/slide147.xml"/><Relationship Id="rId273" Type="http://schemas.openxmlformats.org/officeDocument/2006/relationships/slide" Target="slides/slide189.xml"/><Relationship Id="rId329" Type="http://schemas.openxmlformats.org/officeDocument/2006/relationships/slide" Target="slides/slide245.xml"/><Relationship Id="rId68" Type="http://schemas.openxmlformats.org/officeDocument/2006/relationships/slideMaster" Target="slideMasters/slideMaster68.xml"/><Relationship Id="rId133" Type="http://schemas.openxmlformats.org/officeDocument/2006/relationships/slide" Target="slides/slide49.xml"/><Relationship Id="rId175" Type="http://schemas.openxmlformats.org/officeDocument/2006/relationships/slide" Target="slides/slide91.xml"/><Relationship Id="rId340" Type="http://schemas.openxmlformats.org/officeDocument/2006/relationships/slide" Target="slides/slide256.xml"/><Relationship Id="rId200" Type="http://schemas.openxmlformats.org/officeDocument/2006/relationships/slide" Target="slides/slide116.xml"/><Relationship Id="rId382" Type="http://schemas.openxmlformats.org/officeDocument/2006/relationships/slide" Target="slides/slide298.xml"/><Relationship Id="rId438" Type="http://schemas.openxmlformats.org/officeDocument/2006/relationships/slide" Target="slides/slide354.xml"/><Relationship Id="rId242" Type="http://schemas.openxmlformats.org/officeDocument/2006/relationships/slide" Target="slides/slide158.xml"/><Relationship Id="rId284" Type="http://schemas.openxmlformats.org/officeDocument/2006/relationships/slide" Target="slides/slide200.xml"/><Relationship Id="rId37" Type="http://schemas.openxmlformats.org/officeDocument/2006/relationships/slideMaster" Target="slideMasters/slideMaster37.xml"/><Relationship Id="rId79" Type="http://schemas.openxmlformats.org/officeDocument/2006/relationships/slideMaster" Target="slideMasters/slideMaster79.xml"/><Relationship Id="rId102" Type="http://schemas.openxmlformats.org/officeDocument/2006/relationships/slide" Target="slides/slide18.xml"/><Relationship Id="rId144" Type="http://schemas.openxmlformats.org/officeDocument/2006/relationships/slide" Target="slides/slide60.xml"/><Relationship Id="rId90" Type="http://schemas.openxmlformats.org/officeDocument/2006/relationships/slide" Target="slides/slide6.xml"/><Relationship Id="rId186" Type="http://schemas.openxmlformats.org/officeDocument/2006/relationships/slide" Target="slides/slide102.xml"/><Relationship Id="rId351" Type="http://schemas.openxmlformats.org/officeDocument/2006/relationships/slide" Target="slides/slide267.xml"/><Relationship Id="rId393" Type="http://schemas.openxmlformats.org/officeDocument/2006/relationships/slide" Target="slides/slide309.xml"/><Relationship Id="rId407" Type="http://schemas.openxmlformats.org/officeDocument/2006/relationships/slide" Target="slides/slide323.xml"/><Relationship Id="rId211" Type="http://schemas.openxmlformats.org/officeDocument/2006/relationships/slide" Target="slides/slide127.xml"/><Relationship Id="rId253" Type="http://schemas.openxmlformats.org/officeDocument/2006/relationships/slide" Target="slides/slide169.xml"/><Relationship Id="rId295" Type="http://schemas.openxmlformats.org/officeDocument/2006/relationships/slide" Target="slides/slide211.xml"/><Relationship Id="rId309" Type="http://schemas.openxmlformats.org/officeDocument/2006/relationships/slide" Target="slides/slide225.xml"/><Relationship Id="rId48" Type="http://schemas.openxmlformats.org/officeDocument/2006/relationships/slideMaster" Target="slideMasters/slideMaster48.xml"/><Relationship Id="rId113" Type="http://schemas.openxmlformats.org/officeDocument/2006/relationships/slide" Target="slides/slide29.xml"/><Relationship Id="rId320" Type="http://schemas.openxmlformats.org/officeDocument/2006/relationships/slide" Target="slides/slide236.xml"/><Relationship Id="rId155" Type="http://schemas.openxmlformats.org/officeDocument/2006/relationships/slide" Target="slides/slide71.xml"/><Relationship Id="rId197" Type="http://schemas.openxmlformats.org/officeDocument/2006/relationships/slide" Target="slides/slide113.xml"/><Relationship Id="rId362" Type="http://schemas.openxmlformats.org/officeDocument/2006/relationships/slide" Target="slides/slide278.xml"/><Relationship Id="rId418" Type="http://schemas.openxmlformats.org/officeDocument/2006/relationships/slide" Target="slides/slide334.xml"/><Relationship Id="rId222" Type="http://schemas.openxmlformats.org/officeDocument/2006/relationships/slide" Target="slides/slide138.xml"/><Relationship Id="rId264" Type="http://schemas.openxmlformats.org/officeDocument/2006/relationships/slide" Target="slides/slide180.xml"/><Relationship Id="rId17" Type="http://schemas.openxmlformats.org/officeDocument/2006/relationships/slideMaster" Target="slideMasters/slideMaster17.xml"/><Relationship Id="rId59" Type="http://schemas.openxmlformats.org/officeDocument/2006/relationships/slideMaster" Target="slideMasters/slideMaster59.xml"/><Relationship Id="rId124" Type="http://schemas.openxmlformats.org/officeDocument/2006/relationships/slide" Target="slides/slide40.xml"/><Relationship Id="rId70" Type="http://schemas.openxmlformats.org/officeDocument/2006/relationships/slideMaster" Target="slideMasters/slideMaster70.xml"/><Relationship Id="rId166" Type="http://schemas.openxmlformats.org/officeDocument/2006/relationships/slide" Target="slides/slide82.xml"/><Relationship Id="rId331" Type="http://schemas.openxmlformats.org/officeDocument/2006/relationships/slide" Target="slides/slide247.xml"/><Relationship Id="rId373" Type="http://schemas.openxmlformats.org/officeDocument/2006/relationships/slide" Target="slides/slide289.xml"/><Relationship Id="rId429" Type="http://schemas.openxmlformats.org/officeDocument/2006/relationships/slide" Target="slides/slide345.xml"/><Relationship Id="rId1" Type="http://schemas.openxmlformats.org/officeDocument/2006/relationships/slideMaster" Target="slideMasters/slideMaster1.xml"/><Relationship Id="rId233" Type="http://schemas.openxmlformats.org/officeDocument/2006/relationships/slide" Target="slides/slide149.xml"/><Relationship Id="rId440" Type="http://schemas.openxmlformats.org/officeDocument/2006/relationships/slide" Target="slides/slide356.xml"/><Relationship Id="rId28" Type="http://schemas.openxmlformats.org/officeDocument/2006/relationships/slideMaster" Target="slideMasters/slideMaster28.xml"/><Relationship Id="rId275" Type="http://schemas.openxmlformats.org/officeDocument/2006/relationships/slide" Target="slides/slide191.xml"/><Relationship Id="rId300" Type="http://schemas.openxmlformats.org/officeDocument/2006/relationships/slide" Target="slides/slide216.xml"/><Relationship Id="rId81" Type="http://schemas.openxmlformats.org/officeDocument/2006/relationships/slideMaster" Target="slideMasters/slideMaster81.xml"/><Relationship Id="rId135" Type="http://schemas.openxmlformats.org/officeDocument/2006/relationships/slide" Target="slides/slide51.xml"/><Relationship Id="rId177" Type="http://schemas.openxmlformats.org/officeDocument/2006/relationships/slide" Target="slides/slide93.xml"/><Relationship Id="rId342" Type="http://schemas.openxmlformats.org/officeDocument/2006/relationships/slide" Target="slides/slide258.xml"/><Relationship Id="rId384" Type="http://schemas.openxmlformats.org/officeDocument/2006/relationships/slide" Target="slides/slide300.xml"/><Relationship Id="rId202" Type="http://schemas.openxmlformats.org/officeDocument/2006/relationships/slide" Target="slides/slide118.xml"/><Relationship Id="rId244" Type="http://schemas.openxmlformats.org/officeDocument/2006/relationships/slide" Target="slides/slide160.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7.xml.rels><?xml version="1.0" encoding="UTF-8" standalone="yes"?>
<Relationships xmlns="http://schemas.openxmlformats.org/package/2006/relationships"><Relationship Id="rId1" Type="http://schemas.openxmlformats.org/officeDocument/2006/relationships/oleObject" Target="file:////Users\kevincha\projects\writeups\thesis\slides\latency_trend_talk.xlsx" TargetMode="Externa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9.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10.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11.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ALSERCS\Desktop\GateKeeper%2029-9-2015\Second_Submission_to_Bioinformatics_Jan2017\mrfast_with_GateKeeper.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8813-A849-BA83-E6C83623A0EA}"/>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8813-A849-BA83-E6C83623A0EA}"/>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8813-A849-BA83-E6C83623A0EA}"/>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8813-A849-BA83-E6C83623A0EA}"/>
            </c:ext>
          </c:extLst>
        </c:ser>
        <c:dLbls>
          <c:showLegendKey val="0"/>
          <c:showVal val="0"/>
          <c:showCatName val="0"/>
          <c:showSerName val="0"/>
          <c:showPercent val="0"/>
          <c:showBubbleSize val="0"/>
        </c:dLbls>
        <c:gapWidth val="150"/>
        <c:axId val="-1405469872"/>
        <c:axId val="-1421289472"/>
      </c:barChart>
      <c:catAx>
        <c:axId val="-1405469872"/>
        <c:scaling>
          <c:orientation val="minMax"/>
        </c:scaling>
        <c:delete val="0"/>
        <c:axPos val="b"/>
        <c:numFmt formatCode="General" sourceLinked="0"/>
        <c:majorTickMark val="out"/>
        <c:minorTickMark val="none"/>
        <c:tickLblPos val="nextTo"/>
        <c:txPr>
          <a:bodyPr/>
          <a:lstStyle/>
          <a:p>
            <a:pPr>
              <a:defRPr sz="2400"/>
            </a:pPr>
            <a:endParaRPr lang="en-US"/>
          </a:p>
        </c:txPr>
        <c:crossAx val="-1421289472"/>
        <c:crosses val="autoZero"/>
        <c:auto val="1"/>
        <c:lblAlgn val="ctr"/>
        <c:lblOffset val="100"/>
        <c:noMultiLvlLbl val="0"/>
      </c:catAx>
      <c:valAx>
        <c:axId val="-1421289472"/>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405469872"/>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C2F-1441-AEBA-F00D20293B02}"/>
                </c:ext>
              </c:extLst>
            </c:dLbl>
            <c:dLbl>
              <c:idx val="1"/>
              <c:delete val="1"/>
              <c:extLst>
                <c:ext xmlns:c15="http://schemas.microsoft.com/office/drawing/2012/chart" uri="{CE6537A1-D6FC-4f65-9D91-7224C49458BB}"/>
                <c:ext xmlns:c16="http://schemas.microsoft.com/office/drawing/2014/chart" uri="{C3380CC4-5D6E-409C-BE32-E72D297353CC}">
                  <c16:uniqueId val="{00000001-6C2F-1441-AEBA-F00D20293B02}"/>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6C2F-1441-AEBA-F00D20293B02}"/>
            </c:ext>
          </c:extLst>
        </c:ser>
        <c:dLbls>
          <c:showLegendKey val="0"/>
          <c:showVal val="0"/>
          <c:showCatName val="0"/>
          <c:showSerName val="0"/>
          <c:showPercent val="0"/>
          <c:showBubbleSize val="0"/>
        </c:dLbls>
        <c:gapWidth val="50"/>
        <c:axId val="-1970970072"/>
        <c:axId val="-1970966552"/>
      </c:barChart>
      <c:catAx>
        <c:axId val="-1970970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66552"/>
        <c:crosses val="autoZero"/>
        <c:auto val="1"/>
        <c:lblAlgn val="ctr"/>
        <c:lblOffset val="100"/>
        <c:noMultiLvlLbl val="0"/>
      </c:catAx>
      <c:valAx>
        <c:axId val="-1970966552"/>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700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15C-3D45-A46B-2EEE9BCABE6F}"/>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115C-3D45-A46B-2EEE9BCABE6F}"/>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15C-3D45-A46B-2EEE9BCABE6F}"/>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15C-3D45-A46B-2EEE9BCABE6F}"/>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115C-3D45-A46B-2EEE9BCABE6F}"/>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115C-3D45-A46B-2EEE9BCABE6F}"/>
              </c:ext>
            </c:extLst>
          </c:dPt>
          <c:dLbls>
            <c:dLbl>
              <c:idx val="0"/>
              <c:delete val="1"/>
              <c:extLst>
                <c:ext xmlns:c15="http://schemas.microsoft.com/office/drawing/2012/chart" uri="{CE6537A1-D6FC-4f65-9D91-7224C49458BB}"/>
                <c:ext xmlns:c16="http://schemas.microsoft.com/office/drawing/2014/chart" uri="{C3380CC4-5D6E-409C-BE32-E72D297353CC}">
                  <c16:uniqueId val="{00000001-115C-3D45-A46B-2EEE9BCABE6F}"/>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115C-3D45-A46B-2EEE9BCABE6F}"/>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115C-3D45-A46B-2EEE9BCABE6F}"/>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115C-3D45-A46B-2EEE9BCABE6F}"/>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115C-3D45-A46B-2EEE9BCABE6F}"/>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115C-3D45-A46B-2EEE9BCABE6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115C-3D45-A46B-2EEE9BCABE6F}"/>
            </c:ext>
          </c:extLst>
        </c:ser>
        <c:dLbls>
          <c:showLegendKey val="0"/>
          <c:showVal val="0"/>
          <c:showCatName val="0"/>
          <c:showSerName val="0"/>
          <c:showPercent val="0"/>
          <c:showBubbleSize val="0"/>
        </c:dLbls>
        <c:gapWidth val="80"/>
        <c:overlap val="-27"/>
        <c:axId val="1235585376"/>
        <c:axId val="1235589440"/>
      </c:barChart>
      <c:catAx>
        <c:axId val="123558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9440"/>
        <c:crosses val="autoZero"/>
        <c:auto val="1"/>
        <c:lblAlgn val="ctr"/>
        <c:lblOffset val="100"/>
        <c:noMultiLvlLbl val="0"/>
      </c:catAx>
      <c:valAx>
        <c:axId val="1235589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537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2E7-F342-9C6A-BC9A260D59A6}"/>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2E7-F342-9C6A-BC9A260D59A6}"/>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2E7-F342-9C6A-BC9A260D59A6}"/>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2E7-F342-9C6A-BC9A260D59A6}"/>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2E7-F342-9C6A-BC9A260D59A6}"/>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2E7-F342-9C6A-BC9A260D59A6}"/>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2E7-F342-9C6A-BC9A260D59A6}"/>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B2E7-F342-9C6A-BC9A260D59A6}"/>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B2E7-F342-9C6A-BC9A260D59A6}"/>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B2E7-F342-9C6A-BC9A260D59A6}"/>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B2E7-F342-9C6A-BC9A260D59A6}"/>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B2E7-F342-9C6A-BC9A260D59A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B2E7-F342-9C6A-BC9A260D59A6}"/>
            </c:ext>
          </c:extLst>
        </c:ser>
        <c:dLbls>
          <c:showLegendKey val="0"/>
          <c:showVal val="0"/>
          <c:showCatName val="0"/>
          <c:showSerName val="0"/>
          <c:showPercent val="0"/>
          <c:showBubbleSize val="0"/>
        </c:dLbls>
        <c:gapWidth val="80"/>
        <c:overlap val="-27"/>
        <c:axId val="1216099712"/>
        <c:axId val="1216103472"/>
      </c:barChart>
      <c:catAx>
        <c:axId val="121609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103472"/>
        <c:crosses val="autoZero"/>
        <c:auto val="1"/>
        <c:lblAlgn val="ctr"/>
        <c:lblOffset val="100"/>
        <c:noMultiLvlLbl val="0"/>
      </c:catAx>
      <c:valAx>
        <c:axId val="1216103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09971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00506622718701"/>
          <c:y val="0.16071480580290401"/>
          <c:w val="0.82732323043042"/>
          <c:h val="0.66641303891524295"/>
        </c:manualLayout>
      </c:layout>
      <c:lineChart>
        <c:grouping val="standard"/>
        <c:varyColors val="0"/>
        <c:ser>
          <c:idx val="4"/>
          <c:order val="2"/>
          <c:tx>
            <c:strRef>
              <c:f>Trend!$N$56</c:f>
              <c:strCache>
                <c:ptCount val="1"/>
                <c:pt idx="0">
                  <c:v>Capacity</c:v>
                </c:pt>
              </c:strCache>
            </c:strRef>
          </c:tx>
          <c:spPr>
            <a:ln w="38100" cap="rnd">
              <a:solidFill>
                <a:schemeClr val="accent4">
                  <a:lumMod val="60000"/>
                </a:schemeClr>
              </a:solidFill>
              <a:round/>
            </a:ln>
            <a:effectLst/>
          </c:spPr>
          <c:marker>
            <c:symbol val="triangle"/>
            <c:size val="14"/>
            <c:spPr>
              <a:solidFill>
                <a:schemeClr val="accent4">
                  <a:lumMod val="60000"/>
                </a:schemeClr>
              </a:solidFill>
              <a:ln w="9525">
                <a:solidFill>
                  <a:schemeClr val="accent4">
                    <a:lumMod val="60000"/>
                  </a:schemeClr>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Trend!$O$56:$X$56</c:f>
              <c:numCache>
                <c:formatCode>General</c:formatCode>
                <c:ptCount val="10"/>
                <c:pt idx="0">
                  <c:v>1</c:v>
                </c:pt>
                <c:pt idx="1">
                  <c:v>2</c:v>
                </c:pt>
                <c:pt idx="2">
                  <c:v>4</c:v>
                </c:pt>
                <c:pt idx="3">
                  <c:v>8</c:v>
                </c:pt>
                <c:pt idx="4">
                  <c:v>16</c:v>
                </c:pt>
                <c:pt idx="5">
                  <c:v>32</c:v>
                </c:pt>
                <c:pt idx="6">
                  <c:v>64</c:v>
                </c:pt>
                <c:pt idx="7">
                  <c:v>64</c:v>
                </c:pt>
                <c:pt idx="8">
                  <c:v>128</c:v>
                </c:pt>
                <c:pt idx="9">
                  <c:v>128</c:v>
                </c:pt>
              </c:numCache>
            </c:numRef>
          </c:val>
          <c:smooth val="0"/>
          <c:extLst>
            <c:ext xmlns:c16="http://schemas.microsoft.com/office/drawing/2014/chart" uri="{C3380CC4-5D6E-409C-BE32-E72D297353CC}">
              <c16:uniqueId val="{00000000-4BAB-2E4D-AFD1-432A5A2EB123}"/>
            </c:ext>
          </c:extLst>
        </c:ser>
        <c:ser>
          <c:idx val="3"/>
          <c:order val="3"/>
          <c:tx>
            <c:strRef>
              <c:f>Trend!$N$55</c:f>
              <c:strCache>
                <c:ptCount val="1"/>
                <c:pt idx="0">
                  <c:v>Bandwidth</c:v>
                </c:pt>
              </c:strCache>
            </c:strRef>
          </c:tx>
          <c:spPr>
            <a:ln w="38100" cap="rnd">
              <a:solidFill>
                <a:schemeClr val="accent6"/>
              </a:solidFill>
              <a:round/>
            </a:ln>
            <a:effectLst/>
          </c:spPr>
          <c:marker>
            <c:symbol val="square"/>
            <c:size val="14"/>
            <c:spPr>
              <a:solidFill>
                <a:schemeClr val="accent6"/>
              </a:solidFill>
              <a:ln w="9525">
                <a:solidFill>
                  <a:schemeClr val="accent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Trend!$O$55:$X$55</c:f>
              <c:numCache>
                <c:formatCode>General</c:formatCode>
                <c:ptCount val="10"/>
                <c:pt idx="0">
                  <c:v>1</c:v>
                </c:pt>
                <c:pt idx="1">
                  <c:v>3.007518796992481</c:v>
                </c:pt>
                <c:pt idx="2">
                  <c:v>6.0150375939849621</c:v>
                </c:pt>
                <c:pt idx="3">
                  <c:v>8.0150375939849603</c:v>
                </c:pt>
                <c:pt idx="4">
                  <c:v>10.02255639097744</c:v>
                </c:pt>
                <c:pt idx="5">
                  <c:v>12.030075187969921</c:v>
                </c:pt>
                <c:pt idx="6">
                  <c:v>14.030075187969921</c:v>
                </c:pt>
                <c:pt idx="7">
                  <c:v>16.03759398496241</c:v>
                </c:pt>
                <c:pt idx="8">
                  <c:v>18.045112781954881</c:v>
                </c:pt>
                <c:pt idx="9">
                  <c:v>19.548872180451131</c:v>
                </c:pt>
              </c:numCache>
            </c:numRef>
          </c:val>
          <c:smooth val="0"/>
          <c:extLst>
            <c:ext xmlns:c16="http://schemas.microsoft.com/office/drawing/2014/chart" uri="{C3380CC4-5D6E-409C-BE32-E72D297353CC}">
              <c16:uniqueId val="{00000001-4BAB-2E4D-AFD1-432A5A2EB123}"/>
            </c:ext>
          </c:extLst>
        </c:ser>
        <c:ser>
          <c:idx val="2"/>
          <c:order val="4"/>
          <c:tx>
            <c:strRef>
              <c:f>Trend!$N$57</c:f>
              <c:strCache>
                <c:ptCount val="1"/>
                <c:pt idx="0">
                  <c:v>Latency</c:v>
                </c:pt>
              </c:strCache>
            </c:strRef>
          </c:tx>
          <c:spPr>
            <a:ln w="38100" cap="rnd">
              <a:solidFill>
                <a:srgbClr val="FF4136"/>
              </a:solidFill>
              <a:round/>
            </a:ln>
            <a:effectLst/>
          </c:spPr>
          <c:marker>
            <c:symbol val="circle"/>
            <c:size val="14"/>
            <c:spPr>
              <a:solidFill>
                <a:srgbClr val="FF4136"/>
              </a:solidFill>
              <a:ln w="9525">
                <a:solidFill>
                  <a:srgbClr val="FF413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Trend!$O$58:$X$58</c:f>
              <c:numCache>
                <c:formatCode>General</c:formatCode>
                <c:ptCount val="10"/>
                <c:pt idx="0">
                  <c:v>1</c:v>
                </c:pt>
                <c:pt idx="1">
                  <c:v>1</c:v>
                </c:pt>
                <c:pt idx="2">
                  <c:v>1.043478260869565</c:v>
                </c:pt>
                <c:pt idx="3">
                  <c:v>1.142857142857143</c:v>
                </c:pt>
                <c:pt idx="4">
                  <c:v>1.2121212121212119</c:v>
                </c:pt>
                <c:pt idx="5">
                  <c:v>1.263157894736842</c:v>
                </c:pt>
                <c:pt idx="6">
                  <c:v>1.2520868113522541</c:v>
                </c:pt>
                <c:pt idx="7">
                  <c:v>1.274968125796855</c:v>
                </c:pt>
                <c:pt idx="8">
                  <c:v>1.2998266897746971</c:v>
                </c:pt>
                <c:pt idx="9">
                  <c:v>1.31868131868132</c:v>
                </c:pt>
              </c:numCache>
            </c:numRef>
          </c:val>
          <c:smooth val="0"/>
          <c:extLst>
            <c:ext xmlns:c16="http://schemas.microsoft.com/office/drawing/2014/chart" uri="{C3380CC4-5D6E-409C-BE32-E72D297353CC}">
              <c16:uniqueId val="{00000002-4BAB-2E4D-AFD1-432A5A2EB123}"/>
            </c:ext>
          </c:extLst>
        </c:ser>
        <c:dLbls>
          <c:showLegendKey val="0"/>
          <c:showVal val="0"/>
          <c:showCatName val="0"/>
          <c:showSerName val="0"/>
          <c:showPercent val="0"/>
          <c:showBubbleSize val="0"/>
        </c:dLbls>
        <c:marker val="1"/>
        <c:smooth val="0"/>
        <c:axId val="-1741811072"/>
        <c:axId val="-1742499888"/>
        <c:extLst>
          <c:ext xmlns:c15="http://schemas.microsoft.com/office/drawing/2012/chart" uri="{02D57815-91ED-43cb-92C2-25804820EDAC}">
            <c15:filteredLineSeries>
              <c15:ser>
                <c:idx val="0"/>
                <c:order val="0"/>
                <c:tx>
                  <c:strRef>
                    <c:extLst>
                      <c:ext uri="{02D57815-91ED-43cb-92C2-25804820EDAC}">
                        <c15:formulaRef>
                          <c15:sqref>Trend!$N$52</c15:sqref>
                        </c15:formulaRef>
                      </c:ext>
                    </c:extLst>
                    <c:strCache>
                      <c:ptCount val="1"/>
                      <c:pt idx="0">
                        <c:v>Activation</c:v>
                      </c:pt>
                    </c:strCache>
                  </c:strRef>
                </c:tx>
                <c:spPr>
                  <a:ln w="28575" cap="rnd">
                    <a:solidFill>
                      <a:schemeClr val="accent2"/>
                    </a:solidFill>
                    <a:round/>
                  </a:ln>
                  <a:effectLst/>
                </c:spPr>
                <c:marker>
                  <c:symbol val="circle"/>
                  <c:size val="14"/>
                  <c:spPr>
                    <a:solidFill>
                      <a:schemeClr val="accent2"/>
                    </a:solidFill>
                    <a:ln w="9525">
                      <a:solidFill>
                        <a:schemeClr val="accent2"/>
                      </a:solidFill>
                    </a:ln>
                    <a:effectLst/>
                  </c:spPr>
                </c:marker>
                <c:cat>
                  <c:numRef>
                    <c:extLst>
                      <c:ex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c:ext uri="{02D57815-91ED-43cb-92C2-25804820EDAC}">
                        <c15:formulaRef>
                          <c15:sqref>Trend!$O$52:$V$52</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c:ext xmlns:c16="http://schemas.microsoft.com/office/drawing/2014/chart" uri="{C3380CC4-5D6E-409C-BE32-E72D297353CC}">
                    <c16:uniqueId val="{00000003-4BAB-2E4D-AFD1-432A5A2EB123}"/>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Trend!$N$53</c15:sqref>
                        </c15:formulaRef>
                      </c:ext>
                    </c:extLst>
                    <c:strCache>
                      <c:ptCount val="1"/>
                      <c:pt idx="0">
                        <c:v>Precharge</c:v>
                      </c:pt>
                    </c:strCache>
                  </c:strRef>
                </c:tx>
                <c:spPr>
                  <a:ln w="28575" cap="rnd">
                    <a:solidFill>
                      <a:schemeClr val="accent4"/>
                    </a:solidFill>
                    <a:round/>
                  </a:ln>
                  <a:effectLst/>
                </c:spPr>
                <c:marker>
                  <c:symbol val="x"/>
                  <c:size val="14"/>
                  <c:spPr>
                    <a:noFill/>
                    <a:ln w="9525">
                      <a:solidFill>
                        <a:schemeClr val="accent4"/>
                      </a:solidFill>
                    </a:ln>
                    <a:effectLst/>
                  </c:spPr>
                </c:marker>
                <c:cat>
                  <c:numRef>
                    <c:extLst xmlns:c15="http://schemas.microsoft.com/office/drawing/2012/chart">
                      <c:ext xmlns:c15="http://schemas.microsoft.com/office/drawing/2012/char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xmlns:c15="http://schemas.microsoft.com/office/drawing/2012/chart">
                      <c:ext xmlns:c15="http://schemas.microsoft.com/office/drawing/2012/chart" uri="{02D57815-91ED-43cb-92C2-25804820EDAC}">
                        <c15:formulaRef>
                          <c15:sqref>Trend!$O$53:$V$53</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xmlns:c15="http://schemas.microsoft.com/office/drawing/2012/chart">
                  <c:ext xmlns:c16="http://schemas.microsoft.com/office/drawing/2014/chart" uri="{C3380CC4-5D6E-409C-BE32-E72D297353CC}">
                    <c16:uniqueId val="{00000004-4BAB-2E4D-AFD1-432A5A2EB123}"/>
                  </c:ext>
                </c:extLst>
              </c15:ser>
            </c15:filteredLineSeries>
          </c:ext>
        </c:extLst>
      </c:lineChart>
      <c:catAx>
        <c:axId val="-1741811072"/>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42499888"/>
        <c:crosses val="autoZero"/>
        <c:auto val="1"/>
        <c:lblAlgn val="ctr"/>
        <c:lblOffset val="100"/>
        <c:noMultiLvlLbl val="0"/>
      </c:catAx>
      <c:valAx>
        <c:axId val="-1742499888"/>
        <c:scaling>
          <c:logBase val="10"/>
          <c:orientation val="minMax"/>
          <c:max val="150"/>
          <c:min val="1"/>
        </c:scaling>
        <c:delete val="0"/>
        <c:axPos val="l"/>
        <c:majorGridlines>
          <c:spPr>
            <a:ln w="190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r>
                  <a:rPr lang="en-US"/>
                  <a:t>DRAM Improvement (log)</a:t>
                </a:r>
              </a:p>
            </c:rich>
          </c:tx>
          <c:layout>
            <c:manualLayout>
              <c:xMode val="edge"/>
              <c:yMode val="edge"/>
              <c:x val="3.91802270431953E-3"/>
              <c:y val="0.103654866919604"/>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41811072"/>
        <c:crosses val="autoZero"/>
        <c:crossBetween val="between"/>
        <c:majorUnit val="10"/>
      </c:valAx>
      <c:spPr>
        <a:noFill/>
        <a:ln>
          <a:noFill/>
        </a:ln>
        <a:effectLst/>
      </c:spPr>
    </c:plotArea>
    <c:legend>
      <c:legendPos val="b"/>
      <c:layout>
        <c:manualLayout>
          <c:xMode val="edge"/>
          <c:yMode val="edge"/>
          <c:x val="0.129817285683346"/>
          <c:y val="1.4274251973468001E-3"/>
          <c:w val="0.66589575864953399"/>
          <c:h val="9.928233762076080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legend>
    <c:plotVisOnly val="1"/>
    <c:dispBlanksAs val="gap"/>
    <c:showDLblsOverMax val="0"/>
  </c:chart>
  <c:spPr>
    <a:noFill/>
    <a:ln>
      <a:noFill/>
    </a:ln>
    <a:effectLst/>
  </c:spPr>
  <c:txPr>
    <a:bodyPr/>
    <a:lstStyle/>
    <a:p>
      <a:pPr>
        <a:defRPr sz="2400">
          <a:latin typeface="Gill Sans MT" panose="020B0502020104020203" pitchFamily="34" charset="0"/>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1-363D-C64A-B9C9-99E9254D5ED4}"/>
              </c:ext>
            </c:extLst>
          </c:dPt>
          <c:dPt>
            <c:idx val="11"/>
            <c:invertIfNegative val="0"/>
            <c:bubble3D val="0"/>
            <c:spPr>
              <a:noFill/>
              <a:ln>
                <a:noFill/>
              </a:ln>
              <a:effectLst/>
            </c:spPr>
            <c:extLst>
              <c:ext xmlns:c16="http://schemas.microsoft.com/office/drawing/2014/chart" uri="{C3380CC4-5D6E-409C-BE32-E72D297353CC}">
                <c16:uniqueId val="{00000003-363D-C64A-B9C9-99E9254D5ED4}"/>
              </c:ext>
            </c:extLst>
          </c:dPt>
          <c:dPt>
            <c:idx val="12"/>
            <c:invertIfNegative val="0"/>
            <c:bubble3D val="0"/>
            <c:spPr>
              <a:noFill/>
              <a:ln>
                <a:noFill/>
              </a:ln>
              <a:effectLst/>
            </c:spPr>
            <c:extLst>
              <c:ext xmlns:c16="http://schemas.microsoft.com/office/drawing/2014/chart" uri="{C3380CC4-5D6E-409C-BE32-E72D297353CC}">
                <c16:uniqueId val="{00000005-363D-C64A-B9C9-99E9254D5ED4}"/>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6-363D-C64A-B9C9-99E9254D5ED4}"/>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363D-C64A-B9C9-99E9254D5ED4}"/>
            </c:ext>
          </c:extLst>
        </c:ser>
        <c:dLbls>
          <c:showLegendKey val="0"/>
          <c:showVal val="0"/>
          <c:showCatName val="0"/>
          <c:showSerName val="0"/>
          <c:showPercent val="0"/>
          <c:showBubbleSize val="0"/>
        </c:dLbls>
        <c:gapWidth val="100"/>
        <c:axId val="-1747345264"/>
        <c:axId val="-1747340496"/>
      </c:barChart>
      <c:catAx>
        <c:axId val="-1747345264"/>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40496"/>
        <c:crosses val="autoZero"/>
        <c:auto val="1"/>
        <c:lblAlgn val="ctr"/>
        <c:lblOffset val="100"/>
        <c:noMultiLvlLbl val="0"/>
      </c:catAx>
      <c:valAx>
        <c:axId val="-174734049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45264"/>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1-1357-0540-8E80-F564E52C1628}"/>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2-1357-0540-8E80-F564E52C1628}"/>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1357-0540-8E80-F564E52C1628}"/>
            </c:ext>
          </c:extLst>
        </c:ser>
        <c:dLbls>
          <c:showLegendKey val="0"/>
          <c:showVal val="0"/>
          <c:showCatName val="0"/>
          <c:showSerName val="0"/>
          <c:showPercent val="0"/>
          <c:showBubbleSize val="0"/>
        </c:dLbls>
        <c:gapWidth val="100"/>
        <c:axId val="-1522724544"/>
        <c:axId val="-1522719856"/>
      </c:barChart>
      <c:catAx>
        <c:axId val="-1522724544"/>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522719856"/>
        <c:crosses val="autoZero"/>
        <c:auto val="1"/>
        <c:lblAlgn val="ctr"/>
        <c:lblOffset val="100"/>
        <c:noMultiLvlLbl val="0"/>
      </c:catAx>
      <c:valAx>
        <c:axId val="-152271985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522724544"/>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2A01-C847-9E74-92E374151B71}"/>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2A01-C847-9E74-92E374151B71}"/>
            </c:ext>
          </c:extLst>
        </c:ser>
        <c:dLbls>
          <c:showLegendKey val="0"/>
          <c:showVal val="0"/>
          <c:showCatName val="0"/>
          <c:showSerName val="0"/>
          <c:showPercent val="0"/>
          <c:showBubbleSize val="0"/>
        </c:dLbls>
        <c:gapWidth val="100"/>
        <c:axId val="-1752879232"/>
        <c:axId val="-1752874544"/>
      </c:barChart>
      <c:catAx>
        <c:axId val="-175287923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52874544"/>
        <c:crosses val="autoZero"/>
        <c:auto val="1"/>
        <c:lblAlgn val="ctr"/>
        <c:lblOffset val="100"/>
        <c:noMultiLvlLbl val="0"/>
      </c:catAx>
      <c:valAx>
        <c:axId val="-175287454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5287923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8EA6-F246-9710-2404694AB91E}"/>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8EA6-F246-9710-2404694AB91E}"/>
            </c:ext>
          </c:extLst>
        </c:ser>
        <c:dLbls>
          <c:showLegendKey val="0"/>
          <c:showVal val="0"/>
          <c:showCatName val="0"/>
          <c:showSerName val="0"/>
          <c:showPercent val="0"/>
          <c:showBubbleSize val="0"/>
        </c:dLbls>
        <c:gapWidth val="100"/>
        <c:axId val="-1747516752"/>
        <c:axId val="-1747540496"/>
      </c:barChart>
      <c:catAx>
        <c:axId val="-174751675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40496"/>
        <c:crosses val="autoZero"/>
        <c:auto val="1"/>
        <c:lblAlgn val="ctr"/>
        <c:lblOffset val="100"/>
        <c:noMultiLvlLbl val="0"/>
      </c:catAx>
      <c:valAx>
        <c:axId val="-174754049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1675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484A-D04C-898A-835C54C251FB}"/>
            </c:ext>
          </c:extLst>
        </c:ser>
        <c:ser>
          <c:idx val="1"/>
          <c:order val="1"/>
          <c:tx>
            <c:strRef>
              <c:f>Sheet6!$R$3</c:f>
              <c:strCache>
                <c:ptCount val="1"/>
                <c:pt idx="0">
                  <c:v>Multi Core</c:v>
                </c:pt>
              </c:strCache>
            </c:strRef>
          </c:tx>
          <c:spPr>
            <a:solidFill>
              <a:srgbClr val="A5002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2-484A-D04C-898A-835C54C251FB}"/>
              </c:ext>
            </c:extLst>
          </c:dPt>
          <c:dPt>
            <c:idx val="11"/>
            <c:invertIfNegative val="0"/>
            <c:bubble3D val="0"/>
            <c:spPr>
              <a:noFill/>
              <a:ln>
                <a:noFill/>
              </a:ln>
              <a:effectLst/>
            </c:spPr>
            <c:extLst>
              <c:ext xmlns:c16="http://schemas.microsoft.com/office/drawing/2014/chart" uri="{C3380CC4-5D6E-409C-BE32-E72D297353CC}">
                <c16:uniqueId val="{00000004-484A-D04C-898A-835C54C251FB}"/>
              </c:ext>
            </c:extLst>
          </c:dPt>
          <c:dPt>
            <c:idx val="12"/>
            <c:invertIfNegative val="0"/>
            <c:bubble3D val="0"/>
            <c:spPr>
              <a:noFill/>
              <a:ln>
                <a:noFill/>
              </a:ln>
              <a:effectLst/>
            </c:spPr>
            <c:extLst>
              <c:ext xmlns:c16="http://schemas.microsoft.com/office/drawing/2014/chart" uri="{C3380CC4-5D6E-409C-BE32-E72D297353CC}">
                <c16:uniqueId val="{00000006-484A-D04C-898A-835C54C251FB}"/>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484A-D04C-898A-835C54C251FB}"/>
            </c:ext>
          </c:extLst>
        </c:ser>
        <c:dLbls>
          <c:showLegendKey val="0"/>
          <c:showVal val="0"/>
          <c:showCatName val="0"/>
          <c:showSerName val="0"/>
          <c:showPercent val="0"/>
          <c:showBubbleSize val="0"/>
        </c:dLbls>
        <c:gapWidth val="100"/>
        <c:axId val="-1747577888"/>
        <c:axId val="-1747317200"/>
      </c:barChart>
      <c:catAx>
        <c:axId val="-1747577888"/>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17200"/>
        <c:crosses val="autoZero"/>
        <c:auto val="1"/>
        <c:lblAlgn val="ctr"/>
        <c:lblOffset val="100"/>
        <c:noMultiLvlLbl val="0"/>
      </c:catAx>
      <c:valAx>
        <c:axId val="-174731720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77888"/>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5460-2944-A458-9CFBA7C8E56C}"/>
            </c:ext>
          </c:extLst>
        </c:ser>
        <c:ser>
          <c:idx val="1"/>
          <c:order val="1"/>
          <c:tx>
            <c:strRef>
              <c:f>Sheet6!$R$3</c:f>
              <c:strCache>
                <c:ptCount val="1"/>
                <c:pt idx="0">
                  <c:v>Multi Core</c:v>
                </c:pt>
              </c:strCache>
            </c:strRef>
          </c:tx>
          <c:spPr>
            <a:solidFill>
              <a:srgbClr val="A5002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2-5460-2944-A458-9CFBA7C8E56C}"/>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5460-2944-A458-9CFBA7C8E56C}"/>
            </c:ext>
          </c:extLst>
        </c:ser>
        <c:dLbls>
          <c:showLegendKey val="0"/>
          <c:showVal val="0"/>
          <c:showCatName val="0"/>
          <c:showSerName val="0"/>
          <c:showPercent val="0"/>
          <c:showBubbleSize val="0"/>
        </c:dLbls>
        <c:gapWidth val="100"/>
        <c:axId val="-1747656672"/>
        <c:axId val="-1747651984"/>
      </c:barChart>
      <c:catAx>
        <c:axId val="-174765667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1984"/>
        <c:crosses val="autoZero"/>
        <c:auto val="1"/>
        <c:lblAlgn val="ctr"/>
        <c:lblOffset val="100"/>
        <c:noMultiLvlLbl val="0"/>
      </c:catAx>
      <c:valAx>
        <c:axId val="-174765198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667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25F9-384E-9D25-384D39B05DF0}"/>
            </c:ext>
          </c:extLst>
        </c:ser>
        <c:ser>
          <c:idx val="1"/>
          <c:order val="1"/>
          <c:tx>
            <c:strRef>
              <c:f>Sheet6!$R$3</c:f>
              <c:strCache>
                <c:ptCount val="1"/>
                <c:pt idx="0">
                  <c:v>Multi Core</c:v>
                </c:pt>
              </c:strCache>
            </c:strRef>
          </c:tx>
          <c:spPr>
            <a:solidFill>
              <a:srgbClr val="A5002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25F9-384E-9D25-384D39B05DF0}"/>
            </c:ext>
          </c:extLst>
        </c:ser>
        <c:dLbls>
          <c:showLegendKey val="0"/>
          <c:showVal val="0"/>
          <c:showCatName val="0"/>
          <c:showSerName val="0"/>
          <c:showPercent val="0"/>
          <c:showBubbleSize val="0"/>
        </c:dLbls>
        <c:gapWidth val="100"/>
        <c:axId val="-1747723616"/>
        <c:axId val="-1747788240"/>
      </c:barChart>
      <c:catAx>
        <c:axId val="-1747723616"/>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88240"/>
        <c:crosses val="autoZero"/>
        <c:auto val="1"/>
        <c:lblAlgn val="ctr"/>
        <c:lblOffset val="100"/>
        <c:noMultiLvlLbl val="0"/>
      </c:catAx>
      <c:valAx>
        <c:axId val="-174778824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23616"/>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Sheet1!$G$10</c:f>
              <c:strCache>
                <c:ptCount val="1"/>
                <c:pt idx="0">
                  <c:v>Time (sec)</c:v>
                </c:pt>
              </c:strCache>
            </c:strRef>
          </c:tx>
          <c:explosion val="9"/>
          <c:dPt>
            <c:idx val="0"/>
            <c:bubble3D val="0"/>
            <c:explosion val="18"/>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1-79D6-8947-9815-7E66E0D801FD}"/>
              </c:ext>
            </c:extLst>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3-79D6-8947-9815-7E66E0D801FD}"/>
              </c:ext>
            </c:extLst>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5-79D6-8947-9815-7E66E0D801FD}"/>
              </c:ext>
            </c:extLst>
          </c:dPt>
          <c:dLbls>
            <c:dLbl>
              <c:idx val="0"/>
              <c:layout>
                <c:manualLayout>
                  <c:x val="0.24651926105454391"/>
                  <c:y val="-1.445507159528165E-2"/>
                </c:manualLayout>
              </c:layout>
              <c:showLegendKey val="0"/>
              <c:showVal val="0"/>
              <c:showCatName val="1"/>
              <c:showSerName val="0"/>
              <c:showPercent val="1"/>
              <c:showBubbleSize val="0"/>
              <c:extLst>
                <c:ext xmlns:c15="http://schemas.microsoft.com/office/drawing/2012/chart" uri="{CE6537A1-D6FC-4f65-9D91-7224C49458BB}">
                  <c15:layout>
                    <c:manualLayout>
                      <c:w val="0.33105479002624666"/>
                      <c:h val="0.27180553156225196"/>
                    </c:manualLayout>
                  </c15:layout>
                </c:ext>
                <c:ext xmlns:c16="http://schemas.microsoft.com/office/drawing/2014/chart" uri="{C3380CC4-5D6E-409C-BE32-E72D297353CC}">
                  <c16:uniqueId val="{00000001-79D6-8947-9815-7E66E0D801FD}"/>
                </c:ext>
              </c:extLst>
            </c:dLbl>
            <c:dLbl>
              <c:idx val="1"/>
              <c:layout>
                <c:manualLayout>
                  <c:x val="1.8708704390250682E-2"/>
                  <c:y val="-6.8276437496774343E-3"/>
                </c:manualLayout>
              </c:layout>
              <c:tx>
                <c:rich>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r>
                      <a:rPr lang="en-US" b="1" dirty="0">
                        <a:solidFill>
                          <a:schemeClr val="bg1"/>
                        </a:solidFill>
                        <a:effectLst/>
                      </a:rPr>
                      <a:t>Read Alignment</a:t>
                    </a:r>
                  </a:p>
                  <a:p>
                    <a:pPr>
                      <a:defRPr>
                        <a:solidFill>
                          <a:schemeClr val="bg1"/>
                        </a:solidFill>
                      </a:defRPr>
                    </a:pPr>
                    <a:r>
                      <a:rPr lang="en-US" b="1" dirty="0">
                        <a:solidFill>
                          <a:schemeClr val="bg1"/>
                        </a:solidFill>
                        <a:effectLst/>
                      </a:rPr>
                      <a:t>(Edit-distance</a:t>
                    </a:r>
                    <a:r>
                      <a:rPr lang="en-US" b="1" baseline="0" dirty="0">
                        <a:solidFill>
                          <a:schemeClr val="bg1"/>
                        </a:solidFill>
                        <a:effectLst/>
                      </a:rPr>
                      <a:t> comp)</a:t>
                    </a:r>
                    <a:r>
                      <a:rPr lang="en-US" b="1" dirty="0">
                        <a:solidFill>
                          <a:schemeClr val="bg1"/>
                        </a:solidFill>
                        <a:effectLst/>
                      </a:rPr>
                      <a:t>
</a:t>
                    </a:r>
                    <a:fld id="{ACE13563-F57D-4797-B37A-2A9786FDDB9F}" type="PERCENTAGE">
                      <a:rPr lang="en-US" b="1">
                        <a:solidFill>
                          <a:schemeClr val="bg1"/>
                        </a:solidFill>
                        <a:effectLst/>
                      </a:rPr>
                      <a:pPr>
                        <a:defRPr>
                          <a:solidFill>
                            <a:schemeClr val="bg1"/>
                          </a:solidFill>
                        </a:defRPr>
                      </a:pPr>
                      <a:t>[PERCENTAGE]</a:t>
                    </a:fld>
                    <a:endParaRPr lang="en-US" b="1" dirty="0">
                      <a:solidFill>
                        <a:schemeClr val="bg1"/>
                      </a:solidFill>
                      <a:effectLst/>
                    </a:endParaRPr>
                  </a:p>
                </c:rich>
              </c:tx>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38836459038472998"/>
                      <c:h val="0.22658673723929512"/>
                    </c:manualLayout>
                  </c15:layout>
                  <c15:dlblFieldTable/>
                  <c15:showDataLabelsRange val="0"/>
                </c:ext>
                <c:ext xmlns:c16="http://schemas.microsoft.com/office/drawing/2014/chart" uri="{C3380CC4-5D6E-409C-BE32-E72D297353CC}">
                  <c16:uniqueId val="{00000003-79D6-8947-9815-7E66E0D801FD}"/>
                </c:ext>
              </c:extLst>
            </c:dLbl>
            <c:dLbl>
              <c:idx val="2"/>
              <c:layout>
                <c:manualLayout>
                  <c:x val="-0.18850453686134078"/>
                  <c:y val="-4.8881807572985901E-2"/>
                </c:manualLayout>
              </c:layout>
              <c:showLegendKey val="0"/>
              <c:showVal val="0"/>
              <c:showCatName val="1"/>
              <c:showSerName val="0"/>
              <c:showPercent val="1"/>
              <c:showBubbleSize val="0"/>
              <c:extLst>
                <c:ext xmlns:c15="http://schemas.microsoft.com/office/drawing/2012/chart" uri="{CE6537A1-D6FC-4f65-9D91-7224C49458BB}">
                  <c15:layout>
                    <c:manualLayout>
                      <c:w val="0.2193055555555555"/>
                      <c:h val="0.250508240760909"/>
                    </c:manualLayout>
                  </c15:layout>
                </c:ext>
                <c:ext xmlns:c16="http://schemas.microsoft.com/office/drawing/2014/chart" uri="{C3380CC4-5D6E-409C-BE32-E72D297353CC}">
                  <c16:uniqueId val="{00000005-79D6-8947-9815-7E66E0D801FD}"/>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ysClr val="windowText" lastClr="000000"/>
                    </a:solidFill>
                    <a:latin typeface="+mn-lt"/>
                    <a:ea typeface="+mn-ea"/>
                    <a:cs typeface="+mn-cs"/>
                  </a:defRPr>
                </a:pPr>
                <a:endParaRPr lang="en-US"/>
              </a:p>
            </c:txPr>
            <c:showLegendKey val="0"/>
            <c:showVal val="0"/>
            <c:showCatName val="1"/>
            <c:showSerName val="0"/>
            <c:showPercent val="1"/>
            <c:showBubbleSize val="0"/>
            <c:showLeaderLines val="1"/>
            <c:leaderLines>
              <c:spPr>
                <a:ln w="9525">
                  <a:solidFill>
                    <a:schemeClr val="tx1"/>
                  </a:solidFill>
                </a:ln>
                <a:effectLst/>
              </c:spPr>
            </c:leaderLines>
            <c:extLst>
              <c:ext xmlns:c15="http://schemas.microsoft.com/office/drawing/2012/chart" uri="{CE6537A1-D6FC-4f65-9D91-7224C49458BB}"/>
            </c:extLst>
          </c:dLbls>
          <c:cat>
            <c:strRef>
              <c:f>Sheet1!$F$11:$F$13</c:f>
              <c:strCache>
                <c:ptCount val="3"/>
                <c:pt idx="0">
                  <c:v>candidate alignment locations (CAL)</c:v>
                </c:pt>
                <c:pt idx="1">
                  <c:v>SIMD banded Levenshtein edit distance</c:v>
                </c:pt>
                <c:pt idx="2">
                  <c:v>SAM printing</c:v>
                </c:pt>
              </c:strCache>
            </c:strRef>
          </c:cat>
          <c:val>
            <c:numRef>
              <c:f>Sheet1!$G$11:$G$13</c:f>
              <c:numCache>
                <c:formatCode>_(* #,##0.00_);_(* \(#,##0.00\);_(* "-"??_);_(@_)</c:formatCode>
                <c:ptCount val="3"/>
                <c:pt idx="0">
                  <c:v>3738.88</c:v>
                </c:pt>
                <c:pt idx="1">
                  <c:v>81368.094525727502</c:v>
                </c:pt>
                <c:pt idx="2">
                  <c:v>2269.8754742724996</c:v>
                </c:pt>
              </c:numCache>
            </c:numRef>
          </c:val>
          <c:extLst>
            <c:ext xmlns:c16="http://schemas.microsoft.com/office/drawing/2014/chart" uri="{C3380CC4-5D6E-409C-BE32-E72D297353CC}">
              <c16:uniqueId val="{00000006-79D6-8947-9815-7E66E0D801FD}"/>
            </c:ext>
          </c:extLst>
        </c:ser>
        <c:dLbls>
          <c:showLegendKey val="0"/>
          <c:showVal val="0"/>
          <c:showCatName val="1"/>
          <c:showSerName val="0"/>
          <c:showPercent val="1"/>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sz="2000">
          <a:solidFill>
            <a:sysClr val="windowText" lastClr="000000"/>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66.emf"/><Relationship Id="rId1" Type="http://schemas.openxmlformats.org/officeDocument/2006/relationships/image" Target="../media/image65.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66.emf"/><Relationship Id="rId1" Type="http://schemas.openxmlformats.org/officeDocument/2006/relationships/image" Target="../media/image65.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66.emf"/><Relationship Id="rId1" Type="http://schemas.openxmlformats.org/officeDocument/2006/relationships/image" Target="../media/image65.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66.emf"/><Relationship Id="rId1" Type="http://schemas.openxmlformats.org/officeDocument/2006/relationships/image" Target="../media/image6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28.emf"/></Relationships>
</file>

<file path=ppt/drawings/drawing1.xml><?xml version="1.0" encoding="utf-8"?>
<c:userShapes xmlns:c="http://schemas.openxmlformats.org/drawingml/2006/chart">
  <cdr:relSizeAnchor xmlns:cdr="http://schemas.openxmlformats.org/drawingml/2006/chartDrawing">
    <cdr:from>
      <cdr:x>0.36036</cdr:x>
      <cdr:y>0.11994</cdr:y>
    </cdr:from>
    <cdr:to>
      <cdr:x>0.54054</cdr:x>
      <cdr:y>0.18125</cdr:y>
    </cdr:to>
    <cdr:sp macro="" textlink="">
      <cdr:nvSpPr>
        <cdr:cNvPr id="4" name="TextBox 54"/>
        <cdr:cNvSpPr txBox="1"/>
      </cdr:nvSpPr>
      <cdr:spPr>
        <a:xfrm xmlns:a="http://schemas.openxmlformats.org/drawingml/2006/main">
          <a:off x="3048000" y="511804"/>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8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3/29/21</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3/29/21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27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28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32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33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3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84506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3148442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963863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352373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670659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952787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834752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84024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363675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30002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92415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50882"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7995596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720685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240496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211119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958847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075822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544236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40333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680438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506572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75832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621978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114311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has many</a:t>
            </a:r>
            <a:r>
              <a:rPr lang="en-US" baseline="0" dirty="0"/>
              <a:t> advantages. Since it refreshes row infrequently, it has low power and low performance-overhead. Simulated across 29 benchmarks, we saw an average of only 0.2% slowdown and a maximum of only 0.75% slowdown.</a:t>
            </a:r>
          </a:p>
          <a:p>
            <a:endParaRPr lang="en-US" baseline="0" dirty="0"/>
          </a:p>
          <a:p>
            <a:r>
              <a:rPr lang="en-US" baseline="0" dirty="0"/>
              <a:t>In addition, due to its stateless nature, PARA has low cost and complexity.</a:t>
            </a:r>
          </a:p>
          <a:p>
            <a:endParaRPr lang="en-US" baseline="0" dirty="0"/>
          </a:p>
          <a:p>
            <a:r>
              <a:rPr lang="en-US" baseline="0" dirty="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416075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128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651196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72432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41820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19421081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55069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64954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13528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17267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45168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362090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143594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To</a:t>
            </a:r>
            <a:r>
              <a:rPr lang="en-US" baseline="0" dirty="0"/>
              <a:t> understand the latency problem</a:t>
            </a:r>
            <a:r>
              <a:rPr lang="en-US" dirty="0"/>
              <a:t>,</a:t>
            </a:r>
            <a:r>
              <a:rPr lang="en-US" baseline="0" dirty="0"/>
              <a:t> we need to go into what defines latency.</a:t>
            </a:r>
          </a:p>
          <a:p>
            <a:endParaRPr lang="en-US" baseline="0" dirty="0"/>
          </a:p>
          <a:p>
            <a:r>
              <a:rPr lang="en-US" baseline="0" dirty="0"/>
              <a:t>DRAM latency is the total </a:t>
            </a:r>
            <a:r>
              <a:rPr lang="en-US" baseline="0" dirty="0" err="1"/>
              <a:t>amnt</a:t>
            </a:r>
            <a:r>
              <a:rPr lang="en-US" baseline="0" dirty="0"/>
              <a:t> of time that the underlying </a:t>
            </a:r>
            <a:r>
              <a:rPr lang="en-US" baseline="0" dirty="0" err="1"/>
              <a:t>hw</a:t>
            </a:r>
            <a:r>
              <a:rPr lang="en-US" baseline="0" dirty="0"/>
              <a:t> operations need &lt;&gt; to retrieve data.</a:t>
            </a:r>
          </a:p>
          <a:p>
            <a:r>
              <a:rPr lang="en-US" baseline="0" dirty="0"/>
              <a:t>The DRAM standards define a single fixed time for how long these ops should take in every DRAM chip.</a:t>
            </a:r>
          </a:p>
          <a:p>
            <a:r>
              <a:rPr lang="en-US" b="1" baseline="0" dirty="0"/>
              <a:t>However</a:t>
            </a:r>
            <a:r>
              <a:rPr lang="en-US" baseline="0" dirty="0"/>
              <a:t>, this defined delay doesn’t actually reflect the latency of the individual DRAMs.</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&lt;Timeline illustration&gt;</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Because the manufacturing process is </a:t>
            </a:r>
            <a:r>
              <a:rPr lang="en-US" b="1" baseline="0" dirty="0"/>
              <a:t>imperfect</a:t>
            </a:r>
            <a:r>
              <a:rPr lang="en-US" b="0" baseline="0" dirty="0"/>
              <a:t>, it introduces variation in the production chips, </a:t>
            </a:r>
            <a:r>
              <a:rPr lang="en-US" b="1" baseline="0" dirty="0"/>
              <a:t>resulting in latency variation across different chips</a:t>
            </a:r>
            <a:r>
              <a:rPr lang="en-US" baseline="0" dirty="0"/>
              <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simple </a:t>
            </a:r>
            <a:r>
              <a:rPr lang="en-US" baseline="0" dirty="0" err="1"/>
              <a:t>illustartion</a:t>
            </a:r>
            <a:r>
              <a:rPr lang="en-US" baseline="0" dirty="0"/>
              <a:t> shows the difference b/w the average latency across 3 different dram chips, to convey the point of latency variation.</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It’s important to note that not only does latency variation exists </a:t>
            </a:r>
            <a:r>
              <a:rPr lang="en-US" b="1" baseline="0" dirty="0"/>
              <a:t>&lt;across&gt; </a:t>
            </a:r>
            <a:r>
              <a:rPr lang="en-US" b="0" baseline="0" dirty="0"/>
              <a:t>chips, but also </a:t>
            </a:r>
            <a:r>
              <a:rPr lang="en-US" b="1" baseline="0" dirty="0"/>
              <a:t>&lt;inside&gt; </a:t>
            </a:r>
            <a:r>
              <a:rPr lang="en-US" b="0" baseline="0" dirty="0"/>
              <a:t>each dram chip itself. </a:t>
            </a:r>
          </a:p>
          <a:p>
            <a:endParaRPr lang="en-US" baseline="0" dirty="0"/>
          </a:p>
          <a:p>
            <a:r>
              <a:rPr lang="en-US" baseline="0" dirty="0"/>
              <a:t>&lt;Blue standard&gt;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Since we don’t want to throw away the chips with high variation, we tolerate them.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The simple way is to &lt;slow&gt; down the acceptable latency so that the majority of chips can all work reliably under this high standard latency. </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as we can see, the high standard latency is a result of a trade-off made for higher DRAM production yield. </a:t>
            </a:r>
          </a:p>
          <a:p>
            <a:endParaRPr lang="en-US" b="1" baseline="0" dirty="0"/>
          </a:p>
          <a:p>
            <a:r>
              <a:rPr lang="en-US" b="1" baseline="0" dirty="0"/>
              <a:t>---</a:t>
            </a:r>
          </a:p>
          <a:p>
            <a:r>
              <a:rPr lang="en-US" b="1" baseline="0" dirty="0"/>
              <a:t>&lt;&gt; Operative word</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232</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7339004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F4A9EA23-718E-E549-9766-CDBEC39E0C3C}" type="slidenum">
              <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234</a:t>
            </a:fld>
            <a:endPar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Arial" charset="0"/>
            </a:endParaRPr>
          </a:p>
        </p:txBody>
      </p:sp>
      <p:sp>
        <p:nvSpPr>
          <p:cNvPr id="116738"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116739"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1105094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271392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929886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In this work, we show results from a detailed experimental characterization of 282 state-of-the-art LPDDR4 DRAM devices.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characterize DRAM latency by observing the effects of accessing DRAM with DRAM timing parameters reduced below manufacturer-recommended values.</a:t>
            </a:r>
          </a:p>
          <a:p>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We make two key observations.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first, a cell’s probability to fail, when accessed with reduced timing parameters, is directly correlated with random variations that arise from process manufacturing.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secondly, We note that some cells fail randomly when accessed with a reduced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06340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Here is a cartoon showing the manufacturing variation across a region of DRAM. When accessed with a reduced timing parameter,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some cells have a high percentage chance of failing, while others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have a low percentage chance of failing.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Some cells fail randomly when accessed with a reduced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171166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We refer to cells that fail randomly when accessed with a reduced </a:t>
            </a:r>
            <a:r>
              <a:rPr lang="en-US" sz="1200" kern="1200" dirty="0" err="1">
                <a:solidFill>
                  <a:schemeClr val="tx1"/>
                </a:solidFill>
                <a:latin typeface="+mn-lt"/>
                <a:ea typeface="+mn-ea"/>
                <a:cs typeface="+mn-cs"/>
              </a:rPr>
              <a:t>tRCD</a:t>
            </a:r>
            <a:r>
              <a:rPr lang="en-US" sz="1200" kern="1200" dirty="0">
                <a:solidFill>
                  <a:schemeClr val="tx1"/>
                </a:solidFill>
                <a:latin typeface="+mn-lt"/>
                <a:ea typeface="+mn-ea"/>
                <a:cs typeface="+mn-cs"/>
              </a:rPr>
              <a:t> as RNG cells</a:t>
            </a:r>
            <a:endParaRPr lang="en-US" sz="1200" b="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947333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387193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medium-content-sans-serif-font"/>
              </a:rPr>
              <a:t>The Wafer-Scale Engine is the most massive AI chip ever produced and packs a whopping 400,000 cores in a 46,225mm2 footprint.</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7973AD7-D932-2641-9FAC-D90A34A34A63}" type="slidenum">
              <a:rPr kumimoji="0" lang="en-US" alt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255</a:t>
            </a:fld>
            <a:endParaRPr kumimoji="0" lang="en-US" alt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56426251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Unlocking the life’s code requires diving into the nucleus of our body cells, where the double-stranded genome resides. Genome is literally the 'code of life' - it is the set of instructions for making everything from you to zebras, strawberries, and even yeast.</a:t>
            </a:r>
          </a:p>
          <a:p>
            <a:br>
              <a:rPr lang="en-US" dirty="0"/>
            </a:br>
            <a:r>
              <a:rPr lang="en-US" b="0" cap="none" dirty="0"/>
              <a:t>since the discovery of </a:t>
            </a:r>
            <a:r>
              <a:rPr lang="en-US" b="0" cap="none" dirty="0" err="1"/>
              <a:t>dna’s</a:t>
            </a:r>
            <a:r>
              <a:rPr lang="en-US" b="0" cap="none" dirty="0"/>
              <a:t> double-helical structure (</a:t>
            </a:r>
            <a:r>
              <a:rPr lang="en-US" b="0" cap="none" dirty="0" err="1"/>
              <a:t>watson</a:t>
            </a:r>
            <a:r>
              <a:rPr lang="en-US" b="0" cap="none" dirty="0"/>
              <a:t> </a:t>
            </a:r>
            <a:r>
              <a:rPr lang="en-US" b="0" i="1" cap="none" dirty="0"/>
              <a:t>et al.</a:t>
            </a:r>
            <a:r>
              <a:rPr lang="en-US" b="0" cap="none" dirty="0"/>
              <a:t> 1953)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9697438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Henrietta Lacks,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739145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untangling yarn ball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7596940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9"/>
          <p:cNvSpPr>
            <a:spLocks noGrp="1" noChangeArrowheads="1"/>
          </p:cNvSpPr>
          <p:nvPr>
            <p:ph type="sldNum" sz="quarter"/>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5DBD6-D95A-41EC-889F-21CF45C92CC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243" name="Rectangle 1"/>
          <p:cNvSpPr>
            <a:spLocks noGrp="1" noRot="1" noChangeAspect="1" noChangeArrowheads="1" noTextEdit="1"/>
          </p:cNvSpPr>
          <p:nvPr>
            <p:ph type="sldImg"/>
          </p:nvPr>
        </p:nvSpPr>
        <p:spPr>
          <a:xfrm>
            <a:off x="1144588" y="693738"/>
            <a:ext cx="4567237" cy="3427412"/>
          </a:xfrm>
          <a:solidFill>
            <a:srgbClr val="FFFFFF"/>
          </a:solidFill>
          <a:ln>
            <a:solidFill>
              <a:srgbClr val="000000"/>
            </a:solidFill>
            <a:miter lim="800000"/>
          </a:ln>
        </p:spPr>
      </p:sp>
      <p:sp>
        <p:nvSpPr>
          <p:cNvPr id="10244" name="Rectangle 2"/>
          <p:cNvSpPr>
            <a:spLocks noGrp="1" noChangeArrowheads="1"/>
          </p:cNvSpPr>
          <p:nvPr>
            <p:ph type="body" idx="1"/>
          </p:nvPr>
        </p:nvSpPr>
        <p:spPr>
          <a:xfrm>
            <a:off x="686361" y="4342535"/>
            <a:ext cx="5485279" cy="4114511"/>
          </a:xfrm>
          <a:noFill/>
          <a:ln/>
        </p:spPr>
        <p:txBody>
          <a:bodyPr wrap="none" anchor="ctr"/>
          <a:lstStyle/>
          <a:p>
            <a:endParaRPr lang="en-US"/>
          </a:p>
        </p:txBody>
      </p:sp>
    </p:spTree>
    <p:extLst>
      <p:ext uri="{BB962C8B-B14F-4D97-AF65-F5344CB8AC3E}">
        <p14:creationId xmlns:p14="http://schemas.microsoft.com/office/powerpoint/2010/main" val="269395987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251366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Typical sequencer machine generates a flood of reads, for example, Illumina HiSeq4000 generates 300 million bases/minute.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However, existing computer alignment algorithms can only process 0.6% of these reads in the same amount of time.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This gap is widening as more advanced sequencers are made available in the market.</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748904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t>
            </a:r>
            <a:r>
              <a:rPr lang="en-US" baseline="0" dirty="0"/>
              <a:t> turned out the Hash Table based mappers solve the first 2 challenges pretty well. They guarantee to find all mappings with no more than e errors present.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8093749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a:t>
            </a:r>
            <a:r>
              <a:rPr lang="en-US" sz="1200" kern="1200" baseline="0" dirty="0">
                <a:solidFill>
                  <a:schemeClr val="tx1"/>
                </a:solidFill>
                <a:effectLst/>
                <a:latin typeface="+mn-lt"/>
                <a:ea typeface="+mn-ea"/>
                <a:cs typeface="+mn-cs"/>
              </a:rPr>
              <a:t> overwhelming majority </a:t>
            </a:r>
            <a:r>
              <a:rPr lang="en-US" sz="1200" kern="1200" dirty="0">
                <a:solidFill>
                  <a:schemeClr val="tx1"/>
                </a:solidFill>
                <a:effectLst/>
                <a:latin typeface="+mn-lt"/>
                <a:ea typeface="+mn-ea"/>
                <a:cs typeface="+mn-cs"/>
              </a:rPr>
              <a:t>of the read mapper’s execution time is spent in read alignment.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239090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bridge the widening gap between the sequencer</a:t>
            </a:r>
            <a:r>
              <a:rPr lang="en-US" baseline="0" dirty="0"/>
              <a:t> &amp; the </a:t>
            </a:r>
            <a:r>
              <a:rPr lang="en-US" dirty="0"/>
              <a:t>mapper,</a:t>
            </a:r>
            <a:r>
              <a:rPr lang="en-US" baseline="0" dirty="0"/>
              <a:t> we propose the concept of pre-alignment filtering. We added a new examination step before the accurate alignment step. The main objective of this step is to detect the incorrect mappings accurately and rapidly. Only the mappings that pass our filter are examined by the alignment step. We also explore exploiting todays’ hardware accelerators to further boost the filtering speed of such filters.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876124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8741354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867734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335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5647162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4.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8.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4.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6.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1.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176202611"/>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225563168"/>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072845242"/>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644812070"/>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1718689315"/>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735493282"/>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266402226"/>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337623389"/>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354859521"/>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28693446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1255893421"/>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128237529"/>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3/29/21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3/29/21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3/29/21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3/29/21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3/29/21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3/29/21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3/29/21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3/29/21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3/29/21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3/29/21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3/29/21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3/29/21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2021. 3. 29.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2021. 3. 29.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2021. 3. 29.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2021. 3. 29.</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2021. 3. 29.</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2021. 3. 29.</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2021. 3. 29.</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3/29/21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3/29/21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3/29/21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3/29/21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3/29/21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3/29/21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3/29/21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3/29/21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3/29/21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3/29/21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3/29/21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3/29/21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3/29/21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3/29/21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3/29/21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3/29/21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3/29/21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3/29/21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3/29/21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3/29/21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3/29/21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3/29/21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3/29/21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cSld>
  <p:clrMapOvr>
    <a:masterClrMapping/>
  </p:clrMapOvr>
</p:sldLayout>
</file>

<file path=ppt/slideLayouts/slideLayout4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cSld>
  <p:clrMapOvr>
    <a:masterClrMapping/>
  </p:clrMapOvr>
</p:sldLayout>
</file>

<file path=ppt/slideLayouts/slideLayout4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cSld>
  <p:clrMapOvr>
    <a:masterClrMapping/>
  </p:clrMapOvr>
</p:sldLayout>
</file>

<file path=ppt/slideLayouts/slideLayout4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cSld>
  <p:clrMapOvr>
    <a:masterClrMapping/>
  </p:clrMapOvr>
</p:sldLayout>
</file>

<file path=ppt/slideLayouts/slideLayout4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cSld>
  <p:clrMapOvr>
    <a:masterClrMapping/>
  </p:clrMapOvr>
</p:sldLayout>
</file>

<file path=ppt/slideLayouts/slideLayout4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cSld>
  <p:clrMapOvr>
    <a:masterClrMapping/>
  </p:clrMapOvr>
</p:sldLayout>
</file>

<file path=ppt/slideLayouts/slideLayout4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cSld>
  <p:clrMapOvr>
    <a:masterClrMapping/>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cSld>
  <p:clrMapOvr>
    <a:masterClrMapping/>
  </p:clrMapOvr>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cSld>
  <p:clrMapOvr>
    <a:masterClrMapping/>
  </p:clrMapOvr>
</p:sldLayout>
</file>

<file path=ppt/slideLayouts/slideLayout4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12970087"/>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69127281"/>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54891653"/>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54876963"/>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9392480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031083316"/>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27639034"/>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355753935"/>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740156963"/>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547586066"/>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92031821"/>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33399734"/>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23131414"/>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92266900"/>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856084142"/>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23647961"/>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692653042"/>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68426736"/>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709157705"/>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53548532"/>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51812301"/>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895159928"/>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26657273"/>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1994579747"/>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639554709"/>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676922726"/>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07433176"/>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261425787"/>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594556170"/>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225981653"/>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970926548"/>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3755075614"/>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8741493"/>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3309212"/>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9108947"/>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5951961"/>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691839"/>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8350340"/>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3781004"/>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974826"/>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4756483"/>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0929532"/>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6069694"/>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8028106"/>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2894011"/>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3114506"/>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6972075"/>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3166549"/>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1456437"/>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4196694"/>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1545343"/>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6651114"/>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8290090"/>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764499"/>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7775843"/>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ＭＳ Ｐゴシック" charset="0"/>
              <a:cs typeface="ＭＳ Ｐゴシック" charset="0"/>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8021945"/>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22816335"/>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4725312"/>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5297852"/>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7018761"/>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0265755"/>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2975599"/>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1217315"/>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744337"/>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3201752"/>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8166169"/>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4775288"/>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3097370"/>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8749314"/>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77936411"/>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031496"/>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5712127"/>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9101458"/>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1760366"/>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953888"/>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0346625"/>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6467591"/>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defTabSz="457200"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9" name="Rectangle 6"/>
          <p:cNvSpPr>
            <a:spLocks noGrp="1" noChangeArrowheads="1"/>
          </p:cNvSpPr>
          <p:nvPr>
            <p:ph type="sldNum" sz="quarter" idx="12"/>
          </p:nvPr>
        </p:nvSpPr>
        <p:spPr>
          <a:xfrm>
            <a:off x="6553200" y="6243638"/>
            <a:ext cx="2133600" cy="457200"/>
          </a:xfrm>
          <a:prstGeom prst="rect">
            <a:avLst/>
          </a:prstGeom>
        </p:spPr>
        <p:txBody>
          <a:bodyPr/>
          <a:lstStyle>
            <a:lvl1pPr>
              <a:defRPr sz="1200"/>
            </a:lvl1pPr>
          </a:lstStyle>
          <a:p>
            <a:fld id="{7341D3D9-3FE8-4025-BF66-8DAB1ABB951F}"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401935658"/>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323594FA-E141-4234-AE05-360401972BE7}"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414559522"/>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C7AC7BA1-BEA2-40AF-9056-44DC8C985687}"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014166077"/>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4D2BBBE-2A44-4D16-8758-0239282DCC58}"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2388153665"/>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8"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D5FD5635-BCCD-45D2-B61E-320731E13B17}" type="slidenum">
              <a:rPr lang="en-US" altLang="en-US">
                <a:solidFill>
                  <a:srgbClr val="000000">
                    <a:tint val="75000"/>
                  </a:srgbClr>
                </a:solidFill>
              </a:rPr>
              <a:pPr/>
              <a:t>‹#›</a:t>
            </a:fld>
            <a:endParaRPr lang="en-US" altLang="en-US" dirty="0">
              <a:solidFill>
                <a:srgbClr val="000000">
                  <a:tint val="75000"/>
                </a:srgbClr>
              </a:solidFill>
            </a:endParaRPr>
          </a:p>
        </p:txBody>
      </p:sp>
    </p:spTree>
    <p:extLst>
      <p:ext uri="{BB962C8B-B14F-4D97-AF65-F5344CB8AC3E}">
        <p14:creationId xmlns:p14="http://schemas.microsoft.com/office/powerpoint/2010/main" val="2170968704"/>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4"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018A7077-2B78-4FB5-8F56-24239751AEF0}"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394695044"/>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3"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6E86574E-FA2E-425B-A84C-39F9592E9ECB}"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400936413"/>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148CFD0-6DDB-45F0-A989-9F5CE648BC1E}"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138290176"/>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E97B092-8552-4BA4-B0E1-CE51B98A2A2D}"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547195469"/>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F44DDA66-0DFC-412A-A4B0-EFE91F0913E7}"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131524683"/>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4D1F9A79-97CD-456A-8962-B51E5744B9CD}"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3622470030"/>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8249123"/>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4982912"/>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3111394"/>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8223355"/>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18779354"/>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1177366"/>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8921941"/>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5370608"/>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6953456"/>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389220"/>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990278"/>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3/29/21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371968262"/>
      </p:ext>
    </p:extLst>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3/29/21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742424009"/>
      </p:ext>
    </p:extLst>
  </p:cSld>
  <p:clrMapOvr>
    <a:masterClrMapping/>
  </p:clrMapOvr>
</p:sldLayout>
</file>

<file path=ppt/slideLayouts/slideLayout5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3/29/21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831272565"/>
      </p:ext>
    </p:extLst>
  </p:cSld>
  <p:clrMapOvr>
    <a:masterClrMapping/>
  </p:clrMapOvr>
</p:sldLayout>
</file>

<file path=ppt/slideLayouts/slideLayout5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3/29/21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724606449"/>
      </p:ext>
    </p:extLst>
  </p:cSld>
  <p:clrMapOvr>
    <a:masterClrMapping/>
  </p:clrMapOvr>
</p:sldLayout>
</file>

<file path=ppt/slideLayouts/slideLayout5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3/29/21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998863700"/>
      </p:ext>
    </p:extLst>
  </p:cSld>
  <p:clrMapOvr>
    <a:masterClrMapping/>
  </p:clrMapOvr>
</p:sldLayout>
</file>

<file path=ppt/slideLayouts/slideLayout5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3/29/21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295263146"/>
      </p:ext>
    </p:extLst>
  </p:cSld>
  <p:clrMapOvr>
    <a:masterClrMapping/>
  </p:clrMapOvr>
</p:sldLayout>
</file>

<file path=ppt/slideLayouts/slideLayout5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3/29/21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350845323"/>
      </p:ext>
    </p:extLst>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3/29/21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97174324"/>
      </p:ext>
    </p:extLst>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3/29/21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034727838"/>
      </p:ext>
    </p:extLst>
  </p:cSld>
  <p:clrMapOvr>
    <a:masterClrMapping/>
  </p:clrMapOvr>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3/29/21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31289017"/>
      </p:ext>
    </p:extLst>
  </p:cSld>
  <p:clrMapOvr>
    <a:masterClrMapping/>
  </p:clrMapOvr>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3/29/21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881778821"/>
      </p:ext>
    </p:extLst>
  </p:cSld>
  <p:clrMapOvr>
    <a:masterClrMapping/>
  </p:clrMapOvr>
</p:sldLayout>
</file>

<file path=ppt/slideLayouts/slideLayout5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1693292497"/>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898562402"/>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144037725"/>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1393915862"/>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2819244013"/>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2637286277"/>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1369390148"/>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388007765"/>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126458397"/>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2489786302"/>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3367106101"/>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3308775257"/>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258633029"/>
      </p:ext>
    </p:extLst>
  </p:cSld>
  <p:clrMapOvr>
    <a:masterClrMapping/>
  </p:clrMapOvr>
</p:sldLayout>
</file>

<file path=ppt/slideLayouts/slideLayout5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7723186"/>
      </p:ext>
    </p:extLst>
  </p:cSld>
  <p:clrMapOvr>
    <a:masterClrMapping/>
  </p:clrMapOvr>
</p:sldLayout>
</file>

<file path=ppt/slideLayouts/slideLayout5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28261790"/>
      </p:ext>
    </p:extLst>
  </p:cSld>
  <p:clrMapOvr>
    <a:masterClrMapping/>
  </p:clrMapOvr>
</p:sldLayout>
</file>

<file path=ppt/slideLayouts/slideLayout5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71843977"/>
      </p:ext>
    </p:extLst>
  </p:cSld>
  <p:clrMapOvr>
    <a:masterClrMapping/>
  </p:clrMapOvr>
</p:sldLayout>
</file>

<file path=ppt/slideLayouts/slideLayout5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45981097"/>
      </p:ext>
    </p:extLst>
  </p:cSld>
  <p:clrMapOvr>
    <a:masterClrMapping/>
  </p:clrMapOvr>
</p:sldLayout>
</file>

<file path=ppt/slideLayouts/slideLayout5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45686345"/>
      </p:ext>
    </p:extLst>
  </p:cSld>
  <p:clrMapOvr>
    <a:masterClrMapping/>
  </p:clrMapOvr>
</p:sldLayout>
</file>

<file path=ppt/slideLayouts/slideLayout5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21395751"/>
      </p:ext>
    </p:extLst>
  </p:cSld>
  <p:clrMapOvr>
    <a:masterClrMapping/>
  </p:clrMapOvr>
</p:sldLayout>
</file>

<file path=ppt/slideLayouts/slideLayout5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30985909"/>
      </p:ext>
    </p:extLst>
  </p:cSld>
  <p:clrMapOvr>
    <a:masterClrMapping/>
  </p:clrMapOvr>
</p:sldLayout>
</file>

<file path=ppt/slideLayouts/slideLayout5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22452343"/>
      </p:ext>
    </p:extLst>
  </p:cSld>
  <p:clrMapOvr>
    <a:masterClrMapping/>
  </p:clrMapOvr>
</p:sldLayout>
</file>

<file path=ppt/slideLayouts/slideLayout6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59662855"/>
      </p:ext>
    </p:extLst>
  </p:cSld>
  <p:clrMapOvr>
    <a:masterClrMapping/>
  </p:clrMapOvr>
</p:sldLayout>
</file>

<file path=ppt/slideLayouts/slideLayout6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12803304"/>
      </p:ext>
    </p:extLst>
  </p:cSld>
  <p:clrMapOvr>
    <a:masterClrMapping/>
  </p:clrMapOvr>
</p:sldLayout>
</file>

<file path=ppt/slideLayouts/slideLayout6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9768167"/>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7380996"/>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3566714"/>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2418516"/>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8779011"/>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6855524"/>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5715347"/>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9175429"/>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0605626"/>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8528212"/>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6080133"/>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2608286760"/>
      </p:ext>
    </p:extLst>
  </p:cSld>
  <p:clrMapOvr>
    <a:masterClrMapping/>
  </p:clrMapOvr>
</p:sldLayout>
</file>

<file path=ppt/slideLayouts/slideLayout6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a:t>Click to edit Master title style</a:t>
            </a:r>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08997"/>
            <a:ext cx="1008112" cy="291687"/>
          </a:xfrm>
          <a:prstGeom prst="rect">
            <a:avLst/>
          </a:prstGeom>
        </p:spPr>
      </p:pic>
    </p:spTree>
    <p:extLst>
      <p:ext uri="{BB962C8B-B14F-4D97-AF65-F5344CB8AC3E}">
        <p14:creationId xmlns:p14="http://schemas.microsoft.com/office/powerpoint/2010/main" val="1389765897"/>
      </p:ext>
    </p:extLst>
  </p:cSld>
  <p:clrMapOvr>
    <a:masterClrMapping/>
  </p:clrMapOvr>
</p:sldLayout>
</file>

<file path=ppt/slideLayouts/slideLayout6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2765841"/>
      </p:ext>
    </p:extLst>
  </p:cSld>
  <p:clrMapOvr>
    <a:masterClrMapping/>
  </p:clrMapOvr>
</p:sldLayout>
</file>

<file path=ppt/slideLayouts/slideLayout6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7250532"/>
      </p:ext>
    </p:extLst>
  </p:cSld>
  <p:clrMapOvr>
    <a:masterClrMapping/>
  </p:clrMapOvr>
</p:sldLayout>
</file>

<file path=ppt/slideLayouts/slideLayout6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4299129"/>
      </p:ext>
    </p:extLst>
  </p:cSld>
  <p:clrMapOvr>
    <a:masterClrMapping/>
  </p:clrMapOvr>
</p:sldLayout>
</file>

<file path=ppt/slideLayouts/slideLayout6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43191818"/>
      </p:ext>
    </p:extLst>
  </p:cSld>
  <p:clrMapOvr>
    <a:masterClrMapping/>
  </p:clrMapOvr>
</p:sldLayout>
</file>

<file path=ppt/slideLayouts/slideLayout6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tx1"/>
                </a:solidFill>
                <a:latin typeface="Gill Sans MT" panose="020B0502020104020203"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Gill Sans MT" panose="020B05020201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Gill Sans MT" panose="020B0502020104020203" pitchFamily="34" charset="0"/>
              </a:defRPr>
            </a:lvl1pPr>
          </a:lstStyle>
          <a:p>
            <a:pPr>
              <a:defRPr/>
            </a:pPr>
            <a:fld id="{111EC4E2-6E65-4B38-A9F0-2491CD022231}" type="datetime1">
              <a:rPr lang="en-US" smtClean="0">
                <a:solidFill>
                  <a:prstClr val="black">
                    <a:tint val="75000"/>
                  </a:prstClr>
                </a:solidFill>
              </a:rPr>
              <a:pPr>
                <a:defRPr/>
              </a:pPr>
              <a:t>3/29/21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Gill Sans MT" panose="020B0502020104020203" pitchFamily="34" charset="0"/>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930018036"/>
      </p:ext>
    </p:extLst>
  </p:cSld>
  <p:clrMapOvr>
    <a:masterClrMapping/>
  </p:clrMapOvr>
</p:sldLayout>
</file>

<file path=ppt/slideLayouts/slideLayout6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143000"/>
          </a:xfrm>
        </p:spPr>
        <p:txBody>
          <a:bodyPr>
            <a:normAutofit/>
          </a:bodyPr>
          <a:lstStyle>
            <a:lvl1pPr algn="l">
              <a:defRPr sz="3800" b="1">
                <a:solidFill>
                  <a:schemeClr val="tx1"/>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304800" y="1219200"/>
            <a:ext cx="8534400" cy="5334000"/>
          </a:xfrm>
        </p:spPr>
        <p:txBody>
          <a:bodyPr/>
          <a:lstStyle>
            <a:lvl1pPr>
              <a:defRPr sz="2800">
                <a:latin typeface="Gill Sans MT" panose="020B0502020104020203" pitchFamily="34" charset="0"/>
              </a:defRPr>
            </a:lvl1pPr>
            <a:lvl2pPr>
              <a:defRPr sz="2400">
                <a:latin typeface="Gill Sans MT" panose="020B0502020104020203" pitchFamily="34" charset="0"/>
              </a:defRPr>
            </a:lvl2pPr>
            <a:lvl3pPr>
              <a:defRPr sz="2000">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cxnSp>
        <p:nvCxnSpPr>
          <p:cNvPr id="5" name="Straight Connector 4"/>
          <p:cNvCxnSpPr/>
          <p:nvPr userDrawn="1"/>
        </p:nvCxnSpPr>
        <p:spPr>
          <a:xfrm>
            <a:off x="304800" y="1066800"/>
            <a:ext cx="85344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4372525"/>
      </p:ext>
    </p:extLst>
  </p:cSld>
  <p:clrMapOvr>
    <a:masterClrMapping/>
  </p:clrMapOvr>
</p:sldLayout>
</file>

<file path=ppt/slideLayouts/slideLayout6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DC2EE5E-49E3-41BC-B690-56250386BB7E}" type="datetime1">
              <a:rPr lang="en-US" smtClean="0">
                <a:solidFill>
                  <a:prstClr val="black">
                    <a:tint val="75000"/>
                  </a:prstClr>
                </a:solidFill>
              </a:rPr>
              <a:pPr>
                <a:defRPr/>
              </a:pPr>
              <a:t>3/29/21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93483978"/>
      </p:ext>
    </p:extLst>
  </p:cSld>
  <p:clrMapOvr>
    <a:masterClrMapping/>
  </p:clrMapOvr>
</p:sldLayout>
</file>

<file path=ppt/slideLayouts/slideLayout6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6273F18D-3D7C-411A-A3D5-BE9D715C217A}" type="datetime1">
              <a:rPr lang="en-US" smtClean="0">
                <a:solidFill>
                  <a:prstClr val="black">
                    <a:tint val="75000"/>
                  </a:prstClr>
                </a:solidFill>
              </a:rPr>
              <a:pPr>
                <a:defRPr/>
              </a:pPr>
              <a:t>3/29/21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28127336"/>
      </p:ext>
    </p:extLst>
  </p:cSld>
  <p:clrMapOvr>
    <a:masterClrMapping/>
  </p:clrMapOvr>
</p:sldLayout>
</file>

<file path=ppt/slideLayouts/slideLayout6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6D9761C9-07B9-4029-8A9C-6B9D4FE4DECF}" type="datetime1">
              <a:rPr lang="en-US" smtClean="0">
                <a:solidFill>
                  <a:prstClr val="black">
                    <a:tint val="75000"/>
                  </a:prstClr>
                </a:solidFill>
              </a:rPr>
              <a:pPr>
                <a:defRPr/>
              </a:pPr>
              <a:t>3/29/21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202444768"/>
      </p:ext>
    </p:extLst>
  </p:cSld>
  <p:clrMapOvr>
    <a:masterClrMapping/>
  </p:clrMapOvr>
</p:sldLayout>
</file>

<file path=ppt/slideLayouts/slideLayout6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95E2F76E-CE6C-410C-8FDC-D0091C24DEF1}" type="datetime1">
              <a:rPr lang="en-US" smtClean="0">
                <a:solidFill>
                  <a:prstClr val="black">
                    <a:tint val="75000"/>
                  </a:prstClr>
                </a:solidFill>
              </a:rPr>
              <a:pPr>
                <a:defRPr/>
              </a:pPr>
              <a:t>3/29/21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273742363"/>
      </p:ext>
    </p:extLst>
  </p:cSld>
  <p:clrMapOvr>
    <a:masterClrMapping/>
  </p:clrMapOvr>
</p:sldLayout>
</file>

<file path=ppt/slideLayouts/slideLayout6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A35B8DD-F4B6-4735-BE3E-A30AC9916A28}" type="datetime1">
              <a:rPr lang="en-US" smtClean="0">
                <a:solidFill>
                  <a:prstClr val="black">
                    <a:tint val="75000"/>
                  </a:prstClr>
                </a:solidFill>
              </a:rPr>
              <a:pPr>
                <a:defRPr/>
              </a:pPr>
              <a:t>3/29/21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174748179"/>
      </p:ext>
    </p:extLst>
  </p:cSld>
  <p:clrMapOvr>
    <a:masterClrMapping/>
  </p:clrMapOvr>
</p:sldLayout>
</file>

<file path=ppt/slideLayouts/slideLayout6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44FB2D7-3DDB-4FFD-8B82-F323B81C51BF}" type="datetime1">
              <a:rPr lang="en-US" smtClean="0">
                <a:solidFill>
                  <a:prstClr val="black">
                    <a:tint val="75000"/>
                  </a:prstClr>
                </a:solidFill>
              </a:rPr>
              <a:pPr>
                <a:defRPr/>
              </a:pPr>
              <a:t>3/29/21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90009985"/>
      </p:ext>
    </p:extLst>
  </p:cSld>
  <p:clrMapOvr>
    <a:masterClrMapping/>
  </p:clrMapOvr>
</p:sldLayout>
</file>

<file path=ppt/slideLayouts/slideLayout6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pPr>
              <a:defRPr/>
            </a:pPr>
            <a:fld id="{08811807-3D87-4FB5-A3F7-954D5D4F8EE2}" type="datetime1">
              <a:rPr lang="en-US" smtClean="0">
                <a:solidFill>
                  <a:prstClr val="black">
                    <a:tint val="75000"/>
                  </a:prstClr>
                </a:solidFill>
              </a:rPr>
              <a:pPr>
                <a:defRPr/>
              </a:pPr>
              <a:t>3/29/21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052626098"/>
      </p:ext>
    </p:extLst>
  </p:cSld>
  <p:clrMapOvr>
    <a:masterClrMapping/>
  </p:clrMapOvr>
</p:sldLayout>
</file>

<file path=ppt/slideLayouts/slideLayout6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9CA4A0BD-C698-4141-B404-5A877B3AA909}" type="datetime1">
              <a:rPr lang="en-US" smtClean="0">
                <a:solidFill>
                  <a:prstClr val="black">
                    <a:tint val="75000"/>
                  </a:prstClr>
                </a:solidFill>
              </a:rPr>
              <a:pPr>
                <a:defRPr/>
              </a:pPr>
              <a:t>3/29/21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66835328"/>
      </p:ext>
    </p:extLst>
  </p:cSld>
  <p:clrMapOvr>
    <a:masterClrMapping/>
  </p:clrMapOvr>
</p:sldLayout>
</file>

<file path=ppt/slideLayouts/slideLayout6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D08FC6B9-10FF-4561-B52B-0EFAB655D039}" type="datetime1">
              <a:rPr lang="en-US" smtClean="0">
                <a:solidFill>
                  <a:prstClr val="black">
                    <a:tint val="75000"/>
                  </a:prstClr>
                </a:solidFill>
              </a:rPr>
              <a:pPr>
                <a:defRPr/>
              </a:pPr>
              <a:t>3/29/21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95018901"/>
      </p:ext>
    </p:extLst>
  </p:cSld>
  <p:clrMapOvr>
    <a:masterClrMapping/>
  </p:clrMapOvr>
</p:sldLayout>
</file>

<file path=ppt/slideLayouts/slideLayout63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pPr lvl="0"/>
            <a:r>
              <a:rPr lang="en-US" noProof="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charset="0"/>
              <a:buNone/>
              <a:defRPr/>
            </a:lvl1pPr>
          </a:lstStyle>
          <a:p>
            <a:pPr lvl="0"/>
            <a:r>
              <a:rPr lang="en-US" noProof="0"/>
              <a:t>Click to edit Master subtitle style</a:t>
            </a:r>
          </a:p>
        </p:txBody>
      </p:sp>
      <p:sp>
        <p:nvSpPr>
          <p:cNvPr id="101380" name="Rectangle 4"/>
          <p:cNvSpPr>
            <a:spLocks noGrp="1" noChangeArrowheads="1"/>
          </p:cNvSpPr>
          <p:nvPr>
            <p:ph type="dt" sz="half" idx="2"/>
          </p:nvPr>
        </p:nvSpPr>
        <p:spPr/>
        <p:txBody>
          <a:bodyPr/>
          <a:lstStyle>
            <a:lvl1pPr>
              <a:defRPr/>
            </a:lvl1pPr>
          </a:lstStyle>
          <a:p>
            <a:r>
              <a:rPr lang="en-US">
                <a:solidFill>
                  <a:srgbClr val="000000"/>
                </a:solidFill>
                <a:latin typeface="Garamond"/>
                <a:ea typeface="ＭＳ Ｐゴシック"/>
              </a:rPr>
              <a:t>Efficient Runahead Execution</a:t>
            </a:r>
          </a:p>
        </p:txBody>
      </p:sp>
      <p:sp>
        <p:nvSpPr>
          <p:cNvPr id="101381" name="Rectangle 5"/>
          <p:cNvSpPr>
            <a:spLocks noGrp="1" noChangeArrowheads="1"/>
          </p:cNvSpPr>
          <p:nvPr>
            <p:ph type="ftr" sz="quarter" idx="3"/>
          </p:nvPr>
        </p:nvSpPr>
        <p:spPr>
          <a:xfrm>
            <a:off x="3124200" y="6243638"/>
            <a:ext cx="2895600" cy="457200"/>
          </a:xfrm>
        </p:spPr>
        <p:txBody>
          <a:bodyPr/>
          <a:lstStyle>
            <a:lvl1pPr>
              <a:defRPr/>
            </a:lvl1pPr>
          </a:lstStyle>
          <a:p>
            <a:endParaRPr lang="en-US">
              <a:solidFill>
                <a:srgbClr val="000000"/>
              </a:solidFill>
              <a:latin typeface="Garamond"/>
              <a:ea typeface="ＭＳ Ｐゴシック"/>
            </a:endParaRPr>
          </a:p>
        </p:txBody>
      </p:sp>
      <p:sp>
        <p:nvSpPr>
          <p:cNvPr id="101382" name="Rectangle 6"/>
          <p:cNvSpPr>
            <a:spLocks noGrp="1" noChangeArrowheads="1"/>
          </p:cNvSpPr>
          <p:nvPr>
            <p:ph type="sldNum" sz="quarter" idx="4"/>
          </p:nvPr>
        </p:nvSpPr>
        <p:spPr/>
        <p:txBody>
          <a:bodyPr/>
          <a:lstStyle>
            <a:lvl1pPr>
              <a:defRPr sz="1200"/>
            </a:lvl1pPr>
          </a:lstStyle>
          <a:p>
            <a:fld id="{3F4E83CC-B61E-054B-B2CB-992897F0EC4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
        <p:nvSpPr>
          <p:cNvPr id="101383" name="Freeform 7"/>
          <p:cNvSpPr>
            <a:spLocks noChangeArrowheads="1"/>
          </p:cNvSpPr>
          <p:nvPr/>
        </p:nvSpPr>
        <p:spPr bwMode="auto">
          <a:xfrm>
            <a:off x="457200" y="1219200"/>
            <a:ext cx="8229600" cy="9144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4" name="Line 8"/>
          <p:cNvSpPr>
            <a:spLocks noChangeShapeType="1"/>
          </p:cNvSpPr>
          <p:nvPr/>
        </p:nvSpPr>
        <p:spPr bwMode="auto">
          <a:xfrm>
            <a:off x="457200" y="3276600"/>
            <a:ext cx="8229600" cy="0"/>
          </a:xfrm>
          <a:prstGeom prst="line">
            <a:avLst/>
          </a:prstGeom>
          <a:noFill/>
          <a:ln w="1905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6" name="Line 10"/>
          <p:cNvSpPr>
            <a:spLocks noChangeShapeType="1"/>
          </p:cNvSpPr>
          <p:nvPr userDrawn="1"/>
        </p:nvSpPr>
        <p:spPr bwMode="auto">
          <a:xfrm>
            <a:off x="8686800" y="2362200"/>
            <a:ext cx="0" cy="914400"/>
          </a:xfrm>
          <a:prstGeom prst="line">
            <a:avLst/>
          </a:prstGeom>
          <a:noFill/>
          <a:ln w="2540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Tree>
    <p:extLst>
      <p:ext uri="{BB962C8B-B14F-4D97-AF65-F5344CB8AC3E}">
        <p14:creationId xmlns:p14="http://schemas.microsoft.com/office/powerpoint/2010/main" val="3495186539"/>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6D7A263D-DD8E-FA46-ADB3-36F0B40BAAAC}"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4164161092"/>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025F1222-DFAB-184F-90C3-DABFCAAD359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07356895"/>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AA5ADCCA-10FA-D645-AE9A-11B5AE1ABD5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36344293"/>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9" name="Slide Number Placeholder 8"/>
          <p:cNvSpPr>
            <a:spLocks noGrp="1"/>
          </p:cNvSpPr>
          <p:nvPr>
            <p:ph type="sldNum" sz="quarter" idx="12"/>
          </p:nvPr>
        </p:nvSpPr>
        <p:spPr/>
        <p:txBody>
          <a:bodyPr/>
          <a:lstStyle>
            <a:lvl1pPr>
              <a:defRPr/>
            </a:lvl1pPr>
          </a:lstStyle>
          <a:p>
            <a:fld id="{95E3631D-6A84-A243-B4F7-513A7D05159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566185124"/>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5" name="Slide Number Placeholder 4"/>
          <p:cNvSpPr>
            <a:spLocks noGrp="1"/>
          </p:cNvSpPr>
          <p:nvPr>
            <p:ph type="sldNum" sz="quarter" idx="12"/>
          </p:nvPr>
        </p:nvSpPr>
        <p:spPr/>
        <p:txBody>
          <a:bodyPr/>
          <a:lstStyle>
            <a:lvl1pPr>
              <a:defRPr/>
            </a:lvl1pPr>
          </a:lstStyle>
          <a:p>
            <a:fld id="{A2A979BA-DC65-914A-AB64-BB8EDDCE8E3A}"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160123720"/>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4" name="Slide Number Placeholder 3"/>
          <p:cNvSpPr>
            <a:spLocks noGrp="1"/>
          </p:cNvSpPr>
          <p:nvPr>
            <p:ph type="sldNum" sz="quarter" idx="12"/>
          </p:nvPr>
        </p:nvSpPr>
        <p:spPr/>
        <p:txBody>
          <a:bodyPr/>
          <a:lstStyle>
            <a:lvl1pPr>
              <a:defRPr/>
            </a:lvl1pPr>
          </a:lstStyle>
          <a:p>
            <a:fld id="{86F8BE1A-83A0-DD4C-A8D0-AEF22D32975D}"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183723565"/>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2A917BCE-0487-3149-BA85-426184E0066E}"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746490634"/>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BE9DA199-6B2A-C14B-BE9C-AC02A3D36CA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431282783"/>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C88A14E8-9A2E-7B42-AB01-DCB7D14008D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584544576"/>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5D993866-5810-6E4B-9A53-8FC0A630EE5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8152292"/>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hart Placeholder 2"/>
          <p:cNvSpPr>
            <a:spLocks noGrp="1"/>
          </p:cNvSpPr>
          <p:nvPr>
            <p:ph type="chart"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5B70F282-356A-FD41-A947-F2362D1EB99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620163177"/>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BBC235F4-CB3B-084F-9419-7E72273CA12B}"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507612000"/>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0597791"/>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2997103"/>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140054"/>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2180001"/>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9762315"/>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0518315"/>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1332085"/>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2665933"/>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7093996"/>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6771810"/>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38539976"/>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3/29/21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85163671"/>
      </p:ext>
    </p:extLst>
  </p:cSld>
  <p:clrMapOvr>
    <a:masterClrMapping/>
  </p:clrMapOvr>
</p:sldLayout>
</file>

<file path=ppt/slideLayouts/slideLayout6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3/29/21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653058023"/>
      </p:ext>
    </p:extLst>
  </p:cSld>
  <p:clrMapOvr>
    <a:masterClrMapping/>
  </p:clrMapOvr>
</p:sldLayout>
</file>

<file path=ppt/slideLayouts/slideLayout6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3/29/21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3161579"/>
      </p:ext>
    </p:extLst>
  </p:cSld>
  <p:clrMapOvr>
    <a:masterClrMapping/>
  </p:clrMapOvr>
</p:sldLayout>
</file>

<file path=ppt/slideLayouts/slideLayout6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3/29/21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02603125"/>
      </p:ext>
    </p:extLst>
  </p:cSld>
  <p:clrMapOvr>
    <a:masterClrMapping/>
  </p:clrMapOvr>
</p:sldLayout>
</file>

<file path=ppt/slideLayouts/slideLayout6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3/29/21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092323168"/>
      </p:ext>
    </p:extLst>
  </p:cSld>
  <p:clrMapOvr>
    <a:masterClrMapping/>
  </p:clrMapOvr>
</p:sldLayout>
</file>

<file path=ppt/slideLayouts/slideLayout6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3/29/21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79074933"/>
      </p:ext>
    </p:extLst>
  </p:cSld>
  <p:clrMapOvr>
    <a:masterClrMapping/>
  </p:clrMapOvr>
</p:sldLayout>
</file>

<file path=ppt/slideLayouts/slideLayout6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3/29/21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95160116"/>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3/29/21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77681869"/>
      </p:ext>
    </p:extLst>
  </p:cSld>
  <p:clrMapOvr>
    <a:masterClrMapping/>
  </p:clrMapOvr>
</p:sldLayout>
</file>

<file path=ppt/slideLayouts/slideLayout6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3/29/21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24409545"/>
      </p:ext>
    </p:extLst>
  </p:cSld>
  <p:clrMapOvr>
    <a:masterClrMapping/>
  </p:clrMapOvr>
</p:sldLayout>
</file>

<file path=ppt/slideLayouts/slideLayout6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3/29/21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7301495"/>
      </p:ext>
    </p:extLst>
  </p:cSld>
  <p:clrMapOvr>
    <a:masterClrMapping/>
  </p:clrMapOvr>
</p:sldLayout>
</file>

<file path=ppt/slideLayouts/slideLayout6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3/29/21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399547708"/>
      </p:ext>
    </p:extLst>
  </p:cSld>
  <p:clrMapOvr>
    <a:masterClrMapping/>
  </p:clrMapOvr>
</p:sldLayout>
</file>

<file path=ppt/slideLayouts/slideLayout6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r>
              <a:rPr lang="en-US">
                <a:solidFill>
                  <a:prstClr val="black">
                    <a:tint val="75000"/>
                  </a:prstClr>
                </a:solidFill>
                <a:latin typeface="Calibri Light"/>
              </a:rPr>
              <a:t>/4</a:t>
            </a:r>
          </a:p>
        </p:txBody>
      </p:sp>
    </p:spTree>
    <p:extLst>
      <p:ext uri="{BB962C8B-B14F-4D97-AF65-F5344CB8AC3E}">
        <p14:creationId xmlns:p14="http://schemas.microsoft.com/office/powerpoint/2010/main" val="3539931426"/>
      </p:ext>
    </p:extLst>
  </p:cSld>
  <p:clrMapOvr>
    <a:masterClrMapping/>
  </p:clrMapOvr>
</p:sldLayout>
</file>

<file path=ppt/slideLayouts/slideLayout6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latin typeface="Calibri Light"/>
              </a:rPr>
              <a:pPr/>
              <a:t>‹#›</a:t>
            </a:fld>
            <a:r>
              <a:rPr lang="en-US">
                <a:solidFill>
                  <a:prstClr val="black">
                    <a:tint val="75000"/>
                  </a:prstClr>
                </a:solidFill>
                <a:latin typeface="Calibri Light"/>
              </a:rPr>
              <a:t>/4</a:t>
            </a:r>
          </a:p>
        </p:txBody>
      </p:sp>
    </p:spTree>
    <p:extLst>
      <p:ext uri="{BB962C8B-B14F-4D97-AF65-F5344CB8AC3E}">
        <p14:creationId xmlns:p14="http://schemas.microsoft.com/office/powerpoint/2010/main" val="509247871"/>
      </p:ext>
    </p:extLst>
  </p:cSld>
  <p:clrMapOvr>
    <a:masterClrMapping/>
  </p:clrMapOvr>
</p:sldLayout>
</file>

<file path=ppt/slideLayouts/slideLayout6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Tree>
    <p:extLst>
      <p:ext uri="{BB962C8B-B14F-4D97-AF65-F5344CB8AC3E}">
        <p14:creationId xmlns:p14="http://schemas.microsoft.com/office/powerpoint/2010/main" val="128223992"/>
      </p:ext>
    </p:extLst>
  </p:cSld>
  <p:clrMapOvr>
    <a:masterClrMapping/>
  </p:clrMapOvr>
</p:sldLayout>
</file>

<file path=ppt/slideLayouts/slideLayout6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86124790"/>
      </p:ext>
    </p:extLst>
  </p:cSld>
  <p:clrMapOvr>
    <a:masterClrMapping/>
  </p:clrMapOvr>
</p:sldLayout>
</file>

<file path=ppt/slideLayouts/slideLayout6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798073804"/>
      </p:ext>
    </p:extLst>
  </p:cSld>
  <p:clrMapOvr>
    <a:masterClrMapping/>
  </p:clrMapOvr>
</p:sldLayout>
</file>

<file path=ppt/slideLayouts/slideLayout6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2541737411"/>
      </p:ext>
    </p:extLst>
  </p:cSld>
  <p:clrMapOvr>
    <a:masterClrMapping/>
  </p:clrMapOvr>
</p:sldLayout>
</file>

<file path=ppt/slideLayouts/slideLayout6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291447800"/>
      </p:ext>
    </p:extLst>
  </p:cSld>
  <p:clrMapOvr>
    <a:masterClrMapping/>
  </p:clrMapOvr>
</p:sldLayout>
</file>

<file path=ppt/slideLayouts/slideLayout6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415767020"/>
      </p:ext>
    </p:extLst>
  </p:cSld>
  <p:clrMapOvr>
    <a:masterClrMapping/>
  </p:clrMapOvr>
</p:sldLayout>
</file>

<file path=ppt/slideLayouts/slideLayout6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3789138489"/>
      </p:ext>
    </p:extLst>
  </p:cSld>
  <p:clrMapOvr>
    <a:masterClrMapping/>
  </p:clrMapOvr>
</p:sldLayout>
</file>

<file path=ppt/slideLayouts/slideLayout6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978929302"/>
      </p:ext>
    </p:extLst>
  </p:cSld>
  <p:clrMapOvr>
    <a:masterClrMapping/>
  </p:clrMapOvr>
</p:sldLayout>
</file>

<file path=ppt/slideLayouts/slideLayout6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653473409"/>
      </p:ext>
    </p:extLst>
  </p:cSld>
  <p:clrMapOvr>
    <a:masterClrMapping/>
  </p:clrMapOvr>
</p:sldLayout>
</file>

<file path=ppt/slideLayouts/slideLayout67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F95B04E4-937C-664F-B51F-D8C30ABD33B0}"/>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48FE1C4B-D953-0249-AAC5-1CEBC09BA0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6CEAA0A5-E9E4-5140-BD46-DA6256C8BD9D}"/>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19D6D91-79A7-6D42-B64F-582CA85CF65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FA33B19D-FBD6-3545-A911-696365B2674E}"/>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E3F69791-C3A5-1144-92B1-333CF796E52A}"/>
              </a:ext>
            </a:extLst>
          </p:cNvPr>
          <p:cNvSpPr>
            <a:spLocks noGrp="1" noChangeArrowheads="1"/>
          </p:cNvSpPr>
          <p:nvPr>
            <p:ph type="sldNum" sz="quarter" idx="12"/>
          </p:nvPr>
        </p:nvSpPr>
        <p:spPr/>
        <p:txBody>
          <a:bodyPr/>
          <a:lstStyle>
            <a:lvl1pPr>
              <a:defRPr sz="1200" smtClean="0"/>
            </a:lvl1pPr>
          </a:lstStyle>
          <a:p>
            <a:pPr>
              <a:defRPr/>
            </a:pPr>
            <a:fld id="{3B3FDAE8-A59F-B84A-B845-84C535A39ED0}" type="slidenum">
              <a:rPr lang="en-US" altLang="en-US"/>
              <a:pPr>
                <a:defRPr/>
              </a:pPr>
              <a:t>‹#›</a:t>
            </a:fld>
            <a:endParaRPr lang="en-US" altLang="en-US"/>
          </a:p>
        </p:txBody>
      </p:sp>
    </p:spTree>
    <p:extLst>
      <p:ext uri="{BB962C8B-B14F-4D97-AF65-F5344CB8AC3E}">
        <p14:creationId xmlns:p14="http://schemas.microsoft.com/office/powerpoint/2010/main" val="300662394"/>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3A97B69-F936-9541-A4C0-4803E0D9803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ACF1560-B282-884D-8A11-92C4A17C9387}"/>
              </a:ext>
            </a:extLst>
          </p:cNvPr>
          <p:cNvSpPr>
            <a:spLocks noGrp="1" noChangeArrowheads="1"/>
          </p:cNvSpPr>
          <p:nvPr>
            <p:ph type="sldNum" sz="quarter" idx="11"/>
          </p:nvPr>
        </p:nvSpPr>
        <p:spPr>
          <a:ln/>
        </p:spPr>
        <p:txBody>
          <a:bodyPr/>
          <a:lstStyle>
            <a:lvl1pPr>
              <a:defRPr/>
            </a:lvl1pPr>
          </a:lstStyle>
          <a:p>
            <a:pPr>
              <a:defRPr/>
            </a:pPr>
            <a:fld id="{ABF4462A-42FE-A84B-9002-68A00ADE644F}" type="slidenum">
              <a:rPr lang="en-US" altLang="en-US"/>
              <a:pPr>
                <a:defRPr/>
              </a:pPr>
              <a:t>‹#›</a:t>
            </a:fld>
            <a:endParaRPr lang="en-US" altLang="en-US"/>
          </a:p>
        </p:txBody>
      </p:sp>
    </p:spTree>
    <p:extLst>
      <p:ext uri="{BB962C8B-B14F-4D97-AF65-F5344CB8AC3E}">
        <p14:creationId xmlns:p14="http://schemas.microsoft.com/office/powerpoint/2010/main" val="3189960689"/>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F2623055-6F7E-CF4A-ADEE-B8106026EC5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8F7ABC-7804-9A45-8345-A3C1D4AE2951}"/>
              </a:ext>
            </a:extLst>
          </p:cNvPr>
          <p:cNvSpPr>
            <a:spLocks noGrp="1" noChangeArrowheads="1"/>
          </p:cNvSpPr>
          <p:nvPr>
            <p:ph type="sldNum" sz="quarter" idx="11"/>
          </p:nvPr>
        </p:nvSpPr>
        <p:spPr>
          <a:ln/>
        </p:spPr>
        <p:txBody>
          <a:bodyPr/>
          <a:lstStyle>
            <a:lvl1pPr>
              <a:defRPr/>
            </a:lvl1pPr>
          </a:lstStyle>
          <a:p>
            <a:pPr>
              <a:defRPr/>
            </a:pPr>
            <a:fld id="{33CFE70D-E1B6-6444-B39A-56D9F01DCD47}" type="slidenum">
              <a:rPr lang="en-US" altLang="en-US"/>
              <a:pPr>
                <a:defRPr/>
              </a:pPr>
              <a:t>‹#›</a:t>
            </a:fld>
            <a:endParaRPr lang="en-US" altLang="en-US"/>
          </a:p>
        </p:txBody>
      </p:sp>
    </p:spTree>
    <p:extLst>
      <p:ext uri="{BB962C8B-B14F-4D97-AF65-F5344CB8AC3E}">
        <p14:creationId xmlns:p14="http://schemas.microsoft.com/office/powerpoint/2010/main" val="3584978740"/>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71F563C-CD40-A941-946F-51381E41C50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3913447-512A-8E4A-90A4-7079BD9A51DA}"/>
              </a:ext>
            </a:extLst>
          </p:cNvPr>
          <p:cNvSpPr>
            <a:spLocks noGrp="1" noChangeArrowheads="1"/>
          </p:cNvSpPr>
          <p:nvPr>
            <p:ph type="sldNum" sz="quarter" idx="11"/>
          </p:nvPr>
        </p:nvSpPr>
        <p:spPr>
          <a:ln/>
        </p:spPr>
        <p:txBody>
          <a:bodyPr/>
          <a:lstStyle>
            <a:lvl1pPr>
              <a:defRPr/>
            </a:lvl1pPr>
          </a:lstStyle>
          <a:p>
            <a:pPr>
              <a:defRPr/>
            </a:pPr>
            <a:fld id="{F061E867-9ECF-604D-A3A5-B01890269E4D}" type="slidenum">
              <a:rPr lang="en-US" altLang="en-US"/>
              <a:pPr>
                <a:defRPr/>
              </a:pPr>
              <a:t>‹#›</a:t>
            </a:fld>
            <a:endParaRPr lang="en-US" altLang="en-US"/>
          </a:p>
        </p:txBody>
      </p:sp>
    </p:spTree>
    <p:extLst>
      <p:ext uri="{BB962C8B-B14F-4D97-AF65-F5344CB8AC3E}">
        <p14:creationId xmlns:p14="http://schemas.microsoft.com/office/powerpoint/2010/main" val="3416686695"/>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72121-A8E8-2D44-9C8A-867F1E7CF2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375A6BC4-4875-D14C-AD8B-EDD376D8CFAC}"/>
              </a:ext>
            </a:extLst>
          </p:cNvPr>
          <p:cNvSpPr>
            <a:spLocks noGrp="1" noChangeArrowheads="1"/>
          </p:cNvSpPr>
          <p:nvPr>
            <p:ph type="sldNum" sz="quarter" idx="11"/>
          </p:nvPr>
        </p:nvSpPr>
        <p:spPr>
          <a:ln/>
        </p:spPr>
        <p:txBody>
          <a:bodyPr/>
          <a:lstStyle>
            <a:lvl1pPr>
              <a:defRPr/>
            </a:lvl1pPr>
          </a:lstStyle>
          <a:p>
            <a:pPr>
              <a:defRPr/>
            </a:pPr>
            <a:fld id="{6BF9FD31-60B6-C346-9D89-A4089B899D90}" type="slidenum">
              <a:rPr lang="en-US" altLang="en-US"/>
              <a:pPr>
                <a:defRPr/>
              </a:pPr>
              <a:t>‹#›</a:t>
            </a:fld>
            <a:endParaRPr lang="en-US" altLang="en-US"/>
          </a:p>
        </p:txBody>
      </p:sp>
    </p:spTree>
    <p:extLst>
      <p:ext uri="{BB962C8B-B14F-4D97-AF65-F5344CB8AC3E}">
        <p14:creationId xmlns:p14="http://schemas.microsoft.com/office/powerpoint/2010/main" val="3184090127"/>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4209F53-5EDE-1248-9733-CEB7AFA430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CED11C88-124D-0347-AECA-31127847197C}"/>
              </a:ext>
            </a:extLst>
          </p:cNvPr>
          <p:cNvSpPr>
            <a:spLocks noGrp="1" noChangeArrowheads="1"/>
          </p:cNvSpPr>
          <p:nvPr>
            <p:ph type="sldNum" sz="quarter" idx="11"/>
          </p:nvPr>
        </p:nvSpPr>
        <p:spPr>
          <a:ln/>
        </p:spPr>
        <p:txBody>
          <a:bodyPr/>
          <a:lstStyle>
            <a:lvl1pPr>
              <a:defRPr/>
            </a:lvl1pPr>
          </a:lstStyle>
          <a:p>
            <a:pPr>
              <a:defRPr/>
            </a:pPr>
            <a:fld id="{ABA189F7-876C-7946-AB0D-5451C843C772}" type="slidenum">
              <a:rPr lang="en-US" altLang="en-US"/>
              <a:pPr>
                <a:defRPr/>
              </a:pPr>
              <a:t>‹#›</a:t>
            </a:fld>
            <a:endParaRPr lang="en-US" altLang="en-US"/>
          </a:p>
        </p:txBody>
      </p:sp>
    </p:spTree>
    <p:extLst>
      <p:ext uri="{BB962C8B-B14F-4D97-AF65-F5344CB8AC3E}">
        <p14:creationId xmlns:p14="http://schemas.microsoft.com/office/powerpoint/2010/main" val="2891886269"/>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347127D-50D6-804E-BBDB-090FFD76C82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34CA717C-BE13-1D47-AAC5-E762962F17AE}"/>
              </a:ext>
            </a:extLst>
          </p:cNvPr>
          <p:cNvSpPr>
            <a:spLocks noGrp="1" noChangeArrowheads="1"/>
          </p:cNvSpPr>
          <p:nvPr>
            <p:ph type="sldNum" sz="quarter" idx="11"/>
          </p:nvPr>
        </p:nvSpPr>
        <p:spPr>
          <a:ln/>
        </p:spPr>
        <p:txBody>
          <a:bodyPr/>
          <a:lstStyle>
            <a:lvl1pPr>
              <a:defRPr/>
            </a:lvl1pPr>
          </a:lstStyle>
          <a:p>
            <a:pPr>
              <a:defRPr/>
            </a:pPr>
            <a:fld id="{AA20B547-CD99-0740-9575-71E48EA0F20D}" type="slidenum">
              <a:rPr lang="en-US" altLang="en-US"/>
              <a:pPr>
                <a:defRPr/>
              </a:pPr>
              <a:t>‹#›</a:t>
            </a:fld>
            <a:endParaRPr lang="en-US" altLang="en-US"/>
          </a:p>
        </p:txBody>
      </p:sp>
    </p:spTree>
    <p:extLst>
      <p:ext uri="{BB962C8B-B14F-4D97-AF65-F5344CB8AC3E}">
        <p14:creationId xmlns:p14="http://schemas.microsoft.com/office/powerpoint/2010/main" val="366446249"/>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5A4E499A-3343-9649-900F-C1B6B1CC41A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9BAFF69-6AD8-F144-AFCC-520891BC230A}"/>
              </a:ext>
            </a:extLst>
          </p:cNvPr>
          <p:cNvSpPr>
            <a:spLocks noGrp="1" noChangeArrowheads="1"/>
          </p:cNvSpPr>
          <p:nvPr>
            <p:ph type="sldNum" sz="quarter" idx="11"/>
          </p:nvPr>
        </p:nvSpPr>
        <p:spPr>
          <a:ln/>
        </p:spPr>
        <p:txBody>
          <a:bodyPr/>
          <a:lstStyle>
            <a:lvl1pPr>
              <a:defRPr/>
            </a:lvl1pPr>
          </a:lstStyle>
          <a:p>
            <a:pPr>
              <a:defRPr/>
            </a:pPr>
            <a:fld id="{0EE647DD-C717-6B4E-971B-369A4AC6E6F3}" type="slidenum">
              <a:rPr lang="en-US" altLang="en-US"/>
              <a:pPr>
                <a:defRPr/>
              </a:pPr>
              <a:t>‹#›</a:t>
            </a:fld>
            <a:endParaRPr lang="en-US" altLang="en-US"/>
          </a:p>
        </p:txBody>
      </p:sp>
    </p:spTree>
    <p:extLst>
      <p:ext uri="{BB962C8B-B14F-4D97-AF65-F5344CB8AC3E}">
        <p14:creationId xmlns:p14="http://schemas.microsoft.com/office/powerpoint/2010/main" val="3213682468"/>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E62CFF8-7633-3B4B-A468-F476C6361E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3917E0F-F572-F344-8271-E7F412A98639}"/>
              </a:ext>
            </a:extLst>
          </p:cNvPr>
          <p:cNvSpPr>
            <a:spLocks noGrp="1" noChangeArrowheads="1"/>
          </p:cNvSpPr>
          <p:nvPr>
            <p:ph type="sldNum" sz="quarter" idx="11"/>
          </p:nvPr>
        </p:nvSpPr>
        <p:spPr>
          <a:ln/>
        </p:spPr>
        <p:txBody>
          <a:bodyPr/>
          <a:lstStyle>
            <a:lvl1pPr>
              <a:defRPr/>
            </a:lvl1pPr>
          </a:lstStyle>
          <a:p>
            <a:pPr>
              <a:defRPr/>
            </a:pPr>
            <a:fld id="{64A61CCF-7B61-6046-A6E3-819C5F7B3F8C}" type="slidenum">
              <a:rPr lang="en-US" altLang="en-US"/>
              <a:pPr>
                <a:defRPr/>
              </a:pPr>
              <a:t>‹#›</a:t>
            </a:fld>
            <a:endParaRPr lang="en-US" altLang="en-US"/>
          </a:p>
        </p:txBody>
      </p:sp>
    </p:spTree>
    <p:extLst>
      <p:ext uri="{BB962C8B-B14F-4D97-AF65-F5344CB8AC3E}">
        <p14:creationId xmlns:p14="http://schemas.microsoft.com/office/powerpoint/2010/main" val="3976174948"/>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FF2FD485-06A1-EE45-9A8B-F048E7EEE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3E0F4D9-5214-6441-8A0F-C2CBFC75B8CF}"/>
              </a:ext>
            </a:extLst>
          </p:cNvPr>
          <p:cNvSpPr>
            <a:spLocks noGrp="1" noChangeArrowheads="1"/>
          </p:cNvSpPr>
          <p:nvPr>
            <p:ph type="sldNum" sz="quarter" idx="11"/>
          </p:nvPr>
        </p:nvSpPr>
        <p:spPr>
          <a:ln/>
        </p:spPr>
        <p:txBody>
          <a:bodyPr/>
          <a:lstStyle>
            <a:lvl1pPr>
              <a:defRPr/>
            </a:lvl1pPr>
          </a:lstStyle>
          <a:p>
            <a:pPr>
              <a:defRPr/>
            </a:pPr>
            <a:fld id="{F24D7BF4-82CD-7E43-873E-37D879C1B9E0}" type="slidenum">
              <a:rPr lang="en-US" altLang="en-US"/>
              <a:pPr>
                <a:defRPr/>
              </a:pPr>
              <a:t>‹#›</a:t>
            </a:fld>
            <a:endParaRPr lang="en-US" altLang="en-US"/>
          </a:p>
        </p:txBody>
      </p:sp>
    </p:spTree>
    <p:extLst>
      <p:ext uri="{BB962C8B-B14F-4D97-AF65-F5344CB8AC3E}">
        <p14:creationId xmlns:p14="http://schemas.microsoft.com/office/powerpoint/2010/main" val="1739406592"/>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F2C3A7A-5BD4-D542-A789-B3C16EBBD7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538ED7B-3605-2040-BC3F-5A78278E3E39}"/>
              </a:ext>
            </a:extLst>
          </p:cNvPr>
          <p:cNvSpPr>
            <a:spLocks noGrp="1" noChangeArrowheads="1"/>
          </p:cNvSpPr>
          <p:nvPr>
            <p:ph type="sldNum" sz="quarter" idx="11"/>
          </p:nvPr>
        </p:nvSpPr>
        <p:spPr>
          <a:ln/>
        </p:spPr>
        <p:txBody>
          <a:bodyPr/>
          <a:lstStyle>
            <a:lvl1pPr>
              <a:defRPr/>
            </a:lvl1pPr>
          </a:lstStyle>
          <a:p>
            <a:pPr>
              <a:defRPr/>
            </a:pPr>
            <a:fld id="{1F0AD733-BDC3-EB40-9C11-FAC3CFD161D0}" type="slidenum">
              <a:rPr lang="en-US" altLang="en-US"/>
              <a:pPr>
                <a:defRPr/>
              </a:pPr>
              <a:t>‹#›</a:t>
            </a:fld>
            <a:endParaRPr lang="en-US" altLang="en-US"/>
          </a:p>
        </p:txBody>
      </p:sp>
    </p:spTree>
    <p:extLst>
      <p:ext uri="{BB962C8B-B14F-4D97-AF65-F5344CB8AC3E}">
        <p14:creationId xmlns:p14="http://schemas.microsoft.com/office/powerpoint/2010/main" val="1267173103"/>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8D14A05F-C43C-B549-A1DA-16E973F5AA3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D961FA-CC1E-B14D-A413-07AD525F4F1D}"/>
              </a:ext>
            </a:extLst>
          </p:cNvPr>
          <p:cNvSpPr>
            <a:spLocks noGrp="1" noChangeArrowheads="1"/>
          </p:cNvSpPr>
          <p:nvPr>
            <p:ph type="sldNum" sz="quarter" idx="11"/>
          </p:nvPr>
        </p:nvSpPr>
        <p:spPr>
          <a:ln/>
        </p:spPr>
        <p:txBody>
          <a:bodyPr/>
          <a:lstStyle>
            <a:lvl1pPr>
              <a:defRPr/>
            </a:lvl1pPr>
          </a:lstStyle>
          <a:p>
            <a:pPr>
              <a:defRPr/>
            </a:pPr>
            <a:fld id="{8897B481-D5ED-9E41-8320-7EA96DF4FEC5}" type="slidenum">
              <a:rPr lang="en-US" altLang="en-US"/>
              <a:pPr>
                <a:defRPr/>
              </a:pPr>
              <a:t>‹#›</a:t>
            </a:fld>
            <a:endParaRPr lang="en-US" altLang="en-US"/>
          </a:p>
        </p:txBody>
      </p:sp>
    </p:spTree>
    <p:extLst>
      <p:ext uri="{BB962C8B-B14F-4D97-AF65-F5344CB8AC3E}">
        <p14:creationId xmlns:p14="http://schemas.microsoft.com/office/powerpoint/2010/main" val="959892131"/>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3951615"/>
      </p:ext>
    </p:extLst>
  </p:cSld>
  <p:clrMapOvr>
    <a:masterClrMapping/>
  </p:clrMapOvr>
</p:sldLayout>
</file>

<file path=ppt/slideLayouts/slideLayout6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r>
              <a:rPr lang="en-US" dirty="0"/>
              <a:t>/45</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57351924"/>
      </p:ext>
    </p:extLst>
  </p:cSld>
  <p:clrMapOvr>
    <a:masterClrMapping/>
  </p:clrMapOvr>
</p:sldLayout>
</file>

<file path=ppt/slideLayouts/slideLayout6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1847093366"/>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489893834"/>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582194283"/>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690385677"/>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420431448"/>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843135184"/>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305297484"/>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31176970"/>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706458620"/>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16453367"/>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582643746"/>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3431147812"/>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1208724541"/>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3390924891"/>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2570990656"/>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1802627462"/>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759209774"/>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737294663"/>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367768136"/>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1601343249"/>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1719257118"/>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2689413641"/>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578379507"/>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0322852"/>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8407322"/>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2185255"/>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3661250"/>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6082333"/>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95153180"/>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4860683"/>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2473616"/>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6345658"/>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1374887"/>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1078647"/>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8287734"/>
      </p:ext>
    </p:extLst>
  </p:cSld>
  <p:clrMapOvr>
    <a:masterClrMapping/>
  </p:clrMapOvr>
</p:sldLayout>
</file>

<file path=ppt/slideLayouts/slideLayout7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2621094002"/>
      </p:ext>
    </p:extLst>
  </p:cSld>
  <p:clrMapOvr>
    <a:masterClrMapping/>
  </p:clrMapOvr>
</p:sldLayout>
</file>

<file path=ppt/slideLayouts/slideLayout726.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87156713"/>
      </p:ext>
    </p:extLst>
  </p:cSld>
  <p:clrMapOvr>
    <a:masterClrMapping/>
  </p:clrMapOvr>
</p:sldLayout>
</file>

<file path=ppt/slideLayouts/slideLayout72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14717262"/>
      </p:ext>
    </p:extLst>
  </p:cSld>
  <p:clrMapOvr>
    <a:masterClrMapping/>
  </p:clrMapOvr>
</p:sldLayout>
</file>

<file path=ppt/slideLayouts/slideLayout72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916936752"/>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2314605390"/>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93055095"/>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414190942"/>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948993377"/>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031252328"/>
      </p:ext>
    </p:extLst>
  </p:cSld>
  <p:clrMapOvr>
    <a:masterClrMapping/>
  </p:clrMapOvr>
  <p:transition/>
</p:sldLayout>
</file>

<file path=ppt/slideLayouts/slideLayout7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515000896"/>
      </p:ext>
    </p:extLst>
  </p:cSld>
  <p:clrMapOvr>
    <a:masterClrMapping/>
  </p:clrMapOvr>
  <p:transition/>
</p:sldLayout>
</file>

<file path=ppt/slideLayouts/slideLayout7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1860555042"/>
      </p:ext>
    </p:extLst>
  </p:cSld>
  <p:clrMapOvr>
    <a:masterClrMapping/>
  </p:clrMapOvr>
  <p:transition/>
</p:sldLayout>
</file>

<file path=ppt/slideLayouts/slideLayout7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793002772"/>
      </p:ext>
    </p:extLst>
  </p:cSld>
  <p:clrMapOvr>
    <a:masterClrMapping/>
  </p:clrMapOvr>
  <p:transition/>
</p:sldLayout>
</file>

<file path=ppt/slideLayouts/slideLayout7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3751963081"/>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93142540"/>
      </p:ext>
    </p:extLst>
  </p:cSld>
  <p:clrMapOvr>
    <a:masterClrMapping/>
  </p:clrMapOvr>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226637439"/>
      </p:ext>
    </p:extLst>
  </p:cSld>
  <p:clrMapOvr>
    <a:masterClrMapping/>
  </p:clrMapOvr>
  <p:transition/>
</p:sldLayout>
</file>

<file path=ppt/slideLayouts/slideLayout74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charset="0"/>
                <a:ea typeface="Arial" charset="0"/>
                <a:cs typeface="Arial"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D3A7DCBA-C183-8B41-90A0-6DFD962BF7FD}" type="slidenum">
              <a:rPr lang="en-US" altLang="en-US"/>
              <a:pPr/>
              <a:t>‹#›</a:t>
            </a:fld>
            <a:endParaRPr lang="en-US" altLang="en-US"/>
          </a:p>
        </p:txBody>
      </p:sp>
    </p:spTree>
    <p:extLst>
      <p:ext uri="{BB962C8B-B14F-4D97-AF65-F5344CB8AC3E}">
        <p14:creationId xmlns:p14="http://schemas.microsoft.com/office/powerpoint/2010/main" val="49820434"/>
      </p:ext>
    </p:extLst>
  </p:cSld>
  <p:clrMapOvr>
    <a:masterClrMapping/>
  </p:clrMapOvr>
  <p:transition/>
</p:sldLayout>
</file>

<file path=ppt/slideLayouts/slideLayout7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EADBC6-E218-9749-83D0-D418C023158C}" type="slidenum">
              <a:rPr lang="en-US" altLang="en-US"/>
              <a:pPr/>
              <a:t>‹#›</a:t>
            </a:fld>
            <a:endParaRPr lang="en-US" altLang="en-US"/>
          </a:p>
        </p:txBody>
      </p:sp>
    </p:spTree>
    <p:extLst>
      <p:ext uri="{BB962C8B-B14F-4D97-AF65-F5344CB8AC3E}">
        <p14:creationId xmlns:p14="http://schemas.microsoft.com/office/powerpoint/2010/main" val="767934314"/>
      </p:ext>
    </p:extLst>
  </p:cSld>
  <p:clrMapOvr>
    <a:masterClrMapping/>
  </p:clrMapOvr>
  <p:transition/>
</p:sldLayout>
</file>

<file path=ppt/slideLayouts/slideLayout7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4B5091-F527-F846-B0E6-8A00610558CF}" type="slidenum">
              <a:rPr lang="en-US" altLang="en-US"/>
              <a:pPr/>
              <a:t>‹#›</a:t>
            </a:fld>
            <a:endParaRPr lang="en-US" altLang="en-US"/>
          </a:p>
        </p:txBody>
      </p:sp>
    </p:spTree>
    <p:extLst>
      <p:ext uri="{BB962C8B-B14F-4D97-AF65-F5344CB8AC3E}">
        <p14:creationId xmlns:p14="http://schemas.microsoft.com/office/powerpoint/2010/main" val="630584230"/>
      </p:ext>
    </p:extLst>
  </p:cSld>
  <p:clrMapOvr>
    <a:masterClrMapping/>
  </p:clrMapOvr>
  <p:transition/>
</p:sldLayout>
</file>

<file path=ppt/slideLayouts/slideLayout7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3566FAC6-684A-9245-8840-0A684E5C0892}" type="slidenum">
              <a:rPr lang="en-US" altLang="en-US"/>
              <a:pPr/>
              <a:t>‹#›</a:t>
            </a:fld>
            <a:endParaRPr lang="en-US" altLang="en-US"/>
          </a:p>
        </p:txBody>
      </p:sp>
    </p:spTree>
    <p:extLst>
      <p:ext uri="{BB962C8B-B14F-4D97-AF65-F5344CB8AC3E}">
        <p14:creationId xmlns:p14="http://schemas.microsoft.com/office/powerpoint/2010/main" val="1482695762"/>
      </p:ext>
    </p:extLst>
  </p:cSld>
  <p:clrMapOvr>
    <a:masterClrMapping/>
  </p:clrMapOvr>
  <p:transition/>
</p:sldLayout>
</file>

<file path=ppt/slideLayouts/slideLayout7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206B168E-7910-294E-9278-FD11E61804A0}" type="slidenum">
              <a:rPr lang="en-US" altLang="en-US"/>
              <a:pPr/>
              <a:t>‹#›</a:t>
            </a:fld>
            <a:endParaRPr lang="en-US" altLang="en-US"/>
          </a:p>
        </p:txBody>
      </p:sp>
    </p:spTree>
    <p:extLst>
      <p:ext uri="{BB962C8B-B14F-4D97-AF65-F5344CB8AC3E}">
        <p14:creationId xmlns:p14="http://schemas.microsoft.com/office/powerpoint/2010/main" val="3582671108"/>
      </p:ext>
    </p:extLst>
  </p:cSld>
  <p:clrMapOvr>
    <a:masterClrMapping/>
  </p:clrMapOvr>
  <p:transition/>
</p:sldLayout>
</file>

<file path=ppt/slideLayouts/slideLayout7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EA08563-1837-0448-940A-95C1DD1C7A24}" type="slidenum">
              <a:rPr lang="en-US" altLang="en-US"/>
              <a:pPr/>
              <a:t>‹#›</a:t>
            </a:fld>
            <a:endParaRPr lang="en-US" altLang="en-US"/>
          </a:p>
        </p:txBody>
      </p:sp>
    </p:spTree>
    <p:extLst>
      <p:ext uri="{BB962C8B-B14F-4D97-AF65-F5344CB8AC3E}">
        <p14:creationId xmlns:p14="http://schemas.microsoft.com/office/powerpoint/2010/main" val="1907906490"/>
      </p:ext>
    </p:extLst>
  </p:cSld>
  <p:clrMapOvr>
    <a:masterClrMapping/>
  </p:clrMapOvr>
  <p:transition/>
</p:sldLayout>
</file>

<file path=ppt/slideLayouts/slideLayout7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A138FEB-0220-8F40-B141-083F92526A24}" type="slidenum">
              <a:rPr lang="en-US" altLang="en-US"/>
              <a:pPr/>
              <a:t>‹#›</a:t>
            </a:fld>
            <a:endParaRPr lang="en-US" altLang="en-US"/>
          </a:p>
        </p:txBody>
      </p:sp>
    </p:spTree>
    <p:extLst>
      <p:ext uri="{BB962C8B-B14F-4D97-AF65-F5344CB8AC3E}">
        <p14:creationId xmlns:p14="http://schemas.microsoft.com/office/powerpoint/2010/main" val="1469843190"/>
      </p:ext>
    </p:extLst>
  </p:cSld>
  <p:clrMapOvr>
    <a:masterClrMapping/>
  </p:clrMapOvr>
  <p:transition/>
</p:sldLayout>
</file>

<file path=ppt/slideLayouts/slideLayout7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52"/>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B85F1E1-4E96-7648-9FF9-1E2FF1A018C5}" type="slidenum">
              <a:rPr lang="en-US" altLang="en-US"/>
              <a:pPr/>
              <a:t>‹#›</a:t>
            </a:fld>
            <a:endParaRPr lang="en-US" altLang="en-US"/>
          </a:p>
        </p:txBody>
      </p:sp>
    </p:spTree>
    <p:extLst>
      <p:ext uri="{BB962C8B-B14F-4D97-AF65-F5344CB8AC3E}">
        <p14:creationId xmlns:p14="http://schemas.microsoft.com/office/powerpoint/2010/main" val="3853659321"/>
      </p:ext>
    </p:extLst>
  </p:cSld>
  <p:clrMapOvr>
    <a:masterClrMapping/>
  </p:clrMapOvr>
  <p:transition/>
</p:sldLayout>
</file>

<file path=ppt/slideLayouts/slideLayout7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028D7F92-C12C-EF45-9367-36B78FAF3EAF}" type="slidenum">
              <a:rPr lang="en-US" altLang="en-US"/>
              <a:pPr/>
              <a:t>‹#›</a:t>
            </a:fld>
            <a:endParaRPr lang="en-US" altLang="en-US"/>
          </a:p>
        </p:txBody>
      </p:sp>
    </p:spTree>
    <p:extLst>
      <p:ext uri="{BB962C8B-B14F-4D97-AF65-F5344CB8AC3E}">
        <p14:creationId xmlns:p14="http://schemas.microsoft.com/office/powerpoint/2010/main" val="557609311"/>
      </p:ext>
    </p:extLst>
  </p:cSld>
  <p:clrMapOvr>
    <a:masterClrMapping/>
  </p:clrMapOvr>
  <p:transition/>
</p:sldLayout>
</file>

<file path=ppt/slideLayouts/slideLayout7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0F532642-5A6A-9B4A-9D8A-C48DB28F3013}" type="slidenum">
              <a:rPr lang="en-US" altLang="en-US"/>
              <a:pPr/>
              <a:t>‹#›</a:t>
            </a:fld>
            <a:endParaRPr lang="en-US" altLang="en-US"/>
          </a:p>
        </p:txBody>
      </p:sp>
    </p:spTree>
    <p:extLst>
      <p:ext uri="{BB962C8B-B14F-4D97-AF65-F5344CB8AC3E}">
        <p14:creationId xmlns:p14="http://schemas.microsoft.com/office/powerpoint/2010/main" val="3948513359"/>
      </p:ext>
    </p:extLst>
  </p:cSld>
  <p:clrMapOvr>
    <a:masterClrMapping/>
  </p:clrMapOvr>
  <p:transition/>
</p:sldLayout>
</file>

<file path=ppt/slideLayouts/slideLayout7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C2D5E10-3460-A148-95EA-8279587B97D8}" type="slidenum">
              <a:rPr lang="en-US" altLang="en-US"/>
              <a:pPr/>
              <a:t>‹#›</a:t>
            </a:fld>
            <a:endParaRPr lang="en-US" altLang="en-US"/>
          </a:p>
        </p:txBody>
      </p:sp>
    </p:spTree>
    <p:extLst>
      <p:ext uri="{BB962C8B-B14F-4D97-AF65-F5344CB8AC3E}">
        <p14:creationId xmlns:p14="http://schemas.microsoft.com/office/powerpoint/2010/main" val="2653934918"/>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A2F47BF-2E15-9244-A7ED-4945DA8BCDB7}" type="slidenum">
              <a:rPr lang="en-US" altLang="en-US"/>
              <a:pPr/>
              <a:t>‹#›</a:t>
            </a:fld>
            <a:endParaRPr lang="en-US" altLang="en-US"/>
          </a:p>
        </p:txBody>
      </p:sp>
    </p:spTree>
    <p:extLst>
      <p:ext uri="{BB962C8B-B14F-4D97-AF65-F5344CB8AC3E}">
        <p14:creationId xmlns:p14="http://schemas.microsoft.com/office/powerpoint/2010/main" val="1032600091"/>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1466147114"/>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387661946"/>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749495709"/>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867599129"/>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4691635"/>
      </p:ext>
    </p:extLst>
  </p:cSld>
  <p:clrMapOvr>
    <a:masterClrMapping/>
  </p:clrMapOvr>
  <p:transition/>
</p:sldLayout>
</file>

<file path=ppt/slideLayouts/slideLayout7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139600165"/>
      </p:ext>
    </p:extLst>
  </p:cSld>
  <p:clrMapOvr>
    <a:masterClrMapping/>
  </p:clrMapOvr>
  <p:transition/>
</p:sldLayout>
</file>

<file path=ppt/slideLayouts/slideLayout7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4267791008"/>
      </p:ext>
    </p:extLst>
  </p:cSld>
  <p:clrMapOvr>
    <a:masterClrMapping/>
  </p:clrMapOvr>
  <p:transition/>
</p:sldLayout>
</file>

<file path=ppt/slideLayouts/slideLayout7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096049861"/>
      </p:ext>
    </p:extLst>
  </p:cSld>
  <p:clrMapOvr>
    <a:masterClrMapping/>
  </p:clrMapOvr>
  <p:transition/>
</p:sldLayout>
</file>

<file path=ppt/slideLayouts/slideLayout7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58546398"/>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492606911"/>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4252308391"/>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108799348"/>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1794933653"/>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497489959"/>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576484588"/>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4093921842"/>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449091328"/>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775124139"/>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987264083"/>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546039673"/>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24215003"/>
      </p:ext>
    </p:extLst>
  </p:cSld>
  <p:clrMapOvr>
    <a:masterClrMapping/>
  </p:clrMapOvr>
  <p:transition/>
</p:sldLayout>
</file>

<file path=ppt/slideLayouts/slideLayout7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4034203149"/>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1775502745"/>
      </p:ext>
    </p:extLst>
  </p:cSld>
  <p:clrMapOvr>
    <a:masterClrMapping/>
  </p:clrMapOvr>
  <p:transition/>
</p:sldLayout>
</file>

<file path=ppt/slideLayouts/slideLayout7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394535397"/>
      </p:ext>
    </p:extLst>
  </p:cSld>
  <p:clrMapOvr>
    <a:masterClrMapping/>
  </p:clrMapOvr>
  <p:transition/>
</p:sldLayout>
</file>

<file path=ppt/slideLayouts/slideLayout7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110504608"/>
      </p:ext>
    </p:extLst>
  </p:cSld>
  <p:clrMapOvr>
    <a:masterClrMapping/>
  </p:clrMapOvr>
  <p:transition/>
</p:sldLayout>
</file>

<file path=ppt/slideLayouts/slideLayout7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017447886"/>
      </p:ext>
    </p:extLst>
  </p:cSld>
  <p:clrMapOvr>
    <a:masterClrMapping/>
  </p:clrMapOvr>
  <p:transition/>
</p:sldLayout>
</file>

<file path=ppt/slideLayouts/slideLayout7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3212143547"/>
      </p:ext>
    </p:extLst>
  </p:cSld>
  <p:clrMapOvr>
    <a:masterClrMapping/>
  </p:clrMapOvr>
  <p:transition/>
</p:sldLayout>
</file>

<file path=ppt/slideLayouts/slideLayout7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1596039435"/>
      </p:ext>
    </p:extLst>
  </p:cSld>
  <p:clrMapOvr>
    <a:masterClrMapping/>
  </p:clrMapOvr>
  <p:transition/>
</p:sldLayout>
</file>

<file path=ppt/slideLayouts/slideLayout7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3941827410"/>
      </p:ext>
    </p:extLst>
  </p:cSld>
  <p:clrMapOvr>
    <a:masterClrMapping/>
  </p:clrMapOvr>
  <p:transition/>
</p:sldLayout>
</file>

<file path=ppt/slideLayouts/slideLayout7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1668309794"/>
      </p:ext>
    </p:extLst>
  </p:cSld>
  <p:clrMapOvr>
    <a:masterClrMapping/>
  </p:clrMapOvr>
  <p:transition/>
</p:sldLayout>
</file>

<file path=ppt/slideLayouts/slideLayout7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4180900989"/>
      </p:ext>
    </p:extLst>
  </p:cSld>
  <p:clrMapOvr>
    <a:masterClrMapping/>
  </p:clrMapOvr>
  <p:transition/>
</p:sldLayout>
</file>

<file path=ppt/slideLayouts/slideLayout7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1378240297"/>
      </p:ext>
    </p:extLst>
  </p:cSld>
  <p:clrMapOvr>
    <a:masterClrMapping/>
  </p:clrMapOvr>
  <p:transition/>
</p:sldLayout>
</file>

<file path=ppt/slideLayouts/slideLayout7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2489190357"/>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2805680754"/>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10417053"/>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3769401"/>
      </p:ext>
    </p:extLst>
  </p:cSld>
  <p:clrMapOvr>
    <a:masterClrMapping/>
  </p:clrMapOvr>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08909923"/>
      </p:ext>
    </p:extLst>
  </p:cSld>
  <p:clrMapOvr>
    <a:masterClrMapping/>
  </p:clrMapOvr>
  <p:transition/>
</p:sldLayout>
</file>

<file path=ppt/slideLayouts/slideLayout7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1612043"/>
      </p:ext>
    </p:extLst>
  </p:cSld>
  <p:clrMapOvr>
    <a:masterClrMapping/>
  </p:clrMapOvr>
  <p:transition/>
</p:sldLayout>
</file>

<file path=ppt/slideLayouts/slideLayout7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30903534"/>
      </p:ext>
    </p:extLst>
  </p:cSld>
  <p:clrMapOvr>
    <a:masterClrMapping/>
  </p:clrMapOvr>
  <p:transition/>
</p:sldLayout>
</file>

<file path=ppt/slideLayouts/slideLayout7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22554682"/>
      </p:ext>
    </p:extLst>
  </p:cSld>
  <p:clrMapOvr>
    <a:masterClrMapping/>
  </p:clrMapOvr>
  <p:transition/>
</p:sldLayout>
</file>

<file path=ppt/slideLayouts/slideLayout7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64442047"/>
      </p:ext>
    </p:extLst>
  </p:cSld>
  <p:clrMapOvr>
    <a:masterClrMapping/>
  </p:clrMapOvr>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86743225"/>
      </p:ext>
    </p:extLst>
  </p:cSld>
  <p:clrMapOvr>
    <a:masterClrMapping/>
  </p:clrMapOvr>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44778481"/>
      </p:ext>
    </p:extLst>
  </p:cSld>
  <p:clrMapOvr>
    <a:masterClrMapping/>
  </p:clrMapOvr>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4192556"/>
      </p:ext>
    </p:extLst>
  </p:cSld>
  <p:clrMapOvr>
    <a:masterClrMapping/>
  </p:clrMapOvr>
  <p:transition/>
</p:sldLayout>
</file>

<file path=ppt/slideLayouts/slideLayout7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61751112"/>
      </p:ext>
    </p:extLst>
  </p:cSld>
  <p:clrMapOvr>
    <a:masterClrMapping/>
  </p:clrMapOvr>
  <p:transition/>
</p:sldLayout>
</file>

<file path=ppt/slideLayouts/slideLayout79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20608631"/>
      </p:ext>
    </p:extLst>
  </p:cSld>
  <p:clrMapOvr>
    <a:masterClrMapping/>
  </p:clrMapOvr>
  <p:transition/>
</p:sldLayout>
</file>

<file path=ppt/slideLayouts/slideLayout79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3088891639"/>
      </p:ext>
    </p:extLst>
  </p:cSld>
  <p:clrMapOvr>
    <a:masterClrMapping/>
  </p:clrMapOvr>
  <p:transition/>
</p:sldLayout>
</file>

<file path=ppt/slideLayouts/slideLayout7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1741640283"/>
      </p:ext>
    </p:extLst>
  </p:cSld>
  <p:clrMapOvr>
    <a:masterClrMapping/>
  </p:clrMapOvr>
  <p:transition/>
</p:sldLayout>
</file>

<file path=ppt/slideLayouts/slideLayout8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952336529"/>
      </p:ext>
    </p:extLst>
  </p:cSld>
  <p:clrMapOvr>
    <a:masterClrMapping/>
  </p:clrMapOvr>
  <p:transition/>
</p:sldLayout>
</file>

<file path=ppt/slideLayouts/slideLayout8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656828528"/>
      </p:ext>
    </p:extLst>
  </p:cSld>
  <p:clrMapOvr>
    <a:masterClrMapping/>
  </p:clrMapOvr>
  <p:transition/>
</p:sldLayout>
</file>

<file path=ppt/slideLayouts/slideLayout8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633690255"/>
      </p:ext>
    </p:extLst>
  </p:cSld>
  <p:clrMapOvr>
    <a:masterClrMapping/>
  </p:clrMapOvr>
  <p:transition/>
</p:sldLayout>
</file>

<file path=ppt/slideLayouts/slideLayout8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4000069948"/>
      </p:ext>
    </p:extLst>
  </p:cSld>
  <p:clrMapOvr>
    <a:masterClrMapping/>
  </p:clrMapOvr>
  <p:transition/>
</p:sldLayout>
</file>

<file path=ppt/slideLayouts/slideLayout8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2563730686"/>
      </p:ext>
    </p:extLst>
  </p:cSld>
  <p:clrMapOvr>
    <a:masterClrMapping/>
  </p:clrMapOvr>
  <p:transition/>
</p:sldLayout>
</file>

<file path=ppt/slideLayouts/slideLayout8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2076375879"/>
      </p:ext>
    </p:extLst>
  </p:cSld>
  <p:clrMapOvr>
    <a:masterClrMapping/>
  </p:clrMapOvr>
  <p:transition/>
</p:sldLayout>
</file>

<file path=ppt/slideLayouts/slideLayout8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522327402"/>
      </p:ext>
    </p:extLst>
  </p:cSld>
  <p:clrMapOvr>
    <a:masterClrMapping/>
  </p:clrMapOvr>
  <p:transition/>
</p:sldLayout>
</file>

<file path=ppt/slideLayouts/slideLayout8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1604471921"/>
      </p:ext>
    </p:extLst>
  </p:cSld>
  <p:clrMapOvr>
    <a:masterClrMapping/>
  </p:clrMapOvr>
  <p:transition/>
</p:sldLayout>
</file>

<file path=ppt/slideLayouts/slideLayout8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4228249914"/>
      </p:ext>
    </p:extLst>
  </p:cSld>
  <p:clrMapOvr>
    <a:masterClrMapping/>
  </p:clrMapOvr>
  <p:transition/>
</p:sldLayout>
</file>

<file path=ppt/slideLayouts/slideLayout80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1140278411"/>
      </p:ext>
    </p:extLst>
  </p:cSld>
  <p:clrMapOvr>
    <a:masterClrMapping/>
  </p:clrMapOvr>
  <p:transition/>
</p:sldLayout>
</file>

<file path=ppt/slideLayouts/slideLayout8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0662896"/>
      </p:ext>
    </p:extLst>
  </p:cSld>
  <p:clrMapOvr>
    <a:masterClrMapping/>
  </p:clrMapOvr>
</p:sldLayout>
</file>

<file path=ppt/slideLayouts/slideLayout8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126027198"/>
      </p:ext>
    </p:extLst>
  </p:cSld>
  <p:clrMapOvr>
    <a:masterClrMapping/>
  </p:clrMapOvr>
</p:sldLayout>
</file>

<file path=ppt/slideLayouts/slideLayout8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368458"/>
      </p:ext>
    </p:extLst>
  </p:cSld>
  <p:clrMapOvr>
    <a:masterClrMapping/>
  </p:clrMapOvr>
  <p:transition/>
</p:sldLayout>
</file>

<file path=ppt/slideLayouts/slideLayout8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9675588"/>
      </p:ext>
    </p:extLst>
  </p:cSld>
  <p:clrMapOvr>
    <a:masterClrMapping/>
  </p:clrMapOvr>
  <p:transition/>
</p:sldLayout>
</file>

<file path=ppt/slideLayouts/slideLayout8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17878759"/>
      </p:ext>
    </p:extLst>
  </p:cSld>
  <p:clrMapOvr>
    <a:masterClrMapping/>
  </p:clrMapOvr>
  <p:transition/>
</p:sldLayout>
</file>

<file path=ppt/slideLayouts/slideLayout8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4199247"/>
      </p:ext>
    </p:extLst>
  </p:cSld>
  <p:clrMapOvr>
    <a:masterClrMapping/>
  </p:clrMapOvr>
  <p:transition/>
</p:sldLayout>
</file>

<file path=ppt/slideLayouts/slideLayout8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3241211"/>
      </p:ext>
    </p:extLst>
  </p:cSld>
  <p:clrMapOvr>
    <a:masterClrMapping/>
  </p:clrMapOvr>
  <p:transition/>
</p:sldLayout>
</file>

<file path=ppt/slideLayouts/slideLayout8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3219077"/>
      </p:ext>
    </p:extLst>
  </p:cSld>
  <p:clrMapOvr>
    <a:masterClrMapping/>
  </p:clrMapOvr>
  <p:transition/>
</p:sldLayout>
</file>

<file path=ppt/slideLayouts/slideLayout8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4003312"/>
      </p:ext>
    </p:extLst>
  </p:cSld>
  <p:clrMapOvr>
    <a:masterClrMapping/>
  </p:clrMapOvr>
  <p:transition/>
</p:sldLayout>
</file>

<file path=ppt/slideLayouts/slideLayout8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0999592"/>
      </p:ext>
    </p:extLst>
  </p:cSld>
  <p:clrMapOvr>
    <a:masterClrMapping/>
  </p:clrMapOvr>
  <p:transition/>
</p:sldLayout>
</file>

<file path=ppt/slideLayouts/slideLayout8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5808799"/>
      </p:ext>
    </p:extLst>
  </p:cSld>
  <p:clrMapOvr>
    <a:masterClrMapping/>
  </p:clrMapOvr>
  <p:transition/>
</p:sldLayout>
</file>

<file path=ppt/slideLayouts/slideLayout8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9858961"/>
      </p:ext>
    </p:extLst>
  </p:cSld>
  <p:clrMapOvr>
    <a:masterClrMapping/>
  </p:clrMapOvr>
  <p:transition/>
</p:sldLayout>
</file>

<file path=ppt/slideLayouts/slideLayout8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643324"/>
      </p:ext>
    </p:extLst>
  </p:cSld>
  <p:clrMapOvr>
    <a:masterClrMapping/>
  </p:clrMapOvr>
  <p:transition/>
</p:sldLayout>
</file>

<file path=ppt/slideLayouts/slideLayout8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3/29/21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24211526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3/29/21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06329805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3/29/21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83891218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3/29/21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69828129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3/29/21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45329359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3/29/21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414493654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3/29/21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9209481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3/29/21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80484360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3/29/21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1204302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3/29/21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66680935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3/29/21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91712404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5873BB92-3248-4B4D-AE6B-0BFEA9C1BD46}"/>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A7BD9CEB-F31F-284C-A754-233CF0D44C17}"/>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79ECBB3-E6E7-854E-B1DA-2D3D43AB411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B34AC2EC-ABD5-5E48-8889-C2C327344621}"/>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A727A1A-5285-CD40-9657-336F272A5DC7}"/>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B05DEE1D-4C1E-DA4E-B214-4B6256D458BA}"/>
              </a:ext>
            </a:extLst>
          </p:cNvPr>
          <p:cNvSpPr>
            <a:spLocks noGrp="1" noChangeArrowheads="1"/>
          </p:cNvSpPr>
          <p:nvPr>
            <p:ph type="sldNum" sz="quarter" idx="12"/>
          </p:nvPr>
        </p:nvSpPr>
        <p:spPr/>
        <p:txBody>
          <a:bodyPr/>
          <a:lstStyle>
            <a:lvl1pPr>
              <a:defRPr sz="1200"/>
            </a:lvl1pPr>
          </a:lstStyle>
          <a:p>
            <a:fld id="{6709BA62-F35F-D54B-852E-2293272EBF2E}" type="slidenum">
              <a:rPr lang="en-US" altLang="en-US"/>
              <a:pPr/>
              <a:t>‹#›</a:t>
            </a:fld>
            <a:endParaRPr lang="en-US" altLang="en-US"/>
          </a:p>
        </p:txBody>
      </p:sp>
    </p:spTree>
    <p:extLst>
      <p:ext uri="{BB962C8B-B14F-4D97-AF65-F5344CB8AC3E}">
        <p14:creationId xmlns:p14="http://schemas.microsoft.com/office/powerpoint/2010/main" val="2231552324"/>
      </p:ext>
    </p:extLst>
  </p:cSld>
  <p:clrMapOvr>
    <a:masterClrMapping/>
  </p:clrMapOvr>
  <p:transition/>
</p:sldLayout>
</file>

<file path=ppt/slideLayouts/slideLayout8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8464E08-8DB9-234A-A9B2-183A9765D3E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190DAC-0168-EC44-8B77-818F42837CE5}"/>
              </a:ext>
            </a:extLst>
          </p:cNvPr>
          <p:cNvSpPr>
            <a:spLocks noGrp="1" noChangeArrowheads="1"/>
          </p:cNvSpPr>
          <p:nvPr>
            <p:ph type="sldNum" sz="quarter" idx="11"/>
          </p:nvPr>
        </p:nvSpPr>
        <p:spPr>
          <a:ln/>
        </p:spPr>
        <p:txBody>
          <a:bodyPr/>
          <a:lstStyle>
            <a:lvl1pPr>
              <a:defRPr/>
            </a:lvl1pPr>
          </a:lstStyle>
          <a:p>
            <a:fld id="{29DD7B3E-F146-D549-8F86-317FE8F8EAF3}" type="slidenum">
              <a:rPr lang="en-US" altLang="en-US"/>
              <a:pPr/>
              <a:t>‹#›</a:t>
            </a:fld>
            <a:endParaRPr lang="en-US" altLang="en-US"/>
          </a:p>
        </p:txBody>
      </p:sp>
    </p:spTree>
    <p:extLst>
      <p:ext uri="{BB962C8B-B14F-4D97-AF65-F5344CB8AC3E}">
        <p14:creationId xmlns:p14="http://schemas.microsoft.com/office/powerpoint/2010/main" val="3337917141"/>
      </p:ext>
    </p:extLst>
  </p:cSld>
  <p:clrMapOvr>
    <a:masterClrMapping/>
  </p:clrMapOvr>
  <p:transition/>
</p:sldLayout>
</file>

<file path=ppt/slideLayouts/slideLayout8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1E701D41-89C8-1945-AB4B-F9A759EB324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DE47441-A234-F74D-9685-54AEAD92C41E}"/>
              </a:ext>
            </a:extLst>
          </p:cNvPr>
          <p:cNvSpPr>
            <a:spLocks noGrp="1" noChangeArrowheads="1"/>
          </p:cNvSpPr>
          <p:nvPr>
            <p:ph type="sldNum" sz="quarter" idx="11"/>
          </p:nvPr>
        </p:nvSpPr>
        <p:spPr>
          <a:ln/>
        </p:spPr>
        <p:txBody>
          <a:bodyPr/>
          <a:lstStyle>
            <a:lvl1pPr>
              <a:defRPr/>
            </a:lvl1pPr>
          </a:lstStyle>
          <a:p>
            <a:fld id="{C9F5C7BC-52BC-E54A-A5C3-BCF237E026FC}" type="slidenum">
              <a:rPr lang="en-US" altLang="en-US"/>
              <a:pPr/>
              <a:t>‹#›</a:t>
            </a:fld>
            <a:endParaRPr lang="en-US" altLang="en-US"/>
          </a:p>
        </p:txBody>
      </p:sp>
    </p:spTree>
    <p:extLst>
      <p:ext uri="{BB962C8B-B14F-4D97-AF65-F5344CB8AC3E}">
        <p14:creationId xmlns:p14="http://schemas.microsoft.com/office/powerpoint/2010/main" val="3861034111"/>
      </p:ext>
    </p:extLst>
  </p:cSld>
  <p:clrMapOvr>
    <a:masterClrMapping/>
  </p:clrMapOvr>
  <p:transition/>
</p:sldLayout>
</file>

<file path=ppt/slideLayouts/slideLayout8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830961D-C4FB-874D-B17D-6502F8054D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F2A136FB-CEE0-0045-ACFB-4A73EC48FFCB}"/>
              </a:ext>
            </a:extLst>
          </p:cNvPr>
          <p:cNvSpPr>
            <a:spLocks noGrp="1" noChangeArrowheads="1"/>
          </p:cNvSpPr>
          <p:nvPr>
            <p:ph type="sldNum" sz="quarter" idx="11"/>
          </p:nvPr>
        </p:nvSpPr>
        <p:spPr>
          <a:ln/>
        </p:spPr>
        <p:txBody>
          <a:bodyPr/>
          <a:lstStyle>
            <a:lvl1pPr>
              <a:defRPr/>
            </a:lvl1pPr>
          </a:lstStyle>
          <a:p>
            <a:fld id="{369AB961-6B06-854E-ACDE-B5E7CB54EA13}" type="slidenum">
              <a:rPr lang="en-US" altLang="en-US"/>
              <a:pPr/>
              <a:t>‹#›</a:t>
            </a:fld>
            <a:endParaRPr lang="en-US" altLang="en-US"/>
          </a:p>
        </p:txBody>
      </p:sp>
    </p:spTree>
    <p:extLst>
      <p:ext uri="{BB962C8B-B14F-4D97-AF65-F5344CB8AC3E}">
        <p14:creationId xmlns:p14="http://schemas.microsoft.com/office/powerpoint/2010/main" val="3170511047"/>
      </p:ext>
    </p:extLst>
  </p:cSld>
  <p:clrMapOvr>
    <a:masterClrMapping/>
  </p:clrMapOvr>
  <p:transition/>
</p:sldLayout>
</file>

<file path=ppt/slideLayouts/slideLayout8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74C8AE33-8867-CC4D-B49C-64B2FEE5BCB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DF4CC9B-0737-A74D-9AD5-ED1F31C92DCD}"/>
              </a:ext>
            </a:extLst>
          </p:cNvPr>
          <p:cNvSpPr>
            <a:spLocks noGrp="1" noChangeArrowheads="1"/>
          </p:cNvSpPr>
          <p:nvPr>
            <p:ph type="sldNum" sz="quarter" idx="11"/>
          </p:nvPr>
        </p:nvSpPr>
        <p:spPr>
          <a:ln/>
        </p:spPr>
        <p:txBody>
          <a:bodyPr/>
          <a:lstStyle>
            <a:lvl1pPr>
              <a:defRPr/>
            </a:lvl1pPr>
          </a:lstStyle>
          <a:p>
            <a:fld id="{97EB953A-555D-664B-89B0-E63178C1A9D5}" type="slidenum">
              <a:rPr lang="en-US" altLang="en-US"/>
              <a:pPr/>
              <a:t>‹#›</a:t>
            </a:fld>
            <a:endParaRPr lang="en-US" altLang="en-US"/>
          </a:p>
        </p:txBody>
      </p:sp>
    </p:spTree>
    <p:extLst>
      <p:ext uri="{BB962C8B-B14F-4D97-AF65-F5344CB8AC3E}">
        <p14:creationId xmlns:p14="http://schemas.microsoft.com/office/powerpoint/2010/main" val="4046721235"/>
      </p:ext>
    </p:extLst>
  </p:cSld>
  <p:clrMapOvr>
    <a:masterClrMapping/>
  </p:clrMapOvr>
  <p:transition/>
</p:sldLayout>
</file>

<file path=ppt/slideLayouts/slideLayout8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B1C4E02-0242-1546-A9AE-35D74D0E94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040118BA-6A48-FB42-A1F3-6D3547700505}"/>
              </a:ext>
            </a:extLst>
          </p:cNvPr>
          <p:cNvSpPr>
            <a:spLocks noGrp="1" noChangeArrowheads="1"/>
          </p:cNvSpPr>
          <p:nvPr>
            <p:ph type="sldNum" sz="quarter" idx="11"/>
          </p:nvPr>
        </p:nvSpPr>
        <p:spPr>
          <a:ln/>
        </p:spPr>
        <p:txBody>
          <a:bodyPr/>
          <a:lstStyle>
            <a:lvl1pPr>
              <a:defRPr/>
            </a:lvl1pPr>
          </a:lstStyle>
          <a:p>
            <a:fld id="{27080174-F38B-5440-B809-353C1A3B1C52}" type="slidenum">
              <a:rPr lang="en-US" altLang="en-US"/>
              <a:pPr/>
              <a:t>‹#›</a:t>
            </a:fld>
            <a:endParaRPr lang="en-US" altLang="en-US"/>
          </a:p>
        </p:txBody>
      </p:sp>
    </p:spTree>
    <p:extLst>
      <p:ext uri="{BB962C8B-B14F-4D97-AF65-F5344CB8AC3E}">
        <p14:creationId xmlns:p14="http://schemas.microsoft.com/office/powerpoint/2010/main" val="1336199379"/>
      </p:ext>
    </p:extLst>
  </p:cSld>
  <p:clrMapOvr>
    <a:masterClrMapping/>
  </p:clrMapOvr>
  <p:transition/>
</p:sldLayout>
</file>

<file path=ppt/slideLayouts/slideLayout8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31D7A441-AF96-8546-9D3D-995899AF928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AF601902-4D3D-8149-A162-A234B44B8B09}"/>
              </a:ext>
            </a:extLst>
          </p:cNvPr>
          <p:cNvSpPr>
            <a:spLocks noGrp="1" noChangeArrowheads="1"/>
          </p:cNvSpPr>
          <p:nvPr>
            <p:ph type="sldNum" sz="quarter" idx="11"/>
          </p:nvPr>
        </p:nvSpPr>
        <p:spPr>
          <a:ln/>
        </p:spPr>
        <p:txBody>
          <a:bodyPr/>
          <a:lstStyle>
            <a:lvl1pPr>
              <a:defRPr/>
            </a:lvl1pPr>
          </a:lstStyle>
          <a:p>
            <a:fld id="{5DDED52B-1E96-294C-ADED-723D956BF9CE}" type="slidenum">
              <a:rPr lang="en-US" altLang="en-US"/>
              <a:pPr/>
              <a:t>‹#›</a:t>
            </a:fld>
            <a:endParaRPr lang="en-US" altLang="en-US"/>
          </a:p>
        </p:txBody>
      </p:sp>
    </p:spTree>
    <p:extLst>
      <p:ext uri="{BB962C8B-B14F-4D97-AF65-F5344CB8AC3E}">
        <p14:creationId xmlns:p14="http://schemas.microsoft.com/office/powerpoint/2010/main" val="3927041688"/>
      </p:ext>
    </p:extLst>
  </p:cSld>
  <p:clrMapOvr>
    <a:masterClrMapping/>
  </p:clrMapOvr>
  <p:transition/>
</p:sldLayout>
</file>

<file path=ppt/slideLayouts/slideLayout8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054F5D93-0D97-8349-8649-40C11F35BFD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C56A7F2-ECDC-9240-AA91-59BA50F3DCD8}"/>
              </a:ext>
            </a:extLst>
          </p:cNvPr>
          <p:cNvSpPr>
            <a:spLocks noGrp="1" noChangeArrowheads="1"/>
          </p:cNvSpPr>
          <p:nvPr>
            <p:ph type="sldNum" sz="quarter" idx="11"/>
          </p:nvPr>
        </p:nvSpPr>
        <p:spPr>
          <a:ln/>
        </p:spPr>
        <p:txBody>
          <a:bodyPr/>
          <a:lstStyle>
            <a:lvl1pPr>
              <a:defRPr/>
            </a:lvl1pPr>
          </a:lstStyle>
          <a:p>
            <a:fld id="{7BFE477E-92D2-E046-8DE1-8F086988ED63}" type="slidenum">
              <a:rPr lang="en-US" altLang="en-US"/>
              <a:pPr/>
              <a:t>‹#›</a:t>
            </a:fld>
            <a:endParaRPr lang="en-US" altLang="en-US"/>
          </a:p>
        </p:txBody>
      </p:sp>
    </p:spTree>
    <p:extLst>
      <p:ext uri="{BB962C8B-B14F-4D97-AF65-F5344CB8AC3E}">
        <p14:creationId xmlns:p14="http://schemas.microsoft.com/office/powerpoint/2010/main" val="598103659"/>
      </p:ext>
    </p:extLst>
  </p:cSld>
  <p:clrMapOvr>
    <a:masterClrMapping/>
  </p:clrMapOvr>
  <p:transition/>
</p:sldLayout>
</file>

<file path=ppt/slideLayouts/slideLayout8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71E1F3B-B682-1E49-A234-496B5C754AF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8A6D26C-4FE8-C64A-A0CE-31A59AB12119}"/>
              </a:ext>
            </a:extLst>
          </p:cNvPr>
          <p:cNvSpPr>
            <a:spLocks noGrp="1" noChangeArrowheads="1"/>
          </p:cNvSpPr>
          <p:nvPr>
            <p:ph type="sldNum" sz="quarter" idx="11"/>
          </p:nvPr>
        </p:nvSpPr>
        <p:spPr>
          <a:ln/>
        </p:spPr>
        <p:txBody>
          <a:bodyPr/>
          <a:lstStyle>
            <a:lvl1pPr>
              <a:defRPr/>
            </a:lvl1pPr>
          </a:lstStyle>
          <a:p>
            <a:fld id="{81D91BCA-9E59-BB44-83CE-584F7CE3F979}" type="slidenum">
              <a:rPr lang="en-US" altLang="en-US"/>
              <a:pPr/>
              <a:t>‹#›</a:t>
            </a:fld>
            <a:endParaRPr lang="en-US" altLang="en-US"/>
          </a:p>
        </p:txBody>
      </p:sp>
    </p:spTree>
    <p:extLst>
      <p:ext uri="{BB962C8B-B14F-4D97-AF65-F5344CB8AC3E}">
        <p14:creationId xmlns:p14="http://schemas.microsoft.com/office/powerpoint/2010/main" val="1567476264"/>
      </p:ext>
    </p:extLst>
  </p:cSld>
  <p:clrMapOvr>
    <a:masterClrMapping/>
  </p:clrMapOvr>
  <p:transition/>
</p:sldLayout>
</file>

<file path=ppt/slideLayouts/slideLayout8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1B18093-7FC2-BA4F-B543-E5FDF2342AA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CF4184-5282-E341-AE2D-974AD789F30B}"/>
              </a:ext>
            </a:extLst>
          </p:cNvPr>
          <p:cNvSpPr>
            <a:spLocks noGrp="1" noChangeArrowheads="1"/>
          </p:cNvSpPr>
          <p:nvPr>
            <p:ph type="sldNum" sz="quarter" idx="11"/>
          </p:nvPr>
        </p:nvSpPr>
        <p:spPr>
          <a:ln/>
        </p:spPr>
        <p:txBody>
          <a:bodyPr/>
          <a:lstStyle>
            <a:lvl1pPr>
              <a:defRPr/>
            </a:lvl1pPr>
          </a:lstStyle>
          <a:p>
            <a:fld id="{0C6B2D7A-7744-F04A-AEC2-39E49B04FB06}" type="slidenum">
              <a:rPr lang="en-US" altLang="en-US"/>
              <a:pPr/>
              <a:t>‹#›</a:t>
            </a:fld>
            <a:endParaRPr lang="en-US" altLang="en-US"/>
          </a:p>
        </p:txBody>
      </p:sp>
    </p:spTree>
    <p:extLst>
      <p:ext uri="{BB962C8B-B14F-4D97-AF65-F5344CB8AC3E}">
        <p14:creationId xmlns:p14="http://schemas.microsoft.com/office/powerpoint/2010/main" val="725751237"/>
      </p:ext>
    </p:extLst>
  </p:cSld>
  <p:clrMapOvr>
    <a:masterClrMapping/>
  </p:clrMapOvr>
  <p:transition/>
</p:sldLayout>
</file>

<file path=ppt/slideLayouts/slideLayout8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7C596D-DDB0-874A-999D-1AD30546BD0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2D9BD5E-1FF2-8C45-9530-40F692F96225}"/>
              </a:ext>
            </a:extLst>
          </p:cNvPr>
          <p:cNvSpPr>
            <a:spLocks noGrp="1" noChangeArrowheads="1"/>
          </p:cNvSpPr>
          <p:nvPr>
            <p:ph type="sldNum" sz="quarter" idx="11"/>
          </p:nvPr>
        </p:nvSpPr>
        <p:spPr>
          <a:ln/>
        </p:spPr>
        <p:txBody>
          <a:bodyPr/>
          <a:lstStyle>
            <a:lvl1pPr>
              <a:defRPr/>
            </a:lvl1pPr>
          </a:lstStyle>
          <a:p>
            <a:fld id="{D1B57D85-CDBE-324F-A439-5B63D3139289}" type="slidenum">
              <a:rPr lang="en-US" altLang="en-US"/>
              <a:pPr/>
              <a:t>‹#›</a:t>
            </a:fld>
            <a:endParaRPr lang="en-US" altLang="en-US"/>
          </a:p>
        </p:txBody>
      </p:sp>
    </p:spTree>
    <p:extLst>
      <p:ext uri="{BB962C8B-B14F-4D97-AF65-F5344CB8AC3E}">
        <p14:creationId xmlns:p14="http://schemas.microsoft.com/office/powerpoint/2010/main" val="2699548467"/>
      </p:ext>
    </p:extLst>
  </p:cSld>
  <p:clrMapOvr>
    <a:masterClrMapping/>
  </p:clrMapOvr>
  <p:transition/>
</p:sldLayout>
</file>

<file path=ppt/slideLayouts/slideLayout84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1FC9EE-A394-7143-94B5-CACB1826923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E463A925-AE18-C343-82D9-260962F5E1D4}"/>
              </a:ext>
            </a:extLst>
          </p:cNvPr>
          <p:cNvSpPr>
            <a:spLocks noGrp="1" noChangeArrowheads="1"/>
          </p:cNvSpPr>
          <p:nvPr>
            <p:ph type="sldNum" sz="quarter" idx="11"/>
          </p:nvPr>
        </p:nvSpPr>
        <p:spPr>
          <a:ln/>
        </p:spPr>
        <p:txBody>
          <a:bodyPr/>
          <a:lstStyle>
            <a:lvl1pPr>
              <a:defRPr/>
            </a:lvl1pPr>
          </a:lstStyle>
          <a:p>
            <a:fld id="{CD291348-A34C-F647-A97F-F660C7B891F9}" type="slidenum">
              <a:rPr lang="en-US" altLang="en-US"/>
              <a:pPr/>
              <a:t>‹#›</a:t>
            </a:fld>
            <a:endParaRPr lang="en-US" altLang="en-US"/>
          </a:p>
        </p:txBody>
      </p:sp>
    </p:spTree>
    <p:extLst>
      <p:ext uri="{BB962C8B-B14F-4D97-AF65-F5344CB8AC3E}">
        <p14:creationId xmlns:p14="http://schemas.microsoft.com/office/powerpoint/2010/main" val="1838731038"/>
      </p:ext>
    </p:extLst>
  </p:cSld>
  <p:clrMapOvr>
    <a:masterClrMapping/>
  </p:clrMapOvr>
  <p:transition/>
</p:sldLayout>
</file>

<file path=ppt/slideLayouts/slideLayout8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276053439"/>
      </p:ext>
    </p:extLst>
  </p:cSld>
  <p:clrMapOvr>
    <a:masterClrMapping/>
  </p:clrMapOvr>
  <p:transition/>
</p:sldLayout>
</file>

<file path=ppt/slideLayouts/slideLayout8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889793532"/>
      </p:ext>
    </p:extLst>
  </p:cSld>
  <p:clrMapOvr>
    <a:masterClrMapping/>
  </p:clrMapOvr>
  <p:transition/>
</p:sldLayout>
</file>

<file path=ppt/slideLayouts/slideLayout8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233196891"/>
      </p:ext>
    </p:extLst>
  </p:cSld>
  <p:clrMapOvr>
    <a:masterClrMapping/>
  </p:clrMapOvr>
  <p:transition/>
</p:sldLayout>
</file>

<file path=ppt/slideLayouts/slideLayout8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4171614"/>
      </p:ext>
    </p:extLst>
  </p:cSld>
  <p:clrMapOvr>
    <a:masterClrMapping/>
  </p:clrMapOvr>
  <p:transition/>
</p:sldLayout>
</file>

<file path=ppt/slideLayouts/slideLayout8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599897957"/>
      </p:ext>
    </p:extLst>
  </p:cSld>
  <p:clrMapOvr>
    <a:masterClrMapping/>
  </p:clrMapOvr>
  <p:transition/>
</p:sldLayout>
</file>

<file path=ppt/slideLayouts/slideLayout8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49656334"/>
      </p:ext>
    </p:extLst>
  </p:cSld>
  <p:clrMapOvr>
    <a:masterClrMapping/>
  </p:clrMapOvr>
  <p:transition/>
</p:sldLayout>
</file>

<file path=ppt/slideLayouts/slideLayout8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129939469"/>
      </p:ext>
    </p:extLst>
  </p:cSld>
  <p:clrMapOvr>
    <a:masterClrMapping/>
  </p:clrMapOvr>
  <p:transition/>
</p:sldLayout>
</file>

<file path=ppt/slideLayouts/slideLayout8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813247811"/>
      </p:ext>
    </p:extLst>
  </p:cSld>
  <p:clrMapOvr>
    <a:masterClrMapping/>
  </p:clrMapOvr>
  <p:transition/>
</p:sldLayout>
</file>

<file path=ppt/slideLayouts/slideLayout8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770988671"/>
      </p:ext>
    </p:extLst>
  </p:cSld>
  <p:clrMapOvr>
    <a:masterClrMapping/>
  </p:clrMapOvr>
  <p:transition/>
</p:sldLayout>
</file>

<file path=ppt/slideLayouts/slideLayout8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3078226832"/>
      </p:ext>
    </p:extLst>
  </p:cSld>
  <p:clrMapOvr>
    <a:masterClrMapping/>
  </p:clrMapOvr>
  <p:transition/>
</p:sldLayout>
</file>

<file path=ppt/slideLayouts/slideLayout8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2546098445"/>
      </p:ext>
    </p:extLst>
  </p:cSld>
  <p:clrMapOvr>
    <a:masterClrMapping/>
  </p:clrMapOvr>
  <p:transition/>
</p:sldLayout>
</file>

<file path=ppt/slideLayouts/slideLayout85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539379612"/>
      </p:ext>
    </p:extLst>
  </p:cSld>
  <p:clrMapOvr>
    <a:masterClrMapping/>
  </p:clrMapOvr>
  <p:transition/>
</p:sldLayout>
</file>

<file path=ppt/slideLayouts/slideLayout85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1232897"/>
      </p:ext>
    </p:extLst>
  </p:cSld>
  <p:clrMapOvr>
    <a:masterClrMapping/>
  </p:clrMapOvr>
</p:sldLayout>
</file>

<file path=ppt/slideLayouts/slideLayout8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2646309326"/>
      </p:ext>
    </p:extLst>
  </p:cSld>
  <p:clrMapOvr>
    <a:masterClrMapping/>
  </p:clrMapOvr>
</p:sldLayout>
</file>

<file path=ppt/slideLayouts/slideLayout860.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629885016"/>
      </p:ext>
    </p:extLst>
  </p:cSld>
  <p:clrMapOvr>
    <a:masterClrMapping/>
  </p:clrMapOvr>
</p:sldLayout>
</file>

<file path=ppt/slideLayouts/slideLayout861.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45003961"/>
      </p:ext>
    </p:extLst>
  </p:cSld>
  <p:clrMapOvr>
    <a:masterClrMapping/>
  </p:clrMapOvr>
</p:sldLayout>
</file>

<file path=ppt/slideLayouts/slideLayout86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46695635"/>
      </p:ext>
    </p:extLst>
  </p:cSld>
  <p:clrMapOvr>
    <a:masterClrMapping/>
  </p:clrMapOvr>
  <p:transition/>
</p:sldLayout>
</file>

<file path=ppt/slideLayouts/slideLayout8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536239928"/>
      </p:ext>
    </p:extLst>
  </p:cSld>
  <p:clrMapOvr>
    <a:masterClrMapping/>
  </p:clrMapOvr>
  <p:transition/>
</p:sldLayout>
</file>

<file path=ppt/slideLayouts/slideLayout8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79960965"/>
      </p:ext>
    </p:extLst>
  </p:cSld>
  <p:clrMapOvr>
    <a:masterClrMapping/>
  </p:clrMapOvr>
  <p:transition/>
</p:sldLayout>
</file>

<file path=ppt/slideLayouts/slideLayout8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132369081"/>
      </p:ext>
    </p:extLst>
  </p:cSld>
  <p:clrMapOvr>
    <a:masterClrMapping/>
  </p:clrMapOvr>
  <p:transition/>
</p:sldLayout>
</file>

<file path=ppt/slideLayouts/slideLayout8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610347692"/>
      </p:ext>
    </p:extLst>
  </p:cSld>
  <p:clrMapOvr>
    <a:masterClrMapping/>
  </p:clrMapOvr>
  <p:transition/>
</p:sldLayout>
</file>

<file path=ppt/slideLayouts/slideLayout8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664756829"/>
      </p:ext>
    </p:extLst>
  </p:cSld>
  <p:clrMapOvr>
    <a:masterClrMapping/>
  </p:clrMapOvr>
  <p:transition/>
</p:sldLayout>
</file>

<file path=ppt/slideLayouts/slideLayout8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2400362005"/>
      </p:ext>
    </p:extLst>
  </p:cSld>
  <p:clrMapOvr>
    <a:masterClrMapping/>
  </p:clrMapOvr>
  <p:transition/>
</p:sldLayout>
</file>

<file path=ppt/slideLayouts/slideLayout8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1163282615"/>
      </p:ext>
    </p:extLst>
  </p:cSld>
  <p:clrMapOvr>
    <a:masterClrMapping/>
  </p:clrMapOvr>
  <p:transition/>
</p:sldLayout>
</file>

<file path=ppt/slideLayouts/slideLayout8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732047601"/>
      </p:ext>
    </p:extLst>
  </p:cSld>
  <p:clrMapOvr>
    <a:masterClrMapping/>
  </p:clrMapOvr>
  <p:transition/>
</p:sldLayout>
</file>

<file path=ppt/slideLayouts/slideLayout8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650986119"/>
      </p:ext>
    </p:extLst>
  </p:cSld>
  <p:clrMapOvr>
    <a:masterClrMapping/>
  </p:clrMapOvr>
  <p:transition/>
</p:sldLayout>
</file>

<file path=ppt/slideLayouts/slideLayout8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2469110927"/>
      </p:ext>
    </p:extLst>
  </p:cSld>
  <p:clrMapOvr>
    <a:masterClrMapping/>
  </p:clrMapOvr>
  <p:transition/>
</p:sldLayout>
</file>

<file path=ppt/slideLayouts/slideLayout87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3889288850"/>
      </p:ext>
    </p:extLst>
  </p:cSld>
  <p:clrMapOvr>
    <a:masterClrMapping/>
  </p:clrMapOvr>
  <p:transition/>
</p:sldLayout>
</file>

<file path=ppt/slideLayouts/slideLayout87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967342938"/>
      </p:ext>
    </p:extLst>
  </p:cSld>
  <p:clrMapOvr>
    <a:masterClrMapping/>
  </p:clrMapOvr>
  <p:transition/>
</p:sldLayout>
</file>

<file path=ppt/slideLayouts/slideLayout8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219725937"/>
      </p:ext>
    </p:extLst>
  </p:cSld>
  <p:clrMapOvr>
    <a:masterClrMapping/>
  </p:clrMapOvr>
  <p:transition/>
</p:sldLayout>
</file>

<file path=ppt/slideLayouts/slideLayout8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714812896"/>
      </p:ext>
    </p:extLst>
  </p:cSld>
  <p:clrMapOvr>
    <a:masterClrMapping/>
  </p:clrMapOvr>
  <p:transition/>
</p:sldLayout>
</file>

<file path=ppt/slideLayouts/slideLayout8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4054651881"/>
      </p:ext>
    </p:extLst>
  </p:cSld>
  <p:clrMapOvr>
    <a:masterClrMapping/>
  </p:clrMapOvr>
  <p:transition/>
</p:sldLayout>
</file>

<file path=ppt/slideLayouts/slideLayout8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1213599995"/>
      </p:ext>
    </p:extLst>
  </p:cSld>
  <p:clrMapOvr>
    <a:masterClrMapping/>
  </p:clrMapOvr>
  <p:transition/>
</p:sldLayout>
</file>

<file path=ppt/slideLayouts/slideLayout8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956130059"/>
      </p:ext>
    </p:extLst>
  </p:cSld>
  <p:clrMapOvr>
    <a:masterClrMapping/>
  </p:clrMapOvr>
  <p:transition/>
</p:sldLayout>
</file>

<file path=ppt/slideLayouts/slideLayout8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343823720"/>
      </p:ext>
    </p:extLst>
  </p:cSld>
  <p:clrMapOvr>
    <a:masterClrMapping/>
  </p:clrMapOvr>
  <p:transition/>
</p:sldLayout>
</file>

<file path=ppt/slideLayouts/slideLayout8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666490698"/>
      </p:ext>
    </p:extLst>
  </p:cSld>
  <p:clrMapOvr>
    <a:masterClrMapping/>
  </p:clrMapOvr>
  <p:transition/>
</p:sldLayout>
</file>

<file path=ppt/slideLayouts/slideLayout8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226313045"/>
      </p:ext>
    </p:extLst>
  </p:cSld>
  <p:clrMapOvr>
    <a:masterClrMapping/>
  </p:clrMapOvr>
  <p:transition/>
</p:sldLayout>
</file>

<file path=ppt/slideLayouts/slideLayout8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3246848191"/>
      </p:ext>
    </p:extLst>
  </p:cSld>
  <p:clrMapOvr>
    <a:masterClrMapping/>
  </p:clrMapOvr>
  <p:transition/>
</p:sldLayout>
</file>

<file path=ppt/slideLayouts/slideLayout8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212516061"/>
      </p:ext>
    </p:extLst>
  </p:cSld>
  <p:clrMapOvr>
    <a:masterClrMapping/>
  </p:clrMapOvr>
  <p:transition/>
</p:sldLayout>
</file>

<file path=ppt/slideLayouts/slideLayout88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3000234271"/>
      </p:ext>
    </p:extLst>
  </p:cSld>
  <p:clrMapOvr>
    <a:masterClrMapping/>
  </p:clrMapOvr>
  <p:transition/>
</p:sldLayout>
</file>

<file path=ppt/slideLayouts/slideLayout88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2568720"/>
      </p:ext>
    </p:extLst>
  </p:cSld>
  <p:clrMapOvr>
    <a:masterClrMapping/>
  </p:clrMapOvr>
  <p:transition/>
</p:sldLayout>
</file>

<file path=ppt/slideLayouts/slideLayout8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3253561"/>
      </p:ext>
    </p:extLst>
  </p:cSld>
  <p:clrMapOvr>
    <a:masterClrMapping/>
  </p:clrMapOvr>
  <p:transition/>
</p:sldLayout>
</file>

<file path=ppt/slideLayouts/slideLayout8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3144578"/>
      </p:ext>
    </p:extLst>
  </p:cSld>
  <p:clrMapOvr>
    <a:masterClrMapping/>
  </p:clrMapOvr>
  <p:transition/>
</p:sldLayout>
</file>

<file path=ppt/slideLayouts/slideLayout8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65001"/>
      </p:ext>
    </p:extLst>
  </p:cSld>
  <p:clrMapOvr>
    <a:masterClrMapping/>
  </p:clrMapOvr>
  <p:transition/>
</p:sldLayout>
</file>

<file path=ppt/slideLayouts/slideLayout8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2648229"/>
      </p:ext>
    </p:extLst>
  </p:cSld>
  <p:clrMapOvr>
    <a:masterClrMapping/>
  </p:clrMapOvr>
  <p:transition/>
</p:sldLayout>
</file>

<file path=ppt/slideLayouts/slideLayout8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1647062"/>
      </p:ext>
    </p:extLst>
  </p:cSld>
  <p:clrMapOvr>
    <a:masterClrMapping/>
  </p:clrMapOvr>
  <p:transition/>
</p:sldLayout>
</file>

<file path=ppt/slideLayouts/slideLayout8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2682957"/>
      </p:ext>
    </p:extLst>
  </p:cSld>
  <p:clrMapOvr>
    <a:masterClrMapping/>
  </p:clrMapOvr>
  <p:transition/>
</p:sldLayout>
</file>

<file path=ppt/slideLayouts/slideLayout8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8118901"/>
      </p:ext>
    </p:extLst>
  </p:cSld>
  <p:clrMapOvr>
    <a:masterClrMapping/>
  </p:clrMapOvr>
  <p:transition/>
</p:sldLayout>
</file>

<file path=ppt/slideLayouts/slideLayout8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7076624"/>
      </p:ext>
    </p:extLst>
  </p:cSld>
  <p:clrMapOvr>
    <a:masterClrMapping/>
  </p:clrMapOvr>
  <p:transition/>
</p:sldLayout>
</file>

<file path=ppt/slideLayouts/slideLayout8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0918616"/>
      </p:ext>
    </p:extLst>
  </p:cSld>
  <p:clrMapOvr>
    <a:masterClrMapping/>
  </p:clrMapOvr>
  <p:transition/>
</p:sldLayout>
</file>

<file path=ppt/slideLayouts/slideLayout8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8962839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theme" Target="../theme/theme9.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0.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1.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1.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1.pn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2.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image" Target="../media/image1.png"/><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theme" Target="../theme/theme13.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image" Target="../media/image1.png"/><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theme" Target="../theme/theme14.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4.xml"/><Relationship Id="rId3" Type="http://schemas.openxmlformats.org/officeDocument/2006/relationships/slideLayout" Target="../slideLayouts/slideLayout149.xml"/><Relationship Id="rId7" Type="http://schemas.openxmlformats.org/officeDocument/2006/relationships/slideLayout" Target="../slideLayouts/slideLayout153.xml"/><Relationship Id="rId12" Type="http://schemas.openxmlformats.org/officeDocument/2006/relationships/theme" Target="../theme/theme15.xml"/><Relationship Id="rId2" Type="http://schemas.openxmlformats.org/officeDocument/2006/relationships/slideLayout" Target="../slideLayouts/slideLayout148.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5" Type="http://schemas.openxmlformats.org/officeDocument/2006/relationships/slideLayout" Target="../slideLayouts/slideLayout151.xml"/><Relationship Id="rId10" Type="http://schemas.openxmlformats.org/officeDocument/2006/relationships/slideLayout" Target="../slideLayouts/slideLayout156.xml"/><Relationship Id="rId4" Type="http://schemas.openxmlformats.org/officeDocument/2006/relationships/slideLayout" Target="../slideLayouts/slideLayout150.xml"/><Relationship Id="rId9" Type="http://schemas.openxmlformats.org/officeDocument/2006/relationships/slideLayout" Target="../slideLayouts/slideLayout155.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5.xml"/><Relationship Id="rId13" Type="http://schemas.openxmlformats.org/officeDocument/2006/relationships/image" Target="../media/image1.png"/><Relationship Id="rId3" Type="http://schemas.openxmlformats.org/officeDocument/2006/relationships/slideLayout" Target="../slideLayouts/slideLayout160.xml"/><Relationship Id="rId7" Type="http://schemas.openxmlformats.org/officeDocument/2006/relationships/slideLayout" Target="../slideLayouts/slideLayout164.xml"/><Relationship Id="rId12" Type="http://schemas.openxmlformats.org/officeDocument/2006/relationships/theme" Target="../theme/theme16.xml"/><Relationship Id="rId2" Type="http://schemas.openxmlformats.org/officeDocument/2006/relationships/slideLayout" Target="../slideLayouts/slideLayout159.xml"/><Relationship Id="rId1" Type="http://schemas.openxmlformats.org/officeDocument/2006/relationships/slideLayout" Target="../slideLayouts/slideLayout158.xml"/><Relationship Id="rId6" Type="http://schemas.openxmlformats.org/officeDocument/2006/relationships/slideLayout" Target="../slideLayouts/slideLayout163.xml"/><Relationship Id="rId11" Type="http://schemas.openxmlformats.org/officeDocument/2006/relationships/slideLayout" Target="../slideLayouts/slideLayout168.xml"/><Relationship Id="rId5" Type="http://schemas.openxmlformats.org/officeDocument/2006/relationships/slideLayout" Target="../slideLayouts/slideLayout162.xml"/><Relationship Id="rId10" Type="http://schemas.openxmlformats.org/officeDocument/2006/relationships/slideLayout" Target="../slideLayouts/slideLayout167.xml"/><Relationship Id="rId4" Type="http://schemas.openxmlformats.org/officeDocument/2006/relationships/slideLayout" Target="../slideLayouts/slideLayout161.xml"/><Relationship Id="rId9" Type="http://schemas.openxmlformats.org/officeDocument/2006/relationships/slideLayout" Target="../slideLayouts/slideLayout16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6.xml"/><Relationship Id="rId3" Type="http://schemas.openxmlformats.org/officeDocument/2006/relationships/slideLayout" Target="../slideLayouts/slideLayout171.xml"/><Relationship Id="rId7" Type="http://schemas.openxmlformats.org/officeDocument/2006/relationships/slideLayout" Target="../slideLayouts/slideLayout175.xml"/><Relationship Id="rId12" Type="http://schemas.openxmlformats.org/officeDocument/2006/relationships/theme" Target="../theme/theme17.xml"/><Relationship Id="rId2" Type="http://schemas.openxmlformats.org/officeDocument/2006/relationships/slideLayout" Target="../slideLayouts/slideLayout170.xml"/><Relationship Id="rId1" Type="http://schemas.openxmlformats.org/officeDocument/2006/relationships/slideLayout" Target="../slideLayouts/slideLayout169.xml"/><Relationship Id="rId6" Type="http://schemas.openxmlformats.org/officeDocument/2006/relationships/slideLayout" Target="../slideLayouts/slideLayout174.xml"/><Relationship Id="rId11" Type="http://schemas.openxmlformats.org/officeDocument/2006/relationships/slideLayout" Target="../slideLayouts/slideLayout179.xml"/><Relationship Id="rId5" Type="http://schemas.openxmlformats.org/officeDocument/2006/relationships/slideLayout" Target="../slideLayouts/slideLayout173.xml"/><Relationship Id="rId10" Type="http://schemas.openxmlformats.org/officeDocument/2006/relationships/slideLayout" Target="../slideLayouts/slideLayout178.xml"/><Relationship Id="rId4" Type="http://schemas.openxmlformats.org/officeDocument/2006/relationships/slideLayout" Target="../slideLayouts/slideLayout172.xml"/><Relationship Id="rId9" Type="http://schemas.openxmlformats.org/officeDocument/2006/relationships/slideLayout" Target="../slideLayouts/slideLayout177.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7.xml"/><Relationship Id="rId13" Type="http://schemas.openxmlformats.org/officeDocument/2006/relationships/image" Target="../media/image1.png"/><Relationship Id="rId3" Type="http://schemas.openxmlformats.org/officeDocument/2006/relationships/slideLayout" Target="../slideLayouts/slideLayout182.xml"/><Relationship Id="rId7" Type="http://schemas.openxmlformats.org/officeDocument/2006/relationships/slideLayout" Target="../slideLayouts/slideLayout186.xml"/><Relationship Id="rId12" Type="http://schemas.openxmlformats.org/officeDocument/2006/relationships/theme" Target="../theme/theme18.xml"/><Relationship Id="rId2" Type="http://schemas.openxmlformats.org/officeDocument/2006/relationships/slideLayout" Target="../slideLayouts/slideLayout181.xml"/><Relationship Id="rId1" Type="http://schemas.openxmlformats.org/officeDocument/2006/relationships/slideLayout" Target="../slideLayouts/slideLayout180.xml"/><Relationship Id="rId6" Type="http://schemas.openxmlformats.org/officeDocument/2006/relationships/slideLayout" Target="../slideLayouts/slideLayout185.xml"/><Relationship Id="rId11" Type="http://schemas.openxmlformats.org/officeDocument/2006/relationships/slideLayout" Target="../slideLayouts/slideLayout190.xml"/><Relationship Id="rId5" Type="http://schemas.openxmlformats.org/officeDocument/2006/relationships/slideLayout" Target="../slideLayouts/slideLayout184.xml"/><Relationship Id="rId10" Type="http://schemas.openxmlformats.org/officeDocument/2006/relationships/slideLayout" Target="../slideLayouts/slideLayout189.xml"/><Relationship Id="rId4" Type="http://schemas.openxmlformats.org/officeDocument/2006/relationships/slideLayout" Target="../slideLayouts/slideLayout183.xml"/><Relationship Id="rId9" Type="http://schemas.openxmlformats.org/officeDocument/2006/relationships/slideLayout" Target="../slideLayouts/slideLayout188.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8.xml"/><Relationship Id="rId3" Type="http://schemas.openxmlformats.org/officeDocument/2006/relationships/slideLayout" Target="../slideLayouts/slideLayout193.xml"/><Relationship Id="rId7" Type="http://schemas.openxmlformats.org/officeDocument/2006/relationships/slideLayout" Target="../slideLayouts/slideLayout197.xml"/><Relationship Id="rId12" Type="http://schemas.openxmlformats.org/officeDocument/2006/relationships/theme" Target="../theme/theme19.xml"/><Relationship Id="rId2" Type="http://schemas.openxmlformats.org/officeDocument/2006/relationships/slideLayout" Target="../slideLayouts/slideLayout192.xml"/><Relationship Id="rId1" Type="http://schemas.openxmlformats.org/officeDocument/2006/relationships/slideLayout" Target="../slideLayouts/slideLayout191.xml"/><Relationship Id="rId6" Type="http://schemas.openxmlformats.org/officeDocument/2006/relationships/slideLayout" Target="../slideLayouts/slideLayout196.xml"/><Relationship Id="rId11" Type="http://schemas.openxmlformats.org/officeDocument/2006/relationships/slideLayout" Target="../slideLayouts/slideLayout201.xml"/><Relationship Id="rId5" Type="http://schemas.openxmlformats.org/officeDocument/2006/relationships/slideLayout" Target="../slideLayouts/slideLayout195.xml"/><Relationship Id="rId10" Type="http://schemas.openxmlformats.org/officeDocument/2006/relationships/slideLayout" Target="../slideLayouts/slideLayout200.xml"/><Relationship Id="rId4" Type="http://schemas.openxmlformats.org/officeDocument/2006/relationships/slideLayout" Target="../slideLayouts/slideLayout194.xml"/><Relationship Id="rId9" Type="http://schemas.openxmlformats.org/officeDocument/2006/relationships/slideLayout" Target="../slideLayouts/slideLayout199.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13" Type="http://schemas.openxmlformats.org/officeDocument/2006/relationships/theme" Target="../theme/theme20.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slideLayout" Target="../slideLayouts/slideLayout213.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 Id="rId14" Type="http://schemas.openxmlformats.org/officeDocument/2006/relationships/image" Target="../media/image1.png"/></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1.xml"/><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theme" Target="../theme/theme21.xml"/><Relationship Id="rId2" Type="http://schemas.openxmlformats.org/officeDocument/2006/relationships/slideLayout" Target="../slideLayouts/slideLayout215.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0" Type="http://schemas.openxmlformats.org/officeDocument/2006/relationships/slideLayout" Target="../slideLayouts/slideLayout223.xml"/><Relationship Id="rId4" Type="http://schemas.openxmlformats.org/officeDocument/2006/relationships/slideLayout" Target="../slideLayouts/slideLayout217.xml"/><Relationship Id="rId9" Type="http://schemas.openxmlformats.org/officeDocument/2006/relationships/slideLayout" Target="../slideLayouts/slideLayout222.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2.xml"/><Relationship Id="rId13" Type="http://schemas.openxmlformats.org/officeDocument/2006/relationships/image" Target="../media/image1.png"/><Relationship Id="rId3" Type="http://schemas.openxmlformats.org/officeDocument/2006/relationships/slideLayout" Target="../slideLayouts/slideLayout227.xml"/><Relationship Id="rId7" Type="http://schemas.openxmlformats.org/officeDocument/2006/relationships/slideLayout" Target="../slideLayouts/slideLayout231.xml"/><Relationship Id="rId12" Type="http://schemas.openxmlformats.org/officeDocument/2006/relationships/theme" Target="../theme/theme22.xml"/><Relationship Id="rId2" Type="http://schemas.openxmlformats.org/officeDocument/2006/relationships/slideLayout" Target="../slideLayouts/slideLayout226.xml"/><Relationship Id="rId1" Type="http://schemas.openxmlformats.org/officeDocument/2006/relationships/slideLayout" Target="../slideLayouts/slideLayout225.xml"/><Relationship Id="rId6" Type="http://schemas.openxmlformats.org/officeDocument/2006/relationships/slideLayout" Target="../slideLayouts/slideLayout230.xml"/><Relationship Id="rId11" Type="http://schemas.openxmlformats.org/officeDocument/2006/relationships/slideLayout" Target="../slideLayouts/slideLayout235.xml"/><Relationship Id="rId5" Type="http://schemas.openxmlformats.org/officeDocument/2006/relationships/slideLayout" Target="../slideLayouts/slideLayout229.xml"/><Relationship Id="rId10" Type="http://schemas.openxmlformats.org/officeDocument/2006/relationships/slideLayout" Target="../slideLayouts/slideLayout234.xml"/><Relationship Id="rId4" Type="http://schemas.openxmlformats.org/officeDocument/2006/relationships/slideLayout" Target="../slideLayouts/slideLayout228.xml"/><Relationship Id="rId9" Type="http://schemas.openxmlformats.org/officeDocument/2006/relationships/slideLayout" Target="../slideLayouts/slideLayout233.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3.xml"/><Relationship Id="rId3" Type="http://schemas.openxmlformats.org/officeDocument/2006/relationships/slideLayout" Target="../slideLayouts/slideLayout238.xml"/><Relationship Id="rId7" Type="http://schemas.openxmlformats.org/officeDocument/2006/relationships/slideLayout" Target="../slideLayouts/slideLayout242.xml"/><Relationship Id="rId12" Type="http://schemas.openxmlformats.org/officeDocument/2006/relationships/theme" Target="../theme/theme23.xml"/><Relationship Id="rId2" Type="http://schemas.openxmlformats.org/officeDocument/2006/relationships/slideLayout" Target="../slideLayouts/slideLayout237.xml"/><Relationship Id="rId1" Type="http://schemas.openxmlformats.org/officeDocument/2006/relationships/slideLayout" Target="../slideLayouts/slideLayout236.xml"/><Relationship Id="rId6" Type="http://schemas.openxmlformats.org/officeDocument/2006/relationships/slideLayout" Target="../slideLayouts/slideLayout241.xml"/><Relationship Id="rId11" Type="http://schemas.openxmlformats.org/officeDocument/2006/relationships/slideLayout" Target="../slideLayouts/slideLayout246.xml"/><Relationship Id="rId5" Type="http://schemas.openxmlformats.org/officeDocument/2006/relationships/slideLayout" Target="../slideLayouts/slideLayout240.xml"/><Relationship Id="rId10" Type="http://schemas.openxmlformats.org/officeDocument/2006/relationships/slideLayout" Target="../slideLayouts/slideLayout245.xml"/><Relationship Id="rId4" Type="http://schemas.openxmlformats.org/officeDocument/2006/relationships/slideLayout" Target="../slideLayouts/slideLayout239.xml"/><Relationship Id="rId9" Type="http://schemas.openxmlformats.org/officeDocument/2006/relationships/slideLayout" Target="../slideLayouts/slideLayout244.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8.xml"/><Relationship Id="rId13"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12" Type="http://schemas.openxmlformats.org/officeDocument/2006/relationships/slideLayout" Target="../slideLayouts/slideLayout282.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11" Type="http://schemas.openxmlformats.org/officeDocument/2006/relationships/slideLayout" Target="../slideLayouts/slideLayout281.xml"/><Relationship Id="rId5" Type="http://schemas.openxmlformats.org/officeDocument/2006/relationships/slideLayout" Target="../slideLayouts/slideLayout275.xml"/><Relationship Id="rId10" Type="http://schemas.openxmlformats.org/officeDocument/2006/relationships/slideLayout" Target="../slideLayouts/slideLayout280.xml"/><Relationship Id="rId4" Type="http://schemas.openxmlformats.org/officeDocument/2006/relationships/slideLayout" Target="../slideLayouts/slideLayout274.xml"/><Relationship Id="rId9" Type="http://schemas.openxmlformats.org/officeDocument/2006/relationships/slideLayout" Target="../slideLayouts/slideLayout279.xml"/><Relationship Id="rId14" Type="http://schemas.openxmlformats.org/officeDocument/2006/relationships/image" Target="../media/image1.png"/></Relationships>
</file>

<file path=ppt/slideMasters/_rels/slideMaster27.xml.rels><?xml version="1.0" encoding="UTF-8" standalone="yes"?>
<Relationships xmlns="http://schemas.openxmlformats.org/package/2006/relationships"><Relationship Id="rId8" Type="http://schemas.openxmlformats.org/officeDocument/2006/relationships/theme" Target="../theme/theme27.xml"/><Relationship Id="rId3" Type="http://schemas.openxmlformats.org/officeDocument/2006/relationships/slideLayout" Target="../slideLayouts/slideLayout285.xml"/><Relationship Id="rId7" Type="http://schemas.openxmlformats.org/officeDocument/2006/relationships/slideLayout" Target="../slideLayouts/slideLayout289.xml"/><Relationship Id="rId2" Type="http://schemas.openxmlformats.org/officeDocument/2006/relationships/slideLayout" Target="../slideLayouts/slideLayout284.xml"/><Relationship Id="rId1" Type="http://schemas.openxmlformats.org/officeDocument/2006/relationships/slideLayout" Target="../slideLayouts/slideLayout283.xml"/><Relationship Id="rId6" Type="http://schemas.openxmlformats.org/officeDocument/2006/relationships/slideLayout" Target="../slideLayouts/slideLayout288.xml"/><Relationship Id="rId5" Type="http://schemas.openxmlformats.org/officeDocument/2006/relationships/slideLayout" Target="../slideLayouts/slideLayout287.xml"/><Relationship Id="rId4"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7.xml"/><Relationship Id="rId13" Type="http://schemas.openxmlformats.org/officeDocument/2006/relationships/image" Target="../media/image1.png"/><Relationship Id="rId3" Type="http://schemas.openxmlformats.org/officeDocument/2006/relationships/slideLayout" Target="../slideLayouts/slideLayout292.xml"/><Relationship Id="rId7" Type="http://schemas.openxmlformats.org/officeDocument/2006/relationships/slideLayout" Target="../slideLayouts/slideLayout296.xml"/><Relationship Id="rId12" Type="http://schemas.openxmlformats.org/officeDocument/2006/relationships/theme" Target="../theme/theme28.xml"/><Relationship Id="rId2" Type="http://schemas.openxmlformats.org/officeDocument/2006/relationships/slideLayout" Target="../slideLayouts/slideLayout291.xml"/><Relationship Id="rId1" Type="http://schemas.openxmlformats.org/officeDocument/2006/relationships/slideLayout" Target="../slideLayouts/slideLayout290.xml"/><Relationship Id="rId6" Type="http://schemas.openxmlformats.org/officeDocument/2006/relationships/slideLayout" Target="../slideLayouts/slideLayout295.xml"/><Relationship Id="rId11" Type="http://schemas.openxmlformats.org/officeDocument/2006/relationships/slideLayout" Target="../slideLayouts/slideLayout300.xml"/><Relationship Id="rId5" Type="http://schemas.openxmlformats.org/officeDocument/2006/relationships/slideLayout" Target="../slideLayouts/slideLayout294.xml"/><Relationship Id="rId10" Type="http://schemas.openxmlformats.org/officeDocument/2006/relationships/slideLayout" Target="../slideLayouts/slideLayout299.xml"/><Relationship Id="rId4" Type="http://schemas.openxmlformats.org/officeDocument/2006/relationships/slideLayout" Target="../slideLayouts/slideLayout293.xml"/><Relationship Id="rId9" Type="http://schemas.openxmlformats.org/officeDocument/2006/relationships/slideLayout" Target="../slideLayouts/slideLayout298.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8.xml"/><Relationship Id="rId13" Type="http://schemas.openxmlformats.org/officeDocument/2006/relationships/image" Target="../media/image1.png"/><Relationship Id="rId3" Type="http://schemas.openxmlformats.org/officeDocument/2006/relationships/slideLayout" Target="../slideLayouts/slideLayout303.xml"/><Relationship Id="rId7" Type="http://schemas.openxmlformats.org/officeDocument/2006/relationships/slideLayout" Target="../slideLayouts/slideLayout307.xml"/><Relationship Id="rId12" Type="http://schemas.openxmlformats.org/officeDocument/2006/relationships/theme" Target="../theme/theme29.xml"/><Relationship Id="rId2" Type="http://schemas.openxmlformats.org/officeDocument/2006/relationships/slideLayout" Target="../slideLayouts/slideLayout302.xml"/><Relationship Id="rId1" Type="http://schemas.openxmlformats.org/officeDocument/2006/relationships/slideLayout" Target="../slideLayouts/slideLayout301.xml"/><Relationship Id="rId6" Type="http://schemas.openxmlformats.org/officeDocument/2006/relationships/slideLayout" Target="../slideLayouts/slideLayout306.xml"/><Relationship Id="rId11" Type="http://schemas.openxmlformats.org/officeDocument/2006/relationships/slideLayout" Target="../slideLayouts/slideLayout311.xml"/><Relationship Id="rId5" Type="http://schemas.openxmlformats.org/officeDocument/2006/relationships/slideLayout" Target="../slideLayouts/slideLayout305.xml"/><Relationship Id="rId10" Type="http://schemas.openxmlformats.org/officeDocument/2006/relationships/slideLayout" Target="../slideLayouts/slideLayout310.xml"/><Relationship Id="rId4" Type="http://schemas.openxmlformats.org/officeDocument/2006/relationships/slideLayout" Target="../slideLayouts/slideLayout304.xml"/><Relationship Id="rId9" Type="http://schemas.openxmlformats.org/officeDocument/2006/relationships/slideLayout" Target="../slideLayouts/slideLayout309.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9.xml"/><Relationship Id="rId13" Type="http://schemas.openxmlformats.org/officeDocument/2006/relationships/image" Target="../media/image1.png"/><Relationship Id="rId3" Type="http://schemas.openxmlformats.org/officeDocument/2006/relationships/slideLayout" Target="../slideLayouts/slideLayout314.xml"/><Relationship Id="rId7" Type="http://schemas.openxmlformats.org/officeDocument/2006/relationships/slideLayout" Target="../slideLayouts/slideLayout318.xml"/><Relationship Id="rId12" Type="http://schemas.openxmlformats.org/officeDocument/2006/relationships/theme" Target="../theme/theme30.xml"/><Relationship Id="rId2" Type="http://schemas.openxmlformats.org/officeDocument/2006/relationships/slideLayout" Target="../slideLayouts/slideLayout313.xml"/><Relationship Id="rId1" Type="http://schemas.openxmlformats.org/officeDocument/2006/relationships/slideLayout" Target="../slideLayouts/slideLayout312.xml"/><Relationship Id="rId6" Type="http://schemas.openxmlformats.org/officeDocument/2006/relationships/slideLayout" Target="../slideLayouts/slideLayout317.xml"/><Relationship Id="rId11" Type="http://schemas.openxmlformats.org/officeDocument/2006/relationships/slideLayout" Target="../slideLayouts/slideLayout322.xml"/><Relationship Id="rId5" Type="http://schemas.openxmlformats.org/officeDocument/2006/relationships/slideLayout" Target="../slideLayouts/slideLayout316.xml"/><Relationship Id="rId10" Type="http://schemas.openxmlformats.org/officeDocument/2006/relationships/slideLayout" Target="../slideLayouts/slideLayout321.xml"/><Relationship Id="rId4" Type="http://schemas.openxmlformats.org/officeDocument/2006/relationships/slideLayout" Target="../slideLayouts/slideLayout315.xml"/><Relationship Id="rId9" Type="http://schemas.openxmlformats.org/officeDocument/2006/relationships/slideLayout" Target="../slideLayouts/slideLayout320.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theme" Target="../theme/theme31.xml"/><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slideLayout" Target="../slideLayouts/slideLayout334.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2.xml"/><Relationship Id="rId13" Type="http://schemas.openxmlformats.org/officeDocument/2006/relationships/image" Target="../media/image1.png"/><Relationship Id="rId3" Type="http://schemas.openxmlformats.org/officeDocument/2006/relationships/slideLayout" Target="../slideLayouts/slideLayout337.xml"/><Relationship Id="rId7" Type="http://schemas.openxmlformats.org/officeDocument/2006/relationships/slideLayout" Target="../slideLayouts/slideLayout341.xml"/><Relationship Id="rId12" Type="http://schemas.openxmlformats.org/officeDocument/2006/relationships/theme" Target="../theme/theme32.xml"/><Relationship Id="rId2" Type="http://schemas.openxmlformats.org/officeDocument/2006/relationships/slideLayout" Target="../slideLayouts/slideLayout336.xml"/><Relationship Id="rId1" Type="http://schemas.openxmlformats.org/officeDocument/2006/relationships/slideLayout" Target="../slideLayouts/slideLayout335.xml"/><Relationship Id="rId6" Type="http://schemas.openxmlformats.org/officeDocument/2006/relationships/slideLayout" Target="../slideLayouts/slideLayout340.xml"/><Relationship Id="rId11" Type="http://schemas.openxmlformats.org/officeDocument/2006/relationships/slideLayout" Target="../slideLayouts/slideLayout345.xml"/><Relationship Id="rId5" Type="http://schemas.openxmlformats.org/officeDocument/2006/relationships/slideLayout" Target="../slideLayouts/slideLayout339.xml"/><Relationship Id="rId10" Type="http://schemas.openxmlformats.org/officeDocument/2006/relationships/slideLayout" Target="../slideLayouts/slideLayout344.xml"/><Relationship Id="rId4" Type="http://schemas.openxmlformats.org/officeDocument/2006/relationships/slideLayout" Target="../slideLayouts/slideLayout338.xml"/><Relationship Id="rId9" Type="http://schemas.openxmlformats.org/officeDocument/2006/relationships/slideLayout" Target="../slideLayouts/slideLayout343.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3.xml"/><Relationship Id="rId3" Type="http://schemas.openxmlformats.org/officeDocument/2006/relationships/slideLayout" Target="../slideLayouts/slideLayout348.xml"/><Relationship Id="rId7" Type="http://schemas.openxmlformats.org/officeDocument/2006/relationships/slideLayout" Target="../slideLayouts/slideLayout352.xml"/><Relationship Id="rId12" Type="http://schemas.openxmlformats.org/officeDocument/2006/relationships/theme" Target="../theme/theme33.xml"/><Relationship Id="rId2" Type="http://schemas.openxmlformats.org/officeDocument/2006/relationships/slideLayout" Target="../slideLayouts/slideLayout347.xml"/><Relationship Id="rId1" Type="http://schemas.openxmlformats.org/officeDocument/2006/relationships/slideLayout" Target="../slideLayouts/slideLayout346.xml"/><Relationship Id="rId6" Type="http://schemas.openxmlformats.org/officeDocument/2006/relationships/slideLayout" Target="../slideLayouts/slideLayout351.xml"/><Relationship Id="rId11" Type="http://schemas.openxmlformats.org/officeDocument/2006/relationships/slideLayout" Target="../slideLayouts/slideLayout356.xml"/><Relationship Id="rId5" Type="http://schemas.openxmlformats.org/officeDocument/2006/relationships/slideLayout" Target="../slideLayouts/slideLayout350.xml"/><Relationship Id="rId10" Type="http://schemas.openxmlformats.org/officeDocument/2006/relationships/slideLayout" Target="../slideLayouts/slideLayout355.xml"/><Relationship Id="rId4" Type="http://schemas.openxmlformats.org/officeDocument/2006/relationships/slideLayout" Target="../slideLayouts/slideLayout349.xml"/><Relationship Id="rId9" Type="http://schemas.openxmlformats.org/officeDocument/2006/relationships/slideLayout" Target="../slideLayouts/slideLayout354.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4.xml"/><Relationship Id="rId13" Type="http://schemas.openxmlformats.org/officeDocument/2006/relationships/image" Target="../media/image1.png"/><Relationship Id="rId3" Type="http://schemas.openxmlformats.org/officeDocument/2006/relationships/slideLayout" Target="../slideLayouts/slideLayout359.xml"/><Relationship Id="rId7" Type="http://schemas.openxmlformats.org/officeDocument/2006/relationships/slideLayout" Target="../slideLayouts/slideLayout363.xml"/><Relationship Id="rId12" Type="http://schemas.openxmlformats.org/officeDocument/2006/relationships/theme" Target="../theme/theme34.xml"/><Relationship Id="rId2" Type="http://schemas.openxmlformats.org/officeDocument/2006/relationships/slideLayout" Target="../slideLayouts/slideLayout358.xml"/><Relationship Id="rId1" Type="http://schemas.openxmlformats.org/officeDocument/2006/relationships/slideLayout" Target="../slideLayouts/slideLayout357.xml"/><Relationship Id="rId6" Type="http://schemas.openxmlformats.org/officeDocument/2006/relationships/slideLayout" Target="../slideLayouts/slideLayout362.xml"/><Relationship Id="rId11" Type="http://schemas.openxmlformats.org/officeDocument/2006/relationships/slideLayout" Target="../slideLayouts/slideLayout367.xml"/><Relationship Id="rId5" Type="http://schemas.openxmlformats.org/officeDocument/2006/relationships/slideLayout" Target="../slideLayouts/slideLayout361.xml"/><Relationship Id="rId10" Type="http://schemas.openxmlformats.org/officeDocument/2006/relationships/slideLayout" Target="../slideLayouts/slideLayout366.xml"/><Relationship Id="rId4" Type="http://schemas.openxmlformats.org/officeDocument/2006/relationships/slideLayout" Target="../slideLayouts/slideLayout360.xml"/><Relationship Id="rId9" Type="http://schemas.openxmlformats.org/officeDocument/2006/relationships/slideLayout" Target="../slideLayouts/slideLayout365.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5.xml"/><Relationship Id="rId3" Type="http://schemas.openxmlformats.org/officeDocument/2006/relationships/slideLayout" Target="../slideLayouts/slideLayout370.xml"/><Relationship Id="rId7" Type="http://schemas.openxmlformats.org/officeDocument/2006/relationships/slideLayout" Target="../slideLayouts/slideLayout374.xml"/><Relationship Id="rId12" Type="http://schemas.openxmlformats.org/officeDocument/2006/relationships/theme" Target="../theme/theme35.xml"/><Relationship Id="rId2" Type="http://schemas.openxmlformats.org/officeDocument/2006/relationships/slideLayout" Target="../slideLayouts/slideLayout369.xml"/><Relationship Id="rId1" Type="http://schemas.openxmlformats.org/officeDocument/2006/relationships/slideLayout" Target="../slideLayouts/slideLayout368.xml"/><Relationship Id="rId6" Type="http://schemas.openxmlformats.org/officeDocument/2006/relationships/slideLayout" Target="../slideLayouts/slideLayout373.xml"/><Relationship Id="rId11" Type="http://schemas.openxmlformats.org/officeDocument/2006/relationships/slideLayout" Target="../slideLayouts/slideLayout378.xml"/><Relationship Id="rId5" Type="http://schemas.openxmlformats.org/officeDocument/2006/relationships/slideLayout" Target="../slideLayouts/slideLayout372.xml"/><Relationship Id="rId10" Type="http://schemas.openxmlformats.org/officeDocument/2006/relationships/slideLayout" Target="../slideLayouts/slideLayout377.xml"/><Relationship Id="rId4" Type="http://schemas.openxmlformats.org/officeDocument/2006/relationships/slideLayout" Target="../slideLayouts/slideLayout371.xml"/><Relationship Id="rId9" Type="http://schemas.openxmlformats.org/officeDocument/2006/relationships/slideLayout" Target="../slideLayouts/slideLayout376.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6.xml"/><Relationship Id="rId3" Type="http://schemas.openxmlformats.org/officeDocument/2006/relationships/slideLayout" Target="../slideLayouts/slideLayout381.xml"/><Relationship Id="rId7" Type="http://schemas.openxmlformats.org/officeDocument/2006/relationships/slideLayout" Target="../slideLayouts/slideLayout385.xml"/><Relationship Id="rId12" Type="http://schemas.openxmlformats.org/officeDocument/2006/relationships/theme" Target="../theme/theme36.xml"/><Relationship Id="rId2" Type="http://schemas.openxmlformats.org/officeDocument/2006/relationships/slideLayout" Target="../slideLayouts/slideLayout380.xml"/><Relationship Id="rId1" Type="http://schemas.openxmlformats.org/officeDocument/2006/relationships/slideLayout" Target="../slideLayouts/slideLayout379.xml"/><Relationship Id="rId6" Type="http://schemas.openxmlformats.org/officeDocument/2006/relationships/slideLayout" Target="../slideLayouts/slideLayout384.xml"/><Relationship Id="rId11" Type="http://schemas.openxmlformats.org/officeDocument/2006/relationships/slideLayout" Target="../slideLayouts/slideLayout389.xml"/><Relationship Id="rId5" Type="http://schemas.openxmlformats.org/officeDocument/2006/relationships/slideLayout" Target="../slideLayouts/slideLayout383.xml"/><Relationship Id="rId10" Type="http://schemas.openxmlformats.org/officeDocument/2006/relationships/slideLayout" Target="../slideLayouts/slideLayout388.xml"/><Relationship Id="rId4" Type="http://schemas.openxmlformats.org/officeDocument/2006/relationships/slideLayout" Target="../slideLayouts/slideLayout382.xml"/><Relationship Id="rId9" Type="http://schemas.openxmlformats.org/officeDocument/2006/relationships/slideLayout" Target="../slideLayouts/slideLayout387.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7.xml"/><Relationship Id="rId13" Type="http://schemas.openxmlformats.org/officeDocument/2006/relationships/image" Target="../media/image1.png"/><Relationship Id="rId3" Type="http://schemas.openxmlformats.org/officeDocument/2006/relationships/slideLayout" Target="../slideLayouts/slideLayout392.xml"/><Relationship Id="rId7" Type="http://schemas.openxmlformats.org/officeDocument/2006/relationships/slideLayout" Target="../slideLayouts/slideLayout396.xml"/><Relationship Id="rId12" Type="http://schemas.openxmlformats.org/officeDocument/2006/relationships/theme" Target="../theme/theme37.xml"/><Relationship Id="rId2" Type="http://schemas.openxmlformats.org/officeDocument/2006/relationships/slideLayout" Target="../slideLayouts/slideLayout391.xml"/><Relationship Id="rId1" Type="http://schemas.openxmlformats.org/officeDocument/2006/relationships/slideLayout" Target="../slideLayouts/slideLayout390.xml"/><Relationship Id="rId6" Type="http://schemas.openxmlformats.org/officeDocument/2006/relationships/slideLayout" Target="../slideLayouts/slideLayout395.xml"/><Relationship Id="rId11" Type="http://schemas.openxmlformats.org/officeDocument/2006/relationships/slideLayout" Target="../slideLayouts/slideLayout400.xml"/><Relationship Id="rId5" Type="http://schemas.openxmlformats.org/officeDocument/2006/relationships/slideLayout" Target="../slideLayouts/slideLayout394.xml"/><Relationship Id="rId10" Type="http://schemas.openxmlformats.org/officeDocument/2006/relationships/slideLayout" Target="../slideLayouts/slideLayout399.xml"/><Relationship Id="rId4" Type="http://schemas.openxmlformats.org/officeDocument/2006/relationships/slideLayout" Target="../slideLayouts/slideLayout393.xml"/><Relationship Id="rId9" Type="http://schemas.openxmlformats.org/officeDocument/2006/relationships/slideLayout" Target="../slideLayouts/slideLayout398.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8.xml"/><Relationship Id="rId13" Type="http://schemas.openxmlformats.org/officeDocument/2006/relationships/image" Target="../media/image1.png"/><Relationship Id="rId3" Type="http://schemas.openxmlformats.org/officeDocument/2006/relationships/slideLayout" Target="../slideLayouts/slideLayout403.xml"/><Relationship Id="rId7" Type="http://schemas.openxmlformats.org/officeDocument/2006/relationships/slideLayout" Target="../slideLayouts/slideLayout407.xml"/><Relationship Id="rId12" Type="http://schemas.openxmlformats.org/officeDocument/2006/relationships/theme" Target="../theme/theme38.xml"/><Relationship Id="rId2" Type="http://schemas.openxmlformats.org/officeDocument/2006/relationships/slideLayout" Target="../slideLayouts/slideLayout402.xml"/><Relationship Id="rId1" Type="http://schemas.openxmlformats.org/officeDocument/2006/relationships/slideLayout" Target="../slideLayouts/slideLayout401.xml"/><Relationship Id="rId6" Type="http://schemas.openxmlformats.org/officeDocument/2006/relationships/slideLayout" Target="../slideLayouts/slideLayout406.xml"/><Relationship Id="rId11" Type="http://schemas.openxmlformats.org/officeDocument/2006/relationships/slideLayout" Target="../slideLayouts/slideLayout411.xml"/><Relationship Id="rId5" Type="http://schemas.openxmlformats.org/officeDocument/2006/relationships/slideLayout" Target="../slideLayouts/slideLayout405.xml"/><Relationship Id="rId10" Type="http://schemas.openxmlformats.org/officeDocument/2006/relationships/slideLayout" Target="../slideLayouts/slideLayout410.xml"/><Relationship Id="rId4" Type="http://schemas.openxmlformats.org/officeDocument/2006/relationships/slideLayout" Target="../slideLayouts/slideLayout404.xml"/><Relationship Id="rId9" Type="http://schemas.openxmlformats.org/officeDocument/2006/relationships/slideLayout" Target="../slideLayouts/slideLayout409.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9.xml"/><Relationship Id="rId3" Type="http://schemas.openxmlformats.org/officeDocument/2006/relationships/slideLayout" Target="../slideLayouts/slideLayout414.xml"/><Relationship Id="rId7" Type="http://schemas.openxmlformats.org/officeDocument/2006/relationships/slideLayout" Target="../slideLayouts/slideLayout418.xml"/><Relationship Id="rId12" Type="http://schemas.openxmlformats.org/officeDocument/2006/relationships/theme" Target="../theme/theme39.xml"/><Relationship Id="rId2" Type="http://schemas.openxmlformats.org/officeDocument/2006/relationships/slideLayout" Target="../slideLayouts/slideLayout413.xml"/><Relationship Id="rId1" Type="http://schemas.openxmlformats.org/officeDocument/2006/relationships/slideLayout" Target="../slideLayouts/slideLayout412.xml"/><Relationship Id="rId6" Type="http://schemas.openxmlformats.org/officeDocument/2006/relationships/slideLayout" Target="../slideLayouts/slideLayout417.xml"/><Relationship Id="rId11" Type="http://schemas.openxmlformats.org/officeDocument/2006/relationships/slideLayout" Target="../slideLayouts/slideLayout422.xml"/><Relationship Id="rId5" Type="http://schemas.openxmlformats.org/officeDocument/2006/relationships/slideLayout" Target="../slideLayouts/slideLayout416.xml"/><Relationship Id="rId10" Type="http://schemas.openxmlformats.org/officeDocument/2006/relationships/slideLayout" Target="../slideLayouts/slideLayout421.xml"/><Relationship Id="rId4" Type="http://schemas.openxmlformats.org/officeDocument/2006/relationships/slideLayout" Target="../slideLayouts/slideLayout415.xml"/><Relationship Id="rId9" Type="http://schemas.openxmlformats.org/officeDocument/2006/relationships/slideLayout" Target="../slideLayouts/slideLayout420.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30.xml"/><Relationship Id="rId3" Type="http://schemas.openxmlformats.org/officeDocument/2006/relationships/slideLayout" Target="../slideLayouts/slideLayout425.xml"/><Relationship Id="rId7" Type="http://schemas.openxmlformats.org/officeDocument/2006/relationships/slideLayout" Target="../slideLayouts/slideLayout429.xml"/><Relationship Id="rId12" Type="http://schemas.openxmlformats.org/officeDocument/2006/relationships/theme" Target="../theme/theme40.xml"/><Relationship Id="rId2" Type="http://schemas.openxmlformats.org/officeDocument/2006/relationships/slideLayout" Target="../slideLayouts/slideLayout424.xml"/><Relationship Id="rId1" Type="http://schemas.openxmlformats.org/officeDocument/2006/relationships/slideLayout" Target="../slideLayouts/slideLayout423.xml"/><Relationship Id="rId6" Type="http://schemas.openxmlformats.org/officeDocument/2006/relationships/slideLayout" Target="../slideLayouts/slideLayout428.xml"/><Relationship Id="rId11" Type="http://schemas.openxmlformats.org/officeDocument/2006/relationships/slideLayout" Target="../slideLayouts/slideLayout433.xml"/><Relationship Id="rId5" Type="http://schemas.openxmlformats.org/officeDocument/2006/relationships/slideLayout" Target="../slideLayouts/slideLayout427.xml"/><Relationship Id="rId10" Type="http://schemas.openxmlformats.org/officeDocument/2006/relationships/slideLayout" Target="../slideLayouts/slideLayout432.xml"/><Relationship Id="rId4" Type="http://schemas.openxmlformats.org/officeDocument/2006/relationships/slideLayout" Target="../slideLayouts/slideLayout426.xml"/><Relationship Id="rId9" Type="http://schemas.openxmlformats.org/officeDocument/2006/relationships/slideLayout" Target="../slideLayouts/slideLayout431.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1.xml"/><Relationship Id="rId13" Type="http://schemas.openxmlformats.org/officeDocument/2006/relationships/theme" Target="../theme/theme41.xml"/><Relationship Id="rId3" Type="http://schemas.openxmlformats.org/officeDocument/2006/relationships/slideLayout" Target="../slideLayouts/slideLayout436.xml"/><Relationship Id="rId7" Type="http://schemas.openxmlformats.org/officeDocument/2006/relationships/slideLayout" Target="../slideLayouts/slideLayout440.xml"/><Relationship Id="rId12" Type="http://schemas.openxmlformats.org/officeDocument/2006/relationships/slideLayout" Target="../slideLayouts/slideLayout445.xml"/><Relationship Id="rId2" Type="http://schemas.openxmlformats.org/officeDocument/2006/relationships/slideLayout" Target="../slideLayouts/slideLayout435.xml"/><Relationship Id="rId1" Type="http://schemas.openxmlformats.org/officeDocument/2006/relationships/slideLayout" Target="../slideLayouts/slideLayout434.xml"/><Relationship Id="rId6" Type="http://schemas.openxmlformats.org/officeDocument/2006/relationships/slideLayout" Target="../slideLayouts/slideLayout439.xml"/><Relationship Id="rId11" Type="http://schemas.openxmlformats.org/officeDocument/2006/relationships/slideLayout" Target="../slideLayouts/slideLayout444.xml"/><Relationship Id="rId5" Type="http://schemas.openxmlformats.org/officeDocument/2006/relationships/slideLayout" Target="../slideLayouts/slideLayout438.xml"/><Relationship Id="rId10" Type="http://schemas.openxmlformats.org/officeDocument/2006/relationships/slideLayout" Target="../slideLayouts/slideLayout443.xml"/><Relationship Id="rId4" Type="http://schemas.openxmlformats.org/officeDocument/2006/relationships/slideLayout" Target="../slideLayouts/slideLayout437.xml"/><Relationship Id="rId9" Type="http://schemas.openxmlformats.org/officeDocument/2006/relationships/slideLayout" Target="../slideLayouts/slideLayout442.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3.xml"/><Relationship Id="rId13" Type="http://schemas.openxmlformats.org/officeDocument/2006/relationships/image" Target="../media/image1.png"/><Relationship Id="rId3" Type="http://schemas.openxmlformats.org/officeDocument/2006/relationships/slideLayout" Target="../slideLayouts/slideLayout448.xml"/><Relationship Id="rId7" Type="http://schemas.openxmlformats.org/officeDocument/2006/relationships/slideLayout" Target="../slideLayouts/slideLayout452.xml"/><Relationship Id="rId12" Type="http://schemas.openxmlformats.org/officeDocument/2006/relationships/theme" Target="../theme/theme42.xml"/><Relationship Id="rId2" Type="http://schemas.openxmlformats.org/officeDocument/2006/relationships/slideLayout" Target="../slideLayouts/slideLayout447.xml"/><Relationship Id="rId1" Type="http://schemas.openxmlformats.org/officeDocument/2006/relationships/slideLayout" Target="../slideLayouts/slideLayout446.xml"/><Relationship Id="rId6" Type="http://schemas.openxmlformats.org/officeDocument/2006/relationships/slideLayout" Target="../slideLayouts/slideLayout451.xml"/><Relationship Id="rId11" Type="http://schemas.openxmlformats.org/officeDocument/2006/relationships/slideLayout" Target="../slideLayouts/slideLayout456.xml"/><Relationship Id="rId5" Type="http://schemas.openxmlformats.org/officeDocument/2006/relationships/slideLayout" Target="../slideLayouts/slideLayout450.xml"/><Relationship Id="rId10" Type="http://schemas.openxmlformats.org/officeDocument/2006/relationships/slideLayout" Target="../slideLayouts/slideLayout455.xml"/><Relationship Id="rId4" Type="http://schemas.openxmlformats.org/officeDocument/2006/relationships/slideLayout" Target="../slideLayouts/slideLayout449.xml"/><Relationship Id="rId9" Type="http://schemas.openxmlformats.org/officeDocument/2006/relationships/slideLayout" Target="../slideLayouts/slideLayout454.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4.xml"/><Relationship Id="rId13" Type="http://schemas.openxmlformats.org/officeDocument/2006/relationships/theme" Target="../theme/theme43.xml"/><Relationship Id="rId3" Type="http://schemas.openxmlformats.org/officeDocument/2006/relationships/slideLayout" Target="../slideLayouts/slideLayout459.xml"/><Relationship Id="rId7" Type="http://schemas.openxmlformats.org/officeDocument/2006/relationships/slideLayout" Target="../slideLayouts/slideLayout463.xml"/><Relationship Id="rId12" Type="http://schemas.openxmlformats.org/officeDocument/2006/relationships/slideLayout" Target="../slideLayouts/slideLayout468.xml"/><Relationship Id="rId2" Type="http://schemas.openxmlformats.org/officeDocument/2006/relationships/slideLayout" Target="../slideLayouts/slideLayout458.xml"/><Relationship Id="rId1" Type="http://schemas.openxmlformats.org/officeDocument/2006/relationships/slideLayout" Target="../slideLayouts/slideLayout457.xml"/><Relationship Id="rId6" Type="http://schemas.openxmlformats.org/officeDocument/2006/relationships/slideLayout" Target="../slideLayouts/slideLayout462.xml"/><Relationship Id="rId11" Type="http://schemas.openxmlformats.org/officeDocument/2006/relationships/slideLayout" Target="../slideLayouts/slideLayout467.xml"/><Relationship Id="rId5" Type="http://schemas.openxmlformats.org/officeDocument/2006/relationships/slideLayout" Target="../slideLayouts/slideLayout461.xml"/><Relationship Id="rId10" Type="http://schemas.openxmlformats.org/officeDocument/2006/relationships/slideLayout" Target="../slideLayouts/slideLayout466.xml"/><Relationship Id="rId4" Type="http://schemas.openxmlformats.org/officeDocument/2006/relationships/slideLayout" Target="../slideLayouts/slideLayout460.xml"/><Relationship Id="rId9" Type="http://schemas.openxmlformats.org/officeDocument/2006/relationships/slideLayout" Target="../slideLayouts/slideLayout465.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6.xml"/><Relationship Id="rId3" Type="http://schemas.openxmlformats.org/officeDocument/2006/relationships/slideLayout" Target="../slideLayouts/slideLayout471.xml"/><Relationship Id="rId7" Type="http://schemas.openxmlformats.org/officeDocument/2006/relationships/slideLayout" Target="../slideLayouts/slideLayout475.xml"/><Relationship Id="rId12" Type="http://schemas.openxmlformats.org/officeDocument/2006/relationships/theme" Target="../theme/theme44.xml"/><Relationship Id="rId2" Type="http://schemas.openxmlformats.org/officeDocument/2006/relationships/slideLayout" Target="../slideLayouts/slideLayout470.xml"/><Relationship Id="rId1" Type="http://schemas.openxmlformats.org/officeDocument/2006/relationships/slideLayout" Target="../slideLayouts/slideLayout469.xml"/><Relationship Id="rId6" Type="http://schemas.openxmlformats.org/officeDocument/2006/relationships/slideLayout" Target="../slideLayouts/slideLayout474.xml"/><Relationship Id="rId11" Type="http://schemas.openxmlformats.org/officeDocument/2006/relationships/slideLayout" Target="../slideLayouts/slideLayout479.xml"/><Relationship Id="rId5" Type="http://schemas.openxmlformats.org/officeDocument/2006/relationships/slideLayout" Target="../slideLayouts/slideLayout473.xml"/><Relationship Id="rId10" Type="http://schemas.openxmlformats.org/officeDocument/2006/relationships/slideLayout" Target="../slideLayouts/slideLayout478.xml"/><Relationship Id="rId4" Type="http://schemas.openxmlformats.org/officeDocument/2006/relationships/slideLayout" Target="../slideLayouts/slideLayout472.xml"/><Relationship Id="rId9" Type="http://schemas.openxmlformats.org/officeDocument/2006/relationships/slideLayout" Target="../slideLayouts/slideLayout477.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7.xml"/><Relationship Id="rId3" Type="http://schemas.openxmlformats.org/officeDocument/2006/relationships/slideLayout" Target="../slideLayouts/slideLayout482.xml"/><Relationship Id="rId7" Type="http://schemas.openxmlformats.org/officeDocument/2006/relationships/slideLayout" Target="../slideLayouts/slideLayout486.xml"/><Relationship Id="rId12" Type="http://schemas.openxmlformats.org/officeDocument/2006/relationships/theme" Target="../theme/theme45.xml"/><Relationship Id="rId2" Type="http://schemas.openxmlformats.org/officeDocument/2006/relationships/slideLayout" Target="../slideLayouts/slideLayout481.xml"/><Relationship Id="rId1" Type="http://schemas.openxmlformats.org/officeDocument/2006/relationships/slideLayout" Target="../slideLayouts/slideLayout480.xml"/><Relationship Id="rId6" Type="http://schemas.openxmlformats.org/officeDocument/2006/relationships/slideLayout" Target="../slideLayouts/slideLayout485.xml"/><Relationship Id="rId11" Type="http://schemas.openxmlformats.org/officeDocument/2006/relationships/slideLayout" Target="../slideLayouts/slideLayout490.xml"/><Relationship Id="rId5" Type="http://schemas.openxmlformats.org/officeDocument/2006/relationships/slideLayout" Target="../slideLayouts/slideLayout484.xml"/><Relationship Id="rId10" Type="http://schemas.openxmlformats.org/officeDocument/2006/relationships/slideLayout" Target="../slideLayouts/slideLayout489.xml"/><Relationship Id="rId4" Type="http://schemas.openxmlformats.org/officeDocument/2006/relationships/slideLayout" Target="../slideLayouts/slideLayout483.xml"/><Relationship Id="rId9" Type="http://schemas.openxmlformats.org/officeDocument/2006/relationships/slideLayout" Target="../slideLayouts/slideLayout488.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8.xml"/><Relationship Id="rId3" Type="http://schemas.openxmlformats.org/officeDocument/2006/relationships/slideLayout" Target="../slideLayouts/slideLayout493.xml"/><Relationship Id="rId7" Type="http://schemas.openxmlformats.org/officeDocument/2006/relationships/slideLayout" Target="../slideLayouts/slideLayout497.xml"/><Relationship Id="rId12" Type="http://schemas.openxmlformats.org/officeDocument/2006/relationships/theme" Target="../theme/theme46.xml"/><Relationship Id="rId2" Type="http://schemas.openxmlformats.org/officeDocument/2006/relationships/slideLayout" Target="../slideLayouts/slideLayout492.xml"/><Relationship Id="rId1" Type="http://schemas.openxmlformats.org/officeDocument/2006/relationships/slideLayout" Target="../slideLayouts/slideLayout491.xml"/><Relationship Id="rId6" Type="http://schemas.openxmlformats.org/officeDocument/2006/relationships/slideLayout" Target="../slideLayouts/slideLayout496.xml"/><Relationship Id="rId11" Type="http://schemas.openxmlformats.org/officeDocument/2006/relationships/slideLayout" Target="../slideLayouts/slideLayout501.xml"/><Relationship Id="rId5" Type="http://schemas.openxmlformats.org/officeDocument/2006/relationships/slideLayout" Target="../slideLayouts/slideLayout495.xml"/><Relationship Id="rId10" Type="http://schemas.openxmlformats.org/officeDocument/2006/relationships/slideLayout" Target="../slideLayouts/slideLayout500.xml"/><Relationship Id="rId4" Type="http://schemas.openxmlformats.org/officeDocument/2006/relationships/slideLayout" Target="../slideLayouts/slideLayout494.xml"/><Relationship Id="rId9" Type="http://schemas.openxmlformats.org/officeDocument/2006/relationships/slideLayout" Target="../slideLayouts/slideLayout499.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9.xml"/><Relationship Id="rId13" Type="http://schemas.openxmlformats.org/officeDocument/2006/relationships/image" Target="../media/image1.png"/><Relationship Id="rId3" Type="http://schemas.openxmlformats.org/officeDocument/2006/relationships/slideLayout" Target="../slideLayouts/slideLayout504.xml"/><Relationship Id="rId7" Type="http://schemas.openxmlformats.org/officeDocument/2006/relationships/slideLayout" Target="../slideLayouts/slideLayout508.xml"/><Relationship Id="rId12" Type="http://schemas.openxmlformats.org/officeDocument/2006/relationships/theme" Target="../theme/theme47.xml"/><Relationship Id="rId2" Type="http://schemas.openxmlformats.org/officeDocument/2006/relationships/slideLayout" Target="../slideLayouts/slideLayout503.xml"/><Relationship Id="rId1" Type="http://schemas.openxmlformats.org/officeDocument/2006/relationships/slideLayout" Target="../slideLayouts/slideLayout502.xml"/><Relationship Id="rId6" Type="http://schemas.openxmlformats.org/officeDocument/2006/relationships/slideLayout" Target="../slideLayouts/slideLayout507.xml"/><Relationship Id="rId11" Type="http://schemas.openxmlformats.org/officeDocument/2006/relationships/slideLayout" Target="../slideLayouts/slideLayout512.xml"/><Relationship Id="rId5" Type="http://schemas.openxmlformats.org/officeDocument/2006/relationships/slideLayout" Target="../slideLayouts/slideLayout506.xml"/><Relationship Id="rId10" Type="http://schemas.openxmlformats.org/officeDocument/2006/relationships/slideLayout" Target="../slideLayouts/slideLayout511.xml"/><Relationship Id="rId4" Type="http://schemas.openxmlformats.org/officeDocument/2006/relationships/slideLayout" Target="../slideLayouts/slideLayout505.xml"/><Relationship Id="rId9" Type="http://schemas.openxmlformats.org/officeDocument/2006/relationships/slideLayout" Target="../slideLayouts/slideLayout510.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20.xml"/><Relationship Id="rId13" Type="http://schemas.openxmlformats.org/officeDocument/2006/relationships/image" Target="../media/image1.png"/><Relationship Id="rId3" Type="http://schemas.openxmlformats.org/officeDocument/2006/relationships/slideLayout" Target="../slideLayouts/slideLayout515.xml"/><Relationship Id="rId7" Type="http://schemas.openxmlformats.org/officeDocument/2006/relationships/slideLayout" Target="../slideLayouts/slideLayout519.xml"/><Relationship Id="rId12" Type="http://schemas.openxmlformats.org/officeDocument/2006/relationships/theme" Target="../theme/theme48.xml"/><Relationship Id="rId2" Type="http://schemas.openxmlformats.org/officeDocument/2006/relationships/slideLayout" Target="../slideLayouts/slideLayout514.xml"/><Relationship Id="rId1" Type="http://schemas.openxmlformats.org/officeDocument/2006/relationships/slideLayout" Target="../slideLayouts/slideLayout513.xml"/><Relationship Id="rId6" Type="http://schemas.openxmlformats.org/officeDocument/2006/relationships/slideLayout" Target="../slideLayouts/slideLayout518.xml"/><Relationship Id="rId11" Type="http://schemas.openxmlformats.org/officeDocument/2006/relationships/slideLayout" Target="../slideLayouts/slideLayout523.xml"/><Relationship Id="rId5" Type="http://schemas.openxmlformats.org/officeDocument/2006/relationships/slideLayout" Target="../slideLayouts/slideLayout517.xml"/><Relationship Id="rId10" Type="http://schemas.openxmlformats.org/officeDocument/2006/relationships/slideLayout" Target="../slideLayouts/slideLayout522.xml"/><Relationship Id="rId4" Type="http://schemas.openxmlformats.org/officeDocument/2006/relationships/slideLayout" Target="../slideLayouts/slideLayout516.xml"/><Relationship Id="rId9" Type="http://schemas.openxmlformats.org/officeDocument/2006/relationships/slideLayout" Target="../slideLayouts/slideLayout521.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1.xml"/><Relationship Id="rId3" Type="http://schemas.openxmlformats.org/officeDocument/2006/relationships/slideLayout" Target="../slideLayouts/slideLayout526.xml"/><Relationship Id="rId7" Type="http://schemas.openxmlformats.org/officeDocument/2006/relationships/slideLayout" Target="../slideLayouts/slideLayout530.xml"/><Relationship Id="rId12" Type="http://schemas.openxmlformats.org/officeDocument/2006/relationships/theme" Target="../theme/theme49.xml"/><Relationship Id="rId2" Type="http://schemas.openxmlformats.org/officeDocument/2006/relationships/slideLayout" Target="../slideLayouts/slideLayout525.xml"/><Relationship Id="rId1" Type="http://schemas.openxmlformats.org/officeDocument/2006/relationships/slideLayout" Target="../slideLayouts/slideLayout524.xml"/><Relationship Id="rId6" Type="http://schemas.openxmlformats.org/officeDocument/2006/relationships/slideLayout" Target="../slideLayouts/slideLayout529.xml"/><Relationship Id="rId11" Type="http://schemas.openxmlformats.org/officeDocument/2006/relationships/slideLayout" Target="../slideLayouts/slideLayout534.xml"/><Relationship Id="rId5" Type="http://schemas.openxmlformats.org/officeDocument/2006/relationships/slideLayout" Target="../slideLayouts/slideLayout528.xml"/><Relationship Id="rId10" Type="http://schemas.openxmlformats.org/officeDocument/2006/relationships/slideLayout" Target="../slideLayouts/slideLayout533.xml"/><Relationship Id="rId4" Type="http://schemas.openxmlformats.org/officeDocument/2006/relationships/slideLayout" Target="../slideLayouts/slideLayout527.xml"/><Relationship Id="rId9" Type="http://schemas.openxmlformats.org/officeDocument/2006/relationships/slideLayout" Target="../slideLayouts/slideLayout532.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2.xml"/><Relationship Id="rId13" Type="http://schemas.openxmlformats.org/officeDocument/2006/relationships/image" Target="../media/image1.png"/><Relationship Id="rId3" Type="http://schemas.openxmlformats.org/officeDocument/2006/relationships/slideLayout" Target="../slideLayouts/slideLayout537.xml"/><Relationship Id="rId7" Type="http://schemas.openxmlformats.org/officeDocument/2006/relationships/slideLayout" Target="../slideLayouts/slideLayout541.xml"/><Relationship Id="rId12" Type="http://schemas.openxmlformats.org/officeDocument/2006/relationships/theme" Target="../theme/theme50.xml"/><Relationship Id="rId2" Type="http://schemas.openxmlformats.org/officeDocument/2006/relationships/slideLayout" Target="../slideLayouts/slideLayout536.xml"/><Relationship Id="rId1" Type="http://schemas.openxmlformats.org/officeDocument/2006/relationships/slideLayout" Target="../slideLayouts/slideLayout535.xml"/><Relationship Id="rId6" Type="http://schemas.openxmlformats.org/officeDocument/2006/relationships/slideLayout" Target="../slideLayouts/slideLayout540.xml"/><Relationship Id="rId11" Type="http://schemas.openxmlformats.org/officeDocument/2006/relationships/slideLayout" Target="../slideLayouts/slideLayout545.xml"/><Relationship Id="rId5" Type="http://schemas.openxmlformats.org/officeDocument/2006/relationships/slideLayout" Target="../slideLayouts/slideLayout539.xml"/><Relationship Id="rId10" Type="http://schemas.openxmlformats.org/officeDocument/2006/relationships/slideLayout" Target="../slideLayouts/slideLayout544.xml"/><Relationship Id="rId4" Type="http://schemas.openxmlformats.org/officeDocument/2006/relationships/slideLayout" Target="../slideLayouts/slideLayout538.xml"/><Relationship Id="rId9" Type="http://schemas.openxmlformats.org/officeDocument/2006/relationships/slideLayout" Target="../slideLayouts/slideLayout543.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3.xml"/><Relationship Id="rId3" Type="http://schemas.openxmlformats.org/officeDocument/2006/relationships/slideLayout" Target="../slideLayouts/slideLayout548.xml"/><Relationship Id="rId7" Type="http://schemas.openxmlformats.org/officeDocument/2006/relationships/slideLayout" Target="../slideLayouts/slideLayout552.xml"/><Relationship Id="rId12" Type="http://schemas.openxmlformats.org/officeDocument/2006/relationships/theme" Target="../theme/theme51.xml"/><Relationship Id="rId2" Type="http://schemas.openxmlformats.org/officeDocument/2006/relationships/slideLayout" Target="../slideLayouts/slideLayout547.xml"/><Relationship Id="rId1" Type="http://schemas.openxmlformats.org/officeDocument/2006/relationships/slideLayout" Target="../slideLayouts/slideLayout546.xml"/><Relationship Id="rId6" Type="http://schemas.openxmlformats.org/officeDocument/2006/relationships/slideLayout" Target="../slideLayouts/slideLayout551.xml"/><Relationship Id="rId11" Type="http://schemas.openxmlformats.org/officeDocument/2006/relationships/slideLayout" Target="../slideLayouts/slideLayout556.xml"/><Relationship Id="rId5" Type="http://schemas.openxmlformats.org/officeDocument/2006/relationships/slideLayout" Target="../slideLayouts/slideLayout550.xml"/><Relationship Id="rId10" Type="http://schemas.openxmlformats.org/officeDocument/2006/relationships/slideLayout" Target="../slideLayouts/slideLayout555.xml"/><Relationship Id="rId4" Type="http://schemas.openxmlformats.org/officeDocument/2006/relationships/slideLayout" Target="../slideLayouts/slideLayout549.xml"/><Relationship Id="rId9" Type="http://schemas.openxmlformats.org/officeDocument/2006/relationships/slideLayout" Target="../slideLayouts/slideLayout554.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4.xml"/><Relationship Id="rId3" Type="http://schemas.openxmlformats.org/officeDocument/2006/relationships/slideLayout" Target="../slideLayouts/slideLayout559.xml"/><Relationship Id="rId7" Type="http://schemas.openxmlformats.org/officeDocument/2006/relationships/slideLayout" Target="../slideLayouts/slideLayout563.xml"/><Relationship Id="rId12" Type="http://schemas.openxmlformats.org/officeDocument/2006/relationships/theme" Target="../theme/theme52.xml"/><Relationship Id="rId2" Type="http://schemas.openxmlformats.org/officeDocument/2006/relationships/slideLayout" Target="../slideLayouts/slideLayout558.xml"/><Relationship Id="rId1" Type="http://schemas.openxmlformats.org/officeDocument/2006/relationships/slideLayout" Target="../slideLayouts/slideLayout557.xml"/><Relationship Id="rId6" Type="http://schemas.openxmlformats.org/officeDocument/2006/relationships/slideLayout" Target="../slideLayouts/slideLayout562.xml"/><Relationship Id="rId11" Type="http://schemas.openxmlformats.org/officeDocument/2006/relationships/slideLayout" Target="../slideLayouts/slideLayout567.xml"/><Relationship Id="rId5" Type="http://schemas.openxmlformats.org/officeDocument/2006/relationships/slideLayout" Target="../slideLayouts/slideLayout561.xml"/><Relationship Id="rId10" Type="http://schemas.openxmlformats.org/officeDocument/2006/relationships/slideLayout" Target="../slideLayouts/slideLayout566.xml"/><Relationship Id="rId4" Type="http://schemas.openxmlformats.org/officeDocument/2006/relationships/slideLayout" Target="../slideLayouts/slideLayout560.xml"/><Relationship Id="rId9" Type="http://schemas.openxmlformats.org/officeDocument/2006/relationships/slideLayout" Target="../slideLayouts/slideLayout565.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5.xml"/><Relationship Id="rId3" Type="http://schemas.openxmlformats.org/officeDocument/2006/relationships/slideLayout" Target="../slideLayouts/slideLayout570.xml"/><Relationship Id="rId7" Type="http://schemas.openxmlformats.org/officeDocument/2006/relationships/slideLayout" Target="../slideLayouts/slideLayout574.xml"/><Relationship Id="rId12" Type="http://schemas.openxmlformats.org/officeDocument/2006/relationships/theme" Target="../theme/theme53.xml"/><Relationship Id="rId2" Type="http://schemas.openxmlformats.org/officeDocument/2006/relationships/slideLayout" Target="../slideLayouts/slideLayout569.xml"/><Relationship Id="rId1" Type="http://schemas.openxmlformats.org/officeDocument/2006/relationships/slideLayout" Target="../slideLayouts/slideLayout568.xml"/><Relationship Id="rId6" Type="http://schemas.openxmlformats.org/officeDocument/2006/relationships/slideLayout" Target="../slideLayouts/slideLayout573.xml"/><Relationship Id="rId11" Type="http://schemas.openxmlformats.org/officeDocument/2006/relationships/slideLayout" Target="../slideLayouts/slideLayout578.xml"/><Relationship Id="rId5" Type="http://schemas.openxmlformats.org/officeDocument/2006/relationships/slideLayout" Target="../slideLayouts/slideLayout572.xml"/><Relationship Id="rId10" Type="http://schemas.openxmlformats.org/officeDocument/2006/relationships/slideLayout" Target="../slideLayouts/slideLayout577.xml"/><Relationship Id="rId4" Type="http://schemas.openxmlformats.org/officeDocument/2006/relationships/slideLayout" Target="../slideLayouts/slideLayout571.xml"/><Relationship Id="rId9" Type="http://schemas.openxmlformats.org/officeDocument/2006/relationships/slideLayout" Target="../slideLayouts/slideLayout576.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6.xml"/><Relationship Id="rId13" Type="http://schemas.openxmlformats.org/officeDocument/2006/relationships/theme" Target="../theme/theme54.xml"/><Relationship Id="rId3" Type="http://schemas.openxmlformats.org/officeDocument/2006/relationships/slideLayout" Target="../slideLayouts/slideLayout581.xml"/><Relationship Id="rId7" Type="http://schemas.openxmlformats.org/officeDocument/2006/relationships/slideLayout" Target="../slideLayouts/slideLayout585.xml"/><Relationship Id="rId12" Type="http://schemas.openxmlformats.org/officeDocument/2006/relationships/slideLayout" Target="../slideLayouts/slideLayout590.xml"/><Relationship Id="rId2" Type="http://schemas.openxmlformats.org/officeDocument/2006/relationships/slideLayout" Target="../slideLayouts/slideLayout580.xml"/><Relationship Id="rId1" Type="http://schemas.openxmlformats.org/officeDocument/2006/relationships/slideLayout" Target="../slideLayouts/slideLayout579.xml"/><Relationship Id="rId6" Type="http://schemas.openxmlformats.org/officeDocument/2006/relationships/slideLayout" Target="../slideLayouts/slideLayout584.xml"/><Relationship Id="rId11" Type="http://schemas.openxmlformats.org/officeDocument/2006/relationships/slideLayout" Target="../slideLayouts/slideLayout589.xml"/><Relationship Id="rId5" Type="http://schemas.openxmlformats.org/officeDocument/2006/relationships/slideLayout" Target="../slideLayouts/slideLayout583.xml"/><Relationship Id="rId10" Type="http://schemas.openxmlformats.org/officeDocument/2006/relationships/slideLayout" Target="../slideLayouts/slideLayout588.xml"/><Relationship Id="rId4" Type="http://schemas.openxmlformats.org/officeDocument/2006/relationships/slideLayout" Target="../slideLayouts/slideLayout582.xml"/><Relationship Id="rId9" Type="http://schemas.openxmlformats.org/officeDocument/2006/relationships/slideLayout" Target="../slideLayouts/slideLayout587.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8.xml"/><Relationship Id="rId3" Type="http://schemas.openxmlformats.org/officeDocument/2006/relationships/slideLayout" Target="../slideLayouts/slideLayout593.xml"/><Relationship Id="rId7" Type="http://schemas.openxmlformats.org/officeDocument/2006/relationships/slideLayout" Target="../slideLayouts/slideLayout597.xml"/><Relationship Id="rId12" Type="http://schemas.openxmlformats.org/officeDocument/2006/relationships/theme" Target="../theme/theme55.xml"/><Relationship Id="rId2" Type="http://schemas.openxmlformats.org/officeDocument/2006/relationships/slideLayout" Target="../slideLayouts/slideLayout592.xml"/><Relationship Id="rId1" Type="http://schemas.openxmlformats.org/officeDocument/2006/relationships/slideLayout" Target="../slideLayouts/slideLayout591.xml"/><Relationship Id="rId6" Type="http://schemas.openxmlformats.org/officeDocument/2006/relationships/slideLayout" Target="../slideLayouts/slideLayout596.xml"/><Relationship Id="rId11" Type="http://schemas.openxmlformats.org/officeDocument/2006/relationships/slideLayout" Target="../slideLayouts/slideLayout601.xml"/><Relationship Id="rId5" Type="http://schemas.openxmlformats.org/officeDocument/2006/relationships/slideLayout" Target="../slideLayouts/slideLayout595.xml"/><Relationship Id="rId10" Type="http://schemas.openxmlformats.org/officeDocument/2006/relationships/slideLayout" Target="../slideLayouts/slideLayout600.xml"/><Relationship Id="rId4" Type="http://schemas.openxmlformats.org/officeDocument/2006/relationships/slideLayout" Target="../slideLayouts/slideLayout594.xml"/><Relationship Id="rId9" Type="http://schemas.openxmlformats.org/officeDocument/2006/relationships/slideLayout" Target="../slideLayouts/slideLayout599.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09.xml"/><Relationship Id="rId13" Type="http://schemas.openxmlformats.org/officeDocument/2006/relationships/image" Target="../media/image1.png"/><Relationship Id="rId3" Type="http://schemas.openxmlformats.org/officeDocument/2006/relationships/slideLayout" Target="../slideLayouts/slideLayout604.xml"/><Relationship Id="rId7" Type="http://schemas.openxmlformats.org/officeDocument/2006/relationships/slideLayout" Target="../slideLayouts/slideLayout608.xml"/><Relationship Id="rId12" Type="http://schemas.openxmlformats.org/officeDocument/2006/relationships/theme" Target="../theme/theme56.xml"/><Relationship Id="rId2" Type="http://schemas.openxmlformats.org/officeDocument/2006/relationships/slideLayout" Target="../slideLayouts/slideLayout603.xml"/><Relationship Id="rId1" Type="http://schemas.openxmlformats.org/officeDocument/2006/relationships/slideLayout" Target="../slideLayouts/slideLayout602.xml"/><Relationship Id="rId6" Type="http://schemas.openxmlformats.org/officeDocument/2006/relationships/slideLayout" Target="../slideLayouts/slideLayout607.xml"/><Relationship Id="rId11" Type="http://schemas.openxmlformats.org/officeDocument/2006/relationships/slideLayout" Target="../slideLayouts/slideLayout612.xml"/><Relationship Id="rId5" Type="http://schemas.openxmlformats.org/officeDocument/2006/relationships/slideLayout" Target="../slideLayouts/slideLayout606.xml"/><Relationship Id="rId10" Type="http://schemas.openxmlformats.org/officeDocument/2006/relationships/slideLayout" Target="../slideLayouts/slideLayout611.xml"/><Relationship Id="rId4" Type="http://schemas.openxmlformats.org/officeDocument/2006/relationships/slideLayout" Target="../slideLayouts/slideLayout605.xml"/><Relationship Id="rId9" Type="http://schemas.openxmlformats.org/officeDocument/2006/relationships/slideLayout" Target="../slideLayouts/slideLayout610.xml"/></Relationships>
</file>

<file path=ppt/slideMasters/_rels/slideMaster57.xml.rels><?xml version="1.0" encoding="UTF-8" standalone="yes"?>
<Relationships xmlns="http://schemas.openxmlformats.org/package/2006/relationships"><Relationship Id="rId3" Type="http://schemas.openxmlformats.org/officeDocument/2006/relationships/slideLayout" Target="../slideLayouts/slideLayout615.xml"/><Relationship Id="rId7" Type="http://schemas.openxmlformats.org/officeDocument/2006/relationships/theme" Target="../theme/theme57.xml"/><Relationship Id="rId2" Type="http://schemas.openxmlformats.org/officeDocument/2006/relationships/slideLayout" Target="../slideLayouts/slideLayout614.xml"/><Relationship Id="rId1" Type="http://schemas.openxmlformats.org/officeDocument/2006/relationships/slideLayout" Target="../slideLayouts/slideLayout613.xml"/><Relationship Id="rId6" Type="http://schemas.openxmlformats.org/officeDocument/2006/relationships/slideLayout" Target="../slideLayouts/slideLayout618.xml"/><Relationship Id="rId5" Type="http://schemas.openxmlformats.org/officeDocument/2006/relationships/slideLayout" Target="../slideLayouts/slideLayout617.xml"/><Relationship Id="rId4" Type="http://schemas.openxmlformats.org/officeDocument/2006/relationships/slideLayout" Target="../slideLayouts/slideLayout616.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26.xml"/><Relationship Id="rId3" Type="http://schemas.openxmlformats.org/officeDocument/2006/relationships/slideLayout" Target="../slideLayouts/slideLayout621.xml"/><Relationship Id="rId7" Type="http://schemas.openxmlformats.org/officeDocument/2006/relationships/slideLayout" Target="../slideLayouts/slideLayout625.xml"/><Relationship Id="rId12" Type="http://schemas.openxmlformats.org/officeDocument/2006/relationships/theme" Target="../theme/theme58.xml"/><Relationship Id="rId2" Type="http://schemas.openxmlformats.org/officeDocument/2006/relationships/slideLayout" Target="../slideLayouts/slideLayout620.xml"/><Relationship Id="rId1" Type="http://schemas.openxmlformats.org/officeDocument/2006/relationships/slideLayout" Target="../slideLayouts/slideLayout619.xml"/><Relationship Id="rId6" Type="http://schemas.openxmlformats.org/officeDocument/2006/relationships/slideLayout" Target="../slideLayouts/slideLayout624.xml"/><Relationship Id="rId11" Type="http://schemas.openxmlformats.org/officeDocument/2006/relationships/slideLayout" Target="../slideLayouts/slideLayout629.xml"/><Relationship Id="rId5" Type="http://schemas.openxmlformats.org/officeDocument/2006/relationships/slideLayout" Target="../slideLayouts/slideLayout623.xml"/><Relationship Id="rId10" Type="http://schemas.openxmlformats.org/officeDocument/2006/relationships/slideLayout" Target="../slideLayouts/slideLayout628.xml"/><Relationship Id="rId4" Type="http://schemas.openxmlformats.org/officeDocument/2006/relationships/slideLayout" Target="../slideLayouts/slideLayout622.xml"/><Relationship Id="rId9" Type="http://schemas.openxmlformats.org/officeDocument/2006/relationships/slideLayout" Target="../slideLayouts/slideLayout627.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37.xml"/><Relationship Id="rId13" Type="http://schemas.openxmlformats.org/officeDocument/2006/relationships/slideLayout" Target="../slideLayouts/slideLayout642.xml"/><Relationship Id="rId3" Type="http://schemas.openxmlformats.org/officeDocument/2006/relationships/slideLayout" Target="../slideLayouts/slideLayout632.xml"/><Relationship Id="rId7" Type="http://schemas.openxmlformats.org/officeDocument/2006/relationships/slideLayout" Target="../slideLayouts/slideLayout636.xml"/><Relationship Id="rId12" Type="http://schemas.openxmlformats.org/officeDocument/2006/relationships/slideLayout" Target="../slideLayouts/slideLayout641.xml"/><Relationship Id="rId2" Type="http://schemas.openxmlformats.org/officeDocument/2006/relationships/slideLayout" Target="../slideLayouts/slideLayout631.xml"/><Relationship Id="rId1" Type="http://schemas.openxmlformats.org/officeDocument/2006/relationships/slideLayout" Target="../slideLayouts/slideLayout630.xml"/><Relationship Id="rId6" Type="http://schemas.openxmlformats.org/officeDocument/2006/relationships/slideLayout" Target="../slideLayouts/slideLayout635.xml"/><Relationship Id="rId11" Type="http://schemas.openxmlformats.org/officeDocument/2006/relationships/slideLayout" Target="../slideLayouts/slideLayout640.xml"/><Relationship Id="rId5" Type="http://schemas.openxmlformats.org/officeDocument/2006/relationships/slideLayout" Target="../slideLayouts/slideLayout634.xml"/><Relationship Id="rId15" Type="http://schemas.openxmlformats.org/officeDocument/2006/relationships/image" Target="../media/image8.png"/><Relationship Id="rId10" Type="http://schemas.openxmlformats.org/officeDocument/2006/relationships/slideLayout" Target="../slideLayouts/slideLayout639.xml"/><Relationship Id="rId4" Type="http://schemas.openxmlformats.org/officeDocument/2006/relationships/slideLayout" Target="../slideLayouts/slideLayout633.xml"/><Relationship Id="rId9" Type="http://schemas.openxmlformats.org/officeDocument/2006/relationships/slideLayout" Target="../slideLayouts/slideLayout638.xml"/><Relationship Id="rId14" Type="http://schemas.openxmlformats.org/officeDocument/2006/relationships/theme" Target="../theme/theme59.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50.xml"/><Relationship Id="rId3" Type="http://schemas.openxmlformats.org/officeDocument/2006/relationships/slideLayout" Target="../slideLayouts/slideLayout645.xml"/><Relationship Id="rId7" Type="http://schemas.openxmlformats.org/officeDocument/2006/relationships/slideLayout" Target="../slideLayouts/slideLayout649.xml"/><Relationship Id="rId12" Type="http://schemas.openxmlformats.org/officeDocument/2006/relationships/theme" Target="../theme/theme60.xml"/><Relationship Id="rId2" Type="http://schemas.openxmlformats.org/officeDocument/2006/relationships/slideLayout" Target="../slideLayouts/slideLayout644.xml"/><Relationship Id="rId1" Type="http://schemas.openxmlformats.org/officeDocument/2006/relationships/slideLayout" Target="../slideLayouts/slideLayout643.xml"/><Relationship Id="rId6" Type="http://schemas.openxmlformats.org/officeDocument/2006/relationships/slideLayout" Target="../slideLayouts/slideLayout648.xml"/><Relationship Id="rId11" Type="http://schemas.openxmlformats.org/officeDocument/2006/relationships/slideLayout" Target="../slideLayouts/slideLayout653.xml"/><Relationship Id="rId5" Type="http://schemas.openxmlformats.org/officeDocument/2006/relationships/slideLayout" Target="../slideLayouts/slideLayout647.xml"/><Relationship Id="rId10" Type="http://schemas.openxmlformats.org/officeDocument/2006/relationships/slideLayout" Target="../slideLayouts/slideLayout652.xml"/><Relationship Id="rId4" Type="http://schemas.openxmlformats.org/officeDocument/2006/relationships/slideLayout" Target="../slideLayouts/slideLayout646.xml"/><Relationship Id="rId9" Type="http://schemas.openxmlformats.org/officeDocument/2006/relationships/slideLayout" Target="../slideLayouts/slideLayout651.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61.xml"/><Relationship Id="rId3" Type="http://schemas.openxmlformats.org/officeDocument/2006/relationships/slideLayout" Target="../slideLayouts/slideLayout656.xml"/><Relationship Id="rId7" Type="http://schemas.openxmlformats.org/officeDocument/2006/relationships/slideLayout" Target="../slideLayouts/slideLayout660.xml"/><Relationship Id="rId12" Type="http://schemas.openxmlformats.org/officeDocument/2006/relationships/theme" Target="../theme/theme61.xml"/><Relationship Id="rId2" Type="http://schemas.openxmlformats.org/officeDocument/2006/relationships/slideLayout" Target="../slideLayouts/slideLayout655.xml"/><Relationship Id="rId1" Type="http://schemas.openxmlformats.org/officeDocument/2006/relationships/slideLayout" Target="../slideLayouts/slideLayout654.xml"/><Relationship Id="rId6" Type="http://schemas.openxmlformats.org/officeDocument/2006/relationships/slideLayout" Target="../slideLayouts/slideLayout659.xml"/><Relationship Id="rId11" Type="http://schemas.openxmlformats.org/officeDocument/2006/relationships/slideLayout" Target="../slideLayouts/slideLayout664.xml"/><Relationship Id="rId5" Type="http://schemas.openxmlformats.org/officeDocument/2006/relationships/slideLayout" Target="../slideLayouts/slideLayout658.xml"/><Relationship Id="rId10" Type="http://schemas.openxmlformats.org/officeDocument/2006/relationships/slideLayout" Target="../slideLayouts/slideLayout663.xml"/><Relationship Id="rId4" Type="http://schemas.openxmlformats.org/officeDocument/2006/relationships/slideLayout" Target="../slideLayouts/slideLayout657.xml"/><Relationship Id="rId9" Type="http://schemas.openxmlformats.org/officeDocument/2006/relationships/slideLayout" Target="../slideLayouts/slideLayout662.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72.xml"/><Relationship Id="rId3" Type="http://schemas.openxmlformats.org/officeDocument/2006/relationships/slideLayout" Target="../slideLayouts/slideLayout667.xml"/><Relationship Id="rId7" Type="http://schemas.openxmlformats.org/officeDocument/2006/relationships/slideLayout" Target="../slideLayouts/slideLayout671.xml"/><Relationship Id="rId12" Type="http://schemas.openxmlformats.org/officeDocument/2006/relationships/theme" Target="../theme/theme62.xml"/><Relationship Id="rId2" Type="http://schemas.openxmlformats.org/officeDocument/2006/relationships/slideLayout" Target="../slideLayouts/slideLayout666.xml"/><Relationship Id="rId1" Type="http://schemas.openxmlformats.org/officeDocument/2006/relationships/slideLayout" Target="../slideLayouts/slideLayout665.xml"/><Relationship Id="rId6" Type="http://schemas.openxmlformats.org/officeDocument/2006/relationships/slideLayout" Target="../slideLayouts/slideLayout670.xml"/><Relationship Id="rId11" Type="http://schemas.openxmlformats.org/officeDocument/2006/relationships/slideLayout" Target="../slideLayouts/slideLayout675.xml"/><Relationship Id="rId5" Type="http://schemas.openxmlformats.org/officeDocument/2006/relationships/slideLayout" Target="../slideLayouts/slideLayout669.xml"/><Relationship Id="rId10" Type="http://schemas.openxmlformats.org/officeDocument/2006/relationships/slideLayout" Target="../slideLayouts/slideLayout674.xml"/><Relationship Id="rId4" Type="http://schemas.openxmlformats.org/officeDocument/2006/relationships/slideLayout" Target="../slideLayouts/slideLayout668.xml"/><Relationship Id="rId9" Type="http://schemas.openxmlformats.org/officeDocument/2006/relationships/slideLayout" Target="../slideLayouts/slideLayout673.xml"/></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83.xml"/><Relationship Id="rId13" Type="http://schemas.openxmlformats.org/officeDocument/2006/relationships/theme" Target="../theme/theme63.xml"/><Relationship Id="rId3" Type="http://schemas.openxmlformats.org/officeDocument/2006/relationships/slideLayout" Target="../slideLayouts/slideLayout678.xml"/><Relationship Id="rId7" Type="http://schemas.openxmlformats.org/officeDocument/2006/relationships/slideLayout" Target="../slideLayouts/slideLayout682.xml"/><Relationship Id="rId12" Type="http://schemas.openxmlformats.org/officeDocument/2006/relationships/slideLayout" Target="../slideLayouts/slideLayout687.xml"/><Relationship Id="rId2" Type="http://schemas.openxmlformats.org/officeDocument/2006/relationships/slideLayout" Target="../slideLayouts/slideLayout677.xml"/><Relationship Id="rId1" Type="http://schemas.openxmlformats.org/officeDocument/2006/relationships/slideLayout" Target="../slideLayouts/slideLayout676.xml"/><Relationship Id="rId6" Type="http://schemas.openxmlformats.org/officeDocument/2006/relationships/slideLayout" Target="../slideLayouts/slideLayout681.xml"/><Relationship Id="rId11" Type="http://schemas.openxmlformats.org/officeDocument/2006/relationships/slideLayout" Target="../slideLayouts/slideLayout686.xml"/><Relationship Id="rId5" Type="http://schemas.openxmlformats.org/officeDocument/2006/relationships/slideLayout" Target="../slideLayouts/slideLayout680.xml"/><Relationship Id="rId10" Type="http://schemas.openxmlformats.org/officeDocument/2006/relationships/slideLayout" Target="../slideLayouts/slideLayout685.xml"/><Relationship Id="rId4" Type="http://schemas.openxmlformats.org/officeDocument/2006/relationships/slideLayout" Target="../slideLayouts/slideLayout679.xml"/><Relationship Id="rId9" Type="http://schemas.openxmlformats.org/officeDocument/2006/relationships/slideLayout" Target="../slideLayouts/slideLayout684.xml"/></Relationships>
</file>

<file path=ppt/slideMasters/_rels/slideMaster64.xml.rels><?xml version="1.0" encoding="UTF-8" standalone="yes"?>
<Relationships xmlns="http://schemas.openxmlformats.org/package/2006/relationships"><Relationship Id="rId3" Type="http://schemas.openxmlformats.org/officeDocument/2006/relationships/theme" Target="../theme/theme64.xml"/><Relationship Id="rId2" Type="http://schemas.openxmlformats.org/officeDocument/2006/relationships/slideLayout" Target="../slideLayouts/slideLayout689.xml"/><Relationship Id="rId1" Type="http://schemas.openxmlformats.org/officeDocument/2006/relationships/slideLayout" Target="../slideLayouts/slideLayout688.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697.xml"/><Relationship Id="rId13" Type="http://schemas.openxmlformats.org/officeDocument/2006/relationships/image" Target="../media/image1.png"/><Relationship Id="rId3" Type="http://schemas.openxmlformats.org/officeDocument/2006/relationships/slideLayout" Target="../slideLayouts/slideLayout692.xml"/><Relationship Id="rId7" Type="http://schemas.openxmlformats.org/officeDocument/2006/relationships/slideLayout" Target="../slideLayouts/slideLayout696.xml"/><Relationship Id="rId12" Type="http://schemas.openxmlformats.org/officeDocument/2006/relationships/theme" Target="../theme/theme65.xml"/><Relationship Id="rId2" Type="http://schemas.openxmlformats.org/officeDocument/2006/relationships/slideLayout" Target="../slideLayouts/slideLayout691.xml"/><Relationship Id="rId1" Type="http://schemas.openxmlformats.org/officeDocument/2006/relationships/slideLayout" Target="../slideLayouts/slideLayout690.xml"/><Relationship Id="rId6" Type="http://schemas.openxmlformats.org/officeDocument/2006/relationships/slideLayout" Target="../slideLayouts/slideLayout695.xml"/><Relationship Id="rId11" Type="http://schemas.openxmlformats.org/officeDocument/2006/relationships/slideLayout" Target="../slideLayouts/slideLayout700.xml"/><Relationship Id="rId5" Type="http://schemas.openxmlformats.org/officeDocument/2006/relationships/slideLayout" Target="../slideLayouts/slideLayout694.xml"/><Relationship Id="rId10" Type="http://schemas.openxmlformats.org/officeDocument/2006/relationships/slideLayout" Target="../slideLayouts/slideLayout699.xml"/><Relationship Id="rId4" Type="http://schemas.openxmlformats.org/officeDocument/2006/relationships/slideLayout" Target="../slideLayouts/slideLayout693.xml"/><Relationship Id="rId9" Type="http://schemas.openxmlformats.org/officeDocument/2006/relationships/slideLayout" Target="../slideLayouts/slideLayout698.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08.xml"/><Relationship Id="rId13" Type="http://schemas.openxmlformats.org/officeDocument/2006/relationships/theme" Target="../theme/theme66.xml"/><Relationship Id="rId3" Type="http://schemas.openxmlformats.org/officeDocument/2006/relationships/slideLayout" Target="../slideLayouts/slideLayout703.xml"/><Relationship Id="rId7" Type="http://schemas.openxmlformats.org/officeDocument/2006/relationships/slideLayout" Target="../slideLayouts/slideLayout707.xml"/><Relationship Id="rId12" Type="http://schemas.openxmlformats.org/officeDocument/2006/relationships/slideLayout" Target="../slideLayouts/slideLayout712.xml"/><Relationship Id="rId2" Type="http://schemas.openxmlformats.org/officeDocument/2006/relationships/slideLayout" Target="../slideLayouts/slideLayout702.xml"/><Relationship Id="rId1" Type="http://schemas.openxmlformats.org/officeDocument/2006/relationships/slideLayout" Target="../slideLayouts/slideLayout701.xml"/><Relationship Id="rId6" Type="http://schemas.openxmlformats.org/officeDocument/2006/relationships/slideLayout" Target="../slideLayouts/slideLayout706.xml"/><Relationship Id="rId11" Type="http://schemas.openxmlformats.org/officeDocument/2006/relationships/slideLayout" Target="../slideLayouts/slideLayout711.xml"/><Relationship Id="rId5" Type="http://schemas.openxmlformats.org/officeDocument/2006/relationships/slideLayout" Target="../slideLayouts/slideLayout705.xml"/><Relationship Id="rId10" Type="http://schemas.openxmlformats.org/officeDocument/2006/relationships/slideLayout" Target="../slideLayouts/slideLayout710.xml"/><Relationship Id="rId4" Type="http://schemas.openxmlformats.org/officeDocument/2006/relationships/slideLayout" Target="../slideLayouts/slideLayout704.xml"/><Relationship Id="rId9" Type="http://schemas.openxmlformats.org/officeDocument/2006/relationships/slideLayout" Target="../slideLayouts/slideLayout709.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20.xml"/><Relationship Id="rId13" Type="http://schemas.openxmlformats.org/officeDocument/2006/relationships/image" Target="../media/image1.png"/><Relationship Id="rId3" Type="http://schemas.openxmlformats.org/officeDocument/2006/relationships/slideLayout" Target="../slideLayouts/slideLayout715.xml"/><Relationship Id="rId7" Type="http://schemas.openxmlformats.org/officeDocument/2006/relationships/slideLayout" Target="../slideLayouts/slideLayout719.xml"/><Relationship Id="rId12" Type="http://schemas.openxmlformats.org/officeDocument/2006/relationships/theme" Target="../theme/theme67.xml"/><Relationship Id="rId2" Type="http://schemas.openxmlformats.org/officeDocument/2006/relationships/slideLayout" Target="../slideLayouts/slideLayout714.xml"/><Relationship Id="rId1" Type="http://schemas.openxmlformats.org/officeDocument/2006/relationships/slideLayout" Target="../slideLayouts/slideLayout713.xml"/><Relationship Id="rId6" Type="http://schemas.openxmlformats.org/officeDocument/2006/relationships/slideLayout" Target="../slideLayouts/slideLayout718.xml"/><Relationship Id="rId11" Type="http://schemas.openxmlformats.org/officeDocument/2006/relationships/slideLayout" Target="../slideLayouts/slideLayout723.xml"/><Relationship Id="rId5" Type="http://schemas.openxmlformats.org/officeDocument/2006/relationships/slideLayout" Target="../slideLayouts/slideLayout717.xml"/><Relationship Id="rId10" Type="http://schemas.openxmlformats.org/officeDocument/2006/relationships/slideLayout" Target="../slideLayouts/slideLayout722.xml"/><Relationship Id="rId4" Type="http://schemas.openxmlformats.org/officeDocument/2006/relationships/slideLayout" Target="../slideLayouts/slideLayout716.xml"/><Relationship Id="rId9" Type="http://schemas.openxmlformats.org/officeDocument/2006/relationships/slideLayout" Target="../slideLayouts/slideLayout721.xml"/></Relationships>
</file>

<file path=ppt/slideMasters/_rels/slideMaster68.xml.rels><?xml version="1.0" encoding="UTF-8" standalone="yes"?>
<Relationships xmlns="http://schemas.openxmlformats.org/package/2006/relationships"><Relationship Id="rId3" Type="http://schemas.openxmlformats.org/officeDocument/2006/relationships/slideLayout" Target="../slideLayouts/slideLayout726.xml"/><Relationship Id="rId2" Type="http://schemas.openxmlformats.org/officeDocument/2006/relationships/slideLayout" Target="../slideLayouts/slideLayout725.xml"/><Relationship Id="rId1" Type="http://schemas.openxmlformats.org/officeDocument/2006/relationships/slideLayout" Target="../slideLayouts/slideLayout724.xml"/><Relationship Id="rId5" Type="http://schemas.openxmlformats.org/officeDocument/2006/relationships/theme" Target="../theme/theme68.xml"/><Relationship Id="rId4" Type="http://schemas.openxmlformats.org/officeDocument/2006/relationships/slideLayout" Target="../slideLayouts/slideLayout727.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35.xml"/><Relationship Id="rId13" Type="http://schemas.openxmlformats.org/officeDocument/2006/relationships/theme" Target="../theme/theme69.xml"/><Relationship Id="rId3" Type="http://schemas.openxmlformats.org/officeDocument/2006/relationships/slideLayout" Target="../slideLayouts/slideLayout730.xml"/><Relationship Id="rId7" Type="http://schemas.openxmlformats.org/officeDocument/2006/relationships/slideLayout" Target="../slideLayouts/slideLayout734.xml"/><Relationship Id="rId12" Type="http://schemas.openxmlformats.org/officeDocument/2006/relationships/slideLayout" Target="../slideLayouts/slideLayout739.xml"/><Relationship Id="rId2" Type="http://schemas.openxmlformats.org/officeDocument/2006/relationships/slideLayout" Target="../slideLayouts/slideLayout729.xml"/><Relationship Id="rId1" Type="http://schemas.openxmlformats.org/officeDocument/2006/relationships/slideLayout" Target="../slideLayouts/slideLayout728.xml"/><Relationship Id="rId6" Type="http://schemas.openxmlformats.org/officeDocument/2006/relationships/slideLayout" Target="../slideLayouts/slideLayout733.xml"/><Relationship Id="rId11" Type="http://schemas.openxmlformats.org/officeDocument/2006/relationships/slideLayout" Target="../slideLayouts/slideLayout738.xml"/><Relationship Id="rId5" Type="http://schemas.openxmlformats.org/officeDocument/2006/relationships/slideLayout" Target="../slideLayouts/slideLayout732.xml"/><Relationship Id="rId10" Type="http://schemas.openxmlformats.org/officeDocument/2006/relationships/slideLayout" Target="../slideLayouts/slideLayout737.xml"/><Relationship Id="rId4" Type="http://schemas.openxmlformats.org/officeDocument/2006/relationships/slideLayout" Target="../slideLayouts/slideLayout731.xml"/><Relationship Id="rId9" Type="http://schemas.openxmlformats.org/officeDocument/2006/relationships/slideLayout" Target="../slideLayouts/slideLayout736.xml"/></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47.xml"/><Relationship Id="rId13" Type="http://schemas.openxmlformats.org/officeDocument/2006/relationships/theme" Target="../theme/theme70.xml"/><Relationship Id="rId3" Type="http://schemas.openxmlformats.org/officeDocument/2006/relationships/slideLayout" Target="../slideLayouts/slideLayout742.xml"/><Relationship Id="rId7" Type="http://schemas.openxmlformats.org/officeDocument/2006/relationships/slideLayout" Target="../slideLayouts/slideLayout746.xml"/><Relationship Id="rId12" Type="http://schemas.openxmlformats.org/officeDocument/2006/relationships/slideLayout" Target="../slideLayouts/slideLayout751.xml"/><Relationship Id="rId2" Type="http://schemas.openxmlformats.org/officeDocument/2006/relationships/slideLayout" Target="../slideLayouts/slideLayout741.xml"/><Relationship Id="rId1" Type="http://schemas.openxmlformats.org/officeDocument/2006/relationships/slideLayout" Target="../slideLayouts/slideLayout740.xml"/><Relationship Id="rId6" Type="http://schemas.openxmlformats.org/officeDocument/2006/relationships/slideLayout" Target="../slideLayouts/slideLayout745.xml"/><Relationship Id="rId11" Type="http://schemas.openxmlformats.org/officeDocument/2006/relationships/slideLayout" Target="../slideLayouts/slideLayout750.xml"/><Relationship Id="rId5" Type="http://schemas.openxmlformats.org/officeDocument/2006/relationships/slideLayout" Target="../slideLayouts/slideLayout744.xml"/><Relationship Id="rId10" Type="http://schemas.openxmlformats.org/officeDocument/2006/relationships/slideLayout" Target="../slideLayouts/slideLayout749.xml"/><Relationship Id="rId4" Type="http://schemas.openxmlformats.org/officeDocument/2006/relationships/slideLayout" Target="../slideLayouts/slideLayout743.xml"/><Relationship Id="rId9" Type="http://schemas.openxmlformats.org/officeDocument/2006/relationships/slideLayout" Target="../slideLayouts/slideLayout748.xml"/></Relationships>
</file>

<file path=ppt/slideMasters/_rels/slideMaster71.xml.rels><?xml version="1.0" encoding="UTF-8" standalone="yes"?>
<Relationships xmlns="http://schemas.openxmlformats.org/package/2006/relationships"><Relationship Id="rId8" Type="http://schemas.openxmlformats.org/officeDocument/2006/relationships/slideLayout" Target="../slideLayouts/slideLayout759.xml"/><Relationship Id="rId13" Type="http://schemas.openxmlformats.org/officeDocument/2006/relationships/image" Target="../media/image1.png"/><Relationship Id="rId3" Type="http://schemas.openxmlformats.org/officeDocument/2006/relationships/slideLayout" Target="../slideLayouts/slideLayout754.xml"/><Relationship Id="rId7" Type="http://schemas.openxmlformats.org/officeDocument/2006/relationships/slideLayout" Target="../slideLayouts/slideLayout758.xml"/><Relationship Id="rId12" Type="http://schemas.openxmlformats.org/officeDocument/2006/relationships/theme" Target="../theme/theme71.xml"/><Relationship Id="rId2" Type="http://schemas.openxmlformats.org/officeDocument/2006/relationships/slideLayout" Target="../slideLayouts/slideLayout753.xml"/><Relationship Id="rId1" Type="http://schemas.openxmlformats.org/officeDocument/2006/relationships/slideLayout" Target="../slideLayouts/slideLayout752.xml"/><Relationship Id="rId6" Type="http://schemas.openxmlformats.org/officeDocument/2006/relationships/slideLayout" Target="../slideLayouts/slideLayout757.xml"/><Relationship Id="rId11" Type="http://schemas.openxmlformats.org/officeDocument/2006/relationships/slideLayout" Target="../slideLayouts/slideLayout762.xml"/><Relationship Id="rId5" Type="http://schemas.openxmlformats.org/officeDocument/2006/relationships/slideLayout" Target="../slideLayouts/slideLayout756.xml"/><Relationship Id="rId10" Type="http://schemas.openxmlformats.org/officeDocument/2006/relationships/slideLayout" Target="../slideLayouts/slideLayout761.xml"/><Relationship Id="rId4" Type="http://schemas.openxmlformats.org/officeDocument/2006/relationships/slideLayout" Target="../slideLayouts/slideLayout755.xml"/><Relationship Id="rId9" Type="http://schemas.openxmlformats.org/officeDocument/2006/relationships/slideLayout" Target="../slideLayouts/slideLayout760.xml"/></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770.xml"/><Relationship Id="rId13" Type="http://schemas.openxmlformats.org/officeDocument/2006/relationships/image" Target="../media/image1.png"/><Relationship Id="rId3" Type="http://schemas.openxmlformats.org/officeDocument/2006/relationships/slideLayout" Target="../slideLayouts/slideLayout765.xml"/><Relationship Id="rId7" Type="http://schemas.openxmlformats.org/officeDocument/2006/relationships/slideLayout" Target="../slideLayouts/slideLayout769.xml"/><Relationship Id="rId12" Type="http://schemas.openxmlformats.org/officeDocument/2006/relationships/theme" Target="../theme/theme72.xml"/><Relationship Id="rId2" Type="http://schemas.openxmlformats.org/officeDocument/2006/relationships/slideLayout" Target="../slideLayouts/slideLayout764.xml"/><Relationship Id="rId1" Type="http://schemas.openxmlformats.org/officeDocument/2006/relationships/slideLayout" Target="../slideLayouts/slideLayout763.xml"/><Relationship Id="rId6" Type="http://schemas.openxmlformats.org/officeDocument/2006/relationships/slideLayout" Target="../slideLayouts/slideLayout768.xml"/><Relationship Id="rId11" Type="http://schemas.openxmlformats.org/officeDocument/2006/relationships/slideLayout" Target="../slideLayouts/slideLayout773.xml"/><Relationship Id="rId5" Type="http://schemas.openxmlformats.org/officeDocument/2006/relationships/slideLayout" Target="../slideLayouts/slideLayout767.xml"/><Relationship Id="rId10" Type="http://schemas.openxmlformats.org/officeDocument/2006/relationships/slideLayout" Target="../slideLayouts/slideLayout772.xml"/><Relationship Id="rId4" Type="http://schemas.openxmlformats.org/officeDocument/2006/relationships/slideLayout" Target="../slideLayouts/slideLayout766.xml"/><Relationship Id="rId9" Type="http://schemas.openxmlformats.org/officeDocument/2006/relationships/slideLayout" Target="../slideLayouts/slideLayout771.xml"/></Relationships>
</file>

<file path=ppt/slideMasters/_rels/slideMaster73.xml.rels><?xml version="1.0" encoding="UTF-8" standalone="yes"?>
<Relationships xmlns="http://schemas.openxmlformats.org/package/2006/relationships"><Relationship Id="rId8" Type="http://schemas.openxmlformats.org/officeDocument/2006/relationships/slideLayout" Target="../slideLayouts/slideLayout781.xml"/><Relationship Id="rId13" Type="http://schemas.openxmlformats.org/officeDocument/2006/relationships/theme" Target="../theme/theme73.xml"/><Relationship Id="rId3" Type="http://schemas.openxmlformats.org/officeDocument/2006/relationships/slideLayout" Target="../slideLayouts/slideLayout776.xml"/><Relationship Id="rId7" Type="http://schemas.openxmlformats.org/officeDocument/2006/relationships/slideLayout" Target="../slideLayouts/slideLayout780.xml"/><Relationship Id="rId12" Type="http://schemas.openxmlformats.org/officeDocument/2006/relationships/slideLayout" Target="../slideLayouts/slideLayout785.xml"/><Relationship Id="rId2" Type="http://schemas.openxmlformats.org/officeDocument/2006/relationships/slideLayout" Target="../slideLayouts/slideLayout775.xml"/><Relationship Id="rId1" Type="http://schemas.openxmlformats.org/officeDocument/2006/relationships/slideLayout" Target="../slideLayouts/slideLayout774.xml"/><Relationship Id="rId6" Type="http://schemas.openxmlformats.org/officeDocument/2006/relationships/slideLayout" Target="../slideLayouts/slideLayout779.xml"/><Relationship Id="rId11" Type="http://schemas.openxmlformats.org/officeDocument/2006/relationships/slideLayout" Target="../slideLayouts/slideLayout784.xml"/><Relationship Id="rId5" Type="http://schemas.openxmlformats.org/officeDocument/2006/relationships/slideLayout" Target="../slideLayouts/slideLayout778.xml"/><Relationship Id="rId10" Type="http://schemas.openxmlformats.org/officeDocument/2006/relationships/slideLayout" Target="../slideLayouts/slideLayout783.xml"/><Relationship Id="rId4" Type="http://schemas.openxmlformats.org/officeDocument/2006/relationships/slideLayout" Target="../slideLayouts/slideLayout777.xml"/><Relationship Id="rId9" Type="http://schemas.openxmlformats.org/officeDocument/2006/relationships/slideLayout" Target="../slideLayouts/slideLayout782.xml"/></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793.xml"/><Relationship Id="rId13" Type="http://schemas.openxmlformats.org/officeDocument/2006/relationships/theme" Target="../theme/theme74.xml"/><Relationship Id="rId3" Type="http://schemas.openxmlformats.org/officeDocument/2006/relationships/slideLayout" Target="../slideLayouts/slideLayout788.xml"/><Relationship Id="rId7" Type="http://schemas.openxmlformats.org/officeDocument/2006/relationships/slideLayout" Target="../slideLayouts/slideLayout792.xml"/><Relationship Id="rId12" Type="http://schemas.openxmlformats.org/officeDocument/2006/relationships/slideLayout" Target="../slideLayouts/slideLayout797.xml"/><Relationship Id="rId2" Type="http://schemas.openxmlformats.org/officeDocument/2006/relationships/slideLayout" Target="../slideLayouts/slideLayout787.xml"/><Relationship Id="rId1" Type="http://schemas.openxmlformats.org/officeDocument/2006/relationships/slideLayout" Target="../slideLayouts/slideLayout786.xml"/><Relationship Id="rId6" Type="http://schemas.openxmlformats.org/officeDocument/2006/relationships/slideLayout" Target="../slideLayouts/slideLayout791.xml"/><Relationship Id="rId11" Type="http://schemas.openxmlformats.org/officeDocument/2006/relationships/slideLayout" Target="../slideLayouts/slideLayout796.xml"/><Relationship Id="rId5" Type="http://schemas.openxmlformats.org/officeDocument/2006/relationships/slideLayout" Target="../slideLayouts/slideLayout790.xml"/><Relationship Id="rId10" Type="http://schemas.openxmlformats.org/officeDocument/2006/relationships/slideLayout" Target="../slideLayouts/slideLayout795.xml"/><Relationship Id="rId4" Type="http://schemas.openxmlformats.org/officeDocument/2006/relationships/slideLayout" Target="../slideLayouts/slideLayout789.xml"/><Relationship Id="rId9" Type="http://schemas.openxmlformats.org/officeDocument/2006/relationships/slideLayout" Target="../slideLayouts/slideLayout794.xml"/><Relationship Id="rId14" Type="http://schemas.openxmlformats.org/officeDocument/2006/relationships/image" Target="../media/image1.png"/></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805.xml"/><Relationship Id="rId13" Type="http://schemas.openxmlformats.org/officeDocument/2006/relationships/theme" Target="../theme/theme75.xml"/><Relationship Id="rId3" Type="http://schemas.openxmlformats.org/officeDocument/2006/relationships/slideLayout" Target="../slideLayouts/slideLayout800.xml"/><Relationship Id="rId7" Type="http://schemas.openxmlformats.org/officeDocument/2006/relationships/slideLayout" Target="../slideLayouts/slideLayout804.xml"/><Relationship Id="rId12" Type="http://schemas.openxmlformats.org/officeDocument/2006/relationships/slideLayout" Target="../slideLayouts/slideLayout809.xml"/><Relationship Id="rId2" Type="http://schemas.openxmlformats.org/officeDocument/2006/relationships/slideLayout" Target="../slideLayouts/slideLayout799.xml"/><Relationship Id="rId1" Type="http://schemas.openxmlformats.org/officeDocument/2006/relationships/slideLayout" Target="../slideLayouts/slideLayout798.xml"/><Relationship Id="rId6" Type="http://schemas.openxmlformats.org/officeDocument/2006/relationships/slideLayout" Target="../slideLayouts/slideLayout803.xml"/><Relationship Id="rId11" Type="http://schemas.openxmlformats.org/officeDocument/2006/relationships/slideLayout" Target="../slideLayouts/slideLayout808.xml"/><Relationship Id="rId5" Type="http://schemas.openxmlformats.org/officeDocument/2006/relationships/slideLayout" Target="../slideLayouts/slideLayout802.xml"/><Relationship Id="rId10" Type="http://schemas.openxmlformats.org/officeDocument/2006/relationships/slideLayout" Target="../slideLayouts/slideLayout807.xml"/><Relationship Id="rId4" Type="http://schemas.openxmlformats.org/officeDocument/2006/relationships/slideLayout" Target="../slideLayouts/slideLayout801.xml"/><Relationship Id="rId9" Type="http://schemas.openxmlformats.org/officeDocument/2006/relationships/slideLayout" Target="../slideLayouts/slideLayout806.xml"/></Relationships>
</file>

<file path=ppt/slideMasters/_rels/slideMaster76.xml.rels><?xml version="1.0" encoding="UTF-8" standalone="yes"?>
<Relationships xmlns="http://schemas.openxmlformats.org/package/2006/relationships"><Relationship Id="rId3" Type="http://schemas.openxmlformats.org/officeDocument/2006/relationships/theme" Target="../theme/theme76.xml"/><Relationship Id="rId2" Type="http://schemas.openxmlformats.org/officeDocument/2006/relationships/slideLayout" Target="../slideLayouts/slideLayout811.xml"/><Relationship Id="rId1" Type="http://schemas.openxmlformats.org/officeDocument/2006/relationships/slideLayout" Target="../slideLayouts/slideLayout810.xml"/></Relationships>
</file>

<file path=ppt/slideMasters/_rels/slideMaster77.xml.rels><?xml version="1.0" encoding="UTF-8" standalone="yes"?>
<Relationships xmlns="http://schemas.openxmlformats.org/package/2006/relationships"><Relationship Id="rId8" Type="http://schemas.openxmlformats.org/officeDocument/2006/relationships/slideLayout" Target="../slideLayouts/slideLayout819.xml"/><Relationship Id="rId13" Type="http://schemas.openxmlformats.org/officeDocument/2006/relationships/image" Target="../media/image1.png"/><Relationship Id="rId3" Type="http://schemas.openxmlformats.org/officeDocument/2006/relationships/slideLayout" Target="../slideLayouts/slideLayout814.xml"/><Relationship Id="rId7" Type="http://schemas.openxmlformats.org/officeDocument/2006/relationships/slideLayout" Target="../slideLayouts/slideLayout818.xml"/><Relationship Id="rId12" Type="http://schemas.openxmlformats.org/officeDocument/2006/relationships/theme" Target="../theme/theme77.xml"/><Relationship Id="rId2" Type="http://schemas.openxmlformats.org/officeDocument/2006/relationships/slideLayout" Target="../slideLayouts/slideLayout813.xml"/><Relationship Id="rId1" Type="http://schemas.openxmlformats.org/officeDocument/2006/relationships/slideLayout" Target="../slideLayouts/slideLayout812.xml"/><Relationship Id="rId6" Type="http://schemas.openxmlformats.org/officeDocument/2006/relationships/slideLayout" Target="../slideLayouts/slideLayout817.xml"/><Relationship Id="rId11" Type="http://schemas.openxmlformats.org/officeDocument/2006/relationships/slideLayout" Target="../slideLayouts/slideLayout822.xml"/><Relationship Id="rId5" Type="http://schemas.openxmlformats.org/officeDocument/2006/relationships/slideLayout" Target="../slideLayouts/slideLayout816.xml"/><Relationship Id="rId10" Type="http://schemas.openxmlformats.org/officeDocument/2006/relationships/slideLayout" Target="../slideLayouts/slideLayout821.xml"/><Relationship Id="rId4" Type="http://schemas.openxmlformats.org/officeDocument/2006/relationships/slideLayout" Target="../slideLayouts/slideLayout815.xml"/><Relationship Id="rId9" Type="http://schemas.openxmlformats.org/officeDocument/2006/relationships/slideLayout" Target="../slideLayouts/slideLayout820.xml"/></Relationships>
</file>

<file path=ppt/slideMasters/_rels/slideMaster78.xml.rels><?xml version="1.0" encoding="UTF-8" standalone="yes"?>
<Relationships xmlns="http://schemas.openxmlformats.org/package/2006/relationships"><Relationship Id="rId8" Type="http://schemas.openxmlformats.org/officeDocument/2006/relationships/slideLayout" Target="../slideLayouts/slideLayout830.xml"/><Relationship Id="rId3" Type="http://schemas.openxmlformats.org/officeDocument/2006/relationships/slideLayout" Target="../slideLayouts/slideLayout825.xml"/><Relationship Id="rId7" Type="http://schemas.openxmlformats.org/officeDocument/2006/relationships/slideLayout" Target="../slideLayouts/slideLayout829.xml"/><Relationship Id="rId12" Type="http://schemas.openxmlformats.org/officeDocument/2006/relationships/theme" Target="../theme/theme78.xml"/><Relationship Id="rId2" Type="http://schemas.openxmlformats.org/officeDocument/2006/relationships/slideLayout" Target="../slideLayouts/slideLayout824.xml"/><Relationship Id="rId1" Type="http://schemas.openxmlformats.org/officeDocument/2006/relationships/slideLayout" Target="../slideLayouts/slideLayout823.xml"/><Relationship Id="rId6" Type="http://schemas.openxmlformats.org/officeDocument/2006/relationships/slideLayout" Target="../slideLayouts/slideLayout828.xml"/><Relationship Id="rId11" Type="http://schemas.openxmlformats.org/officeDocument/2006/relationships/slideLayout" Target="../slideLayouts/slideLayout833.xml"/><Relationship Id="rId5" Type="http://schemas.openxmlformats.org/officeDocument/2006/relationships/slideLayout" Target="../slideLayouts/slideLayout827.xml"/><Relationship Id="rId10" Type="http://schemas.openxmlformats.org/officeDocument/2006/relationships/slideLayout" Target="../slideLayouts/slideLayout832.xml"/><Relationship Id="rId4" Type="http://schemas.openxmlformats.org/officeDocument/2006/relationships/slideLayout" Target="../slideLayouts/slideLayout826.xml"/><Relationship Id="rId9" Type="http://schemas.openxmlformats.org/officeDocument/2006/relationships/slideLayout" Target="../slideLayouts/slideLayout831.xml"/></Relationships>
</file>

<file path=ppt/slideMasters/_rels/slideMaster79.xml.rels><?xml version="1.0" encoding="UTF-8" standalone="yes"?>
<Relationships xmlns="http://schemas.openxmlformats.org/package/2006/relationships"><Relationship Id="rId8" Type="http://schemas.openxmlformats.org/officeDocument/2006/relationships/slideLayout" Target="../slideLayouts/slideLayout841.xml"/><Relationship Id="rId13" Type="http://schemas.openxmlformats.org/officeDocument/2006/relationships/theme" Target="../theme/theme79.xml"/><Relationship Id="rId3" Type="http://schemas.openxmlformats.org/officeDocument/2006/relationships/slideLayout" Target="../slideLayouts/slideLayout836.xml"/><Relationship Id="rId7" Type="http://schemas.openxmlformats.org/officeDocument/2006/relationships/slideLayout" Target="../slideLayouts/slideLayout840.xml"/><Relationship Id="rId12" Type="http://schemas.openxmlformats.org/officeDocument/2006/relationships/slideLayout" Target="../slideLayouts/slideLayout845.xml"/><Relationship Id="rId2" Type="http://schemas.openxmlformats.org/officeDocument/2006/relationships/slideLayout" Target="../slideLayouts/slideLayout835.xml"/><Relationship Id="rId1" Type="http://schemas.openxmlformats.org/officeDocument/2006/relationships/slideLayout" Target="../slideLayouts/slideLayout834.xml"/><Relationship Id="rId6" Type="http://schemas.openxmlformats.org/officeDocument/2006/relationships/slideLayout" Target="../slideLayouts/slideLayout839.xml"/><Relationship Id="rId11" Type="http://schemas.openxmlformats.org/officeDocument/2006/relationships/slideLayout" Target="../slideLayouts/slideLayout844.xml"/><Relationship Id="rId5" Type="http://schemas.openxmlformats.org/officeDocument/2006/relationships/slideLayout" Target="../slideLayouts/slideLayout838.xml"/><Relationship Id="rId10" Type="http://schemas.openxmlformats.org/officeDocument/2006/relationships/slideLayout" Target="../slideLayouts/slideLayout843.xml"/><Relationship Id="rId4" Type="http://schemas.openxmlformats.org/officeDocument/2006/relationships/slideLayout" Target="../slideLayouts/slideLayout837.xml"/><Relationship Id="rId9" Type="http://schemas.openxmlformats.org/officeDocument/2006/relationships/slideLayout" Target="../slideLayouts/slideLayout842.xml"/></Relationships>
</file>

<file path=ppt/slideMasters/_rels/slideMaster80.xml.rels><?xml version="1.0" encoding="UTF-8" standalone="yes"?>
<Relationships xmlns="http://schemas.openxmlformats.org/package/2006/relationships"><Relationship Id="rId8" Type="http://schemas.openxmlformats.org/officeDocument/2006/relationships/slideLayout" Target="../slideLayouts/slideLayout853.xml"/><Relationship Id="rId13" Type="http://schemas.openxmlformats.org/officeDocument/2006/relationships/theme" Target="../theme/theme80.xml"/><Relationship Id="rId3" Type="http://schemas.openxmlformats.org/officeDocument/2006/relationships/slideLayout" Target="../slideLayouts/slideLayout848.xml"/><Relationship Id="rId7" Type="http://schemas.openxmlformats.org/officeDocument/2006/relationships/slideLayout" Target="../slideLayouts/slideLayout852.xml"/><Relationship Id="rId12" Type="http://schemas.openxmlformats.org/officeDocument/2006/relationships/slideLayout" Target="../slideLayouts/slideLayout857.xml"/><Relationship Id="rId2" Type="http://schemas.openxmlformats.org/officeDocument/2006/relationships/slideLayout" Target="../slideLayouts/slideLayout847.xml"/><Relationship Id="rId1" Type="http://schemas.openxmlformats.org/officeDocument/2006/relationships/slideLayout" Target="../slideLayouts/slideLayout846.xml"/><Relationship Id="rId6" Type="http://schemas.openxmlformats.org/officeDocument/2006/relationships/slideLayout" Target="../slideLayouts/slideLayout851.xml"/><Relationship Id="rId11" Type="http://schemas.openxmlformats.org/officeDocument/2006/relationships/slideLayout" Target="../slideLayouts/slideLayout856.xml"/><Relationship Id="rId5" Type="http://schemas.openxmlformats.org/officeDocument/2006/relationships/slideLayout" Target="../slideLayouts/slideLayout850.xml"/><Relationship Id="rId10" Type="http://schemas.openxmlformats.org/officeDocument/2006/relationships/slideLayout" Target="../slideLayouts/slideLayout855.xml"/><Relationship Id="rId4" Type="http://schemas.openxmlformats.org/officeDocument/2006/relationships/slideLayout" Target="../slideLayouts/slideLayout849.xml"/><Relationship Id="rId9" Type="http://schemas.openxmlformats.org/officeDocument/2006/relationships/slideLayout" Target="../slideLayouts/slideLayout854.xml"/><Relationship Id="rId14" Type="http://schemas.openxmlformats.org/officeDocument/2006/relationships/image" Target="../media/image1.png"/></Relationships>
</file>

<file path=ppt/slideMasters/_rels/slideMaster81.xml.rels><?xml version="1.0" encoding="UTF-8" standalone="yes"?>
<Relationships xmlns="http://schemas.openxmlformats.org/package/2006/relationships"><Relationship Id="rId3" Type="http://schemas.openxmlformats.org/officeDocument/2006/relationships/slideLayout" Target="../slideLayouts/slideLayout860.xml"/><Relationship Id="rId2" Type="http://schemas.openxmlformats.org/officeDocument/2006/relationships/slideLayout" Target="../slideLayouts/slideLayout859.xml"/><Relationship Id="rId1" Type="http://schemas.openxmlformats.org/officeDocument/2006/relationships/slideLayout" Target="../slideLayouts/slideLayout858.xml"/><Relationship Id="rId5" Type="http://schemas.openxmlformats.org/officeDocument/2006/relationships/theme" Target="../theme/theme81.xml"/><Relationship Id="rId4" Type="http://schemas.openxmlformats.org/officeDocument/2006/relationships/slideLayout" Target="../slideLayouts/slideLayout861.xml"/></Relationships>
</file>

<file path=ppt/slideMasters/_rels/slideMaster82.xml.rels><?xml version="1.0" encoding="UTF-8" standalone="yes"?>
<Relationships xmlns="http://schemas.openxmlformats.org/package/2006/relationships"><Relationship Id="rId8" Type="http://schemas.openxmlformats.org/officeDocument/2006/relationships/slideLayout" Target="../slideLayouts/slideLayout869.xml"/><Relationship Id="rId13" Type="http://schemas.openxmlformats.org/officeDocument/2006/relationships/theme" Target="../theme/theme82.xml"/><Relationship Id="rId3" Type="http://schemas.openxmlformats.org/officeDocument/2006/relationships/slideLayout" Target="../slideLayouts/slideLayout864.xml"/><Relationship Id="rId7" Type="http://schemas.openxmlformats.org/officeDocument/2006/relationships/slideLayout" Target="../slideLayouts/slideLayout868.xml"/><Relationship Id="rId12" Type="http://schemas.openxmlformats.org/officeDocument/2006/relationships/slideLayout" Target="../slideLayouts/slideLayout873.xml"/><Relationship Id="rId2" Type="http://schemas.openxmlformats.org/officeDocument/2006/relationships/slideLayout" Target="../slideLayouts/slideLayout863.xml"/><Relationship Id="rId1" Type="http://schemas.openxmlformats.org/officeDocument/2006/relationships/slideLayout" Target="../slideLayouts/slideLayout862.xml"/><Relationship Id="rId6" Type="http://schemas.openxmlformats.org/officeDocument/2006/relationships/slideLayout" Target="../slideLayouts/slideLayout867.xml"/><Relationship Id="rId11" Type="http://schemas.openxmlformats.org/officeDocument/2006/relationships/slideLayout" Target="../slideLayouts/slideLayout872.xml"/><Relationship Id="rId5" Type="http://schemas.openxmlformats.org/officeDocument/2006/relationships/slideLayout" Target="../slideLayouts/slideLayout866.xml"/><Relationship Id="rId10" Type="http://schemas.openxmlformats.org/officeDocument/2006/relationships/slideLayout" Target="../slideLayouts/slideLayout871.xml"/><Relationship Id="rId4" Type="http://schemas.openxmlformats.org/officeDocument/2006/relationships/slideLayout" Target="../slideLayouts/slideLayout865.xml"/><Relationship Id="rId9" Type="http://schemas.openxmlformats.org/officeDocument/2006/relationships/slideLayout" Target="../slideLayouts/slideLayout870.xml"/><Relationship Id="rId14" Type="http://schemas.openxmlformats.org/officeDocument/2006/relationships/image" Target="../media/image1.png"/></Relationships>
</file>

<file path=ppt/slideMasters/_rels/slideMaster83.xml.rels><?xml version="1.0" encoding="UTF-8" standalone="yes"?>
<Relationships xmlns="http://schemas.openxmlformats.org/package/2006/relationships"><Relationship Id="rId8" Type="http://schemas.openxmlformats.org/officeDocument/2006/relationships/slideLayout" Target="../slideLayouts/slideLayout881.xml"/><Relationship Id="rId13" Type="http://schemas.openxmlformats.org/officeDocument/2006/relationships/theme" Target="../theme/theme83.xml"/><Relationship Id="rId3" Type="http://schemas.openxmlformats.org/officeDocument/2006/relationships/slideLayout" Target="../slideLayouts/slideLayout876.xml"/><Relationship Id="rId7" Type="http://schemas.openxmlformats.org/officeDocument/2006/relationships/slideLayout" Target="../slideLayouts/slideLayout880.xml"/><Relationship Id="rId12" Type="http://schemas.openxmlformats.org/officeDocument/2006/relationships/slideLayout" Target="../slideLayouts/slideLayout885.xml"/><Relationship Id="rId2" Type="http://schemas.openxmlformats.org/officeDocument/2006/relationships/slideLayout" Target="../slideLayouts/slideLayout875.xml"/><Relationship Id="rId1" Type="http://schemas.openxmlformats.org/officeDocument/2006/relationships/slideLayout" Target="../slideLayouts/slideLayout874.xml"/><Relationship Id="rId6" Type="http://schemas.openxmlformats.org/officeDocument/2006/relationships/slideLayout" Target="../slideLayouts/slideLayout879.xml"/><Relationship Id="rId11" Type="http://schemas.openxmlformats.org/officeDocument/2006/relationships/slideLayout" Target="../slideLayouts/slideLayout884.xml"/><Relationship Id="rId5" Type="http://schemas.openxmlformats.org/officeDocument/2006/relationships/slideLayout" Target="../slideLayouts/slideLayout878.xml"/><Relationship Id="rId10" Type="http://schemas.openxmlformats.org/officeDocument/2006/relationships/slideLayout" Target="../slideLayouts/slideLayout883.xml"/><Relationship Id="rId4" Type="http://schemas.openxmlformats.org/officeDocument/2006/relationships/slideLayout" Target="../slideLayouts/slideLayout877.xml"/><Relationship Id="rId9" Type="http://schemas.openxmlformats.org/officeDocument/2006/relationships/slideLayout" Target="../slideLayouts/slideLayout882.xml"/><Relationship Id="rId14" Type="http://schemas.openxmlformats.org/officeDocument/2006/relationships/image" Target="../media/image1.png"/></Relationships>
</file>

<file path=ppt/slideMasters/_rels/slideMaster84.xml.rels><?xml version="1.0" encoding="UTF-8" standalone="yes"?>
<Relationships xmlns="http://schemas.openxmlformats.org/package/2006/relationships"><Relationship Id="rId8" Type="http://schemas.openxmlformats.org/officeDocument/2006/relationships/slideLayout" Target="../slideLayouts/slideLayout893.xml"/><Relationship Id="rId13" Type="http://schemas.openxmlformats.org/officeDocument/2006/relationships/image" Target="../media/image1.png"/><Relationship Id="rId3" Type="http://schemas.openxmlformats.org/officeDocument/2006/relationships/slideLayout" Target="../slideLayouts/slideLayout888.xml"/><Relationship Id="rId7" Type="http://schemas.openxmlformats.org/officeDocument/2006/relationships/slideLayout" Target="../slideLayouts/slideLayout892.xml"/><Relationship Id="rId12" Type="http://schemas.openxmlformats.org/officeDocument/2006/relationships/theme" Target="../theme/theme84.xml"/><Relationship Id="rId2" Type="http://schemas.openxmlformats.org/officeDocument/2006/relationships/slideLayout" Target="../slideLayouts/slideLayout887.xml"/><Relationship Id="rId1" Type="http://schemas.openxmlformats.org/officeDocument/2006/relationships/slideLayout" Target="../slideLayouts/slideLayout886.xml"/><Relationship Id="rId6" Type="http://schemas.openxmlformats.org/officeDocument/2006/relationships/slideLayout" Target="../slideLayouts/slideLayout891.xml"/><Relationship Id="rId11" Type="http://schemas.openxmlformats.org/officeDocument/2006/relationships/slideLayout" Target="../slideLayouts/slideLayout896.xml"/><Relationship Id="rId5" Type="http://schemas.openxmlformats.org/officeDocument/2006/relationships/slideLayout" Target="../slideLayouts/slideLayout890.xml"/><Relationship Id="rId10" Type="http://schemas.openxmlformats.org/officeDocument/2006/relationships/slideLayout" Target="../slideLayouts/slideLayout895.xml"/><Relationship Id="rId4" Type="http://schemas.openxmlformats.org/officeDocument/2006/relationships/slideLayout" Target="../slideLayouts/slideLayout889.xml"/><Relationship Id="rId9" Type="http://schemas.openxmlformats.org/officeDocument/2006/relationships/slideLayout" Target="../slideLayouts/slideLayout89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1194972499"/>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 id="21474840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3/29/21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2021. 3. 29.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3/29/21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3/29/21</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1279788953"/>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964001"/>
      </p:ext>
    </p:extLst>
  </p:cSld>
  <p:clrMap bg1="lt1" tx1="dk1" bg2="lt2" tx2="dk2" accent1="accent1" accent2="accent2" accent3="accent3" accent4="accent4" accent5="accent5" accent6="accent6" hlink="hlink" folHlink="folHlink"/>
  <p:sldLayoutIdLst>
    <p:sldLayoutId id="2147487756" r:id="rId1"/>
    <p:sldLayoutId id="2147487757" r:id="rId2"/>
    <p:sldLayoutId id="2147487758" r:id="rId3"/>
    <p:sldLayoutId id="2147487759" r:id="rId4"/>
    <p:sldLayoutId id="2147487760" r:id="rId5"/>
    <p:sldLayoutId id="2147487761" r:id="rId6"/>
    <p:sldLayoutId id="2147487762" r:id="rId7"/>
    <p:sldLayoutId id="2147487763" r:id="rId8"/>
    <p:sldLayoutId id="2147487764" r:id="rId9"/>
    <p:sldLayoutId id="2147487765" r:id="rId10"/>
    <p:sldLayoutId id="214748776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1042111834"/>
      </p:ext>
    </p:extLst>
  </p:cSld>
  <p:clrMap bg1="lt1" tx1="dk1" bg2="lt2" tx2="dk2" accent1="accent1" accent2="accent2" accent3="accent3" accent4="accent4" accent5="accent5" accent6="accent6" hlink="hlink" folHlink="folHlink"/>
  <p:sldLayoutIdLst>
    <p:sldLayoutId id="2147488051" r:id="rId1"/>
    <p:sldLayoutId id="2147488052" r:id="rId2"/>
    <p:sldLayoutId id="2147488053" r:id="rId3"/>
    <p:sldLayoutId id="2147488054" r:id="rId4"/>
    <p:sldLayoutId id="2147488055" r:id="rId5"/>
    <p:sldLayoutId id="2147488056" r:id="rId6"/>
    <p:sldLayoutId id="2147488057" r:id="rId7"/>
    <p:sldLayoutId id="2147488058" r:id="rId8"/>
    <p:sldLayoutId id="2147488059" r:id="rId9"/>
    <p:sldLayoutId id="2147488060" r:id="rId10"/>
    <p:sldLayoutId id="2147488061" r:id="rId11"/>
    <p:sldLayoutId id="214748806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91276993"/>
      </p:ext>
    </p:extLst>
  </p:cSld>
  <p:clrMap bg1="lt1" tx1="dk1" bg2="lt2" tx2="dk2" accent1="accent1" accent2="accent2" accent3="accent3" accent4="accent4" accent5="accent5" accent6="accent6" hlink="hlink" folHlink="folHlink"/>
  <p:sldLayoutIdLst>
    <p:sldLayoutId id="2147488077" r:id="rId1"/>
    <p:sldLayoutId id="2147488078" r:id="rId2"/>
    <p:sldLayoutId id="2147488079" r:id="rId3"/>
    <p:sldLayoutId id="2147488080" r:id="rId4"/>
    <p:sldLayoutId id="2147488081" r:id="rId5"/>
    <p:sldLayoutId id="2147488082" r:id="rId6"/>
    <p:sldLayoutId id="2147488083" r:id="rId7"/>
    <p:sldLayoutId id="2147488084" r:id="rId8"/>
    <p:sldLayoutId id="2147488085" r:id="rId9"/>
    <p:sldLayoutId id="2147488086" r:id="rId10"/>
    <p:sldLayoutId id="2147488087"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741370012"/>
      </p:ext>
    </p:extLst>
  </p:cSld>
  <p:clrMap bg1="lt1" tx1="dk1" bg2="lt2" tx2="dk2" accent1="accent1" accent2="accent2" accent3="accent3" accent4="accent4" accent5="accent5" accent6="accent6" hlink="hlink" folHlink="folHlink"/>
  <p:sldLayoutIdLst>
    <p:sldLayoutId id="2147488102" r:id="rId1"/>
    <p:sldLayoutId id="2147488103" r:id="rId2"/>
    <p:sldLayoutId id="2147488104" r:id="rId3"/>
    <p:sldLayoutId id="2147488105" r:id="rId4"/>
    <p:sldLayoutId id="2147488106" r:id="rId5"/>
    <p:sldLayoutId id="2147488107" r:id="rId6"/>
    <p:sldLayoutId id="2147488108" r:id="rId7"/>
    <p:sldLayoutId id="2147488109" r:id="rId8"/>
    <p:sldLayoutId id="2147488110" r:id="rId9"/>
    <p:sldLayoutId id="2147488111" r:id="rId10"/>
    <p:sldLayoutId id="2147488112" r:id="rId11"/>
    <p:sldLayoutId id="214748811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4035824772"/>
      </p:ext>
    </p:extLst>
  </p:cSld>
  <p:clrMap bg1="lt1" tx1="dk1" bg2="lt2" tx2="dk2" accent1="accent1" accent2="accent2" accent3="accent3" accent4="accent4" accent5="accent5" accent6="accent6" hlink="hlink" folHlink="folHlink"/>
  <p:sldLayoutIdLst>
    <p:sldLayoutId id="2147488153" r:id="rId1"/>
    <p:sldLayoutId id="2147488154" r:id="rId2"/>
    <p:sldLayoutId id="2147488155" r:id="rId3"/>
    <p:sldLayoutId id="2147488156" r:id="rId4"/>
    <p:sldLayoutId id="2147488157" r:id="rId5"/>
    <p:sldLayoutId id="2147488158" r:id="rId6"/>
    <p:sldLayoutId id="2147488159" r:id="rId7"/>
    <p:sldLayoutId id="2147488160" r:id="rId8"/>
    <p:sldLayoutId id="2147488161" r:id="rId9"/>
    <p:sldLayoutId id="2147488162" r:id="rId10"/>
    <p:sldLayoutId id="214748816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Tree>
    <p:extLst>
      <p:ext uri="{BB962C8B-B14F-4D97-AF65-F5344CB8AC3E}">
        <p14:creationId xmlns:p14="http://schemas.microsoft.com/office/powerpoint/2010/main" val="4254399577"/>
      </p:ext>
    </p:extLst>
  </p:cSld>
  <p:clrMap bg1="lt1" tx1="dk1" bg2="lt2" tx2="dk2" accent1="accent1" accent2="accent2" accent3="accent3" accent4="accent4" accent5="accent5" accent6="accent6" hlink="hlink" folHlink="folHlink"/>
  <p:sldLayoutIdLst>
    <p:sldLayoutId id="2147488165" r:id="rId1"/>
    <p:sldLayoutId id="2147488166" r:id="rId2"/>
    <p:sldLayoutId id="2147488167" r:id="rId3"/>
    <p:sldLayoutId id="2147488168" r:id="rId4"/>
    <p:sldLayoutId id="2147488169" r:id="rId5"/>
    <p:sldLayoutId id="2147488170" r:id="rId6"/>
    <p:sldLayoutId id="2147488171" r:id="rId7"/>
    <p:sldLayoutId id="2147488172" r:id="rId8"/>
    <p:sldLayoutId id="2147488173" r:id="rId9"/>
    <p:sldLayoutId id="2147488174" r:id="rId10"/>
    <p:sldLayoutId id="214748817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2695229678"/>
      </p:ext>
    </p:extLst>
  </p:cSld>
  <p:clrMap bg1="lt1" tx1="dk1" bg2="lt2" tx2="dk2" accent1="accent1" accent2="accent2" accent3="accent3" accent4="accent4" accent5="accent5" accent6="accent6" hlink="hlink" folHlink="folHlink"/>
  <p:sldLayoutIdLst>
    <p:sldLayoutId id="2147488190" r:id="rId1"/>
    <p:sldLayoutId id="2147488191" r:id="rId2"/>
    <p:sldLayoutId id="2147488192" r:id="rId3"/>
    <p:sldLayoutId id="2147488193" r:id="rId4"/>
    <p:sldLayoutId id="2147488194" r:id="rId5"/>
    <p:sldLayoutId id="2147488195" r:id="rId6"/>
    <p:sldLayoutId id="2147488196" r:id="rId7"/>
    <p:sldLayoutId id="2147488197" r:id="rId8"/>
    <p:sldLayoutId id="2147488198" r:id="rId9"/>
    <p:sldLayoutId id="2147488199" r:id="rId10"/>
    <p:sldLayoutId id="214748820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098556464"/>
      </p:ext>
    </p:extLst>
  </p:cSld>
  <p:clrMap bg1="lt1" tx1="dk1" bg2="lt2" tx2="dk2" accent1="accent1" accent2="accent2" accent3="accent3" accent4="accent4" accent5="accent5" accent6="accent6" hlink="hlink" folHlink="folHlink"/>
  <p:sldLayoutIdLst>
    <p:sldLayoutId id="2147488242" r:id="rId1"/>
    <p:sldLayoutId id="2147488243" r:id="rId2"/>
    <p:sldLayoutId id="2147488244" r:id="rId3"/>
    <p:sldLayoutId id="2147488245" r:id="rId4"/>
    <p:sldLayoutId id="2147488246" r:id="rId5"/>
    <p:sldLayoutId id="2147488247" r:id="rId6"/>
    <p:sldLayoutId id="2147488248" r:id="rId7"/>
    <p:sldLayoutId id="2147488249" r:id="rId8"/>
    <p:sldLayoutId id="2147488250" r:id="rId9"/>
    <p:sldLayoutId id="2147488251" r:id="rId10"/>
    <p:sldLayoutId id="214748825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512376025"/>
      </p:ext>
    </p:extLst>
  </p:cSld>
  <p:clrMap bg1="lt1" tx1="dk1" bg2="lt2" tx2="dk2" accent1="accent1" accent2="accent2" accent3="accent3" accent4="accent4" accent5="accent5" accent6="accent6" hlink="hlink" folHlink="folHlink"/>
  <p:sldLayoutIdLst>
    <p:sldLayoutId id="2147488254" r:id="rId1"/>
    <p:sldLayoutId id="2147488255" r:id="rId2"/>
    <p:sldLayoutId id="2147488256" r:id="rId3"/>
    <p:sldLayoutId id="2147488257" r:id="rId4"/>
    <p:sldLayoutId id="2147488258" r:id="rId5"/>
    <p:sldLayoutId id="2147488259" r:id="rId6"/>
    <p:sldLayoutId id="2147488260" r:id="rId7"/>
    <p:sldLayoutId id="2147488261" r:id="rId8"/>
    <p:sldLayoutId id="2147488262" r:id="rId9"/>
    <p:sldLayoutId id="2147488263" r:id="rId10"/>
    <p:sldLayoutId id="214748826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ＭＳ Ｐゴシック" charset="0"/>
                <a:cs typeface="ＭＳ Ｐゴシック" charset="0"/>
              </a:rPr>
              <a:pPr eaLnBrk="1" fontAlgn="auto" hangingPunct="1">
                <a:spcBef>
                  <a:spcPts val="0"/>
                </a:spcBef>
                <a:spcAft>
                  <a:spcPts val="0"/>
                </a:spcAft>
              </a:pPr>
              <a:t>‹#›</a:t>
            </a:fld>
            <a:endParaRPr lang="en-US" altLang="en-US">
              <a:solidFill>
                <a:srgbClr val="000000"/>
              </a:solidFill>
              <a:ea typeface="ＭＳ Ｐゴシック" charset="0"/>
              <a:cs typeface="ＭＳ Ｐゴシック" charset="0"/>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Tree>
    <p:extLst>
      <p:ext uri="{BB962C8B-B14F-4D97-AF65-F5344CB8AC3E}">
        <p14:creationId xmlns:p14="http://schemas.microsoft.com/office/powerpoint/2010/main" val="1591475840"/>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eaLnBrk="1" fontAlgn="auto" hangingPunct="1">
              <a:spcBef>
                <a:spcPts val="0"/>
              </a:spcBef>
              <a:spcAft>
                <a:spcPts val="0"/>
              </a:spcAft>
            </a:pPr>
            <a:fld id="{6F400BD0-49BF-48FC-8114-37C1D4F5AB3D}" type="slidenum">
              <a:rPr lang="en-US" altLang="en-US">
                <a:solidFill>
                  <a:srgbClr val="000000"/>
                </a:solidFill>
                <a:ea typeface=""/>
              </a:rPr>
              <a:pPr defTabSz="914259"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861827275"/>
      </p:ext>
    </p:extLst>
  </p:cSld>
  <p:clrMap bg1="lt1" tx1="dk1" bg2="lt2" tx2="dk2" accent1="accent1" accent2="accent2" accent3="accent3" accent4="accent4" accent5="accent5" accent6="accent6" hlink="hlink" folHlink="folHlink"/>
  <p:sldLayoutIdLst>
    <p:sldLayoutId id="2147488278" r:id="rId1"/>
    <p:sldLayoutId id="2147488279" r:id="rId2"/>
    <p:sldLayoutId id="2147488280" r:id="rId3"/>
    <p:sldLayoutId id="2147488281" r:id="rId4"/>
    <p:sldLayoutId id="2147488282" r:id="rId5"/>
    <p:sldLayoutId id="2147488283" r:id="rId6"/>
    <p:sldLayoutId id="2147488284" r:id="rId7"/>
    <p:sldLayoutId id="2147488285" r:id="rId8"/>
    <p:sldLayoutId id="2147488286" r:id="rId9"/>
    <p:sldLayoutId id="2147488287" r:id="rId10"/>
    <p:sldLayoutId id="2147488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endParaRPr lang="en-US" altLang="en-US" dirty="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2"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eaLnBrk="1" fontAlgn="auto" hangingPunct="1">
              <a:spcBef>
                <a:spcPts val="0"/>
              </a:spcBef>
              <a:spcAft>
                <a:spcPts val="0"/>
              </a:spcAft>
            </a:pPr>
            <a:fld id="{4EBE9CF4-FEF8-6C4E-93E0-DBB5FD807A09}" type="slidenum">
              <a:rPr lang="en-US" smtClean="0">
                <a:solidFill>
                  <a:srgbClr val="000000">
                    <a:tint val="75000"/>
                  </a:srgbClr>
                </a:solidFill>
                <a:latin typeface="Tahoma"/>
                <a:ea typeface=""/>
              </a:rPr>
              <a:pPr defTabSz="457200" eaLnBrk="1" fontAlgn="auto" hangingPunct="1">
                <a:spcBef>
                  <a:spcPts val="0"/>
                </a:spcBef>
                <a:spcAft>
                  <a:spcPts val="0"/>
                </a:spcAft>
              </a:pPr>
              <a:t>‹#›</a:t>
            </a:fld>
            <a:endParaRPr lang="en-US">
              <a:solidFill>
                <a:srgbClr val="000000">
                  <a:tint val="75000"/>
                </a:srgbClr>
              </a:solidFill>
              <a:latin typeface="Tahoma"/>
              <a:ea typeface=""/>
            </a:endParaRPr>
          </a:p>
        </p:txBody>
      </p:sp>
    </p:spTree>
    <p:extLst>
      <p:ext uri="{BB962C8B-B14F-4D97-AF65-F5344CB8AC3E}">
        <p14:creationId xmlns:p14="http://schemas.microsoft.com/office/powerpoint/2010/main" val="3275704331"/>
      </p:ext>
    </p:extLst>
  </p:cSld>
  <p:clrMap bg1="lt1" tx1="dk1" bg2="lt2" tx2="dk2" accent1="accent1" accent2="accent2" accent3="accent3" accent4="accent4" accent5="accent5" accent6="accent6" hlink="hlink" folHlink="folHlink"/>
  <p:sldLayoutIdLst>
    <p:sldLayoutId id="2147488290" r:id="rId1"/>
    <p:sldLayoutId id="2147488291" r:id="rId2"/>
    <p:sldLayoutId id="2147488292" r:id="rId3"/>
    <p:sldLayoutId id="2147488293" r:id="rId4"/>
    <p:sldLayoutId id="2147488294" r:id="rId5"/>
    <p:sldLayoutId id="2147488295" r:id="rId6"/>
    <p:sldLayoutId id="2147488296" r:id="rId7"/>
    <p:sldLayoutId id="2147488297" r:id="rId8"/>
    <p:sldLayoutId id="2147488298" r:id="rId9"/>
    <p:sldLayoutId id="2147488299" r:id="rId10"/>
    <p:sldLayoutId id="2147488300" r:id="rId11"/>
  </p:sldLayoutIdLst>
  <p:transition/>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200">
          <a:solidFill>
            <a:schemeClr val="tx1"/>
          </a:solidFill>
          <a:latin typeface="Perpetua"/>
          <a:ea typeface="+mn-ea"/>
          <a:cs typeface="Perpetua"/>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800">
          <a:solidFill>
            <a:schemeClr val="tx1"/>
          </a:solidFill>
          <a:latin typeface="Perpetua"/>
          <a:cs typeface="Perpetua"/>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800">
          <a:solidFill>
            <a:schemeClr val="tx1"/>
          </a:solidFill>
          <a:latin typeface="Perpetua"/>
          <a:cs typeface="Perpetua"/>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400">
          <a:solidFill>
            <a:schemeClr val="tx1"/>
          </a:solidFill>
          <a:latin typeface="Perpetua"/>
          <a:cs typeface="Perpetua"/>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Perpetua"/>
          <a:cs typeface="Perpetua"/>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eaLnBrk="1" fontAlgn="auto" hangingPunct="1">
              <a:spcBef>
                <a:spcPts val="0"/>
              </a:spcBef>
              <a:spcAft>
                <a:spcPts val="0"/>
              </a:spcAft>
            </a:pPr>
            <a:fld id="{6F400BD0-49BF-48FC-8114-37C1D4F5AB3D}" type="slidenum">
              <a:rPr lang="en-US" altLang="en-US" smtClean="0">
                <a:solidFill>
                  <a:srgbClr val="000000"/>
                </a:solidFill>
                <a:ea typeface=""/>
              </a:rPr>
              <a:pPr defTabSz="914165"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Tree>
    <p:extLst>
      <p:ext uri="{BB962C8B-B14F-4D97-AF65-F5344CB8AC3E}">
        <p14:creationId xmlns:p14="http://schemas.microsoft.com/office/powerpoint/2010/main" val="2650846847"/>
      </p:ext>
    </p:extLst>
  </p:cSld>
  <p:clrMap bg1="lt1" tx1="dk1" bg2="lt2" tx2="dk2" accent1="accent1" accent2="accent2" accent3="accent3" accent4="accent4" accent5="accent5" accent6="accent6" hlink="hlink" folHlink="folHlink"/>
  <p:sldLayoutIdLst>
    <p:sldLayoutId id="2147488330" r:id="rId1"/>
    <p:sldLayoutId id="2147488331" r:id="rId2"/>
    <p:sldLayoutId id="2147488332" r:id="rId3"/>
    <p:sldLayoutId id="2147488333" r:id="rId4"/>
    <p:sldLayoutId id="2147488334" r:id="rId5"/>
    <p:sldLayoutId id="2147488335" r:id="rId6"/>
    <p:sldLayoutId id="2147488336" r:id="rId7"/>
    <p:sldLayoutId id="2147488337" r:id="rId8"/>
    <p:sldLayoutId id="2147488338" r:id="rId9"/>
    <p:sldLayoutId id="2147488339" r:id="rId10"/>
    <p:sldLayoutId id="214748834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1954713066"/>
      </p:ext>
    </p:extLst>
  </p:cSld>
  <p:clrMap bg1="lt1" tx1="dk1" bg2="lt2" tx2="dk2" accent1="accent1" accent2="accent2" accent3="accent3" accent4="accent4" accent5="accent5" accent6="accent6" hlink="hlink" folHlink="folHlink"/>
  <p:sldLayoutIdLst>
    <p:sldLayoutId id="2147488380" r:id="rId1"/>
    <p:sldLayoutId id="2147488381" r:id="rId2"/>
    <p:sldLayoutId id="2147488382" r:id="rId3"/>
    <p:sldLayoutId id="2147488383" r:id="rId4"/>
    <p:sldLayoutId id="2147488384" r:id="rId5"/>
    <p:sldLayoutId id="2147488385" r:id="rId6"/>
    <p:sldLayoutId id="2147488386" r:id="rId7"/>
    <p:sldLayoutId id="2147488387" r:id="rId8"/>
    <p:sldLayoutId id="2147488388" r:id="rId9"/>
    <p:sldLayoutId id="2147488389" r:id="rId10"/>
    <p:sldLayoutId id="2147488390"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013023667"/>
      </p:ext>
    </p:extLst>
  </p:cSld>
  <p:clrMap bg1="lt1" tx1="dk1" bg2="lt2" tx2="dk2" accent1="accent1" accent2="accent2" accent3="accent3" accent4="accent4" accent5="accent5" accent6="accent6" hlink="hlink" folHlink="folHlink"/>
  <p:sldLayoutIdLst>
    <p:sldLayoutId id="2147488500" r:id="rId1"/>
    <p:sldLayoutId id="2147488501" r:id="rId2"/>
    <p:sldLayoutId id="2147488502" r:id="rId3"/>
    <p:sldLayoutId id="2147488503" r:id="rId4"/>
    <p:sldLayoutId id="2147488504" r:id="rId5"/>
    <p:sldLayoutId id="2147488505" r:id="rId6"/>
    <p:sldLayoutId id="2147488506" r:id="rId7"/>
    <p:sldLayoutId id="2147488507" r:id="rId8"/>
    <p:sldLayoutId id="2147488508" r:id="rId9"/>
    <p:sldLayoutId id="2147488509" r:id="rId10"/>
    <p:sldLayoutId id="2147488510" r:id="rId11"/>
    <p:sldLayoutId id="214748851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29943817"/>
      </p:ext>
    </p:extLst>
  </p:cSld>
  <p:clrMap bg1="lt1" tx1="dk1" bg2="lt2" tx2="dk2" accent1="accent1" accent2="accent2" accent3="accent3" accent4="accent4" accent5="accent5" accent6="accent6" hlink="hlink" folHlink="folHlink"/>
  <p:sldLayoutIdLst>
    <p:sldLayoutId id="2147488513" r:id="rId1"/>
    <p:sldLayoutId id="2147488514" r:id="rId2"/>
    <p:sldLayoutId id="2147488515" r:id="rId3"/>
    <p:sldLayoutId id="2147488516" r:id="rId4"/>
    <p:sldLayoutId id="2147488517" r:id="rId5"/>
    <p:sldLayoutId id="2147488518" r:id="rId6"/>
    <p:sldLayoutId id="2147488519" r:id="rId7"/>
    <p:sldLayoutId id="2147488520" r:id="rId8"/>
    <p:sldLayoutId id="2147488521" r:id="rId9"/>
    <p:sldLayoutId id="2147488522" r:id="rId10"/>
    <p:sldLayoutId id="214748852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50001896"/>
      </p:ext>
    </p:extLst>
  </p:cSld>
  <p:clrMap bg1="lt1" tx1="dk1" bg2="lt2" tx2="dk2" accent1="accent1" accent2="accent2" accent3="accent3" accent4="accent4" accent5="accent5" accent6="accent6" hlink="hlink" folHlink="folHlink"/>
  <p:sldLayoutIdLst>
    <p:sldLayoutId id="2147488525" r:id="rId1"/>
    <p:sldLayoutId id="2147488526" r:id="rId2"/>
    <p:sldLayoutId id="2147488527" r:id="rId3"/>
    <p:sldLayoutId id="2147488528" r:id="rId4"/>
    <p:sldLayoutId id="2147488529" r:id="rId5"/>
    <p:sldLayoutId id="2147488530" r:id="rId6"/>
    <p:sldLayoutId id="2147488531" r:id="rId7"/>
    <p:sldLayoutId id="2147488532" r:id="rId8"/>
    <p:sldLayoutId id="2147488533" r:id="rId9"/>
    <p:sldLayoutId id="2147488534" r:id="rId10"/>
    <p:sldLayoutId id="21474885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1203907"/>
      </p:ext>
    </p:extLst>
  </p:cSld>
  <p:clrMap bg1="lt1" tx1="dk1" bg2="lt2" tx2="dk2" accent1="accent1" accent2="accent2" accent3="accent3" accent4="accent4" accent5="accent5" accent6="accent6" hlink="hlink" folHlink="folHlink"/>
  <p:sldLayoutIdLst>
    <p:sldLayoutId id="2147488574" r:id="rId1"/>
    <p:sldLayoutId id="2147488575" r:id="rId2"/>
    <p:sldLayoutId id="2147488576" r:id="rId3"/>
    <p:sldLayoutId id="2147488577" r:id="rId4"/>
    <p:sldLayoutId id="2147488578" r:id="rId5"/>
    <p:sldLayoutId id="2147488579"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defRPr/>
            </a:pPr>
            <a:fld id="{F696C65B-3C59-4ED5-9C7F-730621DD0788}" type="datetime1">
              <a:rPr lang="en-US" smtClean="0">
                <a:solidFill>
                  <a:prstClr val="black">
                    <a:tint val="75000"/>
                  </a:prstClr>
                </a:solidFill>
                <a:latin typeface="Gill Sans MT" panose="020B0502020104020203"/>
                <a:ea typeface=""/>
              </a:rPr>
              <a:pPr eaLnBrk="1" fontAlgn="auto" hangingPunct="1">
                <a:spcBef>
                  <a:spcPts val="0"/>
                </a:spcBef>
                <a:spcAft>
                  <a:spcPts val="0"/>
                </a:spcAft>
                <a:defRPr/>
              </a:pPr>
              <a:t>3/29/21</a:t>
            </a:fld>
            <a:endParaRPr lang="en-US">
              <a:solidFill>
                <a:prstClr val="black">
                  <a:tint val="75000"/>
                </a:prstClr>
              </a:solidFill>
              <a:latin typeface="Gill Sans MT" panose="020B0502020104020203"/>
              <a:ea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defRPr/>
            </a:pPr>
            <a:endParaRPr lang="en-US">
              <a:solidFill>
                <a:prstClr val="black">
                  <a:tint val="75000"/>
                </a:prstClr>
              </a:solidFill>
              <a:latin typeface="Gill Sans MT" panose="020B0502020104020203"/>
              <a:ea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defRPr/>
            </a:pPr>
            <a:fld id="{13F32364-6BA0-48AA-B029-3ED2192016FC}" type="slidenum">
              <a:rPr lang="en-US" smtClean="0">
                <a:solidFill>
                  <a:prstClr val="black">
                    <a:tint val="75000"/>
                  </a:prstClr>
                </a:solidFill>
                <a:latin typeface="Gill Sans MT" panose="020B0502020104020203"/>
                <a:ea typeface=""/>
              </a:rPr>
              <a:pPr eaLnBrk="1" fontAlgn="auto" hangingPunct="1">
                <a:spcBef>
                  <a:spcPts val="0"/>
                </a:spcBef>
                <a:spcAft>
                  <a:spcPts val="0"/>
                </a:spcAft>
                <a:defRPr/>
              </a:pPr>
              <a:t>‹#›</a:t>
            </a:fld>
            <a:endParaRPr lang="en-US">
              <a:solidFill>
                <a:prstClr val="black">
                  <a:tint val="75000"/>
                </a:prstClr>
              </a:solidFill>
              <a:latin typeface="Gill Sans MT" panose="020B0502020104020203"/>
              <a:ea typeface=""/>
            </a:endParaRPr>
          </a:p>
        </p:txBody>
      </p:sp>
    </p:spTree>
    <p:extLst>
      <p:ext uri="{BB962C8B-B14F-4D97-AF65-F5344CB8AC3E}">
        <p14:creationId xmlns:p14="http://schemas.microsoft.com/office/powerpoint/2010/main" val="3715327677"/>
      </p:ext>
    </p:extLst>
  </p:cSld>
  <p:clrMap bg1="lt1" tx1="dk1" bg2="lt2" tx2="dk2" accent1="accent1" accent2="accent2" accent3="accent3" accent4="accent4" accent5="accent5" accent6="accent6" hlink="hlink" folHlink="folHlink"/>
  <p:sldLayoutIdLst>
    <p:sldLayoutId id="2147488581" r:id="rId1"/>
    <p:sldLayoutId id="2147488582" r:id="rId2"/>
    <p:sldLayoutId id="2147488583" r:id="rId3"/>
    <p:sldLayoutId id="2147488584" r:id="rId4"/>
    <p:sldLayoutId id="2147488585" r:id="rId5"/>
    <p:sldLayoutId id="2147488586" r:id="rId6"/>
    <p:sldLayoutId id="2147488587" r:id="rId7"/>
    <p:sldLayoutId id="2147488588" r:id="rId8"/>
    <p:sldLayoutId id="2147488589" r:id="rId9"/>
    <p:sldLayoutId id="2147488590" r:id="rId10"/>
    <p:sldLayoutId id="2147488591" r:id="rId11"/>
  </p:sldLayoutIdLst>
  <p:hf hdr="0" ftr="0" dt="0"/>
  <p:txStyles>
    <p:titleStyle>
      <a:lvl1pPr algn="ctr" defTabSz="914400" rtl="0" eaLnBrk="1" latinLnBrk="0" hangingPunct="1">
        <a:spcBef>
          <a:spcPct val="0"/>
        </a:spcBef>
        <a:buNone/>
        <a:defRPr sz="4400" kern="1200">
          <a:solidFill>
            <a:schemeClr val="tx1"/>
          </a:solidFill>
          <a:latin typeface="Gill Sans MT" panose="020B0502020104020203"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1026"/>
          <p:cNvSpPr>
            <a:spLocks noGrp="1" noChangeArrowheads="1"/>
          </p:cNvSpPr>
          <p:nvPr>
            <p:ph type="title"/>
          </p:nvPr>
        </p:nvSpPr>
        <p:spPr bwMode="auto">
          <a:xfrm>
            <a:off x="228600" y="152400"/>
            <a:ext cx="8610600" cy="1066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0355" name="Rectangle 1027"/>
          <p:cNvSpPr>
            <a:spLocks noGrp="1" noChangeArrowheads="1"/>
          </p:cNvSpPr>
          <p:nvPr>
            <p:ph type="body" idx="1"/>
          </p:nvPr>
        </p:nvSpPr>
        <p:spPr bwMode="auto">
          <a:xfrm>
            <a:off x="228600" y="1371600"/>
            <a:ext cx="8610600" cy="4876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6" name="Rectangle 1028"/>
          <p:cNvSpPr>
            <a:spLocks noGrp="1" noChangeArrowheads="1"/>
          </p:cNvSpPr>
          <p:nvPr>
            <p:ph type="dt" sz="half" idx="2"/>
          </p:nvPr>
        </p:nvSpPr>
        <p:spPr bwMode="auto">
          <a:xfrm>
            <a:off x="457200" y="6243638"/>
            <a:ext cx="2133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ct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600">
                <a:latin typeface="+mj-lt"/>
              </a:defRPr>
            </a:lvl1pPr>
          </a:lstStyle>
          <a:p>
            <a:pPr fontAlgn="base">
              <a:spcBef>
                <a:spcPct val="0"/>
              </a:spcBef>
              <a:spcAft>
                <a:spcPct val="0"/>
              </a:spcAft>
            </a:pPr>
            <a:fld id="{FB9097EB-AA7A-5345-B645-B68656F94D5E}" type="slidenum">
              <a:rPr lang="en-US" smtClean="0">
                <a:solidFill>
                  <a:srgbClr val="000000"/>
                </a:solidFill>
                <a:latin typeface="Garamond"/>
                <a:ea typeface="ＭＳ Ｐゴシック" charset="0"/>
              </a:rPr>
              <a:pPr fontAlgn="base">
                <a:spcBef>
                  <a:spcPct val="0"/>
                </a:spcBef>
                <a:spcAft>
                  <a:spcPct val="0"/>
                </a:spcAft>
              </a:pPr>
              <a:t>‹#›</a:t>
            </a:fld>
            <a:endParaRPr lang="en-US">
              <a:solidFill>
                <a:srgbClr val="000000"/>
              </a:solidFill>
              <a:latin typeface="Garamond"/>
              <a:ea typeface="ＭＳ Ｐゴシック" charset="0"/>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036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pic>
        <p:nvPicPr>
          <p:cNvPr id="100362" name="Picture 1034" descr="logo"/>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4038602" y="6400800"/>
            <a:ext cx="1343025" cy="26193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28482553"/>
      </p:ext>
    </p:extLst>
  </p:cSld>
  <p:clrMap bg1="lt1" tx1="dk1" bg2="lt2" tx2="dk2" accent1="accent1" accent2="accent2" accent3="accent3" accent4="accent4" accent5="accent5" accent6="accent6" hlink="hlink" folHlink="folHlink"/>
  <p:sldLayoutIdLst>
    <p:sldLayoutId id="2147488654" r:id="rId1"/>
    <p:sldLayoutId id="2147488655" r:id="rId2"/>
    <p:sldLayoutId id="2147488656" r:id="rId3"/>
    <p:sldLayoutId id="2147488657" r:id="rId4"/>
    <p:sldLayoutId id="2147488658" r:id="rId5"/>
    <p:sldLayoutId id="2147488659" r:id="rId6"/>
    <p:sldLayoutId id="2147488660" r:id="rId7"/>
    <p:sldLayoutId id="2147488661" r:id="rId8"/>
    <p:sldLayoutId id="2147488662" r:id="rId9"/>
    <p:sldLayoutId id="2147488663" r:id="rId10"/>
    <p:sldLayoutId id="2147488664" r:id="rId11"/>
    <p:sldLayoutId id="2147488665" r:id="rId12"/>
    <p:sldLayoutId id="2147488666" r:id="rId13"/>
  </p:sldLayoutIdLst>
  <p:transition/>
  <p:hf hdr="0" ftr="0" dt="0"/>
  <p:txStyles>
    <p:title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4000">
          <a:solidFill>
            <a:schemeClr val="tx2"/>
          </a:solidFill>
          <a:latin typeface="Garamond" charset="0"/>
          <a:ea typeface="ＭＳ Ｐゴシック" charset="0"/>
        </a:defRPr>
      </a:lvl2pPr>
      <a:lvl3pPr algn="l" rtl="0" fontAlgn="base">
        <a:spcBef>
          <a:spcPct val="0"/>
        </a:spcBef>
        <a:spcAft>
          <a:spcPct val="0"/>
        </a:spcAft>
        <a:defRPr sz="4000">
          <a:solidFill>
            <a:schemeClr val="tx2"/>
          </a:solidFill>
          <a:latin typeface="Garamond" charset="0"/>
          <a:ea typeface="ＭＳ Ｐゴシック" charset="0"/>
        </a:defRPr>
      </a:lvl3pPr>
      <a:lvl4pPr algn="l" rtl="0" fontAlgn="base">
        <a:spcBef>
          <a:spcPct val="0"/>
        </a:spcBef>
        <a:spcAft>
          <a:spcPct val="0"/>
        </a:spcAft>
        <a:defRPr sz="4000">
          <a:solidFill>
            <a:schemeClr val="tx2"/>
          </a:solidFill>
          <a:latin typeface="Garamond" charset="0"/>
          <a:ea typeface="ＭＳ Ｐゴシック" charset="0"/>
        </a:defRPr>
      </a:lvl4pPr>
      <a:lvl5pPr algn="l" rtl="0" fontAlgn="base">
        <a:spcBef>
          <a:spcPct val="0"/>
        </a:spcBef>
        <a:spcAft>
          <a:spcPct val="0"/>
        </a:spcAft>
        <a:defRPr sz="4000">
          <a:solidFill>
            <a:schemeClr val="tx2"/>
          </a:solidFill>
          <a:latin typeface="Garamond" charset="0"/>
          <a:ea typeface="ＭＳ Ｐゴシック" charset="0"/>
        </a:defRPr>
      </a:lvl5pPr>
      <a:lvl6pPr marL="457200" algn="l" rtl="0" fontAlgn="base">
        <a:spcBef>
          <a:spcPct val="0"/>
        </a:spcBef>
        <a:spcAft>
          <a:spcPct val="0"/>
        </a:spcAft>
        <a:defRPr sz="4000">
          <a:solidFill>
            <a:schemeClr val="tx2"/>
          </a:solidFill>
          <a:latin typeface="Garamond" charset="0"/>
          <a:ea typeface="ＭＳ Ｐゴシック" charset="0"/>
        </a:defRPr>
      </a:lvl6pPr>
      <a:lvl7pPr marL="914400" algn="l" rtl="0" fontAlgn="base">
        <a:spcBef>
          <a:spcPct val="0"/>
        </a:spcBef>
        <a:spcAft>
          <a:spcPct val="0"/>
        </a:spcAft>
        <a:defRPr sz="4000">
          <a:solidFill>
            <a:schemeClr val="tx2"/>
          </a:solidFill>
          <a:latin typeface="Garamond" charset="0"/>
          <a:ea typeface="ＭＳ Ｐゴシック" charset="0"/>
        </a:defRPr>
      </a:lvl7pPr>
      <a:lvl8pPr marL="1371600" algn="l" rtl="0" fontAlgn="base">
        <a:spcBef>
          <a:spcPct val="0"/>
        </a:spcBef>
        <a:spcAft>
          <a:spcPct val="0"/>
        </a:spcAft>
        <a:defRPr sz="4000">
          <a:solidFill>
            <a:schemeClr val="tx2"/>
          </a:solidFill>
          <a:latin typeface="Garamond" charset="0"/>
          <a:ea typeface="ＭＳ Ｐゴシック" charset="0"/>
        </a:defRPr>
      </a:lvl8pPr>
      <a:lvl9pPr marL="1828800" algn="l" rtl="0" fontAlgn="base">
        <a:spcBef>
          <a:spcPct val="0"/>
        </a:spcBef>
        <a:spcAft>
          <a:spcPct val="0"/>
        </a:spcAft>
        <a:defRPr sz="4000">
          <a:solidFill>
            <a:schemeClr val="tx2"/>
          </a:solidFill>
          <a:latin typeface="Garamond" charset="0"/>
          <a:ea typeface="ＭＳ Ｐゴシック" charset="0"/>
        </a:defRPr>
      </a:lvl9pPr>
    </p:titleStyle>
    <p:bodyStyle>
      <a:lvl1pPr marL="342900" indent="-342900" algn="l" rtl="0" fontAlgn="base">
        <a:spcBef>
          <a:spcPct val="20000"/>
        </a:spcBef>
        <a:spcAft>
          <a:spcPct val="0"/>
        </a:spcAft>
        <a:buClr>
          <a:schemeClr val="accent1"/>
        </a:buClr>
        <a:buSzPct val="65000"/>
        <a:buFont typeface="Wingdings" charset="0"/>
        <a:buChar char="n"/>
        <a:defRPr sz="2400">
          <a:solidFill>
            <a:schemeClr val="tx1"/>
          </a:solidFill>
          <a:latin typeface="+mn-lt"/>
          <a:ea typeface="+mn-ea"/>
          <a:cs typeface="+mn-cs"/>
        </a:defRPr>
      </a:lvl1pPr>
      <a:lvl2pPr marL="669925" indent="-325438" algn="l" rtl="0" fontAlgn="base">
        <a:spcBef>
          <a:spcPct val="20000"/>
        </a:spcBef>
        <a:spcAft>
          <a:spcPct val="0"/>
        </a:spcAft>
        <a:buClr>
          <a:schemeClr val="accent2"/>
        </a:buClr>
        <a:buSzPct val="60000"/>
        <a:buFont typeface="Wingdings" charset="0"/>
        <a:buChar char="q"/>
        <a:defRPr sz="2200">
          <a:solidFill>
            <a:schemeClr val="tx1"/>
          </a:solidFill>
          <a:latin typeface="+mn-lt"/>
          <a:ea typeface="+mn-ea"/>
        </a:defRPr>
      </a:lvl2pPr>
      <a:lvl3pPr marL="1022350" indent="-350838" algn="l" rtl="0" fontAlgn="base">
        <a:spcBef>
          <a:spcPct val="20000"/>
        </a:spcBef>
        <a:spcAft>
          <a:spcPct val="0"/>
        </a:spcAft>
        <a:buClr>
          <a:schemeClr val="accent1"/>
        </a:buClr>
        <a:buSzPct val="65000"/>
        <a:buFont typeface="Wingdings" charset="0"/>
        <a:buChar char="n"/>
        <a:defRPr sz="2000">
          <a:solidFill>
            <a:schemeClr val="tx1"/>
          </a:solidFill>
          <a:latin typeface="+mn-lt"/>
          <a:ea typeface="+mn-ea"/>
        </a:defRPr>
      </a:lvl3pPr>
      <a:lvl4pPr marL="1339850" indent="-315913" algn="l" rtl="0" fontAlgn="base">
        <a:spcBef>
          <a:spcPct val="20000"/>
        </a:spcBef>
        <a:spcAft>
          <a:spcPct val="0"/>
        </a:spcAft>
        <a:buClr>
          <a:schemeClr val="accent2"/>
        </a:buClr>
        <a:buSzPct val="70000"/>
        <a:buFont typeface="Wingdings" charset="0"/>
        <a:buChar char="q"/>
        <a:defRPr>
          <a:solidFill>
            <a:schemeClr val="tx1"/>
          </a:solidFill>
          <a:latin typeface="+mn-lt"/>
          <a:ea typeface="+mn-ea"/>
        </a:defRPr>
      </a:lvl4pPr>
      <a:lvl5pPr marL="16811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5pPr>
      <a:lvl6pPr marL="21383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6pPr>
      <a:lvl7pPr marL="25955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7pPr>
      <a:lvl8pPr marL="30527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8pPr>
      <a:lvl9pPr marL="35099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dirty="0">
              <a:solidFill>
                <a:srgbClr val="000000"/>
              </a:solidFill>
              <a:ea typeface=""/>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Tree>
    <p:extLst>
      <p:ext uri="{BB962C8B-B14F-4D97-AF65-F5344CB8AC3E}">
        <p14:creationId xmlns:p14="http://schemas.microsoft.com/office/powerpoint/2010/main" val="3945303988"/>
      </p:ext>
    </p:extLst>
  </p:cSld>
  <p:clrMap bg1="lt1" tx1="dk1" bg2="lt2" tx2="dk2" accent1="accent1" accent2="accent2" accent3="accent3" accent4="accent4" accent5="accent5" accent6="accent6" hlink="hlink" folHlink="folHlink"/>
  <p:sldLayoutIdLst>
    <p:sldLayoutId id="2147488719" r:id="rId1"/>
    <p:sldLayoutId id="2147488720" r:id="rId2"/>
    <p:sldLayoutId id="2147488721" r:id="rId3"/>
    <p:sldLayoutId id="2147488722" r:id="rId4"/>
    <p:sldLayoutId id="2147488723" r:id="rId5"/>
    <p:sldLayoutId id="2147488724" r:id="rId6"/>
    <p:sldLayoutId id="2147488725" r:id="rId7"/>
    <p:sldLayoutId id="2147488726" r:id="rId8"/>
    <p:sldLayoutId id="2147488727" r:id="rId9"/>
    <p:sldLayoutId id="2147488728" r:id="rId10"/>
    <p:sldLayoutId id="214748872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64554631"/>
      </p:ext>
    </p:extLst>
  </p:cSld>
  <p:clrMap bg1="lt1" tx1="dk1" bg2="lt2" tx2="dk2" accent1="accent1" accent2="accent2" accent3="accent3" accent4="accent4" accent5="accent5" accent6="accent6" hlink="hlink" folHlink="folHlink"/>
  <p:sldLayoutIdLst>
    <p:sldLayoutId id="2147488744" r:id="rId1"/>
    <p:sldLayoutId id="2147488745" r:id="rId2"/>
    <p:sldLayoutId id="2147488746" r:id="rId3"/>
    <p:sldLayoutId id="2147488747" r:id="rId4"/>
    <p:sldLayoutId id="2147488748" r:id="rId5"/>
    <p:sldLayoutId id="2147488749" r:id="rId6"/>
    <p:sldLayoutId id="2147488750" r:id="rId7"/>
    <p:sldLayoutId id="2147488751" r:id="rId8"/>
    <p:sldLayoutId id="2147488752" r:id="rId9"/>
    <p:sldLayoutId id="2147488753" r:id="rId10"/>
    <p:sldLayoutId id="2147488754"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latin typeface="Calibri Light"/>
              </a:rPr>
              <a:pPr/>
              <a:t>‹#›</a:t>
            </a:fld>
            <a:r>
              <a:rPr lang="en-US">
                <a:solidFill>
                  <a:prstClr val="black">
                    <a:tint val="75000"/>
                  </a:prstClr>
                </a:solidFill>
                <a:latin typeface="Calibri Light"/>
              </a:rPr>
              <a:t>/4</a:t>
            </a:r>
          </a:p>
        </p:txBody>
      </p:sp>
    </p:spTree>
    <p:extLst>
      <p:ext uri="{BB962C8B-B14F-4D97-AF65-F5344CB8AC3E}">
        <p14:creationId xmlns:p14="http://schemas.microsoft.com/office/powerpoint/2010/main" val="803328184"/>
      </p:ext>
    </p:extLst>
  </p:cSld>
  <p:clrMap bg1="lt1" tx1="dk1" bg2="lt2" tx2="dk2" accent1="accent1" accent2="accent2" accent3="accent3" accent4="accent4" accent5="accent5" accent6="accent6" hlink="hlink" folHlink="folHlink"/>
  <p:sldLayoutIdLst>
    <p:sldLayoutId id="2147488805" r:id="rId1"/>
    <p:sldLayoutId id="2147488806" r:id="rId2"/>
    <p:sldLayoutId id="2147488807" r:id="rId3"/>
    <p:sldLayoutId id="2147488808" r:id="rId4"/>
    <p:sldLayoutId id="2147488809" r:id="rId5"/>
    <p:sldLayoutId id="2147488810" r:id="rId6"/>
    <p:sldLayoutId id="2147488811" r:id="rId7"/>
    <p:sldLayoutId id="2147488812" r:id="rId8"/>
    <p:sldLayoutId id="2147488813" r:id="rId9"/>
    <p:sldLayoutId id="2147488814" r:id="rId10"/>
    <p:sldLayoutId id="214748881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D2A1118F-5AEB-1E4F-91F1-AAD0EF8B94DD}"/>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6D270052-F7BE-8348-A64B-192F0F84E23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panose="02020404030301010803" pitchFamily="18" charset="0"/>
                <a:cs typeface="Arial" panose="020B0604020202020204" pitchFamily="34" charset="0"/>
              </a:defRPr>
            </a:lvl1pPr>
          </a:lstStyle>
          <a:p>
            <a:pPr>
              <a:defRPr/>
            </a:pPr>
            <a:fld id="{AF8AB043-1D33-1946-871F-639FD9DFAC19}" type="slidenum">
              <a:rPr lang="en-US" altLang="en-US"/>
              <a:pPr>
                <a:defRPr/>
              </a:pPr>
              <a:t>‹#›</a:t>
            </a:fld>
            <a:endParaRPr lang="en-US" altLang="en-US"/>
          </a:p>
        </p:txBody>
      </p:sp>
      <p:sp>
        <p:nvSpPr>
          <p:cNvPr id="1030" name="Line 1032">
            <a:extLst>
              <a:ext uri="{FF2B5EF4-FFF2-40B4-BE49-F238E27FC236}">
                <a16:creationId xmlns:a16="http://schemas.microsoft.com/office/drawing/2014/main" id="{4245D39E-8948-0B44-AA3A-86720DC0358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11EABD36-339A-AE41-A37E-CEB75DC7CEF9}"/>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737050443"/>
      </p:ext>
    </p:extLst>
  </p:cSld>
  <p:clrMap bg1="lt1" tx1="dk1" bg2="lt2" tx2="dk2" accent1="accent1" accent2="accent2" accent3="accent3" accent4="accent4" accent5="accent5" accent6="accent6" hlink="hlink" folHlink="folHlink"/>
  <p:sldLayoutIdLst>
    <p:sldLayoutId id="2147488817" r:id="rId1"/>
    <p:sldLayoutId id="2147488818" r:id="rId2"/>
    <p:sldLayoutId id="2147488819" r:id="rId3"/>
    <p:sldLayoutId id="2147488820" r:id="rId4"/>
    <p:sldLayoutId id="2147488821" r:id="rId5"/>
    <p:sldLayoutId id="2147488822" r:id="rId6"/>
    <p:sldLayoutId id="2147488823" r:id="rId7"/>
    <p:sldLayoutId id="2147488824" r:id="rId8"/>
    <p:sldLayoutId id="2147488825" r:id="rId9"/>
    <p:sldLayoutId id="2147488826" r:id="rId10"/>
    <p:sldLayoutId id="2147488827" r:id="rId11"/>
    <p:sldLayoutId id="214748882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2042112"/>
      </p:ext>
    </p:extLst>
  </p:cSld>
  <p:clrMap bg1="lt1" tx1="dk1" bg2="lt2" tx2="dk2" accent1="accent1" accent2="accent2" accent3="accent3" accent4="accent4" accent5="accent5" accent6="accent6" hlink="hlink" folHlink="folHlink"/>
  <p:sldLayoutIdLst>
    <p:sldLayoutId id="2147488830" r:id="rId1"/>
    <p:sldLayoutId id="2147488831"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325740892"/>
      </p:ext>
    </p:extLst>
  </p:cSld>
  <p:clrMap bg1="lt1" tx1="dk1" bg2="lt2" tx2="dk2" accent1="accent1" accent2="accent2" accent3="accent3" accent4="accent4" accent5="accent5" accent6="accent6" hlink="hlink" folHlink="folHlink"/>
  <p:sldLayoutIdLst>
    <p:sldLayoutId id="2147488833" r:id="rId1"/>
    <p:sldLayoutId id="2147488834" r:id="rId2"/>
    <p:sldLayoutId id="2147488835" r:id="rId3"/>
    <p:sldLayoutId id="2147488836" r:id="rId4"/>
    <p:sldLayoutId id="2147488837" r:id="rId5"/>
    <p:sldLayoutId id="2147488838" r:id="rId6"/>
    <p:sldLayoutId id="2147488839" r:id="rId7"/>
    <p:sldLayoutId id="2147488840" r:id="rId8"/>
    <p:sldLayoutId id="2147488841" r:id="rId9"/>
    <p:sldLayoutId id="2147488842" r:id="rId10"/>
    <p:sldLayoutId id="21474888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65651707"/>
      </p:ext>
    </p:extLst>
  </p:cSld>
  <p:clrMap bg1="lt1" tx1="dk1" bg2="lt2" tx2="dk2" accent1="accent1" accent2="accent2" accent3="accent3" accent4="accent4" accent5="accent5" accent6="accent6" hlink="hlink" folHlink="folHlink"/>
  <p:sldLayoutIdLst>
    <p:sldLayoutId id="2147488845" r:id="rId1"/>
    <p:sldLayoutId id="2147488846" r:id="rId2"/>
    <p:sldLayoutId id="2147488847" r:id="rId3"/>
    <p:sldLayoutId id="2147488848" r:id="rId4"/>
    <p:sldLayoutId id="2147488849" r:id="rId5"/>
    <p:sldLayoutId id="2147488850" r:id="rId6"/>
    <p:sldLayoutId id="2147488851" r:id="rId7"/>
    <p:sldLayoutId id="2147488852" r:id="rId8"/>
    <p:sldLayoutId id="2147488853" r:id="rId9"/>
    <p:sldLayoutId id="2147488854" r:id="rId10"/>
    <p:sldLayoutId id="2147488855" r:id="rId11"/>
    <p:sldLayoutId id="214748885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173346654"/>
      </p:ext>
    </p:extLst>
  </p:cSld>
  <p:clrMap bg1="lt1" tx1="dk1" bg2="lt2" tx2="dk2" accent1="accent1" accent2="accent2" accent3="accent3" accent4="accent4" accent5="accent5" accent6="accent6" hlink="hlink" folHlink="folHlink"/>
  <p:sldLayoutIdLst>
    <p:sldLayoutId id="2147488858" r:id="rId1"/>
    <p:sldLayoutId id="2147488859" r:id="rId2"/>
    <p:sldLayoutId id="2147488860" r:id="rId3"/>
    <p:sldLayoutId id="2147488861" r:id="rId4"/>
    <p:sldLayoutId id="2147488862" r:id="rId5"/>
    <p:sldLayoutId id="2147488863" r:id="rId6"/>
    <p:sldLayoutId id="2147488864" r:id="rId7"/>
    <p:sldLayoutId id="2147488865" r:id="rId8"/>
    <p:sldLayoutId id="2147488866" r:id="rId9"/>
    <p:sldLayoutId id="2147488867" r:id="rId10"/>
    <p:sldLayoutId id="214748886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4335562"/>
      </p:ext>
    </p:extLst>
  </p:cSld>
  <p:clrMap bg1="lt1" tx1="dk1" bg2="lt2" tx2="dk2" accent1="accent1" accent2="accent2" accent3="accent3" accent4="accent4" accent5="accent5" accent6="accent6" hlink="hlink" folHlink="folHlink"/>
  <p:sldLayoutIdLst>
    <p:sldLayoutId id="2147488870" r:id="rId1"/>
    <p:sldLayoutId id="2147488871" r:id="rId2"/>
    <p:sldLayoutId id="2147488872" r:id="rId3"/>
    <p:sldLayoutId id="2147488873"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714340324"/>
      </p:ext>
    </p:extLst>
  </p:cSld>
  <p:clrMap bg1="lt1" tx1="dk1" bg2="lt2" tx2="dk2" accent1="accent1" accent2="accent2" accent3="accent3" accent4="accent4" accent5="accent5" accent6="accent6" hlink="hlink" folHlink="folHlink"/>
  <p:sldLayoutIdLst>
    <p:sldLayoutId id="2147488875" r:id="rId1"/>
    <p:sldLayoutId id="2147488876" r:id="rId2"/>
    <p:sldLayoutId id="2147488877" r:id="rId3"/>
    <p:sldLayoutId id="2147488878" r:id="rId4"/>
    <p:sldLayoutId id="2147488879" r:id="rId5"/>
    <p:sldLayoutId id="2147488880" r:id="rId6"/>
    <p:sldLayoutId id="2147488881" r:id="rId7"/>
    <p:sldLayoutId id="2147488882" r:id="rId8"/>
    <p:sldLayoutId id="2147488883" r:id="rId9"/>
    <p:sldLayoutId id="2147488884" r:id="rId10"/>
    <p:sldLayoutId id="2147488885" r:id="rId11"/>
    <p:sldLayoutId id="21474888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370EA6E8-131D-304C-81D9-F81A6EBD71AF}"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224446773"/>
      </p:ext>
    </p:extLst>
  </p:cSld>
  <p:clrMap bg1="lt1" tx1="dk1" bg2="lt2" tx2="dk2" accent1="accent1" accent2="accent2" accent3="accent3" accent4="accent4" accent5="accent5" accent6="accent6" hlink="hlink" folHlink="folHlink"/>
  <p:sldLayoutIdLst>
    <p:sldLayoutId id="2147488888" r:id="rId1"/>
    <p:sldLayoutId id="2147488889" r:id="rId2"/>
    <p:sldLayoutId id="2147488890" r:id="rId3"/>
    <p:sldLayoutId id="2147488891" r:id="rId4"/>
    <p:sldLayoutId id="2147488892" r:id="rId5"/>
    <p:sldLayoutId id="2147488893" r:id="rId6"/>
    <p:sldLayoutId id="2147488894" r:id="rId7"/>
    <p:sldLayoutId id="2147488895" r:id="rId8"/>
    <p:sldLayoutId id="2147488896" r:id="rId9"/>
    <p:sldLayoutId id="2147488897" r:id="rId10"/>
    <p:sldLayoutId id="2147488898" r:id="rId11"/>
    <p:sldLayoutId id="2147488899"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60187977"/>
      </p:ext>
    </p:extLst>
  </p:cSld>
  <p:clrMap bg1="lt1" tx1="dk1" bg2="lt2" tx2="dk2" accent1="accent1" accent2="accent2" accent3="accent3" accent4="accent4" accent5="accent5" accent6="accent6" hlink="hlink" folHlink="folHlink"/>
  <p:sldLayoutIdLst>
    <p:sldLayoutId id="2147488901" r:id="rId1"/>
    <p:sldLayoutId id="2147488902" r:id="rId2"/>
    <p:sldLayoutId id="2147488903" r:id="rId3"/>
    <p:sldLayoutId id="2147488904" r:id="rId4"/>
    <p:sldLayoutId id="2147488905" r:id="rId5"/>
    <p:sldLayoutId id="2147488906" r:id="rId6"/>
    <p:sldLayoutId id="2147488907" r:id="rId7"/>
    <p:sldLayoutId id="2147488908" r:id="rId8"/>
    <p:sldLayoutId id="2147488909" r:id="rId9"/>
    <p:sldLayoutId id="2147488910" r:id="rId10"/>
    <p:sldLayoutId id="214748891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80985589"/>
      </p:ext>
    </p:extLst>
  </p:cSld>
  <p:clrMap bg1="lt1" tx1="dk1" bg2="lt2" tx2="dk2" accent1="accent1" accent2="accent2" accent3="accent3" accent4="accent4" accent5="accent5" accent6="accent6" hlink="hlink" folHlink="folHlink"/>
  <p:sldLayoutIdLst>
    <p:sldLayoutId id="2147488913" r:id="rId1"/>
    <p:sldLayoutId id="2147488914" r:id="rId2"/>
    <p:sldLayoutId id="2147488915" r:id="rId3"/>
    <p:sldLayoutId id="2147488916" r:id="rId4"/>
    <p:sldLayoutId id="2147488917" r:id="rId5"/>
    <p:sldLayoutId id="2147488918" r:id="rId6"/>
    <p:sldLayoutId id="2147488919" r:id="rId7"/>
    <p:sldLayoutId id="2147488920" r:id="rId8"/>
    <p:sldLayoutId id="2147488921" r:id="rId9"/>
    <p:sldLayoutId id="2147488922" r:id="rId10"/>
    <p:sldLayoutId id="2147488923"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4194393428"/>
      </p:ext>
    </p:extLst>
  </p:cSld>
  <p:clrMap bg1="lt1" tx1="dk1" bg2="lt2" tx2="dk2" accent1="accent1" accent2="accent2" accent3="accent3" accent4="accent4" accent5="accent5" accent6="accent6" hlink="hlink" folHlink="folHlink"/>
  <p:sldLayoutIdLst>
    <p:sldLayoutId id="2147488925" r:id="rId1"/>
    <p:sldLayoutId id="2147488926" r:id="rId2"/>
    <p:sldLayoutId id="2147488927" r:id="rId3"/>
    <p:sldLayoutId id="2147488928" r:id="rId4"/>
    <p:sldLayoutId id="2147488929" r:id="rId5"/>
    <p:sldLayoutId id="2147488930" r:id="rId6"/>
    <p:sldLayoutId id="2147488931" r:id="rId7"/>
    <p:sldLayoutId id="2147488932" r:id="rId8"/>
    <p:sldLayoutId id="2147488933" r:id="rId9"/>
    <p:sldLayoutId id="2147488934" r:id="rId10"/>
    <p:sldLayoutId id="2147488935" r:id="rId11"/>
    <p:sldLayoutId id="21474889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4737908"/>
      </p:ext>
    </p:extLst>
  </p:cSld>
  <p:clrMap bg1="lt1" tx1="dk1" bg2="lt2" tx2="dk2" accent1="accent1" accent2="accent2" accent3="accent3" accent4="accent4" accent5="accent5" accent6="accent6" hlink="hlink" folHlink="folHlink"/>
  <p:sldLayoutIdLst>
    <p:sldLayoutId id="2147488938" r:id="rId1"/>
    <p:sldLayoutId id="2147488939" r:id="rId2"/>
    <p:sldLayoutId id="2147488940" r:id="rId3"/>
    <p:sldLayoutId id="2147488941" r:id="rId4"/>
    <p:sldLayoutId id="2147488942" r:id="rId5"/>
    <p:sldLayoutId id="2147488943" r:id="rId6"/>
    <p:sldLayoutId id="2147488944" r:id="rId7"/>
    <p:sldLayoutId id="2147488945" r:id="rId8"/>
    <p:sldLayoutId id="2147488946" r:id="rId9"/>
    <p:sldLayoutId id="2147488947" r:id="rId10"/>
    <p:sldLayoutId id="2147488948" r:id="rId11"/>
    <p:sldLayoutId id="2147488949"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379078807"/>
      </p:ext>
    </p:extLst>
  </p:cSld>
  <p:clrMap bg1="lt1" tx1="dk1" bg2="lt2" tx2="dk2" accent1="accent1" accent2="accent2" accent3="accent3" accent4="accent4" accent5="accent5" accent6="accent6" hlink="hlink" folHlink="folHlink"/>
  <p:sldLayoutIdLst>
    <p:sldLayoutId id="2147488951" r:id="rId1"/>
    <p:sldLayoutId id="2147488952" r:id="rId2"/>
    <p:sldLayoutId id="2147488953" r:id="rId3"/>
    <p:sldLayoutId id="2147488954" r:id="rId4"/>
    <p:sldLayoutId id="2147488955" r:id="rId5"/>
    <p:sldLayoutId id="2147488956" r:id="rId6"/>
    <p:sldLayoutId id="2147488957" r:id="rId7"/>
    <p:sldLayoutId id="2147488958" r:id="rId8"/>
    <p:sldLayoutId id="2147488959" r:id="rId9"/>
    <p:sldLayoutId id="2147488960" r:id="rId10"/>
    <p:sldLayoutId id="2147488961" r:id="rId11"/>
    <p:sldLayoutId id="2147488962"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0037542"/>
      </p:ext>
    </p:extLst>
  </p:cSld>
  <p:clrMap bg1="lt1" tx1="dk1" bg2="lt2" tx2="dk2" accent1="accent1" accent2="accent2" accent3="accent3" accent4="accent4" accent5="accent5" accent6="accent6" hlink="hlink" folHlink="folHlink"/>
  <p:sldLayoutIdLst>
    <p:sldLayoutId id="2147488964" r:id="rId1"/>
    <p:sldLayoutId id="2147488965"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31724885"/>
      </p:ext>
    </p:extLst>
  </p:cSld>
  <p:clrMap bg1="lt1" tx1="dk1" bg2="lt2" tx2="dk2" accent1="accent1" accent2="accent2" accent3="accent3" accent4="accent4" accent5="accent5" accent6="accent6" hlink="hlink" folHlink="folHlink"/>
  <p:sldLayoutIdLst>
    <p:sldLayoutId id="2147488967" r:id="rId1"/>
    <p:sldLayoutId id="2147488968" r:id="rId2"/>
    <p:sldLayoutId id="2147488969" r:id="rId3"/>
    <p:sldLayoutId id="2147488970" r:id="rId4"/>
    <p:sldLayoutId id="2147488971" r:id="rId5"/>
    <p:sldLayoutId id="2147488972" r:id="rId6"/>
    <p:sldLayoutId id="2147488973" r:id="rId7"/>
    <p:sldLayoutId id="2147488974" r:id="rId8"/>
    <p:sldLayoutId id="2147488975" r:id="rId9"/>
    <p:sldLayoutId id="2147488976" r:id="rId10"/>
    <p:sldLayoutId id="214748897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3/29/21</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3820984582"/>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a:extLst>
              <a:ext uri="{FF2B5EF4-FFF2-40B4-BE49-F238E27FC236}">
                <a16:creationId xmlns:a16="http://schemas.microsoft.com/office/drawing/2014/main" id="{BD7B2258-A8E4-1745-AE81-9146E941845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4339" name="Rectangle 1027">
            <a:extLst>
              <a:ext uri="{FF2B5EF4-FFF2-40B4-BE49-F238E27FC236}">
                <a16:creationId xmlns:a16="http://schemas.microsoft.com/office/drawing/2014/main" id="{CADA187D-6030-F144-A542-C331FFF4B5F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8083BBE5-AE0B-ED40-A454-97D930F37B5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F287901D-0953-3E49-BE3E-9BEF5AE42E12}"/>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44CD22E2-D0D4-7445-B496-F2D3E7DC6902}" type="slidenum">
              <a:rPr lang="en-US" altLang="en-US"/>
              <a:pPr/>
              <a:t>‹#›</a:t>
            </a:fld>
            <a:endParaRPr lang="en-US" altLang="en-US"/>
          </a:p>
        </p:txBody>
      </p:sp>
      <p:sp>
        <p:nvSpPr>
          <p:cNvPr id="14342" name="Line 1032">
            <a:extLst>
              <a:ext uri="{FF2B5EF4-FFF2-40B4-BE49-F238E27FC236}">
                <a16:creationId xmlns:a16="http://schemas.microsoft.com/office/drawing/2014/main" id="{EC98EB95-C383-9A49-BD21-023D076D02F5}"/>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43" name="Line 1033">
            <a:extLst>
              <a:ext uri="{FF2B5EF4-FFF2-40B4-BE49-F238E27FC236}">
                <a16:creationId xmlns:a16="http://schemas.microsoft.com/office/drawing/2014/main" id="{3CCED3A5-331E-4D4D-BD82-B148490984C8}"/>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07855805"/>
      </p:ext>
    </p:extLst>
  </p:cSld>
  <p:clrMap bg1="lt1" tx1="dk1" bg2="lt2" tx2="dk2" accent1="accent1" accent2="accent2" accent3="accent3" accent4="accent4" accent5="accent5" accent6="accent6" hlink="hlink" folHlink="folHlink"/>
  <p:sldLayoutIdLst>
    <p:sldLayoutId id="2147488991" r:id="rId1"/>
    <p:sldLayoutId id="2147488992" r:id="rId2"/>
    <p:sldLayoutId id="2147488993" r:id="rId3"/>
    <p:sldLayoutId id="2147488994" r:id="rId4"/>
    <p:sldLayoutId id="2147488995" r:id="rId5"/>
    <p:sldLayoutId id="2147488996" r:id="rId6"/>
    <p:sldLayoutId id="2147488997" r:id="rId7"/>
    <p:sldLayoutId id="2147488998" r:id="rId8"/>
    <p:sldLayoutId id="2147488999" r:id="rId9"/>
    <p:sldLayoutId id="2147489000" r:id="rId10"/>
    <p:sldLayoutId id="2147489001" r:id="rId11"/>
    <p:sldLayoutId id="214748900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eaLnBrk="1" hangingPunct="1"/>
            <a:fld id="{A7361BF2-EEC8-BD44-B1FF-0E6EA04503FC}" type="slidenum">
              <a:rPr lang="en-US" smtClean="0">
                <a:ea typeface="ＭＳ Ｐゴシック" charset="0"/>
                <a:cs typeface="Arial" charset="0"/>
              </a:rPr>
              <a:pPr eaLnBrk="1" hangingPunct="1"/>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647252961"/>
      </p:ext>
    </p:extLst>
  </p:cSld>
  <p:clrMap bg1="lt1" tx1="dk1" bg2="lt2" tx2="dk2" accent1="accent1" accent2="accent2" accent3="accent3" accent4="accent4" accent5="accent5" accent6="accent6" hlink="hlink" folHlink="folHlink"/>
  <p:sldLayoutIdLst>
    <p:sldLayoutId id="2147489004" r:id="rId1"/>
    <p:sldLayoutId id="2147489005" r:id="rId2"/>
    <p:sldLayoutId id="2147489006" r:id="rId3"/>
    <p:sldLayoutId id="2147489007" r:id="rId4"/>
    <p:sldLayoutId id="2147489008" r:id="rId5"/>
    <p:sldLayoutId id="2147489009" r:id="rId6"/>
    <p:sldLayoutId id="2147489010" r:id="rId7"/>
    <p:sldLayoutId id="2147489011" r:id="rId8"/>
    <p:sldLayoutId id="2147489012" r:id="rId9"/>
    <p:sldLayoutId id="2147489013" r:id="rId10"/>
    <p:sldLayoutId id="2147489014" r:id="rId11"/>
    <p:sldLayoutId id="214748901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7242569"/>
      </p:ext>
    </p:extLst>
  </p:cSld>
  <p:clrMap bg1="lt1" tx1="dk1" bg2="lt2" tx2="dk2" accent1="accent1" accent2="accent2" accent3="accent3" accent4="accent4" accent5="accent5" accent6="accent6" hlink="hlink" folHlink="folHlink"/>
  <p:sldLayoutIdLst>
    <p:sldLayoutId id="2147489017" r:id="rId1"/>
    <p:sldLayoutId id="2147489018" r:id="rId2"/>
    <p:sldLayoutId id="2147489019" r:id="rId3"/>
    <p:sldLayoutId id="2147489020"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3112615837"/>
      </p:ext>
    </p:extLst>
  </p:cSld>
  <p:clrMap bg1="lt1" tx1="dk1" bg2="lt2" tx2="dk2" accent1="accent1" accent2="accent2" accent3="accent3" accent4="accent4" accent5="accent5" accent6="accent6" hlink="hlink" folHlink="folHlink"/>
  <p:sldLayoutIdLst>
    <p:sldLayoutId id="2147489022" r:id="rId1"/>
    <p:sldLayoutId id="2147489023" r:id="rId2"/>
    <p:sldLayoutId id="2147489024" r:id="rId3"/>
    <p:sldLayoutId id="2147489025" r:id="rId4"/>
    <p:sldLayoutId id="2147489026" r:id="rId5"/>
    <p:sldLayoutId id="2147489027" r:id="rId6"/>
    <p:sldLayoutId id="2147489028" r:id="rId7"/>
    <p:sldLayoutId id="2147489029" r:id="rId8"/>
    <p:sldLayoutId id="2147489030" r:id="rId9"/>
    <p:sldLayoutId id="2147489031" r:id="rId10"/>
    <p:sldLayoutId id="2147489032" r:id="rId11"/>
    <p:sldLayoutId id="214748903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3109775295"/>
      </p:ext>
    </p:extLst>
  </p:cSld>
  <p:clrMap bg1="lt1" tx1="dk1" bg2="lt2" tx2="dk2" accent1="accent1" accent2="accent2" accent3="accent3" accent4="accent4" accent5="accent5" accent6="accent6" hlink="hlink" folHlink="folHlink"/>
  <p:sldLayoutIdLst>
    <p:sldLayoutId id="2147489035" r:id="rId1"/>
    <p:sldLayoutId id="2147489036" r:id="rId2"/>
    <p:sldLayoutId id="2147489037" r:id="rId3"/>
    <p:sldLayoutId id="2147489038" r:id="rId4"/>
    <p:sldLayoutId id="2147489039" r:id="rId5"/>
    <p:sldLayoutId id="2147489040" r:id="rId6"/>
    <p:sldLayoutId id="2147489041" r:id="rId7"/>
    <p:sldLayoutId id="2147489042" r:id="rId8"/>
    <p:sldLayoutId id="2147489043" r:id="rId9"/>
    <p:sldLayoutId id="2147489044" r:id="rId10"/>
    <p:sldLayoutId id="2147489045" r:id="rId11"/>
    <p:sldLayoutId id="214748904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400003"/>
      </p:ext>
    </p:extLst>
  </p:cSld>
  <p:clrMap bg1="lt1" tx1="dk1" bg2="lt2" tx2="dk2" accent1="accent1" accent2="accent2" accent3="accent3" accent4="accent4" accent5="accent5" accent6="accent6" hlink="hlink" folHlink="folHlink"/>
  <p:sldLayoutIdLst>
    <p:sldLayoutId id="2147489048" r:id="rId1"/>
    <p:sldLayoutId id="2147489049" r:id="rId2"/>
    <p:sldLayoutId id="2147489050" r:id="rId3"/>
    <p:sldLayoutId id="2147489051" r:id="rId4"/>
    <p:sldLayoutId id="2147489052" r:id="rId5"/>
    <p:sldLayoutId id="2147489053" r:id="rId6"/>
    <p:sldLayoutId id="2147489054" r:id="rId7"/>
    <p:sldLayoutId id="2147489055" r:id="rId8"/>
    <p:sldLayoutId id="2147489056" r:id="rId9"/>
    <p:sldLayoutId id="2147489057" r:id="rId10"/>
    <p:sldLayoutId id="214748905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90.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702.xml"/><Relationship Id="rId5" Type="http://schemas.openxmlformats.org/officeDocument/2006/relationships/image" Target="../media/image11.png"/><Relationship Id="rId4" Type="http://schemas.openxmlformats.org/officeDocument/2006/relationships/hyperlink" Target="https://people.inf.ethz.ch/omutlu/projects.htm"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2.png"/><Relationship Id="rId7"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695.xml"/><Relationship Id="rId6" Type="http://schemas.openxmlformats.org/officeDocument/2006/relationships/image" Target="../media/image14.png"/><Relationship Id="rId5" Type="http://schemas.openxmlformats.org/officeDocument/2006/relationships/image" Target="../media/image13.jpeg"/><Relationship Id="rId10" Type="http://schemas.openxmlformats.org/officeDocument/2006/relationships/image" Target="../media/image18.png"/><Relationship Id="rId4" Type="http://schemas.microsoft.com/office/2007/relationships/hdphoto" Target="../media/hdphoto1.wdp"/><Relationship Id="rId9" Type="http://schemas.openxmlformats.org/officeDocument/2006/relationships/image" Target="../media/image1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9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9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91.xml"/></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9.png"/><Relationship Id="rId1" Type="http://schemas.openxmlformats.org/officeDocument/2006/relationships/slideLayout" Target="../slideLayouts/slideLayout725.xml"/><Relationship Id="rId6" Type="http://schemas.openxmlformats.org/officeDocument/2006/relationships/hyperlink" Target="https://safari.ethz.ch/safari-newsletter-april-2020/" TargetMode="External"/><Relationship Id="rId5" Type="http://schemas.openxmlformats.org/officeDocument/2006/relationships/image" Target="../media/image20.jpeg"/><Relationship Id="rId4" Type="http://schemas.openxmlformats.org/officeDocument/2006/relationships/hyperlink" Target="http://www.safari.ethz.ch/"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7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4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41.xml"/></Relationships>
</file>

<file path=ppt/slides/_rels/slide12.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c6_LgzuNdkw&amp;list=PL5Q2soXY2Zi8D_5MGV6EnXEJHnV2YFBJl&amp;index=25"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753.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r7sn41lH-4A&amp;list=PL5Q2soXY2Zi8D_5MGV6EnXEJHnV2YFBJl&amp;index=41" TargetMode="External"/><Relationship Id="rId4" Type="http://schemas.openxmlformats.org/officeDocument/2006/relationships/hyperlink" Target="https://www.youtube.com/watch?v=njX_14584Jw&amp;list=PL5Q2soXY2Zi8D_5MGV6EnXEJHnV2YFBJl&amp;index=16"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714.xml"/></Relationships>
</file>

<file path=ppt/slides/_rels/slide14.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764.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863.xml"/><Relationship Id="rId4" Type="http://schemas.openxmlformats.org/officeDocument/2006/relationships/hyperlink" Target="https://www.youtube.com/onurmutlulectures"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9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youtu.be/Ucp0TTmvqOE?t=4236" TargetMode="External"/><Relationship Id="rId2" Type="http://schemas.openxmlformats.org/officeDocument/2006/relationships/image" Target="../media/image30.png"/><Relationship Id="rId1" Type="http://schemas.openxmlformats.org/officeDocument/2006/relationships/slideLayout" Target="../slideLayouts/slideLayout775.xml"/><Relationship Id="rId4" Type="http://schemas.openxmlformats.org/officeDocument/2006/relationships/image" Target="../media/image31.tif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37.xml"/></Relationships>
</file>

<file path=ppt/slides/_rels/slide37.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37.xml"/></Relationships>
</file>

<file path=ppt/slides/_rels/slide38.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137.xml"/></Relationships>
</file>

<file path=ppt/slides/_rels/slide3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13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hyperlink" Target="https://farm9.staticflickr.com/8571/16376102935_8628150df8_o.jpg"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1.tif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xml"/><Relationship Id="rId1" Type="http://schemas.openxmlformats.org/officeDocument/2006/relationships/slideLayout" Target="../slideLayouts/slideLayout691.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44.png"/><Relationship Id="rId4" Type="http://schemas.openxmlformats.org/officeDocument/2006/relationships/image" Target="../media/image43.jpeg"/></Relationships>
</file>

<file path=ppt/slides/_rels/slide49.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45.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691.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50.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hyperlink" Target="https://www.technion.ac.il/en/" TargetMode="External"/><Relationship Id="rId7" Type="http://schemas.openxmlformats.org/officeDocument/2006/relationships/hyperlink" Target="https://www.youtube.com/watch?v=r7sn41lH-4A&amp;list=PL5Q2soXY2Zi8D_5MGV6EnXEJHnV2YFBJl&amp;index=41" TargetMode="External"/><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2.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787.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s://commons.wikimedia.org/w/index.php?curid=30550950" TargetMode="External"/><Relationship Id="rId2" Type="http://schemas.openxmlformats.org/officeDocument/2006/relationships/image" Target="../media/image48.png"/><Relationship Id="rId1" Type="http://schemas.openxmlformats.org/officeDocument/2006/relationships/slideLayout" Target="../slideLayouts/slideLayout248.xml"/></Relationships>
</file>

<file path=ppt/slides/_rels/slide5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81.xml"/><Relationship Id="rId4" Type="http://schemas.openxmlformats.org/officeDocument/2006/relationships/image" Target="../media/image53.png"/></Relationships>
</file>

<file path=ppt/slides/_rels/slide6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1.jpeg"/><Relationship Id="rId1" Type="http://schemas.openxmlformats.org/officeDocument/2006/relationships/slideLayout" Target="../slideLayouts/slideLayout81.xml"/><Relationship Id="rId4" Type="http://schemas.openxmlformats.org/officeDocument/2006/relationships/image" Target="../media/image54.png"/></Relationships>
</file>

<file path=ppt/slides/_rels/slide6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1.jpeg"/><Relationship Id="rId1" Type="http://schemas.openxmlformats.org/officeDocument/2006/relationships/slideLayout" Target="../slideLayouts/slideLayout81.xml"/><Relationship Id="rId4" Type="http://schemas.openxmlformats.org/officeDocument/2006/relationships/image" Target="../media/image55.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9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91.xml"/></Relationships>
</file>

<file path=ppt/slides/_rels/slide6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6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68.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1.png"/><Relationship Id="rId7" Type="http://schemas.openxmlformats.org/officeDocument/2006/relationships/image" Target="../media/image63.png"/><Relationship Id="rId2" Type="http://schemas.openxmlformats.org/officeDocument/2006/relationships/notesSlide" Target="../notesSlides/notesSlide8.xml"/><Relationship Id="rId1" Type="http://schemas.openxmlformats.org/officeDocument/2006/relationships/slideLayout" Target="../slideLayouts/slideLayout655.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69.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1.png"/><Relationship Id="rId7" Type="http://schemas.openxmlformats.org/officeDocument/2006/relationships/image" Target="../media/image63.png"/><Relationship Id="rId2" Type="http://schemas.openxmlformats.org/officeDocument/2006/relationships/notesSlide" Target="../notesSlides/notesSlide9.xml"/><Relationship Id="rId1" Type="http://schemas.openxmlformats.org/officeDocument/2006/relationships/slideLayout" Target="../slideLayouts/slideLayout655.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70.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10.xml"/><Relationship Id="rId7" Type="http://schemas.openxmlformats.org/officeDocument/2006/relationships/image" Target="../media/image65.emf"/><Relationship Id="rId2" Type="http://schemas.openxmlformats.org/officeDocument/2006/relationships/slideLayout" Target="../slideLayouts/slideLayout475.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68.jpeg"/><Relationship Id="rId4" Type="http://schemas.openxmlformats.org/officeDocument/2006/relationships/image" Target="../media/image67.png"/><Relationship Id="rId9" Type="http://schemas.openxmlformats.org/officeDocument/2006/relationships/image" Target="../media/image66.emf"/></Relationships>
</file>

<file path=ppt/slides/_rels/slide71.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11.xml"/><Relationship Id="rId7" Type="http://schemas.openxmlformats.org/officeDocument/2006/relationships/image" Target="../media/image65.emf"/><Relationship Id="rId2" Type="http://schemas.openxmlformats.org/officeDocument/2006/relationships/slideLayout" Target="../slideLayouts/slideLayout475.xml"/><Relationship Id="rId1" Type="http://schemas.openxmlformats.org/officeDocument/2006/relationships/vmlDrawing" Target="../drawings/vmlDrawing2.vml"/><Relationship Id="rId6" Type="http://schemas.openxmlformats.org/officeDocument/2006/relationships/oleObject" Target="../embeddings/oleObject1.bin"/><Relationship Id="rId5" Type="http://schemas.openxmlformats.org/officeDocument/2006/relationships/image" Target="../media/image68.jpeg"/><Relationship Id="rId4" Type="http://schemas.openxmlformats.org/officeDocument/2006/relationships/image" Target="../media/image67.png"/><Relationship Id="rId9" Type="http://schemas.openxmlformats.org/officeDocument/2006/relationships/image" Target="../media/image66.emf"/></Relationships>
</file>

<file path=ppt/slides/_rels/slide7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hyperlink" Target="https://arxiv.org/pdf/1711.08774.pdf" TargetMode="External"/><Relationship Id="rId1" Type="http://schemas.openxmlformats.org/officeDocument/2006/relationships/slideLayout" Target="../slideLayouts/slideLayout691.xml"/><Relationship Id="rId4" Type="http://schemas.openxmlformats.org/officeDocument/2006/relationships/image" Target="../media/image69.jpeg"/></Relationships>
</file>

<file path=ppt/slides/_rels/slide7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hyperlink" Target="https://arxiv.org/pdf/1711.08774.pdf" TargetMode="External"/><Relationship Id="rId1" Type="http://schemas.openxmlformats.org/officeDocument/2006/relationships/slideLayout" Target="../slideLayouts/slideLayout691.xml"/><Relationship Id="rId4" Type="http://schemas.openxmlformats.org/officeDocument/2006/relationships/image" Target="../media/image69.jpeg"/></Relationships>
</file>

<file path=ppt/slides/_rels/slide74.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70.tiff"/></Relationships>
</file>

<file path=ppt/slides/_rels/slide7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14.xml"/></Relationships>
</file>

<file path=ppt/slides/_rels/slide7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image" Target="../media/image72.jpg"/><Relationship Id="rId1" Type="http://schemas.openxmlformats.org/officeDocument/2006/relationships/slideLayout" Target="../slideLayouts/slideLayout137.xml"/></Relationships>
</file>

<file path=ppt/slides/_rels/slide7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37.xml"/></Relationships>
</file>

<file path=ppt/slides/_rels/slide80.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37.xml"/></Relationships>
</file>

<file path=ppt/slides/_rels/slide81.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13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76.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75.png"/><Relationship Id="rId1" Type="http://schemas.openxmlformats.org/officeDocument/2006/relationships/slideLayout" Target="../slideLayouts/slideLayout13.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86.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8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2.xml"/><Relationship Id="rId1" Type="http://schemas.openxmlformats.org/officeDocument/2006/relationships/slideLayout" Target="../slideLayouts/slideLayout413.xml"/></Relationships>
</file>

<file path=ppt/slides/_rels/slide9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3.xml"/><Relationship Id="rId1" Type="http://schemas.openxmlformats.org/officeDocument/2006/relationships/slideLayout" Target="../slideLayouts/slideLayout592.xml"/><Relationship Id="rId5" Type="http://schemas.openxmlformats.org/officeDocument/2006/relationships/hyperlink" Target="http://users.ece.cmu.edu/~omutlu/pub/dram-row-hammer_isca14.pdf" TargetMode="External"/><Relationship Id="rId4" Type="http://schemas.microsoft.com/office/2007/relationships/hdphoto" Target="../media/hdphoto3.wdp"/></Relationships>
</file>

<file path=ppt/slides/_rels/slide93.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4.xml"/><Relationship Id="rId1" Type="http://schemas.openxmlformats.org/officeDocument/2006/relationships/slideLayout" Target="../slideLayouts/slideLayout424.xml"/><Relationship Id="rId4" Type="http://schemas.openxmlformats.org/officeDocument/2006/relationships/image" Target="../media/image84.jpg"/></Relationships>
</file>

<file path=ppt/slides/_rels/slide9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5.xml"/><Relationship Id="rId1" Type="http://schemas.openxmlformats.org/officeDocument/2006/relationships/slideLayout" Target="../slideLayouts/slideLayout424.xml"/><Relationship Id="rId4" Type="http://schemas.openxmlformats.org/officeDocument/2006/relationships/image" Target="../media/image84.jpg"/></Relationships>
</file>

<file path=ppt/slides/_rels/slide9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6.xml"/><Relationship Id="rId1" Type="http://schemas.openxmlformats.org/officeDocument/2006/relationships/slideLayout" Target="../slideLayouts/slideLayout424.xml"/><Relationship Id="rId4" Type="http://schemas.openxmlformats.org/officeDocument/2006/relationships/image" Target="../media/image84.jp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75.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75.xml"/></Relationships>
</file>

<file path=ppt/slides/_rels/slide9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7.xml"/><Relationship Id="rId1" Type="http://schemas.openxmlformats.org/officeDocument/2006/relationships/slideLayout" Target="../slideLayouts/slideLayout666.xml"/><Relationship Id="rId6" Type="http://schemas.openxmlformats.org/officeDocument/2006/relationships/hyperlink" Target="https://github.com/CMU-SAFARI/rowhammer" TargetMode="External"/><Relationship Id="rId5" Type="http://schemas.openxmlformats.org/officeDocument/2006/relationships/image" Target="../media/image86.jpeg"/><Relationship Id="rId4" Type="http://schemas.microsoft.com/office/2007/relationships/hdphoto" Target="../media/hdphoto3.wdp"/></Relationships>
</file>

<file path=ppt/slides/_rels/slide9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8.xml"/><Relationship Id="rId1" Type="http://schemas.openxmlformats.org/officeDocument/2006/relationships/slideLayout" Target="../slideLayouts/slideLayout666.xml"/><Relationship Id="rId6" Type="http://schemas.openxmlformats.org/officeDocument/2006/relationships/hyperlink" Target="https://github.com/CMU-SAFARI/rowhammer" TargetMode="External"/><Relationship Id="rId5" Type="http://schemas.openxmlformats.org/officeDocument/2006/relationships/image" Target="../media/image86.jpeg"/><Relationship Id="rId4" Type="http://schemas.microsoft.com/office/2007/relationships/hdphoto" Target="../media/hdphoto3.wdp"/></Relationships>
</file>

<file path=ppt/slides/_rels/slide10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9.xml"/><Relationship Id="rId1" Type="http://schemas.openxmlformats.org/officeDocument/2006/relationships/slideLayout" Target="../slideLayouts/slideLayout666.xml"/><Relationship Id="rId6" Type="http://schemas.openxmlformats.org/officeDocument/2006/relationships/hyperlink" Target="https://github.com/CMU-SAFARI/rowhammer" TargetMode="External"/><Relationship Id="rId5" Type="http://schemas.openxmlformats.org/officeDocument/2006/relationships/image" Target="../media/image86.jpeg"/><Relationship Id="rId4" Type="http://schemas.microsoft.com/office/2007/relationships/hdphoto" Target="../media/hdphoto3.wdp"/></Relationships>
</file>

<file path=ppt/slides/_rels/slide10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0.xml"/><Relationship Id="rId1" Type="http://schemas.openxmlformats.org/officeDocument/2006/relationships/slideLayout" Target="../slideLayouts/slideLayout666.xml"/><Relationship Id="rId6" Type="http://schemas.openxmlformats.org/officeDocument/2006/relationships/hyperlink" Target="https://github.com/CMU-SAFARI/rowhammer" TargetMode="External"/><Relationship Id="rId5" Type="http://schemas.openxmlformats.org/officeDocument/2006/relationships/image" Target="../media/image86.jpeg"/><Relationship Id="rId4" Type="http://schemas.microsoft.com/office/2007/relationships/hdphoto" Target="../media/hdphoto3.wdp"/></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92.xml"/></Relationships>
</file>

<file path=ppt/slides/_rels/slide10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48.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89.png"/></Relationships>
</file>

<file path=ppt/slides/_rels/slide104.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248.xml"/></Relationships>
</file>

<file path=ppt/slides/_rels/slide10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2.xml"/><Relationship Id="rId1" Type="http://schemas.openxmlformats.org/officeDocument/2006/relationships/slideLayout" Target="../slideLayouts/slideLayout248.xml"/><Relationship Id="rId4" Type="http://schemas.openxmlformats.org/officeDocument/2006/relationships/image" Target="../media/image91.png"/></Relationships>
</file>

<file path=ppt/slides/_rels/slide10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3.xml"/><Relationship Id="rId1" Type="http://schemas.openxmlformats.org/officeDocument/2006/relationships/slideLayout" Target="../slideLayouts/slideLayout248.xml"/><Relationship Id="rId5" Type="http://schemas.openxmlformats.org/officeDocument/2006/relationships/image" Target="../media/image92.png"/><Relationship Id="rId4" Type="http://schemas.openxmlformats.org/officeDocument/2006/relationships/image" Target="../media/image91.png"/></Relationships>
</file>

<file path=ppt/slides/_rels/slide10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hyperlink" Target="https://lab.dsst.io/32c3-slides/7197.html" TargetMode="External"/><Relationship Id="rId1" Type="http://schemas.openxmlformats.org/officeDocument/2006/relationships/slideLayout" Target="../slideLayouts/slideLayout248.xml"/></Relationships>
</file>

<file path=ppt/slides/_rels/slide108.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48.xml"/></Relationships>
</file>

<file path=ppt/slides/_rels/slide10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580.xml"/></Relationships>
</file>

<file path=ppt/slides/_rels/slide11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580.xml"/></Relationships>
</file>

<file path=ppt/slides/_rels/slide111.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580.xml"/><Relationship Id="rId4" Type="http://schemas.openxmlformats.org/officeDocument/2006/relationships/image" Target="../media/image101.png"/></Relationships>
</file>

<file path=ppt/slides/_rels/slide112.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799.xml"/></Relationships>
</file>

<file path=ppt/slides/_rels/slide113.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799.xml"/></Relationships>
</file>

<file path=ppt/slides/_rels/slide114.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799.xml"/></Relationships>
</file>

<file path=ppt/slides/_rels/slide115.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248.xml"/><Relationship Id="rId4" Type="http://schemas.openxmlformats.org/officeDocument/2006/relationships/image" Target="../media/image110.png"/></Relationships>
</file>

<file path=ppt/slides/_rels/slide116.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248.xml"/></Relationships>
</file>

<file path=ppt/slides/_rels/slide117.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hyperlink" Target="https://support.apple.com/en-gb/HT204934" TargetMode="External"/><Relationship Id="rId1" Type="http://schemas.openxmlformats.org/officeDocument/2006/relationships/slideLayout" Target="../slideLayouts/slideLayout248.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24.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9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592.xml"/></Relationships>
</file>

<file path=ppt/slides/_rels/slide122.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hyperlink" Target="https://twitter.com/isislovecruft/status/1021939922754723841" TargetMode="External"/><Relationship Id="rId1" Type="http://schemas.openxmlformats.org/officeDocument/2006/relationships/slideLayout" Target="../slideLayouts/slideLayout272.xml"/></Relationships>
</file>

<file path=ppt/slides/_rels/slide123.xml.rels><?xml version="1.0" encoding="UTF-8" standalone="yes"?>
<Relationships xmlns="http://schemas.openxmlformats.org/package/2006/relationships"><Relationship Id="rId3" Type="http://schemas.openxmlformats.org/officeDocument/2006/relationships/hyperlink" Target="https://twitter.com/isislovecruft/status/1021939922754723841" TargetMode="External"/><Relationship Id="rId2" Type="http://schemas.openxmlformats.org/officeDocument/2006/relationships/image" Target="../media/image114.jpg"/><Relationship Id="rId1" Type="http://schemas.openxmlformats.org/officeDocument/2006/relationships/slideLayout" Target="../slideLayouts/slideLayout272.xml"/></Relationships>
</file>

<file path=ppt/slides/_rels/slide124.xml.rels><?xml version="1.0" encoding="UTF-8" standalone="yes"?>
<Relationships xmlns="http://schemas.openxmlformats.org/package/2006/relationships"><Relationship Id="rId3" Type="http://schemas.openxmlformats.org/officeDocument/2006/relationships/hyperlink" Target="https://www.youtube.com/watch?v=HvswnsfG3oQ&amp;list=PL5Q2soXY2Zi9xidyIgBxUz7xRPS-wisBN&amp;index=11" TargetMode="External"/><Relationship Id="rId2" Type="http://schemas.openxmlformats.org/officeDocument/2006/relationships/hyperlink" Target="https://www.youtube.com/watch?v=KDy632z23UE&amp;list=PL5Q2soXY2Zi9xidyIgBxUz7xRPS-wisBN&amp;index=8" TargetMode="External"/><Relationship Id="rId1" Type="http://schemas.openxmlformats.org/officeDocument/2006/relationships/slideLayout" Target="../slideLayouts/slideLayout787.xml"/><Relationship Id="rId4" Type="http://schemas.openxmlformats.org/officeDocument/2006/relationships/hyperlink" Target="https://www.youtube.com/onurmutlulectures" TargetMode="External"/></Relationships>
</file>

<file path=ppt/slides/_rels/slide125.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115.png"/><Relationship Id="rId1" Type="http://schemas.openxmlformats.org/officeDocument/2006/relationships/slideLayout" Target="../slideLayouts/slideLayout272.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126.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116.png"/><Relationship Id="rId1" Type="http://schemas.openxmlformats.org/officeDocument/2006/relationships/slideLayout" Target="../slideLayouts/slideLayout272.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127.xml.rels><?xml version="1.0" encoding="UTF-8" standalone="yes"?>
<Relationships xmlns="http://schemas.openxmlformats.org/package/2006/relationships"><Relationship Id="rId8" Type="http://schemas.openxmlformats.org/officeDocument/2006/relationships/hyperlink" Target="https://www.youtube.com/watch?v=B58YT9hZM4g"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people.inf.ethz.ch/omutlu/pub/onur-RowHammer-VLSI-SOC-October-9-2020.pdf" TargetMode="External"/><Relationship Id="rId2" Type="http://schemas.openxmlformats.org/officeDocument/2006/relationships/hyperlink" Target="http://people.inf.ethz.ch/omutlu/pub/RowHammer-Retrospective_ieee_tcad19.pdf" TargetMode="External"/><Relationship Id="rId1" Type="http://schemas.openxmlformats.org/officeDocument/2006/relationships/slideLayout" Target="../slideLayouts/slideLayout272.xml"/><Relationship Id="rId6" Type="http://schemas.openxmlformats.org/officeDocument/2006/relationships/hyperlink" Target="http://people.inf.ethz.ch/omutlu/pub/onur-RowHammer-VLSI-SOC-October-9-2020.pptx" TargetMode="External"/><Relationship Id="rId5" Type="http://schemas.openxmlformats.org/officeDocument/2006/relationships/hyperlink" Target="http://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117.png"/></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47.xml"/></Relationships>
</file>

<file path=ppt/slides/_rels/slide129.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787.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118.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11.xml"/></Relationships>
</file>

<file path=ppt/slides/_rels/slide131.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119.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787.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132.xml.rels><?xml version="1.0" encoding="UTF-8" standalone="yes"?>
<Relationships xmlns="http://schemas.openxmlformats.org/package/2006/relationships"><Relationship Id="rId3" Type="http://schemas.openxmlformats.org/officeDocument/2006/relationships/hyperlink" Target="https://www.ieee-security.org/TC/SP2020/" TargetMode="External"/><Relationship Id="rId7" Type="http://schemas.openxmlformats.org/officeDocument/2006/relationships/image" Target="../media/image120.png"/><Relationship Id="rId2" Type="http://schemas.openxmlformats.org/officeDocument/2006/relationships/hyperlink" Target="https://people.inf.ethz.ch/omutlu/pub/rowhammer-vulnerability-testing-methodology-for-cloud_ieee_security_privacy20.pdf" TargetMode="External"/><Relationship Id="rId1" Type="http://schemas.openxmlformats.org/officeDocument/2006/relationships/slideLayout" Target="../slideLayouts/slideLayout787.xml"/><Relationship Id="rId6" Type="http://schemas.openxmlformats.org/officeDocument/2006/relationships/hyperlink" Target="https://www.youtube.com/watch?v=XP1SvxmJoHE" TargetMode="External"/><Relationship Id="rId5" Type="http://schemas.openxmlformats.org/officeDocument/2006/relationships/hyperlink" Target="https://people.inf.ethz.ch/omutlu/pub/rowhammer-vulnerability-testing-methodology-for-cloud_ieee_security_privacy20-talk.pdf" TargetMode="External"/><Relationship Id="rId4" Type="http://schemas.openxmlformats.org/officeDocument/2006/relationships/hyperlink" Target="https://people.inf.ethz.ch/omutlu/pub/rowhammer-vulnerability-testing-methodology-for-cloud_ieee_security_privacy20-talk.pptx" TargetMode="External"/></Relationships>
</file>

<file path=ppt/slides/_rels/slide133.xml.rels><?xml version="1.0" encoding="UTF-8" standalone="yes"?>
<Relationships xmlns="http://schemas.openxmlformats.org/package/2006/relationships"><Relationship Id="rId8" Type="http://schemas.openxmlformats.org/officeDocument/2006/relationships/hyperlink" Target="https://www.youtube.com/watch?v=cWbW4qoDFds"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BlockHammer-preventing-rowhammer-at-low-cost-by-blacklisting-rapidly-accessed-dram-rows_hpca21-short-talk.pdf" TargetMode="External"/><Relationship Id="rId2" Type="http://schemas.openxmlformats.org/officeDocument/2006/relationships/hyperlink" Target="https://people.inf.ethz.ch/omutlu/pub/BlockHammer_preventing-DRAM-rowhammer-at-low-cost_hpca21.pdf" TargetMode="External"/><Relationship Id="rId1" Type="http://schemas.openxmlformats.org/officeDocument/2006/relationships/slideLayout" Target="../slideLayouts/slideLayout787.xml"/><Relationship Id="rId6" Type="http://schemas.openxmlformats.org/officeDocument/2006/relationships/hyperlink" Target="https://people.inf.ethz.ch/omutlu/pub/BlockHammer-preventing-rowhammer-at-low-cost-by-blacklisting-rapidly-accessed-dram-rows_hpca21-short-talk.pptx" TargetMode="External"/><Relationship Id="rId5" Type="http://schemas.openxmlformats.org/officeDocument/2006/relationships/hyperlink" Target="https://people.inf.ethz.ch/omutlu/pub/BlockHammer-preventing-rowhammer-at-low-cost-by-blacklisting-rapidly-accessed-dram-rows_hpca21-talk.pdf" TargetMode="External"/><Relationship Id="rId10" Type="http://schemas.openxmlformats.org/officeDocument/2006/relationships/image" Target="../media/image121.tiff"/><Relationship Id="rId4" Type="http://schemas.openxmlformats.org/officeDocument/2006/relationships/hyperlink" Target="https://people.inf.ethz.ch/omutlu/pub/BlockHammer-preventing-rowhammer-at-low-cost-by-blacklisting-rapidly-accessed-dram-rows_hpca21-talk.pptx" TargetMode="External"/><Relationship Id="rId9" Type="http://schemas.openxmlformats.org/officeDocument/2006/relationships/hyperlink" Target="https://www.youtube.com/watch?v=40SXSKXW5kY" TargetMode="External"/></Relationships>
</file>

<file path=ppt/slides/_rels/slide134.xml.rels><?xml version="1.0" encoding="UTF-8" standalone="yes"?>
<Relationships xmlns="http://schemas.openxmlformats.org/package/2006/relationships"><Relationship Id="rId3" Type="http://schemas.openxmlformats.org/officeDocument/2006/relationships/hyperlink" Target="https://www.youtube.com/watch?v=pwRw7QqK_qA&amp;list=PL5Q2soXY2Zi9xidyIgBxUz7xRPS-wisBN&amp;index=9" TargetMode="External"/><Relationship Id="rId2" Type="http://schemas.openxmlformats.org/officeDocument/2006/relationships/hyperlink" Target="https://www.youtube.com/watch?v=KDy632z23UE&amp;list=PL5Q2soXY2Zi9xidyIgBxUz7xRPS-wisBN&amp;index=8" TargetMode="External"/><Relationship Id="rId1" Type="http://schemas.openxmlformats.org/officeDocument/2006/relationships/slideLayout" Target="../slideLayouts/slideLayout787.xml"/><Relationship Id="rId6" Type="http://schemas.openxmlformats.org/officeDocument/2006/relationships/hyperlink" Target="https://www.youtube.com/onurmutlulectures" TargetMode="External"/><Relationship Id="rId5" Type="http://schemas.openxmlformats.org/officeDocument/2006/relationships/hyperlink" Target="https://www.youtube.com/watch?v=HvswnsfG3oQ&amp;list=PL5Q2soXY2Zi9xidyIgBxUz7xRPS-wisBN&amp;index=11" TargetMode="External"/><Relationship Id="rId4" Type="http://schemas.openxmlformats.org/officeDocument/2006/relationships/hyperlink" Target="https://www.youtube.com/watch?v=gR7XR-Eepcg&amp;list=PL5Q2soXY2Zi9xidyIgBxUz7xRPS-wisBN&amp;index=10" TargetMode="External"/></Relationships>
</file>

<file path=ppt/slides/_rels/slide135.xml.rels><?xml version="1.0" encoding="UTF-8" standalone="yes"?>
<Relationships xmlns="http://schemas.openxmlformats.org/package/2006/relationships"><Relationship Id="rId3" Type="http://schemas.openxmlformats.org/officeDocument/2006/relationships/hyperlink" Target="https://www.youtube.com/watch?v=JV1uc1kOt04" TargetMode="External"/><Relationship Id="rId7" Type="http://schemas.openxmlformats.org/officeDocument/2006/relationships/image" Target="../media/image122.png"/><Relationship Id="rId2" Type="http://schemas.openxmlformats.org/officeDocument/2006/relationships/hyperlink" Target="https://people.inf.ethz.ch/omutlu/pub/onur-RowHammer-SEHAS-Keynote-HiPEAC-January-19-2021-final.pptx" TargetMode="External"/><Relationship Id="rId1" Type="http://schemas.openxmlformats.org/officeDocument/2006/relationships/slideLayout" Target="../slideLayouts/slideLayout2.xml"/><Relationship Id="rId6" Type="http://schemas.openxmlformats.org/officeDocument/2006/relationships/hyperlink" Target="https://www.youtube.com/watch?v=sgd7PHQQ1AI" TargetMode="External"/><Relationship Id="rId5" Type="http://schemas.openxmlformats.org/officeDocument/2006/relationships/hyperlink" Target="https://people.inf.ethz.ch/omutlu/pub/onur-RowHammer-SEHAS-Keynote-HiPEAC-January-19-2021-final.pdf" TargetMode="External"/><Relationship Id="rId4" Type="http://schemas.openxmlformats.org/officeDocument/2006/relationships/hyperlink" Target="https://www.hipeac.net/2021/budapest/#/" TargetMode="External"/></Relationships>
</file>

<file path=ppt/slides/_rels/slide13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28.xml"/><Relationship Id="rId1" Type="http://schemas.openxmlformats.org/officeDocument/2006/relationships/slideLayout" Target="../slideLayouts/slideLayout27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40.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13.xml"/></Relationships>
</file>

<file path=ppt/slides/_rels/slide141.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48.xml"/></Relationships>
</file>

<file path=ppt/slides/_rels/slide142.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7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14.xml"/></Relationships>
</file>

<file path=ppt/slides/_rels/slide14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image" Target="../media/image72.jp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3.xml.rels><?xml version="1.0" encoding="UTF-8" standalone="yes"?>
<Relationships xmlns="http://schemas.openxmlformats.org/package/2006/relationships"><Relationship Id="rId3" Type="http://schemas.openxmlformats.org/officeDocument/2006/relationships/image" Target="../media/image126.tiff"/><Relationship Id="rId2" Type="http://schemas.openxmlformats.org/officeDocument/2006/relationships/image" Target="../media/image125.png"/><Relationship Id="rId1" Type="http://schemas.openxmlformats.org/officeDocument/2006/relationships/slideLayout" Target="../slideLayouts/slideLayout248.xml"/></Relationships>
</file>

<file path=ppt/slides/_rels/slide15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125.png"/><Relationship Id="rId1" Type="http://schemas.openxmlformats.org/officeDocument/2006/relationships/slideLayout" Target="../slideLayouts/slideLayout248.xml"/><Relationship Id="rId6" Type="http://schemas.openxmlformats.org/officeDocument/2006/relationships/image" Target="../media/image126.tiff"/><Relationship Id="rId5" Type="http://schemas.openxmlformats.org/officeDocument/2006/relationships/image" Target="../media/image51.jpeg"/><Relationship Id="rId4" Type="http://schemas.openxmlformats.org/officeDocument/2006/relationships/image" Target="../media/image53.png"/></Relationships>
</file>

<file path=ppt/slides/_rels/slide155.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48.xml"/></Relationships>
</file>

<file path=ppt/slides/_rels/slide156.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slideLayout" Target="../slideLayouts/slideLayout248.xml"/></Relationships>
</file>

<file path=ppt/slides/_rels/slide157.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58.xml"/><Relationship Id="rId5" Type="http://schemas.openxmlformats.org/officeDocument/2006/relationships/image" Target="../media/image129.tiff"/><Relationship Id="rId4" Type="http://schemas.openxmlformats.org/officeDocument/2006/relationships/hyperlink" Target="https://people.inf.ethz.ch/omutlu/pub/mutlu_hpca03_talk.pdf" TargetMode="External"/></Relationships>
</file>

<file path=ppt/slides/_rels/slide158.xml.rels><?xml version="1.0" encoding="UTF-8" standalone="yes"?>
<Relationships xmlns="http://schemas.openxmlformats.org/package/2006/relationships"><Relationship Id="rId2" Type="http://schemas.openxmlformats.org/officeDocument/2006/relationships/image" Target="../media/image130.tiff"/><Relationship Id="rId1" Type="http://schemas.openxmlformats.org/officeDocument/2006/relationships/slideLayout" Target="../slideLayouts/slideLayout248.xml"/></Relationships>
</file>

<file path=ppt/slides/_rels/slide159.xml.rels><?xml version="1.0" encoding="UTF-8" standalone="yes"?>
<Relationships xmlns="http://schemas.openxmlformats.org/package/2006/relationships"><Relationship Id="rId2" Type="http://schemas.openxmlformats.org/officeDocument/2006/relationships/image" Target="../media/image131.tiff"/><Relationship Id="rId1" Type="http://schemas.openxmlformats.org/officeDocument/2006/relationships/slideLayout" Target="../slideLayouts/slideLayout248.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6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132.png"/><Relationship Id="rId1" Type="http://schemas.openxmlformats.org/officeDocument/2006/relationships/slideLayout" Target="../slideLayouts/slideLayout248.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691.xml"/></Relationships>
</file>

<file path=ppt/slides/_rels/slide165.xml.rels><?xml version="1.0" encoding="UTF-8" standalone="yes"?>
<Relationships xmlns="http://schemas.openxmlformats.org/package/2006/relationships"><Relationship Id="rId2" Type="http://schemas.openxmlformats.org/officeDocument/2006/relationships/image" Target="../media/image134.tiff"/><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70.tiff"/></Relationships>
</file>

<file path=ppt/slides/_rels/slide167.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13.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70.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13.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369.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369.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80.xml"/></Relationships>
</file>

<file path=ppt/slides/_rels/slide17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69.xml"/></Relationships>
</file>

<file path=ppt/slides/_rels/slide175.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48.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136.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380.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78.xml.rels><?xml version="1.0" encoding="UTF-8" standalone="yes"?>
<Relationships xmlns="http://schemas.openxmlformats.org/package/2006/relationships"><Relationship Id="rId3" Type="http://schemas.openxmlformats.org/officeDocument/2006/relationships/image" Target="../media/image138.tiff"/><Relationship Id="rId2" Type="http://schemas.openxmlformats.org/officeDocument/2006/relationships/image" Target="../media/image137.tiff"/><Relationship Id="rId1" Type="http://schemas.openxmlformats.org/officeDocument/2006/relationships/slideLayout" Target="../slideLayouts/slideLayout13.xml"/></Relationships>
</file>

<file path=ppt/slides/_rels/slide179.xml.rels><?xml version="1.0" encoding="UTF-8" standalone="yes"?>
<Relationships xmlns="http://schemas.openxmlformats.org/package/2006/relationships"><Relationship Id="rId8" Type="http://schemas.openxmlformats.org/officeDocument/2006/relationships/hyperlink" Target="https://people.inf.ethz.ch/omutlu/pub/ambit-bulk-bitwise-dram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ambit-bulk-bitwise-dram_micro17-lightning-talk.pdf" TargetMode="External"/><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813.xml"/><Relationship Id="rId6" Type="http://schemas.openxmlformats.org/officeDocument/2006/relationships/hyperlink" Target="https://people.inf.ethz.ch/omutlu/pub/ambit-bulk-bitwise-dram_micro17-lightning-talk.pptx" TargetMode="External"/><Relationship Id="rId5" Type="http://schemas.openxmlformats.org/officeDocument/2006/relationships/hyperlink" Target="https://people.inf.ethz.ch/omutlu/pub/ambit-bulk-bitwise-dram_micro17-talk.pdf" TargetMode="External"/><Relationship Id="rId10" Type="http://schemas.openxmlformats.org/officeDocument/2006/relationships/image" Target="../media/image139.tiff"/><Relationship Id="rId4" Type="http://schemas.openxmlformats.org/officeDocument/2006/relationships/hyperlink" Target="https://people.inf.ethz.ch/omutlu/pub/ambit-bulk-bitwise-dram_micro17-talk.pptx" TargetMode="External"/><Relationship Id="rId9" Type="http://schemas.openxmlformats.org/officeDocument/2006/relationships/hyperlink" Target="https://people.inf.ethz.ch/omutlu/pub/ambit-bulk-bitwise-dram_micro17-poster.pdf" TargetMode="External"/></Relationships>
</file>

<file path=ppt/slides/_rels/slide180.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hyperlink" Target="https://arxiv.org/pdf/1905.09822.pdf" TargetMode="External"/><Relationship Id="rId1" Type="http://schemas.openxmlformats.org/officeDocument/2006/relationships/slideLayout" Target="../slideLayouts/slideLayout13.xml"/></Relationships>
</file>

<file path=ppt/slides/_rels/slide181.xml.rels><?xml version="1.0" encoding="UTF-8" standalone="yes"?>
<Relationships xmlns="http://schemas.openxmlformats.org/package/2006/relationships"><Relationship Id="rId3" Type="http://schemas.openxmlformats.org/officeDocument/2006/relationships/hyperlink" Target="https://people.inf.ethz.ch/omutlu/pub/SIMDRAM_asplos21-extended-abstract.pdf" TargetMode="External"/><Relationship Id="rId2" Type="http://schemas.openxmlformats.org/officeDocument/2006/relationships/hyperlink" Target="https://asplos-conference.org/" TargetMode="External"/><Relationship Id="rId1" Type="http://schemas.openxmlformats.org/officeDocument/2006/relationships/slideLayout" Target="../slideLayouts/slideLayout887.xml"/><Relationship Id="rId4" Type="http://schemas.openxmlformats.org/officeDocument/2006/relationships/image" Target="../media/image141.png"/></Relationships>
</file>

<file path=ppt/slides/_rels/slide182.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image" Target="../media/image142.jpeg"/><Relationship Id="rId1" Type="http://schemas.openxmlformats.org/officeDocument/2006/relationships/slideLayout" Target="../slideLayouts/slideLayout248.xml"/><Relationship Id="rId6" Type="http://schemas.openxmlformats.org/officeDocument/2006/relationships/chart" Target="../charts/chart2.xml"/><Relationship Id="rId5" Type="http://schemas.openxmlformats.org/officeDocument/2006/relationships/image" Target="../media/image145.png"/><Relationship Id="rId4" Type="http://schemas.openxmlformats.org/officeDocument/2006/relationships/image" Target="../media/image144.jpeg"/></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813.xml"/></Relationships>
</file>

<file path=ppt/slides/_rels/slide184.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6.png"/><Relationship Id="rId1" Type="http://schemas.openxmlformats.org/officeDocument/2006/relationships/slideLayout" Target="../slideLayouts/slideLayout691.xml"/></Relationships>
</file>

<file path=ppt/slides/_rels/slide185.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813.xml"/></Relationships>
</file>

<file path=ppt/slides/_rels/slide186.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813.xml"/></Relationships>
</file>

<file path=ppt/slides/_rels/slide187.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813.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813.xml"/></Relationships>
</file>

<file path=ppt/slides/_rels/slide18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813.xml"/></Relationships>
</file>

<file path=ppt/slides/_rels/slide19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813.xml"/></Relationships>
</file>

<file path=ppt/slides/_rels/slide19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813.xml"/></Relationships>
</file>

<file path=ppt/slides/_rels/slide192.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813.xml"/><Relationship Id="rId6" Type="http://schemas.openxmlformats.org/officeDocument/2006/relationships/image" Target="../media/image148.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93.xml.rels><?xml version="1.0" encoding="UTF-8" standalone="yes"?>
<Relationships xmlns="http://schemas.openxmlformats.org/package/2006/relationships"><Relationship Id="rId3" Type="http://schemas.openxmlformats.org/officeDocument/2006/relationships/image" Target="../media/image150.png"/><Relationship Id="rId7" Type="http://schemas.openxmlformats.org/officeDocument/2006/relationships/image" Target="../media/image153.jpg"/><Relationship Id="rId2" Type="http://schemas.openxmlformats.org/officeDocument/2006/relationships/image" Target="../media/image149.png"/><Relationship Id="rId1" Type="http://schemas.openxmlformats.org/officeDocument/2006/relationships/slideLayout" Target="../slideLayouts/slideLayout568.xml"/><Relationship Id="rId6" Type="http://schemas.openxmlformats.org/officeDocument/2006/relationships/image" Target="../media/image152.png"/><Relationship Id="rId5" Type="http://schemas.openxmlformats.org/officeDocument/2006/relationships/image" Target="../media/image1.png"/><Relationship Id="rId4" Type="http://schemas.openxmlformats.org/officeDocument/2006/relationships/image" Target="../media/image151.png"/></Relationships>
</file>

<file path=ppt/slides/_rels/slide19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57.png"/><Relationship Id="rId2" Type="http://schemas.openxmlformats.org/officeDocument/2006/relationships/notesSlide" Target="../notesSlides/notesSlide30.xml"/><Relationship Id="rId1" Type="http://schemas.openxmlformats.org/officeDocument/2006/relationships/slideLayout" Target="../slideLayouts/slideLayout569.xml"/><Relationship Id="rId6" Type="http://schemas.openxmlformats.org/officeDocument/2006/relationships/image" Target="../media/image156.png"/><Relationship Id="rId5" Type="http://schemas.openxmlformats.org/officeDocument/2006/relationships/image" Target="../media/image155.png"/><Relationship Id="rId4" Type="http://schemas.openxmlformats.org/officeDocument/2006/relationships/image" Target="../media/image154.png"/></Relationships>
</file>

<file path=ppt/slides/_rels/slide195.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1.png"/><Relationship Id="rId7" Type="http://schemas.openxmlformats.org/officeDocument/2006/relationships/image" Target="../media/image63.png"/><Relationship Id="rId2" Type="http://schemas.openxmlformats.org/officeDocument/2006/relationships/notesSlide" Target="../notesSlides/notesSlide31.xml"/><Relationship Id="rId1" Type="http://schemas.openxmlformats.org/officeDocument/2006/relationships/slideLayout" Target="../slideLayouts/slideLayout569.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19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569.xml"/></Relationships>
</file>

<file path=ppt/slides/_rels/slide19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569.xml"/></Relationships>
</file>

<file path=ppt/slides/_rels/slide198.xml.rels><?xml version="1.0" encoding="UTF-8" standalone="yes"?>
<Relationships xmlns="http://schemas.openxmlformats.org/package/2006/relationships"><Relationship Id="rId8" Type="http://schemas.openxmlformats.org/officeDocument/2006/relationships/image" Target="../media/image162.png"/><Relationship Id="rId3" Type="http://schemas.openxmlformats.org/officeDocument/2006/relationships/image" Target="../media/image1.png"/><Relationship Id="rId7" Type="http://schemas.openxmlformats.org/officeDocument/2006/relationships/image" Target="../media/image161.png"/><Relationship Id="rId2" Type="http://schemas.openxmlformats.org/officeDocument/2006/relationships/notesSlide" Target="../notesSlides/notesSlide34.xml"/><Relationship Id="rId1" Type="http://schemas.openxmlformats.org/officeDocument/2006/relationships/slideLayout" Target="../slideLayouts/slideLayout655.xml"/><Relationship Id="rId6" Type="http://schemas.openxmlformats.org/officeDocument/2006/relationships/image" Target="../media/image160.png"/><Relationship Id="rId11" Type="http://schemas.openxmlformats.org/officeDocument/2006/relationships/image" Target="../media/image165.png"/><Relationship Id="rId5" Type="http://schemas.openxmlformats.org/officeDocument/2006/relationships/image" Target="../media/image159.png"/><Relationship Id="rId10" Type="http://schemas.openxmlformats.org/officeDocument/2006/relationships/image" Target="../media/image164.png"/><Relationship Id="rId4" Type="http://schemas.openxmlformats.org/officeDocument/2006/relationships/image" Target="../media/image158.png"/><Relationship Id="rId9" Type="http://schemas.openxmlformats.org/officeDocument/2006/relationships/image" Target="../media/image163.png"/></Relationships>
</file>

<file path=ppt/slides/_rels/slide19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655.xml"/><Relationship Id="rId5" Type="http://schemas.openxmlformats.org/officeDocument/2006/relationships/image" Target="../media/image167.png"/><Relationship Id="rId4" Type="http://schemas.openxmlformats.org/officeDocument/2006/relationships/image" Target="../media/image166.png"/></Relationships>
</file>

<file path=ppt/slides/_rels/slide200.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70.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813.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201.xml.rels><?xml version="1.0" encoding="UTF-8" standalone="yes"?>
<Relationships xmlns="http://schemas.openxmlformats.org/package/2006/relationships"><Relationship Id="rId2" Type="http://schemas.openxmlformats.org/officeDocument/2006/relationships/image" Target="../media/image168.jpeg"/><Relationship Id="rId1" Type="http://schemas.openxmlformats.org/officeDocument/2006/relationships/slideLayout" Target="../slideLayouts/slideLayout824.xml"/></Relationships>
</file>

<file path=ppt/slides/_rels/slide202.xml.rels><?xml version="1.0" encoding="UTF-8" standalone="yes"?>
<Relationships xmlns="http://schemas.openxmlformats.org/package/2006/relationships"><Relationship Id="rId8" Type="http://schemas.openxmlformats.org/officeDocument/2006/relationships/image" Target="../media/image169.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8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203.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813.xml"/><Relationship Id="rId4" Type="http://schemas.openxmlformats.org/officeDocument/2006/relationships/image" Target="../media/image170.png"/></Relationships>
</file>

<file path=ppt/slides/_rels/slide204.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813.xml"/><Relationship Id="rId4" Type="http://schemas.openxmlformats.org/officeDocument/2006/relationships/image" Target="../media/image171.png"/></Relationships>
</file>

<file path=ppt/slides/_rels/slide205.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8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72.png"/></Relationships>
</file>

<file path=ppt/slides/_rels/slide206.xml.rels><?xml version="1.0" encoding="UTF-8" standalone="yes"?>
<Relationships xmlns="http://schemas.openxmlformats.org/package/2006/relationships"><Relationship Id="rId8" Type="http://schemas.openxmlformats.org/officeDocument/2006/relationships/hyperlink" Target="https://www.youtube.com/watch?v=j5-I84iNVd8" TargetMode="External"/><Relationship Id="rId3" Type="http://schemas.openxmlformats.org/officeDocument/2006/relationships/hyperlink" Target="http://www.biomedcentral.com/bmcgenomics/" TargetMode="External"/><Relationship Id="rId7" Type="http://schemas.openxmlformats.org/officeDocument/2006/relationships/hyperlink" Target="https://github.com/CMU-SAFARI/GRIM" TargetMode="External"/><Relationship Id="rId2" Type="http://schemas.openxmlformats.org/officeDocument/2006/relationships/hyperlink" Target="https://arxiv.org/pdf/1711.01177.pdf" TargetMode="External"/><Relationship Id="rId1" Type="http://schemas.openxmlformats.org/officeDocument/2006/relationships/slideLayout" Target="../slideLayouts/slideLayout2.xml"/><Relationship Id="rId6" Type="http://schemas.openxmlformats.org/officeDocument/2006/relationships/hyperlink" Target="https://people.inf.ethz.ch/omutlu/pub/GRIM-filter-DNA-pre-alignment-in-memory_apbc18-talk.pdf" TargetMode="External"/><Relationship Id="rId5" Type="http://schemas.openxmlformats.org/officeDocument/2006/relationships/hyperlink" Target="https://people.inf.ethz.ch/omutlu/pub/GRIM-filter-DNA-pre-alignment-in-memory_apbc18-talk.pptx" TargetMode="External"/><Relationship Id="rId4" Type="http://schemas.openxmlformats.org/officeDocument/2006/relationships/hyperlink" Target="http://apbc2018.bio.keio.ac.jp/" TargetMode="External"/><Relationship Id="rId9" Type="http://schemas.openxmlformats.org/officeDocument/2006/relationships/image" Target="../media/image173.png"/></Relationships>
</file>

<file path=ppt/slides/_rels/slide207.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174.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208.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813.xml"/><Relationship Id="rId4" Type="http://schemas.openxmlformats.org/officeDocument/2006/relationships/image" Target="../media/image175.png"/></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691.xml"/></Relationships>
</file>

<file path=ppt/slides/_rels/slide210.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813.xml"/><Relationship Id="rId5" Type="http://schemas.openxmlformats.org/officeDocument/2006/relationships/image" Target="../media/image176.png"/><Relationship Id="rId4" Type="http://schemas.openxmlformats.org/officeDocument/2006/relationships/hyperlink" Target="https://arxiv.org/pdf/1903.03988.pdf" TargetMode="External"/></Relationships>
</file>

<file path=ppt/slides/_rels/slide211.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813.xml"/><Relationship Id="rId4" Type="http://schemas.openxmlformats.org/officeDocument/2006/relationships/image" Target="../media/image177.png"/></Relationships>
</file>

<file path=ppt/slides/_rels/slide212.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178.tiff"/><Relationship Id="rId1" Type="http://schemas.openxmlformats.org/officeDocument/2006/relationships/slideLayout" Target="../slideLayouts/slideLayout775.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179.tiff"/></Relationships>
</file>

<file path=ppt/slides/_rels/slide213.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180.png"/><Relationship Id="rId1" Type="http://schemas.openxmlformats.org/officeDocument/2006/relationships/slideLayout" Target="../slideLayouts/slideLayout775.xml"/></Relationships>
</file>

<file path=ppt/slides/_rels/slide214.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81.png"/><Relationship Id="rId1" Type="http://schemas.openxmlformats.org/officeDocument/2006/relationships/slideLayout" Target="../slideLayouts/slideLayout775.xml"/></Relationships>
</file>

<file path=ppt/slides/_rels/slide215.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83.png"/><Relationship Id="rId1" Type="http://schemas.openxmlformats.org/officeDocument/2006/relationships/slideLayout" Target="../slideLayouts/slideLayout775.xml"/></Relationships>
</file>

<file path=ppt/slides/_rels/slide216.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787.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217.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787.xml"/><Relationship Id="rId5" Type="http://schemas.openxmlformats.org/officeDocument/2006/relationships/hyperlink" Target="https://www.youtube.com/onurmutlulectures" TargetMode="External"/><Relationship Id="rId4" Type="http://schemas.openxmlformats.org/officeDocument/2006/relationships/hyperlink" Target="https://www.youtube.com/watch?v=gR7XR-Eepcg&amp;list=PL5Q2soXY2Zi9xidyIgBxUz7xRPS-wisBN&amp;index=10" TargetMode="External"/></Relationships>
</file>

<file path=ppt/slides/_rels/slide218.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19.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184.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714.xml"/></Relationships>
</file>

<file path=ppt/slides/_rels/slide22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3.xml"/></Relationships>
</file>

<file path=ppt/slides/_rels/slide223.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image" Target="../media/image72.jpg"/><Relationship Id="rId1" Type="http://schemas.openxmlformats.org/officeDocument/2006/relationships/slideLayout" Target="../slideLayouts/slideLayout13.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22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631.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47.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603.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image" Target="../media/image185.png"/><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notesSlide" Target="../notesSlides/notesSlide37.xml"/><Relationship Id="rId1" Type="http://schemas.openxmlformats.org/officeDocument/2006/relationships/slideLayout" Target="../slideLayouts/slideLayout620.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603.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02.xml"/></Relationships>
</file>

<file path=ppt/slides/_rels/slide235.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614.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614.xml"/></Relationships>
</file>

<file path=ppt/slides/_rels/slide238.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image" Target="../media/image186.png"/><Relationship Id="rId1" Type="http://schemas.openxmlformats.org/officeDocument/2006/relationships/slideLayout" Target="../slideLayouts/slideLayout614.xml"/></Relationships>
</file>

<file path=ppt/slides/_rels/slide239.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614.xml"/><Relationship Id="rId4" Type="http://schemas.openxmlformats.org/officeDocument/2006/relationships/chart" Target="../charts/chart10.xml"/></Relationships>
</file>

<file path=ppt/slides/_rels/slide240.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39.xml"/><Relationship Id="rId1" Type="http://schemas.openxmlformats.org/officeDocument/2006/relationships/slideLayout" Target="../slideLayouts/slideLayout614.xml"/><Relationship Id="rId6" Type="http://schemas.openxmlformats.org/officeDocument/2006/relationships/chart" Target="../charts/chart14.xml"/><Relationship Id="rId5" Type="http://schemas.openxmlformats.org/officeDocument/2006/relationships/chart" Target="../charts/chart13.xml"/><Relationship Id="rId4" Type="http://schemas.openxmlformats.org/officeDocument/2006/relationships/chart" Target="../charts/chart1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243.xml.rels><?xml version="1.0" encoding="UTF-8" standalone="yes"?>
<Relationships xmlns="http://schemas.openxmlformats.org/package/2006/relationships"><Relationship Id="rId3" Type="http://schemas.openxmlformats.org/officeDocument/2006/relationships/image" Target="../media/image188.jpeg"/><Relationship Id="rId2" Type="http://schemas.openxmlformats.org/officeDocument/2006/relationships/notesSlide" Target="../notesSlides/notesSlide40.xml"/><Relationship Id="rId1" Type="http://schemas.openxmlformats.org/officeDocument/2006/relationships/slideLayout" Target="../slideLayouts/slideLayout688.xml"/><Relationship Id="rId5" Type="http://schemas.openxmlformats.org/officeDocument/2006/relationships/image" Target="../media/image190.png"/><Relationship Id="rId4" Type="http://schemas.openxmlformats.org/officeDocument/2006/relationships/image" Target="../media/image189.jpeg"/></Relationships>
</file>

<file path=ppt/slides/_rels/slide2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89.xml"/></Relationships>
</file>

<file path=ppt/slides/_rels/slide2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89.xml"/></Relationships>
</file>

<file path=ppt/slides/_rels/slide2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89.xml"/></Relationships>
</file>

<file path=ppt/slides/_rels/slide2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89.xml"/></Relationships>
</file>

<file path=ppt/slides/_rels/slide248.xml.rels><?xml version="1.0" encoding="UTF-8" standalone="yes"?>
<Relationships xmlns="http://schemas.openxmlformats.org/package/2006/relationships"><Relationship Id="rId8" Type="http://schemas.openxmlformats.org/officeDocument/2006/relationships/image" Target="../media/image191.png"/><Relationship Id="rId3" Type="http://schemas.openxmlformats.org/officeDocument/2006/relationships/hyperlink" Target="http://hpca2019.seas.gwu.edu/" TargetMode="External"/><Relationship Id="rId7" Type="http://schemas.openxmlformats.org/officeDocument/2006/relationships/hyperlink" Target="https://www.youtube.com/watch?v=Y3hPv1I5f8Y&amp;list=PL5Q2soXY2Zi-DyoI3HbqcdtUm9YWRR_z-&amp;index=16"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72.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249.xml.rels><?xml version="1.0" encoding="UTF-8" standalone="yes"?>
<Relationships xmlns="http://schemas.openxmlformats.org/package/2006/relationships"><Relationship Id="rId3" Type="http://schemas.openxmlformats.org/officeDocument/2006/relationships/hyperlink" Target="https://www.youtube.com/watch?v=DUtPFW3jxq4&amp;list=PL5Q2soXY2Zi9xidyIgBxUz7xRPS-wisBN&amp;index=23" TargetMode="External"/><Relationship Id="rId2" Type="http://schemas.openxmlformats.org/officeDocument/2006/relationships/hyperlink" Target="https://www.youtube.com/watch?v=vQd1YgOH1Mw&amp;list=PL5Q2soXY2Zi9xidyIgBxUz7xRPS-wisBN&amp;index=19" TargetMode="External"/><Relationship Id="rId1" Type="http://schemas.openxmlformats.org/officeDocument/2006/relationships/slideLayout" Target="../slideLayouts/slideLayout787.xml"/><Relationship Id="rId6" Type="http://schemas.openxmlformats.org/officeDocument/2006/relationships/hyperlink" Target="https://www.youtube.com/onurmutlulectures" TargetMode="External"/><Relationship Id="rId5" Type="http://schemas.openxmlformats.org/officeDocument/2006/relationships/hyperlink" Target="https://www.youtube.com/watch?v=Y3hPv1I5f8Y&amp;list=PL5Q2soXY2Zi-DyoI3HbqcdtUm9YWRR_z-&amp;index=16" TargetMode="External"/><Relationship Id="rId4" Type="http://schemas.openxmlformats.org/officeDocument/2006/relationships/hyperlink" Target="https://www.youtube.com/watch?v=gR7XR-Eepcg&amp;list=PL5Q2soXY2Zi9xidyIgBxUz7xRPS-wisBN&amp;index=10" TargetMode="Externa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252.xml.rels><?xml version="1.0" encoding="UTF-8" standalone="yes"?>
<Relationships xmlns="http://schemas.openxmlformats.org/package/2006/relationships"><Relationship Id="rId3" Type="http://schemas.openxmlformats.org/officeDocument/2006/relationships/hyperlink" Target="https://www.storagereview.com/intel_optane_dc_persistent_memory_module_pmm" TargetMode="External"/><Relationship Id="rId2" Type="http://schemas.openxmlformats.org/officeDocument/2006/relationships/image" Target="../media/image192.tiff"/><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3" Type="http://schemas.openxmlformats.org/officeDocument/2006/relationships/hyperlink" Target="http://isca09.cs.columbia.edu/" TargetMode="External"/><Relationship Id="rId2" Type="http://schemas.openxmlformats.org/officeDocument/2006/relationships/hyperlink" Target="http://users.ece.cmu.edu/~omutlu/pub/pcm_isca09.pdf" TargetMode="External"/><Relationship Id="rId1" Type="http://schemas.openxmlformats.org/officeDocument/2006/relationships/slideLayout" Target="../slideLayouts/slideLayout847.xml"/><Relationship Id="rId5" Type="http://schemas.openxmlformats.org/officeDocument/2006/relationships/image" Target="../media/image193.png"/><Relationship Id="rId4" Type="http://schemas.openxmlformats.org/officeDocument/2006/relationships/hyperlink" Target="http://users.ece.cmu.edu/~omutlu/pub/lee_isca09_talk.pdf" TargetMode="External"/></Relationships>
</file>

<file path=ppt/slides/_rels/slide254.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users.ece.cmu.edu/~omutlu/pub/pcm_ieee_micro10.pdf" TargetMode="External"/><Relationship Id="rId1" Type="http://schemas.openxmlformats.org/officeDocument/2006/relationships/slideLayout" Target="../slideLayouts/slideLayout847.xml"/><Relationship Id="rId4" Type="http://schemas.openxmlformats.org/officeDocument/2006/relationships/image" Target="../media/image194.png"/></Relationships>
</file>

<file path=ppt/slides/_rels/slide255.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notesSlide" Target="../notesSlides/notesSlide45.xml"/><Relationship Id="rId1" Type="http://schemas.openxmlformats.org/officeDocument/2006/relationships/slideLayout" Target="../slideLayouts/slideLayout775.xml"/><Relationship Id="rId5" Type="http://schemas.openxmlformats.org/officeDocument/2006/relationships/hyperlink" Target="https://www.cerebras.net/cerebras-wafer-scale-engine-why-we-need-big-chips-for-deep-learning/" TargetMode="External"/><Relationship Id="rId4" Type="http://schemas.openxmlformats.org/officeDocument/2006/relationships/hyperlink" Target="https://www.anandtech.com/show/14758/hot-chips-31-live-blogs-cerebras-wafer-scale-deep-learning" TargetMode="External"/></Relationships>
</file>

<file path=ppt/slides/_rels/slide256.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196.tiff"/><Relationship Id="rId1" Type="http://schemas.openxmlformats.org/officeDocument/2006/relationships/slideLayout" Target="../slideLayouts/slideLayout775.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197.tiff"/></Relationships>
</file>

<file path=ppt/slides/_rels/slide257.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180.png"/><Relationship Id="rId1" Type="http://schemas.openxmlformats.org/officeDocument/2006/relationships/slideLayout" Target="../slideLayouts/slideLayout775.xml"/></Relationships>
</file>

<file path=ppt/slides/_rels/slide258.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81.png"/><Relationship Id="rId1" Type="http://schemas.openxmlformats.org/officeDocument/2006/relationships/slideLayout" Target="../slideLayouts/slideLayout775.xml"/></Relationships>
</file>

<file path=ppt/slides/_rels/slide259.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98.png"/><Relationship Id="rId1" Type="http://schemas.openxmlformats.org/officeDocument/2006/relationships/slideLayout" Target="../slideLayouts/slideLayout775.xml"/></Relationships>
</file>

<file path=ppt/slides/_rels/slide260.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image" Target="../media/image182.png"/><Relationship Id="rId1" Type="http://schemas.openxmlformats.org/officeDocument/2006/relationships/slideLayout" Target="../slideLayouts/slideLayout775.xml"/></Relationships>
</file>

<file path=ppt/slides/_rels/slide261.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83.png"/><Relationship Id="rId1" Type="http://schemas.openxmlformats.org/officeDocument/2006/relationships/slideLayout" Target="../slideLayouts/slideLayout775.xml"/></Relationships>
</file>

<file path=ppt/slides/_rels/slide262.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hyperlink" Target="https://arxiv.org/pdf/1905.09822.pdf" TargetMode="External"/><Relationship Id="rId1" Type="http://schemas.openxmlformats.org/officeDocument/2006/relationships/slideLayout" Target="../slideLayouts/slideLayout358.xml"/></Relationships>
</file>

<file path=ppt/slides/_rels/slide263.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48.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264.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70.tiff"/></Relationships>
</file>

<file path=ppt/slides/_rels/slide265.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358.xml"/><Relationship Id="rId6" Type="http://schemas.openxmlformats.org/officeDocument/2006/relationships/image" Target="../media/image200.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266.xml.rels><?xml version="1.0" encoding="UTF-8" standalone="yes"?>
<Relationships xmlns="http://schemas.openxmlformats.org/package/2006/relationships"><Relationship Id="rId3" Type="http://schemas.openxmlformats.org/officeDocument/2006/relationships/hyperlink" Target="https://youtu.be/Ucp0TTmvqOE?t=4236" TargetMode="External"/><Relationship Id="rId2" Type="http://schemas.openxmlformats.org/officeDocument/2006/relationships/image" Target="../media/image30.png"/><Relationship Id="rId1" Type="http://schemas.openxmlformats.org/officeDocument/2006/relationships/slideLayout" Target="../slideLayouts/slideLayout775.xml"/><Relationship Id="rId4" Type="http://schemas.openxmlformats.org/officeDocument/2006/relationships/image" Target="../media/image31.tiff"/></Relationships>
</file>

<file path=ppt/slides/_rels/slide26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835.xml"/></Relationships>
</file>

<file path=ppt/slides/_rels/slide268.xml.rels><?xml version="1.0" encoding="UTF-8" standalone="yes"?>
<Relationships xmlns="http://schemas.openxmlformats.org/package/2006/relationships"><Relationship Id="rId2" Type="http://schemas.openxmlformats.org/officeDocument/2006/relationships/image" Target="../media/image201.tiff"/><Relationship Id="rId1" Type="http://schemas.openxmlformats.org/officeDocument/2006/relationships/slideLayout" Target="../slideLayouts/slideLayout835.xml"/></Relationships>
</file>

<file path=ppt/slides/_rels/slide269.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image" Target="../media/image202.png"/><Relationship Id="rId1" Type="http://schemas.openxmlformats.org/officeDocument/2006/relationships/slideLayout" Target="../slideLayouts/slideLayout835.xml"/></Relationships>
</file>

<file path=ppt/slides/_rels/slide270.xml.rels><?xml version="1.0" encoding="UTF-8" standalone="yes"?>
<Relationships xmlns="http://schemas.openxmlformats.org/package/2006/relationships"><Relationship Id="rId2" Type="http://schemas.openxmlformats.org/officeDocument/2006/relationships/image" Target="../media/image204.png"/><Relationship Id="rId1" Type="http://schemas.openxmlformats.org/officeDocument/2006/relationships/slideLayout" Target="../slideLayouts/slideLayout835.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3" Type="http://schemas.openxmlformats.org/officeDocument/2006/relationships/hyperlink" Target="https://basicmi.github.io/AI-Chip/" TargetMode="External"/><Relationship Id="rId2" Type="http://schemas.openxmlformats.org/officeDocument/2006/relationships/image" Target="../media/image205.tiff"/><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812.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3" Type="http://schemas.openxmlformats.org/officeDocument/2006/relationships/image" Target="../media/image206.jpeg"/><Relationship Id="rId2" Type="http://schemas.openxmlformats.org/officeDocument/2006/relationships/notesSlide" Target="../notesSlides/notesSlide46.xml"/><Relationship Id="rId1" Type="http://schemas.openxmlformats.org/officeDocument/2006/relationships/slideLayout" Target="../slideLayouts/slideLayout6.xml"/><Relationship Id="rId4" Type="http://schemas.openxmlformats.org/officeDocument/2006/relationships/image" Target="../media/image207.png"/></Relationships>
</file>

<file path=ppt/slides/_rels/slide276.xml.rels><?xml version="1.0" encoding="UTF-8" standalone="yes"?>
<Relationships xmlns="http://schemas.openxmlformats.org/package/2006/relationships"><Relationship Id="rId3" Type="http://schemas.openxmlformats.org/officeDocument/2006/relationships/image" Target="../media/image208.jpeg"/><Relationship Id="rId2" Type="http://schemas.openxmlformats.org/officeDocument/2006/relationships/notesSlide" Target="../notesSlides/notesSlide47.xml"/><Relationship Id="rId1" Type="http://schemas.openxmlformats.org/officeDocument/2006/relationships/slideLayout" Target="../slideLayouts/slideLayout6.xml"/><Relationship Id="rId4" Type="http://schemas.openxmlformats.org/officeDocument/2006/relationships/image" Target="../media/image209.jpeg"/></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3" Type="http://schemas.openxmlformats.org/officeDocument/2006/relationships/image" Target="../media/image210.jpeg"/><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279.xml.rels><?xml version="1.0" encoding="UTF-8" standalone="yes"?>
<Relationships xmlns="http://schemas.openxmlformats.org/package/2006/relationships"><Relationship Id="rId8" Type="http://schemas.openxmlformats.org/officeDocument/2006/relationships/image" Target="../media/image216.jpeg"/><Relationship Id="rId13" Type="http://schemas.openxmlformats.org/officeDocument/2006/relationships/image" Target="../media/image220.tiff"/><Relationship Id="rId3" Type="http://schemas.openxmlformats.org/officeDocument/2006/relationships/image" Target="../media/image211.jpeg"/><Relationship Id="rId7" Type="http://schemas.openxmlformats.org/officeDocument/2006/relationships/image" Target="../media/image215.jpeg"/><Relationship Id="rId12" Type="http://schemas.openxmlformats.org/officeDocument/2006/relationships/image" Target="../media/image219.png"/><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image" Target="../media/image214.jpeg"/><Relationship Id="rId11" Type="http://schemas.openxmlformats.org/officeDocument/2006/relationships/image" Target="../media/image218.png"/><Relationship Id="rId5" Type="http://schemas.openxmlformats.org/officeDocument/2006/relationships/image" Target="../media/image213.png"/><Relationship Id="rId10" Type="http://schemas.openxmlformats.org/officeDocument/2006/relationships/image" Target="../media/image217.png"/><Relationship Id="rId4" Type="http://schemas.openxmlformats.org/officeDocument/2006/relationships/image" Target="../media/image212.png"/><Relationship Id="rId9" Type="http://schemas.openxmlformats.org/officeDocument/2006/relationships/image" Target="../media/image50.png"/></Relationships>
</file>

<file path=ppt/slides/_rels/slide280.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50.xml"/><Relationship Id="rId7" Type="http://schemas.openxmlformats.org/officeDocument/2006/relationships/image" Target="../media/image65.emf"/><Relationship Id="rId2" Type="http://schemas.openxmlformats.org/officeDocument/2006/relationships/slideLayout" Target="../slideLayouts/slideLayout475.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image" Target="../media/image222.jpeg"/><Relationship Id="rId4" Type="http://schemas.openxmlformats.org/officeDocument/2006/relationships/image" Target="../media/image221.png"/><Relationship Id="rId9" Type="http://schemas.openxmlformats.org/officeDocument/2006/relationships/image" Target="../media/image66.emf"/></Relationships>
</file>

<file path=ppt/slides/_rels/slide281.xml.rels><?xml version="1.0" encoding="UTF-8" standalone="yes"?>
<Relationships xmlns="http://schemas.openxmlformats.org/package/2006/relationships"><Relationship Id="rId3" Type="http://schemas.openxmlformats.org/officeDocument/2006/relationships/hyperlink" Target="https://commons.wikimedia.org/w/index.php?curid=30550950" TargetMode="External"/><Relationship Id="rId2" Type="http://schemas.openxmlformats.org/officeDocument/2006/relationships/image" Target="../media/image48.png"/><Relationship Id="rId1" Type="http://schemas.openxmlformats.org/officeDocument/2006/relationships/slideLayout" Target="../slideLayouts/slideLayout248.xml"/></Relationships>
</file>

<file path=ppt/slides/_rels/slide282.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51.xml"/><Relationship Id="rId7" Type="http://schemas.openxmlformats.org/officeDocument/2006/relationships/image" Target="../media/image65.emf"/><Relationship Id="rId2" Type="http://schemas.openxmlformats.org/officeDocument/2006/relationships/slideLayout" Target="../slideLayouts/slideLayout475.xml"/><Relationship Id="rId1" Type="http://schemas.openxmlformats.org/officeDocument/2006/relationships/vmlDrawing" Target="../drawings/vmlDrawing4.vml"/><Relationship Id="rId6" Type="http://schemas.openxmlformats.org/officeDocument/2006/relationships/oleObject" Target="../embeddings/oleObject3.bin"/><Relationship Id="rId5" Type="http://schemas.openxmlformats.org/officeDocument/2006/relationships/image" Target="../media/image222.jpeg"/><Relationship Id="rId10" Type="http://schemas.openxmlformats.org/officeDocument/2006/relationships/image" Target="../media/image223.jpeg"/><Relationship Id="rId4" Type="http://schemas.openxmlformats.org/officeDocument/2006/relationships/image" Target="../media/image221.png"/><Relationship Id="rId9" Type="http://schemas.openxmlformats.org/officeDocument/2006/relationships/image" Target="../media/image66.emf"/></Relationships>
</file>

<file path=ppt/slides/_rels/slide283.xml.rels><?xml version="1.0" encoding="UTF-8" standalone="yes"?>
<Relationships xmlns="http://schemas.openxmlformats.org/package/2006/relationships"><Relationship Id="rId3" Type="http://schemas.openxmlformats.org/officeDocument/2006/relationships/image" Target="../media/image224.tiff"/><Relationship Id="rId2" Type="http://schemas.openxmlformats.org/officeDocument/2006/relationships/notesSlide" Target="../notesSlides/notesSlide52.xml"/><Relationship Id="rId1" Type="http://schemas.openxmlformats.org/officeDocument/2006/relationships/slideLayout" Target="../slideLayouts/slideLayout492.xml"/><Relationship Id="rId5" Type="http://schemas.openxmlformats.org/officeDocument/2006/relationships/hyperlink" Target="http://mrfast.sourceforge.net/" TargetMode="External"/><Relationship Id="rId4" Type="http://schemas.openxmlformats.org/officeDocument/2006/relationships/image" Target="../media/image225.tiff"/></Relationships>
</file>

<file path=ppt/slides/_rels/slide284.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286.xml.rels><?xml version="1.0" encoding="UTF-8" standalone="yes"?>
<Relationships xmlns="http://schemas.openxmlformats.org/package/2006/relationships"><Relationship Id="rId3" Type="http://schemas.openxmlformats.org/officeDocument/2006/relationships/image" Target="../media/image226.tiff"/><Relationship Id="rId2" Type="http://schemas.openxmlformats.org/officeDocument/2006/relationships/hyperlink" Target="http://mrfast.sourceforge.net/" TargetMode="External"/><Relationship Id="rId1" Type="http://schemas.openxmlformats.org/officeDocument/2006/relationships/slideLayout" Target="../slideLayouts/slideLayout492.xml"/></Relationships>
</file>

<file path=ppt/slides/_rels/slide287.xml.rels><?xml version="1.0" encoding="UTF-8" standalone="yes"?>
<Relationships xmlns="http://schemas.openxmlformats.org/package/2006/relationships"><Relationship Id="rId3" Type="http://schemas.openxmlformats.org/officeDocument/2006/relationships/hyperlink" Target="https://github.com/CMU-SAFARI/Shifted-Hamming-Distance" TargetMode="External"/><Relationship Id="rId2" Type="http://schemas.openxmlformats.org/officeDocument/2006/relationships/image" Target="../media/image227.tiff"/><Relationship Id="rId1" Type="http://schemas.openxmlformats.org/officeDocument/2006/relationships/slideLayout" Target="../slideLayouts/slideLayout492.xml"/></Relationships>
</file>

<file path=ppt/slides/_rels/slide288.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475.xml"/><Relationship Id="rId1" Type="http://schemas.openxmlformats.org/officeDocument/2006/relationships/vmlDrawing" Target="../drawings/vmlDrawing5.vml"/><Relationship Id="rId6" Type="http://schemas.openxmlformats.org/officeDocument/2006/relationships/image" Target="../media/image229.jpeg"/><Relationship Id="rId5" Type="http://schemas.openxmlformats.org/officeDocument/2006/relationships/image" Target="../media/image228.emf"/><Relationship Id="rId4" Type="http://schemas.openxmlformats.org/officeDocument/2006/relationships/oleObject" Target="../embeddings/oleObject5.bin"/></Relationships>
</file>

<file path=ppt/slides/_rels/slide289.xml.rels><?xml version="1.0" encoding="UTF-8" standalone="yes"?>
<Relationships xmlns="http://schemas.openxmlformats.org/package/2006/relationships"><Relationship Id="rId3" Type="http://schemas.openxmlformats.org/officeDocument/2006/relationships/hyperlink" Target="http://bioinformatics.oxfordjournals.org/" TargetMode="External"/><Relationship Id="rId2" Type="http://schemas.openxmlformats.org/officeDocument/2006/relationships/hyperlink" Target="https://people.inf.ethz.ch/omutlu/pub/gatekeeper_FPGA-genome-prealignment-accelerator_bionformatics17.pdf" TargetMode="External"/><Relationship Id="rId1" Type="http://schemas.openxmlformats.org/officeDocument/2006/relationships/slideLayout" Target="../slideLayouts/slideLayout2.xml"/><Relationship Id="rId6" Type="http://schemas.openxmlformats.org/officeDocument/2006/relationships/image" Target="../media/image230.tiff"/><Relationship Id="rId5" Type="http://schemas.openxmlformats.org/officeDocument/2006/relationships/hyperlink" Target="https://academic.oup.com/bioinformatics/article-lookup/doi/10.1093/bioinformatics/btx342" TargetMode="External"/><Relationship Id="rId4" Type="http://schemas.openxmlformats.org/officeDocument/2006/relationships/hyperlink" Target="https://github.com/BilkentCompGen/GateKeeper" TargetMode="Externa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3" Type="http://schemas.openxmlformats.org/officeDocument/2006/relationships/hyperlink" Target="http://apbc2018.bio.keio.ac.jp/" TargetMode="External"/><Relationship Id="rId2" Type="http://schemas.openxmlformats.org/officeDocument/2006/relationships/hyperlink" Target="http://www.biomedcentral.com/bmcgenomics/" TargetMode="External"/><Relationship Id="rId1" Type="http://schemas.openxmlformats.org/officeDocument/2006/relationships/slideLayout" Target="../slideLayouts/slideLayout2.xml"/><Relationship Id="rId5" Type="http://schemas.openxmlformats.org/officeDocument/2006/relationships/image" Target="../media/image173.png"/><Relationship Id="rId4" Type="http://schemas.openxmlformats.org/officeDocument/2006/relationships/hyperlink" Target="https://arxiv.org/pdf/1711.01177.pdf" TargetMode="External"/></Relationships>
</file>

<file path=ppt/slides/_rels/slide292.xml.rels><?xml version="1.0" encoding="UTF-8" standalone="yes"?>
<Relationships xmlns="http://schemas.openxmlformats.org/package/2006/relationships"><Relationship Id="rId3" Type="http://schemas.openxmlformats.org/officeDocument/2006/relationships/hyperlink" Target="https://people.inf.ethz.ch/omutlu/pub/shouji-genome-prealignment-filter_bionformatics19.pdf" TargetMode="External"/><Relationship Id="rId2" Type="http://schemas.openxmlformats.org/officeDocument/2006/relationships/image" Target="../media/image231.png"/><Relationship Id="rId1" Type="http://schemas.openxmlformats.org/officeDocument/2006/relationships/slideLayout" Target="../slideLayouts/slideLayout2.xml"/><Relationship Id="rId6" Type="http://schemas.openxmlformats.org/officeDocument/2006/relationships/hyperlink" Target="https://doi.org/10.1093/bioinformatics/btz234" TargetMode="External"/><Relationship Id="rId5" Type="http://schemas.openxmlformats.org/officeDocument/2006/relationships/hyperlink" Target="https://github.com/CMU-SAFARI/Shouji" TargetMode="External"/><Relationship Id="rId4" Type="http://schemas.openxmlformats.org/officeDocument/2006/relationships/hyperlink" Target="http://bioinformatics.oxfordjournals.org/" TargetMode="External"/></Relationships>
</file>

<file path=ppt/slides/_rels/slide293.xml.rels><?xml version="1.0" encoding="UTF-8" standalone="yes"?>
<Relationships xmlns="http://schemas.openxmlformats.org/package/2006/relationships"><Relationship Id="rId3" Type="http://schemas.openxmlformats.org/officeDocument/2006/relationships/hyperlink" Target="https://people.inf.ethz.ch/omutlu/pub/SneakySnake_UniversalGenomePrealignmentFilter_bioinformatics20.pdf" TargetMode="External"/><Relationship Id="rId2" Type="http://schemas.openxmlformats.org/officeDocument/2006/relationships/image" Target="../media/image232.png"/><Relationship Id="rId1" Type="http://schemas.openxmlformats.org/officeDocument/2006/relationships/slideLayout" Target="../slideLayouts/slideLayout2.xml"/><Relationship Id="rId6" Type="http://schemas.openxmlformats.org/officeDocument/2006/relationships/hyperlink" Target="https://doi.org/10.1093/bioinformatics/btaa1015" TargetMode="External"/><Relationship Id="rId5" Type="http://schemas.openxmlformats.org/officeDocument/2006/relationships/hyperlink" Target="https://github.com/CMU-SAFARI/SneakySnake" TargetMode="External"/><Relationship Id="rId4" Type="http://schemas.openxmlformats.org/officeDocument/2006/relationships/hyperlink" Target="http://bioinformatics.oxfordjournals.org/" TargetMode="External"/></Relationships>
</file>

<file path=ppt/slides/_rels/slide294.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174.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29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297.xml.rels><?xml version="1.0" encoding="UTF-8" standalone="yes"?>
<Relationships xmlns="http://schemas.openxmlformats.org/package/2006/relationships"><Relationship Id="rId2" Type="http://schemas.openxmlformats.org/officeDocument/2006/relationships/image" Target="../media/image233.tiff"/><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3" Type="http://schemas.openxmlformats.org/officeDocument/2006/relationships/image" Target="../media/image235.jpeg"/><Relationship Id="rId2" Type="http://schemas.openxmlformats.org/officeDocument/2006/relationships/image" Target="../media/image234.png"/><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3" Type="http://schemas.openxmlformats.org/officeDocument/2006/relationships/image" Target="../media/image237.png"/><Relationship Id="rId2" Type="http://schemas.openxmlformats.org/officeDocument/2006/relationships/image" Target="../media/image236.png"/><Relationship Id="rId1" Type="http://schemas.openxmlformats.org/officeDocument/2006/relationships/slideLayout" Target="../slideLayouts/slideLayout2.xml"/><Relationship Id="rId4" Type="http://schemas.openxmlformats.org/officeDocument/2006/relationships/hyperlink" Target="https://nanoporetech.com/about-us/news/200-oxford-nanopore-sequencers-have-left-uk-china-support-rapid-near-sample" TargetMode="Externa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3" Type="http://schemas.openxmlformats.org/officeDocument/2006/relationships/image" Target="../media/image238.png"/><Relationship Id="rId2" Type="http://schemas.openxmlformats.org/officeDocument/2006/relationships/hyperlink" Target="https://nanoporetech.com/covid-19/overview" TargetMode="External"/><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3" Type="http://schemas.openxmlformats.org/officeDocument/2006/relationships/image" Target="../media/image239.png"/><Relationship Id="rId2" Type="http://schemas.openxmlformats.org/officeDocument/2006/relationships/hyperlink" Target="https://nanoporetech.com/covid-19/overview" TargetMode="External"/><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3" Type="http://schemas.openxmlformats.org/officeDocument/2006/relationships/image" Target="../media/image235.jpeg"/><Relationship Id="rId2" Type="http://schemas.openxmlformats.org/officeDocument/2006/relationships/image" Target="../media/image234.png"/><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45.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48.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306.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hyperlink" Target="https://www.technion.ac.il/en/" TargetMode="External"/><Relationship Id="rId7" Type="http://schemas.openxmlformats.org/officeDocument/2006/relationships/hyperlink" Target="https://www.youtube.com/watch?v=r7sn41lH-4A&amp;list=PL5Q2soXY2Zi8D_5MGV6EnXEJHnV2YFBJl&amp;index=41" TargetMode="External"/><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2.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307.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787.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247.xml"/></Relationships>
</file>

<file path=ppt/slides/_rels/slide311.xml.rels><?xml version="1.0" encoding="UTF-8" standalone="yes"?>
<Relationships xmlns="http://schemas.openxmlformats.org/package/2006/relationships"><Relationship Id="rId2" Type="http://schemas.openxmlformats.org/officeDocument/2006/relationships/image" Target="../media/image240.png"/><Relationship Id="rId1" Type="http://schemas.openxmlformats.org/officeDocument/2006/relationships/slideLayout" Target="../slideLayouts/slideLayout248.xml"/></Relationships>
</file>

<file path=ppt/slides/_rels/slide312.xml.rels><?xml version="1.0" encoding="UTF-8" standalone="yes"?>
<Relationships xmlns="http://schemas.openxmlformats.org/package/2006/relationships"><Relationship Id="rId3" Type="http://schemas.openxmlformats.org/officeDocument/2006/relationships/image" Target="../media/image241.png"/><Relationship Id="rId2" Type="http://schemas.openxmlformats.org/officeDocument/2006/relationships/image" Target="../media/image240.png"/><Relationship Id="rId1" Type="http://schemas.openxmlformats.org/officeDocument/2006/relationships/slideLayout" Target="../slideLayouts/slideLayout248.xml"/></Relationships>
</file>

<file path=ppt/slides/_rels/slide313.xml.rels><?xml version="1.0" encoding="UTF-8" standalone="yes"?>
<Relationships xmlns="http://schemas.openxmlformats.org/package/2006/relationships"><Relationship Id="rId3" Type="http://schemas.openxmlformats.org/officeDocument/2006/relationships/image" Target="../media/image241.png"/><Relationship Id="rId2" Type="http://schemas.openxmlformats.org/officeDocument/2006/relationships/image" Target="../media/image240.png"/><Relationship Id="rId1" Type="http://schemas.openxmlformats.org/officeDocument/2006/relationships/slideLayout" Target="../slideLayouts/slideLayout248.xml"/><Relationship Id="rId4" Type="http://schemas.openxmlformats.org/officeDocument/2006/relationships/image" Target="../media/image242.png"/></Relationships>
</file>

<file path=ppt/slides/_rels/slide314.xml.rels><?xml version="1.0" encoding="UTF-8" standalone="yes"?>
<Relationships xmlns="http://schemas.openxmlformats.org/package/2006/relationships"><Relationship Id="rId2" Type="http://schemas.openxmlformats.org/officeDocument/2006/relationships/image" Target="../media/image243.png"/><Relationship Id="rId1" Type="http://schemas.openxmlformats.org/officeDocument/2006/relationships/slideLayout" Target="../slideLayouts/slideLayout435.xml"/></Relationships>
</file>

<file path=ppt/slides/_rels/slide315.xml.rels><?xml version="1.0" encoding="UTF-8" standalone="yes"?>
<Relationships xmlns="http://schemas.openxmlformats.org/package/2006/relationships"><Relationship Id="rId2" Type="http://schemas.openxmlformats.org/officeDocument/2006/relationships/image" Target="../media/image244.jpeg"/><Relationship Id="rId1" Type="http://schemas.openxmlformats.org/officeDocument/2006/relationships/slideLayout" Target="../slideLayouts/slideLayout248.xml"/></Relationships>
</file>

<file path=ppt/slides/_rels/slide316.xml.rels><?xml version="1.0" encoding="UTF-8" standalone="yes"?>
<Relationships xmlns="http://schemas.openxmlformats.org/package/2006/relationships"><Relationship Id="rId2" Type="http://schemas.openxmlformats.org/officeDocument/2006/relationships/image" Target="../media/image245.jpeg"/><Relationship Id="rId1" Type="http://schemas.openxmlformats.org/officeDocument/2006/relationships/slideLayout" Target="../slideLayouts/slideLayout248.xml"/></Relationships>
</file>

<file path=ppt/slides/_rels/slide317.xml.rels><?xml version="1.0" encoding="UTF-8" standalone="yes"?>
<Relationships xmlns="http://schemas.openxmlformats.org/package/2006/relationships"><Relationship Id="rId3" Type="http://schemas.openxmlformats.org/officeDocument/2006/relationships/image" Target="../media/image247.jpeg"/><Relationship Id="rId2" Type="http://schemas.openxmlformats.org/officeDocument/2006/relationships/image" Target="../media/image246.jpeg"/><Relationship Id="rId1" Type="http://schemas.openxmlformats.org/officeDocument/2006/relationships/slideLayout" Target="../slideLayouts/slideLayout435.xml"/></Relationships>
</file>

<file path=ppt/slides/_rels/slide318.xml.rels><?xml version="1.0" encoding="UTF-8" standalone="yes"?>
<Relationships xmlns="http://schemas.openxmlformats.org/package/2006/relationships"><Relationship Id="rId2" Type="http://schemas.openxmlformats.org/officeDocument/2006/relationships/image" Target="../media/image248.jpeg"/><Relationship Id="rId1" Type="http://schemas.openxmlformats.org/officeDocument/2006/relationships/slideLayout" Target="../slideLayouts/slideLayout677.xml"/></Relationships>
</file>

<file path=ppt/slides/_rels/slide319.xml.rels><?xml version="1.0" encoding="UTF-8" standalone="yes"?>
<Relationships xmlns="http://schemas.openxmlformats.org/package/2006/relationships"><Relationship Id="rId3" Type="http://schemas.openxmlformats.org/officeDocument/2006/relationships/image" Target="../media/image250.jpeg"/><Relationship Id="rId2" Type="http://schemas.openxmlformats.org/officeDocument/2006/relationships/image" Target="../media/image249.jpeg"/><Relationship Id="rId1" Type="http://schemas.openxmlformats.org/officeDocument/2006/relationships/slideLayout" Target="../slideLayouts/slideLayout248.xml"/><Relationship Id="rId4" Type="http://schemas.openxmlformats.org/officeDocument/2006/relationships/hyperlink" Target="https://commons.wikimedia.org/w/index.php?curid=31493356" TargetMode="External"/></Relationships>
</file>

<file path=ppt/slides/_rels/slide32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435.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322.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48.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691.xml"/></Relationships>
</file>

<file path=ppt/slides/_rels/slide325.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248.xml"/><Relationship Id="rId5" Type="http://schemas.openxmlformats.org/officeDocument/2006/relationships/image" Target="../media/image176.png"/><Relationship Id="rId4" Type="http://schemas.openxmlformats.org/officeDocument/2006/relationships/hyperlink" Target="https://arxiv.org/pdf/1903.03988.pdf" TargetMode="External"/></Relationships>
</file>

<file path=ppt/slides/_rels/slide326.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48.xml"/><Relationship Id="rId4" Type="http://schemas.openxmlformats.org/officeDocument/2006/relationships/image" Target="../media/image177.png"/></Relationships>
</file>

<file path=ppt/slides/_rels/slide327.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330.xml.rels><?xml version="1.0" encoding="UTF-8" standalone="yes"?>
<Relationships xmlns="http://schemas.openxmlformats.org/package/2006/relationships"><Relationship Id="rId3" Type="http://schemas.openxmlformats.org/officeDocument/2006/relationships/image" Target="../media/image251.jpeg"/><Relationship Id="rId2" Type="http://schemas.openxmlformats.org/officeDocument/2006/relationships/hyperlink" Target="http://www.safari.ethz.ch/" TargetMode="External"/><Relationship Id="rId1" Type="http://schemas.openxmlformats.org/officeDocument/2006/relationships/slideLayout" Target="../slideLayouts/slideLayout248.xml"/></Relationships>
</file>

<file path=ppt/slides/_rels/slide33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52.png"/><Relationship Id="rId1" Type="http://schemas.openxmlformats.org/officeDocument/2006/relationships/slideLayout" Target="../slideLayouts/slideLayout859.xml"/><Relationship Id="rId6" Type="http://schemas.openxmlformats.org/officeDocument/2006/relationships/hyperlink" Target="https://safari.ethz.ch/safari-newsletter-january-2021/" TargetMode="External"/><Relationship Id="rId5" Type="http://schemas.openxmlformats.org/officeDocument/2006/relationships/image" Target="../media/image253.jpeg"/><Relationship Id="rId4" Type="http://schemas.openxmlformats.org/officeDocument/2006/relationships/hyperlink" Target="http://www.safari.ethz.ch/" TargetMode="External"/></Relationships>
</file>

<file path=ppt/slides/_rels/slide332.xml.rels><?xml version="1.0" encoding="UTF-8" standalone="yes"?>
<Relationships xmlns="http://schemas.openxmlformats.org/package/2006/relationships"><Relationship Id="rId3" Type="http://schemas.openxmlformats.org/officeDocument/2006/relationships/image" Target="../media/image254.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729.xml"/></Relationships>
</file>

<file path=ppt/slides/_rels/slide3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729.xml"/></Relationships>
</file>

<file path=ppt/slides/_rels/slide334.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56.xml"/><Relationship Id="rId1" Type="http://schemas.openxmlformats.org/officeDocument/2006/relationships/slideLayout" Target="../slideLayouts/slideLayout690.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335.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36.xml"/></Relationships>
</file>

<file path=ppt/slides/_rels/slide336.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c6_LgzuNdkw&amp;list=PL5Q2soXY2Zi8D_5MGV6EnXEJHnV2YFBJl&amp;index=25"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753.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r7sn41lH-4A&amp;list=PL5Q2soXY2Zi8D_5MGV6EnXEJHnV2YFBJl&amp;index=41" TargetMode="External"/><Relationship Id="rId4" Type="http://schemas.openxmlformats.org/officeDocument/2006/relationships/hyperlink" Target="https://www.youtube.com/watch?v=njX_14584Jw&amp;list=PL5Q2soXY2Zi8D_5MGV6EnXEJHnV2YFBJl&amp;index=16" TargetMode="External"/></Relationships>
</file>

<file path=ppt/slides/_rels/slide337.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714.xml"/><Relationship Id="rId4" Type="http://schemas.openxmlformats.org/officeDocument/2006/relationships/hyperlink" Target="https://people.inf.ethz.ch/omutlu/projects.htm" TargetMode="External"/></Relationships>
</file>

<file path=ppt/slides/_rels/slide338.xml.rels><?xml version="1.0" encoding="UTF-8" standalone="yes"?>
<Relationships xmlns="http://schemas.openxmlformats.org/package/2006/relationships"><Relationship Id="rId3" Type="http://schemas.openxmlformats.org/officeDocument/2006/relationships/hyperlink" Target="https://www.youtube.com/playlist?list=PL5Q2soXY2Zi_gntM55VoMlKlw7YrXOhbl" TargetMode="External"/><Relationship Id="rId2" Type="http://schemas.openxmlformats.org/officeDocument/2006/relationships/hyperlink" Target="https://safari.ethz.ch/memory_systems/TUWien2019" TargetMode="External"/><Relationship Id="rId1" Type="http://schemas.openxmlformats.org/officeDocument/2006/relationships/slideLayout" Target="../slideLayouts/slideLayout714.xml"/><Relationship Id="rId4" Type="http://schemas.openxmlformats.org/officeDocument/2006/relationships/hyperlink" Target="https://people.inf.ethz.ch/omutlu/projects.htm" TargetMode="External"/></Relationships>
</file>

<file path=ppt/slides/_rels/slide339.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714.xml"/></Relationships>
</file>

<file path=ppt/slides/_rels/slide340.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764.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341.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248.xml"/><Relationship Id="rId5" Type="http://schemas.openxmlformats.org/officeDocument/2006/relationships/image" Target="../media/image176.png"/><Relationship Id="rId4" Type="http://schemas.openxmlformats.org/officeDocument/2006/relationships/hyperlink" Target="https://arxiv.org/pdf/1903.03988.pdf" TargetMode="External"/></Relationships>
</file>

<file path=ppt/slides/_rels/slide342.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255.png"/><Relationship Id="rId1" Type="http://schemas.openxmlformats.org/officeDocument/2006/relationships/slideLayout" Target="../slideLayouts/slideLayout8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343.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48.xml"/><Relationship Id="rId4" Type="http://schemas.openxmlformats.org/officeDocument/2006/relationships/image" Target="../media/image177.png"/></Relationships>
</file>

<file path=ppt/slides/_rels/slide344.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813.xml"/><Relationship Id="rId4" Type="http://schemas.openxmlformats.org/officeDocument/2006/relationships/image" Target="../media/image256.png"/></Relationships>
</file>

<file path=ppt/slides/_rels/slide345.xml.rels><?xml version="1.0" encoding="UTF-8" standalone="yes"?>
<Relationships xmlns="http://schemas.openxmlformats.org/package/2006/relationships"><Relationship Id="rId3" Type="http://schemas.openxmlformats.org/officeDocument/2006/relationships/hyperlink" Target="http://superfri.org/superfri" TargetMode="External"/><Relationship Id="rId2" Type="http://schemas.openxmlformats.org/officeDocument/2006/relationships/hyperlink" Target="https://people.inf.ethz.ch/omutlu/pub/memory-systems-research_superfri14.pdf" TargetMode="External"/><Relationship Id="rId1" Type="http://schemas.openxmlformats.org/officeDocument/2006/relationships/slideLayout" Target="../slideLayouts/slideLayout248.xml"/><Relationship Id="rId4" Type="http://schemas.openxmlformats.org/officeDocument/2006/relationships/image" Target="../media/image257.png"/></Relationships>
</file>

<file path=ppt/slides/_rels/slide346.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116.png"/><Relationship Id="rId1" Type="http://schemas.openxmlformats.org/officeDocument/2006/relationships/slideLayout" Target="../slideLayouts/slideLayout248.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347.xml.rels><?xml version="1.0" encoding="UTF-8" standalone="yes"?>
<Relationships xmlns="http://schemas.openxmlformats.org/package/2006/relationships"><Relationship Id="rId8" Type="http://schemas.openxmlformats.org/officeDocument/2006/relationships/image" Target="../media/image258.png"/><Relationship Id="rId3" Type="http://schemas.openxmlformats.org/officeDocument/2006/relationships/hyperlink" Target="http://www.memcon.com/" TargetMode="External"/><Relationship Id="rId7" Type="http://schemas.openxmlformats.org/officeDocument/2006/relationships/hyperlink" Target="http://www.storagesearch.com/ram-new-thinking.html" TargetMode="External"/><Relationship Id="rId2" Type="http://schemas.openxmlformats.org/officeDocument/2006/relationships/hyperlink" Target="https://people.inf.ethz.ch/omutlu/pub/memory-scaling_memcon13.pdf" TargetMode="External"/><Relationship Id="rId1" Type="http://schemas.openxmlformats.org/officeDocument/2006/relationships/slideLayout" Target="../slideLayouts/slideLayout248.xml"/><Relationship Id="rId6" Type="http://schemas.openxmlformats.org/officeDocument/2006/relationships/hyperlink" Target="http://www.memcon.com/video1.aspx?vfile=2708052590001&amp;federated_f9=61773537001&amp;videoPlayer=999&amp;playerID=61773537001&amp;w=520&amp;h=442&amp;oheight=550" TargetMode="External"/><Relationship Id="rId5" Type="http://schemas.openxmlformats.org/officeDocument/2006/relationships/hyperlink" Target="https://people.inf.ethz.ch/omutlu/pub/mutlu_memory-scaling_memcon13_talk.pdf" TargetMode="External"/><Relationship Id="rId4" Type="http://schemas.openxmlformats.org/officeDocument/2006/relationships/hyperlink" Target="https://people.inf.ethz.ch/omutlu/pub/mutlu_memory-scaling_memcon13_talk.pptx" TargetMode="External"/></Relationships>
</file>

<file path=ppt/slides/_rels/slide348.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hyperlink" Target="https://arxiv.org/pdf/1706.08642" TargetMode="External"/><Relationship Id="rId1" Type="http://schemas.openxmlformats.org/officeDocument/2006/relationships/slideLayout" Target="../slideLayouts/slideLayout813.xml"/></Relationships>
</file>

<file path=ppt/slides/_rels/slide349.xml.rels><?xml version="1.0" encoding="UTF-8" standalone="yes"?>
<Relationships xmlns="http://schemas.openxmlformats.org/package/2006/relationships"><Relationship Id="rId8" Type="http://schemas.openxmlformats.org/officeDocument/2006/relationships/hyperlink" Target="https://www.youtube.com/watch?v=B58YT9hZM4g"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people.inf.ethz.ch/omutlu/pub/onur-RowHammer-VLSI-SOC-October-9-2020.pdf" TargetMode="External"/><Relationship Id="rId2" Type="http://schemas.openxmlformats.org/officeDocument/2006/relationships/hyperlink" Target="http://people.inf.ethz.ch/omutlu/pub/RowHammer-Retrospective_ieee_tcad19.pdf" TargetMode="External"/><Relationship Id="rId1" Type="http://schemas.openxmlformats.org/officeDocument/2006/relationships/slideLayout" Target="../slideLayouts/slideLayout272.xml"/><Relationship Id="rId6" Type="http://schemas.openxmlformats.org/officeDocument/2006/relationships/hyperlink" Target="http://people.inf.ethz.ch/omutlu/pub/onur-RowHammer-VLSI-SOC-October-9-2020.pptx" TargetMode="External"/><Relationship Id="rId5" Type="http://schemas.openxmlformats.org/officeDocument/2006/relationships/hyperlink" Target="http://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117.png"/></Relationships>
</file>

<file path=ppt/slides/_rels/slide350.xml.rels><?xml version="1.0" encoding="UTF-8" standalone="yes"?>
<Relationships xmlns="http://schemas.openxmlformats.org/package/2006/relationships"><Relationship Id="rId8" Type="http://schemas.openxmlformats.org/officeDocument/2006/relationships/hyperlink" Target="https://www.youtube.com/watch?v=BJ87rZCGWU0&amp;list=PL5PHm2jkkXmidJOd59REog9jDnPDTG6IJ" TargetMode="External"/><Relationship Id="rId13" Type="http://schemas.openxmlformats.org/officeDocument/2006/relationships/hyperlink" Target="http://www.archive.ece.cmu.edu/~ece447/s14/doku.php?id=schedule" TargetMode="External"/><Relationship Id="rId18" Type="http://schemas.openxmlformats.org/officeDocument/2006/relationships/hyperlink" Target="https://www.youtube.com/playlist?list=PL5PHm2jkkXmgVhh8CHAu9N76TShJqfYDt" TargetMode="External"/><Relationship Id="rId26" Type="http://schemas.openxmlformats.org/officeDocument/2006/relationships/hyperlink" Target="https://www.youtube.com/playlist?feature=edit_ok&amp;list=PLSEZzvupP7hNjq3Tuv2hiE5VvR-WRYoW4" TargetMode="External"/><Relationship Id="rId3" Type="http://schemas.openxmlformats.org/officeDocument/2006/relationships/hyperlink" Target="https://www.youtube.com/watch?v=AJBmIaUneB0&amp;list=PL5Q2soXY2Zi_FRrloMa2fUYWPGiZUBQo2" TargetMode="External"/><Relationship Id="rId21" Type="http://schemas.openxmlformats.org/officeDocument/2006/relationships/hyperlink" Target="https://safari.ethz.ch/architecture/fall2018/doku.php?id=schedule" TargetMode="External"/><Relationship Id="rId7" Type="http://schemas.openxmlformats.org/officeDocument/2006/relationships/hyperlink" Target="https://www.youtube.com/playlist?list=PL5PHm2jkkXmgFdD9x7RsjQC4a8KQjmUkQ" TargetMode="External"/><Relationship Id="rId12" Type="http://schemas.openxmlformats.org/officeDocument/2006/relationships/hyperlink" Target="http://www.archive.ece.cmu.edu/~ece447/s15/doku.php?id=schedule" TargetMode="External"/><Relationship Id="rId17" Type="http://schemas.openxmlformats.org/officeDocument/2006/relationships/hyperlink" Target="https://www.youtube.com/playlist?list=PL5Q2soXY2Zi9OhoVQBXYFIZywZXCPl4M_" TargetMode="External"/><Relationship Id="rId25" Type="http://schemas.openxmlformats.org/officeDocument/2006/relationships/hyperlink" Target="http://www.ece.cmu.edu/~ece742/f12/doku.php?id=lectures" TargetMode="External"/><Relationship Id="rId2" Type="http://schemas.openxmlformats.org/officeDocument/2006/relationships/hyperlink" Target="https://www.youtube.com/watch?v=nA4T8sCPWtg&amp;list=PL5Q2soXY2Zi8J58xLKBNFQFHRO3GrXxA9" TargetMode="External"/><Relationship Id="rId16" Type="http://schemas.openxmlformats.org/officeDocument/2006/relationships/hyperlink" Target="https://www.youtube.com/watch?v=g3yH68hAaSk&amp;list=PL5Q2soXY2Zi9JXe3ywQMhylk_d5dI-TM7" TargetMode="External"/><Relationship Id="rId20" Type="http://schemas.openxmlformats.org/officeDocument/2006/relationships/hyperlink" Target="https://safari.ethz.ch/architecture/fall2019/doku.php?id=schedule" TargetMode="External"/><Relationship Id="rId1" Type="http://schemas.openxmlformats.org/officeDocument/2006/relationships/slideLayout" Target="../slideLayouts/slideLayout863.xml"/><Relationship Id="rId6" Type="http://schemas.openxmlformats.org/officeDocument/2006/relationships/hyperlink" Target="https://www.youtube.com/watch?v=zLP_X4wyHbY&amp;list=PL5PHm2jkkXmi5CxxI7b3JCL1TWybTDtKq" TargetMode="External"/><Relationship Id="rId11" Type="http://schemas.openxmlformats.org/officeDocument/2006/relationships/hyperlink" Target="https://safari.ethz.ch/digitaltechnik/spring2018/doku.php?id=schedule" TargetMode="External"/><Relationship Id="rId24" Type="http://schemas.openxmlformats.org/officeDocument/2006/relationships/hyperlink" Target="http://www.archive.ece.cmu.edu/~ece740/f13/doku.php?id=schedule" TargetMode="External"/><Relationship Id="rId5" Type="http://schemas.openxmlformats.org/officeDocument/2006/relationships/hyperlink" Target="https://www.youtube.com/watch?v=g7r16VYd544&amp;list=PL5Q2soXY2Zi-IXWTT7xoNYpst5-zdZQ6y" TargetMode="External"/><Relationship Id="rId15" Type="http://schemas.openxmlformats.org/officeDocument/2006/relationships/hyperlink" Target="https://www.youtube.com/watch?list=PL5Q2soXY2Zi-DyoI3HbqcdtUm9YWRR_z-&amp;v=UC_ROevjIuM" TargetMode="External"/><Relationship Id="rId23" Type="http://schemas.openxmlformats.org/officeDocument/2006/relationships/hyperlink" Target="http://www.archive.ece.cmu.edu/~ece740/f15/doku.php?id=schedule" TargetMode="External"/><Relationship Id="rId10" Type="http://schemas.openxmlformats.org/officeDocument/2006/relationships/hyperlink" Target="https://safari.ethz.ch/digitaltechnik/spring2020/doku.php?id=schedule" TargetMode="External"/><Relationship Id="rId19" Type="http://schemas.openxmlformats.org/officeDocument/2006/relationships/hyperlink" Target="https://www.youtube.com/playlist?list=PL5PHm2jkkXmgDN1PLwOY_tGtUlynnyV6D" TargetMode="External"/><Relationship Id="rId4" Type="http://schemas.openxmlformats.org/officeDocument/2006/relationships/hyperlink" Target="https://www.youtube.com/watch?v=PMJxcArLU1E&amp;list=PL5Q2soXY2Zi_QedyPWtRmFUJ2F8DdYP7l" TargetMode="External"/><Relationship Id="rId9" Type="http://schemas.openxmlformats.org/officeDocument/2006/relationships/hyperlink" Target="https://safari.ethz.ch/digitaltechnik/spring2019/doku.php?id=schedule" TargetMode="External"/><Relationship Id="rId14" Type="http://schemas.openxmlformats.org/officeDocument/2006/relationships/hyperlink" Target="http://www.archive.ece.cmu.edu/~ece447/s13/doku.php?id=schedule" TargetMode="External"/><Relationship Id="rId22" Type="http://schemas.openxmlformats.org/officeDocument/2006/relationships/hyperlink" Target="https://safari.ethz.ch/architecture/fall2017/doku.php?id=schedule" TargetMode="External"/><Relationship Id="rId27" Type="http://schemas.openxmlformats.org/officeDocument/2006/relationships/hyperlink" Target="http://users.ece.cmu.edu/~omutlu/acaces2013-memory.html" TargetMode="External"/></Relationships>
</file>

<file path=ppt/slides/_rels/slide351.xml.rels><?xml version="1.0" encoding="UTF-8" standalone="yes"?>
<Relationships xmlns="http://schemas.openxmlformats.org/package/2006/relationships"><Relationship Id="rId8" Type="http://schemas.openxmlformats.org/officeDocument/2006/relationships/hyperlink" Target="https://safari.ethz.ch/architecture_seminar/fall2019/doku.php?id=schedule" TargetMode="External"/><Relationship Id="rId13" Type="http://schemas.openxmlformats.org/officeDocument/2006/relationships/hyperlink" Target="https://www.youtube.com/watch?v=-Yg1Ll9K30o&amp;list=PL5Q2soXY2Zi-hwiVCgcTgmnV3HH65QZnK" TargetMode="External"/><Relationship Id="rId18" Type="http://schemas.openxmlformats.org/officeDocument/2006/relationships/hyperlink" Target="https://www.youtube.com/watch?v=LD0ncRtXtDo&amp;list=PL5Q2soXY2Zi-HXxomthrpDpMJm05P6J9x" TargetMode="External"/><Relationship Id="rId3" Type="http://schemas.openxmlformats.org/officeDocument/2006/relationships/hyperlink" Target="https://www.youtube.com/watch?v=wB8iHMIeuaw&amp;list=PL5Q2soXY2Zi-RdBwDEIsq0pmsrHWEttz6" TargetMode="External"/><Relationship Id="rId21" Type="http://schemas.openxmlformats.org/officeDocument/2006/relationships/hyperlink" Target="https://www.youtube.com/playlist?list=PL5Q2soXY2Zi-IXWTT7xoNYpst5-zdZQ6y" TargetMode="External"/><Relationship Id="rId7" Type="http://schemas.openxmlformats.org/officeDocument/2006/relationships/hyperlink" Target="https://safari.ethz.ch/architecture_seminar/spring2020/doku.php?id=schedule" TargetMode="External"/><Relationship Id="rId12" Type="http://schemas.openxmlformats.org/officeDocument/2006/relationships/hyperlink" Target="https://www.youtube.com/watch?v=1RE5bkK4A-g&amp;list=PL5Q2soXY2Zi_aTU-FOVVc6SdYm2IF-ysX" TargetMode="External"/><Relationship Id="rId17" Type="http://schemas.openxmlformats.org/officeDocument/2006/relationships/hyperlink" Target="https://safari.ethz.ch/memory_systems/2018/doku.php?id=schedule" TargetMode="External"/><Relationship Id="rId2" Type="http://schemas.openxmlformats.org/officeDocument/2006/relationships/hyperlink" Target="http://users.ece.cmu.edu/~omutlu/acaces2013-memory.html" TargetMode="External"/><Relationship Id="rId16" Type="http://schemas.openxmlformats.org/officeDocument/2006/relationships/hyperlink" Target="https://safari.ethz.ch/memory_systems/TUWien2019/doku.php?id=schedule/" TargetMode="External"/><Relationship Id="rId20" Type="http://schemas.openxmlformats.org/officeDocument/2006/relationships/hyperlink" Target="https://safari.ethz.ch/memory_systems/ACACES2018/doku.php" TargetMode="External"/><Relationship Id="rId1" Type="http://schemas.openxmlformats.org/officeDocument/2006/relationships/slideLayout" Target="../slideLayouts/slideLayout863.xml"/><Relationship Id="rId6" Type="http://schemas.openxmlformats.org/officeDocument/2006/relationships/hyperlink" Target="https://www.youtube.com/watch?v=Vhydn-RLYXk&amp;list=PL5Q2soXY2Zi-R5gIzmy3SO7keDNnQ0b8v" TargetMode="External"/><Relationship Id="rId11" Type="http://schemas.openxmlformats.org/officeDocument/2006/relationships/hyperlink" Target="https://www.youtube.com/watch?v=K8F8pKYaQcc&amp;list=PL5Q2soXY2Zi-IymxXpH_9vlZCOeA7Yfn9" TargetMode="External"/><Relationship Id="rId5" Type="http://schemas.openxmlformats.org/officeDocument/2006/relationships/hyperlink" Target="https://www.youtube.com/playlist?list=PL5Q2soXY2Zi8OJwH_bn9UQqSF4wWYSzkp" TargetMode="External"/><Relationship Id="rId15" Type="http://schemas.openxmlformats.org/officeDocument/2006/relationships/hyperlink" Target="https://safari.ethz.ch/memory_systems/Perugia2019/doku.php?id=schedule" TargetMode="External"/><Relationship Id="rId10" Type="http://schemas.openxmlformats.org/officeDocument/2006/relationships/hyperlink" Target="https://safari.ethz.ch/architecture_seminar/fall2018/doku.php?id=schedule" TargetMode="External"/><Relationship Id="rId19" Type="http://schemas.openxmlformats.org/officeDocument/2006/relationships/hyperlink" Target="https://people.inf.ethz.ch/omutlu/acaces2013-memory.html" TargetMode="External"/><Relationship Id="rId4" Type="http://schemas.openxmlformats.org/officeDocument/2006/relationships/hyperlink" Target="https://www.youtube.com/watch?v=Rh5XynlJrSM&amp;list=PL5Q2soXY2Zi_22a-Br3hXr55hy7s3ZDwH" TargetMode="External"/><Relationship Id="rId9" Type="http://schemas.openxmlformats.org/officeDocument/2006/relationships/hyperlink" Target="https://safari.ethz.ch/architecture_seminar/spring2019/doku.php?id=schedule" TargetMode="External"/><Relationship Id="rId14" Type="http://schemas.openxmlformats.org/officeDocument/2006/relationships/hyperlink" Target="https://www.youtube.com/watch?v=bAcY6Lcp1Gs&amp;list=PL5Q2soXY2Zi_gntM55VoMlKlw7YrXOhbl" TargetMode="External"/></Relationships>
</file>

<file path=ppt/slides/_rels/slide352.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875.xml"/><Relationship Id="rId6" Type="http://schemas.openxmlformats.org/officeDocument/2006/relationships/hyperlink" Target="https://github.com/CMU-SAFARI/SoftMC"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353.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Mosaic"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MQSim" TargetMode="External"/><Relationship Id="rId1" Type="http://schemas.openxmlformats.org/officeDocument/2006/relationships/slideLayout" Target="../slideLayouts/slideLayout875.xml"/><Relationship Id="rId6" Type="http://schemas.openxmlformats.org/officeDocument/2006/relationships/hyperlink" Target="https://github.com/CMU-SAFARI/HWASim" TargetMode="External"/><Relationship Id="rId5" Type="http://schemas.openxmlformats.org/officeDocument/2006/relationships/hyperlink" Target="https://github.com/CMU-SAFARI/SMLA" TargetMode="External"/><Relationship Id="rId4" Type="http://schemas.openxmlformats.org/officeDocument/2006/relationships/hyperlink" Target="https://github.com/CMU-SAFARI/IMPICA" TargetMode="External"/></Relationships>
</file>

<file path=ppt/slides/_rels/slide354.xml.rels><?xml version="1.0" encoding="UTF-8" standalone="yes"?>
<Relationships xmlns="http://schemas.openxmlformats.org/package/2006/relationships"><Relationship Id="rId3" Type="http://schemas.openxmlformats.org/officeDocument/2006/relationships/hyperlink" Target="http://www.ece.cmu.edu/~safari/tools.html" TargetMode="External"/><Relationship Id="rId2" Type="http://schemas.openxmlformats.org/officeDocument/2006/relationships/hyperlink" Target="https://github.com/CMU-SAFARI/" TargetMode="External"/><Relationship Id="rId1" Type="http://schemas.openxmlformats.org/officeDocument/2006/relationships/slideLayout" Target="../slideLayouts/slideLayout875.xml"/><Relationship Id="rId4" Type="http://schemas.openxmlformats.org/officeDocument/2006/relationships/image" Target="../media/image259.png"/></Relationships>
</file>

<file path=ppt/slides/_rels/slide355.xml.rels><?xml version="1.0" encoding="UTF-8" standalone="yes"?>
<Relationships xmlns="http://schemas.openxmlformats.org/package/2006/relationships"><Relationship Id="rId3" Type="http://schemas.openxmlformats.org/officeDocument/2006/relationships/image" Target="../media/image261.png"/><Relationship Id="rId2" Type="http://schemas.openxmlformats.org/officeDocument/2006/relationships/image" Target="../media/image260.png"/><Relationship Id="rId1" Type="http://schemas.openxmlformats.org/officeDocument/2006/relationships/slideLayout" Target="../slideLayouts/slideLayout875.xml"/></Relationships>
</file>

<file path=ppt/slides/_rels/slide356.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863.xml"/><Relationship Id="rId4" Type="http://schemas.openxmlformats.org/officeDocument/2006/relationships/hyperlink" Target="https://www.youtube.com/onurmutlulectures" TargetMode="External"/></Relationships>
</file>

<file path=ppt/slides/_rels/slide357.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714.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22 March 2021</a:t>
            </a:r>
          </a:p>
          <a:p>
            <a:r>
              <a:rPr lang="en-US" sz="2200" dirty="0" err="1"/>
              <a:t>Koc</a:t>
            </a:r>
            <a:r>
              <a:rPr lang="en-US" sz="2200" dirty="0"/>
              <a:t> University ACM Student Chapter Invited Talk</a:t>
            </a:r>
          </a:p>
          <a:p>
            <a:endParaRPr lang="en-US" sz="2200" dirty="0"/>
          </a:p>
          <a:p>
            <a:pPr algn="l"/>
            <a:endParaRPr lang="en-US" sz="2200" dirty="0"/>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2" name="Title 1">
            <a:extLst>
              <a:ext uri="{FF2B5EF4-FFF2-40B4-BE49-F238E27FC236}">
                <a16:creationId xmlns:a16="http://schemas.microsoft.com/office/drawing/2014/main" id="{93DF90B4-9AA1-0247-9894-BE34945D5732}"/>
              </a:ext>
            </a:extLst>
          </p:cNvPr>
          <p:cNvSpPr>
            <a:spLocks noGrp="1"/>
          </p:cNvSpPr>
          <p:nvPr>
            <p:ph type="ctrTitle"/>
          </p:nvPr>
        </p:nvSpPr>
        <p:spPr>
          <a:xfrm>
            <a:off x="395536" y="1412776"/>
            <a:ext cx="8382000" cy="2201416"/>
          </a:xfrm>
        </p:spPr>
        <p:txBody>
          <a:bodyPr>
            <a:normAutofit fontScale="90000"/>
          </a:bodyPr>
          <a:lstStyle/>
          <a:p>
            <a:pPr algn="ctr"/>
            <a:r>
              <a:rPr lang="en-US" sz="5300" dirty="0"/>
              <a:t>Future Computing Architectures</a:t>
            </a:r>
            <a:br>
              <a:rPr lang="en-US" sz="4400" b="1" dirty="0"/>
            </a:br>
            <a:br>
              <a:rPr lang="en-US" sz="1300" dirty="0"/>
            </a:br>
            <a:r>
              <a:rPr lang="en-US" sz="4400" dirty="0">
                <a:solidFill>
                  <a:srgbClr val="C00000"/>
                </a:solidFill>
              </a:rPr>
              <a:t>Challenges and Opportunities</a:t>
            </a:r>
            <a:br>
              <a:rPr lang="en-US" sz="4400" dirty="0"/>
            </a:br>
            <a:endParaRPr lang="en-US" sz="3800" dirty="0">
              <a:solidFill>
                <a:srgbClr val="FF0000"/>
              </a:solidFill>
            </a:endParaRPr>
          </a:p>
        </p:txBody>
      </p:sp>
    </p:spTree>
    <p:extLst>
      <p:ext uri="{BB962C8B-B14F-4D97-AF65-F5344CB8AC3E}">
        <p14:creationId xmlns:p14="http://schemas.microsoft.com/office/powerpoint/2010/main" val="17719549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Brief Self Introduction</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ITET (INFK), since September 2015</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6519213"/>
      </p:ext>
    </p:extLst>
  </p:cSld>
  <p:clrMapOvr>
    <a:masterClrMapping/>
  </p:clrMapOvr>
  <p:transition spd="slow" advClick="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52900" y="1051478"/>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a:t>
            </a:r>
          </a:p>
        </p:txBody>
      </p:sp>
      <p:pic>
        <p:nvPicPr>
          <p:cNvPr id="40" name="Picture 39"/>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3025458" y="2705198"/>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20433856">
            <a:off x="7165083" y="1912953"/>
            <a:ext cx="1276125" cy="1276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630" name="Text Box 147"/>
          <p:cNvSpPr txBox="1">
            <a:spLocks noChangeArrowheads="1"/>
          </p:cNvSpPr>
          <p:nvPr/>
        </p:nvSpPr>
        <p:spPr bwMode="auto">
          <a:xfrm>
            <a:off x="6498591" y="4977878"/>
            <a:ext cx="2292350" cy="430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56665" y="4191392"/>
            <a:ext cx="2325687" cy="90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6633" name="Group 47"/>
          <p:cNvGrpSpPr>
            <a:grpSpLocks/>
          </p:cNvGrpSpPr>
          <p:nvPr/>
        </p:nvGrpSpPr>
        <p:grpSpPr bwMode="auto">
          <a:xfrm>
            <a:off x="3304126" y="3812751"/>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264944" y="4774407"/>
              <a:ext cx="1201936" cy="11887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27" name="Text Box 13" descr="90%"/>
          <p:cNvSpPr txBox="1">
            <a:spLocks noChangeArrowheads="1"/>
          </p:cNvSpPr>
          <p:nvPr/>
        </p:nvSpPr>
        <p:spPr bwMode="auto">
          <a:xfrm>
            <a:off x="376771" y="3295761"/>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00780" y="2453452"/>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885168" y="2550397"/>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510960" y="3220136"/>
            <a:ext cx="2925968"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88328" y="1979091"/>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3" name="Picture 32" descr="dimm.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flipV="1">
            <a:off x="2582353" y="1923945"/>
            <a:ext cx="2304256" cy="549297"/>
          </a:xfrm>
          <a:prstGeom prst="rect">
            <a:avLst/>
          </a:prstGeom>
        </p:spPr>
      </p:pic>
      <p:pic>
        <p:nvPicPr>
          <p:cNvPr id="35" name="Picture 3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583794" y="2093914"/>
            <a:ext cx="1554690" cy="1003885"/>
          </a:xfrm>
          <a:prstGeom prst="rect">
            <a:avLst/>
          </a:prstGeom>
        </p:spPr>
      </p:pic>
      <p:sp>
        <p:nvSpPr>
          <p:cNvPr id="36" name="Line 15"/>
          <p:cNvSpPr>
            <a:spLocks noChangeShapeType="1"/>
          </p:cNvSpPr>
          <p:nvPr/>
        </p:nvSpPr>
        <p:spPr bwMode="auto">
          <a:xfrm flipV="1">
            <a:off x="4886609" y="2566532"/>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233759" y="2969690"/>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864928" y="3372447"/>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284385" y="5570018"/>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26" name="Title 1"/>
          <p:cNvSpPr>
            <a:spLocks noGrp="1"/>
          </p:cNvSpPr>
          <p:nvPr>
            <p:ph type="title"/>
          </p:nvPr>
        </p:nvSpPr>
        <p:spPr>
          <a:xfrm>
            <a:off x="228600" y="152400"/>
            <a:ext cx="8610600" cy="1066800"/>
          </a:xfrm>
        </p:spPr>
        <p:txBody>
          <a:bodyPr/>
          <a:lstStyle/>
          <a:p>
            <a:r>
              <a:rPr lang="en-US" dirty="0"/>
              <a:t>Current Research Mission</a:t>
            </a:r>
          </a:p>
        </p:txBody>
      </p:sp>
    </p:spTree>
    <p:extLst>
      <p:ext uri="{BB962C8B-B14F-4D97-AF65-F5344CB8AC3E}">
        <p14:creationId xmlns:p14="http://schemas.microsoft.com/office/powerpoint/2010/main" val="278575103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Current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98451845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Transformation Hierarchy</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Rounded Rectangle 12"/>
          <p:cNvSpPr>
            <a:spLocks noChangeArrowheads="1"/>
          </p:cNvSpPr>
          <p:nvPr/>
        </p:nvSpPr>
        <p:spPr bwMode="auto">
          <a:xfrm rot="5400000">
            <a:off x="3865004" y="2538028"/>
            <a:ext cx="792088" cy="2286000"/>
          </a:xfrm>
          <a:prstGeom prst="roundRect">
            <a:avLst>
              <a:gd name="adj" fmla="val 16667"/>
            </a:avLst>
          </a:prstGeom>
          <a:noFill/>
          <a:ln w="44450">
            <a:solidFill>
              <a:srgbClr val="FF66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6600"/>
              </a:solidFill>
              <a:effectLst/>
              <a:uLnTx/>
              <a:uFillTx/>
              <a:latin typeface="Tahoma"/>
              <a:ea typeface="ＭＳ Ｐゴシック" panose="020B0600070205080204" pitchFamily="34" charset="-128"/>
              <a:cs typeface="+mn-cs"/>
            </a:endParaRP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TextBox 14"/>
          <p:cNvSpPr txBox="1">
            <a:spLocks noChangeArrowheads="1"/>
          </p:cNvSpPr>
          <p:nvPr/>
        </p:nvSpPr>
        <p:spPr bwMode="auto">
          <a:xfrm>
            <a:off x="5508104" y="3356992"/>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00"/>
                </a:solidFill>
                <a:effectLst/>
                <a:uLnTx/>
                <a:uFillTx/>
                <a:latin typeface="Arial" charset="0"/>
                <a:ea typeface="ＭＳ Ｐゴシック" charset="0"/>
              </a:rPr>
              <a:t>Computer Architecture (narrow view)</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8177029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animEffect transition="in" filter="blinds(horizontal)">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1" nodeType="clickEffect">
                                  <p:stCondLst>
                                    <p:cond delay="0"/>
                                  </p:stCondLst>
                                  <p:childTnLst>
                                    <p:set>
                                      <p:cBhvr>
                                        <p:cTn id="13" dur="1" fill="hold">
                                          <p:stCondLst>
                                            <p:cond delay="0"/>
                                          </p:stCondLst>
                                        </p:cTn>
                                        <p:tgtEl>
                                          <p:spTgt spid="15"/>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linds(horizontal)">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5" grpId="1"/>
      <p:bldP spid="16" grpId="0" animBg="1"/>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5582834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Research Mission &amp; Major Topics</a:t>
            </a:r>
          </a:p>
        </p:txBody>
      </p:sp>
      <p:sp>
        <p:nvSpPr>
          <p:cNvPr id="3" name="Content Placeholder 2"/>
          <p:cNvSpPr>
            <a:spLocks noGrp="1"/>
          </p:cNvSpPr>
          <p:nvPr>
            <p:ph idx="1"/>
          </p:nvPr>
        </p:nvSpPr>
        <p:spPr>
          <a:xfrm>
            <a:off x="2965876" y="1554517"/>
            <a:ext cx="6228184" cy="4619600"/>
          </a:xfrm>
        </p:spPr>
        <p:txBody>
          <a:bodyPr/>
          <a:lstStyle/>
          <a:p>
            <a:r>
              <a:rPr lang="en-US" sz="2200" dirty="0">
                <a:solidFill>
                  <a:srgbClr val="0432FF"/>
                </a:solidFill>
              </a:rPr>
              <a:t>Data-centric arch. for low energy &amp; high perf.</a:t>
            </a:r>
          </a:p>
          <a:p>
            <a:pPr lvl="1"/>
            <a:r>
              <a:rPr lang="en-US" sz="1900" dirty="0">
                <a:solidFill>
                  <a:srgbClr val="7030A0"/>
                </a:solidFill>
              </a:rPr>
              <a:t>Proc. in Mem/DRAM</a:t>
            </a:r>
            <a:r>
              <a:rPr lang="en-US" sz="1900" dirty="0"/>
              <a:t>, NVM, unified mem/storage </a:t>
            </a:r>
          </a:p>
          <a:p>
            <a:pPr marL="0" indent="0">
              <a:buNone/>
            </a:pPr>
            <a:endParaRPr lang="en-US" sz="400" dirty="0"/>
          </a:p>
          <a:p>
            <a:r>
              <a:rPr lang="en-US" sz="2200" dirty="0">
                <a:solidFill>
                  <a:srgbClr val="0432FF"/>
                </a:solidFill>
              </a:rPr>
              <a:t>Low-latency &amp; predictable architectures</a:t>
            </a:r>
          </a:p>
          <a:p>
            <a:pPr lvl="1"/>
            <a:r>
              <a:rPr lang="en-US" sz="1900" dirty="0">
                <a:solidFill>
                  <a:srgbClr val="7030A0"/>
                </a:solidFill>
              </a:rPr>
              <a:t>Low-latency, low-energy yet low-cost memory</a:t>
            </a:r>
          </a:p>
          <a:p>
            <a:pPr lvl="1"/>
            <a:r>
              <a:rPr lang="en-US" sz="1900" dirty="0"/>
              <a:t>QoS-aware and predictable memory systems </a:t>
            </a:r>
          </a:p>
          <a:p>
            <a:pPr lvl="1"/>
            <a:endParaRPr lang="en-US" sz="400" dirty="0"/>
          </a:p>
          <a:p>
            <a:r>
              <a:rPr lang="en-US" sz="2200" dirty="0">
                <a:solidFill>
                  <a:srgbClr val="0432FF"/>
                </a:solidFill>
              </a:rPr>
              <a:t>Fundamentally secure/reliable/safe arch.</a:t>
            </a:r>
          </a:p>
          <a:p>
            <a:pPr lvl="1"/>
            <a:r>
              <a:rPr lang="en-US" sz="1900" dirty="0">
                <a:solidFill>
                  <a:srgbClr val="7030A0"/>
                </a:solidFill>
              </a:rPr>
              <a:t>Tolerating all bit flips; patchable HW; secure mem </a:t>
            </a:r>
          </a:p>
          <a:p>
            <a:endParaRPr lang="en-US" sz="400" dirty="0"/>
          </a:p>
          <a:p>
            <a:r>
              <a:rPr lang="en-US" sz="2200" dirty="0">
                <a:solidFill>
                  <a:srgbClr val="0432FF"/>
                </a:solidFill>
              </a:rPr>
              <a:t>Architectures for ML/AI/Genomics/Health/Med </a:t>
            </a:r>
          </a:p>
          <a:p>
            <a:pPr lvl="1"/>
            <a:r>
              <a:rPr lang="en-US" sz="1900" dirty="0"/>
              <a:t>Algorithm/arch./logic co-design; full heterogeneity</a:t>
            </a:r>
          </a:p>
          <a:p>
            <a:pPr lvl="1"/>
            <a:endParaRPr lang="en-US" sz="400" dirty="0"/>
          </a:p>
          <a:p>
            <a:r>
              <a:rPr lang="en-US" sz="2200" dirty="0">
                <a:solidFill>
                  <a:srgbClr val="0432FF"/>
                </a:solidFill>
              </a:rPr>
              <a:t>Data-driven and </a:t>
            </a:r>
            <a:r>
              <a:rPr lang="en-US" sz="2200" dirty="0">
                <a:solidFill>
                  <a:srgbClr val="7030A0"/>
                </a:solidFill>
              </a:rPr>
              <a:t>data-aware architectures</a:t>
            </a:r>
          </a:p>
          <a:p>
            <a:pPr lvl="1">
              <a:buClr>
                <a:srgbClr val="3B812F"/>
              </a:buClr>
            </a:pPr>
            <a:r>
              <a:rPr lang="en-US" sz="1900" dirty="0">
                <a:solidFill>
                  <a:srgbClr val="000000"/>
                </a:solidFill>
              </a:rPr>
              <a:t>ML/AI-driven architectural controllers and design</a:t>
            </a:r>
          </a:p>
          <a:p>
            <a:pPr lvl="1">
              <a:buClr>
                <a:srgbClr val="3B812F"/>
              </a:buClr>
            </a:pPr>
            <a:r>
              <a:rPr lang="en-US" sz="1900" dirty="0">
                <a:solidFill>
                  <a:srgbClr val="000000"/>
                </a:solidFill>
              </a:rPr>
              <a:t>Expressive memory and expressive systems</a:t>
            </a:r>
          </a:p>
          <a:p>
            <a:pPr lvl="1"/>
            <a:endParaRPr lang="en-US" sz="20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451813" y="3731647"/>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451813" y="3360172"/>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448638" y="269585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448638" y="232437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448638" y="1957665"/>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451813" y="4104709"/>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451813" y="4476184"/>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451813" y="3037785"/>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453401" y="4831784"/>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43209" y="2434845"/>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8" name="TextBox 17">
            <a:extLst>
              <a:ext uri="{FF2B5EF4-FFF2-40B4-BE49-F238E27FC236}">
                <a16:creationId xmlns:a16="http://schemas.microsoft.com/office/drawing/2014/main" id="{7C062A41-3105-574A-A93A-80C76A4AB0E5}"/>
              </a:ext>
            </a:extLst>
          </p:cNvPr>
          <p:cNvSpPr txBox="1"/>
          <p:nvPr/>
        </p:nvSpPr>
        <p:spPr>
          <a:xfrm>
            <a:off x="196668" y="900222"/>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17" name="TextBox 16">
            <a:extLst>
              <a:ext uri="{FF2B5EF4-FFF2-40B4-BE49-F238E27FC236}">
                <a16:creationId xmlns:a16="http://schemas.microsoft.com/office/drawing/2014/main" id="{DC2F057F-2C07-F047-BF1C-E9AD5B942280}"/>
              </a:ext>
            </a:extLst>
          </p:cNvPr>
          <p:cNvSpPr txBox="1"/>
          <p:nvPr/>
        </p:nvSpPr>
        <p:spPr>
          <a:xfrm>
            <a:off x="0" y="5285285"/>
            <a:ext cx="2965876"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with architecture at the center</a:t>
            </a:r>
          </a:p>
        </p:txBody>
      </p:sp>
    </p:spTree>
    <p:extLst>
      <p:ext uri="{BB962C8B-B14F-4D97-AF65-F5344CB8AC3E}">
        <p14:creationId xmlns:p14="http://schemas.microsoft.com/office/powerpoint/2010/main" val="195697367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8</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38+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492602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https://safari.ethz.ch/safari-newsletter-april-2020/</a:t>
            </a:r>
            <a:endPar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13632396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60810269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Teaching and Research</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a:t>
            </a:r>
          </a:p>
          <a:p>
            <a:pPr marL="0" indent="0" algn="ctr">
              <a:buNone/>
            </a:pPr>
            <a:r>
              <a:rPr lang="en-US" sz="6000" dirty="0">
                <a:solidFill>
                  <a:srgbClr val="0000FF"/>
                </a:solidFill>
              </a:rPr>
              <a:t>Teaching drives Research</a:t>
            </a:r>
          </a:p>
          <a:p>
            <a:pPr marL="0" indent="0" algn="ctr">
              <a:buNone/>
            </a:pPr>
            <a:r>
              <a:rPr lang="en-US" sz="6000" dirty="0">
                <a:solidFill>
                  <a:srgbClr val="FF0000"/>
                </a:solidFill>
              </a:rPr>
              <a:t>Research drives Teaching</a:t>
            </a:r>
          </a:p>
          <a:p>
            <a:pPr marL="0" indent="0" algn="ctr">
              <a:buNone/>
            </a:pPr>
            <a:r>
              <a:rPr lang="en-US" sz="6000" dirty="0">
                <a:solidFill>
                  <a:srgbClr val="0432FF"/>
                </a:solidFill>
              </a:rPr>
              <a:t>… </a:t>
            </a:r>
          </a:p>
          <a:p>
            <a:pPr marL="0" indent="0" algn="ctr">
              <a:buNone/>
            </a:pPr>
            <a:r>
              <a:rPr lang="en-US" sz="6000" dirty="0">
                <a:solidFill>
                  <a:srgbClr val="FF0000"/>
                </a:solidFill>
              </a:rPr>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287956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Insight and Ideas</a:t>
            </a:r>
          </a:p>
        </p:txBody>
      </p:sp>
      <p:sp>
        <p:nvSpPr>
          <p:cNvPr id="3" name="Content Placeholder 2"/>
          <p:cNvSpPr>
            <a:spLocks noGrp="1"/>
          </p:cNvSpPr>
          <p:nvPr>
            <p:ph idx="1"/>
          </p:nvPr>
        </p:nvSpPr>
        <p:spPr>
          <a:xfrm>
            <a:off x="0" y="2420888"/>
            <a:ext cx="9144000" cy="2088232"/>
          </a:xfrm>
        </p:spPr>
        <p:txBody>
          <a:bodyPr/>
          <a:lstStyle/>
          <a:p>
            <a:pPr marL="0" indent="0" algn="ctr">
              <a:buNone/>
            </a:pPr>
            <a:r>
              <a:rPr lang="en-US" sz="6400" dirty="0">
                <a:solidFill>
                  <a:srgbClr val="0000FF"/>
                </a:solidFill>
              </a:rPr>
              <a:t>Focus on Insight</a:t>
            </a:r>
          </a:p>
          <a:p>
            <a:pPr marL="0" indent="0" algn="ctr">
              <a:buNone/>
            </a:pPr>
            <a:r>
              <a:rPr lang="en-US" sz="6400" dirty="0">
                <a:solidFill>
                  <a:srgbClr val="FF0000"/>
                </a:solidFill>
              </a:rPr>
              <a:t>Encourage New Ideas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80407216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Research &amp; Teaching: 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08720"/>
            <a:ext cx="8915400" cy="5456535"/>
          </a:xfrm>
        </p:spPr>
        <p:txBody>
          <a:bodyPr/>
          <a:lstStyle/>
          <a:p>
            <a:pPr marL="0" indent="0" algn="ctr">
              <a:buNone/>
            </a:pPr>
            <a:r>
              <a:rPr lang="en-US" sz="1600" b="1"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b="1" dirty="0">
              <a:solidFill>
                <a:srgbClr val="0432FF"/>
              </a:solidFill>
            </a:endParaRPr>
          </a:p>
          <a:p>
            <a:pPr marL="0" indent="0" algn="ctr">
              <a:buNone/>
            </a:pPr>
            <a:endParaRPr lang="en-US" sz="1100" dirty="0"/>
          </a:p>
          <a:p>
            <a:pPr marL="0" indent="0" algn="ctr">
              <a:buNone/>
            </a:pPr>
            <a:endParaRPr lang="en-US" sz="200" dirty="0"/>
          </a:p>
          <a:p>
            <a:r>
              <a:rPr lang="en-US" dirty="0"/>
              <a:t>Future Computing Architectures</a:t>
            </a:r>
          </a:p>
          <a:p>
            <a:pPr lvl="1"/>
            <a:r>
              <a:rPr lang="en-US" sz="1300" dirty="0">
                <a:hlinkClick r:id="rId3"/>
              </a:rPr>
              <a:t>https://www.youtube.com/watch?v=kgiZlSOcGFM&amp;list=PL5Q2soXY2Zi8D_5MGV6EnXEJHnV2YFBJl&amp;index=1</a:t>
            </a:r>
            <a:endParaRPr lang="en-US" sz="1300" dirty="0"/>
          </a:p>
          <a:p>
            <a:pPr lvl="1"/>
            <a:endParaRPr lang="en-US" sz="800" dirty="0"/>
          </a:p>
          <a:p>
            <a:r>
              <a:rPr lang="en-US" dirty="0"/>
              <a:t>Enabling In-Memory Computation</a:t>
            </a:r>
          </a:p>
          <a:p>
            <a:pPr lvl="1"/>
            <a:r>
              <a:rPr lang="en-US" sz="1300" dirty="0">
                <a:hlinkClick r:id="rId4"/>
              </a:rPr>
              <a:t>https://www.youtube.com/watch?v=njX_14584Jw&amp;list=PL5Q2soXY2Zi8D_5MGV6EnXEJHnV2YFBJl&amp;index=16</a:t>
            </a:r>
            <a:r>
              <a:rPr lang="en-US" sz="1300" dirty="0"/>
              <a:t> </a:t>
            </a:r>
          </a:p>
          <a:p>
            <a:pPr lvl="1"/>
            <a:endParaRPr lang="en-US" sz="800" dirty="0"/>
          </a:p>
          <a:p>
            <a:r>
              <a:rPr lang="en-US" dirty="0"/>
              <a:t>Accelerating Genome Analysis</a:t>
            </a:r>
          </a:p>
          <a:p>
            <a:pPr lvl="1"/>
            <a:r>
              <a:rPr lang="en-US" sz="1300" dirty="0">
                <a:hlinkClick r:id="rId5"/>
              </a:rPr>
              <a:t>https://www.youtube.com/watch?v=r7sn41lH-4A&amp;list=PL5Q2soXY2Zi8D_5MGV6EnXEJHnV2YFBJl&amp;index=41</a:t>
            </a:r>
            <a:r>
              <a:rPr lang="en-US" sz="1300" dirty="0"/>
              <a:t> </a:t>
            </a:r>
          </a:p>
          <a:p>
            <a:pPr lvl="1"/>
            <a:endParaRPr lang="en-US" sz="800" dirty="0"/>
          </a:p>
          <a:p>
            <a:r>
              <a:rPr lang="en-US" dirty="0"/>
              <a:t>Rethinking Memory System Design</a:t>
            </a:r>
          </a:p>
          <a:p>
            <a:pPr lvl="1"/>
            <a:r>
              <a:rPr lang="en-US" sz="1300" dirty="0">
                <a:hlinkClick r:id="rId6"/>
              </a:rPr>
              <a:t>https://www.youtube.com/watch?v=F7xZLNMIY1E&amp;list=PL5Q2soXY2Zi8D_5MGV6EnXEJHnV2YFBJl&amp;index=3</a:t>
            </a:r>
            <a:endParaRPr lang="en-US" sz="1300" dirty="0"/>
          </a:p>
          <a:p>
            <a:pPr lvl="1"/>
            <a:endParaRPr lang="en-US" sz="800" dirty="0"/>
          </a:p>
          <a:p>
            <a:r>
              <a:rPr lang="en-US" dirty="0"/>
              <a:t>Intelligent Architectures for Intelligent Machines</a:t>
            </a:r>
          </a:p>
          <a:p>
            <a:pPr lvl="1"/>
            <a:r>
              <a:rPr lang="en-US" sz="1300" dirty="0">
                <a:hlinkClick r:id="rId7"/>
              </a:rPr>
              <a:t>https://www.youtube.com/watch?v=c6_LgzuNdkw&amp;list=PL5Q2soXY2Zi8D_5MGV6EnXEJHnV2YFBJl&amp;index=25</a:t>
            </a:r>
            <a:r>
              <a:rPr lang="en-US" sz="1300" dirty="0"/>
              <a:t> </a:t>
            </a:r>
          </a:p>
          <a:p>
            <a:pPr lvl="1"/>
            <a:endParaRPr lang="en-US" sz="800" dirty="0"/>
          </a:p>
          <a:p>
            <a:r>
              <a:rPr lang="en-US" dirty="0"/>
              <a:t>The Story of RowHammer</a:t>
            </a:r>
          </a:p>
          <a:p>
            <a:pPr lvl="1"/>
            <a:r>
              <a:rPr lang="en-US" sz="1300" dirty="0">
                <a:hlinkClick r:id="rId8"/>
              </a:rPr>
              <a:t>https://www.youtube.com/watch?v=sgd7PHQQ1AI&amp;list=PL5Q2soXY2Zi8D_5MGV6EnXEJHnV2YFBJl&amp;index=39</a:t>
            </a:r>
            <a:r>
              <a:rPr lang="en-US" sz="1300" dirty="0"/>
              <a:t> </a:t>
            </a:r>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0763179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solidFill>
                  <a:srgbClr val="0432FF"/>
                </a:solidFill>
              </a:rPr>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solidFill>
                  <a:srgbClr val="0432FF"/>
                </a:solidFill>
              </a:rPr>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72322815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"Some Reflections (on DRAM)"</a:t>
            </a:r>
            <a:br>
              <a:rPr lang="en-US" sz="1800" dirty="0">
                <a:solidFill>
                  <a:srgbClr val="0432FF"/>
                </a:solidFill>
              </a:rPr>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solidFill>
                  <a:srgbClr val="0432FF"/>
                </a:solidFill>
                <a:hlinkClick r:id="rId10">
                  <a:extLst>
                    <a:ext uri="{A12FA001-AC4F-418D-AE19-62706E023703}">
                      <ahyp:hlinkClr xmlns:ahyp="http://schemas.microsoft.com/office/drawing/2018/hyperlinkcolor" val="tx"/>
                    </a:ext>
                  </a:extLst>
                </a:hlinkClick>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4253591742"/>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and Talks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r>
              <a:rPr lang="en-US" dirty="0">
                <a:solidFill>
                  <a:srgbClr val="0432FF"/>
                </a:solidFill>
              </a:rPr>
              <a:t> </a:t>
            </a:r>
            <a:r>
              <a:rPr lang="en-US" dirty="0">
                <a:solidFill>
                  <a:srgbClr val="0432FF"/>
                </a:solidFill>
                <a:hlinkClick r:id="rId3">
                  <a:extLst>
                    <a:ext uri="{A12FA001-AC4F-418D-AE19-62706E023703}">
                      <ahyp:hlinkClr xmlns:ahyp="http://schemas.microsoft.com/office/drawing/2018/hyperlinkcolor" val="tx"/>
                    </a:ext>
                  </a:extLst>
                </a:hlinkClick>
              </a:rPr>
              <a:t>http://scholar.google.com/citations?user=7XyGUGkAAAAJ&amp;hl=en</a:t>
            </a:r>
            <a:endParaRPr lang="en-US" dirty="0">
              <a:solidFill>
                <a:srgbClr val="0432FF"/>
              </a:solidFill>
            </a:endParaRPr>
          </a:p>
          <a:p>
            <a:pPr marL="344487" lvl="1" indent="0">
              <a:buNone/>
            </a:pPr>
            <a:endParaRPr lang="en-US" dirty="0">
              <a:solidFill>
                <a:srgbClr val="0432FF"/>
              </a:solidFill>
            </a:endParaRPr>
          </a:p>
          <a:p>
            <a:pPr marL="344487" lvl="1" indent="0">
              <a:buNone/>
            </a:pPr>
            <a:r>
              <a:rPr lang="en-US" b="1" dirty="0">
                <a:solidFill>
                  <a:srgbClr val="0432FF"/>
                </a:solidFill>
                <a:hlinkClick r:id="rId4">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550360899"/>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93DF90B4-9AA1-0247-9894-BE34945D5732}"/>
              </a:ext>
            </a:extLst>
          </p:cNvPr>
          <p:cNvSpPr>
            <a:spLocks noGrp="1"/>
          </p:cNvSpPr>
          <p:nvPr>
            <p:ph type="ctrTitle"/>
          </p:nvPr>
        </p:nvSpPr>
        <p:spPr>
          <a:xfrm>
            <a:off x="395536" y="1515616"/>
            <a:ext cx="8382000" cy="2201416"/>
          </a:xfrm>
        </p:spPr>
        <p:txBody>
          <a:bodyPr>
            <a:normAutofit fontScale="90000"/>
          </a:bodyPr>
          <a:lstStyle/>
          <a:p>
            <a:pPr algn="ctr"/>
            <a:r>
              <a:rPr lang="en-US" sz="5300" dirty="0"/>
              <a:t>Future Computing Architectures</a:t>
            </a:r>
            <a:br>
              <a:rPr lang="en-US" sz="4400" b="1" dirty="0"/>
            </a:br>
            <a:br>
              <a:rPr lang="en-US" sz="1300" dirty="0"/>
            </a:br>
            <a:r>
              <a:rPr lang="en-US" sz="4400" dirty="0">
                <a:solidFill>
                  <a:srgbClr val="FF0000"/>
                </a:solidFill>
              </a:rPr>
              <a:t>Challenges and Opportunities</a:t>
            </a:r>
            <a:br>
              <a:rPr lang="en-US" sz="4400" dirty="0"/>
            </a:br>
            <a:endParaRPr lang="en-US" sz="3800" dirty="0">
              <a:solidFill>
                <a:srgbClr val="FF0000"/>
              </a:solidFill>
            </a:endParaRPr>
          </a:p>
        </p:txBody>
      </p:sp>
    </p:spTree>
    <p:extLst>
      <p:ext uri="{BB962C8B-B14F-4D97-AF65-F5344CB8AC3E}">
        <p14:creationId xmlns:p14="http://schemas.microsoft.com/office/powerpoint/2010/main" val="5271162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7924800" cy="1752600"/>
          </a:xfrm>
        </p:spPr>
        <p:txBody>
          <a:bodyPr/>
          <a:lstStyle/>
          <a:p>
            <a:r>
              <a:rPr lang="en-US" dirty="0">
                <a:latin typeface="Garamond" charset="0"/>
              </a:rPr>
              <a:t>Why Do We Do Computing?</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E342A0-F66A-8349-9DE5-CDF9A06A5894}"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261810682"/>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Title 1"/>
          <p:cNvSpPr>
            <a:spLocks noGrp="1"/>
          </p:cNvSpPr>
          <p:nvPr>
            <p:ph type="title"/>
          </p:nvPr>
        </p:nvSpPr>
        <p:spPr/>
        <p:txBody>
          <a:bodyPr/>
          <a:lstStyle/>
          <a:p>
            <a:r>
              <a:rPr lang="en-US" dirty="0">
                <a:latin typeface="Garamond" charset="0"/>
              </a:rPr>
              <a:t>Answer</a:t>
            </a:r>
          </a:p>
        </p:txBody>
      </p:sp>
      <p:sp>
        <p:nvSpPr>
          <p:cNvPr id="3" name="Content Placeholder 2"/>
          <p:cNvSpPr>
            <a:spLocks noGrp="1"/>
          </p:cNvSpPr>
          <p:nvPr>
            <p:ph idx="1"/>
          </p:nvPr>
        </p:nvSpPr>
        <p:spPr>
          <a:xfrm>
            <a:off x="228600" y="996950"/>
            <a:ext cx="8610600" cy="5194300"/>
          </a:xfrm>
        </p:spPr>
        <p:txBody>
          <a:bodyPr/>
          <a:lstStyle/>
          <a:p>
            <a:pPr>
              <a:defRPr/>
            </a:pPr>
            <a:endParaRPr lang="en-US" dirty="0"/>
          </a:p>
          <a:p>
            <a:pPr>
              <a:defRPr/>
            </a:pPr>
            <a:endParaRPr lang="en-US" dirty="0"/>
          </a:p>
          <a:p>
            <a:pPr>
              <a:defRPr/>
            </a:pPr>
            <a:endParaRPr lang="en-US" dirty="0"/>
          </a:p>
          <a:p>
            <a:pPr>
              <a:defRPr/>
            </a:pPr>
            <a:endParaRPr lang="en-US" dirty="0"/>
          </a:p>
          <a:p>
            <a:pPr marL="0" indent="0" algn="ctr">
              <a:buFont typeface="Wingdings" charset="0"/>
              <a:buNone/>
              <a:defRPr/>
            </a:pPr>
            <a:r>
              <a:rPr lang="en-US" sz="6400" dirty="0"/>
              <a:t>To Solve Problems</a:t>
            </a:r>
          </a:p>
        </p:txBody>
      </p:sp>
      <p:sp>
        <p:nvSpPr>
          <p:cNvPr id="15155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384186-B8EA-3342-ADA9-D4327C6D7AD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220019302"/>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Title 1"/>
          <p:cNvSpPr>
            <a:spLocks noGrp="1"/>
          </p:cNvSpPr>
          <p:nvPr>
            <p:ph type="title"/>
          </p:nvPr>
        </p:nvSpPr>
        <p:spPr/>
        <p:txBody>
          <a:bodyPr/>
          <a:lstStyle/>
          <a:p>
            <a:r>
              <a:rPr lang="en-US" dirty="0">
                <a:latin typeface="Garamond" charset="0"/>
              </a:rPr>
              <a:t>Answer Reworded</a:t>
            </a:r>
          </a:p>
        </p:txBody>
      </p:sp>
      <p:sp>
        <p:nvSpPr>
          <p:cNvPr id="3" name="Content Placeholder 2"/>
          <p:cNvSpPr>
            <a:spLocks noGrp="1"/>
          </p:cNvSpPr>
          <p:nvPr>
            <p:ph idx="1"/>
          </p:nvPr>
        </p:nvSpPr>
        <p:spPr>
          <a:xfrm>
            <a:off x="228600" y="996950"/>
            <a:ext cx="8610600" cy="5194300"/>
          </a:xfrm>
        </p:spPr>
        <p:txBody>
          <a:bodyPr/>
          <a:lstStyle/>
          <a:p>
            <a:pPr>
              <a:defRPr/>
            </a:pPr>
            <a:endParaRPr lang="en-US" dirty="0"/>
          </a:p>
          <a:p>
            <a:pPr>
              <a:defRPr/>
            </a:pPr>
            <a:endParaRPr lang="en-US" dirty="0"/>
          </a:p>
          <a:p>
            <a:pPr>
              <a:defRPr/>
            </a:pPr>
            <a:endParaRPr lang="en-US" dirty="0"/>
          </a:p>
          <a:p>
            <a:pPr>
              <a:defRPr/>
            </a:pPr>
            <a:endParaRPr lang="en-US" dirty="0"/>
          </a:p>
          <a:p>
            <a:pPr marL="0" indent="0" algn="ctr">
              <a:buFont typeface="Wingdings" charset="0"/>
              <a:buNone/>
              <a:defRPr/>
            </a:pPr>
            <a:r>
              <a:rPr lang="en-US" sz="6400" dirty="0"/>
              <a:t>To Gain Insight</a:t>
            </a:r>
          </a:p>
        </p:txBody>
      </p:sp>
      <p:sp>
        <p:nvSpPr>
          <p:cNvPr id="15155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384186-B8EA-3342-ADA9-D4327C6D7AD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2" name="TextBox 1"/>
          <p:cNvSpPr txBox="1"/>
          <p:nvPr/>
        </p:nvSpPr>
        <p:spPr>
          <a:xfrm>
            <a:off x="1475656" y="6431592"/>
            <a:ext cx="695575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Hamming, “</a:t>
            </a:r>
            <a:r>
              <a:rPr kumimoji="0" lang="en-US" sz="1800" b="0" i="0" u="none" strike="noStrike" kern="1200" cap="none" spc="0" normalizeH="0" baseline="0" noProof="0" dirty="0">
                <a:ln>
                  <a:noFill/>
                </a:ln>
                <a:solidFill>
                  <a:srgbClr val="0000FF"/>
                </a:solidFill>
                <a:effectLst/>
                <a:uLnTx/>
                <a:uFillTx/>
                <a:latin typeface="Tahoma"/>
                <a:ea typeface="+mn-ea"/>
                <a:cs typeface="+mn-cs"/>
              </a:rPr>
              <a:t>Numerical Methods for Scientists and Engineers</a:t>
            </a:r>
            <a:r>
              <a:rPr kumimoji="0" lang="en-US" sz="1800" b="0" i="0" u="none" strike="noStrike" kern="1200" cap="none" spc="0" normalizeH="0" baseline="0" noProof="0" dirty="0">
                <a:ln>
                  <a:noFill/>
                </a:ln>
                <a:solidFill>
                  <a:srgbClr val="000000"/>
                </a:solidFill>
                <a:effectLst/>
                <a:uLnTx/>
                <a:uFillTx/>
                <a:latin typeface="Tahoma"/>
                <a:ea typeface="+mn-ea"/>
                <a:cs typeface="+mn-cs"/>
              </a:rPr>
              <a:t>,” 1962.</a:t>
            </a:r>
          </a:p>
        </p:txBody>
      </p:sp>
    </p:spTree>
    <p:extLst>
      <p:ext uri="{BB962C8B-B14F-4D97-AF65-F5344CB8AC3E}">
        <p14:creationId xmlns:p14="http://schemas.microsoft.com/office/powerpoint/2010/main" val="2937027496"/>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Title 1"/>
          <p:cNvSpPr>
            <a:spLocks noGrp="1"/>
          </p:cNvSpPr>
          <p:nvPr>
            <p:ph type="title"/>
          </p:nvPr>
        </p:nvSpPr>
        <p:spPr/>
        <p:txBody>
          <a:bodyPr/>
          <a:lstStyle/>
          <a:p>
            <a:r>
              <a:rPr lang="en-US" dirty="0">
                <a:latin typeface="Garamond" charset="0"/>
              </a:rPr>
              <a:t>Answer Extended</a:t>
            </a:r>
          </a:p>
        </p:txBody>
      </p:sp>
      <p:sp>
        <p:nvSpPr>
          <p:cNvPr id="3" name="Content Placeholder 2"/>
          <p:cNvSpPr>
            <a:spLocks noGrp="1"/>
          </p:cNvSpPr>
          <p:nvPr>
            <p:ph idx="1"/>
          </p:nvPr>
        </p:nvSpPr>
        <p:spPr>
          <a:xfrm>
            <a:off x="0" y="996950"/>
            <a:ext cx="9144000" cy="5194300"/>
          </a:xfrm>
        </p:spPr>
        <p:txBody>
          <a:bodyPr/>
          <a:lstStyle/>
          <a:p>
            <a:pPr>
              <a:defRPr/>
            </a:pPr>
            <a:endParaRPr lang="en-US" dirty="0"/>
          </a:p>
          <a:p>
            <a:pPr>
              <a:defRPr/>
            </a:pPr>
            <a:endParaRPr lang="en-US" dirty="0"/>
          </a:p>
          <a:p>
            <a:pPr marL="0" indent="0">
              <a:buNone/>
              <a:defRPr/>
            </a:pPr>
            <a:endParaRPr lang="en-US" dirty="0"/>
          </a:p>
          <a:p>
            <a:pPr marL="0" indent="0" algn="ctr">
              <a:buFont typeface="Wingdings" charset="0"/>
              <a:buNone/>
              <a:defRPr/>
            </a:pPr>
            <a:r>
              <a:rPr lang="en-US" sz="6400" dirty="0"/>
              <a:t>To Enable </a:t>
            </a:r>
          </a:p>
          <a:p>
            <a:pPr marL="0" indent="0" algn="ctr">
              <a:buFont typeface="Wingdings" charset="0"/>
              <a:buNone/>
              <a:defRPr/>
            </a:pPr>
            <a:r>
              <a:rPr lang="en-US" sz="6400" dirty="0"/>
              <a:t>a Better Life &amp; Future</a:t>
            </a:r>
          </a:p>
        </p:txBody>
      </p:sp>
      <p:sp>
        <p:nvSpPr>
          <p:cNvPr id="15155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384186-B8EA-3342-ADA9-D4327C6D7AD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819637512"/>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Title 1"/>
          <p:cNvSpPr>
            <a:spLocks noGrp="1"/>
          </p:cNvSpPr>
          <p:nvPr>
            <p:ph type="ctrTitle"/>
          </p:nvPr>
        </p:nvSpPr>
        <p:spPr>
          <a:xfrm>
            <a:off x="685800" y="1412776"/>
            <a:ext cx="7924800" cy="1752600"/>
          </a:xfrm>
        </p:spPr>
        <p:txBody>
          <a:bodyPr/>
          <a:lstStyle/>
          <a:p>
            <a:r>
              <a:rPr lang="en-US" dirty="0">
                <a:latin typeface="Garamond" charset="0"/>
              </a:rPr>
              <a:t>How Does a Computer </a:t>
            </a:r>
            <a:br>
              <a:rPr lang="en-US" dirty="0">
                <a:latin typeface="Garamond" charset="0"/>
              </a:rPr>
            </a:br>
            <a:r>
              <a:rPr lang="en-US" dirty="0">
                <a:latin typeface="Garamond" charset="0"/>
              </a:rPr>
              <a:t>Solve Problems?</a:t>
            </a:r>
          </a:p>
        </p:txBody>
      </p:sp>
      <p:sp>
        <p:nvSpPr>
          <p:cNvPr id="152578"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2579"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D936D63-A621-0F4C-902E-B2AF9F3FF999}"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3789916341"/>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a:latin typeface="Garamond" charset="0"/>
              </a:rPr>
              <a:t>Answer</a:t>
            </a:r>
          </a:p>
        </p:txBody>
      </p:sp>
      <p:sp>
        <p:nvSpPr>
          <p:cNvPr id="3" name="Content Placeholder 2"/>
          <p:cNvSpPr>
            <a:spLocks noGrp="1"/>
          </p:cNvSpPr>
          <p:nvPr>
            <p:ph idx="1"/>
          </p:nvPr>
        </p:nvSpPr>
        <p:spPr>
          <a:xfrm>
            <a:off x="228600" y="996950"/>
            <a:ext cx="8915400" cy="5194300"/>
          </a:xfrm>
        </p:spPr>
        <p:txBody>
          <a:bodyPr/>
          <a:lstStyle/>
          <a:p>
            <a:pPr>
              <a:defRPr/>
            </a:pPr>
            <a:endParaRPr lang="en-US" dirty="0"/>
          </a:p>
          <a:p>
            <a:pPr>
              <a:defRPr/>
            </a:pPr>
            <a:endParaRPr lang="en-US" dirty="0"/>
          </a:p>
          <a:p>
            <a:pPr>
              <a:defRPr/>
            </a:pPr>
            <a:endParaRPr lang="en-US" dirty="0"/>
          </a:p>
          <a:p>
            <a:pPr>
              <a:defRPr/>
            </a:pPr>
            <a:endParaRPr lang="en-US" dirty="0"/>
          </a:p>
          <a:p>
            <a:pPr marL="0" indent="0" algn="ctr">
              <a:buFont typeface="Wingdings" charset="0"/>
              <a:buNone/>
              <a:defRPr/>
            </a:pPr>
            <a:r>
              <a:rPr lang="en-US" sz="6400" dirty="0"/>
              <a:t>Orchestrating Electrons</a:t>
            </a:r>
          </a:p>
        </p:txBody>
      </p:sp>
      <p:sp>
        <p:nvSpPr>
          <p:cNvPr id="1536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D07150B-E94D-724A-920A-81E947F03D5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2" name="TextBox 1"/>
          <p:cNvSpPr txBox="1"/>
          <p:nvPr/>
        </p:nvSpPr>
        <p:spPr>
          <a:xfrm>
            <a:off x="5486400" y="6019800"/>
            <a:ext cx="354255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 today’s dominant technologies</a:t>
            </a:r>
          </a:p>
        </p:txBody>
      </p:sp>
    </p:spTree>
    <p:extLst>
      <p:ext uri="{BB962C8B-B14F-4D97-AF65-F5344CB8AC3E}">
        <p14:creationId xmlns:p14="http://schemas.microsoft.com/office/powerpoint/2010/main" val="650966406"/>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Title 1"/>
          <p:cNvSpPr>
            <a:spLocks noGrp="1"/>
          </p:cNvSpPr>
          <p:nvPr>
            <p:ph type="ctrTitle"/>
          </p:nvPr>
        </p:nvSpPr>
        <p:spPr>
          <a:xfrm>
            <a:off x="685800" y="1412776"/>
            <a:ext cx="7924800" cy="1752600"/>
          </a:xfrm>
        </p:spPr>
        <p:txBody>
          <a:bodyPr/>
          <a:lstStyle/>
          <a:p>
            <a:r>
              <a:rPr lang="en-US" dirty="0">
                <a:latin typeface="Garamond" charset="0"/>
              </a:rPr>
              <a:t>How Do Problems </a:t>
            </a:r>
            <a:br>
              <a:rPr lang="en-US" dirty="0">
                <a:latin typeface="Garamond" charset="0"/>
              </a:rPr>
            </a:br>
            <a:r>
              <a:rPr lang="en-US" dirty="0">
                <a:latin typeface="Garamond" charset="0"/>
              </a:rPr>
              <a:t>	Get Solved by Electrons?</a:t>
            </a:r>
          </a:p>
        </p:txBody>
      </p:sp>
      <p:sp>
        <p:nvSpPr>
          <p:cNvPr id="152578"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2579"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D936D63-A621-0F4C-902E-B2AF9F3FF999}"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105512168"/>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Transformation Hierarchy</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Rounded Rectangle 12"/>
          <p:cNvSpPr>
            <a:spLocks noChangeArrowheads="1"/>
          </p:cNvSpPr>
          <p:nvPr/>
        </p:nvSpPr>
        <p:spPr bwMode="auto">
          <a:xfrm rot="5400000">
            <a:off x="3865004" y="2538028"/>
            <a:ext cx="792088" cy="2286000"/>
          </a:xfrm>
          <a:prstGeom prst="roundRect">
            <a:avLst>
              <a:gd name="adj" fmla="val 16667"/>
            </a:avLst>
          </a:prstGeom>
          <a:noFill/>
          <a:ln w="44450">
            <a:solidFill>
              <a:srgbClr val="FF66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6600"/>
              </a:solidFill>
              <a:effectLst/>
              <a:uLnTx/>
              <a:uFillTx/>
              <a:latin typeface="Tahoma"/>
              <a:ea typeface="+mn-ea"/>
              <a:cs typeface="+mn-cs"/>
            </a:endParaRP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TextBox 14"/>
          <p:cNvSpPr txBox="1">
            <a:spLocks noChangeArrowheads="1"/>
          </p:cNvSpPr>
          <p:nvPr/>
        </p:nvSpPr>
        <p:spPr bwMode="auto">
          <a:xfrm>
            <a:off x="5508104" y="3356992"/>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00"/>
                </a:solidFill>
                <a:effectLst/>
                <a:uLnTx/>
                <a:uFillTx/>
                <a:latin typeface="Arial" charset="0"/>
                <a:ea typeface="ＭＳ Ｐゴシック" charset="0"/>
              </a:rPr>
              <a:t>Computer Architecture (narrow view)</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18220116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par>
                                <p:cTn id="43" presetID="3" presetClass="entr" presetSubtype="1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blinds(horizontal)">
                                      <p:cBhvr>
                                        <p:cTn id="45" dur="500"/>
                                        <p:tgtEl>
                                          <p:spTgt spid="15"/>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xit" presetSubtype="0" fill="hold" grpId="1" nodeType="clickEffect">
                                  <p:stCondLst>
                                    <p:cond delay="0"/>
                                  </p:stCondLst>
                                  <p:childTnLst>
                                    <p:set>
                                      <p:cBhvr>
                                        <p:cTn id="49" dur="1" fill="hold">
                                          <p:stCondLst>
                                            <p:cond delay="0"/>
                                          </p:stCondLst>
                                        </p:cTn>
                                        <p:tgtEl>
                                          <p:spTgt spid="15"/>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16"/>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blinds(horizontal)">
                                      <p:cBhvr>
                                        <p:cTn id="5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5" grpId="1"/>
      <p:bldP spid="16" grpId="0" animBg="1"/>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Computer Architecture</a:t>
            </a:r>
          </a:p>
        </p:txBody>
      </p:sp>
      <p:sp>
        <p:nvSpPr>
          <p:cNvPr id="3" name="Content Placeholder 2"/>
          <p:cNvSpPr>
            <a:spLocks noGrp="1"/>
          </p:cNvSpPr>
          <p:nvPr>
            <p:ph idx="1"/>
          </p:nvPr>
        </p:nvSpPr>
        <p:spPr>
          <a:xfrm>
            <a:off x="228600" y="1124744"/>
            <a:ext cx="8610600" cy="5123656"/>
          </a:xfrm>
        </p:spPr>
        <p:txBody>
          <a:bodyPr/>
          <a:lstStyle/>
          <a:p>
            <a:r>
              <a:rPr lang="en-US" dirty="0"/>
              <a:t>is the </a:t>
            </a:r>
            <a:r>
              <a:rPr lang="en-US" dirty="0">
                <a:solidFill>
                  <a:srgbClr val="0000FF"/>
                </a:solidFill>
              </a:rPr>
              <a:t>science</a:t>
            </a:r>
            <a:r>
              <a:rPr lang="en-US" dirty="0"/>
              <a:t> and </a:t>
            </a:r>
            <a:r>
              <a:rPr lang="en-US" dirty="0">
                <a:solidFill>
                  <a:srgbClr val="0000FF"/>
                </a:solidFill>
              </a:rPr>
              <a:t>art</a:t>
            </a:r>
            <a:r>
              <a:rPr lang="en-US" dirty="0"/>
              <a:t> of designing </a:t>
            </a:r>
            <a:r>
              <a:rPr lang="en-US" dirty="0">
                <a:solidFill>
                  <a:srgbClr val="0000FF"/>
                </a:solidFill>
              </a:rPr>
              <a:t>computing platforms </a:t>
            </a:r>
            <a:r>
              <a:rPr lang="en-US" dirty="0"/>
              <a:t>(hardware, interface, system SW, and programming model)</a:t>
            </a:r>
          </a:p>
          <a:p>
            <a:endParaRPr lang="en-US" dirty="0"/>
          </a:p>
          <a:p>
            <a:r>
              <a:rPr lang="en-US" dirty="0"/>
              <a:t>to achieve a set of </a:t>
            </a:r>
            <a:r>
              <a:rPr lang="en-US" dirty="0">
                <a:solidFill>
                  <a:srgbClr val="0000FF"/>
                </a:solidFill>
              </a:rPr>
              <a:t>design goals</a:t>
            </a:r>
          </a:p>
          <a:p>
            <a:pPr lvl="1"/>
            <a:r>
              <a:rPr lang="en-US" dirty="0"/>
              <a:t>E.g., highest performance on earth on workloads X, Y, Z</a:t>
            </a:r>
          </a:p>
          <a:p>
            <a:pPr lvl="1"/>
            <a:r>
              <a:rPr lang="en-US" dirty="0"/>
              <a:t>E.g., longest battery life at a form factor that fits in your pocket with cost &lt; $$$ CHF</a:t>
            </a:r>
          </a:p>
          <a:p>
            <a:pPr lvl="1"/>
            <a:r>
              <a:rPr lang="en-US" dirty="0"/>
              <a:t>E.g., best average performance across all known workloads at the best performance/cost ratio</a:t>
            </a:r>
          </a:p>
          <a:p>
            <a:pPr lvl="1"/>
            <a:r>
              <a:rPr lang="is-IS" dirty="0"/>
              <a:t>…</a:t>
            </a:r>
            <a:endParaRPr lang="en-US" dirty="0"/>
          </a:p>
          <a:p>
            <a:pPr lvl="1"/>
            <a:endParaRPr lang="en-US" dirty="0"/>
          </a:p>
          <a:p>
            <a:pPr lvl="1"/>
            <a:r>
              <a:rPr lang="en-US" dirty="0"/>
              <a:t>Designing a supercomputer is different from designing a smartphone </a:t>
            </a:r>
            <a:r>
              <a:rPr lang="en-US" dirty="0">
                <a:sym typeface="Wingdings"/>
              </a:rPr>
              <a:t> But, many fundamental principles are similar</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570400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Title 1"/>
          <p:cNvSpPr>
            <a:spLocks noGrp="1"/>
          </p:cNvSpPr>
          <p:nvPr>
            <p:ph type="title"/>
          </p:nvPr>
        </p:nvSpPr>
        <p:spPr/>
        <p:txBody>
          <a:bodyPr/>
          <a:lstStyle/>
          <a:p>
            <a:r>
              <a:rPr lang="en-US" dirty="0">
                <a:latin typeface="Garamond" charset="0"/>
              </a:rPr>
              <a:t>Different Platforms, Different Goals</a:t>
            </a:r>
          </a:p>
        </p:txBody>
      </p:sp>
      <p:sp>
        <p:nvSpPr>
          <p:cNvPr id="144387"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909B7B7-4DC2-754A-AA3D-9471935B0E0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5" name="TextBox 4"/>
          <p:cNvSpPr txBox="1"/>
          <p:nvPr/>
        </p:nvSpPr>
        <p:spPr>
          <a:xfrm>
            <a:off x="-812304" y="6553200"/>
            <a:ext cx="6248400" cy="246221"/>
          </a:xfrm>
          <a:prstGeom prst="rect">
            <a:avLst/>
          </a:prstGeom>
          <a:no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Calibri" pitchFamily="34" charset="0"/>
                <a:ea typeface="+mn-ea"/>
                <a:cs typeface="+mn-cs"/>
              </a:rPr>
              <a:t>Source: http://www.sia-online.org (</a:t>
            </a:r>
            <a:r>
              <a:rPr kumimoji="0" lang="de-CH" sz="1000" b="0" i="0" u="none" strike="noStrike" kern="1200" cap="none" spc="0" normalizeH="0" baseline="0" noProof="0" dirty="0" err="1">
                <a:ln>
                  <a:noFill/>
                </a:ln>
                <a:solidFill>
                  <a:srgbClr val="000000"/>
                </a:solidFill>
                <a:effectLst/>
                <a:uLnTx/>
                <a:uFillTx/>
                <a:latin typeface="Calibri" pitchFamily="34" charset="0"/>
                <a:ea typeface="+mn-ea"/>
                <a:cs typeface="+mn-cs"/>
              </a:rPr>
              <a:t>semiconductor</a:t>
            </a:r>
            <a:r>
              <a:rPr kumimoji="0" lang="de-CH" sz="1000" b="0" i="0" u="none" strike="noStrike" kern="1200" cap="none" spc="0" normalizeH="0" baseline="0" noProof="0" dirty="0">
                <a:ln>
                  <a:noFill/>
                </a:ln>
                <a:solidFill>
                  <a:srgbClr val="000000"/>
                </a:solidFill>
                <a:effectLst/>
                <a:uLnTx/>
                <a:uFillTx/>
                <a:latin typeface="Calibri" pitchFamily="34" charset="0"/>
                <a:ea typeface="+mn-ea"/>
                <a:cs typeface="+mn-cs"/>
              </a:rPr>
              <a:t> </a:t>
            </a:r>
            <a:r>
              <a:rPr kumimoji="0" lang="de-CH" sz="1000" b="0" i="0" u="none" strike="noStrike" kern="1200" cap="none" spc="0" normalizeH="0" baseline="0" noProof="0" dirty="0" err="1">
                <a:ln>
                  <a:noFill/>
                </a:ln>
                <a:solidFill>
                  <a:srgbClr val="000000"/>
                </a:solidFill>
                <a:effectLst/>
                <a:uLnTx/>
                <a:uFillTx/>
                <a:latin typeface="Calibri" pitchFamily="34" charset="0"/>
                <a:ea typeface="+mn-ea"/>
                <a:cs typeface="+mn-cs"/>
              </a:rPr>
              <a:t>industry</a:t>
            </a:r>
            <a:r>
              <a:rPr kumimoji="0" lang="de-CH" sz="1000" b="0" i="0" u="none" strike="noStrike" kern="1200" cap="none" spc="0" normalizeH="0" baseline="0" noProof="0" dirty="0">
                <a:ln>
                  <a:noFill/>
                </a:ln>
                <a:solidFill>
                  <a:srgbClr val="000000"/>
                </a:solidFill>
                <a:effectLst/>
                <a:uLnTx/>
                <a:uFillTx/>
                <a:latin typeface="Calibri" pitchFamily="34" charset="0"/>
                <a:ea typeface="+mn-ea"/>
                <a:cs typeface="+mn-cs"/>
              </a:rPr>
              <a:t> </a:t>
            </a:r>
            <a:r>
              <a:rPr kumimoji="0" lang="de-CH" sz="1000" b="0" i="0" u="none" strike="noStrike" kern="1200" cap="none" spc="0" normalizeH="0" baseline="0" noProof="0" dirty="0" err="1">
                <a:ln>
                  <a:noFill/>
                </a:ln>
                <a:solidFill>
                  <a:srgbClr val="000000"/>
                </a:solidFill>
                <a:effectLst/>
                <a:uLnTx/>
                <a:uFillTx/>
                <a:latin typeface="Calibri" pitchFamily="34" charset="0"/>
                <a:ea typeface="+mn-ea"/>
                <a:cs typeface="+mn-cs"/>
              </a:rPr>
              <a:t>association</a:t>
            </a:r>
            <a:r>
              <a:rPr kumimoji="0" lang="de-CH" sz="1000" b="0" i="0" u="none" strike="noStrike" kern="1200" cap="none" spc="0" normalizeH="0" baseline="0" noProof="0" dirty="0">
                <a:ln>
                  <a:noFill/>
                </a:ln>
                <a:solidFill>
                  <a:srgbClr val="000000"/>
                </a:solidFill>
                <a:effectLst/>
                <a:uLnTx/>
                <a:uFillTx/>
                <a:latin typeface="Calibri" pitchFamily="34" charset="0"/>
                <a:ea typeface="+mn-ea"/>
                <a:cs typeface="+mn-cs"/>
              </a:rPr>
              <a:t>)</a:t>
            </a:r>
          </a:p>
        </p:txBody>
      </p:sp>
      <p:pic>
        <p:nvPicPr>
          <p:cNvPr id="14438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76900" y="2895600"/>
            <a:ext cx="3133725" cy="260508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44390" name="Content Placeholder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905000"/>
            <a:ext cx="5181600" cy="3886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sp>
        <p:nvSpPr>
          <p:cNvPr id="2" name="Content Placeholder 1"/>
          <p:cNvSpPr>
            <a:spLocks noGrp="1"/>
          </p:cNvSpPr>
          <p:nvPr>
            <p:ph idx="1"/>
          </p:nvPr>
        </p:nvSpPr>
        <p:spPr/>
        <p:txBody>
          <a:bodyPr/>
          <a:lstStyle/>
          <a:p>
            <a:endParaRPr lang="en-US"/>
          </a:p>
        </p:txBody>
      </p:sp>
    </p:spTree>
    <p:extLst>
      <p:ext uri="{BB962C8B-B14F-4D97-AF65-F5344CB8AC3E}">
        <p14:creationId xmlns:p14="http://schemas.microsoft.com/office/powerpoint/2010/main" val="179855396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Title 1"/>
          <p:cNvSpPr>
            <a:spLocks noGrp="1"/>
          </p:cNvSpPr>
          <p:nvPr>
            <p:ph type="title"/>
          </p:nvPr>
        </p:nvSpPr>
        <p:spPr/>
        <p:txBody>
          <a:bodyPr/>
          <a:lstStyle/>
          <a:p>
            <a:r>
              <a:rPr lang="en-US" dirty="0">
                <a:latin typeface="Garamond" charset="0"/>
              </a:rPr>
              <a:t>Different Platforms, Different Goals</a:t>
            </a:r>
          </a:p>
        </p:txBody>
      </p:sp>
      <p:sp>
        <p:nvSpPr>
          <p:cNvPr id="144387"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909B7B7-4DC2-754A-AA3D-9471935B0E0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3" name="Picture 2" descr="drone-technology_1-1024x68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921172"/>
            <a:ext cx="8136904" cy="5427252"/>
          </a:xfrm>
          <a:prstGeom prst="rect">
            <a:avLst/>
          </a:prstGeom>
        </p:spPr>
      </p:pic>
      <p:sp>
        <p:nvSpPr>
          <p:cNvPr id="4" name="TextBox 3"/>
          <p:cNvSpPr txBox="1"/>
          <p:nvPr/>
        </p:nvSpPr>
        <p:spPr>
          <a:xfrm>
            <a:off x="1547664" y="6525344"/>
            <a:ext cx="3762568"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iq.intel.com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/5-awesome-uses-for-drone-technology/</a:t>
            </a:r>
          </a:p>
        </p:txBody>
      </p:sp>
    </p:spTree>
    <p:extLst>
      <p:ext uri="{BB962C8B-B14F-4D97-AF65-F5344CB8AC3E}">
        <p14:creationId xmlns:p14="http://schemas.microsoft.com/office/powerpoint/2010/main" val="2326753270"/>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Different Platforms, Different Goals</a:t>
            </a:r>
            <a:endParaRPr lang="en-US" dirty="0"/>
          </a:p>
        </p:txBody>
      </p:sp>
      <p:pic>
        <p:nvPicPr>
          <p:cNvPr id="5" name="Content Placeholder 4" descr="UK-Self-Driving-Cars.jpg"/>
          <p:cNvPicPr>
            <a:picLocks noGrp="1" noChangeAspect="1"/>
          </p:cNvPicPr>
          <p:nvPr>
            <p:ph idx="1"/>
          </p:nvPr>
        </p:nvPicPr>
        <p:blipFill>
          <a:blip r:embed="rId2">
            <a:extLst>
              <a:ext uri="{28A0092B-C50C-407E-A947-70E740481C1C}">
                <a14:useLocalDpi xmlns:a14="http://schemas.microsoft.com/office/drawing/2010/main" val="0"/>
              </a:ext>
            </a:extLst>
          </a:blip>
          <a:srcRect l="3873" r="3873"/>
          <a:stretch>
            <a:fillRect/>
          </a:stretch>
        </p:blipFill>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p:cNvSpPr txBox="1"/>
          <p:nvPr/>
        </p:nvSpPr>
        <p:spPr>
          <a:xfrm>
            <a:off x="1475656" y="6495147"/>
            <a:ext cx="472185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taxistartup.com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wp</a:t>
            </a:r>
            <a:r>
              <a:rPr kumimoji="0" lang="en-US" sz="1000" b="0" i="0" u="none" strike="noStrike" kern="1200" cap="none" spc="0" normalizeH="0" baseline="0" noProof="0" dirty="0">
                <a:ln>
                  <a:noFill/>
                </a:ln>
                <a:solidFill>
                  <a:srgbClr val="000000"/>
                </a:solidFill>
                <a:effectLst/>
                <a:uLnTx/>
                <a:uFillTx/>
                <a:latin typeface="Calibri"/>
                <a:ea typeface="+mn-ea"/>
                <a:cs typeface="Calibri"/>
              </a:rPr>
              <a:t>-content/uploads/2015/03/UK-Self-Driving-</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Cars.jpg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42590990"/>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Different Platforms, Different Goals</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p:cNvSpPr txBox="1"/>
          <p:nvPr/>
        </p:nvSpPr>
        <p:spPr>
          <a:xfrm>
            <a:off x="1475656" y="6495147"/>
            <a:ext cx="671220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sm.pcmag.com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pcmag_uk</a:t>
            </a:r>
            <a:r>
              <a:rPr kumimoji="0" lang="en-US" sz="1000" b="0" i="0" u="none" strike="noStrike" kern="1200" cap="none" spc="0" normalizeH="0" baseline="0" noProof="0" dirty="0">
                <a:ln>
                  <a:noFill/>
                </a:ln>
                <a:solidFill>
                  <a:srgbClr val="000000"/>
                </a:solidFill>
                <a:effectLst/>
                <a:uLnTx/>
                <a:uFillTx/>
                <a:latin typeface="Calibri"/>
                <a:ea typeface="+mn-ea"/>
                <a:cs typeface="Calibri"/>
              </a:rPr>
              <a:t>/photo/g/</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google</a:t>
            </a:r>
            <a:r>
              <a:rPr kumimoji="0" lang="en-US" sz="1000" b="0" i="0" u="none" strike="noStrike" kern="1200" cap="none" spc="0" normalizeH="0" baseline="0" noProof="0" dirty="0">
                <a:ln>
                  <a:noFill/>
                </a:ln>
                <a:solidFill>
                  <a:srgbClr val="000000"/>
                </a:solidFill>
                <a:effectLst/>
                <a:uLnTx/>
                <a:uFillTx/>
                <a:latin typeface="Calibri"/>
                <a:ea typeface="+mn-ea"/>
                <a:cs typeface="Calibri"/>
              </a:rPr>
              <a:t>-self-driving-car-the-guts/google-self-driving-car-the-guts_dwx8.jpg</a:t>
            </a:r>
          </a:p>
        </p:txBody>
      </p:sp>
      <p:pic>
        <p:nvPicPr>
          <p:cNvPr id="7" name="Picture 6" descr="google-self-driving-car-the-guts_dwx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9500" y="1268760"/>
            <a:ext cx="6985000" cy="4660900"/>
          </a:xfrm>
          <a:prstGeom prst="rect">
            <a:avLst/>
          </a:prstGeom>
        </p:spPr>
      </p:pic>
    </p:spTree>
    <p:extLst>
      <p:ext uri="{BB962C8B-B14F-4D97-AF65-F5344CB8AC3E}">
        <p14:creationId xmlns:p14="http://schemas.microsoft.com/office/powerpoint/2010/main" val="3815036951"/>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Title 1"/>
          <p:cNvSpPr>
            <a:spLocks noGrp="1"/>
          </p:cNvSpPr>
          <p:nvPr>
            <p:ph type="title"/>
          </p:nvPr>
        </p:nvSpPr>
        <p:spPr/>
        <p:txBody>
          <a:bodyPr/>
          <a:lstStyle/>
          <a:p>
            <a:r>
              <a:rPr lang="en-US" dirty="0">
                <a:latin typeface="Garamond" charset="0"/>
              </a:rPr>
              <a:t>Different Platforms, Different Goals</a:t>
            </a:r>
          </a:p>
        </p:txBody>
      </p:sp>
      <p:sp>
        <p:nvSpPr>
          <p:cNvPr id="145411"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017A1A1-9740-624C-9AC8-09C54EEEF760}"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45412" name="TextBox 4"/>
          <p:cNvSpPr txBox="1">
            <a:spLocks noChangeArrowheads="1"/>
          </p:cNvSpPr>
          <p:nvPr/>
        </p:nvSpPr>
        <p:spPr bwMode="auto">
          <a:xfrm>
            <a:off x="1651992" y="6535738"/>
            <a:ext cx="46482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0" noProof="0">
                <a:ln>
                  <a:noFill/>
                </a:ln>
                <a:solidFill>
                  <a:srgbClr val="000000"/>
                </a:solidFill>
                <a:effectLst/>
                <a:uLnTx/>
                <a:uFillTx/>
                <a:latin typeface="Calibri" charset="0"/>
                <a:ea typeface="ＭＳ Ｐゴシック" charset="0"/>
              </a:rPr>
              <a:t>Source: http://datacentervoice.com/wp-content/uploads/2015/10/data-center.jpg</a:t>
            </a:r>
          </a:p>
        </p:txBody>
      </p:sp>
      <p:pic>
        <p:nvPicPr>
          <p:cNvPr id="145413" name="Picture 7" descr="data-cente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9551" y="1007994"/>
            <a:ext cx="7849487" cy="5229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3376774"/>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Title 1"/>
          <p:cNvSpPr>
            <a:spLocks noGrp="1"/>
          </p:cNvSpPr>
          <p:nvPr>
            <p:ph type="title"/>
          </p:nvPr>
        </p:nvSpPr>
        <p:spPr/>
        <p:txBody>
          <a:bodyPr/>
          <a:lstStyle/>
          <a:p>
            <a:r>
              <a:rPr lang="en-US" dirty="0">
                <a:latin typeface="Garamond" charset="0"/>
              </a:rPr>
              <a:t>Different Platforms, Different Goals</a:t>
            </a:r>
          </a:p>
        </p:txBody>
      </p:sp>
      <p:sp>
        <p:nvSpPr>
          <p:cNvPr id="145411"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017A1A1-9740-624C-9AC8-09C54EEEF760}"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45412" name="TextBox 4"/>
          <p:cNvSpPr txBox="1">
            <a:spLocks noChangeArrowheads="1"/>
          </p:cNvSpPr>
          <p:nvPr/>
        </p:nvSpPr>
        <p:spPr bwMode="auto">
          <a:xfrm>
            <a:off x="936104" y="6495147"/>
            <a:ext cx="5940152"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Calibri" charset="0"/>
                <a:ea typeface="ＭＳ Ｐゴシック" charset="0"/>
              </a:rPr>
              <a:t>Source: https://</a:t>
            </a:r>
            <a:r>
              <a:rPr kumimoji="0" lang="de-CH" sz="1000" b="0" i="0" u="none" strike="noStrike" kern="1200" cap="none" spc="0" normalizeH="0" baseline="0" noProof="0" dirty="0" err="1">
                <a:ln>
                  <a:noFill/>
                </a:ln>
                <a:solidFill>
                  <a:srgbClr val="000000"/>
                </a:solidFill>
                <a:effectLst/>
                <a:uLnTx/>
                <a:uFillTx/>
                <a:latin typeface="Calibri" charset="0"/>
                <a:ea typeface="ＭＳ Ｐゴシック" charset="0"/>
              </a:rPr>
              <a:t>fossbytes.com</a:t>
            </a:r>
            <a:r>
              <a:rPr kumimoji="0" lang="de-CH" sz="1000" b="0" i="0" u="none" strike="noStrike" kern="1200" cap="none" spc="0" normalizeH="0" baseline="0" noProof="0" dirty="0">
                <a:ln>
                  <a:noFill/>
                </a:ln>
                <a:solidFill>
                  <a:srgbClr val="000000"/>
                </a:solidFill>
                <a:effectLst/>
                <a:uLnTx/>
                <a:uFillTx/>
                <a:latin typeface="Calibri" charset="0"/>
                <a:ea typeface="ＭＳ Ｐゴシック" charset="0"/>
              </a:rPr>
              <a:t>/</a:t>
            </a:r>
            <a:r>
              <a:rPr kumimoji="0" lang="de-CH" sz="1000" b="0" i="0" u="none" strike="noStrike" kern="1200" cap="none" spc="0" normalizeH="0" baseline="0" noProof="0" dirty="0" err="1">
                <a:ln>
                  <a:noFill/>
                </a:ln>
                <a:solidFill>
                  <a:srgbClr val="000000"/>
                </a:solidFill>
                <a:effectLst/>
                <a:uLnTx/>
                <a:uFillTx/>
                <a:latin typeface="Calibri" charset="0"/>
                <a:ea typeface="ＭＳ Ｐゴシック" charset="0"/>
              </a:rPr>
              <a:t>wp</a:t>
            </a:r>
            <a:r>
              <a:rPr kumimoji="0" lang="de-CH" sz="1000" b="0" i="0" u="none" strike="noStrike" kern="1200" cap="none" spc="0" normalizeH="0" baseline="0" noProof="0" dirty="0">
                <a:ln>
                  <a:noFill/>
                </a:ln>
                <a:solidFill>
                  <a:srgbClr val="000000"/>
                </a:solidFill>
                <a:effectLst/>
                <a:uLnTx/>
                <a:uFillTx/>
                <a:latin typeface="Calibri" charset="0"/>
                <a:ea typeface="ＭＳ Ｐゴシック" charset="0"/>
              </a:rPr>
              <a:t>-content/</a:t>
            </a:r>
            <a:r>
              <a:rPr kumimoji="0" lang="de-CH" sz="1000" b="0" i="0" u="none" strike="noStrike" kern="1200" cap="none" spc="0" normalizeH="0" baseline="0" noProof="0" dirty="0" err="1">
                <a:ln>
                  <a:noFill/>
                </a:ln>
                <a:solidFill>
                  <a:srgbClr val="000000"/>
                </a:solidFill>
                <a:effectLst/>
                <a:uLnTx/>
                <a:uFillTx/>
                <a:latin typeface="Calibri" charset="0"/>
                <a:ea typeface="ＭＳ Ｐゴシック" charset="0"/>
              </a:rPr>
              <a:t>uploads</a:t>
            </a:r>
            <a:r>
              <a:rPr kumimoji="0" lang="de-CH" sz="1000" b="0" i="0" u="none" strike="noStrike" kern="1200" cap="none" spc="0" normalizeH="0" baseline="0" noProof="0" dirty="0">
                <a:ln>
                  <a:noFill/>
                </a:ln>
                <a:solidFill>
                  <a:srgbClr val="000000"/>
                </a:solidFill>
                <a:effectLst/>
                <a:uLnTx/>
                <a:uFillTx/>
                <a:latin typeface="Calibri" charset="0"/>
                <a:ea typeface="ＭＳ Ｐゴシック" charset="0"/>
              </a:rPr>
              <a:t>/2015/06/Supercomputer-TIANHE2-china.jpg</a:t>
            </a:r>
          </a:p>
        </p:txBody>
      </p:sp>
      <p:pic>
        <p:nvPicPr>
          <p:cNvPr id="2" name="Picture 1" descr="Supercomputer-TIANHE2-chin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16483"/>
            <a:ext cx="9144000" cy="4976813"/>
          </a:xfrm>
          <a:prstGeom prst="rect">
            <a:avLst/>
          </a:prstGeom>
        </p:spPr>
      </p:pic>
    </p:spTree>
    <p:extLst>
      <p:ext uri="{BB962C8B-B14F-4D97-AF65-F5344CB8AC3E}">
        <p14:creationId xmlns:p14="http://schemas.microsoft.com/office/powerpoint/2010/main" val="2004683095"/>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Different Platforms, Different Goals</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320800"/>
            <a:ext cx="9144000" cy="4209861"/>
          </a:xfrm>
          <a:prstGeom prst="rect">
            <a:avLst/>
          </a:prstGeom>
        </p:spPr>
      </p:pic>
      <p:sp>
        <p:nvSpPr>
          <p:cNvPr id="6" name="TextBox 5"/>
          <p:cNvSpPr txBox="1"/>
          <p:nvPr/>
        </p:nvSpPr>
        <p:spPr>
          <a:xfrm>
            <a:off x="251520" y="5805264"/>
            <a:ext cx="8443237"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srgbClr val="000000"/>
                </a:solidFill>
                <a:effectLst/>
                <a:uLnTx/>
                <a:uFillTx/>
                <a:latin typeface="Tahoma"/>
                <a:ea typeface="+mn-ea"/>
                <a:cs typeface="+mn-cs"/>
              </a:rPr>
              <a:t>Jouppi</a:t>
            </a:r>
            <a:r>
              <a:rPr kumimoji="0" lang="en-US" sz="1600" b="0" i="0" u="none" strike="noStrike" kern="1200" cap="none" spc="0" normalizeH="0" baseline="0" noProof="0" dirty="0">
                <a:ln>
                  <a:noFill/>
                </a:ln>
                <a:solidFill>
                  <a:srgbClr val="000000"/>
                </a:solidFill>
                <a:effectLst/>
                <a:uLnTx/>
                <a:uFillTx/>
                <a:latin typeface="Tahoma"/>
                <a:ea typeface="+mn-ea"/>
                <a:cs typeface="+mn-cs"/>
              </a:rPr>
              <a:t> et al., “</a:t>
            </a:r>
            <a:r>
              <a:rPr kumimoji="0" lang="en-US" sz="1600" b="0" i="0" u="none" strike="noStrike" kern="1200" cap="none" spc="0" normalizeH="0" baseline="0" noProof="0" dirty="0">
                <a:ln>
                  <a:noFill/>
                </a:ln>
                <a:solidFill>
                  <a:srgbClr val="0000FF"/>
                </a:solidFill>
                <a:effectLst/>
                <a:uLnTx/>
                <a:uFillTx/>
                <a:latin typeface="Tahoma"/>
                <a:ea typeface="+mn-ea"/>
                <a:cs typeface="+mn-cs"/>
              </a:rPr>
              <a:t>In-Datacenter Performance Analysis of a Tensor Processing Unit</a:t>
            </a:r>
            <a:r>
              <a:rPr kumimoji="0" lang="en-US" sz="1600" b="0" i="0" u="none" strike="noStrike" kern="1200" cap="none" spc="0" normalizeH="0" baseline="0" noProof="0" dirty="0">
                <a:ln>
                  <a:noFill/>
                </a:ln>
                <a:solidFill>
                  <a:srgbClr val="000000"/>
                </a:solidFill>
                <a:effectLst/>
                <a:uLnTx/>
                <a:uFillTx/>
                <a:latin typeface="Tahoma"/>
                <a:ea typeface="+mn-ea"/>
                <a:cs typeface="+mn-cs"/>
              </a:rPr>
              <a:t>”, ISCA 2017.</a:t>
            </a:r>
          </a:p>
        </p:txBody>
      </p:sp>
    </p:spTree>
    <p:extLst>
      <p:ext uri="{BB962C8B-B14F-4D97-AF65-F5344CB8AC3E}">
        <p14:creationId xmlns:p14="http://schemas.microsoft.com/office/powerpoint/2010/main" val="3383296547"/>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C89D18C-8BFF-7442-B951-E83EB12351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2305861"/>
            <a:ext cx="8589818" cy="4088880"/>
          </a:xfrm>
          <a:prstGeom prst="rect">
            <a:avLst/>
          </a:prstGeom>
        </p:spPr>
      </p:pic>
      <p:sp>
        <p:nvSpPr>
          <p:cNvPr id="2" name="Title 1">
            <a:extLst>
              <a:ext uri="{FF2B5EF4-FFF2-40B4-BE49-F238E27FC236}">
                <a16:creationId xmlns:a16="http://schemas.microsoft.com/office/drawing/2014/main" id="{F6FE9F38-30B4-7746-AF4E-4E5F1C8AC803}"/>
              </a:ext>
            </a:extLst>
          </p:cNvPr>
          <p:cNvSpPr>
            <a:spLocks noGrp="1"/>
          </p:cNvSpPr>
          <p:nvPr>
            <p:ph type="title"/>
          </p:nvPr>
        </p:nvSpPr>
        <p:spPr>
          <a:xfrm>
            <a:off x="228600" y="152400"/>
            <a:ext cx="8915400" cy="1066800"/>
          </a:xfrm>
        </p:spPr>
        <p:txBody>
          <a:bodyPr/>
          <a:lstStyle/>
          <a:p>
            <a:r>
              <a:rPr lang="en-US" dirty="0">
                <a:latin typeface="Garamond" charset="0"/>
              </a:rPr>
              <a:t>Different Platforms, Different Goals</a:t>
            </a:r>
            <a:endParaRPr lang="en-US" dirty="0"/>
          </a:p>
        </p:txBody>
      </p:sp>
      <p:sp>
        <p:nvSpPr>
          <p:cNvPr id="4" name="Slide Number Placeholder 3">
            <a:extLst>
              <a:ext uri="{FF2B5EF4-FFF2-40B4-BE49-F238E27FC236}">
                <a16:creationId xmlns:a16="http://schemas.microsoft.com/office/drawing/2014/main" id="{42F14326-2558-9A48-A1D3-9C64D6BEB223}"/>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8" name="Rectangle 7">
            <a:extLst>
              <a:ext uri="{FF2B5EF4-FFF2-40B4-BE49-F238E27FC236}">
                <a16:creationId xmlns:a16="http://schemas.microsoft.com/office/drawing/2014/main" id="{D8989FC3-73BF-3446-A984-86AD0F7D675C}"/>
              </a:ext>
            </a:extLst>
          </p:cNvPr>
          <p:cNvSpPr/>
          <p:nvPr/>
        </p:nvSpPr>
        <p:spPr bwMode="auto">
          <a:xfrm>
            <a:off x="3124200" y="3810000"/>
            <a:ext cx="1066800" cy="1066800"/>
          </a:xfrm>
          <a:prstGeom prst="rect">
            <a:avLst/>
          </a:prstGeom>
          <a:noFill/>
          <a:ln w="762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panose="020B0600070205080204" pitchFamily="34" charset="-128"/>
              <a:cs typeface="+mn-cs"/>
            </a:endParaRPr>
          </a:p>
        </p:txBody>
      </p:sp>
      <p:sp>
        <p:nvSpPr>
          <p:cNvPr id="9" name="Rectangle 8">
            <a:extLst>
              <a:ext uri="{FF2B5EF4-FFF2-40B4-BE49-F238E27FC236}">
                <a16:creationId xmlns:a16="http://schemas.microsoft.com/office/drawing/2014/main" id="{DD60B25E-1302-034F-AB6E-ABC287907FCF}"/>
              </a:ext>
            </a:extLst>
          </p:cNvPr>
          <p:cNvSpPr/>
          <p:nvPr/>
        </p:nvSpPr>
        <p:spPr bwMode="auto">
          <a:xfrm>
            <a:off x="5943600" y="3775650"/>
            <a:ext cx="1066800" cy="1066800"/>
          </a:xfrm>
          <a:prstGeom prst="rect">
            <a:avLst/>
          </a:prstGeom>
          <a:noFill/>
          <a:ln w="762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panose="020B0600070205080204" pitchFamily="34" charset="-128"/>
              <a:cs typeface="+mn-cs"/>
            </a:endParaRPr>
          </a:p>
        </p:txBody>
      </p:sp>
      <p:sp>
        <p:nvSpPr>
          <p:cNvPr id="10" name="Rectangle 9">
            <a:extLst>
              <a:ext uri="{FF2B5EF4-FFF2-40B4-BE49-F238E27FC236}">
                <a16:creationId xmlns:a16="http://schemas.microsoft.com/office/drawing/2014/main" id="{42546AFA-DE99-4742-94F8-CF21D3CCCA2A}"/>
              </a:ext>
            </a:extLst>
          </p:cNvPr>
          <p:cNvSpPr/>
          <p:nvPr/>
        </p:nvSpPr>
        <p:spPr>
          <a:xfrm>
            <a:off x="263236" y="871919"/>
            <a:ext cx="6989618" cy="2603790"/>
          </a:xfrm>
          <a:prstGeom prst="rect">
            <a:avLst/>
          </a:prstGeom>
        </p:spPr>
        <p:txBody>
          <a:bodyPr wrap="square">
            <a:spAutoFit/>
          </a:body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ML accelerator: 260 mm</a:t>
            </a:r>
            <a:r>
              <a:rPr kumimoji="0" lang="en-US" altLang="en-US" sz="2400" b="0" i="0" u="none" strike="noStrike" kern="0" cap="none" spc="0" normalizeH="0" baseline="30000" noProof="0" dirty="0">
                <a:ln>
                  <a:noFill/>
                </a:ln>
                <a:solidFill>
                  <a:srgbClr val="0000FF"/>
                </a:solidFill>
                <a:effectLst/>
                <a:uLnTx/>
                <a:uFillTx/>
                <a:latin typeface="Tahoma"/>
                <a:ea typeface="ＭＳ Ｐゴシック" panose="020B0600070205080204" pitchFamily="34" charset="-128"/>
                <a:cs typeface="+mn-cs"/>
              </a:rPr>
              <a:t>2</a:t>
            </a: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 6 billion transistors, 600 GFLOPS GPU, 12 ARM 2.2 GHz CPUs.</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0" i="0" u="none" strike="noStrike" kern="1200" cap="none" spc="0" normalizeH="0" baseline="0" noProof="0" dirty="0">
                <a:ln>
                  <a:noFill/>
                </a:ln>
                <a:solidFill>
                  <a:srgbClr val="FF0000"/>
                </a:solidFill>
                <a:effectLst/>
                <a:uLnTx/>
                <a:uFillTx/>
                <a:latin typeface="Proxima Nova"/>
                <a:ea typeface="ＭＳ Ｐゴシック" panose="020B0600070205080204" pitchFamily="34" charset="-128"/>
                <a:cs typeface="+mn-cs"/>
              </a:rPr>
              <a:t>Two redundant chips for better safety.</a:t>
            </a:r>
            <a:endParaRPr kumimoji="0" lang="en-US" sz="24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sp>
        <p:nvSpPr>
          <p:cNvPr id="3" name="Rectangle 2">
            <a:extLst>
              <a:ext uri="{FF2B5EF4-FFF2-40B4-BE49-F238E27FC236}">
                <a16:creationId xmlns:a16="http://schemas.microsoft.com/office/drawing/2014/main" id="{9C9B3F99-A5D2-B94A-875E-E94E821029DD}"/>
              </a:ext>
            </a:extLst>
          </p:cNvPr>
          <p:cNvSpPr/>
          <p:nvPr/>
        </p:nvSpPr>
        <p:spPr>
          <a:xfrm>
            <a:off x="228600" y="6476314"/>
            <a:ext cx="4256293" cy="369332"/>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1155CC"/>
                </a:solidFill>
                <a:effectLst/>
                <a:uLnTx/>
                <a:uFillTx/>
                <a:latin typeface="Arial" panose="020B0604020202020204" pitchFamily="34" charset="0"/>
                <a:ea typeface="ＭＳ Ｐゴシック" panose="020B0600070205080204" pitchFamily="34" charset="-128"/>
                <a:cs typeface="+mn-cs"/>
                <a:hlinkClick r:id="rId3"/>
              </a:rPr>
              <a:t>https://youtu.be/Ucp0TTmvqOE?t=4236</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2" name="Picture 11">
            <a:extLst>
              <a:ext uri="{FF2B5EF4-FFF2-40B4-BE49-F238E27FC236}">
                <a16:creationId xmlns:a16="http://schemas.microsoft.com/office/drawing/2014/main" id="{660EE7E8-8FFA-5745-80FF-54086B4891BD}"/>
              </a:ext>
            </a:extLst>
          </p:cNvPr>
          <p:cNvPicPr>
            <a:picLocks noChangeAspect="1"/>
          </p:cNvPicPr>
          <p:nvPr/>
        </p:nvPicPr>
        <p:blipFill>
          <a:blip r:embed="rId4"/>
          <a:stretch>
            <a:fillRect/>
          </a:stretch>
        </p:blipFill>
        <p:spPr>
          <a:xfrm>
            <a:off x="8068377" y="1026359"/>
            <a:ext cx="750041" cy="1083809"/>
          </a:xfrm>
          <a:prstGeom prst="rect">
            <a:avLst/>
          </a:prstGeom>
        </p:spPr>
      </p:pic>
    </p:spTree>
    <p:extLst>
      <p:ext uri="{BB962C8B-B14F-4D97-AF65-F5344CB8AC3E}">
        <p14:creationId xmlns:p14="http://schemas.microsoft.com/office/powerpoint/2010/main" val="2354730159"/>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mn-ea"/>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mn-ea"/>
                <a:cs typeface="+mn-cs"/>
              </a:rPr>
              <a:t>within the design goals</a:t>
            </a:r>
          </a:p>
        </p:txBody>
      </p:sp>
    </p:spTree>
    <p:extLst>
      <p:ext uri="{BB962C8B-B14F-4D97-AF65-F5344CB8AC3E}">
        <p14:creationId xmlns:p14="http://schemas.microsoft.com/office/powerpoint/2010/main" val="15112071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84784"/>
            <a:ext cx="7924800" cy="1752600"/>
          </a:xfrm>
        </p:spPr>
        <p:txBody>
          <a:bodyPr/>
          <a:lstStyle/>
          <a:p>
            <a:r>
              <a:rPr lang="en-US" dirty="0"/>
              <a:t>What Kind of a Future </a:t>
            </a:r>
            <a:br>
              <a:rPr lang="en-US" dirty="0"/>
            </a:br>
            <a:r>
              <a:rPr lang="en-US" dirty="0"/>
              <a:t>				Do We Want?</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83958895"/>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325698673"/>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2928348797"/>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View</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pic>
        <p:nvPicPr>
          <p:cNvPr id="6" name="Picture 5" descr="tacomax21024x102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8487" y="949289"/>
            <a:ext cx="6859897" cy="5419587"/>
          </a:xfrm>
          <a:prstGeom prst="rect">
            <a:avLst/>
          </a:prstGeom>
        </p:spPr>
      </p:pic>
      <p:sp>
        <p:nvSpPr>
          <p:cNvPr id="7" name="TextBox 6"/>
          <p:cNvSpPr txBox="1"/>
          <p:nvPr/>
        </p:nvSpPr>
        <p:spPr>
          <a:xfrm>
            <a:off x="2339752" y="6495147"/>
            <a:ext cx="58272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www.seattlepi.com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/science/article/A-Tacoma-Narrows-Galloping-Gertie-bridge-6617030.php</a:t>
            </a:r>
          </a:p>
        </p:txBody>
      </p:sp>
    </p:spTree>
    <p:extLst>
      <p:ext uri="{BB962C8B-B14F-4D97-AF65-F5344CB8AC3E}">
        <p14:creationId xmlns:p14="http://schemas.microsoft.com/office/powerpoint/2010/main" val="3941776805"/>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14860350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467544" y="2780928"/>
            <a:ext cx="8064896" cy="2088232"/>
          </a:xfrm>
        </p:spPr>
        <p:txBody>
          <a:bodyPr/>
          <a:lstStyle/>
          <a:p>
            <a:pPr marL="0" indent="0" algn="ctr">
              <a:buNone/>
            </a:pPr>
            <a:r>
              <a:rPr lang="en-US" sz="6400" dirty="0">
                <a:solidFill>
                  <a:srgbClr val="FF0000"/>
                </a:solidFill>
              </a:rPr>
              <a:t>Reliable, Secure, Safe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82582785"/>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295400"/>
            <a:ext cx="65024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2994714929"/>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13891"/>
            <a:ext cx="8763000" cy="4951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1780554729"/>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Sustainable</a:t>
            </a:r>
          </a:p>
          <a:p>
            <a:pPr marL="0" indent="0" algn="ctr">
              <a:buNone/>
            </a:pPr>
            <a:r>
              <a:rPr lang="en-US" sz="6400" dirty="0">
                <a:solidFill>
                  <a:srgbClr val="FF0000"/>
                </a:solidFill>
              </a:rPr>
              <a:t>and</a:t>
            </a:r>
          </a:p>
          <a:p>
            <a:pPr marL="0" indent="0" algn="ctr">
              <a:buNone/>
            </a:pPr>
            <a:r>
              <a:rPr lang="en-US" sz="6400" dirty="0">
                <a:solidFill>
                  <a:srgbClr val="FF0000"/>
                </a:solidFill>
              </a:rPr>
              <a:t>Energy Efficient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08206879"/>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Many Difficult Problems: Climate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403648" y="6525344"/>
            <a:ext cx="6246440"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t>
            </a:r>
            <a:r>
              <a:rPr kumimoji="0" lang="en-US" sz="1000" b="0" i="0" u="none" strike="noStrike" kern="1200" cap="none" spc="0" normalizeH="0" baseline="0" noProof="0" dirty="0">
                <a:ln>
                  <a:noFill/>
                </a:ln>
                <a:solidFill>
                  <a:srgbClr val="000000"/>
                </a:solidFill>
                <a:effectLst/>
                <a:uLnTx/>
                <a:uFillTx/>
                <a:latin typeface="Calibri"/>
                <a:ea typeface="+mn-ea"/>
                <a:cs typeface="Calibri"/>
                <a:hlinkClick r:id="rId2"/>
              </a:rPr>
              <a:t>https://farm9.staticflickr.com/8571/16376102935_8628150df8_o.jpg</a:t>
            </a:r>
            <a:r>
              <a:rPr kumimoji="0" lang="en-US" sz="1000" b="0" i="0" u="none" strike="noStrike" kern="1200" cap="none" spc="0" normalizeH="0" baseline="0" noProof="0" dirty="0">
                <a:ln>
                  <a:noFill/>
                </a:ln>
                <a:solidFill>
                  <a:srgbClr val="000000"/>
                </a:solidFill>
                <a:effectLst/>
                <a:uLnTx/>
                <a:uFillTx/>
                <a:latin typeface="Calibri"/>
                <a:ea typeface="+mn-ea"/>
                <a:cs typeface="Calibri"/>
              </a:rPr>
              <a:t> </a:t>
            </a:r>
          </a:p>
        </p:txBody>
      </p:sp>
      <p:pic>
        <p:nvPicPr>
          <p:cNvPr id="7" name="Picture 6" descr="climate-modeling-16376102935_8628150df8_o.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055" y="1040284"/>
            <a:ext cx="7673353" cy="5269036"/>
          </a:xfrm>
          <a:prstGeom prst="rect">
            <a:avLst/>
          </a:prstGeom>
        </p:spPr>
      </p:pic>
    </p:spTree>
    <p:extLst>
      <p:ext uri="{BB962C8B-B14F-4D97-AF65-F5344CB8AC3E}">
        <p14:creationId xmlns:p14="http://schemas.microsoft.com/office/powerpoint/2010/main" val="318578278"/>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Many Difficult Problems: Congestion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475656" y="6478240"/>
            <a:ext cx="6462464"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https://blogs-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images.forbes.com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jimgorzelany</a:t>
            </a:r>
            <a:r>
              <a:rPr kumimoji="0" lang="en-US" sz="1000" b="0" i="0" u="none" strike="noStrike" kern="1200" cap="none" spc="0" normalizeH="0" baseline="0" noProof="0" dirty="0">
                <a:ln>
                  <a:noFill/>
                </a:ln>
                <a:solidFill>
                  <a:srgbClr val="000000"/>
                </a:solidFill>
                <a:effectLst/>
                <a:uLnTx/>
                <a:uFillTx/>
                <a:latin typeface="Calibri"/>
                <a:ea typeface="+mn-ea"/>
                <a:cs typeface="Calibri"/>
              </a:rPr>
              <a:t>/files/2015/10/China-G4-backup-this-oct-reuters.jpg</a:t>
            </a:r>
          </a:p>
        </p:txBody>
      </p:sp>
      <p:pic>
        <p:nvPicPr>
          <p:cNvPr id="6" name="Picture 5" descr="China-G4-backup-this-oct-reuter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980728"/>
            <a:ext cx="7740352" cy="5163617"/>
          </a:xfrm>
          <a:prstGeom prst="rect">
            <a:avLst/>
          </a:prstGeom>
        </p:spPr>
      </p:pic>
    </p:spTree>
    <p:extLst>
      <p:ext uri="{BB962C8B-B14F-4D97-AF65-F5344CB8AC3E}">
        <p14:creationId xmlns:p14="http://schemas.microsoft.com/office/powerpoint/2010/main" val="3867815757"/>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Many Difficult Problems: Intelligence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818710"/>
            <a:ext cx="7416824" cy="5562618"/>
          </a:xfrm>
          <a:prstGeom prst="rect">
            <a:avLst/>
          </a:prstGeom>
        </p:spPr>
      </p:pic>
      <p:sp>
        <p:nvSpPr>
          <p:cNvPr id="6" name="Rectangle 5"/>
          <p:cNvSpPr/>
          <p:nvPr/>
        </p:nvSpPr>
        <p:spPr>
          <a:xfrm>
            <a:off x="2160240"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321447875"/>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C267135-1DF3-9F44-84B1-3544D6C09EDD}"/>
              </a:ext>
            </a:extLst>
          </p:cNvPr>
          <p:cNvPicPr>
            <a:picLocks noChangeAspect="1"/>
          </p:cNvPicPr>
          <p:nvPr/>
        </p:nvPicPr>
        <p:blipFill>
          <a:blip r:embed="rId2"/>
          <a:stretch>
            <a:fillRect/>
          </a:stretch>
        </p:blipFill>
        <p:spPr>
          <a:xfrm>
            <a:off x="560082" y="980728"/>
            <a:ext cx="8023836" cy="5343875"/>
          </a:xfrm>
          <a:prstGeom prst="rect">
            <a:avLst/>
          </a:prstGeom>
        </p:spPr>
      </p:pic>
      <p:sp>
        <p:nvSpPr>
          <p:cNvPr id="2" name="Title 1"/>
          <p:cNvSpPr>
            <a:spLocks noGrp="1"/>
          </p:cNvSpPr>
          <p:nvPr>
            <p:ph type="title"/>
          </p:nvPr>
        </p:nvSpPr>
        <p:spPr/>
        <p:txBody>
          <a:bodyPr/>
          <a:lstStyle/>
          <a:p>
            <a:r>
              <a:rPr lang="en-US" dirty="0"/>
              <a:t>Many Difficult Problems: Public Health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187624" y="6411278"/>
            <a:ext cx="6984776"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Source: https://blog.wego.com/7-crowded-places-and-events-that-you-will-love/</a:t>
            </a:r>
            <a:r>
              <a:rPr kumimoji="0" lang="ar-SA"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999495893"/>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a:xfrm>
            <a:off x="228600" y="152400"/>
            <a:ext cx="8807896" cy="1066800"/>
          </a:xfrm>
        </p:spPr>
        <p:txBody>
          <a:bodyPr/>
          <a:lstStyle/>
          <a:p>
            <a:pPr lvl="0">
              <a:defRPr/>
            </a:pPr>
            <a:r>
              <a:rPr lang="en-US" dirty="0"/>
              <a:t>Many Difficult Problems: Genome Analysis </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3309662766"/>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p:txBody>
          <a:bodyPr/>
          <a:lstStyle/>
          <a:p>
            <a:r>
              <a:rPr lang="en-US" dirty="0"/>
              <a:t>Accelerating Genome Analysis</a:t>
            </a:r>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hlinkClick r:id="rId2"/>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48241866"/>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dirty="0"/>
              <a:t>More on Fast Genome Analysis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hlinkClick r:id="rId2"/>
              </a:rPr>
              <a:t>"Accelerating Genome Analysis: A Primer on an Ongoing Journey"</a:t>
            </a:r>
            <a:br>
              <a:rPr lang="en-US" sz="1600" dirty="0"/>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hlinkClick r:id="rId2"/>
              </a:rPr>
              <a:t>Slides (pptx)</a:t>
            </a:r>
            <a:r>
              <a:rPr lang="en-US" sz="1600" dirty="0"/>
              <a:t>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hlinkClick r:id="rId7"/>
            <a:extLst>
              <a:ext uri="{FF2B5EF4-FFF2-40B4-BE49-F238E27FC236}">
                <a16:creationId xmlns:a16="http://schemas.microsoft.com/office/drawing/2014/main" id="{63062A44-6117-B242-BB5D-88FC9FCE611C}"/>
              </a:ext>
            </a:extLst>
          </p:cNvPr>
          <p:cNvPicPr>
            <a:picLocks noChangeAspect="1"/>
          </p:cNvPicPr>
          <p:nvPr/>
        </p:nvPicPr>
        <p:blipFill>
          <a:blip r:embed="rId8"/>
          <a:stretch>
            <a:fillRect/>
          </a:stretch>
        </p:blipFill>
        <p:spPr>
          <a:xfrm>
            <a:off x="1691680" y="2569425"/>
            <a:ext cx="6012160" cy="4144395"/>
          </a:xfrm>
          <a:prstGeom prst="rect">
            <a:avLst/>
          </a:prstGeom>
        </p:spPr>
      </p:pic>
    </p:spTree>
    <p:extLst>
      <p:ext uri="{BB962C8B-B14F-4D97-AF65-F5344CB8AC3E}">
        <p14:creationId xmlns:p14="http://schemas.microsoft.com/office/powerpoint/2010/main" val="678004390"/>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457930905"/>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539552" y="2132856"/>
            <a:ext cx="7776864" cy="2088232"/>
          </a:xfrm>
        </p:spPr>
        <p:txBody>
          <a:bodyPr/>
          <a:lstStyle/>
          <a:p>
            <a:pPr marL="0" indent="0" algn="ctr">
              <a:buNone/>
            </a:pPr>
            <a:r>
              <a:rPr lang="en-US" sz="6400" dirty="0">
                <a:solidFill>
                  <a:srgbClr val="FF0000"/>
                </a:solidFill>
              </a:rPr>
              <a:t>High Performance</a:t>
            </a:r>
          </a:p>
          <a:p>
            <a:pPr marL="0" indent="0" algn="ctr">
              <a:buNone/>
            </a:pPr>
            <a:endParaRPr lang="en-US" sz="4000" dirty="0">
              <a:solidFill>
                <a:srgbClr val="FF0000"/>
              </a:solidFill>
            </a:endParaRPr>
          </a:p>
          <a:p>
            <a:pPr marL="0" indent="0" algn="ctr">
              <a:buNone/>
            </a:pPr>
            <a:r>
              <a:rPr lang="en-US" sz="4000" dirty="0">
                <a:solidFill>
                  <a:srgbClr val="FF0000"/>
                </a:solidFill>
              </a:rPr>
              <a:t>(to solve </a:t>
            </a:r>
          </a:p>
          <a:p>
            <a:pPr marL="0" indent="0" algn="ctr">
              <a:buNone/>
            </a:pPr>
            <a:r>
              <a:rPr lang="en-US" sz="4000" dirty="0">
                <a:solidFill>
                  <a:srgbClr val="FF0000"/>
                </a:solidFill>
              </a:rPr>
              <a:t>the </a:t>
            </a:r>
            <a:r>
              <a:rPr lang="en-US" sz="4000" b="1" dirty="0">
                <a:solidFill>
                  <a:srgbClr val="FF0000"/>
                </a:solidFill>
              </a:rPr>
              <a:t>toughest </a:t>
            </a:r>
            <a:r>
              <a:rPr lang="en-US" sz="4000" dirty="0">
                <a:solidFill>
                  <a:srgbClr val="FF0000"/>
                </a:solidFill>
              </a:rPr>
              <a:t>&amp; </a:t>
            </a:r>
            <a:r>
              <a:rPr lang="en-US" sz="4000" b="1" dirty="0">
                <a:solidFill>
                  <a:srgbClr val="FF0000"/>
                </a:solidFill>
              </a:rPr>
              <a:t>all</a:t>
            </a:r>
            <a:r>
              <a:rPr lang="en-US" sz="4000" dirty="0">
                <a:solidFill>
                  <a:srgbClr val="FF0000"/>
                </a:solidFill>
              </a:rPr>
              <a:t> problems)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420287161"/>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Personalized Medicine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descr="img-59886-280-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5776" y="901855"/>
            <a:ext cx="4032448" cy="5429403"/>
          </a:xfrm>
          <a:prstGeom prst="rect">
            <a:avLst/>
          </a:prstGeom>
        </p:spPr>
      </p:pic>
      <p:sp>
        <p:nvSpPr>
          <p:cNvPr id="7" name="TextBox 6"/>
          <p:cNvSpPr txBox="1"/>
          <p:nvPr/>
        </p:nvSpPr>
        <p:spPr>
          <a:xfrm>
            <a:off x="1403648" y="6465788"/>
            <a:ext cx="1529185"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Jane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Ades</a:t>
            </a:r>
            <a:r>
              <a:rPr kumimoji="0" lang="en-US" sz="1000" b="0" i="0" u="none" strike="noStrike" kern="1200" cap="none" spc="0" normalizeH="0" baseline="0" noProof="0" dirty="0">
                <a:ln>
                  <a:noFill/>
                </a:ln>
                <a:solidFill>
                  <a:srgbClr val="000000"/>
                </a:solidFill>
                <a:effectLst/>
                <a:uLnTx/>
                <a:uFillTx/>
                <a:latin typeface="Calibri"/>
                <a:ea typeface="+mn-ea"/>
                <a:cs typeface="Calibri"/>
              </a:rPr>
              <a:t>, NHGRI</a:t>
            </a:r>
          </a:p>
        </p:txBody>
      </p:sp>
    </p:spTree>
    <p:extLst>
      <p:ext uri="{BB962C8B-B14F-4D97-AF65-F5344CB8AC3E}">
        <p14:creationId xmlns:p14="http://schemas.microsoft.com/office/powerpoint/2010/main" val="792687474"/>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Comparative Genomics</a:t>
            </a:r>
          </a:p>
        </p:txBody>
      </p:sp>
      <p:pic>
        <p:nvPicPr>
          <p:cNvPr id="5" name="Content Placeholder 4" descr="A_genome_alignment_of_eight_Yersinia_isolates 2.png"/>
          <p:cNvPicPr>
            <a:picLocks noGrp="1" noChangeAspect="1"/>
          </p:cNvPicPr>
          <p:nvPr>
            <p:ph idx="1"/>
          </p:nvPr>
        </p:nvPicPr>
        <p:blipFill>
          <a:blip r:embed="rId2" cstate="print">
            <a:extLst>
              <a:ext uri="{28A0092B-C50C-407E-A947-70E740481C1C}">
                <a14:useLocalDpi xmlns:a14="http://schemas.microsoft.com/office/drawing/2010/main" val="0"/>
              </a:ext>
            </a:extLst>
          </a:blip>
          <a:srcRect t="2363" b="2363"/>
          <a:stretch>
            <a:fillRect/>
          </a:stretch>
        </p:blipFill>
        <p:spPr>
          <a:xfrm>
            <a:off x="228600" y="1044631"/>
            <a:ext cx="8925728" cy="5383801"/>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6" name="TextBox 5"/>
          <p:cNvSpPr txBox="1"/>
          <p:nvPr/>
        </p:nvSpPr>
        <p:spPr>
          <a:xfrm>
            <a:off x="35496" y="6474822"/>
            <a:ext cx="816351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Source: By Aaron E. Darling,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István</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Mark A. Ragan - Figure 1 from Darling AE,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I, Ragan MA (2008).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"Dynamics of Genome Rearrangement in Bacterial Populations". PLOS Genetics. DOI:10.1371/journal.pgen.1000128., CC BY 2.5, </a:t>
            </a:r>
            <a:r>
              <a:rPr kumimoji="0" lang="en-US" sz="800" b="0" i="0" u="none" strike="noStrike" kern="1200" cap="none" spc="0" normalizeH="0" baseline="0" noProof="0" dirty="0">
                <a:ln>
                  <a:noFill/>
                </a:ln>
                <a:solidFill>
                  <a:srgbClr val="000000"/>
                </a:solidFill>
                <a:effectLst/>
                <a:uLnTx/>
                <a:uFillTx/>
                <a:latin typeface="Calibri"/>
                <a:ea typeface="+mn-ea"/>
                <a:cs typeface="Calibri"/>
                <a:hlinkClick r:id="rId3"/>
              </a:rPr>
              <a:t>https://commons.wikimedia.org/w/index.php?curid=30550950</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p>
        </p:txBody>
      </p:sp>
    </p:spTree>
    <p:extLst>
      <p:ext uri="{BB962C8B-B14F-4D97-AF65-F5344CB8AC3E}">
        <p14:creationId xmlns:p14="http://schemas.microsoft.com/office/powerpoint/2010/main" val="1181217558"/>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2739826259"/>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72008" y="2060848"/>
            <a:ext cx="8964488" cy="2088232"/>
          </a:xfrm>
        </p:spPr>
        <p:txBody>
          <a:bodyPr/>
          <a:lstStyle/>
          <a:p>
            <a:pPr marL="0" indent="0" algn="ctr">
              <a:buNone/>
            </a:pPr>
            <a:r>
              <a:rPr lang="en-US" sz="6400" dirty="0">
                <a:solidFill>
                  <a:srgbClr val="FF0000"/>
                </a:solidFill>
              </a:rPr>
              <a:t>Personalized and Private</a:t>
            </a:r>
          </a:p>
          <a:p>
            <a:pPr marL="0" indent="0" algn="ctr">
              <a:buNone/>
            </a:pPr>
            <a:endParaRPr lang="en-US" sz="4000" dirty="0">
              <a:solidFill>
                <a:srgbClr val="FF0000"/>
              </a:solidFill>
            </a:endParaRPr>
          </a:p>
          <a:p>
            <a:pPr marL="0" indent="0" algn="ctr">
              <a:buNone/>
            </a:pPr>
            <a:r>
              <a:rPr lang="en-US" sz="4000" dirty="0">
                <a:solidFill>
                  <a:srgbClr val="FF0000"/>
                </a:solidFill>
              </a:rPr>
              <a:t>(in every aspect of life: </a:t>
            </a:r>
          </a:p>
          <a:p>
            <a:pPr marL="0" indent="0" algn="ctr">
              <a:buNone/>
            </a:pPr>
            <a:r>
              <a:rPr lang="en-US" sz="4000" dirty="0">
                <a:solidFill>
                  <a:srgbClr val="FF0000"/>
                </a:solidFill>
              </a:rPr>
              <a:t>health, medicine, </a:t>
            </a:r>
          </a:p>
          <a:p>
            <a:pPr marL="0" indent="0" algn="ctr">
              <a:buNone/>
            </a:pPr>
            <a:r>
              <a:rPr lang="en-US" sz="4000" dirty="0">
                <a:solidFill>
                  <a:srgbClr val="FF0000"/>
                </a:solidFill>
              </a:rPr>
              <a:t>spaces, devices, robotics, </a:t>
            </a:r>
            <a:r>
              <a:rPr lang="is-IS" sz="4000" dirty="0">
                <a:solidFill>
                  <a:srgbClr val="FF0000"/>
                </a:solidFill>
              </a:rPr>
              <a:t>…)</a:t>
            </a:r>
            <a:endParaRPr lang="en-US" sz="4000"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130762325"/>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This Lecture is About </a:t>
            </a:r>
            <a:r>
              <a:rPr lang="is-IS" dirty="0"/>
              <a:t>…</a:t>
            </a:r>
            <a:endParaRPr lang="en-US" dirty="0"/>
          </a:p>
        </p:txBody>
      </p:sp>
      <p:sp>
        <p:nvSpPr>
          <p:cNvPr id="3" name="Content Placeholder 2"/>
          <p:cNvSpPr>
            <a:spLocks noGrp="1"/>
          </p:cNvSpPr>
          <p:nvPr>
            <p:ph idx="1"/>
          </p:nvPr>
        </p:nvSpPr>
        <p:spPr>
          <a:xfrm>
            <a:off x="228600" y="1196752"/>
            <a:ext cx="8610600" cy="5051648"/>
          </a:xfrm>
        </p:spPr>
        <p:txBody>
          <a:bodyPr/>
          <a:lstStyle/>
          <a:p>
            <a:r>
              <a:rPr lang="en-US" sz="3200" dirty="0">
                <a:solidFill>
                  <a:srgbClr val="0000FF"/>
                </a:solidFill>
              </a:rPr>
              <a:t>Questioning</a:t>
            </a:r>
            <a:r>
              <a:rPr lang="en-US" sz="3200" dirty="0"/>
              <a:t> what limits us in designing the </a:t>
            </a:r>
            <a:r>
              <a:rPr lang="en-US" sz="3200" dirty="0">
                <a:solidFill>
                  <a:srgbClr val="FF0000"/>
                </a:solidFill>
              </a:rPr>
              <a:t>best computing architectures</a:t>
            </a:r>
            <a:r>
              <a:rPr lang="en-US" sz="3200" dirty="0"/>
              <a:t> for the future</a:t>
            </a:r>
          </a:p>
          <a:p>
            <a:endParaRPr lang="en-US" dirty="0"/>
          </a:p>
          <a:p>
            <a:pPr marL="0" indent="0">
              <a:buNone/>
            </a:pPr>
            <a:endParaRPr lang="en-US" dirty="0"/>
          </a:p>
          <a:p>
            <a:r>
              <a:rPr lang="en-US" sz="3200" dirty="0">
                <a:solidFill>
                  <a:srgbClr val="0000FF"/>
                </a:solidFill>
              </a:rPr>
              <a:t>Providing directions </a:t>
            </a:r>
            <a:r>
              <a:rPr lang="en-US" sz="3200" dirty="0"/>
              <a:t>for </a:t>
            </a:r>
            <a:r>
              <a:rPr lang="en-US" sz="3200" dirty="0">
                <a:solidFill>
                  <a:srgbClr val="FF0000"/>
                </a:solidFill>
              </a:rPr>
              <a:t>fundamentally better designs</a:t>
            </a:r>
          </a:p>
          <a:p>
            <a:endParaRPr lang="en-US" dirty="0"/>
          </a:p>
          <a:p>
            <a:pPr marL="0" indent="0">
              <a:buNone/>
            </a:pPr>
            <a:endParaRPr lang="en-US" dirty="0"/>
          </a:p>
          <a:p>
            <a:r>
              <a:rPr lang="en-US" sz="3200" dirty="0">
                <a:solidFill>
                  <a:srgbClr val="0000FF"/>
                </a:solidFill>
              </a:rPr>
              <a:t>Advocating </a:t>
            </a:r>
            <a:r>
              <a:rPr lang="en-US" sz="3200" dirty="0">
                <a:solidFill>
                  <a:srgbClr val="FF0000"/>
                </a:solidFill>
              </a:rPr>
              <a:t>principled approaches</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601948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Title 1"/>
          <p:cNvSpPr>
            <a:spLocks noGrp="1"/>
          </p:cNvSpPr>
          <p:nvPr>
            <p:ph type="title"/>
          </p:nvPr>
        </p:nvSpPr>
        <p:spPr/>
        <p:txBody>
          <a:bodyPr/>
          <a:lstStyle/>
          <a:p>
            <a:r>
              <a:rPr lang="en-US">
                <a:latin typeface="Garamond" charset="0"/>
                <a:ea typeface="ＭＳ Ｐゴシック" charset="0"/>
                <a:cs typeface="ＭＳ Ｐゴシック" charset="0"/>
              </a:rPr>
              <a:t>Increasingly Demanding Applications</a:t>
            </a:r>
          </a:p>
        </p:txBody>
      </p:sp>
      <p:sp>
        <p:nvSpPr>
          <p:cNvPr id="269314" name="Content Placeholder 2"/>
          <p:cNvSpPr>
            <a:spLocks noGrp="1"/>
          </p:cNvSpPr>
          <p:nvPr>
            <p:ph idx="1"/>
          </p:nvPr>
        </p:nvSpPr>
        <p:spPr>
          <a:xfrm>
            <a:off x="228600" y="260648"/>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lgn="ctr">
              <a:buNone/>
            </a:pPr>
            <a:r>
              <a:rPr lang="en-US" sz="6400" dirty="0">
                <a:solidFill>
                  <a:srgbClr val="0000FF"/>
                </a:solidFill>
                <a:latin typeface="Tahoma" charset="0"/>
                <a:ea typeface="ＭＳ Ｐゴシック" charset="0"/>
                <a:cs typeface="ＭＳ Ｐゴシック" charset="0"/>
              </a:rPr>
              <a:t>Dream</a:t>
            </a:r>
          </a:p>
          <a:p>
            <a:pPr marL="0" indent="0" algn="ctr">
              <a:buNone/>
            </a:pPr>
            <a:endParaRPr lang="en-US" sz="3800" dirty="0">
              <a:solidFill>
                <a:srgbClr val="0000FF"/>
              </a:solidFill>
              <a:latin typeface="Tahoma" charset="0"/>
              <a:ea typeface="ＭＳ Ｐゴシック" charset="0"/>
              <a:cs typeface="ＭＳ Ｐゴシック" charset="0"/>
            </a:endParaRPr>
          </a:p>
          <a:p>
            <a:pPr marL="0" indent="0" algn="ctr">
              <a:buNone/>
            </a:pPr>
            <a:r>
              <a:rPr lang="en-US" sz="6400" dirty="0">
                <a:solidFill>
                  <a:srgbClr val="0000FF"/>
                </a:solidFill>
                <a:latin typeface="Tahoma" charset="0"/>
                <a:ea typeface="ＭＳ Ｐゴシック" charset="0"/>
                <a:cs typeface="ＭＳ Ｐゴシック" charset="0"/>
              </a:rPr>
              <a:t>and, they will come</a:t>
            </a:r>
          </a:p>
        </p:txBody>
      </p:sp>
      <p:sp>
        <p:nvSpPr>
          <p:cNvPr id="26931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047E41B-EC3C-DB47-8DFF-6EEC54F56C5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 name="TextBox 1"/>
          <p:cNvSpPr txBox="1"/>
          <p:nvPr/>
        </p:nvSpPr>
        <p:spPr>
          <a:xfrm>
            <a:off x="35496" y="5589240"/>
            <a:ext cx="910135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As applications push boundaries, computing platforms will become increasingly strained.</a:t>
            </a:r>
          </a:p>
        </p:txBody>
      </p:sp>
    </p:spTree>
    <p:extLst>
      <p:ext uri="{BB962C8B-B14F-4D97-AF65-F5344CB8AC3E}">
        <p14:creationId xmlns:p14="http://schemas.microsoft.com/office/powerpoint/2010/main" val="29511393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931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9314">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90800" y="1700808"/>
            <a:ext cx="7924800" cy="1752600"/>
          </a:xfrm>
        </p:spPr>
        <p:txBody>
          <a:bodyPr/>
          <a:lstStyle/>
          <a:p>
            <a:r>
              <a:rPr lang="en-US" dirty="0"/>
              <a:t>Key Realization</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387406500"/>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Title 1"/>
          <p:cNvSpPr>
            <a:spLocks noGrp="1"/>
          </p:cNvSpPr>
          <p:nvPr>
            <p:ph type="title"/>
          </p:nvPr>
        </p:nvSpPr>
        <p:spPr/>
        <p:txBody>
          <a:bodyPr/>
          <a:lstStyle/>
          <a:p>
            <a:r>
              <a:rPr lang="en-US" dirty="0">
                <a:latin typeface="Garamond" charset="0"/>
                <a:ea typeface="ＭＳ Ｐゴシック" charset="0"/>
                <a:cs typeface="ＭＳ Ｐゴシック" charset="0"/>
              </a:rPr>
              <a:t>Realization</a:t>
            </a:r>
          </a:p>
        </p:txBody>
      </p:sp>
      <p:sp>
        <p:nvSpPr>
          <p:cNvPr id="269314" name="Content Placeholder 2"/>
          <p:cNvSpPr>
            <a:spLocks noGrp="1"/>
          </p:cNvSpPr>
          <p:nvPr>
            <p:ph idx="1"/>
          </p:nvPr>
        </p:nvSpPr>
        <p:spPr>
          <a:xfrm>
            <a:off x="228600" y="1340768"/>
            <a:ext cx="8610600" cy="3950682"/>
          </a:xfrm>
        </p:spPr>
        <p:txBody>
          <a:bodyPr/>
          <a:lstStyle/>
          <a:p>
            <a:pPr marL="0" indent="0" algn="ctr">
              <a:buNone/>
            </a:pPr>
            <a:r>
              <a:rPr lang="en-US" sz="6400" dirty="0">
                <a:solidFill>
                  <a:srgbClr val="0000FF"/>
                </a:solidFill>
                <a:latin typeface="Tahoma" charset="0"/>
                <a:ea typeface="ＭＳ Ｐゴシック" charset="0"/>
                <a:cs typeface="ＭＳ Ｐゴシック" charset="0"/>
              </a:rPr>
              <a:t>Modern Systems are Bottlenecked by </a:t>
            </a:r>
          </a:p>
          <a:p>
            <a:pPr marL="0" indent="0" algn="ctr">
              <a:buNone/>
            </a:pPr>
            <a:endParaRPr lang="en-US" sz="1200" dirty="0">
              <a:solidFill>
                <a:srgbClr val="FF0000"/>
              </a:solidFill>
              <a:latin typeface="Tahoma" charset="0"/>
              <a:ea typeface="ＭＳ Ｐゴシック" charset="0"/>
              <a:cs typeface="ＭＳ Ｐゴシック" charset="0"/>
            </a:endParaRPr>
          </a:p>
          <a:p>
            <a:pPr marL="0" indent="0" algn="ctr">
              <a:buNone/>
            </a:pPr>
            <a:r>
              <a:rPr lang="en-US" sz="6400" dirty="0">
                <a:solidFill>
                  <a:srgbClr val="FF0000"/>
                </a:solidFill>
                <a:latin typeface="Tahoma" charset="0"/>
                <a:ea typeface="ＭＳ Ｐゴシック" charset="0"/>
                <a:cs typeface="ＭＳ Ｐゴシック" charset="0"/>
              </a:rPr>
              <a:t>Data Storage </a:t>
            </a:r>
          </a:p>
          <a:p>
            <a:pPr marL="0" indent="0" algn="ctr">
              <a:buNone/>
            </a:pPr>
            <a:r>
              <a:rPr lang="en-US" sz="6400" dirty="0">
                <a:solidFill>
                  <a:srgbClr val="FF0000"/>
                </a:solidFill>
                <a:latin typeface="Tahoma" charset="0"/>
                <a:ea typeface="ＭＳ Ｐゴシック" charset="0"/>
                <a:cs typeface="ＭＳ Ｐゴシック" charset="0"/>
              </a:rPr>
              <a:t>and Movement</a:t>
            </a:r>
          </a:p>
        </p:txBody>
      </p:sp>
      <p:sp>
        <p:nvSpPr>
          <p:cNvPr id="26931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047E41B-EC3C-DB47-8DFF-6EEC54F56C5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7683568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93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931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931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a:xfrm>
            <a:off x="228600" y="152400"/>
            <a:ext cx="8915400" cy="1066800"/>
          </a:xfrm>
        </p:spPr>
        <p:txBody>
          <a:bodyPr/>
          <a:lstStyle/>
          <a:p>
            <a:r>
              <a:rPr lang="en-US" dirty="0">
                <a:solidFill>
                  <a:srgbClr val="006633"/>
                </a:solidFill>
                <a:ea typeface="+mj-ea"/>
                <a:cs typeface="+mj-cs"/>
              </a:rPr>
              <a:t>Focus is on Data Storage Systems (Memory)</a:t>
            </a:r>
            <a:endParaRPr lang="en-US" dirty="0">
              <a:latin typeface="Garamond" charset="0"/>
              <a:ea typeface="ＭＳ Ｐゴシック" charset="0"/>
              <a:cs typeface="ＭＳ Ｐゴシック" charset="0"/>
            </a:endParaRP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1" name="Text Box 13" descr="90%"/>
          <p:cNvSpPr txBox="1">
            <a:spLocks noChangeArrowheads="1"/>
          </p:cNvSpPr>
          <p:nvPr/>
        </p:nvSpPr>
        <p:spPr bwMode="auto">
          <a:xfrm>
            <a:off x="1245861" y="2928793"/>
            <a:ext cx="1309915" cy="618631"/>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and caches</a:t>
            </a: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pic>
        <p:nvPicPr>
          <p:cNvPr id="19"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63398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Tree>
    <p:extLst>
      <p:ext uri="{BB962C8B-B14F-4D97-AF65-F5344CB8AC3E}">
        <p14:creationId xmlns:p14="http://schemas.microsoft.com/office/powerpoint/2010/main" val="307396258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a:xfrm>
            <a:off x="228600" y="152400"/>
            <a:ext cx="8915400" cy="1066800"/>
          </a:xfrm>
        </p:spPr>
        <p:txBody>
          <a:bodyPr/>
          <a:lstStyle/>
          <a:p>
            <a:r>
              <a:rPr lang="en-US" dirty="0"/>
              <a:t>Focus is on Data Storage Systems (Memory)</a:t>
            </a:r>
            <a:endParaRPr lang="en-US" dirty="0">
              <a:latin typeface="Garamond" charset="0"/>
              <a:ea typeface="ＭＳ Ｐゴシック" charset="0"/>
              <a:cs typeface="ＭＳ Ｐゴシック" charset="0"/>
            </a:endParaRP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pic>
        <p:nvPicPr>
          <p:cNvPr id="2" name="Picture 1"/>
          <p:cNvPicPr>
            <a:picLocks noChangeAspect="1"/>
          </p:cNvPicPr>
          <p:nvPr/>
        </p:nvPicPr>
        <p:blipFill>
          <a:blip r:embed="rId4"/>
          <a:stretch>
            <a:fillRect/>
          </a:stretch>
        </p:blipFill>
        <p:spPr>
          <a:xfrm>
            <a:off x="887019" y="1663083"/>
            <a:ext cx="1656184" cy="1284462"/>
          </a:xfrm>
          <a:prstGeom prst="rect">
            <a:avLst/>
          </a:prstGeom>
        </p:spPr>
      </p:pic>
      <p:sp>
        <p:nvSpPr>
          <p:cNvPr id="22" name="Text Box 13" descr="90%"/>
          <p:cNvSpPr txBox="1">
            <a:spLocks noChangeArrowheads="1"/>
          </p:cNvSpPr>
          <p:nvPr/>
        </p:nvSpPr>
        <p:spPr bwMode="auto">
          <a:xfrm>
            <a:off x="1331640" y="3081193"/>
            <a:ext cx="873160"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FPGAs</a:t>
            </a:r>
          </a:p>
        </p:txBody>
      </p:sp>
    </p:spTree>
    <p:extLst>
      <p:ext uri="{BB962C8B-B14F-4D97-AF65-F5344CB8AC3E}">
        <p14:creationId xmlns:p14="http://schemas.microsoft.com/office/powerpoint/2010/main" val="3925336219"/>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a:xfrm>
            <a:off x="228600" y="152400"/>
            <a:ext cx="8915400" cy="1066800"/>
          </a:xfrm>
        </p:spPr>
        <p:txBody>
          <a:bodyPr/>
          <a:lstStyle/>
          <a:p>
            <a:r>
              <a:rPr lang="en-US" dirty="0"/>
              <a:t>Focus is on Data Storage Systems (Memory)</a:t>
            </a:r>
            <a:endParaRPr lang="en-US" dirty="0">
              <a:latin typeface="Garamond" charset="0"/>
              <a:ea typeface="ＭＳ Ｐゴシック" charset="0"/>
              <a:cs typeface="ＭＳ Ｐゴシック" charset="0"/>
            </a:endParaRP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
        <p:nvSpPr>
          <p:cNvPr id="22" name="Text Box 13" descr="90%"/>
          <p:cNvSpPr txBox="1">
            <a:spLocks noChangeArrowheads="1"/>
          </p:cNvSpPr>
          <p:nvPr/>
        </p:nvSpPr>
        <p:spPr bwMode="auto">
          <a:xfrm>
            <a:off x="1306826" y="3081193"/>
            <a:ext cx="744894"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GPUs</a:t>
            </a:r>
          </a:p>
        </p:txBody>
      </p:sp>
      <p:pic>
        <p:nvPicPr>
          <p:cNvPr id="4" name="Picture 3"/>
          <p:cNvPicPr>
            <a:picLocks noChangeAspect="1"/>
          </p:cNvPicPr>
          <p:nvPr/>
        </p:nvPicPr>
        <p:blipFill>
          <a:blip r:embed="rId4"/>
          <a:stretch>
            <a:fillRect/>
          </a:stretch>
        </p:blipFill>
        <p:spPr>
          <a:xfrm>
            <a:off x="827584" y="1412776"/>
            <a:ext cx="1673534" cy="1655404"/>
          </a:xfrm>
          <a:prstGeom prst="rect">
            <a:avLst/>
          </a:prstGeom>
        </p:spPr>
      </p:pic>
    </p:spTree>
    <p:extLst>
      <p:ext uri="{BB962C8B-B14F-4D97-AF65-F5344CB8AC3E}">
        <p14:creationId xmlns:p14="http://schemas.microsoft.com/office/powerpoint/2010/main" val="2683099901"/>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7248815"/>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4885441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Memory Is Critical for Performance (I)</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1151989990"/>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Memory Is Critical for Performance (I)</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bottleneck</a:t>
            </a:r>
          </a:p>
        </p:txBody>
      </p:sp>
    </p:spTree>
    <p:extLst>
      <p:ext uri="{BB962C8B-B14F-4D97-AF65-F5344CB8AC3E}">
        <p14:creationId xmlns:p14="http://schemas.microsoft.com/office/powerpoint/2010/main" val="2424094961"/>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b="0" kern="0" dirty="0">
                <a:solidFill>
                  <a:srgbClr val="006633"/>
                </a:solidFill>
                <a:latin typeface="Garamond"/>
              </a:rPr>
              <a:t>Memory Is Critical for Performance (II)</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394791855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b="0" kern="0" dirty="0">
                <a:solidFill>
                  <a:srgbClr val="006633"/>
                </a:solidFill>
                <a:latin typeface="Garamond"/>
              </a:rPr>
              <a:t>Memory Is Critical for Performance (II)</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29" name="Rectangle 28">
            <a:extLst>
              <a:ext uri="{FF2B5EF4-FFF2-40B4-BE49-F238E27FC236}">
                <a16:creationId xmlns:a16="http://schemas.microsoft.com/office/drawing/2014/main" id="{BD954CBE-5126-454A-B5D9-BD504C0D1C6F}"/>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bottleneck</a:t>
            </a:r>
          </a:p>
        </p:txBody>
      </p:sp>
    </p:spTree>
    <p:extLst>
      <p:ext uri="{BB962C8B-B14F-4D97-AF65-F5344CB8AC3E}">
        <p14:creationId xmlns:p14="http://schemas.microsoft.com/office/powerpoint/2010/main" val="341097171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27707"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27708"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Tree>
    <p:extLst>
      <p:ext uri="{BB962C8B-B14F-4D97-AF65-F5344CB8AC3E}">
        <p14:creationId xmlns:p14="http://schemas.microsoft.com/office/powerpoint/2010/main" val="3886221609"/>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28731"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28732"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AFFCC7EA-C3A3-494B-92B4-EABD9B35EAC1}"/>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bottleneck</a:t>
            </a:r>
          </a:p>
        </p:txBody>
      </p:sp>
    </p:spTree>
    <p:extLst>
      <p:ext uri="{BB962C8B-B14F-4D97-AF65-F5344CB8AC3E}">
        <p14:creationId xmlns:p14="http://schemas.microsoft.com/office/powerpoint/2010/main" val="3634084698"/>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Open arxiv.org</a:t>
            </a:r>
            <a:r>
              <a:rPr kumimoji="0" lang="en-US" sz="1800" b="0" i="0" u="none" strike="noStrike" kern="1200" cap="none" spc="0" normalizeH="0" baseline="0" noProof="0">
                <a:ln>
                  <a:noFill/>
                </a:ln>
                <a:solidFill>
                  <a:srgbClr val="000000"/>
                </a:solidFill>
                <a:effectLst/>
                <a:uLnTx/>
                <a:uFillTx/>
                <a:latin typeface="Tahoma"/>
                <a:ea typeface="+mn-ea"/>
                <a:cs typeface="+mn-cs"/>
                <a:hlinkClick r:id="rId2"/>
              </a:rPr>
              <a:t> version</a:t>
            </a:r>
            <a:r>
              <a:rPr kumimoji="0" lang="en-US" sz="1800" b="0" i="0" u="none" strike="noStrike" kern="1200" cap="none" spc="0" normalizeH="0" baseline="0" noProof="0">
                <a:ln>
                  <a:noFill/>
                </a:ln>
                <a:solidFill>
                  <a:srgbClr val="000000"/>
                </a:solidFill>
                <a:effectLst/>
                <a:uLnTx/>
                <a:uFillTx/>
                <a:latin typeface="Tahoma"/>
                <a:ea typeface="+mn-ea"/>
                <a:cs typeface="+mn-cs"/>
              </a:rPr>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84805979"/>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9" name="Rectangle 8">
            <a:extLst>
              <a:ext uri="{FF2B5EF4-FFF2-40B4-BE49-F238E27FC236}">
                <a16:creationId xmlns:a16="http://schemas.microsoft.com/office/drawing/2014/main" id="{78315B97-1A95-B647-8F53-885B89409F7E}"/>
              </a:ext>
            </a:extLst>
          </p:cNvPr>
          <p:cNvSpPr/>
          <p:nvPr/>
        </p:nvSpPr>
        <p:spPr>
          <a:xfrm>
            <a:off x="0" y="5013176"/>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bottleneck</a:t>
            </a:r>
          </a:p>
        </p:txBody>
      </p:sp>
    </p:spTree>
    <p:extLst>
      <p:ext uri="{BB962C8B-B14F-4D97-AF65-F5344CB8AC3E}">
        <p14:creationId xmlns:p14="http://schemas.microsoft.com/office/powerpoint/2010/main" val="3575701788"/>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is Critical for Energy </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12597086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is Critical for Reliability</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654874" y="2681423"/>
            <a:ext cx="2160259" cy="2826736"/>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lang="en-US" sz="3800" b="0" i="1" u="none" strike="noStrike" kern="1200" cap="none" spc="-38" normalizeH="0" baseline="0" noProof="0" dirty="0">
                <a:ln>
                  <a:noFill/>
                </a:ln>
                <a:solidFill>
                  <a:schemeClr val="accent2">
                    <a:lumMod val="75000"/>
                  </a:schemeClr>
                </a:solidFill>
                <a:effectLst/>
                <a:uLnTx/>
                <a:uFillTx/>
                <a:latin typeface="Garamond"/>
                <a:ea typeface="+mn-ea"/>
                <a:cs typeface="+mn-cs"/>
                <a:sym typeface="Vista Sans OT Medium"/>
              </a:rPr>
              <a:t>As memory</a:t>
            </a:r>
          </a:p>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lang="en-US" sz="3800" b="0" i="1" u="none" strike="noStrike" kern="1200" cap="none" spc="-38" normalizeH="0" baseline="0" noProof="0" dirty="0">
                <a:ln>
                  <a:noFill/>
                </a:ln>
                <a:solidFill>
                  <a:schemeClr val="accent2">
                    <a:lumMod val="75000"/>
                  </a:schemeClr>
                </a:solidFill>
                <a:effectLst/>
                <a:uLnTx/>
                <a:uFillTx/>
                <a:latin typeface="Garamond"/>
                <a:ea typeface="+mn-ea"/>
                <a:cs typeface="+mn-cs"/>
                <a:sym typeface="Vista Sans OT Medium"/>
              </a:rPr>
              <a:t>capacity increases, </a:t>
            </a:r>
            <a:r>
              <a:rPr kumimoji="0" lang="en-US" sz="3800" b="0" i="1" u="none" strike="noStrike" kern="1200" cap="none" spc="-38" normalizeH="0" baseline="0" noProof="0" dirty="0">
                <a:ln>
                  <a:noFill/>
                </a:ln>
                <a:solidFill>
                  <a:srgbClr val="FF0000"/>
                </a:solidFill>
                <a:effectLst/>
                <a:uLnTx/>
                <a:uFillTx/>
                <a:latin typeface="Garamond"/>
                <a:ea typeface="+mn-ea"/>
                <a:cs typeface="+mn-cs"/>
                <a:sym typeface="Vista Sans OT Medium"/>
              </a:rPr>
              <a:t>system reliability reduces</a:t>
            </a:r>
            <a:endParaRPr kumimoji="0" sz="3800" b="0" i="1" u="none" strike="noStrike" kern="1200" cap="none" spc="-38" normalizeH="0" baseline="0" noProof="0" dirty="0">
              <a:ln>
                <a:noFill/>
              </a:ln>
              <a:solidFill>
                <a:srgbClr val="FF0000"/>
              </a:solidFill>
              <a:effectLst/>
              <a:uLnTx/>
              <a:uFillTx/>
              <a:latin typeface="Garamond"/>
              <a:ea typeface="+mn-ea"/>
              <a:cs typeface="+mn-cs"/>
              <a:sym typeface="Vista Sans OT Medium"/>
            </a:endParaRPr>
          </a:p>
        </p:txBody>
      </p:sp>
      <p:pic>
        <p:nvPicPr>
          <p:cNvPr id="6" name="Picture 5"/>
          <p:cNvPicPr>
            <a:picLocks noChangeAspect="1"/>
          </p:cNvPicPr>
          <p:nvPr/>
        </p:nvPicPr>
        <p:blipFill>
          <a:blip r:embed="rId2"/>
          <a:stretch>
            <a:fillRect/>
          </a:stretch>
        </p:blipFill>
        <p:spPr>
          <a:xfrm>
            <a:off x="1403648" y="1844824"/>
            <a:ext cx="4953473" cy="4968552"/>
          </a:xfrm>
          <a:prstGeom prst="rect">
            <a:avLst/>
          </a:prstGeom>
        </p:spPr>
      </p:pic>
    </p:spTree>
    <p:extLst>
      <p:ext uri="{BB962C8B-B14F-4D97-AF65-F5344CB8AC3E}">
        <p14:creationId xmlns:p14="http://schemas.microsoft.com/office/powerpoint/2010/main" val="33481850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Title 1"/>
          <p:cNvSpPr>
            <a:spLocks noGrp="1"/>
          </p:cNvSpPr>
          <p:nvPr>
            <p:ph type="title"/>
          </p:nvPr>
        </p:nvSpPr>
        <p:spPr/>
        <p:txBody>
          <a:bodyPr/>
          <a:lstStyle/>
          <a:p>
            <a:r>
              <a:rPr lang="en-US" dirty="0">
                <a:latin typeface="Garamond" charset="0"/>
                <a:ea typeface="ＭＳ Ｐゴシック" charset="0"/>
                <a:cs typeface="ＭＳ Ｐゴシック" charset="0"/>
              </a:rPr>
              <a:t>Realization Reworded</a:t>
            </a:r>
          </a:p>
        </p:txBody>
      </p:sp>
      <p:sp>
        <p:nvSpPr>
          <p:cNvPr id="269314" name="Content Placeholder 2"/>
          <p:cNvSpPr>
            <a:spLocks noGrp="1"/>
          </p:cNvSpPr>
          <p:nvPr>
            <p:ph idx="1"/>
          </p:nvPr>
        </p:nvSpPr>
        <p:spPr>
          <a:xfrm>
            <a:off x="228600" y="1638558"/>
            <a:ext cx="8610600" cy="3950682"/>
          </a:xfrm>
        </p:spPr>
        <p:txBody>
          <a:bodyPr/>
          <a:lstStyle/>
          <a:p>
            <a:pPr marL="0" indent="0" algn="ctr">
              <a:buNone/>
            </a:pPr>
            <a:r>
              <a:rPr lang="en-US" sz="6400" dirty="0">
                <a:solidFill>
                  <a:srgbClr val="0000FF"/>
                </a:solidFill>
                <a:latin typeface="Tahoma" charset="0"/>
                <a:ea typeface="ＭＳ Ｐゴシック" charset="0"/>
                <a:cs typeface="ＭＳ Ｐゴシック" charset="0"/>
              </a:rPr>
              <a:t>Modern Systems are Bottlenecked by </a:t>
            </a:r>
          </a:p>
          <a:p>
            <a:pPr marL="0" indent="0" algn="ctr">
              <a:buNone/>
            </a:pPr>
            <a:r>
              <a:rPr lang="en-US" sz="6400" dirty="0">
                <a:solidFill>
                  <a:srgbClr val="FF0000"/>
                </a:solidFill>
                <a:latin typeface="Tahoma" charset="0"/>
                <a:ea typeface="ＭＳ Ｐゴシック" charset="0"/>
                <a:cs typeface="ＭＳ Ｐゴシック" charset="0"/>
              </a:rPr>
              <a:t>Memory</a:t>
            </a:r>
          </a:p>
        </p:txBody>
      </p:sp>
      <p:sp>
        <p:nvSpPr>
          <p:cNvPr id="26931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047E41B-EC3C-DB47-8DFF-6EEC54F56C5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9660918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93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931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879830CA-BA35-0045-8193-F16DB890DD82}"/>
              </a:ext>
            </a:extLst>
          </p:cNvPr>
          <p:cNvSpPr/>
          <p:nvPr/>
        </p:nvSpPr>
        <p:spPr>
          <a:xfrm>
            <a:off x="568094" y="1052736"/>
            <a:ext cx="686590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5337765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Maslow’s (Human) Hierarchy of Needs</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We need to start with </a:t>
            </a:r>
            <a:r>
              <a:rPr lang="en-US" dirty="0">
                <a:solidFill>
                  <a:srgbClr val="FF0000"/>
                </a:solidFill>
              </a:rPr>
              <a:t>reliability and security</a:t>
            </a:r>
            <a:r>
              <a:rPr lang="is-IS"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p:txBody>
      </p:sp>
      <p:sp>
        <p:nvSpPr>
          <p:cNvPr id="7" name="TextBox 6"/>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8" name="Rectangle 7"/>
          <p:cNvSpPr/>
          <p:nvPr/>
        </p:nvSpPr>
        <p:spPr>
          <a:xfrm>
            <a:off x="4499992" y="4293096"/>
            <a:ext cx="2448272" cy="11521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TextBox 8"/>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1" name="Picture 10">
            <a:extLst>
              <a:ext uri="{FF2B5EF4-FFF2-40B4-BE49-F238E27FC236}">
                <a16:creationId xmlns:a16="http://schemas.microsoft.com/office/drawing/2014/main" id="{95738F85-A054-C64D-9904-5FCE9D834C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
        <p:nvSpPr>
          <p:cNvPr id="12" name="TextBox 11">
            <a:extLst>
              <a:ext uri="{FF2B5EF4-FFF2-40B4-BE49-F238E27FC236}">
                <a16:creationId xmlns:a16="http://schemas.microsoft.com/office/drawing/2014/main" id="{EAB36B8A-2197-054D-9277-395B050510D8}"/>
              </a:ext>
            </a:extLst>
          </p:cNvPr>
          <p:cNvSpPr txBox="1"/>
          <p:nvPr/>
        </p:nvSpPr>
        <p:spPr>
          <a:xfrm>
            <a:off x="1798285" y="6669360"/>
            <a:ext cx="6518131"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User:Factoryjoe</a:t>
            </a:r>
            <a:r>
              <a:rPr kumimoji="0" lang="en-US" sz="800" b="0" i="0" u="none" strike="noStrike" kern="1200" cap="none" spc="0" normalizeH="0" baseline="0" noProof="0" dirty="0">
                <a:ln>
                  <a:noFill/>
                </a:ln>
                <a:solidFill>
                  <a:srgbClr val="000000"/>
                </a:solidFill>
                <a:effectLst/>
                <a:uLnTx/>
                <a:uFillTx/>
                <a:latin typeface="Tahoma"/>
                <a:ea typeface="+mn-ea"/>
                <a:cs typeface="+mn-cs"/>
              </a:rPr>
              <a:t> - </a:t>
            </a:r>
            <a:r>
              <a:rPr kumimoji="0" lang="en-US" sz="800" b="0" i="0" u="none" strike="noStrike" kern="1200" cap="none" spc="0" normalizeH="0" baseline="0" noProof="0" dirty="0" err="1">
                <a:ln>
                  <a:noFill/>
                </a:ln>
                <a:solidFill>
                  <a:srgbClr val="000000"/>
                </a:solidFill>
                <a:effectLst/>
                <a:uLnTx/>
                <a:uFillTx/>
                <a:latin typeface="Tahoma"/>
                <a:ea typeface="+mn-ea"/>
                <a:cs typeface="+mn-cs"/>
              </a:rPr>
              <a:t>Mazlow's</a:t>
            </a:r>
            <a:r>
              <a:rPr kumimoji="0" lang="en-US" sz="800" b="0" i="0" u="none" strike="noStrike" kern="1200" cap="none" spc="0" normalizeH="0" baseline="0" noProof="0" dirty="0">
                <a:ln>
                  <a:noFill/>
                </a:ln>
                <a:solidFill>
                  <a:srgbClr val="000000"/>
                </a:solidFill>
                <a:effectLst/>
                <a:uLnTx/>
                <a:uFillTx/>
                <a:latin typeface="Tahoma"/>
                <a:ea typeface="+mn-ea"/>
                <a:cs typeface="+mn-cs"/>
              </a:rPr>
              <a:t> Hierarchy of </a:t>
            </a:r>
            <a:r>
              <a:rPr kumimoji="0" lang="en-US" sz="800" b="0" i="0" u="none" strike="noStrike" kern="1200" cap="none" spc="0" normalizeH="0" baseline="0" noProof="0" dirty="0" err="1">
                <a:ln>
                  <a:noFill/>
                </a:ln>
                <a:solidFill>
                  <a:srgbClr val="000000"/>
                </a:solidFill>
                <a:effectLst/>
                <a:uLnTx/>
                <a:uFillTx/>
                <a:latin typeface="Tahoma"/>
                <a:ea typeface="+mn-ea"/>
                <a:cs typeface="+mn-cs"/>
              </a:rPr>
              <a:t>Needs.svg</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3.0,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=7964065</a:t>
            </a:r>
          </a:p>
        </p:txBody>
      </p:sp>
    </p:spTree>
    <p:extLst>
      <p:ext uri="{BB962C8B-B14F-4D97-AF65-F5344CB8AC3E}">
        <p14:creationId xmlns:p14="http://schemas.microsoft.com/office/powerpoint/2010/main" val="16540204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1692651036"/>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3994810591"/>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3537336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107504" y="1648544"/>
            <a:ext cx="8928992" cy="4876800"/>
          </a:xfrm>
        </p:spPr>
        <p:txBody>
          <a:bodyPr/>
          <a:lstStyle/>
          <a:p>
            <a:pPr marL="0" indent="0" algn="ctr">
              <a:buNone/>
            </a:pPr>
            <a:r>
              <a:rPr lang="en-US" sz="4400" dirty="0"/>
              <a:t>We do not seem to have </a:t>
            </a:r>
          </a:p>
          <a:p>
            <a:pPr marL="0" indent="0" algn="ctr">
              <a:buNone/>
            </a:pPr>
            <a:r>
              <a:rPr lang="en-US" sz="4400" dirty="0">
                <a:solidFill>
                  <a:srgbClr val="0000FF"/>
                </a:solidFill>
              </a:rPr>
              <a:t>design principles for </a:t>
            </a:r>
          </a:p>
          <a:p>
            <a:pPr marL="0" indent="0" algn="ctr">
              <a:buNone/>
            </a:pPr>
            <a:r>
              <a:rPr lang="en-US" sz="4400" dirty="0">
                <a:solidFill>
                  <a:srgbClr val="FF0000"/>
                </a:solidFill>
              </a:rPr>
              <a:t>(guaranteeing) </a:t>
            </a:r>
          </a:p>
          <a:p>
            <a:pPr marL="0" indent="0" algn="ctr">
              <a:buNone/>
            </a:pPr>
            <a:r>
              <a:rPr lang="en-US" sz="4400" dirty="0">
                <a:solidFill>
                  <a:srgbClr val="0000FF"/>
                </a:solidFill>
              </a:rPr>
              <a:t>reliability and security</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31018230"/>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31869288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107504" y="1052736"/>
            <a:ext cx="9036496" cy="5194300"/>
          </a:xfrm>
        </p:spPr>
        <p:txBody>
          <a:bodyPr/>
          <a:lstStyle/>
          <a:p>
            <a:r>
              <a:rPr lang="en-US" sz="2200" dirty="0">
                <a:solidFill>
                  <a:srgbClr val="0000FF"/>
                </a:solidFill>
                <a:latin typeface="Tahoma" charset="0"/>
                <a:ea typeface="ＭＳ Ｐゴシック" charset="0"/>
                <a:cs typeface="ＭＳ Ｐゴシック" charset="0"/>
              </a:rPr>
              <a:t>DRAM stores charge in a capacitor (charge-based memory)</a:t>
            </a:r>
            <a:endParaRPr lang="en-US" sz="2000" dirty="0">
              <a:solidFill>
                <a:srgbClr val="0000FF"/>
              </a:solidFill>
              <a:latin typeface="Tahoma" charset="0"/>
              <a:ea typeface="ＭＳ Ｐゴシック" charset="0"/>
              <a:cs typeface="ＭＳ Ｐゴシック" charset="0"/>
            </a:endParaRPr>
          </a:p>
          <a:p>
            <a:pPr lvl="1"/>
            <a:r>
              <a:rPr lang="en-US" sz="2000" dirty="0">
                <a:latin typeface="Tahoma" charset="0"/>
                <a:ea typeface="ＭＳ Ｐゴシック" charset="0"/>
              </a:rPr>
              <a:t>Capacitor must be large enough for reliable sensing</a:t>
            </a:r>
          </a:p>
          <a:p>
            <a:pPr lvl="1"/>
            <a:r>
              <a:rPr lang="en-US" sz="2000" dirty="0">
                <a:latin typeface="Tahoma" charset="0"/>
                <a:ea typeface="ＭＳ Ｐゴシック" charset="0"/>
              </a:rPr>
              <a:t>Access transistor must be large enough for long data retention time</a:t>
            </a: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marL="344487" lvl="1" indent="0">
              <a:buNone/>
            </a:pPr>
            <a:endParaRPr lang="en-US" sz="2000" dirty="0">
              <a:latin typeface="Tahoma" charset="0"/>
              <a:ea typeface="ＭＳ Ｐゴシック" charset="0"/>
            </a:endParaRPr>
          </a:p>
          <a:p>
            <a:r>
              <a:rPr lang="en-US" dirty="0">
                <a:solidFill>
                  <a:srgbClr val="FF0000"/>
                </a:solidFill>
                <a:latin typeface="Tahoma" charset="0"/>
                <a:ea typeface="ＭＳ Ｐゴシック" charset="0"/>
                <a:cs typeface="ＭＳ Ｐゴシック" charset="0"/>
              </a:rPr>
              <a:t>As DRAM cell becomes </a:t>
            </a:r>
            <a:r>
              <a:rPr lang="en-US" b="1" dirty="0">
                <a:solidFill>
                  <a:srgbClr val="FF0000"/>
                </a:solidFill>
                <a:latin typeface="Tahoma" charset="0"/>
                <a:ea typeface="ＭＳ Ｐゴシック" charset="0"/>
                <a:cs typeface="ＭＳ Ｐゴシック" charset="0"/>
              </a:rPr>
              <a:t>smaller</a:t>
            </a:r>
            <a:r>
              <a:rPr lang="en-US" dirty="0">
                <a:solidFill>
                  <a:srgbClr val="FF0000"/>
                </a:solidFill>
                <a:latin typeface="Tahoma" charset="0"/>
                <a:ea typeface="ＭＳ Ｐゴシック" charset="0"/>
                <a:cs typeface="ＭＳ Ｐゴシック" charset="0"/>
              </a:rPr>
              <a:t>, it becomes </a:t>
            </a:r>
            <a:r>
              <a:rPr lang="en-US" b="1" dirty="0">
                <a:solidFill>
                  <a:srgbClr val="FF0000"/>
                </a:solidFill>
                <a:latin typeface="Tahoma" charset="0"/>
                <a:ea typeface="ＭＳ Ｐゴシック" charset="0"/>
                <a:cs typeface="ＭＳ Ｐゴシック" charset="0"/>
              </a:rPr>
              <a:t>more vulnerable</a:t>
            </a:r>
          </a:p>
          <a:p>
            <a:pPr lvl="2">
              <a:buFont typeface="Wingdings" charset="0"/>
              <a:buNone/>
            </a:pPr>
            <a:endParaRPr lang="en-US" sz="1800" dirty="0">
              <a:latin typeface="Tahoma" charset="0"/>
              <a:ea typeface="ＭＳ Ｐゴシック" charset="0"/>
            </a:endParaRPr>
          </a:p>
          <a:p>
            <a:endParaRPr lang="en-US" dirty="0">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5EC618-0165-BC45-84E6-E864E9DC06E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2276872"/>
            <a:ext cx="3581400" cy="30781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353187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251547364"/>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14794748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382907716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27456643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9726673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DRAM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476782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4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142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91</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3377950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4303384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4" name="Curtain1"/>
          <p:cNvSpPr/>
          <p:nvPr/>
        </p:nvSpPr>
        <p:spPr>
          <a:xfrm>
            <a:off x="2133601" y="1424940"/>
            <a:ext cx="2141220"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118046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1500"/>
                                        <p:tgtEl>
                                          <p:spTgt spid="14"/>
                                        </p:tgtEl>
                                      </p:cBhvr>
                                    </p:animEffect>
                                    <p:set>
                                      <p:cBhvr>
                                        <p:cTn id="7" dur="1" fill="hold">
                                          <p:stCondLst>
                                            <p:cond delay="1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2037829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xit" presetSubtype="8" fill="hold" grpId="0" nodeType="clickEffect">
                                  <p:stCondLst>
                                    <p:cond delay="0"/>
                                  </p:stCondLst>
                                  <p:childTnLst>
                                    <p:animEffect transition="out" filter="wipe(left)">
                                      <p:cBhvr>
                                        <p:cTn id="12" dur="1500"/>
                                        <p:tgtEl>
                                          <p:spTgt spid="15"/>
                                        </p:tgtEl>
                                      </p:cBhvr>
                                    </p:animEffect>
                                    <p:set>
                                      <p:cBhvr>
                                        <p:cTn id="13" dur="1" fill="hold">
                                          <p:stCondLst>
                                            <p:cond delay="1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9" grpId="0"/>
      <p:bldP spid="3"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2461851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Title 1">
            <a:extLst>
              <a:ext uri="{FF2B5EF4-FFF2-40B4-BE49-F238E27FC236}">
                <a16:creationId xmlns:a16="http://schemas.microsoft.com/office/drawing/2014/main" id="{B72039F2-7908-7747-AC71-C35E3F8B6312}"/>
              </a:ext>
            </a:extLst>
          </p:cNvPr>
          <p:cNvSpPr>
            <a:spLocks noGrp="1"/>
          </p:cNvSpPr>
          <p:nvPr>
            <p:ph type="title"/>
          </p:nvPr>
        </p:nvSpPr>
        <p:spPr/>
        <p:txBody>
          <a:bodyPr/>
          <a:lstStyle/>
          <a:p>
            <a:r>
              <a:rPr lang="en-US" altLang="en-US">
                <a:ea typeface="ＭＳ Ｐゴシック" panose="020B0600070205080204" pitchFamily="34" charset="-128"/>
              </a:rPr>
              <a:t>Why Is This Happening?</a:t>
            </a:r>
          </a:p>
        </p:txBody>
      </p:sp>
      <p:sp>
        <p:nvSpPr>
          <p:cNvPr id="157698" name="Content Placeholder 2">
            <a:extLst>
              <a:ext uri="{FF2B5EF4-FFF2-40B4-BE49-F238E27FC236}">
                <a16:creationId xmlns:a16="http://schemas.microsoft.com/office/drawing/2014/main" id="{F2FE70F8-C08D-784A-B5D2-4A128CA51247}"/>
              </a:ext>
            </a:extLst>
          </p:cNvPr>
          <p:cNvSpPr>
            <a:spLocks noGrp="1"/>
          </p:cNvSpPr>
          <p:nvPr>
            <p:ph idx="1"/>
          </p:nvPr>
        </p:nvSpPr>
        <p:spPr>
          <a:xfrm>
            <a:off x="228600" y="996950"/>
            <a:ext cx="8763000" cy="5194300"/>
          </a:xfrm>
        </p:spPr>
        <p:txBody>
          <a:bodyPr/>
          <a:lstStyle/>
          <a:p>
            <a:r>
              <a:rPr lang="en-US" altLang="en-US" dirty="0">
                <a:ea typeface="ＭＳ Ｐゴシック" panose="020B0600070205080204" pitchFamily="34" charset="-128"/>
              </a:rPr>
              <a:t>DRAM cells are too close to each other!</a:t>
            </a:r>
          </a:p>
          <a:p>
            <a:pPr lvl="1"/>
            <a:r>
              <a:rPr lang="en-US" altLang="en-US" dirty="0">
                <a:ea typeface="ＭＳ Ｐゴシック" panose="020B0600070205080204" pitchFamily="34" charset="-128"/>
              </a:rPr>
              <a:t>They are not electrically isolated from each other</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Access to one cell affects the value in nearby cells </a:t>
            </a:r>
          </a:p>
          <a:p>
            <a:pPr lvl="1"/>
            <a:r>
              <a:rPr lang="en-US" altLang="en-US" dirty="0">
                <a:ea typeface="ＭＳ Ｐゴシック" panose="020B0600070205080204" pitchFamily="34" charset="-128"/>
              </a:rPr>
              <a:t>due to </a:t>
            </a:r>
            <a:r>
              <a:rPr lang="en-US" altLang="en-US" dirty="0">
                <a:solidFill>
                  <a:srgbClr val="0000FF"/>
                </a:solidFill>
                <a:ea typeface="ＭＳ Ｐゴシック" panose="020B0600070205080204" pitchFamily="34" charset="-128"/>
              </a:rPr>
              <a:t>electrical interference </a:t>
            </a:r>
            <a:r>
              <a:rPr lang="en-US" altLang="en-US" dirty="0">
                <a:ea typeface="ＭＳ Ｐゴシック" panose="020B0600070205080204" pitchFamily="34" charset="-128"/>
              </a:rPr>
              <a:t>between </a:t>
            </a:r>
          </a:p>
          <a:p>
            <a:pPr lvl="2"/>
            <a:r>
              <a:rPr lang="en-US" altLang="en-US" dirty="0">
                <a:ea typeface="ＭＳ Ｐゴシック" panose="020B0600070205080204" pitchFamily="34" charset="-128"/>
              </a:rPr>
              <a:t>the cells </a:t>
            </a:r>
          </a:p>
          <a:p>
            <a:pPr lvl="2"/>
            <a:r>
              <a:rPr lang="en-US" altLang="en-US" dirty="0">
                <a:ea typeface="ＭＳ Ｐゴシック" panose="020B0600070205080204" pitchFamily="34" charset="-128"/>
              </a:rPr>
              <a:t>wires used for accessing the cells</a:t>
            </a:r>
          </a:p>
          <a:p>
            <a:pPr lvl="1"/>
            <a:r>
              <a:rPr lang="en-US" altLang="en-US" dirty="0">
                <a:ea typeface="ＭＳ Ｐゴシック" panose="020B0600070205080204" pitchFamily="34" charset="-128"/>
              </a:rPr>
              <a:t>Also called cell-to-cell coupling/interference</a:t>
            </a:r>
          </a:p>
          <a:p>
            <a:pPr lvl="1"/>
            <a:endParaRPr lang="en-US" altLang="en-US" dirty="0">
              <a:ea typeface="ＭＳ Ｐゴシック" panose="020B0600070205080204" pitchFamily="34" charset="-128"/>
            </a:endParaRPr>
          </a:p>
          <a:p>
            <a:r>
              <a:rPr lang="en-US" altLang="en-US" dirty="0">
                <a:ea typeface="ＭＳ Ｐゴシック" panose="020B0600070205080204" pitchFamily="34" charset="-128"/>
              </a:rPr>
              <a:t>Example: When we activate (apply high voltage) to a row, an adjacent row gets slightly activated as well</a:t>
            </a:r>
          </a:p>
          <a:p>
            <a:pPr lvl="1"/>
            <a:r>
              <a:rPr lang="en-US" altLang="en-US" sz="1800" dirty="0">
                <a:ea typeface="ＭＳ Ｐゴシック" panose="020B0600070205080204" pitchFamily="34" charset="-128"/>
              </a:rPr>
              <a:t>Vulnerable cells in that slightly-activated row lose a little bit of charge</a:t>
            </a:r>
          </a:p>
          <a:p>
            <a:pPr lvl="1"/>
            <a:r>
              <a:rPr lang="en-US" altLang="en-US" sz="1800" dirty="0">
                <a:ea typeface="ＭＳ Ｐゴシック" panose="020B0600070205080204" pitchFamily="34" charset="-128"/>
              </a:rPr>
              <a:t>If row hammer happens enough times, charge in such cells gets drained</a:t>
            </a:r>
          </a:p>
          <a:p>
            <a:endParaRPr lang="en-US" altLang="en-US" dirty="0">
              <a:ea typeface="ＭＳ Ｐゴシック" panose="020B0600070205080204" pitchFamily="34" charset="-128"/>
            </a:endParaRPr>
          </a:p>
          <a:p>
            <a:pPr lvl="1"/>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321539" name="Slide Number Placeholder 3">
            <a:extLst>
              <a:ext uri="{FF2B5EF4-FFF2-40B4-BE49-F238E27FC236}">
                <a16:creationId xmlns:a16="http://schemas.microsoft.com/office/drawing/2014/main" id="{91718BE2-B7A3-DF4E-AD38-8666BBA98BF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0A9256-885A-1840-A1BF-B76352C699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96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96054189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769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769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57698">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57698">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57698">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57698">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57698">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57698">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57698">
                                            <p:txEl>
                                              <p:pRg st="10" end="10"/>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15769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a:extLst>
              <a:ext uri="{FF2B5EF4-FFF2-40B4-BE49-F238E27FC236}">
                <a16:creationId xmlns:a16="http://schemas.microsoft.com/office/drawing/2014/main" id="{939DC719-2992-8246-9B72-5EBD4930CEBB}"/>
              </a:ext>
            </a:extLst>
          </p:cNvPr>
          <p:cNvSpPr>
            <a:spLocks noGrp="1"/>
          </p:cNvSpPr>
          <p:nvPr>
            <p:ph type="title"/>
          </p:nvPr>
        </p:nvSpPr>
        <p:spPr/>
        <p:txBody>
          <a:bodyPr/>
          <a:lstStyle/>
          <a:p>
            <a:r>
              <a:rPr lang="en-US" altLang="en-US">
                <a:ea typeface="ＭＳ Ｐゴシック" panose="020B0600070205080204" pitchFamily="34" charset="-128"/>
              </a:rPr>
              <a:t>Higher-Level Implications</a:t>
            </a:r>
          </a:p>
        </p:txBody>
      </p:sp>
      <p:sp>
        <p:nvSpPr>
          <p:cNvPr id="322562" name="Content Placeholder 2">
            <a:extLst>
              <a:ext uri="{FF2B5EF4-FFF2-40B4-BE49-F238E27FC236}">
                <a16:creationId xmlns:a16="http://schemas.microsoft.com/office/drawing/2014/main" id="{EFEA4084-CCDB-344F-9530-9BC68F1E103C}"/>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simple circuit level failure mechanism has enormous implications on upper layers of the transformation hierarchy</a:t>
            </a:r>
          </a:p>
        </p:txBody>
      </p:sp>
      <p:sp>
        <p:nvSpPr>
          <p:cNvPr id="322563" name="Slide Number Placeholder 3">
            <a:extLst>
              <a:ext uri="{FF2B5EF4-FFF2-40B4-BE49-F238E27FC236}">
                <a16:creationId xmlns:a16="http://schemas.microsoft.com/office/drawing/2014/main" id="{BE330963-EF73-884F-AF3C-398C818681B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80A91AE-CEFF-C843-9DE7-9FF006A1848B}"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97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5" name="Text Box 17">
            <a:extLst>
              <a:ext uri="{FF2B5EF4-FFF2-40B4-BE49-F238E27FC236}">
                <a16:creationId xmlns:a16="http://schemas.microsoft.com/office/drawing/2014/main" id="{7D056A71-063E-4D4B-80BB-22E29D548C31}"/>
              </a:ext>
            </a:extLst>
          </p:cNvPr>
          <p:cNvSpPr txBox="1">
            <a:spLocks noChangeArrowheads="1"/>
          </p:cNvSpPr>
          <p:nvPr/>
        </p:nvSpPr>
        <p:spPr bwMode="auto">
          <a:xfrm>
            <a:off x="1006475" y="4592638"/>
            <a:ext cx="2041525" cy="368300"/>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6" name="Text Box 18">
            <a:extLst>
              <a:ext uri="{FF2B5EF4-FFF2-40B4-BE49-F238E27FC236}">
                <a16:creationId xmlns:a16="http://schemas.microsoft.com/office/drawing/2014/main" id="{8AF32648-19B2-2A4D-B8E6-50D61CEF5D90}"/>
              </a:ext>
            </a:extLst>
          </p:cNvPr>
          <p:cNvSpPr txBox="1">
            <a:spLocks noChangeAspect="1" noChangeArrowheads="1"/>
          </p:cNvSpPr>
          <p:nvPr/>
        </p:nvSpPr>
        <p:spPr bwMode="auto">
          <a:xfrm>
            <a:off x="1006475" y="4221163"/>
            <a:ext cx="2041525" cy="366712"/>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 (Architecture)</a:t>
            </a:r>
          </a:p>
        </p:txBody>
      </p:sp>
      <p:sp>
        <p:nvSpPr>
          <p:cNvPr id="7" name="Text Box 19">
            <a:extLst>
              <a:ext uri="{FF2B5EF4-FFF2-40B4-BE49-F238E27FC236}">
                <a16:creationId xmlns:a16="http://schemas.microsoft.com/office/drawing/2014/main" id="{19A2AC01-FD72-0B4F-823F-6CCF2CB71333}"/>
              </a:ext>
            </a:extLst>
          </p:cNvPr>
          <p:cNvSpPr txBox="1">
            <a:spLocks noChangeAspect="1" noChangeArrowheads="1"/>
          </p:cNvSpPr>
          <p:nvPr/>
        </p:nvSpPr>
        <p:spPr bwMode="auto">
          <a:xfrm>
            <a:off x="1003300" y="3176588"/>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8" name="Text Box 20">
            <a:extLst>
              <a:ext uri="{FF2B5EF4-FFF2-40B4-BE49-F238E27FC236}">
                <a16:creationId xmlns:a16="http://schemas.microsoft.com/office/drawing/2014/main" id="{A2F67F7B-BE5A-B748-A22E-B6BEAC21C8AF}"/>
              </a:ext>
            </a:extLst>
          </p:cNvPr>
          <p:cNvSpPr txBox="1">
            <a:spLocks noChangeAspect="1" noChangeArrowheads="1"/>
          </p:cNvSpPr>
          <p:nvPr/>
        </p:nvSpPr>
        <p:spPr bwMode="auto">
          <a:xfrm>
            <a:off x="1003300" y="2805113"/>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9" name="Text Box 21">
            <a:extLst>
              <a:ext uri="{FF2B5EF4-FFF2-40B4-BE49-F238E27FC236}">
                <a16:creationId xmlns:a16="http://schemas.microsoft.com/office/drawing/2014/main" id="{BC21F721-EF81-5D47-957C-E1BD545B0811}"/>
              </a:ext>
            </a:extLst>
          </p:cNvPr>
          <p:cNvSpPr txBox="1">
            <a:spLocks noChangeAspect="1" noChangeArrowheads="1"/>
          </p:cNvSpPr>
          <p:nvPr/>
        </p:nvSpPr>
        <p:spPr bwMode="auto">
          <a:xfrm>
            <a:off x="1003300" y="2438400"/>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10" name="Text Box 22">
            <a:extLst>
              <a:ext uri="{FF2B5EF4-FFF2-40B4-BE49-F238E27FC236}">
                <a16:creationId xmlns:a16="http://schemas.microsoft.com/office/drawing/2014/main" id="{8C3A81A8-2462-6541-A99A-AC5E0099BFB6}"/>
              </a:ext>
            </a:extLst>
          </p:cNvPr>
          <p:cNvSpPr txBox="1">
            <a:spLocks noChangeAspect="1" noChangeArrowheads="1"/>
          </p:cNvSpPr>
          <p:nvPr/>
        </p:nvSpPr>
        <p:spPr bwMode="auto">
          <a:xfrm>
            <a:off x="1006475" y="49657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11" name="Text Box 23">
            <a:extLst>
              <a:ext uri="{FF2B5EF4-FFF2-40B4-BE49-F238E27FC236}">
                <a16:creationId xmlns:a16="http://schemas.microsoft.com/office/drawing/2014/main" id="{EB4B1B7D-41BA-4A49-80A2-3FA2102E8245}"/>
              </a:ext>
            </a:extLst>
          </p:cNvPr>
          <p:cNvSpPr txBox="1">
            <a:spLocks noChangeAspect="1" noChangeArrowheads="1"/>
          </p:cNvSpPr>
          <p:nvPr/>
        </p:nvSpPr>
        <p:spPr bwMode="auto">
          <a:xfrm>
            <a:off x="1006475" y="5337175"/>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12" name="Text Box 24">
            <a:extLst>
              <a:ext uri="{FF2B5EF4-FFF2-40B4-BE49-F238E27FC236}">
                <a16:creationId xmlns:a16="http://schemas.microsoft.com/office/drawing/2014/main" id="{1C7AFB91-738A-054D-AF80-620F14339858}"/>
              </a:ext>
            </a:extLst>
          </p:cNvPr>
          <p:cNvSpPr txBox="1">
            <a:spLocks noChangeAspect="1" noChangeArrowheads="1"/>
          </p:cNvSpPr>
          <p:nvPr/>
        </p:nvSpPr>
        <p:spPr bwMode="auto">
          <a:xfrm>
            <a:off x="1006475" y="3551238"/>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13" name="Text Box 23">
            <a:extLst>
              <a:ext uri="{FF2B5EF4-FFF2-40B4-BE49-F238E27FC236}">
                <a16:creationId xmlns:a16="http://schemas.microsoft.com/office/drawing/2014/main" id="{36AF30F7-3E87-354F-A033-C04C3857AF7A}"/>
              </a:ext>
            </a:extLst>
          </p:cNvPr>
          <p:cNvSpPr txBox="1">
            <a:spLocks noChangeAspect="1" noChangeArrowheads="1"/>
          </p:cNvSpPr>
          <p:nvPr/>
        </p:nvSpPr>
        <p:spPr bwMode="auto">
          <a:xfrm>
            <a:off x="1008063" y="5692775"/>
            <a:ext cx="2043112" cy="366713"/>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15" name="Text Box 17">
            <a:extLst>
              <a:ext uri="{FF2B5EF4-FFF2-40B4-BE49-F238E27FC236}">
                <a16:creationId xmlns:a16="http://schemas.microsoft.com/office/drawing/2014/main" id="{1711ABF1-1D11-3742-A555-DCA10CC6A196}"/>
              </a:ext>
            </a:extLst>
          </p:cNvPr>
          <p:cNvSpPr txBox="1">
            <a:spLocks noChangeArrowheads="1"/>
          </p:cNvSpPr>
          <p:nvPr/>
        </p:nvSpPr>
        <p:spPr bwMode="auto">
          <a:xfrm>
            <a:off x="5159375" y="4713288"/>
            <a:ext cx="2041525" cy="366712"/>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16" name="Text Box 18">
            <a:extLst>
              <a:ext uri="{FF2B5EF4-FFF2-40B4-BE49-F238E27FC236}">
                <a16:creationId xmlns:a16="http://schemas.microsoft.com/office/drawing/2014/main" id="{A9D59211-3F64-6C46-9627-EBC41D779FE3}"/>
              </a:ext>
            </a:extLst>
          </p:cNvPr>
          <p:cNvSpPr txBox="1">
            <a:spLocks noChangeAspect="1" noChangeArrowheads="1"/>
          </p:cNvSpPr>
          <p:nvPr/>
        </p:nvSpPr>
        <p:spPr bwMode="auto">
          <a:xfrm>
            <a:off x="5159375" y="4340225"/>
            <a:ext cx="2041525" cy="368300"/>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a:t>
            </a:r>
          </a:p>
        </p:txBody>
      </p:sp>
      <p:sp>
        <p:nvSpPr>
          <p:cNvPr id="17" name="Text Box 19">
            <a:extLst>
              <a:ext uri="{FF2B5EF4-FFF2-40B4-BE49-F238E27FC236}">
                <a16:creationId xmlns:a16="http://schemas.microsoft.com/office/drawing/2014/main" id="{9663B4F8-5DD5-364A-8D21-FD0EBFF1AC26}"/>
              </a:ext>
            </a:extLst>
          </p:cNvPr>
          <p:cNvSpPr txBox="1">
            <a:spLocks noChangeAspect="1" noChangeArrowheads="1"/>
          </p:cNvSpPr>
          <p:nvPr/>
        </p:nvSpPr>
        <p:spPr bwMode="auto">
          <a:xfrm>
            <a:off x="4419600" y="2755900"/>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18" name="Text Box 20">
            <a:extLst>
              <a:ext uri="{FF2B5EF4-FFF2-40B4-BE49-F238E27FC236}">
                <a16:creationId xmlns:a16="http://schemas.microsoft.com/office/drawing/2014/main" id="{2D21C675-3F3A-6349-B5E2-3B2DC0C80F6B}"/>
              </a:ext>
            </a:extLst>
          </p:cNvPr>
          <p:cNvSpPr txBox="1">
            <a:spLocks noChangeAspect="1" noChangeArrowheads="1"/>
          </p:cNvSpPr>
          <p:nvPr/>
        </p:nvSpPr>
        <p:spPr bwMode="auto">
          <a:xfrm>
            <a:off x="4419600" y="2384425"/>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19" name="Text Box 21">
            <a:extLst>
              <a:ext uri="{FF2B5EF4-FFF2-40B4-BE49-F238E27FC236}">
                <a16:creationId xmlns:a16="http://schemas.microsoft.com/office/drawing/2014/main" id="{14FBEED5-A7A3-6D4C-9EB2-57507612B0FE}"/>
              </a:ext>
            </a:extLst>
          </p:cNvPr>
          <p:cNvSpPr txBox="1">
            <a:spLocks noChangeAspect="1" noChangeArrowheads="1"/>
          </p:cNvSpPr>
          <p:nvPr/>
        </p:nvSpPr>
        <p:spPr bwMode="auto">
          <a:xfrm>
            <a:off x="4419600" y="2016125"/>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20" name="Text Box 24">
            <a:extLst>
              <a:ext uri="{FF2B5EF4-FFF2-40B4-BE49-F238E27FC236}">
                <a16:creationId xmlns:a16="http://schemas.microsoft.com/office/drawing/2014/main" id="{75B0DBB4-B97C-8747-A31B-D4188E167469}"/>
              </a:ext>
            </a:extLst>
          </p:cNvPr>
          <p:cNvSpPr txBox="1">
            <a:spLocks noChangeAspect="1" noChangeArrowheads="1"/>
          </p:cNvSpPr>
          <p:nvPr/>
        </p:nvSpPr>
        <p:spPr bwMode="auto">
          <a:xfrm>
            <a:off x="5159375" y="3670300"/>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21" name="Text Box 25">
            <a:extLst>
              <a:ext uri="{FF2B5EF4-FFF2-40B4-BE49-F238E27FC236}">
                <a16:creationId xmlns:a16="http://schemas.microsoft.com/office/drawing/2014/main" id="{8C900FFE-92DA-2248-997D-6F0B1DA1022C}"/>
              </a:ext>
            </a:extLst>
          </p:cNvPr>
          <p:cNvSpPr txBox="1">
            <a:spLocks noChangeAspect="1" noChangeArrowheads="1"/>
          </p:cNvSpPr>
          <p:nvPr/>
        </p:nvSpPr>
        <p:spPr bwMode="auto">
          <a:xfrm>
            <a:off x="8001000" y="2744788"/>
            <a:ext cx="727075" cy="338137"/>
          </a:xfrm>
          <a:prstGeom prst="rect">
            <a:avLst/>
          </a:prstGeom>
          <a:solidFill>
            <a:srgbClr val="FF00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User</a:t>
            </a:r>
          </a:p>
        </p:txBody>
      </p:sp>
      <p:sp>
        <p:nvSpPr>
          <p:cNvPr id="22" name="Line 26">
            <a:extLst>
              <a:ext uri="{FF2B5EF4-FFF2-40B4-BE49-F238E27FC236}">
                <a16:creationId xmlns:a16="http://schemas.microsoft.com/office/drawing/2014/main" id="{EBEAD8D3-8045-E24E-BF13-FB4606EEBAA8}"/>
              </a:ext>
            </a:extLst>
          </p:cNvPr>
          <p:cNvSpPr>
            <a:spLocks noChangeShapeType="1"/>
          </p:cNvSpPr>
          <p:nvPr/>
        </p:nvSpPr>
        <p:spPr bwMode="auto">
          <a:xfrm>
            <a:off x="5387975" y="3124200"/>
            <a:ext cx="361950" cy="5619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3" name="Line 27">
            <a:extLst>
              <a:ext uri="{FF2B5EF4-FFF2-40B4-BE49-F238E27FC236}">
                <a16:creationId xmlns:a16="http://schemas.microsoft.com/office/drawing/2014/main" id="{4388A095-6340-2448-A182-EFC9D8C41E62}"/>
              </a:ext>
            </a:extLst>
          </p:cNvPr>
          <p:cNvSpPr>
            <a:spLocks noChangeShapeType="1"/>
          </p:cNvSpPr>
          <p:nvPr/>
        </p:nvSpPr>
        <p:spPr bwMode="auto">
          <a:xfrm flipH="1" flipV="1">
            <a:off x="6475413" y="2922588"/>
            <a:ext cx="1525587" cy="79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4" name="Line 28">
            <a:extLst>
              <a:ext uri="{FF2B5EF4-FFF2-40B4-BE49-F238E27FC236}">
                <a16:creationId xmlns:a16="http://schemas.microsoft.com/office/drawing/2014/main" id="{47E84CDF-1EB9-4246-B37E-A36B5426EC46}"/>
              </a:ext>
            </a:extLst>
          </p:cNvPr>
          <p:cNvSpPr>
            <a:spLocks noChangeShapeType="1"/>
          </p:cNvSpPr>
          <p:nvPr/>
        </p:nvSpPr>
        <p:spPr bwMode="auto">
          <a:xfrm flipH="1">
            <a:off x="6716713" y="3082925"/>
            <a:ext cx="1284287" cy="6032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cxnSp>
        <p:nvCxnSpPr>
          <p:cNvPr id="25" name="Straight Arrow Connector 25">
            <a:extLst>
              <a:ext uri="{FF2B5EF4-FFF2-40B4-BE49-F238E27FC236}">
                <a16:creationId xmlns:a16="http://schemas.microsoft.com/office/drawing/2014/main" id="{684822DE-E380-E142-9041-0CC9E629972E}"/>
              </a:ext>
            </a:extLst>
          </p:cNvPr>
          <p:cNvCxnSpPr>
            <a:cxnSpLocks noChangeShapeType="1"/>
          </p:cNvCxnSpPr>
          <p:nvPr/>
        </p:nvCxnSpPr>
        <p:spPr bwMode="auto">
          <a:xfrm flipH="1" flipV="1">
            <a:off x="6461125" y="2200275"/>
            <a:ext cx="1539875" cy="57785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6" name="Text Box 22">
            <a:extLst>
              <a:ext uri="{FF2B5EF4-FFF2-40B4-BE49-F238E27FC236}">
                <a16:creationId xmlns:a16="http://schemas.microsoft.com/office/drawing/2014/main" id="{62744FD7-C2EE-D94D-9D2A-4BF3BD1AC4B5}"/>
              </a:ext>
            </a:extLst>
          </p:cNvPr>
          <p:cNvSpPr txBox="1">
            <a:spLocks noChangeAspect="1" noChangeArrowheads="1"/>
          </p:cNvSpPr>
          <p:nvPr/>
        </p:nvSpPr>
        <p:spPr bwMode="auto">
          <a:xfrm>
            <a:off x="5159375" y="5078413"/>
            <a:ext cx="2039938" cy="373062"/>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27" name="Text Box 23">
            <a:extLst>
              <a:ext uri="{FF2B5EF4-FFF2-40B4-BE49-F238E27FC236}">
                <a16:creationId xmlns:a16="http://schemas.microsoft.com/office/drawing/2014/main" id="{AAA3C846-1A14-D741-8BE0-C9AB239F3A2E}"/>
              </a:ext>
            </a:extLst>
          </p:cNvPr>
          <p:cNvSpPr txBox="1">
            <a:spLocks noChangeAspect="1" noChangeArrowheads="1"/>
          </p:cNvSpPr>
          <p:nvPr/>
        </p:nvSpPr>
        <p:spPr bwMode="auto">
          <a:xfrm>
            <a:off x="5159375" y="5449888"/>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28" name="Text Box 23">
            <a:extLst>
              <a:ext uri="{FF2B5EF4-FFF2-40B4-BE49-F238E27FC236}">
                <a16:creationId xmlns:a16="http://schemas.microsoft.com/office/drawing/2014/main" id="{293C389C-06DD-B849-8B14-F268A9D4CB02}"/>
              </a:ext>
            </a:extLst>
          </p:cNvPr>
          <p:cNvSpPr txBox="1">
            <a:spLocks noChangeAspect="1" noChangeArrowheads="1"/>
          </p:cNvSpPr>
          <p:nvPr/>
        </p:nvSpPr>
        <p:spPr bwMode="auto">
          <a:xfrm>
            <a:off x="5160963" y="5805488"/>
            <a:ext cx="2043112" cy="366712"/>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30" name="Line 28">
            <a:extLst>
              <a:ext uri="{FF2B5EF4-FFF2-40B4-BE49-F238E27FC236}">
                <a16:creationId xmlns:a16="http://schemas.microsoft.com/office/drawing/2014/main" id="{AE0E559A-2CA7-584C-8D97-5485C7570E78}"/>
              </a:ext>
            </a:extLst>
          </p:cNvPr>
          <p:cNvSpPr>
            <a:spLocks noChangeShapeType="1"/>
          </p:cNvSpPr>
          <p:nvPr/>
        </p:nvSpPr>
        <p:spPr bwMode="auto">
          <a:xfrm flipH="1">
            <a:off x="7239000" y="3082925"/>
            <a:ext cx="1208088" cy="1447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1" name="Line 28">
            <a:extLst>
              <a:ext uri="{FF2B5EF4-FFF2-40B4-BE49-F238E27FC236}">
                <a16:creationId xmlns:a16="http://schemas.microsoft.com/office/drawing/2014/main" id="{41829141-4FB3-0847-AD26-BC7FB64EB7DA}"/>
              </a:ext>
            </a:extLst>
          </p:cNvPr>
          <p:cNvSpPr>
            <a:spLocks noChangeShapeType="1"/>
          </p:cNvSpPr>
          <p:nvPr/>
        </p:nvSpPr>
        <p:spPr bwMode="auto">
          <a:xfrm flipH="1">
            <a:off x="7239000" y="3082925"/>
            <a:ext cx="1219200" cy="1828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2" name="Line 27">
            <a:extLst>
              <a:ext uri="{FF2B5EF4-FFF2-40B4-BE49-F238E27FC236}">
                <a16:creationId xmlns:a16="http://schemas.microsoft.com/office/drawing/2014/main" id="{830D0188-DB81-EE4D-A7DC-6221858E4EEC}"/>
              </a:ext>
            </a:extLst>
          </p:cNvPr>
          <p:cNvSpPr>
            <a:spLocks noChangeShapeType="1"/>
          </p:cNvSpPr>
          <p:nvPr/>
        </p:nvSpPr>
        <p:spPr bwMode="auto">
          <a:xfrm flipH="1" flipV="1">
            <a:off x="6477000" y="2625725"/>
            <a:ext cx="15240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17466776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5" grpId="0" animBg="1"/>
      <p:bldP spid="16" grpId="0" animBg="1"/>
      <p:bldP spid="17" grpId="0" animBg="1"/>
      <p:bldP spid="18" grpId="0" animBg="1"/>
      <p:bldP spid="19" grpId="0" animBg="1"/>
      <p:bldP spid="20" grpId="0" animBg="1"/>
      <p:bldP spid="21" grpId="0" animBg="1"/>
      <p:bldP spid="26" grpId="0" animBg="1"/>
      <p:bldP spid="27" grpId="0" animBg="1"/>
      <p:bldP spid="28"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336258446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140928173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464474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47478184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endParaRPr lang="en-US" sz="3200" b="1" i="1" dirty="0">
              <a:solidFill>
                <a:srgbClr val="FF0000"/>
              </a:solidFill>
            </a:endParaRPr>
          </a:p>
          <a:p>
            <a:pPr marL="0" indent="0" algn="ctr">
              <a:buNone/>
            </a:pPr>
            <a:r>
              <a:rPr lang="en-US" sz="3200" b="1" dirty="0">
                <a:solidFill>
                  <a:srgbClr val="FF0000"/>
                </a:solidFill>
              </a:rPr>
              <a:t>A real reliability &amp; security issue </a:t>
            </a:r>
          </a:p>
        </p:txBody>
      </p:sp>
      <p:graphicFrame>
        <p:nvGraphicFramePr>
          <p:cNvPr id="4" name="Content Placeholder 4"/>
          <p:cNvGraphicFramePr>
            <a:graphicFrameLocks/>
          </p:cNvGraphicFramePr>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Rectangle 6"/>
          <p:cNvSpPr/>
          <p:nvPr/>
        </p:nvSpPr>
        <p:spPr>
          <a:xfrm>
            <a:off x="107504" y="6239053"/>
            <a:ext cx="824227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Kim+, “</a:t>
            </a:r>
            <a:r>
              <a:rPr kumimoji="0" lang="en-US" sz="1800" b="0" i="0" u="none" strike="noStrike" kern="1200" cap="none" spc="0" normalizeH="0" baseline="0" noProof="0" dirty="0">
                <a:ln>
                  <a:noFill/>
                </a:ln>
                <a:solidFill>
                  <a:srgbClr val="0000FF"/>
                </a:solidFill>
                <a:effectLst/>
                <a:uLnTx/>
                <a:uFillTx/>
                <a:latin typeface="Calibri"/>
                <a:ea typeface="+mn-ea"/>
                <a:cs typeface="+mn-cs"/>
              </a:rPr>
              <a:t>Flipping Bits in Memory Without Accessing Them: An Experimental Study of DRAM Disturbance Errors</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1966003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41681911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a:t>
            </a:r>
            <a:r>
              <a:rPr lang="en-US" sz="2000" b="1" dirty="0">
                <a:solidFill>
                  <a:srgbClr val="FF0000"/>
                </a:solidFill>
              </a:rPr>
              <a:t>gain kernel privileges </a:t>
            </a:r>
            <a:r>
              <a:rPr lang="en-US" sz="2000" dirty="0"/>
              <a:t>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p:cNvSpPr/>
          <p:nvPr/>
        </p:nvSpPr>
        <p:spPr>
          <a:xfrm>
            <a:off x="107504" y="6545534"/>
            <a:ext cx="849694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3"/>
              </a:rPr>
              <a:t>Exploiting the DRAM rowhammer bug to gain kernel privileges </a:t>
            </a:r>
            <a:r>
              <a:rPr kumimoji="0" lang="en-US" sz="1600" b="0" i="0" u="none" strike="noStrike" kern="1200" cap="none" spc="0" normalizeH="0" baseline="0" noProof="0" dirty="0">
                <a:ln>
                  <a:noFill/>
                </a:ln>
                <a:solidFill>
                  <a:srgbClr val="0000FF"/>
                </a:solidFill>
                <a:effectLst/>
                <a:uLnTx/>
                <a:uFillTx/>
                <a:latin typeface="Tahoma"/>
                <a:ea typeface="+mn-ea"/>
                <a:cs typeface="+mn-cs"/>
              </a:rPr>
              <a:t>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600" b="0" i="0" u="none" strike="noStrike" kern="1200" cap="none" spc="0" normalizeH="0" baseline="0" noProof="0" dirty="0">
                <a:ln>
                  <a:noFill/>
                </a:ln>
                <a:solidFill>
                  <a:srgbClr val="0000FF"/>
                </a:solidFill>
                <a:effectLst/>
                <a:uLnTx/>
                <a:uFillTx/>
                <a:latin typeface="Tahoma"/>
                <a:ea typeface="+mn-ea"/>
                <a:cs typeface="+mn-cs"/>
              </a:rPr>
              <a:t> &amp;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Dullien</a:t>
            </a:r>
            <a:r>
              <a:rPr kumimoji="0" lang="en-US" sz="1600" b="0" i="0" u="none" strike="noStrike" kern="1200" cap="none" spc="0" normalizeH="0" baseline="0" noProof="0" dirty="0">
                <a:ln>
                  <a:noFill/>
                </a:ln>
                <a:solidFill>
                  <a:srgbClr val="0000FF"/>
                </a:solidFill>
                <a:effectLst/>
                <a:uLnTx/>
                <a:uFillTx/>
                <a:latin typeface="Tahoma"/>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9646275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36512"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spTree>
    <p:extLst>
      <p:ext uri="{BB962C8B-B14F-4D97-AF65-F5344CB8AC3E}">
        <p14:creationId xmlns:p14="http://schemas.microsoft.com/office/powerpoint/2010/main" val="13393084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36512"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115752800"/>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1014623642"/>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Source: https://</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fossbytes.com</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drammer</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rowhammer</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563490823"/>
      </p:ext>
    </p:ext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2391092334"/>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274838935"/>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111</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3633776137"/>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(VI)</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a:solidFill>
                  <a:srgbClr val="0000FF"/>
                </a:solidFill>
              </a:rPr>
              <a:t>IEEE S&amp;P 2020</a:t>
            </a:r>
          </a:p>
        </p:txBody>
      </p:sp>
      <p:pic>
        <p:nvPicPr>
          <p:cNvPr id="5" name="Picture 4">
            <a:extLst>
              <a:ext uri="{FF2B5EF4-FFF2-40B4-BE49-F238E27FC236}">
                <a16:creationId xmlns:a16="http://schemas.microsoft.com/office/drawing/2014/main" id="{D745B4AC-3067-8A48-B04D-4A3092EA840C}"/>
              </a:ext>
            </a:extLst>
          </p:cNvPr>
          <p:cNvPicPr>
            <a:picLocks noChangeAspect="1"/>
          </p:cNvPicPr>
          <p:nvPr/>
        </p:nvPicPr>
        <p:blipFill>
          <a:blip r:embed="rId2"/>
          <a:stretch>
            <a:fillRect/>
          </a:stretch>
        </p:blipFill>
        <p:spPr>
          <a:xfrm>
            <a:off x="-38100" y="4557489"/>
            <a:ext cx="9144000" cy="2230842"/>
          </a:xfrm>
          <a:prstGeom prst="rect">
            <a:avLst/>
          </a:prstGeom>
        </p:spPr>
      </p:pic>
      <p:pic>
        <p:nvPicPr>
          <p:cNvPr id="6" name="Picture 5">
            <a:extLst>
              <a:ext uri="{FF2B5EF4-FFF2-40B4-BE49-F238E27FC236}">
                <a16:creationId xmlns:a16="http://schemas.microsoft.com/office/drawing/2014/main" id="{99EAD922-3006-1641-B426-161305FFD6E3}"/>
              </a:ext>
            </a:extLst>
          </p:cNvPr>
          <p:cNvPicPr>
            <a:picLocks noChangeAspect="1"/>
          </p:cNvPicPr>
          <p:nvPr/>
        </p:nvPicPr>
        <p:blipFill>
          <a:blip r:embed="rId3"/>
          <a:stretch>
            <a:fillRect/>
          </a:stretch>
        </p:blipFill>
        <p:spPr>
          <a:xfrm>
            <a:off x="2982218" y="943305"/>
            <a:ext cx="3103364" cy="3352881"/>
          </a:xfrm>
          <a:prstGeom prst="rect">
            <a:avLst/>
          </a:prstGeom>
        </p:spPr>
      </p:pic>
    </p:spTree>
    <p:extLst>
      <p:ext uri="{BB962C8B-B14F-4D97-AF65-F5344CB8AC3E}">
        <p14:creationId xmlns:p14="http://schemas.microsoft.com/office/powerpoint/2010/main" val="2462718560"/>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2019</a:t>
            </a:r>
          </a:p>
          <a:p>
            <a:endParaRPr lang="en-US" dirty="0"/>
          </a:p>
        </p:txBody>
      </p:sp>
      <p:pic>
        <p:nvPicPr>
          <p:cNvPr id="6" name="Picture 5">
            <a:extLst>
              <a:ext uri="{FF2B5EF4-FFF2-40B4-BE49-F238E27FC236}">
                <a16:creationId xmlns:a16="http://schemas.microsoft.com/office/drawing/2014/main" id="{ADA32E6C-A832-7F43-84D9-9C9C4582E752}"/>
              </a:ext>
            </a:extLst>
          </p:cNvPr>
          <p:cNvPicPr>
            <a:picLocks noChangeAspect="1"/>
          </p:cNvPicPr>
          <p:nvPr/>
        </p:nvPicPr>
        <p:blipFill>
          <a:blip r:embed="rId2"/>
          <a:stretch>
            <a:fillRect/>
          </a:stretch>
        </p:blipFill>
        <p:spPr>
          <a:xfrm>
            <a:off x="228600" y="1528487"/>
            <a:ext cx="8682217" cy="2493994"/>
          </a:xfrm>
          <a:prstGeom prst="rect">
            <a:avLst/>
          </a:prstGeom>
        </p:spPr>
      </p:pic>
      <p:pic>
        <p:nvPicPr>
          <p:cNvPr id="7" name="Picture 6">
            <a:extLst>
              <a:ext uri="{FF2B5EF4-FFF2-40B4-BE49-F238E27FC236}">
                <a16:creationId xmlns:a16="http://schemas.microsoft.com/office/drawing/2014/main" id="{AC305D6E-CDEE-9C42-9EF6-D0DFEF187174}"/>
              </a:ext>
            </a:extLst>
          </p:cNvPr>
          <p:cNvPicPr>
            <a:picLocks noChangeAspect="1"/>
          </p:cNvPicPr>
          <p:nvPr/>
        </p:nvPicPr>
        <p:blipFill>
          <a:blip r:embed="rId3"/>
          <a:stretch>
            <a:fillRect/>
          </a:stretch>
        </p:blipFill>
        <p:spPr>
          <a:xfrm>
            <a:off x="-38100" y="4221088"/>
            <a:ext cx="9144000" cy="2168769"/>
          </a:xfrm>
          <a:prstGeom prst="rect">
            <a:avLst/>
          </a:prstGeom>
        </p:spPr>
      </p:pic>
    </p:spTree>
    <p:extLst>
      <p:ext uri="{BB962C8B-B14F-4D97-AF65-F5344CB8AC3E}">
        <p14:creationId xmlns:p14="http://schemas.microsoft.com/office/powerpoint/2010/main" val="289866264"/>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2020</a:t>
            </a:r>
          </a:p>
          <a:p>
            <a:endParaRPr lang="en-US" dirty="0"/>
          </a:p>
        </p:txBody>
      </p:sp>
      <p:pic>
        <p:nvPicPr>
          <p:cNvPr id="4" name="Picture 3">
            <a:extLst>
              <a:ext uri="{FF2B5EF4-FFF2-40B4-BE49-F238E27FC236}">
                <a16:creationId xmlns:a16="http://schemas.microsoft.com/office/drawing/2014/main" id="{B94006CA-6278-A142-A76D-9CA853A19CC7}"/>
              </a:ext>
            </a:extLst>
          </p:cNvPr>
          <p:cNvPicPr>
            <a:picLocks noChangeAspect="1"/>
          </p:cNvPicPr>
          <p:nvPr/>
        </p:nvPicPr>
        <p:blipFill>
          <a:blip r:embed="rId2"/>
          <a:stretch>
            <a:fillRect/>
          </a:stretch>
        </p:blipFill>
        <p:spPr>
          <a:xfrm>
            <a:off x="519522" y="1484784"/>
            <a:ext cx="7920558" cy="1911447"/>
          </a:xfrm>
          <a:prstGeom prst="rect">
            <a:avLst/>
          </a:prstGeom>
        </p:spPr>
      </p:pic>
      <p:pic>
        <p:nvPicPr>
          <p:cNvPr id="5" name="Picture 4">
            <a:extLst>
              <a:ext uri="{FF2B5EF4-FFF2-40B4-BE49-F238E27FC236}">
                <a16:creationId xmlns:a16="http://schemas.microsoft.com/office/drawing/2014/main" id="{493D59EF-DDD3-BB48-80CD-308D55AA82F7}"/>
              </a:ext>
            </a:extLst>
          </p:cNvPr>
          <p:cNvPicPr>
            <a:picLocks noChangeAspect="1"/>
          </p:cNvPicPr>
          <p:nvPr/>
        </p:nvPicPr>
        <p:blipFill>
          <a:blip r:embed="rId3"/>
          <a:stretch>
            <a:fillRect/>
          </a:stretch>
        </p:blipFill>
        <p:spPr>
          <a:xfrm>
            <a:off x="627720" y="3559297"/>
            <a:ext cx="7812360" cy="3277851"/>
          </a:xfrm>
          <a:prstGeom prst="rect">
            <a:avLst/>
          </a:prstGeom>
        </p:spPr>
      </p:pic>
    </p:spTree>
    <p:extLst>
      <p:ext uri="{BB962C8B-B14F-4D97-AF65-F5344CB8AC3E}">
        <p14:creationId xmlns:p14="http://schemas.microsoft.com/office/powerpoint/2010/main" val="1164689023"/>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(IX)</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sz="2200" dirty="0" err="1"/>
              <a:t>Rowhammer</a:t>
            </a:r>
            <a:r>
              <a:rPr lang="en-US" sz="2200" dirty="0"/>
              <a:t> on MLC NAND Flash (based on [Cai+, HPCA 2017])</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CEDBBC94-CF31-644E-9E52-AFB129E67C89}"/>
              </a:ext>
            </a:extLst>
          </p:cNvPr>
          <p:cNvPicPr>
            <a:picLocks noChangeAspect="1"/>
          </p:cNvPicPr>
          <p:nvPr/>
        </p:nvPicPr>
        <p:blipFill>
          <a:blip r:embed="rId2"/>
          <a:stretch>
            <a:fillRect/>
          </a:stretch>
        </p:blipFill>
        <p:spPr>
          <a:xfrm>
            <a:off x="1187624" y="2305221"/>
            <a:ext cx="6850124" cy="2139202"/>
          </a:xfrm>
          <a:prstGeom prst="rect">
            <a:avLst/>
          </a:prstGeom>
        </p:spPr>
      </p:pic>
      <p:pic>
        <p:nvPicPr>
          <p:cNvPr id="6" name="Picture 5">
            <a:extLst>
              <a:ext uri="{FF2B5EF4-FFF2-40B4-BE49-F238E27FC236}">
                <a16:creationId xmlns:a16="http://schemas.microsoft.com/office/drawing/2014/main" id="{B4C6CAD8-6CC2-B744-88E0-B520DC10AE1C}"/>
              </a:ext>
            </a:extLst>
          </p:cNvPr>
          <p:cNvPicPr>
            <a:picLocks noChangeAspect="1"/>
          </p:cNvPicPr>
          <p:nvPr/>
        </p:nvPicPr>
        <p:blipFill>
          <a:blip r:embed="rId3"/>
          <a:stretch>
            <a:fillRect/>
          </a:stretch>
        </p:blipFill>
        <p:spPr>
          <a:xfrm>
            <a:off x="1475656" y="1452401"/>
            <a:ext cx="6048672" cy="840400"/>
          </a:xfrm>
          <a:prstGeom prst="rect">
            <a:avLst/>
          </a:prstGeom>
        </p:spPr>
      </p:pic>
      <p:pic>
        <p:nvPicPr>
          <p:cNvPr id="7" name="Picture 6">
            <a:extLst>
              <a:ext uri="{FF2B5EF4-FFF2-40B4-BE49-F238E27FC236}">
                <a16:creationId xmlns:a16="http://schemas.microsoft.com/office/drawing/2014/main" id="{C351BE58-CBB7-4F4E-BAF4-419283637ADD}"/>
              </a:ext>
            </a:extLst>
          </p:cNvPr>
          <p:cNvPicPr>
            <a:picLocks noChangeAspect="1"/>
          </p:cNvPicPr>
          <p:nvPr/>
        </p:nvPicPr>
        <p:blipFill>
          <a:blip r:embed="rId4"/>
          <a:stretch>
            <a:fillRect/>
          </a:stretch>
        </p:blipFill>
        <p:spPr>
          <a:xfrm>
            <a:off x="1" y="4660491"/>
            <a:ext cx="9144000" cy="2197510"/>
          </a:xfrm>
          <a:prstGeom prst="rect">
            <a:avLst/>
          </a:prstGeom>
        </p:spPr>
      </p:pic>
    </p:spTree>
    <p:extLst>
      <p:ext uri="{BB962C8B-B14F-4D97-AF65-F5344CB8AC3E}">
        <p14:creationId xmlns:p14="http://schemas.microsoft.com/office/powerpoint/2010/main" val="1608262684"/>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1D2888-D5B0-E049-9B24-3010A3D9459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0417708"/>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Apple’s Patch for </a:t>
            </a:r>
            <a:r>
              <a:rPr lang="en-US" dirty="0" err="1"/>
              <a:t>RowHammer</a:t>
            </a:r>
            <a:endParaRPr lang="en-US" dirty="0"/>
          </a:p>
        </p:txBody>
      </p:sp>
      <p:sp>
        <p:nvSpPr>
          <p:cNvPr id="3" name="Content Placeholder 2"/>
          <p:cNvSpPr>
            <a:spLocks noGrp="1"/>
          </p:cNvSpPr>
          <p:nvPr>
            <p:ph idx="1"/>
          </p:nvPr>
        </p:nvSpPr>
        <p:spPr/>
        <p:txBody>
          <a:bodyPr/>
          <a:lstStyle/>
          <a:p>
            <a:r>
              <a:rPr lang="en-US" dirty="0">
                <a:hlinkClick r:id="rId2"/>
              </a:rPr>
              <a:t>https://support.apple.com/en-gb/HT204934</a:t>
            </a:r>
            <a:r>
              <a:rPr lang="en-US" dirty="0"/>
              <a:t> </a:t>
            </a:r>
          </a:p>
          <a:p>
            <a:endParaRPr lang="en-US" dirty="0"/>
          </a:p>
          <a:p>
            <a:endParaRPr lang="en-US" dirty="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4" name="TextBox 3"/>
          <p:cNvSpPr txBox="1"/>
          <p:nvPr/>
        </p:nvSpPr>
        <p:spPr>
          <a:xfrm>
            <a:off x="1907704" y="5805264"/>
            <a:ext cx="58170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HP, Lenovo, and other vendors released similar patches</a:t>
            </a:r>
          </a:p>
        </p:txBody>
      </p:sp>
    </p:spTree>
    <p:extLst>
      <p:ext uri="{BB962C8B-B14F-4D97-AF65-F5344CB8AC3E}">
        <p14:creationId xmlns:p14="http://schemas.microsoft.com/office/powerpoint/2010/main" val="14258958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Solution Direction: Principled Designs</a:t>
            </a:r>
          </a:p>
        </p:txBody>
      </p:sp>
      <p:sp>
        <p:nvSpPr>
          <p:cNvPr id="3" name="Content Placeholder 2"/>
          <p:cNvSpPr>
            <a:spLocks noGrp="1"/>
          </p:cNvSpPr>
          <p:nvPr>
            <p:ph idx="1"/>
          </p:nvPr>
        </p:nvSpPr>
        <p:spPr>
          <a:xfrm>
            <a:off x="179512" y="548680"/>
            <a:ext cx="8784976" cy="5193723"/>
          </a:xfrm>
        </p:spPr>
        <p:txBody>
          <a:bodyPr/>
          <a:lstStyle/>
          <a:p>
            <a:pPr marL="0" indent="0" algn="ctr">
              <a:buNone/>
            </a:pPr>
            <a:endParaRPr lang="en-US" sz="5200" dirty="0"/>
          </a:p>
          <a:p>
            <a:pPr marL="0" indent="0" algn="ctr">
              <a:buNone/>
            </a:pPr>
            <a:r>
              <a:rPr lang="en-US" sz="5200" dirty="0">
                <a:solidFill>
                  <a:srgbClr val="0000FF"/>
                </a:solidFill>
              </a:rPr>
              <a:t>Design fundamentally secure</a:t>
            </a:r>
          </a:p>
          <a:p>
            <a:pPr marL="0" indent="0" algn="ctr">
              <a:buNone/>
            </a:pPr>
            <a:r>
              <a:rPr lang="en-US" sz="5200" dirty="0">
                <a:solidFill>
                  <a:srgbClr val="0000FF"/>
                </a:solidFill>
              </a:rPr>
              <a:t>computing architectures </a:t>
            </a:r>
          </a:p>
          <a:p>
            <a:pPr marL="0" indent="0" algn="ctr">
              <a:buNone/>
            </a:pPr>
            <a:endParaRPr lang="en-US" sz="5200" dirty="0">
              <a:solidFill>
                <a:srgbClr val="0000FF"/>
              </a:solidFill>
            </a:endParaRPr>
          </a:p>
          <a:p>
            <a:pPr marL="0" indent="0" algn="ctr">
              <a:buNone/>
            </a:pPr>
            <a:r>
              <a:rPr lang="en-US" sz="5200" dirty="0">
                <a:solidFill>
                  <a:srgbClr val="FF0000"/>
                </a:solidFill>
              </a:rPr>
              <a:t>Predict and prevent </a:t>
            </a:r>
          </a:p>
          <a:p>
            <a:pPr marL="0" indent="0" algn="ctr">
              <a:buNone/>
            </a:pPr>
            <a:r>
              <a:rPr lang="en-US" sz="5200" dirty="0">
                <a:solidFill>
                  <a:srgbClr val="FF0000"/>
                </a:solidFill>
              </a:rPr>
              <a:t>such safety issues</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7521925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Solution to RowHammer</a:t>
            </a:r>
          </a:p>
        </p:txBody>
      </p:sp>
      <p:sp>
        <p:nvSpPr>
          <p:cNvPr id="3" name="Content Placeholder 2"/>
          <p:cNvSpPr>
            <a:spLocks noGrp="1"/>
          </p:cNvSpPr>
          <p:nvPr>
            <p:ph idx="1"/>
          </p:nvPr>
        </p:nvSpPr>
        <p:spPr/>
        <p:txBody>
          <a:bodyPr/>
          <a:lstStyle/>
          <a:p>
            <a:pPr>
              <a:lnSpc>
                <a:spcPct val="100000"/>
              </a:lnSpc>
            </a:pPr>
            <a:r>
              <a:rPr lang="en-US" b="1" dirty="0">
                <a:solidFill>
                  <a:schemeClr val="tx2"/>
                </a:solidFill>
              </a:rPr>
              <a:t>PARA: </a:t>
            </a:r>
            <a:r>
              <a:rPr lang="en-US" sz="3200" i="1" u="sng" dirty="0">
                <a:solidFill>
                  <a:schemeClr val="tx2"/>
                </a:solidFill>
              </a:rPr>
              <a:t>P</a:t>
            </a:r>
            <a:r>
              <a:rPr lang="en-US" sz="3200" i="1" dirty="0">
                <a:solidFill>
                  <a:schemeClr val="tx2"/>
                </a:solidFill>
              </a:rPr>
              <a:t>robabilistic </a:t>
            </a:r>
            <a:r>
              <a:rPr lang="en-US" sz="3200" i="1" u="sng" dirty="0">
                <a:solidFill>
                  <a:schemeClr val="tx2"/>
                </a:solidFill>
              </a:rPr>
              <a:t>A</a:t>
            </a:r>
            <a:r>
              <a:rPr lang="en-US" sz="3200" i="1" dirty="0">
                <a:solidFill>
                  <a:schemeClr val="tx2"/>
                </a:solidFill>
              </a:rPr>
              <a:t>djacent </a:t>
            </a:r>
            <a:r>
              <a:rPr lang="en-US" sz="3200" i="1" u="sng" dirty="0">
                <a:solidFill>
                  <a:schemeClr val="tx2"/>
                </a:solidFill>
              </a:rPr>
              <a:t>R</a:t>
            </a:r>
            <a:r>
              <a:rPr lang="en-US" sz="3200" i="1" dirty="0">
                <a:solidFill>
                  <a:schemeClr val="tx2"/>
                </a:solidFill>
              </a:rPr>
              <a:t>ow </a:t>
            </a:r>
            <a:r>
              <a:rPr lang="en-US" sz="3200" i="1" u="sng" dirty="0">
                <a:solidFill>
                  <a:schemeClr val="tx2"/>
                </a:solidFill>
              </a:rPr>
              <a:t>A</a:t>
            </a:r>
            <a:r>
              <a:rPr lang="en-US" sz="3200" i="1" dirty="0">
                <a:solidFill>
                  <a:schemeClr val="tx2"/>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b="1" dirty="0">
                <a:solidFill>
                  <a:srgbClr val="0000FF"/>
                </a:solidFill>
              </a:rPr>
              <a:t>After closing a row, we activate (i.e., refresh) one of its neighbors with a low probability</a:t>
            </a:r>
            <a:r>
              <a:rPr lang="en-US" sz="2800" dirty="0"/>
              <a:t>: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vary the strength of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797254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PARA</a:t>
            </a:r>
          </a:p>
        </p:txBody>
      </p:sp>
      <p:sp>
        <p:nvSpPr>
          <p:cNvPr id="3" name="Content Placeholder 2"/>
          <p:cNvSpPr>
            <a:spLocks noGrp="1"/>
          </p:cNvSpPr>
          <p:nvPr>
            <p:ph idx="1"/>
          </p:nvPr>
        </p:nvSpPr>
        <p:spPr/>
        <p:txBody>
          <a:bodyPr/>
          <a:lstStyle/>
          <a:p>
            <a:r>
              <a:rPr lang="en-US" sz="3200" i="1" dirty="0">
                <a:solidFill>
                  <a:schemeClr val="tx2"/>
                </a:solidFill>
                <a:sym typeface="Wingdings" panose="05000000000000000000" pitchFamily="2" charset="2"/>
              </a:rPr>
              <a:t>PARA refreshes rows infrequently</a:t>
            </a:r>
          </a:p>
          <a:p>
            <a:pPr lvl="1"/>
            <a:r>
              <a:rPr lang="en-US" sz="2800" dirty="0">
                <a:sym typeface="Wingdings" panose="05000000000000000000" pitchFamily="2" charset="2"/>
              </a:rPr>
              <a:t>Low power</a:t>
            </a:r>
          </a:p>
          <a:p>
            <a:pPr lvl="1"/>
            <a:r>
              <a:rPr lang="en-US" sz="2800" dirty="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a:t>Maximum slowdown: </a:t>
            </a:r>
            <a:r>
              <a:rPr lang="en-US" sz="2600" dirty="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a:solidFill>
                  <a:schemeClr val="tx2"/>
                </a:solidFill>
              </a:rPr>
              <a:t>PARA is stateless</a:t>
            </a:r>
          </a:p>
          <a:p>
            <a:pPr lvl="1"/>
            <a:r>
              <a:rPr lang="en-US" sz="2800" dirty="0">
                <a:sym typeface="Wingdings" panose="05000000000000000000" pitchFamily="2" charset="2"/>
              </a:rPr>
              <a:t>Low cost</a:t>
            </a:r>
          </a:p>
          <a:p>
            <a:pPr lvl="1"/>
            <a:r>
              <a:rPr lang="en-US" sz="2800" dirty="0">
                <a:sym typeface="Wingdings" panose="05000000000000000000" pitchFamily="2" charset="2"/>
              </a:rPr>
              <a:t>Low complexity</a:t>
            </a:r>
          </a:p>
          <a:p>
            <a:endParaRPr lang="en-US" sz="2000" i="1" dirty="0">
              <a:solidFill>
                <a:srgbClr val="FF0000"/>
              </a:solidFill>
              <a:ea typeface="Cambria Math" panose="02040503050406030204" pitchFamily="18" charset="0"/>
            </a:endParaRPr>
          </a:p>
          <a:p>
            <a:r>
              <a:rPr lang="en-US" sz="3200" i="1" dirty="0">
                <a:solidFill>
                  <a:srgbClr val="FF0000"/>
                </a:solidFill>
                <a:ea typeface="Cambria Math" panose="02040503050406030204" pitchFamily="18" charset="0"/>
              </a:rPr>
              <a:t>PARA 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388654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PARA</a:t>
            </a:r>
          </a:p>
        </p:txBody>
      </p:sp>
      <p:sp>
        <p:nvSpPr>
          <p:cNvPr id="3" name="Content Placeholder 2"/>
          <p:cNvSpPr>
            <a:spLocks noGrp="1"/>
          </p:cNvSpPr>
          <p:nvPr>
            <p:ph idx="1"/>
          </p:nvPr>
        </p:nvSpPr>
        <p:spPr>
          <a:xfrm>
            <a:off x="107504" y="1066800"/>
            <a:ext cx="8928992" cy="5638800"/>
          </a:xfrm>
        </p:spPr>
        <p:txBody>
          <a:bodyPr/>
          <a:lstStyle/>
          <a:p>
            <a:r>
              <a:rPr lang="en-US" sz="3200" dirty="0"/>
              <a:t>If implemented in </a:t>
            </a:r>
            <a:r>
              <a:rPr lang="en-US" sz="3200" dirty="0">
                <a:solidFill>
                  <a:srgbClr val="0000FF"/>
                </a:solidFill>
              </a:rPr>
              <a:t>DRAM chip </a:t>
            </a:r>
            <a:r>
              <a:rPr lang="en-US" sz="3200" dirty="0"/>
              <a:t>(done today)</a:t>
            </a:r>
          </a:p>
          <a:p>
            <a:pPr lvl="1"/>
            <a:r>
              <a:rPr lang="en-US" sz="2800" dirty="0"/>
              <a:t>Enough slack in timing and refresh parameters</a:t>
            </a:r>
          </a:p>
          <a:p>
            <a:pPr lvl="1"/>
            <a:r>
              <a:rPr lang="en-US" sz="2800" dirty="0"/>
              <a:t>Plenty of slack today: </a:t>
            </a:r>
          </a:p>
          <a:p>
            <a:pPr lvl="2"/>
            <a:r>
              <a:rPr lang="en-US" sz="1400" dirty="0"/>
              <a:t>Lee et al., “</a:t>
            </a:r>
            <a:r>
              <a:rPr lang="en-US" sz="1400" b="1" dirty="0">
                <a:solidFill>
                  <a:srgbClr val="660066"/>
                </a:solidFill>
              </a:rPr>
              <a:t>Adaptive-Latency DRAM: Optimizing DRAM Timing for the Common Case</a:t>
            </a:r>
            <a:r>
              <a:rPr lang="en-US" sz="1400" dirty="0"/>
              <a:t>,” HPCA 2015.</a:t>
            </a:r>
          </a:p>
          <a:p>
            <a:pPr lvl="2"/>
            <a:r>
              <a:rPr lang="en-US" sz="1400" dirty="0"/>
              <a:t>Chang et al., “</a:t>
            </a:r>
            <a:r>
              <a:rPr lang="en-US" sz="1400" b="1" dirty="0">
                <a:solidFill>
                  <a:srgbClr val="660066"/>
                </a:solidFill>
              </a:rPr>
              <a:t>Understanding Latency Variation in Modern DRAM Chips</a:t>
            </a:r>
            <a:r>
              <a:rPr lang="en-US" sz="1400" dirty="0"/>
              <a:t>,” SIGMETRICS 2016.</a:t>
            </a:r>
          </a:p>
          <a:p>
            <a:pPr lvl="2"/>
            <a:r>
              <a:rPr lang="en-US" sz="1400" dirty="0"/>
              <a:t>Lee et al., “</a:t>
            </a:r>
            <a:r>
              <a:rPr lang="en-US" sz="1400" b="1" dirty="0">
                <a:solidFill>
                  <a:srgbClr val="660066"/>
                </a:solidFill>
              </a:rPr>
              <a:t>Design-Induced Latency Variation in Modern DRAM Chips</a:t>
            </a:r>
            <a:r>
              <a:rPr lang="en-US" sz="1400" dirty="0"/>
              <a:t>,” SIGMETRICS 2017.</a:t>
            </a:r>
          </a:p>
          <a:p>
            <a:pPr lvl="2"/>
            <a:r>
              <a:rPr lang="en-US" sz="1400" dirty="0"/>
              <a:t>Chang et al., “</a:t>
            </a:r>
            <a:r>
              <a:rPr lang="en-US" sz="1400" b="1" dirty="0">
                <a:solidFill>
                  <a:srgbClr val="711A6A"/>
                </a:solidFill>
              </a:rPr>
              <a:t>Understanding</a:t>
            </a:r>
            <a:r>
              <a:rPr lang="en-US" sz="1400" b="1" dirty="0">
                <a:solidFill>
                  <a:srgbClr val="660066"/>
                </a:solidFill>
              </a:rPr>
              <a:t> </a:t>
            </a:r>
            <a:r>
              <a:rPr lang="en-US" sz="1400" b="1" dirty="0">
                <a:solidFill>
                  <a:srgbClr val="711A6A"/>
                </a:solidFill>
              </a:rPr>
              <a:t>Reduced-Voltage</a:t>
            </a:r>
            <a:r>
              <a:rPr lang="en-US" sz="1400" b="1" dirty="0">
                <a:solidFill>
                  <a:srgbClr val="660066"/>
                </a:solidFill>
              </a:rPr>
              <a:t> Operation in Modern DRAM Devices</a:t>
            </a:r>
            <a:r>
              <a:rPr lang="en-US" sz="1400" dirty="0"/>
              <a:t>,” SIGMETRICS 2017.</a:t>
            </a:r>
          </a:p>
          <a:p>
            <a:pPr lvl="2"/>
            <a:r>
              <a:rPr lang="en-US" sz="1400" dirty="0"/>
              <a:t>Ghose et al., “</a:t>
            </a:r>
            <a:r>
              <a:rPr lang="en-US" sz="1400" b="1" dirty="0">
                <a:solidFill>
                  <a:srgbClr val="711A6A"/>
                </a:solidFill>
              </a:rPr>
              <a:t>What Your DRAM Power Models Are Not Telling You: Lessons from a Detailed Experimental Study</a:t>
            </a:r>
            <a:r>
              <a:rPr lang="en-US" sz="1400" dirty="0"/>
              <a:t>,” SIGMETRICS 2018.</a:t>
            </a:r>
          </a:p>
          <a:p>
            <a:pPr lvl="2"/>
            <a:r>
              <a:rPr lang="en-US" sz="1400" dirty="0"/>
              <a:t>Kim et al., “</a:t>
            </a:r>
            <a:r>
              <a:rPr lang="en-US" sz="1400" b="1" dirty="0">
                <a:solidFill>
                  <a:srgbClr val="711A6A"/>
                </a:solidFill>
              </a:rPr>
              <a:t>Solar-DRAM: Reducing DRAM Access Latency by Exploiting the Variation in Local </a:t>
            </a:r>
            <a:r>
              <a:rPr lang="en-US" sz="1400" b="1" dirty="0" err="1">
                <a:solidFill>
                  <a:srgbClr val="711A6A"/>
                </a:solidFill>
              </a:rPr>
              <a:t>Bitlines</a:t>
            </a:r>
            <a:r>
              <a:rPr lang="en-US" sz="1400" dirty="0"/>
              <a:t>,” ICCD 2018.</a:t>
            </a:r>
          </a:p>
          <a:p>
            <a:pPr lvl="2"/>
            <a:endParaRPr lang="en-US" sz="1400" dirty="0"/>
          </a:p>
          <a:p>
            <a:r>
              <a:rPr lang="en-US" sz="3200" dirty="0"/>
              <a:t>If implemented in </a:t>
            </a:r>
            <a:r>
              <a:rPr lang="en-US" sz="3200" dirty="0">
                <a:solidFill>
                  <a:srgbClr val="0000FF"/>
                </a:solidFill>
              </a:rPr>
              <a:t>memory controller</a:t>
            </a:r>
          </a:p>
          <a:p>
            <a:pPr lvl="1"/>
            <a:r>
              <a:rPr lang="en-US" sz="2800" dirty="0"/>
              <a:t>Better coordination between memory controller and DRAM</a:t>
            </a:r>
          </a:p>
          <a:p>
            <a:pPr lvl="1"/>
            <a:r>
              <a:rPr lang="en-US" sz="2800" dirty="0"/>
              <a:t>Memory controller should know which rows are physically adjacent</a:t>
            </a:r>
          </a:p>
          <a:p>
            <a:pPr lvl="1"/>
            <a:endParaRPr lang="en-US" sz="2800" dirty="0"/>
          </a:p>
          <a:p>
            <a:endParaRPr lang="en-US" dirty="0"/>
          </a:p>
          <a:p>
            <a:pPr lvl="1"/>
            <a:endParaRPr lang="en-US" sz="2800"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567475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600" b="0" i="0" u="none" strike="noStrike" kern="1200" cap="none" spc="0" normalizeH="0" baseline="0" noProof="0" dirty="0">
              <a:ln>
                <a:noFill/>
              </a:ln>
              <a:solidFill>
                <a:srgbClr val="000000"/>
              </a:solidFill>
              <a:effectLst/>
              <a:uLnTx/>
              <a:uFillTx/>
              <a:latin typeface="Garamond" charset="0"/>
              <a:ea typeface="+mn-ea"/>
              <a:cs typeface="+mn-cs"/>
            </a:endParaRPr>
          </a:p>
        </p:txBody>
      </p:sp>
      <p:sp>
        <p:nvSpPr>
          <p:cNvPr id="5" name="Rectangle 4"/>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2"/>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38537F80-0BC5-2448-B6C3-43444D333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980728"/>
            <a:ext cx="7200800" cy="5400600"/>
          </a:xfrm>
          <a:prstGeom prst="rect">
            <a:avLst/>
          </a:prstGeom>
        </p:spPr>
      </p:pic>
    </p:spTree>
    <p:extLst>
      <p:ext uri="{BB962C8B-B14F-4D97-AF65-F5344CB8AC3E}">
        <p14:creationId xmlns:p14="http://schemas.microsoft.com/office/powerpoint/2010/main" val="3012458684"/>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1E60EBA1-45FA-214F-8A1F-12E347182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708" y="980332"/>
            <a:ext cx="7266384" cy="5449788"/>
          </a:xfrm>
          <a:prstGeom prst="rect">
            <a:avLst/>
          </a:prstGeom>
        </p:spPr>
      </p:pic>
      <p:sp>
        <p:nvSpPr>
          <p:cNvPr id="6" name="Rectangle 5">
            <a:extLst>
              <a:ext uri="{FF2B5EF4-FFF2-40B4-BE49-F238E27FC236}">
                <a16:creationId xmlns:a16="http://schemas.microsoft.com/office/drawing/2014/main" id="{E5B1B6F5-AC02-5843-8ADF-2B8216B9C3FA}"/>
              </a:ext>
            </a:extLst>
          </p:cNvPr>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3"/>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090351322"/>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dirty="0">
                <a:solidFill>
                  <a:srgbClr val="FF0000"/>
                </a:solidFill>
              </a:rPr>
              <a:t>Computer Architecture, Fall 2020, Lecture 4b</a:t>
            </a:r>
          </a:p>
          <a:p>
            <a:pPr lvl="1"/>
            <a:r>
              <a:rPr lang="en-US" sz="2400" dirty="0"/>
              <a:t>RowHammer (ETH Zürich, Fall 2020)</a:t>
            </a:r>
          </a:p>
          <a:p>
            <a:pPr lvl="1"/>
            <a:r>
              <a:rPr lang="en-US" sz="2400" dirty="0">
                <a:solidFill>
                  <a:srgbClr val="0000FF"/>
                </a:solidFill>
                <a:hlinkClick r:id="rId2">
                  <a:extLst>
                    <a:ext uri="{A12FA001-AC4F-418D-AE19-62706E023703}">
                      <ahyp:hlinkClr xmlns:ahyp="http://schemas.microsoft.com/office/drawing/2018/hyperlinkcolor" val="tx"/>
                    </a:ext>
                  </a:extLst>
                </a:hlinkClick>
              </a:rPr>
              <a:t>https://www.youtube.com/watch?v=KDy632z23UE&amp;list=PL5Q2soXY2Zi9xidyIgBxUz7xRPS-wisBN&amp;index=8</a:t>
            </a:r>
            <a:endParaRPr lang="en-US" sz="2400" dirty="0">
              <a:solidFill>
                <a:srgbClr val="FF0000"/>
              </a:solidFill>
            </a:endParaRPr>
          </a:p>
          <a:p>
            <a:pPr marL="0" indent="0">
              <a:buNone/>
            </a:pPr>
            <a:endParaRPr lang="en-US" sz="2800" dirty="0">
              <a:solidFill>
                <a:srgbClr val="FF0000"/>
              </a:solidFill>
            </a:endParaRPr>
          </a:p>
          <a:p>
            <a:r>
              <a:rPr lang="en-US" dirty="0">
                <a:solidFill>
                  <a:srgbClr val="FF0000"/>
                </a:solidFill>
              </a:rPr>
              <a:t>Computer Architecture, Fall 2020, Lecture 5c</a:t>
            </a:r>
          </a:p>
          <a:p>
            <a:pPr lvl="1"/>
            <a:r>
              <a:rPr lang="en-US" sz="2400" dirty="0"/>
              <a:t>Secure and Reliable Memory (ETH Zürich, Fall 2020)</a:t>
            </a:r>
          </a:p>
          <a:p>
            <a:pPr lvl="1"/>
            <a:r>
              <a:rPr lang="en-US" sz="2400" dirty="0">
                <a:solidFill>
                  <a:srgbClr val="0000FF"/>
                </a:solidFill>
                <a:hlinkClick r:id="rId3">
                  <a:extLst>
                    <a:ext uri="{A12FA001-AC4F-418D-AE19-62706E023703}">
                      <ahyp:hlinkClr xmlns:ahyp="http://schemas.microsoft.com/office/drawing/2018/hyperlinkcolor" val="tx"/>
                    </a:ext>
                  </a:extLst>
                </a:hlinkClick>
              </a:rPr>
              <a:t>https://www.youtube.com/watch?v=HvswnsfG3oQ&amp;list=PL5Q2soXY2Zi9xidyIgBxUz7xRPS-wisBN&amp;index=11</a:t>
            </a:r>
            <a:endParaRPr lang="en-US" sz="2400" dirty="0"/>
          </a:p>
          <a:p>
            <a:pPr lvl="1"/>
            <a:endParaRPr lang="en-US" sz="24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endParaRPr lang="en-US" sz="26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r>
              <a:rPr lang="en-US" sz="2600" b="1" kern="1200" dirty="0">
                <a:solidFill>
                  <a:srgbClr val="0000FF"/>
                </a:solidFill>
                <a:hlinkClick r:id="rId4">
                  <a:extLst>
                    <a:ext uri="{A12FA001-AC4F-418D-AE19-62706E023703}">
                      <ahyp:hlinkClr xmlns:ahyp="http://schemas.microsoft.com/office/drawing/2018/hyperlinkcolor" val="tx"/>
                    </a:ext>
                  </a:extLst>
                </a:hlinkClick>
              </a:rPr>
              <a:t>https://www.youtube.com/onurmutlulectures</a:t>
            </a:r>
            <a:r>
              <a:rPr lang="en-US" sz="2600" b="1" kern="1200" dirty="0">
                <a:solidFill>
                  <a:srgbClr val="0000FF"/>
                </a:solidFill>
              </a:rPr>
              <a:t> </a:t>
            </a:r>
          </a:p>
          <a:p>
            <a:pPr lvl="1"/>
            <a:endParaRPr lang="en-US" sz="24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42457099"/>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RowHammer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732859901"/>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Memory </a:t>
            </a:r>
            <a:r>
              <a:rPr lang="en-US" sz="4400" dirty="0"/>
              <a:t>Reliability/Security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2141485329"/>
      </p:ext>
    </p:extLst>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A More Recent RowHammer Retrospective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Jeremie Kim,</a:t>
            </a:r>
            <a:br>
              <a:rPr lang="en-US" sz="2000" dirty="0"/>
            </a:br>
            <a:r>
              <a:rPr lang="en-US" sz="2000" b="1" dirty="0">
                <a:hlinkClick r:id="rId2"/>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(30 minutes)]</a:t>
            </a:r>
          </a:p>
          <a:p>
            <a:pPr marL="0" indent="0">
              <a:buNone/>
            </a:pP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15232637"/>
      </p:ext>
    </p:extLst>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RowHammer in 2020</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074113267"/>
      </p:ext>
    </p:extLst>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hlinkClick r:id="rId2"/>
              </a:rPr>
              <a:t>"Revisiting RowHammer: An Experimental Analysis of Modern Devices and Mitigation Techniques"</a:t>
            </a:r>
            <a:br>
              <a:rPr lang="en-US" sz="2000" dirty="0"/>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641648859"/>
      </p:ext>
    </p:extLst>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1" y="911224"/>
            <a:ext cx="8879750" cy="5318753"/>
          </a:xfrm>
        </p:spPr>
        <p:txBody>
          <a:bodyPr/>
          <a:lstStyle/>
          <a:p>
            <a:r>
              <a:rPr lang="en-US" sz="2800" dirty="0"/>
              <a:t>Chips of newer DRAM technology nodes are </a:t>
            </a:r>
            <a:r>
              <a:rPr lang="en-US" sz="2800" b="1" dirty="0">
                <a:solidFill>
                  <a:srgbClr val="C00000"/>
                </a:solidFill>
              </a:rPr>
              <a:t>more vulnerable</a:t>
            </a:r>
            <a:r>
              <a:rPr lang="en-US" sz="2800" dirty="0"/>
              <a:t> to </a:t>
            </a:r>
            <a:r>
              <a:rPr lang="en-US" sz="2800" dirty="0" err="1"/>
              <a:t>RowHammer</a:t>
            </a:r>
            <a:endParaRPr lang="en-US" sz="2800" dirty="0"/>
          </a:p>
          <a:p>
            <a:endParaRPr lang="en-US" sz="2800" dirty="0"/>
          </a:p>
          <a:p>
            <a:r>
              <a:rPr lang="en-US" sz="2800" dirty="0"/>
              <a:t>There are chips today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RowHammer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a:p>
            <a:r>
              <a:rPr lang="en-US" sz="2800" dirty="0"/>
              <a:t>Existing mitigation mechanisms are not effective</a:t>
            </a:r>
          </a:p>
          <a:p>
            <a:endParaRPr lang="en-US" sz="2800" dirty="0"/>
          </a:p>
        </p:txBody>
      </p:sp>
    </p:spTree>
    <p:extLst>
      <p:ext uri="{BB962C8B-B14F-4D97-AF65-F5344CB8AC3E}">
        <p14:creationId xmlns:p14="http://schemas.microsoft.com/office/powerpoint/2010/main" val="671134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hlinkClick r:id="rId2"/>
              </a:rPr>
              <a:t>"TRRespass: Exploiting the Many Sides of Target Row Refresh"</a:t>
            </a:r>
            <a:br>
              <a:rPr lang="en-US" sz="1600" dirty="0"/>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3091395383"/>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Lucian </a:t>
            </a:r>
            <a:r>
              <a:rPr lang="en-US" sz="2000" dirty="0" err="1"/>
              <a:t>Cojocar</a:t>
            </a:r>
            <a:r>
              <a:rPr lang="en-US" sz="2000" dirty="0"/>
              <a:t>, </a:t>
            </a:r>
            <a:r>
              <a:rPr lang="en-US" sz="2000" dirty="0" err="1"/>
              <a:t>Jeremie</a:t>
            </a:r>
            <a:r>
              <a:rPr lang="en-US" sz="2000" dirty="0"/>
              <a:t> Kim, Minesh Patel, Lillian Tsai, Stefan </a:t>
            </a:r>
            <a:r>
              <a:rPr lang="en-US" sz="2000" dirty="0" err="1"/>
              <a:t>Saroiu</a:t>
            </a:r>
            <a:r>
              <a:rPr lang="en-US" sz="2000" dirty="0"/>
              <a:t>, Alec Wolman, and Onur Mutlu,</a:t>
            </a:r>
            <a:br>
              <a:rPr lang="en-US" sz="2000" dirty="0"/>
            </a:br>
            <a:r>
              <a:rPr lang="en-US" sz="2000" b="1" dirty="0">
                <a:hlinkClick r:id="rId2"/>
              </a:rPr>
              <a:t>"Are We Susceptible to Rowhammer? An End-to-End Methodology for Cloud Providers"</a:t>
            </a:r>
            <a:br>
              <a:rPr lang="en-US" sz="2000" dirty="0"/>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p>
          <a:p>
            <a:pPr marL="0" indent="0">
              <a:buNone/>
            </a:pPr>
            <a:br>
              <a:rPr lang="en-US" sz="2000" dirty="0"/>
            </a:b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FCA3E838-8085-B447-B8F6-3CEFA5A1BF16}"/>
              </a:ext>
            </a:extLst>
          </p:cNvPr>
          <p:cNvPicPr>
            <a:picLocks noChangeAspect="1"/>
          </p:cNvPicPr>
          <p:nvPr/>
        </p:nvPicPr>
        <p:blipFill>
          <a:blip r:embed="rId7"/>
          <a:stretch>
            <a:fillRect/>
          </a:stretch>
        </p:blipFill>
        <p:spPr>
          <a:xfrm>
            <a:off x="192658" y="4038671"/>
            <a:ext cx="8887842" cy="2079266"/>
          </a:xfrm>
          <a:prstGeom prst="rect">
            <a:avLst/>
          </a:prstGeom>
        </p:spPr>
      </p:pic>
    </p:spTree>
    <p:extLst>
      <p:ext uri="{BB962C8B-B14F-4D97-AF65-F5344CB8AC3E}">
        <p14:creationId xmlns:p14="http://schemas.microsoft.com/office/powerpoint/2010/main" val="1719136867"/>
      </p:ext>
    </p:extLst>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err="1"/>
              <a:t>BlockHammer</a:t>
            </a:r>
            <a:r>
              <a:rPr lang="en-US" dirty="0"/>
              <a:t> Solution in 2021</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Yaglikci</a:t>
            </a:r>
            <a:r>
              <a:rPr lang="en-US" sz="1800" dirty="0"/>
              <a:t>, </a:t>
            </a:r>
            <a:r>
              <a:rPr lang="en-US" sz="1800" dirty="0" err="1"/>
              <a:t>Minesh</a:t>
            </a:r>
            <a:r>
              <a:rPr lang="en-US" sz="1800" dirty="0"/>
              <a:t> Patel, </a:t>
            </a:r>
            <a:r>
              <a:rPr lang="en-US" sz="1800" dirty="0" err="1"/>
              <a:t>Jeremie</a:t>
            </a:r>
            <a:r>
              <a:rPr lang="en-US" sz="1800" dirty="0"/>
              <a:t> S. Kim, </a:t>
            </a:r>
            <a:r>
              <a:rPr lang="en-US" sz="1800" dirty="0" err="1"/>
              <a:t>Roknoddin</a:t>
            </a:r>
            <a:r>
              <a:rPr lang="en-US" sz="1800" dirty="0"/>
              <a:t> Azizi, </a:t>
            </a:r>
            <a:r>
              <a:rPr lang="en-US" sz="1800" dirty="0" err="1"/>
              <a:t>Ataberk</a:t>
            </a:r>
            <a:r>
              <a:rPr lang="en-US" sz="1800" dirty="0"/>
              <a:t> </a:t>
            </a:r>
            <a:r>
              <a:rPr lang="en-US" sz="1800" dirty="0" err="1"/>
              <a:t>Olgun</a:t>
            </a:r>
            <a:r>
              <a:rPr lang="en-US" sz="1800" dirty="0"/>
              <a:t>, Lois </a:t>
            </a:r>
            <a:r>
              <a:rPr lang="en-US" sz="1800" dirty="0" err="1"/>
              <a:t>Orosa</a:t>
            </a:r>
            <a:r>
              <a:rPr lang="en-US" sz="1800" dirty="0"/>
              <a:t>, Hasan Hassan, </a:t>
            </a:r>
            <a:r>
              <a:rPr lang="en-US" sz="1800" dirty="0" err="1"/>
              <a:t>Jisung</a:t>
            </a:r>
            <a:r>
              <a:rPr lang="en-US" sz="1800" dirty="0"/>
              <a:t> Park, Konstantinos </a:t>
            </a:r>
            <a:r>
              <a:rPr lang="en-US" sz="1800" dirty="0" err="1"/>
              <a:t>Kanellopoulos</a:t>
            </a:r>
            <a:r>
              <a:rPr lang="en-US" sz="1800" dirty="0"/>
              <a:t>, Taha </a:t>
            </a:r>
            <a:r>
              <a:rPr lang="en-US" sz="1800" dirty="0" err="1"/>
              <a:t>Shahroodi</a:t>
            </a:r>
            <a:r>
              <a:rPr lang="en-US" sz="1800" dirty="0"/>
              <a:t>, </a:t>
            </a:r>
            <a:r>
              <a:rPr lang="en-US" sz="1800" dirty="0" err="1"/>
              <a:t>Saugata</a:t>
            </a:r>
            <a:r>
              <a:rPr lang="en-US" sz="1800" dirty="0"/>
              <a:t> Ghose, and Onur Mutlu,</a:t>
            </a:r>
            <a:br>
              <a:rPr lang="en-US" sz="1800" dirty="0"/>
            </a:br>
            <a:r>
              <a:rPr lang="en-US" sz="1800" b="1" dirty="0">
                <a:hlinkClick r:id="rId2"/>
              </a:rPr>
              <a:t>"BlockHammer: Preventing RowHammer at Low Cost by Blacklisting Rapidly-Accessed DRAM Rows"</a:t>
            </a:r>
            <a:br>
              <a:rPr lang="en-US" sz="1800" dirty="0"/>
            </a:br>
            <a:r>
              <a:rPr lang="en-US" sz="1800" i="1" dirty="0"/>
              <a:t>Proceedings of the </a:t>
            </a:r>
            <a:r>
              <a:rPr lang="en-US" sz="1800" i="1" dirty="0">
                <a:hlinkClick r:id="rId3"/>
              </a:rPr>
              <a:t>27th International Symposium on High-Performance Computer Architecture</a:t>
            </a:r>
            <a:r>
              <a:rPr lang="en-US" sz="1800" i="1" dirty="0"/>
              <a:t> (</a:t>
            </a:r>
            <a:r>
              <a:rPr lang="en-US" sz="1800" b="1" i="1" dirty="0"/>
              <a:t>HPCA</a:t>
            </a:r>
            <a:r>
              <a:rPr lang="en-US" sz="1800" i="1" dirty="0"/>
              <a:t>)</a:t>
            </a:r>
            <a:r>
              <a:rPr lang="en-US" sz="1800" dirty="0"/>
              <a:t>, Virtual, February-March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Short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(22 minutes)]</a:t>
            </a:r>
            <a:br>
              <a:rPr lang="en-US" sz="1800" dirty="0"/>
            </a:br>
            <a:r>
              <a:rPr lang="en-US" sz="1800" dirty="0"/>
              <a:t>[</a:t>
            </a:r>
            <a:r>
              <a:rPr lang="en-US" sz="1800" dirty="0">
                <a:hlinkClick r:id="rId9"/>
              </a:rPr>
              <a:t>Short Talk Video</a:t>
            </a:r>
            <a:r>
              <a:rPr lang="en-US" sz="1800" dirty="0"/>
              <a:t> (7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808D06FD-75D7-A34F-BBF6-07F7398B757B}"/>
              </a:ext>
            </a:extLst>
          </p:cNvPr>
          <p:cNvPicPr>
            <a:picLocks noChangeAspect="1"/>
          </p:cNvPicPr>
          <p:nvPr/>
        </p:nvPicPr>
        <p:blipFill>
          <a:blip r:embed="rId10"/>
          <a:stretch>
            <a:fillRect/>
          </a:stretch>
        </p:blipFill>
        <p:spPr>
          <a:xfrm>
            <a:off x="0" y="4667288"/>
            <a:ext cx="9144000" cy="1498016"/>
          </a:xfrm>
          <a:prstGeom prst="rect">
            <a:avLst/>
          </a:prstGeom>
        </p:spPr>
      </p:pic>
    </p:spTree>
    <p:extLst>
      <p:ext uri="{BB962C8B-B14F-4D97-AF65-F5344CB8AC3E}">
        <p14:creationId xmlns:p14="http://schemas.microsoft.com/office/powerpoint/2010/main" val="1491237655"/>
      </p:ext>
    </p:extLst>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4b</a:t>
            </a:r>
          </a:p>
          <a:p>
            <a:pPr lvl="1"/>
            <a:r>
              <a:rPr lang="en-US" sz="2000" dirty="0"/>
              <a:t>RowHammer (ETH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https://www.youtube.com/watch?v=KDy632z23UE&amp;list=PL5Q2soXY2Zi9xidyIgBxUz7xRPS-wisBN&amp;index=8</a:t>
            </a:r>
            <a:endParaRPr lang="en-US" sz="1700" dirty="0">
              <a:solidFill>
                <a:srgbClr val="FF0000"/>
              </a:solidFill>
            </a:endParaRPr>
          </a:p>
          <a:p>
            <a:r>
              <a:rPr lang="en-US" sz="2000" dirty="0">
                <a:solidFill>
                  <a:srgbClr val="FF0000"/>
                </a:solidFill>
              </a:rPr>
              <a:t>Computer Architecture, Fall 2020, Lecture 5a</a:t>
            </a:r>
          </a:p>
          <a:p>
            <a:pPr lvl="1"/>
            <a:r>
              <a:rPr lang="en-US" sz="2000" dirty="0"/>
              <a:t>RowHammer in 2020: </a:t>
            </a:r>
            <a:r>
              <a:rPr lang="en-US" sz="2000" dirty="0" err="1"/>
              <a:t>TRRespass</a:t>
            </a:r>
            <a:r>
              <a:rPr lang="en-US" sz="2000" dirty="0"/>
              <a:t> (ETH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https://www.youtube.com/watch?v=pwRw7QqK_qA&amp;list=PL5Q2soXY2Zi9xidyIgBxUz7xRPS-wisBN&amp;index=9</a:t>
            </a:r>
            <a:endParaRPr lang="en-US" sz="1700" dirty="0">
              <a:solidFill>
                <a:srgbClr val="0000FF"/>
              </a:solidFill>
            </a:endParaRPr>
          </a:p>
          <a:p>
            <a:r>
              <a:rPr lang="en-US" sz="2000" dirty="0">
                <a:solidFill>
                  <a:srgbClr val="FF0000"/>
                </a:solidFill>
              </a:rPr>
              <a:t>Computer Architecture, Fall 2020, Lecture 5b</a:t>
            </a:r>
          </a:p>
          <a:p>
            <a:pPr lvl="1"/>
            <a:r>
              <a:rPr lang="en-US" sz="2000" dirty="0"/>
              <a:t>RowHammer in 2020: Revisiting RowHammer (ETH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https://www.youtube.com/watch?v=gR7XR-Eepcg&amp;list=PL5Q2soXY2Zi9xidyIgBxUz7xRPS-wisBN&amp;index=10</a:t>
            </a:r>
            <a:endParaRPr lang="en-US" sz="1700" dirty="0">
              <a:solidFill>
                <a:srgbClr val="0000FF"/>
              </a:solidFill>
            </a:endParaRPr>
          </a:p>
          <a:p>
            <a:r>
              <a:rPr lang="en-US" sz="2000" dirty="0">
                <a:solidFill>
                  <a:srgbClr val="FF0000"/>
                </a:solidFill>
              </a:rPr>
              <a:t>Computer Architecture, Fall 2020, Lecture 5c</a:t>
            </a:r>
          </a:p>
          <a:p>
            <a:pPr lvl="1"/>
            <a:r>
              <a:rPr lang="en-US" sz="2000" dirty="0"/>
              <a:t>Secure and Reliable Memory (ETH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https://www.youtube.com/watch?v=HvswnsfG3oQ&amp;list=PL5Q2soXY2Zi9xidyIgBxUz7xRPS-wisBN&amp;index=11</a:t>
            </a:r>
            <a:endParaRPr lang="en-US" sz="2000" dirty="0">
              <a:hlinkClick r:id="rId6">
                <a:extLst>
                  <a:ext uri="{A12FA001-AC4F-418D-AE19-62706E023703}">
                    <ahyp:hlinkClr xmlns:ahyp="http://schemas.microsoft.com/office/drawing/2018/hyperlinkcolor" val="tx"/>
                  </a:ext>
                </a:extLst>
              </a:hlinkClick>
            </a:endParaRPr>
          </a:p>
          <a:p>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17986810"/>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dirty="0"/>
              <a:t>The Story of </a:t>
            </a:r>
            <a:r>
              <a:rPr lang="en-US" dirty="0" err="1"/>
              <a:t>RowHammer</a:t>
            </a:r>
            <a:r>
              <a:rPr lang="en-US" dirty="0"/>
              <a:t> Lecture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hlinkClick r:id="rId2"/>
              </a:rPr>
              <a:t>"The Story of RowHammer"</a:t>
            </a:r>
            <a:br>
              <a:rPr lang="en-US" sz="1600" dirty="0"/>
            </a:br>
            <a:r>
              <a:rPr lang="en-US" sz="1600" dirty="0"/>
              <a:t>Keynote Talk at </a:t>
            </a:r>
            <a:r>
              <a:rPr lang="en-US" sz="1600" i="1" dirty="0">
                <a:hlinkClick r:id="rId3"/>
              </a:rPr>
              <a:t>Secure Hardware, Architectures, and Operating Systems Workshop</a:t>
            </a:r>
            <a:r>
              <a:rPr lang="en-US" sz="1600" i="1" dirty="0"/>
              <a:t> (</a:t>
            </a:r>
            <a:r>
              <a:rPr lang="en-US" sz="1600" b="1" i="1" dirty="0" err="1"/>
              <a:t>SeHAS</a:t>
            </a:r>
            <a:r>
              <a:rPr lang="en-US" sz="1600" i="1" dirty="0"/>
              <a:t>), held with </a:t>
            </a:r>
            <a:r>
              <a:rPr lang="en-US" sz="1600" i="1" dirty="0">
                <a:hlinkClick r:id="rId4"/>
              </a:rPr>
              <a:t>HiPEAC 2021 Conference</a:t>
            </a:r>
            <a:r>
              <a:rPr lang="en-US" sz="1600" dirty="0"/>
              <a:t>, Virtual, 19 January 2021.</a:t>
            </a:r>
            <a:br>
              <a:rPr lang="en-US" sz="1600" dirty="0"/>
            </a:br>
            <a:r>
              <a:rPr lang="en-US" sz="1600" dirty="0"/>
              <a:t>[</a:t>
            </a:r>
            <a:r>
              <a:rPr lang="en-US" sz="1600" dirty="0">
                <a:hlinkClick r:id="rId2"/>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Talk Video</a:t>
            </a:r>
            <a:r>
              <a:rPr lang="en-US" sz="1600" dirty="0"/>
              <a:t> (1 </a:t>
            </a:r>
            <a:r>
              <a:rPr lang="en-US" sz="1600" dirty="0" err="1"/>
              <a:t>hr</a:t>
            </a:r>
            <a:r>
              <a:rPr lang="en-US" sz="1600" dirty="0"/>
              <a:t> 15 minutes, with Q&amp;A)]</a:t>
            </a: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3B6C85BC-E1D4-CE46-B0F7-E149869B2D17}"/>
              </a:ext>
            </a:extLst>
          </p:cNvPr>
          <p:cNvPicPr>
            <a:picLocks noChangeAspect="1"/>
          </p:cNvPicPr>
          <p:nvPr/>
        </p:nvPicPr>
        <p:blipFill>
          <a:blip r:embed="rId7"/>
          <a:stretch>
            <a:fillRect/>
          </a:stretch>
        </p:blipFill>
        <p:spPr>
          <a:xfrm>
            <a:off x="1547664" y="2422891"/>
            <a:ext cx="6264696" cy="4318477"/>
          </a:xfrm>
          <a:prstGeom prst="rect">
            <a:avLst/>
          </a:prstGeom>
        </p:spPr>
      </p:pic>
    </p:spTree>
    <p:extLst>
      <p:ext uri="{BB962C8B-B14F-4D97-AF65-F5344CB8AC3E}">
        <p14:creationId xmlns:p14="http://schemas.microsoft.com/office/powerpoint/2010/main" val="602476188"/>
      </p:ext>
    </p:extLst>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3426507321"/>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 Reliability</a:t>
            </a:r>
          </a:p>
        </p:txBody>
      </p:sp>
      <p:sp>
        <p:nvSpPr>
          <p:cNvPr id="3" name="Content Placeholder 2"/>
          <p:cNvSpPr>
            <a:spLocks noGrp="1"/>
          </p:cNvSpPr>
          <p:nvPr>
            <p:ph idx="1"/>
          </p:nvPr>
        </p:nvSpPr>
        <p:spPr>
          <a:xfrm>
            <a:off x="228600" y="1052736"/>
            <a:ext cx="8610600" cy="5195664"/>
          </a:xfrm>
        </p:spPr>
        <p:txBody>
          <a:bodyPr/>
          <a:lstStyle/>
          <a:p>
            <a:r>
              <a:rPr lang="en-US" dirty="0"/>
              <a:t>DRAM is becoming less reliable </a:t>
            </a:r>
            <a:r>
              <a:rPr lang="en-US" dirty="0">
                <a:sym typeface="Wingdings"/>
              </a:rPr>
              <a:t> more vulnerable</a:t>
            </a:r>
          </a:p>
          <a:p>
            <a:endParaRPr lang="en-US" dirty="0">
              <a:sym typeface="Wingdings"/>
            </a:endParaRPr>
          </a:p>
          <a:p>
            <a:r>
              <a:rPr lang="en-US" dirty="0">
                <a:sym typeface="Wingdings"/>
              </a:rPr>
              <a:t>Due to difficulties in DRAM scaling, other problems may also appear (or they may be going unnoticed)</a:t>
            </a:r>
          </a:p>
          <a:p>
            <a:endParaRPr lang="en-US" dirty="0">
              <a:sym typeface="Wingdings"/>
            </a:endParaRPr>
          </a:p>
          <a:p>
            <a:r>
              <a:rPr lang="en-US" dirty="0">
                <a:sym typeface="Wingdings"/>
              </a:rPr>
              <a:t>Some errors may already be slipping into the field</a:t>
            </a:r>
          </a:p>
          <a:p>
            <a:pPr lvl="1"/>
            <a:r>
              <a:rPr lang="en-US" dirty="0">
                <a:sym typeface="Wingdings"/>
              </a:rPr>
              <a:t>Read disturb errors (</a:t>
            </a:r>
            <a:r>
              <a:rPr lang="en-US" dirty="0" err="1">
                <a:sym typeface="Wingdings"/>
              </a:rPr>
              <a:t>Rowhammer</a:t>
            </a:r>
            <a:r>
              <a:rPr lang="en-US" dirty="0">
                <a:sym typeface="Wingdings"/>
              </a:rPr>
              <a:t>)</a:t>
            </a:r>
          </a:p>
          <a:p>
            <a:pPr lvl="1"/>
            <a:r>
              <a:rPr lang="en-US" dirty="0">
                <a:sym typeface="Wingdings"/>
              </a:rPr>
              <a:t>Retention errors</a:t>
            </a:r>
          </a:p>
          <a:p>
            <a:pPr lvl="1"/>
            <a:r>
              <a:rPr lang="en-US" dirty="0">
                <a:sym typeface="Wingdings"/>
              </a:rPr>
              <a:t>Read errors, write errors</a:t>
            </a:r>
          </a:p>
          <a:p>
            <a:pPr lvl="1"/>
            <a:r>
              <a:rPr lang="en-US" dirty="0">
                <a:sym typeface="Wingdings"/>
              </a:rPr>
              <a:t>…</a:t>
            </a:r>
          </a:p>
          <a:p>
            <a:endParaRPr lang="en-US" dirty="0">
              <a:sym typeface="Wingdings"/>
            </a:endParaRPr>
          </a:p>
          <a:p>
            <a:r>
              <a:rPr lang="en-US" dirty="0">
                <a:solidFill>
                  <a:srgbClr val="FF0000"/>
                </a:solidFill>
                <a:sym typeface="Wingdings"/>
              </a:rPr>
              <a:t>These errors can also pose security vulnerabilities</a:t>
            </a: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a:spLocks noChangeArrowheads="1"/>
          </p:cNvSpPr>
          <p:nvPr/>
        </p:nvSpPr>
        <p:spPr bwMode="auto">
          <a:xfrm>
            <a:off x="899592" y="4005064"/>
            <a:ext cx="223224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39946518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All Memory Technologies are Vulnerable</a:t>
            </a:r>
          </a:p>
        </p:txBody>
      </p:sp>
      <p:sp>
        <p:nvSpPr>
          <p:cNvPr id="3" name="Content Placeholder 2"/>
          <p:cNvSpPr>
            <a:spLocks noGrp="1"/>
          </p:cNvSpPr>
          <p:nvPr>
            <p:ph idx="1"/>
          </p:nvPr>
        </p:nvSpPr>
        <p:spPr>
          <a:xfrm>
            <a:off x="228600" y="1268760"/>
            <a:ext cx="8610600" cy="4979640"/>
          </a:xfrm>
        </p:spPr>
        <p:txBody>
          <a:bodyPr/>
          <a:lstStyle/>
          <a:p>
            <a:r>
              <a:rPr lang="en-US" dirty="0"/>
              <a:t>DRAM</a:t>
            </a:r>
          </a:p>
          <a:p>
            <a:endParaRPr lang="en-US" dirty="0"/>
          </a:p>
          <a:p>
            <a:r>
              <a:rPr lang="en-US" dirty="0"/>
              <a:t>Flash memory</a:t>
            </a:r>
          </a:p>
          <a:p>
            <a:endParaRPr lang="en-US" dirty="0"/>
          </a:p>
          <a:p>
            <a:r>
              <a:rPr lang="en-US" dirty="0"/>
              <a:t>Emerging Technologies</a:t>
            </a:r>
          </a:p>
          <a:p>
            <a:pPr lvl="1"/>
            <a:r>
              <a:rPr lang="en-US" dirty="0"/>
              <a:t>Phase Change Memory</a:t>
            </a:r>
          </a:p>
          <a:p>
            <a:pPr lvl="1"/>
            <a:r>
              <a:rPr lang="en-US" dirty="0"/>
              <a:t>STT-MRAM</a:t>
            </a:r>
          </a:p>
          <a:p>
            <a:pPr lvl="1"/>
            <a:r>
              <a:rPr lang="en-US" dirty="0"/>
              <a:t>RRAM, memristors</a:t>
            </a:r>
          </a:p>
          <a:p>
            <a:pPr lvl="1"/>
            <a:r>
              <a:rPr lang="en-US" dirty="0"/>
              <a:t>… </a:t>
            </a:r>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769511824"/>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We Keep Memory Secure?</a:t>
            </a:r>
          </a:p>
        </p:txBody>
      </p:sp>
      <p:sp>
        <p:nvSpPr>
          <p:cNvPr id="3" name="Content Placeholder 2"/>
          <p:cNvSpPr>
            <a:spLocks noGrp="1"/>
          </p:cNvSpPr>
          <p:nvPr>
            <p:ph idx="1"/>
          </p:nvPr>
        </p:nvSpPr>
        <p:spPr>
          <a:xfrm>
            <a:off x="0" y="1268760"/>
            <a:ext cx="9144000" cy="5112568"/>
          </a:xfrm>
        </p:spPr>
        <p:txBody>
          <a:bodyPr/>
          <a:lstStyle/>
          <a:p>
            <a:r>
              <a:rPr lang="en-US" b="1" dirty="0">
                <a:solidFill>
                  <a:srgbClr val="FF0000"/>
                </a:solidFill>
              </a:rPr>
              <a:t>Understand</a:t>
            </a:r>
            <a:r>
              <a:rPr lang="en-US" dirty="0">
                <a:solidFill>
                  <a:srgbClr val="FF0000"/>
                </a:solidFill>
              </a:rPr>
              <a:t>:</a:t>
            </a:r>
            <a:r>
              <a:rPr lang="en-US" dirty="0">
                <a:solidFill>
                  <a:srgbClr val="0000FF"/>
                </a:solidFill>
              </a:rPr>
              <a:t> Methodologies for failure modeling and discovery</a:t>
            </a:r>
          </a:p>
          <a:p>
            <a:pPr lvl="1"/>
            <a:r>
              <a:rPr lang="en-US" dirty="0"/>
              <a:t>Modeling and prediction based on real (device) data </a:t>
            </a:r>
          </a:p>
          <a:p>
            <a:endParaRPr lang="en-US" dirty="0"/>
          </a:p>
          <a:p>
            <a:pPr marL="0" indent="0">
              <a:buNone/>
            </a:pPr>
            <a:endParaRPr lang="en-US" dirty="0"/>
          </a:p>
          <a:p>
            <a:r>
              <a:rPr lang="en-US" b="1" dirty="0">
                <a:solidFill>
                  <a:srgbClr val="FF0000"/>
                </a:solidFill>
              </a:rPr>
              <a:t>Architect</a:t>
            </a:r>
            <a:r>
              <a:rPr lang="en-US" dirty="0">
                <a:solidFill>
                  <a:srgbClr val="FF0000"/>
                </a:solidFill>
              </a:rPr>
              <a:t>:</a:t>
            </a:r>
            <a:r>
              <a:rPr lang="en-US" dirty="0">
                <a:solidFill>
                  <a:srgbClr val="0000FF"/>
                </a:solidFill>
              </a:rPr>
              <a:t> Principled co-architecting of system and memory</a:t>
            </a:r>
          </a:p>
          <a:p>
            <a:pPr lvl="1"/>
            <a:r>
              <a:rPr lang="en-US" dirty="0"/>
              <a:t>Good partitioning of duties across the stack</a:t>
            </a:r>
          </a:p>
          <a:p>
            <a:endParaRPr lang="en-US" dirty="0"/>
          </a:p>
          <a:p>
            <a:endParaRPr lang="en-US" dirty="0"/>
          </a:p>
          <a:p>
            <a:r>
              <a:rPr lang="en-US" b="1" dirty="0">
                <a:solidFill>
                  <a:srgbClr val="FF0000"/>
                </a:solidFill>
              </a:rPr>
              <a:t>Design &amp; Test</a:t>
            </a:r>
            <a:r>
              <a:rPr lang="en-US" dirty="0">
                <a:solidFill>
                  <a:srgbClr val="FF0000"/>
                </a:solidFill>
              </a:rPr>
              <a:t>:</a:t>
            </a:r>
            <a:r>
              <a:rPr lang="en-US" dirty="0">
                <a:solidFill>
                  <a:srgbClr val="0000FF"/>
                </a:solidFill>
              </a:rPr>
              <a:t> Principled design, automation, testing</a:t>
            </a:r>
          </a:p>
          <a:p>
            <a:pPr lvl="1"/>
            <a:r>
              <a:rPr lang="en-US" dirty="0"/>
              <a:t>High coverage and good interaction with system reliability methods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053447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2" name="Title 1"/>
          <p:cNvSpPr txBox="1">
            <a:spLocks/>
          </p:cNvSpPr>
          <p:nvPr/>
        </p:nvSpPr>
        <p:spPr bwMode="auto">
          <a:xfrm>
            <a:off x="107504" y="152400"/>
            <a:ext cx="9036496"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500" b="0" i="0" u="none" strike="noStrike" kern="1200" cap="none" spc="0" normalizeH="0" baseline="0" noProof="0" dirty="0">
                <a:ln>
                  <a:noFill/>
                </a:ln>
                <a:solidFill>
                  <a:srgbClr val="006633"/>
                </a:solidFill>
                <a:effectLst/>
                <a:uLnTx/>
                <a:uFillTx/>
                <a:latin typeface="Garamond"/>
                <a:ea typeface="+mj-ea"/>
                <a:cs typeface="+mj-cs"/>
              </a:rPr>
              <a:t>Understand and Model with Experiments (DRAM)</a:t>
            </a:r>
          </a:p>
        </p:txBody>
      </p:sp>
    </p:spTree>
    <p:extLst>
      <p:ext uri="{BB962C8B-B14F-4D97-AF65-F5344CB8AC3E}">
        <p14:creationId xmlns:p14="http://schemas.microsoft.com/office/powerpoint/2010/main" val="3258107117"/>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Understand and Model with Experiments (Flash)</a:t>
            </a:r>
            <a:endParaRPr lang="en-US" sz="3800" dirty="0"/>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61" name="Rectangle 60"/>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Tree>
    <p:extLst>
      <p:ext uri="{BB962C8B-B14F-4D97-AF65-F5344CB8AC3E}">
        <p14:creationId xmlns:p14="http://schemas.microsoft.com/office/powerpoint/2010/main" val="3683024715"/>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Understanding Flash Memory Reliability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805" y="1219200"/>
            <a:ext cx="8453023" cy="516433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706939" y="1484784"/>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39928627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are Two Other Solution Directions</a:t>
            </a:r>
          </a:p>
        </p:txBody>
      </p:sp>
      <p:sp>
        <p:nvSpPr>
          <p:cNvPr id="3" name="Content Placeholder 2"/>
          <p:cNvSpPr>
            <a:spLocks noGrp="1"/>
          </p:cNvSpPr>
          <p:nvPr>
            <p:ph idx="1"/>
          </p:nvPr>
        </p:nvSpPr>
        <p:spPr>
          <a:xfrm>
            <a:off x="107504" y="980728"/>
            <a:ext cx="8964488" cy="5193723"/>
          </a:xfrm>
        </p:spPr>
        <p:txBody>
          <a:bodyPr/>
          <a:lstStyle/>
          <a:p>
            <a:r>
              <a:rPr lang="en-US" b="1" dirty="0">
                <a:solidFill>
                  <a:srgbClr val="FF0000"/>
                </a:solidFill>
              </a:rPr>
              <a:t>New Technologies: </a:t>
            </a:r>
            <a:r>
              <a:rPr lang="en-US" dirty="0"/>
              <a:t>Replace or (more likely) augment DRAM with a different technology</a:t>
            </a:r>
          </a:p>
          <a:p>
            <a:pPr lvl="1"/>
            <a:r>
              <a:rPr lang="en-US" dirty="0">
                <a:solidFill>
                  <a:srgbClr val="0000FF"/>
                </a:solidFill>
              </a:rPr>
              <a:t>Non-volatile memories</a:t>
            </a:r>
          </a:p>
          <a:p>
            <a:endParaRPr lang="en-US" dirty="0"/>
          </a:p>
          <a:p>
            <a:r>
              <a:rPr lang="en-US" b="1" dirty="0">
                <a:solidFill>
                  <a:srgbClr val="FF0000"/>
                </a:solidFill>
              </a:rPr>
              <a:t>Embracing Un-reliability:</a:t>
            </a:r>
            <a:r>
              <a:rPr lang="en-US" dirty="0">
                <a:solidFill>
                  <a:srgbClr val="FF0000"/>
                </a:solidFill>
              </a:rPr>
              <a:t> </a:t>
            </a:r>
          </a:p>
          <a:p>
            <a:pPr marL="0" indent="0">
              <a:buNone/>
            </a:pPr>
            <a:r>
              <a:rPr lang="en-US" dirty="0">
                <a:solidFill>
                  <a:srgbClr val="FF0000"/>
                </a:solidFill>
              </a:rPr>
              <a:t>    </a:t>
            </a:r>
            <a:r>
              <a:rPr lang="en-US" dirty="0"/>
              <a:t>Design memories with different reliability</a:t>
            </a:r>
          </a:p>
          <a:p>
            <a:pPr marL="0" indent="0">
              <a:buNone/>
            </a:pPr>
            <a:r>
              <a:rPr lang="en-US" dirty="0"/>
              <a:t>    and store data intelligently across them</a:t>
            </a:r>
          </a:p>
          <a:p>
            <a:pPr marL="0" indent="0">
              <a:buNone/>
            </a:pPr>
            <a:r>
              <a:rPr lang="en-US" b="1" dirty="0">
                <a:solidFill>
                  <a:schemeClr val="accent2">
                    <a:lumMod val="75000"/>
                  </a:schemeClr>
                </a:solidFill>
              </a:rPr>
              <a:t>    [Luo+ DSN 2014]</a:t>
            </a:r>
          </a:p>
          <a:p>
            <a:pPr marL="0" indent="0">
              <a:buNone/>
            </a:pPr>
            <a:endParaRPr lang="en-US" dirty="0"/>
          </a:p>
          <a:p>
            <a:r>
              <a:rPr lang="en-US" dirty="0"/>
              <a:t>…</a:t>
            </a:r>
          </a:p>
          <a:p>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TextBox 4"/>
          <p:cNvSpPr txBox="1"/>
          <p:nvPr/>
        </p:nvSpPr>
        <p:spPr>
          <a:xfrm>
            <a:off x="179512" y="5445224"/>
            <a:ext cx="8784976" cy="1323439"/>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0000FF"/>
                </a:solidFill>
                <a:effectLst/>
                <a:uLnTx/>
                <a:uFillTx/>
                <a:latin typeface="Calibri"/>
                <a:ea typeface="+mn-ea"/>
                <a:cs typeface="+mn-cs"/>
              </a:rPr>
              <a:t>Fundamental solutions to security require co-design across the hierarchy</a:t>
            </a:r>
          </a:p>
        </p:txBody>
      </p:sp>
      <p:sp>
        <p:nvSpPr>
          <p:cNvPr id="19" name="Text Box 17"/>
          <p:cNvSpPr txBox="1">
            <a:spLocks noChangeArrowheads="1"/>
          </p:cNvSpPr>
          <p:nvPr/>
        </p:nvSpPr>
        <p:spPr bwMode="auto">
          <a:xfrm>
            <a:off x="6957984" y="333077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20" name="Text Box 18"/>
          <p:cNvSpPr txBox="1">
            <a:spLocks noChangeAspect="1" noChangeArrowheads="1"/>
          </p:cNvSpPr>
          <p:nvPr/>
        </p:nvSpPr>
        <p:spPr bwMode="auto">
          <a:xfrm>
            <a:off x="6957984" y="295929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21" name="Text Box 19"/>
          <p:cNvSpPr txBox="1">
            <a:spLocks noChangeAspect="1" noChangeArrowheads="1"/>
          </p:cNvSpPr>
          <p:nvPr/>
        </p:nvSpPr>
        <p:spPr bwMode="auto">
          <a:xfrm>
            <a:off x="6954809" y="229498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22" name="Text Box 20"/>
          <p:cNvSpPr txBox="1">
            <a:spLocks noChangeAspect="1" noChangeArrowheads="1"/>
          </p:cNvSpPr>
          <p:nvPr/>
        </p:nvSpPr>
        <p:spPr bwMode="auto">
          <a:xfrm>
            <a:off x="6954809" y="192350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23" name="Text Box 21"/>
          <p:cNvSpPr txBox="1">
            <a:spLocks noChangeAspect="1" noChangeArrowheads="1"/>
          </p:cNvSpPr>
          <p:nvPr/>
        </p:nvSpPr>
        <p:spPr bwMode="auto">
          <a:xfrm>
            <a:off x="6954809" y="155679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24" name="Text Box 22"/>
          <p:cNvSpPr txBox="1">
            <a:spLocks noChangeAspect="1" noChangeArrowheads="1"/>
          </p:cNvSpPr>
          <p:nvPr/>
        </p:nvSpPr>
        <p:spPr bwMode="auto">
          <a:xfrm>
            <a:off x="6957984" y="370383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25" name="Text Box 23"/>
          <p:cNvSpPr txBox="1">
            <a:spLocks noChangeAspect="1" noChangeArrowheads="1"/>
          </p:cNvSpPr>
          <p:nvPr/>
        </p:nvSpPr>
        <p:spPr bwMode="auto">
          <a:xfrm>
            <a:off x="6957984" y="407531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26" name="Text Box 24"/>
          <p:cNvSpPr txBox="1">
            <a:spLocks noChangeAspect="1" noChangeArrowheads="1"/>
          </p:cNvSpPr>
          <p:nvPr/>
        </p:nvSpPr>
        <p:spPr bwMode="auto">
          <a:xfrm>
            <a:off x="6957984" y="263691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27" name="Text Box 23"/>
          <p:cNvSpPr txBox="1">
            <a:spLocks noChangeAspect="1" noChangeArrowheads="1"/>
          </p:cNvSpPr>
          <p:nvPr/>
        </p:nvSpPr>
        <p:spPr bwMode="auto">
          <a:xfrm>
            <a:off x="6959572" y="443091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28" name="Rounded Rectangle 27"/>
          <p:cNvSpPr>
            <a:spLocks noChangeArrowheads="1"/>
          </p:cNvSpPr>
          <p:nvPr/>
        </p:nvSpPr>
        <p:spPr bwMode="auto">
          <a:xfrm rot="5400000">
            <a:off x="6849380" y="2033972"/>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0142544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Secure, Reliable, Safe</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68457849"/>
      </p:ext>
    </p:extLst>
  </p:cSld>
  <p:clrMapOvr>
    <a:masterClrMapping/>
  </p:clrMapOvr>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One Important 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873235621"/>
      </p:ext>
    </p:extLst>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6" name="Rectangle 5">
            <a:extLst>
              <a:ext uri="{FF2B5EF4-FFF2-40B4-BE49-F238E27FC236}">
                <a16:creationId xmlns:a16="http://schemas.microsoft.com/office/drawing/2014/main" id="{AF454C8E-644E-3243-B4AA-441B607FE0D8}"/>
              </a:ext>
            </a:extLst>
          </p:cNvPr>
          <p:cNvSpPr/>
          <p:nvPr/>
        </p:nvSpPr>
        <p:spPr>
          <a:xfrm>
            <a:off x="514406" y="2564904"/>
            <a:ext cx="686590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925292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a:t>Maslow’s (Human) Hierarchy of Needs, Revisited</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p:txBody>
      </p:sp>
      <p:sp>
        <p:nvSpPr>
          <p:cNvPr id="7" name="TextBox 6"/>
          <p:cNvSpPr txBox="1"/>
          <p:nvPr/>
        </p:nvSpPr>
        <p:spPr>
          <a:xfrm>
            <a:off x="3778884" y="4869160"/>
            <a:ext cx="4033476" cy="584775"/>
          </a:xfrm>
          <a:prstGeom prst="rect">
            <a:avLst/>
          </a:prstGeom>
          <a:solidFill>
            <a:srgbClr val="A285C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uLnTx/>
                <a:uFillTx/>
                <a:latin typeface="Tahoma"/>
                <a:ea typeface="+mn-ea"/>
                <a:cs typeface="+mn-cs"/>
              </a:rPr>
              <a:t>Everlasting energy</a:t>
            </a:r>
            <a:endParaRPr kumimoji="0" lang="en-US" sz="3200" b="1" i="0" u="none" strike="noStrike" kern="1200" cap="none" spc="0" normalizeH="0" baseline="0" noProof="0" dirty="0">
              <a:ln>
                <a:noFill/>
              </a:ln>
              <a:solidFill>
                <a:srgbClr val="FFFF00"/>
              </a:solidFill>
              <a:effectLst/>
              <a:uLnTx/>
              <a:uFillTx/>
              <a:latin typeface="Tahoma"/>
              <a:ea typeface="+mn-ea"/>
              <a:cs typeface="+mn-cs"/>
            </a:endParaRPr>
          </a:p>
        </p:txBody>
      </p:sp>
      <p:sp>
        <p:nvSpPr>
          <p:cNvPr id="8" name="TextBox 7"/>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9" name="TextBox 8"/>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0" name="Picture 9">
            <a:extLst>
              <a:ext uri="{FF2B5EF4-FFF2-40B4-BE49-F238E27FC236}">
                <a16:creationId xmlns:a16="http://schemas.microsoft.com/office/drawing/2014/main" id="{F36BB17F-F734-3B48-BE0D-49A57CBB00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Tree>
    <p:extLst>
      <p:ext uri="{BB962C8B-B14F-4D97-AF65-F5344CB8AC3E}">
        <p14:creationId xmlns:p14="http://schemas.microsoft.com/office/powerpoint/2010/main" val="22957671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295400"/>
            <a:ext cx="65024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1374483826"/>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13891"/>
            <a:ext cx="8763000" cy="4951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133230553"/>
      </p:ext>
    </p:extLst>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65371010"/>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144733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871988"/>
      </p:ext>
    </p:extLst>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25726459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386104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1189715493"/>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583384"/>
            <a:ext cx="6669360" cy="30475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099841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214853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r>
              <a:rPr lang="en-US" sz="1800" dirty="0"/>
              <a:t>Onur Mutlu, Jared Stark, Chris Wilkerson, and Yale N. </a:t>
            </a:r>
            <a:r>
              <a:rPr lang="en-US" sz="1800" dirty="0" err="1"/>
              <a:t>Patt</a:t>
            </a:r>
            <a:r>
              <a:rPr lang="en-US" sz="1800" dirty="0"/>
              <a:t>, </a:t>
            </a:r>
            <a:br>
              <a:rPr lang="en-US" sz="1800" dirty="0"/>
            </a:br>
            <a:r>
              <a:rPr lang="en-US" sz="1800" b="1" dirty="0">
                <a:hlinkClick r:id="rId2"/>
              </a:rPr>
              <a:t>"Runahead Execution: An Alternative to Very Large Instruction Windows for Out-of-order Processors"</a:t>
            </a:r>
            <a:br>
              <a:rPr lang="en-US" sz="1800" dirty="0"/>
            </a:br>
            <a:r>
              <a:rPr lang="en-US" sz="1800" i="1" dirty="0"/>
              <a:t>Proceedings of the </a:t>
            </a:r>
            <a:r>
              <a:rPr lang="en-US" sz="1800" i="1" dirty="0">
                <a:hlinkClick r:id="rId3"/>
              </a:rPr>
              <a:t>9th International Symposium on High-Performance Computer Architecture</a:t>
            </a:r>
            <a:r>
              <a:rPr lang="en-US" sz="1800" i="1" dirty="0"/>
              <a:t> (</a:t>
            </a:r>
            <a:r>
              <a:rPr lang="en-US" sz="1800" b="1" i="1" dirty="0"/>
              <a:t>HPCA</a:t>
            </a:r>
            <a:r>
              <a:rPr lang="en-US" sz="1800" i="1" dirty="0"/>
              <a:t>)</a:t>
            </a:r>
            <a:r>
              <a:rPr lang="en-US" sz="1800" dirty="0"/>
              <a:t>, pages 129-140, Anaheim, CA, February 2003. </a:t>
            </a:r>
            <a:r>
              <a:rPr lang="en-US" sz="1800" dirty="0">
                <a:hlinkClick r:id="rId4"/>
              </a:rPr>
              <a:t>Slides (pdf)</a:t>
            </a:r>
            <a:r>
              <a:rPr lang="en-US" sz="1800" dirty="0"/>
              <a:t> </a:t>
            </a:r>
            <a:r>
              <a:rPr lang="en-US" sz="1800" b="1" i="1" dirty="0"/>
              <a:t> </a:t>
            </a:r>
          </a:p>
          <a:p>
            <a:pPr marL="327025" lvl="1" indent="0">
              <a:buNone/>
            </a:pPr>
            <a:r>
              <a:rPr lang="en-US" sz="1600" b="1" i="1" dirty="0">
                <a:solidFill>
                  <a:srgbClr val="FF0000"/>
                </a:solidFill>
              </a:rPr>
              <a:t>One of the 15 computer arch. papers of 2003 selected as Top Picks by IEEE Micro.</a:t>
            </a:r>
            <a:br>
              <a:rPr lang="en-US" sz="1600" dirty="0">
                <a:solidFill>
                  <a:srgbClr val="FF0000"/>
                </a:solidFill>
              </a:rPr>
            </a:br>
            <a:r>
              <a:rPr lang="en-US" sz="1600" b="1" i="1" dirty="0">
                <a:solidFill>
                  <a:srgbClr val="FF0000"/>
                </a:solidFill>
              </a:rPr>
              <a:t>HPCA Test of Time Award (awarded in 2021).</a:t>
            </a:r>
            <a:endParaRPr lang="en-US" sz="1600" dirty="0">
              <a:solidFill>
                <a:srgbClr val="FF0000"/>
              </a:solidFill>
            </a:endParaRPr>
          </a:p>
          <a:p>
            <a:pPr marL="0" indent="0">
              <a:buNone/>
            </a:pPr>
            <a:br>
              <a:rPr lang="en-US" sz="1800" dirty="0"/>
            </a:br>
            <a:endParaRPr lang="en-US" sz="18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157</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542891243"/>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(2015)</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2394073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(2015)</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1184211700"/>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9963273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1457382059"/>
      </p:ext>
    </p:extLst>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Trends</a:t>
            </a:r>
          </a:p>
        </p:txBody>
      </p:sp>
      <p:sp>
        <p:nvSpPr>
          <p:cNvPr id="3" name="Content Placeholder 2"/>
          <p:cNvSpPr>
            <a:spLocks noGrp="1"/>
          </p:cNvSpPr>
          <p:nvPr>
            <p:ph idx="1"/>
          </p:nvPr>
        </p:nvSpPr>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5513782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67350858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003568788"/>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42582325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27308860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28" y="4869160"/>
            <a:ext cx="8489975" cy="1323439"/>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A memory access consumes ~1000X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3905904010"/>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9788868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compilers, languages?</a:t>
            </a:r>
          </a:p>
          <a:p>
            <a:pPr lvl="1"/>
            <a:r>
              <a:rPr lang="en-US" sz="2200" dirty="0">
                <a:latin typeface="Tahoma"/>
                <a:cs typeface="Tahoma"/>
              </a:rPr>
              <a:t>algorithms and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3359673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print"/>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print"/>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5621379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30" name="TextBox 29"/>
          <p:cNvSpPr txBox="1"/>
          <p:nvPr/>
        </p:nvSpPr>
        <p:spPr>
          <a:xfrm>
            <a:off x="3731734" y="1507524"/>
            <a:ext cx="22397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4) Unwanted data movement</a:t>
            </a:r>
          </a:p>
        </p:txBody>
      </p:sp>
      <p:sp>
        <p:nvSpPr>
          <p:cNvPr id="37" name="Slide Number Placeholder 3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9" name="TextBox 38"/>
          <p:cNvSpPr txBox="1"/>
          <p:nvPr/>
        </p:nvSpPr>
        <p:spPr>
          <a:xfrm>
            <a:off x="179512" y="6093296"/>
            <a:ext cx="7584528"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    (for 4KB page copy via DMA)</a:t>
            </a:r>
          </a:p>
        </p:txBody>
      </p:sp>
    </p:spTree>
    <p:extLst>
      <p:ext uri="{BB962C8B-B14F-4D97-AF65-F5344CB8AC3E}">
        <p14:creationId xmlns:p14="http://schemas.microsoft.com/office/powerpoint/2010/main" val="1130876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3826149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124744"/>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357392370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503246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hlinkClick r:id="rId2"/>
              </a:rPr>
              <a:t>"RowClone: Fast and Energy-Efficient In-DRAM Bulk Data Copy and Initialization"</a:t>
            </a:r>
            <a:br>
              <a:rPr lang="en-US" sz="1800" dirty="0"/>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13306261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12728755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(Truly) In-Memory Computation	</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1149568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In-DRAM Acceleration of Database Queries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7876B7DB-EBDD-9B4B-9807-2B4EEC012BDE}"/>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algn="ctr">
              <a:defRPr/>
            </a:pPr>
            <a:r>
              <a:rPr lang="en-US" altLang="ko-KR" sz="2400" b="1" kern="0" dirty="0">
                <a:solidFill>
                  <a:srgbClr val="FF0000"/>
                </a:solidFill>
                <a:latin typeface="Tahoma"/>
              </a:rPr>
              <a:t>&gt;4-12X Performance Improvement</a:t>
            </a:r>
            <a:endParaRPr lang="ko-KR" altLang="en-US" sz="2400" b="1" kern="0" dirty="0">
              <a:solidFill>
                <a:srgbClr val="FF0000"/>
              </a:solidFill>
              <a:latin typeface="Tahoma"/>
            </a:endParaRPr>
          </a:p>
        </p:txBody>
      </p:sp>
    </p:spTree>
    <p:extLst>
      <p:ext uri="{BB962C8B-B14F-4D97-AF65-F5344CB8AC3E}">
        <p14:creationId xmlns:p14="http://schemas.microsoft.com/office/powerpoint/2010/main" val="7394441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sz="1800" dirty="0"/>
              <a:t>Vivek Seshadri, </a:t>
            </a:r>
            <a:r>
              <a:rPr lang="en-US" sz="1800" dirty="0" err="1"/>
              <a:t>Donghyuk</a:t>
            </a:r>
            <a:r>
              <a:rPr lang="en-US" sz="1800" dirty="0"/>
              <a:t> Lee, Thomas Mullins, Hasan Hassan, </a:t>
            </a:r>
            <a:r>
              <a:rPr lang="en-US" sz="1800" dirty="0" err="1"/>
              <a:t>Amirali</a:t>
            </a:r>
            <a:r>
              <a:rPr lang="en-US" sz="1800" dirty="0"/>
              <a:t> </a:t>
            </a:r>
            <a:r>
              <a:rPr lang="en-US" sz="1800" dirty="0" err="1"/>
              <a:t>Boroumand</a:t>
            </a:r>
            <a:r>
              <a:rPr lang="en-US" sz="1800" dirty="0"/>
              <a:t>, </a:t>
            </a:r>
            <a:r>
              <a:rPr lang="en-US" sz="1800" dirty="0" err="1"/>
              <a:t>Jeremie</a:t>
            </a:r>
            <a:r>
              <a:rPr lang="en-US" sz="1800" dirty="0"/>
              <a:t> Kim, Michael A. </a:t>
            </a:r>
            <a:r>
              <a:rPr lang="en-US" sz="1800" dirty="0" err="1"/>
              <a:t>Kozuch</a:t>
            </a:r>
            <a:r>
              <a:rPr lang="en-US" sz="1800" dirty="0"/>
              <a:t>, Onur Mutlu, Phillip B. Gibbons, and Todd C. Mowry,</a:t>
            </a:r>
            <a:br>
              <a:rPr lang="en-US" sz="1800" dirty="0"/>
            </a:br>
            <a:r>
              <a:rPr lang="en-US" sz="1800" b="1" dirty="0">
                <a:hlinkClick r:id="rId2"/>
              </a:rPr>
              <a:t>"Ambit: In-Memory Accelerator for Bulk Bitwise Operations Using Commodity DRAM Technology"</a:t>
            </a:r>
            <a:br>
              <a:rPr lang="en-US" sz="1800" dirty="0"/>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a:t>
            </a:r>
            <a:br>
              <a:rPr lang="en-US" sz="1800" dirty="0"/>
            </a:br>
            <a:br>
              <a:rPr lang="en-US" sz="1800" dirty="0"/>
            </a:br>
            <a:endParaRPr lang="en-US" sz="18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001095"/>
            <a:ext cx="9144000" cy="2092201"/>
          </a:xfrm>
          <a:prstGeom prst="rect">
            <a:avLst/>
          </a:prstGeom>
        </p:spPr>
      </p:pic>
    </p:spTree>
    <p:extLst>
      <p:ext uri="{BB962C8B-B14F-4D97-AF65-F5344CB8AC3E}">
        <p14:creationId xmlns:p14="http://schemas.microsoft.com/office/powerpoint/2010/main" val="39592337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hlinkClick r:id="rId2"/>
              </a:rPr>
              <a:t>"In-DRAM Bulk Bitwise Execution Engine"</a:t>
            </a:r>
            <a:r>
              <a:rPr lang="en-US" dirty="0"/>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41300756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Coming Up in ASPLOS 2021…</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800" dirty="0" err="1"/>
              <a:t>Nastaran</a:t>
            </a:r>
            <a:r>
              <a:rPr lang="en-US" sz="1800" dirty="0"/>
              <a:t> </a:t>
            </a:r>
            <a:r>
              <a:rPr lang="en-US" sz="1800" dirty="0" err="1"/>
              <a:t>Hajinazar</a:t>
            </a:r>
            <a:r>
              <a:rPr lang="en-US" sz="1800" dirty="0"/>
              <a:t>, Geraldo F. Oliveira, Sven Gregorio, Joao </a:t>
            </a:r>
            <a:r>
              <a:rPr lang="en-US" sz="1800" dirty="0" err="1"/>
              <a:t>Dinis</a:t>
            </a:r>
            <a:r>
              <a:rPr lang="en-US" sz="1800" dirty="0"/>
              <a:t> Ferreira, Nika Mansouri </a:t>
            </a:r>
            <a:r>
              <a:rPr lang="en-US" sz="1800" dirty="0" err="1"/>
              <a:t>Ghiasi</a:t>
            </a:r>
            <a:r>
              <a:rPr lang="en-US" sz="1800" dirty="0"/>
              <a:t>, </a:t>
            </a:r>
            <a:r>
              <a:rPr lang="en-US" sz="1800" dirty="0" err="1"/>
              <a:t>Minesh</a:t>
            </a:r>
            <a:r>
              <a:rPr lang="en-US" sz="1800" dirty="0"/>
              <a:t> Patel, Mohammed </a:t>
            </a:r>
            <a:r>
              <a:rPr lang="en-US" sz="1800" dirty="0" err="1"/>
              <a:t>Alser</a:t>
            </a:r>
            <a:r>
              <a:rPr lang="en-US" sz="1800" dirty="0"/>
              <a:t>, </a:t>
            </a:r>
            <a:r>
              <a:rPr lang="en-US" sz="1800" dirty="0" err="1"/>
              <a:t>Saugata</a:t>
            </a:r>
            <a:r>
              <a:rPr lang="en-US" sz="1800" dirty="0"/>
              <a:t> Ghose, Juan Gomez-Luna, and Onur Mutlu,</a:t>
            </a:r>
            <a:br>
              <a:rPr lang="en-US" sz="1800" dirty="0"/>
            </a:br>
            <a:r>
              <a:rPr lang="en-US" sz="1800" b="1" dirty="0"/>
              <a:t>"SIMDRAM: An End-to-End Framework for Bit-Serial SIMD Computing in DRAM"</a:t>
            </a:r>
            <a:br>
              <a:rPr lang="en-US" sz="1800" dirty="0"/>
            </a:br>
            <a:r>
              <a:rPr lang="en-US" sz="1800" i="1" dirty="0"/>
              <a:t>Proceedings of the </a:t>
            </a:r>
            <a:r>
              <a:rPr lang="en-US" sz="1800" i="1" dirty="0">
                <a:hlinkClick r:id="rId2"/>
              </a:rPr>
              <a:t>26th International Conference on Architectural Support for Programming Languages and Operating Systems</a:t>
            </a:r>
            <a:r>
              <a:rPr lang="en-US" sz="1800" i="1" dirty="0"/>
              <a:t> (</a:t>
            </a:r>
            <a:r>
              <a:rPr lang="en-US" sz="1800" b="1" i="1" dirty="0"/>
              <a:t>ASPLOS</a:t>
            </a:r>
            <a:r>
              <a:rPr lang="en-US" sz="1800" i="1" dirty="0"/>
              <a:t>)</a:t>
            </a:r>
            <a:r>
              <a:rPr lang="en-US" sz="1800" dirty="0"/>
              <a:t>, Virtual, March-April 2021.</a:t>
            </a:r>
            <a:br>
              <a:rPr lang="en-US" sz="1800" dirty="0"/>
            </a:br>
            <a:r>
              <a:rPr lang="en-US" sz="1800" dirty="0"/>
              <a:t>[</a:t>
            </a:r>
            <a:r>
              <a:rPr lang="en-US" sz="1800" dirty="0">
                <a:hlinkClick r:id="rId3"/>
              </a:rPr>
              <a:t>2-page Extended Abstract</a:t>
            </a:r>
            <a:r>
              <a:rPr lang="en-US" sz="1800" dirty="0"/>
              <a:t>]</a:t>
            </a:r>
          </a:p>
          <a:p>
            <a:pPr marL="0" indent="0">
              <a:buNone/>
            </a:pPr>
            <a:br>
              <a:rPr lang="en-US" sz="2000" dirty="0"/>
            </a:br>
            <a:endParaRPr lang="en-US" sz="20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0AFC24D0-9C8A-A14F-A594-6E7FBE683859}"/>
              </a:ext>
            </a:extLst>
          </p:cNvPr>
          <p:cNvPicPr>
            <a:picLocks noChangeAspect="1"/>
          </p:cNvPicPr>
          <p:nvPr/>
        </p:nvPicPr>
        <p:blipFill>
          <a:blip r:embed="rId4"/>
          <a:stretch>
            <a:fillRect/>
          </a:stretch>
        </p:blipFill>
        <p:spPr>
          <a:xfrm>
            <a:off x="179512" y="4371430"/>
            <a:ext cx="8931992" cy="1872208"/>
          </a:xfrm>
          <a:prstGeom prst="rect">
            <a:avLst/>
          </a:prstGeom>
        </p:spPr>
      </p:pic>
    </p:spTree>
    <p:extLst>
      <p:ext uri="{BB962C8B-B14F-4D97-AF65-F5344CB8AC3E}">
        <p14:creationId xmlns:p14="http://schemas.microsoft.com/office/powerpoint/2010/main" val="1991140228"/>
      </p:ext>
    </p:extLst>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Another Example: In-Memory Graph Processing</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182</a:t>
            </a:fld>
            <a:endParaRPr lang="en-US"/>
          </a:p>
        </p:txBody>
      </p:sp>
      <p:sp>
        <p:nvSpPr>
          <p:cNvPr id="5" name="내용 개체 틀 2"/>
          <p:cNvSpPr txBox="1">
            <a:spLocks/>
          </p:cNvSpPr>
          <p:nvPr/>
        </p:nvSpPr>
        <p:spPr bwMode="auto">
          <a:xfrm>
            <a:off x="228600" y="1124744"/>
            <a:ext cx="86106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r>
              <a:rPr lang="en-US" altLang="ko-KR" dirty="0"/>
              <a:t>Large graphs are everywhere (circa 2015)</a:t>
            </a:r>
          </a:p>
          <a:p>
            <a:endParaRPr lang="en-US" altLang="ko-KR" sz="1800" dirty="0"/>
          </a:p>
          <a:p>
            <a:endParaRPr lang="en-US" altLang="ko-KR" sz="1800" dirty="0"/>
          </a:p>
          <a:p>
            <a:endParaRPr lang="en-US" altLang="ko-KR" sz="1800" dirty="0"/>
          </a:p>
          <a:p>
            <a:endParaRPr lang="en-US" altLang="ko-KR" dirty="0"/>
          </a:p>
          <a:p>
            <a:endParaRPr lang="en-US" altLang="ko-KR" dirty="0"/>
          </a:p>
          <a:p>
            <a:pPr marL="0" indent="0">
              <a:buFont typeface="Wingdings" charset="0"/>
              <a:buNone/>
            </a:pPr>
            <a:endParaRPr lang="en-US" altLang="ko-KR" sz="2000" dirty="0"/>
          </a:p>
          <a:p>
            <a:r>
              <a:rPr lang="en-US" altLang="ko-KR" dirty="0"/>
              <a:t>Scalable large-scale graph processing is challenging</a:t>
            </a:r>
            <a:endParaRPr lang="ko-KR" altLang="en-US" dirty="0"/>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t>36 Million </a:t>
              </a:r>
            </a:p>
            <a:p>
              <a:pPr algn="ctr"/>
              <a:r>
                <a:rPr lang="en-US" dirty="0"/>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t>1.4 Billion</a:t>
              </a:r>
            </a:p>
            <a:p>
              <a:pPr algn="ctr"/>
              <a:r>
                <a:rPr lang="en-US" dirty="0"/>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t>300 Million</a:t>
              </a:r>
            </a:p>
            <a:p>
              <a:pPr algn="ctr"/>
              <a:r>
                <a:rPr lang="en-US" dirty="0"/>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t>30 Billion</a:t>
              </a:r>
            </a:p>
            <a:p>
              <a:pPr algn="ctr"/>
              <a:r>
                <a:rPr lang="en-US" dirty="0"/>
                <a:t>Instagram Photos</a:t>
              </a:r>
            </a:p>
          </p:txBody>
        </p:sp>
      </p:grpSp>
      <p:graphicFrame>
        <p:nvGraphicFramePr>
          <p:cNvPr id="15" name="내용 개체 틀 5"/>
          <p:cNvGraphicFramePr>
            <a:graphicFrameLocks/>
          </p:cNvGraphicFramePr>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37643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10691327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2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200"/>
                                        <p:tgtEl>
                                          <p:spTgt spid="48"/>
                                        </p:tgtEl>
                                      </p:cBhvr>
                                    </p:animEffect>
                                  </p:childTnLst>
                                </p:cTn>
                              </p:par>
                            </p:childTnLst>
                          </p:cTn>
                        </p:par>
                        <p:par>
                          <p:cTn id="13" fill="hold">
                            <p:stCondLst>
                              <p:cond delay="200"/>
                            </p:stCondLst>
                            <p:childTnLst>
                              <p:par>
                                <p:cTn id="14" presetID="22" presetClass="entr" presetSubtype="2" fill="hold" nodeType="after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ipe(right)">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down)">
                                      <p:cBhvr>
                                        <p:cTn id="38" dur="500"/>
                                        <p:tgtEl>
                                          <p:spTgt spid="6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200"/>
                                        <p:tgtEl>
                                          <p:spTgt spid="6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2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17897932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642326847"/>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809297844"/>
      </p:ext>
    </p:extLst>
  </p:cSld>
  <p:clrMapOvr>
    <a:masterClrMapping/>
  </p:clrMapOvr>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068872983"/>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3012395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353952706"/>
      </p:ext>
    </p:extLst>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aphicFrame>
        <p:nvGraphicFramePr>
          <p:cNvPr id="11" name="내용 개체 틀 5"/>
          <p:cNvGraphicFramePr>
            <a:graphicFrameLocks/>
          </p:cNvGraphicFramePr>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42571867"/>
      </p:ext>
    </p:extLst>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450396750"/>
      </p:ext>
    </p:extLst>
  </p:cSld>
  <p:clrMapOvr>
    <a:masterClrMapping/>
  </p:clrMapOvr>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29750447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658652995"/>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sz="2400" b="1" i="0" u="none" strike="noStrike" kern="1200" cap="none" spc="0" normalizeH="0" baseline="0" noProof="0">
              <a:ln>
                <a:noFill/>
              </a:ln>
              <a:solidFill>
                <a:srgbClr val="0070C0"/>
              </a:solidFill>
              <a:effectLst/>
              <a:uLnTx/>
              <a:uFillTx/>
              <a:latin typeface="Gill Sans MT"/>
              <a:ea typeface="+mn-ea"/>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1277263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animBg="1"/>
    </p:bld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Google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770971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P spid="12" grpId="0"/>
      <p:bldP spid="16" grpId="0"/>
      <p:bldP spid="17" grpId="0"/>
      <p:bldP spid="30" grpId="0"/>
      <p:bldP spid="32" grpId="0"/>
    </p:bld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721324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4" name="Slide Number Placeholder 3"/>
          <p:cNvSpPr>
            <a:spLocks noGrp="1"/>
          </p:cNvSpPr>
          <p:nvPr>
            <p:ph type="sldNum" sz="quarter" idx="12"/>
          </p:nvPr>
        </p:nvSpPr>
        <p:spPr>
          <a:xfrm>
            <a:off x="7288306" y="6495871"/>
            <a:ext cx="1828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5</a:t>
            </a:r>
          </a:p>
        </p:txBody>
      </p:sp>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55.4% and 54.2%</a:t>
            </a:r>
          </a:p>
        </p:txBody>
      </p:sp>
    </p:spTree>
    <p:extLst>
      <p:ext uri="{BB962C8B-B14F-4D97-AF65-F5344CB8AC3E}">
        <p14:creationId xmlns:p14="http://schemas.microsoft.com/office/powerpoint/2010/main" val="428393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968020637"/>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571736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hlinkClick r:id="rId2"/>
              </a:rPr>
              <a:t>"Google Workloads for Consumer Devices: Mitigating Data Movement Bottlenecks"</a:t>
            </a:r>
            <a:br>
              <a:rPr lang="en-US" sz="1700" dirty="0"/>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pPr marL="0" indent="0">
              <a:buNone/>
            </a:pP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13286543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9163397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21281940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1292701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128812832"/>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Accelerating Climate Modeling</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hlinkClick r:id="rId2"/>
              </a:rPr>
              <a:t>"NERO: A Near High-Bandwidth Memory Stencil Accelerator for Weather Prediction Modeling"</a:t>
            </a:r>
            <a:br>
              <a:rPr lang="en-US" sz="1800" dirty="0"/>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3189817504"/>
      </p:ext>
    </p:extLst>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Accelerating Genome Sequence Analysis</a:t>
            </a:r>
          </a:p>
        </p:txBody>
      </p:sp>
      <p:sp>
        <p:nvSpPr>
          <p:cNvPr id="3" name="Content Placeholder 2"/>
          <p:cNvSpPr>
            <a:spLocks noGrp="1"/>
          </p:cNvSpPr>
          <p:nvPr>
            <p:ph idx="1"/>
          </p:nvPr>
        </p:nvSpPr>
        <p:spPr>
          <a:xfrm>
            <a:off x="228600" y="1052736"/>
            <a:ext cx="8735888" cy="4876800"/>
          </a:xfrm>
        </p:spPr>
        <p:txBody>
          <a:bodyPr/>
          <a:lstStyle/>
          <a:p>
            <a:r>
              <a:rPr lang="en-US" sz="1400" dirty="0" err="1"/>
              <a:t>Jeremie</a:t>
            </a:r>
            <a:r>
              <a:rPr lang="en-US" sz="1400" dirty="0"/>
              <a:t> S. Kim, </a:t>
            </a:r>
            <a:r>
              <a:rPr lang="en-US" sz="1400" dirty="0" err="1"/>
              <a:t>Damla</a:t>
            </a:r>
            <a:r>
              <a:rPr lang="en-US" sz="1400" dirty="0"/>
              <a:t> </a:t>
            </a:r>
            <a:r>
              <a:rPr lang="en-US" sz="1400" dirty="0" err="1"/>
              <a:t>Senol</a:t>
            </a:r>
            <a:r>
              <a:rPr lang="en-US" sz="1400" dirty="0"/>
              <a:t> Cali, </a:t>
            </a:r>
            <a:r>
              <a:rPr lang="en-US" sz="1400" dirty="0" err="1"/>
              <a:t>Hongyi</a:t>
            </a:r>
            <a:r>
              <a:rPr lang="en-US" sz="1400" dirty="0"/>
              <a:t> Xin, </a:t>
            </a:r>
            <a:r>
              <a:rPr lang="en-US" sz="1400" dirty="0" err="1"/>
              <a:t>Donghyuk</a:t>
            </a:r>
            <a:r>
              <a:rPr lang="en-US" sz="1400" dirty="0"/>
              <a:t> Lee, </a:t>
            </a:r>
            <a:r>
              <a:rPr lang="en-US" sz="1400" dirty="0" err="1"/>
              <a:t>Saugata</a:t>
            </a:r>
            <a:r>
              <a:rPr lang="en-US" sz="1400" dirty="0"/>
              <a:t> Ghose, Mohammed </a:t>
            </a:r>
            <a:r>
              <a:rPr lang="en-US" sz="1400" dirty="0" err="1"/>
              <a:t>Alser</a:t>
            </a:r>
            <a:r>
              <a:rPr lang="en-US" sz="1400" dirty="0"/>
              <a:t>, Hasan Hassan, </a:t>
            </a:r>
            <a:r>
              <a:rPr lang="en-US" sz="1400" dirty="0" err="1"/>
              <a:t>Oguz</a:t>
            </a:r>
            <a:r>
              <a:rPr lang="en-US" sz="1400" dirty="0"/>
              <a:t> </a:t>
            </a:r>
            <a:r>
              <a:rPr lang="en-US" sz="1400" dirty="0" err="1"/>
              <a:t>Ergin</a:t>
            </a:r>
            <a:r>
              <a:rPr lang="en-US" sz="1400" dirty="0"/>
              <a:t>, Can </a:t>
            </a:r>
            <a:r>
              <a:rPr lang="en-US" sz="1400" dirty="0" err="1"/>
              <a:t>Alkan</a:t>
            </a:r>
            <a:r>
              <a:rPr lang="en-US" sz="1400" dirty="0"/>
              <a:t>, and Onur Mutlu,</a:t>
            </a:r>
            <a:br>
              <a:rPr lang="en-US" sz="1400" dirty="0"/>
            </a:br>
            <a:r>
              <a:rPr lang="en-US" sz="1400" b="1" dirty="0">
                <a:hlinkClick r:id="rId2"/>
              </a:rPr>
              <a:t>"GRIM-Filter: Fast Seed Location Filtering in DNA Read Mapping Using Processing-in-Memory Technologies"</a:t>
            </a:r>
            <a:br>
              <a:rPr lang="en-US" sz="1400" dirty="0"/>
            </a:br>
            <a:r>
              <a:rPr lang="en-US" sz="1400" b="1" i="1" dirty="0">
                <a:hlinkClick r:id="rId3"/>
              </a:rPr>
              <a:t>BMC Genomics</a:t>
            </a:r>
            <a:r>
              <a:rPr lang="en-US" sz="1400" dirty="0"/>
              <a:t>, 2018.</a:t>
            </a:r>
            <a:br>
              <a:rPr lang="en-US" sz="1400" dirty="0"/>
            </a:br>
            <a:r>
              <a:rPr lang="en-US" sz="1400" i="1" dirty="0"/>
              <a:t>Proceedings of the </a:t>
            </a:r>
            <a:r>
              <a:rPr lang="en-US" sz="1400" i="1" dirty="0">
                <a:hlinkClick r:id="rId4"/>
              </a:rPr>
              <a:t>16th Asia Pacific Bioinformatics Conference</a:t>
            </a:r>
            <a:r>
              <a:rPr lang="en-US" sz="1400" i="1" dirty="0"/>
              <a:t> (</a:t>
            </a:r>
            <a:r>
              <a:rPr lang="en-US" sz="1400" b="1" i="1" dirty="0"/>
              <a:t>APBC</a:t>
            </a:r>
            <a:r>
              <a:rPr lang="en-US" sz="1400" i="1" dirty="0"/>
              <a:t>)</a:t>
            </a:r>
            <a:r>
              <a:rPr lang="en-US" sz="1400" dirty="0"/>
              <a:t>, Yokohama, Japan, January 2018.</a:t>
            </a:r>
            <a:br>
              <a:rPr lang="en-US" sz="1400" dirty="0"/>
            </a:br>
            <a:r>
              <a:rPr lang="en-US" sz="1400" dirty="0"/>
              <a:t>[</a:t>
            </a:r>
            <a:r>
              <a:rPr lang="en-US" sz="1400" dirty="0">
                <a:hlinkClick r:id="rId5"/>
              </a:rPr>
              <a:t>Slides (pptx)</a:t>
            </a:r>
            <a:r>
              <a:rPr lang="en-US" sz="1400" dirty="0"/>
              <a:t> </a:t>
            </a:r>
            <a:r>
              <a:rPr lang="en-US" sz="1400" dirty="0">
                <a:hlinkClick r:id="rId6"/>
              </a:rPr>
              <a:t>(pdf)</a:t>
            </a:r>
            <a:r>
              <a:rPr lang="en-US" sz="1400" dirty="0"/>
              <a:t>]</a:t>
            </a:r>
            <a:br>
              <a:rPr lang="en-US" sz="1400" dirty="0"/>
            </a:br>
            <a:r>
              <a:rPr lang="en-US" sz="1400" dirty="0"/>
              <a:t>[</a:t>
            </a:r>
            <a:r>
              <a:rPr lang="en-US" sz="1400" dirty="0">
                <a:hlinkClick r:id="rId7"/>
              </a:rPr>
              <a:t>Source Code</a:t>
            </a:r>
            <a:r>
              <a:rPr lang="en-US" sz="1400" dirty="0"/>
              <a:t>]</a:t>
            </a:r>
            <a:br>
              <a:rPr lang="en-US" sz="1400" dirty="0"/>
            </a:br>
            <a:r>
              <a:rPr lang="en-US" sz="1400" dirty="0"/>
              <a:t>[</a:t>
            </a:r>
            <a:r>
              <a:rPr lang="en-US" sz="1400" dirty="0">
                <a:hlinkClick r:id="rId2"/>
              </a:rPr>
              <a:t>arxiv.org Version (pdf)</a:t>
            </a:r>
            <a:r>
              <a:rPr lang="en-US" sz="1400" dirty="0"/>
              <a:t>]</a:t>
            </a:r>
            <a:br>
              <a:rPr lang="en-US" sz="1400" dirty="0"/>
            </a:br>
            <a:r>
              <a:rPr lang="en-US" sz="1400" dirty="0"/>
              <a:t>[</a:t>
            </a:r>
            <a:r>
              <a:rPr lang="en-US" sz="1400" dirty="0">
                <a:hlinkClick r:id="rId8"/>
              </a:rPr>
              <a:t>Talk Video at AACBB 2019</a:t>
            </a:r>
            <a:r>
              <a:rPr lang="en-US" sz="1400" dirty="0"/>
              <a:t>]</a:t>
            </a:r>
          </a:p>
          <a:p>
            <a:pPr marL="0" indent="0">
              <a:buNone/>
            </a:pPr>
            <a:br>
              <a:rPr lang="en-US" sz="1400" dirty="0"/>
            </a:br>
            <a:endParaRPr lang="en-US" sz="1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0D6DD92-3E99-804F-B2F4-271398E18684}"/>
              </a:ext>
            </a:extLst>
          </p:cNvPr>
          <p:cNvPicPr>
            <a:picLocks noChangeAspect="1"/>
          </p:cNvPicPr>
          <p:nvPr/>
        </p:nvPicPr>
        <p:blipFill>
          <a:blip r:embed="rId9"/>
          <a:stretch>
            <a:fillRect/>
          </a:stretch>
        </p:blipFill>
        <p:spPr>
          <a:xfrm>
            <a:off x="611560" y="3560982"/>
            <a:ext cx="7956376" cy="2892354"/>
          </a:xfrm>
          <a:prstGeom prst="rect">
            <a:avLst/>
          </a:prstGeom>
        </p:spPr>
      </p:pic>
    </p:spTree>
    <p:extLst>
      <p:ext uri="{BB962C8B-B14F-4D97-AF65-F5344CB8AC3E}">
        <p14:creationId xmlns:p14="http://schemas.microsoft.com/office/powerpoint/2010/main" val="30689821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hlinkClick r:id="rId2"/>
              </a:rPr>
              <a:t>"GenASM: A High-Performance, Low-Power Approximate String Matching Acceleration Framework for Genome Sequence Analysis"</a:t>
            </a:r>
            <a:br>
              <a:rPr lang="en-US" sz="1500" dirty="0"/>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1146486922"/>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Time Series Analysis</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Alser, Juan Gómez-Luna, </a:t>
            </a:r>
            <a:r>
              <a:rPr lang="en-US" sz="1800" dirty="0" err="1"/>
              <a:t>Eladio</a:t>
            </a:r>
            <a:r>
              <a:rPr lang="en-US" sz="1800" dirty="0"/>
              <a:t> Gutiérrez, Oscar Plata, and Onur Mutlu,</a:t>
            </a:r>
            <a:br>
              <a:rPr lang="en-US" sz="1800" dirty="0"/>
            </a:br>
            <a:r>
              <a:rPr lang="en-US" sz="1800" b="1" dirty="0">
                <a:hlinkClick r:id="rId2"/>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endParaRPr lang="en-US" sz="1800" dirty="0"/>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4"/>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4130064809"/>
      </p:ext>
    </p:extLst>
  </p:cSld>
  <p:clrMapOvr>
    <a:masterClrMapping/>
  </p:clrMapOvr>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9842331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13093831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1290435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943032683"/>
      </p:ext>
    </p:extLst>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533400" y="6528003"/>
            <a:ext cx="7548861" cy="4770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https://news.samsung.com/global/samsung-develops-industrys-first-high-bandwidth-memory-with-ai-processing-power</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7247489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spTree>
    <p:extLst>
      <p:ext uri="{BB962C8B-B14F-4D97-AF65-F5344CB8AC3E}">
        <p14:creationId xmlns:p14="http://schemas.microsoft.com/office/powerpoint/2010/main" val="1956070367"/>
      </p:ext>
    </p:extLst>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9975B62A-7CF5-E740-B603-F143F946B926}"/>
              </a:ext>
            </a:extLst>
          </p:cNvPr>
          <p:cNvPicPr>
            <a:picLocks noChangeAspect="1"/>
          </p:cNvPicPr>
          <p:nvPr/>
        </p:nvPicPr>
        <p:blipFill>
          <a:blip r:embed="rId2"/>
          <a:stretch>
            <a:fillRect/>
          </a:stretch>
        </p:blipFill>
        <p:spPr>
          <a:xfrm>
            <a:off x="0" y="1026297"/>
            <a:ext cx="9144000" cy="4805405"/>
          </a:xfrm>
          <a:prstGeom prst="rect">
            <a:avLst/>
          </a:prstGeom>
        </p:spPr>
      </p:pic>
      <p:pic>
        <p:nvPicPr>
          <p:cNvPr id="8" name="Picture 7">
            <a:extLst>
              <a:ext uri="{FF2B5EF4-FFF2-40B4-BE49-F238E27FC236}">
                <a16:creationId xmlns:a16="http://schemas.microsoft.com/office/drawing/2014/main" id="{FB1172E2-3235-8D42-BF84-8638A7D02F86}"/>
              </a:ext>
            </a:extLst>
          </p:cNvPr>
          <p:cNvPicPr>
            <a:picLocks noChangeAspect="1"/>
          </p:cNvPicPr>
          <p:nvPr/>
        </p:nvPicPr>
        <p:blipFill>
          <a:blip r:embed="rId3"/>
          <a:stretch>
            <a:fillRect/>
          </a:stretch>
        </p:blipFill>
        <p:spPr>
          <a:xfrm>
            <a:off x="268941" y="5455128"/>
            <a:ext cx="1775114" cy="1223577"/>
          </a:xfrm>
          <a:prstGeom prst="rect">
            <a:avLst/>
          </a:prstGeom>
        </p:spPr>
      </p:pic>
    </p:spTree>
    <p:extLst>
      <p:ext uri="{BB962C8B-B14F-4D97-AF65-F5344CB8AC3E}">
        <p14:creationId xmlns:p14="http://schemas.microsoft.com/office/powerpoint/2010/main" val="4253475012"/>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71507145"/>
      </p:ext>
    </p:extLst>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rId2">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rId3">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218763417"/>
      </p:ext>
    </p:extLst>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247043793"/>
      </p:ext>
    </p:extLst>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Tree>
    <p:extLst>
      <p:ext uri="{BB962C8B-B14F-4D97-AF65-F5344CB8AC3E}">
        <p14:creationId xmlns:p14="http://schemas.microsoft.com/office/powerpoint/2010/main" val="1195329140"/>
      </p:ext>
    </p:extLst>
  </p:cSld>
  <p:clrMapOvr>
    <a:masterClrMapping/>
  </p:clrMapOvr>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Energy-Efficient</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220</a:t>
            </a:fld>
            <a:endParaRPr lang="en-US"/>
          </a:p>
        </p:txBody>
      </p:sp>
    </p:spTree>
    <p:extLst>
      <p:ext uri="{BB962C8B-B14F-4D97-AF65-F5344CB8AC3E}">
        <p14:creationId xmlns:p14="http://schemas.microsoft.com/office/powerpoint/2010/main" val="3465530973"/>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7" name="Rectangle 6">
            <a:extLst>
              <a:ext uri="{FF2B5EF4-FFF2-40B4-BE49-F238E27FC236}">
                <a16:creationId xmlns:a16="http://schemas.microsoft.com/office/drawing/2014/main" id="{AE390B2E-8188-9B47-8D91-E75A69621677}"/>
              </a:ext>
            </a:extLst>
          </p:cNvPr>
          <p:cNvSpPr/>
          <p:nvPr/>
        </p:nvSpPr>
        <p:spPr>
          <a:xfrm>
            <a:off x="539552" y="4077072"/>
            <a:ext cx="7992888"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6970895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Low Latency Communication is Critical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890718"/>
            <a:ext cx="7416824" cy="5562618"/>
          </a:xfrm>
          <a:prstGeom prst="rect">
            <a:avLst/>
          </a:prstGeom>
        </p:spPr>
      </p:pic>
      <p:sp>
        <p:nvSpPr>
          <p:cNvPr id="6" name="Rectangle 5"/>
          <p:cNvSpPr/>
          <p:nvPr/>
        </p:nvSpPr>
        <p:spPr>
          <a:xfrm>
            <a:off x="2160240"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531014778"/>
      </p:ext>
    </p:extLst>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a:t>Maslow’s Hierarchy of Needs, A Third Time</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7" name="TextBox 6"/>
          <p:cNvSpPr txBox="1"/>
          <p:nvPr/>
        </p:nvSpPr>
        <p:spPr>
          <a:xfrm>
            <a:off x="5076056" y="2196152"/>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8" name="TextBox 7"/>
          <p:cNvSpPr txBox="1"/>
          <p:nvPr/>
        </p:nvSpPr>
        <p:spPr>
          <a:xfrm>
            <a:off x="5076056" y="2988240"/>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9" name="TextBox 8"/>
          <p:cNvSpPr txBox="1"/>
          <p:nvPr/>
        </p:nvSpPr>
        <p:spPr>
          <a:xfrm>
            <a:off x="5076056" y="3636312"/>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0" name="TextBox 9"/>
          <p:cNvSpPr txBox="1"/>
          <p:nvPr/>
        </p:nvSpPr>
        <p:spPr>
          <a:xfrm>
            <a:off x="5067783" y="4242258"/>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1" name="TextBox 10"/>
          <p:cNvSpPr txBox="1"/>
          <p:nvPr/>
        </p:nvSpPr>
        <p:spPr>
          <a:xfrm>
            <a:off x="5067783" y="4860448"/>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2" name="TextBox 11"/>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14" name="TextBox 13"/>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3" name="Picture 12">
            <a:extLst>
              <a:ext uri="{FF2B5EF4-FFF2-40B4-BE49-F238E27FC236}">
                <a16:creationId xmlns:a16="http://schemas.microsoft.com/office/drawing/2014/main" id="{E67A7A6E-BA9A-BA49-A06E-6C7352EF77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Tree>
    <p:extLst>
      <p:ext uri="{BB962C8B-B14F-4D97-AF65-F5344CB8AC3E}">
        <p14:creationId xmlns:p14="http://schemas.microsoft.com/office/powerpoint/2010/main" val="14794634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Low-Latency</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170221184"/>
      </p:ext>
    </p:extLst>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nvGraphicFramePr>
        <p:xfrm>
          <a:off x="74706" y="1204631"/>
          <a:ext cx="8994588" cy="464752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rmAutofit/>
          </a:bodyPr>
          <a:lstStyle/>
          <a:p>
            <a:r>
              <a:rPr lang="en-US" dirty="0"/>
              <a:t>Main Memory Latency Lags Behind</a:t>
            </a:r>
          </a:p>
        </p:txBody>
      </p:sp>
      <p:sp>
        <p:nvSpPr>
          <p:cNvPr id="9" name="TextBox 8"/>
          <p:cNvSpPr txBox="1"/>
          <p:nvPr/>
        </p:nvSpPr>
        <p:spPr>
          <a:xfrm>
            <a:off x="7744727" y="1230673"/>
            <a:ext cx="10054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D3B62"/>
                </a:solidFill>
                <a:effectLst/>
                <a:uLnTx/>
                <a:uFillTx/>
                <a:latin typeface="Tahoma"/>
                <a:ea typeface="+mn-ea"/>
                <a:cs typeface="+mn-cs"/>
              </a:rPr>
              <a:t>128x</a:t>
            </a:r>
          </a:p>
        </p:txBody>
      </p:sp>
      <p:sp>
        <p:nvSpPr>
          <p:cNvPr id="10" name="TextBox 9"/>
          <p:cNvSpPr txBox="1"/>
          <p:nvPr/>
        </p:nvSpPr>
        <p:spPr>
          <a:xfrm>
            <a:off x="7949911" y="2556978"/>
            <a:ext cx="80021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5742A"/>
                </a:solidFill>
                <a:effectLst/>
                <a:uLnTx/>
                <a:uFillTx/>
                <a:latin typeface="Tahoma"/>
                <a:ea typeface="+mn-ea"/>
                <a:cs typeface="+mn-cs"/>
              </a:rPr>
              <a:t>20x</a:t>
            </a:r>
          </a:p>
        </p:txBody>
      </p:sp>
      <p:sp>
        <p:nvSpPr>
          <p:cNvPr id="11" name="TextBox 10"/>
          <p:cNvSpPr txBox="1"/>
          <p:nvPr/>
        </p:nvSpPr>
        <p:spPr>
          <a:xfrm>
            <a:off x="7860143" y="4202002"/>
            <a:ext cx="88998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4136"/>
                </a:solidFill>
                <a:effectLst/>
                <a:uLnTx/>
                <a:uFillTx/>
                <a:latin typeface="Tahoma"/>
                <a:ea typeface="+mn-ea"/>
                <a:cs typeface="+mn-cs"/>
              </a:rPr>
              <a:t>1.3x</a:t>
            </a:r>
            <a:endParaRPr kumimoji="0" lang="en-US" sz="3200" b="0" i="0" u="none" strike="noStrike" kern="1200" cap="none" spc="0" normalizeH="0" baseline="0" noProof="0" dirty="0">
              <a:ln>
                <a:noFill/>
              </a:ln>
              <a:solidFill>
                <a:srgbClr val="FF4136"/>
              </a:solidFill>
              <a:effectLst/>
              <a:uLnTx/>
              <a:uFillTx/>
              <a:latin typeface="Tahoma"/>
              <a:ea typeface="+mn-ea"/>
              <a:cs typeface="+mn-cs"/>
            </a:endParaRPr>
          </a:p>
        </p:txBody>
      </p:sp>
      <p:sp>
        <p:nvSpPr>
          <p:cNvPr id="12" name="TextBox 11"/>
          <p:cNvSpPr txBox="1"/>
          <p:nvPr/>
        </p:nvSpPr>
        <p:spPr>
          <a:xfrm>
            <a:off x="0" y="5723778"/>
            <a:ext cx="9144000" cy="615553"/>
          </a:xfrm>
          <a:prstGeom prst="rect">
            <a:avLst/>
          </a:prstGeom>
          <a:solidFill>
            <a:srgbClr val="FF4136"/>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FFFFFF"/>
                </a:solidFill>
                <a:effectLst/>
                <a:uLnTx/>
                <a:uFillTx/>
                <a:latin typeface="Tahoma"/>
                <a:ea typeface="+mn-ea"/>
                <a:cs typeface="+mn-cs"/>
              </a:rPr>
              <a:t>Memory latency remains almost constant</a:t>
            </a:r>
          </a:p>
        </p:txBody>
      </p:sp>
    </p:spTree>
    <p:extLst>
      <p:ext uri="{BB962C8B-B14F-4D97-AF65-F5344CB8AC3E}">
        <p14:creationId xmlns:p14="http://schemas.microsoft.com/office/powerpoint/2010/main" val="11492510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chart seriesIdx="0" categoryIdx="-4" bldStep="series"/>
                                            </p:graphicEl>
                                          </p:spTgt>
                                        </p:tgtEl>
                                        <p:attrNameLst>
                                          <p:attrName>style.visibility</p:attrName>
                                        </p:attrNameLst>
                                      </p:cBhvr>
                                      <p:to>
                                        <p:strVal val="visible"/>
                                      </p:to>
                                    </p:set>
                                  </p:childTnLst>
                                </p:cTn>
                              </p:par>
                            </p:childTnLst>
                          </p:cTn>
                        </p:par>
                        <p:par>
                          <p:cTn id="11" fill="hold">
                            <p:stCondLst>
                              <p:cond delay="0"/>
                            </p:stCondLst>
                            <p:childTnLst>
                              <p:par>
                                <p:cTn id="12" presetID="5"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heckerboard(across)">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left)">
                                      <p:cBhvr>
                                        <p:cTn id="19" dur="500"/>
                                        <p:tgtEl>
                                          <p:spTgt spid="15">
                                            <p:graphicEl>
                                              <a:chart seriesIdx="1" categoryIdx="-4" bldStep="series"/>
                                            </p:graphicEl>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left)">
                                      <p:cBhvr>
                                        <p:cTn id="28" dur="2000"/>
                                        <p:tgtEl>
                                          <p:spTgt spid="15">
                                            <p:graphicEl>
                                              <a:chart seriesIdx="2" categoryIdx="-4" bldStep="series"/>
                                            </p:graphic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series"/>
        </p:bldSub>
      </p:bldGraphic>
      <p:bldP spid="9" grpId="0"/>
      <p:bldP spid="10" grpId="0"/>
      <p:bldP spid="11" grpId="0"/>
      <p:bldP spid="12" grpId="0" animBg="1"/>
    </p:bld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Memory Latency Problem</a:t>
            </a:r>
          </a:p>
        </p:txBody>
      </p:sp>
      <p:sp>
        <p:nvSpPr>
          <p:cNvPr id="3" name="Content Placeholder 2"/>
          <p:cNvSpPr>
            <a:spLocks noGrp="1"/>
          </p:cNvSpPr>
          <p:nvPr>
            <p:ph idx="1"/>
          </p:nvPr>
        </p:nvSpPr>
        <p:spPr>
          <a:xfrm>
            <a:off x="228600" y="1124744"/>
            <a:ext cx="8610600" cy="5123656"/>
          </a:xfrm>
        </p:spPr>
        <p:txBody>
          <a:bodyPr/>
          <a:lstStyle/>
          <a:p>
            <a:r>
              <a:rPr lang="en-US" dirty="0"/>
              <a:t>High memory latency is a significant </a:t>
            </a:r>
            <a:r>
              <a:rPr lang="en-US" dirty="0">
                <a:solidFill>
                  <a:srgbClr val="0000FF"/>
                </a:solidFill>
              </a:rPr>
              <a:t>limiter of system performance and energy-efficiency</a:t>
            </a:r>
          </a:p>
          <a:p>
            <a:endParaRPr lang="en-US" dirty="0"/>
          </a:p>
          <a:p>
            <a:r>
              <a:rPr lang="en-US" dirty="0"/>
              <a:t>It is becoming increasingly so with </a:t>
            </a:r>
            <a:r>
              <a:rPr lang="en-US" dirty="0">
                <a:solidFill>
                  <a:srgbClr val="0000FF"/>
                </a:solidFill>
              </a:rPr>
              <a:t>higher memory contention</a:t>
            </a:r>
            <a:r>
              <a:rPr lang="en-US" dirty="0"/>
              <a:t> in multi-core and heterogeneous architectures</a:t>
            </a:r>
          </a:p>
          <a:p>
            <a:pPr lvl="1"/>
            <a:r>
              <a:rPr lang="en-US" dirty="0"/>
              <a:t>Exacerbating the bandwidth need</a:t>
            </a:r>
          </a:p>
          <a:p>
            <a:pPr lvl="1"/>
            <a:r>
              <a:rPr lang="en-US" dirty="0"/>
              <a:t>Exacerbating the QoS problem</a:t>
            </a:r>
          </a:p>
          <a:p>
            <a:endParaRPr lang="en-US" dirty="0"/>
          </a:p>
          <a:p>
            <a:r>
              <a:rPr lang="en-US" dirty="0"/>
              <a:t>It increases </a:t>
            </a:r>
            <a:r>
              <a:rPr lang="en-US" dirty="0">
                <a:solidFill>
                  <a:srgbClr val="0000FF"/>
                </a:solidFill>
              </a:rPr>
              <a:t>processor design complexity </a:t>
            </a:r>
            <a:r>
              <a:rPr lang="en-US" dirty="0"/>
              <a:t>due to the mechanisms incorporated to tolerate memory latency</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1951044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355204-1CE8-8F43-A7B0-4AE8F61D449A}" type="slidenum">
              <a:rPr kumimoji="0" lang="en-US" sz="1600" b="0" i="0" u="none" strike="noStrike" kern="1200" cap="none" spc="0" normalizeH="0" baseline="0" noProof="0">
                <a:ln>
                  <a:noFill/>
                </a:ln>
                <a:solidFill>
                  <a:srgbClr val="000000"/>
                </a:solidFill>
                <a:effectLst/>
                <a:uLnTx/>
                <a:uFillTx/>
                <a:latin typeface="Garamond"/>
                <a:ea typeface="ＭＳ Ｐ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sz="1600" b="0" i="0" u="none" strike="noStrike" kern="1200" cap="none" spc="0" normalizeH="0" baseline="0" noProof="0">
              <a:ln>
                <a:noFill/>
              </a:ln>
              <a:solidFill>
                <a:srgbClr val="000000"/>
              </a:solidFill>
              <a:effectLst/>
              <a:uLnTx/>
              <a:uFillTx/>
              <a:latin typeface="Garamond"/>
              <a:ea typeface="ＭＳ Ｐゴシック"/>
              <a:cs typeface="+mn-cs"/>
            </a:endParaRPr>
          </a:p>
        </p:txBody>
      </p:sp>
      <p:sp>
        <p:nvSpPr>
          <p:cNvPr id="335874" name="Rectangle 2"/>
          <p:cNvSpPr>
            <a:spLocks noGrp="1" noChangeArrowheads="1"/>
          </p:cNvSpPr>
          <p:nvPr>
            <p:ph type="title"/>
          </p:nvPr>
        </p:nvSpPr>
        <p:spPr>
          <a:xfrm>
            <a:off x="228600" y="152400"/>
            <a:ext cx="8915400" cy="1066800"/>
          </a:xfrm>
        </p:spPr>
        <p:txBody>
          <a:bodyPr/>
          <a:lstStyle/>
          <a:p>
            <a:r>
              <a:rPr lang="en-US" sz="2900" dirty="0"/>
              <a:t>Retrospective: Conventional Latency Tolerance Techniques</a:t>
            </a:r>
          </a:p>
        </p:txBody>
      </p:sp>
      <p:sp>
        <p:nvSpPr>
          <p:cNvPr id="335875" name="Rectangle 3"/>
          <p:cNvSpPr>
            <a:spLocks noGrp="1" noChangeArrowheads="1"/>
          </p:cNvSpPr>
          <p:nvPr>
            <p:ph type="body" idx="1"/>
          </p:nvPr>
        </p:nvSpPr>
        <p:spPr>
          <a:xfrm>
            <a:off x="228600" y="1219200"/>
            <a:ext cx="8610600" cy="5029200"/>
          </a:xfrm>
        </p:spPr>
        <p:txBody>
          <a:bodyPr/>
          <a:lstStyle/>
          <a:p>
            <a:pPr>
              <a:lnSpc>
                <a:spcPct val="80000"/>
              </a:lnSpc>
            </a:pPr>
            <a:r>
              <a:rPr lang="en-US" sz="1800" dirty="0"/>
              <a:t>Caching [initially by Wilkes, 1965]</a:t>
            </a:r>
          </a:p>
          <a:p>
            <a:pPr lvl="1">
              <a:lnSpc>
                <a:spcPct val="80000"/>
              </a:lnSpc>
            </a:pPr>
            <a:r>
              <a:rPr lang="en-US" sz="1800" dirty="0"/>
              <a:t>Widely used, simple, effective, but inefficient, passive</a:t>
            </a:r>
          </a:p>
          <a:p>
            <a:pPr lvl="1">
              <a:lnSpc>
                <a:spcPct val="80000"/>
              </a:lnSpc>
            </a:pPr>
            <a:r>
              <a:rPr lang="en-US" sz="1800" dirty="0"/>
              <a:t>Not all applications/phases exhibit temporal or spatial locality</a:t>
            </a:r>
          </a:p>
          <a:p>
            <a:pPr lvl="1">
              <a:lnSpc>
                <a:spcPct val="80000"/>
              </a:lnSpc>
            </a:pPr>
            <a:endParaRPr lang="en-US" sz="1800" dirty="0"/>
          </a:p>
          <a:p>
            <a:pPr>
              <a:lnSpc>
                <a:spcPct val="80000"/>
              </a:lnSpc>
            </a:pPr>
            <a:r>
              <a:rPr lang="en-US" sz="1800" dirty="0"/>
              <a:t>Prefetching [initially in IBM 360/91, 1967]</a:t>
            </a:r>
          </a:p>
          <a:p>
            <a:pPr lvl="1">
              <a:lnSpc>
                <a:spcPct val="80000"/>
              </a:lnSpc>
            </a:pPr>
            <a:r>
              <a:rPr lang="en-US" sz="1800" dirty="0"/>
              <a:t>Works well for regular memory access patterns</a:t>
            </a:r>
          </a:p>
          <a:p>
            <a:pPr lvl="1">
              <a:lnSpc>
                <a:spcPct val="80000"/>
              </a:lnSpc>
            </a:pPr>
            <a:r>
              <a:rPr lang="en-US" sz="1800" dirty="0"/>
              <a:t>Prefetching irregular access patterns is difficult, inaccurate, and hardware-intensive</a:t>
            </a:r>
          </a:p>
          <a:p>
            <a:pPr>
              <a:lnSpc>
                <a:spcPct val="80000"/>
              </a:lnSpc>
            </a:pPr>
            <a:endParaRPr lang="en-US" sz="1800" dirty="0"/>
          </a:p>
          <a:p>
            <a:pPr>
              <a:lnSpc>
                <a:spcPct val="80000"/>
              </a:lnSpc>
            </a:pPr>
            <a:r>
              <a:rPr lang="en-US" sz="1800" dirty="0"/>
              <a:t>Multithreading [initially in CDC 6600, 1964]</a:t>
            </a:r>
          </a:p>
          <a:p>
            <a:pPr lvl="1">
              <a:lnSpc>
                <a:spcPct val="80000"/>
              </a:lnSpc>
            </a:pPr>
            <a:r>
              <a:rPr lang="en-US" sz="1800" dirty="0"/>
              <a:t>Works well if there are multiple threads</a:t>
            </a:r>
          </a:p>
          <a:p>
            <a:pPr lvl="1">
              <a:lnSpc>
                <a:spcPct val="80000"/>
              </a:lnSpc>
            </a:pPr>
            <a:r>
              <a:rPr lang="en-US" sz="1800" dirty="0"/>
              <a:t>Improving single thread performance using multithreading hardware is an ongoing research effort</a:t>
            </a:r>
          </a:p>
          <a:p>
            <a:pPr lvl="1">
              <a:lnSpc>
                <a:spcPct val="80000"/>
              </a:lnSpc>
            </a:pPr>
            <a:endParaRPr lang="en-US" sz="1800" dirty="0"/>
          </a:p>
          <a:p>
            <a:pPr>
              <a:lnSpc>
                <a:spcPct val="80000"/>
              </a:lnSpc>
            </a:pPr>
            <a:r>
              <a:rPr lang="en-US" sz="1800" dirty="0"/>
              <a:t>Out-of-order execution [initially by </a:t>
            </a:r>
            <a:r>
              <a:rPr lang="en-US" sz="1800" dirty="0" err="1"/>
              <a:t>Tomasulo</a:t>
            </a:r>
            <a:r>
              <a:rPr lang="en-US" sz="1800" dirty="0"/>
              <a:t>, 1967]</a:t>
            </a:r>
          </a:p>
          <a:p>
            <a:pPr lvl="1">
              <a:lnSpc>
                <a:spcPct val="80000"/>
              </a:lnSpc>
            </a:pPr>
            <a:r>
              <a:rPr lang="en-US" sz="1800" dirty="0">
                <a:solidFill>
                  <a:srgbClr val="CC0000"/>
                </a:solidFill>
              </a:rPr>
              <a:t>Tolerates cache misses that cannot be prefetched</a:t>
            </a:r>
          </a:p>
          <a:p>
            <a:pPr lvl="1">
              <a:lnSpc>
                <a:spcPct val="80000"/>
              </a:lnSpc>
            </a:pPr>
            <a:r>
              <a:rPr lang="en-US" sz="1800" dirty="0"/>
              <a:t>Requires extensive hardware resources for tolerating long latencies</a:t>
            </a:r>
          </a:p>
          <a:p>
            <a:pPr lvl="1">
              <a:lnSpc>
                <a:spcPct val="80000"/>
              </a:lnSpc>
            </a:pPr>
            <a:endParaRPr lang="en-US" sz="1800" dirty="0">
              <a:solidFill>
                <a:srgbClr val="CC0000"/>
              </a:solidFill>
            </a:endParaRPr>
          </a:p>
        </p:txBody>
      </p:sp>
      <p:sp>
        <p:nvSpPr>
          <p:cNvPr id="5" name="Rounded Rectangle 4"/>
          <p:cNvSpPr/>
          <p:nvPr/>
        </p:nvSpPr>
        <p:spPr>
          <a:xfrm rot="21340188">
            <a:off x="349867" y="2487140"/>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None of These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Fundamentally Reduce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Memory Latency</a:t>
            </a:r>
          </a:p>
        </p:txBody>
      </p:sp>
    </p:spTree>
    <p:extLst>
      <p:ext uri="{BB962C8B-B14F-4D97-AF65-F5344CB8AC3E}">
        <p14:creationId xmlns:p14="http://schemas.microsoft.com/office/powerpoint/2010/main" val="33553469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8062664" cy="1752600"/>
          </a:xfrm>
        </p:spPr>
        <p:txBody>
          <a:bodyPr/>
          <a:lstStyle/>
          <a:p>
            <a:r>
              <a:rPr lang="en-US" dirty="0">
                <a:latin typeface="Garamond" charset="0"/>
              </a:rPr>
              <a:t>Truly Reducing Memory Latency</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E342A0-F66A-8349-9DE5-CDF9A06A5894}"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376300595"/>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the Long Memory Latency?</a:t>
            </a:r>
          </a:p>
        </p:txBody>
      </p:sp>
      <p:sp>
        <p:nvSpPr>
          <p:cNvPr id="3" name="Content Placeholder 2"/>
          <p:cNvSpPr>
            <a:spLocks noGrp="1"/>
          </p:cNvSpPr>
          <p:nvPr>
            <p:ph idx="1"/>
          </p:nvPr>
        </p:nvSpPr>
        <p:spPr>
          <a:xfrm>
            <a:off x="228600" y="1371600"/>
            <a:ext cx="8763000" cy="4876800"/>
          </a:xfrm>
        </p:spPr>
        <p:txBody>
          <a:bodyPr/>
          <a:lstStyle/>
          <a:p>
            <a:r>
              <a:rPr lang="en-US" dirty="0">
                <a:solidFill>
                  <a:srgbClr val="0000FF"/>
                </a:solidFill>
              </a:rPr>
              <a:t>Reason 1: Design of DRAM Micro-architecture</a:t>
            </a:r>
          </a:p>
          <a:p>
            <a:pPr lvl="1"/>
            <a:r>
              <a:rPr lang="en-US" dirty="0"/>
              <a:t>Goal: Maximize capacity/area, not minimize latency</a:t>
            </a:r>
          </a:p>
          <a:p>
            <a:pPr lvl="1"/>
            <a:endParaRPr lang="en-US" dirty="0"/>
          </a:p>
          <a:p>
            <a:r>
              <a:rPr lang="en-US" dirty="0">
                <a:solidFill>
                  <a:srgbClr val="0000FF"/>
                </a:solidFill>
              </a:rPr>
              <a:t>Reason 2: “One size fits all” approach to latency specification</a:t>
            </a:r>
          </a:p>
          <a:p>
            <a:pPr lvl="1"/>
            <a:r>
              <a:rPr lang="en-US" dirty="0"/>
              <a:t>Same latency parameters for all </a:t>
            </a:r>
            <a:r>
              <a:rPr lang="en-US" dirty="0">
                <a:solidFill>
                  <a:srgbClr val="FF0000"/>
                </a:solidFill>
              </a:rPr>
              <a:t>temperatures</a:t>
            </a:r>
          </a:p>
          <a:p>
            <a:pPr lvl="1"/>
            <a:r>
              <a:rPr lang="en-US" dirty="0"/>
              <a:t>Same latency parameters for all </a:t>
            </a:r>
            <a:r>
              <a:rPr lang="en-US" dirty="0">
                <a:solidFill>
                  <a:srgbClr val="FF0000"/>
                </a:solidFill>
              </a:rPr>
              <a:t>DRAM chips</a:t>
            </a:r>
          </a:p>
          <a:p>
            <a:pPr lvl="1"/>
            <a:r>
              <a:rPr lang="en-US" dirty="0"/>
              <a:t>Same latency parameters for all </a:t>
            </a:r>
            <a:r>
              <a:rPr lang="en-US" dirty="0">
                <a:solidFill>
                  <a:srgbClr val="FF0000"/>
                </a:solidFill>
              </a:rPr>
              <a:t>parts of a DRAM chip</a:t>
            </a:r>
          </a:p>
          <a:p>
            <a:pPr lvl="1"/>
            <a:r>
              <a:rPr lang="en-US" dirty="0"/>
              <a:t>Same latency parameters for all </a:t>
            </a:r>
            <a:r>
              <a:rPr lang="en-US" dirty="0">
                <a:solidFill>
                  <a:srgbClr val="FF0000"/>
                </a:solidFill>
              </a:rPr>
              <a:t>supply voltage levels</a:t>
            </a:r>
          </a:p>
          <a:p>
            <a:pPr lvl="1"/>
            <a:r>
              <a:rPr lang="en-US" dirty="0"/>
              <a:t>Same latency parameters for all </a:t>
            </a:r>
            <a:r>
              <a:rPr lang="en-US" dirty="0">
                <a:solidFill>
                  <a:srgbClr val="FF0000"/>
                </a:solidFill>
              </a:rPr>
              <a:t>application data </a:t>
            </a:r>
            <a:endParaRPr lang="en-US" dirty="0"/>
          </a:p>
          <a:p>
            <a:pPr lvl="1"/>
            <a:r>
              <a:rPr lang="is-IS" dirty="0"/>
              <a:t>…</a:t>
            </a:r>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5" name="Rectangle 4">
            <a:extLst>
              <a:ext uri="{FF2B5EF4-FFF2-40B4-BE49-F238E27FC236}">
                <a16:creationId xmlns:a16="http://schemas.microsoft.com/office/drawing/2014/main" id="{8DE3BB5A-059F-AC4E-BEB4-C34C6BF576BB}"/>
              </a:ext>
            </a:extLst>
          </p:cNvPr>
          <p:cNvSpPr/>
          <p:nvPr/>
        </p:nvSpPr>
        <p:spPr>
          <a:xfrm>
            <a:off x="539552" y="2564904"/>
            <a:ext cx="8452048" cy="29523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2782063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Tackling the Fixed Latency Mindset</a:t>
            </a:r>
          </a:p>
        </p:txBody>
      </p:sp>
      <p:sp>
        <p:nvSpPr>
          <p:cNvPr id="3" name="Content Placeholder 2"/>
          <p:cNvSpPr>
            <a:spLocks noGrp="1"/>
          </p:cNvSpPr>
          <p:nvPr>
            <p:ph idx="1"/>
          </p:nvPr>
        </p:nvSpPr>
        <p:spPr>
          <a:xfrm>
            <a:off x="228600" y="836712"/>
            <a:ext cx="8610600" cy="4876800"/>
          </a:xfrm>
        </p:spPr>
        <p:txBody>
          <a:bodyPr/>
          <a:lstStyle/>
          <a:p>
            <a:r>
              <a:rPr lang="en-US" dirty="0"/>
              <a:t>Reliable operation latency is actually very heterogeneous</a:t>
            </a:r>
          </a:p>
          <a:p>
            <a:pPr lvl="1"/>
            <a:r>
              <a:rPr lang="en-US" dirty="0"/>
              <a:t>Across temperatures, chips, parts of a chip, voltage levels, </a:t>
            </a:r>
            <a:r>
              <a:rPr lang="is-IS" dirty="0"/>
              <a:t>…</a:t>
            </a:r>
          </a:p>
          <a:p>
            <a:pPr lvl="1"/>
            <a:endParaRPr lang="is-IS" sz="1100" dirty="0"/>
          </a:p>
          <a:p>
            <a:r>
              <a:rPr lang="is-IS" dirty="0"/>
              <a:t>Idea: </a:t>
            </a:r>
            <a:r>
              <a:rPr lang="is-IS" dirty="0">
                <a:solidFill>
                  <a:srgbClr val="0000FF"/>
                </a:solidFill>
              </a:rPr>
              <a:t>Dynamically find out and use the lowest latency one can reliably access a memory location with</a:t>
            </a:r>
          </a:p>
          <a:p>
            <a:pPr lvl="1"/>
            <a:r>
              <a:rPr lang="is-IS" dirty="0"/>
              <a:t>Adaptive-Latency DRAM [HPCA 2015]</a:t>
            </a:r>
          </a:p>
          <a:p>
            <a:pPr lvl="1"/>
            <a:r>
              <a:rPr lang="is-IS" dirty="0"/>
              <a:t>Flexible-Latency DRAM [SIGMETRICS 2016]</a:t>
            </a:r>
          </a:p>
          <a:p>
            <a:pPr lvl="1"/>
            <a:r>
              <a:rPr lang="is-IS" dirty="0"/>
              <a:t>Design-Induced Variation-Aware DRAM [SIGMETRICS 2017]</a:t>
            </a:r>
          </a:p>
          <a:p>
            <a:pPr lvl="1"/>
            <a:r>
              <a:rPr lang="is-IS" dirty="0"/>
              <a:t>Voltron [SIGMETRICS 2017]</a:t>
            </a:r>
          </a:p>
          <a:p>
            <a:pPr lvl="1"/>
            <a:r>
              <a:rPr lang="is-IS" dirty="0"/>
              <a:t>DRAM Latency PUF [HPCA 2018]</a:t>
            </a:r>
          </a:p>
          <a:p>
            <a:pPr lvl="1"/>
            <a:r>
              <a:rPr lang="is-IS" dirty="0"/>
              <a:t>DRAM Latency True Random Number Generator [HPCA 2019]</a:t>
            </a:r>
          </a:p>
          <a:p>
            <a:pPr lvl="1"/>
            <a:r>
              <a:rPr lang="is-IS" sz="1800" dirty="0"/>
              <a:t>...</a:t>
            </a:r>
          </a:p>
          <a:p>
            <a:pPr lvl="1"/>
            <a:endParaRPr lang="is-IS" sz="1100" dirty="0"/>
          </a:p>
          <a:p>
            <a:r>
              <a:rPr lang="is-IS" dirty="0">
                <a:solidFill>
                  <a:srgbClr val="FF0000"/>
                </a:solidFill>
              </a:rPr>
              <a:t>We would like to find sources of latency heterogeneity and exploit them to minimize latency</a:t>
            </a:r>
          </a:p>
          <a:p>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192748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Latency Variation in Memory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55" name="Group 54"/>
          <p:cNvGrpSpPr/>
          <p:nvPr/>
        </p:nvGrpSpPr>
        <p:grpSpPr>
          <a:xfrm>
            <a:off x="741777" y="4953000"/>
            <a:ext cx="8040641" cy="992612"/>
            <a:chOff x="224591" y="5243899"/>
            <a:chExt cx="8510476" cy="992613"/>
          </a:xfrm>
        </p:grpSpPr>
        <p:grpSp>
          <p:nvGrpSpPr>
            <p:cNvPr id="56" name="Group 55"/>
            <p:cNvGrpSpPr/>
            <p:nvPr/>
          </p:nvGrpSpPr>
          <p:grpSpPr>
            <a:xfrm>
              <a:off x="224591" y="5243899"/>
              <a:ext cx="8510476" cy="523229"/>
              <a:chOff x="352625" y="3223796"/>
              <a:chExt cx="8510476" cy="523229"/>
            </a:xfrm>
          </p:grpSpPr>
          <p:cxnSp>
            <p:nvCxnSpPr>
              <p:cNvPr id="58" name="Straight Arrow Connector 57"/>
              <p:cNvCxnSpPr/>
              <p:nvPr/>
            </p:nvCxnSpPr>
            <p:spPr>
              <a:xfrm>
                <a:off x="1161179" y="3511042"/>
                <a:ext cx="6781800" cy="0"/>
              </a:xfrm>
              <a:prstGeom prst="straightConnector1">
                <a:avLst/>
              </a:prstGeom>
              <a:noFill/>
              <a:ln w="44450" cap="rnd" cmpd="sng" algn="ctr">
                <a:solidFill>
                  <a:sysClr val="windowText" lastClr="000000">
                    <a:lumMod val="65000"/>
                    <a:lumOff val="35000"/>
                  </a:sysClr>
                </a:solidFill>
                <a:prstDash val="solid"/>
                <a:miter lim="800000"/>
                <a:headEnd type="arrow" w="lg" len="lg"/>
                <a:tailEnd type="arrow" w="lg" len="lg"/>
              </a:ln>
              <a:effectLst/>
            </p:spPr>
          </p:cxnSp>
          <p:sp>
            <p:nvSpPr>
              <p:cNvPr id="59" name="TextBox 58"/>
              <p:cNvSpPr txBox="1"/>
              <p:nvPr/>
            </p:nvSpPr>
            <p:spPr>
              <a:xfrm>
                <a:off x="7871906" y="3223804"/>
                <a:ext cx="991195"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0" cap="none" spc="0" normalizeH="0" baseline="0" noProof="0" dirty="0">
                    <a:ln>
                      <a:noFill/>
                    </a:ln>
                    <a:solidFill>
                      <a:prstClr val="black">
                        <a:lumMod val="65000"/>
                        <a:lumOff val="35000"/>
                      </a:prstClr>
                    </a:solidFill>
                    <a:effectLst/>
                    <a:uLnTx/>
                    <a:uFillTx/>
                    <a:latin typeface="Gill Sans MT"/>
                    <a:ea typeface="+mn-ea"/>
                    <a:cs typeface="+mn-cs"/>
                  </a:rPr>
                  <a:t>High</a:t>
                </a:r>
              </a:p>
            </p:txBody>
          </p:sp>
          <p:sp>
            <p:nvSpPr>
              <p:cNvPr id="60" name="TextBox 59"/>
              <p:cNvSpPr txBox="1"/>
              <p:nvPr/>
            </p:nvSpPr>
            <p:spPr>
              <a:xfrm>
                <a:off x="352625" y="3223796"/>
                <a:ext cx="87670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0" cap="none" spc="0" normalizeH="0" baseline="0" noProof="0" dirty="0">
                    <a:ln>
                      <a:noFill/>
                    </a:ln>
                    <a:solidFill>
                      <a:prstClr val="black">
                        <a:lumMod val="65000"/>
                        <a:lumOff val="35000"/>
                      </a:prstClr>
                    </a:solidFill>
                    <a:effectLst/>
                    <a:uLnTx/>
                    <a:uFillTx/>
                    <a:latin typeface="Gill Sans MT"/>
                    <a:ea typeface="+mn-ea"/>
                    <a:cs typeface="+mn-cs"/>
                  </a:rPr>
                  <a:t>Low</a:t>
                </a:r>
              </a:p>
            </p:txBody>
          </p:sp>
        </p:grpSp>
        <p:sp>
          <p:nvSpPr>
            <p:cNvPr id="57" name="TextBox 56"/>
            <p:cNvSpPr txBox="1"/>
            <p:nvPr/>
          </p:nvSpPr>
          <p:spPr>
            <a:xfrm>
              <a:off x="2964359" y="5713292"/>
              <a:ext cx="292784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0" cap="none" spc="0" normalizeH="0" baseline="0" noProof="0" dirty="0">
                  <a:ln>
                    <a:noFill/>
                  </a:ln>
                  <a:solidFill>
                    <a:prstClr val="black">
                      <a:lumMod val="65000"/>
                      <a:lumOff val="35000"/>
                    </a:prstClr>
                  </a:solidFill>
                  <a:effectLst/>
                  <a:uLnTx/>
                  <a:uFillTx/>
                  <a:latin typeface="Gill Sans MT"/>
                  <a:ea typeface="+mn-ea"/>
                  <a:cs typeface="+mn-cs"/>
                </a:rPr>
                <a:t>DRAM Latency</a:t>
              </a:r>
            </a:p>
          </p:txBody>
        </p:sp>
      </p:grpSp>
      <p:grpSp>
        <p:nvGrpSpPr>
          <p:cNvPr id="61" name="Group 60"/>
          <p:cNvGrpSpPr/>
          <p:nvPr/>
        </p:nvGrpSpPr>
        <p:grpSpPr>
          <a:xfrm>
            <a:off x="4138538" y="2878490"/>
            <a:ext cx="1202573" cy="1358640"/>
            <a:chOff x="2373000" y="3289560"/>
            <a:chExt cx="1202573" cy="1358640"/>
          </a:xfrm>
        </p:grpSpPr>
        <p:pic>
          <p:nvPicPr>
            <p:cNvPr id="62"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63" name="TextBox 62"/>
            <p:cNvSpPr txBox="1"/>
            <p:nvPr/>
          </p:nvSpPr>
          <p:spPr>
            <a:xfrm>
              <a:off x="2373000" y="3289560"/>
              <a:ext cx="12025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a:ea typeface="+mn-ea"/>
                  <a:cs typeface="+mn-cs"/>
                </a:rPr>
                <a:t>DRAM B</a:t>
              </a:r>
            </a:p>
          </p:txBody>
        </p:sp>
      </p:grpSp>
      <p:grpSp>
        <p:nvGrpSpPr>
          <p:cNvPr id="64" name="Group 63"/>
          <p:cNvGrpSpPr/>
          <p:nvPr/>
        </p:nvGrpSpPr>
        <p:grpSpPr>
          <a:xfrm>
            <a:off x="2019300" y="2878490"/>
            <a:ext cx="4856042" cy="2578172"/>
            <a:chOff x="2019300" y="2878490"/>
            <a:chExt cx="4856042" cy="2578172"/>
          </a:xfrm>
        </p:grpSpPr>
        <p:grpSp>
          <p:nvGrpSpPr>
            <p:cNvPr id="65" name="dram a"/>
            <p:cNvGrpSpPr/>
            <p:nvPr/>
          </p:nvGrpSpPr>
          <p:grpSpPr>
            <a:xfrm>
              <a:off x="2286832" y="2878490"/>
              <a:ext cx="1181157" cy="2578172"/>
              <a:chOff x="2445298" y="3289228"/>
              <a:chExt cx="1181157" cy="2578172"/>
            </a:xfrm>
          </p:grpSpPr>
          <p:cxnSp>
            <p:nvCxnSpPr>
              <p:cNvPr id="84" name="Straight Connector 83"/>
              <p:cNvCxnSpPr/>
              <p:nvPr/>
            </p:nvCxnSpPr>
            <p:spPr>
              <a:xfrm flipH="1" flipV="1">
                <a:off x="3035877" y="4647868"/>
                <a:ext cx="1"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sp>
            <p:nvSpPr>
              <p:cNvPr id="85" name="Oval 84"/>
              <p:cNvSpPr>
                <a:spLocks noChangeAspect="1"/>
              </p:cNvSpPr>
              <p:nvPr/>
            </p:nvSpPr>
            <p:spPr>
              <a:xfrm>
                <a:off x="2821185" y="5442309"/>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grpSp>
            <p:nvGrpSpPr>
              <p:cNvPr id="86" name="Group 85"/>
              <p:cNvGrpSpPr/>
              <p:nvPr/>
            </p:nvGrpSpPr>
            <p:grpSpPr>
              <a:xfrm>
                <a:off x="2445298" y="3289228"/>
                <a:ext cx="1181157" cy="1358640"/>
                <a:chOff x="2373000" y="3289560"/>
                <a:chExt cx="1181157" cy="1358640"/>
              </a:xfrm>
            </p:grpSpPr>
            <p:pic>
              <p:nvPicPr>
                <p:cNvPr id="87"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8" name="TextBox 87"/>
                <p:cNvSpPr txBox="1"/>
                <p:nvPr/>
              </p:nvSpPr>
              <p:spPr>
                <a:xfrm>
                  <a:off x="2373000" y="3289560"/>
                  <a:ext cx="11811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prstClr val="black">
                          <a:lumMod val="65000"/>
                          <a:lumOff val="35000"/>
                        </a:prstClr>
                      </a:solidFill>
                      <a:effectLst/>
                      <a:uLnTx/>
                      <a:uFillTx/>
                      <a:latin typeface="Gill Sans MT"/>
                      <a:ea typeface="+mn-ea"/>
                      <a:cs typeface="+mn-cs"/>
                    </a:rPr>
                    <a:t>DRAM A</a:t>
                  </a:r>
                </a:p>
              </p:txBody>
            </p:sp>
          </p:grpSp>
        </p:grpSp>
        <p:cxnSp>
          <p:nvCxnSpPr>
            <p:cNvPr id="66" name="Straight Connector 65"/>
            <p:cNvCxnSpPr/>
            <p:nvPr/>
          </p:nvCxnSpPr>
          <p:spPr>
            <a:xfrm flipH="1" flipV="1">
              <a:off x="4729117" y="4237130"/>
              <a:ext cx="1"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sp>
          <p:nvSpPr>
            <p:cNvPr id="67" name="Oval 66"/>
            <p:cNvSpPr>
              <a:spLocks noChangeAspect="1"/>
            </p:cNvSpPr>
            <p:nvPr/>
          </p:nvSpPr>
          <p:spPr>
            <a:xfrm>
              <a:off x="4514425" y="5031571"/>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grpSp>
          <p:nvGrpSpPr>
            <p:cNvPr id="68" name="dram c"/>
            <p:cNvGrpSpPr/>
            <p:nvPr/>
          </p:nvGrpSpPr>
          <p:grpSpPr>
            <a:xfrm>
              <a:off x="5372100" y="2878490"/>
              <a:ext cx="1215397" cy="2578172"/>
              <a:chOff x="2445298" y="3289228"/>
              <a:chExt cx="1215397" cy="2578172"/>
            </a:xfrm>
          </p:grpSpPr>
          <p:cxnSp>
            <p:nvCxnSpPr>
              <p:cNvPr id="79" name="Straight Connector 78"/>
              <p:cNvCxnSpPr/>
              <p:nvPr/>
            </p:nvCxnSpPr>
            <p:spPr>
              <a:xfrm flipH="1" flipV="1">
                <a:off x="3035877" y="4647868"/>
                <a:ext cx="1"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sp>
            <p:nvSpPr>
              <p:cNvPr id="80" name="Oval 79"/>
              <p:cNvSpPr>
                <a:spLocks noChangeAspect="1"/>
              </p:cNvSpPr>
              <p:nvPr/>
            </p:nvSpPr>
            <p:spPr>
              <a:xfrm>
                <a:off x="2821185" y="5442309"/>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grpSp>
            <p:nvGrpSpPr>
              <p:cNvPr id="81" name="Group 80"/>
              <p:cNvGrpSpPr/>
              <p:nvPr/>
            </p:nvGrpSpPr>
            <p:grpSpPr>
              <a:xfrm>
                <a:off x="2445298" y="3289228"/>
                <a:ext cx="1215397" cy="1358640"/>
                <a:chOff x="2373000" y="3289560"/>
                <a:chExt cx="1215397" cy="1358640"/>
              </a:xfrm>
            </p:grpSpPr>
            <p:pic>
              <p:nvPicPr>
                <p:cNvPr id="82"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3" name="TextBox 82"/>
                <p:cNvSpPr txBox="1"/>
                <p:nvPr/>
              </p:nvSpPr>
              <p:spPr>
                <a:xfrm>
                  <a:off x="2373000" y="3289560"/>
                  <a:ext cx="12153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prstClr val="black">
                          <a:lumMod val="65000"/>
                          <a:lumOff val="35000"/>
                        </a:prstClr>
                      </a:solidFill>
                      <a:effectLst/>
                      <a:uLnTx/>
                      <a:uFillTx/>
                      <a:latin typeface="Gill Sans MT"/>
                      <a:ea typeface="+mn-ea"/>
                      <a:cs typeface="+mn-cs"/>
                    </a:rPr>
                    <a:t>DRAM C</a:t>
                  </a:r>
                </a:p>
              </p:txBody>
            </p:sp>
          </p:grpSp>
        </p:grpSp>
        <p:grpSp>
          <p:nvGrpSpPr>
            <p:cNvPr id="69" name="fab var"/>
            <p:cNvGrpSpPr/>
            <p:nvPr/>
          </p:nvGrpSpPr>
          <p:grpSpPr>
            <a:xfrm>
              <a:off x="2019300" y="4338029"/>
              <a:ext cx="4856042" cy="857215"/>
              <a:chOff x="2057400" y="4748767"/>
              <a:chExt cx="4856042" cy="857215"/>
            </a:xfrm>
          </p:grpSpPr>
          <p:grpSp>
            <p:nvGrpSpPr>
              <p:cNvPr id="70" name="Group 69"/>
              <p:cNvGrpSpPr>
                <a:grpSpLocks noChangeAspect="1"/>
              </p:cNvGrpSpPr>
              <p:nvPr/>
            </p:nvGrpSpPr>
            <p:grpSpPr>
              <a:xfrm>
                <a:off x="2057400" y="4748767"/>
                <a:ext cx="1735529" cy="857215"/>
                <a:chOff x="1905000" y="3429000"/>
                <a:chExt cx="4800600" cy="1905000"/>
              </a:xfrm>
            </p:grpSpPr>
            <p:sp>
              <p:nvSpPr>
                <p:cNvPr id="77"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sp>
              <p:nvSpPr>
                <p:cNvPr id="78"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grpSp>
          <p:grpSp>
            <p:nvGrpSpPr>
              <p:cNvPr id="71" name="Group 70"/>
              <p:cNvGrpSpPr>
                <a:grpSpLocks noChangeAspect="1"/>
              </p:cNvGrpSpPr>
              <p:nvPr/>
            </p:nvGrpSpPr>
            <p:grpSpPr>
              <a:xfrm>
                <a:off x="3919607" y="4748767"/>
                <a:ext cx="1735529" cy="857215"/>
                <a:chOff x="1905000" y="3429000"/>
                <a:chExt cx="4800600" cy="1905000"/>
              </a:xfrm>
            </p:grpSpPr>
            <p:sp>
              <p:nvSpPr>
                <p:cNvPr id="75"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sp>
              <p:nvSpPr>
                <p:cNvPr id="76"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grpSp>
          <p:grpSp>
            <p:nvGrpSpPr>
              <p:cNvPr id="72" name="Group 71"/>
              <p:cNvGrpSpPr>
                <a:grpSpLocks noChangeAspect="1"/>
              </p:cNvGrpSpPr>
              <p:nvPr/>
            </p:nvGrpSpPr>
            <p:grpSpPr>
              <a:xfrm>
                <a:off x="5177913" y="4748767"/>
                <a:ext cx="1735529" cy="857215"/>
                <a:chOff x="1905000" y="3429000"/>
                <a:chExt cx="4800600" cy="1905000"/>
              </a:xfrm>
            </p:grpSpPr>
            <p:sp>
              <p:nvSpPr>
                <p:cNvPr id="73"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sp>
              <p:nvSpPr>
                <p:cNvPr id="74"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grpSp>
        </p:grpSp>
      </p:grpSp>
      <p:grpSp>
        <p:nvGrpSpPr>
          <p:cNvPr id="89" name="Group 88"/>
          <p:cNvGrpSpPr/>
          <p:nvPr/>
        </p:nvGrpSpPr>
        <p:grpSpPr>
          <a:xfrm>
            <a:off x="3647581" y="4237130"/>
            <a:ext cx="2030017" cy="1219532"/>
            <a:chOff x="3647581" y="4237130"/>
            <a:chExt cx="2030017" cy="1219532"/>
          </a:xfrm>
        </p:grpSpPr>
        <p:sp>
          <p:nvSpPr>
            <p:cNvPr id="90" name="Oval 89"/>
            <p:cNvSpPr>
              <a:spLocks noChangeAspect="1"/>
            </p:cNvSpPr>
            <p:nvPr/>
          </p:nvSpPr>
          <p:spPr>
            <a:xfrm>
              <a:off x="5248213" y="5031571"/>
              <a:ext cx="429385" cy="425091"/>
            </a:xfrm>
            <a:prstGeom prst="ellipse">
              <a:avLst/>
            </a:prstGeom>
            <a:solidFill>
              <a:srgbClr val="C0504D">
                <a:lumMod val="5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1" name="Oval 90"/>
            <p:cNvSpPr>
              <a:spLocks noChangeAspect="1"/>
            </p:cNvSpPr>
            <p:nvPr/>
          </p:nvSpPr>
          <p:spPr>
            <a:xfrm>
              <a:off x="4181125" y="5031571"/>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2" name="Oval 91"/>
            <p:cNvSpPr>
              <a:spLocks noChangeAspect="1"/>
            </p:cNvSpPr>
            <p:nvPr/>
          </p:nvSpPr>
          <p:spPr>
            <a:xfrm>
              <a:off x="3647581" y="5031571"/>
              <a:ext cx="429385" cy="425091"/>
            </a:xfrm>
            <a:prstGeom prst="ellipse">
              <a:avLst/>
            </a:prstGeom>
            <a:solidFill>
              <a:srgbClr val="C0504D">
                <a:lumMod val="20000"/>
                <a:lumOff val="8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3" name="Oval 92"/>
            <p:cNvSpPr>
              <a:spLocks noChangeAspect="1"/>
            </p:cNvSpPr>
            <p:nvPr/>
          </p:nvSpPr>
          <p:spPr>
            <a:xfrm>
              <a:off x="4451347" y="5031571"/>
              <a:ext cx="429385" cy="425091"/>
            </a:xfrm>
            <a:prstGeom prst="ellipse">
              <a:avLst/>
            </a:prstGeom>
            <a:solidFill>
              <a:srgbClr val="C0504D">
                <a:lumMod val="60000"/>
                <a:lumOff val="4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4" name="Oval 93"/>
            <p:cNvSpPr>
              <a:spLocks noChangeAspect="1"/>
            </p:cNvSpPr>
            <p:nvPr/>
          </p:nvSpPr>
          <p:spPr>
            <a:xfrm>
              <a:off x="4714669" y="5031571"/>
              <a:ext cx="429385" cy="425091"/>
            </a:xfrm>
            <a:prstGeom prst="ellipse">
              <a:avLst/>
            </a:prstGeom>
            <a:solidFill>
              <a:srgbClr val="C0504D">
                <a:lumMod val="75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cxnSp>
          <p:nvCxnSpPr>
            <p:cNvPr id="95" name="Straight Connector 94"/>
            <p:cNvCxnSpPr>
              <a:stCxn id="90" idx="0"/>
            </p:cNvCxnSpPr>
            <p:nvPr/>
          </p:nvCxnSpPr>
          <p:spPr>
            <a:xfrm flipH="1" flipV="1">
              <a:off x="4943811" y="4237131"/>
              <a:ext cx="519095" cy="794440"/>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6" name="Straight Connector 95"/>
            <p:cNvCxnSpPr>
              <a:stCxn id="92" idx="0"/>
            </p:cNvCxnSpPr>
            <p:nvPr/>
          </p:nvCxnSpPr>
          <p:spPr>
            <a:xfrm flipV="1">
              <a:off x="3862274" y="4249027"/>
              <a:ext cx="650052" cy="782544"/>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7" name="Straight Connector 96"/>
            <p:cNvCxnSpPr>
              <a:stCxn id="94" idx="0"/>
            </p:cNvCxnSpPr>
            <p:nvPr/>
          </p:nvCxnSpPr>
          <p:spPr>
            <a:xfrm flipH="1" flipV="1">
              <a:off x="4845377" y="4242062"/>
              <a:ext cx="83985" cy="789509"/>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8" name="Straight Connector 97"/>
            <p:cNvCxnSpPr>
              <a:stCxn id="93" idx="0"/>
              <a:endCxn id="62" idx="2"/>
            </p:cNvCxnSpPr>
            <p:nvPr/>
          </p:nvCxnSpPr>
          <p:spPr>
            <a:xfrm flipV="1">
              <a:off x="4666040" y="4237130"/>
              <a:ext cx="63077"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9" name="Straight Connector 98"/>
            <p:cNvCxnSpPr>
              <a:stCxn id="91" idx="0"/>
            </p:cNvCxnSpPr>
            <p:nvPr/>
          </p:nvCxnSpPr>
          <p:spPr>
            <a:xfrm flipV="1">
              <a:off x="4395818" y="4237130"/>
              <a:ext cx="207144"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grpSp>
      <p:grpSp>
        <p:nvGrpSpPr>
          <p:cNvPr id="100" name="Group 99"/>
          <p:cNvGrpSpPr/>
          <p:nvPr/>
        </p:nvGrpSpPr>
        <p:grpSpPr>
          <a:xfrm>
            <a:off x="5245076" y="4042855"/>
            <a:ext cx="3281668" cy="1133852"/>
            <a:chOff x="5245076" y="4042855"/>
            <a:chExt cx="3281668" cy="1133852"/>
          </a:xfrm>
        </p:grpSpPr>
        <p:cxnSp>
          <p:nvCxnSpPr>
            <p:cNvPr id="101" name="Straight Arrow Connector 100"/>
            <p:cNvCxnSpPr/>
            <p:nvPr/>
          </p:nvCxnSpPr>
          <p:spPr>
            <a:xfrm flipH="1">
              <a:off x="5529975" y="4445804"/>
              <a:ext cx="707587" cy="730903"/>
            </a:xfrm>
            <a:prstGeom prst="straightConnector1">
              <a:avLst/>
            </a:prstGeom>
            <a:noFill/>
            <a:ln w="31750" cap="rnd" cmpd="sng" algn="ctr">
              <a:solidFill>
                <a:sysClr val="windowText" lastClr="000000">
                  <a:lumMod val="50000"/>
                  <a:lumOff val="50000"/>
                </a:sysClr>
              </a:solidFill>
              <a:prstDash val="sysDash"/>
              <a:miter lim="800000"/>
              <a:tailEnd type="arrow" w="lg" len="lg"/>
            </a:ln>
            <a:effectLst/>
          </p:spPr>
        </p:cxnSp>
        <p:sp>
          <p:nvSpPr>
            <p:cNvPr id="102" name="label: dram cell"/>
            <p:cNvSpPr txBox="1"/>
            <p:nvPr/>
          </p:nvSpPr>
          <p:spPr>
            <a:xfrm>
              <a:off x="5245076" y="4042855"/>
              <a:ext cx="328166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black"/>
                  </a:solidFill>
                  <a:effectLst/>
                  <a:uLnTx/>
                  <a:uFillTx/>
                  <a:latin typeface="Gill Sans MT"/>
                  <a:ea typeface="+mn-ea"/>
                  <a:cs typeface="+mn-cs"/>
                </a:rPr>
                <a:t>Slow cells</a:t>
              </a:r>
            </a:p>
          </p:txBody>
        </p:sp>
      </p:grpSp>
      <p:sp>
        <p:nvSpPr>
          <p:cNvPr id="103" name="TextBox 102"/>
          <p:cNvSpPr txBox="1"/>
          <p:nvPr/>
        </p:nvSpPr>
        <p:spPr>
          <a:xfrm>
            <a:off x="304800" y="1282205"/>
            <a:ext cx="8686800"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Gill Sans MT"/>
                <a:ea typeface="+mn-ea"/>
                <a:cs typeface="+mn-cs"/>
              </a:rPr>
              <a:t>Heterogeneous manufacturing &amp; operating conditions</a:t>
            </a: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 </a:t>
            </a:r>
            <a:b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b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a:t>
            </a:r>
            <a:r>
              <a:rPr kumimoji="0" lang="en-US" sz="2800" b="0" i="0" u="none" strike="noStrike" kern="1200" cap="none" spc="0" normalizeH="0" baseline="0" noProof="0" dirty="0">
                <a:ln>
                  <a:noFill/>
                </a:ln>
                <a:solidFill>
                  <a:srgbClr val="C0504D"/>
                </a:solidFill>
                <a:effectLst/>
                <a:uLnTx/>
                <a:uFillTx/>
                <a:latin typeface="Gill Sans MT"/>
                <a:ea typeface="+mn-ea"/>
                <a:cs typeface="+mn-cs"/>
              </a:rPr>
              <a:t>latency variation in timing parameters</a:t>
            </a:r>
          </a:p>
        </p:txBody>
      </p:sp>
    </p:spTree>
    <p:extLst>
      <p:ext uri="{BB962C8B-B14F-4D97-AF65-F5344CB8AC3E}">
        <p14:creationId xmlns:p14="http://schemas.microsoft.com/office/powerpoint/2010/main" val="15381137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4"/>
                                        </p:tgtEl>
                                        <p:attrNameLst>
                                          <p:attrName>style.visibility</p:attrName>
                                        </p:attrNameLst>
                                      </p:cBhvr>
                                      <p:to>
                                        <p:strVal val="hidden"/>
                                      </p:to>
                                    </p:set>
                                  </p:childTnLst>
                                </p:cTn>
                              </p:par>
                              <p:par>
                                <p:cTn id="7" presetID="55" presetClass="entr" presetSubtype="0" fill="hold" nodeType="withEffect">
                                  <p:stCondLst>
                                    <p:cond delay="0"/>
                                  </p:stCondLst>
                                  <p:childTnLst>
                                    <p:set>
                                      <p:cBhvr>
                                        <p:cTn id="8" dur="1" fill="hold">
                                          <p:stCondLst>
                                            <p:cond delay="0"/>
                                          </p:stCondLst>
                                        </p:cTn>
                                        <p:tgtEl>
                                          <p:spTgt spid="89"/>
                                        </p:tgtEl>
                                        <p:attrNameLst>
                                          <p:attrName>style.visibility</p:attrName>
                                        </p:attrNameLst>
                                      </p:cBhvr>
                                      <p:to>
                                        <p:strVal val="visible"/>
                                      </p:to>
                                    </p:set>
                                    <p:anim calcmode="lin" valueType="num">
                                      <p:cBhvr>
                                        <p:cTn id="9" dur="1000" fill="hold"/>
                                        <p:tgtEl>
                                          <p:spTgt spid="89"/>
                                        </p:tgtEl>
                                        <p:attrNameLst>
                                          <p:attrName>ppt_w</p:attrName>
                                        </p:attrNameLst>
                                      </p:cBhvr>
                                      <p:tavLst>
                                        <p:tav tm="0">
                                          <p:val>
                                            <p:strVal val="#ppt_w*0.70"/>
                                          </p:val>
                                        </p:tav>
                                        <p:tav tm="100000">
                                          <p:val>
                                            <p:strVal val="#ppt_w"/>
                                          </p:val>
                                        </p:tav>
                                      </p:tavLst>
                                    </p:anim>
                                    <p:anim calcmode="lin" valueType="num">
                                      <p:cBhvr>
                                        <p:cTn id="10" dur="1000" fill="hold"/>
                                        <p:tgtEl>
                                          <p:spTgt spid="89"/>
                                        </p:tgtEl>
                                        <p:attrNameLst>
                                          <p:attrName>ppt_h</p:attrName>
                                        </p:attrNameLst>
                                      </p:cBhvr>
                                      <p:tavLst>
                                        <p:tav tm="0">
                                          <p:val>
                                            <p:strVal val="#ppt_h"/>
                                          </p:val>
                                        </p:tav>
                                        <p:tav tm="100000">
                                          <p:val>
                                            <p:strVal val="#ppt_h"/>
                                          </p:val>
                                        </p:tav>
                                      </p:tavLst>
                                    </p:anim>
                                    <p:animEffect transition="in" filter="fade">
                                      <p:cBhvr>
                                        <p:cTn id="11" dur="1000"/>
                                        <p:tgtEl>
                                          <p:spTgt spid="89"/>
                                        </p:tgtEl>
                                      </p:cBhvr>
                                    </p:animEffect>
                                  </p:childTnLst>
                                </p:cTn>
                              </p:par>
                              <p:par>
                                <p:cTn id="12" presetID="10" presetClass="entr" presetSubtype="0" fill="hold" nodeType="withEffect">
                                  <p:stCondLst>
                                    <p:cond delay="0"/>
                                  </p:stCondLst>
                                  <p:childTnLst>
                                    <p:set>
                                      <p:cBhvr>
                                        <p:cTn id="13" dur="1" fill="hold">
                                          <p:stCondLst>
                                            <p:cond delay="0"/>
                                          </p:stCondLst>
                                        </p:cTn>
                                        <p:tgtEl>
                                          <p:spTgt spid="100"/>
                                        </p:tgtEl>
                                        <p:attrNameLst>
                                          <p:attrName>style.visibility</p:attrName>
                                        </p:attrNameLst>
                                      </p:cBhvr>
                                      <p:to>
                                        <p:strVal val="visible"/>
                                      </p:to>
                                    </p:set>
                                    <p:animEffect transition="in" filter="fade">
                                      <p:cBhvr>
                                        <p:cTn id="14"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is Latency High?</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232</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sp>
        <p:nvSpPr>
          <p:cNvPr id="3" name="Content Placeholder 2"/>
          <p:cNvSpPr>
            <a:spLocks noGrp="1"/>
          </p:cNvSpPr>
          <p:nvPr>
            <p:ph idx="1"/>
          </p:nvPr>
        </p:nvSpPr>
        <p:spPr/>
        <p:txBody>
          <a:bodyPr>
            <a:normAutofit/>
          </a:bodyPr>
          <a:lstStyle/>
          <a:p>
            <a:r>
              <a:rPr lang="en-US" dirty="0">
                <a:solidFill>
                  <a:srgbClr val="0070C0"/>
                </a:solidFill>
              </a:rPr>
              <a:t>DRAM latency: Delay as specified in DRAM standards</a:t>
            </a:r>
          </a:p>
          <a:p>
            <a:pPr lvl="1"/>
            <a:r>
              <a:rPr lang="en-US" dirty="0"/>
              <a:t>Doesn’t reflect true DRAM device latency</a:t>
            </a:r>
          </a:p>
          <a:p>
            <a:r>
              <a:rPr lang="en-US" dirty="0"/>
              <a:t>Imperfect manufacturing process </a:t>
            </a:r>
            <a:r>
              <a:rPr lang="en-US" dirty="0">
                <a:latin typeface="Cambria Math" panose="02040503050406030204" pitchFamily="18" charset="0"/>
                <a:ea typeface="Cambria Math" panose="02040503050406030204" pitchFamily="18" charset="0"/>
              </a:rPr>
              <a:t>→ </a:t>
            </a:r>
            <a:r>
              <a:rPr lang="en-US" dirty="0"/>
              <a:t>latency variation</a:t>
            </a:r>
          </a:p>
          <a:p>
            <a:r>
              <a:rPr lang="en-US" b="1" dirty="0"/>
              <a:t>High standard latency </a:t>
            </a:r>
            <a:r>
              <a:rPr lang="en-US" dirty="0"/>
              <a:t>chosen to increase yield</a:t>
            </a:r>
          </a:p>
          <a:p>
            <a:endParaRPr lang="en-US" b="1" dirty="0"/>
          </a:p>
          <a:p>
            <a:endParaRPr lang="en-US" b="1" dirty="0"/>
          </a:p>
          <a:p>
            <a:endParaRPr lang="en-US" b="1" dirty="0"/>
          </a:p>
          <a:p>
            <a:pPr marL="0" indent="0">
              <a:buNone/>
            </a:pPr>
            <a:endParaRPr lang="en-US" dirty="0"/>
          </a:p>
        </p:txBody>
      </p:sp>
      <p:grpSp>
        <p:nvGrpSpPr>
          <p:cNvPr id="6" name="Group 5"/>
          <p:cNvGrpSpPr/>
          <p:nvPr/>
        </p:nvGrpSpPr>
        <p:grpSpPr>
          <a:xfrm>
            <a:off x="692768" y="5363738"/>
            <a:ext cx="8040641" cy="992612"/>
            <a:chOff x="224591" y="5243899"/>
            <a:chExt cx="8510476" cy="992613"/>
          </a:xfrm>
        </p:grpSpPr>
        <p:grpSp>
          <p:nvGrpSpPr>
            <p:cNvPr id="52" name="Group 51"/>
            <p:cNvGrpSpPr/>
            <p:nvPr/>
          </p:nvGrpSpPr>
          <p:grpSpPr>
            <a:xfrm>
              <a:off x="224591" y="5243899"/>
              <a:ext cx="8510476" cy="523229"/>
              <a:chOff x="352625" y="3223796"/>
              <a:chExt cx="8510476" cy="523229"/>
            </a:xfrm>
          </p:grpSpPr>
          <p:cxnSp>
            <p:nvCxnSpPr>
              <p:cNvPr id="57" name="Straight Arrow Connector 56"/>
              <p:cNvCxnSpPr/>
              <p:nvPr/>
            </p:nvCxnSpPr>
            <p:spPr>
              <a:xfrm>
                <a:off x="1161179" y="3511042"/>
                <a:ext cx="6781800" cy="0"/>
              </a:xfrm>
              <a:prstGeom prst="straightConnector1">
                <a:avLst/>
              </a:prstGeom>
              <a:ln w="44450" cap="rnd">
                <a:solidFill>
                  <a:schemeClr val="tx1">
                    <a:lumMod val="65000"/>
                    <a:lumOff val="35000"/>
                  </a:schemeClr>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871907" y="3223804"/>
                <a:ext cx="99119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High</a:t>
                </a:r>
              </a:p>
            </p:txBody>
          </p:sp>
          <p:sp>
            <p:nvSpPr>
              <p:cNvPr id="63" name="TextBox 62"/>
              <p:cNvSpPr txBox="1"/>
              <p:nvPr/>
            </p:nvSpPr>
            <p:spPr>
              <a:xfrm>
                <a:off x="352625" y="3223796"/>
                <a:ext cx="87670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Low</a:t>
                </a:r>
              </a:p>
            </p:txBody>
          </p:sp>
        </p:grpSp>
        <p:sp>
          <p:nvSpPr>
            <p:cNvPr id="65" name="TextBox 64"/>
            <p:cNvSpPr txBox="1"/>
            <p:nvPr/>
          </p:nvSpPr>
          <p:spPr>
            <a:xfrm>
              <a:off x="2900472" y="5713292"/>
              <a:ext cx="2991727"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Latency</a:t>
              </a:r>
            </a:p>
          </p:txBody>
        </p:sp>
      </p:grpSp>
      <p:grpSp>
        <p:nvGrpSpPr>
          <p:cNvPr id="27" name="dram a"/>
          <p:cNvGrpSpPr/>
          <p:nvPr/>
        </p:nvGrpSpPr>
        <p:grpSpPr>
          <a:xfrm>
            <a:off x="2237823" y="3289228"/>
            <a:ext cx="1181157" cy="2578172"/>
            <a:chOff x="2445298" y="3289228"/>
            <a:chExt cx="1181157" cy="2578172"/>
          </a:xfrm>
        </p:grpSpPr>
        <p:cxnSp>
          <p:nvCxnSpPr>
            <p:cNvPr id="16" name="Straight Connector 15"/>
            <p:cNvCxnSpPr>
              <a:stCxn id="68" idx="0"/>
              <a:endCxn id="64" idx="2"/>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68" name="Oval 67"/>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14" name="Group 13"/>
            <p:cNvGrpSpPr/>
            <p:nvPr/>
          </p:nvGrpSpPr>
          <p:grpSpPr>
            <a:xfrm>
              <a:off x="2445298" y="3289228"/>
              <a:ext cx="1181157" cy="1358640"/>
              <a:chOff x="2373000" y="3289560"/>
              <a:chExt cx="1181157" cy="1358640"/>
            </a:xfrm>
          </p:grpSpPr>
          <p:pic>
            <p:nvPicPr>
              <p:cNvPr id="64"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10" name="TextBox 9"/>
              <p:cNvSpPr txBox="1"/>
              <p:nvPr/>
            </p:nvSpPr>
            <p:spPr>
              <a:xfrm>
                <a:off x="2373000" y="3289560"/>
                <a:ext cx="11811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A</a:t>
                </a:r>
              </a:p>
            </p:txBody>
          </p:sp>
        </p:grpSp>
      </p:grpSp>
      <p:grpSp>
        <p:nvGrpSpPr>
          <p:cNvPr id="74" name="dram b"/>
          <p:cNvGrpSpPr/>
          <p:nvPr/>
        </p:nvGrpSpPr>
        <p:grpSpPr>
          <a:xfrm>
            <a:off x="4089529" y="3289228"/>
            <a:ext cx="1202573" cy="2578172"/>
            <a:chOff x="2445298" y="3289228"/>
            <a:chExt cx="1202573" cy="2578172"/>
          </a:xfrm>
        </p:grpSpPr>
        <p:cxnSp>
          <p:nvCxnSpPr>
            <p:cNvPr id="75" name="Straight Connector 74"/>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76" name="Oval 75"/>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77" name="Group 76"/>
            <p:cNvGrpSpPr/>
            <p:nvPr/>
          </p:nvGrpSpPr>
          <p:grpSpPr>
            <a:xfrm>
              <a:off x="2445298" y="3289228"/>
              <a:ext cx="1202573" cy="1358640"/>
              <a:chOff x="2373000" y="3289560"/>
              <a:chExt cx="1202573" cy="1358640"/>
            </a:xfrm>
          </p:grpSpPr>
          <p:pic>
            <p:nvPicPr>
              <p:cNvPr id="78"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79" name="TextBox 78"/>
              <p:cNvSpPr txBox="1"/>
              <p:nvPr/>
            </p:nvSpPr>
            <p:spPr>
              <a:xfrm>
                <a:off x="2373000" y="3289560"/>
                <a:ext cx="12025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B</a:t>
                </a:r>
              </a:p>
            </p:txBody>
          </p:sp>
        </p:grpSp>
      </p:grpSp>
      <p:grpSp>
        <p:nvGrpSpPr>
          <p:cNvPr id="80" name="dram c"/>
          <p:cNvGrpSpPr/>
          <p:nvPr/>
        </p:nvGrpSpPr>
        <p:grpSpPr>
          <a:xfrm>
            <a:off x="5323091" y="3289228"/>
            <a:ext cx="1215397" cy="2578172"/>
            <a:chOff x="2445298" y="3289228"/>
            <a:chExt cx="1215397" cy="2578172"/>
          </a:xfrm>
        </p:grpSpPr>
        <p:cxnSp>
          <p:nvCxnSpPr>
            <p:cNvPr id="81" name="Straight Connector 80"/>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82" name="Oval 81"/>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83" name="Group 82"/>
            <p:cNvGrpSpPr/>
            <p:nvPr/>
          </p:nvGrpSpPr>
          <p:grpSpPr>
            <a:xfrm>
              <a:off x="2445298" y="3289228"/>
              <a:ext cx="1215397" cy="1358640"/>
              <a:chOff x="2373000" y="3289560"/>
              <a:chExt cx="1215397" cy="1358640"/>
            </a:xfrm>
          </p:grpSpPr>
          <p:pic>
            <p:nvPicPr>
              <p:cNvPr id="84"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5" name="TextBox 84"/>
              <p:cNvSpPr txBox="1"/>
              <p:nvPr/>
            </p:nvSpPr>
            <p:spPr>
              <a:xfrm>
                <a:off x="2373000" y="3289560"/>
                <a:ext cx="12153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C</a:t>
                </a:r>
              </a:p>
            </p:txBody>
          </p:sp>
        </p:grpSp>
      </p:grpSp>
      <p:sp>
        <p:nvSpPr>
          <p:cNvPr id="92" name="TextBox 91"/>
          <p:cNvSpPr txBox="1"/>
          <p:nvPr/>
        </p:nvSpPr>
        <p:spPr>
          <a:xfrm>
            <a:off x="126972" y="4461942"/>
            <a:ext cx="2158155"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Manufacturing</a:t>
            </a:r>
            <a:b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b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Variation</a:t>
            </a:r>
          </a:p>
        </p:txBody>
      </p:sp>
      <p:cxnSp>
        <p:nvCxnSpPr>
          <p:cNvPr id="37" name="fab line 1"/>
          <p:cNvCxnSpPr/>
          <p:nvPr/>
        </p:nvCxnSpPr>
        <p:spPr>
          <a:xfrm>
            <a:off x="2832524" y="5045088"/>
            <a:ext cx="1847517"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94" name="fab line 2"/>
          <p:cNvCxnSpPr/>
          <p:nvPr/>
        </p:nvCxnSpPr>
        <p:spPr>
          <a:xfrm>
            <a:off x="4713491" y="5045088"/>
            <a:ext cx="1224991"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grpSp>
        <p:nvGrpSpPr>
          <p:cNvPr id="31" name="fab var"/>
          <p:cNvGrpSpPr/>
          <p:nvPr/>
        </p:nvGrpSpPr>
        <p:grpSpPr>
          <a:xfrm>
            <a:off x="1970291" y="4748767"/>
            <a:ext cx="4856042" cy="857215"/>
            <a:chOff x="2057400" y="4748767"/>
            <a:chExt cx="4856042" cy="857215"/>
          </a:xfrm>
        </p:grpSpPr>
        <p:grpSp>
          <p:nvGrpSpPr>
            <p:cNvPr id="8" name="Group 7"/>
            <p:cNvGrpSpPr>
              <a:grpSpLocks noChangeAspect="1"/>
            </p:cNvGrpSpPr>
            <p:nvPr/>
          </p:nvGrpSpPr>
          <p:grpSpPr>
            <a:xfrm>
              <a:off x="2057400" y="4748767"/>
              <a:ext cx="1735529" cy="857215"/>
              <a:chOff x="1905000" y="3429000"/>
              <a:chExt cx="4800600" cy="1905000"/>
            </a:xfrm>
          </p:grpSpPr>
          <p:sp>
            <p:nvSpPr>
              <p:cNvPr id="66"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67"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6" name="Group 85"/>
            <p:cNvGrpSpPr>
              <a:grpSpLocks noChangeAspect="1"/>
            </p:cNvGrpSpPr>
            <p:nvPr/>
          </p:nvGrpSpPr>
          <p:grpSpPr>
            <a:xfrm>
              <a:off x="3919607" y="4748767"/>
              <a:ext cx="1735529" cy="857215"/>
              <a:chOff x="1905000" y="3429000"/>
              <a:chExt cx="4800600" cy="1905000"/>
            </a:xfrm>
          </p:grpSpPr>
          <p:sp>
            <p:nvSpPr>
              <p:cNvPr id="87"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88"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9" name="Group 88"/>
            <p:cNvGrpSpPr>
              <a:grpSpLocks noChangeAspect="1"/>
            </p:cNvGrpSpPr>
            <p:nvPr/>
          </p:nvGrpSpPr>
          <p:grpSpPr>
            <a:xfrm>
              <a:off x="5177913" y="4748767"/>
              <a:ext cx="1735529" cy="857215"/>
              <a:chOff x="1905000" y="3429000"/>
              <a:chExt cx="4800600" cy="1905000"/>
            </a:xfrm>
          </p:grpSpPr>
          <p:sp>
            <p:nvSpPr>
              <p:cNvPr id="90"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91"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grpSp>
        <p:nvGrpSpPr>
          <p:cNvPr id="102" name="Group 101"/>
          <p:cNvGrpSpPr/>
          <p:nvPr/>
        </p:nvGrpSpPr>
        <p:grpSpPr>
          <a:xfrm>
            <a:off x="6453811" y="3296340"/>
            <a:ext cx="1460080" cy="2567188"/>
            <a:chOff x="6413080" y="3296340"/>
            <a:chExt cx="1460080" cy="2567188"/>
          </a:xfrm>
        </p:grpSpPr>
        <p:grpSp>
          <p:nvGrpSpPr>
            <p:cNvPr id="96" name="standard latency"/>
            <p:cNvGrpSpPr/>
            <p:nvPr/>
          </p:nvGrpSpPr>
          <p:grpSpPr>
            <a:xfrm>
              <a:off x="6413080" y="3296340"/>
              <a:ext cx="1460080" cy="2354643"/>
              <a:chOff x="5817951" y="3264492"/>
              <a:chExt cx="1460080" cy="2354643"/>
            </a:xfrm>
          </p:grpSpPr>
          <p:sp>
            <p:nvSpPr>
              <p:cNvPr id="97" name="TextBox 96"/>
              <p:cNvSpPr txBox="1"/>
              <p:nvPr/>
            </p:nvSpPr>
            <p:spPr>
              <a:xfrm>
                <a:off x="5817951" y="3264492"/>
                <a:ext cx="1460080"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Standard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Latency</a:t>
                </a:r>
              </a:p>
            </p:txBody>
          </p:sp>
          <p:cxnSp>
            <p:nvCxnSpPr>
              <p:cNvPr id="98" name="Straight Connector 97"/>
              <p:cNvCxnSpPr/>
              <p:nvPr/>
            </p:nvCxnSpPr>
            <p:spPr>
              <a:xfrm flipV="1">
                <a:off x="6552912" y="4235352"/>
                <a:ext cx="0" cy="1383783"/>
              </a:xfrm>
              <a:prstGeom prst="line">
                <a:avLst/>
              </a:prstGeom>
              <a:ln w="44450" cap="rnd">
                <a:solidFill>
                  <a:srgbClr val="0070C0"/>
                </a:solidFill>
                <a:prstDash val="solid"/>
                <a:headEnd type="oval" w="lg" len="lg"/>
                <a:tailEnd type="none" w="lg" len="lg"/>
              </a:ln>
            </p:spPr>
            <p:style>
              <a:lnRef idx="1">
                <a:schemeClr val="accent1"/>
              </a:lnRef>
              <a:fillRef idx="0">
                <a:schemeClr val="accent1"/>
              </a:fillRef>
              <a:effectRef idx="0">
                <a:schemeClr val="accent1"/>
              </a:effectRef>
              <a:fontRef idx="minor">
                <a:schemeClr val="tx1"/>
              </a:fontRef>
            </p:style>
          </p:cxnSp>
        </p:grpSp>
        <p:sp>
          <p:nvSpPr>
            <p:cNvPr id="101" name="Oval 100"/>
            <p:cNvSpPr>
              <a:spLocks noChangeAspect="1"/>
            </p:cNvSpPr>
            <p:nvPr/>
          </p:nvSpPr>
          <p:spPr>
            <a:xfrm>
              <a:off x="6927314" y="5438437"/>
              <a:ext cx="429385" cy="425091"/>
            </a:xfrm>
            <a:prstGeom prst="ellipse">
              <a:avLst/>
            </a:prstGeom>
            <a:solidFill>
              <a:srgbClr val="0070C0"/>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spTree>
    <p:extLst>
      <p:ext uri="{BB962C8B-B14F-4D97-AF65-F5344CB8AC3E}">
        <p14:creationId xmlns:p14="http://schemas.microsoft.com/office/powerpoint/2010/main" val="4143253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7" presetClass="entr" presetSubtype="10" fill="hold" nodeType="withEffect">
                                  <p:stCondLst>
                                    <p:cond delay="500"/>
                                  </p:stCondLst>
                                  <p:childTnLst>
                                    <p:set>
                                      <p:cBhvr>
                                        <p:cTn id="18" dur="1" fill="hold">
                                          <p:stCondLst>
                                            <p:cond delay="0"/>
                                          </p:stCondLst>
                                        </p:cTn>
                                        <p:tgtEl>
                                          <p:spTgt spid="80"/>
                                        </p:tgtEl>
                                        <p:attrNameLst>
                                          <p:attrName>style.visibility</p:attrName>
                                        </p:attrNameLst>
                                      </p:cBhvr>
                                      <p:to>
                                        <p:strVal val="visible"/>
                                      </p:to>
                                    </p:set>
                                    <p:anim calcmode="lin" valueType="num">
                                      <p:cBhvr>
                                        <p:cTn id="19" dur="500" fill="hold"/>
                                        <p:tgtEl>
                                          <p:spTgt spid="80"/>
                                        </p:tgtEl>
                                        <p:attrNameLst>
                                          <p:attrName>ppt_w</p:attrName>
                                        </p:attrNameLst>
                                      </p:cBhvr>
                                      <p:tavLst>
                                        <p:tav tm="0">
                                          <p:val>
                                            <p:fltVal val="0"/>
                                          </p:val>
                                        </p:tav>
                                        <p:tav tm="100000">
                                          <p:val>
                                            <p:strVal val="#ppt_w"/>
                                          </p:val>
                                        </p:tav>
                                      </p:tavLst>
                                    </p:anim>
                                    <p:anim calcmode="lin" valueType="num">
                                      <p:cBhvr>
                                        <p:cTn id="20" dur="500" fill="hold"/>
                                        <p:tgtEl>
                                          <p:spTgt spid="80"/>
                                        </p:tgtEl>
                                        <p:attrNameLst>
                                          <p:attrName>ppt_h</p:attrName>
                                        </p:attrNameLst>
                                      </p:cBhvr>
                                      <p:tavLst>
                                        <p:tav tm="0">
                                          <p:val>
                                            <p:strVal val="#ppt_h"/>
                                          </p:val>
                                        </p:tav>
                                        <p:tav tm="100000">
                                          <p:val>
                                            <p:strVal val="#ppt_h"/>
                                          </p:val>
                                        </p:tav>
                                      </p:tavLst>
                                    </p:anim>
                                  </p:childTnLst>
                                </p:cTn>
                              </p:par>
                              <p:par>
                                <p:cTn id="21" presetID="17" presetClass="entr" presetSubtype="10" fill="hold" nodeType="withEffect">
                                  <p:stCondLst>
                                    <p:cond delay="500"/>
                                  </p:stCondLst>
                                  <p:childTnLst>
                                    <p:set>
                                      <p:cBhvr>
                                        <p:cTn id="22" dur="1" fill="hold">
                                          <p:stCondLst>
                                            <p:cond delay="0"/>
                                          </p:stCondLst>
                                        </p:cTn>
                                        <p:tgtEl>
                                          <p:spTgt spid="74"/>
                                        </p:tgtEl>
                                        <p:attrNameLst>
                                          <p:attrName>style.visibility</p:attrName>
                                        </p:attrNameLst>
                                      </p:cBhvr>
                                      <p:to>
                                        <p:strVal val="visible"/>
                                      </p:to>
                                    </p:set>
                                    <p:anim calcmode="lin" valueType="num">
                                      <p:cBhvr>
                                        <p:cTn id="23" dur="500" fill="hold"/>
                                        <p:tgtEl>
                                          <p:spTgt spid="74"/>
                                        </p:tgtEl>
                                        <p:attrNameLst>
                                          <p:attrName>ppt_w</p:attrName>
                                        </p:attrNameLst>
                                      </p:cBhvr>
                                      <p:tavLst>
                                        <p:tav tm="0">
                                          <p:val>
                                            <p:fltVal val="0"/>
                                          </p:val>
                                        </p:tav>
                                        <p:tav tm="100000">
                                          <p:val>
                                            <p:strVal val="#ppt_w"/>
                                          </p:val>
                                        </p:tav>
                                      </p:tavLst>
                                    </p:anim>
                                    <p:anim calcmode="lin" valueType="num">
                                      <p:cBhvr>
                                        <p:cTn id="24" dur="500" fill="hold"/>
                                        <p:tgtEl>
                                          <p:spTgt spid="74"/>
                                        </p:tgtEl>
                                        <p:attrNameLst>
                                          <p:attrName>ppt_h</p:attrName>
                                        </p:attrNameLst>
                                      </p:cBhvr>
                                      <p:tavLst>
                                        <p:tav tm="0">
                                          <p:val>
                                            <p:strVal val="#ppt_h"/>
                                          </p:val>
                                        </p:tav>
                                        <p:tav tm="100000">
                                          <p:val>
                                            <p:strVal val="#ppt_h"/>
                                          </p:val>
                                        </p:tav>
                                      </p:tavLst>
                                    </p:anim>
                                  </p:childTnLst>
                                </p:cTn>
                              </p:par>
                              <p:par>
                                <p:cTn id="25" presetID="17" presetClass="entr" presetSubtype="10" fill="hold" nodeType="withEffect">
                                  <p:stCondLst>
                                    <p:cond delay="5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strVal val="#ppt_h"/>
                                          </p:val>
                                        </p:tav>
                                        <p:tav tm="100000">
                                          <p:val>
                                            <p:strVal val="#ppt_h"/>
                                          </p:val>
                                        </p:tav>
                                      </p:tavLst>
                                    </p:anim>
                                  </p:childTnLst>
                                </p:cTn>
                              </p:par>
                              <p:par>
                                <p:cTn id="29" presetID="16" presetClass="entr" presetSubtype="37" fill="hold" nodeType="withEffect">
                                  <p:stCondLst>
                                    <p:cond delay="3000"/>
                                  </p:stCondLst>
                                  <p:childTnLst>
                                    <p:set>
                                      <p:cBhvr>
                                        <p:cTn id="30" dur="1" fill="hold">
                                          <p:stCondLst>
                                            <p:cond delay="0"/>
                                          </p:stCondLst>
                                        </p:cTn>
                                        <p:tgtEl>
                                          <p:spTgt spid="37"/>
                                        </p:tgtEl>
                                        <p:attrNameLst>
                                          <p:attrName>style.visibility</p:attrName>
                                        </p:attrNameLst>
                                      </p:cBhvr>
                                      <p:to>
                                        <p:strVal val="visible"/>
                                      </p:to>
                                    </p:set>
                                    <p:animEffect transition="in" filter="barn(outVertical)">
                                      <p:cBhvr>
                                        <p:cTn id="31" dur="500"/>
                                        <p:tgtEl>
                                          <p:spTgt spid="37"/>
                                        </p:tgtEl>
                                      </p:cBhvr>
                                    </p:animEffect>
                                  </p:childTnLst>
                                </p:cTn>
                              </p:par>
                              <p:par>
                                <p:cTn id="32" presetID="16" presetClass="entr" presetSubtype="37" fill="hold" nodeType="withEffect">
                                  <p:stCondLst>
                                    <p:cond delay="3000"/>
                                  </p:stCondLst>
                                  <p:childTnLst>
                                    <p:set>
                                      <p:cBhvr>
                                        <p:cTn id="33" dur="1" fill="hold">
                                          <p:stCondLst>
                                            <p:cond delay="0"/>
                                          </p:stCondLst>
                                        </p:cTn>
                                        <p:tgtEl>
                                          <p:spTgt spid="94"/>
                                        </p:tgtEl>
                                        <p:attrNameLst>
                                          <p:attrName>style.visibility</p:attrName>
                                        </p:attrNameLst>
                                      </p:cBhvr>
                                      <p:to>
                                        <p:strVal val="visible"/>
                                      </p:to>
                                    </p:set>
                                    <p:animEffect transition="in" filter="barn(outVertical)">
                                      <p:cBhvr>
                                        <p:cTn id="34" dur="500"/>
                                        <p:tgtEl>
                                          <p:spTgt spid="94"/>
                                        </p:tgtEl>
                                      </p:cBhvr>
                                    </p:animEffect>
                                  </p:childTnLst>
                                </p:cTn>
                              </p:par>
                              <p:par>
                                <p:cTn id="35" presetID="1" presetClass="entr" presetSubtype="0" fill="hold" grpId="0" nodeType="withEffect">
                                  <p:stCondLst>
                                    <p:cond delay="3000"/>
                                  </p:stCondLst>
                                  <p:childTnLst>
                                    <p:set>
                                      <p:cBhvr>
                                        <p:cTn id="36" dur="1" fill="hold">
                                          <p:stCondLst>
                                            <p:cond delay="0"/>
                                          </p:stCondLst>
                                        </p:cTn>
                                        <p:tgtEl>
                                          <p:spTgt spid="9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20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
                                            <p:txEl>
                                              <p:pRg st="3" end="3"/>
                                            </p:txEl>
                                          </p:spTgt>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2" grpId="0"/>
    </p:bld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What Causes the Long Memory Latency?</a:t>
            </a:r>
          </a:p>
        </p:txBody>
      </p:sp>
      <p:sp>
        <p:nvSpPr>
          <p:cNvPr id="3" name="Content Placeholder 2"/>
          <p:cNvSpPr>
            <a:spLocks noGrp="1"/>
          </p:cNvSpPr>
          <p:nvPr>
            <p:ph idx="1"/>
          </p:nvPr>
        </p:nvSpPr>
        <p:spPr>
          <a:xfrm>
            <a:off x="228600" y="1052736"/>
            <a:ext cx="8610600" cy="5051648"/>
          </a:xfrm>
        </p:spPr>
        <p:txBody>
          <a:bodyPr/>
          <a:lstStyle/>
          <a:p>
            <a:r>
              <a:rPr lang="en-US" b="1" dirty="0">
                <a:solidFill>
                  <a:srgbClr val="FF0000"/>
                </a:solidFill>
              </a:rPr>
              <a:t>Conservative timing margins! </a:t>
            </a:r>
          </a:p>
          <a:p>
            <a:endParaRPr lang="en-US" dirty="0">
              <a:solidFill>
                <a:srgbClr val="FF0000"/>
              </a:solidFill>
            </a:endParaRPr>
          </a:p>
          <a:p>
            <a:r>
              <a:rPr lang="en-US" dirty="0">
                <a:solidFill>
                  <a:srgbClr val="0000FF"/>
                </a:solidFill>
              </a:rPr>
              <a:t>DRAM timing parameters are set to cover the worst case</a:t>
            </a:r>
          </a:p>
          <a:p>
            <a:pPr lvl="1"/>
            <a:endParaRPr lang="en-US" dirty="0"/>
          </a:p>
          <a:p>
            <a:r>
              <a:rPr lang="en-US" dirty="0">
                <a:solidFill>
                  <a:srgbClr val="FF0000"/>
                </a:solidFill>
              </a:rPr>
              <a:t>Worst-case temperatures </a:t>
            </a:r>
          </a:p>
          <a:p>
            <a:pPr lvl="1"/>
            <a:r>
              <a:rPr lang="en-US" dirty="0"/>
              <a:t>85 degrees vs. common-case</a:t>
            </a:r>
          </a:p>
          <a:p>
            <a:pPr lvl="1"/>
            <a:r>
              <a:rPr lang="en-US" dirty="0"/>
              <a:t>to enable a wide range of operating conditions</a:t>
            </a:r>
          </a:p>
          <a:p>
            <a:r>
              <a:rPr lang="en-US" dirty="0">
                <a:solidFill>
                  <a:srgbClr val="FF0000"/>
                </a:solidFill>
              </a:rPr>
              <a:t>Worst-case devices </a:t>
            </a:r>
          </a:p>
          <a:p>
            <a:pPr lvl="1"/>
            <a:r>
              <a:rPr lang="en-US" dirty="0"/>
              <a:t>DRAM cell with smallest charge across any acceptable device</a:t>
            </a:r>
          </a:p>
          <a:p>
            <a:pPr lvl="1"/>
            <a:r>
              <a:rPr lang="en-US" dirty="0"/>
              <a:t>to tolerate process variation at acceptable yield</a:t>
            </a:r>
          </a:p>
          <a:p>
            <a:pPr lvl="1"/>
            <a:endParaRPr lang="en-US" dirty="0"/>
          </a:p>
          <a:p>
            <a:r>
              <a:rPr lang="en-US" dirty="0">
                <a:solidFill>
                  <a:srgbClr val="0000FF"/>
                </a:solidFill>
              </a:rPr>
              <a:t>This leads to large timing margins for the common case</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Tree>
    <p:extLst>
      <p:ext uri="{BB962C8B-B14F-4D97-AF65-F5344CB8AC3E}">
        <p14:creationId xmlns:p14="http://schemas.microsoft.com/office/powerpoint/2010/main" val="41305519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4"/>
          <p:cNvSpPr>
            <a:spLocks noGrp="1" noChangeArrowheads="1"/>
          </p:cNvSpPr>
          <p:nvPr>
            <p:ph type="ctrTitle"/>
          </p:nvPr>
        </p:nvSpPr>
        <p:spPr>
          <a:xfrm>
            <a:off x="1" y="1524000"/>
            <a:ext cx="8794750" cy="822325"/>
          </a:xfrm>
        </p:spPr>
        <p:txBody>
          <a:bodyPr/>
          <a:lstStyle/>
          <a:p>
            <a:pPr algn="ctr" eaLnBrk="1" hangingPunct="1"/>
            <a:r>
              <a:rPr lang="en-US" dirty="0">
                <a:latin typeface="Garamond" charset="0"/>
              </a:rPr>
              <a:t>Understanding and Exploiting</a:t>
            </a:r>
            <a:br>
              <a:rPr lang="en-US" dirty="0">
                <a:latin typeface="Garamond" charset="0"/>
              </a:rPr>
            </a:br>
            <a:r>
              <a:rPr lang="en-US" dirty="0">
                <a:latin typeface="Garamond" charset="0"/>
              </a:rPr>
              <a:t>Variation in DRAM Latency</a:t>
            </a:r>
          </a:p>
        </p:txBody>
      </p:sp>
      <p:sp>
        <p:nvSpPr>
          <p:cNvPr id="11571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203650019"/>
      </p:ext>
    </p:extLst>
  </p:cSld>
  <p:clrMapOvr>
    <a:masterClrMapping/>
  </p:clrMapOvr>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Characterization Infrastructure</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979712"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238"/>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4"/>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7"/>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7"/>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4079205577"/>
      </p:ext>
    </p:extLst>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0" dirty="0">
                <a:latin typeface="+mn-lt"/>
              </a:rPr>
              <a:t>Adaptive-Latency DRAM</a:t>
            </a:r>
          </a:p>
        </p:txBody>
      </p:sp>
      <p:sp>
        <p:nvSpPr>
          <p:cNvPr id="3" name="Content Placeholder 2"/>
          <p:cNvSpPr>
            <a:spLocks noGrp="1"/>
          </p:cNvSpPr>
          <p:nvPr>
            <p:ph idx="1"/>
          </p:nvPr>
        </p:nvSpPr>
        <p:spPr>
          <a:xfrm>
            <a:off x="0" y="1219200"/>
            <a:ext cx="9144000" cy="4648200"/>
          </a:xfrm>
        </p:spPr>
        <p:txBody>
          <a:bodyPr/>
          <a:lstStyle/>
          <a:p>
            <a:pPr marL="457200" indent="-457200">
              <a:lnSpc>
                <a:spcPct val="100000"/>
              </a:lnSpc>
              <a:spcBef>
                <a:spcPts val="0"/>
              </a:spcBef>
            </a:pPr>
            <a:r>
              <a:rPr lang="en-US" i="1" dirty="0">
                <a:solidFill>
                  <a:srgbClr val="000000"/>
                </a:solidFill>
              </a:rPr>
              <a:t>Key idea</a:t>
            </a:r>
          </a:p>
          <a:p>
            <a:pPr marL="914400" lvl="1" indent="-457200">
              <a:lnSpc>
                <a:spcPct val="100000"/>
              </a:lnSpc>
              <a:spcBef>
                <a:spcPts val="0"/>
              </a:spcBef>
            </a:pPr>
            <a:r>
              <a:rPr lang="en-US" b="1" dirty="0">
                <a:solidFill>
                  <a:srgbClr val="000000"/>
                </a:solidFill>
              </a:rPr>
              <a:t>Optimize DRAM timing parameters online</a:t>
            </a:r>
          </a:p>
          <a:p>
            <a:pPr marL="914400" lvl="1" indent="-457200">
              <a:lnSpc>
                <a:spcPct val="100000"/>
              </a:lnSpc>
              <a:spcBef>
                <a:spcPts val="0"/>
              </a:spcBef>
            </a:pPr>
            <a:endParaRPr lang="en-US" sz="2000" i="1" dirty="0">
              <a:solidFill>
                <a:srgbClr val="000000"/>
              </a:solidFill>
            </a:endParaRPr>
          </a:p>
          <a:p>
            <a:pPr marL="457200" indent="-457200">
              <a:lnSpc>
                <a:spcPct val="100000"/>
              </a:lnSpc>
              <a:spcBef>
                <a:spcPts val="0"/>
              </a:spcBef>
            </a:pPr>
            <a:r>
              <a:rPr lang="en-US" i="1" dirty="0">
                <a:solidFill>
                  <a:srgbClr val="000000"/>
                </a:solidFill>
              </a:rPr>
              <a:t>Two components</a:t>
            </a:r>
            <a:endParaRPr lang="en-US" sz="3200" i="1" dirty="0">
              <a:solidFill>
                <a:srgbClr val="000000"/>
              </a:solidFill>
            </a:endParaRPr>
          </a:p>
          <a:p>
            <a:pPr lvl="1">
              <a:lnSpc>
                <a:spcPct val="100000"/>
              </a:lnSpc>
              <a:spcBef>
                <a:spcPts val="0"/>
              </a:spcBef>
            </a:pPr>
            <a:r>
              <a:rPr lang="en-US" dirty="0">
                <a:solidFill>
                  <a:srgbClr val="000000"/>
                </a:solidFill>
                <a:ea typeface="Cambria Math" panose="02040503050406030204" pitchFamily="18" charset="0"/>
              </a:rPr>
              <a:t>DRAM manufacturer provides multiple sets of reliable DRAM timing parameters at different temperatures for each DIMM</a:t>
            </a:r>
          </a:p>
          <a:p>
            <a:pPr lvl="1">
              <a:lnSpc>
                <a:spcPct val="100000"/>
              </a:lnSpc>
              <a:spcBef>
                <a:spcPts val="0"/>
              </a:spcBef>
            </a:pPr>
            <a:r>
              <a:rPr lang="en-US" dirty="0">
                <a:solidFill>
                  <a:srgbClr val="000000"/>
                </a:solidFill>
              </a:rPr>
              <a:t>System monitors DRAM temperature &amp; uses appropriate DRAM timing parameters</a:t>
            </a:r>
            <a:endParaRPr lang="en-US" sz="4000" dirty="0">
              <a:solidFill>
                <a:srgbClr val="000000"/>
              </a:solidFill>
            </a:endParaRPr>
          </a:p>
        </p:txBody>
      </p:sp>
      <p:sp>
        <p:nvSpPr>
          <p:cNvPr id="6" name="Content Placeholder 2"/>
          <p:cNvSpPr txBox="1">
            <a:spLocks/>
          </p:cNvSpPr>
          <p:nvPr/>
        </p:nvSpPr>
        <p:spPr>
          <a:xfrm>
            <a:off x="685800" y="3657600"/>
            <a:ext cx="5638800" cy="548640"/>
          </a:xfrm>
          <a:prstGeom prst="rect">
            <a:avLst/>
          </a:prstGeom>
          <a:solidFill>
            <a:srgbClr val="0000FF"/>
          </a:solidFill>
          <a:effectLst>
            <a:softEdge rad="50800"/>
          </a:effectLst>
        </p:spPr>
        <p:txBody>
          <a:bodyPr vert="horz" wrap="none"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reliable DRAM timing parameters</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7" name="Content Placeholder 2"/>
          <p:cNvSpPr txBox="1">
            <a:spLocks/>
          </p:cNvSpPr>
          <p:nvPr/>
        </p:nvSpPr>
        <p:spPr>
          <a:xfrm>
            <a:off x="3581400" y="4648200"/>
            <a:ext cx="3352800" cy="548640"/>
          </a:xfrm>
          <a:prstGeom prst="rect">
            <a:avLst/>
          </a:prstGeom>
          <a:solidFill>
            <a:srgbClr val="0000FF"/>
          </a:solidFill>
          <a:effectLst>
            <a:softEdge rad="50800"/>
          </a:effectLst>
        </p:spPr>
        <p:txBody>
          <a:bodyPr vert="horz"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DRAM temperature</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8" name="Rectangle 7"/>
          <p:cNvSpPr/>
          <p:nvPr/>
        </p:nvSpPr>
        <p:spPr>
          <a:xfrm>
            <a:off x="1403648" y="6309320"/>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103404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Latency Reduction Summary of 115 DIMMs</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read &amp; write (55°C)</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Read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32.7%</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Write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55.1%</a:t>
            </a:r>
          </a:p>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each timing parameter (55°C) </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Sensing: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17.3%</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Restore: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37.3%</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(read),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54.8%</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(write)</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err="1">
                <a:ln>
                  <a:noFill/>
                </a:ln>
                <a:solidFill>
                  <a:srgbClr val="000000"/>
                </a:solidFill>
                <a:effectLst/>
                <a:uLnTx/>
                <a:uFillTx/>
                <a:latin typeface="Calibri Light"/>
                <a:ea typeface="+mn-ea"/>
                <a:cs typeface="+mn-cs"/>
              </a:rPr>
              <a:t>Precharge</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35.2%</a:t>
            </a:r>
            <a:r>
              <a:rPr kumimoji="0" lang="en-US" sz="3200" b="0" i="1" u="none" strike="noStrike" kern="1200" cap="none" spc="0" normalizeH="0" baseline="0" noProof="0" dirty="0">
                <a:ln>
                  <a:noFill/>
                </a:ln>
                <a:solidFill>
                  <a:srgbClr val="0000FF"/>
                </a:solidFill>
                <a:effectLst/>
                <a:uLnTx/>
                <a:uFillTx/>
                <a:latin typeface="Calibri Light"/>
                <a:ea typeface="+mn-ea"/>
                <a:cs typeface="+mn-cs"/>
              </a:rPr>
              <a:t> </a:t>
            </a:r>
          </a:p>
        </p:txBody>
      </p:sp>
      <p:sp>
        <p:nvSpPr>
          <p:cNvPr id="4" name="Rectangle 3"/>
          <p:cNvSpPr/>
          <p:nvPr/>
        </p:nvSpPr>
        <p:spPr>
          <a:xfrm>
            <a:off x="1403648" y="6344604"/>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3567439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76200" y="152401"/>
            <a:ext cx="92964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Real System Evaluation</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prstClr val="black"/>
                </a:solidFill>
                <a:effectLst/>
                <a:uLnTx/>
                <a:uFillTx/>
                <a:latin typeface="Calibri Light"/>
                <a:ea typeface="+mn-ea"/>
                <a:cs typeface="+mn-cs"/>
              </a:rPr>
              <a:t>System</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prstClr val="black"/>
                </a:solidFill>
                <a:effectLst/>
                <a:uLnTx/>
                <a:uFillTx/>
                <a:latin typeface="Calibri Light"/>
                <a:ea typeface="+mn-ea"/>
                <a:cs typeface="+mn-cs"/>
              </a:rPr>
              <a:t>CPU: AMD 4386 ( 8 Cores, 3.1GHz, 8MB LLC)</a:t>
            </a:r>
            <a:endParaRPr kumimoji="0" lang="en-US" sz="3200" b="1" i="1" u="none" strike="noStrike" kern="1200" cap="none" spc="0" normalizeH="0" baseline="0" noProof="0" dirty="0">
              <a:ln>
                <a:noFill/>
              </a:ln>
              <a:solidFill>
                <a:prstClr val="black"/>
              </a:solidFill>
              <a:effectLst/>
              <a:uLnTx/>
              <a:uFillTx/>
              <a:latin typeface="Calibri Light"/>
              <a:ea typeface="+mn-ea"/>
              <a:cs typeface="+mn-cs"/>
            </a:endParaRP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DRAM: 4GByte DDR3-1600 (800Mhz Clock)</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OS: Linux</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Storage: 128GByte SSD</a:t>
            </a:r>
          </a:p>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prstClr val="black"/>
                </a:solidFill>
                <a:effectLst/>
                <a:uLnTx/>
                <a:uFillTx/>
                <a:latin typeface="Calibri Light"/>
                <a:ea typeface="+mn-ea"/>
                <a:cs typeface="+mn-cs"/>
              </a:rPr>
              <a:t>Workload</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prstClr val="black"/>
                </a:solidFill>
                <a:effectLst/>
                <a:uLnTx/>
                <a:uFillTx/>
                <a:latin typeface="Calibri Light"/>
                <a:ea typeface="+mn-ea"/>
                <a:cs typeface="+mn-cs"/>
              </a:rPr>
              <a:t>35 applications from SPEC, STREAM, Parsec, </a:t>
            </a:r>
            <a:r>
              <a:rPr kumimoji="0" lang="en-US" sz="3200" b="0" i="1" u="none" strike="noStrike" kern="1200" cap="none" spc="0" normalizeH="0" baseline="0" noProof="0" dirty="0" err="1">
                <a:ln>
                  <a:noFill/>
                </a:ln>
                <a:solidFill>
                  <a:prstClr val="black"/>
                </a:solidFill>
                <a:effectLst/>
                <a:uLnTx/>
                <a:uFillTx/>
                <a:latin typeface="Calibri Light"/>
                <a:ea typeface="+mn-ea"/>
                <a:cs typeface="+mn-cs"/>
              </a:rPr>
              <a:t>Memcached</a:t>
            </a:r>
            <a:r>
              <a:rPr kumimoji="0" lang="en-US" sz="3200" b="0" i="1" u="none" strike="noStrike" kern="1200" cap="none" spc="0" normalizeH="0" baseline="0" noProof="0" dirty="0">
                <a:ln>
                  <a:noFill/>
                </a:ln>
                <a:solidFill>
                  <a:prstClr val="black"/>
                </a:solidFill>
                <a:effectLst/>
                <a:uLnTx/>
                <a:uFillTx/>
                <a:latin typeface="Calibri Light"/>
                <a:ea typeface="+mn-ea"/>
                <a:cs typeface="+mn-cs"/>
              </a:rPr>
              <a:t>, Apache, GUPS</a:t>
            </a:r>
          </a:p>
        </p:txBody>
      </p:sp>
      <p:pic>
        <p:nvPicPr>
          <p:cNvPr id="5" name="Picture 4"/>
          <p:cNvPicPr>
            <a:picLocks noChangeAspect="1"/>
          </p:cNvPicPr>
          <p:nvPr/>
        </p:nvPicPr>
        <p:blipFill>
          <a:blip r:embed="rId2"/>
          <a:stretch>
            <a:fillRect/>
          </a:stretch>
        </p:blipFill>
        <p:spPr>
          <a:xfrm>
            <a:off x="5095374" y="2743200"/>
            <a:ext cx="4048626" cy="2057400"/>
          </a:xfrm>
          <a:prstGeom prst="rect">
            <a:avLst/>
          </a:prstGeom>
        </p:spPr>
      </p:pic>
      <p:sp>
        <p:nvSpPr>
          <p:cNvPr id="3" name="Oval 2"/>
          <p:cNvSpPr/>
          <p:nvPr/>
        </p:nvSpPr>
        <p:spPr>
          <a:xfrm>
            <a:off x="7031736" y="4151376"/>
            <a:ext cx="182880" cy="182880"/>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2" name="Picture 1"/>
          <p:cNvPicPr>
            <a:picLocks noChangeAspect="1"/>
          </p:cNvPicPr>
          <p:nvPr/>
        </p:nvPicPr>
        <p:blipFill>
          <a:blip r:embed="rId3"/>
          <a:stretch>
            <a:fillRect/>
          </a:stretch>
        </p:blipFill>
        <p:spPr>
          <a:xfrm>
            <a:off x="76200" y="2286000"/>
            <a:ext cx="8943975" cy="4410075"/>
          </a:xfrm>
          <a:prstGeom prst="rect">
            <a:avLst/>
          </a:prstGeom>
          <a:ln w="50800">
            <a:solidFill>
              <a:schemeClr val="tx1"/>
            </a:solidFill>
          </a:ln>
        </p:spPr>
      </p:pic>
    </p:spTree>
    <p:extLst>
      <p:ext uri="{BB962C8B-B14F-4D97-AF65-F5344CB8AC3E}">
        <p14:creationId xmlns:p14="http://schemas.microsoft.com/office/powerpoint/2010/main" val="743481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xit" presetSubtype="0" fill="hold" nodeType="clickEffect">
                                  <p:stCondLst>
                                    <p:cond delay="0"/>
                                  </p:stCondLst>
                                  <p:childTnLst>
                                    <p:animEffect transition="out" filter="fade">
                                      <p:cBhvr>
                                        <p:cTn id="18" dur="500"/>
                                        <p:tgtEl>
                                          <p:spTgt spid="2"/>
                                        </p:tgtEl>
                                      </p:cBhvr>
                                    </p:animEffect>
                                    <p:anim calcmode="lin" valueType="num">
                                      <p:cBhvr>
                                        <p:cTn id="19" dur="500"/>
                                        <p:tgtEl>
                                          <p:spTgt spid="2"/>
                                        </p:tgtEl>
                                        <p:attrNameLst>
                                          <p:attrName>ppt_x</p:attrName>
                                        </p:attrNameLst>
                                      </p:cBhvr>
                                      <p:tavLst>
                                        <p:tav tm="0">
                                          <p:val>
                                            <p:strVal val="ppt_x"/>
                                          </p:val>
                                        </p:tav>
                                        <p:tav tm="100000">
                                          <p:val>
                                            <p:strVal val="ppt_x"/>
                                          </p:val>
                                        </p:tav>
                                      </p:tavLst>
                                    </p:anim>
                                    <p:anim calcmode="lin" valueType="num">
                                      <p:cBhvr>
                                        <p:cTn id="20" dur="500"/>
                                        <p:tgtEl>
                                          <p:spTgt spid="2"/>
                                        </p:tgtEl>
                                        <p:attrNameLst>
                                          <p:attrName>ppt_y</p:attrName>
                                        </p:attrNameLst>
                                      </p:cBhvr>
                                      <p:tavLst>
                                        <p:tav tm="0">
                                          <p:val>
                                            <p:strVal val="ppt_y"/>
                                          </p:val>
                                        </p:tav>
                                        <p:tav tm="100000">
                                          <p:val>
                                            <p:strVal val="ppt_y+.1"/>
                                          </p:val>
                                        </p:tav>
                                      </p:tavLst>
                                    </p:anim>
                                    <p:set>
                                      <p:cBhvr>
                                        <p:cTn id="21" dur="1" fill="hold">
                                          <p:stCondLst>
                                            <p:cond delay="499"/>
                                          </p:stCondLst>
                                        </p:cTn>
                                        <p:tgtEl>
                                          <p:spTgt spid="2"/>
                                        </p:tgtEl>
                                        <p:attrNameLst>
                                          <p:attrName>style.visibility</p:attrName>
                                        </p:attrNameLst>
                                      </p:cBhvr>
                                      <p:to>
                                        <p:strVal val="hidden"/>
                                      </p:to>
                                    </p:set>
                                  </p:childTnLst>
                                </p:cTn>
                              </p:par>
                            </p:childTnLst>
                          </p:cTn>
                        </p:par>
                        <p:par>
                          <p:cTn id="22" fill="hold">
                            <p:stCondLst>
                              <p:cond delay="500"/>
                            </p:stCondLst>
                            <p:childTnLst>
                              <p:par>
                                <p:cTn id="23" presetID="1" presetClass="entr" presetSubtype="0" fill="hold" nodeType="after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a:graphicFrameLocks/>
          </p:cNvGraphicFramePr>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2"/>
          </a:graphicData>
        </a:graphic>
      </p:graphicFrame>
      <p:grpSp>
        <p:nvGrpSpPr>
          <p:cNvPr id="21" name="Group 20"/>
          <p:cNvGrpSpPr/>
          <p:nvPr/>
        </p:nvGrpSpPr>
        <p:grpSpPr>
          <a:xfrm>
            <a:off x="461666" y="990600"/>
            <a:ext cx="8458200" cy="4267199"/>
            <a:chOff x="461666" y="1143000"/>
            <a:chExt cx="8458200" cy="4267199"/>
          </a:xfrm>
        </p:grpSpPr>
        <p:graphicFrame>
          <p:nvGraphicFramePr>
            <p:cNvPr id="8" name="Chart 7"/>
            <p:cNvGraphicFramePr>
              <a:graphicFrameLocks/>
            </p:cNvGraphicFramePr>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Box 54"/>
            <p:cNvSpPr txBox="1"/>
            <p:nvPr/>
          </p:nvSpPr>
          <p:spPr>
            <a:xfrm>
              <a:off x="6977768" y="3010335"/>
              <a:ext cx="990624" cy="43090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1.4%</a:t>
              </a:r>
            </a:p>
          </p:txBody>
        </p:sp>
        <p:sp>
          <p:nvSpPr>
            <p:cNvPr id="20" name="TextBox 54"/>
            <p:cNvSpPr txBox="1"/>
            <p:nvPr/>
          </p:nvSpPr>
          <p:spPr>
            <a:xfrm>
              <a:off x="7606889" y="2624282"/>
              <a:ext cx="990624" cy="430859"/>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6.7%</a:t>
              </a:r>
            </a:p>
          </p:txBody>
        </p:sp>
      </p:grpSp>
      <p:grpSp>
        <p:nvGrpSpPr>
          <p:cNvPr id="18" name="Group 17"/>
          <p:cNvGrpSpPr/>
          <p:nvPr/>
        </p:nvGrpSpPr>
        <p:grpSpPr>
          <a:xfrm>
            <a:off x="461666" y="990600"/>
            <a:ext cx="8458200" cy="4267199"/>
            <a:chOff x="461666" y="1143000"/>
            <a:chExt cx="8458200" cy="4267199"/>
          </a:xfrm>
        </p:grpSpPr>
        <p:graphicFrame>
          <p:nvGraphicFramePr>
            <p:cNvPr id="11" name="Chart 10"/>
            <p:cNvGraphicFramePr>
              <a:graphicFrameLocks/>
            </p:cNvGraphicFramePr>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54"/>
            <p:cNvSpPr txBox="1"/>
            <p:nvPr/>
          </p:nvSpPr>
          <p:spPr>
            <a:xfrm>
              <a:off x="7924800" y="2723778"/>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5.0%</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Single-Core Evaluation</a:t>
            </a:r>
          </a:p>
        </p:txBody>
      </p:sp>
      <p:sp>
        <p:nvSpPr>
          <p:cNvPr id="4" name="TextBox 54"/>
          <p:cNvSpPr txBox="1"/>
          <p:nvPr/>
        </p:nvSpPr>
        <p:spPr>
          <a:xfrm>
            <a:off x="3585866" y="1567190"/>
            <a:ext cx="15240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sp>
        <p:nvSpPr>
          <p:cNvPr id="12" name="TextBox 54"/>
          <p:cNvSpPr txBox="1"/>
          <p:nvPr/>
        </p:nvSpPr>
        <p:spPr>
          <a:xfrm>
            <a:off x="3357266" y="1524000"/>
            <a:ext cx="20574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sp>
        <p:nvSpPr>
          <p:cNvPr id="13" name="Punchline"/>
          <p:cNvSpPr txBox="1"/>
          <p:nvPr/>
        </p:nvSpPr>
        <p:spPr>
          <a:xfrm>
            <a:off x="-152400" y="5566750"/>
            <a:ext cx="9448800" cy="67056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AL-DRAM </a:t>
            </a:r>
            <a:r>
              <a:rPr kumimoji="0" lang="en-US" sz="3600" b="1" i="1" u="none" strike="noStrike" kern="1200" cap="none" spc="0" normalizeH="0" baseline="0" noProof="0" dirty="0">
                <a:ln>
                  <a:noFill/>
                </a:ln>
                <a:solidFill>
                  <a:srgbClr val="0000FF"/>
                </a:solidFill>
                <a:effectLst/>
                <a:uLnTx/>
                <a:uFillTx/>
                <a:latin typeface="Calibri Light"/>
                <a:ea typeface="+mn-ea"/>
                <a:cs typeface="+mn-cs"/>
              </a:rPr>
              <a:t>improves single-core performance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on a real system</a:t>
            </a:r>
          </a:p>
        </p:txBody>
      </p:sp>
      <p:sp>
        <p:nvSpPr>
          <p:cNvPr id="9" name="TextBox 8"/>
          <p:cNvSpPr txBox="1"/>
          <p:nvPr/>
        </p:nvSpPr>
        <p:spPr>
          <a:xfrm rot="16200000">
            <a:off x="-1559868" y="2626666"/>
            <a:ext cx="358140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Light"/>
                <a:ea typeface="+mn-ea"/>
                <a:cs typeface="+mn-cs"/>
              </a:rPr>
              <a:t>Performance Improvement</a:t>
            </a:r>
          </a:p>
        </p:txBody>
      </p:sp>
      <p:cxnSp>
        <p:nvCxnSpPr>
          <p:cNvPr id="3" name="Straight Connector 2"/>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858000" y="914400"/>
            <a:ext cx="2286000"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Average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Improvement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Calibri Light"/>
              <a:ea typeface="+mn-ea"/>
              <a:cs typeface="+mn-cs"/>
            </a:endParaRPr>
          </a:p>
        </p:txBody>
      </p:sp>
      <p:sp>
        <p:nvSpPr>
          <p:cNvPr id="23" name="TextBox 22"/>
          <p:cNvSpPr txBox="1"/>
          <p:nvPr/>
        </p:nvSpPr>
        <p:spPr>
          <a:xfrm rot="16200000">
            <a:off x="7622234" y="4188768"/>
            <a:ext cx="2133599" cy="461665"/>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all-35-workload</a:t>
            </a:r>
          </a:p>
        </p:txBody>
      </p:sp>
    </p:spTree>
    <p:extLst>
      <p:ext uri="{BB962C8B-B14F-4D97-AF65-F5344CB8AC3E}">
        <p14:creationId xmlns:p14="http://schemas.microsoft.com/office/powerpoint/2010/main" val="205627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nvGraphicFramePr>
        <p:xfrm>
          <a:off x="461666" y="9906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54"/>
          <p:cNvSpPr txBox="1"/>
          <p:nvPr/>
        </p:nvSpPr>
        <p:spPr>
          <a:xfrm>
            <a:off x="3357266" y="1567190"/>
            <a:ext cx="17526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graphicFrame>
        <p:nvGraphicFramePr>
          <p:cNvPr id="13" name="Chart 12"/>
          <p:cNvGraphicFramePr>
            <a:graphicFrameLocks/>
          </p:cNvGraphicFramePr>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4"/>
          </a:graphicData>
        </a:graphic>
      </p:graphicFrame>
      <p:grpSp>
        <p:nvGrpSpPr>
          <p:cNvPr id="2" name="Group 1"/>
          <p:cNvGrpSpPr/>
          <p:nvPr/>
        </p:nvGrpSpPr>
        <p:grpSpPr>
          <a:xfrm>
            <a:off x="461666" y="990600"/>
            <a:ext cx="8458200" cy="4267199"/>
            <a:chOff x="461666" y="1143000"/>
            <a:chExt cx="8458200" cy="4267199"/>
          </a:xfrm>
        </p:grpSpPr>
        <p:graphicFrame>
          <p:nvGraphicFramePr>
            <p:cNvPr id="14" name="Chart 13"/>
            <p:cNvGraphicFramePr>
              <a:graphicFrameLocks/>
            </p:cNvGraphicFramePr>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54"/>
            <p:cNvSpPr txBox="1"/>
            <p:nvPr/>
          </p:nvSpPr>
          <p:spPr>
            <a:xfrm>
              <a:off x="7548251" y="2020897"/>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14.0%</a:t>
              </a:r>
            </a:p>
          </p:txBody>
        </p:sp>
        <p:sp>
          <p:nvSpPr>
            <p:cNvPr id="21" name="TextBox 54"/>
            <p:cNvSpPr txBox="1"/>
            <p:nvPr/>
          </p:nvSpPr>
          <p:spPr>
            <a:xfrm>
              <a:off x="6858000" y="2884992"/>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2.9%</a:t>
              </a:r>
            </a:p>
          </p:txBody>
        </p:sp>
      </p:grpSp>
      <p:grpSp>
        <p:nvGrpSpPr>
          <p:cNvPr id="5" name="Group 4"/>
          <p:cNvGrpSpPr/>
          <p:nvPr/>
        </p:nvGrpSpPr>
        <p:grpSpPr>
          <a:xfrm>
            <a:off x="461666" y="990600"/>
            <a:ext cx="8610617" cy="4267199"/>
            <a:chOff x="461666" y="1143000"/>
            <a:chExt cx="8610617" cy="4267199"/>
          </a:xfrm>
        </p:grpSpPr>
        <p:graphicFrame>
          <p:nvGraphicFramePr>
            <p:cNvPr id="15" name="Chart 14"/>
            <p:cNvGraphicFramePr>
              <a:graphicFrameLocks/>
            </p:cNvGraphicFramePr>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6"/>
            </a:graphicData>
          </a:graphic>
        </p:graphicFrame>
        <p:sp>
          <p:nvSpPr>
            <p:cNvPr id="19" name="TextBox 54"/>
            <p:cNvSpPr txBox="1"/>
            <p:nvPr/>
          </p:nvSpPr>
          <p:spPr>
            <a:xfrm>
              <a:off x="8157867" y="2312299"/>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10.4%</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Multi-Core Evaluation</a:t>
            </a:r>
          </a:p>
        </p:txBody>
      </p:sp>
      <p:sp>
        <p:nvSpPr>
          <p:cNvPr id="16" name="Punchline"/>
          <p:cNvSpPr txBox="1"/>
          <p:nvPr/>
        </p:nvSpPr>
        <p:spPr>
          <a:xfrm>
            <a:off x="0" y="5229200"/>
            <a:ext cx="9144000" cy="106680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AL-DRAM provides higher performance 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dirty="0">
                <a:ln>
                  <a:noFill/>
                </a:ln>
                <a:solidFill>
                  <a:srgbClr val="0000FF"/>
                </a:solidFill>
                <a:effectLst/>
                <a:uLnTx/>
                <a:uFillTx/>
                <a:latin typeface="Calibri Light"/>
                <a:ea typeface="+mn-ea"/>
                <a:cs typeface="+mn-cs"/>
              </a:rPr>
              <a:t>multi-programmed &amp; multi-threaded workloads</a:t>
            </a:r>
          </a:p>
        </p:txBody>
      </p:sp>
      <p:sp>
        <p:nvSpPr>
          <p:cNvPr id="10" name="TextBox 9"/>
          <p:cNvSpPr txBox="1"/>
          <p:nvPr/>
        </p:nvSpPr>
        <p:spPr>
          <a:xfrm rot="16200000">
            <a:off x="-1559868" y="2626666"/>
            <a:ext cx="358140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Light"/>
                <a:ea typeface="+mn-ea"/>
                <a:cs typeface="+mn-cs"/>
              </a:rPr>
              <a:t>Performance Improvement</a:t>
            </a:r>
          </a:p>
        </p:txBody>
      </p:sp>
      <p:cxnSp>
        <p:nvCxnSpPr>
          <p:cNvPr id="11" name="Straight Connector 10"/>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858000" y="914400"/>
            <a:ext cx="228600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Average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Improvement</a:t>
            </a:r>
          </a:p>
        </p:txBody>
      </p:sp>
      <p:sp>
        <p:nvSpPr>
          <p:cNvPr id="18" name="TextBox 17"/>
          <p:cNvSpPr txBox="1"/>
          <p:nvPr/>
        </p:nvSpPr>
        <p:spPr>
          <a:xfrm rot="16200000">
            <a:off x="7431733" y="4379268"/>
            <a:ext cx="2514600" cy="461665"/>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all-35-workload</a:t>
            </a:r>
          </a:p>
        </p:txBody>
      </p:sp>
    </p:spTree>
    <p:extLst>
      <p:ext uri="{BB962C8B-B14F-4D97-AF65-F5344CB8AC3E}">
        <p14:creationId xmlns:p14="http://schemas.microsoft.com/office/powerpoint/2010/main" val="4281125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P spid="16" grpId="0"/>
    </p:bld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Reducing Latency Also Reduces Energy</a:t>
            </a:r>
          </a:p>
        </p:txBody>
      </p:sp>
      <p:sp>
        <p:nvSpPr>
          <p:cNvPr id="3" name="Content Placeholder 2"/>
          <p:cNvSpPr>
            <a:spLocks noGrp="1"/>
          </p:cNvSpPr>
          <p:nvPr>
            <p:ph idx="1"/>
          </p:nvPr>
        </p:nvSpPr>
        <p:spPr>
          <a:xfrm>
            <a:off x="228600" y="1216496"/>
            <a:ext cx="8610600" cy="4876800"/>
          </a:xfrm>
        </p:spPr>
        <p:txBody>
          <a:bodyPr/>
          <a:lstStyle/>
          <a:p>
            <a:r>
              <a:rPr lang="en-US" dirty="0"/>
              <a:t>AL-DRAM reduces DRAM power consumption by 5.8%</a:t>
            </a:r>
          </a:p>
          <a:p>
            <a:endParaRPr lang="en-US" dirty="0"/>
          </a:p>
          <a:p>
            <a:r>
              <a:rPr lang="en-US" dirty="0"/>
              <a:t>Major reason: reduction in row activation time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58077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916832"/>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Low-Latency</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55821655"/>
      </p:ext>
    </p:extLst>
  </p:cSld>
  <p:clrMapOvr>
    <a:masterClrMapping/>
  </p:clrMapOvr>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3400" b="1" i="1" dirty="0">
                <a:solidFill>
                  <a:schemeClr val="bg1">
                    <a:lumMod val="95000"/>
                  </a:schemeClr>
                </a:solidFill>
                <a:latin typeface="Cambria"/>
                <a:cs typeface="Cambria"/>
              </a:rPr>
              <a:t>D-</a:t>
            </a:r>
            <a:r>
              <a:rPr lang="en-US" sz="3400" b="1" i="1" dirty="0" err="1">
                <a:solidFill>
                  <a:schemeClr val="bg1">
                    <a:lumMod val="95000"/>
                  </a:schemeClr>
                </a:solidFill>
                <a:latin typeface="Cambria"/>
                <a:cs typeface="Cambria"/>
              </a:rPr>
              <a:t>RaNGe</a:t>
            </a:r>
            <a:r>
              <a:rPr lang="en-US" sz="3400" b="1" i="1" dirty="0">
                <a:solidFill>
                  <a:schemeClr val="bg1">
                    <a:lumMod val="95000"/>
                  </a:schemeClr>
                </a:solidFill>
                <a:latin typeface="Cambria"/>
                <a:cs typeface="Cambria"/>
              </a:rPr>
              <a:t>: </a:t>
            </a:r>
            <a:r>
              <a:rPr lang="en-US" sz="3400" b="1" dirty="0">
                <a:solidFill>
                  <a:schemeClr val="bg1">
                    <a:lumMod val="95000"/>
                  </a:schemeClr>
                </a:solidFill>
                <a:latin typeface="Cambria"/>
                <a:cs typeface="Cambria"/>
              </a:rPr>
              <a:t>Using Commodity DRAM Devices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to Generate True Random Numbers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with Low Latency and High Throughput</a:t>
            </a:r>
          </a:p>
        </p:txBody>
      </p:sp>
      <p:sp>
        <p:nvSpPr>
          <p:cNvPr id="103" name="Subtitle 2"/>
          <p:cNvSpPr>
            <a:spLocks noGrp="1"/>
          </p:cNvSpPr>
          <p:nvPr>
            <p:ph type="subTitle" idx="4294967295"/>
          </p:nvPr>
        </p:nvSpPr>
        <p:spPr>
          <a:xfrm>
            <a:off x="228600" y="3381681"/>
            <a:ext cx="8686800" cy="724829"/>
          </a:xfrm>
          <a:prstGeom prst="rect">
            <a:avLst/>
          </a:prstGeom>
        </p:spPr>
        <p:txBody>
          <a:bodyPr anchor="ctr">
            <a:noAutofit/>
          </a:bodyPr>
          <a:lstStyle/>
          <a:p>
            <a:pPr marL="0" indent="0" algn="ctr">
              <a:buNone/>
            </a:pPr>
            <a:r>
              <a:rPr lang="en-US" sz="2800" b="1" u="sng" dirty="0" err="1">
                <a:latin typeface="Cambria"/>
                <a:cs typeface="Cambria"/>
              </a:rPr>
              <a:t>Jeremie</a:t>
            </a:r>
            <a:r>
              <a:rPr lang="en-US" sz="2800" b="1" u="sng" dirty="0">
                <a:latin typeface="Cambria"/>
                <a:cs typeface="Cambria"/>
              </a:rPr>
              <a:t> S. Kim</a:t>
            </a:r>
            <a:r>
              <a:rPr lang="en-US" sz="2800" b="1" dirty="0">
                <a:latin typeface="Cambria"/>
                <a:cs typeface="Cambria"/>
              </a:rPr>
              <a:t>    </a:t>
            </a:r>
            <a:r>
              <a:rPr lang="en-US" sz="2800" b="1" dirty="0" err="1">
                <a:latin typeface="Cambria"/>
                <a:cs typeface="Cambria"/>
              </a:rPr>
              <a:t>Minesh</a:t>
            </a:r>
            <a:r>
              <a:rPr lang="en-US" sz="2800" b="1" dirty="0">
                <a:latin typeface="Cambria"/>
                <a:cs typeface="Cambria"/>
              </a:rPr>
              <a:t> Patel  </a:t>
            </a:r>
          </a:p>
          <a:p>
            <a:pPr marL="0" indent="0" algn="ctr">
              <a:buNone/>
            </a:pPr>
            <a:r>
              <a:rPr lang="en-US" sz="2800" b="1" dirty="0">
                <a:latin typeface="Cambria"/>
                <a:cs typeface="Cambria"/>
              </a:rPr>
              <a:t>Hasan Hassan </a:t>
            </a:r>
            <a:r>
              <a:rPr lang="en-US" b="1" dirty="0">
                <a:latin typeface="Cambria"/>
                <a:cs typeface="Cambria"/>
              </a:rPr>
              <a:t>  Lois </a:t>
            </a:r>
            <a:r>
              <a:rPr lang="en-US" b="1" dirty="0" err="1">
                <a:latin typeface="Cambria"/>
                <a:cs typeface="Cambria"/>
              </a:rPr>
              <a:t>Orosa</a:t>
            </a:r>
            <a:r>
              <a:rPr lang="en-US" b="1" dirty="0">
                <a:latin typeface="Cambria"/>
                <a:cs typeface="Cambria"/>
              </a:rPr>
              <a:t>   </a:t>
            </a:r>
            <a:r>
              <a:rPr lang="en-US" sz="2800" b="1" dirty="0" err="1">
                <a:latin typeface="Cambria"/>
                <a:cs typeface="Cambria"/>
              </a:rPr>
              <a:t>Onur</a:t>
            </a:r>
            <a:r>
              <a:rPr lang="en-US" sz="2800" b="1" dirty="0">
                <a:latin typeface="Cambria"/>
                <a:cs typeface="Cambria"/>
              </a:rPr>
              <a:t> </a:t>
            </a:r>
            <a:r>
              <a:rPr lang="en-US" sz="2800" b="1" dirty="0" err="1">
                <a:latin typeface="Cambria"/>
                <a:cs typeface="Cambria"/>
              </a:rPr>
              <a:t>Mutlu</a:t>
            </a:r>
            <a:r>
              <a:rPr lang="en-US" sz="2800" b="1" dirty="0">
                <a:latin typeface="Cambria"/>
                <a:cs typeface="Cambria"/>
              </a:rPr>
              <a:t>  </a:t>
            </a:r>
            <a:endParaRPr lang="en-US" sz="28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410"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716968" y="5909981"/>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43922" y="4616581"/>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2447757"/>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b="1" dirty="0"/>
              <a:t>DRAM Latency Characterization of 282 LPDDR4 DRAM Devices</a:t>
            </a:r>
          </a:p>
        </p:txBody>
      </p:sp>
      <p:sp>
        <p:nvSpPr>
          <p:cNvPr id="3" name="Content Placeholder 2"/>
          <p:cNvSpPr>
            <a:spLocks noGrp="1"/>
          </p:cNvSpPr>
          <p:nvPr>
            <p:ph idx="1"/>
          </p:nvPr>
        </p:nvSpPr>
        <p:spPr>
          <a:xfrm>
            <a:off x="75991" y="1683657"/>
            <a:ext cx="8987622" cy="4546320"/>
          </a:xfrm>
        </p:spPr>
        <p:txBody>
          <a:bodyPr/>
          <a:lstStyle/>
          <a:p>
            <a:r>
              <a:rPr lang="en-US" sz="3200" dirty="0"/>
              <a:t>Latency failures come from accessing DRAM with </a:t>
            </a:r>
            <a:r>
              <a:rPr lang="en-US" sz="3200" b="1" dirty="0">
                <a:solidFill>
                  <a:srgbClr val="C00000"/>
                </a:solidFill>
              </a:rPr>
              <a:t>reduced</a:t>
            </a:r>
            <a:r>
              <a:rPr lang="en-US" sz="3200" dirty="0"/>
              <a:t> timing parameters.</a:t>
            </a:r>
          </a:p>
          <a:p>
            <a:endParaRPr lang="en-US" dirty="0"/>
          </a:p>
          <a:p>
            <a:r>
              <a:rPr lang="en-US" sz="3200" b="1" dirty="0"/>
              <a:t>Key Observations:</a:t>
            </a:r>
          </a:p>
          <a:p>
            <a:pPr marL="971550" lvl="1" indent="-514350">
              <a:buFont typeface="+mj-lt"/>
              <a:buAutoNum type="arabicPeriod"/>
            </a:pPr>
            <a:r>
              <a:rPr lang="en-US" dirty="0"/>
              <a:t>A cell’s </a:t>
            </a:r>
            <a:r>
              <a:rPr lang="en-US" b="1" dirty="0">
                <a:solidFill>
                  <a:schemeClr val="accent6">
                    <a:lumMod val="75000"/>
                  </a:schemeClr>
                </a:solidFill>
              </a:rPr>
              <a:t>latency failure</a:t>
            </a:r>
            <a:r>
              <a:rPr lang="en-US" dirty="0"/>
              <a:t> probability is determined by </a:t>
            </a:r>
            <a:r>
              <a:rPr lang="en-US" b="1" dirty="0">
                <a:solidFill>
                  <a:schemeClr val="accent5"/>
                </a:solidFill>
              </a:rPr>
              <a:t>random process variation</a:t>
            </a:r>
          </a:p>
          <a:p>
            <a:pPr marL="971550" lvl="1" indent="-514350">
              <a:buFont typeface="+mj-lt"/>
              <a:buAutoNum type="arabicPeriod"/>
            </a:pPr>
            <a:endParaRPr lang="en-US" sz="3200" dirty="0"/>
          </a:p>
          <a:p>
            <a:pPr marL="971550" lvl="1" indent="-514350">
              <a:buFont typeface="+mj-lt"/>
              <a:buAutoNum type="arabicPeriod"/>
            </a:pPr>
            <a:r>
              <a:rPr lang="en-US" dirty="0"/>
              <a:t>Some cells fail </a:t>
            </a:r>
            <a:r>
              <a:rPr lang="en-US" b="1" dirty="0">
                <a:solidFill>
                  <a:srgbClr val="7030A0"/>
                </a:solidFill>
              </a:rPr>
              <a:t>randomly</a:t>
            </a:r>
          </a:p>
          <a:p>
            <a:endParaRPr lang="en-US" dirty="0"/>
          </a:p>
        </p:txBody>
      </p:sp>
    </p:spTree>
    <p:extLst>
      <p:ext uri="{BB962C8B-B14F-4D97-AF65-F5344CB8AC3E}">
        <p14:creationId xmlns:p14="http://schemas.microsoft.com/office/powerpoint/2010/main" val="1052888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1242623" y="246527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a:t>
            </a:r>
            <a:r>
              <a:rPr lang="en-US" b="1" dirty="0" err="1"/>
              <a:t>RaNGe</a:t>
            </a:r>
            <a:r>
              <a:rPr lang="en-US" b="1" dirty="0"/>
              <a:t> Key Idea</a:t>
            </a:r>
          </a:p>
        </p:txBody>
      </p:sp>
      <p:grpSp>
        <p:nvGrpSpPr>
          <p:cNvPr id="71" name="Group 70"/>
          <p:cNvGrpSpPr/>
          <p:nvPr/>
        </p:nvGrpSpPr>
        <p:grpSpPr>
          <a:xfrm>
            <a:off x="1624693" y="2187711"/>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583621" y="1139114"/>
            <a:ext cx="3114951" cy="2237453"/>
            <a:chOff x="235278" y="2377403"/>
            <a:chExt cx="3114951" cy="2237453"/>
          </a:xfrm>
        </p:grpSpPr>
        <p:sp>
          <p:nvSpPr>
            <p:cNvPr id="72" name="TextBox 71"/>
            <p:cNvSpPr txBox="1"/>
            <p:nvPr/>
          </p:nvSpPr>
          <p:spPr>
            <a:xfrm>
              <a:off x="235278" y="2377403"/>
              <a:ext cx="31149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DD0303"/>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DD0303"/>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DD0303"/>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DD0303"/>
                </a:solidFill>
                <a:effectLst/>
                <a:uLnTx/>
                <a:uFillTx/>
                <a:latin typeface="Cambria" charset="0"/>
                <a:ea typeface="Cambria" charset="0"/>
                <a:cs typeface="Cambria" charset="0"/>
              </a:endParaRPr>
            </a:p>
          </p:txBody>
        </p:sp>
        <p:cxnSp>
          <p:nvCxnSpPr>
            <p:cNvPr id="75" name="Straight Arrow Connector 74"/>
            <p:cNvCxnSpPr>
              <a:cxnSpLocks/>
              <a:endCxn id="54" idx="1"/>
            </p:cNvCxnSpPr>
            <p:nvPr/>
          </p:nvCxnSpPr>
          <p:spPr>
            <a:xfrm>
              <a:off x="1186517" y="3234119"/>
              <a:ext cx="454079" cy="1380737"/>
            </a:xfrm>
            <a:prstGeom prst="straightConnector1">
              <a:avLst/>
            </a:prstGeom>
            <a:ln w="69850">
              <a:solidFill>
                <a:srgbClr val="DD040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560125" y="838389"/>
            <a:ext cx="3131937" cy="1483886"/>
            <a:chOff x="5146466" y="2386922"/>
            <a:chExt cx="3131937" cy="1483886"/>
          </a:xfrm>
        </p:grpSpPr>
        <p:sp>
          <p:nvSpPr>
            <p:cNvPr id="73" name="TextBox 72"/>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cxnSpLocks/>
            </p:cNvCxnSpPr>
            <p:nvPr/>
          </p:nvCxnSpPr>
          <p:spPr>
            <a:xfrm flipH="1">
              <a:off x="5675087" y="3291787"/>
              <a:ext cx="684359" cy="579021"/>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698389" y="4920223"/>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grpSp>
        <p:nvGrpSpPr>
          <p:cNvPr id="56" name="Group 55">
            <a:extLst>
              <a:ext uri="{FF2B5EF4-FFF2-40B4-BE49-F238E27FC236}">
                <a16:creationId xmlns:a16="http://schemas.microsoft.com/office/drawing/2014/main" id="{ED98B89D-57D5-9943-B3EB-B2B07AC17199}"/>
              </a:ext>
            </a:extLst>
          </p:cNvPr>
          <p:cNvGrpSpPr/>
          <p:nvPr/>
        </p:nvGrpSpPr>
        <p:grpSpPr>
          <a:xfrm>
            <a:off x="3304240" y="4637314"/>
            <a:ext cx="3131937" cy="1928552"/>
            <a:chOff x="5146466" y="1289367"/>
            <a:chExt cx="3131937" cy="1928552"/>
          </a:xfrm>
        </p:grpSpPr>
        <p:sp>
          <p:nvSpPr>
            <p:cNvPr id="58" name="TextBox 57">
              <a:extLst>
                <a:ext uri="{FF2B5EF4-FFF2-40B4-BE49-F238E27FC236}">
                  <a16:creationId xmlns:a16="http://schemas.microsoft.com/office/drawing/2014/main" id="{17361870-5ED6-FB42-B336-487AB0462FB4}"/>
                </a:ext>
              </a:extLst>
            </p:cNvPr>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Fails randomly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with reduced </a:t>
              </a:r>
              <a:r>
                <a:rPr kumimoji="0" lang="en-US" sz="2400" b="1" i="0" u="none" strike="noStrike" kern="1200" cap="none" spc="0" normalizeH="0" baseline="0" noProof="0" dirty="0" err="1">
                  <a:ln>
                    <a:noFill/>
                  </a:ln>
                  <a:solidFill>
                    <a:srgbClr val="C35A20"/>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C35A20"/>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C35A20"/>
                </a:solidFill>
                <a:effectLst/>
                <a:uLnTx/>
                <a:uFillTx/>
                <a:latin typeface="Cambria" charset="0"/>
                <a:ea typeface="Cambria" charset="0"/>
                <a:cs typeface="Cambria" charset="0"/>
              </a:endParaRPr>
            </a:p>
          </p:txBody>
        </p:sp>
        <p:cxnSp>
          <p:nvCxnSpPr>
            <p:cNvPr id="62" name="Straight Arrow Connector 61">
              <a:extLst>
                <a:ext uri="{FF2B5EF4-FFF2-40B4-BE49-F238E27FC236}">
                  <a16:creationId xmlns:a16="http://schemas.microsoft.com/office/drawing/2014/main" id="{BD1C2988-93FF-7B41-868E-13F3D06674B9}"/>
                </a:ext>
              </a:extLst>
            </p:cNvPr>
            <p:cNvCxnSpPr>
              <a:cxnSpLocks/>
            </p:cNvCxnSpPr>
            <p:nvPr/>
          </p:nvCxnSpPr>
          <p:spPr>
            <a:xfrm flipH="1" flipV="1">
              <a:off x="6022340" y="1289367"/>
              <a:ext cx="507182" cy="1097555"/>
            </a:xfrm>
            <a:prstGeom prst="straightConnector1">
              <a:avLst/>
            </a:prstGeom>
            <a:ln w="69850">
              <a:solidFill>
                <a:srgbClr val="C35A2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7782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1242623" y="246527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a:t>
            </a:r>
            <a:r>
              <a:rPr lang="en-US" b="1" dirty="0" err="1"/>
              <a:t>RaNGe</a:t>
            </a:r>
            <a:r>
              <a:rPr lang="en-US" b="1" dirty="0"/>
              <a:t> Key Idea</a:t>
            </a:r>
          </a:p>
        </p:txBody>
      </p:sp>
      <p:grpSp>
        <p:nvGrpSpPr>
          <p:cNvPr id="71" name="Group 70"/>
          <p:cNvGrpSpPr/>
          <p:nvPr/>
        </p:nvGrpSpPr>
        <p:grpSpPr>
          <a:xfrm>
            <a:off x="1624693" y="2187711"/>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583621" y="1139114"/>
            <a:ext cx="3114951" cy="2237453"/>
            <a:chOff x="235278" y="2377403"/>
            <a:chExt cx="3114951" cy="2237453"/>
          </a:xfrm>
        </p:grpSpPr>
        <p:sp>
          <p:nvSpPr>
            <p:cNvPr id="72" name="TextBox 71"/>
            <p:cNvSpPr txBox="1"/>
            <p:nvPr/>
          </p:nvSpPr>
          <p:spPr>
            <a:xfrm>
              <a:off x="235278" y="2377403"/>
              <a:ext cx="31149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DD0303"/>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DD0303"/>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DD0303"/>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DD0303"/>
                </a:solidFill>
                <a:effectLst/>
                <a:uLnTx/>
                <a:uFillTx/>
                <a:latin typeface="Cambria" charset="0"/>
                <a:ea typeface="Cambria" charset="0"/>
                <a:cs typeface="Cambria" charset="0"/>
              </a:endParaRPr>
            </a:p>
          </p:txBody>
        </p:sp>
        <p:cxnSp>
          <p:nvCxnSpPr>
            <p:cNvPr id="75" name="Straight Arrow Connector 74"/>
            <p:cNvCxnSpPr>
              <a:cxnSpLocks/>
              <a:endCxn id="54" idx="1"/>
            </p:cNvCxnSpPr>
            <p:nvPr/>
          </p:nvCxnSpPr>
          <p:spPr>
            <a:xfrm>
              <a:off x="1186517" y="3234119"/>
              <a:ext cx="454079" cy="1380737"/>
            </a:xfrm>
            <a:prstGeom prst="straightConnector1">
              <a:avLst/>
            </a:prstGeom>
            <a:ln w="69850">
              <a:solidFill>
                <a:srgbClr val="DD040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560125" y="838389"/>
            <a:ext cx="3131937" cy="1483886"/>
            <a:chOff x="5146466" y="2386922"/>
            <a:chExt cx="3131937" cy="1483886"/>
          </a:xfrm>
        </p:grpSpPr>
        <p:sp>
          <p:nvSpPr>
            <p:cNvPr id="73" name="TextBox 72"/>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cxnSpLocks/>
            </p:cNvCxnSpPr>
            <p:nvPr/>
          </p:nvCxnSpPr>
          <p:spPr>
            <a:xfrm flipH="1">
              <a:off x="5675087" y="3291787"/>
              <a:ext cx="684359" cy="579021"/>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698389" y="4920223"/>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grpSp>
        <p:nvGrpSpPr>
          <p:cNvPr id="56" name="Group 55">
            <a:extLst>
              <a:ext uri="{FF2B5EF4-FFF2-40B4-BE49-F238E27FC236}">
                <a16:creationId xmlns:a16="http://schemas.microsoft.com/office/drawing/2014/main" id="{ED98B89D-57D5-9943-B3EB-B2B07AC17199}"/>
              </a:ext>
            </a:extLst>
          </p:cNvPr>
          <p:cNvGrpSpPr/>
          <p:nvPr/>
        </p:nvGrpSpPr>
        <p:grpSpPr>
          <a:xfrm>
            <a:off x="3304240" y="4637314"/>
            <a:ext cx="3131937" cy="1928552"/>
            <a:chOff x="5146466" y="1289367"/>
            <a:chExt cx="3131937" cy="1928552"/>
          </a:xfrm>
        </p:grpSpPr>
        <p:sp>
          <p:nvSpPr>
            <p:cNvPr id="58" name="TextBox 57">
              <a:extLst>
                <a:ext uri="{FF2B5EF4-FFF2-40B4-BE49-F238E27FC236}">
                  <a16:creationId xmlns:a16="http://schemas.microsoft.com/office/drawing/2014/main" id="{17361870-5ED6-FB42-B336-487AB0462FB4}"/>
                </a:ext>
              </a:extLst>
            </p:cNvPr>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Fails randomly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with reduced </a:t>
              </a:r>
              <a:r>
                <a:rPr kumimoji="0" lang="en-US" sz="2400" b="1" i="0" u="none" strike="noStrike" kern="1200" cap="none" spc="0" normalizeH="0" baseline="0" noProof="0" dirty="0" err="1">
                  <a:ln>
                    <a:noFill/>
                  </a:ln>
                  <a:solidFill>
                    <a:srgbClr val="C35A20"/>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C35A20"/>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C35A20"/>
                </a:solidFill>
                <a:effectLst/>
                <a:uLnTx/>
                <a:uFillTx/>
                <a:latin typeface="Cambria" charset="0"/>
                <a:ea typeface="Cambria" charset="0"/>
                <a:cs typeface="Cambria" charset="0"/>
              </a:endParaRPr>
            </a:p>
          </p:txBody>
        </p:sp>
        <p:cxnSp>
          <p:nvCxnSpPr>
            <p:cNvPr id="62" name="Straight Arrow Connector 61">
              <a:extLst>
                <a:ext uri="{FF2B5EF4-FFF2-40B4-BE49-F238E27FC236}">
                  <a16:creationId xmlns:a16="http://schemas.microsoft.com/office/drawing/2014/main" id="{BD1C2988-93FF-7B41-868E-13F3D06674B9}"/>
                </a:ext>
              </a:extLst>
            </p:cNvPr>
            <p:cNvCxnSpPr>
              <a:cxnSpLocks/>
            </p:cNvCxnSpPr>
            <p:nvPr/>
          </p:nvCxnSpPr>
          <p:spPr>
            <a:xfrm flipH="1" flipV="1">
              <a:off x="6022340" y="1289367"/>
              <a:ext cx="507182" cy="1097555"/>
            </a:xfrm>
            <a:prstGeom prst="straightConnector1">
              <a:avLst/>
            </a:prstGeom>
            <a:ln w="69850">
              <a:solidFill>
                <a:srgbClr val="C35A20"/>
              </a:solidFill>
              <a:tailEnd type="triangle"/>
            </a:ln>
          </p:spPr>
          <p:style>
            <a:lnRef idx="1">
              <a:schemeClr val="accent1"/>
            </a:lnRef>
            <a:fillRef idx="0">
              <a:schemeClr val="accent1"/>
            </a:fillRef>
            <a:effectRef idx="0">
              <a:schemeClr val="accent1"/>
            </a:effectRef>
            <a:fontRef idx="minor">
              <a:schemeClr val="tx1"/>
            </a:fontRef>
          </p:style>
        </p:cxnSp>
      </p:grpSp>
      <p:sp>
        <p:nvSpPr>
          <p:cNvPr id="63" name="Rectangle 62">
            <a:extLst>
              <a:ext uri="{FF2B5EF4-FFF2-40B4-BE49-F238E27FC236}">
                <a16:creationId xmlns:a16="http://schemas.microsoft.com/office/drawing/2014/main" id="{BF2CD1F0-5846-594F-B270-8C3A584CF480}"/>
              </a:ext>
            </a:extLst>
          </p:cNvPr>
          <p:cNvSpPr/>
          <p:nvPr/>
        </p:nvSpPr>
        <p:spPr>
          <a:xfrm>
            <a:off x="0" y="842653"/>
            <a:ext cx="9144000" cy="560009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TextBox 63">
            <a:extLst>
              <a:ext uri="{FF2B5EF4-FFF2-40B4-BE49-F238E27FC236}">
                <a16:creationId xmlns:a16="http://schemas.microsoft.com/office/drawing/2014/main" id="{45B52334-CB0A-604B-9A4B-B1858C38945F}"/>
              </a:ext>
            </a:extLst>
          </p:cNvPr>
          <p:cNvSpPr txBox="1"/>
          <p:nvPr/>
        </p:nvSpPr>
        <p:spPr>
          <a:xfrm>
            <a:off x="322441" y="1981850"/>
            <a:ext cx="8494721" cy="2554545"/>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We refer to cells that fail randomly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when accessed with a reduced </a:t>
            </a:r>
            <a:r>
              <a:rPr kumimoji="0" lang="en-US" sz="3200" b="1" i="0" u="none" strike="noStrike" kern="1200" cap="none" spc="0" normalizeH="0" baseline="0" noProof="0" dirty="0" err="1">
                <a:ln>
                  <a:noFill/>
                </a:ln>
                <a:solidFill>
                  <a:prstClr val="black"/>
                </a:solidFill>
                <a:effectLst/>
                <a:uLnTx/>
                <a:uFillTx/>
                <a:latin typeface="Cambria" charset="0"/>
                <a:ea typeface="Cambria" charset="0"/>
                <a:cs typeface="Cambria" charset="0"/>
              </a:rPr>
              <a:t>t</a:t>
            </a:r>
            <a:r>
              <a:rPr kumimoji="0" lang="en-US" sz="3200" b="1" i="0" u="none" strike="noStrike" kern="1200" cap="none" spc="0" normalizeH="0" baseline="-25000" noProof="0" dirty="0" err="1">
                <a:ln>
                  <a:noFill/>
                </a:ln>
                <a:solidFill>
                  <a:prstClr val="black"/>
                </a:solidFill>
                <a:effectLst/>
                <a:uLnTx/>
                <a:uFillTx/>
                <a:latin typeface="Cambria" charset="0"/>
                <a:ea typeface="Cambria" charset="0"/>
                <a:cs typeface="Cambria" charset="0"/>
              </a:rPr>
              <a:t>RCD</a:t>
            </a:r>
            <a:endParaRPr kumimoji="0" lang="en-US" sz="3200" b="1" i="0" u="none" strike="noStrike" kern="1200" cap="none" spc="0" normalizeH="0" baseline="-2500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as RNG cells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 </a:t>
            </a:r>
            <a:endPar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74" name="Rectangle 73">
            <a:extLst>
              <a:ext uri="{FF2B5EF4-FFF2-40B4-BE49-F238E27FC236}">
                <a16:creationId xmlns:a16="http://schemas.microsoft.com/office/drawing/2014/main" id="{7AB243BE-6CD5-1C4E-9CA1-747B6DDAD327}"/>
              </a:ext>
            </a:extLst>
          </p:cNvPr>
          <p:cNvSpPr/>
          <p:nvPr/>
        </p:nvSpPr>
        <p:spPr>
          <a:xfrm>
            <a:off x="2189770" y="5503314"/>
            <a:ext cx="5411829" cy="1265273"/>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3179816"/>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Our D-</a:t>
            </a:r>
            <a:r>
              <a:rPr lang="en-US" b="1" dirty="0" err="1"/>
              <a:t>RaNGe</a:t>
            </a:r>
            <a:r>
              <a:rPr lang="en-US" b="1" dirty="0"/>
              <a:t> Evaluation</a:t>
            </a:r>
          </a:p>
        </p:txBody>
      </p:sp>
      <p:sp>
        <p:nvSpPr>
          <p:cNvPr id="3" name="Content Placeholder 2"/>
          <p:cNvSpPr>
            <a:spLocks noGrp="1"/>
          </p:cNvSpPr>
          <p:nvPr>
            <p:ph idx="1"/>
          </p:nvPr>
        </p:nvSpPr>
        <p:spPr>
          <a:xfrm>
            <a:off x="268026" y="1169461"/>
            <a:ext cx="8603552" cy="5318753"/>
          </a:xfrm>
        </p:spPr>
        <p:txBody>
          <a:bodyPr/>
          <a:lstStyle/>
          <a:p>
            <a:r>
              <a:rPr lang="en-US" sz="3200" dirty="0"/>
              <a:t>We generate </a:t>
            </a:r>
            <a:r>
              <a:rPr lang="en-US" sz="3200" b="1" dirty="0">
                <a:solidFill>
                  <a:schemeClr val="accent1">
                    <a:lumMod val="75000"/>
                  </a:schemeClr>
                </a:solidFill>
              </a:rPr>
              <a:t>random values </a:t>
            </a:r>
            <a:r>
              <a:rPr lang="en-US" sz="3200" dirty="0"/>
              <a:t>by repeatedly accessing </a:t>
            </a:r>
            <a:r>
              <a:rPr lang="en-US" sz="3200" b="1" dirty="0">
                <a:solidFill>
                  <a:schemeClr val="accent1">
                    <a:lumMod val="75000"/>
                  </a:schemeClr>
                </a:solidFill>
              </a:rPr>
              <a:t>RNG cells</a:t>
            </a:r>
            <a:r>
              <a:rPr lang="en-US" sz="3200" dirty="0"/>
              <a:t> and aggregating the data read </a:t>
            </a:r>
          </a:p>
          <a:p>
            <a:endParaRPr lang="en-US" sz="1000" dirty="0"/>
          </a:p>
          <a:p>
            <a:r>
              <a:rPr lang="en-US" sz="3200" dirty="0"/>
              <a:t>The random data satisfies the NIST statistical test suite for randomness </a:t>
            </a:r>
          </a:p>
          <a:p>
            <a:endParaRPr lang="en-US" sz="1000" b="1" dirty="0">
              <a:solidFill>
                <a:srgbClr val="0070C0"/>
              </a:solidFill>
            </a:endParaRPr>
          </a:p>
          <a:p>
            <a:r>
              <a:rPr lang="en-US" sz="3200" dirty="0"/>
              <a:t>The </a:t>
            </a:r>
            <a:r>
              <a:rPr lang="en-US" sz="3200" b="1" dirty="0">
                <a:solidFill>
                  <a:schemeClr val="accent1">
                    <a:lumMod val="75000"/>
                  </a:schemeClr>
                </a:solidFill>
              </a:rPr>
              <a:t>D-</a:t>
            </a:r>
            <a:r>
              <a:rPr lang="en-US" sz="3200" b="1" dirty="0" err="1">
                <a:solidFill>
                  <a:schemeClr val="accent1">
                    <a:lumMod val="75000"/>
                  </a:schemeClr>
                </a:solidFill>
              </a:rPr>
              <a:t>RaNGE</a:t>
            </a:r>
            <a:r>
              <a:rPr lang="en-US" sz="3200" dirty="0"/>
              <a:t> generates random numbers </a:t>
            </a:r>
          </a:p>
          <a:p>
            <a:pPr lvl="1"/>
            <a:r>
              <a:rPr lang="en-US" b="1" dirty="0"/>
              <a:t>Throughput</a:t>
            </a:r>
            <a:r>
              <a:rPr lang="en-US" dirty="0"/>
              <a:t>: 717.4 Mb/s </a:t>
            </a:r>
          </a:p>
          <a:p>
            <a:pPr lvl="1"/>
            <a:r>
              <a:rPr lang="en-US" b="1" dirty="0"/>
              <a:t>Latency</a:t>
            </a:r>
            <a:r>
              <a:rPr lang="en-US" dirty="0"/>
              <a:t>: 64 bits in &lt;1us</a:t>
            </a:r>
          </a:p>
          <a:p>
            <a:pPr lvl="1"/>
            <a:r>
              <a:rPr lang="en-US" b="1" dirty="0"/>
              <a:t>Power</a:t>
            </a:r>
            <a:r>
              <a:rPr lang="en-US" dirty="0"/>
              <a:t>: 4.4 </a:t>
            </a:r>
            <a:r>
              <a:rPr lang="en-US" dirty="0" err="1"/>
              <a:t>nJ</a:t>
            </a:r>
            <a:r>
              <a:rPr lang="en-US" dirty="0"/>
              <a:t>/bit</a:t>
            </a:r>
          </a:p>
          <a:p>
            <a:pPr marL="457200" lvl="1" indent="0">
              <a:buNone/>
            </a:pPr>
            <a:endParaRPr lang="en-US" sz="2400" dirty="0"/>
          </a:p>
          <a:p>
            <a:endParaRPr lang="en-US" sz="3200" b="1" dirty="0">
              <a:solidFill>
                <a:srgbClr val="7030A0"/>
              </a:solidFill>
            </a:endParaRPr>
          </a:p>
        </p:txBody>
      </p:sp>
    </p:spTree>
    <p:extLst>
      <p:ext uri="{BB962C8B-B14F-4D97-AF65-F5344CB8AC3E}">
        <p14:creationId xmlns:p14="http://schemas.microsoft.com/office/powerpoint/2010/main" val="1570570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51900" cy="884238"/>
          </a:xfrm>
        </p:spPr>
        <p:txBody>
          <a:bodyPr/>
          <a:lstStyle/>
          <a:p>
            <a:r>
              <a:rPr lang="en-US" sz="3400" dirty="0"/>
              <a:t>DRAM Latency True Random Number Generator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548680"/>
            <a:ext cx="8915400" cy="5153025"/>
          </a:xfrm>
        </p:spPr>
        <p:txBody>
          <a:bodyPr/>
          <a:lstStyle/>
          <a:p>
            <a:endParaRPr lang="en-US" sz="1800" dirty="0"/>
          </a:p>
          <a:p>
            <a:r>
              <a:rPr lang="en-US" sz="1800" dirty="0" err="1"/>
              <a:t>Jeremie</a:t>
            </a:r>
            <a:r>
              <a:rPr lang="en-US" sz="1800" dirty="0"/>
              <a:t> S. Kim, </a:t>
            </a:r>
            <a:r>
              <a:rPr lang="en-US" sz="1800" dirty="0" err="1"/>
              <a:t>Minesh</a:t>
            </a:r>
            <a:r>
              <a:rPr lang="en-US" sz="1800" dirty="0"/>
              <a:t> Patel, Hasan Hassan, Lois </a:t>
            </a:r>
            <a:r>
              <a:rPr lang="en-US" sz="1800" dirty="0" err="1"/>
              <a:t>Orosa</a:t>
            </a:r>
            <a:r>
              <a:rPr lang="en-US" sz="1800" dirty="0"/>
              <a:t>, and Onur Mutlu,</a:t>
            </a:r>
            <a:br>
              <a:rPr lang="en-US" sz="1800" dirty="0"/>
            </a:br>
            <a:r>
              <a:rPr lang="en-US" sz="1800" b="1" dirty="0">
                <a:hlinkClick r:id="rId2"/>
              </a:rPr>
              <a:t>"D-RaNGe: Using Commodity DRAM Devices to Generate True Random Numbers with Low Latency and High Throughput"</a:t>
            </a:r>
            <a:br>
              <a:rPr lang="en-US" sz="1800" dirty="0"/>
            </a:br>
            <a:r>
              <a:rPr lang="en-US" sz="1800" i="1" dirty="0"/>
              <a:t>Proceedings of the </a:t>
            </a:r>
            <a:r>
              <a:rPr lang="en-US" sz="1800" i="1" dirty="0">
                <a:hlinkClick r:id="rId3"/>
              </a:rPr>
              <a:t>25th International Symposium on High-Performance Computer Architecture</a:t>
            </a:r>
            <a:r>
              <a:rPr lang="en-US" sz="1800" i="1" dirty="0"/>
              <a:t> (</a:t>
            </a:r>
            <a:r>
              <a:rPr lang="en-US" sz="1800" b="1" i="1" dirty="0"/>
              <a:t>HPCA</a:t>
            </a:r>
            <a:r>
              <a:rPr lang="en-US" sz="1800" i="1" dirty="0"/>
              <a:t>)</a:t>
            </a:r>
            <a:r>
              <a:rPr lang="en-US" sz="1800" dirty="0"/>
              <a:t>, Washington, DC, USA, February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Full Talk Video</a:t>
            </a:r>
            <a:r>
              <a:rPr lang="en-US" sz="1800" dirty="0"/>
              <a:t> (21 minutes)]</a:t>
            </a:r>
            <a:br>
              <a:rPr lang="en-US" sz="1800" dirty="0"/>
            </a:br>
            <a:r>
              <a:rPr lang="en-US" sz="1800" dirty="0"/>
              <a:t>[</a:t>
            </a:r>
            <a:r>
              <a:rPr lang="en-US" sz="1800" dirty="0">
                <a:hlinkClick r:id="rId7"/>
              </a:rPr>
              <a:t>Full Talk Lecture Video</a:t>
            </a:r>
            <a:r>
              <a:rPr lang="en-US" sz="1800" dirty="0"/>
              <a:t> (27 minutes)]</a:t>
            </a:r>
            <a:br>
              <a:rPr lang="en-US" sz="1800" dirty="0"/>
            </a:br>
            <a:r>
              <a:rPr lang="en-US" sz="1800" b="1" i="1" dirty="0">
                <a:solidFill>
                  <a:srgbClr val="FF0000"/>
                </a:solidFill>
              </a:rPr>
              <a:t>Top Picks Honorable Mention by IEEE Micro.</a:t>
            </a:r>
            <a:endParaRPr lang="en-US" sz="1800" dirty="0">
              <a:solidFill>
                <a:srgbClr val="FF0000"/>
              </a:solidFill>
            </a:endParaRPr>
          </a:p>
          <a:p>
            <a:pPr marL="0" indent="0">
              <a:buNone/>
            </a:pPr>
            <a:br>
              <a:rPr lang="en-US" sz="1800" dirty="0"/>
            </a:br>
            <a:endParaRPr lang="en-US" sz="1800" dirty="0"/>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8"/>
          <a:stretch>
            <a:fillRect/>
          </a:stretch>
        </p:blipFill>
        <p:spPr>
          <a:xfrm>
            <a:off x="0" y="4005064"/>
            <a:ext cx="9144000" cy="2180492"/>
          </a:xfrm>
          <a:prstGeom prst="rect">
            <a:avLst/>
          </a:prstGeom>
        </p:spPr>
      </p:pic>
    </p:spTree>
    <p:extLst>
      <p:ext uri="{BB962C8B-B14F-4D97-AF65-F5344CB8AC3E}">
        <p14:creationId xmlns:p14="http://schemas.microsoft.com/office/powerpoint/2010/main" val="977549130"/>
      </p:ext>
    </p:extLst>
  </p:cSld>
  <p:clrMapOvr>
    <a:masterClrMapping/>
  </p:clrMapOvr>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Lectures on Low-Latency Memory</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10</a:t>
            </a:r>
          </a:p>
          <a:p>
            <a:pPr lvl="1"/>
            <a:r>
              <a:rPr lang="en-US" sz="2000" b="1" dirty="0"/>
              <a:t>Low-Latency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https://www.youtube.com/watch?v=vQd1YgOH1Mw&amp;list=PL5Q2soXY2Zi9xidyIgBxUz7xRPS-wisBN&amp;index=19</a:t>
            </a:r>
            <a:r>
              <a:rPr lang="en-US" sz="1700" dirty="0">
                <a:solidFill>
                  <a:srgbClr val="0000FF"/>
                </a:solidFill>
              </a:rPr>
              <a:t> </a:t>
            </a:r>
          </a:p>
          <a:p>
            <a:pPr lvl="1"/>
            <a:endParaRPr lang="en-US" sz="600" dirty="0">
              <a:solidFill>
                <a:srgbClr val="FF0000"/>
              </a:solidFill>
            </a:endParaRPr>
          </a:p>
          <a:p>
            <a:r>
              <a:rPr lang="en-US" sz="2000" dirty="0">
                <a:solidFill>
                  <a:srgbClr val="FF0000"/>
                </a:solidFill>
              </a:rPr>
              <a:t>Computer Architecture, Fall 2020, Lecture 12b</a:t>
            </a:r>
          </a:p>
          <a:p>
            <a:pPr lvl="1"/>
            <a:r>
              <a:rPr lang="en-US" sz="2000" b="1" dirty="0"/>
              <a:t>Capacity-Latency Reconfigurable DRAM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https://www.youtube.com/watch?v=DUtPFW3jxq4&amp;list=PL5Q2soXY2Zi9xidyIgBxUz7xRPS-wisBN&amp;index=23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2019, Lecture 11a</a:t>
            </a:r>
          </a:p>
          <a:p>
            <a:pPr lvl="1"/>
            <a:r>
              <a:rPr lang="en-US" sz="2000" b="1" dirty="0"/>
              <a:t>DRAM Latency PUF </a:t>
            </a:r>
            <a:r>
              <a:rPr lang="en-US" sz="2000" dirty="0"/>
              <a:t>(ETH Zürich, Fall 2019)</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https://www.youtube.com/watch?v=7gqnrTZpjxE&amp;list=PL5Q2soXY2Zi-DyoI3HbqcdtUm9YWRR_z-&amp;index=15</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2019, Lecture 11b</a:t>
            </a:r>
          </a:p>
          <a:p>
            <a:pPr lvl="1"/>
            <a:r>
              <a:rPr lang="en-US" sz="2000" b="1" dirty="0"/>
              <a:t>DRAM True Random Number Generator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https://www.youtube.com/watch?v=Y3hPv1I5f8Y&amp;list=PL5Q2soXY2Zi-DyoI3HbqcdtUm9YWRR_z-&amp;index=16</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173186544"/>
      </p:ext>
    </p:extLst>
  </p:cSld>
  <p:clrMapOvr>
    <a:masterClrMapping/>
  </p:clrMapOvr>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916832"/>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Low-Latency</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28327911"/>
      </p:ext>
    </p:extLst>
  </p:cSld>
  <p:clrMapOvr>
    <a:masterClrMapping/>
  </p:clrMapOvr>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7" name="Rectangle 6">
            <a:extLst>
              <a:ext uri="{FF2B5EF4-FFF2-40B4-BE49-F238E27FC236}">
                <a16:creationId xmlns:a16="http://schemas.microsoft.com/office/drawing/2014/main" id="{AE390B2E-8188-9B47-8D91-E75A69621677}"/>
              </a:ext>
            </a:extLst>
          </p:cNvPr>
          <p:cNvSpPr/>
          <p:nvPr/>
        </p:nvSpPr>
        <p:spPr>
          <a:xfrm>
            <a:off x="539552" y="5373216"/>
            <a:ext cx="7272808"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260133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49238-1052-C14D-8579-F00216DA3B2B}"/>
              </a:ext>
            </a:extLst>
          </p:cNvPr>
          <p:cNvSpPr>
            <a:spLocks noGrp="1"/>
          </p:cNvSpPr>
          <p:nvPr>
            <p:ph type="title"/>
          </p:nvPr>
        </p:nvSpPr>
        <p:spPr/>
        <p:txBody>
          <a:bodyPr/>
          <a:lstStyle/>
          <a:p>
            <a:r>
              <a:rPr lang="en-US" dirty="0"/>
              <a:t>Intel </a:t>
            </a:r>
            <a:r>
              <a:rPr lang="en-US" dirty="0" err="1"/>
              <a:t>Optane</a:t>
            </a:r>
            <a:r>
              <a:rPr lang="en-US" dirty="0"/>
              <a:t> Persistent Memory (2019)</a:t>
            </a:r>
          </a:p>
        </p:txBody>
      </p:sp>
      <p:sp>
        <p:nvSpPr>
          <p:cNvPr id="3" name="Content Placeholder 2">
            <a:extLst>
              <a:ext uri="{FF2B5EF4-FFF2-40B4-BE49-F238E27FC236}">
                <a16:creationId xmlns:a16="http://schemas.microsoft.com/office/drawing/2014/main" id="{BF99EAEA-7208-AD42-9621-83F9352A91C0}"/>
              </a:ext>
            </a:extLst>
          </p:cNvPr>
          <p:cNvSpPr>
            <a:spLocks noGrp="1"/>
          </p:cNvSpPr>
          <p:nvPr>
            <p:ph idx="1"/>
          </p:nvPr>
        </p:nvSpPr>
        <p:spPr/>
        <p:txBody>
          <a:bodyPr/>
          <a:lstStyle/>
          <a:p>
            <a:r>
              <a:rPr lang="en-US" dirty="0"/>
              <a:t>Non-volatile main memory</a:t>
            </a:r>
          </a:p>
          <a:p>
            <a:r>
              <a:rPr lang="en-US" dirty="0"/>
              <a:t>Based on 3D-XPoint Technology</a:t>
            </a:r>
          </a:p>
        </p:txBody>
      </p:sp>
      <p:sp>
        <p:nvSpPr>
          <p:cNvPr id="4" name="Slide Number Placeholder 3">
            <a:extLst>
              <a:ext uri="{FF2B5EF4-FFF2-40B4-BE49-F238E27FC236}">
                <a16:creationId xmlns:a16="http://schemas.microsoft.com/office/drawing/2014/main" id="{4A542244-F01F-2D42-B965-CD84957DD0D8}"/>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1BCE39BC-334D-7544-8D1A-61F20B2D7312}"/>
              </a:ext>
            </a:extLst>
          </p:cNvPr>
          <p:cNvPicPr>
            <a:picLocks noChangeAspect="1"/>
          </p:cNvPicPr>
          <p:nvPr/>
        </p:nvPicPr>
        <p:blipFill>
          <a:blip r:embed="rId2"/>
          <a:stretch>
            <a:fillRect/>
          </a:stretch>
        </p:blipFill>
        <p:spPr>
          <a:xfrm>
            <a:off x="228600" y="2912311"/>
            <a:ext cx="8554528" cy="2133600"/>
          </a:xfrm>
          <a:prstGeom prst="rect">
            <a:avLst/>
          </a:prstGeom>
        </p:spPr>
      </p:pic>
      <p:sp>
        <p:nvSpPr>
          <p:cNvPr id="6" name="TextBox 5">
            <a:extLst>
              <a:ext uri="{FF2B5EF4-FFF2-40B4-BE49-F238E27FC236}">
                <a16:creationId xmlns:a16="http://schemas.microsoft.com/office/drawing/2014/main" id="{C433FB3A-2443-7440-B501-876FDC60EE2F}"/>
              </a:ext>
            </a:extLst>
          </p:cNvPr>
          <p:cNvSpPr txBox="1"/>
          <p:nvPr/>
        </p:nvSpPr>
        <p:spPr>
          <a:xfrm>
            <a:off x="1395080" y="6510254"/>
            <a:ext cx="7264681" cy="32316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https://www.storagereview.com/intel_optane_dc_persistent_memory_module_pmm</a:t>
            </a:r>
            <a:endPar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190509533"/>
      </p:ext>
    </p:extLst>
  </p:cSld>
  <p:clrMapOvr>
    <a:masterClrMapping/>
  </p:clrMapOvr>
  <p:transitio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PCM as Main Memory: Idea in 2009</a:t>
            </a:r>
          </a:p>
        </p:txBody>
      </p:sp>
      <p:sp>
        <p:nvSpPr>
          <p:cNvPr id="3" name="Content Placeholder 2"/>
          <p:cNvSpPr>
            <a:spLocks noGrp="1"/>
          </p:cNvSpPr>
          <p:nvPr>
            <p:ph idx="1"/>
          </p:nvPr>
        </p:nvSpPr>
        <p:spPr/>
        <p:txBody>
          <a:bodyPr/>
          <a:lstStyle/>
          <a:p>
            <a:r>
              <a:rPr lang="en-US" sz="2200" dirty="0"/>
              <a:t>Benjamin C. Lee, </a:t>
            </a:r>
            <a:r>
              <a:rPr lang="en-US" sz="2200" dirty="0" err="1"/>
              <a:t>Engin</a:t>
            </a:r>
            <a:r>
              <a:rPr lang="en-US" sz="2200" dirty="0"/>
              <a:t> </a:t>
            </a:r>
            <a:r>
              <a:rPr lang="en-US" sz="2200" dirty="0" err="1"/>
              <a:t>Ipek</a:t>
            </a:r>
            <a:r>
              <a:rPr lang="en-US" sz="2200" dirty="0"/>
              <a:t>, Onur Mutlu, and Doug Burger,</a:t>
            </a:r>
            <a:br>
              <a:rPr lang="en-US" sz="2200" dirty="0"/>
            </a:br>
            <a:r>
              <a:rPr lang="en-US" sz="2200" b="1" dirty="0">
                <a:hlinkClick r:id="rId2"/>
              </a:rPr>
              <a:t>"Architecting Phase Change Memory as a Scalable DRAM Alternative"</a:t>
            </a:r>
            <a:br>
              <a:rPr lang="en-US" sz="2200" dirty="0"/>
            </a:br>
            <a:r>
              <a:rPr lang="en-US" sz="2200" i="1" dirty="0"/>
              <a:t>Proceedings of the </a:t>
            </a:r>
            <a:r>
              <a:rPr lang="en-US" sz="2200" i="1" dirty="0">
                <a:hlinkClick r:id="rId3"/>
              </a:rPr>
              <a:t>36th International Symposium on Computer Architecture</a:t>
            </a:r>
            <a:r>
              <a:rPr lang="en-US" sz="2200" i="1" dirty="0"/>
              <a:t> (</a:t>
            </a:r>
            <a:r>
              <a:rPr lang="en-US" sz="2200" b="1" i="1" dirty="0"/>
              <a:t>ISCA</a:t>
            </a:r>
            <a:r>
              <a:rPr lang="en-US" sz="2200" i="1" dirty="0"/>
              <a:t>)</a:t>
            </a:r>
            <a:r>
              <a:rPr lang="en-US" sz="2200" dirty="0"/>
              <a:t>, pages 2-13, Austin, TX, June 2009. </a:t>
            </a:r>
            <a:r>
              <a:rPr lang="en-US" sz="2200" dirty="0">
                <a:hlinkClick r:id="rId4"/>
              </a:rPr>
              <a:t>Slides (pdf)</a:t>
            </a:r>
            <a:endParaRPr lang="en-US" sz="2200"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253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5"/>
          <a:stretch>
            <a:fillRect/>
          </a:stretch>
        </p:blipFill>
        <p:spPr>
          <a:xfrm>
            <a:off x="0" y="3573016"/>
            <a:ext cx="9144000" cy="2857500"/>
          </a:xfrm>
          <a:prstGeom prst="rect">
            <a:avLst/>
          </a:prstGeom>
        </p:spPr>
      </p:pic>
    </p:spTree>
    <p:extLst>
      <p:ext uri="{BB962C8B-B14F-4D97-AF65-F5344CB8AC3E}">
        <p14:creationId xmlns:p14="http://schemas.microsoft.com/office/powerpoint/2010/main" val="9482452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PCM as Main Memory: Idea in 2009</a:t>
            </a:r>
          </a:p>
        </p:txBody>
      </p:sp>
      <p:sp>
        <p:nvSpPr>
          <p:cNvPr id="3" name="Content Placeholder 2"/>
          <p:cNvSpPr>
            <a:spLocks noGrp="1"/>
          </p:cNvSpPr>
          <p:nvPr>
            <p:ph idx="1"/>
          </p:nvPr>
        </p:nvSpPr>
        <p:spPr/>
        <p:txBody>
          <a:bodyPr/>
          <a:lstStyle/>
          <a:p>
            <a:r>
              <a:rPr lang="en-US" sz="2100" dirty="0"/>
              <a:t>Benjamin C. Lee, Ping Zhou, Jun Yang, </a:t>
            </a:r>
            <a:r>
              <a:rPr lang="en-US" sz="2100" dirty="0" err="1"/>
              <a:t>Youtao</a:t>
            </a:r>
            <a:r>
              <a:rPr lang="en-US" sz="2100" dirty="0"/>
              <a:t> Zhang, Bo Zhao, </a:t>
            </a:r>
            <a:r>
              <a:rPr lang="en-US" sz="2100" dirty="0" err="1"/>
              <a:t>Engin</a:t>
            </a:r>
            <a:r>
              <a:rPr lang="en-US" sz="2100" dirty="0"/>
              <a:t> </a:t>
            </a:r>
            <a:r>
              <a:rPr lang="en-US" sz="2100" dirty="0" err="1"/>
              <a:t>Ipek</a:t>
            </a:r>
            <a:r>
              <a:rPr lang="en-US" sz="2100" dirty="0"/>
              <a:t>, Onur Mutlu, and Doug Burger,</a:t>
            </a:r>
            <a:br>
              <a:rPr lang="en-US" sz="2100" dirty="0"/>
            </a:br>
            <a:r>
              <a:rPr lang="en-US" sz="2100" b="1" dirty="0">
                <a:hlinkClick r:id="rId2"/>
              </a:rPr>
              <a:t>"Phase Change Technology and the Future of Main Memory"</a:t>
            </a:r>
            <a:br>
              <a:rPr lang="en-US" sz="2100" dirty="0"/>
            </a:br>
            <a:r>
              <a:rPr lang="en-US" sz="2100" i="1" dirty="0">
                <a:hlinkClick r:id="rId3"/>
              </a:rPr>
              <a:t>IEEE Micro</a:t>
            </a:r>
            <a:r>
              <a:rPr lang="en-US" sz="2100" i="1" dirty="0"/>
              <a:t>, Special Issue: Micro's Top Picks from 2009 Computer Architecture Conferences (</a:t>
            </a:r>
            <a:r>
              <a:rPr lang="en-US" sz="2100" b="1" i="1" dirty="0"/>
              <a:t>MICRO TOP PICKS</a:t>
            </a:r>
            <a:r>
              <a:rPr lang="en-US" sz="2100" i="1" dirty="0"/>
              <a:t>)</a:t>
            </a:r>
            <a:r>
              <a:rPr lang="en-US" sz="2100" dirty="0"/>
              <a:t>, Vol. 30, No. 1, pages 60-70, January/February 2010. </a:t>
            </a:r>
          </a:p>
          <a:p>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254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4"/>
          <a:stretch>
            <a:fillRect/>
          </a:stretch>
        </p:blipFill>
        <p:spPr>
          <a:xfrm>
            <a:off x="0" y="3875936"/>
            <a:ext cx="9144000" cy="1785312"/>
          </a:xfrm>
          <a:prstGeom prst="rect">
            <a:avLst/>
          </a:prstGeom>
        </p:spPr>
      </p:pic>
    </p:spTree>
    <p:extLst>
      <p:ext uri="{BB962C8B-B14F-4D97-AF65-F5344CB8AC3E}">
        <p14:creationId xmlns:p14="http://schemas.microsoft.com/office/powerpoint/2010/main" val="31903416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7BD4C-42D6-944C-AB93-1F2E7C88172D}"/>
              </a:ext>
            </a:extLst>
          </p:cNvPr>
          <p:cNvSpPr>
            <a:spLocks noGrp="1"/>
          </p:cNvSpPr>
          <p:nvPr>
            <p:ph type="title"/>
          </p:nvPr>
        </p:nvSpPr>
        <p:spPr/>
        <p:txBody>
          <a:bodyPr/>
          <a:lstStyle/>
          <a:p>
            <a:r>
              <a:rPr lang="en-US" dirty="0" err="1"/>
              <a:t>Cerebras’s</a:t>
            </a:r>
            <a:r>
              <a:rPr lang="en-US" dirty="0"/>
              <a:t> Wafer Scale Engine (2019)</a:t>
            </a:r>
          </a:p>
        </p:txBody>
      </p:sp>
      <p:sp>
        <p:nvSpPr>
          <p:cNvPr id="3" name="Content Placeholder 2">
            <a:extLst>
              <a:ext uri="{FF2B5EF4-FFF2-40B4-BE49-F238E27FC236}">
                <a16:creationId xmlns:a16="http://schemas.microsoft.com/office/drawing/2014/main" id="{6B24BE51-ACF8-CE44-AA89-9ADF4B62117C}"/>
              </a:ext>
            </a:extLst>
          </p:cNvPr>
          <p:cNvSpPr>
            <a:spLocks noGrp="1"/>
          </p:cNvSpPr>
          <p:nvPr>
            <p:ph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224E0D01-23CA-4248-B1F9-623D1F5F6DD7}"/>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255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A686A470-8AEA-6545-A8E5-31C906F90F14}"/>
              </a:ext>
            </a:extLst>
          </p:cNvPr>
          <p:cNvPicPr>
            <a:picLocks noChangeAspect="1"/>
          </p:cNvPicPr>
          <p:nvPr/>
        </p:nvPicPr>
        <p:blipFill rotWithShape="1">
          <a:blip r:embed="rId3">
            <a:extLst>
              <a:ext uri="{BEBA8EAE-BF5A-486C-A8C5-ECC9F3942E4B}">
                <a14:imgProps xmlns:a14="http://schemas.microsoft.com/office/drawing/2010/main">
                  <a14:imgLayer>
                    <a14:imgEffect>
                      <a14:brightnessContrast bright="20000" contrast="40000"/>
                    </a14:imgEffect>
                  </a14:imgLayer>
                </a14:imgProps>
              </a:ext>
            </a:extLst>
          </a:blip>
          <a:srcRect r="13333"/>
          <a:stretch/>
        </p:blipFill>
        <p:spPr>
          <a:xfrm>
            <a:off x="1143000" y="1170709"/>
            <a:ext cx="3962400" cy="3954779"/>
          </a:xfrm>
          <a:prstGeom prst="rect">
            <a:avLst/>
          </a:prstGeom>
        </p:spPr>
      </p:pic>
      <p:pic>
        <p:nvPicPr>
          <p:cNvPr id="8" name="Picture 7">
            <a:extLst>
              <a:ext uri="{FF2B5EF4-FFF2-40B4-BE49-F238E27FC236}">
                <a16:creationId xmlns:a16="http://schemas.microsoft.com/office/drawing/2014/main" id="{0278018D-EB18-9A46-B233-A318B649D48C}"/>
              </a:ext>
            </a:extLst>
          </p:cNvPr>
          <p:cNvPicPr>
            <a:picLocks noChangeAspect="1"/>
          </p:cNvPicPr>
          <p:nvPr/>
        </p:nvPicPr>
        <p:blipFill rotWithShape="1">
          <a:blip r:embed="rId3">
            <a:extLst>
              <a:ext uri="{BEBA8EAE-BF5A-486C-A8C5-ECC9F3942E4B}">
                <a14:imgProps xmlns:a14="http://schemas.microsoft.com/office/drawing/2010/main">
                  <a14:imgLayer>
                    <a14:imgEffect>
                      <a14:brightnessContrast bright="20000" contrast="40000"/>
                    </a14:imgEffect>
                  </a14:imgLayer>
                </a14:imgProps>
              </a:ext>
            </a:extLst>
          </a:blip>
          <a:srcRect l="88333" t="82151"/>
          <a:stretch/>
        </p:blipFill>
        <p:spPr>
          <a:xfrm>
            <a:off x="6324600" y="4323311"/>
            <a:ext cx="533400" cy="705889"/>
          </a:xfrm>
          <a:prstGeom prst="rect">
            <a:avLst/>
          </a:prstGeom>
        </p:spPr>
      </p:pic>
      <p:sp>
        <p:nvSpPr>
          <p:cNvPr id="9" name="TextBox 8">
            <a:extLst>
              <a:ext uri="{FF2B5EF4-FFF2-40B4-BE49-F238E27FC236}">
                <a16:creationId xmlns:a16="http://schemas.microsoft.com/office/drawing/2014/main" id="{79D62E1C-752D-EC42-93F7-CE6899ADF6F0}"/>
              </a:ext>
            </a:extLst>
          </p:cNvPr>
          <p:cNvSpPr txBox="1"/>
          <p:nvPr/>
        </p:nvSpPr>
        <p:spPr>
          <a:xfrm>
            <a:off x="1828800" y="5196704"/>
            <a:ext cx="2590800" cy="92333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err="1">
                <a:ln>
                  <a:noFill/>
                </a:ln>
                <a:solidFill>
                  <a:srgbClr val="FF0000"/>
                </a:solidFill>
                <a:effectLst/>
                <a:uLnTx/>
                <a:uFillTx/>
                <a:latin typeface="Arial" panose="020B0604020202020204" pitchFamily="34" charset="0"/>
                <a:ea typeface="ＭＳ Ｐゴシック" panose="020B0600070205080204" pitchFamily="34" charset="-128"/>
                <a:cs typeface="+mn-cs"/>
              </a:rPr>
              <a:t>Cerebras</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 WSE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1.2 Trillion transistors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46,225 mm</a:t>
            </a:r>
            <a:r>
              <a:rPr kumimoji="0" lang="en-US" sz="1800" b="0" i="0" u="none" strike="noStrike" kern="1200" cap="none" spc="0" normalizeH="0" baseline="3000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0" name="TextBox 9">
            <a:extLst>
              <a:ext uri="{FF2B5EF4-FFF2-40B4-BE49-F238E27FC236}">
                <a16:creationId xmlns:a16="http://schemas.microsoft.com/office/drawing/2014/main" id="{1641D3ED-D597-EE40-A81A-14BD50D95420}"/>
              </a:ext>
            </a:extLst>
          </p:cNvPr>
          <p:cNvSpPr txBox="1"/>
          <p:nvPr/>
        </p:nvSpPr>
        <p:spPr>
          <a:xfrm>
            <a:off x="5334000" y="5183079"/>
            <a:ext cx="2590800" cy="92333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Largest GPU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21.1 Billion transistors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815 mm</a:t>
            </a:r>
            <a:r>
              <a:rPr kumimoji="0" lang="en-US" sz="1800" b="0" i="0" u="none" strike="noStrike" kern="1200" cap="none" spc="0" normalizeH="0" baseline="3000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2" name="Rectangle 11">
            <a:extLst>
              <a:ext uri="{FF2B5EF4-FFF2-40B4-BE49-F238E27FC236}">
                <a16:creationId xmlns:a16="http://schemas.microsoft.com/office/drawing/2014/main" id="{4D573CC6-2246-7C4D-A251-8A3F0E6EDB4F}"/>
              </a:ext>
            </a:extLst>
          </p:cNvPr>
          <p:cNvSpPr/>
          <p:nvPr/>
        </p:nvSpPr>
        <p:spPr>
          <a:xfrm>
            <a:off x="5557838" y="1378155"/>
            <a:ext cx="4572000" cy="2234458"/>
          </a:xfrm>
          <a:prstGeom prst="rect">
            <a:avLst/>
          </a:prstGeom>
        </p:spPr>
        <p:txBody>
          <a:bodyPr>
            <a:spAutoFit/>
          </a:body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The largest ML </a:t>
            </a:r>
          </a:p>
          <a:p>
            <a:pPr marL="0" marR="0" lvl="0" indent="0" algn="l" defTabSz="914400" rtl="0" eaLnBrk="0" fontAlgn="base" latinLnBrk="0" hangingPunct="0">
              <a:lnSpc>
                <a:spcPct val="100000"/>
              </a:lnSpc>
              <a:spcBef>
                <a:spcPct val="20000"/>
              </a:spcBef>
              <a:spcAft>
                <a:spcPct val="0"/>
              </a:spcAft>
              <a:buClr>
                <a:srgbClr val="CC9900"/>
              </a:buClr>
              <a:buSzPct val="65000"/>
              <a:buFontTx/>
              <a:buNone/>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    accelerator chip</a:t>
            </a:r>
          </a:p>
          <a:p>
            <a:pPr marL="0" marR="0" lvl="0" indent="0" algn="l" defTabSz="914400" rtl="0" eaLnBrk="0" fontAlgn="base" latinLnBrk="0" hangingPunct="0">
              <a:lnSpc>
                <a:spcPct val="100000"/>
              </a:lnSpc>
              <a:spcBef>
                <a:spcPct val="20000"/>
              </a:spcBef>
              <a:spcAft>
                <a:spcPct val="0"/>
              </a:spcAft>
              <a:buClr>
                <a:srgbClr val="CC9900"/>
              </a:buClr>
              <a:buSzPct val="65000"/>
              <a:buFontTx/>
              <a:buNone/>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400,000 cores </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sp>
        <p:nvSpPr>
          <p:cNvPr id="13" name="Rectangle 12">
            <a:extLst>
              <a:ext uri="{FF2B5EF4-FFF2-40B4-BE49-F238E27FC236}">
                <a16:creationId xmlns:a16="http://schemas.microsoft.com/office/drawing/2014/main" id="{311E9328-67B6-D84E-8CAF-16C2D14F4F24}"/>
              </a:ext>
            </a:extLst>
          </p:cNvPr>
          <p:cNvSpPr/>
          <p:nvPr/>
        </p:nvSpPr>
        <p:spPr>
          <a:xfrm>
            <a:off x="6058869" y="6049005"/>
            <a:ext cx="1180131" cy="246221"/>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222222"/>
                </a:solidFill>
                <a:effectLst/>
                <a:uLnTx/>
                <a:uFillTx/>
                <a:latin typeface="arial" panose="020B0604020202020204" pitchFamily="34" charset="0"/>
                <a:ea typeface="ＭＳ Ｐゴシック" panose="020B0600070205080204" pitchFamily="34" charset="-128"/>
                <a:cs typeface="+mn-cs"/>
              </a:rPr>
              <a:t>NVIDIA</a:t>
            </a:r>
            <a:r>
              <a:rPr kumimoji="0" lang="en-US" sz="1000" b="0" i="0" u="none" strike="noStrike" kern="1200" cap="none" spc="0" normalizeH="0" baseline="0" noProof="0" dirty="0">
                <a:ln>
                  <a:noFill/>
                </a:ln>
                <a:solidFill>
                  <a:srgbClr val="222222"/>
                </a:solidFill>
                <a:effectLst/>
                <a:uLnTx/>
                <a:uFillTx/>
                <a:latin typeface="arial" panose="020B0604020202020204" pitchFamily="34" charset="0"/>
                <a:ea typeface="ＭＳ Ｐゴシック" panose="020B0600070205080204" pitchFamily="34" charset="-128"/>
                <a:cs typeface="+mn-cs"/>
              </a:rPr>
              <a:t> TITAN V </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5" name="TextBox 4">
            <a:extLst>
              <a:ext uri="{FF2B5EF4-FFF2-40B4-BE49-F238E27FC236}">
                <a16:creationId xmlns:a16="http://schemas.microsoft.com/office/drawing/2014/main" id="{59C9DCE1-9387-224F-B474-2091B2AD1D02}"/>
              </a:ext>
            </a:extLst>
          </p:cNvPr>
          <p:cNvSpPr txBox="1"/>
          <p:nvPr/>
        </p:nvSpPr>
        <p:spPr>
          <a:xfrm>
            <a:off x="103539" y="6133643"/>
            <a:ext cx="8735661" cy="32316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https://www.anandtech.com/show/14758/hot-chips-31-live-blogs-cerebras-wafer-scale-deep-learning</a:t>
            </a:r>
            <a:endPar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4" name="Rectangle 13">
            <a:extLst>
              <a:ext uri="{FF2B5EF4-FFF2-40B4-BE49-F238E27FC236}">
                <a16:creationId xmlns:a16="http://schemas.microsoft.com/office/drawing/2014/main" id="{87628116-A674-6B47-B5A5-66C8134061BF}"/>
              </a:ext>
            </a:extLst>
          </p:cNvPr>
          <p:cNvSpPr/>
          <p:nvPr/>
        </p:nvSpPr>
        <p:spPr>
          <a:xfrm>
            <a:off x="0" y="6474022"/>
            <a:ext cx="8910637" cy="338554"/>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https://www.cerebras.net/cerebras-wafer-scale-engine-why-we-need-big-chips-for-deep-learning/</a:t>
            </a:r>
            <a:endPar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499775239"/>
      </p:ext>
    </p:extLst>
  </p:cSld>
  <p:clrMapOvr>
    <a:masterClrMapping/>
  </p:clrMapOvr>
  <p:transitio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256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a:srcRect r="42545"/>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a:srcRect l="47479" t="23963" r="2821" b="58766"/>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017546799"/>
      </p:ext>
    </p:extLst>
  </p:cSld>
  <p:clrMapOvr>
    <a:masterClrMapping/>
  </p:clrMapOvr>
  <p:transition/>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257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533400" y="6528003"/>
            <a:ext cx="7548861" cy="4770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https://news.samsung.com/global/samsung-develops-industrys-first-high-bandwidth-memory-with-ai-processing-power</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8958269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258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spTree>
    <p:extLst>
      <p:ext uri="{BB962C8B-B14F-4D97-AF65-F5344CB8AC3E}">
        <p14:creationId xmlns:p14="http://schemas.microsoft.com/office/powerpoint/2010/main" val="4091761511"/>
      </p:ext>
    </p:extLst>
  </p:cSld>
  <p:clrMapOvr>
    <a:masterClrMapping/>
  </p:clrMapOvr>
  <p:transition/>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259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2E1D580-1DF2-C54C-B169-B5F1E5158117}"/>
              </a:ext>
            </a:extLst>
          </p:cNvPr>
          <p:cNvPicPr>
            <a:picLocks noChangeAspect="1"/>
          </p:cNvPicPr>
          <p:nvPr/>
        </p:nvPicPr>
        <p:blipFill>
          <a:blip r:embed="rId2"/>
          <a:stretch>
            <a:fillRect/>
          </a:stretch>
        </p:blipFill>
        <p:spPr>
          <a:xfrm>
            <a:off x="0" y="997527"/>
            <a:ext cx="9144000" cy="4518837"/>
          </a:xfrm>
          <a:prstGeom prst="rect">
            <a:avLst/>
          </a:prstGeom>
        </p:spPr>
      </p:pic>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3"/>
          <a:stretch>
            <a:fillRect/>
          </a:stretch>
        </p:blipFill>
        <p:spPr>
          <a:xfrm>
            <a:off x="6400800" y="5551873"/>
            <a:ext cx="1775114" cy="1223577"/>
          </a:xfrm>
          <a:prstGeom prst="rect">
            <a:avLst/>
          </a:prstGeom>
        </p:spPr>
      </p:pic>
    </p:spTree>
    <p:extLst>
      <p:ext uri="{BB962C8B-B14F-4D97-AF65-F5344CB8AC3E}">
        <p14:creationId xmlns:p14="http://schemas.microsoft.com/office/powerpoint/2010/main" val="1855220599"/>
      </p:ext>
    </p:extLst>
  </p:cSld>
  <p:clrMapOvr>
    <a:masterClrMapping/>
  </p:clrMapOvr>
  <p:transition/>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260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2"/>
          <a:stretch>
            <a:fillRect/>
          </a:stretch>
        </p:blipFill>
        <p:spPr>
          <a:xfrm>
            <a:off x="6400800" y="5551873"/>
            <a:ext cx="1775114" cy="1223577"/>
          </a:xfrm>
          <a:prstGeom prst="rect">
            <a:avLst/>
          </a:prstGeom>
        </p:spPr>
      </p:pic>
      <p:pic>
        <p:nvPicPr>
          <p:cNvPr id="7" name="Picture 6">
            <a:extLst>
              <a:ext uri="{FF2B5EF4-FFF2-40B4-BE49-F238E27FC236}">
                <a16:creationId xmlns:a16="http://schemas.microsoft.com/office/drawing/2014/main" id="{829EB899-2C59-8347-87DE-7AEDAE098E0E}"/>
              </a:ext>
            </a:extLst>
          </p:cNvPr>
          <p:cNvPicPr>
            <a:picLocks noChangeAspect="1"/>
          </p:cNvPicPr>
          <p:nvPr/>
        </p:nvPicPr>
        <p:blipFill>
          <a:blip r:embed="rId3"/>
          <a:stretch>
            <a:fillRect/>
          </a:stretch>
        </p:blipFill>
        <p:spPr>
          <a:xfrm>
            <a:off x="0" y="1632245"/>
            <a:ext cx="9144000" cy="3234070"/>
          </a:xfrm>
          <a:prstGeom prst="rect">
            <a:avLst/>
          </a:prstGeom>
        </p:spPr>
      </p:pic>
    </p:spTree>
    <p:extLst>
      <p:ext uri="{BB962C8B-B14F-4D97-AF65-F5344CB8AC3E}">
        <p14:creationId xmlns:p14="http://schemas.microsoft.com/office/powerpoint/2010/main" val="3578094420"/>
      </p:ext>
    </p:extLst>
  </p:cSld>
  <p:clrMapOvr>
    <a:masterClrMapping/>
  </p:clrMapOvr>
  <p:transition/>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261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9975B62A-7CF5-E740-B603-F143F946B926}"/>
              </a:ext>
            </a:extLst>
          </p:cNvPr>
          <p:cNvPicPr>
            <a:picLocks noChangeAspect="1"/>
          </p:cNvPicPr>
          <p:nvPr/>
        </p:nvPicPr>
        <p:blipFill>
          <a:blip r:embed="rId2"/>
          <a:stretch>
            <a:fillRect/>
          </a:stretch>
        </p:blipFill>
        <p:spPr>
          <a:xfrm>
            <a:off x="0" y="1026297"/>
            <a:ext cx="9144000" cy="4805405"/>
          </a:xfrm>
          <a:prstGeom prst="rect">
            <a:avLst/>
          </a:prstGeom>
        </p:spPr>
      </p:pic>
      <p:pic>
        <p:nvPicPr>
          <p:cNvPr id="8" name="Picture 7">
            <a:extLst>
              <a:ext uri="{FF2B5EF4-FFF2-40B4-BE49-F238E27FC236}">
                <a16:creationId xmlns:a16="http://schemas.microsoft.com/office/drawing/2014/main" id="{FB1172E2-3235-8D42-BF84-8638A7D02F86}"/>
              </a:ext>
            </a:extLst>
          </p:cNvPr>
          <p:cNvPicPr>
            <a:picLocks noChangeAspect="1"/>
          </p:cNvPicPr>
          <p:nvPr/>
        </p:nvPicPr>
        <p:blipFill>
          <a:blip r:embed="rId3"/>
          <a:stretch>
            <a:fillRect/>
          </a:stretch>
        </p:blipFill>
        <p:spPr>
          <a:xfrm>
            <a:off x="268941" y="5455128"/>
            <a:ext cx="1775114" cy="1223577"/>
          </a:xfrm>
          <a:prstGeom prst="rect">
            <a:avLst/>
          </a:prstGeom>
        </p:spPr>
      </p:pic>
    </p:spTree>
    <p:extLst>
      <p:ext uri="{BB962C8B-B14F-4D97-AF65-F5344CB8AC3E}">
        <p14:creationId xmlns:p14="http://schemas.microsoft.com/office/powerpoint/2010/main" val="77729461"/>
      </p:ext>
    </p:extLst>
  </p:cSld>
  <p:clrMapOvr>
    <a:masterClrMapping/>
  </p:clrMapOvr>
  <p:transition/>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Processing in Memory (I)</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hlinkClick r:id="rId2"/>
              </a:rPr>
              <a:t>"In-DRAM Bulk Bitwise Execution Engine"</a:t>
            </a:r>
            <a:r>
              <a:rPr lang="en-US" dirty="0"/>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35432590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Processing in Memory (II)</a:t>
            </a:r>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2503659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Processing in Memory (III)</a:t>
            </a:r>
          </a:p>
        </p:txBody>
      </p:sp>
      <p:sp>
        <p:nvSpPr>
          <p:cNvPr id="3" name="Content Placeholder 2"/>
          <p:cNvSpPr>
            <a:spLocks noGrp="1"/>
          </p:cNvSpPr>
          <p:nvPr>
            <p:ph idx="1"/>
          </p:nvPr>
        </p:nvSpPr>
        <p:spPr>
          <a:xfrm>
            <a:off x="228600" y="1000472"/>
            <a:ext cx="8610600" cy="4876800"/>
          </a:xfrm>
        </p:spPr>
        <p:txBody>
          <a:bodyPr/>
          <a:lstStyle/>
          <a:p>
            <a:r>
              <a:rPr lang="en-US" sz="2100" dirty="0"/>
              <a:t>Amirali Boroumand, Saugata Ghose, </a:t>
            </a:r>
            <a:r>
              <a:rPr lang="en-US" sz="2100" dirty="0" err="1"/>
              <a:t>Youngsok</a:t>
            </a:r>
            <a:r>
              <a:rPr lang="en-US" sz="2100" dirty="0"/>
              <a:t> Kim, </a:t>
            </a:r>
            <a:r>
              <a:rPr lang="en-US" sz="2100" dirty="0" err="1"/>
              <a:t>Rachata</a:t>
            </a:r>
            <a:r>
              <a:rPr lang="en-US" sz="2100" dirty="0"/>
              <a:t> </a:t>
            </a:r>
            <a:r>
              <a:rPr lang="en-US" sz="2100" dirty="0" err="1"/>
              <a:t>Ausavarungnirun</a:t>
            </a:r>
            <a:r>
              <a:rPr lang="en-US" sz="2100" dirty="0"/>
              <a:t>, Eric </a:t>
            </a:r>
            <a:r>
              <a:rPr lang="en-US" sz="2100" dirty="0" err="1"/>
              <a:t>Shiu</a:t>
            </a:r>
            <a:r>
              <a:rPr lang="en-US" sz="2100" dirty="0"/>
              <a:t>, Rahul Thakur, </a:t>
            </a:r>
            <a:r>
              <a:rPr lang="en-US" sz="2100" dirty="0" err="1"/>
              <a:t>Daehyun</a:t>
            </a:r>
            <a:r>
              <a:rPr lang="en-US" sz="2100" dirty="0"/>
              <a:t> Kim, Aki </a:t>
            </a:r>
            <a:r>
              <a:rPr lang="en-US" sz="2100" dirty="0" err="1"/>
              <a:t>Kuusela</a:t>
            </a:r>
            <a:r>
              <a:rPr lang="en-US" sz="2100" dirty="0"/>
              <a:t>, Allan </a:t>
            </a:r>
            <a:r>
              <a:rPr lang="en-US" sz="2100" dirty="0" err="1"/>
              <a:t>Knies</a:t>
            </a:r>
            <a:r>
              <a:rPr lang="en-US" sz="2100" dirty="0"/>
              <a:t>, </a:t>
            </a:r>
            <a:r>
              <a:rPr lang="en-US" sz="2100" dirty="0" err="1"/>
              <a:t>Parthasarathy</a:t>
            </a:r>
            <a:r>
              <a:rPr lang="en-US" sz="2100" dirty="0"/>
              <a:t> </a:t>
            </a:r>
            <a:r>
              <a:rPr lang="en-US" sz="2100" dirty="0" err="1"/>
              <a:t>Ranganathan</a:t>
            </a:r>
            <a:r>
              <a:rPr lang="en-US" sz="2100" dirty="0"/>
              <a:t>, and Onur Mutlu,</a:t>
            </a:r>
            <a:br>
              <a:rPr lang="en-US" sz="2100" dirty="0"/>
            </a:br>
            <a:r>
              <a:rPr lang="en-US" sz="2100" b="1" dirty="0">
                <a:hlinkClick r:id="rId2"/>
              </a:rPr>
              <a:t>"Google Workloads for Consumer Devices: Mitigating Data Movement Bottlenecks"</a:t>
            </a:r>
            <a:r>
              <a:rPr lang="en-US" sz="2100" dirty="0"/>
              <a:t> </a:t>
            </a:r>
            <a:br>
              <a:rPr lang="en-US" sz="2100" dirty="0"/>
            </a:br>
            <a:r>
              <a:rPr lang="en-US" sz="2100" i="1" dirty="0"/>
              <a:t>Proceedings of the </a:t>
            </a:r>
            <a:r>
              <a:rPr lang="en-US" sz="2100" i="1" dirty="0">
                <a:hlinkClick r:id="rId3"/>
              </a:rPr>
              <a:t>23rd International Conference on Architectural Support for Programming Languages and Operating Systems</a:t>
            </a:r>
            <a:r>
              <a:rPr lang="en-US" sz="2100" i="1" dirty="0"/>
              <a:t> (</a:t>
            </a:r>
            <a:r>
              <a:rPr lang="en-US" sz="2100" b="1" i="1" dirty="0"/>
              <a:t>ASPLOS</a:t>
            </a:r>
            <a:r>
              <a:rPr lang="en-US" sz="2100" i="1" dirty="0"/>
              <a:t>)</a:t>
            </a:r>
            <a:r>
              <a:rPr lang="en-US" sz="21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077072"/>
            <a:ext cx="9144000" cy="2235200"/>
          </a:xfrm>
          <a:prstGeom prst="rect">
            <a:avLst/>
          </a:prstGeom>
        </p:spPr>
      </p:pic>
    </p:spTree>
    <p:extLst>
      <p:ext uri="{BB962C8B-B14F-4D97-AF65-F5344CB8AC3E}">
        <p14:creationId xmlns:p14="http://schemas.microsoft.com/office/powerpoint/2010/main" val="28721764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Processing in Memory (IV)</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"PIM-Enabled Instructions: A Low-Overhead, Locality-Aware Processing-in-Memory Architecture"</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2004100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C89D18C-8BFF-7442-B951-E83EB12351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2305861"/>
            <a:ext cx="8589818" cy="4088880"/>
          </a:xfrm>
          <a:prstGeom prst="rect">
            <a:avLst/>
          </a:prstGeom>
        </p:spPr>
      </p:pic>
      <p:sp>
        <p:nvSpPr>
          <p:cNvPr id="2" name="Title 1">
            <a:extLst>
              <a:ext uri="{FF2B5EF4-FFF2-40B4-BE49-F238E27FC236}">
                <a16:creationId xmlns:a16="http://schemas.microsoft.com/office/drawing/2014/main" id="{F6FE9F38-30B4-7746-AF4E-4E5F1C8AC803}"/>
              </a:ext>
            </a:extLst>
          </p:cNvPr>
          <p:cNvSpPr>
            <a:spLocks noGrp="1"/>
          </p:cNvSpPr>
          <p:nvPr>
            <p:ph type="title"/>
          </p:nvPr>
        </p:nvSpPr>
        <p:spPr>
          <a:xfrm>
            <a:off x="228600" y="152400"/>
            <a:ext cx="8915400" cy="1066800"/>
          </a:xfrm>
        </p:spPr>
        <p:txBody>
          <a:bodyPr/>
          <a:lstStyle/>
          <a:p>
            <a:r>
              <a:rPr lang="en-US" dirty="0"/>
              <a:t>TESLA Full Self-Driving Computer (2019)</a:t>
            </a:r>
          </a:p>
        </p:txBody>
      </p:sp>
      <p:sp>
        <p:nvSpPr>
          <p:cNvPr id="4" name="Slide Number Placeholder 3">
            <a:extLst>
              <a:ext uri="{FF2B5EF4-FFF2-40B4-BE49-F238E27FC236}">
                <a16:creationId xmlns:a16="http://schemas.microsoft.com/office/drawing/2014/main" id="{42F14326-2558-9A48-A1D3-9C64D6BEB223}"/>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266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8" name="Rectangle 7">
            <a:extLst>
              <a:ext uri="{FF2B5EF4-FFF2-40B4-BE49-F238E27FC236}">
                <a16:creationId xmlns:a16="http://schemas.microsoft.com/office/drawing/2014/main" id="{D8989FC3-73BF-3446-A984-86AD0F7D675C}"/>
              </a:ext>
            </a:extLst>
          </p:cNvPr>
          <p:cNvSpPr/>
          <p:nvPr/>
        </p:nvSpPr>
        <p:spPr bwMode="auto">
          <a:xfrm>
            <a:off x="3124200" y="3810000"/>
            <a:ext cx="1066800" cy="1066800"/>
          </a:xfrm>
          <a:prstGeom prst="rect">
            <a:avLst/>
          </a:prstGeom>
          <a:noFill/>
          <a:ln w="762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panose="020B0600070205080204" pitchFamily="34" charset="-128"/>
              <a:cs typeface="+mn-cs"/>
            </a:endParaRPr>
          </a:p>
        </p:txBody>
      </p:sp>
      <p:sp>
        <p:nvSpPr>
          <p:cNvPr id="9" name="Rectangle 8">
            <a:extLst>
              <a:ext uri="{FF2B5EF4-FFF2-40B4-BE49-F238E27FC236}">
                <a16:creationId xmlns:a16="http://schemas.microsoft.com/office/drawing/2014/main" id="{DD60B25E-1302-034F-AB6E-ABC287907FCF}"/>
              </a:ext>
            </a:extLst>
          </p:cNvPr>
          <p:cNvSpPr/>
          <p:nvPr/>
        </p:nvSpPr>
        <p:spPr bwMode="auto">
          <a:xfrm>
            <a:off x="5943600" y="3775650"/>
            <a:ext cx="1066800" cy="1066800"/>
          </a:xfrm>
          <a:prstGeom prst="rect">
            <a:avLst/>
          </a:prstGeom>
          <a:noFill/>
          <a:ln w="762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panose="020B0600070205080204" pitchFamily="34" charset="-128"/>
              <a:cs typeface="+mn-cs"/>
            </a:endParaRPr>
          </a:p>
        </p:txBody>
      </p:sp>
      <p:sp>
        <p:nvSpPr>
          <p:cNvPr id="10" name="Rectangle 9">
            <a:extLst>
              <a:ext uri="{FF2B5EF4-FFF2-40B4-BE49-F238E27FC236}">
                <a16:creationId xmlns:a16="http://schemas.microsoft.com/office/drawing/2014/main" id="{42546AFA-DE99-4742-94F8-CF21D3CCCA2A}"/>
              </a:ext>
            </a:extLst>
          </p:cNvPr>
          <p:cNvSpPr/>
          <p:nvPr/>
        </p:nvSpPr>
        <p:spPr>
          <a:xfrm>
            <a:off x="263236" y="871919"/>
            <a:ext cx="6989618" cy="2603790"/>
          </a:xfrm>
          <a:prstGeom prst="rect">
            <a:avLst/>
          </a:prstGeom>
        </p:spPr>
        <p:txBody>
          <a:bodyPr wrap="square">
            <a:spAutoFit/>
          </a:body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ML accelerator: 260 mm</a:t>
            </a:r>
            <a:r>
              <a:rPr kumimoji="0" lang="en-US" altLang="en-US" sz="2400" b="0" i="0" u="none" strike="noStrike" kern="0" cap="none" spc="0" normalizeH="0" baseline="30000" noProof="0" dirty="0">
                <a:ln>
                  <a:noFill/>
                </a:ln>
                <a:solidFill>
                  <a:srgbClr val="0000FF"/>
                </a:solidFill>
                <a:effectLst/>
                <a:uLnTx/>
                <a:uFillTx/>
                <a:latin typeface="Tahoma"/>
                <a:ea typeface="ＭＳ Ｐゴシック" panose="020B0600070205080204" pitchFamily="34" charset="-128"/>
                <a:cs typeface="+mn-cs"/>
              </a:rPr>
              <a:t>2</a:t>
            </a: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 6 billion transistors, 600 GFLOPS GPU, 12 ARM 2.2 GHz CPUs.</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0" i="0" u="none" strike="noStrike" kern="1200" cap="none" spc="0" normalizeH="0" baseline="0" noProof="0" dirty="0">
                <a:ln>
                  <a:noFill/>
                </a:ln>
                <a:solidFill>
                  <a:srgbClr val="FF0000"/>
                </a:solidFill>
                <a:effectLst/>
                <a:uLnTx/>
                <a:uFillTx/>
                <a:latin typeface="Proxima Nova"/>
                <a:ea typeface="ＭＳ Ｐゴシック" panose="020B0600070205080204" pitchFamily="34" charset="-128"/>
                <a:cs typeface="+mn-cs"/>
              </a:rPr>
              <a:t>Two redundant chips for better safety.</a:t>
            </a:r>
            <a:endParaRPr kumimoji="0" lang="en-US" sz="24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sp>
        <p:nvSpPr>
          <p:cNvPr id="3" name="Rectangle 2">
            <a:extLst>
              <a:ext uri="{FF2B5EF4-FFF2-40B4-BE49-F238E27FC236}">
                <a16:creationId xmlns:a16="http://schemas.microsoft.com/office/drawing/2014/main" id="{9C9B3F99-A5D2-B94A-875E-E94E821029DD}"/>
              </a:ext>
            </a:extLst>
          </p:cNvPr>
          <p:cNvSpPr/>
          <p:nvPr/>
        </p:nvSpPr>
        <p:spPr>
          <a:xfrm>
            <a:off x="228600" y="6476314"/>
            <a:ext cx="4256293" cy="369332"/>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1155CC"/>
                </a:solidFill>
                <a:effectLst/>
                <a:uLnTx/>
                <a:uFillTx/>
                <a:latin typeface="Arial" panose="020B0604020202020204" pitchFamily="34" charset="0"/>
                <a:ea typeface="ＭＳ Ｐゴシック" panose="020B0600070205080204" pitchFamily="34" charset="-128"/>
                <a:cs typeface="+mn-cs"/>
                <a:hlinkClick r:id="rId3"/>
              </a:rPr>
              <a:t>https://youtu.be/Ucp0TTmvqOE?t=4236</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2" name="Picture 11">
            <a:extLst>
              <a:ext uri="{FF2B5EF4-FFF2-40B4-BE49-F238E27FC236}">
                <a16:creationId xmlns:a16="http://schemas.microsoft.com/office/drawing/2014/main" id="{660EE7E8-8FFA-5745-80FF-54086B4891BD}"/>
              </a:ext>
            </a:extLst>
          </p:cNvPr>
          <p:cNvPicPr>
            <a:picLocks noChangeAspect="1"/>
          </p:cNvPicPr>
          <p:nvPr/>
        </p:nvPicPr>
        <p:blipFill>
          <a:blip r:embed="rId4"/>
          <a:stretch>
            <a:fillRect/>
          </a:stretch>
        </p:blipFill>
        <p:spPr>
          <a:xfrm>
            <a:off x="8068377" y="1026359"/>
            <a:ext cx="750041" cy="1083809"/>
          </a:xfrm>
          <a:prstGeom prst="rect">
            <a:avLst/>
          </a:prstGeom>
        </p:spPr>
      </p:pic>
    </p:spTree>
    <p:extLst>
      <p:ext uri="{BB962C8B-B14F-4D97-AF65-F5344CB8AC3E}">
        <p14:creationId xmlns:p14="http://schemas.microsoft.com/office/powerpoint/2010/main" val="2681469180"/>
      </p:ext>
    </p:extLst>
  </p:cSld>
  <p:clrMapOvr>
    <a:masterClrMapping/>
  </p:clrMapOvr>
  <p:transition/>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a:extLst>
              <a:ext uri="{FF2B5EF4-FFF2-40B4-BE49-F238E27FC236}">
                <a16:creationId xmlns:a16="http://schemas.microsoft.com/office/drawing/2014/main" id="{CBF6F0D8-83CA-264F-8D66-FEC860915558}"/>
              </a:ext>
            </a:extLst>
          </p:cNvPr>
          <p:cNvSpPr>
            <a:spLocks noGrp="1"/>
          </p:cNvSpPr>
          <p:nvPr>
            <p:ph type="title"/>
          </p:nvPr>
        </p:nvSpPr>
        <p:spPr/>
        <p:txBody>
          <a:bodyPr/>
          <a:lstStyle/>
          <a:p>
            <a:r>
              <a:rPr lang="en-US" altLang="en-US" sz="3800" dirty="0">
                <a:ea typeface="ＭＳ Ｐゴシック" panose="020B0600070205080204" pitchFamily="34" charset="-128"/>
              </a:rPr>
              <a:t>Google TPU Generation I (~2016)</a:t>
            </a:r>
          </a:p>
        </p:txBody>
      </p:sp>
      <p:sp>
        <p:nvSpPr>
          <p:cNvPr id="87042" name="Content Placeholder 2">
            <a:extLst>
              <a:ext uri="{FF2B5EF4-FFF2-40B4-BE49-F238E27FC236}">
                <a16:creationId xmlns:a16="http://schemas.microsoft.com/office/drawing/2014/main" id="{E3C78D9C-47A0-3F4A-8719-D44502AA2CFB}"/>
              </a:ext>
            </a:extLst>
          </p:cNvPr>
          <p:cNvSpPr>
            <a:spLocks noGrp="1"/>
          </p:cNvSpPr>
          <p:nvPr>
            <p:ph idx="1"/>
          </p:nvPr>
        </p:nvSpPr>
        <p:spPr>
          <a:xfrm>
            <a:off x="228600" y="996950"/>
            <a:ext cx="8610600" cy="5194300"/>
          </a:xfrm>
        </p:spPr>
        <p:txBody>
          <a:bodyPr/>
          <a:lstStyle/>
          <a:p>
            <a:endParaRPr lang="en-US" altLang="en-US" dirty="0">
              <a:ea typeface="ＭＳ Ｐゴシック" panose="020B0600070205080204" pitchFamily="34" charset="-128"/>
            </a:endParaRPr>
          </a:p>
        </p:txBody>
      </p:sp>
      <p:sp>
        <p:nvSpPr>
          <p:cNvPr id="87043" name="Slide Number Placeholder 3">
            <a:extLst>
              <a:ext uri="{FF2B5EF4-FFF2-40B4-BE49-F238E27FC236}">
                <a16:creationId xmlns:a16="http://schemas.microsoft.com/office/drawing/2014/main" id="{64334E1C-B545-CC49-8CF0-961C03E58331}"/>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BC47D24-021C-EC41-99D4-45DC935A4713}" type="slidenum">
              <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7044" name="Picture 4">
            <a:extLst>
              <a:ext uri="{FF2B5EF4-FFF2-40B4-BE49-F238E27FC236}">
                <a16:creationId xmlns:a16="http://schemas.microsoft.com/office/drawing/2014/main" id="{DAE7EBA6-B27B-2B41-99A2-01F67E5373D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320800"/>
            <a:ext cx="9144000" cy="421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5" name="TextBox 5">
            <a:extLst>
              <a:ext uri="{FF2B5EF4-FFF2-40B4-BE49-F238E27FC236}">
                <a16:creationId xmlns:a16="http://schemas.microsoft.com/office/drawing/2014/main" id="{D58C8DB3-596B-3E41-8803-F43CC5920C4F}"/>
              </a:ext>
            </a:extLst>
          </p:cNvPr>
          <p:cNvSpPr txBox="1">
            <a:spLocks noChangeArrowheads="1"/>
          </p:cNvSpPr>
          <p:nvPr/>
        </p:nvSpPr>
        <p:spPr bwMode="auto">
          <a:xfrm>
            <a:off x="250825" y="5805488"/>
            <a:ext cx="84439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Jouppi</a:t>
            </a:r>
            <a:r>
              <a:rPr kumimoji="0" lang="en-US"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et al., “</a:t>
            </a:r>
            <a:r>
              <a:rPr kumimoji="0" lang="en-US" altLang="ja-JP" sz="1600" b="0"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rPr>
              <a:t>In-Datacenter Performance Analysis of a Tensor Processing Unit</a:t>
            </a:r>
            <a:r>
              <a:rPr kumimoji="0" lang="en-US"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t>
            </a:r>
            <a:r>
              <a:rPr kumimoji="0" lang="en-US" altLang="ja-JP"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ISCA 2017.</a:t>
            </a:r>
            <a:endParaRPr kumimoji="0" lang="en-US"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564757391"/>
      </p:ext>
    </p:extLst>
  </p:cSld>
  <p:clrMapOvr>
    <a:masterClrMapping/>
  </p:clrMapOvr>
  <p:transition/>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le 1">
            <a:extLst>
              <a:ext uri="{FF2B5EF4-FFF2-40B4-BE49-F238E27FC236}">
                <a16:creationId xmlns:a16="http://schemas.microsoft.com/office/drawing/2014/main" id="{30F84E0D-19EE-E94B-8414-FF27E1BA9B22}"/>
              </a:ext>
            </a:extLst>
          </p:cNvPr>
          <p:cNvSpPr>
            <a:spLocks noGrp="1"/>
          </p:cNvSpPr>
          <p:nvPr>
            <p:ph type="title"/>
          </p:nvPr>
        </p:nvSpPr>
        <p:spPr/>
        <p:txBody>
          <a:bodyPr/>
          <a:lstStyle/>
          <a:p>
            <a:r>
              <a:rPr lang="en-US" altLang="en-US" dirty="0">
                <a:ea typeface="ＭＳ Ｐゴシック" panose="020B0600070205080204" pitchFamily="34" charset="-128"/>
              </a:rPr>
              <a:t>Google TPU Generation II (2017)</a:t>
            </a:r>
          </a:p>
        </p:txBody>
      </p:sp>
      <p:sp>
        <p:nvSpPr>
          <p:cNvPr id="89090" name="Slide Number Placeholder 3">
            <a:extLst>
              <a:ext uri="{FF2B5EF4-FFF2-40B4-BE49-F238E27FC236}">
                <a16:creationId xmlns:a16="http://schemas.microsoft.com/office/drawing/2014/main" id="{96BE1C86-0920-E141-88F6-F224C65A7C8F}"/>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E491199-E330-F944-B0A7-174683ACFD44}" type="slidenum">
              <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p:cNvPicPr>
            <a:picLocks noChangeAspect="1"/>
          </p:cNvPicPr>
          <p:nvPr/>
        </p:nvPicPr>
        <p:blipFill>
          <a:blip r:embed="rId2"/>
          <a:stretch>
            <a:fillRect/>
          </a:stretch>
        </p:blipFill>
        <p:spPr>
          <a:xfrm>
            <a:off x="228600" y="2125717"/>
            <a:ext cx="5600953" cy="2903483"/>
          </a:xfrm>
          <a:prstGeom prst="rect">
            <a:avLst/>
          </a:prstGeom>
        </p:spPr>
      </p:pic>
      <p:sp>
        <p:nvSpPr>
          <p:cNvPr id="3" name="TextBox 2"/>
          <p:cNvSpPr txBox="1"/>
          <p:nvPr/>
        </p:nvSpPr>
        <p:spPr>
          <a:xfrm>
            <a:off x="214832" y="4966156"/>
            <a:ext cx="4509568" cy="215444"/>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https://</a:t>
            </a:r>
            <a:r>
              <a:rPr kumimoji="0" lang="en-US" sz="8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www.nextplatform.com</a:t>
            </a: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/2017/05/17/first-depth-look-googles-new-second-generation-</a:t>
            </a:r>
            <a:r>
              <a:rPr kumimoji="0" lang="en-US" sz="8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tpu</a:t>
            </a: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t>
            </a:r>
          </a:p>
        </p:txBody>
      </p:sp>
      <p:sp>
        <p:nvSpPr>
          <p:cNvPr id="4" name="TextBox 3"/>
          <p:cNvSpPr txBox="1"/>
          <p:nvPr/>
        </p:nvSpPr>
        <p:spPr>
          <a:xfrm>
            <a:off x="6096000" y="1438870"/>
            <a:ext cx="1988686" cy="64633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4 TPU chips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vs 1 chip in TPU1</a:t>
            </a:r>
          </a:p>
        </p:txBody>
      </p:sp>
      <p:sp>
        <p:nvSpPr>
          <p:cNvPr id="8" name="TextBox 7"/>
          <p:cNvSpPr txBox="1"/>
          <p:nvPr/>
        </p:nvSpPr>
        <p:spPr>
          <a:xfrm>
            <a:off x="6096000" y="2296120"/>
            <a:ext cx="2762295" cy="64633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High Bandwidth Memory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vs DDR3</a:t>
            </a:r>
          </a:p>
        </p:txBody>
      </p:sp>
      <p:sp>
        <p:nvSpPr>
          <p:cNvPr id="9" name="TextBox 8"/>
          <p:cNvSpPr txBox="1"/>
          <p:nvPr/>
        </p:nvSpPr>
        <p:spPr>
          <a:xfrm>
            <a:off x="6096000" y="3153370"/>
            <a:ext cx="2710999" cy="64633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Floating point operations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vs FP16</a:t>
            </a:r>
          </a:p>
        </p:txBody>
      </p:sp>
      <p:sp>
        <p:nvSpPr>
          <p:cNvPr id="10" name="TextBox 9"/>
          <p:cNvSpPr txBox="1"/>
          <p:nvPr/>
        </p:nvSpPr>
        <p:spPr>
          <a:xfrm>
            <a:off x="6096000" y="4010620"/>
            <a:ext cx="2283638" cy="64633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45 TFLOPS per chip</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vs 23 TOPS</a:t>
            </a:r>
          </a:p>
        </p:txBody>
      </p:sp>
      <p:sp>
        <p:nvSpPr>
          <p:cNvPr id="11" name="TextBox 10"/>
          <p:cNvSpPr txBox="1"/>
          <p:nvPr/>
        </p:nvSpPr>
        <p:spPr>
          <a:xfrm>
            <a:off x="6098362" y="4867870"/>
            <a:ext cx="2377574" cy="92333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Designed for </a:t>
            </a: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training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and </a:t>
            </a: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inference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vs only inference</a:t>
            </a:r>
          </a:p>
        </p:txBody>
      </p:sp>
    </p:spTree>
    <p:extLst>
      <p:ext uri="{BB962C8B-B14F-4D97-AF65-F5344CB8AC3E}">
        <p14:creationId xmlns:p14="http://schemas.microsoft.com/office/powerpoint/2010/main" val="2515220202"/>
      </p:ext>
    </p:extLst>
  </p:cSld>
  <p:clrMapOvr>
    <a:masterClrMapping/>
  </p:clrMapOvr>
  <p:transition/>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Title 1">
            <a:extLst>
              <a:ext uri="{FF2B5EF4-FFF2-40B4-BE49-F238E27FC236}">
                <a16:creationId xmlns:a16="http://schemas.microsoft.com/office/drawing/2014/main" id="{5168F5DC-307D-D74B-8763-CAAA0354729C}"/>
              </a:ext>
            </a:extLst>
          </p:cNvPr>
          <p:cNvSpPr>
            <a:spLocks noGrp="1"/>
          </p:cNvSpPr>
          <p:nvPr>
            <p:ph type="title"/>
          </p:nvPr>
        </p:nvSpPr>
        <p:spPr>
          <a:xfrm>
            <a:off x="228600" y="152400"/>
            <a:ext cx="8775700" cy="1066800"/>
          </a:xfrm>
        </p:spPr>
        <p:txBody>
          <a:bodyPr/>
          <a:lstStyle/>
          <a:p>
            <a:r>
              <a:rPr lang="en-US" altLang="en-US" sz="3800" dirty="0">
                <a:ea typeface="ＭＳ Ｐゴシック" panose="020B0600070205080204" pitchFamily="34" charset="-128"/>
              </a:rPr>
              <a:t>An Example Modern Systolic Array: TPU (II)</a:t>
            </a:r>
          </a:p>
        </p:txBody>
      </p:sp>
      <p:sp>
        <p:nvSpPr>
          <p:cNvPr id="88066" name="Slide Number Placeholder 3">
            <a:extLst>
              <a:ext uri="{FF2B5EF4-FFF2-40B4-BE49-F238E27FC236}">
                <a16:creationId xmlns:a16="http://schemas.microsoft.com/office/drawing/2014/main" id="{E028C3CB-5025-EB4E-8118-2C4E59D19B2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599F66-A283-D146-BD00-F6CFE108E8A8}" type="slidenum">
              <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8067" name="Picture 4">
            <a:extLst>
              <a:ext uri="{FF2B5EF4-FFF2-40B4-BE49-F238E27FC236}">
                <a16:creationId xmlns:a16="http://schemas.microsoft.com/office/drawing/2014/main" id="{57D3FEF3-3D27-9847-85C7-3A713D89E98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43000"/>
            <a:ext cx="9144000" cy="158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68" name="TextBox 5">
            <a:extLst>
              <a:ext uri="{FF2B5EF4-FFF2-40B4-BE49-F238E27FC236}">
                <a16:creationId xmlns:a16="http://schemas.microsoft.com/office/drawing/2014/main" id="{9C3ABED2-934B-6740-8BEC-F4440429979D}"/>
              </a:ext>
            </a:extLst>
          </p:cNvPr>
          <p:cNvSpPr txBox="1">
            <a:spLocks noChangeArrowheads="1"/>
          </p:cNvSpPr>
          <p:nvPr/>
        </p:nvSpPr>
        <p:spPr bwMode="auto">
          <a:xfrm>
            <a:off x="250825" y="6062663"/>
            <a:ext cx="84439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Jouppi et al., “</a:t>
            </a:r>
            <a:r>
              <a:rPr kumimoji="0" lang="en-US" altLang="ja-JP" sz="1600" b="0" i="0" u="none" strike="noStrike" kern="1200" cap="none" spc="0" normalizeH="0" baseline="0" noProof="0">
                <a:ln>
                  <a:noFill/>
                </a:ln>
                <a:solidFill>
                  <a:srgbClr val="0000FF"/>
                </a:solidFill>
                <a:effectLst/>
                <a:uLnTx/>
                <a:uFillTx/>
                <a:latin typeface="Arial" panose="020B0604020202020204" pitchFamily="34" charset="0"/>
                <a:ea typeface="ＭＳ Ｐゴシック" panose="020B0600070205080204" pitchFamily="34" charset="-128"/>
                <a:cs typeface="+mn-cs"/>
              </a:rPr>
              <a:t>In-Datacenter Performance Analysis of a Tensor Processing Unit</a:t>
            </a:r>
            <a:r>
              <a:rPr kumimoji="0" lang="en-US" altLang="en-US" sz="16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a:t>
            </a:r>
            <a:r>
              <a:rPr kumimoji="0" lang="en-US" altLang="ja-JP" sz="16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 ISCA 2017.</a:t>
            </a:r>
            <a:endParaRPr kumimoji="0" lang="en-US" altLang="en-US" sz="16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88069" name="Picture 7">
            <a:extLst>
              <a:ext uri="{FF2B5EF4-FFF2-40B4-BE49-F238E27FC236}">
                <a16:creationId xmlns:a16="http://schemas.microsoft.com/office/drawing/2014/main" id="{407D4CDB-8641-914F-A615-DC6125BB154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2889250"/>
            <a:ext cx="4051300" cy="297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9074074"/>
      </p:ext>
    </p:extLst>
  </p:cSld>
  <p:clrMapOvr>
    <a:masterClrMapping/>
  </p:clrMapOvr>
  <p:transition/>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le 1">
            <a:extLst>
              <a:ext uri="{FF2B5EF4-FFF2-40B4-BE49-F238E27FC236}">
                <a16:creationId xmlns:a16="http://schemas.microsoft.com/office/drawing/2014/main" id="{30F84E0D-19EE-E94B-8414-FF27E1BA9B22}"/>
              </a:ext>
            </a:extLst>
          </p:cNvPr>
          <p:cNvSpPr>
            <a:spLocks noGrp="1"/>
          </p:cNvSpPr>
          <p:nvPr>
            <p:ph type="title"/>
          </p:nvPr>
        </p:nvSpPr>
        <p:spPr>
          <a:xfrm>
            <a:off x="152400" y="152400"/>
            <a:ext cx="9144000" cy="1066800"/>
          </a:xfrm>
        </p:spPr>
        <p:txBody>
          <a:bodyPr/>
          <a:lstStyle/>
          <a:p>
            <a:r>
              <a:rPr lang="en-US" altLang="en-US" sz="3800" dirty="0">
                <a:solidFill>
                  <a:srgbClr val="006633"/>
                </a:solidFill>
                <a:ea typeface="ＭＳ Ｐゴシック" panose="020B0600070205080204" pitchFamily="34" charset="-128"/>
              </a:rPr>
              <a:t>An Example Modern Systolic Array: TPU (III)</a:t>
            </a:r>
            <a:endParaRPr lang="en-US" altLang="en-US" dirty="0">
              <a:ea typeface="ＭＳ Ｐゴシック" panose="020B0600070205080204" pitchFamily="34" charset="-128"/>
            </a:endParaRPr>
          </a:p>
        </p:txBody>
      </p:sp>
      <p:sp>
        <p:nvSpPr>
          <p:cNvPr id="89090" name="Slide Number Placeholder 3">
            <a:extLst>
              <a:ext uri="{FF2B5EF4-FFF2-40B4-BE49-F238E27FC236}">
                <a16:creationId xmlns:a16="http://schemas.microsoft.com/office/drawing/2014/main" id="{96BE1C86-0920-E141-88F6-F224C65A7C8F}"/>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E491199-E330-F944-B0A7-174683ACFD44}" type="slidenum">
              <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9091" name="Picture 4">
            <a:extLst>
              <a:ext uri="{FF2B5EF4-FFF2-40B4-BE49-F238E27FC236}">
                <a16:creationId xmlns:a16="http://schemas.microsoft.com/office/drawing/2014/main" id="{E795BB9E-5CE1-BB4E-990A-006605D4989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811213"/>
            <a:ext cx="5791200" cy="6040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8211556"/>
      </p:ext>
    </p:extLst>
  </p:cSld>
  <p:clrMapOvr>
    <a:masterClrMapping/>
  </p:clrMapOvr>
  <p:transition/>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49238-1052-C14D-8579-F00216DA3B2B}"/>
              </a:ext>
            </a:extLst>
          </p:cNvPr>
          <p:cNvSpPr>
            <a:spLocks noGrp="1"/>
          </p:cNvSpPr>
          <p:nvPr>
            <p:ph type="title"/>
          </p:nvPr>
        </p:nvSpPr>
        <p:spPr/>
        <p:txBody>
          <a:bodyPr/>
          <a:lstStyle/>
          <a:p>
            <a:r>
              <a:rPr lang="en-US" dirty="0"/>
              <a:t>Many (Other) AI/ML Chips</a:t>
            </a:r>
          </a:p>
        </p:txBody>
      </p:sp>
      <p:sp>
        <p:nvSpPr>
          <p:cNvPr id="3" name="Content Placeholder 2">
            <a:extLst>
              <a:ext uri="{FF2B5EF4-FFF2-40B4-BE49-F238E27FC236}">
                <a16:creationId xmlns:a16="http://schemas.microsoft.com/office/drawing/2014/main" id="{BF99EAEA-7208-AD42-9621-83F9352A91C0}"/>
              </a:ext>
            </a:extLst>
          </p:cNvPr>
          <p:cNvSpPr>
            <a:spLocks noGrp="1"/>
          </p:cNvSpPr>
          <p:nvPr>
            <p:ph idx="1"/>
          </p:nvPr>
        </p:nvSpPr>
        <p:spPr>
          <a:xfrm>
            <a:off x="228600" y="1124744"/>
            <a:ext cx="8610600" cy="4876800"/>
          </a:xfrm>
        </p:spPr>
        <p:txBody>
          <a:bodyPr/>
          <a:lstStyle/>
          <a:p>
            <a:r>
              <a:rPr lang="en-US" dirty="0"/>
              <a:t>Alibaba</a:t>
            </a:r>
          </a:p>
          <a:p>
            <a:r>
              <a:rPr lang="en-US" dirty="0"/>
              <a:t>Amazon</a:t>
            </a:r>
          </a:p>
          <a:p>
            <a:r>
              <a:rPr lang="en-US" dirty="0"/>
              <a:t>Facebook</a:t>
            </a:r>
          </a:p>
          <a:p>
            <a:r>
              <a:rPr lang="en-US" dirty="0"/>
              <a:t>Google</a:t>
            </a:r>
          </a:p>
          <a:p>
            <a:r>
              <a:rPr lang="en-US" dirty="0"/>
              <a:t>Huawei</a:t>
            </a:r>
          </a:p>
          <a:p>
            <a:r>
              <a:rPr lang="en-US" dirty="0"/>
              <a:t>Intel</a:t>
            </a:r>
          </a:p>
          <a:p>
            <a:r>
              <a:rPr lang="en-US" dirty="0"/>
              <a:t>Microsoft</a:t>
            </a:r>
          </a:p>
          <a:p>
            <a:r>
              <a:rPr lang="en-US" dirty="0"/>
              <a:t>NVIDIA</a:t>
            </a:r>
          </a:p>
          <a:p>
            <a:r>
              <a:rPr lang="en-US" dirty="0"/>
              <a:t>Tesla</a:t>
            </a:r>
          </a:p>
          <a:p>
            <a:r>
              <a:rPr lang="en-US" dirty="0"/>
              <a:t>Many Others and Many Startups…</a:t>
            </a:r>
          </a:p>
          <a:p>
            <a:endParaRPr lang="en-US" dirty="0"/>
          </a:p>
          <a:p>
            <a:r>
              <a:rPr lang="en-US" b="1" dirty="0">
                <a:solidFill>
                  <a:srgbClr val="FF0000"/>
                </a:solidFill>
              </a:rPr>
              <a:t>Many More to Come…</a:t>
            </a:r>
          </a:p>
          <a:p>
            <a:endParaRPr lang="en-US" dirty="0"/>
          </a:p>
          <a:p>
            <a:endParaRPr lang="en-US" dirty="0"/>
          </a:p>
        </p:txBody>
      </p:sp>
      <p:sp>
        <p:nvSpPr>
          <p:cNvPr id="4" name="Slide Number Placeholder 3">
            <a:extLst>
              <a:ext uri="{FF2B5EF4-FFF2-40B4-BE49-F238E27FC236}">
                <a16:creationId xmlns:a16="http://schemas.microsoft.com/office/drawing/2014/main" id="{4A542244-F01F-2D42-B965-CD84957DD0D8}"/>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887885602"/>
      </p:ext>
    </p:extLst>
  </p:cSld>
  <p:clrMapOvr>
    <a:masterClrMapping/>
  </p:clrMapOvr>
  <p:transition/>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49238-1052-C14D-8579-F00216DA3B2B}"/>
              </a:ext>
            </a:extLst>
          </p:cNvPr>
          <p:cNvSpPr>
            <a:spLocks noGrp="1"/>
          </p:cNvSpPr>
          <p:nvPr>
            <p:ph type="title"/>
          </p:nvPr>
        </p:nvSpPr>
        <p:spPr/>
        <p:txBody>
          <a:bodyPr/>
          <a:lstStyle/>
          <a:p>
            <a:r>
              <a:rPr lang="en-US" dirty="0"/>
              <a:t>Many (Other) AI/ML Chips</a:t>
            </a:r>
          </a:p>
        </p:txBody>
      </p:sp>
      <p:sp>
        <p:nvSpPr>
          <p:cNvPr id="3" name="Content Placeholder 2">
            <a:extLst>
              <a:ext uri="{FF2B5EF4-FFF2-40B4-BE49-F238E27FC236}">
                <a16:creationId xmlns:a16="http://schemas.microsoft.com/office/drawing/2014/main" id="{BF99EAEA-7208-AD42-9621-83F9352A91C0}"/>
              </a:ext>
            </a:extLst>
          </p:cNvPr>
          <p:cNvSpPr>
            <a:spLocks noGrp="1"/>
          </p:cNvSpPr>
          <p:nvPr>
            <p:ph idx="1"/>
          </p:nvPr>
        </p:nvSpPr>
        <p:spPr>
          <a:xfrm>
            <a:off x="228600" y="1124744"/>
            <a:ext cx="8610600" cy="4876800"/>
          </a:xfrm>
        </p:spPr>
        <p:txBody>
          <a:bodyPr/>
          <a:lstStyle/>
          <a:p>
            <a:r>
              <a:rPr lang="en-US" dirty="0"/>
              <a:t>Alibaba</a:t>
            </a:r>
          </a:p>
          <a:p>
            <a:r>
              <a:rPr lang="en-US" dirty="0"/>
              <a:t>Amazon</a:t>
            </a:r>
          </a:p>
          <a:p>
            <a:r>
              <a:rPr lang="en-US" dirty="0"/>
              <a:t>Facebook</a:t>
            </a:r>
          </a:p>
          <a:p>
            <a:r>
              <a:rPr lang="en-US" dirty="0"/>
              <a:t>Google</a:t>
            </a:r>
          </a:p>
          <a:p>
            <a:r>
              <a:rPr lang="en-US" dirty="0"/>
              <a:t>Huawei</a:t>
            </a:r>
          </a:p>
          <a:p>
            <a:r>
              <a:rPr lang="en-US" dirty="0"/>
              <a:t>Microsoft</a:t>
            </a:r>
          </a:p>
          <a:p>
            <a:r>
              <a:rPr lang="en-US" dirty="0"/>
              <a:t>NVIDIA</a:t>
            </a:r>
          </a:p>
          <a:p>
            <a:r>
              <a:rPr lang="en-US" dirty="0"/>
              <a:t>Tesla</a:t>
            </a:r>
          </a:p>
          <a:p>
            <a:r>
              <a:rPr lang="en-US" dirty="0"/>
              <a:t>Many Startups…</a:t>
            </a:r>
          </a:p>
          <a:p>
            <a:endParaRPr lang="en-US" dirty="0"/>
          </a:p>
          <a:p>
            <a:r>
              <a:rPr lang="en-US" b="1" dirty="0">
                <a:solidFill>
                  <a:srgbClr val="FF0000"/>
                </a:solidFill>
              </a:rPr>
              <a:t>Many More to Come…</a:t>
            </a:r>
          </a:p>
          <a:p>
            <a:endParaRPr lang="en-US" dirty="0"/>
          </a:p>
        </p:txBody>
      </p:sp>
      <p:sp>
        <p:nvSpPr>
          <p:cNvPr id="4" name="Slide Number Placeholder 3">
            <a:extLst>
              <a:ext uri="{FF2B5EF4-FFF2-40B4-BE49-F238E27FC236}">
                <a16:creationId xmlns:a16="http://schemas.microsoft.com/office/drawing/2014/main" id="{4A542244-F01F-2D42-B965-CD84957DD0D8}"/>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1522E56E-0566-C442-8D34-C481D9F84BC2}"/>
              </a:ext>
            </a:extLst>
          </p:cNvPr>
          <p:cNvPicPr>
            <a:picLocks noChangeAspect="1"/>
          </p:cNvPicPr>
          <p:nvPr/>
        </p:nvPicPr>
        <p:blipFill>
          <a:blip r:embed="rId2"/>
          <a:stretch>
            <a:fillRect/>
          </a:stretch>
        </p:blipFill>
        <p:spPr>
          <a:xfrm>
            <a:off x="241029" y="945864"/>
            <a:ext cx="7971091" cy="5404401"/>
          </a:xfrm>
          <a:prstGeom prst="rect">
            <a:avLst/>
          </a:prstGeom>
        </p:spPr>
      </p:pic>
      <p:sp>
        <p:nvSpPr>
          <p:cNvPr id="6" name="TextBox 5">
            <a:extLst>
              <a:ext uri="{FF2B5EF4-FFF2-40B4-BE49-F238E27FC236}">
                <a16:creationId xmlns:a16="http://schemas.microsoft.com/office/drawing/2014/main" id="{3F9B39CE-6E41-C345-AEF1-277796969AE9}"/>
              </a:ext>
            </a:extLst>
          </p:cNvPr>
          <p:cNvSpPr txBox="1"/>
          <p:nvPr/>
        </p:nvSpPr>
        <p:spPr>
          <a:xfrm>
            <a:off x="2733695" y="6458383"/>
            <a:ext cx="360040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3"/>
              </a:rPr>
              <a:t>https://basicmi.github.io/AI-Chip/</a:t>
            </a: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3587638139"/>
      </p:ext>
    </p:extLst>
  </p:cSld>
  <p:clrMapOvr>
    <a:masterClrMapping/>
  </p:clrMapOvr>
  <p:transition/>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899592" y="1795462"/>
            <a:ext cx="7924800" cy="1752600"/>
          </a:xfrm>
        </p:spPr>
        <p:txBody>
          <a:bodyPr/>
          <a:lstStyle/>
          <a:p>
            <a:r>
              <a:rPr lang="en-US" dirty="0"/>
              <a:t>Accelerating Genome Analysis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273</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25111559"/>
      </p:ext>
    </p:extLst>
  </p:cSld>
  <p:clrMapOvr>
    <a:masterClrMapping/>
  </p:clrMapOvr>
  <p:transition/>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768AE-5D18-9E4D-B0AE-1600CC02AD30}"/>
              </a:ext>
            </a:extLst>
          </p:cNvPr>
          <p:cNvSpPr>
            <a:spLocks noGrp="1"/>
          </p:cNvSpPr>
          <p:nvPr>
            <p:ph type="title"/>
          </p:nvPr>
        </p:nvSpPr>
        <p:spPr/>
        <p:txBody>
          <a:bodyPr/>
          <a:lstStyle/>
          <a:p>
            <a:r>
              <a:rPr lang="en-US" dirty="0"/>
              <a:t>Our Dream (circa 2007)</a:t>
            </a:r>
          </a:p>
        </p:txBody>
      </p:sp>
      <p:sp>
        <p:nvSpPr>
          <p:cNvPr id="3" name="Content Placeholder 2">
            <a:extLst>
              <a:ext uri="{FF2B5EF4-FFF2-40B4-BE49-F238E27FC236}">
                <a16:creationId xmlns:a16="http://schemas.microsoft.com/office/drawing/2014/main" id="{498EA495-2CCE-D648-8AF6-F3266A555827}"/>
              </a:ext>
            </a:extLst>
          </p:cNvPr>
          <p:cNvSpPr>
            <a:spLocks noGrp="1"/>
          </p:cNvSpPr>
          <p:nvPr>
            <p:ph idx="1"/>
          </p:nvPr>
        </p:nvSpPr>
        <p:spPr/>
        <p:txBody>
          <a:bodyPr/>
          <a:lstStyle/>
          <a:p>
            <a:r>
              <a:rPr lang="en-US" dirty="0">
                <a:solidFill>
                  <a:srgbClr val="0000FF"/>
                </a:solidFill>
              </a:rPr>
              <a:t>An embedded device that can perform comprehensive genome analysis in real time (within a minute)</a:t>
            </a:r>
          </a:p>
          <a:p>
            <a:pPr lvl="1"/>
            <a:r>
              <a:rPr lang="en-US" dirty="0"/>
              <a:t>Which of these DNAs does this DNA segment match with?</a:t>
            </a:r>
          </a:p>
          <a:p>
            <a:pPr lvl="1"/>
            <a:r>
              <a:rPr lang="en-US" dirty="0"/>
              <a:t>What is the likely genetic disposition of this patient to this drug?</a:t>
            </a:r>
          </a:p>
          <a:p>
            <a:pPr lvl="1"/>
            <a:r>
              <a:rPr lang="en-US" dirty="0"/>
              <a:t>What disease/condition might this particular DNA/RNA piece associated with?</a:t>
            </a:r>
          </a:p>
          <a:p>
            <a:pPr lvl="1"/>
            <a:r>
              <a:rPr lang="en-US" dirty="0"/>
              <a:t>. . . </a:t>
            </a:r>
          </a:p>
          <a:p>
            <a:endParaRPr lang="en-US" dirty="0"/>
          </a:p>
        </p:txBody>
      </p:sp>
      <p:sp>
        <p:nvSpPr>
          <p:cNvPr id="4" name="Slide Number Placeholder 3">
            <a:extLst>
              <a:ext uri="{FF2B5EF4-FFF2-40B4-BE49-F238E27FC236}">
                <a16:creationId xmlns:a16="http://schemas.microsoft.com/office/drawing/2014/main" id="{C6BF723B-2431-BD4C-A973-FB0472D63A7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8481944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What Is a Genome Made Of?</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10713" t="16302" r="51507" b="48876"/>
          <a:stretch/>
        </p:blipFill>
        <p:spPr bwMode="auto">
          <a:xfrm>
            <a:off x="6930356" y="4772494"/>
            <a:ext cx="2160240" cy="151216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Image result for dna boo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76" y="920585"/>
            <a:ext cx="8291264" cy="53301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flipH="1" flipV="1">
            <a:off x="2854944" y="5251077"/>
            <a:ext cx="926631" cy="532707"/>
          </a:xfrm>
          <a:prstGeom prst="straightConnector1">
            <a:avLst/>
          </a:prstGeom>
          <a:ln w="50800">
            <a:solidFill>
              <a:srgbClr val="FE0606"/>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794151" y="5692191"/>
            <a:ext cx="158417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eiryo" panose="020B0604030504040204" pitchFamily="34" charset="-128"/>
                <a:cs typeface="Aparajita" panose="020B0604020202020204" pitchFamily="34" charset="0"/>
              </a:rPr>
              <a:t>Cell</a:t>
            </a:r>
          </a:p>
        </p:txBody>
      </p:sp>
      <p:sp>
        <p:nvSpPr>
          <p:cNvPr id="9" name="Rectangle 8"/>
          <p:cNvSpPr/>
          <p:nvPr/>
        </p:nvSpPr>
        <p:spPr>
          <a:xfrm>
            <a:off x="722507" y="5899941"/>
            <a:ext cx="97815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eiryo" panose="020B0604030504040204" pitchFamily="34" charset="-128"/>
                <a:cs typeface="Aparajita" panose="020B0604020202020204" pitchFamily="34" charset="0"/>
              </a:rPr>
              <a:t>Nucleus</a:t>
            </a:r>
          </a:p>
        </p:txBody>
      </p:sp>
      <p:cxnSp>
        <p:nvCxnSpPr>
          <p:cNvPr id="11" name="Straight Arrow Connector 10"/>
          <p:cNvCxnSpPr/>
          <p:nvPr/>
        </p:nvCxnSpPr>
        <p:spPr>
          <a:xfrm flipV="1">
            <a:off x="982736" y="3871940"/>
            <a:ext cx="764410" cy="2028001"/>
          </a:xfrm>
          <a:prstGeom prst="straightConnector1">
            <a:avLst/>
          </a:prstGeom>
          <a:ln w="50800">
            <a:solidFill>
              <a:srgbClr val="FE0606"/>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pic>
        <p:nvPicPr>
          <p:cNvPr id="15" name="Picture 2"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72999" t="17063" r="10630" b="48116"/>
          <a:stretch/>
        </p:blipFill>
        <p:spPr bwMode="auto">
          <a:xfrm>
            <a:off x="8132614" y="3292690"/>
            <a:ext cx="936104" cy="1512168"/>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1385141" y="6416077"/>
            <a:ext cx="7297614"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The discovery of DNA’s double-helical structure (Watson+, 1953) </a:t>
            </a:r>
          </a:p>
        </p:txBody>
      </p:sp>
    </p:spTree>
    <p:extLst>
      <p:ext uri="{BB962C8B-B14F-4D97-AF65-F5344CB8AC3E}">
        <p14:creationId xmlns:p14="http://schemas.microsoft.com/office/powerpoint/2010/main" val="1938792325"/>
      </p:ext>
    </p:extLst>
  </p:cSld>
  <p:clrMapOvr>
    <a:masterClrMapping/>
  </p:clrMapOvr>
  <p:transition/>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276</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36868" name="Picture 4" descr="Image result for human dna under a microscope"/>
          <p:cNvPicPr>
            <a:picLocks noChangeAspect="1" noChangeArrowheads="1"/>
          </p:cNvPicPr>
          <p:nvPr/>
        </p:nvPicPr>
        <p:blipFill rotWithShape="1">
          <a:blip r:embed="rId3">
            <a:extLst>
              <a:ext uri="{28A0092B-C50C-407E-A947-70E740481C1C}">
                <a14:useLocalDpi xmlns:a14="http://schemas.microsoft.com/office/drawing/2010/main" val="0"/>
              </a:ext>
            </a:extLst>
          </a:blip>
          <a:srcRect t="33525"/>
          <a:stretch/>
        </p:blipFill>
        <p:spPr bwMode="auto">
          <a:xfrm>
            <a:off x="2488490" y="957129"/>
            <a:ext cx="6350710" cy="3525522"/>
          </a:xfrm>
          <a:prstGeom prst="rect">
            <a:avLst/>
          </a:prstGeom>
          <a:noFill/>
          <a:extLst>
            <a:ext uri="{909E8E84-426E-40DD-AFC4-6F175D3DCCD1}">
              <a14:hiddenFill xmlns:a14="http://schemas.microsoft.com/office/drawing/2010/main">
                <a:solidFill>
                  <a:srgbClr val="FFFFFF"/>
                </a:solidFill>
              </a14:hiddenFill>
            </a:ext>
          </a:extLst>
        </p:spPr>
      </p:pic>
      <p:pic>
        <p:nvPicPr>
          <p:cNvPr id="36870" name="Picture 6" descr="Image result for human dna under a microscop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841718"/>
            <a:ext cx="5738608" cy="250235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5751320" y="5535752"/>
            <a:ext cx="3087880" cy="707886"/>
          </a:xfrm>
          <a:prstGeom prst="rect">
            <a:avLst/>
          </a:prstGeom>
          <a:solidFill>
            <a:schemeClr val="bg1"/>
          </a:solidFill>
          <a:ln>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human chromosome #12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from HeLa’s cell</a:t>
            </a:r>
          </a:p>
        </p:txBody>
      </p:sp>
      <p:sp>
        <p:nvSpPr>
          <p:cNvPr id="9" name="Title 8"/>
          <p:cNvSpPr>
            <a:spLocks noGrp="1"/>
          </p:cNvSpPr>
          <p:nvPr>
            <p:ph type="title"/>
          </p:nvPr>
        </p:nvSpPr>
        <p:spPr/>
        <p:txBody>
          <a:bodyPr/>
          <a:lstStyle/>
          <a:p>
            <a:r>
              <a:rPr lang="en-US" dirty="0"/>
              <a:t>DNA Under Electron Microscope</a:t>
            </a:r>
          </a:p>
        </p:txBody>
      </p:sp>
    </p:spTree>
    <p:extLst>
      <p:ext uri="{BB962C8B-B14F-4D97-AF65-F5344CB8AC3E}">
        <p14:creationId xmlns:p14="http://schemas.microsoft.com/office/powerpoint/2010/main" val="2249567333"/>
      </p:ext>
    </p:extLst>
  </p:cSld>
  <p:clrMapOvr>
    <a:masterClrMapping/>
  </p:clrMapOvr>
  <p:transition/>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DNA Sequencing</a:t>
            </a:r>
          </a:p>
        </p:txBody>
      </p:sp>
      <p:sp>
        <p:nvSpPr>
          <p:cNvPr id="3" name="Content Placeholder 2"/>
          <p:cNvSpPr>
            <a:spLocks noGrp="1"/>
          </p:cNvSpPr>
          <p:nvPr>
            <p:ph idx="1"/>
          </p:nvPr>
        </p:nvSpPr>
        <p:spPr>
          <a:xfrm>
            <a:off x="228600" y="1371600"/>
            <a:ext cx="8915400" cy="4876800"/>
          </a:xfrm>
        </p:spPr>
        <p:txBody>
          <a:bodyPr/>
          <a:lstStyle/>
          <a:p>
            <a:r>
              <a:rPr lang="en-US" dirty="0"/>
              <a:t>Goal: </a:t>
            </a:r>
          </a:p>
          <a:p>
            <a:pPr lvl="1"/>
            <a:r>
              <a:rPr lang="en-US" dirty="0"/>
              <a:t>Find the complete sequence of A, C, G, T’s in DNA.</a:t>
            </a:r>
          </a:p>
          <a:p>
            <a:endParaRPr lang="en-US" dirty="0"/>
          </a:p>
          <a:p>
            <a:r>
              <a:rPr lang="en-US" dirty="0"/>
              <a:t>Challenge: </a:t>
            </a:r>
          </a:p>
          <a:p>
            <a:pPr lvl="1"/>
            <a:r>
              <a:rPr lang="en-US" dirty="0"/>
              <a:t>There is no machine that takes long DNA as an input, and gives the complete sequence as output</a:t>
            </a:r>
          </a:p>
          <a:p>
            <a:pPr lvl="1"/>
            <a:r>
              <a:rPr lang="en-US" dirty="0"/>
              <a:t>All sequencing machines chop DNA into pieces and identify relatively small pieces (but not how they fit together)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86899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Untangling Yarn Balls &amp; DNA Sequencing</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278</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37890" name="Picture 2" descr="Related image"/>
          <p:cNvPicPr>
            <a:picLocks noChangeAspect="1" noChangeArrowheads="1"/>
          </p:cNvPicPr>
          <p:nvPr/>
        </p:nvPicPr>
        <p:blipFill rotWithShape="1">
          <a:blip r:embed="rId3">
            <a:extLst>
              <a:ext uri="{28A0092B-C50C-407E-A947-70E740481C1C}">
                <a14:useLocalDpi xmlns:a14="http://schemas.microsoft.com/office/drawing/2010/main" val="0"/>
              </a:ext>
            </a:extLst>
          </a:blip>
          <a:srcRect t="1299" b="1299"/>
          <a:stretch/>
        </p:blipFill>
        <p:spPr bwMode="auto">
          <a:xfrm>
            <a:off x="880066" y="1005800"/>
            <a:ext cx="7251138" cy="5303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0954422"/>
      </p:ext>
    </p:extLst>
  </p:cSld>
  <p:clrMapOvr>
    <a:masterClrMapping/>
  </p:clrMapOvr>
  <p:transition/>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249120" y="84249"/>
            <a:ext cx="3422880" cy="391721"/>
          </a:xfrm>
          <a:prstGeom prst="rect">
            <a:avLst/>
          </a:prstGeom>
          <a:noFill/>
          <a:ln w="9525">
            <a:noFill/>
            <a:round/>
            <a:headEnd/>
            <a:tailEnd/>
          </a:ln>
        </p:spPr>
        <p:txBody>
          <a:bodyPr wrap="none" lIns="81639" tIns="60086"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4000" b="0" i="0" u="none" strike="noStrike" kern="1200" cap="none" spc="0" normalizeH="0" baseline="0" noProof="0" dirty="0">
                <a:ln>
                  <a:noFill/>
                </a:ln>
                <a:solidFill>
                  <a:srgbClr val="3B812F"/>
                </a:solidFill>
                <a:effectLst/>
                <a:uLnTx/>
                <a:uFillTx/>
                <a:latin typeface="Garamond"/>
                <a:ea typeface="+mn-ea"/>
                <a:cs typeface="+mn-cs"/>
              </a:rPr>
              <a:t>Genome Sequencers</a:t>
            </a:r>
          </a:p>
        </p:txBody>
      </p:sp>
      <p:pic>
        <p:nvPicPr>
          <p:cNvPr id="4099" name="Picture 2"/>
          <p:cNvPicPr>
            <a:picLocks noChangeAspect="1" noChangeArrowheads="1"/>
          </p:cNvPicPr>
          <p:nvPr/>
        </p:nvPicPr>
        <p:blipFill>
          <a:blip r:embed="rId3" cstate="print"/>
          <a:srcRect/>
          <a:stretch>
            <a:fillRect/>
          </a:stretch>
        </p:blipFill>
        <p:spPr bwMode="auto">
          <a:xfrm>
            <a:off x="96481" y="829527"/>
            <a:ext cx="1562400" cy="1525121"/>
          </a:xfrm>
          <a:prstGeom prst="rect">
            <a:avLst/>
          </a:prstGeom>
          <a:noFill/>
          <a:ln w="9525">
            <a:noFill/>
            <a:round/>
            <a:headEnd/>
            <a:tailEnd/>
          </a:ln>
        </p:spPr>
      </p:pic>
      <p:pic>
        <p:nvPicPr>
          <p:cNvPr id="4100" name="Picture 3"/>
          <p:cNvPicPr>
            <a:picLocks noChangeAspect="1" noChangeArrowheads="1"/>
          </p:cNvPicPr>
          <p:nvPr/>
        </p:nvPicPr>
        <p:blipFill>
          <a:blip r:embed="rId4" cstate="print"/>
          <a:srcRect/>
          <a:stretch>
            <a:fillRect/>
          </a:stretch>
        </p:blipFill>
        <p:spPr bwMode="auto">
          <a:xfrm>
            <a:off x="83520" y="2737728"/>
            <a:ext cx="2404800" cy="1908200"/>
          </a:xfrm>
          <a:prstGeom prst="rect">
            <a:avLst/>
          </a:prstGeom>
          <a:noFill/>
          <a:ln w="9525">
            <a:noFill/>
            <a:round/>
            <a:headEnd/>
            <a:tailEnd/>
          </a:ln>
        </p:spPr>
      </p:pic>
      <p:pic>
        <p:nvPicPr>
          <p:cNvPr id="4101" name="Picture 4"/>
          <p:cNvPicPr>
            <a:picLocks noChangeAspect="1" noChangeArrowheads="1"/>
          </p:cNvPicPr>
          <p:nvPr/>
        </p:nvPicPr>
        <p:blipFill>
          <a:blip r:embed="rId5" cstate="print"/>
          <a:srcRect/>
          <a:stretch>
            <a:fillRect/>
          </a:stretch>
        </p:blipFill>
        <p:spPr bwMode="auto">
          <a:xfrm>
            <a:off x="1658880" y="829528"/>
            <a:ext cx="2737440" cy="1742583"/>
          </a:xfrm>
          <a:prstGeom prst="rect">
            <a:avLst/>
          </a:prstGeom>
          <a:noFill/>
          <a:ln w="9525">
            <a:noFill/>
            <a:round/>
            <a:headEnd/>
            <a:tailEnd/>
          </a:ln>
        </p:spPr>
      </p:pic>
      <p:pic>
        <p:nvPicPr>
          <p:cNvPr id="4102" name="Picture 5"/>
          <p:cNvPicPr>
            <a:picLocks noChangeAspect="1" noChangeArrowheads="1"/>
          </p:cNvPicPr>
          <p:nvPr/>
        </p:nvPicPr>
        <p:blipFill>
          <a:blip r:embed="rId6" cstate="print"/>
          <a:srcRect/>
          <a:stretch>
            <a:fillRect/>
          </a:stretch>
        </p:blipFill>
        <p:spPr bwMode="auto">
          <a:xfrm>
            <a:off x="282240" y="4977162"/>
            <a:ext cx="1791360" cy="1412789"/>
          </a:xfrm>
          <a:prstGeom prst="rect">
            <a:avLst/>
          </a:prstGeom>
          <a:noFill/>
          <a:ln w="9525">
            <a:noFill/>
            <a:round/>
            <a:headEnd/>
            <a:tailEnd/>
          </a:ln>
        </p:spPr>
      </p:pic>
      <p:pic>
        <p:nvPicPr>
          <p:cNvPr id="4103" name="Picture 6"/>
          <p:cNvPicPr>
            <a:picLocks noChangeAspect="1" noChangeArrowheads="1"/>
          </p:cNvPicPr>
          <p:nvPr/>
        </p:nvPicPr>
        <p:blipFill>
          <a:blip r:embed="rId7" cstate="print"/>
          <a:srcRect/>
          <a:stretch>
            <a:fillRect/>
          </a:stretch>
        </p:blipFill>
        <p:spPr bwMode="auto">
          <a:xfrm>
            <a:off x="2488320" y="4977163"/>
            <a:ext cx="2322720" cy="1575525"/>
          </a:xfrm>
          <a:prstGeom prst="rect">
            <a:avLst/>
          </a:prstGeom>
          <a:noFill/>
          <a:ln w="9525">
            <a:noFill/>
            <a:round/>
            <a:headEnd/>
            <a:tailEnd/>
          </a:ln>
        </p:spPr>
      </p:pic>
      <p:pic>
        <p:nvPicPr>
          <p:cNvPr id="4104" name="Picture 7"/>
          <p:cNvPicPr>
            <a:picLocks noChangeAspect="1" noChangeArrowheads="1"/>
          </p:cNvPicPr>
          <p:nvPr/>
        </p:nvPicPr>
        <p:blipFill>
          <a:blip r:embed="rId8" cstate="print"/>
          <a:srcRect/>
          <a:stretch>
            <a:fillRect/>
          </a:stretch>
        </p:blipFill>
        <p:spPr bwMode="auto">
          <a:xfrm>
            <a:off x="5044320" y="362918"/>
            <a:ext cx="1658880" cy="1908201"/>
          </a:xfrm>
          <a:prstGeom prst="rect">
            <a:avLst/>
          </a:prstGeom>
          <a:noFill/>
          <a:ln w="9525">
            <a:noFill/>
            <a:round/>
            <a:headEnd/>
            <a:tailEnd/>
          </a:ln>
        </p:spPr>
      </p:pic>
      <p:pic>
        <p:nvPicPr>
          <p:cNvPr id="4105" name="Picture 8"/>
          <p:cNvPicPr>
            <a:picLocks noChangeAspect="1" noChangeArrowheads="1"/>
          </p:cNvPicPr>
          <p:nvPr/>
        </p:nvPicPr>
        <p:blipFill>
          <a:blip r:embed="rId9" cstate="print"/>
          <a:srcRect/>
          <a:stretch>
            <a:fillRect/>
          </a:stretch>
        </p:blipFill>
        <p:spPr bwMode="auto">
          <a:xfrm>
            <a:off x="5136481" y="2239436"/>
            <a:ext cx="2080800" cy="1523680"/>
          </a:xfrm>
          <a:prstGeom prst="rect">
            <a:avLst/>
          </a:prstGeom>
          <a:noFill/>
          <a:ln w="9525">
            <a:noFill/>
            <a:round/>
            <a:headEnd/>
            <a:tailEnd/>
          </a:ln>
        </p:spPr>
      </p:pic>
      <p:pic>
        <p:nvPicPr>
          <p:cNvPr id="4106" name="Picture 9"/>
          <p:cNvPicPr>
            <a:picLocks noChangeAspect="1" noChangeArrowheads="1"/>
          </p:cNvPicPr>
          <p:nvPr/>
        </p:nvPicPr>
        <p:blipFill>
          <a:blip r:embed="rId10" cstate="print"/>
          <a:srcRect l="50665"/>
          <a:stretch>
            <a:fillRect/>
          </a:stretch>
        </p:blipFill>
        <p:spPr bwMode="auto">
          <a:xfrm>
            <a:off x="5209920" y="4369436"/>
            <a:ext cx="2774830" cy="1387561"/>
          </a:xfrm>
          <a:prstGeom prst="rect">
            <a:avLst/>
          </a:prstGeom>
          <a:noFill/>
          <a:ln w="9525">
            <a:noFill/>
            <a:round/>
            <a:headEnd/>
            <a:tailEnd/>
          </a:ln>
        </p:spPr>
      </p:pic>
      <p:pic>
        <p:nvPicPr>
          <p:cNvPr id="4107" name="Picture 10"/>
          <p:cNvPicPr>
            <a:picLocks noChangeAspect="1" noChangeArrowheads="1"/>
          </p:cNvPicPr>
          <p:nvPr/>
        </p:nvPicPr>
        <p:blipFill>
          <a:blip r:embed="rId11" cstate="print"/>
          <a:srcRect/>
          <a:stretch>
            <a:fillRect/>
          </a:stretch>
        </p:blipFill>
        <p:spPr bwMode="auto">
          <a:xfrm>
            <a:off x="2656801" y="2969592"/>
            <a:ext cx="2237760" cy="1676336"/>
          </a:xfrm>
          <a:prstGeom prst="rect">
            <a:avLst/>
          </a:prstGeom>
          <a:noFill/>
          <a:ln w="9525">
            <a:noFill/>
            <a:round/>
            <a:headEnd/>
            <a:tailEnd/>
          </a:ln>
        </p:spPr>
      </p:pic>
      <p:pic>
        <p:nvPicPr>
          <p:cNvPr id="4108" name="Picture 11"/>
          <p:cNvPicPr>
            <a:picLocks noChangeAspect="1" noChangeArrowheads="1"/>
          </p:cNvPicPr>
          <p:nvPr/>
        </p:nvPicPr>
        <p:blipFill>
          <a:blip r:embed="rId12" cstate="print"/>
          <a:srcRect l="24799" r="24799"/>
          <a:stretch>
            <a:fillRect/>
          </a:stretch>
        </p:blipFill>
        <p:spPr bwMode="auto">
          <a:xfrm>
            <a:off x="7290720" y="110181"/>
            <a:ext cx="1569600" cy="1659054"/>
          </a:xfrm>
          <a:prstGeom prst="rect">
            <a:avLst/>
          </a:prstGeom>
          <a:noFill/>
          <a:ln w="9525">
            <a:noFill/>
            <a:round/>
            <a:headEnd/>
            <a:tailEnd/>
          </a:ln>
        </p:spPr>
      </p:pic>
      <p:sp>
        <p:nvSpPr>
          <p:cNvPr id="4109" name="Text Box 12"/>
          <p:cNvSpPr txBox="1">
            <a:spLocks noChangeArrowheads="1"/>
          </p:cNvSpPr>
          <p:nvPr/>
        </p:nvSpPr>
        <p:spPr bwMode="auto">
          <a:xfrm>
            <a:off x="5292080" y="6309320"/>
            <a:ext cx="3732480" cy="663910"/>
          </a:xfrm>
          <a:prstGeom prst="rect">
            <a:avLst/>
          </a:prstGeom>
          <a:noFill/>
          <a:ln w="9525">
            <a:noFill/>
            <a:round/>
            <a:headEnd/>
            <a:tailEnd/>
          </a:ln>
        </p:spPr>
        <p:txBody>
          <a:bodyPr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1" i="0" u="none" strike="noStrike" kern="1200" cap="none" spc="0" normalizeH="0" baseline="0" noProof="0" dirty="0">
                <a:ln>
                  <a:noFill/>
                </a:ln>
                <a:solidFill>
                  <a:srgbClr val="FF0000"/>
                </a:solidFill>
                <a:effectLst/>
                <a:uLnTx/>
                <a:uFillTx/>
                <a:latin typeface="Calibri" pitchFamily="34" charset="0"/>
                <a:ea typeface="+mn-ea"/>
                <a:cs typeface="+mn-cs"/>
              </a:rPr>
              <a:t>… and more! All produce data with different properties.</a:t>
            </a:r>
          </a:p>
        </p:txBody>
      </p:sp>
      <p:sp>
        <p:nvSpPr>
          <p:cNvPr id="4110" name="Text Box 13"/>
          <p:cNvSpPr txBox="1">
            <a:spLocks noChangeArrowheads="1"/>
          </p:cNvSpPr>
          <p:nvPr/>
        </p:nvSpPr>
        <p:spPr bwMode="auto">
          <a:xfrm>
            <a:off x="249120" y="2354648"/>
            <a:ext cx="116352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Roche/454</a:t>
            </a:r>
          </a:p>
        </p:txBody>
      </p:sp>
      <p:sp>
        <p:nvSpPr>
          <p:cNvPr id="4111" name="Text Box 14"/>
          <p:cNvSpPr txBox="1">
            <a:spLocks noChangeArrowheads="1"/>
          </p:cNvSpPr>
          <p:nvPr/>
        </p:nvSpPr>
        <p:spPr bwMode="auto">
          <a:xfrm>
            <a:off x="83520" y="4562399"/>
            <a:ext cx="195552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HiSeq2000</a:t>
            </a:r>
          </a:p>
        </p:txBody>
      </p:sp>
      <p:sp>
        <p:nvSpPr>
          <p:cNvPr id="4112" name="Text Box 15"/>
          <p:cNvSpPr txBox="1">
            <a:spLocks noChangeArrowheads="1"/>
          </p:cNvSpPr>
          <p:nvPr/>
        </p:nvSpPr>
        <p:spPr bwMode="auto">
          <a:xfrm>
            <a:off x="1331640" y="6381328"/>
            <a:ext cx="170784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400" b="0" i="0" u="none" strike="noStrike" kern="1200" cap="none" spc="0" normalizeH="0" baseline="0" noProof="0" dirty="0">
                <a:ln>
                  <a:noFill/>
                </a:ln>
                <a:solidFill>
                  <a:srgbClr val="000000"/>
                </a:solidFill>
                <a:effectLst/>
                <a:uLnTx/>
                <a:uFillTx/>
                <a:latin typeface="Calibri" pitchFamily="34" charset="0"/>
                <a:ea typeface="+mn-ea"/>
                <a:cs typeface="+mn-cs"/>
              </a:rPr>
              <a:t>Ion Torrent PGM</a:t>
            </a:r>
          </a:p>
        </p:txBody>
      </p:sp>
      <p:sp>
        <p:nvSpPr>
          <p:cNvPr id="4113" name="Text Box 16"/>
          <p:cNvSpPr txBox="1">
            <a:spLocks noChangeArrowheads="1"/>
          </p:cNvSpPr>
          <p:nvPr/>
        </p:nvSpPr>
        <p:spPr bwMode="auto">
          <a:xfrm>
            <a:off x="2488320" y="6545488"/>
            <a:ext cx="184464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Ion Torrent Proton</a:t>
            </a:r>
          </a:p>
        </p:txBody>
      </p:sp>
      <p:sp>
        <p:nvSpPr>
          <p:cNvPr id="4114" name="Text Box 17"/>
          <p:cNvSpPr txBox="1">
            <a:spLocks noChangeArrowheads="1"/>
          </p:cNvSpPr>
          <p:nvPr/>
        </p:nvSpPr>
        <p:spPr bwMode="auto">
          <a:xfrm>
            <a:off x="2707200" y="2341686"/>
            <a:ext cx="11073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AB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SOLiD</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5" name="Text Box 18"/>
          <p:cNvSpPr txBox="1">
            <a:spLocks noChangeArrowheads="1"/>
          </p:cNvSpPr>
          <p:nvPr/>
        </p:nvSpPr>
        <p:spPr bwMode="auto">
          <a:xfrm>
            <a:off x="5292080" y="5817917"/>
            <a:ext cx="25689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GridION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6" name="Text Box 19"/>
          <p:cNvSpPr txBox="1">
            <a:spLocks noChangeArrowheads="1"/>
          </p:cNvSpPr>
          <p:nvPr/>
        </p:nvSpPr>
        <p:spPr bwMode="auto">
          <a:xfrm>
            <a:off x="5225760" y="3763116"/>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7" name="Text Box 20"/>
          <p:cNvSpPr txBox="1">
            <a:spLocks noChangeArrowheads="1"/>
          </p:cNvSpPr>
          <p:nvPr/>
        </p:nvSpPr>
        <p:spPr bwMode="auto">
          <a:xfrm>
            <a:off x="7584767" y="1772816"/>
            <a:ext cx="1095840" cy="544377"/>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Complete</a:t>
            </a: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Genomics</a:t>
            </a:r>
          </a:p>
        </p:txBody>
      </p:sp>
      <p:sp>
        <p:nvSpPr>
          <p:cNvPr id="4118" name="Text Box 21"/>
          <p:cNvSpPr txBox="1">
            <a:spLocks noChangeArrowheads="1"/>
          </p:cNvSpPr>
          <p:nvPr/>
        </p:nvSpPr>
        <p:spPr bwMode="auto">
          <a:xfrm>
            <a:off x="5169600" y="1792989"/>
            <a:ext cx="152064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MiSeq</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9" name="Text Box 22"/>
          <p:cNvSpPr txBox="1">
            <a:spLocks noChangeArrowheads="1"/>
          </p:cNvSpPr>
          <p:nvPr/>
        </p:nvSpPr>
        <p:spPr bwMode="auto">
          <a:xfrm>
            <a:off x="2586240" y="4645928"/>
            <a:ext cx="22809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Pacific Biosciences RS</a:t>
            </a:r>
          </a:p>
        </p:txBody>
      </p:sp>
      <p:pic>
        <p:nvPicPr>
          <p:cNvPr id="2" name="Picture 1">
            <a:extLst>
              <a:ext uri="{FF2B5EF4-FFF2-40B4-BE49-F238E27FC236}">
                <a16:creationId xmlns:a16="http://schemas.microsoft.com/office/drawing/2014/main" id="{5286926F-A2D7-D54A-9679-98991FADA789}"/>
              </a:ext>
            </a:extLst>
          </p:cNvPr>
          <p:cNvPicPr>
            <a:picLocks noChangeAspect="1"/>
          </p:cNvPicPr>
          <p:nvPr/>
        </p:nvPicPr>
        <p:blipFill>
          <a:blip r:embed="rId13"/>
          <a:stretch>
            <a:fillRect/>
          </a:stretch>
        </p:blipFill>
        <p:spPr>
          <a:xfrm>
            <a:off x="7907854" y="2420888"/>
            <a:ext cx="1066800" cy="1993900"/>
          </a:xfrm>
          <a:prstGeom prst="rect">
            <a:avLst/>
          </a:prstGeom>
        </p:spPr>
      </p:pic>
      <p:sp>
        <p:nvSpPr>
          <p:cNvPr id="25" name="Text Box 14">
            <a:extLst>
              <a:ext uri="{FF2B5EF4-FFF2-40B4-BE49-F238E27FC236}">
                <a16:creationId xmlns:a16="http://schemas.microsoft.com/office/drawing/2014/main" id="{2CACA9BA-5821-1048-8CBA-9D82E07E5188}"/>
              </a:ext>
            </a:extLst>
          </p:cNvPr>
          <p:cNvSpPr txBox="1">
            <a:spLocks noChangeArrowheads="1"/>
          </p:cNvSpPr>
          <p:nvPr/>
        </p:nvSpPr>
        <p:spPr bwMode="auto">
          <a:xfrm>
            <a:off x="8030881" y="4379366"/>
            <a:ext cx="195552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a:t>
            </a: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NovaSeq</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6000</a:t>
            </a:r>
          </a:p>
        </p:txBody>
      </p:sp>
    </p:spTree>
    <p:extLst>
      <p:ext uri="{BB962C8B-B14F-4D97-AF65-F5344CB8AC3E}">
        <p14:creationId xmlns:p14="http://schemas.microsoft.com/office/powerpoint/2010/main" val="142199005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23667"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23668"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Tree>
    <p:extLst>
      <p:ext uri="{BB962C8B-B14F-4D97-AF65-F5344CB8AC3E}">
        <p14:creationId xmlns:p14="http://schemas.microsoft.com/office/powerpoint/2010/main" val="2373895245"/>
      </p:ext>
    </p:extLst>
  </p:cSld>
  <p:clrMapOvr>
    <a:masterClrMapping/>
  </p:clrMapOvr>
  <p:transition/>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Genome Sequence Alignment: Example</a:t>
            </a:r>
          </a:p>
        </p:txBody>
      </p:sp>
      <p:pic>
        <p:nvPicPr>
          <p:cNvPr id="5" name="Content Placeholder 4" descr="A_genome_alignment_of_eight_Yersinia_isolates 2.png"/>
          <p:cNvPicPr>
            <a:picLocks noGrp="1" noChangeAspect="1"/>
          </p:cNvPicPr>
          <p:nvPr>
            <p:ph idx="1"/>
          </p:nvPr>
        </p:nvPicPr>
        <p:blipFill>
          <a:blip r:embed="rId2" cstate="print">
            <a:extLst>
              <a:ext uri="{28A0092B-C50C-407E-A947-70E740481C1C}">
                <a14:useLocalDpi xmlns:a14="http://schemas.microsoft.com/office/drawing/2010/main" val="0"/>
              </a:ext>
            </a:extLst>
          </a:blip>
          <a:srcRect t="2363" b="2363"/>
          <a:stretch>
            <a:fillRect/>
          </a:stretch>
        </p:blipFill>
        <p:spPr>
          <a:xfrm>
            <a:off x="228600" y="1044631"/>
            <a:ext cx="8925728" cy="5383801"/>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281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6" name="TextBox 5"/>
          <p:cNvSpPr txBox="1"/>
          <p:nvPr/>
        </p:nvSpPr>
        <p:spPr>
          <a:xfrm>
            <a:off x="35496" y="6474822"/>
            <a:ext cx="816351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Source: By Aaron E. Darling,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István</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Mark A. Ragan - Figure 1 from Darling AE,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I, Ragan MA (2008).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"Dynamics of Genome Rearrangement in Bacterial Populations". PLOS Genetics. DOI:10.1371/journal.pgen.1000128., CC BY 2.5, </a:t>
            </a:r>
            <a:r>
              <a:rPr kumimoji="0" lang="en-US" sz="800" b="0" i="0" u="none" strike="noStrike" kern="1200" cap="none" spc="0" normalizeH="0" baseline="0" noProof="0" dirty="0">
                <a:ln>
                  <a:noFill/>
                </a:ln>
                <a:solidFill>
                  <a:srgbClr val="000000"/>
                </a:solidFill>
                <a:effectLst/>
                <a:uLnTx/>
                <a:uFillTx/>
                <a:latin typeface="Calibri"/>
                <a:ea typeface="+mn-ea"/>
                <a:cs typeface="Calibri"/>
                <a:hlinkClick r:id="rId3"/>
              </a:rPr>
              <a:t>https://commons.wikimedia.org/w/index.php?curid=30550950</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p>
        </p:txBody>
      </p:sp>
    </p:spTree>
    <p:extLst>
      <p:ext uri="{BB962C8B-B14F-4D97-AF65-F5344CB8AC3E}">
        <p14:creationId xmlns:p14="http://schemas.microsoft.com/office/powerpoint/2010/main" val="2591967287"/>
      </p:ext>
    </p:extLst>
  </p:cSld>
  <p:clrMapOvr>
    <a:masterClrMapping/>
  </p:clrMapOvr>
  <p:transition/>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24691"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24692"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grpSp>
        <p:nvGrpSpPr>
          <p:cNvPr id="66" name="Group 65"/>
          <p:cNvGrpSpPr/>
          <p:nvPr/>
        </p:nvGrpSpPr>
        <p:grpSpPr>
          <a:xfrm>
            <a:off x="-289047" y="3715576"/>
            <a:ext cx="9433048" cy="3582965"/>
            <a:chOff x="-108520" y="3573016"/>
            <a:chExt cx="9433048" cy="3582965"/>
          </a:xfrm>
        </p:grpSpPr>
        <p:sp>
          <p:nvSpPr>
            <p:cNvPr id="63" name="Rectangle 62"/>
            <p:cNvSpPr/>
            <p:nvPr/>
          </p:nvSpPr>
          <p:spPr>
            <a:xfrm>
              <a:off x="-108520" y="3573016"/>
              <a:ext cx="9433048" cy="3276000"/>
            </a:xfrm>
            <a:prstGeom prst="rect">
              <a:avLst/>
            </a:prstGeom>
            <a:solidFill>
              <a:schemeClr val="bg1"/>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3" name="Group 2"/>
            <p:cNvGrpSpPr/>
            <p:nvPr/>
          </p:nvGrpSpPr>
          <p:grpSpPr>
            <a:xfrm>
              <a:off x="613105" y="4005064"/>
              <a:ext cx="7919335" cy="3150917"/>
              <a:chOff x="-208582" y="3753558"/>
              <a:chExt cx="7919335" cy="3150917"/>
            </a:xfrm>
          </p:grpSpPr>
          <p:sp>
            <p:nvSpPr>
              <p:cNvPr id="62" name="Rectangle 61"/>
              <p:cNvSpPr/>
              <p:nvPr/>
            </p:nvSpPr>
            <p:spPr>
              <a:xfrm rot="12861">
                <a:off x="-208582" y="3828624"/>
                <a:ext cx="1900479" cy="2405141"/>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28" name="Picture 4" descr="https://i.ytimg.com/vi/thf4TFnkesw/maxresdefault.jpg"/>
              <p:cNvPicPr>
                <a:picLocks noChangeAspect="1" noChangeArrowheads="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t="16939" b="37412"/>
              <a:stretch/>
            </p:blipFill>
            <p:spPr bwMode="auto">
              <a:xfrm rot="961673">
                <a:off x="144628" y="3753558"/>
                <a:ext cx="6902450" cy="3150917"/>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p:cNvSpPr/>
              <p:nvPr/>
            </p:nvSpPr>
            <p:spPr>
              <a:xfrm rot="12861">
                <a:off x="376978" y="4035982"/>
                <a:ext cx="1900479" cy="1797999"/>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0" name="Oval 29"/>
              <p:cNvSpPr/>
              <p:nvPr/>
            </p:nvSpPr>
            <p:spPr>
              <a:xfrm rot="961673">
                <a:off x="3274474" y="5019457"/>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1" name="Oval 30"/>
              <p:cNvSpPr/>
              <p:nvPr/>
            </p:nvSpPr>
            <p:spPr>
              <a:xfrm rot="961673">
                <a:off x="3184235" y="5076418"/>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2" name="Oval 31"/>
              <p:cNvSpPr/>
              <p:nvPr/>
            </p:nvSpPr>
            <p:spPr>
              <a:xfrm rot="961673">
                <a:off x="2682472" y="533228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3" name="Oval 32"/>
              <p:cNvSpPr/>
              <p:nvPr/>
            </p:nvSpPr>
            <p:spPr>
              <a:xfrm rot="961673">
                <a:off x="3178618" y="447866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4" name="Oval 33"/>
              <p:cNvSpPr/>
              <p:nvPr/>
            </p:nvSpPr>
            <p:spPr>
              <a:xfrm rot="961673">
                <a:off x="3735687" y="4643492"/>
                <a:ext cx="573365" cy="64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5" name="Oval 34"/>
              <p:cNvSpPr/>
              <p:nvPr/>
            </p:nvSpPr>
            <p:spPr>
              <a:xfrm rot="961673">
                <a:off x="4180716" y="4852949"/>
                <a:ext cx="676378"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6" name="Oval 35"/>
              <p:cNvSpPr/>
              <p:nvPr/>
            </p:nvSpPr>
            <p:spPr>
              <a:xfrm rot="961673">
                <a:off x="2508995" y="4000739"/>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7" name="Rounded Rectangle 36"/>
              <p:cNvSpPr/>
              <p:nvPr/>
            </p:nvSpPr>
            <p:spPr>
              <a:xfrm rot="61750">
                <a:off x="2444098" y="4616095"/>
                <a:ext cx="580811" cy="76536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8" name="Rectangle 37"/>
              <p:cNvSpPr/>
              <p:nvPr/>
            </p:nvSpPr>
            <p:spPr>
              <a:xfrm>
                <a:off x="293120" y="4523798"/>
                <a:ext cx="2012089"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300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39" name="Rectangle 5"/>
              <p:cNvSpPr>
                <a:spLocks noChangeArrowheads="1"/>
              </p:cNvSpPr>
              <p:nvPr/>
            </p:nvSpPr>
            <p:spPr bwMode="auto">
              <a:xfrm rot="1668114">
                <a:off x="2356724" y="419589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1F497D"/>
                    </a:solidFill>
                    <a:effectLst/>
                    <a:uLnTx/>
                    <a:uFillTx/>
                    <a:latin typeface="Tahoma"/>
                    <a:ea typeface="+mn-ea"/>
                    <a:cs typeface="+mn-cs"/>
                  </a:rPr>
                  <a:t>GAGTCAGAATTTGAC </a:t>
                </a:r>
              </a:p>
            </p:txBody>
          </p:sp>
          <p:sp>
            <p:nvSpPr>
              <p:cNvPr id="40" name="Rectangle 5"/>
              <p:cNvSpPr>
                <a:spLocks noChangeArrowheads="1"/>
              </p:cNvSpPr>
              <p:nvPr/>
            </p:nvSpPr>
            <p:spPr bwMode="auto">
              <a:xfrm rot="1668114">
                <a:off x="2426056" y="450651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1" name="Rectangle 5"/>
              <p:cNvSpPr>
                <a:spLocks noChangeArrowheads="1"/>
              </p:cNvSpPr>
              <p:nvPr/>
            </p:nvSpPr>
            <p:spPr bwMode="auto">
              <a:xfrm rot="1668114">
                <a:off x="2495388" y="481713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8064A2"/>
                    </a:solidFill>
                    <a:effectLst/>
                    <a:uLnTx/>
                    <a:uFillTx/>
                    <a:latin typeface="Tahoma"/>
                    <a:ea typeface="+mn-ea"/>
                    <a:cs typeface="+mn-cs"/>
                  </a:rPr>
                  <a:t>GAGTCAGAATTTGAC </a:t>
                </a:r>
              </a:p>
            </p:txBody>
          </p:sp>
          <p:sp>
            <p:nvSpPr>
              <p:cNvPr id="42" name="Rectangle 5"/>
              <p:cNvSpPr>
                <a:spLocks noChangeArrowheads="1"/>
              </p:cNvSpPr>
              <p:nvPr/>
            </p:nvSpPr>
            <p:spPr bwMode="auto">
              <a:xfrm rot="1668114">
                <a:off x="2320594" y="505762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3" name="Rectangle 5"/>
              <p:cNvSpPr>
                <a:spLocks noChangeArrowheads="1"/>
              </p:cNvSpPr>
              <p:nvPr/>
            </p:nvSpPr>
            <p:spPr bwMode="auto">
              <a:xfrm rot="20074936">
                <a:off x="2354860" y="5490301"/>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9BBB59"/>
                    </a:solidFill>
                    <a:effectLst/>
                    <a:uLnTx/>
                    <a:uFillTx/>
                    <a:latin typeface="Tahoma"/>
                    <a:ea typeface="+mn-ea"/>
                    <a:cs typeface="+mn-cs"/>
                  </a:rPr>
                  <a:t>GAGTCAGAATTTGAC </a:t>
                </a:r>
              </a:p>
            </p:txBody>
          </p:sp>
          <p:sp>
            <p:nvSpPr>
              <p:cNvPr id="44" name="Rectangle 5"/>
              <p:cNvSpPr>
                <a:spLocks noChangeArrowheads="1"/>
              </p:cNvSpPr>
              <p:nvPr/>
            </p:nvSpPr>
            <p:spPr bwMode="auto">
              <a:xfrm rot="20074936">
                <a:off x="2477456" y="5155537"/>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5" name="Rectangle 5"/>
              <p:cNvSpPr>
                <a:spLocks noChangeArrowheads="1"/>
              </p:cNvSpPr>
              <p:nvPr/>
            </p:nvSpPr>
            <p:spPr bwMode="auto">
              <a:xfrm rot="20074936">
                <a:off x="2722115" y="48558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F81BD"/>
                    </a:solidFill>
                    <a:effectLst/>
                    <a:uLnTx/>
                    <a:uFillTx/>
                    <a:latin typeface="Tahoma"/>
                    <a:ea typeface="+mn-ea"/>
                    <a:cs typeface="+mn-cs"/>
                  </a:rPr>
                  <a:t>GAGTCAGAATTTGAC </a:t>
                </a:r>
              </a:p>
            </p:txBody>
          </p:sp>
          <p:sp>
            <p:nvSpPr>
              <p:cNvPr id="46" name="Rectangle 5"/>
              <p:cNvSpPr>
                <a:spLocks noChangeArrowheads="1"/>
              </p:cNvSpPr>
              <p:nvPr/>
            </p:nvSpPr>
            <p:spPr bwMode="auto">
              <a:xfrm rot="21285137">
                <a:off x="3766383" y="510960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7" name="Rectangle 5"/>
              <p:cNvSpPr>
                <a:spLocks noChangeArrowheads="1"/>
              </p:cNvSpPr>
              <p:nvPr/>
            </p:nvSpPr>
            <p:spPr bwMode="auto">
              <a:xfrm rot="21285137">
                <a:off x="3731850" y="486184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8" name="Rectangle 5"/>
              <p:cNvSpPr>
                <a:spLocks noChangeArrowheads="1"/>
              </p:cNvSpPr>
              <p:nvPr/>
            </p:nvSpPr>
            <p:spPr bwMode="auto">
              <a:xfrm rot="21285137">
                <a:off x="3819380" y="46491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0000"/>
                    </a:solidFill>
                    <a:effectLst/>
                    <a:uLnTx/>
                    <a:uFillTx/>
                    <a:latin typeface="Tahoma"/>
                    <a:ea typeface="+mn-ea"/>
                    <a:cs typeface="+mn-cs"/>
                  </a:rPr>
                  <a:t>GAGTCAGAATTTGAC </a:t>
                </a:r>
              </a:p>
            </p:txBody>
          </p:sp>
          <p:sp>
            <p:nvSpPr>
              <p:cNvPr id="49" name="Rectangle 5"/>
              <p:cNvSpPr>
                <a:spLocks noChangeArrowheads="1"/>
              </p:cNvSpPr>
              <p:nvPr/>
            </p:nvSpPr>
            <p:spPr bwMode="auto">
              <a:xfrm rot="21285137">
                <a:off x="3105970" y="480754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Tahoma"/>
                    <a:ea typeface="+mn-ea"/>
                    <a:cs typeface="+mn-cs"/>
                  </a:rPr>
                  <a:t>GAGTCAGAATTTGAC </a:t>
                </a:r>
              </a:p>
            </p:txBody>
          </p:sp>
          <p:sp>
            <p:nvSpPr>
              <p:cNvPr id="50" name="Rectangle 5"/>
              <p:cNvSpPr>
                <a:spLocks noChangeArrowheads="1"/>
              </p:cNvSpPr>
              <p:nvPr/>
            </p:nvSpPr>
            <p:spPr bwMode="auto">
              <a:xfrm rot="21285137">
                <a:off x="3210367" y="499610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B0F0"/>
                    </a:solidFill>
                    <a:effectLst/>
                    <a:uLnTx/>
                    <a:uFillTx/>
                    <a:latin typeface="Tahoma"/>
                    <a:ea typeface="+mn-ea"/>
                    <a:cs typeface="+mn-cs"/>
                  </a:rPr>
                  <a:t>GAGTCAGAATTTGAC </a:t>
                </a:r>
              </a:p>
            </p:txBody>
          </p:sp>
          <p:sp>
            <p:nvSpPr>
              <p:cNvPr id="51" name="Rectangle 5"/>
              <p:cNvSpPr>
                <a:spLocks noChangeArrowheads="1"/>
              </p:cNvSpPr>
              <p:nvPr/>
            </p:nvSpPr>
            <p:spPr bwMode="auto">
              <a:xfrm rot="21285137">
                <a:off x="3314765" y="518465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FF00"/>
                    </a:solidFill>
                    <a:effectLst/>
                    <a:uLnTx/>
                    <a:uFillTx/>
                    <a:latin typeface="Tahoma"/>
                    <a:ea typeface="+mn-ea"/>
                    <a:cs typeface="+mn-cs"/>
                  </a:rPr>
                  <a:t>GAGTCAGAATTTGAC </a:t>
                </a:r>
              </a:p>
            </p:txBody>
          </p:sp>
          <p:sp>
            <p:nvSpPr>
              <p:cNvPr id="52" name="Rectangle 5"/>
              <p:cNvSpPr>
                <a:spLocks noChangeArrowheads="1"/>
              </p:cNvSpPr>
              <p:nvPr/>
            </p:nvSpPr>
            <p:spPr bwMode="auto">
              <a:xfrm rot="21285137">
                <a:off x="2437559" y="46162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EEECE1"/>
                    </a:solidFill>
                    <a:effectLst/>
                    <a:uLnTx/>
                    <a:uFillTx/>
                    <a:latin typeface="Tahoma"/>
                    <a:ea typeface="+mn-ea"/>
                    <a:cs typeface="+mn-cs"/>
                  </a:rPr>
                  <a:t>GAGTCAGAATTTGAC </a:t>
                </a:r>
              </a:p>
            </p:txBody>
          </p:sp>
          <p:sp>
            <p:nvSpPr>
              <p:cNvPr id="53" name="Rectangle 5"/>
              <p:cNvSpPr>
                <a:spLocks noChangeArrowheads="1"/>
              </p:cNvSpPr>
              <p:nvPr/>
            </p:nvSpPr>
            <p:spPr bwMode="auto">
              <a:xfrm rot="21285137">
                <a:off x="2565252" y="4757922"/>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7030A0"/>
                    </a:solidFill>
                    <a:effectLst/>
                    <a:uLnTx/>
                    <a:uFillTx/>
                    <a:latin typeface="Tahoma"/>
                    <a:ea typeface="+mn-ea"/>
                    <a:cs typeface="+mn-cs"/>
                  </a:rPr>
                  <a:t>GAGTCAGAATTTGAC </a:t>
                </a:r>
              </a:p>
            </p:txBody>
          </p:sp>
          <p:sp>
            <p:nvSpPr>
              <p:cNvPr id="54" name="Striped Right Arrow 53"/>
              <p:cNvSpPr/>
              <p:nvPr/>
            </p:nvSpPr>
            <p:spPr>
              <a:xfrm rot="16200000">
                <a:off x="3669587" y="5745282"/>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5" name="Striped Right Arrow 54"/>
              <p:cNvSpPr/>
              <p:nvPr/>
            </p:nvSpPr>
            <p:spPr>
              <a:xfrm rot="16200000">
                <a:off x="3966178" y="57247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6" name="Striped Right Arrow 55"/>
              <p:cNvSpPr/>
              <p:nvPr/>
            </p:nvSpPr>
            <p:spPr>
              <a:xfrm rot="5413798">
                <a:off x="3619012" y="41066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7" name="Striped Right Arrow 56"/>
              <p:cNvSpPr/>
              <p:nvPr/>
            </p:nvSpPr>
            <p:spPr>
              <a:xfrm rot="5413798">
                <a:off x="3915603" y="4115250"/>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8" name="Rectangle 57"/>
              <p:cNvSpPr/>
              <p:nvPr/>
            </p:nvSpPr>
            <p:spPr>
              <a:xfrm>
                <a:off x="293246" y="4156921"/>
                <a:ext cx="2178802"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Illumina HiSeq4000  </a:t>
                </a:r>
              </a:p>
            </p:txBody>
          </p:sp>
          <p:sp>
            <p:nvSpPr>
              <p:cNvPr id="59" name="Rectangle 58"/>
              <p:cNvSpPr/>
              <p:nvPr/>
            </p:nvSpPr>
            <p:spPr>
              <a:xfrm>
                <a:off x="5778582" y="4354557"/>
                <a:ext cx="1617751"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2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60" name="Rectangle 59"/>
              <p:cNvSpPr/>
              <p:nvPr/>
            </p:nvSpPr>
            <p:spPr>
              <a:xfrm>
                <a:off x="5838545" y="4024155"/>
                <a:ext cx="152477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EECE1">
                        <a:lumMod val="75000"/>
                      </a:srgbClr>
                    </a:solidFill>
                    <a:effectLst/>
                    <a:uLnTx/>
                    <a:uFillTx/>
                    <a:latin typeface="Times New Roman" panose="02020603050405020304" pitchFamily="18" charset="0"/>
                    <a:ea typeface="Times New Roman" panose="02020603050405020304" pitchFamily="18" charset="0"/>
                    <a:cs typeface="+mn-cs"/>
                  </a:rPr>
                  <a:t>on average</a:t>
                </a:r>
                <a:endParaRPr kumimoji="0" lang="en-US" sz="1100" b="0" i="0" u="none" strike="noStrike" kern="1200" cap="none" spc="0" normalizeH="0" baseline="0" noProof="0" dirty="0">
                  <a:ln>
                    <a:noFill/>
                  </a:ln>
                  <a:solidFill>
                    <a:srgbClr val="EEECE1">
                      <a:lumMod val="75000"/>
                    </a:srgbClr>
                  </a:solidFill>
                  <a:effectLst/>
                  <a:uLnTx/>
                  <a:uFillTx/>
                  <a:latin typeface="Tahoma"/>
                  <a:ea typeface="+mn-ea"/>
                  <a:cs typeface="+mn-cs"/>
                </a:endParaRPr>
              </a:p>
            </p:txBody>
          </p:sp>
          <p:sp>
            <p:nvSpPr>
              <p:cNvPr id="61" name="Rectangle 60"/>
              <p:cNvSpPr/>
              <p:nvPr/>
            </p:nvSpPr>
            <p:spPr>
              <a:xfrm>
                <a:off x="5594468" y="5530453"/>
                <a:ext cx="2116285" cy="83099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0000"/>
                    </a:solidFill>
                    <a:effectLst/>
                    <a:uLnTx/>
                    <a:uFillTx/>
                    <a:latin typeface="Tahoma"/>
                    <a:ea typeface="Times New Roman" panose="02020603050405020304" pitchFamily="18" charset="0"/>
                    <a:cs typeface="+mn-cs"/>
                  </a:rPr>
                  <a:t>(0.6%)</a:t>
                </a:r>
                <a:endParaRPr kumimoji="0" lang="en-US" sz="800" b="0" i="0" u="none" strike="noStrike" kern="1200" cap="none" spc="0" normalizeH="0" baseline="0" noProof="0" dirty="0">
                  <a:ln>
                    <a:noFill/>
                  </a:ln>
                  <a:solidFill>
                    <a:srgbClr val="FF0000"/>
                  </a:solidFill>
                  <a:effectLst/>
                  <a:uLnTx/>
                  <a:uFillTx/>
                  <a:latin typeface="Tahoma"/>
                  <a:ea typeface="+mn-ea"/>
                  <a:cs typeface="+mn-cs"/>
                </a:endParaRPr>
              </a:p>
            </p:txBody>
          </p:sp>
        </p:grpSp>
      </p:grpSp>
      <p:sp>
        <p:nvSpPr>
          <p:cNvPr id="65" name="TextBox 64"/>
          <p:cNvSpPr txBox="1"/>
          <p:nvPr/>
        </p:nvSpPr>
        <p:spPr>
          <a:xfrm>
            <a:off x="1938728" y="3493395"/>
            <a:ext cx="5413161" cy="584775"/>
          </a:xfrm>
          <a:prstGeom prst="rect">
            <a:avLst/>
          </a:prstGeom>
          <a:solidFill>
            <a:srgbClr val="FFFF99"/>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Tahoma"/>
                <a:ea typeface="+mn-ea"/>
                <a:cs typeface="+mn-cs"/>
              </a:rPr>
              <a:t>Bottlenecked in Mapping!!</a:t>
            </a:r>
          </a:p>
        </p:txBody>
      </p:sp>
    </p:spTree>
    <p:extLst>
      <p:ext uri="{BB962C8B-B14F-4D97-AF65-F5344CB8AC3E}">
        <p14:creationId xmlns:p14="http://schemas.microsoft.com/office/powerpoint/2010/main" val="40687445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dissolve">
                                      <p:cBhvr>
                                        <p:cTn id="7" dur="500"/>
                                        <p:tgtEl>
                                          <p:spTgt spid="66"/>
                                        </p:tgtEl>
                                      </p:cBhvr>
                                    </p:animEffect>
                                  </p:childTnLst>
                                </p:cTn>
                              </p:par>
                              <p:par>
                                <p:cTn id="8" presetID="2" presetClass="entr" presetSubtype="4" fill="hold" grpId="0" nodeType="withEffect">
                                  <p:stCondLst>
                                    <p:cond delay="0"/>
                                  </p:stCondLst>
                                  <p:childTnLst>
                                    <p:set>
                                      <p:cBhvr>
                                        <p:cTn id="9" dur="1" fill="hold">
                                          <p:stCondLst>
                                            <p:cond delay="0"/>
                                          </p:stCondLst>
                                        </p:cTn>
                                        <p:tgtEl>
                                          <p:spTgt spid="65"/>
                                        </p:tgtEl>
                                        <p:attrNameLst>
                                          <p:attrName>style.visibility</p:attrName>
                                        </p:attrNameLst>
                                      </p:cBhvr>
                                      <p:to>
                                        <p:strVal val="visible"/>
                                      </p:to>
                                    </p:set>
                                    <p:anim calcmode="lin" valueType="num">
                                      <p:cBhvr additive="base">
                                        <p:cTn id="10" dur="500" fill="hold"/>
                                        <p:tgtEl>
                                          <p:spTgt spid="65"/>
                                        </p:tgtEl>
                                        <p:attrNameLst>
                                          <p:attrName>ppt_x</p:attrName>
                                        </p:attrNameLst>
                                      </p:cBhvr>
                                      <p:tavLst>
                                        <p:tav tm="0">
                                          <p:val>
                                            <p:strVal val="#ppt_x"/>
                                          </p:val>
                                        </p:tav>
                                        <p:tav tm="100000">
                                          <p:val>
                                            <p:strVal val="#ppt_x"/>
                                          </p:val>
                                        </p:tav>
                                      </p:tavLst>
                                    </p:anim>
                                    <p:anim calcmode="lin" valueType="num">
                                      <p:cBhvr additive="base">
                                        <p:cTn id="11"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Hash Table Based Read Mappers</a:t>
            </a:r>
          </a:p>
        </p:txBody>
      </p:sp>
      <p:sp>
        <p:nvSpPr>
          <p:cNvPr id="3" name="Content Placeholder 2"/>
          <p:cNvSpPr>
            <a:spLocks noGrp="1"/>
          </p:cNvSpPr>
          <p:nvPr>
            <p:ph idx="1"/>
          </p:nvPr>
        </p:nvSpPr>
        <p:spPr/>
        <p:txBody>
          <a:bodyPr/>
          <a:lstStyle/>
          <a:p>
            <a:r>
              <a:rPr lang="en-US" dirty="0">
                <a:solidFill>
                  <a:srgbClr val="0000FF"/>
                </a:solidFill>
              </a:rPr>
              <a:t>+ Guaranteed to find </a:t>
            </a:r>
            <a:r>
              <a:rPr lang="en-US" i="1" dirty="0">
                <a:solidFill>
                  <a:srgbClr val="0000FF"/>
                </a:solidFill>
              </a:rPr>
              <a:t>all</a:t>
            </a:r>
            <a:r>
              <a:rPr lang="en-US" dirty="0">
                <a:solidFill>
                  <a:srgbClr val="0000FF"/>
                </a:solidFill>
              </a:rPr>
              <a:t> mappings </a:t>
            </a:r>
            <a:r>
              <a:rPr lang="en-US" dirty="0">
                <a:solidFill>
                  <a:srgbClr val="0000FF"/>
                </a:solidFill>
                <a:sym typeface="Wingdings" pitchFamily="2" charset="2"/>
              </a:rPr>
              <a:t> sensitive</a:t>
            </a:r>
            <a:endParaRPr lang="en-US" dirty="0">
              <a:solidFill>
                <a:srgbClr val="0000FF"/>
              </a:solidFill>
            </a:endParaRPr>
          </a:p>
          <a:p>
            <a:r>
              <a:rPr lang="en-US" dirty="0">
                <a:solidFill>
                  <a:srgbClr val="0000FF"/>
                </a:solidFill>
              </a:rPr>
              <a:t>+ Can tolerate up to </a:t>
            </a:r>
            <a:r>
              <a:rPr lang="en-US" i="1" dirty="0">
                <a:solidFill>
                  <a:srgbClr val="0000FF"/>
                </a:solidFill>
              </a:rPr>
              <a:t>e</a:t>
            </a:r>
            <a:r>
              <a:rPr lang="en-US" dirty="0">
                <a:solidFill>
                  <a:srgbClr val="0000FF"/>
                </a:solidFill>
              </a:rPr>
              <a:t> errors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23F3DD0-964F-E14E-9680-7F8D5AE1424B}"/>
              </a:ext>
            </a:extLst>
          </p:cNvPr>
          <p:cNvPicPr>
            <a:picLocks noChangeAspect="1"/>
          </p:cNvPicPr>
          <p:nvPr/>
        </p:nvPicPr>
        <p:blipFill>
          <a:blip r:embed="rId3"/>
          <a:stretch>
            <a:fillRect/>
          </a:stretch>
        </p:blipFill>
        <p:spPr>
          <a:xfrm>
            <a:off x="0" y="3493941"/>
            <a:ext cx="9144000" cy="2311323"/>
          </a:xfrm>
          <a:prstGeom prst="rect">
            <a:avLst/>
          </a:prstGeom>
        </p:spPr>
      </p:pic>
      <p:pic>
        <p:nvPicPr>
          <p:cNvPr id="6" name="Picture 5">
            <a:extLst>
              <a:ext uri="{FF2B5EF4-FFF2-40B4-BE49-F238E27FC236}">
                <a16:creationId xmlns:a16="http://schemas.microsoft.com/office/drawing/2014/main" id="{2CFF0334-A291-C943-B06C-11E8E31BF6EB}"/>
              </a:ext>
            </a:extLst>
          </p:cNvPr>
          <p:cNvPicPr>
            <a:picLocks noChangeAspect="1"/>
          </p:cNvPicPr>
          <p:nvPr/>
        </p:nvPicPr>
        <p:blipFill>
          <a:blip r:embed="rId4"/>
          <a:stretch>
            <a:fillRect/>
          </a:stretch>
        </p:blipFill>
        <p:spPr>
          <a:xfrm>
            <a:off x="220572" y="2413589"/>
            <a:ext cx="2006600" cy="1054100"/>
          </a:xfrm>
          <a:prstGeom prst="rect">
            <a:avLst/>
          </a:prstGeom>
        </p:spPr>
      </p:pic>
      <p:sp>
        <p:nvSpPr>
          <p:cNvPr id="7" name="TextBox 6">
            <a:extLst>
              <a:ext uri="{FF2B5EF4-FFF2-40B4-BE49-F238E27FC236}">
                <a16:creationId xmlns:a16="http://schemas.microsoft.com/office/drawing/2014/main" id="{B5FAA595-D157-7848-B3BE-4AE98FFE1F09}"/>
              </a:ext>
            </a:extLst>
          </p:cNvPr>
          <p:cNvSpPr txBox="1"/>
          <p:nvPr/>
        </p:nvSpPr>
        <p:spPr>
          <a:xfrm>
            <a:off x="4716016" y="2761087"/>
            <a:ext cx="332379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http://mrfast.sourceforge.net/</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TextBox 7">
            <a:extLst>
              <a:ext uri="{FF2B5EF4-FFF2-40B4-BE49-F238E27FC236}">
                <a16:creationId xmlns:a16="http://schemas.microsoft.com/office/drawing/2014/main" id="{B6F2078C-FC19-AF41-9835-8FB9CC884161}"/>
              </a:ext>
            </a:extLst>
          </p:cNvPr>
          <p:cNvSpPr txBox="1"/>
          <p:nvPr/>
        </p:nvSpPr>
        <p:spPr>
          <a:xfrm>
            <a:off x="611560" y="6239173"/>
            <a:ext cx="7611379"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Alkan+, </a:t>
            </a: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"Personalized copy number and segmental duplication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maps using next-generation sequencing”</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rPr>
              <a:t>Nature Genetics 2009.</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83591259"/>
      </p:ext>
    </p:extLst>
  </p:cSld>
  <p:clrMapOvr>
    <a:masterClrMapping/>
  </p:clrMapOvr>
  <p:transition/>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 name="Chart 63"/>
          <p:cNvGraphicFramePr>
            <a:graphicFrameLocks/>
          </p:cNvGraphicFramePr>
          <p:nvPr/>
        </p:nvGraphicFramePr>
        <p:xfrm>
          <a:off x="846314" y="897229"/>
          <a:ext cx="7127725" cy="5580256"/>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228600" y="152400"/>
            <a:ext cx="8915400" cy="1066800"/>
          </a:xfrm>
        </p:spPr>
        <p:txBody>
          <a:bodyPr/>
          <a:lstStyle/>
          <a:p>
            <a:r>
              <a:rPr lang="en-US" dirty="0"/>
              <a:t>Read Mapping Execution Time Breakdown </a:t>
            </a:r>
          </a:p>
        </p:txBody>
      </p:sp>
    </p:spTree>
    <p:extLst>
      <p:ext uri="{BB962C8B-B14F-4D97-AF65-F5344CB8AC3E}">
        <p14:creationId xmlns:p14="http://schemas.microsoft.com/office/powerpoint/2010/main" val="33664869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randombar(horizontal)">
                                      <p:cBhvr>
                                        <p:cTn id="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4" grpId="0">
        <p:bldAsOne/>
      </p:bldGraphic>
    </p:bld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387FD-A33A-524D-9D5A-BF9942C81CBF}"/>
              </a:ext>
            </a:extLst>
          </p:cNvPr>
          <p:cNvSpPr>
            <a:spLocks noGrp="1"/>
          </p:cNvSpPr>
          <p:nvPr>
            <p:ph type="title"/>
          </p:nvPr>
        </p:nvSpPr>
        <p:spPr/>
        <p:txBody>
          <a:bodyPr/>
          <a:lstStyle/>
          <a:p>
            <a:r>
              <a:rPr lang="en-US" dirty="0"/>
              <a:t>Idea</a:t>
            </a:r>
          </a:p>
        </p:txBody>
      </p:sp>
      <p:sp>
        <p:nvSpPr>
          <p:cNvPr id="3" name="Content Placeholder 2">
            <a:extLst>
              <a:ext uri="{FF2B5EF4-FFF2-40B4-BE49-F238E27FC236}">
                <a16:creationId xmlns:a16="http://schemas.microsoft.com/office/drawing/2014/main" id="{CFE11A9F-EFCB-5F41-A86B-63C31BD361BC}"/>
              </a:ext>
            </a:extLst>
          </p:cNvPr>
          <p:cNvSpPr>
            <a:spLocks noGrp="1"/>
          </p:cNvSpPr>
          <p:nvPr>
            <p:ph idx="1"/>
          </p:nvPr>
        </p:nvSpPr>
        <p:spPr>
          <a:xfrm>
            <a:off x="228600" y="1916832"/>
            <a:ext cx="8610600" cy="5193723"/>
          </a:xfrm>
        </p:spPr>
        <p:txBody>
          <a:bodyPr/>
          <a:lstStyle/>
          <a:p>
            <a:pPr marL="0" indent="0" algn="ctr">
              <a:buNone/>
            </a:pPr>
            <a:r>
              <a:rPr lang="en-US" sz="4000" b="1" dirty="0">
                <a:solidFill>
                  <a:srgbClr val="0000FF"/>
                </a:solidFill>
              </a:rPr>
              <a:t>Filter fast </a:t>
            </a:r>
            <a:r>
              <a:rPr lang="en-US" sz="4000" dirty="0">
                <a:solidFill>
                  <a:srgbClr val="0000FF"/>
                </a:solidFill>
              </a:rPr>
              <a:t>before you align</a:t>
            </a:r>
          </a:p>
          <a:p>
            <a:pPr marL="0" indent="0" algn="ctr">
              <a:buNone/>
            </a:pPr>
            <a:endParaRPr lang="en-US" dirty="0">
              <a:solidFill>
                <a:srgbClr val="0000FF"/>
              </a:solidFill>
            </a:endParaRPr>
          </a:p>
          <a:p>
            <a:pPr marL="0" indent="0" algn="ctr">
              <a:buNone/>
            </a:pPr>
            <a:endParaRPr lang="en-US" dirty="0">
              <a:solidFill>
                <a:srgbClr val="0000FF"/>
              </a:solidFill>
            </a:endParaRPr>
          </a:p>
          <a:p>
            <a:pPr marL="0" indent="0" algn="ctr">
              <a:buNone/>
            </a:pPr>
            <a:r>
              <a:rPr lang="en-US" sz="4000" dirty="0">
                <a:solidFill>
                  <a:srgbClr val="FF0000"/>
                </a:solidFill>
              </a:rPr>
              <a:t>Minimize costly </a:t>
            </a:r>
          </a:p>
          <a:p>
            <a:pPr marL="0" indent="0" algn="ctr">
              <a:buNone/>
            </a:pPr>
            <a:r>
              <a:rPr lang="en-US" sz="4000" dirty="0">
                <a:solidFill>
                  <a:srgbClr val="FF0000"/>
                </a:solidFill>
              </a:rPr>
              <a:t>“approximate string comparisons”</a:t>
            </a:r>
          </a:p>
        </p:txBody>
      </p:sp>
      <p:sp>
        <p:nvSpPr>
          <p:cNvPr id="4" name="Slide Number Placeholder 3">
            <a:extLst>
              <a:ext uri="{FF2B5EF4-FFF2-40B4-BE49-F238E27FC236}">
                <a16:creationId xmlns:a16="http://schemas.microsoft.com/office/drawing/2014/main" id="{F91FB115-7ECC-6A41-BF95-5BD8C929FAF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285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324052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3D96E-CA21-B247-ABBA-4E57AE4DEF41}"/>
              </a:ext>
            </a:extLst>
          </p:cNvPr>
          <p:cNvSpPr>
            <a:spLocks noGrp="1"/>
          </p:cNvSpPr>
          <p:nvPr>
            <p:ph type="title"/>
          </p:nvPr>
        </p:nvSpPr>
        <p:spPr/>
        <p:txBody>
          <a:bodyPr/>
          <a:lstStyle/>
          <a:p>
            <a:r>
              <a:rPr lang="en-US" dirty="0"/>
              <a:t>Our First Filter: Pure Software Approach</a:t>
            </a:r>
          </a:p>
        </p:txBody>
      </p:sp>
      <p:sp>
        <p:nvSpPr>
          <p:cNvPr id="3" name="Content Placeholder 2">
            <a:extLst>
              <a:ext uri="{FF2B5EF4-FFF2-40B4-BE49-F238E27FC236}">
                <a16:creationId xmlns:a16="http://schemas.microsoft.com/office/drawing/2014/main" id="{44879405-C231-C349-B472-0EDABFFC613A}"/>
              </a:ext>
            </a:extLst>
          </p:cNvPr>
          <p:cNvSpPr>
            <a:spLocks noGrp="1"/>
          </p:cNvSpPr>
          <p:nvPr>
            <p:ph idx="1"/>
          </p:nvPr>
        </p:nvSpPr>
        <p:spPr/>
        <p:txBody>
          <a:bodyPr/>
          <a:lstStyle/>
          <a:p>
            <a:r>
              <a:rPr lang="en-US" dirty="0"/>
              <a:t>Download the source code and try for yourself</a:t>
            </a:r>
          </a:p>
          <a:p>
            <a:pPr lvl="1"/>
            <a:r>
              <a:rPr lang="en-US" dirty="0">
                <a:hlinkClick r:id="rId2"/>
              </a:rPr>
              <a:t>Download link to FastHASH</a:t>
            </a:r>
            <a:endParaRPr lang="en-US" dirty="0"/>
          </a:p>
          <a:p>
            <a:pPr lvl="1"/>
            <a:endParaRPr lang="en-US" dirty="0"/>
          </a:p>
          <a:p>
            <a:pPr lvl="1"/>
            <a:endParaRPr lang="en-US" dirty="0"/>
          </a:p>
        </p:txBody>
      </p:sp>
      <p:sp>
        <p:nvSpPr>
          <p:cNvPr id="4" name="Slide Number Placeholder 3">
            <a:extLst>
              <a:ext uri="{FF2B5EF4-FFF2-40B4-BE49-F238E27FC236}">
                <a16:creationId xmlns:a16="http://schemas.microsoft.com/office/drawing/2014/main" id="{5C08FFFF-1FE8-6D4B-A824-03B363B973A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02554146-E233-5C46-8E38-9D3E670DB060}"/>
              </a:ext>
            </a:extLst>
          </p:cNvPr>
          <p:cNvPicPr>
            <a:picLocks noChangeAspect="1"/>
          </p:cNvPicPr>
          <p:nvPr/>
        </p:nvPicPr>
        <p:blipFill>
          <a:blip r:embed="rId3"/>
          <a:stretch>
            <a:fillRect/>
          </a:stretch>
        </p:blipFill>
        <p:spPr>
          <a:xfrm>
            <a:off x="0" y="2780928"/>
            <a:ext cx="9144000" cy="3237722"/>
          </a:xfrm>
          <a:prstGeom prst="rect">
            <a:avLst/>
          </a:prstGeom>
        </p:spPr>
      </p:pic>
    </p:spTree>
    <p:extLst>
      <p:ext uri="{BB962C8B-B14F-4D97-AF65-F5344CB8AC3E}">
        <p14:creationId xmlns:p14="http://schemas.microsoft.com/office/powerpoint/2010/main" val="1712742625"/>
      </p:ext>
    </p:extLst>
  </p:cSld>
  <p:clrMapOvr>
    <a:masterClrMapping/>
  </p:clrMapOvr>
  <p:transition/>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7F82E-640E-AA4A-BA41-BA930D185510}"/>
              </a:ext>
            </a:extLst>
          </p:cNvPr>
          <p:cNvSpPr>
            <a:spLocks noGrp="1"/>
          </p:cNvSpPr>
          <p:nvPr>
            <p:ph type="title"/>
          </p:nvPr>
        </p:nvSpPr>
        <p:spPr>
          <a:xfrm>
            <a:off x="228600" y="152400"/>
            <a:ext cx="8807848" cy="756320"/>
          </a:xfrm>
        </p:spPr>
        <p:txBody>
          <a:bodyPr/>
          <a:lstStyle/>
          <a:p>
            <a:r>
              <a:rPr lang="en-US" sz="3600" dirty="0"/>
              <a:t>Shifted Hamming Distance: SIMD Acceleration</a:t>
            </a:r>
          </a:p>
        </p:txBody>
      </p:sp>
      <p:sp>
        <p:nvSpPr>
          <p:cNvPr id="4" name="Slide Number Placeholder 3">
            <a:extLst>
              <a:ext uri="{FF2B5EF4-FFF2-40B4-BE49-F238E27FC236}">
                <a16:creationId xmlns:a16="http://schemas.microsoft.com/office/drawing/2014/main" id="{5F2405B1-0D67-9F47-A335-E3FA3DAA514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C6DBDE8-4D7A-1E4F-9F47-EBE9371E327D}"/>
              </a:ext>
            </a:extLst>
          </p:cNvPr>
          <p:cNvPicPr>
            <a:picLocks noChangeAspect="1"/>
          </p:cNvPicPr>
          <p:nvPr/>
        </p:nvPicPr>
        <p:blipFill>
          <a:blip r:embed="rId2"/>
          <a:stretch>
            <a:fillRect/>
          </a:stretch>
        </p:blipFill>
        <p:spPr>
          <a:xfrm>
            <a:off x="0" y="1188893"/>
            <a:ext cx="9144000" cy="4112315"/>
          </a:xfrm>
          <a:prstGeom prst="rect">
            <a:avLst/>
          </a:prstGeom>
        </p:spPr>
      </p:pic>
      <p:sp>
        <p:nvSpPr>
          <p:cNvPr id="6" name="TextBox 5">
            <a:extLst>
              <a:ext uri="{FF2B5EF4-FFF2-40B4-BE49-F238E27FC236}">
                <a16:creationId xmlns:a16="http://schemas.microsoft.com/office/drawing/2014/main" id="{8FD16523-9524-E743-BD65-DB036E5D839C}"/>
              </a:ext>
            </a:extLst>
          </p:cNvPr>
          <p:cNvSpPr txBox="1"/>
          <p:nvPr/>
        </p:nvSpPr>
        <p:spPr>
          <a:xfrm>
            <a:off x="0" y="5589240"/>
            <a:ext cx="9036448"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Xin+, </a:t>
            </a: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"Shifted Hamming Distance: A Fast and Accurate SIMD-friendly Filter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to Accelerate Alignment Verification in Read Mapping”</a:t>
            </a:r>
            <a:r>
              <a:rPr kumimoji="0" lang="en-US" sz="1800" b="1" i="0" u="none" strike="noStrike" kern="1200" cap="none" spc="0" normalizeH="0" baseline="0" noProof="0" dirty="0">
                <a:ln>
                  <a:noFill/>
                </a:ln>
                <a:solidFill>
                  <a:srgbClr val="000000"/>
                </a:solidFill>
                <a:effectLst/>
                <a:uLnTx/>
                <a:uFillTx/>
                <a:latin typeface="Tahoma"/>
                <a:ea typeface="+mn-ea"/>
                <a:cs typeface="+mn-cs"/>
              </a:rPr>
              <a:t>, Bioinformatics 2015.</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TextBox 2">
            <a:extLst>
              <a:ext uri="{FF2B5EF4-FFF2-40B4-BE49-F238E27FC236}">
                <a16:creationId xmlns:a16="http://schemas.microsoft.com/office/drawing/2014/main" id="{36445F11-D01A-8446-B677-10B1176ECB94}"/>
              </a:ext>
            </a:extLst>
          </p:cNvPr>
          <p:cNvSpPr txBox="1"/>
          <p:nvPr/>
        </p:nvSpPr>
        <p:spPr>
          <a:xfrm>
            <a:off x="97149" y="936148"/>
            <a:ext cx="634705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https://github.com/CMU-SAFARI/Shifted-Hamming-Distance</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42109100"/>
      </p:ext>
    </p:extLst>
  </p:cSld>
  <p:clrMapOvr>
    <a:masterClrMapping/>
  </p:clrMapOvr>
  <p:transition/>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288</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Object 3"/>
          <p:cNvGraphicFramePr>
            <a:graphicFrameLocks noChangeAspect="1"/>
          </p:cNvGraphicFramePr>
          <p:nvPr/>
        </p:nvGraphicFramePr>
        <p:xfrm>
          <a:off x="273396" y="2692989"/>
          <a:ext cx="8556908" cy="3646726"/>
        </p:xfrm>
        <a:graphic>
          <a:graphicData uri="http://schemas.openxmlformats.org/presentationml/2006/ole">
            <mc:AlternateContent xmlns:mc="http://schemas.openxmlformats.org/markup-compatibility/2006">
              <mc:Choice xmlns:v="urn:schemas-microsoft-com:vml" Requires="v">
                <p:oleObj spid="_x0000_s25658" name="Visio" r:id="rId4" imgW="9268335" imgH="3950208" progId="Visio.Drawing.11">
                  <p:embed/>
                </p:oleObj>
              </mc:Choice>
              <mc:Fallback>
                <p:oleObj name="Visio" r:id="rId4" imgW="9268335" imgH="3950208" progId="Visio.Drawing.11">
                  <p:embed/>
                  <p:pic>
                    <p:nvPicPr>
                      <p:cNvPr id="4" name="Object 3"/>
                      <p:cNvPicPr/>
                      <p:nvPr/>
                    </p:nvPicPr>
                    <p:blipFill>
                      <a:blip r:embed="rId5"/>
                      <a:stretch>
                        <a:fillRect/>
                      </a:stretch>
                    </p:blipFill>
                    <p:spPr>
                      <a:xfrm>
                        <a:off x="273396" y="2692989"/>
                        <a:ext cx="8556908" cy="3646726"/>
                      </a:xfrm>
                      <a:prstGeom prst="rect">
                        <a:avLst/>
                      </a:prstGeom>
                    </p:spPr>
                  </p:pic>
                </p:oleObj>
              </mc:Fallback>
            </mc:AlternateContent>
          </a:graphicData>
        </a:graphic>
      </p:graphicFrame>
      <p:sp>
        <p:nvSpPr>
          <p:cNvPr id="5" name="Title 1"/>
          <p:cNvSpPr txBox="1">
            <a:spLocks/>
          </p:cNvSpPr>
          <p:nvPr/>
        </p:nvSpPr>
        <p:spPr>
          <a:xfrm>
            <a:off x="228600" y="152400"/>
            <a:ext cx="8610600" cy="1066800"/>
          </a:xfrm>
          <a:prstGeom prst="rect">
            <a:avLst/>
          </a:prstGeom>
        </p:spPr>
        <p:txBody>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0" i="0" u="none" strike="noStrike" kern="0" cap="none" spc="0" normalizeH="0" baseline="0" noProof="0" dirty="0" err="1">
                <a:ln>
                  <a:noFill/>
                </a:ln>
                <a:solidFill>
                  <a:srgbClr val="006633"/>
                </a:solidFill>
                <a:effectLst/>
                <a:uLnTx/>
                <a:uFillTx/>
                <a:latin typeface="Garamond"/>
                <a:ea typeface="+mj-ea"/>
                <a:cs typeface="+mj-cs"/>
              </a:rPr>
              <a:t>GateKeeper</a:t>
            </a:r>
            <a:r>
              <a:rPr kumimoji="0" lang="en-US" sz="3600" b="0" i="0" u="none" strike="noStrike" kern="0" cap="none" spc="0" normalizeH="0" baseline="0" noProof="0" dirty="0">
                <a:ln>
                  <a:noFill/>
                </a:ln>
                <a:solidFill>
                  <a:srgbClr val="006633"/>
                </a:solidFill>
                <a:effectLst/>
                <a:uLnTx/>
                <a:uFillTx/>
                <a:latin typeface="Garamond"/>
                <a:ea typeface="+mj-ea"/>
                <a:cs typeface="+mj-cs"/>
              </a:rPr>
              <a:t>: FPGA-Based Alignment Filtering</a:t>
            </a:r>
            <a:endParaRPr kumimoji="0" lang="en-US" sz="3600" b="0" i="0" u="none" strike="noStrike" kern="0" cap="none" spc="0" normalizeH="0" baseline="0" noProof="0" dirty="0">
              <a:ln>
                <a:noFill/>
              </a:ln>
              <a:solidFill>
                <a:srgbClr val="1F497D"/>
              </a:solidFill>
              <a:effectLst/>
              <a:uLnTx/>
              <a:uFillTx/>
              <a:latin typeface="Garamond"/>
              <a:ea typeface="+mj-ea"/>
              <a:cs typeface="+mj-cs"/>
            </a:endParaRPr>
          </a:p>
        </p:txBody>
      </p:sp>
      <p:pic>
        <p:nvPicPr>
          <p:cNvPr id="9" name="Picture 8" descr="http://www.fpgadeveloper.com/wp-content/uploads/2016/03/fpga-drive-bring-up-2.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9275"/>
          <a:stretch/>
        </p:blipFill>
        <p:spPr bwMode="auto">
          <a:xfrm>
            <a:off x="3536006" y="1275733"/>
            <a:ext cx="1878272" cy="1243731"/>
          </a:xfrm>
          <a:prstGeom prst="rect">
            <a:avLst/>
          </a:prstGeom>
          <a:noFill/>
          <a:extLst>
            <a:ext uri="{909E8E84-426E-40DD-AFC4-6F175D3DCCD1}">
              <a14:hiddenFill xmlns:a14="http://schemas.microsoft.com/office/drawing/2010/main">
                <a:solidFill>
                  <a:srgbClr val="FFFFFF"/>
                </a:solidFill>
              </a14:hiddenFill>
            </a:ext>
          </a:extLst>
        </p:spPr>
      </p:pic>
      <p:sp>
        <p:nvSpPr>
          <p:cNvPr id="10" name="Cube 9"/>
          <p:cNvSpPr>
            <a:spLocks/>
          </p:cNvSpPr>
          <p:nvPr/>
        </p:nvSpPr>
        <p:spPr>
          <a:xfrm>
            <a:off x="1364419" y="1508488"/>
            <a:ext cx="1645920" cy="1005840"/>
          </a:xfrm>
          <a:prstGeom prst="cube">
            <a:avLst/>
          </a:prstGeom>
          <a:ln/>
        </p:spPr>
        <p:style>
          <a:lnRef idx="3">
            <a:schemeClr val="lt1"/>
          </a:lnRef>
          <a:fillRef idx="1">
            <a:schemeClr val="accent1"/>
          </a:fillRef>
          <a:effectRef idx="1">
            <a:schemeClr val="accent1"/>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europa"/>
                <a:ea typeface="+mn-ea"/>
                <a:cs typeface="+mn-cs"/>
              </a:rPr>
              <a:t>Alignment Filter</a:t>
            </a:r>
          </a:p>
        </p:txBody>
      </p:sp>
      <p:sp>
        <p:nvSpPr>
          <p:cNvPr id="11" name="Cross 10"/>
          <p:cNvSpPr/>
          <p:nvPr/>
        </p:nvSpPr>
        <p:spPr>
          <a:xfrm>
            <a:off x="3106352" y="1787354"/>
            <a:ext cx="406406" cy="406406"/>
          </a:xfrm>
          <a:prstGeom prst="plus">
            <a:avLst>
              <a:gd name="adj" fmla="val 37284"/>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12" name="Group 11"/>
          <p:cNvGrpSpPr/>
          <p:nvPr/>
        </p:nvGrpSpPr>
        <p:grpSpPr>
          <a:xfrm>
            <a:off x="5953706" y="862882"/>
            <a:ext cx="2109214" cy="1899606"/>
            <a:chOff x="6300192" y="517140"/>
            <a:chExt cx="2736304" cy="2464377"/>
          </a:xfrm>
        </p:grpSpPr>
        <p:grpSp>
          <p:nvGrpSpPr>
            <p:cNvPr id="13" name="Group 12"/>
            <p:cNvGrpSpPr/>
            <p:nvPr/>
          </p:nvGrpSpPr>
          <p:grpSpPr>
            <a:xfrm>
              <a:off x="7111817" y="517140"/>
              <a:ext cx="1080120" cy="1876623"/>
              <a:chOff x="-108520" y="4149080"/>
              <a:chExt cx="1080120" cy="1876623"/>
            </a:xfrm>
          </p:grpSpPr>
          <p:sp>
            <p:nvSpPr>
              <p:cNvPr id="15" name="TextBox 14"/>
              <p:cNvSpPr txBox="1"/>
              <p:nvPr/>
            </p:nvSpPr>
            <p:spPr>
              <a:xfrm>
                <a:off x="467544" y="4437113"/>
                <a:ext cx="504056" cy="51906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2A55D6"/>
                    </a:solidFill>
                    <a:effectLst/>
                    <a:uLnTx/>
                    <a:uFillTx/>
                    <a:latin typeface="Tahoma"/>
                    <a:ea typeface="+mn-ea"/>
                    <a:cs typeface="+mn-cs"/>
                  </a:rPr>
                  <a:t>st</a:t>
                </a:r>
                <a:endParaRPr kumimoji="0" lang="en-US" sz="2000" b="0" i="0" u="none" strike="noStrike" kern="1200" cap="none" spc="0" normalizeH="0" baseline="0" noProof="0" dirty="0">
                  <a:ln>
                    <a:noFill/>
                  </a:ln>
                  <a:solidFill>
                    <a:srgbClr val="2A55D6"/>
                  </a:solidFill>
                  <a:effectLst/>
                  <a:uLnTx/>
                  <a:uFillTx/>
                  <a:latin typeface="Tahoma"/>
                  <a:ea typeface="+mn-ea"/>
                  <a:cs typeface="+mn-cs"/>
                </a:endParaRPr>
              </a:p>
            </p:txBody>
          </p:sp>
          <p:sp>
            <p:nvSpPr>
              <p:cNvPr id="16" name="Rectangle 15"/>
              <p:cNvSpPr/>
              <p:nvPr/>
            </p:nvSpPr>
            <p:spPr>
              <a:xfrm>
                <a:off x="-108520" y="4149080"/>
                <a:ext cx="1038132" cy="1876623"/>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a:noFill/>
                    </a:ln>
                    <a:solidFill>
                      <a:srgbClr val="2A55D6"/>
                    </a:solidFill>
                    <a:effectLst/>
                    <a:uLnTx/>
                    <a:uFillTx/>
                    <a:latin typeface="Tahoma"/>
                    <a:ea typeface="+mn-ea"/>
                    <a:cs typeface="+mn-cs"/>
                  </a:rPr>
                  <a:t>1</a:t>
                </a:r>
              </a:p>
            </p:txBody>
          </p:sp>
        </p:grpSp>
        <p:sp>
          <p:nvSpPr>
            <p:cNvPr id="14" name="Rectangle 13"/>
            <p:cNvSpPr/>
            <p:nvPr/>
          </p:nvSpPr>
          <p:spPr>
            <a:xfrm>
              <a:off x="6300192" y="2063170"/>
              <a:ext cx="2736304" cy="91834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A55D6"/>
                  </a:solidFill>
                  <a:effectLst/>
                  <a:uLnTx/>
                  <a:uFillTx/>
                  <a:latin typeface="Tahoma"/>
                  <a:ea typeface="+mn-ea"/>
                  <a:cs typeface="+mn-cs"/>
                </a:rPr>
                <a:t>FPGA-based Alignment Filter.</a:t>
              </a:r>
            </a:p>
          </p:txBody>
        </p:sp>
      </p:grpSp>
      <p:sp>
        <p:nvSpPr>
          <p:cNvPr id="17" name="Equal 16"/>
          <p:cNvSpPr/>
          <p:nvPr/>
        </p:nvSpPr>
        <p:spPr>
          <a:xfrm>
            <a:off x="5475548" y="1775284"/>
            <a:ext cx="587150" cy="422906"/>
          </a:xfrm>
          <a:prstGeom prst="mathEqual">
            <a:avLst/>
          </a:prstGeom>
          <a:solidFill>
            <a:srgbClr val="FE0606"/>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Tree>
    <p:extLst>
      <p:ext uri="{BB962C8B-B14F-4D97-AF65-F5344CB8AC3E}">
        <p14:creationId xmlns:p14="http://schemas.microsoft.com/office/powerpoint/2010/main" val="3994442422"/>
      </p:ext>
    </p:extLst>
  </p:cSld>
  <p:clrMapOvr>
    <a:masterClrMapping/>
  </p:clrMapOvr>
  <p:transition/>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E8C23-FA4B-DC43-9A4E-AB414CD1EE1B}"/>
              </a:ext>
            </a:extLst>
          </p:cNvPr>
          <p:cNvSpPr>
            <a:spLocks noGrp="1"/>
          </p:cNvSpPr>
          <p:nvPr>
            <p:ph type="title"/>
          </p:nvPr>
        </p:nvSpPr>
        <p:spPr/>
        <p:txBody>
          <a:bodyPr/>
          <a:lstStyle/>
          <a:p>
            <a:pPr lvl="0">
              <a:defRPr/>
            </a:pPr>
            <a:r>
              <a:rPr lang="en-US" sz="3600" dirty="0" err="1">
                <a:solidFill>
                  <a:srgbClr val="006633"/>
                </a:solidFill>
              </a:rPr>
              <a:t>GateKeeper</a:t>
            </a:r>
            <a:r>
              <a:rPr lang="en-US" sz="3600" dirty="0">
                <a:solidFill>
                  <a:srgbClr val="006633"/>
                </a:solidFill>
              </a:rPr>
              <a:t>: FPGA-Based Alignment Filtering</a:t>
            </a:r>
          </a:p>
        </p:txBody>
      </p:sp>
      <p:sp>
        <p:nvSpPr>
          <p:cNvPr id="3" name="Content Placeholder 2">
            <a:extLst>
              <a:ext uri="{FF2B5EF4-FFF2-40B4-BE49-F238E27FC236}">
                <a16:creationId xmlns:a16="http://schemas.microsoft.com/office/drawing/2014/main" id="{7D7272F7-812F-9A42-AE52-085A1B7B969B}"/>
              </a:ext>
            </a:extLst>
          </p:cNvPr>
          <p:cNvSpPr>
            <a:spLocks noGrp="1"/>
          </p:cNvSpPr>
          <p:nvPr>
            <p:ph idx="1"/>
          </p:nvPr>
        </p:nvSpPr>
        <p:spPr>
          <a:xfrm>
            <a:off x="228600" y="980728"/>
            <a:ext cx="8610600" cy="4876800"/>
          </a:xfrm>
        </p:spPr>
        <p:txBody>
          <a:bodyPr/>
          <a:lstStyle/>
          <a:p>
            <a:r>
              <a:rPr lang="en-US" sz="2200" dirty="0"/>
              <a:t>Mohammed </a:t>
            </a:r>
            <a:r>
              <a:rPr lang="en-US" sz="2200" dirty="0" err="1"/>
              <a:t>Alser</a:t>
            </a:r>
            <a:r>
              <a:rPr lang="en-US" sz="2200" dirty="0"/>
              <a:t>, Hasan Hassan, </a:t>
            </a:r>
            <a:r>
              <a:rPr lang="en-US" sz="2200" dirty="0" err="1"/>
              <a:t>Hongyi</a:t>
            </a:r>
            <a:r>
              <a:rPr lang="en-US" sz="2200" dirty="0"/>
              <a:t> Xin, </a:t>
            </a:r>
            <a:r>
              <a:rPr lang="en-US" sz="2200" dirty="0" err="1"/>
              <a:t>Oguz</a:t>
            </a:r>
            <a:r>
              <a:rPr lang="en-US" sz="2200" dirty="0"/>
              <a:t> </a:t>
            </a:r>
            <a:r>
              <a:rPr lang="en-US" sz="2200" dirty="0" err="1"/>
              <a:t>Ergin</a:t>
            </a:r>
            <a:r>
              <a:rPr lang="en-US" sz="2200" dirty="0"/>
              <a:t>, Onur Mutlu, and Can Alkan</a:t>
            </a:r>
            <a:br>
              <a:rPr lang="en-US" sz="2200" dirty="0"/>
            </a:br>
            <a:r>
              <a:rPr lang="en-US" sz="2200" b="1" dirty="0">
                <a:hlinkClick r:id="rId2"/>
              </a:rPr>
              <a:t>"GateKeeper: A New Hardware Architecture for Accelerating Pre-Alignment in DNA Short Read Mapping"</a:t>
            </a:r>
            <a:br>
              <a:rPr lang="en-US" sz="2200" dirty="0"/>
            </a:br>
            <a:r>
              <a:rPr lang="en-US" sz="2200" b="1" i="1" dirty="0">
                <a:hlinkClick r:id="rId3"/>
              </a:rPr>
              <a:t>Bioinformatics</a:t>
            </a:r>
            <a:r>
              <a:rPr lang="en-US" sz="2200" dirty="0"/>
              <a:t>, [published online, May 31], 2017. </a:t>
            </a:r>
            <a:br>
              <a:rPr lang="en-US" sz="2200" dirty="0"/>
            </a:br>
            <a:r>
              <a:rPr lang="en-US" sz="2200" dirty="0"/>
              <a:t>[</a:t>
            </a:r>
            <a:r>
              <a:rPr lang="en-US" sz="2200" dirty="0">
                <a:hlinkClick r:id="rId4"/>
              </a:rPr>
              <a:t>Source Code</a:t>
            </a:r>
            <a:r>
              <a:rPr lang="en-US" sz="2200" dirty="0"/>
              <a:t>] </a:t>
            </a:r>
            <a:br>
              <a:rPr lang="en-US" sz="2200" dirty="0"/>
            </a:br>
            <a:r>
              <a:rPr lang="en-US" sz="2200" dirty="0"/>
              <a:t>[</a:t>
            </a:r>
            <a:r>
              <a:rPr lang="en-US" sz="2200" dirty="0">
                <a:hlinkClick r:id="rId5"/>
              </a:rPr>
              <a:t>Online link at Bioinformatics Journal</a:t>
            </a:r>
            <a:r>
              <a:rPr lang="en-US" sz="2200" dirty="0"/>
              <a:t>]</a:t>
            </a:r>
          </a:p>
          <a:p>
            <a:endParaRPr lang="en-US" sz="2200" dirty="0"/>
          </a:p>
        </p:txBody>
      </p:sp>
      <p:sp>
        <p:nvSpPr>
          <p:cNvPr id="4" name="Slide Number Placeholder 3">
            <a:extLst>
              <a:ext uri="{FF2B5EF4-FFF2-40B4-BE49-F238E27FC236}">
                <a16:creationId xmlns:a16="http://schemas.microsoft.com/office/drawing/2014/main" id="{D883C8AB-36A8-254D-9CE5-089EFEBE3CA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90AFA7F-FE4D-6F48-BB4A-2296F0C0FBB8}"/>
              </a:ext>
            </a:extLst>
          </p:cNvPr>
          <p:cNvPicPr>
            <a:picLocks noChangeAspect="1"/>
          </p:cNvPicPr>
          <p:nvPr/>
        </p:nvPicPr>
        <p:blipFill>
          <a:blip r:embed="rId6"/>
          <a:stretch>
            <a:fillRect/>
          </a:stretch>
        </p:blipFill>
        <p:spPr>
          <a:xfrm>
            <a:off x="0" y="3930359"/>
            <a:ext cx="9144000" cy="2450969"/>
          </a:xfrm>
          <a:prstGeom prst="rect">
            <a:avLst/>
          </a:prstGeom>
        </p:spPr>
      </p:pic>
    </p:spTree>
    <p:extLst>
      <p:ext uri="{BB962C8B-B14F-4D97-AF65-F5344CB8AC3E}">
        <p14:creationId xmlns:p14="http://schemas.microsoft.com/office/powerpoint/2010/main" val="1721024959"/>
      </p:ext>
    </p:extLst>
  </p:cSld>
  <p:clrMapOvr>
    <a:masterClrMapping/>
  </p:clrMapOvr>
  <p:transition/>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42BC4-7558-384F-A170-28CD5BC5B8CE}"/>
              </a:ext>
            </a:extLst>
          </p:cNvPr>
          <p:cNvSpPr>
            <a:spLocks noGrp="1"/>
          </p:cNvSpPr>
          <p:nvPr>
            <p:ph type="title"/>
          </p:nvPr>
        </p:nvSpPr>
        <p:spPr/>
        <p:txBody>
          <a:bodyPr/>
          <a:lstStyle/>
          <a:p>
            <a:r>
              <a:rPr lang="en-US" dirty="0"/>
              <a:t>DNA Read Mapping &amp; Filtering</a:t>
            </a:r>
          </a:p>
        </p:txBody>
      </p:sp>
      <p:sp>
        <p:nvSpPr>
          <p:cNvPr id="3" name="Content Placeholder 2">
            <a:extLst>
              <a:ext uri="{FF2B5EF4-FFF2-40B4-BE49-F238E27FC236}">
                <a16:creationId xmlns:a16="http://schemas.microsoft.com/office/drawing/2014/main" id="{8854F678-86EC-5D41-9BE6-38569A724327}"/>
              </a:ext>
            </a:extLst>
          </p:cNvPr>
          <p:cNvSpPr>
            <a:spLocks noGrp="1"/>
          </p:cNvSpPr>
          <p:nvPr>
            <p:ph idx="1"/>
          </p:nvPr>
        </p:nvSpPr>
        <p:spPr/>
        <p:txBody>
          <a:bodyPr/>
          <a:lstStyle/>
          <a:p>
            <a:r>
              <a:rPr lang="en-US" dirty="0">
                <a:solidFill>
                  <a:srgbClr val="FF0000"/>
                </a:solidFill>
              </a:rPr>
              <a:t>Problem: </a:t>
            </a:r>
            <a:r>
              <a:rPr lang="en-US" b="1" dirty="0">
                <a:solidFill>
                  <a:srgbClr val="FF0000"/>
                </a:solidFill>
              </a:rPr>
              <a:t>Heavily</a:t>
            </a:r>
            <a:r>
              <a:rPr lang="en-US" dirty="0">
                <a:solidFill>
                  <a:srgbClr val="FF0000"/>
                </a:solidFill>
              </a:rPr>
              <a:t> </a:t>
            </a:r>
            <a:r>
              <a:rPr lang="en-US" b="1" dirty="0">
                <a:solidFill>
                  <a:srgbClr val="FF0000"/>
                </a:solidFill>
              </a:rPr>
              <a:t>bottlenecked</a:t>
            </a:r>
            <a:r>
              <a:rPr lang="en-US" dirty="0">
                <a:solidFill>
                  <a:srgbClr val="FF0000"/>
                </a:solidFill>
              </a:rPr>
              <a:t> </a:t>
            </a:r>
            <a:r>
              <a:rPr lang="en-US" b="1" dirty="0">
                <a:solidFill>
                  <a:srgbClr val="FF0000"/>
                </a:solidFill>
              </a:rPr>
              <a:t>by</a:t>
            </a:r>
            <a:r>
              <a:rPr lang="en-US" dirty="0">
                <a:solidFill>
                  <a:srgbClr val="FF0000"/>
                </a:solidFill>
              </a:rPr>
              <a:t> </a:t>
            </a:r>
            <a:r>
              <a:rPr lang="en-US" b="1" dirty="0">
                <a:solidFill>
                  <a:srgbClr val="FF0000"/>
                </a:solidFill>
              </a:rPr>
              <a:t>Data Movement</a:t>
            </a:r>
          </a:p>
          <a:p>
            <a:endParaRPr lang="en-US" dirty="0"/>
          </a:p>
          <a:p>
            <a:r>
              <a:rPr lang="en-US" dirty="0" err="1"/>
              <a:t>GateKeeper</a:t>
            </a:r>
            <a:r>
              <a:rPr lang="en-US" dirty="0"/>
              <a:t> FPGA performance limited by DRAM bandwidth [</a:t>
            </a:r>
            <a:r>
              <a:rPr lang="en-US" dirty="0" err="1"/>
              <a:t>Alser</a:t>
            </a:r>
            <a:r>
              <a:rPr lang="en-US" dirty="0"/>
              <a:t>+, Bioinformatics 2017]</a:t>
            </a:r>
          </a:p>
          <a:p>
            <a:endParaRPr lang="en-US" dirty="0"/>
          </a:p>
          <a:p>
            <a:r>
              <a:rPr lang="en-US" dirty="0"/>
              <a:t>Ditto for SHD on SIMD [Xin+, Bioinformatics 2015]</a:t>
            </a:r>
          </a:p>
          <a:p>
            <a:endParaRPr lang="en-US" dirty="0"/>
          </a:p>
          <a:p>
            <a:r>
              <a:rPr lang="en-US" dirty="0">
                <a:solidFill>
                  <a:srgbClr val="0000FF"/>
                </a:solidFill>
              </a:rPr>
              <a:t>Solution: Processing-in-memory can alleviate the bottleneck</a:t>
            </a:r>
          </a:p>
          <a:p>
            <a:endParaRPr lang="en-US" dirty="0"/>
          </a:p>
          <a:p>
            <a:r>
              <a:rPr lang="en-US" dirty="0">
                <a:solidFill>
                  <a:srgbClr val="1A5712"/>
                </a:solidFill>
              </a:rPr>
              <a:t>However, we need to design mapping &amp; filtering algorithms to fit processing-in-memory</a:t>
            </a:r>
          </a:p>
        </p:txBody>
      </p:sp>
      <p:sp>
        <p:nvSpPr>
          <p:cNvPr id="4" name="Slide Number Placeholder 3">
            <a:extLst>
              <a:ext uri="{FF2B5EF4-FFF2-40B4-BE49-F238E27FC236}">
                <a16:creationId xmlns:a16="http://schemas.microsoft.com/office/drawing/2014/main" id="{DE75728F-ADBF-6A4A-879A-1C188D8441A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891124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DNA Sequence Analysis</a:t>
            </a:r>
          </a:p>
        </p:txBody>
      </p:sp>
      <p:sp>
        <p:nvSpPr>
          <p:cNvPr id="3" name="Content Placeholder 2"/>
          <p:cNvSpPr>
            <a:spLocks noGrp="1"/>
          </p:cNvSpPr>
          <p:nvPr>
            <p:ph idx="1"/>
          </p:nvPr>
        </p:nvSpPr>
        <p:spPr>
          <a:xfrm>
            <a:off x="228600" y="1052736"/>
            <a:ext cx="8735888" cy="4876800"/>
          </a:xfrm>
        </p:spPr>
        <p:txBody>
          <a:bodyPr/>
          <a:lstStyle/>
          <a:p>
            <a:r>
              <a:rPr lang="en-US" sz="1800" dirty="0" err="1"/>
              <a:t>Jeremie</a:t>
            </a:r>
            <a:r>
              <a:rPr lang="en-US" sz="1800" dirty="0"/>
              <a:t> S. Kim, </a:t>
            </a:r>
            <a:r>
              <a:rPr lang="en-US" sz="1800" dirty="0" err="1"/>
              <a:t>Damla</a:t>
            </a:r>
            <a:r>
              <a:rPr lang="en-US" sz="1800" dirty="0"/>
              <a:t> </a:t>
            </a:r>
            <a:r>
              <a:rPr lang="en-US" sz="1800" dirty="0" err="1"/>
              <a:t>Senol</a:t>
            </a:r>
            <a:r>
              <a:rPr lang="en-US" sz="1800" dirty="0"/>
              <a:t> Cali, </a:t>
            </a:r>
            <a:r>
              <a:rPr lang="en-US" sz="1800" dirty="0" err="1"/>
              <a:t>Hongyi</a:t>
            </a:r>
            <a:r>
              <a:rPr lang="en-US" sz="1800" dirty="0"/>
              <a:t> Xin, </a:t>
            </a:r>
            <a:r>
              <a:rPr lang="en-US" sz="1800" dirty="0" err="1"/>
              <a:t>Donghyuk</a:t>
            </a:r>
            <a:r>
              <a:rPr lang="en-US" sz="1800" dirty="0"/>
              <a:t> Lee, Saugata Ghose, Mohammed </a:t>
            </a:r>
            <a:r>
              <a:rPr lang="en-US" sz="1800" dirty="0" err="1"/>
              <a:t>Alser</a:t>
            </a:r>
            <a:r>
              <a:rPr lang="en-US" sz="1800" dirty="0"/>
              <a:t>, Hasan Hassan, </a:t>
            </a:r>
            <a:r>
              <a:rPr lang="en-US" sz="1800" dirty="0" err="1"/>
              <a:t>Oguz</a:t>
            </a:r>
            <a:r>
              <a:rPr lang="en-US" sz="1800" dirty="0"/>
              <a:t> </a:t>
            </a:r>
            <a:r>
              <a:rPr lang="en-US" sz="1800" dirty="0" err="1"/>
              <a:t>Ergin</a:t>
            </a:r>
            <a:r>
              <a:rPr lang="en-US" sz="1800" dirty="0"/>
              <a:t>, Can Alkan, and Onur Mutlu,</a:t>
            </a:r>
            <a:br>
              <a:rPr lang="en-US" sz="1800" dirty="0"/>
            </a:br>
            <a:r>
              <a:rPr lang="en-US" sz="1800" b="1" dirty="0"/>
              <a:t>"GRIM-Filter: Fast Seed Location Filtering in DNA Read Mapping Using Processing-in-Memory Technologies"</a:t>
            </a:r>
            <a:br>
              <a:rPr lang="en-US" sz="1800" dirty="0"/>
            </a:br>
            <a:r>
              <a:rPr lang="en-US" sz="1800" b="1" i="1" dirty="0">
                <a:hlinkClick r:id="rId2"/>
              </a:rPr>
              <a:t>BMC Genomics</a:t>
            </a:r>
            <a:r>
              <a:rPr lang="en-US" sz="1800" dirty="0"/>
              <a:t>, 2018. </a:t>
            </a:r>
            <a:br>
              <a:rPr lang="en-US" sz="1800" dirty="0"/>
            </a:br>
            <a:r>
              <a:rPr lang="en-US" sz="1800" i="1" dirty="0"/>
              <a:t>Proceedings of the </a:t>
            </a:r>
            <a:r>
              <a:rPr lang="en-US" sz="1800" i="1" dirty="0">
                <a:hlinkClick r:id="rId3"/>
              </a:rPr>
              <a:t>16th Asia Pacific Bioinformatics Conference</a:t>
            </a:r>
            <a:r>
              <a:rPr lang="en-US" sz="1800" i="1" dirty="0"/>
              <a:t> (</a:t>
            </a:r>
            <a:r>
              <a:rPr lang="en-US" sz="1800" b="1" i="1" dirty="0"/>
              <a:t>APBC</a:t>
            </a:r>
            <a:r>
              <a:rPr lang="en-US" sz="1800" i="1" dirty="0"/>
              <a:t>)</a:t>
            </a:r>
            <a:r>
              <a:rPr lang="en-US" sz="1800" dirty="0"/>
              <a:t>, Yokohama, Japan, January 2018. </a:t>
            </a:r>
            <a:br>
              <a:rPr lang="en-US" sz="1800" dirty="0"/>
            </a:br>
            <a:r>
              <a:rPr lang="en-US" sz="1800" dirty="0">
                <a:hlinkClick r:id="rId4"/>
              </a:rPr>
              <a:t>arxiv.org Version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0D6DD92-3E99-804F-B2F4-271398E18684}"/>
              </a:ext>
            </a:extLst>
          </p:cNvPr>
          <p:cNvPicPr>
            <a:picLocks noChangeAspect="1"/>
          </p:cNvPicPr>
          <p:nvPr/>
        </p:nvPicPr>
        <p:blipFill>
          <a:blip r:embed="rId5"/>
          <a:stretch>
            <a:fillRect/>
          </a:stretch>
        </p:blipFill>
        <p:spPr>
          <a:xfrm>
            <a:off x="611560" y="3489290"/>
            <a:ext cx="7956376" cy="2892354"/>
          </a:xfrm>
          <a:prstGeom prst="rect">
            <a:avLst/>
          </a:prstGeom>
        </p:spPr>
      </p:pic>
    </p:spTree>
    <p:extLst>
      <p:ext uri="{BB962C8B-B14F-4D97-AF65-F5344CB8AC3E}">
        <p14:creationId xmlns:p14="http://schemas.microsoft.com/office/powerpoint/2010/main" val="25937312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Shouji </a:t>
            </a:r>
            <a:r>
              <a:rPr lang="en-US" dirty="0">
                <a:solidFill>
                  <a:srgbClr val="006633"/>
                </a:solidFill>
              </a:rPr>
              <a:t>(</a:t>
            </a:r>
            <a:r>
              <a:rPr lang="ja-JP" altLang="en-US">
                <a:solidFill>
                  <a:srgbClr val="006633"/>
                </a:solidFill>
              </a:rPr>
              <a:t>障子</a:t>
            </a:r>
            <a:r>
              <a:rPr lang="en-US" altLang="ja-JP" dirty="0">
                <a:solidFill>
                  <a:srgbClr val="006633"/>
                </a:solidFill>
              </a:rPr>
              <a:t>)</a:t>
            </a:r>
            <a:r>
              <a:rPr lang="en-US" sz="3600" dirty="0"/>
              <a:t> </a:t>
            </a:r>
            <a:r>
              <a:rPr lang="en-US" sz="3000" b="1" dirty="0"/>
              <a:t>[Alser+, Bioinformatics 2019]</a:t>
            </a:r>
          </a:p>
        </p:txBody>
      </p:sp>
      <p:pic>
        <p:nvPicPr>
          <p:cNvPr id="7" name="Content Placeholder 6">
            <a:extLst>
              <a:ext uri="{FF2B5EF4-FFF2-40B4-BE49-F238E27FC236}">
                <a16:creationId xmlns:a16="http://schemas.microsoft.com/office/drawing/2014/main" id="{B4B2A96C-30FF-114A-9994-B69E4AA5035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9877" t="20040" r="30684" b="41570"/>
          <a:stretch/>
        </p:blipFill>
        <p:spPr>
          <a:xfrm>
            <a:off x="1259632" y="2627084"/>
            <a:ext cx="7262274" cy="4104764"/>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00218" y="1052736"/>
            <a:ext cx="8476676" cy="166199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Mohammed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700" b="0" i="0" u="none" strike="noStrike" kern="1200" cap="none" spc="0" normalizeH="0" baseline="0" noProof="0" dirty="0">
                <a:ln>
                  <a:noFill/>
                </a:ln>
                <a:solidFill>
                  <a:srgbClr val="000000"/>
                </a:solidFill>
                <a:effectLst/>
                <a:uLnTx/>
                <a:uFillTx/>
                <a:latin typeface="Tahoma"/>
                <a:ea typeface="+mn-ea"/>
                <a:cs typeface="+mn-cs"/>
              </a:rPr>
              <a:t>, Hasan Hassan, Akash Kumar, Onur Mutlu, and Can Alkan,</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"Shouji: A Fast and Efficient Pre-Alignment Filter for Sequence Alignment"</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1" i="1" u="none" strike="noStrike" kern="1200" cap="none" spc="0" normalizeH="0" baseline="0" noProof="0" dirty="0">
                <a:ln>
                  <a:noFill/>
                </a:ln>
                <a:solidFill>
                  <a:srgbClr val="000000"/>
                </a:solidFill>
                <a:effectLst/>
                <a:uLnTx/>
                <a:uFillTx/>
                <a:latin typeface="Tahoma"/>
                <a:ea typeface="+mn-ea"/>
                <a:cs typeface="+mn-cs"/>
                <a:hlinkClick r:id="rId4"/>
              </a:rPr>
              <a:t>Bioinformatics</a:t>
            </a:r>
            <a:r>
              <a:rPr kumimoji="0" lang="en-US" sz="1700" b="0" i="0" u="none" strike="noStrike" kern="1200" cap="none" spc="0" normalizeH="0" baseline="0" noProof="0" dirty="0">
                <a:ln>
                  <a:noFill/>
                </a:ln>
                <a:solidFill>
                  <a:srgbClr val="000000"/>
                </a:solidFill>
                <a:effectLst/>
                <a:uLnTx/>
                <a:uFillTx/>
                <a:latin typeface="Tahoma"/>
                <a:ea typeface="+mn-ea"/>
                <a:cs typeface="+mn-cs"/>
              </a:rPr>
              <a:t>, [published online, March 28], 2019. </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0" i="0" u="none" strike="noStrike" kern="1200" cap="none" spc="0" normalizeH="0" baseline="0" noProof="0" dirty="0">
                <a:ln>
                  <a:noFill/>
                </a:ln>
                <a:solidFill>
                  <a:srgbClr val="000000"/>
                </a:solidFill>
                <a:effectLst/>
                <a:uLnTx/>
                <a:uFillTx/>
                <a:latin typeface="Tahoma"/>
                <a:ea typeface="+mn-ea"/>
                <a:cs typeface="+mn-cs"/>
              </a:rPr>
              <a:t>[</a:t>
            </a: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5"/>
              </a:rPr>
              <a:t>Source Code</a:t>
            </a:r>
            <a:r>
              <a:rPr kumimoji="0" lang="en-US" sz="1700" b="0" i="0" u="none" strike="noStrike" kern="1200" cap="none" spc="0" normalizeH="0" baseline="0" noProof="0" dirty="0">
                <a:ln>
                  <a:noFill/>
                </a:ln>
                <a:solidFill>
                  <a:srgbClr val="000000"/>
                </a:solidFill>
                <a:effectLst/>
                <a:uLnTx/>
                <a:uFillTx/>
                <a:latin typeface="Tahoma"/>
                <a:ea typeface="+mn-ea"/>
                <a:cs typeface="+mn-cs"/>
              </a:rPr>
              <a:t>] </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0" i="0" u="none" strike="noStrike" kern="1200" cap="none" spc="0" normalizeH="0" baseline="0" noProof="0" dirty="0">
                <a:ln>
                  <a:noFill/>
                </a:ln>
                <a:solidFill>
                  <a:srgbClr val="000000"/>
                </a:solidFill>
                <a:effectLst/>
                <a:uLnTx/>
                <a:uFillTx/>
                <a:latin typeface="Tahoma"/>
                <a:ea typeface="+mn-ea"/>
                <a:cs typeface="+mn-cs"/>
              </a:rPr>
              <a:t>[</a:t>
            </a: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6"/>
              </a:rPr>
              <a:t>Online link at Bioinformatics Journal</a:t>
            </a:r>
            <a:r>
              <a:rPr kumimoji="0" lang="en-US" sz="17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158464217"/>
      </p:ext>
    </p:extLst>
  </p:cSld>
  <p:clrMapOvr>
    <a:masterClrMapping/>
  </p:clrMapOvr>
  <p:transition/>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1A81F32-CBF9-E94D-A888-7F327824E4CE}"/>
              </a:ext>
            </a:extLst>
          </p:cNvPr>
          <p:cNvPicPr>
            <a:picLocks noChangeAspect="1"/>
          </p:cNvPicPr>
          <p:nvPr/>
        </p:nvPicPr>
        <p:blipFill>
          <a:blip r:embed="rId2"/>
          <a:stretch>
            <a:fillRect/>
          </a:stretch>
        </p:blipFill>
        <p:spPr>
          <a:xfrm>
            <a:off x="683568" y="2109396"/>
            <a:ext cx="7634053" cy="4273222"/>
          </a:xfrm>
          <a:prstGeom prst="rect">
            <a:avLst/>
          </a:prstGeom>
        </p:spPr>
      </p:pic>
      <p:sp>
        <p:nvSpPr>
          <p:cNvPr id="2" name="Title 1"/>
          <p:cNvSpPr>
            <a:spLocks noGrp="1"/>
          </p:cNvSpPr>
          <p:nvPr>
            <p:ph type="title"/>
          </p:nvPr>
        </p:nvSpPr>
        <p:spPr>
          <a:xfrm>
            <a:off x="228600" y="152400"/>
            <a:ext cx="8915400" cy="1066800"/>
          </a:xfrm>
        </p:spPr>
        <p:txBody>
          <a:bodyPr/>
          <a:lstStyle/>
          <a:p>
            <a:r>
              <a:rPr lang="en-US" dirty="0" err="1"/>
              <a:t>SneakySnake</a:t>
            </a:r>
            <a:r>
              <a:rPr lang="en-US" sz="3600" dirty="0"/>
              <a:t> </a:t>
            </a:r>
            <a:r>
              <a:rPr lang="en-US" sz="3000" b="1" dirty="0"/>
              <a:t>[Alser+, Bioinformatics 2020]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00218" y="1052736"/>
            <a:ext cx="8476676" cy="229293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Mohammed Alser, Taha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Shahroodi</a:t>
            </a:r>
            <a:r>
              <a:rPr kumimoji="0" lang="en-US" sz="1800" b="0" i="0" u="none" strike="noStrike" kern="1200" cap="none" spc="0" normalizeH="0" baseline="0" noProof="0" dirty="0">
                <a:ln>
                  <a:noFill/>
                </a:ln>
                <a:solidFill>
                  <a:srgbClr val="000000"/>
                </a:solidFill>
                <a:effectLst/>
                <a:uLnTx/>
                <a:uFillTx/>
                <a:latin typeface="Tahoma"/>
                <a:ea typeface="+mn-ea"/>
                <a:cs typeface="+mn-cs"/>
              </a:rPr>
              <a:t>, Juan-Gomez Luna, Can Alkan, and Onur Mutlu,</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"SneakySnake: A Fast and Accurate Universal Genome Pre-Alignment Filter for CPUs, GPUs, and FPGAs"</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4"/>
              </a:rPr>
              <a:t>Bioinformatics</a:t>
            </a:r>
            <a:r>
              <a:rPr kumimoji="0" lang="en-US" sz="1800" b="0" i="0" u="none" strike="noStrike" kern="1200" cap="none" spc="0" normalizeH="0" baseline="0" noProof="0" dirty="0">
                <a:ln>
                  <a:noFill/>
                </a:ln>
                <a:solidFill>
                  <a:srgbClr val="000000"/>
                </a:solidFill>
                <a:effectLst/>
                <a:uLnTx/>
                <a:uFillTx/>
                <a:latin typeface="Tahoma"/>
                <a:ea typeface="+mn-ea"/>
                <a:cs typeface="+mn-cs"/>
              </a:rPr>
              <a:t>, to appear in 2020.</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6"/>
              </a:rPr>
              <a:t>Online link at Bioinformatics Journal</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600" b="0" i="0" u="none" strike="noStrike" kern="1200" cap="none" spc="0" normalizeH="0" baseline="0" noProof="0" dirty="0">
                <a:ln>
                  <a:noFill/>
                </a:ln>
                <a:solidFill>
                  <a:srgbClr val="000000"/>
                </a:solidFill>
                <a:effectLst/>
                <a:uLnTx/>
                <a:uFillTx/>
                <a:latin typeface="Tahoma"/>
                <a:ea typeface="+mn-ea"/>
                <a:cs typeface="+mn-cs"/>
              </a:rPr>
            </a:b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054999595"/>
      </p:ext>
    </p:extLst>
  </p:cSld>
  <p:clrMapOvr>
    <a:masterClrMapping/>
  </p:clrMapOvr>
  <p:transition/>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hlinkClick r:id="rId2"/>
              </a:rPr>
              <a:t>"GenASM: A High-Performance, Low-Power Approximate String Matching Acceleration Framework for Genome Sequence Analysis"</a:t>
            </a:r>
            <a:br>
              <a:rPr lang="en-US" sz="1500" dirty="0"/>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1122865929"/>
      </p:ext>
    </p:extLst>
  </p:cSld>
  <p:clrMapOvr>
    <a:masterClrMapping/>
  </p:clrMapOvr>
  <p:transition/>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Quick Note: Key Principles and Results</a:t>
            </a:r>
          </a:p>
        </p:txBody>
      </p:sp>
      <p:sp>
        <p:nvSpPr>
          <p:cNvPr id="3" name="Content Placeholder 2"/>
          <p:cNvSpPr>
            <a:spLocks noGrp="1"/>
          </p:cNvSpPr>
          <p:nvPr>
            <p:ph idx="1"/>
          </p:nvPr>
        </p:nvSpPr>
        <p:spPr>
          <a:xfrm>
            <a:off x="228599" y="1052736"/>
            <a:ext cx="8915401" cy="4994498"/>
          </a:xfrm>
        </p:spPr>
        <p:txBody>
          <a:bodyPr/>
          <a:lstStyle/>
          <a:p>
            <a:r>
              <a:rPr lang="en-US" dirty="0"/>
              <a:t>Two key principles:</a:t>
            </a:r>
          </a:p>
          <a:p>
            <a:pPr lvl="1"/>
            <a:r>
              <a:rPr lang="en-US" dirty="0">
                <a:solidFill>
                  <a:srgbClr val="FF0000"/>
                </a:solidFill>
              </a:rPr>
              <a:t>Exploit the structure of the genome</a:t>
            </a:r>
            <a:r>
              <a:rPr lang="en-US" dirty="0"/>
              <a:t> to minimize computation</a:t>
            </a:r>
          </a:p>
          <a:p>
            <a:pPr lvl="1"/>
            <a:r>
              <a:rPr lang="en-US" dirty="0">
                <a:solidFill>
                  <a:srgbClr val="FF0000"/>
                </a:solidFill>
              </a:rPr>
              <a:t>Morph and exploit the structure of the underlying hardware </a:t>
            </a:r>
            <a:r>
              <a:rPr lang="en-US" dirty="0"/>
              <a:t>to maximize performance and efficiency</a:t>
            </a:r>
          </a:p>
          <a:p>
            <a:pPr marL="0" indent="0">
              <a:buNone/>
            </a:pPr>
            <a:endParaRPr lang="en-US" dirty="0"/>
          </a:p>
          <a:p>
            <a:endParaRPr lang="en-US" b="1" dirty="0">
              <a:solidFill>
                <a:srgbClr val="7030A0"/>
              </a:solidFill>
            </a:endParaRPr>
          </a:p>
          <a:p>
            <a:endParaRPr lang="en-US" b="1" dirty="0">
              <a:solidFill>
                <a:srgbClr val="7030A0"/>
              </a:solidFill>
            </a:endParaRPr>
          </a:p>
          <a:p>
            <a:r>
              <a:rPr lang="en-US" b="1" dirty="0">
                <a:solidFill>
                  <a:srgbClr val="7030A0"/>
                </a:solidFill>
              </a:rPr>
              <a:t>Algorithm-architecture co-design </a:t>
            </a:r>
            <a:r>
              <a:rPr lang="en-US" dirty="0">
                <a:solidFill>
                  <a:srgbClr val="7030A0"/>
                </a:solidFill>
              </a:rPr>
              <a:t>for DNA read mapping</a:t>
            </a:r>
          </a:p>
          <a:p>
            <a:pPr lvl="1"/>
            <a:r>
              <a:rPr lang="en-US" b="1" dirty="0">
                <a:solidFill>
                  <a:srgbClr val="0000FF"/>
                </a:solidFill>
              </a:rPr>
              <a:t>Speeds up </a:t>
            </a:r>
            <a:r>
              <a:rPr lang="en-US" dirty="0">
                <a:solidFill>
                  <a:srgbClr val="0000FF"/>
                </a:solidFill>
              </a:rPr>
              <a:t>read mapping by </a:t>
            </a:r>
            <a:r>
              <a:rPr lang="en-US" b="1" dirty="0">
                <a:solidFill>
                  <a:srgbClr val="0000FF"/>
                </a:solidFill>
              </a:rPr>
              <a:t>~100-1000X</a:t>
            </a:r>
          </a:p>
          <a:p>
            <a:pPr lvl="1"/>
            <a:r>
              <a:rPr lang="en-US" b="1" dirty="0">
                <a:solidFill>
                  <a:srgbClr val="0000FF"/>
                </a:solidFill>
              </a:rPr>
              <a:t>Improves</a:t>
            </a:r>
            <a:r>
              <a:rPr lang="en-US" dirty="0">
                <a:solidFill>
                  <a:srgbClr val="0000FF"/>
                </a:solidFill>
              </a:rPr>
              <a:t> </a:t>
            </a:r>
            <a:r>
              <a:rPr lang="en-US" b="1" dirty="0">
                <a:solidFill>
                  <a:srgbClr val="0000FF"/>
                </a:solidFill>
              </a:rPr>
              <a:t>accuracy</a:t>
            </a:r>
            <a:r>
              <a:rPr lang="en-US" dirty="0">
                <a:solidFill>
                  <a:srgbClr val="0000FF"/>
                </a:solidFill>
              </a:rPr>
              <a:t> of read mapping </a:t>
            </a:r>
            <a:r>
              <a:rPr lang="en-US" dirty="0"/>
              <a:t>in the presence of errors</a:t>
            </a:r>
          </a:p>
        </p:txBody>
      </p:sp>
      <p:sp>
        <p:nvSpPr>
          <p:cNvPr id="4" name="Slide Number Placeholder 3"/>
          <p:cNvSpPr>
            <a:spLocks noGrp="1"/>
          </p:cNvSpPr>
          <p:nvPr>
            <p:ph type="sldNum" sz="quarter" idx="11"/>
          </p:nvPr>
        </p:nvSpPr>
        <p:spPr>
          <a:xfrm>
            <a:off x="6777038" y="6381328"/>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295</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620895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582154933"/>
      </p:ext>
    </p:extLst>
  </p:cSld>
  <p:clrMapOvr>
    <a:masterClrMapping/>
  </p:clrMapOvr>
  <p:transition/>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51912" cy="1066800"/>
          </a:xfrm>
        </p:spPr>
        <p:txBody>
          <a:bodyPr/>
          <a:lstStyle/>
          <a:p>
            <a:r>
              <a:rPr lang="en-US" dirty="0"/>
              <a:t>Nanopore Genome Assembly Pipeline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E5936927-1B6F-4A4C-B5AD-52390DB79E20}"/>
              </a:ext>
            </a:extLst>
          </p:cNvPr>
          <p:cNvPicPr>
            <a:picLocks noChangeAspect="1"/>
          </p:cNvPicPr>
          <p:nvPr/>
        </p:nvPicPr>
        <p:blipFill>
          <a:blip r:embed="rId2"/>
          <a:stretch>
            <a:fillRect/>
          </a:stretch>
        </p:blipFill>
        <p:spPr>
          <a:xfrm>
            <a:off x="683568" y="976890"/>
            <a:ext cx="7851772" cy="5476445"/>
          </a:xfrm>
          <a:prstGeom prst="rect">
            <a:avLst/>
          </a:prstGeom>
        </p:spPr>
      </p:pic>
      <p:sp>
        <p:nvSpPr>
          <p:cNvPr id="3" name="TextBox 2">
            <a:extLst>
              <a:ext uri="{FF2B5EF4-FFF2-40B4-BE49-F238E27FC236}">
                <a16:creationId xmlns:a16="http://schemas.microsoft.com/office/drawing/2014/main" id="{9DEDF4F9-AC11-CE40-96CF-BFA639F16628}"/>
              </a:ext>
            </a:extLst>
          </p:cNvPr>
          <p:cNvSpPr txBox="1"/>
          <p:nvPr/>
        </p:nvSpPr>
        <p:spPr>
          <a:xfrm>
            <a:off x="1863509" y="6156593"/>
            <a:ext cx="73170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6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rPr>
              <a:t>Assembly,</a:t>
            </a:r>
            <a:r>
              <a:rPr kumimoji="0" lang="en-US" sz="1600" b="0" i="0" u="none" strike="noStrike" kern="1200" cap="none" spc="0" normalizeH="0" baseline="0" noProof="0" dirty="0">
                <a:ln>
                  <a:noFill/>
                </a:ln>
                <a:solidFill>
                  <a:srgbClr val="000000"/>
                </a:solidFill>
                <a:effectLst/>
                <a:uLnTx/>
                <a:uFillTx/>
                <a:latin typeface="Tahoma"/>
                <a:ea typeface="+mn-ea"/>
                <a:cs typeface="+mn-cs"/>
              </a:rPr>
              <a:t>” Briefings in Bioinformatics, 2018.</a:t>
            </a:r>
          </a:p>
        </p:txBody>
      </p:sp>
    </p:spTree>
    <p:extLst>
      <p:ext uri="{BB962C8B-B14F-4D97-AF65-F5344CB8AC3E}">
        <p14:creationId xmlns:p14="http://schemas.microsoft.com/office/powerpoint/2010/main" val="795222520"/>
      </p:ext>
    </p:extLst>
  </p:cSld>
  <p:clrMapOvr>
    <a:masterClrMapping/>
  </p:clrMapOvr>
  <p:transition/>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768AE-5D18-9E4D-B0AE-1600CC02AD30}"/>
              </a:ext>
            </a:extLst>
          </p:cNvPr>
          <p:cNvSpPr>
            <a:spLocks noGrp="1"/>
          </p:cNvSpPr>
          <p:nvPr>
            <p:ph type="title"/>
          </p:nvPr>
        </p:nvSpPr>
        <p:spPr/>
        <p:txBody>
          <a:bodyPr/>
          <a:lstStyle/>
          <a:p>
            <a:r>
              <a:rPr lang="en-US" dirty="0"/>
              <a:t>Recall Our Dream</a:t>
            </a:r>
          </a:p>
        </p:txBody>
      </p:sp>
      <p:sp>
        <p:nvSpPr>
          <p:cNvPr id="3" name="Content Placeholder 2">
            <a:extLst>
              <a:ext uri="{FF2B5EF4-FFF2-40B4-BE49-F238E27FC236}">
                <a16:creationId xmlns:a16="http://schemas.microsoft.com/office/drawing/2014/main" id="{498EA495-2CCE-D648-8AF6-F3266A555827}"/>
              </a:ext>
            </a:extLst>
          </p:cNvPr>
          <p:cNvSpPr>
            <a:spLocks noGrp="1"/>
          </p:cNvSpPr>
          <p:nvPr>
            <p:ph idx="1"/>
          </p:nvPr>
        </p:nvSpPr>
        <p:spPr/>
        <p:txBody>
          <a:bodyPr/>
          <a:lstStyle/>
          <a:p>
            <a:r>
              <a:rPr lang="en-US" dirty="0">
                <a:solidFill>
                  <a:srgbClr val="0000FF"/>
                </a:solidFill>
              </a:rPr>
              <a:t>An embedded device that can perform comprehensive genome analysis in real time (within a minute)</a:t>
            </a:r>
          </a:p>
          <a:p>
            <a:endParaRPr lang="en-US" dirty="0"/>
          </a:p>
          <a:p>
            <a:r>
              <a:rPr lang="en-US" dirty="0"/>
              <a:t>Still a long ways to go</a:t>
            </a:r>
          </a:p>
          <a:p>
            <a:pPr lvl="1"/>
            <a:r>
              <a:rPr lang="en-US" dirty="0"/>
              <a:t>Energy efficiency</a:t>
            </a:r>
          </a:p>
          <a:p>
            <a:pPr lvl="1"/>
            <a:r>
              <a:rPr lang="en-US" dirty="0"/>
              <a:t>Performance (latency)</a:t>
            </a:r>
          </a:p>
          <a:p>
            <a:pPr lvl="1"/>
            <a:r>
              <a:rPr lang="en-US" dirty="0"/>
              <a:t>Security</a:t>
            </a:r>
          </a:p>
          <a:p>
            <a:pPr lvl="1"/>
            <a:r>
              <a:rPr lang="en-US" b="1" dirty="0">
                <a:solidFill>
                  <a:srgbClr val="FF0000"/>
                </a:solidFill>
              </a:rPr>
              <a:t>Huge memory bottleneck</a:t>
            </a:r>
          </a:p>
          <a:p>
            <a:endParaRPr lang="en-US" dirty="0"/>
          </a:p>
          <a:p>
            <a:endParaRPr lang="en-US" dirty="0"/>
          </a:p>
        </p:txBody>
      </p:sp>
      <p:sp>
        <p:nvSpPr>
          <p:cNvPr id="4" name="Slide Number Placeholder 3">
            <a:extLst>
              <a:ext uri="{FF2B5EF4-FFF2-40B4-BE49-F238E27FC236}">
                <a16:creationId xmlns:a16="http://schemas.microsoft.com/office/drawing/2014/main" id="{C6BF723B-2431-BD4C-A973-FB0472D63A7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636474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299</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346327"/>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5518067"/>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151879"/>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151879"/>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3415740"/>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3908363"/>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MinION from ONT</a:t>
            </a:r>
          </a:p>
        </p:txBody>
      </p:sp>
    </p:spTree>
    <p:extLst>
      <p:ext uri="{BB962C8B-B14F-4D97-AF65-F5344CB8AC3E}">
        <p14:creationId xmlns:p14="http://schemas.microsoft.com/office/powerpoint/2010/main" val="895260285"/>
      </p:ext>
    </p:extLst>
  </p:cSld>
  <p:clrMapOvr>
    <a:masterClrMapping/>
  </p:clrMapOvr>
  <p:transition/>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5730A-47B0-D949-A912-EC2F725C6EAD}"/>
              </a:ext>
            </a:extLst>
          </p:cNvPr>
          <p:cNvSpPr>
            <a:spLocks noGrp="1"/>
          </p:cNvSpPr>
          <p:nvPr>
            <p:ph type="title"/>
          </p:nvPr>
        </p:nvSpPr>
        <p:spPr>
          <a:xfrm>
            <a:off x="228600" y="152400"/>
            <a:ext cx="8903034" cy="1066800"/>
          </a:xfrm>
        </p:spPr>
        <p:txBody>
          <a:bodyPr/>
          <a:lstStyle/>
          <a:p>
            <a:r>
              <a:rPr lang="en-US" dirty="0"/>
              <a:t>Why Do We Care? An Example from 2020</a:t>
            </a:r>
          </a:p>
        </p:txBody>
      </p:sp>
      <p:sp>
        <p:nvSpPr>
          <p:cNvPr id="4" name="Slide Number Placeholder 3">
            <a:extLst>
              <a:ext uri="{FF2B5EF4-FFF2-40B4-BE49-F238E27FC236}">
                <a16:creationId xmlns:a16="http://schemas.microsoft.com/office/drawing/2014/main" id="{98930A62-F59B-624C-BB84-C9FBB9A0413D}"/>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16949F5-6F85-CE49-BD45-A0C27455A6C6}"/>
              </a:ext>
            </a:extLst>
          </p:cNvPr>
          <p:cNvPicPr>
            <a:picLocks noChangeAspect="1"/>
          </p:cNvPicPr>
          <p:nvPr/>
        </p:nvPicPr>
        <p:blipFill>
          <a:blip r:embed="rId2"/>
          <a:stretch>
            <a:fillRect/>
          </a:stretch>
        </p:blipFill>
        <p:spPr>
          <a:xfrm>
            <a:off x="0" y="950575"/>
            <a:ext cx="9144000" cy="2123372"/>
          </a:xfrm>
          <a:prstGeom prst="rect">
            <a:avLst/>
          </a:prstGeom>
        </p:spPr>
      </p:pic>
      <p:pic>
        <p:nvPicPr>
          <p:cNvPr id="6" name="Picture 5">
            <a:extLst>
              <a:ext uri="{FF2B5EF4-FFF2-40B4-BE49-F238E27FC236}">
                <a16:creationId xmlns:a16="http://schemas.microsoft.com/office/drawing/2014/main" id="{3C3AA88A-5F39-0744-80BD-395C5DEAF9D4}"/>
              </a:ext>
            </a:extLst>
          </p:cNvPr>
          <p:cNvPicPr>
            <a:picLocks noChangeAspect="1"/>
          </p:cNvPicPr>
          <p:nvPr/>
        </p:nvPicPr>
        <p:blipFill>
          <a:blip r:embed="rId3"/>
          <a:stretch>
            <a:fillRect/>
          </a:stretch>
        </p:blipFill>
        <p:spPr>
          <a:xfrm>
            <a:off x="1676400" y="3105902"/>
            <a:ext cx="5410200" cy="3594936"/>
          </a:xfrm>
          <a:prstGeom prst="rect">
            <a:avLst/>
          </a:prstGeom>
        </p:spPr>
      </p:pic>
      <p:sp>
        <p:nvSpPr>
          <p:cNvPr id="7" name="TextBox 6">
            <a:extLst>
              <a:ext uri="{FF2B5EF4-FFF2-40B4-BE49-F238E27FC236}">
                <a16:creationId xmlns:a16="http://schemas.microsoft.com/office/drawing/2014/main" id="{A2B8CED8-A1A9-BC46-ACB3-6E83444CCFA3}"/>
              </a:ext>
            </a:extLst>
          </p:cNvPr>
          <p:cNvSpPr txBox="1"/>
          <p:nvPr/>
        </p:nvSpPr>
        <p:spPr>
          <a:xfrm>
            <a:off x="4533900" y="6702831"/>
            <a:ext cx="4597734" cy="184666"/>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Source: https://nanoporetech.com/about-us/news/200-oxford-nanopore-sequencers-have-left-uk-china-support-rapid-near-sample</a:t>
            </a:r>
            <a:endPar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530215823"/>
      </p:ext>
    </p:extLst>
  </p:cSld>
  <p:clrMapOvr>
    <a:masterClrMapping/>
  </p:clrMapOvr>
  <p:transition/>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0BF76-B631-ED47-A0B9-BF5EAB39348D}"/>
              </a:ext>
            </a:extLst>
          </p:cNvPr>
          <p:cNvSpPr>
            <a:spLocks noGrp="1"/>
          </p:cNvSpPr>
          <p:nvPr>
            <p:ph type="title"/>
          </p:nvPr>
        </p:nvSpPr>
        <p:spPr/>
        <p:txBody>
          <a:bodyPr>
            <a:normAutofit/>
          </a:bodyPr>
          <a:lstStyle/>
          <a:p>
            <a:r>
              <a:rPr lang="en-US" dirty="0"/>
              <a:t>Sequencing of COVID-19</a:t>
            </a:r>
          </a:p>
        </p:txBody>
      </p:sp>
      <p:sp>
        <p:nvSpPr>
          <p:cNvPr id="3" name="Content Placeholder 2">
            <a:extLst>
              <a:ext uri="{FF2B5EF4-FFF2-40B4-BE49-F238E27FC236}">
                <a16:creationId xmlns:a16="http://schemas.microsoft.com/office/drawing/2014/main" id="{F8716B1D-4F0D-544D-8751-DC77F99600F7}"/>
              </a:ext>
            </a:extLst>
          </p:cNvPr>
          <p:cNvSpPr>
            <a:spLocks noGrp="1"/>
          </p:cNvSpPr>
          <p:nvPr>
            <p:ph idx="1"/>
          </p:nvPr>
        </p:nvSpPr>
        <p:spPr>
          <a:xfrm>
            <a:off x="228600" y="980728"/>
            <a:ext cx="8610600" cy="4876800"/>
          </a:xfrm>
        </p:spPr>
        <p:txBody>
          <a:bodyPr/>
          <a:lstStyle/>
          <a:p>
            <a:pPr fontAlgn="base">
              <a:lnSpc>
                <a:spcPct val="100000"/>
              </a:lnSpc>
            </a:pPr>
            <a:r>
              <a:rPr lang="en-US" b="1" dirty="0">
                <a:solidFill>
                  <a:srgbClr val="0000FF"/>
                </a:solidFill>
              </a:rPr>
              <a:t>Whole genome sequencing (WGS) and sequence data analysis are important</a:t>
            </a:r>
            <a:endParaRPr lang="en-US" dirty="0">
              <a:solidFill>
                <a:srgbClr val="0000FF"/>
              </a:solidFill>
            </a:endParaRPr>
          </a:p>
          <a:p>
            <a:pPr lvl="1" fontAlgn="base">
              <a:lnSpc>
                <a:spcPct val="100000"/>
              </a:lnSpc>
            </a:pPr>
            <a:r>
              <a:rPr lang="en-US" sz="2000" dirty="0"/>
              <a:t>To detect the virus from a human sample such as saliva, Bronchoalveolar fluid etc. </a:t>
            </a:r>
          </a:p>
          <a:p>
            <a:pPr lvl="1" fontAlgn="base">
              <a:lnSpc>
                <a:spcPct val="100000"/>
              </a:lnSpc>
            </a:pPr>
            <a:r>
              <a:rPr lang="en-US" sz="2000" dirty="0"/>
              <a:t>To understand the sources and modes of transmission of the virus</a:t>
            </a:r>
          </a:p>
          <a:p>
            <a:pPr lvl="1" fontAlgn="base">
              <a:lnSpc>
                <a:spcPct val="100000"/>
              </a:lnSpc>
            </a:pPr>
            <a:r>
              <a:rPr lang="en-US" sz="2000" dirty="0"/>
              <a:t>To discover the genomic characteristics of the virus, and compare with better-known viruses (e.g., 02-03 SARS epidemic)</a:t>
            </a:r>
          </a:p>
          <a:p>
            <a:pPr lvl="1" fontAlgn="base">
              <a:lnSpc>
                <a:spcPct val="100000"/>
              </a:lnSpc>
            </a:pPr>
            <a:r>
              <a:rPr lang="en-US" sz="2000" dirty="0"/>
              <a:t>To design and evaluate the diagnostic tests and deep-dive studies</a:t>
            </a:r>
          </a:p>
          <a:p>
            <a:pPr lvl="1" fontAlgn="base">
              <a:lnSpc>
                <a:spcPct val="100000"/>
              </a:lnSpc>
            </a:pPr>
            <a:endParaRPr lang="en-US" sz="800" dirty="0"/>
          </a:p>
          <a:p>
            <a:r>
              <a:rPr lang="en-US" b="1" dirty="0">
                <a:solidFill>
                  <a:srgbClr val="0000FF"/>
                </a:solidFill>
              </a:rPr>
              <a:t>Two key areas of COVID-19 genomic research</a:t>
            </a:r>
          </a:p>
          <a:p>
            <a:pPr lvl="1">
              <a:lnSpc>
                <a:spcPct val="100000"/>
              </a:lnSpc>
            </a:pPr>
            <a:r>
              <a:rPr lang="en-US" sz="2000" dirty="0">
                <a:solidFill>
                  <a:srgbClr val="FF0000"/>
                </a:solidFill>
              </a:rPr>
              <a:t>To sequence the genome of the virus itself, COVID-19, in order to track the mutations in the virus. </a:t>
            </a:r>
          </a:p>
          <a:p>
            <a:pPr lvl="1">
              <a:lnSpc>
                <a:spcPct val="100000"/>
              </a:lnSpc>
            </a:pPr>
            <a:r>
              <a:rPr lang="en-US" sz="2000" dirty="0">
                <a:solidFill>
                  <a:srgbClr val="FF0000"/>
                </a:solidFill>
              </a:rPr>
              <a:t>To explore the genes of infected patients. </a:t>
            </a:r>
            <a:r>
              <a:rPr lang="en-US" sz="2000" dirty="0"/>
              <a:t>This analysis can be used to understand why some people get more severe symptoms than others, as well as, help with the development of new treatments in the future.</a:t>
            </a:r>
          </a:p>
        </p:txBody>
      </p:sp>
      <p:sp>
        <p:nvSpPr>
          <p:cNvPr id="4" name="Slide Number Placeholder 3">
            <a:extLst>
              <a:ext uri="{FF2B5EF4-FFF2-40B4-BE49-F238E27FC236}">
                <a16:creationId xmlns:a16="http://schemas.microsoft.com/office/drawing/2014/main" id="{46464C01-5556-6946-B805-03D6251C186D}"/>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301</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spTree>
    <p:extLst>
      <p:ext uri="{BB962C8B-B14F-4D97-AF65-F5344CB8AC3E}">
        <p14:creationId xmlns:p14="http://schemas.microsoft.com/office/powerpoint/2010/main" val="5807365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E7EC8-226E-924F-86A7-7894FD5B0C73}"/>
              </a:ext>
            </a:extLst>
          </p:cNvPr>
          <p:cNvSpPr>
            <a:spLocks noGrp="1"/>
          </p:cNvSpPr>
          <p:nvPr>
            <p:ph type="title"/>
          </p:nvPr>
        </p:nvSpPr>
        <p:spPr/>
        <p:txBody>
          <a:bodyPr>
            <a:normAutofit/>
          </a:bodyPr>
          <a:lstStyle/>
          <a:p>
            <a:r>
              <a:rPr lang="en-US" dirty="0"/>
              <a:t>COVID-19 Nanopore Sequencing (I)</a:t>
            </a:r>
          </a:p>
        </p:txBody>
      </p:sp>
      <p:sp>
        <p:nvSpPr>
          <p:cNvPr id="3" name="Content Placeholder 2">
            <a:extLst>
              <a:ext uri="{FF2B5EF4-FFF2-40B4-BE49-F238E27FC236}">
                <a16:creationId xmlns:a16="http://schemas.microsoft.com/office/drawing/2014/main" id="{6B656E47-7248-4048-95AD-CB91A1263585}"/>
              </a:ext>
            </a:extLst>
          </p:cNvPr>
          <p:cNvSpPr>
            <a:spLocks noGrp="1"/>
          </p:cNvSpPr>
          <p:nvPr>
            <p:ph idx="1"/>
          </p:nvPr>
        </p:nvSpPr>
        <p:spPr>
          <a:xfrm>
            <a:off x="366963" y="6158167"/>
            <a:ext cx="8410073" cy="270767"/>
          </a:xfrm>
        </p:spPr>
        <p:txBody>
          <a:bodyPr>
            <a:normAutofit fontScale="55000" lnSpcReduction="20000"/>
          </a:bodyPr>
          <a:lstStyle/>
          <a:p>
            <a:pPr algn="r">
              <a:buFont typeface="Arial" panose="020B0604020202020204" pitchFamily="34" charset="0"/>
              <a:buChar char="•"/>
            </a:pPr>
            <a:r>
              <a:rPr lang="en-US" dirty="0"/>
              <a:t>From ONT (</a:t>
            </a:r>
            <a:r>
              <a:rPr lang="en-US" dirty="0">
                <a:hlinkClick r:id="rId2"/>
              </a:rPr>
              <a:t>https://nanoporetech.com/covid-19/overview</a:t>
            </a:r>
            <a:r>
              <a:rPr lang="en-US" dirty="0"/>
              <a:t>)</a:t>
            </a:r>
          </a:p>
        </p:txBody>
      </p:sp>
      <p:sp>
        <p:nvSpPr>
          <p:cNvPr id="4" name="Slide Number Placeholder 3">
            <a:extLst>
              <a:ext uri="{FF2B5EF4-FFF2-40B4-BE49-F238E27FC236}">
                <a16:creationId xmlns:a16="http://schemas.microsoft.com/office/drawing/2014/main" id="{948CEDB2-AFEC-5E4B-9145-9BE71FDC35A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302</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3074" name="Picture 2">
            <a:extLst>
              <a:ext uri="{FF2B5EF4-FFF2-40B4-BE49-F238E27FC236}">
                <a16:creationId xmlns:a16="http://schemas.microsoft.com/office/drawing/2014/main" id="{3B8E9BCF-9EE2-5D42-9F8F-B25C369449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2683" y="1289716"/>
            <a:ext cx="5558631" cy="4278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8120109"/>
      </p:ext>
    </p:extLst>
  </p:cSld>
  <p:clrMapOvr>
    <a:masterClrMapping/>
  </p:clrMapOvr>
  <p:transition/>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E7EC8-226E-924F-86A7-7894FD5B0C73}"/>
              </a:ext>
            </a:extLst>
          </p:cNvPr>
          <p:cNvSpPr>
            <a:spLocks noGrp="1"/>
          </p:cNvSpPr>
          <p:nvPr>
            <p:ph type="title"/>
          </p:nvPr>
        </p:nvSpPr>
        <p:spPr/>
        <p:txBody>
          <a:bodyPr>
            <a:noAutofit/>
          </a:bodyPr>
          <a:lstStyle/>
          <a:p>
            <a:r>
              <a:rPr lang="en-US" sz="4100" dirty="0"/>
              <a:t>COVID-19 Nanopore Sequencing (II)</a:t>
            </a:r>
          </a:p>
        </p:txBody>
      </p:sp>
      <p:sp>
        <p:nvSpPr>
          <p:cNvPr id="3" name="Content Placeholder 2">
            <a:extLst>
              <a:ext uri="{FF2B5EF4-FFF2-40B4-BE49-F238E27FC236}">
                <a16:creationId xmlns:a16="http://schemas.microsoft.com/office/drawing/2014/main" id="{6B656E47-7248-4048-95AD-CB91A1263585}"/>
              </a:ext>
            </a:extLst>
          </p:cNvPr>
          <p:cNvSpPr>
            <a:spLocks noGrp="1"/>
          </p:cNvSpPr>
          <p:nvPr>
            <p:ph idx="1"/>
          </p:nvPr>
        </p:nvSpPr>
        <p:spPr>
          <a:xfrm>
            <a:off x="366963" y="6158167"/>
            <a:ext cx="8410073" cy="270767"/>
          </a:xfrm>
        </p:spPr>
        <p:txBody>
          <a:bodyPr>
            <a:normAutofit fontScale="55000" lnSpcReduction="20000"/>
          </a:bodyPr>
          <a:lstStyle/>
          <a:p>
            <a:pPr algn="r">
              <a:buFont typeface="Arial" panose="020B0604020202020204" pitchFamily="34" charset="0"/>
              <a:buChar char="•"/>
            </a:pPr>
            <a:r>
              <a:rPr lang="en-US" dirty="0"/>
              <a:t>From ONT (</a:t>
            </a:r>
            <a:r>
              <a:rPr lang="en-US" dirty="0">
                <a:hlinkClick r:id="rId2"/>
              </a:rPr>
              <a:t>https://nanoporetech.com/covid-19/overview</a:t>
            </a:r>
            <a:r>
              <a:rPr lang="en-US" dirty="0"/>
              <a:t>)</a:t>
            </a:r>
          </a:p>
        </p:txBody>
      </p:sp>
      <p:sp>
        <p:nvSpPr>
          <p:cNvPr id="4" name="Slide Number Placeholder 3">
            <a:extLst>
              <a:ext uri="{FF2B5EF4-FFF2-40B4-BE49-F238E27FC236}">
                <a16:creationId xmlns:a16="http://schemas.microsoft.com/office/drawing/2014/main" id="{948CEDB2-AFEC-5E4B-9145-9BE71FDC35A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303</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4098" name="Picture 2">
            <a:extLst>
              <a:ext uri="{FF2B5EF4-FFF2-40B4-BE49-F238E27FC236}">
                <a16:creationId xmlns:a16="http://schemas.microsoft.com/office/drawing/2014/main" id="{C14BC97C-9776-2C4D-BED5-2896E6A5B6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069" y="1149202"/>
            <a:ext cx="8719860" cy="4904921"/>
          </a:xfrm>
          <a:prstGeom prst="rect">
            <a:avLst/>
          </a:prstGeom>
          <a:noFill/>
          <a:extLst>
            <a:ext uri="{909E8E84-426E-40DD-AFC4-6F175D3DCCD1}">
              <a14:hiddenFill xmlns:a14="http://schemas.microsoft.com/office/drawing/2010/main">
                <a:solidFill>
                  <a:srgbClr val="FFFFFF"/>
                </a:solidFill>
              </a14:hiddenFill>
            </a:ext>
          </a:extLst>
        </p:spPr>
      </p:pic>
      <p:sp>
        <p:nvSpPr>
          <p:cNvPr id="6" name="Rounded Rectangle 5">
            <a:extLst>
              <a:ext uri="{FF2B5EF4-FFF2-40B4-BE49-F238E27FC236}">
                <a16:creationId xmlns:a16="http://schemas.microsoft.com/office/drawing/2014/main" id="{55AE043F-540E-8F48-8365-73BDC27C3CB3}"/>
              </a:ext>
            </a:extLst>
          </p:cNvPr>
          <p:cNvSpPr>
            <a:spLocks noChangeArrowheads="1"/>
          </p:cNvSpPr>
          <p:nvPr/>
        </p:nvSpPr>
        <p:spPr bwMode="auto">
          <a:xfrm rot="5400000">
            <a:off x="3527885" y="1016735"/>
            <a:ext cx="1728189" cy="7128792"/>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mn-cs"/>
            </a:endParaRPr>
          </a:p>
        </p:txBody>
      </p:sp>
    </p:spTree>
    <p:extLst>
      <p:ext uri="{BB962C8B-B14F-4D97-AF65-F5344CB8AC3E}">
        <p14:creationId xmlns:p14="http://schemas.microsoft.com/office/powerpoint/2010/main" val="7426653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304</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346327"/>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5518067"/>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151879"/>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151879"/>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3415740"/>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3908363"/>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MinION from ONT</a:t>
            </a:r>
          </a:p>
        </p:txBody>
      </p:sp>
    </p:spTree>
    <p:extLst>
      <p:ext uri="{BB962C8B-B14F-4D97-AF65-F5344CB8AC3E}">
        <p14:creationId xmlns:p14="http://schemas.microsoft.com/office/powerpoint/2010/main" val="2230953912"/>
      </p:ext>
    </p:extLst>
  </p:cSld>
  <p:clrMapOvr>
    <a:masterClrMapping/>
  </p:clrMapOvr>
  <p:transition/>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p:txBody>
          <a:bodyPr/>
          <a:lstStyle/>
          <a:p>
            <a:r>
              <a:rPr lang="en-US" dirty="0"/>
              <a:t>Accelerating Genome Analysis: Overview</a:t>
            </a:r>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hlinkClick r:id="rId2"/>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305</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1057243079"/>
      </p:ext>
    </p:extLst>
  </p:cSld>
  <p:clrMapOvr>
    <a:masterClrMapping/>
  </p:clrMapOvr>
  <p:transition/>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dirty="0"/>
              <a:t>More on Fast Genome Analysis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hlinkClick r:id="rId2"/>
              </a:rPr>
              <a:t>"Accelerating Genome Analysis: A Primer on an Ongoing Journey"</a:t>
            </a:r>
            <a:br>
              <a:rPr lang="en-US" sz="1600" dirty="0"/>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hlinkClick r:id="rId2"/>
              </a:rPr>
              <a:t>Slides (pptx)</a:t>
            </a:r>
            <a:r>
              <a:rPr lang="en-US" sz="1600" dirty="0"/>
              <a:t>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hlinkClick r:id="rId7"/>
            <a:extLst>
              <a:ext uri="{FF2B5EF4-FFF2-40B4-BE49-F238E27FC236}">
                <a16:creationId xmlns:a16="http://schemas.microsoft.com/office/drawing/2014/main" id="{63062A44-6117-B242-BB5D-88FC9FCE611C}"/>
              </a:ext>
            </a:extLst>
          </p:cNvPr>
          <p:cNvPicPr>
            <a:picLocks noChangeAspect="1"/>
          </p:cNvPicPr>
          <p:nvPr/>
        </p:nvPicPr>
        <p:blipFill>
          <a:blip r:embed="rId8"/>
          <a:stretch>
            <a:fillRect/>
          </a:stretch>
        </p:blipFill>
        <p:spPr>
          <a:xfrm>
            <a:off x="1691680" y="2569425"/>
            <a:ext cx="6012160" cy="4144395"/>
          </a:xfrm>
          <a:prstGeom prst="rect">
            <a:avLst/>
          </a:prstGeom>
        </p:spPr>
      </p:pic>
    </p:spTree>
    <p:extLst>
      <p:ext uri="{BB962C8B-B14F-4D97-AF65-F5344CB8AC3E}">
        <p14:creationId xmlns:p14="http://schemas.microsoft.com/office/powerpoint/2010/main" val="126831747"/>
      </p:ext>
    </p:extLst>
  </p:cSld>
  <p:clrMapOvr>
    <a:masterClrMapping/>
  </p:clrMapOvr>
  <p:transition/>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943301169"/>
      </p:ext>
    </p:extLst>
  </p:cSld>
  <p:clrMapOvr>
    <a:masterClrMapping/>
  </p:clrMapOvr>
  <p:transition/>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539552" y="2132856"/>
            <a:ext cx="7776864" cy="2088232"/>
          </a:xfrm>
        </p:spPr>
        <p:txBody>
          <a:bodyPr/>
          <a:lstStyle/>
          <a:p>
            <a:pPr marL="0" indent="0" algn="ctr">
              <a:buNone/>
            </a:pPr>
            <a:r>
              <a:rPr lang="en-US" sz="6400" dirty="0">
                <a:solidFill>
                  <a:srgbClr val="FF0000"/>
                </a:solidFill>
              </a:rPr>
              <a:t>High Performance</a:t>
            </a:r>
          </a:p>
          <a:p>
            <a:pPr marL="0" indent="0" algn="ctr">
              <a:buNone/>
            </a:pPr>
            <a:endParaRPr lang="en-US" sz="4000" dirty="0">
              <a:solidFill>
                <a:srgbClr val="FF0000"/>
              </a:solidFill>
            </a:endParaRPr>
          </a:p>
          <a:p>
            <a:pPr marL="0" indent="0" algn="ctr">
              <a:buNone/>
            </a:pPr>
            <a:r>
              <a:rPr lang="en-US" sz="4000" dirty="0">
                <a:solidFill>
                  <a:srgbClr val="FF0000"/>
                </a:solidFill>
              </a:rPr>
              <a:t>(to solve </a:t>
            </a:r>
          </a:p>
          <a:p>
            <a:pPr marL="0" indent="0" algn="ctr">
              <a:buNone/>
            </a:pPr>
            <a:r>
              <a:rPr lang="en-US" sz="4000" dirty="0">
                <a:solidFill>
                  <a:srgbClr val="FF0000"/>
                </a:solidFill>
              </a:rPr>
              <a:t>the </a:t>
            </a:r>
            <a:r>
              <a:rPr lang="en-US" sz="4000" b="1" dirty="0">
                <a:solidFill>
                  <a:srgbClr val="FF0000"/>
                </a:solidFill>
              </a:rPr>
              <a:t>toughest </a:t>
            </a:r>
            <a:r>
              <a:rPr lang="en-US" sz="4000" dirty="0">
                <a:solidFill>
                  <a:srgbClr val="FF0000"/>
                </a:solidFill>
              </a:rPr>
              <a:t>&amp; </a:t>
            </a:r>
            <a:r>
              <a:rPr lang="en-US" sz="4000" b="1" dirty="0">
                <a:solidFill>
                  <a:srgbClr val="FF0000"/>
                </a:solidFill>
              </a:rPr>
              <a:t>all</a:t>
            </a:r>
            <a:r>
              <a:rPr lang="en-US" sz="4000" dirty="0">
                <a:solidFill>
                  <a:srgbClr val="FF0000"/>
                </a:solidFill>
              </a:rPr>
              <a:t> problems)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29762622"/>
      </p:ext>
    </p:extLst>
  </p:cSld>
  <p:clrMapOvr>
    <a:masterClrMapping/>
  </p:clrMapOvr>
  <p:transition/>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72008" y="2060848"/>
            <a:ext cx="8964488" cy="2088232"/>
          </a:xfrm>
        </p:spPr>
        <p:txBody>
          <a:bodyPr/>
          <a:lstStyle/>
          <a:p>
            <a:pPr marL="0" indent="0" algn="ctr">
              <a:buNone/>
            </a:pPr>
            <a:r>
              <a:rPr lang="en-US" sz="6400" dirty="0">
                <a:solidFill>
                  <a:srgbClr val="FF0000"/>
                </a:solidFill>
              </a:rPr>
              <a:t>Personalized and Private</a:t>
            </a:r>
          </a:p>
          <a:p>
            <a:pPr marL="0" indent="0" algn="ctr">
              <a:buNone/>
            </a:pPr>
            <a:endParaRPr lang="en-US" sz="4000" dirty="0">
              <a:solidFill>
                <a:srgbClr val="FF0000"/>
              </a:solidFill>
            </a:endParaRPr>
          </a:p>
          <a:p>
            <a:pPr marL="0" indent="0" algn="ctr">
              <a:buNone/>
            </a:pPr>
            <a:r>
              <a:rPr lang="en-US" sz="4000" dirty="0">
                <a:solidFill>
                  <a:srgbClr val="FF0000"/>
                </a:solidFill>
              </a:rPr>
              <a:t>(in every aspect of life: </a:t>
            </a:r>
          </a:p>
          <a:p>
            <a:pPr marL="0" indent="0" algn="ctr">
              <a:buNone/>
            </a:pPr>
            <a:r>
              <a:rPr lang="en-US" sz="4000" dirty="0">
                <a:solidFill>
                  <a:srgbClr val="FF0000"/>
                </a:solidFill>
              </a:rPr>
              <a:t>health, medicine, </a:t>
            </a:r>
          </a:p>
          <a:p>
            <a:pPr marL="0" indent="0" algn="ctr">
              <a:buNone/>
            </a:pPr>
            <a:r>
              <a:rPr lang="en-US" sz="4000" dirty="0">
                <a:solidFill>
                  <a:srgbClr val="FF0000"/>
                </a:solidFill>
              </a:rPr>
              <a:t>spaces, devices, robotics, </a:t>
            </a:r>
            <a:r>
              <a:rPr lang="is-IS" sz="4000" dirty="0">
                <a:solidFill>
                  <a:srgbClr val="FF0000"/>
                </a:solidFill>
              </a:rPr>
              <a:t>…)</a:t>
            </a:r>
            <a:endParaRPr lang="en-US" sz="4000"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323730"/>
      </p:ext>
    </p:extLst>
  </p:cSld>
  <p:clrMapOvr>
    <a:masterClrMapping/>
  </p:clrMapOvr>
  <p:transition/>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7924800" cy="1752600"/>
          </a:xfrm>
        </p:spPr>
        <p:txBody>
          <a:bodyPr/>
          <a:lstStyle/>
          <a:p>
            <a:r>
              <a:rPr lang="en-US" dirty="0">
                <a:latin typeface="Garamond" charset="0"/>
              </a:rPr>
              <a:t> Concluding Remarks</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E342A0-F66A-8349-9DE5-CDF9A06A5894}"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310</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893697311"/>
      </p:ext>
    </p:extLst>
  </p:cSld>
  <p:clrMapOvr>
    <a:masterClrMapping/>
  </p:clrMapOvr>
  <p:transition/>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29079810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2477108851"/>
      </p:ext>
    </p:extLst>
  </p:cSld>
  <p:clrMapOvr>
    <a:masterClrMapping/>
  </p:clrMapOvr>
  <p:transition/>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104550088"/>
      </p:ext>
    </p:extLst>
  </p:cSld>
  <p:clrMapOvr>
    <a:masterClrMapping/>
  </p:clrMapOvr>
  <p:transition/>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8A1A8F-E022-8E43-8BB4-89E8BD7FEAC8}"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314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0480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7127836"/>
      </p:ext>
    </p:extLst>
  </p:cSld>
  <p:clrMapOvr>
    <a:masterClrMapping/>
  </p:clrMapOvr>
  <p:transition/>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DDA790-BC6C-B84A-BC41-689B46E82E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90600"/>
            <a:ext cx="9144000" cy="548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http://cookiemagik.deviantart.com/art/Train-station-207266944</a:t>
            </a:r>
          </a:p>
        </p:txBody>
      </p:sp>
    </p:spTree>
    <p:extLst>
      <p:ext uri="{BB962C8B-B14F-4D97-AF65-F5344CB8AC3E}">
        <p14:creationId xmlns:p14="http://schemas.microsoft.com/office/powerpoint/2010/main" val="530419439"/>
      </p:ext>
    </p:extLst>
  </p:cSld>
  <p:clrMapOvr>
    <a:masterClrMapping/>
  </p:clrMapOvr>
  <p:transition/>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D62FB81-D6DD-1E44-B086-70F1C12ECEC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7523" name="Content Placeholder 4" descr="1200px-Zürich_Stadelhofen_in_2006.jpg"/>
          <p:cNvPicPr>
            <a:picLocks noChangeAspect="1"/>
          </p:cNvPicPr>
          <p:nvPr/>
        </p:nvPicPr>
        <p:blipFill>
          <a:blip r:embed="rId2">
            <a:extLst>
              <a:ext uri="{28A0092B-C50C-407E-A947-70E740481C1C}">
                <a14:useLocalDpi xmlns:a14="http://schemas.microsoft.com/office/drawing/2010/main" val="0"/>
              </a:ext>
            </a:extLst>
          </a:blip>
          <a:srcRect t="4472" b="4472"/>
          <a:stretch>
            <a:fillRect/>
          </a:stretch>
        </p:blipFill>
        <p:spPr bwMode="auto">
          <a:xfrm>
            <a:off x="228600" y="1066800"/>
            <a:ext cx="8610600" cy="5194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Toni_V</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2.0,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=4087256</a:t>
            </a:r>
          </a:p>
        </p:txBody>
      </p:sp>
    </p:spTree>
    <p:extLst>
      <p:ext uri="{BB962C8B-B14F-4D97-AF65-F5344CB8AC3E}">
        <p14:creationId xmlns:p14="http://schemas.microsoft.com/office/powerpoint/2010/main" val="3677826540"/>
      </p:ext>
    </p:extLst>
  </p:cSld>
  <p:clrMapOvr>
    <a:masterClrMapping/>
  </p:clrMapOvr>
  <p:transition/>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a:extLst>
              <a:ext uri="{28A0092B-C50C-407E-A947-70E740481C1C}">
                <a14:useLocalDpi xmlns:a14="http://schemas.microsoft.com/office/drawing/2010/main" val="0"/>
              </a:ext>
            </a:extLst>
          </a:blip>
          <a:srcRect l="22372" r="22372"/>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B6D5726-69C2-A744-A6EE-ACF672B6004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317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http://www.arcspace.com/exhibitions/unsorted/santiago-calatrava/</a:t>
            </a:r>
          </a:p>
        </p:txBody>
      </p:sp>
    </p:spTree>
    <p:extLst>
      <p:ext uri="{BB962C8B-B14F-4D97-AF65-F5344CB8AC3E}">
        <p14:creationId xmlns:p14="http://schemas.microsoft.com/office/powerpoint/2010/main" val="412658792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C9BDBE83-F8C1-5045-962A-CCEE6F8E5DFA}"/>
              </a:ext>
            </a:extLst>
          </p:cNvPr>
          <p:cNvSpPr>
            <a:spLocks noGrp="1" noChangeArrowheads="1"/>
          </p:cNvSpPr>
          <p:nvPr>
            <p:ph type="title"/>
          </p:nvPr>
        </p:nvSpPr>
        <p:spPr/>
        <p:txBody>
          <a:bodyPr/>
          <a:lstStyle/>
          <a:p>
            <a:r>
              <a:rPr lang="en-US" altLang="en-US" dirty="0">
                <a:ea typeface="ＭＳ Ｐゴシック" charset="-128"/>
              </a:rPr>
              <a:t>Another Principled Design</a:t>
            </a:r>
            <a:endParaRPr lang="en-US" altLang="en-US" dirty="0">
              <a:ea typeface="ＭＳ Ｐゴシック" panose="020B0600070205080204" pitchFamily="34" charset="-128"/>
            </a:endParaRPr>
          </a:p>
        </p:txBody>
      </p:sp>
      <p:sp>
        <p:nvSpPr>
          <p:cNvPr id="126978" name="Slide Number Placeholder 3">
            <a:extLst>
              <a:ext uri="{FF2B5EF4-FFF2-40B4-BE49-F238E27FC236}">
                <a16:creationId xmlns:a16="http://schemas.microsoft.com/office/drawing/2014/main" id="{A0E6AD57-AF0D-A547-94EC-74DB47C27A3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712588-DCCD-294E-A971-4468FBD88F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26979" name="Picture 4" descr="1200px-ValenciaHemisphere2corr.jpg">
            <a:extLst>
              <a:ext uri="{FF2B5EF4-FFF2-40B4-BE49-F238E27FC236}">
                <a16:creationId xmlns:a16="http://schemas.microsoft.com/office/drawing/2014/main" id="{B3D4652F-47B1-CD46-9B18-7CBB2DB71D5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957263"/>
            <a:ext cx="8763000"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5">
            <a:extLst>
              <a:ext uri="{FF2B5EF4-FFF2-40B4-BE49-F238E27FC236}">
                <a16:creationId xmlns:a16="http://schemas.microsoft.com/office/drawing/2014/main" id="{B398CEEF-5E59-B74A-B0A3-35A883235D6D}"/>
              </a:ext>
            </a:extLst>
          </p:cNvPr>
          <p:cNvSpPr>
            <a:spLocks noChangeArrowheads="1"/>
          </p:cNvSpPr>
          <p:nvPr/>
        </p:nvSpPr>
        <p:spPr bwMode="auto">
          <a:xfrm>
            <a:off x="152400" y="6535738"/>
            <a:ext cx="7543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Source: CC BY-SA 3.0, https://commons.wikimedia.org/w/index.php?curid=172107</a:t>
            </a:r>
          </a:p>
        </p:txBody>
      </p:sp>
    </p:spTree>
    <p:extLst>
      <p:ext uri="{BB962C8B-B14F-4D97-AF65-F5344CB8AC3E}">
        <p14:creationId xmlns:p14="http://schemas.microsoft.com/office/powerpoint/2010/main" val="773906571"/>
      </p:ext>
    </p:extLst>
  </p:cSld>
  <p:clrMapOvr>
    <a:masterClrMapping/>
  </p:clrMapOvr>
  <p:transition/>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7C3DD0F-DD36-AB46-AB2D-07681B2C41E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40" y="952500"/>
            <a:ext cx="6705600" cy="5741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Tahoma"/>
                <a:ea typeface="+mn-ea"/>
                <a:cs typeface="+mn-cs"/>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64039" y="980729"/>
            <a:ext cx="2294599" cy="31683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準建築人手札網站 </a:t>
            </a:r>
            <a:r>
              <a:rPr kumimoji="0" lang="en-US" sz="800" b="0" i="0" u="none" strike="noStrike" kern="1200" cap="none" spc="0" normalizeH="0" baseline="0" noProof="0" dirty="0" err="1">
                <a:ln>
                  <a:noFill/>
                </a:ln>
                <a:solidFill>
                  <a:srgbClr val="000000"/>
                </a:solidFill>
                <a:effectLst/>
                <a:uLnTx/>
                <a:uFillTx/>
                <a:latin typeface="Tahoma"/>
                <a:ea typeface="+mn-ea"/>
                <a:cs typeface="+mn-cs"/>
              </a:rPr>
              <a:t>Forgemind</a:t>
            </a:r>
            <a:r>
              <a:rPr kumimoji="0" lang="en-US" sz="800" b="0" i="0" u="none" strike="noStrike" kern="1200" cap="none" spc="0" normalizeH="0" baseline="0" noProof="0" dirty="0">
                <a:ln>
                  <a:noFill/>
                </a:ln>
                <a:solidFill>
                  <a:srgbClr val="000000"/>
                </a:solidFill>
                <a:effectLst/>
                <a:uLnTx/>
                <a:uFillTx/>
                <a:latin typeface="Tahoma"/>
                <a:ea typeface="+mn-ea"/>
                <a:cs typeface="+mn-cs"/>
              </a:rPr>
              <a:t> </a:t>
            </a:r>
            <a:r>
              <a:rPr kumimoji="0" lang="en-US" sz="800" b="0" i="0" u="none" strike="noStrike" kern="1200" cap="none" spc="0" normalizeH="0" baseline="0" noProof="0" dirty="0" err="1">
                <a:ln>
                  <a:noFill/>
                </a:ln>
                <a:solidFill>
                  <a:srgbClr val="000000"/>
                </a:solidFill>
                <a:effectLst/>
                <a:uLnTx/>
                <a:uFillTx/>
                <a:latin typeface="Tahoma"/>
                <a:ea typeface="+mn-ea"/>
                <a:cs typeface="+mn-cs"/>
              </a:rPr>
              <a:t>ArchiMedia</a:t>
            </a:r>
            <a:r>
              <a:rPr kumimoji="0" lang="en-US" sz="800" b="0" i="0" u="none" strike="noStrike" kern="1200" cap="none" spc="0" normalizeH="0" baseline="0" noProof="0" dirty="0">
                <a:ln>
                  <a:noFill/>
                </a:ln>
                <a:solidFill>
                  <a:srgbClr val="000000"/>
                </a:solidFill>
                <a:effectLst/>
                <a:uLnTx/>
                <a:uFillTx/>
                <a:latin typeface="Tahoma"/>
                <a:ea typeface="+mn-ea"/>
                <a:cs typeface="+mn-cs"/>
              </a:rPr>
              <a:t> - Flickr: IMG_2489.JPG, CC BY 2.0,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hlinkClick r:id="rId4"/>
              </a:rPr>
              <a:t>https://commons.wikimedia.org/w/index.php?curid=31493356</a:t>
            </a:r>
            <a:r>
              <a:rPr kumimoji="0" lang="en-US" sz="800" b="0" i="0" u="none" strike="noStrike" kern="1200" cap="none" spc="0" normalizeH="0" baseline="0" noProof="0" dirty="0">
                <a:ln>
                  <a:noFill/>
                </a:ln>
                <a:solidFill>
                  <a:srgbClr val="000000"/>
                </a:solidFill>
                <a:effectLst/>
                <a:uLnTx/>
                <a:uFillTx/>
                <a:latin typeface="Tahoma"/>
                <a:ea typeface="+mn-ea"/>
                <a:cs typeface="+mn-cs"/>
              </a:rPr>
              <a:t>,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en.wikipedia.org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/wiki/</a:t>
            </a:r>
            <a:r>
              <a:rPr kumimoji="0" lang="en-US" sz="800" b="0" i="0" u="none" strike="noStrike" kern="1200" cap="none" spc="0" normalizeH="0" baseline="0" noProof="0" dirty="0" err="1">
                <a:ln>
                  <a:noFill/>
                </a:ln>
                <a:solidFill>
                  <a:srgbClr val="000000"/>
                </a:solidFill>
                <a:effectLst/>
                <a:uLnTx/>
                <a:uFillTx/>
                <a:latin typeface="Tahoma"/>
                <a:ea typeface="+mn-ea"/>
                <a:cs typeface="+mn-cs"/>
              </a:rPr>
              <a:t>Santiago_Calatrava</a:t>
            </a:r>
            <a:endParaRPr kumimoji="0" lang="en-US" sz="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4938780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Principles for Computing?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486063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Good cross-layer communication, expressive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321</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TextBox 4">
            <a:extLst>
              <a:ext uri="{FF2B5EF4-FFF2-40B4-BE49-F238E27FC236}">
                <a16:creationId xmlns:a16="http://schemas.microsoft.com/office/drawing/2014/main" id="{7EF5BC18-EE1D-6F4B-B345-541A869C9E6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1217050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908720"/>
            <a:ext cx="8964488" cy="5193723"/>
          </a:xfrm>
        </p:spPr>
        <p:txBody>
          <a:bodyPr/>
          <a:lstStyle/>
          <a:p>
            <a:r>
              <a:rPr lang="en-US" dirty="0"/>
              <a:t>It is time to design </a:t>
            </a:r>
            <a:r>
              <a:rPr lang="en-US" dirty="0">
                <a:solidFill>
                  <a:srgbClr val="FF0000"/>
                </a:solidFill>
              </a:rPr>
              <a:t>principled computing architectures </a:t>
            </a:r>
            <a:r>
              <a:rPr lang="en-US" dirty="0"/>
              <a:t>to achieve the highest </a:t>
            </a:r>
            <a:r>
              <a:rPr lang="en-US" dirty="0">
                <a:solidFill>
                  <a:srgbClr val="0000FF"/>
                </a:solidFill>
              </a:rPr>
              <a:t>security, performance, and efficiency</a:t>
            </a:r>
          </a:p>
          <a:p>
            <a:endParaRPr lang="en-US" sz="1400" dirty="0"/>
          </a:p>
          <a:p>
            <a:r>
              <a:rPr lang="en-US" dirty="0">
                <a:solidFill>
                  <a:srgbClr val="FF0000"/>
                </a:solidFill>
              </a:rPr>
              <a:t>Discover design principles for </a:t>
            </a:r>
            <a:r>
              <a:rPr lang="en-US" dirty="0">
                <a:solidFill>
                  <a:srgbClr val="0000FF"/>
                </a:solidFill>
              </a:rPr>
              <a:t>fundamentally secure and reliable computer architectures</a:t>
            </a:r>
          </a:p>
          <a:p>
            <a:endParaRPr lang="en-US" sz="1400" dirty="0">
              <a:solidFill>
                <a:srgbClr val="FF0000"/>
              </a:solidFill>
            </a:endParaRPr>
          </a:p>
          <a:p>
            <a:r>
              <a:rPr lang="en-US" dirty="0">
                <a:solidFill>
                  <a:srgbClr val="FF0000"/>
                </a:solidFill>
              </a:rPr>
              <a:t>Design complete systems to be balanced and energy-efficient</a:t>
            </a:r>
            <a:r>
              <a:rPr lang="en-US" dirty="0"/>
              <a:t>, i.e., </a:t>
            </a:r>
            <a:r>
              <a:rPr lang="en-US" dirty="0">
                <a:solidFill>
                  <a:srgbClr val="0000FF"/>
                </a:solidFill>
              </a:rPr>
              <a:t>data-centric (or memory-centric) and low-latency</a:t>
            </a:r>
          </a:p>
          <a:p>
            <a:endParaRPr lang="en-US" sz="1400" dirty="0">
              <a:solidFill>
                <a:srgbClr val="0000FF"/>
              </a:solidFill>
            </a:endParaRPr>
          </a:p>
          <a:p>
            <a:r>
              <a:rPr lang="en-US" dirty="0">
                <a:solidFill>
                  <a:srgbClr val="FF0000"/>
                </a:solidFill>
              </a:rPr>
              <a:t>Enable new platforms for genomics, medicine, health</a:t>
            </a:r>
          </a:p>
          <a:p>
            <a:endParaRPr lang="en-US" sz="14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sz="2000" b="1" dirty="0">
                <a:solidFill>
                  <a:srgbClr val="2C6123"/>
                </a:solidFill>
              </a:rPr>
              <a:t>…</a:t>
            </a:r>
            <a:endParaRPr lang="en-US" sz="2000" b="1" dirty="0">
              <a:solidFill>
                <a:srgbClr val="2C6123"/>
              </a:solidFill>
            </a:endParaRPr>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322</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121328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Future is Very Bright</a:t>
            </a:r>
          </a:p>
        </p:txBody>
      </p:sp>
      <p:sp>
        <p:nvSpPr>
          <p:cNvPr id="3" name="Content Placeholder 2"/>
          <p:cNvSpPr>
            <a:spLocks noGrp="1"/>
          </p:cNvSpPr>
          <p:nvPr>
            <p:ph idx="1"/>
          </p:nvPr>
        </p:nvSpPr>
        <p:spPr>
          <a:xfrm>
            <a:off x="228600" y="1115597"/>
            <a:ext cx="8610600" cy="5193723"/>
          </a:xfrm>
        </p:spPr>
        <p:txBody>
          <a:bodyPr/>
          <a:lstStyle/>
          <a:p>
            <a:r>
              <a:rPr lang="en-US" dirty="0">
                <a:solidFill>
                  <a:srgbClr val="2C6123"/>
                </a:solidFill>
              </a:rPr>
              <a:t>Regardless of challenges </a:t>
            </a:r>
          </a:p>
          <a:p>
            <a:pPr lvl="1"/>
            <a:r>
              <a:rPr lang="en-US" dirty="0">
                <a:solidFill>
                  <a:srgbClr val="2C6123"/>
                </a:solidFill>
              </a:rPr>
              <a:t>in underlying technology and overlying problems/requirements </a:t>
            </a: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323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Text Box 17"/>
          <p:cNvSpPr txBox="1">
            <a:spLocks noChangeArrowheads="1"/>
          </p:cNvSpPr>
          <p:nvPr/>
        </p:nvSpPr>
        <p:spPr bwMode="auto">
          <a:xfrm>
            <a:off x="3501600" y="43384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9669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33026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9311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5644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7114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50829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6445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4385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3041612"/>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9929102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solidFill>
                  <a:srgbClr val="006633"/>
                </a:solidFill>
                <a:ea typeface="ＭＳ Ｐゴシック" pitchFamily="-106" charset="-128"/>
              </a:rPr>
              <a:t>We Need to Think and Act Across the Stack</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3277397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39662418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452572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807896" cy="1066800"/>
          </a:xfrm>
        </p:spPr>
        <p:txBody>
          <a:bodyPr/>
          <a:lstStyle/>
          <a:p>
            <a:r>
              <a:rPr lang="en-US" dirty="0"/>
              <a:t>A Tutorial on Memory-Centric Systems</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err="1"/>
              <a:t>Onur</a:t>
            </a:r>
            <a:r>
              <a:rPr lang="en-US" dirty="0"/>
              <a:t> </a:t>
            </a:r>
            <a:r>
              <a:rPr lang="en-US" dirty="0" err="1"/>
              <a:t>Mutlu</a:t>
            </a:r>
            <a:r>
              <a:rPr lang="en-US" dirty="0"/>
              <a:t>,</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327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TextBox 4">
            <a:extLst>
              <a:ext uri="{FF2B5EF4-FFF2-40B4-BE49-F238E27FC236}">
                <a16:creationId xmlns:a16="http://schemas.microsoft.com/office/drawing/2014/main" id="{BB09B705-782D-5543-A36E-90C01DB83752}"/>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150739689"/>
      </p:ext>
    </p:extLst>
  </p:cSld>
  <p:clrMapOvr>
    <a:masterClrMapping/>
  </p:clrMapOvr>
  <p:transition/>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t>
            </a:r>
            <a:r>
              <a:rPr lang="en-US" dirty="0">
                <a:solidFill>
                  <a:srgbClr val="0432FF"/>
                </a:solidFill>
              </a:rPr>
              <a:t>ASML</a:t>
            </a:r>
            <a:r>
              <a:rPr lang="en-US" dirty="0"/>
              <a:t>, </a:t>
            </a:r>
            <a:r>
              <a:rPr lang="en-US" dirty="0">
                <a:solidFill>
                  <a:srgbClr val="0432FF"/>
                </a:solidFill>
              </a:rPr>
              <a:t>Google</a:t>
            </a:r>
            <a:r>
              <a:rPr lang="en-US" dirty="0"/>
              <a:t>, </a:t>
            </a:r>
            <a:r>
              <a:rPr lang="en-US" dirty="0">
                <a:solidFill>
                  <a:srgbClr val="0432FF"/>
                </a:solidFill>
              </a:rPr>
              <a:t>Facebook</a:t>
            </a:r>
            <a:r>
              <a:rPr lang="en-US" dirty="0"/>
              <a:t>,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178801732"/>
      </p:ext>
    </p:extLst>
  </p:cSld>
  <p:clrMapOvr>
    <a:masterClrMapping/>
  </p:clrMapOvr>
  <p:transition/>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Acknowledgments</a:t>
            </a:r>
          </a:p>
        </p:txBody>
      </p:sp>
      <p:sp>
        <p:nvSpPr>
          <p:cNvPr id="3" name="Content Placeholder 2"/>
          <p:cNvSpPr>
            <a:spLocks noGrp="1"/>
          </p:cNvSpPr>
          <p:nvPr>
            <p:ph idx="1"/>
          </p:nvPr>
        </p:nvSpPr>
        <p:spPr>
          <a:xfrm>
            <a:off x="228600" y="1187605"/>
            <a:ext cx="8610600" cy="5193723"/>
          </a:xfrm>
        </p:spPr>
        <p:txBody>
          <a:bodyPr/>
          <a:lstStyle/>
          <a:p>
            <a:r>
              <a:rPr lang="en-US" dirty="0">
                <a:solidFill>
                  <a:srgbClr val="0000FF"/>
                </a:solidFill>
              </a:rPr>
              <a:t>My current and past students and postdocs</a:t>
            </a:r>
          </a:p>
          <a:p>
            <a:pPr lvl="1"/>
            <a:r>
              <a:rPr lang="en-US" sz="2100" dirty="0" err="1"/>
              <a:t>Rachata</a:t>
            </a:r>
            <a:r>
              <a:rPr lang="en-US" sz="2100" dirty="0"/>
              <a:t> </a:t>
            </a:r>
            <a:r>
              <a:rPr lang="en-US" sz="2100" dirty="0" err="1"/>
              <a:t>Ausavarungnirun</a:t>
            </a:r>
            <a:r>
              <a:rPr lang="en-US" sz="2100" dirty="0"/>
              <a:t>, Abhishek </a:t>
            </a:r>
            <a:r>
              <a:rPr lang="en-US" sz="2100" dirty="0" err="1"/>
              <a:t>Bhowmick</a:t>
            </a:r>
            <a:r>
              <a:rPr lang="en-US" sz="2100" dirty="0"/>
              <a:t>, </a:t>
            </a:r>
            <a:r>
              <a:rPr lang="en-US" sz="2100" dirty="0" err="1"/>
              <a:t>Amirali</a:t>
            </a:r>
            <a:r>
              <a:rPr lang="en-US" sz="2100" dirty="0"/>
              <a:t> </a:t>
            </a:r>
            <a:r>
              <a:rPr lang="en-US" sz="2100" dirty="0" err="1"/>
              <a:t>Boroumand</a:t>
            </a:r>
            <a:r>
              <a:rPr lang="en-US" sz="2100" dirty="0"/>
              <a:t>, </a:t>
            </a:r>
            <a:r>
              <a:rPr lang="en-US" sz="2100" dirty="0" err="1"/>
              <a:t>Rui</a:t>
            </a:r>
            <a:r>
              <a:rPr lang="en-US" sz="2100" dirty="0"/>
              <a:t> </a:t>
            </a:r>
            <a:r>
              <a:rPr lang="en-US" sz="2100" dirty="0" err="1"/>
              <a:t>Cai</a:t>
            </a:r>
            <a:r>
              <a:rPr lang="en-US" sz="2100" dirty="0"/>
              <a:t>, Yu </a:t>
            </a:r>
            <a:r>
              <a:rPr lang="en-US" sz="2100" dirty="0" err="1"/>
              <a:t>Cai</a:t>
            </a:r>
            <a:r>
              <a:rPr lang="en-US" sz="2100" dirty="0"/>
              <a:t>, Kevin Chang, </a:t>
            </a:r>
            <a:r>
              <a:rPr lang="en-US" sz="2100" dirty="0" err="1"/>
              <a:t>Saugata</a:t>
            </a:r>
            <a:r>
              <a:rPr lang="en-US" sz="2100" dirty="0"/>
              <a:t> </a:t>
            </a:r>
            <a:r>
              <a:rPr lang="en-US" sz="2100" dirty="0" err="1"/>
              <a:t>Ghose</a:t>
            </a:r>
            <a:r>
              <a:rPr lang="en-US" sz="2100" dirty="0"/>
              <a:t>, Kevin Hsieh, Tyler </a:t>
            </a:r>
            <a:r>
              <a:rPr lang="en-US" sz="2100" dirty="0" err="1"/>
              <a:t>Huberty</a:t>
            </a:r>
            <a:r>
              <a:rPr lang="en-US" sz="2100" dirty="0"/>
              <a:t>, Ben </a:t>
            </a:r>
            <a:r>
              <a:rPr lang="en-US" sz="2100" dirty="0" err="1"/>
              <a:t>Jaiyen</a:t>
            </a:r>
            <a:r>
              <a:rPr lang="en-US" sz="2100" dirty="0"/>
              <a:t>, Samira Khan, </a:t>
            </a:r>
            <a:r>
              <a:rPr lang="en-US" sz="2100" dirty="0" err="1"/>
              <a:t>Jeremie</a:t>
            </a:r>
            <a:r>
              <a:rPr lang="en-US" sz="2100" dirty="0"/>
              <a:t> Kim, Yoongu Kim, Yang Li, Jamie Liu, Lavanya Subramanian, Donghyuk Lee, </a:t>
            </a:r>
            <a:r>
              <a:rPr lang="en-US" sz="2100" dirty="0" err="1"/>
              <a:t>Yixin</a:t>
            </a:r>
            <a:r>
              <a:rPr lang="en-US" sz="2100" dirty="0"/>
              <a:t> </a:t>
            </a:r>
            <a:r>
              <a:rPr lang="en-US" sz="2100" dirty="0" err="1"/>
              <a:t>Luo</a:t>
            </a:r>
            <a:r>
              <a:rPr lang="en-US" sz="2100" dirty="0"/>
              <a:t>, Justin Meza, Gennady </a:t>
            </a:r>
            <a:r>
              <a:rPr lang="en-US" sz="2100" dirty="0" err="1"/>
              <a:t>Pekhimenko</a:t>
            </a:r>
            <a:r>
              <a:rPr lang="en-US" sz="2100" dirty="0"/>
              <a:t>, Vivek Seshadri, Lavanya Subramanian, </a:t>
            </a:r>
            <a:r>
              <a:rPr lang="en-US" sz="2100" dirty="0" err="1"/>
              <a:t>Nandita</a:t>
            </a:r>
            <a:r>
              <a:rPr lang="en-US" sz="2100" dirty="0"/>
              <a:t> </a:t>
            </a:r>
            <a:r>
              <a:rPr lang="en-US" sz="2100" dirty="0" err="1"/>
              <a:t>Vijaykumar</a:t>
            </a:r>
            <a:r>
              <a:rPr lang="en-US" sz="2100" dirty="0"/>
              <a:t>, </a:t>
            </a:r>
            <a:r>
              <a:rPr lang="en-US" sz="2100" dirty="0" err="1"/>
              <a:t>HanBin</a:t>
            </a:r>
            <a:r>
              <a:rPr lang="en-US" sz="2100" dirty="0"/>
              <a:t> Yoon, </a:t>
            </a:r>
            <a:r>
              <a:rPr lang="en-US" sz="2100" dirty="0" err="1"/>
              <a:t>Jishen</a:t>
            </a:r>
            <a:r>
              <a:rPr lang="en-US" sz="2100" dirty="0"/>
              <a:t> Zhao, …</a:t>
            </a:r>
          </a:p>
          <a:p>
            <a:endParaRPr lang="en-US" sz="400" dirty="0"/>
          </a:p>
          <a:p>
            <a:endParaRPr lang="en-US" sz="400" dirty="0"/>
          </a:p>
          <a:p>
            <a:endParaRPr lang="en-US" sz="400" dirty="0"/>
          </a:p>
          <a:p>
            <a:r>
              <a:rPr lang="en-US" dirty="0">
                <a:solidFill>
                  <a:srgbClr val="0000FF"/>
                </a:solidFill>
              </a:rPr>
              <a:t>My collaborators</a:t>
            </a:r>
          </a:p>
          <a:p>
            <a:pPr lvl="1"/>
            <a:r>
              <a:rPr lang="en-US" sz="2100" dirty="0"/>
              <a:t>Can Alkan, Chita Das, Phil Gibbons, </a:t>
            </a:r>
            <a:r>
              <a:rPr lang="en-US" sz="2100" dirty="0" err="1"/>
              <a:t>Sriram</a:t>
            </a:r>
            <a:r>
              <a:rPr lang="en-US" sz="2100" dirty="0"/>
              <a:t> </a:t>
            </a:r>
            <a:r>
              <a:rPr lang="en-US" sz="2100" dirty="0" err="1"/>
              <a:t>Govindan</a:t>
            </a:r>
            <a:r>
              <a:rPr lang="en-US" sz="2100" dirty="0"/>
              <a:t>, Norm </a:t>
            </a:r>
            <a:r>
              <a:rPr lang="en-US" sz="2100" dirty="0" err="1"/>
              <a:t>Jouppi</a:t>
            </a:r>
            <a:r>
              <a:rPr lang="en-US" sz="2100" dirty="0"/>
              <a:t>, </a:t>
            </a:r>
            <a:r>
              <a:rPr lang="en-US" sz="2100" dirty="0" err="1"/>
              <a:t>Mahmut</a:t>
            </a:r>
            <a:r>
              <a:rPr lang="en-US" sz="2100" dirty="0"/>
              <a:t> </a:t>
            </a:r>
            <a:r>
              <a:rPr lang="en-US" sz="2100" dirty="0" err="1"/>
              <a:t>Kandemir</a:t>
            </a:r>
            <a:r>
              <a:rPr lang="en-US" sz="2100" dirty="0"/>
              <a:t>, Mike </a:t>
            </a:r>
            <a:r>
              <a:rPr lang="en-US" sz="2100" dirty="0" err="1"/>
              <a:t>Kozuch</a:t>
            </a:r>
            <a:r>
              <a:rPr lang="en-US" sz="2100" dirty="0"/>
              <a:t>, </a:t>
            </a:r>
            <a:r>
              <a:rPr lang="en-US" sz="2100" dirty="0" err="1"/>
              <a:t>Konrad</a:t>
            </a:r>
            <a:r>
              <a:rPr lang="en-US" sz="2100" dirty="0"/>
              <a:t> Lai, Ken Mai, Todd Mowry, Yale </a:t>
            </a:r>
            <a:r>
              <a:rPr lang="en-US" sz="2100" dirty="0" err="1"/>
              <a:t>Patt</a:t>
            </a:r>
            <a:r>
              <a:rPr lang="en-US" sz="2100" dirty="0"/>
              <a:t>, </a:t>
            </a:r>
            <a:r>
              <a:rPr lang="en-US" sz="2100" dirty="0" err="1"/>
              <a:t>Moinuddin</a:t>
            </a:r>
            <a:r>
              <a:rPr lang="en-US" sz="2100" dirty="0"/>
              <a:t> </a:t>
            </a:r>
            <a:r>
              <a:rPr lang="en-US" sz="2100" dirty="0" err="1"/>
              <a:t>Qureshi</a:t>
            </a:r>
            <a:r>
              <a:rPr lang="en-US" sz="2100" dirty="0"/>
              <a:t>, Partha Ranganathan, </a:t>
            </a:r>
            <a:r>
              <a:rPr lang="en-US" sz="2100" dirty="0" err="1"/>
              <a:t>Bikash</a:t>
            </a:r>
            <a:r>
              <a:rPr lang="en-US" sz="2100" dirty="0"/>
              <a:t> Sharma, </a:t>
            </a:r>
            <a:r>
              <a:rPr lang="en-US" sz="2100" dirty="0" err="1"/>
              <a:t>Kushagra</a:t>
            </a:r>
            <a:r>
              <a:rPr lang="en-US" sz="2100" dirty="0"/>
              <a:t> </a:t>
            </a:r>
            <a:r>
              <a:rPr lang="en-US" sz="2100" dirty="0" err="1"/>
              <a:t>Vaid</a:t>
            </a:r>
            <a:r>
              <a:rPr lang="en-US" sz="2100" dirty="0"/>
              <a:t>, Chris Wilkerson,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35448188"/>
      </p:ext>
    </p:extLst>
  </p:cSld>
  <p:clrMapOvr>
    <a:masterClrMapping/>
  </p:clrMapOvr>
  <p:transition/>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4868586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331</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38+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hlinkClick r:id="rId6">
                  <a:extLst>
                    <a:ext uri="{A12FA001-AC4F-418D-AE19-62706E023703}">
                      <ahyp:hlinkClr xmlns:ahyp="http://schemas.microsoft.com/office/drawing/2018/hyperlinkcolor" val="tx"/>
                    </a:ext>
                  </a:extLst>
                </a:hlinkClick>
              </a:rPr>
              <a:t>https://safari.ethz.ch/safari-newsletter-january-2021/</a:t>
            </a: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41138481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https://safari.ethz.ch/safari-newsletter-april-2020/</a:t>
            </a:r>
            <a:r>
              <a:rPr lang="en-US" dirty="0">
                <a:solidFill>
                  <a:srgbClr val="0432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332</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389688006"/>
      </p:ext>
    </p:extLst>
  </p:cSld>
  <p:clrMapOvr>
    <a:masterClrMapping/>
  </p:clrMapOvr>
  <p:transition/>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333</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626485526"/>
      </p:ext>
    </p:extLst>
  </p:cSld>
  <p:clrMapOvr>
    <a:masterClrMapping/>
  </p:clrMapOvr>
  <p:transition/>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22 March 2021</a:t>
            </a:r>
          </a:p>
          <a:p>
            <a:r>
              <a:rPr lang="en-US" sz="2200" dirty="0" err="1"/>
              <a:t>Koc</a:t>
            </a:r>
            <a:r>
              <a:rPr lang="en-US" sz="2200" dirty="0"/>
              <a:t> University ACM Student Chapter Invited Talk</a:t>
            </a:r>
          </a:p>
          <a:p>
            <a:endParaRPr lang="en-US" sz="2200" dirty="0"/>
          </a:p>
          <a:p>
            <a:pPr algn="l"/>
            <a:endParaRPr lang="en-US" sz="2200" dirty="0"/>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2" name="Title 1">
            <a:extLst>
              <a:ext uri="{FF2B5EF4-FFF2-40B4-BE49-F238E27FC236}">
                <a16:creationId xmlns:a16="http://schemas.microsoft.com/office/drawing/2014/main" id="{93DF90B4-9AA1-0247-9894-BE34945D5732}"/>
              </a:ext>
            </a:extLst>
          </p:cNvPr>
          <p:cNvSpPr>
            <a:spLocks noGrp="1"/>
          </p:cNvSpPr>
          <p:nvPr>
            <p:ph type="ctrTitle"/>
          </p:nvPr>
        </p:nvSpPr>
        <p:spPr>
          <a:xfrm>
            <a:off x="395536" y="1412776"/>
            <a:ext cx="8382000" cy="2201416"/>
          </a:xfrm>
        </p:spPr>
        <p:txBody>
          <a:bodyPr>
            <a:normAutofit fontScale="90000"/>
          </a:bodyPr>
          <a:lstStyle/>
          <a:p>
            <a:pPr algn="ctr"/>
            <a:r>
              <a:rPr lang="en-US" sz="5300" dirty="0"/>
              <a:t>Future Computing Architectures</a:t>
            </a:r>
            <a:br>
              <a:rPr lang="en-US" sz="4400" b="1" dirty="0"/>
            </a:br>
            <a:br>
              <a:rPr lang="en-US" sz="1300" dirty="0"/>
            </a:br>
            <a:r>
              <a:rPr lang="en-US" sz="4400" dirty="0">
                <a:solidFill>
                  <a:srgbClr val="C00000"/>
                </a:solidFill>
              </a:rPr>
              <a:t>Challenges and Opportunities</a:t>
            </a:r>
            <a:br>
              <a:rPr lang="en-US" sz="4400" dirty="0"/>
            </a:br>
            <a:endParaRPr lang="en-US" sz="3800" dirty="0">
              <a:solidFill>
                <a:srgbClr val="FF0000"/>
              </a:solidFill>
            </a:endParaRPr>
          </a:p>
        </p:txBody>
      </p:sp>
    </p:spTree>
    <p:extLst>
      <p:ext uri="{BB962C8B-B14F-4D97-AF65-F5344CB8AC3E}">
        <p14:creationId xmlns:p14="http://schemas.microsoft.com/office/powerpoint/2010/main" val="2288984213"/>
      </p:ext>
    </p:extLst>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32091693"/>
      </p:ext>
    </p:extLst>
  </p:cSld>
  <p:clrMapOvr>
    <a:masterClrMapping/>
  </p:clrMapOvr>
  <p:transition/>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Research &amp; Teaching: 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08720"/>
            <a:ext cx="8915400" cy="5456535"/>
          </a:xfrm>
        </p:spPr>
        <p:txBody>
          <a:bodyPr/>
          <a:lstStyle/>
          <a:p>
            <a:pPr marL="0" indent="0" algn="ctr">
              <a:buNone/>
            </a:pPr>
            <a:r>
              <a:rPr lang="en-US" sz="1600" b="1"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b="1" dirty="0">
              <a:solidFill>
                <a:srgbClr val="0432FF"/>
              </a:solidFill>
            </a:endParaRPr>
          </a:p>
          <a:p>
            <a:pPr marL="0" indent="0" algn="ctr">
              <a:buNone/>
            </a:pPr>
            <a:endParaRPr lang="en-US" sz="1100" dirty="0"/>
          </a:p>
          <a:p>
            <a:pPr marL="0" indent="0" algn="ctr">
              <a:buNone/>
            </a:pPr>
            <a:endParaRPr lang="en-US" sz="200" dirty="0"/>
          </a:p>
          <a:p>
            <a:r>
              <a:rPr lang="en-US" dirty="0"/>
              <a:t>Future Computing Architectures</a:t>
            </a:r>
          </a:p>
          <a:p>
            <a:pPr lvl="1"/>
            <a:r>
              <a:rPr lang="en-US" sz="1300" dirty="0">
                <a:hlinkClick r:id="rId3"/>
              </a:rPr>
              <a:t>https://www.youtube.com/watch?v=kgiZlSOcGFM&amp;list=PL5Q2soXY2Zi8D_5MGV6EnXEJHnV2YFBJl&amp;index=1</a:t>
            </a:r>
            <a:endParaRPr lang="en-US" sz="1300" dirty="0"/>
          </a:p>
          <a:p>
            <a:pPr lvl="1"/>
            <a:endParaRPr lang="en-US" sz="800" dirty="0"/>
          </a:p>
          <a:p>
            <a:r>
              <a:rPr lang="en-US" dirty="0"/>
              <a:t>Enabling In-Memory Computation</a:t>
            </a:r>
          </a:p>
          <a:p>
            <a:pPr lvl="1"/>
            <a:r>
              <a:rPr lang="en-US" sz="1300" dirty="0">
                <a:hlinkClick r:id="rId4"/>
              </a:rPr>
              <a:t>https://www.youtube.com/watch?v=njX_14584Jw&amp;list=PL5Q2soXY2Zi8D_5MGV6EnXEJHnV2YFBJl&amp;index=16</a:t>
            </a:r>
            <a:r>
              <a:rPr lang="en-US" sz="1300" dirty="0"/>
              <a:t> </a:t>
            </a:r>
          </a:p>
          <a:p>
            <a:pPr lvl="1"/>
            <a:endParaRPr lang="en-US" sz="800" dirty="0"/>
          </a:p>
          <a:p>
            <a:r>
              <a:rPr lang="en-US" dirty="0"/>
              <a:t>Accelerating Genome Analysis</a:t>
            </a:r>
          </a:p>
          <a:p>
            <a:pPr lvl="1"/>
            <a:r>
              <a:rPr lang="en-US" sz="1300" dirty="0">
                <a:hlinkClick r:id="rId5"/>
              </a:rPr>
              <a:t>https://www.youtube.com/watch?v=r7sn41lH-4A&amp;list=PL5Q2soXY2Zi8D_5MGV6EnXEJHnV2YFBJl&amp;index=41</a:t>
            </a:r>
            <a:r>
              <a:rPr lang="en-US" sz="1300" dirty="0"/>
              <a:t> </a:t>
            </a:r>
          </a:p>
          <a:p>
            <a:pPr lvl="1"/>
            <a:endParaRPr lang="en-US" sz="800" dirty="0"/>
          </a:p>
          <a:p>
            <a:r>
              <a:rPr lang="en-US" dirty="0"/>
              <a:t>Rethinking Memory System Design</a:t>
            </a:r>
          </a:p>
          <a:p>
            <a:pPr lvl="1"/>
            <a:r>
              <a:rPr lang="en-US" sz="1300" dirty="0">
                <a:hlinkClick r:id="rId6"/>
              </a:rPr>
              <a:t>https://www.youtube.com/watch?v=F7xZLNMIY1E&amp;list=PL5Q2soXY2Zi8D_5MGV6EnXEJHnV2YFBJl&amp;index=3</a:t>
            </a:r>
            <a:endParaRPr lang="en-US" sz="1300" dirty="0"/>
          </a:p>
          <a:p>
            <a:pPr lvl="1"/>
            <a:endParaRPr lang="en-US" sz="800" dirty="0"/>
          </a:p>
          <a:p>
            <a:r>
              <a:rPr lang="en-US" dirty="0"/>
              <a:t>Intelligent Architectures for Intelligent Machines</a:t>
            </a:r>
          </a:p>
          <a:p>
            <a:pPr lvl="1"/>
            <a:r>
              <a:rPr lang="en-US" sz="1300" dirty="0">
                <a:hlinkClick r:id="rId7"/>
              </a:rPr>
              <a:t>https://www.youtube.com/watch?v=c6_LgzuNdkw&amp;list=PL5Q2soXY2Zi8D_5MGV6EnXEJHnV2YFBJl&amp;index=25</a:t>
            </a:r>
            <a:r>
              <a:rPr lang="en-US" sz="1300" dirty="0"/>
              <a:t> </a:t>
            </a:r>
          </a:p>
          <a:p>
            <a:pPr lvl="1"/>
            <a:endParaRPr lang="en-US" sz="800" dirty="0"/>
          </a:p>
          <a:p>
            <a:r>
              <a:rPr lang="en-US" dirty="0"/>
              <a:t>The Story of RowHammer</a:t>
            </a:r>
          </a:p>
          <a:p>
            <a:pPr lvl="1"/>
            <a:r>
              <a:rPr lang="en-US" sz="1300" dirty="0">
                <a:hlinkClick r:id="rId8"/>
              </a:rPr>
              <a:t>https://www.youtube.com/watch?v=sgd7PHQQ1AI&amp;list=PL5Q2soXY2Zi8D_5MGV6EnXEJHnV2YFBJl&amp;index=39</a:t>
            </a:r>
            <a:r>
              <a:rPr lang="en-US" sz="1300" dirty="0"/>
              <a:t> </a:t>
            </a:r>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555694458"/>
      </p:ext>
    </p:extLst>
  </p:cSld>
  <p:clrMapOvr>
    <a:masterClrMapping/>
  </p:clrMapOvr>
  <p:transition/>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https://people.inf.ethz.ch/omutlu/acaces2018.html</a:t>
            </a:r>
            <a:r>
              <a:rPr lang="en-US" dirty="0"/>
              <a:t> </a:t>
            </a:r>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337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63400203"/>
      </p:ext>
    </p:extLst>
  </p:cSld>
  <p:clrMapOvr>
    <a:masterClrMapping/>
  </p:clrMapOvr>
  <p:transition/>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Longer Memory Course (~18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TU Wien 2019 </a:t>
            </a:r>
          </a:p>
          <a:p>
            <a:pPr lvl="1"/>
            <a:r>
              <a:rPr lang="en-US" dirty="0"/>
              <a:t>Memory Systems and Memory-Centric Computing Systems</a:t>
            </a:r>
          </a:p>
          <a:p>
            <a:pPr lvl="1"/>
            <a:r>
              <a:rPr lang="en-US" dirty="0"/>
              <a:t>Taught by Onur Mutlu June 12-19, 2019</a:t>
            </a:r>
          </a:p>
          <a:p>
            <a:pPr lvl="1"/>
            <a:r>
              <a:rPr lang="en-US" dirty="0"/>
              <a:t>~18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https://safari.ethz.ch/memory_systems/TUWien2019</a:t>
            </a:r>
            <a:r>
              <a:rPr lang="en-US" dirty="0"/>
              <a:t>  </a:t>
            </a:r>
          </a:p>
          <a:p>
            <a:pPr lvl="1"/>
            <a:r>
              <a:rPr lang="en-US" dirty="0">
                <a:hlinkClick r:id="rId3"/>
              </a:rPr>
              <a:t>https://www.youtube.com/playlist?list=PL5Q2soXY2Zi_gntM55VoMlKlw7YrXOhbl</a:t>
            </a:r>
            <a:endParaRPr lang="en-US" dirty="0"/>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338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135165045"/>
      </p:ext>
    </p:extLst>
  </p:cSld>
  <p:clrMapOvr>
    <a:masterClrMapping/>
  </p:clrMapOvr>
  <p:transition/>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59861364"/>
      </p:ext>
    </p:extLst>
  </p:cSld>
  <p:clrMapOvr>
    <a:masterClrMapping/>
  </p:clrMapOvr>
  <p:transition/>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hlinkClick r:id="rId2"/>
              </a:rPr>
              <a:t>"Some Reflections (on DRAM)"</a:t>
            </a:r>
            <a:br>
              <a:rPr lang="en-US" sz="1800" dirty="0"/>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hlinkClick r:id="rId10"/>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361323714"/>
      </p:ext>
    </p:extLst>
  </p:cSld>
  <p:clrMapOvr>
    <a:masterClrMapping/>
  </p:clrMapOvr>
  <p:transition/>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6160901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31105548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27983271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7175969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IV</a:t>
            </a:r>
          </a:p>
        </p:txBody>
      </p:sp>
      <p:sp>
        <p:nvSpPr>
          <p:cNvPr id="3" name="Content Placeholder 2"/>
          <p:cNvSpPr>
            <a:spLocks noGrp="1"/>
          </p:cNvSpPr>
          <p:nvPr>
            <p:ph idx="1"/>
          </p:nvPr>
        </p:nvSpPr>
        <p:spPr/>
        <p:txBody>
          <a:bodyPr/>
          <a:lstStyle/>
          <a:p>
            <a:r>
              <a:rPr lang="en-US" dirty="0"/>
              <a:t>Onur Mutlu and Lavanya Subramanian,</a:t>
            </a:r>
            <a:br>
              <a:rPr lang="en-US" dirty="0"/>
            </a:br>
            <a:r>
              <a:rPr lang="en-US" b="1" dirty="0">
                <a:hlinkClick r:id="rId2"/>
              </a:rPr>
              <a:t>"Research Problems and Opportunities in Memory Systems"</a:t>
            </a:r>
            <a:br>
              <a:rPr lang="en-US" dirty="0"/>
            </a:br>
            <a:r>
              <a:rPr lang="en-US" i="1" dirty="0"/>
              <a:t>Invited Article in </a:t>
            </a:r>
            <a:r>
              <a:rPr lang="en-US" i="1" dirty="0">
                <a:hlinkClick r:id="rId3"/>
              </a:rPr>
              <a:t>Supercomputing Frontiers and Innovations</a:t>
            </a:r>
            <a:r>
              <a:rPr lang="en-US" i="1" dirty="0"/>
              <a:t> (</a:t>
            </a:r>
            <a:r>
              <a:rPr lang="en-US" b="1" i="1" dirty="0"/>
              <a:t>SUPERFRI</a:t>
            </a:r>
            <a:r>
              <a:rPr lang="en-US" i="1" dirty="0"/>
              <a:t>)</a:t>
            </a:r>
            <a:r>
              <a:rPr lang="en-US" dirty="0"/>
              <a:t>, 2014/2015. </a:t>
            </a:r>
          </a:p>
          <a:p>
            <a:endParaRPr lang="en-US" dirty="0"/>
          </a:p>
        </p:txBody>
      </p:sp>
      <p:pic>
        <p:nvPicPr>
          <p:cNvPr id="5" name="Picture 4"/>
          <p:cNvPicPr>
            <a:picLocks noChangeAspect="1"/>
          </p:cNvPicPr>
          <p:nvPr/>
        </p:nvPicPr>
        <p:blipFill>
          <a:blip r:embed="rId4"/>
          <a:stretch>
            <a:fillRect/>
          </a:stretch>
        </p:blipFill>
        <p:spPr>
          <a:xfrm>
            <a:off x="127000" y="4467324"/>
            <a:ext cx="8890000" cy="977900"/>
          </a:xfrm>
          <a:prstGeom prst="rect">
            <a:avLst/>
          </a:prstGeom>
        </p:spPr>
      </p:pic>
      <p:sp>
        <p:nvSpPr>
          <p:cNvPr id="6" name="TextBox 5">
            <a:extLst>
              <a:ext uri="{FF2B5EF4-FFF2-40B4-BE49-F238E27FC236}">
                <a16:creationId xmlns:a16="http://schemas.microsoft.com/office/drawing/2014/main" id="{BAB96285-7F1A-C948-A4B7-54FCB0114C45}"/>
              </a:ext>
            </a:extLst>
          </p:cNvPr>
          <p:cNvSpPr txBox="1"/>
          <p:nvPr/>
        </p:nvSpPr>
        <p:spPr>
          <a:xfrm>
            <a:off x="184520" y="6453336"/>
            <a:ext cx="87799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https://people.inf.ethz.ch/omutlu/pub/memory-systems-research_superfri14.pdf</a:t>
            </a:r>
            <a:r>
              <a:rPr kumimoji="0" lang="en-US" sz="16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484712183"/>
      </p:ext>
    </p:extLst>
  </p:cSld>
  <p:clrMapOvr>
    <a:masterClrMapping/>
  </p:clrMapOvr>
  <p:transition/>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324" y="3789040"/>
            <a:ext cx="9144000" cy="2046514"/>
          </a:xfrm>
          <a:prstGeom prst="rect">
            <a:avLst/>
          </a:prstGeom>
        </p:spPr>
      </p:pic>
      <p:sp>
        <p:nvSpPr>
          <p:cNvPr id="5" name="Rectangle 4"/>
          <p:cNvSpPr/>
          <p:nvPr/>
        </p:nvSpPr>
        <p:spPr>
          <a:xfrm>
            <a:off x="107504" y="6520834"/>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1"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2672628722"/>
      </p:ext>
    </p:extLst>
  </p:cSld>
  <p:clrMapOvr>
    <a:masterClrMapping/>
  </p:clrMapOvr>
  <p:transition/>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VI</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Technical talk at </a:t>
            </a:r>
            <a:r>
              <a:rPr lang="en-US" i="1" dirty="0">
                <a:hlinkClick r:id="rId3"/>
              </a:rPr>
              <a:t>MemCon 2013</a:t>
            </a:r>
            <a:r>
              <a:rPr lang="en-US" i="1" dirty="0"/>
              <a:t> (</a:t>
            </a:r>
            <a:r>
              <a:rPr lang="en-US" b="1" i="1" dirty="0"/>
              <a:t>MEMCON</a:t>
            </a:r>
            <a:r>
              <a:rPr lang="en-US" i="1" dirty="0"/>
              <a:t>)</a:t>
            </a:r>
            <a:r>
              <a:rPr lang="en-US" dirty="0"/>
              <a:t>, Santa Clara, CA, August 2013. [</a:t>
            </a:r>
            <a:r>
              <a:rPr lang="en-US" dirty="0">
                <a:hlinkClick r:id="rId4"/>
              </a:rPr>
              <a:t>Slides (pptx)</a:t>
            </a:r>
            <a:r>
              <a:rPr lang="en-US" dirty="0"/>
              <a:t> </a:t>
            </a:r>
            <a:r>
              <a:rPr lang="en-US" dirty="0">
                <a:hlinkClick r:id="rId5"/>
              </a:rPr>
              <a:t>(pdf)</a:t>
            </a:r>
            <a:r>
              <a:rPr lang="en-US" dirty="0"/>
              <a:t>]</a:t>
            </a:r>
            <a:br>
              <a:rPr lang="en-US" dirty="0"/>
            </a:br>
            <a:r>
              <a:rPr lang="en-US" dirty="0"/>
              <a:t>[</a:t>
            </a:r>
            <a:r>
              <a:rPr lang="en-US" dirty="0">
                <a:hlinkClick r:id="rId6"/>
              </a:rPr>
              <a:t>Video</a:t>
            </a:r>
            <a:r>
              <a:rPr lang="en-US" dirty="0"/>
              <a:t>] [</a:t>
            </a:r>
            <a:r>
              <a:rPr lang="en-US" dirty="0">
                <a:hlinkClick r:id="rId7"/>
              </a:rPr>
              <a:t>Coverage on StorageSearch</a:t>
            </a:r>
            <a:r>
              <a:rPr lang="en-US" dirty="0"/>
              <a:t>] </a:t>
            </a:r>
          </a:p>
        </p:txBody>
      </p:sp>
      <p:pic>
        <p:nvPicPr>
          <p:cNvPr id="6" name="Picture 5"/>
          <p:cNvPicPr>
            <a:picLocks noChangeAspect="1"/>
          </p:cNvPicPr>
          <p:nvPr/>
        </p:nvPicPr>
        <p:blipFill>
          <a:blip r:embed="rId8"/>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338957518"/>
      </p:ext>
    </p:extLst>
  </p:cSld>
  <p:clrMapOvr>
    <a:masterClrMapping/>
  </p:clrMapOvr>
  <p:transition/>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600" dirty="0"/>
              <a:t>Reference Overview Paper VII</a:t>
            </a:r>
            <a:endParaRPr lang="en-US" sz="3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9162" y="1268760"/>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28465589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Reference Overview Paper VIII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Jeremie Kim,</a:t>
            </a:r>
            <a:br>
              <a:rPr lang="en-US" sz="2000" dirty="0"/>
            </a:br>
            <a:r>
              <a:rPr lang="en-US" sz="2000" b="1" dirty="0">
                <a:hlinkClick r:id="rId2"/>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(30 minutes)]</a:t>
            </a:r>
          </a:p>
          <a:p>
            <a:pPr marL="0" indent="0">
              <a:buNone/>
            </a:pP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635782034"/>
      </p:ext>
    </p:extLst>
  </p:cSld>
  <p:clrMapOvr>
    <a:masterClrMapping/>
  </p:clrMapOvr>
  <p:transition/>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a:t>
            </a:r>
          </a:p>
        </p:txBody>
      </p:sp>
      <p:sp>
        <p:nvSpPr>
          <p:cNvPr id="3" name="Content Placeholder 2"/>
          <p:cNvSpPr>
            <a:spLocks noGrp="1"/>
          </p:cNvSpPr>
          <p:nvPr>
            <p:ph idx="1"/>
          </p:nvPr>
        </p:nvSpPr>
        <p:spPr>
          <a:xfrm>
            <a:off x="228600" y="1115597"/>
            <a:ext cx="8915400" cy="5193723"/>
          </a:xfrm>
        </p:spPr>
        <p:txBody>
          <a:bodyPr/>
          <a:lstStyle/>
          <a:p>
            <a:r>
              <a:rPr lang="en-US" b="1" dirty="0">
                <a:hlinkClick r:id="rId2"/>
              </a:rPr>
              <a:t>Undergraduate Digital Design &amp; Computer Architecture Course Lecture Videos</a:t>
            </a:r>
            <a:r>
              <a:rPr lang="en-US" b="1" dirty="0"/>
              <a:t> (</a:t>
            </a:r>
            <a:r>
              <a:rPr lang="en-US" b="1" dirty="0">
                <a:hlinkClick r:id="rId3"/>
              </a:rPr>
              <a:t>2020</a:t>
            </a:r>
            <a:r>
              <a:rPr lang="en-US" b="1" dirty="0"/>
              <a:t>, </a:t>
            </a:r>
            <a:r>
              <a:rPr lang="en-US" b="1" dirty="0">
                <a:hlinkClick r:id="rId2"/>
              </a:rPr>
              <a:t>2019</a:t>
            </a:r>
            <a:r>
              <a:rPr lang="en-US" b="1" dirty="0"/>
              <a:t>, </a:t>
            </a:r>
            <a:r>
              <a:rPr lang="en-US" b="1" dirty="0">
                <a:hlinkClick r:id="rId4"/>
              </a:rPr>
              <a:t>2018</a:t>
            </a:r>
            <a:r>
              <a:rPr lang="en-US" b="1" dirty="0"/>
              <a:t>, </a:t>
            </a:r>
            <a:r>
              <a:rPr lang="en-US" b="1" dirty="0">
                <a:hlinkClick r:id="rId5"/>
              </a:rPr>
              <a:t>2017</a:t>
            </a:r>
            <a:r>
              <a:rPr lang="en-US" b="1" dirty="0"/>
              <a:t>, </a:t>
            </a:r>
            <a:r>
              <a:rPr lang="en-US" b="1" dirty="0">
                <a:hlinkClick r:id="rId6"/>
              </a:rPr>
              <a:t>2015</a:t>
            </a:r>
            <a:r>
              <a:rPr lang="en-US" b="1" dirty="0"/>
              <a:t>, </a:t>
            </a:r>
            <a:r>
              <a:rPr lang="en-US" b="1" dirty="0">
                <a:hlinkClick r:id="rId7"/>
              </a:rPr>
              <a:t>2014</a:t>
            </a:r>
            <a:r>
              <a:rPr lang="en-US" b="1" dirty="0"/>
              <a:t>, </a:t>
            </a:r>
            <a:r>
              <a:rPr lang="en-US" b="1" dirty="0">
                <a:hlinkClick r:id="rId8"/>
              </a:rPr>
              <a:t>2013</a:t>
            </a:r>
            <a:r>
              <a:rPr lang="en-US" b="1" dirty="0"/>
              <a:t>)</a:t>
            </a:r>
          </a:p>
          <a:p>
            <a:r>
              <a:rPr lang="en-US" b="1" dirty="0">
                <a:hlinkClick r:id="rId9"/>
              </a:rPr>
              <a:t>Undergraduate Digital Design &amp; Computer Architecture Course Materials</a:t>
            </a:r>
            <a:r>
              <a:rPr lang="en-US" b="1" dirty="0"/>
              <a:t> (</a:t>
            </a:r>
            <a:r>
              <a:rPr lang="en-US" b="1" dirty="0">
                <a:hlinkClick r:id="rId10"/>
              </a:rPr>
              <a:t>2020</a:t>
            </a:r>
            <a:r>
              <a:rPr lang="en-US" b="1" dirty="0"/>
              <a:t>, </a:t>
            </a:r>
            <a:r>
              <a:rPr lang="en-US" b="1" dirty="0">
                <a:hlinkClick r:id="rId9"/>
              </a:rPr>
              <a:t>2019</a:t>
            </a:r>
            <a:r>
              <a:rPr lang="en-US" b="1" dirty="0"/>
              <a:t>, </a:t>
            </a:r>
            <a:r>
              <a:rPr lang="en-US" b="1" dirty="0">
                <a:hlinkClick r:id="rId11"/>
              </a:rPr>
              <a:t>2018</a:t>
            </a:r>
            <a:r>
              <a:rPr lang="en-US" b="1" dirty="0"/>
              <a:t>, </a:t>
            </a:r>
            <a:r>
              <a:rPr lang="en-US" b="1" dirty="0">
                <a:hlinkClick r:id="rId12"/>
              </a:rPr>
              <a:t>2015</a:t>
            </a:r>
            <a:r>
              <a:rPr lang="en-US" b="1" dirty="0"/>
              <a:t>, </a:t>
            </a:r>
            <a:r>
              <a:rPr lang="en-US" b="1" dirty="0">
                <a:hlinkClick r:id="rId13"/>
              </a:rPr>
              <a:t>2014</a:t>
            </a:r>
            <a:r>
              <a:rPr lang="en-US" b="1" dirty="0"/>
              <a:t>, </a:t>
            </a:r>
            <a:r>
              <a:rPr lang="en-US" b="1" dirty="0">
                <a:hlinkClick r:id="rId14"/>
              </a:rPr>
              <a:t>2013</a:t>
            </a:r>
            <a:r>
              <a:rPr lang="en-US" b="1" dirty="0"/>
              <a:t>)</a:t>
            </a:r>
            <a:endParaRPr lang="en-US" sz="1500" b="1" dirty="0">
              <a:hlinkClick r:id="" action="ppaction://noaction"/>
            </a:endParaRPr>
          </a:p>
          <a:p>
            <a:endParaRPr lang="en-US" sz="1500" b="1" dirty="0">
              <a:hlinkClick r:id="" action="ppaction://noaction"/>
            </a:endParaRPr>
          </a:p>
          <a:p>
            <a:r>
              <a:rPr lang="en-US" b="1" dirty="0">
                <a:hlinkClick r:id="rId15"/>
              </a:rPr>
              <a:t>Graduate Computer Architecture Course Lecture Videos</a:t>
            </a:r>
            <a:r>
              <a:rPr lang="en-US" b="1" dirty="0"/>
              <a:t> (</a:t>
            </a:r>
            <a:r>
              <a:rPr lang="en-US" b="1" dirty="0">
                <a:hlinkClick r:id="rId15"/>
              </a:rPr>
              <a:t>2019</a:t>
            </a:r>
            <a:r>
              <a:rPr lang="en-US" b="1" dirty="0"/>
              <a:t>, </a:t>
            </a:r>
            <a:r>
              <a:rPr lang="en-US" b="1" dirty="0">
                <a:hlinkClick r:id="rId16"/>
              </a:rPr>
              <a:t>2018</a:t>
            </a:r>
            <a:r>
              <a:rPr lang="en-US" b="1" dirty="0"/>
              <a:t>, </a:t>
            </a:r>
            <a:r>
              <a:rPr lang="en-US" b="1" dirty="0">
                <a:hlinkClick r:id="rId17"/>
              </a:rPr>
              <a:t>2017</a:t>
            </a:r>
            <a:r>
              <a:rPr lang="en-US" b="1" dirty="0"/>
              <a:t>, </a:t>
            </a:r>
            <a:r>
              <a:rPr lang="en-US" b="1" dirty="0">
                <a:hlinkClick r:id="rId18"/>
              </a:rPr>
              <a:t>2015</a:t>
            </a:r>
            <a:r>
              <a:rPr lang="en-US" b="1" dirty="0"/>
              <a:t>, </a:t>
            </a:r>
            <a:r>
              <a:rPr lang="en-US" b="1" dirty="0">
                <a:hlinkClick r:id="rId19"/>
              </a:rPr>
              <a:t>2013</a:t>
            </a:r>
            <a:r>
              <a:rPr lang="en-US" b="1" dirty="0"/>
              <a:t>)</a:t>
            </a:r>
          </a:p>
          <a:p>
            <a:r>
              <a:rPr lang="en-US" b="1" dirty="0">
                <a:hlinkClick r:id="rId20"/>
              </a:rPr>
              <a:t>Graduate Computer Architecture Course Materials</a:t>
            </a:r>
            <a:r>
              <a:rPr lang="en-US" b="1" dirty="0"/>
              <a:t> (</a:t>
            </a:r>
            <a:r>
              <a:rPr lang="en-US" b="1" dirty="0">
                <a:hlinkClick r:id="rId20"/>
              </a:rPr>
              <a:t>2019</a:t>
            </a:r>
            <a:r>
              <a:rPr lang="en-US" b="1" dirty="0"/>
              <a:t>, </a:t>
            </a:r>
            <a:r>
              <a:rPr lang="en-US" b="1" dirty="0">
                <a:hlinkClick r:id="rId21"/>
              </a:rPr>
              <a:t>2018</a:t>
            </a:r>
            <a:r>
              <a:rPr lang="en-US" b="1" dirty="0"/>
              <a:t>, </a:t>
            </a:r>
            <a:r>
              <a:rPr lang="en-US" b="1" dirty="0">
                <a:hlinkClick r:id="rId22"/>
              </a:rPr>
              <a:t>2017</a:t>
            </a:r>
            <a:r>
              <a:rPr lang="en-US" b="1" dirty="0"/>
              <a:t>, </a:t>
            </a:r>
            <a:r>
              <a:rPr lang="en-US" b="1" dirty="0">
                <a:hlinkClick r:id="rId23"/>
              </a:rPr>
              <a:t>2015</a:t>
            </a:r>
            <a:r>
              <a:rPr lang="en-US" b="1" dirty="0"/>
              <a:t>, </a:t>
            </a:r>
            <a:r>
              <a:rPr lang="en-US" b="1" dirty="0">
                <a:hlinkClick r:id="rId24"/>
              </a:rPr>
              <a:t>2013</a:t>
            </a:r>
            <a:r>
              <a:rPr lang="en-US" b="1" dirty="0"/>
              <a:t>)</a:t>
            </a:r>
          </a:p>
          <a:p>
            <a:pPr marL="0" indent="0">
              <a:buNone/>
            </a:pPr>
            <a:endParaRPr lang="en-US" sz="1500" b="1" dirty="0">
              <a:hlinkClick r:id="" action="ppaction://noaction"/>
            </a:endParaRPr>
          </a:p>
          <a:p>
            <a:r>
              <a:rPr lang="en-US" b="1" dirty="0">
                <a:hlinkClick r:id="rId25"/>
              </a:rPr>
              <a:t>Parallel Computer Architecture Course Materials</a:t>
            </a:r>
            <a:r>
              <a:rPr lang="en-US" b="1" dirty="0"/>
              <a:t> (</a:t>
            </a:r>
            <a:r>
              <a:rPr lang="en-US" b="1" dirty="0">
                <a:hlinkClick r:id="rId26"/>
              </a:rPr>
              <a:t>Lecture Videos</a:t>
            </a:r>
            <a:r>
              <a:rPr lang="en-US" b="1" dirty="0"/>
              <a:t>)</a:t>
            </a:r>
          </a:p>
          <a:p>
            <a:endParaRPr lang="en-US" sz="1200" b="1" dirty="0">
              <a:hlinkClick r:id="rId27"/>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690635514"/>
      </p:ext>
    </p:extLst>
  </p:cSld>
  <p:clrMapOvr>
    <a:masterClrMapping/>
  </p:clrMapOvr>
  <p:transition/>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(II)</a:t>
            </a:r>
          </a:p>
        </p:txBody>
      </p:sp>
      <p:sp>
        <p:nvSpPr>
          <p:cNvPr id="3" name="Content Placeholder 2"/>
          <p:cNvSpPr>
            <a:spLocks noGrp="1"/>
          </p:cNvSpPr>
          <p:nvPr>
            <p:ph idx="1"/>
          </p:nvPr>
        </p:nvSpPr>
        <p:spPr>
          <a:xfrm>
            <a:off x="228600" y="823482"/>
            <a:ext cx="8915400" cy="5193723"/>
          </a:xfrm>
        </p:spPr>
        <p:txBody>
          <a:bodyPr/>
          <a:lstStyle/>
          <a:p>
            <a:endParaRPr lang="en-US" sz="1200" b="1" dirty="0">
              <a:hlinkClick r:id="rId2"/>
            </a:endParaRPr>
          </a:p>
          <a:p>
            <a:r>
              <a:rPr lang="en-US" b="1" dirty="0">
                <a:hlinkClick r:id="rId3"/>
              </a:rPr>
              <a:t>Seminar in Computer Architecture Course Lecture Videos</a:t>
            </a:r>
            <a:r>
              <a:rPr lang="en-US" b="1" dirty="0"/>
              <a:t> (</a:t>
            </a:r>
            <a:r>
              <a:rPr lang="en-US" b="1" dirty="0">
                <a:hlinkClick r:id="rId3"/>
              </a:rPr>
              <a:t>Spring 2020</a:t>
            </a:r>
            <a:r>
              <a:rPr lang="en-US" b="1" dirty="0"/>
              <a:t>, </a:t>
            </a:r>
            <a:r>
              <a:rPr lang="en-US" b="1" dirty="0">
                <a:hlinkClick r:id="rId4"/>
              </a:rPr>
              <a:t>Fall 2019</a:t>
            </a:r>
            <a:r>
              <a:rPr lang="en-US" b="1" dirty="0"/>
              <a:t>, </a:t>
            </a:r>
            <a:r>
              <a:rPr lang="en-US" b="1" dirty="0">
                <a:hlinkClick r:id="rId5"/>
              </a:rPr>
              <a:t>Spring 2019</a:t>
            </a:r>
            <a:r>
              <a:rPr lang="en-US" b="1" dirty="0"/>
              <a:t>, </a:t>
            </a:r>
            <a:r>
              <a:rPr lang="en-US" b="1" dirty="0">
                <a:hlinkClick r:id="rId6"/>
              </a:rPr>
              <a:t>2018</a:t>
            </a:r>
            <a:r>
              <a:rPr lang="en-US" b="1" dirty="0"/>
              <a:t>)</a:t>
            </a:r>
          </a:p>
          <a:p>
            <a:r>
              <a:rPr lang="en-US" b="1" dirty="0">
                <a:hlinkClick r:id="rId7"/>
              </a:rPr>
              <a:t>Seminar in Computer Architecture Course Materials</a:t>
            </a:r>
            <a:r>
              <a:rPr lang="en-US" b="1" dirty="0"/>
              <a:t> (</a:t>
            </a:r>
            <a:r>
              <a:rPr lang="en-US" b="1" dirty="0">
                <a:hlinkClick r:id="rId7"/>
              </a:rPr>
              <a:t>Spring 2020</a:t>
            </a:r>
            <a:r>
              <a:rPr lang="en-US" b="1" dirty="0"/>
              <a:t>, </a:t>
            </a:r>
            <a:r>
              <a:rPr lang="en-US" b="1" dirty="0">
                <a:hlinkClick r:id="rId8"/>
              </a:rPr>
              <a:t>Fall 2019</a:t>
            </a:r>
            <a:r>
              <a:rPr lang="en-US" b="1" dirty="0"/>
              <a:t>, </a:t>
            </a:r>
            <a:r>
              <a:rPr lang="en-US" b="1" dirty="0">
                <a:hlinkClick r:id="rId9"/>
              </a:rPr>
              <a:t>Spring 2019</a:t>
            </a:r>
            <a:r>
              <a:rPr lang="en-US" b="1" dirty="0"/>
              <a:t>, </a:t>
            </a:r>
            <a:r>
              <a:rPr lang="en-US" b="1" dirty="0">
                <a:hlinkClick r:id="rId10"/>
              </a:rPr>
              <a:t>2018</a:t>
            </a:r>
            <a:r>
              <a:rPr lang="en-US" b="1" dirty="0"/>
              <a:t>)</a:t>
            </a:r>
          </a:p>
          <a:p>
            <a:pPr marL="0" indent="0">
              <a:buNone/>
            </a:pPr>
            <a:endParaRPr lang="en-US" b="1" dirty="0"/>
          </a:p>
          <a:p>
            <a:r>
              <a:rPr lang="en-US" b="1" dirty="0">
                <a:hlinkClick r:id="rId11"/>
              </a:rPr>
              <a:t>Memory Systems Course Lecture Videos</a:t>
            </a:r>
            <a:r>
              <a:rPr lang="en-US" b="1" dirty="0"/>
              <a:t> (</a:t>
            </a:r>
            <a:r>
              <a:rPr lang="en-US" b="1" dirty="0">
                <a:hlinkClick r:id="rId12"/>
              </a:rPr>
              <a:t>Sept 2019</a:t>
            </a:r>
            <a:r>
              <a:rPr lang="en-US" b="1" dirty="0"/>
              <a:t>, </a:t>
            </a:r>
            <a:r>
              <a:rPr lang="en-US" b="1" dirty="0">
                <a:hlinkClick r:id="rId13"/>
              </a:rPr>
              <a:t>July 2019</a:t>
            </a:r>
            <a:r>
              <a:rPr lang="en-US" b="1" dirty="0"/>
              <a:t>, </a:t>
            </a:r>
            <a:r>
              <a:rPr lang="en-US" b="1" dirty="0">
                <a:hlinkClick r:id="rId14"/>
              </a:rPr>
              <a:t>June 2019</a:t>
            </a:r>
            <a:r>
              <a:rPr lang="en-US" b="1" dirty="0"/>
              <a:t>, </a:t>
            </a:r>
            <a:r>
              <a:rPr lang="en-US" b="1" dirty="0">
                <a:hlinkClick r:id="rId11"/>
              </a:rPr>
              <a:t>October 2018</a:t>
            </a:r>
            <a:r>
              <a:rPr lang="en-US" b="1" dirty="0"/>
              <a:t>)</a:t>
            </a:r>
          </a:p>
          <a:p>
            <a:r>
              <a:rPr lang="en-US" b="1" dirty="0">
                <a:hlinkClick r:id="rId15"/>
              </a:rPr>
              <a:t>Memory Systems Short Course Lecture Materials</a:t>
            </a:r>
            <a:r>
              <a:rPr lang="en-US" b="1" dirty="0"/>
              <a:t> (</a:t>
            </a:r>
            <a:r>
              <a:rPr lang="en-US" b="1" dirty="0">
                <a:hlinkClick r:id="rId15"/>
              </a:rPr>
              <a:t>Sept 2019</a:t>
            </a:r>
            <a:r>
              <a:rPr lang="en-US" b="1" dirty="0"/>
              <a:t>, </a:t>
            </a:r>
            <a:r>
              <a:rPr lang="en-US" b="1" dirty="0">
                <a:hlinkClick r:id="rId15"/>
              </a:rPr>
              <a:t>July 2019</a:t>
            </a:r>
            <a:r>
              <a:rPr lang="en-US" b="1" dirty="0"/>
              <a:t>, </a:t>
            </a:r>
            <a:r>
              <a:rPr lang="en-US" b="1" dirty="0">
                <a:hlinkClick r:id="rId16"/>
              </a:rPr>
              <a:t>June 2019</a:t>
            </a:r>
            <a:r>
              <a:rPr lang="en-US" b="1" dirty="0"/>
              <a:t>, </a:t>
            </a:r>
            <a:r>
              <a:rPr lang="en-US" b="1" dirty="0">
                <a:hlinkClick r:id="rId17"/>
              </a:rPr>
              <a:t>October 2018</a:t>
            </a:r>
            <a:r>
              <a:rPr lang="en-US" b="1" dirty="0"/>
              <a:t>)</a:t>
            </a:r>
          </a:p>
          <a:p>
            <a:r>
              <a:rPr lang="en-US" b="1" dirty="0">
                <a:hlinkClick r:id="rId18"/>
              </a:rPr>
              <a:t>ACACES Summer School Memory Systems Course Lecture Videos</a:t>
            </a:r>
            <a:r>
              <a:rPr lang="en-US" b="1" dirty="0"/>
              <a:t> (</a:t>
            </a:r>
            <a:r>
              <a:rPr lang="en-US" b="1" dirty="0">
                <a:hlinkClick r:id="rId18"/>
              </a:rPr>
              <a:t>2018</a:t>
            </a:r>
            <a:r>
              <a:rPr lang="en-US" b="1" dirty="0"/>
              <a:t>, </a:t>
            </a:r>
            <a:r>
              <a:rPr lang="en-US" b="1" dirty="0">
                <a:hlinkClick r:id="rId19"/>
              </a:rPr>
              <a:t>2013</a:t>
            </a:r>
            <a:r>
              <a:rPr lang="en-US" b="1" dirty="0"/>
              <a:t>)</a:t>
            </a:r>
          </a:p>
          <a:p>
            <a:r>
              <a:rPr lang="en-US" b="1" dirty="0">
                <a:hlinkClick r:id="rId20"/>
              </a:rPr>
              <a:t>ACACES Summer School Memory Systems Course Materials</a:t>
            </a:r>
            <a:r>
              <a:rPr lang="en-US" b="1" dirty="0"/>
              <a:t> (</a:t>
            </a:r>
            <a:r>
              <a:rPr lang="en-US" b="1" dirty="0">
                <a:hlinkClick r:id="rId20"/>
              </a:rPr>
              <a:t>2018</a:t>
            </a:r>
            <a:r>
              <a:rPr lang="en-US" b="1" dirty="0"/>
              <a:t>, </a:t>
            </a:r>
            <a:r>
              <a:rPr lang="en-US" b="1" dirty="0">
                <a:hlinkClick r:id="rId19"/>
              </a:rPr>
              <a:t>2013</a:t>
            </a:r>
            <a:r>
              <a:rPr lang="en-US" b="1" dirty="0"/>
              <a:t>)</a:t>
            </a:r>
          </a:p>
          <a:p>
            <a:endParaRPr lang="en-US" b="1" dirty="0">
              <a:hlinkClick r:id="rId21"/>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209698862"/>
      </p:ext>
    </p:extLst>
  </p:cSld>
  <p:clrMapOvr>
    <a:masterClrMapping/>
  </p:clrMapOvr>
  <p:transition/>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 Program to Induce RowHammer Errors</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 Simple Memory Simulator</a:t>
            </a:r>
          </a:p>
          <a:p>
            <a:pPr lvl="1"/>
            <a:r>
              <a:rPr lang="en-US" dirty="0">
                <a:hlinkClick r:id="rId4"/>
              </a:rPr>
              <a:t>https://github.com/CMU-SAFARI/memsim</a:t>
            </a:r>
            <a:r>
              <a:rPr lang="en-US" dirty="0"/>
              <a:t> </a:t>
            </a:r>
          </a:p>
          <a:p>
            <a:r>
              <a:rPr lang="en-US" dirty="0" err="1">
                <a:solidFill>
                  <a:srgbClr val="0000FF"/>
                </a:solidFill>
              </a:rPr>
              <a:t>NOCulator</a:t>
            </a:r>
            <a:r>
              <a:rPr lang="en-US" dirty="0">
                <a:solidFill>
                  <a:srgbClr val="0000FF"/>
                </a:solidFill>
              </a:rPr>
              <a:t> – Flexible Network-on-Chip Simulator</a:t>
            </a:r>
          </a:p>
          <a:p>
            <a:pPr lvl="1"/>
            <a:r>
              <a:rPr lang="en-US" dirty="0">
                <a:hlinkClick r:id="rId5"/>
              </a:rPr>
              <a:t>https://github.com/CMU-SAFARI/NOCulator</a:t>
            </a:r>
            <a:r>
              <a:rPr lang="en-US" dirty="0"/>
              <a:t> </a:t>
            </a:r>
          </a:p>
          <a:p>
            <a:r>
              <a:rPr lang="en-US" dirty="0">
                <a:solidFill>
                  <a:srgbClr val="0000FF"/>
                </a:solidFill>
              </a:rPr>
              <a:t>SoftMC – FPGA-Based DRAM Testing Infrastructure</a:t>
            </a:r>
          </a:p>
          <a:p>
            <a:pPr lvl="1"/>
            <a:r>
              <a:rPr lang="en-US" dirty="0">
                <a:hlinkClick r:id="rId6"/>
              </a:rPr>
              <a:t>https://github.com/CMU-SAFARI/SoftMC</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084259714"/>
      </p:ext>
    </p:extLst>
  </p:cSld>
  <p:clrMapOvr>
    <a:masterClrMapping/>
  </p:clrMapOvr>
  <p:transition/>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MQSim</a:t>
            </a:r>
            <a:r>
              <a:rPr lang="en-US" dirty="0">
                <a:solidFill>
                  <a:srgbClr val="0000FF"/>
                </a:solidFill>
              </a:rPr>
              <a:t> – A Fast Modern SSD Simulator </a:t>
            </a:r>
          </a:p>
          <a:p>
            <a:pPr lvl="1"/>
            <a:r>
              <a:rPr lang="en-US" dirty="0">
                <a:hlinkClick r:id="rId2"/>
              </a:rPr>
              <a:t>https://github.com/CMU-SAFARI/MQSim</a:t>
            </a:r>
            <a:r>
              <a:rPr lang="en-US" dirty="0"/>
              <a:t>  </a:t>
            </a:r>
          </a:p>
          <a:p>
            <a:r>
              <a:rPr lang="en-US" dirty="0">
                <a:solidFill>
                  <a:srgbClr val="0000FF"/>
                </a:solidFill>
              </a:rPr>
              <a:t>Mosaic – GPU Simulator Supporting Concurrent Applications</a:t>
            </a:r>
          </a:p>
          <a:p>
            <a:pPr lvl="1"/>
            <a:r>
              <a:rPr lang="en-US" dirty="0">
                <a:hlinkClick r:id="rId3"/>
              </a:rPr>
              <a:t>https://github.com/CMU-SAFARI/Mosaic</a:t>
            </a:r>
            <a:r>
              <a:rPr lang="en-US" dirty="0"/>
              <a:t>  </a:t>
            </a:r>
          </a:p>
          <a:p>
            <a:r>
              <a:rPr lang="en-US" dirty="0">
                <a:solidFill>
                  <a:srgbClr val="0000FF"/>
                </a:solidFill>
              </a:rPr>
              <a:t>IMPICA – Processing in 3D-Stacked Memory Simulator</a:t>
            </a:r>
          </a:p>
          <a:p>
            <a:pPr lvl="1"/>
            <a:r>
              <a:rPr lang="en-US" dirty="0">
                <a:hlinkClick r:id="rId4"/>
              </a:rPr>
              <a:t>https://github.com/CMU-SAFARI/IMPICA</a:t>
            </a:r>
            <a:r>
              <a:rPr lang="en-US" dirty="0"/>
              <a:t>  </a:t>
            </a:r>
          </a:p>
          <a:p>
            <a:r>
              <a:rPr lang="en-US" dirty="0">
                <a:solidFill>
                  <a:srgbClr val="0000FF"/>
                </a:solidFill>
              </a:rPr>
              <a:t>SMLA – Detailed 3D-Stacked Memory Simulator</a:t>
            </a:r>
          </a:p>
          <a:p>
            <a:pPr lvl="1"/>
            <a:r>
              <a:rPr lang="en-US" dirty="0">
                <a:hlinkClick r:id="rId5"/>
              </a:rPr>
              <a:t>https://github.com/CMU-SAFARI/SMLA</a:t>
            </a:r>
            <a:r>
              <a:rPr lang="en-US" dirty="0"/>
              <a:t>  </a:t>
            </a:r>
          </a:p>
          <a:p>
            <a:r>
              <a:rPr lang="en-US" dirty="0" err="1">
                <a:solidFill>
                  <a:srgbClr val="0000FF"/>
                </a:solidFill>
              </a:rPr>
              <a:t>HWASim</a:t>
            </a:r>
            <a:r>
              <a:rPr lang="en-US" dirty="0">
                <a:solidFill>
                  <a:srgbClr val="0000FF"/>
                </a:solidFill>
              </a:rPr>
              <a:t> – Simulator for Heterogeneous CPU-HWA Systems</a:t>
            </a:r>
          </a:p>
          <a:p>
            <a:pPr lvl="1"/>
            <a:r>
              <a:rPr lang="en-US" dirty="0">
                <a:hlinkClick r:id="rId6"/>
              </a:rPr>
              <a:t>https://github.com/CMU-SAFARI/HWASim</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24202230"/>
      </p:ext>
    </p:extLst>
  </p:cSld>
  <p:clrMapOvr>
    <a:masterClrMapping/>
  </p:clrMapOvr>
  <p:transition/>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Open Source Tools (III)</a:t>
            </a:r>
          </a:p>
        </p:txBody>
      </p:sp>
      <p:sp>
        <p:nvSpPr>
          <p:cNvPr id="3" name="Content Placeholder 2"/>
          <p:cNvSpPr>
            <a:spLocks noGrp="1"/>
          </p:cNvSpPr>
          <p:nvPr>
            <p:ph idx="1"/>
          </p:nvPr>
        </p:nvSpPr>
        <p:spPr>
          <a:xfrm>
            <a:off x="228600" y="692696"/>
            <a:ext cx="8610600" cy="5193723"/>
          </a:xfrm>
        </p:spPr>
        <p:txBody>
          <a:bodyPr/>
          <a:lstStyle/>
          <a:p>
            <a:pPr lvl="1"/>
            <a:endParaRPr lang="en-US" sz="1200" dirty="0"/>
          </a:p>
          <a:p>
            <a:r>
              <a:rPr lang="en-US" dirty="0">
                <a:solidFill>
                  <a:srgbClr val="FF0000"/>
                </a:solidFill>
              </a:rPr>
              <a:t>A lot more open-source software from my group</a:t>
            </a:r>
          </a:p>
          <a:p>
            <a:pPr lvl="1"/>
            <a:r>
              <a:rPr lang="en-US" b="1" dirty="0">
                <a:hlinkClick r:id="rId2"/>
              </a:rPr>
              <a:t>https://github.com/CMU-SAFARI/</a:t>
            </a:r>
            <a:r>
              <a:rPr lang="en-US" b="1" dirty="0"/>
              <a:t> </a:t>
            </a:r>
          </a:p>
          <a:p>
            <a:pPr lvl="1"/>
            <a:r>
              <a:rPr lang="en-US" b="1" dirty="0">
                <a:hlinkClick r:id="rId3"/>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3DBA81C-47FC-7447-8E5B-774D1DE2A5B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9591" y="2420888"/>
            <a:ext cx="7376851" cy="4005827"/>
          </a:xfrm>
          <a:prstGeom prst="rect">
            <a:avLst/>
          </a:prstGeom>
        </p:spPr>
      </p:pic>
    </p:spTree>
    <p:extLst>
      <p:ext uri="{BB962C8B-B14F-4D97-AF65-F5344CB8AC3E}">
        <p14:creationId xmlns:p14="http://schemas.microsoft.com/office/powerpoint/2010/main" val="2249119151"/>
      </p:ext>
    </p:extLst>
  </p:cSld>
  <p:clrMapOvr>
    <a:masterClrMapping/>
  </p:clrMapOvr>
  <p:transition/>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76E76-3DF3-9847-8A08-45FCD529858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AD7EBCD-5A6F-3340-B62D-91A3EF960DF5}"/>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D6134AB-D416-9A48-BBCD-22A7C7648CE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6B3D586A-3EAB-D842-A65E-F7012BD4D88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9552" y="11863"/>
            <a:ext cx="3823070" cy="6858000"/>
          </a:xfrm>
          <a:prstGeom prst="rect">
            <a:avLst/>
          </a:prstGeom>
        </p:spPr>
      </p:pic>
      <p:pic>
        <p:nvPicPr>
          <p:cNvPr id="6" name="Picture 5">
            <a:extLst>
              <a:ext uri="{FF2B5EF4-FFF2-40B4-BE49-F238E27FC236}">
                <a16:creationId xmlns:a16="http://schemas.microsoft.com/office/drawing/2014/main" id="{116FE935-377A-4A4C-B041-D868F81E0A8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41587" y="18078"/>
            <a:ext cx="3518647" cy="6858000"/>
          </a:xfrm>
          <a:prstGeom prst="rect">
            <a:avLst/>
          </a:prstGeom>
        </p:spPr>
      </p:pic>
    </p:spTree>
    <p:extLst>
      <p:ext uri="{BB962C8B-B14F-4D97-AF65-F5344CB8AC3E}">
        <p14:creationId xmlns:p14="http://schemas.microsoft.com/office/powerpoint/2010/main" val="2261414133"/>
      </p:ext>
    </p:extLst>
  </p:cSld>
  <p:clrMapOvr>
    <a:masterClrMapping/>
  </p:clrMapOvr>
  <p:transition/>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and Talks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r>
              <a:rPr lang="en-US" dirty="0">
                <a:solidFill>
                  <a:srgbClr val="0432FF"/>
                </a:solidFill>
              </a:rPr>
              <a:t> </a:t>
            </a:r>
            <a:r>
              <a:rPr lang="en-US" dirty="0">
                <a:solidFill>
                  <a:srgbClr val="0432FF"/>
                </a:solidFill>
                <a:hlinkClick r:id="rId3">
                  <a:extLst>
                    <a:ext uri="{A12FA001-AC4F-418D-AE19-62706E023703}">
                      <ahyp:hlinkClr xmlns:ahyp="http://schemas.microsoft.com/office/drawing/2018/hyperlinkcolor" val="tx"/>
                    </a:ext>
                  </a:extLst>
                </a:hlinkClick>
              </a:rPr>
              <a:t>http://scholar.google.com/citations?user=7XyGUGkAAAAJ&amp;hl=en</a:t>
            </a:r>
            <a:endParaRPr lang="en-US" dirty="0">
              <a:solidFill>
                <a:srgbClr val="0432FF"/>
              </a:solidFill>
            </a:endParaRPr>
          </a:p>
          <a:p>
            <a:pPr marL="344487" lvl="1" indent="0">
              <a:buNone/>
            </a:pPr>
            <a:endParaRPr lang="en-US" dirty="0">
              <a:solidFill>
                <a:srgbClr val="0432FF"/>
              </a:solidFill>
            </a:endParaRPr>
          </a:p>
          <a:p>
            <a:pPr marL="344487" lvl="1" indent="0">
              <a:buNone/>
            </a:pPr>
            <a:r>
              <a:rPr lang="en-US" b="1" dirty="0">
                <a:solidFill>
                  <a:srgbClr val="0432FF"/>
                </a:solidFill>
                <a:hlinkClick r:id="rId4">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682539221"/>
      </p:ext>
    </p:extLst>
  </p:cSld>
  <p:clrMapOvr>
    <a:masterClrMapping/>
  </p:clrMapOvr>
  <p:transition/>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6053347"/>
      </p:ext>
    </p:extLst>
  </p:cSld>
  <p:clrMapOvr>
    <a:masterClrMapping/>
  </p:clrMapOvr>
  <p:transition/>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End of Backup Slides</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EF0CAD05-5F98-C240-A41D-E171A6304933}" type="slidenum">
              <a:rPr lang="en-US" smtClean="0">
                <a:solidFill>
                  <a:srgbClr val="000000"/>
                </a:solidFill>
              </a:rPr>
              <a:pPr/>
              <a:t>358</a:t>
            </a:fld>
            <a:endParaRPr lang="en-US">
              <a:solidFill>
                <a:srgbClr val="000000"/>
              </a:solidFill>
            </a:endParaRPr>
          </a:p>
        </p:txBody>
      </p:sp>
    </p:spTree>
    <p:extLst>
      <p:ext uri="{BB962C8B-B14F-4D97-AF65-F5344CB8AC3E}">
        <p14:creationId xmlns:p14="http://schemas.microsoft.com/office/powerpoint/2010/main" val="1020926108"/>
      </p:ext>
    </p:extLst>
  </p:cSld>
  <p:clrMapOvr>
    <a:masterClrMapping/>
  </p:clrMapOvr>
  <p:transition/>
</p:sld>
</file>

<file path=ppt/theme/_rels/theme36.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6.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8.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2.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6.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0.xml><?xml version="1.0" encoding="utf-8"?>
<a:theme xmlns:a="http://schemas.openxmlformats.org/drawingml/2006/main" name="1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1.xml><?xml version="1.0" encoding="utf-8"?>
<a:theme xmlns:a="http://schemas.openxmlformats.org/drawingml/2006/main" name="17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3.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78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54.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6.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2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8.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34925" cap="rnd">
          <a:solidFill>
            <a:schemeClr val="tx1"/>
          </a:solidFill>
          <a:tailEnd type="none" w="lg"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59.xml><?xml version="1.0" encoding="utf-8"?>
<a:theme xmlns:a="http://schemas.openxmlformats.org/drawingml/2006/main" name="10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5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62.xml><?xml version="1.0" encoding="utf-8"?>
<a:theme xmlns:a="http://schemas.openxmlformats.org/drawingml/2006/main" name="1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3.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5.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4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9.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4.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7.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8.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9.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0.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1.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2.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3.xml><?xml version="1.0" encoding="utf-8"?>
<a:theme xmlns:a="http://schemas.openxmlformats.org/drawingml/2006/main" name="1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4.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197546</TotalTime>
  <Words>20174</Words>
  <Application>Microsoft Macintosh PowerPoint</Application>
  <PresentationFormat>On-screen Show (4:3)</PresentationFormat>
  <Paragraphs>3188</Paragraphs>
  <Slides>358</Slides>
  <Notes>57</Notes>
  <HiddenSlides>0</HiddenSlides>
  <MMClips>0</MMClips>
  <ScaleCrop>false</ScaleCrop>
  <HeadingPairs>
    <vt:vector size="8" baseType="variant">
      <vt:variant>
        <vt:lpstr>Fonts Used</vt:lpstr>
      </vt:variant>
      <vt:variant>
        <vt:i4>24</vt:i4>
      </vt:variant>
      <vt:variant>
        <vt:lpstr>Theme</vt:lpstr>
      </vt:variant>
      <vt:variant>
        <vt:i4>84</vt:i4>
      </vt:variant>
      <vt:variant>
        <vt:lpstr>Embedded OLE Servers</vt:lpstr>
      </vt:variant>
      <vt:variant>
        <vt:i4>1</vt:i4>
      </vt:variant>
      <vt:variant>
        <vt:lpstr>Slide Titles</vt:lpstr>
      </vt:variant>
      <vt:variant>
        <vt:i4>358</vt:i4>
      </vt:variant>
    </vt:vector>
  </HeadingPairs>
  <TitlesOfParts>
    <vt:vector size="467" baseType="lpstr">
      <vt:lpstr>Adobe Garamond Pro</vt:lpstr>
      <vt:lpstr>Arial</vt:lpstr>
      <vt:lpstr>Arial</vt:lpstr>
      <vt:lpstr>Arial Narrow</vt:lpstr>
      <vt:lpstr>Calibri</vt:lpstr>
      <vt:lpstr>Calibri Light</vt:lpstr>
      <vt:lpstr>Cambria</vt:lpstr>
      <vt:lpstr>Cambria Math</vt:lpstr>
      <vt:lpstr>Chalkduster</vt:lpstr>
      <vt:lpstr>Corbel</vt:lpstr>
      <vt:lpstr>Courier New</vt:lpstr>
      <vt:lpstr>europa</vt:lpstr>
      <vt:lpstr>Futura Medium</vt:lpstr>
      <vt:lpstr>Garamond</vt:lpstr>
      <vt:lpstr>Gill Sans</vt:lpstr>
      <vt:lpstr>Gill Sans MT</vt:lpstr>
      <vt:lpstr>Lucida Grande</vt:lpstr>
      <vt:lpstr>medium-content-sans-serif-font</vt:lpstr>
      <vt:lpstr>Myriad Pro Bold Cond</vt:lpstr>
      <vt:lpstr>Perpetua</vt:lpstr>
      <vt:lpstr>Proxima Nova</vt:lpstr>
      <vt:lpstr>Tahoma</vt:lpstr>
      <vt:lpstr>Times New Roman</vt:lpstr>
      <vt:lpstr>Wingdings</vt:lpstr>
      <vt:lpstr>Edge</vt:lpstr>
      <vt:lpstr>1_Edge</vt:lpstr>
      <vt:lpstr>3_Edge</vt:lpstr>
      <vt:lpstr>4_Edge</vt:lpstr>
      <vt:lpstr>6_Edge</vt:lpstr>
      <vt:lpstr>8_Edge</vt:lpstr>
      <vt:lpstr>2_Office Theme</vt:lpstr>
      <vt:lpstr>9_Edge</vt:lpstr>
      <vt:lpstr>16_Edge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156_Edge</vt:lpstr>
      <vt:lpstr>159_Edge</vt:lpstr>
      <vt:lpstr>12_Office Theme</vt:lpstr>
      <vt:lpstr>15_Office Theme</vt:lpstr>
      <vt:lpstr>170_Edge</vt:lpstr>
      <vt:lpstr>safari</vt:lpstr>
      <vt:lpstr>153_Edge</vt:lpstr>
      <vt:lpstr>5_Edge</vt:lpstr>
      <vt:lpstr>78_Edge</vt:lpstr>
      <vt:lpstr>7_Edge</vt:lpstr>
      <vt:lpstr>11_Edge</vt:lpstr>
      <vt:lpstr>12_Edge</vt:lpstr>
      <vt:lpstr>40_Edge</vt:lpstr>
      <vt:lpstr>41_Edge</vt:lpstr>
      <vt:lpstr>14_Edge</vt:lpstr>
      <vt:lpstr>25_Edge</vt:lpstr>
      <vt:lpstr>3_sesha-theme</vt:lpstr>
      <vt:lpstr>15_Edge</vt:lpstr>
      <vt:lpstr>3_Office Theme</vt:lpstr>
      <vt:lpstr>18_Edge</vt:lpstr>
      <vt:lpstr>21_Office Theme</vt:lpstr>
      <vt:lpstr>5_Office Theme</vt:lpstr>
      <vt:lpstr>102_Edge</vt:lpstr>
      <vt:lpstr>50_Edge</vt:lpstr>
      <vt:lpstr>4_sesha-theme</vt:lpstr>
      <vt:lpstr>16_Office Theme</vt:lpstr>
      <vt:lpstr>10_Edge</vt:lpstr>
      <vt:lpstr>Office Theme</vt:lpstr>
      <vt:lpstr>20_Edge</vt:lpstr>
      <vt:lpstr>26_Edge</vt:lpstr>
      <vt:lpstr>42_Edge</vt:lpstr>
      <vt:lpstr>7_Office Theme</vt:lpstr>
      <vt:lpstr>62_Edge</vt:lpstr>
      <vt:lpstr>67_Edge</vt:lpstr>
      <vt:lpstr>21_Edge</vt:lpstr>
      <vt:lpstr>22_Edge</vt:lpstr>
      <vt:lpstr>24_Edge</vt:lpstr>
      <vt:lpstr>99_Edge</vt:lpstr>
      <vt:lpstr>27_Edge</vt:lpstr>
      <vt:lpstr>1_Office Theme</vt:lpstr>
      <vt:lpstr>28_Edge</vt:lpstr>
      <vt:lpstr>27_Office Theme</vt:lpstr>
      <vt:lpstr>29_Edge</vt:lpstr>
      <vt:lpstr>30_Edge</vt:lpstr>
      <vt:lpstr>6_Office Theme</vt:lpstr>
      <vt:lpstr>19_Edge</vt:lpstr>
      <vt:lpstr>171_Edge</vt:lpstr>
      <vt:lpstr>155_Edge</vt:lpstr>
      <vt:lpstr>Visio</vt:lpstr>
      <vt:lpstr>Future Computing Architectures  Challenges and Opportunities </vt:lpstr>
      <vt:lpstr>Brief Self Introduction</vt:lpstr>
      <vt:lpstr>Current Research Mission</vt:lpstr>
      <vt:lpstr>Four Key Current Directions</vt:lpstr>
      <vt:lpstr>The Transformation Hierarchy</vt:lpstr>
      <vt:lpstr>Axiom</vt:lpstr>
      <vt:lpstr>Current Research Mission &amp; Major Topics</vt:lpstr>
      <vt:lpstr>PowerPoint Presentation</vt:lpstr>
      <vt:lpstr>SAFARI Newsletter January 2021 Edition</vt:lpstr>
      <vt:lpstr>Principle: Teaching and Research</vt:lpstr>
      <vt:lpstr>Principle: Insight and Ideas</vt:lpstr>
      <vt:lpstr>Research &amp; Teaching: Some Overview Talks</vt:lpstr>
      <vt:lpstr>An Interview on Research and Education</vt:lpstr>
      <vt:lpstr>More Thoughts and Suggestions</vt:lpstr>
      <vt:lpstr>Referenced Papers and Talks</vt:lpstr>
      <vt:lpstr>Future Computing Architectures  Challenges and Opportunities </vt:lpstr>
      <vt:lpstr>Why Do We Do Computing?</vt:lpstr>
      <vt:lpstr>Answer</vt:lpstr>
      <vt:lpstr>Answer Reworded</vt:lpstr>
      <vt:lpstr>Answer Extended</vt:lpstr>
      <vt:lpstr>How Does a Computer  Solve Problems?</vt:lpstr>
      <vt:lpstr>Answer</vt:lpstr>
      <vt:lpstr>How Do Problems   Get Solved by Electrons?</vt:lpstr>
      <vt:lpstr>The Transformation Hierarchy</vt:lpstr>
      <vt:lpstr>Computer Architecture</vt:lpstr>
      <vt:lpstr>Different Platforms, Different Goals</vt:lpstr>
      <vt:lpstr>Different Platforms, Different Goals</vt:lpstr>
      <vt:lpstr>Different Platforms, Different Goals</vt:lpstr>
      <vt:lpstr>Different Platforms, Different Goals</vt:lpstr>
      <vt:lpstr>Different Platforms, Different Goals</vt:lpstr>
      <vt:lpstr>Different Platforms, Different Goals</vt:lpstr>
      <vt:lpstr>Different Platforms, Different Goals</vt:lpstr>
      <vt:lpstr>Different Platforms, Different Goals</vt:lpstr>
      <vt:lpstr>Axiom</vt:lpstr>
      <vt:lpstr>What Kind of a Future      Do We Want?</vt:lpstr>
      <vt:lpstr>How Reliable/Secure/Safe is This Bridge?</vt:lpstr>
      <vt:lpstr>Collapse of the “Galloping Gertie”</vt:lpstr>
      <vt:lpstr>Another View</vt:lpstr>
      <vt:lpstr>How Secure Are These People?</vt:lpstr>
      <vt:lpstr>Challenge and Opportunity for Future</vt:lpstr>
      <vt:lpstr>Do We Want This?</vt:lpstr>
      <vt:lpstr>Or This?</vt:lpstr>
      <vt:lpstr>Challenge and Opportunity for Future</vt:lpstr>
      <vt:lpstr>Many Difficult Problems: Climate</vt:lpstr>
      <vt:lpstr>Many Difficult Problems: Congestion</vt:lpstr>
      <vt:lpstr>Many Difficult Problems: Intelligence </vt:lpstr>
      <vt:lpstr>Many Difficult Problems: Public Health </vt:lpstr>
      <vt:lpstr>Many Difficult Problems: Genome Analysis </vt:lpstr>
      <vt:lpstr>Accelerating Genome Analysis</vt:lpstr>
      <vt:lpstr>More on Fast Genome Analysis …</vt:lpstr>
      <vt:lpstr>Detailed Lectures on Genome Analysis</vt:lpstr>
      <vt:lpstr>Challenge and Opportunity for Future</vt:lpstr>
      <vt:lpstr>Personalized Medicine</vt:lpstr>
      <vt:lpstr>Comparative Genomics</vt:lpstr>
      <vt:lpstr>New Genome Sequencing Technologies</vt:lpstr>
      <vt:lpstr>Challenge and Opportunity for Future</vt:lpstr>
      <vt:lpstr>This Lecture is About …</vt:lpstr>
      <vt:lpstr>Increasingly Demanding Applications</vt:lpstr>
      <vt:lpstr>Key Realization</vt:lpstr>
      <vt:lpstr>Realization</vt:lpstr>
      <vt:lpstr>Focus is on Data Storage Systems (Memory)</vt:lpstr>
      <vt:lpstr>Focus is on Data Storage Systems (Memory)</vt:lpstr>
      <vt:lpstr>Focus is on Data Storage Systems (Memory)</vt:lpstr>
      <vt:lpstr>The Problem</vt:lpstr>
      <vt:lpstr>Data is Key for AI, ML, Genomics, …</vt:lpstr>
      <vt:lpstr>Memory Is Critical for Performance (I)</vt:lpstr>
      <vt:lpstr>Memory Is Critical for Performance (I)</vt:lpstr>
      <vt:lpstr>Memory Is Critical for Performance (II)</vt:lpstr>
      <vt:lpstr>Memory Is Critical for Performance (II)</vt:lpstr>
      <vt:lpstr>PowerPoint Presentation</vt:lpstr>
      <vt:lpstr>PowerPoint Presentation</vt:lpstr>
      <vt:lpstr>New Genome Sequencing Technologies</vt:lpstr>
      <vt:lpstr>New Genome Sequencing Technologies</vt:lpstr>
      <vt:lpstr>Memory is Critical for Energy </vt:lpstr>
      <vt:lpstr>Memory is Critical for Reliability</vt:lpstr>
      <vt:lpstr>Realization Reworded</vt:lpstr>
      <vt:lpstr>Four Key Issues in Future Platforms</vt:lpstr>
      <vt:lpstr>Maslow’s (Human) Hierarchy of Needs</vt:lpstr>
      <vt:lpstr>How Reliable/Secure/Safe is This Bridge?</vt:lpstr>
      <vt:lpstr>Collapse of the “Galloping Gertie”</vt:lpstr>
      <vt:lpstr>How Secure Are These People?</vt:lpstr>
      <vt:lpstr>The Problem</vt:lpstr>
      <vt:lpstr>As Memory Scales, It Becomes Unreliable</vt:lpstr>
      <vt:lpstr>The DRAM Scaling Problem</vt:lpstr>
      <vt:lpstr>Infrastructures to Understand Such Issues</vt:lpstr>
      <vt:lpstr>Infrastructures to Understand Such Issues</vt:lpstr>
      <vt:lpstr>SoftMC: Open Source DRAM Infrastructure</vt:lpstr>
      <vt:lpstr>SoftMC</vt:lpstr>
      <vt:lpstr>A Curious Discovery [Kim et al., ISCA 2014]</vt:lpstr>
      <vt:lpstr>DRAM RowHammer</vt:lpstr>
      <vt:lpstr>Modern DRAM is Prone to Disturbance Errors</vt:lpstr>
      <vt:lpstr>Most DRAM Modules Are Vulnerable</vt:lpstr>
      <vt:lpstr>Recent DRAM Is More Vulnerable</vt:lpstr>
      <vt:lpstr>Recent DRAM Is More Vulnerable</vt:lpstr>
      <vt:lpstr>Recent DRAM Is More Vulnerable</vt:lpstr>
      <vt:lpstr>Why Is This Happening?</vt:lpstr>
      <vt:lpstr>Higher-Level Implications</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Security Implications</vt:lpstr>
      <vt:lpstr>More Security Implications (I)</vt:lpstr>
      <vt:lpstr>More Security Implications (II)</vt:lpstr>
      <vt:lpstr>More Security Implications (III)</vt:lpstr>
      <vt:lpstr>More Security Implications (IV)</vt:lpstr>
      <vt:lpstr>More Security Implications (V)</vt:lpstr>
      <vt:lpstr>More Security Implications (VI)</vt:lpstr>
      <vt:lpstr>More Security Implications (VII)</vt:lpstr>
      <vt:lpstr>More Security Implications (VIII)</vt:lpstr>
      <vt:lpstr>More Security Implications (IX)</vt:lpstr>
      <vt:lpstr>More Security Implications?</vt:lpstr>
      <vt:lpstr>Apple’s Patch for RowHammer</vt:lpstr>
      <vt:lpstr>Solution Direction: Principled Designs</vt:lpstr>
      <vt:lpstr>Our Solution to RowHammer</vt:lpstr>
      <vt:lpstr>Advantages of PARA</vt:lpstr>
      <vt:lpstr>Requirements for PARA</vt:lpstr>
      <vt:lpstr>Probabilistic Activation in Real Life (I)</vt:lpstr>
      <vt:lpstr>Probabilistic Activation in Real Life (II)</vt:lpstr>
      <vt:lpstr>Detailed Lectures on RowHammer</vt:lpstr>
      <vt:lpstr>First RowHammer Analysis</vt:lpstr>
      <vt:lpstr>Future of Memory Reliability/Security</vt:lpstr>
      <vt:lpstr>A More Recent RowHammer Retrospective</vt:lpstr>
      <vt:lpstr>RowHammer in 2020</vt:lpstr>
      <vt:lpstr>RowHammer in 2020 (I)</vt:lpstr>
      <vt:lpstr>Key Takeaways from 1580 Chips</vt:lpstr>
      <vt:lpstr>RowHammer in 2020 (II)</vt:lpstr>
      <vt:lpstr>RowHammer in 2020 (III)</vt:lpstr>
      <vt:lpstr>BlockHammer Solution in 2021</vt:lpstr>
      <vt:lpstr>Detailed Lectures on RowHammer</vt:lpstr>
      <vt:lpstr>The Story of RowHammer Lecture …</vt:lpstr>
      <vt:lpstr>PowerPoint Presentation</vt:lpstr>
      <vt:lpstr>Future of Main Memory Reliability</vt:lpstr>
      <vt:lpstr>All Memory Technologies are Vulnerable</vt:lpstr>
      <vt:lpstr>How Do We Keep Memory Secure?</vt:lpstr>
      <vt:lpstr>PowerPoint Presentation</vt:lpstr>
      <vt:lpstr>Understand and Model with Experiments (Flash)</vt:lpstr>
      <vt:lpstr>Understanding Flash Memory Reliability</vt:lpstr>
      <vt:lpstr>There are Two Other Solution Directions</vt:lpstr>
      <vt:lpstr>Challenge and Opportunity for Future</vt:lpstr>
      <vt:lpstr>One Important Takeaway</vt:lpstr>
      <vt:lpstr>Four Key Issues in Future Platforms</vt:lpstr>
      <vt:lpstr>Maslow’s (Human) Hierarchy of Needs, Revisited</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(2015)</vt:lpstr>
      <vt:lpstr>The Performance Perspective (2015)</vt:lpstr>
      <vt:lpstr>Perils of Processor-Centric Design</vt:lpstr>
      <vt:lpstr>Perils of Processor-Centric Design</vt:lpstr>
      <vt:lpstr>Three Key Systems Trends</vt:lpstr>
      <vt:lpstr>Data Movement vs. Computation Energy</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Memory as an Accelerator</vt:lpstr>
      <vt:lpstr>(Truly) In-Memory Computation </vt:lpstr>
      <vt:lpstr>In-DRAM Acceleration of Database Queries</vt:lpstr>
      <vt:lpstr>More on Ambit</vt:lpstr>
      <vt:lpstr>In-DRAM Bulk Bitwise Execution</vt:lpstr>
      <vt:lpstr>Coming Up in ASPLOS 2021…</vt:lpstr>
      <vt:lpstr>Another Example: In-Memory Graph Processing</vt:lpstr>
      <vt:lpstr>Key Bottlenecks in Graph Processing</vt:lpstr>
      <vt:lpstr>Opportunity: 3D-Stacked Logic+Memory</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Performance</vt:lpstr>
      <vt:lpstr>Tesseract Graph Processing System Energy</vt:lpstr>
      <vt:lpstr>More on Tesseract</vt:lpstr>
      <vt:lpstr>Google Workloads  for Consumer Devices: Mitigating Data Movement Bottlenecks</vt:lpstr>
      <vt:lpstr>Consumer Devices</vt:lpstr>
      <vt:lpstr>Popular Google Consumer Workloads</vt:lpstr>
      <vt:lpstr>Energy Cost of Data Movement</vt:lpstr>
      <vt:lpstr>Using PIM to Reduce Data Movement</vt:lpstr>
      <vt:lpstr>Workload Analysis</vt:lpstr>
      <vt:lpstr>TensorFlow Mobile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Climate Modeling</vt:lpstr>
      <vt:lpstr>Accelerating Genome Sequence Analysis</vt:lpstr>
      <vt:lpstr>Accelerating Approximate String Matching</vt:lpstr>
      <vt:lpstr>Accelerating Time Series Analysis</vt:lpstr>
      <vt:lpstr>We Need to Revisit the Entire Stack</vt:lpstr>
      <vt:lpstr>PIM Review and Open Problems</vt:lpstr>
      <vt:lpstr>PIM Review and Open Problems (II)</vt:lpstr>
      <vt:lpstr>UPMEM Processing-in-DRAM Engine (2019)</vt:lpstr>
      <vt:lpstr>Samsung Function-in-Memory DRAM (2021)</vt:lpstr>
      <vt:lpstr>Samsung Function-in-Memory DRAM (2021)</vt:lpstr>
      <vt:lpstr>Samsung Function-in-Memory DRAM (2021)</vt:lpstr>
      <vt:lpstr>Detailed Lectures on PIM (I)</vt:lpstr>
      <vt:lpstr>Detailed Lectures on PIM (II)</vt:lpstr>
      <vt:lpstr>A Tutorial on PIM</vt:lpstr>
      <vt:lpstr>A Tutorial on PIM</vt:lpstr>
      <vt:lpstr>Challenge and Opportunity for Future</vt:lpstr>
      <vt:lpstr>Four Key Issues in Future Platforms</vt:lpstr>
      <vt:lpstr>Low Latency Communication is Critical</vt:lpstr>
      <vt:lpstr>Maslow’s Hierarchy of Needs, A Third Time</vt:lpstr>
      <vt:lpstr>Challenge and Opportunity for Future</vt:lpstr>
      <vt:lpstr>Main Memory Latency Lags Behind</vt:lpstr>
      <vt:lpstr>The Memory Latency Problem</vt:lpstr>
      <vt:lpstr>Retrospective: Conventional Latency Tolerance Techniques</vt:lpstr>
      <vt:lpstr>Truly Reducing Memory Latency</vt:lpstr>
      <vt:lpstr>Why the Long Memory Latency?</vt:lpstr>
      <vt:lpstr>Tackling the Fixed Latency Mindset</vt:lpstr>
      <vt:lpstr>Latency Variation in Memory Chips</vt:lpstr>
      <vt:lpstr>Why is Latency High?</vt:lpstr>
      <vt:lpstr>What Causes the Long Memory Latency?</vt:lpstr>
      <vt:lpstr>Understanding and Exploiting Variation in DRAM Latency</vt:lpstr>
      <vt:lpstr>DRAM Characterization Infrastructure</vt:lpstr>
      <vt:lpstr>Adaptive-Latency DRAM</vt:lpstr>
      <vt:lpstr>PowerPoint Presentation</vt:lpstr>
      <vt:lpstr>PowerPoint Presentation</vt:lpstr>
      <vt:lpstr>PowerPoint Presentation</vt:lpstr>
      <vt:lpstr>PowerPoint Presentation</vt:lpstr>
      <vt:lpstr>Reducing Latency Also Reduces Energy</vt:lpstr>
      <vt:lpstr>Challenge and Opportunity for Future</vt:lpstr>
      <vt:lpstr>D-RaNGe: Using Commodity DRAM Devices  to Generate True Random Numbers  with Low Latency and High Throughput</vt:lpstr>
      <vt:lpstr>DRAM Latency Characterization of 282 LPDDR4 DRAM Devices</vt:lpstr>
      <vt:lpstr>D-RaNGe Key Idea</vt:lpstr>
      <vt:lpstr>D-RaNGe Key Idea</vt:lpstr>
      <vt:lpstr>Our D-RaNGe Evaluation</vt:lpstr>
      <vt:lpstr>DRAM Latency True Random Number Generator</vt:lpstr>
      <vt:lpstr>Lectures on Low-Latency Memory</vt:lpstr>
      <vt:lpstr>Challenge and Opportunity for Future</vt:lpstr>
      <vt:lpstr>Four Key Issues in Future Platforms</vt:lpstr>
      <vt:lpstr>Intel Optane Persistent Memory (2019)</vt:lpstr>
      <vt:lpstr>PCM as Main Memory: Idea in 2009</vt:lpstr>
      <vt:lpstr>PCM as Main Memory: Idea in 2009</vt:lpstr>
      <vt:lpstr>Cerebras’s Wafer Scale Engine (2019)</vt:lpstr>
      <vt:lpstr>UPMEM Processing-in-DRAM Engine (2019)</vt:lpstr>
      <vt:lpstr>Samsung Function-in-Memory DRAM (2021)</vt:lpstr>
      <vt:lpstr>Samsung Function-in-Memory DRAM (2021)</vt:lpstr>
      <vt:lpstr>Samsung Function-in-Memory DRAM (2021)</vt:lpstr>
      <vt:lpstr>Samsung Function-in-Memory DRAM (2021)</vt:lpstr>
      <vt:lpstr>Samsung Function-in-Memory DRAM (2021)</vt:lpstr>
      <vt:lpstr>More on Processing in Memory (I)</vt:lpstr>
      <vt:lpstr>More on Processing in Memory (II)</vt:lpstr>
      <vt:lpstr>More on Processing in Memory (III)</vt:lpstr>
      <vt:lpstr>More on Processing in Memory (IV)</vt:lpstr>
      <vt:lpstr>TESLA Full Self-Driving Computer (2019)</vt:lpstr>
      <vt:lpstr>Google TPU Generation I (~2016)</vt:lpstr>
      <vt:lpstr>Google TPU Generation II (2017)</vt:lpstr>
      <vt:lpstr>An Example Modern Systolic Array: TPU (II)</vt:lpstr>
      <vt:lpstr>An Example Modern Systolic Array: TPU (III)</vt:lpstr>
      <vt:lpstr>Many (Other) AI/ML Chips</vt:lpstr>
      <vt:lpstr>Many (Other) AI/ML Chips</vt:lpstr>
      <vt:lpstr>Accelerating Genome Analysis</vt:lpstr>
      <vt:lpstr>Our Dream (circa 2007)</vt:lpstr>
      <vt:lpstr>What Is a Genome Made Of?</vt:lpstr>
      <vt:lpstr>DNA Under Electron Microscope</vt:lpstr>
      <vt:lpstr>DNA Sequencing</vt:lpstr>
      <vt:lpstr>Untangling Yarn Balls &amp; DNA Sequencing</vt:lpstr>
      <vt:lpstr>PowerPoint Presentation</vt:lpstr>
      <vt:lpstr>PowerPoint Presentation</vt:lpstr>
      <vt:lpstr>Genome Sequence Alignment: Example</vt:lpstr>
      <vt:lpstr>PowerPoint Presentation</vt:lpstr>
      <vt:lpstr>Hash Table Based Read Mappers</vt:lpstr>
      <vt:lpstr>Read Mapping Execution Time Breakdown </vt:lpstr>
      <vt:lpstr>Idea</vt:lpstr>
      <vt:lpstr>Our First Filter: Pure Software Approach</vt:lpstr>
      <vt:lpstr>Shifted Hamming Distance: SIMD Acceleration</vt:lpstr>
      <vt:lpstr>PowerPoint Presentation</vt:lpstr>
      <vt:lpstr>GateKeeper: FPGA-Based Alignment Filtering</vt:lpstr>
      <vt:lpstr>DNA Read Mapping &amp; Filtering</vt:lpstr>
      <vt:lpstr>In-Memory DNA Sequence Analysis</vt:lpstr>
      <vt:lpstr>Shouji (障子) [Alser+, Bioinformatics 2019]</vt:lpstr>
      <vt:lpstr>SneakySnake [Alser+, Bioinformatics 2020]</vt:lpstr>
      <vt:lpstr>GenASM Framework [MICRO 2020]</vt:lpstr>
      <vt:lpstr>Quick Note: Key Principles and Results</vt:lpstr>
      <vt:lpstr>New Genome Sequencing Technologies</vt:lpstr>
      <vt:lpstr>Nanopore Genome Assembly Pipeline</vt:lpstr>
      <vt:lpstr>Recall Our Dream</vt:lpstr>
      <vt:lpstr>Future of Genome Sequencing &amp; Analysis</vt:lpstr>
      <vt:lpstr>Why Do We Care? An Example from 2020</vt:lpstr>
      <vt:lpstr>Sequencing of COVID-19</vt:lpstr>
      <vt:lpstr>COVID-19 Nanopore Sequencing (I)</vt:lpstr>
      <vt:lpstr>COVID-19 Nanopore Sequencing (II)</vt:lpstr>
      <vt:lpstr>Future of Genome Sequencing &amp; Analysis</vt:lpstr>
      <vt:lpstr>Accelerating Genome Analysis: Overview</vt:lpstr>
      <vt:lpstr>More on Fast Genome Analysis …</vt:lpstr>
      <vt:lpstr>Detailed Lectures on Genome Analysis</vt:lpstr>
      <vt:lpstr>Challenge and Opportunity for Future</vt:lpstr>
      <vt:lpstr>Challenge and Opportunity for Future</vt:lpstr>
      <vt:lpstr> Concluding Remarks</vt:lpstr>
      <vt:lpstr>A Quote from A Famous Architect</vt:lpstr>
      <vt:lpstr>Precedent-Based Design</vt:lpstr>
      <vt:lpstr>Principled Design</vt:lpstr>
      <vt:lpstr>PowerPoint Presentation</vt:lpstr>
      <vt:lpstr>Another Example: Precedent-Based Design</vt:lpstr>
      <vt:lpstr>Principled Design</vt:lpstr>
      <vt:lpstr>Another Principled Design</vt:lpstr>
      <vt:lpstr>Another Principled Design</vt:lpstr>
      <vt:lpstr>Principle Applied to Another Structure</vt:lpstr>
      <vt:lpstr>Overarching Principles for Computing?</vt:lpstr>
      <vt:lpstr>We Need to Exploit Good Principles</vt:lpstr>
      <vt:lpstr>Concluding Remarks</vt:lpstr>
      <vt:lpstr>The Future is Very Bright</vt:lpstr>
      <vt:lpstr>We Need to Think and Act Across the Stack</vt:lpstr>
      <vt:lpstr>PIM Review and Open Problems</vt:lpstr>
      <vt:lpstr>PIM Review and Open Problems (II)</vt:lpstr>
      <vt:lpstr>A Tutorial on Memory-Centric Systems</vt:lpstr>
      <vt:lpstr>Funding Acknowledgments</vt:lpstr>
      <vt:lpstr>Acknowledgments</vt:lpstr>
      <vt:lpstr>Acknowledgments</vt:lpstr>
      <vt:lpstr>PowerPoint Presentation</vt:lpstr>
      <vt:lpstr>SAFARI Newsletter April 2020 Edition</vt:lpstr>
      <vt:lpstr>SAFARI Newsletter January 2021 Edition</vt:lpstr>
      <vt:lpstr>Future Computing Architectures  Challenges and Opportunities </vt:lpstr>
      <vt:lpstr>Readings, Videos, Reference Materials</vt:lpstr>
      <vt:lpstr>Research &amp; Teaching: Some Overview Talks</vt:lpstr>
      <vt:lpstr>Accelerated Memory Course (~6.5 hours)</vt:lpstr>
      <vt:lpstr>Longer Memory Course (~18 hours)</vt:lpstr>
      <vt:lpstr>An Interview on Research and Education</vt:lpstr>
      <vt:lpstr>More Thoughts and Suggestions</vt:lpstr>
      <vt:lpstr>Reference Overview Paper</vt:lpstr>
      <vt:lpstr>Reference Overview Paper I</vt:lpstr>
      <vt:lpstr>Reference Overview Paper II</vt:lpstr>
      <vt:lpstr>Reference Overview Paper III</vt:lpstr>
      <vt:lpstr>Reference Overview Paper IV</vt:lpstr>
      <vt:lpstr>Reference Overview Paper V</vt:lpstr>
      <vt:lpstr>Reference Overview Paper VI</vt:lpstr>
      <vt:lpstr>Reference Overview Paper VII</vt:lpstr>
      <vt:lpstr>Reference Overview Paper VIII</vt:lpstr>
      <vt:lpstr>Related Videos and Course Materials (I)</vt:lpstr>
      <vt:lpstr>Related Videos and Course Materials (II)</vt:lpstr>
      <vt:lpstr>Some Open Source Tools (I)</vt:lpstr>
      <vt:lpstr>Some Open Source Tools (II)</vt:lpstr>
      <vt:lpstr>More Open Source Tools (III)</vt:lpstr>
      <vt:lpstr>PowerPoint Presentation</vt:lpstr>
      <vt:lpstr>Referenced Papers and Talks</vt:lpstr>
      <vt:lpstr>An Interview on Research and Education</vt:lpstr>
      <vt:lpstr>End of Backup Slides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2823</cp:revision>
  <cp:lastPrinted>2017-09-14T13:39:03Z</cp:lastPrinted>
  <dcterms:created xsi:type="dcterms:W3CDTF">2010-10-08T20:41:54Z</dcterms:created>
  <dcterms:modified xsi:type="dcterms:W3CDTF">2021-03-29T11:53:17Z</dcterms:modified>
</cp:coreProperties>
</file>