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theme/theme48.xml" ContentType="application/vnd.openxmlformats-officedocument.theme+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theme/theme49.xml" ContentType="application/vnd.openxmlformats-officedocument.theme+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theme/theme50.xml" ContentType="application/vnd.openxmlformats-officedocument.theme+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theme/theme51.xml" ContentType="application/vnd.openxmlformats-officedocument.theme+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theme/theme52.xml" ContentType="application/vnd.openxmlformats-officedocument.theme+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theme/theme54.xml" ContentType="application/vnd.openxmlformats-officedocument.theme+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theme/theme55.xml" ContentType="application/vnd.openxmlformats-officedocument.theme+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theme/theme56.xml" ContentType="application/vnd.openxmlformats-officedocument.theme+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theme/theme57.xml" ContentType="application/vnd.openxmlformats-officedocument.theme+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theme/theme59.xml" ContentType="application/vnd.openxmlformats-officedocument.theme+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theme/theme60.xml" ContentType="application/vnd.openxmlformats-officedocument.theme+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2.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63.xml" ContentType="application/vnd.openxmlformats-officedocument.theme+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4.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theme/theme65.xml" ContentType="application/vnd.openxmlformats-officedocument.theme+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theme/theme66.xml" ContentType="application/vnd.openxmlformats-officedocument.theme+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theme/theme67.xml" ContentType="application/vnd.openxmlformats-officedocument.theme+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theme/theme68.xml" ContentType="application/vnd.openxmlformats-officedocument.theme+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theme/theme69.xml" ContentType="application/vnd.openxmlformats-officedocument.theme+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theme/theme70.xml" ContentType="application/vnd.openxmlformats-officedocument.theme+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theme/theme71.xml" ContentType="application/vnd.openxmlformats-officedocument.theme+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theme/theme72.xml" ContentType="application/vnd.openxmlformats-officedocument.theme+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theme/theme73.xml" ContentType="application/vnd.openxmlformats-officedocument.theme+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74.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theme/theme75.xml" ContentType="application/vnd.openxmlformats-officedocument.theme+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theme/theme76.xml" ContentType="application/vnd.openxmlformats-officedocument.theme+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theme/theme77.xml" ContentType="application/vnd.openxmlformats-officedocument.theme+xml"/>
  <Override PartName="/ppt/theme/theme78.xml" ContentType="application/vnd.openxmlformats-officedocument.theme+xml"/>
  <Override PartName="/ppt/theme/theme7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tags/tag2.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3.xml" ContentType="application/vnd.openxmlformats-officedocument.presentationml.tags+xml"/>
  <Override PartName="/ppt/notesSlides/notesSlide56.xml" ContentType="application/vnd.openxmlformats-officedocument.presentationml.notesSlide+xml"/>
  <Override PartName="/ppt/tags/tag4.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tags/tag5.xml" ContentType="application/vnd.openxmlformats-officedocument.presentationml.tags+xml"/>
  <Override PartName="/ppt/notesSlides/notesSlide88.xml" ContentType="application/vnd.openxmlformats-officedocument.presentationml.notesSlide+xml"/>
  <Override PartName="/ppt/tags/tag6.xml" ContentType="application/vnd.openxmlformats-officedocument.presentationml.tags+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tags/tag7.xml" ContentType="application/vnd.openxmlformats-officedocument.presentationml.tags+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547" r:id="rId47"/>
    <p:sldMasterId id="2147488560" r:id="rId48"/>
    <p:sldMasterId id="2147488573" r:id="rId49"/>
    <p:sldMasterId id="2147488599" r:id="rId50"/>
    <p:sldMasterId id="2147488661" r:id="rId51"/>
    <p:sldMasterId id="2147488674" r:id="rId52"/>
    <p:sldMasterId id="2147488687" r:id="rId53"/>
    <p:sldMasterId id="2147488713" r:id="rId54"/>
    <p:sldMasterId id="2147488738" r:id="rId55"/>
    <p:sldMasterId id="2147488750" r:id="rId56"/>
    <p:sldMasterId id="2147488762" r:id="rId57"/>
    <p:sldMasterId id="2147488775" r:id="rId58"/>
    <p:sldMasterId id="2147488790" r:id="rId59"/>
    <p:sldMasterId id="2147488805" r:id="rId60"/>
    <p:sldMasterId id="2147488808" r:id="rId61"/>
    <p:sldMasterId id="2147488849" r:id="rId62"/>
    <p:sldMasterId id="2147488874" r:id="rId63"/>
    <p:sldMasterId id="2147488893" r:id="rId64"/>
    <p:sldMasterId id="2147488905" r:id="rId65"/>
    <p:sldMasterId id="2147488909" r:id="rId66"/>
    <p:sldMasterId id="2147488934" r:id="rId67"/>
    <p:sldMasterId id="2147488938" r:id="rId68"/>
    <p:sldMasterId id="2147488951" r:id="rId69"/>
    <p:sldMasterId id="2147488978" r:id="rId70"/>
    <p:sldMasterId id="2147488992" r:id="rId71"/>
    <p:sldMasterId id="2147488995" r:id="rId72"/>
    <p:sldMasterId id="2147488998" r:id="rId73"/>
    <p:sldMasterId id="2147489010" r:id="rId74"/>
    <p:sldMasterId id="2147489025" r:id="rId75"/>
    <p:sldMasterId id="2147489037" r:id="rId76"/>
    <p:sldMasterId id="2147489042" r:id="rId77"/>
  </p:sldMasterIdLst>
  <p:notesMasterIdLst>
    <p:notesMasterId r:id="rId475"/>
  </p:notesMasterIdLst>
  <p:handoutMasterIdLst>
    <p:handoutMasterId r:id="rId476"/>
  </p:handoutMasterIdLst>
  <p:sldIdLst>
    <p:sldId id="6879" r:id="rId78"/>
    <p:sldId id="8184" r:id="rId79"/>
    <p:sldId id="8170" r:id="rId80"/>
    <p:sldId id="8171" r:id="rId81"/>
    <p:sldId id="8172" r:id="rId82"/>
    <p:sldId id="8173" r:id="rId83"/>
    <p:sldId id="656" r:id="rId84"/>
    <p:sldId id="5603" r:id="rId85"/>
    <p:sldId id="3581" r:id="rId86"/>
    <p:sldId id="7803" r:id="rId87"/>
    <p:sldId id="3582" r:id="rId88"/>
    <p:sldId id="3609" r:id="rId89"/>
    <p:sldId id="4145" r:id="rId90"/>
    <p:sldId id="3583" r:id="rId91"/>
    <p:sldId id="3614" r:id="rId92"/>
    <p:sldId id="3615" r:id="rId93"/>
    <p:sldId id="7589" r:id="rId94"/>
    <p:sldId id="7111" r:id="rId95"/>
    <p:sldId id="7745" r:id="rId96"/>
    <p:sldId id="7748" r:id="rId97"/>
    <p:sldId id="7747" r:id="rId98"/>
    <p:sldId id="8185" r:id="rId99"/>
    <p:sldId id="5002" r:id="rId100"/>
    <p:sldId id="2410" r:id="rId101"/>
    <p:sldId id="8186" r:id="rId102"/>
    <p:sldId id="6863" r:id="rId103"/>
    <p:sldId id="3586" r:id="rId104"/>
    <p:sldId id="7646" r:id="rId105"/>
    <p:sldId id="3712" r:id="rId106"/>
    <p:sldId id="6894" r:id="rId107"/>
    <p:sldId id="6895" r:id="rId108"/>
    <p:sldId id="3943" r:id="rId109"/>
    <p:sldId id="3944" r:id="rId110"/>
    <p:sldId id="3945" r:id="rId111"/>
    <p:sldId id="3946" r:id="rId112"/>
    <p:sldId id="3947" r:id="rId113"/>
    <p:sldId id="3948" r:id="rId114"/>
    <p:sldId id="5066" r:id="rId115"/>
    <p:sldId id="5067" r:id="rId116"/>
    <p:sldId id="3719" r:id="rId117"/>
    <p:sldId id="3950" r:id="rId118"/>
    <p:sldId id="3720" r:id="rId119"/>
    <p:sldId id="4860" r:id="rId120"/>
    <p:sldId id="3721" r:id="rId121"/>
    <p:sldId id="3722" r:id="rId122"/>
    <p:sldId id="4894" r:id="rId123"/>
    <p:sldId id="4895" r:id="rId124"/>
    <p:sldId id="4699" r:id="rId125"/>
    <p:sldId id="5521" r:id="rId126"/>
    <p:sldId id="5924" r:id="rId127"/>
    <p:sldId id="5923" r:id="rId128"/>
    <p:sldId id="7864" r:id="rId129"/>
    <p:sldId id="3723" r:id="rId130"/>
    <p:sldId id="6795" r:id="rId131"/>
    <p:sldId id="7297" r:id="rId132"/>
    <p:sldId id="8218" r:id="rId133"/>
    <p:sldId id="5938" r:id="rId134"/>
    <p:sldId id="7584" r:id="rId135"/>
    <p:sldId id="5941" r:id="rId136"/>
    <p:sldId id="5942" r:id="rId137"/>
    <p:sldId id="5943" r:id="rId138"/>
    <p:sldId id="6865" r:id="rId139"/>
    <p:sldId id="6866" r:id="rId140"/>
    <p:sldId id="6867" r:id="rId141"/>
    <p:sldId id="6884" r:id="rId142"/>
    <p:sldId id="7585" r:id="rId143"/>
    <p:sldId id="6797" r:id="rId144"/>
    <p:sldId id="6798" r:id="rId145"/>
    <p:sldId id="6868" r:id="rId146"/>
    <p:sldId id="7594" r:id="rId147"/>
    <p:sldId id="8018" r:id="rId148"/>
    <p:sldId id="7879" r:id="rId149"/>
    <p:sldId id="1863" r:id="rId150"/>
    <p:sldId id="5045" r:id="rId151"/>
    <p:sldId id="6847" r:id="rId152"/>
    <p:sldId id="3958" r:id="rId153"/>
    <p:sldId id="3978" r:id="rId154"/>
    <p:sldId id="4901" r:id="rId155"/>
    <p:sldId id="5951" r:id="rId156"/>
    <p:sldId id="5029" r:id="rId157"/>
    <p:sldId id="5028" r:id="rId158"/>
    <p:sldId id="7586" r:id="rId159"/>
    <p:sldId id="3855" r:id="rId160"/>
    <p:sldId id="5952" r:id="rId161"/>
    <p:sldId id="5006" r:id="rId162"/>
    <p:sldId id="6793" r:id="rId163"/>
    <p:sldId id="6803" r:id="rId164"/>
    <p:sldId id="6505" r:id="rId165"/>
    <p:sldId id="6655" r:id="rId166"/>
    <p:sldId id="6870" r:id="rId167"/>
    <p:sldId id="7099" r:id="rId168"/>
    <p:sldId id="8188" r:id="rId169"/>
    <p:sldId id="8215" r:id="rId170"/>
    <p:sldId id="5908" r:id="rId171"/>
    <p:sldId id="7872" r:id="rId172"/>
    <p:sldId id="7876" r:id="rId173"/>
    <p:sldId id="5910" r:id="rId174"/>
    <p:sldId id="5956" r:id="rId175"/>
    <p:sldId id="5912" r:id="rId176"/>
    <p:sldId id="5957" r:id="rId177"/>
    <p:sldId id="5958" r:id="rId178"/>
    <p:sldId id="5918" r:id="rId179"/>
    <p:sldId id="7798" r:id="rId180"/>
    <p:sldId id="8021" r:id="rId181"/>
    <p:sldId id="6807" r:id="rId182"/>
    <p:sldId id="6301" r:id="rId183"/>
    <p:sldId id="1180" r:id="rId184"/>
    <p:sldId id="6230" r:id="rId185"/>
    <p:sldId id="6276" r:id="rId186"/>
    <p:sldId id="7381" r:id="rId187"/>
    <p:sldId id="8189" r:id="rId188"/>
    <p:sldId id="6047" r:id="rId189"/>
    <p:sldId id="660" r:id="rId190"/>
    <p:sldId id="7749" r:id="rId191"/>
    <p:sldId id="6829" r:id="rId192"/>
    <p:sldId id="7079" r:id="rId193"/>
    <p:sldId id="7298" r:id="rId194"/>
    <p:sldId id="7386" r:id="rId195"/>
    <p:sldId id="7387" r:id="rId196"/>
    <p:sldId id="7388" r:id="rId197"/>
    <p:sldId id="7873" r:id="rId198"/>
    <p:sldId id="8022" r:id="rId199"/>
    <p:sldId id="8214" r:id="rId200"/>
    <p:sldId id="7645" r:id="rId201"/>
    <p:sldId id="7651" r:id="rId202"/>
    <p:sldId id="7596" r:id="rId203"/>
    <p:sldId id="7830" r:id="rId204"/>
    <p:sldId id="7650" r:id="rId205"/>
    <p:sldId id="7600" r:id="rId206"/>
    <p:sldId id="7658" r:id="rId207"/>
    <p:sldId id="281" r:id="rId208"/>
    <p:sldId id="7605" r:id="rId209"/>
    <p:sldId id="267" r:id="rId210"/>
    <p:sldId id="273" r:id="rId211"/>
    <p:sldId id="7829" r:id="rId212"/>
    <p:sldId id="7606" r:id="rId213"/>
    <p:sldId id="7647" r:id="rId214"/>
    <p:sldId id="8213" r:id="rId215"/>
    <p:sldId id="7609" r:id="rId216"/>
    <p:sldId id="7610" r:id="rId217"/>
    <p:sldId id="7825" r:id="rId218"/>
    <p:sldId id="7878" r:id="rId219"/>
    <p:sldId id="7885" r:id="rId220"/>
    <p:sldId id="8025" r:id="rId221"/>
    <p:sldId id="8209" r:id="rId222"/>
    <p:sldId id="7868" r:id="rId223"/>
    <p:sldId id="8211" r:id="rId224"/>
    <p:sldId id="7750" r:id="rId225"/>
    <p:sldId id="8217" r:id="rId226"/>
    <p:sldId id="7694" r:id="rId227"/>
    <p:sldId id="7695" r:id="rId228"/>
    <p:sldId id="6873" r:id="rId229"/>
    <p:sldId id="7820" r:id="rId230"/>
    <p:sldId id="6874" r:id="rId231"/>
    <p:sldId id="8174" r:id="rId232"/>
    <p:sldId id="8175" r:id="rId233"/>
    <p:sldId id="8176" r:id="rId234"/>
    <p:sldId id="8177" r:id="rId235"/>
    <p:sldId id="8178" r:id="rId236"/>
    <p:sldId id="8179" r:id="rId237"/>
    <p:sldId id="8180" r:id="rId238"/>
    <p:sldId id="8181" r:id="rId239"/>
    <p:sldId id="7625" r:id="rId240"/>
    <p:sldId id="7627" r:id="rId241"/>
    <p:sldId id="5197" r:id="rId242"/>
    <p:sldId id="7702" r:id="rId243"/>
    <p:sldId id="7705" r:id="rId244"/>
    <p:sldId id="7706" r:id="rId245"/>
    <p:sldId id="7707" r:id="rId246"/>
    <p:sldId id="7799" r:id="rId247"/>
    <p:sldId id="7709" r:id="rId248"/>
    <p:sldId id="7710" r:id="rId249"/>
    <p:sldId id="7711" r:id="rId250"/>
    <p:sldId id="7717" r:id="rId251"/>
    <p:sldId id="7718" r:id="rId252"/>
    <p:sldId id="7720" r:id="rId253"/>
    <p:sldId id="6038" r:id="rId254"/>
    <p:sldId id="8183" r:id="rId255"/>
    <p:sldId id="7715" r:id="rId256"/>
    <p:sldId id="8212" r:id="rId257"/>
    <p:sldId id="7708" r:id="rId258"/>
    <p:sldId id="1026" r:id="rId259"/>
    <p:sldId id="8216" r:id="rId260"/>
    <p:sldId id="7188" r:id="rId261"/>
    <p:sldId id="7189" r:id="rId262"/>
    <p:sldId id="7109" r:id="rId263"/>
    <p:sldId id="7110" r:id="rId264"/>
    <p:sldId id="7112" r:id="rId265"/>
    <p:sldId id="7113" r:id="rId266"/>
    <p:sldId id="7114" r:id="rId267"/>
    <p:sldId id="8168" r:id="rId268"/>
    <p:sldId id="6801" r:id="rId269"/>
    <p:sldId id="5913" r:id="rId270"/>
    <p:sldId id="5959" r:id="rId271"/>
    <p:sldId id="7698" r:id="rId272"/>
    <p:sldId id="7719" r:id="rId273"/>
    <p:sldId id="7455" r:id="rId274"/>
    <p:sldId id="7869" r:id="rId275"/>
    <p:sldId id="7874" r:id="rId276"/>
    <p:sldId id="7870" r:id="rId277"/>
    <p:sldId id="7871" r:id="rId278"/>
    <p:sldId id="1174" r:id="rId279"/>
    <p:sldId id="1190" r:id="rId280"/>
    <p:sldId id="8187" r:id="rId281"/>
    <p:sldId id="6864" r:id="rId282"/>
    <p:sldId id="6806" r:id="rId283"/>
    <p:sldId id="6297" r:id="rId284"/>
    <p:sldId id="718" r:id="rId285"/>
    <p:sldId id="6812" r:id="rId286"/>
    <p:sldId id="721" r:id="rId287"/>
    <p:sldId id="1034" r:id="rId288"/>
    <p:sldId id="7293" r:id="rId289"/>
    <p:sldId id="6887" r:id="rId290"/>
    <p:sldId id="6904" r:id="rId291"/>
    <p:sldId id="6905" r:id="rId292"/>
    <p:sldId id="1109" r:id="rId293"/>
    <p:sldId id="7295" r:id="rId294"/>
    <p:sldId id="7593" r:id="rId295"/>
    <p:sldId id="8019" r:id="rId296"/>
    <p:sldId id="8020" r:id="rId297"/>
    <p:sldId id="6810" r:id="rId298"/>
    <p:sldId id="8190" r:id="rId299"/>
    <p:sldId id="8191" r:id="rId300"/>
    <p:sldId id="8192" r:id="rId301"/>
    <p:sldId id="8193" r:id="rId302"/>
    <p:sldId id="8194" r:id="rId303"/>
    <p:sldId id="8195" r:id="rId304"/>
    <p:sldId id="8196" r:id="rId305"/>
    <p:sldId id="8197" r:id="rId306"/>
    <p:sldId id="8198" r:id="rId307"/>
    <p:sldId id="8199" r:id="rId308"/>
    <p:sldId id="8200" r:id="rId309"/>
    <p:sldId id="8201" r:id="rId310"/>
    <p:sldId id="8202" r:id="rId311"/>
    <p:sldId id="8203" r:id="rId312"/>
    <p:sldId id="8204" r:id="rId313"/>
    <p:sldId id="8205" r:id="rId314"/>
    <p:sldId id="8206" r:id="rId315"/>
    <p:sldId id="8207" r:id="rId316"/>
    <p:sldId id="5964" r:id="rId317"/>
    <p:sldId id="5755" r:id="rId318"/>
    <p:sldId id="5756" r:id="rId319"/>
    <p:sldId id="5757" r:id="rId320"/>
    <p:sldId id="7821" r:id="rId321"/>
    <p:sldId id="6824" r:id="rId322"/>
    <p:sldId id="6825" r:id="rId323"/>
    <p:sldId id="6826" r:id="rId324"/>
    <p:sldId id="6848" r:id="rId325"/>
    <p:sldId id="6823" r:id="rId326"/>
    <p:sldId id="6849" r:id="rId327"/>
    <p:sldId id="6885" r:id="rId328"/>
    <p:sldId id="6906" r:id="rId329"/>
    <p:sldId id="7068" r:id="rId330"/>
    <p:sldId id="7066" r:id="rId331"/>
    <p:sldId id="6909" r:id="rId332"/>
    <p:sldId id="6893" r:id="rId333"/>
    <p:sldId id="6907" r:id="rId334"/>
    <p:sldId id="7082" r:id="rId335"/>
    <p:sldId id="7083" r:id="rId336"/>
    <p:sldId id="7726" r:id="rId337"/>
    <p:sldId id="7727" r:id="rId338"/>
    <p:sldId id="7728" r:id="rId339"/>
    <p:sldId id="7729" r:id="rId340"/>
    <p:sldId id="7378" r:id="rId341"/>
    <p:sldId id="7757" r:id="rId342"/>
    <p:sldId id="7758" r:id="rId343"/>
    <p:sldId id="7766" r:id="rId344"/>
    <p:sldId id="7767" r:id="rId345"/>
    <p:sldId id="8208" r:id="rId346"/>
    <p:sldId id="7613" r:id="rId347"/>
    <p:sldId id="7614" r:id="rId348"/>
    <p:sldId id="7615" r:id="rId349"/>
    <p:sldId id="7616" r:id="rId350"/>
    <p:sldId id="7800" r:id="rId351"/>
    <p:sldId id="7072" r:id="rId352"/>
    <p:sldId id="7085" r:id="rId353"/>
    <p:sldId id="7283" r:id="rId354"/>
    <p:sldId id="7284" r:id="rId355"/>
    <p:sldId id="6889" r:id="rId356"/>
    <p:sldId id="6890" r:id="rId357"/>
    <p:sldId id="6891" r:id="rId358"/>
    <p:sldId id="5875" r:id="rId359"/>
    <p:sldId id="5877" r:id="rId360"/>
    <p:sldId id="5878" r:id="rId361"/>
    <p:sldId id="7086" r:id="rId362"/>
    <p:sldId id="7588" r:id="rId363"/>
    <p:sldId id="5973" r:id="rId364"/>
    <p:sldId id="5974" r:id="rId365"/>
    <p:sldId id="7382" r:id="rId366"/>
    <p:sldId id="7742" r:id="rId367"/>
    <p:sldId id="649" r:id="rId368"/>
    <p:sldId id="7123" r:id="rId369"/>
    <p:sldId id="1225" r:id="rId370"/>
    <p:sldId id="7734" r:id="rId371"/>
    <p:sldId id="7735" r:id="rId372"/>
    <p:sldId id="6306" r:id="rId373"/>
    <p:sldId id="7736" r:id="rId374"/>
    <p:sldId id="6302" r:id="rId375"/>
    <p:sldId id="6304" r:id="rId376"/>
    <p:sldId id="665" r:id="rId377"/>
    <p:sldId id="1227" r:id="rId378"/>
    <p:sldId id="1228" r:id="rId379"/>
    <p:sldId id="1229" r:id="rId380"/>
    <p:sldId id="7737" r:id="rId381"/>
    <p:sldId id="348" r:id="rId382"/>
    <p:sldId id="1223" r:id="rId383"/>
    <p:sldId id="1224" r:id="rId384"/>
    <p:sldId id="1221" r:id="rId385"/>
    <p:sldId id="1232" r:id="rId386"/>
    <p:sldId id="7100" r:id="rId387"/>
    <p:sldId id="1204" r:id="rId388"/>
    <p:sldId id="583" r:id="rId389"/>
    <p:sldId id="1209" r:id="rId390"/>
    <p:sldId id="7738" r:id="rId391"/>
    <p:sldId id="7102" r:id="rId392"/>
    <p:sldId id="7115" r:id="rId393"/>
    <p:sldId id="7116" r:id="rId394"/>
    <p:sldId id="7117" r:id="rId395"/>
    <p:sldId id="1233" r:id="rId396"/>
    <p:sldId id="1128" r:id="rId397"/>
    <p:sldId id="1210" r:id="rId398"/>
    <p:sldId id="1236" r:id="rId399"/>
    <p:sldId id="1211" r:id="rId400"/>
    <p:sldId id="1237" r:id="rId401"/>
    <p:sldId id="1212" r:id="rId402"/>
    <p:sldId id="7106" r:id="rId403"/>
    <p:sldId id="1213" r:id="rId404"/>
    <p:sldId id="7101" r:id="rId405"/>
    <p:sldId id="1234" r:id="rId406"/>
    <p:sldId id="1238" r:id="rId407"/>
    <p:sldId id="1215" r:id="rId408"/>
    <p:sldId id="7739" r:id="rId409"/>
    <p:sldId id="7107" r:id="rId410"/>
    <p:sldId id="7118" r:id="rId411"/>
    <p:sldId id="7119" r:id="rId412"/>
    <p:sldId id="1217" r:id="rId413"/>
    <p:sldId id="1235" r:id="rId414"/>
    <p:sldId id="1231" r:id="rId415"/>
    <p:sldId id="5300" r:id="rId416"/>
    <p:sldId id="7104" r:id="rId417"/>
    <p:sldId id="7751" r:id="rId418"/>
    <p:sldId id="7752" r:id="rId419"/>
    <p:sldId id="7601" r:id="rId420"/>
    <p:sldId id="7602" r:id="rId421"/>
    <p:sldId id="7753" r:id="rId422"/>
    <p:sldId id="7754" r:id="rId423"/>
    <p:sldId id="7755" r:id="rId424"/>
    <p:sldId id="7740" r:id="rId425"/>
    <p:sldId id="7756" r:id="rId426"/>
    <p:sldId id="7611" r:id="rId427"/>
    <p:sldId id="7612" r:id="rId428"/>
    <p:sldId id="7741" r:id="rId429"/>
    <p:sldId id="7804" r:id="rId430"/>
    <p:sldId id="7814" r:id="rId431"/>
    <p:sldId id="7816" r:id="rId432"/>
    <p:sldId id="7815" r:id="rId433"/>
    <p:sldId id="7813" r:id="rId434"/>
    <p:sldId id="7817" r:id="rId435"/>
    <p:sldId id="7818" r:id="rId436"/>
    <p:sldId id="7819" r:id="rId437"/>
    <p:sldId id="7822" r:id="rId438"/>
    <p:sldId id="5936" r:id="rId439"/>
    <p:sldId id="5937" r:id="rId440"/>
    <p:sldId id="7805" r:id="rId441"/>
    <p:sldId id="5939" r:id="rId442"/>
    <p:sldId id="5940" r:id="rId443"/>
    <p:sldId id="7806" r:id="rId444"/>
    <p:sldId id="7807" r:id="rId445"/>
    <p:sldId id="7808" r:id="rId446"/>
    <p:sldId id="5944" r:id="rId447"/>
    <p:sldId id="5945" r:id="rId448"/>
    <p:sldId id="5946" r:id="rId449"/>
    <p:sldId id="5947" r:id="rId450"/>
    <p:sldId id="5948" r:id="rId451"/>
    <p:sldId id="5950" r:id="rId452"/>
    <p:sldId id="7809" r:id="rId453"/>
    <p:sldId id="7810" r:id="rId454"/>
    <p:sldId id="5953" r:id="rId455"/>
    <p:sldId id="7730" r:id="rId456"/>
    <p:sldId id="685" r:id="rId457"/>
    <p:sldId id="257" r:id="rId458"/>
    <p:sldId id="7802" r:id="rId459"/>
    <p:sldId id="7665" r:id="rId460"/>
    <p:sldId id="7787" r:id="rId461"/>
    <p:sldId id="7883" r:id="rId462"/>
    <p:sldId id="6850" r:id="rId463"/>
    <p:sldId id="6851" r:id="rId464"/>
    <p:sldId id="6852" r:id="rId465"/>
    <p:sldId id="2690" r:id="rId466"/>
    <p:sldId id="7617" r:id="rId467"/>
    <p:sldId id="7618" r:id="rId468"/>
    <p:sldId id="7619" r:id="rId469"/>
    <p:sldId id="7620" r:id="rId470"/>
    <p:sldId id="7621" r:id="rId471"/>
    <p:sldId id="7622" r:id="rId472"/>
    <p:sldId id="7623" r:id="rId473"/>
    <p:sldId id="7624" r:id="rId47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1A5712"/>
    <a:srgbClr val="711A6A"/>
    <a:srgbClr val="8C0000"/>
    <a:srgbClr val="CC8D2A"/>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67" autoAdjust="0"/>
    <p:restoredTop sz="93239" autoAdjust="0"/>
  </p:normalViewPr>
  <p:slideViewPr>
    <p:cSldViewPr>
      <p:cViewPr varScale="1">
        <p:scale>
          <a:sx n="115" d="100"/>
          <a:sy n="115" d="100"/>
        </p:scale>
        <p:origin x="1504" y="192"/>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0.xml"/><Relationship Id="rId299" Type="http://schemas.openxmlformats.org/officeDocument/2006/relationships/slide" Target="slides/slide22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2.xml"/><Relationship Id="rId324" Type="http://schemas.openxmlformats.org/officeDocument/2006/relationships/slide" Target="slides/slide247.xml"/><Relationship Id="rId366" Type="http://schemas.openxmlformats.org/officeDocument/2006/relationships/slide" Target="slides/slide289.xml"/><Relationship Id="rId170" Type="http://schemas.openxmlformats.org/officeDocument/2006/relationships/slide" Target="slides/slide93.xml"/><Relationship Id="rId226" Type="http://schemas.openxmlformats.org/officeDocument/2006/relationships/slide" Target="slides/slide149.xml"/><Relationship Id="rId433" Type="http://schemas.openxmlformats.org/officeDocument/2006/relationships/slide" Target="slides/slide356.xml"/><Relationship Id="rId268" Type="http://schemas.openxmlformats.org/officeDocument/2006/relationships/slide" Target="slides/slide191.xml"/><Relationship Id="rId475" Type="http://schemas.openxmlformats.org/officeDocument/2006/relationships/notesMaster" Target="notesMasters/notesMaster1.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51.xml"/><Relationship Id="rId335" Type="http://schemas.openxmlformats.org/officeDocument/2006/relationships/slide" Target="slides/slide258.xml"/><Relationship Id="rId377" Type="http://schemas.openxmlformats.org/officeDocument/2006/relationships/slide" Target="slides/slide300.xml"/><Relationship Id="rId5" Type="http://schemas.openxmlformats.org/officeDocument/2006/relationships/slideMaster" Target="slideMasters/slideMaster5.xml"/><Relationship Id="rId181" Type="http://schemas.openxmlformats.org/officeDocument/2006/relationships/slide" Target="slides/slide104.xml"/><Relationship Id="rId237" Type="http://schemas.openxmlformats.org/officeDocument/2006/relationships/slide" Target="slides/slide160.xml"/><Relationship Id="rId402" Type="http://schemas.openxmlformats.org/officeDocument/2006/relationships/slide" Target="slides/slide325.xml"/><Relationship Id="rId279" Type="http://schemas.openxmlformats.org/officeDocument/2006/relationships/slide" Target="slides/slide202.xml"/><Relationship Id="rId444" Type="http://schemas.openxmlformats.org/officeDocument/2006/relationships/slide" Target="slides/slide367.xml"/><Relationship Id="rId43" Type="http://schemas.openxmlformats.org/officeDocument/2006/relationships/slideMaster" Target="slideMasters/slideMaster43.xml"/><Relationship Id="rId139" Type="http://schemas.openxmlformats.org/officeDocument/2006/relationships/slide" Target="slides/slide62.xml"/><Relationship Id="rId290" Type="http://schemas.openxmlformats.org/officeDocument/2006/relationships/slide" Target="slides/slide213.xml"/><Relationship Id="rId304" Type="http://schemas.openxmlformats.org/officeDocument/2006/relationships/slide" Target="slides/slide227.xml"/><Relationship Id="rId346" Type="http://schemas.openxmlformats.org/officeDocument/2006/relationships/slide" Target="slides/slide269.xml"/><Relationship Id="rId388" Type="http://schemas.openxmlformats.org/officeDocument/2006/relationships/slide" Target="slides/slide311.xml"/><Relationship Id="rId85" Type="http://schemas.openxmlformats.org/officeDocument/2006/relationships/slide" Target="slides/slide8.xml"/><Relationship Id="rId150" Type="http://schemas.openxmlformats.org/officeDocument/2006/relationships/slide" Target="slides/slide73.xml"/><Relationship Id="rId192" Type="http://schemas.openxmlformats.org/officeDocument/2006/relationships/slide" Target="slides/slide115.xml"/><Relationship Id="rId206" Type="http://schemas.openxmlformats.org/officeDocument/2006/relationships/slide" Target="slides/slide129.xml"/><Relationship Id="rId413" Type="http://schemas.openxmlformats.org/officeDocument/2006/relationships/slide" Target="slides/slide336.xml"/><Relationship Id="rId248" Type="http://schemas.openxmlformats.org/officeDocument/2006/relationships/slide" Target="slides/slide171.xml"/><Relationship Id="rId455" Type="http://schemas.openxmlformats.org/officeDocument/2006/relationships/slide" Target="slides/slide378.xml"/><Relationship Id="rId12" Type="http://schemas.openxmlformats.org/officeDocument/2006/relationships/slideMaster" Target="slideMasters/slideMaster12.xml"/><Relationship Id="rId108" Type="http://schemas.openxmlformats.org/officeDocument/2006/relationships/slide" Target="slides/slide31.xml"/><Relationship Id="rId315" Type="http://schemas.openxmlformats.org/officeDocument/2006/relationships/slide" Target="slides/slide238.xml"/><Relationship Id="rId357" Type="http://schemas.openxmlformats.org/officeDocument/2006/relationships/slide" Target="slides/slide280.xml"/><Relationship Id="rId54" Type="http://schemas.openxmlformats.org/officeDocument/2006/relationships/slideMaster" Target="slideMasters/slideMaster54.xml"/><Relationship Id="rId96" Type="http://schemas.openxmlformats.org/officeDocument/2006/relationships/slide" Target="slides/slide19.xml"/><Relationship Id="rId161" Type="http://schemas.openxmlformats.org/officeDocument/2006/relationships/slide" Target="slides/slide84.xml"/><Relationship Id="rId217" Type="http://schemas.openxmlformats.org/officeDocument/2006/relationships/slide" Target="slides/slide140.xml"/><Relationship Id="rId399" Type="http://schemas.openxmlformats.org/officeDocument/2006/relationships/slide" Target="slides/slide322.xml"/><Relationship Id="rId259" Type="http://schemas.openxmlformats.org/officeDocument/2006/relationships/slide" Target="slides/slide182.xml"/><Relationship Id="rId424" Type="http://schemas.openxmlformats.org/officeDocument/2006/relationships/slide" Target="slides/slide347.xml"/><Relationship Id="rId466" Type="http://schemas.openxmlformats.org/officeDocument/2006/relationships/slide" Target="slides/slide389.xml"/><Relationship Id="rId23" Type="http://schemas.openxmlformats.org/officeDocument/2006/relationships/slideMaster" Target="slideMasters/slideMaster23.xml"/><Relationship Id="rId119" Type="http://schemas.openxmlformats.org/officeDocument/2006/relationships/slide" Target="slides/slide42.xml"/><Relationship Id="rId270" Type="http://schemas.openxmlformats.org/officeDocument/2006/relationships/slide" Target="slides/slide193.xml"/><Relationship Id="rId326" Type="http://schemas.openxmlformats.org/officeDocument/2006/relationships/slide" Target="slides/slide249.xml"/><Relationship Id="rId65" Type="http://schemas.openxmlformats.org/officeDocument/2006/relationships/slideMaster" Target="slideMasters/slideMaster65.xml"/><Relationship Id="rId130" Type="http://schemas.openxmlformats.org/officeDocument/2006/relationships/slide" Target="slides/slide53.xml"/><Relationship Id="rId368" Type="http://schemas.openxmlformats.org/officeDocument/2006/relationships/slide" Target="slides/slide291.xml"/><Relationship Id="rId172" Type="http://schemas.openxmlformats.org/officeDocument/2006/relationships/slide" Target="slides/slide95.xml"/><Relationship Id="rId228" Type="http://schemas.openxmlformats.org/officeDocument/2006/relationships/slide" Target="slides/slide151.xml"/><Relationship Id="rId435" Type="http://schemas.openxmlformats.org/officeDocument/2006/relationships/slide" Target="slides/slide358.xml"/><Relationship Id="rId477" Type="http://schemas.openxmlformats.org/officeDocument/2006/relationships/commentAuthors" Target="commentAuthors.xml"/><Relationship Id="rId281" Type="http://schemas.openxmlformats.org/officeDocument/2006/relationships/slide" Target="slides/slide204.xml"/><Relationship Id="rId337" Type="http://schemas.openxmlformats.org/officeDocument/2006/relationships/slide" Target="slides/slide260.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64.xml"/><Relationship Id="rId379" Type="http://schemas.openxmlformats.org/officeDocument/2006/relationships/slide" Target="slides/slide302.xml"/><Relationship Id="rId7" Type="http://schemas.openxmlformats.org/officeDocument/2006/relationships/slideMaster" Target="slideMasters/slideMaster7.xml"/><Relationship Id="rId183" Type="http://schemas.openxmlformats.org/officeDocument/2006/relationships/slide" Target="slides/slide106.xml"/><Relationship Id="rId239" Type="http://schemas.openxmlformats.org/officeDocument/2006/relationships/slide" Target="slides/slide162.xml"/><Relationship Id="rId390" Type="http://schemas.openxmlformats.org/officeDocument/2006/relationships/slide" Target="slides/slide313.xml"/><Relationship Id="rId404" Type="http://schemas.openxmlformats.org/officeDocument/2006/relationships/slide" Target="slides/slide327.xml"/><Relationship Id="rId446" Type="http://schemas.openxmlformats.org/officeDocument/2006/relationships/slide" Target="slides/slide369.xml"/><Relationship Id="rId250" Type="http://schemas.openxmlformats.org/officeDocument/2006/relationships/slide" Target="slides/slide173.xml"/><Relationship Id="rId292" Type="http://schemas.openxmlformats.org/officeDocument/2006/relationships/slide" Target="slides/slide215.xml"/><Relationship Id="rId306" Type="http://schemas.openxmlformats.org/officeDocument/2006/relationships/slide" Target="slides/slide229.xml"/><Relationship Id="rId45" Type="http://schemas.openxmlformats.org/officeDocument/2006/relationships/slideMaster" Target="slideMasters/slideMaster45.xml"/><Relationship Id="rId87" Type="http://schemas.openxmlformats.org/officeDocument/2006/relationships/slide" Target="slides/slide10.xml"/><Relationship Id="rId110" Type="http://schemas.openxmlformats.org/officeDocument/2006/relationships/slide" Target="slides/slide33.xml"/><Relationship Id="rId348" Type="http://schemas.openxmlformats.org/officeDocument/2006/relationships/slide" Target="slides/slide271.xml"/><Relationship Id="rId152" Type="http://schemas.openxmlformats.org/officeDocument/2006/relationships/slide" Target="slides/slide75.xml"/><Relationship Id="rId194" Type="http://schemas.openxmlformats.org/officeDocument/2006/relationships/slide" Target="slides/slide117.xml"/><Relationship Id="rId208" Type="http://schemas.openxmlformats.org/officeDocument/2006/relationships/slide" Target="slides/slide131.xml"/><Relationship Id="rId415" Type="http://schemas.openxmlformats.org/officeDocument/2006/relationships/slide" Target="slides/slide338.xml"/><Relationship Id="rId457" Type="http://schemas.openxmlformats.org/officeDocument/2006/relationships/slide" Target="slides/slide380.xml"/><Relationship Id="rId261" Type="http://schemas.openxmlformats.org/officeDocument/2006/relationships/slide" Target="slides/slide18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0.xml"/><Relationship Id="rId359" Type="http://schemas.openxmlformats.org/officeDocument/2006/relationships/slide" Target="slides/slide282.xml"/><Relationship Id="rId98" Type="http://schemas.openxmlformats.org/officeDocument/2006/relationships/slide" Target="slides/slide21.xml"/><Relationship Id="rId121" Type="http://schemas.openxmlformats.org/officeDocument/2006/relationships/slide" Target="slides/slide44.xml"/><Relationship Id="rId163" Type="http://schemas.openxmlformats.org/officeDocument/2006/relationships/slide" Target="slides/slide86.xml"/><Relationship Id="rId219" Type="http://schemas.openxmlformats.org/officeDocument/2006/relationships/slide" Target="slides/slide142.xml"/><Relationship Id="rId370" Type="http://schemas.openxmlformats.org/officeDocument/2006/relationships/slide" Target="slides/slide293.xml"/><Relationship Id="rId426" Type="http://schemas.openxmlformats.org/officeDocument/2006/relationships/slide" Target="slides/slide349.xml"/><Relationship Id="rId230" Type="http://schemas.openxmlformats.org/officeDocument/2006/relationships/slide" Target="slides/slide153.xml"/><Relationship Id="rId468" Type="http://schemas.openxmlformats.org/officeDocument/2006/relationships/slide" Target="slides/slide391.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95.xml"/><Relationship Id="rId328" Type="http://schemas.openxmlformats.org/officeDocument/2006/relationships/slide" Target="slides/slide251.xml"/><Relationship Id="rId132" Type="http://schemas.openxmlformats.org/officeDocument/2006/relationships/slide" Target="slides/slide55.xml"/><Relationship Id="rId174" Type="http://schemas.openxmlformats.org/officeDocument/2006/relationships/slide" Target="slides/slide97.xml"/><Relationship Id="rId381" Type="http://schemas.openxmlformats.org/officeDocument/2006/relationships/slide" Target="slides/slide304.xml"/><Relationship Id="rId241" Type="http://schemas.openxmlformats.org/officeDocument/2006/relationships/slide" Target="slides/slide164.xml"/><Relationship Id="rId437" Type="http://schemas.openxmlformats.org/officeDocument/2006/relationships/slide" Target="slides/slide360.xml"/><Relationship Id="rId479" Type="http://schemas.openxmlformats.org/officeDocument/2006/relationships/viewProps" Target="viewProps.xml"/><Relationship Id="rId36" Type="http://schemas.openxmlformats.org/officeDocument/2006/relationships/slideMaster" Target="slideMasters/slideMaster36.xml"/><Relationship Id="rId283" Type="http://schemas.openxmlformats.org/officeDocument/2006/relationships/slide" Target="slides/slide206.xml"/><Relationship Id="rId339" Type="http://schemas.openxmlformats.org/officeDocument/2006/relationships/slide" Target="slides/slide262.xml"/><Relationship Id="rId78" Type="http://schemas.openxmlformats.org/officeDocument/2006/relationships/slide" Target="slides/slide1.xml"/><Relationship Id="rId101" Type="http://schemas.openxmlformats.org/officeDocument/2006/relationships/slide" Target="slides/slide24.xml"/><Relationship Id="rId143" Type="http://schemas.openxmlformats.org/officeDocument/2006/relationships/slide" Target="slides/slide66.xml"/><Relationship Id="rId185" Type="http://schemas.openxmlformats.org/officeDocument/2006/relationships/slide" Target="slides/slide108.xml"/><Relationship Id="rId350" Type="http://schemas.openxmlformats.org/officeDocument/2006/relationships/slide" Target="slides/slide273.xml"/><Relationship Id="rId406" Type="http://schemas.openxmlformats.org/officeDocument/2006/relationships/slide" Target="slides/slide329.xml"/><Relationship Id="rId9" Type="http://schemas.openxmlformats.org/officeDocument/2006/relationships/slideMaster" Target="slideMasters/slideMaster9.xml"/><Relationship Id="rId210" Type="http://schemas.openxmlformats.org/officeDocument/2006/relationships/slide" Target="slides/slide133.xml"/><Relationship Id="rId392" Type="http://schemas.openxmlformats.org/officeDocument/2006/relationships/slide" Target="slides/slide315.xml"/><Relationship Id="rId448" Type="http://schemas.openxmlformats.org/officeDocument/2006/relationships/slide" Target="slides/slide371.xml"/><Relationship Id="rId252" Type="http://schemas.openxmlformats.org/officeDocument/2006/relationships/slide" Target="slides/slide175.xml"/><Relationship Id="rId294" Type="http://schemas.openxmlformats.org/officeDocument/2006/relationships/slide" Target="slides/slide217.xml"/><Relationship Id="rId308" Type="http://schemas.openxmlformats.org/officeDocument/2006/relationships/slide" Target="slides/slide231.xml"/><Relationship Id="rId47" Type="http://schemas.openxmlformats.org/officeDocument/2006/relationships/slideMaster" Target="slideMasters/slideMaster47.xml"/><Relationship Id="rId89" Type="http://schemas.openxmlformats.org/officeDocument/2006/relationships/slide" Target="slides/slide12.xml"/><Relationship Id="rId112" Type="http://schemas.openxmlformats.org/officeDocument/2006/relationships/slide" Target="slides/slide35.xml"/><Relationship Id="rId154" Type="http://schemas.openxmlformats.org/officeDocument/2006/relationships/slide" Target="slides/slide77.xml"/><Relationship Id="rId361" Type="http://schemas.openxmlformats.org/officeDocument/2006/relationships/slide" Target="slides/slide284.xml"/><Relationship Id="rId196" Type="http://schemas.openxmlformats.org/officeDocument/2006/relationships/slide" Target="slides/slide119.xml"/><Relationship Id="rId417" Type="http://schemas.openxmlformats.org/officeDocument/2006/relationships/slide" Target="slides/slide340.xml"/><Relationship Id="rId459" Type="http://schemas.openxmlformats.org/officeDocument/2006/relationships/slide" Target="slides/slide382.xml"/><Relationship Id="rId16" Type="http://schemas.openxmlformats.org/officeDocument/2006/relationships/slideMaster" Target="slideMasters/slideMaster16.xml"/><Relationship Id="rId221" Type="http://schemas.openxmlformats.org/officeDocument/2006/relationships/slide" Target="slides/slide144.xml"/><Relationship Id="rId263" Type="http://schemas.openxmlformats.org/officeDocument/2006/relationships/slide" Target="slides/slide186.xml"/><Relationship Id="rId319" Type="http://schemas.openxmlformats.org/officeDocument/2006/relationships/slide" Target="slides/slide242.xml"/><Relationship Id="rId470" Type="http://schemas.openxmlformats.org/officeDocument/2006/relationships/slide" Target="slides/slide393.xml"/><Relationship Id="rId58" Type="http://schemas.openxmlformats.org/officeDocument/2006/relationships/slideMaster" Target="slideMasters/slideMaster58.xml"/><Relationship Id="rId123" Type="http://schemas.openxmlformats.org/officeDocument/2006/relationships/slide" Target="slides/slide46.xml"/><Relationship Id="rId330" Type="http://schemas.openxmlformats.org/officeDocument/2006/relationships/slide" Target="slides/slide253.xml"/><Relationship Id="rId165" Type="http://schemas.openxmlformats.org/officeDocument/2006/relationships/slide" Target="slides/slide88.xml"/><Relationship Id="rId372" Type="http://schemas.openxmlformats.org/officeDocument/2006/relationships/slide" Target="slides/slide295.xml"/><Relationship Id="rId428" Type="http://schemas.openxmlformats.org/officeDocument/2006/relationships/slide" Target="slides/slide351.xml"/><Relationship Id="rId232" Type="http://schemas.openxmlformats.org/officeDocument/2006/relationships/slide" Target="slides/slide155.xml"/><Relationship Id="rId274" Type="http://schemas.openxmlformats.org/officeDocument/2006/relationships/slide" Target="slides/slide197.xml"/><Relationship Id="rId481" Type="http://schemas.openxmlformats.org/officeDocument/2006/relationships/tableStyles" Target="tableStyles.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57.xml"/><Relationship Id="rId80" Type="http://schemas.openxmlformats.org/officeDocument/2006/relationships/slide" Target="slides/slide3.xml"/><Relationship Id="rId176" Type="http://schemas.openxmlformats.org/officeDocument/2006/relationships/slide" Target="slides/slide99.xml"/><Relationship Id="rId341" Type="http://schemas.openxmlformats.org/officeDocument/2006/relationships/slide" Target="slides/slide264.xml"/><Relationship Id="rId383" Type="http://schemas.openxmlformats.org/officeDocument/2006/relationships/slide" Target="slides/slide306.xml"/><Relationship Id="rId439" Type="http://schemas.openxmlformats.org/officeDocument/2006/relationships/slide" Target="slides/slide362.xml"/><Relationship Id="rId201" Type="http://schemas.openxmlformats.org/officeDocument/2006/relationships/slide" Target="slides/slide124.xml"/><Relationship Id="rId243" Type="http://schemas.openxmlformats.org/officeDocument/2006/relationships/slide" Target="slides/slide166.xml"/><Relationship Id="rId285" Type="http://schemas.openxmlformats.org/officeDocument/2006/relationships/slide" Target="slides/slide208.xml"/><Relationship Id="rId450" Type="http://schemas.openxmlformats.org/officeDocument/2006/relationships/slide" Target="slides/slide373.xml"/><Relationship Id="rId38" Type="http://schemas.openxmlformats.org/officeDocument/2006/relationships/slideMaster" Target="slideMasters/slideMaster38.xml"/><Relationship Id="rId103" Type="http://schemas.openxmlformats.org/officeDocument/2006/relationships/slide" Target="slides/slide26.xml"/><Relationship Id="rId310" Type="http://schemas.openxmlformats.org/officeDocument/2006/relationships/slide" Target="slides/slide233.xml"/><Relationship Id="rId91" Type="http://schemas.openxmlformats.org/officeDocument/2006/relationships/slide" Target="slides/slide14.xml"/><Relationship Id="rId145" Type="http://schemas.openxmlformats.org/officeDocument/2006/relationships/slide" Target="slides/slide68.xml"/><Relationship Id="rId187" Type="http://schemas.openxmlformats.org/officeDocument/2006/relationships/slide" Target="slides/slide110.xml"/><Relationship Id="rId352" Type="http://schemas.openxmlformats.org/officeDocument/2006/relationships/slide" Target="slides/slide275.xml"/><Relationship Id="rId394" Type="http://schemas.openxmlformats.org/officeDocument/2006/relationships/slide" Target="slides/slide317.xml"/><Relationship Id="rId408" Type="http://schemas.openxmlformats.org/officeDocument/2006/relationships/slide" Target="slides/slide331.xml"/><Relationship Id="rId212" Type="http://schemas.openxmlformats.org/officeDocument/2006/relationships/slide" Target="slides/slide135.xml"/><Relationship Id="rId254" Type="http://schemas.openxmlformats.org/officeDocument/2006/relationships/slide" Target="slides/slide177.xml"/><Relationship Id="rId49" Type="http://schemas.openxmlformats.org/officeDocument/2006/relationships/slideMaster" Target="slideMasters/slideMaster49.xml"/><Relationship Id="rId114" Type="http://schemas.openxmlformats.org/officeDocument/2006/relationships/slide" Target="slides/slide37.xml"/><Relationship Id="rId296" Type="http://schemas.openxmlformats.org/officeDocument/2006/relationships/slide" Target="slides/slide219.xml"/><Relationship Id="rId461" Type="http://schemas.openxmlformats.org/officeDocument/2006/relationships/slide" Target="slides/slide384.xml"/><Relationship Id="rId60" Type="http://schemas.openxmlformats.org/officeDocument/2006/relationships/slideMaster" Target="slideMasters/slideMaster60.xml"/><Relationship Id="rId156" Type="http://schemas.openxmlformats.org/officeDocument/2006/relationships/slide" Target="slides/slide79.xml"/><Relationship Id="rId198" Type="http://schemas.openxmlformats.org/officeDocument/2006/relationships/slide" Target="slides/slide121.xml"/><Relationship Id="rId321" Type="http://schemas.openxmlformats.org/officeDocument/2006/relationships/slide" Target="slides/slide244.xml"/><Relationship Id="rId363" Type="http://schemas.openxmlformats.org/officeDocument/2006/relationships/slide" Target="slides/slide286.xml"/><Relationship Id="rId419" Type="http://schemas.openxmlformats.org/officeDocument/2006/relationships/slide" Target="slides/slide342.xml"/><Relationship Id="rId223" Type="http://schemas.openxmlformats.org/officeDocument/2006/relationships/slide" Target="slides/slide146.xml"/><Relationship Id="rId430" Type="http://schemas.openxmlformats.org/officeDocument/2006/relationships/slide" Target="slides/slide353.xml"/><Relationship Id="rId18" Type="http://schemas.openxmlformats.org/officeDocument/2006/relationships/slideMaster" Target="slideMasters/slideMaster18.xml"/><Relationship Id="rId265" Type="http://schemas.openxmlformats.org/officeDocument/2006/relationships/slide" Target="slides/slide188.xml"/><Relationship Id="rId472" Type="http://schemas.openxmlformats.org/officeDocument/2006/relationships/slide" Target="slides/slide395.xml"/><Relationship Id="rId125" Type="http://schemas.openxmlformats.org/officeDocument/2006/relationships/slide" Target="slides/slide48.xml"/><Relationship Id="rId167" Type="http://schemas.openxmlformats.org/officeDocument/2006/relationships/slide" Target="slides/slide90.xml"/><Relationship Id="rId332" Type="http://schemas.openxmlformats.org/officeDocument/2006/relationships/slide" Target="slides/slide255.xml"/><Relationship Id="rId374" Type="http://schemas.openxmlformats.org/officeDocument/2006/relationships/slide" Target="slides/slide297.xml"/><Relationship Id="rId71" Type="http://schemas.openxmlformats.org/officeDocument/2006/relationships/slideMaster" Target="slideMasters/slideMaster71.xml"/><Relationship Id="rId234" Type="http://schemas.openxmlformats.org/officeDocument/2006/relationships/slide" Target="slides/slide15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99.xml"/><Relationship Id="rId441" Type="http://schemas.openxmlformats.org/officeDocument/2006/relationships/slide" Target="slides/slide364.xml"/><Relationship Id="rId40" Type="http://schemas.openxmlformats.org/officeDocument/2006/relationships/slideMaster" Target="slideMasters/slideMaster40.xml"/><Relationship Id="rId136" Type="http://schemas.openxmlformats.org/officeDocument/2006/relationships/slide" Target="slides/slide59.xml"/><Relationship Id="rId178" Type="http://schemas.openxmlformats.org/officeDocument/2006/relationships/slide" Target="slides/slide101.xml"/><Relationship Id="rId301" Type="http://schemas.openxmlformats.org/officeDocument/2006/relationships/slide" Target="slides/slide224.xml"/><Relationship Id="rId343" Type="http://schemas.openxmlformats.org/officeDocument/2006/relationships/slide" Target="slides/slide266.xml"/><Relationship Id="rId82" Type="http://schemas.openxmlformats.org/officeDocument/2006/relationships/slide" Target="slides/slide5.xml"/><Relationship Id="rId203" Type="http://schemas.openxmlformats.org/officeDocument/2006/relationships/slide" Target="slides/slide126.xml"/><Relationship Id="rId385" Type="http://schemas.openxmlformats.org/officeDocument/2006/relationships/slide" Target="slides/slide308.xml"/><Relationship Id="rId245" Type="http://schemas.openxmlformats.org/officeDocument/2006/relationships/slide" Target="slides/slide168.xml"/><Relationship Id="rId287" Type="http://schemas.openxmlformats.org/officeDocument/2006/relationships/slide" Target="slides/slide210.xml"/><Relationship Id="rId410" Type="http://schemas.openxmlformats.org/officeDocument/2006/relationships/slide" Target="slides/slide333.xml"/><Relationship Id="rId452" Type="http://schemas.openxmlformats.org/officeDocument/2006/relationships/slide" Target="slides/slide375.xml"/><Relationship Id="rId105" Type="http://schemas.openxmlformats.org/officeDocument/2006/relationships/slide" Target="slides/slide28.xml"/><Relationship Id="rId147" Type="http://schemas.openxmlformats.org/officeDocument/2006/relationships/slide" Target="slides/slide70.xml"/><Relationship Id="rId312" Type="http://schemas.openxmlformats.org/officeDocument/2006/relationships/slide" Target="slides/slide235.xml"/><Relationship Id="rId354" Type="http://schemas.openxmlformats.org/officeDocument/2006/relationships/slide" Target="slides/slide277.xml"/><Relationship Id="rId51" Type="http://schemas.openxmlformats.org/officeDocument/2006/relationships/slideMaster" Target="slideMasters/slideMaster51.xml"/><Relationship Id="rId93" Type="http://schemas.openxmlformats.org/officeDocument/2006/relationships/slide" Target="slides/slide16.xml"/><Relationship Id="rId189" Type="http://schemas.openxmlformats.org/officeDocument/2006/relationships/slide" Target="slides/slide112.xml"/><Relationship Id="rId396" Type="http://schemas.openxmlformats.org/officeDocument/2006/relationships/slide" Target="slides/slide319.xml"/><Relationship Id="rId3" Type="http://schemas.openxmlformats.org/officeDocument/2006/relationships/slideMaster" Target="slideMasters/slideMaster3.xml"/><Relationship Id="rId214" Type="http://schemas.openxmlformats.org/officeDocument/2006/relationships/slide" Target="slides/slide137.xml"/><Relationship Id="rId235" Type="http://schemas.openxmlformats.org/officeDocument/2006/relationships/slide" Target="slides/slide158.xml"/><Relationship Id="rId256" Type="http://schemas.openxmlformats.org/officeDocument/2006/relationships/slide" Target="slides/slide179.xml"/><Relationship Id="rId277" Type="http://schemas.openxmlformats.org/officeDocument/2006/relationships/slide" Target="slides/slide200.xml"/><Relationship Id="rId298" Type="http://schemas.openxmlformats.org/officeDocument/2006/relationships/slide" Target="slides/slide221.xml"/><Relationship Id="rId400" Type="http://schemas.openxmlformats.org/officeDocument/2006/relationships/slide" Target="slides/slide323.xml"/><Relationship Id="rId421" Type="http://schemas.openxmlformats.org/officeDocument/2006/relationships/slide" Target="slides/slide344.xml"/><Relationship Id="rId442" Type="http://schemas.openxmlformats.org/officeDocument/2006/relationships/slide" Target="slides/slide365.xml"/><Relationship Id="rId463" Type="http://schemas.openxmlformats.org/officeDocument/2006/relationships/slide" Target="slides/slide386.xml"/><Relationship Id="rId116" Type="http://schemas.openxmlformats.org/officeDocument/2006/relationships/slide" Target="slides/slide39.xml"/><Relationship Id="rId137" Type="http://schemas.openxmlformats.org/officeDocument/2006/relationships/slide" Target="slides/slide60.xml"/><Relationship Id="rId158" Type="http://schemas.openxmlformats.org/officeDocument/2006/relationships/slide" Target="slides/slide81.xml"/><Relationship Id="rId302" Type="http://schemas.openxmlformats.org/officeDocument/2006/relationships/slide" Target="slides/slide225.xml"/><Relationship Id="rId323" Type="http://schemas.openxmlformats.org/officeDocument/2006/relationships/slide" Target="slides/slide246.xml"/><Relationship Id="rId344" Type="http://schemas.openxmlformats.org/officeDocument/2006/relationships/slide" Target="slides/slide26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6.xml"/><Relationship Id="rId179" Type="http://schemas.openxmlformats.org/officeDocument/2006/relationships/slide" Target="slides/slide102.xml"/><Relationship Id="rId365" Type="http://schemas.openxmlformats.org/officeDocument/2006/relationships/slide" Target="slides/slide288.xml"/><Relationship Id="rId386" Type="http://schemas.openxmlformats.org/officeDocument/2006/relationships/slide" Target="slides/slide309.xml"/><Relationship Id="rId190" Type="http://schemas.openxmlformats.org/officeDocument/2006/relationships/slide" Target="slides/slide113.xml"/><Relationship Id="rId204" Type="http://schemas.openxmlformats.org/officeDocument/2006/relationships/slide" Target="slides/slide127.xml"/><Relationship Id="rId225" Type="http://schemas.openxmlformats.org/officeDocument/2006/relationships/slide" Target="slides/slide148.xml"/><Relationship Id="rId246" Type="http://schemas.openxmlformats.org/officeDocument/2006/relationships/slide" Target="slides/slide169.xml"/><Relationship Id="rId267" Type="http://schemas.openxmlformats.org/officeDocument/2006/relationships/slide" Target="slides/slide190.xml"/><Relationship Id="rId288" Type="http://schemas.openxmlformats.org/officeDocument/2006/relationships/slide" Target="slides/slide211.xml"/><Relationship Id="rId411" Type="http://schemas.openxmlformats.org/officeDocument/2006/relationships/slide" Target="slides/slide334.xml"/><Relationship Id="rId432" Type="http://schemas.openxmlformats.org/officeDocument/2006/relationships/slide" Target="slides/slide355.xml"/><Relationship Id="rId453" Type="http://schemas.openxmlformats.org/officeDocument/2006/relationships/slide" Target="slides/slide376.xml"/><Relationship Id="rId474" Type="http://schemas.openxmlformats.org/officeDocument/2006/relationships/slide" Target="slides/slide397.xml"/><Relationship Id="rId106" Type="http://schemas.openxmlformats.org/officeDocument/2006/relationships/slide" Target="slides/slide29.xml"/><Relationship Id="rId127" Type="http://schemas.openxmlformats.org/officeDocument/2006/relationships/slide" Target="slides/slide50.xml"/><Relationship Id="rId313" Type="http://schemas.openxmlformats.org/officeDocument/2006/relationships/slide" Target="slides/slide23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7.xml"/><Relationship Id="rId148" Type="http://schemas.openxmlformats.org/officeDocument/2006/relationships/slide" Target="slides/slide71.xml"/><Relationship Id="rId169" Type="http://schemas.openxmlformats.org/officeDocument/2006/relationships/slide" Target="slides/slide92.xml"/><Relationship Id="rId334" Type="http://schemas.openxmlformats.org/officeDocument/2006/relationships/slide" Target="slides/slide257.xml"/><Relationship Id="rId355" Type="http://schemas.openxmlformats.org/officeDocument/2006/relationships/slide" Target="slides/slide278.xml"/><Relationship Id="rId376" Type="http://schemas.openxmlformats.org/officeDocument/2006/relationships/slide" Target="slides/slide299.xml"/><Relationship Id="rId397" Type="http://schemas.openxmlformats.org/officeDocument/2006/relationships/slide" Target="slides/slide320.xml"/><Relationship Id="rId4" Type="http://schemas.openxmlformats.org/officeDocument/2006/relationships/slideMaster" Target="slideMasters/slideMaster4.xml"/><Relationship Id="rId180" Type="http://schemas.openxmlformats.org/officeDocument/2006/relationships/slide" Target="slides/slide103.xml"/><Relationship Id="rId215" Type="http://schemas.openxmlformats.org/officeDocument/2006/relationships/slide" Target="slides/slide138.xml"/><Relationship Id="rId236" Type="http://schemas.openxmlformats.org/officeDocument/2006/relationships/slide" Target="slides/slide159.xml"/><Relationship Id="rId257" Type="http://schemas.openxmlformats.org/officeDocument/2006/relationships/slide" Target="slides/slide180.xml"/><Relationship Id="rId278" Type="http://schemas.openxmlformats.org/officeDocument/2006/relationships/slide" Target="slides/slide201.xml"/><Relationship Id="rId401" Type="http://schemas.openxmlformats.org/officeDocument/2006/relationships/slide" Target="slides/slide324.xml"/><Relationship Id="rId422" Type="http://schemas.openxmlformats.org/officeDocument/2006/relationships/slide" Target="slides/slide345.xml"/><Relationship Id="rId443" Type="http://schemas.openxmlformats.org/officeDocument/2006/relationships/slide" Target="slides/slide366.xml"/><Relationship Id="rId464" Type="http://schemas.openxmlformats.org/officeDocument/2006/relationships/slide" Target="slides/slide387.xml"/><Relationship Id="rId303" Type="http://schemas.openxmlformats.org/officeDocument/2006/relationships/slide" Target="slides/slide226.xml"/><Relationship Id="rId42" Type="http://schemas.openxmlformats.org/officeDocument/2006/relationships/slideMaster" Target="slideMasters/slideMaster42.xml"/><Relationship Id="rId84" Type="http://schemas.openxmlformats.org/officeDocument/2006/relationships/slide" Target="slides/slide7.xml"/><Relationship Id="rId138" Type="http://schemas.openxmlformats.org/officeDocument/2006/relationships/slide" Target="slides/slide61.xml"/><Relationship Id="rId345" Type="http://schemas.openxmlformats.org/officeDocument/2006/relationships/slide" Target="slides/slide268.xml"/><Relationship Id="rId387" Type="http://schemas.openxmlformats.org/officeDocument/2006/relationships/slide" Target="slides/slide310.xml"/><Relationship Id="rId191" Type="http://schemas.openxmlformats.org/officeDocument/2006/relationships/slide" Target="slides/slide114.xml"/><Relationship Id="rId205" Type="http://schemas.openxmlformats.org/officeDocument/2006/relationships/slide" Target="slides/slide128.xml"/><Relationship Id="rId247" Type="http://schemas.openxmlformats.org/officeDocument/2006/relationships/slide" Target="slides/slide170.xml"/><Relationship Id="rId412" Type="http://schemas.openxmlformats.org/officeDocument/2006/relationships/slide" Target="slides/slide335.xml"/><Relationship Id="rId107" Type="http://schemas.openxmlformats.org/officeDocument/2006/relationships/slide" Target="slides/slide30.xml"/><Relationship Id="rId289" Type="http://schemas.openxmlformats.org/officeDocument/2006/relationships/slide" Target="slides/slide212.xml"/><Relationship Id="rId454" Type="http://schemas.openxmlformats.org/officeDocument/2006/relationships/slide" Target="slides/slide377.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2.xml"/><Relationship Id="rId314" Type="http://schemas.openxmlformats.org/officeDocument/2006/relationships/slide" Target="slides/slide237.xml"/><Relationship Id="rId356" Type="http://schemas.openxmlformats.org/officeDocument/2006/relationships/slide" Target="slides/slide279.xml"/><Relationship Id="rId398" Type="http://schemas.openxmlformats.org/officeDocument/2006/relationships/slide" Target="slides/slide321.xml"/><Relationship Id="rId95" Type="http://schemas.openxmlformats.org/officeDocument/2006/relationships/slide" Target="slides/slide18.xml"/><Relationship Id="rId160" Type="http://schemas.openxmlformats.org/officeDocument/2006/relationships/slide" Target="slides/slide83.xml"/><Relationship Id="rId216" Type="http://schemas.openxmlformats.org/officeDocument/2006/relationships/slide" Target="slides/slide139.xml"/><Relationship Id="rId423" Type="http://schemas.openxmlformats.org/officeDocument/2006/relationships/slide" Target="slides/slide346.xml"/><Relationship Id="rId258" Type="http://schemas.openxmlformats.org/officeDocument/2006/relationships/slide" Target="slides/slide181.xml"/><Relationship Id="rId465" Type="http://schemas.openxmlformats.org/officeDocument/2006/relationships/slide" Target="slides/slide388.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1.xml"/><Relationship Id="rId325" Type="http://schemas.openxmlformats.org/officeDocument/2006/relationships/slide" Target="slides/slide248.xml"/><Relationship Id="rId367" Type="http://schemas.openxmlformats.org/officeDocument/2006/relationships/slide" Target="slides/slide290.xml"/><Relationship Id="rId171" Type="http://schemas.openxmlformats.org/officeDocument/2006/relationships/slide" Target="slides/slide94.xml"/><Relationship Id="rId227" Type="http://schemas.openxmlformats.org/officeDocument/2006/relationships/slide" Target="slides/slide150.xml"/><Relationship Id="rId269" Type="http://schemas.openxmlformats.org/officeDocument/2006/relationships/slide" Target="slides/slide192.xml"/><Relationship Id="rId434" Type="http://schemas.openxmlformats.org/officeDocument/2006/relationships/slide" Target="slides/slide357.xml"/><Relationship Id="rId476" Type="http://schemas.openxmlformats.org/officeDocument/2006/relationships/handoutMaster" Target="handoutMasters/handoutMaster1.xml"/><Relationship Id="rId33" Type="http://schemas.openxmlformats.org/officeDocument/2006/relationships/slideMaster" Target="slideMasters/slideMaster33.xml"/><Relationship Id="rId129" Type="http://schemas.openxmlformats.org/officeDocument/2006/relationships/slide" Target="slides/slide52.xml"/><Relationship Id="rId280" Type="http://schemas.openxmlformats.org/officeDocument/2006/relationships/slide" Target="slides/slide203.xml"/><Relationship Id="rId336" Type="http://schemas.openxmlformats.org/officeDocument/2006/relationships/slide" Target="slides/slide259.xml"/><Relationship Id="rId75" Type="http://schemas.openxmlformats.org/officeDocument/2006/relationships/slideMaster" Target="slideMasters/slideMaster75.xml"/><Relationship Id="rId140" Type="http://schemas.openxmlformats.org/officeDocument/2006/relationships/slide" Target="slides/slide63.xml"/><Relationship Id="rId182" Type="http://schemas.openxmlformats.org/officeDocument/2006/relationships/slide" Target="slides/slide105.xml"/><Relationship Id="rId378" Type="http://schemas.openxmlformats.org/officeDocument/2006/relationships/slide" Target="slides/slide301.xml"/><Relationship Id="rId403" Type="http://schemas.openxmlformats.org/officeDocument/2006/relationships/slide" Target="slides/slide326.xml"/><Relationship Id="rId6" Type="http://schemas.openxmlformats.org/officeDocument/2006/relationships/slideMaster" Target="slideMasters/slideMaster6.xml"/><Relationship Id="rId238" Type="http://schemas.openxmlformats.org/officeDocument/2006/relationships/slide" Target="slides/slide161.xml"/><Relationship Id="rId445" Type="http://schemas.openxmlformats.org/officeDocument/2006/relationships/slide" Target="slides/slide368.xml"/><Relationship Id="rId291" Type="http://schemas.openxmlformats.org/officeDocument/2006/relationships/slide" Target="slides/slide214.xml"/><Relationship Id="rId305" Type="http://schemas.openxmlformats.org/officeDocument/2006/relationships/slide" Target="slides/slide228.xml"/><Relationship Id="rId347" Type="http://schemas.openxmlformats.org/officeDocument/2006/relationships/slide" Target="slides/slide270.xml"/><Relationship Id="rId44" Type="http://schemas.openxmlformats.org/officeDocument/2006/relationships/slideMaster" Target="slideMasters/slideMaster44.xml"/><Relationship Id="rId86" Type="http://schemas.openxmlformats.org/officeDocument/2006/relationships/slide" Target="slides/slide9.xml"/><Relationship Id="rId151" Type="http://schemas.openxmlformats.org/officeDocument/2006/relationships/slide" Target="slides/slide74.xml"/><Relationship Id="rId389" Type="http://schemas.openxmlformats.org/officeDocument/2006/relationships/slide" Target="slides/slide312.xml"/><Relationship Id="rId193" Type="http://schemas.openxmlformats.org/officeDocument/2006/relationships/slide" Target="slides/slide116.xml"/><Relationship Id="rId207" Type="http://schemas.openxmlformats.org/officeDocument/2006/relationships/slide" Target="slides/slide130.xml"/><Relationship Id="rId249" Type="http://schemas.openxmlformats.org/officeDocument/2006/relationships/slide" Target="slides/slide172.xml"/><Relationship Id="rId414" Type="http://schemas.openxmlformats.org/officeDocument/2006/relationships/slide" Target="slides/slide337.xml"/><Relationship Id="rId456" Type="http://schemas.openxmlformats.org/officeDocument/2006/relationships/slide" Target="slides/slide379.xml"/><Relationship Id="rId13" Type="http://schemas.openxmlformats.org/officeDocument/2006/relationships/slideMaster" Target="slideMasters/slideMaster13.xml"/><Relationship Id="rId109" Type="http://schemas.openxmlformats.org/officeDocument/2006/relationships/slide" Target="slides/slide32.xml"/><Relationship Id="rId260" Type="http://schemas.openxmlformats.org/officeDocument/2006/relationships/slide" Target="slides/slide183.xml"/><Relationship Id="rId316" Type="http://schemas.openxmlformats.org/officeDocument/2006/relationships/slide" Target="slides/slide239.xml"/><Relationship Id="rId55" Type="http://schemas.openxmlformats.org/officeDocument/2006/relationships/slideMaster" Target="slideMasters/slideMaster55.xml"/><Relationship Id="rId97" Type="http://schemas.openxmlformats.org/officeDocument/2006/relationships/slide" Target="slides/slide20.xml"/><Relationship Id="rId120" Type="http://schemas.openxmlformats.org/officeDocument/2006/relationships/slide" Target="slides/slide43.xml"/><Relationship Id="rId358" Type="http://schemas.openxmlformats.org/officeDocument/2006/relationships/slide" Target="slides/slide281.xml"/><Relationship Id="rId162" Type="http://schemas.openxmlformats.org/officeDocument/2006/relationships/slide" Target="slides/slide85.xml"/><Relationship Id="rId218" Type="http://schemas.openxmlformats.org/officeDocument/2006/relationships/slide" Target="slides/slide141.xml"/><Relationship Id="rId425" Type="http://schemas.openxmlformats.org/officeDocument/2006/relationships/slide" Target="slides/slide348.xml"/><Relationship Id="rId467" Type="http://schemas.openxmlformats.org/officeDocument/2006/relationships/slide" Target="slides/slide390.xml"/><Relationship Id="rId271" Type="http://schemas.openxmlformats.org/officeDocument/2006/relationships/slide" Target="slides/slide19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54.xml"/><Relationship Id="rId327" Type="http://schemas.openxmlformats.org/officeDocument/2006/relationships/slide" Target="slides/slide250.xml"/><Relationship Id="rId369" Type="http://schemas.openxmlformats.org/officeDocument/2006/relationships/slide" Target="slides/slide292.xml"/><Relationship Id="rId173" Type="http://schemas.openxmlformats.org/officeDocument/2006/relationships/slide" Target="slides/slide96.xml"/><Relationship Id="rId229" Type="http://schemas.openxmlformats.org/officeDocument/2006/relationships/slide" Target="slides/slide152.xml"/><Relationship Id="rId380" Type="http://schemas.openxmlformats.org/officeDocument/2006/relationships/slide" Target="slides/slide303.xml"/><Relationship Id="rId436" Type="http://schemas.openxmlformats.org/officeDocument/2006/relationships/slide" Target="slides/slide359.xml"/><Relationship Id="rId240" Type="http://schemas.openxmlformats.org/officeDocument/2006/relationships/slide" Target="slides/slide163.xml"/><Relationship Id="rId478" Type="http://schemas.openxmlformats.org/officeDocument/2006/relationships/presProps" Target="presProps.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23.xml"/><Relationship Id="rId282" Type="http://schemas.openxmlformats.org/officeDocument/2006/relationships/slide" Target="slides/slide205.xml"/><Relationship Id="rId338" Type="http://schemas.openxmlformats.org/officeDocument/2006/relationships/slide" Target="slides/slide261.xml"/><Relationship Id="rId8" Type="http://schemas.openxmlformats.org/officeDocument/2006/relationships/slideMaster" Target="slideMasters/slideMaster8.xml"/><Relationship Id="rId142" Type="http://schemas.openxmlformats.org/officeDocument/2006/relationships/slide" Target="slides/slide65.xml"/><Relationship Id="rId184" Type="http://schemas.openxmlformats.org/officeDocument/2006/relationships/slide" Target="slides/slide107.xml"/><Relationship Id="rId391" Type="http://schemas.openxmlformats.org/officeDocument/2006/relationships/slide" Target="slides/slide314.xml"/><Relationship Id="rId405" Type="http://schemas.openxmlformats.org/officeDocument/2006/relationships/slide" Target="slides/slide328.xml"/><Relationship Id="rId447" Type="http://schemas.openxmlformats.org/officeDocument/2006/relationships/slide" Target="slides/slide370.xml"/><Relationship Id="rId251" Type="http://schemas.openxmlformats.org/officeDocument/2006/relationships/slide" Target="slides/slide174.xml"/><Relationship Id="rId46" Type="http://schemas.openxmlformats.org/officeDocument/2006/relationships/slideMaster" Target="slideMasters/slideMaster46.xml"/><Relationship Id="rId293" Type="http://schemas.openxmlformats.org/officeDocument/2006/relationships/slide" Target="slides/slide216.xml"/><Relationship Id="rId307" Type="http://schemas.openxmlformats.org/officeDocument/2006/relationships/slide" Target="slides/slide230.xml"/><Relationship Id="rId349" Type="http://schemas.openxmlformats.org/officeDocument/2006/relationships/slide" Target="slides/slide272.xml"/><Relationship Id="rId88" Type="http://schemas.openxmlformats.org/officeDocument/2006/relationships/slide" Target="slides/slide11.xml"/><Relationship Id="rId111" Type="http://schemas.openxmlformats.org/officeDocument/2006/relationships/slide" Target="slides/slide34.xml"/><Relationship Id="rId153" Type="http://schemas.openxmlformats.org/officeDocument/2006/relationships/slide" Target="slides/slide76.xml"/><Relationship Id="rId195" Type="http://schemas.openxmlformats.org/officeDocument/2006/relationships/slide" Target="slides/slide118.xml"/><Relationship Id="rId209" Type="http://schemas.openxmlformats.org/officeDocument/2006/relationships/slide" Target="slides/slide132.xml"/><Relationship Id="rId360" Type="http://schemas.openxmlformats.org/officeDocument/2006/relationships/slide" Target="slides/slide283.xml"/><Relationship Id="rId416" Type="http://schemas.openxmlformats.org/officeDocument/2006/relationships/slide" Target="slides/slide339.xml"/><Relationship Id="rId220" Type="http://schemas.openxmlformats.org/officeDocument/2006/relationships/slide" Target="slides/slide143.xml"/><Relationship Id="rId458" Type="http://schemas.openxmlformats.org/officeDocument/2006/relationships/slide" Target="slides/slide381.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85.xml"/><Relationship Id="rId318" Type="http://schemas.openxmlformats.org/officeDocument/2006/relationships/slide" Target="slides/slide241.xml"/><Relationship Id="rId99" Type="http://schemas.openxmlformats.org/officeDocument/2006/relationships/slide" Target="slides/slide22.xml"/><Relationship Id="rId122" Type="http://schemas.openxmlformats.org/officeDocument/2006/relationships/slide" Target="slides/slide45.xml"/><Relationship Id="rId164" Type="http://schemas.openxmlformats.org/officeDocument/2006/relationships/slide" Target="slides/slide87.xml"/><Relationship Id="rId371" Type="http://schemas.openxmlformats.org/officeDocument/2006/relationships/slide" Target="slides/slide294.xml"/><Relationship Id="rId427" Type="http://schemas.openxmlformats.org/officeDocument/2006/relationships/slide" Target="slides/slide350.xml"/><Relationship Id="rId469" Type="http://schemas.openxmlformats.org/officeDocument/2006/relationships/slide" Target="slides/slide392.xml"/><Relationship Id="rId26" Type="http://schemas.openxmlformats.org/officeDocument/2006/relationships/slideMaster" Target="slideMasters/slideMaster26.xml"/><Relationship Id="rId231" Type="http://schemas.openxmlformats.org/officeDocument/2006/relationships/slide" Target="slides/slide154.xml"/><Relationship Id="rId273" Type="http://schemas.openxmlformats.org/officeDocument/2006/relationships/slide" Target="slides/slide196.xml"/><Relationship Id="rId329" Type="http://schemas.openxmlformats.org/officeDocument/2006/relationships/slide" Target="slides/slide252.xml"/><Relationship Id="rId480" Type="http://schemas.openxmlformats.org/officeDocument/2006/relationships/theme" Target="theme/theme1.xml"/><Relationship Id="rId68" Type="http://schemas.openxmlformats.org/officeDocument/2006/relationships/slideMaster" Target="slideMasters/slideMaster68.xml"/><Relationship Id="rId133" Type="http://schemas.openxmlformats.org/officeDocument/2006/relationships/slide" Target="slides/slide56.xml"/><Relationship Id="rId175" Type="http://schemas.openxmlformats.org/officeDocument/2006/relationships/slide" Target="slides/slide98.xml"/><Relationship Id="rId340" Type="http://schemas.openxmlformats.org/officeDocument/2006/relationships/slide" Target="slides/slide263.xml"/><Relationship Id="rId200" Type="http://schemas.openxmlformats.org/officeDocument/2006/relationships/slide" Target="slides/slide123.xml"/><Relationship Id="rId382" Type="http://schemas.openxmlformats.org/officeDocument/2006/relationships/slide" Target="slides/slide305.xml"/><Relationship Id="rId438" Type="http://schemas.openxmlformats.org/officeDocument/2006/relationships/slide" Target="slides/slide361.xml"/><Relationship Id="rId242" Type="http://schemas.openxmlformats.org/officeDocument/2006/relationships/slide" Target="slides/slide165.xml"/><Relationship Id="rId284" Type="http://schemas.openxmlformats.org/officeDocument/2006/relationships/slide" Target="slides/slide207.xml"/><Relationship Id="rId37" Type="http://schemas.openxmlformats.org/officeDocument/2006/relationships/slideMaster" Target="slideMasters/slideMaster37.xml"/><Relationship Id="rId79" Type="http://schemas.openxmlformats.org/officeDocument/2006/relationships/slide" Target="slides/slide2.xml"/><Relationship Id="rId102" Type="http://schemas.openxmlformats.org/officeDocument/2006/relationships/slide" Target="slides/slide25.xml"/><Relationship Id="rId144" Type="http://schemas.openxmlformats.org/officeDocument/2006/relationships/slide" Target="slides/slide67.xml"/><Relationship Id="rId90" Type="http://schemas.openxmlformats.org/officeDocument/2006/relationships/slide" Target="slides/slide13.xml"/><Relationship Id="rId186" Type="http://schemas.openxmlformats.org/officeDocument/2006/relationships/slide" Target="slides/slide109.xml"/><Relationship Id="rId351" Type="http://schemas.openxmlformats.org/officeDocument/2006/relationships/slide" Target="slides/slide274.xml"/><Relationship Id="rId393" Type="http://schemas.openxmlformats.org/officeDocument/2006/relationships/slide" Target="slides/slide316.xml"/><Relationship Id="rId407" Type="http://schemas.openxmlformats.org/officeDocument/2006/relationships/slide" Target="slides/slide330.xml"/><Relationship Id="rId449" Type="http://schemas.openxmlformats.org/officeDocument/2006/relationships/slide" Target="slides/slide372.xml"/><Relationship Id="rId211" Type="http://schemas.openxmlformats.org/officeDocument/2006/relationships/slide" Target="slides/slide134.xml"/><Relationship Id="rId253" Type="http://schemas.openxmlformats.org/officeDocument/2006/relationships/slide" Target="slides/slide176.xml"/><Relationship Id="rId295" Type="http://schemas.openxmlformats.org/officeDocument/2006/relationships/slide" Target="slides/slide218.xml"/><Relationship Id="rId309" Type="http://schemas.openxmlformats.org/officeDocument/2006/relationships/slide" Target="slides/slide232.xml"/><Relationship Id="rId460" Type="http://schemas.openxmlformats.org/officeDocument/2006/relationships/slide" Target="slides/slide383.xml"/><Relationship Id="rId48" Type="http://schemas.openxmlformats.org/officeDocument/2006/relationships/slideMaster" Target="slideMasters/slideMaster48.xml"/><Relationship Id="rId113" Type="http://schemas.openxmlformats.org/officeDocument/2006/relationships/slide" Target="slides/slide36.xml"/><Relationship Id="rId320" Type="http://schemas.openxmlformats.org/officeDocument/2006/relationships/slide" Target="slides/slide243.xml"/><Relationship Id="rId155" Type="http://schemas.openxmlformats.org/officeDocument/2006/relationships/slide" Target="slides/slide78.xml"/><Relationship Id="rId197" Type="http://schemas.openxmlformats.org/officeDocument/2006/relationships/slide" Target="slides/slide120.xml"/><Relationship Id="rId362" Type="http://schemas.openxmlformats.org/officeDocument/2006/relationships/slide" Target="slides/slide285.xml"/><Relationship Id="rId418" Type="http://schemas.openxmlformats.org/officeDocument/2006/relationships/slide" Target="slides/slide341.xml"/><Relationship Id="rId222" Type="http://schemas.openxmlformats.org/officeDocument/2006/relationships/slide" Target="slides/slide145.xml"/><Relationship Id="rId264" Type="http://schemas.openxmlformats.org/officeDocument/2006/relationships/slide" Target="slides/slide187.xml"/><Relationship Id="rId471" Type="http://schemas.openxmlformats.org/officeDocument/2006/relationships/slide" Target="slides/slide394.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47.xml"/><Relationship Id="rId70" Type="http://schemas.openxmlformats.org/officeDocument/2006/relationships/slideMaster" Target="slideMasters/slideMaster70.xml"/><Relationship Id="rId166" Type="http://schemas.openxmlformats.org/officeDocument/2006/relationships/slide" Target="slides/slide89.xml"/><Relationship Id="rId331" Type="http://schemas.openxmlformats.org/officeDocument/2006/relationships/slide" Target="slides/slide254.xml"/><Relationship Id="rId373" Type="http://schemas.openxmlformats.org/officeDocument/2006/relationships/slide" Target="slides/slide296.xml"/><Relationship Id="rId429" Type="http://schemas.openxmlformats.org/officeDocument/2006/relationships/slide" Target="slides/slide352.xml"/><Relationship Id="rId1" Type="http://schemas.openxmlformats.org/officeDocument/2006/relationships/slideMaster" Target="slideMasters/slideMaster1.xml"/><Relationship Id="rId233" Type="http://schemas.openxmlformats.org/officeDocument/2006/relationships/slide" Target="slides/slide156.xml"/><Relationship Id="rId440" Type="http://schemas.openxmlformats.org/officeDocument/2006/relationships/slide" Target="slides/slide363.xml"/><Relationship Id="rId28" Type="http://schemas.openxmlformats.org/officeDocument/2006/relationships/slideMaster" Target="slideMasters/slideMaster28.xml"/><Relationship Id="rId275" Type="http://schemas.openxmlformats.org/officeDocument/2006/relationships/slide" Target="slides/slide198.xml"/><Relationship Id="rId300" Type="http://schemas.openxmlformats.org/officeDocument/2006/relationships/slide" Target="slides/slide223.xml"/><Relationship Id="rId81" Type="http://schemas.openxmlformats.org/officeDocument/2006/relationships/slide" Target="slides/slide4.xml"/><Relationship Id="rId135" Type="http://schemas.openxmlformats.org/officeDocument/2006/relationships/slide" Target="slides/slide58.xml"/><Relationship Id="rId177" Type="http://schemas.openxmlformats.org/officeDocument/2006/relationships/slide" Target="slides/slide100.xml"/><Relationship Id="rId342" Type="http://schemas.openxmlformats.org/officeDocument/2006/relationships/slide" Target="slides/slide265.xml"/><Relationship Id="rId384" Type="http://schemas.openxmlformats.org/officeDocument/2006/relationships/slide" Target="slides/slide307.xml"/><Relationship Id="rId202" Type="http://schemas.openxmlformats.org/officeDocument/2006/relationships/slide" Target="slides/slide125.xml"/><Relationship Id="rId244" Type="http://schemas.openxmlformats.org/officeDocument/2006/relationships/slide" Target="slides/slide167.xml"/><Relationship Id="rId39" Type="http://schemas.openxmlformats.org/officeDocument/2006/relationships/slideMaster" Target="slideMasters/slideMaster39.xml"/><Relationship Id="rId286" Type="http://schemas.openxmlformats.org/officeDocument/2006/relationships/slide" Target="slides/slide209.xml"/><Relationship Id="rId451" Type="http://schemas.openxmlformats.org/officeDocument/2006/relationships/slide" Target="slides/slide374.xml"/><Relationship Id="rId50" Type="http://schemas.openxmlformats.org/officeDocument/2006/relationships/slideMaster" Target="slideMasters/slideMaster50.xml"/><Relationship Id="rId104" Type="http://schemas.openxmlformats.org/officeDocument/2006/relationships/slide" Target="slides/slide27.xml"/><Relationship Id="rId146" Type="http://schemas.openxmlformats.org/officeDocument/2006/relationships/slide" Target="slides/slide69.xml"/><Relationship Id="rId188" Type="http://schemas.openxmlformats.org/officeDocument/2006/relationships/slide" Target="slides/slide111.xml"/><Relationship Id="rId311" Type="http://schemas.openxmlformats.org/officeDocument/2006/relationships/slide" Target="slides/slide234.xml"/><Relationship Id="rId353" Type="http://schemas.openxmlformats.org/officeDocument/2006/relationships/slide" Target="slides/slide276.xml"/><Relationship Id="rId395" Type="http://schemas.openxmlformats.org/officeDocument/2006/relationships/slide" Target="slides/slide318.xml"/><Relationship Id="rId409" Type="http://schemas.openxmlformats.org/officeDocument/2006/relationships/slide" Target="slides/slide332.xml"/><Relationship Id="rId92" Type="http://schemas.openxmlformats.org/officeDocument/2006/relationships/slide" Target="slides/slide15.xml"/><Relationship Id="rId213" Type="http://schemas.openxmlformats.org/officeDocument/2006/relationships/slide" Target="slides/slide136.xml"/><Relationship Id="rId420" Type="http://schemas.openxmlformats.org/officeDocument/2006/relationships/slide" Target="slides/slide343.xml"/><Relationship Id="rId255" Type="http://schemas.openxmlformats.org/officeDocument/2006/relationships/slide" Target="slides/slide178.xml"/><Relationship Id="rId297" Type="http://schemas.openxmlformats.org/officeDocument/2006/relationships/slide" Target="slides/slide220.xml"/><Relationship Id="rId462" Type="http://schemas.openxmlformats.org/officeDocument/2006/relationships/slide" Target="slides/slide385.xml"/><Relationship Id="rId115" Type="http://schemas.openxmlformats.org/officeDocument/2006/relationships/slide" Target="slides/slide38.xml"/><Relationship Id="rId157" Type="http://schemas.openxmlformats.org/officeDocument/2006/relationships/slide" Target="slides/slide80.xml"/><Relationship Id="rId322" Type="http://schemas.openxmlformats.org/officeDocument/2006/relationships/slide" Target="slides/slide245.xml"/><Relationship Id="rId364" Type="http://schemas.openxmlformats.org/officeDocument/2006/relationships/slide" Target="slides/slide287.xml"/><Relationship Id="rId61" Type="http://schemas.openxmlformats.org/officeDocument/2006/relationships/slideMaster" Target="slideMasters/slideMaster61.xml"/><Relationship Id="rId199" Type="http://schemas.openxmlformats.org/officeDocument/2006/relationships/slide" Target="slides/slide122.xml"/><Relationship Id="rId19" Type="http://schemas.openxmlformats.org/officeDocument/2006/relationships/slideMaster" Target="slideMasters/slideMaster19.xml"/><Relationship Id="rId224" Type="http://schemas.openxmlformats.org/officeDocument/2006/relationships/slide" Target="slides/slide147.xml"/><Relationship Id="rId266" Type="http://schemas.openxmlformats.org/officeDocument/2006/relationships/slide" Target="slides/slide189.xml"/><Relationship Id="rId431" Type="http://schemas.openxmlformats.org/officeDocument/2006/relationships/slide" Target="slides/slide354.xml"/><Relationship Id="rId473" Type="http://schemas.openxmlformats.org/officeDocument/2006/relationships/slide" Target="slides/slide396.xml"/><Relationship Id="rId30" Type="http://schemas.openxmlformats.org/officeDocument/2006/relationships/slideMaster" Target="slideMasters/slideMaster30.xml"/><Relationship Id="rId126" Type="http://schemas.openxmlformats.org/officeDocument/2006/relationships/slide" Target="slides/slide49.xml"/><Relationship Id="rId168" Type="http://schemas.openxmlformats.org/officeDocument/2006/relationships/slide" Target="slides/slide91.xml"/><Relationship Id="rId333" Type="http://schemas.openxmlformats.org/officeDocument/2006/relationships/slide" Target="slides/slide256.xml"/><Relationship Id="rId72" Type="http://schemas.openxmlformats.org/officeDocument/2006/relationships/slideMaster" Target="slideMasters/slideMaster72.xml"/><Relationship Id="rId375" Type="http://schemas.openxmlformats.org/officeDocument/2006/relationships/slide" Target="slides/slide29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https://ethz-my.sharepoint.com/personal/hluo_ethz_ch/Documents/pre_perf.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ethz-my.sharepoint.com/personal/hluo_ethz_ch/Documents/pre_perf.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41513380226432"/>
          <c:y val="0.10773477041388814"/>
          <c:w val="0.79131450995388553"/>
          <c:h val="0.6558213407387814"/>
        </c:manualLayout>
      </c:layout>
      <c:barChart>
        <c:barDir val="bar"/>
        <c:grouping val="clustered"/>
        <c:varyColors val="0"/>
        <c:ser>
          <c:idx val="0"/>
          <c:order val="0"/>
          <c:tx>
            <c:strRef>
              <c:f>Sheet1!$B$1</c:f>
              <c:strCache>
                <c:ptCount val="1"/>
                <c:pt idx="0">
                  <c:v>2023</c:v>
                </c:pt>
              </c:strCache>
            </c:strRef>
          </c:tx>
          <c:spPr>
            <a:solidFill>
              <a:srgbClr val="C00000"/>
            </a:solidFill>
            <a:ln w="38100">
              <a:solidFill>
                <a:schemeClr val="tx1"/>
              </a:solidFill>
            </a:ln>
            <a:effectLst/>
          </c:spPr>
          <c:invertIfNegative val="0"/>
          <c:dPt>
            <c:idx val="0"/>
            <c:invertIfNegative val="0"/>
            <c:bubble3D val="0"/>
            <c:spPr>
              <a:solidFill>
                <a:srgbClr val="C00000"/>
              </a:solidFill>
              <a:ln w="38100">
                <a:solidFill>
                  <a:schemeClr val="tx1"/>
                </a:solidFill>
              </a:ln>
              <a:effectLst/>
            </c:spPr>
            <c:extLst>
              <c:ext xmlns:c16="http://schemas.microsoft.com/office/drawing/2014/chart" uri="{C3380CC4-5D6E-409C-BE32-E72D297353CC}">
                <c16:uniqueId val="{00000001-66C9-6442-8728-6CDBF45E02C2}"/>
              </c:ext>
            </c:extLst>
          </c:dPt>
          <c:cat>
            <c:strRef>
              <c:f>Sheet1!$A$2</c:f>
              <c:strCache>
                <c:ptCount val="1"/>
                <c:pt idx="0">
                  <c:v>The Min. ACT Count to Observe Bit Flips</c:v>
                </c:pt>
              </c:strCache>
            </c:strRef>
          </c:cat>
          <c:val>
            <c:numRef>
              <c:f>Sheet1!$B$2</c:f>
              <c:numCache>
                <c:formatCode>General</c:formatCode>
                <c:ptCount val="1"/>
                <c:pt idx="0">
                  <c:v>1</c:v>
                </c:pt>
              </c:numCache>
            </c:numRef>
          </c:val>
          <c:extLst>
            <c:ext xmlns:c16="http://schemas.microsoft.com/office/drawing/2014/chart" uri="{C3380CC4-5D6E-409C-BE32-E72D297353CC}">
              <c16:uniqueId val="{00000002-66C9-6442-8728-6CDBF45E02C2}"/>
            </c:ext>
          </c:extLst>
        </c:ser>
        <c:ser>
          <c:idx val="1"/>
          <c:order val="1"/>
          <c:tx>
            <c:strRef>
              <c:f>Sheet1!$C$1</c:f>
              <c:strCache>
                <c:ptCount val="1"/>
                <c:pt idx="0">
                  <c:v>2020</c:v>
                </c:pt>
              </c:strCache>
            </c:strRef>
          </c:tx>
          <c:spPr>
            <a:solidFill>
              <a:schemeClr val="accent2">
                <a:lumMod val="75000"/>
              </a:schemeClr>
            </a:solidFill>
            <a:ln w="38100">
              <a:solidFill>
                <a:schemeClr val="tx1"/>
              </a:solidFill>
            </a:ln>
            <a:effectLst/>
          </c:spPr>
          <c:invertIfNegative val="0"/>
          <c:cat>
            <c:strRef>
              <c:f>Sheet1!$A$2</c:f>
              <c:strCache>
                <c:ptCount val="1"/>
                <c:pt idx="0">
                  <c:v>The Min. ACT Count to Observe Bit Flips</c:v>
                </c:pt>
              </c:strCache>
            </c:strRef>
          </c:cat>
          <c:val>
            <c:numRef>
              <c:f>Sheet1!$C$2</c:f>
              <c:numCache>
                <c:formatCode>General</c:formatCode>
                <c:ptCount val="1"/>
                <c:pt idx="0">
                  <c:v>9.6</c:v>
                </c:pt>
              </c:numCache>
            </c:numRef>
          </c:val>
          <c:extLst>
            <c:ext xmlns:c16="http://schemas.microsoft.com/office/drawing/2014/chart" uri="{C3380CC4-5D6E-409C-BE32-E72D297353CC}">
              <c16:uniqueId val="{00000003-66C9-6442-8728-6CDBF45E02C2}"/>
            </c:ext>
          </c:extLst>
        </c:ser>
        <c:ser>
          <c:idx val="2"/>
          <c:order val="2"/>
          <c:tx>
            <c:strRef>
              <c:f>Sheet1!$D$1</c:f>
              <c:strCache>
                <c:ptCount val="1"/>
                <c:pt idx="0">
                  <c:v>2014</c:v>
                </c:pt>
              </c:strCache>
            </c:strRef>
          </c:tx>
          <c:spPr>
            <a:solidFill>
              <a:schemeClr val="accent1"/>
            </a:solidFill>
            <a:ln w="38100">
              <a:solidFill>
                <a:schemeClr val="tx1"/>
              </a:solidFill>
            </a:ln>
            <a:effectLst/>
          </c:spPr>
          <c:invertIfNegative val="0"/>
          <c:cat>
            <c:strRef>
              <c:f>Sheet1!$A$2</c:f>
              <c:strCache>
                <c:ptCount val="1"/>
                <c:pt idx="0">
                  <c:v>The Min. ACT Count to Observe Bit Flips</c:v>
                </c:pt>
              </c:strCache>
            </c:strRef>
          </c:cat>
          <c:val>
            <c:numRef>
              <c:f>Sheet1!$D$2</c:f>
              <c:numCache>
                <c:formatCode>General</c:formatCode>
                <c:ptCount val="1"/>
                <c:pt idx="0">
                  <c:v>139.19999999999999</c:v>
                </c:pt>
              </c:numCache>
            </c:numRef>
          </c:val>
          <c:extLst>
            <c:ext xmlns:c16="http://schemas.microsoft.com/office/drawing/2014/chart" uri="{C3380CC4-5D6E-409C-BE32-E72D297353CC}">
              <c16:uniqueId val="{00000004-66C9-6442-8728-6CDBF45E02C2}"/>
            </c:ext>
          </c:extLst>
        </c:ser>
        <c:dLbls>
          <c:showLegendKey val="0"/>
          <c:showVal val="0"/>
          <c:showCatName val="0"/>
          <c:showSerName val="0"/>
          <c:showPercent val="0"/>
          <c:showBubbleSize val="0"/>
        </c:dLbls>
        <c:gapWidth val="26"/>
        <c:axId val="1754165519"/>
        <c:axId val="1509368063"/>
      </c:barChart>
      <c:catAx>
        <c:axId val="1754165519"/>
        <c:scaling>
          <c:orientation val="minMax"/>
        </c:scaling>
        <c:delete val="1"/>
        <c:axPos val="l"/>
        <c:numFmt formatCode="General" sourceLinked="1"/>
        <c:majorTickMark val="out"/>
        <c:minorTickMark val="none"/>
        <c:tickLblPos val="nextTo"/>
        <c:crossAx val="1509368063"/>
        <c:crosses val="autoZero"/>
        <c:auto val="1"/>
        <c:lblAlgn val="ctr"/>
        <c:lblOffset val="100"/>
        <c:noMultiLvlLbl val="0"/>
      </c:catAx>
      <c:valAx>
        <c:axId val="1509368063"/>
        <c:scaling>
          <c:orientation val="minMax"/>
          <c:max val="150"/>
          <c:min val="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Cambria" panose="02040503050406030204" pitchFamily="18" charset="0"/>
                <a:ea typeface="+mn-ea"/>
                <a:cs typeface="+mn-cs"/>
              </a:defRPr>
            </a:pPr>
            <a:endParaRPr lang="en-US"/>
          </a:p>
        </c:txPr>
        <c:crossAx val="1754165519"/>
        <c:crosses val="autoZero"/>
        <c:crossBetween val="between"/>
        <c:min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Cambria" panose="02040503050406030204" pitchFamily="18"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41513380226432"/>
          <c:y val="0.10773477041388814"/>
          <c:w val="0.79131450995388553"/>
          <c:h val="0.6558213407387814"/>
        </c:manualLayout>
      </c:layout>
      <c:barChart>
        <c:barDir val="bar"/>
        <c:grouping val="clustered"/>
        <c:varyColors val="0"/>
        <c:ser>
          <c:idx val="0"/>
          <c:order val="0"/>
          <c:tx>
            <c:strRef>
              <c:f>Sheet1!$B$1</c:f>
              <c:strCache>
                <c:ptCount val="1"/>
                <c:pt idx="0">
                  <c:v>2023</c:v>
                </c:pt>
              </c:strCache>
            </c:strRef>
          </c:tx>
          <c:spPr>
            <a:solidFill>
              <a:srgbClr val="C00000"/>
            </a:solidFill>
            <a:ln w="38100">
              <a:solidFill>
                <a:schemeClr val="tx1"/>
              </a:solidFill>
            </a:ln>
            <a:effectLst/>
          </c:spPr>
          <c:invertIfNegative val="0"/>
          <c:dPt>
            <c:idx val="0"/>
            <c:invertIfNegative val="0"/>
            <c:bubble3D val="0"/>
            <c:spPr>
              <a:solidFill>
                <a:srgbClr val="C00000"/>
              </a:solidFill>
              <a:ln w="38100">
                <a:solidFill>
                  <a:schemeClr val="tx1"/>
                </a:solidFill>
              </a:ln>
              <a:effectLst/>
            </c:spPr>
            <c:extLst>
              <c:ext xmlns:c16="http://schemas.microsoft.com/office/drawing/2014/chart" uri="{C3380CC4-5D6E-409C-BE32-E72D297353CC}">
                <c16:uniqueId val="{00000001-66C9-6442-8728-6CDBF45E02C2}"/>
              </c:ext>
            </c:extLst>
          </c:dPt>
          <c:cat>
            <c:strRef>
              <c:f>Sheet1!$A$2</c:f>
              <c:strCache>
                <c:ptCount val="1"/>
                <c:pt idx="0">
                  <c:v>The Min. ACT Count to Observe Bit Flips</c:v>
                </c:pt>
              </c:strCache>
            </c:strRef>
          </c:cat>
          <c:val>
            <c:numRef>
              <c:f>Sheet1!$B$2</c:f>
              <c:numCache>
                <c:formatCode>General</c:formatCode>
                <c:ptCount val="1"/>
                <c:pt idx="0">
                  <c:v>1</c:v>
                </c:pt>
              </c:numCache>
            </c:numRef>
          </c:val>
          <c:extLst>
            <c:ext xmlns:c16="http://schemas.microsoft.com/office/drawing/2014/chart" uri="{C3380CC4-5D6E-409C-BE32-E72D297353CC}">
              <c16:uniqueId val="{00000002-66C9-6442-8728-6CDBF45E02C2}"/>
            </c:ext>
          </c:extLst>
        </c:ser>
        <c:ser>
          <c:idx val="1"/>
          <c:order val="1"/>
          <c:tx>
            <c:strRef>
              <c:f>Sheet1!$C$1</c:f>
              <c:strCache>
                <c:ptCount val="1"/>
                <c:pt idx="0">
                  <c:v>2020</c:v>
                </c:pt>
              </c:strCache>
            </c:strRef>
          </c:tx>
          <c:spPr>
            <a:solidFill>
              <a:schemeClr val="accent2">
                <a:lumMod val="75000"/>
              </a:schemeClr>
            </a:solidFill>
            <a:ln w="38100">
              <a:solidFill>
                <a:schemeClr val="tx1"/>
              </a:solidFill>
            </a:ln>
            <a:effectLst/>
          </c:spPr>
          <c:invertIfNegative val="0"/>
          <c:cat>
            <c:strRef>
              <c:f>Sheet1!$A$2</c:f>
              <c:strCache>
                <c:ptCount val="1"/>
                <c:pt idx="0">
                  <c:v>The Min. ACT Count to Observe Bit Flips</c:v>
                </c:pt>
              </c:strCache>
            </c:strRef>
          </c:cat>
          <c:val>
            <c:numRef>
              <c:f>Sheet1!$C$2</c:f>
              <c:numCache>
                <c:formatCode>General</c:formatCode>
                <c:ptCount val="1"/>
                <c:pt idx="0">
                  <c:v>9.6</c:v>
                </c:pt>
              </c:numCache>
            </c:numRef>
          </c:val>
          <c:extLst>
            <c:ext xmlns:c16="http://schemas.microsoft.com/office/drawing/2014/chart" uri="{C3380CC4-5D6E-409C-BE32-E72D297353CC}">
              <c16:uniqueId val="{00000003-66C9-6442-8728-6CDBF45E02C2}"/>
            </c:ext>
          </c:extLst>
        </c:ser>
        <c:ser>
          <c:idx val="2"/>
          <c:order val="2"/>
          <c:tx>
            <c:strRef>
              <c:f>Sheet1!$D$1</c:f>
              <c:strCache>
                <c:ptCount val="1"/>
                <c:pt idx="0">
                  <c:v>2014</c:v>
                </c:pt>
              </c:strCache>
            </c:strRef>
          </c:tx>
          <c:spPr>
            <a:solidFill>
              <a:schemeClr val="accent1"/>
            </a:solidFill>
            <a:ln w="38100">
              <a:solidFill>
                <a:schemeClr val="tx1"/>
              </a:solidFill>
            </a:ln>
            <a:effectLst/>
          </c:spPr>
          <c:invertIfNegative val="0"/>
          <c:cat>
            <c:strRef>
              <c:f>Sheet1!$A$2</c:f>
              <c:strCache>
                <c:ptCount val="1"/>
                <c:pt idx="0">
                  <c:v>The Min. ACT Count to Observe Bit Flips</c:v>
                </c:pt>
              </c:strCache>
            </c:strRef>
          </c:cat>
          <c:val>
            <c:numRef>
              <c:f>Sheet1!$D$2</c:f>
              <c:numCache>
                <c:formatCode>General</c:formatCode>
                <c:ptCount val="1"/>
                <c:pt idx="0">
                  <c:v>139.19999999999999</c:v>
                </c:pt>
              </c:numCache>
            </c:numRef>
          </c:val>
          <c:extLst>
            <c:ext xmlns:c16="http://schemas.microsoft.com/office/drawing/2014/chart" uri="{C3380CC4-5D6E-409C-BE32-E72D297353CC}">
              <c16:uniqueId val="{00000004-66C9-6442-8728-6CDBF45E02C2}"/>
            </c:ext>
          </c:extLst>
        </c:ser>
        <c:dLbls>
          <c:showLegendKey val="0"/>
          <c:showVal val="0"/>
          <c:showCatName val="0"/>
          <c:showSerName val="0"/>
          <c:showPercent val="0"/>
          <c:showBubbleSize val="0"/>
        </c:dLbls>
        <c:gapWidth val="26"/>
        <c:axId val="1754165519"/>
        <c:axId val="1509368063"/>
      </c:barChart>
      <c:catAx>
        <c:axId val="1754165519"/>
        <c:scaling>
          <c:orientation val="minMax"/>
        </c:scaling>
        <c:delete val="1"/>
        <c:axPos val="l"/>
        <c:numFmt formatCode="General" sourceLinked="1"/>
        <c:majorTickMark val="out"/>
        <c:minorTickMark val="none"/>
        <c:tickLblPos val="nextTo"/>
        <c:crossAx val="1509368063"/>
        <c:crosses val="autoZero"/>
        <c:auto val="1"/>
        <c:lblAlgn val="ctr"/>
        <c:lblOffset val="100"/>
        <c:noMultiLvlLbl val="0"/>
      </c:catAx>
      <c:valAx>
        <c:axId val="1509368063"/>
        <c:scaling>
          <c:orientation val="minMax"/>
          <c:max val="150"/>
          <c:min val="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Cambria" panose="02040503050406030204" pitchFamily="18" charset="0"/>
                <a:ea typeface="+mn-ea"/>
                <a:cs typeface="+mn-cs"/>
              </a:defRPr>
            </a:pPr>
            <a:endParaRPr lang="en-US"/>
          </a:p>
        </c:txPr>
        <c:crossAx val="1754165519"/>
        <c:crosses val="autoZero"/>
        <c:crossBetween val="between"/>
        <c:min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Cambria" panose="02040503050406030204" pitchFamily="18" charset="0"/>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solidFill>
                  <a:schemeClr val="tx1"/>
                </a:solidFill>
                <a:latin typeface="Roboto Black" panose="02000000000000000000" pitchFamily="2" charset="0"/>
                <a:ea typeface="Roboto Black" panose="02000000000000000000" pitchFamily="2" charset="0"/>
              </a:rPr>
              <a:t>Additional Performance</a:t>
            </a:r>
            <a:r>
              <a:rPr lang="en-US" b="1" baseline="0">
                <a:solidFill>
                  <a:schemeClr val="tx1"/>
                </a:solidFill>
                <a:latin typeface="Roboto Black" panose="02000000000000000000" pitchFamily="2" charset="0"/>
                <a:ea typeface="Roboto Black" panose="02000000000000000000" pitchFamily="2" charset="0"/>
              </a:rPr>
              <a:t> Overhead of </a:t>
            </a:r>
          </a:p>
          <a:p>
            <a:pPr>
              <a:defRPr/>
            </a:pPr>
            <a:r>
              <a:rPr lang="en-US" b="1" baseline="0">
                <a:solidFill>
                  <a:schemeClr val="tx1"/>
                </a:solidFill>
                <a:latin typeface="Roboto Black" panose="02000000000000000000" pitchFamily="2" charset="0"/>
                <a:ea typeface="Roboto Black" panose="02000000000000000000" pitchFamily="2" charset="0"/>
              </a:rPr>
              <a:t>Graphene-RP</a:t>
            </a:r>
            <a:endParaRPr lang="en-US" b="1">
              <a:solidFill>
                <a:schemeClr val="tx1"/>
              </a:solidFill>
              <a:latin typeface="Roboto Black" panose="02000000000000000000" pitchFamily="2" charset="0"/>
              <a:ea typeface="Roboto Black" panose="02000000000000000000" pitchFamily="2"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768196042802343"/>
          <c:y val="0.3261558371685534"/>
          <c:w val="0.83706162931556627"/>
          <c:h val="0.45296287590916806"/>
        </c:manualLayout>
      </c:layout>
      <c:barChart>
        <c:barDir val="col"/>
        <c:grouping val="clustered"/>
        <c:varyColors val="0"/>
        <c:ser>
          <c:idx val="1"/>
          <c:order val="0"/>
          <c:tx>
            <c:strRef>
              <c:f>pre_perf!$B$1</c:f>
              <c:strCache>
                <c:ptCount val="1"/>
                <c:pt idx="0">
                  <c:v>Avg. Overhead</c:v>
                </c:pt>
              </c:strCache>
            </c:strRef>
          </c:tx>
          <c:spPr>
            <a:solidFill>
              <a:schemeClr val="accent2"/>
            </a:solidFill>
            <a:ln>
              <a:noFill/>
            </a:ln>
            <a:effectLst/>
          </c:spPr>
          <c:invertIfNegative val="0"/>
          <c:cat>
            <c:numRef>
              <c:f>pre_perf!$A$2:$A$7</c:f>
              <c:numCache>
                <c:formatCode>General</c:formatCode>
                <c:ptCount val="6"/>
                <c:pt idx="0">
                  <c:v>36</c:v>
                </c:pt>
                <c:pt idx="1">
                  <c:v>66</c:v>
                </c:pt>
                <c:pt idx="2">
                  <c:v>96</c:v>
                </c:pt>
                <c:pt idx="3">
                  <c:v>186</c:v>
                </c:pt>
                <c:pt idx="4">
                  <c:v>336</c:v>
                </c:pt>
                <c:pt idx="5">
                  <c:v>636</c:v>
                </c:pt>
              </c:numCache>
            </c:numRef>
          </c:cat>
          <c:val>
            <c:numRef>
              <c:f>pre_perf!$B$2:$B$7</c:f>
              <c:numCache>
                <c:formatCode>0.00%</c:formatCode>
                <c:ptCount val="6"/>
                <c:pt idx="0">
                  <c:v>1.3000000000000012E-2</c:v>
                </c:pt>
                <c:pt idx="1">
                  <c:v>-4.2999999999999705E-3</c:v>
                </c:pt>
                <c:pt idx="2">
                  <c:v>-6.2999999999999723E-3</c:v>
                </c:pt>
                <c:pt idx="3">
                  <c:v>-4.8999999999999044E-3</c:v>
                </c:pt>
                <c:pt idx="4">
                  <c:v>-1.4000000000000679E-3</c:v>
                </c:pt>
                <c:pt idx="5">
                  <c:v>6.0000000000000053E-3</c:v>
                </c:pt>
              </c:numCache>
            </c:numRef>
          </c:val>
          <c:extLst>
            <c:ext xmlns:c16="http://schemas.microsoft.com/office/drawing/2014/chart" uri="{C3380CC4-5D6E-409C-BE32-E72D297353CC}">
              <c16:uniqueId val="{00000000-504F-450D-9899-126D41A9E73E}"/>
            </c:ext>
          </c:extLst>
        </c:ser>
        <c:ser>
          <c:idx val="2"/>
          <c:order val="1"/>
          <c:tx>
            <c:strRef>
              <c:f>pre_perf!$C$1</c:f>
              <c:strCache>
                <c:ptCount val="1"/>
                <c:pt idx="0">
                  <c:v>Max Overhead</c:v>
                </c:pt>
              </c:strCache>
            </c:strRef>
          </c:tx>
          <c:spPr>
            <a:solidFill>
              <a:schemeClr val="accent3"/>
            </a:solidFill>
            <a:ln>
              <a:noFill/>
            </a:ln>
            <a:effectLst/>
          </c:spPr>
          <c:invertIfNegative val="0"/>
          <c:cat>
            <c:numRef>
              <c:f>pre_perf!$A$2:$A$7</c:f>
              <c:numCache>
                <c:formatCode>General</c:formatCode>
                <c:ptCount val="6"/>
                <c:pt idx="0">
                  <c:v>36</c:v>
                </c:pt>
                <c:pt idx="1">
                  <c:v>66</c:v>
                </c:pt>
                <c:pt idx="2">
                  <c:v>96</c:v>
                </c:pt>
                <c:pt idx="3">
                  <c:v>186</c:v>
                </c:pt>
                <c:pt idx="4">
                  <c:v>336</c:v>
                </c:pt>
                <c:pt idx="5">
                  <c:v>636</c:v>
                </c:pt>
              </c:numCache>
            </c:numRef>
          </c:cat>
          <c:val>
            <c:numRef>
              <c:f>pre_perf!$C$2:$C$7</c:f>
              <c:numCache>
                <c:formatCode>0.00%</c:formatCode>
                <c:ptCount val="6"/>
                <c:pt idx="0">
                  <c:v>0.10199999999999998</c:v>
                </c:pt>
                <c:pt idx="1">
                  <c:v>6.5999999999999948E-2</c:v>
                </c:pt>
                <c:pt idx="2">
                  <c:v>6.3999999999999946E-2</c:v>
                </c:pt>
                <c:pt idx="3">
                  <c:v>5.0000000000000044E-2</c:v>
                </c:pt>
                <c:pt idx="4">
                  <c:v>5.0000000000000044E-2</c:v>
                </c:pt>
                <c:pt idx="5">
                  <c:v>4.6000000000000041E-2</c:v>
                </c:pt>
              </c:numCache>
            </c:numRef>
          </c:val>
          <c:extLst>
            <c:ext xmlns:c16="http://schemas.microsoft.com/office/drawing/2014/chart" uri="{C3380CC4-5D6E-409C-BE32-E72D297353CC}">
              <c16:uniqueId val="{00000001-504F-450D-9899-126D41A9E73E}"/>
            </c:ext>
          </c:extLst>
        </c:ser>
        <c:dLbls>
          <c:showLegendKey val="0"/>
          <c:showVal val="0"/>
          <c:showCatName val="0"/>
          <c:showSerName val="0"/>
          <c:showPercent val="0"/>
          <c:showBubbleSize val="0"/>
        </c:dLbls>
        <c:gapWidth val="219"/>
        <c:overlap val="-27"/>
        <c:axId val="862014767"/>
        <c:axId val="862016207"/>
      </c:barChart>
      <c:catAx>
        <c:axId val="862014767"/>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Roboto Black" panose="02000000000000000000" pitchFamily="2" charset="0"/>
                    <a:ea typeface="+mn-ea"/>
                    <a:cs typeface="+mn-cs"/>
                  </a:defRPr>
                </a:pPr>
                <a:r>
                  <a:rPr lang="en-US" sz="1200" baseline="0">
                    <a:latin typeface="Roboto Black" panose="02000000000000000000" pitchFamily="2" charset="0"/>
                  </a:rPr>
                  <a:t>tmro (ns)</a:t>
                </a:r>
              </a:p>
            </c:rich>
          </c:tx>
          <c:layout>
            <c:manualLayout>
              <c:xMode val="edge"/>
              <c:yMode val="edge"/>
              <c:x val="0.4282641833232384"/>
              <c:y val="0.880059763997644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Roboto Black" panose="02000000000000000000" pitchFamily="2" charset="0"/>
                  <a:ea typeface="+mn-ea"/>
                  <a:cs typeface="+mn-cs"/>
                </a:defRPr>
              </a:pPr>
              <a:endParaRPr lang="en-US"/>
            </a:p>
          </c:tx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Roboto" panose="02000000000000000000" pitchFamily="2" charset="0"/>
                <a:ea typeface="+mn-ea"/>
                <a:cs typeface="+mn-cs"/>
              </a:defRPr>
            </a:pPr>
            <a:endParaRPr lang="en-US"/>
          </a:p>
        </c:txPr>
        <c:crossAx val="862016207"/>
        <c:crosses val="autoZero"/>
        <c:auto val="1"/>
        <c:lblAlgn val="ctr"/>
        <c:lblOffset val="105"/>
        <c:noMultiLvlLbl val="0"/>
      </c:catAx>
      <c:valAx>
        <c:axId val="862016207"/>
        <c:scaling>
          <c:orientation val="minMax"/>
          <c:max val="0.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Roboto" panose="02000000000000000000" pitchFamily="2" charset="0"/>
                <a:ea typeface="+mn-ea"/>
                <a:cs typeface="+mn-cs"/>
              </a:defRPr>
            </a:pPr>
            <a:endParaRPr lang="en-US"/>
          </a:p>
        </c:txPr>
        <c:crossAx val="862014767"/>
        <c:crosses val="autoZero"/>
        <c:crossBetween val="between"/>
        <c:majorUnit val="2.0000000000000004E-2"/>
      </c:valAx>
      <c:spPr>
        <a:noFill/>
        <a:ln>
          <a:noFill/>
        </a:ln>
        <a:effectLst/>
      </c:spPr>
    </c:plotArea>
    <c:legend>
      <c:legendPos val="b"/>
      <c:layout>
        <c:manualLayout>
          <c:xMode val="edge"/>
          <c:yMode val="edge"/>
          <c:x val="0.1288918332323844"/>
          <c:y val="0.18961975596006619"/>
          <c:w val="0.81815616797900259"/>
          <c:h val="0.11546989462138128"/>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Roboto" panose="020000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solidFill>
                  <a:schemeClr val="tx1"/>
                </a:solidFill>
                <a:latin typeface="Roboto Black" panose="02000000000000000000" pitchFamily="2" charset="0"/>
                <a:ea typeface="Roboto Black" panose="02000000000000000000" pitchFamily="2" charset="0"/>
              </a:rPr>
              <a:t>Additional Performance</a:t>
            </a:r>
            <a:r>
              <a:rPr lang="en-US" b="1" baseline="0">
                <a:solidFill>
                  <a:schemeClr val="tx1"/>
                </a:solidFill>
                <a:latin typeface="Roboto Black" panose="02000000000000000000" pitchFamily="2" charset="0"/>
                <a:ea typeface="Roboto Black" panose="02000000000000000000" pitchFamily="2" charset="0"/>
              </a:rPr>
              <a:t> Overhead of </a:t>
            </a:r>
          </a:p>
          <a:p>
            <a:pPr>
              <a:defRPr/>
            </a:pPr>
            <a:r>
              <a:rPr lang="en-US" b="1" baseline="0">
                <a:solidFill>
                  <a:schemeClr val="tx1"/>
                </a:solidFill>
                <a:latin typeface="Roboto Black" panose="02000000000000000000" pitchFamily="2" charset="0"/>
                <a:ea typeface="Roboto Black" panose="02000000000000000000" pitchFamily="2" charset="0"/>
              </a:rPr>
              <a:t>PARA-RP</a:t>
            </a:r>
            <a:endParaRPr lang="en-US" b="1">
              <a:solidFill>
                <a:schemeClr val="tx1"/>
              </a:solidFill>
              <a:latin typeface="Roboto Black" panose="02000000000000000000" pitchFamily="2" charset="0"/>
              <a:ea typeface="Roboto Black" panose="02000000000000000000" pitchFamily="2"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768196042802343"/>
          <c:y val="0.3215987517689321"/>
          <c:w val="0.83706162931556627"/>
          <c:h val="0.46199846121105964"/>
        </c:manualLayout>
      </c:layout>
      <c:barChart>
        <c:barDir val="col"/>
        <c:grouping val="clustered"/>
        <c:varyColors val="0"/>
        <c:ser>
          <c:idx val="1"/>
          <c:order val="0"/>
          <c:tx>
            <c:strRef>
              <c:f>pre_perf!$D$1</c:f>
              <c:strCache>
                <c:ptCount val="1"/>
                <c:pt idx="0">
                  <c:v>Avg. Overhead</c:v>
                </c:pt>
              </c:strCache>
            </c:strRef>
          </c:tx>
          <c:spPr>
            <a:solidFill>
              <a:schemeClr val="accent2"/>
            </a:solidFill>
            <a:ln>
              <a:noFill/>
            </a:ln>
            <a:effectLst/>
          </c:spPr>
          <c:invertIfNegative val="0"/>
          <c:cat>
            <c:numRef>
              <c:f>pre_perf!$A$2:$A$7</c:f>
              <c:numCache>
                <c:formatCode>General</c:formatCode>
                <c:ptCount val="6"/>
                <c:pt idx="0">
                  <c:v>36</c:v>
                </c:pt>
                <c:pt idx="1">
                  <c:v>66</c:v>
                </c:pt>
                <c:pt idx="2">
                  <c:v>96</c:v>
                </c:pt>
                <c:pt idx="3">
                  <c:v>186</c:v>
                </c:pt>
                <c:pt idx="4">
                  <c:v>336</c:v>
                </c:pt>
                <c:pt idx="5">
                  <c:v>636</c:v>
                </c:pt>
              </c:numCache>
            </c:numRef>
          </c:cat>
          <c:val>
            <c:numRef>
              <c:f>pre_perf!$D$2:$D$7</c:f>
              <c:numCache>
                <c:formatCode>0.00%</c:formatCode>
                <c:ptCount val="6"/>
                <c:pt idx="0">
                  <c:v>3.2000000000000028E-2</c:v>
                </c:pt>
                <c:pt idx="1">
                  <c:v>3.6000000000000032E-2</c:v>
                </c:pt>
                <c:pt idx="2">
                  <c:v>4.500000000000004E-2</c:v>
                </c:pt>
                <c:pt idx="3">
                  <c:v>6.0000000000000053E-2</c:v>
                </c:pt>
                <c:pt idx="4">
                  <c:v>7.8999999999999959E-2</c:v>
                </c:pt>
                <c:pt idx="5">
                  <c:v>0.129</c:v>
                </c:pt>
              </c:numCache>
            </c:numRef>
          </c:val>
          <c:extLst>
            <c:ext xmlns:c16="http://schemas.microsoft.com/office/drawing/2014/chart" uri="{C3380CC4-5D6E-409C-BE32-E72D297353CC}">
              <c16:uniqueId val="{00000000-E854-47F0-8FA8-F47C969FC1DB}"/>
            </c:ext>
          </c:extLst>
        </c:ser>
        <c:ser>
          <c:idx val="2"/>
          <c:order val="1"/>
          <c:tx>
            <c:strRef>
              <c:f>pre_perf!$E$1</c:f>
              <c:strCache>
                <c:ptCount val="1"/>
                <c:pt idx="0">
                  <c:v>Max Overhead</c:v>
                </c:pt>
              </c:strCache>
            </c:strRef>
          </c:tx>
          <c:spPr>
            <a:solidFill>
              <a:schemeClr val="accent3"/>
            </a:solidFill>
            <a:ln>
              <a:noFill/>
            </a:ln>
            <a:effectLst/>
          </c:spPr>
          <c:invertIfNegative val="0"/>
          <c:cat>
            <c:numRef>
              <c:f>pre_perf!$A$2:$A$7</c:f>
              <c:numCache>
                <c:formatCode>General</c:formatCode>
                <c:ptCount val="6"/>
                <c:pt idx="0">
                  <c:v>36</c:v>
                </c:pt>
                <c:pt idx="1">
                  <c:v>66</c:v>
                </c:pt>
                <c:pt idx="2">
                  <c:v>96</c:v>
                </c:pt>
                <c:pt idx="3">
                  <c:v>186</c:v>
                </c:pt>
                <c:pt idx="4">
                  <c:v>336</c:v>
                </c:pt>
                <c:pt idx="5">
                  <c:v>636</c:v>
                </c:pt>
              </c:numCache>
            </c:numRef>
          </c:cat>
          <c:val>
            <c:numRef>
              <c:f>pre_perf!$E$2:$E$7</c:f>
              <c:numCache>
                <c:formatCode>0.00%</c:formatCode>
                <c:ptCount val="6"/>
                <c:pt idx="0">
                  <c:v>0.23799999999999999</c:v>
                </c:pt>
                <c:pt idx="1">
                  <c:v>0.13400000000000001</c:v>
                </c:pt>
                <c:pt idx="2">
                  <c:v>0.13100000000000001</c:v>
                </c:pt>
                <c:pt idx="3">
                  <c:v>0.14700000000000002</c:v>
                </c:pt>
                <c:pt idx="4">
                  <c:v>0.19399999999999995</c:v>
                </c:pt>
                <c:pt idx="5">
                  <c:v>0.31599999999999995</c:v>
                </c:pt>
              </c:numCache>
            </c:numRef>
          </c:val>
          <c:extLst>
            <c:ext xmlns:c16="http://schemas.microsoft.com/office/drawing/2014/chart" uri="{C3380CC4-5D6E-409C-BE32-E72D297353CC}">
              <c16:uniqueId val="{00000001-E854-47F0-8FA8-F47C969FC1DB}"/>
            </c:ext>
          </c:extLst>
        </c:ser>
        <c:dLbls>
          <c:showLegendKey val="0"/>
          <c:showVal val="0"/>
          <c:showCatName val="0"/>
          <c:showSerName val="0"/>
          <c:showPercent val="0"/>
          <c:showBubbleSize val="0"/>
        </c:dLbls>
        <c:gapWidth val="219"/>
        <c:overlap val="-27"/>
        <c:axId val="862014767"/>
        <c:axId val="862016207"/>
      </c:barChart>
      <c:catAx>
        <c:axId val="862014767"/>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Roboto Black" panose="02000000000000000000" pitchFamily="2" charset="0"/>
                    <a:ea typeface="+mn-ea"/>
                    <a:cs typeface="+mn-cs"/>
                  </a:defRPr>
                </a:pPr>
                <a:r>
                  <a:rPr lang="en-US" sz="1200" baseline="0">
                    <a:latin typeface="Roboto Black" panose="02000000000000000000" pitchFamily="2" charset="0"/>
                  </a:rPr>
                  <a:t>tmro (ns)</a:t>
                </a:r>
              </a:p>
            </c:rich>
          </c:tx>
          <c:layout>
            <c:manualLayout>
              <c:xMode val="edge"/>
              <c:yMode val="edge"/>
              <c:x val="0.42505905511811015"/>
              <c:y val="0.8800595086904459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Roboto Black" panose="02000000000000000000" pitchFamily="2"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Roboto" panose="02000000000000000000" pitchFamily="2" charset="0"/>
                <a:ea typeface="+mn-ea"/>
                <a:cs typeface="+mn-cs"/>
              </a:defRPr>
            </a:pPr>
            <a:endParaRPr lang="en-US"/>
          </a:p>
        </c:txPr>
        <c:crossAx val="862016207"/>
        <c:crosses val="autoZero"/>
        <c:auto val="1"/>
        <c:lblAlgn val="ctr"/>
        <c:lblOffset val="100"/>
        <c:noMultiLvlLbl val="0"/>
      </c:catAx>
      <c:valAx>
        <c:axId val="862016207"/>
        <c:scaling>
          <c:orientation val="minMax"/>
          <c:max val="0.25"/>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Roboto" panose="02000000000000000000" pitchFamily="2" charset="0"/>
                <a:ea typeface="+mn-ea"/>
                <a:cs typeface="+mn-cs"/>
              </a:defRPr>
            </a:pPr>
            <a:endParaRPr lang="en-US"/>
          </a:p>
        </c:txPr>
        <c:crossAx val="862014767"/>
        <c:crosses val="autoZero"/>
        <c:crossBetween val="between"/>
        <c:majorUnit val="0.1"/>
      </c:valAx>
      <c:spPr>
        <a:noFill/>
        <a:ln>
          <a:noFill/>
        </a:ln>
        <a:effectLst/>
      </c:spPr>
    </c:plotArea>
    <c:legend>
      <c:legendPos val="b"/>
      <c:layout>
        <c:manualLayout>
          <c:xMode val="edge"/>
          <c:yMode val="edge"/>
          <c:x val="0.1288918332323844"/>
          <c:y val="0.16657825029935777"/>
          <c:w val="0.81815616797900259"/>
          <c:h val="0.16107508501391138"/>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Roboto" panose="02000000000000000000"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0.2297</cdr:x>
      <cdr:y>0.33558</cdr:y>
    </cdr:from>
    <cdr:to>
      <cdr:x>0.91915</cdr:x>
      <cdr:y>0.47396</cdr:y>
    </cdr:to>
    <cdr:grpSp>
      <cdr:nvGrpSpPr>
        <cdr:cNvPr id="2" name="Group 1">
          <a:extLst xmlns:a="http://schemas.openxmlformats.org/drawingml/2006/main">
            <a:ext uri="{FF2B5EF4-FFF2-40B4-BE49-F238E27FC236}">
              <a16:creationId xmlns:a16="http://schemas.microsoft.com/office/drawing/2014/main" id="{BE86B0E8-1993-A74C-B05D-48CA2A51169E}"/>
            </a:ext>
          </a:extLst>
        </cdr:cNvPr>
        <cdr:cNvGrpSpPr/>
      </cdr:nvGrpSpPr>
      <cdr:grpSpPr>
        <a:xfrm xmlns:a="http://schemas.openxmlformats.org/drawingml/2006/main">
          <a:off x="2037463" y="870295"/>
          <a:ext cx="6115493" cy="358876"/>
          <a:chOff x="5493358" y="-924114"/>
          <a:chExt cx="3106984" cy="195197"/>
        </a:xfrm>
      </cdr:grpSpPr>
      <cdr:cxnSp macro="">
        <cdr:nvCxnSpPr>
          <cdr:cNvPr id="7" name="Straight Arrow Connector 6">
            <a:extLst xmlns:a="http://schemas.openxmlformats.org/drawingml/2006/main">
              <a:ext uri="{FF2B5EF4-FFF2-40B4-BE49-F238E27FC236}">
                <a16:creationId xmlns:a16="http://schemas.microsoft.com/office/drawing/2014/main" id="{E14E8D98-2FA7-9A48-ABDF-B0E9FFA5C572}"/>
              </a:ext>
            </a:extLst>
          </cdr:cNvPr>
          <cdr:cNvCxnSpPr>
            <a:cxnSpLocks xmlns:a="http://schemas.openxmlformats.org/drawingml/2006/main"/>
          </cdr:cNvCxnSpPr>
        </cdr:nvCxnSpPr>
        <cdr:spPr>
          <a:xfrm xmlns:a="http://schemas.openxmlformats.org/drawingml/2006/main" flipH="1">
            <a:off x="5493358" y="-728917"/>
            <a:ext cx="3090670" cy="0"/>
          </a:xfrm>
          <a:prstGeom xmlns:a="http://schemas.openxmlformats.org/drawingml/2006/main" prst="straightConnector1">
            <a:avLst/>
          </a:prstGeom>
          <a:ln xmlns:a="http://schemas.openxmlformats.org/drawingml/2006/main" w="76200">
            <a:solidFill>
              <a:schemeClr val="accent2">
                <a:lumMod val="75000"/>
              </a:schemeClr>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sp macro="" textlink="">
        <cdr:nvSpPr>
          <cdr:cNvPr id="8" name="TextBox 12">
            <a:extLst xmlns:a="http://schemas.openxmlformats.org/drawingml/2006/main">
              <a:ext uri="{FF2B5EF4-FFF2-40B4-BE49-F238E27FC236}">
                <a16:creationId xmlns:a16="http://schemas.microsoft.com/office/drawing/2014/main" id="{39E1B207-FADD-674A-9FCB-D6D907713E1E}"/>
              </a:ext>
            </a:extLst>
          </cdr:cNvPr>
          <cdr:cNvSpPr txBox="1"/>
        </cdr:nvSpPr>
        <cdr:spPr>
          <a:xfrm xmlns:a="http://schemas.openxmlformats.org/drawingml/2006/main">
            <a:off x="6263766" y="-924114"/>
            <a:ext cx="2336576" cy="18412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1600" b="1" dirty="0">
                <a:solidFill>
                  <a:schemeClr val="accent2">
                    <a:lumMod val="75000"/>
                  </a:schemeClr>
                </a:solidFill>
                <a:latin typeface="Cambria" panose="02040503050406030204" pitchFamily="18" charset="0"/>
              </a:rPr>
              <a:t>More than 10X reduction</a:t>
            </a:r>
          </a:p>
        </cdr:txBody>
      </cdr:sp>
    </cdr:grpSp>
  </cdr:relSizeAnchor>
  <cdr:relSizeAnchor xmlns:cdr="http://schemas.openxmlformats.org/drawingml/2006/chartDrawing">
    <cdr:from>
      <cdr:x>0.18061</cdr:x>
      <cdr:y>0.85718</cdr:y>
    </cdr:from>
    <cdr:to>
      <cdr:x>0.92448</cdr:x>
      <cdr:y>0.97586</cdr:y>
    </cdr:to>
    <cdr:sp macro="" textlink="">
      <cdr:nvSpPr>
        <cdr:cNvPr id="10" name="TextBox 16">
          <a:extLst xmlns:a="http://schemas.openxmlformats.org/drawingml/2006/main">
            <a:ext uri="{FF2B5EF4-FFF2-40B4-BE49-F238E27FC236}">
              <a16:creationId xmlns:a16="http://schemas.microsoft.com/office/drawing/2014/main" id="{5133D1B7-58C4-6C59-A91F-EFF72FAB742C}"/>
            </a:ext>
          </a:extLst>
        </cdr:cNvPr>
        <cdr:cNvSpPr txBox="1"/>
      </cdr:nvSpPr>
      <cdr:spPr>
        <a:xfrm xmlns:a="http://schemas.openxmlformats.org/drawingml/2006/main">
          <a:off x="1602054" y="2223016"/>
          <a:ext cx="6598200" cy="30778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dirty="0">
              <a:solidFill>
                <a:schemeClr val="tx1"/>
              </a:solidFill>
              <a:latin typeface="Cambria" panose="02040503050406030204" pitchFamily="18" charset="0"/>
            </a:rPr>
            <a:t>Minimum hammer count needed to induce the first read disturbance bitflip</a:t>
          </a:r>
        </a:p>
      </cdr:txBody>
    </cdr:sp>
  </cdr:relSizeAnchor>
  <cdr:relSizeAnchor xmlns:cdr="http://schemas.openxmlformats.org/drawingml/2006/chartDrawing">
    <cdr:from>
      <cdr:x>0.18325</cdr:x>
      <cdr:y>0.50704</cdr:y>
    </cdr:from>
    <cdr:to>
      <cdr:x>0.92179</cdr:x>
      <cdr:y>0.64309</cdr:y>
    </cdr:to>
    <cdr:grpSp>
      <cdr:nvGrpSpPr>
        <cdr:cNvPr id="12" name="Group 11">
          <a:extLst xmlns:a="http://schemas.openxmlformats.org/drawingml/2006/main">
            <a:ext uri="{FF2B5EF4-FFF2-40B4-BE49-F238E27FC236}">
              <a16:creationId xmlns:a16="http://schemas.microsoft.com/office/drawing/2014/main" id="{568889B3-AF04-08B7-0E5E-01C77B07CE14}"/>
            </a:ext>
          </a:extLst>
        </cdr:cNvPr>
        <cdr:cNvGrpSpPr/>
      </cdr:nvGrpSpPr>
      <cdr:grpSpPr>
        <a:xfrm xmlns:a="http://schemas.openxmlformats.org/drawingml/2006/main">
          <a:off x="1625447" y="1314961"/>
          <a:ext cx="6550926" cy="352832"/>
          <a:chOff x="7236762" y="-3542230"/>
          <a:chExt cx="1485075" cy="148287"/>
        </a:xfrm>
      </cdr:grpSpPr>
      <cdr:cxnSp macro="">
        <cdr:nvCxnSpPr>
          <cdr:cNvPr id="13" name="Straight Arrow Connector 12">
            <a:extLst xmlns:a="http://schemas.openxmlformats.org/drawingml/2006/main">
              <a:ext uri="{FF2B5EF4-FFF2-40B4-BE49-F238E27FC236}">
                <a16:creationId xmlns:a16="http://schemas.microsoft.com/office/drawing/2014/main" id="{071BDCAD-B506-21CF-A5C9-9C3103090160}"/>
              </a:ext>
            </a:extLst>
          </cdr:cNvPr>
          <cdr:cNvCxnSpPr>
            <a:cxnSpLocks xmlns:a="http://schemas.openxmlformats.org/drawingml/2006/main"/>
          </cdr:cNvCxnSpPr>
        </cdr:nvCxnSpPr>
        <cdr:spPr>
          <a:xfrm xmlns:a="http://schemas.openxmlformats.org/drawingml/2006/main" flipH="1">
            <a:off x="7236762" y="-3393943"/>
            <a:ext cx="1475359" cy="0"/>
          </a:xfrm>
          <a:prstGeom xmlns:a="http://schemas.openxmlformats.org/drawingml/2006/main" prst="straightConnector1">
            <a:avLst/>
          </a:prstGeom>
          <a:ln xmlns:a="http://schemas.openxmlformats.org/drawingml/2006/main" w="76200">
            <a:solidFill>
              <a:srgbClr val="C0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sp macro="" textlink="">
        <cdr:nvSpPr>
          <cdr:cNvPr id="14" name="TextBox 12">
            <a:extLst xmlns:a="http://schemas.openxmlformats.org/drawingml/2006/main">
              <a:ext uri="{FF2B5EF4-FFF2-40B4-BE49-F238E27FC236}">
                <a16:creationId xmlns:a16="http://schemas.microsoft.com/office/drawing/2014/main" id="{77CE63B6-C641-E3E4-078B-A5600B44E5CA}"/>
              </a:ext>
            </a:extLst>
          </cdr:cNvPr>
          <cdr:cNvSpPr txBox="1"/>
        </cdr:nvSpPr>
        <cdr:spPr>
          <a:xfrm xmlns:a="http://schemas.openxmlformats.org/drawingml/2006/main">
            <a:off x="7534720" y="-3542230"/>
            <a:ext cx="1187117" cy="14228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600" b="1" dirty="0">
                <a:solidFill>
                  <a:srgbClr val="C00000"/>
                </a:solidFill>
                <a:latin typeface="Cambria" panose="02040503050406030204" pitchFamily="18" charset="0"/>
              </a:rPr>
              <a:t>More than 100X reduction</a:t>
            </a:r>
          </a:p>
        </cdr:txBody>
      </cdr:sp>
    </cdr:grpSp>
  </cdr:relSizeAnchor>
</c:userShapes>
</file>

<file path=ppt/drawings/drawing2.xml><?xml version="1.0" encoding="utf-8"?>
<c:userShapes xmlns:c="http://schemas.openxmlformats.org/drawingml/2006/chart">
  <cdr:relSizeAnchor xmlns:cdr="http://schemas.openxmlformats.org/drawingml/2006/chartDrawing">
    <cdr:from>
      <cdr:x>0.2297</cdr:x>
      <cdr:y>0.33558</cdr:y>
    </cdr:from>
    <cdr:to>
      <cdr:x>0.91915</cdr:x>
      <cdr:y>0.47396</cdr:y>
    </cdr:to>
    <cdr:grpSp>
      <cdr:nvGrpSpPr>
        <cdr:cNvPr id="2" name="Group 1">
          <a:extLst xmlns:a="http://schemas.openxmlformats.org/drawingml/2006/main">
            <a:ext uri="{FF2B5EF4-FFF2-40B4-BE49-F238E27FC236}">
              <a16:creationId xmlns:a16="http://schemas.microsoft.com/office/drawing/2014/main" id="{BE86B0E8-1993-A74C-B05D-48CA2A51169E}"/>
            </a:ext>
          </a:extLst>
        </cdr:cNvPr>
        <cdr:cNvGrpSpPr/>
      </cdr:nvGrpSpPr>
      <cdr:grpSpPr>
        <a:xfrm xmlns:a="http://schemas.openxmlformats.org/drawingml/2006/main">
          <a:off x="2037463" y="870295"/>
          <a:ext cx="6115493" cy="358876"/>
          <a:chOff x="5493358" y="-924114"/>
          <a:chExt cx="3106984" cy="195197"/>
        </a:xfrm>
      </cdr:grpSpPr>
      <cdr:cxnSp macro="">
        <cdr:nvCxnSpPr>
          <cdr:cNvPr id="7" name="Straight Arrow Connector 6">
            <a:extLst xmlns:a="http://schemas.openxmlformats.org/drawingml/2006/main">
              <a:ext uri="{FF2B5EF4-FFF2-40B4-BE49-F238E27FC236}">
                <a16:creationId xmlns:a16="http://schemas.microsoft.com/office/drawing/2014/main" id="{E14E8D98-2FA7-9A48-ABDF-B0E9FFA5C572}"/>
              </a:ext>
            </a:extLst>
          </cdr:cNvPr>
          <cdr:cNvCxnSpPr>
            <a:cxnSpLocks xmlns:a="http://schemas.openxmlformats.org/drawingml/2006/main"/>
          </cdr:cNvCxnSpPr>
        </cdr:nvCxnSpPr>
        <cdr:spPr>
          <a:xfrm xmlns:a="http://schemas.openxmlformats.org/drawingml/2006/main" flipH="1">
            <a:off x="5493358" y="-728917"/>
            <a:ext cx="3090670" cy="0"/>
          </a:xfrm>
          <a:prstGeom xmlns:a="http://schemas.openxmlformats.org/drawingml/2006/main" prst="straightConnector1">
            <a:avLst/>
          </a:prstGeom>
          <a:ln xmlns:a="http://schemas.openxmlformats.org/drawingml/2006/main" w="76200">
            <a:solidFill>
              <a:schemeClr val="accent2">
                <a:lumMod val="75000"/>
              </a:schemeClr>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sp macro="" textlink="">
        <cdr:nvSpPr>
          <cdr:cNvPr id="8" name="TextBox 12">
            <a:extLst xmlns:a="http://schemas.openxmlformats.org/drawingml/2006/main">
              <a:ext uri="{FF2B5EF4-FFF2-40B4-BE49-F238E27FC236}">
                <a16:creationId xmlns:a16="http://schemas.microsoft.com/office/drawing/2014/main" id="{39E1B207-FADD-674A-9FCB-D6D907713E1E}"/>
              </a:ext>
            </a:extLst>
          </cdr:cNvPr>
          <cdr:cNvSpPr txBox="1"/>
        </cdr:nvSpPr>
        <cdr:spPr>
          <a:xfrm xmlns:a="http://schemas.openxmlformats.org/drawingml/2006/main">
            <a:off x="6263766" y="-924114"/>
            <a:ext cx="2336576" cy="18412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1600" b="1" dirty="0">
                <a:solidFill>
                  <a:schemeClr val="accent2">
                    <a:lumMod val="75000"/>
                  </a:schemeClr>
                </a:solidFill>
                <a:latin typeface="Cambria" panose="02040503050406030204" pitchFamily="18" charset="0"/>
              </a:rPr>
              <a:t>More than 10X reduction</a:t>
            </a:r>
          </a:p>
        </cdr:txBody>
      </cdr:sp>
    </cdr:grpSp>
  </cdr:relSizeAnchor>
  <cdr:relSizeAnchor xmlns:cdr="http://schemas.openxmlformats.org/drawingml/2006/chartDrawing">
    <cdr:from>
      <cdr:x>0.18061</cdr:x>
      <cdr:y>0.85718</cdr:y>
    </cdr:from>
    <cdr:to>
      <cdr:x>0.92448</cdr:x>
      <cdr:y>0.97586</cdr:y>
    </cdr:to>
    <cdr:sp macro="" textlink="">
      <cdr:nvSpPr>
        <cdr:cNvPr id="10" name="TextBox 16">
          <a:extLst xmlns:a="http://schemas.openxmlformats.org/drawingml/2006/main">
            <a:ext uri="{FF2B5EF4-FFF2-40B4-BE49-F238E27FC236}">
              <a16:creationId xmlns:a16="http://schemas.microsoft.com/office/drawing/2014/main" id="{5133D1B7-58C4-6C59-A91F-EFF72FAB742C}"/>
            </a:ext>
          </a:extLst>
        </cdr:cNvPr>
        <cdr:cNvSpPr txBox="1"/>
      </cdr:nvSpPr>
      <cdr:spPr>
        <a:xfrm xmlns:a="http://schemas.openxmlformats.org/drawingml/2006/main">
          <a:off x="1602054" y="2223016"/>
          <a:ext cx="6598200" cy="30778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dirty="0">
              <a:solidFill>
                <a:schemeClr val="tx1"/>
              </a:solidFill>
              <a:latin typeface="Cambria" panose="02040503050406030204" pitchFamily="18" charset="0"/>
            </a:rPr>
            <a:t>Minimum hammer count needed to induce the first read disturbance bitflip</a:t>
          </a:r>
        </a:p>
      </cdr:txBody>
    </cdr:sp>
  </cdr:relSizeAnchor>
  <cdr:relSizeAnchor xmlns:cdr="http://schemas.openxmlformats.org/drawingml/2006/chartDrawing">
    <cdr:from>
      <cdr:x>0.18325</cdr:x>
      <cdr:y>0.50704</cdr:y>
    </cdr:from>
    <cdr:to>
      <cdr:x>0.92179</cdr:x>
      <cdr:y>0.64309</cdr:y>
    </cdr:to>
    <cdr:grpSp>
      <cdr:nvGrpSpPr>
        <cdr:cNvPr id="12" name="Group 11">
          <a:extLst xmlns:a="http://schemas.openxmlformats.org/drawingml/2006/main">
            <a:ext uri="{FF2B5EF4-FFF2-40B4-BE49-F238E27FC236}">
              <a16:creationId xmlns:a16="http://schemas.microsoft.com/office/drawing/2014/main" id="{568889B3-AF04-08B7-0E5E-01C77B07CE14}"/>
            </a:ext>
          </a:extLst>
        </cdr:cNvPr>
        <cdr:cNvGrpSpPr/>
      </cdr:nvGrpSpPr>
      <cdr:grpSpPr>
        <a:xfrm xmlns:a="http://schemas.openxmlformats.org/drawingml/2006/main">
          <a:off x="1625447" y="1314961"/>
          <a:ext cx="6550926" cy="352832"/>
          <a:chOff x="7236762" y="-3542230"/>
          <a:chExt cx="1485075" cy="148287"/>
        </a:xfrm>
      </cdr:grpSpPr>
      <cdr:cxnSp macro="">
        <cdr:nvCxnSpPr>
          <cdr:cNvPr id="13" name="Straight Arrow Connector 12">
            <a:extLst xmlns:a="http://schemas.openxmlformats.org/drawingml/2006/main">
              <a:ext uri="{FF2B5EF4-FFF2-40B4-BE49-F238E27FC236}">
                <a16:creationId xmlns:a16="http://schemas.microsoft.com/office/drawing/2014/main" id="{071BDCAD-B506-21CF-A5C9-9C3103090160}"/>
              </a:ext>
            </a:extLst>
          </cdr:cNvPr>
          <cdr:cNvCxnSpPr>
            <a:cxnSpLocks xmlns:a="http://schemas.openxmlformats.org/drawingml/2006/main"/>
          </cdr:cNvCxnSpPr>
        </cdr:nvCxnSpPr>
        <cdr:spPr>
          <a:xfrm xmlns:a="http://schemas.openxmlformats.org/drawingml/2006/main" flipH="1">
            <a:off x="7236762" y="-3393943"/>
            <a:ext cx="1475359" cy="0"/>
          </a:xfrm>
          <a:prstGeom xmlns:a="http://schemas.openxmlformats.org/drawingml/2006/main" prst="straightConnector1">
            <a:avLst/>
          </a:prstGeom>
          <a:ln xmlns:a="http://schemas.openxmlformats.org/drawingml/2006/main" w="76200">
            <a:solidFill>
              <a:srgbClr val="C0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sp macro="" textlink="">
        <cdr:nvSpPr>
          <cdr:cNvPr id="14" name="TextBox 12">
            <a:extLst xmlns:a="http://schemas.openxmlformats.org/drawingml/2006/main">
              <a:ext uri="{FF2B5EF4-FFF2-40B4-BE49-F238E27FC236}">
                <a16:creationId xmlns:a16="http://schemas.microsoft.com/office/drawing/2014/main" id="{77CE63B6-C641-E3E4-078B-A5600B44E5CA}"/>
              </a:ext>
            </a:extLst>
          </cdr:cNvPr>
          <cdr:cNvSpPr txBox="1"/>
        </cdr:nvSpPr>
        <cdr:spPr>
          <a:xfrm xmlns:a="http://schemas.openxmlformats.org/drawingml/2006/main">
            <a:off x="7534720" y="-3542230"/>
            <a:ext cx="1187117" cy="14228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600" b="1" dirty="0">
                <a:solidFill>
                  <a:srgbClr val="C00000"/>
                </a:solidFill>
                <a:latin typeface="Cambria" panose="02040503050406030204" pitchFamily="18" charset="0"/>
              </a:rPr>
              <a:t>More than 100X reduction</a:t>
            </a:r>
          </a:p>
        </cdr:txBody>
      </cdr: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6/26/24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6/26/24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381.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853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0511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5259945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438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96977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BlockHammer does not need this information [CLICK]</a:t>
            </a:r>
          </a:p>
          <a:p>
            <a:r>
              <a:rPr lang="en-US" dirty="0"/>
              <a:t>It detects an attack using area-efficient Bloom filters [CLICK]</a:t>
            </a:r>
          </a:p>
          <a:p>
            <a:r>
              <a:rPr lang="en-US" dirty="0"/>
              <a:t>And selectively throttles the attack’s memory accesses from within the memory controller [CLICK]</a:t>
            </a:r>
          </a:p>
          <a:p>
            <a:r>
              <a:rPr lang="en-US" dirty="0"/>
              <a:t>Due to throttling, the row’s activation count cannot reach critical levels, and no bit flip occurs [CLICK]</a:t>
            </a:r>
          </a:p>
          <a:p>
            <a:r>
              <a:rPr lang="en-US" dirty="0"/>
              <a:t>BlockHammer can optionally inform the system software about the attack for higher-level countermeasures [CLICK]</a:t>
            </a:r>
          </a:p>
          <a:p>
            <a:r>
              <a:rPr lang="en-US" dirty="0"/>
              <a:t>BlockHammer achieves all of these without needing proprietary information of or modifications to commodity DRAM chips, thereby overcoming the compatibility challenge[CLICK]</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0195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2402609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035496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RowPress?</a:t>
            </a:r>
          </a:p>
          <a:p>
            <a:endParaRPr lang="en-US" dirty="0"/>
          </a:p>
          <a:p>
            <a:r>
              <a:rPr lang="en-US" dirty="0"/>
              <a:t>[Click]</a:t>
            </a:r>
          </a:p>
          <a:p>
            <a:endParaRPr lang="en-US" dirty="0"/>
          </a:p>
          <a:p>
            <a:r>
              <a:rPr lang="en-US" dirty="0"/>
              <a:t>RowPress is the read disturbance caused by keeping a DRAM row open for a long time, which induces bitflips in adjacent rows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These bitflips do not require many row activations,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and we find in some cases only one row activation is enough.</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Now, lets see how this is different from </a:t>
            </a:r>
            <a:r>
              <a:rPr lang="en-US" dirty="0" err="1"/>
              <a:t>RowHammer</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6485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Instead of a high activation count, RowPress increases the time the that aggressor stays open.</a:t>
            </a:r>
          </a:p>
          <a:p>
            <a:endParaRPr lang="en-US" dirty="0"/>
          </a:p>
          <a:p>
            <a:r>
              <a:rPr lang="en-US" dirty="0"/>
              <a:t>Doing </a:t>
            </a:r>
            <a:r>
              <a:rPr lang="en-GB" dirty="0"/>
              <a:t>disturbs adjacent rows enough to cause bitflips without a very high activation count.</a:t>
            </a:r>
          </a:p>
          <a:p>
            <a:r>
              <a:rPr lang="en-GB" dirty="0"/>
              <a:t>We observe bitflips even with only one activation in extreme cases.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01770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a FPGA based DDR4 testing infrastructure to characterize RowPress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1300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 164 DDR4 chips from all 3 major DRAM manufacturers, covering different die densities and revisions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18054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characterization yields the following two key takeaways</a:t>
            </a:r>
          </a:p>
          <a:p>
            <a:endParaRPr lang="en-US" dirty="0"/>
          </a:p>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5715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RowPress amplifies read disturbance because</a:t>
            </a:r>
          </a:p>
          <a:p>
            <a:endParaRPr lang="en-US" dirty="0"/>
          </a:p>
          <a:p>
            <a:r>
              <a:rPr lang="en-US" dirty="0"/>
              <a:t>First, it reduces the minimum number of row activations needed to induce a bitflip by 1-2 orders of magnitude</a:t>
            </a:r>
          </a:p>
          <a:p>
            <a:endParaRPr lang="en-US" dirty="0"/>
          </a:p>
          <a:p>
            <a:r>
              <a:rPr lang="en-US" dirty="0"/>
              <a:t>Second, in extreme cases, activating a row only once induces bitflips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84250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it gets worse as temperature increases</a:t>
            </a:r>
          </a:p>
          <a:p>
            <a:endParaRPr lang="en-US" dirty="0"/>
          </a:p>
          <a:p>
            <a:r>
              <a:rPr lang="en-US" dirty="0"/>
              <a:t>RowPress is different from </a:t>
            </a:r>
            <a:r>
              <a:rPr lang="en-US" dirty="0" err="1"/>
              <a:t>RowHamer</a:t>
            </a:r>
            <a:r>
              <a:rPr lang="en-US" dirty="0"/>
              <a:t> because it affects a different set of cells and behaves differently as access pattern and temperature changes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4629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825301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41060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9289018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With technology node scaling, DRAM cells get smaller in size and closer to each other</a:t>
            </a:r>
            <a:r>
              <a:rPr lang="en-US" b="1" dirty="0"/>
              <a:t>[CLICK]</a:t>
            </a:r>
          </a:p>
          <a:p>
            <a:r>
              <a:rPr lang="en-US" b="0" dirty="0"/>
              <a:t>Such that we observe significant reductions in the minimum hammer count to induce the first bitflip</a:t>
            </a:r>
            <a:r>
              <a:rPr lang="en-US" b="1" dirty="0"/>
              <a:t> </a:t>
            </a:r>
            <a:r>
              <a:rPr lang="en-US" b="0" dirty="0"/>
              <a:t>in the last decade </a:t>
            </a:r>
            <a:r>
              <a:rPr lang="en-US" b="1" dirty="0"/>
              <a:t>[CLICK]</a:t>
            </a:r>
          </a:p>
          <a:p>
            <a:r>
              <a:rPr lang="en-US" b="0" dirty="0"/>
              <a:t>Thus DRAM cells become increasingly more vulnerable to read disturbance </a:t>
            </a:r>
            <a:r>
              <a:rPr lang="en-US" b="1" dirty="0"/>
              <a:t>[CLICK]</a:t>
            </a:r>
          </a:p>
          <a:p>
            <a:endParaRPr lang="en-US"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83302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153</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11252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56951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With technology node scaling, DRAM cells get smaller in size and closer to each other</a:t>
            </a:r>
            <a:r>
              <a:rPr lang="en-US" b="1" dirty="0"/>
              <a:t>[CLICK]</a:t>
            </a:r>
          </a:p>
          <a:p>
            <a:r>
              <a:rPr lang="en-US" b="0" dirty="0"/>
              <a:t>Such that we observe significant reductions in the minimum hammer count to induce the first bitflip</a:t>
            </a:r>
            <a:r>
              <a:rPr lang="en-US" b="1" dirty="0"/>
              <a:t> </a:t>
            </a:r>
            <a:r>
              <a:rPr lang="en-US" b="0" dirty="0"/>
              <a:t>in the last decade </a:t>
            </a:r>
            <a:r>
              <a:rPr lang="en-US" b="1" dirty="0"/>
              <a:t>[CLICK]</a:t>
            </a:r>
          </a:p>
          <a:p>
            <a:r>
              <a:rPr lang="en-US" b="0" dirty="0"/>
              <a:t>Thus DRAM cells become increasingly more vulnerable to read disturbance </a:t>
            </a:r>
            <a:r>
              <a:rPr lang="en-US" b="1" dirty="0"/>
              <a:t>[CLICK]</a:t>
            </a:r>
          </a:p>
          <a:p>
            <a:endParaRPr lang="en-US"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83302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In summary,</a:t>
            </a:r>
          </a:p>
          <a:p>
            <a:r>
              <a:rPr lang="en-US" sz="500" dirty="0"/>
              <a:t>[CLICK] The three major DRAM maintenance operations are refresh, RowHammer protection, and memory scrubbing.</a:t>
            </a:r>
          </a:p>
          <a:p>
            <a:r>
              <a:rPr lang="en-US" sz="500" dirty="0"/>
              <a:t>[CLICK] We observe that implementing new and efficient maintenance mechanisms often requires difficult-to-realize changes in various system components, including the DRAM interface and the memory controller.</a:t>
            </a:r>
          </a:p>
          <a:p>
            <a:r>
              <a:rPr lang="en-US" sz="500" dirty="0"/>
              <a:t>[CLICK] In this work, our goal is to first, ease the process of enabling new DRAM maintenance operations in DRAM and</a:t>
            </a:r>
          </a:p>
          <a:p>
            <a:r>
              <a:rPr lang="en-US" sz="500" dirty="0"/>
              <a:t>[CLICK] enable more efficient in-DRAM maintenance operations</a:t>
            </a:r>
          </a:p>
          <a:p>
            <a:r>
              <a:rPr lang="en-US" sz="500" dirty="0"/>
              <a:t>[CLICK] To this end, we propose Self-Managing DRAM (or SMD for short), which enables implementing new in-DRAM maintenance mechanisms with no further changes in the DRAM interface and the memory controller</a:t>
            </a:r>
          </a:p>
          <a:p>
            <a:endParaRPr lang="en-US" sz="500" dirty="0"/>
          </a:p>
          <a:p>
            <a:r>
              <a:rPr lang="en-US" sz="500" dirty="0"/>
              <a:t>[CLICK] According to our evaluations, SMD-based maintenance mechanisms achieve significant performance and energy efficiency benefits across many system configurations and workloads.</a:t>
            </a:r>
          </a:p>
          <a:p>
            <a:r>
              <a:rPr lang="en-US" sz="500" dirty="0"/>
              <a:t>[CLICK] We release the source code of SMD on </a:t>
            </a:r>
            <a:r>
              <a:rPr lang="en-US" sz="500" dirty="0" err="1"/>
              <a:t>github</a:t>
            </a:r>
            <a:r>
              <a:rPr lang="en-US" sz="500"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58573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91798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59284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90425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3260896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96161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20294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49967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76132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35820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also explain two improvements for defense mechanisms in this slide, but you can find more in the paper [CLICK]</a:t>
            </a:r>
          </a:p>
          <a:p>
            <a:r>
              <a:rPr lang="en-US" dirty="0"/>
              <a:t>The first improvement leverages the variation across rows [CLICK]</a:t>
            </a:r>
          </a:p>
          <a:p>
            <a:r>
              <a:rPr lang="en-US" dirty="0"/>
              <a:t>We observe that 90% of the rows do not experience bit flips until the activation count reaches the double </a:t>
            </a:r>
            <a:r>
              <a:rPr lang="en-US" dirty="0" err="1"/>
              <a:t>Hcfirst</a:t>
            </a:r>
            <a:r>
              <a:rPr lang="en-US" dirty="0"/>
              <a:t> of the 10% of the rows.[CLICK]</a:t>
            </a:r>
          </a:p>
          <a:p>
            <a:endParaRPr lang="en-US" dirty="0"/>
          </a:p>
          <a:p>
            <a:r>
              <a:rPr lang="en-US" dirty="0"/>
              <a:t>Therefore, we can reduce the aggressiveness of defense mechanisms for 90% of the rows, which can reduce the area overheads of state-of-the-art defense mechanisms: [CLICK] </a:t>
            </a:r>
            <a:r>
              <a:rPr lang="en-US" dirty="0" err="1"/>
              <a:t>BlockHammer</a:t>
            </a:r>
            <a:r>
              <a:rPr lang="en-US" dirty="0"/>
              <a:t> and [CLICK] Graphene, by 33 and 80%, respectively [CLICK]</a:t>
            </a:r>
          </a:p>
          <a:p>
            <a:endParaRPr lang="en-US" dirty="0"/>
          </a:p>
          <a:p>
            <a:r>
              <a:rPr lang="en-US" dirty="0"/>
              <a:t>The second example leverages the variation in RowHammer vulnerability with temperature [CLICK]</a:t>
            </a:r>
          </a:p>
          <a:p>
            <a:r>
              <a:rPr lang="en-US" dirty="0"/>
              <a:t>We show that DRAM cells experience bit flips in bounded temperature ranges [CLICK]</a:t>
            </a:r>
          </a:p>
          <a:p>
            <a:r>
              <a:rPr lang="en-US" dirty="0"/>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39049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5279239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 an FPGA-based experimental setup programmed with a modified version of </a:t>
            </a:r>
            <a:r>
              <a:rPr lang="en-US" b="0" dirty="0" err="1"/>
              <a:t>SoftMC</a:t>
            </a:r>
            <a:r>
              <a:rPr lang="en-US" b="0" dirty="0"/>
              <a:t> [CLICK]</a:t>
            </a:r>
            <a:endParaRPr lang="en-US" dirty="0"/>
          </a:p>
          <a:p>
            <a:r>
              <a:rPr lang="en-US" dirty="0"/>
              <a:t>We control the chip temperature using a pair of heaters [CLICK] connected to a temperature controller [CLICK]</a:t>
            </a:r>
          </a:p>
          <a:p>
            <a:r>
              <a:rPr lang="en-US" dirty="0"/>
              <a:t>We supply the </a:t>
            </a:r>
            <a:r>
              <a:rPr lang="en-US" dirty="0" err="1"/>
              <a:t>wordline</a:t>
            </a:r>
            <a:r>
              <a:rPr lang="en-US" dirty="0"/>
              <a:t> voltage using the VPP power rail from an external power supply [CLICK]</a:t>
            </a:r>
          </a:p>
          <a:p>
            <a:r>
              <a:rPr lang="en-US" dirty="0"/>
              <a:t>This infrastructure provides fine-grained control over DRAM commands, timing parameters, temperature, and </a:t>
            </a:r>
            <a:r>
              <a:rPr lang="en-US" dirty="0" err="1"/>
              <a:t>wordline</a:t>
            </a:r>
            <a:r>
              <a:rPr lang="en-US" dirty="0"/>
              <a:t> voltage [CLICK]</a:t>
            </a:r>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41271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nSpc>
                <a:spcPct val="100000"/>
              </a:lnSpc>
              <a:spcBef>
                <a:spcPts val="0"/>
              </a:spcBef>
            </a:pPr>
            <a:r>
              <a:rPr lang="en-US" sz="2000" dirty="0"/>
              <a:t>We provide </a:t>
            </a:r>
            <a:r>
              <a:rPr lang="en-US" sz="2000" i="1" dirty="0"/>
              <a:t>the first </a:t>
            </a:r>
            <a:r>
              <a:rPr lang="en-US" sz="2000" dirty="0"/>
              <a:t>RowHammer characterization</a:t>
            </a:r>
            <a:r>
              <a:rPr lang="en-US" sz="2000" b="1" dirty="0">
                <a:solidFill>
                  <a:schemeClr val="accent5">
                    <a:lumMod val="75000"/>
                  </a:schemeClr>
                </a:solidFill>
              </a:rPr>
              <a:t> using real DRAM chips </a:t>
            </a:r>
            <a:r>
              <a:rPr lang="en-US" sz="2000" b="1" dirty="0">
                <a:solidFill>
                  <a:srgbClr val="C00000"/>
                </a:solidFill>
              </a:rPr>
              <a:t>under reduced </a:t>
            </a:r>
            <a:r>
              <a:rPr lang="en-US" sz="2000" b="1" dirty="0" err="1">
                <a:solidFill>
                  <a:srgbClr val="C00000"/>
                </a:solidFill>
              </a:rPr>
              <a:t>wordline</a:t>
            </a:r>
            <a:r>
              <a:rPr lang="en-US" sz="2000" b="1" dirty="0">
                <a:solidFill>
                  <a:srgbClr val="C00000"/>
                </a:solidFill>
              </a:rPr>
              <a:t> voltage [CLICK]</a:t>
            </a:r>
          </a:p>
          <a:p>
            <a:pPr marL="0" indent="0">
              <a:lnSpc>
                <a:spcPct val="100000"/>
              </a:lnSpc>
              <a:spcBef>
                <a:spcPts val="0"/>
              </a:spcBef>
              <a:buNone/>
            </a:pPr>
            <a:endParaRPr lang="en-US" sz="2000" dirty="0"/>
          </a:p>
          <a:p>
            <a:pPr marL="0" indent="0">
              <a:lnSpc>
                <a:spcPct val="100000"/>
              </a:lnSpc>
              <a:spcBef>
                <a:spcPts val="0"/>
              </a:spcBef>
              <a:buNone/>
            </a:pPr>
            <a:r>
              <a:rPr lang="en-US" sz="2000" dirty="0"/>
              <a:t>Our experimental results using 272 real DRAM chips show that with reduced </a:t>
            </a:r>
            <a:r>
              <a:rPr lang="en-US" sz="2000" dirty="0" err="1"/>
              <a:t>wordline</a:t>
            </a:r>
            <a:r>
              <a:rPr lang="en-US" sz="2000" dirty="0"/>
              <a:t> voltage, [CLICK]</a:t>
            </a:r>
          </a:p>
          <a:p>
            <a:pPr marL="0" indent="0">
              <a:lnSpc>
                <a:spcPct val="100000"/>
              </a:lnSpc>
              <a:spcBef>
                <a:spcPts val="0"/>
              </a:spcBef>
              <a:buNone/>
            </a:pPr>
            <a:endParaRPr lang="en-US" sz="2000" dirty="0"/>
          </a:p>
          <a:p>
            <a:pPr lvl="0">
              <a:lnSpc>
                <a:spcPct val="100000"/>
              </a:lnSpc>
              <a:spcBef>
                <a:spcPts val="0"/>
              </a:spcBef>
            </a:pPr>
            <a:r>
              <a:rPr lang="en-US" sz="2000" b="1" dirty="0">
                <a:solidFill>
                  <a:srgbClr val="00B050"/>
                </a:solidFill>
              </a:rPr>
              <a:t>RowHammer vulnerability reduces </a:t>
            </a:r>
            <a:r>
              <a:rPr lang="en-US" sz="2000" b="0" dirty="0">
                <a:solidFill>
                  <a:srgbClr val="00B050"/>
                </a:solidFill>
              </a:rPr>
              <a:t>such that </a:t>
            </a:r>
            <a:r>
              <a:rPr lang="en-US" sz="1800" dirty="0"/>
              <a:t>Bit flips occur at </a:t>
            </a:r>
            <a:r>
              <a:rPr lang="en-US" sz="1800" b="1" dirty="0">
                <a:solidFill>
                  <a:srgbClr val="7030A0"/>
                </a:solidFill>
              </a:rPr>
              <a:t>larger activation counts and </a:t>
            </a:r>
            <a:r>
              <a:rPr lang="en-US" sz="2000" b="1" dirty="0">
                <a:solidFill>
                  <a:srgbClr val="7030A0"/>
                </a:solidFill>
              </a:rPr>
              <a:t>fewer DRAM cells experience RowHammer bit flip </a:t>
            </a:r>
            <a:r>
              <a:rPr lang="en-US" sz="2000" b="0" dirty="0">
                <a:solidFill>
                  <a:srgbClr val="00B050"/>
                </a:solidFill>
              </a:rPr>
              <a:t>[CLICK]</a:t>
            </a:r>
            <a:endParaRPr lang="en-US" sz="2000" b="1" dirty="0">
              <a:solidFill>
                <a:srgbClr val="7030A0"/>
              </a:solidFill>
            </a:endParaRPr>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increase row activation latency</a:t>
            </a:r>
          </a:p>
          <a:p>
            <a:pPr lvl="1">
              <a:lnSpc>
                <a:spcPct val="100000"/>
              </a:lnSpc>
              <a:spcBef>
                <a:spcPts val="0"/>
              </a:spcBef>
            </a:pPr>
            <a:r>
              <a:rPr lang="en-US" sz="1600" dirty="0"/>
              <a:t>However, more than 75% of the tested DRAM chips </a:t>
            </a:r>
            <a:r>
              <a:rPr lang="en-US" sz="1600" b="1" dirty="0">
                <a:solidFill>
                  <a:srgbClr val="002060"/>
                </a:solidFill>
              </a:rPr>
              <a:t>reliably operate using nominal timing parameters</a:t>
            </a:r>
          </a:p>
          <a:p>
            <a:pPr lvl="1">
              <a:lnSpc>
                <a:spcPct val="100000"/>
              </a:lnSpc>
              <a:spcBef>
                <a:spcPts val="0"/>
              </a:spcBef>
            </a:pPr>
            <a:r>
              <a:rPr lang="en-US" sz="1600" dirty="0"/>
              <a:t>And remaining 25% </a:t>
            </a:r>
            <a:r>
              <a:rPr lang="en-US" sz="1600" b="1" dirty="0">
                <a:solidFill>
                  <a:srgbClr val="002060"/>
                </a:solidFill>
              </a:rPr>
              <a:t>still reliably operate </a:t>
            </a:r>
            <a:r>
              <a:rPr lang="en-US" sz="1600" dirty="0"/>
              <a:t>with increased row activation latency </a:t>
            </a:r>
            <a:r>
              <a:rPr lang="en-US" sz="1600" b="0" dirty="0">
                <a:solidFill>
                  <a:srgbClr val="00B050"/>
                </a:solidFill>
              </a:rPr>
              <a:t>[CLICK]</a:t>
            </a:r>
            <a:endParaRPr lang="en-US" sz="1600" dirty="0"/>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worsen data retention time</a:t>
            </a:r>
          </a:p>
          <a:p>
            <a:pPr lvl="1">
              <a:lnSpc>
                <a:spcPct val="100000"/>
              </a:lnSpc>
              <a:spcBef>
                <a:spcPts val="0"/>
              </a:spcBef>
            </a:pPr>
            <a:r>
              <a:rPr lang="en-US" sz="1600" dirty="0"/>
              <a:t>However, 80% of the tested DRAM chips </a:t>
            </a:r>
            <a:r>
              <a:rPr lang="en-US" sz="1600" b="1" dirty="0">
                <a:solidFill>
                  <a:srgbClr val="002060"/>
                </a:solidFill>
              </a:rPr>
              <a:t>reliably operate using nominal refresh rate </a:t>
            </a:r>
          </a:p>
          <a:p>
            <a:pPr lvl="1">
              <a:lnSpc>
                <a:spcPct val="100000"/>
              </a:lnSpc>
              <a:spcBef>
                <a:spcPts val="0"/>
              </a:spcBef>
            </a:pPr>
            <a:r>
              <a:rPr lang="en-US" sz="1600" dirty="0"/>
              <a:t>And remaining 20% experience bit flips that</a:t>
            </a:r>
          </a:p>
          <a:p>
            <a:pPr lvl="2">
              <a:lnSpc>
                <a:spcPct val="100000"/>
              </a:lnSpc>
              <a:spcBef>
                <a:spcPts val="0"/>
              </a:spcBef>
            </a:pPr>
            <a:r>
              <a:rPr lang="en-US" sz="1600" dirty="0"/>
              <a:t>can be corrected using </a:t>
            </a:r>
            <a:r>
              <a:rPr lang="en-US" sz="1600" b="1" dirty="0">
                <a:solidFill>
                  <a:srgbClr val="F68D45"/>
                </a:solidFill>
              </a:rPr>
              <a:t>single error correcting codes </a:t>
            </a:r>
          </a:p>
          <a:p>
            <a:pPr lvl="2">
              <a:lnSpc>
                <a:spcPct val="100000"/>
              </a:lnSpc>
              <a:spcBef>
                <a:spcPts val="0"/>
              </a:spcBef>
            </a:pPr>
            <a:r>
              <a:rPr lang="en-US" sz="1600" dirty="0"/>
              <a:t>or can be avoided by </a:t>
            </a:r>
            <a:r>
              <a:rPr lang="en-US" sz="1600" b="1" dirty="0">
                <a:solidFill>
                  <a:srgbClr val="C00000"/>
                </a:solidFill>
              </a:rPr>
              <a:t>doubling the refresh rate</a:t>
            </a:r>
            <a:r>
              <a:rPr lang="en-US" sz="1600" dirty="0"/>
              <a:t> for </a:t>
            </a:r>
            <a:r>
              <a:rPr lang="en-US" sz="1600" b="1" dirty="0">
                <a:solidFill>
                  <a:srgbClr val="00B050"/>
                </a:solidFill>
              </a:rPr>
              <a:t>a small fraction (16.4%) of DRAM rows </a:t>
            </a:r>
            <a:r>
              <a:rPr lang="en-US" sz="1600" b="0" dirty="0">
                <a:solidFill>
                  <a:srgbClr val="00B050"/>
                </a:solidFill>
              </a:rPr>
              <a:t>[CLICK]</a:t>
            </a:r>
            <a:endParaRPr lang="en-US" sz="1600" b="1" dirty="0">
              <a:solidFill>
                <a:srgbClr val="00B050"/>
              </a:solidFill>
            </a:endParaRPr>
          </a:p>
          <a:p>
            <a:pPr lvl="2">
              <a:lnSpc>
                <a:spcPct val="100000"/>
              </a:lnSpc>
              <a:spcBef>
                <a:spcPts val="0"/>
              </a:spcBef>
            </a:pPr>
            <a:endParaRPr lang="en-US" sz="1600" dirty="0"/>
          </a:p>
          <a:p>
            <a:pPr>
              <a:lnSpc>
                <a:spcPct val="100000"/>
              </a:lnSpc>
              <a:spcBef>
                <a:spcPts val="0"/>
              </a:spcBef>
            </a:pPr>
            <a:r>
              <a:rPr lang="en-US" sz="2000" dirty="0"/>
              <a:t>Therefore we concluded that reducing </a:t>
            </a:r>
            <a:r>
              <a:rPr lang="en-US" sz="2000" dirty="0" err="1"/>
              <a:t>wordline</a:t>
            </a:r>
            <a:r>
              <a:rPr lang="en-US" sz="2000" dirty="0"/>
              <a:t> voltage can </a:t>
            </a:r>
            <a:r>
              <a:rPr lang="en-US" sz="2000" b="1" dirty="0">
                <a:solidFill>
                  <a:srgbClr val="00B050"/>
                </a:solidFill>
              </a:rPr>
              <a:t>reduce RowHammer vulnerability </a:t>
            </a:r>
            <a:r>
              <a:rPr lang="en-US" sz="2000" i="1" dirty="0"/>
              <a:t>without</a:t>
            </a:r>
            <a:r>
              <a:rPr lang="en-US" sz="2000" dirty="0"/>
              <a:t> significantly affecting </a:t>
            </a:r>
            <a:r>
              <a:rPr lang="en-US" sz="2000" b="1" dirty="0">
                <a:solidFill>
                  <a:schemeClr val="accent5">
                    <a:lumMod val="75000"/>
                  </a:schemeClr>
                </a:solidFill>
              </a:rPr>
              <a:t>reliable DRAM operation </a:t>
            </a:r>
            <a:r>
              <a:rPr lang="en-US" sz="2000" b="0" dirty="0">
                <a:solidFill>
                  <a:srgbClr val="00B050"/>
                </a:solidFill>
              </a:rPr>
              <a:t>[CLICK]</a:t>
            </a:r>
            <a:endParaRPr lang="en-US" sz="2000" dirty="0">
              <a:solidFill>
                <a:schemeClr val="accent5">
                  <a:lumMod val="75000"/>
                </a:schemeClr>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06718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65386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6915792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Haocong Luo. I will be presenting our work, RowPress, amplifying read disturbance in modern DRAM chips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91983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demonstrate and analyze RowPress, a new read disturbance phenomenon that causes bitflips in real DRAM chips</a:t>
            </a:r>
          </a:p>
          <a:p>
            <a:endParaRPr lang="en-US" dirty="0"/>
          </a:p>
          <a:p>
            <a:r>
              <a:rPr lang="en-US" dirty="0"/>
              <a:t>[Click]</a:t>
            </a:r>
          </a:p>
          <a:p>
            <a:endParaRPr lang="en-US" dirty="0"/>
          </a:p>
          <a:p>
            <a:r>
              <a:rPr lang="en-US" dirty="0"/>
              <a:t>We show that RowPress is different from </a:t>
            </a:r>
            <a:r>
              <a:rPr lang="en-US" dirty="0" err="1"/>
              <a:t>RowHammer</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demonstrate RowPress in a real system with a user-level program</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And provide effective solutions to mitigate RowPress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26524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RowPress?</a:t>
            </a:r>
          </a:p>
          <a:p>
            <a:endParaRPr lang="en-US" dirty="0"/>
          </a:p>
          <a:p>
            <a:r>
              <a:rPr lang="en-US" dirty="0"/>
              <a:t>[Click]</a:t>
            </a:r>
          </a:p>
          <a:p>
            <a:endParaRPr lang="en-US" dirty="0"/>
          </a:p>
          <a:p>
            <a:r>
              <a:rPr lang="en-US" dirty="0"/>
              <a:t>RowPress is the read disturbance caused by keeping a DRAM row open for a long time, which induces bitflips in adjacent rows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These bitflips do not require many row activations,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and we find in some cases only one row activation is enough.</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Now, lets see how this is different from </a:t>
            </a:r>
            <a:r>
              <a:rPr lang="en-US" dirty="0" err="1"/>
              <a:t>RowHammer</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003257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RowHammer</a:t>
            </a:r>
            <a:r>
              <a:rPr lang="en-US" dirty="0"/>
              <a:t> is the only studied read-disturb effect, and various mitigations work by detecting high row activation count.</a:t>
            </a:r>
          </a:p>
          <a:p>
            <a:endParaRPr lang="en-US" dirty="0"/>
          </a:p>
          <a:p>
            <a:r>
              <a:rPr lang="en-US" dirty="0"/>
              <a:t>This raises the following question, what if there is another read-disturb phenomenon that does not rely on high activation count?</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697356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Instead of a high activation count, RowPress increases the time the that aggressor stays open.</a:t>
            </a:r>
          </a:p>
          <a:p>
            <a:endParaRPr lang="en-US" dirty="0"/>
          </a:p>
          <a:p>
            <a:r>
              <a:rPr lang="en-US" dirty="0"/>
              <a:t>Doing </a:t>
            </a:r>
            <a:r>
              <a:rPr lang="en-GB" dirty="0"/>
              <a:t>disturbs adjacent rows enough to cause bitflips without a very high activation count.</a:t>
            </a:r>
          </a:p>
          <a:p>
            <a:r>
              <a:rPr lang="en-GB" dirty="0"/>
              <a:t>We observe bitflips even with only one activation in extreme cases.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32496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a FPGA based DDR4 testing infrastructure to characterize RowPress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23827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 164 DDR4 chips from all 3 major DRAM manufacturers, covering different die densities and revisions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927641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characterization yields the following two key takeaways</a:t>
            </a:r>
          </a:p>
          <a:p>
            <a:endParaRPr lang="en-US" dirty="0"/>
          </a:p>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097796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RowPress amplifies read disturbance because</a:t>
            </a:r>
          </a:p>
          <a:p>
            <a:endParaRPr lang="en-US" dirty="0"/>
          </a:p>
          <a:p>
            <a:r>
              <a:rPr lang="en-US" dirty="0"/>
              <a:t>First, it reduces the minimum number of row activations needed to induce a bitflip by 1-2 orders of magnitude</a:t>
            </a:r>
          </a:p>
          <a:p>
            <a:endParaRPr lang="en-US" dirty="0"/>
          </a:p>
          <a:p>
            <a:r>
              <a:rPr lang="en-US" dirty="0"/>
              <a:t>Second, in extreme cases, activating a row only once induces bitflips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730341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it gets worse as temperature increases</a:t>
            </a:r>
          </a:p>
          <a:p>
            <a:endParaRPr lang="en-US" dirty="0"/>
          </a:p>
          <a:p>
            <a:r>
              <a:rPr lang="en-US" dirty="0"/>
              <a:t>RowPress is different from </a:t>
            </a:r>
            <a:r>
              <a:rPr lang="en-US" dirty="0" err="1"/>
              <a:t>RowHamer</a:t>
            </a:r>
            <a:r>
              <a:rPr lang="en-US" dirty="0"/>
              <a:t> because it affects a different set of cells and behaves differently as access pattern and temperature changes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55132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RowPress on a real system with a recent Intel processor and a Samsung DDR4 module with TRR </a:t>
            </a:r>
            <a:r>
              <a:rPr lang="en-US" dirty="0" err="1"/>
              <a:t>rowhammer</a:t>
            </a:r>
            <a:r>
              <a:rPr lang="en-US" dirty="0"/>
              <a:t> mitigation. The key idea of our RowPress program is to keep a DRAM row open for a longer period by keeping accessing different cache blocks in the row.</a:t>
            </a:r>
          </a:p>
          <a:p>
            <a:endParaRPr lang="en-US" dirty="0">
              <a:cs typeface="Calibri"/>
            </a:endParaRPr>
          </a:p>
          <a:p>
            <a:r>
              <a:rPr lang="en-US" dirty="0">
                <a:cs typeface="Calibri"/>
              </a:rPr>
              <a:t>Here is the key part of our program, where we can change the number of cache blocks read per aggressor row activation. If we only read 1 cache block, then the program does the same as </a:t>
            </a:r>
            <a:r>
              <a:rPr lang="en-US" dirty="0" err="1">
                <a:cs typeface="Calibri"/>
              </a:rPr>
              <a:t>RowHammer</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888657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run the program on 1500 arbitrarily selected victim rows, and we show the total number of bitflips we observe on the left, and the number of rows with bitflips on the right.</a:t>
            </a:r>
          </a:p>
          <a:p>
            <a:endParaRPr lang="en-US" dirty="0"/>
          </a:p>
          <a:p>
            <a:r>
              <a:rPr lang="en-US" dirty="0"/>
              <a:t>Leveraging RowPress, our program induces bitflips when </a:t>
            </a:r>
            <a:r>
              <a:rPr lang="en-US" dirty="0" err="1"/>
              <a:t>RowHammer</a:t>
            </a:r>
            <a:r>
              <a:rPr lang="en-US" dirty="0"/>
              <a:t> cannot</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85763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a methodology to adapt existing RH mitigations to also mitigate RowPress</a:t>
            </a:r>
          </a:p>
          <a:p>
            <a:r>
              <a:rPr lang="en-US" dirty="0"/>
              <a:t>They key idea is, based on characterization results, first limit the maximum row open time to strike a balance between row buffer locality and row press vulnerability, and then configure the </a:t>
            </a:r>
            <a:r>
              <a:rPr lang="en-US" dirty="0" err="1"/>
              <a:t>RowHammer</a:t>
            </a:r>
            <a:r>
              <a:rPr lang="en-US" dirty="0"/>
              <a:t> mitigation to account for the RowPress induced reduction in </a:t>
            </a:r>
            <a:r>
              <a:rPr lang="en-US" dirty="0" err="1"/>
              <a:t>Acmin</a:t>
            </a:r>
            <a:r>
              <a:rPr lang="en-US" dirty="0"/>
              <a:t>.</a:t>
            </a:r>
          </a:p>
          <a:p>
            <a:endParaRPr lang="en-US" dirty="0"/>
          </a:p>
          <a:p>
            <a:r>
              <a:rPr lang="en-US" dirty="0"/>
              <a:t>Our evaluation of the proposed methodology on two </a:t>
            </a:r>
            <a:r>
              <a:rPr lang="en-US" dirty="0" err="1"/>
              <a:t>RowHammer</a:t>
            </a:r>
            <a:r>
              <a:rPr lang="en-US" dirty="0"/>
              <a:t> mitigations, PARA and Graphene, shows that they can be adapted to also mitigate RowPress at low addition performance overhead.</a:t>
            </a:r>
          </a:p>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97778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evaluation results show that we can mitigate RowPress with low additional performance overhead</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64294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more results in the paper, and our work is fully open-source and artifact evaluated.</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007322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005598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37929123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Self-Managing DRAM, or SMD for short.</a:t>
            </a:r>
          </a:p>
          <a:p>
            <a:endParaRPr lang="en-US" dirty="0"/>
          </a:p>
          <a:p>
            <a:r>
              <a:rPr lang="en-US" dirty="0"/>
              <a:t>[CLICK] The key idea of SMD is to prevent the memory controller from accessing DRAM regions that are under maintenance by rejecting row activation commands</a:t>
            </a:r>
          </a:p>
          <a:p>
            <a:endParaRPr lang="en-US" dirty="0"/>
          </a:p>
          <a:p>
            <a:r>
              <a:rPr lang="en-US" dirty="0"/>
              <a:t>[CLICK] To provide a DRAM chip with the ability to reject an activate command, SMD slightly extends the existing interface between the memory controller and the DRAM chips. [CLICK] SMD adds a single negative-acknowledgment (ACT_NACK) pin to a DRAM chip, which the chip uses to signal the memory controller that it rejects the latest activate command.</a:t>
            </a:r>
          </a:p>
          <a:p>
            <a:endParaRPr lang="en-US" dirty="0"/>
          </a:p>
          <a:p>
            <a:r>
              <a:rPr lang="en-US" dirty="0"/>
              <a:t>[CLICK] Leveraging SMD’s ability to reject an activate command, a maintenance operation can be implemented completely within a DRAM chip</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309625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Self-Managing DRAM architecture, we develop various maintenance mechanisms.</a:t>
            </a:r>
          </a:p>
          <a:p>
            <a:endParaRPr lang="en-US" dirty="0"/>
          </a:p>
          <a:p>
            <a:r>
              <a:rPr lang="en-US" dirty="0"/>
              <a:t>[CLICK] For DRAM refresh, [CLICK] we develop Fixed-Rate Refresh (SMD-FR), which uniformly refreshes all DRAM rows with a fixed refresh period.</a:t>
            </a:r>
          </a:p>
          <a:p>
            <a:r>
              <a:rPr lang="en-US" dirty="0"/>
              <a:t>[CLICK] Also, we develop Variable Rate Refresh (SMD-VR), which uses retention profiling information to skip refreshing rows that can retain their data correctly for extended periods.</a:t>
            </a:r>
          </a:p>
          <a:p>
            <a:endParaRPr lang="en-US" dirty="0"/>
          </a:p>
          <a:p>
            <a:r>
              <a:rPr lang="en-US" dirty="0"/>
              <a:t>[CLICK] For RowHammer Protection, [CLICK] we develop Probabilistic RowHammer Protection (SMD-PRP), which performs neighbor row refresh with a small probability on every row activation.</a:t>
            </a:r>
          </a:p>
          <a:p>
            <a:r>
              <a:rPr lang="en-US" dirty="0"/>
              <a:t>[CLICK] Second, we develop Deterministic RowHammer Protection (SMD-DRP), which identifies frequently activated rows and refreshes only their neighbor rows when needed.</a:t>
            </a:r>
          </a:p>
          <a:p>
            <a:endParaRPr lang="en-US" dirty="0"/>
          </a:p>
          <a:p>
            <a:r>
              <a:rPr lang="en-US" dirty="0"/>
              <a:t>[CLICK] Last, we develop a mechanism for memory scrubbing. [CLICK] SMD-MS periodically scans the entire DRAM for errors and corrects them.</a:t>
            </a:r>
          </a:p>
          <a:p>
            <a:endParaRPr lang="en-US" dirty="0"/>
          </a:p>
          <a:p>
            <a:r>
              <a:rPr lang="en-US" dirty="0"/>
              <a:t>Thanks to SMD, we all these mechanisms can be implemented completely within DRAM and they can operate together.</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75599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In summary,</a:t>
            </a:r>
          </a:p>
          <a:p>
            <a:endParaRPr lang="en-US" sz="500" dirty="0"/>
          </a:p>
          <a:p>
            <a:r>
              <a:rPr lang="en-US" sz="500" dirty="0"/>
              <a:t>[CLICK] The three major DRAM maintenance operations are refresh, RowHammer protection, and memory scrubbing.</a:t>
            </a:r>
          </a:p>
          <a:p>
            <a:endParaRPr lang="en-US" sz="500" dirty="0"/>
          </a:p>
          <a:p>
            <a:r>
              <a:rPr lang="en-US" sz="500" dirty="0"/>
              <a:t>[CLICK] We observe that implementing new and efficient maintenance mechanisms often requires difficult-to-realize changes in various system components, including the DRAM interface and the memory controller.</a:t>
            </a:r>
          </a:p>
          <a:p>
            <a:endParaRPr lang="en-US" sz="500" dirty="0"/>
          </a:p>
          <a:p>
            <a:r>
              <a:rPr lang="en-US" sz="500" dirty="0"/>
              <a:t>[CLICK] In this work, our goal is to first, ease the process of enabling new DRAM maintenance operations in DRAM and</a:t>
            </a:r>
          </a:p>
          <a:p>
            <a:r>
              <a:rPr lang="en-US" sz="500" dirty="0"/>
              <a:t>[CLICK] enable more efficient in-DRAM maintenance operations</a:t>
            </a:r>
          </a:p>
          <a:p>
            <a:endParaRPr lang="en-US" sz="500" dirty="0"/>
          </a:p>
          <a:p>
            <a:r>
              <a:rPr lang="en-US" sz="500" dirty="0"/>
              <a:t>[CLICK] To this end, we propose Self-Managing DRAM (or SMD for short), which enables implementing new in-DRAM maintenance mechanisms with no further changes in the DRAM interface and the memory controller</a:t>
            </a:r>
          </a:p>
          <a:p>
            <a:endParaRPr lang="en-US" sz="500" dirty="0"/>
          </a:p>
          <a:p>
            <a:r>
              <a:rPr lang="en-US" sz="500" dirty="0"/>
              <a:t>[CLICK] According to our evaluations, SMD-based maintenance mechanisms for refresh, RowHammer protection, and memory scrubbing achieve significant performance and energy efficiency benefits compared to conventional DDR4 DRAM.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77919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7875341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82109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0811645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all,</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 am Ataberk and I will present our work, An Experimental Analysis of </a:t>
            </a:r>
            <a:r>
              <a:rPr lang="en-US" baseline="0" dirty="0" err="1"/>
              <a:t>RowHammer</a:t>
            </a:r>
            <a:r>
              <a:rPr lang="en-US" baseline="0" dirty="0"/>
              <a:t> in HBM2 DRAM Chips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26600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Let me first explain the </a:t>
            </a:r>
            <a:r>
              <a:rPr lang="en-US" b="0" dirty="0" err="1"/>
              <a:t>RowHammer</a:t>
            </a:r>
            <a:r>
              <a:rPr lang="en-US" b="0" dirty="0"/>
              <a:t> vulnerability </a:t>
            </a:r>
          </a:p>
          <a:p>
            <a:endParaRPr lang="en-US" b="0" dirty="0"/>
          </a:p>
          <a:p>
            <a:r>
              <a:rPr lang="en-US" b="0" dirty="0"/>
              <a:t>This is a typical DRAM-based computing </a:t>
            </a:r>
            <a:r>
              <a:rPr lang="en-US" b="0" dirty="0" err="1"/>
              <a:t>sytem</a:t>
            </a:r>
            <a:r>
              <a:rPr lang="en-US" b="0" dirty="0"/>
              <a:t> with a CPU and a DRAM module</a:t>
            </a:r>
          </a:p>
          <a:p>
            <a:endParaRPr lang="en-US" b="0" dirty="0"/>
          </a:p>
          <a:p>
            <a:r>
              <a:rPr lang="en-US" b="1" dirty="0"/>
              <a:t>[CLICK]</a:t>
            </a:r>
            <a:r>
              <a:rPr lang="en-US" b="0" dirty="0"/>
              <a:t> We will look at a simplified depiction of this DRAM chip</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1448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simple chip contains many DRAM rows.</a:t>
            </a:r>
          </a:p>
          <a:p>
            <a:endParaRPr lang="en-US" b="0" dirty="0"/>
          </a:p>
          <a:p>
            <a:r>
              <a:rPr lang="en-US" b="0" dirty="0"/>
              <a:t>In order to access data from a DRAM row, say row 2, the memory controller must first open or activate the row </a:t>
            </a:r>
            <a:r>
              <a:rPr lang="en-US" b="1" dirty="0"/>
              <a:t>[CLICK]</a:t>
            </a:r>
            <a:r>
              <a:rPr lang="en-US" b="0" dirty="0"/>
              <a:t>. </a:t>
            </a:r>
          </a:p>
          <a:p>
            <a:r>
              <a:rPr lang="en-US" b="0" dirty="0"/>
              <a:t>After all requests are serviced from row 2, the memory controller must close or </a:t>
            </a:r>
            <a:r>
              <a:rPr lang="en-US" b="0" dirty="0" err="1"/>
              <a:t>precharge</a:t>
            </a:r>
            <a:r>
              <a:rPr lang="en-US" b="0" dirty="0"/>
              <a:t> the row </a:t>
            </a:r>
            <a:r>
              <a:rPr lang="en-US" b="1" dirty="0"/>
              <a:t>[CLICK]</a:t>
            </a:r>
            <a:r>
              <a:rPr lang="en-US" b="0" dirty="0"/>
              <a:t> in order to begin accessing data from another row. </a:t>
            </a:r>
          </a:p>
          <a:p>
            <a:r>
              <a:rPr lang="en-US" b="1" dirty="0"/>
              <a:t>[BACK &amp; FORTH]</a:t>
            </a:r>
            <a:r>
              <a:rPr lang="en-US" b="0" dirty="0"/>
              <a:t> Due to an increase in cell-to-cell interference, rapidly activating and </a:t>
            </a:r>
            <a:r>
              <a:rPr lang="en-US" b="0" dirty="0" err="1"/>
              <a:t>precharging</a:t>
            </a:r>
            <a:r>
              <a:rPr lang="en-US" b="0" dirty="0"/>
              <a:t> a DRAM row can result in bit flips in nearby rows </a:t>
            </a:r>
            <a:r>
              <a:rPr lang="en-US" b="1" dirty="0"/>
              <a:t>[CLICK]</a:t>
            </a:r>
          </a:p>
          <a:p>
            <a:r>
              <a:rPr lang="en-US" b="1" dirty="0"/>
              <a:t>[FORTH &amp; BACK] </a:t>
            </a:r>
            <a:r>
              <a:rPr lang="en-US" b="0" dirty="0"/>
              <a:t>Continuing to access the same row results in even more failures in nearby rows. This phenomenon is known as </a:t>
            </a:r>
            <a:r>
              <a:rPr lang="en-US" b="0" dirty="0" err="1"/>
              <a:t>RowHammer</a:t>
            </a:r>
            <a:r>
              <a:rPr lang="en-US" b="0" dirty="0"/>
              <a:t>. [CLICK]</a:t>
            </a:r>
          </a:p>
          <a:p>
            <a:r>
              <a:rPr lang="en-US" b="0" dirty="0"/>
              <a:t>We refer to the rapidly accessed row as an aggressor row and the rows containing bit flips as victim rows. </a:t>
            </a:r>
          </a:p>
          <a:p>
            <a:endParaRPr lang="en-US" b="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495960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user-level program can induce </a:t>
            </a:r>
            <a:r>
              <a:rPr lang="en-US" dirty="0" err="1"/>
              <a:t>RowHammer</a:t>
            </a:r>
            <a:r>
              <a:rPr lang="en-US" dirty="0"/>
              <a:t> bitflips, in a similar way, in main memory by running this code on the bottom left.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Prior works, such as this one</a:t>
            </a:r>
            <a:r>
              <a:rPr lang="en-GB" dirty="0"/>
              <a:t>,</a:t>
            </a:r>
            <a:r>
              <a:rPr lang="en-TR" dirty="0"/>
              <a:t> shows that RowHammer </a:t>
            </a:r>
            <a:r>
              <a:rPr lang="en-GB" dirty="0"/>
              <a:t>is </a:t>
            </a:r>
            <a:r>
              <a:rPr lang="en-TR" dirty="0"/>
              <a:t>a widespread phenomenon affecting almost all </a:t>
            </a:r>
            <a:r>
              <a:rPr lang="en-GB" dirty="0"/>
              <a:t>types of </a:t>
            </a:r>
            <a:r>
              <a:rPr lang="en-TR" dirty="0"/>
              <a:t>DRAM chips from various manufacturer</a:t>
            </a:r>
            <a:r>
              <a:rPr lang="en-GB" dirty="0"/>
              <a:t>s</a:t>
            </a:r>
            <a:r>
              <a:rPr lang="en-TR" dirty="0"/>
              <a:t> in the field.</a:t>
            </a:r>
          </a:p>
          <a:p>
            <a:endParaRPr lang="en-TR" dirty="0"/>
          </a:p>
          <a:p>
            <a:r>
              <a:rPr lang="en-TR" b="1" dirty="0"/>
              <a:t>[CLICK]</a:t>
            </a:r>
            <a:r>
              <a:rPr lang="en-TR" dirty="0"/>
              <a:t> RowHammer is a problem because the previous user-level program accesses one memory location and has unintended side effects on data stored in other addresses</a:t>
            </a:r>
            <a:r>
              <a:rPr lang="en-GB" dirty="0"/>
              <a:t>. </a:t>
            </a:r>
            <a:br>
              <a:rPr lang="en-GB" dirty="0"/>
            </a:br>
            <a:r>
              <a:rPr lang="en-GB" dirty="0"/>
              <a:t>I</a:t>
            </a:r>
            <a:r>
              <a:rPr lang="en-TR" dirty="0"/>
              <a:t>n other words RowHammer breaks memory isolation. </a:t>
            </a:r>
          </a:p>
          <a:p>
            <a:endParaRPr lang="en-TR" dirty="0"/>
          </a:p>
          <a:p>
            <a:r>
              <a:rPr lang="en-TR" dirty="0"/>
              <a:t>Memory isolation is a key property of reliable and secure computing systems.</a:t>
            </a:r>
          </a:p>
          <a:p>
            <a:endParaRPr lang="en-TR" dirty="0"/>
          </a:p>
          <a:p>
            <a:r>
              <a:rPr lang="en-TR" b="1" dirty="0"/>
              <a:t>[CLICK] </a:t>
            </a:r>
            <a:r>
              <a:rPr lang="en-TR" b="0" dirty="0"/>
              <a:t>and m</a:t>
            </a:r>
            <a:r>
              <a:rPr lang="en-GB" b="0" dirty="0"/>
              <a:t>any</a:t>
            </a:r>
            <a:r>
              <a:rPr lang="en-TR" b="0" dirty="0"/>
              <a:t> prior </a:t>
            </a:r>
            <a:r>
              <a:rPr lang="en-GB" b="0" dirty="0"/>
              <a:t>works</a:t>
            </a:r>
            <a:r>
              <a:rPr lang="en-TR" b="0" dirty="0"/>
              <a:t> </a:t>
            </a:r>
            <a:r>
              <a:rPr lang="en-GB" b="0" dirty="0"/>
              <a:t>including this one </a:t>
            </a:r>
            <a:r>
              <a:rPr lang="en-TR" b="0" dirty="0"/>
              <a:t>ha</a:t>
            </a:r>
            <a:r>
              <a:rPr lang="en-GB" b="0" dirty="0" err="1"/>
              <a:t>ve</a:t>
            </a:r>
            <a:r>
              <a:rPr lang="en-TR" b="0" dirty="0"/>
              <a:t> shown that RowHammer can be used to take over systems.</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580683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Many </a:t>
            </a:r>
            <a:r>
              <a:rPr lang="en-GB" dirty="0"/>
              <a:t>of the newer </a:t>
            </a:r>
            <a:r>
              <a:rPr lang="en-TR" dirty="0"/>
              <a:t>DRAM chips of different types are</a:t>
            </a:r>
            <a:r>
              <a:rPr lang="en-GB" dirty="0"/>
              <a:t> also</a:t>
            </a:r>
            <a:r>
              <a:rPr lang="en-TR" dirty="0"/>
              <a:t> vulnerable to RowHammer as demonstrated by a recent work.</a:t>
            </a:r>
            <a:endParaRPr lang="en-TR" b="0" dirty="0"/>
          </a:p>
          <a:p>
            <a:endParaRPr lang="en-TR" b="0" dirty="0"/>
          </a:p>
          <a:p>
            <a:r>
              <a:rPr lang="en-TR" b="1" dirty="0"/>
              <a:t>[CLICK] </a:t>
            </a:r>
            <a:r>
              <a:rPr lang="en-TR" b="0" dirty="0"/>
              <a:t>Considering </a:t>
            </a:r>
            <a:r>
              <a:rPr lang="en-GB" b="0" dirty="0"/>
              <a:t>these recent developments in </a:t>
            </a:r>
            <a:r>
              <a:rPr lang="en-GB" b="0" dirty="0" err="1"/>
              <a:t>RowHammer</a:t>
            </a:r>
            <a:r>
              <a:rPr lang="en-GB" b="0" dirty="0"/>
              <a:t>, we ask the question,</a:t>
            </a:r>
            <a:r>
              <a:rPr lang="en-TR" b="0" dirty="0"/>
              <a:t> </a:t>
            </a:r>
            <a:r>
              <a:rPr lang="en-GB" b="0" dirty="0"/>
              <a:t>“</a:t>
            </a:r>
            <a:r>
              <a:rPr lang="en-TR" b="0" dirty="0"/>
              <a:t>what about new high bandwidth memory DRAM</a:t>
            </a:r>
            <a:r>
              <a:rPr lang="en-GB" b="0" dirty="0"/>
              <a:t>”</a:t>
            </a:r>
            <a:r>
              <a:rPr lang="en-TR" b="0" dirty="0"/>
              <a:t>? Does RowHammer exist in High Bandwidth Memory, and if so how does the RowHammer in real High Bandwidth Memory chips look like?</a:t>
            </a:r>
            <a:endParaRPr lang="en-TR" b="1" dirty="0"/>
          </a:p>
          <a:p>
            <a:endParaRPr lang="en-T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296</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623828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normAutofit fontScale="92500"/>
          </a:bodyPr>
          <a:lstStyle/>
          <a:p>
            <a:r>
              <a:rPr lang="en-US" dirty="0"/>
              <a:t>HBM chips harbor new architectural characteristics that might affect the </a:t>
            </a:r>
            <a:r>
              <a:rPr lang="en-US" dirty="0" err="1"/>
              <a:t>RowHammer</a:t>
            </a:r>
            <a:r>
              <a:rPr lang="en-US" dirty="0"/>
              <a:t> vulnerability</a:t>
            </a:r>
          </a:p>
          <a:p>
            <a:endParaRPr lang="en-US" dirty="0"/>
          </a:p>
          <a:p>
            <a:r>
              <a:rPr lang="en-US" b="1" dirty="0"/>
              <a:t>[CLICK]</a:t>
            </a:r>
            <a:r>
              <a:rPr lang="en-US" dirty="0"/>
              <a:t> Understanding </a:t>
            </a:r>
            <a:r>
              <a:rPr lang="en-US" dirty="0" err="1"/>
              <a:t>RowHammer</a:t>
            </a:r>
            <a:r>
              <a:rPr lang="en-US" dirty="0"/>
              <a:t> enables designing effective and efficient solutions</a:t>
            </a:r>
          </a:p>
          <a:p>
            <a:endParaRPr lang="en-US" dirty="0"/>
          </a:p>
          <a:p>
            <a:r>
              <a:rPr lang="en-US" b="1" dirty="0"/>
              <a:t>[CLICK] </a:t>
            </a:r>
            <a:r>
              <a:rPr lang="en-US" b="0" dirty="0"/>
              <a:t>However, no rigorous study demonstrates the </a:t>
            </a:r>
            <a:r>
              <a:rPr lang="en-US" b="0" dirty="0" err="1"/>
              <a:t>RowHammer</a:t>
            </a:r>
            <a:r>
              <a:rPr lang="en-US" b="0" dirty="0"/>
              <a:t> vulnerability in HBM</a:t>
            </a:r>
          </a:p>
          <a:p>
            <a:endParaRPr lang="en-US" b="0" dirty="0"/>
          </a:p>
          <a:p>
            <a:r>
              <a:rPr lang="en-US" b="1" dirty="0"/>
              <a:t>[CLICK] </a:t>
            </a:r>
            <a:r>
              <a:rPr lang="en-US" b="0" dirty="0"/>
              <a:t>Our goal is to experimentally analyze how vulnerable real HBM chips are to </a:t>
            </a:r>
            <a:r>
              <a:rPr lang="en-US" b="0" dirty="0" err="1"/>
              <a:t>RowHammer</a:t>
            </a:r>
            <a:endParaRPr lang="en-US" b="0" dirty="0"/>
          </a:p>
          <a:p>
            <a:endParaRPr lang="en-US" b="0" dirty="0"/>
          </a:p>
          <a:p>
            <a:r>
              <a:rPr lang="en-US" b="1" dirty="0"/>
              <a:t>[CLICK] </a:t>
            </a:r>
            <a:r>
              <a:rPr lang="en-US" b="0" dirty="0"/>
              <a:t>Therefore, we perform a detailed experimental characterization of </a:t>
            </a:r>
            <a:r>
              <a:rPr lang="en-US" b="0" dirty="0" err="1"/>
              <a:t>RowHammer</a:t>
            </a:r>
            <a:r>
              <a:rPr lang="en-US" b="0" dirty="0"/>
              <a:t> in a modern HBM2 DRAM chip and we provide two main findings.</a:t>
            </a:r>
          </a:p>
          <a:p>
            <a:endParaRPr lang="en-US" b="0" dirty="0"/>
          </a:p>
          <a:p>
            <a:r>
              <a:rPr lang="en-US" b="1" dirty="0"/>
              <a:t>[CLICK] </a:t>
            </a:r>
            <a:r>
              <a:rPr lang="en-US" b="0" dirty="0"/>
              <a:t>First, we show that there is substantial variation in </a:t>
            </a:r>
            <a:r>
              <a:rPr lang="en-US" b="0" dirty="0" err="1"/>
              <a:t>RowHammer</a:t>
            </a:r>
            <a:r>
              <a:rPr lang="en-US" b="0" dirty="0"/>
              <a:t> vulnerability in different physical locations of high bandwidth memory chips. Different channels in 3D-stacked HBM chips exhibit different vulnerability, and</a:t>
            </a:r>
          </a:p>
          <a:p>
            <a:endParaRPr lang="en-US" b="0" dirty="0"/>
          </a:p>
          <a:p>
            <a:r>
              <a:rPr lang="en-US" b="1" dirty="0"/>
              <a:t>[CLICK] </a:t>
            </a:r>
            <a:r>
              <a:rPr lang="en-US" b="0" dirty="0"/>
              <a:t>DRAM rows near the end of a DRAM bank are more </a:t>
            </a:r>
            <a:r>
              <a:rPr lang="en-US" b="0" dirty="0" err="1"/>
              <a:t>RowHammer</a:t>
            </a:r>
            <a:r>
              <a:rPr lang="en-US" b="0" dirty="0"/>
              <a:t> resilient</a:t>
            </a:r>
          </a:p>
          <a:p>
            <a:endParaRPr lang="en-US" b="0" dirty="0"/>
          </a:p>
          <a:p>
            <a:r>
              <a:rPr lang="en-US" b="1" dirty="0"/>
              <a:t>[CLICK] </a:t>
            </a:r>
            <a:r>
              <a:rPr lang="en-US" b="0" dirty="0"/>
              <a:t>Second, we show that a modern HBM chip implements undisclosed on-DRAM-die </a:t>
            </a:r>
            <a:r>
              <a:rPr lang="en-US" b="0" dirty="0" err="1"/>
              <a:t>Rowhammer</a:t>
            </a:r>
            <a:r>
              <a:rPr lang="en-US" b="0" dirty="0"/>
              <a:t> mitigation</a:t>
            </a:r>
          </a:p>
          <a:p>
            <a:endParaRPr lang="en-US" b="0" dirty="0"/>
          </a:p>
          <a:p>
            <a:r>
              <a:rPr lang="en-US" b="1" dirty="0"/>
              <a:t>[CLICK] </a:t>
            </a:r>
            <a:r>
              <a:rPr lang="en-US" b="0" dirty="0"/>
              <a:t>We find that this particular mitigation refreshes a victim row after every 17 periodic refresh operations, resembling a mitigation prior work found in DDR4 chips</a:t>
            </a:r>
            <a:endParaRPr lang="en-US" b="1" dirty="0"/>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683452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of my talk. </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298</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899520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talk about HBM DRAM Organization next.</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08582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 typical HBM2 DRAM system </a:t>
            </a:r>
            <a:r>
              <a:rPr lang="en-US" b="1" dirty="0"/>
              <a:t>[CLICK]</a:t>
            </a:r>
            <a:r>
              <a:rPr lang="en-US" b="0" dirty="0"/>
              <a:t> consists of a compute chip and multiple HBM2 DRAM chips.</a:t>
            </a:r>
          </a:p>
          <a:p>
            <a:endParaRPr lang="en-US" b="0" dirty="0"/>
          </a:p>
          <a:p>
            <a:r>
              <a:rPr lang="en-US" b="1" dirty="0"/>
              <a:t>[CLICK]</a:t>
            </a:r>
            <a:r>
              <a:rPr lang="en-US" b="0" dirty="0"/>
              <a:t> All of these chips are integrated into a single package to form the HBM2 system.</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22555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Here is a different view of the same HBM system</a:t>
            </a:r>
          </a:p>
          <a:p>
            <a:r>
              <a:rPr lang="en-US" b="1" dirty="0"/>
              <a:t>[CLICK]</a:t>
            </a:r>
            <a:r>
              <a:rPr lang="en-US" b="0" dirty="0"/>
              <a:t> The FPGA and the HBM chips reside in the same package and are connected by a Silicon Interposer</a:t>
            </a:r>
            <a:endParaRPr lang="en-US" b="1" dirty="0"/>
          </a:p>
          <a:p>
            <a:r>
              <a:rPr lang="en-US" b="1" dirty="0"/>
              <a:t>[CLICK] </a:t>
            </a:r>
            <a:r>
              <a:rPr lang="en-US" b="0" dirty="0"/>
              <a:t>The memory controller in the FPGA communicates with the buffer die in the 3D-stacked HBM chip</a:t>
            </a:r>
          </a:p>
          <a:p>
            <a:r>
              <a:rPr lang="en-US" b="1" dirty="0"/>
              <a:t>[Click]</a:t>
            </a:r>
            <a:r>
              <a:rPr lang="en-US" b="0" dirty="0"/>
              <a:t> over the HBM interface</a:t>
            </a:r>
          </a:p>
          <a:p>
            <a:r>
              <a:rPr lang="en-US" b="1" dirty="0"/>
              <a:t>[CLICK] </a:t>
            </a:r>
            <a:r>
              <a:rPr lang="en-US" b="0" dirty="0"/>
              <a:t>The HBM2 chip contains multiple 3D-stacked DRAM dies</a:t>
            </a:r>
          </a:p>
          <a:p>
            <a:r>
              <a:rPr lang="en-US" b="1" dirty="0"/>
              <a:t>[CLICK] E</a:t>
            </a:r>
            <a:r>
              <a:rPr lang="en-US" b="0" dirty="0"/>
              <a:t>ach DAM die contains one or multiple DRAM channels</a:t>
            </a:r>
          </a:p>
          <a:p>
            <a:r>
              <a:rPr lang="en-US" b="1" dirty="0"/>
              <a:t>[CLICK] </a:t>
            </a:r>
            <a:r>
              <a:rPr lang="en-US" b="0" dirty="0"/>
              <a:t>High-speed through silicon vias connect the 3D-stacked channels to the buffer die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63353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now look at what is inside a DRAM channel</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72176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HBM DRAM channel contains multiple pseudo-channels and each pseudo-channel contains multiple banks </a:t>
            </a:r>
            <a:r>
              <a:rPr lang="en-US" b="1" dirty="0"/>
              <a:t>[CLICK]</a:t>
            </a:r>
          </a:p>
          <a:p>
            <a:r>
              <a:rPr lang="en-US" dirty="0"/>
              <a:t>Each bank is composed of multiple subarrays </a:t>
            </a:r>
            <a:r>
              <a:rPr lang="en-US" b="1" dirty="0"/>
              <a:t>[CLICK]</a:t>
            </a:r>
          </a:p>
          <a:p>
            <a:r>
              <a:rPr lang="en-US" dirty="0"/>
              <a:t>And a subarray consists of many DRAM rows. </a:t>
            </a:r>
            <a:r>
              <a:rPr lang="en-US" b="1" dirty="0"/>
              <a:t>[CLICK]</a:t>
            </a:r>
          </a:p>
          <a:p>
            <a:endParaRPr lang="en-US" dirty="0"/>
          </a:p>
          <a:p>
            <a:r>
              <a:rPr lang="en-US" dirty="0"/>
              <a:t>Each DRAM row contains many DRAM storage cells.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03751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leakage in DRAM cells and the </a:t>
            </a:r>
            <a:r>
              <a:rPr lang="en-US" dirty="0" err="1"/>
              <a:t>RowHammer</a:t>
            </a:r>
            <a:r>
              <a:rPr lang="en-US" dirty="0"/>
              <a:t> phenomenon in more detail.</a:t>
            </a:r>
          </a:p>
          <a:p>
            <a:endParaRPr lang="en-US" dirty="0"/>
          </a:p>
          <a:p>
            <a:r>
              <a:rPr lang="en-US" dirty="0"/>
              <a:t>=========</a:t>
            </a:r>
          </a:p>
          <a:p>
            <a:endParaRPr lang="en-US" dirty="0"/>
          </a:p>
          <a:p>
            <a:r>
              <a:rPr lang="en-US" dirty="0"/>
              <a:t>Flow better: “Now let’s </a:t>
            </a:r>
            <a:r>
              <a:rPr lang="en-US" dirty="0" err="1"/>
              <a:t>lok</a:t>
            </a:r>
            <a:r>
              <a:rPr lang="en-US" dirty="0"/>
              <a:t> at a cell, its </a:t>
            </a:r>
            <a:r>
              <a:rPr lang="en-US" dirty="0" err="1"/>
              <a:t>leakgea</a:t>
            </a:r>
            <a:r>
              <a:rPr lang="en-US" dirty="0"/>
              <a:t> and </a:t>
            </a:r>
            <a:r>
              <a:rPr lang="en-US" dirty="0" err="1"/>
              <a:t>rowhammer</a:t>
            </a:r>
            <a:r>
              <a:rPr lang="en-US" dirty="0"/>
              <a:t> in more detail”</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304</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34829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cell </a:t>
            </a:r>
            <a:r>
              <a:rPr lang="en-US" b="1" dirty="0"/>
              <a:t>encodes</a:t>
            </a:r>
            <a:r>
              <a:rPr lang="en-US" b="1" baseline="0" dirty="0"/>
              <a:t> </a:t>
            </a:r>
            <a:r>
              <a:rPr lang="en-US" baseline="0" dirty="0"/>
              <a:t>data in </a:t>
            </a:r>
            <a:r>
              <a:rPr lang="en-US" b="1" baseline="0" dirty="0"/>
              <a:t>fundamentally leaky </a:t>
            </a:r>
            <a:r>
              <a:rPr lang="en-US" b="0" baseline="0" dirty="0"/>
              <a:t>capacitors </a:t>
            </a:r>
            <a:r>
              <a:rPr lang="en-US" b="1" baseline="0" dirty="0"/>
              <a:t>[CLICK] </a:t>
            </a:r>
            <a:r>
              <a:rPr lang="en-US" b="0" baseline="0" dirty="0"/>
              <a:t>Here is a </a:t>
            </a:r>
            <a:r>
              <a:rPr lang="en-US" b="1" baseline="0" dirty="0"/>
              <a:t>simplified diagram </a:t>
            </a:r>
            <a:r>
              <a:rPr lang="en-US" b="0" baseline="0" dirty="0"/>
              <a:t>of a DRAM cell, where the capacitor in red stores the data and the access transistor gates access to the data</a:t>
            </a:r>
          </a:p>
          <a:p>
            <a:r>
              <a:rPr lang="en-US" b="1" baseline="0" dirty="0"/>
              <a:t>[CLICK]</a:t>
            </a:r>
          </a:p>
          <a:p>
            <a:r>
              <a:rPr lang="en-US" b="0" baseline="0" dirty="0"/>
              <a:t>There are a </a:t>
            </a:r>
            <a:r>
              <a:rPr lang="en-US" b="1" baseline="0" dirty="0"/>
              <a:t>number of leakage paths </a:t>
            </a:r>
            <a:r>
              <a:rPr lang="en-US" b="0" baseline="0" dirty="0"/>
              <a:t>by which charge can </a:t>
            </a:r>
            <a:r>
              <a:rPr lang="en-US" b="1" baseline="0" dirty="0"/>
              <a:t>enter or exit the capacitor</a:t>
            </a:r>
            <a:r>
              <a:rPr lang="en-US" b="0" baseline="0" dirty="0"/>
              <a:t>.</a:t>
            </a:r>
          </a:p>
          <a:p>
            <a:r>
              <a:rPr lang="en-US" b="1" baseline="0" dirty="0"/>
              <a:t>[CLICK]</a:t>
            </a:r>
          </a:p>
          <a:p>
            <a:r>
              <a:rPr lang="en-US" b="0" baseline="0" dirty="0"/>
              <a:t>The </a:t>
            </a:r>
            <a:r>
              <a:rPr lang="en-US" b="1" baseline="0" dirty="0"/>
              <a:t>important thing to note </a:t>
            </a:r>
            <a:r>
              <a:rPr lang="en-US" b="0" baseline="0" dirty="0"/>
              <a:t>is that stored data can be corrupted if too much charge leaks</a:t>
            </a:r>
          </a:p>
          <a:p>
            <a:r>
              <a:rPr lang="en-US" b="0" baseline="0" dirty="0"/>
              <a:t>Which is the </a:t>
            </a:r>
            <a:r>
              <a:rPr lang="en-US" b="1" baseline="0" dirty="0"/>
              <a:t>same as saying </a:t>
            </a:r>
            <a:r>
              <a:rPr lang="en-US" b="0" baseline="0" dirty="0"/>
              <a:t>if the </a:t>
            </a:r>
            <a:r>
              <a:rPr lang="en-US" b="1" baseline="0" dirty="0"/>
              <a:t>capacitor voltage degrades </a:t>
            </a:r>
            <a:r>
              <a:rPr lang="en-US" b="0" baseline="0" dirty="0"/>
              <a:t>too much</a:t>
            </a:r>
          </a:p>
          <a:p>
            <a:r>
              <a:rPr lang="en-US" b="1" baseline="0" dirty="0"/>
              <a:t>[END]</a:t>
            </a:r>
            <a:endParaRPr lang="en-US" b="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731647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have a </a:t>
            </a:r>
            <a:r>
              <a:rPr lang="en-US" b="1" baseline="0" dirty="0"/>
              <a:t>simplified diagram </a:t>
            </a:r>
            <a:r>
              <a:rPr lang="en-US" baseline="0" dirty="0"/>
              <a:t>of the </a:t>
            </a:r>
            <a:r>
              <a:rPr lang="en-US" b="1" baseline="0" dirty="0"/>
              <a:t>capacitor voltage over time</a:t>
            </a:r>
          </a:p>
          <a:p>
            <a:r>
              <a:rPr lang="en-US" b="0" baseline="0" dirty="0"/>
              <a:t>We see that the </a:t>
            </a:r>
            <a:r>
              <a:rPr lang="en-US" b="1" baseline="0" dirty="0"/>
              <a:t>voltage decreases </a:t>
            </a:r>
            <a:r>
              <a:rPr lang="en-US" b="0" baseline="0" dirty="0"/>
              <a:t>over time in an </a:t>
            </a:r>
            <a:r>
              <a:rPr lang="en-US" b="1" baseline="0" dirty="0"/>
              <a:t>exponential decay</a:t>
            </a:r>
            <a:r>
              <a:rPr lang="en-US" b="0" baseline="0" dirty="0"/>
              <a:t>.</a:t>
            </a:r>
          </a:p>
          <a:p>
            <a:r>
              <a:rPr lang="en-US" b="0" baseline="0" dirty="0"/>
              <a:t>There’s a threshold </a:t>
            </a:r>
            <a:r>
              <a:rPr lang="en-US" b="0" baseline="0" dirty="0" err="1"/>
              <a:t>Vmin</a:t>
            </a:r>
            <a:r>
              <a:rPr lang="en-US" b="0" baseline="0" dirty="0"/>
              <a:t> under which we can no longer guarantee that we will correctly read the data that was originally stored in the cell.</a:t>
            </a:r>
          </a:p>
          <a:p>
            <a:r>
              <a:rPr lang="en-US" b="1" baseline="0" dirty="0"/>
              <a:t>[CLICK]</a:t>
            </a:r>
          </a:p>
          <a:p>
            <a:r>
              <a:rPr lang="en-US" b="0" baseline="0" dirty="0"/>
              <a:t>As long as a cell’s voltage remains above this line, we consider this a retention success.</a:t>
            </a:r>
          </a:p>
          <a:p>
            <a:r>
              <a:rPr lang="en-US" b="1" baseline="0" dirty="0"/>
              <a:t>[CLICK]</a:t>
            </a:r>
          </a:p>
          <a:p>
            <a:r>
              <a:rPr lang="en-US" b="0" baseline="0" dirty="0"/>
              <a:t>However, as soon as the voltage drops below </a:t>
            </a:r>
            <a:r>
              <a:rPr lang="en-US" b="0" baseline="0" dirty="0" err="1"/>
              <a:t>Vmin</a:t>
            </a:r>
            <a:r>
              <a:rPr lang="en-US" b="0" baseline="0" dirty="0"/>
              <a:t>, we consider this a retention failure</a:t>
            </a:r>
          </a:p>
          <a:p>
            <a:endParaRPr lang="en-US" b="1" baseline="0" dirty="0"/>
          </a:p>
          <a:p>
            <a:r>
              <a:rPr lang="en-US" b="0" baseline="0" dirty="0"/>
              <a:t>In order to prevent charge leakage failures, also known as retention failures, </a:t>
            </a:r>
            <a:r>
              <a:rPr lang="en-US" b="1" baseline="0" dirty="0"/>
              <a:t>[CLICK]</a:t>
            </a:r>
            <a:r>
              <a:rPr lang="en-US" b="0" baseline="0" dirty="0"/>
              <a:t> we issue periodic refresh operations to restore the charge in the cell. </a:t>
            </a:r>
            <a:r>
              <a:rPr lang="en-US" b="1" baseline="0" dirty="0"/>
              <a:t>[CLICK]</a:t>
            </a:r>
            <a:r>
              <a:rPr lang="en-US" b="0" baseline="0" dirty="0"/>
              <a:t> The interval between refresh commands are referred to as the refresh window. </a:t>
            </a:r>
          </a:p>
          <a:p>
            <a:endParaRPr lang="en-US" b="1" baseline="0" dirty="0"/>
          </a:p>
          <a:p>
            <a:endParaRPr lang="en-US" b="0" baseline="0" dirty="0"/>
          </a:p>
          <a:p>
            <a:endParaRPr lang="en-US" b="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92818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lets take a look at this diagram in the context of a </a:t>
            </a:r>
            <a:r>
              <a:rPr lang="en-US" b="0" dirty="0" err="1"/>
              <a:t>RowHammer</a:t>
            </a:r>
            <a:r>
              <a:rPr lang="en-US" b="0" dirty="0"/>
              <a:t> attack. </a:t>
            </a:r>
          </a:p>
          <a:p>
            <a:endParaRPr lang="en-US" b="0" dirty="0"/>
          </a:p>
          <a:p>
            <a:r>
              <a:rPr lang="en-US" b="1" dirty="0"/>
              <a:t>[CLICK]</a:t>
            </a:r>
            <a:r>
              <a:rPr lang="en-US" b="0" dirty="0"/>
              <a:t> If enough activations are issued to a nearby row within a refresh window, the charge leakage rate can be accelerated to the point of failure. </a:t>
            </a:r>
          </a:p>
          <a:p>
            <a:r>
              <a:rPr lang="en-US" b="0" dirty="0"/>
              <a:t>Subsequent refresh commands now see this bit as a 0 value and maintain the discharged state of the cell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84968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re-iterate the problem we are tackling in our work.</a:t>
            </a:r>
          </a:p>
          <a:p>
            <a:endParaRPr lang="en-US" dirty="0"/>
          </a:p>
          <a:p>
            <a:r>
              <a:rPr lang="en-US" dirty="0"/>
              <a:t>No prior work rigorously studies the </a:t>
            </a:r>
            <a:r>
              <a:rPr lang="en-US" dirty="0" err="1"/>
              <a:t>RowHammer</a:t>
            </a:r>
            <a:r>
              <a:rPr lang="en-US" dirty="0"/>
              <a:t> vulnerability in high bandwidth memory</a:t>
            </a:r>
          </a:p>
          <a:p>
            <a:endParaRPr lang="en-US" dirty="0"/>
          </a:p>
          <a:p>
            <a:r>
              <a:rPr lang="en-US" b="1" dirty="0"/>
              <a:t>[CLICK] </a:t>
            </a:r>
            <a:r>
              <a:rPr lang="en-US" b="0" dirty="0"/>
              <a:t>and our goal is to experimentally analyze how vulnerable real </a:t>
            </a:r>
            <a:r>
              <a:rPr lang="en-US" b="0" dirty="0" err="1"/>
              <a:t>hbm</a:t>
            </a:r>
            <a:r>
              <a:rPr lang="en-US" b="0" dirty="0"/>
              <a:t> chips are to </a:t>
            </a:r>
            <a:r>
              <a:rPr lang="en-US" b="0" dirty="0" err="1"/>
              <a:t>RowHammer</a:t>
            </a:r>
            <a:endParaRPr lang="en-CH"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576051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introduce the testing methodology we use in our experimental analysis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16089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Our infrastructure is based on DRAM Bender DDR3/4 testing infrastructure.</a:t>
            </a:r>
          </a:p>
          <a:p>
            <a:endParaRPr lang="en-TR" dirty="0"/>
          </a:p>
          <a:p>
            <a:r>
              <a:rPr lang="en-TR" b="1" dirty="0"/>
              <a:t>[CLICK] </a:t>
            </a:r>
            <a:r>
              <a:rPr lang="en-TR" b="0" dirty="0"/>
              <a:t>We adapt DRAM Bender to work with HBM2 chips</a:t>
            </a:r>
          </a:p>
          <a:p>
            <a:endParaRPr lang="en-TR" b="0" dirty="0"/>
          </a:p>
          <a:p>
            <a:endParaRPr lang="en-T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110108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Here is a photo of our testing setup. </a:t>
            </a:r>
          </a:p>
          <a:p>
            <a:endParaRPr lang="en-TR" dirty="0"/>
          </a:p>
          <a:p>
            <a:r>
              <a:rPr lang="en-TR" dirty="0"/>
              <a:t>We use the Bittware XUPVVH HBM2 FPGA board.</a:t>
            </a:r>
          </a:p>
          <a:p>
            <a:endParaRPr lang="en-TR" dirty="0"/>
          </a:p>
          <a:p>
            <a:r>
              <a:rPr lang="en-TR" dirty="0"/>
              <a:t>We control the heating pad and the cooling fan using the Arduino temperature controller to keep the temperature of the testing setup stable.</a:t>
            </a:r>
          </a:p>
          <a:p>
            <a:endParaRPr lang="en-TR" dirty="0"/>
          </a:p>
          <a:p>
            <a:r>
              <a:rPr lang="en-TR" b="1" dirty="0"/>
              <a:t>[CLICK] </a:t>
            </a:r>
            <a:r>
              <a:rPr lang="en-TR" b="0" dirty="0"/>
              <a:t>This setup gives us fine-grained control over DRAM commands and we can have as low as a 1.66 ns delay between two consecutive DRAM commands we issue to the HBM chip.</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33423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a:t>[CLICK x8]</a:t>
            </a:r>
          </a:p>
          <a:p>
            <a:endParaRPr lang="en-US" b="0" dirty="0"/>
          </a:p>
          <a:p>
            <a:r>
              <a:rPr lang="en-US" b="0" dirty="0"/>
              <a:t>We carefully re-use the rigorous </a:t>
            </a:r>
            <a:r>
              <a:rPr lang="en-US" b="0" dirty="0" err="1"/>
              <a:t>RowHammer</a:t>
            </a:r>
            <a:r>
              <a:rPr lang="en-US" b="0" dirty="0"/>
              <a:t> characterization methodology described in prior work where we prevent sources of interference and use the worst-case double-sided </a:t>
            </a:r>
            <a:r>
              <a:rPr lang="en-US" b="0" dirty="0" err="1"/>
              <a:t>RowHammer</a:t>
            </a:r>
            <a:r>
              <a:rPr lang="en-US" b="0" dirty="0"/>
              <a:t> access patterns.</a:t>
            </a:r>
          </a:p>
          <a:p>
            <a:endParaRPr lang="en-US" b="0" dirty="0"/>
          </a:p>
          <a:p>
            <a:r>
              <a:rPr lang="en-US" b="0" dirty="0"/>
              <a:t>==========</a:t>
            </a:r>
          </a:p>
          <a:p>
            <a:endParaRPr lang="en-US" b="0" dirty="0"/>
          </a:p>
          <a:p>
            <a:r>
              <a:rPr lang="en-US" b="0" dirty="0"/>
              <a:t>Go over quickly: We use the methodology in prior work and zap thru animations</a:t>
            </a:r>
          </a:p>
          <a:p>
            <a:endParaRPr lang="en-US" b="0" dirty="0"/>
          </a:p>
          <a:p>
            <a:r>
              <a:rPr lang="en-US" b="1" dirty="0"/>
              <a:t>Record bitflips everywhere for future works </a:t>
            </a:r>
            <a:r>
              <a:rPr lang="en-US" b="1" dirty="0">
                <a:sym typeface="Wingdings" pitchFamily="2" charset="2"/>
              </a:rPr>
              <a:t> add to google docs</a:t>
            </a:r>
            <a:endParaRPr lang="en-US" b="1" dirty="0"/>
          </a:p>
          <a:p>
            <a:endParaRPr lang="en-US" dirty="0"/>
          </a:p>
          <a:p>
            <a:r>
              <a:rPr lang="en-US" dirty="0"/>
              <a:t>To characterize our DRAM chips at worst-case conditions we take two measures: </a:t>
            </a:r>
          </a:p>
          <a:p>
            <a:r>
              <a:rPr lang="en-US" b="1" dirty="0"/>
              <a:t>[CLICK]</a:t>
            </a:r>
            <a:r>
              <a:rPr lang="en-US" dirty="0"/>
              <a:t> First, we prevent external sources of interference such that our tests can run consistently as desired and without interruptions. To achieve this we disable: </a:t>
            </a:r>
          </a:p>
          <a:p>
            <a:r>
              <a:rPr lang="en-US" b="1" dirty="0"/>
              <a:t>[CLICK]</a:t>
            </a:r>
            <a:r>
              <a:rPr lang="en-US" dirty="0"/>
              <a:t> DRAM refresh to avoid refreshing victim rows during a test, </a:t>
            </a:r>
          </a:p>
          <a:p>
            <a:r>
              <a:rPr lang="en-US" b="1" dirty="0"/>
              <a:t>[CLICK]</a:t>
            </a:r>
            <a:r>
              <a:rPr lang="en-US" dirty="0"/>
              <a:t> and </a:t>
            </a:r>
            <a:r>
              <a:rPr lang="en-US" dirty="0" err="1"/>
              <a:t>RowHammer</a:t>
            </a:r>
            <a:r>
              <a:rPr lang="en-US" dirty="0"/>
              <a:t> mitigation mechanisms to ensure that we can directly observe circuit-level bit flips</a:t>
            </a:r>
          </a:p>
          <a:p>
            <a:r>
              <a:rPr lang="en-US" b="1" dirty="0"/>
              <a:t>[CLICK]</a:t>
            </a:r>
            <a:r>
              <a:rPr lang="en-US" dirty="0"/>
              <a:t> we also ensure that our </a:t>
            </a:r>
            <a:r>
              <a:rPr lang="en-US" dirty="0" err="1"/>
              <a:t>RowHammer</a:t>
            </a:r>
            <a:r>
              <a:rPr lang="en-US" dirty="0"/>
              <a:t> tests complete in less than a refresh window to prevent retention failures from interfering with our results</a:t>
            </a:r>
          </a:p>
          <a:p>
            <a:r>
              <a:rPr lang="en-US" b="1" dirty="0"/>
              <a:t>[CLICK]</a:t>
            </a:r>
            <a:r>
              <a:rPr lang="en-US" dirty="0"/>
              <a:t> and we repeat our tests five times to filter out the noise in measurements</a:t>
            </a:r>
          </a:p>
          <a:p>
            <a:r>
              <a:rPr lang="en-US" b="1" dirty="0"/>
              <a:t>[CLICK]</a:t>
            </a:r>
            <a:r>
              <a:rPr lang="en-US" dirty="0"/>
              <a:t> Second, we issue the worst-case access sequence for inducing </a:t>
            </a:r>
            <a:r>
              <a:rPr lang="en-US" dirty="0" err="1"/>
              <a:t>RowHammer</a:t>
            </a:r>
            <a:r>
              <a:rPr lang="en-US" dirty="0"/>
              <a:t> bit flips based on observations from prior work</a:t>
            </a:r>
          </a:p>
          <a:p>
            <a:r>
              <a:rPr lang="en-US" b="1" dirty="0"/>
              <a:t>[CLICK] </a:t>
            </a:r>
            <a:r>
              <a:rPr lang="en-US" dirty="0"/>
              <a:t>where we repeatedly activate the two physically-adjacent rows as fast as possible to perform double-sided </a:t>
            </a:r>
            <a:r>
              <a:rPr lang="en-US" dirty="0" err="1"/>
              <a:t>RowHammer</a:t>
            </a:r>
            <a:r>
              <a:rPr lang="en-US" dirty="0"/>
              <a:t> on a victim row</a:t>
            </a:r>
          </a:p>
          <a:p>
            <a:r>
              <a:rPr lang="en-US" b="1" dirty="0"/>
              <a:t>[CLICK] </a:t>
            </a:r>
            <a:r>
              <a:rPr lang="en-US" b="0" dirty="0"/>
              <a:t>Finally, we record the bitflips induced on the victim row.</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20851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1" dirty="0"/>
              <a:t>[CLICK] </a:t>
            </a:r>
            <a:r>
              <a:rPr lang="en-TR" b="0" dirty="0"/>
              <a:t>Our HBM2 chip contains 8 channels, 2 pseudo-channels in each channel, 16 banks in each pseudo-channel, and around 16 thousand 1 KiB large rows.</a:t>
            </a:r>
          </a:p>
          <a:p>
            <a:endParaRPr lang="en-TR" b="0" dirty="0"/>
          </a:p>
          <a:p>
            <a:r>
              <a:rPr lang="en-TR" b="1" dirty="0"/>
              <a:t>[CLICK] </a:t>
            </a:r>
            <a:r>
              <a:rPr lang="en-TR" b="0" dirty="0"/>
              <a:t>We test all channels, pseudo-channels, and banks</a:t>
            </a:r>
          </a:p>
          <a:p>
            <a:endParaRPr lang="en-TR" b="0" dirty="0"/>
          </a:p>
          <a:p>
            <a:r>
              <a:rPr lang="en-TR" b="1" dirty="0"/>
              <a:t>[CLICK] </a:t>
            </a:r>
            <a:r>
              <a:rPr lang="en-TR" b="0" dirty="0"/>
              <a:t>We sample the first, middle, and last 3K rows in a bank for our experiments.</a:t>
            </a:r>
          </a:p>
          <a:p>
            <a:endParaRPr lang="en-TR" b="0" dirty="0"/>
          </a:p>
          <a:p>
            <a:r>
              <a:rPr lang="en-TR" b="1" dirty="0"/>
              <a:t>[CLICK] </a:t>
            </a:r>
            <a:r>
              <a:rPr lang="en-TR" b="0" dirty="0"/>
              <a:t>and we set the temperature controller’s target temperature to 85 degree celcius</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313</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43574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measure two metrics:</a:t>
            </a:r>
          </a:p>
          <a:p>
            <a:endParaRPr lang="en-TR" dirty="0"/>
          </a:p>
          <a:p>
            <a:r>
              <a:rPr lang="en-TR" b="1" dirty="0"/>
              <a:t>[CLICK] </a:t>
            </a:r>
            <a:r>
              <a:rPr lang="en-TR" b="0" dirty="0"/>
              <a:t>The bit error rate is the fraction of cells in a DRAM row that experience a bitflip. We activate the aggressor rows 512 thousand times for this. We say that RowHammer vulnerability worsens as this metric becomes higher</a:t>
            </a:r>
            <a:r>
              <a:rPr lang="en-TR" b="1" dirty="0"/>
              <a:t>.</a:t>
            </a:r>
          </a:p>
          <a:p>
            <a:endParaRPr lang="en-TR" b="1" dirty="0"/>
          </a:p>
          <a:p>
            <a:r>
              <a:rPr lang="en-TR" b="1" dirty="0"/>
              <a:t>[CLICK] </a:t>
            </a:r>
            <a:r>
              <a:rPr lang="en-TR" b="0" dirty="0"/>
              <a:t>The hammer count for the first bitflip is the number of aggressor row activations required to cause the first bitflip in the victim row. As this metric becomes smaller, it means that we need a shorter time to induce a RowHammer bitflip.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314</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761728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use the data patterns depicted in this table to initialize DRAM rows prior to performing RowHammer.</a:t>
            </a:r>
          </a:p>
          <a:p>
            <a:endParaRPr lang="en-TR" dirty="0"/>
          </a:p>
          <a:p>
            <a:r>
              <a:rPr lang="en-TR" dirty="0"/>
              <a:t>I will explain how data gets laid out to DRAM rows based on the first Rowstripe0 data pattern:</a:t>
            </a:r>
          </a:p>
          <a:p>
            <a:endParaRPr lang="en-TR" dirty="0"/>
          </a:p>
          <a:p>
            <a:r>
              <a:rPr lang="en-TR" b="1" dirty="0"/>
              <a:t>[CLICK] </a:t>
            </a:r>
            <a:r>
              <a:rPr lang="en-TR" b="0" dirty="0"/>
              <a:t>We fill the victim row with all zeros,</a:t>
            </a:r>
          </a:p>
          <a:p>
            <a:endParaRPr lang="en-TR" b="0" dirty="0"/>
          </a:p>
          <a:p>
            <a:r>
              <a:rPr lang="en-TR" b="1" dirty="0"/>
              <a:t>[CLICK] </a:t>
            </a:r>
            <a:r>
              <a:rPr lang="en-TR" b="0" dirty="0"/>
              <a:t>The aggressors with all ones</a:t>
            </a:r>
          </a:p>
          <a:p>
            <a:endParaRPr lang="en-TR" b="0" dirty="0"/>
          </a:p>
          <a:p>
            <a:r>
              <a:rPr lang="en-TR" b="1" dirty="0"/>
              <a:t>[CLICK] </a:t>
            </a:r>
            <a:r>
              <a:rPr lang="en-TR" b="0" dirty="0"/>
              <a:t>And the 7 other rows neighboring each aggressor with all zeros</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863365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Here is another example showing what happens when we use the checkered0 data pattern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316</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984953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use these four different data patterns</a:t>
            </a:r>
          </a:p>
          <a:p>
            <a:endParaRPr lang="en-TR" dirty="0"/>
          </a:p>
          <a:p>
            <a:r>
              <a:rPr lang="en-TR" b="1" dirty="0"/>
              <a:t>[CLICK] </a:t>
            </a:r>
            <a:r>
              <a:rPr lang="en-TR" b="0" dirty="0"/>
              <a:t>and we determine the worst-case data pattern for each tested DRAM row as the data pattern</a:t>
            </a:r>
            <a:r>
              <a:rPr lang="en-TR" b="1" dirty="0"/>
              <a:t> </a:t>
            </a:r>
            <a:r>
              <a:rPr lang="en-TR" b="0" dirty="0"/>
              <a:t>that causes the smallest H</a:t>
            </a:r>
            <a:r>
              <a:rPr lang="en-US" b="0" dirty="0"/>
              <a:t>c</a:t>
            </a:r>
            <a:r>
              <a:rPr lang="en-TR" b="0" dirty="0"/>
              <a:t>first value for that row</a:t>
            </a:r>
          </a:p>
          <a:p>
            <a:endParaRPr lang="en-TR" b="0" dirty="0"/>
          </a:p>
          <a:p>
            <a:r>
              <a:rPr lang="en-TR" b="1" dirty="0"/>
              <a:t>[CLICK] </a:t>
            </a:r>
            <a:r>
              <a:rPr lang="en-TR" b="0" dirty="0"/>
              <a:t>note that this worst-case data pattern is always one of the four tested data patterns</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51957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provide two main analyses in our study</a:t>
            </a:r>
          </a:p>
          <a:p>
            <a:endParaRPr lang="en-TR" dirty="0"/>
          </a:p>
          <a:p>
            <a:r>
              <a:rPr lang="en-TR" b="1" dirty="0"/>
              <a:t>[CLICK] </a:t>
            </a:r>
            <a:r>
              <a:rPr lang="en-TR" b="0" dirty="0"/>
              <a:t>We investigate how RowHammer vulnerability changes across different HBM components in terms of bit error rate and activation count to induce the bitflip.</a:t>
            </a:r>
          </a:p>
          <a:p>
            <a:endParaRPr lang="en-TR" b="0" dirty="0"/>
          </a:p>
          <a:p>
            <a:r>
              <a:rPr lang="en-TR" b="1" dirty="0"/>
              <a:t>[CLICK] </a:t>
            </a:r>
            <a:r>
              <a:rPr lang="en-TR" b="0" dirty="0"/>
              <a:t>and we investigate if the HBM chip implements undisclosed RowHammer mitigations that resemble the ones in real DDR4 chips.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318</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4021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first share the results of our </a:t>
            </a:r>
            <a:r>
              <a:rPr lang="en-US" dirty="0" err="1"/>
              <a:t>RowHammer</a:t>
            </a:r>
            <a:r>
              <a:rPr lang="en-US" dirty="0"/>
              <a:t> Spatial Variation analysis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307383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cs typeface="Calibri"/>
              </a:rPr>
              <a:t>Starting with the three key takeaways we make from our analysis</a:t>
            </a:r>
          </a:p>
          <a:p>
            <a:endParaRPr lang="en-US" b="0" dirty="0">
              <a:cs typeface="Calibri"/>
            </a:endParaRPr>
          </a:p>
          <a:p>
            <a:r>
              <a:rPr lang="en-US" b="0" dirty="0">
                <a:cs typeface="Calibri"/>
              </a:rPr>
              <a:t>First, Different 3D-stacked channels exhibit different </a:t>
            </a:r>
            <a:r>
              <a:rPr lang="en-US" b="0" dirty="0" err="1">
                <a:cs typeface="Calibri"/>
              </a:rPr>
              <a:t>RowHammer</a:t>
            </a:r>
            <a:r>
              <a:rPr lang="en-US" b="0" dirty="0">
                <a:cs typeface="Calibri"/>
              </a:rPr>
              <a:t> vulnerability</a:t>
            </a:r>
          </a:p>
          <a:p>
            <a:endParaRPr lang="en-US" b="0" dirty="0">
              <a:cs typeface="Calibri"/>
            </a:endParaRPr>
          </a:p>
          <a:p>
            <a:r>
              <a:rPr lang="en-US" b="1" dirty="0">
                <a:cs typeface="Calibri"/>
              </a:rPr>
              <a:t>[CLICK] </a:t>
            </a:r>
            <a:r>
              <a:rPr lang="en-US" b="0" dirty="0">
                <a:cs typeface="Calibri"/>
              </a:rPr>
              <a:t>Second, DRAM rows near the end of a DRAM bank experience smaller bit error rate than other rows</a:t>
            </a:r>
          </a:p>
          <a:p>
            <a:endParaRPr lang="en-US" b="0" dirty="0">
              <a:cs typeface="Calibri"/>
            </a:endParaRPr>
          </a:p>
          <a:p>
            <a:r>
              <a:rPr lang="en-US" b="1" dirty="0">
                <a:cs typeface="Calibri"/>
              </a:rPr>
              <a:t>[CLICK] </a:t>
            </a:r>
            <a:r>
              <a:rPr lang="en-US" b="0" dirty="0">
                <a:cs typeface="Calibri"/>
              </a:rPr>
              <a:t>Third, the activation count needed to induce the first </a:t>
            </a:r>
            <a:r>
              <a:rPr lang="en-US" b="0" dirty="0" err="1">
                <a:cs typeface="Calibri"/>
              </a:rPr>
              <a:t>RowHammer</a:t>
            </a:r>
            <a:r>
              <a:rPr lang="en-US" b="0" dirty="0">
                <a:cs typeface="Calibri"/>
              </a:rPr>
              <a:t> bitflip changes with the data pattern and the physical location of the DRAM row</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13978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This figure depicts the RowHammer bit error rate distribution across all tested rows on the y-axis and the data patterns we use on the x-axis.</a:t>
            </a:r>
          </a:p>
          <a:p>
            <a:endParaRPr lang="en-TR" dirty="0"/>
          </a:p>
          <a:p>
            <a:r>
              <a:rPr lang="en-TR" dirty="0"/>
              <a:t>Different bars show the distribution of bit error rate in </a:t>
            </a:r>
            <a:r>
              <a:rPr lang="en-TR" b="1" dirty="0"/>
              <a:t>different HBM2 DRAM channels</a:t>
            </a:r>
          </a:p>
          <a:p>
            <a:endParaRPr lang="en-TR" b="1" dirty="0"/>
          </a:p>
          <a:p>
            <a:r>
              <a:rPr lang="en-TR" b="0" dirty="0"/>
              <a:t>We make two observations from this figure.</a:t>
            </a:r>
          </a:p>
          <a:p>
            <a:endParaRPr lang="en-TR" b="0" dirty="0"/>
          </a:p>
          <a:p>
            <a:r>
              <a:rPr lang="en-TR" b="1" dirty="0"/>
              <a:t>[CLICK] </a:t>
            </a:r>
            <a:r>
              <a:rPr lang="en-TR" b="0" dirty="0"/>
              <a:t>First, we observe bitflips in every tested DRAM row in all tested channels. </a:t>
            </a:r>
            <a:endParaRPr lang="en-TR" b="1" dirty="0"/>
          </a:p>
          <a:p>
            <a:endParaRPr lang="en-TR" b="0" dirty="0"/>
          </a:p>
          <a:p>
            <a:r>
              <a:rPr lang="en-TR" b="1" dirty="0"/>
              <a:t>[CLICK] </a:t>
            </a:r>
            <a:r>
              <a:rPr lang="en-TR" b="0" dirty="0"/>
              <a:t>Second, BER varies across channels. We find that groups of two channels have different bit error rates compared to other groups.</a:t>
            </a:r>
            <a:endParaRPr lang="en-TR" b="1" dirty="0"/>
          </a:p>
          <a:p>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575452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1" dirty="0"/>
              <a:t>[CLICK]</a:t>
            </a:r>
            <a:r>
              <a:rPr lang="en-TR" dirty="0"/>
              <a:t> We see that the data pattern has an affect on the distribution of the bit error rate</a:t>
            </a:r>
            <a:br>
              <a:rPr lang="en-TR" dirty="0"/>
            </a:br>
            <a:r>
              <a:rPr lang="en-TR" dirty="0"/>
              <a:t>and that our observations are consistent across different data patterns.</a:t>
            </a:r>
          </a:p>
          <a:p>
            <a:endParaRPr lang="en-TR" dirty="0"/>
          </a:p>
          <a:p>
            <a:r>
              <a:rPr lang="en-TR" b="1" dirty="0"/>
              <a:t>[CLICK] </a:t>
            </a:r>
            <a:r>
              <a:rPr lang="en-TR" b="0" dirty="0"/>
              <a:t>I highlight the distributions we get for the worst-case data pattern. We observe up to around 262 bitflips in a row of 8K bits with 512K hammers</a:t>
            </a:r>
            <a:r>
              <a:rPr lang="en-GB" b="0" dirty="0"/>
              <a:t>. </a:t>
            </a:r>
          </a:p>
          <a:p>
            <a:endParaRPr lang="en-GB"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322</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98158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This plot shows the bit error rate on the y–axis and row addresses on the x-axis. Different lines show the bit error rate for different channels</a:t>
            </a:r>
          </a:p>
          <a:p>
            <a:endParaRPr lang="en-TR" dirty="0"/>
          </a:p>
          <a:p>
            <a:r>
              <a:rPr lang="en-TR" dirty="0"/>
              <a:t>Note that we show the last 3 thousand rows on the x-axis.</a:t>
            </a:r>
          </a:p>
          <a:p>
            <a:endParaRPr lang="en-TR" dirty="0"/>
          </a:p>
          <a:p>
            <a:r>
              <a:rPr lang="en-TR" dirty="0"/>
              <a:t>The dashed vertical lines indicate reverse-engineered subarray boundaries. Because we show only the last 3K rows, the first subarray on the left is not shown completely in this figure.</a:t>
            </a:r>
          </a:p>
          <a:p>
            <a:endParaRPr lang="en-TR" dirty="0"/>
          </a:p>
          <a:p>
            <a:r>
              <a:rPr lang="en-TR" b="1" dirty="0"/>
              <a:t>[CLICK] </a:t>
            </a:r>
            <a:r>
              <a:rPr lang="en-TR" b="0" dirty="0"/>
              <a:t>We observe that the bit error rate is substantially smaller in the last subarray compared to other subarrays.</a:t>
            </a:r>
          </a:p>
          <a:p>
            <a:endParaRPr lang="en-TR" b="0" dirty="0"/>
          </a:p>
          <a:p>
            <a:r>
              <a:rPr lang="en-TR" b="1" dirty="0"/>
              <a:t>[CLICK] </a:t>
            </a:r>
            <a:r>
              <a:rPr lang="en-TR" b="0" dirty="0"/>
              <a:t>We also see that the bit error rate goes up and down as row addresses increase. The bit error rate is the higheset in the middle of a subarray and lowest at either ends of a subarray. We will explain this later in </a:t>
            </a:r>
            <a:r>
              <a:rPr lang="en-US" b="0" dirty="0" err="1"/>
              <a:t>mo</a:t>
            </a:r>
            <a:r>
              <a:rPr lang="en-TR" b="0" dirty="0"/>
              <a:t>re detail.</a:t>
            </a:r>
            <a:endParaRPr lang="en-TR" b="1" dirty="0"/>
          </a:p>
          <a:p>
            <a:endParaRPr lang="en-TR" dirty="0"/>
          </a:p>
          <a:p>
            <a:r>
              <a:rPr lang="en-TR"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TR" dirty="0"/>
              <a:t>How do you reverse engineer subarray boundaries?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323</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265869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show the same plot for the first and the middle 3K rows.</a:t>
            </a:r>
          </a:p>
          <a:p>
            <a:endParaRPr lang="en-TR" dirty="0"/>
          </a:p>
          <a:p>
            <a:r>
              <a:rPr lang="en-TR" dirty="0"/>
              <a:t>We see that our second observation is valid for all tested DRAM rows.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324</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988331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This plot shows the H</a:t>
            </a:r>
            <a:r>
              <a:rPr lang="en-US" dirty="0"/>
              <a:t>c</a:t>
            </a:r>
            <a:r>
              <a:rPr lang="en-TR" dirty="0"/>
              <a:t>first distribution across rows in each channel on the y-axis and the data patterns on the x-axis. We use different boxes to plot hcfirst distributions for different channels.</a:t>
            </a:r>
          </a:p>
          <a:p>
            <a:endParaRPr lang="en-TR" dirty="0"/>
          </a:p>
          <a:p>
            <a:r>
              <a:rPr lang="en-TR" b="1" dirty="0"/>
              <a:t>[CLICK] </a:t>
            </a:r>
            <a:r>
              <a:rPr lang="en-TR" b="0" dirty="0"/>
              <a:t>We observe that H</a:t>
            </a:r>
            <a:r>
              <a:rPr lang="en-US" b="0" dirty="0"/>
              <a:t>c</a:t>
            </a:r>
            <a:r>
              <a:rPr lang="en-TR" b="0" dirty="0"/>
              <a:t>first is as low as around 14 thousand across all rows. This means that we can induce a bitflip in only around 1 milisecond.</a:t>
            </a:r>
          </a:p>
          <a:p>
            <a:endParaRPr lang="en-TR" b="0" dirty="0"/>
          </a:p>
          <a:p>
            <a:r>
              <a:rPr lang="en-TR" b="1" dirty="0"/>
              <a:t>[CLICK] </a:t>
            </a:r>
            <a:r>
              <a:rPr lang="en-TR" b="0" dirty="0"/>
              <a:t>We see that the H</a:t>
            </a:r>
            <a:r>
              <a:rPr lang="en-US" b="0" dirty="0"/>
              <a:t>c</a:t>
            </a:r>
            <a:r>
              <a:rPr lang="en-TR" b="0" dirty="0"/>
              <a:t>first distribution depends heavily on the data pattern we use to initialize DRAM rows.</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367060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0" dirty="0"/>
              <a:t>We also investigate the variation in BER across rows in each bank but I have to skip this due to time limits. I am happy to answer any questions on this.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326</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58315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form two key hypotheses from our characterization study</a:t>
            </a:r>
          </a:p>
          <a:p>
            <a:endParaRPr lang="en-TR" dirty="0"/>
          </a:p>
          <a:p>
            <a:r>
              <a:rPr lang="en-TR" b="1" dirty="0"/>
              <a:t>[CLICK] </a:t>
            </a:r>
            <a:r>
              <a:rPr lang="en-TR" b="0" dirty="0"/>
              <a:t>First, we attribute the similarity in bit error rate and hcfirst within groups of two channels to their physical placement inside the HBM chip. We think that groups of two channels share the same DRAM die.</a:t>
            </a:r>
          </a:p>
          <a:p>
            <a:endParaRPr lang="en-TR" b="0" dirty="0"/>
          </a:p>
          <a:p>
            <a:r>
              <a:rPr lang="en-TR" b="1" dirty="0"/>
              <a:t>[CLICK] </a:t>
            </a:r>
            <a:r>
              <a:rPr lang="en-TR" b="0" dirty="0"/>
              <a:t>Second, RowHammer bit error rate changes with the row’s proximity to sense amplifiers. We think that the significant drop in bit error rate in the last subarrays can be due to the subarray’s proximity to bank I/O logic.</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173280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make this key observation from our study.</a:t>
            </a:r>
          </a:p>
          <a:p>
            <a:endParaRPr lang="en-US" b="0" dirty="0"/>
          </a:p>
          <a:p>
            <a:r>
              <a:rPr lang="en-US" b="1" dirty="0"/>
              <a:t>[CLICK] </a:t>
            </a:r>
            <a:r>
              <a:rPr lang="en-US" b="0" dirty="0"/>
              <a:t>This has two implications for </a:t>
            </a:r>
            <a:r>
              <a:rPr lang="en-US" b="0" dirty="0" err="1"/>
              <a:t>RowHammer</a:t>
            </a:r>
            <a:r>
              <a:rPr lang="en-US" b="0" dirty="0"/>
              <a:t> attacks and mitigations</a:t>
            </a:r>
          </a:p>
          <a:p>
            <a:endParaRPr lang="en-US" b="0" dirty="0"/>
          </a:p>
          <a:p>
            <a:r>
              <a:rPr lang="en-US" b="1" dirty="0"/>
              <a:t>[CLICK] First, a</a:t>
            </a:r>
            <a:r>
              <a:rPr lang="en-US" b="0" dirty="0"/>
              <a:t>ttacks can use the most vulnerable channels to accelerate their preparation and attack phases. This allows an attacker to take over vulnerable systems more quickly.</a:t>
            </a:r>
          </a:p>
          <a:p>
            <a:endParaRPr lang="en-US" b="0" dirty="0"/>
          </a:p>
          <a:p>
            <a:r>
              <a:rPr lang="en-US" b="1" dirty="0"/>
              <a:t>[CLICK] </a:t>
            </a:r>
            <a:r>
              <a:rPr lang="en-US" b="0" dirty="0"/>
              <a:t>Second, mitigations can allocate fewer resources to protect </a:t>
            </a:r>
            <a:r>
              <a:rPr lang="en-US" b="0" dirty="0" err="1"/>
              <a:t>RowHammer</a:t>
            </a:r>
            <a:r>
              <a:rPr lang="en-US" b="0" dirty="0"/>
              <a:t>-resilient channels and more resources to protect </a:t>
            </a:r>
            <a:r>
              <a:rPr lang="en-US" b="0" dirty="0" err="1"/>
              <a:t>RowHammer</a:t>
            </a:r>
            <a:r>
              <a:rPr lang="en-US" b="0" dirty="0"/>
              <a:t>-vulnerable channels. This would allow for more efficient </a:t>
            </a:r>
            <a:r>
              <a:rPr lang="en-US" b="0" dirty="0" err="1"/>
              <a:t>RowHammer</a:t>
            </a:r>
            <a:r>
              <a:rPr lang="en-US" b="0" dirty="0"/>
              <a:t> mitigation mechanisms.</a:t>
            </a:r>
            <a:endParaRPr lang="en-CH"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328</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341235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describe our second main analysis on on-DRAM-die </a:t>
            </a:r>
            <a:r>
              <a:rPr lang="en-US" dirty="0" err="1"/>
              <a:t>RowHammer</a:t>
            </a:r>
            <a:r>
              <a:rPr lang="en-US" dirty="0"/>
              <a:t> mitigations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275451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cs typeface="Calibri"/>
              </a:rPr>
              <a:t>Here are the two key takeaways from our study</a:t>
            </a:r>
          </a:p>
          <a:p>
            <a:endParaRPr lang="en-US" b="0" dirty="0">
              <a:cs typeface="Calibri"/>
            </a:endParaRPr>
          </a:p>
          <a:p>
            <a:r>
              <a:rPr lang="en-US" b="0" dirty="0">
                <a:cs typeface="Calibri"/>
              </a:rPr>
              <a:t>First, the chip we test implements an undisclosed on-DRAM-die </a:t>
            </a:r>
            <a:r>
              <a:rPr lang="en-US" b="0" dirty="0" err="1">
                <a:cs typeface="Calibri"/>
              </a:rPr>
              <a:t>RowHammer</a:t>
            </a:r>
            <a:r>
              <a:rPr lang="en-US" b="0" dirty="0">
                <a:cs typeface="Calibri"/>
              </a:rPr>
              <a:t> mitigation mechanism</a:t>
            </a:r>
          </a:p>
          <a:p>
            <a:endParaRPr lang="en-US" b="0" dirty="0">
              <a:cs typeface="Calibri"/>
            </a:endParaRPr>
          </a:p>
          <a:p>
            <a:r>
              <a:rPr lang="en-US" b="1" dirty="0">
                <a:cs typeface="Calibri"/>
              </a:rPr>
              <a:t>[CLICK]</a:t>
            </a:r>
            <a:r>
              <a:rPr lang="en-US" b="0" dirty="0">
                <a:cs typeface="Calibri"/>
              </a:rPr>
              <a:t> Second, this mitigation resembles the ones prior work has found in real DDR4 chips</a:t>
            </a:r>
          </a:p>
          <a:p>
            <a:endParaRPr lang="en-US" b="0" dirty="0">
              <a:cs typeface="Calibri"/>
            </a:endParaRPr>
          </a:p>
          <a:p>
            <a:r>
              <a:rPr lang="en-US" b="0" dirty="0">
                <a:cs typeface="Calibri"/>
              </a:rPr>
              <a:t>===========================</a:t>
            </a:r>
          </a:p>
          <a:p>
            <a:r>
              <a:rPr lang="en-US" b="0" i="1" dirty="0">
                <a:cs typeface="Calibri"/>
              </a:rPr>
              <a:t>Add reference to </a:t>
            </a:r>
            <a:r>
              <a:rPr lang="en-US" b="0" i="1" dirty="0" err="1">
                <a:cs typeface="Calibri"/>
              </a:rPr>
              <a:t>uTRR</a:t>
            </a:r>
            <a:endParaRPr lang="en-US" b="0" i="1" dirty="0">
              <a:cs typeface="Calibri"/>
            </a:endParaRPr>
          </a:p>
          <a:p>
            <a:endParaRPr lang="en-US" b="0" i="1" dirty="0">
              <a:cs typeface="Calibri"/>
            </a:endParaRPr>
          </a:p>
          <a:p>
            <a:r>
              <a:rPr lang="en-US" b="0" i="1" dirty="0">
                <a:cs typeface="Calibri"/>
              </a:rPr>
              <a:t>How does U-TRR know beyond “every 17 refresh”?</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420916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HBM2 standard defines a Target R</a:t>
            </a:r>
            <a:r>
              <a:rPr lang="en-US" dirty="0"/>
              <a:t>o</a:t>
            </a:r>
            <a:r>
              <a:rPr lang="en-TR" dirty="0"/>
              <a:t>w Refresh mode where the controller and the HBM chip cooperates to prevent RowHammer bitflips</a:t>
            </a:r>
          </a:p>
          <a:p>
            <a:endParaRPr lang="en-TR" dirty="0"/>
          </a:p>
          <a:p>
            <a:r>
              <a:rPr lang="en-TR" b="1" dirty="0"/>
              <a:t>[CLICK] </a:t>
            </a:r>
            <a:r>
              <a:rPr lang="en-TR" b="0" dirty="0"/>
              <a:t>However, we also know that real DDR4 chips implement on-die mitigation mechanisms that take actions in a memory-controller-transparent way, typically hidden behind the latency of a periodic refresh operation</a:t>
            </a:r>
          </a:p>
          <a:p>
            <a:endParaRPr lang="en-TR" b="0" dirty="0"/>
          </a:p>
          <a:p>
            <a:r>
              <a:rPr lang="en-TR" b="1" dirty="0"/>
              <a:t>[CLICK] </a:t>
            </a:r>
            <a:r>
              <a:rPr lang="en-TR" b="0" dirty="0"/>
              <a:t>We want to understand if a similar hidden mitigation mechanism exists in our HBM2 chip.</a:t>
            </a:r>
            <a:endParaRPr lang="en-TR" b="1" dirty="0"/>
          </a:p>
          <a:p>
            <a:endParaRPr lang="en-TR" b="0" dirty="0"/>
          </a:p>
          <a:p>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968858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use the methodology presented in this paper</a:t>
            </a:r>
          </a:p>
          <a:p>
            <a:endParaRPr lang="en-TR" dirty="0"/>
          </a:p>
          <a:p>
            <a:r>
              <a:rPr lang="en-TR" b="1" dirty="0"/>
              <a:t>[CLICK] </a:t>
            </a:r>
            <a:r>
              <a:rPr lang="en-TR" b="0" dirty="0"/>
              <a:t>Where the key idea is to use data retention failures as a side channel to detect when a row is refreshed by the on-die mitigation mechanism</a:t>
            </a:r>
          </a:p>
          <a:p>
            <a:endParaRPr lang="en-TR" b="0" dirty="0"/>
          </a:p>
          <a:p>
            <a:r>
              <a:rPr lang="en-TR" b="1" dirty="0"/>
              <a:t>[CLICK] </a:t>
            </a:r>
            <a:r>
              <a:rPr lang="en-TR" b="0" dirty="0"/>
              <a:t>We re-use the source code that is publicly available on this Github page.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332</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691616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TR" dirty="0"/>
              <a:t>Our experiment first</a:t>
            </a:r>
          </a:p>
          <a:p>
            <a:endParaRPr lang="en-TR" dirty="0"/>
          </a:p>
          <a:p>
            <a:r>
              <a:rPr lang="en-TR" b="1" dirty="0"/>
              <a:t>[CLICK]</a:t>
            </a:r>
            <a:r>
              <a:rPr lang="en-TR" b="0" dirty="0"/>
              <a:t> finds a DRAM row R with a retention time of T. This means that the row will harbor retention failures if we do not refresh its content for T units of time.</a:t>
            </a:r>
          </a:p>
          <a:p>
            <a:endParaRPr lang="en-TR" b="1" dirty="0"/>
          </a:p>
          <a:p>
            <a:r>
              <a:rPr lang="en-TR" b="1" dirty="0"/>
              <a:t>[CLICK] </a:t>
            </a:r>
            <a:r>
              <a:rPr lang="en-TR" b="0" dirty="0"/>
              <a:t>On the bottom we show a timeline of actions taken by us and the currently-hypothetical on-die mitigation mechanism. Initially, the row R is refreshed, so it can retain data correctly until time is T.</a:t>
            </a:r>
            <a:endParaRPr lang="en-TR" b="1" dirty="0"/>
          </a:p>
          <a:p>
            <a:endParaRPr lang="en-TR" b="1" dirty="0"/>
          </a:p>
          <a:p>
            <a:r>
              <a:rPr lang="en-TR" b="1" dirty="0"/>
              <a:t>[CLICK]</a:t>
            </a:r>
            <a:r>
              <a:rPr lang="en-TR" b="0" dirty="0"/>
              <a:t> We wait for half T.</a:t>
            </a:r>
          </a:p>
          <a:p>
            <a:endParaRPr lang="en-TR" b="0" dirty="0"/>
          </a:p>
          <a:p>
            <a:r>
              <a:rPr lang="en-TR" b="1" dirty="0"/>
              <a:t>[CLICK] </a:t>
            </a:r>
            <a:r>
              <a:rPr lang="en-TR" b="0" dirty="0"/>
              <a:t>We activate and precharge R+1 (which is adjacent to R) once.</a:t>
            </a:r>
          </a:p>
          <a:p>
            <a:endParaRPr lang="en-TR" b="0" dirty="0"/>
          </a:p>
          <a:p>
            <a:r>
              <a:rPr lang="en-TR" b="1" dirty="0"/>
              <a:t>[CLICK] </a:t>
            </a:r>
            <a:r>
              <a:rPr lang="en-TR" b="0" dirty="0"/>
              <a:t>Let’s now look at what a hypothetical on-die mitigation would do</a:t>
            </a:r>
          </a:p>
          <a:p>
            <a:endParaRPr lang="en-TR" b="0" dirty="0"/>
          </a:p>
          <a:p>
            <a:r>
              <a:rPr lang="en-TR" b="1" dirty="0"/>
              <a:t>[CLICK] </a:t>
            </a:r>
            <a:r>
              <a:rPr lang="en-TR" b="0" dirty="0"/>
              <a:t>It will sample the hammering of R+1 as an aggressor row activation</a:t>
            </a:r>
          </a:p>
          <a:p>
            <a:endParaRPr lang="en-TR" b="0" dirty="0"/>
          </a:p>
          <a:p>
            <a:r>
              <a:rPr lang="en-TR" b="1" dirty="0"/>
              <a:t>[CLICK] </a:t>
            </a:r>
            <a:r>
              <a:rPr lang="en-TR" b="0" dirty="0"/>
              <a:t>after which we issue a periodic refresh command (to trigger the mitigation)</a:t>
            </a:r>
          </a:p>
          <a:p>
            <a:endParaRPr lang="en-TR" b="0" dirty="0"/>
          </a:p>
          <a:p>
            <a:r>
              <a:rPr lang="en-TR" b="1" dirty="0"/>
              <a:t>[CLICK] </a:t>
            </a:r>
            <a:r>
              <a:rPr lang="en-TR" b="0" dirty="0"/>
              <a:t>If the mitigation sampled R+1 as an aggressor row, it will refresh R as the victim row</a:t>
            </a:r>
          </a:p>
          <a:p>
            <a:endParaRPr lang="en-TR" b="0" dirty="0"/>
          </a:p>
          <a:p>
            <a:r>
              <a:rPr lang="en-TR" b="1" dirty="0"/>
              <a:t>[CLICK] </a:t>
            </a:r>
            <a:r>
              <a:rPr lang="en-TR" b="0" dirty="0"/>
              <a:t>We then wait for half T, read out row R and check for bitflips in row R.</a:t>
            </a:r>
          </a:p>
          <a:p>
            <a:endParaRPr lang="en-TR" b="0" dirty="0"/>
          </a:p>
          <a:p>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333</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32152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Row R will not experience any bitflips</a:t>
            </a:r>
          </a:p>
          <a:p>
            <a:r>
              <a:rPr lang="en-US" dirty="0"/>
              <a:t>O</a:t>
            </a:r>
            <a:r>
              <a:rPr lang="en-TR" dirty="0"/>
              <a:t>nly if on-DRAM-die mitigation exists and has refreshed R at half 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334</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506475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Otherwise, row R will experience retention bitflips because it was not refreshred for T units of time.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80952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perform this experiment and find that</a:t>
            </a:r>
          </a:p>
          <a:p>
            <a:endParaRPr lang="en-US" dirty="0"/>
          </a:p>
          <a:p>
            <a:r>
              <a:rPr lang="en-US" b="1" dirty="0"/>
              <a:t>[CLICK] </a:t>
            </a:r>
            <a:r>
              <a:rPr lang="en-US" b="0" dirty="0"/>
              <a:t>the HBM2 chip implements an undisclosed on-die mitigation mechanism</a:t>
            </a:r>
          </a:p>
          <a:p>
            <a:endParaRPr lang="en-US" b="0" dirty="0"/>
          </a:p>
          <a:p>
            <a:r>
              <a:rPr lang="en-US" b="1" dirty="0"/>
              <a:t>[CLICK] </a:t>
            </a:r>
            <a:r>
              <a:rPr lang="en-US" b="0" dirty="0"/>
              <a:t>This mechanism performs a victim row refresh operation after every 17 periodic refresh operations.</a:t>
            </a:r>
          </a:p>
          <a:p>
            <a:endParaRPr lang="en-US" b="0" dirty="0"/>
          </a:p>
          <a:p>
            <a:r>
              <a:rPr lang="en-US" b="1" dirty="0"/>
              <a:t>[CLICK] </a:t>
            </a:r>
            <a:r>
              <a:rPr lang="en-US" b="0" dirty="0"/>
              <a:t>Which resembles a TRR mechanism implemented in real DDR4 chips from one major manufacturer.</a:t>
            </a:r>
            <a:endParaRPr lang="en-US" b="1" dirty="0"/>
          </a:p>
          <a:p>
            <a:endParaRPr lang="en-US" dirty="0"/>
          </a:p>
          <a:p>
            <a:r>
              <a:rPr lang="en-US" dirty="0"/>
              <a:t>We intend to uncover more about the inner workings of this TRR mechanism as part of our future work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336</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48014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conclude my talk with a brief summary</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174039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We provide the first detailed experimental characterization of </a:t>
            </a:r>
            <a:r>
              <a:rPr lang="en-US" dirty="0" err="1"/>
              <a:t>RowHammer</a:t>
            </a:r>
            <a:r>
              <a:rPr lang="en-US" dirty="0"/>
              <a:t> in a modern HBM2 DRAM chip</a:t>
            </a:r>
          </a:p>
          <a:p>
            <a:r>
              <a:rPr lang="en-US" dirty="0"/>
              <a:t>We find that</a:t>
            </a:r>
          </a:p>
          <a:p>
            <a:r>
              <a:rPr lang="en-US" b="1" dirty="0"/>
              <a:t>[CLICK] </a:t>
            </a:r>
            <a:r>
              <a:rPr lang="en-US" b="0" dirty="0"/>
              <a:t>different channels exhibit different vulnerability, and</a:t>
            </a:r>
          </a:p>
          <a:p>
            <a:r>
              <a:rPr lang="en-US" b="1" dirty="0"/>
              <a:t>[CLICK] </a:t>
            </a:r>
            <a:r>
              <a:rPr lang="en-US" b="0" dirty="0"/>
              <a:t>DRAM rows near the end of a bank are more resilient.</a:t>
            </a:r>
          </a:p>
          <a:p>
            <a:r>
              <a:rPr lang="en-US" b="1" dirty="0"/>
              <a:t>[CLICK] </a:t>
            </a:r>
            <a:r>
              <a:rPr lang="en-US" b="0" dirty="0"/>
              <a:t>These findings can be leveraged to develop powerful attacks and more efficient defenses</a:t>
            </a:r>
          </a:p>
          <a:p>
            <a:r>
              <a:rPr lang="en-US" b="1" dirty="0"/>
              <a:t>[CLICK] </a:t>
            </a:r>
            <a:r>
              <a:rPr lang="en-US" b="0" dirty="0"/>
              <a:t>We identify an on-die </a:t>
            </a:r>
            <a:r>
              <a:rPr lang="en-US" b="0" dirty="0" err="1"/>
              <a:t>RowHammer</a:t>
            </a:r>
            <a:r>
              <a:rPr lang="en-US" b="0" dirty="0"/>
              <a:t> mitigation mechanism in HBM2 chips. This mechanism resembles existing ones found in DDR4 chips.</a:t>
            </a:r>
          </a:p>
          <a:p>
            <a:r>
              <a:rPr lang="en-US" b="1" dirty="0"/>
              <a:t>[CLICK] </a:t>
            </a:r>
            <a:r>
              <a:rPr lang="en-US" b="0" dirty="0"/>
              <a:t>To present more insights into </a:t>
            </a:r>
            <a:r>
              <a:rPr lang="en-US" b="0" dirty="0" err="1"/>
              <a:t>RowHammer’s</a:t>
            </a:r>
            <a:r>
              <a:rPr lang="en-US" b="0" dirty="0"/>
              <a:t> behavior in high bandwidth memory,</a:t>
            </a:r>
          </a:p>
          <a:p>
            <a:r>
              <a:rPr lang="en-US" b="0" dirty="0"/>
              <a:t>We plan to test more chips and data patterns, and at different temperature and voltage levels</a:t>
            </a:r>
          </a:p>
          <a:p>
            <a:r>
              <a:rPr lang="en-US" b="1" dirty="0"/>
              <a:t>[CLICK]</a:t>
            </a:r>
            <a:r>
              <a:rPr lang="en-US" b="0" dirty="0"/>
              <a:t> Investigate the effects of read-disturb interference across 3D-stacked channels.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Study effects of new read-disturb phenomenon such as </a:t>
            </a:r>
            <a:r>
              <a:rPr lang="en-US" b="0" dirty="0" err="1"/>
              <a:t>RowPress</a:t>
            </a:r>
            <a:r>
              <a:rPr lang="en-US" b="0" dirty="0"/>
              <a:t> that was very recently presented at ISCA</a:t>
            </a:r>
          </a:p>
          <a:p>
            <a:endParaRPr lang="en-US" b="0" dirty="0"/>
          </a:p>
          <a:p>
            <a:endParaRPr lang="en-US" b="0" dirty="0"/>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338</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409118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version of our conference paper is available on </a:t>
            </a:r>
            <a:r>
              <a:rPr lang="en-US" dirty="0" err="1"/>
              <a:t>arXiv</a:t>
            </a:r>
            <a:r>
              <a:rPr lang="en-US" dirty="0"/>
              <a:t> on this link.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459004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Thank you very much for your attention</a:t>
            </a:r>
            <a:r>
              <a:rPr lang="en-US" baseline="0"/>
              <a:t>. I </a:t>
            </a:r>
            <a:r>
              <a:rPr lang="en-US" baseline="0" dirty="0"/>
              <a:t>will be happy to take your questions now.</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245505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394470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353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141470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361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863604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379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006328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404805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853955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normAutofit fontScale="92500"/>
          </a:bodyPr>
          <a:lstStyle/>
          <a:p>
            <a:r>
              <a:rPr lang="en-US" dirty="0"/>
              <a:t>HBM chips harbor new architectural characteristics that might affect the </a:t>
            </a:r>
            <a:r>
              <a:rPr lang="en-US" dirty="0" err="1"/>
              <a:t>RowHammer</a:t>
            </a:r>
            <a:r>
              <a:rPr lang="en-US" dirty="0"/>
              <a:t> vulnerability</a:t>
            </a:r>
          </a:p>
          <a:p>
            <a:endParaRPr lang="en-US" dirty="0"/>
          </a:p>
          <a:p>
            <a:r>
              <a:rPr lang="en-US" b="1" dirty="0"/>
              <a:t>[CLICK]</a:t>
            </a:r>
            <a:r>
              <a:rPr lang="en-US" dirty="0"/>
              <a:t> Understanding </a:t>
            </a:r>
            <a:r>
              <a:rPr lang="en-US" dirty="0" err="1"/>
              <a:t>RowHammer</a:t>
            </a:r>
            <a:r>
              <a:rPr lang="en-US" dirty="0"/>
              <a:t> enables designing effective and efficient solutions</a:t>
            </a:r>
          </a:p>
          <a:p>
            <a:endParaRPr lang="en-US" dirty="0"/>
          </a:p>
          <a:p>
            <a:r>
              <a:rPr lang="en-US" b="1" dirty="0"/>
              <a:t>[CLICK] </a:t>
            </a:r>
            <a:r>
              <a:rPr lang="en-US" b="0" dirty="0"/>
              <a:t>However, no rigorous study demonstrates the </a:t>
            </a:r>
            <a:r>
              <a:rPr lang="en-US" b="0" dirty="0" err="1"/>
              <a:t>RowHammer</a:t>
            </a:r>
            <a:r>
              <a:rPr lang="en-US" b="0" dirty="0"/>
              <a:t> vulnerability in HBM</a:t>
            </a:r>
          </a:p>
          <a:p>
            <a:endParaRPr lang="en-US" b="0" dirty="0"/>
          </a:p>
          <a:p>
            <a:r>
              <a:rPr lang="en-US" b="1" dirty="0"/>
              <a:t>[CLICK] </a:t>
            </a:r>
            <a:r>
              <a:rPr lang="en-US" b="0" dirty="0"/>
              <a:t>Our goal is to experimentally analyze how vulnerable real HBM chips are to </a:t>
            </a:r>
            <a:r>
              <a:rPr lang="en-US" b="0" dirty="0" err="1"/>
              <a:t>RowHammer</a:t>
            </a:r>
            <a:endParaRPr lang="en-US" b="0" dirty="0"/>
          </a:p>
          <a:p>
            <a:endParaRPr lang="en-US" b="0" dirty="0"/>
          </a:p>
          <a:p>
            <a:r>
              <a:rPr lang="en-US" b="1" dirty="0"/>
              <a:t>[CLICK] </a:t>
            </a:r>
            <a:r>
              <a:rPr lang="en-US" b="0" dirty="0"/>
              <a:t>Therefore, we perform a detailed experimental characterization of </a:t>
            </a:r>
            <a:r>
              <a:rPr lang="en-US" b="0" dirty="0" err="1"/>
              <a:t>RowHammer</a:t>
            </a:r>
            <a:r>
              <a:rPr lang="en-US" b="0" dirty="0"/>
              <a:t> in a modern HBM2 DRAM chip and we provide two main findings.</a:t>
            </a:r>
          </a:p>
          <a:p>
            <a:endParaRPr lang="en-US" b="0" dirty="0"/>
          </a:p>
          <a:p>
            <a:r>
              <a:rPr lang="en-US" b="1" dirty="0"/>
              <a:t>[CLICK] </a:t>
            </a:r>
            <a:r>
              <a:rPr lang="en-US" b="0" dirty="0"/>
              <a:t>First, we show that there is substantial variation in </a:t>
            </a:r>
            <a:r>
              <a:rPr lang="en-US" b="0" dirty="0" err="1"/>
              <a:t>RowHammer</a:t>
            </a:r>
            <a:r>
              <a:rPr lang="en-US" b="0" dirty="0"/>
              <a:t> vulnerability in different physical locations of high bandwidth memory chips. Different channels in 3D-stacked HBM chips exhibit different vulnerability, and</a:t>
            </a:r>
          </a:p>
          <a:p>
            <a:endParaRPr lang="en-US" b="0" dirty="0"/>
          </a:p>
          <a:p>
            <a:r>
              <a:rPr lang="en-US" b="1" dirty="0"/>
              <a:t>[CLICK] </a:t>
            </a:r>
            <a:r>
              <a:rPr lang="en-US" b="0" dirty="0"/>
              <a:t>DRAM rows near the end of a DRAM bank are more </a:t>
            </a:r>
            <a:r>
              <a:rPr lang="en-US" b="0" dirty="0" err="1"/>
              <a:t>RowHammer</a:t>
            </a:r>
            <a:r>
              <a:rPr lang="en-US" b="0" dirty="0"/>
              <a:t> resilient</a:t>
            </a:r>
          </a:p>
          <a:p>
            <a:endParaRPr lang="en-US" b="0" dirty="0"/>
          </a:p>
          <a:p>
            <a:r>
              <a:rPr lang="en-US" b="1" dirty="0"/>
              <a:t>[CLICK] </a:t>
            </a:r>
            <a:r>
              <a:rPr lang="en-US" b="0" dirty="0"/>
              <a:t>Second, we show that a modern HBM chip implements undisclosed on-DRAM-die </a:t>
            </a:r>
            <a:r>
              <a:rPr lang="en-US" b="0" dirty="0" err="1"/>
              <a:t>Rowhammer</a:t>
            </a:r>
            <a:r>
              <a:rPr lang="en-US" b="0" dirty="0"/>
              <a:t> mitigation</a:t>
            </a:r>
          </a:p>
          <a:p>
            <a:endParaRPr lang="en-US" b="0" dirty="0"/>
          </a:p>
          <a:p>
            <a:r>
              <a:rPr lang="en-US" b="1" dirty="0"/>
              <a:t>[CLICK] </a:t>
            </a:r>
            <a:r>
              <a:rPr lang="en-US" b="0" dirty="0"/>
              <a:t>We find that this particular mitigation refreshes a victim row after every 17 periodic refresh operations, resembling a mitigation prior work found in DDR4 chips</a:t>
            </a:r>
            <a:endParaRPr lang="en-US" b="1" dirty="0"/>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383</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545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Master" Target="../slideMasters/slideMaster64.xml"/><Relationship Id="rId4" Type="http://schemas.openxmlformats.org/officeDocument/2006/relationships/image" Target="../media/image8.svg"/></Relationships>
</file>

<file path=ppt/slideLayouts/_rels/slideLayout66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4.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2.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3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3.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4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4.xml"/></Relationships>
</file>

<file path=ppt/slideLayouts/_rels/slideLayout74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4.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4.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4.xml"/></Relationships>
</file>

<file path=ppt/slideLayouts/_rels/slideLayout7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5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5.xml"/></Relationships>
</file>

<file path=ppt/slideLayouts/_rels/slideLayout75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5.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7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7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6/26/24</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2024. 6. 26.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6/26/24</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6/26/24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046188237"/>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94846489"/>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129670094"/>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90217372"/>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364063234"/>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928643151"/>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894855686"/>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095785709"/>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80739831"/>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514369750"/>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793936324"/>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906854"/>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733141"/>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24866690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59539261"/>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04977281"/>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8CE3EE-5F6D-30D9-6691-6C24B7F56349}"/>
              </a:ext>
            </a:extLst>
          </p:cNvPr>
          <p:cNvSpPr/>
          <p:nvPr userDrawn="1"/>
        </p:nvSpPr>
        <p:spPr>
          <a:xfrm>
            <a:off x="0" y="0"/>
            <a:ext cx="9144000" cy="3555564"/>
          </a:xfrm>
          <a:prstGeom prst="rect">
            <a:avLst/>
          </a:prstGeom>
          <a:solidFill>
            <a:srgbClr val="59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ctrTitle"/>
          </p:nvPr>
        </p:nvSpPr>
        <p:spPr>
          <a:xfrm>
            <a:off x="685800" y="1122363"/>
            <a:ext cx="7772400" cy="2254188"/>
          </a:xfrm>
        </p:spPr>
        <p:txBody>
          <a:bodyPr anchor="b"/>
          <a:lstStyle>
            <a:lvl1pPr algn="ctr">
              <a:defRPr sz="6000" b="1">
                <a:solidFill>
                  <a:schemeClr val="bg1"/>
                </a:solidFill>
                <a:latin typeface="Cambria" panose="02040503050406030204" pitchFamily="18" charset="0"/>
                <a:ea typeface="Cambria" panose="02040503050406030204" pitchFamily="18"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solidFill>
                  <a:schemeClr val="tx1">
                    <a:lumMod val="50000"/>
                    <a:lumOff val="50000"/>
                  </a:schemeClr>
                </a:solidFill>
                <a:latin typeface="Cambria" panose="02040503050406030204" pitchFamily="18" charset="0"/>
                <a:ea typeface="Cambria" panose="020405030504060302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36209CE-1A85-4944-AF2D-3BF692221AD4}" type="datetime8">
              <a:rPr lang="en-CH" smtClean="0"/>
              <a:t>6/26/24 5:26 AM</a:t>
            </a:fld>
            <a:endParaRPr lang="en-CH"/>
          </a:p>
        </p:txBody>
      </p:sp>
      <p:sp>
        <p:nvSpPr>
          <p:cNvPr id="5" name="Footer Placeholder 4"/>
          <p:cNvSpPr>
            <a:spLocks noGrp="1"/>
          </p:cNvSpPr>
          <p:nvPr>
            <p:ph type="ftr" sz="quarter" idx="11"/>
          </p:nvPr>
        </p:nvSpPr>
        <p:spPr/>
        <p:txBody>
          <a:bodyPr/>
          <a:lstStyle/>
          <a:p>
            <a:endParaRPr lang="en-CH"/>
          </a:p>
        </p:txBody>
      </p:sp>
      <p:pic>
        <p:nvPicPr>
          <p:cNvPr id="9" name="Google Shape;57;p13" descr="http://www.euroc-project.eu/fileadmin/imgEuroc/eurocConsortiumLogos/ethLogo.png">
            <a:extLst>
              <a:ext uri="{FF2B5EF4-FFF2-40B4-BE49-F238E27FC236}">
                <a16:creationId xmlns:a16="http://schemas.microsoft.com/office/drawing/2014/main" id="{C2A20B87-3B56-2955-EC83-54FDE8CC0813}"/>
              </a:ext>
            </a:extLst>
          </p:cNvPr>
          <p:cNvPicPr preferRelativeResize="0"/>
          <p:nvPr userDrawn="1"/>
        </p:nvPicPr>
        <p:blipFill rotWithShape="1">
          <a:blip r:embed="rId2">
            <a:alphaModFix/>
          </a:blip>
          <a:srcRect/>
          <a:stretch/>
        </p:blipFill>
        <p:spPr>
          <a:xfrm>
            <a:off x="6060689" y="5974307"/>
            <a:ext cx="2397511" cy="492491"/>
          </a:xfrm>
          <a:prstGeom prst="rect">
            <a:avLst/>
          </a:prstGeom>
          <a:noFill/>
          <a:ln>
            <a:noFill/>
          </a:ln>
        </p:spPr>
      </p:pic>
      <p:pic>
        <p:nvPicPr>
          <p:cNvPr id="10" name="Graphic 9">
            <a:extLst>
              <a:ext uri="{FF2B5EF4-FFF2-40B4-BE49-F238E27FC236}">
                <a16:creationId xmlns:a16="http://schemas.microsoft.com/office/drawing/2014/main" id="{D84F6266-43B5-7F47-0360-AB4CFC56387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4251" y="5943937"/>
            <a:ext cx="2875694" cy="553229"/>
          </a:xfrm>
          <a:prstGeom prst="rect">
            <a:avLst/>
          </a:prstGeom>
        </p:spPr>
      </p:pic>
    </p:spTree>
    <p:extLst>
      <p:ext uri="{BB962C8B-B14F-4D97-AF65-F5344CB8AC3E}">
        <p14:creationId xmlns:p14="http://schemas.microsoft.com/office/powerpoint/2010/main" val="3401971351"/>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4B5CA0-49E7-FE9B-EE5B-1C5C5EB456E2}"/>
              </a:ext>
            </a:extLst>
          </p:cNvPr>
          <p:cNvSpPr/>
          <p:nvPr userDrawn="1"/>
        </p:nvSpPr>
        <p:spPr>
          <a:xfrm>
            <a:off x="0" y="1"/>
            <a:ext cx="9144000" cy="625434"/>
          </a:xfrm>
          <a:prstGeom prst="rect">
            <a:avLst/>
          </a:prstGeom>
          <a:solidFill>
            <a:srgbClr val="59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18506" y="85582"/>
            <a:ext cx="8863692" cy="454271"/>
          </a:xfrm>
        </p:spPr>
        <p:txBody>
          <a:bodyPr>
            <a:noAutofit/>
          </a:bodyPr>
          <a:lstStyle>
            <a:lvl1pPr>
              <a:defRPr sz="3600" b="1">
                <a:solidFill>
                  <a:schemeClr val="bg1"/>
                </a:solidFill>
                <a:latin typeface="Cambria" panose="02040503050406030204" pitchFamily="18" charset="0"/>
                <a:ea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121970" y="720436"/>
            <a:ext cx="8863692" cy="5632864"/>
          </a:xfrm>
        </p:spPr>
        <p:txBody>
          <a:bodyPr>
            <a:normAutofit/>
          </a:bodyPr>
          <a:lstStyle>
            <a:lvl1pPr>
              <a:defRPr sz="2400">
                <a:latin typeface="Cambria" panose="02040503050406030204" pitchFamily="18" charset="0"/>
                <a:ea typeface="Cambria" panose="02040503050406030204" pitchFamily="18" charset="0"/>
              </a:defRPr>
            </a:lvl1pPr>
            <a:lvl2pPr>
              <a:defRPr sz="2000">
                <a:latin typeface="Cambria" panose="02040503050406030204" pitchFamily="18" charset="0"/>
                <a:ea typeface="Cambria" panose="02040503050406030204" pitchFamily="18" charset="0"/>
              </a:defRPr>
            </a:lvl2pPr>
            <a:lvl3pPr>
              <a:defRPr sz="1800">
                <a:latin typeface="Cambria" panose="02040503050406030204" pitchFamily="18" charset="0"/>
                <a:ea typeface="Cambria" panose="02040503050406030204" pitchFamily="18" charset="0"/>
              </a:defRPr>
            </a:lvl3pPr>
            <a:lvl4pPr>
              <a:defRPr sz="1600">
                <a:latin typeface="Cambria" panose="02040503050406030204" pitchFamily="18" charset="0"/>
                <a:ea typeface="Cambria" panose="02040503050406030204" pitchFamily="18" charset="0"/>
              </a:defRPr>
            </a:lvl4pPr>
            <a:lvl5pPr>
              <a:defRPr sz="1600">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a:xfrm>
            <a:off x="6924798" y="6468965"/>
            <a:ext cx="2057400" cy="244594"/>
          </a:xfrm>
        </p:spPr>
        <p:txBody>
          <a:bodyPr/>
          <a:lstStyle>
            <a:lvl1pPr>
              <a:defRPr sz="1800" b="1">
                <a:latin typeface="Cambria" panose="02040503050406030204" pitchFamily="18" charset="0"/>
                <a:ea typeface="Cambria" panose="02040503050406030204" pitchFamily="18" charset="0"/>
              </a:defRPr>
            </a:lvl1pPr>
          </a:lstStyle>
          <a:p>
            <a:fld id="{7E31B401-36E9-4C00-B8DC-84A96D356336}" type="slidenum">
              <a:rPr lang="en-CH" smtClean="0"/>
              <a:pPr/>
              <a:t>‹#›</a:t>
            </a:fld>
            <a:endParaRPr lang="en-CH" dirty="0"/>
          </a:p>
        </p:txBody>
      </p:sp>
      <p:pic>
        <p:nvPicPr>
          <p:cNvPr id="8" name="Graphic 7">
            <a:extLst>
              <a:ext uri="{FF2B5EF4-FFF2-40B4-BE49-F238E27FC236}">
                <a16:creationId xmlns:a16="http://schemas.microsoft.com/office/drawing/2014/main" id="{45171DDF-1964-DD27-3DA3-56A73B8E617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1970" y="6468965"/>
            <a:ext cx="1271401" cy="244594"/>
          </a:xfrm>
          <a:prstGeom prst="rect">
            <a:avLst/>
          </a:prstGeom>
        </p:spPr>
      </p:pic>
    </p:spTree>
    <p:extLst>
      <p:ext uri="{BB962C8B-B14F-4D97-AF65-F5344CB8AC3E}">
        <p14:creationId xmlns:p14="http://schemas.microsoft.com/office/powerpoint/2010/main" val="3900396496"/>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632C73-1967-4EAC-BB8B-1E68029824D9}" type="datetime8">
              <a:rPr lang="en-CH" smtClean="0"/>
              <a:t>6/26/24 5:26 AM</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990309929"/>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23D230-9951-4ADB-9190-620D8099CA49}" type="datetime8">
              <a:rPr lang="en-CH" smtClean="0"/>
              <a:t>6/26/24 5:26 AM</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1181378337"/>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AD683A7-697F-46FA-98DC-F423254CCD3F}" type="datetime8">
              <a:rPr lang="en-CH" smtClean="0"/>
              <a:t>6/26/24 5:26 AM</a:t>
            </a:fld>
            <a:endParaRPr lang="en-CH"/>
          </a:p>
        </p:txBody>
      </p:sp>
      <p:sp>
        <p:nvSpPr>
          <p:cNvPr id="8" name="Footer Placeholder 7"/>
          <p:cNvSpPr>
            <a:spLocks noGrp="1"/>
          </p:cNvSpPr>
          <p:nvPr>
            <p:ph type="ftr" sz="quarter" idx="11"/>
          </p:nvPr>
        </p:nvSpPr>
        <p:spPr/>
        <p:txBody>
          <a:bodyPr/>
          <a:lstStyle/>
          <a:p>
            <a:endParaRPr lang="en-CH"/>
          </a:p>
        </p:txBody>
      </p:sp>
      <p:sp>
        <p:nvSpPr>
          <p:cNvPr id="9" name="Slide Number Placeholder 8"/>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654063446"/>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71EA57-F84E-4C8D-9043-16E7ABE43D97}" type="datetime8">
              <a:rPr lang="en-CH" smtClean="0"/>
              <a:t>6/26/24 5:26 AM</a:t>
            </a:fld>
            <a:endParaRPr lang="en-CH"/>
          </a:p>
        </p:txBody>
      </p:sp>
      <p:sp>
        <p:nvSpPr>
          <p:cNvPr id="4" name="Footer Placeholder 3"/>
          <p:cNvSpPr>
            <a:spLocks noGrp="1"/>
          </p:cNvSpPr>
          <p:nvPr>
            <p:ph type="ftr" sz="quarter" idx="11"/>
          </p:nvPr>
        </p:nvSpPr>
        <p:spPr/>
        <p:txBody>
          <a:bodyPr/>
          <a:lstStyle/>
          <a:p>
            <a:endParaRPr lang="en-CH"/>
          </a:p>
        </p:txBody>
      </p:sp>
      <p:sp>
        <p:nvSpPr>
          <p:cNvPr id="5" name="Slide Number Placeholder 4"/>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476724493"/>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9B479-0152-4A89-9AF8-2B2A8894E312}" type="datetime8">
              <a:rPr lang="en-CH" smtClean="0"/>
              <a:t>6/26/24 5:26 AM</a:t>
            </a:fld>
            <a:endParaRPr lang="en-CH"/>
          </a:p>
        </p:txBody>
      </p:sp>
      <p:sp>
        <p:nvSpPr>
          <p:cNvPr id="3" name="Footer Placeholder 2"/>
          <p:cNvSpPr>
            <a:spLocks noGrp="1"/>
          </p:cNvSpPr>
          <p:nvPr>
            <p:ph type="ftr" sz="quarter" idx="11"/>
          </p:nvPr>
        </p:nvSpPr>
        <p:spPr/>
        <p:txBody>
          <a:bodyPr/>
          <a:lstStyle/>
          <a:p>
            <a:endParaRPr lang="en-CH"/>
          </a:p>
        </p:txBody>
      </p:sp>
      <p:sp>
        <p:nvSpPr>
          <p:cNvPr id="4" name="Slide Number Placeholder 3"/>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701298840"/>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D531A3-C014-4028-9B34-AC5DE262CA7B}" type="datetime8">
              <a:rPr lang="en-CH" smtClean="0"/>
              <a:t>6/26/24 5:26 AM</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717717177"/>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24F234-6D75-469E-A6FC-633B39A6B6F8}" type="datetime8">
              <a:rPr lang="en-CH" smtClean="0"/>
              <a:t>6/26/24 5:26 AM</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2732852661"/>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0AB80E-0F00-4820-9A77-0072E43F0E7C}" type="datetime8">
              <a:rPr lang="en-CH" smtClean="0"/>
              <a:t>6/26/24 5:26 AM</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1642531955"/>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099CA8-2656-4802-9210-8A5AA313BAAC}" type="datetime8">
              <a:rPr lang="en-CH" smtClean="0"/>
              <a:t>6/26/24 5:26 AM</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1938863812"/>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2572841"/>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86133553"/>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21757056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8628534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28328969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24342428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14596744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863555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30755271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5051542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605166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2801281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34908318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8644502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704853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3350068"/>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43918904"/>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8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120556722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535033071"/>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663216776"/>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699956414"/>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541684498"/>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894191563"/>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655370328"/>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387576834"/>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03089980"/>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609415410"/>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317903141"/>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9084282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220724034"/>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89904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0709384"/>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8271693"/>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658836"/>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6792870"/>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478214"/>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6883954"/>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300320"/>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682048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125236"/>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3102287"/>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lIns="91426" tIns="45714" rIns="91426" bIns="45714"/>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6" tIns="45714" rIns="91426" bIns="45714"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1424824282"/>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3712361010"/>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1" indent="0">
              <a:buNone/>
              <a:defRPr sz="1800"/>
            </a:lvl2pPr>
            <a:lvl3pPr marL="914263" indent="0">
              <a:buNone/>
              <a:defRPr sz="1600"/>
            </a:lvl3pPr>
            <a:lvl4pPr marL="1371395" indent="0">
              <a:buNone/>
              <a:defRPr sz="1400"/>
            </a:lvl4pPr>
            <a:lvl5pPr marL="1828527" indent="0">
              <a:buNone/>
              <a:defRPr sz="1400"/>
            </a:lvl5pPr>
            <a:lvl6pPr marL="2285658" indent="0">
              <a:buNone/>
              <a:defRPr sz="1400"/>
            </a:lvl6pPr>
            <a:lvl7pPr marL="2742789" indent="0">
              <a:buNone/>
              <a:defRPr sz="1400"/>
            </a:lvl7pPr>
            <a:lvl8pPr marL="3199920" indent="0">
              <a:buNone/>
              <a:defRPr sz="1400"/>
            </a:lvl8pPr>
            <a:lvl9pPr marL="3657051"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2973742324"/>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1564909421"/>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4" y="1535113"/>
            <a:ext cx="4040188"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4"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2222374560"/>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1498674697"/>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446433916"/>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6"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9" y="1435105"/>
            <a:ext cx="3008313" cy="4691063"/>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3670873286"/>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1" indent="0">
              <a:buNone/>
              <a:defRPr sz="2800"/>
            </a:lvl2pPr>
            <a:lvl3pPr marL="914263" indent="0">
              <a:buNone/>
              <a:defRPr sz="2400"/>
            </a:lvl3pPr>
            <a:lvl4pPr marL="1371395" indent="0">
              <a:buNone/>
              <a:defRPr sz="2000"/>
            </a:lvl4pPr>
            <a:lvl5pPr marL="1828527" indent="0">
              <a:buNone/>
              <a:defRPr sz="2000"/>
            </a:lvl5pPr>
            <a:lvl6pPr marL="2285658" indent="0">
              <a:buNone/>
              <a:defRPr sz="2000"/>
            </a:lvl6pPr>
            <a:lvl7pPr marL="2742789" indent="0">
              <a:buNone/>
              <a:defRPr sz="2000"/>
            </a:lvl7pPr>
            <a:lvl8pPr marL="3199920" indent="0">
              <a:buNone/>
              <a:defRPr sz="2000"/>
            </a:lvl8pPr>
            <a:lvl9pPr marL="3657051"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3069933162"/>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2553838379"/>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1"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701883052"/>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4260106924"/>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2752787183"/>
      </p:ext>
    </p:extLst>
  </p:cSld>
  <p:clrMapOvr>
    <a:masterClrMapping/>
  </p:clrMapOvr>
  <p:transition spd="med"/>
</p:sldLayout>
</file>

<file path=ppt/slideLayouts/slideLayout7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2953513"/>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238179200"/>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961777"/>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097842190"/>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6BA8-5A0E-1294-5159-40D70F59304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H"/>
          </a:p>
        </p:txBody>
      </p:sp>
      <p:sp>
        <p:nvSpPr>
          <p:cNvPr id="3" name="Subtitle 2">
            <a:extLst>
              <a:ext uri="{FF2B5EF4-FFF2-40B4-BE49-F238E27FC236}">
                <a16:creationId xmlns:a16="http://schemas.microsoft.com/office/drawing/2014/main" id="{B6D15136-4E79-47C4-4ACC-A3D88E28D1E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5FC6FBD0-D1A5-3031-C9B3-F9FA160AEAA5}"/>
              </a:ext>
            </a:extLst>
          </p:cNvPr>
          <p:cNvSpPr>
            <a:spLocks noGrp="1"/>
          </p:cNvSpPr>
          <p:nvPr>
            <p:ph type="dt" sz="half" idx="10"/>
          </p:nvPr>
        </p:nvSpPr>
        <p:spPr/>
        <p:txBody>
          <a:bodyPr/>
          <a:lstStyle/>
          <a:p>
            <a:fld id="{08ADC5F0-EFB2-4C8A-AC6E-A3DC6897BEA1}" type="datetime8">
              <a:rPr lang="en-CH" smtClean="0"/>
              <a:t>6/26/24 5:26 AM</a:t>
            </a:fld>
            <a:endParaRPr lang="en-CH"/>
          </a:p>
        </p:txBody>
      </p:sp>
      <p:sp>
        <p:nvSpPr>
          <p:cNvPr id="5" name="Footer Placeholder 4">
            <a:extLst>
              <a:ext uri="{FF2B5EF4-FFF2-40B4-BE49-F238E27FC236}">
                <a16:creationId xmlns:a16="http://schemas.microsoft.com/office/drawing/2014/main" id="{5E20B122-A88B-6A83-40EF-C417FD8BB9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C611FEDD-F290-81E4-4D6B-627759E2BBD4}"/>
              </a:ext>
            </a:extLst>
          </p:cNvPr>
          <p:cNvSpPr>
            <a:spLocks noGrp="1"/>
          </p:cNvSpPr>
          <p:nvPr>
            <p:ph type="sldNum" sz="quarter" idx="12"/>
          </p:nvPr>
        </p:nvSpPr>
        <p:spPr>
          <a:xfrm>
            <a:off x="6910955" y="6356350"/>
            <a:ext cx="2057400" cy="365125"/>
          </a:xfrm>
        </p:spPr>
        <p:txBody>
          <a:bodyPr/>
          <a:lstStyle>
            <a:lvl1pPr>
              <a:defRPr sz="1050">
                <a:solidFill>
                  <a:schemeClr val="tx1"/>
                </a:solidFill>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1046420047"/>
      </p:ext>
    </p:extLst>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F151-574D-293F-15FA-92C00B5AE9EA}"/>
              </a:ext>
            </a:extLst>
          </p:cNvPr>
          <p:cNvSpPr>
            <a:spLocks noGrp="1"/>
          </p:cNvSpPr>
          <p:nvPr>
            <p:ph type="title"/>
          </p:nvPr>
        </p:nvSpPr>
        <p:spPr>
          <a:xfrm>
            <a:off x="1" y="1"/>
            <a:ext cx="9144000" cy="681036"/>
          </a:xfrm>
          <a:solidFill>
            <a:schemeClr val="accent2">
              <a:lumMod val="50000"/>
            </a:schemeClr>
          </a:solidFill>
          <a:ln>
            <a:noFill/>
          </a:ln>
        </p:spPr>
        <p:txBody>
          <a:bodyPr/>
          <a:lstStyle>
            <a:lvl1pPr marL="126206" indent="0">
              <a:defRPr b="1">
                <a:solidFill>
                  <a:schemeClr val="bg1"/>
                </a:solidFill>
              </a:defRPr>
            </a:lvl1pPr>
          </a:lstStyle>
          <a:p>
            <a:r>
              <a:rPr lang="en-US" dirty="0"/>
              <a:t>Click to edit Master title style</a:t>
            </a:r>
            <a:endParaRPr lang="en-CH" dirty="0"/>
          </a:p>
        </p:txBody>
      </p:sp>
      <p:sp>
        <p:nvSpPr>
          <p:cNvPr id="3" name="Content Placeholder 2">
            <a:extLst>
              <a:ext uri="{FF2B5EF4-FFF2-40B4-BE49-F238E27FC236}">
                <a16:creationId xmlns:a16="http://schemas.microsoft.com/office/drawing/2014/main" id="{97A6607E-0C9E-E9D4-4DC4-36B694960AD2}"/>
              </a:ext>
            </a:extLst>
          </p:cNvPr>
          <p:cNvSpPr>
            <a:spLocks noGrp="1"/>
          </p:cNvSpPr>
          <p:nvPr>
            <p:ph idx="1"/>
          </p:nvPr>
        </p:nvSpPr>
        <p:spPr>
          <a:xfrm>
            <a:off x="157294" y="843305"/>
            <a:ext cx="8776982" cy="53336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6482D1F3-AF43-3032-0815-01A1080E6286}"/>
              </a:ext>
            </a:extLst>
          </p:cNvPr>
          <p:cNvSpPr>
            <a:spLocks noGrp="1"/>
          </p:cNvSpPr>
          <p:nvPr>
            <p:ph type="dt" sz="half" idx="10"/>
          </p:nvPr>
        </p:nvSpPr>
        <p:spPr/>
        <p:txBody>
          <a:bodyPr/>
          <a:lstStyle/>
          <a:p>
            <a:fld id="{73F9FE01-BB53-4137-9A0E-13B3E968FBBB}" type="datetime8">
              <a:rPr lang="en-CH" smtClean="0"/>
              <a:t>6/26/24 5:26 AM</a:t>
            </a:fld>
            <a:endParaRPr lang="en-CH"/>
          </a:p>
        </p:txBody>
      </p:sp>
      <p:sp>
        <p:nvSpPr>
          <p:cNvPr id="5" name="Footer Placeholder 4">
            <a:extLst>
              <a:ext uri="{FF2B5EF4-FFF2-40B4-BE49-F238E27FC236}">
                <a16:creationId xmlns:a16="http://schemas.microsoft.com/office/drawing/2014/main" id="{AB8B0EA1-DA52-49DD-7282-C83FA3BFD253}"/>
              </a:ext>
            </a:extLst>
          </p:cNvPr>
          <p:cNvSpPr>
            <a:spLocks noGrp="1"/>
          </p:cNvSpPr>
          <p:nvPr>
            <p:ph type="ftr" sz="quarter" idx="11"/>
          </p:nvPr>
        </p:nvSpPr>
        <p:spPr/>
        <p:txBody>
          <a:bodyPr/>
          <a:lstStyle/>
          <a:p>
            <a:endParaRPr lang="en-CH"/>
          </a:p>
        </p:txBody>
      </p:sp>
      <p:pic>
        <p:nvPicPr>
          <p:cNvPr id="7" name="Graphic 6">
            <a:extLst>
              <a:ext uri="{FF2B5EF4-FFF2-40B4-BE49-F238E27FC236}">
                <a16:creationId xmlns:a16="http://schemas.microsoft.com/office/drawing/2014/main" id="{A7C1CC70-A46B-5F0F-78C4-D068F856C6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707" y="6518618"/>
            <a:ext cx="832180" cy="255085"/>
          </a:xfrm>
          <a:prstGeom prst="rect">
            <a:avLst/>
          </a:prstGeom>
        </p:spPr>
      </p:pic>
      <p:sp>
        <p:nvSpPr>
          <p:cNvPr id="8" name="Slide Number Placeholder 5">
            <a:extLst>
              <a:ext uri="{FF2B5EF4-FFF2-40B4-BE49-F238E27FC236}">
                <a16:creationId xmlns:a16="http://schemas.microsoft.com/office/drawing/2014/main" id="{BC5EE9DF-A784-C713-8BD3-597B120B3C3A}"/>
              </a:ext>
            </a:extLst>
          </p:cNvPr>
          <p:cNvSpPr txBox="1">
            <a:spLocks/>
          </p:cNvSpPr>
          <p:nvPr userDrawn="1"/>
        </p:nvSpPr>
        <p:spPr>
          <a:xfrm>
            <a:off x="6910955" y="6356350"/>
            <a:ext cx="2057400" cy="365125"/>
          </a:xfrm>
          <a:prstGeom prst="rect">
            <a:avLst/>
          </a:prstGeom>
        </p:spPr>
        <p:txBody>
          <a:bodyPr vert="horz" lIns="68580" tIns="34290" rIns="68580" bIns="34290" rtlCol="0" anchor="ctr"/>
          <a:lstStyle>
            <a:defPPr>
              <a:defRPr lang="en-CH"/>
            </a:defPPr>
            <a:lvl1pPr marL="0" algn="r" defTabSz="914400" rtl="0" eaLnBrk="1" latinLnBrk="0" hangingPunct="1">
              <a:defRPr sz="1400" kern="1200">
                <a:solidFill>
                  <a:schemeClr val="tx1"/>
                </a:solidFill>
                <a:latin typeface="Cambria" panose="02040503050406030204" pitchFamily="18" charset="0"/>
                <a:ea typeface="Cambria"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0D841-AE03-4072-8645-558D16E4E90D}" type="slidenum">
              <a:rPr lang="en-CH" sz="1350" b="1" smtClean="0">
                <a:solidFill>
                  <a:schemeClr val="accent2">
                    <a:lumMod val="50000"/>
                  </a:schemeClr>
                </a:solidFill>
              </a:rPr>
              <a:pPr/>
              <a:t>‹#›</a:t>
            </a:fld>
            <a:endParaRPr lang="en-CH" sz="1350" b="1" dirty="0">
              <a:solidFill>
                <a:schemeClr val="accent2">
                  <a:lumMod val="50000"/>
                </a:schemeClr>
              </a:solidFill>
            </a:endParaRPr>
          </a:p>
        </p:txBody>
      </p:sp>
    </p:spTree>
    <p:extLst>
      <p:ext uri="{BB962C8B-B14F-4D97-AF65-F5344CB8AC3E}">
        <p14:creationId xmlns:p14="http://schemas.microsoft.com/office/powerpoint/2010/main" val="2786927086"/>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4F5FD3F-CA6E-77D9-852A-97717DA53F01}"/>
              </a:ext>
            </a:extLst>
          </p:cNvPr>
          <p:cNvCxnSpPr>
            <a:cxnSpLocks/>
          </p:cNvCxnSpPr>
          <p:nvPr userDrawn="1"/>
        </p:nvCxnSpPr>
        <p:spPr>
          <a:xfrm>
            <a:off x="0" y="4477732"/>
            <a:ext cx="2410905" cy="0"/>
          </a:xfrm>
          <a:prstGeom prst="line">
            <a:avLst/>
          </a:prstGeom>
          <a:ln w="38100" cap="rnd">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AC3111-BCF9-CD82-3E20-BDB30841DACF}"/>
              </a:ext>
            </a:extLst>
          </p:cNvPr>
          <p:cNvSpPr>
            <a:spLocks noGrp="1"/>
          </p:cNvSpPr>
          <p:nvPr>
            <p:ph type="title"/>
          </p:nvPr>
        </p:nvSpPr>
        <p:spPr>
          <a:xfrm>
            <a:off x="623888" y="1709739"/>
            <a:ext cx="7886700" cy="2852737"/>
          </a:xfrm>
        </p:spPr>
        <p:txBody>
          <a:bodyPr anchor="b">
            <a:normAutofit/>
          </a:bodyPr>
          <a:lstStyle>
            <a:lvl1pPr>
              <a:defRPr sz="4950"/>
            </a:lvl1p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4275CF36-7DCE-25D2-BE65-3AFD8F701ED9}"/>
              </a:ext>
            </a:extLst>
          </p:cNvPr>
          <p:cNvSpPr>
            <a:spLocks noGrp="1"/>
          </p:cNvSpPr>
          <p:nvPr>
            <p:ph type="body" idx="1"/>
          </p:nvPr>
        </p:nvSpPr>
        <p:spPr>
          <a:xfrm>
            <a:off x="623888" y="4779390"/>
            <a:ext cx="7886700" cy="1310260"/>
          </a:xfrm>
        </p:spPr>
        <p:txBody>
          <a:bodyPr>
            <a:normAutofit/>
          </a:bodyPr>
          <a:lstStyle>
            <a:lvl1pPr marL="0" indent="0">
              <a:buNone/>
              <a:defRPr sz="24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03042C7F-3A07-F117-B574-039769003665}"/>
              </a:ext>
            </a:extLst>
          </p:cNvPr>
          <p:cNvSpPr>
            <a:spLocks noGrp="1"/>
          </p:cNvSpPr>
          <p:nvPr>
            <p:ph type="dt" sz="half" idx="10"/>
          </p:nvPr>
        </p:nvSpPr>
        <p:spPr/>
        <p:txBody>
          <a:bodyPr/>
          <a:lstStyle/>
          <a:p>
            <a:fld id="{E8356BFF-8413-41CC-9EB5-6E62F767A530}" type="datetime8">
              <a:rPr lang="en-CH" smtClean="0"/>
              <a:t>6/26/24 5:26 AM</a:t>
            </a:fld>
            <a:endParaRPr lang="en-CH"/>
          </a:p>
        </p:txBody>
      </p:sp>
      <p:sp>
        <p:nvSpPr>
          <p:cNvPr id="5" name="Footer Placeholder 4">
            <a:extLst>
              <a:ext uri="{FF2B5EF4-FFF2-40B4-BE49-F238E27FC236}">
                <a16:creationId xmlns:a16="http://schemas.microsoft.com/office/drawing/2014/main" id="{7557B032-B5F3-2BB6-CE9B-7E937A9A2DAB}"/>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5AE9D815-5743-AABC-A2EB-775D4223568C}"/>
              </a:ext>
            </a:extLst>
          </p:cNvPr>
          <p:cNvSpPr>
            <a:spLocks noGrp="1"/>
          </p:cNvSpPr>
          <p:nvPr>
            <p:ph type="sldNum" sz="quarter" idx="12"/>
          </p:nvPr>
        </p:nvSpPr>
        <p:spPr/>
        <p:txBody>
          <a:bodyPr/>
          <a:lstStyle/>
          <a:p>
            <a:fld id="{BE50D841-AE03-4072-8645-558D16E4E90D}" type="slidenum">
              <a:rPr lang="en-CH" smtClean="0"/>
              <a:t>‹#›</a:t>
            </a:fld>
            <a:endParaRPr lang="en-CH"/>
          </a:p>
        </p:txBody>
      </p:sp>
      <p:sp>
        <p:nvSpPr>
          <p:cNvPr id="10" name="Flowchart: Document 9">
            <a:extLst>
              <a:ext uri="{FF2B5EF4-FFF2-40B4-BE49-F238E27FC236}">
                <a16:creationId xmlns:a16="http://schemas.microsoft.com/office/drawing/2014/main" id="{8BD1F7D0-16E0-F2BD-AED6-4AF163E6088E}"/>
              </a:ext>
            </a:extLst>
          </p:cNvPr>
          <p:cNvSpPr/>
          <p:nvPr userDrawn="1"/>
        </p:nvSpPr>
        <p:spPr>
          <a:xfrm>
            <a:off x="84842" y="-9427"/>
            <a:ext cx="374715" cy="801278"/>
          </a:xfrm>
          <a:prstGeom prst="flowChartDocumen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extLst>
      <p:ext uri="{BB962C8B-B14F-4D97-AF65-F5344CB8AC3E}">
        <p14:creationId xmlns:p14="http://schemas.microsoft.com/office/powerpoint/2010/main" val="2014855576"/>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B05B-E4CE-DBD1-A248-DBE8B141159A}"/>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7AF00136-E6C3-46F2-833F-16CAA5749B1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Content Placeholder 3">
            <a:extLst>
              <a:ext uri="{FF2B5EF4-FFF2-40B4-BE49-F238E27FC236}">
                <a16:creationId xmlns:a16="http://schemas.microsoft.com/office/drawing/2014/main" id="{990ED900-30B7-A217-A717-6E274CBA3A2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Date Placeholder 4">
            <a:extLst>
              <a:ext uri="{FF2B5EF4-FFF2-40B4-BE49-F238E27FC236}">
                <a16:creationId xmlns:a16="http://schemas.microsoft.com/office/drawing/2014/main" id="{6D125900-E3C6-B714-D23D-E6F1479D4B6E}"/>
              </a:ext>
            </a:extLst>
          </p:cNvPr>
          <p:cNvSpPr>
            <a:spLocks noGrp="1"/>
          </p:cNvSpPr>
          <p:nvPr>
            <p:ph type="dt" sz="half" idx="10"/>
          </p:nvPr>
        </p:nvSpPr>
        <p:spPr/>
        <p:txBody>
          <a:bodyPr/>
          <a:lstStyle/>
          <a:p>
            <a:fld id="{0B67CA9A-39F3-49DC-9B19-80B2109FD5BC}" type="datetime8">
              <a:rPr lang="en-CH" smtClean="0"/>
              <a:t>6/26/24 5:26 AM</a:t>
            </a:fld>
            <a:endParaRPr lang="en-CH"/>
          </a:p>
        </p:txBody>
      </p:sp>
      <p:sp>
        <p:nvSpPr>
          <p:cNvPr id="6" name="Footer Placeholder 5">
            <a:extLst>
              <a:ext uri="{FF2B5EF4-FFF2-40B4-BE49-F238E27FC236}">
                <a16:creationId xmlns:a16="http://schemas.microsoft.com/office/drawing/2014/main" id="{A0BBE290-A7B5-E6F9-9CDF-B63F16698630}"/>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7041E910-EA5C-DA10-1ABB-2FF1DF3BBC8E}"/>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790880798"/>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9D827-F3E7-BAD1-1467-BA19329D977A}"/>
              </a:ext>
            </a:extLst>
          </p:cNvPr>
          <p:cNvSpPr>
            <a:spLocks noGrp="1"/>
          </p:cNvSpPr>
          <p:nvPr>
            <p:ph type="title"/>
          </p:nvPr>
        </p:nvSpPr>
        <p:spPr>
          <a:xfrm>
            <a:off x="629841" y="365126"/>
            <a:ext cx="7886700" cy="1325563"/>
          </a:xfrm>
        </p:spPr>
        <p:txBody>
          <a:bodyPr/>
          <a:lstStyle/>
          <a:p>
            <a:r>
              <a:rPr lang="en-US"/>
              <a:t>Click to edit Master title style</a:t>
            </a:r>
            <a:endParaRPr lang="en-CH"/>
          </a:p>
        </p:txBody>
      </p:sp>
      <p:sp>
        <p:nvSpPr>
          <p:cNvPr id="3" name="Text Placeholder 2">
            <a:extLst>
              <a:ext uri="{FF2B5EF4-FFF2-40B4-BE49-F238E27FC236}">
                <a16:creationId xmlns:a16="http://schemas.microsoft.com/office/drawing/2014/main" id="{826C5CFF-BE71-55F8-48D0-907B6A0C091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ED4493-80F6-8E2C-BCAB-FF9A0A06B4F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Text Placeholder 4">
            <a:extLst>
              <a:ext uri="{FF2B5EF4-FFF2-40B4-BE49-F238E27FC236}">
                <a16:creationId xmlns:a16="http://schemas.microsoft.com/office/drawing/2014/main" id="{EDD0507B-A970-9788-1881-B6A6A314B8D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B21B720-3D79-5A08-654C-39CBD040B41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7" name="Date Placeholder 6">
            <a:extLst>
              <a:ext uri="{FF2B5EF4-FFF2-40B4-BE49-F238E27FC236}">
                <a16:creationId xmlns:a16="http://schemas.microsoft.com/office/drawing/2014/main" id="{A0AED7BB-2959-18D7-33FB-FCEEF698C259}"/>
              </a:ext>
            </a:extLst>
          </p:cNvPr>
          <p:cNvSpPr>
            <a:spLocks noGrp="1"/>
          </p:cNvSpPr>
          <p:nvPr>
            <p:ph type="dt" sz="half" idx="10"/>
          </p:nvPr>
        </p:nvSpPr>
        <p:spPr/>
        <p:txBody>
          <a:bodyPr/>
          <a:lstStyle/>
          <a:p>
            <a:fld id="{5E5C58E9-D159-43EE-885E-334484516EA4}" type="datetime8">
              <a:rPr lang="en-CH" smtClean="0"/>
              <a:t>6/26/24 5:26 AM</a:t>
            </a:fld>
            <a:endParaRPr lang="en-CH"/>
          </a:p>
        </p:txBody>
      </p:sp>
      <p:sp>
        <p:nvSpPr>
          <p:cNvPr id="8" name="Footer Placeholder 7">
            <a:extLst>
              <a:ext uri="{FF2B5EF4-FFF2-40B4-BE49-F238E27FC236}">
                <a16:creationId xmlns:a16="http://schemas.microsoft.com/office/drawing/2014/main" id="{BEC82384-1C81-AC3C-73F3-D16EAE2E5732}"/>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6EA9BFB1-4808-8F74-6C39-29D878745BC5}"/>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405071431"/>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903F-1355-7471-830E-22A4C2223EC1}"/>
              </a:ext>
            </a:extLst>
          </p:cNvPr>
          <p:cNvSpPr>
            <a:spLocks noGrp="1"/>
          </p:cNvSpPr>
          <p:nvPr>
            <p:ph type="title"/>
          </p:nvPr>
        </p:nvSpPr>
        <p:spPr/>
        <p:txBody>
          <a:bodyPr/>
          <a:lstStyle/>
          <a:p>
            <a:r>
              <a:rPr lang="en-US"/>
              <a:t>Click to edit Master title style</a:t>
            </a:r>
            <a:endParaRPr lang="en-CH"/>
          </a:p>
        </p:txBody>
      </p:sp>
      <p:sp>
        <p:nvSpPr>
          <p:cNvPr id="3" name="Date Placeholder 2">
            <a:extLst>
              <a:ext uri="{FF2B5EF4-FFF2-40B4-BE49-F238E27FC236}">
                <a16:creationId xmlns:a16="http://schemas.microsoft.com/office/drawing/2014/main" id="{5DA0B4AA-874F-D15F-4D66-3A2484F55787}"/>
              </a:ext>
            </a:extLst>
          </p:cNvPr>
          <p:cNvSpPr>
            <a:spLocks noGrp="1"/>
          </p:cNvSpPr>
          <p:nvPr>
            <p:ph type="dt" sz="half" idx="10"/>
          </p:nvPr>
        </p:nvSpPr>
        <p:spPr/>
        <p:txBody>
          <a:bodyPr/>
          <a:lstStyle/>
          <a:p>
            <a:fld id="{CDC9BC93-A3EB-4325-9254-A7FBDA65A138}" type="datetime8">
              <a:rPr lang="en-CH" smtClean="0"/>
              <a:t>6/26/24 5:26 AM</a:t>
            </a:fld>
            <a:endParaRPr lang="en-CH"/>
          </a:p>
        </p:txBody>
      </p:sp>
      <p:sp>
        <p:nvSpPr>
          <p:cNvPr id="4" name="Footer Placeholder 3">
            <a:extLst>
              <a:ext uri="{FF2B5EF4-FFF2-40B4-BE49-F238E27FC236}">
                <a16:creationId xmlns:a16="http://schemas.microsoft.com/office/drawing/2014/main" id="{01C743E3-619A-4CF9-3CE8-3643733FB940}"/>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74D76B73-94F9-6A1B-32F0-EA974F1E5E17}"/>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879535876"/>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2A32E2-66B0-F24C-146B-C88782195FF8}"/>
              </a:ext>
            </a:extLst>
          </p:cNvPr>
          <p:cNvSpPr>
            <a:spLocks noGrp="1"/>
          </p:cNvSpPr>
          <p:nvPr>
            <p:ph type="dt" sz="half" idx="10"/>
          </p:nvPr>
        </p:nvSpPr>
        <p:spPr/>
        <p:txBody>
          <a:bodyPr/>
          <a:lstStyle/>
          <a:p>
            <a:fld id="{9D4CE406-89A3-4591-AB16-4291EE11909C}" type="datetime8">
              <a:rPr lang="en-CH" smtClean="0"/>
              <a:t>6/26/24 5:26 AM</a:t>
            </a:fld>
            <a:endParaRPr lang="en-CH"/>
          </a:p>
        </p:txBody>
      </p:sp>
      <p:sp>
        <p:nvSpPr>
          <p:cNvPr id="3" name="Footer Placeholder 2">
            <a:extLst>
              <a:ext uri="{FF2B5EF4-FFF2-40B4-BE49-F238E27FC236}">
                <a16:creationId xmlns:a16="http://schemas.microsoft.com/office/drawing/2014/main" id="{69327D76-7E6D-3F2D-3BAA-E1C563EC860C}"/>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FD5F5168-1AEC-7DC1-6B32-D8B92E8E4FF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60307574"/>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DCE0-77CA-2CEF-2897-9033A1B813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Content Placeholder 2">
            <a:extLst>
              <a:ext uri="{FF2B5EF4-FFF2-40B4-BE49-F238E27FC236}">
                <a16:creationId xmlns:a16="http://schemas.microsoft.com/office/drawing/2014/main" id="{51D41BD6-6AD4-02A0-017B-EF14B7DE84B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Text Placeholder 3">
            <a:extLst>
              <a:ext uri="{FF2B5EF4-FFF2-40B4-BE49-F238E27FC236}">
                <a16:creationId xmlns:a16="http://schemas.microsoft.com/office/drawing/2014/main" id="{5842688E-2242-1738-E3AB-228F904AE36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007E14E-F5CF-685E-7054-C517283506F7}"/>
              </a:ext>
            </a:extLst>
          </p:cNvPr>
          <p:cNvSpPr>
            <a:spLocks noGrp="1"/>
          </p:cNvSpPr>
          <p:nvPr>
            <p:ph type="dt" sz="half" idx="10"/>
          </p:nvPr>
        </p:nvSpPr>
        <p:spPr/>
        <p:txBody>
          <a:bodyPr/>
          <a:lstStyle/>
          <a:p>
            <a:fld id="{AA33AA57-598A-4E0C-B8F6-2E6A4C7AB212}" type="datetime8">
              <a:rPr lang="en-CH" smtClean="0"/>
              <a:t>6/26/24 5:26 AM</a:t>
            </a:fld>
            <a:endParaRPr lang="en-CH"/>
          </a:p>
        </p:txBody>
      </p:sp>
      <p:sp>
        <p:nvSpPr>
          <p:cNvPr id="6" name="Footer Placeholder 5">
            <a:extLst>
              <a:ext uri="{FF2B5EF4-FFF2-40B4-BE49-F238E27FC236}">
                <a16:creationId xmlns:a16="http://schemas.microsoft.com/office/drawing/2014/main" id="{5E4D76D8-D6DD-B781-DADF-5C12F656CEC8}"/>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0F682F4B-7675-8EC6-96E9-1B5584146A98}"/>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849695747"/>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D07F2-FB4A-EEC6-ED04-F6845C21BE6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Picture Placeholder 2">
            <a:extLst>
              <a:ext uri="{FF2B5EF4-FFF2-40B4-BE49-F238E27FC236}">
                <a16:creationId xmlns:a16="http://schemas.microsoft.com/office/drawing/2014/main" id="{2E9C00B8-98E4-39AA-E54A-DD7B0679621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H"/>
          </a:p>
        </p:txBody>
      </p:sp>
      <p:sp>
        <p:nvSpPr>
          <p:cNvPr id="4" name="Text Placeholder 3">
            <a:extLst>
              <a:ext uri="{FF2B5EF4-FFF2-40B4-BE49-F238E27FC236}">
                <a16:creationId xmlns:a16="http://schemas.microsoft.com/office/drawing/2014/main" id="{15998F6E-EFCC-F21E-D971-4D185242CE4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990164-F638-2497-8418-FF3D37429E12}"/>
              </a:ext>
            </a:extLst>
          </p:cNvPr>
          <p:cNvSpPr>
            <a:spLocks noGrp="1"/>
          </p:cNvSpPr>
          <p:nvPr>
            <p:ph type="dt" sz="half" idx="10"/>
          </p:nvPr>
        </p:nvSpPr>
        <p:spPr/>
        <p:txBody>
          <a:bodyPr/>
          <a:lstStyle/>
          <a:p>
            <a:fld id="{E652EBB5-C89B-4A28-9143-9709F5B9ADA5}" type="datetime8">
              <a:rPr lang="en-CH" smtClean="0"/>
              <a:t>6/26/24 5:26 AM</a:t>
            </a:fld>
            <a:endParaRPr lang="en-CH"/>
          </a:p>
        </p:txBody>
      </p:sp>
      <p:sp>
        <p:nvSpPr>
          <p:cNvPr id="6" name="Footer Placeholder 5">
            <a:extLst>
              <a:ext uri="{FF2B5EF4-FFF2-40B4-BE49-F238E27FC236}">
                <a16:creationId xmlns:a16="http://schemas.microsoft.com/office/drawing/2014/main" id="{6AC03FFE-96ED-4535-3BF8-21C38020201F}"/>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BA97DD62-FFAB-6132-CFC1-C9159D6EA4E1}"/>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001403635"/>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A5C75-DB3C-8B71-5EFB-1217822E8AE6}"/>
              </a:ext>
            </a:extLst>
          </p:cNvPr>
          <p:cNvSpPr>
            <a:spLocks noGrp="1"/>
          </p:cNvSpPr>
          <p:nvPr>
            <p:ph type="title"/>
          </p:nvPr>
        </p:nvSpPr>
        <p:spPr/>
        <p:txBody>
          <a:bodyPr/>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D1F73FFA-CD47-0E9C-D965-F2EAF274F4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AC54AA40-A471-0126-A23F-3FD1EA56BCE4}"/>
              </a:ext>
            </a:extLst>
          </p:cNvPr>
          <p:cNvSpPr>
            <a:spLocks noGrp="1"/>
          </p:cNvSpPr>
          <p:nvPr>
            <p:ph type="dt" sz="half" idx="10"/>
          </p:nvPr>
        </p:nvSpPr>
        <p:spPr/>
        <p:txBody>
          <a:bodyPr/>
          <a:lstStyle/>
          <a:p>
            <a:fld id="{906955B1-B60E-40A2-8D3F-34F43AF6F706}" type="datetime8">
              <a:rPr lang="en-CH" smtClean="0"/>
              <a:t>6/26/24 5:26 AM</a:t>
            </a:fld>
            <a:endParaRPr lang="en-CH"/>
          </a:p>
        </p:txBody>
      </p:sp>
      <p:sp>
        <p:nvSpPr>
          <p:cNvPr id="5" name="Footer Placeholder 4">
            <a:extLst>
              <a:ext uri="{FF2B5EF4-FFF2-40B4-BE49-F238E27FC236}">
                <a16:creationId xmlns:a16="http://schemas.microsoft.com/office/drawing/2014/main" id="{06620C9B-B268-E6E0-DF80-7BFE3D8A9E0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9374FC10-B11C-0F23-0BA7-9FEB9E96DDF9}"/>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603749650"/>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240703-78EB-22C6-A493-944A929EBF3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85B01C05-7466-DD31-35CC-C9C9098529E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888153B2-23FE-DB3E-C492-7661377B931D}"/>
              </a:ext>
            </a:extLst>
          </p:cNvPr>
          <p:cNvSpPr>
            <a:spLocks noGrp="1"/>
          </p:cNvSpPr>
          <p:nvPr>
            <p:ph type="dt" sz="half" idx="10"/>
          </p:nvPr>
        </p:nvSpPr>
        <p:spPr/>
        <p:txBody>
          <a:bodyPr/>
          <a:lstStyle/>
          <a:p>
            <a:fld id="{17EE0A70-6B3A-4CFB-BE13-06F3E884DBE7}" type="datetime8">
              <a:rPr lang="en-CH" smtClean="0"/>
              <a:t>6/26/24 5:26 AM</a:t>
            </a:fld>
            <a:endParaRPr lang="en-CH"/>
          </a:p>
        </p:txBody>
      </p:sp>
      <p:sp>
        <p:nvSpPr>
          <p:cNvPr id="5" name="Footer Placeholder 4">
            <a:extLst>
              <a:ext uri="{FF2B5EF4-FFF2-40B4-BE49-F238E27FC236}">
                <a16:creationId xmlns:a16="http://schemas.microsoft.com/office/drawing/2014/main" id="{61AA8C82-2CD3-76D4-3931-D99F4FCD9C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1D2C3D64-6D99-9E3C-5439-361F294B8CB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20303911"/>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F85B736-2E4D-B759-B843-D55F41DE6A6A}"/>
              </a:ext>
            </a:extLst>
          </p:cNvPr>
          <p:cNvSpPr/>
          <p:nvPr userDrawn="1"/>
        </p:nvSpPr>
        <p:spPr>
          <a:xfrm>
            <a:off x="0" y="0"/>
            <a:ext cx="9144000" cy="2837203"/>
          </a:xfrm>
          <a:prstGeom prst="rect">
            <a:avLst/>
          </a:prstGeom>
          <a:solidFill>
            <a:srgbClr val="0076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080" y="1"/>
            <a:ext cx="9138920" cy="2837203"/>
          </a:xfrm>
        </p:spPr>
        <p:txBody>
          <a:bodyPr anchor="b"/>
          <a:lstStyle>
            <a:lvl1pPr algn="ctr">
              <a:defRPr sz="6000">
                <a:solidFill>
                  <a:schemeClr val="bg1"/>
                </a:solidFill>
                <a:latin typeface="Cambria" panose="02040503050406030204" pitchFamily="18" charset="0"/>
              </a:defRPr>
            </a:lvl1pPr>
          </a:lstStyle>
          <a:p>
            <a:r>
              <a:rPr lang="en-US" dirty="0"/>
              <a:t>Click to edit Master title style</a:t>
            </a:r>
          </a:p>
        </p:txBody>
      </p:sp>
      <p:sp>
        <p:nvSpPr>
          <p:cNvPr id="3" name="Subtitle 2"/>
          <p:cNvSpPr>
            <a:spLocks noGrp="1"/>
          </p:cNvSpPr>
          <p:nvPr>
            <p:ph type="subTitle" idx="1"/>
          </p:nvPr>
        </p:nvSpPr>
        <p:spPr>
          <a:xfrm>
            <a:off x="0" y="3602038"/>
            <a:ext cx="9138920" cy="1655762"/>
          </a:xfrm>
        </p:spPr>
        <p:txBody>
          <a:bodyPr/>
          <a:lstStyle>
            <a:lvl1pPr marL="0" indent="0" algn="ctr">
              <a:buNone/>
              <a:defRPr sz="2400">
                <a:latin typeface="Cambria" panose="020405030504060302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02331470"/>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2" cy="965201"/>
          </a:xfrm>
          <a:noFill/>
          <a:ln w="57150">
            <a:noFill/>
          </a:ln>
        </p:spPr>
        <p:txBody>
          <a:bodyPr>
            <a:normAutofit/>
          </a:bodyPr>
          <a:lstStyle>
            <a:lvl1pPr marL="57150" indent="0">
              <a:tabLst/>
              <a:defRPr sz="3200" b="1">
                <a:solidFill>
                  <a:srgbClr val="007698"/>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1" y="965201"/>
            <a:ext cx="9143999" cy="5336922"/>
          </a:xfrm>
        </p:spPr>
        <p:txBody>
          <a:bodyPr/>
          <a:lstStyle>
            <a:lvl1pPr marL="347663" indent="-225425">
              <a:tabLst/>
              <a:defRPr sz="2400">
                <a:latin typeface="Cambria" panose="02040503050406030204" pitchFamily="18" charset="0"/>
              </a:defRPr>
            </a:lvl1pPr>
            <a:lvl2pPr>
              <a:defRPr sz="20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086600" y="6483351"/>
            <a:ext cx="2057400" cy="365125"/>
          </a:xfrm>
        </p:spPr>
        <p:txBody>
          <a:bodyPr/>
          <a:lstStyle>
            <a:lvl1pPr>
              <a:defRPr sz="1600" b="1">
                <a:solidFill>
                  <a:schemeClr val="tx1"/>
                </a:solidFill>
                <a:latin typeface="Cambria" panose="02040503050406030204" pitchFamily="18" charset="0"/>
              </a:defRPr>
            </a:lvl1pPr>
          </a:lstStyle>
          <a:p>
            <a:fld id="{676C2683-0D41-1E45-8714-724CB2570654}" type="slidenum">
              <a:rPr lang="en-US" smtClean="0"/>
              <a:pPr/>
              <a:t>‹#›</a:t>
            </a:fld>
            <a:endParaRPr lang="en-US" dirty="0"/>
          </a:p>
        </p:txBody>
      </p:sp>
      <p:pic>
        <p:nvPicPr>
          <p:cNvPr id="4" name="Graphic 3">
            <a:extLst>
              <a:ext uri="{FF2B5EF4-FFF2-40B4-BE49-F238E27FC236}">
                <a16:creationId xmlns:a16="http://schemas.microsoft.com/office/drawing/2014/main" id="{BB1349BC-8832-A76F-9942-43CFE38A2FF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926" y="6505366"/>
            <a:ext cx="1488394" cy="286339"/>
          </a:xfrm>
          <a:prstGeom prst="rect">
            <a:avLst/>
          </a:prstGeom>
        </p:spPr>
      </p:pic>
      <p:cxnSp>
        <p:nvCxnSpPr>
          <p:cNvPr id="8" name="Straight Connector 7">
            <a:extLst>
              <a:ext uri="{FF2B5EF4-FFF2-40B4-BE49-F238E27FC236}">
                <a16:creationId xmlns:a16="http://schemas.microsoft.com/office/drawing/2014/main" id="{D82E9B19-38F1-183D-F6F1-A74A32694004}"/>
              </a:ext>
            </a:extLst>
          </p:cNvPr>
          <p:cNvCxnSpPr>
            <a:cxnSpLocks/>
          </p:cNvCxnSpPr>
          <p:nvPr userDrawn="1"/>
        </p:nvCxnSpPr>
        <p:spPr>
          <a:xfrm>
            <a:off x="-80786" y="-229361"/>
            <a:ext cx="9149371" cy="0"/>
          </a:xfrm>
          <a:prstGeom prst="line">
            <a:avLst/>
          </a:prstGeom>
          <a:ln w="38100">
            <a:solidFill>
              <a:srgbClr val="001F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915290"/>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8CCC66-8E36-7493-9695-6DDFEE53BD22}"/>
              </a:ext>
            </a:extLst>
          </p:cNvPr>
          <p:cNvSpPr/>
          <p:nvPr userDrawn="1"/>
        </p:nvSpPr>
        <p:spPr>
          <a:xfrm>
            <a:off x="0" y="1045029"/>
            <a:ext cx="9144000" cy="3266621"/>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3888" y="1709739"/>
            <a:ext cx="7886700" cy="1947861"/>
          </a:xfrm>
        </p:spPr>
        <p:txBody>
          <a:bodyPr anchor="ctr"/>
          <a:lstStyle>
            <a:lvl1pPr>
              <a:defRPr sz="6000">
                <a:solidFill>
                  <a:schemeClr val="bg1"/>
                </a:solidFill>
                <a:latin typeface="Cambria" panose="02040503050406030204" pitchFamily="18" charset="0"/>
              </a:defRPr>
            </a:lvl1pPr>
          </a:lstStyle>
          <a:p>
            <a:r>
              <a:rPr lang="en-US" dirty="0"/>
              <a:t>Click to edit Master title style</a:t>
            </a:r>
          </a:p>
        </p:txBody>
      </p:sp>
      <p:sp>
        <p:nvSpPr>
          <p:cNvPr id="9" name="Slide Number Placeholder 5">
            <a:extLst>
              <a:ext uri="{FF2B5EF4-FFF2-40B4-BE49-F238E27FC236}">
                <a16:creationId xmlns:a16="http://schemas.microsoft.com/office/drawing/2014/main" id="{2D871ACC-E68E-BED9-EB6C-AFC43D3977F5}"/>
              </a:ext>
            </a:extLst>
          </p:cNvPr>
          <p:cNvSpPr>
            <a:spLocks noGrp="1"/>
          </p:cNvSpPr>
          <p:nvPr>
            <p:ph type="sldNum" sz="quarter" idx="12"/>
          </p:nvPr>
        </p:nvSpPr>
        <p:spPr>
          <a:xfrm>
            <a:off x="7086600" y="6483351"/>
            <a:ext cx="2057400" cy="365125"/>
          </a:xfrm>
        </p:spPr>
        <p:txBody>
          <a:bodyPr/>
          <a:lstStyle>
            <a:lvl1pPr>
              <a:defRPr sz="1600" b="1">
                <a:solidFill>
                  <a:schemeClr val="tx1"/>
                </a:solidFill>
                <a:latin typeface="Cambria" panose="02040503050406030204" pitchFamily="18" charset="0"/>
              </a:defRPr>
            </a:lvl1pPr>
          </a:lstStyle>
          <a:p>
            <a:fld id="{676C2683-0D41-1E45-8714-724CB2570654}" type="slidenum">
              <a:rPr lang="en-US" smtClean="0"/>
              <a:pPr/>
              <a:t>‹#›</a:t>
            </a:fld>
            <a:endParaRPr lang="en-US" dirty="0"/>
          </a:p>
        </p:txBody>
      </p:sp>
      <p:pic>
        <p:nvPicPr>
          <p:cNvPr id="3" name="Graphic 2">
            <a:extLst>
              <a:ext uri="{FF2B5EF4-FFF2-40B4-BE49-F238E27FC236}">
                <a16:creationId xmlns:a16="http://schemas.microsoft.com/office/drawing/2014/main" id="{28E9166A-3F5C-4D2C-7519-887171422DF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926" y="6505366"/>
            <a:ext cx="1488394" cy="286339"/>
          </a:xfrm>
          <a:prstGeom prst="rect">
            <a:avLst/>
          </a:prstGeom>
        </p:spPr>
      </p:pic>
    </p:spTree>
    <p:extLst>
      <p:ext uri="{BB962C8B-B14F-4D97-AF65-F5344CB8AC3E}">
        <p14:creationId xmlns:p14="http://schemas.microsoft.com/office/powerpoint/2010/main" val="2887007938"/>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6C2683-0D41-1E45-8714-724CB2570654}" type="slidenum">
              <a:rPr lang="en-US" smtClean="0"/>
              <a:t>‹#›</a:t>
            </a:fld>
            <a:endParaRPr lang="en-US"/>
          </a:p>
        </p:txBody>
      </p:sp>
    </p:spTree>
    <p:extLst>
      <p:ext uri="{BB962C8B-B14F-4D97-AF65-F5344CB8AC3E}">
        <p14:creationId xmlns:p14="http://schemas.microsoft.com/office/powerpoint/2010/main" val="955503137"/>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6C2683-0D41-1E45-8714-724CB2570654}" type="slidenum">
              <a:rPr lang="en-US" smtClean="0"/>
              <a:t>‹#›</a:t>
            </a:fld>
            <a:endParaRPr lang="en-US"/>
          </a:p>
        </p:txBody>
      </p:sp>
    </p:spTree>
    <p:extLst>
      <p:ext uri="{BB962C8B-B14F-4D97-AF65-F5344CB8AC3E}">
        <p14:creationId xmlns:p14="http://schemas.microsoft.com/office/powerpoint/2010/main" val="1492585346"/>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9AB2BEA-0D81-8879-3801-5680F981468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926" y="6505366"/>
            <a:ext cx="1488394" cy="286339"/>
          </a:xfrm>
          <a:prstGeom prst="rect">
            <a:avLst/>
          </a:prstGeom>
        </p:spPr>
      </p:pic>
      <p:sp>
        <p:nvSpPr>
          <p:cNvPr id="7" name="Slide Number Placeholder 5">
            <a:extLst>
              <a:ext uri="{FF2B5EF4-FFF2-40B4-BE49-F238E27FC236}">
                <a16:creationId xmlns:a16="http://schemas.microsoft.com/office/drawing/2014/main" id="{C1FEC925-B833-C9B0-19C2-21AA88F43C95}"/>
              </a:ext>
            </a:extLst>
          </p:cNvPr>
          <p:cNvSpPr txBox="1">
            <a:spLocks/>
          </p:cNvSpPr>
          <p:nvPr userDrawn="1"/>
        </p:nvSpPr>
        <p:spPr>
          <a:xfrm>
            <a:off x="7086600" y="6483351"/>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600" b="1" kern="1200">
                <a:solidFill>
                  <a:schemeClr val="tx1"/>
                </a:solidFill>
                <a:latin typeface="Cambria" panose="02040503050406030204" pitchFamily="18"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683-0D41-1E45-8714-724CB2570654}" type="slidenum">
              <a:rPr lang="en-US" smtClean="0"/>
              <a:pPr/>
              <a:t>‹#›</a:t>
            </a:fld>
            <a:endParaRPr lang="en-US" dirty="0"/>
          </a:p>
        </p:txBody>
      </p:sp>
    </p:spTree>
    <p:extLst>
      <p:ext uri="{BB962C8B-B14F-4D97-AF65-F5344CB8AC3E}">
        <p14:creationId xmlns:p14="http://schemas.microsoft.com/office/powerpoint/2010/main" val="3167773796"/>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6C2683-0D41-1E45-8714-724CB2570654}" type="slidenum">
              <a:rPr lang="en-US" smtClean="0"/>
              <a:t>‹#›</a:t>
            </a:fld>
            <a:endParaRPr lang="en-US"/>
          </a:p>
        </p:txBody>
      </p:sp>
    </p:spTree>
    <p:extLst>
      <p:ext uri="{BB962C8B-B14F-4D97-AF65-F5344CB8AC3E}">
        <p14:creationId xmlns:p14="http://schemas.microsoft.com/office/powerpoint/2010/main" val="4077514772"/>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6C2683-0D41-1E45-8714-724CB2570654}" type="slidenum">
              <a:rPr lang="en-US" smtClean="0"/>
              <a:t>‹#›</a:t>
            </a:fld>
            <a:endParaRPr lang="en-US"/>
          </a:p>
        </p:txBody>
      </p:sp>
    </p:spTree>
    <p:extLst>
      <p:ext uri="{BB962C8B-B14F-4D97-AF65-F5344CB8AC3E}">
        <p14:creationId xmlns:p14="http://schemas.microsoft.com/office/powerpoint/2010/main" val="4257821147"/>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6C2683-0D41-1E45-8714-724CB2570654}" type="slidenum">
              <a:rPr lang="en-US" smtClean="0"/>
              <a:t>‹#›</a:t>
            </a:fld>
            <a:endParaRPr lang="en-US"/>
          </a:p>
        </p:txBody>
      </p:sp>
    </p:spTree>
    <p:extLst>
      <p:ext uri="{BB962C8B-B14F-4D97-AF65-F5344CB8AC3E}">
        <p14:creationId xmlns:p14="http://schemas.microsoft.com/office/powerpoint/2010/main" val="1850008949"/>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6C2683-0D41-1E45-8714-724CB2570654}" type="slidenum">
              <a:rPr lang="en-US" smtClean="0"/>
              <a:t>‹#›</a:t>
            </a:fld>
            <a:endParaRPr lang="en-US"/>
          </a:p>
        </p:txBody>
      </p:sp>
    </p:spTree>
    <p:extLst>
      <p:ext uri="{BB962C8B-B14F-4D97-AF65-F5344CB8AC3E}">
        <p14:creationId xmlns:p14="http://schemas.microsoft.com/office/powerpoint/2010/main" val="2361095719"/>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6C2683-0D41-1E45-8714-724CB2570654}" type="slidenum">
              <a:rPr lang="en-US" smtClean="0"/>
              <a:t>‹#›</a:t>
            </a:fld>
            <a:endParaRPr lang="en-US"/>
          </a:p>
        </p:txBody>
      </p:sp>
    </p:spTree>
    <p:extLst>
      <p:ext uri="{BB962C8B-B14F-4D97-AF65-F5344CB8AC3E}">
        <p14:creationId xmlns:p14="http://schemas.microsoft.com/office/powerpoint/2010/main" val="1582025208"/>
      </p:ext>
    </p:extLst>
  </p:cSld>
  <p:clrMapOvr>
    <a:masterClrMapping/>
  </p:clrMapOvr>
</p:sldLayout>
</file>

<file path=ppt/slideLayouts/slideLayout753.xml><?xml version="1.0" encoding="utf-8"?>
<p:sldLayout xmlns:a="http://schemas.openxmlformats.org/drawingml/2006/main" xmlns:r="http://schemas.openxmlformats.org/officeDocument/2006/relationships" xmlns:p="http://schemas.openxmlformats.org/presentationml/2006/main" userDrawn="1">
  <p:cSld name="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872836"/>
          </a:xfrm>
          <a:prstGeom prst="rect">
            <a:avLst/>
          </a:prstGeom>
          <a:solidFill>
            <a:srgbClr val="CFDE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Title 1"/>
          <p:cNvSpPr>
            <a:spLocks noGrp="1"/>
          </p:cNvSpPr>
          <p:nvPr>
            <p:ph type="title"/>
          </p:nvPr>
        </p:nvSpPr>
        <p:spPr>
          <a:xfrm>
            <a:off x="133004" y="0"/>
            <a:ext cx="8894618" cy="931025"/>
          </a:xfrm>
        </p:spPr>
        <p:txBody>
          <a:bodyPr>
            <a:noAutofit/>
          </a:bodyPr>
          <a:lstStyle>
            <a:lvl1pPr>
              <a:defRPr sz="3200" b="1">
                <a:solidFill>
                  <a:srgbClr val="2963E3"/>
                </a:solidFill>
              </a:defRPr>
            </a:lvl1pPr>
          </a:lstStyle>
          <a:p>
            <a:r>
              <a:rPr lang="tr-TR" dirty="0"/>
              <a:t>Asıl başlık stilini düzenlemek için tıklayın</a:t>
            </a:r>
            <a:endParaRPr lang="en-US" dirty="0"/>
          </a:p>
        </p:txBody>
      </p:sp>
      <p:sp>
        <p:nvSpPr>
          <p:cNvPr id="3" name="Content Placeholder 2"/>
          <p:cNvSpPr>
            <a:spLocks noGrp="1"/>
          </p:cNvSpPr>
          <p:nvPr>
            <p:ph idx="1"/>
          </p:nvPr>
        </p:nvSpPr>
        <p:spPr>
          <a:xfrm>
            <a:off x="-1" y="1088967"/>
            <a:ext cx="9143999" cy="508799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a:xfrm>
            <a:off x="321078" y="6517178"/>
            <a:ext cx="1033897" cy="204298"/>
          </a:xfrm>
        </p:spPr>
        <p:txBody>
          <a:bodyPr/>
          <a:lstStyle/>
          <a:p>
            <a:fld id="{A332BEE0-9135-4AC6-885F-82FD1AE2535E}" type="datetime1">
              <a:rPr lang="tr-TR" smtClean="0"/>
              <a:t>26.06.2024</a:t>
            </a:fld>
            <a:endParaRPr lang="tr-TR" dirty="0"/>
          </a:p>
        </p:txBody>
      </p:sp>
      <p:sp>
        <p:nvSpPr>
          <p:cNvPr id="5" name="Footer Placeholder 4"/>
          <p:cNvSpPr>
            <a:spLocks noGrp="1"/>
          </p:cNvSpPr>
          <p:nvPr>
            <p:ph type="ftr" sz="quarter" idx="11"/>
          </p:nvPr>
        </p:nvSpPr>
        <p:spPr>
          <a:xfrm>
            <a:off x="3968299" y="6517178"/>
            <a:ext cx="4427556" cy="204298"/>
          </a:xfrm>
        </p:spPr>
        <p:txBody>
          <a:bodyPr/>
          <a:lstStyle/>
          <a:p>
            <a:endParaRPr lang="tr-TR" dirty="0"/>
          </a:p>
        </p:txBody>
      </p:sp>
      <p:sp>
        <p:nvSpPr>
          <p:cNvPr id="6" name="Slide Number Placeholder 5"/>
          <p:cNvSpPr>
            <a:spLocks noGrp="1"/>
          </p:cNvSpPr>
          <p:nvPr>
            <p:ph type="sldNum" sz="quarter" idx="12"/>
          </p:nvPr>
        </p:nvSpPr>
        <p:spPr>
          <a:xfrm>
            <a:off x="8395854" y="6517178"/>
            <a:ext cx="489065" cy="204298"/>
          </a:xfr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0" y="6514678"/>
            <a:ext cx="1315489" cy="253076"/>
          </a:xfrm>
          <a:prstGeom prst="rect">
            <a:avLst/>
          </a:prstGeom>
        </p:spPr>
      </p:pic>
    </p:spTree>
    <p:extLst>
      <p:ext uri="{BB962C8B-B14F-4D97-AF65-F5344CB8AC3E}">
        <p14:creationId xmlns:p14="http://schemas.microsoft.com/office/powerpoint/2010/main" val="3708137734"/>
      </p:ext>
    </p:extLst>
  </p:cSld>
  <p:clrMapOvr>
    <a:masterClrMapping/>
  </p:clrMapOvr>
</p:sldLayout>
</file>

<file path=ppt/slideLayouts/slideLayout75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336784084"/>
      </p:ext>
    </p:extLst>
  </p:cSld>
  <p:clrMapOvr>
    <a:masterClrMapping/>
  </p:clrMapOvr>
</p:sldLayout>
</file>

<file path=ppt/slideLayouts/slideLayout75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82727695"/>
      </p:ext>
    </p:extLst>
  </p:cSld>
  <p:clrMapOvr>
    <a:masterClrMapping/>
  </p:clrMapOvr>
</p:sldLayout>
</file>

<file path=ppt/slideLayouts/slideLayout7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59880087"/>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6/26/24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4244624393"/>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91815019"/>
      </p:ext>
    </p:extLst>
  </p:cSld>
  <p:clrMapOvr>
    <a:masterClrMapping/>
  </p:clrMapOvr>
  <p:hf hdr="0" ftr="0" dt="0"/>
</p:sldLayout>
</file>

<file path=ppt/slideLayouts/slideLayout7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5786338"/>
      </p:ext>
    </p:extLst>
  </p:cSld>
  <p:clrMapOvr>
    <a:masterClrMapping/>
  </p:clrMapOvr>
  <p:hf hdr="0" ftr="0" dt="0"/>
</p:sldLayout>
</file>

<file path=ppt/slideLayouts/slideLayout7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208804385"/>
      </p:ext>
    </p:extLst>
  </p:cSld>
  <p:clrMapOvr>
    <a:masterClrMapping/>
  </p:clrMapOvr>
  <p:hf hdr="0" ftr="0" dt="0"/>
</p:sldLayout>
</file>

<file path=ppt/slideLayouts/slideLayout7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36162269"/>
      </p:ext>
    </p:extLst>
  </p:cSld>
  <p:clrMapOvr>
    <a:masterClrMapping/>
  </p:clrMapOvr>
  <p:hf hdr="0" ftr="0" dt="0"/>
</p:sldLayout>
</file>

<file path=ppt/slideLayouts/slideLayout7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03433598"/>
      </p:ext>
    </p:extLst>
  </p:cSld>
  <p:clrMapOvr>
    <a:masterClrMapping/>
  </p:clrMapOvr>
  <p:hf hdr="0" ftr="0" dt="0"/>
</p:sldLayout>
</file>

<file path=ppt/slideLayouts/slideLayout7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992305471"/>
      </p:ext>
    </p:extLst>
  </p:cSld>
  <p:clrMapOvr>
    <a:masterClrMapping/>
  </p:clrMapOvr>
</p:sldLayout>
</file>

<file path=ppt/slideLayouts/slideLayout7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340615196"/>
      </p:ext>
    </p:extLst>
  </p:cSld>
  <p:clrMapOvr>
    <a:masterClrMapping/>
  </p:clrMapOvr>
</p:sldLayout>
</file>

<file path=ppt/slideLayouts/slideLayout7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8504847"/>
      </p:ext>
    </p:extLst>
  </p:cSld>
  <p:clrMapOvr>
    <a:masterClrMapping/>
  </p:clrMapOvr>
</p:sldLayout>
</file>

<file path=ppt/slideLayouts/slideLayout7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22477374"/>
      </p:ext>
    </p:extLst>
  </p:cSld>
  <p:clrMapOvr>
    <a:masterClrMapping/>
  </p:clrMapOvr>
</p:sldLayout>
</file>

<file path=ppt/slideLayouts/slideLayout7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0658046"/>
      </p:ext>
    </p:extLst>
  </p:cSld>
  <p:clrMapOvr>
    <a:masterClrMapping/>
  </p:clrMapOvr>
</p:sldLayout>
</file>

<file path=ppt/slideLayouts/slideLayout76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8398327"/>
      </p:ext>
    </p:extLst>
  </p:cSld>
  <p:clrMapOvr>
    <a:masterClrMapping/>
  </p:clrMapOvr>
</p:sldLayout>
</file>

<file path=ppt/slideLayouts/slideLayout7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0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117049227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7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3506946217"/>
      </p:ext>
    </p:extLst>
  </p:cSld>
  <p:clrMapOvr>
    <a:masterClrMapping/>
  </p:clrMapOvr>
</p:sldLayout>
</file>

<file path=ppt/slideLayouts/slideLayout7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61697"/>
      </p:ext>
    </p:extLst>
  </p:cSld>
  <p:clrMapOvr>
    <a:masterClrMapping/>
  </p:clrMapOvr>
</p:sldLayout>
</file>

<file path=ppt/slideLayouts/slideLayout7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4"/>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2"/>
            <a:ext cx="9144000" cy="1437501"/>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547340867"/>
      </p:ext>
    </p:extLst>
  </p:cSld>
  <p:clrMapOvr>
    <a:masterClrMapping/>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75992" y="11100"/>
            <a:ext cx="8987621" cy="761258"/>
          </a:xfrm>
          <a:prstGeom prst="rect">
            <a:avLst/>
          </a:prstGeom>
        </p:spPr>
        <p:txBody>
          <a:bodyPr anchor="ctr"/>
          <a:lstStyle>
            <a:lvl1pPr>
              <a:lnSpc>
                <a:spcPct val="100000"/>
              </a:lnSpc>
              <a:spcAft>
                <a:spcPts val="600"/>
              </a:spcAft>
              <a:defRPr sz="40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6"/>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7"/>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pPr/>
              <a:t>‹#›</a:t>
            </a:fld>
            <a:endParaRPr lang="en-US" sz="2000" dirty="0"/>
          </a:p>
        </p:txBody>
      </p:sp>
      <p:pic>
        <p:nvPicPr>
          <p:cNvPr id="9" name="Picture 8" descr="safari.png"/>
          <p:cNvPicPr>
            <a:picLocks noChangeAspect="1"/>
          </p:cNvPicPr>
          <p:nvPr userDrawn="1"/>
        </p:nvPicPr>
        <p:blipFill>
          <a:blip r:embed="rId2" cstate="print"/>
          <a:stretch>
            <a:fillRect/>
          </a:stretch>
        </p:blipFill>
        <p:spPr>
          <a:xfrm>
            <a:off x="75992"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2"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sz="1800"/>
          </a:p>
        </p:txBody>
      </p:sp>
    </p:spTree>
    <p:extLst>
      <p:ext uri="{BB962C8B-B14F-4D97-AF65-F5344CB8AC3E}">
        <p14:creationId xmlns:p14="http://schemas.microsoft.com/office/powerpoint/2010/main" val="3656502188"/>
      </p:ext>
    </p:extLst>
  </p:cSld>
  <p:clrMapOvr>
    <a:masterClrMapping/>
  </p:clrMapOvr>
  <p:extLst>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77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5"/>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4"/>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7"/>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pPr/>
              <a:t>‹#›</a:t>
            </a:fld>
            <a:endParaRPr lang="en-US" sz="2000"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5"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2853531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13" Type="http://schemas.openxmlformats.org/officeDocument/2006/relationships/theme" Target="../theme/theme47.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slideLayout" Target="../slideLayouts/slideLayout512.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 Id="rId14" Type="http://schemas.openxmlformats.org/officeDocument/2006/relationships/image" Target="../media/image1.png"/></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theme" Target="../theme/theme48.xml"/><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slideLayout" Target="../slideLayouts/slideLayout524.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2.xml"/><Relationship Id="rId13" Type="http://schemas.openxmlformats.org/officeDocument/2006/relationships/theme" Target="../theme/theme49.xml"/><Relationship Id="rId3" Type="http://schemas.openxmlformats.org/officeDocument/2006/relationships/slideLayout" Target="../slideLayouts/slideLayout527.xml"/><Relationship Id="rId7" Type="http://schemas.openxmlformats.org/officeDocument/2006/relationships/slideLayout" Target="../slideLayouts/slideLayout531.xml"/><Relationship Id="rId12" Type="http://schemas.openxmlformats.org/officeDocument/2006/relationships/slideLayout" Target="../slideLayouts/slideLayout536.xml"/><Relationship Id="rId2" Type="http://schemas.openxmlformats.org/officeDocument/2006/relationships/slideLayout" Target="../slideLayouts/slideLayout526.xml"/><Relationship Id="rId1" Type="http://schemas.openxmlformats.org/officeDocument/2006/relationships/slideLayout" Target="../slideLayouts/slideLayout525.xml"/><Relationship Id="rId6" Type="http://schemas.openxmlformats.org/officeDocument/2006/relationships/slideLayout" Target="../slideLayouts/slideLayout530.xml"/><Relationship Id="rId11" Type="http://schemas.openxmlformats.org/officeDocument/2006/relationships/slideLayout" Target="../slideLayouts/slideLayout535.xml"/><Relationship Id="rId5" Type="http://schemas.openxmlformats.org/officeDocument/2006/relationships/slideLayout" Target="../slideLayouts/slideLayout529.xml"/><Relationship Id="rId10" Type="http://schemas.openxmlformats.org/officeDocument/2006/relationships/slideLayout" Target="../slideLayouts/slideLayout534.xml"/><Relationship Id="rId4" Type="http://schemas.openxmlformats.org/officeDocument/2006/relationships/slideLayout" Target="../slideLayouts/slideLayout528.xml"/><Relationship Id="rId9"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4.xml"/><Relationship Id="rId13" Type="http://schemas.openxmlformats.org/officeDocument/2006/relationships/image" Target="../media/image1.png"/><Relationship Id="rId3" Type="http://schemas.openxmlformats.org/officeDocument/2006/relationships/slideLayout" Target="../slideLayouts/slideLayout539.xml"/><Relationship Id="rId7" Type="http://schemas.openxmlformats.org/officeDocument/2006/relationships/slideLayout" Target="../slideLayouts/slideLayout543.xml"/><Relationship Id="rId12" Type="http://schemas.openxmlformats.org/officeDocument/2006/relationships/theme" Target="../theme/theme50.xml"/><Relationship Id="rId2" Type="http://schemas.openxmlformats.org/officeDocument/2006/relationships/slideLayout" Target="../slideLayouts/slideLayout538.xml"/><Relationship Id="rId1" Type="http://schemas.openxmlformats.org/officeDocument/2006/relationships/slideLayout" Target="../slideLayouts/slideLayout537.xml"/><Relationship Id="rId6" Type="http://schemas.openxmlformats.org/officeDocument/2006/relationships/slideLayout" Target="../slideLayouts/slideLayout542.xml"/><Relationship Id="rId11" Type="http://schemas.openxmlformats.org/officeDocument/2006/relationships/slideLayout" Target="../slideLayouts/slideLayout547.xml"/><Relationship Id="rId5" Type="http://schemas.openxmlformats.org/officeDocument/2006/relationships/slideLayout" Target="../slideLayouts/slideLayout541.xml"/><Relationship Id="rId10" Type="http://schemas.openxmlformats.org/officeDocument/2006/relationships/slideLayout" Target="../slideLayouts/slideLayout546.xml"/><Relationship Id="rId4" Type="http://schemas.openxmlformats.org/officeDocument/2006/relationships/slideLayout" Target="../slideLayouts/slideLayout540.xml"/><Relationship Id="rId9" Type="http://schemas.openxmlformats.org/officeDocument/2006/relationships/slideLayout" Target="../slideLayouts/slideLayout54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5.xml"/><Relationship Id="rId13" Type="http://schemas.openxmlformats.org/officeDocument/2006/relationships/theme" Target="../theme/theme51.xml"/><Relationship Id="rId3" Type="http://schemas.openxmlformats.org/officeDocument/2006/relationships/slideLayout" Target="../slideLayouts/slideLayout550.xml"/><Relationship Id="rId7" Type="http://schemas.openxmlformats.org/officeDocument/2006/relationships/slideLayout" Target="../slideLayouts/slideLayout554.xml"/><Relationship Id="rId12" Type="http://schemas.openxmlformats.org/officeDocument/2006/relationships/slideLayout" Target="../slideLayouts/slideLayout559.xml"/><Relationship Id="rId2" Type="http://schemas.openxmlformats.org/officeDocument/2006/relationships/slideLayout" Target="../slideLayouts/slideLayout549.xml"/><Relationship Id="rId1" Type="http://schemas.openxmlformats.org/officeDocument/2006/relationships/slideLayout" Target="../slideLayouts/slideLayout548.xml"/><Relationship Id="rId6" Type="http://schemas.openxmlformats.org/officeDocument/2006/relationships/slideLayout" Target="../slideLayouts/slideLayout553.xml"/><Relationship Id="rId11" Type="http://schemas.openxmlformats.org/officeDocument/2006/relationships/slideLayout" Target="../slideLayouts/slideLayout558.xml"/><Relationship Id="rId5" Type="http://schemas.openxmlformats.org/officeDocument/2006/relationships/slideLayout" Target="../slideLayouts/slideLayout552.xml"/><Relationship Id="rId10" Type="http://schemas.openxmlformats.org/officeDocument/2006/relationships/slideLayout" Target="../slideLayouts/slideLayout557.xml"/><Relationship Id="rId4" Type="http://schemas.openxmlformats.org/officeDocument/2006/relationships/slideLayout" Target="../slideLayouts/slideLayout551.xml"/><Relationship Id="rId9" Type="http://schemas.openxmlformats.org/officeDocument/2006/relationships/slideLayout" Target="../slideLayouts/slideLayout556.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7.xml"/><Relationship Id="rId13" Type="http://schemas.openxmlformats.org/officeDocument/2006/relationships/theme" Target="../theme/theme52.xml"/><Relationship Id="rId3" Type="http://schemas.openxmlformats.org/officeDocument/2006/relationships/slideLayout" Target="../slideLayouts/slideLayout562.xml"/><Relationship Id="rId7" Type="http://schemas.openxmlformats.org/officeDocument/2006/relationships/slideLayout" Target="../slideLayouts/slideLayout566.xml"/><Relationship Id="rId12" Type="http://schemas.openxmlformats.org/officeDocument/2006/relationships/slideLayout" Target="../slideLayouts/slideLayout571.xml"/><Relationship Id="rId2" Type="http://schemas.openxmlformats.org/officeDocument/2006/relationships/slideLayout" Target="../slideLayouts/slideLayout561.xml"/><Relationship Id="rId1" Type="http://schemas.openxmlformats.org/officeDocument/2006/relationships/slideLayout" Target="../slideLayouts/slideLayout560.xml"/><Relationship Id="rId6" Type="http://schemas.openxmlformats.org/officeDocument/2006/relationships/slideLayout" Target="../slideLayouts/slideLayout565.xml"/><Relationship Id="rId11" Type="http://schemas.openxmlformats.org/officeDocument/2006/relationships/slideLayout" Target="../slideLayouts/slideLayout570.xml"/><Relationship Id="rId5" Type="http://schemas.openxmlformats.org/officeDocument/2006/relationships/slideLayout" Target="../slideLayouts/slideLayout564.xml"/><Relationship Id="rId10" Type="http://schemas.openxmlformats.org/officeDocument/2006/relationships/slideLayout" Target="../slideLayouts/slideLayout569.xml"/><Relationship Id="rId4" Type="http://schemas.openxmlformats.org/officeDocument/2006/relationships/slideLayout" Target="../slideLayouts/slideLayout563.xml"/><Relationship Id="rId9" Type="http://schemas.openxmlformats.org/officeDocument/2006/relationships/slideLayout" Target="../slideLayouts/slideLayout568.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73.xml"/><Relationship Id="rId1" Type="http://schemas.openxmlformats.org/officeDocument/2006/relationships/slideLayout" Target="../slideLayouts/slideLayout572.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1.xml"/><Relationship Id="rId13" Type="http://schemas.openxmlformats.org/officeDocument/2006/relationships/image" Target="../media/image1.png"/><Relationship Id="rId3" Type="http://schemas.openxmlformats.org/officeDocument/2006/relationships/slideLayout" Target="../slideLayouts/slideLayout576.xml"/><Relationship Id="rId7" Type="http://schemas.openxmlformats.org/officeDocument/2006/relationships/slideLayout" Target="../slideLayouts/slideLayout580.xml"/><Relationship Id="rId12"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 Id="rId6" Type="http://schemas.openxmlformats.org/officeDocument/2006/relationships/slideLayout" Target="../slideLayouts/slideLayout579.xml"/><Relationship Id="rId11" Type="http://schemas.openxmlformats.org/officeDocument/2006/relationships/slideLayout" Target="../slideLayouts/slideLayout584.xml"/><Relationship Id="rId5" Type="http://schemas.openxmlformats.org/officeDocument/2006/relationships/slideLayout" Target="../slideLayouts/slideLayout578.xml"/><Relationship Id="rId10" Type="http://schemas.openxmlformats.org/officeDocument/2006/relationships/slideLayout" Target="../slideLayouts/slideLayout583.xml"/><Relationship Id="rId4" Type="http://schemas.openxmlformats.org/officeDocument/2006/relationships/slideLayout" Target="../slideLayouts/slideLayout577.xml"/><Relationship Id="rId9" Type="http://schemas.openxmlformats.org/officeDocument/2006/relationships/slideLayout" Target="../slideLayouts/slideLayout582.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2.xml"/><Relationship Id="rId13" Type="http://schemas.openxmlformats.org/officeDocument/2006/relationships/image" Target="../media/image1.png"/><Relationship Id="rId3" Type="http://schemas.openxmlformats.org/officeDocument/2006/relationships/slideLayout" Target="../slideLayouts/slideLayout587.xml"/><Relationship Id="rId7" Type="http://schemas.openxmlformats.org/officeDocument/2006/relationships/slideLayout" Target="../slideLayouts/slideLayout591.xml"/><Relationship Id="rId12" Type="http://schemas.openxmlformats.org/officeDocument/2006/relationships/theme" Target="../theme/theme55.xml"/><Relationship Id="rId2" Type="http://schemas.openxmlformats.org/officeDocument/2006/relationships/slideLayout" Target="../slideLayouts/slideLayout586.xml"/><Relationship Id="rId1" Type="http://schemas.openxmlformats.org/officeDocument/2006/relationships/slideLayout" Target="../slideLayouts/slideLayout585.xml"/><Relationship Id="rId6" Type="http://schemas.openxmlformats.org/officeDocument/2006/relationships/slideLayout" Target="../slideLayouts/slideLayout590.xml"/><Relationship Id="rId11" Type="http://schemas.openxmlformats.org/officeDocument/2006/relationships/slideLayout" Target="../slideLayouts/slideLayout595.xml"/><Relationship Id="rId5" Type="http://schemas.openxmlformats.org/officeDocument/2006/relationships/slideLayout" Target="../slideLayouts/slideLayout589.xml"/><Relationship Id="rId10" Type="http://schemas.openxmlformats.org/officeDocument/2006/relationships/slideLayout" Target="../slideLayouts/slideLayout594.xml"/><Relationship Id="rId4" Type="http://schemas.openxmlformats.org/officeDocument/2006/relationships/slideLayout" Target="../slideLayouts/slideLayout588.xml"/><Relationship Id="rId9" Type="http://schemas.openxmlformats.org/officeDocument/2006/relationships/slideLayout" Target="../slideLayouts/slideLayout593.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3.xml"/><Relationship Id="rId13" Type="http://schemas.openxmlformats.org/officeDocument/2006/relationships/image" Target="../media/image1.png"/><Relationship Id="rId3" Type="http://schemas.openxmlformats.org/officeDocument/2006/relationships/slideLayout" Target="../slideLayouts/slideLayout598.xml"/><Relationship Id="rId7" Type="http://schemas.openxmlformats.org/officeDocument/2006/relationships/slideLayout" Target="../slideLayouts/slideLayout602.xml"/><Relationship Id="rId12" Type="http://schemas.openxmlformats.org/officeDocument/2006/relationships/theme" Target="../theme/theme56.xml"/><Relationship Id="rId2" Type="http://schemas.openxmlformats.org/officeDocument/2006/relationships/slideLayout" Target="../slideLayouts/slideLayout597.xml"/><Relationship Id="rId1" Type="http://schemas.openxmlformats.org/officeDocument/2006/relationships/slideLayout" Target="../slideLayouts/slideLayout596.xml"/><Relationship Id="rId6" Type="http://schemas.openxmlformats.org/officeDocument/2006/relationships/slideLayout" Target="../slideLayouts/slideLayout601.xml"/><Relationship Id="rId11" Type="http://schemas.openxmlformats.org/officeDocument/2006/relationships/slideLayout" Target="../slideLayouts/slideLayout606.xml"/><Relationship Id="rId5" Type="http://schemas.openxmlformats.org/officeDocument/2006/relationships/slideLayout" Target="../slideLayouts/slideLayout600.xml"/><Relationship Id="rId10" Type="http://schemas.openxmlformats.org/officeDocument/2006/relationships/slideLayout" Target="../slideLayouts/slideLayout605.xml"/><Relationship Id="rId4" Type="http://schemas.openxmlformats.org/officeDocument/2006/relationships/slideLayout" Target="../slideLayouts/slideLayout599.xml"/><Relationship Id="rId9" Type="http://schemas.openxmlformats.org/officeDocument/2006/relationships/slideLayout" Target="../slideLayouts/slideLayout604.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4.xml"/><Relationship Id="rId13" Type="http://schemas.openxmlformats.org/officeDocument/2006/relationships/theme" Target="../theme/theme57.xml"/><Relationship Id="rId3" Type="http://schemas.openxmlformats.org/officeDocument/2006/relationships/slideLayout" Target="../slideLayouts/slideLayout609.xml"/><Relationship Id="rId7" Type="http://schemas.openxmlformats.org/officeDocument/2006/relationships/slideLayout" Target="../slideLayouts/slideLayout613.xml"/><Relationship Id="rId12" Type="http://schemas.openxmlformats.org/officeDocument/2006/relationships/slideLayout" Target="../slideLayouts/slideLayout618.xml"/><Relationship Id="rId2" Type="http://schemas.openxmlformats.org/officeDocument/2006/relationships/slideLayout" Target="../slideLayouts/slideLayout608.xml"/><Relationship Id="rId1" Type="http://schemas.openxmlformats.org/officeDocument/2006/relationships/slideLayout" Target="../slideLayouts/slideLayout607.xml"/><Relationship Id="rId6" Type="http://schemas.openxmlformats.org/officeDocument/2006/relationships/slideLayout" Target="../slideLayouts/slideLayout612.xml"/><Relationship Id="rId11" Type="http://schemas.openxmlformats.org/officeDocument/2006/relationships/slideLayout" Target="../slideLayouts/slideLayout617.xml"/><Relationship Id="rId5" Type="http://schemas.openxmlformats.org/officeDocument/2006/relationships/slideLayout" Target="../slideLayouts/slideLayout611.xml"/><Relationship Id="rId10" Type="http://schemas.openxmlformats.org/officeDocument/2006/relationships/slideLayout" Target="../slideLayouts/slideLayout616.xml"/><Relationship Id="rId4" Type="http://schemas.openxmlformats.org/officeDocument/2006/relationships/slideLayout" Target="../slideLayouts/slideLayout610.xml"/><Relationship Id="rId9" Type="http://schemas.openxmlformats.org/officeDocument/2006/relationships/slideLayout" Target="../slideLayouts/slideLayout615.xml"/></Relationships>
</file>

<file path=ppt/slideMasters/_rels/slideMaster58.xml.rels><?xml version="1.0" encoding="UTF-8" standalone="yes"?>
<Relationships xmlns="http://schemas.openxmlformats.org/package/2006/relationships"><Relationship Id="rId3" Type="http://schemas.openxmlformats.org/officeDocument/2006/relationships/theme" Target="../theme/theme58.xml"/><Relationship Id="rId2" Type="http://schemas.openxmlformats.org/officeDocument/2006/relationships/slideLayout" Target="../slideLayouts/slideLayout620.xml"/><Relationship Id="rId1" Type="http://schemas.openxmlformats.org/officeDocument/2006/relationships/slideLayout" Target="../slideLayouts/slideLayout619.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theme" Target="../theme/theme59.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3.xml"/><Relationship Id="rId1" Type="http://schemas.openxmlformats.org/officeDocument/2006/relationships/slideLayout" Target="../slideLayouts/slideLayout632.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1.xml"/><Relationship Id="rId13" Type="http://schemas.openxmlformats.org/officeDocument/2006/relationships/theme" Target="../theme/theme61.xml"/><Relationship Id="rId3" Type="http://schemas.openxmlformats.org/officeDocument/2006/relationships/slideLayout" Target="../slideLayouts/slideLayout636.xml"/><Relationship Id="rId7" Type="http://schemas.openxmlformats.org/officeDocument/2006/relationships/slideLayout" Target="../slideLayouts/slideLayout640.xml"/><Relationship Id="rId12" Type="http://schemas.openxmlformats.org/officeDocument/2006/relationships/slideLayout" Target="../slideLayouts/slideLayout645.xml"/><Relationship Id="rId2" Type="http://schemas.openxmlformats.org/officeDocument/2006/relationships/slideLayout" Target="../slideLayouts/slideLayout635.xml"/><Relationship Id="rId1" Type="http://schemas.openxmlformats.org/officeDocument/2006/relationships/slideLayout" Target="../slideLayouts/slideLayout634.xml"/><Relationship Id="rId6" Type="http://schemas.openxmlformats.org/officeDocument/2006/relationships/slideLayout" Target="../slideLayouts/slideLayout639.xml"/><Relationship Id="rId11" Type="http://schemas.openxmlformats.org/officeDocument/2006/relationships/slideLayout" Target="../slideLayouts/slideLayout644.xml"/><Relationship Id="rId5" Type="http://schemas.openxmlformats.org/officeDocument/2006/relationships/slideLayout" Target="../slideLayouts/slideLayout638.xml"/><Relationship Id="rId10" Type="http://schemas.openxmlformats.org/officeDocument/2006/relationships/slideLayout" Target="../slideLayouts/slideLayout643.xml"/><Relationship Id="rId4" Type="http://schemas.openxmlformats.org/officeDocument/2006/relationships/slideLayout" Target="../slideLayouts/slideLayout637.xml"/><Relationship Id="rId9" Type="http://schemas.openxmlformats.org/officeDocument/2006/relationships/slideLayout" Target="../slideLayouts/slideLayout642.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13" Type="http://schemas.openxmlformats.org/officeDocument/2006/relationships/theme" Target="../theme/theme62.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slideLayout" Target="../slideLayouts/slideLayout657.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3" Type="http://schemas.openxmlformats.org/officeDocument/2006/relationships/slideLayout" Target="../slideLayouts/slideLayout660.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5" Type="http://schemas.openxmlformats.org/officeDocument/2006/relationships/theme" Target="../theme/theme63.xml"/><Relationship Id="rId4" Type="http://schemas.openxmlformats.org/officeDocument/2006/relationships/slideLayout" Target="../slideLayouts/slideLayout66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69.xml"/><Relationship Id="rId3" Type="http://schemas.openxmlformats.org/officeDocument/2006/relationships/slideLayout" Target="../slideLayouts/slideLayout664.xml"/><Relationship Id="rId7" Type="http://schemas.openxmlformats.org/officeDocument/2006/relationships/slideLayout" Target="../slideLayouts/slideLayout668.xml"/><Relationship Id="rId12" Type="http://schemas.openxmlformats.org/officeDocument/2006/relationships/theme" Target="../theme/theme64.xml"/><Relationship Id="rId2" Type="http://schemas.openxmlformats.org/officeDocument/2006/relationships/slideLayout" Target="../slideLayouts/slideLayout663.xml"/><Relationship Id="rId1" Type="http://schemas.openxmlformats.org/officeDocument/2006/relationships/slideLayout" Target="../slideLayouts/slideLayout662.xml"/><Relationship Id="rId6" Type="http://schemas.openxmlformats.org/officeDocument/2006/relationships/slideLayout" Target="../slideLayouts/slideLayout667.xml"/><Relationship Id="rId11" Type="http://schemas.openxmlformats.org/officeDocument/2006/relationships/slideLayout" Target="../slideLayouts/slideLayout672.xml"/><Relationship Id="rId5" Type="http://schemas.openxmlformats.org/officeDocument/2006/relationships/slideLayout" Target="../slideLayouts/slideLayout666.xml"/><Relationship Id="rId10" Type="http://schemas.openxmlformats.org/officeDocument/2006/relationships/slideLayout" Target="../slideLayouts/slideLayout671.xml"/><Relationship Id="rId4" Type="http://schemas.openxmlformats.org/officeDocument/2006/relationships/slideLayout" Target="../slideLayouts/slideLayout665.xml"/><Relationship Id="rId9" Type="http://schemas.openxmlformats.org/officeDocument/2006/relationships/slideLayout" Target="../slideLayouts/slideLayout670.xml"/></Relationships>
</file>

<file path=ppt/slideMasters/_rels/slideMaster65.xml.rels><?xml version="1.0" encoding="UTF-8" standalone="yes"?>
<Relationships xmlns="http://schemas.openxmlformats.org/package/2006/relationships"><Relationship Id="rId3" Type="http://schemas.openxmlformats.org/officeDocument/2006/relationships/slideLayout" Target="../slideLayouts/slideLayout675.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4" Type="http://schemas.openxmlformats.org/officeDocument/2006/relationships/theme" Target="../theme/theme65.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3.xml"/><Relationship Id="rId13" Type="http://schemas.openxmlformats.org/officeDocument/2006/relationships/theme" Target="../theme/theme66.xml"/><Relationship Id="rId3" Type="http://schemas.openxmlformats.org/officeDocument/2006/relationships/slideLayout" Target="../slideLayouts/slideLayout678.xml"/><Relationship Id="rId7" Type="http://schemas.openxmlformats.org/officeDocument/2006/relationships/slideLayout" Target="../slideLayouts/slideLayout682.xml"/><Relationship Id="rId12" Type="http://schemas.openxmlformats.org/officeDocument/2006/relationships/slideLayout" Target="../slideLayouts/slideLayout687.xml"/><Relationship Id="rId2" Type="http://schemas.openxmlformats.org/officeDocument/2006/relationships/slideLayout" Target="../slideLayouts/slideLayout677.xml"/><Relationship Id="rId1" Type="http://schemas.openxmlformats.org/officeDocument/2006/relationships/slideLayout" Target="../slideLayouts/slideLayout676.xml"/><Relationship Id="rId6" Type="http://schemas.openxmlformats.org/officeDocument/2006/relationships/slideLayout" Target="../slideLayouts/slideLayout681.xml"/><Relationship Id="rId11" Type="http://schemas.openxmlformats.org/officeDocument/2006/relationships/slideLayout" Target="../slideLayouts/slideLayout686.xml"/><Relationship Id="rId5" Type="http://schemas.openxmlformats.org/officeDocument/2006/relationships/slideLayout" Target="../slideLayouts/slideLayout680.xml"/><Relationship Id="rId10" Type="http://schemas.openxmlformats.org/officeDocument/2006/relationships/slideLayout" Target="../slideLayouts/slideLayout685.xml"/><Relationship Id="rId4" Type="http://schemas.openxmlformats.org/officeDocument/2006/relationships/slideLayout" Target="../slideLayouts/slideLayout679.xml"/><Relationship Id="rId9" Type="http://schemas.openxmlformats.org/officeDocument/2006/relationships/slideLayout" Target="../slideLayouts/slideLayout684.xml"/></Relationships>
</file>

<file path=ppt/slideMasters/_rels/slideMaster67.xml.rels><?xml version="1.0" encoding="UTF-8" standalone="yes"?>
<Relationships xmlns="http://schemas.openxmlformats.org/package/2006/relationships"><Relationship Id="rId3" Type="http://schemas.openxmlformats.org/officeDocument/2006/relationships/slideLayout" Target="../slideLayouts/slideLayout690.xml"/><Relationship Id="rId2" Type="http://schemas.openxmlformats.org/officeDocument/2006/relationships/slideLayout" Target="../slideLayouts/slideLayout689.xml"/><Relationship Id="rId1" Type="http://schemas.openxmlformats.org/officeDocument/2006/relationships/slideLayout" Target="../slideLayouts/slideLayout688.xml"/><Relationship Id="rId4" Type="http://schemas.openxmlformats.org/officeDocument/2006/relationships/theme" Target="../theme/theme6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698.xml"/><Relationship Id="rId13" Type="http://schemas.openxmlformats.org/officeDocument/2006/relationships/theme" Target="../theme/theme68.xml"/><Relationship Id="rId3" Type="http://schemas.openxmlformats.org/officeDocument/2006/relationships/slideLayout" Target="../slideLayouts/slideLayout693.xml"/><Relationship Id="rId7" Type="http://schemas.openxmlformats.org/officeDocument/2006/relationships/slideLayout" Target="../slideLayouts/slideLayout697.xml"/><Relationship Id="rId12" Type="http://schemas.openxmlformats.org/officeDocument/2006/relationships/slideLayout" Target="../slideLayouts/slideLayout702.xml"/><Relationship Id="rId2" Type="http://schemas.openxmlformats.org/officeDocument/2006/relationships/slideLayout" Target="../slideLayouts/slideLayout692.xml"/><Relationship Id="rId1" Type="http://schemas.openxmlformats.org/officeDocument/2006/relationships/slideLayout" Target="../slideLayouts/slideLayout691.xml"/><Relationship Id="rId6" Type="http://schemas.openxmlformats.org/officeDocument/2006/relationships/slideLayout" Target="../slideLayouts/slideLayout696.xml"/><Relationship Id="rId11" Type="http://schemas.openxmlformats.org/officeDocument/2006/relationships/slideLayout" Target="../slideLayouts/slideLayout701.xml"/><Relationship Id="rId5" Type="http://schemas.openxmlformats.org/officeDocument/2006/relationships/slideLayout" Target="../slideLayouts/slideLayout695.xml"/><Relationship Id="rId10" Type="http://schemas.openxmlformats.org/officeDocument/2006/relationships/slideLayout" Target="../slideLayouts/slideLayout700.xml"/><Relationship Id="rId4" Type="http://schemas.openxmlformats.org/officeDocument/2006/relationships/slideLayout" Target="../slideLayouts/slideLayout694.xml"/><Relationship Id="rId9" Type="http://schemas.openxmlformats.org/officeDocument/2006/relationships/slideLayout" Target="../slideLayouts/slideLayout699.xml"/><Relationship Id="rId14" Type="http://schemas.openxmlformats.org/officeDocument/2006/relationships/image" Target="../media/image1.png"/></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10.xml"/><Relationship Id="rId13" Type="http://schemas.openxmlformats.org/officeDocument/2006/relationships/image" Target="../media/image1.png"/><Relationship Id="rId3" Type="http://schemas.openxmlformats.org/officeDocument/2006/relationships/slideLayout" Target="../slideLayouts/slideLayout705.xml"/><Relationship Id="rId7" Type="http://schemas.openxmlformats.org/officeDocument/2006/relationships/slideLayout" Target="../slideLayouts/slideLayout709.xml"/><Relationship Id="rId12" Type="http://schemas.openxmlformats.org/officeDocument/2006/relationships/theme" Target="../theme/theme69.xml"/><Relationship Id="rId2" Type="http://schemas.openxmlformats.org/officeDocument/2006/relationships/slideLayout" Target="../slideLayouts/slideLayout704.xml"/><Relationship Id="rId1" Type="http://schemas.openxmlformats.org/officeDocument/2006/relationships/slideLayout" Target="../slideLayouts/slideLayout703.xml"/><Relationship Id="rId6" Type="http://schemas.openxmlformats.org/officeDocument/2006/relationships/slideLayout" Target="../slideLayouts/slideLayout708.xml"/><Relationship Id="rId11" Type="http://schemas.openxmlformats.org/officeDocument/2006/relationships/slideLayout" Target="../slideLayouts/slideLayout713.xml"/><Relationship Id="rId5" Type="http://schemas.openxmlformats.org/officeDocument/2006/relationships/slideLayout" Target="../slideLayouts/slideLayout707.xml"/><Relationship Id="rId10" Type="http://schemas.openxmlformats.org/officeDocument/2006/relationships/slideLayout" Target="../slideLayouts/slideLayout712.xml"/><Relationship Id="rId4" Type="http://schemas.openxmlformats.org/officeDocument/2006/relationships/slideLayout" Target="../slideLayouts/slideLayout706.xml"/><Relationship Id="rId9" Type="http://schemas.openxmlformats.org/officeDocument/2006/relationships/slideLayout" Target="../slideLayouts/slideLayout711.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21.xml"/><Relationship Id="rId13" Type="http://schemas.openxmlformats.org/officeDocument/2006/relationships/slideLayout" Target="../slideLayouts/slideLayout726.xml"/><Relationship Id="rId3" Type="http://schemas.openxmlformats.org/officeDocument/2006/relationships/slideLayout" Target="../slideLayouts/slideLayout716.xml"/><Relationship Id="rId7" Type="http://schemas.openxmlformats.org/officeDocument/2006/relationships/slideLayout" Target="../slideLayouts/slideLayout720.xml"/><Relationship Id="rId12" Type="http://schemas.openxmlformats.org/officeDocument/2006/relationships/slideLayout" Target="../slideLayouts/slideLayout725.xml"/><Relationship Id="rId2" Type="http://schemas.openxmlformats.org/officeDocument/2006/relationships/slideLayout" Target="../slideLayouts/slideLayout715.xml"/><Relationship Id="rId1" Type="http://schemas.openxmlformats.org/officeDocument/2006/relationships/slideLayout" Target="../slideLayouts/slideLayout714.xml"/><Relationship Id="rId6" Type="http://schemas.openxmlformats.org/officeDocument/2006/relationships/slideLayout" Target="../slideLayouts/slideLayout719.xml"/><Relationship Id="rId11" Type="http://schemas.openxmlformats.org/officeDocument/2006/relationships/slideLayout" Target="../slideLayouts/slideLayout724.xml"/><Relationship Id="rId5" Type="http://schemas.openxmlformats.org/officeDocument/2006/relationships/slideLayout" Target="../slideLayouts/slideLayout718.xml"/><Relationship Id="rId10" Type="http://schemas.openxmlformats.org/officeDocument/2006/relationships/slideLayout" Target="../slideLayouts/slideLayout723.xml"/><Relationship Id="rId4" Type="http://schemas.openxmlformats.org/officeDocument/2006/relationships/slideLayout" Target="../slideLayouts/slideLayout717.xml"/><Relationship Id="rId9" Type="http://schemas.openxmlformats.org/officeDocument/2006/relationships/slideLayout" Target="../slideLayouts/slideLayout722.xml"/><Relationship Id="rId14" Type="http://schemas.openxmlformats.org/officeDocument/2006/relationships/theme" Target="../theme/theme70.xml"/></Relationships>
</file>

<file path=ppt/slideMasters/_rels/slideMaster71.xml.rels><?xml version="1.0" encoding="UTF-8" standalone="yes"?>
<Relationships xmlns="http://schemas.openxmlformats.org/package/2006/relationships"><Relationship Id="rId3" Type="http://schemas.openxmlformats.org/officeDocument/2006/relationships/theme" Target="../theme/theme71.xml"/><Relationship Id="rId2" Type="http://schemas.openxmlformats.org/officeDocument/2006/relationships/slideLayout" Target="../slideLayouts/slideLayout728.xml"/><Relationship Id="rId1" Type="http://schemas.openxmlformats.org/officeDocument/2006/relationships/slideLayout" Target="../slideLayouts/slideLayout727.xml"/></Relationships>
</file>

<file path=ppt/slideMasters/_rels/slideMaster72.xml.rels><?xml version="1.0" encoding="UTF-8" standalone="yes"?>
<Relationships xmlns="http://schemas.openxmlformats.org/package/2006/relationships"><Relationship Id="rId3" Type="http://schemas.openxmlformats.org/officeDocument/2006/relationships/theme" Target="../theme/theme72.xml"/><Relationship Id="rId2" Type="http://schemas.openxmlformats.org/officeDocument/2006/relationships/slideLayout" Target="../slideLayouts/slideLayout730.xml"/><Relationship Id="rId1" Type="http://schemas.openxmlformats.org/officeDocument/2006/relationships/slideLayout" Target="../slideLayouts/slideLayout729.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38.xml"/><Relationship Id="rId3" Type="http://schemas.openxmlformats.org/officeDocument/2006/relationships/slideLayout" Target="../slideLayouts/slideLayout733.xml"/><Relationship Id="rId7" Type="http://schemas.openxmlformats.org/officeDocument/2006/relationships/slideLayout" Target="../slideLayouts/slideLayout737.xml"/><Relationship Id="rId12" Type="http://schemas.openxmlformats.org/officeDocument/2006/relationships/theme" Target="../theme/theme73.xml"/><Relationship Id="rId2" Type="http://schemas.openxmlformats.org/officeDocument/2006/relationships/slideLayout" Target="../slideLayouts/slideLayout732.xml"/><Relationship Id="rId1" Type="http://schemas.openxmlformats.org/officeDocument/2006/relationships/slideLayout" Target="../slideLayouts/slideLayout731.xml"/><Relationship Id="rId6" Type="http://schemas.openxmlformats.org/officeDocument/2006/relationships/slideLayout" Target="../slideLayouts/slideLayout736.xml"/><Relationship Id="rId11" Type="http://schemas.openxmlformats.org/officeDocument/2006/relationships/slideLayout" Target="../slideLayouts/slideLayout741.xml"/><Relationship Id="rId5" Type="http://schemas.openxmlformats.org/officeDocument/2006/relationships/slideLayout" Target="../slideLayouts/slideLayout735.xml"/><Relationship Id="rId10" Type="http://schemas.openxmlformats.org/officeDocument/2006/relationships/slideLayout" Target="../slideLayouts/slideLayout740.xml"/><Relationship Id="rId4" Type="http://schemas.openxmlformats.org/officeDocument/2006/relationships/slideLayout" Target="../slideLayouts/slideLayout734.xml"/><Relationship Id="rId9" Type="http://schemas.openxmlformats.org/officeDocument/2006/relationships/slideLayout" Target="../slideLayouts/slideLayout739.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49.xml"/><Relationship Id="rId13" Type="http://schemas.openxmlformats.org/officeDocument/2006/relationships/slideLayout" Target="../slideLayouts/slideLayout754.xml"/><Relationship Id="rId3" Type="http://schemas.openxmlformats.org/officeDocument/2006/relationships/slideLayout" Target="../slideLayouts/slideLayout744.xml"/><Relationship Id="rId7" Type="http://schemas.openxmlformats.org/officeDocument/2006/relationships/slideLayout" Target="../slideLayouts/slideLayout748.xml"/><Relationship Id="rId12" Type="http://schemas.openxmlformats.org/officeDocument/2006/relationships/slideLayout" Target="../slideLayouts/slideLayout753.xml"/><Relationship Id="rId2" Type="http://schemas.openxmlformats.org/officeDocument/2006/relationships/slideLayout" Target="../slideLayouts/slideLayout743.xml"/><Relationship Id="rId1" Type="http://schemas.openxmlformats.org/officeDocument/2006/relationships/slideLayout" Target="../slideLayouts/slideLayout742.xml"/><Relationship Id="rId6" Type="http://schemas.openxmlformats.org/officeDocument/2006/relationships/slideLayout" Target="../slideLayouts/slideLayout747.xml"/><Relationship Id="rId11" Type="http://schemas.openxmlformats.org/officeDocument/2006/relationships/slideLayout" Target="../slideLayouts/slideLayout752.xml"/><Relationship Id="rId5" Type="http://schemas.openxmlformats.org/officeDocument/2006/relationships/slideLayout" Target="../slideLayouts/slideLayout746.xml"/><Relationship Id="rId15" Type="http://schemas.openxmlformats.org/officeDocument/2006/relationships/theme" Target="../theme/theme74.xml"/><Relationship Id="rId10" Type="http://schemas.openxmlformats.org/officeDocument/2006/relationships/slideLayout" Target="../slideLayouts/slideLayout751.xml"/><Relationship Id="rId4" Type="http://schemas.openxmlformats.org/officeDocument/2006/relationships/slideLayout" Target="../slideLayouts/slideLayout745.xml"/><Relationship Id="rId9" Type="http://schemas.openxmlformats.org/officeDocument/2006/relationships/slideLayout" Target="../slideLayouts/slideLayout750.xml"/><Relationship Id="rId14" Type="http://schemas.openxmlformats.org/officeDocument/2006/relationships/slideLayout" Target="../slideLayouts/slideLayout755.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763.xml"/><Relationship Id="rId3" Type="http://schemas.openxmlformats.org/officeDocument/2006/relationships/slideLayout" Target="../slideLayouts/slideLayout758.xml"/><Relationship Id="rId7" Type="http://schemas.openxmlformats.org/officeDocument/2006/relationships/slideLayout" Target="../slideLayouts/slideLayout762.xml"/><Relationship Id="rId12" Type="http://schemas.openxmlformats.org/officeDocument/2006/relationships/theme" Target="../theme/theme75.xml"/><Relationship Id="rId2" Type="http://schemas.openxmlformats.org/officeDocument/2006/relationships/slideLayout" Target="../slideLayouts/slideLayout757.xml"/><Relationship Id="rId1" Type="http://schemas.openxmlformats.org/officeDocument/2006/relationships/slideLayout" Target="../slideLayouts/slideLayout756.xml"/><Relationship Id="rId6" Type="http://schemas.openxmlformats.org/officeDocument/2006/relationships/slideLayout" Target="../slideLayouts/slideLayout761.xml"/><Relationship Id="rId11" Type="http://schemas.openxmlformats.org/officeDocument/2006/relationships/slideLayout" Target="../slideLayouts/slideLayout766.xml"/><Relationship Id="rId5" Type="http://schemas.openxmlformats.org/officeDocument/2006/relationships/slideLayout" Target="../slideLayouts/slideLayout760.xml"/><Relationship Id="rId10" Type="http://schemas.openxmlformats.org/officeDocument/2006/relationships/slideLayout" Target="../slideLayouts/slideLayout765.xml"/><Relationship Id="rId4" Type="http://schemas.openxmlformats.org/officeDocument/2006/relationships/slideLayout" Target="../slideLayouts/slideLayout759.xml"/><Relationship Id="rId9" Type="http://schemas.openxmlformats.org/officeDocument/2006/relationships/slideLayout" Target="../slideLayouts/slideLayout764.xml"/></Relationships>
</file>

<file path=ppt/slideMasters/_rels/slideMaster76.xml.rels><?xml version="1.0" encoding="UTF-8" standalone="yes"?>
<Relationships xmlns="http://schemas.openxmlformats.org/package/2006/relationships"><Relationship Id="rId3" Type="http://schemas.openxmlformats.org/officeDocument/2006/relationships/slideLayout" Target="../slideLayouts/slideLayout769.xml"/><Relationship Id="rId2" Type="http://schemas.openxmlformats.org/officeDocument/2006/relationships/slideLayout" Target="../slideLayouts/slideLayout768.xml"/><Relationship Id="rId1" Type="http://schemas.openxmlformats.org/officeDocument/2006/relationships/slideLayout" Target="../slideLayouts/slideLayout767.xml"/><Relationship Id="rId5" Type="http://schemas.openxmlformats.org/officeDocument/2006/relationships/theme" Target="../theme/theme76.xml"/><Relationship Id="rId4" Type="http://schemas.openxmlformats.org/officeDocument/2006/relationships/slideLayout" Target="../slideLayouts/slideLayout770.xml"/></Relationships>
</file>

<file path=ppt/slideMasters/_rels/slideMaster77.xml.rels><?xml version="1.0" encoding="UTF-8" standalone="yes"?>
<Relationships xmlns="http://schemas.openxmlformats.org/package/2006/relationships"><Relationship Id="rId3" Type="http://schemas.openxmlformats.org/officeDocument/2006/relationships/slideLayout" Target="../slideLayouts/slideLayout773.xml"/><Relationship Id="rId2" Type="http://schemas.openxmlformats.org/officeDocument/2006/relationships/slideLayout" Target="../slideLayouts/slideLayout772.xml"/><Relationship Id="rId1" Type="http://schemas.openxmlformats.org/officeDocument/2006/relationships/slideLayout" Target="../slideLayouts/slideLayout771.xml"/><Relationship Id="rId5" Type="http://schemas.openxmlformats.org/officeDocument/2006/relationships/theme" Target="../theme/theme77.xml"/><Relationship Id="rId4" Type="http://schemas.openxmlformats.org/officeDocument/2006/relationships/slideLayout" Target="../slideLayouts/slideLayout77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2024. 6. 26.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6/26/24</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55577471"/>
      </p:ext>
    </p:extLst>
  </p:cSld>
  <p:clrMap bg1="lt1" tx1="dk1" bg2="lt2" tx2="dk2" accent1="accent1" accent2="accent2" accent3="accent3" accent4="accent4" accent5="accent5" accent6="accent6" hlink="hlink" folHlink="folHlink"/>
  <p:sldLayoutIdLst>
    <p:sldLayoutId id="2147488850" r:id="rId1"/>
    <p:sldLayoutId id="2147488851" r:id="rId2"/>
    <p:sldLayoutId id="2147488852" r:id="rId3"/>
    <p:sldLayoutId id="2147488853" r:id="rId4"/>
    <p:sldLayoutId id="2147488854" r:id="rId5"/>
    <p:sldLayoutId id="2147488855" r:id="rId6"/>
    <p:sldLayoutId id="2147488856" r:id="rId7"/>
    <p:sldLayoutId id="2147488857" r:id="rId8"/>
    <p:sldLayoutId id="2147488858" r:id="rId9"/>
    <p:sldLayoutId id="2147488859" r:id="rId10"/>
    <p:sldLayoutId id="2147488860" r:id="rId11"/>
    <p:sldLayoutId id="21474888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7931445"/>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B10B93-6328-44B1-93FA-9A53D4CFD2E6}" type="datetime8">
              <a:rPr lang="en-CH" smtClean="0"/>
              <a:t>6/26/24 5:26 AM</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1B401-36E9-4C00-B8DC-84A96D356336}" type="slidenum">
              <a:rPr lang="en-CH" smtClean="0"/>
              <a:t>‹#›</a:t>
            </a:fld>
            <a:endParaRPr lang="en-CH"/>
          </a:p>
        </p:txBody>
      </p:sp>
    </p:spTree>
    <p:extLst>
      <p:ext uri="{BB962C8B-B14F-4D97-AF65-F5344CB8AC3E}">
        <p14:creationId xmlns:p14="http://schemas.microsoft.com/office/powerpoint/2010/main" val="267035518"/>
      </p:ext>
    </p:extLst>
  </p:cSld>
  <p:clrMap bg1="lt1" tx1="dk1" bg2="lt2" tx2="dk2" accent1="accent1" accent2="accent2" accent3="accent3" accent4="accent4" accent5="accent5" accent6="accent6" hlink="hlink" folHlink="folHlink"/>
  <p:sldLayoutIdLst>
    <p:sldLayoutId id="2147488894" r:id="rId1"/>
    <p:sldLayoutId id="2147488895" r:id="rId2"/>
    <p:sldLayoutId id="2147488896" r:id="rId3"/>
    <p:sldLayoutId id="2147488897" r:id="rId4"/>
    <p:sldLayoutId id="2147488898" r:id="rId5"/>
    <p:sldLayoutId id="2147488899" r:id="rId6"/>
    <p:sldLayoutId id="2147488900" r:id="rId7"/>
    <p:sldLayoutId id="2147488901" r:id="rId8"/>
    <p:sldLayoutId id="2147488902" r:id="rId9"/>
    <p:sldLayoutId id="2147488903" r:id="rId10"/>
    <p:sldLayoutId id="21474889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4593555"/>
      </p:ext>
    </p:extLst>
  </p:cSld>
  <p:clrMap bg1="lt1" tx1="dk1" bg2="lt2" tx2="dk2" accent1="accent1" accent2="accent2" accent3="accent3" accent4="accent4" accent5="accent5" accent6="accent6" hlink="hlink" folHlink="folHlink"/>
  <p:sldLayoutIdLst>
    <p:sldLayoutId id="2147488906" r:id="rId1"/>
    <p:sldLayoutId id="2147488907" r:id="rId2"/>
    <p:sldLayoutId id="2147488908"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588722124"/>
      </p:ext>
    </p:extLst>
  </p:cSld>
  <p:clrMap bg1="lt1" tx1="dk1" bg2="lt2" tx2="dk2" accent1="accent1" accent2="accent2" accent3="accent3" accent4="accent4" accent5="accent5" accent6="accent6" hlink="hlink" folHlink="folHlink"/>
  <p:sldLayoutIdLst>
    <p:sldLayoutId id="2147488910" r:id="rId1"/>
    <p:sldLayoutId id="2147488911" r:id="rId2"/>
    <p:sldLayoutId id="2147488912" r:id="rId3"/>
    <p:sldLayoutId id="2147488913" r:id="rId4"/>
    <p:sldLayoutId id="2147488914" r:id="rId5"/>
    <p:sldLayoutId id="2147488915" r:id="rId6"/>
    <p:sldLayoutId id="2147488916" r:id="rId7"/>
    <p:sldLayoutId id="2147488917" r:id="rId8"/>
    <p:sldLayoutId id="2147488918" r:id="rId9"/>
    <p:sldLayoutId id="2147488919" r:id="rId10"/>
    <p:sldLayoutId id="2147488920" r:id="rId11"/>
    <p:sldLayoutId id="2147488921"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6260520"/>
      </p:ext>
    </p:extLst>
  </p:cSld>
  <p:clrMap bg1="lt1" tx1="dk1" bg2="lt2" tx2="dk2" accent1="accent1" accent2="accent2" accent3="accent3" accent4="accent4" accent5="accent5" accent6="accent6" hlink="hlink" folHlink="folHlink"/>
  <p:sldLayoutIdLst>
    <p:sldLayoutId id="2147488935" r:id="rId1"/>
    <p:sldLayoutId id="2147488936" r:id="rId2"/>
    <p:sldLayoutId id="2147488937"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791766470"/>
      </p:ext>
    </p:extLst>
  </p:cSld>
  <p:clrMap bg1="lt1" tx1="dk1" bg2="lt2" tx2="dk2" accent1="accent1" accent2="accent2" accent3="accent3" accent4="accent4" accent5="accent5" accent6="accent6" hlink="hlink" folHlink="folHlink"/>
  <p:sldLayoutIdLst>
    <p:sldLayoutId id="2147488939" r:id="rId1"/>
    <p:sldLayoutId id="2147488940" r:id="rId2"/>
    <p:sldLayoutId id="2147488941" r:id="rId3"/>
    <p:sldLayoutId id="2147488942" r:id="rId4"/>
    <p:sldLayoutId id="2147488943" r:id="rId5"/>
    <p:sldLayoutId id="2147488944" r:id="rId6"/>
    <p:sldLayoutId id="2147488945" r:id="rId7"/>
    <p:sldLayoutId id="2147488946" r:id="rId8"/>
    <p:sldLayoutId id="2147488947" r:id="rId9"/>
    <p:sldLayoutId id="2147488948" r:id="rId10"/>
    <p:sldLayoutId id="2147488949" r:id="rId11"/>
    <p:sldLayoutId id="214748895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77031997"/>
      </p:ext>
    </p:extLst>
  </p:cSld>
  <p:clrMap bg1="lt1" tx1="dk1" bg2="lt2" tx2="dk2" accent1="accent1" accent2="accent2" accent3="accent3" accent4="accent4" accent5="accent5" accent6="accent6" hlink="hlink" folHlink="folHlink"/>
  <p:sldLayoutIdLst>
    <p:sldLayoutId id="2147488952" r:id="rId1"/>
    <p:sldLayoutId id="2147488953" r:id="rId2"/>
    <p:sldLayoutId id="2147488954" r:id="rId3"/>
    <p:sldLayoutId id="2147488955" r:id="rId4"/>
    <p:sldLayoutId id="2147488956" r:id="rId5"/>
    <p:sldLayoutId id="2147488957" r:id="rId6"/>
    <p:sldLayoutId id="2147488958" r:id="rId7"/>
    <p:sldLayoutId id="2147488959" r:id="rId8"/>
    <p:sldLayoutId id="2147488960" r:id="rId9"/>
    <p:sldLayoutId id="2147488961" r:id="rId10"/>
    <p:sldLayoutId id="21474889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8"/>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A22E6346-468B-3E4F-8804-5358276127F2}"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941764746"/>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 id="2147488991" r:id="rId13"/>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131" algn="l" rtl="0" fontAlgn="base">
        <a:spcBef>
          <a:spcPct val="0"/>
        </a:spcBef>
        <a:spcAft>
          <a:spcPct val="0"/>
        </a:spcAft>
        <a:defRPr sz="4000">
          <a:solidFill>
            <a:schemeClr val="tx2"/>
          </a:solidFill>
          <a:latin typeface="Garamond" pitchFamily="18" charset="0"/>
        </a:defRPr>
      </a:lvl6pPr>
      <a:lvl7pPr marL="914263" algn="l" rtl="0" fontAlgn="base">
        <a:spcBef>
          <a:spcPct val="0"/>
        </a:spcBef>
        <a:spcAft>
          <a:spcPct val="0"/>
        </a:spcAft>
        <a:defRPr sz="4000">
          <a:solidFill>
            <a:schemeClr val="tx2"/>
          </a:solidFill>
          <a:latin typeface="Garamond" pitchFamily="18" charset="0"/>
        </a:defRPr>
      </a:lvl7pPr>
      <a:lvl8pPr marL="1371395" algn="l" rtl="0" fontAlgn="base">
        <a:spcBef>
          <a:spcPct val="0"/>
        </a:spcBef>
        <a:spcAft>
          <a:spcPct val="0"/>
        </a:spcAft>
        <a:defRPr sz="4000">
          <a:solidFill>
            <a:schemeClr val="tx2"/>
          </a:solidFill>
          <a:latin typeface="Garamond" pitchFamily="18" charset="0"/>
        </a:defRPr>
      </a:lvl8pPr>
      <a:lvl9pPr marL="1828527" algn="l" rtl="0" fontAlgn="base">
        <a:spcBef>
          <a:spcPct val="0"/>
        </a:spcBef>
        <a:spcAft>
          <a:spcPct val="0"/>
        </a:spcAft>
        <a:defRPr sz="4000">
          <a:solidFill>
            <a:schemeClr val="tx2"/>
          </a:solidFill>
          <a:latin typeface="Garamond" pitchFamily="18" charset="0"/>
        </a:defRPr>
      </a:lvl9pPr>
    </p:titleStyle>
    <p:bodyStyle>
      <a:lvl1pPr marL="342849" indent="-342849"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826" indent="-325389"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197" indent="-350785"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649" indent="-315865"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911" indent="-339674"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042"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7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30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37"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5" algn="l" defTabSz="914263" rtl="0" eaLnBrk="1" latinLnBrk="0" hangingPunct="1">
        <a:defRPr sz="1800" kern="1200">
          <a:solidFill>
            <a:schemeClr val="tx1"/>
          </a:solidFill>
          <a:latin typeface="+mn-lt"/>
          <a:ea typeface="+mn-ea"/>
          <a:cs typeface="+mn-cs"/>
        </a:defRPr>
      </a:lvl4pPr>
      <a:lvl5pPr marL="1828527" algn="l" defTabSz="914263" rtl="0" eaLnBrk="1" latinLnBrk="0" hangingPunct="1">
        <a:defRPr sz="1800" kern="1200">
          <a:solidFill>
            <a:schemeClr val="tx1"/>
          </a:solidFill>
          <a:latin typeface="+mn-lt"/>
          <a:ea typeface="+mn-ea"/>
          <a:cs typeface="+mn-cs"/>
        </a:defRPr>
      </a:lvl5pPr>
      <a:lvl6pPr marL="2285658" algn="l" defTabSz="914263" rtl="0" eaLnBrk="1" latinLnBrk="0" hangingPunct="1">
        <a:defRPr sz="1800" kern="1200">
          <a:solidFill>
            <a:schemeClr val="tx1"/>
          </a:solidFill>
          <a:latin typeface="+mn-lt"/>
          <a:ea typeface="+mn-ea"/>
          <a:cs typeface="+mn-cs"/>
        </a:defRPr>
      </a:lvl6pPr>
      <a:lvl7pPr marL="2742789"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2867187"/>
      </p:ext>
    </p:extLst>
  </p:cSld>
  <p:clrMap bg1="lt1" tx1="dk1" bg2="lt2" tx2="dk2" accent1="accent1" accent2="accent2" accent3="accent3" accent4="accent4" accent5="accent5" accent6="accent6" hlink="hlink" folHlink="folHlink"/>
  <p:sldLayoutIdLst>
    <p:sldLayoutId id="2147488993" r:id="rId1"/>
    <p:sldLayoutId id="214748899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204377"/>
      </p:ext>
    </p:extLst>
  </p:cSld>
  <p:clrMap bg1="lt1" tx1="dk1" bg2="lt2" tx2="dk2" accent1="accent1" accent2="accent2" accent3="accent3" accent4="accent4" accent5="accent5" accent6="accent6" hlink="hlink" folHlink="folHlink"/>
  <p:sldLayoutIdLst>
    <p:sldLayoutId id="2147488996" r:id="rId1"/>
    <p:sldLayoutId id="214748899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C49D98-1624-573E-9A2A-35BA471BEEA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CF473AD1-E004-2E0D-5251-53B74A78335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BB9A09AF-F923-4F09-962A-9E6A7DEBA10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Cambria" panose="02040503050406030204" pitchFamily="18" charset="0"/>
                <a:ea typeface="Cambria" panose="02040503050406030204" pitchFamily="18" charset="0"/>
              </a:defRPr>
            </a:lvl1pPr>
          </a:lstStyle>
          <a:p>
            <a:fld id="{E3B925B6-4057-409D-B8AB-2A4BD4F6D2C9}" type="datetime8">
              <a:rPr lang="en-CH" smtClean="0"/>
              <a:t>6/26/24 5:26 AM</a:t>
            </a:fld>
            <a:endParaRPr lang="en-CH"/>
          </a:p>
        </p:txBody>
      </p:sp>
      <p:sp>
        <p:nvSpPr>
          <p:cNvPr id="5" name="Footer Placeholder 4">
            <a:extLst>
              <a:ext uri="{FF2B5EF4-FFF2-40B4-BE49-F238E27FC236}">
                <a16:creationId xmlns:a16="http://schemas.microsoft.com/office/drawing/2014/main" id="{AF507569-DC0D-2B76-B1FA-DB48DCBD5DE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Cambria" panose="02040503050406030204" pitchFamily="18" charset="0"/>
                <a:ea typeface="Cambria" panose="02040503050406030204" pitchFamily="18" charset="0"/>
              </a:defRPr>
            </a:lvl1pPr>
          </a:lstStyle>
          <a:p>
            <a:endParaRPr lang="en-CH"/>
          </a:p>
        </p:txBody>
      </p:sp>
      <p:sp>
        <p:nvSpPr>
          <p:cNvPr id="6" name="Slide Number Placeholder 5">
            <a:extLst>
              <a:ext uri="{FF2B5EF4-FFF2-40B4-BE49-F238E27FC236}">
                <a16:creationId xmlns:a16="http://schemas.microsoft.com/office/drawing/2014/main" id="{1E198E07-6055-22FA-2A9D-DF4D2AAB344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Cambria" panose="02040503050406030204" pitchFamily="18" charset="0"/>
                <a:ea typeface="Cambria" panose="02040503050406030204" pitchFamily="18" charset="0"/>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3338242660"/>
      </p:ext>
    </p:extLst>
  </p:cSld>
  <p:clrMap bg1="lt1" tx1="dk1" bg2="lt2" tx2="dk2" accent1="accent1" accent2="accent2" accent3="accent3" accent4="accent4" accent5="accent5" accent6="accent6" hlink="hlink" folHlink="folHlink"/>
  <p:sldLayoutIdLst>
    <p:sldLayoutId id="2147488999" r:id="rId1"/>
    <p:sldLayoutId id="2147489000" r:id="rId2"/>
    <p:sldLayoutId id="2147489001" r:id="rId3"/>
    <p:sldLayoutId id="2147489002" r:id="rId4"/>
    <p:sldLayoutId id="2147489003" r:id="rId5"/>
    <p:sldLayoutId id="2147489004" r:id="rId6"/>
    <p:sldLayoutId id="2147489005" r:id="rId7"/>
    <p:sldLayoutId id="2147489006" r:id="rId8"/>
    <p:sldLayoutId id="2147489007" r:id="rId9"/>
    <p:sldLayoutId id="2147489008" r:id="rId10"/>
    <p:sldLayoutId id="2147489009"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Cambria" panose="02040503050406030204" pitchFamily="18" charset="0"/>
          <a:ea typeface="Cambria" panose="02040503050406030204" pitchFamily="18"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ambria" panose="02040503050406030204" pitchFamily="18" charset="0"/>
          <a:ea typeface="Cambria" panose="02040503050406030204" pitchFamily="18"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ambria" panose="02040503050406030204" pitchFamily="18" charset="0"/>
          <a:ea typeface="Cambria" panose="02040503050406030204" pitchFamily="18"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CH"/>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6C2683-0D41-1E45-8714-724CB2570654}" type="slidenum">
              <a:rPr lang="en-US" smtClean="0"/>
              <a:t>‹#›</a:t>
            </a:fld>
            <a:endParaRPr lang="en-US"/>
          </a:p>
        </p:txBody>
      </p:sp>
    </p:spTree>
    <p:extLst>
      <p:ext uri="{BB962C8B-B14F-4D97-AF65-F5344CB8AC3E}">
        <p14:creationId xmlns:p14="http://schemas.microsoft.com/office/powerpoint/2010/main" val="1209968273"/>
      </p:ext>
    </p:extLst>
  </p:cSld>
  <p:clrMap bg1="lt1" tx1="dk1" bg2="lt2" tx2="dk2" accent1="accent1" accent2="accent2" accent3="accent3" accent4="accent4" accent5="accent5" accent6="accent6" hlink="hlink" folHlink="folHlink"/>
  <p:sldLayoutIdLst>
    <p:sldLayoutId id="2147489011" r:id="rId1"/>
    <p:sldLayoutId id="2147489012" r:id="rId2"/>
    <p:sldLayoutId id="2147489013" r:id="rId3"/>
    <p:sldLayoutId id="2147489014" r:id="rId4"/>
    <p:sldLayoutId id="2147489015" r:id="rId5"/>
    <p:sldLayoutId id="2147489016" r:id="rId6"/>
    <p:sldLayoutId id="2147489017" r:id="rId7"/>
    <p:sldLayoutId id="2147489018" r:id="rId8"/>
    <p:sldLayoutId id="2147489019" r:id="rId9"/>
    <p:sldLayoutId id="2147489020" r:id="rId10"/>
    <p:sldLayoutId id="2147489021" r:id="rId11"/>
    <p:sldLayoutId id="2147489022" r:id="rId12"/>
    <p:sldLayoutId id="2147489023" r:id="rId13"/>
    <p:sldLayoutId id="2147489024"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986179040"/>
      </p:ext>
    </p:extLst>
  </p:cSld>
  <p:clrMap bg1="lt1" tx1="dk1" bg2="lt2" tx2="dk2" accent1="accent1" accent2="accent2" accent3="accent3" accent4="accent4" accent5="accent5" accent6="accent6" hlink="hlink" folHlink="folHlink"/>
  <p:sldLayoutIdLst>
    <p:sldLayoutId id="2147489026" r:id="rId1"/>
    <p:sldLayoutId id="2147489027" r:id="rId2"/>
    <p:sldLayoutId id="2147489028" r:id="rId3"/>
    <p:sldLayoutId id="2147489029" r:id="rId4"/>
    <p:sldLayoutId id="2147489030" r:id="rId5"/>
    <p:sldLayoutId id="2147489031" r:id="rId6"/>
    <p:sldLayoutId id="2147489032" r:id="rId7"/>
    <p:sldLayoutId id="2147489033" r:id="rId8"/>
    <p:sldLayoutId id="2147489034" r:id="rId9"/>
    <p:sldLayoutId id="2147489035" r:id="rId10"/>
    <p:sldLayoutId id="214748903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457220"/>
      </p:ext>
    </p:extLst>
  </p:cSld>
  <p:clrMap bg1="lt1" tx1="dk1" bg2="lt2" tx2="dk2" accent1="accent1" accent2="accent2" accent3="accent3" accent4="accent4" accent5="accent5" accent6="accent6" hlink="hlink" folHlink="folHlink"/>
  <p:sldLayoutIdLst>
    <p:sldLayoutId id="2147489038" r:id="rId1"/>
    <p:sldLayoutId id="2147489039" r:id="rId2"/>
    <p:sldLayoutId id="2147489040" r:id="rId3"/>
    <p:sldLayoutId id="2147489041"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1905981"/>
      </p:ext>
    </p:extLst>
  </p:cSld>
  <p:clrMap bg1="lt1" tx1="dk1" bg2="lt2" tx2="dk2" accent1="accent1" accent2="accent2" accent3="accent3" accent4="accent4" accent5="accent5" accent6="accent6" hlink="hlink" folHlink="folHlink"/>
  <p:sldLayoutIdLst>
    <p:sldLayoutId id="2147489043" r:id="rId1"/>
    <p:sldLayoutId id="2147489044" r:id="rId2"/>
    <p:sldLayoutId id="2147489045" r:id="rId3"/>
    <p:sldLayoutId id="2147489046"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13" Type="http://schemas.openxmlformats.org/officeDocument/2006/relationships/hyperlink" Target="https://sites.coecis.cornell.edu/isca50retrospective/"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12" Type="http://schemas.openxmlformats.org/officeDocument/2006/relationships/hyperlink" Target="https://people.inf.ethz.ch/omutlu/pub/RowHammer_50YearsOfISCA-Retrospective_isca23.pdf" TargetMode="External"/><Relationship Id="rId2" Type="http://schemas.openxmlformats.org/officeDocument/2006/relationships/image" Target="../media/image12.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25.xml"/></Relationships>
</file>

<file path=ppt/slides/_rels/slide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22.xml"/></Relationships>
</file>

<file path=ppt/slides/_rels/slide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8.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49.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 Id="rId4" Type="http://schemas.openxmlformats.org/officeDocument/2006/relationships/hyperlink" Target="http://in4.iue.tuwien.ac.at/pdfs/sispad2021/P03.pdf"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22.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4.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23.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hyperlink" Target="https://people.inf.ethz.ch/omutlu/pub/softMC_hpca17-lightning-talk.pptx" TargetMode="External"/><Relationship Id="rId3" Type="http://schemas.openxmlformats.org/officeDocument/2006/relationships/hyperlink" Target="https://github.com/CMU-SAFARI/SoftMC" TargetMode="External"/><Relationship Id="rId7" Type="http://schemas.openxmlformats.org/officeDocument/2006/relationships/hyperlink" Target="https://people.inf.ethz.ch/omutlu/pub/softMC_hpca17-talk.pdf" TargetMode="External"/><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hyperlink" Target="https://people.inf.ethz.ch/omutlu/pub/softMC_hpca17-talk.pptx" TargetMode="External"/><Relationship Id="rId5" Type="http://schemas.openxmlformats.org/officeDocument/2006/relationships/hyperlink" Target="https://hpca2017.org/" TargetMode="External"/><Relationship Id="rId10" Type="http://schemas.openxmlformats.org/officeDocument/2006/relationships/hyperlink" Target="https://www.youtube.com/watch?v=tnSPEP3t-Ys" TargetMode="External"/><Relationship Id="rId4" Type="http://schemas.openxmlformats.org/officeDocument/2006/relationships/hyperlink" Target="https://people.inf.ethz.ch/omutlu/pub/softMC_hpca17.pdf" TargetMode="External"/><Relationship Id="rId9" Type="http://schemas.openxmlformats.org/officeDocument/2006/relationships/hyperlink" Target="https://people.inf.ethz.ch/omutlu/pub/softMC_hpca17-lightning-talk.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arxiv.org/pdf/2211.05838.pdf" TargetMode="External"/><Relationship Id="rId7" Type="http://schemas.openxmlformats.org/officeDocument/2006/relationships/image" Target="../media/image29.png"/><Relationship Id="rId2" Type="http://schemas.openxmlformats.org/officeDocument/2006/relationships/hyperlink" Target="https://github.com/CMU-SAFARI/DRAM-Bender" TargetMode="External"/><Relationship Id="rId1" Type="http://schemas.openxmlformats.org/officeDocument/2006/relationships/slideLayout" Target="../slideLayouts/slideLayout2.xml"/><Relationship Id="rId6" Type="http://schemas.openxmlformats.org/officeDocument/2006/relationships/hyperlink" Target="https://www.youtube.com/watch?v=FklVEsfdZCI" TargetMode="External"/><Relationship Id="rId5" Type="http://schemas.openxmlformats.org/officeDocument/2006/relationships/hyperlink" Target="https://arxiv.org/abs/2211.05838" TargetMode="External"/><Relationship Id="rId4" Type="http://schemas.openxmlformats.org/officeDocument/2006/relationships/hyperlink" Target="https://ieeexplore.ieee.org/xpl/RecentIssue.jsp?punumber=43"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675.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hyperlink" Target="https://github.com/CMU-SAFARI/DRAM-Bender" TargetMode="External"/><Relationship Id="rId4" Type="http://schemas.openxmlformats.org/officeDocument/2006/relationships/image" Target="../media/image31.svg"/><Relationship Id="rId9" Type="http://schemas.openxmlformats.org/officeDocument/2006/relationships/image" Target="../media/image36.png"/></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isca2012.ittc.ku.edu/" TargetMode="External"/><Relationship Id="rId7" Type="http://schemas.openxmlformats.org/officeDocument/2006/relationships/image" Target="../media/image38.png"/><Relationship Id="rId2" Type="http://schemas.openxmlformats.org/officeDocument/2006/relationships/hyperlink" Target="https://people.inf.ethz.ch/omutlu/pub/raidr-dram-refresh_isca12.pdf" TargetMode="External"/><Relationship Id="rId1" Type="http://schemas.openxmlformats.org/officeDocument/2006/relationships/slideLayout" Target="../slideLayouts/slideLayout677.xml"/><Relationship Id="rId6" Type="http://schemas.openxmlformats.org/officeDocument/2006/relationships/hyperlink" Target="https://sites.coecis.cornell.edu/isca50retrospective/" TargetMode="External"/><Relationship Id="rId5" Type="http://schemas.openxmlformats.org/officeDocument/2006/relationships/hyperlink" Target="https://people.inf.ethz.ch/omutlu/pub/RAIDR_50YearsOfISCA-Retrospective_isca23.pdf" TargetMode="External"/><Relationship Id="rId4" Type="http://schemas.openxmlformats.org/officeDocument/2006/relationships/hyperlink" Target="https://people.inf.ethz.ch/omutlu/pub/liu_isca12_talk.pdf"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hyperlink" Target="http://isca2013.eew.technion.ac.il/" TargetMode="External"/><Relationship Id="rId7" Type="http://schemas.openxmlformats.org/officeDocument/2006/relationships/hyperlink" Target="https://sites.coecis.cornell.edu/isca50retrospective/" TargetMode="External"/><Relationship Id="rId2" Type="http://schemas.openxmlformats.org/officeDocument/2006/relationships/hyperlink" Target="https://people.inf.ethz.ch/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DRAMDataRetention_50YearsOfISCA-Retrospective_isca23.pdf" TargetMode="External"/><Relationship Id="rId5" Type="http://schemas.openxmlformats.org/officeDocument/2006/relationships/hyperlink" Target="https://people.inf.ethz.ch/omutlu/pub/mutlu_isca13_talk.pdf" TargetMode="External"/><Relationship Id="rId4" Type="http://schemas.openxmlformats.org/officeDocument/2006/relationships/hyperlink" Target="https://people.inf.ethz.ch/omutlu/pub/mutlu_isca13_talk.ppt"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67.xml"/></Relationships>
</file>

<file path=ppt/slides/_rels/slide23.xml.rels><?xml version="1.0" encoding="UTF-8" standalone="yes"?>
<Relationships xmlns="http://schemas.openxmlformats.org/package/2006/relationships"><Relationship Id="rId3" Type="http://schemas.openxmlformats.org/officeDocument/2006/relationships/hyperlink" Target="http://www.date-conference.com/" TargetMode="External"/><Relationship Id="rId2" Type="http://schemas.openxmlformats.org/officeDocument/2006/relationships/hyperlink" Target="http://users.ece.cmu.edu/~omutlu/pub/flash-error-patterns_date12.pdf" TargetMode="External"/><Relationship Id="rId1" Type="http://schemas.openxmlformats.org/officeDocument/2006/relationships/slideLayout" Target="../slideLayouts/slideLayout13.xml"/><Relationship Id="rId5" Type="http://schemas.openxmlformats.org/officeDocument/2006/relationships/image" Target="../media/image41.png"/><Relationship Id="rId4" Type="http://schemas.openxmlformats.org/officeDocument/2006/relationships/hyperlink" Target="http://users.ece.cmu.edu/~omutlu/pub/cai_date12_talk.ppt"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noggin.intel.com/technology-journal/2013/171/memory-resiliency" TargetMode="External"/><Relationship Id="rId2" Type="http://schemas.openxmlformats.org/officeDocument/2006/relationships/hyperlink" Target="http://users.ece.cmu.edu/~omutlu/pub/flash-error-analysis-and-management_itj13.pdf" TargetMode="External"/><Relationship Id="rId1" Type="http://schemas.openxmlformats.org/officeDocument/2006/relationships/slideLayout" Target="../slideLayouts/slideLayout715.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43.jpeg"/><Relationship Id="rId1" Type="http://schemas.openxmlformats.org/officeDocument/2006/relationships/slideLayout" Target="../slideLayouts/slideLayout467.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66.xml"/></Relationships>
</file>

<file path=ppt/slides/_rels/slide2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4.xml"/><Relationship Id="rId1" Type="http://schemas.openxmlformats.org/officeDocument/2006/relationships/slideLayout" Target="../slideLayouts/slideLayout434.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6.xml"/><Relationship Id="rId1" Type="http://schemas.openxmlformats.org/officeDocument/2006/relationships/slideLayout" Target="../slideLayouts/slideLayout445.xml"/><Relationship Id="rId4" Type="http://schemas.openxmlformats.org/officeDocument/2006/relationships/image" Target="../media/image4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45.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52.png"/><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467.xml"/><Relationship Id="rId4" Type="http://schemas.openxmlformats.org/officeDocument/2006/relationships/image" Target="../media/image59.png"/></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467.xml"/><Relationship Id="rId5" Type="http://schemas.openxmlformats.org/officeDocument/2006/relationships/image" Target="../media/image60.png"/><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4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67.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79.xml"/></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79.xml"/></Relationships>
</file>

<file path=ppt/slides/_rels/slide4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479.xml"/><Relationship Id="rId4" Type="http://schemas.openxmlformats.org/officeDocument/2006/relationships/image" Target="../media/image69.png"/></Relationships>
</file>

<file path=ppt/slides/_rels/slide4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514.xml"/></Relationships>
</file>

<file path=ppt/slides/_rels/slide5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514.xml"/></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514.xml"/></Relationships>
</file>

<file path=ppt/slides/_rels/slide52.xml.rels><?xml version="1.0" encoding="UTF-8" standalone="yes"?>
<Relationships xmlns="http://schemas.openxmlformats.org/package/2006/relationships"><Relationship Id="rId3" Type="http://schemas.openxmlformats.org/officeDocument/2006/relationships/hyperlink" Target="https://www.usenix.org/system/files/sec22-kogler-half-double.pdf" TargetMode="External"/><Relationship Id="rId2" Type="http://schemas.openxmlformats.org/officeDocument/2006/relationships/image" Target="../media/image76.png"/><Relationship Id="rId1" Type="http://schemas.openxmlformats.org/officeDocument/2006/relationships/slideLayout" Target="../slideLayouts/slideLayout561.xml"/><Relationship Id="rId4" Type="http://schemas.openxmlformats.org/officeDocument/2006/relationships/image" Target="../media/image77.png"/></Relationships>
</file>

<file path=ppt/slides/_rels/slide5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67.xml"/></Relationships>
</file>

<file path=ppt/slides/_rels/slide54.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79.png"/></Relationships>
</file>

<file path=ppt/slides/_rels/slide55.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hyperlink" Target="http://www.aspdac.com/aspdac2023/" TargetMode="External"/><Relationship Id="rId7" Type="http://schemas.openxmlformats.org/officeDocument/2006/relationships/hyperlink" Target="https://www.youtube.com/watch?v=1kpDJkh_I8s" TargetMode="External"/><Relationship Id="rId2" Type="http://schemas.openxmlformats.org/officeDocument/2006/relationships/hyperlink" Target="https://arxiv.org/pdf/2211.07613.pdf" TargetMode="External"/><Relationship Id="rId1" Type="http://schemas.openxmlformats.org/officeDocument/2006/relationships/slideLayout" Target="../slideLayouts/slideLayout561.xml"/><Relationship Id="rId6" Type="http://schemas.openxmlformats.org/officeDocument/2006/relationships/hyperlink" Target="https://people.inf.ethz.ch/omutlu/pub/rowhammer_aspdac23-talk.pdf" TargetMode="External"/><Relationship Id="rId5" Type="http://schemas.openxmlformats.org/officeDocument/2006/relationships/hyperlink" Target="https://people.inf.ethz.ch/omutlu/pub/rowhammer_aspdac23-talk.pptx" TargetMode="External"/><Relationship Id="rId4" Type="http://schemas.openxmlformats.org/officeDocument/2006/relationships/hyperlink" Target="https://arxiv.org/abs/2211.07613"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hyperlink" Target="https://arxiv.org/pdf/2306.16093" TargetMode="External"/><Relationship Id="rId1" Type="http://schemas.openxmlformats.org/officeDocument/2006/relationships/slideLayout" Target="../slideLayouts/slideLayout561.xml"/><Relationship Id="rId4" Type="http://schemas.openxmlformats.org/officeDocument/2006/relationships/image" Target="../media/image8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66.xm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13" Type="http://schemas.openxmlformats.org/officeDocument/2006/relationships/hyperlink" Target="https://sites.coecis.cornell.edu/isca50retrospective/"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12" Type="http://schemas.openxmlformats.org/officeDocument/2006/relationships/hyperlink" Target="https://people.inf.ethz.ch/omutlu/pub/RowHammer_50YearsOfISCA-Retrospective_isca23.pdf" TargetMode="External"/><Relationship Id="rId2" Type="http://schemas.openxmlformats.org/officeDocument/2006/relationships/image" Target="../media/image12.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6.xml"/><Relationship Id="rId1" Type="http://schemas.openxmlformats.org/officeDocument/2006/relationships/slideLayout" Target="../slideLayouts/slideLayout491.xml"/></Relationships>
</file>

<file path=ppt/slides/_rels/slide6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7.xml"/><Relationship Id="rId1" Type="http://schemas.openxmlformats.org/officeDocument/2006/relationships/slideLayout" Target="../slideLayouts/slideLayout491.xml"/><Relationship Id="rId4" Type="http://schemas.openxmlformats.org/officeDocument/2006/relationships/image" Target="../media/image85.jpg"/></Relationships>
</file>

<file path=ppt/slides/_rels/slide6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87.jp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13" Type="http://schemas.openxmlformats.org/officeDocument/2006/relationships/hyperlink" Target="https://sites.coecis.cornell.edu/isca50retrospective/"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12" Type="http://schemas.openxmlformats.org/officeDocument/2006/relationships/hyperlink" Target="https://people.inf.ethz.ch/omutlu/pub/RowHammer_50YearsOfISCA-Retrospective_isca23.pdf" TargetMode="External"/><Relationship Id="rId2" Type="http://schemas.openxmlformats.org/officeDocument/2006/relationships/image" Target="../media/image12.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7.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1.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88.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89.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08.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08.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90.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70.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hyperlink" Target="https://dsn2023.dei.uc.pt/" TargetMode="External"/><Relationship Id="rId7" Type="http://schemas.openxmlformats.org/officeDocument/2006/relationships/hyperlink" Target="https://www.youtube.com/watch?v=0OkYwavtrMc" TargetMode="External"/><Relationship Id="rId2" Type="http://schemas.openxmlformats.org/officeDocument/2006/relationships/hyperlink" Target="https://people.inf.ethz.ch/omutlu/pub/HBM_RowHammer_dsn-disrupt23.pdf" TargetMode="External"/><Relationship Id="rId1" Type="http://schemas.openxmlformats.org/officeDocument/2006/relationships/slideLayout" Target="../slideLayouts/slideLayout608.xml"/><Relationship Id="rId6" Type="http://schemas.openxmlformats.org/officeDocument/2006/relationships/hyperlink" Target="https://people.inf.ethz.ch/omutlu/pub/HBM_RowHammer_dsn-disrupt23-talk.pdf" TargetMode="External"/><Relationship Id="rId5" Type="http://schemas.openxmlformats.org/officeDocument/2006/relationships/hyperlink" Target="https://people.inf.ethz.ch/omutlu/pub/HBM_RowHammer_dsn-disrupt23-talk.pptx" TargetMode="External"/><Relationship Id="rId4" Type="http://schemas.openxmlformats.org/officeDocument/2006/relationships/hyperlink" Target="https://arxiv.org/abs/2305.17918" TargetMode="External"/><Relationship Id="rId9" Type="http://schemas.openxmlformats.org/officeDocument/2006/relationships/hyperlink" Target="https://arxiv.org/pdf/2305.17918.pdf"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s://arxiv.org/pdf/2310.14665" TargetMode="External"/><Relationship Id="rId1" Type="http://schemas.openxmlformats.org/officeDocument/2006/relationships/slideLayout" Target="../slideLayouts/slideLayout561.xml"/></Relationships>
</file>

<file path=ppt/slides/_rels/slide7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hyperlink" Target="https://arxiv.org/pdf/2402.18652" TargetMode="External"/><Relationship Id="rId1" Type="http://schemas.openxmlformats.org/officeDocument/2006/relationships/slideLayout" Target="../slideLayouts/slideLayout56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75.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8.gif"/><Relationship Id="rId2" Type="http://schemas.openxmlformats.org/officeDocument/2006/relationships/notesSlide" Target="../notesSlides/notesSlide22.xml"/><Relationship Id="rId1" Type="http://schemas.openxmlformats.org/officeDocument/2006/relationships/slideLayout" Target="../slideLayouts/slideLayout633.xml"/><Relationship Id="rId6" Type="http://schemas.openxmlformats.org/officeDocument/2006/relationships/image" Target="../media/image97.gif"/><Relationship Id="rId5" Type="http://schemas.openxmlformats.org/officeDocument/2006/relationships/image" Target="../media/image96.png"/><Relationship Id="rId4" Type="http://schemas.openxmlformats.org/officeDocument/2006/relationships/image" Target="../media/image95.png"/></Relationships>
</file>

<file path=ppt/slides/_rels/slide7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8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81.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101.jpg"/><Relationship Id="rId1" Type="http://schemas.openxmlformats.org/officeDocument/2006/relationships/slideLayout" Target="../slideLayouts/slideLayout248.xml"/></Relationships>
</file>

<file path=ppt/slides/_rels/slide8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13" Type="http://schemas.openxmlformats.org/officeDocument/2006/relationships/hyperlink" Target="https://sites.coecis.cornell.edu/isca50retrospective/"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12" Type="http://schemas.openxmlformats.org/officeDocument/2006/relationships/hyperlink" Target="https://people.inf.ethz.ch/omutlu/pub/RowHammer_50YearsOfISCA-Retrospective_isca23.pdf" TargetMode="External"/><Relationship Id="rId2" Type="http://schemas.openxmlformats.org/officeDocument/2006/relationships/image" Target="../media/image12.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8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67.xml"/></Relationships>
</file>

<file path=ppt/slides/_rels/slide85.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43.jpeg"/><Relationship Id="rId1" Type="http://schemas.openxmlformats.org/officeDocument/2006/relationships/slideLayout" Target="../slideLayouts/slideLayout467.xml"/><Relationship Id="rId4" Type="http://schemas.openxmlformats.org/officeDocument/2006/relationships/image" Target="../media/image44.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88.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1.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88.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20.xml"/></Relationships>
</file>

<file path=ppt/slides/_rels/slide90.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28.xml"/><Relationship Id="rId1" Type="http://schemas.openxmlformats.org/officeDocument/2006/relationships/slideLayout" Target="../slideLayouts/slideLayout573.xml"/></Relationships>
</file>

<file path=ppt/slides/_rels/slide91.xml.rels><?xml version="1.0" encoding="UTF-8" standalone="yes"?>
<Relationships xmlns="http://schemas.openxmlformats.org/package/2006/relationships"><Relationship Id="rId8" Type="http://schemas.openxmlformats.org/officeDocument/2006/relationships/image" Target="../media/image108.emf"/><Relationship Id="rId3" Type="http://schemas.openxmlformats.org/officeDocument/2006/relationships/image" Target="../media/image103.emf"/><Relationship Id="rId7" Type="http://schemas.openxmlformats.org/officeDocument/2006/relationships/image" Target="../media/image107.emf"/><Relationship Id="rId2" Type="http://schemas.openxmlformats.org/officeDocument/2006/relationships/notesSlide" Target="../notesSlides/notesSlide29.xml"/><Relationship Id="rId1" Type="http://schemas.openxmlformats.org/officeDocument/2006/relationships/slideLayout" Target="../slideLayouts/slideLayout573.xml"/><Relationship Id="rId6" Type="http://schemas.openxmlformats.org/officeDocument/2006/relationships/image" Target="../media/image106.emf"/><Relationship Id="rId11" Type="http://schemas.openxmlformats.org/officeDocument/2006/relationships/image" Target="../media/image111.emf"/><Relationship Id="rId5" Type="http://schemas.openxmlformats.org/officeDocument/2006/relationships/image" Target="../media/image105.emf"/><Relationship Id="rId10" Type="http://schemas.openxmlformats.org/officeDocument/2006/relationships/image" Target="../media/image110.emf"/><Relationship Id="rId4" Type="http://schemas.openxmlformats.org/officeDocument/2006/relationships/image" Target="../media/image104.emf"/><Relationship Id="rId9" Type="http://schemas.openxmlformats.org/officeDocument/2006/relationships/image" Target="../media/image109.em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69.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66.xml"/></Relationships>
</file>

<file path=ppt/slides/_rels/slide95.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112.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1.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96.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60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98.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61.xml"/></Relationships>
</file>

<file path=ppt/slides/_rels/slide9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561.xml"/><Relationship Id="rId4" Type="http://schemas.openxmlformats.org/officeDocument/2006/relationships/image" Target="../media/image117.png"/></Relationships>
</file>

<file path=ppt/slides/_rels/slide100.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561.xml"/></Relationships>
</file>

<file path=ppt/slides/_rels/slide101.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56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10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561.xml"/><Relationship Id="rId5" Type="http://schemas.openxmlformats.org/officeDocument/2006/relationships/hyperlink" Target="https://www.jedec.org/standards-documents/docs/jep301-1" TargetMode="External"/><Relationship Id="rId4" Type="http://schemas.openxmlformats.org/officeDocument/2006/relationships/hyperlink" Target="https://www.jedec.org/standards-documents/docs/jep300-1"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56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66.xml"/></Relationships>
</file>

<file path=ppt/slides/_rels/slide106.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124.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08.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 Id="rId14" Type="http://schemas.openxmlformats.org/officeDocument/2006/relationships/hyperlink" Target="https://github.com/CMU-SAFARI/U-TRR" TargetMode="Externa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22.xml"/><Relationship Id="rId1" Type="http://schemas.openxmlformats.org/officeDocument/2006/relationships/tags" Target="../tags/tag1.xml"/><Relationship Id="rId4" Type="http://schemas.openxmlformats.org/officeDocument/2006/relationships/image" Target="../media/image125.png"/></Relationships>
</file>

<file path=ppt/slides/_rels/slide10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561.xml"/></Relationships>
</file>

<file path=ppt/slides/_rels/slide10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https://security.googleblog.com/2021/05/introducing-half-double-new-hammering.html" TargetMode="External"/><Relationship Id="rId1" Type="http://schemas.openxmlformats.org/officeDocument/2006/relationships/slideLayout" Target="../slideLayouts/slideLayout561.xml"/></Relationships>
</file>

<file path=ppt/slides/_rels/slide110.xml.rels><?xml version="1.0" encoding="UTF-8" standalone="yes"?>
<Relationships xmlns="http://schemas.openxmlformats.org/package/2006/relationships"><Relationship Id="rId3" Type="http://schemas.openxmlformats.org/officeDocument/2006/relationships/hyperlink" Target="https://www.usenix.org/system/files/sec22-kogler-half-double.pdf" TargetMode="External"/><Relationship Id="rId2" Type="http://schemas.openxmlformats.org/officeDocument/2006/relationships/image" Target="../media/image76.png"/><Relationship Id="rId1" Type="http://schemas.openxmlformats.org/officeDocument/2006/relationships/slideLayout" Target="../slideLayouts/slideLayout561.xml"/></Relationships>
</file>

<file path=ppt/slides/_rels/slide111.xml.rels><?xml version="1.0" encoding="UTF-8" standalone="yes"?>
<Relationships xmlns="http://schemas.openxmlformats.org/package/2006/relationships"><Relationship Id="rId3" Type="http://schemas.openxmlformats.org/officeDocument/2006/relationships/hyperlink" Target="https://www.kevinloughlin.org/moesi-prime.pdf" TargetMode="External"/><Relationship Id="rId2" Type="http://schemas.openxmlformats.org/officeDocument/2006/relationships/image" Target="../media/image127.png"/><Relationship Id="rId1" Type="http://schemas.openxmlformats.org/officeDocument/2006/relationships/slideLayout" Target="../slideLayouts/slideLayout561.xml"/></Relationships>
</file>

<file path=ppt/slides/_rels/slide112.xml.rels><?xml version="1.0" encoding="UTF-8" standalone="yes"?>
<Relationships xmlns="http://schemas.openxmlformats.org/package/2006/relationships"><Relationship Id="rId8" Type="http://schemas.openxmlformats.org/officeDocument/2006/relationships/hyperlink" Target="https://people.inf.ethz.ch/omutlu/pub/BlockHammer-IntelHardwareSecurityAcademicAwards-short-talk.pptx" TargetMode="External"/><Relationship Id="rId13" Type="http://schemas.openxmlformats.org/officeDocument/2006/relationships/hyperlink" Target="https://github.com/CMU-SAFARI/BlockHammer"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12" Type="http://schemas.openxmlformats.org/officeDocument/2006/relationships/hyperlink" Target="https://www.youtube.com/watch?v=5TymwquygZM"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1.xml"/><Relationship Id="rId6" Type="http://schemas.openxmlformats.org/officeDocument/2006/relationships/hyperlink" Target="https://people.inf.ethz.ch/omutlu/pub/BlockHammer-preventing-rowhammer-at-low-cost-by-blacklisting-rapidly-accessed-dram-rows_hpca21-short-talk.pptx" TargetMode="External"/><Relationship Id="rId11" Type="http://schemas.openxmlformats.org/officeDocument/2006/relationships/hyperlink" Target="https://www.youtube.com/watch?v=h0WiOTVIH70&amp;list=PL5Q2soXY2Zi8_VVChACnON4sfh2bJ5IrD&amp;index=124"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hyperlink" Target="https://www.youtube.com/watch?v=4Y01N1BhWv4&amp;list=PL5Q2soXY2Zi8_VVChACnON4sfh2bJ5IrD&amp;index=102" TargetMode="External"/><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people.inf.ethz.ch/omutlu/pub/BlockHammer-IntelHardwareSecurityAcademicAwards-short-talk.pdf" TargetMode="External"/><Relationship Id="rId14" Type="http://schemas.openxmlformats.org/officeDocument/2006/relationships/image" Target="../media/image128.tiff"/></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33.xml"/></Relationships>
</file>

<file path=ppt/slides/_rels/slide114.xml.rels><?xml version="1.0" encoding="UTF-8" standalone="yes"?>
<Relationships xmlns="http://schemas.openxmlformats.org/package/2006/relationships"><Relationship Id="rId8" Type="http://schemas.openxmlformats.org/officeDocument/2006/relationships/hyperlink" Target="https://github.com/CMU-SAFARI/BlockHammer" TargetMode="External"/><Relationship Id="rId3" Type="http://schemas.openxmlformats.org/officeDocument/2006/relationships/image" Target="../media/image129.jpeg"/><Relationship Id="rId7" Type="http://schemas.openxmlformats.org/officeDocument/2006/relationships/hyperlink" Target="https://pixabay.com/en/warning-sign-slow-traffic-safety-36602/" TargetMode="External"/><Relationship Id="rId2" Type="http://schemas.openxmlformats.org/officeDocument/2006/relationships/notesSlide" Target="../notesSlides/notesSlide34.xml"/><Relationship Id="rId1" Type="http://schemas.openxmlformats.org/officeDocument/2006/relationships/slideLayout" Target="../slideLayouts/slideLayout633.xml"/><Relationship Id="rId6" Type="http://schemas.openxmlformats.org/officeDocument/2006/relationships/image" Target="../media/image131.png"/><Relationship Id="rId5" Type="http://schemas.microsoft.com/office/2007/relationships/hdphoto" Target="../media/hdphoto2.wdp"/><Relationship Id="rId4" Type="http://schemas.openxmlformats.org/officeDocument/2006/relationships/image" Target="../media/image130.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16.xml.rels><?xml version="1.0" encoding="UTF-8" standalone="yes"?>
<Relationships xmlns="http://schemas.openxmlformats.org/package/2006/relationships"><Relationship Id="rId3" Type="http://schemas.openxmlformats.org/officeDocument/2006/relationships/image" Target="../media/image94.jpeg"/><Relationship Id="rId7" Type="http://schemas.openxmlformats.org/officeDocument/2006/relationships/image" Target="../media/image98.gif"/><Relationship Id="rId2" Type="http://schemas.openxmlformats.org/officeDocument/2006/relationships/notesSlide" Target="../notesSlides/notesSlide35.xml"/><Relationship Id="rId1" Type="http://schemas.openxmlformats.org/officeDocument/2006/relationships/slideLayout" Target="../slideLayouts/slideLayout633.xml"/><Relationship Id="rId6" Type="http://schemas.openxmlformats.org/officeDocument/2006/relationships/image" Target="../media/image97.gif"/><Relationship Id="rId5" Type="http://schemas.openxmlformats.org/officeDocument/2006/relationships/image" Target="../media/image96.png"/><Relationship Id="rId4" Type="http://schemas.openxmlformats.org/officeDocument/2006/relationships/image" Target="../media/image95.png"/></Relationships>
</file>

<file path=ppt/slides/_rels/slide11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561.xml"/></Relationships>
</file>

<file path=ppt/slides/_rels/slide118.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48.xml"/></Relationships>
</file>

<file path=ppt/slides/_rels/slide11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5.png"/><Relationship Id="rId1" Type="http://schemas.openxmlformats.org/officeDocument/2006/relationships/slideLayout" Target="../slideLayouts/slideLayout248.xml"/></Relationships>
</file>

<file path=ppt/slides/_rels/slide120.xml.rels><?xml version="1.0" encoding="UTF-8" standalone="yes"?>
<Relationships xmlns="http://schemas.openxmlformats.org/package/2006/relationships"><Relationship Id="rId3" Type="http://schemas.openxmlformats.org/officeDocument/2006/relationships/hyperlink" Target="https://arxiv.org/pdf/2302.03591v1.pdf" TargetMode="External"/><Relationship Id="rId2" Type="http://schemas.openxmlformats.org/officeDocument/2006/relationships/image" Target="../media/image136.png"/><Relationship Id="rId1" Type="http://schemas.openxmlformats.org/officeDocument/2006/relationships/slideLayout" Target="../slideLayouts/slideLayout248.xml"/></Relationships>
</file>

<file path=ppt/slides/_rels/slide121.xml.rels><?xml version="1.0" encoding="UTF-8" standalone="yes"?>
<Relationships xmlns="http://schemas.openxmlformats.org/package/2006/relationships"><Relationship Id="rId3" Type="http://schemas.openxmlformats.org/officeDocument/2006/relationships/hyperlink" Target="https://stefan.t8k2.com/publications/dramsec/2021/panopticon.pdf" TargetMode="External"/><Relationship Id="rId2" Type="http://schemas.openxmlformats.org/officeDocument/2006/relationships/image" Target="../media/image137.png"/><Relationship Id="rId1" Type="http://schemas.openxmlformats.org/officeDocument/2006/relationships/slideLayout" Target="../slideLayouts/slideLayout248.xml"/></Relationships>
</file>

<file path=ppt/slides/_rels/slide12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561.xml"/></Relationships>
</file>

<file path=ppt/slides/_rels/slide123.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56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125.xml.rels><?xml version="1.0" encoding="UTF-8" standalone="yes"?>
<Relationships xmlns="http://schemas.openxmlformats.org/package/2006/relationships"><Relationship Id="rId3" Type="http://schemas.openxmlformats.org/officeDocument/2006/relationships/hyperlink" Target="https://arxiv.org/pdf/2306.17061.pdf" TargetMode="External"/><Relationship Id="rId2" Type="http://schemas.openxmlformats.org/officeDocument/2006/relationships/image" Target="../media/image139.png"/><Relationship Id="rId1" Type="http://schemas.openxmlformats.org/officeDocument/2006/relationships/slideLayout" Target="../slideLayouts/slideLayout561.xml"/><Relationship Id="rId4" Type="http://schemas.openxmlformats.org/officeDocument/2006/relationships/hyperlink" Target="https://github.com/CMU-SAFARI/RowPress" TargetMode="Externa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66.xml"/></Relationships>
</file>

<file path=ppt/slides/_rels/slide127.xml.rels><?xml version="1.0" encoding="UTF-8" standalone="yes"?>
<Relationships xmlns="http://schemas.openxmlformats.org/package/2006/relationships"><Relationship Id="rId8" Type="http://schemas.openxmlformats.org/officeDocument/2006/relationships/hyperlink" Target="https://www.youtube.com/watch?v=R3VKbbbWMnY" TargetMode="External"/><Relationship Id="rId3" Type="http://schemas.openxmlformats.org/officeDocument/2006/relationships/hyperlink" Target="http://iscaconf.org/isca2023/" TargetMode="External"/><Relationship Id="rId7" Type="http://schemas.openxmlformats.org/officeDocument/2006/relationships/hyperlink" Target="https://people.inf.ethz.ch/omutlu/pub/RowPress_isca23-lightning-talk.pdf" TargetMode="External"/><Relationship Id="rId2" Type="http://schemas.openxmlformats.org/officeDocument/2006/relationships/hyperlink" Target="https://people.inf.ethz.ch/omutlu/pub/RowPress_isca23.pdf" TargetMode="External"/><Relationship Id="rId1" Type="http://schemas.openxmlformats.org/officeDocument/2006/relationships/slideLayout" Target="../slideLayouts/slideLayout561.xml"/><Relationship Id="rId6" Type="http://schemas.openxmlformats.org/officeDocument/2006/relationships/hyperlink" Target="https://people.inf.ethz.ch/omutlu/pub/RowPress_isca23-lightning-talk.pptx" TargetMode="External"/><Relationship Id="rId11" Type="http://schemas.openxmlformats.org/officeDocument/2006/relationships/image" Target="../media/image140.png"/><Relationship Id="rId5" Type="http://schemas.openxmlformats.org/officeDocument/2006/relationships/hyperlink" Target="https://people.inf.ethz.ch/omutlu/pub/RowPress_isca23-talk.pdf" TargetMode="External"/><Relationship Id="rId10" Type="http://schemas.openxmlformats.org/officeDocument/2006/relationships/image" Target="../media/image139.png"/><Relationship Id="rId4" Type="http://schemas.openxmlformats.org/officeDocument/2006/relationships/hyperlink" Target="https://people.inf.ethz.ch/omutlu/pub/RowPress_isca23-talk.pptx" TargetMode="External"/><Relationship Id="rId9" Type="http://schemas.openxmlformats.org/officeDocument/2006/relationships/hyperlink" Target="https://github.com/CMU-SAFARI/RowPress" TargetMode="Externa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63.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63.xml"/></Relationships>
</file>

<file path=ppt/slides/_rels/slide130.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39.xml"/><Relationship Id="rId1" Type="http://schemas.openxmlformats.org/officeDocument/2006/relationships/slideLayout" Target="../slideLayouts/slideLayout663.xml"/><Relationship Id="rId4" Type="http://schemas.openxmlformats.org/officeDocument/2006/relationships/hyperlink" Target="https://github.com/CMU-SAFARI/DRAM-Bender" TargetMode="External"/></Relationships>
</file>

<file path=ppt/slides/_rels/slide131.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40.xml"/><Relationship Id="rId1" Type="http://schemas.openxmlformats.org/officeDocument/2006/relationships/slideLayout" Target="../slideLayouts/slideLayout66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63.xml"/></Relationships>
</file>

<file path=ppt/slides/_rels/slide13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42.xml"/><Relationship Id="rId1" Type="http://schemas.openxmlformats.org/officeDocument/2006/relationships/slideLayout" Target="../slideLayouts/slideLayout66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63.xml"/></Relationships>
</file>

<file path=ppt/slides/_rels/slide135.xml.rels><?xml version="1.0" encoding="UTF-8" standalone="yes"?>
<Relationships xmlns="http://schemas.openxmlformats.org/package/2006/relationships"><Relationship Id="rId8" Type="http://schemas.openxmlformats.org/officeDocument/2006/relationships/hyperlink" Target="https://www.youtube.com/watch?v=R3VKbbbWMnY" TargetMode="External"/><Relationship Id="rId3" Type="http://schemas.openxmlformats.org/officeDocument/2006/relationships/hyperlink" Target="http://iscaconf.org/isca2023/" TargetMode="External"/><Relationship Id="rId7" Type="http://schemas.openxmlformats.org/officeDocument/2006/relationships/hyperlink" Target="https://people.inf.ethz.ch/omutlu/pub/RowPress_isca23-lightning-talk.pdf" TargetMode="External"/><Relationship Id="rId2" Type="http://schemas.openxmlformats.org/officeDocument/2006/relationships/hyperlink" Target="https://people.inf.ethz.ch/omutlu/pub/RowPress_isca23.pdf" TargetMode="External"/><Relationship Id="rId1" Type="http://schemas.openxmlformats.org/officeDocument/2006/relationships/slideLayout" Target="../slideLayouts/slideLayout561.xml"/><Relationship Id="rId6" Type="http://schemas.openxmlformats.org/officeDocument/2006/relationships/hyperlink" Target="https://people.inf.ethz.ch/omutlu/pub/RowPress_isca23-lightning-talk.pptx" TargetMode="External"/><Relationship Id="rId11" Type="http://schemas.openxmlformats.org/officeDocument/2006/relationships/image" Target="../media/image140.png"/><Relationship Id="rId5" Type="http://schemas.openxmlformats.org/officeDocument/2006/relationships/hyperlink" Target="https://people.inf.ethz.ch/omutlu/pub/RowPress_isca23-talk.pdf" TargetMode="External"/><Relationship Id="rId10" Type="http://schemas.openxmlformats.org/officeDocument/2006/relationships/image" Target="../media/image139.png"/><Relationship Id="rId4" Type="http://schemas.openxmlformats.org/officeDocument/2006/relationships/hyperlink" Target="https://people.inf.ethz.ch/omutlu/pub/RowPress_isca23-talk.pptx" TargetMode="External"/><Relationship Id="rId9" Type="http://schemas.openxmlformats.org/officeDocument/2006/relationships/hyperlink" Target="https://github.com/CMU-SAFARI/RowPress" TargetMode="Externa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66.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67.xml"/></Relationships>
</file>

<file path=ppt/slides/_rels/slide13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hyperlink" Target="https://arxiv.org/pdf/2406.13080v2" TargetMode="External"/><Relationship Id="rId1" Type="http://schemas.openxmlformats.org/officeDocument/2006/relationships/slideLayout" Target="../slideLayouts/slideLayout467.xml"/></Relationships>
</file>

<file path=ppt/slides/_rels/slide139.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561.xml"/></Relationships>
</file>

<file path=ppt/slides/_rels/slide14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hyperlink" Target="https://arxiv.org/pdf/2207.13358.pdf" TargetMode="External"/><Relationship Id="rId1" Type="http://schemas.openxmlformats.org/officeDocument/2006/relationships/slideLayout" Target="../slideLayouts/slideLayout561.xml"/></Relationships>
</file>

<file path=ppt/slides/_rels/slide141.xml.rels><?xml version="1.0" encoding="UTF-8" standalone="yes"?>
<Relationships xmlns="http://schemas.openxmlformats.org/package/2006/relationships"><Relationship Id="rId3" Type="http://schemas.openxmlformats.org/officeDocument/2006/relationships/hyperlink" Target="https://www.usenix.org/conference/usenixsecurity24/" TargetMode="External"/><Relationship Id="rId2" Type="http://schemas.openxmlformats.org/officeDocument/2006/relationships/hyperlink" Target="https://arxiv.org/pdf/2310.09977.pdf" TargetMode="External"/><Relationship Id="rId1" Type="http://schemas.openxmlformats.org/officeDocument/2006/relationships/slideLayout" Target="../slideLayouts/slideLayout561.xml"/><Relationship Id="rId6" Type="http://schemas.openxmlformats.org/officeDocument/2006/relationships/image" Target="../media/image147.png"/><Relationship Id="rId5" Type="http://schemas.openxmlformats.org/officeDocument/2006/relationships/hyperlink" Target="https://github.com/CMU-SAFARI/ABACuS" TargetMode="External"/><Relationship Id="rId4" Type="http://schemas.openxmlformats.org/officeDocument/2006/relationships/hyperlink" Target="https://arxiv.org/abs/2310.09977"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s://arxiv.org/pdf/2402.18769" TargetMode="External"/><Relationship Id="rId2" Type="http://schemas.openxmlformats.org/officeDocument/2006/relationships/image" Target="../media/image148.png"/><Relationship Id="rId1" Type="http://schemas.openxmlformats.org/officeDocument/2006/relationships/slideLayout" Target="../slideLayouts/slideLayout561.xml"/><Relationship Id="rId4" Type="http://schemas.openxmlformats.org/officeDocument/2006/relationships/hyperlink" Target="https://github.com/CMU-SAFARI/CoMeT" TargetMode="External"/></Relationships>
</file>

<file path=ppt/slides/_rels/slide14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hyperlink" Target="https://arxiv.org/pdf/2402.18652" TargetMode="External"/><Relationship Id="rId1" Type="http://schemas.openxmlformats.org/officeDocument/2006/relationships/slideLayout" Target="../slideLayouts/slideLayout561.xml"/></Relationships>
</file>

<file path=ppt/slides/_rels/slide144.xml.rels><?xml version="1.0" encoding="UTF-8" standalone="yes"?>
<Relationships xmlns="http://schemas.openxmlformats.org/package/2006/relationships"><Relationship Id="rId3" Type="http://schemas.openxmlformats.org/officeDocument/2006/relationships/hyperlink" Target="https://arxiv.org/pdf/2404.13477" TargetMode="External"/><Relationship Id="rId2" Type="http://schemas.openxmlformats.org/officeDocument/2006/relationships/image" Target="../media/image149.png"/><Relationship Id="rId1" Type="http://schemas.openxmlformats.org/officeDocument/2006/relationships/slideLayout" Target="../slideLayouts/slideLayout561.xml"/></Relationships>
</file>

<file path=ppt/slides/_rels/slide145.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561.xml"/></Relationships>
</file>

<file path=ppt/slides/_rels/slide146.xml.rels><?xml version="1.0" encoding="UTF-8" standalone="yes"?>
<Relationships xmlns="http://schemas.openxmlformats.org/package/2006/relationships"><Relationship Id="rId8" Type="http://schemas.openxmlformats.org/officeDocument/2006/relationships/image" Target="../media/image156.png"/><Relationship Id="rId13" Type="http://schemas.openxmlformats.org/officeDocument/2006/relationships/image" Target="../media/image161.png"/><Relationship Id="rId3" Type="http://schemas.openxmlformats.org/officeDocument/2006/relationships/image" Target="../media/image151.png"/><Relationship Id="rId7" Type="http://schemas.openxmlformats.org/officeDocument/2006/relationships/image" Target="../media/image155.png"/><Relationship Id="rId12" Type="http://schemas.openxmlformats.org/officeDocument/2006/relationships/image" Target="../media/image160.png"/><Relationship Id="rId17" Type="http://schemas.openxmlformats.org/officeDocument/2006/relationships/image" Target="../media/image165.png"/><Relationship Id="rId2" Type="http://schemas.openxmlformats.org/officeDocument/2006/relationships/image" Target="../media/image150.png"/><Relationship Id="rId16" Type="http://schemas.openxmlformats.org/officeDocument/2006/relationships/image" Target="../media/image164.png"/><Relationship Id="rId1" Type="http://schemas.openxmlformats.org/officeDocument/2006/relationships/slideLayout" Target="../slideLayouts/slideLayout561.xml"/><Relationship Id="rId6" Type="http://schemas.openxmlformats.org/officeDocument/2006/relationships/image" Target="../media/image154.png"/><Relationship Id="rId11" Type="http://schemas.openxmlformats.org/officeDocument/2006/relationships/image" Target="../media/image159.png"/><Relationship Id="rId5" Type="http://schemas.openxmlformats.org/officeDocument/2006/relationships/image" Target="../media/image153.png"/><Relationship Id="rId15" Type="http://schemas.openxmlformats.org/officeDocument/2006/relationships/image" Target="../media/image163.png"/><Relationship Id="rId10" Type="http://schemas.openxmlformats.org/officeDocument/2006/relationships/image" Target="../media/image158.png"/><Relationship Id="rId4" Type="http://schemas.openxmlformats.org/officeDocument/2006/relationships/image" Target="../media/image152.png"/><Relationship Id="rId9" Type="http://schemas.openxmlformats.org/officeDocument/2006/relationships/image" Target="../media/image157.png"/><Relationship Id="rId14" Type="http://schemas.openxmlformats.org/officeDocument/2006/relationships/image" Target="../media/image162.png"/></Relationships>
</file>

<file path=ppt/slides/_rels/slide147.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561.xml"/><Relationship Id="rId5" Type="http://schemas.openxmlformats.org/officeDocument/2006/relationships/image" Target="../media/image169.png"/><Relationship Id="rId4" Type="http://schemas.openxmlformats.org/officeDocument/2006/relationships/image" Target="../media/image168.png"/></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66.xml"/></Relationships>
</file>

<file path=ppt/slides/_rels/slide14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7.xml"/><Relationship Id="rId1" Type="http://schemas.openxmlformats.org/officeDocument/2006/relationships/slideLayout" Target="../slideLayouts/slideLayout74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0.png"/><Relationship Id="rId7" Type="http://schemas.openxmlformats.org/officeDocument/2006/relationships/image" Target="../media/image35.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1.svg"/><Relationship Id="rId9" Type="http://schemas.openxmlformats.org/officeDocument/2006/relationships/hyperlink" Target="https://github.com/CMU-SAFARI/DRAM-Bender" TargetMode="External"/></Relationships>
</file>

<file path=ppt/slides/_rels/slide15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67.xml"/></Relationships>
</file>

<file path=ppt/slides/_rels/slide15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5.xml"/></Relationships>
</file>

<file path=ppt/slides/_rels/slide156.xml.rels><?xml version="1.0" encoding="UTF-8" standalone="yes"?>
<Relationships xmlns="http://schemas.openxmlformats.org/package/2006/relationships"><Relationship Id="rId2" Type="http://schemas.openxmlformats.org/officeDocument/2006/relationships/image" Target="../media/image170.jpg"/><Relationship Id="rId1" Type="http://schemas.openxmlformats.org/officeDocument/2006/relationships/slideLayout" Target="../slideLayouts/slideLayout125.xml"/></Relationships>
</file>

<file path=ppt/slides/_rels/slide157.xml.rels><?xml version="1.0" encoding="UTF-8" standalone="yes"?>
<Relationships xmlns="http://schemas.openxmlformats.org/package/2006/relationships"><Relationship Id="rId2" Type="http://schemas.openxmlformats.org/officeDocument/2006/relationships/image" Target="../media/image171.jpg"/><Relationship Id="rId1" Type="http://schemas.openxmlformats.org/officeDocument/2006/relationships/slideLayout" Target="../slideLayouts/slideLayout125.xml"/></Relationships>
</file>

<file path=ppt/slides/_rels/slide158.xml.rels><?xml version="1.0" encoding="UTF-8" standalone="yes"?>
<Relationships xmlns="http://schemas.openxmlformats.org/package/2006/relationships"><Relationship Id="rId2" Type="http://schemas.openxmlformats.org/officeDocument/2006/relationships/image" Target="../media/image172.jpg"/><Relationship Id="rId1" Type="http://schemas.openxmlformats.org/officeDocument/2006/relationships/slideLayout" Target="../slideLayouts/slideLayout125.xml"/></Relationships>
</file>

<file path=ppt/slides/_rels/slide159.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125.xml"/></Relationships>
</file>

<file path=ppt/slides/_rels/slide160.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125.xml"/></Relationships>
</file>

<file path=ppt/slides/_rels/slide161.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125.xml"/></Relationships>
</file>

<file path=ppt/slides/_rels/slide162.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125.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66.xml"/></Relationships>
</file>

<file path=ppt/slides/_rels/slide167.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79.png"/></Relationships>
</file>

<file path=ppt/slides/_rels/slide16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7.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1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4.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17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83.png"/><Relationship Id="rId1" Type="http://schemas.openxmlformats.org/officeDocument/2006/relationships/slideLayout" Target="../slideLayouts/slideLayout659.xml"/><Relationship Id="rId6" Type="http://schemas.openxmlformats.org/officeDocument/2006/relationships/hyperlink" Target="https://safari.ethz.ch/safari-newsletter-january-2021/" TargetMode="External"/><Relationship Id="rId5" Type="http://schemas.openxmlformats.org/officeDocument/2006/relationships/image" Target="../media/image184.jpeg"/><Relationship Id="rId4" Type="http://schemas.openxmlformats.org/officeDocument/2006/relationships/hyperlink" Target="http://www.safari.ethz.ch/" TargetMode="External"/></Relationships>
</file>

<file path=ppt/slides/_rels/slide176.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hyperlink" Target="https://safari.ethz.ch/safari-newsletter-june-2023/" TargetMode="External"/><Relationship Id="rId1" Type="http://schemas.openxmlformats.org/officeDocument/2006/relationships/slideLayout" Target="../slideLayouts/slideLayout635.xml"/></Relationships>
</file>

<file path=ppt/slides/_rels/slide17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92.xml"/></Relationships>
</file>

<file path=ppt/slides/_rels/slide178.xml.rels><?xml version="1.0" encoding="UTF-8" standalone="yes"?>
<Relationships xmlns="http://schemas.openxmlformats.org/package/2006/relationships"><Relationship Id="rId8" Type="http://schemas.openxmlformats.org/officeDocument/2006/relationships/image" Target="../media/image191.png"/><Relationship Id="rId13" Type="http://schemas.openxmlformats.org/officeDocument/2006/relationships/image" Target="../media/image196.png"/><Relationship Id="rId3" Type="http://schemas.openxmlformats.org/officeDocument/2006/relationships/image" Target="../media/image186.png"/><Relationship Id="rId7" Type="http://schemas.openxmlformats.org/officeDocument/2006/relationships/image" Target="../media/image190.png"/><Relationship Id="rId12" Type="http://schemas.openxmlformats.org/officeDocument/2006/relationships/image" Target="../media/image195.png"/><Relationship Id="rId2" Type="http://schemas.openxmlformats.org/officeDocument/2006/relationships/hyperlink" Target="https://github.com/CMU-SAFARI/" TargetMode="External"/><Relationship Id="rId16" Type="http://schemas.openxmlformats.org/officeDocument/2006/relationships/image" Target="../media/image199.png"/><Relationship Id="rId1" Type="http://schemas.openxmlformats.org/officeDocument/2006/relationships/slideLayout" Target="../slideLayouts/slideLayout635.xml"/><Relationship Id="rId6" Type="http://schemas.openxmlformats.org/officeDocument/2006/relationships/image" Target="../media/image189.png"/><Relationship Id="rId11" Type="http://schemas.openxmlformats.org/officeDocument/2006/relationships/image" Target="../media/image194.png"/><Relationship Id="rId5" Type="http://schemas.openxmlformats.org/officeDocument/2006/relationships/image" Target="../media/image188.png"/><Relationship Id="rId15" Type="http://schemas.openxmlformats.org/officeDocument/2006/relationships/image" Target="../media/image198.png"/><Relationship Id="rId10" Type="http://schemas.openxmlformats.org/officeDocument/2006/relationships/image" Target="../media/image193.png"/><Relationship Id="rId4" Type="http://schemas.openxmlformats.org/officeDocument/2006/relationships/image" Target="../media/image187.png"/><Relationship Id="rId9" Type="http://schemas.openxmlformats.org/officeDocument/2006/relationships/image" Target="../media/image192.png"/><Relationship Id="rId14" Type="http://schemas.openxmlformats.org/officeDocument/2006/relationships/image" Target="../media/image197.png"/></Relationships>
</file>

<file path=ppt/slides/_rels/slide17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1.xml"/><Relationship Id="rId1" Type="http://schemas.openxmlformats.org/officeDocument/2006/relationships/slideLayout" Target="../slideLayouts/slideLayout248.xml"/></Relationships>
</file>

<file path=ppt/slides/_rels/slide180.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hyperlink" Target="https://people.inf.ethz.ch/omutlu" TargetMode="Externa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8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3.xml"/><Relationship Id="rId1" Type="http://schemas.openxmlformats.org/officeDocument/2006/relationships/slideLayout" Target="../slideLayouts/slideLayout743.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7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7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7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69.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69.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69.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69.xml"/></Relationships>
</file>

<file path=ppt/slides/_rels/slide190.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769.xml"/></Relationships>
</file>

<file path=ppt/slides/_rels/slide191.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43.xml"/><Relationship Id="rId1" Type="http://schemas.openxmlformats.org/officeDocument/2006/relationships/tags" Target="../tags/tag2.xml"/><Relationship Id="rId4" Type="http://schemas.openxmlformats.org/officeDocument/2006/relationships/hyperlink" Target="https://arxiv.org/abs/2404.13477" TargetMode="External"/></Relationships>
</file>

<file path=ppt/slides/_rels/slide192.xml.rels><?xml version="1.0" encoding="UTF-8" standalone="yes"?>
<Relationships xmlns="http://schemas.openxmlformats.org/package/2006/relationships"><Relationship Id="rId3" Type="http://schemas.openxmlformats.org/officeDocument/2006/relationships/image" Target="../media/image202.emf"/><Relationship Id="rId2" Type="http://schemas.openxmlformats.org/officeDocument/2006/relationships/notesSlide" Target="../notesSlides/notesSlide55.xml"/><Relationship Id="rId1" Type="http://schemas.openxmlformats.org/officeDocument/2006/relationships/slideLayout" Target="../slideLayouts/slideLayout57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194.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56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96.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35.xml"/></Relationships>
</file>

<file path=ppt/slides/_rels/slide197.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hyperlink" Target="https://www.youtube.com/watch?v=mV2OuB2djEs" TargetMode="External"/><Relationship Id="rId1" Type="http://schemas.openxmlformats.org/officeDocument/2006/relationships/slideLayout" Target="../slideLayouts/slideLayout659.xml"/><Relationship Id="rId4" Type="http://schemas.openxmlformats.org/officeDocument/2006/relationships/image" Target="../media/image205.png"/></Relationships>
</file>

<file path=ppt/slides/_rels/slide198.xml.rels><?xml version="1.0" encoding="UTF-8" standalone="yes"?>
<Relationships xmlns="http://schemas.openxmlformats.org/package/2006/relationships"><Relationship Id="rId3" Type="http://schemas.openxmlformats.org/officeDocument/2006/relationships/hyperlink" Target="https://arxiv.org/abs/2308.11030" TargetMode="External"/><Relationship Id="rId2" Type="http://schemas.openxmlformats.org/officeDocument/2006/relationships/hyperlink" Target="https://people.inf.ethz.ch/omutlu/pub/Ramulator2_arxiv23.pdf" TargetMode="External"/><Relationship Id="rId1" Type="http://schemas.openxmlformats.org/officeDocument/2006/relationships/slideLayout" Target="../slideLayouts/slideLayout704.xml"/><Relationship Id="rId6" Type="http://schemas.openxmlformats.org/officeDocument/2006/relationships/hyperlink" Target="https://arxiv.org/pdf/2308.11030.pdf" TargetMode="External"/><Relationship Id="rId5" Type="http://schemas.openxmlformats.org/officeDocument/2006/relationships/image" Target="../media/image206.png"/><Relationship Id="rId4" Type="http://schemas.openxmlformats.org/officeDocument/2006/relationships/hyperlink" Target="https://github.com/CMU-SAFARI/ramulator2" TargetMode="External"/></Relationships>
</file>

<file path=ppt/slides/_rels/slide199.xml.rels><?xml version="1.0" encoding="UTF-8" standalone="yes"?>
<Relationships xmlns="http://schemas.openxmlformats.org/package/2006/relationships"><Relationship Id="rId3" Type="http://schemas.openxmlformats.org/officeDocument/2006/relationships/hyperlink" Target="https://arxiv.org/pdf/2211.05838.pdf" TargetMode="External"/><Relationship Id="rId7" Type="http://schemas.openxmlformats.org/officeDocument/2006/relationships/image" Target="../media/image29.png"/><Relationship Id="rId2" Type="http://schemas.openxmlformats.org/officeDocument/2006/relationships/hyperlink" Target="https://github.com/CMU-SAFARI/DRAM-Bender" TargetMode="External"/><Relationship Id="rId1" Type="http://schemas.openxmlformats.org/officeDocument/2006/relationships/slideLayout" Target="../slideLayouts/slideLayout2.xml"/><Relationship Id="rId6" Type="http://schemas.openxmlformats.org/officeDocument/2006/relationships/hyperlink" Target="https://www.youtube.com/watch?v=FklVEsfdZCI" TargetMode="External"/><Relationship Id="rId5" Type="http://schemas.openxmlformats.org/officeDocument/2006/relationships/hyperlink" Target="https://arxiv.org/abs/2211.05838" TargetMode="External"/><Relationship Id="rId4" Type="http://schemas.openxmlformats.org/officeDocument/2006/relationships/hyperlink" Target="https://ieeexplore.ieee.org/xpl/RecentIssue.jsp?punumber=43" TargetMode="External"/></Relationships>
</file>

<file path=ppt/slides/_rels/slide200.xml.rels><?xml version="1.0" encoding="UTF-8" standalone="yes"?>
<Relationships xmlns="http://schemas.openxmlformats.org/package/2006/relationships"><Relationship Id="rId8" Type="http://schemas.openxmlformats.org/officeDocument/2006/relationships/hyperlink" Target="https://safari.ethz.ch/projects_and_seminars/spring2022/doku.php?id=softmc"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07.png"/><Relationship Id="rId1" Type="http://schemas.openxmlformats.org/officeDocument/2006/relationships/slideLayout" Target="../slideLayouts/slideLayout635.xml"/><Relationship Id="rId6" Type="http://schemas.openxmlformats.org/officeDocument/2006/relationships/hyperlink" Target="https://safari.ethz.ch/projects_and_seminars/fall2022/doku.php?id=softmc"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01.xml.rels><?xml version="1.0" encoding="UTF-8" standalone="yes"?>
<Relationships xmlns="http://schemas.openxmlformats.org/package/2006/relationships"><Relationship Id="rId8" Type="http://schemas.openxmlformats.org/officeDocument/2006/relationships/hyperlink" Target="https://safari.ethz.ch/projects_and_seminars/spring2022/doku.php?id=ramulator"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08.png"/><Relationship Id="rId1" Type="http://schemas.openxmlformats.org/officeDocument/2006/relationships/slideLayout" Target="../slideLayouts/slideLayout635.xml"/><Relationship Id="rId6" Type="http://schemas.openxmlformats.org/officeDocument/2006/relationships/hyperlink" Target="https://safari.ethz.ch/projects_and_seminars/fall2022/doku.php?id=ramulator"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02.xml.rels><?xml version="1.0" encoding="UTF-8" standalone="yes"?>
<Relationships xmlns="http://schemas.openxmlformats.org/package/2006/relationships"><Relationship Id="rId8" Type="http://schemas.openxmlformats.org/officeDocument/2006/relationships/image" Target="../media/image213.emf"/><Relationship Id="rId3" Type="http://schemas.openxmlformats.org/officeDocument/2006/relationships/notesSlide" Target="../notesSlides/notesSlide56.xml"/><Relationship Id="rId7" Type="http://schemas.openxmlformats.org/officeDocument/2006/relationships/image" Target="../media/image212.emf"/><Relationship Id="rId12" Type="http://schemas.openxmlformats.org/officeDocument/2006/relationships/hyperlink" Target="https://github.com/CMU-SAFARI/U-TRR" TargetMode="External"/><Relationship Id="rId2" Type="http://schemas.openxmlformats.org/officeDocument/2006/relationships/slideLayout" Target="../slideLayouts/slideLayout622.xml"/><Relationship Id="rId1" Type="http://schemas.openxmlformats.org/officeDocument/2006/relationships/tags" Target="../tags/tag3.xml"/><Relationship Id="rId6" Type="http://schemas.openxmlformats.org/officeDocument/2006/relationships/image" Target="../media/image211.emf"/><Relationship Id="rId11" Type="http://schemas.openxmlformats.org/officeDocument/2006/relationships/image" Target="../media/image216.emf"/><Relationship Id="rId5" Type="http://schemas.openxmlformats.org/officeDocument/2006/relationships/image" Target="../media/image210.emf"/><Relationship Id="rId10" Type="http://schemas.openxmlformats.org/officeDocument/2006/relationships/image" Target="../media/image215.emf"/><Relationship Id="rId4" Type="http://schemas.openxmlformats.org/officeDocument/2006/relationships/image" Target="../media/image209.emf"/><Relationship Id="rId9" Type="http://schemas.openxmlformats.org/officeDocument/2006/relationships/image" Target="../media/image214.emf"/></Relationships>
</file>

<file path=ppt/slides/_rels/slide203.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757.xml"/><Relationship Id="rId1" Type="http://schemas.openxmlformats.org/officeDocument/2006/relationships/tags" Target="../tags/tag4.xml"/><Relationship Id="rId5" Type="http://schemas.openxmlformats.org/officeDocument/2006/relationships/hyperlink" Target="https://github.com/CMU-SAFARI/U-TRR" TargetMode="External"/><Relationship Id="rId4" Type="http://schemas.openxmlformats.org/officeDocument/2006/relationships/image" Target="../media/image217.png"/></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66.xml"/></Relationships>
</file>

<file path=ppt/slides/_rels/slide205.xml.rels><?xml version="1.0" encoding="UTF-8" standalone="yes"?>
<Relationships xmlns="http://schemas.openxmlformats.org/package/2006/relationships"><Relationship Id="rId3" Type="http://schemas.openxmlformats.org/officeDocument/2006/relationships/image" Target="../media/image218.jpg"/><Relationship Id="rId2" Type="http://schemas.openxmlformats.org/officeDocument/2006/relationships/notesSlide" Target="../notesSlides/notesSlide59.xml"/><Relationship Id="rId1" Type="http://schemas.openxmlformats.org/officeDocument/2006/relationships/slideLayout" Target="../slideLayouts/slideLayout491.xml"/><Relationship Id="rId4" Type="http://schemas.openxmlformats.org/officeDocument/2006/relationships/image" Target="../media/image219.jpg"/></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66.xml"/></Relationships>
</file>

<file path=ppt/slides/_rels/slide207.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89.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08.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208.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61.xml"/><Relationship Id="rId1" Type="http://schemas.openxmlformats.org/officeDocument/2006/relationships/slideLayout" Target="../slideLayouts/slideLayout728.xml"/><Relationship Id="rId5" Type="http://schemas.openxmlformats.org/officeDocument/2006/relationships/image" Target="../media/image222.png"/><Relationship Id="rId4" Type="http://schemas.openxmlformats.org/officeDocument/2006/relationships/image" Target="../media/image221.png"/></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28.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28.xml"/></Relationships>
</file>

<file path=ppt/slides/_rels/slide211.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64.xml"/><Relationship Id="rId1" Type="http://schemas.openxmlformats.org/officeDocument/2006/relationships/slideLayout" Target="../slideLayouts/slideLayout728.xml"/></Relationships>
</file>

<file path=ppt/slides/_rels/slide212.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hyperlink" Target="https://youtube.com/watch?v=fkM32oA0u6U&amp;si=EnSIkaIECMiOmarE" TargetMode="External"/><Relationship Id="rId1" Type="http://schemas.openxmlformats.org/officeDocument/2006/relationships/slideLayout" Target="../slideLayouts/slideLayout608.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08.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90.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215.xml.rels><?xml version="1.0" encoding="UTF-8" standalone="yes"?>
<Relationships xmlns="http://schemas.openxmlformats.org/package/2006/relationships"><Relationship Id="rId8" Type="http://schemas.openxmlformats.org/officeDocument/2006/relationships/hyperlink" Target="https://github.com/CMU-SAFARI/SoftMC" TargetMode="External"/><Relationship Id="rId3" Type="http://schemas.openxmlformats.org/officeDocument/2006/relationships/image" Target="../media/image224.png"/><Relationship Id="rId7" Type="http://schemas.openxmlformats.org/officeDocument/2006/relationships/hyperlink" Target="https://people.inf.ethz.ch/omutlu/pub/softMC_hpca17.pdf" TargetMode="External"/><Relationship Id="rId2" Type="http://schemas.openxmlformats.org/officeDocument/2006/relationships/notesSlide" Target="../notesSlides/notesSlide66.xml"/><Relationship Id="rId1" Type="http://schemas.openxmlformats.org/officeDocument/2006/relationships/slideLayout" Target="../slideLayouts/slideLayout730.xml"/><Relationship Id="rId6" Type="http://schemas.openxmlformats.org/officeDocument/2006/relationships/image" Target="../media/image227.png"/><Relationship Id="rId5" Type="http://schemas.openxmlformats.org/officeDocument/2006/relationships/image" Target="../media/image226.png"/><Relationship Id="rId4" Type="http://schemas.openxmlformats.org/officeDocument/2006/relationships/image" Target="../media/image225.png"/></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30.xml"/></Relationships>
</file>

<file path=ppt/slides/_rels/slide217.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hyperlink" Target="https://youtube.com/watch?v=fkM32oA0u6U&amp;si=EnSIkaIECMiOmarE" TargetMode="External"/><Relationship Id="rId1" Type="http://schemas.openxmlformats.org/officeDocument/2006/relationships/slideLayout" Target="../slideLayouts/slideLayout608.xml"/></Relationships>
</file>

<file path=ppt/slides/_rels/slide218.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hyperlink" Target="https://dsn2023.dei.uc.pt/" TargetMode="External"/><Relationship Id="rId7" Type="http://schemas.openxmlformats.org/officeDocument/2006/relationships/hyperlink" Target="https://www.youtube.com/watch?v=0OkYwavtrMc" TargetMode="External"/><Relationship Id="rId2" Type="http://schemas.openxmlformats.org/officeDocument/2006/relationships/hyperlink" Target="https://people.inf.ethz.ch/omutlu/pub/HBM_RowHammer_dsn-disrupt23.pdf" TargetMode="External"/><Relationship Id="rId1" Type="http://schemas.openxmlformats.org/officeDocument/2006/relationships/slideLayout" Target="../slideLayouts/slideLayout608.xml"/><Relationship Id="rId6" Type="http://schemas.openxmlformats.org/officeDocument/2006/relationships/hyperlink" Target="https://people.inf.ethz.ch/omutlu/pub/HBM_RowHammer_dsn-disrupt23-talk.pdf" TargetMode="External"/><Relationship Id="rId5" Type="http://schemas.openxmlformats.org/officeDocument/2006/relationships/hyperlink" Target="https://people.inf.ethz.ch/omutlu/pub/HBM_RowHammer_dsn-disrupt23-talk.pptx" TargetMode="External"/><Relationship Id="rId4" Type="http://schemas.openxmlformats.org/officeDocument/2006/relationships/hyperlink" Target="https://arxiv.org/abs/2305.17918" TargetMode="External"/><Relationship Id="rId9" Type="http://schemas.openxmlformats.org/officeDocument/2006/relationships/hyperlink" Target="https://arxiv.org/pdf/2305.17918.pdf" TargetMode="External"/></Relationships>
</file>

<file path=ppt/slides/_rels/slide21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s://arxiv.org/pdf/2310.14665" TargetMode="External"/><Relationship Id="rId1" Type="http://schemas.openxmlformats.org/officeDocument/2006/relationships/slideLayout" Target="../slideLayouts/slideLayout561.xml"/></Relationships>
</file>

<file path=ppt/slides/_rels/slide22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hyperlink" Target="https://arxiv.org/pdf/2402.18652" TargetMode="External"/><Relationship Id="rId1" Type="http://schemas.openxmlformats.org/officeDocument/2006/relationships/slideLayout" Target="../slideLayouts/slideLayout561.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07.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66.xml"/></Relationships>
</file>

<file path=ppt/slides/_rels/slide223.xml.rels><?xml version="1.0" encoding="UTF-8" standalone="yes"?>
<Relationships xmlns="http://schemas.openxmlformats.org/package/2006/relationships"><Relationship Id="rId8" Type="http://schemas.openxmlformats.org/officeDocument/2006/relationships/hyperlink" Target="https://www.youtube.com/watch?v=R3VKbbbWMnY" TargetMode="External"/><Relationship Id="rId3" Type="http://schemas.openxmlformats.org/officeDocument/2006/relationships/hyperlink" Target="http://iscaconf.org/isca2023/" TargetMode="External"/><Relationship Id="rId7" Type="http://schemas.openxmlformats.org/officeDocument/2006/relationships/hyperlink" Target="https://people.inf.ethz.ch/omutlu/pub/RowPress_isca23-lightning-talk.pdf" TargetMode="External"/><Relationship Id="rId2" Type="http://schemas.openxmlformats.org/officeDocument/2006/relationships/hyperlink" Target="https://people.inf.ethz.ch/omutlu/pub/RowPress_isca23.pdf" TargetMode="External"/><Relationship Id="rId1" Type="http://schemas.openxmlformats.org/officeDocument/2006/relationships/slideLayout" Target="../slideLayouts/slideLayout561.xml"/><Relationship Id="rId6" Type="http://schemas.openxmlformats.org/officeDocument/2006/relationships/hyperlink" Target="https://people.inf.ethz.ch/omutlu/pub/RowPress_isca23-lightning-talk.pptx" TargetMode="External"/><Relationship Id="rId11" Type="http://schemas.openxmlformats.org/officeDocument/2006/relationships/image" Target="../media/image140.png"/><Relationship Id="rId5" Type="http://schemas.openxmlformats.org/officeDocument/2006/relationships/hyperlink" Target="https://people.inf.ethz.ch/omutlu/pub/RowPress_isca23-talk.pdf" TargetMode="External"/><Relationship Id="rId10" Type="http://schemas.openxmlformats.org/officeDocument/2006/relationships/image" Target="../media/image139.png"/><Relationship Id="rId4" Type="http://schemas.openxmlformats.org/officeDocument/2006/relationships/hyperlink" Target="https://people.inf.ethz.ch/omutlu/pub/RowPress_isca23-talk.pptx" TargetMode="External"/><Relationship Id="rId9" Type="http://schemas.openxmlformats.org/officeDocument/2006/relationships/hyperlink" Target="https://github.com/CMU-SAFARI/RowPress" TargetMode="External"/></Relationships>
</file>

<file path=ppt/slides/_rels/slide224.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70.xml"/><Relationship Id="rId1" Type="http://schemas.openxmlformats.org/officeDocument/2006/relationships/slideLayout" Target="../slideLayouts/slideLayout662.xml"/><Relationship Id="rId5" Type="http://schemas.openxmlformats.org/officeDocument/2006/relationships/image" Target="../media/image231.png"/><Relationship Id="rId4" Type="http://schemas.openxmlformats.org/officeDocument/2006/relationships/image" Target="../media/image230.png"/></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63.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63.xml"/></Relationships>
</file>

<file path=ppt/slides/_rels/slide22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73.xml"/><Relationship Id="rId1" Type="http://schemas.openxmlformats.org/officeDocument/2006/relationships/slideLayout" Target="../slideLayouts/slideLayout663.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63.xml"/></Relationships>
</file>

<file path=ppt/slides/_rels/slide22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75.xml"/><Relationship Id="rId1" Type="http://schemas.openxmlformats.org/officeDocument/2006/relationships/slideLayout" Target="../slideLayouts/slideLayout663.xml"/><Relationship Id="rId4" Type="http://schemas.openxmlformats.org/officeDocument/2006/relationships/hyperlink" Target="https://github.com/CMU-SAFARI/DRAM-Bender" TargetMode="External"/></Relationships>
</file>

<file path=ppt/slides/_rels/slide230.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76.xml"/><Relationship Id="rId1" Type="http://schemas.openxmlformats.org/officeDocument/2006/relationships/slideLayout" Target="../slideLayouts/slideLayout663.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63.xml"/></Relationships>
</file>

<file path=ppt/slides/_rels/slide23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78.xml"/><Relationship Id="rId1" Type="http://schemas.openxmlformats.org/officeDocument/2006/relationships/slideLayout" Target="../slideLayouts/slideLayout663.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63.xml"/></Relationships>
</file>

<file path=ppt/slides/_rels/slide234.xml.rels><?xml version="1.0" encoding="UTF-8" standalone="yes"?>
<Relationships xmlns="http://schemas.openxmlformats.org/package/2006/relationships"><Relationship Id="rId3" Type="http://schemas.openxmlformats.org/officeDocument/2006/relationships/image" Target="../media/image232.jpeg"/><Relationship Id="rId2" Type="http://schemas.openxmlformats.org/officeDocument/2006/relationships/notesSlide" Target="../notesSlides/notesSlide80.xml"/><Relationship Id="rId1" Type="http://schemas.openxmlformats.org/officeDocument/2006/relationships/slideLayout" Target="../slideLayouts/slideLayout663.xml"/><Relationship Id="rId4" Type="http://schemas.openxmlformats.org/officeDocument/2006/relationships/image" Target="../media/image233.jpeg"/></Relationships>
</file>

<file path=ppt/slides/_rels/slide235.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81.xml"/><Relationship Id="rId1" Type="http://schemas.openxmlformats.org/officeDocument/2006/relationships/slideLayout" Target="../slideLayouts/slideLayout663.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63.xml"/></Relationships>
</file>

<file path=ppt/slides/_rels/slide23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3.xml"/><Relationship Id="rId1" Type="http://schemas.openxmlformats.org/officeDocument/2006/relationships/slideLayout" Target="../slideLayouts/slideLayout663.xml"/><Relationship Id="rId4" Type="http://schemas.openxmlformats.org/officeDocument/2006/relationships/chart" Target="../charts/chart4.xml"/></Relationships>
</file>

<file path=ppt/slides/_rels/slide238.xml.rels><?xml version="1.0" encoding="UTF-8" standalone="yes"?>
<Relationships xmlns="http://schemas.openxmlformats.org/package/2006/relationships"><Relationship Id="rId8" Type="http://schemas.openxmlformats.org/officeDocument/2006/relationships/hyperlink" Target="https://arxiv.org/pdf/2306.17061.pdf" TargetMode="External"/><Relationship Id="rId3" Type="http://schemas.openxmlformats.org/officeDocument/2006/relationships/hyperlink" Target="https://github.com/CMU-SAFARI/RowPress" TargetMode="External"/><Relationship Id="rId7" Type="http://schemas.openxmlformats.org/officeDocument/2006/relationships/image" Target="../media/image235.png"/><Relationship Id="rId2" Type="http://schemas.openxmlformats.org/officeDocument/2006/relationships/notesSlide" Target="../notesSlides/notesSlide84.xml"/><Relationship Id="rId1" Type="http://schemas.openxmlformats.org/officeDocument/2006/relationships/slideLayout" Target="../slideLayouts/slideLayout663.xml"/><Relationship Id="rId6" Type="http://schemas.openxmlformats.org/officeDocument/2006/relationships/image" Target="../media/image231.png"/><Relationship Id="rId5" Type="http://schemas.openxmlformats.org/officeDocument/2006/relationships/image" Target="../media/image230.png"/><Relationship Id="rId4" Type="http://schemas.openxmlformats.org/officeDocument/2006/relationships/image" Target="../media/image229.png"/></Relationships>
</file>

<file path=ppt/slides/_rels/slide239.xml.rels><?xml version="1.0" encoding="UTF-8" standalone="yes"?>
<Relationships xmlns="http://schemas.openxmlformats.org/package/2006/relationships"><Relationship Id="rId8" Type="http://schemas.openxmlformats.org/officeDocument/2006/relationships/hyperlink" Target="https://www.youtube.com/watch?v=R3VKbbbWMnY" TargetMode="External"/><Relationship Id="rId3" Type="http://schemas.openxmlformats.org/officeDocument/2006/relationships/hyperlink" Target="http://iscaconf.org/isca2023/" TargetMode="External"/><Relationship Id="rId7" Type="http://schemas.openxmlformats.org/officeDocument/2006/relationships/hyperlink" Target="https://people.inf.ethz.ch/omutlu/pub/RowPress_isca23-lightning-talk.pdf" TargetMode="External"/><Relationship Id="rId2" Type="http://schemas.openxmlformats.org/officeDocument/2006/relationships/hyperlink" Target="https://people.inf.ethz.ch/omutlu/pub/RowPress_isca23.pdf" TargetMode="External"/><Relationship Id="rId1" Type="http://schemas.openxmlformats.org/officeDocument/2006/relationships/slideLayout" Target="../slideLayouts/slideLayout561.xml"/><Relationship Id="rId6" Type="http://schemas.openxmlformats.org/officeDocument/2006/relationships/hyperlink" Target="https://people.inf.ethz.ch/omutlu/pub/RowPress_isca23-lightning-talk.pptx" TargetMode="External"/><Relationship Id="rId11" Type="http://schemas.openxmlformats.org/officeDocument/2006/relationships/image" Target="../media/image140.png"/><Relationship Id="rId5" Type="http://schemas.openxmlformats.org/officeDocument/2006/relationships/hyperlink" Target="https://people.inf.ethz.ch/omutlu/pub/RowPress_isca23-talk.pdf" TargetMode="External"/><Relationship Id="rId10" Type="http://schemas.openxmlformats.org/officeDocument/2006/relationships/image" Target="../media/image139.png"/><Relationship Id="rId4" Type="http://schemas.openxmlformats.org/officeDocument/2006/relationships/hyperlink" Target="https://people.inf.ethz.ch/omutlu/pub/RowPress_isca23-talk.pptx" TargetMode="External"/><Relationship Id="rId9" Type="http://schemas.openxmlformats.org/officeDocument/2006/relationships/hyperlink" Target="https://github.com/CMU-SAFARI/RowPress" TargetMode="Externa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66.xml"/></Relationships>
</file>

<file path=ppt/slides/_rels/slide241.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561.xml"/></Relationships>
</file>

<file path=ppt/slides/_rels/slide242.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561.xml"/></Relationships>
</file>

<file path=ppt/slides/_rels/slide243.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561.xml"/></Relationships>
</file>

<file path=ppt/slides/_rels/slide244.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514.xml"/></Relationships>
</file>

<file path=ppt/slides/_rels/slide245.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1.png"/><Relationship Id="rId1" Type="http://schemas.openxmlformats.org/officeDocument/2006/relationships/slideLayout" Target="../slideLayouts/slideLayout561.xml"/></Relationships>
</file>

<file path=ppt/slides/_rels/slide246.xml.rels><?xml version="1.0" encoding="UTF-8" standalone="yes"?>
<Relationships xmlns="http://schemas.openxmlformats.org/package/2006/relationships"><Relationship Id="rId2" Type="http://schemas.openxmlformats.org/officeDocument/2006/relationships/image" Target="../media/image243.png"/><Relationship Id="rId1" Type="http://schemas.openxmlformats.org/officeDocument/2006/relationships/slideLayout" Target="../slideLayouts/slideLayout561.xml"/></Relationships>
</file>

<file path=ppt/slides/_rels/slide247.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png"/><Relationship Id="rId1" Type="http://schemas.openxmlformats.org/officeDocument/2006/relationships/slideLayout" Target="../slideLayouts/slideLayout561.xml"/></Relationships>
</file>

<file path=ppt/slides/_rels/slide248.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image" Target="../media/image246.png"/><Relationship Id="rId1" Type="http://schemas.openxmlformats.org/officeDocument/2006/relationships/slideLayout" Target="../slideLayouts/slideLayout561.xml"/><Relationship Id="rId6" Type="http://schemas.openxmlformats.org/officeDocument/2006/relationships/image" Target="../media/image251.png"/><Relationship Id="rId5" Type="http://schemas.openxmlformats.org/officeDocument/2006/relationships/image" Target="../media/image249.png"/><Relationship Id="rId4" Type="http://schemas.openxmlformats.org/officeDocument/2006/relationships/image" Target="../media/image248.png"/></Relationships>
</file>

<file path=ppt/slides/_rels/slide249.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image" Target="../media/image252.png"/><Relationship Id="rId1" Type="http://schemas.openxmlformats.org/officeDocument/2006/relationships/slideLayout" Target="../slideLayouts/slideLayout561.xml"/></Relationships>
</file>

<file path=ppt/slides/_rels/slide250.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image" Target="../media/image254.png"/><Relationship Id="rId1" Type="http://schemas.openxmlformats.org/officeDocument/2006/relationships/slideLayout" Target="../slideLayouts/slideLayout561.xml"/><Relationship Id="rId4" Type="http://schemas.openxmlformats.org/officeDocument/2006/relationships/image" Target="../media/image256.png"/></Relationships>
</file>

<file path=ppt/slides/_rels/slide251.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image" Target="../media/image257.png"/><Relationship Id="rId1" Type="http://schemas.openxmlformats.org/officeDocument/2006/relationships/slideLayout" Target="../slideLayouts/slideLayout561.xml"/><Relationship Id="rId4" Type="http://schemas.openxmlformats.org/officeDocument/2006/relationships/image" Target="../media/image259.png"/></Relationships>
</file>

<file path=ppt/slides/_rels/slide252.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png"/><Relationship Id="rId1" Type="http://schemas.openxmlformats.org/officeDocument/2006/relationships/slideLayout" Target="../slideLayouts/slideLayout561.xml"/></Relationships>
</file>

<file path=ppt/slides/_rels/slide253.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561.xml"/><Relationship Id="rId4" Type="http://schemas.openxmlformats.org/officeDocument/2006/relationships/image" Target="../media/image264.png"/></Relationships>
</file>

<file path=ppt/slides/_rels/slide254.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561.xml"/><Relationship Id="rId4" Type="http://schemas.openxmlformats.org/officeDocument/2006/relationships/image" Target="../media/image267.png"/></Relationships>
</file>

<file path=ppt/slides/_rels/slide255.xml.rels><?xml version="1.0" encoding="UTF-8" standalone="yes"?>
<Relationships xmlns="http://schemas.openxmlformats.org/package/2006/relationships"><Relationship Id="rId8" Type="http://schemas.openxmlformats.org/officeDocument/2006/relationships/hyperlink" Target="https://www.youtube.com/watch?v=HTo3bVFSTjw" TargetMode="External"/><Relationship Id="rId3" Type="http://schemas.openxmlformats.org/officeDocument/2006/relationships/hyperlink" Target="http://www.microarch.org/micro55/" TargetMode="External"/><Relationship Id="rId7" Type="http://schemas.openxmlformats.org/officeDocument/2006/relationships/hyperlink" Target="https://people.inf.ethz.ch/omutlu/pub/hira_lecture-slides.pdf" TargetMode="External"/><Relationship Id="rId2" Type="http://schemas.openxmlformats.org/officeDocument/2006/relationships/hyperlink" Target="https://arxiv.org/pdf/2209.10198.pdf" TargetMode="External"/><Relationship Id="rId1" Type="http://schemas.openxmlformats.org/officeDocument/2006/relationships/slideLayout" Target="../slideLayouts/slideLayout561.xml"/><Relationship Id="rId6" Type="http://schemas.openxmlformats.org/officeDocument/2006/relationships/hyperlink" Target="https://people.inf.ethz.ch/omutlu/pub/hira_lecture-slides.pptx" TargetMode="External"/><Relationship Id="rId5" Type="http://schemas.openxmlformats.org/officeDocument/2006/relationships/hyperlink" Target="https://people.inf.ethz.ch/omutlu/pub/hira_micro22-talk.pdf" TargetMode="External"/><Relationship Id="rId10" Type="http://schemas.openxmlformats.org/officeDocument/2006/relationships/image" Target="../media/image268.png"/><Relationship Id="rId4" Type="http://schemas.openxmlformats.org/officeDocument/2006/relationships/hyperlink" Target="https://people.inf.ethz.ch/omutlu/pub/hira_micro22-talk.pptx" TargetMode="External"/><Relationship Id="rId9" Type="http://schemas.openxmlformats.org/officeDocument/2006/relationships/hyperlink" Target="https://arxiv.org/abs/2209.10198" TargetMode="External"/></Relationships>
</file>

<file path=ppt/slides/_rels/slide256.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561.xml"/></Relationships>
</file>

<file path=ppt/slides/_rels/slide25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hyperlink" Target="https://arxiv.org/pdf/2207.13358.pdf" TargetMode="External"/><Relationship Id="rId1" Type="http://schemas.openxmlformats.org/officeDocument/2006/relationships/slideLayout" Target="../slideLayouts/slideLayout561.xml"/></Relationships>
</file>

<file path=ppt/slides/_rels/slide258.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9.png"/><Relationship Id="rId1" Type="http://schemas.openxmlformats.org/officeDocument/2006/relationships/slideLayout" Target="../slideLayouts/slideLayout561.xml"/></Relationships>
</file>

<file path=ppt/slides/_rels/slide259.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image" Target="../media/image271.png"/><Relationship Id="rId1" Type="http://schemas.openxmlformats.org/officeDocument/2006/relationships/slideLayout" Target="../slideLayouts/slideLayout561.xml"/><Relationship Id="rId4" Type="http://schemas.openxmlformats.org/officeDocument/2006/relationships/image" Target="../media/image273.png"/></Relationships>
</file>

<file path=ppt/slides/_rels/slide26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561.xml"/></Relationships>
</file>

<file path=ppt/slides/_rels/slide261.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48.xml"/></Relationships>
</file>

<file path=ppt/slides/_rels/slide262.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5.png"/><Relationship Id="rId1" Type="http://schemas.openxmlformats.org/officeDocument/2006/relationships/slideLayout" Target="../slideLayouts/slideLayout248.xml"/></Relationships>
</file>

<file path=ppt/slides/_rels/slide263.xml.rels><?xml version="1.0" encoding="UTF-8" standalone="yes"?>
<Relationships xmlns="http://schemas.openxmlformats.org/package/2006/relationships"><Relationship Id="rId3" Type="http://schemas.openxmlformats.org/officeDocument/2006/relationships/hyperlink" Target="https://arxiv.org/pdf/2302.03591v1.pdf" TargetMode="External"/><Relationship Id="rId2" Type="http://schemas.openxmlformats.org/officeDocument/2006/relationships/image" Target="../media/image136.png"/><Relationship Id="rId1" Type="http://schemas.openxmlformats.org/officeDocument/2006/relationships/slideLayout" Target="../slideLayouts/slideLayout248.xml"/></Relationships>
</file>

<file path=ppt/slides/_rels/slide264.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image" Target="../media/image274.png"/><Relationship Id="rId1" Type="http://schemas.openxmlformats.org/officeDocument/2006/relationships/slideLayout" Target="../slideLayouts/slideLayout561.xml"/><Relationship Id="rId5" Type="http://schemas.openxmlformats.org/officeDocument/2006/relationships/image" Target="../media/image277.png"/><Relationship Id="rId4" Type="http://schemas.openxmlformats.org/officeDocument/2006/relationships/image" Target="../media/image276.png"/></Relationships>
</file>

<file path=ppt/slides/_rels/slide265.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image" Target="../media/image278.png"/><Relationship Id="rId1" Type="http://schemas.openxmlformats.org/officeDocument/2006/relationships/slideLayout" Target="../slideLayouts/slideLayout561.xml"/></Relationships>
</file>

<file path=ppt/slides/_rels/slide266.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image" Target="../media/image280.png"/><Relationship Id="rId1" Type="http://schemas.openxmlformats.org/officeDocument/2006/relationships/slideLayout" Target="../slideLayouts/slideLayout561.xml"/><Relationship Id="rId4" Type="http://schemas.openxmlformats.org/officeDocument/2006/relationships/image" Target="../media/image282.png"/></Relationships>
</file>

<file path=ppt/slides/_rels/slide267.xml.rels><?xml version="1.0" encoding="UTF-8" standalone="yes"?>
<Relationships xmlns="http://schemas.openxmlformats.org/package/2006/relationships"><Relationship Id="rId3" Type="http://schemas.openxmlformats.org/officeDocument/2006/relationships/hyperlink" Target="https://arxiv.org/abs/2308.11030" TargetMode="External"/><Relationship Id="rId7" Type="http://schemas.openxmlformats.org/officeDocument/2006/relationships/image" Target="../media/image285.png"/><Relationship Id="rId2" Type="http://schemas.openxmlformats.org/officeDocument/2006/relationships/hyperlink" Target="https://people.inf.ethz.ch/omutlu/pub/Ramulator2_arxiv23.pdf" TargetMode="External"/><Relationship Id="rId1" Type="http://schemas.openxmlformats.org/officeDocument/2006/relationships/slideLayout" Target="../slideLayouts/slideLayout561.xml"/><Relationship Id="rId6" Type="http://schemas.openxmlformats.org/officeDocument/2006/relationships/image" Target="../media/image284.png"/><Relationship Id="rId5" Type="http://schemas.openxmlformats.org/officeDocument/2006/relationships/image" Target="../media/image283.png"/><Relationship Id="rId4" Type="http://schemas.openxmlformats.org/officeDocument/2006/relationships/hyperlink" Target="https://github.com/CMU-SAFARI/ramulator2" TargetMode="External"/></Relationships>
</file>

<file path=ppt/slides/_rels/slide268.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image" Target="../media/image286.png"/><Relationship Id="rId1" Type="http://schemas.openxmlformats.org/officeDocument/2006/relationships/slideLayout" Target="../slideLayouts/slideLayout561.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66.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32.xml"/></Relationships>
</file>

<file path=ppt/slides/_rels/slide271.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732.xml"/><Relationship Id="rId1" Type="http://schemas.openxmlformats.org/officeDocument/2006/relationships/tags" Target="../tags/tag5.xml"/></Relationships>
</file>

<file path=ppt/slides/_rels/slide272.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732.xml"/><Relationship Id="rId1" Type="http://schemas.openxmlformats.org/officeDocument/2006/relationships/tags" Target="../tags/tag6.xml"/></Relationships>
</file>

<file path=ppt/slides/_rels/slide273.xml.rels><?xml version="1.0" encoding="UTF-8" standalone="yes"?>
<Relationships xmlns="http://schemas.openxmlformats.org/package/2006/relationships"><Relationship Id="rId3" Type="http://schemas.openxmlformats.org/officeDocument/2006/relationships/hyperlink" Target="https://www.youtube.com/watch?v=mGa6-vpExbE" TargetMode="External"/><Relationship Id="rId2" Type="http://schemas.openxmlformats.org/officeDocument/2006/relationships/image" Target="../media/image288.png"/><Relationship Id="rId1" Type="http://schemas.openxmlformats.org/officeDocument/2006/relationships/slideLayout" Target="../slideLayouts/slideLayout561.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66.xml"/></Relationships>
</file>

<file path=ppt/slides/_rels/slide275.xml.rels><?xml version="1.0" encoding="UTF-8" standalone="yes"?>
<Relationships xmlns="http://schemas.openxmlformats.org/package/2006/relationships"><Relationship Id="rId8" Type="http://schemas.openxmlformats.org/officeDocument/2006/relationships/hyperlink" Target="https://www.youtube.com/watch?v=4yfkM_5EFgo&amp;list=PL5Q2soXY2Zi-Mnk1PxjEIG32HAGILkTOF" TargetMode="External"/><Relationship Id="rId3" Type="http://schemas.openxmlformats.org/officeDocument/2006/relationships/hyperlink" Target="https://www.youtube.com/onurmutlulectures" TargetMode="External"/><Relationship Id="rId7" Type="http://schemas.openxmlformats.org/officeDocument/2006/relationships/hyperlink" Target="https://www.youtube.com/watch?v=cpXdE3HwvK0&amp;list=PL5Q2soXY2Zi97Ya5DEUpMpO2bbAoaG7c6" TargetMode="External"/><Relationship Id="rId2" Type="http://schemas.openxmlformats.org/officeDocument/2006/relationships/image" Target="../media/image289.png"/><Relationship Id="rId1" Type="http://schemas.openxmlformats.org/officeDocument/2006/relationships/slideLayout" Target="../slideLayouts/slideLayout635.xml"/><Relationship Id="rId6" Type="http://schemas.openxmlformats.org/officeDocument/2006/relationships/hyperlink" Target="https://safari.ethz.ch/digitaltechnik/spring2021/doku.php?id=schedule" TargetMode="External"/><Relationship Id="rId5" Type="http://schemas.openxmlformats.org/officeDocument/2006/relationships/hyperlink" Target="https://safari.ethz.ch/architecture/fall2021/doku.php?id=schedule"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LbC0EZY8yw4&amp;list=PL5Q2soXY2Zi_uej3aY39YB5pfW4SJ7LlN" TargetMode="External"/></Relationships>
</file>

<file path=ppt/slides/_rels/slide276.xml.rels><?xml version="1.0" encoding="UTF-8" standalone="yes"?>
<Relationships xmlns="http://schemas.openxmlformats.org/package/2006/relationships"><Relationship Id="rId8" Type="http://schemas.openxmlformats.org/officeDocument/2006/relationships/hyperlink" Target="https://www.youtube.com/watch?v=4yfkM_5EFgo&amp;list=PL5Q2soXY2Zi-Mnk1PxjEIG32HAGILkTOF" TargetMode="External"/><Relationship Id="rId3" Type="http://schemas.openxmlformats.org/officeDocument/2006/relationships/hyperlink" Target="https://safari.ethz.ch/architecture/fall2022/doku.php?id=schedule" TargetMode="External"/><Relationship Id="rId7" Type="http://schemas.openxmlformats.org/officeDocument/2006/relationships/hyperlink" Target="https://www.youtube.com/watch?v=c3mPdZA-Fmc&amp;list=PL5Q2soXY2Zi9xidyIgBxUz7xRPS-wisBN" TargetMode="External"/><Relationship Id="rId2" Type="http://schemas.openxmlformats.org/officeDocument/2006/relationships/notesSlide" Target="../notesSlides/notesSlide91.xml"/><Relationship Id="rId1" Type="http://schemas.openxmlformats.org/officeDocument/2006/relationships/slideLayout" Target="../slideLayouts/slideLayout635.xml"/><Relationship Id="rId6" Type="http://schemas.openxmlformats.org/officeDocument/2006/relationships/hyperlink" Target="https://www.youtube.com/playlist?list=PL5Q2soXY2Zi-cAls3cyauNzM7-74Eq31O" TargetMode="External"/><Relationship Id="rId11" Type="http://schemas.openxmlformats.org/officeDocument/2006/relationships/image" Target="../media/image291.png"/><Relationship Id="rId5" Type="http://schemas.openxmlformats.org/officeDocument/2006/relationships/hyperlink" Target="https://safari.ethz.ch/architecture/fall2021/doku.php?id=schedule" TargetMode="External"/><Relationship Id="rId10" Type="http://schemas.openxmlformats.org/officeDocument/2006/relationships/image" Target="../media/image290.png"/><Relationship Id="rId4" Type="http://schemas.openxmlformats.org/officeDocument/2006/relationships/hyperlink" Target="https://safari.ethz.ch/architecture/fall2020/doku.php?id=schedule" TargetMode="External"/><Relationship Id="rId9" Type="http://schemas.openxmlformats.org/officeDocument/2006/relationships/hyperlink" Target="https://www.youtube.com/onurmutlulectures" TargetMode="External"/></Relationships>
</file>

<file path=ppt/slides/_rels/slide277.xml.rels><?xml version="1.0" encoding="UTF-8" standalone="yes"?>
<Relationships xmlns="http://schemas.openxmlformats.org/package/2006/relationships"><Relationship Id="rId8" Type="http://schemas.openxmlformats.org/officeDocument/2006/relationships/hyperlink" Target="https://safari.ethz.ch/projects_and_seminars/spring2022/doku.php?id=softmc"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07.png"/><Relationship Id="rId1" Type="http://schemas.openxmlformats.org/officeDocument/2006/relationships/slideLayout" Target="../slideLayouts/slideLayout635.xml"/><Relationship Id="rId6" Type="http://schemas.openxmlformats.org/officeDocument/2006/relationships/hyperlink" Target="https://safari.ethz.ch/projects_and_seminars/fall2022/doku.php?id=softmc"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78.xml.rels><?xml version="1.0" encoding="UTF-8" standalone="yes"?>
<Relationships xmlns="http://schemas.openxmlformats.org/package/2006/relationships"><Relationship Id="rId8" Type="http://schemas.openxmlformats.org/officeDocument/2006/relationships/hyperlink" Target="https://safari.ethz.ch/projects_and_seminars/spring2022/doku.php?id=ramulator"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08.png"/><Relationship Id="rId1" Type="http://schemas.openxmlformats.org/officeDocument/2006/relationships/slideLayout" Target="../slideLayouts/slideLayout635.xml"/><Relationship Id="rId6" Type="http://schemas.openxmlformats.org/officeDocument/2006/relationships/hyperlink" Target="https://safari.ethz.ch/projects_and_seminars/fall2022/doku.php?id=ramulator"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79.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8.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49.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80.xml.rels><?xml version="1.0" encoding="UTF-8" standalone="yes"?>
<Relationships xmlns="http://schemas.openxmlformats.org/package/2006/relationships"><Relationship Id="rId2" Type="http://schemas.openxmlformats.org/officeDocument/2006/relationships/image" Target="../media/image292.png"/><Relationship Id="rId1" Type="http://schemas.openxmlformats.org/officeDocument/2006/relationships/slideLayout" Target="../slideLayouts/slideLayout248.xml"/></Relationships>
</file>

<file path=ppt/slides/_rels/slide281.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image" Target="../media/image292.png"/><Relationship Id="rId1" Type="http://schemas.openxmlformats.org/officeDocument/2006/relationships/slideLayout" Target="../slideLayouts/slideLayout248.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66.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526.xml"/></Relationships>
</file>

<file path=ppt/slides/_rels/slide284.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94.png"/><Relationship Id="rId1" Type="http://schemas.openxmlformats.org/officeDocument/2006/relationships/slideLayout" Target="../slideLayouts/slideLayout526.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286.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13" Type="http://schemas.openxmlformats.org/officeDocument/2006/relationships/hyperlink" Target="https://sites.coecis.cornell.edu/isca50retrospective/"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12" Type="http://schemas.openxmlformats.org/officeDocument/2006/relationships/hyperlink" Target="https://people.inf.ethz.ch/omutlu/pub/RowHammer_50YearsOfISCA-Retrospective_isca23.pdf" TargetMode="External"/><Relationship Id="rId2" Type="http://schemas.openxmlformats.org/officeDocument/2006/relationships/image" Target="../media/image12.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287.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295.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88.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79.png"/></Relationships>
</file>

<file path=ppt/slides/_rels/slide28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hyperlink" Target="http://www.aspdac.com/aspdac2023/" TargetMode="External"/><Relationship Id="rId7" Type="http://schemas.openxmlformats.org/officeDocument/2006/relationships/hyperlink" Target="https://www.youtube.com/watch?v=1kpDJkh_I8s" TargetMode="External"/><Relationship Id="rId2" Type="http://schemas.openxmlformats.org/officeDocument/2006/relationships/hyperlink" Target="https://arxiv.org/pdf/2211.07613.pdf" TargetMode="External"/><Relationship Id="rId1" Type="http://schemas.openxmlformats.org/officeDocument/2006/relationships/slideLayout" Target="../slideLayouts/slideLayout561.xml"/><Relationship Id="rId6" Type="http://schemas.openxmlformats.org/officeDocument/2006/relationships/hyperlink" Target="https://people.inf.ethz.ch/omutlu/pub/rowhammer_aspdac23-talk.pdf" TargetMode="External"/><Relationship Id="rId5" Type="http://schemas.openxmlformats.org/officeDocument/2006/relationships/hyperlink" Target="https://people.inf.ethz.ch/omutlu/pub/rowhammer_aspdac23-talk.pptx" TargetMode="External"/><Relationship Id="rId4" Type="http://schemas.openxmlformats.org/officeDocument/2006/relationships/hyperlink" Target="https://arxiv.org/abs/2211.07613" TargetMode="External"/></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66.xml"/></Relationships>
</file>

<file path=ppt/slides/_rels/slide29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98.svg"/><Relationship Id="rId2" Type="http://schemas.openxmlformats.org/officeDocument/2006/relationships/notesSlide" Target="../notesSlides/notesSlide94.xml"/><Relationship Id="rId1" Type="http://schemas.openxmlformats.org/officeDocument/2006/relationships/slideLayout" Target="../slideLayouts/slideLayout673.xml"/><Relationship Id="rId6" Type="http://schemas.openxmlformats.org/officeDocument/2006/relationships/image" Target="../media/image297.png"/><Relationship Id="rId5" Type="http://schemas.openxmlformats.org/officeDocument/2006/relationships/image" Target="../media/image296.emf"/><Relationship Id="rId4" Type="http://schemas.openxmlformats.org/officeDocument/2006/relationships/image" Target="../media/image8.svg"/></Relationships>
</file>

<file path=ppt/slides/_rels/slide29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5.xml"/><Relationship Id="rId1" Type="http://schemas.openxmlformats.org/officeDocument/2006/relationships/slideLayout" Target="../slideLayouts/slideLayout675.xml"/><Relationship Id="rId5" Type="http://schemas.openxmlformats.org/officeDocument/2006/relationships/image" Target="../media/image49.jpeg"/><Relationship Id="rId4" Type="http://schemas.microsoft.com/office/2007/relationships/hdphoto" Target="../media/hdphoto1.wdp"/></Relationships>
</file>

<file path=ppt/slides/_rels/slide293.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675.xml"/></Relationships>
</file>

<file path=ppt/slides/_rels/slide29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7.xml"/><Relationship Id="rId1" Type="http://schemas.openxmlformats.org/officeDocument/2006/relationships/slideLayout" Target="../slideLayouts/slideLayout675.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295.xml.rels><?xml version="1.0" encoding="UTF-8" standalone="yes"?>
<Relationships xmlns="http://schemas.openxmlformats.org/package/2006/relationships"><Relationship Id="rId3" Type="http://schemas.openxmlformats.org/officeDocument/2006/relationships/image" Target="../media/image299.png"/><Relationship Id="rId7" Type="http://schemas.openxmlformats.org/officeDocument/2006/relationships/hyperlink" Target="http://users.ece.cmu.edu/~omutlu/pub/dram-row-hammer_isca14.pdf" TargetMode="External"/><Relationship Id="rId2" Type="http://schemas.openxmlformats.org/officeDocument/2006/relationships/notesSlide" Target="../notesSlides/notesSlide98.xml"/><Relationship Id="rId1" Type="http://schemas.openxmlformats.org/officeDocument/2006/relationships/slideLayout" Target="../slideLayouts/slideLayout675.xml"/><Relationship Id="rId6" Type="http://schemas.openxmlformats.org/officeDocument/2006/relationships/hyperlink" Target="http://googleprojectzero.blogspot.com/2015/03/exploiting-dram-rowhammer-bug-to-gain.html" TargetMode="External"/><Relationship Id="rId5" Type="http://schemas.openxmlformats.org/officeDocument/2006/relationships/image" Target="../media/image57.png"/><Relationship Id="rId4" Type="http://schemas.openxmlformats.org/officeDocument/2006/relationships/image" Target="../media/image56.png"/></Relationships>
</file>

<file path=ppt/slides/_rels/slide296.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99.xml"/><Relationship Id="rId1" Type="http://schemas.openxmlformats.org/officeDocument/2006/relationships/slideLayout" Target="../slideLayouts/slideLayout675.xml"/><Relationship Id="rId4" Type="http://schemas.openxmlformats.org/officeDocument/2006/relationships/hyperlink" Target="https://people.inf.ethz.ch/omutlu/pub/Revisiting-RowHammer_isca20-FINAL-DO-NOT_DISTRIBUTE.pdf" TargetMode="External"/></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675.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75.xml"/></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675.xml"/></Relationships>
</file>

<file path=ppt/slides/_rels/slide300.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103.xml"/><Relationship Id="rId1" Type="http://schemas.openxmlformats.org/officeDocument/2006/relationships/slideLayout" Target="../slideLayouts/slideLayout675.xml"/><Relationship Id="rId4" Type="http://schemas.openxmlformats.org/officeDocument/2006/relationships/hyperlink" Target="https://www.hpcwire.com/off-the-wire/xilinx-adds-high-bandwidth-memory-capabilities-to-its-virtex-ultrascale-portfolio/" TargetMode="External"/></Relationships>
</file>

<file path=ppt/slides/_rels/slide30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675.xml"/></Relationships>
</file>

<file path=ppt/slides/_rels/slide30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675.xml"/></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675.xml"/></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675.xml"/></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675.xml"/></Relationships>
</file>

<file path=ppt/slides/_rels/slide306.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675.xml"/></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675.xml"/></Relationships>
</file>

<file path=ppt/slides/_rels/slide308.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675.xml"/><Relationship Id="rId1" Type="http://schemas.openxmlformats.org/officeDocument/2006/relationships/tags" Target="../tags/tag7.xml"/></Relationships>
</file>

<file path=ppt/slides/_rels/slide309.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675.xml"/></Relationships>
</file>

<file path=ppt/slides/_rels/slide310.xml.rels><?xml version="1.0" encoding="UTF-8" standalone="yes"?>
<Relationships xmlns="http://schemas.openxmlformats.org/package/2006/relationships"><Relationship Id="rId8" Type="http://schemas.openxmlformats.org/officeDocument/2006/relationships/image" Target="../media/image305.svg"/><Relationship Id="rId3" Type="http://schemas.openxmlformats.org/officeDocument/2006/relationships/image" Target="../media/image301.png"/><Relationship Id="rId7" Type="http://schemas.openxmlformats.org/officeDocument/2006/relationships/image" Target="../media/image304.png"/><Relationship Id="rId2" Type="http://schemas.openxmlformats.org/officeDocument/2006/relationships/notesSlide" Target="../notesSlides/notesSlide113.xml"/><Relationship Id="rId1" Type="http://schemas.openxmlformats.org/officeDocument/2006/relationships/slideLayout" Target="../slideLayouts/slideLayout675.xml"/><Relationship Id="rId6" Type="http://schemas.openxmlformats.org/officeDocument/2006/relationships/image" Target="../media/image303.png"/><Relationship Id="rId11" Type="http://schemas.openxmlformats.org/officeDocument/2006/relationships/image" Target="../media/image307.png"/><Relationship Id="rId5" Type="http://schemas.openxmlformats.org/officeDocument/2006/relationships/image" Target="../media/image302.png"/><Relationship Id="rId10" Type="http://schemas.openxmlformats.org/officeDocument/2006/relationships/image" Target="../media/image306.png"/><Relationship Id="rId4" Type="http://schemas.openxmlformats.org/officeDocument/2006/relationships/hyperlink" Target="https://arxiv.org/pdf/2211.05838" TargetMode="External"/><Relationship Id="rId9" Type="http://schemas.openxmlformats.org/officeDocument/2006/relationships/hyperlink" Target="https://github.com/CMU-SAFARI/DRAM-Bender" TargetMode="External"/></Relationships>
</file>

<file path=ppt/slides/_rels/slide311.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notesSlide" Target="../notesSlides/notesSlide114.xml"/><Relationship Id="rId1" Type="http://schemas.openxmlformats.org/officeDocument/2006/relationships/slideLayout" Target="../slideLayouts/slideLayout675.xml"/><Relationship Id="rId4" Type="http://schemas.openxmlformats.org/officeDocument/2006/relationships/hyperlink" Target="https://arxiv.org/pdf/2211.05838" TargetMode="External"/></Relationships>
</file>

<file path=ppt/slides/_rels/slide312.xml.rels><?xml version="1.0" encoding="UTF-8" standalone="yes"?>
<Relationships xmlns="http://schemas.openxmlformats.org/package/2006/relationships"><Relationship Id="rId3" Type="http://schemas.openxmlformats.org/officeDocument/2006/relationships/image" Target="../media/image97.gif"/><Relationship Id="rId2" Type="http://schemas.openxmlformats.org/officeDocument/2006/relationships/notesSlide" Target="../notesSlides/notesSlide115.xml"/><Relationship Id="rId1" Type="http://schemas.openxmlformats.org/officeDocument/2006/relationships/slideLayout" Target="../slideLayouts/slideLayout675.xml"/></Relationships>
</file>

<file path=ppt/slides/_rels/slide313.xml.rels><?xml version="1.0" encoding="UTF-8" standalone="yes"?>
<Relationships xmlns="http://schemas.openxmlformats.org/package/2006/relationships"><Relationship Id="rId3" Type="http://schemas.openxmlformats.org/officeDocument/2006/relationships/image" Target="../media/image308.png"/><Relationship Id="rId2" Type="http://schemas.openxmlformats.org/officeDocument/2006/relationships/notesSlide" Target="../notesSlides/notesSlide116.xml"/><Relationship Id="rId1" Type="http://schemas.openxmlformats.org/officeDocument/2006/relationships/slideLayout" Target="../slideLayouts/slideLayout675.xml"/></Relationships>
</file>

<file path=ppt/slides/_rels/slide314.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675.xml"/></Relationships>
</file>

<file path=ppt/slides/_rels/slide315.xml.rels><?xml version="1.0" encoding="UTF-8" standalone="yes"?>
<Relationships xmlns="http://schemas.openxmlformats.org/package/2006/relationships"><Relationship Id="rId3" Type="http://schemas.openxmlformats.org/officeDocument/2006/relationships/image" Target="../media/image309.png"/><Relationship Id="rId2" Type="http://schemas.openxmlformats.org/officeDocument/2006/relationships/notesSlide" Target="../notesSlides/notesSlide118.xml"/><Relationship Id="rId1" Type="http://schemas.openxmlformats.org/officeDocument/2006/relationships/slideLayout" Target="../slideLayouts/slideLayout675.xml"/></Relationships>
</file>

<file path=ppt/slides/_rels/slide316.xml.rels><?xml version="1.0" encoding="UTF-8" standalone="yes"?>
<Relationships xmlns="http://schemas.openxmlformats.org/package/2006/relationships"><Relationship Id="rId3" Type="http://schemas.openxmlformats.org/officeDocument/2006/relationships/image" Target="../media/image309.png"/><Relationship Id="rId2" Type="http://schemas.openxmlformats.org/officeDocument/2006/relationships/notesSlide" Target="../notesSlides/notesSlide119.xml"/><Relationship Id="rId1" Type="http://schemas.openxmlformats.org/officeDocument/2006/relationships/slideLayout" Target="../slideLayouts/slideLayout675.xml"/></Relationships>
</file>

<file path=ppt/slides/_rels/slide317.xml.rels><?xml version="1.0" encoding="UTF-8" standalone="yes"?>
<Relationships xmlns="http://schemas.openxmlformats.org/package/2006/relationships"><Relationship Id="rId3" Type="http://schemas.openxmlformats.org/officeDocument/2006/relationships/image" Target="../media/image309.png"/><Relationship Id="rId2" Type="http://schemas.openxmlformats.org/officeDocument/2006/relationships/notesSlide" Target="../notesSlides/notesSlide120.xml"/><Relationship Id="rId1" Type="http://schemas.openxmlformats.org/officeDocument/2006/relationships/slideLayout" Target="../slideLayouts/slideLayout675.xml"/></Relationships>
</file>

<file path=ppt/slides/_rels/slide318.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notesSlide" Target="../notesSlides/notesSlide121.xml"/><Relationship Id="rId1" Type="http://schemas.openxmlformats.org/officeDocument/2006/relationships/slideLayout" Target="../slideLayouts/slideLayout675.xml"/></Relationships>
</file>

<file path=ppt/slides/_rels/slide319.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675.xml"/></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675.xml"/></Relationships>
</file>

<file path=ppt/slides/_rels/slide321.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notesSlide" Target="../notesSlides/notesSlide124.xml"/><Relationship Id="rId1" Type="http://schemas.openxmlformats.org/officeDocument/2006/relationships/slideLayout" Target="../slideLayouts/slideLayout675.xml"/></Relationships>
</file>

<file path=ppt/slides/_rels/slide322.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notesSlide" Target="../notesSlides/notesSlide125.xml"/><Relationship Id="rId1" Type="http://schemas.openxmlformats.org/officeDocument/2006/relationships/slideLayout" Target="../slideLayouts/slideLayout675.xml"/></Relationships>
</file>

<file path=ppt/slides/_rels/slide323.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notesSlide" Target="../notesSlides/notesSlide126.xml"/><Relationship Id="rId1" Type="http://schemas.openxmlformats.org/officeDocument/2006/relationships/slideLayout" Target="../slideLayouts/slideLayout675.xml"/></Relationships>
</file>

<file path=ppt/slides/_rels/slide324.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notesSlide" Target="../notesSlides/notesSlide127.xml"/><Relationship Id="rId1" Type="http://schemas.openxmlformats.org/officeDocument/2006/relationships/slideLayout" Target="../slideLayouts/slideLayout675.xml"/></Relationships>
</file>

<file path=ppt/slides/_rels/slide325.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notesSlide" Target="../notesSlides/notesSlide128.xml"/><Relationship Id="rId1" Type="http://schemas.openxmlformats.org/officeDocument/2006/relationships/slideLayout" Target="../slideLayouts/slideLayout675.xml"/></Relationships>
</file>

<file path=ppt/slides/_rels/slide326.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notesSlide" Target="../notesSlides/notesSlide129.xml"/><Relationship Id="rId1" Type="http://schemas.openxmlformats.org/officeDocument/2006/relationships/slideLayout" Target="../slideLayouts/slideLayout675.xml"/></Relationships>
</file>

<file path=ppt/slides/_rels/slide327.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notesSlide" Target="../notesSlides/notesSlide130.xml"/><Relationship Id="rId1" Type="http://schemas.openxmlformats.org/officeDocument/2006/relationships/slideLayout" Target="../slideLayouts/slideLayout675.xml"/><Relationship Id="rId5" Type="http://schemas.openxmlformats.org/officeDocument/2006/relationships/image" Target="../media/image312.png"/><Relationship Id="rId4" Type="http://schemas.openxmlformats.org/officeDocument/2006/relationships/image" Target="../media/image316.png"/></Relationships>
</file>

<file path=ppt/slides/_rels/slide328.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675.xml"/></Relationships>
</file>

<file path=ppt/slides/_rels/slide329.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675.xml"/></Relationships>
</file>

<file path=ppt/slides/_rels/slide330.xml.rels><?xml version="1.0" encoding="UTF-8" standalone="yes"?>
<Relationships xmlns="http://schemas.openxmlformats.org/package/2006/relationships"><Relationship Id="rId3" Type="http://schemas.openxmlformats.org/officeDocument/2006/relationships/hyperlink" Target="https://people.inf.ethz.ch/omutlu/pub/U-TRR-uncovering-RowHammer-protection-mechanisms_micro21.pdf" TargetMode="External"/><Relationship Id="rId2" Type="http://schemas.openxmlformats.org/officeDocument/2006/relationships/notesSlide" Target="../notesSlides/notesSlide133.xml"/><Relationship Id="rId1" Type="http://schemas.openxmlformats.org/officeDocument/2006/relationships/slideLayout" Target="../slideLayouts/slideLayout675.xml"/></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675.xml"/></Relationships>
</file>

<file path=ppt/slides/_rels/slide332.xml.rels><?xml version="1.0" encoding="UTF-8" standalone="yes"?>
<Relationships xmlns="http://schemas.openxmlformats.org/package/2006/relationships"><Relationship Id="rId3" Type="http://schemas.openxmlformats.org/officeDocument/2006/relationships/hyperlink" Target="https://github.com/CMU-SAFARI/U-TRR" TargetMode="External"/><Relationship Id="rId2" Type="http://schemas.openxmlformats.org/officeDocument/2006/relationships/notesSlide" Target="../notesSlides/notesSlide135.xml"/><Relationship Id="rId1" Type="http://schemas.openxmlformats.org/officeDocument/2006/relationships/slideLayout" Target="../slideLayouts/slideLayout675.xml"/><Relationship Id="rId6" Type="http://schemas.openxmlformats.org/officeDocument/2006/relationships/image" Target="../media/image124.png"/><Relationship Id="rId5" Type="http://schemas.openxmlformats.org/officeDocument/2006/relationships/hyperlink" Target="https://people.inf.ethz.ch/omutlu/pub/U-TRR-uncovering-RowHammer-protection-mechanisms_micro21.pdf" TargetMode="External"/><Relationship Id="rId4" Type="http://schemas.openxmlformats.org/officeDocument/2006/relationships/image" Target="../media/image317.png"/></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675.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675.xml"/></Relationships>
</file>

<file path=ppt/slides/_rels/slide335.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675.xml"/></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675.xml"/></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675.xml"/></Relationships>
</file>

<file path=ppt/slides/_rels/slide338.xml.rels><?xml version="1.0" encoding="UTF-8" standalone="yes"?>
<Relationships xmlns="http://schemas.openxmlformats.org/package/2006/relationships"><Relationship Id="rId3" Type="http://schemas.openxmlformats.org/officeDocument/2006/relationships/hyperlink" Target="https://people.inf.ethz.ch/omutlu/pub/RowPress_isca23.pdf" TargetMode="External"/><Relationship Id="rId2" Type="http://schemas.openxmlformats.org/officeDocument/2006/relationships/notesSlide" Target="../notesSlides/notesSlide141.xml"/><Relationship Id="rId1" Type="http://schemas.openxmlformats.org/officeDocument/2006/relationships/slideLayout" Target="../slideLayouts/slideLayout675.xml"/></Relationships>
</file>

<file path=ppt/slides/_rels/slide339.xml.rels><?xml version="1.0" encoding="UTF-8" standalone="yes"?>
<Relationships xmlns="http://schemas.openxmlformats.org/package/2006/relationships"><Relationship Id="rId3" Type="http://schemas.openxmlformats.org/officeDocument/2006/relationships/hyperlink" Target="https://arxiv.org/abs/2305.17918" TargetMode="External"/><Relationship Id="rId2" Type="http://schemas.openxmlformats.org/officeDocument/2006/relationships/notesSlide" Target="../notesSlides/notesSlide142.xml"/><Relationship Id="rId1" Type="http://schemas.openxmlformats.org/officeDocument/2006/relationships/slideLayout" Target="../slideLayouts/slideLayout675.xml"/><Relationship Id="rId4" Type="http://schemas.openxmlformats.org/officeDocument/2006/relationships/image" Target="../media/image318.png"/></Relationships>
</file>

<file path=ppt/slides/_rels/slide340.xml.rels><?xml version="1.0" encoding="UTF-8" standalone="yes"?>
<Relationships xmlns="http://schemas.openxmlformats.org/package/2006/relationships"><Relationship Id="rId8" Type="http://schemas.openxmlformats.org/officeDocument/2006/relationships/image" Target="../media/image296.emf"/><Relationship Id="rId3" Type="http://schemas.openxmlformats.org/officeDocument/2006/relationships/hyperlink" Target="https://arxiv.org/pdf/2305.17918" TargetMode="External"/><Relationship Id="rId7" Type="http://schemas.openxmlformats.org/officeDocument/2006/relationships/image" Target="../media/image8.svg"/><Relationship Id="rId2" Type="http://schemas.openxmlformats.org/officeDocument/2006/relationships/notesSlide" Target="../notesSlides/notesSlide143.xml"/><Relationship Id="rId1" Type="http://schemas.openxmlformats.org/officeDocument/2006/relationships/slideLayout" Target="../slideLayouts/slideLayout673.xml"/><Relationship Id="rId6" Type="http://schemas.openxmlformats.org/officeDocument/2006/relationships/image" Target="../media/image7.png"/><Relationship Id="rId5" Type="http://schemas.openxmlformats.org/officeDocument/2006/relationships/image" Target="../media/image320.svg"/><Relationship Id="rId10" Type="http://schemas.openxmlformats.org/officeDocument/2006/relationships/image" Target="../media/image298.svg"/><Relationship Id="rId4" Type="http://schemas.openxmlformats.org/officeDocument/2006/relationships/image" Target="../media/image319.png"/><Relationship Id="rId9" Type="http://schemas.openxmlformats.org/officeDocument/2006/relationships/image" Target="../media/image297.png"/></Relationships>
</file>

<file path=ppt/slides/_rels/slide341.xml.rels><?xml version="1.0" encoding="UTF-8" standalone="yes"?>
<Relationships xmlns="http://schemas.openxmlformats.org/package/2006/relationships"><Relationship Id="rId3" Type="http://schemas.openxmlformats.org/officeDocument/2006/relationships/image" Target="../media/image321.png"/><Relationship Id="rId2" Type="http://schemas.openxmlformats.org/officeDocument/2006/relationships/notesSlide" Target="../notesSlides/notesSlide144.xml"/><Relationship Id="rId1" Type="http://schemas.openxmlformats.org/officeDocument/2006/relationships/slideLayout" Target="../slideLayouts/slideLayout675.xml"/></Relationships>
</file>

<file path=ppt/slides/_rels/slide342.xml.rels><?xml version="1.0" encoding="UTF-8" standalone="yes"?>
<Relationships xmlns="http://schemas.openxmlformats.org/package/2006/relationships"><Relationship Id="rId3" Type="http://schemas.openxmlformats.org/officeDocument/2006/relationships/image" Target="../media/image323.png"/><Relationship Id="rId2" Type="http://schemas.openxmlformats.org/officeDocument/2006/relationships/image" Target="../media/image322.png"/><Relationship Id="rId1" Type="http://schemas.openxmlformats.org/officeDocument/2006/relationships/slideLayout" Target="../slideLayouts/slideLayout675.xml"/></Relationships>
</file>

<file path=ppt/slides/_rels/slide343.xml.rels><?xml version="1.0" encoding="UTF-8" standalone="yes"?>
<Relationships xmlns="http://schemas.openxmlformats.org/package/2006/relationships"><Relationship Id="rId2" Type="http://schemas.openxmlformats.org/officeDocument/2006/relationships/image" Target="../media/image324.png"/><Relationship Id="rId1" Type="http://schemas.openxmlformats.org/officeDocument/2006/relationships/slideLayout" Target="../slideLayouts/slideLayout675.xml"/></Relationships>
</file>

<file path=ppt/slides/_rels/slide344.xml.rels><?xml version="1.0" encoding="UTF-8" standalone="yes"?>
<Relationships xmlns="http://schemas.openxmlformats.org/package/2006/relationships"><Relationship Id="rId2" Type="http://schemas.openxmlformats.org/officeDocument/2006/relationships/image" Target="../media/image325.png"/><Relationship Id="rId1" Type="http://schemas.openxmlformats.org/officeDocument/2006/relationships/slideLayout" Target="../slideLayouts/slideLayout675.xml"/></Relationships>
</file>

<file path=ppt/slides/_rels/slide345.xml.rels><?xml version="1.0" encoding="UTF-8" standalone="yes"?>
<Relationships xmlns="http://schemas.openxmlformats.org/package/2006/relationships"><Relationship Id="rId3" Type="http://schemas.openxmlformats.org/officeDocument/2006/relationships/image" Target="../media/image327.png"/><Relationship Id="rId2" Type="http://schemas.openxmlformats.org/officeDocument/2006/relationships/image" Target="../media/image326.png"/><Relationship Id="rId1" Type="http://schemas.openxmlformats.org/officeDocument/2006/relationships/slideLayout" Target="../slideLayouts/slideLayout675.xml"/><Relationship Id="rId4" Type="http://schemas.openxmlformats.org/officeDocument/2006/relationships/image" Target="../media/image328.png"/></Relationships>
</file>

<file path=ppt/slides/_rels/slide346.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329.png"/><Relationship Id="rId1" Type="http://schemas.openxmlformats.org/officeDocument/2006/relationships/slideLayout" Target="../slideLayouts/slideLayout675.xml"/><Relationship Id="rId4" Type="http://schemas.openxmlformats.org/officeDocument/2006/relationships/image" Target="../media/image331.png"/></Relationships>
</file>

<file path=ppt/slides/_rels/slide347.xml.rels><?xml version="1.0" encoding="UTF-8" standalone="yes"?>
<Relationships xmlns="http://schemas.openxmlformats.org/package/2006/relationships"><Relationship Id="rId2" Type="http://schemas.openxmlformats.org/officeDocument/2006/relationships/image" Target="../media/image332.png"/><Relationship Id="rId1" Type="http://schemas.openxmlformats.org/officeDocument/2006/relationships/slideLayout" Target="../slideLayouts/slideLayout675.xml"/></Relationships>
</file>

<file path=ppt/slides/_rels/slide348.xml.rels><?xml version="1.0" encoding="UTF-8" standalone="yes"?>
<Relationships xmlns="http://schemas.openxmlformats.org/package/2006/relationships"><Relationship Id="rId2" Type="http://schemas.openxmlformats.org/officeDocument/2006/relationships/image" Target="../media/image333.png"/><Relationship Id="rId1" Type="http://schemas.openxmlformats.org/officeDocument/2006/relationships/slideLayout" Target="../slideLayouts/slideLayout675.xml"/></Relationships>
</file>

<file path=ppt/slides/_rels/slide349.xml.rels><?xml version="1.0" encoding="UTF-8" standalone="yes"?>
<Relationships xmlns="http://schemas.openxmlformats.org/package/2006/relationships"><Relationship Id="rId2" Type="http://schemas.openxmlformats.org/officeDocument/2006/relationships/image" Target="../media/image334.png"/><Relationship Id="rId1" Type="http://schemas.openxmlformats.org/officeDocument/2006/relationships/slideLayout" Target="../slideLayouts/slideLayout675.xml"/></Relationships>
</file>

<file path=ppt/slides/_rels/slide350.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image" Target="../media/image335.png"/><Relationship Id="rId1" Type="http://schemas.openxmlformats.org/officeDocument/2006/relationships/slideLayout" Target="../slideLayouts/slideLayout675.xml"/><Relationship Id="rId4" Type="http://schemas.openxmlformats.org/officeDocument/2006/relationships/image" Target="../media/image337.png"/></Relationships>
</file>

<file path=ppt/slides/_rels/slide351.xml.rels><?xml version="1.0" encoding="UTF-8" standalone="yes"?>
<Relationships xmlns="http://schemas.openxmlformats.org/package/2006/relationships"><Relationship Id="rId3" Type="http://schemas.openxmlformats.org/officeDocument/2006/relationships/image" Target="../media/image339.png"/><Relationship Id="rId2" Type="http://schemas.openxmlformats.org/officeDocument/2006/relationships/image" Target="../media/image338.png"/><Relationship Id="rId1" Type="http://schemas.openxmlformats.org/officeDocument/2006/relationships/slideLayout" Target="../slideLayouts/slideLayout675.xml"/><Relationship Id="rId4" Type="http://schemas.openxmlformats.org/officeDocument/2006/relationships/image" Target="../media/image340.png"/></Relationships>
</file>

<file path=ppt/slides/_rels/slide352.xml.rels><?xml version="1.0" encoding="UTF-8" standalone="yes"?>
<Relationships xmlns="http://schemas.openxmlformats.org/package/2006/relationships"><Relationship Id="rId2" Type="http://schemas.openxmlformats.org/officeDocument/2006/relationships/image" Target="../media/image341.png"/><Relationship Id="rId1" Type="http://schemas.openxmlformats.org/officeDocument/2006/relationships/slideLayout" Target="../slideLayouts/slideLayout675.xml"/></Relationships>
</file>

<file path=ppt/slides/_rels/slide353.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466.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356.xml.rels><?xml version="1.0" encoding="UTF-8" standalone="yes"?>
<Relationships xmlns="http://schemas.openxmlformats.org/package/2006/relationships"><Relationship Id="rId2" Type="http://schemas.openxmlformats.org/officeDocument/2006/relationships/image" Target="../media/image342.png"/><Relationship Id="rId1" Type="http://schemas.openxmlformats.org/officeDocument/2006/relationships/slideLayout" Target="../slideLayouts/slideLayout467.xml"/></Relationships>
</file>

<file path=ppt/slides/_rels/slide357.xml.rels><?xml version="1.0" encoding="UTF-8" standalone="yes"?>
<Relationships xmlns="http://schemas.openxmlformats.org/package/2006/relationships"><Relationship Id="rId2" Type="http://schemas.openxmlformats.org/officeDocument/2006/relationships/image" Target="../media/image343.png"/><Relationship Id="rId1" Type="http://schemas.openxmlformats.org/officeDocument/2006/relationships/slideLayout" Target="../slideLayouts/slideLayout467.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359.xml.rels><?xml version="1.0" encoding="UTF-8" standalone="yes"?>
<Relationships xmlns="http://schemas.openxmlformats.org/package/2006/relationships"><Relationship Id="rId2" Type="http://schemas.openxmlformats.org/officeDocument/2006/relationships/image" Target="../media/image344.png"/><Relationship Id="rId1" Type="http://schemas.openxmlformats.org/officeDocument/2006/relationships/slideLayout" Target="../slideLayouts/slideLayout467.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361.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466.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561.xml"/></Relationships>
</file>

<file path=ppt/slides/_rels/slide379.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466.xml"/></Relationships>
</file>

<file path=ppt/slides/_rels/slide3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8.xml"/><Relationship Id="rId1" Type="http://schemas.openxmlformats.org/officeDocument/2006/relationships/slideLayout" Target="../slideLayouts/slideLayout688.xml"/><Relationship Id="rId5" Type="http://schemas.openxmlformats.org/officeDocument/2006/relationships/image" Target="../media/image296.emf"/><Relationship Id="rId4" Type="http://schemas.openxmlformats.org/officeDocument/2006/relationships/image" Target="../media/image8.svg"/></Relationships>
</file>

<file path=ppt/slides/_rels/slide381.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690.xml"/></Relationships>
</file>

<file path=ppt/slides/_rels/slide382.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hyperlink" Target="https://dsn2023.dei.uc.pt/" TargetMode="External"/><Relationship Id="rId7" Type="http://schemas.openxmlformats.org/officeDocument/2006/relationships/hyperlink" Target="https://www.youtube.com/watch?v=0OkYwavtrMc" TargetMode="External"/><Relationship Id="rId2" Type="http://schemas.openxmlformats.org/officeDocument/2006/relationships/hyperlink" Target="https://people.inf.ethz.ch/omutlu/pub/HBM_RowHammer_dsn-disrupt23.pdf" TargetMode="External"/><Relationship Id="rId1" Type="http://schemas.openxmlformats.org/officeDocument/2006/relationships/slideLayout" Target="../slideLayouts/slideLayout608.xml"/><Relationship Id="rId6" Type="http://schemas.openxmlformats.org/officeDocument/2006/relationships/hyperlink" Target="https://people.inf.ethz.ch/omutlu/pub/HBM_RowHammer_dsn-disrupt23-talk.pdf" TargetMode="External"/><Relationship Id="rId5" Type="http://schemas.openxmlformats.org/officeDocument/2006/relationships/hyperlink" Target="https://people.inf.ethz.ch/omutlu/pub/HBM_RowHammer_dsn-disrupt23-talk.pptx" TargetMode="External"/><Relationship Id="rId4" Type="http://schemas.openxmlformats.org/officeDocument/2006/relationships/hyperlink" Target="https://arxiv.org/abs/2305.17918" TargetMode="External"/><Relationship Id="rId9" Type="http://schemas.openxmlformats.org/officeDocument/2006/relationships/hyperlink" Target="https://arxiv.org/pdf/2305.17918.pdf" TargetMode="External"/></Relationships>
</file>

<file path=ppt/slides/_rels/slide383.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675.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5.xml"/></Relationships>
</file>

<file path=ppt/slides/_rels/slide38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5.xml"/></Relationships>
</file>

<file path=ppt/slides/_rels/slide38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25.xml"/></Relationships>
</file>

<file path=ppt/slides/_rels/slide38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5.xml"/></Relationships>
</file>

<file path=ppt/slides/_rels/slide391.xml.rels><?xml version="1.0" encoding="UTF-8" standalone="yes"?>
<Relationships xmlns="http://schemas.openxmlformats.org/package/2006/relationships"><Relationship Id="rId2" Type="http://schemas.openxmlformats.org/officeDocument/2006/relationships/image" Target="../media/image170.jpg"/><Relationship Id="rId1" Type="http://schemas.openxmlformats.org/officeDocument/2006/relationships/slideLayout" Target="../slideLayouts/slideLayout125.xml"/></Relationships>
</file>

<file path=ppt/slides/_rels/slide392.xml.rels><?xml version="1.0" encoding="UTF-8" standalone="yes"?>
<Relationships xmlns="http://schemas.openxmlformats.org/package/2006/relationships"><Relationship Id="rId2" Type="http://schemas.openxmlformats.org/officeDocument/2006/relationships/image" Target="../media/image171.jpg"/><Relationship Id="rId1" Type="http://schemas.openxmlformats.org/officeDocument/2006/relationships/slideLayout" Target="../slideLayouts/slideLayout125.xml"/></Relationships>
</file>

<file path=ppt/slides/_rels/slide393.xml.rels><?xml version="1.0" encoding="UTF-8" standalone="yes"?>
<Relationships xmlns="http://schemas.openxmlformats.org/package/2006/relationships"><Relationship Id="rId2" Type="http://schemas.openxmlformats.org/officeDocument/2006/relationships/image" Target="../media/image172.jpg"/><Relationship Id="rId1" Type="http://schemas.openxmlformats.org/officeDocument/2006/relationships/slideLayout" Target="../slideLayouts/slideLayout125.xml"/></Relationships>
</file>

<file path=ppt/slides/_rels/slide394.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125.xml"/></Relationships>
</file>

<file path=ppt/slides/_rels/slide395.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125.xml"/></Relationships>
</file>

<file path=ppt/slides/_rels/slide396.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125.xml"/></Relationships>
</file>

<file path=ppt/slides/_rels/slide397.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1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26 June 2024</a:t>
            </a:r>
          </a:p>
          <a:p>
            <a:r>
              <a:rPr lang="en-US" sz="2200" dirty="0"/>
              <a:t>Jean-Claude </a:t>
            </a:r>
            <a:r>
              <a:rPr lang="en-US" sz="2200" dirty="0" err="1"/>
              <a:t>Laprie</a:t>
            </a:r>
            <a:r>
              <a:rPr lang="en-US" sz="2200" dirty="0"/>
              <a:t> Award Talk at DSN 2024</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6" name="Title 1">
            <a:extLst>
              <a:ext uri="{FF2B5EF4-FFF2-40B4-BE49-F238E27FC236}">
                <a16:creationId xmlns:a16="http://schemas.microsoft.com/office/drawing/2014/main" id="{476AA553-810B-4D82-5A4A-3B880BD55C37}"/>
              </a:ext>
            </a:extLst>
          </p:cNvPr>
          <p:cNvSpPr>
            <a:spLocks noGrp="1"/>
          </p:cNvSpPr>
          <p:nvPr>
            <p:ph type="ctrTitle"/>
          </p:nvPr>
        </p:nvSpPr>
        <p:spPr>
          <a:xfrm>
            <a:off x="395536" y="1124744"/>
            <a:ext cx="8382000" cy="2520280"/>
          </a:xfrm>
        </p:spPr>
        <p:txBody>
          <a:bodyPr>
            <a:normAutofit fontScale="90000"/>
          </a:bodyPr>
          <a:lstStyle/>
          <a:p>
            <a:pPr algn="ctr"/>
            <a:r>
              <a:rPr kumimoji="0" lang="en-US" sz="4700" b="1" i="0" u="none" strike="noStrike" kern="0" cap="none" spc="0" normalizeH="0" baseline="0" noProof="0" dirty="0">
                <a:ln>
                  <a:noFill/>
                </a:ln>
                <a:solidFill>
                  <a:srgbClr val="006633"/>
                </a:solidFill>
                <a:effectLst/>
                <a:uLnTx/>
                <a:uFillTx/>
                <a:latin typeface="Garamond"/>
                <a:ea typeface="+mj-ea"/>
                <a:cs typeface="+mj-cs"/>
              </a:rPr>
              <a:t>The Story of </a:t>
            </a:r>
            <a:br>
              <a:rPr kumimoji="0" lang="en-US" sz="4700" b="1" i="0" u="none" strike="noStrike" kern="0" cap="none" spc="0" normalizeH="0" baseline="0" noProof="0" dirty="0">
                <a:ln>
                  <a:noFill/>
                </a:ln>
                <a:solidFill>
                  <a:srgbClr val="006633"/>
                </a:solidFill>
                <a:effectLst/>
                <a:uLnTx/>
                <a:uFillTx/>
                <a:latin typeface="Garamond"/>
                <a:ea typeface="+mj-ea"/>
                <a:cs typeface="+mj-cs"/>
              </a:rPr>
            </a:br>
            <a:r>
              <a:rPr kumimoji="0" lang="en-US" sz="4700" b="1" i="0" u="none" strike="noStrike" kern="0" cap="none" spc="0" normalizeH="0" baseline="0" noProof="0" dirty="0">
                <a:ln>
                  <a:noFill/>
                </a:ln>
                <a:solidFill>
                  <a:srgbClr val="006633"/>
                </a:solidFill>
                <a:effectLst/>
                <a:uLnTx/>
                <a:uFillTx/>
                <a:latin typeface="Garamond"/>
                <a:ea typeface="+mj-ea"/>
                <a:cs typeface="+mj-cs"/>
              </a:rPr>
              <a:t>RowHammer, RowPress &amp; Beyond</a:t>
            </a:r>
            <a:r>
              <a:rPr kumimoji="0" lang="en-US" sz="4700" b="0" i="0" u="none" strike="noStrike" kern="0" cap="none" spc="0" normalizeH="0" baseline="0" noProof="0" dirty="0">
                <a:ln>
                  <a:noFill/>
                </a:ln>
                <a:solidFill>
                  <a:srgbClr val="006633"/>
                </a:solidFill>
                <a:effectLst/>
                <a:uLnTx/>
                <a:uFillTx/>
                <a:latin typeface="Garamond"/>
                <a:ea typeface="+mj-ea"/>
                <a:cs typeface="+mj-cs"/>
              </a:rPr>
              <a:t> </a:t>
            </a:r>
            <a:br>
              <a:rPr kumimoji="0" lang="en-US" sz="4400" b="0" i="0" u="none" strike="noStrike" kern="0" cap="none" spc="0" normalizeH="0" baseline="0" noProof="0" dirty="0">
                <a:ln>
                  <a:noFill/>
                </a:ln>
                <a:solidFill>
                  <a:srgbClr val="006633"/>
                </a:solidFill>
                <a:effectLst/>
                <a:uLnTx/>
                <a:uFillTx/>
                <a:latin typeface="Garamond"/>
                <a:ea typeface="+mj-ea"/>
                <a:cs typeface="+mj-cs"/>
              </a:rPr>
            </a:br>
            <a:br>
              <a:rPr kumimoji="0" lang="en-US" sz="800" b="0" i="0" u="none" strike="noStrike" kern="0" cap="none" spc="0" normalizeH="0" baseline="0" noProof="0" dirty="0">
                <a:ln>
                  <a:noFill/>
                </a:ln>
                <a:solidFill>
                  <a:srgbClr val="006633"/>
                </a:solidFill>
                <a:effectLst/>
                <a:uLnTx/>
                <a:uFillTx/>
                <a:latin typeface="Garamond"/>
                <a:ea typeface="+mj-ea"/>
                <a:cs typeface="+mj-cs"/>
              </a:rPr>
            </a:br>
            <a:r>
              <a:rPr kumimoji="0" lang="en-US" sz="4400" b="0" i="0" u="none" strike="noStrike" kern="0" cap="none" spc="0" normalizeH="0" baseline="0" noProof="0" dirty="0">
                <a:ln>
                  <a:noFill/>
                </a:ln>
                <a:solidFill>
                  <a:srgbClr val="C00000"/>
                </a:solidFill>
                <a:effectLst/>
                <a:uLnTx/>
                <a:uFillTx/>
                <a:latin typeface="Garamond"/>
                <a:ea typeface="+mj-ea"/>
                <a:cs typeface="+mj-cs"/>
              </a:rPr>
              <a:t>Can We Be Free of Bitflips (Soon)?</a:t>
            </a:r>
            <a:br>
              <a:rPr lang="en-US" sz="5300" dirty="0"/>
            </a:br>
            <a:endParaRPr lang="en-US" sz="3800" dirty="0">
              <a:solidFill>
                <a:srgbClr val="FF0000"/>
              </a:solidFill>
            </a:endParaRPr>
          </a:p>
        </p:txBody>
      </p:sp>
    </p:spTree>
    <p:extLst>
      <p:ext uri="{BB962C8B-B14F-4D97-AF65-F5344CB8AC3E}">
        <p14:creationId xmlns:p14="http://schemas.microsoft.com/office/powerpoint/2010/main" val="2302374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Work </a:t>
            </a:r>
            <a:r>
              <a:rPr kumimoji="0" lang="en-US" sz="3000" b="1" i="0" u="none" strike="noStrike" kern="0" cap="none" spc="0" normalizeH="0" baseline="0" noProof="0" dirty="0">
                <a:ln>
                  <a:noFill/>
                </a:ln>
                <a:solidFill>
                  <a:srgbClr val="006633"/>
                </a:solidFill>
                <a:effectLst/>
                <a:uLnTx/>
                <a:uFillTx/>
                <a:latin typeface="Garamond"/>
                <a:ea typeface="ＭＳ Ｐゴシック" pitchFamily="-106" charset="-128"/>
              </a:rPr>
              <a:t>[ISCA 2014]</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310268"/>
            <a:ext cx="9144000" cy="2359092"/>
          </a:xfrm>
          <a:prstGeom prst="rect">
            <a:avLst/>
          </a:prstGeom>
        </p:spPr>
      </p:pic>
      <p:sp>
        <p:nvSpPr>
          <p:cNvPr id="8" name="Content Placeholder 2"/>
          <p:cNvSpPr>
            <a:spLocks noGrp="1"/>
          </p:cNvSpPr>
          <p:nvPr>
            <p:ph idx="1"/>
          </p:nvPr>
        </p:nvSpPr>
        <p:spPr>
          <a:xfrm>
            <a:off x="228600" y="436215"/>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Ji Hye Lee, </a:t>
            </a:r>
            <a:r>
              <a:rPr lang="en-US" sz="1800" dirty="0" err="1"/>
              <a:t>Donghyuk</a:t>
            </a:r>
            <a:r>
              <a:rPr lang="en-US" sz="1800" dirty="0"/>
              <a:t> Lee, Chris Wilkerson, Konrad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r>
              <a:rPr lang="en-US" sz="1800" b="1" i="1" dirty="0">
                <a:solidFill>
                  <a:srgbClr val="FF0000"/>
                </a:solidFill>
                <a:effectLst/>
              </a:rPr>
              <a:t>Selected to the ISCA-50 25-Year Retrospective Issue covering 1996-2020 in 2023 (</a:t>
            </a:r>
            <a:r>
              <a:rPr lang="en-US" sz="1800" b="1" i="1" dirty="0">
                <a:solidFill>
                  <a:srgbClr val="FF0000"/>
                </a:solidFill>
                <a:effectLst/>
                <a:hlinkClick r:id="rId12">
                  <a:extLst>
                    <a:ext uri="{A12FA001-AC4F-418D-AE19-62706E023703}">
                      <ahyp:hlinkClr xmlns:ahyp="http://schemas.microsoft.com/office/drawing/2018/hyperlinkcolor" val="tx"/>
                    </a:ext>
                  </a:extLst>
                </a:hlinkClick>
              </a:rPr>
              <a:t>Retrospective (pdf)</a:t>
            </a:r>
            <a:r>
              <a:rPr lang="en-US" sz="1800" b="1" i="1" dirty="0">
                <a:solidFill>
                  <a:srgbClr val="FF0000"/>
                </a:solidFill>
                <a:effectLst/>
              </a:rPr>
              <a:t> </a:t>
            </a:r>
            <a:r>
              <a:rPr lang="en-US" sz="1800" b="1" i="1" dirty="0">
                <a:solidFill>
                  <a:srgbClr val="FF0000"/>
                </a:solidFill>
                <a:effectLst/>
                <a:hlinkClick r:id="rId13">
                  <a:extLst>
                    <a:ext uri="{A12FA001-AC4F-418D-AE19-62706E023703}">
                      <ahyp:hlinkClr xmlns:ahyp="http://schemas.microsoft.com/office/drawing/2018/hyperlinkcolor" val="tx"/>
                    </a:ext>
                  </a:extLst>
                </a:hlinkClick>
              </a:rPr>
              <a:t>Full Issue</a:t>
            </a:r>
            <a:r>
              <a:rPr lang="en-US" sz="1800" b="1" i="1" dirty="0">
                <a:solidFill>
                  <a:srgbClr val="FF0000"/>
                </a:solidFill>
                <a:effectLst/>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40228160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398101" y="5775647"/>
            <a:ext cx="835036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Safety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How Robust Are Our Platforms? </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a:xfrm>
            <a:off x="228600" y="928464"/>
            <a:ext cx="8610600" cy="4876800"/>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wp</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
        <p:nvSpPr>
          <p:cNvPr id="7" name="TextBox 6">
            <a:extLst>
              <a:ext uri="{FF2B5EF4-FFF2-40B4-BE49-F238E27FC236}">
                <a16:creationId xmlns:a16="http://schemas.microsoft.com/office/drawing/2014/main" id="{F93EC50B-1A1B-CDB4-B11C-CF0FCD0D93CF}"/>
              </a:ext>
            </a:extLst>
          </p:cNvPr>
          <p:cNvSpPr txBox="1"/>
          <p:nvPr/>
        </p:nvSpPr>
        <p:spPr>
          <a:xfrm>
            <a:off x="99052" y="5847655"/>
            <a:ext cx="915346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Robustness is about preventing unforeseen consequences</a:t>
            </a:r>
          </a:p>
        </p:txBody>
      </p:sp>
    </p:spTree>
    <p:extLst>
      <p:ext uri="{BB962C8B-B14F-4D97-AF65-F5344CB8AC3E}">
        <p14:creationId xmlns:p14="http://schemas.microsoft.com/office/powerpoint/2010/main" val="143863053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All recent DRAM chips are fundamentally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should be large enough for low leakage and high retention time</a:t>
            </a:r>
          </a:p>
          <a:p>
            <a:pPr lvl="1"/>
            <a:r>
              <a:rPr lang="en-US" sz="2000" dirty="0">
                <a:latin typeface="Tahoma" charset="0"/>
                <a:ea typeface="ＭＳ Ｐゴシック" charset="0"/>
              </a:rPr>
              <a:t>Scaling beyond 40-35nm (2013) is challenging [ITRS, 2009]</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r>
              <a:rPr lang="en-US" dirty="0">
                <a:latin typeface="Tahoma" charset="0"/>
                <a:ea typeface="ＭＳ Ｐゴシック" charset="0"/>
                <a:cs typeface="ＭＳ Ｐゴシック" charset="0"/>
              </a:rPr>
              <a:t>DRAM </a:t>
            </a:r>
            <a:r>
              <a:rPr lang="en-US" dirty="0">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E404E385-D16C-7AF9-BC78-DA1634955FBB}"/>
              </a:ext>
            </a:extLst>
          </p:cNvPr>
          <p:cNvPicPr>
            <a:picLocks noChangeAspect="1"/>
          </p:cNvPicPr>
          <p:nvPr/>
        </p:nvPicPr>
        <p:blipFill>
          <a:blip r:embed="rId3"/>
          <a:stretch>
            <a:fillRect/>
          </a:stretch>
        </p:blipFill>
        <p:spPr>
          <a:xfrm>
            <a:off x="1669284" y="2977680"/>
            <a:ext cx="5576833" cy="2701278"/>
          </a:xfrm>
          <a:prstGeom prst="rect">
            <a:avLst/>
          </a:prstGeom>
        </p:spPr>
      </p:pic>
      <p:sp>
        <p:nvSpPr>
          <p:cNvPr id="4" name="TextBox 3">
            <a:extLst>
              <a:ext uri="{FF2B5EF4-FFF2-40B4-BE49-F238E27FC236}">
                <a16:creationId xmlns:a16="http://schemas.microsoft.com/office/drawing/2014/main" id="{300EC1EA-7A52-83BE-1D03-893CB93BE4EF}"/>
              </a:ext>
            </a:extLst>
          </p:cNvPr>
          <p:cNvSpPr txBox="1"/>
          <p:nvPr/>
        </p:nvSpPr>
        <p:spPr>
          <a:xfrm>
            <a:off x="2254250" y="6445006"/>
            <a:ext cx="4635500" cy="323165"/>
          </a:xfrm>
          <a:prstGeom prst="rect">
            <a:avLst/>
          </a:prstGeom>
          <a:noFill/>
        </p:spPr>
        <p:txBody>
          <a:bodyPr wrap="none" rtlCol="0">
            <a:spAutoFit/>
          </a:bodyPr>
          <a:lstStyle/>
          <a:p>
            <a:r>
              <a:rPr lang="en-US" sz="1500" dirty="0">
                <a:solidFill>
                  <a:srgbClr val="0000FF"/>
                </a:solidFill>
                <a:hlinkClick r:id="rId4">
                  <a:extLst>
                    <a:ext uri="{A12FA001-AC4F-418D-AE19-62706E023703}">
                      <ahyp:hlinkClr xmlns:ahyp="http://schemas.microsoft.com/office/drawing/2018/hyperlinkcolor" val="tx"/>
                    </a:ext>
                  </a:extLst>
                </a:hlinkClick>
              </a:rPr>
              <a:t>http://in4.iue.tuwien.ac.at/pdfs/sispad2021/P03.pdf</a:t>
            </a:r>
            <a:r>
              <a:rPr lang="en-US" sz="1500" dirty="0">
                <a:solidFill>
                  <a:srgbClr val="0000FF"/>
                </a:solidFill>
              </a:rPr>
              <a:t> </a:t>
            </a:r>
          </a:p>
        </p:txBody>
      </p:sp>
    </p:spTree>
    <p:extLst>
      <p:ext uri="{BB962C8B-B14F-4D97-AF65-F5344CB8AC3E}">
        <p14:creationId xmlns:p14="http://schemas.microsoft.com/office/powerpoint/2010/main" val="42827143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a:t>
            </a:r>
            <a:r>
              <a:rPr lang="en-US" i="1" dirty="0" err="1">
                <a:solidFill>
                  <a:srgbClr val="0000FF"/>
                </a:solidFill>
              </a:rPr>
              <a:t>SoftMC</a:t>
            </a:r>
            <a:r>
              <a:rPr lang="en-US" i="1" dirty="0">
                <a:solidFill>
                  <a:srgbClr val="0000FF"/>
                </a:solidFill>
              </a:rPr>
              <a:t>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3851921"/>
            <a:ext cx="9144000" cy="2385391"/>
          </a:xfrm>
          <a:prstGeom prst="rect">
            <a:avLst/>
          </a:prstGeom>
        </p:spPr>
      </p:pic>
      <p:sp>
        <p:nvSpPr>
          <p:cNvPr id="6" name="TextBox 5">
            <a:extLst>
              <a:ext uri="{FF2B5EF4-FFF2-40B4-BE49-F238E27FC236}">
                <a16:creationId xmlns:a16="http://schemas.microsoft.com/office/drawing/2014/main" id="{9D5864E1-EF53-82F2-61BF-15E544F9FC21}"/>
              </a:ext>
            </a:extLst>
          </p:cNvPr>
          <p:cNvSpPr txBox="1"/>
          <p:nvPr/>
        </p:nvSpPr>
        <p:spPr>
          <a:xfrm>
            <a:off x="2123728" y="6453336"/>
            <a:ext cx="5121915" cy="646331"/>
          </a:xfrm>
          <a:prstGeom prst="rect">
            <a:avLst/>
          </a:prstGeom>
          <a:noFill/>
        </p:spPr>
        <p:txBody>
          <a:bodyPr wrap="none" rtlCol="0">
            <a:spAutoFit/>
          </a:bodyPr>
          <a:lstStyle/>
          <a:p>
            <a:r>
              <a:rPr lang="en-US" b="1" dirty="0">
                <a:solidFill>
                  <a:srgbClr val="0000FF"/>
                </a:solidFill>
                <a:hlinkClick r:id="rId3">
                  <a:extLst>
                    <a:ext uri="{A12FA001-AC4F-418D-AE19-62706E023703}">
                      <ahyp:hlinkClr xmlns:ahyp="http://schemas.microsoft.com/office/drawing/2018/hyperlinkcolor" val="tx"/>
                    </a:ext>
                  </a:extLst>
                </a:hlinkClick>
              </a:rPr>
              <a:t>https://github.com/CMU-SAFARI/SoftMC</a:t>
            </a:r>
            <a:r>
              <a:rPr lang="en-US" b="1" dirty="0">
                <a:solidFill>
                  <a:srgbClr val="0000FF"/>
                </a:solidFill>
              </a:rPr>
              <a:t> </a:t>
            </a:r>
          </a:p>
          <a:p>
            <a:endParaRPr lang="en-US" dirty="0"/>
          </a:p>
        </p:txBody>
      </p:sp>
      <p:sp>
        <p:nvSpPr>
          <p:cNvPr id="7" name="Content Placeholder 2">
            <a:extLst>
              <a:ext uri="{FF2B5EF4-FFF2-40B4-BE49-F238E27FC236}">
                <a16:creationId xmlns:a16="http://schemas.microsoft.com/office/drawing/2014/main" id="{8AD20410-E7EE-B098-8DCF-FCE8D975838B}"/>
              </a:ext>
            </a:extLst>
          </p:cNvPr>
          <p:cNvSpPr txBox="1">
            <a:spLocks/>
          </p:cNvSpPr>
          <p:nvPr/>
        </p:nvSpPr>
        <p:spPr bwMode="auto">
          <a:xfrm>
            <a:off x="228600" y="980728"/>
            <a:ext cx="8807896"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sz="1800" b="0" i="0" dirty="0">
                <a:solidFill>
                  <a:srgbClr val="000000"/>
                </a:solidFill>
                <a:effectLst/>
              </a:rPr>
              <a:t>Hasan Hassan, Nandita Vijaykumar, Samira Khan, </a:t>
            </a:r>
            <a:r>
              <a:rPr lang="en-US" sz="1800" b="0" i="0" dirty="0" err="1">
                <a:solidFill>
                  <a:srgbClr val="000000"/>
                </a:solidFill>
                <a:effectLst/>
              </a:rPr>
              <a:t>Saugata</a:t>
            </a:r>
            <a:r>
              <a:rPr lang="en-US" sz="1800" b="0" i="0" dirty="0">
                <a:solidFill>
                  <a:srgbClr val="000000"/>
                </a:solidFill>
                <a:effectLst/>
              </a:rPr>
              <a:t> Ghose, Kevin Chang, Gennady Pekhimenko, </a:t>
            </a:r>
            <a:r>
              <a:rPr lang="en-US" sz="1800" b="0" i="0" dirty="0" err="1">
                <a:solidFill>
                  <a:srgbClr val="000000"/>
                </a:solidFill>
                <a:effectLst/>
              </a:rPr>
              <a:t>Donghyuk</a:t>
            </a:r>
            <a:r>
              <a:rPr lang="en-US" sz="1800" b="0" i="0" dirty="0">
                <a:solidFill>
                  <a:srgbClr val="000000"/>
                </a:solidFill>
                <a:effectLst/>
              </a:rPr>
              <a:t> Lee, </a:t>
            </a:r>
            <a:r>
              <a:rPr lang="en-US" sz="1800" b="0" i="0" dirty="0" err="1">
                <a:solidFill>
                  <a:srgbClr val="000000"/>
                </a:solidFill>
                <a:effectLst/>
              </a:rPr>
              <a:t>Oguz</a:t>
            </a:r>
            <a:r>
              <a:rPr lang="en-US" sz="1800" b="0" i="0" dirty="0">
                <a:solidFill>
                  <a:srgbClr val="000000"/>
                </a:solidFill>
                <a:effectLst/>
              </a:rPr>
              <a:t> </a:t>
            </a:r>
            <a:r>
              <a:rPr lang="en-US" sz="1800" b="0" i="0" dirty="0" err="1">
                <a:solidFill>
                  <a:srgbClr val="000000"/>
                </a:solidFill>
                <a:effectLst/>
              </a:rPr>
              <a:t>Ergin</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4">
                  <a:extLst>
                    <a:ext uri="{A12FA001-AC4F-418D-AE19-62706E023703}">
                      <ahyp:hlinkClr xmlns:ahyp="http://schemas.microsoft.com/office/drawing/2018/hyperlinkcolor" val="tx"/>
                    </a:ext>
                  </a:extLst>
                </a:hlinkClick>
              </a:rPr>
              <a:t>"SoftMC: A Flexible and Practical Open-Source Infrastructure for Enabling Experimental DRAM Studies"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5"/>
              </a:rPr>
              <a:t>23rd International Symposium on High-Performance Computer Architecture</a:t>
            </a:r>
            <a:r>
              <a:rPr lang="en-US" sz="1800" b="0" i="1" dirty="0">
                <a:solidFill>
                  <a:srgbClr val="000000"/>
                </a:solidFill>
                <a:effectLst/>
              </a:rPr>
              <a:t> (</a:t>
            </a:r>
            <a:r>
              <a:rPr lang="en-US" sz="1800" b="1" i="1" dirty="0">
                <a:solidFill>
                  <a:srgbClr val="000000"/>
                </a:solidFill>
                <a:effectLst/>
              </a:rPr>
              <a:t>HPCA</a:t>
            </a:r>
            <a:r>
              <a:rPr lang="en-US" sz="1800" b="0" i="1" dirty="0">
                <a:solidFill>
                  <a:srgbClr val="000000"/>
                </a:solidFill>
                <a:effectLst/>
              </a:rPr>
              <a:t>)</a:t>
            </a:r>
            <a:r>
              <a:rPr lang="en-US" sz="1800" b="0" i="0" dirty="0">
                <a:solidFill>
                  <a:srgbClr val="000000"/>
                </a:solidFill>
                <a:effectLst/>
              </a:rPr>
              <a:t>, Austin, TX, USA, February 2017.</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Slides (pptx)</a:t>
            </a:r>
            <a:r>
              <a:rPr lang="en-US" sz="1800" b="0" i="0" dirty="0">
                <a:solidFill>
                  <a:srgbClr val="000000"/>
                </a:solidFill>
                <a:effectLst/>
              </a:rPr>
              <a:t> </a:t>
            </a:r>
            <a:r>
              <a:rPr lang="en-US" sz="1800" b="0" i="0" dirty="0">
                <a:solidFill>
                  <a:srgbClr val="000000"/>
                </a:solidFill>
                <a:effectLst/>
                <a:hlinkClick r:id="rId7"/>
              </a:rPr>
              <a:t>(pdf)</a:t>
            </a:r>
            <a:r>
              <a:rPr lang="en-US" sz="1800" b="0" i="0" dirty="0">
                <a:solidFill>
                  <a:srgbClr val="000000"/>
                </a:solidFill>
                <a:effectLst/>
              </a:rPr>
              <a:t>] [</a:t>
            </a:r>
            <a:r>
              <a:rPr lang="en-US" sz="1800" b="0" i="0" dirty="0">
                <a:solidFill>
                  <a:srgbClr val="000000"/>
                </a:solidFill>
                <a:effectLst/>
                <a:hlinkClick r:id="rId8"/>
              </a:rPr>
              <a:t>Lightning Session Slides (pptx)</a:t>
            </a:r>
            <a:r>
              <a:rPr lang="en-US" sz="1800" b="0" i="0" dirty="0">
                <a:solidFill>
                  <a:srgbClr val="000000"/>
                </a:solidFill>
                <a:effectLst/>
              </a:rPr>
              <a:t> </a:t>
            </a:r>
            <a:r>
              <a:rPr lang="en-US" sz="1800" b="0" i="0" dirty="0">
                <a:solidFill>
                  <a:srgbClr val="000000"/>
                </a:solidFill>
                <a:effectLst/>
                <a:hlinkClick r:id="rId9"/>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10"/>
              </a:rPr>
              <a:t>Full Talk Lecture</a:t>
            </a:r>
            <a:r>
              <a:rPr lang="en-US" sz="1800" b="0" i="0" dirty="0">
                <a:solidFill>
                  <a:srgbClr val="000000"/>
                </a:solidFill>
                <a:effectLst/>
              </a:rPr>
              <a:t> (39 minutes)]</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3"/>
              </a:rPr>
              <a:t>Source Code</a:t>
            </a:r>
            <a:r>
              <a:rPr lang="en-US" sz="1800" b="0" i="0" dirty="0">
                <a:solidFill>
                  <a:srgbClr val="000000"/>
                </a:solidFill>
                <a:effectLst/>
              </a:rPr>
              <a:t>]</a:t>
            </a:r>
          </a:p>
          <a:p>
            <a:pPr marL="0" indent="0">
              <a:buNone/>
            </a:pPr>
            <a:br>
              <a:rPr lang="en-US" sz="1800" dirty="0"/>
            </a:br>
            <a:endParaRPr lang="en-US" sz="1800" kern="0" dirty="0"/>
          </a:p>
        </p:txBody>
      </p:sp>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DRAM Bender </a:t>
            </a:r>
            <a:endParaRPr lang="en-US" dirty="0"/>
          </a:p>
        </p:txBody>
      </p:sp>
      <p:sp>
        <p:nvSpPr>
          <p:cNvPr id="3" name="Content Placeholder 2"/>
          <p:cNvSpPr>
            <a:spLocks noGrp="1"/>
          </p:cNvSpPr>
          <p:nvPr>
            <p:ph idx="1"/>
          </p:nvPr>
        </p:nvSpPr>
        <p:spPr/>
        <p:txBody>
          <a:bodyPr/>
          <a:lstStyle/>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9D5864E1-EF53-82F2-61BF-15E544F9FC21}"/>
              </a:ext>
            </a:extLst>
          </p:cNvPr>
          <p:cNvSpPr txBox="1"/>
          <p:nvPr/>
        </p:nvSpPr>
        <p:spPr>
          <a:xfrm>
            <a:off x="1691680" y="6453336"/>
            <a:ext cx="5923416" cy="369332"/>
          </a:xfrm>
          <a:prstGeom prst="rect">
            <a:avLst/>
          </a:prstGeom>
          <a:noFill/>
        </p:spPr>
        <p:txBody>
          <a:bodyPr wrap="none" rtlCol="0">
            <a:spAutoFit/>
          </a:bodyPr>
          <a:lstStyle/>
          <a:p>
            <a:r>
              <a:rPr lang="en-US" b="1" dirty="0">
                <a:solidFill>
                  <a:srgbClr val="0000FF"/>
                </a:solidFill>
                <a:hlinkClick r:id="rId2">
                  <a:extLst>
                    <a:ext uri="{A12FA001-AC4F-418D-AE19-62706E023703}">
                      <ahyp:hlinkClr xmlns:ahyp="http://schemas.microsoft.com/office/drawing/2018/hyperlinkcolor" val="tx"/>
                    </a:ext>
                  </a:extLst>
                </a:hlinkClick>
              </a:rPr>
              <a:t>https://github.com/CMU-SAFARI/DRAM-Bender</a:t>
            </a:r>
            <a:r>
              <a:rPr lang="en-US" b="1" dirty="0">
                <a:solidFill>
                  <a:srgbClr val="0000FF"/>
                </a:solidFill>
              </a:rPr>
              <a:t> </a:t>
            </a:r>
          </a:p>
        </p:txBody>
      </p:sp>
      <p:sp>
        <p:nvSpPr>
          <p:cNvPr id="7" name="Content Placeholder 2">
            <a:extLst>
              <a:ext uri="{FF2B5EF4-FFF2-40B4-BE49-F238E27FC236}">
                <a16:creationId xmlns:a16="http://schemas.microsoft.com/office/drawing/2014/main" id="{8AD20410-E7EE-B098-8DCF-FCE8D975838B}"/>
              </a:ext>
            </a:extLst>
          </p:cNvPr>
          <p:cNvSpPr txBox="1">
            <a:spLocks/>
          </p:cNvSpPr>
          <p:nvPr/>
        </p:nvSpPr>
        <p:spPr bwMode="auto">
          <a:xfrm>
            <a:off x="228600" y="980728"/>
            <a:ext cx="8807896"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Hasan Hassan, A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Yağlıkçı</a:t>
            </a:r>
            <a:r>
              <a:rPr lang="en-US" sz="1800" b="0" i="0" dirty="0">
                <a:solidFill>
                  <a:srgbClr val="000000"/>
                </a:solidFill>
                <a:effectLst/>
              </a:rPr>
              <a:t>, Yahya Can </a:t>
            </a:r>
            <a:r>
              <a:rPr lang="en-US" sz="1800" b="0" i="0" dirty="0" err="1">
                <a:solidFill>
                  <a:srgbClr val="000000"/>
                </a:solidFill>
                <a:effectLst/>
              </a:rPr>
              <a:t>Tuğrul</a:t>
            </a:r>
            <a:r>
              <a:rPr lang="en-US" sz="1800" b="0" i="0" dirty="0">
                <a:solidFill>
                  <a:srgbClr val="000000"/>
                </a:solidFill>
                <a:effectLst/>
              </a:rPr>
              <a:t>, Lois </a:t>
            </a:r>
            <a:r>
              <a:rPr lang="en-US" sz="1800" b="0" i="0" dirty="0" err="1">
                <a:solidFill>
                  <a:srgbClr val="000000"/>
                </a:solidFill>
                <a:effectLst/>
              </a:rPr>
              <a:t>Orosa</a:t>
            </a:r>
            <a:r>
              <a:rPr lang="en-US" sz="1800" b="0" i="0" dirty="0">
                <a:solidFill>
                  <a:srgbClr val="000000"/>
                </a:solidFill>
                <a:effectLst/>
              </a:rPr>
              <a:t>, </a:t>
            </a:r>
            <a:r>
              <a:rPr lang="en-US" sz="1800" b="0" i="0" dirty="0" err="1">
                <a:solidFill>
                  <a:srgbClr val="000000"/>
                </a:solidFill>
                <a:effectLst/>
              </a:rPr>
              <a:t>Haocong</a:t>
            </a:r>
            <a:r>
              <a:rPr lang="en-US" sz="1800" b="0" i="0" dirty="0">
                <a:solidFill>
                  <a:srgbClr val="000000"/>
                </a:solidFill>
                <a:effectLst/>
              </a:rPr>
              <a:t> Luo, Minesh Patel, </a:t>
            </a:r>
            <a:r>
              <a:rPr lang="en-US" sz="1800" b="0" i="0" dirty="0" err="1">
                <a:solidFill>
                  <a:srgbClr val="000000"/>
                </a:solidFill>
                <a:effectLst/>
              </a:rPr>
              <a:t>Oğuz</a:t>
            </a:r>
            <a:r>
              <a:rPr lang="en-US" sz="1800" b="0" i="0" dirty="0">
                <a:solidFill>
                  <a:srgbClr val="000000"/>
                </a:solidFill>
                <a:effectLst/>
              </a:rPr>
              <a:t> </a:t>
            </a:r>
            <a:r>
              <a:rPr lang="en-US" sz="1800" b="0" i="0" dirty="0" err="1">
                <a:solidFill>
                  <a:srgbClr val="000000"/>
                </a:solidFill>
                <a:effectLst/>
              </a:rPr>
              <a:t>Ergin</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3">
                  <a:extLst>
                    <a:ext uri="{A12FA001-AC4F-418D-AE19-62706E023703}">
                      <ahyp:hlinkClr xmlns:ahyp="http://schemas.microsoft.com/office/drawing/2018/hyperlinkcolor" val="tx"/>
                    </a:ext>
                  </a:extLst>
                </a:hlinkClick>
              </a:rPr>
              <a:t>"DRAM Bender: An Extensible and Versatile FPGA-based Infrastructure to Easily Test State-of-the-art DRAM Chips"</a:t>
            </a:r>
            <a:br>
              <a:rPr lang="en-US" sz="1800" b="0" i="0" dirty="0">
                <a:solidFill>
                  <a:srgbClr val="000000"/>
                </a:solidFill>
                <a:effectLst/>
              </a:rPr>
            </a:br>
            <a:r>
              <a:rPr lang="en-US" sz="1800" b="0" i="1" dirty="0">
                <a:solidFill>
                  <a:srgbClr val="000000"/>
                </a:solidFill>
                <a:effectLst/>
                <a:hlinkClick r:id="rId4"/>
              </a:rPr>
              <a:t>IEEE Transactions on Computer-Aided Design of Integrated Circuits and Systems</a:t>
            </a:r>
            <a:r>
              <a:rPr lang="en-US" sz="1800" b="0" i="1" dirty="0">
                <a:solidFill>
                  <a:srgbClr val="000000"/>
                </a:solidFill>
                <a:effectLst/>
              </a:rPr>
              <a:t> (</a:t>
            </a:r>
            <a:r>
              <a:rPr lang="en-US" sz="1800" b="1" i="1" dirty="0">
                <a:solidFill>
                  <a:srgbClr val="000000"/>
                </a:solidFill>
                <a:effectLst/>
              </a:rPr>
              <a:t>TCAD</a:t>
            </a:r>
            <a:r>
              <a:rPr lang="en-US" sz="1800" b="0" i="1" dirty="0">
                <a:solidFill>
                  <a:srgbClr val="000000"/>
                </a:solidFill>
                <a:effectLst/>
              </a:rPr>
              <a:t>)</a:t>
            </a:r>
            <a:r>
              <a:rPr lang="en-US" sz="1800" b="0" i="0" dirty="0">
                <a:solidFill>
                  <a:srgbClr val="000000"/>
                </a:solidFill>
                <a:effectLst/>
              </a:rPr>
              <a:t>,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Extended arXiv version</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2"/>
              </a:rPr>
              <a:t>DRAM Bender Source Code</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DRAM Bender Tutorial Video</a:t>
            </a:r>
            <a:r>
              <a:rPr lang="en-US" sz="1800" b="0" i="0" dirty="0">
                <a:solidFill>
                  <a:srgbClr val="000000"/>
                </a:solidFill>
                <a:effectLst/>
              </a:rPr>
              <a:t> (43 minutes)]</a:t>
            </a:r>
          </a:p>
          <a:p>
            <a:pPr marL="0" indent="0">
              <a:buNone/>
            </a:pPr>
            <a:br>
              <a:rPr lang="en-US" sz="1800" dirty="0"/>
            </a:br>
            <a:endParaRPr lang="en-US" sz="1800" kern="0" dirty="0"/>
          </a:p>
        </p:txBody>
      </p:sp>
      <p:pic>
        <p:nvPicPr>
          <p:cNvPr id="8" name="Picture 7">
            <a:extLst>
              <a:ext uri="{FF2B5EF4-FFF2-40B4-BE49-F238E27FC236}">
                <a16:creationId xmlns:a16="http://schemas.microsoft.com/office/drawing/2014/main" id="{3F187B2A-18C7-5E46-935B-CD495B2CE677}"/>
              </a:ext>
            </a:extLst>
          </p:cNvPr>
          <p:cNvPicPr>
            <a:picLocks noChangeAspect="1"/>
          </p:cNvPicPr>
          <p:nvPr/>
        </p:nvPicPr>
        <p:blipFill>
          <a:blip r:embed="rId7"/>
          <a:stretch>
            <a:fillRect/>
          </a:stretch>
        </p:blipFill>
        <p:spPr>
          <a:xfrm>
            <a:off x="107504" y="4181985"/>
            <a:ext cx="8907442" cy="1695287"/>
          </a:xfrm>
          <a:prstGeom prst="rect">
            <a:avLst/>
          </a:prstGeom>
        </p:spPr>
      </p:pic>
    </p:spTree>
    <p:extLst>
      <p:ext uri="{BB962C8B-B14F-4D97-AF65-F5344CB8AC3E}">
        <p14:creationId xmlns:p14="http://schemas.microsoft.com/office/powerpoint/2010/main" val="2421086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0928-98FF-384A-BBA4-D28CD4678F35}"/>
              </a:ext>
            </a:extLst>
          </p:cNvPr>
          <p:cNvSpPr>
            <a:spLocks noGrp="1"/>
          </p:cNvSpPr>
          <p:nvPr>
            <p:ph type="title"/>
          </p:nvPr>
        </p:nvSpPr>
        <p:spPr/>
        <p:txBody>
          <a:bodyPr/>
          <a:lstStyle/>
          <a:p>
            <a:r>
              <a:rPr lang="en-CH" dirty="0"/>
              <a:t>DRAM Bender: Prototypes</a:t>
            </a:r>
          </a:p>
        </p:txBody>
      </p:sp>
      <p:pic>
        <p:nvPicPr>
          <p:cNvPr id="7" name="end">
            <a:extLst>
              <a:ext uri="{FF2B5EF4-FFF2-40B4-BE49-F238E27FC236}">
                <a16:creationId xmlns:a16="http://schemas.microsoft.com/office/drawing/2014/main" id="{48D26BBE-DB3C-6041-9AA7-1F8756B019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256333" y="4948416"/>
            <a:ext cx="3837003" cy="1588143"/>
          </a:xfrm>
          <a:prstGeom prst="rect">
            <a:avLst/>
          </a:prstGeom>
        </p:spPr>
      </p:pic>
      <p:sp>
        <p:nvSpPr>
          <p:cNvPr id="9" name="TextBox 8">
            <a:extLst>
              <a:ext uri="{FF2B5EF4-FFF2-40B4-BE49-F238E27FC236}">
                <a16:creationId xmlns:a16="http://schemas.microsoft.com/office/drawing/2014/main" id="{4CFB3B57-D70E-F648-AD14-0CFA8A08511F}"/>
              </a:ext>
            </a:extLst>
          </p:cNvPr>
          <p:cNvSpPr txBox="1"/>
          <p:nvPr/>
        </p:nvSpPr>
        <p:spPr>
          <a:xfrm>
            <a:off x="-99646" y="2532326"/>
            <a:ext cx="9338894" cy="523220"/>
          </a:xfrm>
          <a:prstGeom prst="rect">
            <a:avLst/>
          </a:prstGeom>
          <a:solidFill>
            <a:schemeClr val="accent2">
              <a:lumMod val="40000"/>
              <a:lumOff val="60000"/>
            </a:schemeClr>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Five out of the box FPGA-based prototypes</a:t>
            </a:r>
          </a:p>
        </p:txBody>
      </p:sp>
      <p:pic>
        <p:nvPicPr>
          <p:cNvPr id="10" name="Picture 9">
            <a:extLst>
              <a:ext uri="{FF2B5EF4-FFF2-40B4-BE49-F238E27FC236}">
                <a16:creationId xmlns:a16="http://schemas.microsoft.com/office/drawing/2014/main" id="{CC700024-07D5-B941-8569-90364DF6D885}"/>
              </a:ext>
            </a:extLst>
          </p:cNvPr>
          <p:cNvPicPr>
            <a:picLocks noChangeAspect="1"/>
          </p:cNvPicPr>
          <p:nvPr/>
        </p:nvPicPr>
        <p:blipFill rotWithShape="1">
          <a:blip r:embed="rId5"/>
          <a:srcRect r="72395"/>
          <a:stretch/>
        </p:blipFill>
        <p:spPr>
          <a:xfrm>
            <a:off x="539831" y="902675"/>
            <a:ext cx="4032169" cy="1595133"/>
          </a:xfrm>
          <a:prstGeom prst="rect">
            <a:avLst/>
          </a:prstGeom>
        </p:spPr>
      </p:pic>
      <p:pic>
        <p:nvPicPr>
          <p:cNvPr id="11" name="Picture 10">
            <a:extLst>
              <a:ext uri="{FF2B5EF4-FFF2-40B4-BE49-F238E27FC236}">
                <a16:creationId xmlns:a16="http://schemas.microsoft.com/office/drawing/2014/main" id="{36395983-670E-0E46-A61E-CD70D7C50D28}"/>
              </a:ext>
            </a:extLst>
          </p:cNvPr>
          <p:cNvPicPr>
            <a:picLocks noChangeAspect="1"/>
          </p:cNvPicPr>
          <p:nvPr/>
        </p:nvPicPr>
        <p:blipFill rotWithShape="1">
          <a:blip r:embed="rId5"/>
          <a:srcRect l="70893" r="498"/>
          <a:stretch/>
        </p:blipFill>
        <p:spPr>
          <a:xfrm>
            <a:off x="4572000" y="902675"/>
            <a:ext cx="4179088" cy="1595133"/>
          </a:xfrm>
          <a:prstGeom prst="rect">
            <a:avLst/>
          </a:prstGeom>
        </p:spPr>
      </p:pic>
      <p:pic>
        <p:nvPicPr>
          <p:cNvPr id="3" name="Picture 2">
            <a:extLst>
              <a:ext uri="{FF2B5EF4-FFF2-40B4-BE49-F238E27FC236}">
                <a16:creationId xmlns:a16="http://schemas.microsoft.com/office/drawing/2014/main" id="{074A2818-9860-BF4A-9676-9E39611E43DA}"/>
              </a:ext>
            </a:extLst>
          </p:cNvPr>
          <p:cNvPicPr>
            <a:picLocks noChangeAspect="1"/>
          </p:cNvPicPr>
          <p:nvPr/>
        </p:nvPicPr>
        <p:blipFill>
          <a:blip r:embed="rId6"/>
          <a:stretch>
            <a:fillRect/>
          </a:stretch>
        </p:blipFill>
        <p:spPr>
          <a:xfrm>
            <a:off x="4067173" y="3259305"/>
            <a:ext cx="2711450" cy="1581150"/>
          </a:xfrm>
          <a:prstGeom prst="rect">
            <a:avLst/>
          </a:prstGeom>
        </p:spPr>
      </p:pic>
      <p:pic>
        <p:nvPicPr>
          <p:cNvPr id="6" name="Picture 5">
            <a:extLst>
              <a:ext uri="{FF2B5EF4-FFF2-40B4-BE49-F238E27FC236}">
                <a16:creationId xmlns:a16="http://schemas.microsoft.com/office/drawing/2014/main" id="{492168FF-FA29-6C44-8E50-EB8E81AC202A}"/>
              </a:ext>
            </a:extLst>
          </p:cNvPr>
          <p:cNvPicPr>
            <a:picLocks noChangeAspect="1"/>
          </p:cNvPicPr>
          <p:nvPr/>
        </p:nvPicPr>
        <p:blipFill>
          <a:blip r:embed="rId7"/>
          <a:stretch>
            <a:fillRect/>
          </a:stretch>
        </p:blipFill>
        <p:spPr>
          <a:xfrm>
            <a:off x="798904" y="3277432"/>
            <a:ext cx="2831737" cy="1563023"/>
          </a:xfrm>
          <a:prstGeom prst="rect">
            <a:avLst/>
          </a:prstGeom>
        </p:spPr>
      </p:pic>
      <p:pic>
        <p:nvPicPr>
          <p:cNvPr id="12" name="Picture 11">
            <a:extLst>
              <a:ext uri="{FF2B5EF4-FFF2-40B4-BE49-F238E27FC236}">
                <a16:creationId xmlns:a16="http://schemas.microsoft.com/office/drawing/2014/main" id="{25B58B15-A922-8647-B22B-B4A0CCC7894D}"/>
              </a:ext>
            </a:extLst>
          </p:cNvPr>
          <p:cNvPicPr>
            <a:picLocks noChangeAspect="1"/>
          </p:cNvPicPr>
          <p:nvPr/>
        </p:nvPicPr>
        <p:blipFill>
          <a:blip r:embed="rId8"/>
          <a:stretch>
            <a:fillRect/>
          </a:stretch>
        </p:blipFill>
        <p:spPr>
          <a:xfrm>
            <a:off x="75991" y="4977857"/>
            <a:ext cx="3058523" cy="1529262"/>
          </a:xfrm>
          <a:prstGeom prst="rect">
            <a:avLst/>
          </a:prstGeom>
        </p:spPr>
      </p:pic>
      <p:pic>
        <p:nvPicPr>
          <p:cNvPr id="13" name="Picture 12">
            <a:extLst>
              <a:ext uri="{FF2B5EF4-FFF2-40B4-BE49-F238E27FC236}">
                <a16:creationId xmlns:a16="http://schemas.microsoft.com/office/drawing/2014/main" id="{9D1E6CE8-B2BF-F847-AE0C-CCAABC798C38}"/>
              </a:ext>
            </a:extLst>
          </p:cNvPr>
          <p:cNvPicPr>
            <a:picLocks noChangeAspect="1"/>
          </p:cNvPicPr>
          <p:nvPr/>
        </p:nvPicPr>
        <p:blipFill>
          <a:blip r:embed="rId9"/>
          <a:stretch>
            <a:fillRect/>
          </a:stretch>
        </p:blipFill>
        <p:spPr>
          <a:xfrm>
            <a:off x="7215155" y="3429000"/>
            <a:ext cx="1669873" cy="2991394"/>
          </a:xfrm>
          <a:prstGeom prst="rect">
            <a:avLst/>
          </a:prstGeom>
        </p:spPr>
      </p:pic>
      <p:sp>
        <p:nvSpPr>
          <p:cNvPr id="4" name="TextBox 3">
            <a:extLst>
              <a:ext uri="{FF2B5EF4-FFF2-40B4-BE49-F238E27FC236}">
                <a16:creationId xmlns:a16="http://schemas.microsoft.com/office/drawing/2014/main" id="{BAC2EEFD-7E07-D439-4EBF-813D12A86E6C}"/>
              </a:ext>
            </a:extLst>
          </p:cNvPr>
          <p:cNvSpPr txBox="1"/>
          <p:nvPr/>
        </p:nvSpPr>
        <p:spPr>
          <a:xfrm>
            <a:off x="1909176" y="6498165"/>
            <a:ext cx="533216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cs typeface="+mn-cs"/>
                <a:hlinkClick r:id="rId10">
                  <a:extLst>
                    <a:ext uri="{A12FA001-AC4F-418D-AE19-62706E023703}">
                      <ahyp:hlinkClr xmlns:ahyp="http://schemas.microsoft.com/office/drawing/2018/hyperlinkcolor" val="tx"/>
                    </a:ext>
                  </a:extLst>
                </a:hlinkClick>
              </a:rPr>
              <a:t>https://github.com/CMU-SAFARI/DRAM-Bender</a:t>
            </a:r>
            <a:r>
              <a:rPr kumimoji="0" lang="en-US" sz="1800" b="1"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cs typeface="+mn-cs"/>
              </a:rPr>
              <a:t> </a:t>
            </a:r>
          </a:p>
        </p:txBody>
      </p:sp>
    </p:spTree>
    <p:extLst>
      <p:ext uri="{BB962C8B-B14F-4D97-AF65-F5344CB8AC3E}">
        <p14:creationId xmlns:p14="http://schemas.microsoft.com/office/powerpoint/2010/main" val="2025679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rPr>
              <a:t>Liu+, “</a:t>
            </a:r>
            <a:r>
              <a:rPr kumimoji="0" lang="en-US" sz="1500" b="0" i="0" u="none" strike="noStrike" kern="1200" cap="none" spc="0" normalizeH="0" baseline="0" noProof="0" dirty="0">
                <a:ln>
                  <a:noFill/>
                </a:ln>
                <a:solidFill>
                  <a:srgbClr val="0000FF"/>
                </a:solidFill>
                <a:effectLst/>
                <a:uLnTx/>
                <a:uFillTx/>
                <a:latin typeface="Tahoma"/>
                <a:ea typeface="+mn-ea"/>
                <a:cs typeface="+mn-cs"/>
              </a:rPr>
              <a:t>RAIDR: Retention-Aware Intelligent DRAM Refresh</a:t>
            </a:r>
            <a:r>
              <a:rPr kumimoji="0" lang="en-US" sz="1500" b="0" i="0" u="none" strike="noStrike" kern="1200" cap="none" spc="0" normalizeH="0" baseline="0" noProof="0" dirty="0">
                <a:ln>
                  <a:noFill/>
                </a:ln>
                <a:solidFill>
                  <a:srgbClr val="000000"/>
                </a:solidFill>
                <a:effectLst/>
                <a:uLnTx/>
                <a:uFillTx/>
                <a:latin typeface="Tahoma"/>
                <a:ea typeface="+mn-ea"/>
                <a:cs typeface="+mn-cs"/>
              </a:rPr>
              <a:t>,” ISCA 2012.</a:t>
            </a:r>
          </a:p>
        </p:txBody>
      </p:sp>
    </p:spTree>
    <p:extLst>
      <p:ext uri="{BB962C8B-B14F-4D97-AF65-F5344CB8AC3E}">
        <p14:creationId xmlns:p14="http://schemas.microsoft.com/office/powerpoint/2010/main" val="205048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9023920" cy="4876800"/>
          </a:xfrm>
        </p:spPr>
        <p:txBody>
          <a:bodyPr/>
          <a:lstStyle/>
          <a:p>
            <a:r>
              <a:rPr lang="en-US" sz="2100" b="0" i="0" dirty="0">
                <a:solidFill>
                  <a:srgbClr val="000000"/>
                </a:solidFill>
                <a:effectLst/>
              </a:rPr>
              <a:t>Jamie Liu, Ben </a:t>
            </a:r>
            <a:r>
              <a:rPr lang="en-US" sz="2100" b="0" i="0" dirty="0" err="1">
                <a:solidFill>
                  <a:srgbClr val="000000"/>
                </a:solidFill>
                <a:effectLst/>
              </a:rPr>
              <a:t>Jaiyen</a:t>
            </a:r>
            <a:r>
              <a:rPr lang="en-US" sz="2100" b="0" i="0" dirty="0">
                <a:solidFill>
                  <a:srgbClr val="000000"/>
                </a:solidFill>
                <a:effectLst/>
              </a:rPr>
              <a:t>, Richard </a:t>
            </a:r>
            <a:r>
              <a:rPr lang="en-US" sz="2100" b="0" i="0" dirty="0" err="1">
                <a:solidFill>
                  <a:srgbClr val="000000"/>
                </a:solidFill>
                <a:effectLst/>
              </a:rPr>
              <a:t>Veras</a:t>
            </a:r>
            <a:r>
              <a:rPr lang="en-US" sz="2100" b="0" i="0" dirty="0">
                <a:solidFill>
                  <a:srgbClr val="000000"/>
                </a:solidFill>
                <a:effectLst/>
              </a:rPr>
              <a:t>, and Onur Mutlu,</a:t>
            </a:r>
            <a:br>
              <a:rPr lang="en-US" sz="2100" b="0" i="0" dirty="0">
                <a:solidFill>
                  <a:srgbClr val="000000"/>
                </a:solidFill>
                <a:effectLst/>
              </a:rPr>
            </a:br>
            <a:r>
              <a:rPr lang="en-US" sz="2100" b="1" i="0" dirty="0">
                <a:solidFill>
                  <a:srgbClr val="0000FF"/>
                </a:solidFill>
                <a:effectLst/>
                <a:hlinkClick r:id="rId2">
                  <a:extLst>
                    <a:ext uri="{A12FA001-AC4F-418D-AE19-62706E023703}">
                      <ahyp:hlinkClr xmlns:ahyp="http://schemas.microsoft.com/office/drawing/2018/hyperlinkcolor" val="tx"/>
                    </a:ext>
                  </a:extLst>
                </a:hlinkClick>
              </a:rPr>
              <a:t>"RAIDR: Retention-Aware Intelligent DRAM Refresh"</a:t>
            </a:r>
            <a:br>
              <a:rPr lang="en-US" sz="2100" b="0" i="0" dirty="0">
                <a:solidFill>
                  <a:srgbClr val="0000FF"/>
                </a:solidFill>
                <a:effectLst/>
              </a:rPr>
            </a:br>
            <a:r>
              <a:rPr lang="en-US" sz="2100" b="0" i="1" dirty="0">
                <a:solidFill>
                  <a:srgbClr val="000000"/>
                </a:solidFill>
                <a:effectLst/>
              </a:rPr>
              <a:t>Proceedings of the </a:t>
            </a:r>
            <a:r>
              <a:rPr lang="en-US" sz="2100" b="0" i="1" dirty="0">
                <a:solidFill>
                  <a:srgbClr val="000000"/>
                </a:solidFill>
                <a:effectLst/>
                <a:hlinkClick r:id="rId3"/>
              </a:rPr>
              <a:t>39th International Symposium on Computer Architecture</a:t>
            </a:r>
            <a:r>
              <a:rPr lang="en-US" sz="2100" b="0" i="1" dirty="0">
                <a:solidFill>
                  <a:srgbClr val="000000"/>
                </a:solidFill>
                <a:effectLst/>
              </a:rPr>
              <a:t> (</a:t>
            </a:r>
            <a:r>
              <a:rPr lang="en-US" sz="2100" b="1" i="1" dirty="0">
                <a:solidFill>
                  <a:srgbClr val="000000"/>
                </a:solidFill>
                <a:effectLst/>
              </a:rPr>
              <a:t>ISCA</a:t>
            </a:r>
            <a:r>
              <a:rPr lang="en-US" sz="2100" b="0" i="1" dirty="0">
                <a:solidFill>
                  <a:srgbClr val="000000"/>
                </a:solidFill>
                <a:effectLst/>
              </a:rPr>
              <a:t>)</a:t>
            </a:r>
            <a:r>
              <a:rPr lang="en-US" sz="2100" b="0" i="0" dirty="0">
                <a:solidFill>
                  <a:srgbClr val="000000"/>
                </a:solidFill>
                <a:effectLst/>
              </a:rPr>
              <a:t>, Portland, OR, June 2012. </a:t>
            </a:r>
            <a:r>
              <a:rPr lang="en-US" sz="2100" b="0" i="0" dirty="0">
                <a:solidFill>
                  <a:srgbClr val="000000"/>
                </a:solidFill>
                <a:effectLst/>
                <a:hlinkClick r:id="rId4"/>
              </a:rPr>
              <a:t>Slides (pdf)</a:t>
            </a:r>
            <a:br>
              <a:rPr lang="en-US" sz="2100" b="0" i="0" dirty="0">
                <a:solidFill>
                  <a:srgbClr val="000000"/>
                </a:solidFill>
                <a:effectLst/>
              </a:rPr>
            </a:br>
            <a:r>
              <a:rPr lang="en-US" sz="2100" b="0" i="0" dirty="0">
                <a:solidFill>
                  <a:srgbClr val="000000"/>
                </a:solidFill>
                <a:effectLst/>
              </a:rPr>
              <a:t>[</a:t>
            </a:r>
            <a:r>
              <a:rPr lang="en-US" sz="2100" b="0" i="0" dirty="0">
                <a:solidFill>
                  <a:srgbClr val="000000"/>
                </a:solidFill>
                <a:effectLst/>
                <a:hlinkClick r:id="rId5"/>
              </a:rPr>
              <a:t>Invited Retrospective at 50 Years of ISCA, 2023 (pdf)</a:t>
            </a:r>
            <a:r>
              <a:rPr lang="en-US" sz="2100" b="0" i="0" dirty="0">
                <a:solidFill>
                  <a:srgbClr val="000000"/>
                </a:solidFill>
                <a:effectLst/>
              </a:rPr>
              <a:t>]</a:t>
            </a:r>
            <a:br>
              <a:rPr lang="en-US" sz="2100" b="0" i="0" dirty="0">
                <a:solidFill>
                  <a:srgbClr val="000000"/>
                </a:solidFill>
                <a:effectLst/>
              </a:rPr>
            </a:br>
            <a:r>
              <a:rPr lang="en-US" sz="2100" b="1" i="1" dirty="0">
                <a:solidFill>
                  <a:srgbClr val="FF0000"/>
                </a:solidFill>
                <a:effectLst/>
              </a:rPr>
              <a:t>Selected to the ISCA-50 25-Year Retrospective Issue covering 1996-2020 in 2023 (</a:t>
            </a:r>
            <a:r>
              <a:rPr lang="en-US" sz="2100" b="1" i="1" dirty="0">
                <a:solidFill>
                  <a:srgbClr val="FF0000"/>
                </a:solidFill>
                <a:effectLst/>
                <a:hlinkClick r:id="rId5">
                  <a:extLst>
                    <a:ext uri="{A12FA001-AC4F-418D-AE19-62706E023703}">
                      <ahyp:hlinkClr xmlns:ahyp="http://schemas.microsoft.com/office/drawing/2018/hyperlinkcolor" val="tx"/>
                    </a:ext>
                  </a:extLst>
                </a:hlinkClick>
              </a:rPr>
              <a:t>Retrospective (pdf)</a:t>
            </a:r>
            <a:r>
              <a:rPr lang="en-US" sz="2100" b="1" i="1" dirty="0">
                <a:solidFill>
                  <a:srgbClr val="FF0000"/>
                </a:solidFill>
                <a:effectLst/>
              </a:rPr>
              <a:t> </a:t>
            </a:r>
            <a:r>
              <a:rPr lang="en-US" sz="2100" b="1" i="1" dirty="0">
                <a:solidFill>
                  <a:srgbClr val="FF0000"/>
                </a:solidFill>
                <a:effectLst/>
                <a:hlinkClick r:id="rId6">
                  <a:extLst>
                    <a:ext uri="{A12FA001-AC4F-418D-AE19-62706E023703}">
                      <ahyp:hlinkClr xmlns:ahyp="http://schemas.microsoft.com/office/drawing/2018/hyperlinkcolor" val="tx"/>
                    </a:ext>
                  </a:extLst>
                </a:hlinkClick>
              </a:rPr>
              <a:t>Full Issue</a:t>
            </a:r>
            <a:r>
              <a:rPr lang="en-US" sz="2100" b="1" i="1" dirty="0">
                <a:solidFill>
                  <a:srgbClr val="FF0000"/>
                </a:solidFill>
                <a:effectLst/>
              </a:rPr>
              <a:t>).</a:t>
            </a:r>
            <a:br>
              <a:rPr lang="en-US" sz="2100" b="0" i="0" dirty="0">
                <a:solidFill>
                  <a:srgbClr val="000000"/>
                </a:solidFill>
                <a:effectLst/>
              </a:rPr>
            </a:br>
            <a:br>
              <a:rPr lang="en-US" sz="2100" dirty="0"/>
            </a:br>
            <a:endParaRPr lang="en-US" sz="2100" dirty="0"/>
          </a:p>
        </p:txBody>
      </p:sp>
      <p:pic>
        <p:nvPicPr>
          <p:cNvPr id="5" name="Picture 4"/>
          <p:cNvPicPr>
            <a:picLocks noChangeAspect="1"/>
          </p:cNvPicPr>
          <p:nvPr/>
        </p:nvPicPr>
        <p:blipFill>
          <a:blip r:embed="rId7"/>
          <a:stretch>
            <a:fillRect/>
          </a:stretch>
        </p:blipFill>
        <p:spPr>
          <a:xfrm>
            <a:off x="0" y="4293096"/>
            <a:ext cx="9144000" cy="1755648"/>
          </a:xfrm>
          <a:prstGeom prst="rect">
            <a:avLst/>
          </a:prstGeom>
        </p:spPr>
      </p:pic>
    </p:spTree>
    <p:extLst>
      <p:ext uri="{BB962C8B-B14F-4D97-AF65-F5344CB8AC3E}">
        <p14:creationId xmlns:p14="http://schemas.microsoft.com/office/powerpoint/2010/main" val="23784066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08720"/>
            <a:ext cx="8610600" cy="5153025"/>
          </a:xfrm>
        </p:spPr>
        <p:txBody>
          <a:bodyPr/>
          <a:lstStyle/>
          <a:p>
            <a:r>
              <a:rPr lang="en-US" sz="1600" b="0" i="0" dirty="0">
                <a:solidFill>
                  <a:srgbClr val="000000"/>
                </a:solidFill>
                <a:effectLst/>
              </a:rPr>
              <a:t>Jamie Liu, Ben </a:t>
            </a:r>
            <a:r>
              <a:rPr lang="en-US" sz="1600" b="0" i="0" dirty="0" err="1">
                <a:solidFill>
                  <a:srgbClr val="000000"/>
                </a:solidFill>
                <a:effectLst/>
              </a:rPr>
              <a:t>Jaiyen</a:t>
            </a:r>
            <a:r>
              <a:rPr lang="en-US" sz="1600" b="0" i="0" dirty="0">
                <a:solidFill>
                  <a:srgbClr val="000000"/>
                </a:solidFill>
                <a:effectLst/>
              </a:rPr>
              <a:t>, </a:t>
            </a:r>
            <a:r>
              <a:rPr lang="en-US" sz="1600" b="0" i="0" dirty="0" err="1">
                <a:solidFill>
                  <a:srgbClr val="000000"/>
                </a:solidFill>
                <a:effectLst/>
              </a:rPr>
              <a:t>Yoongu</a:t>
            </a:r>
            <a:r>
              <a:rPr lang="en-US" sz="1600" b="0" i="0" dirty="0">
                <a:solidFill>
                  <a:srgbClr val="000000"/>
                </a:solidFill>
                <a:effectLst/>
              </a:rPr>
              <a:t> Kim, Chris Wilkerson, and Onur Mutlu,</a:t>
            </a:r>
            <a:br>
              <a:rPr lang="en-US" sz="1600" b="0" i="0" dirty="0">
                <a:solidFill>
                  <a:srgbClr val="000000"/>
                </a:solidFill>
                <a:effectLst/>
              </a:rPr>
            </a:br>
            <a:r>
              <a:rPr lang="en-US" sz="1600" b="1" i="0" dirty="0">
                <a:solidFill>
                  <a:srgbClr val="0000FF"/>
                </a:solidFill>
                <a:effectLst/>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600" b="0" i="0" dirty="0">
                <a:solidFill>
                  <a:srgbClr val="000000"/>
                </a:solidFill>
                <a:effectLst/>
              </a:rPr>
            </a:br>
            <a:r>
              <a:rPr lang="en-US" sz="1600" b="0" i="1" dirty="0">
                <a:solidFill>
                  <a:srgbClr val="000000"/>
                </a:solidFill>
                <a:effectLst/>
              </a:rPr>
              <a:t>Proceedings of the </a:t>
            </a:r>
            <a:r>
              <a:rPr lang="en-US" sz="1600" b="0" i="1" dirty="0">
                <a:solidFill>
                  <a:srgbClr val="000000"/>
                </a:solidFill>
                <a:effectLst/>
                <a:hlinkClick r:id="rId3"/>
              </a:rPr>
              <a:t>40th International Symposium on Computer Architecture</a:t>
            </a:r>
            <a:r>
              <a:rPr lang="en-US" sz="1600" b="0" i="1" dirty="0">
                <a:solidFill>
                  <a:srgbClr val="000000"/>
                </a:solidFill>
                <a:effectLst/>
              </a:rPr>
              <a:t> (</a:t>
            </a:r>
            <a:r>
              <a:rPr lang="en-US" sz="1600" b="1" i="1" dirty="0">
                <a:solidFill>
                  <a:srgbClr val="000000"/>
                </a:solidFill>
                <a:effectLst/>
              </a:rPr>
              <a:t>ISCA</a:t>
            </a:r>
            <a:r>
              <a:rPr lang="en-US" sz="1600" b="0" i="1" dirty="0">
                <a:solidFill>
                  <a:srgbClr val="000000"/>
                </a:solidFill>
                <a:effectLst/>
              </a:rPr>
              <a:t>)</a:t>
            </a:r>
            <a:r>
              <a:rPr lang="en-US" sz="1600" b="0" i="0" dirty="0">
                <a:solidFill>
                  <a:srgbClr val="000000"/>
                </a:solidFill>
                <a:effectLst/>
              </a:rPr>
              <a:t>, Tel-Aviv, Israel, June 2013. </a:t>
            </a:r>
            <a:r>
              <a:rPr lang="en-US" sz="1600" b="0" i="0" dirty="0">
                <a:solidFill>
                  <a:srgbClr val="000000"/>
                </a:solidFill>
                <a:effectLst/>
                <a:hlinkClick r:id="rId4"/>
              </a:rPr>
              <a:t>Slides (ppt)</a:t>
            </a:r>
            <a:r>
              <a:rPr lang="en-US" sz="1600" b="0" i="0" dirty="0">
                <a:solidFill>
                  <a:srgbClr val="000000"/>
                </a:solidFill>
                <a:effectLst/>
              </a:rPr>
              <a:t> </a:t>
            </a:r>
            <a:r>
              <a:rPr lang="en-US" sz="1600" b="0" i="0" dirty="0">
                <a:solidFill>
                  <a:srgbClr val="000000"/>
                </a:solidFill>
                <a:effectLst/>
                <a:hlinkClick r:id="rId5"/>
              </a:rPr>
              <a:t>Slides (pdf)</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6"/>
              </a:rPr>
              <a:t>Invited Retrospective at 50 Years of ISCA, 2023 (pdf)</a:t>
            </a:r>
            <a:r>
              <a:rPr lang="en-US" sz="1600" b="0" i="0" dirty="0">
                <a:solidFill>
                  <a:srgbClr val="000000"/>
                </a:solidFill>
                <a:effectLst/>
              </a:rPr>
              <a:t>]</a:t>
            </a:r>
            <a:br>
              <a:rPr lang="en-US" sz="1600" b="0" i="0" dirty="0">
                <a:solidFill>
                  <a:srgbClr val="000000"/>
                </a:solidFill>
                <a:effectLst/>
              </a:rPr>
            </a:br>
            <a:r>
              <a:rPr lang="en-US" sz="1600" b="1" i="1" dirty="0">
                <a:solidFill>
                  <a:srgbClr val="FF0000"/>
                </a:solidFill>
                <a:effectLst/>
              </a:rPr>
              <a:t>Selected to the ISCA-50 25-Year Retrospective Issue covering 1996-2020 in 2023 (</a:t>
            </a:r>
            <a:r>
              <a:rPr lang="en-US" sz="1600" b="1" i="1" dirty="0">
                <a:solidFill>
                  <a:srgbClr val="FF0000"/>
                </a:solidFill>
                <a:effectLst/>
                <a:hlinkClick r:id="rId6">
                  <a:extLst>
                    <a:ext uri="{A12FA001-AC4F-418D-AE19-62706E023703}">
                      <ahyp:hlinkClr xmlns:ahyp="http://schemas.microsoft.com/office/drawing/2018/hyperlinkcolor" val="tx"/>
                    </a:ext>
                  </a:extLst>
                </a:hlinkClick>
              </a:rPr>
              <a:t>Retrospective (pdf)</a:t>
            </a:r>
            <a:r>
              <a:rPr lang="en-US" sz="1600" b="1" i="1" dirty="0">
                <a:solidFill>
                  <a:srgbClr val="FF0000"/>
                </a:solidFill>
                <a:effectLst/>
              </a:rPr>
              <a:t> </a:t>
            </a:r>
            <a:r>
              <a:rPr lang="en-US" sz="1600" b="1" i="1" dirty="0">
                <a:solidFill>
                  <a:srgbClr val="FF0000"/>
                </a:solidFill>
                <a:effectLst/>
                <a:hlinkClick r:id="rId7">
                  <a:extLst>
                    <a:ext uri="{A12FA001-AC4F-418D-AE19-62706E023703}">
                      <ahyp:hlinkClr xmlns:ahyp="http://schemas.microsoft.com/office/drawing/2018/hyperlinkcolor" val="tx"/>
                    </a:ext>
                  </a:extLst>
                </a:hlinkClick>
              </a:rPr>
              <a:t>Full Issue</a:t>
            </a:r>
            <a:r>
              <a:rPr lang="en-US" sz="1600" b="1" i="1" dirty="0">
                <a:solidFill>
                  <a:srgbClr val="FF0000"/>
                </a:solidFill>
                <a:effectLst/>
              </a:rPr>
              <a:t>).</a:t>
            </a:r>
            <a:endParaRPr lang="en-US" sz="1600" b="0" i="0" dirty="0">
              <a:solidFill>
                <a:srgbClr val="FF0000"/>
              </a:solidFill>
              <a:effectLst/>
            </a:endParaRPr>
          </a:p>
          <a:p>
            <a:pPr marL="0" indent="0">
              <a:buNone/>
            </a:pPr>
            <a:br>
              <a:rPr lang="en-US" sz="1400" dirty="0"/>
            </a:b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8"/>
          <a:stretch>
            <a:fillRect/>
          </a:stretch>
        </p:blipFill>
        <p:spPr>
          <a:xfrm>
            <a:off x="562000" y="3221926"/>
            <a:ext cx="7943800" cy="3591450"/>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300301529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84668" cy="1066800"/>
          </a:xfrm>
        </p:spPr>
        <p:txBody>
          <a:bodyPr/>
          <a:lstStyle/>
          <a:p>
            <a:r>
              <a:rPr lang="en-US" sz="3800" dirty="0"/>
              <a:t>Infrastructure for Testing NAND Flash Chips</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55907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kumimoji="0" lang="en-US" sz="4000" b="0" i="0" u="none" strike="noStrike" kern="0" cap="none" spc="0" normalizeH="0" baseline="0" noProof="0" dirty="0">
                <a:ln>
                  <a:noFill/>
                </a:ln>
                <a:solidFill>
                  <a:srgbClr val="006633"/>
                </a:solidFill>
                <a:effectLst/>
                <a:uLnTx/>
                <a:uFillTx/>
                <a:latin typeface="Garamond"/>
                <a:ea typeface="ＭＳ Ｐゴシック" pitchFamily="-106" charset="-128"/>
              </a:rPr>
              <a:t>Analysis of NAND Flash Errors </a:t>
            </a:r>
            <a:r>
              <a:rPr kumimoji="0" lang="en-US" sz="3000" b="1" i="0" u="none" strike="noStrike" kern="0" cap="none" spc="0" normalizeH="0" baseline="0" noProof="0" dirty="0">
                <a:ln>
                  <a:noFill/>
                </a:ln>
                <a:solidFill>
                  <a:srgbClr val="006633"/>
                </a:solidFill>
                <a:effectLst/>
                <a:uLnTx/>
                <a:uFillTx/>
                <a:latin typeface="Garamond"/>
                <a:ea typeface="ＭＳ Ｐゴシック" pitchFamily="-106" charset="-128"/>
              </a:rPr>
              <a:t>[DATE’12]</a:t>
            </a:r>
            <a:endParaRPr lang="en-US" dirty="0">
              <a:latin typeface="Garamond" charset="0"/>
            </a:endParaRPr>
          </a:p>
        </p:txBody>
      </p:sp>
      <p:sp>
        <p:nvSpPr>
          <p:cNvPr id="229378" name="Content Placeholder 2"/>
          <p:cNvSpPr>
            <a:spLocks noGrp="1"/>
          </p:cNvSpPr>
          <p:nvPr>
            <p:ph idx="1"/>
          </p:nvPr>
        </p:nvSpPr>
        <p:spPr>
          <a:xfrm>
            <a:off x="228600" y="1124744"/>
            <a:ext cx="8610600" cy="4876800"/>
          </a:xfrm>
        </p:spPr>
        <p:txBody>
          <a:bodyPr/>
          <a:lstStyle/>
          <a:p>
            <a:r>
              <a:rPr lang="en-US" dirty="0">
                <a:latin typeface="Tahoma" charset="0"/>
              </a:rPr>
              <a:t>Yu Cai, Erich F. </a:t>
            </a:r>
            <a:r>
              <a:rPr lang="en-US" dirty="0" err="1">
                <a:latin typeface="Tahoma" charset="0"/>
              </a:rPr>
              <a:t>Haratsch</a:t>
            </a:r>
            <a:r>
              <a:rPr lang="en-US" dirty="0">
                <a:latin typeface="Tahoma" charset="0"/>
              </a:rPr>
              <a:t>, Onur Mutlu, and Ken Mai,</a:t>
            </a:r>
            <a:br>
              <a:rPr lang="en-US" dirty="0">
                <a:latin typeface="Tahoma" charset="0"/>
              </a:rPr>
            </a:br>
            <a:r>
              <a:rPr lang="en-US" b="1" dirty="0">
                <a:solidFill>
                  <a:srgbClr val="0432FF"/>
                </a:solidFill>
                <a:latin typeface="Tahoma" charset="0"/>
                <a:hlinkClick r:id="rId2">
                  <a:extLst>
                    <a:ext uri="{A12FA001-AC4F-418D-AE19-62706E023703}">
                      <ahyp:hlinkClr xmlns:ahyp="http://schemas.microsoft.com/office/drawing/2018/hyperlinkcolor" val="tx"/>
                    </a:ext>
                  </a:extLst>
                </a:hlinkClick>
              </a:rPr>
              <a:t>"Error Patterns in MLC NAND Flash Memory: Measurement, Characterization, and Analysis"</a:t>
            </a:r>
            <a:r>
              <a:rPr lang="en-US" dirty="0">
                <a:solidFill>
                  <a:srgbClr val="0432FF"/>
                </a:solidFill>
                <a:latin typeface="Tahoma" charset="0"/>
              </a:rPr>
              <a:t> </a:t>
            </a:r>
            <a:br>
              <a:rPr lang="en-US" dirty="0">
                <a:latin typeface="Tahoma" charset="0"/>
              </a:rPr>
            </a:br>
            <a:r>
              <a:rPr lang="en-US" i="1" dirty="0">
                <a:latin typeface="Tahoma" charset="0"/>
              </a:rPr>
              <a:t>Proceedings of the </a:t>
            </a:r>
            <a:r>
              <a:rPr lang="en-US" i="1" dirty="0">
                <a:latin typeface="Tahoma" charset="0"/>
                <a:hlinkClick r:id="rId3"/>
              </a:rPr>
              <a:t>Design, Automation, and Test in Europe Conference</a:t>
            </a:r>
            <a:r>
              <a:rPr lang="en-US" i="1" dirty="0">
                <a:latin typeface="Tahoma" charset="0"/>
              </a:rPr>
              <a:t> (</a:t>
            </a:r>
            <a:r>
              <a:rPr lang="en-US" b="1" i="1" dirty="0">
                <a:latin typeface="Tahoma" charset="0"/>
              </a:rPr>
              <a:t>DATE</a:t>
            </a:r>
            <a:r>
              <a:rPr lang="en-US" i="1" dirty="0">
                <a:latin typeface="Tahoma" charset="0"/>
              </a:rPr>
              <a:t>)</a:t>
            </a:r>
            <a:r>
              <a:rPr lang="en-US" dirty="0">
                <a:latin typeface="Tahoma" charset="0"/>
              </a:rPr>
              <a:t>, Dresden, Germany, March 2012. </a:t>
            </a:r>
            <a:r>
              <a:rPr lang="en-US" dirty="0">
                <a:latin typeface="Tahoma" charset="0"/>
                <a:hlinkClick r:id="rId4"/>
              </a:rPr>
              <a:t>Slides (ppt)</a:t>
            </a:r>
            <a:endParaRPr lang="en-US" dirty="0">
              <a:latin typeface="Tahoma" charset="0"/>
            </a:endParaRPr>
          </a:p>
          <a:p>
            <a:endParaRPr lang="en-US" dirty="0">
              <a:latin typeface="Tahoma" charset="0"/>
            </a:endParaRPr>
          </a:p>
          <a:p>
            <a:endParaRPr lang="en-US" dirty="0">
              <a:latin typeface="Tahoma" charset="0"/>
            </a:endParaRPr>
          </a:p>
        </p:txBody>
      </p:sp>
      <p:sp>
        <p:nvSpPr>
          <p:cNvPr id="22937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FC5A756-10A1-6C48-8C00-705E2B8E71E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5"/>
          <a:stretch>
            <a:fillRect/>
          </a:stretch>
        </p:blipFill>
        <p:spPr>
          <a:xfrm>
            <a:off x="0" y="3998757"/>
            <a:ext cx="9144000" cy="2094539"/>
          </a:xfrm>
          <a:prstGeom prst="rect">
            <a:avLst/>
          </a:prstGeom>
        </p:spPr>
      </p:pic>
    </p:spTree>
    <p:extLst>
      <p:ext uri="{BB962C8B-B14F-4D97-AF65-F5344CB8AC3E}">
        <p14:creationId xmlns:p14="http://schemas.microsoft.com/office/powerpoint/2010/main" val="119158159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z="4000" b="0" i="0" u="none" strike="noStrike" kern="0" cap="none" spc="0" normalizeH="0" baseline="0" noProof="0" dirty="0">
                <a:ln>
                  <a:noFill/>
                </a:ln>
                <a:solidFill>
                  <a:srgbClr val="006633"/>
                </a:solidFill>
                <a:effectLst/>
                <a:uLnTx/>
                <a:uFillTx/>
                <a:latin typeface="Garamond"/>
                <a:ea typeface="ＭＳ Ｐゴシック" pitchFamily="-106" charset="-128"/>
              </a:rPr>
              <a:t>Analysis of NAND Flash Errors </a:t>
            </a:r>
            <a:r>
              <a:rPr kumimoji="0" lang="en-US" sz="3000" b="1" i="0" u="none" strike="noStrike" kern="0" cap="none" spc="0" normalizeH="0" baseline="0" noProof="0" dirty="0">
                <a:ln>
                  <a:noFill/>
                </a:ln>
                <a:solidFill>
                  <a:srgbClr val="006633"/>
                </a:solidFill>
                <a:effectLst/>
                <a:uLnTx/>
                <a:uFillTx/>
                <a:latin typeface="Garamond"/>
                <a:ea typeface="ＭＳ Ｐゴシック" pitchFamily="-106" charset="-128"/>
              </a:rPr>
              <a:t>[ITJ’13]</a:t>
            </a:r>
            <a:endParaRPr lang="en-US" dirty="0"/>
          </a:p>
        </p:txBody>
      </p:sp>
      <p:sp>
        <p:nvSpPr>
          <p:cNvPr id="3" name="Content Placeholder 2"/>
          <p:cNvSpPr>
            <a:spLocks noGrp="1"/>
          </p:cNvSpPr>
          <p:nvPr>
            <p:ph idx="1"/>
          </p:nvPr>
        </p:nvSpPr>
        <p:spPr/>
        <p:txBody>
          <a:bodyPr/>
          <a:lstStyle/>
          <a:p>
            <a:r>
              <a:rPr lang="en-US" dirty="0"/>
              <a:t>Yu </a:t>
            </a:r>
            <a:r>
              <a:rPr lang="en-US" dirty="0" err="1"/>
              <a:t>Cai</a:t>
            </a:r>
            <a:r>
              <a:rPr lang="en-US" dirty="0"/>
              <a:t>, </a:t>
            </a:r>
            <a:r>
              <a:rPr lang="en-US" dirty="0" err="1"/>
              <a:t>Gulay</a:t>
            </a:r>
            <a:r>
              <a:rPr lang="en-US" dirty="0"/>
              <a:t> </a:t>
            </a:r>
            <a:r>
              <a:rPr lang="en-US" dirty="0" err="1"/>
              <a:t>Yalcin</a:t>
            </a:r>
            <a:r>
              <a:rPr lang="en-US" dirty="0"/>
              <a:t>, Onur Mutlu, Erich F. </a:t>
            </a:r>
            <a:r>
              <a:rPr lang="en-US" dirty="0" err="1"/>
              <a:t>Haratsch</a:t>
            </a:r>
            <a:r>
              <a:rPr lang="en-US" dirty="0"/>
              <a:t>, Adrian Cristal, Osman </a:t>
            </a:r>
            <a:r>
              <a:rPr lang="en-US" dirty="0" err="1"/>
              <a:t>Unsal</a:t>
            </a:r>
            <a:r>
              <a:rPr lang="en-US" dirty="0"/>
              <a:t>, and Ken Mai,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"Error Analysis and Retention-Aware Error Management for NAND Flash Memory"</a:t>
            </a:r>
            <a:br>
              <a:rPr lang="en-US" dirty="0"/>
            </a:br>
            <a:r>
              <a:rPr lang="en-US" i="1" dirty="0">
                <a:hlinkClick r:id="rId3"/>
              </a:rPr>
              <a:t>Intel Technology Journal</a:t>
            </a:r>
            <a:r>
              <a:rPr lang="en-US" i="1" dirty="0"/>
              <a:t> (</a:t>
            </a:r>
            <a:r>
              <a:rPr lang="en-US" b="1" i="1" dirty="0"/>
              <a:t>ITJ</a:t>
            </a:r>
            <a:r>
              <a:rPr lang="en-US" i="1" dirty="0"/>
              <a:t>) Special Issue on Memory Resiliency</a:t>
            </a:r>
            <a:r>
              <a:rPr lang="en-US" dirty="0"/>
              <a:t>, Vol. 17, No. 1, May 2013.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263"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5" name="Picture 4"/>
          <p:cNvPicPr>
            <a:picLocks noChangeAspect="1"/>
          </p:cNvPicPr>
          <p:nvPr/>
        </p:nvPicPr>
        <p:blipFill>
          <a:blip r:embed="rId4"/>
          <a:stretch>
            <a:fillRect/>
          </a:stretch>
        </p:blipFill>
        <p:spPr>
          <a:xfrm>
            <a:off x="0" y="4365104"/>
            <a:ext cx="9144000" cy="1575685"/>
          </a:xfrm>
          <a:prstGeom prst="rect">
            <a:avLst/>
          </a:prstGeom>
        </p:spPr>
      </p:pic>
    </p:spTree>
    <p:extLst>
      <p:ext uri="{BB962C8B-B14F-4D97-AF65-F5344CB8AC3E}">
        <p14:creationId xmlns:p14="http://schemas.microsoft.com/office/powerpoint/2010/main" val="129697677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46988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kumimoji="0" lang="en-US" sz="4000" b="0" i="0" u="none" strike="noStrike" kern="0" cap="none" spc="0" normalizeH="0" baseline="0" noProof="0" dirty="0">
                <a:ln>
                  <a:noFill/>
                </a:ln>
                <a:solidFill>
                  <a:srgbClr val="006633"/>
                </a:solidFill>
                <a:effectLst/>
                <a:uLnTx/>
                <a:uFillTx/>
                <a:latin typeface="Garamond"/>
                <a:ea typeface="ＭＳ Ｐゴシック" pitchFamily="-106" charset="-128"/>
              </a:rPr>
              <a:t>Analysis of NAND Flash Errors </a:t>
            </a:r>
            <a:r>
              <a:rPr kumimoji="0" lang="en-US" sz="3000" b="1" i="0" u="none" strike="noStrike" kern="0" cap="none" spc="0" normalizeH="0" baseline="0" noProof="0" dirty="0">
                <a:ln>
                  <a:noFill/>
                </a:ln>
                <a:solidFill>
                  <a:srgbClr val="006633"/>
                </a:solidFill>
                <a:effectLst/>
                <a:uLnTx/>
                <a:uFillTx/>
                <a:latin typeface="Garamond"/>
                <a:ea typeface="ＭＳ Ｐゴシック" pitchFamily="-106" charset="-128"/>
              </a:rPr>
              <a:t>[PIEEE’17]</a:t>
            </a:r>
            <a:endParaRPr lang="en-US" sz="3000" b="1" dirty="0"/>
          </a:p>
        </p:txBody>
      </p:sp>
    </p:spTree>
    <p:extLst>
      <p:ext uri="{BB962C8B-B14F-4D97-AF65-F5344CB8AC3E}">
        <p14:creationId xmlns:p14="http://schemas.microsoft.com/office/powerpoint/2010/main" val="231457215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4000" b="0" i="0" u="none" strike="noStrike" kern="1200" cap="none" spc="0" normalizeH="0" baseline="0" noProof="0" dirty="0" err="1">
                <a:ln>
                  <a:noFill/>
                </a:ln>
                <a:solidFill>
                  <a:prstClr val="black"/>
                </a:solidFill>
                <a:effectLst/>
                <a:uLnTx/>
                <a:uFillTx/>
                <a:latin typeface="Calibri Light"/>
                <a:ea typeface="ＭＳ Ｐゴシック" charset="0"/>
                <a:cs typeface="ＭＳ Ｐゴシック" charset="0"/>
              </a:rPr>
              <a:t>Wordline</a:t>
            </a:r>
            <a:endPar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29999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306984"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09" y="4343400"/>
            <a:ext cx="2438397"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8140917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dirty="0">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0629471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8542520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1" i="0" u="none" strike="noStrike" kern="1200" cap="none" spc="0" normalizeH="0" baseline="0" noProof="0" dirty="0">
                <a:ln>
                  <a:noFill/>
                </a:ln>
                <a:solidFill>
                  <a:srgbClr val="0000FF"/>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https://github.com/CMU-SAFARI/rowhammer</a:t>
            </a:r>
            <a:r>
              <a:rPr kumimoji="0" lang="en-US" sz="1800" b="1" i="0" u="none" strike="noStrike" kern="1200" cap="none" spc="0" normalizeH="0" baseline="0" noProof="0" dirty="0">
                <a:ln>
                  <a:noFill/>
                </a:ln>
                <a:solidFill>
                  <a:srgbClr val="0000FF"/>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1" i="0" u="none" strike="noStrike" kern="1200" cap="none" spc="0" normalizeH="0" baseline="0" noProof="0" dirty="0">
                <a:ln>
                  <a:noFill/>
                </a:ln>
                <a:solidFill>
                  <a:srgbClr val="0000FF"/>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https://github.com/CMU-SAFARI/rowhammer</a:t>
            </a:r>
            <a:r>
              <a:rPr kumimoji="0" lang="en-US" sz="1800" b="1" i="0" u="none" strike="noStrike" kern="1200" cap="none" spc="0" normalizeH="0" baseline="0" noProof="0" dirty="0">
                <a:ln>
                  <a:noFill/>
                </a:ln>
                <a:solidFill>
                  <a:srgbClr val="0000FF"/>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1" i="0" u="none" strike="noStrike" kern="1200" cap="none" spc="0" normalizeH="0" baseline="0" noProof="0" dirty="0">
                <a:ln>
                  <a:noFill/>
                </a:ln>
                <a:solidFill>
                  <a:srgbClr val="0000FF"/>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https://github.com/CMU-SAFARI/rowhammer</a:t>
            </a:r>
            <a:r>
              <a:rPr kumimoji="0" lang="en-US" sz="1800" b="1" i="0" u="none" strike="noStrike" kern="1200" cap="none" spc="0" normalizeH="0" baseline="0" noProof="0" dirty="0">
                <a:ln>
                  <a:noFill/>
                </a:ln>
                <a:solidFill>
                  <a:srgbClr val="0000FF"/>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1" i="0" u="none" strike="noStrike" kern="1200" cap="none" spc="0" normalizeH="0" baseline="0" noProof="0" dirty="0">
                <a:ln>
                  <a:noFill/>
                </a:ln>
                <a:solidFill>
                  <a:srgbClr val="0000FF"/>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https://github.com/CMU-SAFARI/rowhammer</a:t>
            </a:r>
            <a:r>
              <a:rPr kumimoji="0" lang="en-US" sz="1800" b="1" i="0" u="none" strike="noStrike" kern="1200" cap="none" spc="0" normalizeH="0" baseline="0" noProof="0" dirty="0">
                <a:ln>
                  <a:noFill/>
                </a:ln>
                <a:solidFill>
                  <a:srgbClr val="0000FF"/>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1" i="0" u="none" strike="noStrike" kern="1200" cap="none" spc="0" normalizeH="0" baseline="0" noProof="0" dirty="0">
                <a:ln>
                  <a:noFill/>
                </a:ln>
                <a:solidFill>
                  <a:srgbClr val="0000FF"/>
                </a:solidFill>
                <a:effectLst/>
                <a:uLnTx/>
                <a:uFillTx/>
                <a:latin typeface="Calibri"/>
                <a:ea typeface="+mn-ea"/>
                <a:cs typeface="+mn-cs"/>
                <a:hlinkClick r:id="rId6">
                  <a:extLst>
                    <a:ext uri="{A12FA001-AC4F-418D-AE19-62706E023703}">
                      <ahyp:hlinkClr xmlns:ahyp="http://schemas.microsoft.com/office/drawing/2018/hyperlinkcolor" val="tx"/>
                    </a:ext>
                  </a:extLst>
                </a:hlinkClick>
              </a:rPr>
              <a:t>https://github.com/CMU-SAFARI/rowhammer</a:t>
            </a:r>
            <a:r>
              <a:rPr kumimoji="0" lang="en-US" sz="1800" b="1" i="0" u="none" strike="noStrike" kern="1200" cap="none" spc="0" normalizeH="0" baseline="0" noProof="0" dirty="0">
                <a:ln>
                  <a:noFill/>
                </a:ln>
                <a:solidFill>
                  <a:srgbClr val="0000FF"/>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3200" b="1" i="1" dirty="0">
              <a:solidFill>
                <a:srgbClr val="FF0000"/>
              </a:solidFill>
            </a:endParaRPr>
          </a:p>
          <a:p>
            <a:pPr marL="0" indent="0" algn="ctr">
              <a:buNone/>
            </a:pPr>
            <a:r>
              <a:rPr lang="en-US" sz="3200" b="1" dirty="0">
                <a:solidFill>
                  <a:srgbClr val="FF0000"/>
                </a:solidFill>
              </a:rPr>
              <a:t>A real robustness issue</a:t>
            </a:r>
          </a:p>
          <a:p>
            <a:pPr marL="0" indent="0" algn="ctr">
              <a:buNone/>
            </a:pPr>
            <a:r>
              <a:rPr lang="en-US" sz="3200" b="1" dirty="0">
                <a:solidFill>
                  <a:srgbClr val="FF0000"/>
                </a:solidFill>
              </a:rPr>
              <a:t>(including reliability, security, safety)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First Adopters: Memory Testing Software</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6639759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First Adopters: Memory Testing Software</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300189047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0" y="908720"/>
            <a:ext cx="9180512"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0" y="908720"/>
            <a:ext cx="9180512"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1DA7-26F4-41AC-D334-77627BAB18B4}"/>
              </a:ext>
            </a:extLst>
          </p:cNvPr>
          <p:cNvSpPr>
            <a:spLocks noGrp="1"/>
          </p:cNvSpPr>
          <p:nvPr>
            <p:ph type="title"/>
          </p:nvPr>
        </p:nvSpPr>
        <p:spPr>
          <a:xfrm>
            <a:off x="228600" y="228600"/>
            <a:ext cx="8610600" cy="884238"/>
          </a:xfrm>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B26C9060-7384-7392-A577-C2D2182F7A36}"/>
              </a:ext>
            </a:extLst>
          </p:cNvPr>
          <p:cNvSpPr>
            <a:spLocks noGrp="1"/>
          </p:cNvSpPr>
          <p:nvPr>
            <p:ph idx="1"/>
          </p:nvPr>
        </p:nvSpPr>
        <p:spPr/>
        <p:txBody>
          <a:bodyPr/>
          <a:lstStyle/>
          <a:p>
            <a:r>
              <a:rPr lang="en-US" b="1" dirty="0">
                <a:solidFill>
                  <a:srgbClr val="0000FF"/>
                </a:solidFill>
              </a:rPr>
              <a:t>USENIX Security 2022</a:t>
            </a:r>
          </a:p>
          <a:p>
            <a:endParaRPr lang="en-US" b="1" dirty="0">
              <a:solidFill>
                <a:srgbClr val="0000FF"/>
              </a:solidFill>
            </a:endParaRPr>
          </a:p>
          <a:p>
            <a:r>
              <a:rPr lang="en-US" sz="2400" dirty="0"/>
              <a:t>Google’s Half-Double RowHammer                               Attack </a:t>
            </a:r>
            <a:endParaRPr lang="en-US" b="1" dirty="0">
              <a:solidFill>
                <a:srgbClr val="0000FF"/>
              </a:solidFill>
            </a:endParaRPr>
          </a:p>
        </p:txBody>
      </p:sp>
      <p:sp>
        <p:nvSpPr>
          <p:cNvPr id="4" name="Slide Number Placeholder 3">
            <a:extLst>
              <a:ext uri="{FF2B5EF4-FFF2-40B4-BE49-F238E27FC236}">
                <a16:creationId xmlns:a16="http://schemas.microsoft.com/office/drawing/2014/main" id="{62FAD2AC-F0F5-5D31-CE72-F51DD062191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399AB64-40E1-C681-4590-E67555BCC0CE}"/>
              </a:ext>
            </a:extLst>
          </p:cNvPr>
          <p:cNvPicPr>
            <a:picLocks noChangeAspect="1"/>
          </p:cNvPicPr>
          <p:nvPr/>
        </p:nvPicPr>
        <p:blipFill>
          <a:blip r:embed="rId2"/>
          <a:stretch>
            <a:fillRect/>
          </a:stretch>
        </p:blipFill>
        <p:spPr>
          <a:xfrm>
            <a:off x="685800" y="4077072"/>
            <a:ext cx="7772400" cy="2328138"/>
          </a:xfrm>
          <a:prstGeom prst="rect">
            <a:avLst/>
          </a:prstGeom>
        </p:spPr>
      </p:pic>
      <p:sp>
        <p:nvSpPr>
          <p:cNvPr id="6" name="TextBox 5">
            <a:extLst>
              <a:ext uri="{FF2B5EF4-FFF2-40B4-BE49-F238E27FC236}">
                <a16:creationId xmlns:a16="http://schemas.microsoft.com/office/drawing/2014/main" id="{DC6C9704-1EAD-1A37-A8F4-CFD300BACEBA}"/>
              </a:ext>
            </a:extLst>
          </p:cNvPr>
          <p:cNvSpPr txBox="1"/>
          <p:nvPr/>
        </p:nvSpPr>
        <p:spPr>
          <a:xfrm>
            <a:off x="1907777" y="6475511"/>
            <a:ext cx="5328446"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https://www.usenix.org/system/files/sec22-kogler-half-double.pdf</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7" name="Picture 6">
            <a:extLst>
              <a:ext uri="{FF2B5EF4-FFF2-40B4-BE49-F238E27FC236}">
                <a16:creationId xmlns:a16="http://schemas.microsoft.com/office/drawing/2014/main" id="{8F15BE04-655B-8FBA-067A-7694BF4327DC}"/>
              </a:ext>
            </a:extLst>
          </p:cNvPr>
          <p:cNvPicPr>
            <a:picLocks noChangeAspect="1"/>
          </p:cNvPicPr>
          <p:nvPr/>
        </p:nvPicPr>
        <p:blipFill>
          <a:blip r:embed="rId4"/>
          <a:stretch>
            <a:fillRect/>
          </a:stretch>
        </p:blipFill>
        <p:spPr>
          <a:xfrm>
            <a:off x="6079347" y="969962"/>
            <a:ext cx="2856068" cy="2930608"/>
          </a:xfrm>
          <a:prstGeom prst="rect">
            <a:avLst/>
          </a:prstGeom>
        </p:spPr>
      </p:pic>
    </p:spTree>
    <p:extLst>
      <p:ext uri="{BB962C8B-B14F-4D97-AF65-F5344CB8AC3E}">
        <p14:creationId xmlns:p14="http://schemas.microsoft.com/office/powerpoint/2010/main" val="50418124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b="1" dirty="0"/>
              <a:t>A RowHammer Survey: </a:t>
            </a:r>
            <a:r>
              <a:rPr lang="en-US" dirty="0"/>
              <a:t>Recent Update</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a:xfrm>
            <a:off x="251520" y="1095375"/>
            <a:ext cx="8610600" cy="5153025"/>
          </a:xfrm>
        </p:spPr>
        <p:txBody>
          <a:bodyPr/>
          <a:lstStyle/>
          <a:p>
            <a:r>
              <a:rPr lang="en-US" sz="2000" b="0" i="0" dirty="0">
                <a:solidFill>
                  <a:srgbClr val="000000"/>
                </a:solidFill>
                <a:effectLst/>
              </a:rPr>
              <a:t>Onur Mutlu, </a:t>
            </a:r>
            <a:r>
              <a:rPr lang="en-US" sz="2000" b="0" i="0" dirty="0" err="1">
                <a:solidFill>
                  <a:srgbClr val="000000"/>
                </a:solidFill>
                <a:effectLst/>
              </a:rPr>
              <a:t>Ataberk</a:t>
            </a:r>
            <a:r>
              <a:rPr lang="en-US" sz="2000" b="0" i="0" dirty="0">
                <a:solidFill>
                  <a:srgbClr val="000000"/>
                </a:solidFill>
                <a:effectLst/>
              </a:rPr>
              <a:t> </a:t>
            </a:r>
            <a:r>
              <a:rPr lang="en-US" sz="2000" b="0" i="0" dirty="0" err="1">
                <a:solidFill>
                  <a:srgbClr val="000000"/>
                </a:solidFill>
                <a:effectLst/>
              </a:rPr>
              <a:t>Olgun</a:t>
            </a:r>
            <a:r>
              <a:rPr lang="en-US" sz="2000" b="0" i="0" dirty="0">
                <a:solidFill>
                  <a:srgbClr val="000000"/>
                </a:solidFill>
                <a:effectLst/>
              </a:rPr>
              <a:t>, and A. </a:t>
            </a:r>
            <a:r>
              <a:rPr lang="en-US" sz="2000" b="0" i="0" dirty="0" err="1">
                <a:solidFill>
                  <a:srgbClr val="000000"/>
                </a:solidFill>
                <a:effectLst/>
              </a:rPr>
              <a:t>Giray</a:t>
            </a:r>
            <a:r>
              <a:rPr lang="en-US" sz="2000" b="0" i="0" dirty="0">
                <a:solidFill>
                  <a:srgbClr val="000000"/>
                </a:solidFill>
                <a:effectLst/>
              </a:rPr>
              <a:t> </a:t>
            </a:r>
            <a:r>
              <a:rPr lang="en-US" sz="2000" b="0" i="0" dirty="0" err="1">
                <a:solidFill>
                  <a:srgbClr val="000000"/>
                </a:solidFill>
                <a:effectLst/>
              </a:rPr>
              <a:t>Yaglikci</a:t>
            </a:r>
            <a:r>
              <a:rPr lang="en-US" sz="2000" b="0" i="0" dirty="0">
                <a:solidFill>
                  <a:srgbClr val="000000"/>
                </a:solidFill>
                <a:effectLst/>
              </a:rPr>
              <a:t>,</a:t>
            </a:r>
            <a:br>
              <a:rPr lang="en-US" sz="2000" b="0" i="0" dirty="0">
                <a:solidFill>
                  <a:srgbClr val="000000"/>
                </a:solidFill>
                <a:effectLst/>
              </a:rPr>
            </a:br>
            <a:r>
              <a:rPr lang="en-US" sz="2000" b="1" i="0" dirty="0">
                <a:solidFill>
                  <a:srgbClr val="0432FF"/>
                </a:solidFill>
                <a:effectLst/>
                <a:hlinkClick r:id="rId2">
                  <a:extLst>
                    <a:ext uri="{A12FA001-AC4F-418D-AE19-62706E023703}">
                      <ahyp:hlinkClr xmlns:ahyp="http://schemas.microsoft.com/office/drawing/2018/hyperlinkcolor" val="tx"/>
                    </a:ext>
                  </a:extLst>
                </a:hlinkClick>
              </a:rPr>
              <a:t>"Fundamentally Understanding and Solving RowHammer"</a:t>
            </a:r>
            <a:br>
              <a:rPr lang="en-US" sz="2000" b="0" i="0" dirty="0">
                <a:solidFill>
                  <a:srgbClr val="000000"/>
                </a:solidFill>
                <a:effectLst/>
              </a:rPr>
            </a:br>
            <a:r>
              <a:rPr lang="en-US" sz="2000" b="0" i="1" dirty="0">
                <a:solidFill>
                  <a:srgbClr val="000000"/>
                </a:solidFill>
                <a:effectLst/>
              </a:rPr>
              <a:t>Invited Special Session Paper at the </a:t>
            </a:r>
            <a:r>
              <a:rPr lang="en-US" sz="2000" b="0" i="1" dirty="0">
                <a:solidFill>
                  <a:srgbClr val="000000"/>
                </a:solidFill>
                <a:effectLst/>
                <a:hlinkClick r:id="rId3"/>
              </a:rPr>
              <a:t>28th Asia and South Pacific Design Automation Conference (</a:t>
            </a:r>
            <a:r>
              <a:rPr lang="en-US" sz="2000" b="1" i="1" dirty="0">
                <a:solidFill>
                  <a:srgbClr val="000000"/>
                </a:solidFill>
                <a:effectLst/>
                <a:hlinkClick r:id="rId3"/>
              </a:rPr>
              <a:t>ASP-DAC</a:t>
            </a:r>
            <a:r>
              <a:rPr lang="en-US" sz="2000" b="0" i="1" dirty="0">
                <a:solidFill>
                  <a:srgbClr val="000000"/>
                </a:solidFill>
                <a:effectLst/>
                <a:hlinkClick r:id="rId3"/>
              </a:rPr>
              <a:t>)</a:t>
            </a:r>
            <a:r>
              <a:rPr lang="en-US" sz="2000" b="0" i="0" dirty="0">
                <a:solidFill>
                  <a:srgbClr val="000000"/>
                </a:solidFill>
                <a:effectLst/>
              </a:rPr>
              <a:t>, Tokyo, Japan, January 2023.</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4"/>
              </a:rPr>
              <a:t>arXiv version</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5"/>
              </a:rPr>
              <a:t>Slides (pptx)</a:t>
            </a:r>
            <a:r>
              <a:rPr lang="en-US" sz="2000" b="0" i="0" dirty="0">
                <a:solidFill>
                  <a:srgbClr val="000000"/>
                </a:solidFill>
                <a:effectLst/>
              </a:rPr>
              <a:t> </a:t>
            </a:r>
            <a:r>
              <a:rPr lang="en-US" sz="2000" b="0" i="0" dirty="0">
                <a:solidFill>
                  <a:srgbClr val="000000"/>
                </a:solidFill>
                <a:effectLst/>
                <a:hlinkClick r:id="rId6"/>
              </a:rPr>
              <a:t>(pdf)</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7"/>
              </a:rPr>
              <a:t>Talk Video</a:t>
            </a:r>
            <a:r>
              <a:rPr lang="en-US" sz="2000" b="0" i="0" dirty="0">
                <a:solidFill>
                  <a:srgbClr val="000000"/>
                </a:solidFill>
                <a:effectLst/>
              </a:rPr>
              <a:t> (26 minutes)]</a:t>
            </a:r>
          </a:p>
          <a:p>
            <a:pPr marL="0" indent="0">
              <a:buNone/>
            </a:pPr>
            <a:br>
              <a:rPr lang="en-US" sz="2200" dirty="0"/>
            </a:br>
            <a:endParaRPr lang="en-US" sz="2200" b="1" dirty="0">
              <a:solidFill>
                <a:srgbClr val="0432FF"/>
              </a:solidFill>
            </a:endParaRP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228600" y="4653136"/>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charset="0"/>
              <a:buNone/>
              <a:tabLst/>
              <a:defRPr/>
            </a:pP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rId2">
                  <a:extLst>
                    <a:ext uri="{A12FA001-AC4F-418D-AE19-62706E023703}">
                      <ahyp:hlinkClr xmlns:ahyp="http://schemas.microsoft.com/office/drawing/2018/hyperlinkcolor" val="tx"/>
                    </a:ext>
                  </a:extLst>
                </a:hlinkClick>
              </a:rPr>
              <a:t>https://arxiv.org/pdf/2211.07613.pdf</a:t>
            </a: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rPr>
              <a:t> </a:t>
            </a:r>
          </a:p>
        </p:txBody>
      </p:sp>
      <p:pic>
        <p:nvPicPr>
          <p:cNvPr id="6" name="Picture 5">
            <a:extLst>
              <a:ext uri="{FF2B5EF4-FFF2-40B4-BE49-F238E27FC236}">
                <a16:creationId xmlns:a16="http://schemas.microsoft.com/office/drawing/2014/main" id="{B8375755-5989-55B0-9E2C-FB64610A1060}"/>
              </a:ext>
            </a:extLst>
          </p:cNvPr>
          <p:cNvPicPr>
            <a:picLocks noChangeAspect="1"/>
          </p:cNvPicPr>
          <p:nvPr/>
        </p:nvPicPr>
        <p:blipFill>
          <a:blip r:embed="rId8"/>
          <a:stretch>
            <a:fillRect/>
          </a:stretch>
        </p:blipFill>
        <p:spPr>
          <a:xfrm>
            <a:off x="234545" y="4051884"/>
            <a:ext cx="8873959" cy="1537356"/>
          </a:xfrm>
          <a:prstGeom prst="rect">
            <a:avLst/>
          </a:prstGeom>
        </p:spPr>
      </p:pic>
    </p:spTree>
    <p:extLst>
      <p:ext uri="{BB962C8B-B14F-4D97-AF65-F5344CB8AC3E}">
        <p14:creationId xmlns:p14="http://schemas.microsoft.com/office/powerpoint/2010/main" val="2370288302"/>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CD22F-BBCD-28C6-8355-A93F4312C205}"/>
              </a:ext>
            </a:extLst>
          </p:cNvPr>
          <p:cNvSpPr>
            <a:spLocks noGrp="1"/>
          </p:cNvSpPr>
          <p:nvPr>
            <p:ph type="title"/>
          </p:nvPr>
        </p:nvSpPr>
        <p:spPr>
          <a:xfrm>
            <a:off x="228600" y="152400"/>
            <a:ext cx="9311952" cy="884238"/>
          </a:xfrm>
        </p:spPr>
        <p:txBody>
          <a:bodyPr/>
          <a:lstStyle/>
          <a:p>
            <a:r>
              <a:rPr lang="en-US" dirty="0"/>
              <a:t>A Short Retrospective @ 50 Years of ISCA</a:t>
            </a:r>
          </a:p>
        </p:txBody>
      </p:sp>
      <p:sp>
        <p:nvSpPr>
          <p:cNvPr id="3" name="Content Placeholder 2">
            <a:extLst>
              <a:ext uri="{FF2B5EF4-FFF2-40B4-BE49-F238E27FC236}">
                <a16:creationId xmlns:a16="http://schemas.microsoft.com/office/drawing/2014/main" id="{A676DB81-9F56-472F-873C-29F1779BE9C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5620B11-9CCE-BCC8-6D0C-89D7827CDEC5}"/>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56</a:t>
            </a:fld>
            <a:endParaRPr lang="en-US">
              <a:solidFill>
                <a:srgbClr val="000000"/>
              </a:solidFill>
            </a:endParaRPr>
          </a:p>
        </p:txBody>
      </p:sp>
      <p:sp>
        <p:nvSpPr>
          <p:cNvPr id="6" name="TextBox 5">
            <a:extLst>
              <a:ext uri="{FF2B5EF4-FFF2-40B4-BE49-F238E27FC236}">
                <a16:creationId xmlns:a16="http://schemas.microsoft.com/office/drawing/2014/main" id="{1FE5C81E-65C3-1F36-4739-741227457F05}"/>
              </a:ext>
            </a:extLst>
          </p:cNvPr>
          <p:cNvSpPr txBox="1"/>
          <p:nvPr/>
        </p:nvSpPr>
        <p:spPr>
          <a:xfrm>
            <a:off x="2388921" y="6461681"/>
            <a:ext cx="4289957" cy="369332"/>
          </a:xfrm>
          <a:prstGeom prst="rect">
            <a:avLst/>
          </a:prstGeom>
          <a:noFill/>
        </p:spPr>
        <p:txBody>
          <a:bodyPr wrap="none" rtlCol="0">
            <a:spAutoFit/>
          </a:bodyPr>
          <a:lstStyle/>
          <a:p>
            <a:r>
              <a:rPr lang="en-US" b="1" dirty="0">
                <a:solidFill>
                  <a:srgbClr val="0000FF"/>
                </a:solidFill>
                <a:hlinkClick r:id="rId2">
                  <a:extLst>
                    <a:ext uri="{A12FA001-AC4F-418D-AE19-62706E023703}">
                      <ahyp:hlinkClr xmlns:ahyp="http://schemas.microsoft.com/office/drawing/2018/hyperlinkcolor" val="tx"/>
                    </a:ext>
                  </a:extLst>
                </a:hlinkClick>
              </a:rPr>
              <a:t>https://arxiv.org/pdf/2306.16093</a:t>
            </a:r>
            <a:r>
              <a:rPr lang="en-US" b="1" dirty="0">
                <a:solidFill>
                  <a:srgbClr val="0000FF"/>
                </a:solidFill>
              </a:rPr>
              <a:t> </a:t>
            </a:r>
          </a:p>
        </p:txBody>
      </p:sp>
      <p:pic>
        <p:nvPicPr>
          <p:cNvPr id="7" name="Picture 6">
            <a:extLst>
              <a:ext uri="{FF2B5EF4-FFF2-40B4-BE49-F238E27FC236}">
                <a16:creationId xmlns:a16="http://schemas.microsoft.com/office/drawing/2014/main" id="{92B7F219-3AD9-6443-6E8D-16E16A6148DB}"/>
              </a:ext>
            </a:extLst>
          </p:cNvPr>
          <p:cNvPicPr>
            <a:picLocks noChangeAspect="1"/>
          </p:cNvPicPr>
          <p:nvPr/>
        </p:nvPicPr>
        <p:blipFill>
          <a:blip r:embed="rId3"/>
          <a:stretch>
            <a:fillRect/>
          </a:stretch>
        </p:blipFill>
        <p:spPr>
          <a:xfrm>
            <a:off x="214248" y="1036638"/>
            <a:ext cx="4046362" cy="4984650"/>
          </a:xfrm>
          <a:prstGeom prst="rect">
            <a:avLst/>
          </a:prstGeom>
        </p:spPr>
      </p:pic>
      <p:pic>
        <p:nvPicPr>
          <p:cNvPr id="9" name="Picture 8">
            <a:extLst>
              <a:ext uri="{FF2B5EF4-FFF2-40B4-BE49-F238E27FC236}">
                <a16:creationId xmlns:a16="http://schemas.microsoft.com/office/drawing/2014/main" id="{2DFD9C7A-92C0-297F-3B6A-828A2E160626}"/>
              </a:ext>
            </a:extLst>
          </p:cNvPr>
          <p:cNvPicPr>
            <a:picLocks noChangeAspect="1"/>
          </p:cNvPicPr>
          <p:nvPr/>
        </p:nvPicPr>
        <p:blipFill>
          <a:blip r:embed="rId4"/>
          <a:stretch>
            <a:fillRect/>
          </a:stretch>
        </p:blipFill>
        <p:spPr>
          <a:xfrm>
            <a:off x="4400374" y="1036639"/>
            <a:ext cx="4071786" cy="5056658"/>
          </a:xfrm>
          <a:prstGeom prst="rect">
            <a:avLst/>
          </a:prstGeom>
        </p:spPr>
      </p:pic>
    </p:spTree>
    <p:extLst>
      <p:ext uri="{BB962C8B-B14F-4D97-AF65-F5344CB8AC3E}">
        <p14:creationId xmlns:p14="http://schemas.microsoft.com/office/powerpoint/2010/main" val="183161617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 </a:t>
            </a:r>
            <a:r>
              <a:rPr kumimoji="0" lang="en-US" sz="3000" b="1" i="0" u="none" strike="noStrike" kern="0" cap="none" spc="0" normalizeH="0" baseline="0" noProof="0" dirty="0">
                <a:ln>
                  <a:noFill/>
                </a:ln>
                <a:solidFill>
                  <a:srgbClr val="006633"/>
                </a:solidFill>
                <a:effectLst/>
                <a:uLnTx/>
                <a:uFillTx/>
                <a:latin typeface="Garamond"/>
                <a:ea typeface="ＭＳ Ｐゴシック" pitchFamily="-106" charset="-128"/>
              </a:rPr>
              <a:t>[ISCA 2014]</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310268"/>
            <a:ext cx="9144000" cy="2359092"/>
          </a:xfrm>
          <a:prstGeom prst="rect">
            <a:avLst/>
          </a:prstGeom>
        </p:spPr>
      </p:pic>
      <p:sp>
        <p:nvSpPr>
          <p:cNvPr id="8" name="Content Placeholder 2"/>
          <p:cNvSpPr>
            <a:spLocks noGrp="1"/>
          </p:cNvSpPr>
          <p:nvPr>
            <p:ph idx="1"/>
          </p:nvPr>
        </p:nvSpPr>
        <p:spPr>
          <a:xfrm>
            <a:off x="228600" y="436215"/>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Ji Hye Lee, </a:t>
            </a:r>
            <a:r>
              <a:rPr lang="en-US" sz="1800" dirty="0" err="1"/>
              <a:t>Donghyuk</a:t>
            </a:r>
            <a:r>
              <a:rPr lang="en-US" sz="1800" dirty="0"/>
              <a:t> Lee, Chris Wilkerson, Konrad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r>
              <a:rPr lang="en-US" sz="1800" b="1" i="1" dirty="0">
                <a:solidFill>
                  <a:srgbClr val="FF0000"/>
                </a:solidFill>
                <a:effectLst/>
              </a:rPr>
              <a:t>Selected to the ISCA-50 25-Year Retrospective Issue covering 1996-2020 in 2023 (</a:t>
            </a:r>
            <a:r>
              <a:rPr lang="en-US" sz="1800" b="1" i="1" dirty="0">
                <a:solidFill>
                  <a:srgbClr val="FF0000"/>
                </a:solidFill>
                <a:effectLst/>
                <a:hlinkClick r:id="rId12">
                  <a:extLst>
                    <a:ext uri="{A12FA001-AC4F-418D-AE19-62706E023703}">
                      <ahyp:hlinkClr xmlns:ahyp="http://schemas.microsoft.com/office/drawing/2018/hyperlinkcolor" val="tx"/>
                    </a:ext>
                  </a:extLst>
                </a:hlinkClick>
              </a:rPr>
              <a:t>Retrospective (pdf)</a:t>
            </a:r>
            <a:r>
              <a:rPr lang="en-US" sz="1800" b="1" i="1" dirty="0">
                <a:solidFill>
                  <a:srgbClr val="FF0000"/>
                </a:solidFill>
                <a:effectLst/>
              </a:rPr>
              <a:t> </a:t>
            </a:r>
            <a:r>
              <a:rPr lang="en-US" sz="1800" b="1" i="1" dirty="0">
                <a:solidFill>
                  <a:srgbClr val="FF0000"/>
                </a:solidFill>
                <a:effectLst/>
                <a:hlinkClick r:id="rId13">
                  <a:extLst>
                    <a:ext uri="{A12FA001-AC4F-418D-AE19-62706E023703}">
                      <ahyp:hlinkClr xmlns:ahyp="http://schemas.microsoft.com/office/drawing/2018/hyperlinkcolor" val="tx"/>
                    </a:ext>
                  </a:extLst>
                </a:hlinkClick>
              </a:rPr>
              <a:t>Full Issue</a:t>
            </a:r>
            <a:r>
              <a:rPr lang="en-US" sz="1800" b="1" i="1" dirty="0">
                <a:solidFill>
                  <a:srgbClr val="FF0000"/>
                </a:solidFill>
                <a:effectLst/>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4272602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9159552" cy="761999"/>
          </a:xfrm>
        </p:spPr>
        <p:txBody>
          <a:bodyPr/>
          <a:lstStyle/>
          <a:p>
            <a:r>
              <a:rPr lang="en-US" dirty="0"/>
              <a:t>6. Other Key Observations </a:t>
            </a:r>
            <a:r>
              <a:rPr lang="en-US" sz="3200" dirty="0"/>
              <a:t>[ISCA’14]</a:t>
            </a:r>
          </a:p>
        </p:txBody>
      </p:sp>
      <p:sp>
        <p:nvSpPr>
          <p:cNvPr id="3" name="Content Placeholder 2"/>
          <p:cNvSpPr>
            <a:spLocks noGrp="1"/>
          </p:cNvSpPr>
          <p:nvPr>
            <p:ph idx="1"/>
          </p:nvPr>
        </p:nvSpPr>
        <p:spPr/>
        <p:txBody>
          <a:bodyPr/>
          <a:lstStyle/>
          <a:p>
            <a:r>
              <a:rPr lang="en-US" sz="3200" i="1" dirty="0">
                <a:solidFill>
                  <a:srgbClr val="FF0000"/>
                </a:solidFill>
              </a:rPr>
              <a:t>Victim Cells </a:t>
            </a:r>
            <a:r>
              <a:rPr lang="en-US" sz="3200" i="1" dirty="0">
                <a:solidFill>
                  <a:srgbClr val="FF0000"/>
                </a:solidFill>
                <a:latin typeface="Cambria Math" panose="02040503050406030204" pitchFamily="18" charset="0"/>
                <a:ea typeface="Cambria Math" panose="02040503050406030204" pitchFamily="18" charset="0"/>
              </a:rPr>
              <a:t>≠</a:t>
            </a:r>
            <a:r>
              <a:rPr lang="en-US" sz="3200" i="1" dirty="0">
                <a:solidFill>
                  <a:srgbClr val="FF0000"/>
                </a:solidFill>
                <a:ea typeface="Cambria Math" panose="02040503050406030204" pitchFamily="18" charset="0"/>
              </a:rPr>
              <a:t>  Retention-Weak Cells</a:t>
            </a:r>
          </a:p>
          <a:p>
            <a:pPr lvl="1"/>
            <a:r>
              <a:rPr lang="en-US" sz="2800" dirty="0">
                <a:ea typeface="Cambria Math" panose="02040503050406030204" pitchFamily="18" charset="0"/>
              </a:rPr>
              <a:t>Almost no overlap between them</a:t>
            </a:r>
          </a:p>
          <a:p>
            <a:pPr lvl="1"/>
            <a:endParaRPr lang="en-US" sz="1800" dirty="0"/>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sz="1800" dirty="0"/>
          </a:p>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sz="1800" dirty="0"/>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Double sided hammering </a:t>
            </a:r>
            <a:endParaRPr lang="en-US" dirty="0"/>
          </a:p>
          <a:p>
            <a:pPr lvl="1"/>
            <a:endParaRPr lang="en-US" sz="2800" dirty="0"/>
          </a:p>
        </p:txBody>
      </p:sp>
    </p:spTree>
    <p:extLst>
      <p:ext uri="{BB962C8B-B14F-4D97-AF65-F5344CB8AC3E}">
        <p14:creationId xmlns:p14="http://schemas.microsoft.com/office/powerpoint/2010/main" val="38526579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310268"/>
            <a:ext cx="9144000" cy="2359092"/>
          </a:xfrm>
          <a:prstGeom prst="rect">
            <a:avLst/>
          </a:prstGeom>
        </p:spPr>
      </p:pic>
      <p:sp>
        <p:nvSpPr>
          <p:cNvPr id="8" name="Content Placeholder 2"/>
          <p:cNvSpPr>
            <a:spLocks noGrp="1"/>
          </p:cNvSpPr>
          <p:nvPr>
            <p:ph idx="1"/>
          </p:nvPr>
        </p:nvSpPr>
        <p:spPr>
          <a:xfrm>
            <a:off x="228600" y="436215"/>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Ji Hye Lee, </a:t>
            </a:r>
            <a:r>
              <a:rPr lang="en-US" sz="1800" dirty="0" err="1"/>
              <a:t>Donghyuk</a:t>
            </a:r>
            <a:r>
              <a:rPr lang="en-US" sz="1800" dirty="0"/>
              <a:t> Lee, Chris Wilkerson, Konrad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r>
              <a:rPr lang="en-US" sz="1800" b="1" i="1" dirty="0">
                <a:solidFill>
                  <a:srgbClr val="FF0000"/>
                </a:solidFill>
                <a:effectLst/>
              </a:rPr>
              <a:t>Selected to the ISCA-50 25-Year Retrospective Issue covering 1996-2020 in 2023 (</a:t>
            </a:r>
            <a:r>
              <a:rPr lang="en-US" sz="1800" b="1" i="1" dirty="0">
                <a:solidFill>
                  <a:srgbClr val="FF0000"/>
                </a:solidFill>
                <a:effectLst/>
                <a:hlinkClick r:id="rId12">
                  <a:extLst>
                    <a:ext uri="{A12FA001-AC4F-418D-AE19-62706E023703}">
                      <ahyp:hlinkClr xmlns:ahyp="http://schemas.microsoft.com/office/drawing/2018/hyperlinkcolor" val="tx"/>
                    </a:ext>
                  </a:extLst>
                </a:hlinkClick>
              </a:rPr>
              <a:t>Retrospective (pdf)</a:t>
            </a:r>
            <a:r>
              <a:rPr lang="en-US" sz="1800" b="1" i="1" dirty="0">
                <a:solidFill>
                  <a:srgbClr val="FF0000"/>
                </a:solidFill>
                <a:effectLst/>
              </a:rPr>
              <a:t> </a:t>
            </a:r>
            <a:r>
              <a:rPr lang="en-US" sz="1800" b="1" i="1" dirty="0">
                <a:solidFill>
                  <a:srgbClr val="FF0000"/>
                </a:solidFill>
                <a:effectLst/>
                <a:hlinkClick r:id="rId13">
                  <a:extLst>
                    <a:ext uri="{A12FA001-AC4F-418D-AE19-62706E023703}">
                      <ahyp:hlinkClr xmlns:ahyp="http://schemas.microsoft.com/office/drawing/2018/hyperlinkcolor" val="tx"/>
                    </a:ext>
                  </a:extLst>
                </a:hlinkClick>
              </a:rPr>
              <a:t>Full Issue</a:t>
            </a:r>
            <a:r>
              <a:rPr lang="en-US" sz="1800" b="1" i="1" dirty="0">
                <a:solidFill>
                  <a:srgbClr val="FF0000"/>
                </a:solidFill>
                <a:effectLst/>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089174510"/>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9144000" cy="1066800"/>
          </a:xfrm>
        </p:spPr>
        <p:txBody>
          <a:bodyPr/>
          <a:lstStyle/>
          <a:p>
            <a:r>
              <a:rPr lang="en-US" altLang="en-US" dirty="0">
                <a:ea typeface="ＭＳ Ｐゴシック" panose="020B0600070205080204" pitchFamily="34" charset="-128"/>
              </a:rPr>
              <a:t>RowHammer Has Many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69</a:t>
            </a:fld>
            <a:endParaRPr lang="en-US" altLang="en-US"/>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21323086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FBA23-0A28-B1D6-C843-262560694FB4}"/>
              </a:ext>
            </a:extLst>
          </p:cNvPr>
          <p:cNvSpPr>
            <a:spLocks noGrp="1"/>
          </p:cNvSpPr>
          <p:nvPr>
            <p:ph type="title"/>
          </p:nvPr>
        </p:nvSpPr>
        <p:spPr/>
        <p:txBody>
          <a:bodyPr/>
          <a:lstStyle/>
          <a:p>
            <a:r>
              <a:rPr lang="en-US" dirty="0"/>
              <a:t>RowHammer in HBM Chips (2023)</a:t>
            </a:r>
          </a:p>
        </p:txBody>
      </p:sp>
      <p:sp>
        <p:nvSpPr>
          <p:cNvPr id="3" name="Content Placeholder 2">
            <a:extLst>
              <a:ext uri="{FF2B5EF4-FFF2-40B4-BE49-F238E27FC236}">
                <a16:creationId xmlns:a16="http://schemas.microsoft.com/office/drawing/2014/main" id="{6BB2A03D-2DE3-7082-2D5F-382D693D97DF}"/>
              </a:ext>
            </a:extLst>
          </p:cNvPr>
          <p:cNvSpPr>
            <a:spLocks noGrp="1"/>
          </p:cNvSpPr>
          <p:nvPr>
            <p:ph idx="1"/>
          </p:nvPr>
        </p:nvSpPr>
        <p:spPr/>
        <p:txBody>
          <a:bodyPr/>
          <a:lstStyle/>
          <a:p>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Majd</a:t>
            </a:r>
            <a:r>
              <a:rPr lang="en-US" sz="1800" b="0" i="0" dirty="0">
                <a:solidFill>
                  <a:srgbClr val="000000"/>
                </a:solidFill>
                <a:effectLst/>
              </a:rPr>
              <a:t> </a:t>
            </a:r>
            <a:r>
              <a:rPr lang="en-US" sz="1800" b="0" i="0" dirty="0" err="1">
                <a:solidFill>
                  <a:srgbClr val="000000"/>
                </a:solidFill>
                <a:effectLst/>
              </a:rPr>
              <a:t>Osserian</a:t>
            </a:r>
            <a:r>
              <a:rPr lang="en-US" sz="1800" b="0" i="0" dirty="0">
                <a:solidFill>
                  <a:srgbClr val="000000"/>
                </a:solidFill>
                <a:effectLst/>
              </a:rPr>
              <a:t>, A.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Yağlıkçı</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a:t>
            </a:r>
            <a:r>
              <a:rPr lang="en-US" sz="1800" b="0" i="0" dirty="0" err="1">
                <a:solidFill>
                  <a:srgbClr val="000000"/>
                </a:solidFill>
                <a:effectLst/>
              </a:rPr>
              <a:t>Haocong</a:t>
            </a:r>
            <a:r>
              <a:rPr lang="en-US" sz="1800" b="0" i="0" dirty="0">
                <a:solidFill>
                  <a:srgbClr val="000000"/>
                </a:solidFill>
                <a:effectLst/>
              </a:rPr>
              <a:t> Luo, Steve </a:t>
            </a:r>
            <a:r>
              <a:rPr lang="en-US" sz="1800" b="0" i="0" dirty="0" err="1">
                <a:solidFill>
                  <a:srgbClr val="000000"/>
                </a:solidFill>
                <a:effectLst/>
              </a:rPr>
              <a:t>Rhyner</a:t>
            </a:r>
            <a:r>
              <a:rPr lang="en-US" sz="1800" b="0" i="0" dirty="0">
                <a:solidFill>
                  <a:srgbClr val="000000"/>
                </a:solidFill>
                <a:effectLst/>
              </a:rPr>
              <a:t>, Behzad Salami, Juan Gomez-Luna,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"An Experimental Analysis of RowHammer in HBM2 DRAM Chips"</a:t>
            </a:r>
            <a:br>
              <a:rPr lang="en-US" sz="1800" b="0" i="0" dirty="0">
                <a:solidFill>
                  <a:srgbClr val="0000FF"/>
                </a:solidFill>
                <a:effectLst/>
              </a:rPr>
            </a:br>
            <a:r>
              <a:rPr lang="en-US" sz="1800" b="0" i="1" dirty="0">
                <a:solidFill>
                  <a:srgbClr val="000000"/>
                </a:solidFill>
                <a:effectLst/>
              </a:rPr>
              <a:t>Proceedings of the </a:t>
            </a:r>
            <a:r>
              <a:rPr lang="en-US" sz="1800" b="0" i="1" dirty="0">
                <a:solidFill>
                  <a:srgbClr val="000000"/>
                </a:solidFill>
                <a:effectLst/>
                <a:hlinkClick r:id="rId3"/>
              </a:rPr>
              <a:t>53nd Annual IEEE/IFIP International Conference on Dependable Systems and Networks</a:t>
            </a:r>
            <a:r>
              <a:rPr lang="en-US" sz="1800" b="0" i="1" dirty="0">
                <a:solidFill>
                  <a:srgbClr val="000000"/>
                </a:solidFill>
                <a:effectLst/>
              </a:rPr>
              <a:t> Disrupt Track (</a:t>
            </a:r>
            <a:r>
              <a:rPr lang="en-US" sz="1800" b="1" i="1" dirty="0">
                <a:solidFill>
                  <a:srgbClr val="000000"/>
                </a:solidFill>
                <a:effectLst/>
              </a:rPr>
              <a:t>DSN Disrupt</a:t>
            </a:r>
            <a:r>
              <a:rPr lang="en-US" sz="1800" b="0" i="1" dirty="0">
                <a:solidFill>
                  <a:srgbClr val="000000"/>
                </a:solidFill>
                <a:effectLst/>
              </a:rPr>
              <a:t>)</a:t>
            </a:r>
            <a:r>
              <a:rPr lang="en-US" sz="1800" b="0" i="0" dirty="0">
                <a:solidFill>
                  <a:srgbClr val="000000"/>
                </a:solidFill>
                <a:effectLst/>
              </a:rPr>
              <a:t>, Porto, Portugal,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arXiv version</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Slides (pptx)</a:t>
            </a:r>
            <a:r>
              <a:rPr lang="en-US" sz="1800" b="0" i="0" dirty="0">
                <a:solidFill>
                  <a:srgbClr val="000000"/>
                </a:solidFill>
                <a:effectLst/>
              </a:rPr>
              <a:t> </a:t>
            </a:r>
            <a:r>
              <a:rPr lang="en-US" sz="1800" b="0" i="0" dirty="0">
                <a:solidFill>
                  <a:srgbClr val="000000"/>
                </a:solidFill>
                <a:effectLst/>
                <a:hlinkClick r:id="rId6"/>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7"/>
              </a:rPr>
              <a:t>Talk Video</a:t>
            </a:r>
            <a:r>
              <a:rPr lang="en-US" sz="1800" b="0" i="0" dirty="0">
                <a:solidFill>
                  <a:srgbClr val="000000"/>
                </a:solidFill>
                <a:effectLst/>
              </a:rPr>
              <a:t> (24 minutes, including Q&amp;A)]</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634AE201-5BE9-F0F5-B655-983ED08976A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A696D-AE0C-9446-A38B-FCAFD25E7DF6}"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pic>
        <p:nvPicPr>
          <p:cNvPr id="5" name="Picture 4">
            <a:extLst>
              <a:ext uri="{FF2B5EF4-FFF2-40B4-BE49-F238E27FC236}">
                <a16:creationId xmlns:a16="http://schemas.microsoft.com/office/drawing/2014/main" id="{1A77C37B-5703-89DE-6948-320688F4169B}"/>
              </a:ext>
            </a:extLst>
          </p:cNvPr>
          <p:cNvPicPr>
            <a:picLocks noChangeAspect="1"/>
          </p:cNvPicPr>
          <p:nvPr/>
        </p:nvPicPr>
        <p:blipFill>
          <a:blip r:embed="rId8"/>
          <a:stretch>
            <a:fillRect/>
          </a:stretch>
        </p:blipFill>
        <p:spPr>
          <a:xfrm>
            <a:off x="154224" y="4536379"/>
            <a:ext cx="8835551" cy="1196877"/>
          </a:xfrm>
          <a:prstGeom prst="rect">
            <a:avLst/>
          </a:prstGeom>
        </p:spPr>
      </p:pic>
      <p:sp>
        <p:nvSpPr>
          <p:cNvPr id="6" name="TextBox 5">
            <a:extLst>
              <a:ext uri="{FF2B5EF4-FFF2-40B4-BE49-F238E27FC236}">
                <a16:creationId xmlns:a16="http://schemas.microsoft.com/office/drawing/2014/main" id="{D61237DD-BD43-6CBA-3638-563A50ED9D17}"/>
              </a:ext>
            </a:extLst>
          </p:cNvPr>
          <p:cNvSpPr txBox="1"/>
          <p:nvPr/>
        </p:nvSpPr>
        <p:spPr>
          <a:xfrm>
            <a:off x="1406280" y="6423719"/>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https://arxiv.org/pdf/2305.17918.pdf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762149174"/>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E9C07-5691-B688-1460-DC933DDA15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571DC4-0FCA-CF2B-E69A-54D695EC90EF}"/>
              </a:ext>
            </a:extLst>
          </p:cNvPr>
          <p:cNvSpPr>
            <a:spLocks noGrp="1"/>
          </p:cNvSpPr>
          <p:nvPr>
            <p:ph type="title"/>
          </p:nvPr>
        </p:nvSpPr>
        <p:spPr>
          <a:xfrm>
            <a:off x="228600" y="152400"/>
            <a:ext cx="8813780" cy="884238"/>
          </a:xfrm>
        </p:spPr>
        <p:txBody>
          <a:bodyPr/>
          <a:lstStyle/>
          <a:p>
            <a:r>
              <a:rPr lang="en-US" dirty="0"/>
              <a:t>RowHammer in HBM Chips (2024)</a:t>
            </a:r>
          </a:p>
        </p:txBody>
      </p:sp>
      <p:sp>
        <p:nvSpPr>
          <p:cNvPr id="3" name="Content Placeholder 2">
            <a:extLst>
              <a:ext uri="{FF2B5EF4-FFF2-40B4-BE49-F238E27FC236}">
                <a16:creationId xmlns:a16="http://schemas.microsoft.com/office/drawing/2014/main" id="{154AC436-093E-AE9F-46DF-FB47319313FF}"/>
              </a:ext>
            </a:extLst>
          </p:cNvPr>
          <p:cNvSpPr>
            <a:spLocks noGrp="1"/>
          </p:cNvSpPr>
          <p:nvPr>
            <p:ph idx="1"/>
          </p:nvPr>
        </p:nvSpPr>
        <p:spPr/>
        <p:txBody>
          <a:bodyPr/>
          <a:lstStyle/>
          <a:p>
            <a:r>
              <a:rPr lang="en-US" b="1" dirty="0">
                <a:solidFill>
                  <a:srgbClr val="0000FF"/>
                </a:solidFill>
              </a:rPr>
              <a:t>Appears at DSN 2024</a:t>
            </a:r>
          </a:p>
          <a:p>
            <a:endParaRPr lang="en-US" dirty="0"/>
          </a:p>
        </p:txBody>
      </p:sp>
      <p:sp>
        <p:nvSpPr>
          <p:cNvPr id="4" name="Slide Number Placeholder 3">
            <a:extLst>
              <a:ext uri="{FF2B5EF4-FFF2-40B4-BE49-F238E27FC236}">
                <a16:creationId xmlns:a16="http://schemas.microsoft.com/office/drawing/2014/main" id="{68A1957A-D855-5629-6F27-F52DF7404CD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093DFEB-A975-FB1B-38AD-89FBDCB5EE52}"/>
              </a:ext>
            </a:extLst>
          </p:cNvPr>
          <p:cNvSpPr txBox="1"/>
          <p:nvPr/>
        </p:nvSpPr>
        <p:spPr>
          <a:xfrm>
            <a:off x="1763688" y="5393293"/>
            <a:ext cx="56541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https://arxiv.org/pdf/2310.14665</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8457FE9-1987-C139-6D58-42E3589CDDC0}"/>
              </a:ext>
            </a:extLst>
          </p:cNvPr>
          <p:cNvPicPr>
            <a:picLocks noChangeAspect="1"/>
          </p:cNvPicPr>
          <p:nvPr/>
        </p:nvPicPr>
        <p:blipFill>
          <a:blip r:embed="rId3"/>
          <a:stretch>
            <a:fillRect/>
          </a:stretch>
        </p:blipFill>
        <p:spPr>
          <a:xfrm>
            <a:off x="107504" y="2489769"/>
            <a:ext cx="8964488" cy="1841573"/>
          </a:xfrm>
          <a:prstGeom prst="rect">
            <a:avLst/>
          </a:prstGeom>
        </p:spPr>
      </p:pic>
    </p:spTree>
    <p:extLst>
      <p:ext uri="{BB962C8B-B14F-4D97-AF65-F5344CB8AC3E}">
        <p14:creationId xmlns:p14="http://schemas.microsoft.com/office/powerpoint/2010/main" val="1812706538"/>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E9C07-5691-B688-1460-DC933DDA15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571DC4-0FCA-CF2B-E69A-54D695EC90EF}"/>
              </a:ext>
            </a:extLst>
          </p:cNvPr>
          <p:cNvSpPr>
            <a:spLocks noGrp="1"/>
          </p:cNvSpPr>
          <p:nvPr>
            <p:ph type="title"/>
          </p:nvPr>
        </p:nvSpPr>
        <p:spPr>
          <a:xfrm>
            <a:off x="228600" y="152400"/>
            <a:ext cx="8813780" cy="884238"/>
          </a:xfrm>
        </p:spPr>
        <p:txBody>
          <a:bodyPr/>
          <a:lstStyle/>
          <a:p>
            <a:r>
              <a:rPr lang="en-US" sz="3700" dirty="0"/>
              <a:t>RowHammer Spatial Variation Analysis (2024)</a:t>
            </a:r>
          </a:p>
        </p:txBody>
      </p:sp>
      <p:sp>
        <p:nvSpPr>
          <p:cNvPr id="3" name="Content Placeholder 2">
            <a:extLst>
              <a:ext uri="{FF2B5EF4-FFF2-40B4-BE49-F238E27FC236}">
                <a16:creationId xmlns:a16="http://schemas.microsoft.com/office/drawing/2014/main" id="{154AC436-093E-AE9F-46DF-FB47319313FF}"/>
              </a:ext>
            </a:extLst>
          </p:cNvPr>
          <p:cNvSpPr>
            <a:spLocks noGrp="1"/>
          </p:cNvSpPr>
          <p:nvPr>
            <p:ph idx="1"/>
          </p:nvPr>
        </p:nvSpPr>
        <p:spPr/>
        <p:txBody>
          <a:bodyPr/>
          <a:lstStyle/>
          <a:p>
            <a:r>
              <a:rPr lang="en-US" b="1" dirty="0">
                <a:solidFill>
                  <a:srgbClr val="0000FF"/>
                </a:solidFill>
              </a:rPr>
              <a:t>Appears at HPCA 2024</a:t>
            </a:r>
          </a:p>
          <a:p>
            <a:endParaRPr lang="en-US" dirty="0"/>
          </a:p>
        </p:txBody>
      </p:sp>
      <p:sp>
        <p:nvSpPr>
          <p:cNvPr id="4" name="Slide Number Placeholder 3">
            <a:extLst>
              <a:ext uri="{FF2B5EF4-FFF2-40B4-BE49-F238E27FC236}">
                <a16:creationId xmlns:a16="http://schemas.microsoft.com/office/drawing/2014/main" id="{68A1957A-D855-5629-6F27-F52DF7404CD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093DFEB-A975-FB1B-38AD-89FBDCB5EE52}"/>
              </a:ext>
            </a:extLst>
          </p:cNvPr>
          <p:cNvSpPr txBox="1"/>
          <p:nvPr/>
        </p:nvSpPr>
        <p:spPr>
          <a:xfrm>
            <a:off x="1763688" y="5393293"/>
            <a:ext cx="56541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https://arxiv.org/pdf/2402.18652</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918E8CB3-07B5-D11A-5EAB-10A7C166042C}"/>
              </a:ext>
            </a:extLst>
          </p:cNvPr>
          <p:cNvPicPr>
            <a:picLocks noChangeAspect="1"/>
          </p:cNvPicPr>
          <p:nvPr/>
        </p:nvPicPr>
        <p:blipFill>
          <a:blip r:embed="rId3"/>
          <a:stretch>
            <a:fillRect/>
          </a:stretch>
        </p:blipFill>
        <p:spPr>
          <a:xfrm>
            <a:off x="101620" y="2060848"/>
            <a:ext cx="8813780" cy="2592288"/>
          </a:xfrm>
          <a:prstGeom prst="rect">
            <a:avLst/>
          </a:prstGeom>
        </p:spPr>
      </p:pic>
    </p:spTree>
    <p:extLst>
      <p:ext uri="{BB962C8B-B14F-4D97-AF65-F5344CB8AC3E}">
        <p14:creationId xmlns:p14="http://schemas.microsoft.com/office/powerpoint/2010/main" val="4197003647"/>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05816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Security Patch for RowHammer</a:t>
            </a:r>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943528" cy="761999"/>
          </a:xfrm>
        </p:spPr>
        <p:txBody>
          <a:bodyPr/>
          <a:lstStyle/>
          <a:p>
            <a:r>
              <a:rPr lang="en-US" dirty="0"/>
              <a:t>Our First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activate (i.e., refresh)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r>
              <a:rPr lang="en-US" sz="3200" dirty="0"/>
              <a:t>(done in past)</a:t>
            </a:r>
          </a:p>
          <a:p>
            <a:pPr lvl="1"/>
            <a:r>
              <a:rPr lang="en-US" sz="2800" dirty="0"/>
              <a:t>Need coordination between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310268"/>
            <a:ext cx="9144000" cy="2359092"/>
          </a:xfrm>
          <a:prstGeom prst="rect">
            <a:avLst/>
          </a:prstGeom>
        </p:spPr>
      </p:pic>
      <p:sp>
        <p:nvSpPr>
          <p:cNvPr id="8" name="Content Placeholder 2"/>
          <p:cNvSpPr>
            <a:spLocks noGrp="1"/>
          </p:cNvSpPr>
          <p:nvPr>
            <p:ph idx="1"/>
          </p:nvPr>
        </p:nvSpPr>
        <p:spPr>
          <a:xfrm>
            <a:off x="228600" y="436215"/>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Ji Hye Lee, </a:t>
            </a:r>
            <a:r>
              <a:rPr lang="en-US" sz="1800" dirty="0" err="1"/>
              <a:t>Donghyuk</a:t>
            </a:r>
            <a:r>
              <a:rPr lang="en-US" sz="1800" dirty="0"/>
              <a:t> Lee, Chris Wilkerson, Konrad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r>
              <a:rPr lang="en-US" sz="1800" b="1" i="1" dirty="0">
                <a:solidFill>
                  <a:srgbClr val="FF0000"/>
                </a:solidFill>
                <a:effectLst/>
              </a:rPr>
              <a:t>Selected to the ISCA-50 25-Year Retrospective Issue covering 1996-2020 in 2023 (</a:t>
            </a:r>
            <a:r>
              <a:rPr lang="en-US" sz="1800" b="1" i="1" dirty="0">
                <a:solidFill>
                  <a:srgbClr val="FF0000"/>
                </a:solidFill>
                <a:effectLst/>
                <a:hlinkClick r:id="rId12">
                  <a:extLst>
                    <a:ext uri="{A12FA001-AC4F-418D-AE19-62706E023703}">
                      <ahyp:hlinkClr xmlns:ahyp="http://schemas.microsoft.com/office/drawing/2018/hyperlinkcolor" val="tx"/>
                    </a:ext>
                  </a:extLst>
                </a:hlinkClick>
              </a:rPr>
              <a:t>Retrospective (pdf)</a:t>
            </a:r>
            <a:r>
              <a:rPr lang="en-US" sz="1800" b="1" i="1" dirty="0">
                <a:solidFill>
                  <a:srgbClr val="FF0000"/>
                </a:solidFill>
                <a:effectLst/>
              </a:rPr>
              <a:t> </a:t>
            </a:r>
            <a:r>
              <a:rPr lang="en-US" sz="1800" b="1" i="1" dirty="0">
                <a:solidFill>
                  <a:srgbClr val="FF0000"/>
                </a:solidFill>
                <a:effectLst/>
                <a:hlinkClick r:id="rId13">
                  <a:extLst>
                    <a:ext uri="{A12FA001-AC4F-418D-AE19-62706E023703}">
                      <ahyp:hlinkClr xmlns:ahyp="http://schemas.microsoft.com/office/drawing/2018/hyperlinkcolor" val="tx"/>
                    </a:ext>
                  </a:extLst>
                </a:hlinkClick>
              </a:rPr>
              <a:t>Full Issue</a:t>
            </a:r>
            <a:r>
              <a:rPr lang="en-US" sz="1800" b="1" i="1" dirty="0">
                <a:solidFill>
                  <a:srgbClr val="FF0000"/>
                </a:solidFill>
                <a:effectLst/>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497349513"/>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2020-2024</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1580 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0591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Key Takeaways</a:t>
            </a:r>
          </a:p>
        </p:txBody>
      </p:sp>
      <p:sp>
        <p:nvSpPr>
          <p:cNvPr id="3" name="Content Placeholder 2"/>
          <p:cNvSpPr>
            <a:spLocks noGrp="1"/>
          </p:cNvSpPr>
          <p:nvPr>
            <p:ph idx="1"/>
          </p:nvPr>
        </p:nvSpPr>
        <p:spPr>
          <a:xfrm>
            <a:off x="136056" y="179493"/>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a </a:t>
            </a:r>
          </a:p>
          <a:p>
            <a:pPr marL="0" indent="0" algn="ctr">
              <a:buNone/>
            </a:pPr>
            <a:r>
              <a:rPr lang="en-US" sz="5200" dirty="0">
                <a:solidFill>
                  <a:srgbClr val="0000FF"/>
                </a:solidFill>
              </a:rPr>
              <a:t>technology scaling problem</a:t>
            </a:r>
          </a:p>
          <a:p>
            <a:pPr marL="0" indent="0" algn="ctr">
              <a:buNone/>
            </a:pPr>
            <a:endParaRPr lang="en-US" sz="5200" dirty="0">
              <a:solidFill>
                <a:srgbClr val="0000FF"/>
              </a:solidFill>
            </a:endParaRPr>
          </a:p>
          <a:p>
            <a:pPr marL="0" indent="0" algn="ctr">
              <a:buNone/>
            </a:pPr>
            <a:r>
              <a:rPr lang="en-US" sz="5200" dirty="0">
                <a:solidFill>
                  <a:srgbClr val="FF0000"/>
                </a:solidFill>
              </a:rPr>
              <a:t>Finding a good solution to RowHammer is difficult    (and will become more so)</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3008269399"/>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Arrow Connector 28">
            <a:extLst>
              <a:ext uri="{FF2B5EF4-FFF2-40B4-BE49-F238E27FC236}">
                <a16:creationId xmlns:a16="http://schemas.microsoft.com/office/drawing/2014/main" id="{2397AF47-975E-47D1-8F23-658BCCD73E35}"/>
              </a:ext>
            </a:extLst>
          </p:cNvPr>
          <p:cNvCxnSpPr>
            <a:cxnSpLocks/>
          </p:cNvCxnSpPr>
          <p:nvPr/>
        </p:nvCxnSpPr>
        <p:spPr>
          <a:xfrm>
            <a:off x="6853097" y="2395356"/>
            <a:ext cx="373755" cy="1265759"/>
          </a:xfrm>
          <a:prstGeom prst="straightConnector1">
            <a:avLst/>
          </a:prstGeom>
          <a:ln w="38100">
            <a:solidFill>
              <a:srgbClr val="F73015"/>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5D4A5E2-D248-4B1A-99B0-0BC481534E4A}"/>
              </a:ext>
            </a:extLst>
          </p:cNvPr>
          <p:cNvSpPr>
            <a:spLocks noGrp="1"/>
          </p:cNvSpPr>
          <p:nvPr>
            <p:ph type="title"/>
          </p:nvPr>
        </p:nvSpPr>
        <p:spPr/>
        <p:txBody>
          <a:bodyPr/>
          <a:lstStyle/>
          <a:p>
            <a:r>
              <a:rPr lang="en-US" dirty="0"/>
              <a:t>Reported </a:t>
            </a:r>
            <a:r>
              <a:rPr lang="en-US" dirty="0" err="1"/>
              <a:t>HC</a:t>
            </a:r>
            <a:r>
              <a:rPr lang="en-US" baseline="-25000" dirty="0" err="1"/>
              <a:t>first</a:t>
            </a:r>
            <a:r>
              <a:rPr lang="en-US" dirty="0"/>
              <a:t> Values (2012 – Now)</a:t>
            </a:r>
            <a:endParaRPr lang="en-CH" dirty="0"/>
          </a:p>
        </p:txBody>
      </p:sp>
      <p:cxnSp>
        <p:nvCxnSpPr>
          <p:cNvPr id="5" name="Straight Arrow Connector 4">
            <a:extLst>
              <a:ext uri="{FF2B5EF4-FFF2-40B4-BE49-F238E27FC236}">
                <a16:creationId xmlns:a16="http://schemas.microsoft.com/office/drawing/2014/main" id="{7DB0516D-1535-4988-BBA7-7939FC10B1BF}"/>
              </a:ext>
            </a:extLst>
          </p:cNvPr>
          <p:cNvCxnSpPr>
            <a:cxnSpLocks/>
          </p:cNvCxnSpPr>
          <p:nvPr/>
        </p:nvCxnSpPr>
        <p:spPr>
          <a:xfrm>
            <a:off x="689113" y="2398555"/>
            <a:ext cx="7505148" cy="0"/>
          </a:xfrm>
          <a:prstGeom prst="straightConnector1">
            <a:avLst/>
          </a:prstGeom>
          <a:ln w="76200">
            <a:gradFill>
              <a:gsLst>
                <a:gs pos="0">
                  <a:srgbClr val="00B050"/>
                </a:gs>
                <a:gs pos="100000">
                  <a:srgbClr val="FF0000"/>
                </a:gs>
              </a:gsLst>
              <a:lin ang="0" scaled="0"/>
            </a:gra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CA19E9F-3AD5-4DEB-AA7E-0CA37508F3DE}"/>
              </a:ext>
            </a:extLst>
          </p:cNvPr>
          <p:cNvSpPr txBox="1"/>
          <p:nvPr/>
        </p:nvSpPr>
        <p:spPr>
          <a:xfrm>
            <a:off x="683568" y="1771288"/>
            <a:ext cx="763542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HC</a:t>
            </a:r>
            <a:r>
              <a:rPr kumimoji="0" lang="en-US" sz="2800" b="1" i="0" u="none" strike="noStrike" kern="1200" cap="none" spc="0" normalizeH="0" baseline="-25000" noProof="0" dirty="0" err="1">
                <a:ln>
                  <a:noFill/>
                </a:ln>
                <a:solidFill>
                  <a:prstClr val="black"/>
                </a:solidFill>
                <a:effectLst/>
                <a:uLnTx/>
                <a:uFillTx/>
                <a:latin typeface="Cambria" panose="02040503050406030204" pitchFamily="18" charset="0"/>
                <a:ea typeface="Cambria" panose="02040503050406030204" pitchFamily="18" charset="0"/>
                <a:cs typeface="+mn-cs"/>
              </a:rPr>
              <a:t>first</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 Number of hammer for the first bitflip</a:t>
            </a:r>
            <a:endParaRPr kumimoji="0" lang="en-CH"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7" name="TextBox 6">
            <a:extLst>
              <a:ext uri="{FF2B5EF4-FFF2-40B4-BE49-F238E27FC236}">
                <a16:creationId xmlns:a16="http://schemas.microsoft.com/office/drawing/2014/main" id="{D0248DB5-B7DA-4367-A644-2A8668569397}"/>
              </a:ext>
            </a:extLst>
          </p:cNvPr>
          <p:cNvSpPr txBox="1"/>
          <p:nvPr/>
        </p:nvSpPr>
        <p:spPr>
          <a:xfrm>
            <a:off x="7110803" y="2601994"/>
            <a:ext cx="2055371"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HC</a:t>
            </a:r>
            <a:r>
              <a:rPr kumimoji="0" lang="en-US" sz="1800" b="1" i="0" u="none" strike="noStrike" kern="1200" cap="none" spc="0" normalizeH="0" baseline="-25000" noProof="0" dirty="0" err="1">
                <a:ln>
                  <a:noFill/>
                </a:ln>
                <a:solidFill>
                  <a:srgbClr val="FF0000"/>
                </a:solidFill>
                <a:effectLst/>
                <a:uLnTx/>
                <a:uFillTx/>
                <a:latin typeface="Cambria" panose="02040503050406030204" pitchFamily="18" charset="0"/>
                <a:ea typeface="Cambria" panose="02040503050406030204" pitchFamily="18" charset="0"/>
                <a:cs typeface="+mn-cs"/>
              </a:rPr>
              <a:t>first</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 1</a:t>
            </a:r>
            <a:b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b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(DRAM doomed?)</a:t>
            </a:r>
            <a:endParaRPr kumimoji="0" lang="en-CH"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
        <p:nvSpPr>
          <p:cNvPr id="8" name="TextBox 7">
            <a:extLst>
              <a:ext uri="{FF2B5EF4-FFF2-40B4-BE49-F238E27FC236}">
                <a16:creationId xmlns:a16="http://schemas.microsoft.com/office/drawing/2014/main" id="{0EA44921-1FD0-42D1-8CFD-4796D49C1F3F}"/>
              </a:ext>
            </a:extLst>
          </p:cNvPr>
          <p:cNvSpPr txBox="1"/>
          <p:nvPr/>
        </p:nvSpPr>
        <p:spPr>
          <a:xfrm>
            <a:off x="74540" y="2601995"/>
            <a:ext cx="1269899"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mn-cs"/>
              </a:rPr>
              <a:t>HC</a:t>
            </a:r>
            <a:r>
              <a:rPr kumimoji="0" lang="en-US" sz="1800" b="1" i="0" u="none" strike="noStrike" kern="1200" cap="none" spc="0" normalizeH="0" baseline="-25000" noProof="0" dirty="0" err="1">
                <a:ln>
                  <a:noFill/>
                </a:ln>
                <a:solidFill>
                  <a:srgbClr val="00B050"/>
                </a:solidFill>
                <a:effectLst/>
                <a:uLnTx/>
                <a:uFillTx/>
                <a:latin typeface="Cambria" panose="02040503050406030204" pitchFamily="18" charset="0"/>
                <a:ea typeface="Cambria" panose="02040503050406030204" pitchFamily="18" charset="0"/>
                <a:cs typeface="+mn-cs"/>
              </a:rPr>
              <a:t>first</a:t>
            </a: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 = ∞ </a:t>
            </a:r>
            <a:b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b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(all good)</a:t>
            </a:r>
            <a:endParaRPr kumimoji="0" lang="en-CH"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endParaRPr>
          </a:p>
        </p:txBody>
      </p:sp>
      <p:cxnSp>
        <p:nvCxnSpPr>
          <p:cNvPr id="11" name="Straight Arrow Connector 10">
            <a:extLst>
              <a:ext uri="{FF2B5EF4-FFF2-40B4-BE49-F238E27FC236}">
                <a16:creationId xmlns:a16="http://schemas.microsoft.com/office/drawing/2014/main" id="{4B3222FC-9CBD-48D0-8760-1A76F305BFE7}"/>
              </a:ext>
            </a:extLst>
          </p:cNvPr>
          <p:cNvCxnSpPr>
            <a:cxnSpLocks/>
            <a:endCxn id="14" idx="0"/>
          </p:cNvCxnSpPr>
          <p:nvPr/>
        </p:nvCxnSpPr>
        <p:spPr>
          <a:xfrm flipH="1">
            <a:off x="1618776" y="2398555"/>
            <a:ext cx="353269" cy="1262560"/>
          </a:xfrm>
          <a:prstGeom prst="straightConnector1">
            <a:avLst/>
          </a:prstGeom>
          <a:ln w="38100">
            <a:solidFill>
              <a:srgbClr val="54A84C"/>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AB20D6F-6F48-4775-9BF8-3058AFB0F450}"/>
              </a:ext>
            </a:extLst>
          </p:cNvPr>
          <p:cNvSpPr txBox="1"/>
          <p:nvPr/>
        </p:nvSpPr>
        <p:spPr>
          <a:xfrm>
            <a:off x="756553" y="3661115"/>
            <a:ext cx="1724446"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4A84C"/>
                </a:solidFill>
                <a:effectLst/>
                <a:uLnTx/>
                <a:uFillTx/>
                <a:latin typeface="Cambria" panose="02040503050406030204" pitchFamily="18" charset="0"/>
                <a:ea typeface="Cambria" panose="02040503050406030204" pitchFamily="18" charset="0"/>
                <a:cs typeface="+mn-cs"/>
              </a:rPr>
              <a:t>DDR3 @ </a:t>
            </a:r>
            <a:r>
              <a:rPr kumimoji="0" lang="en-US" sz="1800" b="1" i="0" u="none" strike="noStrike" kern="1200" cap="none" spc="0" normalizeH="0" baseline="0" noProof="0" dirty="0">
                <a:ln>
                  <a:noFill/>
                </a:ln>
                <a:solidFill>
                  <a:srgbClr val="54A84C"/>
                </a:solidFill>
                <a:effectLst/>
                <a:uLnTx/>
                <a:uFillTx/>
                <a:latin typeface="Cambria" panose="02040503050406030204" pitchFamily="18" charset="0"/>
                <a:ea typeface="Cambria" panose="02040503050406030204" pitchFamily="18" charset="0"/>
                <a:cs typeface="+mn-cs"/>
              </a:rPr>
              <a:t>139K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4A84C"/>
                </a:solidFill>
                <a:effectLst/>
                <a:uLnTx/>
                <a:uFillTx/>
                <a:latin typeface="Cambria" panose="02040503050406030204" pitchFamily="18" charset="0"/>
                <a:ea typeface="Cambria" panose="02040503050406030204" pitchFamily="18" charset="0"/>
                <a:cs typeface="+mn-cs"/>
              </a:rPr>
              <a:t>[Kim+, ISCA’14]</a:t>
            </a:r>
            <a:endParaRPr kumimoji="0" lang="en-CH" sz="1800" b="0" i="0" u="none" strike="noStrike" kern="1200" cap="none" spc="0" normalizeH="0" baseline="0" noProof="0" dirty="0">
              <a:ln>
                <a:noFill/>
              </a:ln>
              <a:solidFill>
                <a:srgbClr val="54A84C"/>
              </a:solidFill>
              <a:effectLst/>
              <a:uLnTx/>
              <a:uFillTx/>
              <a:latin typeface="Cambria" panose="02040503050406030204" pitchFamily="18" charset="0"/>
              <a:ea typeface="Cambria" panose="02040503050406030204" pitchFamily="18" charset="0"/>
              <a:cs typeface="+mn-cs"/>
            </a:endParaRPr>
          </a:p>
        </p:txBody>
      </p:sp>
      <p:cxnSp>
        <p:nvCxnSpPr>
          <p:cNvPr id="15" name="Straight Arrow Connector 14">
            <a:extLst>
              <a:ext uri="{FF2B5EF4-FFF2-40B4-BE49-F238E27FC236}">
                <a16:creationId xmlns:a16="http://schemas.microsoft.com/office/drawing/2014/main" id="{015B135B-0C59-4903-AC1F-8141127A60B6}"/>
              </a:ext>
            </a:extLst>
          </p:cNvPr>
          <p:cNvCxnSpPr>
            <a:cxnSpLocks/>
            <a:endCxn id="20" idx="0"/>
          </p:cNvCxnSpPr>
          <p:nvPr/>
        </p:nvCxnSpPr>
        <p:spPr>
          <a:xfrm flipH="1">
            <a:off x="3081130" y="2398555"/>
            <a:ext cx="439532" cy="2011071"/>
          </a:xfrm>
          <a:prstGeom prst="straightConnector1">
            <a:avLst/>
          </a:prstGeom>
          <a:ln w="38100">
            <a:solidFill>
              <a:srgbClr val="959443"/>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F98B4F1-34C3-4A51-A963-24BB4B5707FD}"/>
              </a:ext>
            </a:extLst>
          </p:cNvPr>
          <p:cNvSpPr txBox="1"/>
          <p:nvPr/>
        </p:nvSpPr>
        <p:spPr>
          <a:xfrm>
            <a:off x="709489" y="6113670"/>
            <a:ext cx="758605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*Not shown: Significant variance in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HC</a:t>
            </a:r>
            <a:r>
              <a:rPr kumimoji="0" lang="en-US" sz="1800" b="0" i="0" u="none" strike="noStrike" kern="1200" cap="none" spc="0" normalizeH="0" baseline="-25000" noProof="0" dirty="0" err="1">
                <a:ln>
                  <a:noFill/>
                </a:ln>
                <a:solidFill>
                  <a:prstClr val="black"/>
                </a:solidFill>
                <a:effectLst/>
                <a:uLnTx/>
                <a:uFillTx/>
                <a:latin typeface="Cambria" panose="02040503050406030204" pitchFamily="18" charset="0"/>
                <a:ea typeface="Cambria" panose="02040503050406030204" pitchFamily="18" charset="0"/>
                <a:cs typeface="+mn-cs"/>
              </a:rPr>
              <a:t>first</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across vendors and die variations</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0" name="TextBox 19">
            <a:extLst>
              <a:ext uri="{FF2B5EF4-FFF2-40B4-BE49-F238E27FC236}">
                <a16:creationId xmlns:a16="http://schemas.microsoft.com/office/drawing/2014/main" id="{FBA2B4AA-2B69-4EA4-BE91-26DEB860AACB}"/>
              </a:ext>
            </a:extLst>
          </p:cNvPr>
          <p:cNvSpPr txBox="1"/>
          <p:nvPr/>
        </p:nvSpPr>
        <p:spPr>
          <a:xfrm>
            <a:off x="2218907" y="4409626"/>
            <a:ext cx="1724446"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59443"/>
                </a:solidFill>
                <a:effectLst/>
                <a:uLnTx/>
                <a:uFillTx/>
                <a:latin typeface="Cambria" panose="02040503050406030204" pitchFamily="18" charset="0"/>
                <a:ea typeface="Cambria" panose="02040503050406030204" pitchFamily="18" charset="0"/>
                <a:cs typeface="+mn-cs"/>
              </a:rPr>
              <a:t>DDR3 @ </a:t>
            </a:r>
            <a:r>
              <a:rPr kumimoji="0" lang="en-US" sz="1800" b="1" i="0" u="none" strike="noStrike" kern="1200" cap="none" spc="0" normalizeH="0" baseline="0" noProof="0" dirty="0">
                <a:ln>
                  <a:noFill/>
                </a:ln>
                <a:solidFill>
                  <a:srgbClr val="959443"/>
                </a:solidFill>
                <a:effectLst/>
                <a:uLnTx/>
                <a:uFillTx/>
                <a:latin typeface="Cambria" panose="02040503050406030204" pitchFamily="18" charset="0"/>
                <a:ea typeface="Cambria" panose="02040503050406030204" pitchFamily="18" charset="0"/>
                <a:cs typeface="+mn-cs"/>
              </a:rPr>
              <a:t>24K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59443"/>
                </a:solidFill>
                <a:effectLst/>
                <a:uLnTx/>
                <a:uFillTx/>
                <a:latin typeface="Cambria" panose="02040503050406030204" pitchFamily="18" charset="0"/>
                <a:ea typeface="Cambria" panose="02040503050406030204" pitchFamily="18" charset="0"/>
                <a:cs typeface="+mn-cs"/>
              </a:rPr>
              <a:t>[Kim+, ISCA’20]</a:t>
            </a:r>
            <a:endParaRPr kumimoji="0" lang="en-CH" sz="1800" b="0" i="0" u="none" strike="noStrike" kern="1200" cap="none" spc="0" normalizeH="0" baseline="0" noProof="0" dirty="0">
              <a:ln>
                <a:noFill/>
              </a:ln>
              <a:solidFill>
                <a:srgbClr val="959443"/>
              </a:solidFill>
              <a:effectLst/>
              <a:uLnTx/>
              <a:uFillTx/>
              <a:latin typeface="Cambria" panose="02040503050406030204" pitchFamily="18" charset="0"/>
              <a:ea typeface="Cambria" panose="02040503050406030204" pitchFamily="18" charset="0"/>
              <a:cs typeface="+mn-cs"/>
            </a:endParaRPr>
          </a:p>
        </p:txBody>
      </p:sp>
      <p:cxnSp>
        <p:nvCxnSpPr>
          <p:cNvPr id="21" name="Straight Arrow Connector 20">
            <a:extLst>
              <a:ext uri="{FF2B5EF4-FFF2-40B4-BE49-F238E27FC236}">
                <a16:creationId xmlns:a16="http://schemas.microsoft.com/office/drawing/2014/main" id="{061AB8C8-5101-462B-B4A9-A13D38AAE045}"/>
              </a:ext>
            </a:extLst>
          </p:cNvPr>
          <p:cNvCxnSpPr>
            <a:cxnSpLocks/>
            <a:endCxn id="22" idx="0"/>
          </p:cNvCxnSpPr>
          <p:nvPr/>
        </p:nvCxnSpPr>
        <p:spPr>
          <a:xfrm>
            <a:off x="5623340" y="2395356"/>
            <a:ext cx="269940" cy="1862342"/>
          </a:xfrm>
          <a:prstGeom prst="straightConnector1">
            <a:avLst/>
          </a:prstGeom>
          <a:ln w="38100">
            <a:solidFill>
              <a:srgbClr val="DC602C"/>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7CF5A15-82E5-40E9-93BF-7140EC6F1F60}"/>
              </a:ext>
            </a:extLst>
          </p:cNvPr>
          <p:cNvSpPr txBox="1"/>
          <p:nvPr/>
        </p:nvSpPr>
        <p:spPr>
          <a:xfrm>
            <a:off x="5031057" y="4257698"/>
            <a:ext cx="1724446"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C602C"/>
                </a:solidFill>
                <a:effectLst/>
                <a:uLnTx/>
                <a:uFillTx/>
                <a:latin typeface="Cambria" panose="02040503050406030204" pitchFamily="18" charset="0"/>
                <a:ea typeface="Cambria" panose="02040503050406030204" pitchFamily="18" charset="0"/>
                <a:cs typeface="+mn-cs"/>
              </a:rPr>
              <a:t>DDR4 @ </a:t>
            </a:r>
            <a:r>
              <a:rPr kumimoji="0" lang="en-US" sz="1800" b="1" i="0" u="none" strike="noStrike" kern="1200" cap="none" spc="0" normalizeH="0" baseline="0" noProof="0" dirty="0">
                <a:ln>
                  <a:noFill/>
                </a:ln>
                <a:solidFill>
                  <a:srgbClr val="DC602C"/>
                </a:solidFill>
                <a:effectLst/>
                <a:uLnTx/>
                <a:uFillTx/>
                <a:latin typeface="Cambria" panose="02040503050406030204" pitchFamily="18" charset="0"/>
                <a:ea typeface="Cambria" panose="02040503050406030204" pitchFamily="18" charset="0"/>
                <a:cs typeface="+mn-cs"/>
              </a:rPr>
              <a:t>10K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C602C"/>
                </a:solidFill>
                <a:effectLst/>
                <a:uLnTx/>
                <a:uFillTx/>
                <a:latin typeface="Cambria" panose="02040503050406030204" pitchFamily="18" charset="0"/>
                <a:ea typeface="Cambria" panose="02040503050406030204" pitchFamily="18" charset="0"/>
                <a:cs typeface="+mn-cs"/>
              </a:rPr>
              <a:t>[Kim+, ISCA’20]</a:t>
            </a:r>
            <a:endParaRPr kumimoji="0" lang="en-CH" sz="1800" b="0" i="0" u="none" strike="noStrike" kern="1200" cap="none" spc="0" normalizeH="0" baseline="0" noProof="0" dirty="0">
              <a:ln>
                <a:noFill/>
              </a:ln>
              <a:solidFill>
                <a:srgbClr val="DC602C"/>
              </a:solidFill>
              <a:effectLst/>
              <a:uLnTx/>
              <a:uFillTx/>
              <a:latin typeface="Cambria" panose="02040503050406030204" pitchFamily="18" charset="0"/>
              <a:ea typeface="Cambria" panose="02040503050406030204" pitchFamily="18" charset="0"/>
              <a:cs typeface="+mn-cs"/>
            </a:endParaRPr>
          </a:p>
        </p:txBody>
      </p:sp>
      <p:sp>
        <p:nvSpPr>
          <p:cNvPr id="35" name="TextBox 34">
            <a:extLst>
              <a:ext uri="{FF2B5EF4-FFF2-40B4-BE49-F238E27FC236}">
                <a16:creationId xmlns:a16="http://schemas.microsoft.com/office/drawing/2014/main" id="{F147B025-1000-433A-83AE-EC6F98A47CA5}"/>
              </a:ext>
            </a:extLst>
          </p:cNvPr>
          <p:cNvSpPr txBox="1"/>
          <p:nvPr/>
        </p:nvSpPr>
        <p:spPr>
          <a:xfrm>
            <a:off x="6318442" y="3646063"/>
            <a:ext cx="1803700"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3015"/>
                </a:solidFill>
                <a:effectLst/>
                <a:uLnTx/>
                <a:uFillTx/>
                <a:latin typeface="Cambria" panose="02040503050406030204" pitchFamily="18" charset="0"/>
                <a:ea typeface="Cambria" panose="02040503050406030204" pitchFamily="18" charset="0"/>
                <a:cs typeface="+mn-cs"/>
              </a:rPr>
              <a:t>LPDDR4 @ </a:t>
            </a:r>
            <a:r>
              <a:rPr kumimoji="0" lang="en-US" sz="1800" b="1" i="0" u="none" strike="noStrike" kern="1200" cap="none" spc="0" normalizeH="0" baseline="0" noProof="0" dirty="0">
                <a:ln>
                  <a:noFill/>
                </a:ln>
                <a:solidFill>
                  <a:srgbClr val="F73015"/>
                </a:solidFill>
                <a:effectLst/>
                <a:uLnTx/>
                <a:uFillTx/>
                <a:latin typeface="Cambria" panose="02040503050406030204" pitchFamily="18" charset="0"/>
                <a:ea typeface="Cambria" panose="02040503050406030204" pitchFamily="18" charset="0"/>
                <a:cs typeface="+mn-cs"/>
              </a:rPr>
              <a:t>4.8K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3015"/>
                </a:solidFill>
                <a:effectLst/>
                <a:uLnTx/>
                <a:uFillTx/>
                <a:latin typeface="Cambria" panose="02040503050406030204" pitchFamily="18" charset="0"/>
                <a:ea typeface="Cambria" panose="02040503050406030204" pitchFamily="18" charset="0"/>
                <a:cs typeface="+mn-cs"/>
              </a:rPr>
              <a:t>[Kim+, ISCA’20]</a:t>
            </a:r>
            <a:endParaRPr kumimoji="0" lang="en-CH" sz="1800" b="0" i="0" u="none" strike="noStrike" kern="1200" cap="none" spc="0" normalizeH="0" baseline="0" noProof="0" dirty="0">
              <a:ln>
                <a:noFill/>
              </a:ln>
              <a:solidFill>
                <a:srgbClr val="F73015"/>
              </a:solidFill>
              <a:effectLst/>
              <a:uLnTx/>
              <a:uFillTx/>
              <a:latin typeface="Cambria" panose="02040503050406030204" pitchFamily="18" charset="0"/>
              <a:ea typeface="Cambria" panose="02040503050406030204" pitchFamily="18" charset="0"/>
              <a:cs typeface="+mn-cs"/>
            </a:endParaRPr>
          </a:p>
        </p:txBody>
      </p:sp>
      <p:cxnSp>
        <p:nvCxnSpPr>
          <p:cNvPr id="37" name="Straight Arrow Connector 36">
            <a:extLst>
              <a:ext uri="{FF2B5EF4-FFF2-40B4-BE49-F238E27FC236}">
                <a16:creationId xmlns:a16="http://schemas.microsoft.com/office/drawing/2014/main" id="{BE2900AE-CCB7-48B2-A2FF-E4EB03431AA9}"/>
              </a:ext>
            </a:extLst>
          </p:cNvPr>
          <p:cNvCxnSpPr>
            <a:cxnSpLocks/>
          </p:cNvCxnSpPr>
          <p:nvPr/>
        </p:nvCxnSpPr>
        <p:spPr>
          <a:xfrm flipH="1">
            <a:off x="4805576" y="2411999"/>
            <a:ext cx="225481" cy="950938"/>
          </a:xfrm>
          <a:prstGeom prst="straightConnector1">
            <a:avLst/>
          </a:prstGeom>
          <a:ln w="38100">
            <a:solidFill>
              <a:srgbClr val="CB7334"/>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5636F6AB-BEAD-4558-8A8B-48D301249CE9}"/>
              </a:ext>
            </a:extLst>
          </p:cNvPr>
          <p:cNvSpPr txBox="1"/>
          <p:nvPr/>
        </p:nvSpPr>
        <p:spPr>
          <a:xfrm>
            <a:off x="3862050" y="3362937"/>
            <a:ext cx="1887056" cy="646331"/>
          </a:xfrm>
          <a:prstGeom prst="rect">
            <a:avLst/>
          </a:prstGeom>
          <a:noFill/>
          <a:ln w="19050">
            <a:solidFill>
              <a:schemeClr val="tx1"/>
            </a:solidFill>
          </a:ln>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B7334"/>
                </a:solidFill>
                <a:effectLst/>
                <a:uLnTx/>
                <a:uFillTx/>
                <a:latin typeface="Cambria" panose="02040503050406030204" pitchFamily="18" charset="0"/>
                <a:ea typeface="Cambria" panose="02040503050406030204" pitchFamily="18" charset="0"/>
                <a:cs typeface="+mn-cs"/>
              </a:rPr>
              <a:t>HBM2 @ </a:t>
            </a:r>
            <a:r>
              <a:rPr kumimoji="0" lang="en-US" sz="1800" b="1" i="0" u="none" strike="noStrike" kern="1200" cap="none" spc="0" normalizeH="0" baseline="0" noProof="0" dirty="0">
                <a:ln>
                  <a:noFill/>
                </a:ln>
                <a:solidFill>
                  <a:srgbClr val="CB7334"/>
                </a:solidFill>
                <a:effectLst/>
                <a:uLnTx/>
                <a:uFillTx/>
                <a:latin typeface="Cambria" panose="02040503050406030204" pitchFamily="18" charset="0"/>
                <a:ea typeface="Cambria" panose="02040503050406030204" pitchFamily="18" charset="0"/>
                <a:cs typeface="+mn-cs"/>
              </a:rPr>
              <a:t>14K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B7334"/>
                </a:solidFill>
                <a:effectLst/>
                <a:uLnTx/>
                <a:uFillTx/>
                <a:latin typeface="Cambria" panose="02040503050406030204" pitchFamily="18" charset="0"/>
                <a:ea typeface="Cambria" panose="02040503050406030204" pitchFamily="18" charset="0"/>
                <a:cs typeface="+mn-cs"/>
              </a:rPr>
              <a:t>[</a:t>
            </a:r>
            <a:r>
              <a:rPr kumimoji="0" lang="en-US" sz="1800" b="0" i="0" u="none" strike="noStrike" kern="1200" cap="none" spc="0" normalizeH="0" baseline="0" noProof="0" dirty="0" err="1">
                <a:ln>
                  <a:noFill/>
                </a:ln>
                <a:solidFill>
                  <a:srgbClr val="CB7334"/>
                </a:solidFill>
                <a:effectLst/>
                <a:uLnTx/>
                <a:uFillTx/>
                <a:latin typeface="Cambria" panose="02040503050406030204" pitchFamily="18" charset="0"/>
                <a:ea typeface="Cambria" panose="02040503050406030204" pitchFamily="18" charset="0"/>
                <a:cs typeface="+mn-cs"/>
              </a:rPr>
              <a:t>Olgun</a:t>
            </a:r>
            <a:r>
              <a:rPr kumimoji="0" lang="en-US" sz="1800" b="0" i="0" u="none" strike="noStrike" kern="1200" cap="none" spc="0" normalizeH="0" baseline="0" noProof="0" dirty="0">
                <a:ln>
                  <a:noFill/>
                </a:ln>
                <a:solidFill>
                  <a:srgbClr val="CB7334"/>
                </a:solidFill>
                <a:effectLst/>
                <a:uLnTx/>
                <a:uFillTx/>
                <a:latin typeface="Cambria" panose="02040503050406030204" pitchFamily="18" charset="0"/>
                <a:ea typeface="Cambria" panose="02040503050406030204" pitchFamily="18" charset="0"/>
                <a:cs typeface="+mn-cs"/>
              </a:rPr>
              <a:t>+, DSN’24]</a:t>
            </a:r>
            <a:endParaRPr kumimoji="0" lang="en-CH" sz="1800" b="0" i="0" u="none" strike="noStrike" kern="1200" cap="none" spc="0" normalizeH="0" baseline="0" noProof="0" dirty="0">
              <a:ln>
                <a:noFill/>
              </a:ln>
              <a:solidFill>
                <a:srgbClr val="CB7334"/>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41669892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 IEEE Micro Top Pick Honorable Mention.</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480641761"/>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B3B37-49D7-6435-735F-5BC81BC44C60}"/>
              </a:ext>
            </a:extLst>
          </p:cNvPr>
          <p:cNvSpPr>
            <a:spLocks noGrp="1"/>
          </p:cNvSpPr>
          <p:nvPr>
            <p:ph type="title"/>
          </p:nvPr>
        </p:nvSpPr>
        <p:spPr/>
        <p:txBody>
          <a:bodyPr/>
          <a:lstStyle/>
          <a:p>
            <a:r>
              <a:rPr lang="en-US" dirty="0"/>
              <a:t>A Poor RowHammer Solution</a:t>
            </a:r>
          </a:p>
        </p:txBody>
      </p:sp>
      <p:sp>
        <p:nvSpPr>
          <p:cNvPr id="3" name="Content Placeholder 2">
            <a:extLst>
              <a:ext uri="{FF2B5EF4-FFF2-40B4-BE49-F238E27FC236}">
                <a16:creationId xmlns:a16="http://schemas.microsoft.com/office/drawing/2014/main" id="{D48359E3-18DC-456E-C91A-DB5CEEDE4ED4}"/>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6F8155C-0718-A917-CA75-71C771C78CE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E8A6BA-C088-9441-9826-2C0854D7F91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7A7546EF-030F-D01B-17DF-7891BFDE582C}"/>
              </a:ext>
            </a:extLst>
          </p:cNvPr>
          <p:cNvGrpSpPr/>
          <p:nvPr/>
        </p:nvGrpSpPr>
        <p:grpSpPr>
          <a:xfrm>
            <a:off x="1691680" y="2564904"/>
            <a:ext cx="5943600" cy="4202996"/>
            <a:chOff x="1598435" y="4209510"/>
            <a:chExt cx="5943600" cy="4202996"/>
          </a:xfrm>
        </p:grpSpPr>
        <p:sp>
          <p:nvSpPr>
            <p:cNvPr id="6" name="TextBox 5">
              <a:extLst>
                <a:ext uri="{FF2B5EF4-FFF2-40B4-BE49-F238E27FC236}">
                  <a16:creationId xmlns:a16="http://schemas.microsoft.com/office/drawing/2014/main" id="{F4A7AFD9-0AB8-BE4D-7CF4-42922B3A0745}"/>
                </a:ext>
              </a:extLst>
            </p:cNvPr>
            <p:cNvSpPr txBox="1"/>
            <p:nvPr/>
          </p:nvSpPr>
          <p:spPr>
            <a:xfrm>
              <a:off x="1598435" y="8181674"/>
              <a:ext cx="5943600" cy="2308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lumMod val="65000"/>
                    </a:prstClr>
                  </a:solidFill>
                  <a:effectLst/>
                  <a:uLnTx/>
                  <a:uFillTx/>
                  <a:latin typeface="Roboto" panose="02000000000000000000" pitchFamily="2" charset="0"/>
                  <a:ea typeface="Roboto" panose="02000000000000000000" pitchFamily="2" charset="0"/>
                  <a:cs typeface="Roboto" panose="02000000000000000000" pitchFamily="2" charset="0"/>
                </a:rPr>
                <a:t>https://www.reddit.com/r/CrappyDesign/comments/arw0q8/now_this_this_is_poor_fencing/</a:t>
              </a:r>
            </a:p>
          </p:txBody>
        </p:sp>
        <p:pic>
          <p:nvPicPr>
            <p:cNvPr id="7" name="Picture 6" descr="CDN media">
              <a:extLst>
                <a:ext uri="{FF2B5EF4-FFF2-40B4-BE49-F238E27FC236}">
                  <a16:creationId xmlns:a16="http://schemas.microsoft.com/office/drawing/2014/main" id="{DF4955A9-5B62-11F8-6335-8B3D9E80B9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572" b="10617"/>
            <a:stretch/>
          </p:blipFill>
          <p:spPr bwMode="auto">
            <a:xfrm>
              <a:off x="2897605" y="4209510"/>
              <a:ext cx="3162300" cy="1956673"/>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Freeform: Shape 14">
            <a:extLst>
              <a:ext uri="{FF2B5EF4-FFF2-40B4-BE49-F238E27FC236}">
                <a16:creationId xmlns:a16="http://schemas.microsoft.com/office/drawing/2014/main" id="{61663939-05E2-F33B-57CA-888577DBD3BA}"/>
              </a:ext>
            </a:extLst>
          </p:cNvPr>
          <p:cNvSpPr/>
          <p:nvPr/>
        </p:nvSpPr>
        <p:spPr>
          <a:xfrm rot="20700000">
            <a:off x="1958578" y="3852575"/>
            <a:ext cx="4856173" cy="619316"/>
          </a:xfrm>
          <a:custGeom>
            <a:avLst/>
            <a:gdLst>
              <a:gd name="connsiteX0" fmla="*/ 0 w 6635416"/>
              <a:gd name="connsiteY0" fmla="*/ 174458 h 1112921"/>
              <a:gd name="connsiteX1" fmla="*/ 60158 w 6635416"/>
              <a:gd name="connsiteY1" fmla="*/ 162426 h 1112921"/>
              <a:gd name="connsiteX2" fmla="*/ 475247 w 6635416"/>
              <a:gd name="connsiteY2" fmla="*/ 132347 h 1112921"/>
              <a:gd name="connsiteX3" fmla="*/ 1834816 w 6635416"/>
              <a:gd name="connsiteY3" fmla="*/ 258679 h 1112921"/>
              <a:gd name="connsiteX4" fmla="*/ 2087479 w 6635416"/>
              <a:gd name="connsiteY4" fmla="*/ 342900 h 1112921"/>
              <a:gd name="connsiteX5" fmla="*/ 2183732 w 6635416"/>
              <a:gd name="connsiteY5" fmla="*/ 391026 h 1112921"/>
              <a:gd name="connsiteX6" fmla="*/ 2225842 w 6635416"/>
              <a:gd name="connsiteY6" fmla="*/ 481263 h 1112921"/>
              <a:gd name="connsiteX7" fmla="*/ 2478505 w 6635416"/>
              <a:gd name="connsiteY7" fmla="*/ 878305 h 1112921"/>
              <a:gd name="connsiteX8" fmla="*/ 2827421 w 6635416"/>
              <a:gd name="connsiteY8" fmla="*/ 1016668 h 1112921"/>
              <a:gd name="connsiteX9" fmla="*/ 3603458 w 6635416"/>
              <a:gd name="connsiteY9" fmla="*/ 1112921 h 1112921"/>
              <a:gd name="connsiteX10" fmla="*/ 4114800 w 6635416"/>
              <a:gd name="connsiteY10" fmla="*/ 1010652 h 1112921"/>
              <a:gd name="connsiteX11" fmla="*/ 4391526 w 6635416"/>
              <a:gd name="connsiteY11" fmla="*/ 421105 h 1112921"/>
              <a:gd name="connsiteX12" fmla="*/ 4499811 w 6635416"/>
              <a:gd name="connsiteY12" fmla="*/ 258679 h 1112921"/>
              <a:gd name="connsiteX13" fmla="*/ 5203658 w 6635416"/>
              <a:gd name="connsiteY13" fmla="*/ 78205 h 1112921"/>
              <a:gd name="connsiteX14" fmla="*/ 5642811 w 6635416"/>
              <a:gd name="connsiteY14" fmla="*/ 36095 h 1112921"/>
              <a:gd name="connsiteX15" fmla="*/ 6430879 w 6635416"/>
              <a:gd name="connsiteY15" fmla="*/ 12031 h 1112921"/>
              <a:gd name="connsiteX16" fmla="*/ 6635416 w 6635416"/>
              <a:gd name="connsiteY16" fmla="*/ 0 h 111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35416" h="1112921">
                <a:moveTo>
                  <a:pt x="0" y="174458"/>
                </a:moveTo>
                <a:cubicBezTo>
                  <a:pt x="20053" y="170447"/>
                  <a:pt x="39892" y="165165"/>
                  <a:pt x="60158" y="162426"/>
                </a:cubicBezTo>
                <a:cubicBezTo>
                  <a:pt x="238785" y="138287"/>
                  <a:pt x="272801" y="141988"/>
                  <a:pt x="475247" y="132347"/>
                </a:cubicBezTo>
                <a:cubicBezTo>
                  <a:pt x="1012796" y="163968"/>
                  <a:pt x="1363719" y="138501"/>
                  <a:pt x="1834816" y="258679"/>
                </a:cubicBezTo>
                <a:cubicBezTo>
                  <a:pt x="1920838" y="280623"/>
                  <a:pt x="2004473" y="311415"/>
                  <a:pt x="2087479" y="342900"/>
                </a:cubicBezTo>
                <a:cubicBezTo>
                  <a:pt x="2121019" y="355622"/>
                  <a:pt x="2151648" y="374984"/>
                  <a:pt x="2183732" y="391026"/>
                </a:cubicBezTo>
                <a:cubicBezTo>
                  <a:pt x="2197769" y="421105"/>
                  <a:pt x="2210998" y="451574"/>
                  <a:pt x="2225842" y="481263"/>
                </a:cubicBezTo>
                <a:cubicBezTo>
                  <a:pt x="2308907" y="647394"/>
                  <a:pt x="2343301" y="759589"/>
                  <a:pt x="2478505" y="878305"/>
                </a:cubicBezTo>
                <a:cubicBezTo>
                  <a:pt x="2578909" y="966464"/>
                  <a:pt x="2698673" y="990918"/>
                  <a:pt x="2827421" y="1016668"/>
                </a:cubicBezTo>
                <a:cubicBezTo>
                  <a:pt x="3225240" y="1096232"/>
                  <a:pt x="3234275" y="1086551"/>
                  <a:pt x="3603458" y="1112921"/>
                </a:cubicBezTo>
                <a:cubicBezTo>
                  <a:pt x="3788972" y="1102802"/>
                  <a:pt x="3961440" y="1134645"/>
                  <a:pt x="4114800" y="1010652"/>
                </a:cubicBezTo>
                <a:cubicBezTo>
                  <a:pt x="4249910" y="901415"/>
                  <a:pt x="4355756" y="474760"/>
                  <a:pt x="4391526" y="421105"/>
                </a:cubicBezTo>
                <a:cubicBezTo>
                  <a:pt x="4427621" y="366963"/>
                  <a:pt x="4449449" y="299884"/>
                  <a:pt x="4499811" y="258679"/>
                </a:cubicBezTo>
                <a:cubicBezTo>
                  <a:pt x="4681513" y="110014"/>
                  <a:pt x="5007962" y="102507"/>
                  <a:pt x="5203658" y="78205"/>
                </a:cubicBezTo>
                <a:cubicBezTo>
                  <a:pt x="5349593" y="60082"/>
                  <a:pt x="5496099" y="46144"/>
                  <a:pt x="5642811" y="36095"/>
                </a:cubicBezTo>
                <a:cubicBezTo>
                  <a:pt x="5901316" y="18389"/>
                  <a:pt x="6171184" y="16509"/>
                  <a:pt x="6430879" y="12031"/>
                </a:cubicBezTo>
                <a:lnTo>
                  <a:pt x="6635416" y="0"/>
                </a:lnTo>
              </a:path>
            </a:pathLst>
          </a:custGeom>
          <a:noFill/>
          <a:ln w="7620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86886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3401715833"/>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977786938"/>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2B79D-DEF6-424D-EECF-7F5A32D3BA18}"/>
              </a:ext>
            </a:extLst>
          </p:cNvPr>
          <p:cNvSpPr>
            <a:spLocks noGrp="1"/>
          </p:cNvSpPr>
          <p:nvPr>
            <p:ph type="title"/>
          </p:nvPr>
        </p:nvSpPr>
        <p:spPr/>
        <p:txBody>
          <a:bodyPr/>
          <a:lstStyle/>
          <a:p>
            <a:r>
              <a:rPr lang="en-US" dirty="0"/>
              <a:t>Improvements in JEDEC (2020-2021)</a:t>
            </a:r>
          </a:p>
        </p:txBody>
      </p:sp>
      <p:sp>
        <p:nvSpPr>
          <p:cNvPr id="3" name="Content Placeholder 2">
            <a:extLst>
              <a:ext uri="{FF2B5EF4-FFF2-40B4-BE49-F238E27FC236}">
                <a16:creationId xmlns:a16="http://schemas.microsoft.com/office/drawing/2014/main" id="{4E470E42-4D04-3811-C135-402D4468535F}"/>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D4EFA5C-CA6E-F3C4-389B-681D922D4AB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103</a:t>
            </a:fld>
            <a:endParaRPr lang="en-US">
              <a:solidFill>
                <a:srgbClr val="000000"/>
              </a:solidFill>
            </a:endParaRPr>
          </a:p>
        </p:txBody>
      </p:sp>
      <p:pic>
        <p:nvPicPr>
          <p:cNvPr id="7" name="Picture 6">
            <a:extLst>
              <a:ext uri="{FF2B5EF4-FFF2-40B4-BE49-F238E27FC236}">
                <a16:creationId xmlns:a16="http://schemas.microsoft.com/office/drawing/2014/main" id="{FB2DCF57-6691-E205-7162-B4DFEB39BF90}"/>
              </a:ext>
            </a:extLst>
          </p:cNvPr>
          <p:cNvPicPr>
            <a:picLocks noChangeAspect="1"/>
          </p:cNvPicPr>
          <p:nvPr/>
        </p:nvPicPr>
        <p:blipFill>
          <a:blip r:embed="rId2"/>
          <a:stretch>
            <a:fillRect/>
          </a:stretch>
        </p:blipFill>
        <p:spPr>
          <a:xfrm>
            <a:off x="14010" y="978514"/>
            <a:ext cx="4251158" cy="3674622"/>
          </a:xfrm>
          <a:prstGeom prst="rect">
            <a:avLst/>
          </a:prstGeom>
        </p:spPr>
      </p:pic>
      <p:pic>
        <p:nvPicPr>
          <p:cNvPr id="8" name="Picture 7">
            <a:extLst>
              <a:ext uri="{FF2B5EF4-FFF2-40B4-BE49-F238E27FC236}">
                <a16:creationId xmlns:a16="http://schemas.microsoft.com/office/drawing/2014/main" id="{46D6EA3B-050D-AD73-AAFF-EBCEFA29E51A}"/>
              </a:ext>
            </a:extLst>
          </p:cNvPr>
          <p:cNvPicPr>
            <a:picLocks noChangeAspect="1"/>
          </p:cNvPicPr>
          <p:nvPr/>
        </p:nvPicPr>
        <p:blipFill>
          <a:blip r:embed="rId3"/>
          <a:stretch>
            <a:fillRect/>
          </a:stretch>
        </p:blipFill>
        <p:spPr>
          <a:xfrm>
            <a:off x="4405029" y="2348880"/>
            <a:ext cx="4726811" cy="3541580"/>
          </a:xfrm>
          <a:prstGeom prst="rect">
            <a:avLst/>
          </a:prstGeom>
        </p:spPr>
      </p:pic>
      <p:sp>
        <p:nvSpPr>
          <p:cNvPr id="9" name="TextBox 8">
            <a:extLst>
              <a:ext uri="{FF2B5EF4-FFF2-40B4-BE49-F238E27FC236}">
                <a16:creationId xmlns:a16="http://schemas.microsoft.com/office/drawing/2014/main" id="{A9850A6B-69D3-59C4-9961-4C4BAF7FB361}"/>
              </a:ext>
            </a:extLst>
          </p:cNvPr>
          <p:cNvSpPr txBox="1"/>
          <p:nvPr/>
        </p:nvSpPr>
        <p:spPr>
          <a:xfrm>
            <a:off x="0" y="5367024"/>
            <a:ext cx="4309321" cy="276999"/>
          </a:xfrm>
          <a:prstGeom prst="rect">
            <a:avLst/>
          </a:prstGeom>
          <a:noFill/>
        </p:spPr>
        <p:txBody>
          <a:bodyPr wrap="none" rtlCol="0">
            <a:spAutoFit/>
          </a:bodyPr>
          <a:lstStyle/>
          <a:p>
            <a:r>
              <a:rPr lang="en-US" sz="1200" dirty="0">
                <a:solidFill>
                  <a:srgbClr val="0000FF"/>
                </a:solidFill>
                <a:hlinkClick r:id="rId4">
                  <a:extLst>
                    <a:ext uri="{A12FA001-AC4F-418D-AE19-62706E023703}">
                      <ahyp:hlinkClr xmlns:ahyp="http://schemas.microsoft.com/office/drawing/2018/hyperlinkcolor" val="tx"/>
                    </a:ext>
                  </a:extLst>
                </a:hlinkClick>
              </a:rPr>
              <a:t>https://www.jedec.org/standards-documents/docs/jep300-1</a:t>
            </a:r>
            <a:r>
              <a:rPr lang="en-US" sz="1200" dirty="0">
                <a:solidFill>
                  <a:srgbClr val="0000FF"/>
                </a:solidFill>
              </a:rPr>
              <a:t> </a:t>
            </a:r>
          </a:p>
        </p:txBody>
      </p:sp>
      <p:sp>
        <p:nvSpPr>
          <p:cNvPr id="10" name="TextBox 9">
            <a:extLst>
              <a:ext uri="{FF2B5EF4-FFF2-40B4-BE49-F238E27FC236}">
                <a16:creationId xmlns:a16="http://schemas.microsoft.com/office/drawing/2014/main" id="{C07F8C60-561B-7B03-D7C3-2DD91F56FEE7}"/>
              </a:ext>
            </a:extLst>
          </p:cNvPr>
          <p:cNvSpPr txBox="1"/>
          <p:nvPr/>
        </p:nvSpPr>
        <p:spPr>
          <a:xfrm>
            <a:off x="4700535" y="5993637"/>
            <a:ext cx="4309321" cy="276999"/>
          </a:xfrm>
          <a:prstGeom prst="rect">
            <a:avLst/>
          </a:prstGeom>
          <a:noFill/>
        </p:spPr>
        <p:txBody>
          <a:bodyPr wrap="none" rtlCol="0">
            <a:spAutoFit/>
          </a:bodyPr>
          <a:lstStyle/>
          <a:p>
            <a:r>
              <a:rPr lang="en-US" sz="1200" dirty="0">
                <a:solidFill>
                  <a:srgbClr val="0000FF"/>
                </a:solidFill>
                <a:hlinkClick r:id="rId5">
                  <a:extLst>
                    <a:ext uri="{A12FA001-AC4F-418D-AE19-62706E023703}">
                      <ahyp:hlinkClr xmlns:ahyp="http://schemas.microsoft.com/office/drawing/2018/hyperlinkcolor" val="tx"/>
                    </a:ext>
                  </a:extLst>
                </a:hlinkClick>
              </a:rPr>
              <a:t>https://www.jedec.org/standards-documents/docs/jep301-1</a:t>
            </a:r>
            <a:r>
              <a:rPr lang="en-US" sz="1200" dirty="0">
                <a:solidFill>
                  <a:srgbClr val="0000FF"/>
                </a:solidFill>
              </a:rPr>
              <a:t> </a:t>
            </a:r>
          </a:p>
        </p:txBody>
      </p:sp>
    </p:spTree>
    <p:extLst>
      <p:ext uri="{BB962C8B-B14F-4D97-AF65-F5344CB8AC3E}">
        <p14:creationId xmlns:p14="http://schemas.microsoft.com/office/powerpoint/2010/main" val="2112390285"/>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83520-AAE5-BC54-1A37-67AA3C05723E}"/>
              </a:ext>
            </a:extLst>
          </p:cNvPr>
          <p:cNvSpPr>
            <a:spLocks noGrp="1"/>
          </p:cNvSpPr>
          <p:nvPr>
            <p:ph type="title"/>
          </p:nvPr>
        </p:nvSpPr>
        <p:spPr/>
        <p:txBody>
          <a:bodyPr/>
          <a:lstStyle/>
          <a:p>
            <a:r>
              <a:rPr lang="en-US" dirty="0"/>
              <a:t>Improvements in JEDEC (2024)</a:t>
            </a:r>
          </a:p>
        </p:txBody>
      </p:sp>
      <p:sp>
        <p:nvSpPr>
          <p:cNvPr id="3" name="Content Placeholder 2">
            <a:extLst>
              <a:ext uri="{FF2B5EF4-FFF2-40B4-BE49-F238E27FC236}">
                <a16:creationId xmlns:a16="http://schemas.microsoft.com/office/drawing/2014/main" id="{264485C1-5E6A-0CB4-56ED-A3C7DB1FFA7D}"/>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57317FB-D5FE-A597-D3A1-5730D9A33D5C}"/>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104</a:t>
            </a:fld>
            <a:endParaRPr lang="en-US">
              <a:solidFill>
                <a:srgbClr val="000000"/>
              </a:solidFill>
            </a:endParaRPr>
          </a:p>
        </p:txBody>
      </p:sp>
      <p:pic>
        <p:nvPicPr>
          <p:cNvPr id="5" name="Picture 4">
            <a:extLst>
              <a:ext uri="{FF2B5EF4-FFF2-40B4-BE49-F238E27FC236}">
                <a16:creationId xmlns:a16="http://schemas.microsoft.com/office/drawing/2014/main" id="{2B6FC288-6FDF-CF7A-DDC4-ABEAEFB80708}"/>
              </a:ext>
            </a:extLst>
          </p:cNvPr>
          <p:cNvPicPr>
            <a:picLocks noChangeAspect="1"/>
          </p:cNvPicPr>
          <p:nvPr/>
        </p:nvPicPr>
        <p:blipFill>
          <a:blip r:embed="rId2"/>
          <a:stretch>
            <a:fillRect/>
          </a:stretch>
        </p:blipFill>
        <p:spPr>
          <a:xfrm>
            <a:off x="685800" y="2296792"/>
            <a:ext cx="7772400" cy="4156544"/>
          </a:xfrm>
          <a:prstGeom prst="rect">
            <a:avLst/>
          </a:prstGeom>
        </p:spPr>
      </p:pic>
      <p:pic>
        <p:nvPicPr>
          <p:cNvPr id="6" name="Picture 5">
            <a:extLst>
              <a:ext uri="{FF2B5EF4-FFF2-40B4-BE49-F238E27FC236}">
                <a16:creationId xmlns:a16="http://schemas.microsoft.com/office/drawing/2014/main" id="{11367C7B-373D-8421-108E-2325C880658E}"/>
              </a:ext>
            </a:extLst>
          </p:cNvPr>
          <p:cNvPicPr>
            <a:picLocks noChangeAspect="1"/>
          </p:cNvPicPr>
          <p:nvPr/>
        </p:nvPicPr>
        <p:blipFill>
          <a:blip r:embed="rId3"/>
          <a:stretch>
            <a:fillRect/>
          </a:stretch>
        </p:blipFill>
        <p:spPr>
          <a:xfrm>
            <a:off x="685800" y="1012958"/>
            <a:ext cx="7772400" cy="1767970"/>
          </a:xfrm>
          <a:prstGeom prst="rect">
            <a:avLst/>
          </a:prstGeom>
        </p:spPr>
      </p:pic>
    </p:spTree>
    <p:extLst>
      <p:ext uri="{BB962C8B-B14F-4D97-AF65-F5344CB8AC3E}">
        <p14:creationId xmlns:p14="http://schemas.microsoft.com/office/powerpoint/2010/main" val="3854941850"/>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
        <p:nvSpPr>
          <p:cNvPr id="4" name="TextBox 3">
            <a:extLst>
              <a:ext uri="{FF2B5EF4-FFF2-40B4-BE49-F238E27FC236}">
                <a16:creationId xmlns:a16="http://schemas.microsoft.com/office/drawing/2014/main" id="{E8DD6B71-D3D7-C395-D3C8-DFD519CFB134}"/>
              </a:ext>
            </a:extLst>
          </p:cNvPr>
          <p:cNvSpPr txBox="1"/>
          <p:nvPr/>
        </p:nvSpPr>
        <p:spPr>
          <a:xfrm>
            <a:off x="2743329" y="6546318"/>
            <a:ext cx="3822393" cy="338554"/>
          </a:xfrm>
          <a:prstGeom prst="rect">
            <a:avLst/>
          </a:prstGeom>
          <a:noFill/>
        </p:spPr>
        <p:txBody>
          <a:bodyPr wrap="none" rtlCol="0">
            <a:spAutoFit/>
          </a:bodyPr>
          <a:lstStyle/>
          <a:p>
            <a:r>
              <a:rPr lang="en-US" sz="1600" dirty="0">
                <a:solidFill>
                  <a:srgbClr val="0000FF"/>
                </a:solidFill>
                <a:latin typeface="Tahoma" panose="020B0604030504040204" pitchFamily="34" charset="0"/>
                <a:ea typeface="Tahoma" panose="020B0604030504040204" pitchFamily="34" charset="0"/>
                <a:cs typeface="Tahoma" panose="020B0604030504040204" pitchFamily="34" charset="0"/>
                <a:hlinkClick r:id="rId14">
                  <a:extLst>
                    <a:ext uri="{A12FA001-AC4F-418D-AE19-62706E023703}">
                      <ahyp:hlinkClr xmlns:ahyp="http://schemas.microsoft.com/office/drawing/2018/hyperlinkcolor" val="tx"/>
                    </a:ext>
                  </a:extLst>
                </a:hlinkClick>
              </a:rPr>
              <a:t>https://github.com/CMU-SAFARI/U-TRR</a:t>
            </a:r>
            <a:r>
              <a:rPr lang="en-US" sz="1600" dirty="0">
                <a:solidFill>
                  <a:srgbClr val="0000FF"/>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376744607"/>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ECC is ineffective: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up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336769928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004B2-FFF7-E34F-88AB-4C91B26F2B18}"/>
              </a:ext>
            </a:extLst>
          </p:cNvPr>
          <p:cNvSpPr>
            <a:spLocks noGrp="1"/>
          </p:cNvSpPr>
          <p:nvPr>
            <p:ph type="title"/>
          </p:nvPr>
        </p:nvSpPr>
        <p:spPr>
          <a:xfrm>
            <a:off x="152400" y="167481"/>
            <a:ext cx="9144000" cy="884238"/>
          </a:xfrm>
        </p:spPr>
        <p:txBody>
          <a:bodyPr/>
          <a:lstStyle/>
          <a:p>
            <a:r>
              <a:rPr lang="en-US" sz="3200" dirty="0"/>
              <a:t>Google’s Half-Double RowHammer Attack (May 2021)</a:t>
            </a:r>
          </a:p>
        </p:txBody>
      </p:sp>
      <p:sp>
        <p:nvSpPr>
          <p:cNvPr id="3" name="Content Placeholder 2">
            <a:extLst>
              <a:ext uri="{FF2B5EF4-FFF2-40B4-BE49-F238E27FC236}">
                <a16:creationId xmlns:a16="http://schemas.microsoft.com/office/drawing/2014/main" id="{0CE387F7-0F39-CD4A-BF20-820C302780C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DCCA3A5-8D39-B74D-A976-0BE416012ABF}"/>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2B4A234-1D37-2146-AC76-0B1A998FA7C9}"/>
              </a:ext>
            </a:extLst>
          </p:cNvPr>
          <p:cNvPicPr>
            <a:picLocks noChangeAspect="1"/>
          </p:cNvPicPr>
          <p:nvPr/>
        </p:nvPicPr>
        <p:blipFill>
          <a:blip r:embed="rId2"/>
          <a:stretch>
            <a:fillRect/>
          </a:stretch>
        </p:blipFill>
        <p:spPr>
          <a:xfrm>
            <a:off x="1827958" y="926725"/>
            <a:ext cx="5334842" cy="5474075"/>
          </a:xfrm>
          <a:prstGeom prst="rect">
            <a:avLst/>
          </a:prstGeom>
        </p:spPr>
      </p:pic>
      <p:sp>
        <p:nvSpPr>
          <p:cNvPr id="6" name="TextBox 5">
            <a:extLst>
              <a:ext uri="{FF2B5EF4-FFF2-40B4-BE49-F238E27FC236}">
                <a16:creationId xmlns:a16="http://schemas.microsoft.com/office/drawing/2014/main" id="{AA10BBA8-F93E-E547-AF68-6F5CA6EE1938}"/>
              </a:ext>
            </a:extLst>
          </p:cNvPr>
          <p:cNvSpPr txBox="1"/>
          <p:nvPr/>
        </p:nvSpPr>
        <p:spPr>
          <a:xfrm>
            <a:off x="1524000" y="6523236"/>
            <a:ext cx="5968109"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security.googleblog.com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/2021/05/introducing-half-double-new-</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hammering.html</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98615254"/>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E387F7-0F39-CD4A-BF20-820C302780CB}"/>
              </a:ext>
            </a:extLst>
          </p:cNvPr>
          <p:cNvSpPr>
            <a:spLocks noGrp="1"/>
          </p:cNvSpPr>
          <p:nvPr>
            <p:ph idx="1"/>
          </p:nvPr>
        </p:nvSpPr>
        <p:spPr>
          <a:xfrm>
            <a:off x="228600" y="4572000"/>
            <a:ext cx="8763000" cy="1676400"/>
          </a:xfrm>
        </p:spPr>
        <p:txBody>
          <a:bodyPr/>
          <a:lstStyle/>
          <a:p>
            <a:r>
              <a:rPr lang="en-US" sz="1400" dirty="0"/>
              <a:t>Given three consecutive rows A, B, and C, </a:t>
            </a:r>
            <a:r>
              <a:rPr lang="en-US" sz="1400" dirty="0">
                <a:solidFill>
                  <a:srgbClr val="0432FF"/>
                </a:solidFill>
              </a:rPr>
              <a:t>we were able to attack C by directing a very large number of accesses to A, along with just a handful (~dozens) to B</a:t>
            </a:r>
            <a:r>
              <a:rPr lang="en-US" sz="1400" dirty="0"/>
              <a:t>. </a:t>
            </a:r>
          </a:p>
          <a:p>
            <a:r>
              <a:rPr lang="en-US" sz="1400" dirty="0"/>
              <a:t>Based on our experiments, accesses to B have a non-linear gating effect, in which they appear to “transport” the </a:t>
            </a:r>
            <a:r>
              <a:rPr lang="en-US" sz="1400" dirty="0" err="1"/>
              <a:t>Rowhammer</a:t>
            </a:r>
            <a:r>
              <a:rPr lang="en-US" sz="1400" dirty="0"/>
              <a:t> effect of A onto C. </a:t>
            </a:r>
          </a:p>
          <a:p>
            <a:endParaRPr lang="en-US" sz="1400" dirty="0"/>
          </a:p>
          <a:p>
            <a:r>
              <a:rPr lang="en-US" sz="1400" dirty="0"/>
              <a:t>This is likely an indication that the electrical coupling responsible for </a:t>
            </a:r>
            <a:r>
              <a:rPr lang="en-US" sz="1400" b="1" dirty="0" err="1">
                <a:solidFill>
                  <a:srgbClr val="0432FF"/>
                </a:solidFill>
              </a:rPr>
              <a:t>Rowhammer</a:t>
            </a:r>
            <a:r>
              <a:rPr lang="en-US" sz="1400" dirty="0"/>
              <a:t> is a property of distance, </a:t>
            </a:r>
            <a:r>
              <a:rPr lang="en-US" sz="1400" b="1" dirty="0">
                <a:solidFill>
                  <a:srgbClr val="0432FF"/>
                </a:solidFill>
              </a:rPr>
              <a:t>effectively becoming stronger </a:t>
            </a:r>
            <a:r>
              <a:rPr lang="en-US" sz="1400" dirty="0"/>
              <a:t>and longer-ranged as cell geometries shrink down.</a:t>
            </a:r>
          </a:p>
        </p:txBody>
      </p:sp>
      <p:sp>
        <p:nvSpPr>
          <p:cNvPr id="4" name="Slide Number Placeholder 3">
            <a:extLst>
              <a:ext uri="{FF2B5EF4-FFF2-40B4-BE49-F238E27FC236}">
                <a16:creationId xmlns:a16="http://schemas.microsoft.com/office/drawing/2014/main" id="{FDCCA3A5-8D39-B74D-A976-0BE416012ABF}"/>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AA10BBA8-F93E-E547-AF68-6F5CA6EE1938}"/>
              </a:ext>
            </a:extLst>
          </p:cNvPr>
          <p:cNvSpPr txBox="1"/>
          <p:nvPr/>
        </p:nvSpPr>
        <p:spPr>
          <a:xfrm>
            <a:off x="1524000" y="6523236"/>
            <a:ext cx="6054671"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2"/>
              </a:rPr>
              <a:t>https://security.googleblog.com/2021/05/introducing-half-double-new-hammering.html</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7" name="Picture 6">
            <a:extLst>
              <a:ext uri="{FF2B5EF4-FFF2-40B4-BE49-F238E27FC236}">
                <a16:creationId xmlns:a16="http://schemas.microsoft.com/office/drawing/2014/main" id="{001A8B56-8802-0F4C-98DB-693A3D5BEB33}"/>
              </a:ext>
            </a:extLst>
          </p:cNvPr>
          <p:cNvPicPr>
            <a:picLocks noChangeAspect="1"/>
          </p:cNvPicPr>
          <p:nvPr/>
        </p:nvPicPr>
        <p:blipFill>
          <a:blip r:embed="rId3"/>
          <a:stretch>
            <a:fillRect/>
          </a:stretch>
        </p:blipFill>
        <p:spPr>
          <a:xfrm>
            <a:off x="1206124" y="1094263"/>
            <a:ext cx="5705875" cy="3060700"/>
          </a:xfrm>
          <a:prstGeom prst="rect">
            <a:avLst/>
          </a:prstGeom>
        </p:spPr>
      </p:pic>
      <p:sp>
        <p:nvSpPr>
          <p:cNvPr id="9" name="Title 1">
            <a:extLst>
              <a:ext uri="{FF2B5EF4-FFF2-40B4-BE49-F238E27FC236}">
                <a16:creationId xmlns:a16="http://schemas.microsoft.com/office/drawing/2014/main" id="{68AE6E48-E690-5A56-D71E-93827AE96DD5}"/>
              </a:ext>
            </a:extLst>
          </p:cNvPr>
          <p:cNvSpPr>
            <a:spLocks noGrp="1"/>
          </p:cNvSpPr>
          <p:nvPr>
            <p:ph type="title"/>
          </p:nvPr>
        </p:nvSpPr>
        <p:spPr>
          <a:xfrm>
            <a:off x="152400" y="167481"/>
            <a:ext cx="9144000" cy="884238"/>
          </a:xfrm>
        </p:spPr>
        <p:txBody>
          <a:bodyPr/>
          <a:lstStyle/>
          <a:p>
            <a:r>
              <a:rPr lang="en-US" sz="3200" dirty="0"/>
              <a:t>Google’s Half-Double RowHammer Attack (May 2021)</a:t>
            </a:r>
          </a:p>
        </p:txBody>
      </p:sp>
    </p:spTree>
    <p:extLst>
      <p:ext uri="{BB962C8B-B14F-4D97-AF65-F5344CB8AC3E}">
        <p14:creationId xmlns:p14="http://schemas.microsoft.com/office/powerpoint/2010/main" val="2300977949"/>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1DA7-26F4-41AC-D334-77627BAB18B4}"/>
              </a:ext>
            </a:extLst>
          </p:cNvPr>
          <p:cNvSpPr>
            <a:spLocks noGrp="1"/>
          </p:cNvSpPr>
          <p:nvPr>
            <p:ph type="title"/>
          </p:nvPr>
        </p:nvSpPr>
        <p:spPr>
          <a:xfrm>
            <a:off x="228600" y="228600"/>
            <a:ext cx="8610600" cy="884238"/>
          </a:xfrm>
        </p:spPr>
        <p:txBody>
          <a:bodyPr/>
          <a:lstStyle/>
          <a:p>
            <a:r>
              <a:rPr kumimoji="0" lang="en-US" sz="3200" b="0" i="0" u="none" strike="noStrike" kern="0" cap="none" spc="0" normalizeH="0" baseline="0" noProof="0" dirty="0">
                <a:ln>
                  <a:noFill/>
                </a:ln>
                <a:solidFill>
                  <a:srgbClr val="006633"/>
                </a:solidFill>
                <a:effectLst/>
                <a:uLnTx/>
                <a:uFillTx/>
                <a:latin typeface="Garamond"/>
                <a:ea typeface="ＭＳ Ｐゴシック" pitchFamily="-106" charset="-128"/>
              </a:rPr>
              <a:t>Google’s Half-Double RowHammer Attack</a:t>
            </a:r>
            <a:endParaRPr lang="en-US" dirty="0"/>
          </a:p>
        </p:txBody>
      </p:sp>
      <p:sp>
        <p:nvSpPr>
          <p:cNvPr id="3" name="Content Placeholder 2">
            <a:extLst>
              <a:ext uri="{FF2B5EF4-FFF2-40B4-BE49-F238E27FC236}">
                <a16:creationId xmlns:a16="http://schemas.microsoft.com/office/drawing/2014/main" id="{B26C9060-7384-7392-A577-C2D2182F7A36}"/>
              </a:ext>
            </a:extLst>
          </p:cNvPr>
          <p:cNvSpPr>
            <a:spLocks noGrp="1"/>
          </p:cNvSpPr>
          <p:nvPr>
            <p:ph idx="1"/>
          </p:nvPr>
        </p:nvSpPr>
        <p:spPr/>
        <p:txBody>
          <a:bodyPr/>
          <a:lstStyle/>
          <a:p>
            <a:r>
              <a:rPr lang="en-US" b="1" dirty="0">
                <a:solidFill>
                  <a:srgbClr val="0000FF"/>
                </a:solidFill>
              </a:rPr>
              <a:t>Appears at USENIX Security 2022</a:t>
            </a:r>
          </a:p>
        </p:txBody>
      </p:sp>
      <p:sp>
        <p:nvSpPr>
          <p:cNvPr id="4" name="Slide Number Placeholder 3">
            <a:extLst>
              <a:ext uri="{FF2B5EF4-FFF2-40B4-BE49-F238E27FC236}">
                <a16:creationId xmlns:a16="http://schemas.microsoft.com/office/drawing/2014/main" id="{62FAD2AC-F0F5-5D31-CE72-F51DD062191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399AB64-40E1-C681-4590-E67555BCC0CE}"/>
              </a:ext>
            </a:extLst>
          </p:cNvPr>
          <p:cNvPicPr>
            <a:picLocks noChangeAspect="1"/>
          </p:cNvPicPr>
          <p:nvPr/>
        </p:nvPicPr>
        <p:blipFill>
          <a:blip r:embed="rId2"/>
          <a:stretch>
            <a:fillRect/>
          </a:stretch>
        </p:blipFill>
        <p:spPr>
          <a:xfrm>
            <a:off x="685800" y="2685038"/>
            <a:ext cx="7772400" cy="2328138"/>
          </a:xfrm>
          <a:prstGeom prst="rect">
            <a:avLst/>
          </a:prstGeom>
        </p:spPr>
      </p:pic>
      <p:sp>
        <p:nvSpPr>
          <p:cNvPr id="6" name="TextBox 5">
            <a:extLst>
              <a:ext uri="{FF2B5EF4-FFF2-40B4-BE49-F238E27FC236}">
                <a16:creationId xmlns:a16="http://schemas.microsoft.com/office/drawing/2014/main" id="{DC6C9704-1EAD-1A37-A8F4-CFD300BACEBA}"/>
              </a:ext>
            </a:extLst>
          </p:cNvPr>
          <p:cNvSpPr txBox="1"/>
          <p:nvPr/>
        </p:nvSpPr>
        <p:spPr>
          <a:xfrm>
            <a:off x="1907777" y="6475511"/>
            <a:ext cx="5328446"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https://www.usenix.org/system/files/sec22-kogler-half-double.pdf</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Tree>
    <p:extLst>
      <p:ext uri="{BB962C8B-B14F-4D97-AF65-F5344CB8AC3E}">
        <p14:creationId xmlns:p14="http://schemas.microsoft.com/office/powerpoint/2010/main" val="2714007294"/>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6A7F4-BFB3-F9EA-A331-A7B0AF7204D6}"/>
              </a:ext>
            </a:extLst>
          </p:cNvPr>
          <p:cNvSpPr>
            <a:spLocks noGrp="1"/>
          </p:cNvSpPr>
          <p:nvPr>
            <p:ph type="title"/>
          </p:nvPr>
        </p:nvSpPr>
        <p:spPr/>
        <p:txBody>
          <a:bodyPr/>
          <a:lstStyle/>
          <a:p>
            <a:r>
              <a:rPr lang="en-US" dirty="0"/>
              <a:t>Microsoft’s MOESI-prime Work </a:t>
            </a:r>
            <a:r>
              <a:rPr lang="en-US" sz="3000" b="1" dirty="0"/>
              <a:t>[ISCA’22]</a:t>
            </a:r>
          </a:p>
        </p:txBody>
      </p:sp>
      <p:sp>
        <p:nvSpPr>
          <p:cNvPr id="3" name="Content Placeholder 2">
            <a:extLst>
              <a:ext uri="{FF2B5EF4-FFF2-40B4-BE49-F238E27FC236}">
                <a16:creationId xmlns:a16="http://schemas.microsoft.com/office/drawing/2014/main" id="{6B7141C1-F8B6-6C88-9A5D-E9845A06D33B}"/>
              </a:ext>
            </a:extLst>
          </p:cNvPr>
          <p:cNvSpPr>
            <a:spLocks noGrp="1"/>
          </p:cNvSpPr>
          <p:nvPr>
            <p:ph idx="1"/>
          </p:nvPr>
        </p:nvSpPr>
        <p:spPr>
          <a:xfrm>
            <a:off x="228600" y="1012279"/>
            <a:ext cx="8610600" cy="5153025"/>
          </a:xfrm>
        </p:spPr>
        <p:txBody>
          <a:bodyPr/>
          <a:lstStyle/>
          <a:p>
            <a:r>
              <a:rPr lang="en-US" dirty="0"/>
              <a:t>Introduces </a:t>
            </a:r>
            <a:r>
              <a:rPr lang="en-US" dirty="0">
                <a:solidFill>
                  <a:srgbClr val="0000FF"/>
                </a:solidFill>
              </a:rPr>
              <a:t>coherence-induced hammering</a:t>
            </a:r>
          </a:p>
          <a:p>
            <a:r>
              <a:rPr lang="en-US" dirty="0">
                <a:solidFill>
                  <a:srgbClr val="FF0000"/>
                </a:solidFill>
              </a:rPr>
              <a:t>Hammering in commodity workloads (non-malicious code)</a:t>
            </a:r>
          </a:p>
        </p:txBody>
      </p:sp>
      <p:sp>
        <p:nvSpPr>
          <p:cNvPr id="4" name="Slide Number Placeholder 3">
            <a:extLst>
              <a:ext uri="{FF2B5EF4-FFF2-40B4-BE49-F238E27FC236}">
                <a16:creationId xmlns:a16="http://schemas.microsoft.com/office/drawing/2014/main" id="{89090EBA-44BF-1981-C9E1-3012555B1CA4}"/>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111</a:t>
            </a:fld>
            <a:endParaRPr lang="en-US">
              <a:solidFill>
                <a:srgbClr val="000000"/>
              </a:solidFill>
            </a:endParaRPr>
          </a:p>
        </p:txBody>
      </p:sp>
      <p:pic>
        <p:nvPicPr>
          <p:cNvPr id="5" name="Picture 4">
            <a:extLst>
              <a:ext uri="{FF2B5EF4-FFF2-40B4-BE49-F238E27FC236}">
                <a16:creationId xmlns:a16="http://schemas.microsoft.com/office/drawing/2014/main" id="{5CF1DE9A-9B0E-1DD9-4830-F8D232C7C73B}"/>
              </a:ext>
            </a:extLst>
          </p:cNvPr>
          <p:cNvPicPr>
            <a:picLocks noChangeAspect="1"/>
          </p:cNvPicPr>
          <p:nvPr/>
        </p:nvPicPr>
        <p:blipFill>
          <a:blip r:embed="rId2"/>
          <a:stretch>
            <a:fillRect/>
          </a:stretch>
        </p:blipFill>
        <p:spPr>
          <a:xfrm>
            <a:off x="685800" y="2276872"/>
            <a:ext cx="7772400" cy="3993089"/>
          </a:xfrm>
          <a:prstGeom prst="rect">
            <a:avLst/>
          </a:prstGeom>
        </p:spPr>
      </p:pic>
      <p:sp>
        <p:nvSpPr>
          <p:cNvPr id="6" name="TextBox 5">
            <a:extLst>
              <a:ext uri="{FF2B5EF4-FFF2-40B4-BE49-F238E27FC236}">
                <a16:creationId xmlns:a16="http://schemas.microsoft.com/office/drawing/2014/main" id="{C2604E8D-2134-8D64-E4C9-EC3DD46858E0}"/>
              </a:ext>
            </a:extLst>
          </p:cNvPr>
          <p:cNvSpPr txBox="1"/>
          <p:nvPr/>
        </p:nvSpPr>
        <p:spPr>
          <a:xfrm>
            <a:off x="2174488" y="6516052"/>
            <a:ext cx="5087034" cy="369332"/>
          </a:xfrm>
          <a:prstGeom prst="rect">
            <a:avLst/>
          </a:prstGeom>
          <a:noFill/>
        </p:spPr>
        <p:txBody>
          <a:bodyPr wrap="none" rtlCol="0">
            <a:spAutoFit/>
          </a:bodyPr>
          <a:lstStyle/>
          <a:p>
            <a:r>
              <a:rPr lang="en-US" dirty="0">
                <a:hlinkClick r:id="rId3"/>
              </a:rPr>
              <a:t>https://www.kevinloughlin.org/moesi-prime.pdf</a:t>
            </a:r>
            <a:r>
              <a:rPr lang="en-US" dirty="0"/>
              <a:t> </a:t>
            </a:r>
          </a:p>
        </p:txBody>
      </p:sp>
    </p:spTree>
    <p:extLst>
      <p:ext uri="{BB962C8B-B14F-4D97-AF65-F5344CB8AC3E}">
        <p14:creationId xmlns:p14="http://schemas.microsoft.com/office/powerpoint/2010/main" val="2580785017"/>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40271"/>
            <a:ext cx="8610600" cy="5153025"/>
          </a:xfrm>
        </p:spPr>
        <p:txBody>
          <a:bodyPr/>
          <a:lstStyle/>
          <a:p>
            <a:r>
              <a:rPr lang="en-US" sz="1500" dirty="0"/>
              <a:t>A. </a:t>
            </a:r>
            <a:r>
              <a:rPr lang="en-US" sz="1500" dirty="0" err="1"/>
              <a:t>Giray</a:t>
            </a:r>
            <a:r>
              <a:rPr lang="en-US" sz="1500" dirty="0"/>
              <a:t> </a:t>
            </a:r>
            <a:r>
              <a:rPr lang="en-US" sz="1500" dirty="0" err="1"/>
              <a:t>Yaglikci</a:t>
            </a:r>
            <a:r>
              <a:rPr lang="en-US" sz="1500" dirty="0"/>
              <a:t>, Minesh Patel, </a:t>
            </a:r>
            <a:r>
              <a:rPr lang="en-US" sz="1500" dirty="0" err="1"/>
              <a:t>Jeremie</a:t>
            </a:r>
            <a:r>
              <a:rPr lang="en-US" sz="1500" dirty="0"/>
              <a:t> S. Kim, </a:t>
            </a:r>
            <a:r>
              <a:rPr lang="en-US" sz="1500" dirty="0" err="1"/>
              <a:t>Roknoddin</a:t>
            </a:r>
            <a:r>
              <a:rPr lang="en-US" sz="1500" dirty="0"/>
              <a:t> Azizi, </a:t>
            </a:r>
            <a:r>
              <a:rPr lang="en-US" sz="1500" dirty="0" err="1"/>
              <a:t>Ataberk</a:t>
            </a:r>
            <a:r>
              <a:rPr lang="en-US" sz="1500" dirty="0"/>
              <a:t> </a:t>
            </a:r>
            <a:r>
              <a:rPr lang="en-US" sz="1500" dirty="0" err="1"/>
              <a:t>Olgun</a:t>
            </a:r>
            <a:r>
              <a:rPr lang="en-US" sz="1500" dirty="0"/>
              <a:t>, Lois </a:t>
            </a:r>
            <a:r>
              <a:rPr lang="en-US" sz="1500" dirty="0" err="1"/>
              <a:t>Orosa</a:t>
            </a:r>
            <a:r>
              <a:rPr lang="en-US" sz="1500" dirty="0"/>
              <a:t>, Hasan Hassan, </a:t>
            </a:r>
            <a:r>
              <a:rPr lang="en-US" sz="1500" dirty="0" err="1"/>
              <a:t>Jisung</a:t>
            </a:r>
            <a:r>
              <a:rPr lang="en-US" sz="1500" dirty="0"/>
              <a:t> Park, Konstantinos </a:t>
            </a:r>
            <a:r>
              <a:rPr lang="en-US" sz="1500" dirty="0" err="1"/>
              <a:t>Kanellopoulos</a:t>
            </a:r>
            <a:r>
              <a:rPr lang="en-US" sz="1500" dirty="0"/>
              <a:t>, Taha </a:t>
            </a:r>
            <a:r>
              <a:rPr lang="en-US" sz="1500" dirty="0" err="1"/>
              <a:t>Shahroodi</a:t>
            </a:r>
            <a:r>
              <a:rPr lang="en-US" sz="1500" dirty="0"/>
              <a:t>, </a:t>
            </a:r>
            <a:r>
              <a:rPr lang="en-US" sz="1500" dirty="0" err="1"/>
              <a:t>Saugata</a:t>
            </a:r>
            <a:r>
              <a:rPr lang="en-US" sz="1500" dirty="0"/>
              <a:t>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500" dirty="0"/>
            </a:br>
            <a:r>
              <a:rPr lang="en-US" sz="1500" i="1" dirty="0"/>
              <a:t>Proceedings of the </a:t>
            </a:r>
            <a:r>
              <a:rPr lang="en-US" sz="1500" i="1" dirty="0">
                <a:hlinkClick r:id="rId3"/>
              </a:rPr>
              <a:t>27th International Symposium on High-Performance Computer Architecture</a:t>
            </a:r>
            <a:r>
              <a:rPr lang="en-US" sz="1500" i="1" dirty="0"/>
              <a:t> (</a:t>
            </a:r>
            <a:r>
              <a:rPr lang="en-US" sz="1500" b="1" i="1" dirty="0"/>
              <a:t>HPCA</a:t>
            </a:r>
            <a:r>
              <a:rPr lang="en-US" sz="1500" i="1" dirty="0"/>
              <a:t>)</a:t>
            </a:r>
            <a:r>
              <a:rPr lang="en-US" sz="1500" dirty="0"/>
              <a:t>, Virtual, February-March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Intel Hardware Security Academic Awards Short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(22 minutes)]</a:t>
            </a:r>
            <a:br>
              <a:rPr lang="en-US" sz="1500" dirty="0"/>
            </a:br>
            <a:r>
              <a:rPr lang="en-US" sz="1500" dirty="0"/>
              <a:t>[</a:t>
            </a:r>
            <a:r>
              <a:rPr lang="en-US" sz="1500" dirty="0">
                <a:hlinkClick r:id="rId11"/>
              </a:rPr>
              <a:t>Short Talk Video</a:t>
            </a:r>
            <a:r>
              <a:rPr lang="en-US" sz="1500" dirty="0"/>
              <a:t> (7 minutes)]</a:t>
            </a:r>
            <a:br>
              <a:rPr lang="en-US" sz="1500" dirty="0"/>
            </a:br>
            <a:r>
              <a:rPr lang="en-US" sz="1500" dirty="0"/>
              <a:t>[</a:t>
            </a:r>
            <a:r>
              <a:rPr lang="en-US" sz="1500" dirty="0">
                <a:hlinkClick r:id="rId12"/>
              </a:rPr>
              <a:t>Intel Hardware Security Academic Awards Short Talk Video</a:t>
            </a:r>
            <a:r>
              <a:rPr lang="en-US" sz="1500" dirty="0"/>
              <a:t> (2 minutes)]</a:t>
            </a:r>
            <a:br>
              <a:rPr lang="en-US" sz="1500" dirty="0"/>
            </a:br>
            <a:r>
              <a:rPr lang="en-US" sz="1500" dirty="0"/>
              <a:t>[</a:t>
            </a:r>
            <a:r>
              <a:rPr lang="en-US" sz="1500" dirty="0">
                <a:hlinkClick r:id="rId13"/>
              </a:rPr>
              <a:t>BlockHammer Source Code</a:t>
            </a:r>
            <a:r>
              <a:rPr lang="en-US" sz="1500" dirty="0"/>
              <a:t>]</a:t>
            </a:r>
            <a:br>
              <a:rPr lang="en-US" sz="1500" dirty="0"/>
            </a:br>
            <a:r>
              <a:rPr lang="en-US" sz="1500" b="1" i="1" dirty="0">
                <a:solidFill>
                  <a:srgbClr val="FF0000"/>
                </a:solidFill>
              </a:rPr>
              <a:t>Intel Hardware Security Academic Award Finalist (one of 4 finalists out of 34 nominations)</a:t>
            </a:r>
            <a:endParaRPr lang="en-US" sz="1500" dirty="0">
              <a:solidFill>
                <a:srgbClr val="FF0000"/>
              </a:solidFill>
            </a:endParaRPr>
          </a:p>
          <a:p>
            <a:pPr marL="0" indent="0">
              <a:buNone/>
            </a:pPr>
            <a:endParaRPr lang="en-US" sz="15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4"/>
          <a:stretch>
            <a:fillRect/>
          </a:stretch>
        </p:blipFill>
        <p:spPr>
          <a:xfrm>
            <a:off x="0" y="502732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930E5E-65D3-10CF-7A17-BAC0EC34F78D}"/>
              </a:ext>
            </a:extLst>
          </p:cNvPr>
          <p:cNvSpPr txBox="1"/>
          <p:nvPr/>
        </p:nvSpPr>
        <p:spPr>
          <a:xfrm>
            <a:off x="206438" y="1802480"/>
            <a:ext cx="9057743" cy="3477875"/>
          </a:xfrm>
          <a:custGeom>
            <a:avLst/>
            <a:gdLst>
              <a:gd name="connsiteX0" fmla="*/ 0 w 5588848"/>
              <a:gd name="connsiteY0" fmla="*/ 0 h 3170099"/>
              <a:gd name="connsiteX1" fmla="*/ 5588848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848" h="3170099">
                <a:moveTo>
                  <a:pt x="0" y="0"/>
                </a:moveTo>
                <a:lnTo>
                  <a:pt x="4603011" y="0"/>
                </a:lnTo>
                <a:cubicBezTo>
                  <a:pt x="4631585" y="928112"/>
                  <a:pt x="5260236" y="2113399"/>
                  <a:pt x="5588848" y="3170099"/>
                </a:cubicBezTo>
                <a:lnTo>
                  <a:pt x="0" y="3170099"/>
                </a:lnTo>
                <a:lnTo>
                  <a:pt x="0" y="0"/>
                </a:lnTo>
                <a:close/>
              </a:path>
            </a:pathLst>
          </a:cu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RowHammer attack hammers Row A</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detects a RowHammer</a:t>
            </a:r>
            <a:b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attack using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area-efficient Bloom filters</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selectively throttles  accesses</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b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within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the memory controller</a:t>
            </a: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 not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occur</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can </a:t>
            </a: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optionally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inform the system software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about the attack</a:t>
            </a:r>
          </a:p>
        </p:txBody>
      </p:sp>
      <p:pic>
        <p:nvPicPr>
          <p:cNvPr id="5122" name="Picture 2" descr="Amazon.com: Intel Xeon Processor 3.20 GHz, 1M Cache, 800 MHz FSB SL7PF  64-bit : Electronics">
            <a:extLst>
              <a:ext uri="{FF2B5EF4-FFF2-40B4-BE49-F238E27FC236}">
                <a16:creationId xmlns:a16="http://schemas.microsoft.com/office/drawing/2014/main" id="{B16772AB-0316-384E-DE1D-1F296F7C7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619" y="508542"/>
            <a:ext cx="1306124" cy="1207439"/>
          </a:xfrm>
          <a:prstGeom prst="rect">
            <a:avLst/>
          </a:prstGeom>
          <a:noFill/>
          <a:extLst>
            <a:ext uri="{909E8E84-426E-40DD-AFC4-6F175D3DCCD1}">
              <a14:hiddenFill xmlns:a14="http://schemas.microsoft.com/office/drawing/2010/main">
                <a:solidFill>
                  <a:srgbClr val="FFFFFF"/>
                </a:solidFill>
              </a14:hiddenFill>
            </a:ext>
          </a:extLst>
        </p:spPr>
      </p:pic>
      <p:pic>
        <p:nvPicPr>
          <p:cNvPr id="3" name="Content Placeholder 5">
            <a:extLst>
              <a:ext uri="{FF2B5EF4-FFF2-40B4-BE49-F238E27FC236}">
                <a16:creationId xmlns:a16="http://schemas.microsoft.com/office/drawing/2014/main" id="{7D3AE913-815C-3FCE-D63A-C0BFAB60EEDF}"/>
              </a:ext>
            </a:extLst>
          </p:cNvPr>
          <p:cNvPicPr>
            <a:picLocks noGrp="1" noChangeAspect="1"/>
          </p:cNvPicPr>
          <p:nvPr>
            <p:ph idx="1"/>
          </p:nvPr>
        </p:nvPicPr>
        <p:blipFill rotWithShape="1">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rcRect t="24275" b="24263"/>
          <a:stretch/>
        </p:blipFill>
        <p:spPr>
          <a:xfrm>
            <a:off x="6324520" y="538101"/>
            <a:ext cx="2214241" cy="1139496"/>
          </a:xfrm>
        </p:spPr>
      </p:pic>
      <p:cxnSp>
        <p:nvCxnSpPr>
          <p:cNvPr id="20" name="Straight Arrow Connector 19">
            <a:extLst>
              <a:ext uri="{FF2B5EF4-FFF2-40B4-BE49-F238E27FC236}">
                <a16:creationId xmlns:a16="http://schemas.microsoft.com/office/drawing/2014/main" id="{ED3B6AA4-E41A-8DE4-25F0-A336F75F4715}"/>
              </a:ext>
            </a:extLst>
          </p:cNvPr>
          <p:cNvCxnSpPr>
            <a:cxnSpLocks/>
            <a:stCxn id="5122" idx="3"/>
            <a:endCxn id="3" idx="1"/>
          </p:cNvCxnSpPr>
          <p:nvPr/>
        </p:nvCxnSpPr>
        <p:spPr>
          <a:xfrm flipV="1">
            <a:off x="1939743" y="1107849"/>
            <a:ext cx="4384777" cy="4413"/>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D768F03-F134-719E-F0B6-4468265BE372}"/>
              </a:ext>
            </a:extLst>
          </p:cNvPr>
          <p:cNvSpPr txBox="1"/>
          <p:nvPr/>
        </p:nvSpPr>
        <p:spPr>
          <a:xfrm>
            <a:off x="6972397" y="3936427"/>
            <a:ext cx="123833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Physical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Layout</a:t>
            </a:r>
          </a:p>
        </p:txBody>
      </p:sp>
      <p:grpSp>
        <p:nvGrpSpPr>
          <p:cNvPr id="44" name="Group 43">
            <a:extLst>
              <a:ext uri="{FF2B5EF4-FFF2-40B4-BE49-F238E27FC236}">
                <a16:creationId xmlns:a16="http://schemas.microsoft.com/office/drawing/2014/main" id="{72C2228F-8A06-6610-2176-385CC5110032}"/>
              </a:ext>
            </a:extLst>
          </p:cNvPr>
          <p:cNvGrpSpPr/>
          <p:nvPr/>
        </p:nvGrpSpPr>
        <p:grpSpPr>
          <a:xfrm>
            <a:off x="5066331" y="1705459"/>
            <a:ext cx="3065232" cy="2232564"/>
            <a:chOff x="5066331" y="2817901"/>
            <a:chExt cx="3065232" cy="2232564"/>
          </a:xfrm>
        </p:grpSpPr>
        <p:sp>
          <p:nvSpPr>
            <p:cNvPr id="49" name="Rectangle 48">
              <a:extLst>
                <a:ext uri="{FF2B5EF4-FFF2-40B4-BE49-F238E27FC236}">
                  <a16:creationId xmlns:a16="http://schemas.microsoft.com/office/drawing/2014/main" id="{31B2AECB-0CF9-83DF-7340-62F56DA30404}"/>
                </a:ext>
              </a:extLst>
            </p:cNvPr>
            <p:cNvSpPr/>
            <p:nvPr/>
          </p:nvSpPr>
          <p:spPr>
            <a:xfrm>
              <a:off x="7051563" y="4257754"/>
              <a:ext cx="1080000" cy="288000"/>
            </a:xfrm>
            <a:prstGeom prst="rect">
              <a:avLst/>
            </a:prstGeom>
            <a:solidFill>
              <a:schemeClr val="accent5">
                <a:lumMod val="20000"/>
                <a:lumOff val="80000"/>
              </a:schemeClr>
            </a:solid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Row A</a:t>
              </a:r>
            </a:p>
          </p:txBody>
        </p:sp>
        <p:sp>
          <p:nvSpPr>
            <p:cNvPr id="29" name="Rectangle 28">
              <a:extLst>
                <a:ext uri="{FF2B5EF4-FFF2-40B4-BE49-F238E27FC236}">
                  <a16:creationId xmlns:a16="http://schemas.microsoft.com/office/drawing/2014/main" id="{48E7312B-A273-832F-F67C-EA4911FE60DE}"/>
                </a:ext>
              </a:extLst>
            </p:cNvPr>
            <p:cNvSpPr/>
            <p:nvPr/>
          </p:nvSpPr>
          <p:spPr>
            <a:xfrm>
              <a:off x="7051563" y="2817901"/>
              <a:ext cx="1080000" cy="2232564"/>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1" name="Straight Arrow Connector 50">
              <a:extLst>
                <a:ext uri="{FF2B5EF4-FFF2-40B4-BE49-F238E27FC236}">
                  <a16:creationId xmlns:a16="http://schemas.microsoft.com/office/drawing/2014/main" id="{558FE610-6E7C-EF0D-342F-2857D1D49A6A}"/>
                </a:ext>
              </a:extLst>
            </p:cNvPr>
            <p:cNvCxnSpPr>
              <a:cxnSpLocks/>
              <a:endCxn id="49" idx="1"/>
            </p:cNvCxnSpPr>
            <p:nvPr/>
          </p:nvCxnSpPr>
          <p:spPr>
            <a:xfrm>
              <a:off x="5066331" y="3202530"/>
              <a:ext cx="1985232" cy="11992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2" name="Picture 11" descr="A yellow sign with black text&#10;&#10;Description automatically generated with medium confidence">
            <a:extLst>
              <a:ext uri="{FF2B5EF4-FFF2-40B4-BE49-F238E27FC236}">
                <a16:creationId xmlns:a16="http://schemas.microsoft.com/office/drawing/2014/main" id="{28A12EC4-6686-FDAF-5B1F-3505A802246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224043" y="1952598"/>
            <a:ext cx="1244735" cy="1244735"/>
          </a:xfrm>
          <a:prstGeom prst="rect">
            <a:avLst/>
          </a:prstGeom>
        </p:spPr>
      </p:pic>
      <p:cxnSp>
        <p:nvCxnSpPr>
          <p:cNvPr id="21" name="Straight Arrow Connector 20">
            <a:extLst>
              <a:ext uri="{FF2B5EF4-FFF2-40B4-BE49-F238E27FC236}">
                <a16:creationId xmlns:a16="http://schemas.microsoft.com/office/drawing/2014/main" id="{39353CED-01A3-435A-3FAB-6845C33FB912}"/>
              </a:ext>
            </a:extLst>
          </p:cNvPr>
          <p:cNvCxnSpPr>
            <a:cxnSpLocks/>
          </p:cNvCxnSpPr>
          <p:nvPr/>
        </p:nvCxnSpPr>
        <p:spPr>
          <a:xfrm flipV="1">
            <a:off x="5264727" y="2886332"/>
            <a:ext cx="277091" cy="48766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A1FB5505-B296-1724-F478-5EF6BA9ADF7D}"/>
              </a:ext>
            </a:extLst>
          </p:cNvPr>
          <p:cNvSpPr/>
          <p:nvPr/>
        </p:nvSpPr>
        <p:spPr>
          <a:xfrm>
            <a:off x="0" y="5327187"/>
            <a:ext cx="9144000" cy="1080000"/>
          </a:xfrm>
          <a:prstGeom prst="rect">
            <a:avLst/>
          </a:prstGeom>
          <a:solidFill>
            <a:schemeClr val="accent1">
              <a:lumMod val="20000"/>
              <a:lumOff val="8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is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compatible with commodity DRAM chips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No need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proprietary info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or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modifications</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chips</a:t>
            </a:r>
          </a:p>
        </p:txBody>
      </p:sp>
      <p:sp>
        <p:nvSpPr>
          <p:cNvPr id="40" name="Rectangle 39">
            <a:extLst>
              <a:ext uri="{FF2B5EF4-FFF2-40B4-BE49-F238E27FC236}">
                <a16:creationId xmlns:a16="http://schemas.microsoft.com/office/drawing/2014/main" id="{4C01B8A1-DA04-2B22-EB3C-B3EDC4AD6E32}"/>
              </a:ext>
            </a:extLst>
          </p:cNvPr>
          <p:cNvSpPr/>
          <p:nvPr/>
        </p:nvSpPr>
        <p:spPr>
          <a:xfrm>
            <a:off x="7051563" y="2886332"/>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FC280B8B-F7A7-A61F-D8A7-A5E3F23CD412}"/>
              </a:ext>
            </a:extLst>
          </p:cNvPr>
          <p:cNvSpPr/>
          <p:nvPr/>
        </p:nvSpPr>
        <p:spPr>
          <a:xfrm>
            <a:off x="7051563" y="3433468"/>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D8245221-1BA3-B0EB-7CA9-48839A5758F5}"/>
              </a:ext>
            </a:extLst>
          </p:cNvPr>
          <p:cNvSpPr txBox="1">
            <a:spLocks/>
          </p:cNvSpPr>
          <p:nvPr/>
        </p:nvSpPr>
        <p:spPr>
          <a:xfrm>
            <a:off x="75991" y="50574"/>
            <a:ext cx="9057744" cy="541098"/>
          </a:xfrm>
          <a:prstGeom prst="rect">
            <a:avLst/>
          </a:prstGeom>
        </p:spPr>
        <p:txBody>
          <a:bodyPr anchor="ctr">
            <a:normAutofit/>
          </a:bodyPr>
          <a:lstStyle>
            <a:lvl1pPr algn="l" defTabSz="914400" rtl="0" eaLnBrk="1" latinLnBrk="0" hangingPunct="1">
              <a:lnSpc>
                <a:spcPct val="100000"/>
              </a:lnSpc>
              <a:spcBef>
                <a:spcPct val="0"/>
              </a:spcBef>
              <a:spcAft>
                <a:spcPts val="600"/>
              </a:spcAft>
              <a:buNone/>
              <a:defRPr sz="3200" b="1" kern="1200">
                <a:solidFill>
                  <a:schemeClr val="tx2">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j-ea"/>
                <a:cs typeface="+mj-cs"/>
              </a:rPr>
              <a:t>BlockHammer: Practical Throttling-based Mechanism</a:t>
            </a:r>
          </a:p>
        </p:txBody>
      </p:sp>
      <p:sp>
        <p:nvSpPr>
          <p:cNvPr id="2" name="TextBox 1">
            <a:extLst>
              <a:ext uri="{FF2B5EF4-FFF2-40B4-BE49-F238E27FC236}">
                <a16:creationId xmlns:a16="http://schemas.microsoft.com/office/drawing/2014/main" id="{7E92E019-E3F4-645B-D73B-351F33D6A68F}"/>
              </a:ext>
            </a:extLst>
          </p:cNvPr>
          <p:cNvSpPr txBox="1"/>
          <p:nvPr/>
        </p:nvSpPr>
        <p:spPr>
          <a:xfrm>
            <a:off x="2195736" y="6453336"/>
            <a:ext cx="483093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panose="020F0502020204030204"/>
                <a:ea typeface="+mn-ea"/>
                <a:cs typeface="+mn-cs"/>
                <a:hlinkClick r:id="rId8">
                  <a:extLst>
                    <a:ext uri="{A12FA001-AC4F-418D-AE19-62706E023703}">
                      <ahyp:hlinkClr xmlns:ahyp="http://schemas.microsoft.com/office/drawing/2018/hyperlinkcolor" val="tx"/>
                    </a:ext>
                  </a:extLst>
                </a:hlinkClick>
              </a:rPr>
              <a:t>https://github.com/CMU-SAFARI/BlockHammer</a:t>
            </a:r>
            <a:r>
              <a:rPr kumimoji="0" lang="en-US" sz="1800" b="1" i="0" u="none" strike="noStrike" kern="1200" cap="none" spc="0" normalizeH="0" baseline="0" noProof="0" dirty="0">
                <a:ln>
                  <a:noFill/>
                </a:ln>
                <a:solidFill>
                  <a:srgbClr val="0000FF"/>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184047899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6095077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DB319-8E66-00F6-93DD-5722518EB815}"/>
              </a:ext>
            </a:extLst>
          </p:cNvPr>
          <p:cNvSpPr>
            <a:spLocks noGrp="1"/>
          </p:cNvSpPr>
          <p:nvPr>
            <p:ph type="title"/>
          </p:nvPr>
        </p:nvSpPr>
        <p:spPr/>
        <p:txBody>
          <a:bodyPr/>
          <a:lstStyle/>
          <a:p>
            <a:r>
              <a:rPr lang="en-US" dirty="0"/>
              <a:t>RowHammer in 2023: SK Hynix</a:t>
            </a:r>
          </a:p>
        </p:txBody>
      </p:sp>
      <p:sp>
        <p:nvSpPr>
          <p:cNvPr id="3" name="Content Placeholder 2">
            <a:extLst>
              <a:ext uri="{FF2B5EF4-FFF2-40B4-BE49-F238E27FC236}">
                <a16:creationId xmlns:a16="http://schemas.microsoft.com/office/drawing/2014/main" id="{32E4365F-0157-71AB-EE28-F37F7F5A86E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296D3A6-F51A-07E9-0938-5B27AEBFC62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E3D02F1-D557-14EC-35D5-3427B99039A8}"/>
              </a:ext>
            </a:extLst>
          </p:cNvPr>
          <p:cNvPicPr>
            <a:picLocks noChangeAspect="1"/>
          </p:cNvPicPr>
          <p:nvPr/>
        </p:nvPicPr>
        <p:blipFill>
          <a:blip r:embed="rId2"/>
          <a:stretch>
            <a:fillRect/>
          </a:stretch>
        </p:blipFill>
        <p:spPr>
          <a:xfrm>
            <a:off x="391116" y="969962"/>
            <a:ext cx="6522180" cy="4430493"/>
          </a:xfrm>
          <a:prstGeom prst="rect">
            <a:avLst/>
          </a:prstGeom>
        </p:spPr>
      </p:pic>
      <p:pic>
        <p:nvPicPr>
          <p:cNvPr id="6" name="Picture 5">
            <a:extLst>
              <a:ext uri="{FF2B5EF4-FFF2-40B4-BE49-F238E27FC236}">
                <a16:creationId xmlns:a16="http://schemas.microsoft.com/office/drawing/2014/main" id="{EF36A4D7-6D7A-2850-497F-89229559CA39}"/>
              </a:ext>
            </a:extLst>
          </p:cNvPr>
          <p:cNvPicPr>
            <a:picLocks noChangeAspect="1"/>
          </p:cNvPicPr>
          <p:nvPr/>
        </p:nvPicPr>
        <p:blipFill>
          <a:blip r:embed="rId3"/>
          <a:stretch>
            <a:fillRect/>
          </a:stretch>
        </p:blipFill>
        <p:spPr>
          <a:xfrm>
            <a:off x="4427984" y="4985185"/>
            <a:ext cx="4335618" cy="1353012"/>
          </a:xfrm>
          <a:prstGeom prst="rect">
            <a:avLst/>
          </a:prstGeom>
        </p:spPr>
      </p:pic>
    </p:spTree>
    <p:extLst>
      <p:ext uri="{BB962C8B-B14F-4D97-AF65-F5344CB8AC3E}">
        <p14:creationId xmlns:p14="http://schemas.microsoft.com/office/powerpoint/2010/main" val="3551834113"/>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DABE2-29FF-FCE3-C45F-A2088EB0559E}"/>
              </a:ext>
            </a:extLst>
          </p:cNvPr>
          <p:cNvSpPr>
            <a:spLocks noGrp="1"/>
          </p:cNvSpPr>
          <p:nvPr>
            <p:ph type="title"/>
          </p:nvPr>
        </p:nvSpPr>
        <p:spPr>
          <a:xfrm>
            <a:off x="228600" y="152400"/>
            <a:ext cx="9311952" cy="884238"/>
          </a:xfrm>
        </p:spPr>
        <p:txBody>
          <a:bodyPr/>
          <a:lstStyle/>
          <a:p>
            <a:r>
              <a:rPr lang="en-US" sz="3800" dirty="0"/>
              <a:t>Industry’s Current RowHammer Solutions (I)</a:t>
            </a:r>
          </a:p>
        </p:txBody>
      </p:sp>
      <p:sp>
        <p:nvSpPr>
          <p:cNvPr id="3" name="Content Placeholder 2">
            <a:extLst>
              <a:ext uri="{FF2B5EF4-FFF2-40B4-BE49-F238E27FC236}">
                <a16:creationId xmlns:a16="http://schemas.microsoft.com/office/drawing/2014/main" id="{91FBC413-CAB8-60DE-6F64-4280CA9E77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8722142-6FCC-F9E0-4AB8-A2C2846B8C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2625A21-4CB9-8B74-EBC7-9CC55B40988C}"/>
              </a:ext>
            </a:extLst>
          </p:cNvPr>
          <p:cNvPicPr>
            <a:picLocks noChangeAspect="1"/>
          </p:cNvPicPr>
          <p:nvPr/>
        </p:nvPicPr>
        <p:blipFill>
          <a:blip r:embed="rId2"/>
          <a:stretch>
            <a:fillRect/>
          </a:stretch>
        </p:blipFill>
        <p:spPr>
          <a:xfrm>
            <a:off x="1149350" y="1162051"/>
            <a:ext cx="6845300" cy="5054600"/>
          </a:xfrm>
          <a:prstGeom prst="rect">
            <a:avLst/>
          </a:prstGeom>
        </p:spPr>
      </p:pic>
    </p:spTree>
    <p:extLst>
      <p:ext uri="{BB962C8B-B14F-4D97-AF65-F5344CB8AC3E}">
        <p14:creationId xmlns:p14="http://schemas.microsoft.com/office/powerpoint/2010/main" val="2712890124"/>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A01C-343C-5A36-824B-7546B1343204}"/>
              </a:ext>
            </a:extLst>
          </p:cNvPr>
          <p:cNvSpPr>
            <a:spLocks noGrp="1"/>
          </p:cNvSpPr>
          <p:nvPr>
            <p:ph type="title"/>
          </p:nvPr>
        </p:nvSpPr>
        <p:spPr>
          <a:xfrm>
            <a:off x="228600" y="152400"/>
            <a:ext cx="9095928" cy="884238"/>
          </a:xfrm>
        </p:spPr>
        <p:txBody>
          <a:bodyPr/>
          <a:lstStyle/>
          <a:p>
            <a:r>
              <a:rPr lang="en-US" sz="3800" dirty="0"/>
              <a:t>Industry’s Current RowHammer Solutions (II)</a:t>
            </a:r>
          </a:p>
        </p:txBody>
      </p:sp>
      <p:sp>
        <p:nvSpPr>
          <p:cNvPr id="3" name="Content Placeholder 2">
            <a:extLst>
              <a:ext uri="{FF2B5EF4-FFF2-40B4-BE49-F238E27FC236}">
                <a16:creationId xmlns:a16="http://schemas.microsoft.com/office/drawing/2014/main" id="{E2B2DB4A-C62C-8126-3A46-E74923B2E17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8440593-8450-7483-393A-8B4DBB79E01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A8C564D4-3ABE-D817-0CBB-AE75FE5076F0}"/>
              </a:ext>
            </a:extLst>
          </p:cNvPr>
          <p:cNvPicPr>
            <a:picLocks noChangeAspect="1"/>
          </p:cNvPicPr>
          <p:nvPr/>
        </p:nvPicPr>
        <p:blipFill>
          <a:blip r:embed="rId2"/>
          <a:stretch>
            <a:fillRect/>
          </a:stretch>
        </p:blipFill>
        <p:spPr>
          <a:xfrm>
            <a:off x="971600" y="993663"/>
            <a:ext cx="5541529" cy="5356448"/>
          </a:xfrm>
          <a:prstGeom prst="rect">
            <a:avLst/>
          </a:prstGeom>
        </p:spPr>
      </p:pic>
      <p:pic>
        <p:nvPicPr>
          <p:cNvPr id="6" name="Picture 5">
            <a:extLst>
              <a:ext uri="{FF2B5EF4-FFF2-40B4-BE49-F238E27FC236}">
                <a16:creationId xmlns:a16="http://schemas.microsoft.com/office/drawing/2014/main" id="{3DA29F55-ED59-1DFC-F7B8-41092CC2F5FA}"/>
              </a:ext>
            </a:extLst>
          </p:cNvPr>
          <p:cNvPicPr>
            <a:picLocks noChangeAspect="1"/>
          </p:cNvPicPr>
          <p:nvPr/>
        </p:nvPicPr>
        <p:blipFill>
          <a:blip r:embed="rId3"/>
          <a:stretch>
            <a:fillRect/>
          </a:stretch>
        </p:blipFill>
        <p:spPr>
          <a:xfrm>
            <a:off x="6749869" y="4742904"/>
            <a:ext cx="2319745" cy="1575795"/>
          </a:xfrm>
          <a:prstGeom prst="rect">
            <a:avLst/>
          </a:prstGeom>
        </p:spPr>
      </p:pic>
    </p:spTree>
    <p:extLst>
      <p:ext uri="{BB962C8B-B14F-4D97-AF65-F5344CB8AC3E}">
        <p14:creationId xmlns:p14="http://schemas.microsoft.com/office/powerpoint/2010/main" val="1779900079"/>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DABE2-29FF-FCE3-C45F-A2088EB0559E}"/>
              </a:ext>
            </a:extLst>
          </p:cNvPr>
          <p:cNvSpPr>
            <a:spLocks noGrp="1"/>
          </p:cNvSpPr>
          <p:nvPr>
            <p:ph type="title"/>
          </p:nvPr>
        </p:nvSpPr>
        <p:spPr>
          <a:xfrm>
            <a:off x="228600" y="152400"/>
            <a:ext cx="9311952" cy="884238"/>
          </a:xfrm>
        </p:spPr>
        <p:txBody>
          <a:bodyPr/>
          <a:lstStyle/>
          <a:p>
            <a:r>
              <a:rPr lang="en-US" dirty="0"/>
              <a:t>RowHammer in 2023: Samsung</a:t>
            </a:r>
          </a:p>
        </p:txBody>
      </p:sp>
      <p:sp>
        <p:nvSpPr>
          <p:cNvPr id="3" name="Content Placeholder 2">
            <a:extLst>
              <a:ext uri="{FF2B5EF4-FFF2-40B4-BE49-F238E27FC236}">
                <a16:creationId xmlns:a16="http://schemas.microsoft.com/office/drawing/2014/main" id="{91FBC413-CAB8-60DE-6F64-4280CA9E77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8722142-6FCC-F9E0-4AB8-A2C2846B8C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49C27A97-F7BB-2650-ADCB-37E17A064141}"/>
              </a:ext>
            </a:extLst>
          </p:cNvPr>
          <p:cNvPicPr>
            <a:picLocks noChangeAspect="1"/>
          </p:cNvPicPr>
          <p:nvPr/>
        </p:nvPicPr>
        <p:blipFill>
          <a:blip r:embed="rId2"/>
          <a:stretch>
            <a:fillRect/>
          </a:stretch>
        </p:blipFill>
        <p:spPr>
          <a:xfrm>
            <a:off x="685800" y="2247547"/>
            <a:ext cx="7772400" cy="2362905"/>
          </a:xfrm>
          <a:prstGeom prst="rect">
            <a:avLst/>
          </a:prstGeom>
        </p:spPr>
      </p:pic>
      <p:sp>
        <p:nvSpPr>
          <p:cNvPr id="7" name="TextBox 6">
            <a:extLst>
              <a:ext uri="{FF2B5EF4-FFF2-40B4-BE49-F238E27FC236}">
                <a16:creationId xmlns:a16="http://schemas.microsoft.com/office/drawing/2014/main" id="{E40AA65C-143F-FE03-0282-08D7A1127241}"/>
              </a:ext>
            </a:extLst>
          </p:cNvPr>
          <p:cNvSpPr txBox="1"/>
          <p:nvPr/>
        </p:nvSpPr>
        <p:spPr>
          <a:xfrm>
            <a:off x="2123728" y="5577958"/>
            <a:ext cx="50225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https://arxiv.org/pdf/2302.03591v1.pdf</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445340906"/>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40325-9AA5-4419-A3F9-02EA525B3FB0}"/>
              </a:ext>
            </a:extLst>
          </p:cNvPr>
          <p:cNvSpPr>
            <a:spLocks noGrp="1"/>
          </p:cNvSpPr>
          <p:nvPr>
            <p:ph type="title"/>
          </p:nvPr>
        </p:nvSpPr>
        <p:spPr/>
        <p:txBody>
          <a:bodyPr/>
          <a:lstStyle/>
          <a:p>
            <a:r>
              <a:rPr lang="en-US" dirty="0"/>
              <a:t>A Solution from Microsoft</a:t>
            </a:r>
          </a:p>
        </p:txBody>
      </p:sp>
      <p:sp>
        <p:nvSpPr>
          <p:cNvPr id="3" name="Content Placeholder 2">
            <a:extLst>
              <a:ext uri="{FF2B5EF4-FFF2-40B4-BE49-F238E27FC236}">
                <a16:creationId xmlns:a16="http://schemas.microsoft.com/office/drawing/2014/main" id="{47F84137-8A26-C321-0719-2E43C866C846}"/>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9340A9F1-CD66-0DFB-4901-7F2373E77C4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121</a:t>
            </a:fld>
            <a:endParaRPr lang="en-US">
              <a:solidFill>
                <a:srgbClr val="000000"/>
              </a:solidFill>
            </a:endParaRPr>
          </a:p>
        </p:txBody>
      </p:sp>
      <p:pic>
        <p:nvPicPr>
          <p:cNvPr id="5" name="Picture 4">
            <a:extLst>
              <a:ext uri="{FF2B5EF4-FFF2-40B4-BE49-F238E27FC236}">
                <a16:creationId xmlns:a16="http://schemas.microsoft.com/office/drawing/2014/main" id="{7779BA3E-E54F-9A3A-963D-CBD7DDB5DEB3}"/>
              </a:ext>
            </a:extLst>
          </p:cNvPr>
          <p:cNvPicPr>
            <a:picLocks noChangeAspect="1"/>
          </p:cNvPicPr>
          <p:nvPr/>
        </p:nvPicPr>
        <p:blipFill>
          <a:blip r:embed="rId2"/>
          <a:stretch>
            <a:fillRect/>
          </a:stretch>
        </p:blipFill>
        <p:spPr>
          <a:xfrm>
            <a:off x="73062" y="2060848"/>
            <a:ext cx="8891426" cy="2304256"/>
          </a:xfrm>
          <a:prstGeom prst="rect">
            <a:avLst/>
          </a:prstGeom>
        </p:spPr>
      </p:pic>
      <p:sp>
        <p:nvSpPr>
          <p:cNvPr id="6" name="TextBox 5">
            <a:extLst>
              <a:ext uri="{FF2B5EF4-FFF2-40B4-BE49-F238E27FC236}">
                <a16:creationId xmlns:a16="http://schemas.microsoft.com/office/drawing/2014/main" id="{D27ED1CB-FA96-46BF-2BBF-FE818524D6A8}"/>
              </a:ext>
            </a:extLst>
          </p:cNvPr>
          <p:cNvSpPr txBox="1"/>
          <p:nvPr/>
        </p:nvSpPr>
        <p:spPr>
          <a:xfrm>
            <a:off x="395536" y="5344709"/>
            <a:ext cx="8353569" cy="369332"/>
          </a:xfrm>
          <a:prstGeom prst="rect">
            <a:avLst/>
          </a:prstGeom>
          <a:noFill/>
        </p:spPr>
        <p:txBody>
          <a:bodyPr wrap="none" rtlCol="0">
            <a:spAutoFit/>
          </a:bodyPr>
          <a:lstStyle/>
          <a:p>
            <a:r>
              <a:rPr lang="en-US" b="1" dirty="0">
                <a:solidFill>
                  <a:srgbClr val="0000FF"/>
                </a:solidFill>
                <a:hlinkClick r:id="rId3">
                  <a:extLst>
                    <a:ext uri="{A12FA001-AC4F-418D-AE19-62706E023703}">
                      <ahyp:hlinkClr xmlns:ahyp="http://schemas.microsoft.com/office/drawing/2018/hyperlinkcolor" val="tx"/>
                    </a:ext>
                  </a:extLst>
                </a:hlinkClick>
              </a:rPr>
              <a:t>https://stefan.t8k2.com/publications/dramsec/2021/panopticon.pdf</a:t>
            </a:r>
            <a:r>
              <a:rPr lang="en-US" b="1" dirty="0">
                <a:solidFill>
                  <a:srgbClr val="0000FF"/>
                </a:solidFill>
              </a:rPr>
              <a:t> </a:t>
            </a:r>
          </a:p>
        </p:txBody>
      </p:sp>
    </p:spTree>
    <p:extLst>
      <p:ext uri="{BB962C8B-B14F-4D97-AF65-F5344CB8AC3E}">
        <p14:creationId xmlns:p14="http://schemas.microsoft.com/office/powerpoint/2010/main" val="958929669"/>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83520-AAE5-BC54-1A37-67AA3C05723E}"/>
              </a:ext>
            </a:extLst>
          </p:cNvPr>
          <p:cNvSpPr>
            <a:spLocks noGrp="1"/>
          </p:cNvSpPr>
          <p:nvPr>
            <p:ph type="title"/>
          </p:nvPr>
        </p:nvSpPr>
        <p:spPr/>
        <p:txBody>
          <a:bodyPr/>
          <a:lstStyle/>
          <a:p>
            <a:r>
              <a:rPr lang="en-US" dirty="0"/>
              <a:t>Solutions in JEDEC (April 2024)</a:t>
            </a:r>
          </a:p>
        </p:txBody>
      </p:sp>
      <p:sp>
        <p:nvSpPr>
          <p:cNvPr id="3" name="Content Placeholder 2">
            <a:extLst>
              <a:ext uri="{FF2B5EF4-FFF2-40B4-BE49-F238E27FC236}">
                <a16:creationId xmlns:a16="http://schemas.microsoft.com/office/drawing/2014/main" id="{264485C1-5E6A-0CB4-56ED-A3C7DB1FFA7D}"/>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57317FB-D5FE-A597-D3A1-5730D9A33D5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2B6FC288-6FDF-CF7A-DDC4-ABEAEFB80708}"/>
              </a:ext>
            </a:extLst>
          </p:cNvPr>
          <p:cNvPicPr>
            <a:picLocks noChangeAspect="1"/>
          </p:cNvPicPr>
          <p:nvPr/>
        </p:nvPicPr>
        <p:blipFill>
          <a:blip r:embed="rId2"/>
          <a:stretch>
            <a:fillRect/>
          </a:stretch>
        </p:blipFill>
        <p:spPr>
          <a:xfrm>
            <a:off x="685800" y="2296792"/>
            <a:ext cx="7772400" cy="4156544"/>
          </a:xfrm>
          <a:prstGeom prst="rect">
            <a:avLst/>
          </a:prstGeom>
        </p:spPr>
      </p:pic>
      <p:pic>
        <p:nvPicPr>
          <p:cNvPr id="6" name="Picture 5">
            <a:extLst>
              <a:ext uri="{FF2B5EF4-FFF2-40B4-BE49-F238E27FC236}">
                <a16:creationId xmlns:a16="http://schemas.microsoft.com/office/drawing/2014/main" id="{11367C7B-373D-8421-108E-2325C880658E}"/>
              </a:ext>
            </a:extLst>
          </p:cNvPr>
          <p:cNvPicPr>
            <a:picLocks noChangeAspect="1"/>
          </p:cNvPicPr>
          <p:nvPr/>
        </p:nvPicPr>
        <p:blipFill>
          <a:blip r:embed="rId3"/>
          <a:stretch>
            <a:fillRect/>
          </a:stretch>
        </p:blipFill>
        <p:spPr>
          <a:xfrm>
            <a:off x="685800" y="1012958"/>
            <a:ext cx="7772400" cy="1767970"/>
          </a:xfrm>
          <a:prstGeom prst="rect">
            <a:avLst/>
          </a:prstGeom>
        </p:spPr>
      </p:pic>
    </p:spTree>
    <p:extLst>
      <p:ext uri="{BB962C8B-B14F-4D97-AF65-F5344CB8AC3E}">
        <p14:creationId xmlns:p14="http://schemas.microsoft.com/office/powerpoint/2010/main" val="2319182522"/>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A1796-B31A-2646-EB07-DF69B34AC6DA}"/>
              </a:ext>
            </a:extLst>
          </p:cNvPr>
          <p:cNvSpPr>
            <a:spLocks noGrp="1"/>
          </p:cNvSpPr>
          <p:nvPr>
            <p:ph type="title"/>
          </p:nvPr>
        </p:nvSpPr>
        <p:spPr>
          <a:xfrm>
            <a:off x="228600" y="152400"/>
            <a:ext cx="8915400" cy="884238"/>
          </a:xfrm>
        </p:spPr>
        <p:txBody>
          <a:bodyPr/>
          <a:lstStyle/>
          <a:p>
            <a:r>
              <a:rPr lang="en-US" dirty="0"/>
              <a:t>Evaluation of Industry’s Recent Solutions</a:t>
            </a:r>
          </a:p>
        </p:txBody>
      </p:sp>
      <p:sp>
        <p:nvSpPr>
          <p:cNvPr id="3" name="Content Placeholder 2">
            <a:extLst>
              <a:ext uri="{FF2B5EF4-FFF2-40B4-BE49-F238E27FC236}">
                <a16:creationId xmlns:a16="http://schemas.microsoft.com/office/drawing/2014/main" id="{F1FAE7F0-0A21-A3BC-16A6-3C347AB478E8}"/>
              </a:ext>
            </a:extLst>
          </p:cNvPr>
          <p:cNvSpPr>
            <a:spLocks noGrp="1"/>
          </p:cNvSpPr>
          <p:nvPr>
            <p:ph idx="1"/>
          </p:nvPr>
        </p:nvSpPr>
        <p:spPr/>
        <p:txBody>
          <a:bodyPr/>
          <a:lstStyle/>
          <a:p>
            <a:r>
              <a:rPr lang="en-US" b="1" dirty="0">
                <a:solidFill>
                  <a:srgbClr val="0000FF"/>
                </a:solidFill>
              </a:rPr>
              <a:t>To appear at </a:t>
            </a:r>
            <a:r>
              <a:rPr lang="en-US" b="1" dirty="0" err="1">
                <a:solidFill>
                  <a:srgbClr val="0000FF"/>
                </a:solidFill>
              </a:rPr>
              <a:t>DRAMSec</a:t>
            </a:r>
            <a:r>
              <a:rPr lang="en-US" b="1" dirty="0">
                <a:solidFill>
                  <a:srgbClr val="0000FF"/>
                </a:solidFill>
              </a:rPr>
              <a:t> 2024</a:t>
            </a:r>
          </a:p>
        </p:txBody>
      </p:sp>
      <p:sp>
        <p:nvSpPr>
          <p:cNvPr id="4" name="Slide Number Placeholder 3">
            <a:extLst>
              <a:ext uri="{FF2B5EF4-FFF2-40B4-BE49-F238E27FC236}">
                <a16:creationId xmlns:a16="http://schemas.microsoft.com/office/drawing/2014/main" id="{0CD8B424-8E12-0FA3-B311-8A0CDEE7591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E15D698E-5B46-6FEA-6695-02FDC96B5D8B}"/>
              </a:ext>
            </a:extLst>
          </p:cNvPr>
          <p:cNvPicPr>
            <a:picLocks noChangeAspect="1"/>
          </p:cNvPicPr>
          <p:nvPr/>
        </p:nvPicPr>
        <p:blipFill>
          <a:blip r:embed="rId2"/>
          <a:stretch>
            <a:fillRect/>
          </a:stretch>
        </p:blipFill>
        <p:spPr>
          <a:xfrm>
            <a:off x="157497" y="2668314"/>
            <a:ext cx="8668577" cy="1696790"/>
          </a:xfrm>
          <a:prstGeom prst="rect">
            <a:avLst/>
          </a:prstGeom>
        </p:spPr>
      </p:pic>
    </p:spTree>
    <p:extLst>
      <p:ext uri="{BB962C8B-B14F-4D97-AF65-F5344CB8AC3E}">
        <p14:creationId xmlns:p14="http://schemas.microsoft.com/office/powerpoint/2010/main" val="3159095413"/>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Question</a:t>
            </a:r>
          </a:p>
        </p:txBody>
      </p:sp>
      <p:sp>
        <p:nvSpPr>
          <p:cNvPr id="3" name="Content Placeholder 2"/>
          <p:cNvSpPr>
            <a:spLocks noGrp="1"/>
          </p:cNvSpPr>
          <p:nvPr>
            <p:ph idx="1"/>
          </p:nvPr>
        </p:nvSpPr>
        <p:spPr>
          <a:xfrm>
            <a:off x="136056" y="764704"/>
            <a:ext cx="8784976" cy="4761675"/>
          </a:xfrm>
        </p:spPr>
        <p:txBody>
          <a:bodyPr/>
          <a:lstStyle/>
          <a:p>
            <a:pPr marL="0" indent="0" algn="ctr">
              <a:buNone/>
            </a:pPr>
            <a:endParaRPr lang="en-US" sz="5200" dirty="0"/>
          </a:p>
          <a:p>
            <a:pPr marL="0" indent="0" algn="ctr">
              <a:buNone/>
            </a:pPr>
            <a:r>
              <a:rPr lang="en-US" sz="6400" dirty="0">
                <a:solidFill>
                  <a:srgbClr val="0000FF"/>
                </a:solidFill>
              </a:rPr>
              <a:t>Are we now </a:t>
            </a:r>
          </a:p>
          <a:p>
            <a:pPr marL="0" indent="0" algn="ctr">
              <a:buNone/>
            </a:pPr>
            <a:r>
              <a:rPr lang="en-US" sz="6400" dirty="0">
                <a:solidFill>
                  <a:srgbClr val="FF0000"/>
                </a:solidFill>
              </a:rPr>
              <a:t>RowHammer-free</a:t>
            </a:r>
          </a:p>
          <a:p>
            <a:pPr marL="0" indent="0" algn="ctr">
              <a:buNone/>
            </a:pPr>
            <a:r>
              <a:rPr lang="en-US" sz="6400" dirty="0">
                <a:solidFill>
                  <a:srgbClr val="0000FF"/>
                </a:solidFill>
              </a:rPr>
              <a:t>in 2024 and Beyond?</a:t>
            </a:r>
            <a:endParaRPr lang="en-US" sz="6400" dirty="0">
              <a:solidFill>
                <a:srgbClr val="FF0000"/>
              </a:solidFill>
            </a:endParaRP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413009811"/>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DC4-F332-078B-7A9F-E840E9FED4D5}"/>
              </a:ext>
            </a:extLst>
          </p:cNvPr>
          <p:cNvSpPr>
            <a:spLocks noGrp="1"/>
          </p:cNvSpPr>
          <p:nvPr>
            <p:ph type="title"/>
          </p:nvPr>
        </p:nvSpPr>
        <p:spPr>
          <a:xfrm>
            <a:off x="228600" y="152400"/>
            <a:ext cx="8735888" cy="884238"/>
          </a:xfrm>
        </p:spPr>
        <p:txBody>
          <a:bodyPr/>
          <a:lstStyle/>
          <a:p>
            <a:r>
              <a:rPr lang="en-US" dirty="0"/>
              <a:t>Are We Now </a:t>
            </a:r>
            <a:r>
              <a:rPr lang="en-US" b="1" dirty="0"/>
              <a:t>RowHammer</a:t>
            </a:r>
            <a:r>
              <a:rPr lang="en-US" dirty="0"/>
              <a:t> </a:t>
            </a:r>
            <a:r>
              <a:rPr lang="en-US" b="1" dirty="0"/>
              <a:t>Free</a:t>
            </a:r>
            <a:r>
              <a:rPr lang="en-US" dirty="0"/>
              <a:t> in 2023?</a:t>
            </a:r>
          </a:p>
        </p:txBody>
      </p:sp>
      <p:sp>
        <p:nvSpPr>
          <p:cNvPr id="3" name="Content Placeholder 2">
            <a:extLst>
              <a:ext uri="{FF2B5EF4-FFF2-40B4-BE49-F238E27FC236}">
                <a16:creationId xmlns:a16="http://schemas.microsoft.com/office/drawing/2014/main" id="{92B6AF9C-5598-50C3-183B-4DB1B26C230D}"/>
              </a:ext>
            </a:extLst>
          </p:cNvPr>
          <p:cNvSpPr>
            <a:spLocks noGrp="1"/>
          </p:cNvSpPr>
          <p:nvPr>
            <p:ph idx="1"/>
          </p:nvPr>
        </p:nvSpPr>
        <p:spPr/>
        <p:txBody>
          <a:bodyPr/>
          <a:lstStyle/>
          <a:p>
            <a:r>
              <a:rPr lang="en-US" b="1" dirty="0">
                <a:solidFill>
                  <a:srgbClr val="0432FF"/>
                </a:solidFill>
              </a:rPr>
              <a:t>Appeared at ISCA in June 2023</a:t>
            </a:r>
          </a:p>
        </p:txBody>
      </p:sp>
      <p:sp>
        <p:nvSpPr>
          <p:cNvPr id="4" name="Slide Number Placeholder 3">
            <a:extLst>
              <a:ext uri="{FF2B5EF4-FFF2-40B4-BE49-F238E27FC236}">
                <a16:creationId xmlns:a16="http://schemas.microsoft.com/office/drawing/2014/main" id="{0D394A4F-7D74-3D31-7A9C-2D7F33B149F1}"/>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766693CA-E872-8F99-BF9D-9AC9DEA4D0AC}"/>
              </a:ext>
            </a:extLst>
          </p:cNvPr>
          <p:cNvPicPr>
            <a:picLocks noChangeAspect="1"/>
          </p:cNvPicPr>
          <p:nvPr/>
        </p:nvPicPr>
        <p:blipFill>
          <a:blip r:embed="rId2"/>
          <a:stretch>
            <a:fillRect/>
          </a:stretch>
        </p:blipFill>
        <p:spPr>
          <a:xfrm>
            <a:off x="65384" y="2636912"/>
            <a:ext cx="9036618" cy="2139136"/>
          </a:xfrm>
          <a:prstGeom prst="rect">
            <a:avLst/>
          </a:prstGeom>
        </p:spPr>
      </p:pic>
      <p:sp>
        <p:nvSpPr>
          <p:cNvPr id="6" name="TextBox 5">
            <a:extLst>
              <a:ext uri="{FF2B5EF4-FFF2-40B4-BE49-F238E27FC236}">
                <a16:creationId xmlns:a16="http://schemas.microsoft.com/office/drawing/2014/main" id="{E5938ABE-A23A-5EEC-C8F5-F967B8CCF6C7}"/>
              </a:ext>
            </a:extLst>
          </p:cNvPr>
          <p:cNvSpPr txBox="1"/>
          <p:nvPr/>
        </p:nvSpPr>
        <p:spPr>
          <a:xfrm>
            <a:off x="1719795" y="5903701"/>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https://arxiv.org/pdf/2306.17061.pdf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8" name="TextBox 7">
            <a:extLst>
              <a:ext uri="{FF2B5EF4-FFF2-40B4-BE49-F238E27FC236}">
                <a16:creationId xmlns:a16="http://schemas.microsoft.com/office/drawing/2014/main" id="{828C9C79-E32C-213F-2921-63137E9380D4}"/>
              </a:ext>
            </a:extLst>
          </p:cNvPr>
          <p:cNvSpPr txBox="1"/>
          <p:nvPr/>
        </p:nvSpPr>
        <p:spPr>
          <a:xfrm>
            <a:off x="1403648" y="6453336"/>
            <a:ext cx="6624736" cy="430887"/>
          </a:xfrm>
          <a:prstGeom prst="rect">
            <a:avLst/>
          </a:prstGeom>
          <a:noFill/>
        </p:spPr>
        <p:txBody>
          <a:bodyPr wrap="square">
            <a:spAutoFit/>
          </a:bodyPr>
          <a:lstStyle/>
          <a:p>
            <a:pPr>
              <a:spcBef>
                <a:spcPts val="600"/>
              </a:spcBef>
              <a:spcAft>
                <a:spcPts val="1200"/>
              </a:spcAft>
            </a:pPr>
            <a:r>
              <a:rPr lang="en-GB" sz="2200" b="1" u="sng" dirty="0">
                <a:solidFill>
                  <a:srgbClr val="0000FF"/>
                </a:solidFill>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https://github.com/CMU-SAFARI/RowPress</a:t>
            </a:r>
            <a:endParaRPr lang="en-US" sz="2200" b="1"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63942102"/>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RowPress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62416325"/>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DC4-F332-078B-7A9F-E840E9FED4D5}"/>
              </a:ext>
            </a:extLst>
          </p:cNvPr>
          <p:cNvSpPr>
            <a:spLocks noGrp="1"/>
          </p:cNvSpPr>
          <p:nvPr>
            <p:ph type="title"/>
          </p:nvPr>
        </p:nvSpPr>
        <p:spPr/>
        <p:txBody>
          <a:bodyPr/>
          <a:lstStyle/>
          <a:p>
            <a:r>
              <a:rPr lang="en-US" dirty="0" err="1"/>
              <a:t>RowPress</a:t>
            </a:r>
            <a:r>
              <a:rPr lang="en-US" dirty="0"/>
              <a:t> </a:t>
            </a:r>
            <a:r>
              <a:rPr lang="en-US" sz="3000" b="1" dirty="0"/>
              <a:t>[ISCA 2023]</a:t>
            </a:r>
          </a:p>
        </p:txBody>
      </p:sp>
      <p:sp>
        <p:nvSpPr>
          <p:cNvPr id="3" name="Content Placeholder 2">
            <a:extLst>
              <a:ext uri="{FF2B5EF4-FFF2-40B4-BE49-F238E27FC236}">
                <a16:creationId xmlns:a16="http://schemas.microsoft.com/office/drawing/2014/main" id="{92B6AF9C-5598-50C3-183B-4DB1B26C230D}"/>
              </a:ext>
            </a:extLst>
          </p:cNvPr>
          <p:cNvSpPr>
            <a:spLocks noGrp="1"/>
          </p:cNvSpPr>
          <p:nvPr>
            <p:ph idx="1"/>
          </p:nvPr>
        </p:nvSpPr>
        <p:spPr>
          <a:xfrm>
            <a:off x="228600" y="980728"/>
            <a:ext cx="8610600" cy="5153025"/>
          </a:xfrm>
        </p:spPr>
        <p:txBody>
          <a:bodyPr/>
          <a:lstStyle/>
          <a:p>
            <a:r>
              <a:rPr lang="en-US" sz="1800" b="0" i="0" dirty="0" err="1">
                <a:solidFill>
                  <a:srgbClr val="000000"/>
                </a:solidFill>
                <a:effectLst/>
              </a:rPr>
              <a:t>Haocong</a:t>
            </a:r>
            <a:r>
              <a:rPr lang="en-US" sz="1800" b="0" i="0" dirty="0">
                <a:solidFill>
                  <a:srgbClr val="000000"/>
                </a:solidFill>
                <a:effectLst/>
              </a:rPr>
              <a:t> Luo,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Yaglikci</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Steve </a:t>
            </a:r>
            <a:r>
              <a:rPr lang="en-US" sz="1800" b="0" i="0" dirty="0" err="1">
                <a:solidFill>
                  <a:srgbClr val="000000"/>
                </a:solidFill>
                <a:effectLst/>
              </a:rPr>
              <a:t>Rhyner</a:t>
            </a:r>
            <a:r>
              <a:rPr lang="en-US" sz="1800" b="0" i="0" dirty="0">
                <a:solidFill>
                  <a:srgbClr val="000000"/>
                </a:solidFill>
                <a:effectLst/>
              </a:rPr>
              <a:t>, M. Banu </a:t>
            </a:r>
            <a:r>
              <a:rPr lang="en-US" sz="1800" b="0" i="0" dirty="0" err="1">
                <a:solidFill>
                  <a:srgbClr val="000000"/>
                </a:solidFill>
                <a:effectLst/>
              </a:rPr>
              <a:t>Cavlak</a:t>
            </a:r>
            <a:r>
              <a:rPr lang="en-US" sz="1800" b="0" i="0" dirty="0">
                <a:solidFill>
                  <a:srgbClr val="000000"/>
                </a:solidFill>
                <a:effectLst/>
              </a:rPr>
              <a:t>, Joel </a:t>
            </a:r>
            <a:r>
              <a:rPr lang="en-US" sz="1800" b="0" i="0" dirty="0" err="1">
                <a:solidFill>
                  <a:srgbClr val="000000"/>
                </a:solidFill>
                <a:effectLst/>
              </a:rPr>
              <a:t>Lindegger</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"RowPress: Amplifying Read Disturbance in Modern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50th International Symposium on Computer Architecture</a:t>
            </a:r>
            <a:r>
              <a:rPr lang="en-US" sz="1800" b="0" i="1" dirty="0">
                <a:solidFill>
                  <a:srgbClr val="000000"/>
                </a:solidFill>
                <a:effectLst/>
              </a:rPr>
              <a:t> (</a:t>
            </a:r>
            <a:r>
              <a:rPr lang="en-US" sz="1800" b="1" i="1" dirty="0">
                <a:solidFill>
                  <a:srgbClr val="000000"/>
                </a:solidFill>
                <a:effectLst/>
              </a:rPr>
              <a:t>ISCA</a:t>
            </a:r>
            <a:r>
              <a:rPr lang="en-US" sz="1800" b="0" i="1" dirty="0">
                <a:solidFill>
                  <a:srgbClr val="000000"/>
                </a:solidFill>
                <a:effectLst/>
              </a:rPr>
              <a:t>)</a:t>
            </a:r>
            <a:r>
              <a:rPr lang="en-US" sz="1800" b="0" i="0" dirty="0">
                <a:solidFill>
                  <a:srgbClr val="000000"/>
                </a:solidFill>
                <a:effectLst/>
              </a:rPr>
              <a:t>, Orlando, FL, USA,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Slides (pptx)</a:t>
            </a:r>
            <a:r>
              <a:rPr lang="en-US" sz="1800" b="0" i="0" dirty="0">
                <a:solidFill>
                  <a:srgbClr val="000000"/>
                </a:solidFill>
                <a:effectLst/>
              </a:rPr>
              <a:t> </a:t>
            </a:r>
            <a:r>
              <a:rPr lang="en-US" sz="1800" b="0" i="0" dirty="0">
                <a:solidFill>
                  <a:srgbClr val="000000"/>
                </a:solidFill>
                <a:effectLst/>
                <a:hlinkClick r:id="rId5"/>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Lightning Talk Slides (pptx)</a:t>
            </a:r>
            <a:r>
              <a:rPr lang="en-US" sz="1800" b="0" i="0" dirty="0">
                <a:solidFill>
                  <a:srgbClr val="000000"/>
                </a:solidFill>
                <a:effectLst/>
              </a:rPr>
              <a:t> </a:t>
            </a:r>
            <a:r>
              <a:rPr lang="en-US" sz="1800" b="0" i="0" dirty="0">
                <a:solidFill>
                  <a:srgbClr val="000000"/>
                </a:solidFill>
                <a:effectLst/>
                <a:hlinkClick r:id="rId7"/>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8"/>
              </a:rPr>
              <a:t>Lightning Talk Video</a:t>
            </a:r>
            <a:r>
              <a:rPr lang="en-US" sz="1800" b="0" i="0" dirty="0">
                <a:solidFill>
                  <a:srgbClr val="000000"/>
                </a:solidFill>
                <a:effectLst/>
              </a:rPr>
              <a:t> (3 minutes)]</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9"/>
              </a:rPr>
              <a:t>RowPress Source Code and Datasets (Officially Artifact Evaluated with All Badges)</a:t>
            </a:r>
            <a:r>
              <a:rPr lang="en-US" sz="1800" b="0" i="0" dirty="0">
                <a:solidFill>
                  <a:srgbClr val="000000"/>
                </a:solidFill>
                <a:effectLst/>
              </a:rPr>
              <a:t>]</a:t>
            </a:r>
            <a:br>
              <a:rPr lang="en-US" sz="1800" b="0" i="0" dirty="0">
                <a:solidFill>
                  <a:srgbClr val="000000"/>
                </a:solidFill>
                <a:effectLst/>
              </a:rPr>
            </a:br>
            <a:r>
              <a:rPr lang="en-US" sz="1800" b="1" i="1" dirty="0">
                <a:solidFill>
                  <a:srgbClr val="FF0000"/>
                </a:solidFill>
                <a:effectLst/>
              </a:rPr>
              <a:t>Officially artifact evaluated as available, reusable and reproducible.</a:t>
            </a:r>
            <a:br>
              <a:rPr lang="en-US" sz="1800" b="0" i="0" dirty="0">
                <a:solidFill>
                  <a:srgbClr val="FF0000"/>
                </a:solidFill>
                <a:effectLst/>
              </a:rPr>
            </a:br>
            <a:r>
              <a:rPr lang="en-US" sz="1800" b="1" i="1" dirty="0">
                <a:solidFill>
                  <a:srgbClr val="FF0000"/>
                </a:solidFill>
                <a:effectLst/>
              </a:rPr>
              <a:t>Best artifact award at ISCA 2023. IEEE Micro Top Pick in 2024.</a:t>
            </a:r>
            <a:endParaRPr lang="en-US" sz="1800" b="0" i="0" dirty="0">
              <a:solidFill>
                <a:srgbClr val="FF0000"/>
              </a:solidFill>
              <a:effectLst/>
            </a:endParaRPr>
          </a:p>
          <a:p>
            <a:pPr marL="0" indent="0">
              <a:buNone/>
            </a:pPr>
            <a:br>
              <a:rPr lang="en-US" sz="1800" dirty="0"/>
            </a:br>
            <a:endParaRPr lang="en-US" sz="1800" b="1" dirty="0">
              <a:solidFill>
                <a:srgbClr val="0432FF"/>
              </a:solidFill>
            </a:endParaRPr>
          </a:p>
        </p:txBody>
      </p:sp>
      <p:sp>
        <p:nvSpPr>
          <p:cNvPr id="4" name="Slide Number Placeholder 3">
            <a:extLst>
              <a:ext uri="{FF2B5EF4-FFF2-40B4-BE49-F238E27FC236}">
                <a16:creationId xmlns:a16="http://schemas.microsoft.com/office/drawing/2014/main" id="{0D394A4F-7D74-3D31-7A9C-2D7F33B149F1}"/>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766693CA-E872-8F99-BF9D-9AC9DEA4D0AC}"/>
              </a:ext>
            </a:extLst>
          </p:cNvPr>
          <p:cNvPicPr>
            <a:picLocks noChangeAspect="1"/>
          </p:cNvPicPr>
          <p:nvPr/>
        </p:nvPicPr>
        <p:blipFill>
          <a:blip r:embed="rId10"/>
          <a:stretch>
            <a:fillRect/>
          </a:stretch>
        </p:blipFill>
        <p:spPr>
          <a:xfrm>
            <a:off x="65384" y="4674240"/>
            <a:ext cx="9036618" cy="2139136"/>
          </a:xfrm>
          <a:prstGeom prst="rect">
            <a:avLst/>
          </a:prstGeom>
        </p:spPr>
      </p:pic>
      <p:pic>
        <p:nvPicPr>
          <p:cNvPr id="6" name="Picture 5">
            <a:extLst>
              <a:ext uri="{FF2B5EF4-FFF2-40B4-BE49-F238E27FC236}">
                <a16:creationId xmlns:a16="http://schemas.microsoft.com/office/drawing/2014/main" id="{DF00B822-B653-4393-EB2C-9F79EBE83C11}"/>
              </a:ext>
            </a:extLst>
          </p:cNvPr>
          <p:cNvPicPr>
            <a:picLocks noChangeAspect="1"/>
          </p:cNvPicPr>
          <p:nvPr/>
        </p:nvPicPr>
        <p:blipFill>
          <a:blip r:embed="rId11"/>
          <a:stretch>
            <a:fillRect/>
          </a:stretch>
        </p:blipFill>
        <p:spPr>
          <a:xfrm>
            <a:off x="6626459" y="88763"/>
            <a:ext cx="2410037" cy="787593"/>
          </a:xfrm>
          <a:prstGeom prst="rect">
            <a:avLst/>
          </a:prstGeom>
        </p:spPr>
      </p:pic>
    </p:spTree>
    <p:extLst>
      <p:ext uri="{BB962C8B-B14F-4D97-AF65-F5344CB8AC3E}">
        <p14:creationId xmlns:p14="http://schemas.microsoft.com/office/powerpoint/2010/main" val="1058347823"/>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What is RowPress?</a:t>
            </a:r>
            <a:endParaRPr lang="en-CH" dirty="0"/>
          </a:p>
        </p:txBody>
      </p:sp>
      <p:sp>
        <p:nvSpPr>
          <p:cNvPr id="7" name="Slide Number Placeholder 6">
            <a:extLst>
              <a:ext uri="{FF2B5EF4-FFF2-40B4-BE49-F238E27FC236}">
                <a16:creationId xmlns:a16="http://schemas.microsoft.com/office/drawing/2014/main" id="{13080D02-0BB1-5B5A-2CF1-56AE3BC5C8B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10" name="Content Placeholder 2">
            <a:extLst>
              <a:ext uri="{FF2B5EF4-FFF2-40B4-BE49-F238E27FC236}">
                <a16:creationId xmlns:a16="http://schemas.microsoft.com/office/drawing/2014/main" id="{DDF8CF88-AC87-EAFA-8A0A-7D01AF916D9F}"/>
              </a:ext>
            </a:extLst>
          </p:cNvPr>
          <p:cNvSpPr txBox="1">
            <a:spLocks/>
          </p:cNvSpPr>
          <p:nvPr/>
        </p:nvSpPr>
        <p:spPr>
          <a:xfrm>
            <a:off x="0" y="1080407"/>
            <a:ext cx="9144000" cy="1221681"/>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 DRAM row </a:t>
            </a:r>
            <a:r>
              <a:rPr kumimoji="0" lang="en-GB" sz="3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open for a long time</a:t>
            </a:r>
            <a:r>
              <a:rPr kumimoji="0" lang="en-GB"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br>
              <a:rPr kumimoji="0" lang="en-GB"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GB"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causes bitflips in adjacent rows</a:t>
            </a:r>
          </a:p>
        </p:txBody>
      </p:sp>
      <p:sp>
        <p:nvSpPr>
          <p:cNvPr id="11" name="Content Placeholder 2">
            <a:extLst>
              <a:ext uri="{FF2B5EF4-FFF2-40B4-BE49-F238E27FC236}">
                <a16:creationId xmlns:a16="http://schemas.microsoft.com/office/drawing/2014/main" id="{A2777BF5-E845-269E-0FF1-F029B2AC250A}"/>
              </a:ext>
            </a:extLst>
          </p:cNvPr>
          <p:cNvSpPr txBox="1">
            <a:spLocks/>
          </p:cNvSpPr>
          <p:nvPr/>
        </p:nvSpPr>
        <p:spPr>
          <a:xfrm>
            <a:off x="0" y="3191704"/>
            <a:ext cx="9144000" cy="74135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These bitflips do </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require many row activations</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12" name="Content Placeholder 2">
            <a:extLst>
              <a:ext uri="{FF2B5EF4-FFF2-40B4-BE49-F238E27FC236}">
                <a16:creationId xmlns:a16="http://schemas.microsoft.com/office/drawing/2014/main" id="{60499F01-BF1B-A815-AA6D-3B841A2F4344}"/>
              </a:ext>
            </a:extLst>
          </p:cNvPr>
          <p:cNvSpPr txBox="1">
            <a:spLocks/>
          </p:cNvSpPr>
          <p:nvPr/>
        </p:nvSpPr>
        <p:spPr>
          <a:xfrm>
            <a:off x="0" y="4518638"/>
            <a:ext cx="9144000" cy="71056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Only one activation </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 enough in some cases!</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2323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dirty="0"/>
              <a:t>RowPress vs. RowHammer</a:t>
            </a:r>
            <a:endParaRPr lang="en-CH" dirty="0"/>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121970" y="931749"/>
            <a:ext cx="8863692" cy="5427025"/>
          </a:xfrm>
        </p:spPr>
        <p:txBody>
          <a:bodyPr/>
          <a:lstStyle/>
          <a:p>
            <a:pPr marL="0" indent="0">
              <a:buNone/>
            </a:pPr>
            <a:r>
              <a:rPr lang="en-GB" sz="2800" dirty="0"/>
              <a:t>Instead of </a:t>
            </a:r>
            <a:r>
              <a:rPr lang="en-GB" sz="2800" dirty="0">
                <a:solidFill>
                  <a:srgbClr val="0070C0"/>
                </a:solidFill>
              </a:rPr>
              <a:t>using a high activation count,</a:t>
            </a:r>
            <a:br>
              <a:rPr lang="en-GB" sz="2800" dirty="0"/>
            </a:br>
            <a:endParaRPr lang="en-GB"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grpSp>
        <p:nvGrpSpPr>
          <p:cNvPr id="9" name="Group 8">
            <a:extLst>
              <a:ext uri="{FF2B5EF4-FFF2-40B4-BE49-F238E27FC236}">
                <a16:creationId xmlns:a16="http://schemas.microsoft.com/office/drawing/2014/main" id="{96901973-0473-C18B-CF4A-990A21FF975D}"/>
              </a:ext>
            </a:extLst>
          </p:cNvPr>
          <p:cNvGrpSpPr/>
          <p:nvPr/>
        </p:nvGrpSpPr>
        <p:grpSpPr>
          <a:xfrm>
            <a:off x="163474" y="2042538"/>
            <a:ext cx="7859426" cy="861148"/>
            <a:chOff x="247143" y="2502176"/>
            <a:chExt cx="7859426" cy="861148"/>
          </a:xfrm>
        </p:grpSpPr>
        <p:sp>
          <p:nvSpPr>
            <p:cNvPr id="10" name="TextBox 9">
              <a:extLst>
                <a:ext uri="{FF2B5EF4-FFF2-40B4-BE49-F238E27FC236}">
                  <a16:creationId xmlns:a16="http://schemas.microsoft.com/office/drawing/2014/main" id="{1DE274FE-38CF-47AE-4C23-4EFCCBBCAA97}"/>
                </a:ext>
              </a:extLst>
            </p:cNvPr>
            <p:cNvSpPr txBox="1"/>
            <p:nvPr/>
          </p:nvSpPr>
          <p:spPr>
            <a:xfrm>
              <a:off x="247143" y="2532327"/>
              <a:ext cx="2285690" cy="830997"/>
            </a:xfrm>
            <a:prstGeom prst="rect">
              <a:avLst/>
            </a:prstGeom>
            <a:solidFill>
              <a:schemeClr val="bg1"/>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mn-cs"/>
                </a:rPr>
                <a:t>RowHammer</a:t>
              </a:r>
              <a:endParaRPr kumimoji="0" lang="en-US" altLang="ja-JP"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Aggressor</a:t>
              </a:r>
              <a:r>
                <a:rPr kumimoji="0" lang="ja-JP" altLang="en-US" sz="2400" b="1" i="0" u="none" strike="noStrike" kern="1200" cap="none" spc="0" normalizeH="0" baseline="0" noProof="0" dirty="0">
                  <a:ln>
                    <a:noFill/>
                  </a:ln>
                  <a:solidFill>
                    <a:srgbClr val="0070C0"/>
                  </a:solidFill>
                  <a:effectLst/>
                  <a:uLnTx/>
                  <a:uFillTx/>
                  <a:latin typeface="Cambria" panose="02040503050406030204" pitchFamily="18" charset="0"/>
                  <a:ea typeface="Roboto Black" panose="02000000000000000000" pitchFamily="2" charset="0"/>
                  <a:cs typeface="+mn-cs"/>
                </a:rPr>
                <a:t> </a:t>
              </a:r>
              <a:r>
                <a:rPr kumimoji="0" lang="en-US" altLang="ja-JP"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Row</a:t>
              </a:r>
              <a:endParaRPr kumimoji="0" lang="en-CH"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cxnSp>
          <p:nvCxnSpPr>
            <p:cNvPr id="11" name="Straight Connector 10">
              <a:extLst>
                <a:ext uri="{FF2B5EF4-FFF2-40B4-BE49-F238E27FC236}">
                  <a16:creationId xmlns:a16="http://schemas.microsoft.com/office/drawing/2014/main" id="{48C040E7-E23D-A779-729E-A7044F196715}"/>
                </a:ext>
              </a:extLst>
            </p:cNvPr>
            <p:cNvCxnSpPr>
              <a:cxnSpLocks/>
            </p:cNvCxnSpPr>
            <p:nvPr/>
          </p:nvCxnSpPr>
          <p:spPr>
            <a:xfrm>
              <a:off x="3235103" y="2671453"/>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0AA04F8-DF7C-BDA6-A226-7C6F454A1EE2}"/>
                </a:ext>
              </a:extLst>
            </p:cNvPr>
            <p:cNvSpPr txBox="1"/>
            <p:nvPr/>
          </p:nvSpPr>
          <p:spPr>
            <a:xfrm>
              <a:off x="2495449" y="2502176"/>
              <a:ext cx="681598"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Open</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13" name="Straight Connector 12">
              <a:extLst>
                <a:ext uri="{FF2B5EF4-FFF2-40B4-BE49-F238E27FC236}">
                  <a16:creationId xmlns:a16="http://schemas.microsoft.com/office/drawing/2014/main" id="{F1F3C85E-8D02-F27F-8B64-1B7E47E0380F}"/>
                </a:ext>
              </a:extLst>
            </p:cNvPr>
            <p:cNvCxnSpPr>
              <a:cxnSpLocks/>
            </p:cNvCxnSpPr>
            <p:nvPr/>
          </p:nvCxnSpPr>
          <p:spPr>
            <a:xfrm>
              <a:off x="3235103" y="320811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06B65A7-6C13-1999-4BE4-9724AB33E96F}"/>
                </a:ext>
              </a:extLst>
            </p:cNvPr>
            <p:cNvSpPr txBox="1"/>
            <p:nvPr/>
          </p:nvSpPr>
          <p:spPr>
            <a:xfrm>
              <a:off x="2489747" y="3005657"/>
              <a:ext cx="684803"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Close</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15" name="Group 14">
              <a:extLst>
                <a:ext uri="{FF2B5EF4-FFF2-40B4-BE49-F238E27FC236}">
                  <a16:creationId xmlns:a16="http://schemas.microsoft.com/office/drawing/2014/main" id="{AA994B20-3D66-0992-D6EB-7B99FF3CCA42}"/>
                </a:ext>
              </a:extLst>
            </p:cNvPr>
            <p:cNvGrpSpPr/>
            <p:nvPr/>
          </p:nvGrpSpPr>
          <p:grpSpPr>
            <a:xfrm>
              <a:off x="3235104" y="2671966"/>
              <a:ext cx="2213910" cy="536146"/>
              <a:chOff x="3626130" y="2598668"/>
              <a:chExt cx="2213910" cy="536146"/>
            </a:xfrm>
          </p:grpSpPr>
          <p:grpSp>
            <p:nvGrpSpPr>
              <p:cNvPr id="27" name="Group 26">
                <a:extLst>
                  <a:ext uri="{FF2B5EF4-FFF2-40B4-BE49-F238E27FC236}">
                    <a16:creationId xmlns:a16="http://schemas.microsoft.com/office/drawing/2014/main" id="{917A9BA6-996D-2BDB-EB5B-3E2B4CF3D61B}"/>
                  </a:ext>
                </a:extLst>
              </p:cNvPr>
              <p:cNvGrpSpPr/>
              <p:nvPr/>
            </p:nvGrpSpPr>
            <p:grpSpPr>
              <a:xfrm>
                <a:off x="3626130" y="2598668"/>
                <a:ext cx="1886471" cy="536146"/>
                <a:chOff x="3304598" y="5462438"/>
                <a:chExt cx="2903548" cy="536146"/>
              </a:xfrm>
            </p:grpSpPr>
            <p:cxnSp>
              <p:nvCxnSpPr>
                <p:cNvPr id="29" name="Connector: Elbow 28">
                  <a:extLst>
                    <a:ext uri="{FF2B5EF4-FFF2-40B4-BE49-F238E27FC236}">
                      <a16:creationId xmlns:a16="http://schemas.microsoft.com/office/drawing/2014/main" id="{C458FDD1-4AEB-90E0-7387-820D058C5DA6}"/>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2372EA10-EB4F-ECA5-7D6D-76C3280D1FF7}"/>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C91C1724-F2C6-EBB7-93B6-B6AD80D828D0}"/>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6A96DE05-0343-ADDF-F89A-AD6489484F39}"/>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376CFA5F-F387-1D0E-F185-48CD43D79D73}"/>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8" name="Connector: Elbow 27">
                <a:extLst>
                  <a:ext uri="{FF2B5EF4-FFF2-40B4-BE49-F238E27FC236}">
                    <a16:creationId xmlns:a16="http://schemas.microsoft.com/office/drawing/2014/main" id="{0CAED748-E8E1-6639-68DE-47BEA0133863}"/>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DA0E1A23-4140-09A4-AB1F-9DE6B3620689}"/>
                </a:ext>
              </a:extLst>
            </p:cNvPr>
            <p:cNvGrpSpPr/>
            <p:nvPr/>
          </p:nvGrpSpPr>
          <p:grpSpPr>
            <a:xfrm>
              <a:off x="5224468" y="2674899"/>
              <a:ext cx="2213910" cy="536146"/>
              <a:chOff x="3626130" y="2598668"/>
              <a:chExt cx="2213910" cy="536146"/>
            </a:xfrm>
          </p:grpSpPr>
          <p:grpSp>
            <p:nvGrpSpPr>
              <p:cNvPr id="20" name="Group 19">
                <a:extLst>
                  <a:ext uri="{FF2B5EF4-FFF2-40B4-BE49-F238E27FC236}">
                    <a16:creationId xmlns:a16="http://schemas.microsoft.com/office/drawing/2014/main" id="{8686D6B5-7EA0-B252-FE10-2965171C7B77}"/>
                  </a:ext>
                </a:extLst>
              </p:cNvPr>
              <p:cNvGrpSpPr/>
              <p:nvPr/>
            </p:nvGrpSpPr>
            <p:grpSpPr>
              <a:xfrm>
                <a:off x="3626130" y="2598668"/>
                <a:ext cx="1886471" cy="536146"/>
                <a:chOff x="3304598" y="5462438"/>
                <a:chExt cx="2903548" cy="536146"/>
              </a:xfrm>
            </p:grpSpPr>
            <p:cxnSp>
              <p:nvCxnSpPr>
                <p:cNvPr id="22" name="Connector: Elbow 21">
                  <a:extLst>
                    <a:ext uri="{FF2B5EF4-FFF2-40B4-BE49-F238E27FC236}">
                      <a16:creationId xmlns:a16="http://schemas.microsoft.com/office/drawing/2014/main" id="{BE1CED6D-0743-A538-1AD2-CF8BB56F759C}"/>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95C8F0FF-E3FD-5E3A-34E3-D64F10614041}"/>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820D6D00-61EF-C690-FDD1-CA87EA7CD936}"/>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23ECFDA2-B687-005C-D05B-3D922AD7C7F1}"/>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B7FFE161-AAA6-9952-5135-39F3EE1CD3F9}"/>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1" name="Connector: Elbow 20">
                <a:extLst>
                  <a:ext uri="{FF2B5EF4-FFF2-40B4-BE49-F238E27FC236}">
                    <a16:creationId xmlns:a16="http://schemas.microsoft.com/office/drawing/2014/main" id="{1B0BB2DB-08E5-28AB-D7B4-7C3CC8DDD471}"/>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F9E9758A-CDFE-36D8-E7B6-83FA5040C553}"/>
                </a:ext>
              </a:extLst>
            </p:cNvPr>
            <p:cNvGrpSpPr/>
            <p:nvPr/>
          </p:nvGrpSpPr>
          <p:grpSpPr>
            <a:xfrm>
              <a:off x="7213832" y="2678341"/>
              <a:ext cx="892737" cy="536144"/>
              <a:chOff x="3304598" y="5462438"/>
              <a:chExt cx="1374050" cy="536144"/>
            </a:xfrm>
          </p:grpSpPr>
          <p:cxnSp>
            <p:nvCxnSpPr>
              <p:cNvPr id="18" name="Connector: Elbow 17">
                <a:extLst>
                  <a:ext uri="{FF2B5EF4-FFF2-40B4-BE49-F238E27FC236}">
                    <a16:creationId xmlns:a16="http://schemas.microsoft.com/office/drawing/2014/main" id="{B62D186B-FAB5-59E5-624B-78E74B03B222}"/>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731C4559-797E-0399-B88D-F154C03B76BB}"/>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4" name="Group 33">
            <a:extLst>
              <a:ext uri="{FF2B5EF4-FFF2-40B4-BE49-F238E27FC236}">
                <a16:creationId xmlns:a16="http://schemas.microsoft.com/office/drawing/2014/main" id="{8C1378B6-5530-B3EA-1A42-0A0FB6332F73}"/>
              </a:ext>
            </a:extLst>
          </p:cNvPr>
          <p:cNvGrpSpPr/>
          <p:nvPr/>
        </p:nvGrpSpPr>
        <p:grpSpPr>
          <a:xfrm>
            <a:off x="143322" y="3297367"/>
            <a:ext cx="7879578" cy="853359"/>
            <a:chOff x="226991" y="3517675"/>
            <a:chExt cx="7879578" cy="853359"/>
          </a:xfrm>
        </p:grpSpPr>
        <p:sp>
          <p:nvSpPr>
            <p:cNvPr id="35" name="TextBox 34">
              <a:extLst>
                <a:ext uri="{FF2B5EF4-FFF2-40B4-BE49-F238E27FC236}">
                  <a16:creationId xmlns:a16="http://schemas.microsoft.com/office/drawing/2014/main" id="{3D186A8B-0A7E-BD30-3DB0-7E2BE51A1A98}"/>
                </a:ext>
              </a:extLst>
            </p:cNvPr>
            <p:cNvSpPr txBox="1"/>
            <p:nvPr/>
          </p:nvSpPr>
          <p:spPr>
            <a:xfrm>
              <a:off x="226991" y="3540037"/>
              <a:ext cx="2285690" cy="830997"/>
            </a:xfrm>
            <a:prstGeom prst="rect">
              <a:avLst/>
            </a:prstGeom>
            <a:solidFill>
              <a:schemeClr val="bg1"/>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RowPress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Aggressor</a:t>
              </a:r>
              <a:r>
                <a:rPr kumimoji="0" lang="ja-JP" altLang="en-US" sz="2400" b="1" i="0" u="none" strike="noStrike" kern="1200" cap="none" spc="0" normalizeH="0" baseline="0" noProof="0" dirty="0">
                  <a:ln>
                    <a:noFill/>
                  </a:ln>
                  <a:solidFill>
                    <a:srgbClr val="C00000"/>
                  </a:solidFill>
                  <a:effectLst/>
                  <a:uLnTx/>
                  <a:uFillTx/>
                  <a:latin typeface="Cambria" panose="02040503050406030204" pitchFamily="18" charset="0"/>
                  <a:ea typeface="Roboto Black" panose="02000000000000000000" pitchFamily="2" charset="0"/>
                  <a:cs typeface="+mn-cs"/>
                </a:rPr>
                <a:t> </a:t>
              </a:r>
              <a:r>
                <a:rPr kumimoji="0" lang="en-US" altLang="ja-JP"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Row</a:t>
              </a:r>
              <a:endParaRPr kumimoji="0" lang="en-CH"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cxnSp>
          <p:nvCxnSpPr>
            <p:cNvPr id="36" name="Straight Connector 35">
              <a:extLst>
                <a:ext uri="{FF2B5EF4-FFF2-40B4-BE49-F238E27FC236}">
                  <a16:creationId xmlns:a16="http://schemas.microsoft.com/office/drawing/2014/main" id="{F72C919B-32D4-88BA-93E0-290015DEFF1F}"/>
                </a:ext>
              </a:extLst>
            </p:cNvPr>
            <p:cNvCxnSpPr>
              <a:cxnSpLocks/>
            </p:cNvCxnSpPr>
            <p:nvPr/>
          </p:nvCxnSpPr>
          <p:spPr>
            <a:xfrm>
              <a:off x="3235103" y="368695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83D38D36-52BE-3DCC-AC85-974E8414CBC7}"/>
                </a:ext>
              </a:extLst>
            </p:cNvPr>
            <p:cNvSpPr txBox="1"/>
            <p:nvPr/>
          </p:nvSpPr>
          <p:spPr>
            <a:xfrm>
              <a:off x="2495449" y="3517675"/>
              <a:ext cx="681598"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Open</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8" name="Straight Connector 37">
              <a:extLst>
                <a:ext uri="{FF2B5EF4-FFF2-40B4-BE49-F238E27FC236}">
                  <a16:creationId xmlns:a16="http://schemas.microsoft.com/office/drawing/2014/main" id="{EF32B9E5-DA09-B165-4A68-0133A8F8B2F2}"/>
                </a:ext>
              </a:extLst>
            </p:cNvPr>
            <p:cNvCxnSpPr>
              <a:cxnSpLocks/>
            </p:cNvCxnSpPr>
            <p:nvPr/>
          </p:nvCxnSpPr>
          <p:spPr>
            <a:xfrm>
              <a:off x="3235103" y="4223611"/>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BF9B54D-F23D-141B-64F5-CCB12BFB4420}"/>
                </a:ext>
              </a:extLst>
            </p:cNvPr>
            <p:cNvSpPr txBox="1"/>
            <p:nvPr/>
          </p:nvSpPr>
          <p:spPr>
            <a:xfrm>
              <a:off x="2489747" y="4021156"/>
              <a:ext cx="684803"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Close</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40" name="Group 39">
              <a:extLst>
                <a:ext uri="{FF2B5EF4-FFF2-40B4-BE49-F238E27FC236}">
                  <a16:creationId xmlns:a16="http://schemas.microsoft.com/office/drawing/2014/main" id="{AEABAA7C-8A65-3A0F-F008-3A4B10BEDD7B}"/>
                </a:ext>
              </a:extLst>
            </p:cNvPr>
            <p:cNvGrpSpPr/>
            <p:nvPr/>
          </p:nvGrpSpPr>
          <p:grpSpPr>
            <a:xfrm>
              <a:off x="3235104" y="3686952"/>
              <a:ext cx="2447134" cy="536656"/>
              <a:chOff x="5760520" y="5529943"/>
              <a:chExt cx="2447134" cy="536656"/>
            </a:xfrm>
          </p:grpSpPr>
          <p:grpSp>
            <p:nvGrpSpPr>
              <p:cNvPr id="44" name="Group 43">
                <a:extLst>
                  <a:ext uri="{FF2B5EF4-FFF2-40B4-BE49-F238E27FC236}">
                    <a16:creationId xmlns:a16="http://schemas.microsoft.com/office/drawing/2014/main" id="{99BC8805-934F-9B15-60AF-A0CBFB1815B2}"/>
                  </a:ext>
                </a:extLst>
              </p:cNvPr>
              <p:cNvGrpSpPr/>
              <p:nvPr/>
            </p:nvGrpSpPr>
            <p:grpSpPr>
              <a:xfrm>
                <a:off x="5760520" y="5530456"/>
                <a:ext cx="2447134" cy="536143"/>
                <a:chOff x="3807855" y="5356681"/>
                <a:chExt cx="2713455" cy="536143"/>
              </a:xfrm>
            </p:grpSpPr>
            <p:cxnSp>
              <p:nvCxnSpPr>
                <p:cNvPr id="46" name="Connector: Elbow 45">
                  <a:extLst>
                    <a:ext uri="{FF2B5EF4-FFF2-40B4-BE49-F238E27FC236}">
                      <a16:creationId xmlns:a16="http://schemas.microsoft.com/office/drawing/2014/main" id="{D9290D0C-4AAD-A379-AD8D-8190E779F429}"/>
                    </a:ext>
                  </a:extLst>
                </p:cNvPr>
                <p:cNvCxnSpPr>
                  <a:cxnSpLocks/>
                </p:cNvCxnSpPr>
                <p:nvPr/>
              </p:nvCxnSpPr>
              <p:spPr>
                <a:xfrm flipH="1">
                  <a:off x="3807855"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55092BFD-CB6E-4E21-DAF7-25455C3C98B4}"/>
                    </a:ext>
                  </a:extLst>
                </p:cNvPr>
                <p:cNvCxnSpPr>
                  <a:cxnSpLocks/>
                </p:cNvCxnSpPr>
                <p:nvPr/>
              </p:nvCxnSpPr>
              <p:spPr>
                <a:xfrm>
                  <a:off x="5899630"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a:extLst>
                  <a:ext uri="{FF2B5EF4-FFF2-40B4-BE49-F238E27FC236}">
                    <a16:creationId xmlns:a16="http://schemas.microsoft.com/office/drawing/2014/main" id="{484B36A8-508E-D496-23D0-D6E02671675C}"/>
                  </a:ext>
                </a:extLst>
              </p:cNvPr>
              <p:cNvCxnSpPr>
                <a:cxnSpLocks/>
              </p:cNvCxnSpPr>
              <p:nvPr/>
            </p:nvCxnSpPr>
            <p:spPr>
              <a:xfrm>
                <a:off x="6265333" y="5529943"/>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1" name="Connector: Elbow 40">
              <a:extLst>
                <a:ext uri="{FF2B5EF4-FFF2-40B4-BE49-F238E27FC236}">
                  <a16:creationId xmlns:a16="http://schemas.microsoft.com/office/drawing/2014/main" id="{675760C5-A67D-9169-BDF7-57A74F81BD70}"/>
                </a:ext>
              </a:extLst>
            </p:cNvPr>
            <p:cNvCxnSpPr>
              <a:cxnSpLocks/>
            </p:cNvCxnSpPr>
            <p:nvPr/>
          </p:nvCxnSpPr>
          <p:spPr>
            <a:xfrm flipH="1">
              <a:off x="5457866"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000BA60E-5148-5045-4FBB-F3F7A13AFCC5}"/>
                </a:ext>
              </a:extLst>
            </p:cNvPr>
            <p:cNvCxnSpPr>
              <a:cxnSpLocks/>
            </p:cNvCxnSpPr>
            <p:nvPr/>
          </p:nvCxnSpPr>
          <p:spPr>
            <a:xfrm>
              <a:off x="7344337"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627C544-57B9-4B07-B3E5-177513C7E773}"/>
                </a:ext>
              </a:extLst>
            </p:cNvPr>
            <p:cNvCxnSpPr>
              <a:cxnSpLocks/>
            </p:cNvCxnSpPr>
            <p:nvPr/>
          </p:nvCxnSpPr>
          <p:spPr>
            <a:xfrm>
              <a:off x="5962679" y="3689881"/>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 name="Content Placeholder 2">
            <a:extLst>
              <a:ext uri="{FF2B5EF4-FFF2-40B4-BE49-F238E27FC236}">
                <a16:creationId xmlns:a16="http://schemas.microsoft.com/office/drawing/2014/main" id="{7426DF7A-C34C-CA5F-85F1-9DD47CA4274D}"/>
              </a:ext>
            </a:extLst>
          </p:cNvPr>
          <p:cNvSpPr txBox="1">
            <a:spLocks/>
          </p:cNvSpPr>
          <p:nvPr/>
        </p:nvSpPr>
        <p:spPr>
          <a:xfrm>
            <a:off x="0" y="4863925"/>
            <a:ext cx="9144000" cy="1067801"/>
          </a:xfrm>
          <a:prstGeom prst="rect">
            <a:avLst/>
          </a:prstGeom>
          <a:solidFill>
            <a:srgbClr val="DEEBF7"/>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observe bitflips even with </a:t>
            </a: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ONLY ONE activation</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b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extreme cases where the row stays open for 30ms</a:t>
            </a:r>
          </a:p>
        </p:txBody>
      </p:sp>
      <p:grpSp>
        <p:nvGrpSpPr>
          <p:cNvPr id="8" name="Group 7">
            <a:extLst>
              <a:ext uri="{FF2B5EF4-FFF2-40B4-BE49-F238E27FC236}">
                <a16:creationId xmlns:a16="http://schemas.microsoft.com/office/drawing/2014/main" id="{5592424D-BA26-C5CA-81B9-45817E63651E}"/>
              </a:ext>
            </a:extLst>
          </p:cNvPr>
          <p:cNvGrpSpPr/>
          <p:nvPr/>
        </p:nvGrpSpPr>
        <p:grpSpPr>
          <a:xfrm>
            <a:off x="3289394" y="2486774"/>
            <a:ext cx="5854606" cy="1961067"/>
            <a:chOff x="3289394" y="2486774"/>
            <a:chExt cx="5854606" cy="1961067"/>
          </a:xfrm>
        </p:grpSpPr>
        <p:grpSp>
          <p:nvGrpSpPr>
            <p:cNvPr id="48" name="Group 47">
              <a:extLst>
                <a:ext uri="{FF2B5EF4-FFF2-40B4-BE49-F238E27FC236}">
                  <a16:creationId xmlns:a16="http://schemas.microsoft.com/office/drawing/2014/main" id="{28FA87A5-B88F-E60A-0E81-F0E321696160}"/>
                </a:ext>
              </a:extLst>
            </p:cNvPr>
            <p:cNvGrpSpPr/>
            <p:nvPr/>
          </p:nvGrpSpPr>
          <p:grpSpPr>
            <a:xfrm>
              <a:off x="3411505" y="2486774"/>
              <a:ext cx="1894974" cy="1252475"/>
              <a:chOff x="3747837" y="2774093"/>
              <a:chExt cx="1894974" cy="1252475"/>
            </a:xfrm>
          </p:grpSpPr>
          <p:cxnSp>
            <p:nvCxnSpPr>
              <p:cNvPr id="49" name="Straight Arrow Connector 48">
                <a:extLst>
                  <a:ext uri="{FF2B5EF4-FFF2-40B4-BE49-F238E27FC236}">
                    <a16:creationId xmlns:a16="http://schemas.microsoft.com/office/drawing/2014/main" id="{9895E55B-9295-4ECB-8CAE-343D92D896DF}"/>
                  </a:ext>
                </a:extLst>
              </p:cNvPr>
              <p:cNvCxnSpPr>
                <a:cxnSpLocks/>
              </p:cNvCxnSpPr>
              <p:nvPr/>
            </p:nvCxnSpPr>
            <p:spPr>
              <a:xfrm>
                <a:off x="3747837" y="2774093"/>
                <a:ext cx="354931" cy="0"/>
              </a:xfrm>
              <a:prstGeom prst="straightConnector1">
                <a:avLst/>
              </a:prstGeom>
              <a:ln w="28575">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3207467F-ACD8-51FB-1BDE-B42C98AC6EA3}"/>
                  </a:ext>
                </a:extLst>
              </p:cNvPr>
              <p:cNvCxnSpPr>
                <a:cxnSpLocks/>
              </p:cNvCxnSpPr>
              <p:nvPr/>
            </p:nvCxnSpPr>
            <p:spPr>
              <a:xfrm>
                <a:off x="3747837" y="4026568"/>
                <a:ext cx="1894974" cy="0"/>
              </a:xfrm>
              <a:prstGeom prst="straightConnector1">
                <a:avLst/>
              </a:prstGeom>
              <a:ln w="28575">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46AFB985-473E-04F7-AB34-CEC3A574F7CE}"/>
                </a:ext>
              </a:extLst>
            </p:cNvPr>
            <p:cNvSpPr txBox="1"/>
            <p:nvPr/>
          </p:nvSpPr>
          <p:spPr>
            <a:xfrm>
              <a:off x="3289394" y="2804837"/>
              <a:ext cx="519671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36ns, 47K activations to induce bitflips</a:t>
              </a:r>
              <a:endParaRPr kumimoji="0" lang="en-CH" sz="20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sp>
          <p:nvSpPr>
            <p:cNvPr id="6" name="TextBox 5">
              <a:extLst>
                <a:ext uri="{FF2B5EF4-FFF2-40B4-BE49-F238E27FC236}">
                  <a16:creationId xmlns:a16="http://schemas.microsoft.com/office/drawing/2014/main" id="{6104D6E5-4CC6-B3D3-5784-2F8BEA902362}"/>
                </a:ext>
              </a:extLst>
            </p:cNvPr>
            <p:cNvSpPr txBox="1"/>
            <p:nvPr/>
          </p:nvSpPr>
          <p:spPr>
            <a:xfrm>
              <a:off x="3933984" y="4047731"/>
              <a:ext cx="52100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7.8µs, only 5K activations to induce bitflips</a:t>
              </a:r>
              <a:endParaRPr kumimoji="0" lang="en-CH" sz="2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grpSp>
      <p:sp>
        <p:nvSpPr>
          <p:cNvPr id="57" name="Content Placeholder 2">
            <a:extLst>
              <a:ext uri="{FF2B5EF4-FFF2-40B4-BE49-F238E27FC236}">
                <a16:creationId xmlns:a16="http://schemas.microsoft.com/office/drawing/2014/main" id="{5DBF3015-1CC7-0573-2101-C74E553C4EA5}"/>
              </a:ext>
            </a:extLst>
          </p:cNvPr>
          <p:cNvSpPr txBox="1">
            <a:spLocks/>
          </p:cNvSpPr>
          <p:nvPr/>
        </p:nvSpPr>
        <p:spPr>
          <a:xfrm>
            <a:off x="201139" y="986844"/>
            <a:ext cx="8863692" cy="54270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GB" sz="2800" b="0" i="0" u="none" strike="noStrike" kern="1200" cap="none" spc="0" normalizeH="0" baseline="0" noProof="0" dirty="0">
                <a:ln>
                  <a:noFill/>
                </a:ln>
                <a:solidFill>
                  <a:prstClr val="black"/>
                </a:solidFill>
                <a:effectLst/>
                <a:uLnTx/>
                <a:uFillTx/>
                <a:latin typeface="Cambria" panose="02040503050406030204" pitchFamily="18" charset="0"/>
                <a:cs typeface="+mn-cs"/>
              </a:rPr>
            </a:b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cs typeface="+mn-cs"/>
              </a:rPr>
              <a:t>☞ </a:t>
            </a:r>
            <a:r>
              <a:rPr kumimoji="0" lang="en-GB" sz="2800" b="0" i="0" u="none" strike="noStrike" kern="1200" cap="none" spc="0" normalizeH="0" baseline="0" noProof="0" dirty="0">
                <a:ln>
                  <a:noFill/>
                </a:ln>
                <a:solidFill>
                  <a:srgbClr val="C00000"/>
                </a:solidFill>
                <a:effectLst/>
                <a:uLnTx/>
                <a:uFillTx/>
                <a:latin typeface="Cambria" panose="02040503050406030204" pitchFamily="18" charset="0"/>
                <a:cs typeface="+mn-cs"/>
              </a:rPr>
              <a:t>increase the time that the aggressor row stays open</a:t>
            </a:r>
            <a:endParaRPr kumimoji="0" lang="en-GB" sz="2800" b="0" i="0" u="none" strike="noStrike" kern="1200" cap="none" spc="0" normalizeH="0" baseline="0" noProof="0" dirty="0">
              <a:ln>
                <a:noFill/>
              </a:ln>
              <a:solidFill>
                <a:prstClr val="black"/>
              </a:solidFill>
              <a:effectLst/>
              <a:uLnTx/>
              <a:uFillTx/>
              <a:latin typeface="Cambria" panose="02040503050406030204" pitchFamily="18" charset="0"/>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mbria" panose="02040503050406030204" pitchFamily="18" charset="0"/>
              <a:cs typeface="+mn-cs"/>
            </a:endParaRPr>
          </a:p>
        </p:txBody>
      </p:sp>
    </p:spTree>
    <p:extLst>
      <p:ext uri="{BB962C8B-B14F-4D97-AF65-F5344CB8AC3E}">
        <p14:creationId xmlns:p14="http://schemas.microsoft.com/office/powerpoint/2010/main" val="408172875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Real DRAM Chip Characterization (I)</a:t>
            </a:r>
            <a:endParaRPr lang="en-CH" dirty="0"/>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228303" y="854506"/>
            <a:ext cx="8863692" cy="5427025"/>
          </a:xfrm>
        </p:spPr>
        <p:txBody>
          <a:bodyPr>
            <a:normAutofit/>
          </a:bodyPr>
          <a:lstStyle/>
          <a:p>
            <a:pPr marL="0" indent="0">
              <a:buNone/>
            </a:pPr>
            <a:r>
              <a:rPr lang="en-GB" sz="2800" b="1" dirty="0"/>
              <a:t>FPGA-Based DDR4 Testing Infrastructure</a:t>
            </a:r>
          </a:p>
          <a:p>
            <a:r>
              <a:rPr lang="en-GB" dirty="0"/>
              <a:t>Based on </a:t>
            </a:r>
            <a:r>
              <a:rPr lang="en-GB" dirty="0" err="1">
                <a:solidFill>
                  <a:srgbClr val="0070C0"/>
                </a:solidFill>
              </a:rPr>
              <a:t>SoftMC</a:t>
            </a:r>
            <a:r>
              <a:rPr lang="en-GB" dirty="0">
                <a:solidFill>
                  <a:srgbClr val="0070C0"/>
                </a:solidFill>
              </a:rPr>
              <a:t> [Hassan+, HPCA’17] </a:t>
            </a:r>
            <a:r>
              <a:rPr lang="en-GB" dirty="0"/>
              <a:t>and </a:t>
            </a:r>
            <a:br>
              <a:rPr lang="en-GB" dirty="0"/>
            </a:br>
            <a:r>
              <a:rPr lang="en-GB" dirty="0">
                <a:solidFill>
                  <a:srgbClr val="0070C0"/>
                </a:solidFill>
              </a:rPr>
              <a:t>DRAM Bender [Olgun+, TCAD’23]</a:t>
            </a:r>
          </a:p>
          <a:p>
            <a:r>
              <a:rPr lang="en-GB" dirty="0">
                <a:solidFill>
                  <a:srgbClr val="00B050"/>
                </a:solidFill>
              </a:rPr>
              <a:t>Fine-grained control </a:t>
            </a:r>
            <a:r>
              <a:rPr lang="en-GB" dirty="0"/>
              <a:t>over DRAM commands, timings, and temperature</a:t>
            </a:r>
          </a:p>
          <a:p>
            <a:pPr lvl="1"/>
            <a:endParaRPr lang="en-GB" sz="1800"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130</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pic>
        <p:nvPicPr>
          <p:cNvPr id="4" name="Google Shape;283;p32">
            <a:extLst>
              <a:ext uri="{FF2B5EF4-FFF2-40B4-BE49-F238E27FC236}">
                <a16:creationId xmlns:a16="http://schemas.microsoft.com/office/drawing/2014/main" id="{CF9F3F0A-6589-16E8-0DD3-B30644C52D7F}"/>
              </a:ext>
            </a:extLst>
          </p:cNvPr>
          <p:cNvPicPr preferRelativeResize="0"/>
          <p:nvPr/>
        </p:nvPicPr>
        <p:blipFill>
          <a:blip r:embed="rId3">
            <a:alphaModFix/>
          </a:blip>
          <a:stretch>
            <a:fillRect/>
          </a:stretch>
        </p:blipFill>
        <p:spPr>
          <a:xfrm>
            <a:off x="1098320" y="3116040"/>
            <a:ext cx="7123658" cy="2838766"/>
          </a:xfrm>
          <a:prstGeom prst="rect">
            <a:avLst/>
          </a:prstGeom>
          <a:noFill/>
          <a:ln>
            <a:noFill/>
          </a:ln>
        </p:spPr>
      </p:pic>
      <p:sp>
        <p:nvSpPr>
          <p:cNvPr id="5" name="TextBox 4">
            <a:extLst>
              <a:ext uri="{FF2B5EF4-FFF2-40B4-BE49-F238E27FC236}">
                <a16:creationId xmlns:a16="http://schemas.microsoft.com/office/drawing/2014/main" id="{96D7C69D-00BC-F315-BFCA-3C7CF5ED3572}"/>
              </a:ext>
            </a:extLst>
          </p:cNvPr>
          <p:cNvSpPr txBox="1"/>
          <p:nvPr/>
        </p:nvSpPr>
        <p:spPr>
          <a:xfrm>
            <a:off x="1691680" y="6453336"/>
            <a:ext cx="59234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https://github.com/CMU-SAFARI/DRAM-Bender</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71894833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895AC23-CF1D-5A6F-FB26-64D0DE926F08}"/>
              </a:ext>
            </a:extLst>
          </p:cNvPr>
          <p:cNvSpPr>
            <a:spLocks noGrp="1"/>
          </p:cNvSpPr>
          <p:nvPr>
            <p:ph idx="1"/>
          </p:nvPr>
        </p:nvSpPr>
        <p:spPr>
          <a:xfrm>
            <a:off x="228303" y="854506"/>
            <a:ext cx="8863692" cy="5427025"/>
          </a:xfrm>
        </p:spPr>
        <p:txBody>
          <a:bodyPr>
            <a:normAutofit/>
          </a:bodyPr>
          <a:lstStyle/>
          <a:p>
            <a:pPr marL="0" indent="0">
              <a:buNone/>
            </a:pPr>
            <a:r>
              <a:rPr lang="en-GB" sz="2800" b="1" dirty="0"/>
              <a:t>DRAM chips tested</a:t>
            </a:r>
          </a:p>
          <a:p>
            <a:pPr>
              <a:buClr>
                <a:schemeClr val="tx1"/>
              </a:buClr>
            </a:pPr>
            <a:r>
              <a:rPr lang="en-GB" dirty="0">
                <a:solidFill>
                  <a:srgbClr val="0070C0"/>
                </a:solidFill>
              </a:rPr>
              <a:t>164 DDR4 chips </a:t>
            </a:r>
            <a:r>
              <a:rPr lang="en-GB" dirty="0"/>
              <a:t>from </a:t>
            </a:r>
            <a:r>
              <a:rPr lang="en-GB" dirty="0">
                <a:solidFill>
                  <a:srgbClr val="C00000"/>
                </a:solidFill>
              </a:rPr>
              <a:t>all 3 major DRAM manufacturers</a:t>
            </a:r>
          </a:p>
          <a:p>
            <a:pPr>
              <a:buClr>
                <a:schemeClr val="tx1"/>
              </a:buClr>
            </a:pPr>
            <a:r>
              <a:rPr lang="en-GB" dirty="0"/>
              <a:t>Covers </a:t>
            </a:r>
            <a:r>
              <a:rPr lang="en-GB" dirty="0">
                <a:solidFill>
                  <a:srgbClr val="00B050"/>
                </a:solidFill>
              </a:rPr>
              <a:t>different die densities and revisions</a:t>
            </a:r>
          </a:p>
          <a:p>
            <a:pPr>
              <a:buClr>
                <a:schemeClr val="tx1"/>
              </a:buClr>
            </a:pPr>
            <a:endParaRPr lang="en-GB" dirty="0"/>
          </a:p>
          <a:p>
            <a:endParaRPr lang="en-GB" dirty="0"/>
          </a:p>
          <a:p>
            <a:pPr lvl="1"/>
            <a:endParaRPr lang="en-GB" dirty="0"/>
          </a:p>
        </p:txBody>
      </p:sp>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dirty="0"/>
              <a:t>Real DRAM Chip Characterization (II)</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131</a:t>
            </a:fld>
            <a:endParaRPr kumimoji="0" lang="en-CH" sz="1800" b="1" i="0" u="none" strike="noStrike" kern="1200" cap="none" spc="0" normalizeH="0" baseline="0" noProof="0">
              <a:ln>
                <a:noFill/>
              </a:ln>
              <a:solidFill>
                <a:prstClr val="black">
                  <a:tint val="75000"/>
                </a:prstClr>
              </a:solidFill>
              <a:effectLst/>
              <a:uLnTx/>
              <a:uFillTx/>
              <a:latin typeface="Cambria" panose="02040503050406030204" pitchFamily="18" charset="0"/>
              <a:cs typeface="+mn-cs"/>
            </a:endParaRPr>
          </a:p>
        </p:txBody>
      </p:sp>
      <p:sp>
        <p:nvSpPr>
          <p:cNvPr id="5" name="Content Placeholder 2">
            <a:extLst>
              <a:ext uri="{FF2B5EF4-FFF2-40B4-BE49-F238E27FC236}">
                <a16:creationId xmlns:a16="http://schemas.microsoft.com/office/drawing/2014/main" id="{C2DBE452-F062-005D-2CA8-7EC129BCB374}"/>
              </a:ext>
            </a:extLst>
          </p:cNvPr>
          <p:cNvSpPr txBox="1">
            <a:spLocks/>
          </p:cNvSpPr>
          <p:nvPr/>
        </p:nvSpPr>
        <p:spPr>
          <a:xfrm>
            <a:off x="161802" y="5132120"/>
            <a:ext cx="8863692" cy="1725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prstClr val="black"/>
              </a:solidFill>
              <a:effectLst/>
              <a:uLnTx/>
              <a:uFillTx/>
              <a:latin typeface="Cambria" panose="02040503050406030204" pitchFamily="18" charset="0"/>
              <a:cs typeface="+mn-cs"/>
            </a:endParaRPr>
          </a:p>
        </p:txBody>
      </p:sp>
      <p:pic>
        <p:nvPicPr>
          <p:cNvPr id="13" name="Picture 12">
            <a:extLst>
              <a:ext uri="{FF2B5EF4-FFF2-40B4-BE49-F238E27FC236}">
                <a16:creationId xmlns:a16="http://schemas.microsoft.com/office/drawing/2014/main" id="{3F4BE3CE-74C5-C4E2-2143-82F3DAAAD057}"/>
              </a:ext>
            </a:extLst>
          </p:cNvPr>
          <p:cNvPicPr>
            <a:picLocks noChangeAspect="1"/>
          </p:cNvPicPr>
          <p:nvPr/>
        </p:nvPicPr>
        <p:blipFill>
          <a:blip r:embed="rId3"/>
          <a:stretch>
            <a:fillRect/>
          </a:stretch>
        </p:blipFill>
        <p:spPr>
          <a:xfrm>
            <a:off x="1571196" y="2502281"/>
            <a:ext cx="6001608" cy="3553399"/>
          </a:xfrm>
          <a:prstGeom prst="rect">
            <a:avLst/>
          </a:prstGeom>
        </p:spPr>
      </p:pic>
      <p:sp>
        <p:nvSpPr>
          <p:cNvPr id="4" name="Rectangle 3">
            <a:extLst>
              <a:ext uri="{FF2B5EF4-FFF2-40B4-BE49-F238E27FC236}">
                <a16:creationId xmlns:a16="http://schemas.microsoft.com/office/drawing/2014/main" id="{9C2426E0-E7F2-465D-AB72-B11C36ACC5CE}"/>
              </a:ext>
            </a:extLst>
          </p:cNvPr>
          <p:cNvSpPr/>
          <p:nvPr/>
        </p:nvSpPr>
        <p:spPr>
          <a:xfrm>
            <a:off x="4418358" y="2634198"/>
            <a:ext cx="1763424" cy="3328566"/>
          </a:xfrm>
          <a:prstGeom prst="rect">
            <a:avLst/>
          </a:prstGeom>
          <a:solidFill>
            <a:srgbClr val="17A928">
              <a:alpha val="40000"/>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D1159E69-86FD-F1E5-F7E0-2EAFC3F7DB90}"/>
              </a:ext>
            </a:extLst>
          </p:cNvPr>
          <p:cNvSpPr/>
          <p:nvPr/>
        </p:nvSpPr>
        <p:spPr>
          <a:xfrm>
            <a:off x="1638908" y="3037775"/>
            <a:ext cx="999067" cy="2695019"/>
          </a:xfrm>
          <a:prstGeom prst="rect">
            <a:avLst/>
          </a:prstGeom>
          <a:solidFill>
            <a:srgbClr val="C00000">
              <a:alpha val="30196"/>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331467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Major Takeaways from Real DRAM Chips</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132</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15" name="Content Placeholder 2">
            <a:extLst>
              <a:ext uri="{FF2B5EF4-FFF2-40B4-BE49-F238E27FC236}">
                <a16:creationId xmlns:a16="http://schemas.microsoft.com/office/drawing/2014/main" id="{A566B53A-F70D-6EB5-73E9-A5DAEE876BFF}"/>
              </a:ext>
            </a:extLst>
          </p:cNvPr>
          <p:cNvSpPr txBox="1">
            <a:spLocks/>
          </p:cNvSpPr>
          <p:nvPr/>
        </p:nvSpPr>
        <p:spPr>
          <a:xfrm>
            <a:off x="0" y="1325135"/>
            <a:ext cx="9144000" cy="1694654"/>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RowPress significantly </a:t>
            </a:r>
            <a:r>
              <a:rPr kumimoji="0" lang="en-GB" sz="4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amplifies</a:t>
            </a: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DRAM’s vulnerability to </a:t>
            </a:r>
            <a:r>
              <a:rPr kumimoji="0" lang="en-GB" sz="4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read disturbance</a:t>
            </a:r>
          </a:p>
        </p:txBody>
      </p:sp>
      <p:sp>
        <p:nvSpPr>
          <p:cNvPr id="16" name="Content Placeholder 2">
            <a:extLst>
              <a:ext uri="{FF2B5EF4-FFF2-40B4-BE49-F238E27FC236}">
                <a16:creationId xmlns:a16="http://schemas.microsoft.com/office/drawing/2014/main" id="{D98FE21D-0C5A-091F-FBDA-A4CD0EC7BE71}"/>
              </a:ext>
            </a:extLst>
          </p:cNvPr>
          <p:cNvSpPr txBox="1">
            <a:spLocks/>
          </p:cNvSpPr>
          <p:nvPr/>
        </p:nvSpPr>
        <p:spPr>
          <a:xfrm>
            <a:off x="0" y="3693596"/>
            <a:ext cx="9144000" cy="2101562"/>
          </a:xfrm>
          <a:prstGeom prst="rect">
            <a:avLst/>
          </a:prstGeom>
          <a:solidFill>
            <a:srgbClr val="DEEBF7"/>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RowPress has a </a:t>
            </a:r>
            <a:r>
              <a:rPr kumimoji="0" lang="en-GB" sz="40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different</a:t>
            </a:r>
            <a:r>
              <a:rPr kumimoji="0" lang="en-GB"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underlying</a:t>
            </a:r>
            <a:r>
              <a:rPr kumimoji="0" lang="en-GB"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error</a:t>
            </a:r>
            <a:r>
              <a:rPr kumimoji="0" lang="en-GB"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GB" sz="40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mechanism</a:t>
            </a: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from </a:t>
            </a:r>
            <a:r>
              <a:rPr kumimoji="0" lang="en-GB" sz="40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48695278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Key Characteristics of RowPress (I)</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133</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61802" y="855618"/>
            <a:ext cx="8863692" cy="5613347"/>
          </a:xfrm>
        </p:spPr>
        <p:txBody>
          <a:bodyPr>
            <a:normAutofit/>
          </a:bodyPr>
          <a:lstStyle/>
          <a:p>
            <a:pPr marL="0" indent="0">
              <a:spcAft>
                <a:spcPts val="600"/>
              </a:spcAft>
              <a:buNone/>
            </a:pPr>
            <a:r>
              <a:rPr lang="en-GB" sz="2800" b="1" dirty="0"/>
              <a:t>Amplifying Read Disturbance in DRAM</a:t>
            </a:r>
          </a:p>
          <a:p>
            <a:pPr>
              <a:spcAft>
                <a:spcPts val="600"/>
              </a:spcAft>
            </a:pPr>
            <a:r>
              <a:rPr lang="en-GB" dirty="0"/>
              <a:t>Reduces the minimum number of row activations needed to induce a bitflip (</a:t>
            </a:r>
            <a:r>
              <a:rPr lang="en-GB" b="1" dirty="0" err="1"/>
              <a:t>AC</a:t>
            </a:r>
            <a:r>
              <a:rPr lang="en-GB" sz="2000" b="1" dirty="0" err="1"/>
              <a:t>min</a:t>
            </a:r>
            <a:r>
              <a:rPr lang="en-GB" dirty="0"/>
              <a:t>) by </a:t>
            </a:r>
            <a:r>
              <a:rPr lang="en-GB" b="1" dirty="0">
                <a:solidFill>
                  <a:srgbClr val="C00000"/>
                </a:solidFill>
              </a:rPr>
              <a:t>1-2 orders of magnitude</a:t>
            </a:r>
          </a:p>
          <a:p>
            <a:pPr>
              <a:spcAft>
                <a:spcPts val="600"/>
              </a:spcAft>
            </a:pPr>
            <a:r>
              <a:rPr lang="en-GB" dirty="0"/>
              <a:t>In extreme cases, activating a row </a:t>
            </a:r>
            <a:r>
              <a:rPr lang="en-GB" b="1" dirty="0">
                <a:solidFill>
                  <a:srgbClr val="C00000"/>
                </a:solidFill>
              </a:rPr>
              <a:t>only once</a:t>
            </a:r>
            <a:r>
              <a:rPr lang="en-GB" dirty="0"/>
              <a:t> induces bitflips</a:t>
            </a:r>
          </a:p>
        </p:txBody>
      </p:sp>
      <p:pic>
        <p:nvPicPr>
          <p:cNvPr id="5" name="Picture 4">
            <a:extLst>
              <a:ext uri="{FF2B5EF4-FFF2-40B4-BE49-F238E27FC236}">
                <a16:creationId xmlns:a16="http://schemas.microsoft.com/office/drawing/2014/main" id="{192FFCAD-FAC3-7ADB-1F63-C606036ED596}"/>
              </a:ext>
            </a:extLst>
          </p:cNvPr>
          <p:cNvPicPr>
            <a:picLocks noChangeAspect="1"/>
          </p:cNvPicPr>
          <p:nvPr/>
        </p:nvPicPr>
        <p:blipFill>
          <a:blip r:embed="rId3"/>
          <a:stretch>
            <a:fillRect/>
          </a:stretch>
        </p:blipFill>
        <p:spPr>
          <a:xfrm>
            <a:off x="338570" y="2974842"/>
            <a:ext cx="8423564" cy="3027540"/>
          </a:xfrm>
          <a:prstGeom prst="rect">
            <a:avLst/>
          </a:prstGeom>
        </p:spPr>
      </p:pic>
      <p:grpSp>
        <p:nvGrpSpPr>
          <p:cNvPr id="18" name="Group 17">
            <a:extLst>
              <a:ext uri="{FF2B5EF4-FFF2-40B4-BE49-F238E27FC236}">
                <a16:creationId xmlns:a16="http://schemas.microsoft.com/office/drawing/2014/main" id="{D8DCA83E-AF19-1681-940C-09BB0886BA77}"/>
              </a:ext>
            </a:extLst>
          </p:cNvPr>
          <p:cNvGrpSpPr/>
          <p:nvPr/>
        </p:nvGrpSpPr>
        <p:grpSpPr>
          <a:xfrm>
            <a:off x="1294014" y="3782291"/>
            <a:ext cx="7113630" cy="1354974"/>
            <a:chOff x="1294014" y="3782291"/>
            <a:chExt cx="7113630" cy="1354974"/>
          </a:xfrm>
        </p:grpSpPr>
        <p:cxnSp>
          <p:nvCxnSpPr>
            <p:cNvPr id="13" name="Straight Arrow Connector 12">
              <a:extLst>
                <a:ext uri="{FF2B5EF4-FFF2-40B4-BE49-F238E27FC236}">
                  <a16:creationId xmlns:a16="http://schemas.microsoft.com/office/drawing/2014/main" id="{6E0F24EC-55BE-C8CB-47FA-528AC4288ECF}"/>
                </a:ext>
              </a:extLst>
            </p:cNvPr>
            <p:cNvCxnSpPr>
              <a:cxnSpLocks/>
            </p:cNvCxnSpPr>
            <p:nvPr/>
          </p:nvCxnSpPr>
          <p:spPr>
            <a:xfrm>
              <a:off x="3895898" y="3823855"/>
              <a:ext cx="1917469" cy="1313410"/>
            </a:xfrm>
            <a:prstGeom prst="straightConnector1">
              <a:avLst/>
            </a:prstGeom>
            <a:ln w="571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C24AECD-F6C6-A82F-FD4E-317656B6DF3E}"/>
                </a:ext>
              </a:extLst>
            </p:cNvPr>
            <p:cNvCxnSpPr>
              <a:cxnSpLocks/>
            </p:cNvCxnSpPr>
            <p:nvPr/>
          </p:nvCxnSpPr>
          <p:spPr>
            <a:xfrm>
              <a:off x="1294014" y="3782291"/>
              <a:ext cx="1917469" cy="1313410"/>
            </a:xfrm>
            <a:prstGeom prst="straightConnector1">
              <a:avLst/>
            </a:prstGeom>
            <a:ln w="571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D50C1E3-F4A9-9F21-2C4B-C9375FE576BB}"/>
                </a:ext>
              </a:extLst>
            </p:cNvPr>
            <p:cNvCxnSpPr>
              <a:cxnSpLocks/>
            </p:cNvCxnSpPr>
            <p:nvPr/>
          </p:nvCxnSpPr>
          <p:spPr>
            <a:xfrm>
              <a:off x="6490175" y="3810377"/>
              <a:ext cx="1917469" cy="1313410"/>
            </a:xfrm>
            <a:prstGeom prst="straightConnector1">
              <a:avLst/>
            </a:prstGeom>
            <a:ln w="571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0347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Key Characteristics of RowPress (II)</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134</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61802" y="855618"/>
            <a:ext cx="8863692" cy="5613347"/>
          </a:xfrm>
        </p:spPr>
        <p:txBody>
          <a:bodyPr>
            <a:normAutofit/>
          </a:bodyPr>
          <a:lstStyle/>
          <a:p>
            <a:pPr marL="0" indent="0">
              <a:spcAft>
                <a:spcPts val="600"/>
              </a:spcAft>
              <a:buNone/>
            </a:pPr>
            <a:r>
              <a:rPr lang="en-GB" sz="2800" b="1" dirty="0"/>
              <a:t>Amplifying Read Disturbance in DRAM</a:t>
            </a:r>
          </a:p>
          <a:p>
            <a:pPr>
              <a:spcAft>
                <a:spcPts val="600"/>
              </a:spcAft>
            </a:pPr>
            <a:r>
              <a:rPr lang="en-GB" dirty="0"/>
              <a:t>Reduces the minimum number of row activations needed to induce a bitflip (</a:t>
            </a:r>
            <a:r>
              <a:rPr lang="en-GB" b="1" dirty="0" err="1"/>
              <a:t>AC</a:t>
            </a:r>
            <a:r>
              <a:rPr lang="en-GB" sz="2000" b="1" dirty="0" err="1"/>
              <a:t>min</a:t>
            </a:r>
            <a:r>
              <a:rPr lang="en-GB" dirty="0"/>
              <a:t>) by </a:t>
            </a:r>
            <a:r>
              <a:rPr lang="en-GB" b="1" dirty="0">
                <a:solidFill>
                  <a:srgbClr val="C00000"/>
                </a:solidFill>
              </a:rPr>
              <a:t>1-2 orders of magnitude</a:t>
            </a:r>
          </a:p>
          <a:p>
            <a:pPr>
              <a:spcAft>
                <a:spcPts val="600"/>
              </a:spcAft>
            </a:pPr>
            <a:r>
              <a:rPr lang="en-GB" dirty="0"/>
              <a:t>In extreme cases, activating a row </a:t>
            </a:r>
            <a:r>
              <a:rPr lang="en-GB" b="1" dirty="0">
                <a:solidFill>
                  <a:srgbClr val="C00000"/>
                </a:solidFill>
              </a:rPr>
              <a:t>only once</a:t>
            </a:r>
            <a:r>
              <a:rPr lang="en-GB" dirty="0"/>
              <a:t> induces bitflips</a:t>
            </a:r>
          </a:p>
          <a:p>
            <a:pPr>
              <a:spcAft>
                <a:spcPts val="600"/>
              </a:spcAft>
            </a:pPr>
            <a:r>
              <a:rPr lang="en-GB" dirty="0"/>
              <a:t>Gets worse as </a:t>
            </a:r>
            <a:r>
              <a:rPr lang="en-GB" b="1" dirty="0">
                <a:solidFill>
                  <a:schemeClr val="accent2"/>
                </a:solidFill>
              </a:rPr>
              <a:t>temperature increases</a:t>
            </a:r>
            <a:endParaRPr lang="en-GB" sz="2800" dirty="0"/>
          </a:p>
          <a:p>
            <a:pPr marL="0" indent="0">
              <a:spcBef>
                <a:spcPts val="4200"/>
              </a:spcBef>
              <a:buNone/>
            </a:pPr>
            <a:r>
              <a:rPr lang="en-GB" sz="2800" b="1" dirty="0"/>
              <a:t>Different From RowHammer</a:t>
            </a:r>
          </a:p>
          <a:p>
            <a:pPr>
              <a:spcAft>
                <a:spcPts val="600"/>
              </a:spcAft>
            </a:pPr>
            <a:r>
              <a:rPr lang="en-GB" dirty="0"/>
              <a:t>Affects a </a:t>
            </a:r>
            <a:r>
              <a:rPr lang="en-GB" b="1" dirty="0">
                <a:solidFill>
                  <a:schemeClr val="accent1"/>
                </a:solidFill>
              </a:rPr>
              <a:t>dif</a:t>
            </a:r>
            <a:r>
              <a:rPr lang="en-GB" b="1" dirty="0">
                <a:solidFill>
                  <a:srgbClr val="4472C4"/>
                </a:solidFill>
              </a:rPr>
              <a:t>fer</a:t>
            </a:r>
            <a:r>
              <a:rPr lang="en-GB" b="1" dirty="0">
                <a:solidFill>
                  <a:schemeClr val="accent1"/>
                </a:solidFill>
              </a:rPr>
              <a:t>ent set of cells</a:t>
            </a:r>
            <a:r>
              <a:rPr lang="en-GB" dirty="0"/>
              <a:t> compared to </a:t>
            </a:r>
            <a:r>
              <a:rPr lang="en-GB" dirty="0" err="1"/>
              <a:t>RowHammer</a:t>
            </a:r>
            <a:r>
              <a:rPr lang="en-GB" dirty="0"/>
              <a:t> and retention failures</a:t>
            </a:r>
          </a:p>
          <a:p>
            <a:pPr>
              <a:buClr>
                <a:schemeClr val="tx1"/>
              </a:buClr>
            </a:pPr>
            <a:r>
              <a:rPr lang="en-GB" b="1" dirty="0">
                <a:solidFill>
                  <a:schemeClr val="accent1"/>
                </a:solidFill>
              </a:rPr>
              <a:t>Behaves differently</a:t>
            </a:r>
            <a:r>
              <a:rPr lang="en-GB" dirty="0"/>
              <a:t> as access pattern and temperature changes compared to RowHammer</a:t>
            </a:r>
          </a:p>
        </p:txBody>
      </p:sp>
    </p:spTree>
    <p:extLst>
      <p:ext uri="{BB962C8B-B14F-4D97-AF65-F5344CB8AC3E}">
        <p14:creationId xmlns:p14="http://schemas.microsoft.com/office/powerpoint/2010/main" val="367122469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DC4-F332-078B-7A9F-E840E9FED4D5}"/>
              </a:ext>
            </a:extLst>
          </p:cNvPr>
          <p:cNvSpPr>
            <a:spLocks noGrp="1"/>
          </p:cNvSpPr>
          <p:nvPr>
            <p:ph type="title"/>
          </p:nvPr>
        </p:nvSpPr>
        <p:spPr/>
        <p:txBody>
          <a:bodyPr/>
          <a:lstStyle/>
          <a:p>
            <a:r>
              <a:rPr lang="en-US" dirty="0" err="1"/>
              <a:t>RowPress</a:t>
            </a:r>
            <a:r>
              <a:rPr lang="en-US" dirty="0"/>
              <a:t> </a:t>
            </a:r>
            <a:r>
              <a:rPr lang="en-US" sz="3000" b="1" dirty="0"/>
              <a:t>[ISCA 2023]</a:t>
            </a:r>
          </a:p>
        </p:txBody>
      </p:sp>
      <p:sp>
        <p:nvSpPr>
          <p:cNvPr id="3" name="Content Placeholder 2">
            <a:extLst>
              <a:ext uri="{FF2B5EF4-FFF2-40B4-BE49-F238E27FC236}">
                <a16:creationId xmlns:a16="http://schemas.microsoft.com/office/drawing/2014/main" id="{92B6AF9C-5598-50C3-183B-4DB1B26C230D}"/>
              </a:ext>
            </a:extLst>
          </p:cNvPr>
          <p:cNvSpPr>
            <a:spLocks noGrp="1"/>
          </p:cNvSpPr>
          <p:nvPr>
            <p:ph idx="1"/>
          </p:nvPr>
        </p:nvSpPr>
        <p:spPr>
          <a:xfrm>
            <a:off x="228600" y="980728"/>
            <a:ext cx="8610600" cy="5153025"/>
          </a:xfrm>
        </p:spPr>
        <p:txBody>
          <a:bodyPr/>
          <a:lstStyle/>
          <a:p>
            <a:r>
              <a:rPr lang="en-US" sz="1800" b="0" i="0" dirty="0" err="1">
                <a:solidFill>
                  <a:srgbClr val="000000"/>
                </a:solidFill>
                <a:effectLst/>
              </a:rPr>
              <a:t>Haocong</a:t>
            </a:r>
            <a:r>
              <a:rPr lang="en-US" sz="1800" b="0" i="0" dirty="0">
                <a:solidFill>
                  <a:srgbClr val="000000"/>
                </a:solidFill>
                <a:effectLst/>
              </a:rPr>
              <a:t> Luo,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Yaglikci</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Steve </a:t>
            </a:r>
            <a:r>
              <a:rPr lang="en-US" sz="1800" b="0" i="0" dirty="0" err="1">
                <a:solidFill>
                  <a:srgbClr val="000000"/>
                </a:solidFill>
                <a:effectLst/>
              </a:rPr>
              <a:t>Rhyner</a:t>
            </a:r>
            <a:r>
              <a:rPr lang="en-US" sz="1800" b="0" i="0" dirty="0">
                <a:solidFill>
                  <a:srgbClr val="000000"/>
                </a:solidFill>
                <a:effectLst/>
              </a:rPr>
              <a:t>, M. Banu </a:t>
            </a:r>
            <a:r>
              <a:rPr lang="en-US" sz="1800" b="0" i="0" dirty="0" err="1">
                <a:solidFill>
                  <a:srgbClr val="000000"/>
                </a:solidFill>
                <a:effectLst/>
              </a:rPr>
              <a:t>Cavlak</a:t>
            </a:r>
            <a:r>
              <a:rPr lang="en-US" sz="1800" b="0" i="0" dirty="0">
                <a:solidFill>
                  <a:srgbClr val="000000"/>
                </a:solidFill>
                <a:effectLst/>
              </a:rPr>
              <a:t>, Joel </a:t>
            </a:r>
            <a:r>
              <a:rPr lang="en-US" sz="1800" b="0" i="0" dirty="0" err="1">
                <a:solidFill>
                  <a:srgbClr val="000000"/>
                </a:solidFill>
                <a:effectLst/>
              </a:rPr>
              <a:t>Lindegger</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"RowPress: Amplifying Read Disturbance in Modern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50th International Symposium on Computer Architecture</a:t>
            </a:r>
            <a:r>
              <a:rPr lang="en-US" sz="1800" b="0" i="1" dirty="0">
                <a:solidFill>
                  <a:srgbClr val="000000"/>
                </a:solidFill>
                <a:effectLst/>
              </a:rPr>
              <a:t> (</a:t>
            </a:r>
            <a:r>
              <a:rPr lang="en-US" sz="1800" b="1" i="1" dirty="0">
                <a:solidFill>
                  <a:srgbClr val="000000"/>
                </a:solidFill>
                <a:effectLst/>
              </a:rPr>
              <a:t>ISCA</a:t>
            </a:r>
            <a:r>
              <a:rPr lang="en-US" sz="1800" b="0" i="1" dirty="0">
                <a:solidFill>
                  <a:srgbClr val="000000"/>
                </a:solidFill>
                <a:effectLst/>
              </a:rPr>
              <a:t>)</a:t>
            </a:r>
            <a:r>
              <a:rPr lang="en-US" sz="1800" b="0" i="0" dirty="0">
                <a:solidFill>
                  <a:srgbClr val="000000"/>
                </a:solidFill>
                <a:effectLst/>
              </a:rPr>
              <a:t>, Orlando, FL, USA,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Slides (pptx)</a:t>
            </a:r>
            <a:r>
              <a:rPr lang="en-US" sz="1800" b="0" i="0" dirty="0">
                <a:solidFill>
                  <a:srgbClr val="000000"/>
                </a:solidFill>
                <a:effectLst/>
              </a:rPr>
              <a:t> </a:t>
            </a:r>
            <a:r>
              <a:rPr lang="en-US" sz="1800" b="0" i="0" dirty="0">
                <a:solidFill>
                  <a:srgbClr val="000000"/>
                </a:solidFill>
                <a:effectLst/>
                <a:hlinkClick r:id="rId5"/>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Lightning Talk Slides (pptx)</a:t>
            </a:r>
            <a:r>
              <a:rPr lang="en-US" sz="1800" b="0" i="0" dirty="0">
                <a:solidFill>
                  <a:srgbClr val="000000"/>
                </a:solidFill>
                <a:effectLst/>
              </a:rPr>
              <a:t> </a:t>
            </a:r>
            <a:r>
              <a:rPr lang="en-US" sz="1800" b="0" i="0" dirty="0">
                <a:solidFill>
                  <a:srgbClr val="000000"/>
                </a:solidFill>
                <a:effectLst/>
                <a:hlinkClick r:id="rId7"/>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8"/>
              </a:rPr>
              <a:t>Lightning Talk Video</a:t>
            </a:r>
            <a:r>
              <a:rPr lang="en-US" sz="1800" b="0" i="0" dirty="0">
                <a:solidFill>
                  <a:srgbClr val="000000"/>
                </a:solidFill>
                <a:effectLst/>
              </a:rPr>
              <a:t> (3 minutes)]</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9"/>
              </a:rPr>
              <a:t>RowPress Source Code and Datasets (Officially Artifact Evaluated with All Badges)</a:t>
            </a:r>
            <a:r>
              <a:rPr lang="en-US" sz="1800" b="0" i="0" dirty="0">
                <a:solidFill>
                  <a:srgbClr val="000000"/>
                </a:solidFill>
                <a:effectLst/>
              </a:rPr>
              <a:t>]</a:t>
            </a:r>
            <a:br>
              <a:rPr lang="en-US" sz="1800" b="0" i="0" dirty="0">
                <a:solidFill>
                  <a:srgbClr val="000000"/>
                </a:solidFill>
                <a:effectLst/>
              </a:rPr>
            </a:br>
            <a:r>
              <a:rPr lang="en-US" sz="1800" b="1" i="1" dirty="0">
                <a:solidFill>
                  <a:srgbClr val="FF0000"/>
                </a:solidFill>
                <a:effectLst/>
              </a:rPr>
              <a:t>Officially artifact evaluated as available, reusable and reproducible.</a:t>
            </a:r>
            <a:br>
              <a:rPr lang="en-US" sz="1800" b="0" i="0" dirty="0">
                <a:solidFill>
                  <a:srgbClr val="FF0000"/>
                </a:solidFill>
                <a:effectLst/>
              </a:rPr>
            </a:br>
            <a:r>
              <a:rPr lang="en-US" sz="1800" b="1" i="1" dirty="0">
                <a:solidFill>
                  <a:srgbClr val="FF0000"/>
                </a:solidFill>
                <a:effectLst/>
              </a:rPr>
              <a:t>Best artifact award at ISCA 2023. IEEE Micro Top Pick in 2024.</a:t>
            </a:r>
            <a:endParaRPr lang="en-US" sz="1800" b="0" i="0" dirty="0">
              <a:solidFill>
                <a:srgbClr val="FF0000"/>
              </a:solidFill>
              <a:effectLst/>
            </a:endParaRPr>
          </a:p>
          <a:p>
            <a:pPr marL="0" indent="0">
              <a:buNone/>
            </a:pPr>
            <a:br>
              <a:rPr lang="en-US" sz="1800" dirty="0"/>
            </a:br>
            <a:endParaRPr lang="en-US" sz="1800" b="1" dirty="0">
              <a:solidFill>
                <a:srgbClr val="0432FF"/>
              </a:solidFill>
            </a:endParaRPr>
          </a:p>
        </p:txBody>
      </p:sp>
      <p:sp>
        <p:nvSpPr>
          <p:cNvPr id="4" name="Slide Number Placeholder 3">
            <a:extLst>
              <a:ext uri="{FF2B5EF4-FFF2-40B4-BE49-F238E27FC236}">
                <a16:creationId xmlns:a16="http://schemas.microsoft.com/office/drawing/2014/main" id="{0D394A4F-7D74-3D31-7A9C-2D7F33B149F1}"/>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766693CA-E872-8F99-BF9D-9AC9DEA4D0AC}"/>
              </a:ext>
            </a:extLst>
          </p:cNvPr>
          <p:cNvPicPr>
            <a:picLocks noChangeAspect="1"/>
          </p:cNvPicPr>
          <p:nvPr/>
        </p:nvPicPr>
        <p:blipFill>
          <a:blip r:embed="rId10"/>
          <a:stretch>
            <a:fillRect/>
          </a:stretch>
        </p:blipFill>
        <p:spPr>
          <a:xfrm>
            <a:off x="65384" y="4674240"/>
            <a:ext cx="9036618" cy="2139136"/>
          </a:xfrm>
          <a:prstGeom prst="rect">
            <a:avLst/>
          </a:prstGeom>
        </p:spPr>
      </p:pic>
      <p:pic>
        <p:nvPicPr>
          <p:cNvPr id="6" name="Picture 5">
            <a:extLst>
              <a:ext uri="{FF2B5EF4-FFF2-40B4-BE49-F238E27FC236}">
                <a16:creationId xmlns:a16="http://schemas.microsoft.com/office/drawing/2014/main" id="{DF00B822-B653-4393-EB2C-9F79EBE83C11}"/>
              </a:ext>
            </a:extLst>
          </p:cNvPr>
          <p:cNvPicPr>
            <a:picLocks noChangeAspect="1"/>
          </p:cNvPicPr>
          <p:nvPr/>
        </p:nvPicPr>
        <p:blipFill>
          <a:blip r:embed="rId11"/>
          <a:stretch>
            <a:fillRect/>
          </a:stretch>
        </p:blipFill>
        <p:spPr>
          <a:xfrm>
            <a:off x="6626459" y="88763"/>
            <a:ext cx="2410037" cy="787593"/>
          </a:xfrm>
          <a:prstGeom prst="rect">
            <a:avLst/>
          </a:prstGeom>
        </p:spPr>
      </p:pic>
    </p:spTree>
    <p:extLst>
      <p:ext uri="{BB962C8B-B14F-4D97-AF65-F5344CB8AC3E}">
        <p14:creationId xmlns:p14="http://schemas.microsoft.com/office/powerpoint/2010/main" val="879582909"/>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21770006"/>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32485-278D-4BB7-4B70-A0711BB8457D}"/>
              </a:ext>
            </a:extLst>
          </p:cNvPr>
          <p:cNvSpPr>
            <a:spLocks noGrp="1"/>
          </p:cNvSpPr>
          <p:nvPr>
            <p:ph type="title"/>
          </p:nvPr>
        </p:nvSpPr>
        <p:spPr>
          <a:xfrm>
            <a:off x="228600" y="152400"/>
            <a:ext cx="9167936" cy="1066800"/>
          </a:xfrm>
        </p:spPr>
        <p:txBody>
          <a:bodyPr>
            <a:noAutofit/>
          </a:bodyPr>
          <a:lstStyle/>
          <a:p>
            <a:r>
              <a:rPr kumimoji="0" lang="en-US" sz="4000" b="0" i="0" u="none" strike="noStrike" kern="0" cap="none" spc="0" normalizeH="0" baseline="0" noProof="0" dirty="0">
                <a:ln>
                  <a:noFill/>
                </a:ln>
                <a:solidFill>
                  <a:srgbClr val="006633"/>
                </a:solidFill>
                <a:effectLst/>
                <a:uLnTx/>
                <a:uFillTx/>
                <a:latin typeface="Garamond"/>
                <a:ea typeface="ＭＳ Ｐゴシック" pitchFamily="-106" charset="-128"/>
              </a:rPr>
              <a:t>Two Major Directions</a:t>
            </a:r>
            <a:endParaRPr lang="en-US" sz="3500" dirty="0"/>
          </a:p>
        </p:txBody>
      </p:sp>
      <p:sp>
        <p:nvSpPr>
          <p:cNvPr id="3" name="Content Placeholder 2">
            <a:extLst>
              <a:ext uri="{FF2B5EF4-FFF2-40B4-BE49-F238E27FC236}">
                <a16:creationId xmlns:a16="http://schemas.microsoft.com/office/drawing/2014/main" id="{72911284-A0CB-8CB7-880A-062DF92A7B75}"/>
              </a:ext>
            </a:extLst>
          </p:cNvPr>
          <p:cNvSpPr>
            <a:spLocks noGrp="1"/>
          </p:cNvSpPr>
          <p:nvPr>
            <p:ph idx="1"/>
          </p:nvPr>
        </p:nvSpPr>
        <p:spPr>
          <a:xfrm>
            <a:off x="228600" y="997527"/>
            <a:ext cx="8915400" cy="5193723"/>
          </a:xfrm>
        </p:spPr>
        <p:txBody>
          <a:bodyPr/>
          <a:lstStyle/>
          <a:p>
            <a:r>
              <a:rPr lang="en-US" b="1" dirty="0">
                <a:solidFill>
                  <a:srgbClr val="FF0000"/>
                </a:solidFill>
              </a:rPr>
              <a:t>Understanding Bitflips (Hardware errors in general)</a:t>
            </a:r>
          </a:p>
          <a:p>
            <a:pPr lvl="1"/>
            <a:r>
              <a:rPr lang="en-US" dirty="0">
                <a:solidFill>
                  <a:srgbClr val="0432FF"/>
                </a:solidFill>
              </a:rPr>
              <a:t>Many effects on bitflips still need to be rigorously examined</a:t>
            </a:r>
          </a:p>
          <a:p>
            <a:pPr lvl="2"/>
            <a:r>
              <a:rPr lang="en-US" dirty="0"/>
              <a:t>Aging of DRAM Chips</a:t>
            </a:r>
          </a:p>
          <a:p>
            <a:pPr lvl="2"/>
            <a:r>
              <a:rPr lang="en-US" dirty="0"/>
              <a:t>Environmental Conditions (e.g., Process, Voltage, Temperature)</a:t>
            </a:r>
          </a:p>
          <a:p>
            <a:pPr lvl="2"/>
            <a:r>
              <a:rPr lang="en-US" dirty="0"/>
              <a:t>Memory Access Patterns</a:t>
            </a:r>
          </a:p>
          <a:p>
            <a:pPr lvl="2"/>
            <a:r>
              <a:rPr lang="en-US" dirty="0"/>
              <a:t>Memory Controller &amp; System Design Decisions</a:t>
            </a:r>
          </a:p>
          <a:p>
            <a:pPr lvl="2"/>
            <a:r>
              <a:rPr lang="en-US" dirty="0"/>
              <a:t>…</a:t>
            </a:r>
          </a:p>
          <a:p>
            <a:endParaRPr lang="en-US" dirty="0"/>
          </a:p>
          <a:p>
            <a:r>
              <a:rPr lang="en-US" b="1" dirty="0">
                <a:solidFill>
                  <a:srgbClr val="FF0000"/>
                </a:solidFill>
              </a:rPr>
              <a:t>Solving Bitflips (Hardware errors in general)</a:t>
            </a:r>
          </a:p>
          <a:p>
            <a:pPr lvl="1"/>
            <a:r>
              <a:rPr lang="en-US" dirty="0">
                <a:solidFill>
                  <a:srgbClr val="0432FF"/>
                </a:solidFill>
              </a:rPr>
              <a:t>Flexible and efficient solutions </a:t>
            </a:r>
            <a:r>
              <a:rPr lang="en-US" dirty="0"/>
              <a:t>are necessary</a:t>
            </a:r>
          </a:p>
          <a:p>
            <a:pPr lvl="2"/>
            <a:r>
              <a:rPr lang="en-US" dirty="0">
                <a:solidFill>
                  <a:srgbClr val="8C0000"/>
                </a:solidFill>
              </a:rPr>
              <a:t>In-field patchable</a:t>
            </a:r>
            <a:r>
              <a:rPr lang="en-US" dirty="0"/>
              <a:t> / </a:t>
            </a:r>
            <a:r>
              <a:rPr lang="en-US" dirty="0">
                <a:solidFill>
                  <a:srgbClr val="8C0000"/>
                </a:solidFill>
              </a:rPr>
              <a:t>reconfigurable</a:t>
            </a:r>
            <a:r>
              <a:rPr lang="en-US" dirty="0"/>
              <a:t> / </a:t>
            </a:r>
            <a:r>
              <a:rPr lang="en-US" dirty="0">
                <a:solidFill>
                  <a:srgbClr val="8C0000"/>
                </a:solidFill>
              </a:rPr>
              <a:t>programmable</a:t>
            </a:r>
            <a:r>
              <a:rPr lang="en-US" dirty="0"/>
              <a:t> solutions</a:t>
            </a:r>
          </a:p>
          <a:p>
            <a:pPr lvl="1"/>
            <a:r>
              <a:rPr lang="en-US" dirty="0">
                <a:solidFill>
                  <a:srgbClr val="0432FF"/>
                </a:solidFill>
              </a:rPr>
              <a:t>Co-architecting across the system stack/components </a:t>
            </a:r>
            <a:r>
              <a:rPr lang="en-US" dirty="0"/>
              <a:t>is important</a:t>
            </a:r>
          </a:p>
          <a:p>
            <a:pPr lvl="2"/>
            <a:r>
              <a:rPr lang="en-US" dirty="0"/>
              <a:t>To avoid </a:t>
            </a:r>
            <a:r>
              <a:rPr lang="en-US" dirty="0">
                <a:solidFill>
                  <a:srgbClr val="8C0000"/>
                </a:solidFill>
              </a:rPr>
              <a:t>performance</a:t>
            </a:r>
            <a:r>
              <a:rPr lang="en-US" dirty="0"/>
              <a:t> and </a:t>
            </a:r>
            <a:r>
              <a:rPr lang="en-US" dirty="0">
                <a:solidFill>
                  <a:srgbClr val="8C0000"/>
                </a:solidFill>
              </a:rPr>
              <a:t>denial-of-service</a:t>
            </a:r>
            <a:r>
              <a:rPr lang="en-US" dirty="0"/>
              <a:t> problems</a:t>
            </a:r>
          </a:p>
        </p:txBody>
      </p:sp>
      <p:sp>
        <p:nvSpPr>
          <p:cNvPr id="4" name="Slide Number Placeholder 3">
            <a:extLst>
              <a:ext uri="{FF2B5EF4-FFF2-40B4-BE49-F238E27FC236}">
                <a16:creationId xmlns:a16="http://schemas.microsoft.com/office/drawing/2014/main" id="{F25E6B67-08A7-63B4-A51B-9D47019A5B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487609836"/>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08840-0D28-D041-EED7-2F2CC07268E3}"/>
              </a:ext>
            </a:extLst>
          </p:cNvPr>
          <p:cNvSpPr>
            <a:spLocks noGrp="1"/>
          </p:cNvSpPr>
          <p:nvPr>
            <p:ph type="title"/>
          </p:nvPr>
        </p:nvSpPr>
        <p:spPr/>
        <p:txBody>
          <a:bodyPr/>
          <a:lstStyle/>
          <a:p>
            <a:r>
              <a:rPr lang="en-US" dirty="0"/>
              <a:t>Combining RowHammer and RowPress</a:t>
            </a:r>
          </a:p>
        </p:txBody>
      </p:sp>
      <p:sp>
        <p:nvSpPr>
          <p:cNvPr id="3" name="Content Placeholder 2">
            <a:extLst>
              <a:ext uri="{FF2B5EF4-FFF2-40B4-BE49-F238E27FC236}">
                <a16:creationId xmlns:a16="http://schemas.microsoft.com/office/drawing/2014/main" id="{60668116-63D9-C46E-19CE-A960EC6D8CEF}"/>
              </a:ext>
            </a:extLst>
          </p:cNvPr>
          <p:cNvSpPr>
            <a:spLocks noGrp="1"/>
          </p:cNvSpPr>
          <p:nvPr>
            <p:ph idx="1"/>
          </p:nvPr>
        </p:nvSpPr>
        <p:spPr/>
        <p:txBody>
          <a:bodyPr/>
          <a:lstStyle/>
          <a:p>
            <a:r>
              <a:rPr lang="en-US" b="1" dirty="0">
                <a:solidFill>
                  <a:srgbClr val="0000FF"/>
                </a:solidFill>
              </a:rPr>
              <a:t>Appears at DSN Disrupt 2024</a:t>
            </a:r>
          </a:p>
        </p:txBody>
      </p:sp>
      <p:sp>
        <p:nvSpPr>
          <p:cNvPr id="4" name="Slide Number Placeholder 3">
            <a:extLst>
              <a:ext uri="{FF2B5EF4-FFF2-40B4-BE49-F238E27FC236}">
                <a16:creationId xmlns:a16="http://schemas.microsoft.com/office/drawing/2014/main" id="{BE73425C-D884-8C4F-164E-9327F0A06577}"/>
              </a:ext>
            </a:extLst>
          </p:cNvPr>
          <p:cNvSpPr>
            <a:spLocks noGrp="1"/>
          </p:cNvSpPr>
          <p:nvPr>
            <p:ph type="sldNum" sz="quarter" idx="11"/>
          </p:nvPr>
        </p:nvSpPr>
        <p:spPr/>
        <p:txBody>
          <a:bodyPr/>
          <a:lstStyle/>
          <a:p>
            <a:pPr>
              <a:defRPr/>
            </a:pPr>
            <a:fld id="{8E574D81-B5DE-384D-B24B-566C679AE608}" type="slidenum">
              <a:rPr lang="en-US" smtClean="0"/>
              <a:pPr>
                <a:defRPr/>
              </a:pPr>
              <a:t>138</a:t>
            </a:fld>
            <a:endParaRPr lang="en-US"/>
          </a:p>
        </p:txBody>
      </p:sp>
      <p:sp>
        <p:nvSpPr>
          <p:cNvPr id="5" name="TextBox 4">
            <a:extLst>
              <a:ext uri="{FF2B5EF4-FFF2-40B4-BE49-F238E27FC236}">
                <a16:creationId xmlns:a16="http://schemas.microsoft.com/office/drawing/2014/main" id="{43922943-A51F-5075-3B15-788D3F5311F7}"/>
              </a:ext>
            </a:extLst>
          </p:cNvPr>
          <p:cNvSpPr txBox="1"/>
          <p:nvPr/>
        </p:nvSpPr>
        <p:spPr>
          <a:xfrm>
            <a:off x="2194806" y="6488668"/>
            <a:ext cx="4570482" cy="369332"/>
          </a:xfrm>
          <a:prstGeom prst="rect">
            <a:avLst/>
          </a:prstGeom>
          <a:noFill/>
        </p:spPr>
        <p:txBody>
          <a:bodyPr wrap="none" rtlCol="0">
            <a:spAutoFit/>
          </a:bodyPr>
          <a:lstStyle/>
          <a:p>
            <a:r>
              <a:rPr lang="en-US" b="1" dirty="0">
                <a:solidFill>
                  <a:srgbClr val="0000FF"/>
                </a:solidFill>
                <a:hlinkClick r:id="rId2">
                  <a:extLst>
                    <a:ext uri="{A12FA001-AC4F-418D-AE19-62706E023703}">
                      <ahyp:hlinkClr xmlns:ahyp="http://schemas.microsoft.com/office/drawing/2018/hyperlinkcolor" val="tx"/>
                    </a:ext>
                  </a:extLst>
                </a:hlinkClick>
              </a:rPr>
              <a:t>https://arxiv.org/pdf/2406.13080v2</a:t>
            </a:r>
            <a:r>
              <a:rPr lang="en-US" b="1" dirty="0">
                <a:solidFill>
                  <a:srgbClr val="0000FF"/>
                </a:solidFill>
              </a:rPr>
              <a:t> </a:t>
            </a:r>
          </a:p>
        </p:txBody>
      </p:sp>
      <p:pic>
        <p:nvPicPr>
          <p:cNvPr id="6" name="Picture 5">
            <a:extLst>
              <a:ext uri="{FF2B5EF4-FFF2-40B4-BE49-F238E27FC236}">
                <a16:creationId xmlns:a16="http://schemas.microsoft.com/office/drawing/2014/main" id="{9CD7E722-823C-0936-DE84-D88AA648F282}"/>
              </a:ext>
            </a:extLst>
          </p:cNvPr>
          <p:cNvPicPr>
            <a:picLocks noChangeAspect="1"/>
          </p:cNvPicPr>
          <p:nvPr/>
        </p:nvPicPr>
        <p:blipFill>
          <a:blip r:embed="rId3"/>
          <a:stretch>
            <a:fillRect/>
          </a:stretch>
        </p:blipFill>
        <p:spPr>
          <a:xfrm>
            <a:off x="62988" y="2436010"/>
            <a:ext cx="8958838" cy="2289134"/>
          </a:xfrm>
          <a:prstGeom prst="rect">
            <a:avLst/>
          </a:prstGeom>
        </p:spPr>
      </p:pic>
    </p:spTree>
    <p:extLst>
      <p:ext uri="{BB962C8B-B14F-4D97-AF65-F5344CB8AC3E}">
        <p14:creationId xmlns:p14="http://schemas.microsoft.com/office/powerpoint/2010/main" val="1236512489"/>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a:xfrm>
            <a:off x="35496" y="188640"/>
            <a:ext cx="9239944" cy="884238"/>
          </a:xfrm>
        </p:spPr>
        <p:txBody>
          <a:bodyPr/>
          <a:lstStyle/>
          <a:p>
            <a:r>
              <a:rPr lang="en-US" sz="3400" dirty="0"/>
              <a:t>Better Communication Between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208856877"/>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sz="3800" dirty="0"/>
              <a:t>Better Partitioning of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4023085144"/>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568F9-8463-47B6-F54D-3BB4365DD1B7}"/>
              </a:ext>
            </a:extLst>
          </p:cNvPr>
          <p:cNvSpPr>
            <a:spLocks noGrp="1"/>
          </p:cNvSpPr>
          <p:nvPr>
            <p:ph type="title"/>
          </p:nvPr>
        </p:nvSpPr>
        <p:spPr>
          <a:xfrm>
            <a:off x="228600" y="152400"/>
            <a:ext cx="9023920" cy="884238"/>
          </a:xfrm>
        </p:spPr>
        <p:txBody>
          <a:bodyPr/>
          <a:lstStyle/>
          <a:p>
            <a:r>
              <a:rPr lang="en-US" sz="3500" dirty="0" err="1"/>
              <a:t>ABACuS</a:t>
            </a:r>
            <a:r>
              <a:rPr lang="en-US" sz="3500" dirty="0"/>
              <a:t>: Another Intelligent Memory Controller</a:t>
            </a:r>
          </a:p>
        </p:txBody>
      </p:sp>
      <p:sp>
        <p:nvSpPr>
          <p:cNvPr id="3" name="Content Placeholder 2">
            <a:extLst>
              <a:ext uri="{FF2B5EF4-FFF2-40B4-BE49-F238E27FC236}">
                <a16:creationId xmlns:a16="http://schemas.microsoft.com/office/drawing/2014/main" id="{2A4821AE-D414-FB57-B949-41E86D453D2D}"/>
              </a:ext>
            </a:extLst>
          </p:cNvPr>
          <p:cNvSpPr>
            <a:spLocks noGrp="1"/>
          </p:cNvSpPr>
          <p:nvPr>
            <p:ph idx="1"/>
          </p:nvPr>
        </p:nvSpPr>
        <p:spPr>
          <a:xfrm>
            <a:off x="228600" y="980728"/>
            <a:ext cx="8610600" cy="5153025"/>
          </a:xfrm>
        </p:spPr>
        <p:txBody>
          <a:bodyPr/>
          <a:lstStyle/>
          <a:p>
            <a:r>
              <a:rPr lang="en-US" sz="1900" b="0" i="0" dirty="0" err="1">
                <a:solidFill>
                  <a:srgbClr val="000000"/>
                </a:solidFill>
                <a:effectLst/>
              </a:rPr>
              <a:t>Ataberk</a:t>
            </a:r>
            <a:r>
              <a:rPr lang="en-US" sz="1900" b="0" i="0" dirty="0">
                <a:solidFill>
                  <a:srgbClr val="000000"/>
                </a:solidFill>
                <a:effectLst/>
              </a:rPr>
              <a:t> </a:t>
            </a:r>
            <a:r>
              <a:rPr lang="en-US" sz="1900" b="0" i="0" dirty="0" err="1">
                <a:solidFill>
                  <a:srgbClr val="000000"/>
                </a:solidFill>
                <a:effectLst/>
              </a:rPr>
              <a:t>Olgun</a:t>
            </a:r>
            <a:r>
              <a:rPr lang="en-US" sz="1900" b="0" i="0" dirty="0">
                <a:solidFill>
                  <a:srgbClr val="000000"/>
                </a:solidFill>
                <a:effectLst/>
              </a:rPr>
              <a:t>, Yahya Can </a:t>
            </a:r>
            <a:r>
              <a:rPr lang="en-US" sz="1900" b="0" i="0" dirty="0" err="1">
                <a:solidFill>
                  <a:srgbClr val="000000"/>
                </a:solidFill>
                <a:effectLst/>
              </a:rPr>
              <a:t>Tugrul</a:t>
            </a:r>
            <a:r>
              <a:rPr lang="en-US" sz="1900" b="0" i="0" dirty="0">
                <a:solidFill>
                  <a:srgbClr val="000000"/>
                </a:solidFill>
                <a:effectLst/>
              </a:rPr>
              <a:t>, </a:t>
            </a:r>
            <a:r>
              <a:rPr lang="en-US" sz="1900" b="0" i="0" dirty="0" err="1">
                <a:solidFill>
                  <a:srgbClr val="000000"/>
                </a:solidFill>
                <a:effectLst/>
              </a:rPr>
              <a:t>Nisa</a:t>
            </a:r>
            <a:r>
              <a:rPr lang="en-US" sz="1900" b="0" i="0" dirty="0">
                <a:solidFill>
                  <a:srgbClr val="000000"/>
                </a:solidFill>
                <a:effectLst/>
              </a:rPr>
              <a:t> </a:t>
            </a:r>
            <a:r>
              <a:rPr lang="en-US" sz="1900" b="0" i="0" dirty="0" err="1">
                <a:solidFill>
                  <a:srgbClr val="000000"/>
                </a:solidFill>
                <a:effectLst/>
              </a:rPr>
              <a:t>Bostanci</a:t>
            </a:r>
            <a:r>
              <a:rPr lang="en-US" sz="1900" b="0" i="0" dirty="0">
                <a:solidFill>
                  <a:srgbClr val="000000"/>
                </a:solidFill>
                <a:effectLst/>
              </a:rPr>
              <a:t>, Ismail Emir </a:t>
            </a:r>
            <a:r>
              <a:rPr lang="en-US" sz="1900" b="0" i="0" dirty="0" err="1">
                <a:solidFill>
                  <a:srgbClr val="000000"/>
                </a:solidFill>
                <a:effectLst/>
              </a:rPr>
              <a:t>Yuksel</a:t>
            </a:r>
            <a:r>
              <a:rPr lang="en-US" sz="1900" b="0" i="0" dirty="0">
                <a:solidFill>
                  <a:srgbClr val="000000"/>
                </a:solidFill>
                <a:effectLst/>
              </a:rPr>
              <a:t>, </a:t>
            </a:r>
            <a:r>
              <a:rPr lang="en-US" sz="1900" b="0" i="0" dirty="0" err="1">
                <a:solidFill>
                  <a:srgbClr val="000000"/>
                </a:solidFill>
                <a:effectLst/>
              </a:rPr>
              <a:t>Haocong</a:t>
            </a:r>
            <a:r>
              <a:rPr lang="en-US" sz="1900" b="0" i="0" dirty="0">
                <a:solidFill>
                  <a:srgbClr val="000000"/>
                </a:solidFill>
                <a:effectLst/>
              </a:rPr>
              <a:t> Luo, Steve </a:t>
            </a:r>
            <a:r>
              <a:rPr lang="en-US" sz="1900" b="0" i="0" dirty="0" err="1">
                <a:solidFill>
                  <a:srgbClr val="000000"/>
                </a:solidFill>
                <a:effectLst/>
              </a:rPr>
              <a:t>Rhyner</a:t>
            </a:r>
            <a:r>
              <a:rPr lang="en-US" sz="1900" b="0" i="0" dirty="0">
                <a:solidFill>
                  <a:srgbClr val="000000"/>
                </a:solidFill>
                <a:effectLst/>
              </a:rPr>
              <a:t>, Abdullah </a:t>
            </a:r>
            <a:r>
              <a:rPr lang="en-US" sz="1900" b="0" i="0" dirty="0" err="1">
                <a:solidFill>
                  <a:srgbClr val="000000"/>
                </a:solidFill>
                <a:effectLst/>
              </a:rPr>
              <a:t>Giray</a:t>
            </a:r>
            <a:r>
              <a:rPr lang="en-US" sz="1900" b="0" i="0" dirty="0">
                <a:solidFill>
                  <a:srgbClr val="000000"/>
                </a:solidFill>
                <a:effectLst/>
              </a:rPr>
              <a:t> </a:t>
            </a:r>
            <a:r>
              <a:rPr lang="en-US" sz="1900" b="0" i="0" dirty="0" err="1">
                <a:solidFill>
                  <a:srgbClr val="000000"/>
                </a:solidFill>
                <a:effectLst/>
              </a:rPr>
              <a:t>Yaglikci</a:t>
            </a:r>
            <a:r>
              <a:rPr lang="en-US" sz="1900" b="0" i="0" dirty="0">
                <a:solidFill>
                  <a:srgbClr val="000000"/>
                </a:solidFill>
                <a:effectLst/>
              </a:rPr>
              <a:t>, Geraldo F. Oliveira, and Onur Mutlu,</a:t>
            </a:r>
            <a:br>
              <a:rPr lang="en-US" sz="1900" b="0" i="0" dirty="0">
                <a:solidFill>
                  <a:srgbClr val="000000"/>
                </a:solidFill>
                <a:effectLst/>
              </a:rPr>
            </a:br>
            <a:r>
              <a:rPr lang="en-US" sz="1900" b="1" i="0" dirty="0">
                <a:solidFill>
                  <a:srgbClr val="0000FF"/>
                </a:solidFill>
                <a:effectLst/>
                <a:hlinkClick r:id="rId2">
                  <a:extLst>
                    <a:ext uri="{A12FA001-AC4F-418D-AE19-62706E023703}">
                      <ahyp:hlinkClr xmlns:ahyp="http://schemas.microsoft.com/office/drawing/2018/hyperlinkcolor" val="tx"/>
                    </a:ext>
                  </a:extLst>
                </a:hlinkClick>
              </a:rPr>
              <a:t>"ABACuS: All-Bank Activation Counters for Scalable and Low Overhead RowHammer Mitigation"</a:t>
            </a:r>
            <a:br>
              <a:rPr lang="en-US" sz="1900" dirty="0"/>
            </a:br>
            <a:r>
              <a:rPr lang="en-US" sz="1900" b="0" i="1" dirty="0">
                <a:solidFill>
                  <a:srgbClr val="000000"/>
                </a:solidFill>
                <a:effectLst/>
              </a:rPr>
              <a:t>To appear in Proceedings of the </a:t>
            </a:r>
            <a:r>
              <a:rPr lang="en-US" sz="1900" b="0" i="1" dirty="0">
                <a:solidFill>
                  <a:srgbClr val="000000"/>
                </a:solidFill>
                <a:effectLst/>
                <a:hlinkClick r:id="rId3"/>
              </a:rPr>
              <a:t>33rd USENIX Security Symposium</a:t>
            </a:r>
            <a:r>
              <a:rPr lang="en-US" sz="1900" b="0" i="1" dirty="0">
                <a:solidFill>
                  <a:srgbClr val="000000"/>
                </a:solidFill>
                <a:effectLst/>
              </a:rPr>
              <a:t> (</a:t>
            </a:r>
            <a:r>
              <a:rPr lang="en-US" sz="1900" b="1" i="1" dirty="0">
                <a:solidFill>
                  <a:srgbClr val="000000"/>
                </a:solidFill>
                <a:effectLst/>
              </a:rPr>
              <a:t>USENIX Security</a:t>
            </a:r>
            <a:r>
              <a:rPr lang="en-US" sz="1900" b="0" i="1" dirty="0">
                <a:solidFill>
                  <a:srgbClr val="000000"/>
                </a:solidFill>
                <a:effectLst/>
              </a:rPr>
              <a:t>)</a:t>
            </a:r>
            <a:r>
              <a:rPr lang="en-US" sz="1900" b="0" i="0" dirty="0">
                <a:solidFill>
                  <a:srgbClr val="000000"/>
                </a:solidFill>
                <a:effectLst/>
              </a:rPr>
              <a:t>, Philadelphia, PA, USA, August 2024.</a:t>
            </a:r>
            <a:br>
              <a:rPr lang="en-US" sz="1900" dirty="0"/>
            </a:br>
            <a:r>
              <a:rPr lang="en-US" sz="1900" b="0" i="0" dirty="0">
                <a:solidFill>
                  <a:srgbClr val="000000"/>
                </a:solidFill>
                <a:effectLst/>
              </a:rPr>
              <a:t>[</a:t>
            </a:r>
            <a:r>
              <a:rPr lang="en-US" sz="1900" b="0" i="0" dirty="0">
                <a:effectLst/>
                <a:hlinkClick r:id="rId4"/>
              </a:rPr>
              <a:t>arXiv version</a:t>
            </a:r>
            <a:r>
              <a:rPr lang="en-US" sz="1900" b="0" i="0" dirty="0">
                <a:solidFill>
                  <a:srgbClr val="000000"/>
                </a:solidFill>
                <a:effectLst/>
              </a:rPr>
              <a:t>]</a:t>
            </a:r>
            <a:br>
              <a:rPr lang="en-US" sz="1900" dirty="0"/>
            </a:br>
            <a:r>
              <a:rPr lang="en-US" sz="1900" b="0" i="0" dirty="0">
                <a:solidFill>
                  <a:srgbClr val="000000"/>
                </a:solidFill>
                <a:effectLst/>
              </a:rPr>
              <a:t>[</a:t>
            </a:r>
            <a:r>
              <a:rPr lang="en-US" sz="1900" b="0" i="0" dirty="0">
                <a:effectLst/>
                <a:hlinkClick r:id="rId5"/>
              </a:rPr>
              <a:t>ABACuS Source Code</a:t>
            </a:r>
            <a:r>
              <a:rPr lang="en-US" sz="1900" b="0" i="0" dirty="0">
                <a:solidFill>
                  <a:srgbClr val="000000"/>
                </a:solidFill>
                <a:effectLst/>
              </a:rPr>
              <a:t>]</a:t>
            </a:r>
            <a:br>
              <a:rPr lang="en-US" sz="1900" dirty="0"/>
            </a:br>
            <a:endParaRPr lang="en-US" sz="1900" dirty="0"/>
          </a:p>
        </p:txBody>
      </p:sp>
      <p:sp>
        <p:nvSpPr>
          <p:cNvPr id="4" name="Slide Number Placeholder 3">
            <a:extLst>
              <a:ext uri="{FF2B5EF4-FFF2-40B4-BE49-F238E27FC236}">
                <a16:creationId xmlns:a16="http://schemas.microsoft.com/office/drawing/2014/main" id="{354EEC16-0469-2929-EF62-4598BB81462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141</a:t>
            </a:fld>
            <a:endParaRPr lang="en-US">
              <a:solidFill>
                <a:srgbClr val="000000"/>
              </a:solidFill>
            </a:endParaRPr>
          </a:p>
        </p:txBody>
      </p:sp>
      <p:pic>
        <p:nvPicPr>
          <p:cNvPr id="5" name="Picture 4">
            <a:extLst>
              <a:ext uri="{FF2B5EF4-FFF2-40B4-BE49-F238E27FC236}">
                <a16:creationId xmlns:a16="http://schemas.microsoft.com/office/drawing/2014/main" id="{E8E1F987-FB2A-7F02-1F70-FF4B34902903}"/>
              </a:ext>
            </a:extLst>
          </p:cNvPr>
          <p:cNvPicPr>
            <a:picLocks noChangeAspect="1"/>
          </p:cNvPicPr>
          <p:nvPr/>
        </p:nvPicPr>
        <p:blipFill>
          <a:blip r:embed="rId6"/>
          <a:stretch>
            <a:fillRect/>
          </a:stretch>
        </p:blipFill>
        <p:spPr>
          <a:xfrm>
            <a:off x="-6326" y="4221088"/>
            <a:ext cx="9028314" cy="2160240"/>
          </a:xfrm>
          <a:prstGeom prst="rect">
            <a:avLst/>
          </a:prstGeom>
        </p:spPr>
      </p:pic>
      <p:sp>
        <p:nvSpPr>
          <p:cNvPr id="6" name="TextBox 5">
            <a:extLst>
              <a:ext uri="{FF2B5EF4-FFF2-40B4-BE49-F238E27FC236}">
                <a16:creationId xmlns:a16="http://schemas.microsoft.com/office/drawing/2014/main" id="{9BC477A6-F743-C8FF-0521-87DA5750EBAA}"/>
              </a:ext>
            </a:extLst>
          </p:cNvPr>
          <p:cNvSpPr txBox="1"/>
          <p:nvPr/>
        </p:nvSpPr>
        <p:spPr>
          <a:xfrm>
            <a:off x="1928058" y="6469826"/>
            <a:ext cx="5211683" cy="369332"/>
          </a:xfrm>
          <a:prstGeom prst="rect">
            <a:avLst/>
          </a:prstGeom>
          <a:noFill/>
        </p:spPr>
        <p:txBody>
          <a:bodyPr wrap="none" rtlCol="0">
            <a:spAutoFit/>
          </a:bodyPr>
          <a:lstStyle/>
          <a:p>
            <a:r>
              <a:rPr lang="en-US" b="1" dirty="0">
                <a:solidFill>
                  <a:srgbClr val="0000FF"/>
                </a:solidFill>
                <a:hlinkClick r:id="rId5">
                  <a:extLst>
                    <a:ext uri="{A12FA001-AC4F-418D-AE19-62706E023703}">
                      <ahyp:hlinkClr xmlns:ahyp="http://schemas.microsoft.com/office/drawing/2018/hyperlinkcolor" val="tx"/>
                    </a:ext>
                  </a:extLst>
                </a:hlinkClick>
              </a:rPr>
              <a:t>https://github.com/CMU-SAFARI/ABACuS</a:t>
            </a:r>
            <a:r>
              <a:rPr lang="en-US" b="1" dirty="0">
                <a:solidFill>
                  <a:srgbClr val="0000FF"/>
                </a:solidFill>
              </a:rPr>
              <a:t> </a:t>
            </a:r>
          </a:p>
        </p:txBody>
      </p:sp>
    </p:spTree>
    <p:extLst>
      <p:ext uri="{BB962C8B-B14F-4D97-AF65-F5344CB8AC3E}">
        <p14:creationId xmlns:p14="http://schemas.microsoft.com/office/powerpoint/2010/main" val="1598542795"/>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F8A68-5754-9EF8-7AFC-0C8730A1AC13}"/>
              </a:ext>
            </a:extLst>
          </p:cNvPr>
          <p:cNvSpPr>
            <a:spLocks noGrp="1"/>
          </p:cNvSpPr>
          <p:nvPr>
            <p:ph type="title"/>
          </p:nvPr>
        </p:nvSpPr>
        <p:spPr/>
        <p:txBody>
          <a:bodyPr/>
          <a:lstStyle/>
          <a:p>
            <a:r>
              <a:rPr lang="en-US" sz="3500" dirty="0" err="1"/>
              <a:t>CoMeT</a:t>
            </a:r>
            <a:r>
              <a:rPr lang="en-US" sz="3500" dirty="0"/>
              <a:t>: Another Intelligent Memory Controller</a:t>
            </a:r>
          </a:p>
        </p:txBody>
      </p:sp>
      <p:sp>
        <p:nvSpPr>
          <p:cNvPr id="3" name="Content Placeholder 2">
            <a:extLst>
              <a:ext uri="{FF2B5EF4-FFF2-40B4-BE49-F238E27FC236}">
                <a16:creationId xmlns:a16="http://schemas.microsoft.com/office/drawing/2014/main" id="{FD2F626C-1C26-1B00-BAB2-4960282E6042}"/>
              </a:ext>
            </a:extLst>
          </p:cNvPr>
          <p:cNvSpPr>
            <a:spLocks noGrp="1"/>
          </p:cNvSpPr>
          <p:nvPr>
            <p:ph idx="1"/>
          </p:nvPr>
        </p:nvSpPr>
        <p:spPr/>
        <p:txBody>
          <a:bodyPr/>
          <a:lstStyle/>
          <a:p>
            <a:r>
              <a:rPr lang="en-US" b="1" dirty="0">
                <a:solidFill>
                  <a:srgbClr val="0000FF"/>
                </a:solidFill>
              </a:rPr>
              <a:t>Appears at HPCA 2024</a:t>
            </a:r>
          </a:p>
          <a:p>
            <a:endParaRPr lang="en-US" dirty="0"/>
          </a:p>
        </p:txBody>
      </p:sp>
      <p:sp>
        <p:nvSpPr>
          <p:cNvPr id="4" name="Slide Number Placeholder 3">
            <a:extLst>
              <a:ext uri="{FF2B5EF4-FFF2-40B4-BE49-F238E27FC236}">
                <a16:creationId xmlns:a16="http://schemas.microsoft.com/office/drawing/2014/main" id="{FF09EABD-4432-33B9-2CC3-C3469FA6AE6D}"/>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142</a:t>
            </a:fld>
            <a:endParaRPr lang="en-US">
              <a:solidFill>
                <a:srgbClr val="000000"/>
              </a:solidFill>
            </a:endParaRPr>
          </a:p>
        </p:txBody>
      </p:sp>
      <p:pic>
        <p:nvPicPr>
          <p:cNvPr id="5" name="Picture 4">
            <a:extLst>
              <a:ext uri="{FF2B5EF4-FFF2-40B4-BE49-F238E27FC236}">
                <a16:creationId xmlns:a16="http://schemas.microsoft.com/office/drawing/2014/main" id="{5740AA9E-C1AB-557D-A357-79B0F364AE91}"/>
              </a:ext>
            </a:extLst>
          </p:cNvPr>
          <p:cNvPicPr>
            <a:picLocks noChangeAspect="1"/>
          </p:cNvPicPr>
          <p:nvPr/>
        </p:nvPicPr>
        <p:blipFill>
          <a:blip r:embed="rId2"/>
          <a:stretch>
            <a:fillRect/>
          </a:stretch>
        </p:blipFill>
        <p:spPr>
          <a:xfrm>
            <a:off x="32427" y="2582788"/>
            <a:ext cx="9079146" cy="1926332"/>
          </a:xfrm>
          <a:prstGeom prst="rect">
            <a:avLst/>
          </a:prstGeom>
        </p:spPr>
      </p:pic>
      <p:sp>
        <p:nvSpPr>
          <p:cNvPr id="6" name="TextBox 5">
            <a:extLst>
              <a:ext uri="{FF2B5EF4-FFF2-40B4-BE49-F238E27FC236}">
                <a16:creationId xmlns:a16="http://schemas.microsoft.com/office/drawing/2014/main" id="{BA4F5A5F-AC05-E329-D237-4D9D05251AC0}"/>
              </a:ext>
            </a:extLst>
          </p:cNvPr>
          <p:cNvSpPr txBox="1"/>
          <p:nvPr/>
        </p:nvSpPr>
        <p:spPr>
          <a:xfrm>
            <a:off x="1744944" y="5233768"/>
            <a:ext cx="5654112" cy="461665"/>
          </a:xfrm>
          <a:prstGeom prst="rect">
            <a:avLst/>
          </a:prstGeom>
          <a:noFill/>
        </p:spPr>
        <p:txBody>
          <a:bodyPr wrap="none" rtlCol="0">
            <a:spAutoFit/>
          </a:bodyPr>
          <a:lstStyle/>
          <a:p>
            <a:r>
              <a:rPr lang="en-US" sz="2400" b="1" dirty="0">
                <a:solidFill>
                  <a:srgbClr val="0000FF"/>
                </a:solidFill>
                <a:hlinkClick r:id="rId3">
                  <a:extLst>
                    <a:ext uri="{A12FA001-AC4F-418D-AE19-62706E023703}">
                      <ahyp:hlinkClr xmlns:ahyp="http://schemas.microsoft.com/office/drawing/2018/hyperlinkcolor" val="tx"/>
                    </a:ext>
                  </a:extLst>
                </a:hlinkClick>
              </a:rPr>
              <a:t>https://arxiv.org/pdf/2402.18769</a:t>
            </a:r>
            <a:r>
              <a:rPr lang="en-US" sz="2400" b="1" dirty="0">
                <a:solidFill>
                  <a:srgbClr val="0000FF"/>
                </a:solidFill>
              </a:rPr>
              <a:t> </a:t>
            </a:r>
          </a:p>
        </p:txBody>
      </p:sp>
      <p:sp>
        <p:nvSpPr>
          <p:cNvPr id="7" name="TextBox 6">
            <a:extLst>
              <a:ext uri="{FF2B5EF4-FFF2-40B4-BE49-F238E27FC236}">
                <a16:creationId xmlns:a16="http://schemas.microsoft.com/office/drawing/2014/main" id="{B9AA8F06-646D-3189-B6EF-F7B75D3A5FF0}"/>
              </a:ext>
            </a:extLst>
          </p:cNvPr>
          <p:cNvSpPr txBox="1"/>
          <p:nvPr/>
        </p:nvSpPr>
        <p:spPr>
          <a:xfrm>
            <a:off x="1314430" y="5767388"/>
            <a:ext cx="6699270" cy="461665"/>
          </a:xfrm>
          <a:prstGeom prst="rect">
            <a:avLst/>
          </a:prstGeom>
          <a:noFill/>
        </p:spPr>
        <p:txBody>
          <a:bodyPr wrap="none" rtlCol="0">
            <a:spAutoFit/>
          </a:bodyPr>
          <a:lstStyle/>
          <a:p>
            <a:r>
              <a:rPr lang="en-US" sz="2400" b="1" dirty="0">
                <a:solidFill>
                  <a:srgbClr val="0000FF"/>
                </a:solidFill>
                <a:hlinkClick r:id="rId4">
                  <a:extLst>
                    <a:ext uri="{A12FA001-AC4F-418D-AE19-62706E023703}">
                      <ahyp:hlinkClr xmlns:ahyp="http://schemas.microsoft.com/office/drawing/2018/hyperlinkcolor" val="tx"/>
                    </a:ext>
                  </a:extLst>
                </a:hlinkClick>
              </a:rPr>
              <a:t>https://github.com/CMU-SAFARI/CoMeT</a:t>
            </a:r>
            <a:r>
              <a:rPr lang="en-US" sz="2400" b="1" dirty="0">
                <a:solidFill>
                  <a:srgbClr val="0000FF"/>
                </a:solidFill>
              </a:rPr>
              <a:t> </a:t>
            </a:r>
          </a:p>
        </p:txBody>
      </p:sp>
    </p:spTree>
    <p:extLst>
      <p:ext uri="{BB962C8B-B14F-4D97-AF65-F5344CB8AC3E}">
        <p14:creationId xmlns:p14="http://schemas.microsoft.com/office/powerpoint/2010/main" val="1501161717"/>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F8A68-5754-9EF8-7AFC-0C8730A1AC13}"/>
              </a:ext>
            </a:extLst>
          </p:cNvPr>
          <p:cNvSpPr>
            <a:spLocks noGrp="1"/>
          </p:cNvSpPr>
          <p:nvPr>
            <p:ph type="title"/>
          </p:nvPr>
        </p:nvSpPr>
        <p:spPr/>
        <p:txBody>
          <a:bodyPr/>
          <a:lstStyle/>
          <a:p>
            <a:r>
              <a:rPr lang="en-US" sz="3500" dirty="0" err="1"/>
              <a:t>SVaRD</a:t>
            </a:r>
            <a:r>
              <a:rPr lang="en-US" sz="3500" dirty="0"/>
              <a:t>: Another Intelligent Memory Controller</a:t>
            </a:r>
          </a:p>
        </p:txBody>
      </p:sp>
      <p:sp>
        <p:nvSpPr>
          <p:cNvPr id="3" name="Content Placeholder 2">
            <a:extLst>
              <a:ext uri="{FF2B5EF4-FFF2-40B4-BE49-F238E27FC236}">
                <a16:creationId xmlns:a16="http://schemas.microsoft.com/office/drawing/2014/main" id="{FD2F626C-1C26-1B00-BAB2-4960282E6042}"/>
              </a:ext>
            </a:extLst>
          </p:cNvPr>
          <p:cNvSpPr>
            <a:spLocks noGrp="1"/>
          </p:cNvSpPr>
          <p:nvPr>
            <p:ph idx="1"/>
          </p:nvPr>
        </p:nvSpPr>
        <p:spPr/>
        <p:txBody>
          <a:bodyPr/>
          <a:lstStyle/>
          <a:p>
            <a:r>
              <a:rPr lang="en-US" b="1" dirty="0">
                <a:solidFill>
                  <a:srgbClr val="0000FF"/>
                </a:solidFill>
              </a:rPr>
              <a:t>Appears at HPCA 2024</a:t>
            </a:r>
          </a:p>
          <a:p>
            <a:endParaRPr lang="en-US" dirty="0"/>
          </a:p>
        </p:txBody>
      </p:sp>
      <p:sp>
        <p:nvSpPr>
          <p:cNvPr id="4" name="Slide Number Placeholder 3">
            <a:extLst>
              <a:ext uri="{FF2B5EF4-FFF2-40B4-BE49-F238E27FC236}">
                <a16:creationId xmlns:a16="http://schemas.microsoft.com/office/drawing/2014/main" id="{FF09EABD-4432-33B9-2CC3-C3469FA6AE6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936BCCBD-0343-773B-49AF-03D52B90B0BF}"/>
              </a:ext>
            </a:extLst>
          </p:cNvPr>
          <p:cNvSpPr txBox="1"/>
          <p:nvPr/>
        </p:nvSpPr>
        <p:spPr>
          <a:xfrm>
            <a:off x="1798208" y="5393293"/>
            <a:ext cx="5654112" cy="461665"/>
          </a:xfrm>
          <a:prstGeom prst="rect">
            <a:avLst/>
          </a:prstGeom>
          <a:noFill/>
        </p:spPr>
        <p:txBody>
          <a:bodyPr wrap="none" rtlCol="0">
            <a:spAutoFit/>
          </a:bodyPr>
          <a:lstStyle/>
          <a:p>
            <a:r>
              <a:rPr lang="en-US" sz="2400" b="1" dirty="0">
                <a:solidFill>
                  <a:srgbClr val="0000FF"/>
                </a:solidFill>
                <a:hlinkClick r:id="rId2">
                  <a:extLst>
                    <a:ext uri="{A12FA001-AC4F-418D-AE19-62706E023703}">
                      <ahyp:hlinkClr xmlns:ahyp="http://schemas.microsoft.com/office/drawing/2018/hyperlinkcolor" val="tx"/>
                    </a:ext>
                  </a:extLst>
                </a:hlinkClick>
              </a:rPr>
              <a:t>https://arxiv.org/pdf/2402.18652</a:t>
            </a:r>
            <a:r>
              <a:rPr lang="en-US" sz="2400" b="1" dirty="0">
                <a:solidFill>
                  <a:srgbClr val="0000FF"/>
                </a:solidFill>
              </a:rPr>
              <a:t> </a:t>
            </a:r>
          </a:p>
        </p:txBody>
      </p:sp>
      <p:pic>
        <p:nvPicPr>
          <p:cNvPr id="8" name="Picture 7">
            <a:extLst>
              <a:ext uri="{FF2B5EF4-FFF2-40B4-BE49-F238E27FC236}">
                <a16:creationId xmlns:a16="http://schemas.microsoft.com/office/drawing/2014/main" id="{DC52EF60-6BAD-54E5-EB6D-3CDD0CB26C28}"/>
              </a:ext>
            </a:extLst>
          </p:cNvPr>
          <p:cNvPicPr>
            <a:picLocks noChangeAspect="1"/>
          </p:cNvPicPr>
          <p:nvPr/>
        </p:nvPicPr>
        <p:blipFill>
          <a:blip r:embed="rId3"/>
          <a:stretch>
            <a:fillRect/>
          </a:stretch>
        </p:blipFill>
        <p:spPr>
          <a:xfrm>
            <a:off x="101620" y="2060848"/>
            <a:ext cx="8813780" cy="2592288"/>
          </a:xfrm>
          <a:prstGeom prst="rect">
            <a:avLst/>
          </a:prstGeom>
        </p:spPr>
      </p:pic>
    </p:spTree>
    <p:extLst>
      <p:ext uri="{BB962C8B-B14F-4D97-AF65-F5344CB8AC3E}">
        <p14:creationId xmlns:p14="http://schemas.microsoft.com/office/powerpoint/2010/main" val="1490767399"/>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995B5-CB81-3A22-FFB8-87B249415116}"/>
              </a:ext>
            </a:extLst>
          </p:cNvPr>
          <p:cNvSpPr>
            <a:spLocks noGrp="1"/>
          </p:cNvSpPr>
          <p:nvPr>
            <p:ph type="title"/>
          </p:nvPr>
        </p:nvSpPr>
        <p:spPr>
          <a:xfrm>
            <a:off x="228600" y="152400"/>
            <a:ext cx="8851900" cy="884238"/>
          </a:xfrm>
        </p:spPr>
        <p:txBody>
          <a:bodyPr/>
          <a:lstStyle/>
          <a:p>
            <a:r>
              <a:rPr lang="en-US" sz="3300" dirty="0"/>
              <a:t>RowHammer Defenses Can Cause Denial of Service</a:t>
            </a:r>
          </a:p>
        </p:txBody>
      </p:sp>
      <p:sp>
        <p:nvSpPr>
          <p:cNvPr id="3" name="Content Placeholder 2">
            <a:extLst>
              <a:ext uri="{FF2B5EF4-FFF2-40B4-BE49-F238E27FC236}">
                <a16:creationId xmlns:a16="http://schemas.microsoft.com/office/drawing/2014/main" id="{C83EC481-6691-E944-1EDC-65FE5F3CB10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D7FCE3D-AC23-E04C-458C-F3FCACA9390A}"/>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144</a:t>
            </a:fld>
            <a:endParaRPr lang="en-US">
              <a:solidFill>
                <a:srgbClr val="000000"/>
              </a:solidFill>
            </a:endParaRPr>
          </a:p>
        </p:txBody>
      </p:sp>
      <p:pic>
        <p:nvPicPr>
          <p:cNvPr id="7" name="Picture 6">
            <a:extLst>
              <a:ext uri="{FF2B5EF4-FFF2-40B4-BE49-F238E27FC236}">
                <a16:creationId xmlns:a16="http://schemas.microsoft.com/office/drawing/2014/main" id="{957C7B2F-E613-517E-1B68-563D07A1CE16}"/>
              </a:ext>
            </a:extLst>
          </p:cNvPr>
          <p:cNvPicPr>
            <a:picLocks noChangeAspect="1"/>
          </p:cNvPicPr>
          <p:nvPr/>
        </p:nvPicPr>
        <p:blipFill>
          <a:blip r:embed="rId2"/>
          <a:stretch>
            <a:fillRect/>
          </a:stretch>
        </p:blipFill>
        <p:spPr>
          <a:xfrm>
            <a:off x="-8508" y="2420888"/>
            <a:ext cx="9117012" cy="1720355"/>
          </a:xfrm>
          <a:prstGeom prst="rect">
            <a:avLst/>
          </a:prstGeom>
        </p:spPr>
      </p:pic>
      <p:sp>
        <p:nvSpPr>
          <p:cNvPr id="8" name="TextBox 7">
            <a:extLst>
              <a:ext uri="{FF2B5EF4-FFF2-40B4-BE49-F238E27FC236}">
                <a16:creationId xmlns:a16="http://schemas.microsoft.com/office/drawing/2014/main" id="{E96109EC-3F12-0937-9C2A-09C9F06E16D3}"/>
              </a:ext>
            </a:extLst>
          </p:cNvPr>
          <p:cNvSpPr txBox="1"/>
          <p:nvPr/>
        </p:nvSpPr>
        <p:spPr>
          <a:xfrm>
            <a:off x="1706844" y="5455604"/>
            <a:ext cx="5654112" cy="461665"/>
          </a:xfrm>
          <a:prstGeom prst="rect">
            <a:avLst/>
          </a:prstGeom>
          <a:noFill/>
        </p:spPr>
        <p:txBody>
          <a:bodyPr wrap="none" rtlCol="0">
            <a:spAutoFit/>
          </a:bodyPr>
          <a:lstStyle/>
          <a:p>
            <a:r>
              <a:rPr lang="en-US" sz="2400" b="1" dirty="0">
                <a:solidFill>
                  <a:srgbClr val="0000FF"/>
                </a:solidFill>
                <a:hlinkClick r:id="rId3">
                  <a:extLst>
                    <a:ext uri="{A12FA001-AC4F-418D-AE19-62706E023703}">
                      <ahyp:hlinkClr xmlns:ahyp="http://schemas.microsoft.com/office/drawing/2018/hyperlinkcolor" val="tx"/>
                    </a:ext>
                  </a:extLst>
                </a:hlinkClick>
              </a:rPr>
              <a:t>https://arxiv.org/pdf/2404.13477</a:t>
            </a:r>
            <a:r>
              <a:rPr lang="en-US" sz="2400" b="1" dirty="0">
                <a:solidFill>
                  <a:srgbClr val="0000FF"/>
                </a:solidFill>
              </a:rPr>
              <a:t> </a:t>
            </a:r>
          </a:p>
        </p:txBody>
      </p:sp>
    </p:spTree>
    <p:extLst>
      <p:ext uri="{BB962C8B-B14F-4D97-AF65-F5344CB8AC3E}">
        <p14:creationId xmlns:p14="http://schemas.microsoft.com/office/powerpoint/2010/main" val="3899798266"/>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A1796-B31A-2646-EB07-DF69B34AC6DA}"/>
              </a:ext>
            </a:extLst>
          </p:cNvPr>
          <p:cNvSpPr>
            <a:spLocks noGrp="1"/>
          </p:cNvSpPr>
          <p:nvPr>
            <p:ph type="title"/>
          </p:nvPr>
        </p:nvSpPr>
        <p:spPr>
          <a:xfrm>
            <a:off x="228600" y="152400"/>
            <a:ext cx="8915400" cy="884238"/>
          </a:xfrm>
        </p:spPr>
        <p:txBody>
          <a:bodyPr/>
          <a:lstStyle/>
          <a:p>
            <a:r>
              <a:rPr lang="en-US" dirty="0"/>
              <a:t>Industry’s Recent Solutions Are Vulnerable</a:t>
            </a:r>
          </a:p>
        </p:txBody>
      </p:sp>
      <p:sp>
        <p:nvSpPr>
          <p:cNvPr id="3" name="Content Placeholder 2">
            <a:extLst>
              <a:ext uri="{FF2B5EF4-FFF2-40B4-BE49-F238E27FC236}">
                <a16:creationId xmlns:a16="http://schemas.microsoft.com/office/drawing/2014/main" id="{F1FAE7F0-0A21-A3BC-16A6-3C347AB478E8}"/>
              </a:ext>
            </a:extLst>
          </p:cNvPr>
          <p:cNvSpPr>
            <a:spLocks noGrp="1"/>
          </p:cNvSpPr>
          <p:nvPr>
            <p:ph idx="1"/>
          </p:nvPr>
        </p:nvSpPr>
        <p:spPr/>
        <p:txBody>
          <a:bodyPr/>
          <a:lstStyle/>
          <a:p>
            <a:r>
              <a:rPr lang="en-US" b="1" dirty="0">
                <a:solidFill>
                  <a:srgbClr val="0000FF"/>
                </a:solidFill>
              </a:rPr>
              <a:t>To appear at </a:t>
            </a:r>
            <a:r>
              <a:rPr lang="en-US" b="1" dirty="0" err="1">
                <a:solidFill>
                  <a:srgbClr val="0000FF"/>
                </a:solidFill>
              </a:rPr>
              <a:t>DRAMSec</a:t>
            </a:r>
            <a:r>
              <a:rPr lang="en-US" b="1" dirty="0">
                <a:solidFill>
                  <a:srgbClr val="0000FF"/>
                </a:solidFill>
              </a:rPr>
              <a:t> 2024</a:t>
            </a:r>
          </a:p>
        </p:txBody>
      </p:sp>
      <p:sp>
        <p:nvSpPr>
          <p:cNvPr id="4" name="Slide Number Placeholder 3">
            <a:extLst>
              <a:ext uri="{FF2B5EF4-FFF2-40B4-BE49-F238E27FC236}">
                <a16:creationId xmlns:a16="http://schemas.microsoft.com/office/drawing/2014/main" id="{0CD8B424-8E12-0FA3-B311-8A0CDEE75916}"/>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145</a:t>
            </a:fld>
            <a:endParaRPr lang="en-US">
              <a:solidFill>
                <a:srgbClr val="000000"/>
              </a:solidFill>
            </a:endParaRPr>
          </a:p>
        </p:txBody>
      </p:sp>
      <p:pic>
        <p:nvPicPr>
          <p:cNvPr id="5" name="Picture 4">
            <a:extLst>
              <a:ext uri="{FF2B5EF4-FFF2-40B4-BE49-F238E27FC236}">
                <a16:creationId xmlns:a16="http://schemas.microsoft.com/office/drawing/2014/main" id="{E15D698E-5B46-6FEA-6695-02FDC96B5D8B}"/>
              </a:ext>
            </a:extLst>
          </p:cNvPr>
          <p:cNvPicPr>
            <a:picLocks noChangeAspect="1"/>
          </p:cNvPicPr>
          <p:nvPr/>
        </p:nvPicPr>
        <p:blipFill>
          <a:blip r:embed="rId2"/>
          <a:stretch>
            <a:fillRect/>
          </a:stretch>
        </p:blipFill>
        <p:spPr>
          <a:xfrm>
            <a:off x="157497" y="2668314"/>
            <a:ext cx="8668577" cy="1696790"/>
          </a:xfrm>
          <a:prstGeom prst="rect">
            <a:avLst/>
          </a:prstGeom>
        </p:spPr>
      </p:pic>
    </p:spTree>
    <p:extLst>
      <p:ext uri="{BB962C8B-B14F-4D97-AF65-F5344CB8AC3E}">
        <p14:creationId xmlns:p14="http://schemas.microsoft.com/office/powerpoint/2010/main" val="2227012041"/>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31DE5-F55E-B703-9901-384E0F52AA1E}"/>
              </a:ext>
            </a:extLst>
          </p:cNvPr>
          <p:cNvSpPr>
            <a:spLocks noGrp="1"/>
          </p:cNvSpPr>
          <p:nvPr>
            <p:ph type="title"/>
          </p:nvPr>
        </p:nvSpPr>
        <p:spPr/>
        <p:txBody>
          <a:bodyPr/>
          <a:lstStyle/>
          <a:p>
            <a:r>
              <a:rPr lang="en-US" dirty="0"/>
              <a:t>Some RowHammer Works in 2024 (I)</a:t>
            </a:r>
          </a:p>
        </p:txBody>
      </p:sp>
      <p:sp>
        <p:nvSpPr>
          <p:cNvPr id="3" name="Content Placeholder 2">
            <a:extLst>
              <a:ext uri="{FF2B5EF4-FFF2-40B4-BE49-F238E27FC236}">
                <a16:creationId xmlns:a16="http://schemas.microsoft.com/office/drawing/2014/main" id="{DB065998-0EC0-18E3-8A01-BE0FF8E18744}"/>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79260761-FB82-AEC9-EEE7-255B6ECE4FF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3C8E21E-4171-9109-66CD-5E2D28669DD8}"/>
              </a:ext>
            </a:extLst>
          </p:cNvPr>
          <p:cNvPicPr>
            <a:picLocks noChangeAspect="1"/>
          </p:cNvPicPr>
          <p:nvPr/>
        </p:nvPicPr>
        <p:blipFill>
          <a:blip r:embed="rId2"/>
          <a:stretch>
            <a:fillRect/>
          </a:stretch>
        </p:blipFill>
        <p:spPr>
          <a:xfrm>
            <a:off x="35496" y="1700808"/>
            <a:ext cx="2788022" cy="4509120"/>
          </a:xfrm>
          <a:prstGeom prst="rect">
            <a:avLst/>
          </a:prstGeom>
        </p:spPr>
      </p:pic>
      <p:pic>
        <p:nvPicPr>
          <p:cNvPr id="6" name="Picture 5">
            <a:extLst>
              <a:ext uri="{FF2B5EF4-FFF2-40B4-BE49-F238E27FC236}">
                <a16:creationId xmlns:a16="http://schemas.microsoft.com/office/drawing/2014/main" id="{0301927B-DBF7-E317-DE7E-BEB651479526}"/>
              </a:ext>
            </a:extLst>
          </p:cNvPr>
          <p:cNvPicPr>
            <a:picLocks noChangeAspect="1"/>
          </p:cNvPicPr>
          <p:nvPr/>
        </p:nvPicPr>
        <p:blipFill>
          <a:blip r:embed="rId3"/>
          <a:stretch>
            <a:fillRect/>
          </a:stretch>
        </p:blipFill>
        <p:spPr>
          <a:xfrm>
            <a:off x="91948" y="969962"/>
            <a:ext cx="2561332" cy="686838"/>
          </a:xfrm>
          <a:prstGeom prst="rect">
            <a:avLst/>
          </a:prstGeom>
        </p:spPr>
      </p:pic>
      <p:pic>
        <p:nvPicPr>
          <p:cNvPr id="7" name="Picture 6">
            <a:extLst>
              <a:ext uri="{FF2B5EF4-FFF2-40B4-BE49-F238E27FC236}">
                <a16:creationId xmlns:a16="http://schemas.microsoft.com/office/drawing/2014/main" id="{5CFB8879-898D-8C06-E5AF-25019D1A4745}"/>
              </a:ext>
            </a:extLst>
          </p:cNvPr>
          <p:cNvPicPr>
            <a:picLocks noChangeAspect="1"/>
          </p:cNvPicPr>
          <p:nvPr/>
        </p:nvPicPr>
        <p:blipFill>
          <a:blip r:embed="rId4"/>
          <a:stretch>
            <a:fillRect/>
          </a:stretch>
        </p:blipFill>
        <p:spPr>
          <a:xfrm>
            <a:off x="2953801" y="980728"/>
            <a:ext cx="1668264" cy="869779"/>
          </a:xfrm>
          <a:prstGeom prst="rect">
            <a:avLst/>
          </a:prstGeom>
        </p:spPr>
      </p:pic>
      <p:pic>
        <p:nvPicPr>
          <p:cNvPr id="8" name="Picture 7">
            <a:extLst>
              <a:ext uri="{FF2B5EF4-FFF2-40B4-BE49-F238E27FC236}">
                <a16:creationId xmlns:a16="http://schemas.microsoft.com/office/drawing/2014/main" id="{D293834B-C9DF-D192-EEE7-C08A3447395A}"/>
              </a:ext>
            </a:extLst>
          </p:cNvPr>
          <p:cNvPicPr>
            <a:picLocks noChangeAspect="1"/>
          </p:cNvPicPr>
          <p:nvPr/>
        </p:nvPicPr>
        <p:blipFill>
          <a:blip r:embed="rId5"/>
          <a:stretch>
            <a:fillRect/>
          </a:stretch>
        </p:blipFill>
        <p:spPr>
          <a:xfrm>
            <a:off x="2893873" y="2060848"/>
            <a:ext cx="5184576" cy="521301"/>
          </a:xfrm>
          <a:prstGeom prst="rect">
            <a:avLst/>
          </a:prstGeom>
        </p:spPr>
      </p:pic>
      <p:pic>
        <p:nvPicPr>
          <p:cNvPr id="9" name="Picture 8">
            <a:extLst>
              <a:ext uri="{FF2B5EF4-FFF2-40B4-BE49-F238E27FC236}">
                <a16:creationId xmlns:a16="http://schemas.microsoft.com/office/drawing/2014/main" id="{2D7B6037-CC82-70B2-32D5-1072FC9E82C1}"/>
              </a:ext>
            </a:extLst>
          </p:cNvPr>
          <p:cNvPicPr>
            <a:picLocks noChangeAspect="1"/>
          </p:cNvPicPr>
          <p:nvPr/>
        </p:nvPicPr>
        <p:blipFill>
          <a:blip r:embed="rId6"/>
          <a:stretch>
            <a:fillRect/>
          </a:stretch>
        </p:blipFill>
        <p:spPr>
          <a:xfrm>
            <a:off x="2843808" y="2564904"/>
            <a:ext cx="4946609" cy="597942"/>
          </a:xfrm>
          <a:prstGeom prst="rect">
            <a:avLst/>
          </a:prstGeom>
        </p:spPr>
      </p:pic>
      <p:pic>
        <p:nvPicPr>
          <p:cNvPr id="10" name="Picture 9">
            <a:extLst>
              <a:ext uri="{FF2B5EF4-FFF2-40B4-BE49-F238E27FC236}">
                <a16:creationId xmlns:a16="http://schemas.microsoft.com/office/drawing/2014/main" id="{2D48CFAD-CA3C-3101-0153-BE115CE7C84B}"/>
              </a:ext>
            </a:extLst>
          </p:cNvPr>
          <p:cNvPicPr>
            <a:picLocks noChangeAspect="1"/>
          </p:cNvPicPr>
          <p:nvPr/>
        </p:nvPicPr>
        <p:blipFill>
          <a:blip r:embed="rId7"/>
          <a:stretch>
            <a:fillRect/>
          </a:stretch>
        </p:blipFill>
        <p:spPr>
          <a:xfrm>
            <a:off x="2843808" y="3212976"/>
            <a:ext cx="4802593" cy="580533"/>
          </a:xfrm>
          <a:prstGeom prst="rect">
            <a:avLst/>
          </a:prstGeom>
        </p:spPr>
      </p:pic>
      <p:pic>
        <p:nvPicPr>
          <p:cNvPr id="11" name="Picture 10">
            <a:extLst>
              <a:ext uri="{FF2B5EF4-FFF2-40B4-BE49-F238E27FC236}">
                <a16:creationId xmlns:a16="http://schemas.microsoft.com/office/drawing/2014/main" id="{4BCB700E-F733-A1A0-7E87-3238BBB1FFC2}"/>
              </a:ext>
            </a:extLst>
          </p:cNvPr>
          <p:cNvPicPr>
            <a:picLocks noChangeAspect="1"/>
          </p:cNvPicPr>
          <p:nvPr/>
        </p:nvPicPr>
        <p:blipFill>
          <a:blip r:embed="rId8"/>
          <a:stretch>
            <a:fillRect/>
          </a:stretch>
        </p:blipFill>
        <p:spPr>
          <a:xfrm>
            <a:off x="2928261" y="3933056"/>
            <a:ext cx="3245035" cy="580534"/>
          </a:xfrm>
          <a:prstGeom prst="rect">
            <a:avLst/>
          </a:prstGeom>
        </p:spPr>
      </p:pic>
      <p:pic>
        <p:nvPicPr>
          <p:cNvPr id="12" name="Picture 11">
            <a:extLst>
              <a:ext uri="{FF2B5EF4-FFF2-40B4-BE49-F238E27FC236}">
                <a16:creationId xmlns:a16="http://schemas.microsoft.com/office/drawing/2014/main" id="{11B710AC-799A-E70A-8AE8-85181A9EA3A8}"/>
              </a:ext>
            </a:extLst>
          </p:cNvPr>
          <p:cNvPicPr>
            <a:picLocks noChangeAspect="1"/>
          </p:cNvPicPr>
          <p:nvPr/>
        </p:nvPicPr>
        <p:blipFill>
          <a:blip r:embed="rId9"/>
          <a:stretch>
            <a:fillRect/>
          </a:stretch>
        </p:blipFill>
        <p:spPr>
          <a:xfrm>
            <a:off x="2858759" y="4653136"/>
            <a:ext cx="2520280" cy="639201"/>
          </a:xfrm>
          <a:prstGeom prst="rect">
            <a:avLst/>
          </a:prstGeom>
        </p:spPr>
      </p:pic>
      <p:pic>
        <p:nvPicPr>
          <p:cNvPr id="13" name="Picture 12">
            <a:extLst>
              <a:ext uri="{FF2B5EF4-FFF2-40B4-BE49-F238E27FC236}">
                <a16:creationId xmlns:a16="http://schemas.microsoft.com/office/drawing/2014/main" id="{7ADE9A43-DA0A-818D-EFCA-E54591C15050}"/>
              </a:ext>
            </a:extLst>
          </p:cNvPr>
          <p:cNvPicPr>
            <a:picLocks noChangeAspect="1"/>
          </p:cNvPicPr>
          <p:nvPr/>
        </p:nvPicPr>
        <p:blipFill>
          <a:blip r:embed="rId10"/>
          <a:stretch>
            <a:fillRect/>
          </a:stretch>
        </p:blipFill>
        <p:spPr>
          <a:xfrm>
            <a:off x="2843808" y="5366722"/>
            <a:ext cx="2580861" cy="654566"/>
          </a:xfrm>
          <a:prstGeom prst="rect">
            <a:avLst/>
          </a:prstGeom>
        </p:spPr>
      </p:pic>
      <p:pic>
        <p:nvPicPr>
          <p:cNvPr id="14" name="Picture 13">
            <a:extLst>
              <a:ext uri="{FF2B5EF4-FFF2-40B4-BE49-F238E27FC236}">
                <a16:creationId xmlns:a16="http://schemas.microsoft.com/office/drawing/2014/main" id="{2163ABAC-08E5-2EEB-5869-6E2DEB9D775E}"/>
              </a:ext>
            </a:extLst>
          </p:cNvPr>
          <p:cNvPicPr>
            <a:picLocks noChangeAspect="1"/>
          </p:cNvPicPr>
          <p:nvPr/>
        </p:nvPicPr>
        <p:blipFill>
          <a:blip r:embed="rId11"/>
          <a:stretch>
            <a:fillRect/>
          </a:stretch>
        </p:blipFill>
        <p:spPr>
          <a:xfrm>
            <a:off x="6118369" y="1448067"/>
            <a:ext cx="2096732" cy="582426"/>
          </a:xfrm>
          <a:prstGeom prst="rect">
            <a:avLst/>
          </a:prstGeom>
        </p:spPr>
      </p:pic>
      <p:pic>
        <p:nvPicPr>
          <p:cNvPr id="15" name="Picture 14">
            <a:extLst>
              <a:ext uri="{FF2B5EF4-FFF2-40B4-BE49-F238E27FC236}">
                <a16:creationId xmlns:a16="http://schemas.microsoft.com/office/drawing/2014/main" id="{C6AFC4DC-E110-20BB-1A11-C8F64ADBD6D0}"/>
              </a:ext>
            </a:extLst>
          </p:cNvPr>
          <p:cNvPicPr>
            <a:picLocks noChangeAspect="1"/>
          </p:cNvPicPr>
          <p:nvPr/>
        </p:nvPicPr>
        <p:blipFill>
          <a:blip r:embed="rId12"/>
          <a:stretch>
            <a:fillRect/>
          </a:stretch>
        </p:blipFill>
        <p:spPr>
          <a:xfrm>
            <a:off x="5796136" y="842768"/>
            <a:ext cx="2971801" cy="571500"/>
          </a:xfrm>
          <a:prstGeom prst="rect">
            <a:avLst/>
          </a:prstGeom>
        </p:spPr>
      </p:pic>
      <p:pic>
        <p:nvPicPr>
          <p:cNvPr id="1026" name="Picture 2">
            <a:extLst>
              <a:ext uri="{FF2B5EF4-FFF2-40B4-BE49-F238E27FC236}">
                <a16:creationId xmlns:a16="http://schemas.microsoft.com/office/drawing/2014/main" id="{130E1DC0-6C8C-1F3C-F30A-361E5775031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727940" y="3993840"/>
            <a:ext cx="1380564" cy="107382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CA1CEEA8-51E0-4546-386B-A73F17C965C1}"/>
              </a:ext>
            </a:extLst>
          </p:cNvPr>
          <p:cNvPicPr>
            <a:picLocks noChangeAspect="1"/>
          </p:cNvPicPr>
          <p:nvPr/>
        </p:nvPicPr>
        <p:blipFill>
          <a:blip r:embed="rId14"/>
          <a:stretch>
            <a:fillRect/>
          </a:stretch>
        </p:blipFill>
        <p:spPr>
          <a:xfrm>
            <a:off x="5974386" y="5098847"/>
            <a:ext cx="2384698" cy="435782"/>
          </a:xfrm>
          <a:prstGeom prst="rect">
            <a:avLst/>
          </a:prstGeom>
        </p:spPr>
      </p:pic>
      <p:pic>
        <p:nvPicPr>
          <p:cNvPr id="18" name="Picture 17">
            <a:extLst>
              <a:ext uri="{FF2B5EF4-FFF2-40B4-BE49-F238E27FC236}">
                <a16:creationId xmlns:a16="http://schemas.microsoft.com/office/drawing/2014/main" id="{3C28B1D0-FD20-E2CC-8C73-82E4637D606E}"/>
              </a:ext>
            </a:extLst>
          </p:cNvPr>
          <p:cNvPicPr>
            <a:picLocks noChangeAspect="1"/>
          </p:cNvPicPr>
          <p:nvPr/>
        </p:nvPicPr>
        <p:blipFill>
          <a:blip r:embed="rId15"/>
          <a:stretch>
            <a:fillRect/>
          </a:stretch>
        </p:blipFill>
        <p:spPr>
          <a:xfrm>
            <a:off x="5756221" y="5664331"/>
            <a:ext cx="3324279" cy="426899"/>
          </a:xfrm>
          <a:prstGeom prst="rect">
            <a:avLst/>
          </a:prstGeom>
        </p:spPr>
      </p:pic>
      <p:pic>
        <p:nvPicPr>
          <p:cNvPr id="1028" name="Picture 4" descr="IRPS">
            <a:extLst>
              <a:ext uri="{FF2B5EF4-FFF2-40B4-BE49-F238E27FC236}">
                <a16:creationId xmlns:a16="http://schemas.microsoft.com/office/drawing/2014/main" id="{764898AF-7685-18D7-53A4-E0339BF5462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66596" y="6093065"/>
            <a:ext cx="1609260" cy="73794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B28A582A-6D2A-843B-24BC-1822DF9553E6}"/>
              </a:ext>
            </a:extLst>
          </p:cNvPr>
          <p:cNvPicPr>
            <a:picLocks noChangeAspect="1"/>
          </p:cNvPicPr>
          <p:nvPr/>
        </p:nvPicPr>
        <p:blipFill>
          <a:blip r:embed="rId17"/>
          <a:stretch>
            <a:fillRect/>
          </a:stretch>
        </p:blipFill>
        <p:spPr>
          <a:xfrm>
            <a:off x="3413235" y="6307137"/>
            <a:ext cx="5288586" cy="456711"/>
          </a:xfrm>
          <a:prstGeom prst="rect">
            <a:avLst/>
          </a:prstGeom>
        </p:spPr>
      </p:pic>
    </p:spTree>
    <p:extLst>
      <p:ext uri="{BB962C8B-B14F-4D97-AF65-F5344CB8AC3E}">
        <p14:creationId xmlns:p14="http://schemas.microsoft.com/office/powerpoint/2010/main" val="3593828056"/>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31DE5-F55E-B703-9901-384E0F52AA1E}"/>
              </a:ext>
            </a:extLst>
          </p:cNvPr>
          <p:cNvSpPr>
            <a:spLocks noGrp="1"/>
          </p:cNvSpPr>
          <p:nvPr>
            <p:ph type="title"/>
          </p:nvPr>
        </p:nvSpPr>
        <p:spPr/>
        <p:txBody>
          <a:bodyPr/>
          <a:lstStyle/>
          <a:p>
            <a:r>
              <a:rPr lang="en-US" dirty="0"/>
              <a:t>Some RowHammer Works in 2024 (II)</a:t>
            </a:r>
          </a:p>
        </p:txBody>
      </p:sp>
      <p:sp>
        <p:nvSpPr>
          <p:cNvPr id="3" name="Content Placeholder 2">
            <a:extLst>
              <a:ext uri="{FF2B5EF4-FFF2-40B4-BE49-F238E27FC236}">
                <a16:creationId xmlns:a16="http://schemas.microsoft.com/office/drawing/2014/main" id="{DB065998-0EC0-18E3-8A01-BE0FF8E18744}"/>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79260761-FB82-AEC9-EEE7-255B6ECE4FF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16" name="Picture 15">
            <a:extLst>
              <a:ext uri="{FF2B5EF4-FFF2-40B4-BE49-F238E27FC236}">
                <a16:creationId xmlns:a16="http://schemas.microsoft.com/office/drawing/2014/main" id="{43681AC6-31C9-55BE-3691-2CB9346EC50A}"/>
              </a:ext>
            </a:extLst>
          </p:cNvPr>
          <p:cNvPicPr>
            <a:picLocks noChangeAspect="1"/>
          </p:cNvPicPr>
          <p:nvPr/>
        </p:nvPicPr>
        <p:blipFill>
          <a:blip r:embed="rId2"/>
          <a:stretch>
            <a:fillRect/>
          </a:stretch>
        </p:blipFill>
        <p:spPr>
          <a:xfrm>
            <a:off x="539552" y="908720"/>
            <a:ext cx="7772400" cy="793102"/>
          </a:xfrm>
          <a:prstGeom prst="rect">
            <a:avLst/>
          </a:prstGeom>
        </p:spPr>
      </p:pic>
      <p:pic>
        <p:nvPicPr>
          <p:cNvPr id="17" name="Picture 16">
            <a:extLst>
              <a:ext uri="{FF2B5EF4-FFF2-40B4-BE49-F238E27FC236}">
                <a16:creationId xmlns:a16="http://schemas.microsoft.com/office/drawing/2014/main" id="{27616F4E-D30B-8CCB-906B-604560439CAB}"/>
              </a:ext>
            </a:extLst>
          </p:cNvPr>
          <p:cNvPicPr>
            <a:picLocks noChangeAspect="1"/>
          </p:cNvPicPr>
          <p:nvPr/>
        </p:nvPicPr>
        <p:blipFill>
          <a:blip r:embed="rId3"/>
          <a:stretch>
            <a:fillRect/>
          </a:stretch>
        </p:blipFill>
        <p:spPr>
          <a:xfrm>
            <a:off x="395536" y="1790583"/>
            <a:ext cx="7054552" cy="2817824"/>
          </a:xfrm>
          <a:prstGeom prst="rect">
            <a:avLst/>
          </a:prstGeom>
        </p:spPr>
      </p:pic>
      <p:pic>
        <p:nvPicPr>
          <p:cNvPr id="18" name="Picture 17">
            <a:extLst>
              <a:ext uri="{FF2B5EF4-FFF2-40B4-BE49-F238E27FC236}">
                <a16:creationId xmlns:a16="http://schemas.microsoft.com/office/drawing/2014/main" id="{FCE22952-22C1-60CF-12C5-52A0032CD23F}"/>
              </a:ext>
            </a:extLst>
          </p:cNvPr>
          <p:cNvPicPr>
            <a:picLocks noChangeAspect="1"/>
          </p:cNvPicPr>
          <p:nvPr/>
        </p:nvPicPr>
        <p:blipFill>
          <a:blip r:embed="rId4"/>
          <a:stretch>
            <a:fillRect/>
          </a:stretch>
        </p:blipFill>
        <p:spPr>
          <a:xfrm>
            <a:off x="1475656" y="4713218"/>
            <a:ext cx="5760640" cy="2099216"/>
          </a:xfrm>
          <a:prstGeom prst="rect">
            <a:avLst/>
          </a:prstGeom>
        </p:spPr>
      </p:pic>
      <p:pic>
        <p:nvPicPr>
          <p:cNvPr id="1026" name="Picture 2">
            <a:extLst>
              <a:ext uri="{FF2B5EF4-FFF2-40B4-BE49-F238E27FC236}">
                <a16:creationId xmlns:a16="http://schemas.microsoft.com/office/drawing/2014/main" id="{7E45A538-5D44-C5FC-3A34-7402B5D7D9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1524" y="1736834"/>
            <a:ext cx="1247676" cy="1179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561831"/>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a:t>
            </a:r>
            <a:br>
              <a:rPr lang="en-US" sz="5000" dirty="0">
                <a:latin typeface="Garamond" charset="0"/>
              </a:rPr>
            </a:br>
            <a:r>
              <a:rPr lang="en-US" sz="5000" dirty="0">
                <a:latin typeface="Garamond" charset="0"/>
              </a:rPr>
              <a:t>Robustness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349636597"/>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normAutofit/>
          </a:bodyPr>
          <a:lstStyle/>
          <a:p>
            <a:r>
              <a:rPr lang="en-US" dirty="0">
                <a:latin typeface="Cambria"/>
                <a:ea typeface="Cambria"/>
              </a:rPr>
              <a:t>Technology Scaling Worsens Vulnerability</a:t>
            </a:r>
            <a:endParaRPr lang="en-US" dirty="0"/>
          </a:p>
        </p:txBody>
      </p:sp>
      <p:sp>
        <p:nvSpPr>
          <p:cNvPr id="10" name="Slide Number Placeholder 9">
            <a:extLst>
              <a:ext uri="{FF2B5EF4-FFF2-40B4-BE49-F238E27FC236}">
                <a16:creationId xmlns:a16="http://schemas.microsoft.com/office/drawing/2014/main" id="{FE352725-6F45-DF68-6F70-349EC9E67B9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6C2683-0D41-1E45-8714-724CB2570654}" type="slidenum">
              <a:rPr kumimoji="0" lang="en-US" sz="1600" b="1" i="0" u="none" strike="noStrike" kern="1200" cap="none" spc="0" normalizeH="0" baseline="0" noProof="0" smtClean="0">
                <a:ln>
                  <a:noFill/>
                </a:ln>
                <a:solidFill>
                  <a:prstClr val="black"/>
                </a:solidFill>
                <a:effectLst/>
                <a:uLnTx/>
                <a:uFillTx/>
                <a:latin typeface="Cambria" panose="02040503050406030204"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149</a:t>
            </a:fld>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Rectangle 3">
            <a:extLst>
              <a:ext uri="{FF2B5EF4-FFF2-40B4-BE49-F238E27FC236}">
                <a16:creationId xmlns:a16="http://schemas.microsoft.com/office/drawing/2014/main" id="{7EA9A6E1-3767-26B7-B139-7D361B42CB96}"/>
              </a:ext>
            </a:extLst>
          </p:cNvPr>
          <p:cNvSpPr/>
          <p:nvPr/>
        </p:nvSpPr>
        <p:spPr>
          <a:xfrm>
            <a:off x="0" y="5317652"/>
            <a:ext cx="9144000" cy="1005366"/>
          </a:xfrm>
          <a:prstGeom prst="rect">
            <a:avLst/>
          </a:prstGeom>
          <a:solidFill>
            <a:srgbClr val="C00000"/>
          </a:solidFill>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DRAM cells become </a:t>
            </a: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increasingly </a:t>
            </a:r>
            <a:b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more vulnerable (</a:t>
            </a:r>
            <a:r>
              <a:rPr kumimoji="0" lang="en-US"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to </a:t>
            </a: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read disturbance)</a:t>
            </a:r>
          </a:p>
        </p:txBody>
      </p:sp>
      <p:sp>
        <p:nvSpPr>
          <p:cNvPr id="5" name="Oval 4">
            <a:extLst>
              <a:ext uri="{FF2B5EF4-FFF2-40B4-BE49-F238E27FC236}">
                <a16:creationId xmlns:a16="http://schemas.microsoft.com/office/drawing/2014/main" id="{C8C1005F-1701-603E-12A9-0CF2B8D1BD16}"/>
              </a:ext>
            </a:extLst>
          </p:cNvPr>
          <p:cNvSpPr/>
          <p:nvPr/>
        </p:nvSpPr>
        <p:spPr>
          <a:xfrm>
            <a:off x="1107670" y="942303"/>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1BAA6A38-CA3D-93B8-A01C-7AB881E4AC59}"/>
              </a:ext>
            </a:extLst>
          </p:cNvPr>
          <p:cNvSpPr/>
          <p:nvPr/>
        </p:nvSpPr>
        <p:spPr>
          <a:xfrm>
            <a:off x="1746958" y="942303"/>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49082FDE-110D-743D-ACF8-82C9902CF0DC}"/>
              </a:ext>
            </a:extLst>
          </p:cNvPr>
          <p:cNvSpPr/>
          <p:nvPr/>
        </p:nvSpPr>
        <p:spPr>
          <a:xfrm>
            <a:off x="2386246" y="957514"/>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C45D191-8A8D-01D7-16D7-A5C7D89F2459}"/>
              </a:ext>
            </a:extLst>
          </p:cNvPr>
          <p:cNvSpPr/>
          <p:nvPr/>
        </p:nvSpPr>
        <p:spPr>
          <a:xfrm>
            <a:off x="1107670" y="1595810"/>
            <a:ext cx="540000" cy="54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1FE29317-81CB-1F46-BFF7-34C410ACD5BE}"/>
              </a:ext>
            </a:extLst>
          </p:cNvPr>
          <p:cNvSpPr/>
          <p:nvPr/>
        </p:nvSpPr>
        <p:spPr>
          <a:xfrm>
            <a:off x="1107670" y="2249317"/>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4956349C-AB51-0F4E-AD8B-AAC074C74CD6}"/>
              </a:ext>
            </a:extLst>
          </p:cNvPr>
          <p:cNvSpPr/>
          <p:nvPr/>
        </p:nvSpPr>
        <p:spPr>
          <a:xfrm>
            <a:off x="1746958" y="2251922"/>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457385FD-9B57-954E-9EE2-5AA031067AC9}"/>
              </a:ext>
            </a:extLst>
          </p:cNvPr>
          <p:cNvSpPr/>
          <p:nvPr/>
        </p:nvSpPr>
        <p:spPr>
          <a:xfrm>
            <a:off x="2386246" y="1595810"/>
            <a:ext cx="540000" cy="54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B7D3EEA1-D63B-B862-17A3-44980E69E7D4}"/>
              </a:ext>
            </a:extLst>
          </p:cNvPr>
          <p:cNvSpPr/>
          <p:nvPr/>
        </p:nvSpPr>
        <p:spPr>
          <a:xfrm>
            <a:off x="2386246" y="2234106"/>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7455623-D394-855D-6DA5-C62CE7823B6F}"/>
              </a:ext>
            </a:extLst>
          </p:cNvPr>
          <p:cNvSpPr/>
          <p:nvPr/>
        </p:nvSpPr>
        <p:spPr>
          <a:xfrm>
            <a:off x="1746958" y="1595810"/>
            <a:ext cx="540000" cy="54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F84F5D99-0E67-8A20-5AB6-9E9B458B8F15}"/>
              </a:ext>
            </a:extLst>
          </p:cNvPr>
          <p:cNvSpPr/>
          <p:nvPr/>
        </p:nvSpPr>
        <p:spPr>
          <a:xfrm>
            <a:off x="7090637" y="113998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0A1CFE0F-F497-9C7D-DDC9-6362CCB15BE8}"/>
              </a:ext>
            </a:extLst>
          </p:cNvPr>
          <p:cNvSpPr/>
          <p:nvPr/>
        </p:nvSpPr>
        <p:spPr>
          <a:xfrm>
            <a:off x="7090637" y="2449599"/>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DF0E9CD1-11D0-894E-D728-A37FBBEBCD42}"/>
              </a:ext>
            </a:extLst>
          </p:cNvPr>
          <p:cNvSpPr/>
          <p:nvPr/>
        </p:nvSpPr>
        <p:spPr>
          <a:xfrm>
            <a:off x="7090637" y="1793487"/>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Oval 37">
            <a:extLst>
              <a:ext uri="{FF2B5EF4-FFF2-40B4-BE49-F238E27FC236}">
                <a16:creationId xmlns:a16="http://schemas.microsoft.com/office/drawing/2014/main" id="{5D03EE6A-223A-C4C4-99B5-30A86D1A3331}"/>
              </a:ext>
            </a:extLst>
          </p:cNvPr>
          <p:cNvSpPr/>
          <p:nvPr/>
        </p:nvSpPr>
        <p:spPr>
          <a:xfrm>
            <a:off x="7087179" y="135204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a:extLst>
              <a:ext uri="{FF2B5EF4-FFF2-40B4-BE49-F238E27FC236}">
                <a16:creationId xmlns:a16="http://schemas.microsoft.com/office/drawing/2014/main" id="{66CB8F6B-C992-6EB8-F45E-C0F84A8DE2BE}"/>
              </a:ext>
            </a:extLst>
          </p:cNvPr>
          <p:cNvSpPr/>
          <p:nvPr/>
        </p:nvSpPr>
        <p:spPr>
          <a:xfrm>
            <a:off x="7087179" y="1567341"/>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D1D635F0-292E-A66E-5A32-9AD56C73AD09}"/>
              </a:ext>
            </a:extLst>
          </p:cNvPr>
          <p:cNvSpPr/>
          <p:nvPr/>
        </p:nvSpPr>
        <p:spPr>
          <a:xfrm>
            <a:off x="7087179" y="200544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C315A9E8-9340-9A55-C57A-453A9F868241}"/>
              </a:ext>
            </a:extLst>
          </p:cNvPr>
          <p:cNvSpPr/>
          <p:nvPr/>
        </p:nvSpPr>
        <p:spPr>
          <a:xfrm>
            <a:off x="7087179" y="222074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811EF1FE-B208-2923-754C-86195AD1DB74}"/>
              </a:ext>
            </a:extLst>
          </p:cNvPr>
          <p:cNvSpPr/>
          <p:nvPr/>
        </p:nvSpPr>
        <p:spPr>
          <a:xfrm>
            <a:off x="7316161" y="1135099"/>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78289E17-508B-BF5D-33A5-1E329BF2393D}"/>
              </a:ext>
            </a:extLst>
          </p:cNvPr>
          <p:cNvSpPr/>
          <p:nvPr/>
        </p:nvSpPr>
        <p:spPr>
          <a:xfrm>
            <a:off x="7316161" y="2444718"/>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FB8E7ADB-3AE8-6284-AD9D-4E4EAF273DB5}"/>
              </a:ext>
            </a:extLst>
          </p:cNvPr>
          <p:cNvSpPr/>
          <p:nvPr/>
        </p:nvSpPr>
        <p:spPr>
          <a:xfrm>
            <a:off x="7316161" y="1788606"/>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a:extLst>
              <a:ext uri="{FF2B5EF4-FFF2-40B4-BE49-F238E27FC236}">
                <a16:creationId xmlns:a16="http://schemas.microsoft.com/office/drawing/2014/main" id="{719191C6-DAE1-B485-96AC-07E7E343A0C9}"/>
              </a:ext>
            </a:extLst>
          </p:cNvPr>
          <p:cNvSpPr/>
          <p:nvPr/>
        </p:nvSpPr>
        <p:spPr>
          <a:xfrm>
            <a:off x="7312703" y="134716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a:extLst>
              <a:ext uri="{FF2B5EF4-FFF2-40B4-BE49-F238E27FC236}">
                <a16:creationId xmlns:a16="http://schemas.microsoft.com/office/drawing/2014/main" id="{3EDBFDB9-9A95-953F-AE32-BA5AFAD718B6}"/>
              </a:ext>
            </a:extLst>
          </p:cNvPr>
          <p:cNvSpPr/>
          <p:nvPr/>
        </p:nvSpPr>
        <p:spPr>
          <a:xfrm>
            <a:off x="7312703" y="156246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a:extLst>
              <a:ext uri="{FF2B5EF4-FFF2-40B4-BE49-F238E27FC236}">
                <a16:creationId xmlns:a16="http://schemas.microsoft.com/office/drawing/2014/main" id="{982816B4-492A-5D5F-04B4-BFDCD06B0DC1}"/>
              </a:ext>
            </a:extLst>
          </p:cNvPr>
          <p:cNvSpPr/>
          <p:nvPr/>
        </p:nvSpPr>
        <p:spPr>
          <a:xfrm>
            <a:off x="7312703" y="200056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3E170001-F8BC-0658-4AE2-BB773BD98B09}"/>
              </a:ext>
            </a:extLst>
          </p:cNvPr>
          <p:cNvSpPr/>
          <p:nvPr/>
        </p:nvSpPr>
        <p:spPr>
          <a:xfrm>
            <a:off x="7312703" y="2215859"/>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880668E6-0A59-1686-F4E9-8584D45CBCB4}"/>
              </a:ext>
            </a:extLst>
          </p:cNvPr>
          <p:cNvSpPr/>
          <p:nvPr/>
        </p:nvSpPr>
        <p:spPr>
          <a:xfrm>
            <a:off x="6863202" y="1141431"/>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61CBEA01-0385-ABBF-9FF5-3F325CE96FF7}"/>
              </a:ext>
            </a:extLst>
          </p:cNvPr>
          <p:cNvSpPr/>
          <p:nvPr/>
        </p:nvSpPr>
        <p:spPr>
          <a:xfrm>
            <a:off x="6863202" y="245105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4DF21DAF-7AAD-6F40-7CF3-443C6D14D57C}"/>
              </a:ext>
            </a:extLst>
          </p:cNvPr>
          <p:cNvSpPr/>
          <p:nvPr/>
        </p:nvSpPr>
        <p:spPr>
          <a:xfrm>
            <a:off x="6863202" y="1794938"/>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DCBA53E1-B39D-9FE3-5EE8-4EAD5E826C18}"/>
              </a:ext>
            </a:extLst>
          </p:cNvPr>
          <p:cNvSpPr/>
          <p:nvPr/>
        </p:nvSpPr>
        <p:spPr>
          <a:xfrm>
            <a:off x="6859744" y="1353495"/>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AFAD1F14-8FC1-3D9E-0621-18AD4ECBE554}"/>
              </a:ext>
            </a:extLst>
          </p:cNvPr>
          <p:cNvSpPr/>
          <p:nvPr/>
        </p:nvSpPr>
        <p:spPr>
          <a:xfrm>
            <a:off x="6859744" y="156879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366640DD-4005-5CD0-8449-B94700983CCF}"/>
              </a:ext>
            </a:extLst>
          </p:cNvPr>
          <p:cNvSpPr/>
          <p:nvPr/>
        </p:nvSpPr>
        <p:spPr>
          <a:xfrm>
            <a:off x="6859744" y="200689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0A857577-D21A-8C3D-2C89-8182F4BEA50F}"/>
              </a:ext>
            </a:extLst>
          </p:cNvPr>
          <p:cNvSpPr/>
          <p:nvPr/>
        </p:nvSpPr>
        <p:spPr>
          <a:xfrm>
            <a:off x="6859744" y="2222191"/>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823F2A32-2F7B-0653-88ED-AB865B3EADAB}"/>
              </a:ext>
            </a:extLst>
          </p:cNvPr>
          <p:cNvSpPr/>
          <p:nvPr/>
        </p:nvSpPr>
        <p:spPr>
          <a:xfrm>
            <a:off x="6641136" y="114213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id="{9A38E38C-1816-2F48-C4F6-303CE46707A5}"/>
              </a:ext>
            </a:extLst>
          </p:cNvPr>
          <p:cNvSpPr/>
          <p:nvPr/>
        </p:nvSpPr>
        <p:spPr>
          <a:xfrm>
            <a:off x="6641136" y="2451755"/>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Oval 64">
            <a:extLst>
              <a:ext uri="{FF2B5EF4-FFF2-40B4-BE49-F238E27FC236}">
                <a16:creationId xmlns:a16="http://schemas.microsoft.com/office/drawing/2014/main" id="{12200EFE-8070-E240-CECA-7761597726C4}"/>
              </a:ext>
            </a:extLst>
          </p:cNvPr>
          <p:cNvSpPr/>
          <p:nvPr/>
        </p:nvSpPr>
        <p:spPr>
          <a:xfrm>
            <a:off x="6641136" y="1795643"/>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Oval 65">
            <a:extLst>
              <a:ext uri="{FF2B5EF4-FFF2-40B4-BE49-F238E27FC236}">
                <a16:creationId xmlns:a16="http://schemas.microsoft.com/office/drawing/2014/main" id="{A0F7C7F3-B6C9-4CD3-E26E-13F577AA07DB}"/>
              </a:ext>
            </a:extLst>
          </p:cNvPr>
          <p:cNvSpPr/>
          <p:nvPr/>
        </p:nvSpPr>
        <p:spPr>
          <a:xfrm>
            <a:off x="6637678" y="135420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l 66">
            <a:extLst>
              <a:ext uri="{FF2B5EF4-FFF2-40B4-BE49-F238E27FC236}">
                <a16:creationId xmlns:a16="http://schemas.microsoft.com/office/drawing/2014/main" id="{FAE604DE-9FCE-7065-FEDF-9D0AED010C04}"/>
              </a:ext>
            </a:extLst>
          </p:cNvPr>
          <p:cNvSpPr/>
          <p:nvPr/>
        </p:nvSpPr>
        <p:spPr>
          <a:xfrm>
            <a:off x="6637678" y="1569497"/>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Oval 67">
            <a:extLst>
              <a:ext uri="{FF2B5EF4-FFF2-40B4-BE49-F238E27FC236}">
                <a16:creationId xmlns:a16="http://schemas.microsoft.com/office/drawing/2014/main" id="{169F70DD-62B5-D06E-F601-51F355BD4721}"/>
              </a:ext>
            </a:extLst>
          </p:cNvPr>
          <p:cNvSpPr/>
          <p:nvPr/>
        </p:nvSpPr>
        <p:spPr>
          <a:xfrm>
            <a:off x="6637678" y="2007599"/>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Oval 68">
            <a:extLst>
              <a:ext uri="{FF2B5EF4-FFF2-40B4-BE49-F238E27FC236}">
                <a16:creationId xmlns:a16="http://schemas.microsoft.com/office/drawing/2014/main" id="{CB704883-575D-2A19-F9F6-B1BE799C8594}"/>
              </a:ext>
            </a:extLst>
          </p:cNvPr>
          <p:cNvSpPr/>
          <p:nvPr/>
        </p:nvSpPr>
        <p:spPr>
          <a:xfrm>
            <a:off x="6637678" y="222289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Oval 69">
            <a:extLst>
              <a:ext uri="{FF2B5EF4-FFF2-40B4-BE49-F238E27FC236}">
                <a16:creationId xmlns:a16="http://schemas.microsoft.com/office/drawing/2014/main" id="{CFE28CA1-E178-2966-BD23-73D70141BF28}"/>
              </a:ext>
            </a:extLst>
          </p:cNvPr>
          <p:cNvSpPr/>
          <p:nvPr/>
        </p:nvSpPr>
        <p:spPr>
          <a:xfrm>
            <a:off x="7545143" y="113857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Oval 70">
            <a:extLst>
              <a:ext uri="{FF2B5EF4-FFF2-40B4-BE49-F238E27FC236}">
                <a16:creationId xmlns:a16="http://schemas.microsoft.com/office/drawing/2014/main" id="{5DAF1B2A-114B-F969-2E2E-49D16E3EEE28}"/>
              </a:ext>
            </a:extLst>
          </p:cNvPr>
          <p:cNvSpPr/>
          <p:nvPr/>
        </p:nvSpPr>
        <p:spPr>
          <a:xfrm>
            <a:off x="7545143" y="244819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Oval 71">
            <a:extLst>
              <a:ext uri="{FF2B5EF4-FFF2-40B4-BE49-F238E27FC236}">
                <a16:creationId xmlns:a16="http://schemas.microsoft.com/office/drawing/2014/main" id="{170CD91F-3B85-E3D2-176E-FE677A5670B3}"/>
              </a:ext>
            </a:extLst>
          </p:cNvPr>
          <p:cNvSpPr/>
          <p:nvPr/>
        </p:nvSpPr>
        <p:spPr>
          <a:xfrm>
            <a:off x="7545143" y="1792080"/>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Oval 72">
            <a:extLst>
              <a:ext uri="{FF2B5EF4-FFF2-40B4-BE49-F238E27FC236}">
                <a16:creationId xmlns:a16="http://schemas.microsoft.com/office/drawing/2014/main" id="{06EB62E4-1C68-AD65-F3DE-17A02B2C28C6}"/>
              </a:ext>
            </a:extLst>
          </p:cNvPr>
          <p:cNvSpPr/>
          <p:nvPr/>
        </p:nvSpPr>
        <p:spPr>
          <a:xfrm>
            <a:off x="7541685" y="1350637"/>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Oval 73">
            <a:extLst>
              <a:ext uri="{FF2B5EF4-FFF2-40B4-BE49-F238E27FC236}">
                <a16:creationId xmlns:a16="http://schemas.microsoft.com/office/drawing/2014/main" id="{CCD26EB3-4BF7-654F-7B1F-D5C7B041A93D}"/>
              </a:ext>
            </a:extLst>
          </p:cNvPr>
          <p:cNvSpPr/>
          <p:nvPr/>
        </p:nvSpPr>
        <p:spPr>
          <a:xfrm>
            <a:off x="7541685" y="156593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Oval 74">
            <a:extLst>
              <a:ext uri="{FF2B5EF4-FFF2-40B4-BE49-F238E27FC236}">
                <a16:creationId xmlns:a16="http://schemas.microsoft.com/office/drawing/2014/main" id="{1D929D2D-AED2-0C7C-16E1-38E37846C222}"/>
              </a:ext>
            </a:extLst>
          </p:cNvPr>
          <p:cNvSpPr/>
          <p:nvPr/>
        </p:nvSpPr>
        <p:spPr>
          <a:xfrm>
            <a:off x="7541685" y="200403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Oval 75">
            <a:extLst>
              <a:ext uri="{FF2B5EF4-FFF2-40B4-BE49-F238E27FC236}">
                <a16:creationId xmlns:a16="http://schemas.microsoft.com/office/drawing/2014/main" id="{5ABF8308-F01B-5CBC-3815-2F6E40118EEC}"/>
              </a:ext>
            </a:extLst>
          </p:cNvPr>
          <p:cNvSpPr/>
          <p:nvPr/>
        </p:nvSpPr>
        <p:spPr>
          <a:xfrm>
            <a:off x="7541685" y="221933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Right Arrow 76">
            <a:extLst>
              <a:ext uri="{FF2B5EF4-FFF2-40B4-BE49-F238E27FC236}">
                <a16:creationId xmlns:a16="http://schemas.microsoft.com/office/drawing/2014/main" id="{6ABA89DE-0BB3-8C70-0AC4-26288B9803F9}"/>
              </a:ext>
            </a:extLst>
          </p:cNvPr>
          <p:cNvSpPr/>
          <p:nvPr/>
        </p:nvSpPr>
        <p:spPr>
          <a:xfrm>
            <a:off x="3421271" y="1393155"/>
            <a:ext cx="2692509" cy="610881"/>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TextBox 77">
            <a:extLst>
              <a:ext uri="{FF2B5EF4-FFF2-40B4-BE49-F238E27FC236}">
                <a16:creationId xmlns:a16="http://schemas.microsoft.com/office/drawing/2014/main" id="{E2B829F7-9F43-448A-D823-650CD828E89A}"/>
              </a:ext>
            </a:extLst>
          </p:cNvPr>
          <p:cNvSpPr txBox="1"/>
          <p:nvPr/>
        </p:nvSpPr>
        <p:spPr>
          <a:xfrm>
            <a:off x="3342021" y="1899011"/>
            <a:ext cx="269061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Technology node scaling</a:t>
            </a:r>
          </a:p>
        </p:txBody>
      </p:sp>
      <p:sp>
        <p:nvSpPr>
          <p:cNvPr id="79" name="Lightning Bolt 78">
            <a:extLst>
              <a:ext uri="{FF2B5EF4-FFF2-40B4-BE49-F238E27FC236}">
                <a16:creationId xmlns:a16="http://schemas.microsoft.com/office/drawing/2014/main" id="{CE042B6C-F4B7-D423-C677-F706BD9D0CED}"/>
              </a:ext>
            </a:extLst>
          </p:cNvPr>
          <p:cNvSpPr/>
          <p:nvPr/>
        </p:nvSpPr>
        <p:spPr>
          <a:xfrm>
            <a:off x="975723" y="865465"/>
            <a:ext cx="522514" cy="449634"/>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Lightning Bolt 80">
            <a:extLst>
              <a:ext uri="{FF2B5EF4-FFF2-40B4-BE49-F238E27FC236}">
                <a16:creationId xmlns:a16="http://schemas.microsoft.com/office/drawing/2014/main" id="{F9FC8ECC-5DED-2D23-269A-DBB7024AC956}"/>
              </a:ext>
            </a:extLst>
          </p:cNvPr>
          <p:cNvSpPr/>
          <p:nvPr/>
        </p:nvSpPr>
        <p:spPr>
          <a:xfrm>
            <a:off x="2269251" y="2186894"/>
            <a:ext cx="522514" cy="449634"/>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Lightning Bolt 81">
            <a:extLst>
              <a:ext uri="{FF2B5EF4-FFF2-40B4-BE49-F238E27FC236}">
                <a16:creationId xmlns:a16="http://schemas.microsoft.com/office/drawing/2014/main" id="{454F998A-77E0-297A-795D-AEC85212E5F9}"/>
              </a:ext>
            </a:extLst>
          </p:cNvPr>
          <p:cNvSpPr/>
          <p:nvPr/>
        </p:nvSpPr>
        <p:spPr>
          <a:xfrm>
            <a:off x="6613638" y="1525708"/>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Lightning Bolt 83">
            <a:extLst>
              <a:ext uri="{FF2B5EF4-FFF2-40B4-BE49-F238E27FC236}">
                <a16:creationId xmlns:a16="http://schemas.microsoft.com/office/drawing/2014/main" id="{E32075D9-345C-FE60-C2AD-E1A1FB52771B}"/>
              </a:ext>
            </a:extLst>
          </p:cNvPr>
          <p:cNvSpPr/>
          <p:nvPr/>
        </p:nvSpPr>
        <p:spPr>
          <a:xfrm>
            <a:off x="6834252" y="1987430"/>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Lightning Bolt 84">
            <a:extLst>
              <a:ext uri="{FF2B5EF4-FFF2-40B4-BE49-F238E27FC236}">
                <a16:creationId xmlns:a16="http://schemas.microsoft.com/office/drawing/2014/main" id="{4596B635-1B91-EBCD-7011-C0A69AEEE185}"/>
              </a:ext>
            </a:extLst>
          </p:cNvPr>
          <p:cNvSpPr/>
          <p:nvPr/>
        </p:nvSpPr>
        <p:spPr>
          <a:xfrm>
            <a:off x="7059776" y="1981206"/>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Lightning Bolt 85">
            <a:extLst>
              <a:ext uri="{FF2B5EF4-FFF2-40B4-BE49-F238E27FC236}">
                <a16:creationId xmlns:a16="http://schemas.microsoft.com/office/drawing/2014/main" id="{79A9432D-1532-62A4-3F5A-9D71F33B9C50}"/>
              </a:ext>
            </a:extLst>
          </p:cNvPr>
          <p:cNvSpPr/>
          <p:nvPr/>
        </p:nvSpPr>
        <p:spPr>
          <a:xfrm>
            <a:off x="7286500" y="1525993"/>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Lightning Bolt 86">
            <a:extLst>
              <a:ext uri="{FF2B5EF4-FFF2-40B4-BE49-F238E27FC236}">
                <a16:creationId xmlns:a16="http://schemas.microsoft.com/office/drawing/2014/main" id="{8D51E862-6C3D-BBF9-F2DE-664BE7C98BD2}"/>
              </a:ext>
            </a:extLst>
          </p:cNvPr>
          <p:cNvSpPr/>
          <p:nvPr/>
        </p:nvSpPr>
        <p:spPr>
          <a:xfrm>
            <a:off x="6613638" y="2203498"/>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Lightning Bolt 87">
            <a:extLst>
              <a:ext uri="{FF2B5EF4-FFF2-40B4-BE49-F238E27FC236}">
                <a16:creationId xmlns:a16="http://schemas.microsoft.com/office/drawing/2014/main" id="{7055D68A-DDDA-F2C3-EA7E-7951E437A83A}"/>
              </a:ext>
            </a:extLst>
          </p:cNvPr>
          <p:cNvSpPr/>
          <p:nvPr/>
        </p:nvSpPr>
        <p:spPr>
          <a:xfrm>
            <a:off x="7057196" y="2186807"/>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Lightning Bolt 88">
            <a:extLst>
              <a:ext uri="{FF2B5EF4-FFF2-40B4-BE49-F238E27FC236}">
                <a16:creationId xmlns:a16="http://schemas.microsoft.com/office/drawing/2014/main" id="{C2EE4269-C362-2DCF-D453-11078C010018}"/>
              </a:ext>
            </a:extLst>
          </p:cNvPr>
          <p:cNvSpPr/>
          <p:nvPr/>
        </p:nvSpPr>
        <p:spPr>
          <a:xfrm>
            <a:off x="7495753" y="1988322"/>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3" name="Chart 2">
            <a:extLst>
              <a:ext uri="{FF2B5EF4-FFF2-40B4-BE49-F238E27FC236}">
                <a16:creationId xmlns:a16="http://schemas.microsoft.com/office/drawing/2014/main" id="{7E7018A6-A5F7-F297-5D3E-EC8446BAC752}"/>
              </a:ext>
            </a:extLst>
          </p:cNvPr>
          <p:cNvGraphicFramePr>
            <a:graphicFrameLocks/>
          </p:cNvGraphicFramePr>
          <p:nvPr/>
        </p:nvGraphicFramePr>
        <p:xfrm>
          <a:off x="273896" y="2674289"/>
          <a:ext cx="8870104" cy="259340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6A9388FA-0B6D-1C65-0A23-8866B6DE024F}"/>
              </a:ext>
            </a:extLst>
          </p:cNvPr>
          <p:cNvSpPr txBox="1"/>
          <p:nvPr/>
        </p:nvSpPr>
        <p:spPr>
          <a:xfrm>
            <a:off x="152400" y="4184969"/>
            <a:ext cx="16955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[Luo+, ISCA’23]</a:t>
            </a:r>
          </a:p>
        </p:txBody>
      </p:sp>
      <p:sp>
        <p:nvSpPr>
          <p:cNvPr id="9" name="TextBox 8">
            <a:extLst>
              <a:ext uri="{FF2B5EF4-FFF2-40B4-BE49-F238E27FC236}">
                <a16:creationId xmlns:a16="http://schemas.microsoft.com/office/drawing/2014/main" id="{F0BEC62F-E8DB-D97D-4099-9939E1DD205C}"/>
              </a:ext>
            </a:extLst>
          </p:cNvPr>
          <p:cNvSpPr txBox="1"/>
          <p:nvPr/>
        </p:nvSpPr>
        <p:spPr>
          <a:xfrm>
            <a:off x="152400" y="3633074"/>
            <a:ext cx="172444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[Kim+, ISCA’20]</a:t>
            </a:r>
          </a:p>
        </p:txBody>
      </p:sp>
      <p:sp>
        <p:nvSpPr>
          <p:cNvPr id="11" name="TextBox 10">
            <a:extLst>
              <a:ext uri="{FF2B5EF4-FFF2-40B4-BE49-F238E27FC236}">
                <a16:creationId xmlns:a16="http://schemas.microsoft.com/office/drawing/2014/main" id="{EAF2DF7C-C543-4A45-F110-D38E9AEB6135}"/>
              </a:ext>
            </a:extLst>
          </p:cNvPr>
          <p:cNvSpPr txBox="1"/>
          <p:nvPr/>
        </p:nvSpPr>
        <p:spPr>
          <a:xfrm>
            <a:off x="152400" y="3102243"/>
            <a:ext cx="172354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[Kim+, ISCA’14]</a:t>
            </a:r>
          </a:p>
        </p:txBody>
      </p:sp>
    </p:spTree>
    <p:extLst>
      <p:ext uri="{BB962C8B-B14F-4D97-AF65-F5344CB8AC3E}">
        <p14:creationId xmlns:p14="http://schemas.microsoft.com/office/powerpoint/2010/main" val="657691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3" grpId="0">
        <p:bldAsOne/>
      </p:bldGraphic>
      <p:bldP spid="8" grpId="0"/>
      <p:bldP spid="9" grpId="0"/>
      <p:bldP spid="11"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Robustness</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 RowPress)</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safety &amp;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5760640"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800321536"/>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Robustness</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err="1"/>
              <a:t>FeRAM</a:t>
            </a:r>
            <a:endParaRPr lang="en-US" dirty="0"/>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93106620"/>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0928-98FF-384A-BBA4-D28CD4678F35}"/>
              </a:ext>
            </a:extLst>
          </p:cNvPr>
          <p:cNvSpPr>
            <a:spLocks noGrp="1"/>
          </p:cNvSpPr>
          <p:nvPr>
            <p:ph type="title"/>
          </p:nvPr>
        </p:nvSpPr>
        <p:spPr>
          <a:xfrm>
            <a:off x="228600" y="152400"/>
            <a:ext cx="9239944" cy="1066800"/>
          </a:xfrm>
        </p:spPr>
        <p:txBody>
          <a:bodyPr/>
          <a:lstStyle/>
          <a:p>
            <a:r>
              <a:rPr lang="en-CH" sz="3500"/>
              <a:t>Understand and Model with Experiments (DRAM)</a:t>
            </a:r>
            <a:br>
              <a:rPr lang="en-CH" sz="3500"/>
            </a:br>
            <a:endParaRPr lang="en-CH" sz="3500" dirty="0"/>
          </a:p>
        </p:txBody>
      </p:sp>
      <p:pic>
        <p:nvPicPr>
          <p:cNvPr id="7" name="end">
            <a:extLst>
              <a:ext uri="{FF2B5EF4-FFF2-40B4-BE49-F238E27FC236}">
                <a16:creationId xmlns:a16="http://schemas.microsoft.com/office/drawing/2014/main" id="{48D26BBE-DB3C-6041-9AA7-1F8756B019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256333" y="4084320"/>
            <a:ext cx="3837003" cy="1588143"/>
          </a:xfrm>
          <a:prstGeom prst="rect">
            <a:avLst/>
          </a:prstGeom>
        </p:spPr>
      </p:pic>
      <p:sp>
        <p:nvSpPr>
          <p:cNvPr id="9" name="TextBox 8">
            <a:extLst>
              <a:ext uri="{FF2B5EF4-FFF2-40B4-BE49-F238E27FC236}">
                <a16:creationId xmlns:a16="http://schemas.microsoft.com/office/drawing/2014/main" id="{4CFB3B57-D70E-F648-AD14-0CFA8A08511F}"/>
              </a:ext>
            </a:extLst>
          </p:cNvPr>
          <p:cNvSpPr txBox="1"/>
          <p:nvPr/>
        </p:nvSpPr>
        <p:spPr>
          <a:xfrm>
            <a:off x="-99646" y="1268760"/>
            <a:ext cx="9338894" cy="523220"/>
          </a:xfrm>
          <a:prstGeom prst="rect">
            <a:avLst/>
          </a:prstGeom>
          <a:solidFill>
            <a:schemeClr val="accent2">
              <a:lumMod val="40000"/>
              <a:lumOff val="60000"/>
            </a:schemeClr>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Five out of the box FPGA-based prototypes</a:t>
            </a:r>
          </a:p>
        </p:txBody>
      </p:sp>
      <p:pic>
        <p:nvPicPr>
          <p:cNvPr id="3" name="Picture 2">
            <a:extLst>
              <a:ext uri="{FF2B5EF4-FFF2-40B4-BE49-F238E27FC236}">
                <a16:creationId xmlns:a16="http://schemas.microsoft.com/office/drawing/2014/main" id="{074A2818-9860-BF4A-9676-9E39611E43DA}"/>
              </a:ext>
            </a:extLst>
          </p:cNvPr>
          <p:cNvPicPr>
            <a:picLocks noChangeAspect="1"/>
          </p:cNvPicPr>
          <p:nvPr/>
        </p:nvPicPr>
        <p:blipFill>
          <a:blip r:embed="rId5"/>
          <a:stretch>
            <a:fillRect/>
          </a:stretch>
        </p:blipFill>
        <p:spPr>
          <a:xfrm>
            <a:off x="4067173" y="2395209"/>
            <a:ext cx="2711450" cy="1581150"/>
          </a:xfrm>
          <a:prstGeom prst="rect">
            <a:avLst/>
          </a:prstGeom>
        </p:spPr>
      </p:pic>
      <p:pic>
        <p:nvPicPr>
          <p:cNvPr id="6" name="Picture 5">
            <a:extLst>
              <a:ext uri="{FF2B5EF4-FFF2-40B4-BE49-F238E27FC236}">
                <a16:creationId xmlns:a16="http://schemas.microsoft.com/office/drawing/2014/main" id="{492168FF-FA29-6C44-8E50-EB8E81AC202A}"/>
              </a:ext>
            </a:extLst>
          </p:cNvPr>
          <p:cNvPicPr>
            <a:picLocks noChangeAspect="1"/>
          </p:cNvPicPr>
          <p:nvPr/>
        </p:nvPicPr>
        <p:blipFill>
          <a:blip r:embed="rId6"/>
          <a:stretch>
            <a:fillRect/>
          </a:stretch>
        </p:blipFill>
        <p:spPr>
          <a:xfrm>
            <a:off x="798904" y="2413336"/>
            <a:ext cx="2831737" cy="1563023"/>
          </a:xfrm>
          <a:prstGeom prst="rect">
            <a:avLst/>
          </a:prstGeom>
        </p:spPr>
      </p:pic>
      <p:pic>
        <p:nvPicPr>
          <p:cNvPr id="12" name="Picture 11">
            <a:extLst>
              <a:ext uri="{FF2B5EF4-FFF2-40B4-BE49-F238E27FC236}">
                <a16:creationId xmlns:a16="http://schemas.microsoft.com/office/drawing/2014/main" id="{25B58B15-A922-8647-B22B-B4A0CCC7894D}"/>
              </a:ext>
            </a:extLst>
          </p:cNvPr>
          <p:cNvPicPr>
            <a:picLocks noChangeAspect="1"/>
          </p:cNvPicPr>
          <p:nvPr/>
        </p:nvPicPr>
        <p:blipFill>
          <a:blip r:embed="rId7"/>
          <a:stretch>
            <a:fillRect/>
          </a:stretch>
        </p:blipFill>
        <p:spPr>
          <a:xfrm>
            <a:off x="75991" y="4113761"/>
            <a:ext cx="3058523" cy="1529262"/>
          </a:xfrm>
          <a:prstGeom prst="rect">
            <a:avLst/>
          </a:prstGeom>
        </p:spPr>
      </p:pic>
      <p:pic>
        <p:nvPicPr>
          <p:cNvPr id="13" name="Picture 12">
            <a:extLst>
              <a:ext uri="{FF2B5EF4-FFF2-40B4-BE49-F238E27FC236}">
                <a16:creationId xmlns:a16="http://schemas.microsoft.com/office/drawing/2014/main" id="{9D1E6CE8-B2BF-F847-AE0C-CCAABC798C38}"/>
              </a:ext>
            </a:extLst>
          </p:cNvPr>
          <p:cNvPicPr>
            <a:picLocks noChangeAspect="1"/>
          </p:cNvPicPr>
          <p:nvPr/>
        </p:nvPicPr>
        <p:blipFill>
          <a:blip r:embed="rId8"/>
          <a:stretch>
            <a:fillRect/>
          </a:stretch>
        </p:blipFill>
        <p:spPr>
          <a:xfrm>
            <a:off x="7215155" y="2564904"/>
            <a:ext cx="1669873" cy="2991394"/>
          </a:xfrm>
          <a:prstGeom prst="rect">
            <a:avLst/>
          </a:prstGeom>
        </p:spPr>
      </p:pic>
      <p:sp>
        <p:nvSpPr>
          <p:cNvPr id="4" name="TextBox 3">
            <a:extLst>
              <a:ext uri="{FF2B5EF4-FFF2-40B4-BE49-F238E27FC236}">
                <a16:creationId xmlns:a16="http://schemas.microsoft.com/office/drawing/2014/main" id="{BAC2EEFD-7E07-D439-4EBF-813D12A86E6C}"/>
              </a:ext>
            </a:extLst>
          </p:cNvPr>
          <p:cNvSpPr txBox="1"/>
          <p:nvPr/>
        </p:nvSpPr>
        <p:spPr>
          <a:xfrm>
            <a:off x="1909176" y="6498165"/>
            <a:ext cx="533216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cs typeface="+mn-cs"/>
                <a:hlinkClick r:id="rId9">
                  <a:extLst>
                    <a:ext uri="{A12FA001-AC4F-418D-AE19-62706E023703}">
                      <ahyp:hlinkClr xmlns:ahyp="http://schemas.microsoft.com/office/drawing/2018/hyperlinkcolor" val="tx"/>
                    </a:ext>
                  </a:extLst>
                </a:hlinkClick>
              </a:rPr>
              <a:t>https://github.com/CMU-SAFARI/DRAM-Bender</a:t>
            </a:r>
            <a:r>
              <a:rPr kumimoji="0" lang="en-US" sz="1800" b="1"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cs typeface="+mn-cs"/>
              </a:rPr>
              <a:t> </a:t>
            </a:r>
          </a:p>
        </p:txBody>
      </p:sp>
    </p:spTree>
    <p:extLst>
      <p:ext uri="{BB962C8B-B14F-4D97-AF65-F5344CB8AC3E}">
        <p14:creationId xmlns:p14="http://schemas.microsoft.com/office/powerpoint/2010/main" val="21245041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1156641081"/>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969677638"/>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4099903158"/>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1786580235"/>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005002" y="6606866"/>
            <a:ext cx="5057795"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https://</a:t>
            </a:r>
            <a:r>
              <a:rPr kumimoji="0" lang="en-US" sz="6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www.post-gazette.com</a:t>
            </a:r>
            <a:r>
              <a:rPr kumimoji="0" lang="en-US" sz="6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/local/city/2022/01/28/pittsburgh-bridge-collapse-forbes-braddock-avenue-point-breeze-squirrel-hill/stories/202201280075</a:t>
            </a:r>
          </a:p>
        </p:txBody>
      </p:sp>
      <p:pic>
        <p:nvPicPr>
          <p:cNvPr id="3" name="Picture 2">
            <a:extLst>
              <a:ext uri="{FF2B5EF4-FFF2-40B4-BE49-F238E27FC236}">
                <a16:creationId xmlns:a16="http://schemas.microsoft.com/office/drawing/2014/main" id="{93F5E9D0-C9C8-89A7-56DC-A2D20709E757}"/>
              </a:ext>
            </a:extLst>
          </p:cNvPr>
          <p:cNvPicPr>
            <a:picLocks noChangeAspect="1"/>
          </p:cNvPicPr>
          <p:nvPr/>
        </p:nvPicPr>
        <p:blipFill>
          <a:blip r:embed="rId2"/>
          <a:stretch>
            <a:fillRect/>
          </a:stretch>
        </p:blipFill>
        <p:spPr>
          <a:xfrm>
            <a:off x="451121" y="1012660"/>
            <a:ext cx="8158855" cy="5436436"/>
          </a:xfrm>
          <a:prstGeom prst="rect">
            <a:avLst/>
          </a:prstGeom>
        </p:spPr>
      </p:pic>
    </p:spTree>
    <p:extLst>
      <p:ext uri="{BB962C8B-B14F-4D97-AF65-F5344CB8AC3E}">
        <p14:creationId xmlns:p14="http://schemas.microsoft.com/office/powerpoint/2010/main" val="3068029100"/>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www.reuters.com</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/world/us/biden-highlight-manufacturing-jobs-gdp-growth-pittsburgh-2022-01-28/</a:t>
            </a:r>
          </a:p>
        </p:txBody>
      </p:sp>
      <p:pic>
        <p:nvPicPr>
          <p:cNvPr id="1026" name="Picture 2" descr="Bridge collapse in Pittsburgh">
            <a:extLst>
              <a:ext uri="{FF2B5EF4-FFF2-40B4-BE49-F238E27FC236}">
                <a16:creationId xmlns:a16="http://schemas.microsoft.com/office/drawing/2014/main" id="{9C743D77-BE18-0B77-49F1-2C96648FF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22" y="917802"/>
            <a:ext cx="8289678" cy="5526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827041"/>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67155"/>
            <a:ext cx="6149440"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usa.streetsblog.org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/2022/01/28/pittsburgh-bridge-collapse-underscores-urgent-need-for-fix-it-first-policy/</a:t>
            </a:r>
          </a:p>
        </p:txBody>
      </p:sp>
      <p:pic>
        <p:nvPicPr>
          <p:cNvPr id="3" name="Picture 2">
            <a:extLst>
              <a:ext uri="{FF2B5EF4-FFF2-40B4-BE49-F238E27FC236}">
                <a16:creationId xmlns:a16="http://schemas.microsoft.com/office/drawing/2014/main" id="{FE6FC858-0655-49AD-BA55-9D221B739510}"/>
              </a:ext>
            </a:extLst>
          </p:cNvPr>
          <p:cNvPicPr>
            <a:picLocks noChangeAspect="1"/>
          </p:cNvPicPr>
          <p:nvPr/>
        </p:nvPicPr>
        <p:blipFill>
          <a:blip r:embed="rId2"/>
          <a:stretch>
            <a:fillRect/>
          </a:stretch>
        </p:blipFill>
        <p:spPr>
          <a:xfrm>
            <a:off x="1265900" y="970988"/>
            <a:ext cx="6258428" cy="5554356"/>
          </a:xfrm>
          <a:prstGeom prst="rect">
            <a:avLst/>
          </a:prstGeom>
        </p:spPr>
      </p:pic>
    </p:spTree>
    <p:extLst>
      <p:ext uri="{BB962C8B-B14F-4D97-AF65-F5344CB8AC3E}">
        <p14:creationId xmlns:p14="http://schemas.microsoft.com/office/powerpoint/2010/main" val="1908446181"/>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284808" y="6567155"/>
            <a:ext cx="466345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/2022/01/28/1076343656/</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pittsburgh</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-bridge-collapse-</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biden</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-visit</a:t>
            </a:r>
          </a:p>
        </p:txBody>
      </p:sp>
      <p:pic>
        <p:nvPicPr>
          <p:cNvPr id="4098" name="Picture 2">
            <a:extLst>
              <a:ext uri="{FF2B5EF4-FFF2-40B4-BE49-F238E27FC236}">
                <a16:creationId xmlns:a16="http://schemas.microsoft.com/office/drawing/2014/main" id="{30B9590C-1A79-0ADB-0149-24DBD5BA0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54106"/>
            <a:ext cx="7344816" cy="550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707310"/>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0000FF"/>
                </a:solidFill>
              </a:rPr>
              <a:t>Intelligent Memory Controllers</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914923172"/>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30389203"/>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 </a:t>
            </a:r>
          </a:p>
          <a:p>
            <a:pPr marL="0" indent="0" algn="ctr">
              <a:buNone/>
            </a:pPr>
            <a:r>
              <a:rPr lang="en-US" sz="6400" dirty="0">
                <a:solidFill>
                  <a:srgbClr val="0000FF"/>
                </a:solidFill>
              </a:rPr>
              <a:t>Robust</a:t>
            </a:r>
          </a:p>
          <a:p>
            <a:pPr marL="0" indent="0" algn="ctr">
              <a:buNone/>
            </a:pPr>
            <a:r>
              <a:rPr lang="en-US" sz="6400" dirty="0">
                <a:solidFill>
                  <a:srgbClr val="0000FF"/>
                </a:solidFill>
              </a:rPr>
              <a:t>(Reliable, Secure, Safe)</a:t>
            </a:r>
          </a:p>
          <a:p>
            <a:pPr marL="0" indent="0" algn="ctr">
              <a:buNone/>
            </a:pPr>
            <a:r>
              <a:rPr lang="en-US" sz="6400" dirty="0">
                <a:solidFill>
                  <a:srgbClr val="FF0000"/>
                </a:solidFill>
              </a:rPr>
              <a:t>Memory Systems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814487459"/>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242542" y="5971105"/>
            <a:ext cx="172194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IEEE S&amp;P 2003</a:t>
            </a:r>
          </a:p>
        </p:txBody>
      </p:sp>
    </p:spTree>
    <p:extLst>
      <p:ext uri="{BB962C8B-B14F-4D97-AF65-F5344CB8AC3E}">
        <p14:creationId xmlns:p14="http://schemas.microsoft.com/office/powerpoint/2010/main" val="1947763752"/>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242542" y="5971105"/>
            <a:ext cx="172194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IEEE S&amp;P 2003</a:t>
            </a:r>
          </a:p>
        </p:txBody>
      </p:sp>
    </p:spTree>
    <p:extLst>
      <p:ext uri="{BB962C8B-B14F-4D97-AF65-F5344CB8AC3E}">
        <p14:creationId xmlns:p14="http://schemas.microsoft.com/office/powerpoint/2010/main" val="4010449433"/>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exploitable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3367567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exploitable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3" name="Picture 2">
            <a:extLst>
              <a:ext uri="{FF2B5EF4-FFF2-40B4-BE49-F238E27FC236}">
                <a16:creationId xmlns:a16="http://schemas.microsoft.com/office/drawing/2014/main" id="{13C90248-CD28-E605-7070-F59DB6A60E83}"/>
              </a:ext>
            </a:extLst>
          </p:cNvPr>
          <p:cNvPicPr>
            <a:picLocks noChangeAspect="1"/>
          </p:cNvPicPr>
          <p:nvPr/>
        </p:nvPicPr>
        <p:blipFill>
          <a:blip r:embed="rId2"/>
          <a:stretch>
            <a:fillRect/>
          </a:stretch>
        </p:blipFill>
        <p:spPr>
          <a:xfrm>
            <a:off x="156592" y="2332020"/>
            <a:ext cx="8807896" cy="4518401"/>
          </a:xfrm>
          <a:prstGeom prst="rect">
            <a:avLst/>
          </a:prstGeom>
        </p:spPr>
      </p:pic>
    </p:spTree>
    <p:extLst>
      <p:ext uri="{BB962C8B-B14F-4D97-AF65-F5344CB8AC3E}">
        <p14:creationId xmlns:p14="http://schemas.microsoft.com/office/powerpoint/2010/main" val="11932358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61647314"/>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5034411"/>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safety and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Implications on system security &amp; safety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defenses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575794552"/>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905574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243437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June 2023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pPr algn="l"/>
            <a:r>
              <a:rPr lang="en-US" b="0" i="0" dirty="0">
                <a:solidFill>
                  <a:srgbClr val="0000FF"/>
                </a:solidFill>
                <a:effectLst/>
                <a:hlinkClick r:id="rId2">
                  <a:extLst>
                    <a:ext uri="{A12FA001-AC4F-418D-AE19-62706E023703}">
                      <ahyp:hlinkClr xmlns:ahyp="http://schemas.microsoft.com/office/drawing/2018/hyperlinkcolor" val="tx"/>
                    </a:ext>
                  </a:extLst>
                </a:hlinkClick>
              </a:rPr>
              <a:t>https://safari.ethz.ch/safari-newsletter-june-2023/</a:t>
            </a:r>
            <a:br>
              <a:rPr lang="en-US" dirty="0">
                <a:solidFill>
                  <a:srgbClr val="0000FF"/>
                </a:solidFill>
              </a:rPr>
            </a:br>
            <a:endParaRPr lang="en-US" dirty="0">
              <a:solidFill>
                <a:srgbClr val="0000FF"/>
              </a:solidFill>
            </a:endParaRP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4320B8F7-CB5A-C855-0024-6A1F8ED4E5D3}"/>
              </a:ext>
            </a:extLst>
          </p:cNvPr>
          <p:cNvPicPr>
            <a:picLocks noChangeAspect="1"/>
          </p:cNvPicPr>
          <p:nvPr/>
        </p:nvPicPr>
        <p:blipFill>
          <a:blip r:embed="rId3"/>
          <a:stretch>
            <a:fillRect/>
          </a:stretch>
        </p:blipFill>
        <p:spPr>
          <a:xfrm>
            <a:off x="2470150" y="1494060"/>
            <a:ext cx="4066267" cy="5319316"/>
          </a:xfrm>
          <a:prstGeom prst="rect">
            <a:avLst/>
          </a:prstGeom>
        </p:spPr>
      </p:pic>
    </p:spTree>
    <p:extLst>
      <p:ext uri="{BB962C8B-B14F-4D97-AF65-F5344CB8AC3E}">
        <p14:creationId xmlns:p14="http://schemas.microsoft.com/office/powerpoint/2010/main" val="3897854783"/>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https://github.com/CMU-SAFARI/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1148246" y="1291208"/>
            <a:ext cx="6664113" cy="4749402"/>
          </a:xfrm>
          <a:prstGeom prst="rect">
            <a:avLst/>
          </a:prstGeom>
        </p:spPr>
      </p:pic>
      <p:pic>
        <p:nvPicPr>
          <p:cNvPr id="5" name="Picture 4">
            <a:extLst>
              <a:ext uri="{FF2B5EF4-FFF2-40B4-BE49-F238E27FC236}">
                <a16:creationId xmlns:a16="http://schemas.microsoft.com/office/drawing/2014/main" id="{FA08A046-6156-265A-814C-67905B2F76B1}"/>
              </a:ext>
            </a:extLst>
          </p:cNvPr>
          <p:cNvPicPr>
            <a:picLocks noChangeAspect="1"/>
          </p:cNvPicPr>
          <p:nvPr/>
        </p:nvPicPr>
        <p:blipFill>
          <a:blip r:embed="rId4"/>
          <a:stretch>
            <a:fillRect/>
          </a:stretch>
        </p:blipFill>
        <p:spPr>
          <a:xfrm>
            <a:off x="1260774" y="1291208"/>
            <a:ext cx="6551585" cy="4803974"/>
          </a:xfrm>
          <a:prstGeom prst="rect">
            <a:avLst/>
          </a:prstGeom>
        </p:spPr>
      </p:pic>
      <p:pic>
        <p:nvPicPr>
          <p:cNvPr id="6" name="Picture 5">
            <a:extLst>
              <a:ext uri="{FF2B5EF4-FFF2-40B4-BE49-F238E27FC236}">
                <a16:creationId xmlns:a16="http://schemas.microsoft.com/office/drawing/2014/main" id="{35833876-7D1A-16CA-7FD5-248FFB35F223}"/>
              </a:ext>
            </a:extLst>
          </p:cNvPr>
          <p:cNvPicPr>
            <a:picLocks noChangeAspect="1"/>
          </p:cNvPicPr>
          <p:nvPr/>
        </p:nvPicPr>
        <p:blipFill>
          <a:blip r:embed="rId5"/>
          <a:stretch>
            <a:fillRect/>
          </a:stretch>
        </p:blipFill>
        <p:spPr>
          <a:xfrm>
            <a:off x="899592" y="1095890"/>
            <a:ext cx="6981466" cy="5052050"/>
          </a:xfrm>
          <a:prstGeom prst="rect">
            <a:avLst/>
          </a:prstGeom>
        </p:spPr>
      </p:pic>
      <p:pic>
        <p:nvPicPr>
          <p:cNvPr id="7" name="Picture 6">
            <a:extLst>
              <a:ext uri="{FF2B5EF4-FFF2-40B4-BE49-F238E27FC236}">
                <a16:creationId xmlns:a16="http://schemas.microsoft.com/office/drawing/2014/main" id="{E16A6598-F24D-1D67-5F23-CB446E67B8DE}"/>
              </a:ext>
            </a:extLst>
          </p:cNvPr>
          <p:cNvPicPr>
            <a:picLocks noChangeAspect="1"/>
          </p:cNvPicPr>
          <p:nvPr/>
        </p:nvPicPr>
        <p:blipFill>
          <a:blip r:embed="rId6"/>
          <a:stretch>
            <a:fillRect/>
          </a:stretch>
        </p:blipFill>
        <p:spPr>
          <a:xfrm>
            <a:off x="797029" y="907187"/>
            <a:ext cx="7186592" cy="5639663"/>
          </a:xfrm>
          <a:prstGeom prst="rect">
            <a:avLst/>
          </a:prstGeom>
        </p:spPr>
      </p:pic>
      <p:pic>
        <p:nvPicPr>
          <p:cNvPr id="8" name="Picture 7">
            <a:extLst>
              <a:ext uri="{FF2B5EF4-FFF2-40B4-BE49-F238E27FC236}">
                <a16:creationId xmlns:a16="http://schemas.microsoft.com/office/drawing/2014/main" id="{A044D9F4-2E00-3E8C-975A-3D6992D81A48}"/>
              </a:ext>
            </a:extLst>
          </p:cNvPr>
          <p:cNvPicPr>
            <a:picLocks noChangeAspect="1"/>
          </p:cNvPicPr>
          <p:nvPr/>
        </p:nvPicPr>
        <p:blipFill>
          <a:blip r:embed="rId7"/>
          <a:stretch>
            <a:fillRect/>
          </a:stretch>
        </p:blipFill>
        <p:spPr>
          <a:xfrm>
            <a:off x="797028" y="836712"/>
            <a:ext cx="7198726" cy="5692016"/>
          </a:xfrm>
          <a:prstGeom prst="rect">
            <a:avLst/>
          </a:prstGeom>
        </p:spPr>
      </p:pic>
      <p:pic>
        <p:nvPicPr>
          <p:cNvPr id="10" name="Picture 9">
            <a:extLst>
              <a:ext uri="{FF2B5EF4-FFF2-40B4-BE49-F238E27FC236}">
                <a16:creationId xmlns:a16="http://schemas.microsoft.com/office/drawing/2014/main" id="{C797DD58-5A50-9EA2-81BD-859844E0C1A0}"/>
              </a:ext>
            </a:extLst>
          </p:cNvPr>
          <p:cNvPicPr>
            <a:picLocks noChangeAspect="1"/>
          </p:cNvPicPr>
          <p:nvPr/>
        </p:nvPicPr>
        <p:blipFill>
          <a:blip r:embed="rId8"/>
          <a:stretch>
            <a:fillRect/>
          </a:stretch>
        </p:blipFill>
        <p:spPr>
          <a:xfrm>
            <a:off x="799247" y="814908"/>
            <a:ext cx="7278898" cy="5744136"/>
          </a:xfrm>
          <a:prstGeom prst="rect">
            <a:avLst/>
          </a:prstGeom>
        </p:spPr>
      </p:pic>
      <p:pic>
        <p:nvPicPr>
          <p:cNvPr id="11" name="Picture 10">
            <a:extLst>
              <a:ext uri="{FF2B5EF4-FFF2-40B4-BE49-F238E27FC236}">
                <a16:creationId xmlns:a16="http://schemas.microsoft.com/office/drawing/2014/main" id="{B3702041-08EB-7CEC-D9AA-4E41D916FD8B}"/>
              </a:ext>
            </a:extLst>
          </p:cNvPr>
          <p:cNvPicPr>
            <a:picLocks noChangeAspect="1"/>
          </p:cNvPicPr>
          <p:nvPr/>
        </p:nvPicPr>
        <p:blipFill>
          <a:blip r:embed="rId9"/>
          <a:stretch>
            <a:fillRect/>
          </a:stretch>
        </p:blipFill>
        <p:spPr>
          <a:xfrm>
            <a:off x="797027" y="799333"/>
            <a:ext cx="7293251" cy="5748375"/>
          </a:xfrm>
          <a:prstGeom prst="rect">
            <a:avLst/>
          </a:prstGeom>
        </p:spPr>
      </p:pic>
      <p:pic>
        <p:nvPicPr>
          <p:cNvPr id="12" name="Picture 11">
            <a:extLst>
              <a:ext uri="{FF2B5EF4-FFF2-40B4-BE49-F238E27FC236}">
                <a16:creationId xmlns:a16="http://schemas.microsoft.com/office/drawing/2014/main" id="{3C47421B-0C2B-624F-1238-EDB522A1BEB4}"/>
              </a:ext>
            </a:extLst>
          </p:cNvPr>
          <p:cNvPicPr>
            <a:picLocks noChangeAspect="1"/>
          </p:cNvPicPr>
          <p:nvPr/>
        </p:nvPicPr>
        <p:blipFill>
          <a:blip r:embed="rId10"/>
          <a:stretch>
            <a:fillRect/>
          </a:stretch>
        </p:blipFill>
        <p:spPr>
          <a:xfrm>
            <a:off x="784893" y="2204864"/>
            <a:ext cx="7293251" cy="4288957"/>
          </a:xfrm>
          <a:prstGeom prst="rect">
            <a:avLst/>
          </a:prstGeom>
        </p:spPr>
      </p:pic>
      <p:pic>
        <p:nvPicPr>
          <p:cNvPr id="13" name="Picture 12">
            <a:extLst>
              <a:ext uri="{FF2B5EF4-FFF2-40B4-BE49-F238E27FC236}">
                <a16:creationId xmlns:a16="http://schemas.microsoft.com/office/drawing/2014/main" id="{7C41CD88-5A32-3BDD-D183-A0CF3C5157B8}"/>
              </a:ext>
            </a:extLst>
          </p:cNvPr>
          <p:cNvPicPr>
            <a:picLocks noChangeAspect="1"/>
          </p:cNvPicPr>
          <p:nvPr/>
        </p:nvPicPr>
        <p:blipFill>
          <a:blip r:embed="rId11"/>
          <a:stretch>
            <a:fillRect/>
          </a:stretch>
        </p:blipFill>
        <p:spPr>
          <a:xfrm>
            <a:off x="832048" y="2432482"/>
            <a:ext cx="7163706" cy="4020854"/>
          </a:xfrm>
          <a:prstGeom prst="rect">
            <a:avLst/>
          </a:prstGeom>
        </p:spPr>
      </p:pic>
      <p:pic>
        <p:nvPicPr>
          <p:cNvPr id="14" name="Picture 13">
            <a:extLst>
              <a:ext uri="{FF2B5EF4-FFF2-40B4-BE49-F238E27FC236}">
                <a16:creationId xmlns:a16="http://schemas.microsoft.com/office/drawing/2014/main" id="{0295492B-DC14-A79C-1A20-AFAB18C2C606}"/>
              </a:ext>
            </a:extLst>
          </p:cNvPr>
          <p:cNvPicPr>
            <a:picLocks noChangeAspect="1"/>
          </p:cNvPicPr>
          <p:nvPr/>
        </p:nvPicPr>
        <p:blipFill>
          <a:blip r:embed="rId12"/>
          <a:stretch>
            <a:fillRect/>
          </a:stretch>
        </p:blipFill>
        <p:spPr>
          <a:xfrm>
            <a:off x="683568" y="2172170"/>
            <a:ext cx="7421833" cy="4164473"/>
          </a:xfrm>
          <a:prstGeom prst="rect">
            <a:avLst/>
          </a:prstGeom>
        </p:spPr>
      </p:pic>
      <p:pic>
        <p:nvPicPr>
          <p:cNvPr id="15" name="Picture 14">
            <a:extLst>
              <a:ext uri="{FF2B5EF4-FFF2-40B4-BE49-F238E27FC236}">
                <a16:creationId xmlns:a16="http://schemas.microsoft.com/office/drawing/2014/main" id="{61670DB7-C362-E0E6-B9B4-4E30B58671EC}"/>
              </a:ext>
            </a:extLst>
          </p:cNvPr>
          <p:cNvPicPr>
            <a:picLocks noChangeAspect="1"/>
          </p:cNvPicPr>
          <p:nvPr/>
        </p:nvPicPr>
        <p:blipFill>
          <a:blip r:embed="rId13"/>
          <a:stretch>
            <a:fillRect/>
          </a:stretch>
        </p:blipFill>
        <p:spPr>
          <a:xfrm>
            <a:off x="451796" y="823238"/>
            <a:ext cx="7877058" cy="996957"/>
          </a:xfrm>
          <a:prstGeom prst="rect">
            <a:avLst/>
          </a:prstGeom>
        </p:spPr>
      </p:pic>
      <p:pic>
        <p:nvPicPr>
          <p:cNvPr id="16" name="Picture 15">
            <a:extLst>
              <a:ext uri="{FF2B5EF4-FFF2-40B4-BE49-F238E27FC236}">
                <a16:creationId xmlns:a16="http://schemas.microsoft.com/office/drawing/2014/main" id="{665825AC-4AA7-4DDC-C4A3-DBA8642566FB}"/>
              </a:ext>
            </a:extLst>
          </p:cNvPr>
          <p:cNvPicPr>
            <a:picLocks noChangeAspect="1"/>
          </p:cNvPicPr>
          <p:nvPr/>
        </p:nvPicPr>
        <p:blipFill>
          <a:blip r:embed="rId14"/>
          <a:stretch>
            <a:fillRect/>
          </a:stretch>
        </p:blipFill>
        <p:spPr>
          <a:xfrm>
            <a:off x="586707" y="2147298"/>
            <a:ext cx="7772400" cy="4306038"/>
          </a:xfrm>
          <a:prstGeom prst="rect">
            <a:avLst/>
          </a:prstGeom>
        </p:spPr>
      </p:pic>
      <p:pic>
        <p:nvPicPr>
          <p:cNvPr id="17" name="Picture 16">
            <a:extLst>
              <a:ext uri="{FF2B5EF4-FFF2-40B4-BE49-F238E27FC236}">
                <a16:creationId xmlns:a16="http://schemas.microsoft.com/office/drawing/2014/main" id="{848EB0B7-9008-CBCB-C71D-6BAD21724C28}"/>
              </a:ext>
            </a:extLst>
          </p:cNvPr>
          <p:cNvPicPr>
            <a:picLocks noChangeAspect="1"/>
          </p:cNvPicPr>
          <p:nvPr/>
        </p:nvPicPr>
        <p:blipFill>
          <a:blip r:embed="rId15"/>
          <a:stretch>
            <a:fillRect/>
          </a:stretch>
        </p:blipFill>
        <p:spPr>
          <a:xfrm>
            <a:off x="594102" y="2148887"/>
            <a:ext cx="7772400" cy="4331448"/>
          </a:xfrm>
          <a:prstGeom prst="rect">
            <a:avLst/>
          </a:prstGeom>
        </p:spPr>
      </p:pic>
      <p:pic>
        <p:nvPicPr>
          <p:cNvPr id="19" name="Picture 18">
            <a:extLst>
              <a:ext uri="{FF2B5EF4-FFF2-40B4-BE49-F238E27FC236}">
                <a16:creationId xmlns:a16="http://schemas.microsoft.com/office/drawing/2014/main" id="{C64CDDAA-DE5F-643C-54BB-D037C6272AF5}"/>
              </a:ext>
            </a:extLst>
          </p:cNvPr>
          <p:cNvPicPr>
            <a:picLocks noChangeAspect="1"/>
          </p:cNvPicPr>
          <p:nvPr/>
        </p:nvPicPr>
        <p:blipFill>
          <a:blip r:embed="rId16"/>
          <a:stretch>
            <a:fillRect/>
          </a:stretch>
        </p:blipFill>
        <p:spPr>
          <a:xfrm>
            <a:off x="594102" y="1823396"/>
            <a:ext cx="7772400" cy="354469"/>
          </a:xfrm>
          <a:prstGeom prst="rect">
            <a:avLst/>
          </a:prstGeom>
        </p:spPr>
      </p:pic>
    </p:spTree>
    <p:extLst>
      <p:ext uri="{BB962C8B-B14F-4D97-AF65-F5344CB8AC3E}">
        <p14:creationId xmlns:p14="http://schemas.microsoft.com/office/powerpoint/2010/main" val="4271469906"/>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4052012559"/>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26 June 2024</a:t>
            </a:r>
          </a:p>
          <a:p>
            <a:r>
              <a:rPr lang="en-US" sz="2200" dirty="0"/>
              <a:t>Jean-Claude </a:t>
            </a:r>
            <a:r>
              <a:rPr lang="en-US" sz="2200" dirty="0" err="1"/>
              <a:t>Laprie</a:t>
            </a:r>
            <a:r>
              <a:rPr lang="en-US" sz="2200" dirty="0"/>
              <a:t> Award Talk at DSN 2024</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6" name="Title 1">
            <a:extLst>
              <a:ext uri="{FF2B5EF4-FFF2-40B4-BE49-F238E27FC236}">
                <a16:creationId xmlns:a16="http://schemas.microsoft.com/office/drawing/2014/main" id="{476AA553-810B-4D82-5A4A-3B880BD55C37}"/>
              </a:ext>
            </a:extLst>
          </p:cNvPr>
          <p:cNvSpPr>
            <a:spLocks noGrp="1"/>
          </p:cNvSpPr>
          <p:nvPr>
            <p:ph type="ctrTitle"/>
          </p:nvPr>
        </p:nvSpPr>
        <p:spPr>
          <a:xfrm>
            <a:off x="395536" y="1124744"/>
            <a:ext cx="8382000" cy="2520280"/>
          </a:xfrm>
        </p:spPr>
        <p:txBody>
          <a:bodyPr>
            <a:normAutofit fontScale="90000"/>
          </a:bodyPr>
          <a:lstStyle/>
          <a:p>
            <a:pPr algn="ctr"/>
            <a:r>
              <a:rPr kumimoji="0" lang="en-US" sz="4700" b="1" i="0" u="none" strike="noStrike" kern="0" cap="none" spc="0" normalizeH="0" baseline="0" noProof="0" dirty="0">
                <a:ln>
                  <a:noFill/>
                </a:ln>
                <a:solidFill>
                  <a:srgbClr val="006633"/>
                </a:solidFill>
                <a:effectLst/>
                <a:uLnTx/>
                <a:uFillTx/>
                <a:latin typeface="Garamond"/>
                <a:ea typeface="+mj-ea"/>
                <a:cs typeface="+mj-cs"/>
              </a:rPr>
              <a:t>The Story of </a:t>
            </a:r>
            <a:br>
              <a:rPr kumimoji="0" lang="en-US" sz="4700" b="1" i="0" u="none" strike="noStrike" kern="0" cap="none" spc="0" normalizeH="0" baseline="0" noProof="0" dirty="0">
                <a:ln>
                  <a:noFill/>
                </a:ln>
                <a:solidFill>
                  <a:srgbClr val="006633"/>
                </a:solidFill>
                <a:effectLst/>
                <a:uLnTx/>
                <a:uFillTx/>
                <a:latin typeface="Garamond"/>
                <a:ea typeface="+mj-ea"/>
                <a:cs typeface="+mj-cs"/>
              </a:rPr>
            </a:br>
            <a:r>
              <a:rPr kumimoji="0" lang="en-US" sz="4700" b="1" i="0" u="none" strike="noStrike" kern="0" cap="none" spc="0" normalizeH="0" baseline="0" noProof="0" dirty="0">
                <a:ln>
                  <a:noFill/>
                </a:ln>
                <a:solidFill>
                  <a:srgbClr val="006633"/>
                </a:solidFill>
                <a:effectLst/>
                <a:uLnTx/>
                <a:uFillTx/>
                <a:latin typeface="Garamond"/>
                <a:ea typeface="+mj-ea"/>
                <a:cs typeface="+mj-cs"/>
              </a:rPr>
              <a:t>RowHammer, RowPress &amp; Beyond</a:t>
            </a:r>
            <a:r>
              <a:rPr kumimoji="0" lang="en-US" sz="4700" b="0" i="0" u="none" strike="noStrike" kern="0" cap="none" spc="0" normalizeH="0" baseline="0" noProof="0" dirty="0">
                <a:ln>
                  <a:noFill/>
                </a:ln>
                <a:solidFill>
                  <a:srgbClr val="006633"/>
                </a:solidFill>
                <a:effectLst/>
                <a:uLnTx/>
                <a:uFillTx/>
                <a:latin typeface="Garamond"/>
                <a:ea typeface="+mj-ea"/>
                <a:cs typeface="+mj-cs"/>
              </a:rPr>
              <a:t> </a:t>
            </a:r>
            <a:br>
              <a:rPr kumimoji="0" lang="en-US" sz="4400" b="0" i="0" u="none" strike="noStrike" kern="0" cap="none" spc="0" normalizeH="0" baseline="0" noProof="0" dirty="0">
                <a:ln>
                  <a:noFill/>
                </a:ln>
                <a:solidFill>
                  <a:srgbClr val="006633"/>
                </a:solidFill>
                <a:effectLst/>
                <a:uLnTx/>
                <a:uFillTx/>
                <a:latin typeface="Garamond"/>
                <a:ea typeface="+mj-ea"/>
                <a:cs typeface="+mj-cs"/>
              </a:rPr>
            </a:br>
            <a:br>
              <a:rPr kumimoji="0" lang="en-US" sz="800" b="0" i="0" u="none" strike="noStrike" kern="0" cap="none" spc="0" normalizeH="0" baseline="0" noProof="0" dirty="0">
                <a:ln>
                  <a:noFill/>
                </a:ln>
                <a:solidFill>
                  <a:srgbClr val="006633"/>
                </a:solidFill>
                <a:effectLst/>
                <a:uLnTx/>
                <a:uFillTx/>
                <a:latin typeface="Garamond"/>
                <a:ea typeface="+mj-ea"/>
                <a:cs typeface="+mj-cs"/>
              </a:rPr>
            </a:br>
            <a:r>
              <a:rPr kumimoji="0" lang="en-US" sz="4400" b="0" i="0" u="none" strike="noStrike" kern="0" cap="none" spc="0" normalizeH="0" baseline="0" noProof="0" dirty="0">
                <a:ln>
                  <a:noFill/>
                </a:ln>
                <a:solidFill>
                  <a:srgbClr val="C00000"/>
                </a:solidFill>
                <a:effectLst/>
                <a:uLnTx/>
                <a:uFillTx/>
                <a:latin typeface="Garamond"/>
                <a:ea typeface="+mj-ea"/>
                <a:cs typeface="+mj-cs"/>
              </a:rPr>
              <a:t>Can We Be Free of Bitflips (Soon)?</a:t>
            </a:r>
            <a:br>
              <a:rPr lang="en-US" sz="5300" dirty="0"/>
            </a:br>
            <a:endParaRPr lang="en-US" sz="3800" dirty="0">
              <a:solidFill>
                <a:srgbClr val="FF0000"/>
              </a:solidFill>
            </a:endParaRPr>
          </a:p>
        </p:txBody>
      </p:sp>
    </p:spTree>
    <p:extLst>
      <p:ext uri="{BB962C8B-B14F-4D97-AF65-F5344CB8AC3E}">
        <p14:creationId xmlns:p14="http://schemas.microsoft.com/office/powerpoint/2010/main" val="396000444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&amp; bitflip attacks…</a:t>
            </a:r>
          </a:p>
          <a:p>
            <a:pPr lvl="1"/>
            <a:r>
              <a:rPr lang="en-US" sz="2000" dirty="0">
                <a:sym typeface="Wingdings" pitchFamily="2" charset="2"/>
              </a:rPr>
              <a:t>Tens of papers in top security, architecture, systems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HPCA/</a:t>
            </a:r>
            <a:r>
              <a:rPr lang="en-US" sz="2000" dirty="0" err="1">
                <a:sym typeface="Wingdings" pitchFamily="2" charset="2"/>
              </a:rPr>
              <a:t>Usenix</a:t>
            </a:r>
            <a:r>
              <a:rPr lang="en-US" sz="2000" dirty="0">
                <a:sym typeface="Wingdings" pitchFamily="2" charset="2"/>
              </a:rPr>
              <a:t> Sec 2024)</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73648377"/>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normAutofit/>
          </a:bodyPr>
          <a:lstStyle/>
          <a:p>
            <a:r>
              <a:rPr lang="en-US" dirty="0">
                <a:latin typeface="Cambria"/>
                <a:ea typeface="Cambria"/>
              </a:rPr>
              <a:t>DRAM Read Disturbance: A Critical Challenge</a:t>
            </a:r>
            <a:endParaRPr lang="en-US" dirty="0"/>
          </a:p>
        </p:txBody>
      </p:sp>
      <p:sp>
        <p:nvSpPr>
          <p:cNvPr id="10" name="Slide Number Placeholder 9">
            <a:extLst>
              <a:ext uri="{FF2B5EF4-FFF2-40B4-BE49-F238E27FC236}">
                <a16:creationId xmlns:a16="http://schemas.microsoft.com/office/drawing/2014/main" id="{FE352725-6F45-DF68-6F70-349EC9E67B9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6C2683-0D41-1E45-8714-724CB2570654}" type="slidenum">
              <a:rPr kumimoji="0" lang="en-US" sz="1600" b="1" i="0" u="none" strike="noStrike" kern="1200" cap="none" spc="0" normalizeH="0" baseline="0" noProof="0" smtClean="0">
                <a:ln>
                  <a:noFill/>
                </a:ln>
                <a:solidFill>
                  <a:prstClr val="black"/>
                </a:solidFill>
                <a:effectLst/>
                <a:uLnTx/>
                <a:uFillTx/>
                <a:latin typeface="Cambria" panose="02040503050406030204"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182</a:t>
            </a:fld>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Rectangle 3">
            <a:extLst>
              <a:ext uri="{FF2B5EF4-FFF2-40B4-BE49-F238E27FC236}">
                <a16:creationId xmlns:a16="http://schemas.microsoft.com/office/drawing/2014/main" id="{7EA9A6E1-3767-26B7-B139-7D361B42CB96}"/>
              </a:ext>
            </a:extLst>
          </p:cNvPr>
          <p:cNvSpPr/>
          <p:nvPr/>
        </p:nvSpPr>
        <p:spPr>
          <a:xfrm>
            <a:off x="0" y="5317652"/>
            <a:ext cx="9144000" cy="1005366"/>
          </a:xfrm>
          <a:prstGeom prst="rect">
            <a:avLst/>
          </a:prstGeom>
          <a:solidFill>
            <a:srgbClr val="C00000"/>
          </a:solidFill>
          <a:ln>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DRAM cells become </a:t>
            </a: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increasingly </a:t>
            </a:r>
            <a:b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more vulnerable </a:t>
            </a:r>
            <a:r>
              <a:rPr kumimoji="0" lang="en-US"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to </a:t>
            </a: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read disturbance</a:t>
            </a:r>
          </a:p>
        </p:txBody>
      </p:sp>
      <p:sp>
        <p:nvSpPr>
          <p:cNvPr id="5" name="Oval 4">
            <a:extLst>
              <a:ext uri="{FF2B5EF4-FFF2-40B4-BE49-F238E27FC236}">
                <a16:creationId xmlns:a16="http://schemas.microsoft.com/office/drawing/2014/main" id="{C8C1005F-1701-603E-12A9-0CF2B8D1BD16}"/>
              </a:ext>
            </a:extLst>
          </p:cNvPr>
          <p:cNvSpPr/>
          <p:nvPr/>
        </p:nvSpPr>
        <p:spPr>
          <a:xfrm>
            <a:off x="1107670" y="942303"/>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1BAA6A38-CA3D-93B8-A01C-7AB881E4AC59}"/>
              </a:ext>
            </a:extLst>
          </p:cNvPr>
          <p:cNvSpPr/>
          <p:nvPr/>
        </p:nvSpPr>
        <p:spPr>
          <a:xfrm>
            <a:off x="1746958" y="942303"/>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49082FDE-110D-743D-ACF8-82C9902CF0DC}"/>
              </a:ext>
            </a:extLst>
          </p:cNvPr>
          <p:cNvSpPr/>
          <p:nvPr/>
        </p:nvSpPr>
        <p:spPr>
          <a:xfrm>
            <a:off x="2386246" y="957514"/>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C45D191-8A8D-01D7-16D7-A5C7D89F2459}"/>
              </a:ext>
            </a:extLst>
          </p:cNvPr>
          <p:cNvSpPr/>
          <p:nvPr/>
        </p:nvSpPr>
        <p:spPr>
          <a:xfrm>
            <a:off x="1107670" y="1595810"/>
            <a:ext cx="540000" cy="54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1FE29317-81CB-1F46-BFF7-34C410ACD5BE}"/>
              </a:ext>
            </a:extLst>
          </p:cNvPr>
          <p:cNvSpPr/>
          <p:nvPr/>
        </p:nvSpPr>
        <p:spPr>
          <a:xfrm>
            <a:off x="1107670" y="2249317"/>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4956349C-AB51-0F4E-AD8B-AAC074C74CD6}"/>
              </a:ext>
            </a:extLst>
          </p:cNvPr>
          <p:cNvSpPr/>
          <p:nvPr/>
        </p:nvSpPr>
        <p:spPr>
          <a:xfrm>
            <a:off x="1746958" y="2251922"/>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457385FD-9B57-954E-9EE2-5AA031067AC9}"/>
              </a:ext>
            </a:extLst>
          </p:cNvPr>
          <p:cNvSpPr/>
          <p:nvPr/>
        </p:nvSpPr>
        <p:spPr>
          <a:xfrm>
            <a:off x="2386246" y="1595810"/>
            <a:ext cx="540000" cy="54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B7D3EEA1-D63B-B862-17A3-44980E69E7D4}"/>
              </a:ext>
            </a:extLst>
          </p:cNvPr>
          <p:cNvSpPr/>
          <p:nvPr/>
        </p:nvSpPr>
        <p:spPr>
          <a:xfrm>
            <a:off x="2386246" y="2234106"/>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7455623-D394-855D-6DA5-C62CE7823B6F}"/>
              </a:ext>
            </a:extLst>
          </p:cNvPr>
          <p:cNvSpPr/>
          <p:nvPr/>
        </p:nvSpPr>
        <p:spPr>
          <a:xfrm>
            <a:off x="1746958" y="1595810"/>
            <a:ext cx="540000" cy="54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F84F5D99-0E67-8A20-5AB6-9E9B458B8F15}"/>
              </a:ext>
            </a:extLst>
          </p:cNvPr>
          <p:cNvSpPr/>
          <p:nvPr/>
        </p:nvSpPr>
        <p:spPr>
          <a:xfrm>
            <a:off x="7090637" y="113998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0A1CFE0F-F497-9C7D-DDC9-6362CCB15BE8}"/>
              </a:ext>
            </a:extLst>
          </p:cNvPr>
          <p:cNvSpPr/>
          <p:nvPr/>
        </p:nvSpPr>
        <p:spPr>
          <a:xfrm>
            <a:off x="7090637" y="2449599"/>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DF0E9CD1-11D0-894E-D728-A37FBBEBCD42}"/>
              </a:ext>
            </a:extLst>
          </p:cNvPr>
          <p:cNvSpPr/>
          <p:nvPr/>
        </p:nvSpPr>
        <p:spPr>
          <a:xfrm>
            <a:off x="7090637" y="1793487"/>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Oval 37">
            <a:extLst>
              <a:ext uri="{FF2B5EF4-FFF2-40B4-BE49-F238E27FC236}">
                <a16:creationId xmlns:a16="http://schemas.microsoft.com/office/drawing/2014/main" id="{5D03EE6A-223A-C4C4-99B5-30A86D1A3331}"/>
              </a:ext>
            </a:extLst>
          </p:cNvPr>
          <p:cNvSpPr/>
          <p:nvPr/>
        </p:nvSpPr>
        <p:spPr>
          <a:xfrm>
            <a:off x="7087179" y="135204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a:extLst>
              <a:ext uri="{FF2B5EF4-FFF2-40B4-BE49-F238E27FC236}">
                <a16:creationId xmlns:a16="http://schemas.microsoft.com/office/drawing/2014/main" id="{66CB8F6B-C992-6EB8-F45E-C0F84A8DE2BE}"/>
              </a:ext>
            </a:extLst>
          </p:cNvPr>
          <p:cNvSpPr/>
          <p:nvPr/>
        </p:nvSpPr>
        <p:spPr>
          <a:xfrm>
            <a:off x="7087179" y="1567341"/>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D1D635F0-292E-A66E-5A32-9AD56C73AD09}"/>
              </a:ext>
            </a:extLst>
          </p:cNvPr>
          <p:cNvSpPr/>
          <p:nvPr/>
        </p:nvSpPr>
        <p:spPr>
          <a:xfrm>
            <a:off x="7087179" y="200544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C315A9E8-9340-9A55-C57A-453A9F868241}"/>
              </a:ext>
            </a:extLst>
          </p:cNvPr>
          <p:cNvSpPr/>
          <p:nvPr/>
        </p:nvSpPr>
        <p:spPr>
          <a:xfrm>
            <a:off x="7087179" y="222074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811EF1FE-B208-2923-754C-86195AD1DB74}"/>
              </a:ext>
            </a:extLst>
          </p:cNvPr>
          <p:cNvSpPr/>
          <p:nvPr/>
        </p:nvSpPr>
        <p:spPr>
          <a:xfrm>
            <a:off x="7316161" y="1135099"/>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78289E17-508B-BF5D-33A5-1E329BF2393D}"/>
              </a:ext>
            </a:extLst>
          </p:cNvPr>
          <p:cNvSpPr/>
          <p:nvPr/>
        </p:nvSpPr>
        <p:spPr>
          <a:xfrm>
            <a:off x="7316161" y="2444718"/>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FB8E7ADB-3AE8-6284-AD9D-4E4EAF273DB5}"/>
              </a:ext>
            </a:extLst>
          </p:cNvPr>
          <p:cNvSpPr/>
          <p:nvPr/>
        </p:nvSpPr>
        <p:spPr>
          <a:xfrm>
            <a:off x="7316161" y="1788606"/>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a:extLst>
              <a:ext uri="{FF2B5EF4-FFF2-40B4-BE49-F238E27FC236}">
                <a16:creationId xmlns:a16="http://schemas.microsoft.com/office/drawing/2014/main" id="{719191C6-DAE1-B485-96AC-07E7E343A0C9}"/>
              </a:ext>
            </a:extLst>
          </p:cNvPr>
          <p:cNvSpPr/>
          <p:nvPr/>
        </p:nvSpPr>
        <p:spPr>
          <a:xfrm>
            <a:off x="7312703" y="134716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a:extLst>
              <a:ext uri="{FF2B5EF4-FFF2-40B4-BE49-F238E27FC236}">
                <a16:creationId xmlns:a16="http://schemas.microsoft.com/office/drawing/2014/main" id="{3EDBFDB9-9A95-953F-AE32-BA5AFAD718B6}"/>
              </a:ext>
            </a:extLst>
          </p:cNvPr>
          <p:cNvSpPr/>
          <p:nvPr/>
        </p:nvSpPr>
        <p:spPr>
          <a:xfrm>
            <a:off x="7312703" y="156246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a:extLst>
              <a:ext uri="{FF2B5EF4-FFF2-40B4-BE49-F238E27FC236}">
                <a16:creationId xmlns:a16="http://schemas.microsoft.com/office/drawing/2014/main" id="{982816B4-492A-5D5F-04B4-BFDCD06B0DC1}"/>
              </a:ext>
            </a:extLst>
          </p:cNvPr>
          <p:cNvSpPr/>
          <p:nvPr/>
        </p:nvSpPr>
        <p:spPr>
          <a:xfrm>
            <a:off x="7312703" y="200056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3E170001-F8BC-0658-4AE2-BB773BD98B09}"/>
              </a:ext>
            </a:extLst>
          </p:cNvPr>
          <p:cNvSpPr/>
          <p:nvPr/>
        </p:nvSpPr>
        <p:spPr>
          <a:xfrm>
            <a:off x="7312703" y="2215859"/>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880668E6-0A59-1686-F4E9-8584D45CBCB4}"/>
              </a:ext>
            </a:extLst>
          </p:cNvPr>
          <p:cNvSpPr/>
          <p:nvPr/>
        </p:nvSpPr>
        <p:spPr>
          <a:xfrm>
            <a:off x="6863202" y="1141431"/>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61CBEA01-0385-ABBF-9FF5-3F325CE96FF7}"/>
              </a:ext>
            </a:extLst>
          </p:cNvPr>
          <p:cNvSpPr/>
          <p:nvPr/>
        </p:nvSpPr>
        <p:spPr>
          <a:xfrm>
            <a:off x="6863202" y="245105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4DF21DAF-7AAD-6F40-7CF3-443C6D14D57C}"/>
              </a:ext>
            </a:extLst>
          </p:cNvPr>
          <p:cNvSpPr/>
          <p:nvPr/>
        </p:nvSpPr>
        <p:spPr>
          <a:xfrm>
            <a:off x="6863202" y="1794938"/>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DCBA53E1-B39D-9FE3-5EE8-4EAD5E826C18}"/>
              </a:ext>
            </a:extLst>
          </p:cNvPr>
          <p:cNvSpPr/>
          <p:nvPr/>
        </p:nvSpPr>
        <p:spPr>
          <a:xfrm>
            <a:off x="6859744" y="1353495"/>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AFAD1F14-8FC1-3D9E-0621-18AD4ECBE554}"/>
              </a:ext>
            </a:extLst>
          </p:cNvPr>
          <p:cNvSpPr/>
          <p:nvPr/>
        </p:nvSpPr>
        <p:spPr>
          <a:xfrm>
            <a:off x="6859744" y="156879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366640DD-4005-5CD0-8449-B94700983CCF}"/>
              </a:ext>
            </a:extLst>
          </p:cNvPr>
          <p:cNvSpPr/>
          <p:nvPr/>
        </p:nvSpPr>
        <p:spPr>
          <a:xfrm>
            <a:off x="6859744" y="200689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0A857577-D21A-8C3D-2C89-8182F4BEA50F}"/>
              </a:ext>
            </a:extLst>
          </p:cNvPr>
          <p:cNvSpPr/>
          <p:nvPr/>
        </p:nvSpPr>
        <p:spPr>
          <a:xfrm>
            <a:off x="6859744" y="2222191"/>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823F2A32-2F7B-0653-88ED-AB865B3EADAB}"/>
              </a:ext>
            </a:extLst>
          </p:cNvPr>
          <p:cNvSpPr/>
          <p:nvPr/>
        </p:nvSpPr>
        <p:spPr>
          <a:xfrm>
            <a:off x="6641136" y="114213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id="{9A38E38C-1816-2F48-C4F6-303CE46707A5}"/>
              </a:ext>
            </a:extLst>
          </p:cNvPr>
          <p:cNvSpPr/>
          <p:nvPr/>
        </p:nvSpPr>
        <p:spPr>
          <a:xfrm>
            <a:off x="6641136" y="2451755"/>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Oval 64">
            <a:extLst>
              <a:ext uri="{FF2B5EF4-FFF2-40B4-BE49-F238E27FC236}">
                <a16:creationId xmlns:a16="http://schemas.microsoft.com/office/drawing/2014/main" id="{12200EFE-8070-E240-CECA-7761597726C4}"/>
              </a:ext>
            </a:extLst>
          </p:cNvPr>
          <p:cNvSpPr/>
          <p:nvPr/>
        </p:nvSpPr>
        <p:spPr>
          <a:xfrm>
            <a:off x="6641136" y="1795643"/>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Oval 65">
            <a:extLst>
              <a:ext uri="{FF2B5EF4-FFF2-40B4-BE49-F238E27FC236}">
                <a16:creationId xmlns:a16="http://schemas.microsoft.com/office/drawing/2014/main" id="{A0F7C7F3-B6C9-4CD3-E26E-13F577AA07DB}"/>
              </a:ext>
            </a:extLst>
          </p:cNvPr>
          <p:cNvSpPr/>
          <p:nvPr/>
        </p:nvSpPr>
        <p:spPr>
          <a:xfrm>
            <a:off x="6637678" y="135420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l 66">
            <a:extLst>
              <a:ext uri="{FF2B5EF4-FFF2-40B4-BE49-F238E27FC236}">
                <a16:creationId xmlns:a16="http://schemas.microsoft.com/office/drawing/2014/main" id="{FAE604DE-9FCE-7065-FEDF-9D0AED010C04}"/>
              </a:ext>
            </a:extLst>
          </p:cNvPr>
          <p:cNvSpPr/>
          <p:nvPr/>
        </p:nvSpPr>
        <p:spPr>
          <a:xfrm>
            <a:off x="6637678" y="1569497"/>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Oval 67">
            <a:extLst>
              <a:ext uri="{FF2B5EF4-FFF2-40B4-BE49-F238E27FC236}">
                <a16:creationId xmlns:a16="http://schemas.microsoft.com/office/drawing/2014/main" id="{169F70DD-62B5-D06E-F601-51F355BD4721}"/>
              </a:ext>
            </a:extLst>
          </p:cNvPr>
          <p:cNvSpPr/>
          <p:nvPr/>
        </p:nvSpPr>
        <p:spPr>
          <a:xfrm>
            <a:off x="6637678" y="2007599"/>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Oval 68">
            <a:extLst>
              <a:ext uri="{FF2B5EF4-FFF2-40B4-BE49-F238E27FC236}">
                <a16:creationId xmlns:a16="http://schemas.microsoft.com/office/drawing/2014/main" id="{CB704883-575D-2A19-F9F6-B1BE799C8594}"/>
              </a:ext>
            </a:extLst>
          </p:cNvPr>
          <p:cNvSpPr/>
          <p:nvPr/>
        </p:nvSpPr>
        <p:spPr>
          <a:xfrm>
            <a:off x="6637678" y="222289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Oval 69">
            <a:extLst>
              <a:ext uri="{FF2B5EF4-FFF2-40B4-BE49-F238E27FC236}">
                <a16:creationId xmlns:a16="http://schemas.microsoft.com/office/drawing/2014/main" id="{CFE28CA1-E178-2966-BD23-73D70141BF28}"/>
              </a:ext>
            </a:extLst>
          </p:cNvPr>
          <p:cNvSpPr/>
          <p:nvPr/>
        </p:nvSpPr>
        <p:spPr>
          <a:xfrm>
            <a:off x="7545143" y="113857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Oval 70">
            <a:extLst>
              <a:ext uri="{FF2B5EF4-FFF2-40B4-BE49-F238E27FC236}">
                <a16:creationId xmlns:a16="http://schemas.microsoft.com/office/drawing/2014/main" id="{5DAF1B2A-114B-F969-2E2E-49D16E3EEE28}"/>
              </a:ext>
            </a:extLst>
          </p:cNvPr>
          <p:cNvSpPr/>
          <p:nvPr/>
        </p:nvSpPr>
        <p:spPr>
          <a:xfrm>
            <a:off x="7545143" y="244819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Oval 71">
            <a:extLst>
              <a:ext uri="{FF2B5EF4-FFF2-40B4-BE49-F238E27FC236}">
                <a16:creationId xmlns:a16="http://schemas.microsoft.com/office/drawing/2014/main" id="{170CD91F-3B85-E3D2-176E-FE677A5670B3}"/>
              </a:ext>
            </a:extLst>
          </p:cNvPr>
          <p:cNvSpPr/>
          <p:nvPr/>
        </p:nvSpPr>
        <p:spPr>
          <a:xfrm>
            <a:off x="7545143" y="1792080"/>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Oval 72">
            <a:extLst>
              <a:ext uri="{FF2B5EF4-FFF2-40B4-BE49-F238E27FC236}">
                <a16:creationId xmlns:a16="http://schemas.microsoft.com/office/drawing/2014/main" id="{06EB62E4-1C68-AD65-F3DE-17A02B2C28C6}"/>
              </a:ext>
            </a:extLst>
          </p:cNvPr>
          <p:cNvSpPr/>
          <p:nvPr/>
        </p:nvSpPr>
        <p:spPr>
          <a:xfrm>
            <a:off x="7541685" y="1350637"/>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Oval 73">
            <a:extLst>
              <a:ext uri="{FF2B5EF4-FFF2-40B4-BE49-F238E27FC236}">
                <a16:creationId xmlns:a16="http://schemas.microsoft.com/office/drawing/2014/main" id="{CCD26EB3-4BF7-654F-7B1F-D5C7B041A93D}"/>
              </a:ext>
            </a:extLst>
          </p:cNvPr>
          <p:cNvSpPr/>
          <p:nvPr/>
        </p:nvSpPr>
        <p:spPr>
          <a:xfrm>
            <a:off x="7541685" y="156593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Oval 74">
            <a:extLst>
              <a:ext uri="{FF2B5EF4-FFF2-40B4-BE49-F238E27FC236}">
                <a16:creationId xmlns:a16="http://schemas.microsoft.com/office/drawing/2014/main" id="{1D929D2D-AED2-0C7C-16E1-38E37846C222}"/>
              </a:ext>
            </a:extLst>
          </p:cNvPr>
          <p:cNvSpPr/>
          <p:nvPr/>
        </p:nvSpPr>
        <p:spPr>
          <a:xfrm>
            <a:off x="7541685" y="200403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Oval 75">
            <a:extLst>
              <a:ext uri="{FF2B5EF4-FFF2-40B4-BE49-F238E27FC236}">
                <a16:creationId xmlns:a16="http://schemas.microsoft.com/office/drawing/2014/main" id="{5ABF8308-F01B-5CBC-3815-2F6E40118EEC}"/>
              </a:ext>
            </a:extLst>
          </p:cNvPr>
          <p:cNvSpPr/>
          <p:nvPr/>
        </p:nvSpPr>
        <p:spPr>
          <a:xfrm>
            <a:off x="7541685" y="221933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Right Arrow 76">
            <a:extLst>
              <a:ext uri="{FF2B5EF4-FFF2-40B4-BE49-F238E27FC236}">
                <a16:creationId xmlns:a16="http://schemas.microsoft.com/office/drawing/2014/main" id="{6ABA89DE-0BB3-8C70-0AC4-26288B9803F9}"/>
              </a:ext>
            </a:extLst>
          </p:cNvPr>
          <p:cNvSpPr/>
          <p:nvPr/>
        </p:nvSpPr>
        <p:spPr>
          <a:xfrm>
            <a:off x="3421271" y="1393155"/>
            <a:ext cx="2692509" cy="610881"/>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TextBox 77">
            <a:extLst>
              <a:ext uri="{FF2B5EF4-FFF2-40B4-BE49-F238E27FC236}">
                <a16:creationId xmlns:a16="http://schemas.microsoft.com/office/drawing/2014/main" id="{E2B829F7-9F43-448A-D823-650CD828E89A}"/>
              </a:ext>
            </a:extLst>
          </p:cNvPr>
          <p:cNvSpPr txBox="1"/>
          <p:nvPr/>
        </p:nvSpPr>
        <p:spPr>
          <a:xfrm>
            <a:off x="3342021" y="1899011"/>
            <a:ext cx="269061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Technology node scaling</a:t>
            </a:r>
          </a:p>
        </p:txBody>
      </p:sp>
      <p:sp>
        <p:nvSpPr>
          <p:cNvPr id="79" name="Lightning Bolt 78">
            <a:extLst>
              <a:ext uri="{FF2B5EF4-FFF2-40B4-BE49-F238E27FC236}">
                <a16:creationId xmlns:a16="http://schemas.microsoft.com/office/drawing/2014/main" id="{CE042B6C-F4B7-D423-C677-F706BD9D0CED}"/>
              </a:ext>
            </a:extLst>
          </p:cNvPr>
          <p:cNvSpPr/>
          <p:nvPr/>
        </p:nvSpPr>
        <p:spPr>
          <a:xfrm>
            <a:off x="975723" y="865465"/>
            <a:ext cx="522514" cy="449634"/>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Lightning Bolt 80">
            <a:extLst>
              <a:ext uri="{FF2B5EF4-FFF2-40B4-BE49-F238E27FC236}">
                <a16:creationId xmlns:a16="http://schemas.microsoft.com/office/drawing/2014/main" id="{F9FC8ECC-5DED-2D23-269A-DBB7024AC956}"/>
              </a:ext>
            </a:extLst>
          </p:cNvPr>
          <p:cNvSpPr/>
          <p:nvPr/>
        </p:nvSpPr>
        <p:spPr>
          <a:xfrm>
            <a:off x="2269251" y="2186894"/>
            <a:ext cx="522514" cy="449634"/>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Lightning Bolt 81">
            <a:extLst>
              <a:ext uri="{FF2B5EF4-FFF2-40B4-BE49-F238E27FC236}">
                <a16:creationId xmlns:a16="http://schemas.microsoft.com/office/drawing/2014/main" id="{454F998A-77E0-297A-795D-AEC85212E5F9}"/>
              </a:ext>
            </a:extLst>
          </p:cNvPr>
          <p:cNvSpPr/>
          <p:nvPr/>
        </p:nvSpPr>
        <p:spPr>
          <a:xfrm>
            <a:off x="6613638" y="1525708"/>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Lightning Bolt 83">
            <a:extLst>
              <a:ext uri="{FF2B5EF4-FFF2-40B4-BE49-F238E27FC236}">
                <a16:creationId xmlns:a16="http://schemas.microsoft.com/office/drawing/2014/main" id="{E32075D9-345C-FE60-C2AD-E1A1FB52771B}"/>
              </a:ext>
            </a:extLst>
          </p:cNvPr>
          <p:cNvSpPr/>
          <p:nvPr/>
        </p:nvSpPr>
        <p:spPr>
          <a:xfrm>
            <a:off x="6834252" y="1987430"/>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Lightning Bolt 84">
            <a:extLst>
              <a:ext uri="{FF2B5EF4-FFF2-40B4-BE49-F238E27FC236}">
                <a16:creationId xmlns:a16="http://schemas.microsoft.com/office/drawing/2014/main" id="{4596B635-1B91-EBCD-7011-C0A69AEEE185}"/>
              </a:ext>
            </a:extLst>
          </p:cNvPr>
          <p:cNvSpPr/>
          <p:nvPr/>
        </p:nvSpPr>
        <p:spPr>
          <a:xfrm>
            <a:off x="7059776" y="1981206"/>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Lightning Bolt 85">
            <a:extLst>
              <a:ext uri="{FF2B5EF4-FFF2-40B4-BE49-F238E27FC236}">
                <a16:creationId xmlns:a16="http://schemas.microsoft.com/office/drawing/2014/main" id="{79A9432D-1532-62A4-3F5A-9D71F33B9C50}"/>
              </a:ext>
            </a:extLst>
          </p:cNvPr>
          <p:cNvSpPr/>
          <p:nvPr/>
        </p:nvSpPr>
        <p:spPr>
          <a:xfrm>
            <a:off x="7286500" y="1525993"/>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Lightning Bolt 86">
            <a:extLst>
              <a:ext uri="{FF2B5EF4-FFF2-40B4-BE49-F238E27FC236}">
                <a16:creationId xmlns:a16="http://schemas.microsoft.com/office/drawing/2014/main" id="{8D51E862-6C3D-BBF9-F2DE-664BE7C98BD2}"/>
              </a:ext>
            </a:extLst>
          </p:cNvPr>
          <p:cNvSpPr/>
          <p:nvPr/>
        </p:nvSpPr>
        <p:spPr>
          <a:xfrm>
            <a:off x="6613638" y="2203498"/>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Lightning Bolt 87">
            <a:extLst>
              <a:ext uri="{FF2B5EF4-FFF2-40B4-BE49-F238E27FC236}">
                <a16:creationId xmlns:a16="http://schemas.microsoft.com/office/drawing/2014/main" id="{7055D68A-DDDA-F2C3-EA7E-7951E437A83A}"/>
              </a:ext>
            </a:extLst>
          </p:cNvPr>
          <p:cNvSpPr/>
          <p:nvPr/>
        </p:nvSpPr>
        <p:spPr>
          <a:xfrm>
            <a:off x="7057196" y="2186807"/>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Lightning Bolt 88">
            <a:extLst>
              <a:ext uri="{FF2B5EF4-FFF2-40B4-BE49-F238E27FC236}">
                <a16:creationId xmlns:a16="http://schemas.microsoft.com/office/drawing/2014/main" id="{C2EE4269-C362-2DCF-D453-11078C010018}"/>
              </a:ext>
            </a:extLst>
          </p:cNvPr>
          <p:cNvSpPr/>
          <p:nvPr/>
        </p:nvSpPr>
        <p:spPr>
          <a:xfrm>
            <a:off x="7495753" y="1988322"/>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3" name="Chart 2">
            <a:extLst>
              <a:ext uri="{FF2B5EF4-FFF2-40B4-BE49-F238E27FC236}">
                <a16:creationId xmlns:a16="http://schemas.microsoft.com/office/drawing/2014/main" id="{7E7018A6-A5F7-F297-5D3E-EC8446BAC752}"/>
              </a:ext>
            </a:extLst>
          </p:cNvPr>
          <p:cNvGraphicFramePr>
            <a:graphicFrameLocks/>
          </p:cNvGraphicFramePr>
          <p:nvPr/>
        </p:nvGraphicFramePr>
        <p:xfrm>
          <a:off x="273896" y="2674289"/>
          <a:ext cx="8870104" cy="259340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6A9388FA-0B6D-1C65-0A23-8866B6DE024F}"/>
              </a:ext>
            </a:extLst>
          </p:cNvPr>
          <p:cNvSpPr txBox="1"/>
          <p:nvPr/>
        </p:nvSpPr>
        <p:spPr>
          <a:xfrm>
            <a:off x="152400" y="4184969"/>
            <a:ext cx="16955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[Luo+, ISCA’23]</a:t>
            </a:r>
          </a:p>
        </p:txBody>
      </p:sp>
      <p:sp>
        <p:nvSpPr>
          <p:cNvPr id="9" name="TextBox 8">
            <a:extLst>
              <a:ext uri="{FF2B5EF4-FFF2-40B4-BE49-F238E27FC236}">
                <a16:creationId xmlns:a16="http://schemas.microsoft.com/office/drawing/2014/main" id="{F0BEC62F-E8DB-D97D-4099-9939E1DD205C}"/>
              </a:ext>
            </a:extLst>
          </p:cNvPr>
          <p:cNvSpPr txBox="1"/>
          <p:nvPr/>
        </p:nvSpPr>
        <p:spPr>
          <a:xfrm>
            <a:off x="152400" y="3633074"/>
            <a:ext cx="172444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[Kim+, ISCA’20]</a:t>
            </a:r>
          </a:p>
        </p:txBody>
      </p:sp>
      <p:sp>
        <p:nvSpPr>
          <p:cNvPr id="11" name="TextBox 10">
            <a:extLst>
              <a:ext uri="{FF2B5EF4-FFF2-40B4-BE49-F238E27FC236}">
                <a16:creationId xmlns:a16="http://schemas.microsoft.com/office/drawing/2014/main" id="{EAF2DF7C-C543-4A45-F110-D38E9AEB6135}"/>
              </a:ext>
            </a:extLst>
          </p:cNvPr>
          <p:cNvSpPr txBox="1"/>
          <p:nvPr/>
        </p:nvSpPr>
        <p:spPr>
          <a:xfrm>
            <a:off x="152400" y="3102243"/>
            <a:ext cx="172354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[Kim+, ISCA’14]</a:t>
            </a:r>
          </a:p>
        </p:txBody>
      </p:sp>
    </p:spTree>
    <p:extLst>
      <p:ext uri="{BB962C8B-B14F-4D97-AF65-F5344CB8AC3E}">
        <p14:creationId xmlns:p14="http://schemas.microsoft.com/office/powerpoint/2010/main" val="365643585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Arrow Connector 28">
            <a:extLst>
              <a:ext uri="{FF2B5EF4-FFF2-40B4-BE49-F238E27FC236}">
                <a16:creationId xmlns:a16="http://schemas.microsoft.com/office/drawing/2014/main" id="{2397AF47-975E-47D1-8F23-658BCCD73E35}"/>
              </a:ext>
            </a:extLst>
          </p:cNvPr>
          <p:cNvCxnSpPr>
            <a:cxnSpLocks/>
          </p:cNvCxnSpPr>
          <p:nvPr/>
        </p:nvCxnSpPr>
        <p:spPr>
          <a:xfrm>
            <a:off x="6853097" y="1670534"/>
            <a:ext cx="254754" cy="979867"/>
          </a:xfrm>
          <a:prstGeom prst="straightConnector1">
            <a:avLst/>
          </a:prstGeom>
          <a:ln w="38100">
            <a:solidFill>
              <a:srgbClr val="F73015"/>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5D4A5E2-D248-4B1A-99B0-0BC481534E4A}"/>
              </a:ext>
            </a:extLst>
          </p:cNvPr>
          <p:cNvSpPr>
            <a:spLocks noGrp="1"/>
          </p:cNvSpPr>
          <p:nvPr>
            <p:ph type="title"/>
          </p:nvPr>
        </p:nvSpPr>
        <p:spPr/>
        <p:txBody>
          <a:bodyPr/>
          <a:lstStyle/>
          <a:p>
            <a:r>
              <a:rPr lang="en-US" sz="3200" dirty="0"/>
              <a:t>Publicly-available </a:t>
            </a:r>
            <a:r>
              <a:rPr lang="en-US" sz="3200" dirty="0" err="1"/>
              <a:t>RowHammer</a:t>
            </a:r>
            <a:r>
              <a:rPr lang="en-US" sz="3200" dirty="0"/>
              <a:t> </a:t>
            </a:r>
            <a:r>
              <a:rPr lang="en-US" sz="3200" dirty="0" err="1"/>
              <a:t>HC</a:t>
            </a:r>
            <a:r>
              <a:rPr lang="en-US" sz="3200" baseline="-25000" dirty="0" err="1"/>
              <a:t>first</a:t>
            </a:r>
            <a:r>
              <a:rPr lang="en-US" sz="3200" dirty="0"/>
              <a:t> Values</a:t>
            </a:r>
            <a:endParaRPr lang="en-CH" sz="3200" dirty="0"/>
          </a:p>
        </p:txBody>
      </p:sp>
      <p:cxnSp>
        <p:nvCxnSpPr>
          <p:cNvPr id="5" name="Straight Arrow Connector 4">
            <a:extLst>
              <a:ext uri="{FF2B5EF4-FFF2-40B4-BE49-F238E27FC236}">
                <a16:creationId xmlns:a16="http://schemas.microsoft.com/office/drawing/2014/main" id="{7DB0516D-1535-4988-BBA7-7939FC10B1BF}"/>
              </a:ext>
            </a:extLst>
          </p:cNvPr>
          <p:cNvCxnSpPr>
            <a:cxnSpLocks/>
          </p:cNvCxnSpPr>
          <p:nvPr/>
        </p:nvCxnSpPr>
        <p:spPr>
          <a:xfrm>
            <a:off x="689113" y="1673733"/>
            <a:ext cx="7505148" cy="0"/>
          </a:xfrm>
          <a:prstGeom prst="straightConnector1">
            <a:avLst/>
          </a:prstGeom>
          <a:ln w="76200">
            <a:gradFill>
              <a:gsLst>
                <a:gs pos="0">
                  <a:srgbClr val="00B050"/>
                </a:gs>
                <a:gs pos="100000">
                  <a:srgbClr val="FF0000"/>
                </a:gs>
              </a:gsLst>
              <a:lin ang="0" scaled="0"/>
            </a:gra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CA19E9F-3AD5-4DEB-AA7E-0CA37508F3DE}"/>
              </a:ext>
            </a:extLst>
          </p:cNvPr>
          <p:cNvSpPr txBox="1"/>
          <p:nvPr/>
        </p:nvSpPr>
        <p:spPr>
          <a:xfrm>
            <a:off x="3307690" y="1046466"/>
            <a:ext cx="219701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HC</a:t>
            </a:r>
            <a:r>
              <a:rPr kumimoji="0" lang="en-US" sz="2800" b="1" i="0" u="none" strike="noStrike" kern="1200" cap="none" spc="0" normalizeH="0" baseline="-25000" noProof="0" dirty="0" err="1">
                <a:ln>
                  <a:noFill/>
                </a:ln>
                <a:solidFill>
                  <a:prstClr val="black"/>
                </a:solidFill>
                <a:effectLst/>
                <a:uLnTx/>
                <a:uFillTx/>
                <a:latin typeface="Cambria" panose="02040503050406030204" pitchFamily="18" charset="0"/>
                <a:ea typeface="Cambria" panose="02040503050406030204" pitchFamily="18" charset="0"/>
                <a:cs typeface="+mn-cs"/>
              </a:rPr>
              <a:t>first</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Scale</a:t>
            </a:r>
            <a:r>
              <a:rPr kumimoji="0" lang="en-US" sz="2800" b="1" i="0" u="none" strike="noStrike" kern="1200" cap="none" spc="0" normalizeH="0" baseline="3000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2800" b="1" i="0" u="none" strike="noStrike" kern="1200" cap="none" spc="0" normalizeH="0" baseline="30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7" name="TextBox 6">
            <a:extLst>
              <a:ext uri="{FF2B5EF4-FFF2-40B4-BE49-F238E27FC236}">
                <a16:creationId xmlns:a16="http://schemas.microsoft.com/office/drawing/2014/main" id="{D0248DB5-B7DA-4367-A644-2A8668569397}"/>
              </a:ext>
            </a:extLst>
          </p:cNvPr>
          <p:cNvSpPr txBox="1"/>
          <p:nvPr/>
        </p:nvSpPr>
        <p:spPr>
          <a:xfrm>
            <a:off x="7048286" y="1877172"/>
            <a:ext cx="2180405"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HC</a:t>
            </a:r>
            <a:r>
              <a:rPr kumimoji="0" lang="en-US" sz="1800" b="1" i="0" u="none" strike="noStrike" kern="1200" cap="none" spc="0" normalizeH="0" baseline="-25000" noProof="0" dirty="0" err="1">
                <a:ln>
                  <a:noFill/>
                </a:ln>
                <a:solidFill>
                  <a:srgbClr val="FF0000"/>
                </a:solidFill>
                <a:effectLst/>
                <a:uLnTx/>
                <a:uFillTx/>
                <a:latin typeface="Cambria" panose="02040503050406030204" pitchFamily="18" charset="0"/>
                <a:ea typeface="Cambria" panose="02040503050406030204" pitchFamily="18" charset="0"/>
                <a:cs typeface="+mn-cs"/>
              </a:rPr>
              <a:t>first</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 1</a:t>
            </a:r>
            <a:b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b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(DRAM is doomed)</a:t>
            </a:r>
            <a:endParaRPr kumimoji="0" lang="en-CH"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
        <p:nvSpPr>
          <p:cNvPr id="8" name="TextBox 7">
            <a:extLst>
              <a:ext uri="{FF2B5EF4-FFF2-40B4-BE49-F238E27FC236}">
                <a16:creationId xmlns:a16="http://schemas.microsoft.com/office/drawing/2014/main" id="{0EA44921-1FD0-42D1-8CFD-4796D49C1F3F}"/>
              </a:ext>
            </a:extLst>
          </p:cNvPr>
          <p:cNvSpPr txBox="1"/>
          <p:nvPr/>
        </p:nvSpPr>
        <p:spPr>
          <a:xfrm>
            <a:off x="74540" y="1877173"/>
            <a:ext cx="126989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mn-cs"/>
              </a:rPr>
              <a:t>HC</a:t>
            </a:r>
            <a:r>
              <a:rPr kumimoji="0" lang="en-US" sz="1800" b="1" i="0" u="none" strike="noStrike" kern="1200" cap="none" spc="0" normalizeH="0" baseline="-25000" noProof="0" dirty="0" err="1">
                <a:ln>
                  <a:noFill/>
                </a:ln>
                <a:solidFill>
                  <a:srgbClr val="00B050"/>
                </a:solidFill>
                <a:effectLst/>
                <a:uLnTx/>
                <a:uFillTx/>
                <a:latin typeface="Cambria" panose="02040503050406030204" pitchFamily="18" charset="0"/>
                <a:ea typeface="Cambria" panose="02040503050406030204" pitchFamily="18" charset="0"/>
                <a:cs typeface="+mn-cs"/>
              </a:rPr>
              <a:t>first</a:t>
            </a: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 = ∞ </a:t>
            </a:r>
            <a:b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b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(all good)</a:t>
            </a:r>
            <a:endParaRPr kumimoji="0" lang="en-CH"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endParaRPr>
          </a:p>
        </p:txBody>
      </p:sp>
      <p:cxnSp>
        <p:nvCxnSpPr>
          <p:cNvPr id="11" name="Straight Arrow Connector 10">
            <a:extLst>
              <a:ext uri="{FF2B5EF4-FFF2-40B4-BE49-F238E27FC236}">
                <a16:creationId xmlns:a16="http://schemas.microsoft.com/office/drawing/2014/main" id="{4B3222FC-9CBD-48D0-8760-1A76F305BFE7}"/>
              </a:ext>
            </a:extLst>
          </p:cNvPr>
          <p:cNvCxnSpPr>
            <a:cxnSpLocks/>
            <a:endCxn id="14" idx="0"/>
          </p:cNvCxnSpPr>
          <p:nvPr/>
        </p:nvCxnSpPr>
        <p:spPr>
          <a:xfrm flipH="1">
            <a:off x="1873854" y="1670534"/>
            <a:ext cx="162297" cy="920916"/>
          </a:xfrm>
          <a:prstGeom prst="straightConnector1">
            <a:avLst/>
          </a:prstGeom>
          <a:ln w="38100">
            <a:solidFill>
              <a:srgbClr val="54A84C"/>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AB20D6F-6F48-4775-9BF8-3058AFB0F450}"/>
              </a:ext>
            </a:extLst>
          </p:cNvPr>
          <p:cNvSpPr txBox="1"/>
          <p:nvPr/>
        </p:nvSpPr>
        <p:spPr>
          <a:xfrm>
            <a:off x="863000" y="2591450"/>
            <a:ext cx="202170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4A84C"/>
                </a:solidFill>
                <a:effectLst/>
                <a:uLnTx/>
                <a:uFillTx/>
                <a:latin typeface="Cambria" panose="02040503050406030204" pitchFamily="18" charset="0"/>
                <a:ea typeface="Cambria" panose="02040503050406030204" pitchFamily="18" charset="0"/>
                <a:cs typeface="+mn-cs"/>
              </a:rPr>
              <a:t>DDR3-old @ </a:t>
            </a:r>
            <a:r>
              <a:rPr kumimoji="0" lang="en-US" sz="1800" b="1" i="0" u="none" strike="noStrike" kern="1200" cap="none" spc="0" normalizeH="0" baseline="0" noProof="0" dirty="0">
                <a:ln>
                  <a:noFill/>
                </a:ln>
                <a:solidFill>
                  <a:srgbClr val="54A84C"/>
                </a:solidFill>
                <a:effectLst/>
                <a:uLnTx/>
                <a:uFillTx/>
                <a:latin typeface="Cambria" panose="02040503050406030204" pitchFamily="18" charset="0"/>
                <a:ea typeface="Cambria" panose="02040503050406030204" pitchFamily="18" charset="0"/>
                <a:cs typeface="+mn-cs"/>
              </a:rPr>
              <a:t>139K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4A84C"/>
                </a:solidFill>
                <a:effectLst/>
                <a:uLnTx/>
                <a:uFillTx/>
                <a:latin typeface="Cambria" panose="02040503050406030204" pitchFamily="18" charset="0"/>
                <a:ea typeface="Cambria" panose="02040503050406030204" pitchFamily="18" charset="0"/>
                <a:cs typeface="+mn-cs"/>
              </a:rPr>
              <a:t>[Kim+, ISCA’14]</a:t>
            </a:r>
            <a:endParaRPr kumimoji="0" lang="en-CH" sz="1800" b="0" i="0" u="none" strike="noStrike" kern="1200" cap="none" spc="0" normalizeH="0" baseline="0" noProof="0" dirty="0">
              <a:ln>
                <a:noFill/>
              </a:ln>
              <a:solidFill>
                <a:srgbClr val="54A84C"/>
              </a:solidFill>
              <a:effectLst/>
              <a:uLnTx/>
              <a:uFillTx/>
              <a:latin typeface="Cambria" panose="02040503050406030204" pitchFamily="18" charset="0"/>
              <a:ea typeface="Cambria" panose="02040503050406030204" pitchFamily="18" charset="0"/>
              <a:cs typeface="+mn-cs"/>
            </a:endParaRPr>
          </a:p>
        </p:txBody>
      </p:sp>
      <p:cxnSp>
        <p:nvCxnSpPr>
          <p:cNvPr id="15" name="Straight Arrow Connector 14">
            <a:extLst>
              <a:ext uri="{FF2B5EF4-FFF2-40B4-BE49-F238E27FC236}">
                <a16:creationId xmlns:a16="http://schemas.microsoft.com/office/drawing/2014/main" id="{015B135B-0C59-4903-AC1F-8141127A60B6}"/>
              </a:ext>
            </a:extLst>
          </p:cNvPr>
          <p:cNvCxnSpPr>
            <a:cxnSpLocks/>
          </p:cNvCxnSpPr>
          <p:nvPr/>
        </p:nvCxnSpPr>
        <p:spPr>
          <a:xfrm flipH="1">
            <a:off x="3125194" y="1673733"/>
            <a:ext cx="395468" cy="1700293"/>
          </a:xfrm>
          <a:prstGeom prst="straightConnector1">
            <a:avLst/>
          </a:prstGeom>
          <a:ln w="38100">
            <a:solidFill>
              <a:srgbClr val="959443"/>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F98B4F1-34C3-4A51-A963-24BB4B5707FD}"/>
              </a:ext>
            </a:extLst>
          </p:cNvPr>
          <p:cNvSpPr txBox="1"/>
          <p:nvPr/>
        </p:nvSpPr>
        <p:spPr>
          <a:xfrm>
            <a:off x="709489" y="6113670"/>
            <a:ext cx="75860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*Not shown: Significant variance in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HC</a:t>
            </a:r>
            <a:r>
              <a:rPr kumimoji="0" lang="en-US" sz="1800" b="0" i="0" u="none" strike="noStrike" kern="1200" cap="none" spc="0" normalizeH="0" baseline="-25000" noProof="0" dirty="0" err="1">
                <a:ln>
                  <a:noFill/>
                </a:ln>
                <a:solidFill>
                  <a:prstClr val="black"/>
                </a:solidFill>
                <a:effectLst/>
                <a:uLnTx/>
                <a:uFillTx/>
                <a:latin typeface="Cambria" panose="02040503050406030204" pitchFamily="18" charset="0"/>
                <a:ea typeface="Cambria" panose="02040503050406030204" pitchFamily="18" charset="0"/>
                <a:cs typeface="+mn-cs"/>
              </a:rPr>
              <a:t>first</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across vendors and die variations</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0" name="TextBox 19">
            <a:extLst>
              <a:ext uri="{FF2B5EF4-FFF2-40B4-BE49-F238E27FC236}">
                <a16:creationId xmlns:a16="http://schemas.microsoft.com/office/drawing/2014/main" id="{FBA2B4AA-2B69-4EA4-BE91-26DEB860AACB}"/>
              </a:ext>
            </a:extLst>
          </p:cNvPr>
          <p:cNvSpPr txBox="1"/>
          <p:nvPr/>
        </p:nvSpPr>
        <p:spPr>
          <a:xfrm>
            <a:off x="2066146" y="3374026"/>
            <a:ext cx="1992853"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59443"/>
                </a:solidFill>
                <a:effectLst/>
                <a:uLnTx/>
                <a:uFillTx/>
                <a:latin typeface="Cambria" panose="02040503050406030204" pitchFamily="18" charset="0"/>
                <a:ea typeface="Cambria" panose="02040503050406030204" pitchFamily="18" charset="0"/>
                <a:cs typeface="+mn-cs"/>
              </a:rPr>
              <a:t>DDR3-new @ </a:t>
            </a:r>
            <a:r>
              <a:rPr kumimoji="0" lang="en-US" sz="1800" b="1" i="0" u="none" strike="noStrike" kern="1200" cap="none" spc="0" normalizeH="0" baseline="0" noProof="0" dirty="0">
                <a:ln>
                  <a:noFill/>
                </a:ln>
                <a:solidFill>
                  <a:srgbClr val="959443"/>
                </a:solidFill>
                <a:effectLst/>
                <a:uLnTx/>
                <a:uFillTx/>
                <a:latin typeface="Cambria" panose="02040503050406030204" pitchFamily="18" charset="0"/>
                <a:ea typeface="Cambria" panose="02040503050406030204" pitchFamily="18" charset="0"/>
                <a:cs typeface="+mn-cs"/>
              </a:rPr>
              <a:t>24K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59443"/>
                </a:solidFill>
                <a:effectLst/>
                <a:uLnTx/>
                <a:uFillTx/>
                <a:latin typeface="Cambria" panose="02040503050406030204" pitchFamily="18" charset="0"/>
                <a:ea typeface="Cambria" panose="02040503050406030204" pitchFamily="18" charset="0"/>
                <a:cs typeface="+mn-cs"/>
              </a:rPr>
              <a:t>[Kim+, ISCA’20]</a:t>
            </a:r>
            <a:endParaRPr kumimoji="0" lang="en-CH" sz="1800" b="0" i="0" u="none" strike="noStrike" kern="1200" cap="none" spc="0" normalizeH="0" baseline="0" noProof="0" dirty="0">
              <a:ln>
                <a:noFill/>
              </a:ln>
              <a:solidFill>
                <a:srgbClr val="959443"/>
              </a:solidFill>
              <a:effectLst/>
              <a:uLnTx/>
              <a:uFillTx/>
              <a:latin typeface="Cambria" panose="02040503050406030204" pitchFamily="18" charset="0"/>
              <a:ea typeface="Cambria" panose="02040503050406030204" pitchFamily="18" charset="0"/>
              <a:cs typeface="+mn-cs"/>
            </a:endParaRPr>
          </a:p>
        </p:txBody>
      </p:sp>
      <p:cxnSp>
        <p:nvCxnSpPr>
          <p:cNvPr id="21" name="Straight Arrow Connector 20">
            <a:extLst>
              <a:ext uri="{FF2B5EF4-FFF2-40B4-BE49-F238E27FC236}">
                <a16:creationId xmlns:a16="http://schemas.microsoft.com/office/drawing/2014/main" id="{061AB8C8-5101-462B-B4A9-A13D38AAE045}"/>
              </a:ext>
            </a:extLst>
          </p:cNvPr>
          <p:cNvCxnSpPr>
            <a:cxnSpLocks/>
          </p:cNvCxnSpPr>
          <p:nvPr/>
        </p:nvCxnSpPr>
        <p:spPr>
          <a:xfrm>
            <a:off x="5623340" y="1670534"/>
            <a:ext cx="269940" cy="1599796"/>
          </a:xfrm>
          <a:prstGeom prst="straightConnector1">
            <a:avLst/>
          </a:prstGeom>
          <a:ln w="38100">
            <a:solidFill>
              <a:srgbClr val="DC602C"/>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7CF5A15-82E5-40E9-93BF-7140EC6F1F60}"/>
              </a:ext>
            </a:extLst>
          </p:cNvPr>
          <p:cNvSpPr txBox="1"/>
          <p:nvPr/>
        </p:nvSpPr>
        <p:spPr>
          <a:xfrm>
            <a:off x="4896853" y="3374026"/>
            <a:ext cx="1992853"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C602C"/>
                </a:solidFill>
                <a:effectLst/>
                <a:uLnTx/>
                <a:uFillTx/>
                <a:latin typeface="Cambria" panose="02040503050406030204" pitchFamily="18" charset="0"/>
                <a:ea typeface="Cambria" panose="02040503050406030204" pitchFamily="18" charset="0"/>
                <a:cs typeface="+mn-cs"/>
              </a:rPr>
              <a:t>DDR4-new @ </a:t>
            </a:r>
            <a:r>
              <a:rPr kumimoji="0" lang="en-US" sz="1800" b="1" i="0" u="none" strike="noStrike" kern="1200" cap="none" spc="0" normalizeH="0" baseline="0" noProof="0" dirty="0">
                <a:ln>
                  <a:noFill/>
                </a:ln>
                <a:solidFill>
                  <a:srgbClr val="DC602C"/>
                </a:solidFill>
                <a:effectLst/>
                <a:uLnTx/>
                <a:uFillTx/>
                <a:latin typeface="Cambria" panose="02040503050406030204" pitchFamily="18" charset="0"/>
                <a:ea typeface="Cambria" panose="02040503050406030204" pitchFamily="18" charset="0"/>
                <a:cs typeface="+mn-cs"/>
              </a:rPr>
              <a:t>10K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C602C"/>
                </a:solidFill>
                <a:effectLst/>
                <a:uLnTx/>
                <a:uFillTx/>
                <a:latin typeface="Cambria" panose="02040503050406030204" pitchFamily="18" charset="0"/>
                <a:ea typeface="Cambria" panose="02040503050406030204" pitchFamily="18" charset="0"/>
                <a:cs typeface="+mn-cs"/>
              </a:rPr>
              <a:t>[Kim+, ISCA’20]</a:t>
            </a:r>
            <a:endParaRPr kumimoji="0" lang="en-CH" sz="1800" b="0" i="0" u="none" strike="noStrike" kern="1200" cap="none" spc="0" normalizeH="0" baseline="0" noProof="0" dirty="0">
              <a:ln>
                <a:noFill/>
              </a:ln>
              <a:solidFill>
                <a:srgbClr val="DC602C"/>
              </a:solidFill>
              <a:effectLst/>
              <a:uLnTx/>
              <a:uFillTx/>
              <a:latin typeface="Cambria" panose="02040503050406030204" pitchFamily="18" charset="0"/>
              <a:ea typeface="Cambria" panose="02040503050406030204" pitchFamily="18" charset="0"/>
              <a:cs typeface="+mn-cs"/>
            </a:endParaRPr>
          </a:p>
        </p:txBody>
      </p:sp>
      <p:sp>
        <p:nvSpPr>
          <p:cNvPr id="35" name="TextBox 34">
            <a:extLst>
              <a:ext uri="{FF2B5EF4-FFF2-40B4-BE49-F238E27FC236}">
                <a16:creationId xmlns:a16="http://schemas.microsoft.com/office/drawing/2014/main" id="{F147B025-1000-433A-83AE-EC6F98A47CA5}"/>
              </a:ext>
            </a:extLst>
          </p:cNvPr>
          <p:cNvSpPr txBox="1"/>
          <p:nvPr/>
        </p:nvSpPr>
        <p:spPr>
          <a:xfrm>
            <a:off x="6155097" y="2697338"/>
            <a:ext cx="2125903"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3015"/>
                </a:solidFill>
                <a:effectLst/>
                <a:uLnTx/>
                <a:uFillTx/>
                <a:latin typeface="Cambria" panose="02040503050406030204" pitchFamily="18" charset="0"/>
                <a:ea typeface="Cambria" panose="02040503050406030204" pitchFamily="18" charset="0"/>
                <a:cs typeface="+mn-cs"/>
              </a:rPr>
              <a:t>LPDDR4-1y @ </a:t>
            </a:r>
            <a:r>
              <a:rPr kumimoji="0" lang="en-US" sz="1800" b="1" i="0" u="none" strike="noStrike" kern="1200" cap="none" spc="0" normalizeH="0" baseline="0" noProof="0" dirty="0">
                <a:ln>
                  <a:noFill/>
                </a:ln>
                <a:solidFill>
                  <a:srgbClr val="F73015"/>
                </a:solidFill>
                <a:effectLst/>
                <a:uLnTx/>
                <a:uFillTx/>
                <a:latin typeface="Cambria" panose="02040503050406030204" pitchFamily="18" charset="0"/>
                <a:ea typeface="Cambria" panose="02040503050406030204" pitchFamily="18" charset="0"/>
                <a:cs typeface="+mn-cs"/>
              </a:rPr>
              <a:t>4.8K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3015"/>
                </a:solidFill>
                <a:effectLst/>
                <a:uLnTx/>
                <a:uFillTx/>
                <a:latin typeface="Cambria" panose="02040503050406030204" pitchFamily="18" charset="0"/>
                <a:ea typeface="Cambria" panose="02040503050406030204" pitchFamily="18" charset="0"/>
                <a:cs typeface="+mn-cs"/>
              </a:rPr>
              <a:t>[Kim+, ISCA’20]</a:t>
            </a:r>
            <a:endParaRPr kumimoji="0" lang="en-CH" sz="1800" b="0" i="0" u="none" strike="noStrike" kern="1200" cap="none" spc="0" normalizeH="0" baseline="0" noProof="0" dirty="0">
              <a:ln>
                <a:noFill/>
              </a:ln>
              <a:solidFill>
                <a:srgbClr val="F73015"/>
              </a:solidFill>
              <a:effectLst/>
              <a:uLnTx/>
              <a:uFillTx/>
              <a:latin typeface="Cambria" panose="02040503050406030204" pitchFamily="18" charset="0"/>
              <a:ea typeface="Cambria" panose="02040503050406030204" pitchFamily="18" charset="0"/>
              <a:cs typeface="+mn-cs"/>
            </a:endParaRPr>
          </a:p>
        </p:txBody>
      </p:sp>
      <p:cxnSp>
        <p:nvCxnSpPr>
          <p:cNvPr id="37" name="Straight Arrow Connector 36">
            <a:extLst>
              <a:ext uri="{FF2B5EF4-FFF2-40B4-BE49-F238E27FC236}">
                <a16:creationId xmlns:a16="http://schemas.microsoft.com/office/drawing/2014/main" id="{BE2900AE-CCB7-48B2-A2FF-E4EB03431AA9}"/>
              </a:ext>
            </a:extLst>
          </p:cNvPr>
          <p:cNvCxnSpPr>
            <a:cxnSpLocks/>
            <a:endCxn id="39" idx="0"/>
          </p:cNvCxnSpPr>
          <p:nvPr/>
        </p:nvCxnSpPr>
        <p:spPr>
          <a:xfrm flipH="1">
            <a:off x="4572002" y="1687177"/>
            <a:ext cx="459055" cy="717709"/>
          </a:xfrm>
          <a:prstGeom prst="straightConnector1">
            <a:avLst/>
          </a:prstGeom>
          <a:ln w="38100">
            <a:solidFill>
              <a:srgbClr val="CB7334"/>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5636F6AB-BEAD-4558-8A8B-48D301249CE9}"/>
              </a:ext>
            </a:extLst>
          </p:cNvPr>
          <p:cNvSpPr txBox="1"/>
          <p:nvPr/>
        </p:nvSpPr>
        <p:spPr>
          <a:xfrm>
            <a:off x="3476990" y="2404886"/>
            <a:ext cx="2190023" cy="646331"/>
          </a:xfrm>
          <a:prstGeom prst="rect">
            <a:avLst/>
          </a:prstGeom>
          <a:noFill/>
          <a:ln w="19050">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B7334"/>
                </a:solidFill>
                <a:effectLst/>
                <a:uLnTx/>
                <a:uFillTx/>
                <a:latin typeface="Cambria" panose="02040503050406030204" pitchFamily="18" charset="0"/>
                <a:ea typeface="Cambria" panose="02040503050406030204" pitchFamily="18" charset="0"/>
                <a:cs typeface="+mn-cs"/>
              </a:rPr>
              <a:t>HBM2-20nm @ </a:t>
            </a:r>
            <a:r>
              <a:rPr kumimoji="0" lang="en-US" sz="1800" b="1" i="0" u="none" strike="noStrike" kern="1200" cap="none" spc="0" normalizeH="0" baseline="0" noProof="0" dirty="0">
                <a:ln>
                  <a:noFill/>
                </a:ln>
                <a:solidFill>
                  <a:srgbClr val="CB7334"/>
                </a:solidFill>
                <a:effectLst/>
                <a:uLnTx/>
                <a:uFillTx/>
                <a:latin typeface="Cambria" panose="02040503050406030204" pitchFamily="18" charset="0"/>
                <a:ea typeface="Cambria" panose="02040503050406030204" pitchFamily="18" charset="0"/>
                <a:cs typeface="+mn-cs"/>
              </a:rPr>
              <a:t>14K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B7334"/>
                </a:solidFill>
                <a:effectLst/>
                <a:uLnTx/>
                <a:uFillTx/>
                <a:latin typeface="Cambria" panose="02040503050406030204" pitchFamily="18" charset="0"/>
                <a:ea typeface="Cambria" panose="02040503050406030204" pitchFamily="18" charset="0"/>
                <a:cs typeface="+mn-cs"/>
              </a:rPr>
              <a:t>[Olgun+, DSN’24]</a:t>
            </a:r>
            <a:endParaRPr kumimoji="0" lang="en-CH" sz="1800" b="0" i="0" u="none" strike="noStrike" kern="1200" cap="none" spc="0" normalizeH="0" baseline="0" noProof="0" dirty="0">
              <a:ln>
                <a:noFill/>
              </a:ln>
              <a:solidFill>
                <a:srgbClr val="CB7334"/>
              </a:solidFill>
              <a:effectLst/>
              <a:uLnTx/>
              <a:uFillTx/>
              <a:latin typeface="Cambria" panose="02040503050406030204" pitchFamily="18" charset="0"/>
              <a:ea typeface="Cambria" panose="02040503050406030204" pitchFamily="18" charset="0"/>
              <a:cs typeface="+mn-cs"/>
            </a:endParaRPr>
          </a:p>
        </p:txBody>
      </p:sp>
      <p:sp>
        <p:nvSpPr>
          <p:cNvPr id="4" name="TextBox 3">
            <a:extLst>
              <a:ext uri="{FF2B5EF4-FFF2-40B4-BE49-F238E27FC236}">
                <a16:creationId xmlns:a16="http://schemas.microsoft.com/office/drawing/2014/main" id="{01CF3C85-6E62-8490-71E8-71C04E11D087}"/>
              </a:ext>
            </a:extLst>
          </p:cNvPr>
          <p:cNvSpPr txBox="1"/>
          <p:nvPr/>
        </p:nvSpPr>
        <p:spPr>
          <a:xfrm>
            <a:off x="2253404" y="4594573"/>
            <a:ext cx="4498219"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51A34A"/>
                </a:solidFill>
                <a:effectLst/>
                <a:uLnTx/>
                <a:uFillTx/>
                <a:latin typeface="Cambria" panose="02040503050406030204" pitchFamily="18" charset="0"/>
                <a:ea typeface="Cambria" panose="02040503050406030204" pitchFamily="18" charset="0"/>
                <a:cs typeface="+mn-cs"/>
              </a:rPr>
              <a:t>DDR3-old:</a:t>
            </a:r>
            <a:r>
              <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manufactured before 2014</a:t>
            </a:r>
            <a:br>
              <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en-CH" sz="1800" b="0" i="0" u="none" strike="noStrike" kern="1200" cap="none" spc="0" normalizeH="0" baseline="0" noProof="0" dirty="0">
                <a:ln>
                  <a:noFill/>
                </a:ln>
                <a:solidFill>
                  <a:srgbClr val="959443"/>
                </a:solidFill>
                <a:effectLst/>
                <a:uLnTx/>
                <a:uFillTx/>
                <a:latin typeface="Cambria" panose="02040503050406030204" pitchFamily="18" charset="0"/>
                <a:ea typeface="Cambria" panose="02040503050406030204" pitchFamily="18" charset="0"/>
                <a:cs typeface="+mn-cs"/>
              </a:rPr>
              <a:t>DDR3-new: </a:t>
            </a:r>
            <a:r>
              <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manufactured in and after 2014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CB7334"/>
                </a:solidFill>
                <a:effectLst/>
                <a:uLnTx/>
                <a:uFillTx/>
                <a:latin typeface="Cambria" panose="02040503050406030204" pitchFamily="18" charset="0"/>
                <a:ea typeface="Cambria" panose="02040503050406030204" pitchFamily="18" charset="0"/>
                <a:cs typeface="+mn-cs"/>
              </a:rPr>
              <a:t>HBM-20nm:</a:t>
            </a:r>
            <a:r>
              <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(likely) manufactured in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DD5F2C"/>
                </a:solidFill>
                <a:effectLst/>
                <a:uLnTx/>
                <a:uFillTx/>
                <a:latin typeface="Cambria" panose="02040503050406030204" pitchFamily="18" charset="0"/>
                <a:ea typeface="Cambria" panose="02040503050406030204" pitchFamily="18" charset="0"/>
                <a:cs typeface="+mn-cs"/>
              </a:rPr>
              <a:t>DDR4-new:</a:t>
            </a:r>
            <a:r>
              <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manufactured in and after 2016</a:t>
            </a:r>
          </a:p>
        </p:txBody>
      </p:sp>
    </p:spTree>
    <p:extLst>
      <p:ext uri="{BB962C8B-B14F-4D97-AF65-F5344CB8AC3E}">
        <p14:creationId xmlns:p14="http://schemas.microsoft.com/office/powerpoint/2010/main" val="210122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4" grpId="0"/>
      <p:bldP spid="19" grpId="0"/>
      <p:bldP spid="20" grpId="0"/>
      <p:bldP spid="22" grpId="0"/>
      <p:bldP spid="35" grpId="0"/>
      <p:bldP spid="39"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Arrow Connector 28">
            <a:extLst>
              <a:ext uri="{FF2B5EF4-FFF2-40B4-BE49-F238E27FC236}">
                <a16:creationId xmlns:a16="http://schemas.microsoft.com/office/drawing/2014/main" id="{2397AF47-975E-47D1-8F23-658BCCD73E35}"/>
              </a:ext>
            </a:extLst>
          </p:cNvPr>
          <p:cNvCxnSpPr>
            <a:cxnSpLocks/>
          </p:cNvCxnSpPr>
          <p:nvPr/>
        </p:nvCxnSpPr>
        <p:spPr>
          <a:xfrm>
            <a:off x="6853097" y="1670534"/>
            <a:ext cx="254754" cy="979867"/>
          </a:xfrm>
          <a:prstGeom prst="straightConnector1">
            <a:avLst/>
          </a:prstGeom>
          <a:ln w="38100">
            <a:solidFill>
              <a:srgbClr val="F73015"/>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5D4A5E2-D248-4B1A-99B0-0BC481534E4A}"/>
              </a:ext>
            </a:extLst>
          </p:cNvPr>
          <p:cNvSpPr>
            <a:spLocks noGrp="1"/>
          </p:cNvSpPr>
          <p:nvPr>
            <p:ph type="title"/>
          </p:nvPr>
        </p:nvSpPr>
        <p:spPr/>
        <p:txBody>
          <a:bodyPr/>
          <a:lstStyle/>
          <a:p>
            <a:r>
              <a:rPr lang="en-US" sz="3200" dirty="0" err="1"/>
              <a:t>RowPress</a:t>
            </a:r>
            <a:r>
              <a:rPr lang="en-US" sz="3200" dirty="0"/>
              <a:t> at </a:t>
            </a:r>
            <a:r>
              <a:rPr lang="en-US" sz="3200" dirty="0" err="1"/>
              <a:t>t</a:t>
            </a:r>
            <a:r>
              <a:rPr lang="en-US" sz="3200" baseline="-25000" dirty="0" err="1"/>
              <a:t>AggON</a:t>
            </a:r>
            <a:r>
              <a:rPr lang="en-US" sz="3200" dirty="0"/>
              <a:t> = Refresh Interval</a:t>
            </a:r>
            <a:endParaRPr lang="en-CH" sz="3200" dirty="0"/>
          </a:p>
        </p:txBody>
      </p:sp>
      <p:cxnSp>
        <p:nvCxnSpPr>
          <p:cNvPr id="5" name="Straight Arrow Connector 4">
            <a:extLst>
              <a:ext uri="{FF2B5EF4-FFF2-40B4-BE49-F238E27FC236}">
                <a16:creationId xmlns:a16="http://schemas.microsoft.com/office/drawing/2014/main" id="{7DB0516D-1535-4988-BBA7-7939FC10B1BF}"/>
              </a:ext>
            </a:extLst>
          </p:cNvPr>
          <p:cNvCxnSpPr>
            <a:cxnSpLocks/>
          </p:cNvCxnSpPr>
          <p:nvPr/>
        </p:nvCxnSpPr>
        <p:spPr>
          <a:xfrm>
            <a:off x="689113" y="1673733"/>
            <a:ext cx="7505148" cy="0"/>
          </a:xfrm>
          <a:prstGeom prst="straightConnector1">
            <a:avLst/>
          </a:prstGeom>
          <a:ln w="76200">
            <a:gradFill>
              <a:gsLst>
                <a:gs pos="0">
                  <a:srgbClr val="00B050"/>
                </a:gs>
                <a:gs pos="100000">
                  <a:srgbClr val="FF0000"/>
                </a:gs>
              </a:gsLst>
              <a:lin ang="0" scaled="0"/>
            </a:gra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CA19E9F-3AD5-4DEB-AA7E-0CA37508F3DE}"/>
              </a:ext>
            </a:extLst>
          </p:cNvPr>
          <p:cNvSpPr txBox="1"/>
          <p:nvPr/>
        </p:nvSpPr>
        <p:spPr>
          <a:xfrm>
            <a:off x="3307690" y="1046466"/>
            <a:ext cx="219701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HC</a:t>
            </a:r>
            <a:r>
              <a:rPr kumimoji="0" lang="en-US" sz="2800" b="1" i="0" u="none" strike="noStrike" kern="1200" cap="none" spc="0" normalizeH="0" baseline="-25000" noProof="0" dirty="0" err="1">
                <a:ln>
                  <a:noFill/>
                </a:ln>
                <a:solidFill>
                  <a:prstClr val="black"/>
                </a:solidFill>
                <a:effectLst/>
                <a:uLnTx/>
                <a:uFillTx/>
                <a:latin typeface="Cambria" panose="02040503050406030204" pitchFamily="18" charset="0"/>
                <a:ea typeface="Cambria" panose="02040503050406030204" pitchFamily="18" charset="0"/>
                <a:cs typeface="+mn-cs"/>
              </a:rPr>
              <a:t>first</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Scale</a:t>
            </a:r>
            <a:r>
              <a:rPr kumimoji="0" lang="en-US" sz="2800" b="1" i="0" u="none" strike="noStrike" kern="1200" cap="none" spc="0" normalizeH="0" baseline="3000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2800" b="1" i="0" u="none" strike="noStrike" kern="1200" cap="none" spc="0" normalizeH="0" baseline="30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7" name="TextBox 6">
            <a:extLst>
              <a:ext uri="{FF2B5EF4-FFF2-40B4-BE49-F238E27FC236}">
                <a16:creationId xmlns:a16="http://schemas.microsoft.com/office/drawing/2014/main" id="{D0248DB5-B7DA-4367-A644-2A8668569397}"/>
              </a:ext>
            </a:extLst>
          </p:cNvPr>
          <p:cNvSpPr txBox="1"/>
          <p:nvPr/>
        </p:nvSpPr>
        <p:spPr>
          <a:xfrm>
            <a:off x="7048286" y="1877172"/>
            <a:ext cx="2180405"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HC</a:t>
            </a:r>
            <a:r>
              <a:rPr kumimoji="0" lang="en-US" sz="1800" b="1" i="0" u="none" strike="noStrike" kern="1200" cap="none" spc="0" normalizeH="0" baseline="-25000" noProof="0" dirty="0" err="1">
                <a:ln>
                  <a:noFill/>
                </a:ln>
                <a:solidFill>
                  <a:srgbClr val="FF0000"/>
                </a:solidFill>
                <a:effectLst/>
                <a:uLnTx/>
                <a:uFillTx/>
                <a:latin typeface="Cambria" panose="02040503050406030204" pitchFamily="18" charset="0"/>
                <a:ea typeface="Cambria" panose="02040503050406030204" pitchFamily="18" charset="0"/>
                <a:cs typeface="+mn-cs"/>
              </a:rPr>
              <a:t>first</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 1</a:t>
            </a:r>
            <a:b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b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(DRAM is doomed)</a:t>
            </a:r>
            <a:endParaRPr kumimoji="0" lang="en-CH"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
        <p:nvSpPr>
          <p:cNvPr id="8" name="TextBox 7">
            <a:extLst>
              <a:ext uri="{FF2B5EF4-FFF2-40B4-BE49-F238E27FC236}">
                <a16:creationId xmlns:a16="http://schemas.microsoft.com/office/drawing/2014/main" id="{0EA44921-1FD0-42D1-8CFD-4796D49C1F3F}"/>
              </a:ext>
            </a:extLst>
          </p:cNvPr>
          <p:cNvSpPr txBox="1"/>
          <p:nvPr/>
        </p:nvSpPr>
        <p:spPr>
          <a:xfrm>
            <a:off x="74540" y="1877173"/>
            <a:ext cx="126989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mn-cs"/>
              </a:rPr>
              <a:t>HC</a:t>
            </a:r>
            <a:r>
              <a:rPr kumimoji="0" lang="en-US" sz="1800" b="1" i="0" u="none" strike="noStrike" kern="1200" cap="none" spc="0" normalizeH="0" baseline="-25000" noProof="0" dirty="0" err="1">
                <a:ln>
                  <a:noFill/>
                </a:ln>
                <a:solidFill>
                  <a:srgbClr val="00B050"/>
                </a:solidFill>
                <a:effectLst/>
                <a:uLnTx/>
                <a:uFillTx/>
                <a:latin typeface="Cambria" panose="02040503050406030204" pitchFamily="18" charset="0"/>
                <a:ea typeface="Cambria" panose="02040503050406030204" pitchFamily="18" charset="0"/>
                <a:cs typeface="+mn-cs"/>
              </a:rPr>
              <a:t>first</a:t>
            </a: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 = ∞ </a:t>
            </a:r>
            <a:b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b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(all good)</a:t>
            </a:r>
            <a:endParaRPr kumimoji="0" lang="en-CH"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endParaRPr>
          </a:p>
        </p:txBody>
      </p:sp>
      <p:sp>
        <p:nvSpPr>
          <p:cNvPr id="19" name="TextBox 18">
            <a:extLst>
              <a:ext uri="{FF2B5EF4-FFF2-40B4-BE49-F238E27FC236}">
                <a16:creationId xmlns:a16="http://schemas.microsoft.com/office/drawing/2014/main" id="{9F98B4F1-34C3-4A51-A963-24BB4B5707FD}"/>
              </a:ext>
            </a:extLst>
          </p:cNvPr>
          <p:cNvSpPr txBox="1"/>
          <p:nvPr/>
        </p:nvSpPr>
        <p:spPr>
          <a:xfrm>
            <a:off x="709489" y="6113670"/>
            <a:ext cx="75860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*Not shown: Significant variance in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HC</a:t>
            </a:r>
            <a:r>
              <a:rPr kumimoji="0" lang="en-US" sz="1800" b="0" i="0" u="none" strike="noStrike" kern="1200" cap="none" spc="0" normalizeH="0" baseline="-25000" noProof="0" dirty="0" err="1">
                <a:ln>
                  <a:noFill/>
                </a:ln>
                <a:solidFill>
                  <a:prstClr val="black"/>
                </a:solidFill>
                <a:effectLst/>
                <a:uLnTx/>
                <a:uFillTx/>
                <a:latin typeface="Cambria" panose="02040503050406030204" pitchFamily="18" charset="0"/>
                <a:ea typeface="Cambria" panose="02040503050406030204" pitchFamily="18" charset="0"/>
                <a:cs typeface="+mn-cs"/>
              </a:rPr>
              <a:t>first</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across vendors and die variations</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9" name="TextBox 38">
            <a:extLst>
              <a:ext uri="{FF2B5EF4-FFF2-40B4-BE49-F238E27FC236}">
                <a16:creationId xmlns:a16="http://schemas.microsoft.com/office/drawing/2014/main" id="{5636F6AB-BEAD-4558-8A8B-48D301249CE9}"/>
              </a:ext>
            </a:extLst>
          </p:cNvPr>
          <p:cNvSpPr txBox="1"/>
          <p:nvPr/>
        </p:nvSpPr>
        <p:spPr>
          <a:xfrm>
            <a:off x="6011910" y="2646035"/>
            <a:ext cx="2191882" cy="923330"/>
          </a:xfrm>
          <a:prstGeom prst="rect">
            <a:avLst/>
          </a:prstGeom>
          <a:noFill/>
          <a:ln w="19050">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row on time = 3.9 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HBM2-20nm @ </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335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[Olgun+, DSN’24]</a:t>
            </a:r>
            <a:endParaRPr kumimoji="0" lang="en-CH" sz="1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
        <p:nvSpPr>
          <p:cNvPr id="9" name="TextBox 8">
            <a:extLst>
              <a:ext uri="{FF2B5EF4-FFF2-40B4-BE49-F238E27FC236}">
                <a16:creationId xmlns:a16="http://schemas.microsoft.com/office/drawing/2014/main" id="{08382B02-A3DF-B700-EC62-282B432909B2}"/>
              </a:ext>
            </a:extLst>
          </p:cNvPr>
          <p:cNvSpPr txBox="1"/>
          <p:nvPr/>
        </p:nvSpPr>
        <p:spPr>
          <a:xfrm>
            <a:off x="3636315" y="3107700"/>
            <a:ext cx="2191883" cy="923330"/>
          </a:xfrm>
          <a:prstGeom prst="rect">
            <a:avLst/>
          </a:prstGeom>
          <a:noFill/>
          <a:ln w="19050">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35928"/>
                </a:solidFill>
                <a:effectLst/>
                <a:uLnTx/>
                <a:uFillTx/>
                <a:latin typeface="Cambria" panose="02040503050406030204" pitchFamily="18" charset="0"/>
                <a:ea typeface="Cambria" panose="02040503050406030204" pitchFamily="18" charset="0"/>
                <a:cs typeface="+mn-cs"/>
              </a:rPr>
              <a:t>row on time = 7.2 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35928"/>
                </a:solidFill>
                <a:effectLst/>
                <a:uLnTx/>
                <a:uFillTx/>
                <a:latin typeface="Cambria" panose="02040503050406030204" pitchFamily="18" charset="0"/>
                <a:ea typeface="Cambria" panose="02040503050406030204" pitchFamily="18" charset="0"/>
                <a:cs typeface="+mn-cs"/>
              </a:rPr>
              <a:t>DDR4-new @ </a:t>
            </a:r>
            <a:r>
              <a:rPr kumimoji="0" lang="en-US" sz="1800" b="1" i="0" u="none" strike="noStrike" kern="1200" cap="none" spc="0" normalizeH="0" baseline="0" noProof="0" dirty="0">
                <a:ln>
                  <a:noFill/>
                </a:ln>
                <a:solidFill>
                  <a:srgbClr val="E35928"/>
                </a:solidFill>
                <a:effectLst/>
                <a:uLnTx/>
                <a:uFillTx/>
                <a:latin typeface="Cambria" panose="02040503050406030204" pitchFamily="18" charset="0"/>
                <a:ea typeface="Cambria" panose="02040503050406030204" pitchFamily="18" charset="0"/>
                <a:cs typeface="+mn-cs"/>
              </a:rPr>
              <a:t>380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35928"/>
                </a:solidFill>
                <a:effectLst/>
                <a:uLnTx/>
                <a:uFillTx/>
                <a:latin typeface="Cambria" panose="02040503050406030204" pitchFamily="18" charset="0"/>
                <a:ea typeface="Cambria" panose="02040503050406030204" pitchFamily="18" charset="0"/>
                <a:cs typeface="+mn-cs"/>
              </a:rPr>
              <a:t>[Luo+, ISCA’23]</a:t>
            </a:r>
            <a:endParaRPr kumimoji="0" lang="en-CH" sz="1800" b="0" i="0" u="none" strike="noStrike" kern="1200" cap="none" spc="0" normalizeH="0" baseline="0" noProof="0" dirty="0">
              <a:ln>
                <a:noFill/>
              </a:ln>
              <a:solidFill>
                <a:srgbClr val="E35928"/>
              </a:solidFill>
              <a:effectLst/>
              <a:uLnTx/>
              <a:uFillTx/>
              <a:latin typeface="Cambria" panose="02040503050406030204" pitchFamily="18" charset="0"/>
              <a:ea typeface="Cambria" panose="02040503050406030204" pitchFamily="18" charset="0"/>
              <a:cs typeface="+mn-cs"/>
            </a:endParaRPr>
          </a:p>
        </p:txBody>
      </p:sp>
      <p:cxnSp>
        <p:nvCxnSpPr>
          <p:cNvPr id="10" name="Straight Arrow Connector 9">
            <a:extLst>
              <a:ext uri="{FF2B5EF4-FFF2-40B4-BE49-F238E27FC236}">
                <a16:creationId xmlns:a16="http://schemas.microsoft.com/office/drawing/2014/main" id="{83C48233-A56B-151F-CF06-B901FA35CB6C}"/>
              </a:ext>
            </a:extLst>
          </p:cNvPr>
          <p:cNvCxnSpPr>
            <a:cxnSpLocks/>
          </p:cNvCxnSpPr>
          <p:nvPr/>
        </p:nvCxnSpPr>
        <p:spPr>
          <a:xfrm flipH="1">
            <a:off x="4732257" y="1669951"/>
            <a:ext cx="677844" cy="1439666"/>
          </a:xfrm>
          <a:prstGeom prst="straightConnector1">
            <a:avLst/>
          </a:prstGeom>
          <a:ln w="38100">
            <a:solidFill>
              <a:srgbClr val="E35928"/>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015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9" grpId="0"/>
      <p:bldP spid="39" grpId="0" animBg="1"/>
      <p:bldP spid="9"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Arrow Connector 28">
            <a:extLst>
              <a:ext uri="{FF2B5EF4-FFF2-40B4-BE49-F238E27FC236}">
                <a16:creationId xmlns:a16="http://schemas.microsoft.com/office/drawing/2014/main" id="{2397AF47-975E-47D1-8F23-658BCCD73E35}"/>
              </a:ext>
            </a:extLst>
          </p:cNvPr>
          <p:cNvCxnSpPr>
            <a:cxnSpLocks/>
          </p:cNvCxnSpPr>
          <p:nvPr/>
        </p:nvCxnSpPr>
        <p:spPr>
          <a:xfrm>
            <a:off x="7477566" y="1673733"/>
            <a:ext cx="254754" cy="979867"/>
          </a:xfrm>
          <a:prstGeom prst="straightConnector1">
            <a:avLst/>
          </a:prstGeom>
          <a:ln w="38100">
            <a:solidFill>
              <a:srgbClr val="F73015"/>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5D4A5E2-D248-4B1A-99B0-0BC481534E4A}"/>
              </a:ext>
            </a:extLst>
          </p:cNvPr>
          <p:cNvSpPr>
            <a:spLocks noGrp="1"/>
          </p:cNvSpPr>
          <p:nvPr>
            <p:ph type="title"/>
          </p:nvPr>
        </p:nvSpPr>
        <p:spPr/>
        <p:txBody>
          <a:bodyPr/>
          <a:lstStyle/>
          <a:p>
            <a:r>
              <a:rPr lang="en-US" sz="3200" dirty="0" err="1"/>
              <a:t>RowPress</a:t>
            </a:r>
            <a:r>
              <a:rPr lang="en-US" sz="3200" dirty="0"/>
              <a:t> at </a:t>
            </a:r>
            <a:r>
              <a:rPr lang="en-US" sz="3200" dirty="0" err="1"/>
              <a:t>t</a:t>
            </a:r>
            <a:r>
              <a:rPr lang="en-US" sz="3200" baseline="-25000" dirty="0" err="1"/>
              <a:t>AggON</a:t>
            </a:r>
            <a:r>
              <a:rPr lang="en-US" sz="3200" dirty="0"/>
              <a:t> = 9 * Refresh Interval</a:t>
            </a:r>
            <a:endParaRPr lang="en-CH" sz="3200" dirty="0"/>
          </a:p>
        </p:txBody>
      </p:sp>
      <p:cxnSp>
        <p:nvCxnSpPr>
          <p:cNvPr id="5" name="Straight Arrow Connector 4">
            <a:extLst>
              <a:ext uri="{FF2B5EF4-FFF2-40B4-BE49-F238E27FC236}">
                <a16:creationId xmlns:a16="http://schemas.microsoft.com/office/drawing/2014/main" id="{7DB0516D-1535-4988-BBA7-7939FC10B1BF}"/>
              </a:ext>
            </a:extLst>
          </p:cNvPr>
          <p:cNvCxnSpPr>
            <a:cxnSpLocks/>
          </p:cNvCxnSpPr>
          <p:nvPr/>
        </p:nvCxnSpPr>
        <p:spPr>
          <a:xfrm>
            <a:off x="689113" y="1673733"/>
            <a:ext cx="7505148" cy="0"/>
          </a:xfrm>
          <a:prstGeom prst="straightConnector1">
            <a:avLst/>
          </a:prstGeom>
          <a:ln w="76200">
            <a:gradFill>
              <a:gsLst>
                <a:gs pos="0">
                  <a:srgbClr val="00B050"/>
                </a:gs>
                <a:gs pos="100000">
                  <a:srgbClr val="FF0000"/>
                </a:gs>
              </a:gsLst>
              <a:lin ang="0" scaled="0"/>
            </a:gra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CA19E9F-3AD5-4DEB-AA7E-0CA37508F3DE}"/>
              </a:ext>
            </a:extLst>
          </p:cNvPr>
          <p:cNvSpPr txBox="1"/>
          <p:nvPr/>
        </p:nvSpPr>
        <p:spPr>
          <a:xfrm>
            <a:off x="3307690" y="1046466"/>
            <a:ext cx="219701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HC</a:t>
            </a:r>
            <a:r>
              <a:rPr kumimoji="0" lang="en-US" sz="2800" b="1" i="0" u="none" strike="noStrike" kern="1200" cap="none" spc="0" normalizeH="0" baseline="-25000" noProof="0" dirty="0" err="1">
                <a:ln>
                  <a:noFill/>
                </a:ln>
                <a:solidFill>
                  <a:prstClr val="black"/>
                </a:solidFill>
                <a:effectLst/>
                <a:uLnTx/>
                <a:uFillTx/>
                <a:latin typeface="Cambria" panose="02040503050406030204" pitchFamily="18" charset="0"/>
                <a:ea typeface="Cambria" panose="02040503050406030204" pitchFamily="18" charset="0"/>
                <a:cs typeface="+mn-cs"/>
              </a:rPr>
              <a:t>first</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Scale</a:t>
            </a:r>
            <a:r>
              <a:rPr kumimoji="0" lang="en-US" sz="2800" b="1" i="0" u="none" strike="noStrike" kern="1200" cap="none" spc="0" normalizeH="0" baseline="3000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2800" b="1" i="0" u="none" strike="noStrike" kern="1200" cap="none" spc="0" normalizeH="0" baseline="30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7" name="TextBox 6">
            <a:extLst>
              <a:ext uri="{FF2B5EF4-FFF2-40B4-BE49-F238E27FC236}">
                <a16:creationId xmlns:a16="http://schemas.microsoft.com/office/drawing/2014/main" id="{D0248DB5-B7DA-4367-A644-2A8668569397}"/>
              </a:ext>
            </a:extLst>
          </p:cNvPr>
          <p:cNvSpPr txBox="1"/>
          <p:nvPr/>
        </p:nvSpPr>
        <p:spPr>
          <a:xfrm>
            <a:off x="6958172" y="896097"/>
            <a:ext cx="2180405"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HC</a:t>
            </a:r>
            <a:r>
              <a:rPr kumimoji="0" lang="en-US" sz="1800" b="1" i="0" u="none" strike="noStrike" kern="1200" cap="none" spc="0" normalizeH="0" baseline="-25000" noProof="0" dirty="0" err="1">
                <a:ln>
                  <a:noFill/>
                </a:ln>
                <a:solidFill>
                  <a:srgbClr val="FF0000"/>
                </a:solidFill>
                <a:effectLst/>
                <a:uLnTx/>
                <a:uFillTx/>
                <a:latin typeface="Cambria" panose="02040503050406030204" pitchFamily="18" charset="0"/>
                <a:ea typeface="Cambria" panose="02040503050406030204" pitchFamily="18" charset="0"/>
                <a:cs typeface="+mn-cs"/>
              </a:rPr>
              <a:t>first</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 1</a:t>
            </a:r>
            <a:b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b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(DRAM is doomed)</a:t>
            </a:r>
            <a:endParaRPr kumimoji="0" lang="en-CH"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
        <p:nvSpPr>
          <p:cNvPr id="8" name="TextBox 7">
            <a:extLst>
              <a:ext uri="{FF2B5EF4-FFF2-40B4-BE49-F238E27FC236}">
                <a16:creationId xmlns:a16="http://schemas.microsoft.com/office/drawing/2014/main" id="{0EA44921-1FD0-42D1-8CFD-4796D49C1F3F}"/>
              </a:ext>
            </a:extLst>
          </p:cNvPr>
          <p:cNvSpPr txBox="1"/>
          <p:nvPr/>
        </p:nvSpPr>
        <p:spPr>
          <a:xfrm>
            <a:off x="54163" y="915532"/>
            <a:ext cx="126989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mn-cs"/>
              </a:rPr>
              <a:t>HC</a:t>
            </a:r>
            <a:r>
              <a:rPr kumimoji="0" lang="en-US" sz="1800" b="1" i="0" u="none" strike="noStrike" kern="1200" cap="none" spc="0" normalizeH="0" baseline="-25000" noProof="0" dirty="0" err="1">
                <a:ln>
                  <a:noFill/>
                </a:ln>
                <a:solidFill>
                  <a:srgbClr val="00B050"/>
                </a:solidFill>
                <a:effectLst/>
                <a:uLnTx/>
                <a:uFillTx/>
                <a:latin typeface="Cambria" panose="02040503050406030204" pitchFamily="18" charset="0"/>
                <a:ea typeface="Cambria" panose="02040503050406030204" pitchFamily="18" charset="0"/>
                <a:cs typeface="+mn-cs"/>
              </a:rPr>
              <a:t>first</a:t>
            </a: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 = ∞ </a:t>
            </a:r>
            <a:b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b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(all good)</a:t>
            </a:r>
            <a:endParaRPr kumimoji="0" lang="en-CH"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endParaRPr>
          </a:p>
        </p:txBody>
      </p:sp>
      <p:sp>
        <p:nvSpPr>
          <p:cNvPr id="19" name="TextBox 18">
            <a:extLst>
              <a:ext uri="{FF2B5EF4-FFF2-40B4-BE49-F238E27FC236}">
                <a16:creationId xmlns:a16="http://schemas.microsoft.com/office/drawing/2014/main" id="{9F98B4F1-34C3-4A51-A963-24BB4B5707FD}"/>
              </a:ext>
            </a:extLst>
          </p:cNvPr>
          <p:cNvSpPr txBox="1"/>
          <p:nvPr/>
        </p:nvSpPr>
        <p:spPr>
          <a:xfrm>
            <a:off x="709489" y="6113670"/>
            <a:ext cx="75860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*Not shown: Significant variance in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HC</a:t>
            </a:r>
            <a:r>
              <a:rPr kumimoji="0" lang="en-US" sz="1800" b="0" i="0" u="none" strike="noStrike" kern="1200" cap="none" spc="0" normalizeH="0" baseline="-25000" noProof="0" dirty="0" err="1">
                <a:ln>
                  <a:noFill/>
                </a:ln>
                <a:solidFill>
                  <a:prstClr val="black"/>
                </a:solidFill>
                <a:effectLst/>
                <a:uLnTx/>
                <a:uFillTx/>
                <a:latin typeface="Cambria" panose="02040503050406030204" pitchFamily="18" charset="0"/>
                <a:ea typeface="Cambria" panose="02040503050406030204" pitchFamily="18" charset="0"/>
                <a:cs typeface="+mn-cs"/>
              </a:rPr>
              <a:t>first</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across vendors and die variations</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9" name="TextBox 38">
            <a:extLst>
              <a:ext uri="{FF2B5EF4-FFF2-40B4-BE49-F238E27FC236}">
                <a16:creationId xmlns:a16="http://schemas.microsoft.com/office/drawing/2014/main" id="{5636F6AB-BEAD-4558-8A8B-48D301249CE9}"/>
              </a:ext>
            </a:extLst>
          </p:cNvPr>
          <p:cNvSpPr txBox="1"/>
          <p:nvPr/>
        </p:nvSpPr>
        <p:spPr>
          <a:xfrm>
            <a:off x="6614833" y="2657966"/>
            <a:ext cx="2235420" cy="923330"/>
          </a:xfrm>
          <a:prstGeom prst="rect">
            <a:avLst/>
          </a:prstGeom>
          <a:noFill/>
          <a:ln w="19050">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row on time = 70.2 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DDR4-new @ </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51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[Luo+, ISCA’23]</a:t>
            </a:r>
            <a:endParaRPr kumimoji="0" lang="en-CH" sz="1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
        <p:nvSpPr>
          <p:cNvPr id="9" name="TextBox 8">
            <a:extLst>
              <a:ext uri="{FF2B5EF4-FFF2-40B4-BE49-F238E27FC236}">
                <a16:creationId xmlns:a16="http://schemas.microsoft.com/office/drawing/2014/main" id="{08382B02-A3DF-B700-EC62-282B432909B2}"/>
              </a:ext>
            </a:extLst>
          </p:cNvPr>
          <p:cNvSpPr txBox="1"/>
          <p:nvPr/>
        </p:nvSpPr>
        <p:spPr>
          <a:xfrm>
            <a:off x="5157443" y="3640395"/>
            <a:ext cx="2320123" cy="923330"/>
          </a:xfrm>
          <a:prstGeom prst="rect">
            <a:avLst/>
          </a:prstGeom>
          <a:noFill/>
          <a:ln w="19050">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35928"/>
                </a:solidFill>
                <a:effectLst/>
                <a:uLnTx/>
                <a:uFillTx/>
                <a:latin typeface="Cambria" panose="02040503050406030204" pitchFamily="18" charset="0"/>
                <a:ea typeface="Cambria" panose="02040503050406030204" pitchFamily="18" charset="0"/>
                <a:cs typeface="+mn-cs"/>
              </a:rPr>
              <a:t>row on time = 35.1 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35928"/>
                </a:solidFill>
                <a:effectLst/>
                <a:uLnTx/>
                <a:uFillTx/>
                <a:latin typeface="Cambria" panose="02040503050406030204" pitchFamily="18" charset="0"/>
                <a:ea typeface="Cambria" panose="02040503050406030204" pitchFamily="18" charset="0"/>
                <a:cs typeface="+mn-cs"/>
              </a:rPr>
              <a:t>HBM2-20nm @ </a:t>
            </a:r>
            <a:r>
              <a:rPr kumimoji="0" lang="en-US" sz="1800" b="1" i="0" u="none" strike="noStrike" kern="1200" cap="none" spc="0" normalizeH="0" baseline="0" noProof="0" dirty="0">
                <a:ln>
                  <a:noFill/>
                </a:ln>
                <a:solidFill>
                  <a:srgbClr val="E35928"/>
                </a:solidFill>
                <a:effectLst/>
                <a:uLnTx/>
                <a:uFillTx/>
                <a:latin typeface="Cambria" panose="02040503050406030204" pitchFamily="18" charset="0"/>
                <a:ea typeface="Cambria" panose="02040503050406030204" pitchFamily="18" charset="0"/>
                <a:cs typeface="+mn-cs"/>
              </a:rPr>
              <a:t>123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35928"/>
                </a:solidFill>
                <a:effectLst/>
                <a:uLnTx/>
                <a:uFillTx/>
                <a:latin typeface="Cambria" panose="02040503050406030204" pitchFamily="18" charset="0"/>
                <a:ea typeface="Cambria" panose="02040503050406030204" pitchFamily="18" charset="0"/>
                <a:cs typeface="+mn-cs"/>
              </a:rPr>
              <a:t>[Olgun+, DSN’24]</a:t>
            </a:r>
            <a:endParaRPr kumimoji="0" lang="en-CH" sz="1800" b="0" i="0" u="none" strike="noStrike" kern="1200" cap="none" spc="0" normalizeH="0" baseline="0" noProof="0" dirty="0">
              <a:ln>
                <a:noFill/>
              </a:ln>
              <a:solidFill>
                <a:srgbClr val="E35928"/>
              </a:solidFill>
              <a:effectLst/>
              <a:uLnTx/>
              <a:uFillTx/>
              <a:latin typeface="Cambria" panose="02040503050406030204" pitchFamily="18" charset="0"/>
              <a:ea typeface="Cambria" panose="02040503050406030204" pitchFamily="18" charset="0"/>
              <a:cs typeface="+mn-cs"/>
            </a:endParaRPr>
          </a:p>
        </p:txBody>
      </p:sp>
      <p:cxnSp>
        <p:nvCxnSpPr>
          <p:cNvPr id="10" name="Straight Arrow Connector 9">
            <a:extLst>
              <a:ext uri="{FF2B5EF4-FFF2-40B4-BE49-F238E27FC236}">
                <a16:creationId xmlns:a16="http://schemas.microsoft.com/office/drawing/2014/main" id="{83C48233-A56B-151F-CF06-B901FA35CB6C}"/>
              </a:ext>
            </a:extLst>
          </p:cNvPr>
          <p:cNvCxnSpPr>
            <a:cxnSpLocks/>
            <a:endCxn id="9" idx="0"/>
          </p:cNvCxnSpPr>
          <p:nvPr/>
        </p:nvCxnSpPr>
        <p:spPr>
          <a:xfrm flipH="1">
            <a:off x="6317505" y="1666167"/>
            <a:ext cx="640667" cy="1974228"/>
          </a:xfrm>
          <a:prstGeom prst="straightConnector1">
            <a:avLst/>
          </a:prstGeom>
          <a:ln w="38100">
            <a:solidFill>
              <a:srgbClr val="E35928"/>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690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9" grpId="0"/>
      <p:bldP spid="39" grpId="0"/>
      <p:bldP spid="9"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5878D-53BD-476A-A927-85653708E9D3}"/>
              </a:ext>
            </a:extLst>
          </p:cNvPr>
          <p:cNvSpPr>
            <a:spLocks noGrp="1"/>
          </p:cNvSpPr>
          <p:nvPr>
            <p:ph type="title"/>
          </p:nvPr>
        </p:nvSpPr>
        <p:spPr/>
        <p:txBody>
          <a:bodyPr/>
          <a:lstStyle/>
          <a:p>
            <a:r>
              <a:rPr lang="en-US" dirty="0"/>
              <a:t>DRAM Array Layout</a:t>
            </a:r>
            <a:endParaRPr lang="en-CH" dirty="0"/>
          </a:p>
        </p:txBody>
      </p:sp>
      <p:grpSp>
        <p:nvGrpSpPr>
          <p:cNvPr id="89" name="Group 88">
            <a:extLst>
              <a:ext uri="{FF2B5EF4-FFF2-40B4-BE49-F238E27FC236}">
                <a16:creationId xmlns:a16="http://schemas.microsoft.com/office/drawing/2014/main" id="{733FD339-BFBC-42EA-B754-6D7169B194A5}"/>
              </a:ext>
            </a:extLst>
          </p:cNvPr>
          <p:cNvGrpSpPr/>
          <p:nvPr/>
        </p:nvGrpSpPr>
        <p:grpSpPr>
          <a:xfrm>
            <a:off x="86902" y="1459328"/>
            <a:ext cx="4598527" cy="4476567"/>
            <a:chOff x="347525" y="803120"/>
            <a:chExt cx="3289163" cy="3201930"/>
          </a:xfrm>
        </p:grpSpPr>
        <p:sp>
          <p:nvSpPr>
            <p:cNvPr id="90" name="Google Shape;109;p26">
              <a:extLst>
                <a:ext uri="{FF2B5EF4-FFF2-40B4-BE49-F238E27FC236}">
                  <a16:creationId xmlns:a16="http://schemas.microsoft.com/office/drawing/2014/main" id="{6A681227-88E0-4065-9A9B-CBEE759EE73B}"/>
                </a:ext>
              </a:extLst>
            </p:cNvPr>
            <p:cNvSpPr/>
            <p:nvPr/>
          </p:nvSpPr>
          <p:spPr>
            <a:xfrm>
              <a:off x="1836825" y="2477225"/>
              <a:ext cx="140700" cy="140700"/>
            </a:xfrm>
            <a:prstGeom prst="ellipse">
              <a:avLst/>
            </a:prstGeom>
            <a:solidFill>
              <a:schemeClr val="lt2"/>
            </a:solidFill>
            <a:ln w="2857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Google Shape;110;p26">
              <a:extLst>
                <a:ext uri="{FF2B5EF4-FFF2-40B4-BE49-F238E27FC236}">
                  <a16:creationId xmlns:a16="http://schemas.microsoft.com/office/drawing/2014/main" id="{FECBF5E2-D432-482D-940D-9D9BEA3C6519}"/>
                </a:ext>
              </a:extLst>
            </p:cNvPr>
            <p:cNvSpPr/>
            <p:nvPr/>
          </p:nvSpPr>
          <p:spPr>
            <a:xfrm rot="8100000">
              <a:off x="1112625" y="2379702"/>
              <a:ext cx="1616045" cy="373502"/>
            </a:xfrm>
            <a:prstGeom prst="flowChartTerminator">
              <a:avLst/>
            </a:prstGeom>
            <a:solidFill>
              <a:srgbClr val="1C4587"/>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Google Shape;111;p26">
              <a:extLst>
                <a:ext uri="{FF2B5EF4-FFF2-40B4-BE49-F238E27FC236}">
                  <a16:creationId xmlns:a16="http://schemas.microsoft.com/office/drawing/2014/main" id="{455DF5EF-4C68-4D05-80EC-71E8E5635379}"/>
                </a:ext>
              </a:extLst>
            </p:cNvPr>
            <p:cNvSpPr/>
            <p:nvPr/>
          </p:nvSpPr>
          <p:spPr>
            <a:xfrm>
              <a:off x="1365919" y="2886685"/>
              <a:ext cx="251656" cy="251656"/>
            </a:xfrm>
            <a:prstGeom prst="ellipse">
              <a:avLst/>
            </a:prstGeom>
            <a:solidFill>
              <a:srgbClr val="6D9EEB"/>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Google Shape;112;p26">
              <a:extLst>
                <a:ext uri="{FF2B5EF4-FFF2-40B4-BE49-F238E27FC236}">
                  <a16:creationId xmlns:a16="http://schemas.microsoft.com/office/drawing/2014/main" id="{6DAA66B2-785F-460C-BFA0-5408CFCF169A}"/>
                </a:ext>
              </a:extLst>
            </p:cNvPr>
            <p:cNvSpPr/>
            <p:nvPr/>
          </p:nvSpPr>
          <p:spPr>
            <a:xfrm>
              <a:off x="2210179" y="2015820"/>
              <a:ext cx="251656" cy="251656"/>
            </a:xfrm>
            <a:prstGeom prst="ellipse">
              <a:avLst/>
            </a:prstGeom>
            <a:solidFill>
              <a:srgbClr val="6D9EEB"/>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Google Shape;113;p26">
              <a:extLst>
                <a:ext uri="{FF2B5EF4-FFF2-40B4-BE49-F238E27FC236}">
                  <a16:creationId xmlns:a16="http://schemas.microsoft.com/office/drawing/2014/main" id="{F9182750-5090-4CB0-AC35-62BC96702398}"/>
                </a:ext>
              </a:extLst>
            </p:cNvPr>
            <p:cNvSpPr txBox="1"/>
            <p:nvPr/>
          </p:nvSpPr>
          <p:spPr>
            <a:xfrm>
              <a:off x="2715088" y="2369306"/>
              <a:ext cx="921600" cy="360900"/>
            </a:xfrm>
            <a:prstGeom prst="rect">
              <a:avLst/>
            </a:prstGeom>
            <a:no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prstClr val="black"/>
                  </a:solidFill>
                  <a:effectLst/>
                  <a:uLnTx/>
                  <a:uFillTx/>
                  <a:latin typeface="Proxima Nova"/>
                  <a:ea typeface="Proxima Nova"/>
                  <a:cs typeface="Proxima Nova"/>
                  <a:sym typeface="Proxima Nova"/>
                </a:rPr>
                <a:t>Wordline</a:t>
              </a:r>
              <a:endParaRPr kumimoji="0" sz="1800" b="1" i="0" u="none" strike="noStrike" kern="1200" cap="none" spc="0" normalizeH="0" baseline="0" noProof="0" dirty="0">
                <a:ln>
                  <a:noFill/>
                </a:ln>
                <a:solidFill>
                  <a:prstClr val="black"/>
                </a:solidFill>
                <a:effectLst/>
                <a:uLnTx/>
                <a:uFillTx/>
                <a:latin typeface="Proxima Nova"/>
                <a:ea typeface="Proxima Nova"/>
                <a:cs typeface="Proxima Nova"/>
                <a:sym typeface="Proxima Nova"/>
              </a:endParaRPr>
            </a:p>
          </p:txBody>
        </p:sp>
        <p:sp>
          <p:nvSpPr>
            <p:cNvPr id="95" name="Google Shape;114;p26">
              <a:extLst>
                <a:ext uri="{FF2B5EF4-FFF2-40B4-BE49-F238E27FC236}">
                  <a16:creationId xmlns:a16="http://schemas.microsoft.com/office/drawing/2014/main" id="{268E5806-8BE8-483B-8221-1AC6769A3AAA}"/>
                </a:ext>
              </a:extLst>
            </p:cNvPr>
            <p:cNvSpPr txBox="1"/>
            <p:nvPr/>
          </p:nvSpPr>
          <p:spPr>
            <a:xfrm>
              <a:off x="1518325" y="3604850"/>
              <a:ext cx="997800" cy="4002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Bitline</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cxnSp>
          <p:nvCxnSpPr>
            <p:cNvPr id="96" name="Google Shape;115;p26">
              <a:extLst>
                <a:ext uri="{FF2B5EF4-FFF2-40B4-BE49-F238E27FC236}">
                  <a16:creationId xmlns:a16="http://schemas.microsoft.com/office/drawing/2014/main" id="{87E92C08-9E17-4B1A-AFDF-D32136A0ABE2}"/>
                </a:ext>
              </a:extLst>
            </p:cNvPr>
            <p:cNvCxnSpPr/>
            <p:nvPr/>
          </p:nvCxnSpPr>
          <p:spPr>
            <a:xfrm>
              <a:off x="2169725" y="3237000"/>
              <a:ext cx="0" cy="408600"/>
            </a:xfrm>
            <a:prstGeom prst="straightConnector1">
              <a:avLst/>
            </a:prstGeom>
            <a:noFill/>
            <a:ln w="19050" cap="flat" cmpd="sng">
              <a:solidFill>
                <a:schemeClr val="dk1"/>
              </a:solidFill>
              <a:prstDash val="solid"/>
              <a:round/>
              <a:headEnd type="stealth" w="med" len="med"/>
              <a:tailEnd type="stealth" w="med" len="med"/>
            </a:ln>
          </p:spPr>
        </p:cxnSp>
        <p:cxnSp>
          <p:nvCxnSpPr>
            <p:cNvPr id="97" name="Google Shape;116;p26">
              <a:extLst>
                <a:ext uri="{FF2B5EF4-FFF2-40B4-BE49-F238E27FC236}">
                  <a16:creationId xmlns:a16="http://schemas.microsoft.com/office/drawing/2014/main" id="{82F182C3-1C86-47A2-9800-4D836EA399EE}"/>
                </a:ext>
              </a:extLst>
            </p:cNvPr>
            <p:cNvCxnSpPr/>
            <p:nvPr/>
          </p:nvCxnSpPr>
          <p:spPr>
            <a:xfrm rot="10800000">
              <a:off x="2871776" y="2353025"/>
              <a:ext cx="475500" cy="0"/>
            </a:xfrm>
            <a:prstGeom prst="straightConnector1">
              <a:avLst/>
            </a:prstGeom>
            <a:noFill/>
            <a:ln w="19050" cap="flat" cmpd="sng">
              <a:solidFill>
                <a:schemeClr val="dk1"/>
              </a:solidFill>
              <a:prstDash val="solid"/>
              <a:round/>
              <a:headEnd type="stealth" w="med" len="med"/>
              <a:tailEnd type="stealth" w="med" len="med"/>
            </a:ln>
          </p:spPr>
        </p:cxnSp>
        <p:sp>
          <p:nvSpPr>
            <p:cNvPr id="98" name="Google Shape;117;p26">
              <a:extLst>
                <a:ext uri="{FF2B5EF4-FFF2-40B4-BE49-F238E27FC236}">
                  <a16:creationId xmlns:a16="http://schemas.microsoft.com/office/drawing/2014/main" id="{0C2D57A3-E484-44A8-9B6E-9BE84AEAD9C1}"/>
                </a:ext>
              </a:extLst>
            </p:cNvPr>
            <p:cNvSpPr txBox="1"/>
            <p:nvPr/>
          </p:nvSpPr>
          <p:spPr>
            <a:xfrm>
              <a:off x="2009150" y="1457213"/>
              <a:ext cx="921600" cy="400200"/>
            </a:xfrm>
            <a:prstGeom prst="rect">
              <a:avLst/>
            </a:prstGeom>
            <a:no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1C4587"/>
                  </a:solidFill>
                  <a:effectLst/>
                  <a:uLnTx/>
                  <a:uFillTx/>
                  <a:latin typeface="Proxima Nova"/>
                  <a:ea typeface="Proxima Nova"/>
                  <a:cs typeface="Proxima Nova"/>
                  <a:sym typeface="Proxima Nova"/>
                </a:rPr>
                <a:t>Active Region</a:t>
              </a:r>
              <a:endParaRPr kumimoji="0" sz="1800" b="1" i="0" u="none" strike="noStrike" kern="1200" cap="none" spc="0" normalizeH="0" baseline="0" noProof="0" dirty="0">
                <a:ln>
                  <a:noFill/>
                </a:ln>
                <a:solidFill>
                  <a:srgbClr val="1C4587"/>
                </a:solidFill>
                <a:effectLst/>
                <a:uLnTx/>
                <a:uFillTx/>
                <a:latin typeface="Proxima Nova"/>
                <a:ea typeface="Proxima Nova"/>
                <a:cs typeface="Proxima Nova"/>
                <a:sym typeface="Proxima Nova"/>
              </a:endParaRPr>
            </a:p>
          </p:txBody>
        </p:sp>
        <p:cxnSp>
          <p:nvCxnSpPr>
            <p:cNvPr id="99" name="Google Shape;118;p26">
              <a:extLst>
                <a:ext uri="{FF2B5EF4-FFF2-40B4-BE49-F238E27FC236}">
                  <a16:creationId xmlns:a16="http://schemas.microsoft.com/office/drawing/2014/main" id="{4480EC1F-1BC5-40B4-AE8E-DC3962F8FC77}"/>
                </a:ext>
              </a:extLst>
            </p:cNvPr>
            <p:cNvCxnSpPr>
              <a:stCxn id="92" idx="3"/>
            </p:cNvCxnSpPr>
            <p:nvPr/>
          </p:nvCxnSpPr>
          <p:spPr>
            <a:xfrm flipH="1">
              <a:off x="1247673" y="3101487"/>
              <a:ext cx="155100" cy="233100"/>
            </a:xfrm>
            <a:prstGeom prst="straightConnector1">
              <a:avLst/>
            </a:prstGeom>
            <a:noFill/>
            <a:ln w="19050" cap="flat" cmpd="sng">
              <a:solidFill>
                <a:schemeClr val="dk1"/>
              </a:solidFill>
              <a:prstDash val="solid"/>
              <a:round/>
              <a:headEnd type="none" w="med" len="med"/>
              <a:tailEnd type="stealth" w="med" len="med"/>
            </a:ln>
          </p:spPr>
        </p:cxnSp>
        <p:sp>
          <p:nvSpPr>
            <p:cNvPr id="100" name="Google Shape;119;p26">
              <a:extLst>
                <a:ext uri="{FF2B5EF4-FFF2-40B4-BE49-F238E27FC236}">
                  <a16:creationId xmlns:a16="http://schemas.microsoft.com/office/drawing/2014/main" id="{1DE56FBD-37B9-4F55-AC4F-70480DC33A3E}"/>
                </a:ext>
              </a:extLst>
            </p:cNvPr>
            <p:cNvSpPr txBox="1"/>
            <p:nvPr/>
          </p:nvSpPr>
          <p:spPr>
            <a:xfrm>
              <a:off x="490675" y="3268200"/>
              <a:ext cx="1419900" cy="5727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Storage Node (SN)</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101" name="Google Shape;120;p26">
              <a:extLst>
                <a:ext uri="{FF2B5EF4-FFF2-40B4-BE49-F238E27FC236}">
                  <a16:creationId xmlns:a16="http://schemas.microsoft.com/office/drawing/2014/main" id="{274030D3-7BE4-4927-97DF-60B42785D5C0}"/>
                </a:ext>
              </a:extLst>
            </p:cNvPr>
            <p:cNvSpPr txBox="1"/>
            <p:nvPr/>
          </p:nvSpPr>
          <p:spPr>
            <a:xfrm>
              <a:off x="490675" y="1626650"/>
              <a:ext cx="1091100" cy="4362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Bitline </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Contact</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cxnSp>
          <p:nvCxnSpPr>
            <p:cNvPr id="102" name="Google Shape;121;p26">
              <a:extLst>
                <a:ext uri="{FF2B5EF4-FFF2-40B4-BE49-F238E27FC236}">
                  <a16:creationId xmlns:a16="http://schemas.microsoft.com/office/drawing/2014/main" id="{4DD0072B-6081-4F08-8369-665441CE31FF}"/>
                </a:ext>
              </a:extLst>
            </p:cNvPr>
            <p:cNvCxnSpPr>
              <a:stCxn id="90" idx="1"/>
            </p:cNvCxnSpPr>
            <p:nvPr/>
          </p:nvCxnSpPr>
          <p:spPr>
            <a:xfrm rot="10800000">
              <a:off x="1345330" y="2101230"/>
              <a:ext cx="512100" cy="396600"/>
            </a:xfrm>
            <a:prstGeom prst="straightConnector1">
              <a:avLst/>
            </a:prstGeom>
            <a:noFill/>
            <a:ln w="19050" cap="flat" cmpd="sng">
              <a:solidFill>
                <a:schemeClr val="dk1"/>
              </a:solidFill>
              <a:prstDash val="solid"/>
              <a:round/>
              <a:headEnd type="none" w="med" len="med"/>
              <a:tailEnd type="stealth" w="med" len="med"/>
            </a:ln>
          </p:spPr>
        </p:cxnSp>
        <p:sp>
          <p:nvSpPr>
            <p:cNvPr id="103" name="Google Shape;122;p26">
              <a:extLst>
                <a:ext uri="{FF2B5EF4-FFF2-40B4-BE49-F238E27FC236}">
                  <a16:creationId xmlns:a16="http://schemas.microsoft.com/office/drawing/2014/main" id="{D65A0230-EDA7-4636-A767-E64948CA348E}"/>
                </a:ext>
              </a:extLst>
            </p:cNvPr>
            <p:cNvSpPr txBox="1"/>
            <p:nvPr/>
          </p:nvSpPr>
          <p:spPr>
            <a:xfrm>
              <a:off x="347525" y="2662900"/>
              <a:ext cx="997800" cy="3489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Cell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104" name="Google Shape;136;p26">
              <a:extLst>
                <a:ext uri="{FF2B5EF4-FFF2-40B4-BE49-F238E27FC236}">
                  <a16:creationId xmlns:a16="http://schemas.microsoft.com/office/drawing/2014/main" id="{7C4B9F3D-0E83-482A-8572-6653ED611757}"/>
                </a:ext>
              </a:extLst>
            </p:cNvPr>
            <p:cNvSpPr txBox="1"/>
            <p:nvPr/>
          </p:nvSpPr>
          <p:spPr>
            <a:xfrm>
              <a:off x="846425" y="803120"/>
              <a:ext cx="2111400" cy="484290"/>
            </a:xfrm>
            <a:prstGeom prst="rect">
              <a:avLst/>
            </a:prstGeom>
            <a:noFill/>
            <a:ln>
              <a:noFill/>
            </a:ln>
          </p:spPr>
          <p:txBody>
            <a:bodyPr spcFirstLastPara="1" wrap="square" lIns="91425" tIns="91425" rIns="91425" bIns="91425"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3200" b="1" i="0" u="none" strike="noStrike" kern="1200" cap="none" spc="0" normalizeH="0" baseline="0" noProof="0" dirty="0">
                  <a:ln>
                    <a:noFill/>
                  </a:ln>
                  <a:solidFill>
                    <a:prstClr val="black"/>
                  </a:solidFill>
                  <a:effectLst/>
                  <a:uLnTx/>
                  <a:uFillTx/>
                  <a:latin typeface="Proxima Nova"/>
                  <a:ea typeface="Proxima Nova"/>
                  <a:cs typeface="Proxima Nova"/>
                  <a:sym typeface="Proxima Nova"/>
                </a:rPr>
                <a:t>Top View</a:t>
              </a:r>
              <a:endParaRPr kumimoji="0" sz="3200" b="1" i="0" u="none" strike="noStrike" kern="1200" cap="none" spc="0" normalizeH="0" baseline="0" noProof="0" dirty="0">
                <a:ln>
                  <a:noFill/>
                </a:ln>
                <a:solidFill>
                  <a:prstClr val="black"/>
                </a:solidFill>
                <a:effectLst/>
                <a:uLnTx/>
                <a:uFillTx/>
                <a:latin typeface="Proxima Nova"/>
                <a:ea typeface="Proxima Nova"/>
                <a:cs typeface="Proxima Nova"/>
                <a:sym typeface="Proxima Nova"/>
              </a:endParaRPr>
            </a:p>
          </p:txBody>
        </p:sp>
        <p:sp>
          <p:nvSpPr>
            <p:cNvPr id="105" name="Google Shape;145;p26">
              <a:extLst>
                <a:ext uri="{FF2B5EF4-FFF2-40B4-BE49-F238E27FC236}">
                  <a16:creationId xmlns:a16="http://schemas.microsoft.com/office/drawing/2014/main" id="{90AD8FD4-C31C-4814-839A-0B5233B5B006}"/>
                </a:ext>
              </a:extLst>
            </p:cNvPr>
            <p:cNvSpPr/>
            <p:nvPr/>
          </p:nvSpPr>
          <p:spPr>
            <a:xfrm>
              <a:off x="1860438" y="1720400"/>
              <a:ext cx="106877" cy="1791299"/>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Google Shape;146;p26">
              <a:extLst>
                <a:ext uri="{FF2B5EF4-FFF2-40B4-BE49-F238E27FC236}">
                  <a16:creationId xmlns:a16="http://schemas.microsoft.com/office/drawing/2014/main" id="{7C97CE11-9C81-495D-8ADE-A56B95A23ABA}"/>
                </a:ext>
              </a:extLst>
            </p:cNvPr>
            <p:cNvSpPr/>
            <p:nvPr/>
          </p:nvSpPr>
          <p:spPr>
            <a:xfrm rot="5400000">
              <a:off x="1977400" y="1619525"/>
              <a:ext cx="106800" cy="1467000"/>
            </a:xfrm>
            <a:prstGeom prst="rect">
              <a:avLst/>
            </a:prstGeom>
            <a:solidFill>
              <a:srgbClr val="F3F3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Google Shape;147;p26">
              <a:extLst>
                <a:ext uri="{FF2B5EF4-FFF2-40B4-BE49-F238E27FC236}">
                  <a16:creationId xmlns:a16="http://schemas.microsoft.com/office/drawing/2014/main" id="{69B47BDD-F878-47DF-808B-7E2F8CE7BD02}"/>
                </a:ext>
              </a:extLst>
            </p:cNvPr>
            <p:cNvSpPr/>
            <p:nvPr/>
          </p:nvSpPr>
          <p:spPr>
            <a:xfrm rot="5400000">
              <a:off x="1977400" y="2011922"/>
              <a:ext cx="106800" cy="1467000"/>
            </a:xfrm>
            <a:prstGeom prst="rect">
              <a:avLst/>
            </a:prstGeom>
            <a:solidFill>
              <a:srgbClr val="F3F3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Google Shape;148;p26">
              <a:extLst>
                <a:ext uri="{FF2B5EF4-FFF2-40B4-BE49-F238E27FC236}">
                  <a16:creationId xmlns:a16="http://schemas.microsoft.com/office/drawing/2014/main" id="{24E96E13-6E84-4B49-8B46-F4327E8E666A}"/>
                </a:ext>
              </a:extLst>
            </p:cNvPr>
            <p:cNvSpPr/>
            <p:nvPr/>
          </p:nvSpPr>
          <p:spPr>
            <a:xfrm>
              <a:off x="1836813" y="2478913"/>
              <a:ext cx="140700" cy="140700"/>
            </a:xfrm>
            <a:prstGeom prst="ellipse">
              <a:avLst/>
            </a:prstGeom>
            <a:solidFill>
              <a:schemeClr val="lt2"/>
            </a:solidFill>
            <a:ln w="2857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Google Shape;149;p26">
              <a:extLst>
                <a:ext uri="{FF2B5EF4-FFF2-40B4-BE49-F238E27FC236}">
                  <a16:creationId xmlns:a16="http://schemas.microsoft.com/office/drawing/2014/main" id="{DDBEECEF-CDA1-4D93-96A6-D4BB35184667}"/>
                </a:ext>
              </a:extLst>
            </p:cNvPr>
            <p:cNvSpPr/>
            <p:nvPr/>
          </p:nvSpPr>
          <p:spPr>
            <a:xfrm>
              <a:off x="1212450" y="2489050"/>
              <a:ext cx="883800" cy="755700"/>
            </a:xfrm>
            <a:prstGeom prst="rect">
              <a:avLst/>
            </a:prstGeom>
            <a:noFill/>
            <a:ln w="19050"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0" name="Group 109">
            <a:extLst>
              <a:ext uri="{FF2B5EF4-FFF2-40B4-BE49-F238E27FC236}">
                <a16:creationId xmlns:a16="http://schemas.microsoft.com/office/drawing/2014/main" id="{B9DC5057-16C8-46BB-AB9B-017C1EFF422D}"/>
              </a:ext>
            </a:extLst>
          </p:cNvPr>
          <p:cNvGrpSpPr/>
          <p:nvPr/>
        </p:nvGrpSpPr>
        <p:grpSpPr>
          <a:xfrm>
            <a:off x="4885252" y="1465262"/>
            <a:ext cx="3762096" cy="4322411"/>
            <a:chOff x="5135550" y="506218"/>
            <a:chExt cx="2853449" cy="3278432"/>
          </a:xfrm>
        </p:grpSpPr>
        <p:sp>
          <p:nvSpPr>
            <p:cNvPr id="111" name="Google Shape;123;p26">
              <a:extLst>
                <a:ext uri="{FF2B5EF4-FFF2-40B4-BE49-F238E27FC236}">
                  <a16:creationId xmlns:a16="http://schemas.microsoft.com/office/drawing/2014/main" id="{1F0E206E-E18E-4EBE-9C61-8CE439C153F8}"/>
                </a:ext>
              </a:extLst>
            </p:cNvPr>
            <p:cNvSpPr/>
            <p:nvPr/>
          </p:nvSpPr>
          <p:spPr>
            <a:xfrm>
              <a:off x="5135550" y="295275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 name="Google Shape;124;p26">
              <a:extLst>
                <a:ext uri="{FF2B5EF4-FFF2-40B4-BE49-F238E27FC236}">
                  <a16:creationId xmlns:a16="http://schemas.microsoft.com/office/drawing/2014/main" id="{D69CA7CB-023C-4AB1-82C1-29DB22749F36}"/>
                </a:ext>
              </a:extLst>
            </p:cNvPr>
            <p:cNvSpPr/>
            <p:nvPr/>
          </p:nvSpPr>
          <p:spPr>
            <a:xfrm rot="10800000">
              <a:off x="7139553"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 name="Google Shape;125;p26">
              <a:extLst>
                <a:ext uri="{FF2B5EF4-FFF2-40B4-BE49-F238E27FC236}">
                  <a16:creationId xmlns:a16="http://schemas.microsoft.com/office/drawing/2014/main" id="{AAFC1AEA-BB6F-4D59-BA49-C7258F845130}"/>
                </a:ext>
              </a:extLst>
            </p:cNvPr>
            <p:cNvSpPr/>
            <p:nvPr/>
          </p:nvSpPr>
          <p:spPr>
            <a:xfrm rot="10800000">
              <a:off x="5385400"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Google Shape;126;p26">
              <a:extLst>
                <a:ext uri="{FF2B5EF4-FFF2-40B4-BE49-F238E27FC236}">
                  <a16:creationId xmlns:a16="http://schemas.microsoft.com/office/drawing/2014/main" id="{3FA70D13-609B-4577-AB63-C87AA69583D7}"/>
                </a:ext>
              </a:extLst>
            </p:cNvPr>
            <p:cNvSpPr/>
            <p:nvPr/>
          </p:nvSpPr>
          <p:spPr>
            <a:xfrm rot="10800000">
              <a:off x="6283845"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Google Shape;127;p26">
              <a:extLst>
                <a:ext uri="{FF2B5EF4-FFF2-40B4-BE49-F238E27FC236}">
                  <a16:creationId xmlns:a16="http://schemas.microsoft.com/office/drawing/2014/main" id="{B44F0F31-4FC4-4305-BA38-BE473A8B8E5D}"/>
                </a:ext>
              </a:extLst>
            </p:cNvPr>
            <p:cNvSpPr/>
            <p:nvPr/>
          </p:nvSpPr>
          <p:spPr>
            <a:xfrm>
              <a:off x="6391700" y="1977875"/>
              <a:ext cx="333000" cy="522300"/>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 name="Google Shape;128;p26">
              <a:extLst>
                <a:ext uri="{FF2B5EF4-FFF2-40B4-BE49-F238E27FC236}">
                  <a16:creationId xmlns:a16="http://schemas.microsoft.com/office/drawing/2014/main" id="{E8838D87-B76D-4CDA-9ED7-CC784063B8AB}"/>
                </a:ext>
              </a:extLst>
            </p:cNvPr>
            <p:cNvSpPr/>
            <p:nvPr/>
          </p:nvSpPr>
          <p:spPr>
            <a:xfrm>
              <a:off x="5505675"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Google Shape;129;p26">
              <a:extLst>
                <a:ext uri="{FF2B5EF4-FFF2-40B4-BE49-F238E27FC236}">
                  <a16:creationId xmlns:a16="http://schemas.microsoft.com/office/drawing/2014/main" id="{C0721F59-ECE3-41A1-93B4-53D95F13E21B}"/>
                </a:ext>
              </a:extLst>
            </p:cNvPr>
            <p:cNvSpPr txBox="1"/>
            <p:nvPr/>
          </p:nvSpPr>
          <p:spPr>
            <a:xfrm rot="-5401034">
              <a:off x="5160835" y="1856108"/>
              <a:ext cx="997800" cy="2331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prstClr val="black"/>
                  </a:solidFill>
                  <a:effectLst/>
                  <a:uLnTx/>
                  <a:uFillTx/>
                  <a:latin typeface="Proxima Nova"/>
                  <a:ea typeface="Proxima Nova"/>
                  <a:cs typeface="Proxima Nova"/>
                  <a:sym typeface="Proxima Nova"/>
                </a:rPr>
                <a:t>Capacitor</a:t>
              </a:r>
              <a:endParaRPr kumimoji="0" sz="1800" b="1" i="0" u="none" strike="noStrike" kern="1200" cap="none" spc="0" normalizeH="0" baseline="0" noProof="0" dirty="0">
                <a:ln>
                  <a:noFill/>
                </a:ln>
                <a:solidFill>
                  <a:prstClr val="black"/>
                </a:solidFill>
                <a:effectLst/>
                <a:uLnTx/>
                <a:uFillTx/>
                <a:latin typeface="Proxima Nova"/>
                <a:ea typeface="Proxima Nova"/>
                <a:cs typeface="Proxima Nova"/>
                <a:sym typeface="Proxima Nova"/>
              </a:endParaRPr>
            </a:p>
          </p:txBody>
        </p:sp>
        <p:sp>
          <p:nvSpPr>
            <p:cNvPr id="118" name="Google Shape;130;p26">
              <a:extLst>
                <a:ext uri="{FF2B5EF4-FFF2-40B4-BE49-F238E27FC236}">
                  <a16:creationId xmlns:a16="http://schemas.microsoft.com/office/drawing/2014/main" id="{845E9F3A-6EE6-4657-A9E1-14A5D06386A4}"/>
                </a:ext>
              </a:extLst>
            </p:cNvPr>
            <p:cNvSpPr/>
            <p:nvPr/>
          </p:nvSpPr>
          <p:spPr>
            <a:xfrm>
              <a:off x="5834600"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Google Shape;131;p26">
              <a:extLst>
                <a:ext uri="{FF2B5EF4-FFF2-40B4-BE49-F238E27FC236}">
                  <a16:creationId xmlns:a16="http://schemas.microsoft.com/office/drawing/2014/main" id="{059863FA-8282-4A5D-B822-C9FD0BD3FDB9}"/>
                </a:ext>
              </a:extLst>
            </p:cNvPr>
            <p:cNvSpPr/>
            <p:nvPr/>
          </p:nvSpPr>
          <p:spPr>
            <a:xfrm>
              <a:off x="6712225"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Google Shape;132;p26">
              <a:extLst>
                <a:ext uri="{FF2B5EF4-FFF2-40B4-BE49-F238E27FC236}">
                  <a16:creationId xmlns:a16="http://schemas.microsoft.com/office/drawing/2014/main" id="{6B5FB9F8-8F37-480A-8EF9-FF4643C9B79B}"/>
                </a:ext>
              </a:extLst>
            </p:cNvPr>
            <p:cNvSpPr/>
            <p:nvPr/>
          </p:nvSpPr>
          <p:spPr>
            <a:xfrm>
              <a:off x="7259850"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Google Shape;133;p26">
              <a:extLst>
                <a:ext uri="{FF2B5EF4-FFF2-40B4-BE49-F238E27FC236}">
                  <a16:creationId xmlns:a16="http://schemas.microsoft.com/office/drawing/2014/main" id="{2AECF072-EE05-4149-BF55-4978BC522468}"/>
                </a:ext>
              </a:extLst>
            </p:cNvPr>
            <p:cNvSpPr txBox="1"/>
            <p:nvPr/>
          </p:nvSpPr>
          <p:spPr>
            <a:xfrm>
              <a:off x="5815925" y="2628500"/>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WL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122" name="Google Shape;134;p26">
              <a:extLst>
                <a:ext uri="{FF2B5EF4-FFF2-40B4-BE49-F238E27FC236}">
                  <a16:creationId xmlns:a16="http://schemas.microsoft.com/office/drawing/2014/main" id="{2523EBA7-6946-46EF-8FDB-EBB3C7F2988B}"/>
                </a:ext>
              </a:extLst>
            </p:cNvPr>
            <p:cNvSpPr/>
            <p:nvPr/>
          </p:nvSpPr>
          <p:spPr>
            <a:xfrm>
              <a:off x="5751313" y="2572663"/>
              <a:ext cx="696525" cy="696620"/>
            </a:xfrm>
            <a:custGeom>
              <a:avLst/>
              <a:gdLst/>
              <a:ahLst/>
              <a:cxnLst/>
              <a:rect l="l" t="t" r="r" b="b"/>
              <a:pathLst>
                <a:path w="27861" h="25986" extrusionOk="0">
                  <a:moveTo>
                    <a:pt x="0" y="0"/>
                  </a:moveTo>
                  <a:lnTo>
                    <a:pt x="4822" y="25986"/>
                  </a:lnTo>
                  <a:lnTo>
                    <a:pt x="24111" y="25986"/>
                  </a:lnTo>
                  <a:lnTo>
                    <a:pt x="27861" y="268"/>
                  </a:lnTo>
                </a:path>
              </a:pathLst>
            </a:custGeom>
            <a:noFill/>
            <a:ln w="19050" cap="flat" cmpd="sng">
              <a:solidFill>
                <a:schemeClr val="lt1"/>
              </a:solidFill>
              <a:prstDash val="solid"/>
              <a:round/>
              <a:headEnd type="stealth" w="med" len="med"/>
              <a:tailEnd type="stealth" w="med" len="me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Google Shape;135;p26">
              <a:extLst>
                <a:ext uri="{FF2B5EF4-FFF2-40B4-BE49-F238E27FC236}">
                  <a16:creationId xmlns:a16="http://schemas.microsoft.com/office/drawing/2014/main" id="{A45A53F5-BC8B-4E81-AAA3-CE60CAC4F5FA}"/>
                </a:ext>
              </a:extLst>
            </p:cNvPr>
            <p:cNvSpPr txBox="1"/>
            <p:nvPr/>
          </p:nvSpPr>
          <p:spPr>
            <a:xfrm>
              <a:off x="5613900" y="3341775"/>
              <a:ext cx="997800" cy="2331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Channel</a:t>
              </a:r>
              <a:endParaRPr kumimoji="0" sz="1800" b="0" i="0" u="none" strike="noStrike" kern="1200" cap="none" spc="0" normalizeH="0" baseline="0" noProof="0">
                <a:ln>
                  <a:noFill/>
                </a:ln>
                <a:solidFill>
                  <a:prstClr val="white"/>
                </a:solidFill>
                <a:effectLst/>
                <a:uLnTx/>
                <a:uFillTx/>
                <a:latin typeface="Proxima Nova"/>
                <a:ea typeface="Proxima Nova"/>
                <a:cs typeface="Proxima Nova"/>
                <a:sym typeface="Proxima Nova"/>
              </a:endParaRPr>
            </a:p>
          </p:txBody>
        </p:sp>
        <p:sp>
          <p:nvSpPr>
            <p:cNvPr id="124" name="Google Shape;137;p26">
              <a:extLst>
                <a:ext uri="{FF2B5EF4-FFF2-40B4-BE49-F238E27FC236}">
                  <a16:creationId xmlns:a16="http://schemas.microsoft.com/office/drawing/2014/main" id="{EBCA86B6-1848-4AF5-99F2-77B59EA063C5}"/>
                </a:ext>
              </a:extLst>
            </p:cNvPr>
            <p:cNvSpPr txBox="1"/>
            <p:nvPr/>
          </p:nvSpPr>
          <p:spPr>
            <a:xfrm>
              <a:off x="5472070" y="506218"/>
              <a:ext cx="2279260" cy="513545"/>
            </a:xfrm>
            <a:prstGeom prst="rect">
              <a:avLst/>
            </a:prstGeom>
            <a:noFill/>
            <a:ln>
              <a:noFill/>
            </a:ln>
          </p:spPr>
          <p:txBody>
            <a:bodyPr spcFirstLastPara="1" wrap="square" lIns="91425" tIns="91425" rIns="91425" bIns="91425"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3200" b="1" i="0" u="none" strike="noStrike" kern="1200" cap="none" spc="0" normalizeH="0" baseline="0" noProof="0" dirty="0">
                  <a:ln>
                    <a:noFill/>
                  </a:ln>
                  <a:solidFill>
                    <a:prstClr val="black"/>
                  </a:solidFill>
                  <a:effectLst/>
                  <a:uLnTx/>
                  <a:uFillTx/>
                  <a:latin typeface="Proxima Nova"/>
                  <a:ea typeface="Proxima Nova"/>
                  <a:cs typeface="Proxima Nova"/>
                  <a:sym typeface="Proxima Nova"/>
                </a:rPr>
                <a:t>Cross Section</a:t>
              </a:r>
              <a:endParaRPr kumimoji="0" sz="3200" b="1" i="0" u="none" strike="noStrike" kern="1200" cap="none" spc="0" normalizeH="0" baseline="0" noProof="0" dirty="0">
                <a:ln>
                  <a:noFill/>
                </a:ln>
                <a:solidFill>
                  <a:prstClr val="black"/>
                </a:solidFill>
                <a:effectLst/>
                <a:uLnTx/>
                <a:uFillTx/>
                <a:latin typeface="Proxima Nova"/>
                <a:ea typeface="Proxima Nova"/>
                <a:cs typeface="Proxima Nova"/>
                <a:sym typeface="Proxima Nova"/>
              </a:endParaRPr>
            </a:p>
          </p:txBody>
        </p:sp>
        <p:sp>
          <p:nvSpPr>
            <p:cNvPr id="125" name="Google Shape;138;p26">
              <a:extLst>
                <a:ext uri="{FF2B5EF4-FFF2-40B4-BE49-F238E27FC236}">
                  <a16:creationId xmlns:a16="http://schemas.microsoft.com/office/drawing/2014/main" id="{45CCC1D6-9C68-4380-8F3F-F5E25860903C}"/>
                </a:ext>
              </a:extLst>
            </p:cNvPr>
            <p:cNvSpPr txBox="1"/>
            <p:nvPr/>
          </p:nvSpPr>
          <p:spPr>
            <a:xfrm>
              <a:off x="7067399" y="3478300"/>
              <a:ext cx="921600" cy="2331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P-Well</a:t>
              </a:r>
              <a:endParaRPr kumimoji="0" sz="1800" b="0" i="0" u="none" strike="noStrike" kern="1200" cap="none" spc="0" normalizeH="0" baseline="0" noProof="0">
                <a:ln>
                  <a:noFill/>
                </a:ln>
                <a:solidFill>
                  <a:prstClr val="white"/>
                </a:solidFill>
                <a:effectLst/>
                <a:uLnTx/>
                <a:uFillTx/>
                <a:latin typeface="Proxima Nova"/>
                <a:ea typeface="Proxima Nova"/>
                <a:cs typeface="Proxima Nova"/>
                <a:sym typeface="Proxima Nova"/>
              </a:endParaRPr>
            </a:p>
          </p:txBody>
        </p:sp>
        <p:sp>
          <p:nvSpPr>
            <p:cNvPr id="126" name="Google Shape;139;p26">
              <a:extLst>
                <a:ext uri="{FF2B5EF4-FFF2-40B4-BE49-F238E27FC236}">
                  <a16:creationId xmlns:a16="http://schemas.microsoft.com/office/drawing/2014/main" id="{F31826CD-2B1D-4C4C-8FB1-94467C9A1A24}"/>
                </a:ext>
              </a:extLst>
            </p:cNvPr>
            <p:cNvSpPr/>
            <p:nvPr/>
          </p:nvSpPr>
          <p:spPr>
            <a:xfrm>
              <a:off x="6358700" y="237767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Google Shape;140;p26">
              <a:extLst>
                <a:ext uri="{FF2B5EF4-FFF2-40B4-BE49-F238E27FC236}">
                  <a16:creationId xmlns:a16="http://schemas.microsoft.com/office/drawing/2014/main" id="{A820F051-301F-4C0C-8254-7E62CF3E22B5}"/>
                </a:ext>
              </a:extLst>
            </p:cNvPr>
            <p:cNvSpPr txBox="1"/>
            <p:nvPr/>
          </p:nvSpPr>
          <p:spPr>
            <a:xfrm>
              <a:off x="7255800" y="2543250"/>
              <a:ext cx="399000" cy="3333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n+</a:t>
              </a:r>
              <a:endParaRPr kumimoji="0" sz="1800" b="0" i="0" u="none" strike="noStrike" kern="1200" cap="none" spc="0" normalizeH="0" baseline="0" noProof="0">
                <a:ln>
                  <a:noFill/>
                </a:ln>
                <a:solidFill>
                  <a:prstClr val="white"/>
                </a:solidFill>
                <a:effectLst/>
                <a:uLnTx/>
                <a:uFillTx/>
                <a:latin typeface="Proxima Nova"/>
                <a:ea typeface="Proxima Nova"/>
                <a:cs typeface="Proxima Nova"/>
                <a:sym typeface="Proxima Nova"/>
              </a:endParaRPr>
            </a:p>
          </p:txBody>
        </p:sp>
        <p:sp>
          <p:nvSpPr>
            <p:cNvPr id="128" name="Google Shape;141;p26">
              <a:extLst>
                <a:ext uri="{FF2B5EF4-FFF2-40B4-BE49-F238E27FC236}">
                  <a16:creationId xmlns:a16="http://schemas.microsoft.com/office/drawing/2014/main" id="{8C3F4645-727B-4AAB-B37B-D5EE773C1C26}"/>
                </a:ext>
              </a:extLst>
            </p:cNvPr>
            <p:cNvSpPr txBox="1"/>
            <p:nvPr/>
          </p:nvSpPr>
          <p:spPr>
            <a:xfrm>
              <a:off x="5233975" y="999450"/>
              <a:ext cx="997800" cy="333300"/>
            </a:xfrm>
            <a:prstGeom prst="rect">
              <a:avLst/>
            </a:prstGeom>
            <a:no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Cell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129" name="Google Shape;142;p26">
              <a:extLst>
                <a:ext uri="{FF2B5EF4-FFF2-40B4-BE49-F238E27FC236}">
                  <a16:creationId xmlns:a16="http://schemas.microsoft.com/office/drawing/2014/main" id="{679BB1F1-7A8D-4607-AC1A-1C43F1310FCF}"/>
                </a:ext>
              </a:extLst>
            </p:cNvPr>
            <p:cNvSpPr txBox="1"/>
            <p:nvPr/>
          </p:nvSpPr>
          <p:spPr>
            <a:xfrm>
              <a:off x="6360575" y="1626650"/>
              <a:ext cx="399000" cy="289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130" name="Google Shape;143;p26">
              <a:extLst>
                <a:ext uri="{FF2B5EF4-FFF2-40B4-BE49-F238E27FC236}">
                  <a16:creationId xmlns:a16="http://schemas.microsoft.com/office/drawing/2014/main" id="{1DFD11BA-BB4A-45A1-B9FB-916E9FEA85C5}"/>
                </a:ext>
              </a:extLst>
            </p:cNvPr>
            <p:cNvSpPr txBox="1"/>
            <p:nvPr/>
          </p:nvSpPr>
          <p:spPr>
            <a:xfrm>
              <a:off x="5343313" y="2552550"/>
              <a:ext cx="548700" cy="400200"/>
            </a:xfrm>
            <a:prstGeom prst="rect">
              <a:avLst/>
            </a:prstGeom>
            <a:noFill/>
            <a:ln>
              <a:noFill/>
            </a:ln>
          </p:spPr>
          <p:txBody>
            <a:bodyPr spcFirstLastPara="1" wrap="square" lIns="91425" tIns="91425" rIns="91425" bIns="91425"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SN</a:t>
              </a: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Google Shape;144;p26">
              <a:extLst>
                <a:ext uri="{FF2B5EF4-FFF2-40B4-BE49-F238E27FC236}">
                  <a16:creationId xmlns:a16="http://schemas.microsoft.com/office/drawing/2014/main" id="{C3F953BF-9D2D-4044-9026-9C66E9ADFEFC}"/>
                </a:ext>
              </a:extLst>
            </p:cNvPr>
            <p:cNvSpPr/>
            <p:nvPr/>
          </p:nvSpPr>
          <p:spPr>
            <a:xfrm>
              <a:off x="5287425" y="1332750"/>
              <a:ext cx="1265700" cy="2378400"/>
            </a:xfrm>
            <a:prstGeom prst="rect">
              <a:avLst/>
            </a:prstGeom>
            <a:noFill/>
            <a:ln w="19050"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5643834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9E23B-2F22-41ED-9416-1DD1000367AB}"/>
              </a:ext>
            </a:extLst>
          </p:cNvPr>
          <p:cNvSpPr>
            <a:spLocks noGrp="1"/>
          </p:cNvSpPr>
          <p:nvPr>
            <p:ph type="title"/>
          </p:nvPr>
        </p:nvSpPr>
        <p:spPr/>
        <p:txBody>
          <a:bodyPr/>
          <a:lstStyle/>
          <a:p>
            <a:r>
              <a:rPr lang="en-US" sz="3600" b="1" dirty="0"/>
              <a:t>Mechanism 0: Reflecting Electric Field</a:t>
            </a:r>
            <a:endParaRPr lang="en-CH" sz="3600" dirty="0"/>
          </a:p>
        </p:txBody>
      </p:sp>
      <p:grpSp>
        <p:nvGrpSpPr>
          <p:cNvPr id="25" name="Google Shape;205;p28">
            <a:extLst>
              <a:ext uri="{FF2B5EF4-FFF2-40B4-BE49-F238E27FC236}">
                <a16:creationId xmlns:a16="http://schemas.microsoft.com/office/drawing/2014/main" id="{F0A9E796-CD72-4F9B-B738-524903EF14F4}"/>
              </a:ext>
            </a:extLst>
          </p:cNvPr>
          <p:cNvGrpSpPr/>
          <p:nvPr/>
        </p:nvGrpSpPr>
        <p:grpSpPr>
          <a:xfrm>
            <a:off x="2350915" y="1827876"/>
            <a:ext cx="4144822" cy="3557092"/>
            <a:chOff x="573700" y="1527325"/>
            <a:chExt cx="3239100" cy="2779800"/>
          </a:xfrm>
        </p:grpSpPr>
        <p:grpSp>
          <p:nvGrpSpPr>
            <p:cNvPr id="26" name="Google Shape;206;p28">
              <a:extLst>
                <a:ext uri="{FF2B5EF4-FFF2-40B4-BE49-F238E27FC236}">
                  <a16:creationId xmlns:a16="http://schemas.microsoft.com/office/drawing/2014/main" id="{AF9777D9-2030-49C6-839B-2C897FDB3C11}"/>
                </a:ext>
              </a:extLst>
            </p:cNvPr>
            <p:cNvGrpSpPr/>
            <p:nvPr/>
          </p:nvGrpSpPr>
          <p:grpSpPr>
            <a:xfrm>
              <a:off x="573700" y="1527325"/>
              <a:ext cx="3239100" cy="2779800"/>
              <a:chOff x="573700" y="1527325"/>
              <a:chExt cx="3239100" cy="2779800"/>
            </a:xfrm>
          </p:grpSpPr>
          <p:sp>
            <p:nvSpPr>
              <p:cNvPr id="29" name="Google Shape;207;p28">
                <a:extLst>
                  <a:ext uri="{FF2B5EF4-FFF2-40B4-BE49-F238E27FC236}">
                    <a16:creationId xmlns:a16="http://schemas.microsoft.com/office/drawing/2014/main" id="{6059496F-1B8D-4EE4-9930-A77E4C0204BC}"/>
                  </a:ext>
                </a:extLst>
              </p:cNvPr>
              <p:cNvSpPr/>
              <p:nvPr/>
            </p:nvSpPr>
            <p:spPr>
              <a:xfrm>
                <a:off x="573700" y="3006325"/>
                <a:ext cx="3239100" cy="1300800"/>
              </a:xfrm>
              <a:prstGeom prst="rect">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0" name="Google Shape;208;p28">
                <a:extLst>
                  <a:ext uri="{FF2B5EF4-FFF2-40B4-BE49-F238E27FC236}">
                    <a16:creationId xmlns:a16="http://schemas.microsoft.com/office/drawing/2014/main" id="{D0E7C359-AE52-457D-808D-66BBE90848CE}"/>
                  </a:ext>
                </a:extLst>
              </p:cNvPr>
              <p:cNvGrpSpPr/>
              <p:nvPr/>
            </p:nvGrpSpPr>
            <p:grpSpPr>
              <a:xfrm>
                <a:off x="826825" y="1527325"/>
                <a:ext cx="2853449" cy="2310900"/>
                <a:chOff x="5440350" y="1473750"/>
                <a:chExt cx="2853449" cy="2310900"/>
              </a:xfrm>
            </p:grpSpPr>
            <p:sp>
              <p:nvSpPr>
                <p:cNvPr id="31" name="Google Shape;209;p28">
                  <a:extLst>
                    <a:ext uri="{FF2B5EF4-FFF2-40B4-BE49-F238E27FC236}">
                      <a16:creationId xmlns:a16="http://schemas.microsoft.com/office/drawing/2014/main" id="{2AF56555-11CE-424D-A32F-430306D2FE45}"/>
                    </a:ext>
                  </a:extLst>
                </p:cNvPr>
                <p:cNvSpPr txBox="1"/>
                <p:nvPr/>
              </p:nvSpPr>
              <p:spPr>
                <a:xfrm>
                  <a:off x="7372199" y="3478300"/>
                  <a:ext cx="921600" cy="2331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P-Well</a:t>
                  </a:r>
                  <a:endParaRPr kumimoji="0" sz="1800" b="0" i="0" u="none" strike="noStrike" kern="1200" cap="none" spc="0" normalizeH="0" baseline="0" noProof="0">
                    <a:ln>
                      <a:noFill/>
                    </a:ln>
                    <a:solidFill>
                      <a:prstClr val="white"/>
                    </a:solidFill>
                    <a:effectLst/>
                    <a:uLnTx/>
                    <a:uFillTx/>
                    <a:latin typeface="Proxima Nova"/>
                    <a:ea typeface="Proxima Nova"/>
                    <a:cs typeface="Proxima Nova"/>
                    <a:sym typeface="Proxima Nova"/>
                  </a:endParaRPr>
                </a:p>
              </p:txBody>
            </p:sp>
            <p:sp>
              <p:nvSpPr>
                <p:cNvPr id="32" name="Google Shape;210;p28">
                  <a:extLst>
                    <a:ext uri="{FF2B5EF4-FFF2-40B4-BE49-F238E27FC236}">
                      <a16:creationId xmlns:a16="http://schemas.microsoft.com/office/drawing/2014/main" id="{81DC1051-C01B-4394-BEAE-550C20147E30}"/>
                    </a:ext>
                  </a:extLst>
                </p:cNvPr>
                <p:cNvSpPr/>
                <p:nvPr/>
              </p:nvSpPr>
              <p:spPr>
                <a:xfrm>
                  <a:off x="5440350" y="295275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Google Shape;211;p28">
                  <a:extLst>
                    <a:ext uri="{FF2B5EF4-FFF2-40B4-BE49-F238E27FC236}">
                      <a16:creationId xmlns:a16="http://schemas.microsoft.com/office/drawing/2014/main" id="{BAB07FE5-E546-47C9-AF52-1B419BB488EE}"/>
                    </a:ext>
                  </a:extLst>
                </p:cNvPr>
                <p:cNvSpPr/>
                <p:nvPr/>
              </p:nvSpPr>
              <p:spPr>
                <a:xfrm rot="10800000">
                  <a:off x="7444353"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Google Shape;212;p28">
                  <a:extLst>
                    <a:ext uri="{FF2B5EF4-FFF2-40B4-BE49-F238E27FC236}">
                      <a16:creationId xmlns:a16="http://schemas.microsoft.com/office/drawing/2014/main" id="{90DA506E-F73D-4331-9E66-0FD116ABF57C}"/>
                    </a:ext>
                  </a:extLst>
                </p:cNvPr>
                <p:cNvSpPr/>
                <p:nvPr/>
              </p:nvSpPr>
              <p:spPr>
                <a:xfrm rot="10800000">
                  <a:off x="5690200"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Google Shape;213;p28">
                  <a:extLst>
                    <a:ext uri="{FF2B5EF4-FFF2-40B4-BE49-F238E27FC236}">
                      <a16:creationId xmlns:a16="http://schemas.microsoft.com/office/drawing/2014/main" id="{25273104-5221-4E21-9480-38A17C6A0C45}"/>
                    </a:ext>
                  </a:extLst>
                </p:cNvPr>
                <p:cNvSpPr/>
                <p:nvPr/>
              </p:nvSpPr>
              <p:spPr>
                <a:xfrm rot="10800000">
                  <a:off x="6588645"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Google Shape;214;p28">
                  <a:extLst>
                    <a:ext uri="{FF2B5EF4-FFF2-40B4-BE49-F238E27FC236}">
                      <a16:creationId xmlns:a16="http://schemas.microsoft.com/office/drawing/2014/main" id="{7C7FF527-F65A-40FF-AC72-E9B614091E41}"/>
                    </a:ext>
                  </a:extLst>
                </p:cNvPr>
                <p:cNvSpPr/>
                <p:nvPr/>
              </p:nvSpPr>
              <p:spPr>
                <a:xfrm>
                  <a:off x="6696500" y="1977875"/>
                  <a:ext cx="333000" cy="522300"/>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Google Shape;215;p28">
                  <a:extLst>
                    <a:ext uri="{FF2B5EF4-FFF2-40B4-BE49-F238E27FC236}">
                      <a16:creationId xmlns:a16="http://schemas.microsoft.com/office/drawing/2014/main" id="{0A100728-8C8F-49E8-8A7A-2A643A56425C}"/>
                    </a:ext>
                  </a:extLst>
                </p:cNvPr>
                <p:cNvSpPr/>
                <p:nvPr/>
              </p:nvSpPr>
              <p:spPr>
                <a:xfrm>
                  <a:off x="5810475"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Google Shape;216;p28">
                  <a:extLst>
                    <a:ext uri="{FF2B5EF4-FFF2-40B4-BE49-F238E27FC236}">
                      <a16:creationId xmlns:a16="http://schemas.microsoft.com/office/drawing/2014/main" id="{E4FD2089-F63B-4A7C-9760-462DD8708C11}"/>
                    </a:ext>
                  </a:extLst>
                </p:cNvPr>
                <p:cNvSpPr/>
                <p:nvPr/>
              </p:nvSpPr>
              <p:spPr>
                <a:xfrm>
                  <a:off x="6139400"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Google Shape;217;p28">
                  <a:extLst>
                    <a:ext uri="{FF2B5EF4-FFF2-40B4-BE49-F238E27FC236}">
                      <a16:creationId xmlns:a16="http://schemas.microsoft.com/office/drawing/2014/main" id="{8234067B-FD53-4335-84FF-1B853F85B119}"/>
                    </a:ext>
                  </a:extLst>
                </p:cNvPr>
                <p:cNvSpPr/>
                <p:nvPr/>
              </p:nvSpPr>
              <p:spPr>
                <a:xfrm>
                  <a:off x="7017025"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Google Shape;218;p28">
                  <a:extLst>
                    <a:ext uri="{FF2B5EF4-FFF2-40B4-BE49-F238E27FC236}">
                      <a16:creationId xmlns:a16="http://schemas.microsoft.com/office/drawing/2014/main" id="{E7680EFE-871C-4233-8194-AF2A7E8B3476}"/>
                    </a:ext>
                  </a:extLst>
                </p:cNvPr>
                <p:cNvSpPr/>
                <p:nvPr/>
              </p:nvSpPr>
              <p:spPr>
                <a:xfrm>
                  <a:off x="7564650"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Google Shape;219;p28">
                  <a:extLst>
                    <a:ext uri="{FF2B5EF4-FFF2-40B4-BE49-F238E27FC236}">
                      <a16:creationId xmlns:a16="http://schemas.microsoft.com/office/drawing/2014/main" id="{8F9CD239-9D49-43B7-AFDA-F9CE2D5D4C1A}"/>
                    </a:ext>
                  </a:extLst>
                </p:cNvPr>
                <p:cNvSpPr txBox="1"/>
                <p:nvPr/>
              </p:nvSpPr>
              <p:spPr>
                <a:xfrm>
                  <a:off x="6120725" y="2628500"/>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WL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42" name="Google Shape;220;p28">
                  <a:extLst>
                    <a:ext uri="{FF2B5EF4-FFF2-40B4-BE49-F238E27FC236}">
                      <a16:creationId xmlns:a16="http://schemas.microsoft.com/office/drawing/2014/main" id="{FFE40EC8-F2DC-49CE-A0BB-A7B0C6F729C9}"/>
                    </a:ext>
                  </a:extLst>
                </p:cNvPr>
                <p:cNvSpPr/>
                <p:nvPr/>
              </p:nvSpPr>
              <p:spPr>
                <a:xfrm>
                  <a:off x="6663500" y="237767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Google Shape;221;p28">
                  <a:extLst>
                    <a:ext uri="{FF2B5EF4-FFF2-40B4-BE49-F238E27FC236}">
                      <a16:creationId xmlns:a16="http://schemas.microsoft.com/office/drawing/2014/main" id="{220134C1-9AC5-443E-91AC-91FD2021A821}"/>
                    </a:ext>
                  </a:extLst>
                </p:cNvPr>
                <p:cNvSpPr txBox="1"/>
                <p:nvPr/>
              </p:nvSpPr>
              <p:spPr>
                <a:xfrm>
                  <a:off x="6665375" y="1626650"/>
                  <a:ext cx="399000" cy="289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grpSp>
        </p:grpSp>
        <p:sp>
          <p:nvSpPr>
            <p:cNvPr id="27" name="Google Shape;222;p28">
              <a:extLst>
                <a:ext uri="{FF2B5EF4-FFF2-40B4-BE49-F238E27FC236}">
                  <a16:creationId xmlns:a16="http://schemas.microsoft.com/office/drawing/2014/main" id="{B7948A61-8A30-4F3D-9470-EFBE9C533A0E}"/>
                </a:ext>
              </a:extLst>
            </p:cNvPr>
            <p:cNvSpPr txBox="1"/>
            <p:nvPr/>
          </p:nvSpPr>
          <p:spPr>
            <a:xfrm>
              <a:off x="2539524" y="3478300"/>
              <a:ext cx="921600" cy="2331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P-Well</a:t>
              </a:r>
              <a:endParaRPr kumimoji="0" sz="1800" b="0" i="0" u="none" strike="noStrike" kern="1200" cap="none" spc="0" normalizeH="0" baseline="0" noProof="0">
                <a:ln>
                  <a:noFill/>
                </a:ln>
                <a:solidFill>
                  <a:prstClr val="white"/>
                </a:solidFill>
                <a:effectLst/>
                <a:uLnTx/>
                <a:uFillTx/>
                <a:latin typeface="Proxima Nova"/>
                <a:ea typeface="Proxima Nova"/>
                <a:cs typeface="Proxima Nova"/>
                <a:sym typeface="Proxima Nova"/>
              </a:endParaRPr>
            </a:p>
          </p:txBody>
        </p:sp>
        <p:sp>
          <p:nvSpPr>
            <p:cNvPr id="28" name="Google Shape;223;p28">
              <a:extLst>
                <a:ext uri="{FF2B5EF4-FFF2-40B4-BE49-F238E27FC236}">
                  <a16:creationId xmlns:a16="http://schemas.microsoft.com/office/drawing/2014/main" id="{B5D41194-D02B-468B-9881-BA0570A52CEF}"/>
                </a:ext>
              </a:extLst>
            </p:cNvPr>
            <p:cNvSpPr txBox="1"/>
            <p:nvPr/>
          </p:nvSpPr>
          <p:spPr>
            <a:xfrm>
              <a:off x="2462525" y="3966100"/>
              <a:ext cx="1151100" cy="2331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dirty="0">
                  <a:ln>
                    <a:noFill/>
                  </a:ln>
                  <a:solidFill>
                    <a:prstClr val="white"/>
                  </a:solidFill>
                  <a:effectLst/>
                  <a:uLnTx/>
                  <a:uFillTx/>
                  <a:latin typeface="Proxima Nova"/>
                  <a:ea typeface="Proxima Nova"/>
                  <a:cs typeface="Proxima Nova"/>
                  <a:sym typeface="Proxima Nova"/>
                </a:rPr>
                <a:t>N-Substrate</a:t>
              </a:r>
              <a:endParaRPr kumimoji="0" sz="1800" b="0" i="0" u="none" strike="noStrike" kern="1200" cap="none" spc="0" normalizeH="0" baseline="0" noProof="0" dirty="0">
                <a:ln>
                  <a:noFill/>
                </a:ln>
                <a:solidFill>
                  <a:prstClr val="white"/>
                </a:solidFill>
                <a:effectLst/>
                <a:uLnTx/>
                <a:uFillTx/>
                <a:latin typeface="Proxima Nova"/>
                <a:ea typeface="Proxima Nova"/>
                <a:cs typeface="Proxima Nova"/>
                <a:sym typeface="Proxima Nova"/>
              </a:endParaRPr>
            </a:p>
          </p:txBody>
        </p:sp>
      </p:grpSp>
      <p:grpSp>
        <p:nvGrpSpPr>
          <p:cNvPr id="44" name="Google Shape;224;p28">
            <a:extLst>
              <a:ext uri="{FF2B5EF4-FFF2-40B4-BE49-F238E27FC236}">
                <a16:creationId xmlns:a16="http://schemas.microsoft.com/office/drawing/2014/main" id="{0866DD73-A10C-4DD7-9507-A7CED815A847}"/>
              </a:ext>
            </a:extLst>
          </p:cNvPr>
          <p:cNvGrpSpPr/>
          <p:nvPr/>
        </p:nvGrpSpPr>
        <p:grpSpPr>
          <a:xfrm>
            <a:off x="3798284" y="4242039"/>
            <a:ext cx="503100" cy="829845"/>
            <a:chOff x="4386650" y="1641574"/>
            <a:chExt cx="503100" cy="829845"/>
          </a:xfrm>
        </p:grpSpPr>
        <p:grpSp>
          <p:nvGrpSpPr>
            <p:cNvPr id="45" name="Google Shape;225;p28">
              <a:extLst>
                <a:ext uri="{FF2B5EF4-FFF2-40B4-BE49-F238E27FC236}">
                  <a16:creationId xmlns:a16="http://schemas.microsoft.com/office/drawing/2014/main" id="{9B3AE040-5358-4604-B831-6583D11766FE}"/>
                </a:ext>
              </a:extLst>
            </p:cNvPr>
            <p:cNvGrpSpPr/>
            <p:nvPr/>
          </p:nvGrpSpPr>
          <p:grpSpPr>
            <a:xfrm rot="10800000">
              <a:off x="4386650" y="1641574"/>
              <a:ext cx="503100" cy="829845"/>
              <a:chOff x="4386650" y="1641525"/>
              <a:chExt cx="503100" cy="675000"/>
            </a:xfrm>
          </p:grpSpPr>
          <p:sp>
            <p:nvSpPr>
              <p:cNvPr id="47" name="Google Shape;226;p28">
                <a:extLst>
                  <a:ext uri="{FF2B5EF4-FFF2-40B4-BE49-F238E27FC236}">
                    <a16:creationId xmlns:a16="http://schemas.microsoft.com/office/drawing/2014/main" id="{CBBF6F12-8357-4666-ACC1-40461A3AADA5}"/>
                  </a:ext>
                </a:extLst>
              </p:cNvPr>
              <p:cNvSpPr/>
              <p:nvPr/>
            </p:nvSpPr>
            <p:spPr>
              <a:xfrm rot="8100000">
                <a:off x="4465131" y="1919111"/>
                <a:ext cx="329229" cy="329229"/>
              </a:xfrm>
              <a:prstGeom prst="rtTriangle">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8" name="Google Shape;227;p28">
                <a:extLst>
                  <a:ext uri="{FF2B5EF4-FFF2-40B4-BE49-F238E27FC236}">
                    <a16:creationId xmlns:a16="http://schemas.microsoft.com/office/drawing/2014/main" id="{C6E42CD1-0F43-4834-BF17-E78A918734C3}"/>
                  </a:ext>
                </a:extLst>
              </p:cNvPr>
              <p:cNvCxnSpPr/>
              <p:nvPr/>
            </p:nvCxnSpPr>
            <p:spPr>
              <a:xfrm>
                <a:off x="4386650" y="1835850"/>
                <a:ext cx="503100" cy="0"/>
              </a:xfrm>
              <a:prstGeom prst="straightConnector1">
                <a:avLst/>
              </a:prstGeom>
              <a:noFill/>
              <a:ln w="38100" cap="flat" cmpd="sng">
                <a:solidFill>
                  <a:schemeClr val="lt1"/>
                </a:solidFill>
                <a:prstDash val="solid"/>
                <a:round/>
                <a:headEnd type="none" w="med" len="med"/>
                <a:tailEnd type="none" w="med" len="med"/>
              </a:ln>
            </p:spPr>
          </p:cxnSp>
          <p:cxnSp>
            <p:nvCxnSpPr>
              <p:cNvPr id="49" name="Google Shape;228;p28">
                <a:extLst>
                  <a:ext uri="{FF2B5EF4-FFF2-40B4-BE49-F238E27FC236}">
                    <a16:creationId xmlns:a16="http://schemas.microsoft.com/office/drawing/2014/main" id="{AE20D4B5-A871-4DEF-8397-41871B7D4C17}"/>
                  </a:ext>
                </a:extLst>
              </p:cNvPr>
              <p:cNvCxnSpPr>
                <a:stCxn id="47" idx="2"/>
              </p:cNvCxnSpPr>
              <p:nvPr/>
            </p:nvCxnSpPr>
            <p:spPr>
              <a:xfrm rot="10800000">
                <a:off x="4629746" y="1641525"/>
                <a:ext cx="0" cy="209400"/>
              </a:xfrm>
              <a:prstGeom prst="straightConnector1">
                <a:avLst/>
              </a:prstGeom>
              <a:noFill/>
              <a:ln w="38100" cap="flat" cmpd="sng">
                <a:solidFill>
                  <a:schemeClr val="lt1"/>
                </a:solidFill>
                <a:prstDash val="solid"/>
                <a:round/>
                <a:headEnd type="none" w="med" len="med"/>
                <a:tailEnd type="none" w="med" len="med"/>
              </a:ln>
            </p:spPr>
          </p:cxnSp>
        </p:grpSp>
        <p:cxnSp>
          <p:nvCxnSpPr>
            <p:cNvPr id="46" name="Google Shape;229;p28">
              <a:extLst>
                <a:ext uri="{FF2B5EF4-FFF2-40B4-BE49-F238E27FC236}">
                  <a16:creationId xmlns:a16="http://schemas.microsoft.com/office/drawing/2014/main" id="{BAFBC9C6-4530-4AFA-B97B-F7216D8D25F8}"/>
                </a:ext>
              </a:extLst>
            </p:cNvPr>
            <p:cNvCxnSpPr/>
            <p:nvPr/>
          </p:nvCxnSpPr>
          <p:spPr>
            <a:xfrm rot="10800000">
              <a:off x="4638196" y="1712175"/>
              <a:ext cx="0" cy="209400"/>
            </a:xfrm>
            <a:prstGeom prst="straightConnector1">
              <a:avLst/>
            </a:prstGeom>
            <a:noFill/>
            <a:ln w="38100" cap="flat" cmpd="sng">
              <a:solidFill>
                <a:schemeClr val="lt1"/>
              </a:solidFill>
              <a:prstDash val="solid"/>
              <a:round/>
              <a:headEnd type="none" w="med" len="med"/>
              <a:tailEnd type="none" w="med" len="med"/>
            </a:ln>
          </p:spPr>
        </p:cxnSp>
      </p:grpSp>
    </p:spTree>
    <p:extLst>
      <p:ext uri="{BB962C8B-B14F-4D97-AF65-F5344CB8AC3E}">
        <p14:creationId xmlns:p14="http://schemas.microsoft.com/office/powerpoint/2010/main" val="177005225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9E23B-2F22-41ED-9416-1DD1000367AB}"/>
              </a:ext>
            </a:extLst>
          </p:cNvPr>
          <p:cNvSpPr>
            <a:spLocks noGrp="1"/>
          </p:cNvSpPr>
          <p:nvPr>
            <p:ph type="title"/>
          </p:nvPr>
        </p:nvSpPr>
        <p:spPr/>
        <p:txBody>
          <a:bodyPr/>
          <a:lstStyle/>
          <a:p>
            <a:r>
              <a:rPr lang="en-US" sz="3600" b="1" dirty="0"/>
              <a:t>Mechanism 1: Electron Injection</a:t>
            </a:r>
            <a:endParaRPr lang="en-CH" sz="3600" dirty="0"/>
          </a:p>
        </p:txBody>
      </p:sp>
      <p:grpSp>
        <p:nvGrpSpPr>
          <p:cNvPr id="44" name="Google Shape;224;p28">
            <a:extLst>
              <a:ext uri="{FF2B5EF4-FFF2-40B4-BE49-F238E27FC236}">
                <a16:creationId xmlns:a16="http://schemas.microsoft.com/office/drawing/2014/main" id="{0866DD73-A10C-4DD7-9507-A7CED815A847}"/>
              </a:ext>
            </a:extLst>
          </p:cNvPr>
          <p:cNvGrpSpPr/>
          <p:nvPr/>
        </p:nvGrpSpPr>
        <p:grpSpPr>
          <a:xfrm>
            <a:off x="3798284" y="4242039"/>
            <a:ext cx="503100" cy="829845"/>
            <a:chOff x="4386650" y="1641574"/>
            <a:chExt cx="503100" cy="829845"/>
          </a:xfrm>
        </p:grpSpPr>
        <p:grpSp>
          <p:nvGrpSpPr>
            <p:cNvPr id="45" name="Google Shape;225;p28">
              <a:extLst>
                <a:ext uri="{FF2B5EF4-FFF2-40B4-BE49-F238E27FC236}">
                  <a16:creationId xmlns:a16="http://schemas.microsoft.com/office/drawing/2014/main" id="{9B3AE040-5358-4604-B831-6583D11766FE}"/>
                </a:ext>
              </a:extLst>
            </p:cNvPr>
            <p:cNvGrpSpPr/>
            <p:nvPr/>
          </p:nvGrpSpPr>
          <p:grpSpPr>
            <a:xfrm rot="10800000">
              <a:off x="4386650" y="1641574"/>
              <a:ext cx="503100" cy="829845"/>
              <a:chOff x="4386650" y="1641525"/>
              <a:chExt cx="503100" cy="675000"/>
            </a:xfrm>
          </p:grpSpPr>
          <p:sp>
            <p:nvSpPr>
              <p:cNvPr id="47" name="Google Shape;226;p28">
                <a:extLst>
                  <a:ext uri="{FF2B5EF4-FFF2-40B4-BE49-F238E27FC236}">
                    <a16:creationId xmlns:a16="http://schemas.microsoft.com/office/drawing/2014/main" id="{CBBF6F12-8357-4666-ACC1-40461A3AADA5}"/>
                  </a:ext>
                </a:extLst>
              </p:cNvPr>
              <p:cNvSpPr/>
              <p:nvPr/>
            </p:nvSpPr>
            <p:spPr>
              <a:xfrm rot="8100000">
                <a:off x="4465131" y="1919111"/>
                <a:ext cx="329229" cy="329229"/>
              </a:xfrm>
              <a:prstGeom prst="rtTriangle">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8" name="Google Shape;227;p28">
                <a:extLst>
                  <a:ext uri="{FF2B5EF4-FFF2-40B4-BE49-F238E27FC236}">
                    <a16:creationId xmlns:a16="http://schemas.microsoft.com/office/drawing/2014/main" id="{C6E42CD1-0F43-4834-BF17-E78A918734C3}"/>
                  </a:ext>
                </a:extLst>
              </p:cNvPr>
              <p:cNvCxnSpPr/>
              <p:nvPr/>
            </p:nvCxnSpPr>
            <p:spPr>
              <a:xfrm>
                <a:off x="4386650" y="1835850"/>
                <a:ext cx="503100" cy="0"/>
              </a:xfrm>
              <a:prstGeom prst="straightConnector1">
                <a:avLst/>
              </a:prstGeom>
              <a:noFill/>
              <a:ln w="38100" cap="flat" cmpd="sng">
                <a:solidFill>
                  <a:schemeClr val="lt1"/>
                </a:solidFill>
                <a:prstDash val="solid"/>
                <a:round/>
                <a:headEnd type="none" w="med" len="med"/>
                <a:tailEnd type="none" w="med" len="med"/>
              </a:ln>
            </p:spPr>
          </p:cxnSp>
          <p:cxnSp>
            <p:nvCxnSpPr>
              <p:cNvPr id="49" name="Google Shape;228;p28">
                <a:extLst>
                  <a:ext uri="{FF2B5EF4-FFF2-40B4-BE49-F238E27FC236}">
                    <a16:creationId xmlns:a16="http://schemas.microsoft.com/office/drawing/2014/main" id="{AE20D4B5-A871-4DEF-8397-41871B7D4C17}"/>
                  </a:ext>
                </a:extLst>
              </p:cNvPr>
              <p:cNvCxnSpPr>
                <a:stCxn id="47" idx="2"/>
              </p:cNvCxnSpPr>
              <p:nvPr/>
            </p:nvCxnSpPr>
            <p:spPr>
              <a:xfrm rot="10800000">
                <a:off x="4629746" y="1641525"/>
                <a:ext cx="0" cy="209400"/>
              </a:xfrm>
              <a:prstGeom prst="straightConnector1">
                <a:avLst/>
              </a:prstGeom>
              <a:noFill/>
              <a:ln w="38100" cap="flat" cmpd="sng">
                <a:solidFill>
                  <a:schemeClr val="lt1"/>
                </a:solidFill>
                <a:prstDash val="solid"/>
                <a:round/>
                <a:headEnd type="none" w="med" len="med"/>
                <a:tailEnd type="none" w="med" len="med"/>
              </a:ln>
            </p:spPr>
          </p:cxnSp>
        </p:grpSp>
        <p:cxnSp>
          <p:nvCxnSpPr>
            <p:cNvPr id="46" name="Google Shape;229;p28">
              <a:extLst>
                <a:ext uri="{FF2B5EF4-FFF2-40B4-BE49-F238E27FC236}">
                  <a16:creationId xmlns:a16="http://schemas.microsoft.com/office/drawing/2014/main" id="{BAFBC9C6-4530-4AFA-B97B-F7216D8D25F8}"/>
                </a:ext>
              </a:extLst>
            </p:cNvPr>
            <p:cNvCxnSpPr/>
            <p:nvPr/>
          </p:nvCxnSpPr>
          <p:spPr>
            <a:xfrm rot="10800000">
              <a:off x="4638196" y="1712175"/>
              <a:ext cx="0" cy="209400"/>
            </a:xfrm>
            <a:prstGeom prst="straightConnector1">
              <a:avLst/>
            </a:prstGeom>
            <a:noFill/>
            <a:ln w="38100" cap="flat" cmpd="sng">
              <a:solidFill>
                <a:schemeClr val="lt1"/>
              </a:solidFill>
              <a:prstDash val="solid"/>
              <a:round/>
              <a:headEnd type="none" w="med" len="med"/>
              <a:tailEnd type="none" w="med" len="med"/>
            </a:ln>
          </p:spPr>
        </p:cxnSp>
      </p:grpSp>
      <p:sp>
        <p:nvSpPr>
          <p:cNvPr id="66" name="Google Shape;455;p32">
            <a:extLst>
              <a:ext uri="{FF2B5EF4-FFF2-40B4-BE49-F238E27FC236}">
                <a16:creationId xmlns:a16="http://schemas.microsoft.com/office/drawing/2014/main" id="{E0A89EF6-3320-4586-92E0-E2DCF49DD0A3}"/>
              </a:ext>
            </a:extLst>
          </p:cNvPr>
          <p:cNvSpPr/>
          <p:nvPr/>
        </p:nvSpPr>
        <p:spPr>
          <a:xfrm>
            <a:off x="4140766" y="3593329"/>
            <a:ext cx="910800" cy="455400"/>
          </a:xfrm>
          <a:prstGeom prst="rightArrow">
            <a:avLst>
              <a:gd name="adj1" fmla="val 50000"/>
              <a:gd name="adj2" fmla="val 50000"/>
            </a:avLst>
          </a:prstGeom>
          <a:solidFill>
            <a:schemeClr val="lt2"/>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Google Shape;458;p32">
            <a:extLst>
              <a:ext uri="{FF2B5EF4-FFF2-40B4-BE49-F238E27FC236}">
                <a16:creationId xmlns:a16="http://schemas.microsoft.com/office/drawing/2014/main" id="{AA6B8A0E-F00A-4F1E-BB8A-92E52A263F99}"/>
              </a:ext>
            </a:extLst>
          </p:cNvPr>
          <p:cNvSpPr txBox="1"/>
          <p:nvPr/>
        </p:nvSpPr>
        <p:spPr>
          <a:xfrm>
            <a:off x="3528091" y="3131629"/>
            <a:ext cx="2111400" cy="461700"/>
          </a:xfrm>
          <a:prstGeom prst="rect">
            <a:avLst/>
          </a:prstGeom>
          <a:noFill/>
          <a:ln>
            <a:noFill/>
          </a:ln>
        </p:spPr>
        <p:txBody>
          <a:bodyPr spcFirstLastPara="1" wrap="square" lIns="91425" tIns="91425" rIns="91425" bIns="91425"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Precharge</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grpSp>
        <p:nvGrpSpPr>
          <p:cNvPr id="68" name="Group 67">
            <a:extLst>
              <a:ext uri="{FF2B5EF4-FFF2-40B4-BE49-F238E27FC236}">
                <a16:creationId xmlns:a16="http://schemas.microsoft.com/office/drawing/2014/main" id="{D729CEA6-E887-4669-BF4F-A601C92F316D}"/>
              </a:ext>
            </a:extLst>
          </p:cNvPr>
          <p:cNvGrpSpPr/>
          <p:nvPr/>
        </p:nvGrpSpPr>
        <p:grpSpPr>
          <a:xfrm>
            <a:off x="5292396" y="2143004"/>
            <a:ext cx="3592775" cy="3716672"/>
            <a:chOff x="5551225" y="1527325"/>
            <a:chExt cx="2853449" cy="2951850"/>
          </a:xfrm>
        </p:grpSpPr>
        <p:grpSp>
          <p:nvGrpSpPr>
            <p:cNvPr id="69" name="Google Shape;420;p32">
              <a:extLst>
                <a:ext uri="{FF2B5EF4-FFF2-40B4-BE49-F238E27FC236}">
                  <a16:creationId xmlns:a16="http://schemas.microsoft.com/office/drawing/2014/main" id="{96A9277E-BB05-4C8F-8817-AAFD08BEDD5A}"/>
                </a:ext>
              </a:extLst>
            </p:cNvPr>
            <p:cNvGrpSpPr/>
            <p:nvPr/>
          </p:nvGrpSpPr>
          <p:grpSpPr>
            <a:xfrm>
              <a:off x="5551225" y="1527325"/>
              <a:ext cx="2853449" cy="2951850"/>
              <a:chOff x="5440350" y="1473750"/>
              <a:chExt cx="2853449" cy="2951850"/>
            </a:xfrm>
          </p:grpSpPr>
          <p:sp>
            <p:nvSpPr>
              <p:cNvPr id="90" name="Google Shape;421;p32">
                <a:extLst>
                  <a:ext uri="{FF2B5EF4-FFF2-40B4-BE49-F238E27FC236}">
                    <a16:creationId xmlns:a16="http://schemas.microsoft.com/office/drawing/2014/main" id="{A1425EF2-8FE7-4427-98BC-55061EAE1145}"/>
                  </a:ext>
                </a:extLst>
              </p:cNvPr>
              <p:cNvSpPr txBox="1"/>
              <p:nvPr/>
            </p:nvSpPr>
            <p:spPr>
              <a:xfrm>
                <a:off x="7372199" y="3478300"/>
                <a:ext cx="921600" cy="2331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P-Well</a:t>
                </a:r>
                <a:endParaRPr kumimoji="0" sz="1800" b="0" i="0" u="none" strike="noStrike" kern="1200" cap="none" spc="0" normalizeH="0" baseline="0" noProof="0">
                  <a:ln>
                    <a:noFill/>
                  </a:ln>
                  <a:solidFill>
                    <a:prstClr val="white"/>
                  </a:solidFill>
                  <a:effectLst/>
                  <a:uLnTx/>
                  <a:uFillTx/>
                  <a:latin typeface="Proxima Nova"/>
                  <a:ea typeface="Proxima Nova"/>
                  <a:cs typeface="Proxima Nova"/>
                  <a:sym typeface="Proxima Nova"/>
                </a:endParaRPr>
              </a:p>
            </p:txBody>
          </p:sp>
          <p:sp>
            <p:nvSpPr>
              <p:cNvPr id="91" name="Google Shape;422;p32">
                <a:extLst>
                  <a:ext uri="{FF2B5EF4-FFF2-40B4-BE49-F238E27FC236}">
                    <a16:creationId xmlns:a16="http://schemas.microsoft.com/office/drawing/2014/main" id="{855B7D4C-6941-4A9C-B79A-88EE1A301992}"/>
                  </a:ext>
                </a:extLst>
              </p:cNvPr>
              <p:cNvSpPr/>
              <p:nvPr/>
            </p:nvSpPr>
            <p:spPr>
              <a:xfrm>
                <a:off x="5440350" y="295275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Google Shape;423;p32">
                <a:extLst>
                  <a:ext uri="{FF2B5EF4-FFF2-40B4-BE49-F238E27FC236}">
                    <a16:creationId xmlns:a16="http://schemas.microsoft.com/office/drawing/2014/main" id="{87ECA760-35F2-4E2B-8191-BB12E1D4F382}"/>
                  </a:ext>
                </a:extLst>
              </p:cNvPr>
              <p:cNvSpPr/>
              <p:nvPr/>
            </p:nvSpPr>
            <p:spPr>
              <a:xfrm rot="10800000">
                <a:off x="7444353"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Google Shape;424;p32">
                <a:extLst>
                  <a:ext uri="{FF2B5EF4-FFF2-40B4-BE49-F238E27FC236}">
                    <a16:creationId xmlns:a16="http://schemas.microsoft.com/office/drawing/2014/main" id="{9A5D3E24-AB9C-4762-9314-9F46D4E81F03}"/>
                  </a:ext>
                </a:extLst>
              </p:cNvPr>
              <p:cNvSpPr/>
              <p:nvPr/>
            </p:nvSpPr>
            <p:spPr>
              <a:xfrm rot="10800000">
                <a:off x="5690200"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Google Shape;425;p32">
                <a:extLst>
                  <a:ext uri="{FF2B5EF4-FFF2-40B4-BE49-F238E27FC236}">
                    <a16:creationId xmlns:a16="http://schemas.microsoft.com/office/drawing/2014/main" id="{14A8D0AD-1AF8-4F04-A4FA-D5CCB638E4F2}"/>
                  </a:ext>
                </a:extLst>
              </p:cNvPr>
              <p:cNvSpPr/>
              <p:nvPr/>
            </p:nvSpPr>
            <p:spPr>
              <a:xfrm rot="10800000">
                <a:off x="6588645"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Google Shape;426;p32">
                <a:extLst>
                  <a:ext uri="{FF2B5EF4-FFF2-40B4-BE49-F238E27FC236}">
                    <a16:creationId xmlns:a16="http://schemas.microsoft.com/office/drawing/2014/main" id="{A363FE06-35E7-4BF6-8DA0-CD1648060B59}"/>
                  </a:ext>
                </a:extLst>
              </p:cNvPr>
              <p:cNvSpPr/>
              <p:nvPr/>
            </p:nvSpPr>
            <p:spPr>
              <a:xfrm>
                <a:off x="6696500" y="1977875"/>
                <a:ext cx="333000" cy="522300"/>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Google Shape;427;p32">
                <a:extLst>
                  <a:ext uri="{FF2B5EF4-FFF2-40B4-BE49-F238E27FC236}">
                    <a16:creationId xmlns:a16="http://schemas.microsoft.com/office/drawing/2014/main" id="{6832A519-E13B-4EEB-BD16-DD36FC3D6873}"/>
                  </a:ext>
                </a:extLst>
              </p:cNvPr>
              <p:cNvSpPr/>
              <p:nvPr/>
            </p:nvSpPr>
            <p:spPr>
              <a:xfrm>
                <a:off x="5810475"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Google Shape;428;p32">
                <a:extLst>
                  <a:ext uri="{FF2B5EF4-FFF2-40B4-BE49-F238E27FC236}">
                    <a16:creationId xmlns:a16="http://schemas.microsoft.com/office/drawing/2014/main" id="{1F36FDE7-B06C-4445-83DE-CC735A7B335E}"/>
                  </a:ext>
                </a:extLst>
              </p:cNvPr>
              <p:cNvSpPr/>
              <p:nvPr/>
            </p:nvSpPr>
            <p:spPr>
              <a:xfrm>
                <a:off x="6139400"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Google Shape;429;p32">
                <a:extLst>
                  <a:ext uri="{FF2B5EF4-FFF2-40B4-BE49-F238E27FC236}">
                    <a16:creationId xmlns:a16="http://schemas.microsoft.com/office/drawing/2014/main" id="{F35AB023-43F0-4BA7-94C3-D485CC96E72D}"/>
                  </a:ext>
                </a:extLst>
              </p:cNvPr>
              <p:cNvSpPr/>
              <p:nvPr/>
            </p:nvSpPr>
            <p:spPr>
              <a:xfrm>
                <a:off x="7017025"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Google Shape;430;p32">
                <a:extLst>
                  <a:ext uri="{FF2B5EF4-FFF2-40B4-BE49-F238E27FC236}">
                    <a16:creationId xmlns:a16="http://schemas.microsoft.com/office/drawing/2014/main" id="{B457F162-CF57-435F-8A42-6EE487C99365}"/>
                  </a:ext>
                </a:extLst>
              </p:cNvPr>
              <p:cNvSpPr/>
              <p:nvPr/>
            </p:nvSpPr>
            <p:spPr>
              <a:xfrm>
                <a:off x="7564650"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Google Shape;431;p32">
                <a:extLst>
                  <a:ext uri="{FF2B5EF4-FFF2-40B4-BE49-F238E27FC236}">
                    <a16:creationId xmlns:a16="http://schemas.microsoft.com/office/drawing/2014/main" id="{73E42775-694F-4B95-B2EC-CE93CCB19851}"/>
                  </a:ext>
                </a:extLst>
              </p:cNvPr>
              <p:cNvSpPr txBox="1"/>
              <p:nvPr/>
            </p:nvSpPr>
            <p:spPr>
              <a:xfrm>
                <a:off x="6120725" y="2628500"/>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WL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101" name="Google Shape;432;p32">
                <a:extLst>
                  <a:ext uri="{FF2B5EF4-FFF2-40B4-BE49-F238E27FC236}">
                    <a16:creationId xmlns:a16="http://schemas.microsoft.com/office/drawing/2014/main" id="{B2DBED97-3306-4EBE-9BCC-4AC29A8AB79D}"/>
                  </a:ext>
                </a:extLst>
              </p:cNvPr>
              <p:cNvSpPr txBox="1"/>
              <p:nvPr/>
            </p:nvSpPr>
            <p:spPr>
              <a:xfrm>
                <a:off x="5807275" y="3963900"/>
                <a:ext cx="2111400" cy="461700"/>
              </a:xfrm>
              <a:prstGeom prst="rect">
                <a:avLst/>
              </a:prstGeom>
              <a:noFill/>
              <a:ln>
                <a:noFill/>
              </a:ln>
            </p:spPr>
            <p:txBody>
              <a:bodyPr spcFirstLastPara="1" wrap="square" lIns="91425" tIns="91425" rIns="91425" bIns="91425"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Recombination</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102" name="Google Shape;433;p32">
                <a:extLst>
                  <a:ext uri="{FF2B5EF4-FFF2-40B4-BE49-F238E27FC236}">
                    <a16:creationId xmlns:a16="http://schemas.microsoft.com/office/drawing/2014/main" id="{FD19576C-EDFB-47F8-A833-1397A5548D7C}"/>
                  </a:ext>
                </a:extLst>
              </p:cNvPr>
              <p:cNvSpPr/>
              <p:nvPr/>
            </p:nvSpPr>
            <p:spPr>
              <a:xfrm>
                <a:off x="6663500" y="237767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 name="Google Shape;434;p32">
                <a:extLst>
                  <a:ext uri="{FF2B5EF4-FFF2-40B4-BE49-F238E27FC236}">
                    <a16:creationId xmlns:a16="http://schemas.microsoft.com/office/drawing/2014/main" id="{674F0148-CD15-465C-8D6B-FB311769B9F7}"/>
                  </a:ext>
                </a:extLst>
              </p:cNvPr>
              <p:cNvSpPr txBox="1"/>
              <p:nvPr/>
            </p:nvSpPr>
            <p:spPr>
              <a:xfrm>
                <a:off x="6665375" y="1626650"/>
                <a:ext cx="399000" cy="289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grpSp>
        <p:sp>
          <p:nvSpPr>
            <p:cNvPr id="70" name="Google Shape;435;p32">
              <a:extLst>
                <a:ext uri="{FF2B5EF4-FFF2-40B4-BE49-F238E27FC236}">
                  <a16:creationId xmlns:a16="http://schemas.microsoft.com/office/drawing/2014/main" id="{34023ECC-B654-4242-B3CE-9CA9BE668576}"/>
                </a:ext>
              </a:extLst>
            </p:cNvPr>
            <p:cNvSpPr txBox="1"/>
            <p:nvPr/>
          </p:nvSpPr>
          <p:spPr>
            <a:xfrm>
              <a:off x="6325950" y="2062750"/>
              <a:ext cx="354900" cy="461700"/>
            </a:xfrm>
            <a:prstGeom prst="rect">
              <a:avLst/>
            </a:prstGeom>
            <a:noFill/>
            <a:ln>
              <a:noFill/>
            </a:ln>
          </p:spPr>
          <p:txBody>
            <a:bodyPr spcFirstLastPara="1" wrap="square" lIns="91425" tIns="91425" rIns="91425" bIns="91425"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A</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71" name="Google Shape;436;p32">
              <a:extLst>
                <a:ext uri="{FF2B5EF4-FFF2-40B4-BE49-F238E27FC236}">
                  <a16:creationId xmlns:a16="http://schemas.microsoft.com/office/drawing/2014/main" id="{5674A6AC-E4C4-4093-B137-82E43B2C499E}"/>
                </a:ext>
              </a:extLst>
            </p:cNvPr>
            <p:cNvSpPr txBox="1"/>
            <p:nvPr/>
          </p:nvSpPr>
          <p:spPr>
            <a:xfrm>
              <a:off x="7228450" y="2062750"/>
              <a:ext cx="354900" cy="461700"/>
            </a:xfrm>
            <a:prstGeom prst="rect">
              <a:avLst/>
            </a:prstGeom>
            <a:noFill/>
            <a:ln>
              <a:noFill/>
            </a:ln>
          </p:spPr>
          <p:txBody>
            <a:bodyPr spcFirstLastPara="1" wrap="square" lIns="91425" tIns="91425" rIns="91425" bIns="91425"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V</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72" name="Google Shape;437;p32">
              <a:extLst>
                <a:ext uri="{FF2B5EF4-FFF2-40B4-BE49-F238E27FC236}">
                  <a16:creationId xmlns:a16="http://schemas.microsoft.com/office/drawing/2014/main" id="{2D028423-D126-4421-948B-5F0F6DCA07A1}"/>
                </a:ext>
              </a:extLst>
            </p:cNvPr>
            <p:cNvSpPr txBox="1"/>
            <p:nvPr/>
          </p:nvSpPr>
          <p:spPr>
            <a:xfrm>
              <a:off x="5971050" y="285810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73" name="Google Shape;438;p32">
              <a:extLst>
                <a:ext uri="{FF2B5EF4-FFF2-40B4-BE49-F238E27FC236}">
                  <a16:creationId xmlns:a16="http://schemas.microsoft.com/office/drawing/2014/main" id="{DD3E5232-9BEB-463F-B4BD-BE4C626D3211}"/>
                </a:ext>
              </a:extLst>
            </p:cNvPr>
            <p:cNvSpPr txBox="1"/>
            <p:nvPr/>
          </p:nvSpPr>
          <p:spPr>
            <a:xfrm>
              <a:off x="6016300" y="322480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74" name="Google Shape;439;p32">
              <a:extLst>
                <a:ext uri="{FF2B5EF4-FFF2-40B4-BE49-F238E27FC236}">
                  <a16:creationId xmlns:a16="http://schemas.microsoft.com/office/drawing/2014/main" id="{B43AE662-47E2-416E-80D8-617D52009E27}"/>
                </a:ext>
              </a:extLst>
            </p:cNvPr>
            <p:cNvSpPr txBox="1"/>
            <p:nvPr/>
          </p:nvSpPr>
          <p:spPr>
            <a:xfrm>
              <a:off x="6325950" y="325830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75" name="Google Shape;440;p32">
              <a:extLst>
                <a:ext uri="{FF2B5EF4-FFF2-40B4-BE49-F238E27FC236}">
                  <a16:creationId xmlns:a16="http://schemas.microsoft.com/office/drawing/2014/main" id="{ED984953-F5FC-455D-9789-AC9829FC41BE}"/>
                </a:ext>
              </a:extLst>
            </p:cNvPr>
            <p:cNvSpPr txBox="1"/>
            <p:nvPr/>
          </p:nvSpPr>
          <p:spPr>
            <a:xfrm>
              <a:off x="6680850" y="322480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76" name="Google Shape;441;p32">
              <a:extLst>
                <a:ext uri="{FF2B5EF4-FFF2-40B4-BE49-F238E27FC236}">
                  <a16:creationId xmlns:a16="http://schemas.microsoft.com/office/drawing/2014/main" id="{7255D2E5-8767-4BC4-9381-124418F1B614}"/>
                </a:ext>
              </a:extLst>
            </p:cNvPr>
            <p:cNvSpPr txBox="1"/>
            <p:nvPr/>
          </p:nvSpPr>
          <p:spPr>
            <a:xfrm>
              <a:off x="6768175" y="285810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77" name="Google Shape;442;p32">
              <a:extLst>
                <a:ext uri="{FF2B5EF4-FFF2-40B4-BE49-F238E27FC236}">
                  <a16:creationId xmlns:a16="http://schemas.microsoft.com/office/drawing/2014/main" id="{A2EEF051-3280-47A7-9097-583DE0D1BF70}"/>
                </a:ext>
              </a:extLst>
            </p:cNvPr>
            <p:cNvSpPr txBox="1"/>
            <p:nvPr/>
          </p:nvSpPr>
          <p:spPr>
            <a:xfrm>
              <a:off x="6833975" y="257175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78" name="Google Shape;443;p32">
              <a:extLst>
                <a:ext uri="{FF2B5EF4-FFF2-40B4-BE49-F238E27FC236}">
                  <a16:creationId xmlns:a16="http://schemas.microsoft.com/office/drawing/2014/main" id="{6B45B35C-906A-47F7-AA29-6EA7CE347F06}"/>
                </a:ext>
              </a:extLst>
            </p:cNvPr>
            <p:cNvSpPr txBox="1"/>
            <p:nvPr/>
          </p:nvSpPr>
          <p:spPr>
            <a:xfrm>
              <a:off x="5880300" y="257175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cxnSp>
          <p:nvCxnSpPr>
            <p:cNvPr id="79" name="Google Shape;444;p32">
              <a:extLst>
                <a:ext uri="{FF2B5EF4-FFF2-40B4-BE49-F238E27FC236}">
                  <a16:creationId xmlns:a16="http://schemas.microsoft.com/office/drawing/2014/main" id="{74C3585E-5F4D-45C8-B6A6-D2E28162C5CD}"/>
                </a:ext>
              </a:extLst>
            </p:cNvPr>
            <p:cNvCxnSpPr/>
            <p:nvPr/>
          </p:nvCxnSpPr>
          <p:spPr>
            <a:xfrm flipH="1">
              <a:off x="5799875" y="2913300"/>
              <a:ext cx="167400" cy="415200"/>
            </a:xfrm>
            <a:prstGeom prst="straightConnector1">
              <a:avLst/>
            </a:prstGeom>
            <a:noFill/>
            <a:ln w="9525" cap="flat" cmpd="sng">
              <a:solidFill>
                <a:schemeClr val="lt1"/>
              </a:solidFill>
              <a:prstDash val="solid"/>
              <a:round/>
              <a:headEnd type="none" w="med" len="med"/>
              <a:tailEnd type="triangle" w="med" len="med"/>
            </a:ln>
          </p:spPr>
        </p:cxnSp>
        <p:cxnSp>
          <p:nvCxnSpPr>
            <p:cNvPr id="80" name="Google Shape;445;p32">
              <a:extLst>
                <a:ext uri="{FF2B5EF4-FFF2-40B4-BE49-F238E27FC236}">
                  <a16:creationId xmlns:a16="http://schemas.microsoft.com/office/drawing/2014/main" id="{E0977DE5-4E9D-4D27-B771-881538C294E8}"/>
                </a:ext>
              </a:extLst>
            </p:cNvPr>
            <p:cNvCxnSpPr/>
            <p:nvPr/>
          </p:nvCxnSpPr>
          <p:spPr>
            <a:xfrm flipH="1">
              <a:off x="5940600" y="3217300"/>
              <a:ext cx="107100" cy="459600"/>
            </a:xfrm>
            <a:prstGeom prst="straightConnector1">
              <a:avLst/>
            </a:prstGeom>
            <a:noFill/>
            <a:ln w="9525" cap="flat" cmpd="sng">
              <a:solidFill>
                <a:schemeClr val="lt1"/>
              </a:solidFill>
              <a:prstDash val="solid"/>
              <a:round/>
              <a:headEnd type="none" w="med" len="med"/>
              <a:tailEnd type="triangle" w="med" len="med"/>
            </a:ln>
          </p:spPr>
        </p:cxnSp>
        <p:cxnSp>
          <p:nvCxnSpPr>
            <p:cNvPr id="81" name="Google Shape;446;p32">
              <a:extLst>
                <a:ext uri="{FF2B5EF4-FFF2-40B4-BE49-F238E27FC236}">
                  <a16:creationId xmlns:a16="http://schemas.microsoft.com/office/drawing/2014/main" id="{5774740B-B990-45CE-8242-67B251E6CACF}"/>
                </a:ext>
              </a:extLst>
            </p:cNvPr>
            <p:cNvCxnSpPr/>
            <p:nvPr/>
          </p:nvCxnSpPr>
          <p:spPr>
            <a:xfrm>
              <a:off x="6183750" y="3530450"/>
              <a:ext cx="131700" cy="246900"/>
            </a:xfrm>
            <a:prstGeom prst="straightConnector1">
              <a:avLst/>
            </a:prstGeom>
            <a:noFill/>
            <a:ln w="9525" cap="flat" cmpd="sng">
              <a:solidFill>
                <a:schemeClr val="lt1"/>
              </a:solidFill>
              <a:prstDash val="solid"/>
              <a:round/>
              <a:headEnd type="none" w="med" len="med"/>
              <a:tailEnd type="triangle" w="med" len="med"/>
            </a:ln>
          </p:spPr>
        </p:cxnSp>
        <p:cxnSp>
          <p:nvCxnSpPr>
            <p:cNvPr id="82" name="Google Shape;447;p32">
              <a:extLst>
                <a:ext uri="{FF2B5EF4-FFF2-40B4-BE49-F238E27FC236}">
                  <a16:creationId xmlns:a16="http://schemas.microsoft.com/office/drawing/2014/main" id="{8D9F5C7C-1FD8-49A2-9291-6EBD5BAC0FAE}"/>
                </a:ext>
              </a:extLst>
            </p:cNvPr>
            <p:cNvCxnSpPr/>
            <p:nvPr/>
          </p:nvCxnSpPr>
          <p:spPr>
            <a:xfrm flipH="1">
              <a:off x="6436075" y="3569000"/>
              <a:ext cx="67500" cy="161400"/>
            </a:xfrm>
            <a:prstGeom prst="straightConnector1">
              <a:avLst/>
            </a:prstGeom>
            <a:noFill/>
            <a:ln w="9525" cap="flat" cmpd="sng">
              <a:solidFill>
                <a:schemeClr val="lt1"/>
              </a:solidFill>
              <a:prstDash val="solid"/>
              <a:round/>
              <a:headEnd type="none" w="med" len="med"/>
              <a:tailEnd type="triangle" w="med" len="med"/>
            </a:ln>
          </p:spPr>
        </p:cxnSp>
        <p:cxnSp>
          <p:nvCxnSpPr>
            <p:cNvPr id="83" name="Google Shape;448;p32">
              <a:extLst>
                <a:ext uri="{FF2B5EF4-FFF2-40B4-BE49-F238E27FC236}">
                  <a16:creationId xmlns:a16="http://schemas.microsoft.com/office/drawing/2014/main" id="{3BC41295-25C7-438C-8F1D-18C7631B1AD6}"/>
                </a:ext>
              </a:extLst>
            </p:cNvPr>
            <p:cNvCxnSpPr/>
            <p:nvPr/>
          </p:nvCxnSpPr>
          <p:spPr>
            <a:xfrm>
              <a:off x="6835675" y="3530450"/>
              <a:ext cx="430800" cy="173100"/>
            </a:xfrm>
            <a:prstGeom prst="straightConnector1">
              <a:avLst/>
            </a:prstGeom>
            <a:noFill/>
            <a:ln w="9525" cap="flat" cmpd="sng">
              <a:solidFill>
                <a:schemeClr val="lt1"/>
              </a:solidFill>
              <a:prstDash val="solid"/>
              <a:round/>
              <a:headEnd type="none" w="med" len="med"/>
              <a:tailEnd type="triangle" w="med" len="med"/>
            </a:ln>
          </p:spPr>
        </p:cxnSp>
        <p:cxnSp>
          <p:nvCxnSpPr>
            <p:cNvPr id="84" name="Google Shape;449;p32">
              <a:extLst>
                <a:ext uri="{FF2B5EF4-FFF2-40B4-BE49-F238E27FC236}">
                  <a16:creationId xmlns:a16="http://schemas.microsoft.com/office/drawing/2014/main" id="{3308D6A7-2A6D-4448-A306-8DAA4FF3E28A}"/>
                </a:ext>
              </a:extLst>
            </p:cNvPr>
            <p:cNvCxnSpPr/>
            <p:nvPr/>
          </p:nvCxnSpPr>
          <p:spPr>
            <a:xfrm>
              <a:off x="6959100" y="3164650"/>
              <a:ext cx="528600" cy="438600"/>
            </a:xfrm>
            <a:prstGeom prst="straightConnector1">
              <a:avLst/>
            </a:prstGeom>
            <a:noFill/>
            <a:ln w="9525" cap="flat" cmpd="sng">
              <a:solidFill>
                <a:schemeClr val="lt1"/>
              </a:solidFill>
              <a:prstDash val="solid"/>
              <a:round/>
              <a:headEnd type="none" w="med" len="med"/>
              <a:tailEnd type="triangle" w="med" len="med"/>
            </a:ln>
          </p:spPr>
        </p:cxnSp>
        <p:cxnSp>
          <p:nvCxnSpPr>
            <p:cNvPr id="85" name="Google Shape;450;p32">
              <a:extLst>
                <a:ext uri="{FF2B5EF4-FFF2-40B4-BE49-F238E27FC236}">
                  <a16:creationId xmlns:a16="http://schemas.microsoft.com/office/drawing/2014/main" id="{E14B2466-B833-41A2-9AC4-73470BFD2AF2}"/>
                </a:ext>
              </a:extLst>
            </p:cNvPr>
            <p:cNvCxnSpPr/>
            <p:nvPr/>
          </p:nvCxnSpPr>
          <p:spPr>
            <a:xfrm>
              <a:off x="7039525" y="2901600"/>
              <a:ext cx="113100" cy="299700"/>
            </a:xfrm>
            <a:prstGeom prst="straightConnector1">
              <a:avLst/>
            </a:prstGeom>
            <a:noFill/>
            <a:ln w="9525" cap="flat" cmpd="sng">
              <a:solidFill>
                <a:schemeClr val="lt1"/>
              </a:solidFill>
              <a:prstDash val="solid"/>
              <a:round/>
              <a:headEnd type="none" w="med" len="med"/>
              <a:tailEnd type="triangle" w="med" len="med"/>
            </a:ln>
          </p:spPr>
        </p:cxnSp>
        <p:sp>
          <p:nvSpPr>
            <p:cNvPr id="86" name="Google Shape;453;p32">
              <a:extLst>
                <a:ext uri="{FF2B5EF4-FFF2-40B4-BE49-F238E27FC236}">
                  <a16:creationId xmlns:a16="http://schemas.microsoft.com/office/drawing/2014/main" id="{1E8A802A-1ACA-4F08-B9A7-6B19DCC1AABD}"/>
                </a:ext>
              </a:extLst>
            </p:cNvPr>
            <p:cNvSpPr txBox="1"/>
            <p:nvPr/>
          </p:nvSpPr>
          <p:spPr>
            <a:xfrm>
              <a:off x="5780800" y="1805163"/>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prstClr val="black"/>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prstClr val="black"/>
                </a:solidFill>
                <a:effectLst/>
                <a:uLnTx/>
                <a:uFillTx/>
                <a:latin typeface="Proxima Nova"/>
                <a:ea typeface="Proxima Nova"/>
                <a:cs typeface="Proxima Nova"/>
                <a:sym typeface="Proxima Nova"/>
              </a:endParaRPr>
            </a:p>
          </p:txBody>
        </p:sp>
        <p:sp>
          <p:nvSpPr>
            <p:cNvPr id="87" name="Google Shape;454;p32">
              <a:extLst>
                <a:ext uri="{FF2B5EF4-FFF2-40B4-BE49-F238E27FC236}">
                  <a16:creationId xmlns:a16="http://schemas.microsoft.com/office/drawing/2014/main" id="{5991AD3C-4B0C-4DCA-A6C4-8D789958107B}"/>
                </a:ext>
              </a:extLst>
            </p:cNvPr>
            <p:cNvSpPr txBox="1"/>
            <p:nvPr/>
          </p:nvSpPr>
          <p:spPr>
            <a:xfrm>
              <a:off x="7543150" y="1805163"/>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prstClr val="black"/>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prstClr val="black"/>
                </a:solidFill>
                <a:effectLst/>
                <a:uLnTx/>
                <a:uFillTx/>
                <a:latin typeface="Proxima Nova"/>
                <a:ea typeface="Proxima Nova"/>
                <a:cs typeface="Proxima Nova"/>
                <a:sym typeface="Proxima Nova"/>
              </a:endParaRPr>
            </a:p>
          </p:txBody>
        </p:sp>
        <p:sp>
          <p:nvSpPr>
            <p:cNvPr id="88" name="Google Shape;456;p32">
              <a:extLst>
                <a:ext uri="{FF2B5EF4-FFF2-40B4-BE49-F238E27FC236}">
                  <a16:creationId xmlns:a16="http://schemas.microsoft.com/office/drawing/2014/main" id="{40F2547D-EE19-431E-8F05-5F7AA94D643C}"/>
                </a:ext>
              </a:extLst>
            </p:cNvPr>
            <p:cNvSpPr/>
            <p:nvPr/>
          </p:nvSpPr>
          <p:spPr>
            <a:xfrm>
              <a:off x="7333500" y="2772675"/>
              <a:ext cx="549175" cy="683125"/>
            </a:xfrm>
            <a:custGeom>
              <a:avLst/>
              <a:gdLst/>
              <a:ahLst/>
              <a:cxnLst/>
              <a:rect l="l" t="t" r="r" b="b"/>
              <a:pathLst>
                <a:path w="21967" h="27325" extrusionOk="0">
                  <a:moveTo>
                    <a:pt x="0" y="27325"/>
                  </a:moveTo>
                  <a:cubicBezTo>
                    <a:pt x="11687" y="27325"/>
                    <a:pt x="21967" y="11687"/>
                    <a:pt x="21967" y="0"/>
                  </a:cubicBezTo>
                </a:path>
              </a:pathLst>
            </a:custGeom>
            <a:noFill/>
            <a:ln w="19050" cap="flat" cmpd="sng">
              <a:solidFill>
                <a:schemeClr val="lt1"/>
              </a:solidFill>
              <a:prstDash val="solid"/>
              <a:round/>
              <a:headEnd type="none" w="med" len="med"/>
              <a:tailEnd type="stealth" w="med" len="me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Google Shape;457;p32">
              <a:extLst>
                <a:ext uri="{FF2B5EF4-FFF2-40B4-BE49-F238E27FC236}">
                  <a16:creationId xmlns:a16="http://schemas.microsoft.com/office/drawing/2014/main" id="{D2071FB4-CB1B-4F38-86DA-469C093BA923}"/>
                </a:ext>
              </a:extLst>
            </p:cNvPr>
            <p:cNvSpPr txBox="1"/>
            <p:nvPr/>
          </p:nvSpPr>
          <p:spPr>
            <a:xfrm>
              <a:off x="7696900" y="2440775"/>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grpSp>
      <p:grpSp>
        <p:nvGrpSpPr>
          <p:cNvPr id="4" name="Group 3">
            <a:extLst>
              <a:ext uri="{FF2B5EF4-FFF2-40B4-BE49-F238E27FC236}">
                <a16:creationId xmlns:a16="http://schemas.microsoft.com/office/drawing/2014/main" id="{14412094-6728-43A8-9E9B-C30EB81AAB02}"/>
              </a:ext>
            </a:extLst>
          </p:cNvPr>
          <p:cNvGrpSpPr/>
          <p:nvPr/>
        </p:nvGrpSpPr>
        <p:grpSpPr>
          <a:xfrm>
            <a:off x="371834" y="2140278"/>
            <a:ext cx="3590566" cy="3714386"/>
            <a:chOff x="371834" y="2140278"/>
            <a:chExt cx="3590566" cy="3714386"/>
          </a:xfrm>
        </p:grpSpPr>
        <p:grpSp>
          <p:nvGrpSpPr>
            <p:cNvPr id="50" name="Google Shape;395;p32">
              <a:extLst>
                <a:ext uri="{FF2B5EF4-FFF2-40B4-BE49-F238E27FC236}">
                  <a16:creationId xmlns:a16="http://schemas.microsoft.com/office/drawing/2014/main" id="{BC5B16B3-B590-4D19-8F06-81C33AB9A3C1}"/>
                </a:ext>
              </a:extLst>
            </p:cNvPr>
            <p:cNvGrpSpPr/>
            <p:nvPr/>
          </p:nvGrpSpPr>
          <p:grpSpPr>
            <a:xfrm>
              <a:off x="371834" y="2140278"/>
              <a:ext cx="3590566" cy="3714386"/>
              <a:chOff x="5440350" y="1473750"/>
              <a:chExt cx="2853449" cy="2951850"/>
            </a:xfrm>
          </p:grpSpPr>
          <p:sp>
            <p:nvSpPr>
              <p:cNvPr id="51" name="Google Shape;396;p32">
                <a:extLst>
                  <a:ext uri="{FF2B5EF4-FFF2-40B4-BE49-F238E27FC236}">
                    <a16:creationId xmlns:a16="http://schemas.microsoft.com/office/drawing/2014/main" id="{08456B86-3A7B-4B28-9607-87AFB5EB6633}"/>
                  </a:ext>
                </a:extLst>
              </p:cNvPr>
              <p:cNvSpPr txBox="1"/>
              <p:nvPr/>
            </p:nvSpPr>
            <p:spPr>
              <a:xfrm>
                <a:off x="7372199" y="3478300"/>
                <a:ext cx="921600" cy="2331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P-Well</a:t>
                </a:r>
                <a:endParaRPr kumimoji="0" sz="1800" b="0" i="0" u="none" strike="noStrike" kern="1200" cap="none" spc="0" normalizeH="0" baseline="0" noProof="0">
                  <a:ln>
                    <a:noFill/>
                  </a:ln>
                  <a:solidFill>
                    <a:prstClr val="white"/>
                  </a:solidFill>
                  <a:effectLst/>
                  <a:uLnTx/>
                  <a:uFillTx/>
                  <a:latin typeface="Proxima Nova"/>
                  <a:ea typeface="Proxima Nova"/>
                  <a:cs typeface="Proxima Nova"/>
                  <a:sym typeface="Proxima Nova"/>
                </a:endParaRPr>
              </a:p>
            </p:txBody>
          </p:sp>
          <p:sp>
            <p:nvSpPr>
              <p:cNvPr id="52" name="Google Shape;397;p32">
                <a:extLst>
                  <a:ext uri="{FF2B5EF4-FFF2-40B4-BE49-F238E27FC236}">
                    <a16:creationId xmlns:a16="http://schemas.microsoft.com/office/drawing/2014/main" id="{A2BE4713-3108-4280-9E01-0D63B73BF94C}"/>
                  </a:ext>
                </a:extLst>
              </p:cNvPr>
              <p:cNvSpPr/>
              <p:nvPr/>
            </p:nvSpPr>
            <p:spPr>
              <a:xfrm>
                <a:off x="5440350" y="295275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Google Shape;398;p32">
                <a:extLst>
                  <a:ext uri="{FF2B5EF4-FFF2-40B4-BE49-F238E27FC236}">
                    <a16:creationId xmlns:a16="http://schemas.microsoft.com/office/drawing/2014/main" id="{A98DEF5D-ED36-42CC-91AB-368FEE222957}"/>
                  </a:ext>
                </a:extLst>
              </p:cNvPr>
              <p:cNvSpPr/>
              <p:nvPr/>
            </p:nvSpPr>
            <p:spPr>
              <a:xfrm rot="10800000">
                <a:off x="7444353"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Google Shape;399;p32">
                <a:extLst>
                  <a:ext uri="{FF2B5EF4-FFF2-40B4-BE49-F238E27FC236}">
                    <a16:creationId xmlns:a16="http://schemas.microsoft.com/office/drawing/2014/main" id="{D82CDD8A-667E-4B9F-A65D-7B96C3F590A9}"/>
                  </a:ext>
                </a:extLst>
              </p:cNvPr>
              <p:cNvSpPr/>
              <p:nvPr/>
            </p:nvSpPr>
            <p:spPr>
              <a:xfrm rot="10800000">
                <a:off x="5690200"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Google Shape;400;p32">
                <a:extLst>
                  <a:ext uri="{FF2B5EF4-FFF2-40B4-BE49-F238E27FC236}">
                    <a16:creationId xmlns:a16="http://schemas.microsoft.com/office/drawing/2014/main" id="{037CA5BC-962A-4C0D-96DD-8BE7D0BA29C1}"/>
                  </a:ext>
                </a:extLst>
              </p:cNvPr>
              <p:cNvSpPr/>
              <p:nvPr/>
            </p:nvSpPr>
            <p:spPr>
              <a:xfrm rot="10800000">
                <a:off x="6588645"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Google Shape;401;p32">
                <a:extLst>
                  <a:ext uri="{FF2B5EF4-FFF2-40B4-BE49-F238E27FC236}">
                    <a16:creationId xmlns:a16="http://schemas.microsoft.com/office/drawing/2014/main" id="{E4E23FA2-437B-4797-9BA4-0647EC5B04A7}"/>
                  </a:ext>
                </a:extLst>
              </p:cNvPr>
              <p:cNvSpPr/>
              <p:nvPr/>
            </p:nvSpPr>
            <p:spPr>
              <a:xfrm>
                <a:off x="6696500" y="1977875"/>
                <a:ext cx="333000" cy="522300"/>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Google Shape;402;p32">
                <a:extLst>
                  <a:ext uri="{FF2B5EF4-FFF2-40B4-BE49-F238E27FC236}">
                    <a16:creationId xmlns:a16="http://schemas.microsoft.com/office/drawing/2014/main" id="{481DF97A-4B16-479C-88E5-019C86880303}"/>
                  </a:ext>
                </a:extLst>
              </p:cNvPr>
              <p:cNvSpPr/>
              <p:nvPr/>
            </p:nvSpPr>
            <p:spPr>
              <a:xfrm>
                <a:off x="5810475"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Google Shape;403;p32">
                <a:extLst>
                  <a:ext uri="{FF2B5EF4-FFF2-40B4-BE49-F238E27FC236}">
                    <a16:creationId xmlns:a16="http://schemas.microsoft.com/office/drawing/2014/main" id="{BD62DA28-2C19-469C-8E61-4B1789402537}"/>
                  </a:ext>
                </a:extLst>
              </p:cNvPr>
              <p:cNvSpPr/>
              <p:nvPr/>
            </p:nvSpPr>
            <p:spPr>
              <a:xfrm>
                <a:off x="6139400"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Google Shape;404;p32">
                <a:extLst>
                  <a:ext uri="{FF2B5EF4-FFF2-40B4-BE49-F238E27FC236}">
                    <a16:creationId xmlns:a16="http://schemas.microsoft.com/office/drawing/2014/main" id="{45FE996D-FB81-417C-A493-551D3FB9B1BA}"/>
                  </a:ext>
                </a:extLst>
              </p:cNvPr>
              <p:cNvSpPr/>
              <p:nvPr/>
            </p:nvSpPr>
            <p:spPr>
              <a:xfrm>
                <a:off x="7017025"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Google Shape;405;p32">
                <a:extLst>
                  <a:ext uri="{FF2B5EF4-FFF2-40B4-BE49-F238E27FC236}">
                    <a16:creationId xmlns:a16="http://schemas.microsoft.com/office/drawing/2014/main" id="{C8B3DF3C-0745-4CB3-A11D-4F04191CE4D8}"/>
                  </a:ext>
                </a:extLst>
              </p:cNvPr>
              <p:cNvSpPr/>
              <p:nvPr/>
            </p:nvSpPr>
            <p:spPr>
              <a:xfrm>
                <a:off x="7564650"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Google Shape;406;p32">
                <a:extLst>
                  <a:ext uri="{FF2B5EF4-FFF2-40B4-BE49-F238E27FC236}">
                    <a16:creationId xmlns:a16="http://schemas.microsoft.com/office/drawing/2014/main" id="{ABFB5A37-03A7-4355-AA19-876343EF494B}"/>
                  </a:ext>
                </a:extLst>
              </p:cNvPr>
              <p:cNvSpPr txBox="1"/>
              <p:nvPr/>
            </p:nvSpPr>
            <p:spPr>
              <a:xfrm>
                <a:off x="6120725" y="2628500"/>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WL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62" name="Google Shape;407;p32">
                <a:extLst>
                  <a:ext uri="{FF2B5EF4-FFF2-40B4-BE49-F238E27FC236}">
                    <a16:creationId xmlns:a16="http://schemas.microsoft.com/office/drawing/2014/main" id="{A6222668-F1B1-4043-BA17-D19EA589B33A}"/>
                  </a:ext>
                </a:extLst>
              </p:cNvPr>
              <p:cNvSpPr/>
              <p:nvPr/>
            </p:nvSpPr>
            <p:spPr>
              <a:xfrm>
                <a:off x="6056113" y="2572663"/>
                <a:ext cx="696525" cy="696620"/>
              </a:xfrm>
              <a:custGeom>
                <a:avLst/>
                <a:gdLst/>
                <a:ahLst/>
                <a:cxnLst/>
                <a:rect l="l" t="t" r="r" b="b"/>
                <a:pathLst>
                  <a:path w="27861" h="25986" extrusionOk="0">
                    <a:moveTo>
                      <a:pt x="0" y="0"/>
                    </a:moveTo>
                    <a:lnTo>
                      <a:pt x="4822" y="25986"/>
                    </a:lnTo>
                    <a:lnTo>
                      <a:pt x="24111" y="25986"/>
                    </a:lnTo>
                    <a:lnTo>
                      <a:pt x="27861" y="268"/>
                    </a:lnTo>
                  </a:path>
                </a:pathLst>
              </a:custGeom>
              <a:noFill/>
              <a:ln w="19050" cap="flat" cmpd="sng">
                <a:solidFill>
                  <a:schemeClr val="lt1"/>
                </a:solidFill>
                <a:prstDash val="solid"/>
                <a:round/>
                <a:headEnd type="none" w="med" len="med"/>
                <a:tailEnd type="stealth" w="med" len="me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Google Shape;408;p32">
                <a:extLst>
                  <a:ext uri="{FF2B5EF4-FFF2-40B4-BE49-F238E27FC236}">
                    <a16:creationId xmlns:a16="http://schemas.microsoft.com/office/drawing/2014/main" id="{B1A973B4-1681-46C6-94DE-FE13A08D79E7}"/>
                  </a:ext>
                </a:extLst>
              </p:cNvPr>
              <p:cNvSpPr txBox="1"/>
              <p:nvPr/>
            </p:nvSpPr>
            <p:spPr>
              <a:xfrm>
                <a:off x="5807275" y="3963900"/>
                <a:ext cx="2111400" cy="461700"/>
              </a:xfrm>
              <a:prstGeom prst="rect">
                <a:avLst/>
              </a:prstGeom>
              <a:noFill/>
              <a:ln>
                <a:noFill/>
              </a:ln>
            </p:spPr>
            <p:txBody>
              <a:bodyPr spcFirstLastPara="1" wrap="square" lIns="91425" tIns="91425" rIns="91425" bIns="91425"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Aggressor ACT</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64" name="Google Shape;409;p32">
                <a:extLst>
                  <a:ext uri="{FF2B5EF4-FFF2-40B4-BE49-F238E27FC236}">
                    <a16:creationId xmlns:a16="http://schemas.microsoft.com/office/drawing/2014/main" id="{C9BBB70E-D8F4-44C1-970D-80CF607A18B8}"/>
                  </a:ext>
                </a:extLst>
              </p:cNvPr>
              <p:cNvSpPr/>
              <p:nvPr/>
            </p:nvSpPr>
            <p:spPr>
              <a:xfrm>
                <a:off x="6663500" y="237767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Google Shape;410;p32">
                <a:extLst>
                  <a:ext uri="{FF2B5EF4-FFF2-40B4-BE49-F238E27FC236}">
                    <a16:creationId xmlns:a16="http://schemas.microsoft.com/office/drawing/2014/main" id="{1D466448-D5D8-4C4F-B3C7-2C8E52F71AEE}"/>
                  </a:ext>
                </a:extLst>
              </p:cNvPr>
              <p:cNvSpPr txBox="1"/>
              <p:nvPr/>
            </p:nvSpPr>
            <p:spPr>
              <a:xfrm>
                <a:off x="6665375" y="1626650"/>
                <a:ext cx="399000" cy="289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grpSp>
        <p:grpSp>
          <p:nvGrpSpPr>
            <p:cNvPr id="3" name="Group 2">
              <a:extLst>
                <a:ext uri="{FF2B5EF4-FFF2-40B4-BE49-F238E27FC236}">
                  <a16:creationId xmlns:a16="http://schemas.microsoft.com/office/drawing/2014/main" id="{EC164FF7-B29B-49FA-8843-376621015605}"/>
                </a:ext>
              </a:extLst>
            </p:cNvPr>
            <p:cNvGrpSpPr/>
            <p:nvPr/>
          </p:nvGrpSpPr>
          <p:grpSpPr>
            <a:xfrm>
              <a:off x="811458" y="3469023"/>
              <a:ext cx="1583610" cy="1315162"/>
              <a:chOff x="979439" y="3503858"/>
              <a:chExt cx="1308575" cy="1086750"/>
            </a:xfrm>
          </p:grpSpPr>
          <p:sp>
            <p:nvSpPr>
              <p:cNvPr id="104" name="Google Shape;413;p32">
                <a:extLst>
                  <a:ext uri="{FF2B5EF4-FFF2-40B4-BE49-F238E27FC236}">
                    <a16:creationId xmlns:a16="http://schemas.microsoft.com/office/drawing/2014/main" id="{1FD17026-8F33-4C4E-BA1E-DBA0868D6860}"/>
                  </a:ext>
                </a:extLst>
              </p:cNvPr>
              <p:cNvSpPr txBox="1"/>
              <p:nvPr/>
            </p:nvSpPr>
            <p:spPr>
              <a:xfrm>
                <a:off x="979439" y="350385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105" name="Google Shape;414;p32">
                <a:extLst>
                  <a:ext uri="{FF2B5EF4-FFF2-40B4-BE49-F238E27FC236}">
                    <a16:creationId xmlns:a16="http://schemas.microsoft.com/office/drawing/2014/main" id="{7FB61F34-0C69-4818-BE16-FC9A6888B2DF}"/>
                  </a:ext>
                </a:extLst>
              </p:cNvPr>
              <p:cNvSpPr txBox="1"/>
              <p:nvPr/>
            </p:nvSpPr>
            <p:spPr>
              <a:xfrm>
                <a:off x="1070189" y="379020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106" name="Google Shape;415;p32">
                <a:extLst>
                  <a:ext uri="{FF2B5EF4-FFF2-40B4-BE49-F238E27FC236}">
                    <a16:creationId xmlns:a16="http://schemas.microsoft.com/office/drawing/2014/main" id="{E2EAA978-A578-49D1-BB55-306262D4A02B}"/>
                  </a:ext>
                </a:extLst>
              </p:cNvPr>
              <p:cNvSpPr txBox="1"/>
              <p:nvPr/>
            </p:nvSpPr>
            <p:spPr>
              <a:xfrm>
                <a:off x="1115439" y="415690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107" name="Google Shape;416;p32">
                <a:extLst>
                  <a:ext uri="{FF2B5EF4-FFF2-40B4-BE49-F238E27FC236}">
                    <a16:creationId xmlns:a16="http://schemas.microsoft.com/office/drawing/2014/main" id="{D18510A4-82E4-4150-96D3-DA8F13873ED1}"/>
                  </a:ext>
                </a:extLst>
              </p:cNvPr>
              <p:cNvSpPr txBox="1"/>
              <p:nvPr/>
            </p:nvSpPr>
            <p:spPr>
              <a:xfrm>
                <a:off x="1425089" y="419040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108" name="Google Shape;417;p32">
                <a:extLst>
                  <a:ext uri="{FF2B5EF4-FFF2-40B4-BE49-F238E27FC236}">
                    <a16:creationId xmlns:a16="http://schemas.microsoft.com/office/drawing/2014/main" id="{77941D1D-7CDD-4959-8EFE-C78B7ACD2CD9}"/>
                  </a:ext>
                </a:extLst>
              </p:cNvPr>
              <p:cNvSpPr txBox="1"/>
              <p:nvPr/>
            </p:nvSpPr>
            <p:spPr>
              <a:xfrm>
                <a:off x="1779989" y="415690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109" name="Google Shape;418;p32">
                <a:extLst>
                  <a:ext uri="{FF2B5EF4-FFF2-40B4-BE49-F238E27FC236}">
                    <a16:creationId xmlns:a16="http://schemas.microsoft.com/office/drawing/2014/main" id="{5569B1E9-1A5B-490B-9903-34B43F587D59}"/>
                  </a:ext>
                </a:extLst>
              </p:cNvPr>
              <p:cNvSpPr txBox="1"/>
              <p:nvPr/>
            </p:nvSpPr>
            <p:spPr>
              <a:xfrm>
                <a:off x="1867314" y="379020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110" name="Google Shape;419;p32">
                <a:extLst>
                  <a:ext uri="{FF2B5EF4-FFF2-40B4-BE49-F238E27FC236}">
                    <a16:creationId xmlns:a16="http://schemas.microsoft.com/office/drawing/2014/main" id="{6E4F0E1C-4292-49FF-A4C7-422C2DD66263}"/>
                  </a:ext>
                </a:extLst>
              </p:cNvPr>
              <p:cNvSpPr txBox="1"/>
              <p:nvPr/>
            </p:nvSpPr>
            <p:spPr>
              <a:xfrm>
                <a:off x="1933114" y="350385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grpSp>
      </p:grpSp>
    </p:spTree>
    <p:extLst>
      <p:ext uri="{BB962C8B-B14F-4D97-AF65-F5344CB8AC3E}">
        <p14:creationId xmlns:p14="http://schemas.microsoft.com/office/powerpoint/2010/main" val="13518643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802B7-99F9-4EA7-8F6D-443B0D5C9545}"/>
              </a:ext>
            </a:extLst>
          </p:cNvPr>
          <p:cNvSpPr>
            <a:spLocks noGrp="1"/>
          </p:cNvSpPr>
          <p:nvPr>
            <p:ph type="title"/>
          </p:nvPr>
        </p:nvSpPr>
        <p:spPr/>
        <p:txBody>
          <a:bodyPr/>
          <a:lstStyle/>
          <a:p>
            <a:r>
              <a:rPr lang="en-US" sz="3600" b="1" dirty="0"/>
              <a:t>Mechanism 2: Electron Drift</a:t>
            </a:r>
            <a:endParaRPr lang="en-CH" sz="3600" dirty="0"/>
          </a:p>
        </p:txBody>
      </p:sp>
      <p:grpSp>
        <p:nvGrpSpPr>
          <p:cNvPr id="4" name="Group 3">
            <a:extLst>
              <a:ext uri="{FF2B5EF4-FFF2-40B4-BE49-F238E27FC236}">
                <a16:creationId xmlns:a16="http://schemas.microsoft.com/office/drawing/2014/main" id="{BF6AE19F-9BA8-4158-BAA3-D59116AFCC17}"/>
              </a:ext>
            </a:extLst>
          </p:cNvPr>
          <p:cNvGrpSpPr/>
          <p:nvPr/>
        </p:nvGrpSpPr>
        <p:grpSpPr>
          <a:xfrm>
            <a:off x="508773" y="2140278"/>
            <a:ext cx="3590566" cy="3714386"/>
            <a:chOff x="371834" y="2140278"/>
            <a:chExt cx="3590566" cy="3714386"/>
          </a:xfrm>
        </p:grpSpPr>
        <p:grpSp>
          <p:nvGrpSpPr>
            <p:cNvPr id="5" name="Google Shape;395;p32">
              <a:extLst>
                <a:ext uri="{FF2B5EF4-FFF2-40B4-BE49-F238E27FC236}">
                  <a16:creationId xmlns:a16="http://schemas.microsoft.com/office/drawing/2014/main" id="{FEF83BE6-F628-4EE6-A69E-A4BD0D698C70}"/>
                </a:ext>
              </a:extLst>
            </p:cNvPr>
            <p:cNvGrpSpPr/>
            <p:nvPr/>
          </p:nvGrpSpPr>
          <p:grpSpPr>
            <a:xfrm>
              <a:off x="371834" y="2140278"/>
              <a:ext cx="3590566" cy="3714386"/>
              <a:chOff x="5440350" y="1473750"/>
              <a:chExt cx="2853449" cy="2951850"/>
            </a:xfrm>
          </p:grpSpPr>
          <p:sp>
            <p:nvSpPr>
              <p:cNvPr id="14" name="Google Shape;396;p32">
                <a:extLst>
                  <a:ext uri="{FF2B5EF4-FFF2-40B4-BE49-F238E27FC236}">
                    <a16:creationId xmlns:a16="http://schemas.microsoft.com/office/drawing/2014/main" id="{7203B26C-6AE2-44B2-BC36-0E20CD12E7F4}"/>
                  </a:ext>
                </a:extLst>
              </p:cNvPr>
              <p:cNvSpPr txBox="1"/>
              <p:nvPr/>
            </p:nvSpPr>
            <p:spPr>
              <a:xfrm>
                <a:off x="7372199" y="3478300"/>
                <a:ext cx="921600" cy="2331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P-Well</a:t>
                </a:r>
                <a:endParaRPr kumimoji="0" sz="1800" b="0" i="0" u="none" strike="noStrike" kern="1200" cap="none" spc="0" normalizeH="0" baseline="0" noProof="0">
                  <a:ln>
                    <a:noFill/>
                  </a:ln>
                  <a:solidFill>
                    <a:prstClr val="white"/>
                  </a:solidFill>
                  <a:effectLst/>
                  <a:uLnTx/>
                  <a:uFillTx/>
                  <a:latin typeface="Proxima Nova"/>
                  <a:ea typeface="Proxima Nova"/>
                  <a:cs typeface="Proxima Nova"/>
                  <a:sym typeface="Proxima Nova"/>
                </a:endParaRPr>
              </a:p>
            </p:txBody>
          </p:sp>
          <p:sp>
            <p:nvSpPr>
              <p:cNvPr id="15" name="Google Shape;397;p32">
                <a:extLst>
                  <a:ext uri="{FF2B5EF4-FFF2-40B4-BE49-F238E27FC236}">
                    <a16:creationId xmlns:a16="http://schemas.microsoft.com/office/drawing/2014/main" id="{04B70A3F-61B2-4EB2-BCD1-B3EE07EEB04E}"/>
                  </a:ext>
                </a:extLst>
              </p:cNvPr>
              <p:cNvSpPr/>
              <p:nvPr/>
            </p:nvSpPr>
            <p:spPr>
              <a:xfrm>
                <a:off x="5440350" y="295275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398;p32">
                <a:extLst>
                  <a:ext uri="{FF2B5EF4-FFF2-40B4-BE49-F238E27FC236}">
                    <a16:creationId xmlns:a16="http://schemas.microsoft.com/office/drawing/2014/main" id="{A240E85F-AF98-4FC6-89A3-C8A67E5EFF4C}"/>
                  </a:ext>
                </a:extLst>
              </p:cNvPr>
              <p:cNvSpPr/>
              <p:nvPr/>
            </p:nvSpPr>
            <p:spPr>
              <a:xfrm rot="10800000">
                <a:off x="7444353"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399;p32">
                <a:extLst>
                  <a:ext uri="{FF2B5EF4-FFF2-40B4-BE49-F238E27FC236}">
                    <a16:creationId xmlns:a16="http://schemas.microsoft.com/office/drawing/2014/main" id="{5DE8F446-221A-418D-BB4A-3394197A6DEE}"/>
                  </a:ext>
                </a:extLst>
              </p:cNvPr>
              <p:cNvSpPr/>
              <p:nvPr/>
            </p:nvSpPr>
            <p:spPr>
              <a:xfrm rot="10800000">
                <a:off x="5690200"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400;p32">
                <a:extLst>
                  <a:ext uri="{FF2B5EF4-FFF2-40B4-BE49-F238E27FC236}">
                    <a16:creationId xmlns:a16="http://schemas.microsoft.com/office/drawing/2014/main" id="{F6FFE516-F96F-4A05-94AB-2AF303850FCC}"/>
                  </a:ext>
                </a:extLst>
              </p:cNvPr>
              <p:cNvSpPr/>
              <p:nvPr/>
            </p:nvSpPr>
            <p:spPr>
              <a:xfrm rot="10800000">
                <a:off x="6588645"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Google Shape;401;p32">
                <a:extLst>
                  <a:ext uri="{FF2B5EF4-FFF2-40B4-BE49-F238E27FC236}">
                    <a16:creationId xmlns:a16="http://schemas.microsoft.com/office/drawing/2014/main" id="{147FE58C-4052-4365-8318-4E741ACA7179}"/>
                  </a:ext>
                </a:extLst>
              </p:cNvPr>
              <p:cNvSpPr/>
              <p:nvPr/>
            </p:nvSpPr>
            <p:spPr>
              <a:xfrm>
                <a:off x="6696500" y="1977875"/>
                <a:ext cx="333000" cy="522300"/>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Google Shape;402;p32">
                <a:extLst>
                  <a:ext uri="{FF2B5EF4-FFF2-40B4-BE49-F238E27FC236}">
                    <a16:creationId xmlns:a16="http://schemas.microsoft.com/office/drawing/2014/main" id="{43F79709-ACCB-4165-A250-ACDE4DCCBE15}"/>
                  </a:ext>
                </a:extLst>
              </p:cNvPr>
              <p:cNvSpPr/>
              <p:nvPr/>
            </p:nvSpPr>
            <p:spPr>
              <a:xfrm>
                <a:off x="5810475"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403;p32">
                <a:extLst>
                  <a:ext uri="{FF2B5EF4-FFF2-40B4-BE49-F238E27FC236}">
                    <a16:creationId xmlns:a16="http://schemas.microsoft.com/office/drawing/2014/main" id="{95AF7445-DB85-42B1-A8E3-F90BCFF9E7F0}"/>
                  </a:ext>
                </a:extLst>
              </p:cNvPr>
              <p:cNvSpPr/>
              <p:nvPr/>
            </p:nvSpPr>
            <p:spPr>
              <a:xfrm>
                <a:off x="6139400"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404;p32">
                <a:extLst>
                  <a:ext uri="{FF2B5EF4-FFF2-40B4-BE49-F238E27FC236}">
                    <a16:creationId xmlns:a16="http://schemas.microsoft.com/office/drawing/2014/main" id="{6A37FA25-E49F-4DFD-9590-2EE56425A886}"/>
                  </a:ext>
                </a:extLst>
              </p:cNvPr>
              <p:cNvSpPr/>
              <p:nvPr/>
            </p:nvSpPr>
            <p:spPr>
              <a:xfrm>
                <a:off x="7017025"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405;p32">
                <a:extLst>
                  <a:ext uri="{FF2B5EF4-FFF2-40B4-BE49-F238E27FC236}">
                    <a16:creationId xmlns:a16="http://schemas.microsoft.com/office/drawing/2014/main" id="{D64F239F-E440-421C-B44A-1B0285768806}"/>
                  </a:ext>
                </a:extLst>
              </p:cNvPr>
              <p:cNvSpPr/>
              <p:nvPr/>
            </p:nvSpPr>
            <p:spPr>
              <a:xfrm>
                <a:off x="7564650"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406;p32">
                <a:extLst>
                  <a:ext uri="{FF2B5EF4-FFF2-40B4-BE49-F238E27FC236}">
                    <a16:creationId xmlns:a16="http://schemas.microsoft.com/office/drawing/2014/main" id="{4036E682-EF09-489A-A117-79F388061367}"/>
                  </a:ext>
                </a:extLst>
              </p:cNvPr>
              <p:cNvSpPr txBox="1"/>
              <p:nvPr/>
            </p:nvSpPr>
            <p:spPr>
              <a:xfrm>
                <a:off x="6120725" y="2628500"/>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WL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25" name="Google Shape;407;p32">
                <a:extLst>
                  <a:ext uri="{FF2B5EF4-FFF2-40B4-BE49-F238E27FC236}">
                    <a16:creationId xmlns:a16="http://schemas.microsoft.com/office/drawing/2014/main" id="{C594C2AE-801F-48AC-9795-3AA7A21F8B3D}"/>
                  </a:ext>
                </a:extLst>
              </p:cNvPr>
              <p:cNvSpPr/>
              <p:nvPr/>
            </p:nvSpPr>
            <p:spPr>
              <a:xfrm>
                <a:off x="6056113" y="2572663"/>
                <a:ext cx="696525" cy="696620"/>
              </a:xfrm>
              <a:custGeom>
                <a:avLst/>
                <a:gdLst/>
                <a:ahLst/>
                <a:cxnLst/>
                <a:rect l="l" t="t" r="r" b="b"/>
                <a:pathLst>
                  <a:path w="27861" h="25986" extrusionOk="0">
                    <a:moveTo>
                      <a:pt x="0" y="0"/>
                    </a:moveTo>
                    <a:lnTo>
                      <a:pt x="4822" y="25986"/>
                    </a:lnTo>
                    <a:lnTo>
                      <a:pt x="24111" y="25986"/>
                    </a:lnTo>
                    <a:lnTo>
                      <a:pt x="27861" y="268"/>
                    </a:lnTo>
                  </a:path>
                </a:pathLst>
              </a:custGeom>
              <a:noFill/>
              <a:ln w="19050" cap="flat" cmpd="sng">
                <a:solidFill>
                  <a:schemeClr val="lt1"/>
                </a:solidFill>
                <a:prstDash val="solid"/>
                <a:round/>
                <a:headEnd type="none" w="med" len="med"/>
                <a:tailEnd type="stealth" w="med" len="me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Google Shape;408;p32">
                <a:extLst>
                  <a:ext uri="{FF2B5EF4-FFF2-40B4-BE49-F238E27FC236}">
                    <a16:creationId xmlns:a16="http://schemas.microsoft.com/office/drawing/2014/main" id="{9413CB5B-754F-47F6-B819-55923D23ED39}"/>
                  </a:ext>
                </a:extLst>
              </p:cNvPr>
              <p:cNvSpPr txBox="1"/>
              <p:nvPr/>
            </p:nvSpPr>
            <p:spPr>
              <a:xfrm>
                <a:off x="5807275" y="3963900"/>
                <a:ext cx="2111400" cy="461700"/>
              </a:xfrm>
              <a:prstGeom prst="rect">
                <a:avLst/>
              </a:prstGeom>
              <a:noFill/>
              <a:ln>
                <a:noFill/>
              </a:ln>
            </p:spPr>
            <p:txBody>
              <a:bodyPr spcFirstLastPara="1" wrap="square" lIns="91425" tIns="91425" rIns="91425" bIns="91425"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Aggressor ACT</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27" name="Google Shape;409;p32">
                <a:extLst>
                  <a:ext uri="{FF2B5EF4-FFF2-40B4-BE49-F238E27FC236}">
                    <a16:creationId xmlns:a16="http://schemas.microsoft.com/office/drawing/2014/main" id="{64B5F836-69D0-4768-B516-177E69FD0857}"/>
                  </a:ext>
                </a:extLst>
              </p:cNvPr>
              <p:cNvSpPr/>
              <p:nvPr/>
            </p:nvSpPr>
            <p:spPr>
              <a:xfrm>
                <a:off x="6663500" y="237767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Google Shape;410;p32">
                <a:extLst>
                  <a:ext uri="{FF2B5EF4-FFF2-40B4-BE49-F238E27FC236}">
                    <a16:creationId xmlns:a16="http://schemas.microsoft.com/office/drawing/2014/main" id="{42B5D6F6-591D-4A6B-B6E6-0A4B20AF6095}"/>
                  </a:ext>
                </a:extLst>
              </p:cNvPr>
              <p:cNvSpPr txBox="1"/>
              <p:nvPr/>
            </p:nvSpPr>
            <p:spPr>
              <a:xfrm>
                <a:off x="6665375" y="1626650"/>
                <a:ext cx="399000" cy="289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grpSp>
        <p:grpSp>
          <p:nvGrpSpPr>
            <p:cNvPr id="6" name="Group 5">
              <a:extLst>
                <a:ext uri="{FF2B5EF4-FFF2-40B4-BE49-F238E27FC236}">
                  <a16:creationId xmlns:a16="http://schemas.microsoft.com/office/drawing/2014/main" id="{347C1337-9F94-42CB-A040-49ED3E1BBFA6}"/>
                </a:ext>
              </a:extLst>
            </p:cNvPr>
            <p:cNvGrpSpPr/>
            <p:nvPr/>
          </p:nvGrpSpPr>
          <p:grpSpPr>
            <a:xfrm>
              <a:off x="811458" y="3469023"/>
              <a:ext cx="1583610" cy="1315162"/>
              <a:chOff x="979439" y="3503858"/>
              <a:chExt cx="1308575" cy="1086750"/>
            </a:xfrm>
          </p:grpSpPr>
          <p:sp>
            <p:nvSpPr>
              <p:cNvPr id="7" name="Google Shape;413;p32">
                <a:extLst>
                  <a:ext uri="{FF2B5EF4-FFF2-40B4-BE49-F238E27FC236}">
                    <a16:creationId xmlns:a16="http://schemas.microsoft.com/office/drawing/2014/main" id="{EA7B28AC-BEAE-4F7B-8EE2-9BF3E35789D6}"/>
                  </a:ext>
                </a:extLst>
              </p:cNvPr>
              <p:cNvSpPr txBox="1"/>
              <p:nvPr/>
            </p:nvSpPr>
            <p:spPr>
              <a:xfrm>
                <a:off x="979439" y="350385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8" name="Google Shape;414;p32">
                <a:extLst>
                  <a:ext uri="{FF2B5EF4-FFF2-40B4-BE49-F238E27FC236}">
                    <a16:creationId xmlns:a16="http://schemas.microsoft.com/office/drawing/2014/main" id="{8AEF9165-9F7D-4BEA-8258-17CF811CCCAA}"/>
                  </a:ext>
                </a:extLst>
              </p:cNvPr>
              <p:cNvSpPr txBox="1"/>
              <p:nvPr/>
            </p:nvSpPr>
            <p:spPr>
              <a:xfrm>
                <a:off x="1070189" y="379020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9" name="Google Shape;415;p32">
                <a:extLst>
                  <a:ext uri="{FF2B5EF4-FFF2-40B4-BE49-F238E27FC236}">
                    <a16:creationId xmlns:a16="http://schemas.microsoft.com/office/drawing/2014/main" id="{C69A4757-1596-43AA-B2E0-EF8F53517B1C}"/>
                  </a:ext>
                </a:extLst>
              </p:cNvPr>
              <p:cNvSpPr txBox="1"/>
              <p:nvPr/>
            </p:nvSpPr>
            <p:spPr>
              <a:xfrm>
                <a:off x="1115439" y="415690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10" name="Google Shape;416;p32">
                <a:extLst>
                  <a:ext uri="{FF2B5EF4-FFF2-40B4-BE49-F238E27FC236}">
                    <a16:creationId xmlns:a16="http://schemas.microsoft.com/office/drawing/2014/main" id="{3ABF8829-DA03-4217-AEC1-42D2584A4F56}"/>
                  </a:ext>
                </a:extLst>
              </p:cNvPr>
              <p:cNvSpPr txBox="1"/>
              <p:nvPr/>
            </p:nvSpPr>
            <p:spPr>
              <a:xfrm>
                <a:off x="1425089" y="419040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11" name="Google Shape;417;p32">
                <a:extLst>
                  <a:ext uri="{FF2B5EF4-FFF2-40B4-BE49-F238E27FC236}">
                    <a16:creationId xmlns:a16="http://schemas.microsoft.com/office/drawing/2014/main" id="{5D972C60-5608-449A-B697-74B5B35ACBBA}"/>
                  </a:ext>
                </a:extLst>
              </p:cNvPr>
              <p:cNvSpPr txBox="1"/>
              <p:nvPr/>
            </p:nvSpPr>
            <p:spPr>
              <a:xfrm>
                <a:off x="1779989" y="415690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12" name="Google Shape;418;p32">
                <a:extLst>
                  <a:ext uri="{FF2B5EF4-FFF2-40B4-BE49-F238E27FC236}">
                    <a16:creationId xmlns:a16="http://schemas.microsoft.com/office/drawing/2014/main" id="{9FEDB473-623D-48DC-9B04-A8FC435B30B5}"/>
                  </a:ext>
                </a:extLst>
              </p:cNvPr>
              <p:cNvSpPr txBox="1"/>
              <p:nvPr/>
            </p:nvSpPr>
            <p:spPr>
              <a:xfrm>
                <a:off x="1867314" y="379020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13" name="Google Shape;419;p32">
                <a:extLst>
                  <a:ext uri="{FF2B5EF4-FFF2-40B4-BE49-F238E27FC236}">
                    <a16:creationId xmlns:a16="http://schemas.microsoft.com/office/drawing/2014/main" id="{C87358DA-D8AE-4C75-966C-8C1F80CC8C60}"/>
                  </a:ext>
                </a:extLst>
              </p:cNvPr>
              <p:cNvSpPr txBox="1"/>
              <p:nvPr/>
            </p:nvSpPr>
            <p:spPr>
              <a:xfrm>
                <a:off x="1933114" y="3503858"/>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grpSp>
      </p:grpSp>
      <p:grpSp>
        <p:nvGrpSpPr>
          <p:cNvPr id="29" name="Group 28">
            <a:extLst>
              <a:ext uri="{FF2B5EF4-FFF2-40B4-BE49-F238E27FC236}">
                <a16:creationId xmlns:a16="http://schemas.microsoft.com/office/drawing/2014/main" id="{10347CC5-02CA-469A-981C-DE853D159586}"/>
              </a:ext>
            </a:extLst>
          </p:cNvPr>
          <p:cNvGrpSpPr/>
          <p:nvPr/>
        </p:nvGrpSpPr>
        <p:grpSpPr>
          <a:xfrm>
            <a:off x="4939334" y="2060850"/>
            <a:ext cx="3765171" cy="3895013"/>
            <a:chOff x="5700550" y="1506075"/>
            <a:chExt cx="2853449" cy="2951850"/>
          </a:xfrm>
        </p:grpSpPr>
        <p:sp>
          <p:nvSpPr>
            <p:cNvPr id="30" name="Google Shape;491;p33">
              <a:extLst>
                <a:ext uri="{FF2B5EF4-FFF2-40B4-BE49-F238E27FC236}">
                  <a16:creationId xmlns:a16="http://schemas.microsoft.com/office/drawing/2014/main" id="{E9528B19-8575-41C1-9732-F80CE8587A95}"/>
                </a:ext>
              </a:extLst>
            </p:cNvPr>
            <p:cNvSpPr txBox="1"/>
            <p:nvPr/>
          </p:nvSpPr>
          <p:spPr>
            <a:xfrm>
              <a:off x="6016300" y="314860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31" name="Google Shape;492;p33">
              <a:extLst>
                <a:ext uri="{FF2B5EF4-FFF2-40B4-BE49-F238E27FC236}">
                  <a16:creationId xmlns:a16="http://schemas.microsoft.com/office/drawing/2014/main" id="{0F43C1B7-8322-400A-8D3F-A1B773CE3C8F}"/>
                </a:ext>
              </a:extLst>
            </p:cNvPr>
            <p:cNvSpPr txBox="1"/>
            <p:nvPr/>
          </p:nvSpPr>
          <p:spPr>
            <a:xfrm>
              <a:off x="6325950" y="318210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32" name="Google Shape;493;p33">
              <a:extLst>
                <a:ext uri="{FF2B5EF4-FFF2-40B4-BE49-F238E27FC236}">
                  <a16:creationId xmlns:a16="http://schemas.microsoft.com/office/drawing/2014/main" id="{F6A293FB-1870-4122-B608-417E4BFD21B8}"/>
                </a:ext>
              </a:extLst>
            </p:cNvPr>
            <p:cNvSpPr txBox="1"/>
            <p:nvPr/>
          </p:nvSpPr>
          <p:spPr>
            <a:xfrm>
              <a:off x="6680850" y="314860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cxnSp>
          <p:nvCxnSpPr>
            <p:cNvPr id="33" name="Google Shape;494;p33">
              <a:extLst>
                <a:ext uri="{FF2B5EF4-FFF2-40B4-BE49-F238E27FC236}">
                  <a16:creationId xmlns:a16="http://schemas.microsoft.com/office/drawing/2014/main" id="{0DD5B5A7-C8E5-4970-A2B0-4F2B9DEBDEAA}"/>
                </a:ext>
              </a:extLst>
            </p:cNvPr>
            <p:cNvCxnSpPr/>
            <p:nvPr/>
          </p:nvCxnSpPr>
          <p:spPr>
            <a:xfrm flipH="1">
              <a:off x="5940600" y="3217300"/>
              <a:ext cx="107100" cy="459600"/>
            </a:xfrm>
            <a:prstGeom prst="straightConnector1">
              <a:avLst/>
            </a:prstGeom>
            <a:noFill/>
            <a:ln w="9525" cap="flat" cmpd="sng">
              <a:solidFill>
                <a:schemeClr val="lt1"/>
              </a:solidFill>
              <a:prstDash val="solid"/>
              <a:round/>
              <a:headEnd type="none" w="med" len="med"/>
              <a:tailEnd type="triangle" w="med" len="med"/>
            </a:ln>
          </p:spPr>
        </p:cxnSp>
        <p:cxnSp>
          <p:nvCxnSpPr>
            <p:cNvPr id="34" name="Google Shape;495;p33">
              <a:extLst>
                <a:ext uri="{FF2B5EF4-FFF2-40B4-BE49-F238E27FC236}">
                  <a16:creationId xmlns:a16="http://schemas.microsoft.com/office/drawing/2014/main" id="{B5791AF0-A7E4-4748-8161-974D54E880F9}"/>
                </a:ext>
              </a:extLst>
            </p:cNvPr>
            <p:cNvCxnSpPr/>
            <p:nvPr/>
          </p:nvCxnSpPr>
          <p:spPr>
            <a:xfrm>
              <a:off x="6183750" y="3454250"/>
              <a:ext cx="131700" cy="246900"/>
            </a:xfrm>
            <a:prstGeom prst="straightConnector1">
              <a:avLst/>
            </a:prstGeom>
            <a:noFill/>
            <a:ln w="9525" cap="flat" cmpd="sng">
              <a:solidFill>
                <a:schemeClr val="lt1"/>
              </a:solidFill>
              <a:prstDash val="solid"/>
              <a:round/>
              <a:headEnd type="none" w="med" len="med"/>
              <a:tailEnd type="triangle" w="med" len="med"/>
            </a:ln>
          </p:spPr>
        </p:cxnSp>
        <p:cxnSp>
          <p:nvCxnSpPr>
            <p:cNvPr id="35" name="Google Shape;496;p33">
              <a:extLst>
                <a:ext uri="{FF2B5EF4-FFF2-40B4-BE49-F238E27FC236}">
                  <a16:creationId xmlns:a16="http://schemas.microsoft.com/office/drawing/2014/main" id="{E1E2C6B6-D2E2-4433-A713-962070D54468}"/>
                </a:ext>
              </a:extLst>
            </p:cNvPr>
            <p:cNvCxnSpPr/>
            <p:nvPr/>
          </p:nvCxnSpPr>
          <p:spPr>
            <a:xfrm flipH="1">
              <a:off x="6436075" y="3492800"/>
              <a:ext cx="67500" cy="161400"/>
            </a:xfrm>
            <a:prstGeom prst="straightConnector1">
              <a:avLst/>
            </a:prstGeom>
            <a:noFill/>
            <a:ln w="9525" cap="flat" cmpd="sng">
              <a:solidFill>
                <a:schemeClr val="lt1"/>
              </a:solidFill>
              <a:prstDash val="solid"/>
              <a:round/>
              <a:headEnd type="none" w="med" len="med"/>
              <a:tailEnd type="triangle" w="med" len="med"/>
            </a:ln>
          </p:spPr>
        </p:cxnSp>
        <p:cxnSp>
          <p:nvCxnSpPr>
            <p:cNvPr id="36" name="Google Shape;497;p33">
              <a:extLst>
                <a:ext uri="{FF2B5EF4-FFF2-40B4-BE49-F238E27FC236}">
                  <a16:creationId xmlns:a16="http://schemas.microsoft.com/office/drawing/2014/main" id="{7A4139D6-CBC6-471D-A07D-65AA932BB2CA}"/>
                </a:ext>
              </a:extLst>
            </p:cNvPr>
            <p:cNvCxnSpPr/>
            <p:nvPr/>
          </p:nvCxnSpPr>
          <p:spPr>
            <a:xfrm>
              <a:off x="6835675" y="3454250"/>
              <a:ext cx="430800" cy="173100"/>
            </a:xfrm>
            <a:prstGeom prst="straightConnector1">
              <a:avLst/>
            </a:prstGeom>
            <a:noFill/>
            <a:ln w="9525" cap="flat" cmpd="sng">
              <a:solidFill>
                <a:schemeClr val="lt1"/>
              </a:solidFill>
              <a:prstDash val="solid"/>
              <a:round/>
              <a:headEnd type="none" w="med" len="med"/>
              <a:tailEnd type="triangle" w="med" len="med"/>
            </a:ln>
          </p:spPr>
        </p:cxnSp>
        <p:cxnSp>
          <p:nvCxnSpPr>
            <p:cNvPr id="37" name="Google Shape;498;p33">
              <a:extLst>
                <a:ext uri="{FF2B5EF4-FFF2-40B4-BE49-F238E27FC236}">
                  <a16:creationId xmlns:a16="http://schemas.microsoft.com/office/drawing/2014/main" id="{623C1B10-E6D7-4512-B2A5-DEE7E39CEC69}"/>
                </a:ext>
              </a:extLst>
            </p:cNvPr>
            <p:cNvCxnSpPr/>
            <p:nvPr/>
          </p:nvCxnSpPr>
          <p:spPr>
            <a:xfrm>
              <a:off x="6959100" y="3088450"/>
              <a:ext cx="528600" cy="438600"/>
            </a:xfrm>
            <a:prstGeom prst="straightConnector1">
              <a:avLst/>
            </a:prstGeom>
            <a:noFill/>
            <a:ln w="9525" cap="flat" cmpd="sng">
              <a:solidFill>
                <a:schemeClr val="lt1"/>
              </a:solidFill>
              <a:prstDash val="solid"/>
              <a:round/>
              <a:headEnd type="none" w="med" len="med"/>
              <a:tailEnd type="triangle" w="med" len="med"/>
            </a:ln>
          </p:spPr>
        </p:cxnSp>
        <p:grpSp>
          <p:nvGrpSpPr>
            <p:cNvPr id="38" name="Google Shape;503;p33">
              <a:extLst>
                <a:ext uri="{FF2B5EF4-FFF2-40B4-BE49-F238E27FC236}">
                  <a16:creationId xmlns:a16="http://schemas.microsoft.com/office/drawing/2014/main" id="{90D43FC2-AF4C-4663-ABEF-4CEC1DBF7830}"/>
                </a:ext>
              </a:extLst>
            </p:cNvPr>
            <p:cNvGrpSpPr/>
            <p:nvPr/>
          </p:nvGrpSpPr>
          <p:grpSpPr>
            <a:xfrm>
              <a:off x="5700550" y="1506075"/>
              <a:ext cx="2853449" cy="2951850"/>
              <a:chOff x="5440350" y="1473750"/>
              <a:chExt cx="2853449" cy="2951850"/>
            </a:xfrm>
          </p:grpSpPr>
          <p:sp>
            <p:nvSpPr>
              <p:cNvPr id="52" name="Google Shape;504;p33">
                <a:extLst>
                  <a:ext uri="{FF2B5EF4-FFF2-40B4-BE49-F238E27FC236}">
                    <a16:creationId xmlns:a16="http://schemas.microsoft.com/office/drawing/2014/main" id="{FB0DEF84-E3AD-495E-8EC4-55DF33BB10FA}"/>
                  </a:ext>
                </a:extLst>
              </p:cNvPr>
              <p:cNvSpPr txBox="1"/>
              <p:nvPr/>
            </p:nvSpPr>
            <p:spPr>
              <a:xfrm>
                <a:off x="7372199" y="3478300"/>
                <a:ext cx="921600" cy="2331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P-Well</a:t>
                </a:r>
                <a:endParaRPr kumimoji="0" sz="1800" b="0" i="0" u="none" strike="noStrike" kern="1200" cap="none" spc="0" normalizeH="0" baseline="0" noProof="0">
                  <a:ln>
                    <a:noFill/>
                  </a:ln>
                  <a:solidFill>
                    <a:prstClr val="white"/>
                  </a:solidFill>
                  <a:effectLst/>
                  <a:uLnTx/>
                  <a:uFillTx/>
                  <a:latin typeface="Proxima Nova"/>
                  <a:ea typeface="Proxima Nova"/>
                  <a:cs typeface="Proxima Nova"/>
                  <a:sym typeface="Proxima Nova"/>
                </a:endParaRPr>
              </a:p>
            </p:txBody>
          </p:sp>
          <p:sp>
            <p:nvSpPr>
              <p:cNvPr id="53" name="Google Shape;505;p33">
                <a:extLst>
                  <a:ext uri="{FF2B5EF4-FFF2-40B4-BE49-F238E27FC236}">
                    <a16:creationId xmlns:a16="http://schemas.microsoft.com/office/drawing/2014/main" id="{1C328265-9216-489A-972E-D8B586DF9377}"/>
                  </a:ext>
                </a:extLst>
              </p:cNvPr>
              <p:cNvSpPr/>
              <p:nvPr/>
            </p:nvSpPr>
            <p:spPr>
              <a:xfrm>
                <a:off x="5440350" y="295275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Google Shape;506;p33">
                <a:extLst>
                  <a:ext uri="{FF2B5EF4-FFF2-40B4-BE49-F238E27FC236}">
                    <a16:creationId xmlns:a16="http://schemas.microsoft.com/office/drawing/2014/main" id="{D69DCC57-8EA4-4CF3-9F63-B4FAF77B6D71}"/>
                  </a:ext>
                </a:extLst>
              </p:cNvPr>
              <p:cNvSpPr/>
              <p:nvPr/>
            </p:nvSpPr>
            <p:spPr>
              <a:xfrm rot="10800000">
                <a:off x="7444353"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Google Shape;507;p33">
                <a:extLst>
                  <a:ext uri="{FF2B5EF4-FFF2-40B4-BE49-F238E27FC236}">
                    <a16:creationId xmlns:a16="http://schemas.microsoft.com/office/drawing/2014/main" id="{10B52EC4-5C8A-4C2F-A000-39C99D3E1DDA}"/>
                  </a:ext>
                </a:extLst>
              </p:cNvPr>
              <p:cNvSpPr/>
              <p:nvPr/>
            </p:nvSpPr>
            <p:spPr>
              <a:xfrm rot="10800000">
                <a:off x="5690200"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Google Shape;508;p33">
                <a:extLst>
                  <a:ext uri="{FF2B5EF4-FFF2-40B4-BE49-F238E27FC236}">
                    <a16:creationId xmlns:a16="http://schemas.microsoft.com/office/drawing/2014/main" id="{B4AAE0EB-34CF-40ED-ADDB-3D392CC1FE9C}"/>
                  </a:ext>
                </a:extLst>
              </p:cNvPr>
              <p:cNvSpPr/>
              <p:nvPr/>
            </p:nvSpPr>
            <p:spPr>
              <a:xfrm rot="10800000">
                <a:off x="6588645"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Google Shape;509;p33">
                <a:extLst>
                  <a:ext uri="{FF2B5EF4-FFF2-40B4-BE49-F238E27FC236}">
                    <a16:creationId xmlns:a16="http://schemas.microsoft.com/office/drawing/2014/main" id="{9D08F1D3-C03E-4BAA-9C72-9FCA4101869D}"/>
                  </a:ext>
                </a:extLst>
              </p:cNvPr>
              <p:cNvSpPr/>
              <p:nvPr/>
            </p:nvSpPr>
            <p:spPr>
              <a:xfrm>
                <a:off x="6696500" y="1977875"/>
                <a:ext cx="333000" cy="522300"/>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Google Shape;510;p33">
                <a:extLst>
                  <a:ext uri="{FF2B5EF4-FFF2-40B4-BE49-F238E27FC236}">
                    <a16:creationId xmlns:a16="http://schemas.microsoft.com/office/drawing/2014/main" id="{6E59FF30-B6EA-4A3F-B49D-4A2FC47C62B6}"/>
                  </a:ext>
                </a:extLst>
              </p:cNvPr>
              <p:cNvSpPr/>
              <p:nvPr/>
            </p:nvSpPr>
            <p:spPr>
              <a:xfrm>
                <a:off x="5810475"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Google Shape;511;p33">
                <a:extLst>
                  <a:ext uri="{FF2B5EF4-FFF2-40B4-BE49-F238E27FC236}">
                    <a16:creationId xmlns:a16="http://schemas.microsoft.com/office/drawing/2014/main" id="{E1AE9196-DF5A-42A9-B496-3B5574D575C5}"/>
                  </a:ext>
                </a:extLst>
              </p:cNvPr>
              <p:cNvSpPr/>
              <p:nvPr/>
            </p:nvSpPr>
            <p:spPr>
              <a:xfrm>
                <a:off x="6139400"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Google Shape;512;p33">
                <a:extLst>
                  <a:ext uri="{FF2B5EF4-FFF2-40B4-BE49-F238E27FC236}">
                    <a16:creationId xmlns:a16="http://schemas.microsoft.com/office/drawing/2014/main" id="{BAA3DA9B-55F3-4F27-BDE4-2A6AD4FA8EED}"/>
                  </a:ext>
                </a:extLst>
              </p:cNvPr>
              <p:cNvSpPr/>
              <p:nvPr/>
            </p:nvSpPr>
            <p:spPr>
              <a:xfrm>
                <a:off x="7017025"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Google Shape;513;p33">
                <a:extLst>
                  <a:ext uri="{FF2B5EF4-FFF2-40B4-BE49-F238E27FC236}">
                    <a16:creationId xmlns:a16="http://schemas.microsoft.com/office/drawing/2014/main" id="{27EB4FD0-CEFC-474D-BE0B-8286D872EBD7}"/>
                  </a:ext>
                </a:extLst>
              </p:cNvPr>
              <p:cNvSpPr/>
              <p:nvPr/>
            </p:nvSpPr>
            <p:spPr>
              <a:xfrm>
                <a:off x="7564650"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Google Shape;514;p33">
                <a:extLst>
                  <a:ext uri="{FF2B5EF4-FFF2-40B4-BE49-F238E27FC236}">
                    <a16:creationId xmlns:a16="http://schemas.microsoft.com/office/drawing/2014/main" id="{2118C7DE-3B2C-47EA-8701-2E2387A43217}"/>
                  </a:ext>
                </a:extLst>
              </p:cNvPr>
              <p:cNvSpPr txBox="1"/>
              <p:nvPr/>
            </p:nvSpPr>
            <p:spPr>
              <a:xfrm>
                <a:off x="6120725" y="2628500"/>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WL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63" name="Google Shape;515;p33">
                <a:extLst>
                  <a:ext uri="{FF2B5EF4-FFF2-40B4-BE49-F238E27FC236}">
                    <a16:creationId xmlns:a16="http://schemas.microsoft.com/office/drawing/2014/main" id="{1CC31CBA-6D99-47CF-A94A-BB5C029C2752}"/>
                  </a:ext>
                </a:extLst>
              </p:cNvPr>
              <p:cNvSpPr/>
              <p:nvPr/>
            </p:nvSpPr>
            <p:spPr>
              <a:xfrm>
                <a:off x="6056113" y="2572663"/>
                <a:ext cx="696525" cy="696620"/>
              </a:xfrm>
              <a:custGeom>
                <a:avLst/>
                <a:gdLst/>
                <a:ahLst/>
                <a:cxnLst/>
                <a:rect l="l" t="t" r="r" b="b"/>
                <a:pathLst>
                  <a:path w="27861" h="25986" extrusionOk="0">
                    <a:moveTo>
                      <a:pt x="0" y="0"/>
                    </a:moveTo>
                    <a:lnTo>
                      <a:pt x="4822" y="25986"/>
                    </a:lnTo>
                    <a:lnTo>
                      <a:pt x="24111" y="25986"/>
                    </a:lnTo>
                    <a:lnTo>
                      <a:pt x="27861" y="268"/>
                    </a:lnTo>
                  </a:path>
                </a:pathLst>
              </a:custGeom>
              <a:noFill/>
              <a:ln w="19050" cap="flat" cmpd="sng">
                <a:solidFill>
                  <a:schemeClr val="lt1"/>
                </a:solidFill>
                <a:prstDash val="solid"/>
                <a:round/>
                <a:headEnd type="none" w="med" len="med"/>
                <a:tailEnd type="stealth" w="med" len="me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Google Shape;516;p33">
                <a:extLst>
                  <a:ext uri="{FF2B5EF4-FFF2-40B4-BE49-F238E27FC236}">
                    <a16:creationId xmlns:a16="http://schemas.microsoft.com/office/drawing/2014/main" id="{BD3EC203-9362-4677-84AB-C8280588687D}"/>
                  </a:ext>
                </a:extLst>
              </p:cNvPr>
              <p:cNvSpPr txBox="1"/>
              <p:nvPr/>
            </p:nvSpPr>
            <p:spPr>
              <a:xfrm>
                <a:off x="5807275" y="3963900"/>
                <a:ext cx="2111400" cy="461700"/>
              </a:xfrm>
              <a:prstGeom prst="rect">
                <a:avLst/>
              </a:prstGeom>
              <a:noFill/>
              <a:ln>
                <a:noFill/>
              </a:ln>
            </p:spPr>
            <p:txBody>
              <a:bodyPr spcFirstLastPara="1" wrap="square" lIns="91425" tIns="91425" rIns="91425" bIns="91425"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prstClr val="black"/>
                    </a:solidFill>
                    <a:effectLst/>
                    <a:uLnTx/>
                    <a:uFillTx/>
                    <a:latin typeface="Proxima Nova"/>
                    <a:ea typeface="Proxima Nova"/>
                    <a:cs typeface="Proxima Nova"/>
                    <a:sym typeface="Proxima Nova"/>
                  </a:rPr>
                  <a:t>Electron Drift</a:t>
                </a:r>
                <a:endParaRPr kumimoji="0" sz="1800" b="1" i="0" u="none" strike="noStrike" kern="1200" cap="none" spc="0" normalizeH="0" baseline="0" noProof="0" dirty="0">
                  <a:ln>
                    <a:noFill/>
                  </a:ln>
                  <a:solidFill>
                    <a:prstClr val="black"/>
                  </a:solidFill>
                  <a:effectLst/>
                  <a:uLnTx/>
                  <a:uFillTx/>
                  <a:latin typeface="Proxima Nova"/>
                  <a:ea typeface="Proxima Nova"/>
                  <a:cs typeface="Proxima Nova"/>
                  <a:sym typeface="Proxima Nova"/>
                </a:endParaRPr>
              </a:p>
            </p:txBody>
          </p:sp>
          <p:sp>
            <p:nvSpPr>
              <p:cNvPr id="65" name="Google Shape;517;p33">
                <a:extLst>
                  <a:ext uri="{FF2B5EF4-FFF2-40B4-BE49-F238E27FC236}">
                    <a16:creationId xmlns:a16="http://schemas.microsoft.com/office/drawing/2014/main" id="{25AC7ECF-7ACE-4B87-9CFD-97DE5F52CEFE}"/>
                  </a:ext>
                </a:extLst>
              </p:cNvPr>
              <p:cNvSpPr/>
              <p:nvPr/>
            </p:nvSpPr>
            <p:spPr>
              <a:xfrm>
                <a:off x="6663500" y="237767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Google Shape;518;p33">
                <a:extLst>
                  <a:ext uri="{FF2B5EF4-FFF2-40B4-BE49-F238E27FC236}">
                    <a16:creationId xmlns:a16="http://schemas.microsoft.com/office/drawing/2014/main" id="{5F41A544-BC05-436D-BC30-95AE356B27B4}"/>
                  </a:ext>
                </a:extLst>
              </p:cNvPr>
              <p:cNvSpPr txBox="1"/>
              <p:nvPr/>
            </p:nvSpPr>
            <p:spPr>
              <a:xfrm>
                <a:off x="6665375" y="1626650"/>
                <a:ext cx="399000" cy="289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grpSp>
        <p:sp>
          <p:nvSpPr>
            <p:cNvPr id="39" name="Google Shape;519;p33">
              <a:extLst>
                <a:ext uri="{FF2B5EF4-FFF2-40B4-BE49-F238E27FC236}">
                  <a16:creationId xmlns:a16="http://schemas.microsoft.com/office/drawing/2014/main" id="{02606B8B-6B01-42E2-8084-C42E109ED588}"/>
                </a:ext>
              </a:extLst>
            </p:cNvPr>
            <p:cNvSpPr txBox="1"/>
            <p:nvPr/>
          </p:nvSpPr>
          <p:spPr>
            <a:xfrm>
              <a:off x="6475275" y="2041500"/>
              <a:ext cx="354900" cy="461700"/>
            </a:xfrm>
            <a:prstGeom prst="rect">
              <a:avLst/>
            </a:prstGeom>
            <a:noFill/>
            <a:ln>
              <a:noFill/>
            </a:ln>
          </p:spPr>
          <p:txBody>
            <a:bodyPr spcFirstLastPara="1" wrap="square" lIns="91425" tIns="91425" rIns="91425" bIns="91425"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A</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40" name="Google Shape;520;p33">
              <a:extLst>
                <a:ext uri="{FF2B5EF4-FFF2-40B4-BE49-F238E27FC236}">
                  <a16:creationId xmlns:a16="http://schemas.microsoft.com/office/drawing/2014/main" id="{29578AF8-0A22-4B87-9B2F-DF55C16FB765}"/>
                </a:ext>
              </a:extLst>
            </p:cNvPr>
            <p:cNvSpPr txBox="1"/>
            <p:nvPr/>
          </p:nvSpPr>
          <p:spPr>
            <a:xfrm>
              <a:off x="7377775" y="2117700"/>
              <a:ext cx="354900" cy="461700"/>
            </a:xfrm>
            <a:prstGeom prst="rect">
              <a:avLst/>
            </a:prstGeom>
            <a:noFill/>
            <a:ln>
              <a:noFill/>
            </a:ln>
          </p:spPr>
          <p:txBody>
            <a:bodyPr spcFirstLastPara="1" wrap="square" lIns="91425" tIns="91425" rIns="91425" bIns="91425"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V</a:t>
              </a:r>
              <a:endParaRPr kumimoji="0" sz="1800" b="1" i="0" u="none" strike="noStrike" kern="1200" cap="none" spc="0" normalizeH="0" baseline="0" noProof="0">
                <a:ln>
                  <a:noFill/>
                </a:ln>
                <a:solidFill>
                  <a:prstClr val="black"/>
                </a:solidFill>
                <a:effectLst/>
                <a:uLnTx/>
                <a:uFillTx/>
                <a:latin typeface="Proxima Nova"/>
                <a:ea typeface="Proxima Nova"/>
                <a:cs typeface="Proxima Nova"/>
                <a:sym typeface="Proxima Nova"/>
              </a:endParaRPr>
            </a:p>
          </p:txBody>
        </p:sp>
        <p:sp>
          <p:nvSpPr>
            <p:cNvPr id="41" name="Google Shape;521;p33">
              <a:extLst>
                <a:ext uri="{FF2B5EF4-FFF2-40B4-BE49-F238E27FC236}">
                  <a16:creationId xmlns:a16="http://schemas.microsoft.com/office/drawing/2014/main" id="{A60F713D-C4DB-47BB-A738-B40DC46D4524}"/>
                </a:ext>
              </a:extLst>
            </p:cNvPr>
            <p:cNvSpPr txBox="1"/>
            <p:nvPr/>
          </p:nvSpPr>
          <p:spPr>
            <a:xfrm>
              <a:off x="6029625" y="255050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42" name="Google Shape;522;p33">
              <a:extLst>
                <a:ext uri="{FF2B5EF4-FFF2-40B4-BE49-F238E27FC236}">
                  <a16:creationId xmlns:a16="http://schemas.microsoft.com/office/drawing/2014/main" id="{68D4CC3A-0FC7-4AA2-BEFA-543E471DD3A7}"/>
                </a:ext>
              </a:extLst>
            </p:cNvPr>
            <p:cNvSpPr txBox="1"/>
            <p:nvPr/>
          </p:nvSpPr>
          <p:spPr>
            <a:xfrm>
              <a:off x="6120375" y="283685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43" name="Google Shape;523;p33">
              <a:extLst>
                <a:ext uri="{FF2B5EF4-FFF2-40B4-BE49-F238E27FC236}">
                  <a16:creationId xmlns:a16="http://schemas.microsoft.com/office/drawing/2014/main" id="{4D1DB2D1-B211-430D-B76D-1A62A387F8C8}"/>
                </a:ext>
              </a:extLst>
            </p:cNvPr>
            <p:cNvSpPr txBox="1"/>
            <p:nvPr/>
          </p:nvSpPr>
          <p:spPr>
            <a:xfrm>
              <a:off x="6165625" y="320355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dirty="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dirty="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dirty="0">
                <a:ln>
                  <a:noFill/>
                </a:ln>
                <a:solidFill>
                  <a:prstClr val="white"/>
                </a:solidFill>
                <a:effectLst/>
                <a:uLnTx/>
                <a:uFillTx/>
                <a:latin typeface="Proxima Nova"/>
                <a:ea typeface="Proxima Nova"/>
                <a:cs typeface="Proxima Nova"/>
                <a:sym typeface="Proxima Nova"/>
              </a:endParaRPr>
            </a:p>
          </p:txBody>
        </p:sp>
        <p:sp>
          <p:nvSpPr>
            <p:cNvPr id="44" name="Google Shape;524;p33">
              <a:extLst>
                <a:ext uri="{FF2B5EF4-FFF2-40B4-BE49-F238E27FC236}">
                  <a16:creationId xmlns:a16="http://schemas.microsoft.com/office/drawing/2014/main" id="{8DE0D289-4273-402D-B0A1-2BE95C499A92}"/>
                </a:ext>
              </a:extLst>
            </p:cNvPr>
            <p:cNvSpPr txBox="1"/>
            <p:nvPr/>
          </p:nvSpPr>
          <p:spPr>
            <a:xfrm>
              <a:off x="6475275" y="323705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45" name="Google Shape;525;p33">
              <a:extLst>
                <a:ext uri="{FF2B5EF4-FFF2-40B4-BE49-F238E27FC236}">
                  <a16:creationId xmlns:a16="http://schemas.microsoft.com/office/drawing/2014/main" id="{28B4B1D2-7506-4223-BD5D-B42D0AD5C132}"/>
                </a:ext>
              </a:extLst>
            </p:cNvPr>
            <p:cNvSpPr txBox="1"/>
            <p:nvPr/>
          </p:nvSpPr>
          <p:spPr>
            <a:xfrm>
              <a:off x="6830175" y="320355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46" name="Google Shape;526;p33">
              <a:extLst>
                <a:ext uri="{FF2B5EF4-FFF2-40B4-BE49-F238E27FC236}">
                  <a16:creationId xmlns:a16="http://schemas.microsoft.com/office/drawing/2014/main" id="{AF97FE46-ABAE-4BFC-8504-447AD76CA604}"/>
                </a:ext>
              </a:extLst>
            </p:cNvPr>
            <p:cNvSpPr txBox="1"/>
            <p:nvPr/>
          </p:nvSpPr>
          <p:spPr>
            <a:xfrm>
              <a:off x="6917500" y="283685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47" name="Google Shape;527;p33">
              <a:extLst>
                <a:ext uri="{FF2B5EF4-FFF2-40B4-BE49-F238E27FC236}">
                  <a16:creationId xmlns:a16="http://schemas.microsoft.com/office/drawing/2014/main" id="{1CACD370-6472-4271-80F4-C8251E177C44}"/>
                </a:ext>
              </a:extLst>
            </p:cNvPr>
            <p:cNvSpPr txBox="1"/>
            <p:nvPr/>
          </p:nvSpPr>
          <p:spPr>
            <a:xfrm>
              <a:off x="6983300" y="255050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48" name="Google Shape;528;p33">
              <a:extLst>
                <a:ext uri="{FF2B5EF4-FFF2-40B4-BE49-F238E27FC236}">
                  <a16:creationId xmlns:a16="http://schemas.microsoft.com/office/drawing/2014/main" id="{6717CDB8-D945-4FBA-8E98-9DD32A4F0E13}"/>
                </a:ext>
              </a:extLst>
            </p:cNvPr>
            <p:cNvSpPr txBox="1"/>
            <p:nvPr/>
          </p:nvSpPr>
          <p:spPr>
            <a:xfrm>
              <a:off x="5923425" y="1783900"/>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prstClr val="black"/>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prstClr val="black"/>
                </a:solidFill>
                <a:effectLst/>
                <a:uLnTx/>
                <a:uFillTx/>
                <a:latin typeface="Proxima Nova"/>
                <a:ea typeface="Proxima Nova"/>
                <a:cs typeface="Proxima Nova"/>
                <a:sym typeface="Proxima Nova"/>
              </a:endParaRPr>
            </a:p>
          </p:txBody>
        </p:sp>
        <p:sp>
          <p:nvSpPr>
            <p:cNvPr id="49" name="Google Shape;529;p33">
              <a:extLst>
                <a:ext uri="{FF2B5EF4-FFF2-40B4-BE49-F238E27FC236}">
                  <a16:creationId xmlns:a16="http://schemas.microsoft.com/office/drawing/2014/main" id="{1B1D0ABE-8CF7-4234-B286-CA9F74916933}"/>
                </a:ext>
              </a:extLst>
            </p:cNvPr>
            <p:cNvSpPr txBox="1"/>
            <p:nvPr/>
          </p:nvSpPr>
          <p:spPr>
            <a:xfrm>
              <a:off x="7685775" y="1860100"/>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prstClr val="black"/>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prstClr val="black"/>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prstClr val="black"/>
                </a:solidFill>
                <a:effectLst/>
                <a:uLnTx/>
                <a:uFillTx/>
                <a:latin typeface="Proxima Nova"/>
                <a:ea typeface="Proxima Nova"/>
                <a:cs typeface="Proxima Nova"/>
                <a:sym typeface="Proxima Nova"/>
              </a:endParaRPr>
            </a:p>
          </p:txBody>
        </p:sp>
        <p:sp>
          <p:nvSpPr>
            <p:cNvPr id="50" name="Google Shape;530;p33">
              <a:extLst>
                <a:ext uri="{FF2B5EF4-FFF2-40B4-BE49-F238E27FC236}">
                  <a16:creationId xmlns:a16="http://schemas.microsoft.com/office/drawing/2014/main" id="{267BB913-51D6-418B-AD77-A4AE36E0EB11}"/>
                </a:ext>
              </a:extLst>
            </p:cNvPr>
            <p:cNvSpPr txBox="1"/>
            <p:nvPr/>
          </p:nvSpPr>
          <p:spPr>
            <a:xfrm>
              <a:off x="7818700" y="3148600"/>
              <a:ext cx="354900" cy="400200"/>
            </a:xfrm>
            <a:prstGeom prst="rect">
              <a:avLst/>
            </a:prstGeom>
            <a:noFill/>
            <a:ln>
              <a:noFill/>
            </a:ln>
          </p:spPr>
          <p:txBody>
            <a:bodyPr spcFirstLastPara="1" wrap="square" lIns="91425" tIns="91425" rIns="91425" bIns="91425"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prstClr val="white"/>
                  </a:solidFill>
                  <a:effectLst/>
                  <a:uLnTx/>
                  <a:uFillTx/>
                  <a:latin typeface="Proxima Nova"/>
                  <a:ea typeface="Proxima Nova"/>
                  <a:cs typeface="Proxima Nova"/>
                  <a:sym typeface="Proxima Nova"/>
                </a:rPr>
                <a:t>e</a:t>
              </a:r>
              <a:r>
                <a:rPr kumimoji="0" lang="en"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rPr>
                <a:t>-</a:t>
              </a:r>
              <a:endParaRPr kumimoji="0" sz="1800" b="0" i="0" u="none" strike="noStrike" kern="1200" cap="none" spc="0" normalizeH="0" baseline="30000" noProof="0">
                <a:ln>
                  <a:noFill/>
                </a:ln>
                <a:solidFill>
                  <a:prstClr val="white"/>
                </a:solidFill>
                <a:effectLst/>
                <a:uLnTx/>
                <a:uFillTx/>
                <a:latin typeface="Proxima Nova"/>
                <a:ea typeface="Proxima Nova"/>
                <a:cs typeface="Proxima Nova"/>
                <a:sym typeface="Proxima Nova"/>
              </a:endParaRPr>
            </a:p>
          </p:txBody>
        </p:sp>
        <p:sp>
          <p:nvSpPr>
            <p:cNvPr id="51" name="Google Shape;531;p33">
              <a:extLst>
                <a:ext uri="{FF2B5EF4-FFF2-40B4-BE49-F238E27FC236}">
                  <a16:creationId xmlns:a16="http://schemas.microsoft.com/office/drawing/2014/main" id="{311F2C5C-B56A-4A75-9CBD-41B005E7D882}"/>
                </a:ext>
              </a:extLst>
            </p:cNvPr>
            <p:cNvSpPr/>
            <p:nvPr/>
          </p:nvSpPr>
          <p:spPr>
            <a:xfrm>
              <a:off x="7140450" y="3283375"/>
              <a:ext cx="653125" cy="302250"/>
            </a:xfrm>
            <a:custGeom>
              <a:avLst/>
              <a:gdLst/>
              <a:ahLst/>
              <a:cxnLst/>
              <a:rect l="l" t="t" r="r" b="b"/>
              <a:pathLst>
                <a:path w="26125" h="12090" extrusionOk="0">
                  <a:moveTo>
                    <a:pt x="0" y="0"/>
                  </a:moveTo>
                  <a:cubicBezTo>
                    <a:pt x="5131" y="1466"/>
                    <a:pt x="5296" y="11341"/>
                    <a:pt x="10591" y="12003"/>
                  </a:cubicBezTo>
                  <a:cubicBezTo>
                    <a:pt x="16142" y="12697"/>
                    <a:pt x="20530" y="5648"/>
                    <a:pt x="26125" y="5648"/>
                  </a:cubicBezTo>
                </a:path>
              </a:pathLst>
            </a:custGeom>
            <a:noFill/>
            <a:ln w="19050" cap="flat" cmpd="sng">
              <a:solidFill>
                <a:schemeClr val="lt1"/>
              </a:solidFill>
              <a:prstDash val="solid"/>
              <a:round/>
              <a:headEnd type="none" w="med" len="med"/>
              <a:tailEnd type="stealth" w="med" len="me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8530886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AEC89-41B9-44A3-8DB0-8A42497CE7AB}"/>
              </a:ext>
            </a:extLst>
          </p:cNvPr>
          <p:cNvSpPr>
            <a:spLocks noGrp="1"/>
          </p:cNvSpPr>
          <p:nvPr>
            <p:ph type="title"/>
          </p:nvPr>
        </p:nvSpPr>
        <p:spPr/>
        <p:txBody>
          <a:bodyPr/>
          <a:lstStyle/>
          <a:p>
            <a:r>
              <a:rPr lang="en-US" dirty="0"/>
              <a:t>More</a:t>
            </a:r>
            <a:endParaRPr lang="en-CH" dirty="0"/>
          </a:p>
        </p:txBody>
      </p:sp>
      <p:sp>
        <p:nvSpPr>
          <p:cNvPr id="3" name="Content Placeholder 2">
            <a:extLst>
              <a:ext uri="{FF2B5EF4-FFF2-40B4-BE49-F238E27FC236}">
                <a16:creationId xmlns:a16="http://schemas.microsoft.com/office/drawing/2014/main" id="{229A5B63-3B72-4474-B0E2-F991C841DC7A}"/>
              </a:ext>
            </a:extLst>
          </p:cNvPr>
          <p:cNvSpPr>
            <a:spLocks noGrp="1"/>
          </p:cNvSpPr>
          <p:nvPr>
            <p:ph idx="1"/>
          </p:nvPr>
        </p:nvSpPr>
        <p:spPr/>
        <p:txBody>
          <a:bodyPr/>
          <a:lstStyle/>
          <a:p>
            <a:r>
              <a:rPr lang="en-US" dirty="0"/>
              <a:t>Charge traps</a:t>
            </a:r>
          </a:p>
          <a:p>
            <a:endParaRPr lang="en-US" dirty="0"/>
          </a:p>
          <a:p>
            <a:endParaRPr lang="en-US" dirty="0"/>
          </a:p>
          <a:p>
            <a:pPr marL="0" indent="0">
              <a:buNone/>
            </a:pPr>
            <a:endParaRPr lang="en-US" dirty="0"/>
          </a:p>
          <a:p>
            <a:r>
              <a:rPr lang="en-US" dirty="0" err="1"/>
              <a:t>Wordline</a:t>
            </a:r>
            <a:r>
              <a:rPr lang="en-US" dirty="0"/>
              <a:t> Crosstalk</a:t>
            </a:r>
          </a:p>
        </p:txBody>
      </p:sp>
      <p:pic>
        <p:nvPicPr>
          <p:cNvPr id="5" name="Picture 4">
            <a:extLst>
              <a:ext uri="{FF2B5EF4-FFF2-40B4-BE49-F238E27FC236}">
                <a16:creationId xmlns:a16="http://schemas.microsoft.com/office/drawing/2014/main" id="{A85CCFB1-98FB-4A6B-8F81-BCAD88932B42}"/>
              </a:ext>
            </a:extLst>
          </p:cNvPr>
          <p:cNvPicPr>
            <a:picLocks noChangeAspect="1"/>
          </p:cNvPicPr>
          <p:nvPr/>
        </p:nvPicPr>
        <p:blipFill>
          <a:blip r:embed="rId2"/>
          <a:stretch>
            <a:fillRect/>
          </a:stretch>
        </p:blipFill>
        <p:spPr>
          <a:xfrm>
            <a:off x="3295373" y="1232938"/>
            <a:ext cx="5155096" cy="2152166"/>
          </a:xfrm>
          <a:prstGeom prst="rect">
            <a:avLst/>
          </a:prstGeom>
        </p:spPr>
      </p:pic>
      <p:pic>
        <p:nvPicPr>
          <p:cNvPr id="7" name="Picture 6">
            <a:extLst>
              <a:ext uri="{FF2B5EF4-FFF2-40B4-BE49-F238E27FC236}">
                <a16:creationId xmlns:a16="http://schemas.microsoft.com/office/drawing/2014/main" id="{2C0CC0E5-E8D9-479C-9B3C-FF81A5B105B2}"/>
              </a:ext>
            </a:extLst>
          </p:cNvPr>
          <p:cNvPicPr>
            <a:picLocks noChangeAspect="1"/>
          </p:cNvPicPr>
          <p:nvPr/>
        </p:nvPicPr>
        <p:blipFill>
          <a:blip r:embed="rId3"/>
          <a:stretch>
            <a:fillRect/>
          </a:stretch>
        </p:blipFill>
        <p:spPr>
          <a:xfrm>
            <a:off x="2919896" y="4137085"/>
            <a:ext cx="5155096" cy="2011841"/>
          </a:xfrm>
          <a:prstGeom prst="rect">
            <a:avLst/>
          </a:prstGeom>
        </p:spPr>
      </p:pic>
    </p:spTree>
    <p:extLst>
      <p:ext uri="{BB962C8B-B14F-4D97-AF65-F5344CB8AC3E}">
        <p14:creationId xmlns:p14="http://schemas.microsoft.com/office/powerpoint/2010/main" val="34663137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err="1"/>
              <a:t>BreakHammer</a:t>
            </a:r>
            <a:endParaRPr lang="en-US" dirty="0"/>
          </a:p>
        </p:txBody>
      </p:sp>
      <p:sp>
        <p:nvSpPr>
          <p:cNvPr id="3" name="Content Placeholder 2">
            <a:extLst>
              <a:ext uri="{FF2B5EF4-FFF2-40B4-BE49-F238E27FC236}">
                <a16:creationId xmlns:a16="http://schemas.microsoft.com/office/drawing/2014/main" id="{10405F6A-4567-F318-11B6-DF5A467B9F7E}"/>
              </a:ext>
            </a:extLst>
          </p:cNvPr>
          <p:cNvSpPr>
            <a:spLocks noGrp="1"/>
          </p:cNvSpPr>
          <p:nvPr>
            <p:ph idx="1"/>
          </p:nvPr>
        </p:nvSpPr>
        <p:spPr/>
        <p:txBody>
          <a:bodyPr/>
          <a:lstStyle/>
          <a:p>
            <a:r>
              <a:rPr lang="en-US" b="1" u="sng" dirty="0">
                <a:solidFill>
                  <a:schemeClr val="accent1">
                    <a:lumMod val="75000"/>
                  </a:schemeClr>
                </a:solidFill>
              </a:rPr>
              <a:t>Key Observation</a:t>
            </a:r>
            <a:r>
              <a:rPr lang="en-US" b="1" dirty="0">
                <a:solidFill>
                  <a:schemeClr val="accent1">
                    <a:lumMod val="75000"/>
                  </a:schemeClr>
                </a:solidFill>
              </a:rPr>
              <a:t>:</a:t>
            </a:r>
            <a:r>
              <a:rPr lang="en-US" dirty="0">
                <a:solidFill>
                  <a:schemeClr val="accent1">
                    <a:lumMod val="75000"/>
                  </a:schemeClr>
                </a:solidFill>
              </a:rPr>
              <a:t> Mitigating DRAM read disturbance causes delays in memory accesses</a:t>
            </a:r>
          </a:p>
          <a:p>
            <a:r>
              <a:rPr lang="en-US" b="1" u="sng" dirty="0">
                <a:solidFill>
                  <a:srgbClr val="C00000"/>
                </a:solidFill>
              </a:rPr>
              <a:t>Our Exploit</a:t>
            </a:r>
            <a:r>
              <a:rPr lang="en-US" b="1" dirty="0">
                <a:solidFill>
                  <a:srgbClr val="C00000"/>
                </a:solidFill>
              </a:rPr>
              <a:t>: </a:t>
            </a:r>
            <a:r>
              <a:rPr lang="en-US" dirty="0">
                <a:solidFill>
                  <a:srgbClr val="C00000"/>
                </a:solidFill>
              </a:rPr>
              <a:t>Denial of memory service is possible via triggering mitigation mechanisms</a:t>
            </a:r>
          </a:p>
          <a:p>
            <a:r>
              <a:rPr lang="en-US" b="1" u="sng" dirty="0">
                <a:solidFill>
                  <a:srgbClr val="7030A0"/>
                </a:solidFill>
              </a:rPr>
              <a:t>Key Idea</a:t>
            </a:r>
            <a:r>
              <a:rPr lang="en-US" b="1" dirty="0">
                <a:solidFill>
                  <a:srgbClr val="7030A0"/>
                </a:solidFill>
              </a:rPr>
              <a:t>: </a:t>
            </a:r>
            <a:r>
              <a:rPr lang="en-US" dirty="0">
                <a:solidFill>
                  <a:srgbClr val="7030A0"/>
                </a:solidFill>
              </a:rPr>
              <a:t>Throttling memory accesses of threads that trigger mitigation mechanisms repeatedly</a:t>
            </a:r>
          </a:p>
          <a:p>
            <a:r>
              <a:rPr lang="en-US" b="1" u="sng" dirty="0" err="1">
                <a:solidFill>
                  <a:schemeClr val="accent2">
                    <a:lumMod val="75000"/>
                  </a:schemeClr>
                </a:solidFill>
              </a:rPr>
              <a:t>BreakHammer</a:t>
            </a:r>
            <a:r>
              <a:rPr lang="en-US" b="1" dirty="0">
                <a:solidFill>
                  <a:schemeClr val="accent2">
                    <a:lumMod val="75000"/>
                  </a:schemeClr>
                </a:solidFill>
              </a:rPr>
              <a:t>: </a:t>
            </a:r>
          </a:p>
          <a:p>
            <a:pPr lvl="1"/>
            <a:r>
              <a:rPr lang="en-US" dirty="0">
                <a:solidFill>
                  <a:schemeClr val="accent2">
                    <a:lumMod val="75000"/>
                  </a:schemeClr>
                </a:solidFill>
              </a:rPr>
              <a:t>Detects the threads that repeatedly trigger the mitigation mechanisms</a:t>
            </a:r>
          </a:p>
          <a:p>
            <a:pPr lvl="1"/>
            <a:r>
              <a:rPr lang="en-US" dirty="0">
                <a:solidFill>
                  <a:schemeClr val="accent2">
                    <a:lumMod val="75000"/>
                  </a:schemeClr>
                </a:solidFill>
              </a:rPr>
              <a:t>Limits their on-the-fly memory request counts and MSHRs</a:t>
            </a:r>
          </a:p>
          <a:p>
            <a:pPr lvl="1"/>
            <a:r>
              <a:rPr lang="en-US" dirty="0">
                <a:solidFill>
                  <a:schemeClr val="accent2">
                    <a:lumMod val="75000"/>
                  </a:schemeClr>
                </a:solidFill>
              </a:rPr>
              <a:t>Near-zero area overhead and no additional memory access latency</a:t>
            </a:r>
          </a:p>
          <a:p>
            <a:r>
              <a:rPr lang="en-US" b="1" u="sng" dirty="0">
                <a:solidFill>
                  <a:schemeClr val="accent4">
                    <a:lumMod val="75000"/>
                  </a:schemeClr>
                </a:solidFill>
              </a:rPr>
              <a:t>Evaluation</a:t>
            </a:r>
            <a:r>
              <a:rPr lang="en-US" b="1" dirty="0">
                <a:solidFill>
                  <a:schemeClr val="accent4">
                    <a:lumMod val="75000"/>
                  </a:schemeClr>
                </a:solidFill>
              </a:rPr>
              <a:t>:</a:t>
            </a:r>
            <a:r>
              <a:rPr lang="en-US" dirty="0">
                <a:solidFill>
                  <a:schemeClr val="accent4">
                    <a:lumMod val="75000"/>
                  </a:schemeClr>
                </a:solidFill>
              </a:rPr>
              <a:t> </a:t>
            </a:r>
          </a:p>
          <a:p>
            <a:pPr lvl="1"/>
            <a:r>
              <a:rPr lang="en-US" dirty="0">
                <a:solidFill>
                  <a:schemeClr val="accent4">
                    <a:lumMod val="75000"/>
                  </a:schemeClr>
                </a:solidFill>
              </a:rPr>
              <a:t>Improves </a:t>
            </a:r>
            <a:r>
              <a:rPr lang="en-US" b="1" dirty="0">
                <a:solidFill>
                  <a:schemeClr val="accent4">
                    <a:lumMod val="75000"/>
                  </a:schemeClr>
                </a:solidFill>
              </a:rPr>
              <a:t>system performance </a:t>
            </a:r>
            <a:r>
              <a:rPr lang="en-US" dirty="0">
                <a:solidFill>
                  <a:schemeClr val="accent4">
                    <a:lumMod val="75000"/>
                  </a:schemeClr>
                </a:solidFill>
              </a:rPr>
              <a:t>by </a:t>
            </a:r>
            <a:r>
              <a:rPr lang="en-US" b="1" dirty="0">
                <a:solidFill>
                  <a:schemeClr val="accent4">
                    <a:lumMod val="75000"/>
                  </a:schemeClr>
                </a:solidFill>
              </a:rPr>
              <a:t>48.7%</a:t>
            </a:r>
            <a:r>
              <a:rPr lang="en-US" dirty="0">
                <a:solidFill>
                  <a:schemeClr val="accent4">
                    <a:lumMod val="75000"/>
                  </a:schemeClr>
                </a:solidFill>
              </a:rPr>
              <a:t> on average (</a:t>
            </a:r>
            <a:r>
              <a:rPr lang="en-US" b="1" dirty="0">
                <a:solidFill>
                  <a:schemeClr val="accent4">
                    <a:lumMod val="75000"/>
                  </a:schemeClr>
                </a:solidFill>
              </a:rPr>
              <a:t>105.5%</a:t>
            </a:r>
            <a:r>
              <a:rPr lang="en-US" dirty="0">
                <a:solidFill>
                  <a:schemeClr val="accent4">
                    <a:lumMod val="75000"/>
                  </a:schemeClr>
                </a:solidFill>
              </a:rPr>
              <a:t> max)</a:t>
            </a:r>
          </a:p>
          <a:p>
            <a:pPr lvl="1"/>
            <a:r>
              <a:rPr lang="en-US" dirty="0">
                <a:solidFill>
                  <a:schemeClr val="accent4">
                    <a:lumMod val="75000"/>
                  </a:schemeClr>
                </a:solidFill>
              </a:rPr>
              <a:t>Reduces the </a:t>
            </a:r>
            <a:r>
              <a:rPr lang="en-US" b="1" dirty="0">
                <a:solidFill>
                  <a:schemeClr val="accent4">
                    <a:lumMod val="75000"/>
                  </a:schemeClr>
                </a:solidFill>
              </a:rPr>
              <a:t>maximum slowdown </a:t>
            </a:r>
            <a:r>
              <a:rPr lang="en-US" dirty="0">
                <a:solidFill>
                  <a:schemeClr val="accent4">
                    <a:lumMod val="75000"/>
                  </a:schemeClr>
                </a:solidFill>
              </a:rPr>
              <a:t>by </a:t>
            </a:r>
            <a:r>
              <a:rPr lang="en-US" b="1" dirty="0">
                <a:solidFill>
                  <a:schemeClr val="accent4">
                    <a:lumMod val="75000"/>
                  </a:schemeClr>
                </a:solidFill>
              </a:rPr>
              <a:t>14.6%</a:t>
            </a:r>
            <a:r>
              <a:rPr lang="en-US" dirty="0">
                <a:solidFill>
                  <a:schemeClr val="accent4">
                    <a:lumMod val="75000"/>
                  </a:schemeClr>
                </a:solidFill>
              </a:rPr>
              <a:t> on average</a:t>
            </a:r>
          </a:p>
        </p:txBody>
      </p:sp>
      <p:sp>
        <p:nvSpPr>
          <p:cNvPr id="69" name="Slide Number Placeholder 3">
            <a:extLst>
              <a:ext uri="{FF2B5EF4-FFF2-40B4-BE49-F238E27FC236}">
                <a16:creationId xmlns:a16="http://schemas.microsoft.com/office/drawing/2014/main" id="{FFC38394-D6A2-B58D-5866-19C481546C15}"/>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600" b="1" kern="1200">
                <a:solidFill>
                  <a:schemeClr val="tx1"/>
                </a:solidFill>
                <a:latin typeface="Cambria" panose="02040503050406030204" pitchFamily="18"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76C2683-0D41-1E45-8714-724CB2570654}" type="slidenum">
              <a:rPr kumimoji="0" lang="en-US" sz="1600" b="1" i="0" u="none" strike="noStrike" kern="1200" cap="none" spc="0" normalizeH="0" baseline="0" noProof="0" smtClean="0">
                <a:ln>
                  <a:noFill/>
                </a:ln>
                <a:solidFill>
                  <a:prstClr val="black"/>
                </a:solidFill>
                <a:effectLst/>
                <a:uLnTx/>
                <a:uFillTx/>
                <a:latin typeface="Cambria" panose="02040503050406030204"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191</a:t>
            </a:fld>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8" name="TextBox 67">
            <a:extLst>
              <a:ext uri="{FF2B5EF4-FFF2-40B4-BE49-F238E27FC236}">
                <a16:creationId xmlns:a16="http://schemas.microsoft.com/office/drawing/2014/main" id="{A513D521-93B3-C60F-3C13-C4E8B30002AA}"/>
              </a:ext>
            </a:extLst>
          </p:cNvPr>
          <p:cNvSpPr txBox="1"/>
          <p:nvPr/>
        </p:nvSpPr>
        <p:spPr>
          <a:xfrm>
            <a:off x="1589518" y="6302123"/>
            <a:ext cx="7152830" cy="57708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Oğuzhan</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Canpolat</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Giray </a:t>
            </a:r>
            <a:r>
              <a:rPr kumimoji="0" lang="en-US"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Yağlıkçı</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Ataberk</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Olgun</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İsmail Emir </a:t>
            </a:r>
            <a:r>
              <a:rPr kumimoji="0" lang="en-US"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Yüksel</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Yahya Can </a:t>
            </a:r>
            <a:r>
              <a:rPr kumimoji="0" lang="en-US"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Tuğrul</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Konstantinos </a:t>
            </a:r>
            <a:r>
              <a:rPr kumimoji="0" lang="en-US"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Kanellopoulos</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Oğuz</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Ergin</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Onur</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Mutlu</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Leveraging Adversarial Detection to Enable Scalable and Low Overhead RowHammer Mitigations</a:t>
            </a:r>
            <a:r>
              <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05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cs.CR</a:t>
            </a:r>
            <a:r>
              <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2404.13477, 2024.</a:t>
            </a:r>
          </a:p>
        </p:txBody>
      </p:sp>
    </p:spTree>
    <p:custDataLst>
      <p:tags r:id="rId1"/>
    </p:custDataLst>
    <p:extLst>
      <p:ext uri="{BB962C8B-B14F-4D97-AF65-F5344CB8AC3E}">
        <p14:creationId xmlns:p14="http://schemas.microsoft.com/office/powerpoint/2010/main" val="2579178596"/>
      </p:ext>
    </p:extLst>
  </p:cSld>
  <p:clrMapOvr>
    <a:masterClrMapping/>
  </p:clrMapOvr>
  <mc:AlternateContent xmlns:mc="http://schemas.openxmlformats.org/markup-compatibility/2006" xmlns:p14="http://schemas.microsoft.com/office/powerpoint/2010/main">
    <mc:Choice Requires="p14">
      <p:transition spd="slow" p14:dur="2000" advTm="44860"/>
    </mc:Choice>
    <mc:Fallback xmlns="">
      <p:transition spd="slow" advTm="44860"/>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2977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70510998"/>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2777296033"/>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Robust Memory Systems</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marL="0" indent="0">
              <a:buNone/>
            </a:pPr>
            <a:endParaRPr lang="en-US" sz="1800" dirty="0"/>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security/safety/reliability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161875401"/>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 December 2021</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1840661933"/>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1043608" y="6375455"/>
            <a:ext cx="7813339"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https://www.youtube.com/watch?v=mV2OuB2djEs</a:t>
            </a:r>
            <a:r>
              <a:rPr kumimoji="0" lang="en-US" sz="2000" b="1"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rPr>
              <a:t> </a:t>
            </a: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SAFARI Introduction &amp; Research</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pic>
        <p:nvPicPr>
          <p:cNvPr id="3" name="Picture 2">
            <a:extLst>
              <a:ext uri="{FF2B5EF4-FFF2-40B4-BE49-F238E27FC236}">
                <a16:creationId xmlns:a16="http://schemas.microsoft.com/office/drawing/2014/main" id="{28FF67AE-CF0D-AE9C-F53A-71B44486C1F1}"/>
              </a:ext>
            </a:extLst>
          </p:cNvPr>
          <p:cNvPicPr>
            <a:picLocks noChangeAspect="1"/>
          </p:cNvPicPr>
          <p:nvPr/>
        </p:nvPicPr>
        <p:blipFill>
          <a:blip r:embed="rId4"/>
          <a:stretch>
            <a:fillRect/>
          </a:stretch>
        </p:blipFill>
        <p:spPr>
          <a:xfrm>
            <a:off x="1259632" y="1301858"/>
            <a:ext cx="6334472" cy="4340650"/>
          </a:xfrm>
          <a:prstGeom prst="rect">
            <a:avLst/>
          </a:prstGeom>
        </p:spPr>
      </p:pic>
    </p:spTree>
    <p:extLst>
      <p:ext uri="{BB962C8B-B14F-4D97-AF65-F5344CB8AC3E}">
        <p14:creationId xmlns:p14="http://schemas.microsoft.com/office/powerpoint/2010/main" val="2750991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EC71-1DA9-25E0-1ADF-54E8B73A0933}"/>
              </a:ext>
            </a:extLst>
          </p:cNvPr>
          <p:cNvSpPr>
            <a:spLocks noGrp="1"/>
          </p:cNvSpPr>
          <p:nvPr>
            <p:ph type="title"/>
          </p:nvPr>
        </p:nvSpPr>
        <p:spPr/>
        <p:txBody>
          <a:bodyPr/>
          <a:lstStyle/>
          <a:p>
            <a:r>
              <a:rPr lang="en-US" dirty="0" err="1"/>
              <a:t>Ramulator</a:t>
            </a:r>
            <a:r>
              <a:rPr lang="en-US" dirty="0"/>
              <a:t> 2.0 </a:t>
            </a:r>
          </a:p>
        </p:txBody>
      </p:sp>
      <p:sp>
        <p:nvSpPr>
          <p:cNvPr id="3" name="Content Placeholder 2">
            <a:extLst>
              <a:ext uri="{FF2B5EF4-FFF2-40B4-BE49-F238E27FC236}">
                <a16:creationId xmlns:a16="http://schemas.microsoft.com/office/drawing/2014/main" id="{D5D2510C-2F2F-4767-09F8-31A0536247E1}"/>
              </a:ext>
            </a:extLst>
          </p:cNvPr>
          <p:cNvSpPr>
            <a:spLocks noGrp="1"/>
          </p:cNvSpPr>
          <p:nvPr>
            <p:ph idx="1"/>
          </p:nvPr>
        </p:nvSpPr>
        <p:spPr>
          <a:xfrm>
            <a:off x="228600" y="1124744"/>
            <a:ext cx="8610600" cy="5123656"/>
          </a:xfrm>
        </p:spPr>
        <p:txBody>
          <a:bodyPr/>
          <a:lstStyle/>
          <a:p>
            <a:r>
              <a:rPr lang="en-US" sz="1800" b="0" i="0" dirty="0" err="1">
                <a:solidFill>
                  <a:srgbClr val="000000"/>
                </a:solidFill>
                <a:effectLst/>
              </a:rPr>
              <a:t>Haocong</a:t>
            </a:r>
            <a:r>
              <a:rPr lang="en-US" sz="1800" b="0" i="0" dirty="0">
                <a:solidFill>
                  <a:srgbClr val="000000"/>
                </a:solidFill>
                <a:effectLst/>
              </a:rPr>
              <a:t> Luo, Yahya Can </a:t>
            </a:r>
            <a:r>
              <a:rPr lang="en-US" sz="1800" b="0" i="0" dirty="0" err="1">
                <a:solidFill>
                  <a:srgbClr val="000000"/>
                </a:solidFill>
                <a:effectLst/>
              </a:rPr>
              <a:t>Tugrul</a:t>
            </a:r>
            <a:r>
              <a:rPr lang="en-US" sz="1800" b="0" i="0" dirty="0">
                <a:solidFill>
                  <a:srgbClr val="000000"/>
                </a:solidFill>
                <a:effectLst/>
              </a:rPr>
              <a:t>, F. </a:t>
            </a:r>
            <a:r>
              <a:rPr lang="en-US" sz="1800" b="0" i="0" dirty="0" err="1">
                <a:solidFill>
                  <a:srgbClr val="000000"/>
                </a:solidFill>
                <a:effectLst/>
              </a:rPr>
              <a:t>Nisa</a:t>
            </a:r>
            <a:r>
              <a:rPr lang="en-US" sz="1800" b="0" i="0" dirty="0">
                <a:solidFill>
                  <a:srgbClr val="000000"/>
                </a:solidFill>
                <a:effectLst/>
              </a:rPr>
              <a:t> </a:t>
            </a:r>
            <a:r>
              <a:rPr lang="en-US" sz="1800" b="0" i="0" dirty="0" err="1">
                <a:solidFill>
                  <a:srgbClr val="000000"/>
                </a:solidFill>
                <a:effectLst/>
              </a:rPr>
              <a:t>Bostanci</a:t>
            </a:r>
            <a:r>
              <a:rPr lang="en-US" sz="1800" b="0" i="0" dirty="0">
                <a:solidFill>
                  <a:srgbClr val="000000"/>
                </a:solidFill>
                <a:effectLst/>
              </a:rPr>
              <a:t>,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Yaglikci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"Ramulator 2.0: A Modern, Modular, and Extensible DRAM Simulator"</a:t>
            </a:r>
            <a:br>
              <a:rPr lang="en-US" sz="1800" b="0" i="0" dirty="0">
                <a:solidFill>
                  <a:srgbClr val="000000"/>
                </a:solidFill>
                <a:effectLst/>
              </a:rPr>
            </a:br>
            <a:r>
              <a:rPr lang="en-US" sz="1800" b="0" i="1" dirty="0">
                <a:solidFill>
                  <a:srgbClr val="000000"/>
                </a:solidFill>
                <a:effectLst/>
              </a:rPr>
              <a:t>Preprint on </a:t>
            </a:r>
            <a:r>
              <a:rPr lang="en-US" sz="1800" b="1" i="1" dirty="0" err="1">
                <a:solidFill>
                  <a:srgbClr val="000000"/>
                </a:solidFill>
                <a:effectLst/>
              </a:rPr>
              <a:t>arxiv</a:t>
            </a:r>
            <a:r>
              <a:rPr lang="en-US" sz="1800" b="0" i="0" dirty="0">
                <a:solidFill>
                  <a:srgbClr val="000000"/>
                </a:solidFill>
                <a:effectLst/>
              </a:rPr>
              <a:t>, August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3"/>
              </a:rPr>
              <a:t>arXiv version</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Ramulator 2.0 Source Code</a:t>
            </a:r>
            <a:r>
              <a:rPr lang="en-US" sz="1800" b="0" i="0" dirty="0">
                <a:solidFill>
                  <a:srgbClr val="000000"/>
                </a:solidFill>
                <a:effectLst/>
              </a:rPr>
              <a:t>]</a:t>
            </a:r>
          </a:p>
          <a:p>
            <a:pPr marL="0" indent="0">
              <a:buNone/>
            </a:pPr>
            <a:endParaRPr lang="en-US" sz="1800" dirty="0"/>
          </a:p>
        </p:txBody>
      </p:sp>
      <p:sp>
        <p:nvSpPr>
          <p:cNvPr id="4" name="Slide Number Placeholder 3">
            <a:extLst>
              <a:ext uri="{FF2B5EF4-FFF2-40B4-BE49-F238E27FC236}">
                <a16:creationId xmlns:a16="http://schemas.microsoft.com/office/drawing/2014/main" id="{32BDE377-8735-8A93-C8DA-7A3FE0707C8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F225A79-0CCD-B452-A8A5-628FF0968BDC}"/>
              </a:ext>
            </a:extLst>
          </p:cNvPr>
          <p:cNvPicPr>
            <a:picLocks noChangeAspect="1"/>
          </p:cNvPicPr>
          <p:nvPr/>
        </p:nvPicPr>
        <p:blipFill>
          <a:blip r:embed="rId5"/>
          <a:stretch>
            <a:fillRect/>
          </a:stretch>
        </p:blipFill>
        <p:spPr>
          <a:xfrm>
            <a:off x="53752" y="3429000"/>
            <a:ext cx="9036496" cy="1464246"/>
          </a:xfrm>
          <a:prstGeom prst="rect">
            <a:avLst/>
          </a:prstGeom>
        </p:spPr>
      </p:pic>
      <p:sp>
        <p:nvSpPr>
          <p:cNvPr id="6" name="TextBox 5">
            <a:extLst>
              <a:ext uri="{FF2B5EF4-FFF2-40B4-BE49-F238E27FC236}">
                <a16:creationId xmlns:a16="http://schemas.microsoft.com/office/drawing/2014/main" id="{0C0CD05F-5F1F-2DA1-4730-4D560DD95333}"/>
              </a:ext>
            </a:extLst>
          </p:cNvPr>
          <p:cNvSpPr txBox="1"/>
          <p:nvPr/>
        </p:nvSpPr>
        <p:spPr>
          <a:xfrm>
            <a:off x="2280863" y="5928189"/>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https://arxiv.org/pdf/2308.11030.pdf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7" name="TextBox 6">
            <a:extLst>
              <a:ext uri="{FF2B5EF4-FFF2-40B4-BE49-F238E27FC236}">
                <a16:creationId xmlns:a16="http://schemas.microsoft.com/office/drawing/2014/main" id="{472D349C-77B2-2D54-CC63-2E65511BEF27}"/>
              </a:ext>
            </a:extLst>
          </p:cNvPr>
          <p:cNvSpPr txBox="1"/>
          <p:nvPr/>
        </p:nvSpPr>
        <p:spPr>
          <a:xfrm>
            <a:off x="1859273" y="6428304"/>
            <a:ext cx="55851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https://github.com/CMU-SAFARI/ramulator2</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327688516"/>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AEAE7-CC6E-DDB7-7C85-45100DFF9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FADB90-B23F-3AF4-2FBC-57DA302A12F7}"/>
              </a:ext>
            </a:extLst>
          </p:cNvPr>
          <p:cNvSpPr>
            <a:spLocks noGrp="1"/>
          </p:cNvSpPr>
          <p:nvPr>
            <p:ph type="title"/>
          </p:nvPr>
        </p:nvSpPr>
        <p:spPr/>
        <p:txBody>
          <a:bodyPr/>
          <a:lstStyle/>
          <a:p>
            <a:r>
              <a:rPr lang="en-US" sz="3800" dirty="0">
                <a:solidFill>
                  <a:srgbClr val="006633"/>
                </a:solidFill>
              </a:rPr>
              <a:t>DRAM Bender </a:t>
            </a:r>
            <a:endParaRPr lang="en-US" dirty="0"/>
          </a:p>
        </p:txBody>
      </p:sp>
      <p:sp>
        <p:nvSpPr>
          <p:cNvPr id="3" name="Content Placeholder 2">
            <a:extLst>
              <a:ext uri="{FF2B5EF4-FFF2-40B4-BE49-F238E27FC236}">
                <a16:creationId xmlns:a16="http://schemas.microsoft.com/office/drawing/2014/main" id="{ADE5F8EB-02CB-0C63-7B4F-703FE4EBB089}"/>
              </a:ext>
            </a:extLst>
          </p:cNvPr>
          <p:cNvSpPr>
            <a:spLocks noGrp="1"/>
          </p:cNvSpPr>
          <p:nvPr>
            <p:ph idx="1"/>
          </p:nvPr>
        </p:nvSpPr>
        <p:spPr/>
        <p:txBody>
          <a:bodyPr/>
          <a:lstStyle/>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6B932F1E-F8C8-3BCF-BB55-44B9C77945B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B2D3390A-44CF-E999-66E3-EF7E4E863BCF}"/>
              </a:ext>
            </a:extLst>
          </p:cNvPr>
          <p:cNvSpPr txBox="1"/>
          <p:nvPr/>
        </p:nvSpPr>
        <p:spPr>
          <a:xfrm>
            <a:off x="1691680" y="6453336"/>
            <a:ext cx="59234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https://github.com/CMU-SAFARI/DRAM-Bender</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7" name="Content Placeholder 2">
            <a:extLst>
              <a:ext uri="{FF2B5EF4-FFF2-40B4-BE49-F238E27FC236}">
                <a16:creationId xmlns:a16="http://schemas.microsoft.com/office/drawing/2014/main" id="{4413CE42-CD42-4FC7-9AC7-FB1BF05083AB}"/>
              </a:ext>
            </a:extLst>
          </p:cNvPr>
          <p:cNvSpPr txBox="1">
            <a:spLocks/>
          </p:cNvSpPr>
          <p:nvPr/>
        </p:nvSpPr>
        <p:spPr bwMode="auto">
          <a:xfrm>
            <a:off x="228600" y="980728"/>
            <a:ext cx="8807896"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Ataberk</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Olgun</a:t>
            </a:r>
            <a:r>
              <a:rPr kumimoji="0" lang="en-US" sz="1800" b="0" i="0" u="none" strike="noStrike" kern="1200" cap="none" spc="0" normalizeH="0" baseline="0" noProof="0" dirty="0">
                <a:ln>
                  <a:noFill/>
                </a:ln>
                <a:solidFill>
                  <a:srgbClr val="000000"/>
                </a:solidFill>
                <a:effectLst/>
                <a:uLnTx/>
                <a:uFillTx/>
                <a:latin typeface="Tahoma"/>
                <a:ea typeface="+mn-ea"/>
                <a:cs typeface="+mn-cs"/>
              </a:rPr>
              <a:t>, Hasan Hassan, 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Giray</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Yağlıkçı</a:t>
            </a:r>
            <a:r>
              <a:rPr kumimoji="0" lang="en-US" sz="1800" b="0" i="0" u="none" strike="noStrike" kern="1200" cap="none" spc="0" normalizeH="0" baseline="0" noProof="0" dirty="0">
                <a:ln>
                  <a:noFill/>
                </a:ln>
                <a:solidFill>
                  <a:srgbClr val="000000"/>
                </a:solidFill>
                <a:effectLst/>
                <a:uLnTx/>
                <a:uFillTx/>
                <a:latin typeface="Tahoma"/>
                <a:ea typeface="+mn-ea"/>
                <a:cs typeface="+mn-cs"/>
              </a:rPr>
              <a:t>, Yahya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Tuğrul</a:t>
            </a:r>
            <a:r>
              <a:rPr kumimoji="0" lang="en-US" sz="1800" b="0" i="0" u="none" strike="noStrike" kern="1200" cap="none" spc="0" normalizeH="0" baseline="0" noProof="0" dirty="0">
                <a:ln>
                  <a:noFill/>
                </a:ln>
                <a:solidFill>
                  <a:srgbClr val="000000"/>
                </a:solidFill>
                <a:effectLst/>
                <a:uLnTx/>
                <a:uFillTx/>
                <a:latin typeface="Tahoma"/>
                <a:ea typeface="+mn-ea"/>
                <a:cs typeface="+mn-cs"/>
              </a:rPr>
              <a:t>, Lois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Orosa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Haocong</a:t>
            </a:r>
            <a:r>
              <a:rPr kumimoji="0" lang="en-US" sz="1800" b="0" i="0" u="none" strike="noStrike" kern="1200" cap="none" spc="0" normalizeH="0" baseline="0" noProof="0" dirty="0">
                <a:ln>
                  <a:noFill/>
                </a:ln>
                <a:solidFill>
                  <a:srgbClr val="000000"/>
                </a:solidFill>
                <a:effectLst/>
                <a:uLnTx/>
                <a:uFillTx/>
                <a:latin typeface="Tahoma"/>
                <a:ea typeface="+mn-ea"/>
                <a:cs typeface="+mn-cs"/>
              </a:rPr>
              <a:t> Luo, Minesh Patel,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Oğuz</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Ergin</a:t>
            </a:r>
            <a:r>
              <a:rPr kumimoji="0" lang="en-US" sz="1800" b="0" i="0" u="none" strike="noStrike" kern="1200" cap="none" spc="0" normalizeH="0" baseline="0" noProof="0" dirty="0">
                <a:ln>
                  <a:noFill/>
                </a:ln>
                <a:solidFill>
                  <a:srgbClr val="000000"/>
                </a:solidFill>
                <a:effectLst/>
                <a:uLnTx/>
                <a:uFillTx/>
                <a:latin typeface="Tahoma"/>
                <a:ea typeface="+mn-ea"/>
                <a:cs typeface="+mn-cs"/>
              </a:rPr>
              <a:t>,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"DRAM Bender: An Extensible and Versatile FPGA-based Infrastructure to Easily Test State-of-the-art DRAM Chips"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hlinkClick r:id="rId4"/>
              </a:rPr>
              <a:t>IEEE Transactions on Computer-Aided Design of Integrated Circuits and Systems</a:t>
            </a:r>
            <a:r>
              <a:rPr kumimoji="0" lang="en-US" sz="1800" b="0" i="1" u="none" strike="noStrike" kern="1200" cap="none" spc="0" normalizeH="0" baseline="0" noProof="0" dirty="0">
                <a:ln>
                  <a:noFill/>
                </a:ln>
                <a:solidFill>
                  <a:srgbClr val="000000"/>
                </a:solidFill>
                <a:effectLst/>
                <a:uLnTx/>
                <a:uFillTx/>
                <a:latin typeface="Tahoma"/>
                <a:ea typeface="+mn-ea"/>
                <a:cs typeface="+mn-cs"/>
              </a:rPr>
              <a:t> (</a:t>
            </a:r>
            <a:r>
              <a:rPr kumimoji="0" lang="en-US" sz="1800" b="1" i="1" u="none" strike="noStrike" kern="1200" cap="none" spc="0" normalizeH="0" baseline="0" noProof="0" dirty="0">
                <a:ln>
                  <a:noFill/>
                </a:ln>
                <a:solidFill>
                  <a:srgbClr val="000000"/>
                </a:solidFill>
                <a:effectLst/>
                <a:uLnTx/>
                <a:uFillTx/>
                <a:latin typeface="Tahoma"/>
                <a:ea typeface="+mn-ea"/>
                <a:cs typeface="+mn-cs"/>
              </a:rPr>
              <a:t>TCAD</a:t>
            </a:r>
            <a:r>
              <a:rPr kumimoji="0" lang="en-US" sz="1800" b="0" i="1"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2023.</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Extended arXiv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DRAM Bender 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DRAM Bender Tutorial Video</a:t>
            </a:r>
            <a:r>
              <a:rPr kumimoji="0" lang="en-US" sz="1800" b="0" i="0" u="none" strike="noStrike" kern="1200" cap="none" spc="0" normalizeH="0" baseline="0" noProof="0" dirty="0">
                <a:ln>
                  <a:noFill/>
                </a:ln>
                <a:solidFill>
                  <a:srgbClr val="000000"/>
                </a:solidFill>
                <a:effectLst/>
                <a:uLnTx/>
                <a:uFillTx/>
                <a:latin typeface="Tahoma"/>
                <a:ea typeface="+mn-ea"/>
                <a:cs typeface="+mn-cs"/>
              </a:rPr>
              <a:t> (43 minutes)]</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0" cap="none" spc="0" normalizeH="0" baseline="0" noProof="0" dirty="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125BFB23-34D1-1E7B-276B-E73774BDA5C8}"/>
              </a:ext>
            </a:extLst>
          </p:cNvPr>
          <p:cNvPicPr>
            <a:picLocks noChangeAspect="1"/>
          </p:cNvPicPr>
          <p:nvPr/>
        </p:nvPicPr>
        <p:blipFill>
          <a:blip r:embed="rId7"/>
          <a:stretch>
            <a:fillRect/>
          </a:stretch>
        </p:blipFill>
        <p:spPr>
          <a:xfrm>
            <a:off x="107504" y="4181985"/>
            <a:ext cx="8907442" cy="1695287"/>
          </a:xfrm>
          <a:prstGeom prst="rect">
            <a:avLst/>
          </a:prstGeom>
        </p:spPr>
      </p:pic>
    </p:spTree>
    <p:extLst>
      <p:ext uri="{BB962C8B-B14F-4D97-AF65-F5344CB8AC3E}">
        <p14:creationId xmlns:p14="http://schemas.microsoft.com/office/powerpoint/2010/main" val="25187776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stretch>
            <a:fillRect/>
          </a:stretch>
        </p:blipFill>
        <p:spPr>
          <a:xfrm>
            <a:off x="4855152" y="970868"/>
            <a:ext cx="4325360" cy="5626484"/>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243408"/>
            <a:ext cx="8967618" cy="871476"/>
          </a:xfrm>
        </p:spPr>
        <p:txBody>
          <a:bodyPr/>
          <a:lstStyle/>
          <a:p>
            <a:br>
              <a:rPr lang="en-US" sz="2800" b="1" dirty="0"/>
            </a:br>
            <a:r>
              <a:rPr lang="en-US" sz="3200" b="1" dirty="0"/>
              <a:t>RowHammer &amp; DRAM Exploration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https://www.youtube.com/watch?v=r5QxuoJWttg&amp;list=PL5Q2soXY2Zi_1trfCckr6PTN8WR72icUO</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DRAM organization &amp; operation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FPGA-based infrastructure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Verilog &amp; 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964651271"/>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29177" y="945524"/>
            <a:ext cx="4544964" cy="5723836"/>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188640"/>
            <a:ext cx="8967618" cy="871476"/>
          </a:xfrm>
        </p:spPr>
        <p:txBody>
          <a:bodyPr/>
          <a:lstStyle/>
          <a:p>
            <a:r>
              <a:rPr lang="en-US" sz="3000" b="1" dirty="0"/>
              <a:t>Exploration of Emerging Memory Systems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https://www.youtube.com/watch?v=aM-llXRQd3s&amp;list=PL5Q2soXY2Zi_TlmLGw_Z8hBo2925ZApqV</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9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memory system simulation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a:t>
            </a:r>
            <a:r>
              <a:rPr kumimoji="0" lang="en-US" sz="1400" b="0" i="0" u="none" strike="noStrike" kern="0" cap="none" spc="0" normalizeH="0" baseline="0" noProof="0" dirty="0" err="1">
                <a:ln>
                  <a:noFill/>
                </a:ln>
                <a:solidFill>
                  <a:srgbClr val="000000"/>
                </a:solidFill>
                <a:effectLst/>
                <a:uLnTx/>
                <a:uFillTx/>
                <a:latin typeface="Tahoma"/>
                <a:ea typeface="+mn-ea"/>
                <a:cs typeface="+mn-cs"/>
              </a:rPr>
              <a:t>Ramulator</a:t>
            </a:r>
            <a:r>
              <a:rPr kumimoji="0" lang="en-US" sz="14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704287091"/>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
        <p:nvSpPr>
          <p:cNvPr id="3" name="TextBox 2">
            <a:extLst>
              <a:ext uri="{FF2B5EF4-FFF2-40B4-BE49-F238E27FC236}">
                <a16:creationId xmlns:a16="http://schemas.microsoft.com/office/drawing/2014/main" id="{0864D742-C42A-E97A-0FB4-837D2A042B3C}"/>
              </a:ext>
            </a:extLst>
          </p:cNvPr>
          <p:cNvSpPr txBox="1"/>
          <p:nvPr/>
        </p:nvSpPr>
        <p:spPr>
          <a:xfrm>
            <a:off x="2743329" y="6546318"/>
            <a:ext cx="382239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hlinkClick r:id="rId12">
                  <a:extLst>
                    <a:ext uri="{A12FA001-AC4F-418D-AE19-62706E023703}">
                      <ahyp:hlinkClr xmlns:ahyp="http://schemas.microsoft.com/office/drawing/2018/hyperlinkcolor" val="tx"/>
                    </a:ext>
                  </a:extLst>
                </a:hlinkClick>
              </a:rPr>
              <a:t>https://github.com/CMU-SAFARI/U-TRR</a:t>
            </a:r>
            <a:r>
              <a:rPr kumimoji="0" lang="en-US" sz="16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 </a:t>
            </a:r>
          </a:p>
        </p:txBody>
      </p:sp>
    </p:spTree>
    <p:custDataLst>
      <p:tags r:id="rId1"/>
    </p:custDataLst>
    <p:extLst>
      <p:ext uri="{BB962C8B-B14F-4D97-AF65-F5344CB8AC3E}">
        <p14:creationId xmlns:p14="http://schemas.microsoft.com/office/powerpoint/2010/main" val="2615945310"/>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
        <p:nvSpPr>
          <p:cNvPr id="7" name="TextBox 6">
            <a:extLst>
              <a:ext uri="{FF2B5EF4-FFF2-40B4-BE49-F238E27FC236}">
                <a16:creationId xmlns:a16="http://schemas.microsoft.com/office/drawing/2014/main" id="{23F1F53A-1EBA-DBA1-C127-1BF2961CA027}"/>
              </a:ext>
            </a:extLst>
          </p:cNvPr>
          <p:cNvSpPr txBox="1"/>
          <p:nvPr/>
        </p:nvSpPr>
        <p:spPr>
          <a:xfrm>
            <a:off x="2743329" y="6546318"/>
            <a:ext cx="382239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https://github.com/CMU-SAFARI/U-TRR</a:t>
            </a:r>
            <a:r>
              <a:rPr kumimoji="0" lang="en-US" sz="16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 </a:t>
            </a:r>
          </a:p>
        </p:txBody>
      </p:sp>
    </p:spTree>
    <p:custDataLst>
      <p:tags r:id="rId1"/>
    </p:custDataLst>
    <p:extLst>
      <p:ext uri="{BB962C8B-B14F-4D97-AF65-F5344CB8AC3E}">
        <p14:creationId xmlns:p14="http://schemas.microsoft.com/office/powerpoint/2010/main" val="282983980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814587"/>
            <a:ext cx="8428037" cy="822325"/>
          </a:xfrm>
        </p:spPr>
        <p:txBody>
          <a:bodyPr/>
          <a:lstStyle/>
          <a:p>
            <a:pPr algn="ctr" eaLnBrk="1" hangingPunct="1"/>
            <a:r>
              <a:rPr lang="en-US" sz="5000" dirty="0">
                <a:latin typeface="Garamond" charset="0"/>
              </a:rPr>
              <a:t>Initial RowHammer Studies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609381504"/>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583488" cy="761999"/>
          </a:xfrm>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147452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76957844"/>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4093058197"/>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42060869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221882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273801499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for </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BlockHammer</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521213"/>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9023920" cy="1066800"/>
          </a:xfrm>
        </p:spPr>
        <p:txBody>
          <a:bodyPr/>
          <a:lstStyle/>
          <a:p>
            <a:r>
              <a:rPr lang="en-US" altLang="en-US" dirty="0">
                <a:ea typeface="ＭＳ Ｐゴシック" panose="020B0600070205080204" pitchFamily="34" charset="-128"/>
              </a:rPr>
              <a:t>Deeper Look into RowHammer: Talk Video</a:t>
            </a:r>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212</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9" name="TextBox 8">
            <a:extLst>
              <a:ext uri="{FF2B5EF4-FFF2-40B4-BE49-F238E27FC236}">
                <a16:creationId xmlns:a16="http://schemas.microsoft.com/office/drawing/2014/main" id="{67E8D2EB-19C6-03DE-8A73-BF31C6894D40}"/>
              </a:ext>
            </a:extLst>
          </p:cNvPr>
          <p:cNvSpPr txBox="1"/>
          <p:nvPr/>
        </p:nvSpPr>
        <p:spPr>
          <a:xfrm>
            <a:off x="827584" y="6516144"/>
            <a:ext cx="7172700" cy="338554"/>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https://youtube.com/watch?v=fkM32oA0u6U&amp;si=EnSIkaIECMiOmarE</a:t>
            </a:r>
            <a:r>
              <a:rPr kumimoji="0" lang="en-US" sz="16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3" name="Picture 2">
            <a:extLst>
              <a:ext uri="{FF2B5EF4-FFF2-40B4-BE49-F238E27FC236}">
                <a16:creationId xmlns:a16="http://schemas.microsoft.com/office/drawing/2014/main" id="{E4803BBF-EFA1-1F1A-7637-11A8553BF8B0}"/>
              </a:ext>
            </a:extLst>
          </p:cNvPr>
          <p:cNvPicPr>
            <a:picLocks noChangeAspect="1"/>
          </p:cNvPicPr>
          <p:nvPr/>
        </p:nvPicPr>
        <p:blipFill>
          <a:blip r:embed="rId3"/>
          <a:stretch>
            <a:fillRect/>
          </a:stretch>
        </p:blipFill>
        <p:spPr>
          <a:xfrm>
            <a:off x="685800" y="1124744"/>
            <a:ext cx="7772400" cy="4963427"/>
          </a:xfrm>
          <a:prstGeom prst="rect">
            <a:avLst/>
          </a:prstGeom>
        </p:spPr>
      </p:pic>
    </p:spTree>
    <p:extLst>
      <p:ext uri="{BB962C8B-B14F-4D97-AF65-F5344CB8AC3E}">
        <p14:creationId xmlns:p14="http://schemas.microsoft.com/office/powerpoint/2010/main" val="3977952748"/>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More RowHammer Analysis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96789014"/>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A696D-AE0C-9446-A38B-FCAFD25E7DF6}"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1991601561"/>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Updated </a:t>
            </a:r>
            <a:r>
              <a:rPr lang="en-US" b="1" dirty="0"/>
              <a:t>DRAM Testing Infrastructure</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9" name="Rectangle 28">
            <a:extLst>
              <a:ext uri="{FF2B5EF4-FFF2-40B4-BE49-F238E27FC236}">
                <a16:creationId xmlns:a16="http://schemas.microsoft.com/office/drawing/2014/main" id="{BCD3BA7F-EDA0-8441-BD22-05681B4A6C9B}"/>
              </a:ext>
            </a:extLst>
          </p:cNvPr>
          <p:cNvSpPr/>
          <p:nvPr/>
        </p:nvSpPr>
        <p:spPr>
          <a:xfrm>
            <a:off x="-2199" y="5060168"/>
            <a:ext cx="9144000" cy="13583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timing parameters (</a:t>
            </a: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n-cs"/>
              </a:rPr>
              <a:t>±1.5ns</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a:ln>
                  <a:noFill/>
                </a:ln>
                <a:solidFill>
                  <a:srgbClr val="C5591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dirty="0">
                <a:ln>
                  <a:noFill/>
                </a:ln>
                <a:solidFill>
                  <a:srgbClr val="C55910"/>
                </a:solidFill>
                <a:effectLst/>
                <a:uLnTx/>
                <a:uFillTx/>
                <a:latin typeface="Cambria"/>
                <a:ea typeface="Cambria"/>
                <a:cs typeface="+mn-cs"/>
              </a:rPr>
              <a:t>±0.1°C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voltage (</a:t>
            </a:r>
            <a:r>
              <a:rPr kumimoji="0" lang="en-US" sz="2800" b="1" i="0" u="none" strike="noStrike" kern="1200" cap="none" spc="0" normalizeH="0" baseline="0" noProof="0" dirty="0">
                <a:ln>
                  <a:noFill/>
                </a:ln>
                <a:solidFill>
                  <a:srgbClr val="C00000"/>
                </a:solidFill>
                <a:effectLst/>
                <a:uLnTx/>
                <a:uFillTx/>
                <a:latin typeface="Cambria"/>
                <a:ea typeface="Cambria"/>
                <a:cs typeface="+mn-cs"/>
              </a:rPr>
              <a:t>±1mV</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pic>
        <p:nvPicPr>
          <p:cNvPr id="33" name="base">
            <a:extLst>
              <a:ext uri="{FF2B5EF4-FFF2-40B4-BE49-F238E27FC236}">
                <a16:creationId xmlns:a16="http://schemas.microsoft.com/office/drawing/2014/main" id="{7487625E-2C30-489B-609B-2C1BB57141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7" name="heaterpad">
            <a:extLst>
              <a:ext uri="{FF2B5EF4-FFF2-40B4-BE49-F238E27FC236}">
                <a16:creationId xmlns:a16="http://schemas.microsoft.com/office/drawing/2014/main" id="{DEB91CE5-C725-F6CE-EA42-ACF396E972D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5" name="tempctrl">
            <a:extLst>
              <a:ext uri="{FF2B5EF4-FFF2-40B4-BE49-F238E27FC236}">
                <a16:creationId xmlns:a16="http://schemas.microsoft.com/office/drawing/2014/main" id="{43426E4E-2726-0CB0-E2FF-B88138178AC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3" name="end">
            <a:extLst>
              <a:ext uri="{FF2B5EF4-FFF2-40B4-BE49-F238E27FC236}">
                <a16:creationId xmlns:a16="http://schemas.microsoft.com/office/drawing/2014/main" id="{571EDCD6-41C8-0E49-DC95-EB27D3AB6B0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0" y="1189661"/>
            <a:ext cx="9144000" cy="3787455"/>
          </a:xfrm>
          <a:prstGeom prst="rect">
            <a:avLst/>
          </a:prstGeom>
        </p:spPr>
      </p:pic>
      <p:sp>
        <p:nvSpPr>
          <p:cNvPr id="3" name="TextBox 2">
            <a:extLst>
              <a:ext uri="{FF2B5EF4-FFF2-40B4-BE49-F238E27FC236}">
                <a16:creationId xmlns:a16="http://schemas.microsoft.com/office/drawing/2014/main" id="{3E96627C-A99C-6D0A-8659-49724FE4A50F}"/>
              </a:ext>
            </a:extLst>
          </p:cNvPr>
          <p:cNvSpPr txBox="1"/>
          <p:nvPr/>
        </p:nvSpPr>
        <p:spPr>
          <a:xfrm>
            <a:off x="1268730" y="6418551"/>
            <a:ext cx="7315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Hassan et al.,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7"/>
              </a:rPr>
              <a:t>SoftMC: A Flexible and Practical Open-Source Infrastructure for Enabling Experimental DRAM Studies</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HPCA, 2017. [Available on GitHub: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https://</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github.com</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/CMU-SAFARI/</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SoftMC</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4" name="TextBox 3">
            <a:extLst>
              <a:ext uri="{FF2B5EF4-FFF2-40B4-BE49-F238E27FC236}">
                <a16:creationId xmlns:a16="http://schemas.microsoft.com/office/drawing/2014/main" id="{31218E4B-2F28-0576-8AA2-B3772529CC17}"/>
              </a:ext>
            </a:extLst>
          </p:cNvPr>
          <p:cNvSpPr txBox="1"/>
          <p:nvPr/>
        </p:nvSpPr>
        <p:spPr>
          <a:xfrm>
            <a:off x="4183380" y="1759518"/>
            <a:ext cx="3000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767276344"/>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b="1" dirty="0"/>
          </a:p>
        </p:txBody>
      </p:sp>
      <p:sp>
        <p:nvSpPr>
          <p:cNvPr id="10" name="Rectangle 9">
            <a:extLst>
              <a:ext uri="{FF2B5EF4-FFF2-40B4-BE49-F238E27FC236}">
                <a16:creationId xmlns:a16="http://schemas.microsoft.com/office/drawing/2014/main" id="{37A6D01C-FEDF-1AD2-508E-60C9E60C4B76}"/>
              </a:ext>
            </a:extLst>
          </p:cNvPr>
          <p:cNvSpPr/>
          <p:nvPr/>
        </p:nvSpPr>
        <p:spPr>
          <a:xfrm>
            <a:off x="0" y="5726430"/>
            <a:ext cx="9144000" cy="680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Reducing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voltage can </a:t>
            </a: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reduce RowHammer vulnerability    </a:t>
            </a:r>
            <a:b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without</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significantly affecting </a:t>
            </a:r>
            <a:r>
              <a:rPr kumimoji="0" lang="en-US" sz="1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reliable DRAM operation</a:t>
            </a:r>
          </a:p>
        </p:txBody>
      </p:sp>
      <p:sp>
        <p:nvSpPr>
          <p:cNvPr id="3" name="Content Placeholder 2"/>
          <p:cNvSpPr>
            <a:spLocks noGrp="1"/>
          </p:cNvSpPr>
          <p:nvPr>
            <p:ph idx="1"/>
          </p:nvPr>
        </p:nvSpPr>
        <p:spPr>
          <a:xfrm>
            <a:off x="75991" y="610447"/>
            <a:ext cx="8987621" cy="5115983"/>
          </a:xfrm>
        </p:spPr>
        <p:txBody>
          <a:bodyPr lIns="91440" tIns="45720" rIns="91440" bIns="45720" anchor="t">
            <a:noAutofit/>
          </a:bodyPr>
          <a:lstStyle/>
          <a:p>
            <a:pPr marL="0" indent="0">
              <a:lnSpc>
                <a:spcPct val="100000"/>
              </a:lnSpc>
              <a:spcBef>
                <a:spcPts val="0"/>
              </a:spcBef>
              <a:buNone/>
            </a:pPr>
            <a:r>
              <a:rPr lang="en-US" sz="1800" dirty="0"/>
              <a:t>We provide </a:t>
            </a:r>
            <a:r>
              <a:rPr lang="en-US" sz="1800" i="1" dirty="0"/>
              <a:t>the first </a:t>
            </a:r>
            <a:r>
              <a:rPr lang="en-US" sz="1800" dirty="0"/>
              <a:t>RowHammer characterization</a:t>
            </a:r>
            <a:r>
              <a:rPr lang="en-US" sz="1800" b="1" dirty="0">
                <a:solidFill>
                  <a:schemeClr val="accent5">
                    <a:lumMod val="75000"/>
                  </a:schemeClr>
                </a:solidFill>
              </a:rPr>
              <a:t> </a:t>
            </a:r>
            <a:r>
              <a:rPr lang="en-US" sz="1800" b="1" dirty="0">
                <a:solidFill>
                  <a:srgbClr val="C00000"/>
                </a:solidFill>
              </a:rPr>
              <a:t>under reduced </a:t>
            </a:r>
            <a:r>
              <a:rPr lang="en-US" sz="1800" b="1" dirty="0" err="1">
                <a:solidFill>
                  <a:srgbClr val="C00000"/>
                </a:solidFill>
              </a:rPr>
              <a:t>wordline</a:t>
            </a:r>
            <a:r>
              <a:rPr lang="en-US" sz="1800" b="1" dirty="0">
                <a:solidFill>
                  <a:srgbClr val="C00000"/>
                </a:solidFill>
              </a:rPr>
              <a:t> voltage</a:t>
            </a:r>
          </a:p>
          <a:p>
            <a:pPr marL="0" indent="0">
              <a:lnSpc>
                <a:spcPct val="100000"/>
              </a:lnSpc>
              <a:spcBef>
                <a:spcPts val="0"/>
              </a:spcBef>
              <a:buNone/>
            </a:pPr>
            <a:endParaRPr lang="en-US" sz="1800" dirty="0"/>
          </a:p>
          <a:p>
            <a:pPr marL="0" indent="0">
              <a:lnSpc>
                <a:spcPct val="100000"/>
              </a:lnSpc>
              <a:spcBef>
                <a:spcPts val="0"/>
              </a:spcBef>
              <a:buNone/>
            </a:pPr>
            <a:r>
              <a:rPr lang="en-US" sz="1800" dirty="0"/>
              <a:t>Experimental results with </a:t>
            </a:r>
            <a:r>
              <a:rPr lang="en-US" sz="1800" i="1" dirty="0"/>
              <a:t>272 real DRAM chips </a:t>
            </a:r>
            <a:r>
              <a:rPr lang="en-US" sz="1800" dirty="0"/>
              <a:t>show that </a:t>
            </a:r>
            <a:r>
              <a:rPr lang="en-US" sz="1800" b="1" dirty="0">
                <a:solidFill>
                  <a:schemeClr val="accent5">
                    <a:lumMod val="75000"/>
                  </a:schemeClr>
                </a:solidFill>
              </a:rPr>
              <a:t>reducing </a:t>
            </a:r>
            <a:r>
              <a:rPr lang="en-US" sz="1800" b="1" dirty="0" err="1">
                <a:solidFill>
                  <a:schemeClr val="accent5">
                    <a:lumMod val="75000"/>
                  </a:schemeClr>
                </a:solidFill>
              </a:rPr>
              <a:t>wordline</a:t>
            </a:r>
            <a:r>
              <a:rPr lang="en-US" sz="1800" b="1" dirty="0">
                <a:solidFill>
                  <a:schemeClr val="accent5">
                    <a:lumMod val="75000"/>
                  </a:schemeClr>
                </a:solidFill>
              </a:rPr>
              <a:t> voltage:</a:t>
            </a:r>
            <a:endParaRPr lang="en-US" sz="800" b="1" dirty="0">
              <a:solidFill>
                <a:schemeClr val="accent5">
                  <a:lumMod val="75000"/>
                </a:schemeClr>
              </a:solidFill>
            </a:endParaRPr>
          </a:p>
          <a:p>
            <a:pPr marL="0" indent="0">
              <a:lnSpc>
                <a:spcPct val="100000"/>
              </a:lnSpc>
              <a:spcBef>
                <a:spcPts val="0"/>
              </a:spcBef>
              <a:buNone/>
            </a:pPr>
            <a:endParaRPr lang="en-US" sz="1600" dirty="0"/>
          </a:p>
          <a:p>
            <a:pPr marL="342900" indent="-342900">
              <a:lnSpc>
                <a:spcPct val="100000"/>
              </a:lnSpc>
              <a:spcBef>
                <a:spcPts val="0"/>
              </a:spcBef>
              <a:buFont typeface="+mj-lt"/>
              <a:buAutoNum type="arabicPeriod"/>
            </a:pPr>
            <a:r>
              <a:rPr lang="en-US" sz="1800" b="1" dirty="0">
                <a:solidFill>
                  <a:srgbClr val="00B050"/>
                </a:solidFill>
              </a:rPr>
              <a:t>Reduces RowHammer vulnerability</a:t>
            </a:r>
          </a:p>
          <a:p>
            <a:pPr marL="403225" lvl="2" indent="-180975">
              <a:lnSpc>
                <a:spcPct val="100000"/>
              </a:lnSpc>
              <a:spcBef>
                <a:spcPts val="600"/>
              </a:spcBef>
            </a:pPr>
            <a:r>
              <a:rPr lang="en-US" sz="1400" b="1" dirty="0"/>
              <a:t>Bit error rate</a:t>
            </a:r>
            <a:r>
              <a:rPr lang="en-US" sz="1400" dirty="0"/>
              <a:t> caused by a RowHammer attack reduces by </a:t>
            </a:r>
            <a:r>
              <a:rPr lang="en-US" sz="1400" b="1" dirty="0"/>
              <a:t>15.2% (66.9% max)</a:t>
            </a:r>
          </a:p>
          <a:p>
            <a:pPr marL="403225" lvl="2" indent="-180975">
              <a:lnSpc>
                <a:spcPct val="100000"/>
              </a:lnSpc>
              <a:spcBef>
                <a:spcPts val="600"/>
              </a:spcBef>
            </a:pPr>
            <a:r>
              <a:rPr lang="en-US" sz="1400" dirty="0"/>
              <a:t>A row needs to be activated </a:t>
            </a:r>
            <a:r>
              <a:rPr lang="en-US" sz="1400" b="1" dirty="0"/>
              <a:t>7.4% more times (85.8% max)</a:t>
            </a:r>
            <a:r>
              <a:rPr lang="en-US" sz="1400" dirty="0"/>
              <a:t> to induce </a:t>
            </a:r>
            <a:r>
              <a:rPr lang="en-US" sz="1400" i="1" dirty="0"/>
              <a:t>the first</a:t>
            </a:r>
            <a:r>
              <a:rPr lang="en-US" sz="1400" dirty="0"/>
              <a:t> bit flip</a:t>
            </a:r>
          </a:p>
          <a:p>
            <a:pPr marL="403225" lvl="2" indent="-180975">
              <a:lnSpc>
                <a:spcPct val="100000"/>
              </a:lnSpc>
              <a:spcBef>
                <a:spcPts val="600"/>
              </a:spcBef>
            </a:pPr>
            <a:endParaRPr lang="en-US" sz="800" b="1" dirty="0"/>
          </a:p>
          <a:p>
            <a:pPr marL="180975" indent="-358775">
              <a:lnSpc>
                <a:spcPct val="100000"/>
              </a:lnSpc>
              <a:spcBef>
                <a:spcPts val="600"/>
              </a:spcBef>
              <a:buFont typeface="+mj-lt"/>
              <a:buAutoNum type="arabicPeriod"/>
            </a:pPr>
            <a:r>
              <a:rPr lang="en-US" sz="1800" b="1" dirty="0">
                <a:solidFill>
                  <a:srgbClr val="C00000"/>
                </a:solidFill>
              </a:rPr>
              <a:t>Increases row activation latency </a:t>
            </a:r>
          </a:p>
          <a:p>
            <a:pPr marL="407988" lvl="2" indent="-185738">
              <a:lnSpc>
                <a:spcPct val="100000"/>
              </a:lnSpc>
              <a:spcBef>
                <a:spcPts val="600"/>
              </a:spcBef>
            </a:pPr>
            <a:r>
              <a:rPr lang="en-US" sz="1400" dirty="0"/>
              <a:t>More than </a:t>
            </a:r>
            <a:r>
              <a:rPr lang="en-US" sz="1400" b="1" dirty="0"/>
              <a:t>76%</a:t>
            </a:r>
            <a:r>
              <a:rPr lang="en-US" sz="1400" dirty="0"/>
              <a:t> of the tested DRAM chips </a:t>
            </a:r>
            <a:r>
              <a:rPr lang="en-US" sz="1400" b="1" dirty="0">
                <a:solidFill>
                  <a:srgbClr val="00B050"/>
                </a:solidFill>
              </a:rPr>
              <a:t>reliably operate </a:t>
            </a:r>
            <a:r>
              <a:rPr lang="en-US" sz="1400" dirty="0"/>
              <a:t>using </a:t>
            </a:r>
            <a:r>
              <a:rPr lang="en-US" sz="1400" b="1" dirty="0"/>
              <a:t>nominal</a:t>
            </a:r>
            <a:r>
              <a:rPr lang="en-US" sz="1400" dirty="0"/>
              <a:t> timing parameters</a:t>
            </a:r>
          </a:p>
          <a:p>
            <a:pPr marL="407988" lvl="2" indent="-185738">
              <a:lnSpc>
                <a:spcPct val="100000"/>
              </a:lnSpc>
              <a:spcBef>
                <a:spcPts val="600"/>
              </a:spcBef>
            </a:pPr>
            <a:r>
              <a:rPr lang="en-US" sz="1400" dirty="0"/>
              <a:t>Remaining </a:t>
            </a:r>
            <a:r>
              <a:rPr lang="en-US" sz="1400" b="1" dirty="0"/>
              <a:t>24%</a:t>
            </a:r>
            <a:r>
              <a:rPr lang="en-US" sz="1400" dirty="0"/>
              <a:t> </a:t>
            </a:r>
            <a:r>
              <a:rPr lang="en-US" sz="1400" b="1" dirty="0">
                <a:solidFill>
                  <a:srgbClr val="00B050"/>
                </a:solidFill>
              </a:rPr>
              <a:t>reliably operate </a:t>
            </a:r>
            <a:r>
              <a:rPr lang="en-US" sz="1400" dirty="0"/>
              <a:t>with </a:t>
            </a:r>
            <a:r>
              <a:rPr lang="en-US" sz="1400" b="1" dirty="0">
                <a:solidFill>
                  <a:srgbClr val="C00000"/>
                </a:solidFill>
              </a:rPr>
              <a:t>increased</a:t>
            </a:r>
            <a:r>
              <a:rPr lang="en-US" sz="1400" dirty="0"/>
              <a:t> (up to 24ns) row activation latency </a:t>
            </a:r>
          </a:p>
          <a:p>
            <a:pPr marL="407988" lvl="2" indent="-185738">
              <a:lnSpc>
                <a:spcPct val="100000"/>
              </a:lnSpc>
              <a:spcBef>
                <a:spcPts val="600"/>
              </a:spcBef>
            </a:pPr>
            <a:endParaRPr lang="en-US" sz="700" b="1" dirty="0">
              <a:solidFill>
                <a:srgbClr val="C00000"/>
              </a:solidFill>
            </a:endParaRPr>
          </a:p>
          <a:p>
            <a:pPr marL="180975" indent="-358775">
              <a:lnSpc>
                <a:spcPct val="100000"/>
              </a:lnSpc>
              <a:spcBef>
                <a:spcPts val="600"/>
              </a:spcBef>
              <a:buFont typeface="+mj-lt"/>
              <a:buAutoNum type="arabicPeriod"/>
            </a:pPr>
            <a:r>
              <a:rPr lang="en-US" sz="1800" b="1" dirty="0">
                <a:solidFill>
                  <a:srgbClr val="C00000"/>
                </a:solidFill>
              </a:rPr>
              <a:t>Reduces data retention time</a:t>
            </a:r>
          </a:p>
          <a:p>
            <a:pPr marL="407988" lvl="2" indent="-185738">
              <a:lnSpc>
                <a:spcPct val="100000"/>
              </a:lnSpc>
              <a:spcBef>
                <a:spcPts val="600"/>
              </a:spcBef>
              <a:buClr>
                <a:schemeClr val="tx1"/>
              </a:buClr>
            </a:pPr>
            <a:r>
              <a:rPr lang="en-US" sz="1400" b="1" dirty="0">
                <a:solidFill>
                  <a:srgbClr val="C00000"/>
                </a:solidFill>
              </a:rPr>
              <a:t>80%</a:t>
            </a:r>
            <a:r>
              <a:rPr lang="en-US" sz="1400" dirty="0"/>
              <a:t> of the tested DRAM chips </a:t>
            </a:r>
            <a:r>
              <a:rPr lang="en-US" sz="1400" b="1" dirty="0">
                <a:solidFill>
                  <a:srgbClr val="002060"/>
                </a:solidFill>
              </a:rPr>
              <a:t>reliably operate using nominal refresh rate </a:t>
            </a:r>
          </a:p>
          <a:p>
            <a:pPr marL="407988" lvl="2" indent="-185738">
              <a:lnSpc>
                <a:spcPct val="100000"/>
              </a:lnSpc>
              <a:spcBef>
                <a:spcPts val="600"/>
              </a:spcBef>
            </a:pPr>
            <a:r>
              <a:rPr lang="en-US" sz="1400" dirty="0"/>
              <a:t>Remaining </a:t>
            </a:r>
            <a:r>
              <a:rPr lang="en-US" sz="1400" b="1" dirty="0"/>
              <a:t>20%</a:t>
            </a:r>
            <a:r>
              <a:rPr lang="en-US" sz="1400" dirty="0"/>
              <a:t> </a:t>
            </a:r>
            <a:r>
              <a:rPr lang="en-US" sz="1400" b="1" dirty="0">
                <a:solidFill>
                  <a:srgbClr val="00B050"/>
                </a:solidFill>
              </a:rPr>
              <a:t>reliably operate </a:t>
            </a:r>
            <a:r>
              <a:rPr lang="en-US" sz="1400" dirty="0"/>
              <a:t>by</a:t>
            </a:r>
          </a:p>
          <a:p>
            <a:pPr marL="622300" lvl="3" indent="-192088">
              <a:lnSpc>
                <a:spcPct val="100000"/>
              </a:lnSpc>
              <a:spcBef>
                <a:spcPts val="600"/>
              </a:spcBef>
            </a:pPr>
            <a:r>
              <a:rPr lang="en-US" sz="1400" dirty="0"/>
              <a:t>Using </a:t>
            </a:r>
            <a:r>
              <a:rPr lang="en-US" sz="1400" b="1" dirty="0">
                <a:solidFill>
                  <a:schemeClr val="accent5">
                    <a:lumMod val="75000"/>
                  </a:schemeClr>
                </a:solidFill>
              </a:rPr>
              <a:t>single error correcting codes</a:t>
            </a:r>
          </a:p>
          <a:p>
            <a:pPr marL="622300" lvl="3" indent="-192088">
              <a:lnSpc>
                <a:spcPct val="100000"/>
              </a:lnSpc>
              <a:spcBef>
                <a:spcPts val="600"/>
              </a:spcBef>
              <a:buClr>
                <a:schemeClr val="tx1"/>
              </a:buClr>
            </a:pPr>
            <a:r>
              <a:rPr lang="en-US" sz="1400" b="1" dirty="0">
                <a:solidFill>
                  <a:srgbClr val="C00000"/>
                </a:solidFill>
              </a:rPr>
              <a:t>Doubling the refresh rate</a:t>
            </a:r>
            <a:r>
              <a:rPr lang="en-US" sz="1400" dirty="0"/>
              <a:t> for </a:t>
            </a:r>
            <a:r>
              <a:rPr lang="en-US" sz="1400" b="1" dirty="0">
                <a:solidFill>
                  <a:srgbClr val="00B050"/>
                </a:solidFill>
              </a:rPr>
              <a:t>a small fraction (16.4%) of DRAM rows </a:t>
            </a:r>
            <a:endParaRPr lang="en-US" sz="1400" dirty="0"/>
          </a:p>
        </p:txBody>
      </p:sp>
    </p:spTree>
    <p:extLst>
      <p:ext uri="{BB962C8B-B14F-4D97-AF65-F5344CB8AC3E}">
        <p14:creationId xmlns:p14="http://schemas.microsoft.com/office/powerpoint/2010/main" val="2862089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9023920" cy="1066800"/>
          </a:xfrm>
        </p:spPr>
        <p:txBody>
          <a:bodyPr/>
          <a:lstStyle/>
          <a:p>
            <a:r>
              <a:rPr lang="en-US" sz="3600" dirty="0"/>
              <a:t>RowHammer vs. </a:t>
            </a:r>
            <a:r>
              <a:rPr lang="en-US" sz="3600" dirty="0" err="1"/>
              <a:t>Wordline</a:t>
            </a:r>
            <a:r>
              <a:rPr lang="en-US" sz="3600" dirty="0"/>
              <a:t> Voltage: Talk Video</a:t>
            </a:r>
            <a:endParaRPr lang="en-US" altLang="en-US" sz="3600" dirty="0">
              <a:ea typeface="ＭＳ Ｐゴシック" panose="020B0600070205080204" pitchFamily="34" charset="-128"/>
            </a:endParaRPr>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9" name="TextBox 8">
            <a:extLst>
              <a:ext uri="{FF2B5EF4-FFF2-40B4-BE49-F238E27FC236}">
                <a16:creationId xmlns:a16="http://schemas.microsoft.com/office/drawing/2014/main" id="{67E8D2EB-19C6-03DE-8A73-BF31C6894D40}"/>
              </a:ext>
            </a:extLst>
          </p:cNvPr>
          <p:cNvSpPr txBox="1"/>
          <p:nvPr/>
        </p:nvSpPr>
        <p:spPr>
          <a:xfrm>
            <a:off x="827584" y="6516144"/>
            <a:ext cx="7172700" cy="307777"/>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https://youtube.com/watch?v=fkM32oA0u6U&amp;si=EnSIkaIECMiOmarE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2" name="Picture 1">
            <a:extLst>
              <a:ext uri="{FF2B5EF4-FFF2-40B4-BE49-F238E27FC236}">
                <a16:creationId xmlns:a16="http://schemas.microsoft.com/office/drawing/2014/main" id="{6F5138D9-DAE4-6A90-E56D-1444A5ECF3B8}"/>
              </a:ext>
            </a:extLst>
          </p:cNvPr>
          <p:cNvPicPr>
            <a:picLocks noChangeAspect="1"/>
          </p:cNvPicPr>
          <p:nvPr/>
        </p:nvPicPr>
        <p:blipFill>
          <a:blip r:embed="rId3"/>
          <a:stretch>
            <a:fillRect/>
          </a:stretch>
        </p:blipFill>
        <p:spPr>
          <a:xfrm>
            <a:off x="703019" y="1124744"/>
            <a:ext cx="7737962" cy="5000898"/>
          </a:xfrm>
          <a:prstGeom prst="rect">
            <a:avLst/>
          </a:prstGeom>
        </p:spPr>
      </p:pic>
    </p:spTree>
    <p:extLst>
      <p:ext uri="{BB962C8B-B14F-4D97-AF65-F5344CB8AC3E}">
        <p14:creationId xmlns:p14="http://schemas.microsoft.com/office/powerpoint/2010/main" val="1164506335"/>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FBA23-0A28-B1D6-C843-262560694FB4}"/>
              </a:ext>
            </a:extLst>
          </p:cNvPr>
          <p:cNvSpPr>
            <a:spLocks noGrp="1"/>
          </p:cNvSpPr>
          <p:nvPr>
            <p:ph type="title"/>
          </p:nvPr>
        </p:nvSpPr>
        <p:spPr/>
        <p:txBody>
          <a:bodyPr/>
          <a:lstStyle/>
          <a:p>
            <a:r>
              <a:rPr lang="en-US" dirty="0"/>
              <a:t>RowHammer in HBM Chips (2023)</a:t>
            </a:r>
          </a:p>
        </p:txBody>
      </p:sp>
      <p:sp>
        <p:nvSpPr>
          <p:cNvPr id="3" name="Content Placeholder 2">
            <a:extLst>
              <a:ext uri="{FF2B5EF4-FFF2-40B4-BE49-F238E27FC236}">
                <a16:creationId xmlns:a16="http://schemas.microsoft.com/office/drawing/2014/main" id="{6BB2A03D-2DE3-7082-2D5F-382D693D97DF}"/>
              </a:ext>
            </a:extLst>
          </p:cNvPr>
          <p:cNvSpPr>
            <a:spLocks noGrp="1"/>
          </p:cNvSpPr>
          <p:nvPr>
            <p:ph idx="1"/>
          </p:nvPr>
        </p:nvSpPr>
        <p:spPr/>
        <p:txBody>
          <a:bodyPr/>
          <a:lstStyle/>
          <a:p>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Majd</a:t>
            </a:r>
            <a:r>
              <a:rPr lang="en-US" sz="1800" b="0" i="0" dirty="0">
                <a:solidFill>
                  <a:srgbClr val="000000"/>
                </a:solidFill>
                <a:effectLst/>
              </a:rPr>
              <a:t> </a:t>
            </a:r>
            <a:r>
              <a:rPr lang="en-US" sz="1800" b="0" i="0" dirty="0" err="1">
                <a:solidFill>
                  <a:srgbClr val="000000"/>
                </a:solidFill>
                <a:effectLst/>
              </a:rPr>
              <a:t>Osserian</a:t>
            </a:r>
            <a:r>
              <a:rPr lang="en-US" sz="1800" b="0" i="0" dirty="0">
                <a:solidFill>
                  <a:srgbClr val="000000"/>
                </a:solidFill>
                <a:effectLst/>
              </a:rPr>
              <a:t>, A.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Yağlıkçı</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a:t>
            </a:r>
            <a:r>
              <a:rPr lang="en-US" sz="1800" b="0" i="0" dirty="0" err="1">
                <a:solidFill>
                  <a:srgbClr val="000000"/>
                </a:solidFill>
                <a:effectLst/>
              </a:rPr>
              <a:t>Haocong</a:t>
            </a:r>
            <a:r>
              <a:rPr lang="en-US" sz="1800" b="0" i="0" dirty="0">
                <a:solidFill>
                  <a:srgbClr val="000000"/>
                </a:solidFill>
                <a:effectLst/>
              </a:rPr>
              <a:t> Luo, Steve </a:t>
            </a:r>
            <a:r>
              <a:rPr lang="en-US" sz="1800" b="0" i="0" dirty="0" err="1">
                <a:solidFill>
                  <a:srgbClr val="000000"/>
                </a:solidFill>
                <a:effectLst/>
              </a:rPr>
              <a:t>Rhyner</a:t>
            </a:r>
            <a:r>
              <a:rPr lang="en-US" sz="1800" b="0" i="0" dirty="0">
                <a:solidFill>
                  <a:srgbClr val="000000"/>
                </a:solidFill>
                <a:effectLst/>
              </a:rPr>
              <a:t>, Behzad Salami, Juan Gomez-Luna,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"An Experimental Analysis of RowHammer in HBM2 DRAM Chips"</a:t>
            </a:r>
            <a:br>
              <a:rPr lang="en-US" sz="1800" b="0" i="0" dirty="0">
                <a:solidFill>
                  <a:srgbClr val="0000FF"/>
                </a:solidFill>
                <a:effectLst/>
              </a:rPr>
            </a:br>
            <a:r>
              <a:rPr lang="en-US" sz="1800" b="0" i="1" dirty="0">
                <a:solidFill>
                  <a:srgbClr val="000000"/>
                </a:solidFill>
                <a:effectLst/>
              </a:rPr>
              <a:t>Proceedings of the </a:t>
            </a:r>
            <a:r>
              <a:rPr lang="en-US" sz="1800" b="0" i="1" dirty="0">
                <a:solidFill>
                  <a:srgbClr val="000000"/>
                </a:solidFill>
                <a:effectLst/>
                <a:hlinkClick r:id="rId3"/>
              </a:rPr>
              <a:t>53nd Annual IEEE/IFIP International Conference on Dependable Systems and Networks</a:t>
            </a:r>
            <a:r>
              <a:rPr lang="en-US" sz="1800" b="0" i="1" dirty="0">
                <a:solidFill>
                  <a:srgbClr val="000000"/>
                </a:solidFill>
                <a:effectLst/>
              </a:rPr>
              <a:t> Disrupt Track (</a:t>
            </a:r>
            <a:r>
              <a:rPr lang="en-US" sz="1800" b="1" i="1" dirty="0">
                <a:solidFill>
                  <a:srgbClr val="000000"/>
                </a:solidFill>
                <a:effectLst/>
              </a:rPr>
              <a:t>DSN Disrupt</a:t>
            </a:r>
            <a:r>
              <a:rPr lang="en-US" sz="1800" b="0" i="1" dirty="0">
                <a:solidFill>
                  <a:srgbClr val="000000"/>
                </a:solidFill>
                <a:effectLst/>
              </a:rPr>
              <a:t>)</a:t>
            </a:r>
            <a:r>
              <a:rPr lang="en-US" sz="1800" b="0" i="0" dirty="0">
                <a:solidFill>
                  <a:srgbClr val="000000"/>
                </a:solidFill>
                <a:effectLst/>
              </a:rPr>
              <a:t>, Porto, Portugal,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arXiv version</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Slides (pptx)</a:t>
            </a:r>
            <a:r>
              <a:rPr lang="en-US" sz="1800" b="0" i="0" dirty="0">
                <a:solidFill>
                  <a:srgbClr val="000000"/>
                </a:solidFill>
                <a:effectLst/>
              </a:rPr>
              <a:t> </a:t>
            </a:r>
            <a:r>
              <a:rPr lang="en-US" sz="1800" b="0" i="0" dirty="0">
                <a:solidFill>
                  <a:srgbClr val="000000"/>
                </a:solidFill>
                <a:effectLst/>
                <a:hlinkClick r:id="rId6"/>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7"/>
              </a:rPr>
              <a:t>Talk Video</a:t>
            </a:r>
            <a:r>
              <a:rPr lang="en-US" sz="1800" b="0" i="0" dirty="0">
                <a:solidFill>
                  <a:srgbClr val="000000"/>
                </a:solidFill>
                <a:effectLst/>
              </a:rPr>
              <a:t> (24 minutes, including Q&amp;A)]</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634AE201-5BE9-F0F5-B655-983ED08976A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A696D-AE0C-9446-A38B-FCAFD25E7DF6}"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pic>
        <p:nvPicPr>
          <p:cNvPr id="5" name="Picture 4">
            <a:extLst>
              <a:ext uri="{FF2B5EF4-FFF2-40B4-BE49-F238E27FC236}">
                <a16:creationId xmlns:a16="http://schemas.microsoft.com/office/drawing/2014/main" id="{1A77C37B-5703-89DE-6948-320688F4169B}"/>
              </a:ext>
            </a:extLst>
          </p:cNvPr>
          <p:cNvPicPr>
            <a:picLocks noChangeAspect="1"/>
          </p:cNvPicPr>
          <p:nvPr/>
        </p:nvPicPr>
        <p:blipFill>
          <a:blip r:embed="rId8"/>
          <a:stretch>
            <a:fillRect/>
          </a:stretch>
        </p:blipFill>
        <p:spPr>
          <a:xfrm>
            <a:off x="154224" y="4536379"/>
            <a:ext cx="8835551" cy="1196877"/>
          </a:xfrm>
          <a:prstGeom prst="rect">
            <a:avLst/>
          </a:prstGeom>
        </p:spPr>
      </p:pic>
      <p:sp>
        <p:nvSpPr>
          <p:cNvPr id="6" name="TextBox 5">
            <a:extLst>
              <a:ext uri="{FF2B5EF4-FFF2-40B4-BE49-F238E27FC236}">
                <a16:creationId xmlns:a16="http://schemas.microsoft.com/office/drawing/2014/main" id="{D61237DD-BD43-6CBA-3638-563A50ED9D17}"/>
              </a:ext>
            </a:extLst>
          </p:cNvPr>
          <p:cNvSpPr txBox="1"/>
          <p:nvPr/>
        </p:nvSpPr>
        <p:spPr>
          <a:xfrm>
            <a:off x="1406280" y="6423719"/>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https://arxiv.org/pdf/2305.17918.pdf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581523103"/>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E9C07-5691-B688-1460-DC933DDA15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571DC4-0FCA-CF2B-E69A-54D695EC90EF}"/>
              </a:ext>
            </a:extLst>
          </p:cNvPr>
          <p:cNvSpPr>
            <a:spLocks noGrp="1"/>
          </p:cNvSpPr>
          <p:nvPr>
            <p:ph type="title"/>
          </p:nvPr>
        </p:nvSpPr>
        <p:spPr>
          <a:xfrm>
            <a:off x="228600" y="152400"/>
            <a:ext cx="8813780" cy="884238"/>
          </a:xfrm>
        </p:spPr>
        <p:txBody>
          <a:bodyPr/>
          <a:lstStyle/>
          <a:p>
            <a:r>
              <a:rPr lang="en-US" dirty="0"/>
              <a:t>RowHammer in HBM Chips (2024)</a:t>
            </a:r>
          </a:p>
        </p:txBody>
      </p:sp>
      <p:sp>
        <p:nvSpPr>
          <p:cNvPr id="3" name="Content Placeholder 2">
            <a:extLst>
              <a:ext uri="{FF2B5EF4-FFF2-40B4-BE49-F238E27FC236}">
                <a16:creationId xmlns:a16="http://schemas.microsoft.com/office/drawing/2014/main" id="{154AC436-093E-AE9F-46DF-FB47319313FF}"/>
              </a:ext>
            </a:extLst>
          </p:cNvPr>
          <p:cNvSpPr>
            <a:spLocks noGrp="1"/>
          </p:cNvSpPr>
          <p:nvPr>
            <p:ph idx="1"/>
          </p:nvPr>
        </p:nvSpPr>
        <p:spPr/>
        <p:txBody>
          <a:bodyPr/>
          <a:lstStyle/>
          <a:p>
            <a:r>
              <a:rPr lang="en-US" b="1" dirty="0">
                <a:solidFill>
                  <a:srgbClr val="0000FF"/>
                </a:solidFill>
              </a:rPr>
              <a:t>Appears at DSN 2024</a:t>
            </a:r>
          </a:p>
          <a:p>
            <a:endParaRPr lang="en-US" dirty="0"/>
          </a:p>
        </p:txBody>
      </p:sp>
      <p:sp>
        <p:nvSpPr>
          <p:cNvPr id="4" name="Slide Number Placeholder 3">
            <a:extLst>
              <a:ext uri="{FF2B5EF4-FFF2-40B4-BE49-F238E27FC236}">
                <a16:creationId xmlns:a16="http://schemas.microsoft.com/office/drawing/2014/main" id="{68A1957A-D855-5629-6F27-F52DF7404CD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093DFEB-A975-FB1B-38AD-89FBDCB5EE52}"/>
              </a:ext>
            </a:extLst>
          </p:cNvPr>
          <p:cNvSpPr txBox="1"/>
          <p:nvPr/>
        </p:nvSpPr>
        <p:spPr>
          <a:xfrm>
            <a:off x="1763688" y="5393293"/>
            <a:ext cx="56541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https://arxiv.org/pdf/2310.14665</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8457FE9-1987-C139-6D58-42E3589CDDC0}"/>
              </a:ext>
            </a:extLst>
          </p:cNvPr>
          <p:cNvPicPr>
            <a:picLocks noChangeAspect="1"/>
          </p:cNvPicPr>
          <p:nvPr/>
        </p:nvPicPr>
        <p:blipFill>
          <a:blip r:embed="rId3"/>
          <a:stretch>
            <a:fillRect/>
          </a:stretch>
        </p:blipFill>
        <p:spPr>
          <a:xfrm>
            <a:off x="107504" y="2489769"/>
            <a:ext cx="8964488" cy="1841573"/>
          </a:xfrm>
          <a:prstGeom prst="rect">
            <a:avLst/>
          </a:prstGeom>
        </p:spPr>
      </p:pic>
    </p:spTree>
    <p:extLst>
      <p:ext uri="{BB962C8B-B14F-4D97-AF65-F5344CB8AC3E}">
        <p14:creationId xmlns:p14="http://schemas.microsoft.com/office/powerpoint/2010/main" val="2162731428"/>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E9C07-5691-B688-1460-DC933DDA15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571DC4-0FCA-CF2B-E69A-54D695EC90EF}"/>
              </a:ext>
            </a:extLst>
          </p:cNvPr>
          <p:cNvSpPr>
            <a:spLocks noGrp="1"/>
          </p:cNvSpPr>
          <p:nvPr>
            <p:ph type="title"/>
          </p:nvPr>
        </p:nvSpPr>
        <p:spPr>
          <a:xfrm>
            <a:off x="228600" y="152400"/>
            <a:ext cx="8813780" cy="884238"/>
          </a:xfrm>
        </p:spPr>
        <p:txBody>
          <a:bodyPr/>
          <a:lstStyle/>
          <a:p>
            <a:r>
              <a:rPr lang="en-US" sz="3700" dirty="0"/>
              <a:t>RowHammer Spatial Variation Analysis (2024)</a:t>
            </a:r>
          </a:p>
        </p:txBody>
      </p:sp>
      <p:sp>
        <p:nvSpPr>
          <p:cNvPr id="3" name="Content Placeholder 2">
            <a:extLst>
              <a:ext uri="{FF2B5EF4-FFF2-40B4-BE49-F238E27FC236}">
                <a16:creationId xmlns:a16="http://schemas.microsoft.com/office/drawing/2014/main" id="{154AC436-093E-AE9F-46DF-FB47319313FF}"/>
              </a:ext>
            </a:extLst>
          </p:cNvPr>
          <p:cNvSpPr>
            <a:spLocks noGrp="1"/>
          </p:cNvSpPr>
          <p:nvPr>
            <p:ph idx="1"/>
          </p:nvPr>
        </p:nvSpPr>
        <p:spPr/>
        <p:txBody>
          <a:bodyPr/>
          <a:lstStyle/>
          <a:p>
            <a:r>
              <a:rPr lang="en-US" b="1" dirty="0">
                <a:solidFill>
                  <a:srgbClr val="0000FF"/>
                </a:solidFill>
              </a:rPr>
              <a:t>Appears at HPCA 2024</a:t>
            </a:r>
          </a:p>
          <a:p>
            <a:endParaRPr lang="en-US" dirty="0"/>
          </a:p>
        </p:txBody>
      </p:sp>
      <p:sp>
        <p:nvSpPr>
          <p:cNvPr id="4" name="Slide Number Placeholder 3">
            <a:extLst>
              <a:ext uri="{FF2B5EF4-FFF2-40B4-BE49-F238E27FC236}">
                <a16:creationId xmlns:a16="http://schemas.microsoft.com/office/drawing/2014/main" id="{68A1957A-D855-5629-6F27-F52DF7404CD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093DFEB-A975-FB1B-38AD-89FBDCB5EE52}"/>
              </a:ext>
            </a:extLst>
          </p:cNvPr>
          <p:cNvSpPr txBox="1"/>
          <p:nvPr/>
        </p:nvSpPr>
        <p:spPr>
          <a:xfrm>
            <a:off x="1763688" y="5393293"/>
            <a:ext cx="56541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https://arxiv.org/pdf/2402.18652</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918E8CB3-07B5-D11A-5EAB-10A7C166042C}"/>
              </a:ext>
            </a:extLst>
          </p:cNvPr>
          <p:cNvPicPr>
            <a:picLocks noChangeAspect="1"/>
          </p:cNvPicPr>
          <p:nvPr/>
        </p:nvPicPr>
        <p:blipFill>
          <a:blip r:embed="rId3"/>
          <a:stretch>
            <a:fillRect/>
          </a:stretch>
        </p:blipFill>
        <p:spPr>
          <a:xfrm>
            <a:off x="101620" y="2060848"/>
            <a:ext cx="8813780" cy="2592288"/>
          </a:xfrm>
          <a:prstGeom prst="rect">
            <a:avLst/>
          </a:prstGeom>
        </p:spPr>
      </p:pic>
    </p:spTree>
    <p:extLst>
      <p:ext uri="{BB962C8B-B14F-4D97-AF65-F5344CB8AC3E}">
        <p14:creationId xmlns:p14="http://schemas.microsoft.com/office/powerpoint/2010/main" val="2690077653"/>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955980578"/>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RowPress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855858548"/>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DC4-F332-078B-7A9F-E840E9FED4D5}"/>
              </a:ext>
            </a:extLst>
          </p:cNvPr>
          <p:cNvSpPr>
            <a:spLocks noGrp="1"/>
          </p:cNvSpPr>
          <p:nvPr>
            <p:ph type="title"/>
          </p:nvPr>
        </p:nvSpPr>
        <p:spPr/>
        <p:txBody>
          <a:bodyPr/>
          <a:lstStyle/>
          <a:p>
            <a:r>
              <a:rPr lang="en-US" dirty="0" err="1"/>
              <a:t>RowPress</a:t>
            </a:r>
            <a:r>
              <a:rPr lang="en-US" dirty="0"/>
              <a:t> </a:t>
            </a:r>
            <a:r>
              <a:rPr lang="en-US" sz="3000" b="1" dirty="0"/>
              <a:t>[ISCA 2023]</a:t>
            </a:r>
          </a:p>
        </p:txBody>
      </p:sp>
      <p:sp>
        <p:nvSpPr>
          <p:cNvPr id="3" name="Content Placeholder 2">
            <a:extLst>
              <a:ext uri="{FF2B5EF4-FFF2-40B4-BE49-F238E27FC236}">
                <a16:creationId xmlns:a16="http://schemas.microsoft.com/office/drawing/2014/main" id="{92B6AF9C-5598-50C3-183B-4DB1B26C230D}"/>
              </a:ext>
            </a:extLst>
          </p:cNvPr>
          <p:cNvSpPr>
            <a:spLocks noGrp="1"/>
          </p:cNvSpPr>
          <p:nvPr>
            <p:ph idx="1"/>
          </p:nvPr>
        </p:nvSpPr>
        <p:spPr>
          <a:xfrm>
            <a:off x="228600" y="980728"/>
            <a:ext cx="8610600" cy="5153025"/>
          </a:xfrm>
        </p:spPr>
        <p:txBody>
          <a:bodyPr/>
          <a:lstStyle/>
          <a:p>
            <a:r>
              <a:rPr lang="en-US" sz="1800" b="0" i="0" dirty="0" err="1">
                <a:solidFill>
                  <a:srgbClr val="000000"/>
                </a:solidFill>
                <a:effectLst/>
              </a:rPr>
              <a:t>Haocong</a:t>
            </a:r>
            <a:r>
              <a:rPr lang="en-US" sz="1800" b="0" i="0" dirty="0">
                <a:solidFill>
                  <a:srgbClr val="000000"/>
                </a:solidFill>
                <a:effectLst/>
              </a:rPr>
              <a:t> Luo,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Yaglikci</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Steve </a:t>
            </a:r>
            <a:r>
              <a:rPr lang="en-US" sz="1800" b="0" i="0" dirty="0" err="1">
                <a:solidFill>
                  <a:srgbClr val="000000"/>
                </a:solidFill>
                <a:effectLst/>
              </a:rPr>
              <a:t>Rhyner</a:t>
            </a:r>
            <a:r>
              <a:rPr lang="en-US" sz="1800" b="0" i="0" dirty="0">
                <a:solidFill>
                  <a:srgbClr val="000000"/>
                </a:solidFill>
                <a:effectLst/>
              </a:rPr>
              <a:t>, M. Banu </a:t>
            </a:r>
            <a:r>
              <a:rPr lang="en-US" sz="1800" b="0" i="0" dirty="0" err="1">
                <a:solidFill>
                  <a:srgbClr val="000000"/>
                </a:solidFill>
                <a:effectLst/>
              </a:rPr>
              <a:t>Cavlak</a:t>
            </a:r>
            <a:r>
              <a:rPr lang="en-US" sz="1800" b="0" i="0" dirty="0">
                <a:solidFill>
                  <a:srgbClr val="000000"/>
                </a:solidFill>
                <a:effectLst/>
              </a:rPr>
              <a:t>, Joel </a:t>
            </a:r>
            <a:r>
              <a:rPr lang="en-US" sz="1800" b="0" i="0" dirty="0" err="1">
                <a:solidFill>
                  <a:srgbClr val="000000"/>
                </a:solidFill>
                <a:effectLst/>
              </a:rPr>
              <a:t>Lindegger</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"RowPress: Amplifying Read Disturbance in Modern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50th International Symposium on Computer Architecture</a:t>
            </a:r>
            <a:r>
              <a:rPr lang="en-US" sz="1800" b="0" i="1" dirty="0">
                <a:solidFill>
                  <a:srgbClr val="000000"/>
                </a:solidFill>
                <a:effectLst/>
              </a:rPr>
              <a:t> (</a:t>
            </a:r>
            <a:r>
              <a:rPr lang="en-US" sz="1800" b="1" i="1" dirty="0">
                <a:solidFill>
                  <a:srgbClr val="000000"/>
                </a:solidFill>
                <a:effectLst/>
              </a:rPr>
              <a:t>ISCA</a:t>
            </a:r>
            <a:r>
              <a:rPr lang="en-US" sz="1800" b="0" i="1" dirty="0">
                <a:solidFill>
                  <a:srgbClr val="000000"/>
                </a:solidFill>
                <a:effectLst/>
              </a:rPr>
              <a:t>)</a:t>
            </a:r>
            <a:r>
              <a:rPr lang="en-US" sz="1800" b="0" i="0" dirty="0">
                <a:solidFill>
                  <a:srgbClr val="000000"/>
                </a:solidFill>
                <a:effectLst/>
              </a:rPr>
              <a:t>, Orlando, FL, USA,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Slides (pptx)</a:t>
            </a:r>
            <a:r>
              <a:rPr lang="en-US" sz="1800" b="0" i="0" dirty="0">
                <a:solidFill>
                  <a:srgbClr val="000000"/>
                </a:solidFill>
                <a:effectLst/>
              </a:rPr>
              <a:t> </a:t>
            </a:r>
            <a:r>
              <a:rPr lang="en-US" sz="1800" b="0" i="0" dirty="0">
                <a:solidFill>
                  <a:srgbClr val="000000"/>
                </a:solidFill>
                <a:effectLst/>
                <a:hlinkClick r:id="rId5"/>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Lightning Talk Slides (pptx)</a:t>
            </a:r>
            <a:r>
              <a:rPr lang="en-US" sz="1800" b="0" i="0" dirty="0">
                <a:solidFill>
                  <a:srgbClr val="000000"/>
                </a:solidFill>
                <a:effectLst/>
              </a:rPr>
              <a:t> </a:t>
            </a:r>
            <a:r>
              <a:rPr lang="en-US" sz="1800" b="0" i="0" dirty="0">
                <a:solidFill>
                  <a:srgbClr val="000000"/>
                </a:solidFill>
                <a:effectLst/>
                <a:hlinkClick r:id="rId7"/>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8"/>
              </a:rPr>
              <a:t>Lightning Talk Video</a:t>
            </a:r>
            <a:r>
              <a:rPr lang="en-US" sz="1800" b="0" i="0" dirty="0">
                <a:solidFill>
                  <a:srgbClr val="000000"/>
                </a:solidFill>
                <a:effectLst/>
              </a:rPr>
              <a:t> (3 minutes)]</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9"/>
              </a:rPr>
              <a:t>RowPress Source Code and Datasets (Officially Artifact Evaluated with All Badges)</a:t>
            </a:r>
            <a:r>
              <a:rPr lang="en-US" sz="1800" b="0" i="0" dirty="0">
                <a:solidFill>
                  <a:srgbClr val="000000"/>
                </a:solidFill>
                <a:effectLst/>
              </a:rPr>
              <a:t>]</a:t>
            </a:r>
            <a:br>
              <a:rPr lang="en-US" sz="1800" b="0" i="0" dirty="0">
                <a:solidFill>
                  <a:srgbClr val="000000"/>
                </a:solidFill>
                <a:effectLst/>
              </a:rPr>
            </a:br>
            <a:r>
              <a:rPr lang="en-US" sz="1800" b="1" i="1" dirty="0">
                <a:solidFill>
                  <a:srgbClr val="FF0000"/>
                </a:solidFill>
                <a:effectLst/>
              </a:rPr>
              <a:t>Officially artifact evaluated as available, reusable and reproducible.</a:t>
            </a:r>
            <a:br>
              <a:rPr lang="en-US" sz="1800" b="0" i="0" dirty="0">
                <a:solidFill>
                  <a:srgbClr val="FF0000"/>
                </a:solidFill>
                <a:effectLst/>
              </a:rPr>
            </a:br>
            <a:r>
              <a:rPr lang="en-US" sz="1800" b="1" i="1" dirty="0">
                <a:solidFill>
                  <a:srgbClr val="FF0000"/>
                </a:solidFill>
                <a:effectLst/>
              </a:rPr>
              <a:t>Best artifact award at ISCA 2023. IEEE Micro Top Pick in 2024.</a:t>
            </a:r>
            <a:endParaRPr lang="en-US" sz="1800" b="0" i="0" dirty="0">
              <a:solidFill>
                <a:srgbClr val="FF0000"/>
              </a:solidFill>
              <a:effectLst/>
            </a:endParaRPr>
          </a:p>
          <a:p>
            <a:pPr marL="0" indent="0">
              <a:buNone/>
            </a:pPr>
            <a:br>
              <a:rPr lang="en-US" sz="1800" dirty="0"/>
            </a:br>
            <a:endParaRPr lang="en-US" sz="1800" b="1" dirty="0">
              <a:solidFill>
                <a:srgbClr val="0432FF"/>
              </a:solidFill>
            </a:endParaRPr>
          </a:p>
        </p:txBody>
      </p:sp>
      <p:sp>
        <p:nvSpPr>
          <p:cNvPr id="4" name="Slide Number Placeholder 3">
            <a:extLst>
              <a:ext uri="{FF2B5EF4-FFF2-40B4-BE49-F238E27FC236}">
                <a16:creationId xmlns:a16="http://schemas.microsoft.com/office/drawing/2014/main" id="{0D394A4F-7D74-3D31-7A9C-2D7F33B149F1}"/>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766693CA-E872-8F99-BF9D-9AC9DEA4D0AC}"/>
              </a:ext>
            </a:extLst>
          </p:cNvPr>
          <p:cNvPicPr>
            <a:picLocks noChangeAspect="1"/>
          </p:cNvPicPr>
          <p:nvPr/>
        </p:nvPicPr>
        <p:blipFill>
          <a:blip r:embed="rId10"/>
          <a:stretch>
            <a:fillRect/>
          </a:stretch>
        </p:blipFill>
        <p:spPr>
          <a:xfrm>
            <a:off x="65384" y="4674240"/>
            <a:ext cx="9036618" cy="2139136"/>
          </a:xfrm>
          <a:prstGeom prst="rect">
            <a:avLst/>
          </a:prstGeom>
        </p:spPr>
      </p:pic>
      <p:pic>
        <p:nvPicPr>
          <p:cNvPr id="6" name="Picture 5">
            <a:extLst>
              <a:ext uri="{FF2B5EF4-FFF2-40B4-BE49-F238E27FC236}">
                <a16:creationId xmlns:a16="http://schemas.microsoft.com/office/drawing/2014/main" id="{DF00B822-B653-4393-EB2C-9F79EBE83C11}"/>
              </a:ext>
            </a:extLst>
          </p:cNvPr>
          <p:cNvPicPr>
            <a:picLocks noChangeAspect="1"/>
          </p:cNvPicPr>
          <p:nvPr/>
        </p:nvPicPr>
        <p:blipFill>
          <a:blip r:embed="rId11"/>
          <a:stretch>
            <a:fillRect/>
          </a:stretch>
        </p:blipFill>
        <p:spPr>
          <a:xfrm>
            <a:off x="6626459" y="88763"/>
            <a:ext cx="2410037" cy="787593"/>
          </a:xfrm>
          <a:prstGeom prst="rect">
            <a:avLst/>
          </a:prstGeom>
        </p:spPr>
      </p:pic>
    </p:spTree>
    <p:extLst>
      <p:ext uri="{BB962C8B-B14F-4D97-AF65-F5344CB8AC3E}">
        <p14:creationId xmlns:p14="http://schemas.microsoft.com/office/powerpoint/2010/main" val="702470920"/>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A7CA-4DD5-C20C-14C2-1CABE4DBBF27}"/>
              </a:ext>
            </a:extLst>
          </p:cNvPr>
          <p:cNvSpPr>
            <a:spLocks noGrp="1"/>
          </p:cNvSpPr>
          <p:nvPr>
            <p:ph type="ctrTitle"/>
          </p:nvPr>
        </p:nvSpPr>
        <p:spPr>
          <a:xfrm>
            <a:off x="685800" y="675280"/>
            <a:ext cx="7772400" cy="2254188"/>
          </a:xfrm>
        </p:spPr>
        <p:txBody>
          <a:bodyPr>
            <a:normAutofit fontScale="90000"/>
          </a:bodyPr>
          <a:lstStyle/>
          <a:p>
            <a:r>
              <a:rPr lang="en-GB" sz="8000" dirty="0"/>
              <a:t>RowPress </a:t>
            </a:r>
            <a:br>
              <a:rPr lang="en-GB" dirty="0"/>
            </a:br>
            <a:r>
              <a:rPr lang="en-GB" sz="4400" dirty="0"/>
              <a:t>Amplifying Read Disturbance </a:t>
            </a:r>
            <a:br>
              <a:rPr lang="en-GB" sz="4400" dirty="0"/>
            </a:br>
            <a:r>
              <a:rPr lang="en-GB" sz="4400" dirty="0"/>
              <a:t>in Modern DRAM Chips</a:t>
            </a:r>
            <a:endParaRPr lang="en-CH" dirty="0"/>
          </a:p>
        </p:txBody>
      </p:sp>
      <p:sp>
        <p:nvSpPr>
          <p:cNvPr id="3" name="Subtitle 2">
            <a:extLst>
              <a:ext uri="{FF2B5EF4-FFF2-40B4-BE49-F238E27FC236}">
                <a16:creationId xmlns:a16="http://schemas.microsoft.com/office/drawing/2014/main" id="{540C5EC6-0E78-6F66-85FB-CAE9E1C074FC}"/>
              </a:ext>
            </a:extLst>
          </p:cNvPr>
          <p:cNvSpPr>
            <a:spLocks noGrp="1"/>
          </p:cNvSpPr>
          <p:nvPr>
            <p:ph type="subTitle" idx="1"/>
          </p:nvPr>
        </p:nvSpPr>
        <p:spPr>
          <a:xfrm>
            <a:off x="387927" y="3914898"/>
            <a:ext cx="8368146" cy="1571501"/>
          </a:xfrm>
        </p:spPr>
        <p:txBody>
          <a:bodyPr>
            <a:normAutofit fontScale="92500" lnSpcReduction="10000"/>
          </a:bodyPr>
          <a:lstStyle/>
          <a:p>
            <a:pPr marL="0" lvl="0" indent="0" rtl="0">
              <a:lnSpc>
                <a:spcPct val="105000"/>
              </a:lnSpc>
              <a:spcBef>
                <a:spcPts val="0"/>
              </a:spcBef>
              <a:spcAft>
                <a:spcPts val="300"/>
              </a:spcAft>
              <a:buSzPts val="852"/>
              <a:buNone/>
            </a:pPr>
            <a:r>
              <a:rPr lang="en-US" sz="2600" b="1" i="1" dirty="0">
                <a:solidFill>
                  <a:schemeClr val="tx1"/>
                </a:solidFill>
                <a:cs typeface="Roboto Black" panose="02000000000000000000" pitchFamily="2" charset="0"/>
                <a:sym typeface="Roboto"/>
              </a:rPr>
              <a:t>Haocong Luo</a:t>
            </a:r>
            <a:endParaRPr lang="en-US" sz="2600" i="1" dirty="0">
              <a:cs typeface="Roboto"/>
              <a:sym typeface="Roboto"/>
            </a:endParaRPr>
          </a:p>
          <a:p>
            <a:pPr marL="0" lvl="0" indent="0" rtl="0">
              <a:lnSpc>
                <a:spcPct val="105000"/>
              </a:lnSpc>
              <a:spcBef>
                <a:spcPts val="0"/>
              </a:spcBef>
              <a:spcAft>
                <a:spcPts val="300"/>
              </a:spcAft>
              <a:buSzPts val="852"/>
              <a:buNone/>
            </a:pPr>
            <a:r>
              <a:rPr lang="en-US" sz="2400" i="1" dirty="0">
                <a:cs typeface="Roboto"/>
                <a:sym typeface="Roboto"/>
              </a:rPr>
              <a:t>Ataberk Olgun             A. Giray Yağlıkçı        Yahya Can Tuğrul</a:t>
            </a:r>
          </a:p>
          <a:p>
            <a:pPr marL="0" lvl="0" indent="0" rtl="0">
              <a:lnSpc>
                <a:spcPct val="105000"/>
              </a:lnSpc>
              <a:spcBef>
                <a:spcPts val="0"/>
              </a:spcBef>
              <a:spcAft>
                <a:spcPts val="300"/>
              </a:spcAft>
              <a:buSzPts val="852"/>
              <a:buNone/>
            </a:pPr>
            <a:r>
              <a:rPr lang="en-US" sz="2400" i="1" dirty="0">
                <a:cs typeface="Roboto"/>
                <a:sym typeface="Roboto"/>
              </a:rPr>
              <a:t>Steve </a:t>
            </a:r>
            <a:r>
              <a:rPr lang="en-US" sz="2400" i="1" dirty="0" err="1">
                <a:cs typeface="Roboto"/>
                <a:sym typeface="Roboto"/>
              </a:rPr>
              <a:t>Rhyner</a:t>
            </a:r>
            <a:r>
              <a:rPr lang="en-US" sz="2400" i="1" dirty="0">
                <a:cs typeface="Roboto"/>
                <a:sym typeface="Roboto"/>
              </a:rPr>
              <a:t>         </a:t>
            </a:r>
            <a:r>
              <a:rPr lang="en-US" sz="2400" i="1" dirty="0" err="1">
                <a:cs typeface="Roboto"/>
                <a:sym typeface="Roboto"/>
              </a:rPr>
              <a:t>Meryem</a:t>
            </a:r>
            <a:r>
              <a:rPr lang="en-US" sz="2400" i="1" dirty="0">
                <a:cs typeface="Roboto"/>
                <a:sym typeface="Roboto"/>
              </a:rPr>
              <a:t> Banu </a:t>
            </a:r>
            <a:r>
              <a:rPr lang="en-US" sz="2400" i="1" dirty="0" err="1">
                <a:cs typeface="Roboto"/>
                <a:sym typeface="Roboto"/>
              </a:rPr>
              <a:t>Cavlak</a:t>
            </a:r>
            <a:r>
              <a:rPr lang="en-US" sz="2400" i="1" dirty="0">
                <a:cs typeface="Roboto"/>
                <a:sym typeface="Roboto"/>
              </a:rPr>
              <a:t>      Joël </a:t>
            </a:r>
            <a:r>
              <a:rPr lang="en-US" sz="2400" i="1" dirty="0" err="1">
                <a:cs typeface="Roboto"/>
                <a:sym typeface="Roboto"/>
              </a:rPr>
              <a:t>Lindegger</a:t>
            </a:r>
            <a:r>
              <a:rPr lang="en-US" sz="2400" i="1" dirty="0">
                <a:cs typeface="Roboto"/>
                <a:sym typeface="Roboto"/>
              </a:rPr>
              <a:t> </a:t>
            </a:r>
          </a:p>
          <a:p>
            <a:pPr marL="0" lvl="0" indent="0" rtl="0">
              <a:lnSpc>
                <a:spcPct val="105000"/>
              </a:lnSpc>
              <a:spcBef>
                <a:spcPts val="0"/>
              </a:spcBef>
              <a:spcAft>
                <a:spcPts val="300"/>
              </a:spcAft>
              <a:buSzPts val="852"/>
              <a:buNone/>
            </a:pPr>
            <a:r>
              <a:rPr lang="en-US" sz="2400" i="1" dirty="0">
                <a:cs typeface="Roboto"/>
                <a:sym typeface="Roboto"/>
              </a:rPr>
              <a:t>Mohammad Sadrosadati       Onur Mutlu</a:t>
            </a:r>
          </a:p>
        </p:txBody>
      </p:sp>
      <p:grpSp>
        <p:nvGrpSpPr>
          <p:cNvPr id="4" name="Group 3">
            <a:extLst>
              <a:ext uri="{FF2B5EF4-FFF2-40B4-BE49-F238E27FC236}">
                <a16:creationId xmlns:a16="http://schemas.microsoft.com/office/drawing/2014/main" id="{93A43938-EE4F-F82F-32EB-BCBA1C99AC1E}"/>
              </a:ext>
            </a:extLst>
          </p:cNvPr>
          <p:cNvGrpSpPr/>
          <p:nvPr/>
        </p:nvGrpSpPr>
        <p:grpSpPr>
          <a:xfrm>
            <a:off x="6535387" y="137103"/>
            <a:ext cx="2464225" cy="712513"/>
            <a:chOff x="5255765" y="134814"/>
            <a:chExt cx="3683742" cy="1065126"/>
          </a:xfrm>
        </p:grpSpPr>
        <p:pic>
          <p:nvPicPr>
            <p:cNvPr id="5" name="Picture 2">
              <a:extLst>
                <a:ext uri="{FF2B5EF4-FFF2-40B4-BE49-F238E27FC236}">
                  <a16:creationId xmlns:a16="http://schemas.microsoft.com/office/drawing/2014/main" id="{98587F24-D69F-E897-0B4D-E7E56D923F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2749" y="134815"/>
              <a:ext cx="1070796" cy="10651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677C49A9-D3EF-C43D-B681-E13B5C3483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5765" y="134815"/>
              <a:ext cx="1063846" cy="1058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F835B8B-C2D4-8A10-9A0B-DE3929D7C8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5661" y="134814"/>
              <a:ext cx="1063846" cy="1058212"/>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Rectangle 7">
            <a:extLst>
              <a:ext uri="{FF2B5EF4-FFF2-40B4-BE49-F238E27FC236}">
                <a16:creationId xmlns:a16="http://schemas.microsoft.com/office/drawing/2014/main" id="{D671E53B-86B0-FC1B-449B-0E62FD2C31B3}"/>
              </a:ext>
            </a:extLst>
          </p:cNvPr>
          <p:cNvSpPr/>
          <p:nvPr/>
        </p:nvSpPr>
        <p:spPr>
          <a:xfrm>
            <a:off x="0" y="3232743"/>
            <a:ext cx="9144000" cy="4406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cs typeface="Roboto Black" panose="02000000000000000000" pitchFamily="2" charset="0"/>
              </a:rPr>
              <a:t>     ISCA 2023 Session 2B: Monday 19 June, 2:15 PM EDT </a:t>
            </a:r>
          </a:p>
        </p:txBody>
      </p:sp>
    </p:spTree>
    <p:extLst>
      <p:ext uri="{BB962C8B-B14F-4D97-AF65-F5344CB8AC3E}">
        <p14:creationId xmlns:p14="http://schemas.microsoft.com/office/powerpoint/2010/main" val="43627498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High-Level Summary</a:t>
            </a:r>
            <a:endParaRPr lang="en-CH" dirty="0"/>
          </a:p>
        </p:txBody>
      </p:sp>
      <p:sp>
        <p:nvSpPr>
          <p:cNvPr id="12" name="Slide Number Placeholder 11">
            <a:extLst>
              <a:ext uri="{FF2B5EF4-FFF2-40B4-BE49-F238E27FC236}">
                <a16:creationId xmlns:a16="http://schemas.microsoft.com/office/drawing/2014/main" id="{F55070DB-D468-A093-BD05-2A055988E43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225</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E8B07B1F-4968-7884-ADF3-9BFCA22F32EF}"/>
              </a:ext>
            </a:extLst>
          </p:cNvPr>
          <p:cNvSpPr>
            <a:spLocks noGrp="1"/>
          </p:cNvSpPr>
          <p:nvPr>
            <p:ph idx="1"/>
          </p:nvPr>
        </p:nvSpPr>
        <p:spPr>
          <a:xfrm>
            <a:off x="140154" y="975438"/>
            <a:ext cx="8863692" cy="5427025"/>
          </a:xfrm>
        </p:spPr>
        <p:txBody>
          <a:bodyPr>
            <a:normAutofit/>
          </a:bodyPr>
          <a:lstStyle/>
          <a:p>
            <a:pPr>
              <a:spcBef>
                <a:spcPts val="2400"/>
              </a:spcBef>
              <a:spcAft>
                <a:spcPts val="2400"/>
              </a:spcAft>
            </a:pPr>
            <a:r>
              <a:rPr lang="en-GB" sz="2800" dirty="0">
                <a:latin typeface="Cambria" panose="02040503050406030204" pitchFamily="18" charset="0"/>
                <a:ea typeface="Cambria" panose="02040503050406030204" pitchFamily="18" charset="0"/>
              </a:rPr>
              <a:t>We demonstrate and </a:t>
            </a:r>
            <a:r>
              <a:rPr lang="en-GB" sz="2800" dirty="0" err="1">
                <a:latin typeface="Cambria" panose="02040503050406030204" pitchFamily="18" charset="0"/>
                <a:ea typeface="Cambria" panose="02040503050406030204" pitchFamily="18" charset="0"/>
              </a:rPr>
              <a:t>analyze</a:t>
            </a:r>
            <a:r>
              <a:rPr lang="en-GB" sz="2800" dirty="0">
                <a:latin typeface="Cambria" panose="02040503050406030204" pitchFamily="18" charset="0"/>
                <a:ea typeface="Cambria" panose="02040503050406030204" pitchFamily="18" charset="0"/>
              </a:rPr>
              <a:t> </a:t>
            </a:r>
            <a:r>
              <a:rPr lang="en-GB" sz="2800" b="1" dirty="0">
                <a:solidFill>
                  <a:srgbClr val="C00000"/>
                </a:solidFill>
                <a:latin typeface="Cambria" panose="02040503050406030204" pitchFamily="18" charset="0"/>
                <a:ea typeface="Cambria" panose="02040503050406030204" pitchFamily="18" charset="0"/>
              </a:rPr>
              <a:t>RowPress,</a:t>
            </a:r>
            <a:r>
              <a:rPr lang="en-GB" sz="2800" dirty="0">
                <a:latin typeface="Cambria" panose="02040503050406030204" pitchFamily="18" charset="0"/>
                <a:ea typeface="Cambria" panose="02040503050406030204" pitchFamily="18" charset="0"/>
              </a:rPr>
              <a:t> </a:t>
            </a:r>
            <a:r>
              <a:rPr lang="en-GB" sz="2800" b="1" dirty="0">
                <a:solidFill>
                  <a:srgbClr val="C00000"/>
                </a:solidFill>
                <a:latin typeface="Cambria" panose="02040503050406030204" pitchFamily="18" charset="0"/>
                <a:ea typeface="Cambria" panose="02040503050406030204" pitchFamily="18" charset="0"/>
              </a:rPr>
              <a:t>a new </a:t>
            </a:r>
            <a:br>
              <a:rPr lang="en-GB" sz="2800" b="1" dirty="0">
                <a:solidFill>
                  <a:srgbClr val="C00000"/>
                </a:solidFill>
                <a:latin typeface="Cambria" panose="02040503050406030204" pitchFamily="18" charset="0"/>
                <a:ea typeface="Cambria" panose="02040503050406030204" pitchFamily="18" charset="0"/>
              </a:rPr>
            </a:br>
            <a:r>
              <a:rPr lang="en-GB" sz="2800" b="1" dirty="0">
                <a:solidFill>
                  <a:srgbClr val="C00000"/>
                </a:solidFill>
                <a:latin typeface="Cambria" panose="02040503050406030204" pitchFamily="18" charset="0"/>
                <a:ea typeface="Cambria" panose="02040503050406030204" pitchFamily="18" charset="0"/>
              </a:rPr>
              <a:t>read disturbance phenomenon</a:t>
            </a:r>
            <a:r>
              <a:rPr lang="en-GB" sz="2800" dirty="0">
                <a:latin typeface="Cambria" panose="02040503050406030204" pitchFamily="18" charset="0"/>
                <a:ea typeface="Cambria" panose="02040503050406030204" pitchFamily="18" charset="0"/>
              </a:rPr>
              <a:t> that causes bitflips </a:t>
            </a:r>
            <a:br>
              <a:rPr lang="en-GB" sz="2800" dirty="0">
                <a:latin typeface="Cambria" panose="02040503050406030204" pitchFamily="18" charset="0"/>
                <a:ea typeface="Cambria" panose="02040503050406030204" pitchFamily="18" charset="0"/>
              </a:rPr>
            </a:br>
            <a:r>
              <a:rPr lang="en-GB" sz="2800" dirty="0">
                <a:latin typeface="Cambria" panose="02040503050406030204" pitchFamily="18" charset="0"/>
                <a:ea typeface="Cambria" panose="02040503050406030204" pitchFamily="18" charset="0"/>
              </a:rPr>
              <a:t>in real DRAM chips</a:t>
            </a:r>
          </a:p>
          <a:p>
            <a:pPr>
              <a:spcBef>
                <a:spcPts val="2400"/>
              </a:spcBef>
              <a:spcAft>
                <a:spcPts val="2400"/>
              </a:spcAft>
            </a:pPr>
            <a:r>
              <a:rPr lang="en-GB" sz="2800" dirty="0">
                <a:latin typeface="Cambria" panose="02040503050406030204" pitchFamily="18" charset="0"/>
                <a:ea typeface="Cambria" panose="02040503050406030204" pitchFamily="18" charset="0"/>
              </a:rPr>
              <a:t>We show that RowPress is </a:t>
            </a:r>
            <a:r>
              <a:rPr lang="en-GB" sz="2800" b="1" dirty="0">
                <a:solidFill>
                  <a:schemeClr val="accent1"/>
                </a:solidFill>
                <a:latin typeface="Cambria" panose="02040503050406030204" pitchFamily="18" charset="0"/>
                <a:ea typeface="Cambria" panose="02040503050406030204" pitchFamily="18" charset="0"/>
              </a:rPr>
              <a:t>different from the RowHammer vulnerability</a:t>
            </a:r>
          </a:p>
          <a:p>
            <a:pPr>
              <a:spcBef>
                <a:spcPts val="2400"/>
              </a:spcBef>
              <a:spcAft>
                <a:spcPts val="2400"/>
              </a:spcAft>
            </a:pPr>
            <a:r>
              <a:rPr lang="en-GB" sz="2800" dirty="0">
                <a:latin typeface="Cambria" panose="02040503050406030204" pitchFamily="18" charset="0"/>
                <a:ea typeface="Cambria" panose="02040503050406030204" pitchFamily="18" charset="0"/>
              </a:rPr>
              <a:t>We demonstrate RowPress </a:t>
            </a:r>
            <a:r>
              <a:rPr lang="en-GB" sz="2800" b="1" dirty="0">
                <a:solidFill>
                  <a:srgbClr val="7030A0"/>
                </a:solidFill>
                <a:latin typeface="Cambria" panose="02040503050406030204" pitchFamily="18" charset="0"/>
                <a:ea typeface="Cambria" panose="02040503050406030204" pitchFamily="18" charset="0"/>
              </a:rPr>
              <a:t>using a user-level program</a:t>
            </a:r>
            <a:r>
              <a:rPr lang="en-GB" sz="2800" dirty="0">
                <a:latin typeface="Cambria" panose="02040503050406030204" pitchFamily="18" charset="0"/>
                <a:ea typeface="Cambria" panose="02040503050406030204" pitchFamily="18" charset="0"/>
              </a:rPr>
              <a:t> on a real Intel system with real DRAM chips</a:t>
            </a:r>
          </a:p>
          <a:p>
            <a:pPr>
              <a:spcBef>
                <a:spcPts val="2400"/>
              </a:spcBef>
              <a:spcAft>
                <a:spcPts val="2400"/>
              </a:spcAft>
            </a:pPr>
            <a:r>
              <a:rPr lang="en-GB" sz="2800" dirty="0">
                <a:latin typeface="Cambria" panose="02040503050406030204" pitchFamily="18" charset="0"/>
                <a:ea typeface="Cambria" panose="02040503050406030204" pitchFamily="18" charset="0"/>
              </a:rPr>
              <a:t>We provide </a:t>
            </a:r>
            <a:r>
              <a:rPr lang="en-GB" sz="2800" b="1" dirty="0">
                <a:solidFill>
                  <a:schemeClr val="accent6">
                    <a:lumMod val="75000"/>
                  </a:schemeClr>
                </a:solidFill>
                <a:latin typeface="Cambria" panose="02040503050406030204" pitchFamily="18" charset="0"/>
                <a:ea typeface="Cambria" panose="02040503050406030204" pitchFamily="18" charset="0"/>
              </a:rPr>
              <a:t>effective solutions</a:t>
            </a:r>
            <a:r>
              <a:rPr lang="en-GB" sz="2800" dirty="0">
                <a:solidFill>
                  <a:srgbClr val="7030A0"/>
                </a:solidFill>
                <a:latin typeface="Cambria" panose="02040503050406030204" pitchFamily="18" charset="0"/>
                <a:ea typeface="Cambria" panose="02040503050406030204" pitchFamily="18" charset="0"/>
              </a:rPr>
              <a:t> </a:t>
            </a:r>
            <a:r>
              <a:rPr lang="en-GB" sz="2800" dirty="0">
                <a:latin typeface="Cambria" panose="02040503050406030204" pitchFamily="18" charset="0"/>
                <a:ea typeface="Cambria" panose="02040503050406030204" pitchFamily="18" charset="0"/>
              </a:rPr>
              <a:t>to RowPress</a:t>
            </a:r>
            <a:endParaRPr lang="en-GB" sz="2800" dirty="0"/>
          </a:p>
        </p:txBody>
      </p:sp>
    </p:spTree>
    <p:extLst>
      <p:ext uri="{BB962C8B-B14F-4D97-AF65-F5344CB8AC3E}">
        <p14:creationId xmlns:p14="http://schemas.microsoft.com/office/powerpoint/2010/main" val="3419433032"/>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What is RowPress?</a:t>
            </a:r>
            <a:endParaRPr lang="en-CH" dirty="0"/>
          </a:p>
        </p:txBody>
      </p:sp>
      <p:sp>
        <p:nvSpPr>
          <p:cNvPr id="7" name="Slide Number Placeholder 6">
            <a:extLst>
              <a:ext uri="{FF2B5EF4-FFF2-40B4-BE49-F238E27FC236}">
                <a16:creationId xmlns:a16="http://schemas.microsoft.com/office/drawing/2014/main" id="{13080D02-0BB1-5B5A-2CF1-56AE3BC5C8B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226</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10" name="Content Placeholder 2">
            <a:extLst>
              <a:ext uri="{FF2B5EF4-FFF2-40B4-BE49-F238E27FC236}">
                <a16:creationId xmlns:a16="http://schemas.microsoft.com/office/drawing/2014/main" id="{DDF8CF88-AC87-EAFA-8A0A-7D01AF916D9F}"/>
              </a:ext>
            </a:extLst>
          </p:cNvPr>
          <p:cNvSpPr txBox="1">
            <a:spLocks/>
          </p:cNvSpPr>
          <p:nvPr/>
        </p:nvSpPr>
        <p:spPr>
          <a:xfrm>
            <a:off x="0" y="1080407"/>
            <a:ext cx="9144000" cy="1221681"/>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 DRAM row </a:t>
            </a:r>
            <a:r>
              <a:rPr kumimoji="0" lang="en-GB" sz="3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open for a long time</a:t>
            </a:r>
            <a:r>
              <a:rPr kumimoji="0" lang="en-GB"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br>
              <a:rPr kumimoji="0" lang="en-GB"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GB"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causes bitflips in adjacent rows</a:t>
            </a:r>
          </a:p>
        </p:txBody>
      </p:sp>
      <p:sp>
        <p:nvSpPr>
          <p:cNvPr id="11" name="Content Placeholder 2">
            <a:extLst>
              <a:ext uri="{FF2B5EF4-FFF2-40B4-BE49-F238E27FC236}">
                <a16:creationId xmlns:a16="http://schemas.microsoft.com/office/drawing/2014/main" id="{A2777BF5-E845-269E-0FF1-F029B2AC250A}"/>
              </a:ext>
            </a:extLst>
          </p:cNvPr>
          <p:cNvSpPr txBox="1">
            <a:spLocks/>
          </p:cNvSpPr>
          <p:nvPr/>
        </p:nvSpPr>
        <p:spPr>
          <a:xfrm>
            <a:off x="0" y="2722963"/>
            <a:ext cx="9144000" cy="74135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These bitflips do </a:t>
            </a:r>
            <a:r>
              <a:rPr kumimoji="0" lang="en-GB"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require many row activations</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12" name="Content Placeholder 2">
            <a:extLst>
              <a:ext uri="{FF2B5EF4-FFF2-40B4-BE49-F238E27FC236}">
                <a16:creationId xmlns:a16="http://schemas.microsoft.com/office/drawing/2014/main" id="{60499F01-BF1B-A815-AA6D-3B841A2F4344}"/>
              </a:ext>
            </a:extLst>
          </p:cNvPr>
          <p:cNvSpPr txBox="1">
            <a:spLocks/>
          </p:cNvSpPr>
          <p:nvPr/>
        </p:nvSpPr>
        <p:spPr>
          <a:xfrm>
            <a:off x="0" y="3885190"/>
            <a:ext cx="9144000" cy="71056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Only one activation </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 enough in some cases!</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6" name="Group 15">
            <a:extLst>
              <a:ext uri="{FF2B5EF4-FFF2-40B4-BE49-F238E27FC236}">
                <a16:creationId xmlns:a16="http://schemas.microsoft.com/office/drawing/2014/main" id="{B6E1B649-F0E7-F460-9CB1-6B31AE5AD39C}"/>
              </a:ext>
            </a:extLst>
          </p:cNvPr>
          <p:cNvGrpSpPr/>
          <p:nvPr/>
        </p:nvGrpSpPr>
        <p:grpSpPr>
          <a:xfrm>
            <a:off x="156360" y="4732834"/>
            <a:ext cx="8987640" cy="1569660"/>
            <a:chOff x="156360" y="4732834"/>
            <a:chExt cx="8987640" cy="1569660"/>
          </a:xfrm>
        </p:grpSpPr>
        <p:sp>
          <p:nvSpPr>
            <p:cNvPr id="13" name="Content Placeholder 2">
              <a:extLst>
                <a:ext uri="{FF2B5EF4-FFF2-40B4-BE49-F238E27FC236}">
                  <a16:creationId xmlns:a16="http://schemas.microsoft.com/office/drawing/2014/main" id="{E2F7C37C-39EF-9599-F434-A239C4E6B5AF}"/>
                </a:ext>
              </a:extLst>
            </p:cNvPr>
            <p:cNvSpPr txBox="1">
              <a:spLocks/>
            </p:cNvSpPr>
            <p:nvPr/>
          </p:nvSpPr>
          <p:spPr>
            <a:xfrm>
              <a:off x="1603169" y="5086597"/>
              <a:ext cx="7540831" cy="862134"/>
            </a:xfrm>
            <a:prstGeom prst="rect">
              <a:avLst/>
            </a:prstGeom>
            <a:solidFill>
              <a:schemeClr val="bg1">
                <a:lumMod val="95000"/>
              </a:schemeClr>
            </a:solidFill>
            <a:ln w="28575">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Now, let's delve into some background and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see how this is </a:t>
              </a:r>
              <a:r>
                <a:rPr kumimoji="0" lang="en-GB"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different from RowHammer</a:t>
              </a:r>
            </a:p>
          </p:txBody>
        </p:sp>
        <p:sp>
          <p:nvSpPr>
            <p:cNvPr id="15" name="TextBox 14">
              <a:extLst>
                <a:ext uri="{FF2B5EF4-FFF2-40B4-BE49-F238E27FC236}">
                  <a16:creationId xmlns:a16="http://schemas.microsoft.com/office/drawing/2014/main" id="{3DAB3EBD-4B18-E57E-7AE1-F76DBA1F71D8}"/>
                </a:ext>
              </a:extLst>
            </p:cNvPr>
            <p:cNvSpPr txBox="1"/>
            <p:nvPr/>
          </p:nvSpPr>
          <p:spPr>
            <a:xfrm>
              <a:off x="156360" y="4732834"/>
              <a:ext cx="1316180" cy="156966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600" b="0" i="0" u="none" strike="noStrike" kern="1200" cap="none" spc="0" normalizeH="0" baseline="0" noProof="0" dirty="0">
                  <a:ln>
                    <a:noFill/>
                  </a:ln>
                  <a:solidFill>
                    <a:srgbClr val="666666"/>
                  </a:solidFill>
                  <a:effectLst/>
                  <a:uLnTx/>
                  <a:uFillTx/>
                  <a:latin typeface="Cambria" panose="02040503050406030204" pitchFamily="18" charset="0"/>
                  <a:ea typeface="Cambria" panose="02040503050406030204" pitchFamily="18" charset="0"/>
                  <a:cs typeface="+mn-cs"/>
                </a:rPr>
                <a:t>☞</a:t>
              </a:r>
              <a:endParaRPr kumimoji="0" lang="en-CH" sz="9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spTree>
    <p:extLst>
      <p:ext uri="{BB962C8B-B14F-4D97-AF65-F5344CB8AC3E}">
        <p14:creationId xmlns:p14="http://schemas.microsoft.com/office/powerpoint/2010/main" val="169673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sz="2800" dirty="0"/>
              <a:t>Are There Other Read-Disturb Issues in DRAM?</a:t>
            </a:r>
            <a:endParaRPr lang="en-CH" sz="2800" dirty="0"/>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121970" y="926274"/>
            <a:ext cx="8863692" cy="5427025"/>
          </a:xfrm>
        </p:spPr>
        <p:txBody>
          <a:bodyPr/>
          <a:lstStyle/>
          <a:p>
            <a:r>
              <a:rPr lang="en-GB" dirty="0"/>
              <a:t>RowHammer is the only studied read-disturb phenomenon</a:t>
            </a:r>
          </a:p>
          <a:p>
            <a:r>
              <a:rPr lang="en-GB" dirty="0"/>
              <a:t>Mitigations work by detecting </a:t>
            </a:r>
            <a:r>
              <a:rPr lang="en-GB" b="1" dirty="0">
                <a:solidFill>
                  <a:srgbClr val="C00000"/>
                </a:solidFill>
              </a:rPr>
              <a:t>high row activation count</a:t>
            </a:r>
            <a:endParaRPr lang="en-GB"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227</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4" name="Content Placeholder 2">
            <a:extLst>
              <a:ext uri="{FF2B5EF4-FFF2-40B4-BE49-F238E27FC236}">
                <a16:creationId xmlns:a16="http://schemas.microsoft.com/office/drawing/2014/main" id="{28FFB2CF-A01B-5BA5-52E3-6A848CA535E1}"/>
              </a:ext>
            </a:extLst>
          </p:cNvPr>
          <p:cNvSpPr txBox="1">
            <a:spLocks/>
          </p:cNvSpPr>
          <p:nvPr/>
        </p:nvSpPr>
        <p:spPr>
          <a:xfrm>
            <a:off x="0" y="2207319"/>
            <a:ext cx="9144000" cy="1221681"/>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3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What if there is another read-disturb phenomenon</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3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a:t>
            </a:r>
            <a:r>
              <a:rPr kumimoji="0" lang="en-GB" sz="3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rely on high row activation count</a:t>
            </a:r>
            <a:r>
              <a:rPr kumimoji="0" lang="en-GB" sz="3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grpSp>
        <p:nvGrpSpPr>
          <p:cNvPr id="5" name="Group 4">
            <a:extLst>
              <a:ext uri="{FF2B5EF4-FFF2-40B4-BE49-F238E27FC236}">
                <a16:creationId xmlns:a16="http://schemas.microsoft.com/office/drawing/2014/main" id="{AC3CC1AD-4FDA-AD8B-1F30-01CEE52A721B}"/>
              </a:ext>
            </a:extLst>
          </p:cNvPr>
          <p:cNvGrpSpPr/>
          <p:nvPr/>
        </p:nvGrpSpPr>
        <p:grpSpPr>
          <a:xfrm>
            <a:off x="1600200" y="3958269"/>
            <a:ext cx="5943600" cy="2452863"/>
            <a:chOff x="1506955" y="4209510"/>
            <a:chExt cx="5943600" cy="2452863"/>
          </a:xfrm>
        </p:grpSpPr>
        <p:sp>
          <p:nvSpPr>
            <p:cNvPr id="6" name="TextBox 5">
              <a:extLst>
                <a:ext uri="{FF2B5EF4-FFF2-40B4-BE49-F238E27FC236}">
                  <a16:creationId xmlns:a16="http://schemas.microsoft.com/office/drawing/2014/main" id="{B9595243-682F-0E0D-D7B5-DE26FA850C1D}"/>
                </a:ext>
              </a:extLst>
            </p:cNvPr>
            <p:cNvSpPr txBox="1"/>
            <p:nvPr/>
          </p:nvSpPr>
          <p:spPr>
            <a:xfrm>
              <a:off x="1506955" y="6431541"/>
              <a:ext cx="5943600" cy="2308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lumMod val="65000"/>
                    </a:prstClr>
                  </a:solidFill>
                  <a:effectLst/>
                  <a:uLnTx/>
                  <a:uFillTx/>
                  <a:latin typeface="Roboto" panose="02000000000000000000" pitchFamily="2" charset="0"/>
                  <a:ea typeface="Roboto" panose="02000000000000000000" pitchFamily="2" charset="0"/>
                  <a:cs typeface="Roboto" panose="02000000000000000000" pitchFamily="2" charset="0"/>
                </a:rPr>
                <a:t>https://www.reddit.com/r/CrappyDesign/comments/arw0q8/now_this_this_is_poor_fencing/</a:t>
              </a:r>
            </a:p>
          </p:txBody>
        </p:sp>
        <p:pic>
          <p:nvPicPr>
            <p:cNvPr id="8" name="Picture 4" descr="CDN media">
              <a:extLst>
                <a:ext uri="{FF2B5EF4-FFF2-40B4-BE49-F238E27FC236}">
                  <a16:creationId xmlns:a16="http://schemas.microsoft.com/office/drawing/2014/main" id="{B5A7933B-3FF7-2B80-BAE5-82B95C1CDF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572" b="10617"/>
            <a:stretch/>
          </p:blipFill>
          <p:spPr bwMode="auto">
            <a:xfrm>
              <a:off x="2897605" y="4209510"/>
              <a:ext cx="3162300" cy="1956673"/>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Freeform: Shape 14">
            <a:extLst>
              <a:ext uri="{FF2B5EF4-FFF2-40B4-BE49-F238E27FC236}">
                <a16:creationId xmlns:a16="http://schemas.microsoft.com/office/drawing/2014/main" id="{074EE7E9-1BE1-390D-398B-DC3A13D34B99}"/>
              </a:ext>
            </a:extLst>
          </p:cNvPr>
          <p:cNvSpPr/>
          <p:nvPr/>
        </p:nvSpPr>
        <p:spPr>
          <a:xfrm rot="20700000">
            <a:off x="1958578" y="5357659"/>
            <a:ext cx="4856173" cy="619316"/>
          </a:xfrm>
          <a:custGeom>
            <a:avLst/>
            <a:gdLst>
              <a:gd name="connsiteX0" fmla="*/ 0 w 6635416"/>
              <a:gd name="connsiteY0" fmla="*/ 174458 h 1112921"/>
              <a:gd name="connsiteX1" fmla="*/ 60158 w 6635416"/>
              <a:gd name="connsiteY1" fmla="*/ 162426 h 1112921"/>
              <a:gd name="connsiteX2" fmla="*/ 475247 w 6635416"/>
              <a:gd name="connsiteY2" fmla="*/ 132347 h 1112921"/>
              <a:gd name="connsiteX3" fmla="*/ 1834816 w 6635416"/>
              <a:gd name="connsiteY3" fmla="*/ 258679 h 1112921"/>
              <a:gd name="connsiteX4" fmla="*/ 2087479 w 6635416"/>
              <a:gd name="connsiteY4" fmla="*/ 342900 h 1112921"/>
              <a:gd name="connsiteX5" fmla="*/ 2183732 w 6635416"/>
              <a:gd name="connsiteY5" fmla="*/ 391026 h 1112921"/>
              <a:gd name="connsiteX6" fmla="*/ 2225842 w 6635416"/>
              <a:gd name="connsiteY6" fmla="*/ 481263 h 1112921"/>
              <a:gd name="connsiteX7" fmla="*/ 2478505 w 6635416"/>
              <a:gd name="connsiteY7" fmla="*/ 878305 h 1112921"/>
              <a:gd name="connsiteX8" fmla="*/ 2827421 w 6635416"/>
              <a:gd name="connsiteY8" fmla="*/ 1016668 h 1112921"/>
              <a:gd name="connsiteX9" fmla="*/ 3603458 w 6635416"/>
              <a:gd name="connsiteY9" fmla="*/ 1112921 h 1112921"/>
              <a:gd name="connsiteX10" fmla="*/ 4114800 w 6635416"/>
              <a:gd name="connsiteY10" fmla="*/ 1010652 h 1112921"/>
              <a:gd name="connsiteX11" fmla="*/ 4391526 w 6635416"/>
              <a:gd name="connsiteY11" fmla="*/ 421105 h 1112921"/>
              <a:gd name="connsiteX12" fmla="*/ 4499811 w 6635416"/>
              <a:gd name="connsiteY12" fmla="*/ 258679 h 1112921"/>
              <a:gd name="connsiteX13" fmla="*/ 5203658 w 6635416"/>
              <a:gd name="connsiteY13" fmla="*/ 78205 h 1112921"/>
              <a:gd name="connsiteX14" fmla="*/ 5642811 w 6635416"/>
              <a:gd name="connsiteY14" fmla="*/ 36095 h 1112921"/>
              <a:gd name="connsiteX15" fmla="*/ 6430879 w 6635416"/>
              <a:gd name="connsiteY15" fmla="*/ 12031 h 1112921"/>
              <a:gd name="connsiteX16" fmla="*/ 6635416 w 6635416"/>
              <a:gd name="connsiteY16" fmla="*/ 0 h 111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35416" h="1112921">
                <a:moveTo>
                  <a:pt x="0" y="174458"/>
                </a:moveTo>
                <a:cubicBezTo>
                  <a:pt x="20053" y="170447"/>
                  <a:pt x="39892" y="165165"/>
                  <a:pt x="60158" y="162426"/>
                </a:cubicBezTo>
                <a:cubicBezTo>
                  <a:pt x="238785" y="138287"/>
                  <a:pt x="272801" y="141988"/>
                  <a:pt x="475247" y="132347"/>
                </a:cubicBezTo>
                <a:cubicBezTo>
                  <a:pt x="1012796" y="163968"/>
                  <a:pt x="1363719" y="138501"/>
                  <a:pt x="1834816" y="258679"/>
                </a:cubicBezTo>
                <a:cubicBezTo>
                  <a:pt x="1920838" y="280623"/>
                  <a:pt x="2004473" y="311415"/>
                  <a:pt x="2087479" y="342900"/>
                </a:cubicBezTo>
                <a:cubicBezTo>
                  <a:pt x="2121019" y="355622"/>
                  <a:pt x="2151648" y="374984"/>
                  <a:pt x="2183732" y="391026"/>
                </a:cubicBezTo>
                <a:cubicBezTo>
                  <a:pt x="2197769" y="421105"/>
                  <a:pt x="2210998" y="451574"/>
                  <a:pt x="2225842" y="481263"/>
                </a:cubicBezTo>
                <a:cubicBezTo>
                  <a:pt x="2308907" y="647394"/>
                  <a:pt x="2343301" y="759589"/>
                  <a:pt x="2478505" y="878305"/>
                </a:cubicBezTo>
                <a:cubicBezTo>
                  <a:pt x="2578909" y="966464"/>
                  <a:pt x="2698673" y="990918"/>
                  <a:pt x="2827421" y="1016668"/>
                </a:cubicBezTo>
                <a:cubicBezTo>
                  <a:pt x="3225240" y="1096232"/>
                  <a:pt x="3234275" y="1086551"/>
                  <a:pt x="3603458" y="1112921"/>
                </a:cubicBezTo>
                <a:cubicBezTo>
                  <a:pt x="3788972" y="1102802"/>
                  <a:pt x="3961440" y="1134645"/>
                  <a:pt x="4114800" y="1010652"/>
                </a:cubicBezTo>
                <a:cubicBezTo>
                  <a:pt x="4249910" y="901415"/>
                  <a:pt x="4355756" y="474760"/>
                  <a:pt x="4391526" y="421105"/>
                </a:cubicBezTo>
                <a:cubicBezTo>
                  <a:pt x="4427621" y="366963"/>
                  <a:pt x="4449449" y="299884"/>
                  <a:pt x="4499811" y="258679"/>
                </a:cubicBezTo>
                <a:cubicBezTo>
                  <a:pt x="4681513" y="110014"/>
                  <a:pt x="5007962" y="102507"/>
                  <a:pt x="5203658" y="78205"/>
                </a:cubicBezTo>
                <a:cubicBezTo>
                  <a:pt x="5349593" y="60082"/>
                  <a:pt x="5496099" y="46144"/>
                  <a:pt x="5642811" y="36095"/>
                </a:cubicBezTo>
                <a:cubicBezTo>
                  <a:pt x="5901316" y="18389"/>
                  <a:pt x="6171184" y="16509"/>
                  <a:pt x="6430879" y="12031"/>
                </a:cubicBezTo>
                <a:lnTo>
                  <a:pt x="6635416" y="0"/>
                </a:lnTo>
              </a:path>
            </a:pathLst>
          </a:custGeom>
          <a:noFill/>
          <a:ln w="7620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471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dirty="0"/>
              <a:t>RowPress vs. RowHammer</a:t>
            </a:r>
            <a:endParaRPr lang="en-CH" dirty="0"/>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121970" y="931749"/>
            <a:ext cx="8863692" cy="5427025"/>
          </a:xfrm>
        </p:spPr>
        <p:txBody>
          <a:bodyPr/>
          <a:lstStyle/>
          <a:p>
            <a:pPr marL="0" indent="0">
              <a:buNone/>
            </a:pPr>
            <a:r>
              <a:rPr lang="en-GB" sz="2800" dirty="0"/>
              <a:t>Instead of </a:t>
            </a:r>
            <a:r>
              <a:rPr lang="en-GB" sz="2800" dirty="0">
                <a:solidFill>
                  <a:srgbClr val="0070C0"/>
                </a:solidFill>
              </a:rPr>
              <a:t>using a high activation count,</a:t>
            </a:r>
            <a:br>
              <a:rPr lang="en-GB" sz="2800" dirty="0"/>
            </a:br>
            <a:endParaRPr lang="en-GB"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228</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grpSp>
        <p:nvGrpSpPr>
          <p:cNvPr id="9" name="Group 8">
            <a:extLst>
              <a:ext uri="{FF2B5EF4-FFF2-40B4-BE49-F238E27FC236}">
                <a16:creationId xmlns:a16="http://schemas.microsoft.com/office/drawing/2014/main" id="{96901973-0473-C18B-CF4A-990A21FF975D}"/>
              </a:ext>
            </a:extLst>
          </p:cNvPr>
          <p:cNvGrpSpPr/>
          <p:nvPr/>
        </p:nvGrpSpPr>
        <p:grpSpPr>
          <a:xfrm>
            <a:off x="163474" y="2042538"/>
            <a:ext cx="7859426" cy="861148"/>
            <a:chOff x="247143" y="2502176"/>
            <a:chExt cx="7859426" cy="861148"/>
          </a:xfrm>
        </p:grpSpPr>
        <p:sp>
          <p:nvSpPr>
            <p:cNvPr id="10" name="TextBox 9">
              <a:extLst>
                <a:ext uri="{FF2B5EF4-FFF2-40B4-BE49-F238E27FC236}">
                  <a16:creationId xmlns:a16="http://schemas.microsoft.com/office/drawing/2014/main" id="{1DE274FE-38CF-47AE-4C23-4EFCCBBCAA97}"/>
                </a:ext>
              </a:extLst>
            </p:cNvPr>
            <p:cNvSpPr txBox="1"/>
            <p:nvPr/>
          </p:nvSpPr>
          <p:spPr>
            <a:xfrm>
              <a:off x="247143" y="2532327"/>
              <a:ext cx="2285690" cy="830997"/>
            </a:xfrm>
            <a:prstGeom prst="rect">
              <a:avLst/>
            </a:prstGeom>
            <a:solidFill>
              <a:schemeClr val="bg1"/>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mn-cs"/>
                </a:rPr>
                <a:t>RowHammer</a:t>
              </a:r>
              <a:endParaRPr kumimoji="0" lang="en-US" altLang="ja-JP"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Aggressor</a:t>
              </a:r>
              <a:r>
                <a:rPr kumimoji="0" lang="ja-JP" altLang="en-US" sz="2400" b="1" i="0" u="none" strike="noStrike" kern="1200" cap="none" spc="0" normalizeH="0" baseline="0" noProof="0" dirty="0">
                  <a:ln>
                    <a:noFill/>
                  </a:ln>
                  <a:solidFill>
                    <a:srgbClr val="0070C0"/>
                  </a:solidFill>
                  <a:effectLst/>
                  <a:uLnTx/>
                  <a:uFillTx/>
                  <a:latin typeface="Cambria" panose="02040503050406030204" pitchFamily="18" charset="0"/>
                  <a:ea typeface="Roboto Black" panose="02000000000000000000" pitchFamily="2" charset="0"/>
                  <a:cs typeface="+mn-cs"/>
                </a:rPr>
                <a:t> </a:t>
              </a:r>
              <a:r>
                <a:rPr kumimoji="0" lang="en-US" altLang="ja-JP"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Row</a:t>
              </a:r>
              <a:endParaRPr kumimoji="0" lang="en-CH"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cxnSp>
          <p:nvCxnSpPr>
            <p:cNvPr id="11" name="Straight Connector 10">
              <a:extLst>
                <a:ext uri="{FF2B5EF4-FFF2-40B4-BE49-F238E27FC236}">
                  <a16:creationId xmlns:a16="http://schemas.microsoft.com/office/drawing/2014/main" id="{48C040E7-E23D-A779-729E-A7044F196715}"/>
                </a:ext>
              </a:extLst>
            </p:cNvPr>
            <p:cNvCxnSpPr>
              <a:cxnSpLocks/>
            </p:cNvCxnSpPr>
            <p:nvPr/>
          </p:nvCxnSpPr>
          <p:spPr>
            <a:xfrm>
              <a:off x="3235103" y="2671453"/>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0AA04F8-DF7C-BDA6-A226-7C6F454A1EE2}"/>
                </a:ext>
              </a:extLst>
            </p:cNvPr>
            <p:cNvSpPr txBox="1"/>
            <p:nvPr/>
          </p:nvSpPr>
          <p:spPr>
            <a:xfrm>
              <a:off x="2495449" y="2502176"/>
              <a:ext cx="681598"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Open</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13" name="Straight Connector 12">
              <a:extLst>
                <a:ext uri="{FF2B5EF4-FFF2-40B4-BE49-F238E27FC236}">
                  <a16:creationId xmlns:a16="http://schemas.microsoft.com/office/drawing/2014/main" id="{F1F3C85E-8D02-F27F-8B64-1B7E47E0380F}"/>
                </a:ext>
              </a:extLst>
            </p:cNvPr>
            <p:cNvCxnSpPr>
              <a:cxnSpLocks/>
            </p:cNvCxnSpPr>
            <p:nvPr/>
          </p:nvCxnSpPr>
          <p:spPr>
            <a:xfrm>
              <a:off x="3235103" y="320811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06B65A7-6C13-1999-4BE4-9724AB33E96F}"/>
                </a:ext>
              </a:extLst>
            </p:cNvPr>
            <p:cNvSpPr txBox="1"/>
            <p:nvPr/>
          </p:nvSpPr>
          <p:spPr>
            <a:xfrm>
              <a:off x="2489747" y="3005657"/>
              <a:ext cx="684803"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Close</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15" name="Group 14">
              <a:extLst>
                <a:ext uri="{FF2B5EF4-FFF2-40B4-BE49-F238E27FC236}">
                  <a16:creationId xmlns:a16="http://schemas.microsoft.com/office/drawing/2014/main" id="{AA994B20-3D66-0992-D6EB-7B99FF3CCA42}"/>
                </a:ext>
              </a:extLst>
            </p:cNvPr>
            <p:cNvGrpSpPr/>
            <p:nvPr/>
          </p:nvGrpSpPr>
          <p:grpSpPr>
            <a:xfrm>
              <a:off x="3235104" y="2671966"/>
              <a:ext cx="2213910" cy="536146"/>
              <a:chOff x="3626130" y="2598668"/>
              <a:chExt cx="2213910" cy="536146"/>
            </a:xfrm>
          </p:grpSpPr>
          <p:grpSp>
            <p:nvGrpSpPr>
              <p:cNvPr id="27" name="Group 26">
                <a:extLst>
                  <a:ext uri="{FF2B5EF4-FFF2-40B4-BE49-F238E27FC236}">
                    <a16:creationId xmlns:a16="http://schemas.microsoft.com/office/drawing/2014/main" id="{917A9BA6-996D-2BDB-EB5B-3E2B4CF3D61B}"/>
                  </a:ext>
                </a:extLst>
              </p:cNvPr>
              <p:cNvGrpSpPr/>
              <p:nvPr/>
            </p:nvGrpSpPr>
            <p:grpSpPr>
              <a:xfrm>
                <a:off x="3626130" y="2598668"/>
                <a:ext cx="1886471" cy="536146"/>
                <a:chOff x="3304598" y="5462438"/>
                <a:chExt cx="2903548" cy="536146"/>
              </a:xfrm>
            </p:grpSpPr>
            <p:cxnSp>
              <p:nvCxnSpPr>
                <p:cNvPr id="29" name="Connector: Elbow 28">
                  <a:extLst>
                    <a:ext uri="{FF2B5EF4-FFF2-40B4-BE49-F238E27FC236}">
                      <a16:creationId xmlns:a16="http://schemas.microsoft.com/office/drawing/2014/main" id="{C458FDD1-4AEB-90E0-7387-820D058C5DA6}"/>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2372EA10-EB4F-ECA5-7D6D-76C3280D1FF7}"/>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C91C1724-F2C6-EBB7-93B6-B6AD80D828D0}"/>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6A96DE05-0343-ADDF-F89A-AD6489484F39}"/>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376CFA5F-F387-1D0E-F185-48CD43D79D73}"/>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8" name="Connector: Elbow 27">
                <a:extLst>
                  <a:ext uri="{FF2B5EF4-FFF2-40B4-BE49-F238E27FC236}">
                    <a16:creationId xmlns:a16="http://schemas.microsoft.com/office/drawing/2014/main" id="{0CAED748-E8E1-6639-68DE-47BEA0133863}"/>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DA0E1A23-4140-09A4-AB1F-9DE6B3620689}"/>
                </a:ext>
              </a:extLst>
            </p:cNvPr>
            <p:cNvGrpSpPr/>
            <p:nvPr/>
          </p:nvGrpSpPr>
          <p:grpSpPr>
            <a:xfrm>
              <a:off x="5224468" y="2674899"/>
              <a:ext cx="2213910" cy="536146"/>
              <a:chOff x="3626130" y="2598668"/>
              <a:chExt cx="2213910" cy="536146"/>
            </a:xfrm>
          </p:grpSpPr>
          <p:grpSp>
            <p:nvGrpSpPr>
              <p:cNvPr id="20" name="Group 19">
                <a:extLst>
                  <a:ext uri="{FF2B5EF4-FFF2-40B4-BE49-F238E27FC236}">
                    <a16:creationId xmlns:a16="http://schemas.microsoft.com/office/drawing/2014/main" id="{8686D6B5-7EA0-B252-FE10-2965171C7B77}"/>
                  </a:ext>
                </a:extLst>
              </p:cNvPr>
              <p:cNvGrpSpPr/>
              <p:nvPr/>
            </p:nvGrpSpPr>
            <p:grpSpPr>
              <a:xfrm>
                <a:off x="3626130" y="2598668"/>
                <a:ext cx="1886471" cy="536146"/>
                <a:chOff x="3304598" y="5462438"/>
                <a:chExt cx="2903548" cy="536146"/>
              </a:xfrm>
            </p:grpSpPr>
            <p:cxnSp>
              <p:nvCxnSpPr>
                <p:cNvPr id="22" name="Connector: Elbow 21">
                  <a:extLst>
                    <a:ext uri="{FF2B5EF4-FFF2-40B4-BE49-F238E27FC236}">
                      <a16:creationId xmlns:a16="http://schemas.microsoft.com/office/drawing/2014/main" id="{BE1CED6D-0743-A538-1AD2-CF8BB56F759C}"/>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95C8F0FF-E3FD-5E3A-34E3-D64F10614041}"/>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820D6D00-61EF-C690-FDD1-CA87EA7CD936}"/>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23ECFDA2-B687-005C-D05B-3D922AD7C7F1}"/>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B7FFE161-AAA6-9952-5135-39F3EE1CD3F9}"/>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1" name="Connector: Elbow 20">
                <a:extLst>
                  <a:ext uri="{FF2B5EF4-FFF2-40B4-BE49-F238E27FC236}">
                    <a16:creationId xmlns:a16="http://schemas.microsoft.com/office/drawing/2014/main" id="{1B0BB2DB-08E5-28AB-D7B4-7C3CC8DDD471}"/>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F9E9758A-CDFE-36D8-E7B6-83FA5040C553}"/>
                </a:ext>
              </a:extLst>
            </p:cNvPr>
            <p:cNvGrpSpPr/>
            <p:nvPr/>
          </p:nvGrpSpPr>
          <p:grpSpPr>
            <a:xfrm>
              <a:off x="7213832" y="2678341"/>
              <a:ext cx="892737" cy="536144"/>
              <a:chOff x="3304598" y="5462438"/>
              <a:chExt cx="1374050" cy="536144"/>
            </a:xfrm>
          </p:grpSpPr>
          <p:cxnSp>
            <p:nvCxnSpPr>
              <p:cNvPr id="18" name="Connector: Elbow 17">
                <a:extLst>
                  <a:ext uri="{FF2B5EF4-FFF2-40B4-BE49-F238E27FC236}">
                    <a16:creationId xmlns:a16="http://schemas.microsoft.com/office/drawing/2014/main" id="{B62D186B-FAB5-59E5-624B-78E74B03B222}"/>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731C4559-797E-0399-B88D-F154C03B76BB}"/>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4" name="Group 33">
            <a:extLst>
              <a:ext uri="{FF2B5EF4-FFF2-40B4-BE49-F238E27FC236}">
                <a16:creationId xmlns:a16="http://schemas.microsoft.com/office/drawing/2014/main" id="{8C1378B6-5530-B3EA-1A42-0A0FB6332F73}"/>
              </a:ext>
            </a:extLst>
          </p:cNvPr>
          <p:cNvGrpSpPr/>
          <p:nvPr/>
        </p:nvGrpSpPr>
        <p:grpSpPr>
          <a:xfrm>
            <a:off x="143322" y="3297367"/>
            <a:ext cx="7879578" cy="853359"/>
            <a:chOff x="226991" y="3517675"/>
            <a:chExt cx="7879578" cy="853359"/>
          </a:xfrm>
        </p:grpSpPr>
        <p:sp>
          <p:nvSpPr>
            <p:cNvPr id="35" name="TextBox 34">
              <a:extLst>
                <a:ext uri="{FF2B5EF4-FFF2-40B4-BE49-F238E27FC236}">
                  <a16:creationId xmlns:a16="http://schemas.microsoft.com/office/drawing/2014/main" id="{3D186A8B-0A7E-BD30-3DB0-7E2BE51A1A98}"/>
                </a:ext>
              </a:extLst>
            </p:cNvPr>
            <p:cNvSpPr txBox="1"/>
            <p:nvPr/>
          </p:nvSpPr>
          <p:spPr>
            <a:xfrm>
              <a:off x="226991" y="3540037"/>
              <a:ext cx="2285690" cy="830997"/>
            </a:xfrm>
            <a:prstGeom prst="rect">
              <a:avLst/>
            </a:prstGeom>
            <a:solidFill>
              <a:schemeClr val="bg1"/>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RowPress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Aggressor</a:t>
              </a:r>
              <a:r>
                <a:rPr kumimoji="0" lang="ja-JP" altLang="en-US" sz="2400" b="1" i="0" u="none" strike="noStrike" kern="1200" cap="none" spc="0" normalizeH="0" baseline="0" noProof="0" dirty="0">
                  <a:ln>
                    <a:noFill/>
                  </a:ln>
                  <a:solidFill>
                    <a:srgbClr val="C00000"/>
                  </a:solidFill>
                  <a:effectLst/>
                  <a:uLnTx/>
                  <a:uFillTx/>
                  <a:latin typeface="Cambria" panose="02040503050406030204" pitchFamily="18" charset="0"/>
                  <a:ea typeface="Roboto Black" panose="02000000000000000000" pitchFamily="2" charset="0"/>
                  <a:cs typeface="+mn-cs"/>
                </a:rPr>
                <a:t> </a:t>
              </a:r>
              <a:r>
                <a:rPr kumimoji="0" lang="en-US" altLang="ja-JP"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Row</a:t>
              </a:r>
              <a:endParaRPr kumimoji="0" lang="en-CH"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cxnSp>
          <p:nvCxnSpPr>
            <p:cNvPr id="36" name="Straight Connector 35">
              <a:extLst>
                <a:ext uri="{FF2B5EF4-FFF2-40B4-BE49-F238E27FC236}">
                  <a16:creationId xmlns:a16="http://schemas.microsoft.com/office/drawing/2014/main" id="{F72C919B-32D4-88BA-93E0-290015DEFF1F}"/>
                </a:ext>
              </a:extLst>
            </p:cNvPr>
            <p:cNvCxnSpPr>
              <a:cxnSpLocks/>
            </p:cNvCxnSpPr>
            <p:nvPr/>
          </p:nvCxnSpPr>
          <p:spPr>
            <a:xfrm>
              <a:off x="3235103" y="368695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83D38D36-52BE-3DCC-AC85-974E8414CBC7}"/>
                </a:ext>
              </a:extLst>
            </p:cNvPr>
            <p:cNvSpPr txBox="1"/>
            <p:nvPr/>
          </p:nvSpPr>
          <p:spPr>
            <a:xfrm>
              <a:off x="2495449" y="3517675"/>
              <a:ext cx="681598"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Open</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8" name="Straight Connector 37">
              <a:extLst>
                <a:ext uri="{FF2B5EF4-FFF2-40B4-BE49-F238E27FC236}">
                  <a16:creationId xmlns:a16="http://schemas.microsoft.com/office/drawing/2014/main" id="{EF32B9E5-DA09-B165-4A68-0133A8F8B2F2}"/>
                </a:ext>
              </a:extLst>
            </p:cNvPr>
            <p:cNvCxnSpPr>
              <a:cxnSpLocks/>
            </p:cNvCxnSpPr>
            <p:nvPr/>
          </p:nvCxnSpPr>
          <p:spPr>
            <a:xfrm>
              <a:off x="3235103" y="4223611"/>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BF9B54D-F23D-141B-64F5-CCB12BFB4420}"/>
                </a:ext>
              </a:extLst>
            </p:cNvPr>
            <p:cNvSpPr txBox="1"/>
            <p:nvPr/>
          </p:nvSpPr>
          <p:spPr>
            <a:xfrm>
              <a:off x="2489747" y="4021156"/>
              <a:ext cx="684803"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Close</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40" name="Group 39">
              <a:extLst>
                <a:ext uri="{FF2B5EF4-FFF2-40B4-BE49-F238E27FC236}">
                  <a16:creationId xmlns:a16="http://schemas.microsoft.com/office/drawing/2014/main" id="{AEABAA7C-8A65-3A0F-F008-3A4B10BEDD7B}"/>
                </a:ext>
              </a:extLst>
            </p:cNvPr>
            <p:cNvGrpSpPr/>
            <p:nvPr/>
          </p:nvGrpSpPr>
          <p:grpSpPr>
            <a:xfrm>
              <a:off x="3235104" y="3686952"/>
              <a:ext cx="2447134" cy="536656"/>
              <a:chOff x="5760520" y="5529943"/>
              <a:chExt cx="2447134" cy="536656"/>
            </a:xfrm>
          </p:grpSpPr>
          <p:grpSp>
            <p:nvGrpSpPr>
              <p:cNvPr id="44" name="Group 43">
                <a:extLst>
                  <a:ext uri="{FF2B5EF4-FFF2-40B4-BE49-F238E27FC236}">
                    <a16:creationId xmlns:a16="http://schemas.microsoft.com/office/drawing/2014/main" id="{99BC8805-934F-9B15-60AF-A0CBFB1815B2}"/>
                  </a:ext>
                </a:extLst>
              </p:cNvPr>
              <p:cNvGrpSpPr/>
              <p:nvPr/>
            </p:nvGrpSpPr>
            <p:grpSpPr>
              <a:xfrm>
                <a:off x="5760520" y="5530456"/>
                <a:ext cx="2447134" cy="536143"/>
                <a:chOff x="3807855" y="5356681"/>
                <a:chExt cx="2713455" cy="536143"/>
              </a:xfrm>
            </p:grpSpPr>
            <p:cxnSp>
              <p:nvCxnSpPr>
                <p:cNvPr id="46" name="Connector: Elbow 45">
                  <a:extLst>
                    <a:ext uri="{FF2B5EF4-FFF2-40B4-BE49-F238E27FC236}">
                      <a16:creationId xmlns:a16="http://schemas.microsoft.com/office/drawing/2014/main" id="{D9290D0C-4AAD-A379-AD8D-8190E779F429}"/>
                    </a:ext>
                  </a:extLst>
                </p:cNvPr>
                <p:cNvCxnSpPr>
                  <a:cxnSpLocks/>
                </p:cNvCxnSpPr>
                <p:nvPr/>
              </p:nvCxnSpPr>
              <p:spPr>
                <a:xfrm flipH="1">
                  <a:off x="3807855"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55092BFD-CB6E-4E21-DAF7-25455C3C98B4}"/>
                    </a:ext>
                  </a:extLst>
                </p:cNvPr>
                <p:cNvCxnSpPr>
                  <a:cxnSpLocks/>
                </p:cNvCxnSpPr>
                <p:nvPr/>
              </p:nvCxnSpPr>
              <p:spPr>
                <a:xfrm>
                  <a:off x="5899630"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a:extLst>
                  <a:ext uri="{FF2B5EF4-FFF2-40B4-BE49-F238E27FC236}">
                    <a16:creationId xmlns:a16="http://schemas.microsoft.com/office/drawing/2014/main" id="{484B36A8-508E-D496-23D0-D6E02671675C}"/>
                  </a:ext>
                </a:extLst>
              </p:cNvPr>
              <p:cNvCxnSpPr>
                <a:cxnSpLocks/>
              </p:cNvCxnSpPr>
              <p:nvPr/>
            </p:nvCxnSpPr>
            <p:spPr>
              <a:xfrm>
                <a:off x="6265333" y="5529943"/>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1" name="Connector: Elbow 40">
              <a:extLst>
                <a:ext uri="{FF2B5EF4-FFF2-40B4-BE49-F238E27FC236}">
                  <a16:creationId xmlns:a16="http://schemas.microsoft.com/office/drawing/2014/main" id="{675760C5-A67D-9169-BDF7-57A74F81BD70}"/>
                </a:ext>
              </a:extLst>
            </p:cNvPr>
            <p:cNvCxnSpPr>
              <a:cxnSpLocks/>
            </p:cNvCxnSpPr>
            <p:nvPr/>
          </p:nvCxnSpPr>
          <p:spPr>
            <a:xfrm flipH="1">
              <a:off x="5457866"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000BA60E-5148-5045-4FBB-F3F7A13AFCC5}"/>
                </a:ext>
              </a:extLst>
            </p:cNvPr>
            <p:cNvCxnSpPr>
              <a:cxnSpLocks/>
            </p:cNvCxnSpPr>
            <p:nvPr/>
          </p:nvCxnSpPr>
          <p:spPr>
            <a:xfrm>
              <a:off x="7344337"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627C544-57B9-4B07-B3E5-177513C7E773}"/>
                </a:ext>
              </a:extLst>
            </p:cNvPr>
            <p:cNvCxnSpPr>
              <a:cxnSpLocks/>
            </p:cNvCxnSpPr>
            <p:nvPr/>
          </p:nvCxnSpPr>
          <p:spPr>
            <a:xfrm>
              <a:off x="5962679" y="3689881"/>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 name="Content Placeholder 2">
            <a:extLst>
              <a:ext uri="{FF2B5EF4-FFF2-40B4-BE49-F238E27FC236}">
                <a16:creationId xmlns:a16="http://schemas.microsoft.com/office/drawing/2014/main" id="{7426DF7A-C34C-CA5F-85F1-9DD47CA4274D}"/>
              </a:ext>
            </a:extLst>
          </p:cNvPr>
          <p:cNvSpPr txBox="1">
            <a:spLocks/>
          </p:cNvSpPr>
          <p:nvPr/>
        </p:nvSpPr>
        <p:spPr>
          <a:xfrm>
            <a:off x="0" y="4863925"/>
            <a:ext cx="9144000" cy="1067801"/>
          </a:xfrm>
          <a:prstGeom prst="rect">
            <a:avLst/>
          </a:prstGeom>
          <a:solidFill>
            <a:srgbClr val="DEEBF7"/>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observe bitflips even with </a:t>
            </a: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ONLY ONE activation</a:t>
            </a: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b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extreme cases where the row stays open for 30ms</a:t>
            </a:r>
          </a:p>
        </p:txBody>
      </p:sp>
      <p:grpSp>
        <p:nvGrpSpPr>
          <p:cNvPr id="8" name="Group 7">
            <a:extLst>
              <a:ext uri="{FF2B5EF4-FFF2-40B4-BE49-F238E27FC236}">
                <a16:creationId xmlns:a16="http://schemas.microsoft.com/office/drawing/2014/main" id="{5592424D-BA26-C5CA-81B9-45817E63651E}"/>
              </a:ext>
            </a:extLst>
          </p:cNvPr>
          <p:cNvGrpSpPr/>
          <p:nvPr/>
        </p:nvGrpSpPr>
        <p:grpSpPr>
          <a:xfrm>
            <a:off x="3289394" y="2486774"/>
            <a:ext cx="5854606" cy="1961067"/>
            <a:chOff x="3289394" y="2486774"/>
            <a:chExt cx="5854606" cy="1961067"/>
          </a:xfrm>
        </p:grpSpPr>
        <p:grpSp>
          <p:nvGrpSpPr>
            <p:cNvPr id="48" name="Group 47">
              <a:extLst>
                <a:ext uri="{FF2B5EF4-FFF2-40B4-BE49-F238E27FC236}">
                  <a16:creationId xmlns:a16="http://schemas.microsoft.com/office/drawing/2014/main" id="{28FA87A5-B88F-E60A-0E81-F0E321696160}"/>
                </a:ext>
              </a:extLst>
            </p:cNvPr>
            <p:cNvGrpSpPr/>
            <p:nvPr/>
          </p:nvGrpSpPr>
          <p:grpSpPr>
            <a:xfrm>
              <a:off x="3411505" y="2486774"/>
              <a:ext cx="1894974" cy="1252475"/>
              <a:chOff x="3747837" y="2774093"/>
              <a:chExt cx="1894974" cy="1252475"/>
            </a:xfrm>
          </p:grpSpPr>
          <p:cxnSp>
            <p:nvCxnSpPr>
              <p:cNvPr id="49" name="Straight Arrow Connector 48">
                <a:extLst>
                  <a:ext uri="{FF2B5EF4-FFF2-40B4-BE49-F238E27FC236}">
                    <a16:creationId xmlns:a16="http://schemas.microsoft.com/office/drawing/2014/main" id="{9895E55B-9295-4ECB-8CAE-343D92D896DF}"/>
                  </a:ext>
                </a:extLst>
              </p:cNvPr>
              <p:cNvCxnSpPr>
                <a:cxnSpLocks/>
              </p:cNvCxnSpPr>
              <p:nvPr/>
            </p:nvCxnSpPr>
            <p:spPr>
              <a:xfrm>
                <a:off x="3747837" y="2774093"/>
                <a:ext cx="354931" cy="0"/>
              </a:xfrm>
              <a:prstGeom prst="straightConnector1">
                <a:avLst/>
              </a:prstGeom>
              <a:ln w="28575">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3207467F-ACD8-51FB-1BDE-B42C98AC6EA3}"/>
                  </a:ext>
                </a:extLst>
              </p:cNvPr>
              <p:cNvCxnSpPr>
                <a:cxnSpLocks/>
              </p:cNvCxnSpPr>
              <p:nvPr/>
            </p:nvCxnSpPr>
            <p:spPr>
              <a:xfrm>
                <a:off x="3747837" y="4026568"/>
                <a:ext cx="1894974" cy="0"/>
              </a:xfrm>
              <a:prstGeom prst="straightConnector1">
                <a:avLst/>
              </a:prstGeom>
              <a:ln w="28575">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46AFB985-473E-04F7-AB34-CEC3A574F7CE}"/>
                </a:ext>
              </a:extLst>
            </p:cNvPr>
            <p:cNvSpPr txBox="1"/>
            <p:nvPr/>
          </p:nvSpPr>
          <p:spPr>
            <a:xfrm>
              <a:off x="3289394" y="2804837"/>
              <a:ext cx="519671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36ns, 47K activations to induce bitflips</a:t>
              </a:r>
              <a:endParaRPr kumimoji="0" lang="en-CH" sz="20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sp>
          <p:nvSpPr>
            <p:cNvPr id="6" name="TextBox 5">
              <a:extLst>
                <a:ext uri="{FF2B5EF4-FFF2-40B4-BE49-F238E27FC236}">
                  <a16:creationId xmlns:a16="http://schemas.microsoft.com/office/drawing/2014/main" id="{6104D6E5-4CC6-B3D3-5784-2F8BEA902362}"/>
                </a:ext>
              </a:extLst>
            </p:cNvPr>
            <p:cNvSpPr txBox="1"/>
            <p:nvPr/>
          </p:nvSpPr>
          <p:spPr>
            <a:xfrm>
              <a:off x="3933984" y="4047731"/>
              <a:ext cx="52100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7.8µs, only 5K activations to induce bitflips</a:t>
              </a:r>
              <a:endParaRPr kumimoji="0" lang="en-CH" sz="20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grpSp>
      <p:sp>
        <p:nvSpPr>
          <p:cNvPr id="57" name="Content Placeholder 2">
            <a:extLst>
              <a:ext uri="{FF2B5EF4-FFF2-40B4-BE49-F238E27FC236}">
                <a16:creationId xmlns:a16="http://schemas.microsoft.com/office/drawing/2014/main" id="{5DBF3015-1CC7-0573-2101-C74E553C4EA5}"/>
              </a:ext>
            </a:extLst>
          </p:cNvPr>
          <p:cNvSpPr txBox="1">
            <a:spLocks/>
          </p:cNvSpPr>
          <p:nvPr/>
        </p:nvSpPr>
        <p:spPr>
          <a:xfrm>
            <a:off x="201139" y="986844"/>
            <a:ext cx="8863692" cy="54270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GB" sz="2800" b="0" i="0" u="none" strike="noStrike" kern="1200" cap="none" spc="0" normalizeH="0" baseline="0" noProof="0" dirty="0">
                <a:ln>
                  <a:noFill/>
                </a:ln>
                <a:solidFill>
                  <a:prstClr val="black"/>
                </a:solidFill>
                <a:effectLst/>
                <a:uLnTx/>
                <a:uFillTx/>
                <a:latin typeface="Cambria" panose="02040503050406030204" pitchFamily="18" charset="0"/>
                <a:cs typeface="+mn-cs"/>
              </a:rPr>
            </a:br>
            <a:r>
              <a:rPr kumimoji="0" lang="en-GB" sz="2800" b="0" i="0" u="none" strike="noStrike" kern="1200" cap="none" spc="0" normalizeH="0" baseline="0" noProof="0" dirty="0">
                <a:ln>
                  <a:noFill/>
                </a:ln>
                <a:solidFill>
                  <a:prstClr val="black"/>
                </a:solidFill>
                <a:effectLst/>
                <a:uLnTx/>
                <a:uFillTx/>
                <a:latin typeface="Cambria" panose="02040503050406030204" pitchFamily="18" charset="0"/>
                <a:cs typeface="+mn-cs"/>
              </a:rPr>
              <a:t>☞ </a:t>
            </a:r>
            <a:r>
              <a:rPr kumimoji="0" lang="en-GB" sz="2800" b="0" i="0" u="none" strike="noStrike" kern="1200" cap="none" spc="0" normalizeH="0" baseline="0" noProof="0" dirty="0">
                <a:ln>
                  <a:noFill/>
                </a:ln>
                <a:solidFill>
                  <a:srgbClr val="C00000"/>
                </a:solidFill>
                <a:effectLst/>
                <a:uLnTx/>
                <a:uFillTx/>
                <a:latin typeface="Cambria" panose="02040503050406030204" pitchFamily="18" charset="0"/>
                <a:cs typeface="+mn-cs"/>
              </a:rPr>
              <a:t>increase the time that the aggressor row stays open</a:t>
            </a:r>
            <a:endParaRPr kumimoji="0" lang="en-GB" sz="2800" b="0" i="0" u="none" strike="noStrike" kern="1200" cap="none" spc="0" normalizeH="0" baseline="0" noProof="0" dirty="0">
              <a:ln>
                <a:noFill/>
              </a:ln>
              <a:solidFill>
                <a:prstClr val="black"/>
              </a:solidFill>
              <a:effectLst/>
              <a:uLnTx/>
              <a:uFillTx/>
              <a:latin typeface="Cambria" panose="02040503050406030204" pitchFamily="18" charset="0"/>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mbria" panose="02040503050406030204" pitchFamily="18" charset="0"/>
              <a:cs typeface="+mn-cs"/>
            </a:endParaRPr>
          </a:p>
        </p:txBody>
      </p:sp>
    </p:spTree>
    <p:extLst>
      <p:ext uri="{BB962C8B-B14F-4D97-AF65-F5344CB8AC3E}">
        <p14:creationId xmlns:p14="http://schemas.microsoft.com/office/powerpoint/2010/main" val="1863175906"/>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Real DRAM Chip Characterization (I)</a:t>
            </a:r>
            <a:endParaRPr lang="en-CH" dirty="0"/>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228303" y="854506"/>
            <a:ext cx="8863692" cy="5427025"/>
          </a:xfrm>
        </p:spPr>
        <p:txBody>
          <a:bodyPr>
            <a:normAutofit/>
          </a:bodyPr>
          <a:lstStyle/>
          <a:p>
            <a:pPr marL="0" indent="0">
              <a:buNone/>
            </a:pPr>
            <a:r>
              <a:rPr lang="en-GB" sz="2800" b="1" dirty="0"/>
              <a:t>FPGA-Based DDR4 Testing Infrastructure</a:t>
            </a:r>
          </a:p>
          <a:p>
            <a:r>
              <a:rPr lang="en-GB" dirty="0"/>
              <a:t>Based on </a:t>
            </a:r>
            <a:r>
              <a:rPr lang="en-GB" dirty="0" err="1">
                <a:solidFill>
                  <a:srgbClr val="0070C0"/>
                </a:solidFill>
              </a:rPr>
              <a:t>SoftMC</a:t>
            </a:r>
            <a:r>
              <a:rPr lang="en-GB" dirty="0">
                <a:solidFill>
                  <a:srgbClr val="0070C0"/>
                </a:solidFill>
              </a:rPr>
              <a:t> [Hassan+, HPCA’17] </a:t>
            </a:r>
            <a:r>
              <a:rPr lang="en-GB" dirty="0"/>
              <a:t>and </a:t>
            </a:r>
            <a:br>
              <a:rPr lang="en-GB" dirty="0"/>
            </a:br>
            <a:r>
              <a:rPr lang="en-GB" dirty="0">
                <a:solidFill>
                  <a:srgbClr val="0070C0"/>
                </a:solidFill>
              </a:rPr>
              <a:t>DRAM Bender [Olgun+, TCAD’23]</a:t>
            </a:r>
          </a:p>
          <a:p>
            <a:r>
              <a:rPr lang="en-GB" dirty="0">
                <a:solidFill>
                  <a:srgbClr val="00B050"/>
                </a:solidFill>
              </a:rPr>
              <a:t>Fine-grained control </a:t>
            </a:r>
            <a:r>
              <a:rPr lang="en-GB" dirty="0"/>
              <a:t>over DRAM commands, timings, and temperature</a:t>
            </a:r>
          </a:p>
          <a:p>
            <a:pPr lvl="1"/>
            <a:endParaRPr lang="en-GB" sz="1800"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229</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pic>
        <p:nvPicPr>
          <p:cNvPr id="4" name="Google Shape;283;p32">
            <a:extLst>
              <a:ext uri="{FF2B5EF4-FFF2-40B4-BE49-F238E27FC236}">
                <a16:creationId xmlns:a16="http://schemas.microsoft.com/office/drawing/2014/main" id="{CF9F3F0A-6589-16E8-0DD3-B30644C52D7F}"/>
              </a:ext>
            </a:extLst>
          </p:cNvPr>
          <p:cNvPicPr preferRelativeResize="0"/>
          <p:nvPr/>
        </p:nvPicPr>
        <p:blipFill>
          <a:blip r:embed="rId3">
            <a:alphaModFix/>
          </a:blip>
          <a:stretch>
            <a:fillRect/>
          </a:stretch>
        </p:blipFill>
        <p:spPr>
          <a:xfrm>
            <a:off x="1098320" y="3116040"/>
            <a:ext cx="7123658" cy="2838766"/>
          </a:xfrm>
          <a:prstGeom prst="rect">
            <a:avLst/>
          </a:prstGeom>
          <a:noFill/>
          <a:ln>
            <a:noFill/>
          </a:ln>
        </p:spPr>
      </p:pic>
      <p:sp>
        <p:nvSpPr>
          <p:cNvPr id="5" name="TextBox 4">
            <a:extLst>
              <a:ext uri="{FF2B5EF4-FFF2-40B4-BE49-F238E27FC236}">
                <a16:creationId xmlns:a16="http://schemas.microsoft.com/office/drawing/2014/main" id="{96D7C69D-00BC-F315-BFCA-3C7CF5ED3572}"/>
              </a:ext>
            </a:extLst>
          </p:cNvPr>
          <p:cNvSpPr txBox="1"/>
          <p:nvPr/>
        </p:nvSpPr>
        <p:spPr>
          <a:xfrm>
            <a:off x="1691680" y="6453336"/>
            <a:ext cx="59234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https://github.com/CMU-SAFARI/DRAM-Bender</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5537674"/>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895AC23-CF1D-5A6F-FB26-64D0DE926F08}"/>
              </a:ext>
            </a:extLst>
          </p:cNvPr>
          <p:cNvSpPr>
            <a:spLocks noGrp="1"/>
          </p:cNvSpPr>
          <p:nvPr>
            <p:ph idx="1"/>
          </p:nvPr>
        </p:nvSpPr>
        <p:spPr>
          <a:xfrm>
            <a:off x="228303" y="854506"/>
            <a:ext cx="8863692" cy="5427025"/>
          </a:xfrm>
        </p:spPr>
        <p:txBody>
          <a:bodyPr>
            <a:normAutofit/>
          </a:bodyPr>
          <a:lstStyle/>
          <a:p>
            <a:pPr marL="0" indent="0">
              <a:buNone/>
            </a:pPr>
            <a:r>
              <a:rPr lang="en-GB" sz="2800" b="1" dirty="0"/>
              <a:t>DRAM chips tested</a:t>
            </a:r>
          </a:p>
          <a:p>
            <a:pPr>
              <a:buClr>
                <a:schemeClr val="tx1"/>
              </a:buClr>
            </a:pPr>
            <a:r>
              <a:rPr lang="en-GB" dirty="0">
                <a:solidFill>
                  <a:srgbClr val="0070C0"/>
                </a:solidFill>
              </a:rPr>
              <a:t>164 DDR4 chips </a:t>
            </a:r>
            <a:r>
              <a:rPr lang="en-GB" dirty="0"/>
              <a:t>from </a:t>
            </a:r>
            <a:r>
              <a:rPr lang="en-GB" dirty="0">
                <a:solidFill>
                  <a:srgbClr val="C00000"/>
                </a:solidFill>
              </a:rPr>
              <a:t>all 3 major DRAM manufacturers</a:t>
            </a:r>
          </a:p>
          <a:p>
            <a:pPr>
              <a:buClr>
                <a:schemeClr val="tx1"/>
              </a:buClr>
            </a:pPr>
            <a:r>
              <a:rPr lang="en-GB" dirty="0"/>
              <a:t>Covers </a:t>
            </a:r>
            <a:r>
              <a:rPr lang="en-GB" dirty="0">
                <a:solidFill>
                  <a:srgbClr val="00B050"/>
                </a:solidFill>
              </a:rPr>
              <a:t>different die densities and revisions</a:t>
            </a:r>
          </a:p>
          <a:p>
            <a:pPr>
              <a:buClr>
                <a:schemeClr val="tx1"/>
              </a:buClr>
            </a:pPr>
            <a:endParaRPr lang="en-GB" dirty="0"/>
          </a:p>
          <a:p>
            <a:endParaRPr lang="en-GB" dirty="0"/>
          </a:p>
          <a:p>
            <a:pPr lvl="1"/>
            <a:endParaRPr lang="en-GB" dirty="0"/>
          </a:p>
        </p:txBody>
      </p:sp>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GB" dirty="0"/>
              <a:t>Real DRAM Chip Characterization (II)</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230</a:t>
            </a:fld>
            <a:endParaRPr kumimoji="0" lang="en-CH" sz="1800" b="1" i="0" u="none" strike="noStrike" kern="1200" cap="none" spc="0" normalizeH="0" baseline="0" noProof="0">
              <a:ln>
                <a:noFill/>
              </a:ln>
              <a:solidFill>
                <a:prstClr val="black">
                  <a:tint val="75000"/>
                </a:prstClr>
              </a:solidFill>
              <a:effectLst/>
              <a:uLnTx/>
              <a:uFillTx/>
              <a:latin typeface="Cambria" panose="02040503050406030204" pitchFamily="18" charset="0"/>
              <a:cs typeface="+mn-cs"/>
            </a:endParaRPr>
          </a:p>
        </p:txBody>
      </p:sp>
      <p:sp>
        <p:nvSpPr>
          <p:cNvPr id="5" name="Content Placeholder 2">
            <a:extLst>
              <a:ext uri="{FF2B5EF4-FFF2-40B4-BE49-F238E27FC236}">
                <a16:creationId xmlns:a16="http://schemas.microsoft.com/office/drawing/2014/main" id="{C2DBE452-F062-005D-2CA8-7EC129BCB374}"/>
              </a:ext>
            </a:extLst>
          </p:cNvPr>
          <p:cNvSpPr txBox="1">
            <a:spLocks/>
          </p:cNvSpPr>
          <p:nvPr/>
        </p:nvSpPr>
        <p:spPr>
          <a:xfrm>
            <a:off x="161802" y="5132120"/>
            <a:ext cx="8863692" cy="1725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prstClr val="black"/>
              </a:solidFill>
              <a:effectLst/>
              <a:uLnTx/>
              <a:uFillTx/>
              <a:latin typeface="Cambria" panose="02040503050406030204" pitchFamily="18" charset="0"/>
              <a:cs typeface="+mn-cs"/>
            </a:endParaRPr>
          </a:p>
        </p:txBody>
      </p:sp>
      <p:pic>
        <p:nvPicPr>
          <p:cNvPr id="13" name="Picture 12">
            <a:extLst>
              <a:ext uri="{FF2B5EF4-FFF2-40B4-BE49-F238E27FC236}">
                <a16:creationId xmlns:a16="http://schemas.microsoft.com/office/drawing/2014/main" id="{3F4BE3CE-74C5-C4E2-2143-82F3DAAAD057}"/>
              </a:ext>
            </a:extLst>
          </p:cNvPr>
          <p:cNvPicPr>
            <a:picLocks noChangeAspect="1"/>
          </p:cNvPicPr>
          <p:nvPr/>
        </p:nvPicPr>
        <p:blipFill>
          <a:blip r:embed="rId3"/>
          <a:stretch>
            <a:fillRect/>
          </a:stretch>
        </p:blipFill>
        <p:spPr>
          <a:xfrm>
            <a:off x="1571196" y="2502281"/>
            <a:ext cx="6001608" cy="3553399"/>
          </a:xfrm>
          <a:prstGeom prst="rect">
            <a:avLst/>
          </a:prstGeom>
        </p:spPr>
      </p:pic>
      <p:sp>
        <p:nvSpPr>
          <p:cNvPr id="4" name="Rectangle 3">
            <a:extLst>
              <a:ext uri="{FF2B5EF4-FFF2-40B4-BE49-F238E27FC236}">
                <a16:creationId xmlns:a16="http://schemas.microsoft.com/office/drawing/2014/main" id="{9C2426E0-E7F2-465D-AB72-B11C36ACC5CE}"/>
              </a:ext>
            </a:extLst>
          </p:cNvPr>
          <p:cNvSpPr/>
          <p:nvPr/>
        </p:nvSpPr>
        <p:spPr>
          <a:xfrm>
            <a:off x="4418358" y="2634198"/>
            <a:ext cx="1763424" cy="3328566"/>
          </a:xfrm>
          <a:prstGeom prst="rect">
            <a:avLst/>
          </a:prstGeom>
          <a:solidFill>
            <a:srgbClr val="17A928">
              <a:alpha val="40000"/>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D1159E69-86FD-F1E5-F7E0-2EAFC3F7DB90}"/>
              </a:ext>
            </a:extLst>
          </p:cNvPr>
          <p:cNvSpPr/>
          <p:nvPr/>
        </p:nvSpPr>
        <p:spPr>
          <a:xfrm>
            <a:off x="1638908" y="3037775"/>
            <a:ext cx="999067" cy="2695019"/>
          </a:xfrm>
          <a:prstGeom prst="rect">
            <a:avLst/>
          </a:prstGeom>
          <a:solidFill>
            <a:srgbClr val="C00000">
              <a:alpha val="30196"/>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438302"/>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Major Takeaways from Real DRAM Chips</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231</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15" name="Content Placeholder 2">
            <a:extLst>
              <a:ext uri="{FF2B5EF4-FFF2-40B4-BE49-F238E27FC236}">
                <a16:creationId xmlns:a16="http://schemas.microsoft.com/office/drawing/2014/main" id="{A566B53A-F70D-6EB5-73E9-A5DAEE876BFF}"/>
              </a:ext>
            </a:extLst>
          </p:cNvPr>
          <p:cNvSpPr txBox="1">
            <a:spLocks/>
          </p:cNvSpPr>
          <p:nvPr/>
        </p:nvSpPr>
        <p:spPr>
          <a:xfrm>
            <a:off x="0" y="1325135"/>
            <a:ext cx="9144000" cy="1694654"/>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RowPress significantly </a:t>
            </a:r>
            <a:r>
              <a:rPr kumimoji="0" lang="en-GB" sz="4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amplifies</a:t>
            </a: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DRAM’s vulnerability to </a:t>
            </a:r>
            <a:r>
              <a:rPr kumimoji="0" lang="en-GB" sz="4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read disturbance</a:t>
            </a:r>
          </a:p>
        </p:txBody>
      </p:sp>
      <p:sp>
        <p:nvSpPr>
          <p:cNvPr id="16" name="Content Placeholder 2">
            <a:extLst>
              <a:ext uri="{FF2B5EF4-FFF2-40B4-BE49-F238E27FC236}">
                <a16:creationId xmlns:a16="http://schemas.microsoft.com/office/drawing/2014/main" id="{D98FE21D-0C5A-091F-FBDA-A4CD0EC7BE71}"/>
              </a:ext>
            </a:extLst>
          </p:cNvPr>
          <p:cNvSpPr txBox="1">
            <a:spLocks/>
          </p:cNvSpPr>
          <p:nvPr/>
        </p:nvSpPr>
        <p:spPr>
          <a:xfrm>
            <a:off x="0" y="3693596"/>
            <a:ext cx="9144000" cy="2101562"/>
          </a:xfrm>
          <a:prstGeom prst="rect">
            <a:avLst/>
          </a:prstGeom>
          <a:solidFill>
            <a:srgbClr val="DEEBF7"/>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RowPress has a </a:t>
            </a:r>
            <a:r>
              <a:rPr kumimoji="0" lang="en-GB" sz="40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different</a:t>
            </a:r>
            <a:r>
              <a:rPr kumimoji="0" lang="en-GB"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underlying</a:t>
            </a:r>
            <a:r>
              <a:rPr kumimoji="0" lang="en-GB"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error</a:t>
            </a:r>
            <a:r>
              <a:rPr kumimoji="0" lang="en-GB" sz="4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GB" sz="40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mechanism</a:t>
            </a:r>
            <a:r>
              <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from </a:t>
            </a:r>
            <a:r>
              <a:rPr kumimoji="0" lang="en-GB" sz="40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GB"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144953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Key Characteristics of RowPress (I)</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232</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61802" y="855618"/>
            <a:ext cx="8863692" cy="5613347"/>
          </a:xfrm>
        </p:spPr>
        <p:txBody>
          <a:bodyPr>
            <a:normAutofit/>
          </a:bodyPr>
          <a:lstStyle/>
          <a:p>
            <a:pPr marL="0" indent="0">
              <a:spcAft>
                <a:spcPts val="600"/>
              </a:spcAft>
              <a:buNone/>
            </a:pPr>
            <a:r>
              <a:rPr lang="en-GB" sz="2800" b="1" dirty="0"/>
              <a:t>Amplifying Read Disturbance in DRAM</a:t>
            </a:r>
          </a:p>
          <a:p>
            <a:pPr>
              <a:spcAft>
                <a:spcPts val="600"/>
              </a:spcAft>
            </a:pPr>
            <a:r>
              <a:rPr lang="en-GB" dirty="0"/>
              <a:t>Reduces the minimum number of row activations needed to induce a bitflip (</a:t>
            </a:r>
            <a:r>
              <a:rPr lang="en-GB" b="1" dirty="0" err="1"/>
              <a:t>AC</a:t>
            </a:r>
            <a:r>
              <a:rPr lang="en-GB" sz="2000" b="1" dirty="0" err="1"/>
              <a:t>min</a:t>
            </a:r>
            <a:r>
              <a:rPr lang="en-GB" dirty="0"/>
              <a:t>) by </a:t>
            </a:r>
            <a:r>
              <a:rPr lang="en-GB" b="1" dirty="0">
                <a:solidFill>
                  <a:srgbClr val="C00000"/>
                </a:solidFill>
              </a:rPr>
              <a:t>1-2 orders of magnitude</a:t>
            </a:r>
          </a:p>
          <a:p>
            <a:pPr>
              <a:spcAft>
                <a:spcPts val="600"/>
              </a:spcAft>
            </a:pPr>
            <a:r>
              <a:rPr lang="en-GB" dirty="0"/>
              <a:t>In extreme cases, activating a row </a:t>
            </a:r>
            <a:r>
              <a:rPr lang="en-GB" b="1" dirty="0">
                <a:solidFill>
                  <a:srgbClr val="C00000"/>
                </a:solidFill>
              </a:rPr>
              <a:t>only once</a:t>
            </a:r>
            <a:r>
              <a:rPr lang="en-GB" dirty="0"/>
              <a:t> induces bitflips</a:t>
            </a:r>
          </a:p>
        </p:txBody>
      </p:sp>
      <p:pic>
        <p:nvPicPr>
          <p:cNvPr id="5" name="Picture 4">
            <a:extLst>
              <a:ext uri="{FF2B5EF4-FFF2-40B4-BE49-F238E27FC236}">
                <a16:creationId xmlns:a16="http://schemas.microsoft.com/office/drawing/2014/main" id="{192FFCAD-FAC3-7ADB-1F63-C606036ED596}"/>
              </a:ext>
            </a:extLst>
          </p:cNvPr>
          <p:cNvPicPr>
            <a:picLocks noChangeAspect="1"/>
          </p:cNvPicPr>
          <p:nvPr/>
        </p:nvPicPr>
        <p:blipFill>
          <a:blip r:embed="rId3"/>
          <a:stretch>
            <a:fillRect/>
          </a:stretch>
        </p:blipFill>
        <p:spPr>
          <a:xfrm>
            <a:off x="338570" y="2974842"/>
            <a:ext cx="8423564" cy="3027540"/>
          </a:xfrm>
          <a:prstGeom prst="rect">
            <a:avLst/>
          </a:prstGeom>
        </p:spPr>
      </p:pic>
      <p:grpSp>
        <p:nvGrpSpPr>
          <p:cNvPr id="18" name="Group 17">
            <a:extLst>
              <a:ext uri="{FF2B5EF4-FFF2-40B4-BE49-F238E27FC236}">
                <a16:creationId xmlns:a16="http://schemas.microsoft.com/office/drawing/2014/main" id="{D8DCA83E-AF19-1681-940C-09BB0886BA77}"/>
              </a:ext>
            </a:extLst>
          </p:cNvPr>
          <p:cNvGrpSpPr/>
          <p:nvPr/>
        </p:nvGrpSpPr>
        <p:grpSpPr>
          <a:xfrm>
            <a:off x="1294014" y="3782291"/>
            <a:ext cx="7113630" cy="1354974"/>
            <a:chOff x="1294014" y="3782291"/>
            <a:chExt cx="7113630" cy="1354974"/>
          </a:xfrm>
        </p:grpSpPr>
        <p:cxnSp>
          <p:nvCxnSpPr>
            <p:cNvPr id="13" name="Straight Arrow Connector 12">
              <a:extLst>
                <a:ext uri="{FF2B5EF4-FFF2-40B4-BE49-F238E27FC236}">
                  <a16:creationId xmlns:a16="http://schemas.microsoft.com/office/drawing/2014/main" id="{6E0F24EC-55BE-C8CB-47FA-528AC4288ECF}"/>
                </a:ext>
              </a:extLst>
            </p:cNvPr>
            <p:cNvCxnSpPr>
              <a:cxnSpLocks/>
            </p:cNvCxnSpPr>
            <p:nvPr/>
          </p:nvCxnSpPr>
          <p:spPr>
            <a:xfrm>
              <a:off x="3895898" y="3823855"/>
              <a:ext cx="1917469" cy="1313410"/>
            </a:xfrm>
            <a:prstGeom prst="straightConnector1">
              <a:avLst/>
            </a:prstGeom>
            <a:ln w="571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C24AECD-F6C6-A82F-FD4E-317656B6DF3E}"/>
                </a:ext>
              </a:extLst>
            </p:cNvPr>
            <p:cNvCxnSpPr>
              <a:cxnSpLocks/>
            </p:cNvCxnSpPr>
            <p:nvPr/>
          </p:nvCxnSpPr>
          <p:spPr>
            <a:xfrm>
              <a:off x="1294014" y="3782291"/>
              <a:ext cx="1917469" cy="1313410"/>
            </a:xfrm>
            <a:prstGeom prst="straightConnector1">
              <a:avLst/>
            </a:prstGeom>
            <a:ln w="571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D50C1E3-F4A9-9F21-2C4B-C9375FE576BB}"/>
                </a:ext>
              </a:extLst>
            </p:cNvPr>
            <p:cNvCxnSpPr>
              <a:cxnSpLocks/>
            </p:cNvCxnSpPr>
            <p:nvPr/>
          </p:nvCxnSpPr>
          <p:spPr>
            <a:xfrm>
              <a:off x="6490175" y="3810377"/>
              <a:ext cx="1917469" cy="1313410"/>
            </a:xfrm>
            <a:prstGeom prst="straightConnector1">
              <a:avLst/>
            </a:prstGeom>
            <a:ln w="571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4108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t>Key Characteristics of RowPress (II)</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233</a:t>
            </a:fld>
            <a:endParaRPr kumimoji="0" lang="en-CH" sz="1800" b="1" i="0" u="none" strike="noStrike" kern="1200" cap="none" spc="0" normalizeH="0" baseline="0" noProof="0" dirty="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61802" y="855618"/>
            <a:ext cx="8863692" cy="5613347"/>
          </a:xfrm>
        </p:spPr>
        <p:txBody>
          <a:bodyPr>
            <a:normAutofit/>
          </a:bodyPr>
          <a:lstStyle/>
          <a:p>
            <a:pPr marL="0" indent="0">
              <a:spcAft>
                <a:spcPts val="600"/>
              </a:spcAft>
              <a:buNone/>
            </a:pPr>
            <a:r>
              <a:rPr lang="en-GB" sz="2800" b="1" dirty="0"/>
              <a:t>Amplifying Read Disturbance in DRAM</a:t>
            </a:r>
          </a:p>
          <a:p>
            <a:pPr>
              <a:spcAft>
                <a:spcPts val="600"/>
              </a:spcAft>
            </a:pPr>
            <a:r>
              <a:rPr lang="en-GB" dirty="0"/>
              <a:t>Reduces the minimum number of row activations needed to induce a bitflip (</a:t>
            </a:r>
            <a:r>
              <a:rPr lang="en-GB" b="1" dirty="0" err="1"/>
              <a:t>AC</a:t>
            </a:r>
            <a:r>
              <a:rPr lang="en-GB" sz="2000" b="1" dirty="0" err="1"/>
              <a:t>min</a:t>
            </a:r>
            <a:r>
              <a:rPr lang="en-GB" dirty="0"/>
              <a:t>) by </a:t>
            </a:r>
            <a:r>
              <a:rPr lang="en-GB" b="1" dirty="0">
                <a:solidFill>
                  <a:srgbClr val="C00000"/>
                </a:solidFill>
              </a:rPr>
              <a:t>1-2 orders of magnitude</a:t>
            </a:r>
          </a:p>
          <a:p>
            <a:pPr>
              <a:spcAft>
                <a:spcPts val="600"/>
              </a:spcAft>
            </a:pPr>
            <a:r>
              <a:rPr lang="en-GB" dirty="0"/>
              <a:t>In extreme cases, activating a row </a:t>
            </a:r>
            <a:r>
              <a:rPr lang="en-GB" b="1" dirty="0">
                <a:solidFill>
                  <a:srgbClr val="C00000"/>
                </a:solidFill>
              </a:rPr>
              <a:t>only once</a:t>
            </a:r>
            <a:r>
              <a:rPr lang="en-GB" dirty="0"/>
              <a:t> induces bitflips</a:t>
            </a:r>
          </a:p>
          <a:p>
            <a:pPr>
              <a:spcAft>
                <a:spcPts val="600"/>
              </a:spcAft>
            </a:pPr>
            <a:r>
              <a:rPr lang="en-GB" dirty="0"/>
              <a:t>Gets worse as </a:t>
            </a:r>
            <a:r>
              <a:rPr lang="en-GB" b="1" dirty="0">
                <a:solidFill>
                  <a:schemeClr val="accent2"/>
                </a:solidFill>
              </a:rPr>
              <a:t>temperature increases</a:t>
            </a:r>
            <a:endParaRPr lang="en-GB" sz="2800" dirty="0"/>
          </a:p>
          <a:p>
            <a:pPr marL="0" indent="0">
              <a:spcBef>
                <a:spcPts val="4200"/>
              </a:spcBef>
              <a:buNone/>
            </a:pPr>
            <a:r>
              <a:rPr lang="en-GB" sz="2800" b="1" dirty="0"/>
              <a:t>Different From RowHammer</a:t>
            </a:r>
          </a:p>
          <a:p>
            <a:pPr>
              <a:spcAft>
                <a:spcPts val="600"/>
              </a:spcAft>
            </a:pPr>
            <a:r>
              <a:rPr lang="en-GB" dirty="0"/>
              <a:t>Affects a </a:t>
            </a:r>
            <a:r>
              <a:rPr lang="en-GB" b="1" dirty="0">
                <a:solidFill>
                  <a:schemeClr val="accent1"/>
                </a:solidFill>
              </a:rPr>
              <a:t>dif</a:t>
            </a:r>
            <a:r>
              <a:rPr lang="en-GB" b="1" dirty="0">
                <a:solidFill>
                  <a:srgbClr val="4472C4"/>
                </a:solidFill>
              </a:rPr>
              <a:t>fer</a:t>
            </a:r>
            <a:r>
              <a:rPr lang="en-GB" b="1" dirty="0">
                <a:solidFill>
                  <a:schemeClr val="accent1"/>
                </a:solidFill>
              </a:rPr>
              <a:t>ent set of cells</a:t>
            </a:r>
            <a:r>
              <a:rPr lang="en-GB" dirty="0"/>
              <a:t> compared to </a:t>
            </a:r>
            <a:r>
              <a:rPr lang="en-GB" dirty="0" err="1"/>
              <a:t>RowHammer</a:t>
            </a:r>
            <a:r>
              <a:rPr lang="en-GB" dirty="0"/>
              <a:t> and retention failures</a:t>
            </a:r>
          </a:p>
          <a:p>
            <a:pPr>
              <a:buClr>
                <a:schemeClr val="tx1"/>
              </a:buClr>
            </a:pPr>
            <a:r>
              <a:rPr lang="en-GB" b="1" dirty="0">
                <a:solidFill>
                  <a:schemeClr val="accent1"/>
                </a:solidFill>
              </a:rPr>
              <a:t>Behaves differently</a:t>
            </a:r>
            <a:r>
              <a:rPr lang="en-GB" dirty="0"/>
              <a:t> as access pattern and temperature changes compared to RowHammer</a:t>
            </a:r>
          </a:p>
        </p:txBody>
      </p:sp>
    </p:spTree>
    <p:extLst>
      <p:ext uri="{BB962C8B-B14F-4D97-AF65-F5344CB8AC3E}">
        <p14:creationId xmlns:p14="http://schemas.microsoft.com/office/powerpoint/2010/main" val="371302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Real-System Demonstration (I)</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234</a:t>
            </a:fld>
            <a:endParaRPr kumimoji="0" lang="en-CH" sz="1800" b="1" i="0" u="none" strike="noStrike" kern="1200" cap="none" spc="0" normalizeH="0" baseline="0" noProof="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40640" y="2771637"/>
            <a:ext cx="8863692" cy="3248290"/>
          </a:xfrm>
        </p:spPr>
        <p:txBody>
          <a:bodyPr>
            <a:normAutofit/>
          </a:bodyPr>
          <a:lstStyle/>
          <a:p>
            <a:pPr marL="0" indent="0">
              <a:spcAft>
                <a:spcPts val="600"/>
              </a:spcAft>
              <a:buNone/>
            </a:pPr>
            <a:r>
              <a:rPr lang="en-GB" sz="2800" b="1" dirty="0"/>
              <a:t>Key Idea: </a:t>
            </a:r>
            <a:r>
              <a:rPr lang="en-GB" sz="2800" dirty="0"/>
              <a:t>A proof-of-concept RowPress program keeps a DRAM row open for a longer period by </a:t>
            </a:r>
            <a:r>
              <a:rPr lang="en-GB" sz="2800" b="1" dirty="0">
                <a:solidFill>
                  <a:srgbClr val="7030A0"/>
                </a:solidFill>
              </a:rPr>
              <a:t>keeping on accessing different cache blocks in the row</a:t>
            </a:r>
            <a:endParaRPr lang="en-GB" sz="2800" dirty="0">
              <a:solidFill>
                <a:srgbClr val="7030A0"/>
              </a:solidFill>
            </a:endParaRPr>
          </a:p>
          <a:p>
            <a:pPr marL="0" indent="0">
              <a:spcAft>
                <a:spcPts val="600"/>
              </a:spcAft>
              <a:buNone/>
            </a:pPr>
            <a:endParaRPr lang="en-GB" sz="2800" dirty="0"/>
          </a:p>
          <a:p>
            <a:pPr marL="0" indent="0">
              <a:spcAft>
                <a:spcPts val="600"/>
              </a:spcAft>
              <a:buNone/>
            </a:pPr>
            <a:endParaRPr lang="en-GB" sz="2800" dirty="0"/>
          </a:p>
          <a:p>
            <a:pPr marL="0" indent="0">
              <a:spcAft>
                <a:spcPts val="600"/>
              </a:spcAft>
              <a:buNone/>
            </a:pPr>
            <a:endParaRPr lang="en-GB" sz="2800" dirty="0"/>
          </a:p>
        </p:txBody>
      </p:sp>
      <p:grpSp>
        <p:nvGrpSpPr>
          <p:cNvPr id="4" name="Group 3">
            <a:extLst>
              <a:ext uri="{FF2B5EF4-FFF2-40B4-BE49-F238E27FC236}">
                <a16:creationId xmlns:a16="http://schemas.microsoft.com/office/drawing/2014/main" id="{FDE31051-4349-B12E-6B99-475D9CA24F40}"/>
              </a:ext>
            </a:extLst>
          </p:cNvPr>
          <p:cNvGrpSpPr/>
          <p:nvPr/>
        </p:nvGrpSpPr>
        <p:grpSpPr>
          <a:xfrm>
            <a:off x="1260309" y="772323"/>
            <a:ext cx="6836897" cy="1762368"/>
            <a:chOff x="1187447" y="2284894"/>
            <a:chExt cx="6836897" cy="1762368"/>
          </a:xfrm>
        </p:grpSpPr>
        <p:grpSp>
          <p:nvGrpSpPr>
            <p:cNvPr id="5" name="Group 4">
              <a:extLst>
                <a:ext uri="{FF2B5EF4-FFF2-40B4-BE49-F238E27FC236}">
                  <a16:creationId xmlns:a16="http://schemas.microsoft.com/office/drawing/2014/main" id="{F2AE2247-E33C-9F70-514D-7DA11B3CF501}"/>
                </a:ext>
              </a:extLst>
            </p:cNvPr>
            <p:cNvGrpSpPr/>
            <p:nvPr/>
          </p:nvGrpSpPr>
          <p:grpSpPr>
            <a:xfrm>
              <a:off x="1187447" y="2477706"/>
              <a:ext cx="2386941" cy="1569556"/>
              <a:chOff x="1187447" y="2477706"/>
              <a:chExt cx="2386941" cy="1569556"/>
            </a:xfrm>
          </p:grpSpPr>
          <p:pic>
            <p:nvPicPr>
              <p:cNvPr id="15" name="Picture 2">
                <a:extLst>
                  <a:ext uri="{FF2B5EF4-FFF2-40B4-BE49-F238E27FC236}">
                    <a16:creationId xmlns:a16="http://schemas.microsoft.com/office/drawing/2014/main" id="{AB5221E6-88FD-0C3D-ADE6-570B0AC7D1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2988" y="2477706"/>
                <a:ext cx="835860" cy="83444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92211530-6DD6-CB60-DC0F-A8C1B3D2364B}"/>
                  </a:ext>
                </a:extLst>
              </p:cNvPr>
              <p:cNvSpPr txBox="1"/>
              <p:nvPr/>
            </p:nvSpPr>
            <p:spPr>
              <a:xfrm>
                <a:off x="1187447" y="3400931"/>
                <a:ext cx="2386941"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Intel Core i5-10400 (Comet Lake)</a:t>
                </a: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8" name="Group 7">
              <a:extLst>
                <a:ext uri="{FF2B5EF4-FFF2-40B4-BE49-F238E27FC236}">
                  <a16:creationId xmlns:a16="http://schemas.microsoft.com/office/drawing/2014/main" id="{575753E7-7126-46E1-D58D-51A0201364CC}"/>
                </a:ext>
              </a:extLst>
            </p:cNvPr>
            <p:cNvGrpSpPr/>
            <p:nvPr/>
          </p:nvGrpSpPr>
          <p:grpSpPr>
            <a:xfrm>
              <a:off x="4104434" y="2284894"/>
              <a:ext cx="3919910" cy="1762368"/>
              <a:chOff x="4104434" y="2284894"/>
              <a:chExt cx="3919910" cy="1762368"/>
            </a:xfrm>
          </p:grpSpPr>
          <p:pic>
            <p:nvPicPr>
              <p:cNvPr id="9" name="Picture 4" descr="2666 16GB Samsung M378A2K43CB1-CTD at Amazon.com">
                <a:extLst>
                  <a:ext uri="{FF2B5EF4-FFF2-40B4-BE49-F238E27FC236}">
                    <a16:creationId xmlns:a16="http://schemas.microsoft.com/office/drawing/2014/main" id="{C47F47AF-F3FD-DD6E-3F9A-6063E36979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490" y="2284894"/>
                <a:ext cx="1941798" cy="70491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7372459-E7AB-DF01-8E10-4382ECCB2289}"/>
                  </a:ext>
                </a:extLst>
              </p:cNvPr>
              <p:cNvSpPr txBox="1"/>
              <p:nvPr/>
            </p:nvSpPr>
            <p:spPr>
              <a:xfrm>
                <a:off x="4104434" y="2846933"/>
                <a:ext cx="3919910"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Samsung DDR4 Module M378A2K43CB1-CTD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(Date Code: 20-10)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w/ TRR </a:t>
                </a:r>
                <a:r>
                  <a:rPr kumimoji="0" lang="en-US" sz="1800" b="1" i="0" u="none" strike="noStrike" kern="1200" cap="none" spc="0" normalizeH="0" baseline="0" noProof="0" dirty="0" err="1">
                    <a:ln>
                      <a:noFill/>
                    </a:ln>
                    <a:solidFill>
                      <a:srgbClr val="4472C4"/>
                    </a:solidFill>
                    <a:effectLst/>
                    <a:uLnTx/>
                    <a:uFillTx/>
                    <a:latin typeface="Cambria" panose="02040503050406030204" pitchFamily="18" charset="0"/>
                    <a:ea typeface="Cambria" panose="02040503050406030204" pitchFamily="18" charset="0"/>
                    <a:cs typeface="+mn-cs"/>
                  </a:rPr>
                  <a:t>RowHammer</a:t>
                </a: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 Mitigation</a:t>
                </a: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sp>
        <p:nvSpPr>
          <p:cNvPr id="11" name="Rectangle 7">
            <a:extLst>
              <a:ext uri="{FF2B5EF4-FFF2-40B4-BE49-F238E27FC236}">
                <a16:creationId xmlns:a16="http://schemas.microsoft.com/office/drawing/2014/main" id="{9E20FD09-8851-8078-9B7D-3A9DD2E6F557}"/>
              </a:ext>
            </a:extLst>
          </p:cNvPr>
          <p:cNvSpPr>
            <a:spLocks noChangeArrowheads="1"/>
          </p:cNvSpPr>
          <p:nvPr/>
        </p:nvSpPr>
        <p:spPr bwMode="auto">
          <a:xfrm>
            <a:off x="258219" y="4225548"/>
            <a:ext cx="6666579" cy="20313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7F7F7F"/>
                </a:solidFill>
                <a:effectLst/>
                <a:uLnTx/>
                <a:uFillTx/>
                <a:latin typeface="Roboto Mono"/>
                <a:ea typeface="Roboto Mono"/>
                <a:cs typeface="+mn-cs"/>
              </a:rPr>
              <a:t>// </a:t>
            </a:r>
            <a:r>
              <a:rPr kumimoji="0" lang="en-US" sz="1400" b="1" i="0" u="none" strike="noStrike" kern="1200" cap="none" spc="0" normalizeH="0" baseline="0" noProof="0" dirty="0">
                <a:ln>
                  <a:noFill/>
                </a:ln>
                <a:solidFill>
                  <a:srgbClr val="7F7F7F"/>
                </a:solidFill>
                <a:effectLst/>
                <a:uLnTx/>
                <a:uFillTx/>
                <a:latin typeface="Roboto Mono"/>
                <a:ea typeface="Roboto Mono"/>
                <a:cs typeface="+mn-cs"/>
              </a:rPr>
              <a:t>Sync with Refresh</a:t>
            </a:r>
            <a:r>
              <a:rPr kumimoji="0" lang="en-US" sz="1400" b="0" i="0" u="none" strike="noStrike" kern="1200" cap="none" spc="0" normalizeH="0" baseline="0" noProof="0" dirty="0">
                <a:ln>
                  <a:noFill/>
                </a:ln>
                <a:solidFill>
                  <a:srgbClr val="7F7F7F"/>
                </a:solidFill>
                <a:effectLst/>
                <a:uLnTx/>
                <a:uFillTx/>
                <a:latin typeface="Roboto Mono"/>
                <a:ea typeface="Roboto Mono"/>
                <a:cs typeface="+mn-cs"/>
              </a:rPr>
              <a:t> and Loop Below</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FF"/>
                </a:solidFill>
                <a:effectLst/>
                <a:uLnTx/>
                <a:uFillTx/>
                <a:latin typeface="Roboto Mono"/>
                <a:ea typeface="Roboto Mono"/>
                <a:cs typeface="+mn-cs"/>
              </a:rPr>
              <a:t>for</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k</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DD"/>
                </a:solidFill>
                <a:effectLst/>
                <a:uLnTx/>
                <a:uFillTx/>
                <a:latin typeface="Roboto Mono"/>
                <a:ea typeface="Roboto Mono"/>
                <a:cs typeface="+mn-cs"/>
              </a:rPr>
              <a:t>0</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k</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&lt;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C00000"/>
                </a:solidFill>
                <a:effectLst/>
                <a:uLnTx/>
                <a:uFillTx/>
                <a:latin typeface="Roboto Mono"/>
                <a:ea typeface="Roboto Mono"/>
                <a:cs typeface="+mn-cs"/>
              </a:rPr>
              <a:t>NUM_AGGR_ACTS</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k</a:t>
            </a:r>
            <a:r>
              <a:rPr kumimoji="0" lang="en-CH" sz="1400" b="0" i="0" u="none" strike="noStrike" kern="1200" cap="none" spc="0" normalizeH="0" baseline="0" noProof="0" dirty="0">
                <a:ln>
                  <a:noFill/>
                </a:ln>
                <a:solidFill>
                  <a:srgbClr val="00004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endParaRPr kumimoji="0" lang="en-US" sz="1400" b="0" i="0" u="none" strike="noStrike" kern="1200" cap="none" spc="0" normalizeH="0" baseline="0" noProof="0" dirty="0">
              <a:ln>
                <a:noFill/>
              </a:ln>
              <a:solidFill>
                <a:srgbClr val="212529"/>
              </a:solidFill>
              <a:effectLst/>
              <a:uLnTx/>
              <a:uFillTx/>
              <a:latin typeface="Roboto Mono"/>
              <a:ea typeface="Roboto Mono"/>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FF"/>
                </a:solidFill>
                <a:effectLst/>
                <a:uLnTx/>
                <a:uFillTx/>
                <a:latin typeface="Roboto Mono"/>
                <a:ea typeface="Roboto Mono"/>
                <a:cs typeface="+mn-cs"/>
              </a:rPr>
              <a:t>for</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DD"/>
                </a:solidFill>
                <a:effectLst/>
                <a:uLnTx/>
                <a:uFillTx/>
                <a:latin typeface="Roboto Mono"/>
                <a:ea typeface="Roboto Mono"/>
                <a:cs typeface="+mn-cs"/>
              </a:rPr>
              <a:t>0</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j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&lt;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C00000"/>
                </a:solidFill>
                <a:effectLst/>
                <a:uLnTx/>
                <a:uFillTx/>
                <a:latin typeface="Roboto Mono"/>
                <a:ea typeface="Roboto Mono"/>
                <a:cs typeface="+mn-cs"/>
              </a:rPr>
              <a:t>NUM_READS</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j</a:t>
            </a:r>
            <a:r>
              <a:rPr kumimoji="0" lang="en-CH" sz="1400" b="0" i="0" u="none" strike="noStrike" kern="1200" cap="none" spc="0" normalizeH="0" baseline="0" noProof="0" dirty="0">
                <a:ln>
                  <a:noFill/>
                </a:ln>
                <a:solidFill>
                  <a:srgbClr val="00004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∗AGGRESSOR1</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endParaRPr kumimoji="0" lang="en-US" altLang="en-CH" sz="1400" b="0" i="0" u="none" strike="noStrike" kern="1200" cap="none" spc="0" normalizeH="0" baseline="0" noProof="0" dirty="0">
              <a:ln>
                <a:noFill/>
              </a:ln>
              <a:solidFill>
                <a:srgbClr val="212529"/>
              </a:solidFill>
              <a:effectLst/>
              <a:uLnTx/>
              <a:uFillTx/>
              <a:latin typeface="Roboto Mono" panose="00000009000000000000" pitchFamily="49" charset="0"/>
              <a:ea typeface="Roboto Mono" panose="00000009000000000000" pitchFamily="49"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FF"/>
                </a:solidFill>
                <a:effectLst/>
                <a:uLnTx/>
                <a:uFillTx/>
                <a:latin typeface="Roboto Mono"/>
                <a:ea typeface="Roboto Mono"/>
                <a:cs typeface="+mn-cs"/>
              </a:rPr>
              <a:t>for</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DD"/>
                </a:solidFill>
                <a:effectLst/>
                <a:uLnTx/>
                <a:uFillTx/>
                <a:latin typeface="Roboto Mono"/>
                <a:ea typeface="Roboto Mono"/>
                <a:cs typeface="+mn-cs"/>
              </a:rPr>
              <a:t>0</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j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&lt;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C00000"/>
                </a:solidFill>
                <a:effectLst/>
                <a:uLnTx/>
                <a:uFillTx/>
                <a:latin typeface="Roboto Mono"/>
                <a:ea typeface="Roboto Mono"/>
                <a:cs typeface="+mn-cs"/>
              </a:rPr>
              <a:t>NUM_READS</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j</a:t>
            </a:r>
            <a:r>
              <a:rPr kumimoji="0" lang="en-CH" sz="1400" b="0" i="0" u="none" strike="noStrike" kern="1200" cap="none" spc="0" normalizeH="0" baseline="0" noProof="0" dirty="0">
                <a:ln>
                  <a:noFill/>
                </a:ln>
                <a:solidFill>
                  <a:srgbClr val="00004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∗AGGRESSOR2</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endParaRPr kumimoji="0" lang="en-US" altLang="en-CH" sz="1400" b="0" i="0" u="none" strike="noStrike" kern="1200" cap="none" spc="0" normalizeH="0" baseline="0" noProof="0" dirty="0">
              <a:ln>
                <a:noFill/>
              </a:ln>
              <a:solidFill>
                <a:srgbClr val="212529"/>
              </a:solidFill>
              <a:effectLst/>
              <a:uLnTx/>
              <a:uFillTx/>
              <a:latin typeface="Roboto Mono" panose="00000009000000000000" pitchFamily="49" charset="0"/>
              <a:ea typeface="Roboto Mono" panose="00000009000000000000" pitchFamily="49"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FF"/>
                </a:solidFill>
                <a:effectLst/>
                <a:uLnTx/>
                <a:uFillTx/>
                <a:latin typeface="Roboto Mono"/>
                <a:ea typeface="Roboto Mono"/>
                <a:cs typeface="+mn-cs"/>
              </a:rPr>
              <a:t>for</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DD"/>
                </a:solidFill>
                <a:effectLst/>
                <a:uLnTx/>
                <a:uFillTx/>
                <a:latin typeface="Roboto Mono"/>
                <a:ea typeface="Roboto Mono"/>
                <a:cs typeface="+mn-cs"/>
              </a:rPr>
              <a:t>0</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j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&lt;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C00000"/>
                </a:solidFill>
                <a:effectLst/>
                <a:uLnTx/>
                <a:uFillTx/>
                <a:latin typeface="Roboto Mono"/>
                <a:ea typeface="Roboto Mono"/>
                <a:cs typeface="+mn-cs"/>
              </a:rPr>
              <a:t>NUM_READS</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j</a:t>
            </a:r>
            <a:r>
              <a:rPr kumimoji="0" lang="en-CH" sz="1400" b="0" i="0" u="none" strike="noStrike" kern="1200" cap="none" spc="0" normalizeH="0" baseline="0" noProof="0" dirty="0">
                <a:ln>
                  <a:noFill/>
                </a:ln>
                <a:solidFill>
                  <a:srgbClr val="00004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endParaRPr kumimoji="0" lang="en-US" sz="1400" b="0" i="0" u="none" strike="noStrike" kern="1200" cap="none" spc="0" normalizeH="0" baseline="0" noProof="0" dirty="0">
              <a:ln>
                <a:noFill/>
              </a:ln>
              <a:solidFill>
                <a:srgbClr val="212529"/>
              </a:solidFill>
              <a:effectLst/>
              <a:uLnTx/>
              <a:uFillTx/>
              <a:latin typeface="Roboto Mono"/>
              <a:ea typeface="Roboto Mono"/>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clflushopt</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AGGRESSOR1</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endParaRPr kumimoji="0" lang="en-US" altLang="en-CH" sz="1400" b="0" i="0" u="none" strike="noStrike" kern="1200" cap="none" spc="0" normalizeH="0" baseline="0" noProof="0" dirty="0">
              <a:ln>
                <a:noFill/>
              </a:ln>
              <a:solidFill>
                <a:srgbClr val="212529"/>
              </a:solidFill>
              <a:effectLst/>
              <a:uLnTx/>
              <a:uFillTx/>
              <a:latin typeface="Roboto Mono" panose="00000009000000000000" pitchFamily="49" charset="0"/>
              <a:ea typeface="Roboto Mono" panose="00000009000000000000" pitchFamily="49"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clflushopt</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AGGRESSOR2</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endParaRPr kumimoji="0" lang="en-US" altLang="en-CH" sz="1400" b="0" i="0" u="none" strike="noStrike" kern="1200" cap="none" spc="0" normalizeH="0" baseline="0" noProof="0" dirty="0">
              <a:ln>
                <a:noFill/>
              </a:ln>
              <a:solidFill>
                <a:srgbClr val="212529"/>
              </a:solidFill>
              <a:effectLst/>
              <a:uLnTx/>
              <a:uFillTx/>
              <a:latin typeface="Roboto Mono" panose="00000009000000000000" pitchFamily="49" charset="0"/>
              <a:ea typeface="Roboto Mono" panose="00000009000000000000" pitchFamily="49"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mfence</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endParaRPr kumimoji="0" lang="en-US" altLang="en-CH" sz="1400" b="0" i="0" u="none" strike="noStrike" kern="1200" cap="none" spc="0" normalizeH="0" baseline="0" noProof="0" dirty="0">
              <a:ln>
                <a:noFill/>
              </a:ln>
              <a:solidFill>
                <a:srgbClr val="212529"/>
              </a:solidFill>
              <a:effectLst/>
              <a:uLnTx/>
              <a:uFillTx/>
              <a:latin typeface="Roboto Mono" panose="00000009000000000000" pitchFamily="49" charset="0"/>
              <a:ea typeface="Roboto Mono" panose="00000009000000000000" pitchFamily="49"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activate_dummy_rows</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prstClr val="black"/>
                </a:solidFill>
                <a:effectLst/>
                <a:uLnTx/>
                <a:uFillTx/>
                <a:latin typeface="Roboto Mono"/>
                <a:ea typeface="Roboto Mono"/>
                <a:cs typeface="+mn-cs"/>
              </a:rPr>
              <a:t> </a:t>
            </a:r>
            <a:endParaRPr kumimoji="0" lang="en-US" altLang="en-CH" sz="1400" b="0" i="0" u="none" strike="noStrike" kern="1200" cap="none" spc="0" normalizeH="0" baseline="0" noProof="0" dirty="0">
              <a:ln>
                <a:noFill/>
              </a:ln>
              <a:solidFill>
                <a:prstClr val="black"/>
              </a:solidFill>
              <a:effectLst/>
              <a:uLnTx/>
              <a:uFillTx/>
              <a:latin typeface="Roboto Mono" panose="00000009000000000000" pitchFamily="49" charset="0"/>
              <a:ea typeface="Roboto Mono" panose="00000009000000000000" pitchFamily="49" charset="0"/>
              <a:cs typeface="+mn-cs"/>
            </a:endParaRPr>
          </a:p>
        </p:txBody>
      </p:sp>
      <p:grpSp>
        <p:nvGrpSpPr>
          <p:cNvPr id="17" name="Group 16">
            <a:extLst>
              <a:ext uri="{FF2B5EF4-FFF2-40B4-BE49-F238E27FC236}">
                <a16:creationId xmlns:a16="http://schemas.microsoft.com/office/drawing/2014/main" id="{D51EEC97-217C-CF50-D433-292D7FC4358E}"/>
              </a:ext>
            </a:extLst>
          </p:cNvPr>
          <p:cNvGrpSpPr/>
          <p:nvPr/>
        </p:nvGrpSpPr>
        <p:grpSpPr>
          <a:xfrm>
            <a:off x="2453780" y="4719138"/>
            <a:ext cx="6550552" cy="793576"/>
            <a:chOff x="2593448" y="4276015"/>
            <a:chExt cx="6550552" cy="793576"/>
          </a:xfrm>
        </p:grpSpPr>
        <p:sp>
          <p:nvSpPr>
            <p:cNvPr id="19" name="Rectangle 18">
              <a:extLst>
                <a:ext uri="{FF2B5EF4-FFF2-40B4-BE49-F238E27FC236}">
                  <a16:creationId xmlns:a16="http://schemas.microsoft.com/office/drawing/2014/main" id="{1ABD215E-6A92-BBA8-D145-0F077C66D84B}"/>
                </a:ext>
              </a:extLst>
            </p:cNvPr>
            <p:cNvSpPr/>
            <p:nvPr/>
          </p:nvSpPr>
          <p:spPr>
            <a:xfrm>
              <a:off x="2593448" y="4276015"/>
              <a:ext cx="1034007" cy="633045"/>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BFB1CC05-24B2-1B61-6C77-C1611A105EED}"/>
                </a:ext>
              </a:extLst>
            </p:cNvPr>
            <p:cNvSpPr txBox="1"/>
            <p:nvPr/>
          </p:nvSpPr>
          <p:spPr>
            <a:xfrm>
              <a:off x="6083547" y="4330927"/>
              <a:ext cx="3060453" cy="73866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C00000"/>
                  </a:solidFill>
                  <a:effectLst/>
                  <a:uLnTx/>
                  <a:uFillTx/>
                  <a:latin typeface="Roboto" panose="02000000000000000000" pitchFamily="2" charset="0"/>
                  <a:ea typeface="Roboto" panose="02000000000000000000" pitchFamily="2" charset="0"/>
                  <a:cs typeface="+mn-cs"/>
                </a:rPr>
                <a:t>Number of Cache Blocks Accessed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C00000"/>
                  </a:solidFill>
                  <a:effectLst/>
                  <a:uLnTx/>
                  <a:uFillTx/>
                  <a:latin typeface="Roboto" panose="02000000000000000000" pitchFamily="2" charset="0"/>
                  <a:ea typeface="Roboto" panose="02000000000000000000" pitchFamily="2" charset="0"/>
                  <a:cs typeface="+mn-cs"/>
                </a:rPr>
                <a:t>Per Aggressor Row ACT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C00000"/>
                  </a:solidFill>
                  <a:effectLst/>
                  <a:uLnTx/>
                  <a:uFillTx/>
                  <a:latin typeface="Roboto" panose="02000000000000000000" pitchFamily="2" charset="0"/>
                  <a:ea typeface="Roboto" panose="02000000000000000000" pitchFamily="2" charset="0"/>
                  <a:cs typeface="+mn-cs"/>
                </a:rPr>
                <a:t>(</a:t>
              </a:r>
              <a:r>
                <a:rPr kumimoji="0" lang="en-US" sz="1400" b="0" i="0" u="none" strike="noStrike" kern="1200" cap="none" spc="0" normalizeH="0" baseline="0" noProof="0">
                  <a:ln>
                    <a:noFill/>
                  </a:ln>
                  <a:solidFill>
                    <a:srgbClr val="C00000"/>
                  </a:solidFill>
                  <a:effectLst/>
                  <a:uLnTx/>
                  <a:uFillTx/>
                  <a:latin typeface="Roboto Mono" panose="00000009000000000000" pitchFamily="49" charset="0"/>
                  <a:ea typeface="Roboto Mono" panose="00000009000000000000" pitchFamily="49" charset="0"/>
                  <a:cs typeface="+mn-cs"/>
                </a:rPr>
                <a:t>NUM_READS</a:t>
              </a:r>
              <a:r>
                <a:rPr kumimoji="0" lang="en-US" sz="1400" b="1" i="0" u="none" strike="noStrike" kern="1200" cap="none" spc="0" normalizeH="0" baseline="0" noProof="0">
                  <a:ln>
                    <a:noFill/>
                  </a:ln>
                  <a:solidFill>
                    <a:srgbClr val="C00000"/>
                  </a:solidFill>
                  <a:effectLst/>
                  <a:uLnTx/>
                  <a:uFillTx/>
                  <a:latin typeface="Roboto" panose="02000000000000000000" pitchFamily="2" charset="0"/>
                  <a:ea typeface="Roboto" panose="02000000000000000000" pitchFamily="2" charset="0"/>
                  <a:cs typeface="+mn-cs"/>
                </a:rPr>
                <a:t>=1 is </a:t>
              </a:r>
              <a:r>
                <a:rPr kumimoji="0" lang="en-US" sz="1400" b="1" i="0" u="none" strike="noStrike" kern="1200" cap="none" spc="0" normalizeH="0" baseline="0" noProof="0" err="1">
                  <a:ln>
                    <a:noFill/>
                  </a:ln>
                  <a:solidFill>
                    <a:srgbClr val="C00000"/>
                  </a:solidFill>
                  <a:effectLst/>
                  <a:uLnTx/>
                  <a:uFillTx/>
                  <a:latin typeface="Roboto" panose="02000000000000000000" pitchFamily="2" charset="0"/>
                  <a:ea typeface="Roboto" panose="02000000000000000000" pitchFamily="2" charset="0"/>
                  <a:cs typeface="+mn-cs"/>
                </a:rPr>
                <a:t>Rowhammer</a:t>
              </a:r>
              <a:r>
                <a:rPr kumimoji="0" lang="en-US" sz="1400" b="1" i="0" u="none" strike="noStrike" kern="1200" cap="none" spc="0" normalizeH="0" baseline="0" noProof="0">
                  <a:ln>
                    <a:noFill/>
                  </a:ln>
                  <a:solidFill>
                    <a:srgbClr val="C00000"/>
                  </a:solidFill>
                  <a:effectLst/>
                  <a:uLnTx/>
                  <a:uFillTx/>
                  <a:latin typeface="Roboto" panose="02000000000000000000" pitchFamily="2" charset="0"/>
                  <a:ea typeface="Roboto" panose="02000000000000000000" pitchFamily="2" charset="0"/>
                  <a:cs typeface="+mn-cs"/>
                </a:rPr>
                <a:t>)</a:t>
              </a:r>
              <a:endParaRPr kumimoji="0" lang="en-CH" sz="1400" b="1" i="0" u="none" strike="noStrike" kern="1200" cap="none" spc="0" normalizeH="0" baseline="0" noProof="0">
                <a:ln>
                  <a:noFill/>
                </a:ln>
                <a:solidFill>
                  <a:srgbClr val="C00000"/>
                </a:solidFill>
                <a:effectLst/>
                <a:uLnTx/>
                <a:uFillTx/>
                <a:latin typeface="Roboto" panose="02000000000000000000" pitchFamily="2" charset="0"/>
                <a:ea typeface="Roboto" panose="02000000000000000000" pitchFamily="2" charset="0"/>
                <a:cs typeface="+mn-cs"/>
              </a:endParaRPr>
            </a:p>
          </p:txBody>
        </p:sp>
      </p:grpSp>
    </p:spTree>
    <p:extLst>
      <p:ext uri="{BB962C8B-B14F-4D97-AF65-F5344CB8AC3E}">
        <p14:creationId xmlns:p14="http://schemas.microsoft.com/office/powerpoint/2010/main" val="2426788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Real-System Demonstration (II)</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235</a:t>
            </a:fld>
            <a:endParaRPr kumimoji="0" lang="en-CH" sz="1800" b="1" i="0" u="none" strike="noStrike" kern="1200" cap="none" spc="0" normalizeH="0" baseline="0" noProof="0">
              <a:ln>
                <a:noFill/>
              </a:ln>
              <a:solidFill>
                <a:prstClr val="black">
                  <a:tint val="75000"/>
                </a:prstClr>
              </a:solidFill>
              <a:effectLst/>
              <a:uLnTx/>
              <a:uFillTx/>
              <a:latin typeface="Cambria" panose="02040503050406030204" pitchFamily="18" charset="0"/>
              <a:cs typeface="+mn-cs"/>
            </a:endParaRPr>
          </a:p>
        </p:txBody>
      </p:sp>
      <p:sp>
        <p:nvSpPr>
          <p:cNvPr id="4" name="Content Placeholder 2">
            <a:extLst>
              <a:ext uri="{FF2B5EF4-FFF2-40B4-BE49-F238E27FC236}">
                <a16:creationId xmlns:a16="http://schemas.microsoft.com/office/drawing/2014/main" id="{C4A431FB-1E1C-5E03-A267-C754427685F8}"/>
              </a:ext>
            </a:extLst>
          </p:cNvPr>
          <p:cNvSpPr txBox="1">
            <a:spLocks/>
          </p:cNvSpPr>
          <p:nvPr/>
        </p:nvSpPr>
        <p:spPr>
          <a:xfrm>
            <a:off x="0" y="4901253"/>
            <a:ext cx="9144000" cy="982018"/>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Leveraging RowPress, our user-level program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induces bitflips </a:t>
            </a:r>
            <a:r>
              <a:rPr kumimoji="0" lang="en-GB"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when </a:t>
            </a:r>
            <a:r>
              <a:rPr kumimoji="0" lang="en-GB" sz="28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RowHammer</a:t>
            </a:r>
            <a:r>
              <a:rPr kumimoji="0" lang="en-GB"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cannot</a:t>
            </a:r>
            <a:endPar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8" name="Group 7">
            <a:extLst>
              <a:ext uri="{FF2B5EF4-FFF2-40B4-BE49-F238E27FC236}">
                <a16:creationId xmlns:a16="http://schemas.microsoft.com/office/drawing/2014/main" id="{F6BF52E2-608F-B97B-C9B5-6FFCDBCE2605}"/>
              </a:ext>
            </a:extLst>
          </p:cNvPr>
          <p:cNvGrpSpPr/>
          <p:nvPr/>
        </p:nvGrpSpPr>
        <p:grpSpPr>
          <a:xfrm>
            <a:off x="407930" y="1745230"/>
            <a:ext cx="8328140" cy="2456029"/>
            <a:chOff x="420203" y="2849200"/>
            <a:chExt cx="8303594" cy="2448790"/>
          </a:xfrm>
        </p:grpSpPr>
        <p:grpSp>
          <p:nvGrpSpPr>
            <p:cNvPr id="13" name="Group 12">
              <a:extLst>
                <a:ext uri="{FF2B5EF4-FFF2-40B4-BE49-F238E27FC236}">
                  <a16:creationId xmlns:a16="http://schemas.microsoft.com/office/drawing/2014/main" id="{9FAA9AAE-A9EA-0385-1A14-9AADB264DAB2}"/>
                </a:ext>
              </a:extLst>
            </p:cNvPr>
            <p:cNvGrpSpPr/>
            <p:nvPr/>
          </p:nvGrpSpPr>
          <p:grpSpPr>
            <a:xfrm>
              <a:off x="420203" y="2849200"/>
              <a:ext cx="8303594" cy="2448790"/>
              <a:chOff x="442518" y="1725100"/>
              <a:chExt cx="8303594" cy="2448790"/>
            </a:xfrm>
          </p:grpSpPr>
          <p:pic>
            <p:nvPicPr>
              <p:cNvPr id="18" name="Google Shape;711;p65">
                <a:extLst>
                  <a:ext uri="{FF2B5EF4-FFF2-40B4-BE49-F238E27FC236}">
                    <a16:creationId xmlns:a16="http://schemas.microsoft.com/office/drawing/2014/main" id="{5A1C5D71-6992-31FE-7DB4-03710465AB12}"/>
                  </a:ext>
                </a:extLst>
              </p:cNvPr>
              <p:cNvPicPr preferRelativeResize="0"/>
              <p:nvPr/>
            </p:nvPicPr>
            <p:blipFill rotWithShape="1">
              <a:blip r:embed="rId3">
                <a:alphaModFix/>
              </a:blip>
              <a:srcRect l="-84" t="63857"/>
              <a:stretch/>
            </p:blipFill>
            <p:spPr>
              <a:xfrm>
                <a:off x="493019" y="1969477"/>
                <a:ext cx="8253093" cy="2204413"/>
              </a:xfrm>
              <a:prstGeom prst="rect">
                <a:avLst/>
              </a:prstGeom>
              <a:noFill/>
              <a:ln>
                <a:noFill/>
              </a:ln>
            </p:spPr>
          </p:pic>
          <p:pic>
            <p:nvPicPr>
              <p:cNvPr id="19" name="Google Shape;711;p65">
                <a:extLst>
                  <a:ext uri="{FF2B5EF4-FFF2-40B4-BE49-F238E27FC236}">
                    <a16:creationId xmlns:a16="http://schemas.microsoft.com/office/drawing/2014/main" id="{00AC1C74-B69B-FF76-B5E8-7BBB8039054C}"/>
                  </a:ext>
                </a:extLst>
              </p:cNvPr>
              <p:cNvPicPr preferRelativeResize="0"/>
              <p:nvPr/>
            </p:nvPicPr>
            <p:blipFill rotWithShape="1">
              <a:blip r:embed="rId3">
                <a:alphaModFix/>
              </a:blip>
              <a:srcRect l="-43" t="1826" r="-43" b="95148"/>
              <a:stretch/>
            </p:blipFill>
            <p:spPr>
              <a:xfrm>
                <a:off x="442518" y="1725100"/>
                <a:ext cx="8253093" cy="184557"/>
              </a:xfrm>
              <a:prstGeom prst="rect">
                <a:avLst/>
              </a:prstGeom>
              <a:noFill/>
              <a:ln>
                <a:noFill/>
              </a:ln>
            </p:spPr>
          </p:pic>
        </p:grpSp>
        <p:sp>
          <p:nvSpPr>
            <p:cNvPr id="15" name="Rectangle 14">
              <a:extLst>
                <a:ext uri="{FF2B5EF4-FFF2-40B4-BE49-F238E27FC236}">
                  <a16:creationId xmlns:a16="http://schemas.microsoft.com/office/drawing/2014/main" id="{9E22FC00-0F0F-A40F-A35F-DD0763F1FAB3}"/>
                </a:ext>
              </a:extLst>
            </p:cNvPr>
            <p:cNvSpPr/>
            <p:nvPr/>
          </p:nvSpPr>
          <p:spPr>
            <a:xfrm>
              <a:off x="420203" y="3085432"/>
              <a:ext cx="259581" cy="1709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58D0D4A1-321C-5ED4-6873-605F96330D0D}"/>
              </a:ext>
            </a:extLst>
          </p:cNvPr>
          <p:cNvGrpSpPr/>
          <p:nvPr/>
        </p:nvGrpSpPr>
        <p:grpSpPr>
          <a:xfrm>
            <a:off x="1088572" y="2035825"/>
            <a:ext cx="4482935" cy="1832758"/>
            <a:chOff x="1088572" y="1935678"/>
            <a:chExt cx="4482935" cy="1832758"/>
          </a:xfrm>
        </p:grpSpPr>
        <p:sp>
          <p:nvSpPr>
            <p:cNvPr id="3" name="Rectangle 2">
              <a:extLst>
                <a:ext uri="{FF2B5EF4-FFF2-40B4-BE49-F238E27FC236}">
                  <a16:creationId xmlns:a16="http://schemas.microsoft.com/office/drawing/2014/main" id="{F67A96D7-92EC-3F9F-760D-B26CA59EDF8E}"/>
                </a:ext>
              </a:extLst>
            </p:cNvPr>
            <p:cNvSpPr/>
            <p:nvPr/>
          </p:nvSpPr>
          <p:spPr>
            <a:xfrm>
              <a:off x="1088572" y="1935678"/>
              <a:ext cx="380010" cy="1832758"/>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BCC6C12D-DE60-8B8F-29EA-87E5607E0D05}"/>
                </a:ext>
              </a:extLst>
            </p:cNvPr>
            <p:cNvSpPr/>
            <p:nvPr/>
          </p:nvSpPr>
          <p:spPr>
            <a:xfrm>
              <a:off x="5191497" y="1935678"/>
              <a:ext cx="380010" cy="1832758"/>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3BCCDF2E-6EEF-1042-98BB-61CC556FF7A4}"/>
              </a:ext>
            </a:extLst>
          </p:cNvPr>
          <p:cNvGrpSpPr/>
          <p:nvPr/>
        </p:nvGrpSpPr>
        <p:grpSpPr>
          <a:xfrm>
            <a:off x="2788722" y="2035825"/>
            <a:ext cx="5207330" cy="1832758"/>
            <a:chOff x="1088571" y="1935678"/>
            <a:chExt cx="5207330" cy="1832758"/>
          </a:xfrm>
        </p:grpSpPr>
        <p:sp>
          <p:nvSpPr>
            <p:cNvPr id="10" name="Rectangle 9">
              <a:extLst>
                <a:ext uri="{FF2B5EF4-FFF2-40B4-BE49-F238E27FC236}">
                  <a16:creationId xmlns:a16="http://schemas.microsoft.com/office/drawing/2014/main" id="{173AF7BC-ED6C-A9B5-E699-B73569FB9719}"/>
                </a:ext>
              </a:extLst>
            </p:cNvPr>
            <p:cNvSpPr/>
            <p:nvPr/>
          </p:nvSpPr>
          <p:spPr>
            <a:xfrm>
              <a:off x="1088571" y="1935678"/>
              <a:ext cx="1082633" cy="183275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4DBA2A0-CD86-593F-6D14-6E3AFC5BF337}"/>
                </a:ext>
              </a:extLst>
            </p:cNvPr>
            <p:cNvSpPr/>
            <p:nvPr/>
          </p:nvSpPr>
          <p:spPr>
            <a:xfrm>
              <a:off x="5191497" y="1935678"/>
              <a:ext cx="1104404" cy="183275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FBFD5342-F1B3-9DD4-BC80-E3D9836A5732}"/>
              </a:ext>
            </a:extLst>
          </p:cNvPr>
          <p:cNvSpPr txBox="1"/>
          <p:nvPr/>
        </p:nvSpPr>
        <p:spPr>
          <a:xfrm>
            <a:off x="225991" y="834434"/>
            <a:ext cx="556288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mbria"/>
                <a:ea typeface="Cambria"/>
                <a:cs typeface="Calibri"/>
              </a:rPr>
              <a:t>On 1500 victim rows</a:t>
            </a:r>
            <a:endParaRPr kumimoji="0" lang="en-US" sz="2800" b="1" i="0" u="none" strike="noStrike" kern="1200" cap="none" spc="0" normalizeH="0" baseline="0" noProof="0">
              <a:ln>
                <a:noFill/>
              </a:ln>
              <a:solidFill>
                <a:prstClr val="black"/>
              </a:solidFill>
              <a:effectLst/>
              <a:uLnTx/>
              <a:uFillTx/>
              <a:latin typeface="Cambria"/>
              <a:ea typeface="Cambria"/>
              <a:cs typeface="+mn-cs"/>
            </a:endParaRPr>
          </a:p>
        </p:txBody>
      </p:sp>
    </p:spTree>
    <p:extLst>
      <p:ext uri="{BB962C8B-B14F-4D97-AF65-F5344CB8AC3E}">
        <p14:creationId xmlns:p14="http://schemas.microsoft.com/office/powerpoint/2010/main" val="64665969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latin typeface="Cambria"/>
                <a:ea typeface="Cambria"/>
              </a:rPr>
              <a:t>Mitigating </a:t>
            </a:r>
            <a:r>
              <a:rPr lang="en-US" err="1">
                <a:latin typeface="Cambria"/>
                <a:ea typeface="Cambria"/>
              </a:rPr>
              <a:t>RowPress</a:t>
            </a:r>
            <a:r>
              <a:rPr lang="en-US">
                <a:latin typeface="Cambria"/>
                <a:ea typeface="Cambria"/>
              </a:rPr>
              <a:t> (I)</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236</a:t>
            </a:fld>
            <a:endParaRPr kumimoji="0" lang="en-CH" sz="1800" b="1" i="0" u="none" strike="noStrike" kern="1200" cap="none" spc="0" normalizeH="0" baseline="0" noProof="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73248" y="811312"/>
            <a:ext cx="8863692" cy="5613347"/>
          </a:xfrm>
        </p:spPr>
        <p:txBody>
          <a:bodyPr>
            <a:normAutofit/>
          </a:bodyPr>
          <a:lstStyle/>
          <a:p>
            <a:pPr marL="0" indent="0">
              <a:spcAft>
                <a:spcPts val="600"/>
              </a:spcAft>
              <a:buNone/>
            </a:pPr>
            <a:r>
              <a:rPr lang="en-GB" sz="2800" dirty="0"/>
              <a:t>We propose a methodology to adapt existing </a:t>
            </a:r>
            <a:r>
              <a:rPr lang="en-GB" sz="2800" dirty="0" err="1"/>
              <a:t>RowHammer</a:t>
            </a:r>
            <a:r>
              <a:rPr lang="en-GB" sz="2800" dirty="0"/>
              <a:t> mitigations to </a:t>
            </a:r>
            <a:r>
              <a:rPr lang="en-GB" sz="2800" b="1" dirty="0">
                <a:solidFill>
                  <a:srgbClr val="7030A0"/>
                </a:solidFill>
              </a:rPr>
              <a:t>also mitigate RowPress</a:t>
            </a:r>
          </a:p>
          <a:p>
            <a:pPr marL="0" indent="0">
              <a:spcBef>
                <a:spcPts val="600"/>
              </a:spcBef>
              <a:buNone/>
            </a:pPr>
            <a:r>
              <a:rPr lang="en-GB" sz="2800" b="1" dirty="0"/>
              <a:t>Key Idea:</a:t>
            </a:r>
          </a:p>
          <a:p>
            <a:pPr marL="514350" indent="-514350">
              <a:spcAft>
                <a:spcPts val="600"/>
              </a:spcAft>
              <a:buFont typeface="+mj-lt"/>
              <a:buAutoNum type="arabicPeriod"/>
            </a:pPr>
            <a:r>
              <a:rPr lang="en-GB" dirty="0"/>
              <a:t>Limit the maximum row open time (</a:t>
            </a:r>
            <a:r>
              <a:rPr lang="en-GB" b="1" dirty="0" err="1">
                <a:solidFill>
                  <a:srgbClr val="C00000"/>
                </a:solidFill>
              </a:rPr>
              <a:t>tmro</a:t>
            </a:r>
            <a:r>
              <a:rPr lang="en-GB" dirty="0"/>
              <a:t>)</a:t>
            </a:r>
          </a:p>
          <a:p>
            <a:pPr marL="514350" indent="-514350">
              <a:spcBef>
                <a:spcPts val="0"/>
              </a:spcBef>
              <a:buFont typeface="+mj-lt"/>
              <a:buAutoNum type="arabicPeriod"/>
            </a:pPr>
            <a:r>
              <a:rPr lang="en-GB" dirty="0"/>
              <a:t>Configure the </a:t>
            </a:r>
            <a:r>
              <a:rPr lang="en-GB" dirty="0" err="1"/>
              <a:t>RowHammer</a:t>
            </a:r>
            <a:r>
              <a:rPr lang="en-GB" dirty="0"/>
              <a:t> mitigation to account for the </a:t>
            </a:r>
            <a:br>
              <a:rPr lang="en-GB" dirty="0"/>
            </a:br>
            <a:r>
              <a:rPr lang="en-GB" b="1" dirty="0">
                <a:solidFill>
                  <a:srgbClr val="C00000"/>
                </a:solidFill>
              </a:rPr>
              <a:t>RowPress-induced reduction in </a:t>
            </a:r>
            <a:r>
              <a:rPr lang="en-GB" b="1" dirty="0" err="1">
                <a:solidFill>
                  <a:srgbClr val="C00000"/>
                </a:solidFill>
              </a:rPr>
              <a:t>AC</a:t>
            </a:r>
            <a:r>
              <a:rPr lang="en-GB" sz="2000" b="1" dirty="0" err="1">
                <a:solidFill>
                  <a:srgbClr val="C00000"/>
                </a:solidFill>
              </a:rPr>
              <a:t>min</a:t>
            </a:r>
            <a:endParaRPr lang="en-GB" dirty="0">
              <a:solidFill>
                <a:srgbClr val="C00000"/>
              </a:solidFill>
            </a:endParaRPr>
          </a:p>
          <a:p>
            <a:pPr marL="971550" lvl="1" indent="-514350">
              <a:spcAft>
                <a:spcPts val="600"/>
              </a:spcAft>
              <a:buFont typeface="+mj-lt"/>
              <a:buAutoNum type="arabicPeriod"/>
            </a:pPr>
            <a:endParaRPr lang="en-GB" sz="2400" dirty="0"/>
          </a:p>
          <a:p>
            <a:pPr marL="914400" lvl="1" indent="-457200">
              <a:spcAft>
                <a:spcPts val="600"/>
              </a:spcAft>
              <a:buFont typeface="+mj-lt"/>
              <a:buAutoNum type="arabicPeriod"/>
            </a:pPr>
            <a:endParaRPr lang="en-GB" dirty="0"/>
          </a:p>
        </p:txBody>
      </p:sp>
      <p:grpSp>
        <p:nvGrpSpPr>
          <p:cNvPr id="4" name="Group 3">
            <a:extLst>
              <a:ext uri="{FF2B5EF4-FFF2-40B4-BE49-F238E27FC236}">
                <a16:creationId xmlns:a16="http://schemas.microsoft.com/office/drawing/2014/main" id="{56AD2E9D-B43D-8138-75B4-54EF00BB4B9C}"/>
              </a:ext>
            </a:extLst>
          </p:cNvPr>
          <p:cNvGrpSpPr/>
          <p:nvPr/>
        </p:nvGrpSpPr>
        <p:grpSpPr>
          <a:xfrm>
            <a:off x="2867517" y="3602045"/>
            <a:ext cx="3719344" cy="2053502"/>
            <a:chOff x="2338556" y="3029455"/>
            <a:chExt cx="3719344" cy="2053502"/>
          </a:xfrm>
        </p:grpSpPr>
        <p:grpSp>
          <p:nvGrpSpPr>
            <p:cNvPr id="5" name="Group 4">
              <a:extLst>
                <a:ext uri="{FF2B5EF4-FFF2-40B4-BE49-F238E27FC236}">
                  <a16:creationId xmlns:a16="http://schemas.microsoft.com/office/drawing/2014/main" id="{B3A267B0-0476-AAB0-DA7F-B4697C79FBD9}"/>
                </a:ext>
              </a:extLst>
            </p:cNvPr>
            <p:cNvGrpSpPr/>
            <p:nvPr/>
          </p:nvGrpSpPr>
          <p:grpSpPr>
            <a:xfrm>
              <a:off x="2637690" y="3125574"/>
              <a:ext cx="3420210" cy="1689339"/>
              <a:chOff x="1371600" y="2354873"/>
              <a:chExt cx="2076555" cy="2148254"/>
            </a:xfrm>
          </p:grpSpPr>
          <p:cxnSp>
            <p:nvCxnSpPr>
              <p:cNvPr id="10" name="Straight Arrow Connector 9">
                <a:extLst>
                  <a:ext uri="{FF2B5EF4-FFF2-40B4-BE49-F238E27FC236}">
                    <a16:creationId xmlns:a16="http://schemas.microsoft.com/office/drawing/2014/main" id="{1444E9E1-6156-632A-BCC0-2AC1A9F81D23}"/>
                  </a:ext>
                </a:extLst>
              </p:cNvPr>
              <p:cNvCxnSpPr>
                <a:cxnSpLocks/>
              </p:cNvCxnSpPr>
              <p:nvPr/>
            </p:nvCxnSpPr>
            <p:spPr>
              <a:xfrm>
                <a:off x="1371600" y="4369778"/>
                <a:ext cx="207655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28E220C-7D04-D2BF-A55B-82FBCE45C07B}"/>
                  </a:ext>
                </a:extLst>
              </p:cNvPr>
              <p:cNvCxnSpPr>
                <a:cxnSpLocks/>
              </p:cNvCxnSpPr>
              <p:nvPr/>
            </p:nvCxnSpPr>
            <p:spPr>
              <a:xfrm flipV="1">
                <a:off x="1497623" y="2354873"/>
                <a:ext cx="0" cy="21482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59A904DF-C90F-A635-C2F0-5E6387B28536}"/>
                </a:ext>
              </a:extLst>
            </p:cNvPr>
            <p:cNvSpPr txBox="1"/>
            <p:nvPr/>
          </p:nvSpPr>
          <p:spPr>
            <a:xfrm>
              <a:off x="3409405" y="4744403"/>
              <a:ext cx="1964704"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Roboto Black" panose="02000000000000000000" pitchFamily="2" charset="0"/>
                </a:rPr>
                <a:t>Row Open Time</a:t>
              </a:r>
            </a:p>
          </p:txBody>
        </p:sp>
        <p:sp>
          <p:nvSpPr>
            <p:cNvPr id="8" name="TextBox 7">
              <a:extLst>
                <a:ext uri="{FF2B5EF4-FFF2-40B4-BE49-F238E27FC236}">
                  <a16:creationId xmlns:a16="http://schemas.microsoft.com/office/drawing/2014/main" id="{1BCDE78E-D8BE-7D84-BA03-B7069E7B1A9A}"/>
                </a:ext>
              </a:extLst>
            </p:cNvPr>
            <p:cNvSpPr txBox="1"/>
            <p:nvPr/>
          </p:nvSpPr>
          <p:spPr>
            <a:xfrm rot="16200000">
              <a:off x="1525481" y="3842530"/>
              <a:ext cx="1964704"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err="1">
                  <a:ln>
                    <a:noFill/>
                  </a:ln>
                  <a:solidFill>
                    <a:prstClr val="black"/>
                  </a:solidFill>
                  <a:effectLst/>
                  <a:uLnTx/>
                  <a:uFillTx/>
                  <a:latin typeface="Cambria" panose="02040503050406030204" pitchFamily="18" charset="0"/>
                  <a:ea typeface="Cambria" panose="02040503050406030204" pitchFamily="18" charset="0"/>
                  <a:cs typeface="Roboto Black" panose="02000000000000000000" pitchFamily="2" charset="0"/>
                </a:rPr>
                <a:t>AC</a:t>
              </a:r>
              <a:r>
                <a:rPr kumimoji="0" lang="en-US" sz="1200" b="1" i="0" u="none" strike="noStrike" kern="1200" cap="none" spc="0" normalizeH="0" baseline="0" noProof="0" err="1">
                  <a:ln>
                    <a:noFill/>
                  </a:ln>
                  <a:solidFill>
                    <a:prstClr val="black"/>
                  </a:solidFill>
                  <a:effectLst/>
                  <a:uLnTx/>
                  <a:uFillTx/>
                  <a:latin typeface="Cambria" panose="02040503050406030204" pitchFamily="18" charset="0"/>
                  <a:ea typeface="Cambria" panose="02040503050406030204" pitchFamily="18" charset="0"/>
                  <a:cs typeface="Roboto Black" panose="02000000000000000000" pitchFamily="2" charset="0"/>
                </a:rPr>
                <a:t>min</a:t>
              </a:r>
              <a:endParaRPr kumimoji="0" lang="en-US" sz="14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Roboto Black" panose="02000000000000000000" pitchFamily="2" charset="0"/>
              </a:endParaRPr>
            </a:p>
          </p:txBody>
        </p:sp>
        <p:sp>
          <p:nvSpPr>
            <p:cNvPr id="9" name="Freeform: Shape 8">
              <a:extLst>
                <a:ext uri="{FF2B5EF4-FFF2-40B4-BE49-F238E27FC236}">
                  <a16:creationId xmlns:a16="http://schemas.microsoft.com/office/drawing/2014/main" id="{50B2017B-3CAE-872E-085E-1BBEDDC4556B}"/>
                </a:ext>
              </a:extLst>
            </p:cNvPr>
            <p:cNvSpPr/>
            <p:nvPr/>
          </p:nvSpPr>
          <p:spPr>
            <a:xfrm>
              <a:off x="2971798" y="3451276"/>
              <a:ext cx="2839918" cy="1084598"/>
            </a:xfrm>
            <a:custGeom>
              <a:avLst/>
              <a:gdLst>
                <a:gd name="connsiteX0" fmla="*/ 0 w 1943100"/>
                <a:gd name="connsiteY0" fmla="*/ 0 h 1178492"/>
                <a:gd name="connsiteX1" fmla="*/ 105508 w 1943100"/>
                <a:gd name="connsiteY1" fmla="*/ 184639 h 1178492"/>
                <a:gd name="connsiteX2" fmla="*/ 140677 w 1943100"/>
                <a:gd name="connsiteY2" fmla="*/ 246185 h 1178492"/>
                <a:gd name="connsiteX3" fmla="*/ 175846 w 1943100"/>
                <a:gd name="connsiteY3" fmla="*/ 325315 h 1178492"/>
                <a:gd name="connsiteX4" fmla="*/ 263769 w 1943100"/>
                <a:gd name="connsiteY4" fmla="*/ 448408 h 1178492"/>
                <a:gd name="connsiteX5" fmla="*/ 465993 w 1943100"/>
                <a:gd name="connsiteY5" fmla="*/ 615462 h 1178492"/>
                <a:gd name="connsiteX6" fmla="*/ 668216 w 1943100"/>
                <a:gd name="connsiteY6" fmla="*/ 729762 h 1178492"/>
                <a:gd name="connsiteX7" fmla="*/ 782516 w 1943100"/>
                <a:gd name="connsiteY7" fmla="*/ 773723 h 1178492"/>
                <a:gd name="connsiteX8" fmla="*/ 905608 w 1943100"/>
                <a:gd name="connsiteY8" fmla="*/ 852854 h 1178492"/>
                <a:gd name="connsiteX9" fmla="*/ 975946 w 1943100"/>
                <a:gd name="connsiteY9" fmla="*/ 914400 h 1178492"/>
                <a:gd name="connsiteX10" fmla="*/ 1116623 w 1943100"/>
                <a:gd name="connsiteY10" fmla="*/ 967154 h 1178492"/>
                <a:gd name="connsiteX11" fmla="*/ 1257300 w 1943100"/>
                <a:gd name="connsiteY11" fmla="*/ 1028700 h 1178492"/>
                <a:gd name="connsiteX12" fmla="*/ 1292469 w 1943100"/>
                <a:gd name="connsiteY12" fmla="*/ 1046285 h 1178492"/>
                <a:gd name="connsiteX13" fmla="*/ 1389185 w 1943100"/>
                <a:gd name="connsiteY13" fmla="*/ 1072662 h 1178492"/>
                <a:gd name="connsiteX14" fmla="*/ 1441939 w 1943100"/>
                <a:gd name="connsiteY14" fmla="*/ 1099039 h 1178492"/>
                <a:gd name="connsiteX15" fmla="*/ 1591408 w 1943100"/>
                <a:gd name="connsiteY15" fmla="*/ 1134208 h 1178492"/>
                <a:gd name="connsiteX16" fmla="*/ 1688123 w 1943100"/>
                <a:gd name="connsiteY16" fmla="*/ 1151792 h 1178492"/>
                <a:gd name="connsiteX17" fmla="*/ 1749669 w 1943100"/>
                <a:gd name="connsiteY17" fmla="*/ 1169377 h 1178492"/>
                <a:gd name="connsiteX18" fmla="*/ 1943100 w 1943100"/>
                <a:gd name="connsiteY18" fmla="*/ 1178169 h 1178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43100" h="1178492">
                  <a:moveTo>
                    <a:pt x="0" y="0"/>
                  </a:moveTo>
                  <a:cubicBezTo>
                    <a:pt x="82010" y="102514"/>
                    <a:pt x="-12587" y="-22028"/>
                    <a:pt x="105508" y="184639"/>
                  </a:cubicBezTo>
                  <a:cubicBezTo>
                    <a:pt x="117231" y="205154"/>
                    <a:pt x="130110" y="225051"/>
                    <a:pt x="140677" y="246185"/>
                  </a:cubicBezTo>
                  <a:cubicBezTo>
                    <a:pt x="153586" y="272002"/>
                    <a:pt x="162341" y="299805"/>
                    <a:pt x="175846" y="325315"/>
                  </a:cubicBezTo>
                  <a:cubicBezTo>
                    <a:pt x="199936" y="370818"/>
                    <a:pt x="228603" y="411044"/>
                    <a:pt x="263769" y="448408"/>
                  </a:cubicBezTo>
                  <a:cubicBezTo>
                    <a:pt x="350959" y="541047"/>
                    <a:pt x="359091" y="551321"/>
                    <a:pt x="465993" y="615462"/>
                  </a:cubicBezTo>
                  <a:cubicBezTo>
                    <a:pt x="532389" y="655299"/>
                    <a:pt x="595947" y="701967"/>
                    <a:pt x="668216" y="729762"/>
                  </a:cubicBezTo>
                  <a:cubicBezTo>
                    <a:pt x="706316" y="744416"/>
                    <a:pt x="745354" y="756831"/>
                    <a:pt x="782516" y="773723"/>
                  </a:cubicBezTo>
                  <a:cubicBezTo>
                    <a:pt x="832010" y="796220"/>
                    <a:pt x="866718" y="817853"/>
                    <a:pt x="905608" y="852854"/>
                  </a:cubicBezTo>
                  <a:cubicBezTo>
                    <a:pt x="947898" y="890915"/>
                    <a:pt x="936988" y="892138"/>
                    <a:pt x="975946" y="914400"/>
                  </a:cubicBezTo>
                  <a:cubicBezTo>
                    <a:pt x="1073232" y="969993"/>
                    <a:pt x="916777" y="867232"/>
                    <a:pt x="1116623" y="967154"/>
                  </a:cubicBezTo>
                  <a:cubicBezTo>
                    <a:pt x="1259036" y="1038359"/>
                    <a:pt x="1114964" y="969392"/>
                    <a:pt x="1257300" y="1028700"/>
                  </a:cubicBezTo>
                  <a:cubicBezTo>
                    <a:pt x="1269399" y="1033741"/>
                    <a:pt x="1280300" y="1041417"/>
                    <a:pt x="1292469" y="1046285"/>
                  </a:cubicBezTo>
                  <a:cubicBezTo>
                    <a:pt x="1337085" y="1064131"/>
                    <a:pt x="1345039" y="1063832"/>
                    <a:pt x="1389185" y="1072662"/>
                  </a:cubicBezTo>
                  <a:cubicBezTo>
                    <a:pt x="1406770" y="1081454"/>
                    <a:pt x="1423400" y="1092496"/>
                    <a:pt x="1441939" y="1099039"/>
                  </a:cubicBezTo>
                  <a:cubicBezTo>
                    <a:pt x="1531112" y="1130511"/>
                    <a:pt x="1518892" y="1119705"/>
                    <a:pt x="1591408" y="1134208"/>
                  </a:cubicBezTo>
                  <a:cubicBezTo>
                    <a:pt x="1695027" y="1154932"/>
                    <a:pt x="1531702" y="1129447"/>
                    <a:pt x="1688123" y="1151792"/>
                  </a:cubicBezTo>
                  <a:cubicBezTo>
                    <a:pt x="1708638" y="1157654"/>
                    <a:pt x="1728623" y="1165869"/>
                    <a:pt x="1749669" y="1169377"/>
                  </a:cubicBezTo>
                  <a:cubicBezTo>
                    <a:pt x="1819933" y="1181088"/>
                    <a:pt x="1872331" y="1178169"/>
                    <a:pt x="1943100" y="1178169"/>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 name="Group 11">
            <a:extLst>
              <a:ext uri="{FF2B5EF4-FFF2-40B4-BE49-F238E27FC236}">
                <a16:creationId xmlns:a16="http://schemas.microsoft.com/office/drawing/2014/main" id="{5FC61C19-6902-6B15-947B-1833A3EB287D}"/>
              </a:ext>
            </a:extLst>
          </p:cNvPr>
          <p:cNvGrpSpPr/>
          <p:nvPr/>
        </p:nvGrpSpPr>
        <p:grpSpPr>
          <a:xfrm>
            <a:off x="5066740" y="4023866"/>
            <a:ext cx="2281573" cy="662432"/>
            <a:chOff x="4537779" y="3451276"/>
            <a:chExt cx="2281573" cy="662432"/>
          </a:xfrm>
        </p:grpSpPr>
        <p:cxnSp>
          <p:nvCxnSpPr>
            <p:cNvPr id="13" name="Straight Arrow Connector 12">
              <a:extLst>
                <a:ext uri="{FF2B5EF4-FFF2-40B4-BE49-F238E27FC236}">
                  <a16:creationId xmlns:a16="http://schemas.microsoft.com/office/drawing/2014/main" id="{7A1FC282-65D0-7D6A-5A01-B2C1AD9F836B}"/>
                </a:ext>
              </a:extLst>
            </p:cNvPr>
            <p:cNvCxnSpPr>
              <a:cxnSpLocks/>
            </p:cNvCxnSpPr>
            <p:nvPr/>
          </p:nvCxnSpPr>
          <p:spPr>
            <a:xfrm>
              <a:off x="4563207" y="3451276"/>
              <a:ext cx="0" cy="662432"/>
            </a:xfrm>
            <a:prstGeom prst="straightConnector1">
              <a:avLst/>
            </a:prstGeom>
            <a:ln w="28575">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6B06730-677E-FB2E-1795-86D08B7578FC}"/>
                </a:ext>
              </a:extLst>
            </p:cNvPr>
            <p:cNvSpPr txBox="1"/>
            <p:nvPr/>
          </p:nvSpPr>
          <p:spPr>
            <a:xfrm>
              <a:off x="4537779" y="3482820"/>
              <a:ext cx="2281573"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err="1">
                  <a:ln>
                    <a:noFill/>
                  </a:ln>
                  <a:solidFill>
                    <a:srgbClr val="C00000"/>
                  </a:solidFill>
                  <a:effectLst/>
                  <a:uLnTx/>
                  <a:uFillTx/>
                  <a:latin typeface="Cambria" panose="02040503050406030204" pitchFamily="18" charset="0"/>
                  <a:ea typeface="Cambria" panose="02040503050406030204" pitchFamily="18" charset="0"/>
                  <a:cs typeface="Roboto Black" panose="02000000000000000000" pitchFamily="2" charset="0"/>
                </a:rPr>
                <a:t>RowPress</a:t>
              </a: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Cambria" panose="02040503050406030204" pitchFamily="18" charset="0"/>
                  <a:cs typeface="Roboto Black" panose="02000000000000000000" pitchFamily="2" charset="0"/>
                </a:rPr>
                <a:t>-Induced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err="1">
                  <a:ln>
                    <a:noFill/>
                  </a:ln>
                  <a:solidFill>
                    <a:srgbClr val="C00000"/>
                  </a:solidFill>
                  <a:effectLst/>
                  <a:uLnTx/>
                  <a:uFillTx/>
                  <a:latin typeface="Cambria" panose="02040503050406030204" pitchFamily="18" charset="0"/>
                  <a:ea typeface="Cambria" panose="02040503050406030204" pitchFamily="18" charset="0"/>
                  <a:cs typeface="Roboto Black" panose="02000000000000000000" pitchFamily="2" charset="0"/>
                </a:rPr>
                <a:t>AC</a:t>
              </a:r>
              <a:r>
                <a:rPr kumimoji="0" lang="en-US" sz="1200" b="1" i="0" u="none" strike="noStrike" kern="1200" cap="none" spc="0" normalizeH="0" baseline="0" noProof="0" err="1">
                  <a:ln>
                    <a:noFill/>
                  </a:ln>
                  <a:solidFill>
                    <a:srgbClr val="C00000"/>
                  </a:solidFill>
                  <a:effectLst/>
                  <a:uLnTx/>
                  <a:uFillTx/>
                  <a:latin typeface="Cambria" panose="02040503050406030204" pitchFamily="18" charset="0"/>
                  <a:ea typeface="Cambria" panose="02040503050406030204" pitchFamily="18" charset="0"/>
                  <a:cs typeface="Roboto Black" panose="02000000000000000000" pitchFamily="2" charset="0"/>
                </a:rPr>
                <a:t>min</a:t>
              </a: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Cambria" panose="02040503050406030204" pitchFamily="18" charset="0"/>
                  <a:cs typeface="Roboto Black" panose="02000000000000000000" pitchFamily="2" charset="0"/>
                </a:rPr>
                <a:t> Reduction</a:t>
              </a:r>
              <a:endParaRPr kumimoji="0" lang="en-US" sz="16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Roboto Black" panose="02000000000000000000" pitchFamily="2" charset="0"/>
              </a:endParaRPr>
            </a:p>
          </p:txBody>
        </p:sp>
      </p:grpSp>
      <p:grpSp>
        <p:nvGrpSpPr>
          <p:cNvPr id="15" name="Group 14">
            <a:extLst>
              <a:ext uri="{FF2B5EF4-FFF2-40B4-BE49-F238E27FC236}">
                <a16:creationId xmlns:a16="http://schemas.microsoft.com/office/drawing/2014/main" id="{E1199A16-3839-302E-B617-BBDFA1D9A008}"/>
              </a:ext>
            </a:extLst>
          </p:cNvPr>
          <p:cNvGrpSpPr/>
          <p:nvPr/>
        </p:nvGrpSpPr>
        <p:grpSpPr>
          <a:xfrm>
            <a:off x="3245640" y="4023944"/>
            <a:ext cx="2092712" cy="662354"/>
            <a:chOff x="2845256" y="3451276"/>
            <a:chExt cx="1337609" cy="662354"/>
          </a:xfrm>
        </p:grpSpPr>
        <p:cxnSp>
          <p:nvCxnSpPr>
            <p:cNvPr id="16" name="Straight Connector 15">
              <a:extLst>
                <a:ext uri="{FF2B5EF4-FFF2-40B4-BE49-F238E27FC236}">
                  <a16:creationId xmlns:a16="http://schemas.microsoft.com/office/drawing/2014/main" id="{7976BF6A-E038-C552-A437-D1026E7A29C3}"/>
                </a:ext>
              </a:extLst>
            </p:cNvPr>
            <p:cNvCxnSpPr>
              <a:cxnSpLocks/>
            </p:cNvCxnSpPr>
            <p:nvPr/>
          </p:nvCxnSpPr>
          <p:spPr>
            <a:xfrm flipH="1">
              <a:off x="2845257" y="3451276"/>
              <a:ext cx="1337608"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E7C0D97-18AA-8A96-BBFF-D9E341284287}"/>
                </a:ext>
              </a:extLst>
            </p:cNvPr>
            <p:cNvCxnSpPr>
              <a:cxnSpLocks/>
            </p:cNvCxnSpPr>
            <p:nvPr/>
          </p:nvCxnSpPr>
          <p:spPr>
            <a:xfrm flipH="1">
              <a:off x="2845256" y="4113630"/>
              <a:ext cx="1337608"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4F6148FC-DA03-57B7-723E-DC0578097A60}"/>
              </a:ext>
            </a:extLst>
          </p:cNvPr>
          <p:cNvSpPr txBox="1"/>
          <p:nvPr/>
        </p:nvSpPr>
        <p:spPr>
          <a:xfrm>
            <a:off x="1563368" y="3602045"/>
            <a:ext cx="1384351" cy="7386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D7D31"/>
                </a:solidFill>
                <a:effectLst/>
                <a:uLnTx/>
                <a:uFillTx/>
                <a:latin typeface="Cambria" panose="02040503050406030204" pitchFamily="18" charset="0"/>
                <a:ea typeface="Cambria" panose="02040503050406030204" pitchFamily="18" charset="0"/>
                <a:cs typeface="Roboto Black" panose="02000000000000000000" pitchFamily="2" charset="0"/>
              </a:rPr>
              <a:t>Original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err="1">
                <a:ln>
                  <a:noFill/>
                </a:ln>
                <a:solidFill>
                  <a:srgbClr val="ED7D31"/>
                </a:solidFill>
                <a:effectLst/>
                <a:uLnTx/>
                <a:uFillTx/>
                <a:latin typeface="Cambria" panose="02040503050406030204" pitchFamily="18" charset="0"/>
                <a:ea typeface="Cambria" panose="02040503050406030204" pitchFamily="18" charset="0"/>
                <a:cs typeface="Roboto Black" panose="02000000000000000000" pitchFamily="2" charset="0"/>
              </a:rPr>
              <a:t>RowHammer</a:t>
            </a:r>
            <a:r>
              <a:rPr kumimoji="0" lang="en-US" sz="1400" b="1" i="0" u="none" strike="noStrike" kern="1200" cap="none" spc="0" normalizeH="0" baseline="0" noProof="0">
                <a:ln>
                  <a:noFill/>
                </a:ln>
                <a:solidFill>
                  <a:srgbClr val="ED7D31"/>
                </a:solidFill>
                <a:effectLst/>
                <a:uLnTx/>
                <a:uFillTx/>
                <a:latin typeface="Cambria" panose="02040503050406030204" pitchFamily="18" charset="0"/>
                <a:ea typeface="Cambria" panose="02040503050406030204" pitchFamily="18" charset="0"/>
                <a:cs typeface="Roboto Black" panose="02000000000000000000" pitchFamily="2"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D7D31"/>
                </a:solidFill>
                <a:effectLst/>
                <a:uLnTx/>
                <a:uFillTx/>
                <a:latin typeface="Cambria" panose="02040503050406030204" pitchFamily="18" charset="0"/>
                <a:ea typeface="Cambria" panose="02040503050406030204" pitchFamily="18" charset="0"/>
                <a:cs typeface="Roboto Black" panose="02000000000000000000" pitchFamily="2" charset="0"/>
              </a:rPr>
              <a:t>Mitigation</a:t>
            </a:r>
          </a:p>
        </p:txBody>
      </p:sp>
      <p:sp>
        <p:nvSpPr>
          <p:cNvPr id="20" name="TextBox 19">
            <a:extLst>
              <a:ext uri="{FF2B5EF4-FFF2-40B4-BE49-F238E27FC236}">
                <a16:creationId xmlns:a16="http://schemas.microsoft.com/office/drawing/2014/main" id="{DAE3E6DA-D655-6311-E1EF-8FBEC043EEE1}"/>
              </a:ext>
            </a:extLst>
          </p:cNvPr>
          <p:cNvSpPr txBox="1"/>
          <p:nvPr/>
        </p:nvSpPr>
        <p:spPr>
          <a:xfrm>
            <a:off x="3382643" y="4696318"/>
            <a:ext cx="1305571"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D7D31"/>
                </a:solidFill>
                <a:effectLst/>
                <a:uLnTx/>
                <a:uFillTx/>
                <a:latin typeface="Cambria" panose="02040503050406030204" pitchFamily="18" charset="0"/>
                <a:ea typeface="Cambria" panose="02040503050406030204" pitchFamily="18" charset="0"/>
                <a:cs typeface="Roboto Black" panose="02000000000000000000" pitchFamily="2" charset="0"/>
              </a:rPr>
              <a:t>Adapted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D7D31"/>
                </a:solidFill>
                <a:effectLst/>
                <a:uLnTx/>
                <a:uFillTx/>
                <a:latin typeface="Cambria" panose="02040503050406030204" pitchFamily="18" charset="0"/>
                <a:ea typeface="Cambria" panose="02040503050406030204" pitchFamily="18" charset="0"/>
                <a:cs typeface="Roboto Black" panose="02000000000000000000" pitchFamily="2" charset="0"/>
              </a:rPr>
              <a:t>Mitigation</a:t>
            </a:r>
          </a:p>
        </p:txBody>
      </p:sp>
      <p:grpSp>
        <p:nvGrpSpPr>
          <p:cNvPr id="23" name="Group 22">
            <a:extLst>
              <a:ext uri="{FF2B5EF4-FFF2-40B4-BE49-F238E27FC236}">
                <a16:creationId xmlns:a16="http://schemas.microsoft.com/office/drawing/2014/main" id="{985A9F42-FE09-51DB-EE03-9A1C537937C1}"/>
              </a:ext>
            </a:extLst>
          </p:cNvPr>
          <p:cNvGrpSpPr/>
          <p:nvPr/>
        </p:nvGrpSpPr>
        <p:grpSpPr>
          <a:xfrm>
            <a:off x="3515536" y="3483443"/>
            <a:ext cx="1490008" cy="1806674"/>
            <a:chOff x="2971797" y="2903376"/>
            <a:chExt cx="1490008" cy="1806674"/>
          </a:xfrm>
        </p:grpSpPr>
        <p:cxnSp>
          <p:nvCxnSpPr>
            <p:cNvPr id="24" name="Straight Connector 23">
              <a:extLst>
                <a:ext uri="{FF2B5EF4-FFF2-40B4-BE49-F238E27FC236}">
                  <a16:creationId xmlns:a16="http://schemas.microsoft.com/office/drawing/2014/main" id="{708A46B2-9856-B6CB-09DE-715F42D2161D}"/>
                </a:ext>
              </a:extLst>
            </p:cNvPr>
            <p:cNvCxnSpPr>
              <a:cxnSpLocks/>
            </p:cNvCxnSpPr>
            <p:nvPr/>
          </p:nvCxnSpPr>
          <p:spPr>
            <a:xfrm>
              <a:off x="2971797" y="3286326"/>
              <a:ext cx="0" cy="1423724"/>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C8A4E680-EF60-A8F0-B8F9-0E7FB1D0E39C}"/>
                </a:ext>
              </a:extLst>
            </p:cNvPr>
            <p:cNvGrpSpPr/>
            <p:nvPr/>
          </p:nvGrpSpPr>
          <p:grpSpPr>
            <a:xfrm>
              <a:off x="3649468" y="2903376"/>
              <a:ext cx="812337" cy="1802061"/>
              <a:chOff x="3649468" y="2903376"/>
              <a:chExt cx="812337" cy="1802061"/>
            </a:xfrm>
          </p:grpSpPr>
          <p:cxnSp>
            <p:nvCxnSpPr>
              <p:cNvPr id="26" name="Straight Connector 25">
                <a:extLst>
                  <a:ext uri="{FF2B5EF4-FFF2-40B4-BE49-F238E27FC236}">
                    <a16:creationId xmlns:a16="http://schemas.microsoft.com/office/drawing/2014/main" id="{2E81F60D-5F13-2FE2-7601-4167CD91824D}"/>
                  </a:ext>
                </a:extLst>
              </p:cNvPr>
              <p:cNvCxnSpPr>
                <a:cxnSpLocks/>
              </p:cNvCxnSpPr>
              <p:nvPr/>
            </p:nvCxnSpPr>
            <p:spPr>
              <a:xfrm>
                <a:off x="3979434" y="3281713"/>
                <a:ext cx="0" cy="1423724"/>
              </a:xfrm>
              <a:prstGeom prst="line">
                <a:avLst/>
              </a:prstGeom>
              <a:ln w="2857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A5EC982-7CCF-8008-8F91-0AD36F87A402}"/>
                  </a:ext>
                </a:extLst>
              </p:cNvPr>
              <p:cNvSpPr txBox="1"/>
              <p:nvPr/>
            </p:nvSpPr>
            <p:spPr>
              <a:xfrm>
                <a:off x="3649468" y="2903376"/>
                <a:ext cx="812337"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err="1">
                    <a:ln>
                      <a:noFill/>
                    </a:ln>
                    <a:solidFill>
                      <a:srgbClr val="C00000"/>
                    </a:solidFill>
                    <a:effectLst/>
                    <a:uLnTx/>
                    <a:uFillTx/>
                    <a:latin typeface="Cambria" panose="02040503050406030204" pitchFamily="18" charset="0"/>
                    <a:ea typeface="Cambria" panose="02040503050406030204" pitchFamily="18" charset="0"/>
                    <a:cs typeface="Roboto Black" panose="02000000000000000000" pitchFamily="2" charset="0"/>
                  </a:rPr>
                  <a:t>tmro</a:t>
                </a:r>
                <a:endParaRPr kumimoji="0" lang="en-US" sz="1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Roboto Black" panose="02000000000000000000" pitchFamily="2" charset="0"/>
                </a:endParaRPr>
              </a:p>
            </p:txBody>
          </p:sp>
        </p:grpSp>
      </p:grpSp>
      <p:sp>
        <p:nvSpPr>
          <p:cNvPr id="18" name="Oval 17">
            <a:extLst>
              <a:ext uri="{FF2B5EF4-FFF2-40B4-BE49-F238E27FC236}">
                <a16:creationId xmlns:a16="http://schemas.microsoft.com/office/drawing/2014/main" id="{8096A5C6-6764-37B3-E3ED-9F90A403157D}"/>
              </a:ext>
            </a:extLst>
          </p:cNvPr>
          <p:cNvSpPr/>
          <p:nvPr/>
        </p:nvSpPr>
        <p:spPr>
          <a:xfrm>
            <a:off x="3417909" y="3929439"/>
            <a:ext cx="193431" cy="1934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2" name="Group 31">
            <a:extLst>
              <a:ext uri="{FF2B5EF4-FFF2-40B4-BE49-F238E27FC236}">
                <a16:creationId xmlns:a16="http://schemas.microsoft.com/office/drawing/2014/main" id="{75FFC06C-D063-7DF8-A7C1-31C9DD069BF9}"/>
              </a:ext>
            </a:extLst>
          </p:cNvPr>
          <p:cNvGrpSpPr/>
          <p:nvPr/>
        </p:nvGrpSpPr>
        <p:grpSpPr>
          <a:xfrm>
            <a:off x="2655133" y="5749348"/>
            <a:ext cx="4469390" cy="647057"/>
            <a:chOff x="2655133" y="5749348"/>
            <a:chExt cx="4469390" cy="647057"/>
          </a:xfrm>
        </p:grpSpPr>
        <p:cxnSp>
          <p:nvCxnSpPr>
            <p:cNvPr id="21" name="Straight Arrow Connector 20">
              <a:extLst>
                <a:ext uri="{FF2B5EF4-FFF2-40B4-BE49-F238E27FC236}">
                  <a16:creationId xmlns:a16="http://schemas.microsoft.com/office/drawing/2014/main" id="{F0D50E68-0BD2-C84C-D08E-86442D2444A9}"/>
                </a:ext>
              </a:extLst>
            </p:cNvPr>
            <p:cNvCxnSpPr/>
            <p:nvPr/>
          </p:nvCxnSpPr>
          <p:spPr>
            <a:xfrm flipH="1">
              <a:off x="3285744" y="5755217"/>
              <a:ext cx="1302064" cy="1738"/>
            </a:xfrm>
            <a:prstGeom prst="straightConnector1">
              <a:avLst/>
            </a:prstGeom>
            <a:ln w="38100">
              <a:solidFill>
                <a:srgbClr val="17A928"/>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B6936A4-B2F5-F3FA-9BD6-D7D572735333}"/>
                </a:ext>
              </a:extLst>
            </p:cNvPr>
            <p:cNvSpPr txBox="1"/>
            <p:nvPr/>
          </p:nvSpPr>
          <p:spPr>
            <a:xfrm>
              <a:off x="2655133" y="5811630"/>
              <a:ext cx="2566465" cy="584775"/>
            </a:xfrm>
            <a:prstGeom prst="rect">
              <a:avLst/>
            </a:prstGeom>
            <a:noFill/>
            <a:ln>
              <a:no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7A928"/>
                  </a:solidFill>
                  <a:effectLst/>
                  <a:uLnTx/>
                  <a:uFillTx/>
                  <a:latin typeface="Cambria"/>
                  <a:ea typeface="Cambria"/>
                  <a:cs typeface="Roboto Black"/>
                </a:rPr>
                <a:t>Less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7A928"/>
                  </a:solidFill>
                  <a:effectLst/>
                  <a:uLnTx/>
                  <a:uFillTx/>
                  <a:latin typeface="Cambria"/>
                  <a:ea typeface="Cambria"/>
                  <a:cs typeface="Roboto Black"/>
                </a:rPr>
                <a:t>Row Buffer Locality</a:t>
              </a:r>
              <a:endParaRPr kumimoji="0" lang="en-US" sz="2000" b="0" i="0" u="none" strike="noStrike" kern="1200" cap="none" spc="0" normalizeH="0" baseline="0" noProof="0" dirty="0">
                <a:ln>
                  <a:noFill/>
                </a:ln>
                <a:solidFill>
                  <a:srgbClr val="17A928"/>
                </a:solidFill>
                <a:effectLst/>
                <a:uLnTx/>
                <a:uFillTx/>
                <a:latin typeface="Calibri" panose="020F0502020204030204"/>
                <a:ea typeface="+mn-ea"/>
                <a:cs typeface="Calibri"/>
              </a:endParaRPr>
            </a:p>
          </p:txBody>
        </p:sp>
        <p:cxnSp>
          <p:nvCxnSpPr>
            <p:cNvPr id="29" name="Straight Arrow Connector 28">
              <a:extLst>
                <a:ext uri="{FF2B5EF4-FFF2-40B4-BE49-F238E27FC236}">
                  <a16:creationId xmlns:a16="http://schemas.microsoft.com/office/drawing/2014/main" id="{DF0797F6-27B5-CABB-4076-D17511E817D6}"/>
                </a:ext>
              </a:extLst>
            </p:cNvPr>
            <p:cNvCxnSpPr>
              <a:cxnSpLocks/>
            </p:cNvCxnSpPr>
            <p:nvPr/>
          </p:nvCxnSpPr>
          <p:spPr>
            <a:xfrm>
              <a:off x="5458121" y="5749348"/>
              <a:ext cx="1302064" cy="1738"/>
            </a:xfrm>
            <a:prstGeom prst="straightConnector1">
              <a:avLst/>
            </a:prstGeom>
            <a:ln w="38100">
              <a:solidFill>
                <a:srgbClr val="17A928"/>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C637E2B-407A-1BA6-9550-73C6E337FA47}"/>
                </a:ext>
              </a:extLst>
            </p:cNvPr>
            <p:cNvSpPr txBox="1"/>
            <p:nvPr/>
          </p:nvSpPr>
          <p:spPr>
            <a:xfrm>
              <a:off x="5036118" y="5797069"/>
              <a:ext cx="2088405" cy="584775"/>
            </a:xfrm>
            <a:prstGeom prst="rect">
              <a:avLst/>
            </a:prstGeom>
            <a:noFill/>
            <a:ln>
              <a:no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7A928"/>
                  </a:solidFill>
                  <a:effectLst/>
                  <a:uLnTx/>
                  <a:uFillTx/>
                  <a:latin typeface="Cambria"/>
                  <a:ea typeface="Cambria"/>
                  <a:cs typeface="Roboto Black"/>
                </a:rPr>
                <a:t>More RowPress Read Disturbance</a:t>
              </a:r>
              <a:endParaRPr kumimoji="0" lang="en-US" sz="2000" b="0" i="0" u="none" strike="noStrike" kern="1200" cap="none" spc="0" normalizeH="0" baseline="0" noProof="0" dirty="0">
                <a:ln>
                  <a:noFill/>
                </a:ln>
                <a:solidFill>
                  <a:srgbClr val="17A92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23652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18"/>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par>
                          <p:cTn id="30" fill="hold">
                            <p:stCondLst>
                              <p:cond delay="0"/>
                            </p:stCondLst>
                            <p:childTnLst>
                              <p:par>
                                <p:cTn id="31" presetID="0" presetClass="path" presetSubtype="0" accel="50000" decel="50000" fill="hold" grpId="0" nodeType="afterEffect">
                                  <p:stCondLst>
                                    <p:cond delay="0"/>
                                  </p:stCondLst>
                                  <p:childTnLst>
                                    <p:animMotion origin="layout" path="M -0.00243 -0.00231 L -0.00243 -0.00208 C -0.00121 0.00023 0.00035 0.00255 0.00157 0.00533 C 0.00209 0.00625 0.00209 0.00764 0.00244 0.00857 C 0.004 0.01181 0.00747 0.01759 0.00747 0.01783 C 0.01007 0.02755 0.00521 0.01042 0.01494 0.02986 C 0.0198 0.03958 0.01198 0.02408 0.01997 0.03866 C 0.02448 0.04699 0.02136 0.04352 0.02587 0.04746 C 0.02882 0.05347 0.02605 0.04861 0.03073 0.05417 C 0.03403 0.05787 0.03316 0.05857 0.03751 0.06204 C 0.03872 0.06296 0.04028 0.06343 0.04167 0.06412 C 0.04341 0.06528 0.04497 0.06644 0.04671 0.06759 C 0.0481 0.06852 0.04931 0.06991 0.05087 0.07083 C 0.05209 0.07176 0.05365 0.07222 0.05504 0.07315 C 0.05591 0.07361 0.0566 0.07477 0.05747 0.07523 C 0.05886 0.07616 0.06025 0.07662 0.06164 0.07755 C 0.06667 0.08102 0.06459 0.08102 0.06997 0.0831 C 0.07135 0.08357 0.07275 0.08357 0.07414 0.08426 C 0.07639 0.08519 0.07848 0.08681 0.08073 0.0875 C 0.08316 0.0882 0.08577 0.0882 0.08837 0.08866 C 0.09028 0.08935 0.09219 0.09028 0.0941 0.09097 C 0.0974 0.0919 0.10087 0.09236 0.10417 0.09306 L 0.10921 0.09653 " pathEditMode="relative" rAng="0" ptsTypes="AAAAAAAAAAAAAAAAAAAAAAA">
                                      <p:cBhvr>
                                        <p:cTn id="32" dur="1000" fill="hold"/>
                                        <p:tgtEl>
                                          <p:spTgt spid="18"/>
                                        </p:tgtEl>
                                        <p:attrNameLst>
                                          <p:attrName>ppt_x</p:attrName>
                                          <p:attrName>ppt_y</p:attrName>
                                        </p:attrNameLst>
                                      </p:cBhvr>
                                      <p:rCtr x="5573" y="4931"/>
                                    </p:animMotion>
                                  </p:childTnLst>
                                </p:cTn>
                              </p:par>
                            </p:childTnLst>
                          </p:cTn>
                        </p:par>
                        <p:par>
                          <p:cTn id="33" fill="hold">
                            <p:stCondLst>
                              <p:cond delay="1000"/>
                            </p:stCondLst>
                            <p:childTnLst>
                              <p:par>
                                <p:cTn id="34" presetID="1" presetClass="exit" presetSubtype="0" fill="hold" grpId="1" nodeType="afterEffect">
                                  <p:stCondLst>
                                    <p:cond delay="0"/>
                                  </p:stCondLst>
                                  <p:childTnLst>
                                    <p:set>
                                      <p:cBhvr>
                                        <p:cTn id="35" dur="1" fill="hold">
                                          <p:stCondLst>
                                            <p:cond delay="0"/>
                                          </p:stCondLst>
                                        </p:cTn>
                                        <p:tgtEl>
                                          <p:spTgt spid="19"/>
                                        </p:tgtEl>
                                        <p:attrNameLst>
                                          <p:attrName>style.visibility</p:attrName>
                                        </p:attrNameLst>
                                      </p:cBhvr>
                                      <p:to>
                                        <p:strVal val="hidden"/>
                                      </p:to>
                                    </p:set>
                                  </p:childTnLst>
                                </p:cTn>
                              </p:par>
                            </p:childTnLst>
                          </p:cTn>
                        </p:par>
                        <p:par>
                          <p:cTn id="36" fill="hold">
                            <p:stCondLst>
                              <p:cond delay="1000"/>
                            </p:stCondLst>
                            <p:childTnLst>
                              <p:par>
                                <p:cTn id="37" presetID="1"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18" grpId="0" animBg="1"/>
      <p:bldP spid="18" grpId="1" animBg="1"/>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latin typeface="Cambria"/>
                <a:ea typeface="Cambria"/>
              </a:rPr>
              <a:t>Mitigating </a:t>
            </a:r>
            <a:r>
              <a:rPr lang="en-US" dirty="0" err="1">
                <a:latin typeface="Cambria"/>
                <a:ea typeface="Cambria"/>
              </a:rPr>
              <a:t>RowPress</a:t>
            </a:r>
            <a:r>
              <a:rPr lang="en-US" dirty="0">
                <a:latin typeface="Cambria"/>
                <a:ea typeface="Cambria"/>
              </a:rPr>
              <a:t> (II)</a:t>
            </a:r>
            <a:endParaRPr lang="en-CH">
              <a:latin typeface="Cambria"/>
              <a:ea typeface="Cambria"/>
            </a:endParaRPr>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237</a:t>
            </a:fld>
            <a:endParaRPr kumimoji="0" lang="en-CH" sz="1800" b="1" i="0" u="none" strike="noStrike" kern="1200" cap="none" spc="0" normalizeH="0" baseline="0" noProof="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73248" y="811312"/>
            <a:ext cx="8863692" cy="5613347"/>
          </a:xfrm>
        </p:spPr>
        <p:txBody>
          <a:bodyPr vert="horz" lIns="91440" tIns="45720" rIns="91440" bIns="45720" rtlCol="0" anchor="t">
            <a:normAutofit/>
          </a:bodyPr>
          <a:lstStyle/>
          <a:p>
            <a:pPr marL="0" indent="0">
              <a:spcBef>
                <a:spcPts val="2400"/>
              </a:spcBef>
              <a:buNone/>
            </a:pPr>
            <a:r>
              <a:rPr lang="en-GB" sz="2800" b="1" dirty="0">
                <a:latin typeface="Cambria"/>
                <a:ea typeface="Cambria"/>
              </a:rPr>
              <a:t>Key evaluation results</a:t>
            </a:r>
            <a:endParaRPr lang="en-GB" sz="2400" dirty="0">
              <a:latin typeface="Cambria"/>
              <a:ea typeface="Cambria"/>
            </a:endParaRPr>
          </a:p>
          <a:p>
            <a:pPr marL="914400" lvl="1" indent="-457200">
              <a:spcAft>
                <a:spcPts val="600"/>
              </a:spcAft>
              <a:buFont typeface="+mj-lt"/>
              <a:buAutoNum type="arabicPeriod"/>
            </a:pPr>
            <a:endParaRPr lang="en-GB" dirty="0"/>
          </a:p>
        </p:txBody>
      </p:sp>
      <p:sp>
        <p:nvSpPr>
          <p:cNvPr id="15" name="Content Placeholder 2">
            <a:extLst>
              <a:ext uri="{FF2B5EF4-FFF2-40B4-BE49-F238E27FC236}">
                <a16:creationId xmlns:a16="http://schemas.microsoft.com/office/drawing/2014/main" id="{8D12C327-FA34-E67A-331A-4692365F93DA}"/>
              </a:ext>
            </a:extLst>
          </p:cNvPr>
          <p:cNvSpPr txBox="1">
            <a:spLocks/>
          </p:cNvSpPr>
          <p:nvPr/>
        </p:nvSpPr>
        <p:spPr>
          <a:xfrm>
            <a:off x="0" y="4875037"/>
            <a:ext cx="9144000" cy="1067347"/>
          </a:xfrm>
          <a:prstGeom prst="rect">
            <a:avLst/>
          </a:prstGeom>
          <a:solidFill>
            <a:srgbClr val="FFF2CC"/>
          </a:solidFill>
          <a:ln w="28575">
            <a:solidFill>
              <a:srgbClr val="595959"/>
            </a:solid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Our solutions </a:t>
            </a: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mitigate RowPress </a:t>
            </a:r>
            <a:b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br>
            <a:r>
              <a:rPr kumimoji="0" lang="en-GB" sz="28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at </a:t>
            </a: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low additional performance overhead</a:t>
            </a:r>
            <a:endParaRPr kumimoji="0" lang="en-GB" sz="28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graphicFrame>
        <p:nvGraphicFramePr>
          <p:cNvPr id="16" name="Chart 15">
            <a:extLst>
              <a:ext uri="{FF2B5EF4-FFF2-40B4-BE49-F238E27FC236}">
                <a16:creationId xmlns:a16="http://schemas.microsoft.com/office/drawing/2014/main" id="{DB14C54C-3AFF-9384-4F25-F4A54631518C}"/>
              </a:ext>
            </a:extLst>
          </p:cNvPr>
          <p:cNvGraphicFramePr>
            <a:graphicFrameLocks/>
          </p:cNvGraphicFramePr>
          <p:nvPr/>
        </p:nvGraphicFramePr>
        <p:xfrm>
          <a:off x="569323" y="1581591"/>
          <a:ext cx="3962400" cy="3063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a:extLst>
              <a:ext uri="{FF2B5EF4-FFF2-40B4-BE49-F238E27FC236}">
                <a16:creationId xmlns:a16="http://schemas.microsoft.com/office/drawing/2014/main" id="{B5062587-8F76-95C6-A198-CE1E4F0E4BC4}"/>
              </a:ext>
            </a:extLst>
          </p:cNvPr>
          <p:cNvGraphicFramePr>
            <a:graphicFrameLocks/>
          </p:cNvGraphicFramePr>
          <p:nvPr/>
        </p:nvGraphicFramePr>
        <p:xfrm>
          <a:off x="4680673" y="1581591"/>
          <a:ext cx="3962400" cy="3054350"/>
        </p:xfrm>
        <a:graphic>
          <a:graphicData uri="http://schemas.openxmlformats.org/drawingml/2006/chart">
            <c:chart xmlns:c="http://schemas.openxmlformats.org/drawingml/2006/chart" xmlns:r="http://schemas.openxmlformats.org/officeDocument/2006/relationships" r:id="rId4"/>
          </a:graphicData>
        </a:graphic>
      </p:graphicFrame>
      <p:grpSp>
        <p:nvGrpSpPr>
          <p:cNvPr id="18" name="Group 17">
            <a:extLst>
              <a:ext uri="{FF2B5EF4-FFF2-40B4-BE49-F238E27FC236}">
                <a16:creationId xmlns:a16="http://schemas.microsoft.com/office/drawing/2014/main" id="{362B0F4A-A5ED-7C44-4EE5-DA758AB875D3}"/>
              </a:ext>
            </a:extLst>
          </p:cNvPr>
          <p:cNvGrpSpPr/>
          <p:nvPr/>
        </p:nvGrpSpPr>
        <p:grpSpPr>
          <a:xfrm>
            <a:off x="1875110" y="2400661"/>
            <a:ext cx="5307603" cy="1862692"/>
            <a:chOff x="1915387" y="2548535"/>
            <a:chExt cx="5307603" cy="1862692"/>
          </a:xfrm>
        </p:grpSpPr>
        <p:grpSp>
          <p:nvGrpSpPr>
            <p:cNvPr id="19" name="Group 18">
              <a:extLst>
                <a:ext uri="{FF2B5EF4-FFF2-40B4-BE49-F238E27FC236}">
                  <a16:creationId xmlns:a16="http://schemas.microsoft.com/office/drawing/2014/main" id="{A97D77D2-8FC8-C5B0-4EB7-F1CC7C739081}"/>
                </a:ext>
              </a:extLst>
            </p:cNvPr>
            <p:cNvGrpSpPr/>
            <p:nvPr/>
          </p:nvGrpSpPr>
          <p:grpSpPr>
            <a:xfrm>
              <a:off x="2165714" y="3071755"/>
              <a:ext cx="4812572" cy="1339472"/>
              <a:chOff x="2165714" y="3071755"/>
              <a:chExt cx="4812572" cy="1339472"/>
            </a:xfrm>
          </p:grpSpPr>
          <p:sp>
            <p:nvSpPr>
              <p:cNvPr id="23" name="Google Shape;775;p71">
                <a:extLst>
                  <a:ext uri="{FF2B5EF4-FFF2-40B4-BE49-F238E27FC236}">
                    <a16:creationId xmlns:a16="http://schemas.microsoft.com/office/drawing/2014/main" id="{4057D4DB-BFD6-EF52-4C18-67A07EDF5861}"/>
                  </a:ext>
                </a:extLst>
              </p:cNvPr>
              <p:cNvSpPr/>
              <p:nvPr/>
            </p:nvSpPr>
            <p:spPr>
              <a:xfrm>
                <a:off x="2165714" y="3071755"/>
                <a:ext cx="695100" cy="1339472"/>
              </a:xfrm>
              <a:prstGeom prst="rect">
                <a:avLst/>
              </a:prstGeom>
              <a:no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775;p71">
                <a:extLst>
                  <a:ext uri="{FF2B5EF4-FFF2-40B4-BE49-F238E27FC236}">
                    <a16:creationId xmlns:a16="http://schemas.microsoft.com/office/drawing/2014/main" id="{0E936CE7-4F4F-E63E-7152-2940D7F6C9ED}"/>
                  </a:ext>
                </a:extLst>
              </p:cNvPr>
              <p:cNvSpPr/>
              <p:nvPr/>
            </p:nvSpPr>
            <p:spPr>
              <a:xfrm>
                <a:off x="6283186" y="3256640"/>
                <a:ext cx="695100" cy="1154587"/>
              </a:xfrm>
              <a:prstGeom prst="rect">
                <a:avLst/>
              </a:prstGeom>
              <a:no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0" name="TextBox 19">
              <a:extLst>
                <a:ext uri="{FF2B5EF4-FFF2-40B4-BE49-F238E27FC236}">
                  <a16:creationId xmlns:a16="http://schemas.microsoft.com/office/drawing/2014/main" id="{28583141-7FB6-22E0-DFA5-A5B833BE7F64}"/>
                </a:ext>
              </a:extLst>
            </p:cNvPr>
            <p:cNvSpPr txBox="1"/>
            <p:nvPr/>
          </p:nvSpPr>
          <p:spPr>
            <a:xfrm>
              <a:off x="1915387" y="2548535"/>
              <a:ext cx="1195754"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00000"/>
                  </a:solidFill>
                  <a:effectLst/>
                  <a:uLnTx/>
                  <a:uFillTx/>
                  <a:latin typeface="Roboto Black" panose="02000000000000000000" pitchFamily="2" charset="0"/>
                  <a:ea typeface="Roboto Black" panose="02000000000000000000" pitchFamily="2" charset="0"/>
                  <a:cs typeface="+mn-cs"/>
                </a:rPr>
                <a:t>Avg. -0.63%</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00000"/>
                  </a:solidFill>
                  <a:effectLst/>
                  <a:uLnTx/>
                  <a:uFillTx/>
                  <a:latin typeface="Roboto Black" panose="02000000000000000000" pitchFamily="2" charset="0"/>
                  <a:ea typeface="Roboto Black" panose="02000000000000000000" pitchFamily="2" charset="0"/>
                  <a:cs typeface="+mn-cs"/>
                </a:rPr>
                <a:t>Max. 6.4%</a:t>
              </a:r>
              <a:endParaRPr kumimoji="0" lang="en-CH" sz="1400" b="0" i="0" u="none" strike="noStrike" kern="1200" cap="none" spc="0" normalizeH="0" baseline="0" noProof="0">
                <a:ln>
                  <a:noFill/>
                </a:ln>
                <a:solidFill>
                  <a:srgbClr val="C00000"/>
                </a:solidFill>
                <a:effectLst/>
                <a:uLnTx/>
                <a:uFillTx/>
                <a:latin typeface="Roboto Black" panose="02000000000000000000" pitchFamily="2" charset="0"/>
                <a:ea typeface="Roboto Black" panose="02000000000000000000" pitchFamily="2" charset="0"/>
                <a:cs typeface="+mn-cs"/>
              </a:endParaRPr>
            </a:p>
          </p:txBody>
        </p:sp>
        <p:sp>
          <p:nvSpPr>
            <p:cNvPr id="21" name="TextBox 20">
              <a:extLst>
                <a:ext uri="{FF2B5EF4-FFF2-40B4-BE49-F238E27FC236}">
                  <a16:creationId xmlns:a16="http://schemas.microsoft.com/office/drawing/2014/main" id="{9B7AA4BE-14B3-03D3-50C6-355E46978920}"/>
                </a:ext>
              </a:extLst>
            </p:cNvPr>
            <p:cNvSpPr txBox="1"/>
            <p:nvPr/>
          </p:nvSpPr>
          <p:spPr>
            <a:xfrm>
              <a:off x="6027236" y="2705309"/>
              <a:ext cx="1195754"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00000"/>
                  </a:solidFill>
                  <a:effectLst/>
                  <a:uLnTx/>
                  <a:uFillTx/>
                  <a:latin typeface="Roboto Black" panose="02000000000000000000" pitchFamily="2" charset="0"/>
                  <a:ea typeface="Roboto Black" panose="02000000000000000000" pitchFamily="2" charset="0"/>
                  <a:cs typeface="+mn-cs"/>
                </a:rPr>
                <a:t>Avg. 4.5%</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00000"/>
                  </a:solidFill>
                  <a:effectLst/>
                  <a:uLnTx/>
                  <a:uFillTx/>
                  <a:latin typeface="Roboto Black" panose="02000000000000000000" pitchFamily="2" charset="0"/>
                  <a:ea typeface="Roboto Black" panose="02000000000000000000" pitchFamily="2" charset="0"/>
                  <a:cs typeface="+mn-cs"/>
                </a:rPr>
                <a:t>Max. 13.1%</a:t>
              </a:r>
              <a:endParaRPr kumimoji="0" lang="en-CH" sz="1400" b="0" i="0" u="none" strike="noStrike" kern="1200" cap="none" spc="0" normalizeH="0" baseline="0" noProof="0">
                <a:ln>
                  <a:noFill/>
                </a:ln>
                <a:solidFill>
                  <a:srgbClr val="C00000"/>
                </a:solidFill>
                <a:effectLst/>
                <a:uLnTx/>
                <a:uFillTx/>
                <a:latin typeface="Roboto Black" panose="02000000000000000000" pitchFamily="2" charset="0"/>
                <a:ea typeface="Roboto Black" panose="02000000000000000000" pitchFamily="2" charset="0"/>
                <a:cs typeface="+mn-cs"/>
              </a:endParaRPr>
            </a:p>
          </p:txBody>
        </p:sp>
      </p:grpSp>
    </p:spTree>
    <p:extLst>
      <p:ext uri="{BB962C8B-B14F-4D97-AF65-F5344CB8AC3E}">
        <p14:creationId xmlns:p14="http://schemas.microsoft.com/office/powerpoint/2010/main" val="1857717249"/>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a:latin typeface="Cambria"/>
                <a:ea typeface="Cambria"/>
              </a:rPr>
              <a:t>More Results &amp; Source Code </a:t>
            </a:r>
            <a:endParaRPr lang="en-CH" dirty="0"/>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238</a:t>
            </a:fld>
            <a:endParaRPr kumimoji="0" lang="en-CH" sz="1800" b="1" i="0" u="none" strike="noStrike" kern="1200" cap="none" spc="0" normalizeH="0" baseline="0" noProof="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73248" y="811312"/>
            <a:ext cx="8863692" cy="5613347"/>
          </a:xfrm>
        </p:spPr>
        <p:txBody>
          <a:bodyPr vert="horz" lIns="91440" tIns="45720" rIns="91440" bIns="45720" rtlCol="0" anchor="t">
            <a:normAutofit/>
          </a:bodyPr>
          <a:lstStyle/>
          <a:p>
            <a:pPr marL="0" indent="0">
              <a:spcAft>
                <a:spcPts val="600"/>
              </a:spcAft>
              <a:buNone/>
            </a:pPr>
            <a:r>
              <a:rPr lang="en-GB" sz="3200" b="1" dirty="0">
                <a:latin typeface="Cambria"/>
                <a:ea typeface="Cambria"/>
              </a:rPr>
              <a:t>Many more results &amp; analyses in the paper</a:t>
            </a:r>
          </a:p>
          <a:p>
            <a:pPr>
              <a:spcBef>
                <a:spcPts val="600"/>
              </a:spcBef>
              <a:spcAft>
                <a:spcPts val="600"/>
              </a:spcAft>
              <a:buFont typeface="Wingdings" panose="05000000000000000000" pitchFamily="2" charset="2"/>
              <a:buChar char="Ø"/>
            </a:pPr>
            <a:r>
              <a:rPr lang="en-GB" sz="2800" dirty="0">
                <a:latin typeface="Cambria"/>
                <a:ea typeface="Cambria"/>
              </a:rPr>
              <a:t> </a:t>
            </a:r>
            <a:r>
              <a:rPr lang="en-GB" sz="2800" dirty="0">
                <a:solidFill>
                  <a:srgbClr val="C00000"/>
                </a:solidFill>
                <a:latin typeface="Cambria"/>
                <a:ea typeface="Cambria"/>
              </a:rPr>
              <a:t>6 major takeaways</a:t>
            </a:r>
          </a:p>
          <a:p>
            <a:pPr>
              <a:spcAft>
                <a:spcPts val="600"/>
              </a:spcAft>
              <a:buFont typeface="Wingdings" panose="05000000000000000000" pitchFamily="2" charset="2"/>
              <a:buChar char="Ø"/>
            </a:pPr>
            <a:r>
              <a:rPr lang="en-GB" sz="2800" dirty="0">
                <a:latin typeface="Cambria"/>
                <a:ea typeface="Cambria"/>
              </a:rPr>
              <a:t> </a:t>
            </a:r>
            <a:r>
              <a:rPr lang="en-GB" sz="2800" dirty="0">
                <a:solidFill>
                  <a:srgbClr val="0070C0"/>
                </a:solidFill>
                <a:latin typeface="Cambria"/>
                <a:ea typeface="Cambria"/>
              </a:rPr>
              <a:t>19 major empirical observations</a:t>
            </a:r>
          </a:p>
          <a:p>
            <a:pPr>
              <a:spcAft>
                <a:spcPts val="600"/>
              </a:spcAft>
              <a:buFont typeface="Wingdings" panose="05000000000000000000" pitchFamily="2" charset="2"/>
              <a:buChar char="Ø"/>
            </a:pPr>
            <a:r>
              <a:rPr lang="en-GB" sz="2800" dirty="0">
                <a:latin typeface="Cambria"/>
                <a:ea typeface="Cambria"/>
              </a:rPr>
              <a:t> </a:t>
            </a:r>
            <a:r>
              <a:rPr lang="en-GB" sz="2800" dirty="0">
                <a:solidFill>
                  <a:srgbClr val="00B050"/>
                </a:solidFill>
                <a:latin typeface="Cambria"/>
                <a:ea typeface="Cambria"/>
              </a:rPr>
              <a:t>3 more potential mitigations</a:t>
            </a:r>
          </a:p>
          <a:p>
            <a:pPr marL="0" indent="0">
              <a:spcBef>
                <a:spcPts val="3600"/>
              </a:spcBef>
              <a:spcAft>
                <a:spcPts val="600"/>
              </a:spcAft>
              <a:buNone/>
            </a:pPr>
            <a:r>
              <a:rPr lang="en-GB" sz="3200" b="1" dirty="0">
                <a:solidFill>
                  <a:srgbClr val="000000"/>
                </a:solidFill>
              </a:rPr>
              <a:t>Fully open source and artifact evaluated</a:t>
            </a:r>
            <a:endParaRPr lang="en-US" sz="3200" dirty="0">
              <a:solidFill>
                <a:srgbClr val="000000"/>
              </a:solidFill>
            </a:endParaRPr>
          </a:p>
          <a:p>
            <a:pPr>
              <a:spcBef>
                <a:spcPts val="600"/>
              </a:spcBef>
              <a:spcAft>
                <a:spcPts val="1200"/>
              </a:spcAft>
              <a:buFont typeface="Wingdings,Sans-Serif"/>
              <a:buChar char="Ø"/>
            </a:pPr>
            <a:r>
              <a:rPr lang="en-GB" sz="2800" b="1" dirty="0">
                <a:solidFill>
                  <a:srgbClr val="0000FF"/>
                </a:solidFill>
                <a:latin typeface="Arial"/>
                <a:cs typeface="Arial"/>
              </a:rPr>
              <a:t> </a:t>
            </a:r>
            <a:r>
              <a:rPr lang="en-GB" sz="2800" b="1" u="sng" dirty="0">
                <a:solidFill>
                  <a:srgbClr val="0000FF"/>
                </a:solidFill>
                <a:cs typeface="Arial"/>
                <a:hlinkClick r:id="rId3">
                  <a:extLst>
                    <a:ext uri="{A12FA001-AC4F-418D-AE19-62706E023703}">
                      <ahyp:hlinkClr xmlns:ahyp="http://schemas.microsoft.com/office/drawing/2018/hyperlinkcolor" val="tx"/>
                    </a:ext>
                  </a:extLst>
                </a:hlinkClick>
              </a:rPr>
              <a:t>https://github.com/CMU-SAFARI/RowPress</a:t>
            </a:r>
            <a:endParaRPr lang="en-US" sz="2800" b="1" dirty="0">
              <a:solidFill>
                <a:srgbClr val="0000FF"/>
              </a:solidFill>
              <a:cs typeface="Aria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0" indent="0">
              <a:spcAft>
                <a:spcPts val="600"/>
              </a:spcAft>
              <a:buNone/>
            </a:pPr>
            <a:endParaRPr lang="en-GB" dirty="0">
              <a:solidFill>
                <a:srgbClr val="000000"/>
              </a:solidFill>
            </a:endParaRPr>
          </a:p>
          <a:p>
            <a:pPr marL="0" indent="0">
              <a:spcAft>
                <a:spcPts val="600"/>
              </a:spcAft>
              <a:buFont typeface="Wingdings" panose="05000000000000000000" pitchFamily="2" charset="2"/>
              <a:buNone/>
            </a:pPr>
            <a:endParaRPr lang="en-GB" sz="2800" dirty="0">
              <a:solidFill>
                <a:srgbClr val="00B050"/>
              </a:solidFill>
            </a:endParaRPr>
          </a:p>
        </p:txBody>
      </p:sp>
      <p:grpSp>
        <p:nvGrpSpPr>
          <p:cNvPr id="33" name="Group 32">
            <a:extLst>
              <a:ext uri="{FF2B5EF4-FFF2-40B4-BE49-F238E27FC236}">
                <a16:creationId xmlns:a16="http://schemas.microsoft.com/office/drawing/2014/main" id="{99D8570D-E60D-89BE-F8FC-E878CC626883}"/>
              </a:ext>
            </a:extLst>
          </p:cNvPr>
          <p:cNvGrpSpPr/>
          <p:nvPr/>
        </p:nvGrpSpPr>
        <p:grpSpPr>
          <a:xfrm>
            <a:off x="2639898" y="4861649"/>
            <a:ext cx="3869547" cy="1116528"/>
            <a:chOff x="5255765" y="134814"/>
            <a:chExt cx="3683742" cy="1065126"/>
          </a:xfrm>
        </p:grpSpPr>
        <p:pic>
          <p:nvPicPr>
            <p:cNvPr id="30" name="Picture 29">
              <a:extLst>
                <a:ext uri="{FF2B5EF4-FFF2-40B4-BE49-F238E27FC236}">
                  <a16:creationId xmlns:a16="http://schemas.microsoft.com/office/drawing/2014/main" id="{C11470FA-F238-3A98-654E-1A9826BB72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2749" y="134815"/>
              <a:ext cx="1070796" cy="106512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B62DFC5D-BE5C-1B16-1703-B5646CC244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5765" y="134815"/>
              <a:ext cx="1063846" cy="105821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64831D1E-BA06-3E3A-DDE3-3AE2716BDD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75661" y="134814"/>
              <a:ext cx="1063846" cy="1058212"/>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60700721-CFF8-764A-C71C-EC391758605B}"/>
              </a:ext>
            </a:extLst>
          </p:cNvPr>
          <p:cNvPicPr>
            <a:picLocks noChangeAspect="1"/>
          </p:cNvPicPr>
          <p:nvPr/>
        </p:nvPicPr>
        <p:blipFill>
          <a:blip r:embed="rId7"/>
          <a:stretch>
            <a:fillRect/>
          </a:stretch>
        </p:blipFill>
        <p:spPr>
          <a:xfrm>
            <a:off x="6509445" y="1456100"/>
            <a:ext cx="1756133" cy="1750014"/>
          </a:xfrm>
          <a:prstGeom prst="rect">
            <a:avLst/>
          </a:prstGeom>
        </p:spPr>
      </p:pic>
      <p:sp>
        <p:nvSpPr>
          <p:cNvPr id="5" name="TextBox 4">
            <a:extLst>
              <a:ext uri="{FF2B5EF4-FFF2-40B4-BE49-F238E27FC236}">
                <a16:creationId xmlns:a16="http://schemas.microsoft.com/office/drawing/2014/main" id="{63F3D76C-5AE5-3E67-606B-8ECC50B2B9FD}"/>
              </a:ext>
            </a:extLst>
          </p:cNvPr>
          <p:cNvSpPr txBox="1"/>
          <p:nvPr/>
        </p:nvSpPr>
        <p:spPr>
          <a:xfrm>
            <a:off x="1914846" y="6310481"/>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https://arxiv.org/pdf/2306.17061.pdf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96993723"/>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DC4-F332-078B-7A9F-E840E9FED4D5}"/>
              </a:ext>
            </a:extLst>
          </p:cNvPr>
          <p:cNvSpPr>
            <a:spLocks noGrp="1"/>
          </p:cNvSpPr>
          <p:nvPr>
            <p:ph type="title"/>
          </p:nvPr>
        </p:nvSpPr>
        <p:spPr/>
        <p:txBody>
          <a:bodyPr/>
          <a:lstStyle/>
          <a:p>
            <a:r>
              <a:rPr lang="en-US" dirty="0" err="1"/>
              <a:t>RowPress</a:t>
            </a:r>
            <a:r>
              <a:rPr lang="en-US" dirty="0"/>
              <a:t> </a:t>
            </a:r>
            <a:r>
              <a:rPr lang="en-US" sz="3000" b="1" dirty="0"/>
              <a:t>[ISCA 2023]</a:t>
            </a:r>
          </a:p>
        </p:txBody>
      </p:sp>
      <p:sp>
        <p:nvSpPr>
          <p:cNvPr id="3" name="Content Placeholder 2">
            <a:extLst>
              <a:ext uri="{FF2B5EF4-FFF2-40B4-BE49-F238E27FC236}">
                <a16:creationId xmlns:a16="http://schemas.microsoft.com/office/drawing/2014/main" id="{92B6AF9C-5598-50C3-183B-4DB1B26C230D}"/>
              </a:ext>
            </a:extLst>
          </p:cNvPr>
          <p:cNvSpPr>
            <a:spLocks noGrp="1"/>
          </p:cNvSpPr>
          <p:nvPr>
            <p:ph idx="1"/>
          </p:nvPr>
        </p:nvSpPr>
        <p:spPr>
          <a:xfrm>
            <a:off x="228600" y="980728"/>
            <a:ext cx="8610600" cy="5153025"/>
          </a:xfrm>
        </p:spPr>
        <p:txBody>
          <a:bodyPr/>
          <a:lstStyle/>
          <a:p>
            <a:r>
              <a:rPr lang="en-US" sz="1800" b="0" i="0" dirty="0" err="1">
                <a:solidFill>
                  <a:srgbClr val="000000"/>
                </a:solidFill>
                <a:effectLst/>
              </a:rPr>
              <a:t>Haocong</a:t>
            </a:r>
            <a:r>
              <a:rPr lang="en-US" sz="1800" b="0" i="0" dirty="0">
                <a:solidFill>
                  <a:srgbClr val="000000"/>
                </a:solidFill>
                <a:effectLst/>
              </a:rPr>
              <a:t> Luo,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Yaglikci</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Steve </a:t>
            </a:r>
            <a:r>
              <a:rPr lang="en-US" sz="1800" b="0" i="0" dirty="0" err="1">
                <a:solidFill>
                  <a:srgbClr val="000000"/>
                </a:solidFill>
                <a:effectLst/>
              </a:rPr>
              <a:t>Rhyner</a:t>
            </a:r>
            <a:r>
              <a:rPr lang="en-US" sz="1800" b="0" i="0" dirty="0">
                <a:solidFill>
                  <a:srgbClr val="000000"/>
                </a:solidFill>
                <a:effectLst/>
              </a:rPr>
              <a:t>, M. Banu </a:t>
            </a:r>
            <a:r>
              <a:rPr lang="en-US" sz="1800" b="0" i="0" dirty="0" err="1">
                <a:solidFill>
                  <a:srgbClr val="000000"/>
                </a:solidFill>
                <a:effectLst/>
              </a:rPr>
              <a:t>Cavlak</a:t>
            </a:r>
            <a:r>
              <a:rPr lang="en-US" sz="1800" b="0" i="0" dirty="0">
                <a:solidFill>
                  <a:srgbClr val="000000"/>
                </a:solidFill>
                <a:effectLst/>
              </a:rPr>
              <a:t>, Joel </a:t>
            </a:r>
            <a:r>
              <a:rPr lang="en-US" sz="1800" b="0" i="0" dirty="0" err="1">
                <a:solidFill>
                  <a:srgbClr val="000000"/>
                </a:solidFill>
                <a:effectLst/>
              </a:rPr>
              <a:t>Lindegger</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"RowPress: Amplifying Read Disturbance in Modern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50th International Symposium on Computer Architecture</a:t>
            </a:r>
            <a:r>
              <a:rPr lang="en-US" sz="1800" b="0" i="1" dirty="0">
                <a:solidFill>
                  <a:srgbClr val="000000"/>
                </a:solidFill>
                <a:effectLst/>
              </a:rPr>
              <a:t> (</a:t>
            </a:r>
            <a:r>
              <a:rPr lang="en-US" sz="1800" b="1" i="1" dirty="0">
                <a:solidFill>
                  <a:srgbClr val="000000"/>
                </a:solidFill>
                <a:effectLst/>
              </a:rPr>
              <a:t>ISCA</a:t>
            </a:r>
            <a:r>
              <a:rPr lang="en-US" sz="1800" b="0" i="1" dirty="0">
                <a:solidFill>
                  <a:srgbClr val="000000"/>
                </a:solidFill>
                <a:effectLst/>
              </a:rPr>
              <a:t>)</a:t>
            </a:r>
            <a:r>
              <a:rPr lang="en-US" sz="1800" b="0" i="0" dirty="0">
                <a:solidFill>
                  <a:srgbClr val="000000"/>
                </a:solidFill>
                <a:effectLst/>
              </a:rPr>
              <a:t>, Orlando, FL, USA,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Slides (pptx)</a:t>
            </a:r>
            <a:r>
              <a:rPr lang="en-US" sz="1800" b="0" i="0" dirty="0">
                <a:solidFill>
                  <a:srgbClr val="000000"/>
                </a:solidFill>
                <a:effectLst/>
              </a:rPr>
              <a:t> </a:t>
            </a:r>
            <a:r>
              <a:rPr lang="en-US" sz="1800" b="0" i="0" dirty="0">
                <a:solidFill>
                  <a:srgbClr val="000000"/>
                </a:solidFill>
                <a:effectLst/>
                <a:hlinkClick r:id="rId5"/>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Lightning Talk Slides (pptx)</a:t>
            </a:r>
            <a:r>
              <a:rPr lang="en-US" sz="1800" b="0" i="0" dirty="0">
                <a:solidFill>
                  <a:srgbClr val="000000"/>
                </a:solidFill>
                <a:effectLst/>
              </a:rPr>
              <a:t> </a:t>
            </a:r>
            <a:r>
              <a:rPr lang="en-US" sz="1800" b="0" i="0" dirty="0">
                <a:solidFill>
                  <a:srgbClr val="000000"/>
                </a:solidFill>
                <a:effectLst/>
                <a:hlinkClick r:id="rId7"/>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8"/>
              </a:rPr>
              <a:t>Lightning Talk Video</a:t>
            </a:r>
            <a:r>
              <a:rPr lang="en-US" sz="1800" b="0" i="0" dirty="0">
                <a:solidFill>
                  <a:srgbClr val="000000"/>
                </a:solidFill>
                <a:effectLst/>
              </a:rPr>
              <a:t> (3 minutes)]</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9"/>
              </a:rPr>
              <a:t>RowPress Source Code and Datasets (Officially Artifact Evaluated with All Badges)</a:t>
            </a:r>
            <a:r>
              <a:rPr lang="en-US" sz="1800" b="0" i="0" dirty="0">
                <a:solidFill>
                  <a:srgbClr val="000000"/>
                </a:solidFill>
                <a:effectLst/>
              </a:rPr>
              <a:t>]</a:t>
            </a:r>
            <a:br>
              <a:rPr lang="en-US" sz="1800" b="0" i="0" dirty="0">
                <a:solidFill>
                  <a:srgbClr val="000000"/>
                </a:solidFill>
                <a:effectLst/>
              </a:rPr>
            </a:br>
            <a:r>
              <a:rPr lang="en-US" sz="1800" b="1" i="1" dirty="0">
                <a:solidFill>
                  <a:srgbClr val="FF0000"/>
                </a:solidFill>
                <a:effectLst/>
              </a:rPr>
              <a:t>Officially artifact evaluated as available, reusable and reproducible.</a:t>
            </a:r>
            <a:br>
              <a:rPr lang="en-US" sz="1800" b="0" i="0" dirty="0">
                <a:solidFill>
                  <a:srgbClr val="FF0000"/>
                </a:solidFill>
                <a:effectLst/>
              </a:rPr>
            </a:br>
            <a:r>
              <a:rPr lang="en-US" sz="1800" b="1" i="1" dirty="0">
                <a:solidFill>
                  <a:srgbClr val="FF0000"/>
                </a:solidFill>
                <a:effectLst/>
              </a:rPr>
              <a:t>Best artifact award at ISCA 2023. IEEE Micro Top Pick in 2024.</a:t>
            </a:r>
            <a:endParaRPr lang="en-US" sz="1800" b="0" i="0" dirty="0">
              <a:solidFill>
                <a:srgbClr val="FF0000"/>
              </a:solidFill>
              <a:effectLst/>
            </a:endParaRPr>
          </a:p>
          <a:p>
            <a:pPr marL="0" indent="0">
              <a:buNone/>
            </a:pPr>
            <a:br>
              <a:rPr lang="en-US" sz="1800" dirty="0"/>
            </a:br>
            <a:endParaRPr lang="en-US" sz="1800" b="1" dirty="0">
              <a:solidFill>
                <a:srgbClr val="0432FF"/>
              </a:solidFill>
            </a:endParaRPr>
          </a:p>
        </p:txBody>
      </p:sp>
      <p:sp>
        <p:nvSpPr>
          <p:cNvPr id="4" name="Slide Number Placeholder 3">
            <a:extLst>
              <a:ext uri="{FF2B5EF4-FFF2-40B4-BE49-F238E27FC236}">
                <a16:creationId xmlns:a16="http://schemas.microsoft.com/office/drawing/2014/main" id="{0D394A4F-7D74-3D31-7A9C-2D7F33B149F1}"/>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766693CA-E872-8F99-BF9D-9AC9DEA4D0AC}"/>
              </a:ext>
            </a:extLst>
          </p:cNvPr>
          <p:cNvPicPr>
            <a:picLocks noChangeAspect="1"/>
          </p:cNvPicPr>
          <p:nvPr/>
        </p:nvPicPr>
        <p:blipFill>
          <a:blip r:embed="rId10"/>
          <a:stretch>
            <a:fillRect/>
          </a:stretch>
        </p:blipFill>
        <p:spPr>
          <a:xfrm>
            <a:off x="65384" y="4674240"/>
            <a:ext cx="9036618" cy="2139136"/>
          </a:xfrm>
          <a:prstGeom prst="rect">
            <a:avLst/>
          </a:prstGeom>
        </p:spPr>
      </p:pic>
      <p:pic>
        <p:nvPicPr>
          <p:cNvPr id="6" name="Picture 5">
            <a:extLst>
              <a:ext uri="{FF2B5EF4-FFF2-40B4-BE49-F238E27FC236}">
                <a16:creationId xmlns:a16="http://schemas.microsoft.com/office/drawing/2014/main" id="{DF00B822-B653-4393-EB2C-9F79EBE83C11}"/>
              </a:ext>
            </a:extLst>
          </p:cNvPr>
          <p:cNvPicPr>
            <a:picLocks noChangeAspect="1"/>
          </p:cNvPicPr>
          <p:nvPr/>
        </p:nvPicPr>
        <p:blipFill>
          <a:blip r:embed="rId11"/>
          <a:stretch>
            <a:fillRect/>
          </a:stretch>
        </p:blipFill>
        <p:spPr>
          <a:xfrm>
            <a:off x="6626459" y="88763"/>
            <a:ext cx="2410037" cy="787593"/>
          </a:xfrm>
          <a:prstGeom prst="rect">
            <a:avLst/>
          </a:prstGeom>
        </p:spPr>
      </p:pic>
    </p:spTree>
    <p:extLst>
      <p:ext uri="{BB962C8B-B14F-4D97-AF65-F5344CB8AC3E}">
        <p14:creationId xmlns:p14="http://schemas.microsoft.com/office/powerpoint/2010/main" val="4234187712"/>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2020-2024</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81371127"/>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2473961535"/>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636964000"/>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948042528"/>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RowHammer in 2020 (IV)</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sz="2000" dirty="0">
                <a:solidFill>
                  <a:srgbClr val="0000FF"/>
                </a:solidFill>
              </a:rPr>
              <a:t>CHES 2020</a:t>
            </a:r>
            <a:endParaRPr lang="en-US" sz="2000" dirty="0"/>
          </a:p>
        </p:txBody>
      </p:sp>
      <p:pic>
        <p:nvPicPr>
          <p:cNvPr id="6" name="Picture 5">
            <a:extLst>
              <a:ext uri="{FF2B5EF4-FFF2-40B4-BE49-F238E27FC236}">
                <a16:creationId xmlns:a16="http://schemas.microsoft.com/office/drawing/2014/main" id="{50572C0A-8142-A202-B91A-93592F6526FF}"/>
              </a:ext>
            </a:extLst>
          </p:cNvPr>
          <p:cNvPicPr>
            <a:picLocks noChangeAspect="1"/>
          </p:cNvPicPr>
          <p:nvPr/>
        </p:nvPicPr>
        <p:blipFill rotWithShape="1">
          <a:blip r:embed="rId2">
            <a:extLst>
              <a:ext uri="{28A0092B-C50C-407E-A947-70E740481C1C}">
                <a14:useLocalDpi xmlns:a14="http://schemas.microsoft.com/office/drawing/2010/main" val="0"/>
              </a:ext>
            </a:extLst>
          </a:blip>
          <a:srcRect l="1691" r="1691"/>
          <a:stretch/>
        </p:blipFill>
        <p:spPr>
          <a:xfrm>
            <a:off x="1691680" y="1487054"/>
            <a:ext cx="5760640" cy="2662026"/>
          </a:xfrm>
          <a:prstGeom prst="rect">
            <a:avLst/>
          </a:prstGeom>
        </p:spPr>
      </p:pic>
      <p:sp>
        <p:nvSpPr>
          <p:cNvPr id="7" name="TextBox 6">
            <a:extLst>
              <a:ext uri="{FF2B5EF4-FFF2-40B4-BE49-F238E27FC236}">
                <a16:creationId xmlns:a16="http://schemas.microsoft.com/office/drawing/2014/main" id="{B090B2C2-9FC7-F8ED-DE8F-DDCBC25256FA}"/>
              </a:ext>
            </a:extLst>
          </p:cNvPr>
          <p:cNvSpPr txBox="1"/>
          <p:nvPr/>
        </p:nvSpPr>
        <p:spPr>
          <a:xfrm>
            <a:off x="5010688" y="4678475"/>
            <a:ext cx="382851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An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FPGA-based</a:t>
            </a: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 RowHammer attack recovering </a:t>
            </a:r>
            <a:r>
              <a:rPr kumimoji="0" lang="en-US" sz="1800" b="1" i="0" u="none" strike="noStrike" kern="1200" cap="none" spc="0" normalizeH="0" baseline="0" noProof="0" dirty="0">
                <a:ln>
                  <a:noFill/>
                </a:ln>
                <a:solidFill>
                  <a:srgbClr val="ED6E39"/>
                </a:solidFill>
                <a:effectLst/>
                <a:uLnTx/>
                <a:uFillTx/>
                <a:latin typeface="Cambria" panose="02040503050406030204" pitchFamily="18" charset="0"/>
                <a:ea typeface="+mn-ea"/>
                <a:cs typeface="+mn-cs"/>
              </a:rPr>
              <a:t>private keys </a:t>
            </a: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twice as fast compared to </a:t>
            </a: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CPU-based </a:t>
            </a:r>
            <a:r>
              <a:rPr kumimoji="0" lang="en-US" sz="1800" b="0" i="0" u="none" strike="noStrike" kern="1200" cap="none" spc="0" normalizeH="0" baseline="0" noProof="0" dirty="0">
                <a:ln>
                  <a:noFill/>
                </a:ln>
                <a:solidFill>
                  <a:srgbClr val="000000">
                    <a:lumMod val="95000"/>
                    <a:lumOff val="5000"/>
                  </a:srgbClr>
                </a:solidFill>
                <a:effectLst/>
                <a:uLnTx/>
                <a:uFillTx/>
                <a:latin typeface="Cambria" panose="02040503050406030204" pitchFamily="18" charset="0"/>
                <a:ea typeface="+mn-ea"/>
                <a:cs typeface="+mn-cs"/>
              </a:rPr>
              <a:t>attacks</a:t>
            </a:r>
          </a:p>
        </p:txBody>
      </p:sp>
      <p:pic>
        <p:nvPicPr>
          <p:cNvPr id="4" name="Picture 3">
            <a:extLst>
              <a:ext uri="{FF2B5EF4-FFF2-40B4-BE49-F238E27FC236}">
                <a16:creationId xmlns:a16="http://schemas.microsoft.com/office/drawing/2014/main" id="{80C10B60-9735-73F8-A35B-11D31342729A}"/>
              </a:ext>
            </a:extLst>
          </p:cNvPr>
          <p:cNvPicPr>
            <a:picLocks noChangeAspect="1"/>
          </p:cNvPicPr>
          <p:nvPr/>
        </p:nvPicPr>
        <p:blipFill>
          <a:blip r:embed="rId3"/>
          <a:stretch>
            <a:fillRect/>
          </a:stretch>
        </p:blipFill>
        <p:spPr>
          <a:xfrm>
            <a:off x="36254" y="4149080"/>
            <a:ext cx="4851328" cy="1888685"/>
          </a:xfrm>
          <a:prstGeom prst="rect">
            <a:avLst/>
          </a:prstGeom>
        </p:spPr>
      </p:pic>
    </p:spTree>
    <p:extLst>
      <p:ext uri="{BB962C8B-B14F-4D97-AF65-F5344CB8AC3E}">
        <p14:creationId xmlns:p14="http://schemas.microsoft.com/office/powerpoint/2010/main" val="3867621061"/>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3241884237"/>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3435785757"/>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542938956"/>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08720"/>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3429000"/>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893464" y="3995095"/>
            <a:ext cx="7280870" cy="735441"/>
          </a:xfrm>
          <a:prstGeom prst="rect">
            <a:avLst/>
          </a:prstGeom>
        </p:spPr>
      </p:pic>
      <p:pic>
        <p:nvPicPr>
          <p:cNvPr id="8" name="Picture 7">
            <a:extLst>
              <a:ext uri="{FF2B5EF4-FFF2-40B4-BE49-F238E27FC236}">
                <a16:creationId xmlns:a16="http://schemas.microsoft.com/office/drawing/2014/main" id="{81526FB7-E1D4-C54A-B49F-3A1556260B43}"/>
              </a:ext>
            </a:extLst>
          </p:cNvPr>
          <p:cNvPicPr>
            <a:picLocks noChangeAspect="1"/>
          </p:cNvPicPr>
          <p:nvPr/>
        </p:nvPicPr>
        <p:blipFill rotWithShape="1">
          <a:blip r:embed="rId5"/>
          <a:srcRect b="43907"/>
          <a:stretch/>
        </p:blipFill>
        <p:spPr>
          <a:xfrm>
            <a:off x="1115616" y="4855949"/>
            <a:ext cx="6557673" cy="950873"/>
          </a:xfrm>
          <a:prstGeom prst="rect">
            <a:avLst/>
          </a:prstGeom>
        </p:spPr>
      </p:pic>
      <p:pic>
        <p:nvPicPr>
          <p:cNvPr id="9" name="Picture 8">
            <a:extLst>
              <a:ext uri="{FF2B5EF4-FFF2-40B4-BE49-F238E27FC236}">
                <a16:creationId xmlns:a16="http://schemas.microsoft.com/office/drawing/2014/main" id="{3A02F9DB-8C48-8B3B-7518-E24283F729D3}"/>
              </a:ext>
            </a:extLst>
          </p:cNvPr>
          <p:cNvPicPr>
            <a:picLocks noChangeAspect="1"/>
          </p:cNvPicPr>
          <p:nvPr/>
        </p:nvPicPr>
        <p:blipFill>
          <a:blip r:embed="rId6"/>
          <a:stretch>
            <a:fillRect/>
          </a:stretch>
        </p:blipFill>
        <p:spPr>
          <a:xfrm>
            <a:off x="685800" y="5857830"/>
            <a:ext cx="7772400" cy="686810"/>
          </a:xfrm>
          <a:prstGeom prst="rect">
            <a:avLst/>
          </a:prstGeom>
        </p:spPr>
      </p:pic>
    </p:spTree>
    <p:extLst>
      <p:ext uri="{BB962C8B-B14F-4D97-AF65-F5344CB8AC3E}">
        <p14:creationId xmlns:p14="http://schemas.microsoft.com/office/powerpoint/2010/main" val="2088354298"/>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284559477"/>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(III)</a:t>
            </a:r>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DDCF0D0-E3B9-2D45-AE6E-3E6EDD65EB1F}"/>
              </a:ext>
            </a:extLst>
          </p:cNvPr>
          <p:cNvPicPr>
            <a:picLocks noChangeAspect="1"/>
          </p:cNvPicPr>
          <p:nvPr/>
        </p:nvPicPr>
        <p:blipFill rotWithShape="1">
          <a:blip r:embed="rId2"/>
          <a:srcRect r="35341" b="87009"/>
          <a:stretch/>
        </p:blipFill>
        <p:spPr>
          <a:xfrm>
            <a:off x="228599" y="949515"/>
            <a:ext cx="8868395" cy="967317"/>
          </a:xfrm>
          <a:prstGeom prst="rect">
            <a:avLst/>
          </a:prstGeom>
        </p:spPr>
      </p:pic>
      <p:pic>
        <p:nvPicPr>
          <p:cNvPr id="7" name="Picture 6">
            <a:extLst>
              <a:ext uri="{FF2B5EF4-FFF2-40B4-BE49-F238E27FC236}">
                <a16:creationId xmlns:a16="http://schemas.microsoft.com/office/drawing/2014/main" id="{1913ED70-A646-DC7D-3183-D346CB74A12A}"/>
              </a:ext>
            </a:extLst>
          </p:cNvPr>
          <p:cNvPicPr>
            <a:picLocks noChangeAspect="1"/>
          </p:cNvPicPr>
          <p:nvPr/>
        </p:nvPicPr>
        <p:blipFill>
          <a:blip r:embed="rId3"/>
          <a:stretch>
            <a:fillRect/>
          </a:stretch>
        </p:blipFill>
        <p:spPr>
          <a:xfrm>
            <a:off x="0" y="2992496"/>
            <a:ext cx="9144000" cy="873007"/>
          </a:xfrm>
          <a:prstGeom prst="rect">
            <a:avLst/>
          </a:prstGeom>
        </p:spPr>
      </p:pic>
      <p:pic>
        <p:nvPicPr>
          <p:cNvPr id="8" name="Picture 7">
            <a:extLst>
              <a:ext uri="{FF2B5EF4-FFF2-40B4-BE49-F238E27FC236}">
                <a16:creationId xmlns:a16="http://schemas.microsoft.com/office/drawing/2014/main" id="{621AD663-45D9-C1A9-D6DC-56150F709B1E}"/>
              </a:ext>
            </a:extLst>
          </p:cNvPr>
          <p:cNvPicPr>
            <a:picLocks noChangeAspect="1"/>
          </p:cNvPicPr>
          <p:nvPr/>
        </p:nvPicPr>
        <p:blipFill>
          <a:blip r:embed="rId4"/>
          <a:stretch>
            <a:fillRect/>
          </a:stretch>
        </p:blipFill>
        <p:spPr>
          <a:xfrm>
            <a:off x="0" y="4429219"/>
            <a:ext cx="9144000" cy="655965"/>
          </a:xfrm>
          <a:prstGeom prst="rect">
            <a:avLst/>
          </a:prstGeom>
        </p:spPr>
      </p:pic>
    </p:spTree>
    <p:extLst>
      <p:ext uri="{BB962C8B-B14F-4D97-AF65-F5344CB8AC3E}">
        <p14:creationId xmlns:p14="http://schemas.microsoft.com/office/powerpoint/2010/main" val="824263686"/>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(IV)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809F97-3FEF-7D18-D928-3AB2550B6F38}"/>
              </a:ext>
            </a:extLst>
          </p:cNvPr>
          <p:cNvPicPr>
            <a:picLocks noChangeAspect="1"/>
          </p:cNvPicPr>
          <p:nvPr/>
        </p:nvPicPr>
        <p:blipFill>
          <a:blip r:embed="rId2"/>
          <a:stretch>
            <a:fillRect/>
          </a:stretch>
        </p:blipFill>
        <p:spPr>
          <a:xfrm>
            <a:off x="232767" y="4298280"/>
            <a:ext cx="8610600" cy="1651000"/>
          </a:xfrm>
          <a:prstGeom prst="rect">
            <a:avLst/>
          </a:prstGeom>
        </p:spPr>
      </p:pic>
      <p:pic>
        <p:nvPicPr>
          <p:cNvPr id="1026" name="Picture 2" descr="IRPS 2021 Voting Form">
            <a:extLst>
              <a:ext uri="{FF2B5EF4-FFF2-40B4-BE49-F238E27FC236}">
                <a16:creationId xmlns:a16="http://schemas.microsoft.com/office/drawing/2014/main" id="{E967E240-E2DF-AA75-F04B-DED6F43E4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88" y="1052736"/>
            <a:ext cx="2987824" cy="17719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5B8C12-D43D-0FA2-D040-0C9591E491BC}"/>
              </a:ext>
            </a:extLst>
          </p:cNvPr>
          <p:cNvPicPr>
            <a:picLocks noChangeAspect="1"/>
          </p:cNvPicPr>
          <p:nvPr/>
        </p:nvPicPr>
        <p:blipFill>
          <a:blip r:embed="rId4"/>
          <a:stretch>
            <a:fillRect/>
          </a:stretch>
        </p:blipFill>
        <p:spPr>
          <a:xfrm>
            <a:off x="3057252" y="2883419"/>
            <a:ext cx="2882900" cy="698500"/>
          </a:xfrm>
          <a:prstGeom prst="rect">
            <a:avLst/>
          </a:prstGeom>
        </p:spPr>
      </p:pic>
    </p:spTree>
    <p:extLst>
      <p:ext uri="{BB962C8B-B14F-4D97-AF65-F5344CB8AC3E}">
        <p14:creationId xmlns:p14="http://schemas.microsoft.com/office/powerpoint/2010/main" val="3576683910"/>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74093D0-3003-2C4D-2E6D-AED8D70B6F1F}"/>
              </a:ext>
            </a:extLst>
          </p:cNvPr>
          <p:cNvPicPr>
            <a:picLocks noChangeAspect="1"/>
          </p:cNvPicPr>
          <p:nvPr/>
        </p:nvPicPr>
        <p:blipFill>
          <a:blip r:embed="rId2"/>
          <a:stretch>
            <a:fillRect/>
          </a:stretch>
        </p:blipFill>
        <p:spPr>
          <a:xfrm>
            <a:off x="933450" y="4184228"/>
            <a:ext cx="7277100" cy="2197100"/>
          </a:xfrm>
          <a:prstGeom prst="rect">
            <a:avLst/>
          </a:prstGeom>
        </p:spPr>
      </p:pic>
      <p:pic>
        <p:nvPicPr>
          <p:cNvPr id="8" name="Picture 7">
            <a:extLst>
              <a:ext uri="{FF2B5EF4-FFF2-40B4-BE49-F238E27FC236}">
                <a16:creationId xmlns:a16="http://schemas.microsoft.com/office/drawing/2014/main" id="{61E769A1-762C-45C8-8290-2B119464BD40}"/>
              </a:ext>
            </a:extLst>
          </p:cNvPr>
          <p:cNvPicPr>
            <a:picLocks noChangeAspect="1"/>
          </p:cNvPicPr>
          <p:nvPr/>
        </p:nvPicPr>
        <p:blipFill>
          <a:blip r:embed="rId3"/>
          <a:stretch>
            <a:fillRect/>
          </a:stretch>
        </p:blipFill>
        <p:spPr>
          <a:xfrm>
            <a:off x="2386149" y="969962"/>
            <a:ext cx="4295502" cy="2972376"/>
          </a:xfrm>
          <a:prstGeom prst="rect">
            <a:avLst/>
          </a:prstGeom>
        </p:spPr>
      </p:pic>
    </p:spTree>
    <p:extLst>
      <p:ext uri="{BB962C8B-B14F-4D97-AF65-F5344CB8AC3E}">
        <p14:creationId xmlns:p14="http://schemas.microsoft.com/office/powerpoint/2010/main" val="3497077159"/>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(VI)</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A0A855A-E4DF-5E9C-174E-DAF3C265B961}"/>
              </a:ext>
            </a:extLst>
          </p:cNvPr>
          <p:cNvPicPr>
            <a:picLocks noChangeAspect="1"/>
          </p:cNvPicPr>
          <p:nvPr/>
        </p:nvPicPr>
        <p:blipFill>
          <a:blip r:embed="rId2"/>
          <a:stretch>
            <a:fillRect/>
          </a:stretch>
        </p:blipFill>
        <p:spPr>
          <a:xfrm>
            <a:off x="882650" y="1124744"/>
            <a:ext cx="7378700" cy="2260600"/>
          </a:xfrm>
          <a:prstGeom prst="rect">
            <a:avLst/>
          </a:prstGeom>
        </p:spPr>
      </p:pic>
      <p:pic>
        <p:nvPicPr>
          <p:cNvPr id="7" name="Picture 6">
            <a:extLst>
              <a:ext uri="{FF2B5EF4-FFF2-40B4-BE49-F238E27FC236}">
                <a16:creationId xmlns:a16="http://schemas.microsoft.com/office/drawing/2014/main" id="{410B0EAD-B07A-B30C-3985-DA1D0C13FBC4}"/>
              </a:ext>
            </a:extLst>
          </p:cNvPr>
          <p:cNvPicPr>
            <a:picLocks noChangeAspect="1"/>
          </p:cNvPicPr>
          <p:nvPr/>
        </p:nvPicPr>
        <p:blipFill>
          <a:blip r:embed="rId3"/>
          <a:stretch>
            <a:fillRect/>
          </a:stretch>
        </p:blipFill>
        <p:spPr>
          <a:xfrm>
            <a:off x="685800" y="3968396"/>
            <a:ext cx="7772400" cy="684740"/>
          </a:xfrm>
          <a:prstGeom prst="rect">
            <a:avLst/>
          </a:prstGeom>
        </p:spPr>
      </p:pic>
      <p:pic>
        <p:nvPicPr>
          <p:cNvPr id="9" name="Picture 8">
            <a:extLst>
              <a:ext uri="{FF2B5EF4-FFF2-40B4-BE49-F238E27FC236}">
                <a16:creationId xmlns:a16="http://schemas.microsoft.com/office/drawing/2014/main" id="{F0F77083-2A5B-0FAD-BD2F-C34B178C93D7}"/>
              </a:ext>
            </a:extLst>
          </p:cNvPr>
          <p:cNvPicPr>
            <a:picLocks noChangeAspect="1"/>
          </p:cNvPicPr>
          <p:nvPr/>
        </p:nvPicPr>
        <p:blipFill>
          <a:blip r:embed="rId4"/>
          <a:stretch>
            <a:fillRect/>
          </a:stretch>
        </p:blipFill>
        <p:spPr>
          <a:xfrm>
            <a:off x="685800" y="5192532"/>
            <a:ext cx="7772400" cy="684740"/>
          </a:xfrm>
          <a:prstGeom prst="rect">
            <a:avLst/>
          </a:prstGeom>
        </p:spPr>
      </p:pic>
    </p:spTree>
    <p:extLst>
      <p:ext uri="{BB962C8B-B14F-4D97-AF65-F5344CB8AC3E}">
        <p14:creationId xmlns:p14="http://schemas.microsoft.com/office/powerpoint/2010/main" val="2110448078"/>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D6029-0F02-14FA-F155-D29E5D717DEE}"/>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2A15146F-2BAE-1FAC-9B9A-CC12D9AD2F0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ADF8C77-B234-F763-749D-27BAFA6F574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5B41ABF5-42E5-0E8C-6368-037F22ADB9DD}"/>
              </a:ext>
            </a:extLst>
          </p:cNvPr>
          <p:cNvPicPr>
            <a:picLocks noChangeAspect="1"/>
          </p:cNvPicPr>
          <p:nvPr/>
        </p:nvPicPr>
        <p:blipFill>
          <a:blip r:embed="rId2"/>
          <a:stretch>
            <a:fillRect/>
          </a:stretch>
        </p:blipFill>
        <p:spPr>
          <a:xfrm>
            <a:off x="517204" y="3504164"/>
            <a:ext cx="7943228" cy="1220980"/>
          </a:xfrm>
          <a:prstGeom prst="rect">
            <a:avLst/>
          </a:prstGeom>
        </p:spPr>
      </p:pic>
      <p:pic>
        <p:nvPicPr>
          <p:cNvPr id="6" name="Picture 5">
            <a:extLst>
              <a:ext uri="{FF2B5EF4-FFF2-40B4-BE49-F238E27FC236}">
                <a16:creationId xmlns:a16="http://schemas.microsoft.com/office/drawing/2014/main" id="{CB3BC4B9-EA7D-0CAC-F0BE-891591899632}"/>
              </a:ext>
            </a:extLst>
          </p:cNvPr>
          <p:cNvPicPr>
            <a:picLocks noChangeAspect="1"/>
          </p:cNvPicPr>
          <p:nvPr/>
        </p:nvPicPr>
        <p:blipFill>
          <a:blip r:embed="rId3"/>
          <a:stretch>
            <a:fillRect/>
          </a:stretch>
        </p:blipFill>
        <p:spPr>
          <a:xfrm>
            <a:off x="2411760" y="970041"/>
            <a:ext cx="3744416" cy="2386951"/>
          </a:xfrm>
          <a:prstGeom prst="rect">
            <a:avLst/>
          </a:prstGeom>
        </p:spPr>
      </p:pic>
      <p:pic>
        <p:nvPicPr>
          <p:cNvPr id="7" name="Picture 6">
            <a:extLst>
              <a:ext uri="{FF2B5EF4-FFF2-40B4-BE49-F238E27FC236}">
                <a16:creationId xmlns:a16="http://schemas.microsoft.com/office/drawing/2014/main" id="{066D7462-6F9A-6237-104E-A67079E91C01}"/>
              </a:ext>
            </a:extLst>
          </p:cNvPr>
          <p:cNvPicPr>
            <a:picLocks noChangeAspect="1"/>
          </p:cNvPicPr>
          <p:nvPr/>
        </p:nvPicPr>
        <p:blipFill>
          <a:blip r:embed="rId4"/>
          <a:stretch>
            <a:fillRect/>
          </a:stretch>
        </p:blipFill>
        <p:spPr>
          <a:xfrm>
            <a:off x="589212" y="4935451"/>
            <a:ext cx="7943228" cy="1510332"/>
          </a:xfrm>
          <a:prstGeom prst="rect">
            <a:avLst/>
          </a:prstGeom>
        </p:spPr>
      </p:pic>
    </p:spTree>
    <p:extLst>
      <p:ext uri="{BB962C8B-B14F-4D97-AF65-F5344CB8AC3E}">
        <p14:creationId xmlns:p14="http://schemas.microsoft.com/office/powerpoint/2010/main" val="1899770158"/>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a:xfrm>
            <a:off x="228600" y="1050014"/>
            <a:ext cx="8805108" cy="5153025"/>
          </a:xfrm>
        </p:spPr>
        <p:txBody>
          <a:bodyPr/>
          <a:lstStyle/>
          <a:p>
            <a:r>
              <a:rPr lang="en-US" sz="1800" b="0" i="0" dirty="0">
                <a:solidFill>
                  <a:srgbClr val="000000"/>
                </a:solidFill>
                <a:effectLst/>
              </a:rPr>
              <a:t>A.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Yaglıkcı</a:t>
            </a:r>
            <a:r>
              <a:rPr lang="en-US" sz="1800" b="0" i="0" dirty="0">
                <a:solidFill>
                  <a:srgbClr val="000000"/>
                </a:solidFill>
                <a:effectLst/>
              </a:rPr>
              <a:t>,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Minesh Patel, </a:t>
            </a:r>
            <a:r>
              <a:rPr lang="en-US" sz="1800" b="0" i="0" dirty="0" err="1">
                <a:solidFill>
                  <a:srgbClr val="000000"/>
                </a:solidFill>
                <a:effectLst/>
              </a:rPr>
              <a:t>Haocong</a:t>
            </a:r>
            <a:r>
              <a:rPr lang="en-US" sz="1800" b="0" i="0" dirty="0">
                <a:solidFill>
                  <a:srgbClr val="000000"/>
                </a:solidFill>
                <a:effectLst/>
              </a:rPr>
              <a:t> Luo, Hasan Hassan, Lois </a:t>
            </a:r>
            <a:r>
              <a:rPr lang="en-US" sz="1800" b="0" i="0" dirty="0" err="1">
                <a:solidFill>
                  <a:srgbClr val="000000"/>
                </a:solidFill>
                <a:effectLst/>
              </a:rPr>
              <a:t>Orosa</a:t>
            </a:r>
            <a:r>
              <a:rPr lang="en-US" sz="1800" b="0" i="0" dirty="0">
                <a:solidFill>
                  <a:srgbClr val="000000"/>
                </a:solidFill>
                <a:effectLst/>
              </a:rPr>
              <a:t>, </a:t>
            </a:r>
            <a:r>
              <a:rPr lang="en-US" sz="1800" b="0" i="0" dirty="0" err="1">
                <a:solidFill>
                  <a:srgbClr val="000000"/>
                </a:solidFill>
                <a:effectLst/>
              </a:rPr>
              <a:t>Oguz</a:t>
            </a:r>
            <a:r>
              <a:rPr lang="en-US" sz="1800" b="0" i="0" dirty="0">
                <a:solidFill>
                  <a:srgbClr val="000000"/>
                </a:solidFill>
                <a:effectLst/>
              </a:rPr>
              <a:t> </a:t>
            </a:r>
            <a:r>
              <a:rPr lang="en-US" sz="1800" b="0" i="0" dirty="0" err="1">
                <a:solidFill>
                  <a:srgbClr val="000000"/>
                </a:solidFill>
                <a:effectLst/>
              </a:rPr>
              <a:t>Ergin</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432FF"/>
                </a:solidFill>
                <a:effectLst/>
                <a:hlinkClick r:id="rId2">
                  <a:extLst>
                    <a:ext uri="{A12FA001-AC4F-418D-AE19-62706E023703}">
                      <ahyp:hlinkClr xmlns:ahyp="http://schemas.microsoft.com/office/drawing/2018/hyperlinkcolor" val="tx"/>
                    </a:ext>
                  </a:extLst>
                </a:hlinkClick>
              </a:rPr>
              <a:t>"HiRA: Hidden Row Activation for Reducing Refresh Latency of Off-the-Shelf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55th International Symposium on Microarchitecture</a:t>
            </a:r>
            <a:r>
              <a:rPr lang="en-US" sz="1800" b="0" i="1" dirty="0">
                <a:solidFill>
                  <a:srgbClr val="000000"/>
                </a:solidFill>
                <a:effectLst/>
              </a:rPr>
              <a:t> (</a:t>
            </a:r>
            <a:r>
              <a:rPr lang="en-US" sz="1800" b="1" i="1" dirty="0">
                <a:solidFill>
                  <a:srgbClr val="000000"/>
                </a:solidFill>
                <a:effectLst/>
              </a:rPr>
              <a:t>MICRO</a:t>
            </a:r>
            <a:r>
              <a:rPr lang="en-US" sz="1800" b="0" i="1" dirty="0">
                <a:solidFill>
                  <a:srgbClr val="000000"/>
                </a:solidFill>
                <a:effectLst/>
              </a:rPr>
              <a:t>)</a:t>
            </a:r>
            <a:r>
              <a:rPr lang="en-US" sz="1800" b="0" i="0" dirty="0">
                <a:solidFill>
                  <a:srgbClr val="000000"/>
                </a:solidFill>
                <a:effectLst/>
              </a:rPr>
              <a:t>, Chicago, IL, USA, October 2022.</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Slides (pptx)</a:t>
            </a:r>
            <a:r>
              <a:rPr lang="en-US" sz="1800" b="0" i="0" dirty="0">
                <a:solidFill>
                  <a:srgbClr val="000000"/>
                </a:solidFill>
                <a:effectLst/>
              </a:rPr>
              <a:t> </a:t>
            </a:r>
            <a:r>
              <a:rPr lang="en-US" sz="1800" b="0" i="0" dirty="0">
                <a:solidFill>
                  <a:srgbClr val="000000"/>
                </a:solidFill>
                <a:effectLst/>
                <a:hlinkClick r:id="rId5"/>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Longer Lecture Slides (pptx)</a:t>
            </a:r>
            <a:r>
              <a:rPr lang="en-US" sz="1800" b="0" i="0" dirty="0">
                <a:solidFill>
                  <a:srgbClr val="000000"/>
                </a:solidFill>
                <a:effectLst/>
              </a:rPr>
              <a:t> </a:t>
            </a:r>
            <a:r>
              <a:rPr lang="en-US" sz="1800" b="0" i="0" dirty="0">
                <a:solidFill>
                  <a:srgbClr val="000000"/>
                </a:solidFill>
                <a:effectLst/>
                <a:hlinkClick r:id="rId7"/>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8"/>
              </a:rPr>
              <a:t>Lecture Video</a:t>
            </a:r>
            <a:r>
              <a:rPr lang="en-US" sz="1800" b="0" i="0" dirty="0">
                <a:solidFill>
                  <a:srgbClr val="000000"/>
                </a:solidFill>
                <a:effectLst/>
              </a:rPr>
              <a:t> (36 minutes)]</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9"/>
              </a:rPr>
              <a:t>arXiv version</a:t>
            </a:r>
            <a:r>
              <a:rPr lang="en-US" sz="1800" b="0" i="0" dirty="0">
                <a:solidFill>
                  <a:srgbClr val="000000"/>
                </a:solidFill>
                <a:effectLst/>
              </a:rPr>
              <a:t>]</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2772886-797E-1DFE-1F59-19128DD4C7A4}"/>
              </a:ext>
            </a:extLst>
          </p:cNvPr>
          <p:cNvPicPr>
            <a:picLocks noChangeAspect="1"/>
          </p:cNvPicPr>
          <p:nvPr/>
        </p:nvPicPr>
        <p:blipFill>
          <a:blip r:embed="rId10"/>
          <a:stretch>
            <a:fillRect/>
          </a:stretch>
        </p:blipFill>
        <p:spPr>
          <a:xfrm>
            <a:off x="110292" y="3861048"/>
            <a:ext cx="8998212" cy="1872208"/>
          </a:xfrm>
          <a:prstGeom prst="rect">
            <a:avLst/>
          </a:prstGeom>
        </p:spPr>
      </p:pic>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501368" y="5516136"/>
            <a:ext cx="8610600" cy="348575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charset="0"/>
              <a:buNone/>
              <a:tabLst/>
              <a:defRPr/>
            </a:pP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rId2">
                  <a:extLst>
                    <a:ext uri="{A12FA001-AC4F-418D-AE19-62706E023703}">
                      <ahyp:hlinkClr xmlns:ahyp="http://schemas.microsoft.com/office/drawing/2018/hyperlinkcolor" val="tx"/>
                    </a:ext>
                  </a:extLst>
                </a:hlinkClick>
              </a:rPr>
              <a:t>https://arxiv.org/pdf/2209.10198.pdf</a:t>
            </a: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rPr>
              <a:t> </a:t>
            </a:r>
          </a:p>
        </p:txBody>
      </p:sp>
    </p:spTree>
    <p:extLst>
      <p:ext uri="{BB962C8B-B14F-4D97-AF65-F5344CB8AC3E}">
        <p14:creationId xmlns:p14="http://schemas.microsoft.com/office/powerpoint/2010/main" val="3022958793"/>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(VIII)</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3494255811"/>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(IX)</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2284365714"/>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2023 (I) </a:t>
            </a:r>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80ED73AC-47B1-76B6-2176-7BCECC9CDE6B}"/>
              </a:ext>
            </a:extLst>
          </p:cNvPr>
          <p:cNvPicPr>
            <a:picLocks noChangeAspect="1"/>
          </p:cNvPicPr>
          <p:nvPr/>
        </p:nvPicPr>
        <p:blipFill>
          <a:blip r:embed="rId2"/>
          <a:stretch>
            <a:fillRect/>
          </a:stretch>
        </p:blipFill>
        <p:spPr>
          <a:xfrm>
            <a:off x="685800" y="1124744"/>
            <a:ext cx="7772400" cy="2084082"/>
          </a:xfrm>
          <a:prstGeom prst="rect">
            <a:avLst/>
          </a:prstGeom>
        </p:spPr>
      </p:pic>
      <p:pic>
        <p:nvPicPr>
          <p:cNvPr id="6" name="Picture 5">
            <a:extLst>
              <a:ext uri="{FF2B5EF4-FFF2-40B4-BE49-F238E27FC236}">
                <a16:creationId xmlns:a16="http://schemas.microsoft.com/office/drawing/2014/main" id="{A6867B8F-21A4-07E6-00E1-A4811859A1A3}"/>
              </a:ext>
            </a:extLst>
          </p:cNvPr>
          <p:cNvPicPr>
            <a:picLocks noChangeAspect="1"/>
          </p:cNvPicPr>
          <p:nvPr/>
        </p:nvPicPr>
        <p:blipFill>
          <a:blip r:embed="rId3"/>
          <a:stretch>
            <a:fillRect/>
          </a:stretch>
        </p:blipFill>
        <p:spPr>
          <a:xfrm>
            <a:off x="35496" y="3501008"/>
            <a:ext cx="8989533" cy="2520280"/>
          </a:xfrm>
          <a:prstGeom prst="rect">
            <a:avLst/>
          </a:prstGeom>
        </p:spPr>
      </p:pic>
    </p:spTree>
    <p:extLst>
      <p:ext uri="{BB962C8B-B14F-4D97-AF65-F5344CB8AC3E}">
        <p14:creationId xmlns:p14="http://schemas.microsoft.com/office/powerpoint/2010/main" val="3500724076"/>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F369E-1881-A32C-C630-C5202936EEC2}"/>
              </a:ext>
            </a:extLst>
          </p:cNvPr>
          <p:cNvSpPr>
            <a:spLocks noGrp="1"/>
          </p:cNvSpPr>
          <p:nvPr>
            <p:ph type="title"/>
          </p:nvPr>
        </p:nvSpPr>
        <p:spPr/>
        <p:txBody>
          <a:bodyPr/>
          <a:lstStyle/>
          <a:p>
            <a:r>
              <a:rPr lang="en-US" dirty="0"/>
              <a:t>RowHammer in 2023 (II)</a:t>
            </a:r>
          </a:p>
        </p:txBody>
      </p:sp>
      <p:sp>
        <p:nvSpPr>
          <p:cNvPr id="3" name="Content Placeholder 2">
            <a:extLst>
              <a:ext uri="{FF2B5EF4-FFF2-40B4-BE49-F238E27FC236}">
                <a16:creationId xmlns:a16="http://schemas.microsoft.com/office/drawing/2014/main" id="{6DA3126E-9627-947C-8D40-FF69125B07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69FDDBF-4D96-38DE-3804-876CBB0CF0E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Text&#10;&#10;Description automatically generated">
            <a:extLst>
              <a:ext uri="{FF2B5EF4-FFF2-40B4-BE49-F238E27FC236}">
                <a16:creationId xmlns:a16="http://schemas.microsoft.com/office/drawing/2014/main" id="{6C51CC6A-5799-48AB-51C6-9AA0CDA6B2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265" y="2268020"/>
            <a:ext cx="3526962" cy="3033187"/>
          </a:xfrm>
          <a:prstGeom prst="rect">
            <a:avLst/>
          </a:prstGeom>
        </p:spPr>
      </p:pic>
      <p:pic>
        <p:nvPicPr>
          <p:cNvPr id="6" name="Picture 5" descr="Text&#10;&#10;Description automatically generated with low confidence">
            <a:extLst>
              <a:ext uri="{FF2B5EF4-FFF2-40B4-BE49-F238E27FC236}">
                <a16:creationId xmlns:a16="http://schemas.microsoft.com/office/drawing/2014/main" id="{226C132F-DA0A-7061-B245-00CB52AA53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11403"/>
            <a:ext cx="9080500" cy="1255543"/>
          </a:xfrm>
          <a:prstGeom prst="rect">
            <a:avLst/>
          </a:prstGeom>
        </p:spPr>
      </p:pic>
      <p:pic>
        <p:nvPicPr>
          <p:cNvPr id="7" name="Picture 6">
            <a:extLst>
              <a:ext uri="{FF2B5EF4-FFF2-40B4-BE49-F238E27FC236}">
                <a16:creationId xmlns:a16="http://schemas.microsoft.com/office/drawing/2014/main" id="{2E020F56-5A32-99B3-CF66-DB384C1EEE02}"/>
              </a:ext>
            </a:extLst>
          </p:cNvPr>
          <p:cNvPicPr>
            <a:picLocks noChangeAspect="1"/>
          </p:cNvPicPr>
          <p:nvPr/>
        </p:nvPicPr>
        <p:blipFill>
          <a:blip r:embed="rId4"/>
          <a:stretch>
            <a:fillRect/>
          </a:stretch>
        </p:blipFill>
        <p:spPr>
          <a:xfrm>
            <a:off x="5312238" y="2266946"/>
            <a:ext cx="3526962" cy="4308019"/>
          </a:xfrm>
          <a:prstGeom prst="rect">
            <a:avLst/>
          </a:prstGeom>
        </p:spPr>
      </p:pic>
    </p:spTree>
    <p:extLst>
      <p:ext uri="{BB962C8B-B14F-4D97-AF65-F5344CB8AC3E}">
        <p14:creationId xmlns:p14="http://schemas.microsoft.com/office/powerpoint/2010/main" val="1157436585"/>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DB319-8E66-00F6-93DD-5722518EB815}"/>
              </a:ext>
            </a:extLst>
          </p:cNvPr>
          <p:cNvSpPr>
            <a:spLocks noGrp="1"/>
          </p:cNvSpPr>
          <p:nvPr>
            <p:ph type="title"/>
          </p:nvPr>
        </p:nvSpPr>
        <p:spPr/>
        <p:txBody>
          <a:bodyPr/>
          <a:lstStyle/>
          <a:p>
            <a:r>
              <a:rPr lang="en-US" dirty="0"/>
              <a:t>RowHammer in 2023 (III): SK Hynix</a:t>
            </a:r>
          </a:p>
        </p:txBody>
      </p:sp>
      <p:sp>
        <p:nvSpPr>
          <p:cNvPr id="3" name="Content Placeholder 2">
            <a:extLst>
              <a:ext uri="{FF2B5EF4-FFF2-40B4-BE49-F238E27FC236}">
                <a16:creationId xmlns:a16="http://schemas.microsoft.com/office/drawing/2014/main" id="{32E4365F-0157-71AB-EE28-F37F7F5A86E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296D3A6-F51A-07E9-0938-5B27AEBFC62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E3D02F1-D557-14EC-35D5-3427B99039A8}"/>
              </a:ext>
            </a:extLst>
          </p:cNvPr>
          <p:cNvPicPr>
            <a:picLocks noChangeAspect="1"/>
          </p:cNvPicPr>
          <p:nvPr/>
        </p:nvPicPr>
        <p:blipFill>
          <a:blip r:embed="rId2"/>
          <a:stretch>
            <a:fillRect/>
          </a:stretch>
        </p:blipFill>
        <p:spPr>
          <a:xfrm>
            <a:off x="391116" y="969962"/>
            <a:ext cx="6522180" cy="4430493"/>
          </a:xfrm>
          <a:prstGeom prst="rect">
            <a:avLst/>
          </a:prstGeom>
        </p:spPr>
      </p:pic>
      <p:pic>
        <p:nvPicPr>
          <p:cNvPr id="6" name="Picture 5">
            <a:extLst>
              <a:ext uri="{FF2B5EF4-FFF2-40B4-BE49-F238E27FC236}">
                <a16:creationId xmlns:a16="http://schemas.microsoft.com/office/drawing/2014/main" id="{EF36A4D7-6D7A-2850-497F-89229559CA39}"/>
              </a:ext>
            </a:extLst>
          </p:cNvPr>
          <p:cNvPicPr>
            <a:picLocks noChangeAspect="1"/>
          </p:cNvPicPr>
          <p:nvPr/>
        </p:nvPicPr>
        <p:blipFill>
          <a:blip r:embed="rId3"/>
          <a:stretch>
            <a:fillRect/>
          </a:stretch>
        </p:blipFill>
        <p:spPr>
          <a:xfrm>
            <a:off x="4427984" y="4985185"/>
            <a:ext cx="4335618" cy="1353012"/>
          </a:xfrm>
          <a:prstGeom prst="rect">
            <a:avLst/>
          </a:prstGeom>
        </p:spPr>
      </p:pic>
    </p:spTree>
    <p:extLst>
      <p:ext uri="{BB962C8B-B14F-4D97-AF65-F5344CB8AC3E}">
        <p14:creationId xmlns:p14="http://schemas.microsoft.com/office/powerpoint/2010/main" val="852744223"/>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DABE2-29FF-FCE3-C45F-A2088EB0559E}"/>
              </a:ext>
            </a:extLst>
          </p:cNvPr>
          <p:cNvSpPr>
            <a:spLocks noGrp="1"/>
          </p:cNvSpPr>
          <p:nvPr>
            <p:ph type="title"/>
          </p:nvPr>
        </p:nvSpPr>
        <p:spPr>
          <a:xfrm>
            <a:off x="228600" y="152400"/>
            <a:ext cx="9311952" cy="884238"/>
          </a:xfrm>
        </p:spPr>
        <p:txBody>
          <a:bodyPr/>
          <a:lstStyle/>
          <a:p>
            <a:r>
              <a:rPr lang="en-US" dirty="0"/>
              <a:t>Industry’s RowHammer Solutions (I)</a:t>
            </a:r>
          </a:p>
        </p:txBody>
      </p:sp>
      <p:sp>
        <p:nvSpPr>
          <p:cNvPr id="3" name="Content Placeholder 2">
            <a:extLst>
              <a:ext uri="{FF2B5EF4-FFF2-40B4-BE49-F238E27FC236}">
                <a16:creationId xmlns:a16="http://schemas.microsoft.com/office/drawing/2014/main" id="{91FBC413-CAB8-60DE-6F64-4280CA9E77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8722142-6FCC-F9E0-4AB8-A2C2846B8C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2625A21-4CB9-8B74-EBC7-9CC55B40988C}"/>
              </a:ext>
            </a:extLst>
          </p:cNvPr>
          <p:cNvPicPr>
            <a:picLocks noChangeAspect="1"/>
          </p:cNvPicPr>
          <p:nvPr/>
        </p:nvPicPr>
        <p:blipFill>
          <a:blip r:embed="rId2"/>
          <a:stretch>
            <a:fillRect/>
          </a:stretch>
        </p:blipFill>
        <p:spPr>
          <a:xfrm>
            <a:off x="1149350" y="1162051"/>
            <a:ext cx="6845300" cy="5054600"/>
          </a:xfrm>
          <a:prstGeom prst="rect">
            <a:avLst/>
          </a:prstGeom>
        </p:spPr>
      </p:pic>
    </p:spTree>
    <p:extLst>
      <p:ext uri="{BB962C8B-B14F-4D97-AF65-F5344CB8AC3E}">
        <p14:creationId xmlns:p14="http://schemas.microsoft.com/office/powerpoint/2010/main" val="1955344568"/>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A01C-343C-5A36-824B-7546B1343204}"/>
              </a:ext>
            </a:extLst>
          </p:cNvPr>
          <p:cNvSpPr>
            <a:spLocks noGrp="1"/>
          </p:cNvSpPr>
          <p:nvPr>
            <p:ph type="title"/>
          </p:nvPr>
        </p:nvSpPr>
        <p:spPr>
          <a:xfrm>
            <a:off x="228600" y="152400"/>
            <a:ext cx="9095928" cy="884238"/>
          </a:xfrm>
        </p:spPr>
        <p:txBody>
          <a:bodyPr/>
          <a:lstStyle/>
          <a:p>
            <a:r>
              <a:rPr lang="en-US" dirty="0"/>
              <a:t>Industry’s RowHammer Solutions (II)</a:t>
            </a:r>
          </a:p>
        </p:txBody>
      </p:sp>
      <p:sp>
        <p:nvSpPr>
          <p:cNvPr id="3" name="Content Placeholder 2">
            <a:extLst>
              <a:ext uri="{FF2B5EF4-FFF2-40B4-BE49-F238E27FC236}">
                <a16:creationId xmlns:a16="http://schemas.microsoft.com/office/drawing/2014/main" id="{E2B2DB4A-C62C-8126-3A46-E74923B2E17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8440593-8450-7483-393A-8B4DBB79E01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A8C564D4-3ABE-D817-0CBB-AE75FE5076F0}"/>
              </a:ext>
            </a:extLst>
          </p:cNvPr>
          <p:cNvPicPr>
            <a:picLocks noChangeAspect="1"/>
          </p:cNvPicPr>
          <p:nvPr/>
        </p:nvPicPr>
        <p:blipFill>
          <a:blip r:embed="rId2"/>
          <a:stretch>
            <a:fillRect/>
          </a:stretch>
        </p:blipFill>
        <p:spPr>
          <a:xfrm>
            <a:off x="971600" y="993663"/>
            <a:ext cx="5541529" cy="5356448"/>
          </a:xfrm>
          <a:prstGeom prst="rect">
            <a:avLst/>
          </a:prstGeom>
        </p:spPr>
      </p:pic>
      <p:pic>
        <p:nvPicPr>
          <p:cNvPr id="6" name="Picture 5">
            <a:extLst>
              <a:ext uri="{FF2B5EF4-FFF2-40B4-BE49-F238E27FC236}">
                <a16:creationId xmlns:a16="http://schemas.microsoft.com/office/drawing/2014/main" id="{3DA29F55-ED59-1DFC-F7B8-41092CC2F5FA}"/>
              </a:ext>
            </a:extLst>
          </p:cNvPr>
          <p:cNvPicPr>
            <a:picLocks noChangeAspect="1"/>
          </p:cNvPicPr>
          <p:nvPr/>
        </p:nvPicPr>
        <p:blipFill>
          <a:blip r:embed="rId3"/>
          <a:stretch>
            <a:fillRect/>
          </a:stretch>
        </p:blipFill>
        <p:spPr>
          <a:xfrm>
            <a:off x="6749869" y="4742904"/>
            <a:ext cx="2319745" cy="1575795"/>
          </a:xfrm>
          <a:prstGeom prst="rect">
            <a:avLst/>
          </a:prstGeom>
        </p:spPr>
      </p:pic>
    </p:spTree>
    <p:extLst>
      <p:ext uri="{BB962C8B-B14F-4D97-AF65-F5344CB8AC3E}">
        <p14:creationId xmlns:p14="http://schemas.microsoft.com/office/powerpoint/2010/main" val="3230030297"/>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DABE2-29FF-FCE3-C45F-A2088EB0559E}"/>
              </a:ext>
            </a:extLst>
          </p:cNvPr>
          <p:cNvSpPr>
            <a:spLocks noGrp="1"/>
          </p:cNvSpPr>
          <p:nvPr>
            <p:ph type="title"/>
          </p:nvPr>
        </p:nvSpPr>
        <p:spPr>
          <a:xfrm>
            <a:off x="228600" y="152400"/>
            <a:ext cx="9311952" cy="884238"/>
          </a:xfrm>
        </p:spPr>
        <p:txBody>
          <a:bodyPr/>
          <a:lstStyle/>
          <a:p>
            <a:r>
              <a:rPr lang="en-US" dirty="0"/>
              <a:t>RowHammer in 2023 (IV): Samsung</a:t>
            </a:r>
          </a:p>
        </p:txBody>
      </p:sp>
      <p:sp>
        <p:nvSpPr>
          <p:cNvPr id="3" name="Content Placeholder 2">
            <a:extLst>
              <a:ext uri="{FF2B5EF4-FFF2-40B4-BE49-F238E27FC236}">
                <a16:creationId xmlns:a16="http://schemas.microsoft.com/office/drawing/2014/main" id="{91FBC413-CAB8-60DE-6F64-4280CA9E77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8722142-6FCC-F9E0-4AB8-A2C2846B8C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49C27A97-F7BB-2650-ADCB-37E17A064141}"/>
              </a:ext>
            </a:extLst>
          </p:cNvPr>
          <p:cNvPicPr>
            <a:picLocks noChangeAspect="1"/>
          </p:cNvPicPr>
          <p:nvPr/>
        </p:nvPicPr>
        <p:blipFill>
          <a:blip r:embed="rId2"/>
          <a:stretch>
            <a:fillRect/>
          </a:stretch>
        </p:blipFill>
        <p:spPr>
          <a:xfrm>
            <a:off x="685800" y="2247547"/>
            <a:ext cx="7772400" cy="2362905"/>
          </a:xfrm>
          <a:prstGeom prst="rect">
            <a:avLst/>
          </a:prstGeom>
        </p:spPr>
      </p:pic>
      <p:sp>
        <p:nvSpPr>
          <p:cNvPr id="7" name="TextBox 6">
            <a:extLst>
              <a:ext uri="{FF2B5EF4-FFF2-40B4-BE49-F238E27FC236}">
                <a16:creationId xmlns:a16="http://schemas.microsoft.com/office/drawing/2014/main" id="{E40AA65C-143F-FE03-0282-08D7A1127241}"/>
              </a:ext>
            </a:extLst>
          </p:cNvPr>
          <p:cNvSpPr txBox="1"/>
          <p:nvPr/>
        </p:nvSpPr>
        <p:spPr>
          <a:xfrm>
            <a:off x="2123728" y="5577958"/>
            <a:ext cx="50225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https://arxiv.org/pdf/2302.03591v1.pdf</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582334202"/>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03428-1A7F-EDC0-EDD6-E1311AAB8585}"/>
              </a:ext>
            </a:extLst>
          </p:cNvPr>
          <p:cNvSpPr>
            <a:spLocks noGrp="1"/>
          </p:cNvSpPr>
          <p:nvPr>
            <p:ph type="title"/>
          </p:nvPr>
        </p:nvSpPr>
        <p:spPr/>
        <p:txBody>
          <a:bodyPr/>
          <a:lstStyle/>
          <a:p>
            <a:r>
              <a:rPr lang="en-US" dirty="0"/>
              <a:t>RowHammer in 2023 (V)</a:t>
            </a:r>
          </a:p>
        </p:txBody>
      </p:sp>
      <p:sp>
        <p:nvSpPr>
          <p:cNvPr id="3" name="Content Placeholder 2">
            <a:extLst>
              <a:ext uri="{FF2B5EF4-FFF2-40B4-BE49-F238E27FC236}">
                <a16:creationId xmlns:a16="http://schemas.microsoft.com/office/drawing/2014/main" id="{07CE7AAD-1920-5507-6C02-387930379557}"/>
              </a:ext>
            </a:extLst>
          </p:cNvPr>
          <p:cNvSpPr>
            <a:spLocks noGrp="1"/>
          </p:cNvSpPr>
          <p:nvPr>
            <p:ph idx="1"/>
          </p:nvPr>
        </p:nvSpPr>
        <p:spPr/>
        <p:txBody>
          <a:bodyPr/>
          <a:lstStyle/>
          <a:p>
            <a:endParaRPr lang="en-US" dirty="0"/>
          </a:p>
        </p:txBody>
      </p:sp>
      <p:pic>
        <p:nvPicPr>
          <p:cNvPr id="9" name="Picture 8">
            <a:extLst>
              <a:ext uri="{FF2B5EF4-FFF2-40B4-BE49-F238E27FC236}">
                <a16:creationId xmlns:a16="http://schemas.microsoft.com/office/drawing/2014/main" id="{CE815E0B-2623-115B-5F1D-AE31072E3212}"/>
              </a:ext>
            </a:extLst>
          </p:cNvPr>
          <p:cNvPicPr>
            <a:picLocks noChangeAspect="1"/>
          </p:cNvPicPr>
          <p:nvPr/>
        </p:nvPicPr>
        <p:blipFill>
          <a:blip r:embed="rId2"/>
          <a:stretch>
            <a:fillRect/>
          </a:stretch>
        </p:blipFill>
        <p:spPr>
          <a:xfrm>
            <a:off x="179512" y="3717032"/>
            <a:ext cx="8471154" cy="1783400"/>
          </a:xfrm>
          <a:prstGeom prst="rect">
            <a:avLst/>
          </a:prstGeom>
        </p:spPr>
      </p:pic>
      <p:pic>
        <p:nvPicPr>
          <p:cNvPr id="10" name="Picture 9">
            <a:extLst>
              <a:ext uri="{FF2B5EF4-FFF2-40B4-BE49-F238E27FC236}">
                <a16:creationId xmlns:a16="http://schemas.microsoft.com/office/drawing/2014/main" id="{ABEECCC9-5572-D8C2-F9F9-8AEB44575A5B}"/>
              </a:ext>
            </a:extLst>
          </p:cNvPr>
          <p:cNvPicPr>
            <a:picLocks noChangeAspect="1"/>
          </p:cNvPicPr>
          <p:nvPr/>
        </p:nvPicPr>
        <p:blipFill>
          <a:blip r:embed="rId3"/>
          <a:stretch>
            <a:fillRect/>
          </a:stretch>
        </p:blipFill>
        <p:spPr>
          <a:xfrm>
            <a:off x="6716401" y="93663"/>
            <a:ext cx="2095500" cy="762000"/>
          </a:xfrm>
          <a:prstGeom prst="rect">
            <a:avLst/>
          </a:prstGeom>
        </p:spPr>
      </p:pic>
      <p:pic>
        <p:nvPicPr>
          <p:cNvPr id="11" name="Picture 10">
            <a:extLst>
              <a:ext uri="{FF2B5EF4-FFF2-40B4-BE49-F238E27FC236}">
                <a16:creationId xmlns:a16="http://schemas.microsoft.com/office/drawing/2014/main" id="{51C6C51A-1802-A249-B8F9-8F030B042A3E}"/>
              </a:ext>
            </a:extLst>
          </p:cNvPr>
          <p:cNvPicPr>
            <a:picLocks noChangeAspect="1"/>
          </p:cNvPicPr>
          <p:nvPr/>
        </p:nvPicPr>
        <p:blipFill>
          <a:blip r:embed="rId4"/>
          <a:stretch>
            <a:fillRect/>
          </a:stretch>
        </p:blipFill>
        <p:spPr>
          <a:xfrm>
            <a:off x="150159" y="5589240"/>
            <a:ext cx="8958345" cy="769027"/>
          </a:xfrm>
          <a:prstGeom prst="rect">
            <a:avLst/>
          </a:prstGeom>
        </p:spPr>
      </p:pic>
      <p:pic>
        <p:nvPicPr>
          <p:cNvPr id="4" name="Picture 3">
            <a:extLst>
              <a:ext uri="{FF2B5EF4-FFF2-40B4-BE49-F238E27FC236}">
                <a16:creationId xmlns:a16="http://schemas.microsoft.com/office/drawing/2014/main" id="{624E2627-5030-698A-093A-ABEEFD3F0514}"/>
              </a:ext>
            </a:extLst>
          </p:cNvPr>
          <p:cNvPicPr>
            <a:picLocks noChangeAspect="1"/>
          </p:cNvPicPr>
          <p:nvPr/>
        </p:nvPicPr>
        <p:blipFill>
          <a:blip r:embed="rId5"/>
          <a:stretch>
            <a:fillRect/>
          </a:stretch>
        </p:blipFill>
        <p:spPr>
          <a:xfrm>
            <a:off x="1475656" y="908720"/>
            <a:ext cx="5686400" cy="2739082"/>
          </a:xfrm>
          <a:prstGeom prst="rect">
            <a:avLst/>
          </a:prstGeom>
        </p:spPr>
      </p:pic>
    </p:spTree>
    <p:extLst>
      <p:ext uri="{BB962C8B-B14F-4D97-AF65-F5344CB8AC3E}">
        <p14:creationId xmlns:p14="http://schemas.microsoft.com/office/powerpoint/2010/main" val="1086413888"/>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C37D9-4C40-0F08-9E57-5825F5ED48EF}"/>
              </a:ext>
            </a:extLst>
          </p:cNvPr>
          <p:cNvSpPr>
            <a:spLocks noGrp="1"/>
          </p:cNvSpPr>
          <p:nvPr>
            <p:ph type="title"/>
          </p:nvPr>
        </p:nvSpPr>
        <p:spPr/>
        <p:txBody>
          <a:bodyPr/>
          <a:lstStyle/>
          <a:p>
            <a:r>
              <a:rPr lang="en-US" dirty="0"/>
              <a:t>RowHammer in 2023 (VI)		</a:t>
            </a:r>
          </a:p>
        </p:txBody>
      </p:sp>
      <p:sp>
        <p:nvSpPr>
          <p:cNvPr id="3" name="Content Placeholder 2">
            <a:extLst>
              <a:ext uri="{FF2B5EF4-FFF2-40B4-BE49-F238E27FC236}">
                <a16:creationId xmlns:a16="http://schemas.microsoft.com/office/drawing/2014/main" id="{35D37780-F033-49E3-D7E1-3E66CE84785E}"/>
              </a:ext>
            </a:extLst>
          </p:cNvPr>
          <p:cNvSpPr>
            <a:spLocks noGrp="1"/>
          </p:cNvSpPr>
          <p:nvPr>
            <p:ph idx="1"/>
          </p:nvPr>
        </p:nvSpPr>
        <p:spPr/>
        <p:txBody>
          <a:bodyPr/>
          <a:lstStyle/>
          <a:p>
            <a:r>
              <a:rPr lang="en-US" dirty="0">
                <a:solidFill>
                  <a:srgbClr val="2A55D6"/>
                </a:solidFill>
              </a:rPr>
              <a:t>SOSP 2023</a:t>
            </a:r>
          </a:p>
        </p:txBody>
      </p:sp>
      <p:sp>
        <p:nvSpPr>
          <p:cNvPr id="4" name="Slide Number Placeholder 3">
            <a:extLst>
              <a:ext uri="{FF2B5EF4-FFF2-40B4-BE49-F238E27FC236}">
                <a16:creationId xmlns:a16="http://schemas.microsoft.com/office/drawing/2014/main" id="{C3B2891E-6A63-3FF8-30EB-8638C15DA7F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AC01FBE-88E9-3BC3-4C90-2C914833AEA7}"/>
              </a:ext>
            </a:extLst>
          </p:cNvPr>
          <p:cNvPicPr>
            <a:picLocks noChangeAspect="1"/>
          </p:cNvPicPr>
          <p:nvPr/>
        </p:nvPicPr>
        <p:blipFill rotWithShape="1">
          <a:blip r:embed="rId2"/>
          <a:srcRect l="7292" r="5975"/>
          <a:stretch/>
        </p:blipFill>
        <p:spPr>
          <a:xfrm>
            <a:off x="50219" y="3690491"/>
            <a:ext cx="9016208" cy="2616646"/>
          </a:xfrm>
          <a:prstGeom prst="rect">
            <a:avLst/>
          </a:prstGeom>
        </p:spPr>
      </p:pic>
      <p:pic>
        <p:nvPicPr>
          <p:cNvPr id="6" name="Picture 5">
            <a:extLst>
              <a:ext uri="{FF2B5EF4-FFF2-40B4-BE49-F238E27FC236}">
                <a16:creationId xmlns:a16="http://schemas.microsoft.com/office/drawing/2014/main" id="{0C145F77-97A4-C216-9392-1E92EBD36427}"/>
              </a:ext>
            </a:extLst>
          </p:cNvPr>
          <p:cNvPicPr>
            <a:picLocks noChangeAspect="1"/>
          </p:cNvPicPr>
          <p:nvPr/>
        </p:nvPicPr>
        <p:blipFill>
          <a:blip r:embed="rId3"/>
          <a:stretch>
            <a:fillRect/>
          </a:stretch>
        </p:blipFill>
        <p:spPr>
          <a:xfrm>
            <a:off x="266699" y="1772816"/>
            <a:ext cx="8610600" cy="1858938"/>
          </a:xfrm>
          <a:prstGeom prst="rect">
            <a:avLst/>
          </a:prstGeom>
        </p:spPr>
      </p:pic>
    </p:spTree>
    <p:extLst>
      <p:ext uri="{BB962C8B-B14F-4D97-AF65-F5344CB8AC3E}">
        <p14:creationId xmlns:p14="http://schemas.microsoft.com/office/powerpoint/2010/main" val="1019294933"/>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A03F0-F9E9-4A89-453A-123E38BB3B0B}"/>
              </a:ext>
            </a:extLst>
          </p:cNvPr>
          <p:cNvSpPr>
            <a:spLocks noGrp="1"/>
          </p:cNvSpPr>
          <p:nvPr>
            <p:ph type="title"/>
          </p:nvPr>
        </p:nvSpPr>
        <p:spPr/>
        <p:txBody>
          <a:bodyPr/>
          <a:lstStyle/>
          <a:p>
            <a:r>
              <a:rPr lang="en-US" dirty="0"/>
              <a:t>RowHammer in 2023 (VII)</a:t>
            </a:r>
          </a:p>
        </p:txBody>
      </p:sp>
      <p:sp>
        <p:nvSpPr>
          <p:cNvPr id="3" name="Content Placeholder 2">
            <a:extLst>
              <a:ext uri="{FF2B5EF4-FFF2-40B4-BE49-F238E27FC236}">
                <a16:creationId xmlns:a16="http://schemas.microsoft.com/office/drawing/2014/main" id="{2E40E77D-E54F-1D12-6BDD-44A22F400409}"/>
              </a:ext>
            </a:extLst>
          </p:cNvPr>
          <p:cNvSpPr>
            <a:spLocks noGrp="1"/>
          </p:cNvSpPr>
          <p:nvPr>
            <p:ph idx="1"/>
          </p:nvPr>
        </p:nvSpPr>
        <p:spPr/>
        <p:txBody>
          <a:bodyPr/>
          <a:lstStyle/>
          <a:p>
            <a:r>
              <a:rPr lang="en-US" dirty="0">
                <a:solidFill>
                  <a:srgbClr val="2A55D6"/>
                </a:solidFill>
              </a:rPr>
              <a:t>IEEE Computer Architecture Letters, 2023</a:t>
            </a:r>
          </a:p>
          <a:p>
            <a:endParaRPr lang="en-US" dirty="0"/>
          </a:p>
          <a:p>
            <a:endParaRPr lang="en-US" dirty="0"/>
          </a:p>
          <a:p>
            <a:endParaRPr lang="en-US" dirty="0"/>
          </a:p>
          <a:p>
            <a:endParaRPr lang="en-US" dirty="0"/>
          </a:p>
          <a:p>
            <a:endParaRPr lang="en-US" dirty="0"/>
          </a:p>
          <a:p>
            <a:endParaRPr lang="en-US" dirty="0"/>
          </a:p>
          <a:p>
            <a:endParaRPr lang="en-US" sz="1200" dirty="0"/>
          </a:p>
          <a:p>
            <a:r>
              <a:rPr lang="en-US" dirty="0">
                <a:solidFill>
                  <a:srgbClr val="2A55D6"/>
                </a:solidFill>
              </a:rPr>
              <a:t>IEEE Embedded Systems Letters, 2023</a:t>
            </a:r>
          </a:p>
        </p:txBody>
      </p:sp>
      <p:sp>
        <p:nvSpPr>
          <p:cNvPr id="4" name="Slide Number Placeholder 3">
            <a:extLst>
              <a:ext uri="{FF2B5EF4-FFF2-40B4-BE49-F238E27FC236}">
                <a16:creationId xmlns:a16="http://schemas.microsoft.com/office/drawing/2014/main" id="{D1066A3E-C616-3D36-E23E-1E6B87BCE58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CE78B53A-DC22-AEA3-C151-60651A34EEC6}"/>
              </a:ext>
            </a:extLst>
          </p:cNvPr>
          <p:cNvPicPr>
            <a:picLocks noChangeAspect="1"/>
          </p:cNvPicPr>
          <p:nvPr/>
        </p:nvPicPr>
        <p:blipFill>
          <a:blip r:embed="rId2"/>
          <a:stretch>
            <a:fillRect/>
          </a:stretch>
        </p:blipFill>
        <p:spPr>
          <a:xfrm>
            <a:off x="755576" y="1566706"/>
            <a:ext cx="7416824" cy="1424639"/>
          </a:xfrm>
          <a:prstGeom prst="rect">
            <a:avLst/>
          </a:prstGeom>
        </p:spPr>
      </p:pic>
      <p:pic>
        <p:nvPicPr>
          <p:cNvPr id="6" name="Picture 5">
            <a:extLst>
              <a:ext uri="{FF2B5EF4-FFF2-40B4-BE49-F238E27FC236}">
                <a16:creationId xmlns:a16="http://schemas.microsoft.com/office/drawing/2014/main" id="{849AAD5A-CB72-6508-56CA-C06BD6735C73}"/>
              </a:ext>
            </a:extLst>
          </p:cNvPr>
          <p:cNvPicPr>
            <a:picLocks noChangeAspect="1"/>
          </p:cNvPicPr>
          <p:nvPr/>
        </p:nvPicPr>
        <p:blipFill>
          <a:blip r:embed="rId3"/>
          <a:stretch>
            <a:fillRect/>
          </a:stretch>
        </p:blipFill>
        <p:spPr>
          <a:xfrm>
            <a:off x="755576" y="3029874"/>
            <a:ext cx="7772400" cy="1230722"/>
          </a:xfrm>
          <a:prstGeom prst="rect">
            <a:avLst/>
          </a:prstGeom>
        </p:spPr>
      </p:pic>
      <p:pic>
        <p:nvPicPr>
          <p:cNvPr id="7" name="Picture 6">
            <a:extLst>
              <a:ext uri="{FF2B5EF4-FFF2-40B4-BE49-F238E27FC236}">
                <a16:creationId xmlns:a16="http://schemas.microsoft.com/office/drawing/2014/main" id="{C74C8D3E-3F45-0F7A-FFA3-EC770D9D1F2F}"/>
              </a:ext>
            </a:extLst>
          </p:cNvPr>
          <p:cNvPicPr>
            <a:picLocks noChangeAspect="1"/>
          </p:cNvPicPr>
          <p:nvPr/>
        </p:nvPicPr>
        <p:blipFill>
          <a:blip r:embed="rId4"/>
          <a:stretch>
            <a:fillRect/>
          </a:stretch>
        </p:blipFill>
        <p:spPr>
          <a:xfrm>
            <a:off x="898476" y="4819991"/>
            <a:ext cx="7486600" cy="1553822"/>
          </a:xfrm>
          <a:prstGeom prst="rect">
            <a:avLst/>
          </a:prstGeom>
        </p:spPr>
      </p:pic>
    </p:spTree>
    <p:extLst>
      <p:ext uri="{BB962C8B-B14F-4D97-AF65-F5344CB8AC3E}">
        <p14:creationId xmlns:p14="http://schemas.microsoft.com/office/powerpoint/2010/main" val="1313266358"/>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D353C-DC0F-1B84-9D36-5D2AD82664A9}"/>
              </a:ext>
            </a:extLst>
          </p:cNvPr>
          <p:cNvSpPr>
            <a:spLocks noGrp="1"/>
          </p:cNvSpPr>
          <p:nvPr>
            <p:ph type="title"/>
          </p:nvPr>
        </p:nvSpPr>
        <p:spPr/>
        <p:txBody>
          <a:bodyPr/>
          <a:lstStyle/>
          <a:p>
            <a:r>
              <a:rPr lang="en-US" dirty="0" err="1"/>
              <a:t>Ramulator</a:t>
            </a:r>
            <a:r>
              <a:rPr lang="en-US" dirty="0"/>
              <a:t> 2.0</a:t>
            </a:r>
          </a:p>
        </p:txBody>
      </p:sp>
      <p:sp>
        <p:nvSpPr>
          <p:cNvPr id="3" name="Content Placeholder 2">
            <a:extLst>
              <a:ext uri="{FF2B5EF4-FFF2-40B4-BE49-F238E27FC236}">
                <a16:creationId xmlns:a16="http://schemas.microsoft.com/office/drawing/2014/main" id="{340883C5-BA5F-2DE2-F050-A6BC1E092450}"/>
              </a:ext>
            </a:extLst>
          </p:cNvPr>
          <p:cNvSpPr>
            <a:spLocks noGrp="1"/>
          </p:cNvSpPr>
          <p:nvPr>
            <p:ph idx="1"/>
          </p:nvPr>
        </p:nvSpPr>
        <p:spPr>
          <a:xfrm>
            <a:off x="251520" y="975034"/>
            <a:ext cx="8812093" cy="5435043"/>
          </a:xfrm>
        </p:spPr>
        <p:txBody>
          <a:bodyPr/>
          <a:lstStyle/>
          <a:p>
            <a:pPr marL="0" indent="0">
              <a:buNone/>
            </a:pPr>
            <a:r>
              <a:rPr lang="en-US" sz="2200" b="1" i="0" u="none" strike="noStrike" dirty="0">
                <a:solidFill>
                  <a:srgbClr val="0000FF"/>
                </a:solidFill>
                <a:effectLst/>
                <a:latin typeface="-webkit-standard"/>
                <a:hlinkClick r:id="rId2">
                  <a:extLst>
                    <a:ext uri="{A12FA001-AC4F-418D-AE19-62706E023703}">
                      <ahyp:hlinkClr xmlns:ahyp="http://schemas.microsoft.com/office/drawing/2018/hyperlinkcolor" val="tx"/>
                    </a:ext>
                  </a:extLst>
                </a:hlinkClick>
              </a:rPr>
              <a:t>"Ramulator 2.0: A Modern, Modular, and Extensible DRAM Simulator"</a:t>
            </a:r>
            <a:br>
              <a:rPr lang="en-US" sz="2200" b="0" i="0" u="none" strike="noStrike" dirty="0">
                <a:solidFill>
                  <a:srgbClr val="2A55D6"/>
                </a:solidFill>
                <a:effectLst/>
                <a:latin typeface="-webkit-standard"/>
              </a:rPr>
            </a:br>
            <a:r>
              <a:rPr lang="en-US" sz="2200" b="0" i="0" u="none" strike="noStrike" dirty="0">
                <a:solidFill>
                  <a:srgbClr val="000000"/>
                </a:solidFill>
                <a:effectLst/>
                <a:latin typeface="-webkit-standard"/>
              </a:rPr>
              <a:t>IEEE Computer Architecture Letters, August 2023. (</a:t>
            </a:r>
            <a:r>
              <a:rPr lang="en-US" sz="2200" b="0" i="1" u="none" strike="noStrike" dirty="0">
                <a:solidFill>
                  <a:srgbClr val="000000"/>
                </a:solidFill>
                <a:effectLst/>
                <a:latin typeface="-webkit-standard"/>
              </a:rPr>
              <a:t>Preprint on </a:t>
            </a:r>
            <a:r>
              <a:rPr lang="en-US" sz="2200" b="1" i="1" u="none" strike="noStrike" dirty="0" err="1">
                <a:solidFill>
                  <a:srgbClr val="000000"/>
                </a:solidFill>
                <a:effectLst/>
                <a:latin typeface="-webkit-standard"/>
              </a:rPr>
              <a:t>arxiv</a:t>
            </a:r>
            <a:r>
              <a:rPr lang="en-US" sz="2200" b="0" i="0" u="none" strike="noStrike" dirty="0">
                <a:solidFill>
                  <a:srgbClr val="000000"/>
                </a:solidFill>
                <a:effectLst/>
                <a:latin typeface="-webkit-standard"/>
              </a:rPr>
              <a:t>)</a:t>
            </a:r>
            <a:br>
              <a:rPr lang="en-US" sz="2200" b="0" i="0" u="none" strike="noStrike" dirty="0">
                <a:solidFill>
                  <a:srgbClr val="000000"/>
                </a:solidFill>
                <a:effectLst/>
                <a:latin typeface="-webkit-standard"/>
              </a:rPr>
            </a:br>
            <a:r>
              <a:rPr lang="en-US" sz="2200" b="0" i="0" u="none" strike="noStrike" dirty="0">
                <a:solidFill>
                  <a:srgbClr val="000000"/>
                </a:solidFill>
                <a:effectLst/>
                <a:latin typeface="-webkit-standard"/>
              </a:rPr>
              <a:t>[</a:t>
            </a:r>
            <a:r>
              <a:rPr lang="en-US" sz="2200" b="0" i="0" u="none" strike="noStrike" dirty="0">
                <a:solidFill>
                  <a:srgbClr val="000000"/>
                </a:solidFill>
                <a:effectLst/>
                <a:latin typeface="-webkit-standard"/>
                <a:hlinkClick r:id="rId3"/>
              </a:rPr>
              <a:t>arXiv version</a:t>
            </a:r>
            <a:r>
              <a:rPr lang="en-US" sz="2200" b="0" i="0" u="none" strike="noStrike" dirty="0">
                <a:solidFill>
                  <a:srgbClr val="000000"/>
                </a:solidFill>
                <a:effectLst/>
                <a:latin typeface="-webkit-standard"/>
              </a:rPr>
              <a:t>]  [</a:t>
            </a:r>
            <a:r>
              <a:rPr lang="en-US" sz="2200" b="0" i="0" u="none" strike="noStrike" dirty="0">
                <a:solidFill>
                  <a:srgbClr val="000000"/>
                </a:solidFill>
                <a:effectLst/>
                <a:latin typeface="-webkit-standard"/>
                <a:hlinkClick r:id="rId4"/>
              </a:rPr>
              <a:t>Ramulator 2.0 Source Code</a:t>
            </a:r>
            <a:r>
              <a:rPr lang="en-US" sz="2200" b="0" i="0" u="none" strike="noStrike" dirty="0">
                <a:solidFill>
                  <a:srgbClr val="000000"/>
                </a:solidFill>
                <a:effectLst/>
                <a:latin typeface="-webkit-standard"/>
              </a:rPr>
              <a:t>]</a:t>
            </a:r>
          </a:p>
          <a:p>
            <a:endParaRPr lang="en-US" sz="3200" dirty="0">
              <a:solidFill>
                <a:srgbClr val="C00000"/>
              </a:solidFill>
            </a:endParaRPr>
          </a:p>
        </p:txBody>
      </p:sp>
      <p:pic>
        <p:nvPicPr>
          <p:cNvPr id="4" name="Picture 3">
            <a:extLst>
              <a:ext uri="{FF2B5EF4-FFF2-40B4-BE49-F238E27FC236}">
                <a16:creationId xmlns:a16="http://schemas.microsoft.com/office/drawing/2014/main" id="{2B3691C1-5931-6D0C-8769-F1A014ED12C3}"/>
              </a:ext>
            </a:extLst>
          </p:cNvPr>
          <p:cNvPicPr>
            <a:picLocks noChangeAspect="1"/>
          </p:cNvPicPr>
          <p:nvPr/>
        </p:nvPicPr>
        <p:blipFill>
          <a:blip r:embed="rId5"/>
          <a:stretch>
            <a:fillRect/>
          </a:stretch>
        </p:blipFill>
        <p:spPr>
          <a:xfrm>
            <a:off x="-1" y="4471846"/>
            <a:ext cx="9144001" cy="1532733"/>
          </a:xfrm>
          <a:prstGeom prst="rect">
            <a:avLst/>
          </a:prstGeom>
        </p:spPr>
      </p:pic>
      <p:pic>
        <p:nvPicPr>
          <p:cNvPr id="5" name="Picture 4">
            <a:extLst>
              <a:ext uri="{FF2B5EF4-FFF2-40B4-BE49-F238E27FC236}">
                <a16:creationId xmlns:a16="http://schemas.microsoft.com/office/drawing/2014/main" id="{FA34C017-40C3-C927-A1F3-F2A5703FEDAC}"/>
              </a:ext>
            </a:extLst>
          </p:cNvPr>
          <p:cNvPicPr>
            <a:picLocks noChangeAspect="1"/>
          </p:cNvPicPr>
          <p:nvPr/>
        </p:nvPicPr>
        <p:blipFill>
          <a:blip r:embed="rId6"/>
          <a:stretch>
            <a:fillRect/>
          </a:stretch>
        </p:blipFill>
        <p:spPr>
          <a:xfrm>
            <a:off x="252448" y="2516456"/>
            <a:ext cx="3744416" cy="982500"/>
          </a:xfrm>
          <a:prstGeom prst="rect">
            <a:avLst/>
          </a:prstGeom>
        </p:spPr>
      </p:pic>
      <p:pic>
        <p:nvPicPr>
          <p:cNvPr id="7" name="Picture 6">
            <a:extLst>
              <a:ext uri="{FF2B5EF4-FFF2-40B4-BE49-F238E27FC236}">
                <a16:creationId xmlns:a16="http://schemas.microsoft.com/office/drawing/2014/main" id="{7E8C7D46-AC7A-31B3-26B7-196455D74601}"/>
              </a:ext>
            </a:extLst>
          </p:cNvPr>
          <p:cNvPicPr>
            <a:picLocks noChangeAspect="1"/>
          </p:cNvPicPr>
          <p:nvPr/>
        </p:nvPicPr>
        <p:blipFill>
          <a:blip r:embed="rId7"/>
          <a:stretch>
            <a:fillRect/>
          </a:stretch>
        </p:blipFill>
        <p:spPr>
          <a:xfrm>
            <a:off x="4122624" y="2068426"/>
            <a:ext cx="4716576" cy="1878560"/>
          </a:xfrm>
          <a:prstGeom prst="rect">
            <a:avLst/>
          </a:prstGeom>
        </p:spPr>
      </p:pic>
    </p:spTree>
    <p:extLst>
      <p:ext uri="{BB962C8B-B14F-4D97-AF65-F5344CB8AC3E}">
        <p14:creationId xmlns:p14="http://schemas.microsoft.com/office/powerpoint/2010/main" val="928848276"/>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AD896-0542-2DBD-210C-BCE2DA1E7E67}"/>
              </a:ext>
            </a:extLst>
          </p:cNvPr>
          <p:cNvSpPr>
            <a:spLocks noGrp="1"/>
          </p:cNvSpPr>
          <p:nvPr>
            <p:ph type="title"/>
          </p:nvPr>
        </p:nvSpPr>
        <p:spPr/>
        <p:txBody>
          <a:bodyPr/>
          <a:lstStyle/>
          <a:p>
            <a:r>
              <a:rPr lang="en-US" dirty="0"/>
              <a:t>RowHammer in 2023 (VIII)</a:t>
            </a:r>
          </a:p>
        </p:txBody>
      </p:sp>
      <p:sp>
        <p:nvSpPr>
          <p:cNvPr id="8" name="Content Placeholder 7">
            <a:extLst>
              <a:ext uri="{FF2B5EF4-FFF2-40B4-BE49-F238E27FC236}">
                <a16:creationId xmlns:a16="http://schemas.microsoft.com/office/drawing/2014/main" id="{90444BF5-F3E9-BE78-FB47-1F82652D66C8}"/>
              </a:ext>
            </a:extLst>
          </p:cNvPr>
          <p:cNvSpPr>
            <a:spLocks noGrp="1"/>
          </p:cNvSpPr>
          <p:nvPr>
            <p:ph idx="1"/>
          </p:nvPr>
        </p:nvSpPr>
        <p:spPr/>
        <p:txBody>
          <a:bodyPr/>
          <a:lstStyle/>
          <a:p>
            <a:r>
              <a:rPr lang="en-US" dirty="0">
                <a:solidFill>
                  <a:srgbClr val="2A55D6"/>
                </a:solidFill>
              </a:rPr>
              <a:t>MEMSYS 2023</a:t>
            </a:r>
          </a:p>
          <a:p>
            <a:endParaRPr lang="en-US" dirty="0">
              <a:solidFill>
                <a:srgbClr val="2A55D6"/>
              </a:solidFill>
            </a:endParaRPr>
          </a:p>
          <a:p>
            <a:endParaRPr lang="en-US" dirty="0">
              <a:solidFill>
                <a:srgbClr val="2A55D6"/>
              </a:solidFill>
            </a:endParaRPr>
          </a:p>
          <a:p>
            <a:endParaRPr lang="en-US" dirty="0">
              <a:solidFill>
                <a:srgbClr val="2A55D6"/>
              </a:solidFill>
            </a:endParaRPr>
          </a:p>
          <a:p>
            <a:endParaRPr lang="en-US" dirty="0">
              <a:solidFill>
                <a:srgbClr val="2A55D6"/>
              </a:solidFill>
            </a:endParaRPr>
          </a:p>
          <a:p>
            <a:endParaRPr lang="en-US" dirty="0">
              <a:solidFill>
                <a:srgbClr val="2A55D6"/>
              </a:solidFill>
            </a:endParaRPr>
          </a:p>
          <a:p>
            <a:endParaRPr lang="en-US" dirty="0">
              <a:solidFill>
                <a:srgbClr val="2A55D6"/>
              </a:solidFill>
            </a:endParaRPr>
          </a:p>
          <a:p>
            <a:r>
              <a:rPr lang="en-US" dirty="0">
                <a:solidFill>
                  <a:srgbClr val="2A55D6"/>
                </a:solidFill>
              </a:rPr>
              <a:t>MICRO 2023</a:t>
            </a:r>
          </a:p>
        </p:txBody>
      </p:sp>
      <p:sp>
        <p:nvSpPr>
          <p:cNvPr id="4" name="Slide Number Placeholder 3">
            <a:extLst>
              <a:ext uri="{FF2B5EF4-FFF2-40B4-BE49-F238E27FC236}">
                <a16:creationId xmlns:a16="http://schemas.microsoft.com/office/drawing/2014/main" id="{28DAA492-AF9A-BCC3-BE96-21F5758A498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DF00474-9B04-A0D0-5175-8450D3E562D3}"/>
              </a:ext>
            </a:extLst>
          </p:cNvPr>
          <p:cNvPicPr>
            <a:picLocks noChangeAspect="1"/>
          </p:cNvPicPr>
          <p:nvPr/>
        </p:nvPicPr>
        <p:blipFill>
          <a:blip r:embed="rId2"/>
          <a:stretch>
            <a:fillRect/>
          </a:stretch>
        </p:blipFill>
        <p:spPr>
          <a:xfrm>
            <a:off x="1187624" y="1484784"/>
            <a:ext cx="6444580" cy="2393701"/>
          </a:xfrm>
          <a:prstGeom prst="rect">
            <a:avLst/>
          </a:prstGeom>
        </p:spPr>
      </p:pic>
      <p:pic>
        <p:nvPicPr>
          <p:cNvPr id="9" name="Picture 8">
            <a:extLst>
              <a:ext uri="{FF2B5EF4-FFF2-40B4-BE49-F238E27FC236}">
                <a16:creationId xmlns:a16="http://schemas.microsoft.com/office/drawing/2014/main" id="{AE7E7CAC-E838-8D59-7FFD-083283901900}"/>
              </a:ext>
            </a:extLst>
          </p:cNvPr>
          <p:cNvPicPr>
            <a:picLocks noChangeAspect="1"/>
          </p:cNvPicPr>
          <p:nvPr/>
        </p:nvPicPr>
        <p:blipFill>
          <a:blip r:embed="rId3"/>
          <a:stretch>
            <a:fillRect/>
          </a:stretch>
        </p:blipFill>
        <p:spPr>
          <a:xfrm>
            <a:off x="2368550" y="4470400"/>
            <a:ext cx="4330700" cy="1778000"/>
          </a:xfrm>
          <a:prstGeom prst="rect">
            <a:avLst/>
          </a:prstGeom>
        </p:spPr>
      </p:pic>
    </p:spTree>
    <p:extLst>
      <p:ext uri="{BB962C8B-B14F-4D97-AF65-F5344CB8AC3E}">
        <p14:creationId xmlns:p14="http://schemas.microsoft.com/office/powerpoint/2010/main" val="1973852921"/>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Self-Managing DRAM</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18214778"/>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64AC-67BE-C422-6CF1-C1C178E7DB8E}"/>
              </a:ext>
            </a:extLst>
          </p:cNvPr>
          <p:cNvSpPr>
            <a:spLocks noGrp="1"/>
          </p:cNvSpPr>
          <p:nvPr>
            <p:ph type="title"/>
          </p:nvPr>
        </p:nvSpPr>
        <p:spPr/>
        <p:txBody>
          <a:bodyPr>
            <a:normAutofit/>
          </a:bodyPr>
          <a:lstStyle/>
          <a:p>
            <a:r>
              <a:rPr lang="en-US" dirty="0"/>
              <a:t>Self-Managing DRAM: Overview</a:t>
            </a:r>
            <a:endParaRPr lang="en-CH" dirty="0"/>
          </a:p>
        </p:txBody>
      </p:sp>
      <p:sp>
        <p:nvSpPr>
          <p:cNvPr id="4" name="Content Placeholder 2">
            <a:extLst>
              <a:ext uri="{FF2B5EF4-FFF2-40B4-BE49-F238E27FC236}">
                <a16:creationId xmlns:a16="http://schemas.microsoft.com/office/drawing/2014/main" id="{97B81E0B-3AF5-96F9-5436-973E5C6DAB05}"/>
              </a:ext>
            </a:extLst>
          </p:cNvPr>
          <p:cNvSpPr txBox="1">
            <a:spLocks/>
          </p:cNvSpPr>
          <p:nvPr/>
        </p:nvSpPr>
        <p:spPr>
          <a:xfrm>
            <a:off x="0" y="1260748"/>
            <a:ext cx="9143999" cy="800100"/>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Cambria"/>
                <a:ea typeface="+mn-ea"/>
                <a:cs typeface="+mn-cs"/>
              </a:rPr>
              <a:t>Self-Managing DRAM (SMD)</a:t>
            </a:r>
            <a:endParaRPr kumimoji="0" lang="en-US" sz="2400" b="1" i="0" u="none" strike="noStrike" kern="1200" cap="none" spc="0" normalizeH="0" baseline="0" noProof="0" dirty="0">
              <a:ln>
                <a:noFill/>
              </a:ln>
              <a:solidFill>
                <a:prstClr val="black"/>
              </a:solidFill>
              <a:effectLst/>
              <a:uLnTx/>
              <a:uFillTx/>
              <a:latin typeface="Cambria"/>
              <a:ea typeface="+mn-ea"/>
              <a:cs typeface="+mn-cs"/>
            </a:endParaRPr>
          </a:p>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mn-cs"/>
              </a:rPr>
              <a:t>enables autonomous in-DRAM maintenance operations</a:t>
            </a:r>
            <a:endParaRPr kumimoji="0" lang="en-CH" sz="2400" b="0" i="0" u="none" strike="noStrike" kern="1200" cap="none" spc="0" normalizeH="0" baseline="0" noProof="0" dirty="0">
              <a:ln>
                <a:noFill/>
              </a:ln>
              <a:solidFill>
                <a:prstClr val="black"/>
              </a:solidFill>
              <a:effectLst/>
              <a:uLnTx/>
              <a:uFillTx/>
              <a:latin typeface="Cambria"/>
              <a:ea typeface="+mn-ea"/>
              <a:cs typeface="+mn-cs"/>
            </a:endParaRPr>
          </a:p>
        </p:txBody>
      </p:sp>
      <p:grpSp>
        <p:nvGrpSpPr>
          <p:cNvPr id="16" name="Group 15">
            <a:extLst>
              <a:ext uri="{FF2B5EF4-FFF2-40B4-BE49-F238E27FC236}">
                <a16:creationId xmlns:a16="http://schemas.microsoft.com/office/drawing/2014/main" id="{E97AF66D-D877-F91C-3B20-9A1A246FE891}"/>
              </a:ext>
            </a:extLst>
          </p:cNvPr>
          <p:cNvGrpSpPr/>
          <p:nvPr/>
        </p:nvGrpSpPr>
        <p:grpSpPr>
          <a:xfrm>
            <a:off x="3323484" y="4480118"/>
            <a:ext cx="2762990" cy="533058"/>
            <a:chOff x="4431312" y="4642761"/>
            <a:chExt cx="3683987" cy="710744"/>
          </a:xfrm>
        </p:grpSpPr>
        <p:sp>
          <p:nvSpPr>
            <p:cNvPr id="26" name="TextBox 25">
              <a:extLst>
                <a:ext uri="{FF2B5EF4-FFF2-40B4-BE49-F238E27FC236}">
                  <a16:creationId xmlns:a16="http://schemas.microsoft.com/office/drawing/2014/main" id="{2E2778F5-7BDE-16D6-623C-E0DB50D5CDA2}"/>
                </a:ext>
              </a:extLst>
            </p:cNvPr>
            <p:cNvSpPr txBox="1"/>
            <p:nvPr/>
          </p:nvSpPr>
          <p:spPr>
            <a:xfrm>
              <a:off x="5501448" y="4953395"/>
              <a:ext cx="1676400" cy="40011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70C0"/>
                  </a:solidFill>
                  <a:effectLst/>
                  <a:uLnTx/>
                  <a:uFillTx/>
                  <a:latin typeface="Cambria"/>
                  <a:ea typeface="+mn-ea"/>
                  <a:cs typeface="+mn-cs"/>
                </a:rPr>
                <a:t>ACT_NACK pin</a:t>
              </a:r>
              <a:endParaRPr kumimoji="0" lang="en-CH" sz="1350" b="0" i="0" u="none" strike="noStrike" kern="1200" cap="none" spc="0" normalizeH="0" baseline="0" noProof="0" dirty="0">
                <a:ln>
                  <a:noFill/>
                </a:ln>
                <a:solidFill>
                  <a:srgbClr val="0070C0"/>
                </a:solidFill>
                <a:effectLst/>
                <a:uLnTx/>
                <a:uFillTx/>
                <a:latin typeface="Cambria"/>
                <a:ea typeface="+mn-ea"/>
                <a:cs typeface="+mn-cs"/>
              </a:endParaRPr>
            </a:p>
          </p:txBody>
        </p:sp>
        <p:cxnSp>
          <p:nvCxnSpPr>
            <p:cNvPr id="41" name="Connector: Elbow 40">
              <a:extLst>
                <a:ext uri="{FF2B5EF4-FFF2-40B4-BE49-F238E27FC236}">
                  <a16:creationId xmlns:a16="http://schemas.microsoft.com/office/drawing/2014/main" id="{BBD8AFCC-E35E-6F3C-BA14-E034E7A3FAE1}"/>
                </a:ext>
              </a:extLst>
            </p:cNvPr>
            <p:cNvCxnSpPr>
              <a:stCxn id="8" idx="2"/>
              <a:endCxn id="6" idx="2"/>
            </p:cNvCxnSpPr>
            <p:nvPr/>
          </p:nvCxnSpPr>
          <p:spPr>
            <a:xfrm rot="5400000" flipH="1">
              <a:off x="6216156" y="2857917"/>
              <a:ext cx="114300" cy="3683987"/>
            </a:xfrm>
            <a:prstGeom prst="bentConnector3">
              <a:avLst>
                <a:gd name="adj1" fmla="val -266667"/>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685913A1-25DC-B674-02B7-E3E60303C213}"/>
              </a:ext>
            </a:extLst>
          </p:cNvPr>
          <p:cNvGrpSpPr/>
          <p:nvPr/>
        </p:nvGrpSpPr>
        <p:grpSpPr>
          <a:xfrm>
            <a:off x="2694835" y="3765741"/>
            <a:ext cx="3934565" cy="823181"/>
            <a:chOff x="3593113" y="3690261"/>
            <a:chExt cx="5246087" cy="1097575"/>
          </a:xfrm>
        </p:grpSpPr>
        <p:sp>
          <p:nvSpPr>
            <p:cNvPr id="6" name="Rounded Rectangle 7">
              <a:extLst>
                <a:ext uri="{FF2B5EF4-FFF2-40B4-BE49-F238E27FC236}">
                  <a16:creationId xmlns:a16="http://schemas.microsoft.com/office/drawing/2014/main" id="{85F2DAB4-3561-F556-EB2E-521228A98B5E}"/>
                </a:ext>
              </a:extLst>
            </p:cNvPr>
            <p:cNvSpPr/>
            <p:nvPr/>
          </p:nvSpPr>
          <p:spPr bwMode="auto">
            <a:xfrm>
              <a:off x="3593113" y="3918860"/>
              <a:ext cx="1676400" cy="723900"/>
            </a:xfrm>
            <a:prstGeom prst="roundRect">
              <a:avLst/>
            </a:prstGeom>
            <a:solidFill>
              <a:srgbClr val="EEA0A2"/>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marL="0" marR="0" lvl="0" indent="0" algn="ctr" defTabSz="514350" rtl="0" eaLnBrk="0" fontAlgn="base" latinLnBrk="0" hangingPunct="0">
                <a:lnSpc>
                  <a:spcPts val="1725"/>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a:ea typeface="+mn-ea"/>
                  <a:cs typeface="+mn-cs"/>
                </a:rPr>
                <a:t>Memory Controller</a:t>
              </a:r>
            </a:p>
          </p:txBody>
        </p:sp>
        <p:sp>
          <p:nvSpPr>
            <p:cNvPr id="8" name="Rounded Rectangle 7">
              <a:extLst>
                <a:ext uri="{FF2B5EF4-FFF2-40B4-BE49-F238E27FC236}">
                  <a16:creationId xmlns:a16="http://schemas.microsoft.com/office/drawing/2014/main" id="{BBF704FE-E0C6-F07F-4D61-01D9D861AC64}"/>
                </a:ext>
              </a:extLst>
            </p:cNvPr>
            <p:cNvSpPr/>
            <p:nvPr/>
          </p:nvSpPr>
          <p:spPr bwMode="auto">
            <a:xfrm>
              <a:off x="7391400" y="3690261"/>
              <a:ext cx="1447800" cy="1066799"/>
            </a:xfrm>
            <a:prstGeom prst="round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marL="0" marR="0" lvl="0" indent="0" algn="ctr" defTabSz="514350" rtl="0" eaLnBrk="0" fontAlgn="base" latinLnBrk="0" hangingPunct="0">
                <a:lnSpc>
                  <a:spcPts val="1725"/>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a:ea typeface="+mn-ea"/>
                  <a:cs typeface="+mn-cs"/>
                </a:rPr>
                <a:t>DRAM</a:t>
              </a:r>
              <a:br>
                <a:rPr kumimoji="0" lang="en-US" sz="1800" b="1" i="0" u="none" strike="noStrike" kern="1200" cap="none" spc="0" normalizeH="0" baseline="0" noProof="0" dirty="0">
                  <a:ln>
                    <a:noFill/>
                  </a:ln>
                  <a:solidFill>
                    <a:prstClr val="black"/>
                  </a:solidFill>
                  <a:effectLst/>
                  <a:uLnTx/>
                  <a:uFillTx/>
                  <a:latin typeface="Cambria"/>
                  <a:ea typeface="+mn-ea"/>
                  <a:cs typeface="+mn-cs"/>
                </a:rPr>
              </a:br>
              <a:r>
                <a:rPr kumimoji="0" lang="en-US" sz="1800" b="1" i="0" u="none" strike="noStrike" kern="1200" cap="none" spc="0" normalizeH="0" baseline="0" noProof="0" dirty="0">
                  <a:ln>
                    <a:noFill/>
                  </a:ln>
                  <a:solidFill>
                    <a:prstClr val="black"/>
                  </a:solidFill>
                  <a:effectLst/>
                  <a:uLnTx/>
                  <a:uFillTx/>
                  <a:latin typeface="Cambria"/>
                  <a:ea typeface="+mn-ea"/>
                  <a:cs typeface="+mn-cs"/>
                </a:rPr>
                <a:t>Chip</a:t>
              </a:r>
            </a:p>
          </p:txBody>
        </p:sp>
        <p:cxnSp>
          <p:nvCxnSpPr>
            <p:cNvPr id="18" name="Straight Arrow Connector 17">
              <a:extLst>
                <a:ext uri="{FF2B5EF4-FFF2-40B4-BE49-F238E27FC236}">
                  <a16:creationId xmlns:a16="http://schemas.microsoft.com/office/drawing/2014/main" id="{3C3409F8-6494-A9B8-A389-84B2B390D6B4}"/>
                </a:ext>
              </a:extLst>
            </p:cNvPr>
            <p:cNvCxnSpPr>
              <a:cxnSpLocks/>
            </p:cNvCxnSpPr>
            <p:nvPr/>
          </p:nvCxnSpPr>
          <p:spPr>
            <a:xfrm>
              <a:off x="5306737" y="4142018"/>
              <a:ext cx="2059539" cy="0"/>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1E902BE-725E-D3B8-4AB6-6DC292127E9F}"/>
                </a:ext>
              </a:extLst>
            </p:cNvPr>
            <p:cNvSpPr txBox="1"/>
            <p:nvPr/>
          </p:nvSpPr>
          <p:spPr>
            <a:xfrm>
              <a:off x="5498305" y="3778128"/>
              <a:ext cx="1676400" cy="40010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lumMod val="75000"/>
                      <a:lumOff val="25000"/>
                    </a:prstClr>
                  </a:solidFill>
                  <a:effectLst/>
                  <a:uLnTx/>
                  <a:uFillTx/>
                  <a:latin typeface="Cambria"/>
                  <a:ea typeface="+mn-ea"/>
                  <a:cs typeface="+mn-cs"/>
                </a:rPr>
                <a:t>command bus</a:t>
              </a:r>
              <a:endParaRPr kumimoji="0" lang="en-CH" sz="1350" b="0" i="0" u="none" strike="noStrike" kern="1200" cap="none" spc="0" normalizeH="0" baseline="0" noProof="0" dirty="0">
                <a:ln>
                  <a:noFill/>
                </a:ln>
                <a:solidFill>
                  <a:prstClr val="black">
                    <a:lumMod val="75000"/>
                    <a:lumOff val="25000"/>
                  </a:prstClr>
                </a:solidFill>
                <a:effectLst/>
                <a:uLnTx/>
                <a:uFillTx/>
                <a:latin typeface="Cambria"/>
                <a:ea typeface="+mn-ea"/>
                <a:cs typeface="+mn-cs"/>
              </a:endParaRPr>
            </a:p>
          </p:txBody>
        </p:sp>
        <p:cxnSp>
          <p:nvCxnSpPr>
            <p:cNvPr id="38" name="Straight Arrow Connector 37">
              <a:extLst>
                <a:ext uri="{FF2B5EF4-FFF2-40B4-BE49-F238E27FC236}">
                  <a16:creationId xmlns:a16="http://schemas.microsoft.com/office/drawing/2014/main" id="{20AEB7FB-E443-F896-7E01-033917C99CC8}"/>
                </a:ext>
              </a:extLst>
            </p:cNvPr>
            <p:cNvCxnSpPr>
              <a:cxnSpLocks/>
            </p:cNvCxnSpPr>
            <p:nvPr/>
          </p:nvCxnSpPr>
          <p:spPr>
            <a:xfrm>
              <a:off x="5304059" y="4428837"/>
              <a:ext cx="2059539" cy="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9131375A-CDE6-9C01-5D25-C4A8DBD284CB}"/>
                </a:ext>
              </a:extLst>
            </p:cNvPr>
            <p:cNvSpPr txBox="1"/>
            <p:nvPr/>
          </p:nvSpPr>
          <p:spPr>
            <a:xfrm>
              <a:off x="5486208" y="4387727"/>
              <a:ext cx="1676400" cy="40010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mbria"/>
                  <a:ea typeface="+mn-ea"/>
                  <a:cs typeface="+mn-cs"/>
                </a:rPr>
                <a:t>data bus</a:t>
              </a:r>
              <a:endParaRPr kumimoji="0" lang="en-CH" sz="1350" b="0" i="0" u="none" strike="noStrike" kern="1200" cap="none" spc="0" normalizeH="0" baseline="0" noProof="0" dirty="0">
                <a:ln>
                  <a:noFill/>
                </a:ln>
                <a:solidFill>
                  <a:prstClr val="black"/>
                </a:solidFill>
                <a:effectLst/>
                <a:uLnTx/>
                <a:uFillTx/>
                <a:latin typeface="Cambria"/>
                <a:ea typeface="+mn-ea"/>
                <a:cs typeface="+mn-cs"/>
              </a:endParaRPr>
            </a:p>
          </p:txBody>
        </p:sp>
        <p:cxnSp>
          <p:nvCxnSpPr>
            <p:cNvPr id="43" name="Straight Connector 42">
              <a:extLst>
                <a:ext uri="{FF2B5EF4-FFF2-40B4-BE49-F238E27FC236}">
                  <a16:creationId xmlns:a16="http://schemas.microsoft.com/office/drawing/2014/main" id="{CC8B1AE1-CA61-A3C5-D9E4-CF35E4486546}"/>
                </a:ext>
              </a:extLst>
            </p:cNvPr>
            <p:cNvCxnSpPr>
              <a:cxnSpLocks/>
            </p:cNvCxnSpPr>
            <p:nvPr/>
          </p:nvCxnSpPr>
          <p:spPr>
            <a:xfrm flipV="1">
              <a:off x="6182819" y="4102950"/>
              <a:ext cx="108759" cy="89023"/>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EA65F7F-360C-D86A-8261-F75C79F26390}"/>
                </a:ext>
              </a:extLst>
            </p:cNvPr>
            <p:cNvCxnSpPr>
              <a:cxnSpLocks/>
            </p:cNvCxnSpPr>
            <p:nvPr/>
          </p:nvCxnSpPr>
          <p:spPr>
            <a:xfrm flipV="1">
              <a:off x="6182819" y="4381216"/>
              <a:ext cx="108759" cy="890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Rectangle: Diagonal Corners Snipped 4">
            <a:extLst>
              <a:ext uri="{FF2B5EF4-FFF2-40B4-BE49-F238E27FC236}">
                <a16:creationId xmlns:a16="http://schemas.microsoft.com/office/drawing/2014/main" id="{537B13AC-CA46-2719-1485-86318C30AAC2}"/>
              </a:ext>
            </a:extLst>
          </p:cNvPr>
          <p:cNvSpPr/>
          <p:nvPr/>
        </p:nvSpPr>
        <p:spPr>
          <a:xfrm>
            <a:off x="400053" y="5439374"/>
            <a:ext cx="8303080" cy="725930"/>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250" b="0" i="0" u="none" strike="noStrike" kern="1200" cap="none" spc="0" normalizeH="0" baseline="0" noProof="0" dirty="0">
                <a:ln>
                  <a:noFill/>
                </a:ln>
                <a:solidFill>
                  <a:prstClr val="black"/>
                </a:solidFill>
                <a:effectLst/>
                <a:uLnTx/>
                <a:uFillTx/>
                <a:latin typeface="Cambria"/>
                <a:ea typeface="+mn-ea"/>
                <a:cs typeface="+mn-cs"/>
              </a:rPr>
              <a:t>Leveraging the ability to </a:t>
            </a:r>
            <a:r>
              <a:rPr kumimoji="0" lang="en-US" sz="2250" b="0" i="1" u="none" strike="noStrike" kern="1200" cap="none" spc="0" normalizeH="0" baseline="0" noProof="0" dirty="0">
                <a:ln>
                  <a:noFill/>
                </a:ln>
                <a:solidFill>
                  <a:prstClr val="black"/>
                </a:solidFill>
                <a:effectLst/>
                <a:uLnTx/>
                <a:uFillTx/>
                <a:latin typeface="Cambria"/>
                <a:ea typeface="+mn-ea"/>
                <a:cs typeface="+mn-cs"/>
              </a:rPr>
              <a:t>reject an ACT</a:t>
            </a:r>
            <a:r>
              <a:rPr kumimoji="0" lang="en-US" sz="2250" b="1" i="0" u="none" strike="noStrike" kern="1200" cap="none" spc="0" normalizeH="0" baseline="0" noProof="0" dirty="0">
                <a:ln>
                  <a:noFill/>
                </a:ln>
                <a:solidFill>
                  <a:prstClr val="black"/>
                </a:solidFill>
                <a:effectLst/>
                <a:uLnTx/>
                <a:uFillTx/>
                <a:latin typeface="Cambria"/>
                <a:ea typeface="+mn-ea"/>
                <a:cs typeface="+mn-cs"/>
              </a:rPr>
              <a:t>, </a:t>
            </a:r>
            <a:r>
              <a:rPr kumimoji="0" lang="en-US" sz="2250" b="0" i="0" u="none" strike="noStrike" kern="1200" cap="none" spc="0" normalizeH="0" baseline="0" noProof="0" dirty="0">
                <a:ln>
                  <a:noFill/>
                </a:ln>
                <a:solidFill>
                  <a:prstClr val="black"/>
                </a:solidFill>
                <a:effectLst/>
                <a:uLnTx/>
                <a:uFillTx/>
                <a:latin typeface="Cambria"/>
                <a:ea typeface="+mn-ea"/>
                <a:cs typeface="+mn-cs"/>
              </a:rPr>
              <a:t>a</a:t>
            </a:r>
            <a:r>
              <a:rPr kumimoji="0" lang="en-US" sz="2250" b="0" i="0" u="none" strike="noStrike" kern="1200" cap="none" spc="0" normalizeH="0" baseline="0" noProof="0" dirty="0">
                <a:ln>
                  <a:noFill/>
                </a:ln>
                <a:solidFill>
                  <a:prstClr val="white"/>
                </a:solidFill>
                <a:effectLst/>
                <a:uLnTx/>
                <a:uFillTx/>
                <a:latin typeface="Cambria"/>
                <a:ea typeface="+mn-ea"/>
                <a:cs typeface="+mn-cs"/>
              </a:rPr>
              <a:t> </a:t>
            </a:r>
            <a:r>
              <a:rPr kumimoji="0" lang="en-US" sz="2250" b="0" i="0" u="none" strike="noStrike" kern="1200" cap="none" spc="0" normalizeH="0" baseline="0" noProof="0" dirty="0">
                <a:ln>
                  <a:noFill/>
                </a:ln>
                <a:solidFill>
                  <a:srgbClr val="5B9BD5">
                    <a:lumMod val="75000"/>
                  </a:srgbClr>
                </a:solidFill>
                <a:effectLst/>
                <a:uLnTx/>
                <a:uFillTx/>
                <a:latin typeface="Cambria"/>
                <a:ea typeface="+mn-ea"/>
                <a:cs typeface="+mn-cs"/>
              </a:rPr>
              <a:t>maintenance operation</a:t>
            </a:r>
            <a:r>
              <a:rPr kumimoji="0" lang="en-US" sz="2250" b="0" i="0" u="none" strike="noStrike" kern="1200" cap="none" spc="0" normalizeH="0" baseline="0" noProof="0" dirty="0">
                <a:ln>
                  <a:noFill/>
                </a:ln>
                <a:solidFill>
                  <a:prstClr val="white"/>
                </a:solidFill>
                <a:effectLst/>
                <a:uLnTx/>
                <a:uFillTx/>
                <a:latin typeface="Cambria"/>
                <a:ea typeface="+mn-ea"/>
                <a:cs typeface="+mn-cs"/>
              </a:rPr>
              <a:t> </a:t>
            </a:r>
            <a:br>
              <a:rPr kumimoji="0" lang="en-US" sz="2250" b="0" i="0" u="none" strike="noStrike" kern="1200" cap="none" spc="0" normalizeH="0" baseline="0" noProof="0" dirty="0">
                <a:ln>
                  <a:noFill/>
                </a:ln>
                <a:solidFill>
                  <a:prstClr val="white"/>
                </a:solidFill>
                <a:effectLst/>
                <a:uLnTx/>
                <a:uFillTx/>
                <a:latin typeface="Cambria"/>
                <a:ea typeface="+mn-ea"/>
                <a:cs typeface="+mn-cs"/>
              </a:rPr>
            </a:br>
            <a:r>
              <a:rPr kumimoji="0" lang="en-US" sz="2250" b="0" i="0" u="none" strike="noStrike" kern="1200" cap="none" spc="0" normalizeH="0" baseline="0" noProof="0" dirty="0">
                <a:ln>
                  <a:noFill/>
                </a:ln>
                <a:solidFill>
                  <a:prstClr val="black"/>
                </a:solidFill>
                <a:effectLst/>
                <a:uLnTx/>
                <a:uFillTx/>
                <a:latin typeface="Cambria"/>
                <a:ea typeface="+mn-ea"/>
                <a:cs typeface="+mn-cs"/>
              </a:rPr>
              <a:t>can be implemented </a:t>
            </a:r>
            <a:r>
              <a:rPr kumimoji="0" lang="en-US" sz="2250" b="0" i="1" u="none" strike="noStrike" kern="1200" cap="none" spc="0" normalizeH="0" baseline="0" noProof="0" dirty="0">
                <a:ln>
                  <a:noFill/>
                </a:ln>
                <a:solidFill>
                  <a:srgbClr val="009900"/>
                </a:solidFill>
                <a:effectLst/>
                <a:uLnTx/>
                <a:uFillTx/>
                <a:latin typeface="Cambria"/>
                <a:ea typeface="+mn-ea"/>
                <a:cs typeface="+mn-cs"/>
              </a:rPr>
              <a:t>completely</a:t>
            </a:r>
            <a:r>
              <a:rPr kumimoji="0" lang="en-US" sz="2250" b="0" i="0" u="none" strike="noStrike" kern="1200" cap="none" spc="0" normalizeH="0" baseline="0" noProof="0" dirty="0">
                <a:ln>
                  <a:noFill/>
                </a:ln>
                <a:solidFill>
                  <a:srgbClr val="009900"/>
                </a:solidFill>
                <a:effectLst/>
                <a:uLnTx/>
                <a:uFillTx/>
                <a:latin typeface="Cambria"/>
                <a:ea typeface="+mn-ea"/>
                <a:cs typeface="+mn-cs"/>
              </a:rPr>
              <a:t> within a DRAM chip</a:t>
            </a:r>
          </a:p>
        </p:txBody>
      </p:sp>
      <p:grpSp>
        <p:nvGrpSpPr>
          <p:cNvPr id="14" name="Group 13">
            <a:extLst>
              <a:ext uri="{FF2B5EF4-FFF2-40B4-BE49-F238E27FC236}">
                <a16:creationId xmlns:a16="http://schemas.microsoft.com/office/drawing/2014/main" id="{3D220A37-26DE-A791-55A3-65A4DCEDAFB0}"/>
              </a:ext>
            </a:extLst>
          </p:cNvPr>
          <p:cNvGrpSpPr/>
          <p:nvPr/>
        </p:nvGrpSpPr>
        <p:grpSpPr>
          <a:xfrm>
            <a:off x="24494" y="2403342"/>
            <a:ext cx="8613321" cy="1148825"/>
            <a:chOff x="32658" y="2061455"/>
            <a:chExt cx="11484428" cy="1531767"/>
          </a:xfrm>
        </p:grpSpPr>
        <p:sp>
          <p:nvSpPr>
            <p:cNvPr id="12" name="TextBox 11">
              <a:extLst>
                <a:ext uri="{FF2B5EF4-FFF2-40B4-BE49-F238E27FC236}">
                  <a16:creationId xmlns:a16="http://schemas.microsoft.com/office/drawing/2014/main" id="{5AA8AF7A-4430-3F6E-926F-48E54ABC607A}"/>
                </a:ext>
              </a:extLst>
            </p:cNvPr>
            <p:cNvSpPr txBox="1"/>
            <p:nvPr/>
          </p:nvSpPr>
          <p:spPr>
            <a:xfrm>
              <a:off x="32658" y="2061455"/>
              <a:ext cx="2286000" cy="55399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ambria"/>
                  <a:ea typeface="+mn-ea"/>
                  <a:cs typeface="+mn-cs"/>
                </a:rPr>
                <a:t>Key Idea:</a:t>
              </a:r>
              <a:endParaRPr kumimoji="0" lang="en-CH" sz="2100" b="1" i="0" u="none" strike="noStrike" kern="1200" cap="none" spc="0" normalizeH="0" baseline="0" noProof="0" dirty="0">
                <a:ln>
                  <a:noFill/>
                </a:ln>
                <a:solidFill>
                  <a:prstClr val="black"/>
                </a:solidFill>
                <a:effectLst/>
                <a:uLnTx/>
                <a:uFillTx/>
                <a:latin typeface="Cambria"/>
                <a:ea typeface="+mn-ea"/>
                <a:cs typeface="+mn-cs"/>
              </a:endParaRPr>
            </a:p>
          </p:txBody>
        </p:sp>
        <p:sp>
          <p:nvSpPr>
            <p:cNvPr id="13" name="Rectangle: Diagonal Corners Snipped 12">
              <a:extLst>
                <a:ext uri="{FF2B5EF4-FFF2-40B4-BE49-F238E27FC236}">
                  <a16:creationId xmlns:a16="http://schemas.microsoft.com/office/drawing/2014/main" id="{0FBB49D4-9971-D65F-D0DD-E3218D7671CB}"/>
                </a:ext>
              </a:extLst>
            </p:cNvPr>
            <p:cNvSpPr/>
            <p:nvPr/>
          </p:nvSpPr>
          <p:spPr>
            <a:xfrm>
              <a:off x="202580" y="2566094"/>
              <a:ext cx="11314506" cy="1027128"/>
            </a:xfrm>
            <a:prstGeom prst="snip2DiagRect">
              <a:avLst>
                <a:gd name="adj1" fmla="val 0"/>
                <a:gd name="adj2" fmla="val 34544"/>
              </a:avLst>
            </a:prstGeom>
            <a:solidFill>
              <a:schemeClr val="accent6">
                <a:lumMod val="20000"/>
                <a:lumOff val="80000"/>
              </a:schemeClr>
            </a:solidFill>
            <a:ln w="47625" cap="flat" cmpd="thinThick">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a:ea typeface="+mn-ea"/>
                  <a:cs typeface="+mn-cs"/>
                </a:rPr>
                <a:t> Prevent the memory controller from accessing DRAM regions that are</a:t>
              </a:r>
              <a:br>
                <a:rPr kumimoji="0" lang="en-US" sz="2100" b="0" i="0" u="none" strike="noStrike" kern="1200" cap="none" spc="0" normalizeH="0" baseline="0" noProof="0" dirty="0">
                  <a:ln>
                    <a:noFill/>
                  </a:ln>
                  <a:solidFill>
                    <a:prstClr val="black"/>
                  </a:solidFill>
                  <a:effectLst/>
                  <a:uLnTx/>
                  <a:uFillTx/>
                  <a:latin typeface="Cambria"/>
                  <a:ea typeface="+mn-ea"/>
                  <a:cs typeface="+mn-cs"/>
                </a:rPr>
              </a:br>
              <a:r>
                <a:rPr kumimoji="0" lang="en-US" sz="2100" b="0" i="1" u="none" strike="noStrike" kern="1200" cap="none" spc="0" normalizeH="0" baseline="0" noProof="0" dirty="0">
                  <a:ln>
                    <a:noFill/>
                  </a:ln>
                  <a:solidFill>
                    <a:prstClr val="black"/>
                  </a:solidFill>
                  <a:effectLst/>
                  <a:uLnTx/>
                  <a:uFillTx/>
                  <a:latin typeface="Cambria"/>
                  <a:ea typeface="+mn-ea"/>
                  <a:cs typeface="+mn-cs"/>
                </a:rPr>
                <a:t>under maintenance</a:t>
              </a:r>
              <a:r>
                <a:rPr kumimoji="0" lang="en-US" sz="2100" b="0" i="0" u="none" strike="noStrike" kern="1200" cap="none" spc="0" normalizeH="0" baseline="0" noProof="0" dirty="0">
                  <a:ln>
                    <a:noFill/>
                  </a:ln>
                  <a:solidFill>
                    <a:prstClr val="black"/>
                  </a:solidFill>
                  <a:effectLst/>
                  <a:uLnTx/>
                  <a:uFillTx/>
                  <a:latin typeface="Cambria"/>
                  <a:ea typeface="+mn-ea"/>
                  <a:cs typeface="+mn-cs"/>
                </a:rPr>
                <a:t> by </a:t>
              </a:r>
              <a:r>
                <a:rPr kumimoji="0" lang="en-US" sz="2100" b="0" i="0" u="none" strike="noStrike" kern="1200" cap="none" spc="0" normalizeH="0" baseline="0" noProof="0" dirty="0">
                  <a:ln>
                    <a:noFill/>
                  </a:ln>
                  <a:solidFill>
                    <a:srgbClr val="C00000"/>
                  </a:solidFill>
                  <a:effectLst/>
                  <a:uLnTx/>
                  <a:uFillTx/>
                  <a:latin typeface="Cambria"/>
                  <a:ea typeface="+mn-ea"/>
                  <a:cs typeface="+mn-cs"/>
                </a:rPr>
                <a:t>rejecting</a:t>
              </a:r>
              <a:r>
                <a:rPr kumimoji="0" lang="en-US" sz="2100" b="0" i="0" u="none" strike="noStrike" kern="1200" cap="none" spc="0" normalizeH="0" baseline="0" noProof="0" dirty="0">
                  <a:ln>
                    <a:noFill/>
                  </a:ln>
                  <a:solidFill>
                    <a:prstClr val="black"/>
                  </a:solidFill>
                  <a:effectLst/>
                  <a:uLnTx/>
                  <a:uFillTx/>
                  <a:latin typeface="Cambria"/>
                  <a:ea typeface="+mn-ea"/>
                  <a:cs typeface="+mn-cs"/>
                </a:rPr>
                <a:t> row activation (</a:t>
              </a:r>
              <a:r>
                <a:rPr kumimoji="0" lang="en-US" sz="2100" b="0" i="0" u="none" strike="noStrike" kern="1200" cap="none" spc="0" normalizeH="0" baseline="0" noProof="0" dirty="0">
                  <a:ln>
                    <a:noFill/>
                  </a:ln>
                  <a:solidFill>
                    <a:srgbClr val="0070C0"/>
                  </a:solidFill>
                  <a:effectLst/>
                  <a:uLnTx/>
                  <a:uFillTx/>
                  <a:latin typeface="Cambria"/>
                  <a:ea typeface="+mn-ea"/>
                  <a:cs typeface="+mn-cs"/>
                </a:rPr>
                <a:t>ACT</a:t>
              </a:r>
              <a:r>
                <a:rPr kumimoji="0" lang="en-US" sz="2100" b="0" i="0" u="none" strike="noStrike" kern="1200" cap="none" spc="0" normalizeH="0" baseline="0" noProof="0" dirty="0">
                  <a:ln>
                    <a:noFill/>
                  </a:ln>
                  <a:solidFill>
                    <a:prstClr val="black"/>
                  </a:solidFill>
                  <a:effectLst/>
                  <a:uLnTx/>
                  <a:uFillTx/>
                  <a:latin typeface="Cambria"/>
                  <a:ea typeface="+mn-ea"/>
                  <a:cs typeface="+mn-cs"/>
                </a:rPr>
                <a:t>) commands</a:t>
              </a:r>
              <a:endParaRPr kumimoji="0" lang="en-CH" sz="2100" b="0" i="0" u="none" strike="noStrike" kern="1200" cap="none" spc="0" normalizeH="0" baseline="0" noProof="0" dirty="0">
                <a:ln>
                  <a:noFill/>
                </a:ln>
                <a:solidFill>
                  <a:prstClr val="black"/>
                </a:solidFill>
                <a:effectLst/>
                <a:uLnTx/>
                <a:uFillTx/>
                <a:latin typeface="Cambria"/>
                <a:ea typeface="+mn-ea"/>
                <a:cs typeface="+mn-cs"/>
              </a:endParaRPr>
            </a:p>
          </p:txBody>
        </p:sp>
      </p:grpSp>
    </p:spTree>
    <p:extLst>
      <p:ext uri="{BB962C8B-B14F-4D97-AF65-F5344CB8AC3E}">
        <p14:creationId xmlns:p14="http://schemas.microsoft.com/office/powerpoint/2010/main" val="328930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9DCDE97-02FB-9FDB-01AC-416810C4F947}"/>
              </a:ext>
            </a:extLst>
          </p:cNvPr>
          <p:cNvSpPr/>
          <p:nvPr/>
        </p:nvSpPr>
        <p:spPr>
          <a:xfrm>
            <a:off x="0" y="4967565"/>
            <a:ext cx="9144000" cy="61400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mbria"/>
              <a:ea typeface="+mn-ea"/>
              <a:cs typeface="+mn-cs"/>
            </a:endParaRPr>
          </a:p>
        </p:txBody>
      </p:sp>
      <p:sp>
        <p:nvSpPr>
          <p:cNvPr id="12" name="Rectangle 11">
            <a:extLst>
              <a:ext uri="{FF2B5EF4-FFF2-40B4-BE49-F238E27FC236}">
                <a16:creationId xmlns:a16="http://schemas.microsoft.com/office/drawing/2014/main" id="{E5B29132-A5F7-3214-35B5-29B8513F6C12}"/>
              </a:ext>
            </a:extLst>
          </p:cNvPr>
          <p:cNvSpPr/>
          <p:nvPr/>
        </p:nvSpPr>
        <p:spPr>
          <a:xfrm>
            <a:off x="1" y="2991954"/>
            <a:ext cx="9144000" cy="156371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mbria"/>
              <a:ea typeface="+mn-ea"/>
              <a:cs typeface="+mn-cs"/>
            </a:endParaRPr>
          </a:p>
        </p:txBody>
      </p:sp>
      <p:sp>
        <p:nvSpPr>
          <p:cNvPr id="11" name="Rectangle 10">
            <a:extLst>
              <a:ext uri="{FF2B5EF4-FFF2-40B4-BE49-F238E27FC236}">
                <a16:creationId xmlns:a16="http://schemas.microsoft.com/office/drawing/2014/main" id="{5BEE0D95-A0B0-CF92-36C5-08CDAC191446}"/>
              </a:ext>
            </a:extLst>
          </p:cNvPr>
          <p:cNvSpPr/>
          <p:nvPr/>
        </p:nvSpPr>
        <p:spPr>
          <a:xfrm>
            <a:off x="1" y="1196752"/>
            <a:ext cx="9144000" cy="140043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mbria"/>
              <a:ea typeface="+mn-ea"/>
              <a:cs typeface="+mn-cs"/>
            </a:endParaRPr>
          </a:p>
        </p:txBody>
      </p:sp>
      <p:sp>
        <p:nvSpPr>
          <p:cNvPr id="2" name="Title 1">
            <a:extLst>
              <a:ext uri="{FF2B5EF4-FFF2-40B4-BE49-F238E27FC236}">
                <a16:creationId xmlns:a16="http://schemas.microsoft.com/office/drawing/2014/main" id="{2D9CE1CA-6019-1134-3F74-2E75551AEE17}"/>
              </a:ext>
            </a:extLst>
          </p:cNvPr>
          <p:cNvSpPr>
            <a:spLocks noGrp="1"/>
          </p:cNvSpPr>
          <p:nvPr>
            <p:ph type="title"/>
          </p:nvPr>
        </p:nvSpPr>
        <p:spPr/>
        <p:txBody>
          <a:bodyPr>
            <a:normAutofit/>
          </a:bodyPr>
          <a:lstStyle/>
          <a:p>
            <a:r>
              <a:rPr lang="en-US" dirty="0"/>
              <a:t>SMD-Based Maintenance Mechanisms</a:t>
            </a:r>
            <a:endParaRPr lang="en-CH" dirty="0"/>
          </a:p>
        </p:txBody>
      </p:sp>
      <p:sp>
        <p:nvSpPr>
          <p:cNvPr id="4" name="TextBox 3">
            <a:extLst>
              <a:ext uri="{FF2B5EF4-FFF2-40B4-BE49-F238E27FC236}">
                <a16:creationId xmlns:a16="http://schemas.microsoft.com/office/drawing/2014/main" id="{090BD27F-CFBF-995B-743A-436B90B04D8D}"/>
              </a:ext>
            </a:extLst>
          </p:cNvPr>
          <p:cNvSpPr txBox="1"/>
          <p:nvPr/>
        </p:nvSpPr>
        <p:spPr>
          <a:xfrm>
            <a:off x="-7765" y="1549509"/>
            <a:ext cx="1754922" cy="557525"/>
          </a:xfrm>
          <a:prstGeom prst="rect">
            <a:avLst/>
          </a:prstGeom>
          <a:noFill/>
        </p:spPr>
        <p:txBody>
          <a:bodyPr wrap="square" rtlCol="0">
            <a:spAutoFit/>
          </a:bodyPr>
          <a:lstStyle/>
          <a:p>
            <a:pPr marL="0" marR="0" lvl="0" indent="0" algn="ctr" defTabSz="685800" rtl="0" eaLnBrk="1" fontAlgn="auto" latinLnBrk="0" hangingPunct="1">
              <a:lnSpc>
                <a:spcPts val="18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ambria"/>
                <a:ea typeface="+mn-ea"/>
                <a:cs typeface="+mn-cs"/>
              </a:rPr>
              <a:t>DRAM </a:t>
            </a:r>
          </a:p>
          <a:p>
            <a:pPr marL="0" marR="0" lvl="0" indent="0" algn="ctr" defTabSz="685800" rtl="0" eaLnBrk="1" fontAlgn="auto" latinLnBrk="0" hangingPunct="1">
              <a:lnSpc>
                <a:spcPts val="18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ambria"/>
                <a:ea typeface="+mn-ea"/>
                <a:cs typeface="+mn-cs"/>
              </a:rPr>
              <a:t>Refresh</a:t>
            </a:r>
            <a:endParaRPr kumimoji="0" lang="en-CH" sz="2100" b="1" i="0" u="none" strike="noStrike" kern="1200" cap="none" spc="0" normalizeH="0" baseline="0" noProof="0" dirty="0">
              <a:ln>
                <a:noFill/>
              </a:ln>
              <a:solidFill>
                <a:prstClr val="black"/>
              </a:solidFill>
              <a:effectLst/>
              <a:uLnTx/>
              <a:uFillTx/>
              <a:latin typeface="Cambria"/>
              <a:ea typeface="+mn-ea"/>
              <a:cs typeface="+mn-cs"/>
            </a:endParaRPr>
          </a:p>
        </p:txBody>
      </p:sp>
      <p:sp>
        <p:nvSpPr>
          <p:cNvPr id="5" name="TextBox 4">
            <a:extLst>
              <a:ext uri="{FF2B5EF4-FFF2-40B4-BE49-F238E27FC236}">
                <a16:creationId xmlns:a16="http://schemas.microsoft.com/office/drawing/2014/main" id="{4CE70165-AFA9-C1C5-E711-6C87CEC70685}"/>
              </a:ext>
            </a:extLst>
          </p:cNvPr>
          <p:cNvSpPr txBox="1"/>
          <p:nvPr/>
        </p:nvSpPr>
        <p:spPr>
          <a:xfrm>
            <a:off x="-7763" y="3470051"/>
            <a:ext cx="1828902" cy="557525"/>
          </a:xfrm>
          <a:prstGeom prst="rect">
            <a:avLst/>
          </a:prstGeom>
          <a:noFill/>
        </p:spPr>
        <p:txBody>
          <a:bodyPr wrap="square" rtlCol="0">
            <a:spAutoFit/>
          </a:bodyPr>
          <a:lstStyle/>
          <a:p>
            <a:pPr marL="0" marR="0" lvl="0" indent="0" algn="ctr" defTabSz="685800" rtl="0" eaLnBrk="1" fontAlgn="auto" latinLnBrk="0" hangingPunct="1">
              <a:lnSpc>
                <a:spcPts val="18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ambria"/>
                <a:ea typeface="+mn-ea"/>
                <a:cs typeface="+mn-cs"/>
              </a:rPr>
              <a:t>RowHammer Protection</a:t>
            </a:r>
            <a:endParaRPr kumimoji="0" lang="en-CH" sz="2100" b="1" i="0" u="none" strike="noStrike" kern="1200" cap="none" spc="0" normalizeH="0" baseline="0" noProof="0" dirty="0">
              <a:ln>
                <a:noFill/>
              </a:ln>
              <a:solidFill>
                <a:prstClr val="black"/>
              </a:solidFill>
              <a:effectLst/>
              <a:uLnTx/>
              <a:uFillTx/>
              <a:latin typeface="Cambria"/>
              <a:ea typeface="+mn-ea"/>
              <a:cs typeface="+mn-cs"/>
            </a:endParaRPr>
          </a:p>
        </p:txBody>
      </p:sp>
      <p:sp>
        <p:nvSpPr>
          <p:cNvPr id="6" name="TextBox 5">
            <a:extLst>
              <a:ext uri="{FF2B5EF4-FFF2-40B4-BE49-F238E27FC236}">
                <a16:creationId xmlns:a16="http://schemas.microsoft.com/office/drawing/2014/main" id="{70F551A5-8FEA-CBB9-B287-B3C6423881E8}"/>
              </a:ext>
            </a:extLst>
          </p:cNvPr>
          <p:cNvSpPr txBox="1"/>
          <p:nvPr/>
        </p:nvSpPr>
        <p:spPr>
          <a:xfrm>
            <a:off x="-7764" y="5041544"/>
            <a:ext cx="1754922" cy="557525"/>
          </a:xfrm>
          <a:prstGeom prst="rect">
            <a:avLst/>
          </a:prstGeom>
          <a:noFill/>
        </p:spPr>
        <p:txBody>
          <a:bodyPr wrap="square" rtlCol="0">
            <a:spAutoFit/>
          </a:bodyPr>
          <a:lstStyle/>
          <a:p>
            <a:pPr marL="0" marR="0" lvl="0" indent="0" algn="ctr" defTabSz="685800" rtl="0" eaLnBrk="1" fontAlgn="auto" latinLnBrk="0" hangingPunct="1">
              <a:lnSpc>
                <a:spcPts val="18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ambria"/>
                <a:ea typeface="+mn-ea"/>
                <a:cs typeface="+mn-cs"/>
              </a:rPr>
              <a:t>Memory </a:t>
            </a:r>
            <a:br>
              <a:rPr kumimoji="0" lang="en-US" sz="2100" b="1" i="0" u="none" strike="noStrike" kern="1200" cap="none" spc="0" normalizeH="0" baseline="0" noProof="0" dirty="0">
                <a:ln>
                  <a:noFill/>
                </a:ln>
                <a:solidFill>
                  <a:prstClr val="black"/>
                </a:solidFill>
                <a:effectLst/>
                <a:uLnTx/>
                <a:uFillTx/>
                <a:latin typeface="Cambria"/>
                <a:ea typeface="+mn-ea"/>
                <a:cs typeface="+mn-cs"/>
              </a:rPr>
            </a:br>
            <a:r>
              <a:rPr kumimoji="0" lang="en-US" sz="2100" b="1" i="0" u="none" strike="noStrike" kern="1200" cap="none" spc="0" normalizeH="0" baseline="0" noProof="0" dirty="0">
                <a:ln>
                  <a:noFill/>
                </a:ln>
                <a:solidFill>
                  <a:prstClr val="black"/>
                </a:solidFill>
                <a:effectLst/>
                <a:uLnTx/>
                <a:uFillTx/>
                <a:latin typeface="Cambria"/>
                <a:ea typeface="+mn-ea"/>
                <a:cs typeface="+mn-cs"/>
              </a:rPr>
              <a:t>Scrubbing</a:t>
            </a:r>
            <a:endParaRPr kumimoji="0" lang="en-CH" sz="2100" b="1" i="0" u="none" strike="noStrike" kern="1200" cap="none" spc="0" normalizeH="0" baseline="0" noProof="0" dirty="0">
              <a:ln>
                <a:noFill/>
              </a:ln>
              <a:solidFill>
                <a:prstClr val="black"/>
              </a:solidFill>
              <a:effectLst/>
              <a:uLnTx/>
              <a:uFillTx/>
              <a:latin typeface="Cambria"/>
              <a:ea typeface="+mn-ea"/>
              <a:cs typeface="+mn-cs"/>
            </a:endParaRPr>
          </a:p>
        </p:txBody>
      </p:sp>
      <p:sp>
        <p:nvSpPr>
          <p:cNvPr id="7" name="TextBox 6">
            <a:extLst>
              <a:ext uri="{FF2B5EF4-FFF2-40B4-BE49-F238E27FC236}">
                <a16:creationId xmlns:a16="http://schemas.microsoft.com/office/drawing/2014/main" id="{A32ACD8E-1C7C-6915-B72C-DFDFC830BE93}"/>
              </a:ext>
            </a:extLst>
          </p:cNvPr>
          <p:cNvSpPr txBox="1"/>
          <p:nvPr/>
        </p:nvSpPr>
        <p:spPr>
          <a:xfrm>
            <a:off x="2261508" y="1203260"/>
            <a:ext cx="2732995"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50000"/>
                  </a:srgbClr>
                </a:solidFill>
                <a:effectLst/>
                <a:uLnTx/>
                <a:uFillTx/>
                <a:latin typeface="Cambria"/>
                <a:ea typeface="+mn-ea"/>
                <a:cs typeface="+mn-cs"/>
              </a:rPr>
              <a:t>Fixed Rate (SMD-FR)</a:t>
            </a:r>
            <a:endParaRPr kumimoji="0" lang="en-CH" sz="1800" b="1" i="0" u="none" strike="noStrike" kern="1200" cap="none" spc="0" normalizeH="0" baseline="0" noProof="0" dirty="0">
              <a:ln>
                <a:noFill/>
              </a:ln>
              <a:solidFill>
                <a:srgbClr val="70AD47">
                  <a:lumMod val="50000"/>
                </a:srgbClr>
              </a:solidFill>
              <a:effectLst/>
              <a:uLnTx/>
              <a:uFillTx/>
              <a:latin typeface="Cambria"/>
              <a:ea typeface="+mn-ea"/>
              <a:cs typeface="+mn-cs"/>
            </a:endParaRPr>
          </a:p>
        </p:txBody>
      </p:sp>
      <p:sp>
        <p:nvSpPr>
          <p:cNvPr id="8" name="TextBox 7">
            <a:extLst>
              <a:ext uri="{FF2B5EF4-FFF2-40B4-BE49-F238E27FC236}">
                <a16:creationId xmlns:a16="http://schemas.microsoft.com/office/drawing/2014/main" id="{EA0C1039-CF13-F185-6C70-CEC35F2A4D4E}"/>
              </a:ext>
            </a:extLst>
          </p:cNvPr>
          <p:cNvSpPr txBox="1"/>
          <p:nvPr/>
        </p:nvSpPr>
        <p:spPr>
          <a:xfrm>
            <a:off x="5602741" y="1203260"/>
            <a:ext cx="3131003"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50000"/>
                  </a:srgbClr>
                </a:solidFill>
                <a:effectLst/>
                <a:uLnTx/>
                <a:uFillTx/>
                <a:latin typeface="Cambria"/>
                <a:ea typeface="+mn-ea"/>
                <a:cs typeface="+mn-cs"/>
              </a:rPr>
              <a:t>Variable Rate (SMD-VR)</a:t>
            </a:r>
            <a:endParaRPr kumimoji="0" lang="en-CH" sz="1800" b="1" i="0" u="none" strike="noStrike" kern="1200" cap="none" spc="0" normalizeH="0" baseline="0" noProof="0" dirty="0">
              <a:ln>
                <a:noFill/>
              </a:ln>
              <a:solidFill>
                <a:srgbClr val="70AD47">
                  <a:lumMod val="50000"/>
                </a:srgbClr>
              </a:solidFill>
              <a:effectLst/>
              <a:uLnTx/>
              <a:uFillTx/>
              <a:latin typeface="Cambria"/>
              <a:ea typeface="+mn-ea"/>
              <a:cs typeface="+mn-cs"/>
            </a:endParaRPr>
          </a:p>
        </p:txBody>
      </p:sp>
      <p:sp>
        <p:nvSpPr>
          <p:cNvPr id="9" name="TextBox 8">
            <a:extLst>
              <a:ext uri="{FF2B5EF4-FFF2-40B4-BE49-F238E27FC236}">
                <a16:creationId xmlns:a16="http://schemas.microsoft.com/office/drawing/2014/main" id="{51F5064C-5121-F28C-59E0-D177A0BF8742}"/>
              </a:ext>
            </a:extLst>
          </p:cNvPr>
          <p:cNvSpPr txBox="1"/>
          <p:nvPr/>
        </p:nvSpPr>
        <p:spPr>
          <a:xfrm>
            <a:off x="2261508" y="1715163"/>
            <a:ext cx="3112634" cy="553998"/>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1" i="1" u="none" strike="noStrike" kern="1200" cap="none" spc="0" normalizeH="0" baseline="0" noProof="0" dirty="0">
                <a:ln>
                  <a:noFill/>
                </a:ln>
                <a:solidFill>
                  <a:prstClr val="black"/>
                </a:solidFill>
                <a:effectLst/>
                <a:uLnTx/>
                <a:uFillTx/>
                <a:latin typeface="Cambria"/>
                <a:ea typeface="+mn-ea"/>
                <a:cs typeface="+mn-cs"/>
              </a:rPr>
              <a:t>uniformly</a:t>
            </a:r>
            <a:r>
              <a:rPr kumimoji="0" lang="en-US" sz="1500" b="0" i="1" u="none" strike="noStrike" kern="1200" cap="none" spc="0" normalizeH="0" baseline="0" noProof="0" dirty="0">
                <a:ln>
                  <a:noFill/>
                </a:ln>
                <a:solidFill>
                  <a:prstClr val="black"/>
                </a:solidFill>
                <a:effectLst/>
                <a:uLnTx/>
                <a:uFillTx/>
                <a:latin typeface="Cambria"/>
                <a:ea typeface="+mn-ea"/>
                <a:cs typeface="+mn-cs"/>
              </a:rPr>
              <a:t> refreshes </a:t>
            </a:r>
            <a:r>
              <a:rPr kumimoji="0" lang="en-US" sz="1500" b="1" i="1" u="none" strike="noStrike" kern="1200" cap="none" spc="0" normalizeH="0" baseline="0" noProof="0" dirty="0">
                <a:ln>
                  <a:noFill/>
                </a:ln>
                <a:solidFill>
                  <a:prstClr val="black"/>
                </a:solidFill>
                <a:effectLst/>
                <a:uLnTx/>
                <a:uFillTx/>
                <a:latin typeface="Cambria"/>
                <a:ea typeface="+mn-ea"/>
                <a:cs typeface="+mn-cs"/>
              </a:rPr>
              <a:t>all</a:t>
            </a:r>
            <a:r>
              <a:rPr kumimoji="0" lang="en-US" sz="1500" b="0" i="1" u="none" strike="noStrike" kern="1200" cap="none" spc="0" normalizeH="0" baseline="0" noProof="0" dirty="0">
                <a:ln>
                  <a:noFill/>
                </a:ln>
                <a:solidFill>
                  <a:prstClr val="black"/>
                </a:solidFill>
                <a:effectLst/>
                <a:uLnTx/>
                <a:uFillTx/>
                <a:latin typeface="Cambria"/>
                <a:ea typeface="+mn-ea"/>
                <a:cs typeface="+mn-cs"/>
              </a:rPr>
              <a:t> DRAM rows with a </a:t>
            </a:r>
            <a:r>
              <a:rPr kumimoji="0" lang="en-US" sz="1500" b="1" i="1" u="none" strike="noStrike" kern="1200" cap="none" spc="0" normalizeH="0" baseline="0" noProof="0" dirty="0">
                <a:ln>
                  <a:noFill/>
                </a:ln>
                <a:solidFill>
                  <a:prstClr val="black"/>
                </a:solidFill>
                <a:effectLst/>
                <a:uLnTx/>
                <a:uFillTx/>
                <a:latin typeface="Cambria"/>
                <a:ea typeface="+mn-ea"/>
                <a:cs typeface="+mn-cs"/>
              </a:rPr>
              <a:t>fixed</a:t>
            </a:r>
            <a:r>
              <a:rPr kumimoji="0" lang="en-US" sz="1500" b="0" i="1" u="none" strike="noStrike" kern="1200" cap="none" spc="0" normalizeH="0" baseline="0" noProof="0" dirty="0">
                <a:ln>
                  <a:noFill/>
                </a:ln>
                <a:solidFill>
                  <a:prstClr val="black"/>
                </a:solidFill>
                <a:effectLst/>
                <a:uLnTx/>
                <a:uFillTx/>
                <a:latin typeface="Cambria"/>
                <a:ea typeface="+mn-ea"/>
                <a:cs typeface="+mn-cs"/>
              </a:rPr>
              <a:t> refresh period</a:t>
            </a:r>
            <a:endParaRPr kumimoji="0" lang="en-CH" sz="1500" b="0" i="1" u="none" strike="noStrike" kern="1200" cap="none" spc="0" normalizeH="0" baseline="0" noProof="0" dirty="0">
              <a:ln>
                <a:noFill/>
              </a:ln>
              <a:solidFill>
                <a:prstClr val="black"/>
              </a:solidFill>
              <a:effectLst/>
              <a:uLnTx/>
              <a:uFillTx/>
              <a:latin typeface="Cambria"/>
              <a:ea typeface="+mn-ea"/>
              <a:cs typeface="+mn-cs"/>
            </a:endParaRPr>
          </a:p>
        </p:txBody>
      </p:sp>
      <p:sp>
        <p:nvSpPr>
          <p:cNvPr id="10" name="TextBox 9">
            <a:extLst>
              <a:ext uri="{FF2B5EF4-FFF2-40B4-BE49-F238E27FC236}">
                <a16:creationId xmlns:a16="http://schemas.microsoft.com/office/drawing/2014/main" id="{501D614E-6F76-E474-082D-C0EB445B424B}"/>
              </a:ext>
            </a:extLst>
          </p:cNvPr>
          <p:cNvSpPr txBox="1"/>
          <p:nvPr/>
        </p:nvSpPr>
        <p:spPr>
          <a:xfrm>
            <a:off x="5470072" y="1622116"/>
            <a:ext cx="3396343" cy="78483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1" i="1" u="none" strike="noStrike" kern="1200" cap="none" spc="0" normalizeH="0" baseline="0" noProof="0" dirty="0">
                <a:ln>
                  <a:noFill/>
                </a:ln>
                <a:solidFill>
                  <a:prstClr val="black"/>
                </a:solidFill>
                <a:effectLst/>
                <a:uLnTx/>
                <a:uFillTx/>
                <a:latin typeface="Cambria"/>
                <a:ea typeface="+mn-ea"/>
                <a:cs typeface="+mn-cs"/>
              </a:rPr>
              <a:t>skips</a:t>
            </a:r>
            <a:r>
              <a:rPr kumimoji="0" lang="en-US" sz="1500" b="0" i="1" u="none" strike="noStrike" kern="1200" cap="none" spc="0" normalizeH="0" baseline="0" noProof="0" dirty="0">
                <a:ln>
                  <a:noFill/>
                </a:ln>
                <a:solidFill>
                  <a:prstClr val="black"/>
                </a:solidFill>
                <a:effectLst/>
                <a:uLnTx/>
                <a:uFillTx/>
                <a:latin typeface="Cambria"/>
                <a:ea typeface="+mn-ea"/>
                <a:cs typeface="+mn-cs"/>
              </a:rPr>
              <a:t> refreshing rows that </a:t>
            </a:r>
            <a:br>
              <a:rPr kumimoji="0" lang="en-US" sz="1500" b="0" i="1" u="none" strike="noStrike" kern="1200" cap="none" spc="0" normalizeH="0" baseline="0" noProof="0" dirty="0">
                <a:ln>
                  <a:noFill/>
                </a:ln>
                <a:solidFill>
                  <a:prstClr val="black"/>
                </a:solidFill>
                <a:effectLst/>
                <a:uLnTx/>
                <a:uFillTx/>
                <a:latin typeface="Cambria"/>
                <a:ea typeface="+mn-ea"/>
                <a:cs typeface="+mn-cs"/>
              </a:rPr>
            </a:br>
            <a:r>
              <a:rPr kumimoji="0" lang="en-US" sz="1500" b="0" i="1" u="none" strike="noStrike" kern="1200" cap="none" spc="0" normalizeH="0" baseline="0" noProof="0" dirty="0">
                <a:ln>
                  <a:noFill/>
                </a:ln>
                <a:solidFill>
                  <a:prstClr val="black"/>
                </a:solidFill>
                <a:effectLst/>
                <a:uLnTx/>
                <a:uFillTx/>
                <a:latin typeface="Cambria"/>
                <a:ea typeface="+mn-ea"/>
                <a:cs typeface="+mn-cs"/>
              </a:rPr>
              <a:t>can </a:t>
            </a:r>
            <a:r>
              <a:rPr kumimoji="0" lang="en-US" sz="1500" b="1" i="1" u="none" strike="noStrike" kern="1200" cap="none" spc="0" normalizeH="0" baseline="0" noProof="0" dirty="0">
                <a:ln>
                  <a:noFill/>
                </a:ln>
                <a:solidFill>
                  <a:prstClr val="black"/>
                </a:solidFill>
                <a:effectLst/>
                <a:uLnTx/>
                <a:uFillTx/>
                <a:latin typeface="Cambria"/>
                <a:ea typeface="+mn-ea"/>
                <a:cs typeface="+mn-cs"/>
              </a:rPr>
              <a:t>retain their data for longer</a:t>
            </a:r>
            <a:r>
              <a:rPr kumimoji="0" lang="en-US" sz="1500" b="0" i="1" u="none" strike="noStrike" kern="1200" cap="none" spc="0" normalizeH="0" baseline="0" noProof="0" dirty="0">
                <a:ln>
                  <a:noFill/>
                </a:ln>
                <a:solidFill>
                  <a:prstClr val="black"/>
                </a:solidFill>
                <a:effectLst/>
                <a:uLnTx/>
                <a:uFillTx/>
                <a:latin typeface="Cambria"/>
                <a:ea typeface="+mn-ea"/>
                <a:cs typeface="+mn-cs"/>
              </a:rPr>
              <a:t> than </a:t>
            </a:r>
            <a:br>
              <a:rPr kumimoji="0" lang="en-US" sz="1500" b="0" i="1" u="none" strike="noStrike" kern="1200" cap="none" spc="0" normalizeH="0" baseline="0" noProof="0" dirty="0">
                <a:ln>
                  <a:noFill/>
                </a:ln>
                <a:solidFill>
                  <a:prstClr val="black"/>
                </a:solidFill>
                <a:effectLst/>
                <a:uLnTx/>
                <a:uFillTx/>
                <a:latin typeface="Cambria"/>
                <a:ea typeface="+mn-ea"/>
                <a:cs typeface="+mn-cs"/>
              </a:rPr>
            </a:br>
            <a:r>
              <a:rPr kumimoji="0" lang="en-US" sz="1500" b="0" i="1" u="none" strike="noStrike" kern="1200" cap="none" spc="0" normalizeH="0" baseline="0" noProof="0" dirty="0">
                <a:ln>
                  <a:noFill/>
                </a:ln>
                <a:solidFill>
                  <a:prstClr val="black"/>
                </a:solidFill>
                <a:effectLst/>
                <a:uLnTx/>
                <a:uFillTx/>
                <a:latin typeface="Cambria"/>
                <a:ea typeface="+mn-ea"/>
                <a:cs typeface="+mn-cs"/>
              </a:rPr>
              <a:t>the default refresh period</a:t>
            </a:r>
            <a:endParaRPr kumimoji="0" lang="en-CH" sz="1500" b="0" i="1" u="none" strike="noStrike" kern="1200" cap="none" spc="0" normalizeH="0" baseline="0" noProof="0" dirty="0">
              <a:ln>
                <a:noFill/>
              </a:ln>
              <a:solidFill>
                <a:prstClr val="black"/>
              </a:solidFill>
              <a:effectLst/>
              <a:uLnTx/>
              <a:uFillTx/>
              <a:latin typeface="Cambria"/>
              <a:ea typeface="+mn-ea"/>
              <a:cs typeface="+mn-cs"/>
            </a:endParaRPr>
          </a:p>
        </p:txBody>
      </p:sp>
      <p:cxnSp>
        <p:nvCxnSpPr>
          <p:cNvPr id="15" name="Straight Connector 14">
            <a:extLst>
              <a:ext uri="{FF2B5EF4-FFF2-40B4-BE49-F238E27FC236}">
                <a16:creationId xmlns:a16="http://schemas.microsoft.com/office/drawing/2014/main" id="{DB6FC566-3F7A-DBC5-367B-BB2C5CE71515}"/>
              </a:ext>
            </a:extLst>
          </p:cNvPr>
          <p:cNvCxnSpPr/>
          <p:nvPr/>
        </p:nvCxnSpPr>
        <p:spPr>
          <a:xfrm>
            <a:off x="5390471" y="1252247"/>
            <a:ext cx="0" cy="1287787"/>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24E0176-34B1-FAD6-CCF6-83DB85605A8C}"/>
              </a:ext>
            </a:extLst>
          </p:cNvPr>
          <p:cNvCxnSpPr>
            <a:cxnSpLocks/>
          </p:cNvCxnSpPr>
          <p:nvPr/>
        </p:nvCxnSpPr>
        <p:spPr>
          <a:xfrm>
            <a:off x="5398634" y="3088272"/>
            <a:ext cx="0" cy="137759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04E2041-F257-43BD-1C39-A28641B398D8}"/>
              </a:ext>
            </a:extLst>
          </p:cNvPr>
          <p:cNvSpPr txBox="1"/>
          <p:nvPr/>
        </p:nvSpPr>
        <p:spPr>
          <a:xfrm>
            <a:off x="2043116" y="3034696"/>
            <a:ext cx="2951388"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a:ea typeface="+mn-ea"/>
                <a:cs typeface="+mn-cs"/>
              </a:rPr>
              <a:t>Probabilistic (SMD-PRP)</a:t>
            </a:r>
            <a:endParaRPr kumimoji="0" lang="en-CH" sz="1800" b="1" i="0" u="none" strike="noStrike" kern="1200" cap="none" spc="0" normalizeH="0" baseline="0" noProof="0" dirty="0">
              <a:ln>
                <a:noFill/>
              </a:ln>
              <a:solidFill>
                <a:srgbClr val="C00000"/>
              </a:solidFill>
              <a:effectLst/>
              <a:uLnTx/>
              <a:uFillTx/>
              <a:latin typeface="Cambria"/>
              <a:ea typeface="+mn-ea"/>
              <a:cs typeface="+mn-cs"/>
            </a:endParaRPr>
          </a:p>
        </p:txBody>
      </p:sp>
      <p:sp>
        <p:nvSpPr>
          <p:cNvPr id="21" name="TextBox 20">
            <a:extLst>
              <a:ext uri="{FF2B5EF4-FFF2-40B4-BE49-F238E27FC236}">
                <a16:creationId xmlns:a16="http://schemas.microsoft.com/office/drawing/2014/main" id="{B97CDD66-C423-CC0A-629E-6DA55A115303}"/>
              </a:ext>
            </a:extLst>
          </p:cNvPr>
          <p:cNvSpPr txBox="1"/>
          <p:nvPr/>
        </p:nvSpPr>
        <p:spPr>
          <a:xfrm>
            <a:off x="5702754" y="3034696"/>
            <a:ext cx="2951388"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a:ea typeface="+mn-ea"/>
                <a:cs typeface="+mn-cs"/>
              </a:rPr>
              <a:t>Deterministic (SMD-DRP)</a:t>
            </a:r>
            <a:endParaRPr kumimoji="0" lang="en-CH" sz="1800" b="1" i="0" u="none" strike="noStrike" kern="1200" cap="none" spc="0" normalizeH="0" baseline="0" noProof="0" dirty="0">
              <a:ln>
                <a:noFill/>
              </a:ln>
              <a:solidFill>
                <a:srgbClr val="C00000"/>
              </a:solidFill>
              <a:effectLst/>
              <a:uLnTx/>
              <a:uFillTx/>
              <a:latin typeface="Cambria"/>
              <a:ea typeface="+mn-ea"/>
              <a:cs typeface="+mn-cs"/>
            </a:endParaRPr>
          </a:p>
        </p:txBody>
      </p:sp>
      <p:sp>
        <p:nvSpPr>
          <p:cNvPr id="23" name="TextBox 22">
            <a:extLst>
              <a:ext uri="{FF2B5EF4-FFF2-40B4-BE49-F238E27FC236}">
                <a16:creationId xmlns:a16="http://schemas.microsoft.com/office/drawing/2014/main" id="{8AA8E988-3ED3-E4FC-CE8E-E256AB7134E3}"/>
              </a:ext>
            </a:extLst>
          </p:cNvPr>
          <p:cNvSpPr txBox="1"/>
          <p:nvPr/>
        </p:nvSpPr>
        <p:spPr>
          <a:xfrm>
            <a:off x="5636404" y="3369403"/>
            <a:ext cx="3224894" cy="1015663"/>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1" i="1" u="none" strike="noStrike" kern="1200" cap="none" spc="0" normalizeH="0" baseline="0" noProof="0" dirty="0">
                <a:ln>
                  <a:noFill/>
                </a:ln>
                <a:solidFill>
                  <a:prstClr val="black"/>
                </a:solidFill>
                <a:effectLst/>
                <a:uLnTx/>
                <a:uFillTx/>
                <a:latin typeface="Cambria"/>
                <a:ea typeface="+mn-ea"/>
                <a:cs typeface="+mn-cs"/>
              </a:rPr>
              <a:t>keeps track </a:t>
            </a:r>
            <a:r>
              <a:rPr kumimoji="0" lang="en-US" sz="1500" b="0" i="1" u="none" strike="noStrike" kern="1200" cap="none" spc="0" normalizeH="0" baseline="0" noProof="0" dirty="0">
                <a:ln>
                  <a:noFill/>
                </a:ln>
                <a:solidFill>
                  <a:prstClr val="black"/>
                </a:solidFill>
                <a:effectLst/>
                <a:uLnTx/>
                <a:uFillTx/>
                <a:latin typeface="Cambria"/>
                <a:ea typeface="+mn-ea"/>
                <a:cs typeface="+mn-cs"/>
              </a:rPr>
              <a:t>of most </a:t>
            </a:r>
            <a:br>
              <a:rPr kumimoji="0" lang="en-US" sz="1500" b="0" i="1" u="none" strike="noStrike" kern="1200" cap="none" spc="0" normalizeH="0" baseline="0" noProof="0" dirty="0">
                <a:ln>
                  <a:noFill/>
                </a:ln>
                <a:solidFill>
                  <a:prstClr val="black"/>
                </a:solidFill>
                <a:effectLst/>
                <a:uLnTx/>
                <a:uFillTx/>
                <a:latin typeface="Cambria"/>
                <a:ea typeface="+mn-ea"/>
                <a:cs typeface="+mn-cs"/>
              </a:rPr>
            </a:br>
            <a:r>
              <a:rPr kumimoji="0" lang="en-US" sz="1500" b="1" i="1" u="none" strike="noStrike" kern="1200" cap="none" spc="0" normalizeH="0" baseline="0" noProof="0" dirty="0">
                <a:ln>
                  <a:noFill/>
                </a:ln>
                <a:solidFill>
                  <a:prstClr val="black"/>
                </a:solidFill>
                <a:effectLst/>
                <a:uLnTx/>
                <a:uFillTx/>
                <a:latin typeface="Cambria"/>
                <a:ea typeface="+mn-ea"/>
                <a:cs typeface="+mn-cs"/>
              </a:rPr>
              <a:t>frequently</a:t>
            </a:r>
            <a:r>
              <a:rPr kumimoji="0" lang="en-US" sz="1500" b="0" i="1" u="none" strike="noStrike" kern="1200" cap="none" spc="0" normalizeH="0" baseline="0" noProof="0" dirty="0">
                <a:ln>
                  <a:noFill/>
                </a:ln>
                <a:solidFill>
                  <a:prstClr val="black"/>
                </a:solidFill>
                <a:effectLst/>
                <a:uLnTx/>
                <a:uFillTx/>
                <a:latin typeface="Cambria"/>
                <a:ea typeface="+mn-ea"/>
                <a:cs typeface="+mn-cs"/>
              </a:rPr>
              <a:t> </a:t>
            </a:r>
            <a:r>
              <a:rPr kumimoji="0" lang="en-US" sz="1500" b="1" i="1" u="none" strike="noStrike" kern="1200" cap="none" spc="0" normalizeH="0" baseline="0" noProof="0" dirty="0">
                <a:ln>
                  <a:noFill/>
                </a:ln>
                <a:solidFill>
                  <a:prstClr val="black"/>
                </a:solidFill>
                <a:effectLst/>
                <a:uLnTx/>
                <a:uFillTx/>
                <a:latin typeface="Cambria"/>
                <a:ea typeface="+mn-ea"/>
                <a:cs typeface="+mn-cs"/>
              </a:rPr>
              <a:t>activated</a:t>
            </a:r>
            <a:r>
              <a:rPr kumimoji="0" lang="en-US" sz="1500" b="0" i="1" u="none" strike="noStrike" kern="1200" cap="none" spc="0" normalizeH="0" baseline="0" noProof="0" dirty="0">
                <a:ln>
                  <a:noFill/>
                </a:ln>
                <a:solidFill>
                  <a:prstClr val="black"/>
                </a:solidFill>
                <a:effectLst/>
                <a:uLnTx/>
                <a:uFillTx/>
                <a:latin typeface="Cambria"/>
                <a:ea typeface="+mn-ea"/>
                <a:cs typeface="+mn-cs"/>
              </a:rPr>
              <a:t> rows and </a:t>
            </a:r>
            <a:br>
              <a:rPr kumimoji="0" lang="en-US" sz="1500" b="0" i="1" u="none" strike="noStrike" kern="1200" cap="none" spc="0" normalizeH="0" baseline="0" noProof="0" dirty="0">
                <a:ln>
                  <a:noFill/>
                </a:ln>
                <a:solidFill>
                  <a:prstClr val="black"/>
                </a:solidFill>
                <a:effectLst/>
                <a:uLnTx/>
                <a:uFillTx/>
                <a:latin typeface="Cambria"/>
                <a:ea typeface="+mn-ea"/>
                <a:cs typeface="+mn-cs"/>
              </a:rPr>
            </a:br>
            <a:r>
              <a:rPr kumimoji="0" lang="en-US" sz="1500" b="0" i="1" u="none" strike="noStrike" kern="1200" cap="none" spc="0" normalizeH="0" baseline="0" noProof="0" dirty="0">
                <a:ln>
                  <a:noFill/>
                </a:ln>
                <a:solidFill>
                  <a:prstClr val="black"/>
                </a:solidFill>
                <a:effectLst/>
                <a:uLnTx/>
                <a:uFillTx/>
                <a:latin typeface="Cambria"/>
                <a:ea typeface="+mn-ea"/>
                <a:cs typeface="+mn-cs"/>
              </a:rPr>
              <a:t>performs </a:t>
            </a:r>
            <a:r>
              <a:rPr kumimoji="0" lang="en-US" sz="1500" b="1" i="1" u="none" strike="noStrike" kern="1200" cap="none" spc="0" normalizeH="0" baseline="0" noProof="0" dirty="0">
                <a:ln>
                  <a:noFill/>
                </a:ln>
                <a:solidFill>
                  <a:prstClr val="black"/>
                </a:solidFill>
                <a:effectLst/>
                <a:uLnTx/>
                <a:uFillTx/>
                <a:latin typeface="Cambria"/>
                <a:ea typeface="+mn-ea"/>
                <a:cs typeface="+mn-cs"/>
              </a:rPr>
              <a:t>neighbor</a:t>
            </a:r>
            <a:r>
              <a:rPr kumimoji="0" lang="en-US" sz="1500" b="0" i="1" u="none" strike="noStrike" kern="1200" cap="none" spc="0" normalizeH="0" baseline="0" noProof="0" dirty="0">
                <a:ln>
                  <a:noFill/>
                </a:ln>
                <a:solidFill>
                  <a:prstClr val="black"/>
                </a:solidFill>
                <a:effectLst/>
                <a:uLnTx/>
                <a:uFillTx/>
                <a:latin typeface="Cambria"/>
                <a:ea typeface="+mn-ea"/>
                <a:cs typeface="+mn-cs"/>
              </a:rPr>
              <a:t> row refresh when </a:t>
            </a:r>
            <a:br>
              <a:rPr kumimoji="0" lang="en-US" sz="1500" b="0" i="1" u="none" strike="noStrike" kern="1200" cap="none" spc="0" normalizeH="0" baseline="0" noProof="0" dirty="0">
                <a:ln>
                  <a:noFill/>
                </a:ln>
                <a:solidFill>
                  <a:prstClr val="black"/>
                </a:solidFill>
                <a:effectLst/>
                <a:uLnTx/>
                <a:uFillTx/>
                <a:latin typeface="Cambria"/>
                <a:ea typeface="+mn-ea"/>
                <a:cs typeface="+mn-cs"/>
              </a:rPr>
            </a:br>
            <a:r>
              <a:rPr kumimoji="0" lang="en-US" sz="1500" b="0" i="1" u="none" strike="noStrike" kern="1200" cap="none" spc="0" normalizeH="0" baseline="0" noProof="0" dirty="0">
                <a:ln>
                  <a:noFill/>
                </a:ln>
                <a:solidFill>
                  <a:prstClr val="black"/>
                </a:solidFill>
                <a:effectLst/>
                <a:uLnTx/>
                <a:uFillTx/>
                <a:latin typeface="Cambria"/>
                <a:ea typeface="+mn-ea"/>
                <a:cs typeface="+mn-cs"/>
              </a:rPr>
              <a:t>activation count threshold is exceeded</a:t>
            </a:r>
            <a:endParaRPr kumimoji="0" lang="en-CH" sz="788" b="0" i="1" u="none" strike="noStrike" kern="1200" cap="none" spc="0" normalizeH="0" baseline="0" noProof="0" dirty="0">
              <a:ln>
                <a:noFill/>
              </a:ln>
              <a:solidFill>
                <a:prstClr val="black"/>
              </a:solidFill>
              <a:effectLst/>
              <a:uLnTx/>
              <a:uFillTx/>
              <a:latin typeface="Cambria"/>
              <a:ea typeface="+mn-ea"/>
              <a:cs typeface="+mn-cs"/>
            </a:endParaRPr>
          </a:p>
        </p:txBody>
      </p:sp>
      <p:sp>
        <p:nvSpPr>
          <p:cNvPr id="24" name="TextBox 23">
            <a:extLst>
              <a:ext uri="{FF2B5EF4-FFF2-40B4-BE49-F238E27FC236}">
                <a16:creationId xmlns:a16="http://schemas.microsoft.com/office/drawing/2014/main" id="{F6FDA59C-C7F8-B044-A3B3-233B6E84BBA7}"/>
              </a:ext>
            </a:extLst>
          </p:cNvPr>
          <p:cNvSpPr txBox="1"/>
          <p:nvPr/>
        </p:nvSpPr>
        <p:spPr>
          <a:xfrm>
            <a:off x="3706585" y="4941168"/>
            <a:ext cx="3551465"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a:ea typeface="+mn-ea"/>
                <a:cs typeface="+mn-cs"/>
              </a:rPr>
              <a:t>Periodic Scrubbing (SMD-MS)</a:t>
            </a:r>
            <a:endParaRPr kumimoji="0" lang="en-CH" sz="1800" b="1" i="0" u="none" strike="noStrike" kern="1200" cap="none" spc="0" normalizeH="0" baseline="0" noProof="0" dirty="0">
              <a:ln>
                <a:noFill/>
              </a:ln>
              <a:solidFill>
                <a:srgbClr val="FFC000">
                  <a:lumMod val="50000"/>
                </a:srgbClr>
              </a:solidFill>
              <a:effectLst/>
              <a:uLnTx/>
              <a:uFillTx/>
              <a:latin typeface="Cambria"/>
              <a:ea typeface="+mn-ea"/>
              <a:cs typeface="+mn-cs"/>
            </a:endParaRPr>
          </a:p>
        </p:txBody>
      </p:sp>
      <p:sp>
        <p:nvSpPr>
          <p:cNvPr id="25" name="TextBox 24">
            <a:extLst>
              <a:ext uri="{FF2B5EF4-FFF2-40B4-BE49-F238E27FC236}">
                <a16:creationId xmlns:a16="http://schemas.microsoft.com/office/drawing/2014/main" id="{EAE6FC4A-39F5-98A0-B8D7-591DA3298231}"/>
              </a:ext>
            </a:extLst>
          </p:cNvPr>
          <p:cNvSpPr txBox="1"/>
          <p:nvPr/>
        </p:nvSpPr>
        <p:spPr>
          <a:xfrm>
            <a:off x="2952648" y="5223916"/>
            <a:ext cx="5367514" cy="323165"/>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prstClr val="black"/>
                </a:solidFill>
                <a:effectLst/>
                <a:uLnTx/>
                <a:uFillTx/>
                <a:latin typeface="Cambria"/>
                <a:ea typeface="+mn-ea"/>
                <a:cs typeface="+mn-cs"/>
              </a:rPr>
              <a:t>periodically </a:t>
            </a:r>
            <a:r>
              <a:rPr kumimoji="0" lang="en-US" sz="1500" b="1" i="1" u="none" strike="noStrike" kern="1200" cap="none" spc="0" normalizeH="0" baseline="0" noProof="0" dirty="0">
                <a:ln>
                  <a:noFill/>
                </a:ln>
                <a:solidFill>
                  <a:prstClr val="black"/>
                </a:solidFill>
                <a:effectLst/>
                <a:uLnTx/>
                <a:uFillTx/>
                <a:latin typeface="Cambria"/>
                <a:ea typeface="+mn-ea"/>
                <a:cs typeface="+mn-cs"/>
              </a:rPr>
              <a:t>scans</a:t>
            </a:r>
            <a:r>
              <a:rPr kumimoji="0" lang="en-US" sz="1500" b="0" i="1" u="none" strike="noStrike" kern="1200" cap="none" spc="0" normalizeH="0" baseline="0" noProof="0" dirty="0">
                <a:ln>
                  <a:noFill/>
                </a:ln>
                <a:solidFill>
                  <a:prstClr val="black"/>
                </a:solidFill>
                <a:effectLst/>
                <a:uLnTx/>
                <a:uFillTx/>
                <a:latin typeface="Cambria"/>
                <a:ea typeface="+mn-ea"/>
                <a:cs typeface="+mn-cs"/>
              </a:rPr>
              <a:t> the </a:t>
            </a:r>
            <a:r>
              <a:rPr kumimoji="0" lang="en-US" sz="1500" b="1" i="1" u="none" strike="noStrike" kern="1200" cap="none" spc="0" normalizeH="0" baseline="0" noProof="0" dirty="0">
                <a:ln>
                  <a:noFill/>
                </a:ln>
                <a:solidFill>
                  <a:prstClr val="black"/>
                </a:solidFill>
                <a:effectLst/>
                <a:uLnTx/>
                <a:uFillTx/>
                <a:latin typeface="Cambria"/>
                <a:ea typeface="+mn-ea"/>
                <a:cs typeface="+mn-cs"/>
              </a:rPr>
              <a:t>entire</a:t>
            </a:r>
            <a:r>
              <a:rPr kumimoji="0" lang="en-US" sz="1500" b="0" i="1" u="none" strike="noStrike" kern="1200" cap="none" spc="0" normalizeH="0" baseline="0" noProof="0" dirty="0">
                <a:ln>
                  <a:noFill/>
                </a:ln>
                <a:solidFill>
                  <a:prstClr val="black"/>
                </a:solidFill>
                <a:effectLst/>
                <a:uLnTx/>
                <a:uFillTx/>
                <a:latin typeface="Cambria"/>
                <a:ea typeface="+mn-ea"/>
                <a:cs typeface="+mn-cs"/>
              </a:rPr>
              <a:t> DRAM for errors and corrects them</a:t>
            </a:r>
            <a:endParaRPr kumimoji="0" lang="en-CH" sz="788" b="0" i="1" u="none" strike="noStrike" kern="1200" cap="none" spc="0" normalizeH="0" baseline="0" noProof="0" dirty="0">
              <a:ln>
                <a:noFill/>
              </a:ln>
              <a:solidFill>
                <a:prstClr val="black"/>
              </a:solidFill>
              <a:effectLst/>
              <a:uLnTx/>
              <a:uFillTx/>
              <a:latin typeface="Cambria"/>
              <a:ea typeface="+mn-ea"/>
              <a:cs typeface="+mn-cs"/>
            </a:endParaRPr>
          </a:p>
        </p:txBody>
      </p:sp>
      <p:sp>
        <p:nvSpPr>
          <p:cNvPr id="26" name="TextBox 25">
            <a:extLst>
              <a:ext uri="{FF2B5EF4-FFF2-40B4-BE49-F238E27FC236}">
                <a16:creationId xmlns:a16="http://schemas.microsoft.com/office/drawing/2014/main" id="{AD660E4D-5D6A-2A34-9D25-544A46531F6C}"/>
              </a:ext>
            </a:extLst>
          </p:cNvPr>
          <p:cNvSpPr txBox="1"/>
          <p:nvPr/>
        </p:nvSpPr>
        <p:spPr>
          <a:xfrm>
            <a:off x="2189050" y="3518770"/>
            <a:ext cx="3112634" cy="784830"/>
          </a:xfrm>
          <a:prstGeom prst="rect">
            <a:avLst/>
          </a:prstGeom>
          <a:noFill/>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prstClr val="black"/>
                </a:solidFill>
                <a:effectLst/>
                <a:uLnTx/>
                <a:uFillTx/>
                <a:latin typeface="Cambria"/>
                <a:ea typeface="+mn-ea"/>
                <a:cs typeface="+mn-cs"/>
              </a:rPr>
              <a:t>Performs </a:t>
            </a:r>
            <a:r>
              <a:rPr kumimoji="0" lang="en-US" sz="1500" b="1" i="1" u="none" strike="noStrike" kern="1200" cap="none" spc="0" normalizeH="0" baseline="0" noProof="0" dirty="0">
                <a:ln>
                  <a:noFill/>
                </a:ln>
                <a:solidFill>
                  <a:prstClr val="black"/>
                </a:solidFill>
                <a:effectLst/>
                <a:uLnTx/>
                <a:uFillTx/>
                <a:latin typeface="Cambria"/>
                <a:ea typeface="+mn-ea"/>
                <a:cs typeface="+mn-cs"/>
              </a:rPr>
              <a:t>neighbor row refresh </a:t>
            </a:r>
            <a:br>
              <a:rPr kumimoji="0" lang="en-US" sz="1500" b="0" i="1" u="none" strike="noStrike" kern="1200" cap="none" spc="0" normalizeH="0" baseline="0" noProof="0" dirty="0">
                <a:ln>
                  <a:noFill/>
                </a:ln>
                <a:solidFill>
                  <a:prstClr val="black"/>
                </a:solidFill>
                <a:effectLst/>
                <a:uLnTx/>
                <a:uFillTx/>
                <a:latin typeface="Cambria"/>
                <a:ea typeface="+mn-ea"/>
                <a:cs typeface="+mn-cs"/>
              </a:rPr>
            </a:br>
            <a:r>
              <a:rPr kumimoji="0" lang="en-US" sz="1500" b="0" i="1" u="none" strike="noStrike" kern="1200" cap="none" spc="0" normalizeH="0" baseline="0" noProof="0" dirty="0">
                <a:ln>
                  <a:noFill/>
                </a:ln>
                <a:solidFill>
                  <a:prstClr val="black"/>
                </a:solidFill>
                <a:effectLst/>
                <a:uLnTx/>
                <a:uFillTx/>
                <a:latin typeface="Cambria"/>
                <a:ea typeface="+mn-ea"/>
                <a:cs typeface="+mn-cs"/>
              </a:rPr>
              <a:t>with </a:t>
            </a:r>
            <a:r>
              <a:rPr kumimoji="0" lang="en-US" sz="1500" b="1" i="1" u="none" strike="noStrike" kern="1200" cap="none" spc="0" normalizeH="0" baseline="0" noProof="0" dirty="0">
                <a:ln>
                  <a:noFill/>
                </a:ln>
                <a:solidFill>
                  <a:prstClr val="black"/>
                </a:solidFill>
                <a:effectLst/>
                <a:uLnTx/>
                <a:uFillTx/>
                <a:latin typeface="Cambria"/>
                <a:ea typeface="+mn-ea"/>
                <a:cs typeface="+mn-cs"/>
              </a:rPr>
              <a:t>a small probability </a:t>
            </a:r>
            <a:br>
              <a:rPr kumimoji="0" lang="en-US" sz="1500" b="0" i="1" u="none" strike="noStrike" kern="1200" cap="none" spc="0" normalizeH="0" baseline="0" noProof="0" dirty="0">
                <a:ln>
                  <a:noFill/>
                </a:ln>
                <a:solidFill>
                  <a:prstClr val="black"/>
                </a:solidFill>
                <a:effectLst/>
                <a:uLnTx/>
                <a:uFillTx/>
                <a:latin typeface="Cambria"/>
                <a:ea typeface="+mn-ea"/>
                <a:cs typeface="+mn-cs"/>
              </a:rPr>
            </a:br>
            <a:r>
              <a:rPr kumimoji="0" lang="en-US" sz="1500" b="0" i="1" u="none" strike="noStrike" kern="1200" cap="none" spc="0" normalizeH="0" baseline="0" noProof="0" dirty="0">
                <a:ln>
                  <a:noFill/>
                </a:ln>
                <a:solidFill>
                  <a:prstClr val="black"/>
                </a:solidFill>
                <a:effectLst/>
                <a:uLnTx/>
                <a:uFillTx/>
                <a:latin typeface="Cambria"/>
                <a:ea typeface="+mn-ea"/>
                <a:cs typeface="+mn-cs"/>
              </a:rPr>
              <a:t>on every row activation</a:t>
            </a:r>
            <a:endParaRPr kumimoji="0" lang="en-CH" sz="1050" b="1" i="1" u="none" strike="noStrike" kern="1200" cap="none" spc="0" normalizeH="0" baseline="0" noProof="0" dirty="0">
              <a:ln>
                <a:noFill/>
              </a:ln>
              <a:solidFill>
                <a:prstClr val="black"/>
              </a:solidFill>
              <a:effectLst/>
              <a:uLnTx/>
              <a:uFillTx/>
              <a:latin typeface="Cambria"/>
              <a:ea typeface="+mn-ea"/>
              <a:cs typeface="+mn-cs"/>
            </a:endParaRPr>
          </a:p>
        </p:txBody>
      </p:sp>
    </p:spTree>
    <p:custDataLst>
      <p:tags r:id="rId1"/>
    </p:custDataLst>
    <p:extLst>
      <p:ext uri="{BB962C8B-B14F-4D97-AF65-F5344CB8AC3E}">
        <p14:creationId xmlns:p14="http://schemas.microsoft.com/office/powerpoint/2010/main" val="15846455"/>
      </p:ext>
    </p:extLst>
  </p:cSld>
  <p:clrMapOvr>
    <a:masterClrMapping/>
  </p:clrMapOvr>
  <mc:AlternateContent xmlns:mc="http://schemas.openxmlformats.org/markup-compatibility/2006" xmlns:p14="http://schemas.microsoft.com/office/powerpoint/2010/main">
    <mc:Choice Requires="p14">
      <p:transition spd="slow" p14:dur="2000" advTm="55630"/>
    </mc:Choice>
    <mc:Fallback xmlns="">
      <p:transition spd="slow" advTm="55630"/>
    </mc:Fallback>
  </mc:AlternateContent>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Self-Managing DRAM: Summary</a:t>
            </a:r>
          </a:p>
        </p:txBody>
      </p:sp>
      <p:sp>
        <p:nvSpPr>
          <p:cNvPr id="36" name="Content Placeholder 2">
            <a:extLst>
              <a:ext uri="{FF2B5EF4-FFF2-40B4-BE49-F238E27FC236}">
                <a16:creationId xmlns:a16="http://schemas.microsoft.com/office/drawing/2014/main" id="{83EF96D7-7A70-4847-B668-D4A912850C4C}"/>
              </a:ext>
            </a:extLst>
          </p:cNvPr>
          <p:cNvSpPr txBox="1">
            <a:spLocks/>
          </p:cNvSpPr>
          <p:nvPr/>
        </p:nvSpPr>
        <p:spPr>
          <a:xfrm>
            <a:off x="0" y="2204864"/>
            <a:ext cx="9144000" cy="346937"/>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Implementing new </a:t>
            </a:r>
            <a:r>
              <a:rPr kumimoji="0" lang="en-US" sz="1800" b="1"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maintenance mechanisms</a:t>
            </a:r>
            <a:r>
              <a:rPr kumimoji="0" lang="en-US" sz="18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 often requires </a:t>
            </a:r>
            <a:r>
              <a:rPr kumimoji="0" lang="en-US" sz="1800" b="0" i="0" u="none" strike="noStrike" kern="1200" cap="none" spc="0" normalizeH="0" baseline="0" noProof="0" dirty="0">
                <a:ln>
                  <a:noFill/>
                </a:ln>
                <a:solidFill>
                  <a:srgbClr val="C00000"/>
                </a:solidFill>
                <a:effectLst/>
                <a:uLnTx/>
                <a:uFillTx/>
                <a:latin typeface="Cambria"/>
                <a:ea typeface="Tahoma" panose="020B0604030504040204" pitchFamily="34" charset="0"/>
                <a:cs typeface="Tahoma" panose="020B0604030504040204" pitchFamily="34" charset="0"/>
              </a:rPr>
              <a:t>difficult-to-realize</a:t>
            </a:r>
            <a:r>
              <a:rPr kumimoji="0" lang="en-US" sz="18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 </a:t>
            </a:r>
            <a:r>
              <a:rPr kumimoji="0" lang="en-US" sz="1800" b="0" i="0" u="none" strike="noStrike" kern="1200" cap="none" spc="0" normalizeH="0" baseline="0" noProof="0" dirty="0">
                <a:ln>
                  <a:noFill/>
                </a:ln>
                <a:solidFill>
                  <a:srgbClr val="C00000"/>
                </a:solidFill>
                <a:effectLst/>
                <a:uLnTx/>
                <a:uFillTx/>
                <a:latin typeface="Cambria"/>
                <a:ea typeface="Tahoma" panose="020B0604030504040204" pitchFamily="34" charset="0"/>
                <a:cs typeface="Tahoma" panose="020B0604030504040204" pitchFamily="34" charset="0"/>
              </a:rPr>
              <a:t>changes</a:t>
            </a:r>
            <a:endParaRPr kumimoji="0" lang="en-US" sz="1800" b="1" i="0" u="none" strike="noStrike" kern="1200" cap="none" spc="0" normalizeH="0" baseline="0" noProof="0" dirty="0">
              <a:ln>
                <a:noFill/>
              </a:ln>
              <a:solidFill>
                <a:srgbClr val="C00000"/>
              </a:solidFill>
              <a:effectLst/>
              <a:uLnTx/>
              <a:uFillTx/>
              <a:latin typeface="Cambria"/>
              <a:ea typeface="Tahoma" panose="020B0604030504040204" pitchFamily="34" charset="0"/>
              <a:cs typeface="Tahoma" panose="020B0604030504040204" pitchFamily="34" charset="0"/>
            </a:endParaRPr>
          </a:p>
        </p:txBody>
      </p:sp>
      <p:sp>
        <p:nvSpPr>
          <p:cNvPr id="33" name="Content Placeholder 2">
            <a:extLst>
              <a:ext uri="{FF2B5EF4-FFF2-40B4-BE49-F238E27FC236}">
                <a16:creationId xmlns:a16="http://schemas.microsoft.com/office/drawing/2014/main" id="{7BC1A4B6-7CA7-E5DD-1669-0A6C63789790}"/>
              </a:ext>
            </a:extLst>
          </p:cNvPr>
          <p:cNvSpPr txBox="1">
            <a:spLocks/>
          </p:cNvSpPr>
          <p:nvPr/>
        </p:nvSpPr>
        <p:spPr>
          <a:xfrm>
            <a:off x="0" y="908720"/>
            <a:ext cx="9144000" cy="944994"/>
          </a:xfrm>
          <a:prstGeom prst="rect">
            <a:avLst/>
          </a:prstGeom>
          <a:solidFill>
            <a:schemeClr val="bg1">
              <a:lumMod val="95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The three major DRAM maintenance operations:</a:t>
            </a:r>
          </a:p>
          <a:p>
            <a:pPr marL="514350" marR="0" lvl="1" indent="-171450" algn="l" defTabSz="685800" rtl="0" eaLnBrk="1" fontAlgn="auto" latinLnBrk="0" hangingPunct="1">
              <a:lnSpc>
                <a:spcPct val="90000"/>
              </a:lnSpc>
              <a:spcBef>
                <a:spcPts val="375"/>
              </a:spcBef>
              <a:spcAft>
                <a:spcPts val="0"/>
              </a:spcAft>
              <a:buClrTx/>
              <a:buSzTx/>
              <a:buFont typeface="Wingdings" panose="05000000000000000000" pitchFamily="2" charset="2"/>
              <a:buChar char="v"/>
              <a:tabLst/>
              <a:defRPr/>
            </a:pPr>
            <a:r>
              <a:rPr kumimoji="0" lang="en-US" sz="15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Refresh</a:t>
            </a:r>
          </a:p>
          <a:p>
            <a:pPr marL="514350" marR="0" lvl="1" indent="-171450" algn="l" defTabSz="685800" rtl="0" eaLnBrk="1" fontAlgn="auto" latinLnBrk="0" hangingPunct="1">
              <a:lnSpc>
                <a:spcPct val="90000"/>
              </a:lnSpc>
              <a:spcBef>
                <a:spcPts val="375"/>
              </a:spcBef>
              <a:spcAft>
                <a:spcPts val="0"/>
              </a:spcAft>
              <a:buClrTx/>
              <a:buSzTx/>
              <a:buFont typeface="Wingdings" panose="05000000000000000000" pitchFamily="2" charset="2"/>
              <a:buChar char="v"/>
              <a:tabLst/>
              <a:defRPr/>
            </a:pPr>
            <a:r>
              <a:rPr kumimoji="0" lang="en-US" sz="15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RowHammer Protection</a:t>
            </a:r>
          </a:p>
          <a:p>
            <a:pPr marL="514350" marR="0" lvl="1" indent="-171450" algn="l" defTabSz="685800" rtl="0" eaLnBrk="1" fontAlgn="auto" latinLnBrk="0" hangingPunct="1">
              <a:lnSpc>
                <a:spcPct val="90000"/>
              </a:lnSpc>
              <a:spcBef>
                <a:spcPts val="375"/>
              </a:spcBef>
              <a:spcAft>
                <a:spcPts val="0"/>
              </a:spcAft>
              <a:buClrTx/>
              <a:buSzTx/>
              <a:buFont typeface="Wingdings" panose="05000000000000000000" pitchFamily="2" charset="2"/>
              <a:buChar char="v"/>
              <a:tabLst/>
              <a:defRPr/>
            </a:pPr>
            <a:r>
              <a:rPr kumimoji="0" lang="en-US" sz="15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Memory Scrubbing</a:t>
            </a:r>
          </a:p>
        </p:txBody>
      </p:sp>
      <p:sp>
        <p:nvSpPr>
          <p:cNvPr id="39" name="Content Placeholder 2">
            <a:extLst>
              <a:ext uri="{FF2B5EF4-FFF2-40B4-BE49-F238E27FC236}">
                <a16:creationId xmlns:a16="http://schemas.microsoft.com/office/drawing/2014/main" id="{6BF499EC-2519-774C-C78F-5AE30DCFE854}"/>
              </a:ext>
            </a:extLst>
          </p:cNvPr>
          <p:cNvSpPr txBox="1">
            <a:spLocks/>
          </p:cNvSpPr>
          <p:nvPr/>
        </p:nvSpPr>
        <p:spPr>
          <a:xfrm>
            <a:off x="0" y="2924944"/>
            <a:ext cx="1477736"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100" b="1"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Our Goal</a:t>
            </a:r>
          </a:p>
        </p:txBody>
      </p:sp>
      <p:grpSp>
        <p:nvGrpSpPr>
          <p:cNvPr id="9" name="Group 8">
            <a:extLst>
              <a:ext uri="{FF2B5EF4-FFF2-40B4-BE49-F238E27FC236}">
                <a16:creationId xmlns:a16="http://schemas.microsoft.com/office/drawing/2014/main" id="{ED9297F8-2626-70B6-9B95-586F3B256CF5}"/>
              </a:ext>
            </a:extLst>
          </p:cNvPr>
          <p:cNvGrpSpPr/>
          <p:nvPr/>
        </p:nvGrpSpPr>
        <p:grpSpPr>
          <a:xfrm>
            <a:off x="0" y="3221908"/>
            <a:ext cx="9144000" cy="346937"/>
            <a:chOff x="-1524000" y="3643960"/>
            <a:chExt cx="12192000" cy="462582"/>
          </a:xfrm>
        </p:grpSpPr>
        <p:sp>
          <p:nvSpPr>
            <p:cNvPr id="41" name="Content Placeholder 2">
              <a:extLst>
                <a:ext uri="{FF2B5EF4-FFF2-40B4-BE49-F238E27FC236}">
                  <a16:creationId xmlns:a16="http://schemas.microsoft.com/office/drawing/2014/main" id="{44C11BDE-68A0-CEC6-6277-7F3F356A4A6F}"/>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	Ease the process of enabling new DRAM maintenance operations</a:t>
              </a:r>
              <a:endParaRPr kumimoji="0" lang="en-US" sz="1800" b="1"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endParaRPr>
            </a:p>
          </p:txBody>
        </p:sp>
        <p:sp>
          <p:nvSpPr>
            <p:cNvPr id="8" name="Oval 7">
              <a:extLst>
                <a:ext uri="{FF2B5EF4-FFF2-40B4-BE49-F238E27FC236}">
                  <a16:creationId xmlns:a16="http://schemas.microsoft.com/office/drawing/2014/main" id="{7E6C2F83-184C-87DB-CE8A-13292D3D7E48}"/>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50000"/>
                    </a:srgbClr>
                  </a:solidFill>
                  <a:effectLst/>
                  <a:uLnTx/>
                  <a:uFillTx/>
                  <a:latin typeface="Cambria"/>
                  <a:ea typeface="+mn-ea"/>
                  <a:cs typeface="+mn-cs"/>
                </a:rPr>
                <a:t>1</a:t>
              </a:r>
              <a:endParaRPr kumimoji="0" lang="en-CH" sz="1800" b="1" i="0" u="none" strike="noStrike" kern="1200" cap="none" spc="0" normalizeH="0" baseline="0" noProof="0" dirty="0">
                <a:ln>
                  <a:noFill/>
                </a:ln>
                <a:solidFill>
                  <a:srgbClr val="70AD47">
                    <a:lumMod val="50000"/>
                  </a:srgbClr>
                </a:solidFill>
                <a:effectLst/>
                <a:uLnTx/>
                <a:uFillTx/>
                <a:latin typeface="Cambria"/>
                <a:ea typeface="+mn-ea"/>
                <a:cs typeface="+mn-cs"/>
              </a:endParaRPr>
            </a:p>
          </p:txBody>
        </p:sp>
      </p:grpSp>
      <p:grpSp>
        <p:nvGrpSpPr>
          <p:cNvPr id="42" name="Group 41">
            <a:extLst>
              <a:ext uri="{FF2B5EF4-FFF2-40B4-BE49-F238E27FC236}">
                <a16:creationId xmlns:a16="http://schemas.microsoft.com/office/drawing/2014/main" id="{E4432EFC-D38E-D8E3-FA59-EB1D05574ACD}"/>
              </a:ext>
            </a:extLst>
          </p:cNvPr>
          <p:cNvGrpSpPr/>
          <p:nvPr/>
        </p:nvGrpSpPr>
        <p:grpSpPr>
          <a:xfrm>
            <a:off x="0" y="3583201"/>
            <a:ext cx="9144000" cy="346937"/>
            <a:chOff x="-1524000" y="3643960"/>
            <a:chExt cx="12192000" cy="462582"/>
          </a:xfrm>
        </p:grpSpPr>
        <p:sp>
          <p:nvSpPr>
            <p:cNvPr id="43" name="Content Placeholder 2">
              <a:extLst>
                <a:ext uri="{FF2B5EF4-FFF2-40B4-BE49-F238E27FC236}">
                  <a16:creationId xmlns:a16="http://schemas.microsoft.com/office/drawing/2014/main" id="{95FC69F7-5FFB-8D4E-0BD4-4BA0190052A5}"/>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	Enable more efficient in-DRAM maintenance operations</a:t>
              </a:r>
              <a:endParaRPr kumimoji="0" lang="en-US" sz="1800" b="1"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endParaRPr>
            </a:p>
          </p:txBody>
        </p:sp>
        <p:sp>
          <p:nvSpPr>
            <p:cNvPr id="44" name="Oval 43">
              <a:extLst>
                <a:ext uri="{FF2B5EF4-FFF2-40B4-BE49-F238E27FC236}">
                  <a16:creationId xmlns:a16="http://schemas.microsoft.com/office/drawing/2014/main" id="{2F74F6D1-CC85-63CD-FA41-3DC28CE2F256}"/>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50000"/>
                    </a:srgbClr>
                  </a:solidFill>
                  <a:effectLst/>
                  <a:uLnTx/>
                  <a:uFillTx/>
                  <a:latin typeface="Cambria"/>
                  <a:ea typeface="+mn-ea"/>
                  <a:cs typeface="+mn-cs"/>
                </a:rPr>
                <a:t>2</a:t>
              </a:r>
              <a:endParaRPr kumimoji="0" lang="en-CH" sz="1800" b="1" i="0" u="none" strike="noStrike" kern="1200" cap="none" spc="0" normalizeH="0" baseline="0" noProof="0" dirty="0">
                <a:ln>
                  <a:noFill/>
                </a:ln>
                <a:solidFill>
                  <a:srgbClr val="70AD47">
                    <a:lumMod val="50000"/>
                  </a:srgbClr>
                </a:solidFill>
                <a:effectLst/>
                <a:uLnTx/>
                <a:uFillTx/>
                <a:latin typeface="Cambria"/>
                <a:ea typeface="+mn-ea"/>
                <a:cs typeface="+mn-cs"/>
              </a:endParaRPr>
            </a:p>
          </p:txBody>
        </p:sp>
      </p:grpSp>
      <p:sp>
        <p:nvSpPr>
          <p:cNvPr id="45" name="Content Placeholder 2">
            <a:extLst>
              <a:ext uri="{FF2B5EF4-FFF2-40B4-BE49-F238E27FC236}">
                <a16:creationId xmlns:a16="http://schemas.microsoft.com/office/drawing/2014/main" id="{8E6F10D1-B950-3746-1A16-244243F85759}"/>
              </a:ext>
            </a:extLst>
          </p:cNvPr>
          <p:cNvSpPr txBox="1">
            <a:spLocks/>
          </p:cNvSpPr>
          <p:nvPr/>
        </p:nvSpPr>
        <p:spPr>
          <a:xfrm>
            <a:off x="2588079" y="4437112"/>
            <a:ext cx="3584122"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100" b="1"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Self-Managing DRAM (SMD)</a:t>
            </a:r>
          </a:p>
        </p:txBody>
      </p:sp>
      <p:sp>
        <p:nvSpPr>
          <p:cNvPr id="51" name="Content Placeholder 2">
            <a:extLst>
              <a:ext uri="{FF2B5EF4-FFF2-40B4-BE49-F238E27FC236}">
                <a16:creationId xmlns:a16="http://schemas.microsoft.com/office/drawing/2014/main" id="{0E12945D-DF96-6D1C-AF3D-04BA61A0DBA6}"/>
              </a:ext>
            </a:extLst>
          </p:cNvPr>
          <p:cNvSpPr txBox="1">
            <a:spLocks/>
          </p:cNvSpPr>
          <p:nvPr/>
        </p:nvSpPr>
        <p:spPr>
          <a:xfrm>
            <a:off x="0" y="4763593"/>
            <a:ext cx="9144000" cy="567464"/>
          </a:xfrm>
          <a:prstGeom prst="rect">
            <a:avLst/>
          </a:prstGeom>
          <a:solidFill>
            <a:schemeClr val="accent5">
              <a:lumMod val="20000"/>
              <a:lumOff val="80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Enables implementing new </a:t>
            </a:r>
            <a:r>
              <a:rPr kumimoji="0" lang="en-US" sz="1800" b="1"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in-DRAM</a:t>
            </a:r>
            <a:r>
              <a:rPr kumimoji="0" lang="en-US" sz="18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 maintenance mechanisms </a:t>
            </a:r>
            <a:br>
              <a:rPr kumimoji="0" lang="en-US" sz="18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br>
            <a:r>
              <a:rPr kumimoji="0" lang="en-US" sz="18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with </a:t>
            </a:r>
            <a:r>
              <a:rPr kumimoji="0" lang="en-US" sz="1800" b="1" i="0" u="none" strike="noStrike" kern="1200" cap="none" spc="0" normalizeH="0" baseline="0" noProof="0" dirty="0">
                <a:ln>
                  <a:noFill/>
                </a:ln>
                <a:solidFill>
                  <a:srgbClr val="70AD47">
                    <a:lumMod val="50000"/>
                  </a:srgbClr>
                </a:solidFill>
                <a:effectLst/>
                <a:uLnTx/>
                <a:uFillTx/>
                <a:latin typeface="Cambria"/>
                <a:ea typeface="Tahoma" panose="020B0604030504040204" pitchFamily="34" charset="0"/>
                <a:cs typeface="Tahoma" panose="020B0604030504040204" pitchFamily="34" charset="0"/>
              </a:rPr>
              <a:t>no further changes </a:t>
            </a:r>
            <a:r>
              <a:rPr kumimoji="0" lang="en-US" sz="18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in the </a:t>
            </a:r>
            <a:r>
              <a:rPr kumimoji="0" lang="en-US" sz="1800" b="0" i="1"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DRAM interface </a:t>
            </a:r>
            <a:r>
              <a:rPr kumimoji="0" lang="en-US" sz="1800" b="0" i="0"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and </a:t>
            </a:r>
            <a:r>
              <a:rPr kumimoji="0" lang="en-US" sz="1800" b="0" i="1"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rPr>
              <a:t>memory controller</a:t>
            </a:r>
            <a:endParaRPr kumimoji="0" lang="en-US" sz="1800" b="1" i="1" u="none" strike="noStrike" kern="1200" cap="none" spc="0" normalizeH="0" baseline="0" noProof="0" dirty="0">
              <a:ln>
                <a:noFill/>
              </a:ln>
              <a:solidFill>
                <a:prstClr val="black"/>
              </a:solidFill>
              <a:effectLst/>
              <a:uLnTx/>
              <a:uFillTx/>
              <a:latin typeface="Cambria"/>
              <a:ea typeface="Tahoma" panose="020B0604030504040204" pitchFamily="34" charset="0"/>
              <a:cs typeface="Tahoma" panose="020B0604030504040204" pitchFamily="34" charset="0"/>
            </a:endParaRPr>
          </a:p>
        </p:txBody>
      </p:sp>
      <p:sp>
        <p:nvSpPr>
          <p:cNvPr id="10" name="Rectangle: Diagonal Corners Snipped 9">
            <a:extLst>
              <a:ext uri="{FF2B5EF4-FFF2-40B4-BE49-F238E27FC236}">
                <a16:creationId xmlns:a16="http://schemas.microsoft.com/office/drawing/2014/main" id="{9DAE7BB7-5F51-412A-BE20-C0EF4E8AC3C2}"/>
              </a:ext>
            </a:extLst>
          </p:cNvPr>
          <p:cNvSpPr/>
          <p:nvPr/>
        </p:nvSpPr>
        <p:spPr>
          <a:xfrm>
            <a:off x="767444" y="5813864"/>
            <a:ext cx="7617278" cy="567464"/>
          </a:xfrm>
          <a:prstGeom prst="snip2Diag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a:ea typeface="+mn-ea"/>
                <a:cs typeface="+mn-cs"/>
              </a:rPr>
              <a:t>SMD-based </a:t>
            </a:r>
            <a:r>
              <a:rPr kumimoji="0" lang="en-US" sz="1800" b="0" i="1" u="none" strike="noStrike" kern="1200" cap="none" spc="0" normalizeH="0" baseline="0" noProof="0" dirty="0">
                <a:ln>
                  <a:noFill/>
                </a:ln>
                <a:solidFill>
                  <a:prstClr val="black"/>
                </a:solidFill>
                <a:effectLst/>
                <a:uLnTx/>
                <a:uFillTx/>
                <a:latin typeface="Cambria"/>
                <a:ea typeface="+mn-ea"/>
                <a:cs typeface="+mn-cs"/>
              </a:rPr>
              <a:t>refresh</a:t>
            </a:r>
            <a:r>
              <a:rPr kumimoji="0" lang="en-US" sz="1800" b="0" i="0" u="none" strike="noStrike" kern="1200" cap="none" spc="0" normalizeH="0" baseline="0" noProof="0" dirty="0">
                <a:ln>
                  <a:noFill/>
                </a:ln>
                <a:solidFill>
                  <a:prstClr val="black"/>
                </a:solidFill>
                <a:effectLst/>
                <a:uLnTx/>
                <a:uFillTx/>
                <a:latin typeface="Cambria"/>
                <a:ea typeface="+mn-ea"/>
                <a:cs typeface="+mn-cs"/>
              </a:rPr>
              <a:t>, </a:t>
            </a:r>
            <a:r>
              <a:rPr kumimoji="0" lang="en-US" sz="1800" b="0" i="1" u="none" strike="noStrike" kern="1200" cap="none" spc="0" normalizeH="0" baseline="0" noProof="0" dirty="0">
                <a:ln>
                  <a:noFill/>
                </a:ln>
                <a:solidFill>
                  <a:prstClr val="black"/>
                </a:solidFill>
                <a:effectLst/>
                <a:uLnTx/>
                <a:uFillTx/>
                <a:latin typeface="Cambria"/>
                <a:ea typeface="+mn-ea"/>
                <a:cs typeface="+mn-cs"/>
              </a:rPr>
              <a:t>RowHammer protection</a:t>
            </a:r>
            <a:r>
              <a:rPr kumimoji="0" lang="en-US" sz="1800" b="0" i="0" u="none" strike="noStrike" kern="1200" cap="none" spc="0" normalizeH="0" baseline="0" noProof="0" dirty="0">
                <a:ln>
                  <a:noFill/>
                </a:ln>
                <a:solidFill>
                  <a:prstClr val="black"/>
                </a:solidFill>
                <a:effectLst/>
                <a:uLnTx/>
                <a:uFillTx/>
                <a:latin typeface="Cambria"/>
                <a:ea typeface="+mn-ea"/>
                <a:cs typeface="+mn-cs"/>
              </a:rPr>
              <a:t>, and </a:t>
            </a:r>
            <a:r>
              <a:rPr kumimoji="0" lang="en-US" sz="1800" b="0" i="1" u="none" strike="noStrike" kern="1200" cap="none" spc="0" normalizeH="0" baseline="0" noProof="0" dirty="0">
                <a:ln>
                  <a:noFill/>
                </a:ln>
                <a:solidFill>
                  <a:prstClr val="black"/>
                </a:solidFill>
                <a:effectLst/>
                <a:uLnTx/>
                <a:uFillTx/>
                <a:latin typeface="Cambria"/>
                <a:ea typeface="+mn-ea"/>
                <a:cs typeface="+mn-cs"/>
              </a:rPr>
              <a:t>scrubbing</a:t>
            </a:r>
            <a:r>
              <a:rPr kumimoji="0" lang="en-US" sz="1800" b="0" i="0" u="none" strike="noStrike" kern="1200" cap="none" spc="0" normalizeH="0" baseline="0" noProof="0" dirty="0">
                <a:ln>
                  <a:noFill/>
                </a:ln>
                <a:solidFill>
                  <a:prstClr val="black"/>
                </a:solidFill>
                <a:effectLst/>
                <a:uLnTx/>
                <a:uFillTx/>
                <a:latin typeface="Cambria"/>
                <a:ea typeface="+mn-ea"/>
                <a:cs typeface="+mn-cs"/>
              </a:rPr>
              <a:t> achieve </a:t>
            </a:r>
            <a:br>
              <a:rPr kumimoji="0" lang="en-US" sz="1800" b="0" i="0" u="none" strike="noStrike" kern="1200" cap="none" spc="0" normalizeH="0" baseline="0" noProof="0" dirty="0">
                <a:ln>
                  <a:noFill/>
                </a:ln>
                <a:solidFill>
                  <a:prstClr val="black"/>
                </a:solidFill>
                <a:effectLst/>
                <a:uLnTx/>
                <a:uFillTx/>
                <a:latin typeface="Cambria"/>
                <a:ea typeface="+mn-ea"/>
                <a:cs typeface="+mn-cs"/>
              </a:rPr>
            </a:br>
            <a:r>
              <a:rPr kumimoji="0" lang="en-US" sz="1800" b="1" i="0" u="none" strike="noStrike" kern="1200" cap="none" spc="0" normalizeH="0" baseline="0" noProof="0" dirty="0">
                <a:ln>
                  <a:noFill/>
                </a:ln>
                <a:solidFill>
                  <a:srgbClr val="70AD47">
                    <a:lumMod val="50000"/>
                  </a:srgbClr>
                </a:solidFill>
                <a:effectLst/>
                <a:uLnTx/>
                <a:uFillTx/>
                <a:latin typeface="Cambria"/>
                <a:ea typeface="+mn-ea"/>
                <a:cs typeface="+mn-cs"/>
              </a:rPr>
              <a:t>9.2% speedup</a:t>
            </a:r>
            <a:r>
              <a:rPr kumimoji="0" lang="en-US" sz="1800" b="0" i="0" u="none" strike="noStrike" kern="1200" cap="none" spc="0" normalizeH="0" baseline="0" noProof="0" dirty="0">
                <a:ln>
                  <a:noFill/>
                </a:ln>
                <a:solidFill>
                  <a:prstClr val="black"/>
                </a:solidFill>
                <a:effectLst/>
                <a:uLnTx/>
                <a:uFillTx/>
                <a:latin typeface="Cambria"/>
                <a:ea typeface="+mn-ea"/>
                <a:cs typeface="+mn-cs"/>
              </a:rPr>
              <a:t> and </a:t>
            </a:r>
            <a:r>
              <a:rPr kumimoji="0" lang="en-US" sz="1800" b="1" i="0" u="none" strike="noStrike" kern="1200" cap="none" spc="0" normalizeH="0" baseline="0" noProof="0" dirty="0">
                <a:ln>
                  <a:noFill/>
                </a:ln>
                <a:solidFill>
                  <a:srgbClr val="70AD47">
                    <a:lumMod val="50000"/>
                  </a:srgbClr>
                </a:solidFill>
                <a:effectLst/>
                <a:uLnTx/>
                <a:uFillTx/>
                <a:latin typeface="Cambria"/>
                <a:ea typeface="+mn-ea"/>
                <a:cs typeface="+mn-cs"/>
              </a:rPr>
              <a:t>6.2% lower DRAM energy </a:t>
            </a:r>
            <a:r>
              <a:rPr kumimoji="0" lang="en-US" sz="1800" b="0" i="0" u="none" strike="noStrike" kern="1200" cap="none" spc="0" normalizeH="0" baseline="0" noProof="0" dirty="0">
                <a:ln>
                  <a:noFill/>
                </a:ln>
                <a:solidFill>
                  <a:prstClr val="black"/>
                </a:solidFill>
                <a:effectLst/>
                <a:uLnTx/>
                <a:uFillTx/>
                <a:latin typeface="Cambria"/>
                <a:ea typeface="+mn-ea"/>
                <a:cs typeface="+mn-cs"/>
              </a:rPr>
              <a:t>vs. conventional DRAM</a:t>
            </a:r>
            <a:endParaRPr kumimoji="0" lang="en-CH" sz="1800" b="0" i="0" u="none" strike="noStrike" kern="1200" cap="none" spc="0" normalizeH="0" baseline="0" noProof="0" dirty="0">
              <a:ln>
                <a:noFill/>
              </a:ln>
              <a:solidFill>
                <a:prstClr val="black"/>
              </a:solidFill>
              <a:effectLst/>
              <a:uLnTx/>
              <a:uFillTx/>
              <a:latin typeface="Cambria"/>
              <a:ea typeface="+mn-ea"/>
              <a:cs typeface="+mn-cs"/>
            </a:endParaRPr>
          </a:p>
        </p:txBody>
      </p:sp>
    </p:spTree>
    <p:custDataLst>
      <p:tags r:id="rId1"/>
    </p:custDataLst>
    <p:extLst>
      <p:ext uri="{BB962C8B-B14F-4D97-AF65-F5344CB8AC3E}">
        <p14:creationId xmlns:p14="http://schemas.microsoft.com/office/powerpoint/2010/main" val="3994347459"/>
      </p:ext>
    </p:extLst>
  </p:cSld>
  <p:clrMapOvr>
    <a:masterClrMapping/>
  </p:clrMapOvr>
  <mc:AlternateContent xmlns:mc="http://schemas.openxmlformats.org/markup-compatibility/2006" xmlns:p14="http://schemas.microsoft.com/office/powerpoint/2010/main">
    <mc:Choice Requires="p14">
      <p:transition spd="slow" p14:dur="2000" advTm="44860"/>
    </mc:Choice>
    <mc:Fallback xmlns="">
      <p:transition spd="slow" advTm="44860"/>
    </mc:Fallback>
  </mc:AlternateContent>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0CAB1-8607-B7FE-2B75-EA488417A137}"/>
              </a:ext>
            </a:extLst>
          </p:cNvPr>
          <p:cNvSpPr>
            <a:spLocks noGrp="1"/>
          </p:cNvSpPr>
          <p:nvPr>
            <p:ph type="title"/>
          </p:nvPr>
        </p:nvSpPr>
        <p:spPr/>
        <p:txBody>
          <a:bodyPr/>
          <a:lstStyle/>
          <a:p>
            <a:r>
              <a:rPr lang="en-US" dirty="0"/>
              <a:t>Talk on Self-Managing DRAM</a:t>
            </a:r>
          </a:p>
        </p:txBody>
      </p:sp>
      <p:sp>
        <p:nvSpPr>
          <p:cNvPr id="3" name="Content Placeholder 2">
            <a:extLst>
              <a:ext uri="{FF2B5EF4-FFF2-40B4-BE49-F238E27FC236}">
                <a16:creationId xmlns:a16="http://schemas.microsoft.com/office/drawing/2014/main" id="{831E2709-07F0-213A-C340-5D328F49D59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1DDCE2E-B8A4-D1AC-1872-EF3B0B428E9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13220511-0E65-0990-3385-8F05664D4D5B}"/>
              </a:ext>
            </a:extLst>
          </p:cNvPr>
          <p:cNvPicPr>
            <a:picLocks noChangeAspect="1"/>
          </p:cNvPicPr>
          <p:nvPr/>
        </p:nvPicPr>
        <p:blipFill>
          <a:blip r:embed="rId2"/>
          <a:stretch>
            <a:fillRect/>
          </a:stretch>
        </p:blipFill>
        <p:spPr>
          <a:xfrm>
            <a:off x="685800" y="973212"/>
            <a:ext cx="7772400" cy="5396994"/>
          </a:xfrm>
          <a:prstGeom prst="rect">
            <a:avLst/>
          </a:prstGeom>
        </p:spPr>
      </p:pic>
      <p:sp>
        <p:nvSpPr>
          <p:cNvPr id="6" name="TextBox 5">
            <a:extLst>
              <a:ext uri="{FF2B5EF4-FFF2-40B4-BE49-F238E27FC236}">
                <a16:creationId xmlns:a16="http://schemas.microsoft.com/office/drawing/2014/main" id="{09948AC6-830F-A13A-7D7C-B35EB98B3CD0}"/>
              </a:ext>
            </a:extLst>
          </p:cNvPr>
          <p:cNvSpPr txBox="1"/>
          <p:nvPr/>
        </p:nvSpPr>
        <p:spPr>
          <a:xfrm>
            <a:off x="1692739" y="6475883"/>
            <a:ext cx="632096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https://www.youtube.com/watch?v=mGa6-vpExbE</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4164782107"/>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Related Courses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565584609"/>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331CD0E-9359-8083-4B29-92046A4B1D70}"/>
              </a:ext>
            </a:extLst>
          </p:cNvPr>
          <p:cNvPicPr>
            <a:picLocks noChangeAspect="1"/>
          </p:cNvPicPr>
          <p:nvPr/>
        </p:nvPicPr>
        <p:blipFill>
          <a:blip r:embed="rId2"/>
          <a:stretch>
            <a:fillRect/>
          </a:stretch>
        </p:blipFill>
        <p:spPr>
          <a:xfrm>
            <a:off x="4666189" y="0"/>
            <a:ext cx="4730347" cy="6700838"/>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DDCA (Spring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856456"/>
            <a:ext cx="4845485"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https://safari.ethz.ch/digitaltechnik/spring2022/doku.php?id=schedule</a:t>
            </a:r>
            <a:endParaRPr kumimoji="0" lang="en-US" sz="14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Spring 2021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https://safari.ethz.ch/digitaltechnik/spring2021/doku.php?id=schedule</a:t>
            </a:r>
            <a:r>
              <a:rPr kumimoji="0" lang="en-US" sz="1400" b="0" i="0" u="none" strike="noStrike" kern="0" cap="none" spc="0" normalizeH="0" baseline="0" noProof="0" dirty="0">
                <a:ln>
                  <a:noFill/>
                </a:ln>
                <a:solidFill>
                  <a:srgbClr val="0432FF"/>
                </a:solidFill>
                <a:effectLst/>
                <a:uLnTx/>
                <a:uFillTx/>
                <a:latin typeface="Tahoma"/>
                <a:ea typeface="+mn-ea"/>
                <a:cs typeface="+mn-cs"/>
              </a:rPr>
              <a:t> </a:t>
            </a: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https://www.youtube.com/watch?v=cpXdE3HwvK0&amp;list=PL5Q2soXY2Zi97Ya5DEUpMpO2bbAoaG7c6</a:t>
            </a:r>
            <a:endParaRPr kumimoji="0" lang="en-US" sz="14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2021):</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https://www.youtube.com/watch?v=LbC0EZY8yw4&amp;list=PL5Q2soXY2Zi_uej3aY39YB5pfW4SJ7LlN</a:t>
            </a:r>
            <a:r>
              <a:rPr kumimoji="0" lang="en-US" sz="1400" b="0" i="0" u="none" strike="noStrike" kern="0" cap="none" spc="0" normalizeH="0" baseline="0" noProof="0" dirty="0">
                <a:ln>
                  <a:noFill/>
                </a:ln>
                <a:solidFill>
                  <a:srgbClr val="0432FF"/>
                </a:solidFill>
                <a:effectLst/>
                <a:uLnTx/>
                <a:uFillTx/>
                <a:latin typeface="Tahoma"/>
                <a:ea typeface="+mn-ea"/>
                <a:cs typeface="+mn-cs"/>
              </a:rPr>
              <a:t> </a:t>
            </a: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2</a:t>
            </a:r>
            <a:r>
              <a:rPr kumimoji="0" lang="en-US" sz="1400" b="0" i="0" u="none" strike="noStrike" kern="0" cap="none" spc="0" normalizeH="0" baseline="30000" noProof="0" dirty="0">
                <a:ln>
                  <a:noFill/>
                </a:ln>
                <a:solidFill>
                  <a:srgbClr val="000000"/>
                </a:solidFill>
                <a:effectLst/>
                <a:uLnTx/>
                <a:uFillTx/>
                <a:latin typeface="Tahoma"/>
                <a:ea typeface="+mn-ea"/>
                <a:cs typeface="+mn-cs"/>
              </a:rPr>
              <a:t>nd</a:t>
            </a:r>
            <a:r>
              <a:rPr kumimoji="0" lang="en-US" sz="1400" b="0" i="0" u="none" strike="noStrike" kern="0" cap="none" spc="0" normalizeH="0" baseline="0" noProof="0" dirty="0">
                <a:ln>
                  <a:noFill/>
                </a:ln>
                <a:solidFill>
                  <a:srgbClr val="000000"/>
                </a:solidFill>
                <a:effectLst/>
                <a:uLnTx/>
                <a:uFillTx/>
                <a:latin typeface="Tahoma"/>
                <a:ea typeface="+mn-ea"/>
                <a:cs typeface="+mn-cs"/>
              </a:rPr>
              <a:t> semester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Rigorous introduction into “How Computers Work”</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Digital Design/Logic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Computer Architecture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10 FPGA Lab Assignments</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749595928"/>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3">
                  <a:extLst>
                    <a:ext uri="{A12FA001-AC4F-418D-AE19-62706E023703}">
                      <ahyp:hlinkClr xmlns:ahyp="http://schemas.microsoft.com/office/drawing/2018/hyperlinkcolor" val="tx"/>
                    </a:ext>
                  </a:extLst>
                </a:hlinkClick>
              </a:rPr>
              <a:t>Fall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https://safari.ethz.ch/architecture/fall2022/doku.php?id=schedule</a:t>
            </a:r>
            <a:r>
              <a:rPr lang="en-US" sz="1400" dirty="0">
                <a:solidFill>
                  <a:srgbClr val="0432FF"/>
                </a:solidFill>
              </a:rPr>
              <a:t> </a:t>
            </a:r>
          </a:p>
          <a:p>
            <a:r>
              <a:rPr lang="en-US" sz="1600" b="1" dirty="0">
                <a:solidFill>
                  <a:srgbClr val="0432FF"/>
                </a:solidFill>
                <a:hlinkClick r:id="rId4">
                  <a:extLst>
                    <a:ext uri="{A12FA001-AC4F-418D-AE19-62706E023703}">
                      <ahyp:hlinkClr xmlns:ahyp="http://schemas.microsoft.com/office/drawing/2018/hyperlinkcolor" val="tx"/>
                    </a:ext>
                  </a:extLst>
                </a:hlinkClick>
              </a:rPr>
              <a:t>Fall 2021 Edition: </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6">
                  <a:extLst>
                    <a:ext uri="{A12FA001-AC4F-418D-AE19-62706E023703}">
                      <ahyp:hlinkClr xmlns:ahyp="http://schemas.microsoft.com/office/drawing/2018/hyperlinkcolor" val="tx"/>
                    </a:ext>
                  </a:extLst>
                </a:hlinkClick>
              </a:rPr>
              <a:t>Youtube Livestream (2022):</a:t>
            </a: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(2021):</a:t>
            </a:r>
            <a:endParaRPr lang="en-US" sz="1600" b="1" dirty="0">
              <a:solidFill>
                <a:srgbClr val="0432FF"/>
              </a:solidFill>
              <a:hlinkClick r:id="rId8">
                <a:extLst>
                  <a:ext uri="{A12FA001-AC4F-418D-AE19-62706E023703}">
                    <ahyp:hlinkClr xmlns:ahyp="http://schemas.microsoft.com/office/drawing/2018/hyperlinkcolor" val="tx"/>
                  </a:ext>
                </a:extLst>
              </a:hlinkClick>
            </a:endParaRPr>
          </a:p>
          <a:p>
            <a:pPr lvl="1"/>
            <a:r>
              <a:rPr lang="en-US" sz="1400" dirty="0">
                <a:solidFill>
                  <a:srgbClr val="0432FF"/>
                </a:solidFill>
                <a:hlinkClick r:id="rId8">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 name="Picture 6">
            <a:extLst>
              <a:ext uri="{FF2B5EF4-FFF2-40B4-BE49-F238E27FC236}">
                <a16:creationId xmlns:a16="http://schemas.microsoft.com/office/drawing/2014/main" id="{D92CB130-A76E-CC1C-0E36-2D497CAED5FC}"/>
              </a:ext>
            </a:extLst>
          </p:cNvPr>
          <p:cNvPicPr>
            <a:picLocks noChangeAspect="1"/>
          </p:cNvPicPr>
          <p:nvPr/>
        </p:nvPicPr>
        <p:blipFill>
          <a:blip r:embed="rId10"/>
          <a:stretch>
            <a:fillRect/>
          </a:stretch>
        </p:blipFill>
        <p:spPr>
          <a:xfrm>
            <a:off x="4770810" y="-1"/>
            <a:ext cx="4373190" cy="4081053"/>
          </a:xfrm>
          <a:prstGeom prst="rect">
            <a:avLst/>
          </a:prstGeom>
        </p:spPr>
      </p:pic>
      <p:pic>
        <p:nvPicPr>
          <p:cNvPr id="8" name="Picture 7">
            <a:extLst>
              <a:ext uri="{FF2B5EF4-FFF2-40B4-BE49-F238E27FC236}">
                <a16:creationId xmlns:a16="http://schemas.microsoft.com/office/drawing/2014/main" id="{68454CD6-FCB7-6FA8-F81A-544979EEF6D5}"/>
              </a:ext>
            </a:extLst>
          </p:cNvPr>
          <p:cNvPicPr>
            <a:picLocks noChangeAspect="1"/>
          </p:cNvPicPr>
          <p:nvPr/>
        </p:nvPicPr>
        <p:blipFill rotWithShape="1">
          <a:blip r:embed="rId11"/>
          <a:srcRect l="13985" b="7972"/>
          <a:stretch/>
        </p:blipFill>
        <p:spPr>
          <a:xfrm>
            <a:off x="5780168" y="3089078"/>
            <a:ext cx="3366000" cy="3365327"/>
          </a:xfrm>
          <a:prstGeom prst="rect">
            <a:avLst/>
          </a:prstGeom>
        </p:spPr>
      </p:pic>
      <p:pic>
        <p:nvPicPr>
          <p:cNvPr id="9" name="Picture 8">
            <a:extLst>
              <a:ext uri="{FF2B5EF4-FFF2-40B4-BE49-F238E27FC236}">
                <a16:creationId xmlns:a16="http://schemas.microsoft.com/office/drawing/2014/main" id="{7EF6125F-4BD2-B674-271D-84B2B97607FE}"/>
              </a:ext>
            </a:extLst>
          </p:cNvPr>
          <p:cNvPicPr>
            <a:picLocks noChangeAspect="1"/>
          </p:cNvPicPr>
          <p:nvPr/>
        </p:nvPicPr>
        <p:blipFill rotWithShape="1">
          <a:blip r:embed="rId11"/>
          <a:srcRect r="88218" b="18687"/>
          <a:stretch/>
        </p:blipFill>
        <p:spPr>
          <a:xfrm>
            <a:off x="4821026" y="3717032"/>
            <a:ext cx="975109" cy="2735252"/>
          </a:xfrm>
          <a:prstGeom prst="rect">
            <a:avLst/>
          </a:prstGeom>
        </p:spPr>
      </p:pic>
    </p:spTree>
    <p:extLst>
      <p:ext uri="{BB962C8B-B14F-4D97-AF65-F5344CB8AC3E}">
        <p14:creationId xmlns:p14="http://schemas.microsoft.com/office/powerpoint/2010/main" val="2943586359"/>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stretch>
            <a:fillRect/>
          </a:stretch>
        </p:blipFill>
        <p:spPr>
          <a:xfrm>
            <a:off x="4855152" y="970868"/>
            <a:ext cx="4325360" cy="5626484"/>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243408"/>
            <a:ext cx="8967618" cy="871476"/>
          </a:xfrm>
        </p:spPr>
        <p:txBody>
          <a:bodyPr/>
          <a:lstStyle/>
          <a:p>
            <a:br>
              <a:rPr lang="en-US" sz="2800" b="1" dirty="0"/>
            </a:br>
            <a:r>
              <a:rPr lang="en-US" sz="3200" b="1" dirty="0"/>
              <a:t>RowHammer &amp; DRAM Exploration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https://www.youtube.com/watch?v=r5QxuoJWttg&amp;list=PL5Q2soXY2Zi_1trfCckr6PTN8WR72icUO</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DRAM organization &amp; operation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FPGA-based infrastructure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Verilog &amp; 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50369336"/>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29177" y="945524"/>
            <a:ext cx="4544964" cy="5723836"/>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188640"/>
            <a:ext cx="8967618" cy="871476"/>
          </a:xfrm>
        </p:spPr>
        <p:txBody>
          <a:bodyPr/>
          <a:lstStyle/>
          <a:p>
            <a:r>
              <a:rPr lang="en-US" sz="3000" b="1" dirty="0"/>
              <a:t>Exploration of Emerging Memory Systems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https://www.youtube.com/watch?v=aM-llXRQd3s&amp;list=PL5Q2soXY2Zi_TlmLGw_Z8hBo2925ZApqV</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9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memory system simulation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a:t>
            </a:r>
            <a:r>
              <a:rPr kumimoji="0" lang="en-US" sz="1400" b="0" i="0" u="none" strike="noStrike" kern="0" cap="none" spc="0" normalizeH="0" baseline="0" noProof="0" dirty="0" err="1">
                <a:ln>
                  <a:noFill/>
                </a:ln>
                <a:solidFill>
                  <a:srgbClr val="000000"/>
                </a:solidFill>
                <a:effectLst/>
                <a:uLnTx/>
                <a:uFillTx/>
                <a:latin typeface="Tahoma"/>
                <a:ea typeface="+mn-ea"/>
                <a:cs typeface="+mn-cs"/>
              </a:rPr>
              <a:t>Ramulator</a:t>
            </a:r>
            <a:r>
              <a:rPr kumimoji="0" lang="en-US" sz="14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769194761"/>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265096" cy="1066800"/>
          </a:xfrm>
        </p:spPr>
        <p:txBody>
          <a:bodyPr/>
          <a:lstStyle/>
          <a:p>
            <a:r>
              <a:rPr lang="en-US" sz="3400" dirty="0"/>
              <a:t>An Early Proposal for Intelligent Controllers </a:t>
            </a:r>
            <a:r>
              <a:rPr lang="en-US" sz="26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10168151"/>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37233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481199054"/>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Aside: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3236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Satyanarayanan, CMU, 15-440, Spring 2015</a:t>
            </a:r>
          </a:p>
        </p:txBody>
      </p:sp>
    </p:spTree>
    <p:extLst>
      <p:ext uri="{BB962C8B-B14F-4D97-AF65-F5344CB8AC3E}">
        <p14:creationId xmlns:p14="http://schemas.microsoft.com/office/powerpoint/2010/main" val="823440453"/>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 name="Rectangle 6">
            <a:extLst>
              <a:ext uri="{FF2B5EF4-FFF2-40B4-BE49-F238E27FC236}">
                <a16:creationId xmlns:a16="http://schemas.microsoft.com/office/drawing/2014/main" id="{CA53D5BB-FBB1-3A1B-A032-959E4DA3B8A9}"/>
              </a:ext>
            </a:extLst>
          </p:cNvPr>
          <p:cNvSpPr/>
          <p:nvPr/>
        </p:nvSpPr>
        <p:spPr>
          <a:xfrm>
            <a:off x="6879430" y="5971105"/>
            <a:ext cx="2085058" cy="369332"/>
          </a:xfrm>
          <a:prstGeom prst="rect">
            <a:avLst/>
          </a:prstGeom>
        </p:spPr>
        <p:txBody>
          <a:bodyPr wrap="none">
            <a:spAutoFit/>
          </a:bodyPr>
          <a:lstStyle/>
          <a:p>
            <a:r>
              <a:rPr lang="en-US" dirty="0">
                <a:solidFill>
                  <a:srgbClr val="0000FF"/>
                </a:solidFill>
              </a:rPr>
              <a:t>ACM TOPLAS 1982</a:t>
            </a:r>
          </a:p>
        </p:txBody>
      </p:sp>
    </p:spTree>
    <p:extLst>
      <p:ext uri="{BB962C8B-B14F-4D97-AF65-F5344CB8AC3E}">
        <p14:creationId xmlns:p14="http://schemas.microsoft.com/office/powerpoint/2010/main" val="1623742494"/>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solidFill>
                  <a:srgbClr val="0432FF"/>
                </a:solidFill>
              </a:rPr>
              <a:t>Microsoft Swiss JRC</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DF25E1B-9F04-8642-A41E-5BD733F1B324}"/>
              </a:ext>
            </a:extLst>
          </p:cNvPr>
          <p:cNvSpPr txBox="1"/>
          <p:nvPr/>
        </p:nvSpPr>
        <p:spPr>
          <a:xfrm>
            <a:off x="3043556" y="5395863"/>
            <a:ext cx="2980688"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C00000"/>
                </a:solidFill>
                <a:effectLst/>
                <a:uLnTx/>
                <a:uFillTx/>
                <a:latin typeface="Tahoma"/>
                <a:ea typeface="+mn-ea"/>
                <a:cs typeface="+mn-cs"/>
              </a:rPr>
              <a:t>Thank you!</a:t>
            </a:r>
          </a:p>
        </p:txBody>
      </p:sp>
    </p:spTree>
    <p:extLst>
      <p:ext uri="{BB962C8B-B14F-4D97-AF65-F5344CB8AC3E}">
        <p14:creationId xmlns:p14="http://schemas.microsoft.com/office/powerpoint/2010/main" val="3249903291"/>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 </a:t>
            </a:r>
            <a:r>
              <a:rPr kumimoji="0" lang="en-US" sz="3000" b="1" i="0" u="none" strike="noStrike" kern="0" cap="none" spc="0" normalizeH="0" baseline="0" noProof="0" dirty="0">
                <a:ln>
                  <a:noFill/>
                </a:ln>
                <a:solidFill>
                  <a:srgbClr val="006633"/>
                </a:solidFill>
                <a:effectLst/>
                <a:uLnTx/>
                <a:uFillTx/>
                <a:latin typeface="Garamond"/>
                <a:ea typeface="ＭＳ Ｐゴシック" pitchFamily="-106" charset="-128"/>
              </a:rPr>
              <a:t>[ISCA 2014]</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310268"/>
            <a:ext cx="9144000" cy="2359092"/>
          </a:xfrm>
          <a:prstGeom prst="rect">
            <a:avLst/>
          </a:prstGeom>
        </p:spPr>
      </p:pic>
      <p:sp>
        <p:nvSpPr>
          <p:cNvPr id="8" name="Content Placeholder 2"/>
          <p:cNvSpPr>
            <a:spLocks noGrp="1"/>
          </p:cNvSpPr>
          <p:nvPr>
            <p:ph idx="1"/>
          </p:nvPr>
        </p:nvSpPr>
        <p:spPr>
          <a:xfrm>
            <a:off x="228600" y="436215"/>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Ji Hye Lee, </a:t>
            </a:r>
            <a:r>
              <a:rPr lang="en-US" sz="1800" dirty="0" err="1"/>
              <a:t>Donghyuk</a:t>
            </a:r>
            <a:r>
              <a:rPr lang="en-US" sz="1800" dirty="0"/>
              <a:t> Lee, Chris Wilkerson, Konrad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r>
              <a:rPr lang="en-US" sz="1800" b="1" i="1" dirty="0">
                <a:solidFill>
                  <a:srgbClr val="FF0000"/>
                </a:solidFill>
                <a:effectLst/>
              </a:rPr>
              <a:t>Selected to the ISCA-50 25-Year Retrospective Issue covering 1996-2020 in 2023 (</a:t>
            </a:r>
            <a:r>
              <a:rPr lang="en-US" sz="1800" b="1" i="1" dirty="0">
                <a:solidFill>
                  <a:srgbClr val="FF0000"/>
                </a:solidFill>
                <a:effectLst/>
                <a:hlinkClick r:id="rId12">
                  <a:extLst>
                    <a:ext uri="{A12FA001-AC4F-418D-AE19-62706E023703}">
                      <ahyp:hlinkClr xmlns:ahyp="http://schemas.microsoft.com/office/drawing/2018/hyperlinkcolor" val="tx"/>
                    </a:ext>
                  </a:extLst>
                </a:hlinkClick>
              </a:rPr>
              <a:t>Retrospective (pdf)</a:t>
            </a:r>
            <a:r>
              <a:rPr lang="en-US" sz="1800" b="1" i="1" dirty="0">
                <a:solidFill>
                  <a:srgbClr val="FF0000"/>
                </a:solidFill>
                <a:effectLst/>
              </a:rPr>
              <a:t> </a:t>
            </a:r>
            <a:r>
              <a:rPr lang="en-US" sz="1800" b="1" i="1" dirty="0">
                <a:solidFill>
                  <a:srgbClr val="FF0000"/>
                </a:solidFill>
                <a:effectLst/>
                <a:hlinkClick r:id="rId13">
                  <a:extLst>
                    <a:ext uri="{A12FA001-AC4F-418D-AE19-62706E023703}">
                      <ahyp:hlinkClr xmlns:ahyp="http://schemas.microsoft.com/office/drawing/2018/hyperlinkcolor" val="tx"/>
                    </a:ext>
                  </a:extLst>
                </a:hlinkClick>
              </a:rPr>
              <a:t>Full Issue</a:t>
            </a:r>
            <a:r>
              <a:rPr lang="en-US" sz="1800" b="1" i="1" dirty="0">
                <a:solidFill>
                  <a:srgbClr val="FF0000"/>
                </a:solidFill>
                <a:effectLst/>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640429279"/>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6997374"/>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880246898"/>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b="1" dirty="0"/>
              <a:t>A RowHammer Survey: </a:t>
            </a:r>
            <a:r>
              <a:rPr lang="en-US" dirty="0"/>
              <a:t>Recent Update</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a:xfrm>
            <a:off x="251520" y="1095375"/>
            <a:ext cx="8610600" cy="5153025"/>
          </a:xfrm>
        </p:spPr>
        <p:txBody>
          <a:bodyPr/>
          <a:lstStyle/>
          <a:p>
            <a:r>
              <a:rPr lang="en-US" sz="2000" b="0" i="0" dirty="0">
                <a:solidFill>
                  <a:srgbClr val="000000"/>
                </a:solidFill>
                <a:effectLst/>
              </a:rPr>
              <a:t>Onur Mutlu, </a:t>
            </a:r>
            <a:r>
              <a:rPr lang="en-US" sz="2000" b="0" i="0" dirty="0" err="1">
                <a:solidFill>
                  <a:srgbClr val="000000"/>
                </a:solidFill>
                <a:effectLst/>
              </a:rPr>
              <a:t>Ataberk</a:t>
            </a:r>
            <a:r>
              <a:rPr lang="en-US" sz="2000" b="0" i="0" dirty="0">
                <a:solidFill>
                  <a:srgbClr val="000000"/>
                </a:solidFill>
                <a:effectLst/>
              </a:rPr>
              <a:t> </a:t>
            </a:r>
            <a:r>
              <a:rPr lang="en-US" sz="2000" b="0" i="0" dirty="0" err="1">
                <a:solidFill>
                  <a:srgbClr val="000000"/>
                </a:solidFill>
                <a:effectLst/>
              </a:rPr>
              <a:t>Olgun</a:t>
            </a:r>
            <a:r>
              <a:rPr lang="en-US" sz="2000" b="0" i="0" dirty="0">
                <a:solidFill>
                  <a:srgbClr val="000000"/>
                </a:solidFill>
                <a:effectLst/>
              </a:rPr>
              <a:t>, and A. </a:t>
            </a:r>
            <a:r>
              <a:rPr lang="en-US" sz="2000" b="0" i="0" dirty="0" err="1">
                <a:solidFill>
                  <a:srgbClr val="000000"/>
                </a:solidFill>
                <a:effectLst/>
              </a:rPr>
              <a:t>Giray</a:t>
            </a:r>
            <a:r>
              <a:rPr lang="en-US" sz="2000" b="0" i="0" dirty="0">
                <a:solidFill>
                  <a:srgbClr val="000000"/>
                </a:solidFill>
                <a:effectLst/>
              </a:rPr>
              <a:t> </a:t>
            </a:r>
            <a:r>
              <a:rPr lang="en-US" sz="2000" b="0" i="0" dirty="0" err="1">
                <a:solidFill>
                  <a:srgbClr val="000000"/>
                </a:solidFill>
                <a:effectLst/>
              </a:rPr>
              <a:t>Yaglikci</a:t>
            </a:r>
            <a:r>
              <a:rPr lang="en-US" sz="2000" b="0" i="0" dirty="0">
                <a:solidFill>
                  <a:srgbClr val="000000"/>
                </a:solidFill>
                <a:effectLst/>
              </a:rPr>
              <a:t>,</a:t>
            </a:r>
            <a:br>
              <a:rPr lang="en-US" sz="2000" b="0" i="0" dirty="0">
                <a:solidFill>
                  <a:srgbClr val="000000"/>
                </a:solidFill>
                <a:effectLst/>
              </a:rPr>
            </a:br>
            <a:r>
              <a:rPr lang="en-US" sz="2000" b="1" i="0" dirty="0">
                <a:solidFill>
                  <a:srgbClr val="0432FF"/>
                </a:solidFill>
                <a:effectLst/>
                <a:hlinkClick r:id="rId2">
                  <a:extLst>
                    <a:ext uri="{A12FA001-AC4F-418D-AE19-62706E023703}">
                      <ahyp:hlinkClr xmlns:ahyp="http://schemas.microsoft.com/office/drawing/2018/hyperlinkcolor" val="tx"/>
                    </a:ext>
                  </a:extLst>
                </a:hlinkClick>
              </a:rPr>
              <a:t>"Fundamentally Understanding and Solving RowHammer"</a:t>
            </a:r>
            <a:br>
              <a:rPr lang="en-US" sz="2000" b="0" i="0" dirty="0">
                <a:solidFill>
                  <a:srgbClr val="000000"/>
                </a:solidFill>
                <a:effectLst/>
              </a:rPr>
            </a:br>
            <a:r>
              <a:rPr lang="en-US" sz="2000" b="0" i="1" dirty="0">
                <a:solidFill>
                  <a:srgbClr val="000000"/>
                </a:solidFill>
                <a:effectLst/>
              </a:rPr>
              <a:t>Invited Special Session Paper at the </a:t>
            </a:r>
            <a:r>
              <a:rPr lang="en-US" sz="2000" b="0" i="1" dirty="0">
                <a:solidFill>
                  <a:srgbClr val="000000"/>
                </a:solidFill>
                <a:effectLst/>
                <a:hlinkClick r:id="rId3"/>
              </a:rPr>
              <a:t>28th Asia and South Pacific Design Automation Conference (</a:t>
            </a:r>
            <a:r>
              <a:rPr lang="en-US" sz="2000" b="1" i="1" dirty="0">
                <a:solidFill>
                  <a:srgbClr val="000000"/>
                </a:solidFill>
                <a:effectLst/>
                <a:hlinkClick r:id="rId3"/>
              </a:rPr>
              <a:t>ASP-DAC</a:t>
            </a:r>
            <a:r>
              <a:rPr lang="en-US" sz="2000" b="0" i="1" dirty="0">
                <a:solidFill>
                  <a:srgbClr val="000000"/>
                </a:solidFill>
                <a:effectLst/>
                <a:hlinkClick r:id="rId3"/>
              </a:rPr>
              <a:t>)</a:t>
            </a:r>
            <a:r>
              <a:rPr lang="en-US" sz="2000" b="0" i="0" dirty="0">
                <a:solidFill>
                  <a:srgbClr val="000000"/>
                </a:solidFill>
                <a:effectLst/>
              </a:rPr>
              <a:t>, Tokyo, Japan, January 2023.</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4"/>
              </a:rPr>
              <a:t>arXiv version</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5"/>
              </a:rPr>
              <a:t>Slides (pptx)</a:t>
            </a:r>
            <a:r>
              <a:rPr lang="en-US" sz="2000" b="0" i="0" dirty="0">
                <a:solidFill>
                  <a:srgbClr val="000000"/>
                </a:solidFill>
                <a:effectLst/>
              </a:rPr>
              <a:t> </a:t>
            </a:r>
            <a:r>
              <a:rPr lang="en-US" sz="2000" b="0" i="0" dirty="0">
                <a:solidFill>
                  <a:srgbClr val="000000"/>
                </a:solidFill>
                <a:effectLst/>
                <a:hlinkClick r:id="rId6"/>
              </a:rPr>
              <a:t>(pdf)</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7"/>
              </a:rPr>
              <a:t>Talk Video</a:t>
            </a:r>
            <a:r>
              <a:rPr lang="en-US" sz="2000" b="0" i="0" dirty="0">
                <a:solidFill>
                  <a:srgbClr val="000000"/>
                </a:solidFill>
                <a:effectLst/>
              </a:rPr>
              <a:t> (26 minutes)]</a:t>
            </a:r>
          </a:p>
          <a:p>
            <a:pPr marL="0" indent="0">
              <a:buNone/>
            </a:pPr>
            <a:br>
              <a:rPr lang="en-US" sz="2200" dirty="0"/>
            </a:br>
            <a:endParaRPr lang="en-US" sz="2200" b="1" dirty="0">
              <a:solidFill>
                <a:srgbClr val="0432FF"/>
              </a:solidFill>
            </a:endParaRP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228600" y="4653136"/>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charset="0"/>
              <a:buNone/>
              <a:tabLst/>
              <a:defRPr/>
            </a:pP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rId2">
                  <a:extLst>
                    <a:ext uri="{A12FA001-AC4F-418D-AE19-62706E023703}">
                      <ahyp:hlinkClr xmlns:ahyp="http://schemas.microsoft.com/office/drawing/2018/hyperlinkcolor" val="tx"/>
                    </a:ext>
                  </a:extLst>
                </a:hlinkClick>
              </a:rPr>
              <a:t>https://arxiv.org/pdf/2211.07613.pdf</a:t>
            </a: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rPr>
              <a:t> </a:t>
            </a:r>
          </a:p>
        </p:txBody>
      </p:sp>
      <p:pic>
        <p:nvPicPr>
          <p:cNvPr id="6" name="Picture 5">
            <a:extLst>
              <a:ext uri="{FF2B5EF4-FFF2-40B4-BE49-F238E27FC236}">
                <a16:creationId xmlns:a16="http://schemas.microsoft.com/office/drawing/2014/main" id="{B8375755-5989-55B0-9E2C-FB64610A1060}"/>
              </a:ext>
            </a:extLst>
          </p:cNvPr>
          <p:cNvPicPr>
            <a:picLocks noChangeAspect="1"/>
          </p:cNvPicPr>
          <p:nvPr/>
        </p:nvPicPr>
        <p:blipFill>
          <a:blip r:embed="rId8"/>
          <a:stretch>
            <a:fillRect/>
          </a:stretch>
        </p:blipFill>
        <p:spPr>
          <a:xfrm>
            <a:off x="234545" y="4051884"/>
            <a:ext cx="8873959" cy="1537356"/>
          </a:xfrm>
          <a:prstGeom prst="rect">
            <a:avLst/>
          </a:prstGeom>
        </p:spPr>
      </p:pic>
    </p:spTree>
    <p:extLst>
      <p:ext uri="{BB962C8B-B14F-4D97-AF65-F5344CB8AC3E}">
        <p14:creationId xmlns:p14="http://schemas.microsoft.com/office/powerpoint/2010/main" val="555617464"/>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RowHammer &amp; </a:t>
            </a:r>
            <a:r>
              <a:rPr lang="en-US" sz="5000" dirty="0" err="1">
                <a:latin typeface="Garamond" charset="0"/>
              </a:rPr>
              <a:t>RowPress</a:t>
            </a:r>
            <a:r>
              <a:rPr lang="en-US" sz="5000" dirty="0">
                <a:latin typeface="Garamond" charset="0"/>
              </a:rPr>
              <a:t> </a:t>
            </a:r>
            <a:br>
              <a:rPr lang="en-US" sz="5000" dirty="0">
                <a:latin typeface="Garamond" charset="0"/>
              </a:rPr>
            </a:br>
            <a:r>
              <a:rPr lang="en-US" sz="5000" dirty="0">
                <a:latin typeface="Garamond" charset="0"/>
              </a:rPr>
              <a:t>on HBM Chips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638258424"/>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D94DAB5-D134-594D-9A4B-70FA2C0F26F0}"/>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Title 1"/>
          <p:cNvSpPr txBox="1">
            <a:spLocks/>
          </p:cNvSpPr>
          <p:nvPr/>
        </p:nvSpPr>
        <p:spPr>
          <a:xfrm>
            <a:off x="0" y="0"/>
            <a:ext cx="9144000" cy="3339930"/>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10160" y="445390"/>
            <a:ext cx="9144000" cy="2473836"/>
          </a:xfrm>
          <a:prstGeom prst="rect">
            <a:avLst/>
          </a:prstGeom>
          <a:noFill/>
        </p:spPr>
        <p:txBody>
          <a:bodyPr anchor="ctr">
            <a:noAutofit/>
          </a:bodyPr>
          <a:lstStyle/>
          <a:p>
            <a:pPr algn="ctr">
              <a:lnSpc>
                <a:spcPct val="100000"/>
              </a:lnSpc>
            </a:pPr>
            <a:r>
              <a:rPr lang="en-US" sz="3600" b="1" dirty="0">
                <a:solidFill>
                  <a:schemeClr val="bg1"/>
                </a:solidFill>
                <a:latin typeface="Cambria" panose="02040503050406030204" pitchFamily="18" charset="0"/>
              </a:rPr>
              <a:t>An Experimental Analysis of</a:t>
            </a:r>
            <a:br>
              <a:rPr lang="en-US" sz="3600" b="1" dirty="0">
                <a:solidFill>
                  <a:schemeClr val="bg1"/>
                </a:solidFill>
                <a:latin typeface="Cambria" panose="02040503050406030204" pitchFamily="18" charset="0"/>
              </a:rPr>
            </a:br>
            <a:r>
              <a:rPr lang="en-US" sz="3200" b="1" dirty="0">
                <a:solidFill>
                  <a:schemeClr val="bg1"/>
                </a:solidFill>
                <a:latin typeface="Cambria" panose="02040503050406030204" pitchFamily="18" charset="0"/>
              </a:rPr>
              <a:t> </a:t>
            </a:r>
            <a:r>
              <a:rPr lang="en-US" sz="4200" b="1" dirty="0" err="1">
                <a:solidFill>
                  <a:schemeClr val="bg1"/>
                </a:solidFill>
                <a:latin typeface="Cambria" panose="02040503050406030204" pitchFamily="18" charset="0"/>
              </a:rPr>
              <a:t>RowHammer</a:t>
            </a:r>
            <a:r>
              <a:rPr lang="en-US" sz="4200" b="1" dirty="0">
                <a:solidFill>
                  <a:schemeClr val="bg1"/>
                </a:solidFill>
                <a:latin typeface="Cambria" panose="02040503050406030204" pitchFamily="18" charset="0"/>
              </a:rPr>
              <a:t> in HBM2 DRAM Chips</a:t>
            </a:r>
            <a:endParaRPr lang="en-US" sz="4200" b="1" dirty="0">
              <a:solidFill>
                <a:schemeClr val="bg1"/>
              </a:solidFill>
              <a:latin typeface="Cambria" panose="02040503050406030204" pitchFamily="18" charset="0"/>
              <a:cs typeface="Cambria"/>
            </a:endParaRPr>
          </a:p>
        </p:txBody>
      </p:sp>
      <p:sp>
        <p:nvSpPr>
          <p:cNvPr id="103" name="Subtitle 2"/>
          <p:cNvSpPr>
            <a:spLocks noGrp="1"/>
          </p:cNvSpPr>
          <p:nvPr>
            <p:ph type="subTitle" idx="4294967295"/>
          </p:nvPr>
        </p:nvSpPr>
        <p:spPr>
          <a:xfrm>
            <a:off x="228600" y="3662412"/>
            <a:ext cx="8686800" cy="457200"/>
          </a:xfrm>
          <a:prstGeom prst="rect">
            <a:avLst/>
          </a:prstGeom>
        </p:spPr>
        <p:txBody>
          <a:bodyPr anchor="ctr">
            <a:noAutofit/>
          </a:bodyPr>
          <a:lstStyle/>
          <a:p>
            <a:pPr marL="0" indent="0" algn="ctr">
              <a:buNone/>
            </a:pPr>
            <a:r>
              <a:rPr lang="en-US" sz="2400" u="sng" dirty="0">
                <a:latin typeface="Cambria"/>
                <a:cs typeface="Cambria"/>
              </a:rPr>
              <a:t>Ataberk Olgun</a:t>
            </a:r>
            <a:r>
              <a:rPr lang="en-US" sz="2400" dirty="0">
                <a:latin typeface="Cambria"/>
                <a:cs typeface="Cambria"/>
              </a:rPr>
              <a:t>   </a:t>
            </a:r>
            <a:r>
              <a:rPr lang="en-US" sz="2400" dirty="0" err="1">
                <a:latin typeface="Cambria"/>
                <a:cs typeface="Cambria"/>
              </a:rPr>
              <a:t>Majd</a:t>
            </a:r>
            <a:r>
              <a:rPr lang="en-US" sz="2400" dirty="0">
                <a:latin typeface="Cambria"/>
                <a:cs typeface="Cambria"/>
              </a:rPr>
              <a:t> </a:t>
            </a:r>
            <a:r>
              <a:rPr lang="en-US" sz="2400" dirty="0" err="1">
                <a:latin typeface="Cambria"/>
                <a:cs typeface="Cambria"/>
              </a:rPr>
              <a:t>Osseiran</a:t>
            </a:r>
            <a:br>
              <a:rPr lang="en-US" sz="2400" dirty="0">
                <a:latin typeface="Cambria"/>
                <a:cs typeface="Cambria"/>
              </a:rPr>
            </a:br>
            <a:endParaRPr lang="en-US" sz="2400" dirty="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73501" y="5158544"/>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914535" y="6047862"/>
            <a:ext cx="2657465" cy="457200"/>
          </a:xfrm>
          <a:prstGeom prst="rect">
            <a:avLst/>
          </a:prstGeom>
        </p:spPr>
      </p:pic>
      <p:sp>
        <p:nvSpPr>
          <p:cNvPr id="13" name="Subtitle 2">
            <a:extLst>
              <a:ext uri="{FF2B5EF4-FFF2-40B4-BE49-F238E27FC236}">
                <a16:creationId xmlns:a16="http://schemas.microsoft.com/office/drawing/2014/main" id="{30E79FE5-92A2-F20A-1D87-977D75855303}"/>
              </a:ext>
            </a:extLst>
          </p:cNvPr>
          <p:cNvSpPr txBox="1">
            <a:spLocks/>
          </p:cNvSpPr>
          <p:nvPr/>
        </p:nvSpPr>
        <p:spPr>
          <a:xfrm>
            <a:off x="-431070" y="3984894"/>
            <a:ext cx="323596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A. </a:t>
            </a:r>
            <a:r>
              <a:rPr kumimoji="0" lang="en-US" sz="2400" b="0" i="0" u="none" strike="noStrike" kern="1200" cap="none" spc="0" normalizeH="0" baseline="0" noProof="0" dirty="0" err="1">
                <a:ln>
                  <a:noFill/>
                </a:ln>
                <a:solidFill>
                  <a:prstClr val="black"/>
                </a:solidFill>
                <a:effectLst/>
                <a:uLnTx/>
                <a:uFillTx/>
                <a:latin typeface="Cambria"/>
                <a:ea typeface="+mn-ea"/>
                <a:cs typeface="Cambria"/>
              </a:rPr>
              <a:t>Giray</a:t>
            </a:r>
            <a:r>
              <a:rPr kumimoji="0" lang="en-US" sz="2400" b="0" i="0" u="none" strike="noStrike" kern="1200" cap="none" spc="0" normalizeH="0" baseline="0" noProof="0" dirty="0">
                <a:ln>
                  <a:noFill/>
                </a:ln>
                <a:solidFill>
                  <a:prstClr val="black"/>
                </a:solidFill>
                <a:effectLst/>
                <a:uLnTx/>
                <a:uFillTx/>
                <a:latin typeface="Cambria"/>
                <a:ea typeface="+mn-ea"/>
                <a:cs typeface="Cambria"/>
              </a:rPr>
              <a:t> </a:t>
            </a:r>
            <a:r>
              <a:rPr kumimoji="0" lang="en-US" sz="2400" b="0" i="0" u="none" strike="noStrike" kern="1200" cap="none" spc="0" normalizeH="0" baseline="0" noProof="0" dirty="0" err="1">
                <a:ln>
                  <a:noFill/>
                </a:ln>
                <a:solidFill>
                  <a:prstClr val="black"/>
                </a:solidFill>
                <a:effectLst/>
                <a:uLnTx/>
                <a:uFillTx/>
                <a:latin typeface="Cambria"/>
                <a:ea typeface="+mn-ea"/>
                <a:cs typeface="Cambria"/>
              </a:rPr>
              <a:t>Yağlıkçı</a:t>
            </a:r>
            <a:endParaRPr kumimoji="0" lang="en-US" sz="2400" b="0" i="0" u="none" strike="noStrike" kern="1200" cap="none" spc="0" normalizeH="0" baseline="0" noProof="0" dirty="0">
              <a:ln>
                <a:noFill/>
              </a:ln>
              <a:solidFill>
                <a:prstClr val="black"/>
              </a:solidFill>
              <a:effectLst/>
              <a:uLnTx/>
              <a:uFillTx/>
              <a:latin typeface="Cambria"/>
              <a:ea typeface="+mn-ea"/>
              <a:cs typeface="Cambria"/>
            </a:endParaRPr>
          </a:p>
        </p:txBody>
      </p:sp>
      <p:sp>
        <p:nvSpPr>
          <p:cNvPr id="14" name="Subtitle 2">
            <a:extLst>
              <a:ext uri="{FF2B5EF4-FFF2-40B4-BE49-F238E27FC236}">
                <a16:creationId xmlns:a16="http://schemas.microsoft.com/office/drawing/2014/main" id="{7EB40A0A-45E1-795D-F97E-71ECE92427B2}"/>
              </a:ext>
            </a:extLst>
          </p:cNvPr>
          <p:cNvSpPr txBox="1">
            <a:spLocks/>
          </p:cNvSpPr>
          <p:nvPr/>
        </p:nvSpPr>
        <p:spPr>
          <a:xfrm>
            <a:off x="1516113" y="3992201"/>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Yahya Can </a:t>
            </a:r>
            <a:r>
              <a:rPr kumimoji="0" lang="en-US" sz="2400" b="0" i="0" u="none" strike="noStrike" kern="1200" cap="none" spc="0" normalizeH="0" baseline="0" noProof="0" dirty="0" err="1">
                <a:ln>
                  <a:noFill/>
                </a:ln>
                <a:solidFill>
                  <a:prstClr val="black"/>
                </a:solidFill>
                <a:effectLst/>
                <a:uLnTx/>
                <a:uFillTx/>
                <a:latin typeface="Cambria"/>
                <a:ea typeface="+mn-ea"/>
                <a:cs typeface="Cambria"/>
              </a:rPr>
              <a:t>Tuğrul</a:t>
            </a:r>
            <a:endParaRPr kumimoji="0" lang="en-US" sz="2400" b="0" i="0" u="none" strike="noStrike" kern="1200" cap="none" spc="0" normalizeH="0" baseline="0" noProof="0" dirty="0">
              <a:ln>
                <a:noFill/>
              </a:ln>
              <a:solidFill>
                <a:prstClr val="black"/>
              </a:solidFill>
              <a:effectLst/>
              <a:uLnTx/>
              <a:uFillTx/>
              <a:latin typeface="Cambria"/>
              <a:ea typeface="+mn-ea"/>
              <a:cs typeface="Cambria"/>
            </a:endParaRPr>
          </a:p>
        </p:txBody>
      </p:sp>
      <p:sp>
        <p:nvSpPr>
          <p:cNvPr id="15" name="Subtitle 2">
            <a:extLst>
              <a:ext uri="{FF2B5EF4-FFF2-40B4-BE49-F238E27FC236}">
                <a16:creationId xmlns:a16="http://schemas.microsoft.com/office/drawing/2014/main" id="{27EDC961-E791-639B-15C1-8CFA30DE7C7E}"/>
              </a:ext>
            </a:extLst>
          </p:cNvPr>
          <p:cNvSpPr txBox="1">
            <a:spLocks/>
          </p:cNvSpPr>
          <p:nvPr/>
        </p:nvSpPr>
        <p:spPr>
          <a:xfrm>
            <a:off x="5916280" y="3985793"/>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Steve </a:t>
            </a:r>
            <a:r>
              <a:rPr kumimoji="0" lang="en-US" sz="2400" b="0" i="0" u="none" strike="noStrike" kern="1200" cap="none" spc="0" normalizeH="0" baseline="0" noProof="0" dirty="0" err="1">
                <a:ln>
                  <a:noFill/>
                </a:ln>
                <a:solidFill>
                  <a:prstClr val="black"/>
                </a:solidFill>
                <a:effectLst/>
                <a:uLnTx/>
                <a:uFillTx/>
                <a:latin typeface="Cambria"/>
                <a:ea typeface="+mn-ea"/>
                <a:cs typeface="Cambria"/>
              </a:rPr>
              <a:t>Rhyner</a:t>
            </a:r>
            <a:endParaRPr kumimoji="0" lang="en-US" sz="2400" b="0" i="0" u="none" strike="noStrike" kern="1200" cap="none" spc="0" normalizeH="0" baseline="0" noProof="0" dirty="0">
              <a:ln>
                <a:noFill/>
              </a:ln>
              <a:solidFill>
                <a:prstClr val="black"/>
              </a:solidFill>
              <a:effectLst/>
              <a:uLnTx/>
              <a:uFillTx/>
              <a:latin typeface="Cambria"/>
              <a:ea typeface="+mn-ea"/>
              <a:cs typeface="Cambria"/>
            </a:endParaRPr>
          </a:p>
        </p:txBody>
      </p:sp>
      <p:sp>
        <p:nvSpPr>
          <p:cNvPr id="16" name="Subtitle 2">
            <a:extLst>
              <a:ext uri="{FF2B5EF4-FFF2-40B4-BE49-F238E27FC236}">
                <a16:creationId xmlns:a16="http://schemas.microsoft.com/office/drawing/2014/main" id="{1D9E8E94-71EF-DD0C-1CF0-0CD01F16F51D}"/>
              </a:ext>
            </a:extLst>
          </p:cNvPr>
          <p:cNvSpPr txBox="1">
            <a:spLocks/>
          </p:cNvSpPr>
          <p:nvPr/>
        </p:nvSpPr>
        <p:spPr>
          <a:xfrm>
            <a:off x="3839069" y="3992201"/>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err="1">
                <a:ln>
                  <a:noFill/>
                </a:ln>
                <a:solidFill>
                  <a:prstClr val="black"/>
                </a:solidFill>
                <a:effectLst/>
                <a:uLnTx/>
                <a:uFillTx/>
                <a:latin typeface="Cambria"/>
                <a:ea typeface="+mn-ea"/>
                <a:cs typeface="Cambria"/>
              </a:rPr>
              <a:t>Haocong</a:t>
            </a:r>
            <a:r>
              <a:rPr kumimoji="0" lang="en-US" sz="2400" b="0" i="0" u="none" strike="noStrike" kern="1200" cap="none" spc="0" normalizeH="0" baseline="0" noProof="0" dirty="0">
                <a:ln>
                  <a:noFill/>
                </a:ln>
                <a:solidFill>
                  <a:prstClr val="black"/>
                </a:solidFill>
                <a:effectLst/>
                <a:uLnTx/>
                <a:uFillTx/>
                <a:latin typeface="Cambria"/>
                <a:ea typeface="+mn-ea"/>
                <a:cs typeface="Cambria"/>
              </a:rPr>
              <a:t> Luo</a:t>
            </a:r>
          </a:p>
        </p:txBody>
      </p:sp>
      <p:sp>
        <p:nvSpPr>
          <p:cNvPr id="17" name="Subtitle 2">
            <a:extLst>
              <a:ext uri="{FF2B5EF4-FFF2-40B4-BE49-F238E27FC236}">
                <a16:creationId xmlns:a16="http://schemas.microsoft.com/office/drawing/2014/main" id="{98CFA8AF-A1AC-E009-6916-ED8B24478E99}"/>
              </a:ext>
            </a:extLst>
          </p:cNvPr>
          <p:cNvSpPr txBox="1">
            <a:spLocks/>
          </p:cNvSpPr>
          <p:nvPr/>
        </p:nvSpPr>
        <p:spPr>
          <a:xfrm>
            <a:off x="2400300" y="4477015"/>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Juan Gomez Luna</a:t>
            </a:r>
          </a:p>
        </p:txBody>
      </p:sp>
      <p:sp>
        <p:nvSpPr>
          <p:cNvPr id="18" name="Subtitle 2">
            <a:extLst>
              <a:ext uri="{FF2B5EF4-FFF2-40B4-BE49-F238E27FC236}">
                <a16:creationId xmlns:a16="http://schemas.microsoft.com/office/drawing/2014/main" id="{54CB6833-9650-04F2-CA1F-95A26C53F442}"/>
              </a:ext>
            </a:extLst>
          </p:cNvPr>
          <p:cNvSpPr txBox="1">
            <a:spLocks/>
          </p:cNvSpPr>
          <p:nvPr/>
        </p:nvSpPr>
        <p:spPr>
          <a:xfrm>
            <a:off x="4740237" y="448352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err="1">
                <a:ln>
                  <a:noFill/>
                </a:ln>
                <a:solidFill>
                  <a:prstClr val="black"/>
                </a:solidFill>
                <a:effectLst/>
                <a:uLnTx/>
                <a:uFillTx/>
                <a:latin typeface="Cambria"/>
                <a:ea typeface="+mn-ea"/>
                <a:cs typeface="Cambria"/>
              </a:rPr>
              <a:t>Onur</a:t>
            </a:r>
            <a:r>
              <a:rPr kumimoji="0" lang="en-US" sz="2400" b="0" i="0" u="none" strike="noStrike" kern="1200" cap="none" spc="0" normalizeH="0" baseline="0" noProof="0" dirty="0">
                <a:ln>
                  <a:noFill/>
                </a:ln>
                <a:solidFill>
                  <a:prstClr val="black"/>
                </a:solidFill>
                <a:effectLst/>
                <a:uLnTx/>
                <a:uFillTx/>
                <a:latin typeface="Cambria"/>
                <a:ea typeface="+mn-ea"/>
                <a:cs typeface="Cambria"/>
              </a:rPr>
              <a:t> </a:t>
            </a:r>
            <a:r>
              <a:rPr kumimoji="0" lang="en-US" sz="2400" b="0" i="0" u="none" strike="noStrike" kern="1200" cap="none" spc="0" normalizeH="0" baseline="0" noProof="0" dirty="0" err="1">
                <a:ln>
                  <a:noFill/>
                </a:ln>
                <a:solidFill>
                  <a:prstClr val="black"/>
                </a:solidFill>
                <a:effectLst/>
                <a:uLnTx/>
                <a:uFillTx/>
                <a:latin typeface="Cambria"/>
                <a:ea typeface="+mn-ea"/>
                <a:cs typeface="Cambria"/>
              </a:rPr>
              <a:t>Mutlu</a:t>
            </a:r>
            <a:endParaRPr kumimoji="0" lang="en-US" sz="2400" b="0" i="0" u="none" strike="noStrike" kern="1200" cap="none" spc="0" normalizeH="0" baseline="0" noProof="0" dirty="0">
              <a:ln>
                <a:noFill/>
              </a:ln>
              <a:solidFill>
                <a:prstClr val="black"/>
              </a:solidFill>
              <a:effectLst/>
              <a:uLnTx/>
              <a:uFillTx/>
              <a:latin typeface="Cambria"/>
              <a:ea typeface="+mn-ea"/>
              <a:cs typeface="Cambria"/>
            </a:endParaRPr>
          </a:p>
        </p:txBody>
      </p:sp>
      <p:sp>
        <p:nvSpPr>
          <p:cNvPr id="2" name="Subtitle 2">
            <a:extLst>
              <a:ext uri="{FF2B5EF4-FFF2-40B4-BE49-F238E27FC236}">
                <a16:creationId xmlns:a16="http://schemas.microsoft.com/office/drawing/2014/main" id="{CCC2B422-9C77-27EC-38DD-80E1B0A859F7}"/>
              </a:ext>
            </a:extLst>
          </p:cNvPr>
          <p:cNvSpPr txBox="1">
            <a:spLocks/>
          </p:cNvSpPr>
          <p:nvPr/>
        </p:nvSpPr>
        <p:spPr>
          <a:xfrm>
            <a:off x="-88587" y="4477015"/>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Behzad Salami</a:t>
            </a:r>
          </a:p>
        </p:txBody>
      </p:sp>
      <p:pic>
        <p:nvPicPr>
          <p:cNvPr id="5" name="Graphic 4">
            <a:extLst>
              <a:ext uri="{FF2B5EF4-FFF2-40B4-BE49-F238E27FC236}">
                <a16:creationId xmlns:a16="http://schemas.microsoft.com/office/drawing/2014/main" id="{143980A1-4DA2-E038-F7EE-200DAD8E08B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33508" y="5869064"/>
            <a:ext cx="2459664" cy="814797"/>
          </a:xfrm>
          <a:prstGeom prst="rect">
            <a:avLst/>
          </a:prstGeom>
        </p:spPr>
      </p:pic>
    </p:spTree>
    <p:extLst>
      <p:ext uri="{BB962C8B-B14F-4D97-AF65-F5344CB8AC3E}">
        <p14:creationId xmlns:p14="http://schemas.microsoft.com/office/powerpoint/2010/main" val="996510876"/>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The </a:t>
            </a:r>
            <a:r>
              <a:rPr lang="en-US" sz="4000" b="1" dirty="0" err="1"/>
              <a:t>RowHammer</a:t>
            </a:r>
            <a:r>
              <a:rPr lang="en-US" sz="4000" b="1" dirty="0"/>
              <a:t> Vulnerability (I)</a:t>
            </a:r>
          </a:p>
        </p:txBody>
      </p:sp>
      <p:pic>
        <p:nvPicPr>
          <p:cNvPr id="10" name="Picture 9">
            <a:extLst>
              <a:ext uri="{FF2B5EF4-FFF2-40B4-BE49-F238E27FC236}">
                <a16:creationId xmlns:a16="http://schemas.microsoft.com/office/drawing/2014/main" id="{BAD7C22F-4294-2E8B-4CFB-2323A3DB79E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741530" y="2478024"/>
            <a:ext cx="3761672" cy="2542032"/>
          </a:xfrm>
          <a:prstGeom prst="rect">
            <a:avLst/>
          </a:prstGeom>
          <a:noFill/>
          <a:ln>
            <a:noFill/>
          </a:ln>
        </p:spPr>
      </p:pic>
      <p:pic>
        <p:nvPicPr>
          <p:cNvPr id="11" name="Picture 10">
            <a:extLst>
              <a:ext uri="{FF2B5EF4-FFF2-40B4-BE49-F238E27FC236}">
                <a16:creationId xmlns:a16="http://schemas.microsoft.com/office/drawing/2014/main" id="{87A32330-7253-946A-34D0-074D171568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8002" y="2621194"/>
            <a:ext cx="1752600" cy="1752600"/>
          </a:xfrm>
          <a:prstGeom prst="rect">
            <a:avLst/>
          </a:prstGeom>
        </p:spPr>
      </p:pic>
      <p:sp>
        <p:nvSpPr>
          <p:cNvPr id="25" name="Left-Right Arrow 24">
            <a:extLst>
              <a:ext uri="{FF2B5EF4-FFF2-40B4-BE49-F238E27FC236}">
                <a16:creationId xmlns:a16="http://schemas.microsoft.com/office/drawing/2014/main" id="{7E0B86A5-377C-4AE9-5D56-6CC9B01BA0ED}"/>
              </a:ext>
            </a:extLst>
          </p:cNvPr>
          <p:cNvSpPr/>
          <p:nvPr/>
        </p:nvSpPr>
        <p:spPr>
          <a:xfrm>
            <a:off x="3188252" y="3054433"/>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26" name="TextBox 25">
            <a:extLst>
              <a:ext uri="{FF2B5EF4-FFF2-40B4-BE49-F238E27FC236}">
                <a16:creationId xmlns:a16="http://schemas.microsoft.com/office/drawing/2014/main" id="{CC954718-884A-A3CB-3858-F9D175B0658F}"/>
              </a:ext>
            </a:extLst>
          </p:cNvPr>
          <p:cNvSpPr txBox="1"/>
          <p:nvPr/>
        </p:nvSpPr>
        <p:spPr>
          <a:xfrm>
            <a:off x="840166" y="4125068"/>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CPU</a:t>
            </a:r>
          </a:p>
        </p:txBody>
      </p:sp>
      <p:sp>
        <p:nvSpPr>
          <p:cNvPr id="27" name="Rectangle 26">
            <a:extLst>
              <a:ext uri="{FF2B5EF4-FFF2-40B4-BE49-F238E27FC236}">
                <a16:creationId xmlns:a16="http://schemas.microsoft.com/office/drawing/2014/main" id="{40AF561C-2014-17DA-E481-A7AA7A460D1B}"/>
              </a:ext>
            </a:extLst>
          </p:cNvPr>
          <p:cNvSpPr/>
          <p:nvPr/>
        </p:nvSpPr>
        <p:spPr>
          <a:xfrm>
            <a:off x="4512930" y="4249969"/>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8C5F1490-C007-B622-B229-32DD3E9214D5}"/>
              </a:ext>
            </a:extLst>
          </p:cNvPr>
          <p:cNvSpPr txBox="1"/>
          <p:nvPr/>
        </p:nvSpPr>
        <p:spPr>
          <a:xfrm>
            <a:off x="4336366" y="4125068"/>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Module</a:t>
            </a:r>
          </a:p>
        </p:txBody>
      </p:sp>
      <p:sp>
        <p:nvSpPr>
          <p:cNvPr id="29" name="Rectangle 28">
            <a:extLst>
              <a:ext uri="{FF2B5EF4-FFF2-40B4-BE49-F238E27FC236}">
                <a16:creationId xmlns:a16="http://schemas.microsoft.com/office/drawing/2014/main" id="{6B657E82-0DB9-3E34-517A-AE3175449F66}"/>
              </a:ext>
            </a:extLst>
          </p:cNvPr>
          <p:cNvSpPr/>
          <p:nvPr/>
        </p:nvSpPr>
        <p:spPr>
          <a:xfrm>
            <a:off x="3802367" y="1513220"/>
            <a:ext cx="2305439"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54A84C"/>
                </a:solidFill>
                <a:effectLst/>
                <a:uLnTx/>
                <a:uFillTx/>
                <a:latin typeface="Cambria" panose="02040503050406030204" pitchFamily="18" charset="0"/>
                <a:ea typeface="+mn-ea"/>
                <a:cs typeface="+mn-cs"/>
              </a:rPr>
              <a:t>DRAM Chip</a:t>
            </a:r>
            <a:endParaRPr kumimoji="0" lang="en-US" sz="3200" b="0" i="0" u="none" strike="noStrike" kern="1200" cap="none" spc="0" normalizeH="0" baseline="0" noProof="0" dirty="0">
              <a:ln>
                <a:noFill/>
              </a:ln>
              <a:solidFill>
                <a:srgbClr val="54A84C"/>
              </a:solidFill>
              <a:effectLst/>
              <a:uLnTx/>
              <a:uFillTx/>
              <a:latin typeface="Cambria" panose="02040503050406030204" pitchFamily="18" charset="0"/>
              <a:ea typeface="+mn-ea"/>
              <a:cs typeface="+mn-cs"/>
            </a:endParaRPr>
          </a:p>
        </p:txBody>
      </p:sp>
      <p:cxnSp>
        <p:nvCxnSpPr>
          <p:cNvPr id="31" name="Curved Connector 30">
            <a:extLst>
              <a:ext uri="{FF2B5EF4-FFF2-40B4-BE49-F238E27FC236}">
                <a16:creationId xmlns:a16="http://schemas.microsoft.com/office/drawing/2014/main" id="{8F7BDD53-2748-7ECA-DCAB-2FC606C4D4FD}"/>
              </a:ext>
            </a:extLst>
          </p:cNvPr>
          <p:cNvCxnSpPr>
            <a:stCxn id="29" idx="2"/>
          </p:cNvCxnSpPr>
          <p:nvPr/>
        </p:nvCxnSpPr>
        <p:spPr>
          <a:xfrm rot="16200000" flipH="1">
            <a:off x="4705948" y="2347133"/>
            <a:ext cx="956438" cy="458161"/>
          </a:xfrm>
          <a:prstGeom prst="curvedConnector3">
            <a:avLst/>
          </a:prstGeom>
          <a:ln w="38100">
            <a:solidFill>
              <a:srgbClr val="54A84C"/>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8FD29000-2794-6FB3-EB04-DBB3FB708D7C}"/>
              </a:ext>
            </a:extLst>
          </p:cNvPr>
          <p:cNvSpPr/>
          <p:nvPr/>
        </p:nvSpPr>
        <p:spPr>
          <a:xfrm>
            <a:off x="5279136" y="3157728"/>
            <a:ext cx="377952" cy="487680"/>
          </a:xfrm>
          <a:prstGeom prst="rect">
            <a:avLst/>
          </a:prstGeom>
          <a:noFill/>
          <a:ln w="38100">
            <a:solidFill>
              <a:srgbClr val="54A8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87149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animBg="1"/>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The </a:t>
            </a:r>
            <a:r>
              <a:rPr lang="en-US" sz="4000" b="1" dirty="0" err="1"/>
              <a:t>RowHammer</a:t>
            </a:r>
            <a:r>
              <a:rPr lang="en-US" sz="4000" b="1" dirty="0"/>
              <a:t> Vulnerability (II)</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987541"/>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5" name="Rounded Rectangle 4">
            <a:extLst>
              <a:ext uri="{FF2B5EF4-FFF2-40B4-BE49-F238E27FC236}">
                <a16:creationId xmlns:a16="http://schemas.microsoft.com/office/drawing/2014/main" id="{7A085F27-A4ED-C14E-AD95-8BF59A083EB0}"/>
              </a:ext>
            </a:extLst>
          </p:cNvPr>
          <p:cNvSpPr/>
          <p:nvPr/>
        </p:nvSpPr>
        <p:spPr>
          <a:xfrm>
            <a:off x="579892" y="1103409"/>
            <a:ext cx="7984215" cy="43180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 name="Straight Connector 14">
            <a:extLst>
              <a:ext uri="{FF2B5EF4-FFF2-40B4-BE49-F238E27FC236}">
                <a16:creationId xmlns:a16="http://schemas.microsoft.com/office/drawing/2014/main" id="{C05B6157-A106-4B44-80E1-EDD303BA10FF}"/>
              </a:ext>
            </a:extLst>
          </p:cNvPr>
          <p:cNvCxnSpPr>
            <a:cxnSpLocks/>
          </p:cNvCxnSpPr>
          <p:nvPr/>
        </p:nvCxnSpPr>
        <p:spPr>
          <a:xfrm>
            <a:off x="1024997" y="220071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A7FA5B-B3FC-2849-8E6D-CC87AF1FB831}"/>
              </a:ext>
            </a:extLst>
          </p:cNvPr>
          <p:cNvCxnSpPr>
            <a:cxnSpLocks/>
          </p:cNvCxnSpPr>
          <p:nvPr/>
        </p:nvCxnSpPr>
        <p:spPr>
          <a:xfrm>
            <a:off x="1024997" y="288651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CA874E0-B63D-EB41-93F1-F757F837BC90}"/>
              </a:ext>
            </a:extLst>
          </p:cNvPr>
          <p:cNvCxnSpPr>
            <a:cxnSpLocks/>
          </p:cNvCxnSpPr>
          <p:nvPr/>
        </p:nvCxnSpPr>
        <p:spPr>
          <a:xfrm>
            <a:off x="1024997" y="3568518"/>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2DCADF-F6BB-2744-8F77-C4CA8D44C2E8}"/>
              </a:ext>
            </a:extLst>
          </p:cNvPr>
          <p:cNvCxnSpPr>
            <a:cxnSpLocks/>
          </p:cNvCxnSpPr>
          <p:nvPr/>
        </p:nvCxnSpPr>
        <p:spPr>
          <a:xfrm>
            <a:off x="1024997" y="424287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2729E55-0D25-E64C-A8F5-6A9F1F824F9B}"/>
              </a:ext>
            </a:extLst>
          </p:cNvPr>
          <p:cNvCxnSpPr>
            <a:cxnSpLocks/>
          </p:cNvCxnSpPr>
          <p:nvPr/>
        </p:nvCxnSpPr>
        <p:spPr>
          <a:xfrm>
            <a:off x="1024997" y="4883419"/>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24ED067-4255-A64A-A059-8A5B04DE4C1C}"/>
              </a:ext>
            </a:extLst>
          </p:cNvPr>
          <p:cNvSpPr/>
          <p:nvPr/>
        </p:nvSpPr>
        <p:spPr>
          <a:xfrm>
            <a:off x="1436477" y="1867326"/>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3" name="Rectangle 12">
            <a:extLst>
              <a:ext uri="{FF2B5EF4-FFF2-40B4-BE49-F238E27FC236}">
                <a16:creationId xmlns:a16="http://schemas.microsoft.com/office/drawing/2014/main" id="{615884F7-A7E6-BC4D-9216-A6F9802D95B8}"/>
              </a:ext>
            </a:extLst>
          </p:cNvPr>
          <p:cNvSpPr/>
          <p:nvPr/>
        </p:nvSpPr>
        <p:spPr>
          <a:xfrm>
            <a:off x="1436477" y="4575677"/>
            <a:ext cx="6278880" cy="64963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B6936DDF-CF00-4EFC-8FAF-61206FCCE107}"/>
              </a:ext>
            </a:extLst>
          </p:cNvPr>
          <p:cNvSpPr/>
          <p:nvPr/>
        </p:nvSpPr>
        <p:spPr>
          <a:xfrm>
            <a:off x="1436477" y="2541638"/>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22" name="Rectangle 21">
            <a:extLst>
              <a:ext uri="{FF2B5EF4-FFF2-40B4-BE49-F238E27FC236}">
                <a16:creationId xmlns:a16="http://schemas.microsoft.com/office/drawing/2014/main" id="{DD9D894C-ECF9-4880-9448-3E2DA01CB7C9}"/>
              </a:ext>
            </a:extLst>
          </p:cNvPr>
          <p:cNvSpPr/>
          <p:nvPr/>
        </p:nvSpPr>
        <p:spPr>
          <a:xfrm>
            <a:off x="1436477" y="3207386"/>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23" name="Rectangle 22">
            <a:extLst>
              <a:ext uri="{FF2B5EF4-FFF2-40B4-BE49-F238E27FC236}">
                <a16:creationId xmlns:a16="http://schemas.microsoft.com/office/drawing/2014/main" id="{89A5C373-5E24-4FD4-B603-BB64ED344647}"/>
              </a:ext>
            </a:extLst>
          </p:cNvPr>
          <p:cNvSpPr/>
          <p:nvPr/>
        </p:nvSpPr>
        <p:spPr>
          <a:xfrm>
            <a:off x="1436477" y="3880685"/>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24" name="Rectangle 23">
            <a:extLst>
              <a:ext uri="{FF2B5EF4-FFF2-40B4-BE49-F238E27FC236}">
                <a16:creationId xmlns:a16="http://schemas.microsoft.com/office/drawing/2014/main" id="{109E57F1-27F1-447A-B3F5-49B7E8DEADBE}"/>
              </a:ext>
            </a:extLst>
          </p:cNvPr>
          <p:cNvSpPr/>
          <p:nvPr/>
        </p:nvSpPr>
        <p:spPr>
          <a:xfrm>
            <a:off x="1436477" y="4558603"/>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56" name="Content Placeholder 2">
            <a:extLst>
              <a:ext uri="{FF2B5EF4-FFF2-40B4-BE49-F238E27FC236}">
                <a16:creationId xmlns:a16="http://schemas.microsoft.com/office/drawing/2014/main" id="{C78EA9EB-F44F-45A3-9113-B89C878AFBFE}"/>
              </a:ext>
            </a:extLst>
          </p:cNvPr>
          <p:cNvSpPr txBox="1">
            <a:spLocks/>
          </p:cNvSpPr>
          <p:nvPr/>
        </p:nvSpPr>
        <p:spPr>
          <a:xfrm>
            <a:off x="75991" y="5614535"/>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Repeatedly </a:t>
            </a:r>
            <a:r>
              <a:rPr kumimoji="0" lang="en-US" sz="25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opening</a:t>
            </a:r>
            <a:r>
              <a:rPr kumimoji="0" lang="en-US" sz="25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(activating) </a:t>
            </a:r>
            <a:r>
              <a:rPr kumimoji="0" lang="en-US" sz="2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a:t>
            </a:r>
            <a:r>
              <a:rPr kumimoji="0" lang="en-US" sz="25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closing</a:t>
            </a:r>
            <a:r>
              <a:rPr kumimoji="0" lang="en-US" sz="25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5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precharging</a:t>
            </a:r>
            <a:r>
              <a:rPr kumimoji="0" lang="en-US" sz="25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row causes </a:t>
            </a:r>
            <a:r>
              <a:rPr kumimoji="0" lang="en-US" sz="25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RowHammer</a:t>
            </a:r>
            <a:r>
              <a:rPr kumimoji="0" lang="en-US" sz="25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bit flips</a:t>
            </a:r>
            <a:r>
              <a:rPr kumimoji="0" lang="en-US" sz="25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nearby rows</a:t>
            </a:r>
            <a:endParaRPr kumimoji="0" lang="en-US" sz="25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7C9C0E07-D94C-48B6-BEB6-DB89E650DAA9}"/>
              </a:ext>
            </a:extLst>
          </p:cNvPr>
          <p:cNvGrpSpPr/>
          <p:nvPr/>
        </p:nvGrpSpPr>
        <p:grpSpPr>
          <a:xfrm>
            <a:off x="1428644" y="2539660"/>
            <a:ext cx="6286713" cy="1990657"/>
            <a:chOff x="1428644" y="1937227"/>
            <a:chExt cx="6286713" cy="1990657"/>
          </a:xfrm>
        </p:grpSpPr>
        <p:sp>
          <p:nvSpPr>
            <p:cNvPr id="58" name="Rectangle 57">
              <a:extLst>
                <a:ext uri="{FF2B5EF4-FFF2-40B4-BE49-F238E27FC236}">
                  <a16:creationId xmlns:a16="http://schemas.microsoft.com/office/drawing/2014/main" id="{4FE156D8-70F5-4C67-B453-2AF3A52022A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57" name="Content Placeholder 2">
              <a:extLst>
                <a:ext uri="{FF2B5EF4-FFF2-40B4-BE49-F238E27FC236}">
                  <a16:creationId xmlns:a16="http://schemas.microsoft.com/office/drawing/2014/main" id="{93F19E91-E237-4B80-9D4F-D248EBC468B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open</a:t>
              </a:r>
            </a:p>
          </p:txBody>
        </p:sp>
        <p:sp>
          <p:nvSpPr>
            <p:cNvPr id="59" name="Rectangle 58">
              <a:extLst>
                <a:ext uri="{FF2B5EF4-FFF2-40B4-BE49-F238E27FC236}">
                  <a16:creationId xmlns:a16="http://schemas.microsoft.com/office/drawing/2014/main" id="{176E8814-72AD-4261-A762-E4EEB1025B22}"/>
                </a:ext>
              </a:extLst>
            </p:cNvPr>
            <p:cNvSpPr/>
            <p:nvPr/>
          </p:nvSpPr>
          <p:spPr>
            <a:xfrm>
              <a:off x="1436477" y="1937227"/>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0" name="Rectangle 59">
              <a:extLst>
                <a:ext uri="{FF2B5EF4-FFF2-40B4-BE49-F238E27FC236}">
                  <a16:creationId xmlns:a16="http://schemas.microsoft.com/office/drawing/2014/main" id="{5865DC31-76F5-4815-8DFB-122C37217C8F}"/>
                </a:ext>
              </a:extLst>
            </p:cNvPr>
            <p:cNvSpPr/>
            <p:nvPr/>
          </p:nvSpPr>
          <p:spPr>
            <a:xfrm>
              <a:off x="1436477" y="3278252"/>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grpSp>
      <p:grpSp>
        <p:nvGrpSpPr>
          <p:cNvPr id="9" name="Group 8">
            <a:extLst>
              <a:ext uri="{FF2B5EF4-FFF2-40B4-BE49-F238E27FC236}">
                <a16:creationId xmlns:a16="http://schemas.microsoft.com/office/drawing/2014/main" id="{51F05092-E1D6-44BB-A59E-1BDA8528CE69}"/>
              </a:ext>
            </a:extLst>
          </p:cNvPr>
          <p:cNvGrpSpPr/>
          <p:nvPr/>
        </p:nvGrpSpPr>
        <p:grpSpPr>
          <a:xfrm>
            <a:off x="1428644" y="3206397"/>
            <a:ext cx="6286713" cy="649632"/>
            <a:chOff x="1428644" y="2603964"/>
            <a:chExt cx="6286713" cy="649632"/>
          </a:xfrm>
        </p:grpSpPr>
        <p:sp>
          <p:nvSpPr>
            <p:cNvPr id="61" name="Rectangle 60">
              <a:extLst>
                <a:ext uri="{FF2B5EF4-FFF2-40B4-BE49-F238E27FC236}">
                  <a16:creationId xmlns:a16="http://schemas.microsoft.com/office/drawing/2014/main" id="{E8896486-F152-49E7-B46F-6349E0B93A80}"/>
                </a:ext>
              </a:extLst>
            </p:cNvPr>
            <p:cNvSpPr/>
            <p:nvPr/>
          </p:nvSpPr>
          <p:spPr>
            <a:xfrm>
              <a:off x="1436477" y="2603964"/>
              <a:ext cx="6278880" cy="649632"/>
            </a:xfrm>
            <a:prstGeom prst="rect">
              <a:avLst/>
            </a:prstGeom>
            <a:solidFill>
              <a:srgbClr val="D8D9D8"/>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2" name="Content Placeholder 2">
              <a:extLst>
                <a:ext uri="{FF2B5EF4-FFF2-40B4-BE49-F238E27FC236}">
                  <a16:creationId xmlns:a16="http://schemas.microsoft.com/office/drawing/2014/main" id="{360280D7-FF36-4E2C-8206-9D26C004139B}"/>
                </a:ext>
              </a:extLst>
            </p:cNvPr>
            <p:cNvSpPr txBox="1">
              <a:spLocks/>
            </p:cNvSpPr>
            <p:nvPr/>
          </p:nvSpPr>
          <p:spPr>
            <a:xfrm>
              <a:off x="1428644" y="2645717"/>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63" name="Group 62">
            <a:extLst>
              <a:ext uri="{FF2B5EF4-FFF2-40B4-BE49-F238E27FC236}">
                <a16:creationId xmlns:a16="http://schemas.microsoft.com/office/drawing/2014/main" id="{A4607016-D3C8-4B92-BDB6-4E8EC9785BBD}"/>
              </a:ext>
            </a:extLst>
          </p:cNvPr>
          <p:cNvGrpSpPr/>
          <p:nvPr/>
        </p:nvGrpSpPr>
        <p:grpSpPr>
          <a:xfrm>
            <a:off x="1425311" y="1867326"/>
            <a:ext cx="6286713" cy="3344517"/>
            <a:chOff x="1428644" y="1260576"/>
            <a:chExt cx="6286713" cy="3344517"/>
          </a:xfrm>
        </p:grpSpPr>
        <p:sp>
          <p:nvSpPr>
            <p:cNvPr id="64" name="Rectangle 63">
              <a:extLst>
                <a:ext uri="{FF2B5EF4-FFF2-40B4-BE49-F238E27FC236}">
                  <a16:creationId xmlns:a16="http://schemas.microsoft.com/office/drawing/2014/main" id="{4827DD48-A518-432B-BBDC-DCAB727C9C21}"/>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5" name="Content Placeholder 2">
              <a:extLst>
                <a:ext uri="{FF2B5EF4-FFF2-40B4-BE49-F238E27FC236}">
                  <a16:creationId xmlns:a16="http://schemas.microsoft.com/office/drawing/2014/main" id="{1B6CB13E-8A01-492F-A9D5-56CA01915C9A}"/>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open</a:t>
              </a:r>
            </a:p>
          </p:txBody>
        </p:sp>
        <p:sp>
          <p:nvSpPr>
            <p:cNvPr id="66" name="Rectangle 65">
              <a:extLst>
                <a:ext uri="{FF2B5EF4-FFF2-40B4-BE49-F238E27FC236}">
                  <a16:creationId xmlns:a16="http://schemas.microsoft.com/office/drawing/2014/main" id="{040027B3-AD74-4F8A-AF75-21824B3047E3}"/>
                </a:ext>
              </a:extLst>
            </p:cNvPr>
            <p:cNvSpPr/>
            <p:nvPr/>
          </p:nvSpPr>
          <p:spPr>
            <a:xfrm>
              <a:off x="1436477" y="1937227"/>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88B15D70-3D3F-4C5B-BBCC-0C60E3F0760E}"/>
                </a:ext>
              </a:extLst>
            </p:cNvPr>
            <p:cNvSpPr/>
            <p:nvPr/>
          </p:nvSpPr>
          <p:spPr>
            <a:xfrm>
              <a:off x="1436477" y="3278252"/>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68" name="Rectangle 67">
              <a:extLst>
                <a:ext uri="{FF2B5EF4-FFF2-40B4-BE49-F238E27FC236}">
                  <a16:creationId xmlns:a16="http://schemas.microsoft.com/office/drawing/2014/main" id="{292EEC27-8A6F-47DA-9DC0-DE930E7EE26A}"/>
                </a:ext>
              </a:extLst>
            </p:cNvPr>
            <p:cNvSpPr/>
            <p:nvPr/>
          </p:nvSpPr>
          <p:spPr>
            <a:xfrm>
              <a:off x="1436477" y="1260576"/>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9" name="Rectangle 68">
              <a:extLst>
                <a:ext uri="{FF2B5EF4-FFF2-40B4-BE49-F238E27FC236}">
                  <a16:creationId xmlns:a16="http://schemas.microsoft.com/office/drawing/2014/main" id="{719895E8-4554-4172-9C6A-54AADFA3DF71}"/>
                </a:ext>
              </a:extLst>
            </p:cNvPr>
            <p:cNvSpPr/>
            <p:nvPr/>
          </p:nvSpPr>
          <p:spPr>
            <a:xfrm>
              <a:off x="1436477" y="3955461"/>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grpSp>
        <p:nvGrpSpPr>
          <p:cNvPr id="78" name="Group 77">
            <a:extLst>
              <a:ext uri="{FF2B5EF4-FFF2-40B4-BE49-F238E27FC236}">
                <a16:creationId xmlns:a16="http://schemas.microsoft.com/office/drawing/2014/main" id="{BF8A0D40-2A4A-4EFF-AB16-F74053223421}"/>
              </a:ext>
            </a:extLst>
          </p:cNvPr>
          <p:cNvGrpSpPr/>
          <p:nvPr/>
        </p:nvGrpSpPr>
        <p:grpSpPr>
          <a:xfrm>
            <a:off x="-7303181" y="4007605"/>
            <a:ext cx="6286713" cy="649632"/>
            <a:chOff x="1428644" y="2604952"/>
            <a:chExt cx="6286713" cy="649632"/>
          </a:xfrm>
        </p:grpSpPr>
        <p:sp>
          <p:nvSpPr>
            <p:cNvPr id="79" name="Rectangle 78">
              <a:extLst>
                <a:ext uri="{FF2B5EF4-FFF2-40B4-BE49-F238E27FC236}">
                  <a16:creationId xmlns:a16="http://schemas.microsoft.com/office/drawing/2014/main" id="{C69D592F-9EFC-413D-BBDA-6EE340E691F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80" name="Content Placeholder 2">
              <a:extLst>
                <a:ext uri="{FF2B5EF4-FFF2-40B4-BE49-F238E27FC236}">
                  <a16:creationId xmlns:a16="http://schemas.microsoft.com/office/drawing/2014/main" id="{180AB318-53C1-4180-83A9-568BE5736AD0}"/>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2" name="Group 11">
            <a:extLst>
              <a:ext uri="{FF2B5EF4-FFF2-40B4-BE49-F238E27FC236}">
                <a16:creationId xmlns:a16="http://schemas.microsoft.com/office/drawing/2014/main" id="{98C00C2C-D80D-4BF3-A044-1E8F9765C6CA}"/>
              </a:ext>
            </a:extLst>
          </p:cNvPr>
          <p:cNvGrpSpPr/>
          <p:nvPr/>
        </p:nvGrpSpPr>
        <p:grpSpPr>
          <a:xfrm>
            <a:off x="5458418" y="1926636"/>
            <a:ext cx="2285690" cy="3181114"/>
            <a:chOff x="5458418" y="1324203"/>
            <a:chExt cx="2285690" cy="3181114"/>
          </a:xfrm>
        </p:grpSpPr>
        <p:sp>
          <p:nvSpPr>
            <p:cNvPr id="93" name="Rectangle 92">
              <a:extLst>
                <a:ext uri="{FF2B5EF4-FFF2-40B4-BE49-F238E27FC236}">
                  <a16:creationId xmlns:a16="http://schemas.microsoft.com/office/drawing/2014/main" id="{B37D456E-3E80-49A5-8AEB-B855AEABC53B}"/>
                </a:ext>
              </a:extLst>
            </p:cNvPr>
            <p:cNvSpPr/>
            <p:nvPr/>
          </p:nvSpPr>
          <p:spPr>
            <a:xfrm>
              <a:off x="6016776" y="1324203"/>
              <a:ext cx="1727332"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102" name="Rectangle 101">
              <a:extLst>
                <a:ext uri="{FF2B5EF4-FFF2-40B4-BE49-F238E27FC236}">
                  <a16:creationId xmlns:a16="http://schemas.microsoft.com/office/drawing/2014/main" id="{E75BF2EF-60F7-419B-8036-597209688DD0}"/>
                </a:ext>
              </a:extLst>
            </p:cNvPr>
            <p:cNvSpPr/>
            <p:nvPr/>
          </p:nvSpPr>
          <p:spPr>
            <a:xfrm>
              <a:off x="6016776" y="2039174"/>
              <a:ext cx="1727332"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103" name="Rectangle 102">
              <a:extLst>
                <a:ext uri="{FF2B5EF4-FFF2-40B4-BE49-F238E27FC236}">
                  <a16:creationId xmlns:a16="http://schemas.microsoft.com/office/drawing/2014/main" id="{120CA236-6655-4C8A-8A9E-2547A1536D41}"/>
                </a:ext>
              </a:extLst>
            </p:cNvPr>
            <p:cNvSpPr/>
            <p:nvPr/>
          </p:nvSpPr>
          <p:spPr>
            <a:xfrm>
              <a:off x="6016776" y="3372315"/>
              <a:ext cx="1727332"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104" name="Rectangle 103">
              <a:extLst>
                <a:ext uri="{FF2B5EF4-FFF2-40B4-BE49-F238E27FC236}">
                  <a16:creationId xmlns:a16="http://schemas.microsoft.com/office/drawing/2014/main" id="{89C52AB6-C015-47D4-A57E-9C4F2BBF270B}"/>
                </a:ext>
              </a:extLst>
            </p:cNvPr>
            <p:cNvSpPr/>
            <p:nvPr/>
          </p:nvSpPr>
          <p:spPr>
            <a:xfrm>
              <a:off x="6016776" y="4043652"/>
              <a:ext cx="1727332"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91" name="Rectangle 90">
              <a:extLst>
                <a:ext uri="{FF2B5EF4-FFF2-40B4-BE49-F238E27FC236}">
                  <a16:creationId xmlns:a16="http://schemas.microsoft.com/office/drawing/2014/main" id="{F8CE62B5-47F7-4D07-AA22-F6DECEC6E88A}"/>
                </a:ext>
              </a:extLst>
            </p:cNvPr>
            <p:cNvSpPr/>
            <p:nvPr/>
          </p:nvSpPr>
          <p:spPr>
            <a:xfrm>
              <a:off x="5458418" y="2685155"/>
              <a:ext cx="2285690"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48" name="Group 47">
            <a:extLst>
              <a:ext uri="{FF2B5EF4-FFF2-40B4-BE49-F238E27FC236}">
                <a16:creationId xmlns:a16="http://schemas.microsoft.com/office/drawing/2014/main" id="{7B431FD1-5BE2-2C44-B9F7-09D6F43E9360}"/>
              </a:ext>
            </a:extLst>
          </p:cNvPr>
          <p:cNvGrpSpPr/>
          <p:nvPr/>
        </p:nvGrpSpPr>
        <p:grpSpPr>
          <a:xfrm>
            <a:off x="1426445" y="3220805"/>
            <a:ext cx="6286713" cy="649632"/>
            <a:chOff x="1428644" y="2604952"/>
            <a:chExt cx="6286713" cy="649632"/>
          </a:xfrm>
        </p:grpSpPr>
        <p:sp>
          <p:nvSpPr>
            <p:cNvPr id="49" name="Rectangle 48">
              <a:extLst>
                <a:ext uri="{FF2B5EF4-FFF2-40B4-BE49-F238E27FC236}">
                  <a16:creationId xmlns:a16="http://schemas.microsoft.com/office/drawing/2014/main" id="{AA1496F3-3EC1-9344-A3C2-C19ACAE2471F}"/>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50" name="Content Placeholder 2">
              <a:extLst>
                <a:ext uri="{FF2B5EF4-FFF2-40B4-BE49-F238E27FC236}">
                  <a16:creationId xmlns:a16="http://schemas.microsoft.com/office/drawing/2014/main" id="{C3935D28-5E78-4343-902C-540DBB9F6F0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open</a:t>
              </a:r>
            </a:p>
          </p:txBody>
        </p:sp>
      </p:grpSp>
      <p:grpSp>
        <p:nvGrpSpPr>
          <p:cNvPr id="7" name="Group 6">
            <a:extLst>
              <a:ext uri="{FF2B5EF4-FFF2-40B4-BE49-F238E27FC236}">
                <a16:creationId xmlns:a16="http://schemas.microsoft.com/office/drawing/2014/main" id="{8B5172BE-DABD-144A-A583-5E47F38C7D5C}"/>
              </a:ext>
            </a:extLst>
          </p:cNvPr>
          <p:cNvGrpSpPr/>
          <p:nvPr/>
        </p:nvGrpSpPr>
        <p:grpSpPr>
          <a:xfrm>
            <a:off x="1429663" y="3216019"/>
            <a:ext cx="6278880" cy="649632"/>
            <a:chOff x="-3925255" y="4700899"/>
            <a:chExt cx="6278880" cy="649632"/>
          </a:xfrm>
        </p:grpSpPr>
        <p:sp>
          <p:nvSpPr>
            <p:cNvPr id="51" name="Rectangle 50">
              <a:extLst>
                <a:ext uri="{FF2B5EF4-FFF2-40B4-BE49-F238E27FC236}">
                  <a16:creationId xmlns:a16="http://schemas.microsoft.com/office/drawing/2014/main" id="{AC440CBA-2BEC-274B-9890-215243780C35}"/>
                </a:ext>
              </a:extLst>
            </p:cNvPr>
            <p:cNvSpPr/>
            <p:nvPr/>
          </p:nvSpPr>
          <p:spPr>
            <a:xfrm>
              <a:off x="-3925255" y="4700899"/>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52" name="Content Placeholder 2">
              <a:extLst>
                <a:ext uri="{FF2B5EF4-FFF2-40B4-BE49-F238E27FC236}">
                  <a16:creationId xmlns:a16="http://schemas.microsoft.com/office/drawing/2014/main" id="{D2FA242F-D615-8C4E-AC81-1DDED9EF01EA}"/>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sp>
        <p:nvSpPr>
          <p:cNvPr id="54" name="Rectangle 53">
            <a:extLst>
              <a:ext uri="{FF2B5EF4-FFF2-40B4-BE49-F238E27FC236}">
                <a16:creationId xmlns:a16="http://schemas.microsoft.com/office/drawing/2014/main" id="{A82EC301-6147-C84F-8673-82CE40BC8335}"/>
              </a:ext>
            </a:extLst>
          </p:cNvPr>
          <p:cNvSpPr/>
          <p:nvPr/>
        </p:nvSpPr>
        <p:spPr>
          <a:xfrm>
            <a:off x="9260517" y="3718684"/>
            <a:ext cx="2285690"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8" name="Rectangle 7">
            <a:extLst>
              <a:ext uri="{FF2B5EF4-FFF2-40B4-BE49-F238E27FC236}">
                <a16:creationId xmlns:a16="http://schemas.microsoft.com/office/drawing/2014/main" id="{28E6E4A5-0DF6-F848-BCDF-6D0D92E07801}"/>
              </a:ext>
            </a:extLst>
          </p:cNvPr>
          <p:cNvSpPr/>
          <p:nvPr/>
        </p:nvSpPr>
        <p:spPr>
          <a:xfrm>
            <a:off x="3436607" y="1117666"/>
            <a:ext cx="2305439"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Chip</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71" name="Multiply 70">
            <a:extLst>
              <a:ext uri="{FF2B5EF4-FFF2-40B4-BE49-F238E27FC236}">
                <a16:creationId xmlns:a16="http://schemas.microsoft.com/office/drawing/2014/main" id="{7620920D-1E50-5D4E-8E4D-40DBD607206F}"/>
              </a:ext>
            </a:extLst>
          </p:cNvPr>
          <p:cNvSpPr/>
          <p:nvPr/>
        </p:nvSpPr>
        <p:spPr>
          <a:xfrm>
            <a:off x="5472747" y="2521432"/>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Multiply 71">
            <a:extLst>
              <a:ext uri="{FF2B5EF4-FFF2-40B4-BE49-F238E27FC236}">
                <a16:creationId xmlns:a16="http://schemas.microsoft.com/office/drawing/2014/main" id="{C1C9C404-0CE3-8E42-871C-F215B43C0A09}"/>
              </a:ext>
            </a:extLst>
          </p:cNvPr>
          <p:cNvSpPr/>
          <p:nvPr/>
        </p:nvSpPr>
        <p:spPr>
          <a:xfrm>
            <a:off x="2915079" y="385016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EB029607-2E88-EC41-B664-591E62C2DFC8}"/>
              </a:ext>
            </a:extLst>
          </p:cNvPr>
          <p:cNvGrpSpPr/>
          <p:nvPr/>
        </p:nvGrpSpPr>
        <p:grpSpPr>
          <a:xfrm>
            <a:off x="1496469" y="1853449"/>
            <a:ext cx="4243124" cy="3386177"/>
            <a:chOff x="1746836" y="1682309"/>
            <a:chExt cx="4243124" cy="3386177"/>
          </a:xfrm>
        </p:grpSpPr>
        <p:sp>
          <p:nvSpPr>
            <p:cNvPr id="14" name="Multiply 13">
              <a:extLst>
                <a:ext uri="{FF2B5EF4-FFF2-40B4-BE49-F238E27FC236}">
                  <a16:creationId xmlns:a16="http://schemas.microsoft.com/office/drawing/2014/main" id="{A5C1CA2C-E2FF-3347-A225-2037EDBEBB10}"/>
                </a:ext>
              </a:extLst>
            </p:cNvPr>
            <p:cNvSpPr/>
            <p:nvPr/>
          </p:nvSpPr>
          <p:spPr>
            <a:xfrm>
              <a:off x="2539369" y="168230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Multiply 69">
              <a:extLst>
                <a:ext uri="{FF2B5EF4-FFF2-40B4-BE49-F238E27FC236}">
                  <a16:creationId xmlns:a16="http://schemas.microsoft.com/office/drawing/2014/main" id="{0F68923F-8FD3-0349-8CA5-8AFF2A3446CA}"/>
                </a:ext>
              </a:extLst>
            </p:cNvPr>
            <p:cNvSpPr/>
            <p:nvPr/>
          </p:nvSpPr>
          <p:spPr>
            <a:xfrm>
              <a:off x="3456171" y="2348675"/>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Multiply 72">
              <a:extLst>
                <a:ext uri="{FF2B5EF4-FFF2-40B4-BE49-F238E27FC236}">
                  <a16:creationId xmlns:a16="http://schemas.microsoft.com/office/drawing/2014/main" id="{2AAE3F87-E15C-6D41-BB72-F268AE4CCFC3}"/>
                </a:ext>
              </a:extLst>
            </p:cNvPr>
            <p:cNvSpPr/>
            <p:nvPr/>
          </p:nvSpPr>
          <p:spPr>
            <a:xfrm>
              <a:off x="5295711" y="3710626"/>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Multiply 73">
              <a:extLst>
                <a:ext uri="{FF2B5EF4-FFF2-40B4-BE49-F238E27FC236}">
                  <a16:creationId xmlns:a16="http://schemas.microsoft.com/office/drawing/2014/main" id="{1005A848-D5E8-7C42-A549-CDE4B11035DF}"/>
                </a:ext>
              </a:extLst>
            </p:cNvPr>
            <p:cNvSpPr/>
            <p:nvPr/>
          </p:nvSpPr>
          <p:spPr>
            <a:xfrm>
              <a:off x="1746836" y="4374237"/>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88806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4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71" grpId="0" animBg="1"/>
      <p:bldP spid="72" grpId="0" animBg="1"/>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1225286" y="6477568"/>
            <a:ext cx="7056784" cy="369332"/>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2" name="Title 1">
            <a:extLst>
              <a:ext uri="{FF2B5EF4-FFF2-40B4-BE49-F238E27FC236}">
                <a16:creationId xmlns:a16="http://schemas.microsoft.com/office/drawing/2014/main" id="{BB8621A1-3090-4E5A-A69D-6EF41E5B4C98}"/>
              </a:ext>
            </a:extLst>
          </p:cNvPr>
          <p:cNvSpPr>
            <a:spLocks noGrp="1"/>
          </p:cNvSpPr>
          <p:nvPr>
            <p:ph type="title"/>
          </p:nvPr>
        </p:nvSpPr>
        <p:spPr/>
        <p:txBody>
          <a:bodyPr/>
          <a:lstStyle/>
          <a:p>
            <a:r>
              <a:rPr lang="en-US" sz="4000" dirty="0"/>
              <a:t>A Simple Program Can Induce Bitflips</a:t>
            </a:r>
            <a:endParaRPr lang="en-CH" sz="4000" dirty="0"/>
          </a:p>
        </p:txBody>
      </p:sp>
    </p:spTree>
    <p:extLst>
      <p:ext uri="{BB962C8B-B14F-4D97-AF65-F5344CB8AC3E}">
        <p14:creationId xmlns:p14="http://schemas.microsoft.com/office/powerpoint/2010/main" val="2501095390"/>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EBB4EE-6F79-9772-A0A7-F46A73D9726D}"/>
              </a:ext>
            </a:extLst>
          </p:cNvPr>
          <p:cNvPicPr>
            <a:picLocks noChangeAspect="1"/>
          </p:cNvPicPr>
          <p:nvPr/>
        </p:nvPicPr>
        <p:blipFill>
          <a:blip r:embed="rId3"/>
          <a:stretch>
            <a:fillRect/>
          </a:stretch>
        </p:blipFill>
        <p:spPr>
          <a:xfrm>
            <a:off x="685800" y="1880808"/>
            <a:ext cx="7772400" cy="1379833"/>
          </a:xfrm>
          <a:prstGeom prst="rect">
            <a:avLst/>
          </a:prstGeom>
        </p:spPr>
      </p:pic>
      <p:pic>
        <p:nvPicPr>
          <p:cNvPr id="7" name="Picture 6"/>
          <p:cNvPicPr>
            <a:picLocks noChangeAspect="1"/>
          </p:cNvPicPr>
          <p:nvPr/>
        </p:nvPicPr>
        <p:blipFill>
          <a:blip r:embed="rId4"/>
          <a:stretch>
            <a:fillRect/>
          </a:stretch>
        </p:blipFill>
        <p:spPr>
          <a:xfrm>
            <a:off x="266217" y="3353246"/>
            <a:ext cx="8299048" cy="3116038"/>
          </a:xfrm>
          <a:prstGeom prst="rect">
            <a:avLst/>
          </a:prstGeom>
        </p:spPr>
      </p:pic>
      <p:pic>
        <p:nvPicPr>
          <p:cNvPr id="8" name="Picture 7"/>
          <p:cNvPicPr>
            <a:picLocks noChangeAspect="1"/>
          </p:cNvPicPr>
          <p:nvPr/>
        </p:nvPicPr>
        <p:blipFill>
          <a:blip r:embed="rId5"/>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6"/>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
        <p:nvSpPr>
          <p:cNvPr id="10" name="Title 9">
            <a:extLst>
              <a:ext uri="{FF2B5EF4-FFF2-40B4-BE49-F238E27FC236}">
                <a16:creationId xmlns:a16="http://schemas.microsoft.com/office/drawing/2014/main" id="{F14F5120-1690-41A8-9B5F-8C10D08A9E66}"/>
              </a:ext>
            </a:extLst>
          </p:cNvPr>
          <p:cNvSpPr>
            <a:spLocks noGrp="1"/>
          </p:cNvSpPr>
          <p:nvPr>
            <p:ph type="title"/>
          </p:nvPr>
        </p:nvSpPr>
        <p:spPr/>
        <p:txBody>
          <a:bodyPr/>
          <a:lstStyle/>
          <a:p>
            <a:r>
              <a:rPr lang="en-US" sz="4000" dirty="0"/>
              <a:t>One Can Take Over a System</a:t>
            </a:r>
            <a:endParaRPr lang="en-CH" sz="4000" dirty="0"/>
          </a:p>
        </p:txBody>
      </p:sp>
      <p:sp>
        <p:nvSpPr>
          <p:cNvPr id="12" name="Rectangle 11">
            <a:extLst>
              <a:ext uri="{FF2B5EF4-FFF2-40B4-BE49-F238E27FC236}">
                <a16:creationId xmlns:a16="http://schemas.microsoft.com/office/drawing/2014/main" id="{E54E8F05-106A-0568-8196-545E5882BDAB}"/>
              </a:ext>
            </a:extLst>
          </p:cNvPr>
          <p:cNvSpPr/>
          <p:nvPr/>
        </p:nvSpPr>
        <p:spPr>
          <a:xfrm>
            <a:off x="2291787" y="1880808"/>
            <a:ext cx="2372810" cy="3531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76903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animBg="1"/>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DA8ED-8B06-4E74-8F51-22EA0B25CC64}"/>
              </a:ext>
            </a:extLst>
          </p:cNvPr>
          <p:cNvSpPr>
            <a:spLocks noGrp="1"/>
          </p:cNvSpPr>
          <p:nvPr>
            <p:ph type="title"/>
          </p:nvPr>
        </p:nvSpPr>
        <p:spPr/>
        <p:txBody>
          <a:bodyPr/>
          <a:lstStyle/>
          <a:p>
            <a:r>
              <a:rPr lang="en-US" sz="3200" dirty="0"/>
              <a:t>Most DRAM Modules Are Vulnerable (2020)</a:t>
            </a:r>
            <a:endParaRPr lang="en-CH" sz="3200" dirty="0"/>
          </a:p>
        </p:txBody>
      </p:sp>
      <p:pic>
        <p:nvPicPr>
          <p:cNvPr id="4" name="Picture 3">
            <a:extLst>
              <a:ext uri="{FF2B5EF4-FFF2-40B4-BE49-F238E27FC236}">
                <a16:creationId xmlns:a16="http://schemas.microsoft.com/office/drawing/2014/main" id="{6281FC3C-DAB1-4E9B-8B59-29C8C5112BE9}"/>
              </a:ext>
            </a:extLst>
          </p:cNvPr>
          <p:cNvPicPr>
            <a:picLocks noChangeAspect="1"/>
          </p:cNvPicPr>
          <p:nvPr/>
        </p:nvPicPr>
        <p:blipFill>
          <a:blip r:embed="rId3"/>
          <a:stretch>
            <a:fillRect/>
          </a:stretch>
        </p:blipFill>
        <p:spPr>
          <a:xfrm>
            <a:off x="1464908" y="1138516"/>
            <a:ext cx="6214184" cy="2680628"/>
          </a:xfrm>
          <a:prstGeom prst="rect">
            <a:avLst/>
          </a:prstGeom>
        </p:spPr>
      </p:pic>
      <p:sp>
        <p:nvSpPr>
          <p:cNvPr id="5" name="Rectangle 4">
            <a:extLst>
              <a:ext uri="{FF2B5EF4-FFF2-40B4-BE49-F238E27FC236}">
                <a16:creationId xmlns:a16="http://schemas.microsoft.com/office/drawing/2014/main" id="{12DDF2CA-0DDD-4838-99ED-00294F67B6E6}"/>
              </a:ext>
            </a:extLst>
          </p:cNvPr>
          <p:cNvSpPr/>
          <p:nvPr/>
        </p:nvSpPr>
        <p:spPr>
          <a:xfrm>
            <a:off x="3221502" y="1543695"/>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6295CFC0-913F-43EF-B500-0EAA2AF355AA}"/>
              </a:ext>
            </a:extLst>
          </p:cNvPr>
          <p:cNvSpPr/>
          <p:nvPr/>
        </p:nvSpPr>
        <p:spPr>
          <a:xfrm>
            <a:off x="1631853" y="1987519"/>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3C3407C-F132-4C9F-AD02-3051D4728902}"/>
              </a:ext>
            </a:extLst>
          </p:cNvPr>
          <p:cNvSpPr/>
          <p:nvPr/>
        </p:nvSpPr>
        <p:spPr>
          <a:xfrm>
            <a:off x="2278966" y="3158742"/>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345F6CEE-E573-45B8-85A6-6986A4515B3B}"/>
              </a:ext>
            </a:extLst>
          </p:cNvPr>
          <p:cNvSpPr/>
          <p:nvPr/>
        </p:nvSpPr>
        <p:spPr>
          <a:xfrm>
            <a:off x="2352333" y="1987505"/>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288DEF07-4485-4981-9FFE-FA256DABF235}"/>
              </a:ext>
            </a:extLst>
          </p:cNvPr>
          <p:cNvSpPr/>
          <p:nvPr/>
        </p:nvSpPr>
        <p:spPr>
          <a:xfrm>
            <a:off x="2613378" y="3105122"/>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2216253-C790-46F4-9B55-6520099F5216}"/>
              </a:ext>
            </a:extLst>
          </p:cNvPr>
          <p:cNvSpPr/>
          <p:nvPr/>
        </p:nvSpPr>
        <p:spPr>
          <a:xfrm>
            <a:off x="1651098" y="1298829"/>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649E3538-626A-49D1-84A9-7D652999B209}"/>
              </a:ext>
            </a:extLst>
          </p:cNvPr>
          <p:cNvGrpSpPr/>
          <p:nvPr/>
        </p:nvGrpSpPr>
        <p:grpSpPr>
          <a:xfrm>
            <a:off x="0" y="4014614"/>
            <a:ext cx="9144001" cy="759715"/>
            <a:chOff x="-1" y="5309113"/>
            <a:chExt cx="9144001" cy="913989"/>
          </a:xfrm>
        </p:grpSpPr>
        <p:sp>
          <p:nvSpPr>
            <p:cNvPr id="13" name="Content Placeholder 2">
              <a:extLst>
                <a:ext uri="{FF2B5EF4-FFF2-40B4-BE49-F238E27FC236}">
                  <a16:creationId xmlns:a16="http://schemas.microsoft.com/office/drawing/2014/main" id="{C1E54BF0-D0EC-4475-B92D-CB7D285624FC}"/>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All tested DRAM types </a:t>
              </a: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6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susceptible</a:t>
              </a: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 </a:t>
              </a:r>
              <a:r>
                <a:rPr kumimoji="0" lang="en-US" sz="2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bitflips</a:t>
              </a:r>
            </a:p>
          </p:txBody>
        </p:sp>
        <p:cxnSp>
          <p:nvCxnSpPr>
            <p:cNvPr id="14" name="Straight Connector 13">
              <a:extLst>
                <a:ext uri="{FF2B5EF4-FFF2-40B4-BE49-F238E27FC236}">
                  <a16:creationId xmlns:a16="http://schemas.microsoft.com/office/drawing/2014/main" id="{E6A31851-B212-4C98-BAB6-E6D615682BEE}"/>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A068178-C0A7-41AE-8E4D-4391A41307CF}"/>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44843258-A3FF-4B88-964A-2636C855E09E}"/>
              </a:ext>
            </a:extLst>
          </p:cNvPr>
          <p:cNvSpPr txBox="1"/>
          <p:nvPr/>
        </p:nvSpPr>
        <p:spPr>
          <a:xfrm>
            <a:off x="0" y="5349730"/>
            <a:ext cx="9144000"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What about High Bandwidth Memory (HBM)?</a:t>
            </a:r>
          </a:p>
        </p:txBody>
      </p:sp>
      <p:sp>
        <p:nvSpPr>
          <p:cNvPr id="3" name="TextBox 2">
            <a:extLst>
              <a:ext uri="{FF2B5EF4-FFF2-40B4-BE49-F238E27FC236}">
                <a16:creationId xmlns:a16="http://schemas.microsoft.com/office/drawing/2014/main" id="{DF54C1EB-5A0B-9DC5-13DA-561E5311802E}"/>
              </a:ext>
            </a:extLst>
          </p:cNvPr>
          <p:cNvSpPr txBox="1"/>
          <p:nvPr/>
        </p:nvSpPr>
        <p:spPr>
          <a:xfrm>
            <a:off x="1115534" y="6347378"/>
            <a:ext cx="7391234"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Kim et al., </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Revisiting RowHammer: An Experimental Analysis of </a:t>
            </a:r>
            <a:b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b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Modern DRAM Devices and Mitigation Techniques</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ISCA, 2020.</a:t>
            </a:r>
          </a:p>
        </p:txBody>
      </p:sp>
    </p:spTree>
    <p:extLst>
      <p:ext uri="{BB962C8B-B14F-4D97-AF65-F5344CB8AC3E}">
        <p14:creationId xmlns:p14="http://schemas.microsoft.com/office/powerpoint/2010/main" val="173295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5600" dirty="0"/>
              <a:t>Executive Summary</a:t>
            </a:r>
            <a:endParaRPr lang="tr-TR" sz="5600"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1050966"/>
            <a:ext cx="8987621" cy="5807033"/>
          </a:xfrm>
        </p:spPr>
        <p:txBody>
          <a:bodyPr>
            <a:noAutofit/>
          </a:bodyPr>
          <a:lstStyle/>
          <a:p>
            <a:pPr marL="0" indent="0">
              <a:lnSpc>
                <a:spcPct val="100000"/>
              </a:lnSpc>
              <a:spcBef>
                <a:spcPts val="0"/>
              </a:spcBef>
              <a:buNone/>
            </a:pPr>
            <a:r>
              <a:rPr lang="en-US" sz="1800" b="1" dirty="0">
                <a:solidFill>
                  <a:srgbClr val="7030A0"/>
                </a:solidFill>
              </a:rPr>
              <a:t>Motivation: </a:t>
            </a:r>
            <a:r>
              <a:rPr lang="en-US" sz="1800" dirty="0"/>
              <a:t>HBM chips have </a:t>
            </a:r>
            <a:r>
              <a:rPr lang="en-US" sz="1800" dirty="0">
                <a:solidFill>
                  <a:srgbClr val="7030A0"/>
                </a:solidFill>
              </a:rPr>
              <a:t>new architectural characteristics </a:t>
            </a:r>
            <a:r>
              <a:rPr lang="en-US" sz="1800" dirty="0"/>
              <a:t>(e.g., 3D-stacked dies)</a:t>
            </a:r>
            <a:br>
              <a:rPr lang="en-US" sz="1800" dirty="0"/>
            </a:br>
            <a:r>
              <a:rPr lang="en-US" sz="1800" dirty="0"/>
              <a:t>that </a:t>
            </a:r>
            <a:r>
              <a:rPr lang="en-US" sz="1800" dirty="0">
                <a:solidFill>
                  <a:srgbClr val="7030A0"/>
                </a:solidFill>
              </a:rPr>
              <a:t>might affect </a:t>
            </a:r>
            <a:r>
              <a:rPr lang="en-US" sz="1800" dirty="0"/>
              <a:t>the </a:t>
            </a:r>
            <a:r>
              <a:rPr lang="en-US" sz="1800" dirty="0" err="1"/>
              <a:t>RowHammer</a:t>
            </a:r>
            <a:r>
              <a:rPr lang="en-US" sz="1800" dirty="0"/>
              <a:t> vulnerability in various ways</a:t>
            </a:r>
            <a:endParaRPr lang="en-US" sz="1800" dirty="0">
              <a:solidFill>
                <a:srgbClr val="7030A0"/>
              </a:solidFill>
            </a:endParaRPr>
          </a:p>
          <a:p>
            <a:pPr marL="0" indent="0">
              <a:lnSpc>
                <a:spcPct val="100000"/>
              </a:lnSpc>
              <a:spcBef>
                <a:spcPts val="0"/>
              </a:spcBef>
              <a:buNone/>
            </a:pPr>
            <a:br>
              <a:rPr lang="en-US" sz="1600" dirty="0">
                <a:solidFill>
                  <a:srgbClr val="7030A0"/>
                </a:solidFill>
              </a:rPr>
            </a:br>
            <a:r>
              <a:rPr lang="en-US" sz="1800" dirty="0">
                <a:solidFill>
                  <a:srgbClr val="7030A0"/>
                </a:solidFill>
              </a:rPr>
              <a:t>Understanding </a:t>
            </a:r>
            <a:r>
              <a:rPr lang="en-US" sz="1800" dirty="0" err="1">
                <a:solidFill>
                  <a:srgbClr val="7030A0"/>
                </a:solidFill>
              </a:rPr>
              <a:t>RowHammer</a:t>
            </a:r>
            <a:r>
              <a:rPr lang="en-US" sz="1800" dirty="0"/>
              <a:t> enables designing </a:t>
            </a:r>
            <a:r>
              <a:rPr lang="en-US" sz="1800" dirty="0">
                <a:solidFill>
                  <a:srgbClr val="7030A0"/>
                </a:solidFill>
              </a:rPr>
              <a:t>effective and efficient solutions</a:t>
            </a:r>
            <a:br>
              <a:rPr lang="en-US" sz="1800" dirty="0"/>
            </a:br>
            <a:endParaRPr lang="en-US" sz="1600" dirty="0"/>
          </a:p>
          <a:p>
            <a:pPr marL="0" indent="0">
              <a:lnSpc>
                <a:spcPct val="100000"/>
              </a:lnSpc>
              <a:spcBef>
                <a:spcPts val="0"/>
              </a:spcBef>
              <a:buNone/>
            </a:pPr>
            <a:r>
              <a:rPr lang="en-US" sz="1800" b="1" dirty="0">
                <a:solidFill>
                  <a:srgbClr val="FF0000"/>
                </a:solidFill>
              </a:rPr>
              <a:t>Problem:</a:t>
            </a:r>
            <a:r>
              <a:rPr lang="en-US" sz="1800" b="1" dirty="0"/>
              <a:t> </a:t>
            </a:r>
            <a:r>
              <a:rPr lang="en-US" sz="1800" dirty="0"/>
              <a:t>No prior study demonstrates the </a:t>
            </a:r>
            <a:r>
              <a:rPr lang="en-US" sz="1800" dirty="0" err="1"/>
              <a:t>RowHammer</a:t>
            </a:r>
            <a:r>
              <a:rPr lang="en-US" sz="1800" dirty="0"/>
              <a:t> vulnerability in HBM</a:t>
            </a:r>
          </a:p>
          <a:p>
            <a:pPr marL="0" indent="0">
              <a:lnSpc>
                <a:spcPct val="100000"/>
              </a:lnSpc>
              <a:spcBef>
                <a:spcPts val="0"/>
              </a:spcBef>
              <a:buNone/>
            </a:pPr>
            <a:endParaRPr lang="en-US" sz="1600" b="1" dirty="0">
              <a:solidFill>
                <a:srgbClr val="00B050"/>
              </a:solidFill>
            </a:endParaRPr>
          </a:p>
          <a:p>
            <a:pPr marL="0" indent="0">
              <a:lnSpc>
                <a:spcPct val="100000"/>
              </a:lnSpc>
              <a:spcBef>
                <a:spcPts val="0"/>
              </a:spcBef>
              <a:buNone/>
            </a:pPr>
            <a:r>
              <a:rPr lang="en-US" sz="1800" b="1" dirty="0">
                <a:solidFill>
                  <a:srgbClr val="00B050"/>
                </a:solidFill>
              </a:rPr>
              <a:t>Goal:</a:t>
            </a:r>
            <a:r>
              <a:rPr lang="en-US" sz="1800" b="1" dirty="0">
                <a:solidFill>
                  <a:schemeClr val="accent4"/>
                </a:solidFill>
              </a:rPr>
              <a:t> </a:t>
            </a:r>
            <a:r>
              <a:rPr lang="en-US" sz="1800" dirty="0">
                <a:solidFill>
                  <a:srgbClr val="00B050"/>
                </a:solidFill>
              </a:rPr>
              <a:t>Experimentally analyze </a:t>
            </a:r>
            <a:r>
              <a:rPr lang="en-US" sz="1800" dirty="0"/>
              <a:t>how vulnerable </a:t>
            </a:r>
            <a:r>
              <a:rPr lang="en-US" sz="1800" dirty="0">
                <a:solidFill>
                  <a:srgbClr val="00B050"/>
                </a:solidFill>
              </a:rPr>
              <a:t>HBM</a:t>
            </a:r>
            <a:r>
              <a:rPr lang="en-US" sz="1800" dirty="0"/>
              <a:t> DRAM chips are to </a:t>
            </a:r>
            <a:r>
              <a:rPr lang="en-US" sz="1800" dirty="0" err="1">
                <a:solidFill>
                  <a:srgbClr val="00B050"/>
                </a:solidFill>
              </a:rPr>
              <a:t>RowHammer</a:t>
            </a:r>
            <a:endParaRPr lang="en-US" sz="1800" dirty="0">
              <a:solidFill>
                <a:srgbClr val="00B050"/>
              </a:solidFill>
            </a:endParaRPr>
          </a:p>
          <a:p>
            <a:pPr marL="0" indent="0">
              <a:lnSpc>
                <a:spcPct val="100000"/>
              </a:lnSpc>
              <a:spcBef>
                <a:spcPts val="0"/>
              </a:spcBef>
              <a:buNone/>
            </a:pPr>
            <a:endParaRPr lang="en-US" sz="1600" b="1" dirty="0">
              <a:solidFill>
                <a:schemeClr val="accent1"/>
              </a:solidFill>
            </a:endParaRPr>
          </a:p>
          <a:p>
            <a:pPr marL="0" indent="0">
              <a:lnSpc>
                <a:spcPct val="100000"/>
              </a:lnSpc>
              <a:spcBef>
                <a:spcPts val="0"/>
              </a:spcBef>
              <a:buNone/>
            </a:pPr>
            <a:r>
              <a:rPr lang="en-US" sz="1800" b="1" dirty="0">
                <a:solidFill>
                  <a:schemeClr val="accent1"/>
                </a:solidFill>
              </a:rPr>
              <a:t>Experimental Study: </a:t>
            </a:r>
            <a:r>
              <a:rPr lang="en-US" sz="1800" dirty="0">
                <a:solidFill>
                  <a:schemeClr val="accent1"/>
                </a:solidFill>
              </a:rPr>
              <a:t>Detailed experimental characterization </a:t>
            </a:r>
            <a:r>
              <a:rPr lang="en-US" sz="1800" dirty="0"/>
              <a:t>of </a:t>
            </a:r>
            <a:r>
              <a:rPr lang="en-US" sz="1800" dirty="0" err="1"/>
              <a:t>RowHammer</a:t>
            </a:r>
            <a:br>
              <a:rPr lang="en-US" sz="1800" dirty="0"/>
            </a:br>
            <a:r>
              <a:rPr lang="en-US" sz="1800" dirty="0"/>
              <a:t>in a </a:t>
            </a:r>
            <a:r>
              <a:rPr lang="en-US" sz="1800" dirty="0">
                <a:solidFill>
                  <a:schemeClr val="accent1"/>
                </a:solidFill>
              </a:rPr>
              <a:t>modern</a:t>
            </a:r>
            <a:r>
              <a:rPr lang="en-US" sz="1800" dirty="0"/>
              <a:t> HBM2 DRAM chip. Our study provides two main findings:</a:t>
            </a:r>
          </a:p>
          <a:p>
            <a:pPr marL="0" indent="0">
              <a:lnSpc>
                <a:spcPct val="100000"/>
              </a:lnSpc>
              <a:spcBef>
                <a:spcPts val="0"/>
              </a:spcBef>
              <a:buNone/>
            </a:pPr>
            <a:endParaRPr lang="en-US" sz="1600" dirty="0"/>
          </a:p>
          <a:p>
            <a:pPr marL="0" indent="0">
              <a:lnSpc>
                <a:spcPct val="100000"/>
              </a:lnSpc>
              <a:spcBef>
                <a:spcPts val="0"/>
              </a:spcBef>
              <a:buNone/>
            </a:pPr>
            <a:r>
              <a:rPr lang="en-US" sz="1800" b="1" dirty="0">
                <a:solidFill>
                  <a:srgbClr val="0070C0"/>
                </a:solidFill>
              </a:rPr>
              <a:t>1. Spatial variation of </a:t>
            </a:r>
            <a:r>
              <a:rPr lang="en-US" sz="1800" b="1" dirty="0" err="1">
                <a:solidFill>
                  <a:srgbClr val="0070C0"/>
                </a:solidFill>
              </a:rPr>
              <a:t>RowHammer</a:t>
            </a:r>
            <a:r>
              <a:rPr lang="en-US" sz="1800" b="1" dirty="0">
                <a:solidFill>
                  <a:srgbClr val="0070C0"/>
                </a:solidFill>
              </a:rPr>
              <a:t> vulnerability</a:t>
            </a:r>
            <a:br>
              <a:rPr lang="en-US" sz="1800" b="1" dirty="0">
                <a:solidFill>
                  <a:srgbClr val="0070C0"/>
                </a:solidFill>
              </a:rPr>
            </a:br>
            <a:endParaRPr lang="en-US" sz="400" b="1" dirty="0">
              <a:solidFill>
                <a:srgbClr val="0070C0"/>
              </a:solidFill>
            </a:endParaRPr>
          </a:p>
          <a:p>
            <a:pPr>
              <a:lnSpc>
                <a:spcPct val="100000"/>
              </a:lnSpc>
              <a:spcBef>
                <a:spcPts val="0"/>
              </a:spcBef>
            </a:pPr>
            <a:r>
              <a:rPr lang="en-US" sz="1600" dirty="0"/>
              <a:t>Different </a:t>
            </a:r>
            <a:r>
              <a:rPr lang="en-US" sz="1600" dirty="0">
                <a:solidFill>
                  <a:srgbClr val="FF0000"/>
                </a:solidFill>
              </a:rPr>
              <a:t>channels</a:t>
            </a:r>
            <a:r>
              <a:rPr lang="en-US" sz="1600" dirty="0"/>
              <a:t> in a 3D-stacked HBM chip exhibit</a:t>
            </a:r>
            <a:r>
              <a:rPr lang="en-US" sz="1600" dirty="0">
                <a:solidFill>
                  <a:srgbClr val="FF0000"/>
                </a:solidFill>
              </a:rPr>
              <a:t> different </a:t>
            </a:r>
            <a:r>
              <a:rPr lang="en-US" sz="1600" dirty="0" err="1">
                <a:solidFill>
                  <a:srgbClr val="FF0000"/>
                </a:solidFill>
              </a:rPr>
              <a:t>RowHammer</a:t>
            </a:r>
            <a:r>
              <a:rPr lang="en-US" sz="1600" dirty="0">
                <a:solidFill>
                  <a:srgbClr val="FF0000"/>
                </a:solidFill>
              </a:rPr>
              <a:t> vulnerability</a:t>
            </a:r>
          </a:p>
          <a:p>
            <a:pPr>
              <a:lnSpc>
                <a:spcPct val="100000"/>
              </a:lnSpc>
              <a:spcBef>
                <a:spcPts val="0"/>
              </a:spcBef>
            </a:pPr>
            <a:r>
              <a:rPr lang="en-US" sz="1600" dirty="0"/>
              <a:t>DRAM </a:t>
            </a:r>
            <a:r>
              <a:rPr lang="en-US" sz="1600" dirty="0">
                <a:solidFill>
                  <a:srgbClr val="FF0000"/>
                </a:solidFill>
              </a:rPr>
              <a:t>rows</a:t>
            </a:r>
            <a:r>
              <a:rPr lang="en-US" sz="1600" dirty="0"/>
              <a:t> </a:t>
            </a:r>
            <a:r>
              <a:rPr lang="en-US" sz="1600" dirty="0">
                <a:solidFill>
                  <a:srgbClr val="FF0000"/>
                </a:solidFill>
              </a:rPr>
              <a:t>near the end of a DRAM bank </a:t>
            </a:r>
            <a:r>
              <a:rPr lang="en-US" sz="1600" dirty="0"/>
              <a:t>are more </a:t>
            </a:r>
            <a:r>
              <a:rPr lang="en-US" sz="1600" dirty="0" err="1"/>
              <a:t>RowHammer</a:t>
            </a:r>
            <a:r>
              <a:rPr lang="en-US" sz="1600" dirty="0"/>
              <a:t> </a:t>
            </a:r>
            <a:r>
              <a:rPr lang="en-US" sz="1600" dirty="0">
                <a:solidFill>
                  <a:srgbClr val="FF0000"/>
                </a:solidFill>
              </a:rPr>
              <a:t>resilient</a:t>
            </a:r>
          </a:p>
          <a:p>
            <a:pPr marL="0" indent="0">
              <a:lnSpc>
                <a:spcPct val="100000"/>
              </a:lnSpc>
              <a:spcBef>
                <a:spcPts val="0"/>
              </a:spcBef>
              <a:buNone/>
            </a:pPr>
            <a:endParaRPr lang="en-US" sz="1600" dirty="0"/>
          </a:p>
          <a:p>
            <a:pPr marL="0" indent="0">
              <a:lnSpc>
                <a:spcPct val="100000"/>
              </a:lnSpc>
              <a:spcBef>
                <a:spcPts val="0"/>
              </a:spcBef>
              <a:buNone/>
            </a:pPr>
            <a:r>
              <a:rPr lang="en-US" sz="1800" b="1" dirty="0">
                <a:solidFill>
                  <a:srgbClr val="0070C0"/>
                </a:solidFill>
              </a:rPr>
              <a:t>2. On-DRAM-die </a:t>
            </a:r>
            <a:r>
              <a:rPr lang="en-US" sz="1800" b="1" dirty="0" err="1">
                <a:solidFill>
                  <a:srgbClr val="0070C0"/>
                </a:solidFill>
              </a:rPr>
              <a:t>RowHammer</a:t>
            </a:r>
            <a:r>
              <a:rPr lang="en-US" sz="1800" b="1" dirty="0">
                <a:solidFill>
                  <a:srgbClr val="0070C0"/>
                </a:solidFill>
              </a:rPr>
              <a:t> mitigations</a:t>
            </a:r>
            <a:br>
              <a:rPr lang="en-US" sz="1800" b="1" dirty="0">
                <a:solidFill>
                  <a:srgbClr val="0070C0"/>
                </a:solidFill>
              </a:rPr>
            </a:br>
            <a:endParaRPr lang="en-US" sz="400" b="1" dirty="0">
              <a:solidFill>
                <a:srgbClr val="0070C0"/>
              </a:solidFill>
            </a:endParaRPr>
          </a:p>
          <a:p>
            <a:pPr>
              <a:lnSpc>
                <a:spcPct val="100000"/>
              </a:lnSpc>
              <a:spcBef>
                <a:spcPts val="0"/>
              </a:spcBef>
            </a:pPr>
            <a:r>
              <a:rPr lang="en-US" sz="1600" dirty="0"/>
              <a:t>A modern HBM chip </a:t>
            </a:r>
            <a:r>
              <a:rPr lang="en-US" sz="1600" dirty="0">
                <a:solidFill>
                  <a:srgbClr val="FF0000"/>
                </a:solidFill>
              </a:rPr>
              <a:t>implements</a:t>
            </a:r>
            <a:r>
              <a:rPr lang="en-US" sz="1600" dirty="0"/>
              <a:t> undisclosed on-DRAM-die </a:t>
            </a:r>
            <a:r>
              <a:rPr lang="en-US" sz="1600" dirty="0" err="1"/>
              <a:t>RowHammer</a:t>
            </a:r>
            <a:r>
              <a:rPr lang="en-US" sz="1600" dirty="0"/>
              <a:t> mitigation </a:t>
            </a:r>
          </a:p>
          <a:p>
            <a:pPr>
              <a:lnSpc>
                <a:spcPct val="100000"/>
              </a:lnSpc>
              <a:spcBef>
                <a:spcPts val="0"/>
              </a:spcBef>
            </a:pPr>
            <a:r>
              <a:rPr lang="en-US" sz="1600" dirty="0"/>
              <a:t>The mitigation refreshes a victim row after </a:t>
            </a:r>
            <a:r>
              <a:rPr lang="en-US" sz="1600" dirty="0">
                <a:solidFill>
                  <a:srgbClr val="FF0000"/>
                </a:solidFill>
              </a:rPr>
              <a:t>every 17 periodic refresh operations </a:t>
            </a:r>
            <a:br>
              <a:rPr lang="en-US" sz="1600" dirty="0"/>
            </a:br>
            <a:r>
              <a:rPr lang="en-US" sz="1600" dirty="0"/>
              <a:t>(e.g., similar to DDR4 chips)</a:t>
            </a:r>
          </a:p>
          <a:p>
            <a:pPr marL="342900" indent="-342900">
              <a:lnSpc>
                <a:spcPct val="100000"/>
              </a:lnSpc>
              <a:spcBef>
                <a:spcPts val="0"/>
              </a:spcBef>
              <a:buFont typeface="+mj-lt"/>
              <a:buAutoNum type="arabicPeriod"/>
            </a:pPr>
            <a:endParaRPr lang="en-US" sz="1800" dirty="0"/>
          </a:p>
        </p:txBody>
      </p:sp>
    </p:spTree>
    <p:extLst>
      <p:ext uri="{BB962C8B-B14F-4D97-AF65-F5344CB8AC3E}">
        <p14:creationId xmlns:p14="http://schemas.microsoft.com/office/powerpoint/2010/main" val="62749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1.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2</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DRAM Cell Leakage &amp;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endPar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4</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t>
            </a:r>
            <a:r>
              <a:rPr kumimoji="0" lang="tr-TR"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Spatial Variation Analysis</a:t>
            </a: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5.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On-die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3.</a:t>
            </a:r>
            <a:r>
              <a:rPr kumimoji="0" lang="tr-TR"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a:t>
            </a: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6.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Conclusion</a:t>
            </a:r>
          </a:p>
        </p:txBody>
      </p:sp>
    </p:spTree>
    <p:extLst>
      <p:ext uri="{BB962C8B-B14F-4D97-AF65-F5344CB8AC3E}">
        <p14:creationId xmlns:p14="http://schemas.microsoft.com/office/powerpoint/2010/main" val="3400732488"/>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1.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2</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DRAM Cell Leakage &amp;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endPar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4</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t>
            </a:r>
            <a:r>
              <a:rPr kumimoji="0" lang="tr-TR"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Spatial Variation Analysis</a:t>
            </a: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5.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On-die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3.</a:t>
            </a:r>
            <a:r>
              <a:rPr kumimoji="0" lang="tr-TR"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a:t>
            </a: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6.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Conclusion</a:t>
            </a:r>
          </a:p>
        </p:txBody>
      </p:sp>
    </p:spTree>
    <p:extLst>
      <p:ext uri="{BB962C8B-B14F-4D97-AF65-F5344CB8AC3E}">
        <p14:creationId xmlns:p14="http://schemas.microsoft.com/office/powerpoint/2010/main" val="4133753660"/>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System with High Bandwidth Memory</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pic>
        <p:nvPicPr>
          <p:cNvPr id="1026" name="Picture 2">
            <a:extLst>
              <a:ext uri="{FF2B5EF4-FFF2-40B4-BE49-F238E27FC236}">
                <a16:creationId xmlns:a16="http://schemas.microsoft.com/office/drawing/2014/main" id="{99375A63-CC41-4A7E-87B1-555C3CC780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81965">
            <a:off x="1266327" y="2367020"/>
            <a:ext cx="3626739" cy="2904422"/>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Shape 3">
            <a:extLst>
              <a:ext uri="{FF2B5EF4-FFF2-40B4-BE49-F238E27FC236}">
                <a16:creationId xmlns:a16="http://schemas.microsoft.com/office/drawing/2014/main" id="{C1400A61-63D1-43D1-BC63-BD2B7EA24BD7}"/>
              </a:ext>
            </a:extLst>
          </p:cNvPr>
          <p:cNvSpPr/>
          <p:nvPr/>
        </p:nvSpPr>
        <p:spPr>
          <a:xfrm rot="552028">
            <a:off x="2472448" y="3934345"/>
            <a:ext cx="714272" cy="493776"/>
          </a:xfrm>
          <a:custGeom>
            <a:avLst/>
            <a:gdLst>
              <a:gd name="connsiteX0" fmla="*/ 1040 w 714272"/>
              <a:gd name="connsiteY0" fmla="*/ 158496 h 493776"/>
              <a:gd name="connsiteX1" fmla="*/ 7136 w 714272"/>
              <a:gd name="connsiteY1" fmla="*/ 268224 h 493776"/>
              <a:gd name="connsiteX2" fmla="*/ 25424 w 714272"/>
              <a:gd name="connsiteY2" fmla="*/ 335280 h 493776"/>
              <a:gd name="connsiteX3" fmla="*/ 37616 w 714272"/>
              <a:gd name="connsiteY3" fmla="*/ 396240 h 493776"/>
              <a:gd name="connsiteX4" fmla="*/ 49808 w 714272"/>
              <a:gd name="connsiteY4" fmla="*/ 432816 h 493776"/>
              <a:gd name="connsiteX5" fmla="*/ 68096 w 714272"/>
              <a:gd name="connsiteY5" fmla="*/ 481584 h 493776"/>
              <a:gd name="connsiteX6" fmla="*/ 86384 w 714272"/>
              <a:gd name="connsiteY6" fmla="*/ 493776 h 493776"/>
              <a:gd name="connsiteX7" fmla="*/ 263168 w 714272"/>
              <a:gd name="connsiteY7" fmla="*/ 475488 h 493776"/>
              <a:gd name="connsiteX8" fmla="*/ 318032 w 714272"/>
              <a:gd name="connsiteY8" fmla="*/ 451104 h 493776"/>
              <a:gd name="connsiteX9" fmla="*/ 385088 w 714272"/>
              <a:gd name="connsiteY9" fmla="*/ 438912 h 493776"/>
              <a:gd name="connsiteX10" fmla="*/ 433856 w 714272"/>
              <a:gd name="connsiteY10" fmla="*/ 426720 h 493776"/>
              <a:gd name="connsiteX11" fmla="*/ 592352 w 714272"/>
              <a:gd name="connsiteY11" fmla="*/ 402336 h 493776"/>
              <a:gd name="connsiteX12" fmla="*/ 647216 w 714272"/>
              <a:gd name="connsiteY12" fmla="*/ 396240 h 493776"/>
              <a:gd name="connsiteX13" fmla="*/ 708176 w 714272"/>
              <a:gd name="connsiteY13" fmla="*/ 384048 h 493776"/>
              <a:gd name="connsiteX14" fmla="*/ 714272 w 714272"/>
              <a:gd name="connsiteY14" fmla="*/ 323088 h 493776"/>
              <a:gd name="connsiteX15" fmla="*/ 683792 w 714272"/>
              <a:gd name="connsiteY15" fmla="*/ 164592 h 493776"/>
              <a:gd name="connsiteX16" fmla="*/ 671600 w 714272"/>
              <a:gd name="connsiteY16" fmla="*/ 128016 h 493776"/>
              <a:gd name="connsiteX17" fmla="*/ 653312 w 714272"/>
              <a:gd name="connsiteY17" fmla="*/ 97536 h 493776"/>
              <a:gd name="connsiteX18" fmla="*/ 635024 w 714272"/>
              <a:gd name="connsiteY18" fmla="*/ 60960 h 493776"/>
              <a:gd name="connsiteX19" fmla="*/ 610640 w 714272"/>
              <a:gd name="connsiteY19" fmla="*/ 36576 h 493776"/>
              <a:gd name="connsiteX20" fmla="*/ 574064 w 714272"/>
              <a:gd name="connsiteY20" fmla="*/ 0 h 493776"/>
              <a:gd name="connsiteX21" fmla="*/ 348512 w 714272"/>
              <a:gd name="connsiteY21" fmla="*/ 36576 h 493776"/>
              <a:gd name="connsiteX22" fmla="*/ 177824 w 714272"/>
              <a:gd name="connsiteY22" fmla="*/ 73152 h 493776"/>
              <a:gd name="connsiteX23" fmla="*/ 74192 w 714272"/>
              <a:gd name="connsiteY23" fmla="*/ 91440 h 493776"/>
              <a:gd name="connsiteX24" fmla="*/ 55904 w 714272"/>
              <a:gd name="connsiteY24" fmla="*/ 97536 h 493776"/>
              <a:gd name="connsiteX25" fmla="*/ 25424 w 714272"/>
              <a:gd name="connsiteY25" fmla="*/ 103632 h 493776"/>
              <a:gd name="connsiteX26" fmla="*/ 1040 w 714272"/>
              <a:gd name="connsiteY26" fmla="*/ 158496 h 49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14272" h="493776">
                <a:moveTo>
                  <a:pt x="1040" y="158496"/>
                </a:moveTo>
                <a:cubicBezTo>
                  <a:pt x="-2008" y="185928"/>
                  <a:pt x="2131" y="231935"/>
                  <a:pt x="7136" y="268224"/>
                </a:cubicBezTo>
                <a:cubicBezTo>
                  <a:pt x="10302" y="291175"/>
                  <a:pt x="20058" y="312742"/>
                  <a:pt x="25424" y="335280"/>
                </a:cubicBezTo>
                <a:cubicBezTo>
                  <a:pt x="30224" y="355439"/>
                  <a:pt x="32590" y="376136"/>
                  <a:pt x="37616" y="396240"/>
                </a:cubicBezTo>
                <a:cubicBezTo>
                  <a:pt x="40733" y="408708"/>
                  <a:pt x="46427" y="420417"/>
                  <a:pt x="49808" y="432816"/>
                </a:cubicBezTo>
                <a:cubicBezTo>
                  <a:pt x="56350" y="456805"/>
                  <a:pt x="50857" y="464345"/>
                  <a:pt x="68096" y="481584"/>
                </a:cubicBezTo>
                <a:cubicBezTo>
                  <a:pt x="73277" y="486765"/>
                  <a:pt x="80288" y="489712"/>
                  <a:pt x="86384" y="493776"/>
                </a:cubicBezTo>
                <a:cubicBezTo>
                  <a:pt x="145312" y="487680"/>
                  <a:pt x="209032" y="499549"/>
                  <a:pt x="263168" y="475488"/>
                </a:cubicBezTo>
                <a:cubicBezTo>
                  <a:pt x="281456" y="467360"/>
                  <a:pt x="298863" y="456855"/>
                  <a:pt x="318032" y="451104"/>
                </a:cubicBezTo>
                <a:cubicBezTo>
                  <a:pt x="339792" y="444576"/>
                  <a:pt x="362857" y="443592"/>
                  <a:pt x="385088" y="438912"/>
                </a:cubicBezTo>
                <a:cubicBezTo>
                  <a:pt x="401485" y="435460"/>
                  <a:pt x="417459" y="430172"/>
                  <a:pt x="433856" y="426720"/>
                </a:cubicBezTo>
                <a:cubicBezTo>
                  <a:pt x="490299" y="414837"/>
                  <a:pt x="533707" y="409667"/>
                  <a:pt x="592352" y="402336"/>
                </a:cubicBezTo>
                <a:cubicBezTo>
                  <a:pt x="610610" y="400054"/>
                  <a:pt x="628977" y="398672"/>
                  <a:pt x="647216" y="396240"/>
                </a:cubicBezTo>
                <a:cubicBezTo>
                  <a:pt x="679245" y="391970"/>
                  <a:pt x="680485" y="390971"/>
                  <a:pt x="708176" y="384048"/>
                </a:cubicBezTo>
                <a:cubicBezTo>
                  <a:pt x="710208" y="363728"/>
                  <a:pt x="714272" y="343509"/>
                  <a:pt x="714272" y="323088"/>
                </a:cubicBezTo>
                <a:cubicBezTo>
                  <a:pt x="714272" y="253249"/>
                  <a:pt x="704556" y="233806"/>
                  <a:pt x="683792" y="164592"/>
                </a:cubicBezTo>
                <a:cubicBezTo>
                  <a:pt x="680099" y="152282"/>
                  <a:pt x="676918" y="139716"/>
                  <a:pt x="671600" y="128016"/>
                </a:cubicBezTo>
                <a:cubicBezTo>
                  <a:pt x="666697" y="117230"/>
                  <a:pt x="658986" y="107938"/>
                  <a:pt x="653312" y="97536"/>
                </a:cubicBezTo>
                <a:cubicBezTo>
                  <a:pt x="646785" y="85569"/>
                  <a:pt x="642841" y="72127"/>
                  <a:pt x="635024" y="60960"/>
                </a:cubicBezTo>
                <a:cubicBezTo>
                  <a:pt x="628432" y="51543"/>
                  <a:pt x="618209" y="45227"/>
                  <a:pt x="610640" y="36576"/>
                </a:cubicBezTo>
                <a:cubicBezTo>
                  <a:pt x="578883" y="282"/>
                  <a:pt x="607349" y="22190"/>
                  <a:pt x="574064" y="0"/>
                </a:cubicBezTo>
                <a:cubicBezTo>
                  <a:pt x="498880" y="12192"/>
                  <a:pt x="421748" y="15652"/>
                  <a:pt x="348512" y="36576"/>
                </a:cubicBezTo>
                <a:cubicBezTo>
                  <a:pt x="199222" y="79230"/>
                  <a:pt x="327729" y="46698"/>
                  <a:pt x="177824" y="73152"/>
                </a:cubicBezTo>
                <a:cubicBezTo>
                  <a:pt x="143280" y="79248"/>
                  <a:pt x="107470" y="80347"/>
                  <a:pt x="74192" y="91440"/>
                </a:cubicBezTo>
                <a:cubicBezTo>
                  <a:pt x="68096" y="93472"/>
                  <a:pt x="62138" y="95978"/>
                  <a:pt x="55904" y="97536"/>
                </a:cubicBezTo>
                <a:cubicBezTo>
                  <a:pt x="45852" y="100049"/>
                  <a:pt x="35476" y="101119"/>
                  <a:pt x="25424" y="103632"/>
                </a:cubicBezTo>
                <a:cubicBezTo>
                  <a:pt x="3902" y="109013"/>
                  <a:pt x="4088" y="131064"/>
                  <a:pt x="1040" y="158496"/>
                </a:cubicBezTo>
                <a:close/>
              </a:path>
            </a:pathLst>
          </a:custGeom>
          <a:solidFill>
            <a:srgbClr val="00B0F0">
              <a:alpha val="30000"/>
            </a:srgbClr>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A3B4B8CB-F449-4C3D-BC55-5B218EA0CC2E}"/>
              </a:ext>
            </a:extLst>
          </p:cNvPr>
          <p:cNvSpPr txBox="1"/>
          <p:nvPr/>
        </p:nvSpPr>
        <p:spPr>
          <a:xfrm>
            <a:off x="653124" y="1352875"/>
            <a:ext cx="4157692"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Compute Chip (e.g., FPGA)</a:t>
            </a:r>
            <a:endParaRPr kumimoji="0" lang="en-CH" sz="28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sp>
        <p:nvSpPr>
          <p:cNvPr id="21" name="Freeform: Shape 20">
            <a:extLst>
              <a:ext uri="{FF2B5EF4-FFF2-40B4-BE49-F238E27FC236}">
                <a16:creationId xmlns:a16="http://schemas.microsoft.com/office/drawing/2014/main" id="{E1824E6B-F9F5-4CF5-94BF-78868997B691}"/>
              </a:ext>
            </a:extLst>
          </p:cNvPr>
          <p:cNvSpPr/>
          <p:nvPr/>
        </p:nvSpPr>
        <p:spPr>
          <a:xfrm rot="994871">
            <a:off x="2149094" y="2699666"/>
            <a:ext cx="1827994" cy="1484734"/>
          </a:xfrm>
          <a:custGeom>
            <a:avLst/>
            <a:gdLst>
              <a:gd name="connsiteX0" fmla="*/ 3569 w 1827994"/>
              <a:gd name="connsiteY0" fmla="*/ 344556 h 1484734"/>
              <a:gd name="connsiteX1" fmla="*/ 65412 w 1827994"/>
              <a:gd name="connsiteY1" fmla="*/ 574261 h 1484734"/>
              <a:gd name="connsiteX2" fmla="*/ 105169 w 1827994"/>
              <a:gd name="connsiteY2" fmla="*/ 773043 h 1484734"/>
              <a:gd name="connsiteX3" fmla="*/ 127255 w 1827994"/>
              <a:gd name="connsiteY3" fmla="*/ 848139 h 1484734"/>
              <a:gd name="connsiteX4" fmla="*/ 162595 w 1827994"/>
              <a:gd name="connsiteY4" fmla="*/ 927652 h 1484734"/>
              <a:gd name="connsiteX5" fmla="*/ 202351 w 1827994"/>
              <a:gd name="connsiteY5" fmla="*/ 989495 h 1484734"/>
              <a:gd name="connsiteX6" fmla="*/ 220021 w 1827994"/>
              <a:gd name="connsiteY6" fmla="*/ 1016000 h 1484734"/>
              <a:gd name="connsiteX7" fmla="*/ 246525 w 1827994"/>
              <a:gd name="connsiteY7" fmla="*/ 1073426 h 1484734"/>
              <a:gd name="connsiteX8" fmla="*/ 277447 w 1827994"/>
              <a:gd name="connsiteY8" fmla="*/ 1135269 h 1484734"/>
              <a:gd name="connsiteX9" fmla="*/ 286282 w 1827994"/>
              <a:gd name="connsiteY9" fmla="*/ 1161774 h 1484734"/>
              <a:gd name="connsiteX10" fmla="*/ 308369 w 1827994"/>
              <a:gd name="connsiteY10" fmla="*/ 1210365 h 1484734"/>
              <a:gd name="connsiteX11" fmla="*/ 321621 w 1827994"/>
              <a:gd name="connsiteY11" fmla="*/ 1241287 h 1484734"/>
              <a:gd name="connsiteX12" fmla="*/ 339290 w 1827994"/>
              <a:gd name="connsiteY12" fmla="*/ 1272208 h 1484734"/>
              <a:gd name="connsiteX13" fmla="*/ 348125 w 1827994"/>
              <a:gd name="connsiteY13" fmla="*/ 1294295 h 1484734"/>
              <a:gd name="connsiteX14" fmla="*/ 370212 w 1827994"/>
              <a:gd name="connsiteY14" fmla="*/ 1325217 h 1484734"/>
              <a:gd name="connsiteX15" fmla="*/ 383464 w 1827994"/>
              <a:gd name="connsiteY15" fmla="*/ 1364974 h 1484734"/>
              <a:gd name="connsiteX16" fmla="*/ 392299 w 1827994"/>
              <a:gd name="connsiteY16" fmla="*/ 1378226 h 1484734"/>
              <a:gd name="connsiteX17" fmla="*/ 401134 w 1827994"/>
              <a:gd name="connsiteY17" fmla="*/ 1400313 h 1484734"/>
              <a:gd name="connsiteX18" fmla="*/ 409969 w 1827994"/>
              <a:gd name="connsiteY18" fmla="*/ 1417982 h 1484734"/>
              <a:gd name="connsiteX19" fmla="*/ 432055 w 1827994"/>
              <a:gd name="connsiteY19" fmla="*/ 1457739 h 1484734"/>
              <a:gd name="connsiteX20" fmla="*/ 445308 w 1827994"/>
              <a:gd name="connsiteY20" fmla="*/ 1484243 h 1484734"/>
              <a:gd name="connsiteX21" fmla="*/ 467395 w 1827994"/>
              <a:gd name="connsiteY21" fmla="*/ 1479826 h 1484734"/>
              <a:gd name="connsiteX22" fmla="*/ 542490 w 1827994"/>
              <a:gd name="connsiteY22" fmla="*/ 1448904 h 1484734"/>
              <a:gd name="connsiteX23" fmla="*/ 568995 w 1827994"/>
              <a:gd name="connsiteY23" fmla="*/ 1444487 h 1484734"/>
              <a:gd name="connsiteX24" fmla="*/ 644090 w 1827994"/>
              <a:gd name="connsiteY24" fmla="*/ 1422400 h 1484734"/>
              <a:gd name="connsiteX25" fmla="*/ 723603 w 1827994"/>
              <a:gd name="connsiteY25" fmla="*/ 1413565 h 1484734"/>
              <a:gd name="connsiteX26" fmla="*/ 763360 w 1827994"/>
              <a:gd name="connsiteY26" fmla="*/ 1404730 h 1484734"/>
              <a:gd name="connsiteX27" fmla="*/ 789864 w 1827994"/>
              <a:gd name="connsiteY27" fmla="*/ 1395895 h 1484734"/>
              <a:gd name="connsiteX28" fmla="*/ 864960 w 1827994"/>
              <a:gd name="connsiteY28" fmla="*/ 1382643 h 1484734"/>
              <a:gd name="connsiteX29" fmla="*/ 913551 w 1827994"/>
              <a:gd name="connsiteY29" fmla="*/ 1369391 h 1484734"/>
              <a:gd name="connsiteX30" fmla="*/ 1068160 w 1827994"/>
              <a:gd name="connsiteY30" fmla="*/ 1329635 h 1484734"/>
              <a:gd name="connsiteX31" fmla="*/ 1090247 w 1827994"/>
              <a:gd name="connsiteY31" fmla="*/ 1320800 h 1484734"/>
              <a:gd name="connsiteX32" fmla="*/ 1116751 w 1827994"/>
              <a:gd name="connsiteY32" fmla="*/ 1311965 h 1484734"/>
              <a:gd name="connsiteX33" fmla="*/ 1156508 w 1827994"/>
              <a:gd name="connsiteY33" fmla="*/ 1289878 h 1484734"/>
              <a:gd name="connsiteX34" fmla="*/ 1187429 w 1827994"/>
              <a:gd name="connsiteY34" fmla="*/ 1276626 h 1484734"/>
              <a:gd name="connsiteX35" fmla="*/ 1218351 w 1827994"/>
              <a:gd name="connsiteY35" fmla="*/ 1254539 h 1484734"/>
              <a:gd name="connsiteX36" fmla="*/ 1258108 w 1827994"/>
              <a:gd name="connsiteY36" fmla="*/ 1232452 h 1484734"/>
              <a:gd name="connsiteX37" fmla="*/ 1284612 w 1827994"/>
              <a:gd name="connsiteY37" fmla="*/ 1214782 h 1484734"/>
              <a:gd name="connsiteX38" fmla="*/ 1368542 w 1827994"/>
              <a:gd name="connsiteY38" fmla="*/ 1183861 h 1484734"/>
              <a:gd name="connsiteX39" fmla="*/ 1403882 w 1827994"/>
              <a:gd name="connsiteY39" fmla="*/ 1175026 h 1484734"/>
              <a:gd name="connsiteX40" fmla="*/ 1443638 w 1827994"/>
              <a:gd name="connsiteY40" fmla="*/ 1161774 h 1484734"/>
              <a:gd name="connsiteX41" fmla="*/ 1483395 w 1827994"/>
              <a:gd name="connsiteY41" fmla="*/ 1152939 h 1484734"/>
              <a:gd name="connsiteX42" fmla="*/ 1527569 w 1827994"/>
              <a:gd name="connsiteY42" fmla="*/ 1135269 h 1484734"/>
              <a:gd name="connsiteX43" fmla="*/ 1607082 w 1827994"/>
              <a:gd name="connsiteY43" fmla="*/ 1108765 h 1484734"/>
              <a:gd name="connsiteX44" fmla="*/ 1633586 w 1827994"/>
              <a:gd name="connsiteY44" fmla="*/ 1099930 h 1484734"/>
              <a:gd name="connsiteX45" fmla="*/ 1673342 w 1827994"/>
              <a:gd name="connsiteY45" fmla="*/ 1091095 h 1484734"/>
              <a:gd name="connsiteX46" fmla="*/ 1748438 w 1827994"/>
              <a:gd name="connsiteY46" fmla="*/ 1069008 h 1484734"/>
              <a:gd name="connsiteX47" fmla="*/ 1792612 w 1827994"/>
              <a:gd name="connsiteY47" fmla="*/ 1055756 h 1484734"/>
              <a:gd name="connsiteX48" fmla="*/ 1823534 w 1827994"/>
              <a:gd name="connsiteY48" fmla="*/ 1046922 h 1484734"/>
              <a:gd name="connsiteX49" fmla="*/ 1827951 w 1827994"/>
              <a:gd name="connsiteY49" fmla="*/ 1029252 h 1484734"/>
              <a:gd name="connsiteX50" fmla="*/ 1797029 w 1827994"/>
              <a:gd name="connsiteY50" fmla="*/ 945322 h 1484734"/>
              <a:gd name="connsiteX51" fmla="*/ 1757273 w 1827994"/>
              <a:gd name="connsiteY51" fmla="*/ 874643 h 1484734"/>
              <a:gd name="connsiteX52" fmla="*/ 1708682 w 1827994"/>
              <a:gd name="connsiteY52" fmla="*/ 803965 h 1484734"/>
              <a:gd name="connsiteX53" fmla="*/ 1695429 w 1827994"/>
              <a:gd name="connsiteY53" fmla="*/ 786295 h 1484734"/>
              <a:gd name="connsiteX54" fmla="*/ 1655673 w 1827994"/>
              <a:gd name="connsiteY54" fmla="*/ 733287 h 1484734"/>
              <a:gd name="connsiteX55" fmla="*/ 1646838 w 1827994"/>
              <a:gd name="connsiteY55" fmla="*/ 711200 h 1484734"/>
              <a:gd name="connsiteX56" fmla="*/ 1615916 w 1827994"/>
              <a:gd name="connsiteY56" fmla="*/ 658191 h 1484734"/>
              <a:gd name="connsiteX57" fmla="*/ 1584995 w 1827994"/>
              <a:gd name="connsiteY57" fmla="*/ 583095 h 1484734"/>
              <a:gd name="connsiteX58" fmla="*/ 1571742 w 1827994"/>
              <a:gd name="connsiteY58" fmla="*/ 556591 h 1484734"/>
              <a:gd name="connsiteX59" fmla="*/ 1554073 w 1827994"/>
              <a:gd name="connsiteY59" fmla="*/ 516835 h 1484734"/>
              <a:gd name="connsiteX60" fmla="*/ 1523151 w 1827994"/>
              <a:gd name="connsiteY60" fmla="*/ 463826 h 1484734"/>
              <a:gd name="connsiteX61" fmla="*/ 1518734 w 1827994"/>
              <a:gd name="connsiteY61" fmla="*/ 450574 h 1484734"/>
              <a:gd name="connsiteX62" fmla="*/ 1514316 w 1827994"/>
              <a:gd name="connsiteY62" fmla="*/ 428487 h 1484734"/>
              <a:gd name="connsiteX63" fmla="*/ 1496647 w 1827994"/>
              <a:gd name="connsiteY63" fmla="*/ 393148 h 1484734"/>
              <a:gd name="connsiteX64" fmla="*/ 1470142 w 1827994"/>
              <a:gd name="connsiteY64" fmla="*/ 318052 h 1484734"/>
              <a:gd name="connsiteX65" fmla="*/ 1452473 w 1827994"/>
              <a:gd name="connsiteY65" fmla="*/ 291548 h 1484734"/>
              <a:gd name="connsiteX66" fmla="*/ 1443638 w 1827994"/>
              <a:gd name="connsiteY66" fmla="*/ 273878 h 1484734"/>
              <a:gd name="connsiteX67" fmla="*/ 1412716 w 1827994"/>
              <a:gd name="connsiteY67" fmla="*/ 238539 h 1484734"/>
              <a:gd name="connsiteX68" fmla="*/ 1395047 w 1827994"/>
              <a:gd name="connsiteY68" fmla="*/ 212035 h 1484734"/>
              <a:gd name="connsiteX69" fmla="*/ 1377377 w 1827994"/>
              <a:gd name="connsiteY69" fmla="*/ 189948 h 1484734"/>
              <a:gd name="connsiteX70" fmla="*/ 1368542 w 1827994"/>
              <a:gd name="connsiteY70" fmla="*/ 172278 h 1484734"/>
              <a:gd name="connsiteX71" fmla="*/ 1350873 w 1827994"/>
              <a:gd name="connsiteY71" fmla="*/ 150191 h 1484734"/>
              <a:gd name="connsiteX72" fmla="*/ 1342038 w 1827994"/>
              <a:gd name="connsiteY72" fmla="*/ 132522 h 1484734"/>
              <a:gd name="connsiteX73" fmla="*/ 1328786 w 1827994"/>
              <a:gd name="connsiteY73" fmla="*/ 110435 h 1484734"/>
              <a:gd name="connsiteX74" fmla="*/ 1319951 w 1827994"/>
              <a:gd name="connsiteY74" fmla="*/ 88348 h 1484734"/>
              <a:gd name="connsiteX75" fmla="*/ 1289029 w 1827994"/>
              <a:gd name="connsiteY75" fmla="*/ 39756 h 1484734"/>
              <a:gd name="connsiteX76" fmla="*/ 1275777 w 1827994"/>
              <a:gd name="connsiteY76" fmla="*/ 8835 h 1484734"/>
              <a:gd name="connsiteX77" fmla="*/ 1258108 w 1827994"/>
              <a:gd name="connsiteY77" fmla="*/ 0 h 1484734"/>
              <a:gd name="connsiteX78" fmla="*/ 1125586 w 1827994"/>
              <a:gd name="connsiteY78" fmla="*/ 35339 h 1484734"/>
              <a:gd name="connsiteX79" fmla="*/ 1090247 w 1827994"/>
              <a:gd name="connsiteY79" fmla="*/ 44174 h 1484734"/>
              <a:gd name="connsiteX80" fmla="*/ 1019569 w 1827994"/>
              <a:gd name="connsiteY80" fmla="*/ 61843 h 1484734"/>
              <a:gd name="connsiteX81" fmla="*/ 966560 w 1827994"/>
              <a:gd name="connsiteY81" fmla="*/ 75095 h 1484734"/>
              <a:gd name="connsiteX82" fmla="*/ 917969 w 1827994"/>
              <a:gd name="connsiteY82" fmla="*/ 83930 h 1484734"/>
              <a:gd name="connsiteX83" fmla="*/ 811951 w 1827994"/>
              <a:gd name="connsiteY83" fmla="*/ 114852 h 1484734"/>
              <a:gd name="connsiteX84" fmla="*/ 710351 w 1827994"/>
              <a:gd name="connsiteY84" fmla="*/ 141356 h 1484734"/>
              <a:gd name="connsiteX85" fmla="*/ 639673 w 1827994"/>
              <a:gd name="connsiteY85" fmla="*/ 159026 h 1484734"/>
              <a:gd name="connsiteX86" fmla="*/ 538073 w 1827994"/>
              <a:gd name="connsiteY86" fmla="*/ 185530 h 1484734"/>
              <a:gd name="connsiteX87" fmla="*/ 445308 w 1827994"/>
              <a:gd name="connsiteY87" fmla="*/ 207617 h 1484734"/>
              <a:gd name="connsiteX88" fmla="*/ 409969 w 1827994"/>
              <a:gd name="connsiteY88" fmla="*/ 212035 h 1484734"/>
              <a:gd name="connsiteX89" fmla="*/ 383464 w 1827994"/>
              <a:gd name="connsiteY89" fmla="*/ 220869 h 1484734"/>
              <a:gd name="connsiteX90" fmla="*/ 317203 w 1827994"/>
              <a:gd name="connsiteY90" fmla="*/ 229704 h 1484734"/>
              <a:gd name="connsiteX91" fmla="*/ 255360 w 1827994"/>
              <a:gd name="connsiteY91" fmla="*/ 238539 h 1484734"/>
              <a:gd name="connsiteX92" fmla="*/ 211186 w 1827994"/>
              <a:gd name="connsiteY92" fmla="*/ 256208 h 1484734"/>
              <a:gd name="connsiteX93" fmla="*/ 189099 w 1827994"/>
              <a:gd name="connsiteY93" fmla="*/ 269461 h 1484734"/>
              <a:gd name="connsiteX94" fmla="*/ 158177 w 1827994"/>
              <a:gd name="connsiteY94" fmla="*/ 278295 h 1484734"/>
              <a:gd name="connsiteX95" fmla="*/ 87499 w 1827994"/>
              <a:gd name="connsiteY95" fmla="*/ 309217 h 1484734"/>
              <a:gd name="connsiteX96" fmla="*/ 52160 w 1827994"/>
              <a:gd name="connsiteY96" fmla="*/ 326887 h 1484734"/>
              <a:gd name="connsiteX97" fmla="*/ 7986 w 1827994"/>
              <a:gd name="connsiteY97" fmla="*/ 344556 h 1484734"/>
              <a:gd name="connsiteX98" fmla="*/ 3569 w 1827994"/>
              <a:gd name="connsiteY98" fmla="*/ 344556 h 1484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27994" h="1484734">
                <a:moveTo>
                  <a:pt x="3569" y="344556"/>
                </a:moveTo>
                <a:cubicBezTo>
                  <a:pt x="13140" y="382840"/>
                  <a:pt x="50040" y="482025"/>
                  <a:pt x="65412" y="574261"/>
                </a:cubicBezTo>
                <a:cubicBezTo>
                  <a:pt x="80028" y="661957"/>
                  <a:pt x="80916" y="676030"/>
                  <a:pt x="105169" y="773043"/>
                </a:cubicBezTo>
                <a:cubicBezTo>
                  <a:pt x="111497" y="798356"/>
                  <a:pt x="118170" y="823680"/>
                  <a:pt x="127255" y="848139"/>
                </a:cubicBezTo>
                <a:cubicBezTo>
                  <a:pt x="137354" y="875328"/>
                  <a:pt x="146911" y="903254"/>
                  <a:pt x="162595" y="927652"/>
                </a:cubicBezTo>
                <a:lnTo>
                  <a:pt x="202351" y="989495"/>
                </a:lnTo>
                <a:cubicBezTo>
                  <a:pt x="208138" y="998398"/>
                  <a:pt x="215838" y="1006240"/>
                  <a:pt x="220021" y="1016000"/>
                </a:cubicBezTo>
                <a:cubicBezTo>
                  <a:pt x="230942" y="1041484"/>
                  <a:pt x="233738" y="1049679"/>
                  <a:pt x="246525" y="1073426"/>
                </a:cubicBezTo>
                <a:cubicBezTo>
                  <a:pt x="266296" y="1110143"/>
                  <a:pt x="262789" y="1097159"/>
                  <a:pt x="277447" y="1135269"/>
                </a:cubicBezTo>
                <a:cubicBezTo>
                  <a:pt x="280790" y="1143961"/>
                  <a:pt x="283100" y="1153022"/>
                  <a:pt x="286282" y="1161774"/>
                </a:cubicBezTo>
                <a:cubicBezTo>
                  <a:pt x="297284" y="1192031"/>
                  <a:pt x="293438" y="1178016"/>
                  <a:pt x="308369" y="1210365"/>
                </a:cubicBezTo>
                <a:cubicBezTo>
                  <a:pt x="313068" y="1220547"/>
                  <a:pt x="316606" y="1231257"/>
                  <a:pt x="321621" y="1241287"/>
                </a:cubicBezTo>
                <a:cubicBezTo>
                  <a:pt x="326930" y="1251905"/>
                  <a:pt x="333981" y="1261590"/>
                  <a:pt x="339290" y="1272208"/>
                </a:cubicBezTo>
                <a:cubicBezTo>
                  <a:pt x="342836" y="1279300"/>
                  <a:pt x="344274" y="1287363"/>
                  <a:pt x="348125" y="1294295"/>
                </a:cubicBezTo>
                <a:cubicBezTo>
                  <a:pt x="358122" y="1312290"/>
                  <a:pt x="361937" y="1308668"/>
                  <a:pt x="370212" y="1325217"/>
                </a:cubicBezTo>
                <a:cubicBezTo>
                  <a:pt x="406072" y="1396934"/>
                  <a:pt x="358159" y="1305928"/>
                  <a:pt x="383464" y="1364974"/>
                </a:cubicBezTo>
                <a:cubicBezTo>
                  <a:pt x="385555" y="1369854"/>
                  <a:pt x="389925" y="1373477"/>
                  <a:pt x="392299" y="1378226"/>
                </a:cubicBezTo>
                <a:cubicBezTo>
                  <a:pt x="395845" y="1385318"/>
                  <a:pt x="397913" y="1393067"/>
                  <a:pt x="401134" y="1400313"/>
                </a:cubicBezTo>
                <a:cubicBezTo>
                  <a:pt x="403808" y="1406330"/>
                  <a:pt x="407523" y="1411868"/>
                  <a:pt x="409969" y="1417982"/>
                </a:cubicBezTo>
                <a:cubicBezTo>
                  <a:pt x="424383" y="1454018"/>
                  <a:pt x="409800" y="1435484"/>
                  <a:pt x="432055" y="1457739"/>
                </a:cubicBezTo>
                <a:cubicBezTo>
                  <a:pt x="433672" y="1462588"/>
                  <a:pt x="438999" y="1482440"/>
                  <a:pt x="445308" y="1484243"/>
                </a:cubicBezTo>
                <a:cubicBezTo>
                  <a:pt x="452527" y="1486306"/>
                  <a:pt x="460033" y="1481298"/>
                  <a:pt x="467395" y="1479826"/>
                </a:cubicBezTo>
                <a:cubicBezTo>
                  <a:pt x="490691" y="1469237"/>
                  <a:pt x="516785" y="1455330"/>
                  <a:pt x="542490" y="1448904"/>
                </a:cubicBezTo>
                <a:cubicBezTo>
                  <a:pt x="551179" y="1446732"/>
                  <a:pt x="560160" y="1445959"/>
                  <a:pt x="568995" y="1444487"/>
                </a:cubicBezTo>
                <a:cubicBezTo>
                  <a:pt x="600557" y="1432651"/>
                  <a:pt x="609844" y="1427293"/>
                  <a:pt x="644090" y="1422400"/>
                </a:cubicBezTo>
                <a:cubicBezTo>
                  <a:pt x="719722" y="1411595"/>
                  <a:pt x="672690" y="1423747"/>
                  <a:pt x="723603" y="1413565"/>
                </a:cubicBezTo>
                <a:cubicBezTo>
                  <a:pt x="736915" y="1410903"/>
                  <a:pt x="750243" y="1408228"/>
                  <a:pt x="763360" y="1404730"/>
                </a:cubicBezTo>
                <a:cubicBezTo>
                  <a:pt x="772358" y="1402330"/>
                  <a:pt x="780764" y="1397873"/>
                  <a:pt x="789864" y="1395895"/>
                </a:cubicBezTo>
                <a:cubicBezTo>
                  <a:pt x="814703" y="1390495"/>
                  <a:pt x="840437" y="1389331"/>
                  <a:pt x="864960" y="1382643"/>
                </a:cubicBezTo>
                <a:cubicBezTo>
                  <a:pt x="881157" y="1378226"/>
                  <a:pt x="897231" y="1373330"/>
                  <a:pt x="913551" y="1369391"/>
                </a:cubicBezTo>
                <a:cubicBezTo>
                  <a:pt x="960960" y="1357948"/>
                  <a:pt x="1022347" y="1347961"/>
                  <a:pt x="1068160" y="1329635"/>
                </a:cubicBezTo>
                <a:cubicBezTo>
                  <a:pt x="1075522" y="1326690"/>
                  <a:pt x="1082795" y="1323510"/>
                  <a:pt x="1090247" y="1320800"/>
                </a:cubicBezTo>
                <a:cubicBezTo>
                  <a:pt x="1098999" y="1317617"/>
                  <a:pt x="1108312" y="1315903"/>
                  <a:pt x="1116751" y="1311965"/>
                </a:cubicBezTo>
                <a:cubicBezTo>
                  <a:pt x="1130489" y="1305554"/>
                  <a:pt x="1142948" y="1296658"/>
                  <a:pt x="1156508" y="1289878"/>
                </a:cubicBezTo>
                <a:cubicBezTo>
                  <a:pt x="1166538" y="1284863"/>
                  <a:pt x="1177693" y="1282190"/>
                  <a:pt x="1187429" y="1276626"/>
                </a:cubicBezTo>
                <a:cubicBezTo>
                  <a:pt x="1198427" y="1270342"/>
                  <a:pt x="1207610" y="1261252"/>
                  <a:pt x="1218351" y="1254539"/>
                </a:cubicBezTo>
                <a:cubicBezTo>
                  <a:pt x="1231207" y="1246504"/>
                  <a:pt x="1245108" y="1240252"/>
                  <a:pt x="1258108" y="1232452"/>
                </a:cubicBezTo>
                <a:cubicBezTo>
                  <a:pt x="1267213" y="1226989"/>
                  <a:pt x="1275263" y="1219816"/>
                  <a:pt x="1284612" y="1214782"/>
                </a:cubicBezTo>
                <a:cubicBezTo>
                  <a:pt x="1303280" y="1204730"/>
                  <a:pt x="1353680" y="1187576"/>
                  <a:pt x="1368542" y="1183861"/>
                </a:cubicBezTo>
                <a:cubicBezTo>
                  <a:pt x="1380322" y="1180916"/>
                  <a:pt x="1392233" y="1178452"/>
                  <a:pt x="1403882" y="1175026"/>
                </a:cubicBezTo>
                <a:cubicBezTo>
                  <a:pt x="1417283" y="1171084"/>
                  <a:pt x="1430179" y="1165513"/>
                  <a:pt x="1443638" y="1161774"/>
                </a:cubicBezTo>
                <a:cubicBezTo>
                  <a:pt x="1456718" y="1158141"/>
                  <a:pt x="1470450" y="1157027"/>
                  <a:pt x="1483395" y="1152939"/>
                </a:cubicBezTo>
                <a:cubicBezTo>
                  <a:pt x="1498518" y="1148163"/>
                  <a:pt x="1512634" y="1140603"/>
                  <a:pt x="1527569" y="1135269"/>
                </a:cubicBezTo>
                <a:cubicBezTo>
                  <a:pt x="1553879" y="1125872"/>
                  <a:pt x="1580578" y="1117600"/>
                  <a:pt x="1607082" y="1108765"/>
                </a:cubicBezTo>
                <a:cubicBezTo>
                  <a:pt x="1615917" y="1105820"/>
                  <a:pt x="1624495" y="1101950"/>
                  <a:pt x="1633586" y="1099930"/>
                </a:cubicBezTo>
                <a:cubicBezTo>
                  <a:pt x="1646838" y="1096985"/>
                  <a:pt x="1660397" y="1095183"/>
                  <a:pt x="1673342" y="1091095"/>
                </a:cubicBezTo>
                <a:cubicBezTo>
                  <a:pt x="1753401" y="1065813"/>
                  <a:pt x="1684603" y="1078128"/>
                  <a:pt x="1748438" y="1069008"/>
                </a:cubicBezTo>
                <a:cubicBezTo>
                  <a:pt x="1811421" y="1048015"/>
                  <a:pt x="1745880" y="1069108"/>
                  <a:pt x="1792612" y="1055756"/>
                </a:cubicBezTo>
                <a:cubicBezTo>
                  <a:pt x="1836934" y="1043093"/>
                  <a:pt x="1768346" y="1060718"/>
                  <a:pt x="1823534" y="1046922"/>
                </a:cubicBezTo>
                <a:cubicBezTo>
                  <a:pt x="1825006" y="1041032"/>
                  <a:pt x="1828417" y="1035305"/>
                  <a:pt x="1827951" y="1029252"/>
                </a:cubicBezTo>
                <a:cubicBezTo>
                  <a:pt x="1825131" y="992595"/>
                  <a:pt x="1813563" y="978390"/>
                  <a:pt x="1797029" y="945322"/>
                </a:cubicBezTo>
                <a:cubicBezTo>
                  <a:pt x="1784289" y="919842"/>
                  <a:pt x="1775230" y="900762"/>
                  <a:pt x="1757273" y="874643"/>
                </a:cubicBezTo>
                <a:cubicBezTo>
                  <a:pt x="1741076" y="851084"/>
                  <a:pt x="1725077" y="827387"/>
                  <a:pt x="1708682" y="803965"/>
                </a:cubicBezTo>
                <a:cubicBezTo>
                  <a:pt x="1704460" y="797933"/>
                  <a:pt x="1699513" y="792421"/>
                  <a:pt x="1695429" y="786295"/>
                </a:cubicBezTo>
                <a:cubicBezTo>
                  <a:pt x="1671381" y="750222"/>
                  <a:pt x="1684557" y="767948"/>
                  <a:pt x="1655673" y="733287"/>
                </a:cubicBezTo>
                <a:cubicBezTo>
                  <a:pt x="1652728" y="725925"/>
                  <a:pt x="1650384" y="718292"/>
                  <a:pt x="1646838" y="711200"/>
                </a:cubicBezTo>
                <a:cubicBezTo>
                  <a:pt x="1632037" y="681598"/>
                  <a:pt x="1629706" y="678875"/>
                  <a:pt x="1615916" y="658191"/>
                </a:cubicBezTo>
                <a:cubicBezTo>
                  <a:pt x="1607625" y="616734"/>
                  <a:pt x="1614856" y="642816"/>
                  <a:pt x="1584995" y="583095"/>
                </a:cubicBezTo>
                <a:cubicBezTo>
                  <a:pt x="1580578" y="574260"/>
                  <a:pt x="1575410" y="565762"/>
                  <a:pt x="1571742" y="556591"/>
                </a:cubicBezTo>
                <a:cubicBezTo>
                  <a:pt x="1565047" y="539851"/>
                  <a:pt x="1562647" y="532078"/>
                  <a:pt x="1554073" y="516835"/>
                </a:cubicBezTo>
                <a:cubicBezTo>
                  <a:pt x="1544044" y="499006"/>
                  <a:pt x="1529619" y="483233"/>
                  <a:pt x="1523151" y="463826"/>
                </a:cubicBezTo>
                <a:cubicBezTo>
                  <a:pt x="1521679" y="459409"/>
                  <a:pt x="1519863" y="455091"/>
                  <a:pt x="1518734" y="450574"/>
                </a:cubicBezTo>
                <a:cubicBezTo>
                  <a:pt x="1516913" y="443290"/>
                  <a:pt x="1517011" y="435495"/>
                  <a:pt x="1514316" y="428487"/>
                </a:cubicBezTo>
                <a:cubicBezTo>
                  <a:pt x="1509588" y="416195"/>
                  <a:pt x="1501420" y="405423"/>
                  <a:pt x="1496647" y="393148"/>
                </a:cubicBezTo>
                <a:cubicBezTo>
                  <a:pt x="1480243" y="350965"/>
                  <a:pt x="1489400" y="353816"/>
                  <a:pt x="1470142" y="318052"/>
                </a:cubicBezTo>
                <a:cubicBezTo>
                  <a:pt x="1465108" y="308703"/>
                  <a:pt x="1457936" y="300653"/>
                  <a:pt x="1452473" y="291548"/>
                </a:cubicBezTo>
                <a:cubicBezTo>
                  <a:pt x="1449085" y="285901"/>
                  <a:pt x="1447291" y="279357"/>
                  <a:pt x="1443638" y="273878"/>
                </a:cubicBezTo>
                <a:cubicBezTo>
                  <a:pt x="1407147" y="219140"/>
                  <a:pt x="1442522" y="276860"/>
                  <a:pt x="1412716" y="238539"/>
                </a:cubicBezTo>
                <a:cubicBezTo>
                  <a:pt x="1406197" y="230158"/>
                  <a:pt x="1401680" y="220326"/>
                  <a:pt x="1395047" y="212035"/>
                </a:cubicBezTo>
                <a:cubicBezTo>
                  <a:pt x="1389157" y="204673"/>
                  <a:pt x="1382607" y="197793"/>
                  <a:pt x="1377377" y="189948"/>
                </a:cubicBezTo>
                <a:cubicBezTo>
                  <a:pt x="1373724" y="184469"/>
                  <a:pt x="1372195" y="177757"/>
                  <a:pt x="1368542" y="172278"/>
                </a:cubicBezTo>
                <a:cubicBezTo>
                  <a:pt x="1363312" y="164433"/>
                  <a:pt x="1356103" y="158036"/>
                  <a:pt x="1350873" y="150191"/>
                </a:cubicBezTo>
                <a:cubicBezTo>
                  <a:pt x="1347220" y="144712"/>
                  <a:pt x="1345236" y="138278"/>
                  <a:pt x="1342038" y="132522"/>
                </a:cubicBezTo>
                <a:cubicBezTo>
                  <a:pt x="1337868" y="125017"/>
                  <a:pt x="1332626" y="118114"/>
                  <a:pt x="1328786" y="110435"/>
                </a:cubicBezTo>
                <a:cubicBezTo>
                  <a:pt x="1325240" y="103343"/>
                  <a:pt x="1323748" y="95309"/>
                  <a:pt x="1319951" y="88348"/>
                </a:cubicBezTo>
                <a:cubicBezTo>
                  <a:pt x="1298960" y="49864"/>
                  <a:pt x="1306580" y="74857"/>
                  <a:pt x="1289029" y="39756"/>
                </a:cubicBezTo>
                <a:cubicBezTo>
                  <a:pt x="1283748" y="29194"/>
                  <a:pt x="1284972" y="18030"/>
                  <a:pt x="1275777" y="8835"/>
                </a:cubicBezTo>
                <a:cubicBezTo>
                  <a:pt x="1271121" y="4179"/>
                  <a:pt x="1263998" y="2945"/>
                  <a:pt x="1258108" y="0"/>
                </a:cubicBezTo>
                <a:cubicBezTo>
                  <a:pt x="1168375" y="11216"/>
                  <a:pt x="1293248" y="-6578"/>
                  <a:pt x="1125586" y="35339"/>
                </a:cubicBezTo>
                <a:cubicBezTo>
                  <a:pt x="1113806" y="38284"/>
                  <a:pt x="1101837" y="40552"/>
                  <a:pt x="1090247" y="44174"/>
                </a:cubicBezTo>
                <a:cubicBezTo>
                  <a:pt x="1028310" y="63529"/>
                  <a:pt x="1082001" y="54040"/>
                  <a:pt x="1019569" y="61843"/>
                </a:cubicBezTo>
                <a:cubicBezTo>
                  <a:pt x="989564" y="70416"/>
                  <a:pt x="993460" y="70204"/>
                  <a:pt x="966560" y="75095"/>
                </a:cubicBezTo>
                <a:cubicBezTo>
                  <a:pt x="956903" y="76851"/>
                  <a:pt x="928508" y="81023"/>
                  <a:pt x="917969" y="83930"/>
                </a:cubicBezTo>
                <a:cubicBezTo>
                  <a:pt x="882483" y="93719"/>
                  <a:pt x="847571" y="105560"/>
                  <a:pt x="811951" y="114852"/>
                </a:cubicBezTo>
                <a:cubicBezTo>
                  <a:pt x="778084" y="123687"/>
                  <a:pt x="743555" y="130288"/>
                  <a:pt x="710351" y="141356"/>
                </a:cubicBezTo>
                <a:cubicBezTo>
                  <a:pt x="660717" y="157901"/>
                  <a:pt x="684423" y="152632"/>
                  <a:pt x="639673" y="159026"/>
                </a:cubicBezTo>
                <a:cubicBezTo>
                  <a:pt x="562150" y="184867"/>
                  <a:pt x="596514" y="178225"/>
                  <a:pt x="538073" y="185530"/>
                </a:cubicBezTo>
                <a:cubicBezTo>
                  <a:pt x="519932" y="190065"/>
                  <a:pt x="467039" y="203782"/>
                  <a:pt x="445308" y="207617"/>
                </a:cubicBezTo>
                <a:cubicBezTo>
                  <a:pt x="433617" y="209680"/>
                  <a:pt x="421749" y="210562"/>
                  <a:pt x="409969" y="212035"/>
                </a:cubicBezTo>
                <a:cubicBezTo>
                  <a:pt x="401134" y="214980"/>
                  <a:pt x="392499" y="218610"/>
                  <a:pt x="383464" y="220869"/>
                </a:cubicBezTo>
                <a:cubicBezTo>
                  <a:pt x="366153" y="225197"/>
                  <a:pt x="332596" y="227696"/>
                  <a:pt x="317203" y="229704"/>
                </a:cubicBezTo>
                <a:cubicBezTo>
                  <a:pt x="296554" y="232397"/>
                  <a:pt x="255360" y="238539"/>
                  <a:pt x="255360" y="238539"/>
                </a:cubicBezTo>
                <a:cubicBezTo>
                  <a:pt x="240635" y="244429"/>
                  <a:pt x="224785" y="248048"/>
                  <a:pt x="211186" y="256208"/>
                </a:cubicBezTo>
                <a:cubicBezTo>
                  <a:pt x="203824" y="260626"/>
                  <a:pt x="197025" y="266159"/>
                  <a:pt x="189099" y="269461"/>
                </a:cubicBezTo>
                <a:cubicBezTo>
                  <a:pt x="179204" y="273584"/>
                  <a:pt x="168057" y="274135"/>
                  <a:pt x="158177" y="278295"/>
                </a:cubicBezTo>
                <a:cubicBezTo>
                  <a:pt x="72766" y="314258"/>
                  <a:pt x="132624" y="297937"/>
                  <a:pt x="87499" y="309217"/>
                </a:cubicBezTo>
                <a:lnTo>
                  <a:pt x="52160" y="326887"/>
                </a:lnTo>
                <a:cubicBezTo>
                  <a:pt x="27616" y="339159"/>
                  <a:pt x="30695" y="340014"/>
                  <a:pt x="7986" y="344556"/>
                </a:cubicBezTo>
                <a:cubicBezTo>
                  <a:pt x="6542" y="344845"/>
                  <a:pt x="-6002" y="306272"/>
                  <a:pt x="3569" y="344556"/>
                </a:cubicBezTo>
                <a:close/>
              </a:path>
            </a:pathLst>
          </a:custGeom>
          <a:solidFill>
            <a:srgbClr val="C00000">
              <a:alpha val="30000"/>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FF39AD2D-CF03-4873-9747-1D8D06080248}"/>
              </a:ext>
            </a:extLst>
          </p:cNvPr>
          <p:cNvSpPr/>
          <p:nvPr/>
        </p:nvSpPr>
        <p:spPr>
          <a:xfrm rot="571401">
            <a:off x="3158748" y="3925309"/>
            <a:ext cx="714272" cy="493776"/>
          </a:xfrm>
          <a:custGeom>
            <a:avLst/>
            <a:gdLst>
              <a:gd name="connsiteX0" fmla="*/ 1040 w 714272"/>
              <a:gd name="connsiteY0" fmla="*/ 158496 h 493776"/>
              <a:gd name="connsiteX1" fmla="*/ 7136 w 714272"/>
              <a:gd name="connsiteY1" fmla="*/ 268224 h 493776"/>
              <a:gd name="connsiteX2" fmla="*/ 25424 w 714272"/>
              <a:gd name="connsiteY2" fmla="*/ 335280 h 493776"/>
              <a:gd name="connsiteX3" fmla="*/ 37616 w 714272"/>
              <a:gd name="connsiteY3" fmla="*/ 396240 h 493776"/>
              <a:gd name="connsiteX4" fmla="*/ 49808 w 714272"/>
              <a:gd name="connsiteY4" fmla="*/ 432816 h 493776"/>
              <a:gd name="connsiteX5" fmla="*/ 68096 w 714272"/>
              <a:gd name="connsiteY5" fmla="*/ 481584 h 493776"/>
              <a:gd name="connsiteX6" fmla="*/ 86384 w 714272"/>
              <a:gd name="connsiteY6" fmla="*/ 493776 h 493776"/>
              <a:gd name="connsiteX7" fmla="*/ 263168 w 714272"/>
              <a:gd name="connsiteY7" fmla="*/ 475488 h 493776"/>
              <a:gd name="connsiteX8" fmla="*/ 318032 w 714272"/>
              <a:gd name="connsiteY8" fmla="*/ 451104 h 493776"/>
              <a:gd name="connsiteX9" fmla="*/ 385088 w 714272"/>
              <a:gd name="connsiteY9" fmla="*/ 438912 h 493776"/>
              <a:gd name="connsiteX10" fmla="*/ 433856 w 714272"/>
              <a:gd name="connsiteY10" fmla="*/ 426720 h 493776"/>
              <a:gd name="connsiteX11" fmla="*/ 592352 w 714272"/>
              <a:gd name="connsiteY11" fmla="*/ 402336 h 493776"/>
              <a:gd name="connsiteX12" fmla="*/ 647216 w 714272"/>
              <a:gd name="connsiteY12" fmla="*/ 396240 h 493776"/>
              <a:gd name="connsiteX13" fmla="*/ 708176 w 714272"/>
              <a:gd name="connsiteY13" fmla="*/ 384048 h 493776"/>
              <a:gd name="connsiteX14" fmla="*/ 714272 w 714272"/>
              <a:gd name="connsiteY14" fmla="*/ 323088 h 493776"/>
              <a:gd name="connsiteX15" fmla="*/ 683792 w 714272"/>
              <a:gd name="connsiteY15" fmla="*/ 164592 h 493776"/>
              <a:gd name="connsiteX16" fmla="*/ 671600 w 714272"/>
              <a:gd name="connsiteY16" fmla="*/ 128016 h 493776"/>
              <a:gd name="connsiteX17" fmla="*/ 653312 w 714272"/>
              <a:gd name="connsiteY17" fmla="*/ 97536 h 493776"/>
              <a:gd name="connsiteX18" fmla="*/ 635024 w 714272"/>
              <a:gd name="connsiteY18" fmla="*/ 60960 h 493776"/>
              <a:gd name="connsiteX19" fmla="*/ 610640 w 714272"/>
              <a:gd name="connsiteY19" fmla="*/ 36576 h 493776"/>
              <a:gd name="connsiteX20" fmla="*/ 574064 w 714272"/>
              <a:gd name="connsiteY20" fmla="*/ 0 h 493776"/>
              <a:gd name="connsiteX21" fmla="*/ 348512 w 714272"/>
              <a:gd name="connsiteY21" fmla="*/ 36576 h 493776"/>
              <a:gd name="connsiteX22" fmla="*/ 177824 w 714272"/>
              <a:gd name="connsiteY22" fmla="*/ 73152 h 493776"/>
              <a:gd name="connsiteX23" fmla="*/ 74192 w 714272"/>
              <a:gd name="connsiteY23" fmla="*/ 91440 h 493776"/>
              <a:gd name="connsiteX24" fmla="*/ 55904 w 714272"/>
              <a:gd name="connsiteY24" fmla="*/ 97536 h 493776"/>
              <a:gd name="connsiteX25" fmla="*/ 25424 w 714272"/>
              <a:gd name="connsiteY25" fmla="*/ 103632 h 493776"/>
              <a:gd name="connsiteX26" fmla="*/ 1040 w 714272"/>
              <a:gd name="connsiteY26" fmla="*/ 158496 h 49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14272" h="493776">
                <a:moveTo>
                  <a:pt x="1040" y="158496"/>
                </a:moveTo>
                <a:cubicBezTo>
                  <a:pt x="-2008" y="185928"/>
                  <a:pt x="2131" y="231935"/>
                  <a:pt x="7136" y="268224"/>
                </a:cubicBezTo>
                <a:cubicBezTo>
                  <a:pt x="10302" y="291175"/>
                  <a:pt x="20058" y="312742"/>
                  <a:pt x="25424" y="335280"/>
                </a:cubicBezTo>
                <a:cubicBezTo>
                  <a:pt x="30224" y="355439"/>
                  <a:pt x="32590" y="376136"/>
                  <a:pt x="37616" y="396240"/>
                </a:cubicBezTo>
                <a:cubicBezTo>
                  <a:pt x="40733" y="408708"/>
                  <a:pt x="46427" y="420417"/>
                  <a:pt x="49808" y="432816"/>
                </a:cubicBezTo>
                <a:cubicBezTo>
                  <a:pt x="56350" y="456805"/>
                  <a:pt x="50857" y="464345"/>
                  <a:pt x="68096" y="481584"/>
                </a:cubicBezTo>
                <a:cubicBezTo>
                  <a:pt x="73277" y="486765"/>
                  <a:pt x="80288" y="489712"/>
                  <a:pt x="86384" y="493776"/>
                </a:cubicBezTo>
                <a:cubicBezTo>
                  <a:pt x="145312" y="487680"/>
                  <a:pt x="209032" y="499549"/>
                  <a:pt x="263168" y="475488"/>
                </a:cubicBezTo>
                <a:cubicBezTo>
                  <a:pt x="281456" y="467360"/>
                  <a:pt x="298863" y="456855"/>
                  <a:pt x="318032" y="451104"/>
                </a:cubicBezTo>
                <a:cubicBezTo>
                  <a:pt x="339792" y="444576"/>
                  <a:pt x="362857" y="443592"/>
                  <a:pt x="385088" y="438912"/>
                </a:cubicBezTo>
                <a:cubicBezTo>
                  <a:pt x="401485" y="435460"/>
                  <a:pt x="417459" y="430172"/>
                  <a:pt x="433856" y="426720"/>
                </a:cubicBezTo>
                <a:cubicBezTo>
                  <a:pt x="490299" y="414837"/>
                  <a:pt x="533707" y="409667"/>
                  <a:pt x="592352" y="402336"/>
                </a:cubicBezTo>
                <a:cubicBezTo>
                  <a:pt x="610610" y="400054"/>
                  <a:pt x="628977" y="398672"/>
                  <a:pt x="647216" y="396240"/>
                </a:cubicBezTo>
                <a:cubicBezTo>
                  <a:pt x="679245" y="391970"/>
                  <a:pt x="680485" y="390971"/>
                  <a:pt x="708176" y="384048"/>
                </a:cubicBezTo>
                <a:cubicBezTo>
                  <a:pt x="710208" y="363728"/>
                  <a:pt x="714272" y="343509"/>
                  <a:pt x="714272" y="323088"/>
                </a:cubicBezTo>
                <a:cubicBezTo>
                  <a:pt x="714272" y="253249"/>
                  <a:pt x="704556" y="233806"/>
                  <a:pt x="683792" y="164592"/>
                </a:cubicBezTo>
                <a:cubicBezTo>
                  <a:pt x="680099" y="152282"/>
                  <a:pt x="676918" y="139716"/>
                  <a:pt x="671600" y="128016"/>
                </a:cubicBezTo>
                <a:cubicBezTo>
                  <a:pt x="666697" y="117230"/>
                  <a:pt x="658986" y="107938"/>
                  <a:pt x="653312" y="97536"/>
                </a:cubicBezTo>
                <a:cubicBezTo>
                  <a:pt x="646785" y="85569"/>
                  <a:pt x="642841" y="72127"/>
                  <a:pt x="635024" y="60960"/>
                </a:cubicBezTo>
                <a:cubicBezTo>
                  <a:pt x="628432" y="51543"/>
                  <a:pt x="618209" y="45227"/>
                  <a:pt x="610640" y="36576"/>
                </a:cubicBezTo>
                <a:cubicBezTo>
                  <a:pt x="578883" y="282"/>
                  <a:pt x="607349" y="22190"/>
                  <a:pt x="574064" y="0"/>
                </a:cubicBezTo>
                <a:cubicBezTo>
                  <a:pt x="498880" y="12192"/>
                  <a:pt x="421748" y="15652"/>
                  <a:pt x="348512" y="36576"/>
                </a:cubicBezTo>
                <a:cubicBezTo>
                  <a:pt x="199222" y="79230"/>
                  <a:pt x="327729" y="46698"/>
                  <a:pt x="177824" y="73152"/>
                </a:cubicBezTo>
                <a:cubicBezTo>
                  <a:pt x="143280" y="79248"/>
                  <a:pt x="107470" y="80347"/>
                  <a:pt x="74192" y="91440"/>
                </a:cubicBezTo>
                <a:cubicBezTo>
                  <a:pt x="68096" y="93472"/>
                  <a:pt x="62138" y="95978"/>
                  <a:pt x="55904" y="97536"/>
                </a:cubicBezTo>
                <a:cubicBezTo>
                  <a:pt x="45852" y="100049"/>
                  <a:pt x="35476" y="101119"/>
                  <a:pt x="25424" y="103632"/>
                </a:cubicBezTo>
                <a:cubicBezTo>
                  <a:pt x="3902" y="109013"/>
                  <a:pt x="4088" y="131064"/>
                  <a:pt x="1040" y="158496"/>
                </a:cubicBezTo>
                <a:close/>
              </a:path>
            </a:pathLst>
          </a:custGeom>
          <a:solidFill>
            <a:srgbClr val="00B0F0">
              <a:alpha val="30000"/>
            </a:srgbClr>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1" name="Straight Arrow Connector 30">
            <a:extLst>
              <a:ext uri="{FF2B5EF4-FFF2-40B4-BE49-F238E27FC236}">
                <a16:creationId xmlns:a16="http://schemas.microsoft.com/office/drawing/2014/main" id="{D829A929-595C-452E-AEE9-1BEAF31FE6B9}"/>
              </a:ext>
            </a:extLst>
          </p:cNvPr>
          <p:cNvCxnSpPr>
            <a:cxnSpLocks/>
            <a:stCxn id="21" idx="85"/>
            <a:endCxn id="19" idx="2"/>
          </p:cNvCxnSpPr>
          <p:nvPr/>
        </p:nvCxnSpPr>
        <p:spPr>
          <a:xfrm flipH="1" flipV="1">
            <a:off x="2731970" y="1876095"/>
            <a:ext cx="234675" cy="92857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387D0966-F21F-488D-AEE2-3C4CDF9EE5D0}"/>
              </a:ext>
            </a:extLst>
          </p:cNvPr>
          <p:cNvCxnSpPr>
            <a:cxnSpLocks/>
            <a:stCxn id="4" idx="9"/>
          </p:cNvCxnSpPr>
          <p:nvPr/>
        </p:nvCxnSpPr>
        <p:spPr>
          <a:xfrm flipH="1">
            <a:off x="2687787" y="4375256"/>
            <a:ext cx="138687" cy="1057981"/>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68976B89-09A3-450A-9E27-ED4355C19523}"/>
              </a:ext>
            </a:extLst>
          </p:cNvPr>
          <p:cNvSpPr txBox="1"/>
          <p:nvPr/>
        </p:nvSpPr>
        <p:spPr>
          <a:xfrm>
            <a:off x="1426464" y="5440902"/>
            <a:ext cx="3236801"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mn-cs"/>
              </a:rPr>
              <a:t>Memory Chip</a:t>
            </a:r>
            <a:br>
              <a:rPr kumimoji="0" lang="en-US" sz="2800" b="0"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mn-cs"/>
              </a:rPr>
            </a:br>
            <a:r>
              <a:rPr kumimoji="0" lang="en-US" sz="2800" b="0"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mn-cs"/>
              </a:rPr>
              <a:t>(e.g., HBM DRAM)</a:t>
            </a:r>
            <a:endParaRPr kumimoji="0" lang="en-CH" sz="2800" b="0"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mn-cs"/>
            </a:endParaRPr>
          </a:p>
        </p:txBody>
      </p:sp>
      <p:cxnSp>
        <p:nvCxnSpPr>
          <p:cNvPr id="45" name="Straight Arrow Connector 44">
            <a:extLst>
              <a:ext uri="{FF2B5EF4-FFF2-40B4-BE49-F238E27FC236}">
                <a16:creationId xmlns:a16="http://schemas.microsoft.com/office/drawing/2014/main" id="{3C83EFB2-F020-4035-94F9-98F9DC7A78D6}"/>
              </a:ext>
            </a:extLst>
          </p:cNvPr>
          <p:cNvCxnSpPr>
            <a:cxnSpLocks/>
            <a:stCxn id="29" idx="10"/>
          </p:cNvCxnSpPr>
          <p:nvPr/>
        </p:nvCxnSpPr>
        <p:spPr>
          <a:xfrm flipH="1">
            <a:off x="3387243" y="4362244"/>
            <a:ext cx="174551" cy="1063717"/>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6A43B53F-C165-47EF-A1FF-A87FD122EAE6}"/>
              </a:ext>
            </a:extLst>
          </p:cNvPr>
          <p:cNvSpPr txBox="1"/>
          <p:nvPr/>
        </p:nvSpPr>
        <p:spPr>
          <a:xfrm>
            <a:off x="5875298" y="3360701"/>
            <a:ext cx="278153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Inside one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package</a:t>
            </a: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49" name="Connector: Curved 48">
            <a:extLst>
              <a:ext uri="{FF2B5EF4-FFF2-40B4-BE49-F238E27FC236}">
                <a16:creationId xmlns:a16="http://schemas.microsoft.com/office/drawing/2014/main" id="{06572456-BBE1-4802-A8BF-50094BB227EA}"/>
              </a:ext>
            </a:extLst>
          </p:cNvPr>
          <p:cNvCxnSpPr>
            <a:stCxn id="19" idx="3"/>
            <a:endCxn id="47" idx="0"/>
          </p:cNvCxnSpPr>
          <p:nvPr/>
        </p:nvCxnSpPr>
        <p:spPr>
          <a:xfrm>
            <a:off x="4810816" y="1614485"/>
            <a:ext cx="2455248" cy="1746216"/>
          </a:xfrm>
          <a:prstGeom prst="curved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or: Curved 50">
            <a:extLst>
              <a:ext uri="{FF2B5EF4-FFF2-40B4-BE49-F238E27FC236}">
                <a16:creationId xmlns:a16="http://schemas.microsoft.com/office/drawing/2014/main" id="{45F28A13-915F-44D8-B184-8F6B45617691}"/>
              </a:ext>
            </a:extLst>
          </p:cNvPr>
          <p:cNvCxnSpPr>
            <a:cxnSpLocks/>
            <a:endCxn id="47" idx="2"/>
          </p:cNvCxnSpPr>
          <p:nvPr/>
        </p:nvCxnSpPr>
        <p:spPr>
          <a:xfrm flipV="1">
            <a:off x="4889869" y="3822366"/>
            <a:ext cx="2376195" cy="1821631"/>
          </a:xfrm>
          <a:prstGeom prst="curvedConnector2">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224B998B-8EE7-4EE2-AA29-612F1F3C5A50}"/>
              </a:ext>
            </a:extLst>
          </p:cNvPr>
          <p:cNvSpPr txBox="1"/>
          <p:nvPr/>
        </p:nvSpPr>
        <p:spPr>
          <a:xfrm>
            <a:off x="1426464" y="6582062"/>
            <a:ext cx="7174992" cy="21544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hlinkClick r:id="rId4"/>
              </a:rPr>
              <a:t>https://www.hpcwire.com/off-the-wire/xilinx-adds-high-bandwidth-memory-capabilities-to-its-virtex-ultrascale-portfolio/</a:t>
            </a:r>
            <a:endParaRPr kumimoji="0" lang="en-CH" sz="800" b="0" i="0" u="none" strike="noStrike" kern="1200" cap="none" spc="0" normalizeH="0" baseline="0" noProof="0" dirty="0">
              <a:ln>
                <a:noFill/>
              </a:ln>
              <a:solidFill>
                <a:prstClr val="black"/>
              </a:solidFill>
              <a:effectLst/>
              <a:uLnTx/>
              <a:uFillTx/>
              <a:latin typeface="Consolas" panose="020B0609020204030204" pitchFamily="49" charset="0"/>
              <a:ea typeface="+mn-ea"/>
              <a:cs typeface="+mn-cs"/>
            </a:endParaRPr>
          </a:p>
        </p:txBody>
      </p:sp>
    </p:spTree>
    <p:extLst>
      <p:ext uri="{BB962C8B-B14F-4D97-AF65-F5344CB8AC3E}">
        <p14:creationId xmlns:p14="http://schemas.microsoft.com/office/powerpoint/2010/main" val="238501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p:bldP spid="21" grpId="0" animBg="1"/>
      <p:bldP spid="29" grpId="0" animBg="1"/>
      <p:bldP spid="38" grpId="0"/>
      <p:bldP spid="47" grpId="0"/>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HBM DRAM</a:t>
            </a:r>
            <a:r>
              <a:rPr lang="en-US" dirty="0">
                <a:solidFill>
                  <a:schemeClr val="tx1"/>
                </a:solidFill>
              </a:rPr>
              <a:t> </a:t>
            </a:r>
            <a:r>
              <a:rPr lang="en-US" dirty="0"/>
              <a:t>Organization (I)</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16" name="Rectangle 15">
            <a:extLst>
              <a:ext uri="{FF2B5EF4-FFF2-40B4-BE49-F238E27FC236}">
                <a16:creationId xmlns:a16="http://schemas.microsoft.com/office/drawing/2014/main" id="{53A38AB4-440C-4F56-8F60-1F8671F126F7}"/>
              </a:ext>
            </a:extLst>
          </p:cNvPr>
          <p:cNvSpPr/>
          <p:nvPr/>
        </p:nvSpPr>
        <p:spPr>
          <a:xfrm>
            <a:off x="4693920" y="1313928"/>
            <a:ext cx="3778429" cy="4052037"/>
          </a:xfrm>
          <a:prstGeom prst="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3EAED37-CE6B-4DB2-B639-DE2D52854CC3}"/>
              </a:ext>
            </a:extLst>
          </p:cNvPr>
          <p:cNvSpPr/>
          <p:nvPr/>
        </p:nvSpPr>
        <p:spPr>
          <a:xfrm>
            <a:off x="675055" y="4102073"/>
            <a:ext cx="2613008" cy="1222334"/>
          </a:xfrm>
          <a:prstGeom prst="rect">
            <a:avLst/>
          </a:prstGeom>
          <a:solidFill>
            <a:srgbClr val="F9E5E5"/>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3627DE3E-D22A-4B03-9C2F-E56DD85759E8}"/>
              </a:ext>
            </a:extLst>
          </p:cNvPr>
          <p:cNvSpPr/>
          <p:nvPr/>
        </p:nvSpPr>
        <p:spPr>
          <a:xfrm>
            <a:off x="856846" y="4842266"/>
            <a:ext cx="2249424" cy="335280"/>
          </a:xfrm>
          <a:prstGeom prst="rect">
            <a:avLst/>
          </a:prstGeom>
          <a:solidFill>
            <a:schemeClr val="accent2"/>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Memory Controller</a:t>
            </a: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9" name="TextBox 18">
            <a:extLst>
              <a:ext uri="{FF2B5EF4-FFF2-40B4-BE49-F238E27FC236}">
                <a16:creationId xmlns:a16="http://schemas.microsoft.com/office/drawing/2014/main" id="{A3B4B8CB-F449-4C3D-BC55-5B218EA0CC2E}"/>
              </a:ext>
            </a:extLst>
          </p:cNvPr>
          <p:cNvSpPr txBox="1"/>
          <p:nvPr/>
        </p:nvSpPr>
        <p:spPr>
          <a:xfrm>
            <a:off x="922709" y="4102073"/>
            <a:ext cx="21176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FPGA</a:t>
            </a:r>
            <a:endParaRPr kumimoji="0" lang="en-CH" sz="28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sp>
        <p:nvSpPr>
          <p:cNvPr id="5" name="Rectangle 4">
            <a:extLst>
              <a:ext uri="{FF2B5EF4-FFF2-40B4-BE49-F238E27FC236}">
                <a16:creationId xmlns:a16="http://schemas.microsoft.com/office/drawing/2014/main" id="{1C854A6E-CE78-4198-A0DC-9684948FA83E}"/>
              </a:ext>
            </a:extLst>
          </p:cNvPr>
          <p:cNvSpPr/>
          <p:nvPr/>
        </p:nvSpPr>
        <p:spPr>
          <a:xfrm>
            <a:off x="675055" y="5449289"/>
            <a:ext cx="7797294" cy="553237"/>
          </a:xfrm>
          <a:prstGeom prst="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Silicon Interposer</a:t>
            </a:r>
            <a:endParaRPr kumimoji="0" lang="en-CH"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7" name="TextBox 16">
            <a:extLst>
              <a:ext uri="{FF2B5EF4-FFF2-40B4-BE49-F238E27FC236}">
                <a16:creationId xmlns:a16="http://schemas.microsoft.com/office/drawing/2014/main" id="{80378510-53AD-4C71-8CF6-4F37FE2C4B70}"/>
              </a:ext>
            </a:extLst>
          </p:cNvPr>
          <p:cNvSpPr txBox="1"/>
          <p:nvPr/>
        </p:nvSpPr>
        <p:spPr>
          <a:xfrm>
            <a:off x="4686300" y="1331733"/>
            <a:ext cx="377842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mn-cs"/>
              </a:rPr>
              <a:t>HBM DRAM Chip</a:t>
            </a:r>
            <a:endParaRPr kumimoji="0" lang="en-CH" sz="2800" b="0"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mn-cs"/>
            </a:endParaRPr>
          </a:p>
        </p:txBody>
      </p:sp>
      <p:cxnSp>
        <p:nvCxnSpPr>
          <p:cNvPr id="8" name="Straight Connector 7">
            <a:extLst>
              <a:ext uri="{FF2B5EF4-FFF2-40B4-BE49-F238E27FC236}">
                <a16:creationId xmlns:a16="http://schemas.microsoft.com/office/drawing/2014/main" id="{755A9E70-1055-4E7A-AE96-E0D243434209}"/>
              </a:ext>
            </a:extLst>
          </p:cNvPr>
          <p:cNvCxnSpPr>
            <a:cxnSpLocks/>
          </p:cNvCxnSpPr>
          <p:nvPr/>
        </p:nvCxnSpPr>
        <p:spPr>
          <a:xfrm>
            <a:off x="1969111" y="5631928"/>
            <a:ext cx="3474720"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9FB2DF0-28D0-4895-9295-436AD3D398B4}"/>
              </a:ext>
            </a:extLst>
          </p:cNvPr>
          <p:cNvCxnSpPr>
            <a:cxnSpLocks/>
            <a:endCxn id="3" idx="2"/>
          </p:cNvCxnSpPr>
          <p:nvPr/>
        </p:nvCxnSpPr>
        <p:spPr>
          <a:xfrm flipV="1">
            <a:off x="1981558" y="5177546"/>
            <a:ext cx="0" cy="483592"/>
          </a:xfrm>
          <a:prstGeom prst="line">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8A0321D-4DCC-44D1-AF26-1AE41014A648}"/>
              </a:ext>
            </a:extLst>
          </p:cNvPr>
          <p:cNvCxnSpPr>
            <a:cxnSpLocks/>
          </p:cNvCxnSpPr>
          <p:nvPr/>
        </p:nvCxnSpPr>
        <p:spPr>
          <a:xfrm flipV="1">
            <a:off x="5441038" y="5177546"/>
            <a:ext cx="0" cy="483592"/>
          </a:xfrm>
          <a:prstGeom prst="line">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592E5FB-48AD-4A2A-81FB-AEEFF1E21A06}"/>
              </a:ext>
            </a:extLst>
          </p:cNvPr>
          <p:cNvSpPr txBox="1"/>
          <p:nvPr/>
        </p:nvSpPr>
        <p:spPr>
          <a:xfrm>
            <a:off x="2472774" y="5582419"/>
            <a:ext cx="2079544"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AD47"/>
                </a:solidFill>
                <a:effectLst/>
                <a:uLnTx/>
                <a:uFillTx/>
                <a:latin typeface="Cambria" panose="02040503050406030204" pitchFamily="18" charset="0"/>
                <a:ea typeface="Cambria" panose="02040503050406030204" pitchFamily="18" charset="0"/>
                <a:cs typeface="+mn-cs"/>
              </a:rPr>
              <a:t>HBM Interface</a:t>
            </a:r>
            <a:endParaRPr kumimoji="0" lang="en-CH" sz="2400" b="0" i="0" u="none" strike="noStrike" kern="1200" cap="none" spc="0" normalizeH="0" baseline="0" noProof="0" dirty="0">
              <a:ln>
                <a:noFill/>
              </a:ln>
              <a:solidFill>
                <a:srgbClr val="70AD47"/>
              </a:solidFill>
              <a:effectLst/>
              <a:uLnTx/>
              <a:uFillTx/>
              <a:latin typeface="Cambria" panose="02040503050406030204" pitchFamily="18" charset="0"/>
              <a:ea typeface="Cambria" panose="02040503050406030204" pitchFamily="18" charset="0"/>
              <a:cs typeface="+mn-cs"/>
            </a:endParaRPr>
          </a:p>
        </p:txBody>
      </p:sp>
      <p:sp>
        <p:nvSpPr>
          <p:cNvPr id="26" name="Rectangle 25">
            <a:extLst>
              <a:ext uri="{FF2B5EF4-FFF2-40B4-BE49-F238E27FC236}">
                <a16:creationId xmlns:a16="http://schemas.microsoft.com/office/drawing/2014/main" id="{E46DCC21-5A55-4D50-98FC-A9A8983E08F0}"/>
              </a:ext>
            </a:extLst>
          </p:cNvPr>
          <p:cNvSpPr/>
          <p:nvPr/>
        </p:nvSpPr>
        <p:spPr>
          <a:xfrm>
            <a:off x="4815839" y="4445749"/>
            <a:ext cx="3487769" cy="707044"/>
          </a:xfrm>
          <a:prstGeom prst="rect">
            <a:avLst/>
          </a:prstGeom>
          <a:solidFill>
            <a:schemeClr val="accent2"/>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Buffer Die (Logic Die)</a:t>
            </a: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5" name="Rectangle 14">
            <a:extLst>
              <a:ext uri="{FF2B5EF4-FFF2-40B4-BE49-F238E27FC236}">
                <a16:creationId xmlns:a16="http://schemas.microsoft.com/office/drawing/2014/main" id="{B4F4DD7C-5EB8-4773-B1C7-D2E77AA0EFCC}"/>
              </a:ext>
            </a:extLst>
          </p:cNvPr>
          <p:cNvSpPr/>
          <p:nvPr/>
        </p:nvSpPr>
        <p:spPr>
          <a:xfrm>
            <a:off x="5037431" y="4485109"/>
            <a:ext cx="2926827"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Through-Silicon Vias (TSVs)</a:t>
            </a: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30" name="Rectangle 29">
            <a:extLst>
              <a:ext uri="{FF2B5EF4-FFF2-40B4-BE49-F238E27FC236}">
                <a16:creationId xmlns:a16="http://schemas.microsoft.com/office/drawing/2014/main" id="{2081FFEA-5D60-4993-86FE-C18C58E6BD0A}"/>
              </a:ext>
            </a:extLst>
          </p:cNvPr>
          <p:cNvSpPr/>
          <p:nvPr/>
        </p:nvSpPr>
        <p:spPr>
          <a:xfrm>
            <a:off x="4815838" y="3666433"/>
            <a:ext cx="3487769" cy="655076"/>
          </a:xfrm>
          <a:prstGeom prst="rect">
            <a:avLst/>
          </a:prstGeom>
          <a:solidFill>
            <a:srgbClr val="B686DA"/>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2" name="Rectangle: Rounded Corners 21">
            <a:extLst>
              <a:ext uri="{FF2B5EF4-FFF2-40B4-BE49-F238E27FC236}">
                <a16:creationId xmlns:a16="http://schemas.microsoft.com/office/drawing/2014/main" id="{EB5AA2AF-672D-4F6B-B5DC-491459997F93}"/>
              </a:ext>
            </a:extLst>
          </p:cNvPr>
          <p:cNvSpPr/>
          <p:nvPr/>
        </p:nvSpPr>
        <p:spPr>
          <a:xfrm>
            <a:off x="4903146" y="3804104"/>
            <a:ext cx="1363980" cy="36933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Channel</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1" name="Rectangle: Rounded Corners 30">
            <a:extLst>
              <a:ext uri="{FF2B5EF4-FFF2-40B4-BE49-F238E27FC236}">
                <a16:creationId xmlns:a16="http://schemas.microsoft.com/office/drawing/2014/main" id="{14B1F8D4-5B35-4699-B126-16D47677AE3C}"/>
              </a:ext>
            </a:extLst>
          </p:cNvPr>
          <p:cNvSpPr/>
          <p:nvPr/>
        </p:nvSpPr>
        <p:spPr>
          <a:xfrm>
            <a:off x="6850023" y="3828368"/>
            <a:ext cx="1363980" cy="32925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Channel</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2" name="Rectangle 31">
            <a:extLst>
              <a:ext uri="{FF2B5EF4-FFF2-40B4-BE49-F238E27FC236}">
                <a16:creationId xmlns:a16="http://schemas.microsoft.com/office/drawing/2014/main" id="{4F602A4D-EB71-4D14-9FB5-694C3B7865B0}"/>
              </a:ext>
            </a:extLst>
          </p:cNvPr>
          <p:cNvSpPr/>
          <p:nvPr/>
        </p:nvSpPr>
        <p:spPr>
          <a:xfrm rot="16200000">
            <a:off x="6197569" y="3833051"/>
            <a:ext cx="655074"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TSVs</a:t>
            </a: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3" name="TextBox 22">
            <a:extLst>
              <a:ext uri="{FF2B5EF4-FFF2-40B4-BE49-F238E27FC236}">
                <a16:creationId xmlns:a16="http://schemas.microsoft.com/office/drawing/2014/main" id="{E3E9AF22-1E87-487A-9ABA-42AA784F42FE}"/>
              </a:ext>
            </a:extLst>
          </p:cNvPr>
          <p:cNvSpPr txBox="1"/>
          <p:nvPr/>
        </p:nvSpPr>
        <p:spPr>
          <a:xfrm>
            <a:off x="2203964" y="2641126"/>
            <a:ext cx="129073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DRAM Dies</a:t>
            </a:r>
            <a:endParaRPr kumimoji="0" lang="en-CH" sz="1800" b="0"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endParaRPr>
          </a:p>
        </p:txBody>
      </p:sp>
      <p:cxnSp>
        <p:nvCxnSpPr>
          <p:cNvPr id="33" name="Straight Connector 32">
            <a:extLst>
              <a:ext uri="{FF2B5EF4-FFF2-40B4-BE49-F238E27FC236}">
                <a16:creationId xmlns:a16="http://schemas.microsoft.com/office/drawing/2014/main" id="{B3911EA2-1E72-4C98-926F-E4ACB139B842}"/>
              </a:ext>
            </a:extLst>
          </p:cNvPr>
          <p:cNvCxnSpPr>
            <a:cxnSpLocks/>
          </p:cNvCxnSpPr>
          <p:nvPr/>
        </p:nvCxnSpPr>
        <p:spPr>
          <a:xfrm flipV="1">
            <a:off x="6435571" y="433692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B9E7C8B-7129-4FAC-A894-46BF4708A8E4}"/>
              </a:ext>
            </a:extLst>
          </p:cNvPr>
          <p:cNvCxnSpPr>
            <a:cxnSpLocks/>
          </p:cNvCxnSpPr>
          <p:nvPr/>
        </p:nvCxnSpPr>
        <p:spPr>
          <a:xfrm flipV="1">
            <a:off x="6519260" y="433692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26E226A-A3B8-4C5A-AA8E-9282B9067549}"/>
              </a:ext>
            </a:extLst>
          </p:cNvPr>
          <p:cNvCxnSpPr>
            <a:cxnSpLocks/>
          </p:cNvCxnSpPr>
          <p:nvPr/>
        </p:nvCxnSpPr>
        <p:spPr>
          <a:xfrm flipV="1">
            <a:off x="6608926" y="433692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8D39FFF1-B7A8-4197-9EB6-56DB7E54DD7B}"/>
              </a:ext>
            </a:extLst>
          </p:cNvPr>
          <p:cNvCxnSpPr>
            <a:cxnSpLocks/>
            <a:stCxn id="23" idx="3"/>
            <a:endCxn id="30" idx="1"/>
          </p:cNvCxnSpPr>
          <p:nvPr/>
        </p:nvCxnSpPr>
        <p:spPr>
          <a:xfrm>
            <a:off x="3494702" y="2825792"/>
            <a:ext cx="1321136" cy="1168179"/>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51D02762-4AA0-4082-B75F-CE987E68BBFA}"/>
              </a:ext>
            </a:extLst>
          </p:cNvPr>
          <p:cNvSpPr/>
          <p:nvPr/>
        </p:nvSpPr>
        <p:spPr>
          <a:xfrm>
            <a:off x="4815838" y="2848523"/>
            <a:ext cx="3487769" cy="655076"/>
          </a:xfrm>
          <a:prstGeom prst="rect">
            <a:avLst/>
          </a:prstGeom>
          <a:solidFill>
            <a:srgbClr val="B686DA"/>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70" name="Rectangle: Rounded Corners 69">
            <a:extLst>
              <a:ext uri="{FF2B5EF4-FFF2-40B4-BE49-F238E27FC236}">
                <a16:creationId xmlns:a16="http://schemas.microsoft.com/office/drawing/2014/main" id="{DA3446D7-6D6E-4842-A7C2-AC542261FA82}"/>
              </a:ext>
            </a:extLst>
          </p:cNvPr>
          <p:cNvSpPr/>
          <p:nvPr/>
        </p:nvSpPr>
        <p:spPr>
          <a:xfrm>
            <a:off x="4903146" y="2986194"/>
            <a:ext cx="1363980" cy="36933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Channel</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71" name="Rectangle: Rounded Corners 70">
            <a:extLst>
              <a:ext uri="{FF2B5EF4-FFF2-40B4-BE49-F238E27FC236}">
                <a16:creationId xmlns:a16="http://schemas.microsoft.com/office/drawing/2014/main" id="{44324540-2B01-4412-AA5B-DDA2C533ACA8}"/>
              </a:ext>
            </a:extLst>
          </p:cNvPr>
          <p:cNvSpPr/>
          <p:nvPr/>
        </p:nvSpPr>
        <p:spPr>
          <a:xfrm>
            <a:off x="6850023" y="3010458"/>
            <a:ext cx="1363980" cy="32925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Channel</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72" name="Rectangle 71">
            <a:extLst>
              <a:ext uri="{FF2B5EF4-FFF2-40B4-BE49-F238E27FC236}">
                <a16:creationId xmlns:a16="http://schemas.microsoft.com/office/drawing/2014/main" id="{2C022527-9ECC-4F6F-9EFA-F4C40433840D}"/>
              </a:ext>
            </a:extLst>
          </p:cNvPr>
          <p:cNvSpPr/>
          <p:nvPr/>
        </p:nvSpPr>
        <p:spPr>
          <a:xfrm rot="16200000">
            <a:off x="6197569" y="3015141"/>
            <a:ext cx="655074"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TSVs</a:t>
            </a: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73" name="Straight Connector 72">
            <a:extLst>
              <a:ext uri="{FF2B5EF4-FFF2-40B4-BE49-F238E27FC236}">
                <a16:creationId xmlns:a16="http://schemas.microsoft.com/office/drawing/2014/main" id="{0DFC6901-02D0-43C4-A902-B6AB0FFC8E74}"/>
              </a:ext>
            </a:extLst>
          </p:cNvPr>
          <p:cNvCxnSpPr>
            <a:cxnSpLocks/>
          </p:cNvCxnSpPr>
          <p:nvPr/>
        </p:nvCxnSpPr>
        <p:spPr>
          <a:xfrm flipV="1">
            <a:off x="6435571" y="351901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1FD2733D-019B-4190-AD78-C90026A58F07}"/>
              </a:ext>
            </a:extLst>
          </p:cNvPr>
          <p:cNvCxnSpPr>
            <a:cxnSpLocks/>
          </p:cNvCxnSpPr>
          <p:nvPr/>
        </p:nvCxnSpPr>
        <p:spPr>
          <a:xfrm flipV="1">
            <a:off x="6519260" y="351901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85B0F68-F13F-4ACB-A960-362662541F13}"/>
              </a:ext>
            </a:extLst>
          </p:cNvPr>
          <p:cNvCxnSpPr>
            <a:cxnSpLocks/>
          </p:cNvCxnSpPr>
          <p:nvPr/>
        </p:nvCxnSpPr>
        <p:spPr>
          <a:xfrm flipV="1">
            <a:off x="6608926" y="351901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0AA63175-A22D-4F1C-94C7-8D9349AD7ACF}"/>
              </a:ext>
            </a:extLst>
          </p:cNvPr>
          <p:cNvSpPr/>
          <p:nvPr/>
        </p:nvSpPr>
        <p:spPr>
          <a:xfrm>
            <a:off x="4815838" y="2044468"/>
            <a:ext cx="3487769" cy="655076"/>
          </a:xfrm>
          <a:prstGeom prst="rect">
            <a:avLst/>
          </a:prstGeom>
          <a:solidFill>
            <a:srgbClr val="B686DA"/>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77" name="Rectangle: Rounded Corners 76">
            <a:extLst>
              <a:ext uri="{FF2B5EF4-FFF2-40B4-BE49-F238E27FC236}">
                <a16:creationId xmlns:a16="http://schemas.microsoft.com/office/drawing/2014/main" id="{3F9C4D54-D916-42CD-9CC4-6E9F88A8D3FD}"/>
              </a:ext>
            </a:extLst>
          </p:cNvPr>
          <p:cNvSpPr/>
          <p:nvPr/>
        </p:nvSpPr>
        <p:spPr>
          <a:xfrm>
            <a:off x="4903146" y="2182139"/>
            <a:ext cx="1363980" cy="36933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Channel</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78" name="Rectangle: Rounded Corners 77">
            <a:extLst>
              <a:ext uri="{FF2B5EF4-FFF2-40B4-BE49-F238E27FC236}">
                <a16:creationId xmlns:a16="http://schemas.microsoft.com/office/drawing/2014/main" id="{E26F1DAC-A92F-4161-B238-1A4E05E498A2}"/>
              </a:ext>
            </a:extLst>
          </p:cNvPr>
          <p:cNvSpPr/>
          <p:nvPr/>
        </p:nvSpPr>
        <p:spPr>
          <a:xfrm>
            <a:off x="6850023" y="2206403"/>
            <a:ext cx="1363980" cy="32925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Channel</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79" name="Rectangle 78">
            <a:extLst>
              <a:ext uri="{FF2B5EF4-FFF2-40B4-BE49-F238E27FC236}">
                <a16:creationId xmlns:a16="http://schemas.microsoft.com/office/drawing/2014/main" id="{AAE44060-D75C-4C28-ABED-87AD35285C6D}"/>
              </a:ext>
            </a:extLst>
          </p:cNvPr>
          <p:cNvSpPr/>
          <p:nvPr/>
        </p:nvSpPr>
        <p:spPr>
          <a:xfrm rot="16200000">
            <a:off x="6197569" y="2211086"/>
            <a:ext cx="655074"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TSVs</a:t>
            </a: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80" name="Straight Connector 79">
            <a:extLst>
              <a:ext uri="{FF2B5EF4-FFF2-40B4-BE49-F238E27FC236}">
                <a16:creationId xmlns:a16="http://schemas.microsoft.com/office/drawing/2014/main" id="{7EF0D089-1CB1-4612-9AF4-C88C81B0FF4F}"/>
              </a:ext>
            </a:extLst>
          </p:cNvPr>
          <p:cNvCxnSpPr>
            <a:cxnSpLocks/>
          </p:cNvCxnSpPr>
          <p:nvPr/>
        </p:nvCxnSpPr>
        <p:spPr>
          <a:xfrm flipV="1">
            <a:off x="6435571" y="2714960"/>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E87D5C0-FCCD-467A-A357-706F5176F01B}"/>
              </a:ext>
            </a:extLst>
          </p:cNvPr>
          <p:cNvCxnSpPr>
            <a:cxnSpLocks/>
          </p:cNvCxnSpPr>
          <p:nvPr/>
        </p:nvCxnSpPr>
        <p:spPr>
          <a:xfrm flipV="1">
            <a:off x="6519260" y="2714960"/>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A3DED580-1EE1-46EC-827E-28075A5F7A37}"/>
              </a:ext>
            </a:extLst>
          </p:cNvPr>
          <p:cNvCxnSpPr>
            <a:cxnSpLocks/>
          </p:cNvCxnSpPr>
          <p:nvPr/>
        </p:nvCxnSpPr>
        <p:spPr>
          <a:xfrm flipV="1">
            <a:off x="6608926" y="2714960"/>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70AF5B28-332F-454E-AD9F-2A5A5FA19264}"/>
              </a:ext>
            </a:extLst>
          </p:cNvPr>
          <p:cNvCxnSpPr>
            <a:cxnSpLocks/>
            <a:stCxn id="23" idx="3"/>
            <a:endCxn id="69" idx="1"/>
          </p:cNvCxnSpPr>
          <p:nvPr/>
        </p:nvCxnSpPr>
        <p:spPr>
          <a:xfrm>
            <a:off x="3494702" y="2825792"/>
            <a:ext cx="1321136" cy="350269"/>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CCEBA537-8821-4BB4-89B8-FE1269A74599}"/>
              </a:ext>
            </a:extLst>
          </p:cNvPr>
          <p:cNvCxnSpPr>
            <a:cxnSpLocks/>
            <a:stCxn id="23" idx="3"/>
            <a:endCxn id="76" idx="1"/>
          </p:cNvCxnSpPr>
          <p:nvPr/>
        </p:nvCxnSpPr>
        <p:spPr>
          <a:xfrm flipV="1">
            <a:off x="3494702" y="2372006"/>
            <a:ext cx="1321136" cy="453786"/>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654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8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4" grpId="0"/>
      <p:bldP spid="26" grpId="0" animBg="1"/>
      <p:bldP spid="15" grpId="0" animBg="1"/>
      <p:bldP spid="30" grpId="0" animBg="1"/>
      <p:bldP spid="22" grpId="0" animBg="1"/>
      <p:bldP spid="31" grpId="0" animBg="1"/>
      <p:bldP spid="32" grpId="0" animBg="1"/>
      <p:bldP spid="23" grpId="0"/>
      <p:bldP spid="69" grpId="0" animBg="1"/>
      <p:bldP spid="70" grpId="0" animBg="1"/>
      <p:bldP spid="71" grpId="0" animBg="1"/>
      <p:bldP spid="72" grpId="0" animBg="1"/>
      <p:bldP spid="76" grpId="0" animBg="1"/>
      <p:bldP spid="77" grpId="0" animBg="1"/>
      <p:bldP spid="78" grpId="0" animBg="1"/>
      <p:bldP spid="79" grpId="0" animBg="1"/>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60BB3927-61F5-4901-880F-013C4595ECD4}"/>
              </a:ext>
            </a:extLst>
          </p:cNvPr>
          <p:cNvSpPr/>
          <p:nvPr/>
        </p:nvSpPr>
        <p:spPr>
          <a:xfrm>
            <a:off x="4693920" y="1313928"/>
            <a:ext cx="3778429" cy="4052037"/>
          </a:xfrm>
          <a:prstGeom prst="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3F4F3DB6-A40A-485E-8A28-D814E932FA3E}"/>
              </a:ext>
            </a:extLst>
          </p:cNvPr>
          <p:cNvSpPr/>
          <p:nvPr/>
        </p:nvSpPr>
        <p:spPr>
          <a:xfrm>
            <a:off x="675055" y="4102073"/>
            <a:ext cx="2613008" cy="1222334"/>
          </a:xfrm>
          <a:prstGeom prst="rect">
            <a:avLst/>
          </a:prstGeom>
          <a:solidFill>
            <a:srgbClr val="F9E5E5"/>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D0A2DA44-75D3-41A1-8CA7-766CE7166E13}"/>
              </a:ext>
            </a:extLst>
          </p:cNvPr>
          <p:cNvSpPr/>
          <p:nvPr/>
        </p:nvSpPr>
        <p:spPr>
          <a:xfrm>
            <a:off x="856846" y="4842266"/>
            <a:ext cx="2249424" cy="335280"/>
          </a:xfrm>
          <a:prstGeom prst="rect">
            <a:avLst/>
          </a:prstGeom>
          <a:solidFill>
            <a:schemeClr val="accent2"/>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Memory Controller</a:t>
            </a: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6" name="TextBox 65">
            <a:extLst>
              <a:ext uri="{FF2B5EF4-FFF2-40B4-BE49-F238E27FC236}">
                <a16:creationId xmlns:a16="http://schemas.microsoft.com/office/drawing/2014/main" id="{D8D234D1-937F-4607-B88A-300188599DD6}"/>
              </a:ext>
            </a:extLst>
          </p:cNvPr>
          <p:cNvSpPr txBox="1"/>
          <p:nvPr/>
        </p:nvSpPr>
        <p:spPr>
          <a:xfrm>
            <a:off x="922709" y="4102073"/>
            <a:ext cx="21176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FPGA</a:t>
            </a:r>
            <a:endParaRPr kumimoji="0" lang="en-CH" sz="28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sp>
        <p:nvSpPr>
          <p:cNvPr id="67" name="Rectangle 66">
            <a:extLst>
              <a:ext uri="{FF2B5EF4-FFF2-40B4-BE49-F238E27FC236}">
                <a16:creationId xmlns:a16="http://schemas.microsoft.com/office/drawing/2014/main" id="{C12E1752-C7EF-4247-9A72-AFBE99861471}"/>
              </a:ext>
            </a:extLst>
          </p:cNvPr>
          <p:cNvSpPr/>
          <p:nvPr/>
        </p:nvSpPr>
        <p:spPr>
          <a:xfrm>
            <a:off x="675055" y="5449289"/>
            <a:ext cx="7797294" cy="553237"/>
          </a:xfrm>
          <a:prstGeom prst="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Silicon Interposer</a:t>
            </a:r>
            <a:endParaRPr kumimoji="0" lang="en-CH"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68" name="TextBox 67">
            <a:extLst>
              <a:ext uri="{FF2B5EF4-FFF2-40B4-BE49-F238E27FC236}">
                <a16:creationId xmlns:a16="http://schemas.microsoft.com/office/drawing/2014/main" id="{3A34F662-7C34-47AF-B457-E2D844613050}"/>
              </a:ext>
            </a:extLst>
          </p:cNvPr>
          <p:cNvSpPr txBox="1"/>
          <p:nvPr/>
        </p:nvSpPr>
        <p:spPr>
          <a:xfrm>
            <a:off x="4686300" y="1331733"/>
            <a:ext cx="377842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mn-cs"/>
              </a:rPr>
              <a:t>HBM2 DRAM Chip</a:t>
            </a:r>
            <a:endParaRPr kumimoji="0" lang="en-CH" sz="2800" b="0"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mn-cs"/>
            </a:endParaRPr>
          </a:p>
        </p:txBody>
      </p:sp>
      <p:cxnSp>
        <p:nvCxnSpPr>
          <p:cNvPr id="69" name="Straight Connector 68">
            <a:extLst>
              <a:ext uri="{FF2B5EF4-FFF2-40B4-BE49-F238E27FC236}">
                <a16:creationId xmlns:a16="http://schemas.microsoft.com/office/drawing/2014/main" id="{50F805A7-64BE-431F-970D-7D6C223517ED}"/>
              </a:ext>
            </a:extLst>
          </p:cNvPr>
          <p:cNvCxnSpPr>
            <a:cxnSpLocks/>
          </p:cNvCxnSpPr>
          <p:nvPr/>
        </p:nvCxnSpPr>
        <p:spPr>
          <a:xfrm>
            <a:off x="1969111" y="5631928"/>
            <a:ext cx="3474720"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2BEFBC3-118E-4352-A0B8-4E305BF24652}"/>
              </a:ext>
            </a:extLst>
          </p:cNvPr>
          <p:cNvCxnSpPr>
            <a:cxnSpLocks/>
            <a:endCxn id="51" idx="2"/>
          </p:cNvCxnSpPr>
          <p:nvPr/>
        </p:nvCxnSpPr>
        <p:spPr>
          <a:xfrm flipV="1">
            <a:off x="1981558" y="5177546"/>
            <a:ext cx="0" cy="483592"/>
          </a:xfrm>
          <a:prstGeom prst="line">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58C812F-2FCF-4B8D-9961-E09CD11E3394}"/>
              </a:ext>
            </a:extLst>
          </p:cNvPr>
          <p:cNvCxnSpPr>
            <a:cxnSpLocks/>
          </p:cNvCxnSpPr>
          <p:nvPr/>
        </p:nvCxnSpPr>
        <p:spPr>
          <a:xfrm flipV="1">
            <a:off x="5441038" y="5177546"/>
            <a:ext cx="0" cy="483592"/>
          </a:xfrm>
          <a:prstGeom prst="line">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4890223B-C8CD-42E1-8363-09AE9FAF0AD9}"/>
              </a:ext>
            </a:extLst>
          </p:cNvPr>
          <p:cNvSpPr txBox="1"/>
          <p:nvPr/>
        </p:nvSpPr>
        <p:spPr>
          <a:xfrm>
            <a:off x="2472774" y="5582419"/>
            <a:ext cx="224946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AD47"/>
                </a:solidFill>
                <a:effectLst/>
                <a:uLnTx/>
                <a:uFillTx/>
                <a:latin typeface="Cambria" panose="02040503050406030204" pitchFamily="18" charset="0"/>
                <a:ea typeface="Cambria" panose="02040503050406030204" pitchFamily="18" charset="0"/>
                <a:cs typeface="+mn-cs"/>
              </a:rPr>
              <a:t>HBM2 Interface</a:t>
            </a:r>
            <a:endParaRPr kumimoji="0" lang="en-CH" sz="2400" b="0" i="0" u="none" strike="noStrike" kern="1200" cap="none" spc="0" normalizeH="0" baseline="0" noProof="0" dirty="0">
              <a:ln>
                <a:noFill/>
              </a:ln>
              <a:solidFill>
                <a:srgbClr val="70AD47"/>
              </a:solidFill>
              <a:effectLst/>
              <a:uLnTx/>
              <a:uFillTx/>
              <a:latin typeface="Cambria" panose="02040503050406030204" pitchFamily="18" charset="0"/>
              <a:ea typeface="Cambria" panose="02040503050406030204" pitchFamily="18" charset="0"/>
              <a:cs typeface="+mn-cs"/>
            </a:endParaRPr>
          </a:p>
        </p:txBody>
      </p:sp>
      <p:sp>
        <p:nvSpPr>
          <p:cNvPr id="73" name="Rectangle 72">
            <a:extLst>
              <a:ext uri="{FF2B5EF4-FFF2-40B4-BE49-F238E27FC236}">
                <a16:creationId xmlns:a16="http://schemas.microsoft.com/office/drawing/2014/main" id="{4BE33A42-9282-490A-B994-BD2502085204}"/>
              </a:ext>
            </a:extLst>
          </p:cNvPr>
          <p:cNvSpPr/>
          <p:nvPr/>
        </p:nvSpPr>
        <p:spPr>
          <a:xfrm>
            <a:off x="4815839" y="4445749"/>
            <a:ext cx="3487769" cy="707044"/>
          </a:xfrm>
          <a:prstGeom prst="rect">
            <a:avLst/>
          </a:prstGeom>
          <a:solidFill>
            <a:schemeClr val="accent2"/>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Buffer Die (Logic Die)</a:t>
            </a: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74" name="Rectangle 73">
            <a:extLst>
              <a:ext uri="{FF2B5EF4-FFF2-40B4-BE49-F238E27FC236}">
                <a16:creationId xmlns:a16="http://schemas.microsoft.com/office/drawing/2014/main" id="{DB483ACA-481A-4FE2-80A1-4BBDC25B1F04}"/>
              </a:ext>
            </a:extLst>
          </p:cNvPr>
          <p:cNvSpPr/>
          <p:nvPr/>
        </p:nvSpPr>
        <p:spPr>
          <a:xfrm>
            <a:off x="5037431" y="4485109"/>
            <a:ext cx="2926827"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Through-Silicon Vias (TSVs)</a:t>
            </a: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75" name="Rectangle 74">
            <a:extLst>
              <a:ext uri="{FF2B5EF4-FFF2-40B4-BE49-F238E27FC236}">
                <a16:creationId xmlns:a16="http://schemas.microsoft.com/office/drawing/2014/main" id="{EFB9AB47-0951-4FEB-BD6D-3FA87BBF4707}"/>
              </a:ext>
            </a:extLst>
          </p:cNvPr>
          <p:cNvSpPr/>
          <p:nvPr/>
        </p:nvSpPr>
        <p:spPr>
          <a:xfrm>
            <a:off x="4815838" y="3666433"/>
            <a:ext cx="3487769" cy="655076"/>
          </a:xfrm>
          <a:prstGeom prst="rect">
            <a:avLst/>
          </a:prstGeom>
          <a:solidFill>
            <a:srgbClr val="B686DA"/>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76" name="Rectangle: Rounded Corners 75">
            <a:extLst>
              <a:ext uri="{FF2B5EF4-FFF2-40B4-BE49-F238E27FC236}">
                <a16:creationId xmlns:a16="http://schemas.microsoft.com/office/drawing/2014/main" id="{3DE55115-B5F6-4AE8-9D23-AB0857B1D7C4}"/>
              </a:ext>
            </a:extLst>
          </p:cNvPr>
          <p:cNvSpPr/>
          <p:nvPr/>
        </p:nvSpPr>
        <p:spPr>
          <a:xfrm>
            <a:off x="4903146" y="3804104"/>
            <a:ext cx="1363980" cy="36933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Channel</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77" name="Rectangle: Rounded Corners 76">
            <a:extLst>
              <a:ext uri="{FF2B5EF4-FFF2-40B4-BE49-F238E27FC236}">
                <a16:creationId xmlns:a16="http://schemas.microsoft.com/office/drawing/2014/main" id="{A4C2F71E-0115-458B-B2AE-5FE981EEE10E}"/>
              </a:ext>
            </a:extLst>
          </p:cNvPr>
          <p:cNvSpPr/>
          <p:nvPr/>
        </p:nvSpPr>
        <p:spPr>
          <a:xfrm>
            <a:off x="6850023" y="3828368"/>
            <a:ext cx="1363980" cy="32925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Channel</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78" name="Rectangle 77">
            <a:extLst>
              <a:ext uri="{FF2B5EF4-FFF2-40B4-BE49-F238E27FC236}">
                <a16:creationId xmlns:a16="http://schemas.microsoft.com/office/drawing/2014/main" id="{BE42DF5D-2403-4CC9-90F7-926027D5FF7D}"/>
              </a:ext>
            </a:extLst>
          </p:cNvPr>
          <p:cNvSpPr/>
          <p:nvPr/>
        </p:nvSpPr>
        <p:spPr>
          <a:xfrm rot="16200000">
            <a:off x="6197569" y="3833051"/>
            <a:ext cx="655074"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TSVs</a:t>
            </a: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79" name="TextBox 78">
            <a:extLst>
              <a:ext uri="{FF2B5EF4-FFF2-40B4-BE49-F238E27FC236}">
                <a16:creationId xmlns:a16="http://schemas.microsoft.com/office/drawing/2014/main" id="{B416113B-F00F-42B4-8E1E-F13485A824B4}"/>
              </a:ext>
            </a:extLst>
          </p:cNvPr>
          <p:cNvSpPr txBox="1"/>
          <p:nvPr/>
        </p:nvSpPr>
        <p:spPr>
          <a:xfrm>
            <a:off x="2203964" y="2641126"/>
            <a:ext cx="129073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DRAM Dies</a:t>
            </a:r>
            <a:endParaRPr kumimoji="0" lang="en-CH" sz="1800" b="0"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endParaRPr>
          </a:p>
        </p:txBody>
      </p:sp>
      <p:cxnSp>
        <p:nvCxnSpPr>
          <p:cNvPr id="80" name="Straight Connector 79">
            <a:extLst>
              <a:ext uri="{FF2B5EF4-FFF2-40B4-BE49-F238E27FC236}">
                <a16:creationId xmlns:a16="http://schemas.microsoft.com/office/drawing/2014/main" id="{FB705D29-F03D-441D-A885-89E8413A2B4B}"/>
              </a:ext>
            </a:extLst>
          </p:cNvPr>
          <p:cNvCxnSpPr>
            <a:cxnSpLocks/>
          </p:cNvCxnSpPr>
          <p:nvPr/>
        </p:nvCxnSpPr>
        <p:spPr>
          <a:xfrm flipV="1">
            <a:off x="6435571" y="433692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E38C756-06C2-4B0D-8CC9-85C6AC6F5F5E}"/>
              </a:ext>
            </a:extLst>
          </p:cNvPr>
          <p:cNvCxnSpPr>
            <a:cxnSpLocks/>
          </p:cNvCxnSpPr>
          <p:nvPr/>
        </p:nvCxnSpPr>
        <p:spPr>
          <a:xfrm flipV="1">
            <a:off x="6519260" y="433692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409923A-D5D0-47B2-A1A5-BBEDE0D47AAD}"/>
              </a:ext>
            </a:extLst>
          </p:cNvPr>
          <p:cNvCxnSpPr>
            <a:cxnSpLocks/>
          </p:cNvCxnSpPr>
          <p:nvPr/>
        </p:nvCxnSpPr>
        <p:spPr>
          <a:xfrm flipV="1">
            <a:off x="6608926" y="433692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6EA35398-A5AC-465B-937C-CB38D03F7999}"/>
              </a:ext>
            </a:extLst>
          </p:cNvPr>
          <p:cNvCxnSpPr>
            <a:cxnSpLocks/>
            <a:stCxn id="79" idx="3"/>
            <a:endCxn id="75" idx="1"/>
          </p:cNvCxnSpPr>
          <p:nvPr/>
        </p:nvCxnSpPr>
        <p:spPr>
          <a:xfrm>
            <a:off x="3494702" y="2825792"/>
            <a:ext cx="1321136" cy="1168179"/>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B3066F31-7560-408C-ADEC-1A2964490180}"/>
              </a:ext>
            </a:extLst>
          </p:cNvPr>
          <p:cNvSpPr/>
          <p:nvPr/>
        </p:nvSpPr>
        <p:spPr>
          <a:xfrm>
            <a:off x="4815838" y="2848523"/>
            <a:ext cx="3487769" cy="655076"/>
          </a:xfrm>
          <a:prstGeom prst="rect">
            <a:avLst/>
          </a:prstGeom>
          <a:solidFill>
            <a:srgbClr val="B686DA"/>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5" name="Rectangle: Rounded Corners 84">
            <a:extLst>
              <a:ext uri="{FF2B5EF4-FFF2-40B4-BE49-F238E27FC236}">
                <a16:creationId xmlns:a16="http://schemas.microsoft.com/office/drawing/2014/main" id="{B2422D64-F9CB-4F84-969D-376B976413BC}"/>
              </a:ext>
            </a:extLst>
          </p:cNvPr>
          <p:cNvSpPr/>
          <p:nvPr/>
        </p:nvSpPr>
        <p:spPr>
          <a:xfrm>
            <a:off x="4903146" y="2986194"/>
            <a:ext cx="1363980" cy="36933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Channel</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86" name="Rectangle: Rounded Corners 85">
            <a:extLst>
              <a:ext uri="{FF2B5EF4-FFF2-40B4-BE49-F238E27FC236}">
                <a16:creationId xmlns:a16="http://schemas.microsoft.com/office/drawing/2014/main" id="{36015A9F-C6F6-438C-93F7-92015EAA1337}"/>
              </a:ext>
            </a:extLst>
          </p:cNvPr>
          <p:cNvSpPr/>
          <p:nvPr/>
        </p:nvSpPr>
        <p:spPr>
          <a:xfrm>
            <a:off x="6850023" y="3010458"/>
            <a:ext cx="1363980" cy="32925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Channel</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87" name="Rectangle 86">
            <a:extLst>
              <a:ext uri="{FF2B5EF4-FFF2-40B4-BE49-F238E27FC236}">
                <a16:creationId xmlns:a16="http://schemas.microsoft.com/office/drawing/2014/main" id="{6CA6DE02-D468-45E3-A361-ABB0D3AA3842}"/>
              </a:ext>
            </a:extLst>
          </p:cNvPr>
          <p:cNvSpPr/>
          <p:nvPr/>
        </p:nvSpPr>
        <p:spPr>
          <a:xfrm rot="16200000">
            <a:off x="6197569" y="3015141"/>
            <a:ext cx="655074"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TSVs</a:t>
            </a: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88" name="Straight Connector 87">
            <a:extLst>
              <a:ext uri="{FF2B5EF4-FFF2-40B4-BE49-F238E27FC236}">
                <a16:creationId xmlns:a16="http://schemas.microsoft.com/office/drawing/2014/main" id="{87BC91B6-0FB5-4003-8366-081A369AD034}"/>
              </a:ext>
            </a:extLst>
          </p:cNvPr>
          <p:cNvCxnSpPr>
            <a:cxnSpLocks/>
          </p:cNvCxnSpPr>
          <p:nvPr/>
        </p:nvCxnSpPr>
        <p:spPr>
          <a:xfrm flipV="1">
            <a:off x="6435571" y="351901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764736D-133B-48FE-A3B0-BB6092B50349}"/>
              </a:ext>
            </a:extLst>
          </p:cNvPr>
          <p:cNvCxnSpPr>
            <a:cxnSpLocks/>
          </p:cNvCxnSpPr>
          <p:nvPr/>
        </p:nvCxnSpPr>
        <p:spPr>
          <a:xfrm flipV="1">
            <a:off x="6519260" y="351901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B60DE59-ADF0-4E00-8B16-18AD9EEF5731}"/>
              </a:ext>
            </a:extLst>
          </p:cNvPr>
          <p:cNvCxnSpPr>
            <a:cxnSpLocks/>
          </p:cNvCxnSpPr>
          <p:nvPr/>
        </p:nvCxnSpPr>
        <p:spPr>
          <a:xfrm flipV="1">
            <a:off x="6608926" y="351901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673E3E50-61E9-4554-B32A-0AFD64470F70}"/>
              </a:ext>
            </a:extLst>
          </p:cNvPr>
          <p:cNvSpPr/>
          <p:nvPr/>
        </p:nvSpPr>
        <p:spPr>
          <a:xfrm>
            <a:off x="4815838" y="2044468"/>
            <a:ext cx="3487769" cy="655076"/>
          </a:xfrm>
          <a:prstGeom prst="rect">
            <a:avLst/>
          </a:prstGeom>
          <a:solidFill>
            <a:srgbClr val="B686DA"/>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92" name="Rectangle: Rounded Corners 91">
            <a:extLst>
              <a:ext uri="{FF2B5EF4-FFF2-40B4-BE49-F238E27FC236}">
                <a16:creationId xmlns:a16="http://schemas.microsoft.com/office/drawing/2014/main" id="{FFF09367-B10D-4CF3-A957-FFB4C4B3CC5C}"/>
              </a:ext>
            </a:extLst>
          </p:cNvPr>
          <p:cNvSpPr/>
          <p:nvPr/>
        </p:nvSpPr>
        <p:spPr>
          <a:xfrm>
            <a:off x="4903146" y="2182139"/>
            <a:ext cx="1363980" cy="36933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Channel</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93" name="Rectangle: Rounded Corners 92">
            <a:extLst>
              <a:ext uri="{FF2B5EF4-FFF2-40B4-BE49-F238E27FC236}">
                <a16:creationId xmlns:a16="http://schemas.microsoft.com/office/drawing/2014/main" id="{67CBDCB5-B3E0-4BA2-9264-82705C49CCEC}"/>
              </a:ext>
            </a:extLst>
          </p:cNvPr>
          <p:cNvSpPr/>
          <p:nvPr/>
        </p:nvSpPr>
        <p:spPr>
          <a:xfrm>
            <a:off x="6850023" y="2206403"/>
            <a:ext cx="1363980" cy="32925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Channel</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94" name="Rectangle 93">
            <a:extLst>
              <a:ext uri="{FF2B5EF4-FFF2-40B4-BE49-F238E27FC236}">
                <a16:creationId xmlns:a16="http://schemas.microsoft.com/office/drawing/2014/main" id="{339806E8-BEA1-4971-A911-B2D95B70C242}"/>
              </a:ext>
            </a:extLst>
          </p:cNvPr>
          <p:cNvSpPr/>
          <p:nvPr/>
        </p:nvSpPr>
        <p:spPr>
          <a:xfrm rot="16200000">
            <a:off x="6197569" y="2211086"/>
            <a:ext cx="655074"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TSVs</a:t>
            </a: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95" name="Straight Connector 94">
            <a:extLst>
              <a:ext uri="{FF2B5EF4-FFF2-40B4-BE49-F238E27FC236}">
                <a16:creationId xmlns:a16="http://schemas.microsoft.com/office/drawing/2014/main" id="{9AE35C87-CB53-4944-9452-A7370BB01DD7}"/>
              </a:ext>
            </a:extLst>
          </p:cNvPr>
          <p:cNvCxnSpPr>
            <a:cxnSpLocks/>
          </p:cNvCxnSpPr>
          <p:nvPr/>
        </p:nvCxnSpPr>
        <p:spPr>
          <a:xfrm flipV="1">
            <a:off x="6435571" y="2714960"/>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DBED361A-FF9F-4B09-9EA8-CF698943D6E5}"/>
              </a:ext>
            </a:extLst>
          </p:cNvPr>
          <p:cNvCxnSpPr>
            <a:cxnSpLocks/>
          </p:cNvCxnSpPr>
          <p:nvPr/>
        </p:nvCxnSpPr>
        <p:spPr>
          <a:xfrm flipV="1">
            <a:off x="6519260" y="2714960"/>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95E7378-761E-4B3C-8C80-267E2AD81989}"/>
              </a:ext>
            </a:extLst>
          </p:cNvPr>
          <p:cNvCxnSpPr>
            <a:cxnSpLocks/>
          </p:cNvCxnSpPr>
          <p:nvPr/>
        </p:nvCxnSpPr>
        <p:spPr>
          <a:xfrm flipV="1">
            <a:off x="6608926" y="2714960"/>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1ACF1719-8E12-4129-9E80-C014C1A94E40}"/>
              </a:ext>
            </a:extLst>
          </p:cNvPr>
          <p:cNvCxnSpPr>
            <a:cxnSpLocks/>
            <a:stCxn id="79" idx="3"/>
            <a:endCxn id="84" idx="1"/>
          </p:cNvCxnSpPr>
          <p:nvPr/>
        </p:nvCxnSpPr>
        <p:spPr>
          <a:xfrm>
            <a:off x="3494702" y="2825792"/>
            <a:ext cx="1321136" cy="350269"/>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0ABB41D8-3A21-4484-A9C2-14D7D05A9D7F}"/>
              </a:ext>
            </a:extLst>
          </p:cNvPr>
          <p:cNvCxnSpPr>
            <a:cxnSpLocks/>
            <a:stCxn id="79" idx="3"/>
            <a:endCxn id="91" idx="1"/>
          </p:cNvCxnSpPr>
          <p:nvPr/>
        </p:nvCxnSpPr>
        <p:spPr>
          <a:xfrm flipV="1">
            <a:off x="3494702" y="2372006"/>
            <a:ext cx="1321136" cy="453786"/>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Autofit/>
          </a:bodyPr>
          <a:lstStyle/>
          <a:p>
            <a:r>
              <a:rPr lang="en-US" dirty="0"/>
              <a:t>HBM DRAM</a:t>
            </a:r>
            <a:r>
              <a:rPr lang="en-US" dirty="0">
                <a:solidFill>
                  <a:schemeClr val="tx1"/>
                </a:solidFill>
              </a:rPr>
              <a:t> </a:t>
            </a:r>
            <a:r>
              <a:rPr lang="en-US" dirty="0"/>
              <a:t>Organization (I)</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Rectangle 3">
            <a:extLst>
              <a:ext uri="{FF2B5EF4-FFF2-40B4-BE49-F238E27FC236}">
                <a16:creationId xmlns:a16="http://schemas.microsoft.com/office/drawing/2014/main" id="{862F1193-9B7C-48FF-B476-85B2203AF912}"/>
              </a:ext>
            </a:extLst>
          </p:cNvPr>
          <p:cNvSpPr/>
          <p:nvPr/>
        </p:nvSpPr>
        <p:spPr>
          <a:xfrm>
            <a:off x="631687" y="4245128"/>
            <a:ext cx="7898295" cy="1837619"/>
          </a:xfrm>
          <a:prstGeom prst="rect">
            <a:avLst/>
          </a:prstGeom>
          <a:solidFill>
            <a:schemeClr val="tx1">
              <a:lumMod val="50000"/>
              <a:lumOff val="50000"/>
              <a:alpha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46" name="Rectangle 45">
            <a:extLst>
              <a:ext uri="{FF2B5EF4-FFF2-40B4-BE49-F238E27FC236}">
                <a16:creationId xmlns:a16="http://schemas.microsoft.com/office/drawing/2014/main" id="{2394C742-3335-41E7-BF16-F009040E887F}"/>
              </a:ext>
            </a:extLst>
          </p:cNvPr>
          <p:cNvSpPr/>
          <p:nvPr/>
        </p:nvSpPr>
        <p:spPr>
          <a:xfrm>
            <a:off x="631687" y="1230488"/>
            <a:ext cx="4212470" cy="3014640"/>
          </a:xfrm>
          <a:prstGeom prst="rect">
            <a:avLst/>
          </a:prstGeom>
          <a:solidFill>
            <a:schemeClr val="tx1">
              <a:lumMod val="50000"/>
              <a:lumOff val="50000"/>
              <a:alpha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47" name="Rectangle 46">
            <a:extLst>
              <a:ext uri="{FF2B5EF4-FFF2-40B4-BE49-F238E27FC236}">
                <a16:creationId xmlns:a16="http://schemas.microsoft.com/office/drawing/2014/main" id="{B4F8F07A-E282-44C2-B40D-CC8EF8BE27C4}"/>
              </a:ext>
            </a:extLst>
          </p:cNvPr>
          <p:cNvSpPr/>
          <p:nvPr/>
        </p:nvSpPr>
        <p:spPr>
          <a:xfrm>
            <a:off x="6298496" y="1233755"/>
            <a:ext cx="2229967" cy="3019846"/>
          </a:xfrm>
          <a:prstGeom prst="rect">
            <a:avLst/>
          </a:prstGeom>
          <a:solidFill>
            <a:schemeClr val="tx1">
              <a:lumMod val="50000"/>
              <a:lumOff val="50000"/>
              <a:alpha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48" name="Rectangle 47">
            <a:extLst>
              <a:ext uri="{FF2B5EF4-FFF2-40B4-BE49-F238E27FC236}">
                <a16:creationId xmlns:a16="http://schemas.microsoft.com/office/drawing/2014/main" id="{F03687B4-C908-47B3-9141-90DD23123D88}"/>
              </a:ext>
            </a:extLst>
          </p:cNvPr>
          <p:cNvSpPr/>
          <p:nvPr/>
        </p:nvSpPr>
        <p:spPr>
          <a:xfrm>
            <a:off x="4844156" y="1233706"/>
            <a:ext cx="1454726" cy="2528840"/>
          </a:xfrm>
          <a:prstGeom prst="rect">
            <a:avLst/>
          </a:prstGeom>
          <a:solidFill>
            <a:schemeClr val="tx1">
              <a:lumMod val="50000"/>
              <a:lumOff val="50000"/>
              <a:alpha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4191794832"/>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HBM DRAM</a:t>
            </a:r>
            <a:r>
              <a:rPr lang="en-US" dirty="0">
                <a:solidFill>
                  <a:schemeClr val="tx1"/>
                </a:solidFill>
              </a:rPr>
              <a:t> </a:t>
            </a:r>
            <a:r>
              <a:rPr lang="en-US" dirty="0"/>
              <a:t>Organization (II)</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50" name="Rounded Rectangle 225">
            <a:extLst>
              <a:ext uri="{FF2B5EF4-FFF2-40B4-BE49-F238E27FC236}">
                <a16:creationId xmlns:a16="http://schemas.microsoft.com/office/drawing/2014/main" id="{339F4E35-920F-4B60-AC9C-65DAA7A7C64D}"/>
              </a:ext>
            </a:extLst>
          </p:cNvPr>
          <p:cNvSpPr>
            <a:spLocks noChangeAspect="1"/>
          </p:cNvSpPr>
          <p:nvPr/>
        </p:nvSpPr>
        <p:spPr>
          <a:xfrm>
            <a:off x="111193" y="2350904"/>
            <a:ext cx="2796723" cy="2367191"/>
          </a:xfrm>
          <a:prstGeom prst="roundRect">
            <a:avLst>
              <a:gd name="adj" fmla="val 5443"/>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TextBox 257">
            <a:extLst>
              <a:ext uri="{FF2B5EF4-FFF2-40B4-BE49-F238E27FC236}">
                <a16:creationId xmlns:a16="http://schemas.microsoft.com/office/drawing/2014/main" id="{B18A5D67-AF32-4EC0-9299-36C186732AE4}"/>
              </a:ext>
            </a:extLst>
          </p:cNvPr>
          <p:cNvSpPr txBox="1">
            <a:spLocks noChangeAspect="1"/>
          </p:cNvSpPr>
          <p:nvPr/>
        </p:nvSpPr>
        <p:spPr>
          <a:xfrm>
            <a:off x="361251" y="4928714"/>
            <a:ext cx="2296606" cy="295466"/>
          </a:xfrm>
          <a:prstGeom prst="rect">
            <a:avLst/>
          </a:prstGeom>
          <a:noFill/>
          <a:ln>
            <a:noFill/>
          </a:ln>
        </p:spPr>
        <p:txBody>
          <a:bodyPr wrap="square" lIns="0" tIns="0" rIns="0" bIns="0" rtlCol="0">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BD5511"/>
                </a:solidFill>
                <a:effectLst/>
                <a:uLnTx/>
                <a:uFillTx/>
                <a:latin typeface="Cambria" panose="02040503050406030204" pitchFamily="18" charset="0"/>
                <a:ea typeface="+mn-ea"/>
                <a:cs typeface="+mn-cs"/>
              </a:rPr>
              <a:t>DRAM Channel</a:t>
            </a:r>
          </a:p>
        </p:txBody>
      </p:sp>
      <p:cxnSp>
        <p:nvCxnSpPr>
          <p:cNvPr id="66" name="Straight Connector 85">
            <a:extLst>
              <a:ext uri="{FF2B5EF4-FFF2-40B4-BE49-F238E27FC236}">
                <a16:creationId xmlns:a16="http://schemas.microsoft.com/office/drawing/2014/main" id="{415A536E-65E6-4A50-B769-D0BCF707E43A}"/>
              </a:ext>
            </a:extLst>
          </p:cNvPr>
          <p:cNvCxnSpPr>
            <a:cxnSpLocks noChangeAspect="1"/>
          </p:cNvCxnSpPr>
          <p:nvPr/>
        </p:nvCxnSpPr>
        <p:spPr>
          <a:xfrm>
            <a:off x="492956" y="3543672"/>
            <a:ext cx="1296599" cy="0"/>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70" name="Straight Connector 85">
            <a:extLst>
              <a:ext uri="{FF2B5EF4-FFF2-40B4-BE49-F238E27FC236}">
                <a16:creationId xmlns:a16="http://schemas.microsoft.com/office/drawing/2014/main" id="{817DFA4B-8D23-41A6-AB98-DEA1B0251B44}"/>
              </a:ext>
            </a:extLst>
          </p:cNvPr>
          <p:cNvCxnSpPr>
            <a:cxnSpLocks noChangeAspect="1"/>
            <a:stCxn id="105" idx="2"/>
            <a:endCxn id="75" idx="0"/>
          </p:cNvCxnSpPr>
          <p:nvPr/>
        </p:nvCxnSpPr>
        <p:spPr>
          <a:xfrm flipH="1">
            <a:off x="1789555" y="3335248"/>
            <a:ext cx="1056" cy="416848"/>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sp>
        <p:nvSpPr>
          <p:cNvPr id="75" name="Rounded Rectangle 278">
            <a:extLst>
              <a:ext uri="{FF2B5EF4-FFF2-40B4-BE49-F238E27FC236}">
                <a16:creationId xmlns:a16="http://schemas.microsoft.com/office/drawing/2014/main" id="{C0B0ADB5-8A5B-4C06-BA4D-679BA8D1B918}"/>
              </a:ext>
            </a:extLst>
          </p:cNvPr>
          <p:cNvSpPr>
            <a:spLocks noChangeAspect="1"/>
          </p:cNvSpPr>
          <p:nvPr/>
        </p:nvSpPr>
        <p:spPr>
          <a:xfrm>
            <a:off x="786433" y="3752096"/>
            <a:ext cx="2006244" cy="7871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Pseudo-Channel</a:t>
            </a:r>
          </a:p>
        </p:txBody>
      </p:sp>
      <p:grpSp>
        <p:nvGrpSpPr>
          <p:cNvPr id="79" name="Group 78">
            <a:extLst>
              <a:ext uri="{FF2B5EF4-FFF2-40B4-BE49-F238E27FC236}">
                <a16:creationId xmlns:a16="http://schemas.microsoft.com/office/drawing/2014/main" id="{013F7E54-AFAE-43B3-90BA-65513853DEF0}"/>
              </a:ext>
            </a:extLst>
          </p:cNvPr>
          <p:cNvGrpSpPr>
            <a:grpSpLocks noChangeAspect="1"/>
          </p:cNvGrpSpPr>
          <p:nvPr/>
        </p:nvGrpSpPr>
        <p:grpSpPr>
          <a:xfrm>
            <a:off x="165791" y="2429437"/>
            <a:ext cx="446276" cy="2114050"/>
            <a:chOff x="3753913" y="2786150"/>
            <a:chExt cx="270469" cy="1281239"/>
          </a:xfrm>
        </p:grpSpPr>
        <p:sp>
          <p:nvSpPr>
            <p:cNvPr id="82" name="Rounded Rectangle 283">
              <a:extLst>
                <a:ext uri="{FF2B5EF4-FFF2-40B4-BE49-F238E27FC236}">
                  <a16:creationId xmlns:a16="http://schemas.microsoft.com/office/drawing/2014/main" id="{3255A9D4-6B0F-4F0E-B4C7-44B6B69661E4}"/>
                </a:ext>
              </a:extLst>
            </p:cNvPr>
            <p:cNvSpPr/>
            <p:nvPr/>
          </p:nvSpPr>
          <p:spPr>
            <a:xfrm rot="5400000">
              <a:off x="3246336" y="3307676"/>
              <a:ext cx="1276049" cy="238186"/>
            </a:xfrm>
            <a:prstGeom prst="roundRect">
              <a:avLst>
                <a:gd name="adj" fmla="val 5443"/>
              </a:avLst>
            </a:prstGeom>
            <a:solidFill>
              <a:schemeClr val="tx1"/>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矩形 19">
              <a:extLst>
                <a:ext uri="{FF2B5EF4-FFF2-40B4-BE49-F238E27FC236}">
                  <a16:creationId xmlns:a16="http://schemas.microsoft.com/office/drawing/2014/main" id="{74A9F905-5CB0-4347-B19B-E3DC1E11BA7E}"/>
                </a:ext>
              </a:extLst>
            </p:cNvPr>
            <p:cNvSpPr/>
            <p:nvPr/>
          </p:nvSpPr>
          <p:spPr>
            <a:xfrm rot="5400000">
              <a:off x="3248528" y="3291535"/>
              <a:ext cx="1281239" cy="270469"/>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3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等线" panose="02010600030101010101" pitchFamily="2" charset="-122"/>
                  <a:cs typeface="+mn-cs"/>
                </a:rPr>
                <a:t>TSVs</a:t>
              </a:r>
            </a:p>
          </p:txBody>
        </p:sp>
      </p:grpSp>
      <p:grpSp>
        <p:nvGrpSpPr>
          <p:cNvPr id="86" name="Group 85">
            <a:extLst>
              <a:ext uri="{FF2B5EF4-FFF2-40B4-BE49-F238E27FC236}">
                <a16:creationId xmlns:a16="http://schemas.microsoft.com/office/drawing/2014/main" id="{C2F094C7-965E-4406-A1C7-04B1F87C7746}"/>
              </a:ext>
            </a:extLst>
          </p:cNvPr>
          <p:cNvGrpSpPr/>
          <p:nvPr/>
        </p:nvGrpSpPr>
        <p:grpSpPr>
          <a:xfrm>
            <a:off x="2712337" y="2371157"/>
            <a:ext cx="3182342" cy="2851572"/>
            <a:chOff x="2706980" y="3285557"/>
            <a:chExt cx="3182342" cy="2851572"/>
          </a:xfrm>
        </p:grpSpPr>
        <p:sp>
          <p:nvSpPr>
            <p:cNvPr id="87" name="Rounded Rectangle 115">
              <a:extLst>
                <a:ext uri="{FF2B5EF4-FFF2-40B4-BE49-F238E27FC236}">
                  <a16:creationId xmlns:a16="http://schemas.microsoft.com/office/drawing/2014/main" id="{C68EB67C-6A79-4FB5-B323-BC567BE94A39}"/>
                </a:ext>
              </a:extLst>
            </p:cNvPr>
            <p:cNvSpPr>
              <a:spLocks noChangeAspect="1"/>
            </p:cNvSpPr>
            <p:nvPr/>
          </p:nvSpPr>
          <p:spPr>
            <a:xfrm>
              <a:off x="3092601" y="3288213"/>
              <a:ext cx="2796721" cy="2367191"/>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TextBox 257">
              <a:extLst>
                <a:ext uri="{FF2B5EF4-FFF2-40B4-BE49-F238E27FC236}">
                  <a16:creationId xmlns:a16="http://schemas.microsoft.com/office/drawing/2014/main" id="{59DD9314-EEFD-4C90-831A-D6148F8BBBDA}"/>
                </a:ext>
              </a:extLst>
            </p:cNvPr>
            <p:cNvSpPr txBox="1">
              <a:spLocks noChangeAspect="1"/>
            </p:cNvSpPr>
            <p:nvPr/>
          </p:nvSpPr>
          <p:spPr>
            <a:xfrm>
              <a:off x="3634847" y="5841663"/>
              <a:ext cx="1729717" cy="295466"/>
            </a:xfrm>
            <a:prstGeom prst="rect">
              <a:avLst/>
            </a:prstGeom>
            <a:noFill/>
          </p:spPr>
          <p:txBody>
            <a:bodyPr wrap="square" lIns="0" tIns="0" rIns="0" bIns="0" rtlCol="0">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a:ln>
                    <a:noFill/>
                  </a:ln>
                  <a:solidFill>
                    <a:srgbClr val="70AD47">
                      <a:lumMod val="75000"/>
                    </a:srgbClr>
                  </a:solidFill>
                  <a:effectLst/>
                  <a:uLnTx/>
                  <a:uFillTx/>
                  <a:latin typeface="Cambria" panose="02040503050406030204" pitchFamily="18" charset="0"/>
                  <a:ea typeface="+mn-ea"/>
                  <a:cs typeface="+mn-cs"/>
                </a:rPr>
                <a:t>DRAM Bank</a:t>
              </a:r>
            </a:p>
          </p:txBody>
        </p:sp>
        <p:sp>
          <p:nvSpPr>
            <p:cNvPr id="89" name="Rounded Rectangle 234">
              <a:extLst>
                <a:ext uri="{FF2B5EF4-FFF2-40B4-BE49-F238E27FC236}">
                  <a16:creationId xmlns:a16="http://schemas.microsoft.com/office/drawing/2014/main" id="{1E0BC0BD-2CA2-4D9F-8651-11A209AFCD9C}"/>
                </a:ext>
              </a:extLst>
            </p:cNvPr>
            <p:cNvSpPr>
              <a:spLocks/>
            </p:cNvSpPr>
            <p:nvPr/>
          </p:nvSpPr>
          <p:spPr>
            <a:xfrm>
              <a:off x="3220967" y="3399597"/>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23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Subarray</a:t>
              </a:r>
            </a:p>
          </p:txBody>
        </p:sp>
        <p:sp>
          <p:nvSpPr>
            <p:cNvPr id="90" name="Rectangle 89">
              <a:extLst>
                <a:ext uri="{FF2B5EF4-FFF2-40B4-BE49-F238E27FC236}">
                  <a16:creationId xmlns:a16="http://schemas.microsoft.com/office/drawing/2014/main" id="{13EC76CB-A295-4DFE-A2CF-DE4C84CA15EE}"/>
                </a:ext>
              </a:extLst>
            </p:cNvPr>
            <p:cNvSpPr>
              <a:spLocks noChangeAspect="1"/>
            </p:cNvSpPr>
            <p:nvPr/>
          </p:nvSpPr>
          <p:spPr>
            <a:xfrm rot="5400000">
              <a:off x="4099503" y="4182558"/>
              <a:ext cx="780792" cy="609393"/>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a:ln>
                    <a:noFill/>
                  </a:ln>
                  <a:solidFill>
                    <a:srgbClr val="5B9BD5">
                      <a:lumMod val="20000"/>
                      <a:lumOff val="80000"/>
                    </a:srgbClr>
                  </a:solidFill>
                  <a:effectLst/>
                  <a:uLnTx/>
                  <a:uFillTx/>
                  <a:latin typeface="Calibri" panose="020F0502020204030204"/>
                  <a:ea typeface="等线" panose="02010600030101010101" pitchFamily="2" charset="-122"/>
                  <a:cs typeface="+mn-cs"/>
                </a:rPr>
                <a:t>. . .</a:t>
              </a:r>
            </a:p>
          </p:txBody>
        </p:sp>
        <p:sp>
          <p:nvSpPr>
            <p:cNvPr id="91" name="Rounded Rectangle 270">
              <a:extLst>
                <a:ext uri="{FF2B5EF4-FFF2-40B4-BE49-F238E27FC236}">
                  <a16:creationId xmlns:a16="http://schemas.microsoft.com/office/drawing/2014/main" id="{F52679B1-D5A3-40F6-A291-00BA0603264B}"/>
                </a:ext>
              </a:extLst>
            </p:cNvPr>
            <p:cNvSpPr>
              <a:spLocks/>
            </p:cNvSpPr>
            <p:nvPr/>
          </p:nvSpPr>
          <p:spPr>
            <a:xfrm>
              <a:off x="3220967" y="4041898"/>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Rounded Rectangle 271">
              <a:extLst>
                <a:ext uri="{FF2B5EF4-FFF2-40B4-BE49-F238E27FC236}">
                  <a16:creationId xmlns:a16="http://schemas.microsoft.com/office/drawing/2014/main" id="{9FB25025-1B57-4783-AE37-681BBE8FE1C6}"/>
                </a:ext>
              </a:extLst>
            </p:cNvPr>
            <p:cNvSpPr>
              <a:spLocks/>
            </p:cNvSpPr>
            <p:nvPr/>
          </p:nvSpPr>
          <p:spPr>
            <a:xfrm>
              <a:off x="3215727" y="5030012"/>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93" name="Straight Connector 92">
              <a:extLst>
                <a:ext uri="{FF2B5EF4-FFF2-40B4-BE49-F238E27FC236}">
                  <a16:creationId xmlns:a16="http://schemas.microsoft.com/office/drawing/2014/main" id="{43CC1D7F-9F71-45B0-B5BF-9F8A5B565117}"/>
                </a:ext>
              </a:extLst>
            </p:cNvPr>
            <p:cNvCxnSpPr>
              <a:cxnSpLocks noChangeAspect="1"/>
            </p:cNvCxnSpPr>
            <p:nvPr/>
          </p:nvCxnSpPr>
          <p:spPr>
            <a:xfrm>
              <a:off x="2728563" y="4217615"/>
              <a:ext cx="361256" cy="1343854"/>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94" name="Straight Connector 93">
              <a:extLst>
                <a:ext uri="{FF2B5EF4-FFF2-40B4-BE49-F238E27FC236}">
                  <a16:creationId xmlns:a16="http://schemas.microsoft.com/office/drawing/2014/main" id="{E9A7F5E3-335C-450A-B69B-D09349C8E8B0}"/>
                </a:ext>
              </a:extLst>
            </p:cNvPr>
            <p:cNvCxnSpPr>
              <a:cxnSpLocks noChangeAspect="1"/>
            </p:cNvCxnSpPr>
            <p:nvPr/>
          </p:nvCxnSpPr>
          <p:spPr>
            <a:xfrm rot="180000" flipV="1">
              <a:off x="2706980" y="3285557"/>
              <a:ext cx="459458" cy="109617"/>
            </a:xfrm>
            <a:prstGeom prst="line">
              <a:avLst/>
            </a:prstGeom>
            <a:ln w="38100">
              <a:prstDash val="sysDot"/>
            </a:ln>
          </p:spPr>
          <p:style>
            <a:lnRef idx="1">
              <a:schemeClr val="dk1"/>
            </a:lnRef>
            <a:fillRef idx="0">
              <a:schemeClr val="dk1"/>
            </a:fillRef>
            <a:effectRef idx="0">
              <a:schemeClr val="dk1"/>
            </a:effectRef>
            <a:fontRef idx="minor">
              <a:schemeClr val="tx1"/>
            </a:fontRef>
          </p:style>
        </p:cxnSp>
      </p:grpSp>
      <p:sp>
        <p:nvSpPr>
          <p:cNvPr id="95" name="DRAM Subarray Label">
            <a:extLst>
              <a:ext uri="{FF2B5EF4-FFF2-40B4-BE49-F238E27FC236}">
                <a16:creationId xmlns:a16="http://schemas.microsoft.com/office/drawing/2014/main" id="{488758B8-394F-415C-BFCB-FBEFA4FBCC92}"/>
              </a:ext>
            </a:extLst>
          </p:cNvPr>
          <p:cNvSpPr txBox="1">
            <a:spLocks noChangeAspect="1"/>
          </p:cNvSpPr>
          <p:nvPr/>
        </p:nvSpPr>
        <p:spPr>
          <a:xfrm>
            <a:off x="6035273" y="4925756"/>
            <a:ext cx="3040429" cy="295466"/>
          </a:xfrm>
          <a:prstGeom prst="rect">
            <a:avLst/>
          </a:prstGeom>
          <a:noFill/>
        </p:spPr>
        <p:txBody>
          <a:bodyPr wrap="square" lIns="0" tIns="0" rIns="0" bIns="0" rtlCol="0">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a:ln>
                  <a:noFill/>
                </a:ln>
                <a:solidFill>
                  <a:srgbClr val="4472C4">
                    <a:lumMod val="75000"/>
                  </a:srgbClr>
                </a:solidFill>
                <a:effectLst/>
                <a:uLnTx/>
                <a:uFillTx/>
                <a:latin typeface="Cambria" panose="02040503050406030204" pitchFamily="18" charset="0"/>
                <a:ea typeface="+mn-ea"/>
                <a:cs typeface="+mn-cs"/>
              </a:rPr>
              <a:t>DRAM Subarray</a:t>
            </a:r>
          </a:p>
        </p:txBody>
      </p:sp>
      <p:sp>
        <p:nvSpPr>
          <p:cNvPr id="96" name="Subarray">
            <a:extLst>
              <a:ext uri="{FF2B5EF4-FFF2-40B4-BE49-F238E27FC236}">
                <a16:creationId xmlns:a16="http://schemas.microsoft.com/office/drawing/2014/main" id="{0860722C-0F50-47E3-BA87-91DA8342A44E}"/>
              </a:ext>
            </a:extLst>
          </p:cNvPr>
          <p:cNvSpPr>
            <a:spLocks/>
          </p:cNvSpPr>
          <p:nvPr/>
        </p:nvSpPr>
        <p:spPr>
          <a:xfrm>
            <a:off x="6035273" y="2382083"/>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15" name="Straight Connector 114">
            <a:extLst>
              <a:ext uri="{FF2B5EF4-FFF2-40B4-BE49-F238E27FC236}">
                <a16:creationId xmlns:a16="http://schemas.microsoft.com/office/drawing/2014/main" id="{575101ED-C365-48C4-8008-7E4C2E3C5E25}"/>
              </a:ext>
            </a:extLst>
          </p:cNvPr>
          <p:cNvCxnSpPr>
            <a:cxnSpLocks noChangeAspect="1"/>
          </p:cNvCxnSpPr>
          <p:nvPr/>
        </p:nvCxnSpPr>
        <p:spPr>
          <a:xfrm flipV="1">
            <a:off x="5789043" y="2420250"/>
            <a:ext cx="289782" cy="69143"/>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16" name="Straight Connector 115">
            <a:extLst>
              <a:ext uri="{FF2B5EF4-FFF2-40B4-BE49-F238E27FC236}">
                <a16:creationId xmlns:a16="http://schemas.microsoft.com/office/drawing/2014/main" id="{04431A5E-E7F3-4BC2-9931-3B391708054B}"/>
              </a:ext>
            </a:extLst>
          </p:cNvPr>
          <p:cNvCxnSpPr>
            <a:cxnSpLocks noChangeAspect="1"/>
          </p:cNvCxnSpPr>
          <p:nvPr/>
        </p:nvCxnSpPr>
        <p:spPr>
          <a:xfrm>
            <a:off x="5821102" y="3025197"/>
            <a:ext cx="217853" cy="1659280"/>
          </a:xfrm>
          <a:prstGeom prst="line">
            <a:avLst/>
          </a:prstGeom>
          <a:ln w="38100">
            <a:prstDash val="sysDot"/>
          </a:ln>
        </p:spPr>
        <p:style>
          <a:lnRef idx="1">
            <a:schemeClr val="dk1"/>
          </a:lnRef>
          <a:fillRef idx="0">
            <a:schemeClr val="dk1"/>
          </a:fillRef>
          <a:effectRef idx="0">
            <a:schemeClr val="dk1"/>
          </a:effectRef>
          <a:fontRef idx="minor">
            <a:schemeClr val="tx1"/>
          </a:fontRef>
        </p:style>
      </p:cxnSp>
      <p:sp>
        <p:nvSpPr>
          <p:cNvPr id="117" name="Subarray">
            <a:extLst>
              <a:ext uri="{FF2B5EF4-FFF2-40B4-BE49-F238E27FC236}">
                <a16:creationId xmlns:a16="http://schemas.microsoft.com/office/drawing/2014/main" id="{357FE4D0-B112-43F1-BFA0-12B50F9B3A65}"/>
              </a:ext>
            </a:extLst>
          </p:cNvPr>
          <p:cNvSpPr>
            <a:spLocks/>
          </p:cNvSpPr>
          <p:nvPr/>
        </p:nvSpPr>
        <p:spPr>
          <a:xfrm>
            <a:off x="6035273" y="2382083"/>
            <a:ext cx="3040429" cy="2367191"/>
          </a:xfrm>
          <a:prstGeom prst="roundRect">
            <a:avLst>
              <a:gd name="adj" fmla="val 5443"/>
            </a:avLst>
          </a:prstGeom>
          <a:solidFill>
            <a:srgbClr val="FFFFFF">
              <a:alpha val="8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64" name="Straight Connector 163">
            <a:extLst>
              <a:ext uri="{FF2B5EF4-FFF2-40B4-BE49-F238E27FC236}">
                <a16:creationId xmlns:a16="http://schemas.microsoft.com/office/drawing/2014/main" id="{37924A88-E964-45DF-8A8D-0FB68EA30DB3}"/>
              </a:ext>
            </a:extLst>
          </p:cNvPr>
          <p:cNvCxnSpPr>
            <a:cxnSpLocks/>
          </p:cNvCxnSpPr>
          <p:nvPr/>
        </p:nvCxnSpPr>
        <p:spPr>
          <a:xfrm>
            <a:off x="6117143" y="3208126"/>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A4FA4C44-C956-4CDA-8C65-096D493AD6C6}"/>
              </a:ext>
            </a:extLst>
          </p:cNvPr>
          <p:cNvCxnSpPr>
            <a:cxnSpLocks/>
          </p:cNvCxnSpPr>
          <p:nvPr/>
        </p:nvCxnSpPr>
        <p:spPr>
          <a:xfrm>
            <a:off x="6117143" y="3527436"/>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C2619E8B-029F-4814-A1FC-197EFB3BA6E6}"/>
              </a:ext>
            </a:extLst>
          </p:cNvPr>
          <p:cNvCxnSpPr>
            <a:cxnSpLocks/>
          </p:cNvCxnSpPr>
          <p:nvPr/>
        </p:nvCxnSpPr>
        <p:spPr>
          <a:xfrm>
            <a:off x="6117143" y="3844980"/>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B6AB051-9C9D-4D1B-9869-04F2AA693843}"/>
              </a:ext>
            </a:extLst>
          </p:cNvPr>
          <p:cNvCxnSpPr>
            <a:cxnSpLocks/>
          </p:cNvCxnSpPr>
          <p:nvPr/>
        </p:nvCxnSpPr>
        <p:spPr>
          <a:xfrm>
            <a:off x="6117143" y="4158960"/>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BD9B01EF-EDD5-4AD9-928C-484B4CD4D523}"/>
              </a:ext>
            </a:extLst>
          </p:cNvPr>
          <p:cNvCxnSpPr>
            <a:cxnSpLocks/>
          </p:cNvCxnSpPr>
          <p:nvPr/>
        </p:nvCxnSpPr>
        <p:spPr>
          <a:xfrm>
            <a:off x="6117143" y="4457200"/>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9" name="Rectangle 168">
            <a:extLst>
              <a:ext uri="{FF2B5EF4-FFF2-40B4-BE49-F238E27FC236}">
                <a16:creationId xmlns:a16="http://schemas.microsoft.com/office/drawing/2014/main" id="{C28F2925-3243-4604-ABF0-8D74091CAFE1}"/>
              </a:ext>
            </a:extLst>
          </p:cNvPr>
          <p:cNvSpPr/>
          <p:nvPr/>
        </p:nvSpPr>
        <p:spPr>
          <a:xfrm>
            <a:off x="6281215" y="3052902"/>
            <a:ext cx="2503610" cy="302470"/>
          </a:xfrm>
          <a:prstGeom prst="rect">
            <a:avLst/>
          </a:prstGeom>
          <a:solidFill>
            <a:srgbClr val="DEEBF7">
              <a:alpha val="52157"/>
            </a:srgb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170" name="Rectangle 169">
            <a:extLst>
              <a:ext uri="{FF2B5EF4-FFF2-40B4-BE49-F238E27FC236}">
                <a16:creationId xmlns:a16="http://schemas.microsoft.com/office/drawing/2014/main" id="{F7541E2E-F478-4C8E-99B9-C21C7BD7FE4B}"/>
              </a:ext>
            </a:extLst>
          </p:cNvPr>
          <p:cNvSpPr/>
          <p:nvPr/>
        </p:nvSpPr>
        <p:spPr>
          <a:xfrm>
            <a:off x="6281215" y="4313915"/>
            <a:ext cx="2503610" cy="30247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C6FC6923-EFE8-441E-8B50-A331A2FDB623}"/>
              </a:ext>
            </a:extLst>
          </p:cNvPr>
          <p:cNvSpPr/>
          <p:nvPr/>
        </p:nvSpPr>
        <p:spPr>
          <a:xfrm>
            <a:off x="6185984" y="2379545"/>
            <a:ext cx="2831753" cy="46166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of DRAM cells</a:t>
            </a:r>
          </a:p>
        </p:txBody>
      </p:sp>
      <p:cxnSp>
        <p:nvCxnSpPr>
          <p:cNvPr id="172" name="Straight Arrow Connector 171">
            <a:extLst>
              <a:ext uri="{FF2B5EF4-FFF2-40B4-BE49-F238E27FC236}">
                <a16:creationId xmlns:a16="http://schemas.microsoft.com/office/drawing/2014/main" id="{872D3903-E43E-4F47-88B9-15409E98FFBD}"/>
              </a:ext>
            </a:extLst>
          </p:cNvPr>
          <p:cNvCxnSpPr>
            <a:cxnSpLocks/>
            <a:stCxn id="171" idx="2"/>
            <a:endCxn id="169" idx="0"/>
          </p:cNvCxnSpPr>
          <p:nvPr/>
        </p:nvCxnSpPr>
        <p:spPr>
          <a:xfrm flipH="1">
            <a:off x="7533020" y="2841210"/>
            <a:ext cx="68841" cy="2116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3" name="Rectangle 172">
            <a:extLst>
              <a:ext uri="{FF2B5EF4-FFF2-40B4-BE49-F238E27FC236}">
                <a16:creationId xmlns:a16="http://schemas.microsoft.com/office/drawing/2014/main" id="{2CD196AD-A3A9-4941-961B-0BED645F414C}"/>
              </a:ext>
            </a:extLst>
          </p:cNvPr>
          <p:cNvSpPr/>
          <p:nvPr/>
        </p:nvSpPr>
        <p:spPr>
          <a:xfrm>
            <a:off x="6281215" y="3366863"/>
            <a:ext cx="2503610"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74" name="Rectangle 173">
            <a:extLst>
              <a:ext uri="{FF2B5EF4-FFF2-40B4-BE49-F238E27FC236}">
                <a16:creationId xmlns:a16="http://schemas.microsoft.com/office/drawing/2014/main" id="{D92A8CFC-C5A6-4384-9ECC-046725CCB945}"/>
              </a:ext>
            </a:extLst>
          </p:cNvPr>
          <p:cNvSpPr/>
          <p:nvPr/>
        </p:nvSpPr>
        <p:spPr>
          <a:xfrm>
            <a:off x="6281215" y="3676836"/>
            <a:ext cx="2503610"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94485C50-58E8-46B2-AB63-0F1BE13DB3D2}"/>
              </a:ext>
            </a:extLst>
          </p:cNvPr>
          <p:cNvSpPr/>
          <p:nvPr/>
        </p:nvSpPr>
        <p:spPr>
          <a:xfrm>
            <a:off x="6281215" y="3990326"/>
            <a:ext cx="2503610"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6" name="Rectangle 175">
            <a:extLst>
              <a:ext uri="{FF2B5EF4-FFF2-40B4-BE49-F238E27FC236}">
                <a16:creationId xmlns:a16="http://schemas.microsoft.com/office/drawing/2014/main" id="{C449187A-1E87-406C-AE41-F880B0FF253C}"/>
              </a:ext>
            </a:extLst>
          </p:cNvPr>
          <p:cNvSpPr/>
          <p:nvPr/>
        </p:nvSpPr>
        <p:spPr>
          <a:xfrm>
            <a:off x="6281215" y="4305965"/>
            <a:ext cx="2503609"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77" name="Oval 176">
            <a:extLst>
              <a:ext uri="{FF2B5EF4-FFF2-40B4-BE49-F238E27FC236}">
                <a16:creationId xmlns:a16="http://schemas.microsoft.com/office/drawing/2014/main" id="{2C3F943C-2CEA-41E8-8337-86BCE6356F40}"/>
              </a:ext>
            </a:extLst>
          </p:cNvPr>
          <p:cNvSpPr/>
          <p:nvPr/>
        </p:nvSpPr>
        <p:spPr>
          <a:xfrm>
            <a:off x="6313922"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Oval 177">
            <a:extLst>
              <a:ext uri="{FF2B5EF4-FFF2-40B4-BE49-F238E27FC236}">
                <a16:creationId xmlns:a16="http://schemas.microsoft.com/office/drawing/2014/main" id="{CA6C8A5B-C35D-45F7-B5B9-81798852AC3E}"/>
              </a:ext>
            </a:extLst>
          </p:cNvPr>
          <p:cNvSpPr/>
          <p:nvPr/>
        </p:nvSpPr>
        <p:spPr>
          <a:xfrm>
            <a:off x="6536542"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Oval 178">
            <a:extLst>
              <a:ext uri="{FF2B5EF4-FFF2-40B4-BE49-F238E27FC236}">
                <a16:creationId xmlns:a16="http://schemas.microsoft.com/office/drawing/2014/main" id="{556C3825-A1F8-43B9-B37B-57EFD6571A63}"/>
              </a:ext>
            </a:extLst>
          </p:cNvPr>
          <p:cNvSpPr/>
          <p:nvPr/>
        </p:nvSpPr>
        <p:spPr>
          <a:xfrm>
            <a:off x="6759161"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 name="Oval 179">
            <a:extLst>
              <a:ext uri="{FF2B5EF4-FFF2-40B4-BE49-F238E27FC236}">
                <a16:creationId xmlns:a16="http://schemas.microsoft.com/office/drawing/2014/main" id="{5EA8C339-0B2C-421A-B3E1-CD0E195303E3}"/>
              </a:ext>
            </a:extLst>
          </p:cNvPr>
          <p:cNvSpPr/>
          <p:nvPr/>
        </p:nvSpPr>
        <p:spPr>
          <a:xfrm>
            <a:off x="6981780"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Oval 180">
            <a:extLst>
              <a:ext uri="{FF2B5EF4-FFF2-40B4-BE49-F238E27FC236}">
                <a16:creationId xmlns:a16="http://schemas.microsoft.com/office/drawing/2014/main" id="{2959EDDC-35FC-4D1A-940D-2BE9B53EEE8E}"/>
              </a:ext>
            </a:extLst>
          </p:cNvPr>
          <p:cNvSpPr/>
          <p:nvPr/>
        </p:nvSpPr>
        <p:spPr>
          <a:xfrm>
            <a:off x="7204400"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Oval 181">
            <a:extLst>
              <a:ext uri="{FF2B5EF4-FFF2-40B4-BE49-F238E27FC236}">
                <a16:creationId xmlns:a16="http://schemas.microsoft.com/office/drawing/2014/main" id="{28444680-B188-407C-A4E2-B629F4A6154A}"/>
              </a:ext>
            </a:extLst>
          </p:cNvPr>
          <p:cNvSpPr/>
          <p:nvPr/>
        </p:nvSpPr>
        <p:spPr>
          <a:xfrm>
            <a:off x="7427019"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3" name="Oval 182">
            <a:extLst>
              <a:ext uri="{FF2B5EF4-FFF2-40B4-BE49-F238E27FC236}">
                <a16:creationId xmlns:a16="http://schemas.microsoft.com/office/drawing/2014/main" id="{E0BEE918-2626-49DF-A916-8531A2B51E3E}"/>
              </a:ext>
            </a:extLst>
          </p:cNvPr>
          <p:cNvSpPr/>
          <p:nvPr/>
        </p:nvSpPr>
        <p:spPr>
          <a:xfrm>
            <a:off x="7649639"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Oval 183">
            <a:extLst>
              <a:ext uri="{FF2B5EF4-FFF2-40B4-BE49-F238E27FC236}">
                <a16:creationId xmlns:a16="http://schemas.microsoft.com/office/drawing/2014/main" id="{1D33DBFA-495F-4607-9BBD-0D5F24C8C408}"/>
              </a:ext>
            </a:extLst>
          </p:cNvPr>
          <p:cNvSpPr/>
          <p:nvPr/>
        </p:nvSpPr>
        <p:spPr>
          <a:xfrm>
            <a:off x="7872258"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Oval 184">
            <a:extLst>
              <a:ext uri="{FF2B5EF4-FFF2-40B4-BE49-F238E27FC236}">
                <a16:creationId xmlns:a16="http://schemas.microsoft.com/office/drawing/2014/main" id="{142EB0D9-B271-492D-AB7A-E481787B9235}"/>
              </a:ext>
            </a:extLst>
          </p:cNvPr>
          <p:cNvSpPr/>
          <p:nvPr/>
        </p:nvSpPr>
        <p:spPr>
          <a:xfrm>
            <a:off x="8094898"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 name="Oval 185">
            <a:extLst>
              <a:ext uri="{FF2B5EF4-FFF2-40B4-BE49-F238E27FC236}">
                <a16:creationId xmlns:a16="http://schemas.microsoft.com/office/drawing/2014/main" id="{BC4FD46A-96E8-41D9-A4CE-508BC24E2987}"/>
              </a:ext>
            </a:extLst>
          </p:cNvPr>
          <p:cNvSpPr/>
          <p:nvPr/>
        </p:nvSpPr>
        <p:spPr>
          <a:xfrm>
            <a:off x="8317517"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 name="Oval 186">
            <a:extLst>
              <a:ext uri="{FF2B5EF4-FFF2-40B4-BE49-F238E27FC236}">
                <a16:creationId xmlns:a16="http://schemas.microsoft.com/office/drawing/2014/main" id="{38099898-EAD3-47B7-81FD-8C01EE5F062B}"/>
              </a:ext>
            </a:extLst>
          </p:cNvPr>
          <p:cNvSpPr/>
          <p:nvPr/>
        </p:nvSpPr>
        <p:spPr>
          <a:xfrm>
            <a:off x="8540136"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ounded Rectangle 278">
            <a:extLst>
              <a:ext uri="{FF2B5EF4-FFF2-40B4-BE49-F238E27FC236}">
                <a16:creationId xmlns:a16="http://schemas.microsoft.com/office/drawing/2014/main" id="{8A6C747B-E982-4C3A-8EE1-BF970239C0C8}"/>
              </a:ext>
            </a:extLst>
          </p:cNvPr>
          <p:cNvSpPr>
            <a:spLocks noChangeAspect="1"/>
          </p:cNvSpPr>
          <p:nvPr/>
        </p:nvSpPr>
        <p:spPr>
          <a:xfrm>
            <a:off x="787489" y="2421887"/>
            <a:ext cx="2006244" cy="913361"/>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1" name="Group 70">
            <a:extLst>
              <a:ext uri="{FF2B5EF4-FFF2-40B4-BE49-F238E27FC236}">
                <a16:creationId xmlns:a16="http://schemas.microsoft.com/office/drawing/2014/main" id="{79D1C59A-0281-452C-AD87-DDFD861BF843}"/>
              </a:ext>
            </a:extLst>
          </p:cNvPr>
          <p:cNvGrpSpPr>
            <a:grpSpLocks noChangeAspect="1"/>
          </p:cNvGrpSpPr>
          <p:nvPr/>
        </p:nvGrpSpPr>
        <p:grpSpPr>
          <a:xfrm>
            <a:off x="2302312" y="2416525"/>
            <a:ext cx="446276" cy="886781"/>
            <a:chOff x="5042643" y="1883163"/>
            <a:chExt cx="270469" cy="537443"/>
          </a:xfrm>
        </p:grpSpPr>
        <p:sp>
          <p:nvSpPr>
            <p:cNvPr id="84" name="Rounded Rectangle 273">
              <a:extLst>
                <a:ext uri="{FF2B5EF4-FFF2-40B4-BE49-F238E27FC236}">
                  <a16:creationId xmlns:a16="http://schemas.microsoft.com/office/drawing/2014/main" id="{CB783154-1CE5-4157-8C53-6CA75CBF6C41}"/>
                </a:ext>
              </a:extLst>
            </p:cNvPr>
            <p:cNvSpPr/>
            <p:nvPr/>
          </p:nvSpPr>
          <p:spPr>
            <a:xfrm rot="5400000">
              <a:off x="4931182" y="2042707"/>
              <a:ext cx="493394" cy="238186"/>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矩形 22">
              <a:extLst>
                <a:ext uri="{FF2B5EF4-FFF2-40B4-BE49-F238E27FC236}">
                  <a16:creationId xmlns:a16="http://schemas.microsoft.com/office/drawing/2014/main" id="{8D1FB694-3CFB-4DDD-8194-D2CF66B13261}"/>
                </a:ext>
              </a:extLst>
            </p:cNvPr>
            <p:cNvSpPr/>
            <p:nvPr/>
          </p:nvSpPr>
          <p:spPr>
            <a:xfrm rot="5400000">
              <a:off x="4909158" y="2016649"/>
              <a:ext cx="537443" cy="270469"/>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等线" panose="02010600030101010101" pitchFamily="2" charset="-122"/>
                  <a:cs typeface="+mn-cs"/>
                </a:rPr>
                <a:t>Bank</a:t>
              </a:r>
            </a:p>
          </p:txBody>
        </p:sp>
      </p:grpSp>
      <p:sp>
        <p:nvSpPr>
          <p:cNvPr id="106" name="Rounded Rectangle 273">
            <a:extLst>
              <a:ext uri="{FF2B5EF4-FFF2-40B4-BE49-F238E27FC236}">
                <a16:creationId xmlns:a16="http://schemas.microsoft.com/office/drawing/2014/main" id="{FA5D62D6-2392-457F-882B-964AAAE44DA9}"/>
              </a:ext>
            </a:extLst>
          </p:cNvPr>
          <p:cNvSpPr/>
          <p:nvPr/>
        </p:nvSpPr>
        <p:spPr>
          <a:xfrm rot="5400000">
            <a:off x="1629215" y="2683120"/>
            <a:ext cx="814100" cy="393009"/>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Rounded Rectangle 273">
            <a:extLst>
              <a:ext uri="{FF2B5EF4-FFF2-40B4-BE49-F238E27FC236}">
                <a16:creationId xmlns:a16="http://schemas.microsoft.com/office/drawing/2014/main" id="{DD9DA4DA-99D0-40AA-B9E2-DCBDEDE0F336}"/>
              </a:ext>
            </a:extLst>
          </p:cNvPr>
          <p:cNvSpPr/>
          <p:nvPr/>
        </p:nvSpPr>
        <p:spPr>
          <a:xfrm rot="5400000">
            <a:off x="1136124" y="2679772"/>
            <a:ext cx="814100" cy="393009"/>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Rounded Rectangle 273">
            <a:extLst>
              <a:ext uri="{FF2B5EF4-FFF2-40B4-BE49-F238E27FC236}">
                <a16:creationId xmlns:a16="http://schemas.microsoft.com/office/drawing/2014/main" id="{5E01B504-D6B5-41E8-8BFA-5A6772FCCE26}"/>
              </a:ext>
            </a:extLst>
          </p:cNvPr>
          <p:cNvSpPr/>
          <p:nvPr/>
        </p:nvSpPr>
        <p:spPr>
          <a:xfrm rot="5400000">
            <a:off x="664926" y="2679773"/>
            <a:ext cx="814100" cy="393009"/>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7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7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8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8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8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8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8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8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animBg="1"/>
      <p:bldP spid="117" grpId="0" animBg="1"/>
      <p:bldP spid="169" grpId="0" animBg="1"/>
      <p:bldP spid="170" grpId="0" animBg="1"/>
      <p:bldP spid="171" grpId="0"/>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1.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2</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DRAM Cell Leakage &amp;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endPar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4</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t>
            </a:r>
            <a:r>
              <a:rPr kumimoji="0" lang="tr-TR"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Spatial Variation Analysis</a:t>
            </a: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5.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On-die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3.</a:t>
            </a:r>
            <a:r>
              <a:rPr kumimoji="0" lang="tr-TR"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a:t>
            </a: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6.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Conclusion</a:t>
            </a:r>
          </a:p>
        </p:txBody>
      </p:sp>
    </p:spTree>
    <p:extLst>
      <p:ext uri="{BB962C8B-B14F-4D97-AF65-F5344CB8AC3E}">
        <p14:creationId xmlns:p14="http://schemas.microsoft.com/office/powerpoint/2010/main" val="1956874591"/>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Oval 50">
            <a:extLst>
              <a:ext uri="{FF2B5EF4-FFF2-40B4-BE49-F238E27FC236}">
                <a16:creationId xmlns:a16="http://schemas.microsoft.com/office/drawing/2014/main" id="{4978DC2F-864D-D34F-8180-F96B9F8300EF}"/>
              </a:ext>
            </a:extLst>
          </p:cNvPr>
          <p:cNvSpPr/>
          <p:nvPr/>
        </p:nvSpPr>
        <p:spPr>
          <a:xfrm>
            <a:off x="2486999" y="1392354"/>
            <a:ext cx="4165605" cy="4164840"/>
          </a:xfrm>
          <a:prstGeom prst="ellipse">
            <a:avLst/>
          </a:prstGeom>
          <a:solidFill>
            <a:schemeClr val="bg1">
              <a:lumMod val="95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DRAM Cell Leakage</a:t>
            </a:r>
          </a:p>
        </p:txBody>
      </p:sp>
      <p:sp>
        <p:nvSpPr>
          <p:cNvPr id="3" name="Content Placeholder 2"/>
          <p:cNvSpPr>
            <a:spLocks noGrp="1"/>
          </p:cNvSpPr>
          <p:nvPr>
            <p:ph idx="1"/>
          </p:nvPr>
        </p:nvSpPr>
        <p:spPr>
          <a:xfrm>
            <a:off x="75991" y="911225"/>
            <a:ext cx="8987622" cy="618318"/>
          </a:xfrm>
        </p:spPr>
        <p:txBody>
          <a:bodyPr/>
          <a:lstStyle/>
          <a:p>
            <a:pPr marL="0" indent="0" algn="ctr">
              <a:buNone/>
            </a:pPr>
            <a:r>
              <a:rPr lang="en-US" sz="3200" dirty="0"/>
              <a:t>Each cell encodes information in </a:t>
            </a:r>
            <a:r>
              <a:rPr lang="en-US" sz="3200" b="1" dirty="0">
                <a:solidFill>
                  <a:srgbClr val="C00000"/>
                </a:solidFill>
              </a:rPr>
              <a:t>leaky</a:t>
            </a:r>
            <a:r>
              <a:rPr lang="en-US" sz="3200" dirty="0">
                <a:solidFill>
                  <a:srgbClr val="FF0000"/>
                </a:solidFill>
              </a:rPr>
              <a:t> </a:t>
            </a:r>
            <a:r>
              <a:rPr lang="en-US" sz="3200" dirty="0"/>
              <a:t>capacitors</a:t>
            </a:r>
          </a:p>
        </p:txBody>
      </p:sp>
      <p:grpSp>
        <p:nvGrpSpPr>
          <p:cNvPr id="88" name="Group 87"/>
          <p:cNvGrpSpPr/>
          <p:nvPr/>
        </p:nvGrpSpPr>
        <p:grpSpPr>
          <a:xfrm>
            <a:off x="2843762" y="2010672"/>
            <a:ext cx="3342898" cy="3111480"/>
            <a:chOff x="2557570" y="1812402"/>
            <a:chExt cx="3342898" cy="3111480"/>
          </a:xfrm>
        </p:grpSpPr>
        <p:sp>
          <p:nvSpPr>
            <p:cNvPr id="33" name="Rectangle 32"/>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9" name="Straight Arrow Connector 28"/>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31" name="Rectangle 30"/>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32" name="Rectangle 31"/>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34" name="Rectangle 33"/>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35" name="Straight Arrow Connector 34"/>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p:cNvSpPr txBox="1">
            <a:spLocks/>
          </p:cNvSpPr>
          <p:nvPr/>
        </p:nvSpPr>
        <p:spPr>
          <a:xfrm>
            <a:off x="75991" y="5518716"/>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Stored data is </a:t>
            </a:r>
            <a:r>
              <a:rPr kumimoji="0" lang="en-US" sz="3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corrupted</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if too much charge leaks (i.e., the capacitor voltage degrades too much)</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87" name="Group 86"/>
          <p:cNvGrpSpPr/>
          <p:nvPr/>
        </p:nvGrpSpPr>
        <p:grpSpPr>
          <a:xfrm>
            <a:off x="4296235" y="3459106"/>
            <a:ext cx="1316566" cy="1271181"/>
            <a:chOff x="4010043" y="3260836"/>
            <a:chExt cx="1316566" cy="1271181"/>
          </a:xfrm>
        </p:grpSpPr>
        <p:cxnSp>
          <p:nvCxnSpPr>
            <p:cNvPr id="54" name="Straight Arrow Connector 53"/>
            <p:cNvCxnSpPr/>
            <p:nvPr/>
          </p:nvCxnSpPr>
          <p:spPr>
            <a:xfrm>
              <a:off x="4126465" y="3572633"/>
              <a:ext cx="7220" cy="959384"/>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4010043" y="3260836"/>
              <a:ext cx="1316566" cy="9662"/>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4233845" y="3453258"/>
              <a:ext cx="1013161" cy="1015663"/>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charge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leakage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paths</a:t>
              </a:r>
            </a:p>
          </p:txBody>
        </p:sp>
      </p:grpSp>
      <p:sp>
        <p:nvSpPr>
          <p:cNvPr id="4" name="TextBox 3"/>
          <p:cNvSpPr txBox="1"/>
          <p:nvPr/>
        </p:nvSpPr>
        <p:spPr>
          <a:xfrm>
            <a:off x="3513692" y="6518290"/>
            <a:ext cx="175721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ISCA’17]</a:t>
            </a:r>
          </a:p>
        </p:txBody>
      </p:sp>
    </p:spTree>
    <p:extLst>
      <p:ext uri="{BB962C8B-B14F-4D97-AF65-F5344CB8AC3E}">
        <p14:creationId xmlns:p14="http://schemas.microsoft.com/office/powerpoint/2010/main" val="5948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 grpId="0" build="p"/>
      <p:bldP spid="84" grpId="0"/>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2F458FF1-A8F4-453D-94B5-125FB76CBD1E}"/>
              </a:ext>
            </a:extLst>
          </p:cNvPr>
          <p:cNvSpPr/>
          <p:nvPr/>
        </p:nvSpPr>
        <p:spPr>
          <a:xfrm>
            <a:off x="2013329" y="2011513"/>
            <a:ext cx="5929912" cy="98770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1791749A-2F1D-4D24-9EAA-1781E27EF9A6}"/>
              </a:ext>
            </a:extLst>
          </p:cNvPr>
          <p:cNvSpPr/>
          <p:nvPr/>
        </p:nvSpPr>
        <p:spPr>
          <a:xfrm>
            <a:off x="2013329" y="3006696"/>
            <a:ext cx="5929912" cy="173549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2" name="Straight Arrow Connector 51"/>
          <p:cNvCxnSpPr>
            <a:cxnSpLocks/>
          </p:cNvCxnSpPr>
          <p:nvPr/>
        </p:nvCxnSpPr>
        <p:spPr>
          <a:xfrm flipV="1">
            <a:off x="2047613" y="2999218"/>
            <a:ext cx="5895628" cy="4037"/>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b="1" dirty="0"/>
              <a:t>DRAM Refresh</a:t>
            </a:r>
          </a:p>
        </p:txBody>
      </p:sp>
      <p:sp>
        <p:nvSpPr>
          <p:cNvPr id="23" name="Content Placeholder 2"/>
          <p:cNvSpPr txBox="1">
            <a:spLocks/>
          </p:cNvSpPr>
          <p:nvPr/>
        </p:nvSpPr>
        <p:spPr>
          <a:xfrm>
            <a:off x="3" y="5614075"/>
            <a:ext cx="9143997" cy="740189"/>
          </a:xfrm>
          <a:prstGeom prst="rect">
            <a:avLst/>
          </a:prstGeom>
          <a:solidFill>
            <a:schemeClr val="accent6">
              <a:lumMod val="40000"/>
              <a:lumOff val="60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Periodic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 operations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preserve stored data</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7" name="Straight Arrow Connector 66"/>
          <p:cNvCxnSpPr/>
          <p:nvPr/>
        </p:nvCxnSpPr>
        <p:spPr>
          <a:xfrm flipV="1">
            <a:off x="2013329" y="1999111"/>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751259"/>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rot="16200000">
            <a:off x="-1767853" y="3129033"/>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 voltage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Vdd</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76" name="Arc 75"/>
          <p:cNvSpPr/>
          <p:nvPr/>
        </p:nvSpPr>
        <p:spPr>
          <a:xfrm flipH="1" flipV="1">
            <a:off x="1813325"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ctangle 76"/>
          <p:cNvSpPr/>
          <p:nvPr/>
        </p:nvSpPr>
        <p:spPr>
          <a:xfrm rot="16200000">
            <a:off x="-425861" y="3406847"/>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78" name="Rectangle 77"/>
          <p:cNvSpPr/>
          <p:nvPr/>
        </p:nvSpPr>
        <p:spPr>
          <a:xfrm>
            <a:off x="1007491" y="1736752"/>
            <a:ext cx="968535"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100%</a:t>
            </a:r>
          </a:p>
        </p:txBody>
      </p:sp>
      <p:sp>
        <p:nvSpPr>
          <p:cNvPr id="80" name="Rectangle 79"/>
          <p:cNvSpPr/>
          <p:nvPr/>
        </p:nvSpPr>
        <p:spPr>
          <a:xfrm>
            <a:off x="1350707" y="4480051"/>
            <a:ext cx="628697"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51" name="Rectangle 50"/>
          <p:cNvSpPr/>
          <p:nvPr/>
        </p:nvSpPr>
        <p:spPr>
          <a:xfrm>
            <a:off x="1091271" y="2761599"/>
            <a:ext cx="873060"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lumMod val="50000"/>
                    <a:lumOff val="50000"/>
                  </a:prstClr>
                </a:solidFill>
                <a:effectLst/>
                <a:uLnTx/>
                <a:uFillTx/>
                <a:latin typeface="Cambria" panose="02040503050406030204" pitchFamily="18" charset="0"/>
                <a:ea typeface="+mn-ea"/>
                <a:cs typeface="+mn-cs"/>
              </a:rPr>
              <a:t>Vmin</a:t>
            </a:r>
            <a:endParaRPr kumimoji="0" lang="en-US" sz="2400" b="0" i="0" u="none" strike="noStrike" kern="1200" cap="none" spc="0" normalizeH="0" baseline="0" noProof="0" dirty="0">
              <a:ln>
                <a:noFill/>
              </a:ln>
              <a:solidFill>
                <a:prstClr val="black">
                  <a:lumMod val="50000"/>
                  <a:lumOff val="50000"/>
                </a:prstClr>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AFA30E8D-7DAC-42D5-8EA2-063052FEE9BE}"/>
              </a:ext>
            </a:extLst>
          </p:cNvPr>
          <p:cNvGrpSpPr/>
          <p:nvPr/>
        </p:nvGrpSpPr>
        <p:grpSpPr>
          <a:xfrm>
            <a:off x="1803251" y="1439066"/>
            <a:ext cx="2128147" cy="432873"/>
            <a:chOff x="1803251" y="1439066"/>
            <a:chExt cx="2128147" cy="432873"/>
          </a:xfrm>
        </p:grpSpPr>
        <p:cxnSp>
          <p:nvCxnSpPr>
            <p:cNvPr id="57" name="Straight Arrow Connector 56"/>
            <p:cNvCxnSpPr>
              <a:cxnSpLocks/>
            </p:cNvCxnSpPr>
            <p:nvPr/>
          </p:nvCxnSpPr>
          <p:spPr>
            <a:xfrm flipV="1">
              <a:off x="2047613" y="1871938"/>
              <a:ext cx="1639425" cy="1"/>
            </a:xfrm>
            <a:prstGeom prst="straightConnector1">
              <a:avLst/>
            </a:prstGeom>
            <a:ln w="41275" cap="rnd">
              <a:solidFill>
                <a:schemeClr val="bg1">
                  <a:lumMod val="50000"/>
                </a:schemeClr>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803251" y="1439066"/>
              <a:ext cx="2128147"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50000"/>
                      <a:lumOff val="50000"/>
                    </a:prstClr>
                  </a:solidFill>
                  <a:effectLst/>
                  <a:uLnTx/>
                  <a:uFillTx/>
                  <a:latin typeface="Cambria" panose="02040503050406030204" pitchFamily="18" charset="0"/>
                  <a:ea typeface="+mn-ea"/>
                  <a:cs typeface="+mn-cs"/>
                </a:rPr>
                <a:t>Refresh Window</a:t>
              </a:r>
              <a:endParaRPr kumimoji="0" lang="en-US" sz="2000" b="0" i="0" u="none" strike="noStrike" kern="1200" cap="none" spc="0" normalizeH="0" baseline="0" noProof="0" dirty="0">
                <a:ln>
                  <a:noFill/>
                </a:ln>
                <a:solidFill>
                  <a:prstClr val="black">
                    <a:lumMod val="50000"/>
                    <a:lumOff val="50000"/>
                  </a:prstClr>
                </a:solidFill>
                <a:effectLst/>
                <a:uLnTx/>
                <a:uFillTx/>
                <a:latin typeface="Cambria" panose="02040503050406030204" pitchFamily="18" charset="0"/>
                <a:ea typeface="+mn-ea"/>
                <a:cs typeface="+mn-cs"/>
              </a:endParaRPr>
            </a:p>
          </p:txBody>
        </p:sp>
      </p:grpSp>
      <p:cxnSp>
        <p:nvCxnSpPr>
          <p:cNvPr id="5" name="Straight Connector 4">
            <a:extLst>
              <a:ext uri="{FF2B5EF4-FFF2-40B4-BE49-F238E27FC236}">
                <a16:creationId xmlns:a16="http://schemas.microsoft.com/office/drawing/2014/main" id="{4C3D01DB-1D9E-4EEA-8030-3F90FCCBB2BE}"/>
              </a:ext>
            </a:extLst>
          </p:cNvPr>
          <p:cNvCxnSpPr>
            <a:cxnSpLocks/>
            <a:stCxn id="24" idx="2"/>
          </p:cNvCxnSpPr>
          <p:nvPr/>
        </p:nvCxnSpPr>
        <p:spPr>
          <a:xfrm flipH="1">
            <a:off x="3663274" y="2020583"/>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69AB6951-CC5D-4C36-923B-71CF183F8D68}"/>
              </a:ext>
            </a:extLst>
          </p:cNvPr>
          <p:cNvGrpSpPr/>
          <p:nvPr/>
        </p:nvGrpSpPr>
        <p:grpSpPr>
          <a:xfrm>
            <a:off x="3480200" y="-364480"/>
            <a:ext cx="8334989" cy="3431983"/>
            <a:chOff x="3480200" y="-364480"/>
            <a:chExt cx="8334989" cy="3431983"/>
          </a:xfrm>
        </p:grpSpPr>
        <p:sp>
          <p:nvSpPr>
            <p:cNvPr id="24" name="Arc 23">
              <a:extLst>
                <a:ext uri="{FF2B5EF4-FFF2-40B4-BE49-F238E27FC236}">
                  <a16:creationId xmlns:a16="http://schemas.microsoft.com/office/drawing/2014/main" id="{83B856FB-610F-49C8-BD97-A90B4A7A49ED}"/>
                </a:ext>
              </a:extLst>
            </p:cNvPr>
            <p:cNvSpPr/>
            <p:nvPr/>
          </p:nvSpPr>
          <p:spPr>
            <a:xfrm flipH="1" flipV="1">
              <a:off x="3480200"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Arc 24">
              <a:extLst>
                <a:ext uri="{FF2B5EF4-FFF2-40B4-BE49-F238E27FC236}">
                  <a16:creationId xmlns:a16="http://schemas.microsoft.com/office/drawing/2014/main" id="{9D1AF6E1-8F57-44D8-82F5-0908B44F77E9}"/>
                </a:ext>
              </a:extLst>
            </p:cNvPr>
            <p:cNvSpPr/>
            <p:nvPr/>
          </p:nvSpPr>
          <p:spPr>
            <a:xfrm flipH="1" flipV="1">
              <a:off x="5115835"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B4727D4A-5DC7-4C9B-B02E-D744E27C0D60}"/>
                </a:ext>
              </a:extLst>
            </p:cNvPr>
            <p:cNvCxnSpPr>
              <a:cxnSpLocks/>
            </p:cNvCxnSpPr>
            <p:nvPr/>
          </p:nvCxnSpPr>
          <p:spPr>
            <a:xfrm flipH="1">
              <a:off x="5301827"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30" name="Arc 29">
              <a:extLst>
                <a:ext uri="{FF2B5EF4-FFF2-40B4-BE49-F238E27FC236}">
                  <a16:creationId xmlns:a16="http://schemas.microsoft.com/office/drawing/2014/main" id="{6E662032-5A07-4BEC-A200-2EFFD417A680}"/>
                </a:ext>
              </a:extLst>
            </p:cNvPr>
            <p:cNvSpPr/>
            <p:nvPr/>
          </p:nvSpPr>
          <p:spPr>
            <a:xfrm flipH="1" flipV="1">
              <a:off x="6751470" y="-364480"/>
              <a:ext cx="5063719" cy="3431983"/>
            </a:xfrm>
            <a:prstGeom prst="arc">
              <a:avLst>
                <a:gd name="adj1" fmla="val 18588477"/>
                <a:gd name="adj2" fmla="val 20639277"/>
              </a:avLst>
            </a:prstGeom>
            <a:ln w="76200">
              <a:solidFill>
                <a:schemeClr val="tx1"/>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1" name="Straight Connector 30">
              <a:extLst>
                <a:ext uri="{FF2B5EF4-FFF2-40B4-BE49-F238E27FC236}">
                  <a16:creationId xmlns:a16="http://schemas.microsoft.com/office/drawing/2014/main" id="{0541FAF3-7442-40F1-871A-8DCBF0E66D37}"/>
                </a:ext>
              </a:extLst>
            </p:cNvPr>
            <p:cNvCxnSpPr>
              <a:cxnSpLocks/>
            </p:cNvCxnSpPr>
            <p:nvPr/>
          </p:nvCxnSpPr>
          <p:spPr>
            <a:xfrm flipH="1">
              <a:off x="6937462"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3E956941-F75B-46F6-89FA-A0CB7356D288}"/>
              </a:ext>
            </a:extLst>
          </p:cNvPr>
          <p:cNvGrpSpPr/>
          <p:nvPr/>
        </p:nvGrpSpPr>
        <p:grpSpPr>
          <a:xfrm>
            <a:off x="3575211" y="866136"/>
            <a:ext cx="3447395" cy="1085938"/>
            <a:chOff x="3575211" y="866136"/>
            <a:chExt cx="3447395" cy="1085938"/>
          </a:xfrm>
        </p:grpSpPr>
        <p:sp>
          <p:nvSpPr>
            <p:cNvPr id="35" name="Rectangle 34">
              <a:extLst>
                <a:ext uri="{FF2B5EF4-FFF2-40B4-BE49-F238E27FC236}">
                  <a16:creationId xmlns:a16="http://schemas.microsoft.com/office/drawing/2014/main" id="{07816A23-690B-44F2-8A0C-82887363C911}"/>
                </a:ext>
              </a:extLst>
            </p:cNvPr>
            <p:cNvSpPr/>
            <p:nvPr/>
          </p:nvSpPr>
          <p:spPr>
            <a:xfrm>
              <a:off x="3575211" y="866136"/>
              <a:ext cx="3447395" cy="48490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Refresh Operations</a:t>
              </a:r>
            </a:p>
          </p:txBody>
        </p:sp>
        <p:cxnSp>
          <p:nvCxnSpPr>
            <p:cNvPr id="36" name="Straight Arrow Connector 35">
              <a:extLst>
                <a:ext uri="{FF2B5EF4-FFF2-40B4-BE49-F238E27FC236}">
                  <a16:creationId xmlns:a16="http://schemas.microsoft.com/office/drawing/2014/main" id="{3FD20B55-3A46-4F05-84A4-FB2E313A3F91}"/>
                </a:ext>
              </a:extLst>
            </p:cNvPr>
            <p:cNvCxnSpPr>
              <a:cxnSpLocks/>
            </p:cNvCxnSpPr>
            <p:nvPr/>
          </p:nvCxnSpPr>
          <p:spPr>
            <a:xfrm flipH="1">
              <a:off x="3731360" y="1392100"/>
              <a:ext cx="593612" cy="53138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62498E2-9AF6-4FC7-8CE2-4A74FABD8B19}"/>
                </a:ext>
              </a:extLst>
            </p:cNvPr>
            <p:cNvCxnSpPr>
              <a:cxnSpLocks/>
            </p:cNvCxnSpPr>
            <p:nvPr/>
          </p:nvCxnSpPr>
          <p:spPr>
            <a:xfrm>
              <a:off x="5319135" y="1366203"/>
              <a:ext cx="0" cy="54946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C3E4B74F-483A-4BCF-979F-A1F7104D16C0}"/>
                </a:ext>
              </a:extLst>
            </p:cNvPr>
            <p:cNvCxnSpPr>
              <a:cxnSpLocks/>
            </p:cNvCxnSpPr>
            <p:nvPr/>
          </p:nvCxnSpPr>
          <p:spPr>
            <a:xfrm>
              <a:off x="6493112" y="1392100"/>
              <a:ext cx="408680" cy="559974"/>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grpSp>
      <p:sp>
        <p:nvSpPr>
          <p:cNvPr id="47" name="Rectangle 46">
            <a:extLst>
              <a:ext uri="{FF2B5EF4-FFF2-40B4-BE49-F238E27FC236}">
                <a16:creationId xmlns:a16="http://schemas.microsoft.com/office/drawing/2014/main" id="{D0062C61-0F9D-4381-A507-A7EDEF776157}"/>
              </a:ext>
            </a:extLst>
          </p:cNvPr>
          <p:cNvSpPr/>
          <p:nvPr/>
        </p:nvSpPr>
        <p:spPr>
          <a:xfrm>
            <a:off x="3671075" y="505701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a:t>
            </a:r>
          </a:p>
        </p:txBody>
      </p:sp>
      <p:grpSp>
        <p:nvGrpSpPr>
          <p:cNvPr id="27" name="Group 26">
            <a:extLst>
              <a:ext uri="{FF2B5EF4-FFF2-40B4-BE49-F238E27FC236}">
                <a16:creationId xmlns:a16="http://schemas.microsoft.com/office/drawing/2014/main" id="{751E90F9-F40D-4E64-AF41-722E2903C360}"/>
              </a:ext>
            </a:extLst>
          </p:cNvPr>
          <p:cNvGrpSpPr/>
          <p:nvPr/>
        </p:nvGrpSpPr>
        <p:grpSpPr>
          <a:xfrm>
            <a:off x="4910007" y="3018867"/>
            <a:ext cx="2390545" cy="2137718"/>
            <a:chOff x="4910007" y="3018867"/>
            <a:chExt cx="2390545" cy="2137718"/>
          </a:xfrm>
        </p:grpSpPr>
        <p:cxnSp>
          <p:nvCxnSpPr>
            <p:cNvPr id="49" name="Straight Arrow Connector 48">
              <a:extLst>
                <a:ext uri="{FF2B5EF4-FFF2-40B4-BE49-F238E27FC236}">
                  <a16:creationId xmlns:a16="http://schemas.microsoft.com/office/drawing/2014/main" id="{A728E6EF-CD83-47F1-9A43-3A2460340F00}"/>
                </a:ext>
              </a:extLst>
            </p:cNvPr>
            <p:cNvCxnSpPr>
              <a:cxnSpLocks/>
            </p:cNvCxnSpPr>
            <p:nvPr/>
          </p:nvCxnSpPr>
          <p:spPr>
            <a:xfrm>
              <a:off x="5315810"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1D78DD6A-BA54-4240-9B56-590CC3E356DB}"/>
                </a:ext>
              </a:extLst>
            </p:cNvPr>
            <p:cNvSpPr/>
            <p:nvPr/>
          </p:nvSpPr>
          <p:spPr>
            <a:xfrm>
              <a:off x="491000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Cambria" panose="02040503050406030204" pitchFamily="18" charset="0"/>
                  <a:ea typeface="+mn-ea"/>
                  <a:cs typeface="+mn-cs"/>
                </a:rPr>
                <a:t>REF</a:t>
              </a:r>
            </a:p>
          </p:txBody>
        </p:sp>
        <p:cxnSp>
          <p:nvCxnSpPr>
            <p:cNvPr id="53" name="Straight Arrow Connector 52">
              <a:extLst>
                <a:ext uri="{FF2B5EF4-FFF2-40B4-BE49-F238E27FC236}">
                  <a16:creationId xmlns:a16="http://schemas.microsoft.com/office/drawing/2014/main" id="{C19B4CBD-144C-4E3A-8BF8-DDAB5F4A8E1B}"/>
                </a:ext>
              </a:extLst>
            </p:cNvPr>
            <p:cNvCxnSpPr>
              <a:cxnSpLocks/>
            </p:cNvCxnSpPr>
            <p:nvPr/>
          </p:nvCxnSpPr>
          <p:spPr>
            <a:xfrm>
              <a:off x="6928551"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24F16482-3FFA-4F70-8A20-667184FF1125}"/>
                </a:ext>
              </a:extLst>
            </p:cNvPr>
            <p:cNvSpPr/>
            <p:nvPr/>
          </p:nvSpPr>
          <p:spPr>
            <a:xfrm>
              <a:off x="6522748"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Cambria" panose="02040503050406030204" pitchFamily="18" charset="0"/>
                  <a:ea typeface="+mn-ea"/>
                  <a:cs typeface="+mn-cs"/>
                </a:rPr>
                <a:t>REF</a:t>
              </a:r>
            </a:p>
          </p:txBody>
        </p:sp>
      </p:grpSp>
      <p:grpSp>
        <p:nvGrpSpPr>
          <p:cNvPr id="26" name="Group 25">
            <a:extLst>
              <a:ext uri="{FF2B5EF4-FFF2-40B4-BE49-F238E27FC236}">
                <a16:creationId xmlns:a16="http://schemas.microsoft.com/office/drawing/2014/main" id="{55C3E821-F990-4F16-8438-2A21450BF5B2}"/>
              </a:ext>
            </a:extLst>
          </p:cNvPr>
          <p:cNvGrpSpPr/>
          <p:nvPr/>
        </p:nvGrpSpPr>
        <p:grpSpPr>
          <a:xfrm>
            <a:off x="3256067" y="3018867"/>
            <a:ext cx="777804" cy="2137718"/>
            <a:chOff x="3256067" y="3018867"/>
            <a:chExt cx="777804" cy="2137718"/>
          </a:xfrm>
        </p:grpSpPr>
        <p:sp>
          <p:nvSpPr>
            <p:cNvPr id="48" name="Rectangle 47">
              <a:extLst>
                <a:ext uri="{FF2B5EF4-FFF2-40B4-BE49-F238E27FC236}">
                  <a16:creationId xmlns:a16="http://schemas.microsoft.com/office/drawing/2014/main" id="{3124215D-ED17-46B3-B6A3-7FD51CB4AD39}"/>
                </a:ext>
              </a:extLst>
            </p:cNvPr>
            <p:cNvSpPr/>
            <p:nvPr/>
          </p:nvSpPr>
          <p:spPr>
            <a:xfrm>
              <a:off x="325606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Cambria" panose="02040503050406030204" pitchFamily="18" charset="0"/>
                  <a:ea typeface="+mn-ea"/>
                  <a:cs typeface="+mn-cs"/>
                </a:rPr>
                <a:t>REF</a:t>
              </a:r>
            </a:p>
          </p:txBody>
        </p:sp>
        <p:cxnSp>
          <p:nvCxnSpPr>
            <p:cNvPr id="58" name="Straight Arrow Connector 57">
              <a:extLst>
                <a:ext uri="{FF2B5EF4-FFF2-40B4-BE49-F238E27FC236}">
                  <a16:creationId xmlns:a16="http://schemas.microsoft.com/office/drawing/2014/main" id="{0ECAB5B7-F210-4B5E-94C3-7A1B60EF4814}"/>
                </a:ext>
              </a:extLst>
            </p:cNvPr>
            <p:cNvCxnSpPr>
              <a:cxnSpLocks/>
            </p:cNvCxnSpPr>
            <p:nvPr/>
          </p:nvCxnSpPr>
          <p:spPr>
            <a:xfrm>
              <a:off x="3668676"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6354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2000"/>
                                        <p:tgtEl>
                                          <p:spTgt spid="17"/>
                                        </p:tgtEl>
                                      </p:cBhvr>
                                    </p:animEffect>
                                  </p:childTnLst>
                                </p:cTn>
                              </p:par>
                              <p:par>
                                <p:cTn id="32" presetID="1"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23" grpId="0" animBg="1"/>
      <p:bldP spid="76" grpId="0" animBg="1"/>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2F458FF1-A8F4-453D-94B5-125FB76CBD1E}"/>
              </a:ext>
            </a:extLst>
          </p:cNvPr>
          <p:cNvSpPr/>
          <p:nvPr/>
        </p:nvSpPr>
        <p:spPr>
          <a:xfrm>
            <a:off x="2013329" y="2011513"/>
            <a:ext cx="5929912" cy="98770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1791749A-2F1D-4D24-9EAA-1781E27EF9A6}"/>
              </a:ext>
            </a:extLst>
          </p:cNvPr>
          <p:cNvSpPr/>
          <p:nvPr/>
        </p:nvSpPr>
        <p:spPr>
          <a:xfrm>
            <a:off x="2013329" y="3006696"/>
            <a:ext cx="5929912" cy="173549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2" name="Straight Arrow Connector 51"/>
          <p:cNvCxnSpPr>
            <a:cxnSpLocks/>
          </p:cNvCxnSpPr>
          <p:nvPr/>
        </p:nvCxnSpPr>
        <p:spPr>
          <a:xfrm>
            <a:off x="2047613" y="3003255"/>
            <a:ext cx="5895628" cy="3441"/>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b="1" dirty="0" err="1"/>
              <a:t>RowHammer</a:t>
            </a:r>
            <a:r>
              <a:rPr lang="en-US" b="1" dirty="0"/>
              <a:t> Bitflips</a:t>
            </a:r>
          </a:p>
        </p:txBody>
      </p:sp>
      <p:cxnSp>
        <p:nvCxnSpPr>
          <p:cNvPr id="67" name="Straight Arrow Connector 66"/>
          <p:cNvCxnSpPr/>
          <p:nvPr/>
        </p:nvCxnSpPr>
        <p:spPr>
          <a:xfrm flipV="1">
            <a:off x="2013329" y="1999111"/>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751259"/>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rot="16200000">
            <a:off x="-1767853" y="3129033"/>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 voltage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Vdd</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77" name="Rectangle 76"/>
          <p:cNvSpPr/>
          <p:nvPr/>
        </p:nvSpPr>
        <p:spPr>
          <a:xfrm rot="16200000">
            <a:off x="-425861" y="3406847"/>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78" name="Rectangle 77"/>
          <p:cNvSpPr/>
          <p:nvPr/>
        </p:nvSpPr>
        <p:spPr>
          <a:xfrm>
            <a:off x="1007491" y="1736752"/>
            <a:ext cx="968535"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100%</a:t>
            </a:r>
          </a:p>
        </p:txBody>
      </p:sp>
      <p:sp>
        <p:nvSpPr>
          <p:cNvPr id="80" name="Rectangle 79"/>
          <p:cNvSpPr/>
          <p:nvPr/>
        </p:nvSpPr>
        <p:spPr>
          <a:xfrm>
            <a:off x="1350707" y="4480051"/>
            <a:ext cx="628697"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51" name="Rectangle 50"/>
          <p:cNvSpPr/>
          <p:nvPr/>
        </p:nvSpPr>
        <p:spPr>
          <a:xfrm>
            <a:off x="1091271" y="2761599"/>
            <a:ext cx="873060"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lumMod val="50000"/>
                    <a:lumOff val="50000"/>
                  </a:prstClr>
                </a:solidFill>
                <a:effectLst/>
                <a:uLnTx/>
                <a:uFillTx/>
                <a:latin typeface="Cambria" panose="02040503050406030204" pitchFamily="18" charset="0"/>
                <a:ea typeface="+mn-ea"/>
                <a:cs typeface="+mn-cs"/>
              </a:rPr>
              <a:t>Vmin</a:t>
            </a:r>
            <a:endParaRPr kumimoji="0" lang="en-US" sz="2400" b="0" i="0" u="none" strike="noStrike" kern="1200" cap="none" spc="0" normalizeH="0" baseline="0" noProof="0" dirty="0">
              <a:ln>
                <a:noFill/>
              </a:ln>
              <a:solidFill>
                <a:prstClr val="black">
                  <a:lumMod val="50000"/>
                  <a:lumOff val="50000"/>
                </a:prstClr>
              </a:solidFill>
              <a:effectLst/>
              <a:uLnTx/>
              <a:uFillTx/>
              <a:latin typeface="Cambria" panose="02040503050406030204" pitchFamily="18" charset="0"/>
              <a:ea typeface="+mn-ea"/>
              <a:cs typeface="+mn-cs"/>
            </a:endParaRPr>
          </a:p>
        </p:txBody>
      </p:sp>
      <p:sp>
        <p:nvSpPr>
          <p:cNvPr id="47" name="Rectangle 46">
            <a:extLst>
              <a:ext uri="{FF2B5EF4-FFF2-40B4-BE49-F238E27FC236}">
                <a16:creationId xmlns:a16="http://schemas.microsoft.com/office/drawing/2014/main" id="{D0062C61-0F9D-4381-A507-A7EDEF776157}"/>
              </a:ext>
            </a:extLst>
          </p:cNvPr>
          <p:cNvSpPr/>
          <p:nvPr/>
        </p:nvSpPr>
        <p:spPr>
          <a:xfrm>
            <a:off x="3671075" y="505701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a:t>
            </a:r>
          </a:p>
        </p:txBody>
      </p:sp>
      <p:grpSp>
        <p:nvGrpSpPr>
          <p:cNvPr id="27" name="Group 26">
            <a:extLst>
              <a:ext uri="{FF2B5EF4-FFF2-40B4-BE49-F238E27FC236}">
                <a16:creationId xmlns:a16="http://schemas.microsoft.com/office/drawing/2014/main" id="{751E90F9-F40D-4E64-AF41-722E2903C360}"/>
              </a:ext>
            </a:extLst>
          </p:cNvPr>
          <p:cNvGrpSpPr/>
          <p:nvPr/>
        </p:nvGrpSpPr>
        <p:grpSpPr>
          <a:xfrm>
            <a:off x="4910007" y="3018867"/>
            <a:ext cx="2390545" cy="2137718"/>
            <a:chOff x="4910007" y="3018867"/>
            <a:chExt cx="2390545" cy="2137718"/>
          </a:xfrm>
        </p:grpSpPr>
        <p:cxnSp>
          <p:nvCxnSpPr>
            <p:cNvPr id="49" name="Straight Arrow Connector 48">
              <a:extLst>
                <a:ext uri="{FF2B5EF4-FFF2-40B4-BE49-F238E27FC236}">
                  <a16:creationId xmlns:a16="http://schemas.microsoft.com/office/drawing/2014/main" id="{A728E6EF-CD83-47F1-9A43-3A2460340F00}"/>
                </a:ext>
              </a:extLst>
            </p:cNvPr>
            <p:cNvCxnSpPr>
              <a:cxnSpLocks/>
            </p:cNvCxnSpPr>
            <p:nvPr/>
          </p:nvCxnSpPr>
          <p:spPr>
            <a:xfrm>
              <a:off x="5315810"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1D78DD6A-BA54-4240-9B56-590CC3E356DB}"/>
                </a:ext>
              </a:extLst>
            </p:cNvPr>
            <p:cNvSpPr/>
            <p:nvPr/>
          </p:nvSpPr>
          <p:spPr>
            <a:xfrm>
              <a:off x="491000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Cambria" panose="02040503050406030204" pitchFamily="18" charset="0"/>
                  <a:ea typeface="+mn-ea"/>
                  <a:cs typeface="+mn-cs"/>
                </a:rPr>
                <a:t>REF</a:t>
              </a:r>
            </a:p>
          </p:txBody>
        </p:sp>
        <p:cxnSp>
          <p:nvCxnSpPr>
            <p:cNvPr id="53" name="Straight Arrow Connector 52">
              <a:extLst>
                <a:ext uri="{FF2B5EF4-FFF2-40B4-BE49-F238E27FC236}">
                  <a16:creationId xmlns:a16="http://schemas.microsoft.com/office/drawing/2014/main" id="{C19B4CBD-144C-4E3A-8BF8-DDAB5F4A8E1B}"/>
                </a:ext>
              </a:extLst>
            </p:cNvPr>
            <p:cNvCxnSpPr>
              <a:cxnSpLocks/>
            </p:cNvCxnSpPr>
            <p:nvPr/>
          </p:nvCxnSpPr>
          <p:spPr>
            <a:xfrm>
              <a:off x="6928551"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24F16482-3FFA-4F70-8A20-667184FF1125}"/>
                </a:ext>
              </a:extLst>
            </p:cNvPr>
            <p:cNvSpPr/>
            <p:nvPr/>
          </p:nvSpPr>
          <p:spPr>
            <a:xfrm>
              <a:off x="6522748"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Cambria" panose="02040503050406030204" pitchFamily="18" charset="0"/>
                  <a:ea typeface="+mn-ea"/>
                  <a:cs typeface="+mn-cs"/>
                </a:rPr>
                <a:t>REF</a:t>
              </a:r>
            </a:p>
          </p:txBody>
        </p:sp>
      </p:grpSp>
      <p:grpSp>
        <p:nvGrpSpPr>
          <p:cNvPr id="26" name="Group 25">
            <a:extLst>
              <a:ext uri="{FF2B5EF4-FFF2-40B4-BE49-F238E27FC236}">
                <a16:creationId xmlns:a16="http://schemas.microsoft.com/office/drawing/2014/main" id="{55C3E821-F990-4F16-8438-2A21450BF5B2}"/>
              </a:ext>
            </a:extLst>
          </p:cNvPr>
          <p:cNvGrpSpPr/>
          <p:nvPr/>
        </p:nvGrpSpPr>
        <p:grpSpPr>
          <a:xfrm>
            <a:off x="3256067" y="3018867"/>
            <a:ext cx="777804" cy="2137718"/>
            <a:chOff x="3256067" y="3018867"/>
            <a:chExt cx="777804" cy="2137718"/>
          </a:xfrm>
        </p:grpSpPr>
        <p:sp>
          <p:nvSpPr>
            <p:cNvPr id="48" name="Rectangle 47">
              <a:extLst>
                <a:ext uri="{FF2B5EF4-FFF2-40B4-BE49-F238E27FC236}">
                  <a16:creationId xmlns:a16="http://schemas.microsoft.com/office/drawing/2014/main" id="{3124215D-ED17-46B3-B6A3-7FD51CB4AD39}"/>
                </a:ext>
              </a:extLst>
            </p:cNvPr>
            <p:cNvSpPr/>
            <p:nvPr/>
          </p:nvSpPr>
          <p:spPr>
            <a:xfrm>
              <a:off x="325606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Cambria" panose="02040503050406030204" pitchFamily="18" charset="0"/>
                  <a:ea typeface="+mn-ea"/>
                  <a:cs typeface="+mn-cs"/>
                </a:rPr>
                <a:t>REF</a:t>
              </a:r>
            </a:p>
          </p:txBody>
        </p:sp>
        <p:cxnSp>
          <p:nvCxnSpPr>
            <p:cNvPr id="58" name="Straight Arrow Connector 57">
              <a:extLst>
                <a:ext uri="{FF2B5EF4-FFF2-40B4-BE49-F238E27FC236}">
                  <a16:creationId xmlns:a16="http://schemas.microsoft.com/office/drawing/2014/main" id="{0ECAB5B7-F210-4B5E-94C3-7A1B60EF4814}"/>
                </a:ext>
              </a:extLst>
            </p:cNvPr>
            <p:cNvCxnSpPr>
              <a:cxnSpLocks/>
            </p:cNvCxnSpPr>
            <p:nvPr/>
          </p:nvCxnSpPr>
          <p:spPr>
            <a:xfrm>
              <a:off x="3668676"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79" name="Arc 78">
            <a:extLst>
              <a:ext uri="{FF2B5EF4-FFF2-40B4-BE49-F238E27FC236}">
                <a16:creationId xmlns:a16="http://schemas.microsoft.com/office/drawing/2014/main" id="{2CADF029-6A1E-464F-A8D5-4D1B545556C1}"/>
              </a:ext>
            </a:extLst>
          </p:cNvPr>
          <p:cNvSpPr/>
          <p:nvPr/>
        </p:nvSpPr>
        <p:spPr>
          <a:xfrm flipH="1" flipV="1">
            <a:off x="1821826" y="-403104"/>
            <a:ext cx="5063719" cy="3431983"/>
          </a:xfrm>
          <a:prstGeom prst="arc">
            <a:avLst>
              <a:gd name="adj1" fmla="val 1989783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Arc 85">
            <a:extLst>
              <a:ext uri="{FF2B5EF4-FFF2-40B4-BE49-F238E27FC236}">
                <a16:creationId xmlns:a16="http://schemas.microsoft.com/office/drawing/2014/main" id="{FDDAE921-A987-A549-9D37-D45286C29EDB}"/>
              </a:ext>
            </a:extLst>
          </p:cNvPr>
          <p:cNvSpPr/>
          <p:nvPr/>
        </p:nvSpPr>
        <p:spPr>
          <a:xfrm flipH="1" flipV="1">
            <a:off x="1821825" y="45918"/>
            <a:ext cx="5063719" cy="3431983"/>
          </a:xfrm>
          <a:prstGeom prst="arc">
            <a:avLst>
              <a:gd name="adj1" fmla="val 19215850"/>
              <a:gd name="adj2" fmla="val 19973194"/>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Arc 86">
            <a:extLst>
              <a:ext uri="{FF2B5EF4-FFF2-40B4-BE49-F238E27FC236}">
                <a16:creationId xmlns:a16="http://schemas.microsoft.com/office/drawing/2014/main" id="{D0C36318-5BFB-0F45-8BD8-B2D1843ED3F8}"/>
              </a:ext>
            </a:extLst>
          </p:cNvPr>
          <p:cNvSpPr/>
          <p:nvPr/>
        </p:nvSpPr>
        <p:spPr>
          <a:xfrm flipH="1" flipV="1">
            <a:off x="1821825" y="513196"/>
            <a:ext cx="5063719" cy="3431983"/>
          </a:xfrm>
          <a:prstGeom prst="arc">
            <a:avLst>
              <a:gd name="adj1" fmla="val 18435370"/>
              <a:gd name="adj2" fmla="val 19263415"/>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88" name="Arc 87">
            <a:extLst>
              <a:ext uri="{FF2B5EF4-FFF2-40B4-BE49-F238E27FC236}">
                <a16:creationId xmlns:a16="http://schemas.microsoft.com/office/drawing/2014/main" id="{0D53C58A-F5EB-0645-966E-62D2DB9EC49B}"/>
              </a:ext>
            </a:extLst>
          </p:cNvPr>
          <p:cNvSpPr/>
          <p:nvPr/>
        </p:nvSpPr>
        <p:spPr>
          <a:xfrm flipH="1" flipV="1">
            <a:off x="1821825" y="933198"/>
            <a:ext cx="5063719" cy="3431983"/>
          </a:xfrm>
          <a:prstGeom prst="arc">
            <a:avLst>
              <a:gd name="adj1" fmla="val 17548052"/>
              <a:gd name="adj2" fmla="val 18522140"/>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90" name="Straight Connector 89">
            <a:extLst>
              <a:ext uri="{FF2B5EF4-FFF2-40B4-BE49-F238E27FC236}">
                <a16:creationId xmlns:a16="http://schemas.microsoft.com/office/drawing/2014/main" id="{199FC35F-974A-2141-A453-250B46645F91}"/>
              </a:ext>
            </a:extLst>
          </p:cNvPr>
          <p:cNvCxnSpPr>
            <a:cxnSpLocks/>
          </p:cNvCxnSpPr>
          <p:nvPr/>
        </p:nvCxnSpPr>
        <p:spPr>
          <a:xfrm>
            <a:off x="3175564" y="3728072"/>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371C1286-BEE0-0C47-A695-CCC57624E019}"/>
              </a:ext>
            </a:extLst>
          </p:cNvPr>
          <p:cNvCxnSpPr>
            <a:cxnSpLocks/>
          </p:cNvCxnSpPr>
          <p:nvPr/>
        </p:nvCxnSpPr>
        <p:spPr>
          <a:xfrm>
            <a:off x="2742176" y="3064749"/>
            <a:ext cx="0" cy="502795"/>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4F49FC1-8B74-4F41-8212-036D95694489}"/>
              </a:ext>
            </a:extLst>
          </p:cNvPr>
          <p:cNvCxnSpPr>
            <a:cxnSpLocks/>
          </p:cNvCxnSpPr>
          <p:nvPr/>
        </p:nvCxnSpPr>
        <p:spPr>
          <a:xfrm>
            <a:off x="2351652" y="2360357"/>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911A08B1-A624-0A4E-836E-FF83090A1043}"/>
              </a:ext>
            </a:extLst>
          </p:cNvPr>
          <p:cNvCxnSpPr>
            <a:cxnSpLocks/>
          </p:cNvCxnSpPr>
          <p:nvPr/>
        </p:nvCxnSpPr>
        <p:spPr>
          <a:xfrm>
            <a:off x="3186334"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07015581-9E19-2C46-AACC-0C817B6FA8F6}"/>
              </a:ext>
            </a:extLst>
          </p:cNvPr>
          <p:cNvCxnSpPr>
            <a:cxnSpLocks/>
          </p:cNvCxnSpPr>
          <p:nvPr/>
        </p:nvCxnSpPr>
        <p:spPr>
          <a:xfrm>
            <a:off x="2752684" y="2031816"/>
            <a:ext cx="0" cy="2699302"/>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B605F54D-6F8D-8441-ABA8-E8BD3983E395}"/>
              </a:ext>
            </a:extLst>
          </p:cNvPr>
          <p:cNvCxnSpPr>
            <a:cxnSpLocks/>
          </p:cNvCxnSpPr>
          <p:nvPr/>
        </p:nvCxnSpPr>
        <p:spPr>
          <a:xfrm>
            <a:off x="2359459"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8207B036-4954-0442-838F-CF76117D1EC9}"/>
              </a:ext>
            </a:extLst>
          </p:cNvPr>
          <p:cNvSpPr/>
          <p:nvPr/>
        </p:nvSpPr>
        <p:spPr>
          <a:xfrm>
            <a:off x="1037198" y="5426572"/>
            <a:ext cx="3425569"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err="1">
                <a:ln>
                  <a:noFill/>
                </a:ln>
                <a:solidFill>
                  <a:prstClr val="black">
                    <a:lumMod val="50000"/>
                    <a:lumOff val="50000"/>
                  </a:prstClr>
                </a:solidFill>
                <a:effectLst/>
                <a:uLnTx/>
                <a:uFillTx/>
                <a:latin typeface="Cambria" panose="02040503050406030204" pitchFamily="18" charset="0"/>
                <a:ea typeface="+mn-ea"/>
                <a:cs typeface="+mn-cs"/>
              </a:rPr>
              <a:t>RowHammer</a:t>
            </a:r>
            <a:r>
              <a:rPr kumimoji="0" lang="en-US" sz="2000" b="1" i="1" u="none" strike="noStrike" kern="1200" cap="none" spc="0" normalizeH="0" baseline="0" noProof="0" dirty="0">
                <a:ln>
                  <a:noFill/>
                </a:ln>
                <a:solidFill>
                  <a:prstClr val="black">
                    <a:lumMod val="50000"/>
                    <a:lumOff val="50000"/>
                  </a:prstClr>
                </a:solidFill>
                <a:effectLst/>
                <a:uLnTx/>
                <a:uFillTx/>
                <a:latin typeface="Cambria" panose="02040503050406030204" pitchFamily="18" charset="0"/>
                <a:ea typeface="+mn-ea"/>
                <a:cs typeface="+mn-cs"/>
              </a:rPr>
              <a:t> Attack: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Cambria" panose="02040503050406030204" pitchFamily="18" charset="0"/>
                <a:ea typeface="+mn-ea"/>
                <a:cs typeface="+mn-cs"/>
              </a:rPr>
              <a:t>Accesses to nearby row</a:t>
            </a:r>
          </a:p>
        </p:txBody>
      </p:sp>
      <p:cxnSp>
        <p:nvCxnSpPr>
          <p:cNvPr id="97" name="Straight Arrow Connector 96">
            <a:extLst>
              <a:ext uri="{FF2B5EF4-FFF2-40B4-BE49-F238E27FC236}">
                <a16:creationId xmlns:a16="http://schemas.microsoft.com/office/drawing/2014/main" id="{A48A4DD0-0336-5043-8ABD-870763BFB0AF}"/>
              </a:ext>
            </a:extLst>
          </p:cNvPr>
          <p:cNvCxnSpPr>
            <a:cxnSpLocks/>
          </p:cNvCxnSpPr>
          <p:nvPr/>
        </p:nvCxnSpPr>
        <p:spPr>
          <a:xfrm flipV="1">
            <a:off x="2359459"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1E782315-8009-E54D-BE70-904EFEE2021C}"/>
              </a:ext>
            </a:extLst>
          </p:cNvPr>
          <p:cNvCxnSpPr>
            <a:cxnSpLocks/>
          </p:cNvCxnSpPr>
          <p:nvPr/>
        </p:nvCxnSpPr>
        <p:spPr>
          <a:xfrm flipV="1">
            <a:off x="2749983"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6FEF7263-E9CC-5446-876D-82E64FD69271}"/>
              </a:ext>
            </a:extLst>
          </p:cNvPr>
          <p:cNvCxnSpPr>
            <a:cxnSpLocks/>
          </p:cNvCxnSpPr>
          <p:nvPr/>
        </p:nvCxnSpPr>
        <p:spPr>
          <a:xfrm flipV="1">
            <a:off x="3186334"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DB3D2C72-7165-CA47-AFDB-B9AC42838C60}"/>
              </a:ext>
            </a:extLst>
          </p:cNvPr>
          <p:cNvGrpSpPr/>
          <p:nvPr/>
        </p:nvGrpSpPr>
        <p:grpSpPr>
          <a:xfrm>
            <a:off x="1854432" y="1004661"/>
            <a:ext cx="2029652" cy="2672217"/>
            <a:chOff x="1854432" y="1004661"/>
            <a:chExt cx="2029652" cy="2672217"/>
          </a:xfrm>
        </p:grpSpPr>
        <p:sp>
          <p:nvSpPr>
            <p:cNvPr id="70" name="Rectangle 69">
              <a:extLst>
                <a:ext uri="{FF2B5EF4-FFF2-40B4-BE49-F238E27FC236}">
                  <a16:creationId xmlns:a16="http://schemas.microsoft.com/office/drawing/2014/main" id="{77D46A94-82D4-704B-9870-89AFF371BD0C}"/>
                </a:ext>
              </a:extLst>
            </p:cNvPr>
            <p:cNvSpPr/>
            <p:nvPr/>
          </p:nvSpPr>
          <p:spPr>
            <a:xfrm>
              <a:off x="1854432" y="1004661"/>
              <a:ext cx="2029652" cy="98171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Bitflip</a:t>
              </a:r>
            </a:p>
          </p:txBody>
        </p:sp>
        <p:cxnSp>
          <p:nvCxnSpPr>
            <p:cNvPr id="71" name="Straight Arrow Connector 70">
              <a:extLst>
                <a:ext uri="{FF2B5EF4-FFF2-40B4-BE49-F238E27FC236}">
                  <a16:creationId xmlns:a16="http://schemas.microsoft.com/office/drawing/2014/main" id="{635211A6-8EFB-C142-8C32-5C115A340D71}"/>
                </a:ext>
              </a:extLst>
            </p:cNvPr>
            <p:cNvCxnSpPr>
              <a:cxnSpLocks/>
              <a:stCxn id="70" idx="2"/>
            </p:cNvCxnSpPr>
            <p:nvPr/>
          </p:nvCxnSpPr>
          <p:spPr>
            <a:xfrm>
              <a:off x="2869258" y="1986372"/>
              <a:ext cx="92370" cy="797682"/>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sp>
          <p:nvSpPr>
            <p:cNvPr id="69" name="Lightning Bolt 68">
              <a:extLst>
                <a:ext uri="{FF2B5EF4-FFF2-40B4-BE49-F238E27FC236}">
                  <a16:creationId xmlns:a16="http://schemas.microsoft.com/office/drawing/2014/main" id="{50637878-7E5F-324B-8EE9-E45A3DF59DBF}"/>
                </a:ext>
              </a:extLst>
            </p:cNvPr>
            <p:cNvSpPr/>
            <p:nvPr/>
          </p:nvSpPr>
          <p:spPr>
            <a:xfrm>
              <a:off x="2826744" y="2747152"/>
              <a:ext cx="704850" cy="929726"/>
            </a:xfrm>
            <a:prstGeom prst="lightningBolt">
              <a:avLst/>
            </a:prstGeom>
            <a:solidFill>
              <a:srgbClr val="FFFF00"/>
            </a:soli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61" name="Straight Connector 60">
            <a:extLst>
              <a:ext uri="{FF2B5EF4-FFF2-40B4-BE49-F238E27FC236}">
                <a16:creationId xmlns:a16="http://schemas.microsoft.com/office/drawing/2014/main" id="{DC3F4612-7D39-FC4E-BE4A-3A7796332179}"/>
              </a:ext>
            </a:extLst>
          </p:cNvPr>
          <p:cNvCxnSpPr>
            <a:cxnSpLocks/>
          </p:cNvCxnSpPr>
          <p:nvPr/>
        </p:nvCxnSpPr>
        <p:spPr>
          <a:xfrm flipV="1">
            <a:off x="3681359" y="4276037"/>
            <a:ext cx="0" cy="484008"/>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AC376958-94A2-4549-8A7A-68FFAB66BA7D}"/>
              </a:ext>
            </a:extLst>
          </p:cNvPr>
          <p:cNvCxnSpPr>
            <a:cxnSpLocks/>
          </p:cNvCxnSpPr>
          <p:nvPr/>
        </p:nvCxnSpPr>
        <p:spPr>
          <a:xfrm flipV="1">
            <a:off x="3671076" y="4724121"/>
            <a:ext cx="4222420" cy="2788"/>
          </a:xfrm>
          <a:prstGeom prst="line">
            <a:avLst/>
          </a:prstGeom>
          <a:ln w="76200">
            <a:solidFill>
              <a:schemeClr val="tx1"/>
            </a:solidFill>
            <a:tailEnd type="triangle"/>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974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6"/>
                                        </p:tgtEl>
                                        <p:attrNameLst>
                                          <p:attrName>style.visibility</p:attrName>
                                        </p:attrNameLst>
                                      </p:cBhvr>
                                      <p:to>
                                        <p:strVal val="visible"/>
                                      </p:to>
                                    </p:set>
                                  </p:childTnLst>
                                </p:cTn>
                              </p:par>
                              <p:par>
                                <p:cTn id="15" presetID="22" presetClass="entr" presetSubtype="1" fill="hold"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wipe(up)">
                                      <p:cBhvr>
                                        <p:cTn id="17" dur="500"/>
                                        <p:tgtEl>
                                          <p:spTgt spid="9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wipe(left)">
                                      <p:cBhvr>
                                        <p:cTn id="21" dur="500"/>
                                        <p:tgtEl>
                                          <p:spTgt spid="86"/>
                                        </p:tgtEl>
                                      </p:cBhvr>
                                    </p:animEffect>
                                  </p:childTnLst>
                                </p:cTn>
                              </p:par>
                            </p:childTnLst>
                          </p:cTn>
                        </p:par>
                        <p:par>
                          <p:cTn id="22" fill="hold">
                            <p:stCondLst>
                              <p:cond delay="1500"/>
                            </p:stCondLst>
                            <p:childTnLst>
                              <p:par>
                                <p:cTn id="23" presetID="1"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par>
                          <p:cTn id="25" fill="hold">
                            <p:stCondLst>
                              <p:cond delay="1500"/>
                            </p:stCondLst>
                            <p:childTnLst>
                              <p:par>
                                <p:cTn id="26" presetID="1" presetClass="entr" presetSubtype="0" fill="hold" nodeType="afterEffect">
                                  <p:stCondLst>
                                    <p:cond delay="0"/>
                                  </p:stCondLst>
                                  <p:childTnLst>
                                    <p:set>
                                      <p:cBhvr>
                                        <p:cTn id="27" dur="1" fill="hold">
                                          <p:stCondLst>
                                            <p:cond delay="0"/>
                                          </p:stCondLst>
                                        </p:cTn>
                                        <p:tgtEl>
                                          <p:spTgt spid="94"/>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98"/>
                                        </p:tgtEl>
                                        <p:attrNameLst>
                                          <p:attrName>style.visibility</p:attrName>
                                        </p:attrNameLst>
                                      </p:cBhvr>
                                      <p:to>
                                        <p:strVal val="visible"/>
                                      </p:to>
                                    </p:set>
                                  </p:childTnLst>
                                </p:cTn>
                              </p:par>
                              <p:par>
                                <p:cTn id="30" presetID="22" presetClass="entr" presetSubtype="1" fill="hold" nodeType="with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wipe(up)">
                                      <p:cBhvr>
                                        <p:cTn id="32" dur="500"/>
                                        <p:tgtEl>
                                          <p:spTgt spid="91"/>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wipe(left)">
                                      <p:cBhvr>
                                        <p:cTn id="36" dur="500"/>
                                        <p:tgtEl>
                                          <p:spTgt spid="87"/>
                                        </p:tgtEl>
                                      </p:cBhvr>
                                    </p:animEffect>
                                  </p:childTnLst>
                                </p:cTn>
                              </p:par>
                            </p:childTnLst>
                          </p:cTn>
                        </p:par>
                        <p:par>
                          <p:cTn id="37" fill="hold">
                            <p:stCondLst>
                              <p:cond delay="2500"/>
                            </p:stCondLst>
                            <p:childTnLst>
                              <p:par>
                                <p:cTn id="38" presetID="1" presetClass="entr" presetSubtype="0" fill="hold" nodeType="afterEffect">
                                  <p:stCondLst>
                                    <p:cond delay="0"/>
                                  </p:stCondLst>
                                  <p:childTnLst>
                                    <p:set>
                                      <p:cBhvr>
                                        <p:cTn id="39" dur="1" fill="hold">
                                          <p:stCondLst>
                                            <p:cond delay="0"/>
                                          </p:stCondLst>
                                        </p:cTn>
                                        <p:tgtEl>
                                          <p:spTgt spid="93"/>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childTnLst>
                                </p:cTn>
                              </p:par>
                              <p:par>
                                <p:cTn id="42" presetID="22" presetClass="entr" presetSubtype="1" fill="hold" nodeType="with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wipe(up)">
                                      <p:cBhvr>
                                        <p:cTn id="44" dur="500"/>
                                        <p:tgtEl>
                                          <p:spTgt spid="90"/>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wipe(left)">
                                      <p:cBhvr>
                                        <p:cTn id="48" dur="500"/>
                                        <p:tgtEl>
                                          <p:spTgt spid="88"/>
                                        </p:tgtEl>
                                      </p:cBhvr>
                                    </p:animEffect>
                                  </p:childTnLst>
                                </p:cTn>
                              </p:par>
                            </p:childTnLst>
                          </p:cTn>
                        </p:par>
                        <p:par>
                          <p:cTn id="49" fill="hold">
                            <p:stCondLst>
                              <p:cond delay="3500"/>
                            </p:stCondLst>
                            <p:childTnLst>
                              <p:par>
                                <p:cTn id="50" presetID="22" presetClass="entr" presetSubtype="1" fill="hold"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wipe(up)">
                                      <p:cBhvr>
                                        <p:cTn id="52" dur="500"/>
                                        <p:tgtEl>
                                          <p:spTgt spid="61"/>
                                        </p:tgtEl>
                                      </p:cBhvr>
                                    </p:animEffect>
                                  </p:childTnLst>
                                </p:cTn>
                              </p:par>
                            </p:childTnLst>
                          </p:cTn>
                        </p:par>
                        <p:par>
                          <p:cTn id="53" fill="hold">
                            <p:stCondLst>
                              <p:cond delay="4000"/>
                            </p:stCondLst>
                            <p:childTnLst>
                              <p:par>
                                <p:cTn id="54" presetID="22" presetClass="entr" presetSubtype="8" fill="hold"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wipe(left)">
                                      <p:cBhvr>
                                        <p:cTn id="5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6" grpId="0" animBg="1"/>
      <p:bldP spid="87" grpId="0" animBg="1"/>
      <p:bldP spid="88" grpId="0" animBg="1"/>
      <p:bldP spid="96" grpId="0"/>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F4364-DB2B-4D31-B107-6EABAF0516ED}"/>
              </a:ext>
            </a:extLst>
          </p:cNvPr>
          <p:cNvSpPr>
            <a:spLocks noGrp="1"/>
          </p:cNvSpPr>
          <p:nvPr>
            <p:ph type="title"/>
          </p:nvPr>
        </p:nvSpPr>
        <p:spPr/>
        <p:txBody>
          <a:bodyPr/>
          <a:lstStyle/>
          <a:p>
            <a:r>
              <a:rPr lang="en-US" dirty="0"/>
              <a:t>Problem &amp; Goal</a:t>
            </a:r>
            <a:endParaRPr lang="en-CH" dirty="0"/>
          </a:p>
        </p:txBody>
      </p:sp>
      <p:sp>
        <p:nvSpPr>
          <p:cNvPr id="4" name="Content Placeholder 2">
            <a:extLst>
              <a:ext uri="{FF2B5EF4-FFF2-40B4-BE49-F238E27FC236}">
                <a16:creationId xmlns:a16="http://schemas.microsoft.com/office/drawing/2014/main" id="{AABDBCCA-E24C-4A63-8836-0DD1843ED2CC}"/>
              </a:ext>
            </a:extLst>
          </p:cNvPr>
          <p:cNvSpPr txBox="1">
            <a:spLocks/>
          </p:cNvSpPr>
          <p:nvPr/>
        </p:nvSpPr>
        <p:spPr>
          <a:xfrm>
            <a:off x="0" y="1754307"/>
            <a:ext cx="9144000" cy="1141293"/>
          </a:xfrm>
          <a:prstGeom prst="rect">
            <a:avLst/>
          </a:prstGeom>
          <a:solidFill>
            <a:srgbClr val="FF0000">
              <a:alpha val="5098"/>
            </a:srgbClr>
          </a:solidFill>
          <a:ln w="38100">
            <a:solidFill>
              <a:srgbClr val="F73015"/>
            </a:solidFill>
          </a:ln>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No </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prior</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study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demonstrates </a:t>
            </a:r>
            <a:b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the </a:t>
            </a: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RowHammer</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vulnerability in </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high bandwidth memory</a:t>
            </a: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ahoma" panose="020B0604030504040204" pitchFamily="34" charset="0"/>
            </a:endParaRPr>
          </a:p>
        </p:txBody>
      </p:sp>
      <p:sp>
        <p:nvSpPr>
          <p:cNvPr id="7" name="Rectangle 6">
            <a:extLst>
              <a:ext uri="{FF2B5EF4-FFF2-40B4-BE49-F238E27FC236}">
                <a16:creationId xmlns:a16="http://schemas.microsoft.com/office/drawing/2014/main" id="{3F1AB42A-A10A-4E93-BFE0-240F54B25862}"/>
              </a:ext>
            </a:extLst>
          </p:cNvPr>
          <p:cNvSpPr/>
          <p:nvPr/>
        </p:nvSpPr>
        <p:spPr>
          <a:xfrm>
            <a:off x="0" y="4112418"/>
            <a:ext cx="9138284" cy="1215130"/>
          </a:xfrm>
          <a:prstGeom prst="rect">
            <a:avLst/>
          </a:prstGeom>
          <a:solidFill>
            <a:srgbClr val="00B050">
              <a:alpha val="5098"/>
            </a:srgbClr>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Experimentally analyze</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how vulnerable </a:t>
            </a:r>
            <a:b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8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real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bandwidth memory chips are to </a:t>
            </a: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5" name="TextBox 4">
            <a:extLst>
              <a:ext uri="{FF2B5EF4-FFF2-40B4-BE49-F238E27FC236}">
                <a16:creationId xmlns:a16="http://schemas.microsoft.com/office/drawing/2014/main" id="{038D8611-F0B5-911B-4AC4-E91CFB816D5E}"/>
              </a:ext>
            </a:extLst>
          </p:cNvPr>
          <p:cNvSpPr txBox="1"/>
          <p:nvPr/>
        </p:nvSpPr>
        <p:spPr>
          <a:xfrm>
            <a:off x="2239434" y="3527643"/>
            <a:ext cx="4665132"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Our Goal</a:t>
            </a:r>
            <a:endParaRPr kumimoji="0" lang="en-TR" sz="32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endParaRPr>
          </a:p>
        </p:txBody>
      </p:sp>
      <p:sp>
        <p:nvSpPr>
          <p:cNvPr id="3" name="TextBox 2">
            <a:extLst>
              <a:ext uri="{FF2B5EF4-FFF2-40B4-BE49-F238E27FC236}">
                <a16:creationId xmlns:a16="http://schemas.microsoft.com/office/drawing/2014/main" id="{D0B5BB73-E8AF-D832-2A70-79DA02C26FFA}"/>
              </a:ext>
            </a:extLst>
          </p:cNvPr>
          <p:cNvSpPr txBox="1"/>
          <p:nvPr/>
        </p:nvSpPr>
        <p:spPr>
          <a:xfrm>
            <a:off x="2236576" y="1169532"/>
            <a:ext cx="4665132"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Problem</a:t>
            </a:r>
            <a:endParaRPr kumimoji="0" lang="en-TR" sz="32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3919623359"/>
      </p:ext>
    </p:extLst>
  </p:cSld>
  <p:clrMapOvr>
    <a:masterClrMapping/>
  </p:clrMapOvr>
  <mc:AlternateContent xmlns:mc="http://schemas.openxmlformats.org/markup-compatibility/2006" xmlns:p14="http://schemas.microsoft.com/office/powerpoint/2010/main">
    <mc:Choice Requires="p14">
      <p:transition spd="slow" p14:dur="2000" advTm="19509"/>
    </mc:Choice>
    <mc:Fallback xmlns="">
      <p:transition spd="slow" advTm="195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1.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2.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DRAM Cell Leakage &amp;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endPar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4</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t>
            </a:r>
            <a:r>
              <a:rPr kumimoji="0" lang="tr-TR"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Spatial Variation Analysis</a:t>
            </a: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5.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On-die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3.</a:t>
            </a:r>
            <a:r>
              <a:rPr kumimoji="0" lang="tr-TR"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a:t>
            </a: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6.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Conclusion</a:t>
            </a:r>
          </a:p>
        </p:txBody>
      </p:sp>
    </p:spTree>
    <p:extLst>
      <p:ext uri="{BB962C8B-B14F-4D97-AF65-F5344CB8AC3E}">
        <p14:creationId xmlns:p14="http://schemas.microsoft.com/office/powerpoint/2010/main" val="2278907997"/>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3C21-9E92-AD8C-E5A4-25E30587AD20}"/>
              </a:ext>
            </a:extLst>
          </p:cNvPr>
          <p:cNvSpPr>
            <a:spLocks noGrp="1"/>
          </p:cNvSpPr>
          <p:nvPr>
            <p:ph type="title"/>
          </p:nvPr>
        </p:nvSpPr>
        <p:spPr/>
        <p:txBody>
          <a:bodyPr/>
          <a:lstStyle/>
          <a:p>
            <a:r>
              <a:rPr lang="en-US" dirty="0"/>
              <a:t>DRAM </a:t>
            </a:r>
            <a:r>
              <a:rPr lang="en-TR" dirty="0"/>
              <a:t>Testing Infrastructure</a:t>
            </a:r>
          </a:p>
        </p:txBody>
      </p:sp>
      <p:sp>
        <p:nvSpPr>
          <p:cNvPr id="3" name="Content Placeholder 2">
            <a:extLst>
              <a:ext uri="{FF2B5EF4-FFF2-40B4-BE49-F238E27FC236}">
                <a16:creationId xmlns:a16="http://schemas.microsoft.com/office/drawing/2014/main" id="{1E1BE7A3-D726-5DF0-8906-AE23BDE62B86}"/>
              </a:ext>
            </a:extLst>
          </p:cNvPr>
          <p:cNvSpPr>
            <a:spLocks noGrp="1"/>
          </p:cNvSpPr>
          <p:nvPr>
            <p:ph idx="1"/>
          </p:nvPr>
        </p:nvSpPr>
        <p:spPr>
          <a:xfrm>
            <a:off x="75991" y="960896"/>
            <a:ext cx="8987622" cy="5449182"/>
          </a:xfrm>
        </p:spPr>
        <p:txBody>
          <a:bodyPr/>
          <a:lstStyle/>
          <a:p>
            <a:pPr marL="0" indent="0" algn="ctr">
              <a:buNone/>
            </a:pPr>
            <a:r>
              <a:rPr lang="en-US" sz="2800" dirty="0"/>
              <a:t>DRAM Bender DDR3/4 Testing Infrastructure</a:t>
            </a:r>
            <a:endParaRPr lang="en-TR" sz="2800" dirty="0"/>
          </a:p>
        </p:txBody>
      </p:sp>
      <p:pic>
        <p:nvPicPr>
          <p:cNvPr id="4" name="Picture 3">
            <a:extLst>
              <a:ext uri="{FF2B5EF4-FFF2-40B4-BE49-F238E27FC236}">
                <a16:creationId xmlns:a16="http://schemas.microsoft.com/office/drawing/2014/main" id="{994ADDEC-678D-5572-F9D6-4BFBE962A837}"/>
              </a:ext>
            </a:extLst>
          </p:cNvPr>
          <p:cNvPicPr>
            <a:picLocks noChangeAspect="1"/>
          </p:cNvPicPr>
          <p:nvPr/>
        </p:nvPicPr>
        <p:blipFill>
          <a:blip r:embed="rId3"/>
          <a:stretch>
            <a:fillRect/>
          </a:stretch>
        </p:blipFill>
        <p:spPr>
          <a:xfrm>
            <a:off x="5691876" y="2235506"/>
            <a:ext cx="3149162" cy="1574581"/>
          </a:xfrm>
          <a:prstGeom prst="rect">
            <a:avLst/>
          </a:prstGeom>
        </p:spPr>
      </p:pic>
      <p:sp>
        <p:nvSpPr>
          <p:cNvPr id="5" name="TextBox 4">
            <a:extLst>
              <a:ext uri="{FF2B5EF4-FFF2-40B4-BE49-F238E27FC236}">
                <a16:creationId xmlns:a16="http://schemas.microsoft.com/office/drawing/2014/main" id="{E2200FD8-ABDF-1CE9-EBA6-F1AC2C1595B0}"/>
              </a:ext>
            </a:extLst>
          </p:cNvPr>
          <p:cNvSpPr txBox="1"/>
          <p:nvPr/>
        </p:nvSpPr>
        <p:spPr>
          <a:xfrm>
            <a:off x="1192696" y="6373395"/>
            <a:ext cx="7391234"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Olgun et al.,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DRAM Bender: An Extensible and Versatile FPGA-based Infrastructure </a:t>
            </a:r>
            <a:b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b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to Easily Test State-of-the-art DRAM Chips</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TCAD, 2023.</a:t>
            </a:r>
          </a:p>
        </p:txBody>
      </p:sp>
      <p:pic>
        <p:nvPicPr>
          <p:cNvPr id="8" name="Picture 7">
            <a:extLst>
              <a:ext uri="{FF2B5EF4-FFF2-40B4-BE49-F238E27FC236}">
                <a16:creationId xmlns:a16="http://schemas.microsoft.com/office/drawing/2014/main" id="{26077BD9-8731-4503-8D45-19E87A7C41D0}"/>
              </a:ext>
            </a:extLst>
          </p:cNvPr>
          <p:cNvPicPr>
            <a:picLocks noChangeAspect="1"/>
          </p:cNvPicPr>
          <p:nvPr/>
        </p:nvPicPr>
        <p:blipFill rotWithShape="1">
          <a:blip r:embed="rId5"/>
          <a:srcRect t="7003" b="8414"/>
          <a:stretch/>
        </p:blipFill>
        <p:spPr>
          <a:xfrm>
            <a:off x="219601" y="1461588"/>
            <a:ext cx="2828379" cy="1679137"/>
          </a:xfrm>
          <a:prstGeom prst="rect">
            <a:avLst/>
          </a:prstGeom>
        </p:spPr>
      </p:pic>
      <p:pic>
        <p:nvPicPr>
          <p:cNvPr id="12" name="Picture 11">
            <a:extLst>
              <a:ext uri="{FF2B5EF4-FFF2-40B4-BE49-F238E27FC236}">
                <a16:creationId xmlns:a16="http://schemas.microsoft.com/office/drawing/2014/main" id="{B78ABF0E-27DD-4A96-B16F-3969CCBA070E}"/>
              </a:ext>
            </a:extLst>
          </p:cNvPr>
          <p:cNvPicPr>
            <a:picLocks noChangeAspect="1"/>
          </p:cNvPicPr>
          <p:nvPr/>
        </p:nvPicPr>
        <p:blipFill>
          <a:blip r:embed="rId6"/>
          <a:stretch>
            <a:fillRect/>
          </a:stretch>
        </p:blipFill>
        <p:spPr>
          <a:xfrm>
            <a:off x="188991" y="3286967"/>
            <a:ext cx="2889598" cy="1053269"/>
          </a:xfrm>
          <a:prstGeom prst="rect">
            <a:avLst/>
          </a:prstGeom>
        </p:spPr>
      </p:pic>
      <p:sp>
        <p:nvSpPr>
          <p:cNvPr id="13" name="Arrow: Right 12">
            <a:extLst>
              <a:ext uri="{FF2B5EF4-FFF2-40B4-BE49-F238E27FC236}">
                <a16:creationId xmlns:a16="http://schemas.microsoft.com/office/drawing/2014/main" id="{9EC3C002-87AF-41A7-A903-B5F4A2540740}"/>
              </a:ext>
            </a:extLst>
          </p:cNvPr>
          <p:cNvSpPr/>
          <p:nvPr/>
        </p:nvSpPr>
        <p:spPr>
          <a:xfrm>
            <a:off x="3591338" y="2921384"/>
            <a:ext cx="1877963" cy="461665"/>
          </a:xfrm>
          <a:prstGeom prst="rightArrow">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15" name="Graphic 14" descr="Single gear with solid fill">
            <a:extLst>
              <a:ext uri="{FF2B5EF4-FFF2-40B4-BE49-F238E27FC236}">
                <a16:creationId xmlns:a16="http://schemas.microsoft.com/office/drawing/2014/main" id="{49435EE4-69F4-415E-B45F-FA538446349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40008" y="2131349"/>
            <a:ext cx="914400" cy="914400"/>
          </a:xfrm>
          <a:prstGeom prst="rect">
            <a:avLst/>
          </a:prstGeom>
        </p:spPr>
      </p:pic>
      <p:sp>
        <p:nvSpPr>
          <p:cNvPr id="16" name="TextBox 15">
            <a:extLst>
              <a:ext uri="{FF2B5EF4-FFF2-40B4-BE49-F238E27FC236}">
                <a16:creationId xmlns:a16="http://schemas.microsoft.com/office/drawing/2014/main" id="{3518B639-FFB4-439B-8B88-505CF5BD7740}"/>
              </a:ext>
            </a:extLst>
          </p:cNvPr>
          <p:cNvSpPr txBox="1"/>
          <p:nvPr/>
        </p:nvSpPr>
        <p:spPr>
          <a:xfrm>
            <a:off x="3820851" y="2203201"/>
            <a:ext cx="1871025"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Adapt to work</a:t>
            </a:r>
            <a:b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with HBM2 chips</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0" name="TextBox 9">
            <a:extLst>
              <a:ext uri="{FF2B5EF4-FFF2-40B4-BE49-F238E27FC236}">
                <a16:creationId xmlns:a16="http://schemas.microsoft.com/office/drawing/2014/main" id="{EEDFE1DC-BECC-63E7-6895-EBCBCD515003}"/>
              </a:ext>
            </a:extLst>
          </p:cNvPr>
          <p:cNvSpPr txBox="1"/>
          <p:nvPr/>
        </p:nvSpPr>
        <p:spPr>
          <a:xfrm>
            <a:off x="2013537" y="4124958"/>
            <a:ext cx="8264336"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hlinkClick r:id="rId9"/>
              </a:rPr>
              <a:t>https://github.com/CMU-SAFARI/DRAM-Bender</a:t>
            </a:r>
            <a:endParaRPr kumimoji="0" lang="en-US" sz="16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11" name="Picture 10">
            <a:extLst>
              <a:ext uri="{FF2B5EF4-FFF2-40B4-BE49-F238E27FC236}">
                <a16:creationId xmlns:a16="http://schemas.microsoft.com/office/drawing/2014/main" id="{478DD8E8-243D-A5BA-BF2D-8BBB47B4AE6D}"/>
              </a:ext>
            </a:extLst>
          </p:cNvPr>
          <p:cNvPicPr>
            <a:picLocks noChangeAspect="1"/>
          </p:cNvPicPr>
          <p:nvPr/>
        </p:nvPicPr>
        <p:blipFill>
          <a:blip r:embed="rId10"/>
          <a:stretch>
            <a:fillRect/>
          </a:stretch>
        </p:blipFill>
        <p:spPr>
          <a:xfrm>
            <a:off x="3441783" y="4607808"/>
            <a:ext cx="3063241" cy="1479931"/>
          </a:xfrm>
          <a:prstGeom prst="rect">
            <a:avLst/>
          </a:prstGeom>
        </p:spPr>
      </p:pic>
      <p:pic>
        <p:nvPicPr>
          <p:cNvPr id="14" name="Picture 13">
            <a:extLst>
              <a:ext uri="{FF2B5EF4-FFF2-40B4-BE49-F238E27FC236}">
                <a16:creationId xmlns:a16="http://schemas.microsoft.com/office/drawing/2014/main" id="{7136BC20-6624-3887-4DEF-32977241862F}"/>
              </a:ext>
            </a:extLst>
          </p:cNvPr>
          <p:cNvPicPr>
            <a:picLocks noChangeAspect="1"/>
          </p:cNvPicPr>
          <p:nvPr/>
        </p:nvPicPr>
        <p:blipFill>
          <a:blip r:embed="rId11"/>
          <a:stretch>
            <a:fillRect/>
          </a:stretch>
        </p:blipFill>
        <p:spPr>
          <a:xfrm>
            <a:off x="6444772" y="4486478"/>
            <a:ext cx="2139158" cy="1693500"/>
          </a:xfrm>
          <a:prstGeom prst="rect">
            <a:avLst/>
          </a:prstGeom>
        </p:spPr>
      </p:pic>
    </p:spTree>
    <p:extLst>
      <p:ext uri="{BB962C8B-B14F-4D97-AF65-F5344CB8AC3E}">
        <p14:creationId xmlns:p14="http://schemas.microsoft.com/office/powerpoint/2010/main" val="289794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3C21-9E92-AD8C-E5A4-25E30587AD20}"/>
              </a:ext>
            </a:extLst>
          </p:cNvPr>
          <p:cNvSpPr>
            <a:spLocks noGrp="1"/>
          </p:cNvSpPr>
          <p:nvPr>
            <p:ph type="title"/>
          </p:nvPr>
        </p:nvSpPr>
        <p:spPr/>
        <p:txBody>
          <a:bodyPr/>
          <a:lstStyle/>
          <a:p>
            <a:r>
              <a:rPr lang="en-US" dirty="0"/>
              <a:t>DRAM </a:t>
            </a:r>
            <a:r>
              <a:rPr lang="en-TR" dirty="0"/>
              <a:t>Testing Infrastructure</a:t>
            </a:r>
          </a:p>
        </p:txBody>
      </p:sp>
      <p:sp>
        <p:nvSpPr>
          <p:cNvPr id="3" name="Content Placeholder 2">
            <a:extLst>
              <a:ext uri="{FF2B5EF4-FFF2-40B4-BE49-F238E27FC236}">
                <a16:creationId xmlns:a16="http://schemas.microsoft.com/office/drawing/2014/main" id="{1E1BE7A3-D726-5DF0-8906-AE23BDE62B86}"/>
              </a:ext>
            </a:extLst>
          </p:cNvPr>
          <p:cNvSpPr>
            <a:spLocks noGrp="1"/>
          </p:cNvSpPr>
          <p:nvPr>
            <p:ph idx="1"/>
          </p:nvPr>
        </p:nvSpPr>
        <p:spPr/>
        <p:txBody>
          <a:bodyPr/>
          <a:lstStyle/>
          <a:p>
            <a:pPr marL="0" indent="0" algn="ctr">
              <a:buNone/>
            </a:pPr>
            <a:r>
              <a:rPr lang="en-TR" sz="3000" dirty="0"/>
              <a:t>FPGA-based </a:t>
            </a:r>
            <a:r>
              <a:rPr lang="en-US" sz="3000" dirty="0"/>
              <a:t>HBM2 Testing Setup </a:t>
            </a:r>
            <a:r>
              <a:rPr lang="en-TR" sz="3000" dirty="0"/>
              <a:t>(Bittware XUPVVH) </a:t>
            </a:r>
          </a:p>
        </p:txBody>
      </p:sp>
      <p:pic>
        <p:nvPicPr>
          <p:cNvPr id="4" name="Picture 3">
            <a:extLst>
              <a:ext uri="{FF2B5EF4-FFF2-40B4-BE49-F238E27FC236}">
                <a16:creationId xmlns:a16="http://schemas.microsoft.com/office/drawing/2014/main" id="{994ADDEC-678D-5572-F9D6-4BFBE962A837}"/>
              </a:ext>
            </a:extLst>
          </p:cNvPr>
          <p:cNvPicPr>
            <a:picLocks noChangeAspect="1"/>
          </p:cNvPicPr>
          <p:nvPr/>
        </p:nvPicPr>
        <p:blipFill>
          <a:blip r:embed="rId3"/>
          <a:stretch>
            <a:fillRect/>
          </a:stretch>
        </p:blipFill>
        <p:spPr>
          <a:xfrm>
            <a:off x="1334489" y="1661873"/>
            <a:ext cx="6475021" cy="3237511"/>
          </a:xfrm>
          <a:prstGeom prst="rect">
            <a:avLst/>
          </a:prstGeom>
        </p:spPr>
      </p:pic>
      <p:sp>
        <p:nvSpPr>
          <p:cNvPr id="6" name="Rectangle 5">
            <a:extLst>
              <a:ext uri="{FF2B5EF4-FFF2-40B4-BE49-F238E27FC236}">
                <a16:creationId xmlns:a16="http://schemas.microsoft.com/office/drawing/2014/main" id="{3AB90277-BCDC-5DA9-D885-5598A6357215}"/>
              </a:ext>
            </a:extLst>
          </p:cNvPr>
          <p:cNvSpPr/>
          <p:nvPr/>
        </p:nvSpPr>
        <p:spPr>
          <a:xfrm>
            <a:off x="0" y="5102060"/>
            <a:ext cx="9144000" cy="119387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4572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timing parameters (</a:t>
            </a: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n-cs"/>
              </a:rPr>
              <a:t>±1.66ns</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t>
            </a:r>
            <a:endPar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
        <p:nvSpPr>
          <p:cNvPr id="7" name="TextBox 6">
            <a:extLst>
              <a:ext uri="{FF2B5EF4-FFF2-40B4-BE49-F238E27FC236}">
                <a16:creationId xmlns:a16="http://schemas.microsoft.com/office/drawing/2014/main" id="{C373F2E9-7C91-58CF-40BF-9862DE58FA91}"/>
              </a:ext>
            </a:extLst>
          </p:cNvPr>
          <p:cNvSpPr txBox="1"/>
          <p:nvPr/>
        </p:nvSpPr>
        <p:spPr>
          <a:xfrm>
            <a:off x="1192696" y="6373395"/>
            <a:ext cx="7391234"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Olgun et al.,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DRAM Bender: An Extensible and Versatile FPGA-based Infrastructure </a:t>
            </a:r>
            <a:b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b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to Easily Test State-of-the-art DRAM Chips</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TCAD, 2023.</a:t>
            </a:r>
          </a:p>
        </p:txBody>
      </p:sp>
    </p:spTree>
    <p:extLst>
      <p:ext uri="{BB962C8B-B14F-4D97-AF65-F5344CB8AC3E}">
        <p14:creationId xmlns:p14="http://schemas.microsoft.com/office/powerpoint/2010/main" val="42921063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err="1"/>
              <a:t>RowHammer</a:t>
            </a:r>
            <a:r>
              <a:rPr lang="en-US" sz="3800" b="1" dirty="0"/>
              <a:t> Testing Methodology (I)</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168458" y="937464"/>
            <a:ext cx="8954440" cy="5364652"/>
          </a:xfrm>
        </p:spPr>
        <p:txBody>
          <a:bodyPr/>
          <a:lstStyle/>
          <a:p>
            <a:pPr marL="0" indent="0">
              <a:lnSpc>
                <a:spcPct val="100000"/>
              </a:lnSpc>
              <a:spcBef>
                <a:spcPts val="0"/>
              </a:spcBef>
              <a:buNone/>
            </a:pPr>
            <a:r>
              <a:rPr lang="en-US" sz="2400" dirty="0"/>
              <a:t>To characterize our DRAM chips at </a:t>
            </a:r>
            <a:r>
              <a:rPr lang="en-US" sz="2400" b="1" dirty="0"/>
              <a:t>worst-case</a:t>
            </a:r>
            <a:r>
              <a:rPr lang="en-US" sz="2400" dirty="0"/>
              <a:t> conditions:</a:t>
            </a:r>
            <a:br>
              <a:rPr lang="en-US" sz="2400" dirty="0"/>
            </a:br>
            <a:endParaRPr lang="en-US" sz="900" dirty="0"/>
          </a:p>
          <a:p>
            <a:pPr marL="0" indent="0">
              <a:lnSpc>
                <a:spcPct val="100000"/>
              </a:lnSpc>
              <a:spcBef>
                <a:spcPts val="0"/>
              </a:spcBef>
              <a:buNone/>
            </a:pPr>
            <a:endParaRPr lang="en-US" sz="400" dirty="0"/>
          </a:p>
          <a:p>
            <a:pPr marL="0" indent="-357188">
              <a:lnSpc>
                <a:spcPct val="100000"/>
              </a:lnSpc>
              <a:spcBef>
                <a:spcPts val="0"/>
              </a:spcBef>
              <a:buFont typeface="+mj-lt"/>
              <a:buAutoNum type="arabicPeriod"/>
            </a:pPr>
            <a:r>
              <a:rPr lang="en-US" sz="2400" b="1" dirty="0">
                <a:solidFill>
                  <a:schemeClr val="accent6">
                    <a:lumMod val="75000"/>
                  </a:schemeClr>
                </a:solidFill>
              </a:rPr>
              <a:t>Prevent sources of interference during core test loop</a:t>
            </a:r>
            <a:r>
              <a:rPr lang="en-US" sz="2400" dirty="0"/>
              <a:t> </a:t>
            </a:r>
          </a:p>
          <a:p>
            <a:pPr marL="0" lvl="1" indent="-222250">
              <a:lnSpc>
                <a:spcPct val="100000"/>
              </a:lnSpc>
              <a:spcBef>
                <a:spcPts val="0"/>
              </a:spcBef>
            </a:pPr>
            <a:r>
              <a:rPr lang="en-US" sz="2000" b="1" dirty="0"/>
              <a:t>No DRAM refresh</a:t>
            </a:r>
            <a:r>
              <a:rPr lang="en-US" sz="2000" dirty="0"/>
              <a:t>: to avoid refreshing victim row</a:t>
            </a:r>
            <a:br>
              <a:rPr lang="en-US" sz="2000" dirty="0"/>
            </a:br>
            <a:endParaRPr lang="en-US" sz="400" dirty="0"/>
          </a:p>
          <a:p>
            <a:pPr marL="0" lvl="1" indent="-222250">
              <a:lnSpc>
                <a:spcPct val="100000"/>
              </a:lnSpc>
              <a:spcBef>
                <a:spcPts val="0"/>
              </a:spcBef>
            </a:pPr>
            <a:r>
              <a:rPr lang="en-US" sz="2000" b="1" dirty="0"/>
              <a:t>No RowHammer mitigation mechanisms</a:t>
            </a:r>
            <a:r>
              <a:rPr lang="en-US" sz="2000" dirty="0"/>
              <a:t>: to observe circuit-level effects </a:t>
            </a:r>
            <a:br>
              <a:rPr lang="en-US" sz="2000" dirty="0"/>
            </a:br>
            <a:endParaRPr lang="en-US" sz="400" dirty="0"/>
          </a:p>
          <a:p>
            <a:pPr marL="0" lvl="1" indent="-222250">
              <a:lnSpc>
                <a:spcPct val="100000"/>
              </a:lnSpc>
              <a:spcBef>
                <a:spcPts val="0"/>
              </a:spcBef>
            </a:pPr>
            <a:r>
              <a:rPr lang="en-US" sz="2000" dirty="0"/>
              <a:t>Test for </a:t>
            </a:r>
            <a:r>
              <a:rPr lang="en-US" sz="2000" b="1" dirty="0">
                <a:solidFill>
                  <a:srgbClr val="538234"/>
                </a:solidFill>
              </a:rPr>
              <a:t>less than a refresh window (32ms) </a:t>
            </a:r>
            <a:r>
              <a:rPr lang="en-US" sz="2000" dirty="0"/>
              <a:t>to avoid retention failures</a:t>
            </a:r>
            <a:br>
              <a:rPr lang="en-US" sz="2000" dirty="0"/>
            </a:br>
            <a:endParaRPr lang="en-US" sz="400" dirty="0"/>
          </a:p>
          <a:p>
            <a:pPr marL="0" lvl="1" indent="-222250">
              <a:lnSpc>
                <a:spcPct val="100000"/>
              </a:lnSpc>
              <a:spcBef>
                <a:spcPts val="0"/>
              </a:spcBef>
            </a:pPr>
            <a:r>
              <a:rPr lang="en-US" sz="2000" b="1" dirty="0"/>
              <a:t>Repeat</a:t>
            </a:r>
            <a:r>
              <a:rPr lang="en-US" sz="2000" dirty="0"/>
              <a:t> </a:t>
            </a:r>
            <a:r>
              <a:rPr lang="en-US" sz="2000" b="1" dirty="0"/>
              <a:t>tests</a:t>
            </a:r>
            <a:r>
              <a:rPr lang="en-US" sz="2000" dirty="0"/>
              <a:t> for five times</a:t>
            </a:r>
            <a:br>
              <a:rPr lang="en-US" sz="2000" dirty="0"/>
            </a:br>
            <a:endParaRPr lang="en-US" sz="900" dirty="0"/>
          </a:p>
          <a:p>
            <a:pPr marL="0" indent="-357188">
              <a:lnSpc>
                <a:spcPct val="100000"/>
              </a:lnSpc>
              <a:spcBef>
                <a:spcPts val="0"/>
              </a:spcBef>
              <a:buFont typeface="+mj-lt"/>
              <a:buAutoNum type="arabicPeriod"/>
            </a:pPr>
            <a:r>
              <a:rPr lang="en-US" sz="2400" b="1" dirty="0">
                <a:solidFill>
                  <a:schemeClr val="accent5">
                    <a:lumMod val="75000"/>
                  </a:schemeClr>
                </a:solidFill>
              </a:rPr>
              <a:t>Worst-case </a:t>
            </a:r>
            <a:r>
              <a:rPr lang="en-US" sz="2400" b="1" dirty="0" err="1">
                <a:solidFill>
                  <a:schemeClr val="accent5">
                    <a:lumMod val="75000"/>
                  </a:schemeClr>
                </a:solidFill>
              </a:rPr>
              <a:t>RowHammer</a:t>
            </a:r>
            <a:r>
              <a:rPr lang="en-US" sz="2400" b="1" dirty="0">
                <a:solidFill>
                  <a:schemeClr val="accent5">
                    <a:lumMod val="75000"/>
                  </a:schemeClr>
                </a:solidFill>
              </a:rPr>
              <a:t> access sequence</a:t>
            </a:r>
          </a:p>
          <a:p>
            <a:pPr marL="223200" indent="-223200">
              <a:lnSpc>
                <a:spcPct val="100000"/>
              </a:lnSpc>
              <a:spcBef>
                <a:spcPts val="0"/>
              </a:spcBef>
              <a:buFontTx/>
              <a:buChar char="-"/>
            </a:pPr>
            <a:r>
              <a:rPr lang="en-US" sz="2000" dirty="0"/>
              <a:t>We use </a:t>
            </a:r>
            <a:r>
              <a:rPr lang="en-US" sz="2000" b="1" dirty="0">
                <a:solidFill>
                  <a:srgbClr val="C00000"/>
                </a:solidFill>
              </a:rPr>
              <a:t>worst-case</a:t>
            </a:r>
            <a:r>
              <a:rPr lang="en-US" sz="2000" b="1" dirty="0"/>
              <a:t> </a:t>
            </a:r>
            <a:r>
              <a:rPr lang="en-US" sz="2000" dirty="0" err="1"/>
              <a:t>RowHammer</a:t>
            </a:r>
            <a:r>
              <a:rPr lang="en-US" sz="2000" b="1" dirty="0"/>
              <a:t> </a:t>
            </a:r>
            <a:r>
              <a:rPr lang="en-US" sz="2000" dirty="0"/>
              <a:t>access sequence </a:t>
            </a:r>
            <a:br>
              <a:rPr lang="en-US" sz="2000" dirty="0"/>
            </a:br>
            <a:r>
              <a:rPr lang="en-US" sz="2000" dirty="0"/>
              <a:t>based on prior works’ observations</a:t>
            </a:r>
            <a:br>
              <a:rPr lang="en-US" sz="2000" dirty="0"/>
            </a:br>
            <a:endParaRPr lang="en-US" sz="900" dirty="0"/>
          </a:p>
          <a:p>
            <a:pPr marL="223200" indent="-223200">
              <a:lnSpc>
                <a:spcPct val="100000"/>
              </a:lnSpc>
              <a:spcBef>
                <a:spcPts val="0"/>
              </a:spcBef>
              <a:buFontTx/>
              <a:buChar char="-"/>
            </a:pPr>
            <a:r>
              <a:rPr lang="en-US" sz="2000" dirty="0"/>
              <a:t>Double-sided </a:t>
            </a:r>
            <a:r>
              <a:rPr lang="en-US" sz="2000" dirty="0" err="1"/>
              <a:t>RowHammer</a:t>
            </a:r>
            <a:r>
              <a:rPr lang="en-US" sz="2000" dirty="0"/>
              <a:t>: </a:t>
            </a:r>
            <a:r>
              <a:rPr lang="en-US" sz="2000" b="1" dirty="0">
                <a:solidFill>
                  <a:schemeClr val="accent5">
                    <a:lumMod val="75000"/>
                  </a:schemeClr>
                </a:solidFill>
              </a:rPr>
              <a:t>repeatedly access </a:t>
            </a:r>
            <a:br>
              <a:rPr lang="en-US" sz="2000" b="1" dirty="0">
                <a:solidFill>
                  <a:schemeClr val="accent5">
                    <a:lumMod val="75000"/>
                  </a:schemeClr>
                </a:solidFill>
              </a:rPr>
            </a:br>
            <a:r>
              <a:rPr lang="en-US" sz="2000" b="1" dirty="0">
                <a:solidFill>
                  <a:schemeClr val="accent5">
                    <a:lumMod val="75000"/>
                  </a:schemeClr>
                </a:solidFill>
              </a:rPr>
              <a:t>the two physically-adjacent rows as fast as possible</a:t>
            </a:r>
          </a:p>
        </p:txBody>
      </p:sp>
      <p:sp>
        <p:nvSpPr>
          <p:cNvPr id="9" name="TextBox 8">
            <a:extLst>
              <a:ext uri="{FF2B5EF4-FFF2-40B4-BE49-F238E27FC236}">
                <a16:creationId xmlns:a16="http://schemas.microsoft.com/office/drawing/2014/main" id="{FCA6EB6B-4796-C324-B445-42EAB5426F40}"/>
              </a:ext>
            </a:extLst>
          </p:cNvPr>
          <p:cNvSpPr txBox="1"/>
          <p:nvPr/>
        </p:nvSpPr>
        <p:spPr>
          <a:xfrm>
            <a:off x="7023442" y="4960198"/>
            <a:ext cx="2040170"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bitflips </a:t>
            </a:r>
            <a:br>
              <a:rPr kumimoji="0" lang="en-GB"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TR"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victim</a:t>
            </a:r>
          </a:p>
        </p:txBody>
      </p:sp>
      <p:cxnSp>
        <p:nvCxnSpPr>
          <p:cNvPr id="7" name="Curved Connector 6">
            <a:extLst>
              <a:ext uri="{FF2B5EF4-FFF2-40B4-BE49-F238E27FC236}">
                <a16:creationId xmlns:a16="http://schemas.microsoft.com/office/drawing/2014/main" id="{ECE9C9D4-8DE9-9254-31FC-FE282A6AF5A5}"/>
              </a:ext>
            </a:extLst>
          </p:cNvPr>
          <p:cNvCxnSpPr>
            <a:cxnSpLocks/>
            <a:stCxn id="9" idx="2"/>
            <a:endCxn id="11" idx="3"/>
          </p:cNvCxnSpPr>
          <p:nvPr/>
        </p:nvCxnSpPr>
        <p:spPr>
          <a:xfrm rot="5400000">
            <a:off x="6994057" y="4921162"/>
            <a:ext cx="302548" cy="1796393"/>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6B13999-E502-4925-B7D7-553F21249EC1}"/>
              </a:ext>
            </a:extLst>
          </p:cNvPr>
          <p:cNvSpPr/>
          <p:nvPr/>
        </p:nvSpPr>
        <p:spPr>
          <a:xfrm>
            <a:off x="2748245" y="5790162"/>
            <a:ext cx="3498889" cy="360940"/>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a:t>
            </a:r>
          </a:p>
        </p:txBody>
      </p:sp>
      <p:sp>
        <p:nvSpPr>
          <p:cNvPr id="12" name="Rectangle 11">
            <a:extLst>
              <a:ext uri="{FF2B5EF4-FFF2-40B4-BE49-F238E27FC236}">
                <a16:creationId xmlns:a16="http://schemas.microsoft.com/office/drawing/2014/main" id="{C33181CA-607C-4118-9ECA-4451C5144B26}"/>
              </a:ext>
            </a:extLst>
          </p:cNvPr>
          <p:cNvSpPr/>
          <p:nvPr/>
        </p:nvSpPr>
        <p:spPr>
          <a:xfrm>
            <a:off x="2748245" y="5341235"/>
            <a:ext cx="3498889" cy="365104"/>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Aggressor Row 1</a:t>
            </a:r>
          </a:p>
        </p:txBody>
      </p:sp>
      <p:sp>
        <p:nvSpPr>
          <p:cNvPr id="13" name="Rectangle 12">
            <a:extLst>
              <a:ext uri="{FF2B5EF4-FFF2-40B4-BE49-F238E27FC236}">
                <a16:creationId xmlns:a16="http://schemas.microsoft.com/office/drawing/2014/main" id="{74CCF119-B9D9-402E-829E-0FB7D2475085}"/>
              </a:ext>
            </a:extLst>
          </p:cNvPr>
          <p:cNvSpPr/>
          <p:nvPr/>
        </p:nvSpPr>
        <p:spPr>
          <a:xfrm>
            <a:off x="2748245" y="6221779"/>
            <a:ext cx="3498889" cy="365104"/>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Aggressor Row 2</a:t>
            </a:r>
          </a:p>
        </p:txBody>
      </p:sp>
      <p:pic>
        <p:nvPicPr>
          <p:cNvPr id="16" name="Picture Placeholder 32">
            <a:extLst>
              <a:ext uri="{FF2B5EF4-FFF2-40B4-BE49-F238E27FC236}">
                <a16:creationId xmlns:a16="http://schemas.microsoft.com/office/drawing/2014/main" id="{D3823194-73CA-4F2B-848D-BF09CCC72055}"/>
              </a:ext>
            </a:extLst>
          </p:cNvPr>
          <p:cNvPicPr>
            <a:picLocks noChangeAspect="1"/>
          </p:cNvPicPr>
          <p:nvPr/>
        </p:nvPicPr>
        <p:blipFill>
          <a:blip r:embed="rId3">
            <a:extLst>
              <a:ext uri="{28A0092B-C50C-407E-A947-70E740481C1C}">
                <a14:useLocalDpi xmlns:a14="http://schemas.microsoft.com/office/drawing/2010/main" val="0"/>
              </a:ext>
            </a:extLst>
          </a:blip>
          <a:srcRect t="21589" b="21589"/>
          <a:stretch>
            <a:fillRect/>
          </a:stretch>
        </p:blipFill>
        <p:spPr>
          <a:xfrm>
            <a:off x="1922928" y="5314141"/>
            <a:ext cx="737637" cy="419291"/>
          </a:xfrm>
          <a:prstGeom prst="rect">
            <a:avLst/>
          </a:prstGeom>
        </p:spPr>
      </p:pic>
      <p:pic>
        <p:nvPicPr>
          <p:cNvPr id="17" name="Picture Placeholder 32">
            <a:extLst>
              <a:ext uri="{FF2B5EF4-FFF2-40B4-BE49-F238E27FC236}">
                <a16:creationId xmlns:a16="http://schemas.microsoft.com/office/drawing/2014/main" id="{149DD125-5BAC-4AD0-9F36-0D92D4B4E108}"/>
              </a:ext>
            </a:extLst>
          </p:cNvPr>
          <p:cNvPicPr>
            <a:picLocks noChangeAspect="1"/>
          </p:cNvPicPr>
          <p:nvPr/>
        </p:nvPicPr>
        <p:blipFill>
          <a:blip r:embed="rId3">
            <a:extLst>
              <a:ext uri="{28A0092B-C50C-407E-A947-70E740481C1C}">
                <a14:useLocalDpi xmlns:a14="http://schemas.microsoft.com/office/drawing/2010/main" val="0"/>
              </a:ext>
            </a:extLst>
          </a:blip>
          <a:srcRect t="21589" b="21589"/>
          <a:stretch>
            <a:fillRect/>
          </a:stretch>
        </p:blipFill>
        <p:spPr>
          <a:xfrm>
            <a:off x="1922929" y="6205128"/>
            <a:ext cx="737636" cy="419290"/>
          </a:xfrm>
          <a:prstGeom prst="rect">
            <a:avLst/>
          </a:prstGeom>
        </p:spPr>
      </p:pic>
    </p:spTree>
    <p:extLst>
      <p:ext uri="{BB962C8B-B14F-4D97-AF65-F5344CB8AC3E}">
        <p14:creationId xmlns:p14="http://schemas.microsoft.com/office/powerpoint/2010/main" val="205351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P spid="13" grpId="0" animBg="1"/>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EFEB-1539-61AF-7CDC-E306C2F3E34C}"/>
              </a:ext>
            </a:extLst>
          </p:cNvPr>
          <p:cNvSpPr>
            <a:spLocks noGrp="1"/>
          </p:cNvSpPr>
          <p:nvPr>
            <p:ph type="title"/>
          </p:nvPr>
        </p:nvSpPr>
        <p:spPr/>
        <p:txBody>
          <a:bodyPr/>
          <a:lstStyle/>
          <a:p>
            <a:r>
              <a:rPr lang="en-TR" sz="3800" dirty="0"/>
              <a:t>RowHammer Testing Methodology (II)</a:t>
            </a:r>
          </a:p>
        </p:txBody>
      </p:sp>
      <p:sp>
        <p:nvSpPr>
          <p:cNvPr id="3" name="Content Placeholder 2">
            <a:extLst>
              <a:ext uri="{FF2B5EF4-FFF2-40B4-BE49-F238E27FC236}">
                <a16:creationId xmlns:a16="http://schemas.microsoft.com/office/drawing/2014/main" id="{1A2078F0-7A3B-115A-EFDC-7565A03AC873}"/>
              </a:ext>
            </a:extLst>
          </p:cNvPr>
          <p:cNvSpPr>
            <a:spLocks noGrp="1"/>
          </p:cNvSpPr>
          <p:nvPr>
            <p:ph idx="1"/>
          </p:nvPr>
        </p:nvSpPr>
        <p:spPr>
          <a:xfrm>
            <a:off x="75991" y="1237957"/>
            <a:ext cx="8987622" cy="5021519"/>
          </a:xfrm>
        </p:spPr>
        <p:txBody>
          <a:bodyPr/>
          <a:lstStyle/>
          <a:p>
            <a:r>
              <a:rPr lang="en-US" sz="2800" dirty="0"/>
              <a:t>Tested HBM2 chip’s organization:</a:t>
            </a:r>
          </a:p>
          <a:p>
            <a:pPr lvl="1"/>
            <a:r>
              <a:rPr lang="en-US" sz="2000" dirty="0"/>
              <a:t>8 channels</a:t>
            </a:r>
          </a:p>
          <a:p>
            <a:pPr lvl="1"/>
            <a:r>
              <a:rPr lang="en-US" sz="2000" dirty="0"/>
              <a:t>2 pseudo-channels</a:t>
            </a:r>
          </a:p>
          <a:p>
            <a:pPr lvl="1"/>
            <a:r>
              <a:rPr lang="en-US" sz="2000" dirty="0"/>
              <a:t>16 banks</a:t>
            </a:r>
          </a:p>
          <a:p>
            <a:pPr lvl="1"/>
            <a:r>
              <a:rPr lang="en-US" sz="2000" dirty="0"/>
              <a:t>16384 rows (1 KiB each)</a:t>
            </a:r>
          </a:p>
          <a:p>
            <a:pPr marL="0" indent="0">
              <a:buNone/>
            </a:pPr>
            <a:endParaRPr lang="en-US" sz="3200" dirty="0"/>
          </a:p>
          <a:p>
            <a:r>
              <a:rPr lang="en-TR" sz="2800" dirty="0"/>
              <a:t>Test </a:t>
            </a:r>
            <a:r>
              <a:rPr lang="en-TR" sz="2800" dirty="0">
                <a:solidFill>
                  <a:schemeClr val="accent5"/>
                </a:solidFill>
              </a:rPr>
              <a:t>all</a:t>
            </a:r>
            <a:r>
              <a:rPr lang="en-TR" sz="2800" dirty="0"/>
              <a:t> channels, pseudo-channels, banks</a:t>
            </a:r>
            <a:endParaRPr lang="en-GB" sz="2800" dirty="0"/>
          </a:p>
          <a:p>
            <a:pPr marL="0" indent="0">
              <a:buNone/>
            </a:pPr>
            <a:endParaRPr lang="en-TR" sz="2000" dirty="0"/>
          </a:p>
          <a:p>
            <a:r>
              <a:rPr lang="en-TR" sz="2800" dirty="0"/>
              <a:t>Test</a:t>
            </a:r>
            <a:r>
              <a:rPr lang="en-US" sz="2800" dirty="0"/>
              <a:t> </a:t>
            </a:r>
            <a:r>
              <a:rPr lang="en-US" sz="2800" dirty="0">
                <a:solidFill>
                  <a:schemeClr val="accent5"/>
                </a:solidFill>
              </a:rPr>
              <a:t>f</a:t>
            </a:r>
            <a:r>
              <a:rPr lang="en-TR" sz="2800" dirty="0">
                <a:solidFill>
                  <a:schemeClr val="accent5"/>
                </a:solidFill>
              </a:rPr>
              <a:t>irst, middle, </a:t>
            </a:r>
            <a:r>
              <a:rPr lang="en-US" sz="2800" dirty="0">
                <a:solidFill>
                  <a:schemeClr val="accent5"/>
                </a:solidFill>
              </a:rPr>
              <a:t>and </a:t>
            </a:r>
            <a:r>
              <a:rPr lang="en-TR" sz="2800" dirty="0">
                <a:solidFill>
                  <a:schemeClr val="accent5"/>
                </a:solidFill>
              </a:rPr>
              <a:t>last 3K </a:t>
            </a:r>
            <a:r>
              <a:rPr lang="en-TR" sz="2800" dirty="0"/>
              <a:t>rows in a bank</a:t>
            </a:r>
          </a:p>
          <a:p>
            <a:pPr lvl="1"/>
            <a:r>
              <a:rPr lang="en-TR" sz="2400" dirty="0"/>
              <a:t>9K out of 16K (more than half)</a:t>
            </a:r>
            <a:endParaRPr lang="en-GB" sz="2400" dirty="0"/>
          </a:p>
          <a:p>
            <a:pPr marL="0" indent="0">
              <a:buNone/>
            </a:pPr>
            <a:endParaRPr lang="en-TR" sz="2000" dirty="0"/>
          </a:p>
          <a:p>
            <a:r>
              <a:rPr lang="en-US" sz="2800" dirty="0"/>
              <a:t>Keep </a:t>
            </a:r>
            <a:r>
              <a:rPr lang="en-TR" sz="2800" dirty="0"/>
              <a:t>HBM2 chip temperature</a:t>
            </a:r>
            <a:r>
              <a:rPr lang="en-US" sz="2800" dirty="0"/>
              <a:t> at </a:t>
            </a:r>
            <a:r>
              <a:rPr lang="en-TR" sz="2800" dirty="0">
                <a:solidFill>
                  <a:schemeClr val="accent5"/>
                </a:solidFill>
              </a:rPr>
              <a:t>85°C</a:t>
            </a:r>
          </a:p>
        </p:txBody>
      </p:sp>
      <p:pic>
        <p:nvPicPr>
          <p:cNvPr id="5" name="Picture 4">
            <a:extLst>
              <a:ext uri="{FF2B5EF4-FFF2-40B4-BE49-F238E27FC236}">
                <a16:creationId xmlns:a16="http://schemas.microsoft.com/office/drawing/2014/main" id="{934FFCD4-CC3C-33A8-26C0-196CB931B51B}"/>
              </a:ext>
            </a:extLst>
          </p:cNvPr>
          <p:cNvPicPr>
            <a:picLocks noChangeAspect="1"/>
          </p:cNvPicPr>
          <p:nvPr/>
        </p:nvPicPr>
        <p:blipFill>
          <a:blip r:embed="rId3"/>
          <a:stretch>
            <a:fillRect/>
          </a:stretch>
        </p:blipFill>
        <p:spPr>
          <a:xfrm rot="21419361">
            <a:off x="6355956" y="936026"/>
            <a:ext cx="2321615" cy="2231791"/>
          </a:xfrm>
          <a:prstGeom prst="rect">
            <a:avLst/>
          </a:prstGeom>
        </p:spPr>
      </p:pic>
      <p:sp>
        <p:nvSpPr>
          <p:cNvPr id="6" name="TextBox 5">
            <a:extLst>
              <a:ext uri="{FF2B5EF4-FFF2-40B4-BE49-F238E27FC236}">
                <a16:creationId xmlns:a16="http://schemas.microsoft.com/office/drawing/2014/main" id="{C18C61AE-C8D9-9009-C7D4-36DC5BC44E3F}"/>
              </a:ext>
            </a:extLst>
          </p:cNvPr>
          <p:cNvSpPr txBox="1"/>
          <p:nvPr/>
        </p:nvSpPr>
        <p:spPr>
          <a:xfrm>
            <a:off x="6242215" y="3080782"/>
            <a:ext cx="2549096"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Xilinx FPGA</a:t>
            </a:r>
            <a:br>
              <a:rPr kumimoji="0" lang="en-GB"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en-GB"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with HBM2 DRAM chips</a:t>
            </a:r>
            <a:endParaRPr kumimoji="0" lang="LID4096"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12546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EFEB-1539-61AF-7CDC-E306C2F3E34C}"/>
              </a:ext>
            </a:extLst>
          </p:cNvPr>
          <p:cNvSpPr>
            <a:spLocks noGrp="1"/>
          </p:cNvSpPr>
          <p:nvPr>
            <p:ph type="title"/>
          </p:nvPr>
        </p:nvSpPr>
        <p:spPr/>
        <p:txBody>
          <a:bodyPr/>
          <a:lstStyle/>
          <a:p>
            <a:r>
              <a:rPr lang="en-US" b="1" dirty="0"/>
              <a:t>Metrics</a:t>
            </a:r>
            <a:endParaRPr lang="en-TR" dirty="0"/>
          </a:p>
        </p:txBody>
      </p:sp>
      <p:sp>
        <p:nvSpPr>
          <p:cNvPr id="3" name="Content Placeholder 2">
            <a:extLst>
              <a:ext uri="{FF2B5EF4-FFF2-40B4-BE49-F238E27FC236}">
                <a16:creationId xmlns:a16="http://schemas.microsoft.com/office/drawing/2014/main" id="{1A2078F0-7A3B-115A-EFDC-7565A03AC873}"/>
              </a:ext>
            </a:extLst>
          </p:cNvPr>
          <p:cNvSpPr>
            <a:spLocks noGrp="1"/>
          </p:cNvSpPr>
          <p:nvPr>
            <p:ph idx="1"/>
          </p:nvPr>
        </p:nvSpPr>
        <p:spPr>
          <a:xfrm>
            <a:off x="75991" y="1352812"/>
            <a:ext cx="8987622" cy="5057266"/>
          </a:xfrm>
        </p:spPr>
        <p:txBody>
          <a:bodyPr/>
          <a:lstStyle/>
          <a:p>
            <a:pPr marL="432000" indent="-432000">
              <a:lnSpc>
                <a:spcPct val="100000"/>
              </a:lnSpc>
              <a:buClr>
                <a:schemeClr val="tx1"/>
              </a:buClr>
              <a:buFont typeface="+mj-lt"/>
              <a:buAutoNum type="arabicPeriod"/>
            </a:pPr>
            <a:r>
              <a:rPr lang="en-TR" sz="2800" b="1" dirty="0">
                <a:solidFill>
                  <a:schemeClr val="accent5"/>
                </a:solidFill>
              </a:rPr>
              <a:t>Bit error rate (BER):</a:t>
            </a:r>
            <a:r>
              <a:rPr lang="en-TR" sz="2800" b="1" dirty="0"/>
              <a:t> </a:t>
            </a:r>
            <a:br>
              <a:rPr lang="en-TR" sz="2800" b="1" dirty="0"/>
            </a:br>
            <a:r>
              <a:rPr lang="en-TR" sz="2800" dirty="0"/>
              <a:t>The fraction of DRAM cells in a row </a:t>
            </a:r>
            <a:br>
              <a:rPr lang="en-TR" sz="2800" dirty="0"/>
            </a:br>
            <a:r>
              <a:rPr lang="en-TR" sz="2800" dirty="0"/>
              <a:t>that experience a bitflip after 512K activations</a:t>
            </a:r>
            <a:br>
              <a:rPr lang="en-GB" sz="2800" dirty="0"/>
            </a:br>
            <a:br>
              <a:rPr lang="en-GB" sz="2800" dirty="0"/>
            </a:br>
            <a:br>
              <a:rPr lang="en-GB" sz="2800" dirty="0"/>
            </a:br>
            <a:endParaRPr lang="en-TR" sz="2800" dirty="0"/>
          </a:p>
          <a:p>
            <a:pPr marL="432000" indent="-432000">
              <a:lnSpc>
                <a:spcPct val="100000"/>
              </a:lnSpc>
              <a:buClr>
                <a:schemeClr val="tx1"/>
              </a:buClr>
              <a:buFont typeface="+mj-lt"/>
              <a:buAutoNum type="arabicPeriod"/>
            </a:pPr>
            <a:r>
              <a:rPr lang="en-TR" sz="2800" b="1" dirty="0">
                <a:solidFill>
                  <a:schemeClr val="accent5"/>
                </a:solidFill>
              </a:rPr>
              <a:t>Hammer Count for the First</a:t>
            </a:r>
            <a:r>
              <a:rPr lang="en-US" sz="2800" b="1" dirty="0">
                <a:solidFill>
                  <a:schemeClr val="accent5"/>
                </a:solidFill>
              </a:rPr>
              <a:t> Bitflip</a:t>
            </a:r>
            <a:r>
              <a:rPr lang="en-TR" sz="2800" b="1" dirty="0">
                <a:solidFill>
                  <a:schemeClr val="accent5"/>
                </a:solidFill>
              </a:rPr>
              <a:t> (H</a:t>
            </a:r>
            <a:r>
              <a:rPr lang="en-US" sz="2800" b="1" dirty="0">
                <a:solidFill>
                  <a:schemeClr val="accent5"/>
                </a:solidFill>
              </a:rPr>
              <a:t>C</a:t>
            </a:r>
            <a:r>
              <a:rPr lang="en-TR" sz="2800" b="1" baseline="-25000" dirty="0">
                <a:solidFill>
                  <a:schemeClr val="accent5"/>
                </a:solidFill>
              </a:rPr>
              <a:t>first</a:t>
            </a:r>
            <a:r>
              <a:rPr lang="en-TR" sz="2800" b="1" dirty="0">
                <a:solidFill>
                  <a:schemeClr val="accent5"/>
                </a:solidFill>
              </a:rPr>
              <a:t>):</a:t>
            </a:r>
            <a:r>
              <a:rPr lang="en-TR" sz="2800" b="1" dirty="0"/>
              <a:t> </a:t>
            </a:r>
            <a:br>
              <a:rPr lang="en-US" sz="2800" b="1" dirty="0"/>
            </a:br>
            <a:r>
              <a:rPr lang="en-TR" sz="2800" dirty="0"/>
              <a:t>Aggressor row activation count</a:t>
            </a:r>
            <a:r>
              <a:rPr lang="en-US" sz="2800" dirty="0"/>
              <a:t> </a:t>
            </a:r>
            <a:br>
              <a:rPr lang="en-US" sz="2800" dirty="0"/>
            </a:br>
            <a:r>
              <a:rPr lang="en-TR" sz="2800" dirty="0"/>
              <a:t>to cause the first bitflip in the victim row</a:t>
            </a:r>
            <a:br>
              <a:rPr lang="en-TR" sz="2800" dirty="0"/>
            </a:br>
            <a:endParaRPr lang="en-TR" sz="900" dirty="0"/>
          </a:p>
        </p:txBody>
      </p:sp>
      <p:sp>
        <p:nvSpPr>
          <p:cNvPr id="7" name="TextBox 6">
            <a:extLst>
              <a:ext uri="{FF2B5EF4-FFF2-40B4-BE49-F238E27FC236}">
                <a16:creationId xmlns:a16="http://schemas.microsoft.com/office/drawing/2014/main" id="{A25E47AD-CF90-42E1-B31A-A8CD8CC96976}"/>
              </a:ext>
            </a:extLst>
          </p:cNvPr>
          <p:cNvSpPr txBox="1"/>
          <p:nvPr/>
        </p:nvSpPr>
        <p:spPr>
          <a:xfrm>
            <a:off x="3362256" y="2905780"/>
            <a:ext cx="2642450" cy="523220"/>
          </a:xfrm>
          <a:prstGeom prst="rect">
            <a:avLst/>
          </a:prstGeom>
          <a:noFill/>
          <a:ln w="28575">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Higher</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is worse</a:t>
            </a:r>
            <a:endParaRPr kumimoji="0" lang="en-CH"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
        <p:nvSpPr>
          <p:cNvPr id="8" name="TextBox 7">
            <a:extLst>
              <a:ext uri="{FF2B5EF4-FFF2-40B4-BE49-F238E27FC236}">
                <a16:creationId xmlns:a16="http://schemas.microsoft.com/office/drawing/2014/main" id="{09A2780A-A316-4EEC-A50B-F4ADDA4E0AB1}"/>
              </a:ext>
            </a:extLst>
          </p:cNvPr>
          <p:cNvSpPr txBox="1"/>
          <p:nvPr/>
        </p:nvSpPr>
        <p:spPr>
          <a:xfrm>
            <a:off x="3362256" y="5592872"/>
            <a:ext cx="2642450" cy="523220"/>
          </a:xfrm>
          <a:prstGeom prst="rect">
            <a:avLst/>
          </a:prstGeom>
          <a:noFill/>
          <a:ln w="28575">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Lower</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is worse</a:t>
            </a:r>
            <a:endParaRPr kumimoji="0" lang="en-CH"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234731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EFEB-1539-61AF-7CDC-E306C2F3E34C}"/>
              </a:ext>
            </a:extLst>
          </p:cNvPr>
          <p:cNvSpPr>
            <a:spLocks noGrp="1"/>
          </p:cNvSpPr>
          <p:nvPr>
            <p:ph type="title"/>
          </p:nvPr>
        </p:nvSpPr>
        <p:spPr/>
        <p:txBody>
          <a:bodyPr/>
          <a:lstStyle/>
          <a:p>
            <a:r>
              <a:rPr lang="en-US" sz="3800" b="1" dirty="0"/>
              <a:t>Tested Data Patterns</a:t>
            </a:r>
            <a:endParaRPr lang="en-TR" sz="3800" dirty="0"/>
          </a:p>
        </p:txBody>
      </p:sp>
      <p:pic>
        <p:nvPicPr>
          <p:cNvPr id="4" name="Picture 3">
            <a:extLst>
              <a:ext uri="{FF2B5EF4-FFF2-40B4-BE49-F238E27FC236}">
                <a16:creationId xmlns:a16="http://schemas.microsoft.com/office/drawing/2014/main" id="{D4C4DFDD-434C-CA03-69AF-9D02167D1CB9}"/>
              </a:ext>
            </a:extLst>
          </p:cNvPr>
          <p:cNvPicPr>
            <a:picLocks noChangeAspect="1"/>
          </p:cNvPicPr>
          <p:nvPr/>
        </p:nvPicPr>
        <p:blipFill>
          <a:blip r:embed="rId3"/>
          <a:stretch>
            <a:fillRect/>
          </a:stretch>
        </p:blipFill>
        <p:spPr>
          <a:xfrm>
            <a:off x="444435" y="4446160"/>
            <a:ext cx="8273741" cy="1349221"/>
          </a:xfrm>
          <a:prstGeom prst="rect">
            <a:avLst/>
          </a:prstGeom>
        </p:spPr>
      </p:pic>
      <p:sp>
        <p:nvSpPr>
          <p:cNvPr id="13" name="Rectangle 12">
            <a:extLst>
              <a:ext uri="{FF2B5EF4-FFF2-40B4-BE49-F238E27FC236}">
                <a16:creationId xmlns:a16="http://schemas.microsoft.com/office/drawing/2014/main" id="{7DFA6DA4-BBBD-4A6A-BE66-D4949046FCF5}"/>
              </a:ext>
            </a:extLst>
          </p:cNvPr>
          <p:cNvSpPr/>
          <p:nvPr/>
        </p:nvSpPr>
        <p:spPr>
          <a:xfrm>
            <a:off x="2672252" y="2640594"/>
            <a:ext cx="3498889" cy="215113"/>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00000000000000000000000</a:t>
            </a:r>
          </a:p>
        </p:txBody>
      </p:sp>
      <p:sp>
        <p:nvSpPr>
          <p:cNvPr id="14" name="Rectangle 13">
            <a:extLst>
              <a:ext uri="{FF2B5EF4-FFF2-40B4-BE49-F238E27FC236}">
                <a16:creationId xmlns:a16="http://schemas.microsoft.com/office/drawing/2014/main" id="{5B638BA5-8403-4618-AA2C-1A501582B07C}"/>
              </a:ext>
            </a:extLst>
          </p:cNvPr>
          <p:cNvSpPr/>
          <p:nvPr/>
        </p:nvSpPr>
        <p:spPr>
          <a:xfrm>
            <a:off x="2672250" y="2341616"/>
            <a:ext cx="3498889" cy="215112"/>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11111111111111111111111</a:t>
            </a:r>
          </a:p>
        </p:txBody>
      </p:sp>
      <p:sp>
        <p:nvSpPr>
          <p:cNvPr id="15" name="Rectangle 14">
            <a:extLst>
              <a:ext uri="{FF2B5EF4-FFF2-40B4-BE49-F238E27FC236}">
                <a16:creationId xmlns:a16="http://schemas.microsoft.com/office/drawing/2014/main" id="{44B887EB-9602-4B18-8EDA-727403E16238}"/>
              </a:ext>
            </a:extLst>
          </p:cNvPr>
          <p:cNvSpPr/>
          <p:nvPr/>
        </p:nvSpPr>
        <p:spPr>
          <a:xfrm>
            <a:off x="2672249" y="2943693"/>
            <a:ext cx="3498889" cy="215114"/>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11111111111111111111111</a:t>
            </a:r>
          </a:p>
        </p:txBody>
      </p:sp>
      <p:sp>
        <p:nvSpPr>
          <p:cNvPr id="17" name="Rectangle 16">
            <a:extLst>
              <a:ext uri="{FF2B5EF4-FFF2-40B4-BE49-F238E27FC236}">
                <a16:creationId xmlns:a16="http://schemas.microsoft.com/office/drawing/2014/main" id="{AB390C43-3BA7-4248-9DBD-DE55C96D75D2}"/>
              </a:ext>
            </a:extLst>
          </p:cNvPr>
          <p:cNvSpPr/>
          <p:nvPr/>
        </p:nvSpPr>
        <p:spPr>
          <a:xfrm>
            <a:off x="2672248" y="3237466"/>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00000000000000000000000</a:t>
            </a:r>
          </a:p>
        </p:txBody>
      </p:sp>
      <p:sp>
        <p:nvSpPr>
          <p:cNvPr id="18" name="Rectangle 17">
            <a:extLst>
              <a:ext uri="{FF2B5EF4-FFF2-40B4-BE49-F238E27FC236}">
                <a16:creationId xmlns:a16="http://schemas.microsoft.com/office/drawing/2014/main" id="{6C54F6DF-A375-4444-9F94-A13C9ED726CB}"/>
              </a:ext>
            </a:extLst>
          </p:cNvPr>
          <p:cNvSpPr/>
          <p:nvPr/>
        </p:nvSpPr>
        <p:spPr>
          <a:xfrm>
            <a:off x="2672247" y="3688105"/>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00000000000000000000000</a:t>
            </a:r>
          </a:p>
        </p:txBody>
      </p:sp>
      <p:sp>
        <p:nvSpPr>
          <p:cNvPr id="19" name="Rectangle 18">
            <a:extLst>
              <a:ext uri="{FF2B5EF4-FFF2-40B4-BE49-F238E27FC236}">
                <a16:creationId xmlns:a16="http://schemas.microsoft.com/office/drawing/2014/main" id="{796F0EAC-12E9-43FA-8246-DB0C092CD6AC}"/>
              </a:ext>
            </a:extLst>
          </p:cNvPr>
          <p:cNvSpPr/>
          <p:nvPr/>
        </p:nvSpPr>
        <p:spPr>
          <a:xfrm>
            <a:off x="2672248" y="1587283"/>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00000000000000000000000</a:t>
            </a:r>
          </a:p>
        </p:txBody>
      </p:sp>
      <p:sp>
        <p:nvSpPr>
          <p:cNvPr id="20" name="Rectangle 19">
            <a:extLst>
              <a:ext uri="{FF2B5EF4-FFF2-40B4-BE49-F238E27FC236}">
                <a16:creationId xmlns:a16="http://schemas.microsoft.com/office/drawing/2014/main" id="{0BD99C01-7529-4C90-B4D0-708581BDF4D3}"/>
              </a:ext>
            </a:extLst>
          </p:cNvPr>
          <p:cNvSpPr/>
          <p:nvPr/>
        </p:nvSpPr>
        <p:spPr>
          <a:xfrm>
            <a:off x="2672247" y="2037922"/>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00000000000000000000000</a:t>
            </a:r>
          </a:p>
        </p:txBody>
      </p:sp>
      <p:sp>
        <p:nvSpPr>
          <p:cNvPr id="21" name="Rectangle 20">
            <a:extLst>
              <a:ext uri="{FF2B5EF4-FFF2-40B4-BE49-F238E27FC236}">
                <a16:creationId xmlns:a16="http://schemas.microsoft.com/office/drawing/2014/main" id="{0D811A1A-85C7-4F28-BFE7-3F8AA6A9768A}"/>
              </a:ext>
            </a:extLst>
          </p:cNvPr>
          <p:cNvSpPr/>
          <p:nvPr/>
        </p:nvSpPr>
        <p:spPr>
          <a:xfrm>
            <a:off x="4218609" y="4395304"/>
            <a:ext cx="4499567" cy="1465387"/>
          </a:xfrm>
          <a:prstGeom prst="rect">
            <a:avLst/>
          </a:prstGeom>
          <a:solidFill>
            <a:schemeClr val="bg1">
              <a:lumMod val="95000"/>
              <a:alpha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2" name="Rectangle 21">
            <a:extLst>
              <a:ext uri="{FF2B5EF4-FFF2-40B4-BE49-F238E27FC236}">
                <a16:creationId xmlns:a16="http://schemas.microsoft.com/office/drawing/2014/main" id="{1BA07280-956E-4B76-B06D-F3E20E9F886C}"/>
              </a:ext>
            </a:extLst>
          </p:cNvPr>
          <p:cNvSpPr/>
          <p:nvPr/>
        </p:nvSpPr>
        <p:spPr>
          <a:xfrm>
            <a:off x="591930" y="4845878"/>
            <a:ext cx="3357218" cy="278296"/>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3" name="Rectangle 22">
            <a:extLst>
              <a:ext uri="{FF2B5EF4-FFF2-40B4-BE49-F238E27FC236}">
                <a16:creationId xmlns:a16="http://schemas.microsoft.com/office/drawing/2014/main" id="{F985F475-FD08-4E78-9E92-0D7D63662B2A}"/>
              </a:ext>
            </a:extLst>
          </p:cNvPr>
          <p:cNvSpPr/>
          <p:nvPr/>
        </p:nvSpPr>
        <p:spPr>
          <a:xfrm>
            <a:off x="591930" y="5139089"/>
            <a:ext cx="3357218" cy="2782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4" name="Rectangle 23">
            <a:extLst>
              <a:ext uri="{FF2B5EF4-FFF2-40B4-BE49-F238E27FC236}">
                <a16:creationId xmlns:a16="http://schemas.microsoft.com/office/drawing/2014/main" id="{5AE781CD-7DCA-48A2-B493-75AF7F1A76B8}"/>
              </a:ext>
            </a:extLst>
          </p:cNvPr>
          <p:cNvSpPr/>
          <p:nvPr/>
        </p:nvSpPr>
        <p:spPr>
          <a:xfrm>
            <a:off x="591930" y="5429885"/>
            <a:ext cx="3357218" cy="278296"/>
          </a:xfrm>
          <a:prstGeom prst="re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5" name="TextBox 24">
            <a:extLst>
              <a:ext uri="{FF2B5EF4-FFF2-40B4-BE49-F238E27FC236}">
                <a16:creationId xmlns:a16="http://schemas.microsoft.com/office/drawing/2014/main" id="{879E8603-21E7-4AF1-A87E-F37C73BCF412}"/>
              </a:ext>
            </a:extLst>
          </p:cNvPr>
          <p:cNvSpPr txBox="1"/>
          <p:nvPr/>
        </p:nvSpPr>
        <p:spPr>
          <a:xfrm rot="16200000">
            <a:off x="4206240" y="1747244"/>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6" name="TextBox 25">
            <a:extLst>
              <a:ext uri="{FF2B5EF4-FFF2-40B4-BE49-F238E27FC236}">
                <a16:creationId xmlns:a16="http://schemas.microsoft.com/office/drawing/2014/main" id="{73AC3EC0-0ACD-4C30-975C-1EEDF92D3059}"/>
              </a:ext>
            </a:extLst>
          </p:cNvPr>
          <p:cNvSpPr txBox="1"/>
          <p:nvPr/>
        </p:nvSpPr>
        <p:spPr>
          <a:xfrm rot="16200000">
            <a:off x="2936240" y="1747244"/>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7" name="TextBox 26">
            <a:extLst>
              <a:ext uri="{FF2B5EF4-FFF2-40B4-BE49-F238E27FC236}">
                <a16:creationId xmlns:a16="http://schemas.microsoft.com/office/drawing/2014/main" id="{D29AEE0B-303D-48BA-8ACE-5C4A44527C35}"/>
              </a:ext>
            </a:extLst>
          </p:cNvPr>
          <p:cNvSpPr txBox="1"/>
          <p:nvPr/>
        </p:nvSpPr>
        <p:spPr>
          <a:xfrm rot="16200000">
            <a:off x="5562083" y="1747244"/>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8" name="TextBox 27">
            <a:extLst>
              <a:ext uri="{FF2B5EF4-FFF2-40B4-BE49-F238E27FC236}">
                <a16:creationId xmlns:a16="http://schemas.microsoft.com/office/drawing/2014/main" id="{49E36710-F918-4B6A-9E29-9FDCA407EC20}"/>
              </a:ext>
            </a:extLst>
          </p:cNvPr>
          <p:cNvSpPr txBox="1"/>
          <p:nvPr/>
        </p:nvSpPr>
        <p:spPr>
          <a:xfrm rot="16200000">
            <a:off x="4206240" y="3401081"/>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9" name="TextBox 28">
            <a:extLst>
              <a:ext uri="{FF2B5EF4-FFF2-40B4-BE49-F238E27FC236}">
                <a16:creationId xmlns:a16="http://schemas.microsoft.com/office/drawing/2014/main" id="{B9A44646-9D21-48A6-9BBC-5E663264A737}"/>
              </a:ext>
            </a:extLst>
          </p:cNvPr>
          <p:cNvSpPr txBox="1"/>
          <p:nvPr/>
        </p:nvSpPr>
        <p:spPr>
          <a:xfrm rot="16200000">
            <a:off x="2936240" y="3401081"/>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0" name="TextBox 29">
            <a:extLst>
              <a:ext uri="{FF2B5EF4-FFF2-40B4-BE49-F238E27FC236}">
                <a16:creationId xmlns:a16="http://schemas.microsoft.com/office/drawing/2014/main" id="{0BB39C95-2AE7-4ECD-952B-2E5B3EEE01D9}"/>
              </a:ext>
            </a:extLst>
          </p:cNvPr>
          <p:cNvSpPr txBox="1"/>
          <p:nvPr/>
        </p:nvSpPr>
        <p:spPr>
          <a:xfrm rot="16200000">
            <a:off x="5562083" y="3401081"/>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73993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2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23"/>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7" grpId="0" animBg="1"/>
      <p:bldP spid="18" grpId="0" animBg="1"/>
      <p:bldP spid="19" grpId="0" animBg="1"/>
      <p:bldP spid="20" grpId="0" animBg="1"/>
      <p:bldP spid="22" grpId="0" animBg="1"/>
      <p:bldP spid="22" grpId="1" animBg="1"/>
      <p:bldP spid="23" grpId="0" animBg="1"/>
      <p:bldP spid="23" grpId="1" animBg="1"/>
      <p:bldP spid="24" grpId="0" animBg="1"/>
      <p:bldP spid="25" grpId="0"/>
      <p:bldP spid="26" grpId="0"/>
      <p:bldP spid="27" grpId="0"/>
      <p:bldP spid="28" grpId="0"/>
      <p:bldP spid="29" grpId="0"/>
      <p:bldP spid="30" grpId="0"/>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EFEB-1539-61AF-7CDC-E306C2F3E34C}"/>
              </a:ext>
            </a:extLst>
          </p:cNvPr>
          <p:cNvSpPr>
            <a:spLocks noGrp="1"/>
          </p:cNvSpPr>
          <p:nvPr>
            <p:ph type="title"/>
          </p:nvPr>
        </p:nvSpPr>
        <p:spPr/>
        <p:txBody>
          <a:bodyPr/>
          <a:lstStyle/>
          <a:p>
            <a:r>
              <a:rPr lang="en-US" sz="3800" b="1" dirty="0"/>
              <a:t>Tested Data Patterns</a:t>
            </a:r>
            <a:endParaRPr lang="en-TR" sz="3800" dirty="0"/>
          </a:p>
        </p:txBody>
      </p:sp>
      <p:pic>
        <p:nvPicPr>
          <p:cNvPr id="4" name="Picture 3">
            <a:extLst>
              <a:ext uri="{FF2B5EF4-FFF2-40B4-BE49-F238E27FC236}">
                <a16:creationId xmlns:a16="http://schemas.microsoft.com/office/drawing/2014/main" id="{D4C4DFDD-434C-CA03-69AF-9D02167D1CB9}"/>
              </a:ext>
            </a:extLst>
          </p:cNvPr>
          <p:cNvPicPr>
            <a:picLocks noChangeAspect="1"/>
          </p:cNvPicPr>
          <p:nvPr/>
        </p:nvPicPr>
        <p:blipFill>
          <a:blip r:embed="rId3"/>
          <a:stretch>
            <a:fillRect/>
          </a:stretch>
        </p:blipFill>
        <p:spPr>
          <a:xfrm>
            <a:off x="444435" y="4446160"/>
            <a:ext cx="8273741" cy="1349221"/>
          </a:xfrm>
          <a:prstGeom prst="rect">
            <a:avLst/>
          </a:prstGeom>
        </p:spPr>
      </p:pic>
      <p:sp>
        <p:nvSpPr>
          <p:cNvPr id="13" name="Rectangle 12">
            <a:extLst>
              <a:ext uri="{FF2B5EF4-FFF2-40B4-BE49-F238E27FC236}">
                <a16:creationId xmlns:a16="http://schemas.microsoft.com/office/drawing/2014/main" id="{7DFA6DA4-BBBD-4A6A-BE66-D4949046FCF5}"/>
              </a:ext>
            </a:extLst>
          </p:cNvPr>
          <p:cNvSpPr/>
          <p:nvPr/>
        </p:nvSpPr>
        <p:spPr>
          <a:xfrm>
            <a:off x="2672252" y="2640594"/>
            <a:ext cx="3498889" cy="215113"/>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10101010101010101010101</a:t>
            </a:r>
          </a:p>
        </p:txBody>
      </p:sp>
      <p:sp>
        <p:nvSpPr>
          <p:cNvPr id="14" name="Rectangle 13">
            <a:extLst>
              <a:ext uri="{FF2B5EF4-FFF2-40B4-BE49-F238E27FC236}">
                <a16:creationId xmlns:a16="http://schemas.microsoft.com/office/drawing/2014/main" id="{5B638BA5-8403-4618-AA2C-1A501582B07C}"/>
              </a:ext>
            </a:extLst>
          </p:cNvPr>
          <p:cNvSpPr/>
          <p:nvPr/>
        </p:nvSpPr>
        <p:spPr>
          <a:xfrm>
            <a:off x="2672250" y="2341616"/>
            <a:ext cx="3498889" cy="215112"/>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01010101010101010101010</a:t>
            </a:r>
          </a:p>
        </p:txBody>
      </p:sp>
      <p:sp>
        <p:nvSpPr>
          <p:cNvPr id="15" name="Rectangle 14">
            <a:extLst>
              <a:ext uri="{FF2B5EF4-FFF2-40B4-BE49-F238E27FC236}">
                <a16:creationId xmlns:a16="http://schemas.microsoft.com/office/drawing/2014/main" id="{44B887EB-9602-4B18-8EDA-727403E16238}"/>
              </a:ext>
            </a:extLst>
          </p:cNvPr>
          <p:cNvSpPr/>
          <p:nvPr/>
        </p:nvSpPr>
        <p:spPr>
          <a:xfrm>
            <a:off x="2672249" y="2943693"/>
            <a:ext cx="3498889" cy="215114"/>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01010101010101010101010</a:t>
            </a:r>
          </a:p>
        </p:txBody>
      </p:sp>
      <p:sp>
        <p:nvSpPr>
          <p:cNvPr id="17" name="Rectangle 16">
            <a:extLst>
              <a:ext uri="{FF2B5EF4-FFF2-40B4-BE49-F238E27FC236}">
                <a16:creationId xmlns:a16="http://schemas.microsoft.com/office/drawing/2014/main" id="{AB390C43-3BA7-4248-9DBD-DE55C96D75D2}"/>
              </a:ext>
            </a:extLst>
          </p:cNvPr>
          <p:cNvSpPr/>
          <p:nvPr/>
        </p:nvSpPr>
        <p:spPr>
          <a:xfrm>
            <a:off x="2672248" y="3237466"/>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10101010101010101010101</a:t>
            </a:r>
          </a:p>
        </p:txBody>
      </p:sp>
      <p:sp>
        <p:nvSpPr>
          <p:cNvPr id="18" name="Rectangle 17">
            <a:extLst>
              <a:ext uri="{FF2B5EF4-FFF2-40B4-BE49-F238E27FC236}">
                <a16:creationId xmlns:a16="http://schemas.microsoft.com/office/drawing/2014/main" id="{6C54F6DF-A375-4444-9F94-A13C9ED726CB}"/>
              </a:ext>
            </a:extLst>
          </p:cNvPr>
          <p:cNvSpPr/>
          <p:nvPr/>
        </p:nvSpPr>
        <p:spPr>
          <a:xfrm>
            <a:off x="2672247" y="3688105"/>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10101010101010101010101</a:t>
            </a:r>
          </a:p>
        </p:txBody>
      </p:sp>
      <p:sp>
        <p:nvSpPr>
          <p:cNvPr id="19" name="Rectangle 18">
            <a:extLst>
              <a:ext uri="{FF2B5EF4-FFF2-40B4-BE49-F238E27FC236}">
                <a16:creationId xmlns:a16="http://schemas.microsoft.com/office/drawing/2014/main" id="{796F0EAC-12E9-43FA-8246-DB0C092CD6AC}"/>
              </a:ext>
            </a:extLst>
          </p:cNvPr>
          <p:cNvSpPr/>
          <p:nvPr/>
        </p:nvSpPr>
        <p:spPr>
          <a:xfrm>
            <a:off x="2672248" y="1587283"/>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10101010101010101010101</a:t>
            </a:r>
          </a:p>
        </p:txBody>
      </p:sp>
      <p:sp>
        <p:nvSpPr>
          <p:cNvPr id="20" name="Rectangle 19">
            <a:extLst>
              <a:ext uri="{FF2B5EF4-FFF2-40B4-BE49-F238E27FC236}">
                <a16:creationId xmlns:a16="http://schemas.microsoft.com/office/drawing/2014/main" id="{0BD99C01-7529-4C90-B4D0-708581BDF4D3}"/>
              </a:ext>
            </a:extLst>
          </p:cNvPr>
          <p:cNvSpPr/>
          <p:nvPr/>
        </p:nvSpPr>
        <p:spPr>
          <a:xfrm>
            <a:off x="2672247" y="2037922"/>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10101010101010101010101</a:t>
            </a:r>
          </a:p>
        </p:txBody>
      </p:sp>
      <p:sp>
        <p:nvSpPr>
          <p:cNvPr id="21" name="Rectangle 20">
            <a:extLst>
              <a:ext uri="{FF2B5EF4-FFF2-40B4-BE49-F238E27FC236}">
                <a16:creationId xmlns:a16="http://schemas.microsoft.com/office/drawing/2014/main" id="{0D811A1A-85C7-4F28-BFE7-3F8AA6A9768A}"/>
              </a:ext>
            </a:extLst>
          </p:cNvPr>
          <p:cNvSpPr/>
          <p:nvPr/>
        </p:nvSpPr>
        <p:spPr>
          <a:xfrm>
            <a:off x="2869618" y="4417579"/>
            <a:ext cx="2778561" cy="1465387"/>
          </a:xfrm>
          <a:prstGeom prst="rect">
            <a:avLst/>
          </a:prstGeom>
          <a:solidFill>
            <a:schemeClr val="bg1">
              <a:lumMod val="95000"/>
              <a:alpha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5" name="TextBox 24">
            <a:extLst>
              <a:ext uri="{FF2B5EF4-FFF2-40B4-BE49-F238E27FC236}">
                <a16:creationId xmlns:a16="http://schemas.microsoft.com/office/drawing/2014/main" id="{879E8603-21E7-4AF1-A87E-F37C73BCF412}"/>
              </a:ext>
            </a:extLst>
          </p:cNvPr>
          <p:cNvSpPr txBox="1"/>
          <p:nvPr/>
        </p:nvSpPr>
        <p:spPr>
          <a:xfrm rot="16200000">
            <a:off x="4206240" y="1747244"/>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6" name="TextBox 25">
            <a:extLst>
              <a:ext uri="{FF2B5EF4-FFF2-40B4-BE49-F238E27FC236}">
                <a16:creationId xmlns:a16="http://schemas.microsoft.com/office/drawing/2014/main" id="{73AC3EC0-0ACD-4C30-975C-1EEDF92D3059}"/>
              </a:ext>
            </a:extLst>
          </p:cNvPr>
          <p:cNvSpPr txBox="1"/>
          <p:nvPr/>
        </p:nvSpPr>
        <p:spPr>
          <a:xfrm rot="16200000">
            <a:off x="2936240" y="1747244"/>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7" name="TextBox 26">
            <a:extLst>
              <a:ext uri="{FF2B5EF4-FFF2-40B4-BE49-F238E27FC236}">
                <a16:creationId xmlns:a16="http://schemas.microsoft.com/office/drawing/2014/main" id="{D29AEE0B-303D-48BA-8ACE-5C4A44527C35}"/>
              </a:ext>
            </a:extLst>
          </p:cNvPr>
          <p:cNvSpPr txBox="1"/>
          <p:nvPr/>
        </p:nvSpPr>
        <p:spPr>
          <a:xfrm rot="16200000">
            <a:off x="5562083" y="1747244"/>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8" name="TextBox 27">
            <a:extLst>
              <a:ext uri="{FF2B5EF4-FFF2-40B4-BE49-F238E27FC236}">
                <a16:creationId xmlns:a16="http://schemas.microsoft.com/office/drawing/2014/main" id="{49E36710-F918-4B6A-9E29-9FDCA407EC20}"/>
              </a:ext>
            </a:extLst>
          </p:cNvPr>
          <p:cNvSpPr txBox="1"/>
          <p:nvPr/>
        </p:nvSpPr>
        <p:spPr>
          <a:xfrm rot="16200000">
            <a:off x="4206240" y="3401081"/>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9" name="TextBox 28">
            <a:extLst>
              <a:ext uri="{FF2B5EF4-FFF2-40B4-BE49-F238E27FC236}">
                <a16:creationId xmlns:a16="http://schemas.microsoft.com/office/drawing/2014/main" id="{B9A44646-9D21-48A6-9BBC-5E663264A737}"/>
              </a:ext>
            </a:extLst>
          </p:cNvPr>
          <p:cNvSpPr txBox="1"/>
          <p:nvPr/>
        </p:nvSpPr>
        <p:spPr>
          <a:xfrm rot="16200000">
            <a:off x="2936240" y="3401081"/>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0" name="TextBox 29">
            <a:extLst>
              <a:ext uri="{FF2B5EF4-FFF2-40B4-BE49-F238E27FC236}">
                <a16:creationId xmlns:a16="http://schemas.microsoft.com/office/drawing/2014/main" id="{0BB39C95-2AE7-4ECD-952B-2E5B3EEE01D9}"/>
              </a:ext>
            </a:extLst>
          </p:cNvPr>
          <p:cNvSpPr txBox="1"/>
          <p:nvPr/>
        </p:nvSpPr>
        <p:spPr>
          <a:xfrm rot="16200000">
            <a:off x="5562083" y="3401081"/>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 name="Rectangle 4">
            <a:extLst>
              <a:ext uri="{FF2B5EF4-FFF2-40B4-BE49-F238E27FC236}">
                <a16:creationId xmlns:a16="http://schemas.microsoft.com/office/drawing/2014/main" id="{641FF1B6-9CB1-9908-326A-C75CDA669DE4}"/>
              </a:ext>
            </a:extLst>
          </p:cNvPr>
          <p:cNvSpPr/>
          <p:nvPr/>
        </p:nvSpPr>
        <p:spPr>
          <a:xfrm>
            <a:off x="7202658" y="4388076"/>
            <a:ext cx="1661236" cy="1465387"/>
          </a:xfrm>
          <a:prstGeom prst="rect">
            <a:avLst/>
          </a:prstGeom>
          <a:solidFill>
            <a:schemeClr val="bg1">
              <a:lumMod val="95000"/>
              <a:alpha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61755970"/>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EFEB-1539-61AF-7CDC-E306C2F3E34C}"/>
              </a:ext>
            </a:extLst>
          </p:cNvPr>
          <p:cNvSpPr>
            <a:spLocks noGrp="1"/>
          </p:cNvSpPr>
          <p:nvPr>
            <p:ph type="title"/>
          </p:nvPr>
        </p:nvSpPr>
        <p:spPr/>
        <p:txBody>
          <a:bodyPr/>
          <a:lstStyle/>
          <a:p>
            <a:r>
              <a:rPr lang="en-US" sz="3800" b="1" dirty="0"/>
              <a:t>Tested Data Patterns</a:t>
            </a:r>
            <a:endParaRPr lang="en-TR" sz="3800" dirty="0"/>
          </a:p>
        </p:txBody>
      </p:sp>
      <p:pic>
        <p:nvPicPr>
          <p:cNvPr id="4" name="Picture 3">
            <a:extLst>
              <a:ext uri="{FF2B5EF4-FFF2-40B4-BE49-F238E27FC236}">
                <a16:creationId xmlns:a16="http://schemas.microsoft.com/office/drawing/2014/main" id="{D4C4DFDD-434C-CA03-69AF-9D02167D1CB9}"/>
              </a:ext>
            </a:extLst>
          </p:cNvPr>
          <p:cNvPicPr>
            <a:picLocks noChangeAspect="1"/>
          </p:cNvPicPr>
          <p:nvPr/>
        </p:nvPicPr>
        <p:blipFill>
          <a:blip r:embed="rId3"/>
          <a:stretch>
            <a:fillRect/>
          </a:stretch>
        </p:blipFill>
        <p:spPr>
          <a:xfrm>
            <a:off x="444435" y="4446160"/>
            <a:ext cx="8273741" cy="1349221"/>
          </a:xfrm>
          <a:prstGeom prst="rect">
            <a:avLst/>
          </a:prstGeom>
        </p:spPr>
      </p:pic>
      <p:sp>
        <p:nvSpPr>
          <p:cNvPr id="13" name="Rectangle 12">
            <a:extLst>
              <a:ext uri="{FF2B5EF4-FFF2-40B4-BE49-F238E27FC236}">
                <a16:creationId xmlns:a16="http://schemas.microsoft.com/office/drawing/2014/main" id="{7DFA6DA4-BBBD-4A6A-BE66-D4949046FCF5}"/>
              </a:ext>
            </a:extLst>
          </p:cNvPr>
          <p:cNvSpPr/>
          <p:nvPr/>
        </p:nvSpPr>
        <p:spPr>
          <a:xfrm>
            <a:off x="2672252" y="2640594"/>
            <a:ext cx="3498889" cy="215113"/>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10101010101010101010101</a:t>
            </a:r>
          </a:p>
        </p:txBody>
      </p:sp>
      <p:sp>
        <p:nvSpPr>
          <p:cNvPr id="14" name="Rectangle 13">
            <a:extLst>
              <a:ext uri="{FF2B5EF4-FFF2-40B4-BE49-F238E27FC236}">
                <a16:creationId xmlns:a16="http://schemas.microsoft.com/office/drawing/2014/main" id="{5B638BA5-8403-4618-AA2C-1A501582B07C}"/>
              </a:ext>
            </a:extLst>
          </p:cNvPr>
          <p:cNvSpPr/>
          <p:nvPr/>
        </p:nvSpPr>
        <p:spPr>
          <a:xfrm>
            <a:off x="2672250" y="2341616"/>
            <a:ext cx="3498889" cy="215112"/>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01010101010101010101010</a:t>
            </a:r>
          </a:p>
        </p:txBody>
      </p:sp>
      <p:sp>
        <p:nvSpPr>
          <p:cNvPr id="15" name="Rectangle 14">
            <a:extLst>
              <a:ext uri="{FF2B5EF4-FFF2-40B4-BE49-F238E27FC236}">
                <a16:creationId xmlns:a16="http://schemas.microsoft.com/office/drawing/2014/main" id="{44B887EB-9602-4B18-8EDA-727403E16238}"/>
              </a:ext>
            </a:extLst>
          </p:cNvPr>
          <p:cNvSpPr/>
          <p:nvPr/>
        </p:nvSpPr>
        <p:spPr>
          <a:xfrm>
            <a:off x="2672249" y="2943693"/>
            <a:ext cx="3498889" cy="215114"/>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01010101010101010101010</a:t>
            </a:r>
          </a:p>
        </p:txBody>
      </p:sp>
      <p:sp>
        <p:nvSpPr>
          <p:cNvPr id="17" name="Rectangle 16">
            <a:extLst>
              <a:ext uri="{FF2B5EF4-FFF2-40B4-BE49-F238E27FC236}">
                <a16:creationId xmlns:a16="http://schemas.microsoft.com/office/drawing/2014/main" id="{AB390C43-3BA7-4248-9DBD-DE55C96D75D2}"/>
              </a:ext>
            </a:extLst>
          </p:cNvPr>
          <p:cNvSpPr/>
          <p:nvPr/>
        </p:nvSpPr>
        <p:spPr>
          <a:xfrm>
            <a:off x="2672248" y="3237466"/>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10101010101010101010101</a:t>
            </a:r>
          </a:p>
        </p:txBody>
      </p:sp>
      <p:sp>
        <p:nvSpPr>
          <p:cNvPr id="18" name="Rectangle 17">
            <a:extLst>
              <a:ext uri="{FF2B5EF4-FFF2-40B4-BE49-F238E27FC236}">
                <a16:creationId xmlns:a16="http://schemas.microsoft.com/office/drawing/2014/main" id="{6C54F6DF-A375-4444-9F94-A13C9ED726CB}"/>
              </a:ext>
            </a:extLst>
          </p:cNvPr>
          <p:cNvSpPr/>
          <p:nvPr/>
        </p:nvSpPr>
        <p:spPr>
          <a:xfrm>
            <a:off x="2672247" y="3688105"/>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10101010101010101010101</a:t>
            </a:r>
          </a:p>
        </p:txBody>
      </p:sp>
      <p:sp>
        <p:nvSpPr>
          <p:cNvPr id="19" name="Rectangle 18">
            <a:extLst>
              <a:ext uri="{FF2B5EF4-FFF2-40B4-BE49-F238E27FC236}">
                <a16:creationId xmlns:a16="http://schemas.microsoft.com/office/drawing/2014/main" id="{796F0EAC-12E9-43FA-8246-DB0C092CD6AC}"/>
              </a:ext>
            </a:extLst>
          </p:cNvPr>
          <p:cNvSpPr/>
          <p:nvPr/>
        </p:nvSpPr>
        <p:spPr>
          <a:xfrm>
            <a:off x="2672248" y="1587283"/>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10101010101010101010101</a:t>
            </a:r>
          </a:p>
        </p:txBody>
      </p:sp>
      <p:sp>
        <p:nvSpPr>
          <p:cNvPr id="20" name="Rectangle 19">
            <a:extLst>
              <a:ext uri="{FF2B5EF4-FFF2-40B4-BE49-F238E27FC236}">
                <a16:creationId xmlns:a16="http://schemas.microsoft.com/office/drawing/2014/main" id="{0BD99C01-7529-4C90-B4D0-708581BDF4D3}"/>
              </a:ext>
            </a:extLst>
          </p:cNvPr>
          <p:cNvSpPr/>
          <p:nvPr/>
        </p:nvSpPr>
        <p:spPr>
          <a:xfrm>
            <a:off x="2672247" y="2037922"/>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10101010101010101010101</a:t>
            </a:r>
          </a:p>
        </p:txBody>
      </p:sp>
      <p:sp>
        <p:nvSpPr>
          <p:cNvPr id="25" name="TextBox 24">
            <a:extLst>
              <a:ext uri="{FF2B5EF4-FFF2-40B4-BE49-F238E27FC236}">
                <a16:creationId xmlns:a16="http://schemas.microsoft.com/office/drawing/2014/main" id="{879E8603-21E7-4AF1-A87E-F37C73BCF412}"/>
              </a:ext>
            </a:extLst>
          </p:cNvPr>
          <p:cNvSpPr txBox="1"/>
          <p:nvPr/>
        </p:nvSpPr>
        <p:spPr>
          <a:xfrm rot="16200000">
            <a:off x="4206240" y="1747244"/>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6" name="TextBox 25">
            <a:extLst>
              <a:ext uri="{FF2B5EF4-FFF2-40B4-BE49-F238E27FC236}">
                <a16:creationId xmlns:a16="http://schemas.microsoft.com/office/drawing/2014/main" id="{73AC3EC0-0ACD-4C30-975C-1EEDF92D3059}"/>
              </a:ext>
            </a:extLst>
          </p:cNvPr>
          <p:cNvSpPr txBox="1"/>
          <p:nvPr/>
        </p:nvSpPr>
        <p:spPr>
          <a:xfrm rot="16200000">
            <a:off x="2936240" y="1747244"/>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7" name="TextBox 26">
            <a:extLst>
              <a:ext uri="{FF2B5EF4-FFF2-40B4-BE49-F238E27FC236}">
                <a16:creationId xmlns:a16="http://schemas.microsoft.com/office/drawing/2014/main" id="{D29AEE0B-303D-48BA-8ACE-5C4A44527C35}"/>
              </a:ext>
            </a:extLst>
          </p:cNvPr>
          <p:cNvSpPr txBox="1"/>
          <p:nvPr/>
        </p:nvSpPr>
        <p:spPr>
          <a:xfrm rot="16200000">
            <a:off x="5562083" y="1747244"/>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8" name="TextBox 27">
            <a:extLst>
              <a:ext uri="{FF2B5EF4-FFF2-40B4-BE49-F238E27FC236}">
                <a16:creationId xmlns:a16="http://schemas.microsoft.com/office/drawing/2014/main" id="{49E36710-F918-4B6A-9E29-9FDCA407EC20}"/>
              </a:ext>
            </a:extLst>
          </p:cNvPr>
          <p:cNvSpPr txBox="1"/>
          <p:nvPr/>
        </p:nvSpPr>
        <p:spPr>
          <a:xfrm rot="16200000">
            <a:off x="4206240" y="3401081"/>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9" name="TextBox 28">
            <a:extLst>
              <a:ext uri="{FF2B5EF4-FFF2-40B4-BE49-F238E27FC236}">
                <a16:creationId xmlns:a16="http://schemas.microsoft.com/office/drawing/2014/main" id="{B9A44646-9D21-48A6-9BBC-5E663264A737}"/>
              </a:ext>
            </a:extLst>
          </p:cNvPr>
          <p:cNvSpPr txBox="1"/>
          <p:nvPr/>
        </p:nvSpPr>
        <p:spPr>
          <a:xfrm rot="16200000">
            <a:off x="2936240" y="3401081"/>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0" name="TextBox 29">
            <a:extLst>
              <a:ext uri="{FF2B5EF4-FFF2-40B4-BE49-F238E27FC236}">
                <a16:creationId xmlns:a16="http://schemas.microsoft.com/office/drawing/2014/main" id="{0BB39C95-2AE7-4ECD-952B-2E5B3EEE01D9}"/>
              </a:ext>
            </a:extLst>
          </p:cNvPr>
          <p:cNvSpPr txBox="1"/>
          <p:nvPr/>
        </p:nvSpPr>
        <p:spPr>
          <a:xfrm rot="16200000">
            <a:off x="5562083" y="3401081"/>
            <a:ext cx="35779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6" name="TextBox 5">
            <a:extLst>
              <a:ext uri="{FF2B5EF4-FFF2-40B4-BE49-F238E27FC236}">
                <a16:creationId xmlns:a16="http://schemas.microsoft.com/office/drawing/2014/main" id="{F27361CD-B3CA-C405-7173-E8201A133E7C}"/>
              </a:ext>
            </a:extLst>
          </p:cNvPr>
          <p:cNvSpPr txBox="1"/>
          <p:nvPr/>
        </p:nvSpPr>
        <p:spPr>
          <a:xfrm>
            <a:off x="308759" y="6063367"/>
            <a:ext cx="8409417" cy="40011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Worst-case data pattern (</a:t>
            </a:r>
            <a:r>
              <a:rPr kumimoji="0" lang="en-TR" sz="20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WCDP</a:t>
            </a:r>
            <a:r>
              <a:rPr kumimoji="0" lang="en-TR"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a row: Causes smallest H</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
            </a:r>
            <a:r>
              <a:rPr kumimoji="0" lang="en-TR"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first</a:t>
            </a:r>
            <a:r>
              <a:rPr kumimoji="0" lang="en-TR"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 row</a:t>
            </a:r>
          </a:p>
        </p:txBody>
      </p:sp>
      <p:cxnSp>
        <p:nvCxnSpPr>
          <p:cNvPr id="7" name="Straight Arrow Connector 6">
            <a:extLst>
              <a:ext uri="{FF2B5EF4-FFF2-40B4-BE49-F238E27FC236}">
                <a16:creationId xmlns:a16="http://schemas.microsoft.com/office/drawing/2014/main" id="{11258916-FC91-0C58-D28E-40590D6CCDDB}"/>
              </a:ext>
            </a:extLst>
          </p:cNvPr>
          <p:cNvCxnSpPr/>
          <p:nvPr/>
        </p:nvCxnSpPr>
        <p:spPr>
          <a:xfrm flipH="1">
            <a:off x="3374887" y="4708939"/>
            <a:ext cx="44174" cy="139147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E6D7B34-17D6-FCD7-CF87-3B101DD9A990}"/>
              </a:ext>
            </a:extLst>
          </p:cNvPr>
          <p:cNvCxnSpPr>
            <a:cxnSpLocks/>
          </p:cNvCxnSpPr>
          <p:nvPr/>
        </p:nvCxnSpPr>
        <p:spPr>
          <a:xfrm flipH="1">
            <a:off x="3551583" y="4748696"/>
            <a:ext cx="1294297" cy="135172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D4106473-DD13-9FEE-7735-CEE11674EAA3}"/>
              </a:ext>
            </a:extLst>
          </p:cNvPr>
          <p:cNvCxnSpPr>
            <a:cxnSpLocks/>
          </p:cNvCxnSpPr>
          <p:nvPr/>
        </p:nvCxnSpPr>
        <p:spPr>
          <a:xfrm flipH="1">
            <a:off x="3679687" y="4748696"/>
            <a:ext cx="2853636" cy="135172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0EF5B8B-1161-358E-1B24-22E00BF9A8A1}"/>
              </a:ext>
            </a:extLst>
          </p:cNvPr>
          <p:cNvCxnSpPr>
            <a:cxnSpLocks/>
          </p:cNvCxnSpPr>
          <p:nvPr/>
        </p:nvCxnSpPr>
        <p:spPr>
          <a:xfrm flipH="1">
            <a:off x="3953565" y="4748696"/>
            <a:ext cx="3913810" cy="14003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420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EFEB-1539-61AF-7CDC-E306C2F3E34C}"/>
              </a:ext>
            </a:extLst>
          </p:cNvPr>
          <p:cNvSpPr>
            <a:spLocks noGrp="1"/>
          </p:cNvSpPr>
          <p:nvPr>
            <p:ph type="title"/>
          </p:nvPr>
        </p:nvSpPr>
        <p:spPr/>
        <p:txBody>
          <a:bodyPr/>
          <a:lstStyle/>
          <a:p>
            <a:r>
              <a:rPr lang="en-US" sz="3800" b="1" dirty="0"/>
              <a:t>Two Main Analyses</a:t>
            </a:r>
            <a:endParaRPr lang="en-TR" sz="3800" dirty="0"/>
          </a:p>
        </p:txBody>
      </p:sp>
      <p:sp>
        <p:nvSpPr>
          <p:cNvPr id="3" name="Content Placeholder 2">
            <a:extLst>
              <a:ext uri="{FF2B5EF4-FFF2-40B4-BE49-F238E27FC236}">
                <a16:creationId xmlns:a16="http://schemas.microsoft.com/office/drawing/2014/main" id="{1A2078F0-7A3B-115A-EFDC-7565A03AC873}"/>
              </a:ext>
            </a:extLst>
          </p:cNvPr>
          <p:cNvSpPr>
            <a:spLocks noGrp="1"/>
          </p:cNvSpPr>
          <p:nvPr>
            <p:ph idx="1"/>
          </p:nvPr>
        </p:nvSpPr>
        <p:spPr>
          <a:xfrm>
            <a:off x="75991" y="985652"/>
            <a:ext cx="8987622" cy="5424425"/>
          </a:xfrm>
        </p:spPr>
        <p:txBody>
          <a:bodyPr/>
          <a:lstStyle/>
          <a:p>
            <a:pPr marL="0" indent="0">
              <a:buClr>
                <a:schemeClr val="tx1"/>
              </a:buClr>
              <a:buNone/>
            </a:pPr>
            <a:r>
              <a:rPr lang="en-US" sz="2800" b="1" dirty="0"/>
              <a:t>1. Spatial variation of </a:t>
            </a:r>
            <a:r>
              <a:rPr lang="en-US" sz="2800" b="1" dirty="0" err="1"/>
              <a:t>RowHammer</a:t>
            </a:r>
            <a:r>
              <a:rPr lang="en-US" sz="2800" b="1" dirty="0"/>
              <a:t> vulnerability</a:t>
            </a:r>
          </a:p>
          <a:p>
            <a:pPr marL="0" indent="0">
              <a:buClr>
                <a:schemeClr val="tx1"/>
              </a:buClr>
              <a:buNone/>
            </a:pPr>
            <a:r>
              <a:rPr lang="en-US" sz="2400" dirty="0"/>
              <a:t>How does the </a:t>
            </a:r>
            <a:r>
              <a:rPr lang="en-US" sz="2400" dirty="0" err="1"/>
              <a:t>RowHammer</a:t>
            </a:r>
            <a:r>
              <a:rPr lang="en-US" sz="2400" dirty="0"/>
              <a:t> vulnerability change across </a:t>
            </a:r>
            <a:br>
              <a:rPr lang="en-US" sz="2400" dirty="0"/>
            </a:br>
            <a:r>
              <a:rPr lang="en-US" sz="2400" dirty="0">
                <a:solidFill>
                  <a:srgbClr val="00B0F0"/>
                </a:solidFill>
              </a:rPr>
              <a:t>channels, pseudo-channels, banks, rows</a:t>
            </a:r>
            <a:r>
              <a:rPr lang="en-US" sz="2400" dirty="0"/>
              <a:t> in HBM?</a:t>
            </a:r>
          </a:p>
          <a:p>
            <a:pPr marL="0" indent="0">
              <a:buClr>
                <a:schemeClr val="tx1"/>
              </a:buClr>
              <a:buNone/>
            </a:pPr>
            <a:endParaRPr lang="en-TR" sz="2800" dirty="0">
              <a:solidFill>
                <a:srgbClr val="0070C0"/>
              </a:solidFill>
            </a:endParaRPr>
          </a:p>
          <a:p>
            <a:pPr marL="0" indent="0">
              <a:buClr>
                <a:schemeClr val="tx1"/>
              </a:buClr>
              <a:buNone/>
            </a:pPr>
            <a:endParaRPr lang="en-TR" sz="2800" dirty="0">
              <a:solidFill>
                <a:srgbClr val="0070C0"/>
              </a:solidFill>
            </a:endParaRPr>
          </a:p>
          <a:p>
            <a:pPr marL="0" indent="0">
              <a:buClr>
                <a:schemeClr val="tx1"/>
              </a:buClr>
              <a:buNone/>
            </a:pPr>
            <a:endParaRPr lang="en-TR" sz="300" dirty="0">
              <a:solidFill>
                <a:srgbClr val="0070C0"/>
              </a:solidFill>
            </a:endParaRPr>
          </a:p>
          <a:p>
            <a:pPr marL="0" indent="0">
              <a:buClr>
                <a:schemeClr val="tx1"/>
              </a:buClr>
              <a:buNone/>
            </a:pPr>
            <a:endParaRPr lang="en-TR" sz="6600" dirty="0">
              <a:solidFill>
                <a:srgbClr val="0070C0"/>
              </a:solidFill>
            </a:endParaRPr>
          </a:p>
          <a:p>
            <a:pPr marL="0" indent="0">
              <a:buClr>
                <a:schemeClr val="tx1"/>
              </a:buClr>
              <a:buNone/>
            </a:pPr>
            <a:r>
              <a:rPr lang="en-US" sz="2800" b="1" dirty="0"/>
              <a:t>2.</a:t>
            </a:r>
            <a:r>
              <a:rPr lang="en-US" sz="2800" dirty="0"/>
              <a:t> </a:t>
            </a:r>
            <a:r>
              <a:rPr lang="en-US" sz="2800" b="1" dirty="0"/>
              <a:t>On-DRAM-die </a:t>
            </a:r>
            <a:r>
              <a:rPr lang="en-US" sz="2800" b="1" dirty="0" err="1"/>
              <a:t>RowHammer</a:t>
            </a:r>
            <a:r>
              <a:rPr lang="en-US" sz="2800" b="1" dirty="0"/>
              <a:t> mitigations</a:t>
            </a:r>
          </a:p>
          <a:p>
            <a:pPr marL="0" indent="0">
              <a:buClr>
                <a:schemeClr val="tx1"/>
              </a:buClr>
              <a:buNone/>
            </a:pPr>
            <a:r>
              <a:rPr lang="en-US" sz="2400" dirty="0"/>
              <a:t>Do</a:t>
            </a:r>
            <a:r>
              <a:rPr lang="en-US" sz="2400" dirty="0">
                <a:solidFill>
                  <a:srgbClr val="0070C0"/>
                </a:solidFill>
              </a:rPr>
              <a:t> </a:t>
            </a:r>
            <a:r>
              <a:rPr lang="en-US" sz="2400" dirty="0"/>
              <a:t>real HBM chips implement </a:t>
            </a:r>
            <a:br>
              <a:rPr lang="en-US" sz="2400" dirty="0"/>
            </a:br>
            <a:r>
              <a:rPr lang="en-US" sz="2400" dirty="0">
                <a:solidFill>
                  <a:srgbClr val="00B0F0"/>
                </a:solidFill>
              </a:rPr>
              <a:t>undisclosed</a:t>
            </a:r>
            <a:r>
              <a:rPr lang="en-US" sz="2400" dirty="0"/>
              <a:t> </a:t>
            </a:r>
            <a:r>
              <a:rPr lang="en-US" sz="2400" dirty="0" err="1">
                <a:solidFill>
                  <a:srgbClr val="00B0F0"/>
                </a:solidFill>
              </a:rPr>
              <a:t>RowHammer</a:t>
            </a:r>
            <a:r>
              <a:rPr lang="en-US" sz="2400" dirty="0">
                <a:solidFill>
                  <a:srgbClr val="00B0F0"/>
                </a:solidFill>
              </a:rPr>
              <a:t> mitigations </a:t>
            </a:r>
            <a:br>
              <a:rPr lang="en-US" sz="2400" dirty="0"/>
            </a:br>
            <a:r>
              <a:rPr lang="en-US" sz="2400" dirty="0">
                <a:solidFill>
                  <a:srgbClr val="00B0F0"/>
                </a:solidFill>
              </a:rPr>
              <a:t>resembling</a:t>
            </a:r>
            <a:r>
              <a:rPr lang="en-US" sz="2400" dirty="0"/>
              <a:t> those that exist in DDR4?</a:t>
            </a:r>
          </a:p>
        </p:txBody>
      </p:sp>
      <p:grpSp>
        <p:nvGrpSpPr>
          <p:cNvPr id="163" name="Group 162">
            <a:extLst>
              <a:ext uri="{FF2B5EF4-FFF2-40B4-BE49-F238E27FC236}">
                <a16:creationId xmlns:a16="http://schemas.microsoft.com/office/drawing/2014/main" id="{E0AD3C67-0AE1-8592-721D-6C70ECF074B2}"/>
              </a:ext>
            </a:extLst>
          </p:cNvPr>
          <p:cNvGrpSpPr/>
          <p:nvPr/>
        </p:nvGrpSpPr>
        <p:grpSpPr>
          <a:xfrm>
            <a:off x="1975089" y="2549795"/>
            <a:ext cx="5193822" cy="1641255"/>
            <a:chOff x="111193" y="2350904"/>
            <a:chExt cx="8964509" cy="2832795"/>
          </a:xfrm>
        </p:grpSpPr>
        <p:sp>
          <p:nvSpPr>
            <p:cNvPr id="110" name="Rounded Rectangle 225">
              <a:extLst>
                <a:ext uri="{FF2B5EF4-FFF2-40B4-BE49-F238E27FC236}">
                  <a16:creationId xmlns:a16="http://schemas.microsoft.com/office/drawing/2014/main" id="{EEABCF07-9E25-463B-E270-250AF7DA7E3E}"/>
                </a:ext>
              </a:extLst>
            </p:cNvPr>
            <p:cNvSpPr>
              <a:spLocks noChangeAspect="1"/>
            </p:cNvSpPr>
            <p:nvPr/>
          </p:nvSpPr>
          <p:spPr>
            <a:xfrm>
              <a:off x="111193" y="2350904"/>
              <a:ext cx="2796723" cy="2367191"/>
            </a:xfrm>
            <a:prstGeom prst="roundRect">
              <a:avLst>
                <a:gd name="adj" fmla="val 5443"/>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TextBox 257">
              <a:extLst>
                <a:ext uri="{FF2B5EF4-FFF2-40B4-BE49-F238E27FC236}">
                  <a16:creationId xmlns:a16="http://schemas.microsoft.com/office/drawing/2014/main" id="{662017D4-310C-1958-4CB4-8FFCA84C69A3}"/>
                </a:ext>
              </a:extLst>
            </p:cNvPr>
            <p:cNvSpPr txBox="1">
              <a:spLocks noChangeAspect="1"/>
            </p:cNvSpPr>
            <p:nvPr/>
          </p:nvSpPr>
          <p:spPr>
            <a:xfrm>
              <a:off x="361252" y="4928713"/>
              <a:ext cx="2296607" cy="254986"/>
            </a:xfrm>
            <a:prstGeom prst="rect">
              <a:avLst/>
            </a:prstGeom>
            <a:noFill/>
            <a:ln>
              <a:noFill/>
            </a:ln>
          </p:spPr>
          <p:txBody>
            <a:bodyPr wrap="square" lIns="0" tIns="0" rIns="0" bIns="0" rtlCol="0">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BD5511"/>
                  </a:solidFill>
                  <a:effectLst/>
                  <a:uLnTx/>
                  <a:uFillTx/>
                  <a:latin typeface="Cambria" panose="02040503050406030204" pitchFamily="18" charset="0"/>
                  <a:ea typeface="+mn-ea"/>
                  <a:cs typeface="+mn-cs"/>
                </a:rPr>
                <a:t>DRAM Channel</a:t>
              </a:r>
            </a:p>
          </p:txBody>
        </p:sp>
        <p:cxnSp>
          <p:nvCxnSpPr>
            <p:cNvPr id="112" name="Straight Connector 85">
              <a:extLst>
                <a:ext uri="{FF2B5EF4-FFF2-40B4-BE49-F238E27FC236}">
                  <a16:creationId xmlns:a16="http://schemas.microsoft.com/office/drawing/2014/main" id="{B944C7D8-575F-F4BF-7475-094E4A865044}"/>
                </a:ext>
              </a:extLst>
            </p:cNvPr>
            <p:cNvCxnSpPr>
              <a:cxnSpLocks noChangeAspect="1"/>
            </p:cNvCxnSpPr>
            <p:nvPr/>
          </p:nvCxnSpPr>
          <p:spPr>
            <a:xfrm>
              <a:off x="492956" y="3543672"/>
              <a:ext cx="1296599" cy="0"/>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113" name="Straight Connector 85">
              <a:extLst>
                <a:ext uri="{FF2B5EF4-FFF2-40B4-BE49-F238E27FC236}">
                  <a16:creationId xmlns:a16="http://schemas.microsoft.com/office/drawing/2014/main" id="{52B5B37E-B41B-B071-218F-348156192FEA}"/>
                </a:ext>
              </a:extLst>
            </p:cNvPr>
            <p:cNvCxnSpPr>
              <a:cxnSpLocks noChangeAspect="1"/>
              <a:stCxn id="156" idx="2"/>
              <a:endCxn id="114" idx="0"/>
            </p:cNvCxnSpPr>
            <p:nvPr/>
          </p:nvCxnSpPr>
          <p:spPr>
            <a:xfrm flipH="1">
              <a:off x="1789555" y="3335248"/>
              <a:ext cx="1056" cy="416848"/>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sp>
          <p:nvSpPr>
            <p:cNvPr id="114" name="Rounded Rectangle 278">
              <a:extLst>
                <a:ext uri="{FF2B5EF4-FFF2-40B4-BE49-F238E27FC236}">
                  <a16:creationId xmlns:a16="http://schemas.microsoft.com/office/drawing/2014/main" id="{B51BB3BE-C69D-75A4-46E8-FC207D040DC3}"/>
                </a:ext>
              </a:extLst>
            </p:cNvPr>
            <p:cNvSpPr>
              <a:spLocks noChangeAspect="1"/>
            </p:cNvSpPr>
            <p:nvPr/>
          </p:nvSpPr>
          <p:spPr>
            <a:xfrm>
              <a:off x="786433" y="3752096"/>
              <a:ext cx="2006244" cy="7871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Pseudo-Channel</a:t>
              </a:r>
            </a:p>
          </p:txBody>
        </p:sp>
        <p:grpSp>
          <p:nvGrpSpPr>
            <p:cNvPr id="115" name="Group 114">
              <a:extLst>
                <a:ext uri="{FF2B5EF4-FFF2-40B4-BE49-F238E27FC236}">
                  <a16:creationId xmlns:a16="http://schemas.microsoft.com/office/drawing/2014/main" id="{36D053DB-F6A6-4714-8192-7B5B71C70CBB}"/>
                </a:ext>
              </a:extLst>
            </p:cNvPr>
            <p:cNvGrpSpPr>
              <a:grpSpLocks noChangeAspect="1"/>
            </p:cNvGrpSpPr>
            <p:nvPr/>
          </p:nvGrpSpPr>
          <p:grpSpPr>
            <a:xfrm>
              <a:off x="149883" y="2429441"/>
              <a:ext cx="478100" cy="2114050"/>
              <a:chOff x="3744270" y="2786152"/>
              <a:chExt cx="289756" cy="1281239"/>
            </a:xfrm>
          </p:grpSpPr>
          <p:sp>
            <p:nvSpPr>
              <p:cNvPr id="116" name="Rounded Rectangle 283">
                <a:extLst>
                  <a:ext uri="{FF2B5EF4-FFF2-40B4-BE49-F238E27FC236}">
                    <a16:creationId xmlns:a16="http://schemas.microsoft.com/office/drawing/2014/main" id="{4C0C7583-1EC2-1DF3-0172-F3E533A6030A}"/>
                  </a:ext>
                </a:extLst>
              </p:cNvPr>
              <p:cNvSpPr/>
              <p:nvPr/>
            </p:nvSpPr>
            <p:spPr>
              <a:xfrm rot="5400000">
                <a:off x="3246336" y="3307676"/>
                <a:ext cx="1276049" cy="238186"/>
              </a:xfrm>
              <a:prstGeom prst="roundRect">
                <a:avLst>
                  <a:gd name="adj" fmla="val 5443"/>
                </a:avLst>
              </a:prstGeom>
              <a:solidFill>
                <a:schemeClr val="tx1"/>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矩形 19">
                <a:extLst>
                  <a:ext uri="{FF2B5EF4-FFF2-40B4-BE49-F238E27FC236}">
                    <a16:creationId xmlns:a16="http://schemas.microsoft.com/office/drawing/2014/main" id="{82C1EB81-C865-D040-C05C-FD438FB31BD1}"/>
                  </a:ext>
                </a:extLst>
              </p:cNvPr>
              <p:cNvSpPr/>
              <p:nvPr/>
            </p:nvSpPr>
            <p:spPr>
              <a:xfrm rot="5400000">
                <a:off x="3248528" y="3281894"/>
                <a:ext cx="1281239" cy="289756"/>
              </a:xfrm>
              <a:prstGeom prst="rect">
                <a:avLst/>
              </a:prstGeom>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等线" panose="02010600030101010101" pitchFamily="2" charset="-122"/>
                    <a:cs typeface="+mn-cs"/>
                  </a:rPr>
                  <a:t>TSVs</a:t>
                </a:r>
              </a:p>
            </p:txBody>
          </p:sp>
        </p:grpSp>
        <p:grpSp>
          <p:nvGrpSpPr>
            <p:cNvPr id="118" name="Group 117">
              <a:extLst>
                <a:ext uri="{FF2B5EF4-FFF2-40B4-BE49-F238E27FC236}">
                  <a16:creationId xmlns:a16="http://schemas.microsoft.com/office/drawing/2014/main" id="{D6A1C47C-D67F-C27A-E0E9-4964DBBF0CB4}"/>
                </a:ext>
              </a:extLst>
            </p:cNvPr>
            <p:cNvGrpSpPr/>
            <p:nvPr/>
          </p:nvGrpSpPr>
          <p:grpSpPr>
            <a:xfrm>
              <a:off x="2712337" y="2371157"/>
              <a:ext cx="3182342" cy="2811092"/>
              <a:chOff x="2706980" y="3285557"/>
              <a:chExt cx="3182342" cy="2811092"/>
            </a:xfrm>
          </p:grpSpPr>
          <p:sp>
            <p:nvSpPr>
              <p:cNvPr id="119" name="Rounded Rectangle 115">
                <a:extLst>
                  <a:ext uri="{FF2B5EF4-FFF2-40B4-BE49-F238E27FC236}">
                    <a16:creationId xmlns:a16="http://schemas.microsoft.com/office/drawing/2014/main" id="{C0D8AE7B-2BEB-2F13-D41B-49A71902A068}"/>
                  </a:ext>
                </a:extLst>
              </p:cNvPr>
              <p:cNvSpPr>
                <a:spLocks noChangeAspect="1"/>
              </p:cNvSpPr>
              <p:nvPr/>
            </p:nvSpPr>
            <p:spPr>
              <a:xfrm>
                <a:off x="3092601" y="3288213"/>
                <a:ext cx="2796721" cy="2367191"/>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TextBox 257">
                <a:extLst>
                  <a:ext uri="{FF2B5EF4-FFF2-40B4-BE49-F238E27FC236}">
                    <a16:creationId xmlns:a16="http://schemas.microsoft.com/office/drawing/2014/main" id="{4F75F541-D6F6-ADB7-99B8-B9063E4E1ABD}"/>
                  </a:ext>
                </a:extLst>
              </p:cNvPr>
              <p:cNvSpPr txBox="1">
                <a:spLocks noChangeAspect="1"/>
              </p:cNvSpPr>
              <p:nvPr/>
            </p:nvSpPr>
            <p:spPr>
              <a:xfrm>
                <a:off x="3634847" y="5841663"/>
                <a:ext cx="1729717" cy="254986"/>
              </a:xfrm>
              <a:prstGeom prst="rect">
                <a:avLst/>
              </a:prstGeom>
              <a:noFill/>
            </p:spPr>
            <p:txBody>
              <a:bodyPr wrap="square" lIns="0" tIns="0" rIns="0" bIns="0" rtlCol="0">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200" b="1" i="0" u="none" strike="noStrike" kern="1200" cap="none" spc="0" normalizeH="0" baseline="0" noProof="0">
                    <a:ln>
                      <a:noFill/>
                    </a:ln>
                    <a:solidFill>
                      <a:srgbClr val="70AD47">
                        <a:lumMod val="75000"/>
                      </a:srgbClr>
                    </a:solidFill>
                    <a:effectLst/>
                    <a:uLnTx/>
                    <a:uFillTx/>
                    <a:latin typeface="Cambria" panose="02040503050406030204" pitchFamily="18" charset="0"/>
                    <a:ea typeface="+mn-ea"/>
                    <a:cs typeface="+mn-cs"/>
                  </a:rPr>
                  <a:t>DRAM Bank</a:t>
                </a:r>
              </a:p>
            </p:txBody>
          </p:sp>
          <p:sp>
            <p:nvSpPr>
              <p:cNvPr id="121" name="Rounded Rectangle 234">
                <a:extLst>
                  <a:ext uri="{FF2B5EF4-FFF2-40B4-BE49-F238E27FC236}">
                    <a16:creationId xmlns:a16="http://schemas.microsoft.com/office/drawing/2014/main" id="{74F1AC54-8F96-163D-A93A-DC46B6688514}"/>
                  </a:ext>
                </a:extLst>
              </p:cNvPr>
              <p:cNvSpPr>
                <a:spLocks/>
              </p:cNvSpPr>
              <p:nvPr/>
            </p:nvSpPr>
            <p:spPr>
              <a:xfrm>
                <a:off x="3220967" y="3399597"/>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Subarray</a:t>
                </a:r>
              </a:p>
            </p:txBody>
          </p:sp>
          <p:sp>
            <p:nvSpPr>
              <p:cNvPr id="122" name="Rectangle 121">
                <a:extLst>
                  <a:ext uri="{FF2B5EF4-FFF2-40B4-BE49-F238E27FC236}">
                    <a16:creationId xmlns:a16="http://schemas.microsoft.com/office/drawing/2014/main" id="{81CBF75D-39B6-70C9-4E5E-E62F3A4CD50F}"/>
                  </a:ext>
                </a:extLst>
              </p:cNvPr>
              <p:cNvSpPr>
                <a:spLocks noChangeAspect="1"/>
              </p:cNvSpPr>
              <p:nvPr/>
            </p:nvSpPr>
            <p:spPr>
              <a:xfrm rot="5400000">
                <a:off x="4099502" y="4268123"/>
                <a:ext cx="780793" cy="43825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a:ln>
                      <a:noFill/>
                    </a:ln>
                    <a:solidFill>
                      <a:srgbClr val="5B9BD5">
                        <a:lumMod val="20000"/>
                        <a:lumOff val="80000"/>
                      </a:srgbClr>
                    </a:solidFill>
                    <a:effectLst/>
                    <a:uLnTx/>
                    <a:uFillTx/>
                    <a:latin typeface="Calibri" panose="020F0502020204030204"/>
                    <a:ea typeface="等线" panose="02010600030101010101" pitchFamily="2" charset="-122"/>
                    <a:cs typeface="+mn-cs"/>
                  </a:rPr>
                  <a:t>. . .</a:t>
                </a:r>
              </a:p>
            </p:txBody>
          </p:sp>
          <p:sp>
            <p:nvSpPr>
              <p:cNvPr id="123" name="Rounded Rectangle 270">
                <a:extLst>
                  <a:ext uri="{FF2B5EF4-FFF2-40B4-BE49-F238E27FC236}">
                    <a16:creationId xmlns:a16="http://schemas.microsoft.com/office/drawing/2014/main" id="{344BB962-9EA3-3E35-EE32-B2F97C6C5A42}"/>
                  </a:ext>
                </a:extLst>
              </p:cNvPr>
              <p:cNvSpPr>
                <a:spLocks/>
              </p:cNvSpPr>
              <p:nvPr/>
            </p:nvSpPr>
            <p:spPr>
              <a:xfrm>
                <a:off x="3220967" y="4041898"/>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Rounded Rectangle 271">
                <a:extLst>
                  <a:ext uri="{FF2B5EF4-FFF2-40B4-BE49-F238E27FC236}">
                    <a16:creationId xmlns:a16="http://schemas.microsoft.com/office/drawing/2014/main" id="{F10F1AC8-2882-4300-5816-3A15D9C6DDFC}"/>
                  </a:ext>
                </a:extLst>
              </p:cNvPr>
              <p:cNvSpPr>
                <a:spLocks/>
              </p:cNvSpPr>
              <p:nvPr/>
            </p:nvSpPr>
            <p:spPr>
              <a:xfrm>
                <a:off x="3215727" y="5030012"/>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25" name="Straight Connector 124">
                <a:extLst>
                  <a:ext uri="{FF2B5EF4-FFF2-40B4-BE49-F238E27FC236}">
                    <a16:creationId xmlns:a16="http://schemas.microsoft.com/office/drawing/2014/main" id="{3EF78C0A-7252-1B11-9C37-246957A7926B}"/>
                  </a:ext>
                </a:extLst>
              </p:cNvPr>
              <p:cNvCxnSpPr>
                <a:cxnSpLocks noChangeAspect="1"/>
              </p:cNvCxnSpPr>
              <p:nvPr/>
            </p:nvCxnSpPr>
            <p:spPr>
              <a:xfrm>
                <a:off x="2728563" y="4217615"/>
                <a:ext cx="361256" cy="1343854"/>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26" name="Straight Connector 125">
                <a:extLst>
                  <a:ext uri="{FF2B5EF4-FFF2-40B4-BE49-F238E27FC236}">
                    <a16:creationId xmlns:a16="http://schemas.microsoft.com/office/drawing/2014/main" id="{117291D0-C83C-1C00-6460-1BD9B508C91B}"/>
                  </a:ext>
                </a:extLst>
              </p:cNvPr>
              <p:cNvCxnSpPr>
                <a:cxnSpLocks noChangeAspect="1"/>
              </p:cNvCxnSpPr>
              <p:nvPr/>
            </p:nvCxnSpPr>
            <p:spPr>
              <a:xfrm rot="180000" flipV="1">
                <a:off x="2706980" y="3285557"/>
                <a:ext cx="459458" cy="109617"/>
              </a:xfrm>
              <a:prstGeom prst="line">
                <a:avLst/>
              </a:prstGeom>
              <a:ln w="38100">
                <a:prstDash val="sysDot"/>
              </a:ln>
            </p:spPr>
            <p:style>
              <a:lnRef idx="1">
                <a:schemeClr val="dk1"/>
              </a:lnRef>
              <a:fillRef idx="0">
                <a:schemeClr val="dk1"/>
              </a:fillRef>
              <a:effectRef idx="0">
                <a:schemeClr val="dk1"/>
              </a:effectRef>
              <a:fontRef idx="minor">
                <a:schemeClr val="tx1"/>
              </a:fontRef>
            </p:style>
          </p:cxnSp>
        </p:grpSp>
        <p:sp>
          <p:nvSpPr>
            <p:cNvPr id="127" name="DRAM Subarray Label">
              <a:extLst>
                <a:ext uri="{FF2B5EF4-FFF2-40B4-BE49-F238E27FC236}">
                  <a16:creationId xmlns:a16="http://schemas.microsoft.com/office/drawing/2014/main" id="{C0CCDCF0-FD0F-14BC-5403-8F005CDEC80D}"/>
                </a:ext>
              </a:extLst>
            </p:cNvPr>
            <p:cNvSpPr txBox="1">
              <a:spLocks noChangeAspect="1"/>
            </p:cNvSpPr>
            <p:nvPr/>
          </p:nvSpPr>
          <p:spPr>
            <a:xfrm>
              <a:off x="6035274" y="4925756"/>
              <a:ext cx="3040428" cy="254986"/>
            </a:xfrm>
            <a:prstGeom prst="rect">
              <a:avLst/>
            </a:prstGeom>
            <a:noFill/>
          </p:spPr>
          <p:txBody>
            <a:bodyPr wrap="square" lIns="0" tIns="0" rIns="0" bIns="0" rtlCol="0">
              <a:spAutoFit/>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mbria" panose="02040503050406030204" pitchFamily="18" charset="0"/>
                  <a:ea typeface="+mn-ea"/>
                  <a:cs typeface="+mn-cs"/>
                </a:rPr>
                <a:t>DRAM Subarray</a:t>
              </a:r>
            </a:p>
          </p:txBody>
        </p:sp>
        <p:sp>
          <p:nvSpPr>
            <p:cNvPr id="128" name="Subarray">
              <a:extLst>
                <a:ext uri="{FF2B5EF4-FFF2-40B4-BE49-F238E27FC236}">
                  <a16:creationId xmlns:a16="http://schemas.microsoft.com/office/drawing/2014/main" id="{B23C0407-0946-2448-76F0-0AD31D4FECB6}"/>
                </a:ext>
              </a:extLst>
            </p:cNvPr>
            <p:cNvSpPr>
              <a:spLocks/>
            </p:cNvSpPr>
            <p:nvPr/>
          </p:nvSpPr>
          <p:spPr>
            <a:xfrm>
              <a:off x="6035273" y="2382083"/>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29" name="Straight Connector 128">
              <a:extLst>
                <a:ext uri="{FF2B5EF4-FFF2-40B4-BE49-F238E27FC236}">
                  <a16:creationId xmlns:a16="http://schemas.microsoft.com/office/drawing/2014/main" id="{EDC4AD0A-0C31-94DD-A28E-44BAC3327A16}"/>
                </a:ext>
              </a:extLst>
            </p:cNvPr>
            <p:cNvCxnSpPr>
              <a:cxnSpLocks noChangeAspect="1"/>
            </p:cNvCxnSpPr>
            <p:nvPr/>
          </p:nvCxnSpPr>
          <p:spPr>
            <a:xfrm flipV="1">
              <a:off x="5789043" y="2420250"/>
              <a:ext cx="289782" cy="69143"/>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30" name="Straight Connector 129">
              <a:extLst>
                <a:ext uri="{FF2B5EF4-FFF2-40B4-BE49-F238E27FC236}">
                  <a16:creationId xmlns:a16="http://schemas.microsoft.com/office/drawing/2014/main" id="{E2A3BC1A-693A-9E1A-1369-3EE593FA161F}"/>
                </a:ext>
              </a:extLst>
            </p:cNvPr>
            <p:cNvCxnSpPr>
              <a:cxnSpLocks noChangeAspect="1"/>
            </p:cNvCxnSpPr>
            <p:nvPr/>
          </p:nvCxnSpPr>
          <p:spPr>
            <a:xfrm>
              <a:off x="5821102" y="3025197"/>
              <a:ext cx="217853" cy="1659280"/>
            </a:xfrm>
            <a:prstGeom prst="line">
              <a:avLst/>
            </a:prstGeom>
            <a:ln w="38100">
              <a:prstDash val="sysDot"/>
            </a:ln>
          </p:spPr>
          <p:style>
            <a:lnRef idx="1">
              <a:schemeClr val="dk1"/>
            </a:lnRef>
            <a:fillRef idx="0">
              <a:schemeClr val="dk1"/>
            </a:fillRef>
            <a:effectRef idx="0">
              <a:schemeClr val="dk1"/>
            </a:effectRef>
            <a:fontRef idx="minor">
              <a:schemeClr val="tx1"/>
            </a:fontRef>
          </p:style>
        </p:cxnSp>
        <p:sp>
          <p:nvSpPr>
            <p:cNvPr id="131" name="Subarray">
              <a:extLst>
                <a:ext uri="{FF2B5EF4-FFF2-40B4-BE49-F238E27FC236}">
                  <a16:creationId xmlns:a16="http://schemas.microsoft.com/office/drawing/2014/main" id="{69C933E5-5C69-D65A-138B-D3B10C0D5CD7}"/>
                </a:ext>
              </a:extLst>
            </p:cNvPr>
            <p:cNvSpPr>
              <a:spLocks/>
            </p:cNvSpPr>
            <p:nvPr/>
          </p:nvSpPr>
          <p:spPr>
            <a:xfrm>
              <a:off x="6035273" y="2382083"/>
              <a:ext cx="3040429" cy="2367191"/>
            </a:xfrm>
            <a:prstGeom prst="roundRect">
              <a:avLst>
                <a:gd name="adj" fmla="val 5443"/>
              </a:avLst>
            </a:prstGeom>
            <a:solidFill>
              <a:srgbClr val="FFFFFF">
                <a:alpha val="8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32" name="Straight Connector 131">
              <a:extLst>
                <a:ext uri="{FF2B5EF4-FFF2-40B4-BE49-F238E27FC236}">
                  <a16:creationId xmlns:a16="http://schemas.microsoft.com/office/drawing/2014/main" id="{D2DBA576-0DA0-91C3-D5B3-F4A83AFF4C13}"/>
                </a:ext>
              </a:extLst>
            </p:cNvPr>
            <p:cNvCxnSpPr>
              <a:cxnSpLocks/>
            </p:cNvCxnSpPr>
            <p:nvPr/>
          </p:nvCxnSpPr>
          <p:spPr>
            <a:xfrm>
              <a:off x="6117143" y="3208126"/>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32E15CB7-276B-9AAF-4834-266A315C6A67}"/>
                </a:ext>
              </a:extLst>
            </p:cNvPr>
            <p:cNvCxnSpPr>
              <a:cxnSpLocks/>
            </p:cNvCxnSpPr>
            <p:nvPr/>
          </p:nvCxnSpPr>
          <p:spPr>
            <a:xfrm>
              <a:off x="6117143" y="3527436"/>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CC071A6A-6B97-0462-61B9-8E76FD2D9C51}"/>
                </a:ext>
              </a:extLst>
            </p:cNvPr>
            <p:cNvCxnSpPr>
              <a:cxnSpLocks/>
            </p:cNvCxnSpPr>
            <p:nvPr/>
          </p:nvCxnSpPr>
          <p:spPr>
            <a:xfrm>
              <a:off x="6117143" y="3844980"/>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72A51628-B92D-E199-107E-2E34E4C92DDB}"/>
                </a:ext>
              </a:extLst>
            </p:cNvPr>
            <p:cNvCxnSpPr>
              <a:cxnSpLocks/>
            </p:cNvCxnSpPr>
            <p:nvPr/>
          </p:nvCxnSpPr>
          <p:spPr>
            <a:xfrm>
              <a:off x="6117143" y="4158960"/>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83EFC7CA-C9AA-B057-7CA1-8D2420EC2D22}"/>
                </a:ext>
              </a:extLst>
            </p:cNvPr>
            <p:cNvCxnSpPr>
              <a:cxnSpLocks/>
            </p:cNvCxnSpPr>
            <p:nvPr/>
          </p:nvCxnSpPr>
          <p:spPr>
            <a:xfrm>
              <a:off x="6117143" y="4457200"/>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7" name="Rectangle 136">
              <a:extLst>
                <a:ext uri="{FF2B5EF4-FFF2-40B4-BE49-F238E27FC236}">
                  <a16:creationId xmlns:a16="http://schemas.microsoft.com/office/drawing/2014/main" id="{9675A66D-F9C0-7E55-9060-1AB54696AF94}"/>
                </a:ext>
              </a:extLst>
            </p:cNvPr>
            <p:cNvSpPr/>
            <p:nvPr/>
          </p:nvSpPr>
          <p:spPr>
            <a:xfrm>
              <a:off x="6281215" y="3052902"/>
              <a:ext cx="2503610" cy="302470"/>
            </a:xfrm>
            <a:prstGeom prst="rect">
              <a:avLst/>
            </a:prstGeom>
            <a:solidFill>
              <a:srgbClr val="DEEBF7">
                <a:alpha val="52157"/>
              </a:srgb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138" name="Rectangle 137">
              <a:extLst>
                <a:ext uri="{FF2B5EF4-FFF2-40B4-BE49-F238E27FC236}">
                  <a16:creationId xmlns:a16="http://schemas.microsoft.com/office/drawing/2014/main" id="{E6C44C27-47D8-0757-919E-77A0CEE08C66}"/>
                </a:ext>
              </a:extLst>
            </p:cNvPr>
            <p:cNvSpPr/>
            <p:nvPr/>
          </p:nvSpPr>
          <p:spPr>
            <a:xfrm>
              <a:off x="6281215" y="4313915"/>
              <a:ext cx="2503610" cy="30247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2B03B5CA-B0F9-CC15-B826-DCBC94498776}"/>
                </a:ext>
              </a:extLst>
            </p:cNvPr>
            <p:cNvSpPr/>
            <p:nvPr/>
          </p:nvSpPr>
          <p:spPr>
            <a:xfrm>
              <a:off x="6185985" y="2379547"/>
              <a:ext cx="2831753" cy="47809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of DRAM cells</a:t>
              </a:r>
            </a:p>
          </p:txBody>
        </p:sp>
        <p:cxnSp>
          <p:nvCxnSpPr>
            <p:cNvPr id="140" name="Straight Arrow Connector 139">
              <a:extLst>
                <a:ext uri="{FF2B5EF4-FFF2-40B4-BE49-F238E27FC236}">
                  <a16:creationId xmlns:a16="http://schemas.microsoft.com/office/drawing/2014/main" id="{CC1CAF4C-E88D-7463-8638-867021E42D92}"/>
                </a:ext>
              </a:extLst>
            </p:cNvPr>
            <p:cNvCxnSpPr>
              <a:cxnSpLocks/>
              <a:stCxn id="139" idx="2"/>
              <a:endCxn id="137" idx="0"/>
            </p:cNvCxnSpPr>
            <p:nvPr/>
          </p:nvCxnSpPr>
          <p:spPr>
            <a:xfrm flipH="1">
              <a:off x="7533020" y="2857645"/>
              <a:ext cx="68841" cy="1952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1" name="Rectangle 140">
              <a:extLst>
                <a:ext uri="{FF2B5EF4-FFF2-40B4-BE49-F238E27FC236}">
                  <a16:creationId xmlns:a16="http://schemas.microsoft.com/office/drawing/2014/main" id="{008B21FB-0518-2336-F4F4-6E389970638E}"/>
                </a:ext>
              </a:extLst>
            </p:cNvPr>
            <p:cNvSpPr/>
            <p:nvPr/>
          </p:nvSpPr>
          <p:spPr>
            <a:xfrm>
              <a:off x="6281215" y="3366863"/>
              <a:ext cx="2503610"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42" name="Rectangle 141">
              <a:extLst>
                <a:ext uri="{FF2B5EF4-FFF2-40B4-BE49-F238E27FC236}">
                  <a16:creationId xmlns:a16="http://schemas.microsoft.com/office/drawing/2014/main" id="{FA2A6003-8CC0-0D2C-BE15-9C48FB78EB03}"/>
                </a:ext>
              </a:extLst>
            </p:cNvPr>
            <p:cNvSpPr/>
            <p:nvPr/>
          </p:nvSpPr>
          <p:spPr>
            <a:xfrm>
              <a:off x="6281215" y="3676836"/>
              <a:ext cx="2503610"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3" name="Rectangle 142">
              <a:extLst>
                <a:ext uri="{FF2B5EF4-FFF2-40B4-BE49-F238E27FC236}">
                  <a16:creationId xmlns:a16="http://schemas.microsoft.com/office/drawing/2014/main" id="{7F0484F5-E3A8-AC04-074E-49543ACE515A}"/>
                </a:ext>
              </a:extLst>
            </p:cNvPr>
            <p:cNvSpPr/>
            <p:nvPr/>
          </p:nvSpPr>
          <p:spPr>
            <a:xfrm>
              <a:off x="6281215" y="3990326"/>
              <a:ext cx="2503610"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44" name="Rectangle 143">
              <a:extLst>
                <a:ext uri="{FF2B5EF4-FFF2-40B4-BE49-F238E27FC236}">
                  <a16:creationId xmlns:a16="http://schemas.microsoft.com/office/drawing/2014/main" id="{03E5A7C9-1A46-3414-2195-6A8F0628DA28}"/>
                </a:ext>
              </a:extLst>
            </p:cNvPr>
            <p:cNvSpPr/>
            <p:nvPr/>
          </p:nvSpPr>
          <p:spPr>
            <a:xfrm>
              <a:off x="6281215" y="4305965"/>
              <a:ext cx="2503609"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45" name="Oval 144">
              <a:extLst>
                <a:ext uri="{FF2B5EF4-FFF2-40B4-BE49-F238E27FC236}">
                  <a16:creationId xmlns:a16="http://schemas.microsoft.com/office/drawing/2014/main" id="{B848A431-6A85-A739-6685-5BA8E078D32D}"/>
                </a:ext>
              </a:extLst>
            </p:cNvPr>
            <p:cNvSpPr/>
            <p:nvPr/>
          </p:nvSpPr>
          <p:spPr>
            <a:xfrm>
              <a:off x="6313922"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Oval 145">
              <a:extLst>
                <a:ext uri="{FF2B5EF4-FFF2-40B4-BE49-F238E27FC236}">
                  <a16:creationId xmlns:a16="http://schemas.microsoft.com/office/drawing/2014/main" id="{3408DB05-B687-16C9-06E6-BB5579621EA4}"/>
                </a:ext>
              </a:extLst>
            </p:cNvPr>
            <p:cNvSpPr/>
            <p:nvPr/>
          </p:nvSpPr>
          <p:spPr>
            <a:xfrm>
              <a:off x="6536542"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Oval 146">
              <a:extLst>
                <a:ext uri="{FF2B5EF4-FFF2-40B4-BE49-F238E27FC236}">
                  <a16:creationId xmlns:a16="http://schemas.microsoft.com/office/drawing/2014/main" id="{C4E83DF7-0256-A4B5-605B-CADF85AC14FD}"/>
                </a:ext>
              </a:extLst>
            </p:cNvPr>
            <p:cNvSpPr/>
            <p:nvPr/>
          </p:nvSpPr>
          <p:spPr>
            <a:xfrm>
              <a:off x="6759161"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Oval 147">
              <a:extLst>
                <a:ext uri="{FF2B5EF4-FFF2-40B4-BE49-F238E27FC236}">
                  <a16:creationId xmlns:a16="http://schemas.microsoft.com/office/drawing/2014/main" id="{D326D453-1640-BB2C-000F-5B27DDA99B7B}"/>
                </a:ext>
              </a:extLst>
            </p:cNvPr>
            <p:cNvSpPr/>
            <p:nvPr/>
          </p:nvSpPr>
          <p:spPr>
            <a:xfrm>
              <a:off x="6981780"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Oval 148">
              <a:extLst>
                <a:ext uri="{FF2B5EF4-FFF2-40B4-BE49-F238E27FC236}">
                  <a16:creationId xmlns:a16="http://schemas.microsoft.com/office/drawing/2014/main" id="{F6564622-ADEE-7ED6-CA23-04CFC5BF497D}"/>
                </a:ext>
              </a:extLst>
            </p:cNvPr>
            <p:cNvSpPr/>
            <p:nvPr/>
          </p:nvSpPr>
          <p:spPr>
            <a:xfrm>
              <a:off x="7204400"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Oval 149">
              <a:extLst>
                <a:ext uri="{FF2B5EF4-FFF2-40B4-BE49-F238E27FC236}">
                  <a16:creationId xmlns:a16="http://schemas.microsoft.com/office/drawing/2014/main" id="{04EF8ED3-C994-B19A-CAF9-7CB8F4B84CFD}"/>
                </a:ext>
              </a:extLst>
            </p:cNvPr>
            <p:cNvSpPr/>
            <p:nvPr/>
          </p:nvSpPr>
          <p:spPr>
            <a:xfrm>
              <a:off x="7427019"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Oval 150">
              <a:extLst>
                <a:ext uri="{FF2B5EF4-FFF2-40B4-BE49-F238E27FC236}">
                  <a16:creationId xmlns:a16="http://schemas.microsoft.com/office/drawing/2014/main" id="{67494846-8165-BDCA-01A5-29600C285665}"/>
                </a:ext>
              </a:extLst>
            </p:cNvPr>
            <p:cNvSpPr/>
            <p:nvPr/>
          </p:nvSpPr>
          <p:spPr>
            <a:xfrm>
              <a:off x="7649639"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Oval 151">
              <a:extLst>
                <a:ext uri="{FF2B5EF4-FFF2-40B4-BE49-F238E27FC236}">
                  <a16:creationId xmlns:a16="http://schemas.microsoft.com/office/drawing/2014/main" id="{13B3526A-B01A-BB97-2493-6DE0F6287601}"/>
                </a:ext>
              </a:extLst>
            </p:cNvPr>
            <p:cNvSpPr/>
            <p:nvPr/>
          </p:nvSpPr>
          <p:spPr>
            <a:xfrm>
              <a:off x="7872258"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Oval 152">
              <a:extLst>
                <a:ext uri="{FF2B5EF4-FFF2-40B4-BE49-F238E27FC236}">
                  <a16:creationId xmlns:a16="http://schemas.microsoft.com/office/drawing/2014/main" id="{96C706FE-6894-2244-8661-457B0B34A431}"/>
                </a:ext>
              </a:extLst>
            </p:cNvPr>
            <p:cNvSpPr/>
            <p:nvPr/>
          </p:nvSpPr>
          <p:spPr>
            <a:xfrm>
              <a:off x="8094898"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Oval 153">
              <a:extLst>
                <a:ext uri="{FF2B5EF4-FFF2-40B4-BE49-F238E27FC236}">
                  <a16:creationId xmlns:a16="http://schemas.microsoft.com/office/drawing/2014/main" id="{33A92828-F158-5059-DC5A-09F7AA774490}"/>
                </a:ext>
              </a:extLst>
            </p:cNvPr>
            <p:cNvSpPr/>
            <p:nvPr/>
          </p:nvSpPr>
          <p:spPr>
            <a:xfrm>
              <a:off x="8317517"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Oval 154">
              <a:extLst>
                <a:ext uri="{FF2B5EF4-FFF2-40B4-BE49-F238E27FC236}">
                  <a16:creationId xmlns:a16="http://schemas.microsoft.com/office/drawing/2014/main" id="{EC517782-DC49-3CC9-83B9-95D0ABCB624E}"/>
                </a:ext>
              </a:extLst>
            </p:cNvPr>
            <p:cNvSpPr/>
            <p:nvPr/>
          </p:nvSpPr>
          <p:spPr>
            <a:xfrm>
              <a:off x="8540136"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ounded Rectangle 278">
              <a:extLst>
                <a:ext uri="{FF2B5EF4-FFF2-40B4-BE49-F238E27FC236}">
                  <a16:creationId xmlns:a16="http://schemas.microsoft.com/office/drawing/2014/main" id="{AFC24343-7629-A66E-7771-20CA121E4FAC}"/>
                </a:ext>
              </a:extLst>
            </p:cNvPr>
            <p:cNvSpPr>
              <a:spLocks noChangeAspect="1"/>
            </p:cNvSpPr>
            <p:nvPr/>
          </p:nvSpPr>
          <p:spPr>
            <a:xfrm>
              <a:off x="787489" y="2421887"/>
              <a:ext cx="2006244" cy="913361"/>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57" name="Group 156">
              <a:extLst>
                <a:ext uri="{FF2B5EF4-FFF2-40B4-BE49-F238E27FC236}">
                  <a16:creationId xmlns:a16="http://schemas.microsoft.com/office/drawing/2014/main" id="{6C0E8C12-9680-006C-C6E4-044EFB8E2EC1}"/>
                </a:ext>
              </a:extLst>
            </p:cNvPr>
            <p:cNvGrpSpPr>
              <a:grpSpLocks noChangeAspect="1"/>
            </p:cNvGrpSpPr>
            <p:nvPr/>
          </p:nvGrpSpPr>
          <p:grpSpPr>
            <a:xfrm>
              <a:off x="2302745" y="2393695"/>
              <a:ext cx="478099" cy="952324"/>
              <a:chOff x="5042913" y="1869326"/>
              <a:chExt cx="289756" cy="577166"/>
            </a:xfrm>
          </p:grpSpPr>
          <p:sp>
            <p:nvSpPr>
              <p:cNvPr id="158" name="Rounded Rectangle 273">
                <a:extLst>
                  <a:ext uri="{FF2B5EF4-FFF2-40B4-BE49-F238E27FC236}">
                    <a16:creationId xmlns:a16="http://schemas.microsoft.com/office/drawing/2014/main" id="{637E9A3E-A9AC-75E4-F231-9CCAD47DB3D3}"/>
                  </a:ext>
                </a:extLst>
              </p:cNvPr>
              <p:cNvSpPr/>
              <p:nvPr/>
            </p:nvSpPr>
            <p:spPr>
              <a:xfrm rot="5400000">
                <a:off x="4931182" y="2042707"/>
                <a:ext cx="493394" cy="238186"/>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9" name="矩形 22">
                <a:extLst>
                  <a:ext uri="{FF2B5EF4-FFF2-40B4-BE49-F238E27FC236}">
                    <a16:creationId xmlns:a16="http://schemas.microsoft.com/office/drawing/2014/main" id="{DB793E02-4E60-5D6E-9FB2-220001B3076A}"/>
                  </a:ext>
                </a:extLst>
              </p:cNvPr>
              <p:cNvSpPr/>
              <p:nvPr/>
            </p:nvSpPr>
            <p:spPr>
              <a:xfrm rot="5400000">
                <a:off x="4899208" y="2013031"/>
                <a:ext cx="577166" cy="289756"/>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等线" panose="02010600030101010101" pitchFamily="2" charset="-122"/>
                    <a:cs typeface="+mn-cs"/>
                  </a:rPr>
                  <a:t>Bank</a:t>
                </a:r>
              </a:p>
            </p:txBody>
          </p:sp>
        </p:grpSp>
        <p:sp>
          <p:nvSpPr>
            <p:cNvPr id="160" name="Rounded Rectangle 273">
              <a:extLst>
                <a:ext uri="{FF2B5EF4-FFF2-40B4-BE49-F238E27FC236}">
                  <a16:creationId xmlns:a16="http://schemas.microsoft.com/office/drawing/2014/main" id="{FFA9E623-C760-483E-3DF6-B6F8D35DA009}"/>
                </a:ext>
              </a:extLst>
            </p:cNvPr>
            <p:cNvSpPr/>
            <p:nvPr/>
          </p:nvSpPr>
          <p:spPr>
            <a:xfrm rot="5400000">
              <a:off x="1629215" y="2683120"/>
              <a:ext cx="814100" cy="393009"/>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1" name="Rounded Rectangle 273">
              <a:extLst>
                <a:ext uri="{FF2B5EF4-FFF2-40B4-BE49-F238E27FC236}">
                  <a16:creationId xmlns:a16="http://schemas.microsoft.com/office/drawing/2014/main" id="{E73D18DE-5D59-FAF8-B2CB-B72205BC7541}"/>
                </a:ext>
              </a:extLst>
            </p:cNvPr>
            <p:cNvSpPr/>
            <p:nvPr/>
          </p:nvSpPr>
          <p:spPr>
            <a:xfrm rot="5400000">
              <a:off x="1136124" y="2679772"/>
              <a:ext cx="814100" cy="393009"/>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2" name="Rounded Rectangle 273">
              <a:extLst>
                <a:ext uri="{FF2B5EF4-FFF2-40B4-BE49-F238E27FC236}">
                  <a16:creationId xmlns:a16="http://schemas.microsoft.com/office/drawing/2014/main" id="{27536814-12D0-38EE-96D6-9FB3C17F8AF2}"/>
                </a:ext>
              </a:extLst>
            </p:cNvPr>
            <p:cNvSpPr/>
            <p:nvPr/>
          </p:nvSpPr>
          <p:spPr>
            <a:xfrm rot="5400000">
              <a:off x="664926" y="2679773"/>
              <a:ext cx="814100" cy="393009"/>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64" name="Picture 163">
            <a:extLst>
              <a:ext uri="{FF2B5EF4-FFF2-40B4-BE49-F238E27FC236}">
                <a16:creationId xmlns:a16="http://schemas.microsoft.com/office/drawing/2014/main" id="{58110526-E472-C392-C28C-90170CF284FA}"/>
              </a:ext>
            </a:extLst>
          </p:cNvPr>
          <p:cNvPicPr>
            <a:picLocks noChangeAspect="1"/>
          </p:cNvPicPr>
          <p:nvPr/>
        </p:nvPicPr>
        <p:blipFill>
          <a:blip r:embed="rId3"/>
          <a:stretch>
            <a:fillRect/>
          </a:stretch>
        </p:blipFill>
        <p:spPr>
          <a:xfrm>
            <a:off x="5826763" y="5118324"/>
            <a:ext cx="2495838" cy="1112486"/>
          </a:xfrm>
          <a:prstGeom prst="rect">
            <a:avLst/>
          </a:prstGeom>
          <a:ln w="38100">
            <a:solidFill>
              <a:schemeClr val="tx1"/>
            </a:solidFill>
          </a:ln>
        </p:spPr>
      </p:pic>
    </p:spTree>
    <p:extLst>
      <p:ext uri="{BB962C8B-B14F-4D97-AF65-F5344CB8AC3E}">
        <p14:creationId xmlns:p14="http://schemas.microsoft.com/office/powerpoint/2010/main" val="820571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1.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2.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DRAM Cell Leakage &amp;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endPar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4</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t>
            </a:r>
            <a:r>
              <a:rPr kumimoji="0" lang="tr-TR"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Spatial Variation Analysis</a:t>
            </a: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5.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On-die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3.</a:t>
            </a:r>
            <a:r>
              <a:rPr kumimoji="0" lang="tr-TR"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 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6.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Conclusion</a:t>
            </a:r>
          </a:p>
        </p:txBody>
      </p:sp>
    </p:spTree>
    <p:extLst>
      <p:ext uri="{BB962C8B-B14F-4D97-AF65-F5344CB8AC3E}">
        <p14:creationId xmlns:p14="http://schemas.microsoft.com/office/powerpoint/2010/main" val="1149472101"/>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787B211-B8BA-950B-D354-F79F625D57B4}"/>
              </a:ext>
            </a:extLst>
          </p:cNvPr>
          <p:cNvGrpSpPr/>
          <p:nvPr/>
        </p:nvGrpSpPr>
        <p:grpSpPr>
          <a:xfrm>
            <a:off x="242454" y="1355397"/>
            <a:ext cx="8647804" cy="1257950"/>
            <a:chOff x="248098" y="2185542"/>
            <a:chExt cx="8647804" cy="2146136"/>
          </a:xfrm>
        </p:grpSpPr>
        <p:sp>
          <p:nvSpPr>
            <p:cNvPr id="9" name="Rounded Rectangle 8">
              <a:extLst>
                <a:ext uri="{FF2B5EF4-FFF2-40B4-BE49-F238E27FC236}">
                  <a16:creationId xmlns:a16="http://schemas.microsoft.com/office/drawing/2014/main" id="{26202A5D-43C0-24D0-2A5A-7EA4EB8F4891}"/>
                </a:ext>
              </a:extLst>
            </p:cNvPr>
            <p:cNvSpPr/>
            <p:nvPr/>
          </p:nvSpPr>
          <p:spPr>
            <a:xfrm>
              <a:off x="248098" y="2254852"/>
              <a:ext cx="8647804" cy="2076826"/>
            </a:xfrm>
            <a:prstGeom prst="roundRect">
              <a:avLst>
                <a:gd name="adj" fmla="val 3533"/>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3E93DB9-AF6A-7469-FC02-912C637E288F}"/>
                </a:ext>
              </a:extLst>
            </p:cNvPr>
            <p:cNvSpPr/>
            <p:nvPr/>
          </p:nvSpPr>
          <p:spPr>
            <a:xfrm>
              <a:off x="318574" y="2754923"/>
              <a:ext cx="8497318" cy="146538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Different 3D-stacked HBM2 </a:t>
              </a:r>
              <a:r>
                <a:rPr kumimoji="0" lang="en-US" sz="19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channels</a:t>
              </a:r>
              <a:r>
                <a:rPr kumimoji="0" lang="en-US" sz="19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exhibit </a:t>
              </a:r>
              <a:r>
                <a:rPr kumimoji="0" lang="en-US" sz="19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different </a:t>
              </a:r>
              <a:r>
                <a:rPr kumimoji="0" lang="en-US" sz="1900" b="0" i="0" u="none" strike="noStrike" kern="1200" cap="none" spc="0" normalizeH="0" baseline="0" noProof="0" dirty="0" err="1">
                  <a:ln>
                    <a:noFill/>
                  </a:ln>
                  <a:solidFill>
                    <a:srgbClr val="FF0000"/>
                  </a:solidFill>
                  <a:effectLst/>
                  <a:uLnTx/>
                  <a:uFillTx/>
                  <a:latin typeface="Cambria" panose="02040503050406030204" pitchFamily="18" charset="0"/>
                  <a:ea typeface="+mn-ea"/>
                  <a:cs typeface="+mn-cs"/>
                </a:rPr>
                <a:t>RowHammer</a:t>
              </a:r>
              <a:r>
                <a:rPr kumimoji="0" lang="en-US" sz="19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 vulnerability</a:t>
              </a:r>
            </a:p>
          </p:txBody>
        </p:sp>
        <p:sp>
          <p:nvSpPr>
            <p:cNvPr id="12" name="TextBox 11">
              <a:extLst>
                <a:ext uri="{FF2B5EF4-FFF2-40B4-BE49-F238E27FC236}">
                  <a16:creationId xmlns:a16="http://schemas.microsoft.com/office/drawing/2014/main" id="{59314989-26A4-1FE4-C7C3-A329DBC77E8C}"/>
                </a:ext>
              </a:extLst>
            </p:cNvPr>
            <p:cNvSpPr txBox="1"/>
            <p:nvPr/>
          </p:nvSpPr>
          <p:spPr>
            <a:xfrm>
              <a:off x="375356" y="2185542"/>
              <a:ext cx="8382000" cy="63010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Takeaway 1</a:t>
              </a:r>
            </a:p>
          </p:txBody>
        </p:sp>
      </p:grpSp>
      <p:sp>
        <p:nvSpPr>
          <p:cNvPr id="2" name="Title 1">
            <a:extLst>
              <a:ext uri="{FF2B5EF4-FFF2-40B4-BE49-F238E27FC236}">
                <a16:creationId xmlns:a16="http://schemas.microsoft.com/office/drawing/2014/main" id="{F71F86E6-DEBA-58F2-55A4-93F8AF41F3FB}"/>
              </a:ext>
            </a:extLst>
          </p:cNvPr>
          <p:cNvSpPr>
            <a:spLocks noGrp="1"/>
          </p:cNvSpPr>
          <p:nvPr>
            <p:ph type="title"/>
          </p:nvPr>
        </p:nvSpPr>
        <p:spPr/>
        <p:txBody>
          <a:bodyPr/>
          <a:lstStyle/>
          <a:p>
            <a:r>
              <a:rPr lang="en-TR" sz="3200" dirty="0"/>
              <a:t>Key Takeaways from Spatial Variation Analysis</a:t>
            </a:r>
          </a:p>
        </p:txBody>
      </p:sp>
      <p:grpSp>
        <p:nvGrpSpPr>
          <p:cNvPr id="4" name="Group 3">
            <a:extLst>
              <a:ext uri="{FF2B5EF4-FFF2-40B4-BE49-F238E27FC236}">
                <a16:creationId xmlns:a16="http://schemas.microsoft.com/office/drawing/2014/main" id="{F5A21C14-70C5-F8D5-C473-D46529FAB3FA}"/>
              </a:ext>
            </a:extLst>
          </p:cNvPr>
          <p:cNvGrpSpPr/>
          <p:nvPr/>
        </p:nvGrpSpPr>
        <p:grpSpPr>
          <a:xfrm>
            <a:off x="242454" y="3001284"/>
            <a:ext cx="8647804" cy="1443314"/>
            <a:chOff x="248098" y="2186166"/>
            <a:chExt cx="8647804" cy="2145512"/>
          </a:xfrm>
        </p:grpSpPr>
        <p:sp>
          <p:nvSpPr>
            <p:cNvPr id="5" name="Rounded Rectangle 4">
              <a:extLst>
                <a:ext uri="{FF2B5EF4-FFF2-40B4-BE49-F238E27FC236}">
                  <a16:creationId xmlns:a16="http://schemas.microsoft.com/office/drawing/2014/main" id="{19E67896-69CB-ACC1-128E-B6AF92202EBB}"/>
                </a:ext>
              </a:extLst>
            </p:cNvPr>
            <p:cNvSpPr/>
            <p:nvPr/>
          </p:nvSpPr>
          <p:spPr>
            <a:xfrm>
              <a:off x="248098" y="2254852"/>
              <a:ext cx="8647804" cy="2076826"/>
            </a:xfrm>
            <a:prstGeom prst="roundRect">
              <a:avLst>
                <a:gd name="adj" fmla="val 3533"/>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41D2D2D-A003-25D6-71E1-F13A6EDCFE78}"/>
                </a:ext>
              </a:extLst>
            </p:cNvPr>
            <p:cNvSpPr/>
            <p:nvPr/>
          </p:nvSpPr>
          <p:spPr>
            <a:xfrm>
              <a:off x="318574" y="2754923"/>
              <a:ext cx="8497318" cy="146538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mbria"/>
                  <a:ea typeface="Cambria"/>
                  <a:cs typeface="+mn-cs"/>
                </a:rPr>
                <a:t>DRAM rows </a:t>
              </a:r>
              <a:r>
                <a:rPr kumimoji="0" lang="en-US" sz="1900" b="0" i="0" u="none" strike="noStrike" kern="1200" cap="none" spc="0" normalizeH="0" baseline="0" noProof="0" dirty="0">
                  <a:ln>
                    <a:noFill/>
                  </a:ln>
                  <a:solidFill>
                    <a:srgbClr val="FF0000"/>
                  </a:solidFill>
                  <a:effectLst/>
                  <a:uLnTx/>
                  <a:uFillTx/>
                  <a:latin typeface="Cambria"/>
                  <a:ea typeface="Cambria"/>
                  <a:cs typeface="+mn-cs"/>
                </a:rPr>
                <a:t>near the end of a DRAM bank </a:t>
              </a:r>
              <a:br>
                <a:rPr kumimoji="0" lang="en-US" sz="1900" b="0" i="0" u="none" strike="noStrike" kern="1200" cap="none" spc="0" normalizeH="0" baseline="0" noProof="0" dirty="0">
                  <a:ln>
                    <a:noFill/>
                  </a:ln>
                  <a:solidFill>
                    <a:srgbClr val="FF0000"/>
                  </a:solidFill>
                  <a:effectLst/>
                  <a:uLnTx/>
                  <a:uFillTx/>
                  <a:latin typeface="Cambria"/>
                  <a:ea typeface="Cambria"/>
                  <a:cs typeface="+mn-cs"/>
                </a:rPr>
              </a:br>
              <a:r>
                <a:rPr kumimoji="0" lang="en-US" sz="1900" b="0" i="0" u="none" strike="noStrike" kern="1200" cap="none" spc="0" normalizeH="0" baseline="0" noProof="0" dirty="0">
                  <a:ln>
                    <a:noFill/>
                  </a:ln>
                  <a:solidFill>
                    <a:prstClr val="black"/>
                  </a:solidFill>
                  <a:effectLst/>
                  <a:uLnTx/>
                  <a:uFillTx/>
                  <a:latin typeface="Cambria"/>
                  <a:ea typeface="Cambria"/>
                  <a:cs typeface="+mn-cs"/>
                </a:rPr>
                <a:t>experience </a:t>
              </a:r>
              <a:r>
                <a:rPr kumimoji="0" lang="en-US" sz="1900" b="0" i="0" u="none" strike="noStrike" kern="1200" cap="none" spc="0" normalizeH="0" baseline="0" noProof="0" dirty="0">
                  <a:ln>
                    <a:noFill/>
                  </a:ln>
                  <a:solidFill>
                    <a:srgbClr val="FF0000"/>
                  </a:solidFill>
                  <a:effectLst/>
                  <a:uLnTx/>
                  <a:uFillTx/>
                  <a:latin typeface="Cambria"/>
                  <a:ea typeface="Cambria"/>
                  <a:cs typeface="+mn-cs"/>
                </a:rPr>
                <a:t>smaller bit error rate (BER) </a:t>
              </a:r>
              <a:r>
                <a:rPr kumimoji="0" lang="en-US" sz="1900" b="0" i="0" u="none" strike="noStrike" kern="1200" cap="none" spc="0" normalizeH="0" baseline="0" noProof="0" dirty="0">
                  <a:ln>
                    <a:noFill/>
                  </a:ln>
                  <a:solidFill>
                    <a:prstClr val="black"/>
                  </a:solidFill>
                  <a:effectLst/>
                  <a:uLnTx/>
                  <a:uFillTx/>
                  <a:latin typeface="Cambria"/>
                  <a:ea typeface="Cambria"/>
                  <a:cs typeface="+mn-cs"/>
                </a:rPr>
                <a:t>than others</a:t>
              </a:r>
            </a:p>
          </p:txBody>
        </p:sp>
        <p:sp>
          <p:nvSpPr>
            <p:cNvPr id="7" name="TextBox 6">
              <a:extLst>
                <a:ext uri="{FF2B5EF4-FFF2-40B4-BE49-F238E27FC236}">
                  <a16:creationId xmlns:a16="http://schemas.microsoft.com/office/drawing/2014/main" id="{DC96B159-C22C-F405-1A43-9ED45F2E5DD2}"/>
                </a:ext>
              </a:extLst>
            </p:cNvPr>
            <p:cNvSpPr txBox="1"/>
            <p:nvPr/>
          </p:nvSpPr>
          <p:spPr>
            <a:xfrm>
              <a:off x="381000" y="2186166"/>
              <a:ext cx="8382000" cy="54901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Takeaway 2</a:t>
              </a:r>
            </a:p>
          </p:txBody>
        </p:sp>
      </p:grpSp>
      <p:grpSp>
        <p:nvGrpSpPr>
          <p:cNvPr id="3" name="Group 2">
            <a:extLst>
              <a:ext uri="{FF2B5EF4-FFF2-40B4-BE49-F238E27FC236}">
                <a16:creationId xmlns:a16="http://schemas.microsoft.com/office/drawing/2014/main" id="{AC4C0258-A573-20CA-D782-07694E80B8D4}"/>
              </a:ext>
            </a:extLst>
          </p:cNvPr>
          <p:cNvGrpSpPr/>
          <p:nvPr/>
        </p:nvGrpSpPr>
        <p:grpSpPr>
          <a:xfrm>
            <a:off x="237687" y="4886823"/>
            <a:ext cx="8647804" cy="1339829"/>
            <a:chOff x="248098" y="2212854"/>
            <a:chExt cx="8647804" cy="2118824"/>
          </a:xfrm>
        </p:grpSpPr>
        <p:sp>
          <p:nvSpPr>
            <p:cNvPr id="10" name="Rounded Rectangle 9">
              <a:extLst>
                <a:ext uri="{FF2B5EF4-FFF2-40B4-BE49-F238E27FC236}">
                  <a16:creationId xmlns:a16="http://schemas.microsoft.com/office/drawing/2014/main" id="{2F1BE67D-BAD8-5D52-D9CE-FA88E5D8A82B}"/>
                </a:ext>
              </a:extLst>
            </p:cNvPr>
            <p:cNvSpPr/>
            <p:nvPr/>
          </p:nvSpPr>
          <p:spPr>
            <a:xfrm>
              <a:off x="248098" y="2254852"/>
              <a:ext cx="8647804" cy="2076826"/>
            </a:xfrm>
            <a:prstGeom prst="roundRect">
              <a:avLst>
                <a:gd name="adj" fmla="val 3533"/>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168ED3B-139E-6D5F-86BD-21CCE4D5B92A}"/>
                </a:ext>
              </a:extLst>
            </p:cNvPr>
            <p:cNvSpPr/>
            <p:nvPr/>
          </p:nvSpPr>
          <p:spPr>
            <a:xfrm>
              <a:off x="318574" y="2754923"/>
              <a:ext cx="8497318" cy="1465385"/>
            </a:xfrm>
            <a:prstGeom prst="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mbria"/>
                  <a:ea typeface="Cambria"/>
                  <a:cs typeface="+mn-cs"/>
                </a:rPr>
                <a:t>Activation count needed to induce the first </a:t>
              </a:r>
              <a:r>
                <a:rPr kumimoji="0" lang="en-US" sz="1900" b="0" i="0" u="none" strike="noStrike" kern="1200" cap="none" spc="0" normalizeH="0" baseline="0" noProof="0" dirty="0" err="1">
                  <a:ln>
                    <a:noFill/>
                  </a:ln>
                  <a:solidFill>
                    <a:prstClr val="black"/>
                  </a:solidFill>
                  <a:effectLst/>
                  <a:uLnTx/>
                  <a:uFillTx/>
                  <a:latin typeface="Cambria"/>
                  <a:ea typeface="Cambria"/>
                  <a:cs typeface="+mn-cs"/>
                </a:rPr>
                <a:t>RowHammer</a:t>
              </a:r>
              <a:r>
                <a:rPr kumimoji="0" lang="en-US" sz="1900" b="0" i="0" u="none" strike="noStrike" kern="1200" cap="none" spc="0" normalizeH="0" baseline="0" noProof="0" dirty="0">
                  <a:ln>
                    <a:noFill/>
                  </a:ln>
                  <a:solidFill>
                    <a:prstClr val="black"/>
                  </a:solidFill>
                  <a:effectLst/>
                  <a:uLnTx/>
                  <a:uFillTx/>
                  <a:latin typeface="Cambria"/>
                  <a:ea typeface="Cambria"/>
                  <a:cs typeface="+mn-cs"/>
                </a:rPr>
                <a:t> bitflip</a:t>
              </a:r>
              <a:r>
                <a:rPr kumimoji="0" lang="en-US" sz="1900" b="0" i="0" u="none" strike="noStrike" kern="1200" cap="none" spc="0" normalizeH="0" baseline="0" noProof="0" dirty="0">
                  <a:ln>
                    <a:noFill/>
                  </a:ln>
                  <a:solidFill>
                    <a:srgbClr val="FF0000"/>
                  </a:solidFill>
                  <a:effectLst/>
                  <a:uLnTx/>
                  <a:uFillTx/>
                  <a:latin typeface="Cambria"/>
                  <a:ea typeface="Cambria"/>
                  <a:cs typeface="+mn-cs"/>
                </a:rPr>
                <a:t> (</a:t>
              </a:r>
              <a:r>
                <a:rPr kumimoji="0" lang="en-US" sz="1900" b="0" i="0" u="none" strike="noStrike" kern="1200" cap="none" spc="0" normalizeH="0" baseline="0" noProof="0" dirty="0" err="1">
                  <a:ln>
                    <a:noFill/>
                  </a:ln>
                  <a:solidFill>
                    <a:srgbClr val="FF0000"/>
                  </a:solidFill>
                  <a:effectLst/>
                  <a:uLnTx/>
                  <a:uFillTx/>
                  <a:latin typeface="Cambria"/>
                  <a:ea typeface="Cambria"/>
                  <a:cs typeface="+mn-cs"/>
                </a:rPr>
                <a:t>HC</a:t>
              </a:r>
              <a:r>
                <a:rPr kumimoji="0" lang="en-US" sz="1900" b="0" i="0" u="none" strike="noStrike" kern="1200" cap="none" spc="0" normalizeH="0" baseline="-25000" noProof="0" dirty="0" err="1">
                  <a:ln>
                    <a:noFill/>
                  </a:ln>
                  <a:solidFill>
                    <a:srgbClr val="FF0000"/>
                  </a:solidFill>
                  <a:effectLst/>
                  <a:uLnTx/>
                  <a:uFillTx/>
                  <a:latin typeface="Cambria"/>
                  <a:ea typeface="Cambria"/>
                  <a:cs typeface="+mn-cs"/>
                </a:rPr>
                <a:t>first</a:t>
              </a:r>
              <a:r>
                <a:rPr kumimoji="0" lang="en-US" sz="1900" b="0" i="0" u="none" strike="noStrike" kern="1200" cap="none" spc="0" normalizeH="0" baseline="0" noProof="0" dirty="0">
                  <a:ln>
                    <a:noFill/>
                  </a:ln>
                  <a:solidFill>
                    <a:srgbClr val="FF0000"/>
                  </a:solidFill>
                  <a:effectLst/>
                  <a:uLnTx/>
                  <a:uFillTx/>
                  <a:latin typeface="Cambria"/>
                  <a:ea typeface="Cambria"/>
                  <a:cs typeface="+mn-cs"/>
                </a:rPr>
                <a:t>) </a:t>
              </a:r>
              <a:br>
                <a:rPr kumimoji="0" lang="en-US" sz="1900" b="0" i="0" u="none" strike="noStrike" kern="1200" cap="none" spc="0" normalizeH="0" baseline="0" noProof="0" dirty="0">
                  <a:ln>
                    <a:noFill/>
                  </a:ln>
                  <a:solidFill>
                    <a:srgbClr val="FF0000"/>
                  </a:solidFill>
                  <a:effectLst/>
                  <a:uLnTx/>
                  <a:uFillTx/>
                  <a:latin typeface="Cambria"/>
                  <a:ea typeface="Cambria"/>
                  <a:cs typeface="+mn-cs"/>
                </a:rPr>
              </a:br>
              <a:r>
                <a:rPr kumimoji="0" lang="en-US" sz="1900" b="0" i="0" u="none" strike="noStrike" kern="1200" cap="none" spc="0" normalizeH="0" baseline="0" noProof="0" dirty="0">
                  <a:ln>
                    <a:noFill/>
                  </a:ln>
                  <a:solidFill>
                    <a:srgbClr val="FF0000"/>
                  </a:solidFill>
                  <a:effectLst/>
                  <a:uLnTx/>
                  <a:uFillTx/>
                  <a:latin typeface="Cambria"/>
                  <a:ea typeface="Cambria"/>
                  <a:cs typeface="+mn-cs"/>
                </a:rPr>
                <a:t>changes with </a:t>
              </a:r>
              <a:r>
                <a:rPr kumimoji="0" lang="en-US" sz="1900" b="0" i="0" u="none" strike="noStrike" kern="1200" cap="none" spc="0" normalizeH="0" baseline="0" noProof="0" dirty="0">
                  <a:ln>
                    <a:noFill/>
                  </a:ln>
                  <a:solidFill>
                    <a:prstClr val="black"/>
                  </a:solidFill>
                  <a:effectLst/>
                  <a:uLnTx/>
                  <a:uFillTx/>
                  <a:latin typeface="Cambria"/>
                  <a:ea typeface="Cambria"/>
                  <a:cs typeface="+mn-cs"/>
                </a:rPr>
                <a:t>the </a:t>
              </a:r>
              <a:r>
                <a:rPr kumimoji="0" lang="en-US" sz="1900" b="0" i="0" u="none" strike="noStrike" kern="1200" cap="none" spc="0" normalizeH="0" baseline="0" noProof="0" dirty="0">
                  <a:ln>
                    <a:noFill/>
                  </a:ln>
                  <a:solidFill>
                    <a:srgbClr val="FF0000"/>
                  </a:solidFill>
                  <a:effectLst/>
                  <a:uLnTx/>
                  <a:uFillTx/>
                  <a:latin typeface="Cambria"/>
                  <a:ea typeface="Cambria"/>
                  <a:cs typeface="+mn-cs"/>
                </a:rPr>
                <a:t>data pattern </a:t>
              </a:r>
              <a:r>
                <a:rPr kumimoji="0" lang="en-US" sz="1900" b="0" i="0" u="none" strike="noStrike" kern="1200" cap="none" spc="0" normalizeH="0" baseline="0" noProof="0" dirty="0">
                  <a:ln>
                    <a:noFill/>
                  </a:ln>
                  <a:solidFill>
                    <a:prstClr val="black"/>
                  </a:solidFill>
                  <a:effectLst/>
                  <a:uLnTx/>
                  <a:uFillTx/>
                  <a:latin typeface="Cambria"/>
                  <a:ea typeface="Cambria"/>
                  <a:cs typeface="+mn-cs"/>
                </a:rPr>
                <a:t>and the </a:t>
              </a:r>
              <a:r>
                <a:rPr kumimoji="0" lang="en-US" sz="1900" b="0" i="0" u="none" strike="noStrike" kern="1200" cap="none" spc="0" normalizeH="0" baseline="0" noProof="0" dirty="0">
                  <a:ln>
                    <a:noFill/>
                  </a:ln>
                  <a:solidFill>
                    <a:srgbClr val="FF0000"/>
                  </a:solidFill>
                  <a:effectLst/>
                  <a:uLnTx/>
                  <a:uFillTx/>
                  <a:latin typeface="Cambria"/>
                  <a:ea typeface="Cambria"/>
                  <a:cs typeface="+mn-cs"/>
                </a:rPr>
                <a:t>physical location of the DRAM row</a:t>
              </a:r>
            </a:p>
          </p:txBody>
        </p:sp>
        <p:sp>
          <p:nvSpPr>
            <p:cNvPr id="14" name="TextBox 13">
              <a:extLst>
                <a:ext uri="{FF2B5EF4-FFF2-40B4-BE49-F238E27FC236}">
                  <a16:creationId xmlns:a16="http://schemas.microsoft.com/office/drawing/2014/main" id="{B49DA9C7-DD99-C36B-B8B8-D1B1728C78F0}"/>
                </a:ext>
              </a:extLst>
            </p:cNvPr>
            <p:cNvSpPr txBox="1"/>
            <p:nvPr/>
          </p:nvSpPr>
          <p:spPr>
            <a:xfrm>
              <a:off x="376233" y="2212854"/>
              <a:ext cx="8382000" cy="58406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Takeaway 3</a:t>
              </a:r>
            </a:p>
          </p:txBody>
        </p:sp>
      </p:grpSp>
    </p:spTree>
    <p:extLst>
      <p:ext uri="{BB962C8B-B14F-4D97-AF65-F5344CB8AC3E}">
        <p14:creationId xmlns:p14="http://schemas.microsoft.com/office/powerpoint/2010/main" val="2775403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F76C-D207-032D-1A68-2BABD8497D3F}"/>
              </a:ext>
            </a:extLst>
          </p:cNvPr>
          <p:cNvSpPr>
            <a:spLocks noGrp="1"/>
          </p:cNvSpPr>
          <p:nvPr>
            <p:ph type="title"/>
          </p:nvPr>
        </p:nvSpPr>
        <p:spPr/>
        <p:txBody>
          <a:bodyPr/>
          <a:lstStyle/>
          <a:p>
            <a:r>
              <a:rPr lang="en-TR" sz="4200" dirty="0"/>
              <a:t>Spatial Distribution of BER (I)</a:t>
            </a:r>
          </a:p>
        </p:txBody>
      </p:sp>
      <p:pic>
        <p:nvPicPr>
          <p:cNvPr id="5" name="Picture 4">
            <a:extLst>
              <a:ext uri="{FF2B5EF4-FFF2-40B4-BE49-F238E27FC236}">
                <a16:creationId xmlns:a16="http://schemas.microsoft.com/office/drawing/2014/main" id="{2A9BBD1C-3490-7FC0-E1AD-841EC3E3E924}"/>
              </a:ext>
            </a:extLst>
          </p:cNvPr>
          <p:cNvPicPr>
            <a:picLocks noChangeAspect="1"/>
          </p:cNvPicPr>
          <p:nvPr/>
        </p:nvPicPr>
        <p:blipFill rotWithShape="1">
          <a:blip r:embed="rId3"/>
          <a:srcRect r="76474"/>
          <a:stretch/>
        </p:blipFill>
        <p:spPr>
          <a:xfrm>
            <a:off x="3004119" y="1293324"/>
            <a:ext cx="2078887" cy="2803395"/>
          </a:xfrm>
          <a:prstGeom prst="rect">
            <a:avLst/>
          </a:prstGeom>
        </p:spPr>
      </p:pic>
      <p:grpSp>
        <p:nvGrpSpPr>
          <p:cNvPr id="6" name="Group 5">
            <a:extLst>
              <a:ext uri="{FF2B5EF4-FFF2-40B4-BE49-F238E27FC236}">
                <a16:creationId xmlns:a16="http://schemas.microsoft.com/office/drawing/2014/main" id="{AAA7F1F1-E175-3DDA-D58E-6A504B6A087D}"/>
              </a:ext>
            </a:extLst>
          </p:cNvPr>
          <p:cNvGrpSpPr/>
          <p:nvPr/>
        </p:nvGrpSpPr>
        <p:grpSpPr>
          <a:xfrm>
            <a:off x="0" y="4162978"/>
            <a:ext cx="9144001" cy="1038418"/>
            <a:chOff x="-1" y="5309113"/>
            <a:chExt cx="9144001" cy="913989"/>
          </a:xfrm>
        </p:grpSpPr>
        <p:sp>
          <p:nvSpPr>
            <p:cNvPr id="7" name="Content Placeholder 2">
              <a:extLst>
                <a:ext uri="{FF2B5EF4-FFF2-40B4-BE49-F238E27FC236}">
                  <a16:creationId xmlns:a16="http://schemas.microsoft.com/office/drawing/2014/main" id="{5F545391-4710-408A-EC7D-4BA83196561A}"/>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There are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bitflips</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every</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tested DRAM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row</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across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all</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tested HBM2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channels</a:t>
              </a:r>
            </a:p>
          </p:txBody>
        </p:sp>
        <p:cxnSp>
          <p:nvCxnSpPr>
            <p:cNvPr id="8" name="Straight Connector 7">
              <a:extLst>
                <a:ext uri="{FF2B5EF4-FFF2-40B4-BE49-F238E27FC236}">
                  <a16:creationId xmlns:a16="http://schemas.microsoft.com/office/drawing/2014/main" id="{ACBB33DD-6C4C-7DDF-DA71-75F3E828660D}"/>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B441E1E-788D-C084-D4C2-947A286ECF4A}"/>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26BCB5D0-BDA7-88DC-F34B-0CBE1E99E3A2}"/>
              </a:ext>
            </a:extLst>
          </p:cNvPr>
          <p:cNvGrpSpPr/>
          <p:nvPr/>
        </p:nvGrpSpPr>
        <p:grpSpPr>
          <a:xfrm>
            <a:off x="0" y="5350657"/>
            <a:ext cx="9144001" cy="1038418"/>
            <a:chOff x="-1" y="5309113"/>
            <a:chExt cx="9144001" cy="913989"/>
          </a:xfrm>
        </p:grpSpPr>
        <p:sp>
          <p:nvSpPr>
            <p:cNvPr id="11" name="Content Placeholder 2">
              <a:extLst>
                <a:ext uri="{FF2B5EF4-FFF2-40B4-BE49-F238E27FC236}">
                  <a16:creationId xmlns:a16="http://schemas.microsoft.com/office/drawing/2014/main" id="{A0BDF299-EAEC-2B5D-3284-B0C2A1299187}"/>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BER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varies</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across channels</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groups of two channels have different BERs</a:t>
              </a:r>
              <a:endPar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endParaRPr>
            </a:p>
          </p:txBody>
        </p:sp>
        <p:cxnSp>
          <p:nvCxnSpPr>
            <p:cNvPr id="12" name="Straight Connector 11">
              <a:extLst>
                <a:ext uri="{FF2B5EF4-FFF2-40B4-BE49-F238E27FC236}">
                  <a16:creationId xmlns:a16="http://schemas.microsoft.com/office/drawing/2014/main" id="{96C29CFA-0768-56F8-29C5-92AFF0E22F09}"/>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FDE724B-5C86-031E-0BA5-B029488ED8C7}"/>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79516DE0-4559-8728-5B6C-7EAEEB00DD43}"/>
              </a:ext>
            </a:extLst>
          </p:cNvPr>
          <p:cNvPicPr>
            <a:picLocks noChangeAspect="1"/>
          </p:cNvPicPr>
          <p:nvPr/>
        </p:nvPicPr>
        <p:blipFill rotWithShape="1">
          <a:blip r:embed="rId3"/>
          <a:srcRect l="89794"/>
          <a:stretch/>
        </p:blipFill>
        <p:spPr>
          <a:xfrm>
            <a:off x="5083006" y="1293324"/>
            <a:ext cx="901837" cy="2803395"/>
          </a:xfrm>
          <a:prstGeom prst="rect">
            <a:avLst/>
          </a:prstGeom>
        </p:spPr>
      </p:pic>
      <p:sp>
        <p:nvSpPr>
          <p:cNvPr id="18" name="Rectangle 17">
            <a:extLst>
              <a:ext uri="{FF2B5EF4-FFF2-40B4-BE49-F238E27FC236}">
                <a16:creationId xmlns:a16="http://schemas.microsoft.com/office/drawing/2014/main" id="{8BBFB64A-E724-474E-8C44-06F522658C07}"/>
              </a:ext>
            </a:extLst>
          </p:cNvPr>
          <p:cNvSpPr/>
          <p:nvPr/>
        </p:nvSpPr>
        <p:spPr>
          <a:xfrm>
            <a:off x="4163060" y="1507342"/>
            <a:ext cx="563880" cy="2087227"/>
          </a:xfrm>
          <a:prstGeom prst="rect">
            <a:avLst/>
          </a:prstGeom>
          <a:solidFill>
            <a:schemeClr val="bg1">
              <a:lumMod val="95000"/>
              <a:alpha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67411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F76C-D207-032D-1A68-2BABD8497D3F}"/>
              </a:ext>
            </a:extLst>
          </p:cNvPr>
          <p:cNvSpPr>
            <a:spLocks noGrp="1"/>
          </p:cNvSpPr>
          <p:nvPr>
            <p:ph type="title"/>
          </p:nvPr>
        </p:nvSpPr>
        <p:spPr/>
        <p:txBody>
          <a:bodyPr/>
          <a:lstStyle/>
          <a:p>
            <a:r>
              <a:rPr lang="en-TR" sz="4200" dirty="0"/>
              <a:t>Spatial Distribution of BER (I)</a:t>
            </a:r>
          </a:p>
        </p:txBody>
      </p:sp>
      <p:pic>
        <p:nvPicPr>
          <p:cNvPr id="5" name="Picture 4">
            <a:extLst>
              <a:ext uri="{FF2B5EF4-FFF2-40B4-BE49-F238E27FC236}">
                <a16:creationId xmlns:a16="http://schemas.microsoft.com/office/drawing/2014/main" id="{2A9BBD1C-3490-7FC0-E1AD-841EC3E3E924}"/>
              </a:ext>
            </a:extLst>
          </p:cNvPr>
          <p:cNvPicPr>
            <a:picLocks noChangeAspect="1"/>
          </p:cNvPicPr>
          <p:nvPr/>
        </p:nvPicPr>
        <p:blipFill>
          <a:blip r:embed="rId3"/>
          <a:stretch>
            <a:fillRect/>
          </a:stretch>
        </p:blipFill>
        <p:spPr>
          <a:xfrm>
            <a:off x="153674" y="1222343"/>
            <a:ext cx="8836652" cy="2803395"/>
          </a:xfrm>
          <a:prstGeom prst="rect">
            <a:avLst/>
          </a:prstGeom>
        </p:spPr>
      </p:pic>
      <p:grpSp>
        <p:nvGrpSpPr>
          <p:cNvPr id="6" name="Group 5">
            <a:extLst>
              <a:ext uri="{FF2B5EF4-FFF2-40B4-BE49-F238E27FC236}">
                <a16:creationId xmlns:a16="http://schemas.microsoft.com/office/drawing/2014/main" id="{AAA7F1F1-E175-3DDA-D58E-6A504B6A087D}"/>
              </a:ext>
            </a:extLst>
          </p:cNvPr>
          <p:cNvGrpSpPr/>
          <p:nvPr/>
        </p:nvGrpSpPr>
        <p:grpSpPr>
          <a:xfrm>
            <a:off x="0" y="4162978"/>
            <a:ext cx="9144001" cy="1038418"/>
            <a:chOff x="-1" y="5309113"/>
            <a:chExt cx="9144001" cy="913989"/>
          </a:xfrm>
        </p:grpSpPr>
        <p:sp>
          <p:nvSpPr>
            <p:cNvPr id="7" name="Content Placeholder 2">
              <a:extLst>
                <a:ext uri="{FF2B5EF4-FFF2-40B4-BE49-F238E27FC236}">
                  <a16:creationId xmlns:a16="http://schemas.microsoft.com/office/drawing/2014/main" id="{5F545391-4710-408A-EC7D-4BA83196561A}"/>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data pattern affects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BER distribution</a:t>
              </a:r>
              <a:endPar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cxnSp>
          <p:nvCxnSpPr>
            <p:cNvPr id="8" name="Straight Connector 7">
              <a:extLst>
                <a:ext uri="{FF2B5EF4-FFF2-40B4-BE49-F238E27FC236}">
                  <a16:creationId xmlns:a16="http://schemas.microsoft.com/office/drawing/2014/main" id="{ACBB33DD-6C4C-7DDF-DA71-75F3E828660D}"/>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B441E1E-788D-C084-D4C2-947A286ECF4A}"/>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26BCB5D0-BDA7-88DC-F34B-0CBE1E99E3A2}"/>
              </a:ext>
            </a:extLst>
          </p:cNvPr>
          <p:cNvGrpSpPr/>
          <p:nvPr/>
        </p:nvGrpSpPr>
        <p:grpSpPr>
          <a:xfrm>
            <a:off x="0" y="5350657"/>
            <a:ext cx="9144001" cy="1038418"/>
            <a:chOff x="-1" y="5309113"/>
            <a:chExt cx="9144001" cy="913989"/>
          </a:xfrm>
        </p:grpSpPr>
        <p:sp>
          <p:nvSpPr>
            <p:cNvPr id="11" name="Content Placeholder 2">
              <a:extLst>
                <a:ext uri="{FF2B5EF4-FFF2-40B4-BE49-F238E27FC236}">
                  <a16:creationId xmlns:a16="http://schemas.microsoft.com/office/drawing/2014/main" id="{A0BDF299-EAEC-2B5D-3284-B0C2A1299187}"/>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Up to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~262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bitflips in a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row of 8K bits</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512K aggressor row activations</a:t>
              </a:r>
            </a:p>
          </p:txBody>
        </p:sp>
        <p:cxnSp>
          <p:nvCxnSpPr>
            <p:cNvPr id="12" name="Straight Connector 11">
              <a:extLst>
                <a:ext uri="{FF2B5EF4-FFF2-40B4-BE49-F238E27FC236}">
                  <a16:creationId xmlns:a16="http://schemas.microsoft.com/office/drawing/2014/main" id="{96C29CFA-0768-56F8-29C5-92AFF0E22F09}"/>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FDE724B-5C86-031E-0BA5-B029488ED8C7}"/>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8" name="Rectangle 17">
            <a:extLst>
              <a:ext uri="{FF2B5EF4-FFF2-40B4-BE49-F238E27FC236}">
                <a16:creationId xmlns:a16="http://schemas.microsoft.com/office/drawing/2014/main" id="{6005FF40-56A9-458E-B43F-1AFCDB7418D8}"/>
              </a:ext>
            </a:extLst>
          </p:cNvPr>
          <p:cNvSpPr/>
          <p:nvPr/>
        </p:nvSpPr>
        <p:spPr>
          <a:xfrm>
            <a:off x="885354" y="1414946"/>
            <a:ext cx="5762819" cy="2401679"/>
          </a:xfrm>
          <a:prstGeom prst="rect">
            <a:avLst/>
          </a:prstGeom>
          <a:solidFill>
            <a:schemeClr val="bg1">
              <a:lumMod val="95000"/>
              <a:alpha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3" name="TextBox 2">
            <a:extLst>
              <a:ext uri="{FF2B5EF4-FFF2-40B4-BE49-F238E27FC236}">
                <a16:creationId xmlns:a16="http://schemas.microsoft.com/office/drawing/2014/main" id="{14F7AC70-B45D-DE21-C7E0-72B174303F0B}"/>
              </a:ext>
            </a:extLst>
          </p:cNvPr>
          <p:cNvSpPr txBox="1"/>
          <p:nvPr/>
        </p:nvSpPr>
        <p:spPr>
          <a:xfrm>
            <a:off x="5316817" y="949313"/>
            <a:ext cx="374679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TR" sz="1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~262 bitflips (out of 8192 in a row) </a:t>
            </a:r>
          </a:p>
        </p:txBody>
      </p:sp>
      <p:sp>
        <p:nvSpPr>
          <p:cNvPr id="4" name="Oval 3">
            <a:extLst>
              <a:ext uri="{FF2B5EF4-FFF2-40B4-BE49-F238E27FC236}">
                <a16:creationId xmlns:a16="http://schemas.microsoft.com/office/drawing/2014/main" id="{3FD865F0-D128-4A6A-13A8-870979C408E3}"/>
              </a:ext>
            </a:extLst>
          </p:cNvPr>
          <p:cNvSpPr/>
          <p:nvPr/>
        </p:nvSpPr>
        <p:spPr>
          <a:xfrm>
            <a:off x="7724078" y="1318491"/>
            <a:ext cx="341971" cy="241658"/>
          </a:xfrm>
          <a:prstGeom prst="ellipse">
            <a:avLst/>
          </a:prstGeom>
          <a:noFill/>
          <a:ln w="38100">
            <a:solidFill>
              <a:srgbClr val="F730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17696117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 grpId="0"/>
      <p:bldP spid="4" grpId="0" animBg="1"/>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F76C-D207-032D-1A68-2BABD8497D3F}"/>
              </a:ext>
            </a:extLst>
          </p:cNvPr>
          <p:cNvSpPr>
            <a:spLocks noGrp="1"/>
          </p:cNvSpPr>
          <p:nvPr>
            <p:ph type="title"/>
          </p:nvPr>
        </p:nvSpPr>
        <p:spPr/>
        <p:txBody>
          <a:bodyPr/>
          <a:lstStyle/>
          <a:p>
            <a:r>
              <a:rPr lang="en-TR" sz="4200" dirty="0"/>
              <a:t>Spatial Distribution of BER (II)</a:t>
            </a:r>
          </a:p>
        </p:txBody>
      </p:sp>
      <p:pic>
        <p:nvPicPr>
          <p:cNvPr id="5" name="Picture 4">
            <a:extLst>
              <a:ext uri="{FF2B5EF4-FFF2-40B4-BE49-F238E27FC236}">
                <a16:creationId xmlns:a16="http://schemas.microsoft.com/office/drawing/2014/main" id="{2A9BBD1C-3490-7FC0-E1AD-841EC3E3E924}"/>
              </a:ext>
            </a:extLst>
          </p:cNvPr>
          <p:cNvPicPr>
            <a:picLocks noChangeAspect="1"/>
          </p:cNvPicPr>
          <p:nvPr/>
        </p:nvPicPr>
        <p:blipFill rotWithShape="1">
          <a:blip r:embed="rId3">
            <a:extLst>
              <a:ext uri="{28A0092B-C50C-407E-A947-70E740481C1C}">
                <a14:useLocalDpi xmlns:a14="http://schemas.microsoft.com/office/drawing/2010/main" val="0"/>
              </a:ext>
            </a:extLst>
          </a:blip>
          <a:srcRect l="63295"/>
          <a:stretch/>
        </p:blipFill>
        <p:spPr>
          <a:xfrm>
            <a:off x="3527778" y="1212181"/>
            <a:ext cx="2976254" cy="2803395"/>
          </a:xfrm>
          <a:prstGeom prst="rect">
            <a:avLst/>
          </a:prstGeom>
        </p:spPr>
      </p:pic>
      <p:grpSp>
        <p:nvGrpSpPr>
          <p:cNvPr id="3" name="Group 2">
            <a:extLst>
              <a:ext uri="{FF2B5EF4-FFF2-40B4-BE49-F238E27FC236}">
                <a16:creationId xmlns:a16="http://schemas.microsoft.com/office/drawing/2014/main" id="{8230C120-7CEB-5726-FCE5-63CDD9CD4263}"/>
              </a:ext>
            </a:extLst>
          </p:cNvPr>
          <p:cNvGrpSpPr/>
          <p:nvPr/>
        </p:nvGrpSpPr>
        <p:grpSpPr>
          <a:xfrm>
            <a:off x="-2200" y="5268960"/>
            <a:ext cx="9144001" cy="1038418"/>
            <a:chOff x="-1" y="5309113"/>
            <a:chExt cx="9144001" cy="913989"/>
          </a:xfrm>
        </p:grpSpPr>
        <p:sp>
          <p:nvSpPr>
            <p:cNvPr id="4" name="Content Placeholder 2">
              <a:extLst>
                <a:ext uri="{FF2B5EF4-FFF2-40B4-BE49-F238E27FC236}">
                  <a16:creationId xmlns:a16="http://schemas.microsoft.com/office/drawing/2014/main" id="{642B7986-B1A0-F559-B4D7-7788714E86DE}"/>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BER periodically increases and decreases across rows:</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BER is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higher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middle of a subarray</a:t>
              </a:r>
            </a:p>
          </p:txBody>
        </p:sp>
        <p:cxnSp>
          <p:nvCxnSpPr>
            <p:cNvPr id="6" name="Straight Connector 5">
              <a:extLst>
                <a:ext uri="{FF2B5EF4-FFF2-40B4-BE49-F238E27FC236}">
                  <a16:creationId xmlns:a16="http://schemas.microsoft.com/office/drawing/2014/main" id="{E5F96FB1-C83E-58CD-C2CB-AC29BF4C2C63}"/>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DFB99B3-78F6-458C-BC37-8B1465720CB7}"/>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07FC0328-5ACF-53F1-9B96-A9EF86F48A03}"/>
              </a:ext>
            </a:extLst>
          </p:cNvPr>
          <p:cNvGrpSpPr/>
          <p:nvPr/>
        </p:nvGrpSpPr>
        <p:grpSpPr>
          <a:xfrm>
            <a:off x="-2201" y="4093199"/>
            <a:ext cx="9144001" cy="1038418"/>
            <a:chOff x="-1" y="5309113"/>
            <a:chExt cx="9144001" cy="913989"/>
          </a:xfrm>
        </p:grpSpPr>
        <p:sp>
          <p:nvSpPr>
            <p:cNvPr id="9" name="Content Placeholder 2">
              <a:extLst>
                <a:ext uri="{FF2B5EF4-FFF2-40B4-BE49-F238E27FC236}">
                  <a16:creationId xmlns:a16="http://schemas.microsoft.com/office/drawing/2014/main" id="{C4FCC7FD-3918-1164-0B72-AF351D980D9A}"/>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BER is substantially smaller in the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last subarray (i.e., last 832 rows)</a:t>
              </a:r>
            </a:p>
          </p:txBody>
        </p:sp>
        <p:cxnSp>
          <p:nvCxnSpPr>
            <p:cNvPr id="10" name="Straight Connector 9">
              <a:extLst>
                <a:ext uri="{FF2B5EF4-FFF2-40B4-BE49-F238E27FC236}">
                  <a16:creationId xmlns:a16="http://schemas.microsoft.com/office/drawing/2014/main" id="{18DAB392-EC1D-BDFC-8D2D-DD781DDD4F0A}"/>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1719ED6-9BEC-AD7A-BD79-D8AC81EEF415}"/>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13" name="Picture 12">
            <a:extLst>
              <a:ext uri="{FF2B5EF4-FFF2-40B4-BE49-F238E27FC236}">
                <a16:creationId xmlns:a16="http://schemas.microsoft.com/office/drawing/2014/main" id="{A7175C62-B4D3-F159-F716-10360C6C4A26}"/>
              </a:ext>
            </a:extLst>
          </p:cNvPr>
          <p:cNvPicPr>
            <a:picLocks noChangeAspect="1"/>
          </p:cNvPicPr>
          <p:nvPr/>
        </p:nvPicPr>
        <p:blipFill rotWithShape="1">
          <a:blip r:embed="rId3">
            <a:extLst>
              <a:ext uri="{28A0092B-C50C-407E-A947-70E740481C1C}">
                <a14:useLocalDpi xmlns:a14="http://schemas.microsoft.com/office/drawing/2010/main" val="0"/>
              </a:ext>
            </a:extLst>
          </a:blip>
          <a:srcRect l="18" r="93160"/>
          <a:stretch/>
        </p:blipFill>
        <p:spPr>
          <a:xfrm>
            <a:off x="2974623" y="1225405"/>
            <a:ext cx="553155" cy="2803395"/>
          </a:xfrm>
          <a:prstGeom prst="rect">
            <a:avLst/>
          </a:prstGeom>
        </p:spPr>
      </p:pic>
      <p:sp>
        <p:nvSpPr>
          <p:cNvPr id="14" name="Rectangle 13">
            <a:extLst>
              <a:ext uri="{FF2B5EF4-FFF2-40B4-BE49-F238E27FC236}">
                <a16:creationId xmlns:a16="http://schemas.microsoft.com/office/drawing/2014/main" id="{332DEDDC-9764-83EB-81B0-2AAE175C4F5D}"/>
              </a:ext>
            </a:extLst>
          </p:cNvPr>
          <p:cNvSpPr/>
          <p:nvPr/>
        </p:nvSpPr>
        <p:spPr>
          <a:xfrm>
            <a:off x="5089676" y="1278950"/>
            <a:ext cx="553154" cy="2246489"/>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 name="Straight Arrow Connector 14">
            <a:extLst>
              <a:ext uri="{FF2B5EF4-FFF2-40B4-BE49-F238E27FC236}">
                <a16:creationId xmlns:a16="http://schemas.microsoft.com/office/drawing/2014/main" id="{BB986E40-1141-DA21-7931-2D7522450ED1}"/>
              </a:ext>
            </a:extLst>
          </p:cNvPr>
          <p:cNvCxnSpPr>
            <a:cxnSpLocks/>
            <a:endCxn id="14" idx="3"/>
          </p:cNvCxnSpPr>
          <p:nvPr/>
        </p:nvCxnSpPr>
        <p:spPr>
          <a:xfrm flipH="1">
            <a:off x="5642830" y="1854683"/>
            <a:ext cx="1886859" cy="54751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1123A8D-DE67-8DDF-569D-26FCC8659BAB}"/>
              </a:ext>
            </a:extLst>
          </p:cNvPr>
          <p:cNvCxnSpPr>
            <a:cxnSpLocks/>
          </p:cNvCxnSpPr>
          <p:nvPr/>
        </p:nvCxnSpPr>
        <p:spPr>
          <a:xfrm>
            <a:off x="3251200" y="1134558"/>
            <a:ext cx="824125" cy="97461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516B35E-EEFA-EA67-E323-072150DF8057}"/>
              </a:ext>
            </a:extLst>
          </p:cNvPr>
          <p:cNvCxnSpPr>
            <a:cxnSpLocks/>
          </p:cNvCxnSpPr>
          <p:nvPr/>
        </p:nvCxnSpPr>
        <p:spPr>
          <a:xfrm flipH="1">
            <a:off x="4576047" y="1175572"/>
            <a:ext cx="433276" cy="85360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6DE3D40F-3B18-4D55-AD11-E373D7A1E0BC}"/>
              </a:ext>
            </a:extLst>
          </p:cNvPr>
          <p:cNvSpPr/>
          <p:nvPr/>
        </p:nvSpPr>
        <p:spPr>
          <a:xfrm>
            <a:off x="5142108" y="1541670"/>
            <a:ext cx="437057" cy="242956"/>
          </a:xfrm>
          <a:prstGeom prst="rect">
            <a:avLst/>
          </a:prstGeom>
          <a:solidFill>
            <a:srgbClr val="F6F5F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8" name="TextBox 17">
            <a:extLst>
              <a:ext uri="{FF2B5EF4-FFF2-40B4-BE49-F238E27FC236}">
                <a16:creationId xmlns:a16="http://schemas.microsoft.com/office/drawing/2014/main" id="{E8107F2D-D7B9-4495-9B2A-3F3FF007FEF4}"/>
              </a:ext>
            </a:extLst>
          </p:cNvPr>
          <p:cNvSpPr txBox="1"/>
          <p:nvPr/>
        </p:nvSpPr>
        <p:spPr>
          <a:xfrm>
            <a:off x="2750478" y="806240"/>
            <a:ext cx="95686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SA start</a:t>
            </a:r>
            <a:endParaRPr kumimoji="0" lang="en-CH" sz="18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sp>
        <p:nvSpPr>
          <p:cNvPr id="22" name="TextBox 21">
            <a:extLst>
              <a:ext uri="{FF2B5EF4-FFF2-40B4-BE49-F238E27FC236}">
                <a16:creationId xmlns:a16="http://schemas.microsoft.com/office/drawing/2014/main" id="{26E9F5CE-A672-4A38-A07B-470BD87D4A0F}"/>
              </a:ext>
            </a:extLst>
          </p:cNvPr>
          <p:cNvSpPr txBox="1"/>
          <p:nvPr/>
        </p:nvSpPr>
        <p:spPr>
          <a:xfrm>
            <a:off x="4711765" y="833857"/>
            <a:ext cx="86068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SA end</a:t>
            </a:r>
            <a:endParaRPr kumimoji="0" lang="en-CH" sz="18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sp>
        <p:nvSpPr>
          <p:cNvPr id="16" name="TextBox 15">
            <a:extLst>
              <a:ext uri="{FF2B5EF4-FFF2-40B4-BE49-F238E27FC236}">
                <a16:creationId xmlns:a16="http://schemas.microsoft.com/office/drawing/2014/main" id="{51E263C7-A6E1-E40B-8CA4-7979B41CF725}"/>
              </a:ext>
            </a:extLst>
          </p:cNvPr>
          <p:cNvSpPr txBox="1"/>
          <p:nvPr/>
        </p:nvSpPr>
        <p:spPr>
          <a:xfrm>
            <a:off x="6780610" y="1441443"/>
            <a:ext cx="201279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Last subarray (SA)</a:t>
            </a:r>
            <a:endParaRPr kumimoji="0" lang="en-CH" sz="18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861175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5"/>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8" grpId="0"/>
      <p:bldP spid="22" grpId="0"/>
      <p:bldP spid="16" grpId="0"/>
      <p:bldP spid="16" grpId="1"/>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F76C-D207-032D-1A68-2BABD8497D3F}"/>
              </a:ext>
            </a:extLst>
          </p:cNvPr>
          <p:cNvSpPr>
            <a:spLocks noGrp="1"/>
          </p:cNvSpPr>
          <p:nvPr>
            <p:ph type="title"/>
          </p:nvPr>
        </p:nvSpPr>
        <p:spPr/>
        <p:txBody>
          <a:bodyPr/>
          <a:lstStyle/>
          <a:p>
            <a:r>
              <a:rPr lang="en-TR" sz="4200" dirty="0"/>
              <a:t>Spatial Distribution of BER (II)</a:t>
            </a:r>
          </a:p>
        </p:txBody>
      </p:sp>
      <p:pic>
        <p:nvPicPr>
          <p:cNvPr id="5" name="Picture 4">
            <a:extLst>
              <a:ext uri="{FF2B5EF4-FFF2-40B4-BE49-F238E27FC236}">
                <a16:creationId xmlns:a16="http://schemas.microsoft.com/office/drawing/2014/main" id="{2A9BBD1C-3490-7FC0-E1AD-841EC3E3E9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7656" y="1206916"/>
            <a:ext cx="8108687" cy="2803395"/>
          </a:xfrm>
          <a:prstGeom prst="rect">
            <a:avLst/>
          </a:prstGeom>
        </p:spPr>
      </p:pic>
      <p:grpSp>
        <p:nvGrpSpPr>
          <p:cNvPr id="3" name="Group 2">
            <a:extLst>
              <a:ext uri="{FF2B5EF4-FFF2-40B4-BE49-F238E27FC236}">
                <a16:creationId xmlns:a16="http://schemas.microsoft.com/office/drawing/2014/main" id="{8230C120-7CEB-5726-FCE5-63CDD9CD4263}"/>
              </a:ext>
            </a:extLst>
          </p:cNvPr>
          <p:cNvGrpSpPr/>
          <p:nvPr/>
        </p:nvGrpSpPr>
        <p:grpSpPr>
          <a:xfrm>
            <a:off x="-2200" y="5268960"/>
            <a:ext cx="9144001" cy="1038418"/>
            <a:chOff x="-1" y="5309113"/>
            <a:chExt cx="9144001" cy="913989"/>
          </a:xfrm>
        </p:grpSpPr>
        <p:sp>
          <p:nvSpPr>
            <p:cNvPr id="4" name="Content Placeholder 2">
              <a:extLst>
                <a:ext uri="{FF2B5EF4-FFF2-40B4-BE49-F238E27FC236}">
                  <a16:creationId xmlns:a16="http://schemas.microsoft.com/office/drawing/2014/main" id="{642B7986-B1A0-F559-B4D7-7788714E86DE}"/>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BER periodically increases and decreases across rows:</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BER is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higher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middle of a subarray</a:t>
              </a:r>
            </a:p>
          </p:txBody>
        </p:sp>
        <p:cxnSp>
          <p:nvCxnSpPr>
            <p:cNvPr id="6" name="Straight Connector 5">
              <a:extLst>
                <a:ext uri="{FF2B5EF4-FFF2-40B4-BE49-F238E27FC236}">
                  <a16:creationId xmlns:a16="http://schemas.microsoft.com/office/drawing/2014/main" id="{E5F96FB1-C83E-58CD-C2CB-AC29BF4C2C63}"/>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DFB99B3-78F6-458C-BC37-8B1465720CB7}"/>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07FC0328-5ACF-53F1-9B96-A9EF86F48A03}"/>
              </a:ext>
            </a:extLst>
          </p:cNvPr>
          <p:cNvGrpSpPr/>
          <p:nvPr/>
        </p:nvGrpSpPr>
        <p:grpSpPr>
          <a:xfrm>
            <a:off x="-2201" y="4093199"/>
            <a:ext cx="9144001" cy="1038418"/>
            <a:chOff x="-1" y="5309113"/>
            <a:chExt cx="9144001" cy="913989"/>
          </a:xfrm>
        </p:grpSpPr>
        <p:sp>
          <p:nvSpPr>
            <p:cNvPr id="9" name="Content Placeholder 2">
              <a:extLst>
                <a:ext uri="{FF2B5EF4-FFF2-40B4-BE49-F238E27FC236}">
                  <a16:creationId xmlns:a16="http://schemas.microsoft.com/office/drawing/2014/main" id="{C4FCC7FD-3918-1164-0B72-AF351D980D9A}"/>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BER is substantially smaller in the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last subarray (i.e., last 832 rows)</a:t>
              </a:r>
            </a:p>
          </p:txBody>
        </p:sp>
        <p:cxnSp>
          <p:nvCxnSpPr>
            <p:cNvPr id="10" name="Straight Connector 9">
              <a:extLst>
                <a:ext uri="{FF2B5EF4-FFF2-40B4-BE49-F238E27FC236}">
                  <a16:creationId xmlns:a16="http://schemas.microsoft.com/office/drawing/2014/main" id="{18DAB392-EC1D-BDFC-8D2D-DD781DDD4F0A}"/>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1719ED6-9BEC-AD7A-BD79-D8AC81EEF415}"/>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3" name="Rectangle 22">
            <a:extLst>
              <a:ext uri="{FF2B5EF4-FFF2-40B4-BE49-F238E27FC236}">
                <a16:creationId xmlns:a16="http://schemas.microsoft.com/office/drawing/2014/main" id="{8ED07CDE-1800-4AD1-849D-AF87845D2B33}"/>
              </a:ext>
            </a:extLst>
          </p:cNvPr>
          <p:cNvSpPr/>
          <p:nvPr/>
        </p:nvSpPr>
        <p:spPr>
          <a:xfrm>
            <a:off x="4546939" y="1467561"/>
            <a:ext cx="437057" cy="242956"/>
          </a:xfrm>
          <a:prstGeom prst="rect">
            <a:avLst/>
          </a:prstGeom>
          <a:solidFill>
            <a:srgbClr val="F6F5F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4" name="Rectangle 23">
            <a:extLst>
              <a:ext uri="{FF2B5EF4-FFF2-40B4-BE49-F238E27FC236}">
                <a16:creationId xmlns:a16="http://schemas.microsoft.com/office/drawing/2014/main" id="{8844F859-1998-43C1-924E-967D56198553}"/>
              </a:ext>
            </a:extLst>
          </p:cNvPr>
          <p:cNvSpPr/>
          <p:nvPr/>
        </p:nvSpPr>
        <p:spPr>
          <a:xfrm>
            <a:off x="7255849" y="1539951"/>
            <a:ext cx="437057" cy="242956"/>
          </a:xfrm>
          <a:prstGeom prst="rect">
            <a:avLst/>
          </a:prstGeom>
          <a:solidFill>
            <a:srgbClr val="F6F5F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5" name="Rectangle 24">
            <a:extLst>
              <a:ext uri="{FF2B5EF4-FFF2-40B4-BE49-F238E27FC236}">
                <a16:creationId xmlns:a16="http://schemas.microsoft.com/office/drawing/2014/main" id="{CE9853D9-E5DE-4BDC-82FF-50CA4627A355}"/>
              </a:ext>
            </a:extLst>
          </p:cNvPr>
          <p:cNvSpPr/>
          <p:nvPr/>
        </p:nvSpPr>
        <p:spPr>
          <a:xfrm>
            <a:off x="1716109" y="1525736"/>
            <a:ext cx="437057" cy="242956"/>
          </a:xfrm>
          <a:prstGeom prst="rect">
            <a:avLst/>
          </a:prstGeom>
          <a:solidFill>
            <a:srgbClr val="F6F5F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4762986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F76C-D207-032D-1A68-2BABD8497D3F}"/>
              </a:ext>
            </a:extLst>
          </p:cNvPr>
          <p:cNvSpPr>
            <a:spLocks noGrp="1"/>
          </p:cNvSpPr>
          <p:nvPr>
            <p:ph type="title"/>
          </p:nvPr>
        </p:nvSpPr>
        <p:spPr/>
        <p:txBody>
          <a:bodyPr/>
          <a:lstStyle/>
          <a:p>
            <a:r>
              <a:rPr lang="en-TR" sz="4200" dirty="0"/>
              <a:t>Spatial Distribution of HC</a:t>
            </a:r>
            <a:r>
              <a:rPr lang="en-TR" sz="4200" baseline="-25000" dirty="0"/>
              <a:t>first</a:t>
            </a:r>
          </a:p>
        </p:txBody>
      </p:sp>
      <p:pic>
        <p:nvPicPr>
          <p:cNvPr id="5" name="Picture 4">
            <a:extLst>
              <a:ext uri="{FF2B5EF4-FFF2-40B4-BE49-F238E27FC236}">
                <a16:creationId xmlns:a16="http://schemas.microsoft.com/office/drawing/2014/main" id="{2A9BBD1C-3490-7FC0-E1AD-841EC3E3E9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7656" y="1263226"/>
            <a:ext cx="8108687" cy="2697871"/>
          </a:xfrm>
          <a:prstGeom prst="rect">
            <a:avLst/>
          </a:prstGeom>
        </p:spPr>
      </p:pic>
      <p:grpSp>
        <p:nvGrpSpPr>
          <p:cNvPr id="3" name="Group 2">
            <a:extLst>
              <a:ext uri="{FF2B5EF4-FFF2-40B4-BE49-F238E27FC236}">
                <a16:creationId xmlns:a16="http://schemas.microsoft.com/office/drawing/2014/main" id="{C18347E8-287C-FEC2-051A-020E945B1699}"/>
              </a:ext>
            </a:extLst>
          </p:cNvPr>
          <p:cNvGrpSpPr/>
          <p:nvPr/>
        </p:nvGrpSpPr>
        <p:grpSpPr>
          <a:xfrm>
            <a:off x="0" y="4162978"/>
            <a:ext cx="9144001" cy="1038418"/>
            <a:chOff x="-1" y="5309113"/>
            <a:chExt cx="9144001" cy="913989"/>
          </a:xfrm>
        </p:grpSpPr>
        <p:sp>
          <p:nvSpPr>
            <p:cNvPr id="4" name="Content Placeholder 2">
              <a:extLst>
                <a:ext uri="{FF2B5EF4-FFF2-40B4-BE49-F238E27FC236}">
                  <a16:creationId xmlns:a16="http://schemas.microsoft.com/office/drawing/2014/main" id="{535676C8-8328-13F8-86DD-756BFE9ABD5D}"/>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0"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as low as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14531</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across all tested rows/channels:</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Only</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~1.3 </a:t>
              </a:r>
              <a:r>
                <a:rPr kumimoji="0" lang="en-US" sz="2400" b="0" i="0" u="none" strike="noStrike" kern="1200" cap="none" spc="0" normalizeH="0" baseline="0" noProof="0" dirty="0" err="1">
                  <a:ln>
                    <a:noFill/>
                  </a:ln>
                  <a:solidFill>
                    <a:srgbClr val="FF0000"/>
                  </a:solidFill>
                  <a:effectLst/>
                  <a:uLnTx/>
                  <a:uFillTx/>
                  <a:latin typeface="Cambria" panose="02040503050406030204" pitchFamily="18" charset="0"/>
                  <a:ea typeface="+mn-ea"/>
                  <a:cs typeface="+mn-cs"/>
                </a:rPr>
                <a:t>ms</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induce a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bitflip</a:t>
              </a:r>
            </a:p>
          </p:txBody>
        </p:sp>
        <p:cxnSp>
          <p:nvCxnSpPr>
            <p:cNvPr id="6" name="Straight Connector 5">
              <a:extLst>
                <a:ext uri="{FF2B5EF4-FFF2-40B4-BE49-F238E27FC236}">
                  <a16:creationId xmlns:a16="http://schemas.microsoft.com/office/drawing/2014/main" id="{7E4E4F4F-9569-02EE-E794-595671784503}"/>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7564FE-F66D-B68B-CD94-86288581F71D}"/>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4B06EC8E-59F7-F661-24FA-1A148AB00988}"/>
              </a:ext>
            </a:extLst>
          </p:cNvPr>
          <p:cNvGrpSpPr/>
          <p:nvPr/>
        </p:nvGrpSpPr>
        <p:grpSpPr>
          <a:xfrm>
            <a:off x="-2200" y="5308276"/>
            <a:ext cx="9144001" cy="1038418"/>
            <a:chOff x="-1" y="5309113"/>
            <a:chExt cx="9144001" cy="913989"/>
          </a:xfrm>
        </p:grpSpPr>
        <p:sp>
          <p:nvSpPr>
            <p:cNvPr id="9" name="Content Placeholder 2">
              <a:extLst>
                <a:ext uri="{FF2B5EF4-FFF2-40B4-BE49-F238E27FC236}">
                  <a16:creationId xmlns:a16="http://schemas.microsoft.com/office/drawing/2014/main" id="{B8C62818-2796-C5F6-AB04-01882A428220}"/>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0"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distribution heavily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depends</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on</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data pattern</a:t>
              </a:r>
            </a:p>
          </p:txBody>
        </p:sp>
        <p:cxnSp>
          <p:nvCxnSpPr>
            <p:cNvPr id="10" name="Straight Connector 9">
              <a:extLst>
                <a:ext uri="{FF2B5EF4-FFF2-40B4-BE49-F238E27FC236}">
                  <a16:creationId xmlns:a16="http://schemas.microsoft.com/office/drawing/2014/main" id="{05E16B9E-08F8-81D2-CE83-37A261949896}"/>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2478A8B-E897-AFD8-D098-A816C96F6DD8}"/>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0204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776EC-CD72-F572-1F9D-6D4B201E62B6}"/>
              </a:ext>
            </a:extLst>
          </p:cNvPr>
          <p:cNvSpPr>
            <a:spLocks noGrp="1"/>
          </p:cNvSpPr>
          <p:nvPr>
            <p:ph type="title"/>
          </p:nvPr>
        </p:nvSpPr>
        <p:spPr/>
        <p:txBody>
          <a:bodyPr/>
          <a:lstStyle/>
          <a:p>
            <a:r>
              <a:rPr lang="en-US" sz="4000" dirty="0"/>
              <a:t>Variation in Bit Error Rate</a:t>
            </a:r>
            <a:endParaRPr lang="en-TR" sz="4000" dirty="0"/>
          </a:p>
        </p:txBody>
      </p:sp>
      <p:pic>
        <p:nvPicPr>
          <p:cNvPr id="4" name="Content Placeholder 3">
            <a:extLst>
              <a:ext uri="{FF2B5EF4-FFF2-40B4-BE49-F238E27FC236}">
                <a16:creationId xmlns:a16="http://schemas.microsoft.com/office/drawing/2014/main" id="{E29D94FD-BF90-F3B2-42F0-DB774B9F2F26}"/>
              </a:ext>
            </a:extLst>
          </p:cNvPr>
          <p:cNvPicPr>
            <a:picLocks noGrp="1" noChangeAspect="1"/>
          </p:cNvPicPr>
          <p:nvPr>
            <p:ph idx="1"/>
          </p:nvPr>
        </p:nvPicPr>
        <p:blipFill>
          <a:blip r:embed="rId3"/>
          <a:stretch>
            <a:fillRect/>
          </a:stretch>
        </p:blipFill>
        <p:spPr>
          <a:xfrm>
            <a:off x="75991" y="1398977"/>
            <a:ext cx="8986838" cy="3226537"/>
          </a:xfrm>
          <a:prstGeom prst="rect">
            <a:avLst/>
          </a:prstGeom>
        </p:spPr>
      </p:pic>
      <p:sp>
        <p:nvSpPr>
          <p:cNvPr id="8" name="Rectangle 7">
            <a:extLst>
              <a:ext uri="{FF2B5EF4-FFF2-40B4-BE49-F238E27FC236}">
                <a16:creationId xmlns:a16="http://schemas.microsoft.com/office/drawing/2014/main" id="{47EEB3B3-A6B3-4DB1-8D76-690876FCEF0E}"/>
              </a:ext>
            </a:extLst>
          </p:cNvPr>
          <p:cNvSpPr/>
          <p:nvPr/>
        </p:nvSpPr>
        <p:spPr>
          <a:xfrm>
            <a:off x="7256723" y="3394765"/>
            <a:ext cx="640623" cy="192157"/>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nvGrpSpPr>
          <p:cNvPr id="17" name="Group 16">
            <a:extLst>
              <a:ext uri="{FF2B5EF4-FFF2-40B4-BE49-F238E27FC236}">
                <a16:creationId xmlns:a16="http://schemas.microsoft.com/office/drawing/2014/main" id="{1A1D59CA-52D6-4B14-97CA-4B9823424B8A}"/>
              </a:ext>
            </a:extLst>
          </p:cNvPr>
          <p:cNvGrpSpPr/>
          <p:nvPr/>
        </p:nvGrpSpPr>
        <p:grpSpPr>
          <a:xfrm>
            <a:off x="0" y="5024369"/>
            <a:ext cx="9144001" cy="1038418"/>
            <a:chOff x="-1" y="5309113"/>
            <a:chExt cx="9144001" cy="913989"/>
          </a:xfrm>
        </p:grpSpPr>
        <p:sp>
          <p:nvSpPr>
            <p:cNvPr id="18" name="Content Placeholder 2">
              <a:extLst>
                <a:ext uri="{FF2B5EF4-FFF2-40B4-BE49-F238E27FC236}">
                  <a16:creationId xmlns:a16="http://schemas.microsoft.com/office/drawing/2014/main" id="{EA3B41A1-68BA-4BA0-ACD5-B1BD046A2541}"/>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Banks in the same channel have similar variation in BER</a:t>
              </a:r>
            </a:p>
          </p:txBody>
        </p:sp>
        <p:cxnSp>
          <p:nvCxnSpPr>
            <p:cNvPr id="19" name="Straight Connector 18">
              <a:extLst>
                <a:ext uri="{FF2B5EF4-FFF2-40B4-BE49-F238E27FC236}">
                  <a16:creationId xmlns:a16="http://schemas.microsoft.com/office/drawing/2014/main" id="{72D7BDD6-8FC1-4C46-8B8A-537D568F0AA6}"/>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DC7AAC2-380D-411B-B4BD-5F7207F194BD}"/>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0" name="Straight Arrow Connector 9">
            <a:extLst>
              <a:ext uri="{FF2B5EF4-FFF2-40B4-BE49-F238E27FC236}">
                <a16:creationId xmlns:a16="http://schemas.microsoft.com/office/drawing/2014/main" id="{EC8A5CC8-69B4-4F70-9431-4D82ECB3F8C6}"/>
              </a:ext>
            </a:extLst>
          </p:cNvPr>
          <p:cNvCxnSpPr>
            <a:cxnSpLocks/>
          </p:cNvCxnSpPr>
          <p:nvPr/>
        </p:nvCxnSpPr>
        <p:spPr>
          <a:xfrm>
            <a:off x="1713947" y="2464905"/>
            <a:ext cx="1228035" cy="636104"/>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E194BFA-343E-4697-B79C-535B25A67660}"/>
              </a:ext>
            </a:extLst>
          </p:cNvPr>
          <p:cNvCxnSpPr>
            <a:cxnSpLocks/>
          </p:cNvCxnSpPr>
          <p:nvPr/>
        </p:nvCxnSpPr>
        <p:spPr>
          <a:xfrm flipH="1" flipV="1">
            <a:off x="1077843" y="1965739"/>
            <a:ext cx="79515" cy="30480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F975761-23D0-4B07-A6FE-11F1DD45DBCA}"/>
              </a:ext>
            </a:extLst>
          </p:cNvPr>
          <p:cNvSpPr txBox="1"/>
          <p:nvPr/>
        </p:nvSpPr>
        <p:spPr>
          <a:xfrm>
            <a:off x="344556" y="1054283"/>
            <a:ext cx="316439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Small distance on x and y axes</a:t>
            </a:r>
            <a:endParaRPr kumimoji="0" lang="en-CH" sz="1800" b="0"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endParaRPr>
          </a:p>
        </p:txBody>
      </p:sp>
      <p:cxnSp>
        <p:nvCxnSpPr>
          <p:cNvPr id="29" name="Connector: Curved 28">
            <a:extLst>
              <a:ext uri="{FF2B5EF4-FFF2-40B4-BE49-F238E27FC236}">
                <a16:creationId xmlns:a16="http://schemas.microsoft.com/office/drawing/2014/main" id="{E197071F-757A-4127-9BAB-14DF18A90E07}"/>
              </a:ext>
            </a:extLst>
          </p:cNvPr>
          <p:cNvCxnSpPr>
            <a:endCxn id="27" idx="1"/>
          </p:cNvCxnSpPr>
          <p:nvPr/>
        </p:nvCxnSpPr>
        <p:spPr>
          <a:xfrm rot="16200000" flipV="1">
            <a:off x="288171" y="1295335"/>
            <a:ext cx="881399" cy="768627"/>
          </a:xfrm>
          <a:prstGeom prst="curvedConnector4">
            <a:avLst>
              <a:gd name="adj1" fmla="val 432"/>
              <a:gd name="adj2" fmla="val 12974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6D13521-639D-4C5C-A2C7-C50EACD69966}"/>
              </a:ext>
            </a:extLst>
          </p:cNvPr>
          <p:cNvSpPr txBox="1"/>
          <p:nvPr/>
        </p:nvSpPr>
        <p:spPr>
          <a:xfrm>
            <a:off x="3359425" y="2085874"/>
            <a:ext cx="315156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Large distance on x and y axes</a:t>
            </a:r>
            <a:endParaRPr kumimoji="0" lang="en-CH" sz="1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cxnSp>
        <p:nvCxnSpPr>
          <p:cNvPr id="32" name="Connector: Curved 31">
            <a:extLst>
              <a:ext uri="{FF2B5EF4-FFF2-40B4-BE49-F238E27FC236}">
                <a16:creationId xmlns:a16="http://schemas.microsoft.com/office/drawing/2014/main" id="{98B7E6D3-E3A7-4D9D-B69E-C0A93F5EA55E}"/>
              </a:ext>
            </a:extLst>
          </p:cNvPr>
          <p:cNvCxnSpPr>
            <a:cxnSpLocks/>
            <a:endCxn id="31" idx="1"/>
          </p:cNvCxnSpPr>
          <p:nvPr/>
        </p:nvCxnSpPr>
        <p:spPr>
          <a:xfrm flipV="1">
            <a:off x="2398645" y="2270540"/>
            <a:ext cx="960780" cy="512420"/>
          </a:xfrm>
          <a:prstGeom prst="curvedConnector3">
            <a:avLst>
              <a:gd name="adj1" fmla="val 50000"/>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9E2E5CE6-EEF0-39FE-D637-FE8FC4056238}"/>
              </a:ext>
            </a:extLst>
          </p:cNvPr>
          <p:cNvSpPr/>
          <p:nvPr/>
        </p:nvSpPr>
        <p:spPr>
          <a:xfrm rot="20716221">
            <a:off x="3111183" y="1807770"/>
            <a:ext cx="501699" cy="223934"/>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5" name="TextBox 4">
            <a:extLst>
              <a:ext uri="{FF2B5EF4-FFF2-40B4-BE49-F238E27FC236}">
                <a16:creationId xmlns:a16="http://schemas.microsoft.com/office/drawing/2014/main" id="{12149244-BBFD-97FC-C0CF-2117C7AEB6BD}"/>
              </a:ext>
            </a:extLst>
          </p:cNvPr>
          <p:cNvSpPr txBox="1"/>
          <p:nvPr/>
        </p:nvSpPr>
        <p:spPr>
          <a:xfrm>
            <a:off x="3830933" y="932386"/>
            <a:ext cx="430634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mn-cs"/>
              </a:rPr>
              <a:t>Two different banks in the same channel</a:t>
            </a:r>
            <a:endParaRPr kumimoji="0" lang="en-CH" sz="1800" b="0" i="0" u="none" strike="noStrike" kern="120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mn-cs"/>
            </a:endParaRPr>
          </a:p>
        </p:txBody>
      </p:sp>
      <p:cxnSp>
        <p:nvCxnSpPr>
          <p:cNvPr id="7" name="Curved Connector 6">
            <a:extLst>
              <a:ext uri="{FF2B5EF4-FFF2-40B4-BE49-F238E27FC236}">
                <a16:creationId xmlns:a16="http://schemas.microsoft.com/office/drawing/2014/main" id="{D12D5272-32C3-32CF-2F2B-19E20BC19C0F}"/>
              </a:ext>
            </a:extLst>
          </p:cNvPr>
          <p:cNvCxnSpPr>
            <a:cxnSpLocks/>
            <a:stCxn id="3" idx="6"/>
            <a:endCxn id="5" idx="2"/>
          </p:cNvCxnSpPr>
          <p:nvPr/>
        </p:nvCxnSpPr>
        <p:spPr>
          <a:xfrm flipV="1">
            <a:off x="3604638" y="1301718"/>
            <a:ext cx="2379469" cy="554238"/>
          </a:xfrm>
          <a:prstGeom prst="curvedConnector2">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331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5AB21-B35F-2EA0-D831-61F5EC8364F6}"/>
              </a:ext>
            </a:extLst>
          </p:cNvPr>
          <p:cNvSpPr>
            <a:spLocks noGrp="1"/>
          </p:cNvSpPr>
          <p:nvPr>
            <p:ph type="title"/>
          </p:nvPr>
        </p:nvSpPr>
        <p:spPr/>
        <p:txBody>
          <a:bodyPr/>
          <a:lstStyle/>
          <a:p>
            <a:r>
              <a:rPr lang="en-TR" sz="4300" dirty="0"/>
              <a:t>Hypotheses from Characterization</a:t>
            </a:r>
          </a:p>
        </p:txBody>
      </p:sp>
      <p:sp>
        <p:nvSpPr>
          <p:cNvPr id="3" name="Content Placeholder 2">
            <a:extLst>
              <a:ext uri="{FF2B5EF4-FFF2-40B4-BE49-F238E27FC236}">
                <a16:creationId xmlns:a16="http://schemas.microsoft.com/office/drawing/2014/main" id="{1D2F1976-B3C3-1CA8-EAE5-9CBC5B3490B3}"/>
              </a:ext>
            </a:extLst>
          </p:cNvPr>
          <p:cNvSpPr>
            <a:spLocks noGrp="1"/>
          </p:cNvSpPr>
          <p:nvPr>
            <p:ph idx="1"/>
          </p:nvPr>
        </p:nvSpPr>
        <p:spPr>
          <a:xfrm>
            <a:off x="75991" y="1840675"/>
            <a:ext cx="8987622" cy="4569402"/>
          </a:xfrm>
        </p:spPr>
        <p:txBody>
          <a:bodyPr/>
          <a:lstStyle/>
          <a:p>
            <a:pPr marL="514350" indent="-514350">
              <a:buFont typeface="+mj-lt"/>
              <a:buAutoNum type="arabicPeriod"/>
            </a:pPr>
            <a:r>
              <a:rPr lang="en-TR" sz="2800" dirty="0"/>
              <a:t>Similar BER &amp; H</a:t>
            </a:r>
            <a:r>
              <a:rPr lang="en-US" sz="2800" dirty="0"/>
              <a:t>C</a:t>
            </a:r>
            <a:r>
              <a:rPr lang="en-TR" sz="2800" baseline="-25000" dirty="0"/>
              <a:t>first</a:t>
            </a:r>
            <a:r>
              <a:rPr lang="en-TR" sz="2800" dirty="0"/>
              <a:t> </a:t>
            </a:r>
            <a:br>
              <a:rPr lang="en-TR" sz="2800" dirty="0"/>
            </a:br>
            <a:r>
              <a:rPr lang="en-TR" sz="2800" dirty="0"/>
              <a:t>within </a:t>
            </a:r>
            <a:r>
              <a:rPr lang="en-TR" sz="2800" dirty="0">
                <a:solidFill>
                  <a:srgbClr val="0070C0"/>
                </a:solidFill>
              </a:rPr>
              <a:t>groups of two channels</a:t>
            </a:r>
            <a:br>
              <a:rPr lang="en-TR" sz="2800" dirty="0"/>
            </a:br>
            <a:r>
              <a:rPr lang="en-TR" sz="2800" dirty="0"/>
              <a:t>suggests </a:t>
            </a:r>
            <a:r>
              <a:rPr lang="en-TR" sz="2800" dirty="0">
                <a:solidFill>
                  <a:srgbClr val="0070C0"/>
                </a:solidFill>
              </a:rPr>
              <a:t>these channels </a:t>
            </a:r>
            <a:br>
              <a:rPr lang="en-TR" sz="2800" dirty="0">
                <a:solidFill>
                  <a:srgbClr val="0070C0"/>
                </a:solidFill>
              </a:rPr>
            </a:br>
            <a:r>
              <a:rPr lang="en-TR" sz="2800" dirty="0">
                <a:solidFill>
                  <a:srgbClr val="0070C0"/>
                </a:solidFill>
              </a:rPr>
              <a:t>share DRAM dies</a:t>
            </a:r>
            <a:br>
              <a:rPr lang="en-TR" sz="2800" dirty="0">
                <a:solidFill>
                  <a:srgbClr val="0070C0"/>
                </a:solidFill>
              </a:rPr>
            </a:br>
            <a:endParaRPr lang="en-TR" sz="2800" dirty="0">
              <a:solidFill>
                <a:srgbClr val="0070C0"/>
              </a:solidFill>
            </a:endParaRPr>
          </a:p>
          <a:p>
            <a:pPr marL="0" indent="0">
              <a:buNone/>
            </a:pPr>
            <a:endParaRPr lang="en-TR" sz="1800" dirty="0"/>
          </a:p>
          <a:p>
            <a:pPr marL="514350" indent="-514350">
              <a:buFont typeface="+mj-lt"/>
              <a:buAutoNum type="arabicPeriod" startAt="2"/>
            </a:pPr>
            <a:r>
              <a:rPr lang="en-TR" sz="2800" dirty="0"/>
              <a:t>RowHammer BER</a:t>
            </a:r>
            <a:r>
              <a:rPr lang="en-GB" sz="2800" dirty="0"/>
              <a:t> </a:t>
            </a:r>
            <a:br>
              <a:rPr lang="en-GB" sz="2800" dirty="0"/>
            </a:br>
            <a:r>
              <a:rPr lang="en-TR" sz="2800" dirty="0"/>
              <a:t>change</a:t>
            </a:r>
            <a:r>
              <a:rPr lang="en-GB" sz="2800" dirty="0"/>
              <a:t>s</a:t>
            </a:r>
            <a:r>
              <a:rPr lang="en-TR" sz="2800" dirty="0"/>
              <a:t> with the row’s </a:t>
            </a:r>
            <a:r>
              <a:rPr lang="en-TR" sz="2800" dirty="0">
                <a:solidFill>
                  <a:srgbClr val="0070C0"/>
                </a:solidFill>
              </a:rPr>
              <a:t>proximity</a:t>
            </a:r>
            <a:br>
              <a:rPr lang="en-TR" sz="2800" dirty="0"/>
            </a:br>
            <a:r>
              <a:rPr lang="en-TR" sz="2800" dirty="0"/>
              <a:t>to </a:t>
            </a:r>
            <a:r>
              <a:rPr lang="en-TR" sz="2800" dirty="0">
                <a:solidFill>
                  <a:srgbClr val="0070C0"/>
                </a:solidFill>
              </a:rPr>
              <a:t>sense amplifiers and bank I/O</a:t>
            </a:r>
          </a:p>
          <a:p>
            <a:pPr marL="0" indent="0">
              <a:buNone/>
            </a:pPr>
            <a:endParaRPr lang="en-TR" sz="2800" dirty="0"/>
          </a:p>
        </p:txBody>
      </p:sp>
      <p:pic>
        <p:nvPicPr>
          <p:cNvPr id="5" name="Picture 4">
            <a:extLst>
              <a:ext uri="{FF2B5EF4-FFF2-40B4-BE49-F238E27FC236}">
                <a16:creationId xmlns:a16="http://schemas.microsoft.com/office/drawing/2014/main" id="{69FB4455-3013-F6B9-149F-2188B1D61DF1}"/>
              </a:ext>
            </a:extLst>
          </p:cNvPr>
          <p:cNvPicPr>
            <a:picLocks noChangeAspect="1"/>
          </p:cNvPicPr>
          <p:nvPr/>
        </p:nvPicPr>
        <p:blipFill>
          <a:blip r:embed="rId3"/>
          <a:stretch>
            <a:fillRect/>
          </a:stretch>
        </p:blipFill>
        <p:spPr>
          <a:xfrm>
            <a:off x="5943022" y="1219199"/>
            <a:ext cx="1989695" cy="2488552"/>
          </a:xfrm>
          <a:prstGeom prst="rect">
            <a:avLst/>
          </a:prstGeom>
        </p:spPr>
      </p:pic>
      <p:pic>
        <p:nvPicPr>
          <p:cNvPr id="7" name="Picture 6">
            <a:extLst>
              <a:ext uri="{FF2B5EF4-FFF2-40B4-BE49-F238E27FC236}">
                <a16:creationId xmlns:a16="http://schemas.microsoft.com/office/drawing/2014/main" id="{3E8B27A0-2C0D-9F52-1A0B-3FBB039273BB}"/>
              </a:ext>
            </a:extLst>
          </p:cNvPr>
          <p:cNvPicPr>
            <a:picLocks noChangeAspect="1"/>
          </p:cNvPicPr>
          <p:nvPr/>
        </p:nvPicPr>
        <p:blipFill rotWithShape="1">
          <a:blip r:embed="rId4"/>
          <a:srcRect b="3193"/>
          <a:stretch/>
        </p:blipFill>
        <p:spPr>
          <a:xfrm>
            <a:off x="7932717" y="1219199"/>
            <a:ext cx="876300" cy="2139245"/>
          </a:xfrm>
          <a:prstGeom prst="rect">
            <a:avLst/>
          </a:prstGeom>
        </p:spPr>
      </p:pic>
      <p:sp>
        <p:nvSpPr>
          <p:cNvPr id="4" name="TextBox 3">
            <a:extLst>
              <a:ext uri="{FF2B5EF4-FFF2-40B4-BE49-F238E27FC236}">
                <a16:creationId xmlns:a16="http://schemas.microsoft.com/office/drawing/2014/main" id="{48EA884A-B6C0-4D67-B4C9-2FCFE14ED296}"/>
              </a:ext>
            </a:extLst>
          </p:cNvPr>
          <p:cNvSpPr txBox="1"/>
          <p:nvPr/>
        </p:nvSpPr>
        <p:spPr>
          <a:xfrm>
            <a:off x="-547511" y="2444044"/>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20" name="Group 19">
            <a:extLst>
              <a:ext uri="{FF2B5EF4-FFF2-40B4-BE49-F238E27FC236}">
                <a16:creationId xmlns:a16="http://schemas.microsoft.com/office/drawing/2014/main" id="{E386AB2A-4422-8E9A-9905-E9CD991F1799}"/>
              </a:ext>
            </a:extLst>
          </p:cNvPr>
          <p:cNvGrpSpPr/>
          <p:nvPr/>
        </p:nvGrpSpPr>
        <p:grpSpPr>
          <a:xfrm>
            <a:off x="5858355" y="3800227"/>
            <a:ext cx="3041568" cy="2427302"/>
            <a:chOff x="4820357" y="3635936"/>
            <a:chExt cx="3529409" cy="2816619"/>
          </a:xfrm>
        </p:grpSpPr>
        <p:pic>
          <p:nvPicPr>
            <p:cNvPr id="13" name="Picture 12">
              <a:extLst>
                <a:ext uri="{FF2B5EF4-FFF2-40B4-BE49-F238E27FC236}">
                  <a16:creationId xmlns:a16="http://schemas.microsoft.com/office/drawing/2014/main" id="{BAF0BC14-7D1F-7893-657A-FC4B7EE34645}"/>
                </a:ext>
              </a:extLst>
            </p:cNvPr>
            <p:cNvPicPr>
              <a:picLocks noChangeAspect="1"/>
            </p:cNvPicPr>
            <p:nvPr/>
          </p:nvPicPr>
          <p:blipFill rotWithShape="1">
            <a:blip r:embed="rId5">
              <a:extLst>
                <a:ext uri="{28A0092B-C50C-407E-A947-70E740481C1C}">
                  <a14:useLocalDpi xmlns:a14="http://schemas.microsoft.com/office/drawing/2010/main" val="0"/>
                </a:ext>
              </a:extLst>
            </a:blip>
            <a:srcRect l="63295"/>
            <a:stretch/>
          </p:blipFill>
          <p:spPr>
            <a:xfrm>
              <a:off x="5373512" y="3635936"/>
              <a:ext cx="2976254" cy="2803395"/>
            </a:xfrm>
            <a:prstGeom prst="rect">
              <a:avLst/>
            </a:prstGeom>
          </p:spPr>
        </p:pic>
        <p:pic>
          <p:nvPicPr>
            <p:cNvPr id="14" name="Picture 13">
              <a:extLst>
                <a:ext uri="{FF2B5EF4-FFF2-40B4-BE49-F238E27FC236}">
                  <a16:creationId xmlns:a16="http://schemas.microsoft.com/office/drawing/2014/main" id="{0E1641FC-155F-EE77-9DC8-A0C40CF8B4C7}"/>
                </a:ext>
              </a:extLst>
            </p:cNvPr>
            <p:cNvPicPr>
              <a:picLocks noChangeAspect="1"/>
            </p:cNvPicPr>
            <p:nvPr/>
          </p:nvPicPr>
          <p:blipFill rotWithShape="1">
            <a:blip r:embed="rId5">
              <a:extLst>
                <a:ext uri="{28A0092B-C50C-407E-A947-70E740481C1C}">
                  <a14:useLocalDpi xmlns:a14="http://schemas.microsoft.com/office/drawing/2010/main" val="0"/>
                </a:ext>
              </a:extLst>
            </a:blip>
            <a:srcRect l="18" r="93160"/>
            <a:stretch/>
          </p:blipFill>
          <p:spPr>
            <a:xfrm>
              <a:off x="4820357" y="3649160"/>
              <a:ext cx="553155" cy="2803395"/>
            </a:xfrm>
            <a:prstGeom prst="rect">
              <a:avLst/>
            </a:prstGeom>
          </p:spPr>
        </p:pic>
        <p:sp>
          <p:nvSpPr>
            <p:cNvPr id="15" name="Rectangle 14">
              <a:extLst>
                <a:ext uri="{FF2B5EF4-FFF2-40B4-BE49-F238E27FC236}">
                  <a16:creationId xmlns:a16="http://schemas.microsoft.com/office/drawing/2014/main" id="{E4C2D427-2B0D-E01E-A772-5E0632AE118F}"/>
                </a:ext>
              </a:extLst>
            </p:cNvPr>
            <p:cNvSpPr/>
            <p:nvPr/>
          </p:nvSpPr>
          <p:spPr>
            <a:xfrm>
              <a:off x="6935410" y="3702705"/>
              <a:ext cx="553154" cy="2246489"/>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10">
            <a:extLst>
              <a:ext uri="{FF2B5EF4-FFF2-40B4-BE49-F238E27FC236}">
                <a16:creationId xmlns:a16="http://schemas.microsoft.com/office/drawing/2014/main" id="{56D69508-42AA-402A-9DFC-F81C938EE0F7}"/>
              </a:ext>
            </a:extLst>
          </p:cNvPr>
          <p:cNvSpPr/>
          <p:nvPr/>
        </p:nvSpPr>
        <p:spPr>
          <a:xfrm>
            <a:off x="7739270" y="4086271"/>
            <a:ext cx="348973" cy="242956"/>
          </a:xfrm>
          <a:prstGeom prst="rect">
            <a:avLst/>
          </a:prstGeom>
          <a:solidFill>
            <a:srgbClr val="F6F5F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855499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5AB21-B35F-2EA0-D831-61F5EC8364F6}"/>
              </a:ext>
            </a:extLst>
          </p:cNvPr>
          <p:cNvSpPr>
            <a:spLocks noGrp="1"/>
          </p:cNvSpPr>
          <p:nvPr>
            <p:ph type="title"/>
          </p:nvPr>
        </p:nvSpPr>
        <p:spPr/>
        <p:txBody>
          <a:bodyPr/>
          <a:lstStyle/>
          <a:p>
            <a:r>
              <a:rPr lang="en-US" sz="3600" dirty="0"/>
              <a:t>Implications on Attacks and Mitigations</a:t>
            </a:r>
            <a:endParaRPr lang="en-TR" sz="3600" dirty="0"/>
          </a:p>
        </p:txBody>
      </p:sp>
      <p:sp>
        <p:nvSpPr>
          <p:cNvPr id="8" name="Content Placeholder 7">
            <a:extLst>
              <a:ext uri="{FF2B5EF4-FFF2-40B4-BE49-F238E27FC236}">
                <a16:creationId xmlns:a16="http://schemas.microsoft.com/office/drawing/2014/main" id="{569EE4F1-6F68-4CA1-BF0B-A5001A9ADC8B}"/>
              </a:ext>
            </a:extLst>
          </p:cNvPr>
          <p:cNvSpPr>
            <a:spLocks noGrp="1"/>
          </p:cNvSpPr>
          <p:nvPr>
            <p:ph idx="1"/>
          </p:nvPr>
        </p:nvSpPr>
        <p:spPr>
          <a:xfrm>
            <a:off x="78189" y="2632758"/>
            <a:ext cx="8987622" cy="474387"/>
          </a:xfrm>
        </p:spPr>
        <p:txBody>
          <a:bodyPr/>
          <a:lstStyle/>
          <a:p>
            <a:pPr marL="0" indent="0" algn="ctr">
              <a:buNone/>
            </a:pPr>
            <a:r>
              <a:rPr lang="en-US" sz="2400" dirty="0">
                <a:solidFill>
                  <a:schemeClr val="accent5"/>
                </a:solidFill>
              </a:rPr>
              <a:t>Two</a:t>
            </a:r>
            <a:r>
              <a:rPr lang="en-US" sz="2400" dirty="0"/>
              <a:t> </a:t>
            </a:r>
            <a:r>
              <a:rPr lang="en-US" sz="2400" dirty="0">
                <a:solidFill>
                  <a:schemeClr val="accent5"/>
                </a:solidFill>
              </a:rPr>
              <a:t>implications </a:t>
            </a:r>
            <a:r>
              <a:rPr lang="en-US" sz="2400" dirty="0"/>
              <a:t>for </a:t>
            </a:r>
            <a:r>
              <a:rPr lang="en-US" sz="2400" dirty="0" err="1"/>
              <a:t>RowHammer</a:t>
            </a:r>
            <a:r>
              <a:rPr lang="en-US" sz="2400" dirty="0"/>
              <a:t> </a:t>
            </a:r>
            <a:r>
              <a:rPr lang="en-US" sz="2400" dirty="0">
                <a:solidFill>
                  <a:schemeClr val="accent5"/>
                </a:solidFill>
              </a:rPr>
              <a:t>attacks and mitigations</a:t>
            </a:r>
            <a:endParaRPr lang="en-US" sz="2400" dirty="0"/>
          </a:p>
        </p:txBody>
      </p:sp>
      <p:grpSp>
        <p:nvGrpSpPr>
          <p:cNvPr id="16" name="Group 15">
            <a:extLst>
              <a:ext uri="{FF2B5EF4-FFF2-40B4-BE49-F238E27FC236}">
                <a16:creationId xmlns:a16="http://schemas.microsoft.com/office/drawing/2014/main" id="{1997C6CE-7C16-4EB9-8267-33337CFED13D}"/>
              </a:ext>
            </a:extLst>
          </p:cNvPr>
          <p:cNvGrpSpPr/>
          <p:nvPr/>
        </p:nvGrpSpPr>
        <p:grpSpPr>
          <a:xfrm>
            <a:off x="-5717" y="1180301"/>
            <a:ext cx="9144001" cy="819229"/>
            <a:chOff x="-1" y="5309113"/>
            <a:chExt cx="9144001" cy="913989"/>
          </a:xfrm>
        </p:grpSpPr>
        <p:sp>
          <p:nvSpPr>
            <p:cNvPr id="17" name="Content Placeholder 2">
              <a:extLst>
                <a:ext uri="{FF2B5EF4-FFF2-40B4-BE49-F238E27FC236}">
                  <a16:creationId xmlns:a16="http://schemas.microsoft.com/office/drawing/2014/main" id="{FAB406AD-FC26-44F3-811A-E7DC02A63D80}"/>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Key Observation:</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BER and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0"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vary across channels</a:t>
              </a:r>
            </a:p>
          </p:txBody>
        </p:sp>
        <p:cxnSp>
          <p:nvCxnSpPr>
            <p:cNvPr id="18" name="Straight Connector 17">
              <a:extLst>
                <a:ext uri="{FF2B5EF4-FFF2-40B4-BE49-F238E27FC236}">
                  <a16:creationId xmlns:a16="http://schemas.microsoft.com/office/drawing/2014/main" id="{495E8365-8958-45A1-8436-838630A105CA}"/>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01BB027-E736-424F-A15B-80A9D72641D9}"/>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1" name="Rectangle 20">
            <a:extLst>
              <a:ext uri="{FF2B5EF4-FFF2-40B4-BE49-F238E27FC236}">
                <a16:creationId xmlns:a16="http://schemas.microsoft.com/office/drawing/2014/main" id="{E1260073-4920-48B5-B2D7-3A7EF5F5F04F}"/>
              </a:ext>
            </a:extLst>
          </p:cNvPr>
          <p:cNvSpPr/>
          <p:nvPr/>
        </p:nvSpPr>
        <p:spPr>
          <a:xfrm>
            <a:off x="10133" y="3656693"/>
            <a:ext cx="9138284" cy="868621"/>
          </a:xfrm>
          <a:prstGeom prst="rect">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A </a:t>
            </a:r>
            <a:r>
              <a:rPr kumimoji="0" lang="en-US" sz="2400" b="0" i="0" u="none" strike="noStrike" kern="1200" cap="none" spc="0" normalizeH="0" baseline="0" noProof="0" dirty="0" err="1">
                <a:ln>
                  <a:noFill/>
                </a:ln>
                <a:solidFill>
                  <a:srgbClr val="FF0000"/>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 attack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use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the most-RH-vulnerable </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HBM2 channel to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prepare for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perform</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 attack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faster</a:t>
            </a:r>
          </a:p>
        </p:txBody>
      </p:sp>
      <p:sp>
        <p:nvSpPr>
          <p:cNvPr id="27" name="Rectangle 26">
            <a:extLst>
              <a:ext uri="{FF2B5EF4-FFF2-40B4-BE49-F238E27FC236}">
                <a16:creationId xmlns:a16="http://schemas.microsoft.com/office/drawing/2014/main" id="{CADCF385-2187-40D2-BA94-00BBA868565B}"/>
              </a:ext>
            </a:extLst>
          </p:cNvPr>
          <p:cNvSpPr/>
          <p:nvPr/>
        </p:nvSpPr>
        <p:spPr>
          <a:xfrm>
            <a:off x="10133" y="5074862"/>
            <a:ext cx="9138284" cy="1304455"/>
          </a:xfrm>
          <a:prstGeom prst="rect">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A </a:t>
            </a:r>
            <a:r>
              <a:rPr kumimoji="0" lang="en-US" sz="2400" b="0"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 mitigation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allocate </a:t>
            </a:r>
            <a:r>
              <a:rPr kumimoji="0" lang="en-US" sz="24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fewer resources for </a:t>
            </a:r>
            <a:r>
              <a:rPr kumimoji="0" lang="en-US" sz="2400" b="0"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-resilient channels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a:t>
            </a:r>
            <a:r>
              <a:rPr kumimoji="0" lang="en-US" sz="24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efficiently prevent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bitflips</a:t>
            </a:r>
          </a:p>
        </p:txBody>
      </p:sp>
    </p:spTree>
    <p:extLst>
      <p:ext uri="{BB962C8B-B14F-4D97-AF65-F5344CB8AC3E}">
        <p14:creationId xmlns:p14="http://schemas.microsoft.com/office/powerpoint/2010/main" val="125455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21" grpId="0" animBg="1"/>
      <p:bldP spid="27" grpId="0" animBg="1"/>
    </p:bld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1.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2.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DRAM Cell Leakage &amp;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endPar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4.</a:t>
            </a:r>
            <a:r>
              <a:rPr kumimoji="0" lang="tr-TR" sz="3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RowHammer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Spatial </a:t>
            </a:r>
            <a:r>
              <a:rPr kumimoji="0" lang="en-US" sz="3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Variation Analysis</a:t>
            </a:r>
            <a:endPar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5.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On-die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3.</a:t>
            </a:r>
            <a:r>
              <a:rPr kumimoji="0" lang="tr-TR"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 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6.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Conclusion</a:t>
            </a:r>
          </a:p>
        </p:txBody>
      </p:sp>
    </p:spTree>
    <p:extLst>
      <p:ext uri="{BB962C8B-B14F-4D97-AF65-F5344CB8AC3E}">
        <p14:creationId xmlns:p14="http://schemas.microsoft.com/office/powerpoint/2010/main" val="1261988494"/>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86E6-DEBA-58F2-55A4-93F8AF41F3FB}"/>
              </a:ext>
            </a:extLst>
          </p:cNvPr>
          <p:cNvSpPr>
            <a:spLocks noGrp="1"/>
          </p:cNvSpPr>
          <p:nvPr>
            <p:ph type="title"/>
          </p:nvPr>
        </p:nvSpPr>
        <p:spPr/>
        <p:txBody>
          <a:bodyPr/>
          <a:lstStyle/>
          <a:p>
            <a:r>
              <a:rPr lang="en-TR" sz="3200" dirty="0"/>
              <a:t>Key Takeaway</a:t>
            </a:r>
            <a:r>
              <a:rPr lang="en-GB" sz="3200" dirty="0"/>
              <a:t>s</a:t>
            </a:r>
            <a:r>
              <a:rPr lang="en-TR" sz="3200" dirty="0"/>
              <a:t> from on-die Mitigation Analysis</a:t>
            </a:r>
          </a:p>
        </p:txBody>
      </p:sp>
      <p:grpSp>
        <p:nvGrpSpPr>
          <p:cNvPr id="7" name="Group 6">
            <a:extLst>
              <a:ext uri="{FF2B5EF4-FFF2-40B4-BE49-F238E27FC236}">
                <a16:creationId xmlns:a16="http://schemas.microsoft.com/office/drawing/2014/main" id="{1E8A47FF-1E51-A239-52F2-317EB4D110EC}"/>
              </a:ext>
            </a:extLst>
          </p:cNvPr>
          <p:cNvGrpSpPr/>
          <p:nvPr/>
        </p:nvGrpSpPr>
        <p:grpSpPr>
          <a:xfrm>
            <a:off x="245899" y="1736799"/>
            <a:ext cx="8647804" cy="1413572"/>
            <a:chOff x="248098" y="2230378"/>
            <a:chExt cx="8647804" cy="2101300"/>
          </a:xfrm>
        </p:grpSpPr>
        <p:sp>
          <p:nvSpPr>
            <p:cNvPr id="10" name="Rounded Rectangle 4">
              <a:extLst>
                <a:ext uri="{FF2B5EF4-FFF2-40B4-BE49-F238E27FC236}">
                  <a16:creationId xmlns:a16="http://schemas.microsoft.com/office/drawing/2014/main" id="{AAD9BCF9-3CA2-1875-457E-12A9444FF415}"/>
                </a:ext>
              </a:extLst>
            </p:cNvPr>
            <p:cNvSpPr/>
            <p:nvPr/>
          </p:nvSpPr>
          <p:spPr>
            <a:xfrm>
              <a:off x="248098" y="2254852"/>
              <a:ext cx="8647804" cy="2076826"/>
            </a:xfrm>
            <a:prstGeom prst="roundRect">
              <a:avLst>
                <a:gd name="adj" fmla="val 3533"/>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291941A-BB75-9153-8F9B-63E89DA1ECF2}"/>
                </a:ext>
              </a:extLst>
            </p:cNvPr>
            <p:cNvSpPr/>
            <p:nvPr/>
          </p:nvSpPr>
          <p:spPr>
            <a:xfrm>
              <a:off x="318574" y="2754923"/>
              <a:ext cx="8497318" cy="146538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modern HBM2 chip </a:t>
              </a: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implements</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 </a:t>
              </a: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undisclosed</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b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on-DRAM-die </a:t>
              </a:r>
              <a:r>
                <a:rPr kumimoji="0" lang="en-US" sz="20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a:t>
              </a:r>
            </a:p>
          </p:txBody>
        </p:sp>
        <p:sp>
          <p:nvSpPr>
            <p:cNvPr id="14" name="TextBox 13">
              <a:extLst>
                <a:ext uri="{FF2B5EF4-FFF2-40B4-BE49-F238E27FC236}">
                  <a16:creationId xmlns:a16="http://schemas.microsoft.com/office/drawing/2014/main" id="{056EC7BE-8295-828B-455E-A8438556CDED}"/>
                </a:ext>
              </a:extLst>
            </p:cNvPr>
            <p:cNvSpPr txBox="1"/>
            <p:nvPr/>
          </p:nvSpPr>
          <p:spPr>
            <a:xfrm>
              <a:off x="371466" y="2230378"/>
              <a:ext cx="8382000" cy="54901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Takeaway 1</a:t>
              </a:r>
            </a:p>
          </p:txBody>
        </p:sp>
      </p:grpSp>
      <p:grpSp>
        <p:nvGrpSpPr>
          <p:cNvPr id="15" name="Group 14">
            <a:extLst>
              <a:ext uri="{FF2B5EF4-FFF2-40B4-BE49-F238E27FC236}">
                <a16:creationId xmlns:a16="http://schemas.microsoft.com/office/drawing/2014/main" id="{71C3D5C6-E987-17BF-5084-33EC5C96B5E0}"/>
              </a:ext>
            </a:extLst>
          </p:cNvPr>
          <p:cNvGrpSpPr/>
          <p:nvPr/>
        </p:nvGrpSpPr>
        <p:grpSpPr>
          <a:xfrm>
            <a:off x="245899" y="4190472"/>
            <a:ext cx="8647804" cy="1339829"/>
            <a:chOff x="248098" y="2212854"/>
            <a:chExt cx="8647804" cy="2118824"/>
          </a:xfrm>
        </p:grpSpPr>
        <p:sp>
          <p:nvSpPr>
            <p:cNvPr id="16" name="Rounded Rectangle 9">
              <a:extLst>
                <a:ext uri="{FF2B5EF4-FFF2-40B4-BE49-F238E27FC236}">
                  <a16:creationId xmlns:a16="http://schemas.microsoft.com/office/drawing/2014/main" id="{23E78217-903E-3ECB-2610-11E78EFB329D}"/>
                </a:ext>
              </a:extLst>
            </p:cNvPr>
            <p:cNvSpPr/>
            <p:nvPr/>
          </p:nvSpPr>
          <p:spPr>
            <a:xfrm>
              <a:off x="248098" y="2254852"/>
              <a:ext cx="8647804" cy="2076826"/>
            </a:xfrm>
            <a:prstGeom prst="roundRect">
              <a:avLst>
                <a:gd name="adj" fmla="val 3533"/>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E0929BF6-BFD0-789C-AE90-5A1248ACB010}"/>
                </a:ext>
              </a:extLst>
            </p:cNvPr>
            <p:cNvSpPr/>
            <p:nvPr/>
          </p:nvSpPr>
          <p:spPr>
            <a:xfrm>
              <a:off x="318574" y="2754923"/>
              <a:ext cx="8497318" cy="1465385"/>
            </a:xfrm>
            <a:prstGeom prst="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mbria"/>
                  <a:ea typeface="Cambria"/>
                  <a:cs typeface="+mn-cs"/>
                </a:rPr>
                <a:t>This mitigation </a:t>
              </a:r>
              <a:r>
                <a:rPr kumimoji="0" lang="en-US" sz="1900" b="0" i="0" u="none" strike="noStrike" kern="1200" cap="none" spc="0" normalizeH="0" baseline="0" noProof="0" dirty="0">
                  <a:ln>
                    <a:noFill/>
                  </a:ln>
                  <a:solidFill>
                    <a:srgbClr val="0070C0"/>
                  </a:solidFill>
                  <a:effectLst/>
                  <a:uLnTx/>
                  <a:uFillTx/>
                  <a:latin typeface="Cambria"/>
                  <a:ea typeface="Cambria"/>
                  <a:cs typeface="+mn-cs"/>
                </a:rPr>
                <a:t>resembles the one in DDR4 chips </a:t>
              </a:r>
              <a:r>
                <a:rPr kumimoji="0" lang="en-US" sz="1900" b="0" i="0" u="none" strike="noStrike" kern="1200" cap="none" spc="0" normalizeH="0" baseline="0" noProof="0" dirty="0">
                  <a:ln>
                    <a:noFill/>
                  </a:ln>
                  <a:solidFill>
                    <a:prstClr val="black"/>
                  </a:solidFill>
                  <a:effectLst/>
                  <a:uLnTx/>
                  <a:uFillTx/>
                  <a:latin typeface="Cambria"/>
                  <a:ea typeface="Cambria"/>
                  <a:cs typeface="+mn-cs"/>
                </a:rPr>
                <a:t>from one major manufacturer</a:t>
              </a:r>
              <a:br>
                <a:rPr kumimoji="0" lang="en-US" sz="1900" b="0" i="0" u="none" strike="noStrike" kern="1200" cap="none" spc="0" normalizeH="0" baseline="0" noProof="0" dirty="0">
                  <a:ln>
                    <a:noFill/>
                  </a:ln>
                  <a:solidFill>
                    <a:prstClr val="black"/>
                  </a:solidFill>
                  <a:effectLst/>
                  <a:uLnTx/>
                  <a:uFillTx/>
                  <a:latin typeface="Cambria"/>
                  <a:ea typeface="Cambria"/>
                  <a:cs typeface="+mn-cs"/>
                </a:rPr>
              </a:br>
              <a:r>
                <a:rPr kumimoji="0" lang="en-US" sz="1900" b="0" i="0" u="none" strike="noStrike" kern="1200" cap="none" spc="0" normalizeH="0" baseline="0" noProof="0" dirty="0">
                  <a:ln>
                    <a:noFill/>
                  </a:ln>
                  <a:solidFill>
                    <a:prstClr val="black"/>
                  </a:solidFill>
                  <a:effectLst/>
                  <a:uLnTx/>
                  <a:uFillTx/>
                  <a:latin typeface="Cambria"/>
                  <a:ea typeface="Cambria"/>
                  <a:cs typeface="+mn-cs"/>
                </a:rPr>
                <a:t>as shown in prior work</a:t>
              </a:r>
            </a:p>
          </p:txBody>
        </p:sp>
        <p:sp>
          <p:nvSpPr>
            <p:cNvPr id="18" name="TextBox 17">
              <a:extLst>
                <a:ext uri="{FF2B5EF4-FFF2-40B4-BE49-F238E27FC236}">
                  <a16:creationId xmlns:a16="http://schemas.microsoft.com/office/drawing/2014/main" id="{49E7F607-611D-151F-A987-6FD9DFE3CB74}"/>
                </a:ext>
              </a:extLst>
            </p:cNvPr>
            <p:cNvSpPr txBox="1"/>
            <p:nvPr/>
          </p:nvSpPr>
          <p:spPr>
            <a:xfrm>
              <a:off x="376233" y="2212854"/>
              <a:ext cx="8382000" cy="58406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Takeaway 2</a:t>
              </a:r>
            </a:p>
          </p:txBody>
        </p:sp>
      </p:grpSp>
      <p:sp>
        <p:nvSpPr>
          <p:cNvPr id="3" name="TextBox 2">
            <a:extLst>
              <a:ext uri="{FF2B5EF4-FFF2-40B4-BE49-F238E27FC236}">
                <a16:creationId xmlns:a16="http://schemas.microsoft.com/office/drawing/2014/main" id="{27CAF4B9-6965-4D81-C143-0C8254E8ADE2}"/>
              </a:ext>
            </a:extLst>
          </p:cNvPr>
          <p:cNvSpPr txBox="1"/>
          <p:nvPr/>
        </p:nvSpPr>
        <p:spPr>
          <a:xfrm>
            <a:off x="1192696" y="6373395"/>
            <a:ext cx="7391234"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Hassan et al.,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3"/>
              </a:rPr>
              <a:t>Uncovering In-DRAM RowHammer Protection Mechanisms: </a:t>
            </a:r>
            <a:b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3"/>
              </a:rPr>
            </a:b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3"/>
              </a:rPr>
              <a:t>A New Methodology, Custom RowHammer Patterns, and Implications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MICRO, 2021.</a:t>
            </a:r>
          </a:p>
        </p:txBody>
      </p:sp>
    </p:spTree>
    <p:extLst>
      <p:ext uri="{BB962C8B-B14F-4D97-AF65-F5344CB8AC3E}">
        <p14:creationId xmlns:p14="http://schemas.microsoft.com/office/powerpoint/2010/main" val="160890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CADEB-1FAA-1E5F-CABC-E1433B9D6E0D}"/>
              </a:ext>
            </a:extLst>
          </p:cNvPr>
          <p:cNvSpPr>
            <a:spLocks noGrp="1"/>
          </p:cNvSpPr>
          <p:nvPr>
            <p:ph type="title"/>
          </p:nvPr>
        </p:nvSpPr>
        <p:spPr/>
        <p:txBody>
          <a:bodyPr/>
          <a:lstStyle/>
          <a:p>
            <a:r>
              <a:rPr lang="en-TR" sz="3100" dirty="0"/>
              <a:t>On-Die RowHammer Mitigation Analysis (I)</a:t>
            </a:r>
          </a:p>
        </p:txBody>
      </p:sp>
      <p:sp>
        <p:nvSpPr>
          <p:cNvPr id="3" name="Content Placeholder 2">
            <a:extLst>
              <a:ext uri="{FF2B5EF4-FFF2-40B4-BE49-F238E27FC236}">
                <a16:creationId xmlns:a16="http://schemas.microsoft.com/office/drawing/2014/main" id="{1F7C617D-6989-FD78-099C-F3AA220C41FF}"/>
              </a:ext>
            </a:extLst>
          </p:cNvPr>
          <p:cNvSpPr>
            <a:spLocks noGrp="1"/>
          </p:cNvSpPr>
          <p:nvPr>
            <p:ph idx="1"/>
          </p:nvPr>
        </p:nvSpPr>
        <p:spPr>
          <a:xfrm>
            <a:off x="75991" y="1406769"/>
            <a:ext cx="8987622" cy="5003308"/>
          </a:xfrm>
        </p:spPr>
        <p:txBody>
          <a:bodyPr/>
          <a:lstStyle/>
          <a:p>
            <a:pPr marL="0" indent="0">
              <a:buNone/>
            </a:pPr>
            <a:r>
              <a:rPr lang="en-TR" sz="2700" dirty="0"/>
              <a:t>HBM2 standard defines a “Target Row Refresh (TRR)-mode”</a:t>
            </a:r>
          </a:p>
          <a:p>
            <a:r>
              <a:rPr lang="en-TR" sz="2400" dirty="0"/>
              <a:t>Memory controller and DRAM </a:t>
            </a:r>
            <a:r>
              <a:rPr lang="en-TR" sz="2400" dirty="0">
                <a:solidFill>
                  <a:srgbClr val="0070C0"/>
                </a:solidFill>
              </a:rPr>
              <a:t>cooperate</a:t>
            </a:r>
            <a:r>
              <a:rPr lang="en-TR" sz="2400" dirty="0"/>
              <a:t> to prevent RH bitflips</a:t>
            </a:r>
          </a:p>
          <a:p>
            <a:pPr marL="0" indent="0">
              <a:buNone/>
            </a:pPr>
            <a:endParaRPr lang="en-GB" sz="2800" dirty="0"/>
          </a:p>
          <a:p>
            <a:pPr marL="0" indent="0">
              <a:buNone/>
            </a:pPr>
            <a:endParaRPr lang="en-TR" sz="2800" dirty="0"/>
          </a:p>
          <a:p>
            <a:pPr marL="0" indent="0">
              <a:buNone/>
            </a:pPr>
            <a:r>
              <a:rPr lang="en-TR" sz="2700" dirty="0"/>
              <a:t>Real DDR4 chips implement </a:t>
            </a:r>
            <a:r>
              <a:rPr lang="en-TR" sz="2700" dirty="0">
                <a:solidFill>
                  <a:srgbClr val="0070C0"/>
                </a:solidFill>
              </a:rPr>
              <a:t>on-die mitigation </a:t>
            </a:r>
            <a:r>
              <a:rPr lang="en-TR" sz="2700" dirty="0"/>
              <a:t>mechanisms</a:t>
            </a:r>
          </a:p>
          <a:p>
            <a:r>
              <a:rPr lang="en-TR" sz="2400" dirty="0"/>
              <a:t>Memory-controller-</a:t>
            </a:r>
            <a:r>
              <a:rPr lang="en-TR" sz="2400" dirty="0">
                <a:solidFill>
                  <a:srgbClr val="0070C0"/>
                </a:solidFill>
              </a:rPr>
              <a:t>transparent</a:t>
            </a:r>
            <a:r>
              <a:rPr lang="en-TR" sz="2400" dirty="0"/>
              <a:t>, </a:t>
            </a:r>
            <a:r>
              <a:rPr lang="en-TR" sz="2400" dirty="0">
                <a:solidFill>
                  <a:srgbClr val="C00000"/>
                </a:solidFill>
              </a:rPr>
              <a:t>hidden</a:t>
            </a:r>
            <a:r>
              <a:rPr lang="en-TR" sz="2400" dirty="0"/>
              <a:t> behind periodic REF</a:t>
            </a:r>
          </a:p>
          <a:p>
            <a:endParaRPr lang="en-GB" sz="2700" dirty="0"/>
          </a:p>
          <a:p>
            <a:endParaRPr lang="en-TR" sz="2700" dirty="0"/>
          </a:p>
          <a:p>
            <a:pPr marL="0" indent="0" algn="ctr">
              <a:buNone/>
            </a:pPr>
            <a:r>
              <a:rPr lang="en-TR" sz="2700" i="1" dirty="0"/>
              <a:t>Does a similar </a:t>
            </a:r>
            <a:r>
              <a:rPr lang="en-TR" sz="2700" i="1" dirty="0">
                <a:solidFill>
                  <a:srgbClr val="C00000"/>
                </a:solidFill>
              </a:rPr>
              <a:t>hidden</a:t>
            </a:r>
            <a:r>
              <a:rPr lang="en-TR" sz="2700" i="1" dirty="0"/>
              <a:t> mitigation mechanism exist in HBM2?</a:t>
            </a:r>
          </a:p>
        </p:txBody>
      </p:sp>
    </p:spTree>
    <p:extLst>
      <p:ext uri="{BB962C8B-B14F-4D97-AF65-F5344CB8AC3E}">
        <p14:creationId xmlns:p14="http://schemas.microsoft.com/office/powerpoint/2010/main" val="3039227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0D11AEC1-F0E5-BC05-2317-64F7A869F0A7}"/>
              </a:ext>
            </a:extLst>
          </p:cNvPr>
          <p:cNvPicPr>
            <a:picLocks noChangeAspect="1"/>
          </p:cNvPicPr>
          <p:nvPr/>
        </p:nvPicPr>
        <p:blipFill rotWithShape="1">
          <a:blip r:embed="rId4"/>
          <a:srcRect b="48595"/>
          <a:stretch/>
        </p:blipFill>
        <p:spPr>
          <a:xfrm>
            <a:off x="552157" y="4331951"/>
            <a:ext cx="8039686" cy="2046410"/>
          </a:xfrm>
          <a:prstGeom prst="rect">
            <a:avLst/>
          </a:prstGeom>
          <a:ln>
            <a:solidFill>
              <a:schemeClr val="tx1"/>
            </a:solidFill>
          </a:ln>
        </p:spPr>
      </p:pic>
      <p:pic>
        <p:nvPicPr>
          <p:cNvPr id="2" name="Picture 1">
            <a:hlinkClick r:id="rId5"/>
            <a:extLst>
              <a:ext uri="{FF2B5EF4-FFF2-40B4-BE49-F238E27FC236}">
                <a16:creationId xmlns:a16="http://schemas.microsoft.com/office/drawing/2014/main" id="{49B29993-E425-A440-8EFF-4ADA6F21B8A8}"/>
              </a:ext>
            </a:extLst>
          </p:cNvPr>
          <p:cNvPicPr>
            <a:picLocks noChangeAspect="1"/>
          </p:cNvPicPr>
          <p:nvPr/>
        </p:nvPicPr>
        <p:blipFill>
          <a:blip r:embed="rId6">
            <a:alphaModFix amt="79000"/>
          </a:blip>
          <a:stretch>
            <a:fillRect/>
          </a:stretch>
        </p:blipFill>
        <p:spPr>
          <a:xfrm>
            <a:off x="874183" y="1478397"/>
            <a:ext cx="7549516" cy="1646852"/>
          </a:xfrm>
          <a:prstGeom prst="rect">
            <a:avLst/>
          </a:prstGeom>
        </p:spPr>
      </p:pic>
      <p:sp>
        <p:nvSpPr>
          <p:cNvPr id="5" name="Title 4">
            <a:extLst>
              <a:ext uri="{FF2B5EF4-FFF2-40B4-BE49-F238E27FC236}">
                <a16:creationId xmlns:a16="http://schemas.microsoft.com/office/drawing/2014/main" id="{5E99394C-AAF2-4176-5E99-E89E41E67B25}"/>
              </a:ext>
            </a:extLst>
          </p:cNvPr>
          <p:cNvSpPr>
            <a:spLocks noGrp="1"/>
          </p:cNvSpPr>
          <p:nvPr>
            <p:ph type="title"/>
          </p:nvPr>
        </p:nvSpPr>
        <p:spPr/>
        <p:txBody>
          <a:bodyPr/>
          <a:lstStyle/>
          <a:p>
            <a:r>
              <a:rPr lang="en-TR" sz="3100" dirty="0"/>
              <a:t>On-Die RowHammer Mitigation Analysis (II)</a:t>
            </a:r>
          </a:p>
        </p:txBody>
      </p:sp>
      <p:sp>
        <p:nvSpPr>
          <p:cNvPr id="7" name="TextBox 6">
            <a:extLst>
              <a:ext uri="{FF2B5EF4-FFF2-40B4-BE49-F238E27FC236}">
                <a16:creationId xmlns:a16="http://schemas.microsoft.com/office/drawing/2014/main" id="{39C195E1-C314-43BF-A850-345E2B194F4F}"/>
              </a:ext>
            </a:extLst>
          </p:cNvPr>
          <p:cNvSpPr txBox="1"/>
          <p:nvPr/>
        </p:nvSpPr>
        <p:spPr>
          <a:xfrm>
            <a:off x="-2199" y="3161635"/>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Key idea:</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 Use </a:t>
            </a:r>
            <a:r>
              <a:rPr kumimoji="0" lang="en-US" sz="3000" b="0" i="0" u="none" strike="noStrike" kern="1200" cap="none" spc="0" normalizeH="0" baseline="0" noProof="0" dirty="0">
                <a:ln>
                  <a:noFill/>
                </a:ln>
                <a:solidFill>
                  <a:srgbClr val="C00000"/>
                </a:solidFill>
                <a:effectLst/>
                <a:uLnTx/>
                <a:uFillTx/>
                <a:latin typeface="Cambria" panose="02040503050406030204" pitchFamily="18" charset="0"/>
                <a:ea typeface="Tahoma" panose="020B0604030504040204" pitchFamily="34" charset="0"/>
                <a:cs typeface="Tahoma" panose="020B0604030504040204" pitchFamily="34" charset="0"/>
              </a:rPr>
              <a:t>data retention failures </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to </a:t>
            </a:r>
            <a:r>
              <a:rPr kumimoji="0" lang="en-US" sz="3000" b="0" i="0" u="none" strike="noStrike" kern="1200" cap="none" spc="0" normalizeH="0" baseline="0" noProof="0" dirty="0">
                <a:ln>
                  <a:noFill/>
                </a:ln>
                <a:solidFill>
                  <a:srgbClr val="009900"/>
                </a:solidFill>
                <a:effectLst/>
                <a:uLnTx/>
                <a:uFillTx/>
                <a:latin typeface="Cambria" panose="02040503050406030204" pitchFamily="18" charset="0"/>
                <a:ea typeface="Tahoma" panose="020B0604030504040204" pitchFamily="34" charset="0"/>
                <a:cs typeface="Tahoma" panose="020B0604030504040204" pitchFamily="34" charset="0"/>
              </a:rPr>
              <a:t>detect</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 </a:t>
            </a:r>
            <a:r>
              <a:rPr kumimoji="0" lang="en-US" sz="3000" b="0" i="0" u="none" strike="noStrike" kern="1200" cap="none" spc="0" normalizeH="0" baseline="0" noProof="0" dirty="0">
                <a:ln>
                  <a:noFill/>
                </a:ln>
                <a:solidFill>
                  <a:srgbClr val="009900"/>
                </a:solidFill>
                <a:effectLst/>
                <a:uLnTx/>
                <a:uFillTx/>
                <a:latin typeface="Cambria" panose="02040503050406030204" pitchFamily="18" charset="0"/>
                <a:ea typeface="Tahoma" panose="020B0604030504040204" pitchFamily="34" charset="0"/>
                <a:cs typeface="Tahoma" panose="020B0604030504040204" pitchFamily="34" charset="0"/>
              </a:rPr>
              <a:t>when a row is refreshed </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by on-die mitigation</a:t>
            </a:r>
            <a:endParaRPr kumimoji="0" lang="en-US" sz="3000" b="0" i="0" u="none" strike="noStrike" kern="1200" cap="none" spc="0" normalizeH="0" baseline="0" noProof="0" dirty="0">
              <a:ln>
                <a:noFill/>
              </a:ln>
              <a:solidFill>
                <a:srgbClr val="009900"/>
              </a:solidFill>
              <a:effectLst/>
              <a:uLnTx/>
              <a:uFillTx/>
              <a:latin typeface="Cambria" panose="02040503050406030204" pitchFamily="18"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640BD466-663B-45BD-8153-468F1F75F721}"/>
              </a:ext>
            </a:extLst>
          </p:cNvPr>
          <p:cNvSpPr txBox="1"/>
          <p:nvPr/>
        </p:nvSpPr>
        <p:spPr>
          <a:xfrm>
            <a:off x="1218993" y="6509423"/>
            <a:ext cx="8368487"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TR" sz="1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[Hassan+, MICRO’21</a:t>
            </a:r>
            <a:r>
              <a:rPr kumimoji="0" lang="en-GB" sz="1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source code available at </a:t>
            </a:r>
            <a:r>
              <a:rPr kumimoji="0" lang="en-US" sz="12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hlinkClick r:id="rId3"/>
              </a:rPr>
              <a:t>https://github.com/CMU-SAFARI/U-TRR</a:t>
            </a:r>
            <a:r>
              <a:rPr kumimoji="0" lang="en-GB" sz="12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a:t>
            </a:r>
            <a:endParaRPr kumimoji="0" lang="en-CH" sz="12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7E4122EB-573C-3BFE-06F1-6CA8496C25B4}"/>
              </a:ext>
            </a:extLst>
          </p:cNvPr>
          <p:cNvSpPr txBox="1"/>
          <p:nvPr/>
        </p:nvSpPr>
        <p:spPr>
          <a:xfrm>
            <a:off x="706040" y="898424"/>
            <a:ext cx="7717659"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Hassan et al.,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5"/>
              </a:rPr>
              <a:t>Uncovering In-DRAM RowHammer Protection Mechanisms: </a:t>
            </a:r>
            <a:b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5"/>
              </a:rPr>
            </a:b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5"/>
              </a:rPr>
              <a:t>A New Methodology, Custom RowHammer Patterns, and Implications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MICRO, 2021.</a:t>
            </a:r>
          </a:p>
        </p:txBody>
      </p:sp>
    </p:spTree>
    <p:extLst>
      <p:ext uri="{BB962C8B-B14F-4D97-AF65-F5344CB8AC3E}">
        <p14:creationId xmlns:p14="http://schemas.microsoft.com/office/powerpoint/2010/main" val="293619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99394C-AAF2-4176-5E99-E89E41E67B25}"/>
              </a:ext>
            </a:extLst>
          </p:cNvPr>
          <p:cNvSpPr>
            <a:spLocks noGrp="1"/>
          </p:cNvSpPr>
          <p:nvPr>
            <p:ph type="title"/>
          </p:nvPr>
        </p:nvSpPr>
        <p:spPr/>
        <p:txBody>
          <a:bodyPr/>
          <a:lstStyle/>
          <a:p>
            <a:r>
              <a:rPr lang="en-US" sz="3100" dirty="0"/>
              <a:t>Experimental Methodology</a:t>
            </a:r>
            <a:endParaRPr lang="en-TR" sz="3100" dirty="0"/>
          </a:p>
        </p:txBody>
      </p:sp>
      <p:sp>
        <p:nvSpPr>
          <p:cNvPr id="8" name="TextBox 7">
            <a:extLst>
              <a:ext uri="{FF2B5EF4-FFF2-40B4-BE49-F238E27FC236}">
                <a16:creationId xmlns:a16="http://schemas.microsoft.com/office/drawing/2014/main" id="{640BD466-663B-45BD-8153-468F1F75F721}"/>
              </a:ext>
            </a:extLst>
          </p:cNvPr>
          <p:cNvSpPr txBox="1"/>
          <p:nvPr/>
        </p:nvSpPr>
        <p:spPr>
          <a:xfrm>
            <a:off x="3371002" y="6477568"/>
            <a:ext cx="24028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[Hassan+, MICRO’21]</a:t>
            </a:r>
          </a:p>
        </p:txBody>
      </p:sp>
      <p:sp>
        <p:nvSpPr>
          <p:cNvPr id="6" name="Rectangle 5">
            <a:extLst>
              <a:ext uri="{FF2B5EF4-FFF2-40B4-BE49-F238E27FC236}">
                <a16:creationId xmlns:a16="http://schemas.microsoft.com/office/drawing/2014/main" id="{DBB18684-0C21-40C5-9B37-D77472890396}"/>
              </a:ext>
            </a:extLst>
          </p:cNvPr>
          <p:cNvSpPr/>
          <p:nvPr/>
        </p:nvSpPr>
        <p:spPr>
          <a:xfrm>
            <a:off x="1249805" y="4245158"/>
            <a:ext cx="3498889" cy="360940"/>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a:t>
            </a:r>
          </a:p>
        </p:txBody>
      </p:sp>
      <p:sp>
        <p:nvSpPr>
          <p:cNvPr id="3" name="TextBox 2">
            <a:extLst>
              <a:ext uri="{FF2B5EF4-FFF2-40B4-BE49-F238E27FC236}">
                <a16:creationId xmlns:a16="http://schemas.microsoft.com/office/drawing/2014/main" id="{60DBC194-7A09-444D-BE3E-0349B4B1F0DE}"/>
              </a:ext>
            </a:extLst>
          </p:cNvPr>
          <p:cNvSpPr txBox="1"/>
          <p:nvPr/>
        </p:nvSpPr>
        <p:spPr>
          <a:xfrm>
            <a:off x="198782" y="1071267"/>
            <a:ext cx="477258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 Identify a row (R) with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retention time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1" name="TextBox 10">
            <a:extLst>
              <a:ext uri="{FF2B5EF4-FFF2-40B4-BE49-F238E27FC236}">
                <a16:creationId xmlns:a16="http://schemas.microsoft.com/office/drawing/2014/main" id="{130B864E-A953-43C3-8A39-CAA2858E705D}"/>
              </a:ext>
            </a:extLst>
          </p:cNvPr>
          <p:cNvSpPr txBox="1"/>
          <p:nvPr/>
        </p:nvSpPr>
        <p:spPr>
          <a:xfrm>
            <a:off x="198782" y="1524711"/>
            <a:ext cx="179087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 Wait for T/2</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2" name="Rectangle 11">
            <a:extLst>
              <a:ext uri="{FF2B5EF4-FFF2-40B4-BE49-F238E27FC236}">
                <a16:creationId xmlns:a16="http://schemas.microsoft.com/office/drawing/2014/main" id="{49F704AF-2B8B-441A-8328-C9206E13FB8C}"/>
              </a:ext>
            </a:extLst>
          </p:cNvPr>
          <p:cNvSpPr/>
          <p:nvPr/>
        </p:nvSpPr>
        <p:spPr>
          <a:xfrm>
            <a:off x="1249805" y="3633326"/>
            <a:ext cx="3498889" cy="360940"/>
          </a:xfrm>
          <a:prstGeom prst="rect">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Aggressor Row R + 1</a:t>
            </a:r>
          </a:p>
        </p:txBody>
      </p:sp>
      <p:sp>
        <p:nvSpPr>
          <p:cNvPr id="13" name="TextBox 12">
            <a:extLst>
              <a:ext uri="{FF2B5EF4-FFF2-40B4-BE49-F238E27FC236}">
                <a16:creationId xmlns:a16="http://schemas.microsoft.com/office/drawing/2014/main" id="{F74D98BA-69AE-4731-8C8C-17BD57640CF4}"/>
              </a:ext>
            </a:extLst>
          </p:cNvPr>
          <p:cNvSpPr txBox="1"/>
          <p:nvPr/>
        </p:nvSpPr>
        <p:spPr>
          <a:xfrm>
            <a:off x="198782" y="1980244"/>
            <a:ext cx="246894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3. Hammer R+1 once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4" name="TextBox 13">
            <a:extLst>
              <a:ext uri="{FF2B5EF4-FFF2-40B4-BE49-F238E27FC236}">
                <a16:creationId xmlns:a16="http://schemas.microsoft.com/office/drawing/2014/main" id="{1F4AA6C0-E5C9-4F86-8D2C-9E014042A78A}"/>
              </a:ext>
            </a:extLst>
          </p:cNvPr>
          <p:cNvSpPr txBox="1"/>
          <p:nvPr/>
        </p:nvSpPr>
        <p:spPr>
          <a:xfrm>
            <a:off x="198782" y="2435777"/>
            <a:ext cx="6040240"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4. Issue a periodic REF command (trigger mitigation)</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TextBox 14">
            <a:extLst>
              <a:ext uri="{FF2B5EF4-FFF2-40B4-BE49-F238E27FC236}">
                <a16:creationId xmlns:a16="http://schemas.microsoft.com/office/drawing/2014/main" id="{1C6ED097-7F62-42CE-8A81-F2085CA5FEA6}"/>
              </a:ext>
            </a:extLst>
          </p:cNvPr>
          <p:cNvSpPr txBox="1"/>
          <p:nvPr/>
        </p:nvSpPr>
        <p:spPr>
          <a:xfrm>
            <a:off x="198781" y="2885742"/>
            <a:ext cx="586814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5. Wait for T/2, read out row R and check for bitflips</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6" name="Rectangle: Rounded Corners 15">
            <a:extLst>
              <a:ext uri="{FF2B5EF4-FFF2-40B4-BE49-F238E27FC236}">
                <a16:creationId xmlns:a16="http://schemas.microsoft.com/office/drawing/2014/main" id="{A90AAB15-6032-471D-8EA6-469993E7F5EC}"/>
              </a:ext>
            </a:extLst>
          </p:cNvPr>
          <p:cNvSpPr/>
          <p:nvPr/>
        </p:nvSpPr>
        <p:spPr>
          <a:xfrm>
            <a:off x="6502401" y="2835887"/>
            <a:ext cx="2040834" cy="1015663"/>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On-DRAM-die</a:t>
            </a:r>
            <a:b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b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Mitigation</a:t>
            </a:r>
            <a:endParaRPr kumimoji="0" lang="en-CH"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18" name="Connector: Curved 17">
            <a:extLst>
              <a:ext uri="{FF2B5EF4-FFF2-40B4-BE49-F238E27FC236}">
                <a16:creationId xmlns:a16="http://schemas.microsoft.com/office/drawing/2014/main" id="{45B0B46F-60D3-4337-A912-D788B82C378A}"/>
              </a:ext>
            </a:extLst>
          </p:cNvPr>
          <p:cNvCxnSpPr>
            <a:stCxn id="13" idx="3"/>
            <a:endCxn id="16" idx="0"/>
          </p:cNvCxnSpPr>
          <p:nvPr/>
        </p:nvCxnSpPr>
        <p:spPr>
          <a:xfrm>
            <a:off x="2667728" y="2180299"/>
            <a:ext cx="4855090" cy="65558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872F3A2-7AE6-45B7-BF59-61FBC170FD99}"/>
              </a:ext>
            </a:extLst>
          </p:cNvPr>
          <p:cNvCxnSpPr>
            <a:cxnSpLocks/>
            <a:stCxn id="16" idx="2"/>
            <a:endCxn id="6" idx="3"/>
          </p:cNvCxnSpPr>
          <p:nvPr/>
        </p:nvCxnSpPr>
        <p:spPr>
          <a:xfrm rot="5400000">
            <a:off x="5848717" y="2751527"/>
            <a:ext cx="574078" cy="277412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8DC96FB-E5CF-4B62-9245-77FF1E8A7ACD}"/>
              </a:ext>
            </a:extLst>
          </p:cNvPr>
          <p:cNvSpPr txBox="1"/>
          <p:nvPr/>
        </p:nvSpPr>
        <p:spPr>
          <a:xfrm rot="259860">
            <a:off x="3596916" y="1851229"/>
            <a:ext cx="289451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Sample as aggressor row</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26" name="Straight Arrow Connector 25">
            <a:extLst>
              <a:ext uri="{FF2B5EF4-FFF2-40B4-BE49-F238E27FC236}">
                <a16:creationId xmlns:a16="http://schemas.microsoft.com/office/drawing/2014/main" id="{ED4FA57E-CD9F-415D-BEF6-DE9C1EF606F9}"/>
              </a:ext>
            </a:extLst>
          </p:cNvPr>
          <p:cNvCxnSpPr/>
          <p:nvPr/>
        </p:nvCxnSpPr>
        <p:spPr>
          <a:xfrm>
            <a:off x="614018" y="5915079"/>
            <a:ext cx="7752521"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9E098E0-3DCB-476D-A8C6-353EFEAF0E8D}"/>
              </a:ext>
            </a:extLst>
          </p:cNvPr>
          <p:cNvSpPr txBox="1"/>
          <p:nvPr/>
        </p:nvSpPr>
        <p:spPr>
          <a:xfrm>
            <a:off x="7700306" y="5950491"/>
            <a:ext cx="115288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Timeline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29" name="Straight Connector 28">
            <a:extLst>
              <a:ext uri="{FF2B5EF4-FFF2-40B4-BE49-F238E27FC236}">
                <a16:creationId xmlns:a16="http://schemas.microsoft.com/office/drawing/2014/main" id="{FF32E2CA-50A1-4647-8211-C92EFCCD9308}"/>
              </a:ext>
            </a:extLst>
          </p:cNvPr>
          <p:cNvCxnSpPr/>
          <p:nvPr/>
        </p:nvCxnSpPr>
        <p:spPr>
          <a:xfrm>
            <a:off x="614018" y="5773530"/>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29BD9A-514E-4EA1-B0FF-AB4B2E0BE06C}"/>
              </a:ext>
            </a:extLst>
          </p:cNvPr>
          <p:cNvSpPr txBox="1"/>
          <p:nvPr/>
        </p:nvSpPr>
        <p:spPr>
          <a:xfrm>
            <a:off x="48574" y="5411572"/>
            <a:ext cx="113088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Refresh R</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1" name="Straight Connector 30">
            <a:extLst>
              <a:ext uri="{FF2B5EF4-FFF2-40B4-BE49-F238E27FC236}">
                <a16:creationId xmlns:a16="http://schemas.microsoft.com/office/drawing/2014/main" id="{376947E2-5151-4B7F-B6D5-D7085528A846}"/>
              </a:ext>
            </a:extLst>
          </p:cNvPr>
          <p:cNvCxnSpPr/>
          <p:nvPr/>
        </p:nvCxnSpPr>
        <p:spPr>
          <a:xfrm>
            <a:off x="3474279" y="5784838"/>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5EE095D-5F09-4309-BB5E-9B49213CA5C0}"/>
              </a:ext>
            </a:extLst>
          </p:cNvPr>
          <p:cNvSpPr txBox="1"/>
          <p:nvPr/>
        </p:nvSpPr>
        <p:spPr>
          <a:xfrm>
            <a:off x="118530" y="6041880"/>
            <a:ext cx="99097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0</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3" name="TextBox 32">
            <a:extLst>
              <a:ext uri="{FF2B5EF4-FFF2-40B4-BE49-F238E27FC236}">
                <a16:creationId xmlns:a16="http://schemas.microsoft.com/office/drawing/2014/main" id="{7F45D222-0CE2-48A6-B898-CEE03E7ACD59}"/>
              </a:ext>
            </a:extLst>
          </p:cNvPr>
          <p:cNvSpPr txBox="1"/>
          <p:nvPr/>
        </p:nvSpPr>
        <p:spPr>
          <a:xfrm>
            <a:off x="2853756" y="6062485"/>
            <a:ext cx="1241045"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T/2</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5" name="Straight Connector 34">
            <a:extLst>
              <a:ext uri="{FF2B5EF4-FFF2-40B4-BE49-F238E27FC236}">
                <a16:creationId xmlns:a16="http://schemas.microsoft.com/office/drawing/2014/main" id="{4C6AE4A4-2F9D-4A64-A6D4-702659B33721}"/>
              </a:ext>
            </a:extLst>
          </p:cNvPr>
          <p:cNvCxnSpPr/>
          <p:nvPr/>
        </p:nvCxnSpPr>
        <p:spPr>
          <a:xfrm>
            <a:off x="6290245" y="5764233"/>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E0E6C4E-5A39-40C0-B2D7-6346CBD69E1E}"/>
              </a:ext>
            </a:extLst>
          </p:cNvPr>
          <p:cNvSpPr txBox="1"/>
          <p:nvPr/>
        </p:nvSpPr>
        <p:spPr>
          <a:xfrm>
            <a:off x="5790749" y="6041880"/>
            <a:ext cx="998991"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8" name="TextBox 37">
            <a:extLst>
              <a:ext uri="{FF2B5EF4-FFF2-40B4-BE49-F238E27FC236}">
                <a16:creationId xmlns:a16="http://schemas.microsoft.com/office/drawing/2014/main" id="{EEA9B807-5FD9-441F-ADC2-560FFEC66A88}"/>
              </a:ext>
            </a:extLst>
          </p:cNvPr>
          <p:cNvSpPr txBox="1"/>
          <p:nvPr/>
        </p:nvSpPr>
        <p:spPr>
          <a:xfrm>
            <a:off x="5855349" y="5361962"/>
            <a:ext cx="869790"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Read R</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 name="TextBox 1">
            <a:extLst>
              <a:ext uri="{FF2B5EF4-FFF2-40B4-BE49-F238E27FC236}">
                <a16:creationId xmlns:a16="http://schemas.microsoft.com/office/drawing/2014/main" id="{7A2B9AFD-0A15-FD6C-1DEA-0120E6BB2E99}"/>
              </a:ext>
            </a:extLst>
          </p:cNvPr>
          <p:cNvSpPr txBox="1"/>
          <p:nvPr/>
        </p:nvSpPr>
        <p:spPr>
          <a:xfrm rot="21083657">
            <a:off x="5164294" y="4309053"/>
            <a:ext cx="225189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Refresh victim row</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 name="Rectangle: Rounded Corners 3">
            <a:extLst>
              <a:ext uri="{FF2B5EF4-FFF2-40B4-BE49-F238E27FC236}">
                <a16:creationId xmlns:a16="http://schemas.microsoft.com/office/drawing/2014/main" id="{2AB11149-A9BF-B357-1EB9-A9388BAF7FBE}"/>
              </a:ext>
            </a:extLst>
          </p:cNvPr>
          <p:cNvSpPr/>
          <p:nvPr/>
        </p:nvSpPr>
        <p:spPr>
          <a:xfrm>
            <a:off x="2010923" y="5378348"/>
            <a:ext cx="2926709" cy="369625"/>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Mitigation refreshes R</a:t>
            </a:r>
            <a:endParaRPr kumimoji="0" lang="en-CH"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63462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11" grpId="0"/>
      <p:bldP spid="12" grpId="0" animBg="1"/>
      <p:bldP spid="13" grpId="0"/>
      <p:bldP spid="14" grpId="0"/>
      <p:bldP spid="15" grpId="0"/>
      <p:bldP spid="16" grpId="0" animBg="1"/>
      <p:bldP spid="23" grpId="0"/>
      <p:bldP spid="27" grpId="0"/>
      <p:bldP spid="30" grpId="0"/>
      <p:bldP spid="32" grpId="0"/>
      <p:bldP spid="33" grpId="0"/>
      <p:bldP spid="36" grpId="0"/>
      <p:bldP spid="38" grpId="0"/>
      <p:bldP spid="2" grpId="0"/>
      <p:bldP spid="4" grpId="0" animBg="1"/>
    </p:bld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99394C-AAF2-4176-5E99-E89E41E67B25}"/>
              </a:ext>
            </a:extLst>
          </p:cNvPr>
          <p:cNvSpPr>
            <a:spLocks noGrp="1"/>
          </p:cNvSpPr>
          <p:nvPr>
            <p:ph type="title"/>
          </p:nvPr>
        </p:nvSpPr>
        <p:spPr/>
        <p:txBody>
          <a:bodyPr/>
          <a:lstStyle/>
          <a:p>
            <a:r>
              <a:rPr lang="en-US" sz="3100" dirty="0"/>
              <a:t>Experimental Methodology</a:t>
            </a:r>
            <a:endParaRPr lang="en-TR" sz="3100" dirty="0"/>
          </a:p>
        </p:txBody>
      </p:sp>
      <p:sp>
        <p:nvSpPr>
          <p:cNvPr id="8" name="TextBox 7">
            <a:extLst>
              <a:ext uri="{FF2B5EF4-FFF2-40B4-BE49-F238E27FC236}">
                <a16:creationId xmlns:a16="http://schemas.microsoft.com/office/drawing/2014/main" id="{640BD466-663B-45BD-8153-468F1F75F721}"/>
              </a:ext>
            </a:extLst>
          </p:cNvPr>
          <p:cNvSpPr txBox="1"/>
          <p:nvPr/>
        </p:nvSpPr>
        <p:spPr>
          <a:xfrm>
            <a:off x="3371002" y="6477568"/>
            <a:ext cx="24028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[Hassan+, MICRO’21]</a:t>
            </a:r>
          </a:p>
        </p:txBody>
      </p:sp>
      <p:sp>
        <p:nvSpPr>
          <p:cNvPr id="6" name="Rectangle 5">
            <a:extLst>
              <a:ext uri="{FF2B5EF4-FFF2-40B4-BE49-F238E27FC236}">
                <a16:creationId xmlns:a16="http://schemas.microsoft.com/office/drawing/2014/main" id="{DBB18684-0C21-40C5-9B37-D77472890396}"/>
              </a:ext>
            </a:extLst>
          </p:cNvPr>
          <p:cNvSpPr/>
          <p:nvPr/>
        </p:nvSpPr>
        <p:spPr>
          <a:xfrm>
            <a:off x="1249805" y="4245158"/>
            <a:ext cx="3498889" cy="360940"/>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a:t>
            </a:r>
          </a:p>
        </p:txBody>
      </p:sp>
      <p:sp>
        <p:nvSpPr>
          <p:cNvPr id="3" name="TextBox 2">
            <a:extLst>
              <a:ext uri="{FF2B5EF4-FFF2-40B4-BE49-F238E27FC236}">
                <a16:creationId xmlns:a16="http://schemas.microsoft.com/office/drawing/2014/main" id="{60DBC194-7A09-444D-BE3E-0349B4B1F0DE}"/>
              </a:ext>
            </a:extLst>
          </p:cNvPr>
          <p:cNvSpPr txBox="1"/>
          <p:nvPr/>
        </p:nvSpPr>
        <p:spPr>
          <a:xfrm>
            <a:off x="198782" y="1071267"/>
            <a:ext cx="477258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 Identify a row (R) with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retention time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1" name="TextBox 10">
            <a:extLst>
              <a:ext uri="{FF2B5EF4-FFF2-40B4-BE49-F238E27FC236}">
                <a16:creationId xmlns:a16="http://schemas.microsoft.com/office/drawing/2014/main" id="{130B864E-A953-43C3-8A39-CAA2858E705D}"/>
              </a:ext>
            </a:extLst>
          </p:cNvPr>
          <p:cNvSpPr txBox="1"/>
          <p:nvPr/>
        </p:nvSpPr>
        <p:spPr>
          <a:xfrm>
            <a:off x="198782" y="1524711"/>
            <a:ext cx="179087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 Wait for T/2</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2" name="Rectangle 11">
            <a:extLst>
              <a:ext uri="{FF2B5EF4-FFF2-40B4-BE49-F238E27FC236}">
                <a16:creationId xmlns:a16="http://schemas.microsoft.com/office/drawing/2014/main" id="{49F704AF-2B8B-441A-8328-C9206E13FB8C}"/>
              </a:ext>
            </a:extLst>
          </p:cNvPr>
          <p:cNvSpPr/>
          <p:nvPr/>
        </p:nvSpPr>
        <p:spPr>
          <a:xfrm>
            <a:off x="1249805" y="3633326"/>
            <a:ext cx="3498889" cy="360940"/>
          </a:xfrm>
          <a:prstGeom prst="rect">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Aggressor Row R + 1</a:t>
            </a:r>
          </a:p>
        </p:txBody>
      </p:sp>
      <p:sp>
        <p:nvSpPr>
          <p:cNvPr id="13" name="TextBox 12">
            <a:extLst>
              <a:ext uri="{FF2B5EF4-FFF2-40B4-BE49-F238E27FC236}">
                <a16:creationId xmlns:a16="http://schemas.microsoft.com/office/drawing/2014/main" id="{F74D98BA-69AE-4731-8C8C-17BD57640CF4}"/>
              </a:ext>
            </a:extLst>
          </p:cNvPr>
          <p:cNvSpPr txBox="1"/>
          <p:nvPr/>
        </p:nvSpPr>
        <p:spPr>
          <a:xfrm>
            <a:off x="198782" y="1980244"/>
            <a:ext cx="246894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3. Hammer R+1 once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4" name="TextBox 13">
            <a:extLst>
              <a:ext uri="{FF2B5EF4-FFF2-40B4-BE49-F238E27FC236}">
                <a16:creationId xmlns:a16="http://schemas.microsoft.com/office/drawing/2014/main" id="{1F4AA6C0-E5C9-4F86-8D2C-9E014042A78A}"/>
              </a:ext>
            </a:extLst>
          </p:cNvPr>
          <p:cNvSpPr txBox="1"/>
          <p:nvPr/>
        </p:nvSpPr>
        <p:spPr>
          <a:xfrm>
            <a:off x="198782" y="2435777"/>
            <a:ext cx="59758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4. Issue a periodic REF command (trigger mitigation)</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TextBox 14">
            <a:extLst>
              <a:ext uri="{FF2B5EF4-FFF2-40B4-BE49-F238E27FC236}">
                <a16:creationId xmlns:a16="http://schemas.microsoft.com/office/drawing/2014/main" id="{1C6ED097-7F62-42CE-8A81-F2085CA5FEA6}"/>
              </a:ext>
            </a:extLst>
          </p:cNvPr>
          <p:cNvSpPr txBox="1"/>
          <p:nvPr/>
        </p:nvSpPr>
        <p:spPr>
          <a:xfrm>
            <a:off x="198781" y="2885742"/>
            <a:ext cx="586814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5. Wait for T/2, read out row R and check for bitflips</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6" name="Rectangle: Rounded Corners 15">
            <a:extLst>
              <a:ext uri="{FF2B5EF4-FFF2-40B4-BE49-F238E27FC236}">
                <a16:creationId xmlns:a16="http://schemas.microsoft.com/office/drawing/2014/main" id="{A90AAB15-6032-471D-8EA6-469993E7F5EC}"/>
              </a:ext>
            </a:extLst>
          </p:cNvPr>
          <p:cNvSpPr/>
          <p:nvPr/>
        </p:nvSpPr>
        <p:spPr>
          <a:xfrm>
            <a:off x="6502401" y="2835887"/>
            <a:ext cx="2040834" cy="1015663"/>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On-DRAM-die</a:t>
            </a:r>
            <a:b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b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Mitigation</a:t>
            </a:r>
            <a:endParaRPr kumimoji="0" lang="en-CH"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18" name="Connector: Curved 17">
            <a:extLst>
              <a:ext uri="{FF2B5EF4-FFF2-40B4-BE49-F238E27FC236}">
                <a16:creationId xmlns:a16="http://schemas.microsoft.com/office/drawing/2014/main" id="{45B0B46F-60D3-4337-A912-D788B82C378A}"/>
              </a:ext>
            </a:extLst>
          </p:cNvPr>
          <p:cNvCxnSpPr>
            <a:stCxn id="13" idx="3"/>
            <a:endCxn id="16" idx="0"/>
          </p:cNvCxnSpPr>
          <p:nvPr/>
        </p:nvCxnSpPr>
        <p:spPr>
          <a:xfrm>
            <a:off x="2667728" y="2180299"/>
            <a:ext cx="4855090" cy="65558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872F3A2-7AE6-45B7-BF59-61FBC170FD99}"/>
              </a:ext>
            </a:extLst>
          </p:cNvPr>
          <p:cNvCxnSpPr>
            <a:cxnSpLocks/>
            <a:stCxn id="16" idx="2"/>
            <a:endCxn id="6" idx="3"/>
          </p:cNvCxnSpPr>
          <p:nvPr/>
        </p:nvCxnSpPr>
        <p:spPr>
          <a:xfrm rot="5400000">
            <a:off x="5848717" y="2751527"/>
            <a:ext cx="574078" cy="277412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8DC96FB-E5CF-4B62-9245-77FF1E8A7ACD}"/>
              </a:ext>
            </a:extLst>
          </p:cNvPr>
          <p:cNvSpPr txBox="1"/>
          <p:nvPr/>
        </p:nvSpPr>
        <p:spPr>
          <a:xfrm rot="259860">
            <a:off x="3596916" y="1851229"/>
            <a:ext cx="289451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Sample as aggressor row</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4" name="TextBox 23">
            <a:extLst>
              <a:ext uri="{FF2B5EF4-FFF2-40B4-BE49-F238E27FC236}">
                <a16:creationId xmlns:a16="http://schemas.microsoft.com/office/drawing/2014/main" id="{E5BCFA76-BEC7-48D2-B8B2-ABFED7C71972}"/>
              </a:ext>
            </a:extLst>
          </p:cNvPr>
          <p:cNvSpPr txBox="1"/>
          <p:nvPr/>
        </p:nvSpPr>
        <p:spPr>
          <a:xfrm rot="21083657">
            <a:off x="5164294" y="4309053"/>
            <a:ext cx="225189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Refresh victim row</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26" name="Straight Arrow Connector 25">
            <a:extLst>
              <a:ext uri="{FF2B5EF4-FFF2-40B4-BE49-F238E27FC236}">
                <a16:creationId xmlns:a16="http://schemas.microsoft.com/office/drawing/2014/main" id="{ED4FA57E-CD9F-415D-BEF6-DE9C1EF606F9}"/>
              </a:ext>
            </a:extLst>
          </p:cNvPr>
          <p:cNvCxnSpPr/>
          <p:nvPr/>
        </p:nvCxnSpPr>
        <p:spPr>
          <a:xfrm>
            <a:off x="614018" y="5915079"/>
            <a:ext cx="7752521"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9E098E0-3DCB-476D-A8C6-353EFEAF0E8D}"/>
              </a:ext>
            </a:extLst>
          </p:cNvPr>
          <p:cNvSpPr txBox="1"/>
          <p:nvPr/>
        </p:nvSpPr>
        <p:spPr>
          <a:xfrm>
            <a:off x="7700306" y="5950491"/>
            <a:ext cx="115288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Timeline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29" name="Straight Connector 28">
            <a:extLst>
              <a:ext uri="{FF2B5EF4-FFF2-40B4-BE49-F238E27FC236}">
                <a16:creationId xmlns:a16="http://schemas.microsoft.com/office/drawing/2014/main" id="{FF32E2CA-50A1-4647-8211-C92EFCCD9308}"/>
              </a:ext>
            </a:extLst>
          </p:cNvPr>
          <p:cNvCxnSpPr/>
          <p:nvPr/>
        </p:nvCxnSpPr>
        <p:spPr>
          <a:xfrm>
            <a:off x="614018" y="5773530"/>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29BD9A-514E-4EA1-B0FF-AB4B2E0BE06C}"/>
              </a:ext>
            </a:extLst>
          </p:cNvPr>
          <p:cNvSpPr txBox="1"/>
          <p:nvPr/>
        </p:nvSpPr>
        <p:spPr>
          <a:xfrm>
            <a:off x="48574" y="5411572"/>
            <a:ext cx="113088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Refresh R</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1" name="Straight Connector 30">
            <a:extLst>
              <a:ext uri="{FF2B5EF4-FFF2-40B4-BE49-F238E27FC236}">
                <a16:creationId xmlns:a16="http://schemas.microsoft.com/office/drawing/2014/main" id="{376947E2-5151-4B7F-B6D5-D7085528A846}"/>
              </a:ext>
            </a:extLst>
          </p:cNvPr>
          <p:cNvCxnSpPr/>
          <p:nvPr/>
        </p:nvCxnSpPr>
        <p:spPr>
          <a:xfrm>
            <a:off x="3474279" y="5784838"/>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5EE095D-5F09-4309-BB5E-9B49213CA5C0}"/>
              </a:ext>
            </a:extLst>
          </p:cNvPr>
          <p:cNvSpPr txBox="1"/>
          <p:nvPr/>
        </p:nvSpPr>
        <p:spPr>
          <a:xfrm>
            <a:off x="118530" y="6041880"/>
            <a:ext cx="99097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0</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3" name="TextBox 32">
            <a:extLst>
              <a:ext uri="{FF2B5EF4-FFF2-40B4-BE49-F238E27FC236}">
                <a16:creationId xmlns:a16="http://schemas.microsoft.com/office/drawing/2014/main" id="{7F45D222-0CE2-48A6-B898-CEE03E7ACD59}"/>
              </a:ext>
            </a:extLst>
          </p:cNvPr>
          <p:cNvSpPr txBox="1"/>
          <p:nvPr/>
        </p:nvSpPr>
        <p:spPr>
          <a:xfrm>
            <a:off x="2853756" y="6062485"/>
            <a:ext cx="1241045"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T/2</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5" name="Straight Connector 34">
            <a:extLst>
              <a:ext uri="{FF2B5EF4-FFF2-40B4-BE49-F238E27FC236}">
                <a16:creationId xmlns:a16="http://schemas.microsoft.com/office/drawing/2014/main" id="{4C6AE4A4-2F9D-4A64-A6D4-702659B33721}"/>
              </a:ext>
            </a:extLst>
          </p:cNvPr>
          <p:cNvCxnSpPr/>
          <p:nvPr/>
        </p:nvCxnSpPr>
        <p:spPr>
          <a:xfrm>
            <a:off x="6290245" y="5764233"/>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E0E6C4E-5A39-40C0-B2D7-6346CBD69E1E}"/>
              </a:ext>
            </a:extLst>
          </p:cNvPr>
          <p:cNvSpPr txBox="1"/>
          <p:nvPr/>
        </p:nvSpPr>
        <p:spPr>
          <a:xfrm>
            <a:off x="5790749" y="6041880"/>
            <a:ext cx="998991"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 name="TextBox 1">
            <a:extLst>
              <a:ext uri="{FF2B5EF4-FFF2-40B4-BE49-F238E27FC236}">
                <a16:creationId xmlns:a16="http://schemas.microsoft.com/office/drawing/2014/main" id="{133FD71E-0635-B703-6724-D234032261EA}"/>
              </a:ext>
            </a:extLst>
          </p:cNvPr>
          <p:cNvSpPr txBox="1"/>
          <p:nvPr/>
        </p:nvSpPr>
        <p:spPr>
          <a:xfrm>
            <a:off x="-2199" y="1307209"/>
            <a:ext cx="9144000" cy="1015663"/>
          </a:xfrm>
          <a:prstGeom prst="rect">
            <a:avLst/>
          </a:prstGeom>
          <a:solidFill>
            <a:schemeClr val="accent1">
              <a:lumMod val="20000"/>
              <a:lumOff val="80000"/>
            </a:schemeClr>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B050"/>
                </a:solidFill>
                <a:effectLst/>
                <a:uLnTx/>
                <a:uFillTx/>
                <a:latin typeface="Cambria" panose="02040503050406030204" pitchFamily="18" charset="0"/>
                <a:ea typeface="Tahoma" panose="020B0604030504040204" pitchFamily="34" charset="0"/>
                <a:cs typeface="Tahoma" panose="020B0604030504040204" pitchFamily="34" charset="0"/>
              </a:rPr>
              <a:t>Row R experiences no bitflips</a:t>
            </a:r>
            <a:b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br>
            <a:r>
              <a:rPr kumimoji="0" lang="en-US" sz="3000" b="0" i="0" u="none" strike="noStrike" kern="1200" cap="none" spc="0" normalizeH="0" baseline="0" noProof="0" dirty="0">
                <a:ln>
                  <a:noFill/>
                </a:ln>
                <a:solidFill>
                  <a:srgbClr val="00B050"/>
                </a:solidFill>
                <a:effectLst/>
                <a:uLnTx/>
                <a:uFillTx/>
                <a:latin typeface="Cambria" panose="02040503050406030204" pitchFamily="18" charset="0"/>
                <a:ea typeface="Tahoma" panose="020B0604030504040204" pitchFamily="34" charset="0"/>
                <a:cs typeface="Tahoma" panose="020B0604030504040204" pitchFamily="34" charset="0"/>
              </a:rPr>
              <a:t>only if</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 on-DRAM-die </a:t>
            </a:r>
            <a:r>
              <a:rPr kumimoji="0" lang="en-US" sz="3000" b="0" i="0" u="none" strike="noStrike" kern="1200" cap="none" spc="0" normalizeH="0" baseline="0" noProof="0" dirty="0">
                <a:ln>
                  <a:noFill/>
                </a:ln>
                <a:solidFill>
                  <a:srgbClr val="00B050"/>
                </a:solidFill>
                <a:effectLst/>
                <a:uLnTx/>
                <a:uFillTx/>
                <a:latin typeface="Cambria" panose="02040503050406030204" pitchFamily="18" charset="0"/>
                <a:ea typeface="Tahoma" panose="020B0604030504040204" pitchFamily="34" charset="0"/>
                <a:cs typeface="Tahoma" panose="020B0604030504040204" pitchFamily="34" charset="0"/>
              </a:rPr>
              <a:t>mitigation exists</a:t>
            </a:r>
          </a:p>
        </p:txBody>
      </p:sp>
      <p:sp>
        <p:nvSpPr>
          <p:cNvPr id="4" name="Rectangle: Rounded Corners 3">
            <a:extLst>
              <a:ext uri="{FF2B5EF4-FFF2-40B4-BE49-F238E27FC236}">
                <a16:creationId xmlns:a16="http://schemas.microsoft.com/office/drawing/2014/main" id="{E5313A68-2208-0CC4-9AB3-9429D892AB2D}"/>
              </a:ext>
            </a:extLst>
          </p:cNvPr>
          <p:cNvSpPr/>
          <p:nvPr/>
        </p:nvSpPr>
        <p:spPr>
          <a:xfrm>
            <a:off x="2010923" y="5378348"/>
            <a:ext cx="2926709" cy="369625"/>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Mitigation refreshes R</a:t>
            </a:r>
            <a:endParaRPr kumimoji="0" lang="en-CH"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7" name="TextBox 6">
            <a:extLst>
              <a:ext uri="{FF2B5EF4-FFF2-40B4-BE49-F238E27FC236}">
                <a16:creationId xmlns:a16="http://schemas.microsoft.com/office/drawing/2014/main" id="{EB0A0F28-6031-46F0-BE15-C25C53B95253}"/>
              </a:ext>
            </a:extLst>
          </p:cNvPr>
          <p:cNvSpPr txBox="1"/>
          <p:nvPr/>
        </p:nvSpPr>
        <p:spPr>
          <a:xfrm>
            <a:off x="5855349" y="5361962"/>
            <a:ext cx="869790"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Read R</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422138228"/>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99394C-AAF2-4176-5E99-E89E41E67B25}"/>
              </a:ext>
            </a:extLst>
          </p:cNvPr>
          <p:cNvSpPr>
            <a:spLocks noGrp="1"/>
          </p:cNvSpPr>
          <p:nvPr>
            <p:ph type="title"/>
          </p:nvPr>
        </p:nvSpPr>
        <p:spPr/>
        <p:txBody>
          <a:bodyPr/>
          <a:lstStyle/>
          <a:p>
            <a:r>
              <a:rPr lang="en-US" sz="3100" dirty="0"/>
              <a:t>Experimental Methodology</a:t>
            </a:r>
            <a:endParaRPr lang="en-TR" sz="3100" dirty="0"/>
          </a:p>
        </p:txBody>
      </p:sp>
      <p:sp>
        <p:nvSpPr>
          <p:cNvPr id="8" name="TextBox 7">
            <a:extLst>
              <a:ext uri="{FF2B5EF4-FFF2-40B4-BE49-F238E27FC236}">
                <a16:creationId xmlns:a16="http://schemas.microsoft.com/office/drawing/2014/main" id="{640BD466-663B-45BD-8153-468F1F75F721}"/>
              </a:ext>
            </a:extLst>
          </p:cNvPr>
          <p:cNvSpPr txBox="1"/>
          <p:nvPr/>
        </p:nvSpPr>
        <p:spPr>
          <a:xfrm>
            <a:off x="3371002" y="6477568"/>
            <a:ext cx="24028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[Hassan+, MICRO’21]</a:t>
            </a:r>
          </a:p>
        </p:txBody>
      </p:sp>
      <p:sp>
        <p:nvSpPr>
          <p:cNvPr id="6" name="Rectangle 5">
            <a:extLst>
              <a:ext uri="{FF2B5EF4-FFF2-40B4-BE49-F238E27FC236}">
                <a16:creationId xmlns:a16="http://schemas.microsoft.com/office/drawing/2014/main" id="{DBB18684-0C21-40C5-9B37-D77472890396}"/>
              </a:ext>
            </a:extLst>
          </p:cNvPr>
          <p:cNvSpPr/>
          <p:nvPr/>
        </p:nvSpPr>
        <p:spPr>
          <a:xfrm>
            <a:off x="1249805" y="4245158"/>
            <a:ext cx="3498889" cy="360940"/>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a:t>
            </a:r>
          </a:p>
        </p:txBody>
      </p:sp>
      <p:sp>
        <p:nvSpPr>
          <p:cNvPr id="3" name="TextBox 2">
            <a:extLst>
              <a:ext uri="{FF2B5EF4-FFF2-40B4-BE49-F238E27FC236}">
                <a16:creationId xmlns:a16="http://schemas.microsoft.com/office/drawing/2014/main" id="{60DBC194-7A09-444D-BE3E-0349B4B1F0DE}"/>
              </a:ext>
            </a:extLst>
          </p:cNvPr>
          <p:cNvSpPr txBox="1"/>
          <p:nvPr/>
        </p:nvSpPr>
        <p:spPr>
          <a:xfrm>
            <a:off x="198782" y="1071267"/>
            <a:ext cx="477258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 Identify a row (R) with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retention time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1" name="TextBox 10">
            <a:extLst>
              <a:ext uri="{FF2B5EF4-FFF2-40B4-BE49-F238E27FC236}">
                <a16:creationId xmlns:a16="http://schemas.microsoft.com/office/drawing/2014/main" id="{130B864E-A953-43C3-8A39-CAA2858E705D}"/>
              </a:ext>
            </a:extLst>
          </p:cNvPr>
          <p:cNvSpPr txBox="1"/>
          <p:nvPr/>
        </p:nvSpPr>
        <p:spPr>
          <a:xfrm>
            <a:off x="198782" y="1524711"/>
            <a:ext cx="179087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 Wait for T/2</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2" name="Rectangle 11">
            <a:extLst>
              <a:ext uri="{FF2B5EF4-FFF2-40B4-BE49-F238E27FC236}">
                <a16:creationId xmlns:a16="http://schemas.microsoft.com/office/drawing/2014/main" id="{49F704AF-2B8B-441A-8328-C9206E13FB8C}"/>
              </a:ext>
            </a:extLst>
          </p:cNvPr>
          <p:cNvSpPr/>
          <p:nvPr/>
        </p:nvSpPr>
        <p:spPr>
          <a:xfrm>
            <a:off x="1249805" y="3633326"/>
            <a:ext cx="3498889" cy="360940"/>
          </a:xfrm>
          <a:prstGeom prst="rect">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Aggressor Row R + 1</a:t>
            </a:r>
          </a:p>
        </p:txBody>
      </p:sp>
      <p:sp>
        <p:nvSpPr>
          <p:cNvPr id="13" name="TextBox 12">
            <a:extLst>
              <a:ext uri="{FF2B5EF4-FFF2-40B4-BE49-F238E27FC236}">
                <a16:creationId xmlns:a16="http://schemas.microsoft.com/office/drawing/2014/main" id="{F74D98BA-69AE-4731-8C8C-17BD57640CF4}"/>
              </a:ext>
            </a:extLst>
          </p:cNvPr>
          <p:cNvSpPr txBox="1"/>
          <p:nvPr/>
        </p:nvSpPr>
        <p:spPr>
          <a:xfrm>
            <a:off x="198782" y="1980244"/>
            <a:ext cx="246894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3. Hammer R+1 once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4" name="TextBox 13">
            <a:extLst>
              <a:ext uri="{FF2B5EF4-FFF2-40B4-BE49-F238E27FC236}">
                <a16:creationId xmlns:a16="http://schemas.microsoft.com/office/drawing/2014/main" id="{1F4AA6C0-E5C9-4F86-8D2C-9E014042A78A}"/>
              </a:ext>
            </a:extLst>
          </p:cNvPr>
          <p:cNvSpPr txBox="1"/>
          <p:nvPr/>
        </p:nvSpPr>
        <p:spPr>
          <a:xfrm>
            <a:off x="198782" y="2435777"/>
            <a:ext cx="59758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4. Issue a periodic REF command (trigger mitigation)</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TextBox 14">
            <a:extLst>
              <a:ext uri="{FF2B5EF4-FFF2-40B4-BE49-F238E27FC236}">
                <a16:creationId xmlns:a16="http://schemas.microsoft.com/office/drawing/2014/main" id="{1C6ED097-7F62-42CE-8A81-F2085CA5FEA6}"/>
              </a:ext>
            </a:extLst>
          </p:cNvPr>
          <p:cNvSpPr txBox="1"/>
          <p:nvPr/>
        </p:nvSpPr>
        <p:spPr>
          <a:xfrm>
            <a:off x="198781" y="2885742"/>
            <a:ext cx="586814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5. Wait for T/2, read out row R and check for bitflips</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6" name="Rectangle: Rounded Corners 15">
            <a:extLst>
              <a:ext uri="{FF2B5EF4-FFF2-40B4-BE49-F238E27FC236}">
                <a16:creationId xmlns:a16="http://schemas.microsoft.com/office/drawing/2014/main" id="{A90AAB15-6032-471D-8EA6-469993E7F5EC}"/>
              </a:ext>
            </a:extLst>
          </p:cNvPr>
          <p:cNvSpPr/>
          <p:nvPr/>
        </p:nvSpPr>
        <p:spPr>
          <a:xfrm>
            <a:off x="6502401" y="2835887"/>
            <a:ext cx="2040834" cy="1015663"/>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On-DRAM-die</a:t>
            </a:r>
            <a:b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b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Mitigation</a:t>
            </a:r>
            <a:endParaRPr kumimoji="0" lang="en-CH"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18" name="Connector: Curved 17">
            <a:extLst>
              <a:ext uri="{FF2B5EF4-FFF2-40B4-BE49-F238E27FC236}">
                <a16:creationId xmlns:a16="http://schemas.microsoft.com/office/drawing/2014/main" id="{45B0B46F-60D3-4337-A912-D788B82C378A}"/>
              </a:ext>
            </a:extLst>
          </p:cNvPr>
          <p:cNvCxnSpPr>
            <a:stCxn id="13" idx="3"/>
            <a:endCxn id="16" idx="0"/>
          </p:cNvCxnSpPr>
          <p:nvPr/>
        </p:nvCxnSpPr>
        <p:spPr>
          <a:xfrm>
            <a:off x="2667728" y="2180299"/>
            <a:ext cx="4855090" cy="65558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872F3A2-7AE6-45B7-BF59-61FBC170FD99}"/>
              </a:ext>
            </a:extLst>
          </p:cNvPr>
          <p:cNvCxnSpPr>
            <a:cxnSpLocks/>
            <a:stCxn id="16" idx="2"/>
            <a:endCxn id="6" idx="3"/>
          </p:cNvCxnSpPr>
          <p:nvPr/>
        </p:nvCxnSpPr>
        <p:spPr>
          <a:xfrm rot="5400000">
            <a:off x="5848717" y="2751527"/>
            <a:ext cx="574078" cy="277412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8DC96FB-E5CF-4B62-9245-77FF1E8A7ACD}"/>
              </a:ext>
            </a:extLst>
          </p:cNvPr>
          <p:cNvSpPr txBox="1"/>
          <p:nvPr/>
        </p:nvSpPr>
        <p:spPr>
          <a:xfrm rot="259860">
            <a:off x="3596916" y="1851229"/>
            <a:ext cx="289451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Sample as aggressor row</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4" name="TextBox 23">
            <a:extLst>
              <a:ext uri="{FF2B5EF4-FFF2-40B4-BE49-F238E27FC236}">
                <a16:creationId xmlns:a16="http://schemas.microsoft.com/office/drawing/2014/main" id="{E5BCFA76-BEC7-48D2-B8B2-ABFED7C71972}"/>
              </a:ext>
            </a:extLst>
          </p:cNvPr>
          <p:cNvSpPr txBox="1"/>
          <p:nvPr/>
        </p:nvSpPr>
        <p:spPr>
          <a:xfrm rot="21083657">
            <a:off x="5164294" y="4309053"/>
            <a:ext cx="225189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Refresh victim row</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26" name="Straight Arrow Connector 25">
            <a:extLst>
              <a:ext uri="{FF2B5EF4-FFF2-40B4-BE49-F238E27FC236}">
                <a16:creationId xmlns:a16="http://schemas.microsoft.com/office/drawing/2014/main" id="{ED4FA57E-CD9F-415D-BEF6-DE9C1EF606F9}"/>
              </a:ext>
            </a:extLst>
          </p:cNvPr>
          <p:cNvCxnSpPr/>
          <p:nvPr/>
        </p:nvCxnSpPr>
        <p:spPr>
          <a:xfrm>
            <a:off x="614018" y="5915079"/>
            <a:ext cx="7752521"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9E098E0-3DCB-476D-A8C6-353EFEAF0E8D}"/>
              </a:ext>
            </a:extLst>
          </p:cNvPr>
          <p:cNvSpPr txBox="1"/>
          <p:nvPr/>
        </p:nvSpPr>
        <p:spPr>
          <a:xfrm>
            <a:off x="7700306" y="5950491"/>
            <a:ext cx="115288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Timeline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29" name="Straight Connector 28">
            <a:extLst>
              <a:ext uri="{FF2B5EF4-FFF2-40B4-BE49-F238E27FC236}">
                <a16:creationId xmlns:a16="http://schemas.microsoft.com/office/drawing/2014/main" id="{FF32E2CA-50A1-4647-8211-C92EFCCD9308}"/>
              </a:ext>
            </a:extLst>
          </p:cNvPr>
          <p:cNvCxnSpPr/>
          <p:nvPr/>
        </p:nvCxnSpPr>
        <p:spPr>
          <a:xfrm>
            <a:off x="614018" y="5773530"/>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29BD9A-514E-4EA1-B0FF-AB4B2E0BE06C}"/>
              </a:ext>
            </a:extLst>
          </p:cNvPr>
          <p:cNvSpPr txBox="1"/>
          <p:nvPr/>
        </p:nvSpPr>
        <p:spPr>
          <a:xfrm>
            <a:off x="48574" y="5411572"/>
            <a:ext cx="113088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Refresh R</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2" name="TextBox 31">
            <a:extLst>
              <a:ext uri="{FF2B5EF4-FFF2-40B4-BE49-F238E27FC236}">
                <a16:creationId xmlns:a16="http://schemas.microsoft.com/office/drawing/2014/main" id="{55EE095D-5F09-4309-BB5E-9B49213CA5C0}"/>
              </a:ext>
            </a:extLst>
          </p:cNvPr>
          <p:cNvSpPr txBox="1"/>
          <p:nvPr/>
        </p:nvSpPr>
        <p:spPr>
          <a:xfrm>
            <a:off x="118530" y="6041880"/>
            <a:ext cx="99097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0</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5" name="Straight Connector 34">
            <a:extLst>
              <a:ext uri="{FF2B5EF4-FFF2-40B4-BE49-F238E27FC236}">
                <a16:creationId xmlns:a16="http://schemas.microsoft.com/office/drawing/2014/main" id="{4C6AE4A4-2F9D-4A64-A6D4-702659B33721}"/>
              </a:ext>
            </a:extLst>
          </p:cNvPr>
          <p:cNvCxnSpPr/>
          <p:nvPr/>
        </p:nvCxnSpPr>
        <p:spPr>
          <a:xfrm>
            <a:off x="6290245" y="5764233"/>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E0E6C4E-5A39-40C0-B2D7-6346CBD69E1E}"/>
              </a:ext>
            </a:extLst>
          </p:cNvPr>
          <p:cNvSpPr txBox="1"/>
          <p:nvPr/>
        </p:nvSpPr>
        <p:spPr>
          <a:xfrm>
            <a:off x="5790749" y="6041880"/>
            <a:ext cx="998991"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 name="TextBox 1">
            <a:extLst>
              <a:ext uri="{FF2B5EF4-FFF2-40B4-BE49-F238E27FC236}">
                <a16:creationId xmlns:a16="http://schemas.microsoft.com/office/drawing/2014/main" id="{133FD71E-0635-B703-6724-D234032261EA}"/>
              </a:ext>
            </a:extLst>
          </p:cNvPr>
          <p:cNvSpPr txBox="1"/>
          <p:nvPr/>
        </p:nvSpPr>
        <p:spPr>
          <a:xfrm>
            <a:off x="-2199" y="1307209"/>
            <a:ext cx="9144000" cy="1015663"/>
          </a:xfrm>
          <a:prstGeom prst="rect">
            <a:avLst/>
          </a:prstGeom>
          <a:solidFill>
            <a:schemeClr val="accent1">
              <a:lumMod val="20000"/>
              <a:lumOff val="80000"/>
            </a:schemeClr>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B050"/>
                </a:solidFill>
                <a:effectLst/>
                <a:uLnTx/>
                <a:uFillTx/>
                <a:latin typeface="Cambria" panose="02040503050406030204" pitchFamily="18" charset="0"/>
                <a:ea typeface="Tahoma" panose="020B0604030504040204" pitchFamily="34" charset="0"/>
                <a:cs typeface="Tahoma" panose="020B0604030504040204" pitchFamily="34" charset="0"/>
              </a:rPr>
              <a:t>Row R experiences no bitflips</a:t>
            </a:r>
            <a:b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br>
            <a:r>
              <a:rPr kumimoji="0" lang="en-US" sz="3000" b="0" i="0" u="none" strike="noStrike" kern="1200" cap="none" spc="0" normalizeH="0" baseline="0" noProof="0" dirty="0">
                <a:ln>
                  <a:noFill/>
                </a:ln>
                <a:solidFill>
                  <a:srgbClr val="00B050"/>
                </a:solidFill>
                <a:effectLst/>
                <a:uLnTx/>
                <a:uFillTx/>
                <a:latin typeface="Cambria" panose="02040503050406030204" pitchFamily="18" charset="0"/>
                <a:ea typeface="Tahoma" panose="020B0604030504040204" pitchFamily="34" charset="0"/>
                <a:cs typeface="Tahoma" panose="020B0604030504040204" pitchFamily="34" charset="0"/>
              </a:rPr>
              <a:t>only if</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 on-DRAM-die </a:t>
            </a:r>
            <a:r>
              <a:rPr kumimoji="0" lang="en-US" sz="3000" b="0" i="0" u="none" strike="noStrike" kern="1200" cap="none" spc="0" normalizeH="0" baseline="0" noProof="0" dirty="0">
                <a:ln>
                  <a:noFill/>
                </a:ln>
                <a:solidFill>
                  <a:srgbClr val="00B050"/>
                </a:solidFill>
                <a:effectLst/>
                <a:uLnTx/>
                <a:uFillTx/>
                <a:latin typeface="Cambria" panose="02040503050406030204" pitchFamily="18" charset="0"/>
                <a:ea typeface="Tahoma" panose="020B0604030504040204" pitchFamily="34" charset="0"/>
                <a:cs typeface="Tahoma" panose="020B0604030504040204" pitchFamily="34" charset="0"/>
              </a:rPr>
              <a:t>mitigation exists</a:t>
            </a:r>
          </a:p>
        </p:txBody>
      </p:sp>
      <p:sp>
        <p:nvSpPr>
          <p:cNvPr id="7" name="TextBox 6">
            <a:extLst>
              <a:ext uri="{FF2B5EF4-FFF2-40B4-BE49-F238E27FC236}">
                <a16:creationId xmlns:a16="http://schemas.microsoft.com/office/drawing/2014/main" id="{EB0A0F28-6031-46F0-BE15-C25C53B95253}"/>
              </a:ext>
            </a:extLst>
          </p:cNvPr>
          <p:cNvSpPr txBox="1"/>
          <p:nvPr/>
        </p:nvSpPr>
        <p:spPr>
          <a:xfrm>
            <a:off x="5855349" y="5361962"/>
            <a:ext cx="869790"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Read R</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9" name="TextBox 8">
            <a:extLst>
              <a:ext uri="{FF2B5EF4-FFF2-40B4-BE49-F238E27FC236}">
                <a16:creationId xmlns:a16="http://schemas.microsoft.com/office/drawing/2014/main" id="{CD9DE946-035B-7E79-C862-16E96A259E33}"/>
              </a:ext>
            </a:extLst>
          </p:cNvPr>
          <p:cNvSpPr txBox="1"/>
          <p:nvPr/>
        </p:nvSpPr>
        <p:spPr>
          <a:xfrm>
            <a:off x="-2199" y="3143352"/>
            <a:ext cx="9144000" cy="1015663"/>
          </a:xfrm>
          <a:prstGeom prst="rect">
            <a:avLst/>
          </a:prstGeom>
          <a:solidFill>
            <a:schemeClr val="accent1">
              <a:lumMod val="20000"/>
              <a:lumOff val="80000"/>
            </a:schemeClr>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Row R </a:t>
            </a:r>
            <a:r>
              <a:rPr kumimoji="0" lang="en-US" sz="3000" b="0" i="0" u="none" strike="noStrike" kern="1200" cap="none" spc="0" normalizeH="0" baseline="0" noProof="0" dirty="0">
                <a:ln>
                  <a:noFill/>
                </a:ln>
                <a:solidFill>
                  <a:srgbClr val="FF0000"/>
                </a:solidFill>
                <a:effectLst/>
                <a:uLnTx/>
                <a:uFillTx/>
                <a:latin typeface="Cambria" panose="02040503050406030204" pitchFamily="18" charset="0"/>
                <a:ea typeface="Tahoma" panose="020B0604030504040204" pitchFamily="34" charset="0"/>
                <a:cs typeface="Tahoma" panose="020B0604030504040204" pitchFamily="34" charset="0"/>
              </a:rPr>
              <a:t>experiences</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 </a:t>
            </a:r>
            <a:r>
              <a:rPr kumimoji="0" lang="en-US" sz="3000" b="0" i="0" u="none" strike="noStrike" kern="1200" cap="none" spc="0" normalizeH="0" baseline="0" noProof="0" dirty="0">
                <a:ln>
                  <a:noFill/>
                </a:ln>
                <a:solidFill>
                  <a:srgbClr val="FF0000"/>
                </a:solidFill>
                <a:effectLst/>
                <a:uLnTx/>
                <a:uFillTx/>
                <a:latin typeface="Cambria" panose="02040503050406030204" pitchFamily="18" charset="0"/>
                <a:ea typeface="Tahoma" panose="020B0604030504040204" pitchFamily="34" charset="0"/>
                <a:cs typeface="Tahoma" panose="020B0604030504040204" pitchFamily="34" charset="0"/>
              </a:rPr>
              <a:t>retention bitflips</a:t>
            </a:r>
            <a:b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b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if not refreshed at T/2</a:t>
            </a:r>
            <a:endParaRPr kumimoji="0" lang="en-US" sz="3000" b="0" i="0" u="none" strike="noStrike" kern="1200" cap="none" spc="0" normalizeH="0" baseline="0" noProof="0" dirty="0">
              <a:ln>
                <a:noFill/>
              </a:ln>
              <a:solidFill>
                <a:srgbClr val="FF0000"/>
              </a:solidFill>
              <a:effectLst/>
              <a:uLnTx/>
              <a:uFillTx/>
              <a:latin typeface="Cambria" panose="02040503050406030204" pitchFamily="18" charset="0"/>
              <a:ea typeface="Tahoma" panose="020B0604030504040204" pitchFamily="34" charset="0"/>
              <a:cs typeface="Tahoma" panose="020B0604030504040204" pitchFamily="34" charset="0"/>
            </a:endParaRPr>
          </a:p>
        </p:txBody>
      </p:sp>
      <p:sp>
        <p:nvSpPr>
          <p:cNvPr id="21" name="Lightning Bolt 20">
            <a:extLst>
              <a:ext uri="{FF2B5EF4-FFF2-40B4-BE49-F238E27FC236}">
                <a16:creationId xmlns:a16="http://schemas.microsoft.com/office/drawing/2014/main" id="{1D90A960-400E-781D-5BD6-0B35B9F998F1}"/>
              </a:ext>
            </a:extLst>
          </p:cNvPr>
          <p:cNvSpPr/>
          <p:nvPr/>
        </p:nvSpPr>
        <p:spPr>
          <a:xfrm flipH="1">
            <a:off x="6728107" y="5309322"/>
            <a:ext cx="907598" cy="732558"/>
          </a:xfrm>
          <a:prstGeom prst="lightningBolt">
            <a:avLst/>
          </a:prstGeom>
          <a:solidFill>
            <a:schemeClr val="accent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5" name="TextBox 24">
            <a:extLst>
              <a:ext uri="{FF2B5EF4-FFF2-40B4-BE49-F238E27FC236}">
                <a16:creationId xmlns:a16="http://schemas.microsoft.com/office/drawing/2014/main" id="{2B029D55-1B93-8864-F9A9-2DE7961ED2D7}"/>
              </a:ext>
            </a:extLst>
          </p:cNvPr>
          <p:cNvSpPr txBox="1"/>
          <p:nvPr/>
        </p:nvSpPr>
        <p:spPr>
          <a:xfrm>
            <a:off x="6504202" y="4907690"/>
            <a:ext cx="2039033"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solidFill>
                <a:effectLst/>
                <a:uLnTx/>
                <a:uFillTx/>
                <a:latin typeface="Cambria" panose="02040503050406030204" pitchFamily="18" charset="0"/>
                <a:ea typeface="Tahoma" panose="020B0604030504040204" pitchFamily="34" charset="0"/>
                <a:cs typeface="Tahoma" panose="020B0604030504040204" pitchFamily="34" charset="0"/>
              </a:rPr>
              <a:t>retention bitflips</a:t>
            </a:r>
            <a:endParaRPr kumimoji="0" lang="LID4096" sz="1800" b="1"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422175F0-2A5F-BED2-9FF5-4C1097323D3B}"/>
              </a:ext>
            </a:extLst>
          </p:cNvPr>
          <p:cNvCxnSpPr/>
          <p:nvPr/>
        </p:nvCxnSpPr>
        <p:spPr>
          <a:xfrm>
            <a:off x="3474279" y="5784838"/>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B2CB84CF-B332-30DE-41DC-3924CBC22C21}"/>
              </a:ext>
            </a:extLst>
          </p:cNvPr>
          <p:cNvSpPr txBox="1"/>
          <p:nvPr/>
        </p:nvSpPr>
        <p:spPr>
          <a:xfrm>
            <a:off x="2853756" y="6062485"/>
            <a:ext cx="1241045"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T/2</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8" name="TextBox 37">
            <a:extLst>
              <a:ext uri="{FF2B5EF4-FFF2-40B4-BE49-F238E27FC236}">
                <a16:creationId xmlns:a16="http://schemas.microsoft.com/office/drawing/2014/main" id="{E3A896DF-08C2-41CD-3A1B-A5FEC4F50F2E}"/>
              </a:ext>
            </a:extLst>
          </p:cNvPr>
          <p:cNvSpPr txBox="1"/>
          <p:nvPr/>
        </p:nvSpPr>
        <p:spPr>
          <a:xfrm>
            <a:off x="2362888" y="5378788"/>
            <a:ext cx="2222789"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Row R </a:t>
            </a:r>
            <a:r>
              <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not</a:t>
            </a:r>
            <a:r>
              <a:rPr kumimoji="0" lang="en-GB"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refreshed</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559533543"/>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65586-7C8E-C7D2-0EFB-176DF15F6D53}"/>
              </a:ext>
            </a:extLst>
          </p:cNvPr>
          <p:cNvSpPr>
            <a:spLocks noGrp="1"/>
          </p:cNvSpPr>
          <p:nvPr>
            <p:ph type="title"/>
          </p:nvPr>
        </p:nvSpPr>
        <p:spPr/>
        <p:txBody>
          <a:bodyPr/>
          <a:lstStyle/>
          <a:p>
            <a:r>
              <a:rPr lang="en-US" sz="3100" dirty="0"/>
              <a:t>HBM2 DRAM Chips Implement Undisclosed TRR</a:t>
            </a:r>
            <a:endParaRPr lang="en-TR" sz="3100" dirty="0"/>
          </a:p>
        </p:txBody>
      </p:sp>
      <p:grpSp>
        <p:nvGrpSpPr>
          <p:cNvPr id="3" name="Group 2">
            <a:extLst>
              <a:ext uri="{FF2B5EF4-FFF2-40B4-BE49-F238E27FC236}">
                <a16:creationId xmlns:a16="http://schemas.microsoft.com/office/drawing/2014/main" id="{66EC99D0-59B0-FA58-02FD-52C996531EE4}"/>
              </a:ext>
            </a:extLst>
          </p:cNvPr>
          <p:cNvGrpSpPr/>
          <p:nvPr/>
        </p:nvGrpSpPr>
        <p:grpSpPr>
          <a:xfrm>
            <a:off x="1" y="1376204"/>
            <a:ext cx="9144001" cy="1038418"/>
            <a:chOff x="-1" y="5309113"/>
            <a:chExt cx="9144001" cy="913989"/>
          </a:xfrm>
        </p:grpSpPr>
        <p:sp>
          <p:nvSpPr>
            <p:cNvPr id="6" name="Content Placeholder 2">
              <a:extLst>
                <a:ext uri="{FF2B5EF4-FFF2-40B4-BE49-F238E27FC236}">
                  <a16:creationId xmlns:a16="http://schemas.microsoft.com/office/drawing/2014/main" id="{7166BE41-5767-4CB8-1BA0-7CC77B6E4738}"/>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HBM2 chip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implements</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undisclosed</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on-die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a:t>
              </a:r>
            </a:p>
          </p:txBody>
        </p:sp>
        <p:cxnSp>
          <p:nvCxnSpPr>
            <p:cNvPr id="8" name="Straight Connector 7">
              <a:extLst>
                <a:ext uri="{FF2B5EF4-FFF2-40B4-BE49-F238E27FC236}">
                  <a16:creationId xmlns:a16="http://schemas.microsoft.com/office/drawing/2014/main" id="{D2F5EC55-5B08-CE0B-66A0-4CDA71B3DCDE}"/>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C022B08-B043-DAED-3898-20A8D0E9B35B}"/>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17D2C9C4-69DF-CF10-13A3-1B38B3AB77B0}"/>
              </a:ext>
            </a:extLst>
          </p:cNvPr>
          <p:cNvGrpSpPr/>
          <p:nvPr/>
        </p:nvGrpSpPr>
        <p:grpSpPr>
          <a:xfrm>
            <a:off x="2201" y="3143070"/>
            <a:ext cx="9144001" cy="1038418"/>
            <a:chOff x="-1" y="5309113"/>
            <a:chExt cx="9144001" cy="913989"/>
          </a:xfrm>
        </p:grpSpPr>
        <p:sp>
          <p:nvSpPr>
            <p:cNvPr id="11" name="Content Placeholder 2">
              <a:extLst>
                <a:ext uri="{FF2B5EF4-FFF2-40B4-BE49-F238E27FC236}">
                  <a16:creationId xmlns:a16="http://schemas.microsoft.com/office/drawing/2014/main" id="{6B1719A5-47E3-E5EF-6C94-B2D29189E861}"/>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performs</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victim row refresh operation</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every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17</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periodic refresh (REF) operations</a:t>
              </a:r>
            </a:p>
          </p:txBody>
        </p:sp>
        <p:cxnSp>
          <p:nvCxnSpPr>
            <p:cNvPr id="12" name="Straight Connector 11">
              <a:extLst>
                <a:ext uri="{FF2B5EF4-FFF2-40B4-BE49-F238E27FC236}">
                  <a16:creationId xmlns:a16="http://schemas.microsoft.com/office/drawing/2014/main" id="{7F5641F9-EC0C-9635-67A6-5DCBC7240751}"/>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2DB7382-C902-1837-21FF-4808C8D273D3}"/>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1EDBD976-A932-5F14-0BC7-1506F4982615}"/>
              </a:ext>
            </a:extLst>
          </p:cNvPr>
          <p:cNvGrpSpPr/>
          <p:nvPr/>
        </p:nvGrpSpPr>
        <p:grpSpPr>
          <a:xfrm>
            <a:off x="0" y="4875825"/>
            <a:ext cx="9144001" cy="1038418"/>
            <a:chOff x="-1" y="5309113"/>
            <a:chExt cx="9144001" cy="913989"/>
          </a:xfrm>
        </p:grpSpPr>
        <p:sp>
          <p:nvSpPr>
            <p:cNvPr id="5" name="Content Placeholder 2">
              <a:extLst>
                <a:ext uri="{FF2B5EF4-FFF2-40B4-BE49-F238E27FC236}">
                  <a16:creationId xmlns:a16="http://schemas.microsoft.com/office/drawing/2014/main" id="{440E0DD4-9724-AD27-8DE7-2471EB902F45}"/>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Cambria"/>
                  <a:cs typeface="+mn-cs"/>
                </a:rPr>
                <a:t>This mitigation </a:t>
              </a:r>
              <a:r>
                <a:rPr kumimoji="0" lang="en-US" sz="2400" b="0" i="0" u="none" strike="noStrike" kern="1200" cap="none" spc="0" normalizeH="0" baseline="0" noProof="0" dirty="0">
                  <a:ln>
                    <a:noFill/>
                  </a:ln>
                  <a:solidFill>
                    <a:srgbClr val="00B050"/>
                  </a:solidFill>
                  <a:effectLst/>
                  <a:uLnTx/>
                  <a:uFillTx/>
                  <a:latin typeface="Cambria"/>
                  <a:ea typeface="Cambria"/>
                  <a:cs typeface="+mn-cs"/>
                </a:rPr>
                <a:t>resembles the one in DDR4 chips </a:t>
              </a:r>
              <a:br>
                <a:rPr kumimoji="0" lang="en-US" sz="2400" b="0" i="0" u="none" strike="noStrike" kern="1200" cap="none" spc="0" normalizeH="0" baseline="0" noProof="0" dirty="0">
                  <a:ln>
                    <a:noFill/>
                  </a:ln>
                  <a:solidFill>
                    <a:srgbClr val="70AD47"/>
                  </a:solidFill>
                  <a:effectLst/>
                  <a:uLnTx/>
                  <a:uFillTx/>
                  <a:latin typeface="Cambria"/>
                  <a:ea typeface="Cambria"/>
                  <a:cs typeface="+mn-cs"/>
                </a:rPr>
              </a:br>
              <a:r>
                <a:rPr kumimoji="0" lang="en-US" sz="2400" b="0" i="0" u="none" strike="noStrike" kern="1200" cap="none" spc="0" normalizeH="0" baseline="0" noProof="0" dirty="0">
                  <a:ln>
                    <a:noFill/>
                  </a:ln>
                  <a:solidFill>
                    <a:prstClr val="black"/>
                  </a:solidFill>
                  <a:effectLst/>
                  <a:uLnTx/>
                  <a:uFillTx/>
                  <a:latin typeface="Cambria"/>
                  <a:ea typeface="Cambria"/>
                  <a:cs typeface="+mn-cs"/>
                </a:rPr>
                <a:t>from one major manufacturer</a:t>
              </a:r>
            </a:p>
          </p:txBody>
        </p:sp>
        <p:cxnSp>
          <p:nvCxnSpPr>
            <p:cNvPr id="7" name="Straight Connector 6">
              <a:extLst>
                <a:ext uri="{FF2B5EF4-FFF2-40B4-BE49-F238E27FC236}">
                  <a16:creationId xmlns:a16="http://schemas.microsoft.com/office/drawing/2014/main" id="{816C0926-C565-59C2-EEB7-A04512D95373}"/>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24834F9-7456-AB96-BCFB-70D8BE5E8A29}"/>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7878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1.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2.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DRAM Cell Leakage &amp;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endPar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4.</a:t>
            </a:r>
            <a:r>
              <a:rPr kumimoji="0" lang="tr-TR" sz="3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RowHammer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Spatial </a:t>
            </a:r>
            <a:r>
              <a:rPr kumimoji="0" lang="en-US" sz="3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Variation Analysis</a:t>
            </a:r>
            <a:endPar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5. On-die </a:t>
            </a:r>
            <a:r>
              <a:rPr kumimoji="0" lang="en-US" sz="3000" b="0"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RowHammer</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3.</a:t>
            </a:r>
            <a:r>
              <a:rPr kumimoji="0" lang="tr-TR"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HBM DRAM 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6. </a:t>
            </a:r>
            <a:r>
              <a:rPr kumimoji="0" lang="en-US" sz="3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Conclusion</a:t>
            </a:r>
          </a:p>
        </p:txBody>
      </p:sp>
    </p:spTree>
    <p:extLst>
      <p:ext uri="{BB962C8B-B14F-4D97-AF65-F5344CB8AC3E}">
        <p14:creationId xmlns:p14="http://schemas.microsoft.com/office/powerpoint/2010/main" val="450473248"/>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5600" dirty="0"/>
              <a:t>Conclusion</a:t>
            </a:r>
            <a:endParaRPr lang="tr-TR" sz="5600"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1033670"/>
            <a:ext cx="8907087" cy="5465984"/>
          </a:xfrm>
        </p:spPr>
        <p:txBody>
          <a:bodyPr>
            <a:normAutofit/>
          </a:bodyPr>
          <a:lstStyle/>
          <a:p>
            <a:pPr marL="0" indent="0">
              <a:lnSpc>
                <a:spcPct val="100000"/>
              </a:lnSpc>
              <a:spcBef>
                <a:spcPts val="0"/>
              </a:spcBef>
              <a:buNone/>
            </a:pPr>
            <a:r>
              <a:rPr lang="en-US" sz="1800" dirty="0"/>
              <a:t>We provide the </a:t>
            </a:r>
            <a:r>
              <a:rPr lang="en-US" sz="1800" dirty="0">
                <a:solidFill>
                  <a:schemeClr val="accent2"/>
                </a:solidFill>
              </a:rPr>
              <a:t>first detailed experimental characterization </a:t>
            </a:r>
            <a:br>
              <a:rPr lang="en-US" sz="1800" dirty="0"/>
            </a:br>
            <a:r>
              <a:rPr lang="en-US" sz="1800" dirty="0"/>
              <a:t>of </a:t>
            </a:r>
            <a:r>
              <a:rPr lang="en-US" sz="1800" dirty="0" err="1">
                <a:solidFill>
                  <a:schemeClr val="accent2"/>
                </a:solidFill>
              </a:rPr>
              <a:t>RowHammer</a:t>
            </a:r>
            <a:r>
              <a:rPr lang="en-US" sz="1800" dirty="0"/>
              <a:t> in a modern </a:t>
            </a:r>
            <a:r>
              <a:rPr lang="en-US" sz="1800" dirty="0">
                <a:solidFill>
                  <a:schemeClr val="accent2"/>
                </a:solidFill>
              </a:rPr>
              <a:t>HBM2</a:t>
            </a:r>
            <a:r>
              <a:rPr lang="en-US" sz="1800" dirty="0"/>
              <a:t> DRAM chip</a:t>
            </a:r>
          </a:p>
          <a:p>
            <a:pPr marL="0" indent="0">
              <a:lnSpc>
                <a:spcPct val="100000"/>
              </a:lnSpc>
              <a:spcBef>
                <a:spcPts val="0"/>
              </a:spcBef>
              <a:buNone/>
            </a:pPr>
            <a:endParaRPr lang="en-US" sz="2000" b="1" dirty="0">
              <a:solidFill>
                <a:schemeClr val="accent4"/>
              </a:solidFill>
            </a:endParaRPr>
          </a:p>
          <a:p>
            <a:pPr marL="0" indent="0">
              <a:lnSpc>
                <a:spcPct val="100000"/>
              </a:lnSpc>
              <a:spcBef>
                <a:spcPts val="0"/>
              </a:spcBef>
              <a:buNone/>
            </a:pPr>
            <a:r>
              <a:rPr lang="en-US" sz="1800" dirty="0"/>
              <a:t>Different </a:t>
            </a:r>
            <a:r>
              <a:rPr lang="en-US" sz="1800" dirty="0">
                <a:solidFill>
                  <a:srgbClr val="FF0000"/>
                </a:solidFill>
              </a:rPr>
              <a:t>channels</a:t>
            </a:r>
            <a:r>
              <a:rPr lang="en-US" sz="1800" dirty="0"/>
              <a:t> in 3D-stacked HBM chips exhibit</a:t>
            </a:r>
            <a:r>
              <a:rPr lang="en-US" sz="1800" dirty="0">
                <a:solidFill>
                  <a:srgbClr val="FF0000"/>
                </a:solidFill>
              </a:rPr>
              <a:t> different </a:t>
            </a:r>
            <a:r>
              <a:rPr lang="en-US" sz="1800" dirty="0" err="1">
                <a:solidFill>
                  <a:srgbClr val="FF0000"/>
                </a:solidFill>
              </a:rPr>
              <a:t>RowHammer</a:t>
            </a:r>
            <a:r>
              <a:rPr lang="en-US" sz="1800" dirty="0">
                <a:solidFill>
                  <a:srgbClr val="FF0000"/>
                </a:solidFill>
              </a:rPr>
              <a:t> vulnerability</a:t>
            </a:r>
          </a:p>
          <a:p>
            <a:pPr marL="0" indent="0">
              <a:lnSpc>
                <a:spcPct val="100000"/>
              </a:lnSpc>
              <a:spcBef>
                <a:spcPts val="0"/>
              </a:spcBef>
              <a:buNone/>
            </a:pPr>
            <a:endParaRPr lang="en-US" sz="2000" dirty="0"/>
          </a:p>
          <a:p>
            <a:pPr marL="0" indent="0">
              <a:lnSpc>
                <a:spcPct val="100000"/>
              </a:lnSpc>
              <a:spcBef>
                <a:spcPts val="0"/>
              </a:spcBef>
              <a:buNone/>
            </a:pPr>
            <a:r>
              <a:rPr lang="en-US" sz="1800" dirty="0"/>
              <a:t>DRAM </a:t>
            </a:r>
            <a:r>
              <a:rPr lang="en-US" sz="1800" dirty="0">
                <a:solidFill>
                  <a:schemeClr val="accent5"/>
                </a:solidFill>
              </a:rPr>
              <a:t>rows near the end of a DRAM bank </a:t>
            </a:r>
            <a:r>
              <a:rPr lang="en-US" sz="1800" dirty="0"/>
              <a:t>are more </a:t>
            </a:r>
            <a:r>
              <a:rPr lang="en-US" sz="1800" dirty="0" err="1"/>
              <a:t>RowHammer</a:t>
            </a:r>
            <a:r>
              <a:rPr lang="en-US" sz="1800" dirty="0"/>
              <a:t> </a:t>
            </a:r>
            <a:r>
              <a:rPr lang="en-US" sz="1800" dirty="0">
                <a:solidFill>
                  <a:schemeClr val="accent5"/>
                </a:solidFill>
              </a:rPr>
              <a:t>resilient</a:t>
            </a:r>
          </a:p>
          <a:p>
            <a:pPr marL="0" indent="0">
              <a:lnSpc>
                <a:spcPct val="100000"/>
              </a:lnSpc>
              <a:spcBef>
                <a:spcPts val="0"/>
              </a:spcBef>
              <a:buNone/>
            </a:pPr>
            <a:endParaRPr lang="en-US" sz="2000" dirty="0"/>
          </a:p>
          <a:p>
            <a:pPr marL="0" indent="0">
              <a:lnSpc>
                <a:spcPct val="100000"/>
              </a:lnSpc>
              <a:spcBef>
                <a:spcPts val="0"/>
              </a:spcBef>
              <a:buNone/>
            </a:pPr>
            <a:r>
              <a:rPr lang="en-US" sz="1800" dirty="0">
                <a:solidFill>
                  <a:srgbClr val="7030A0"/>
                </a:solidFill>
              </a:rPr>
              <a:t>Two implications </a:t>
            </a:r>
            <a:r>
              <a:rPr lang="en-US" sz="1800" dirty="0"/>
              <a:t>for </a:t>
            </a:r>
            <a:r>
              <a:rPr lang="en-US" sz="1800" dirty="0" err="1"/>
              <a:t>RowHammer</a:t>
            </a:r>
            <a:r>
              <a:rPr lang="en-US" sz="1800" dirty="0"/>
              <a:t> </a:t>
            </a:r>
            <a:r>
              <a:rPr lang="en-US" sz="1800" dirty="0">
                <a:solidFill>
                  <a:srgbClr val="7030A0"/>
                </a:solidFill>
              </a:rPr>
              <a:t>attacks and mitigations</a:t>
            </a:r>
            <a:r>
              <a:rPr lang="en-US" sz="1800" dirty="0">
                <a:solidFill>
                  <a:schemeClr val="accent5"/>
                </a:solidFill>
              </a:rPr>
              <a:t>:</a:t>
            </a:r>
          </a:p>
          <a:p>
            <a:pPr marL="342900" indent="-342900">
              <a:lnSpc>
                <a:spcPct val="100000"/>
              </a:lnSpc>
              <a:spcBef>
                <a:spcPts val="600"/>
              </a:spcBef>
              <a:buFont typeface="+mj-lt"/>
              <a:buAutoNum type="arabicPeriod"/>
            </a:pPr>
            <a:r>
              <a:rPr lang="en-US" sz="1600" dirty="0"/>
              <a:t>Faster and more effective attacks</a:t>
            </a:r>
          </a:p>
          <a:p>
            <a:pPr marL="342900" indent="-342900">
              <a:lnSpc>
                <a:spcPct val="100000"/>
              </a:lnSpc>
              <a:spcBef>
                <a:spcPts val="600"/>
              </a:spcBef>
              <a:buFont typeface="+mj-lt"/>
              <a:buAutoNum type="arabicPeriod"/>
            </a:pPr>
            <a:r>
              <a:rPr lang="en-US" sz="1600" dirty="0"/>
              <a:t>More efficient mitigations</a:t>
            </a:r>
          </a:p>
          <a:p>
            <a:pPr marL="0" indent="0">
              <a:lnSpc>
                <a:spcPct val="100000"/>
              </a:lnSpc>
              <a:spcBef>
                <a:spcPts val="0"/>
              </a:spcBef>
              <a:buNone/>
            </a:pPr>
            <a:endParaRPr lang="en-US" sz="2000" dirty="0"/>
          </a:p>
          <a:p>
            <a:pPr marL="0" indent="0">
              <a:lnSpc>
                <a:spcPct val="100000"/>
              </a:lnSpc>
              <a:spcBef>
                <a:spcPts val="0"/>
              </a:spcBef>
              <a:buNone/>
            </a:pPr>
            <a:r>
              <a:rPr lang="en-US" sz="1800" dirty="0"/>
              <a:t>A modern HBM chip </a:t>
            </a:r>
            <a:r>
              <a:rPr lang="en-US" sz="1800" dirty="0">
                <a:solidFill>
                  <a:srgbClr val="00B050"/>
                </a:solidFill>
              </a:rPr>
              <a:t>implements</a:t>
            </a:r>
            <a:r>
              <a:rPr lang="en-US" sz="1800" dirty="0"/>
              <a:t> undisclosed on-DRAM-die </a:t>
            </a:r>
            <a:r>
              <a:rPr lang="en-US" sz="1800" dirty="0" err="1"/>
              <a:t>RowHammer</a:t>
            </a:r>
            <a:r>
              <a:rPr lang="en-US" sz="1800" dirty="0"/>
              <a:t> mitigation </a:t>
            </a:r>
            <a:br>
              <a:rPr lang="en-US" sz="1800" dirty="0"/>
            </a:br>
            <a:r>
              <a:rPr lang="en-US" sz="1800" dirty="0"/>
              <a:t>(e.g., similar to DDR4 chips)</a:t>
            </a:r>
            <a:endParaRPr lang="en-US" sz="1400" b="1" dirty="0">
              <a:solidFill>
                <a:schemeClr val="accent4"/>
              </a:solidFill>
            </a:endParaRPr>
          </a:p>
          <a:p>
            <a:pPr marL="0" indent="0">
              <a:lnSpc>
                <a:spcPct val="100000"/>
              </a:lnSpc>
              <a:spcBef>
                <a:spcPts val="0"/>
              </a:spcBef>
              <a:buNone/>
            </a:pPr>
            <a:endParaRPr lang="en-US" sz="2000" b="1" dirty="0">
              <a:solidFill>
                <a:schemeClr val="accent4"/>
              </a:solidFill>
            </a:endParaRPr>
          </a:p>
          <a:p>
            <a:pPr marL="0" indent="0">
              <a:lnSpc>
                <a:spcPct val="100000"/>
              </a:lnSpc>
              <a:spcBef>
                <a:spcPts val="0"/>
              </a:spcBef>
              <a:buNone/>
            </a:pPr>
            <a:r>
              <a:rPr lang="en-US" sz="1800" b="1" dirty="0">
                <a:solidFill>
                  <a:schemeClr val="accent1"/>
                </a:solidFill>
              </a:rPr>
              <a:t>Future Directions: </a:t>
            </a:r>
            <a:r>
              <a:rPr lang="en-US" sz="1800" dirty="0"/>
              <a:t>To present more insights into how </a:t>
            </a:r>
            <a:r>
              <a:rPr lang="en-US" sz="1800" dirty="0" err="1"/>
              <a:t>RowHammer</a:t>
            </a:r>
            <a:r>
              <a:rPr lang="en-US" sz="1800" dirty="0"/>
              <a:t> behaves in HBM</a:t>
            </a:r>
            <a:endParaRPr lang="en-US" sz="1800" b="1" dirty="0"/>
          </a:p>
          <a:p>
            <a:pPr marL="342900" indent="-342900">
              <a:lnSpc>
                <a:spcPct val="100000"/>
              </a:lnSpc>
              <a:spcBef>
                <a:spcPts val="600"/>
              </a:spcBef>
              <a:buFont typeface="+mj-lt"/>
              <a:buAutoNum type="arabicPeriod"/>
            </a:pPr>
            <a:r>
              <a:rPr lang="en-US" sz="1600" dirty="0"/>
              <a:t>Test </a:t>
            </a:r>
            <a:r>
              <a:rPr lang="en-US" sz="1600" dirty="0">
                <a:solidFill>
                  <a:schemeClr val="accent1"/>
                </a:solidFill>
              </a:rPr>
              <a:t>more</a:t>
            </a:r>
            <a:r>
              <a:rPr lang="en-US" sz="1600" dirty="0"/>
              <a:t> HBM DRAM chips, data patterns, at different temperature and voltage levels</a:t>
            </a:r>
          </a:p>
          <a:p>
            <a:pPr marL="342900" indent="-342900">
              <a:lnSpc>
                <a:spcPct val="100000"/>
              </a:lnSpc>
              <a:spcBef>
                <a:spcPts val="600"/>
              </a:spcBef>
              <a:buFont typeface="+mj-lt"/>
              <a:buAutoNum type="arabicPeriod"/>
            </a:pPr>
            <a:r>
              <a:rPr lang="en-US" sz="1600" dirty="0"/>
              <a:t>Investigate read-disturb-based interference </a:t>
            </a:r>
            <a:r>
              <a:rPr lang="en-US" sz="1600" dirty="0">
                <a:solidFill>
                  <a:schemeClr val="accent1"/>
                </a:solidFill>
              </a:rPr>
              <a:t>across different 3D-stacked </a:t>
            </a:r>
            <a:r>
              <a:rPr lang="en-US" sz="1600" dirty="0"/>
              <a:t>HBM DRAM </a:t>
            </a:r>
            <a:r>
              <a:rPr lang="en-US" sz="1600" dirty="0">
                <a:solidFill>
                  <a:schemeClr val="accent1"/>
                </a:solidFill>
              </a:rPr>
              <a:t>channels</a:t>
            </a:r>
          </a:p>
          <a:p>
            <a:pPr marL="342900" indent="-342900">
              <a:lnSpc>
                <a:spcPct val="100000"/>
              </a:lnSpc>
              <a:spcBef>
                <a:spcPts val="600"/>
              </a:spcBef>
              <a:buFont typeface="+mj-lt"/>
              <a:buAutoNum type="arabicPeriod"/>
            </a:pPr>
            <a:r>
              <a:rPr lang="en-US" sz="1600" dirty="0"/>
              <a:t>Study the effects of the </a:t>
            </a:r>
            <a:r>
              <a:rPr lang="en-US" sz="1600" dirty="0">
                <a:solidFill>
                  <a:schemeClr val="accent1"/>
                </a:solidFill>
              </a:rPr>
              <a:t>new</a:t>
            </a:r>
            <a:r>
              <a:rPr lang="en-US" sz="1600" dirty="0"/>
              <a:t> read-disturb phenomenon,</a:t>
            </a:r>
            <a:r>
              <a:rPr lang="en-US" sz="1600" dirty="0">
                <a:solidFill>
                  <a:srgbClr val="00B0F0"/>
                </a:solidFill>
              </a:rPr>
              <a:t> </a:t>
            </a:r>
            <a:r>
              <a:rPr lang="en-US" sz="1600" dirty="0" err="1">
                <a:solidFill>
                  <a:schemeClr val="accent1"/>
                </a:solidFill>
              </a:rPr>
              <a:t>RowPress</a:t>
            </a:r>
            <a:r>
              <a:rPr lang="en-US" sz="1600" dirty="0">
                <a:solidFill>
                  <a:schemeClr val="accent1"/>
                </a:solidFill>
              </a:rPr>
              <a:t> [Luo+, ISCA’23]</a:t>
            </a:r>
          </a:p>
          <a:p>
            <a:pPr marL="0" indent="0">
              <a:lnSpc>
                <a:spcPct val="100000"/>
              </a:lnSpc>
              <a:spcBef>
                <a:spcPts val="600"/>
              </a:spcBef>
              <a:buNone/>
            </a:pPr>
            <a:endParaRPr lang="en-US" sz="1600" dirty="0">
              <a:solidFill>
                <a:schemeClr val="accent1"/>
              </a:solidFill>
            </a:endParaRPr>
          </a:p>
          <a:p>
            <a:pPr marL="342900" indent="-342900">
              <a:lnSpc>
                <a:spcPct val="100000"/>
              </a:lnSpc>
              <a:spcBef>
                <a:spcPts val="0"/>
              </a:spcBef>
              <a:buFont typeface="+mj-lt"/>
              <a:buAutoNum type="arabicPeriod"/>
            </a:pPr>
            <a:endParaRPr lang="en-US" sz="1800" dirty="0"/>
          </a:p>
          <a:p>
            <a:pPr marL="342900" indent="-342900">
              <a:lnSpc>
                <a:spcPct val="100000"/>
              </a:lnSpc>
              <a:spcBef>
                <a:spcPts val="0"/>
              </a:spcBef>
              <a:buFont typeface="+mj-lt"/>
              <a:buAutoNum type="arabicPeriod"/>
            </a:pPr>
            <a:endParaRPr lang="en-US" sz="1800" dirty="0"/>
          </a:p>
          <a:p>
            <a:pPr marL="342900" indent="-342900">
              <a:lnSpc>
                <a:spcPct val="100000"/>
              </a:lnSpc>
              <a:spcBef>
                <a:spcPts val="0"/>
              </a:spcBef>
              <a:buFont typeface="+mj-lt"/>
              <a:buAutoNum type="arabicPeriod"/>
            </a:pPr>
            <a:endParaRPr lang="en-US" sz="1800" dirty="0"/>
          </a:p>
        </p:txBody>
      </p:sp>
      <p:sp>
        <p:nvSpPr>
          <p:cNvPr id="4" name="TextBox 3">
            <a:extLst>
              <a:ext uri="{FF2B5EF4-FFF2-40B4-BE49-F238E27FC236}">
                <a16:creationId xmlns:a16="http://schemas.microsoft.com/office/drawing/2014/main" id="{1A4DE607-3442-5000-1D0B-D75D676D9645}"/>
              </a:ext>
            </a:extLst>
          </p:cNvPr>
          <p:cNvSpPr txBox="1"/>
          <p:nvPr/>
        </p:nvSpPr>
        <p:spPr>
          <a:xfrm>
            <a:off x="1184383" y="6524038"/>
            <a:ext cx="7391234"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Luo et al.,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3"/>
              </a:rPr>
              <a:t>RowPress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3"/>
              </a:rPr>
              <a:t>: Amplifying Read Disturbance in Modern DRAM Chips</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ISCA, 2023.</a:t>
            </a:r>
          </a:p>
        </p:txBody>
      </p:sp>
    </p:spTree>
    <p:extLst>
      <p:ext uri="{BB962C8B-B14F-4D97-AF65-F5344CB8AC3E}">
        <p14:creationId xmlns:p14="http://schemas.microsoft.com/office/powerpoint/2010/main" val="3699831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a:t>Available on </a:t>
            </a:r>
            <a:r>
              <a:rPr lang="en-US" dirty="0" err="1"/>
              <a:t>ArXiv</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1047164"/>
            <a:ext cx="8987622" cy="558491"/>
          </a:xfrm>
        </p:spPr>
        <p:txBody>
          <a:bodyPr/>
          <a:lstStyle/>
          <a:p>
            <a:pPr marL="0" indent="0" algn="ctr">
              <a:buNone/>
            </a:pPr>
            <a:r>
              <a:rPr lang="en-US" b="1" dirty="0">
                <a:solidFill>
                  <a:srgbClr val="0000FF"/>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https://</a:t>
            </a:r>
            <a:r>
              <a:rPr lang="en-US" b="1" dirty="0" err="1">
                <a:solidFill>
                  <a:srgbClr val="0000FF"/>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arxiv.org</a:t>
            </a:r>
            <a:r>
              <a:rPr lang="en-US" b="1" dirty="0">
                <a:solidFill>
                  <a:srgbClr val="0000FF"/>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/abs/2305.17918</a:t>
            </a:r>
            <a:endParaRPr lang="en-CH" b="1"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a:hlinkClick r:id="rId3"/>
            <a:extLst>
              <a:ext uri="{FF2B5EF4-FFF2-40B4-BE49-F238E27FC236}">
                <a16:creationId xmlns:a16="http://schemas.microsoft.com/office/drawing/2014/main" id="{5BFF45D6-8DFB-C969-166B-2269B2EF5D59}"/>
              </a:ext>
            </a:extLst>
          </p:cNvPr>
          <p:cNvPicPr>
            <a:picLocks noChangeAspect="1"/>
          </p:cNvPicPr>
          <p:nvPr/>
        </p:nvPicPr>
        <p:blipFill>
          <a:blip r:embed="rId4"/>
          <a:stretch>
            <a:fillRect/>
          </a:stretch>
        </p:blipFill>
        <p:spPr>
          <a:xfrm>
            <a:off x="236657" y="1880461"/>
            <a:ext cx="8670686" cy="4367939"/>
          </a:xfrm>
          <a:prstGeom prst="rect">
            <a:avLst/>
          </a:prstGeom>
        </p:spPr>
      </p:pic>
    </p:spTree>
    <p:extLst>
      <p:ext uri="{BB962C8B-B14F-4D97-AF65-F5344CB8AC3E}">
        <p14:creationId xmlns:p14="http://schemas.microsoft.com/office/powerpoint/2010/main" val="3869591431"/>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66802"/>
            <a:ext cx="9144000" cy="2317633"/>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4520544"/>
            <a:ext cx="8686800" cy="457200"/>
          </a:xfrm>
          <a:prstGeom prst="rect">
            <a:avLst/>
          </a:prstGeom>
        </p:spPr>
        <p:txBody>
          <a:bodyPr anchor="ctr">
            <a:noAutofit/>
          </a:bodyPr>
          <a:lstStyle/>
          <a:p>
            <a:pPr marL="0" indent="0" algn="ctr">
              <a:buNone/>
            </a:pPr>
            <a:r>
              <a:rPr lang="en-US" sz="2400" u="sng" dirty="0">
                <a:latin typeface="Cambria"/>
                <a:cs typeface="Cambria"/>
              </a:rPr>
              <a:t>Ataberk Olgun</a:t>
            </a:r>
            <a:r>
              <a:rPr lang="en-US" sz="2400" dirty="0">
                <a:latin typeface="Cambria"/>
                <a:cs typeface="Cambria"/>
              </a:rPr>
              <a:t>   </a:t>
            </a:r>
            <a:r>
              <a:rPr lang="en-US" sz="2400" dirty="0" err="1">
                <a:latin typeface="Cambria"/>
                <a:cs typeface="Cambria"/>
              </a:rPr>
              <a:t>Majd</a:t>
            </a:r>
            <a:r>
              <a:rPr lang="en-US" sz="2400" dirty="0">
                <a:latin typeface="Cambria"/>
                <a:cs typeface="Cambria"/>
              </a:rPr>
              <a:t> </a:t>
            </a:r>
            <a:r>
              <a:rPr lang="en-US" sz="2400" dirty="0" err="1">
                <a:latin typeface="Cambria"/>
                <a:cs typeface="Cambria"/>
              </a:rPr>
              <a:t>Osseiran</a:t>
            </a:r>
            <a:br>
              <a:rPr lang="en-US" sz="2400" dirty="0">
                <a:latin typeface="Cambria"/>
                <a:cs typeface="Cambria"/>
              </a:rPr>
            </a:br>
            <a:endParaRPr lang="en-US" sz="2400" dirty="0">
              <a:latin typeface="Cambria"/>
              <a:cs typeface="Cambria"/>
            </a:endParaRPr>
          </a:p>
        </p:txBody>
      </p:sp>
      <p:sp>
        <p:nvSpPr>
          <p:cNvPr id="13" name="Subtitle 2">
            <a:extLst>
              <a:ext uri="{FF2B5EF4-FFF2-40B4-BE49-F238E27FC236}">
                <a16:creationId xmlns:a16="http://schemas.microsoft.com/office/drawing/2014/main" id="{30E79FE5-92A2-F20A-1D87-977D75855303}"/>
              </a:ext>
            </a:extLst>
          </p:cNvPr>
          <p:cNvSpPr txBox="1">
            <a:spLocks/>
          </p:cNvSpPr>
          <p:nvPr/>
        </p:nvSpPr>
        <p:spPr>
          <a:xfrm>
            <a:off x="-431070" y="4843026"/>
            <a:ext cx="323596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A. </a:t>
            </a:r>
            <a:r>
              <a:rPr kumimoji="0" lang="en-US" sz="2400" b="0" i="0" u="none" strike="noStrike" kern="1200" cap="none" spc="0" normalizeH="0" baseline="0" noProof="0" dirty="0" err="1">
                <a:ln>
                  <a:noFill/>
                </a:ln>
                <a:solidFill>
                  <a:prstClr val="black"/>
                </a:solidFill>
                <a:effectLst/>
                <a:uLnTx/>
                <a:uFillTx/>
                <a:latin typeface="Cambria"/>
                <a:ea typeface="+mn-ea"/>
                <a:cs typeface="Cambria"/>
              </a:rPr>
              <a:t>Giray</a:t>
            </a:r>
            <a:r>
              <a:rPr kumimoji="0" lang="en-US" sz="2400" b="0" i="0" u="none" strike="noStrike" kern="1200" cap="none" spc="0" normalizeH="0" baseline="0" noProof="0" dirty="0">
                <a:ln>
                  <a:noFill/>
                </a:ln>
                <a:solidFill>
                  <a:prstClr val="black"/>
                </a:solidFill>
                <a:effectLst/>
                <a:uLnTx/>
                <a:uFillTx/>
                <a:latin typeface="Cambria"/>
                <a:ea typeface="+mn-ea"/>
                <a:cs typeface="Cambria"/>
              </a:rPr>
              <a:t> </a:t>
            </a:r>
            <a:r>
              <a:rPr kumimoji="0" lang="en-US" sz="2400" b="0" i="0" u="none" strike="noStrike" kern="1200" cap="none" spc="0" normalizeH="0" baseline="0" noProof="0" dirty="0" err="1">
                <a:ln>
                  <a:noFill/>
                </a:ln>
                <a:solidFill>
                  <a:prstClr val="black"/>
                </a:solidFill>
                <a:effectLst/>
                <a:uLnTx/>
                <a:uFillTx/>
                <a:latin typeface="Cambria"/>
                <a:ea typeface="+mn-ea"/>
                <a:cs typeface="Cambria"/>
              </a:rPr>
              <a:t>Yağlıkçı</a:t>
            </a:r>
            <a:endParaRPr kumimoji="0" lang="en-US" sz="2400" b="0" i="0" u="none" strike="noStrike" kern="1200" cap="none" spc="0" normalizeH="0" baseline="0" noProof="0" dirty="0">
              <a:ln>
                <a:noFill/>
              </a:ln>
              <a:solidFill>
                <a:prstClr val="black"/>
              </a:solidFill>
              <a:effectLst/>
              <a:uLnTx/>
              <a:uFillTx/>
              <a:latin typeface="Cambria"/>
              <a:ea typeface="+mn-ea"/>
              <a:cs typeface="Cambria"/>
            </a:endParaRPr>
          </a:p>
        </p:txBody>
      </p:sp>
      <p:sp>
        <p:nvSpPr>
          <p:cNvPr id="14" name="Subtitle 2">
            <a:extLst>
              <a:ext uri="{FF2B5EF4-FFF2-40B4-BE49-F238E27FC236}">
                <a16:creationId xmlns:a16="http://schemas.microsoft.com/office/drawing/2014/main" id="{7EB40A0A-45E1-795D-F97E-71ECE92427B2}"/>
              </a:ext>
            </a:extLst>
          </p:cNvPr>
          <p:cNvSpPr txBox="1">
            <a:spLocks/>
          </p:cNvSpPr>
          <p:nvPr/>
        </p:nvSpPr>
        <p:spPr>
          <a:xfrm>
            <a:off x="1516113" y="4850333"/>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Yahya Can </a:t>
            </a:r>
            <a:r>
              <a:rPr kumimoji="0" lang="en-US" sz="2400" b="0" i="0" u="none" strike="noStrike" kern="1200" cap="none" spc="0" normalizeH="0" baseline="0" noProof="0" dirty="0" err="1">
                <a:ln>
                  <a:noFill/>
                </a:ln>
                <a:solidFill>
                  <a:prstClr val="black"/>
                </a:solidFill>
                <a:effectLst/>
                <a:uLnTx/>
                <a:uFillTx/>
                <a:latin typeface="Cambria"/>
                <a:ea typeface="+mn-ea"/>
                <a:cs typeface="Cambria"/>
              </a:rPr>
              <a:t>Tuğrul</a:t>
            </a:r>
            <a:endParaRPr kumimoji="0" lang="en-US" sz="2400" b="0" i="0" u="none" strike="noStrike" kern="1200" cap="none" spc="0" normalizeH="0" baseline="0" noProof="0" dirty="0">
              <a:ln>
                <a:noFill/>
              </a:ln>
              <a:solidFill>
                <a:prstClr val="black"/>
              </a:solidFill>
              <a:effectLst/>
              <a:uLnTx/>
              <a:uFillTx/>
              <a:latin typeface="Cambria"/>
              <a:ea typeface="+mn-ea"/>
              <a:cs typeface="Cambria"/>
            </a:endParaRPr>
          </a:p>
        </p:txBody>
      </p:sp>
      <p:sp>
        <p:nvSpPr>
          <p:cNvPr id="15" name="Subtitle 2">
            <a:extLst>
              <a:ext uri="{FF2B5EF4-FFF2-40B4-BE49-F238E27FC236}">
                <a16:creationId xmlns:a16="http://schemas.microsoft.com/office/drawing/2014/main" id="{27EDC961-E791-639B-15C1-8CFA30DE7C7E}"/>
              </a:ext>
            </a:extLst>
          </p:cNvPr>
          <p:cNvSpPr txBox="1">
            <a:spLocks/>
          </p:cNvSpPr>
          <p:nvPr/>
        </p:nvSpPr>
        <p:spPr>
          <a:xfrm>
            <a:off x="5916280" y="4843925"/>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Steve </a:t>
            </a:r>
            <a:r>
              <a:rPr kumimoji="0" lang="en-US" sz="2400" b="0" i="0" u="none" strike="noStrike" kern="1200" cap="none" spc="0" normalizeH="0" baseline="0" noProof="0" dirty="0" err="1">
                <a:ln>
                  <a:noFill/>
                </a:ln>
                <a:solidFill>
                  <a:prstClr val="black"/>
                </a:solidFill>
                <a:effectLst/>
                <a:uLnTx/>
                <a:uFillTx/>
                <a:latin typeface="Cambria"/>
                <a:ea typeface="+mn-ea"/>
                <a:cs typeface="Cambria"/>
              </a:rPr>
              <a:t>Rhyner</a:t>
            </a:r>
            <a:endParaRPr kumimoji="0" lang="en-US" sz="2400" b="0" i="0" u="none" strike="noStrike" kern="1200" cap="none" spc="0" normalizeH="0" baseline="0" noProof="0" dirty="0">
              <a:ln>
                <a:noFill/>
              </a:ln>
              <a:solidFill>
                <a:prstClr val="black"/>
              </a:solidFill>
              <a:effectLst/>
              <a:uLnTx/>
              <a:uFillTx/>
              <a:latin typeface="Cambria"/>
              <a:ea typeface="+mn-ea"/>
              <a:cs typeface="Cambria"/>
            </a:endParaRPr>
          </a:p>
        </p:txBody>
      </p:sp>
      <p:sp>
        <p:nvSpPr>
          <p:cNvPr id="16" name="Subtitle 2">
            <a:extLst>
              <a:ext uri="{FF2B5EF4-FFF2-40B4-BE49-F238E27FC236}">
                <a16:creationId xmlns:a16="http://schemas.microsoft.com/office/drawing/2014/main" id="{1D9E8E94-71EF-DD0C-1CF0-0CD01F16F51D}"/>
              </a:ext>
            </a:extLst>
          </p:cNvPr>
          <p:cNvSpPr txBox="1">
            <a:spLocks/>
          </p:cNvSpPr>
          <p:nvPr/>
        </p:nvSpPr>
        <p:spPr>
          <a:xfrm>
            <a:off x="3839069" y="4850333"/>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err="1">
                <a:ln>
                  <a:noFill/>
                </a:ln>
                <a:solidFill>
                  <a:prstClr val="black"/>
                </a:solidFill>
                <a:effectLst/>
                <a:uLnTx/>
                <a:uFillTx/>
                <a:latin typeface="Cambria"/>
                <a:ea typeface="+mn-ea"/>
                <a:cs typeface="Cambria"/>
              </a:rPr>
              <a:t>Haocong</a:t>
            </a:r>
            <a:r>
              <a:rPr kumimoji="0" lang="en-US" sz="2400" b="0" i="0" u="none" strike="noStrike" kern="1200" cap="none" spc="0" normalizeH="0" baseline="0" noProof="0" dirty="0">
                <a:ln>
                  <a:noFill/>
                </a:ln>
                <a:solidFill>
                  <a:prstClr val="black"/>
                </a:solidFill>
                <a:effectLst/>
                <a:uLnTx/>
                <a:uFillTx/>
                <a:latin typeface="Cambria"/>
                <a:ea typeface="+mn-ea"/>
                <a:cs typeface="Cambria"/>
              </a:rPr>
              <a:t> Luo</a:t>
            </a:r>
          </a:p>
        </p:txBody>
      </p:sp>
      <p:sp>
        <p:nvSpPr>
          <p:cNvPr id="17" name="Subtitle 2">
            <a:extLst>
              <a:ext uri="{FF2B5EF4-FFF2-40B4-BE49-F238E27FC236}">
                <a16:creationId xmlns:a16="http://schemas.microsoft.com/office/drawing/2014/main" id="{98CFA8AF-A1AC-E009-6916-ED8B24478E99}"/>
              </a:ext>
            </a:extLst>
          </p:cNvPr>
          <p:cNvSpPr txBox="1">
            <a:spLocks/>
          </p:cNvSpPr>
          <p:nvPr/>
        </p:nvSpPr>
        <p:spPr>
          <a:xfrm>
            <a:off x="2400300" y="5335147"/>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Juan Gomez Luna</a:t>
            </a:r>
          </a:p>
        </p:txBody>
      </p:sp>
      <p:sp>
        <p:nvSpPr>
          <p:cNvPr id="18" name="Subtitle 2">
            <a:extLst>
              <a:ext uri="{FF2B5EF4-FFF2-40B4-BE49-F238E27FC236}">
                <a16:creationId xmlns:a16="http://schemas.microsoft.com/office/drawing/2014/main" id="{54CB6833-9650-04F2-CA1F-95A26C53F442}"/>
              </a:ext>
            </a:extLst>
          </p:cNvPr>
          <p:cNvSpPr txBox="1">
            <a:spLocks/>
          </p:cNvSpPr>
          <p:nvPr/>
        </p:nvSpPr>
        <p:spPr>
          <a:xfrm>
            <a:off x="4740237" y="5341654"/>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err="1">
                <a:ln>
                  <a:noFill/>
                </a:ln>
                <a:solidFill>
                  <a:prstClr val="black"/>
                </a:solidFill>
                <a:effectLst/>
                <a:uLnTx/>
                <a:uFillTx/>
                <a:latin typeface="Cambria"/>
                <a:ea typeface="+mn-ea"/>
                <a:cs typeface="Cambria"/>
              </a:rPr>
              <a:t>Onur</a:t>
            </a:r>
            <a:r>
              <a:rPr kumimoji="0" lang="en-US" sz="2400" b="0" i="0" u="none" strike="noStrike" kern="1200" cap="none" spc="0" normalizeH="0" baseline="0" noProof="0" dirty="0">
                <a:ln>
                  <a:noFill/>
                </a:ln>
                <a:solidFill>
                  <a:prstClr val="black"/>
                </a:solidFill>
                <a:effectLst/>
                <a:uLnTx/>
                <a:uFillTx/>
                <a:latin typeface="Cambria"/>
                <a:ea typeface="+mn-ea"/>
                <a:cs typeface="Cambria"/>
              </a:rPr>
              <a:t> </a:t>
            </a:r>
            <a:r>
              <a:rPr kumimoji="0" lang="en-US" sz="2400" b="0" i="0" u="none" strike="noStrike" kern="1200" cap="none" spc="0" normalizeH="0" baseline="0" noProof="0" dirty="0" err="1">
                <a:ln>
                  <a:noFill/>
                </a:ln>
                <a:solidFill>
                  <a:prstClr val="black"/>
                </a:solidFill>
                <a:effectLst/>
                <a:uLnTx/>
                <a:uFillTx/>
                <a:latin typeface="Cambria"/>
                <a:ea typeface="+mn-ea"/>
                <a:cs typeface="Cambria"/>
              </a:rPr>
              <a:t>Mutlu</a:t>
            </a:r>
            <a:endParaRPr kumimoji="0" lang="en-US" sz="2400" b="0" i="0" u="none" strike="noStrike" kern="1200" cap="none" spc="0" normalizeH="0" baseline="0" noProof="0" dirty="0">
              <a:ln>
                <a:noFill/>
              </a:ln>
              <a:solidFill>
                <a:prstClr val="black"/>
              </a:solidFill>
              <a:effectLst/>
              <a:uLnTx/>
              <a:uFillTx/>
              <a:latin typeface="Cambria"/>
              <a:ea typeface="+mn-ea"/>
              <a:cs typeface="Cambria"/>
            </a:endParaRPr>
          </a:p>
        </p:txBody>
      </p:sp>
      <p:sp>
        <p:nvSpPr>
          <p:cNvPr id="2" name="Subtitle 2">
            <a:extLst>
              <a:ext uri="{FF2B5EF4-FFF2-40B4-BE49-F238E27FC236}">
                <a16:creationId xmlns:a16="http://schemas.microsoft.com/office/drawing/2014/main" id="{CCC2B422-9C77-27EC-38DD-80E1B0A859F7}"/>
              </a:ext>
            </a:extLst>
          </p:cNvPr>
          <p:cNvSpPr txBox="1">
            <a:spLocks/>
          </p:cNvSpPr>
          <p:nvPr/>
        </p:nvSpPr>
        <p:spPr>
          <a:xfrm>
            <a:off x="-88587" y="5335147"/>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Behzad Salami</a:t>
            </a:r>
          </a:p>
        </p:txBody>
      </p:sp>
      <p:sp>
        <p:nvSpPr>
          <p:cNvPr id="4" name="TextBox 3">
            <a:extLst>
              <a:ext uri="{FF2B5EF4-FFF2-40B4-BE49-F238E27FC236}">
                <a16:creationId xmlns:a16="http://schemas.microsoft.com/office/drawing/2014/main" id="{BAE4BC61-50CA-4594-B7C8-66B82478D087}"/>
              </a:ext>
            </a:extLst>
          </p:cNvPr>
          <p:cNvSpPr txBox="1"/>
          <p:nvPr/>
        </p:nvSpPr>
        <p:spPr>
          <a:xfrm>
            <a:off x="444853" y="2878998"/>
            <a:ext cx="697776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Link/QR code to full paper</a:t>
            </a:r>
            <a:endParaRPr kumimoji="0" lang="en-CH"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8" name="Graphic 7">
            <a:hlinkClick r:id="rId3"/>
            <a:extLst>
              <a:ext uri="{FF2B5EF4-FFF2-40B4-BE49-F238E27FC236}">
                <a16:creationId xmlns:a16="http://schemas.microsoft.com/office/drawing/2014/main" id="{566BCC09-D944-42F6-9AE2-5146F5BBEC9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9772" y="2334921"/>
            <a:ext cx="2082697" cy="2082697"/>
          </a:xfrm>
          <a:prstGeom prst="rect">
            <a:avLst/>
          </a:prstGeom>
        </p:spPr>
      </p:pic>
      <p:sp>
        <p:nvSpPr>
          <p:cNvPr id="20" name="TextBox 19">
            <a:extLst>
              <a:ext uri="{FF2B5EF4-FFF2-40B4-BE49-F238E27FC236}">
                <a16:creationId xmlns:a16="http://schemas.microsoft.com/office/drawing/2014/main" id="{DF863F08-E93C-4B3F-A551-C7B134C555EE}"/>
              </a:ext>
            </a:extLst>
          </p:cNvPr>
          <p:cNvSpPr txBox="1"/>
          <p:nvPr/>
        </p:nvSpPr>
        <p:spPr>
          <a:xfrm>
            <a:off x="179840" y="3381681"/>
            <a:ext cx="5687122"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https://arxiv.org/pdf/2305.17918</a:t>
            </a:r>
            <a:endParaRPr kumimoji="0" lang="en-CH" sz="24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7" name="Title 1">
            <a:extLst>
              <a:ext uri="{FF2B5EF4-FFF2-40B4-BE49-F238E27FC236}">
                <a16:creationId xmlns:a16="http://schemas.microsoft.com/office/drawing/2014/main" id="{AA9CA8A9-6B92-E80E-6B00-F7D8C804E47A}"/>
              </a:ext>
            </a:extLst>
          </p:cNvPr>
          <p:cNvSpPr txBox="1">
            <a:spLocks/>
          </p:cNvSpPr>
          <p:nvPr/>
        </p:nvSpPr>
        <p:spPr>
          <a:xfrm>
            <a:off x="0" y="385230"/>
            <a:ext cx="9144000" cy="1510982"/>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An Experimental Analysis of</a:t>
            </a:r>
            <a:br>
              <a:rPr kumimoji="0" lang="en-US" sz="3600" b="1"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b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 </a:t>
            </a:r>
            <a:r>
              <a:rPr kumimoji="0" lang="en-US" sz="4200" b="1" i="0" u="none" strike="noStrike" kern="1200" cap="none" spc="0" normalizeH="0" baseline="0" noProof="0" dirty="0" err="1">
                <a:ln>
                  <a:noFill/>
                </a:ln>
                <a:solidFill>
                  <a:prstClr val="white"/>
                </a:solidFill>
                <a:effectLst/>
                <a:uLnTx/>
                <a:uFillTx/>
                <a:latin typeface="Cambria" panose="02040503050406030204" pitchFamily="18" charset="0"/>
                <a:ea typeface="+mj-ea"/>
                <a:cs typeface="+mj-cs"/>
              </a:rPr>
              <a:t>RowHammer</a:t>
            </a:r>
            <a:r>
              <a:rPr kumimoji="0" lang="en-US" sz="4200" b="1"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 in HBM2 DRAM Chips</a:t>
            </a:r>
            <a:endParaRPr kumimoji="0" lang="en-US" sz="4200" b="1" i="0" u="none" strike="noStrike" kern="1200" cap="none" spc="0" normalizeH="0" baseline="0" noProof="0" dirty="0">
              <a:ln>
                <a:noFill/>
              </a:ln>
              <a:solidFill>
                <a:prstClr val="white"/>
              </a:solidFill>
              <a:effectLst/>
              <a:uLnTx/>
              <a:uFillTx/>
              <a:latin typeface="Cambria" panose="02040503050406030204" pitchFamily="18" charset="0"/>
              <a:ea typeface="+mj-ea"/>
              <a:cs typeface="Cambria"/>
            </a:endParaRPr>
          </a:p>
        </p:txBody>
      </p:sp>
      <p:pic>
        <p:nvPicPr>
          <p:cNvPr id="11" name="Graphic 10">
            <a:extLst>
              <a:ext uri="{FF2B5EF4-FFF2-40B4-BE49-F238E27FC236}">
                <a16:creationId xmlns:a16="http://schemas.microsoft.com/office/drawing/2014/main" id="{73CE067E-7B10-5CC7-E798-6E5EF0EF2C3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51898" y="6050100"/>
            <a:ext cx="2176678" cy="418752"/>
          </a:xfrm>
          <a:prstGeom prst="rect">
            <a:avLst/>
          </a:prstGeom>
        </p:spPr>
      </p:pic>
      <p:pic>
        <p:nvPicPr>
          <p:cNvPr id="12" name="Picture 11">
            <a:extLst>
              <a:ext uri="{FF2B5EF4-FFF2-40B4-BE49-F238E27FC236}">
                <a16:creationId xmlns:a16="http://schemas.microsoft.com/office/drawing/2014/main" id="{52D972C0-19A6-FF8A-5260-33379F10DB6C}"/>
              </a:ext>
            </a:extLst>
          </p:cNvPr>
          <p:cNvPicPr>
            <a:picLocks noChangeAspect="1"/>
          </p:cNvPicPr>
          <p:nvPr/>
        </p:nvPicPr>
        <p:blipFill rotWithShape="1">
          <a:blip r:embed="rId8"/>
          <a:srcRect l="11820" t="33599" r="12247" b="30996"/>
          <a:stretch/>
        </p:blipFill>
        <p:spPr>
          <a:xfrm>
            <a:off x="250002" y="6047861"/>
            <a:ext cx="2657465" cy="457200"/>
          </a:xfrm>
          <a:prstGeom prst="rect">
            <a:avLst/>
          </a:prstGeom>
        </p:spPr>
      </p:pic>
      <p:pic>
        <p:nvPicPr>
          <p:cNvPr id="19" name="Graphic 18">
            <a:extLst>
              <a:ext uri="{FF2B5EF4-FFF2-40B4-BE49-F238E27FC236}">
                <a16:creationId xmlns:a16="http://schemas.microsoft.com/office/drawing/2014/main" id="{15CBE18D-C5B9-7F46-B1D8-081B1B99E7B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36685" y="5869062"/>
            <a:ext cx="2459664" cy="814797"/>
          </a:xfrm>
          <a:prstGeom prst="rect">
            <a:avLst/>
          </a:prstGeom>
        </p:spPr>
      </p:pic>
    </p:spTree>
    <p:extLst>
      <p:ext uri="{BB962C8B-B14F-4D97-AF65-F5344CB8AC3E}">
        <p14:creationId xmlns:p14="http://schemas.microsoft.com/office/powerpoint/2010/main" val="1630793368"/>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6F078-9877-674F-98B7-21206AA62520}"/>
              </a:ext>
            </a:extLst>
          </p:cNvPr>
          <p:cNvSpPr>
            <a:spLocks noGrp="1"/>
          </p:cNvSpPr>
          <p:nvPr>
            <p:ph type="title"/>
          </p:nvPr>
        </p:nvSpPr>
        <p:spPr/>
        <p:txBody>
          <a:bodyPr/>
          <a:lstStyle/>
          <a:p>
            <a:r>
              <a:rPr lang="en-CH" sz="4000" dirty="0"/>
              <a:t>Extended version submitted to HPCA</a:t>
            </a:r>
          </a:p>
        </p:txBody>
      </p:sp>
      <p:sp>
        <p:nvSpPr>
          <p:cNvPr id="5" name="Content Placeholder 4">
            <a:extLst>
              <a:ext uri="{FF2B5EF4-FFF2-40B4-BE49-F238E27FC236}">
                <a16:creationId xmlns:a16="http://schemas.microsoft.com/office/drawing/2014/main" id="{8A56B20B-E476-FB4C-B53C-6F2E7AAFE175}"/>
              </a:ext>
            </a:extLst>
          </p:cNvPr>
          <p:cNvSpPr>
            <a:spLocks noGrp="1"/>
          </p:cNvSpPr>
          <p:nvPr>
            <p:ph idx="1"/>
          </p:nvPr>
        </p:nvSpPr>
        <p:spPr>
          <a:xfrm>
            <a:off x="75991" y="3210411"/>
            <a:ext cx="8987622" cy="3199665"/>
          </a:xfrm>
        </p:spPr>
        <p:txBody>
          <a:bodyPr/>
          <a:lstStyle/>
          <a:p>
            <a:r>
              <a:rPr lang="en-CH" sz="2000" dirty="0"/>
              <a:t>Tests 5 more HBM2 chips </a:t>
            </a:r>
          </a:p>
          <a:p>
            <a:r>
              <a:rPr lang="en-CH" sz="2000" dirty="0"/>
              <a:t>Tests more DRAM components (e.g., banks and rows) per chip</a:t>
            </a:r>
          </a:p>
          <a:p>
            <a:r>
              <a:rPr lang="en-CH" sz="2000" dirty="0"/>
              <a:t>Analyzes hammer counts to induce more than one bitflip (H</a:t>
            </a:r>
            <a:r>
              <a:rPr lang="en-GB" sz="2000" dirty="0"/>
              <a:t>C</a:t>
            </a:r>
            <a:r>
              <a:rPr lang="en-CH" sz="2000" baseline="-25000" dirty="0"/>
              <a:t>second, third,… , tenth</a:t>
            </a:r>
            <a:r>
              <a:rPr lang="en-CH" sz="2000" dirty="0"/>
              <a:t>)</a:t>
            </a:r>
          </a:p>
          <a:p>
            <a:r>
              <a:rPr lang="en-CH" sz="2000" dirty="0"/>
              <a:t>Analyzes the RowPress vulnerability of HBM2 chips</a:t>
            </a:r>
          </a:p>
          <a:p>
            <a:r>
              <a:rPr lang="en-CH" sz="2000" dirty="0"/>
              <a:t>Further reverse engineers the on-DRAM-die RH defense mechanism</a:t>
            </a:r>
          </a:p>
          <a:p>
            <a:pPr marL="0" indent="0">
              <a:buNone/>
            </a:pPr>
            <a:endParaRPr lang="en-CH" sz="2000" dirty="0"/>
          </a:p>
        </p:txBody>
      </p:sp>
      <p:pic>
        <p:nvPicPr>
          <p:cNvPr id="4" name="Picture 3">
            <a:extLst>
              <a:ext uri="{FF2B5EF4-FFF2-40B4-BE49-F238E27FC236}">
                <a16:creationId xmlns:a16="http://schemas.microsoft.com/office/drawing/2014/main" id="{D3051621-C2D6-1C46-A047-A218203A3B13}"/>
              </a:ext>
            </a:extLst>
          </p:cNvPr>
          <p:cNvPicPr>
            <a:picLocks noChangeAspect="1"/>
          </p:cNvPicPr>
          <p:nvPr/>
        </p:nvPicPr>
        <p:blipFill rotWithShape="1">
          <a:blip r:embed="rId3"/>
          <a:srcRect l="11387" r="9343" b="73543"/>
          <a:stretch/>
        </p:blipFill>
        <p:spPr>
          <a:xfrm>
            <a:off x="104673" y="1591489"/>
            <a:ext cx="8958939" cy="1258501"/>
          </a:xfrm>
          <a:prstGeom prst="rect">
            <a:avLst/>
          </a:prstGeom>
        </p:spPr>
      </p:pic>
    </p:spTree>
    <p:extLst>
      <p:ext uri="{BB962C8B-B14F-4D97-AF65-F5344CB8AC3E}">
        <p14:creationId xmlns:p14="http://schemas.microsoft.com/office/powerpoint/2010/main" val="22308061"/>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1598E-3EC7-DA4F-A4FD-708A6F710C51}"/>
              </a:ext>
            </a:extLst>
          </p:cNvPr>
          <p:cNvSpPr>
            <a:spLocks noGrp="1"/>
          </p:cNvSpPr>
          <p:nvPr>
            <p:ph type="title"/>
          </p:nvPr>
        </p:nvSpPr>
        <p:spPr/>
        <p:txBody>
          <a:bodyPr/>
          <a:lstStyle/>
          <a:p>
            <a:r>
              <a:rPr lang="en-CH" dirty="0"/>
              <a:t>Methodology</a:t>
            </a:r>
          </a:p>
        </p:txBody>
      </p:sp>
      <p:pic>
        <p:nvPicPr>
          <p:cNvPr id="4" name="Picture 3">
            <a:extLst>
              <a:ext uri="{FF2B5EF4-FFF2-40B4-BE49-F238E27FC236}">
                <a16:creationId xmlns:a16="http://schemas.microsoft.com/office/drawing/2014/main" id="{103B3E99-3B65-354C-8CD6-C4578E45D8D9}"/>
              </a:ext>
            </a:extLst>
          </p:cNvPr>
          <p:cNvPicPr>
            <a:picLocks noChangeAspect="1"/>
          </p:cNvPicPr>
          <p:nvPr/>
        </p:nvPicPr>
        <p:blipFill>
          <a:blip r:embed="rId2"/>
          <a:stretch>
            <a:fillRect/>
          </a:stretch>
        </p:blipFill>
        <p:spPr>
          <a:xfrm>
            <a:off x="-2199" y="3494095"/>
            <a:ext cx="9144000" cy="2646381"/>
          </a:xfrm>
          <a:prstGeom prst="rect">
            <a:avLst/>
          </a:prstGeom>
        </p:spPr>
      </p:pic>
      <p:pic>
        <p:nvPicPr>
          <p:cNvPr id="5" name="Picture 4">
            <a:extLst>
              <a:ext uri="{FF2B5EF4-FFF2-40B4-BE49-F238E27FC236}">
                <a16:creationId xmlns:a16="http://schemas.microsoft.com/office/drawing/2014/main" id="{EE6E4D90-BA8D-DA46-9DDA-DE160632DF82}"/>
              </a:ext>
            </a:extLst>
          </p:cNvPr>
          <p:cNvPicPr>
            <a:picLocks noChangeAspect="1"/>
          </p:cNvPicPr>
          <p:nvPr/>
        </p:nvPicPr>
        <p:blipFill>
          <a:blip r:embed="rId3"/>
          <a:stretch>
            <a:fillRect/>
          </a:stretch>
        </p:blipFill>
        <p:spPr>
          <a:xfrm>
            <a:off x="0" y="1094927"/>
            <a:ext cx="9144000" cy="2399168"/>
          </a:xfrm>
          <a:prstGeom prst="rect">
            <a:avLst/>
          </a:prstGeom>
        </p:spPr>
      </p:pic>
    </p:spTree>
    <p:extLst>
      <p:ext uri="{BB962C8B-B14F-4D97-AF65-F5344CB8AC3E}">
        <p14:creationId xmlns:p14="http://schemas.microsoft.com/office/powerpoint/2010/main" val="3370055361"/>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7E78E-F7F1-9340-B305-ADD70DA7031C}"/>
              </a:ext>
            </a:extLst>
          </p:cNvPr>
          <p:cNvSpPr>
            <a:spLocks noGrp="1"/>
          </p:cNvSpPr>
          <p:nvPr>
            <p:ph type="title"/>
          </p:nvPr>
        </p:nvSpPr>
        <p:spPr/>
        <p:txBody>
          <a:bodyPr/>
          <a:lstStyle/>
          <a:p>
            <a:r>
              <a:rPr lang="en-CH" sz="4000" dirty="0"/>
              <a:t>RowHammer BER Across Chips</a:t>
            </a:r>
          </a:p>
        </p:txBody>
      </p:sp>
      <p:pic>
        <p:nvPicPr>
          <p:cNvPr id="4" name="Content Placeholder 3">
            <a:extLst>
              <a:ext uri="{FF2B5EF4-FFF2-40B4-BE49-F238E27FC236}">
                <a16:creationId xmlns:a16="http://schemas.microsoft.com/office/drawing/2014/main" id="{C6870EBF-978C-7C42-9E36-5FA278752D5E}"/>
              </a:ext>
            </a:extLst>
          </p:cNvPr>
          <p:cNvPicPr>
            <a:picLocks noGrp="1" noChangeAspect="1"/>
          </p:cNvPicPr>
          <p:nvPr>
            <p:ph idx="1"/>
          </p:nvPr>
        </p:nvPicPr>
        <p:blipFill>
          <a:blip r:embed="rId2"/>
          <a:stretch>
            <a:fillRect/>
          </a:stretch>
        </p:blipFill>
        <p:spPr>
          <a:xfrm>
            <a:off x="76200" y="1938911"/>
            <a:ext cx="8986838" cy="3507228"/>
          </a:xfrm>
          <a:prstGeom prst="rect">
            <a:avLst/>
          </a:prstGeom>
        </p:spPr>
      </p:pic>
    </p:spTree>
    <p:extLst>
      <p:ext uri="{BB962C8B-B14F-4D97-AF65-F5344CB8AC3E}">
        <p14:creationId xmlns:p14="http://schemas.microsoft.com/office/powerpoint/2010/main" val="2832374666"/>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03729-8837-2243-9F10-EA3DF4AB9D85}"/>
              </a:ext>
            </a:extLst>
          </p:cNvPr>
          <p:cNvSpPr>
            <a:spLocks noGrp="1"/>
          </p:cNvSpPr>
          <p:nvPr>
            <p:ph type="title"/>
          </p:nvPr>
        </p:nvSpPr>
        <p:spPr/>
        <p:txBody>
          <a:bodyPr/>
          <a:lstStyle/>
          <a:p>
            <a:r>
              <a:rPr lang="en-CH" dirty="0"/>
              <a:t>RowHammer H</a:t>
            </a:r>
            <a:r>
              <a:rPr lang="en-GB" dirty="0"/>
              <a:t>C</a:t>
            </a:r>
            <a:r>
              <a:rPr lang="en-CH" baseline="-25000" dirty="0"/>
              <a:t>first</a:t>
            </a:r>
            <a:r>
              <a:rPr lang="en-CH" dirty="0"/>
              <a:t> Across Chips</a:t>
            </a:r>
          </a:p>
        </p:txBody>
      </p:sp>
      <p:pic>
        <p:nvPicPr>
          <p:cNvPr id="4" name="Content Placeholder 3">
            <a:extLst>
              <a:ext uri="{FF2B5EF4-FFF2-40B4-BE49-F238E27FC236}">
                <a16:creationId xmlns:a16="http://schemas.microsoft.com/office/drawing/2014/main" id="{6DEB9F34-37D7-AA43-9F8A-C06C5CE568C5}"/>
              </a:ext>
            </a:extLst>
          </p:cNvPr>
          <p:cNvPicPr>
            <a:picLocks noGrp="1" noChangeAspect="1"/>
          </p:cNvPicPr>
          <p:nvPr>
            <p:ph idx="1"/>
          </p:nvPr>
        </p:nvPicPr>
        <p:blipFill>
          <a:blip r:embed="rId2"/>
          <a:stretch>
            <a:fillRect/>
          </a:stretch>
        </p:blipFill>
        <p:spPr>
          <a:xfrm>
            <a:off x="76200" y="2016586"/>
            <a:ext cx="8986838" cy="3351877"/>
          </a:xfrm>
          <a:prstGeom prst="rect">
            <a:avLst/>
          </a:prstGeom>
        </p:spPr>
      </p:pic>
    </p:spTree>
    <p:extLst>
      <p:ext uri="{BB962C8B-B14F-4D97-AF65-F5344CB8AC3E}">
        <p14:creationId xmlns:p14="http://schemas.microsoft.com/office/powerpoint/2010/main" val="748783533"/>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AB994-814E-464C-B655-442B75282ADB}"/>
              </a:ext>
            </a:extLst>
          </p:cNvPr>
          <p:cNvSpPr>
            <a:spLocks noGrp="1"/>
          </p:cNvSpPr>
          <p:nvPr>
            <p:ph type="title"/>
          </p:nvPr>
        </p:nvSpPr>
        <p:spPr/>
        <p:txBody>
          <a:bodyPr/>
          <a:lstStyle/>
          <a:p>
            <a:r>
              <a:rPr lang="en-CH" sz="4000" dirty="0"/>
              <a:t>RowHammer BER Across Channels</a:t>
            </a:r>
          </a:p>
        </p:txBody>
      </p:sp>
      <p:pic>
        <p:nvPicPr>
          <p:cNvPr id="8" name="Content Placeholder 7">
            <a:extLst>
              <a:ext uri="{FF2B5EF4-FFF2-40B4-BE49-F238E27FC236}">
                <a16:creationId xmlns:a16="http://schemas.microsoft.com/office/drawing/2014/main" id="{BCFEA5B8-3ABB-F141-B24B-67DD1B4AD6DA}"/>
              </a:ext>
            </a:extLst>
          </p:cNvPr>
          <p:cNvPicPr>
            <a:picLocks noGrp="1" noChangeAspect="1"/>
          </p:cNvPicPr>
          <p:nvPr>
            <p:ph idx="1"/>
          </p:nvPr>
        </p:nvPicPr>
        <p:blipFill>
          <a:blip r:embed="rId2"/>
          <a:stretch>
            <a:fillRect/>
          </a:stretch>
        </p:blipFill>
        <p:spPr>
          <a:xfrm>
            <a:off x="1877796" y="1573712"/>
            <a:ext cx="5384010" cy="4056814"/>
          </a:xfrm>
          <a:prstGeom prst="rect">
            <a:avLst/>
          </a:prstGeom>
        </p:spPr>
      </p:pic>
      <p:pic>
        <p:nvPicPr>
          <p:cNvPr id="9" name="Picture 8">
            <a:extLst>
              <a:ext uri="{FF2B5EF4-FFF2-40B4-BE49-F238E27FC236}">
                <a16:creationId xmlns:a16="http://schemas.microsoft.com/office/drawing/2014/main" id="{D0489705-9778-6A48-B4DC-C00902804E5A}"/>
              </a:ext>
            </a:extLst>
          </p:cNvPr>
          <p:cNvPicPr>
            <a:picLocks noChangeAspect="1"/>
          </p:cNvPicPr>
          <p:nvPr/>
        </p:nvPicPr>
        <p:blipFill>
          <a:blip r:embed="rId3"/>
          <a:stretch>
            <a:fillRect/>
          </a:stretch>
        </p:blipFill>
        <p:spPr>
          <a:xfrm>
            <a:off x="1354854" y="1654468"/>
            <a:ext cx="573890" cy="3607310"/>
          </a:xfrm>
          <a:prstGeom prst="rect">
            <a:avLst/>
          </a:prstGeom>
        </p:spPr>
      </p:pic>
      <p:pic>
        <p:nvPicPr>
          <p:cNvPr id="10" name="Picture 9">
            <a:extLst>
              <a:ext uri="{FF2B5EF4-FFF2-40B4-BE49-F238E27FC236}">
                <a16:creationId xmlns:a16="http://schemas.microsoft.com/office/drawing/2014/main" id="{BBE45D7B-B630-E54B-9D64-A262DB1C7098}"/>
              </a:ext>
            </a:extLst>
          </p:cNvPr>
          <p:cNvPicPr>
            <a:picLocks noChangeAspect="1"/>
          </p:cNvPicPr>
          <p:nvPr/>
        </p:nvPicPr>
        <p:blipFill>
          <a:blip r:embed="rId4"/>
          <a:stretch>
            <a:fillRect/>
          </a:stretch>
        </p:blipFill>
        <p:spPr>
          <a:xfrm>
            <a:off x="1693112" y="887230"/>
            <a:ext cx="5753378" cy="571610"/>
          </a:xfrm>
          <a:prstGeom prst="rect">
            <a:avLst/>
          </a:prstGeom>
        </p:spPr>
      </p:pic>
    </p:spTree>
    <p:extLst>
      <p:ext uri="{BB962C8B-B14F-4D97-AF65-F5344CB8AC3E}">
        <p14:creationId xmlns:p14="http://schemas.microsoft.com/office/powerpoint/2010/main" val="4115452596"/>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76C5B-BBE7-834F-A98B-65BE50497E16}"/>
              </a:ext>
            </a:extLst>
          </p:cNvPr>
          <p:cNvSpPr>
            <a:spLocks noGrp="1"/>
          </p:cNvSpPr>
          <p:nvPr>
            <p:ph type="title"/>
          </p:nvPr>
        </p:nvSpPr>
        <p:spPr/>
        <p:txBody>
          <a:bodyPr/>
          <a:lstStyle/>
          <a:p>
            <a:r>
              <a:rPr lang="en-CH" sz="4000" dirty="0"/>
              <a:t>RowHammer H</a:t>
            </a:r>
            <a:r>
              <a:rPr lang="en-GB" sz="4000" dirty="0"/>
              <a:t>C</a:t>
            </a:r>
            <a:r>
              <a:rPr lang="en-CH" sz="4000" baseline="-25000" dirty="0"/>
              <a:t>first</a:t>
            </a:r>
            <a:r>
              <a:rPr lang="en-CH" sz="4000" dirty="0"/>
              <a:t> Across Channels</a:t>
            </a:r>
          </a:p>
        </p:txBody>
      </p:sp>
      <p:pic>
        <p:nvPicPr>
          <p:cNvPr id="4" name="Content Placeholder 3">
            <a:extLst>
              <a:ext uri="{FF2B5EF4-FFF2-40B4-BE49-F238E27FC236}">
                <a16:creationId xmlns:a16="http://schemas.microsoft.com/office/drawing/2014/main" id="{A3D5D351-F7F9-0449-90B8-8A33CD59179A}"/>
              </a:ext>
            </a:extLst>
          </p:cNvPr>
          <p:cNvPicPr>
            <a:picLocks noGrp="1" noChangeAspect="1"/>
          </p:cNvPicPr>
          <p:nvPr>
            <p:ph idx="1"/>
          </p:nvPr>
        </p:nvPicPr>
        <p:blipFill>
          <a:blip r:embed="rId2"/>
          <a:stretch>
            <a:fillRect/>
          </a:stretch>
        </p:blipFill>
        <p:spPr>
          <a:xfrm>
            <a:off x="2039565" y="1325346"/>
            <a:ext cx="5064870" cy="3765234"/>
          </a:xfrm>
          <a:prstGeom prst="rect">
            <a:avLst/>
          </a:prstGeom>
        </p:spPr>
      </p:pic>
      <p:pic>
        <p:nvPicPr>
          <p:cNvPr id="5" name="Picture 4">
            <a:extLst>
              <a:ext uri="{FF2B5EF4-FFF2-40B4-BE49-F238E27FC236}">
                <a16:creationId xmlns:a16="http://schemas.microsoft.com/office/drawing/2014/main" id="{90C3F7A6-1B8F-8545-BA38-8691BCD7FBD5}"/>
              </a:ext>
            </a:extLst>
          </p:cNvPr>
          <p:cNvPicPr>
            <a:picLocks noChangeAspect="1"/>
          </p:cNvPicPr>
          <p:nvPr/>
        </p:nvPicPr>
        <p:blipFill>
          <a:blip r:embed="rId3"/>
          <a:stretch>
            <a:fillRect/>
          </a:stretch>
        </p:blipFill>
        <p:spPr>
          <a:xfrm>
            <a:off x="1821679" y="1400792"/>
            <a:ext cx="217886" cy="3373936"/>
          </a:xfrm>
          <a:prstGeom prst="rect">
            <a:avLst/>
          </a:prstGeom>
        </p:spPr>
      </p:pic>
      <p:pic>
        <p:nvPicPr>
          <p:cNvPr id="6" name="Picture 5">
            <a:extLst>
              <a:ext uri="{FF2B5EF4-FFF2-40B4-BE49-F238E27FC236}">
                <a16:creationId xmlns:a16="http://schemas.microsoft.com/office/drawing/2014/main" id="{39F0E5BC-5B54-4641-9180-6ACE0789EBFF}"/>
              </a:ext>
            </a:extLst>
          </p:cNvPr>
          <p:cNvPicPr>
            <a:picLocks noChangeAspect="1"/>
          </p:cNvPicPr>
          <p:nvPr/>
        </p:nvPicPr>
        <p:blipFill>
          <a:blip r:embed="rId4"/>
          <a:stretch>
            <a:fillRect/>
          </a:stretch>
        </p:blipFill>
        <p:spPr>
          <a:xfrm>
            <a:off x="2387255" y="860956"/>
            <a:ext cx="4369490" cy="464390"/>
          </a:xfrm>
          <a:prstGeom prst="rect">
            <a:avLst/>
          </a:prstGeom>
        </p:spPr>
      </p:pic>
    </p:spTree>
    <p:extLst>
      <p:ext uri="{BB962C8B-B14F-4D97-AF65-F5344CB8AC3E}">
        <p14:creationId xmlns:p14="http://schemas.microsoft.com/office/powerpoint/2010/main" val="1458989001"/>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EB06F-69E7-3040-8E48-1E66E5F7E8CF}"/>
              </a:ext>
            </a:extLst>
          </p:cNvPr>
          <p:cNvSpPr>
            <a:spLocks noGrp="1"/>
          </p:cNvSpPr>
          <p:nvPr>
            <p:ph type="title"/>
          </p:nvPr>
        </p:nvSpPr>
        <p:spPr/>
        <p:txBody>
          <a:bodyPr/>
          <a:lstStyle/>
          <a:p>
            <a:r>
              <a:rPr lang="en-CH" dirty="0"/>
              <a:t>RowHammer BER Across Rows</a:t>
            </a:r>
          </a:p>
        </p:txBody>
      </p:sp>
      <p:pic>
        <p:nvPicPr>
          <p:cNvPr id="4" name="Content Placeholder 3">
            <a:extLst>
              <a:ext uri="{FF2B5EF4-FFF2-40B4-BE49-F238E27FC236}">
                <a16:creationId xmlns:a16="http://schemas.microsoft.com/office/drawing/2014/main" id="{811A2124-AE40-BD45-BDA5-6F480A497423}"/>
              </a:ext>
            </a:extLst>
          </p:cNvPr>
          <p:cNvPicPr>
            <a:picLocks noGrp="1" noChangeAspect="1"/>
          </p:cNvPicPr>
          <p:nvPr>
            <p:ph idx="1"/>
          </p:nvPr>
        </p:nvPicPr>
        <p:blipFill>
          <a:blip r:embed="rId2"/>
          <a:stretch>
            <a:fillRect/>
          </a:stretch>
        </p:blipFill>
        <p:spPr>
          <a:xfrm>
            <a:off x="1826799" y="974725"/>
            <a:ext cx="5485640" cy="5435600"/>
          </a:xfrm>
          <a:prstGeom prst="rect">
            <a:avLst/>
          </a:prstGeom>
        </p:spPr>
      </p:pic>
    </p:spTree>
    <p:extLst>
      <p:ext uri="{BB962C8B-B14F-4D97-AF65-F5344CB8AC3E}">
        <p14:creationId xmlns:p14="http://schemas.microsoft.com/office/powerpoint/2010/main" val="3751336958"/>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BE2D2-FB0B-6B4C-BB1D-9F9061C5CE8D}"/>
              </a:ext>
            </a:extLst>
          </p:cNvPr>
          <p:cNvSpPr>
            <a:spLocks noGrp="1"/>
          </p:cNvSpPr>
          <p:nvPr>
            <p:ph type="title"/>
          </p:nvPr>
        </p:nvSpPr>
        <p:spPr/>
        <p:txBody>
          <a:bodyPr/>
          <a:lstStyle/>
          <a:p>
            <a:r>
              <a:rPr lang="en-CH" sz="3200" dirty="0"/>
              <a:t>RowHammer’s Sensitivity to Hammer Count (I)</a:t>
            </a:r>
          </a:p>
        </p:txBody>
      </p:sp>
      <p:pic>
        <p:nvPicPr>
          <p:cNvPr id="4" name="Content Placeholder 3">
            <a:extLst>
              <a:ext uri="{FF2B5EF4-FFF2-40B4-BE49-F238E27FC236}">
                <a16:creationId xmlns:a16="http://schemas.microsoft.com/office/drawing/2014/main" id="{CB840FC9-F2F9-374D-BCF1-8B8B3D75CA97}"/>
              </a:ext>
            </a:extLst>
          </p:cNvPr>
          <p:cNvPicPr>
            <a:picLocks noGrp="1" noChangeAspect="1"/>
          </p:cNvPicPr>
          <p:nvPr>
            <p:ph idx="1"/>
          </p:nvPr>
        </p:nvPicPr>
        <p:blipFill>
          <a:blip r:embed="rId2"/>
          <a:stretch>
            <a:fillRect/>
          </a:stretch>
        </p:blipFill>
        <p:spPr>
          <a:xfrm>
            <a:off x="75991" y="1539807"/>
            <a:ext cx="8986838" cy="2276401"/>
          </a:xfrm>
          <a:prstGeom prst="rect">
            <a:avLst/>
          </a:prstGeom>
        </p:spPr>
      </p:pic>
    </p:spTree>
    <p:extLst>
      <p:ext uri="{BB962C8B-B14F-4D97-AF65-F5344CB8AC3E}">
        <p14:creationId xmlns:p14="http://schemas.microsoft.com/office/powerpoint/2010/main" val="3891017231"/>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07D4A-2E29-024F-9244-EB58C5185B7D}"/>
              </a:ext>
            </a:extLst>
          </p:cNvPr>
          <p:cNvSpPr>
            <a:spLocks noGrp="1"/>
          </p:cNvSpPr>
          <p:nvPr>
            <p:ph type="title"/>
          </p:nvPr>
        </p:nvSpPr>
        <p:spPr/>
        <p:txBody>
          <a:bodyPr/>
          <a:lstStyle/>
          <a:p>
            <a:r>
              <a:rPr lang="en-CH" sz="2800" dirty="0"/>
              <a:t>RowHammer’s Sensitivity to Hammer Count (II)</a:t>
            </a:r>
          </a:p>
        </p:txBody>
      </p:sp>
      <p:pic>
        <p:nvPicPr>
          <p:cNvPr id="4" name="Content Placeholder 3">
            <a:extLst>
              <a:ext uri="{FF2B5EF4-FFF2-40B4-BE49-F238E27FC236}">
                <a16:creationId xmlns:a16="http://schemas.microsoft.com/office/drawing/2014/main" id="{CDB046EB-8555-0241-AD4F-C7B9AA24D96D}"/>
              </a:ext>
            </a:extLst>
          </p:cNvPr>
          <p:cNvPicPr>
            <a:picLocks noGrp="1" noChangeAspect="1"/>
          </p:cNvPicPr>
          <p:nvPr>
            <p:ph idx="1"/>
          </p:nvPr>
        </p:nvPicPr>
        <p:blipFill>
          <a:blip r:embed="rId2"/>
          <a:stretch>
            <a:fillRect/>
          </a:stretch>
        </p:blipFill>
        <p:spPr>
          <a:xfrm>
            <a:off x="597710" y="974725"/>
            <a:ext cx="7943818" cy="5435600"/>
          </a:xfrm>
          <a:prstGeom prst="rect">
            <a:avLst/>
          </a:prstGeom>
        </p:spPr>
      </p:pic>
    </p:spTree>
    <p:extLst>
      <p:ext uri="{BB962C8B-B14F-4D97-AF65-F5344CB8AC3E}">
        <p14:creationId xmlns:p14="http://schemas.microsoft.com/office/powerpoint/2010/main" val="3848629919"/>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CAD06-7017-C140-837C-4D5C7ACCB642}"/>
              </a:ext>
            </a:extLst>
          </p:cNvPr>
          <p:cNvSpPr>
            <a:spLocks noGrp="1"/>
          </p:cNvSpPr>
          <p:nvPr>
            <p:ph type="title"/>
          </p:nvPr>
        </p:nvSpPr>
        <p:spPr/>
        <p:txBody>
          <a:bodyPr/>
          <a:lstStyle/>
          <a:p>
            <a:r>
              <a:rPr lang="en-CH" dirty="0"/>
              <a:t>RowPress BER Across Channels</a:t>
            </a:r>
          </a:p>
        </p:txBody>
      </p:sp>
      <p:pic>
        <p:nvPicPr>
          <p:cNvPr id="4" name="Content Placeholder 3">
            <a:extLst>
              <a:ext uri="{FF2B5EF4-FFF2-40B4-BE49-F238E27FC236}">
                <a16:creationId xmlns:a16="http://schemas.microsoft.com/office/drawing/2014/main" id="{EA2771CE-912B-4F4C-A8E5-B5E0B3EEC9F3}"/>
              </a:ext>
            </a:extLst>
          </p:cNvPr>
          <p:cNvPicPr>
            <a:picLocks noGrp="1" noChangeAspect="1"/>
          </p:cNvPicPr>
          <p:nvPr>
            <p:ph idx="1"/>
          </p:nvPr>
        </p:nvPicPr>
        <p:blipFill>
          <a:blip r:embed="rId2"/>
          <a:stretch>
            <a:fillRect/>
          </a:stretch>
        </p:blipFill>
        <p:spPr>
          <a:xfrm>
            <a:off x="896172" y="1106989"/>
            <a:ext cx="7347258" cy="4644022"/>
          </a:xfrm>
          <a:prstGeom prst="rect">
            <a:avLst/>
          </a:prstGeom>
        </p:spPr>
      </p:pic>
      <p:pic>
        <p:nvPicPr>
          <p:cNvPr id="5" name="Picture 4">
            <a:extLst>
              <a:ext uri="{FF2B5EF4-FFF2-40B4-BE49-F238E27FC236}">
                <a16:creationId xmlns:a16="http://schemas.microsoft.com/office/drawing/2014/main" id="{14A68037-A6DC-034D-B5E7-1B65E0D1970F}"/>
              </a:ext>
            </a:extLst>
          </p:cNvPr>
          <p:cNvPicPr>
            <a:picLocks noChangeAspect="1"/>
          </p:cNvPicPr>
          <p:nvPr/>
        </p:nvPicPr>
        <p:blipFill>
          <a:blip r:embed="rId3"/>
          <a:stretch>
            <a:fillRect/>
          </a:stretch>
        </p:blipFill>
        <p:spPr>
          <a:xfrm>
            <a:off x="541328" y="2106644"/>
            <a:ext cx="354844" cy="3335534"/>
          </a:xfrm>
          <a:prstGeom prst="rect">
            <a:avLst/>
          </a:prstGeom>
        </p:spPr>
      </p:pic>
      <p:pic>
        <p:nvPicPr>
          <p:cNvPr id="6" name="Picture 5">
            <a:extLst>
              <a:ext uri="{FF2B5EF4-FFF2-40B4-BE49-F238E27FC236}">
                <a16:creationId xmlns:a16="http://schemas.microsoft.com/office/drawing/2014/main" id="{66484AB9-3060-0B40-95BB-BD1B41C7C436}"/>
              </a:ext>
            </a:extLst>
          </p:cNvPr>
          <p:cNvPicPr>
            <a:picLocks noChangeAspect="1"/>
          </p:cNvPicPr>
          <p:nvPr/>
        </p:nvPicPr>
        <p:blipFill>
          <a:blip r:embed="rId4"/>
          <a:stretch>
            <a:fillRect/>
          </a:stretch>
        </p:blipFill>
        <p:spPr>
          <a:xfrm>
            <a:off x="1092631" y="5692164"/>
            <a:ext cx="7039987" cy="563624"/>
          </a:xfrm>
          <a:prstGeom prst="rect">
            <a:avLst/>
          </a:prstGeom>
        </p:spPr>
      </p:pic>
    </p:spTree>
    <p:extLst>
      <p:ext uri="{BB962C8B-B14F-4D97-AF65-F5344CB8AC3E}">
        <p14:creationId xmlns:p14="http://schemas.microsoft.com/office/powerpoint/2010/main" val="1576356922"/>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AC15F-747A-7346-9C1D-4ABEE8B1959F}"/>
              </a:ext>
            </a:extLst>
          </p:cNvPr>
          <p:cNvSpPr>
            <a:spLocks noGrp="1"/>
          </p:cNvSpPr>
          <p:nvPr>
            <p:ph type="title"/>
          </p:nvPr>
        </p:nvSpPr>
        <p:spPr/>
        <p:txBody>
          <a:bodyPr/>
          <a:lstStyle/>
          <a:p>
            <a:r>
              <a:rPr lang="en-CH" dirty="0"/>
              <a:t>RowPress H</a:t>
            </a:r>
            <a:r>
              <a:rPr lang="en-GB" dirty="0"/>
              <a:t>C</a:t>
            </a:r>
            <a:r>
              <a:rPr lang="en-CH" baseline="-25000" dirty="0"/>
              <a:t>first</a:t>
            </a:r>
            <a:r>
              <a:rPr lang="en-CH" dirty="0"/>
              <a:t> Across Channels</a:t>
            </a:r>
          </a:p>
        </p:txBody>
      </p:sp>
      <p:pic>
        <p:nvPicPr>
          <p:cNvPr id="4" name="Content Placeholder 3">
            <a:extLst>
              <a:ext uri="{FF2B5EF4-FFF2-40B4-BE49-F238E27FC236}">
                <a16:creationId xmlns:a16="http://schemas.microsoft.com/office/drawing/2014/main" id="{80E84764-6524-1A4D-94BF-13267C1C296B}"/>
              </a:ext>
            </a:extLst>
          </p:cNvPr>
          <p:cNvPicPr>
            <a:picLocks noGrp="1" noChangeAspect="1"/>
          </p:cNvPicPr>
          <p:nvPr>
            <p:ph idx="1"/>
          </p:nvPr>
        </p:nvPicPr>
        <p:blipFill>
          <a:blip r:embed="rId2"/>
          <a:stretch>
            <a:fillRect/>
          </a:stretch>
        </p:blipFill>
        <p:spPr>
          <a:xfrm>
            <a:off x="1277938" y="892929"/>
            <a:ext cx="6583362" cy="5072142"/>
          </a:xfrm>
          <a:prstGeom prst="rect">
            <a:avLst/>
          </a:prstGeom>
        </p:spPr>
      </p:pic>
      <p:pic>
        <p:nvPicPr>
          <p:cNvPr id="5" name="Picture 4">
            <a:extLst>
              <a:ext uri="{FF2B5EF4-FFF2-40B4-BE49-F238E27FC236}">
                <a16:creationId xmlns:a16="http://schemas.microsoft.com/office/drawing/2014/main" id="{220B1296-CE7C-F048-8D75-39669141CBA9}"/>
              </a:ext>
            </a:extLst>
          </p:cNvPr>
          <p:cNvPicPr>
            <a:picLocks noChangeAspect="1"/>
          </p:cNvPicPr>
          <p:nvPr/>
        </p:nvPicPr>
        <p:blipFill>
          <a:blip r:embed="rId3"/>
          <a:stretch>
            <a:fillRect/>
          </a:stretch>
        </p:blipFill>
        <p:spPr>
          <a:xfrm>
            <a:off x="817562" y="1006668"/>
            <a:ext cx="460376" cy="5211456"/>
          </a:xfrm>
          <a:prstGeom prst="rect">
            <a:avLst/>
          </a:prstGeom>
        </p:spPr>
      </p:pic>
      <p:pic>
        <p:nvPicPr>
          <p:cNvPr id="6" name="Picture 5">
            <a:extLst>
              <a:ext uri="{FF2B5EF4-FFF2-40B4-BE49-F238E27FC236}">
                <a16:creationId xmlns:a16="http://schemas.microsoft.com/office/drawing/2014/main" id="{06F9BC3D-3FA2-214C-8DAB-A2C2B60BDFCF}"/>
              </a:ext>
            </a:extLst>
          </p:cNvPr>
          <p:cNvPicPr>
            <a:picLocks noChangeAspect="1"/>
          </p:cNvPicPr>
          <p:nvPr/>
        </p:nvPicPr>
        <p:blipFill>
          <a:blip r:embed="rId4"/>
          <a:stretch>
            <a:fillRect/>
          </a:stretch>
        </p:blipFill>
        <p:spPr>
          <a:xfrm>
            <a:off x="1941514" y="5901571"/>
            <a:ext cx="5551486" cy="461936"/>
          </a:xfrm>
          <a:prstGeom prst="rect">
            <a:avLst/>
          </a:prstGeom>
        </p:spPr>
      </p:pic>
    </p:spTree>
    <p:extLst>
      <p:ext uri="{BB962C8B-B14F-4D97-AF65-F5344CB8AC3E}">
        <p14:creationId xmlns:p14="http://schemas.microsoft.com/office/powerpoint/2010/main" val="3930026824"/>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D617A-8A3D-6944-88E9-C17947F6BC80}"/>
              </a:ext>
            </a:extLst>
          </p:cNvPr>
          <p:cNvSpPr>
            <a:spLocks noGrp="1"/>
          </p:cNvSpPr>
          <p:nvPr>
            <p:ph type="title"/>
          </p:nvPr>
        </p:nvSpPr>
        <p:spPr/>
        <p:txBody>
          <a:bodyPr/>
          <a:lstStyle/>
          <a:p>
            <a:r>
              <a:rPr lang="en-CH" sz="3200" dirty="0"/>
              <a:t>Attack Patterns to Bypass Undisclosed TRR</a:t>
            </a:r>
          </a:p>
        </p:txBody>
      </p:sp>
      <p:pic>
        <p:nvPicPr>
          <p:cNvPr id="4" name="Content Placeholder 3">
            <a:extLst>
              <a:ext uri="{FF2B5EF4-FFF2-40B4-BE49-F238E27FC236}">
                <a16:creationId xmlns:a16="http://schemas.microsoft.com/office/drawing/2014/main" id="{9F443CE8-6BB1-1649-B1F0-25590116D26D}"/>
              </a:ext>
            </a:extLst>
          </p:cNvPr>
          <p:cNvPicPr>
            <a:picLocks noGrp="1" noChangeAspect="1"/>
          </p:cNvPicPr>
          <p:nvPr>
            <p:ph idx="1"/>
          </p:nvPr>
        </p:nvPicPr>
        <p:blipFill>
          <a:blip r:embed="rId2"/>
          <a:stretch>
            <a:fillRect/>
          </a:stretch>
        </p:blipFill>
        <p:spPr>
          <a:xfrm>
            <a:off x="795338" y="1165837"/>
            <a:ext cx="7548562" cy="4526326"/>
          </a:xfrm>
          <a:prstGeom prst="rect">
            <a:avLst/>
          </a:prstGeom>
        </p:spPr>
      </p:pic>
    </p:spTree>
    <p:extLst>
      <p:ext uri="{BB962C8B-B14F-4D97-AF65-F5344CB8AC3E}">
        <p14:creationId xmlns:p14="http://schemas.microsoft.com/office/powerpoint/2010/main" val="4206165844"/>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12776"/>
            <a:ext cx="8428037" cy="822325"/>
          </a:xfrm>
        </p:spPr>
        <p:txBody>
          <a:bodyPr/>
          <a:lstStyle/>
          <a:p>
            <a:pPr algn="ctr" eaLnBrk="1" hangingPunct="1"/>
            <a:r>
              <a:rPr lang="en-US" sz="5000" dirty="0">
                <a:latin typeface="Garamond" charset="0"/>
              </a:rPr>
              <a:t>Silicon Level RowHammer and </a:t>
            </a:r>
            <a:r>
              <a:rPr lang="en-US" sz="5000" dirty="0" err="1">
                <a:latin typeface="Garamond" charset="0"/>
              </a:rPr>
              <a:t>RowPress</a:t>
            </a:r>
            <a:r>
              <a:rPr lang="en-US" sz="5000" dirty="0">
                <a:latin typeface="Garamond" charset="0"/>
              </a:rPr>
              <a:t> Mechanisms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81327763"/>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C84B7-5C31-C25D-31B7-90D6663B938C}"/>
              </a:ext>
            </a:extLst>
          </p:cNvPr>
          <p:cNvSpPr>
            <a:spLocks noGrp="1"/>
          </p:cNvSpPr>
          <p:nvPr>
            <p:ph type="title"/>
          </p:nvPr>
        </p:nvSpPr>
        <p:spPr>
          <a:xfrm>
            <a:off x="228600" y="152400"/>
            <a:ext cx="8807896" cy="1066800"/>
          </a:xfrm>
        </p:spPr>
        <p:txBody>
          <a:bodyPr/>
          <a:lstStyle/>
          <a:p>
            <a:r>
              <a:rPr lang="en-US" dirty="0"/>
              <a:t>Major RowHammer Silicon Mechanisms (I)</a:t>
            </a:r>
          </a:p>
        </p:txBody>
      </p:sp>
      <p:sp>
        <p:nvSpPr>
          <p:cNvPr id="3" name="Content Placeholder 2">
            <a:extLst>
              <a:ext uri="{FF2B5EF4-FFF2-40B4-BE49-F238E27FC236}">
                <a16:creationId xmlns:a16="http://schemas.microsoft.com/office/drawing/2014/main" id="{4F8D764B-D4CC-DBBF-3836-27C901B6A721}"/>
              </a:ext>
            </a:extLst>
          </p:cNvPr>
          <p:cNvSpPr>
            <a:spLocks noGrp="1"/>
          </p:cNvSpPr>
          <p:nvPr>
            <p:ph idx="1"/>
          </p:nvPr>
        </p:nvSpPr>
        <p:spPr/>
        <p:txBody>
          <a:bodyPr/>
          <a:lstStyle/>
          <a:p>
            <a:pPr rtl="0">
              <a:spcBef>
                <a:spcPts val="0"/>
              </a:spcBef>
              <a:spcAft>
                <a:spcPts val="0"/>
              </a:spcAft>
            </a:pPr>
            <a:r>
              <a:rPr lang="en-US" sz="1800" dirty="0">
                <a:solidFill>
                  <a:srgbClr val="000000"/>
                </a:solidFill>
              </a:rPr>
              <a:t>T</a:t>
            </a:r>
            <a:r>
              <a:rPr lang="en-US" sz="1800" b="0" i="0" u="none" strike="noStrike" dirty="0">
                <a:solidFill>
                  <a:srgbClr val="000000"/>
                </a:solidFill>
                <a:effectLst/>
              </a:rPr>
              <a:t>here are two major silicon-level causes for RowHammer bitflips [1, 7]. </a:t>
            </a:r>
            <a:endParaRPr lang="en-US" b="0" dirty="0">
              <a:effectLst/>
            </a:endParaRPr>
          </a:p>
          <a:p>
            <a:pPr rtl="0">
              <a:spcBef>
                <a:spcPts val="0"/>
              </a:spcBef>
              <a:spcAft>
                <a:spcPts val="0"/>
              </a:spcAft>
            </a:pPr>
            <a:r>
              <a:rPr lang="en-US" sz="1800" b="0" i="0" u="none" strike="noStrike" dirty="0">
                <a:solidFill>
                  <a:srgbClr val="000000"/>
                </a:solidFill>
                <a:effectLst/>
              </a:rPr>
              <a:t>First, </a:t>
            </a:r>
            <a:r>
              <a:rPr lang="en-US" sz="1800" b="1" i="0" u="none" strike="noStrike" dirty="0">
                <a:solidFill>
                  <a:srgbClr val="0000FF"/>
                </a:solidFill>
                <a:effectLst/>
              </a:rPr>
              <a:t>capacitive coupling between the physically-adjacent aggressor and victim </a:t>
            </a:r>
            <a:r>
              <a:rPr lang="en-US" sz="1800" b="1" i="0" u="none" strike="noStrike" dirty="0" err="1">
                <a:solidFill>
                  <a:srgbClr val="0000FF"/>
                </a:solidFill>
                <a:effectLst/>
              </a:rPr>
              <a:t>wordlines</a:t>
            </a:r>
            <a:r>
              <a:rPr lang="en-US" sz="1800" b="1" i="0" u="none" strike="noStrike" dirty="0">
                <a:solidFill>
                  <a:srgbClr val="0000FF"/>
                </a:solidFill>
                <a:effectLst/>
              </a:rPr>
              <a:t> causes crosstalk.</a:t>
            </a:r>
            <a:r>
              <a:rPr lang="en-US" sz="1800" b="0" i="0" u="none" strike="noStrike" dirty="0">
                <a:solidFill>
                  <a:srgbClr val="0000FF"/>
                </a:solidFill>
                <a:effectLst/>
              </a:rPr>
              <a:t> </a:t>
            </a:r>
          </a:p>
          <a:p>
            <a:pPr lvl="1">
              <a:spcBef>
                <a:spcPts val="0"/>
              </a:spcBef>
              <a:spcAft>
                <a:spcPts val="0"/>
              </a:spcAft>
            </a:pPr>
            <a:r>
              <a:rPr lang="en-US" sz="1600" b="0" i="0" u="none" strike="noStrike" dirty="0">
                <a:solidFill>
                  <a:srgbClr val="000000"/>
                </a:solidFill>
                <a:effectLst/>
              </a:rPr>
              <a:t>When the aggressor </a:t>
            </a:r>
            <a:r>
              <a:rPr lang="en-US" sz="1600" b="0" i="0" u="none" strike="noStrike" dirty="0" err="1">
                <a:solidFill>
                  <a:srgbClr val="000000"/>
                </a:solidFill>
                <a:effectLst/>
              </a:rPr>
              <a:t>wordline</a:t>
            </a:r>
            <a:r>
              <a:rPr lang="en-US" sz="1600" b="0" i="0" u="none" strike="noStrike" dirty="0">
                <a:solidFill>
                  <a:srgbClr val="000000"/>
                </a:solidFill>
                <a:effectLst/>
              </a:rPr>
              <a:t> is activated, the potential of the victim </a:t>
            </a:r>
            <a:r>
              <a:rPr lang="en-US" sz="1600" b="0" i="0" u="none" strike="noStrike" dirty="0" err="1">
                <a:solidFill>
                  <a:srgbClr val="000000"/>
                </a:solidFill>
                <a:effectLst/>
              </a:rPr>
              <a:t>wordlines</a:t>
            </a:r>
            <a:r>
              <a:rPr lang="en-US" sz="1600" b="0" i="0" u="none" strike="noStrike" dirty="0">
                <a:solidFill>
                  <a:srgbClr val="000000"/>
                </a:solidFill>
                <a:effectLst/>
              </a:rPr>
              <a:t> also increases [10], causing an increase in the access transistor subthreshold leakage of the victim cell [1, 4]. </a:t>
            </a:r>
          </a:p>
          <a:p>
            <a:pPr lvl="1">
              <a:spcBef>
                <a:spcPts val="0"/>
              </a:spcBef>
              <a:spcAft>
                <a:spcPts val="0"/>
              </a:spcAft>
            </a:pPr>
            <a:r>
              <a:rPr lang="en-US" sz="1600" b="0" i="0" u="none" strike="noStrike" dirty="0">
                <a:solidFill>
                  <a:srgbClr val="000000"/>
                </a:solidFill>
                <a:effectLst/>
              </a:rPr>
              <a:t>When the aggressor </a:t>
            </a:r>
            <a:r>
              <a:rPr lang="en-US" sz="1600" b="0" i="0" u="none" strike="noStrike" dirty="0" err="1">
                <a:solidFill>
                  <a:srgbClr val="000000"/>
                </a:solidFill>
                <a:effectLst/>
              </a:rPr>
              <a:t>wordline</a:t>
            </a:r>
            <a:r>
              <a:rPr lang="en-US" sz="1600" b="0" i="0" u="none" strike="noStrike" dirty="0">
                <a:solidFill>
                  <a:srgbClr val="000000"/>
                </a:solidFill>
                <a:effectLst/>
              </a:rPr>
              <a:t> is repeatedly activated many times, the accumulation of the increased subthreshold leakage causes bitflips. </a:t>
            </a:r>
            <a:endParaRPr lang="en-US" sz="1600" b="0" dirty="0">
              <a:solidFill>
                <a:srgbClr val="000000"/>
              </a:solidFill>
              <a:effectLst/>
            </a:endParaRPr>
          </a:p>
          <a:p>
            <a:pPr rtl="0">
              <a:spcBef>
                <a:spcPts val="0"/>
              </a:spcBef>
              <a:spcAft>
                <a:spcPts val="0"/>
              </a:spcAft>
            </a:pPr>
            <a:r>
              <a:rPr lang="en-US" sz="1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Second, </a:t>
            </a:r>
            <a:r>
              <a:rPr lang="en-US" sz="1800" b="1" i="0" u="none" strike="noStrike" dirty="0">
                <a:solidFill>
                  <a:srgbClr val="0000FF"/>
                </a:solidFill>
                <a:effectLst/>
                <a:latin typeface="Tahoma" panose="020B0604030504040204" pitchFamily="34" charset="0"/>
                <a:ea typeface="Tahoma" panose="020B0604030504040204" pitchFamily="34" charset="0"/>
                <a:cs typeface="Tahoma" panose="020B0604030504040204" pitchFamily="34" charset="0"/>
              </a:rPr>
              <a:t>repeated switching of the channel of the access transistor of the aggressor cell injects electrons into the storage node of the victim cell, causing it to lose charge </a:t>
            </a:r>
            <a:r>
              <a:rPr lang="en-US" sz="1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[1 - 5]. </a:t>
            </a:r>
          </a:p>
          <a:p>
            <a:pPr lvl="1">
              <a:spcBef>
                <a:spcPts val="0"/>
              </a:spcBef>
              <a:spcAft>
                <a:spcPts val="0"/>
              </a:spcAft>
            </a:pPr>
            <a:r>
              <a:rPr lang="en-US" sz="16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The injected electrons mainly come from two sources. </a:t>
            </a:r>
          </a:p>
          <a:p>
            <a:pPr lvl="1">
              <a:spcBef>
                <a:spcPts val="0"/>
              </a:spcBef>
              <a:spcAft>
                <a:spcPts val="0"/>
              </a:spcAft>
            </a:pPr>
            <a:r>
              <a:rPr lang="en-US" sz="16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First, when the aggressor access transistor is switched off, the diffused channel electrons are attracted to the storage node of the victim cell [2, 3, 6, 8]. This is because the victim cell’s storage node has a higher potential compared to the </a:t>
            </a:r>
            <a:r>
              <a:rPr lang="en-US" sz="1600" b="0" i="0" u="none" strike="noStrike"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bitline</a:t>
            </a:r>
            <a:r>
              <a:rPr lang="en-US" sz="16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[2]. These electrons recombine with the stored charge in the victim cell, reducing the cell potential, and eventually causing a bitflip. </a:t>
            </a:r>
          </a:p>
          <a:p>
            <a:pPr lvl="1">
              <a:spcBef>
                <a:spcPts val="0"/>
              </a:spcBef>
              <a:spcAft>
                <a:spcPts val="0"/>
              </a:spcAft>
            </a:pPr>
            <a:r>
              <a:rPr lang="en-US" sz="16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Second, the interface charge traps of the aggressor access transistor traps electrons during the activation of the victim row [4, 5, 8]. Later, when the aggressor row is closed, the trapped electrons are released and find their way to the storage node of the victim cell.</a:t>
            </a:r>
            <a:endParaRPr lang="en-US" b="0" dirty="0">
              <a:effectLst/>
              <a:latin typeface="Tahoma" panose="020B0604030504040204" pitchFamily="34" charset="0"/>
              <a:ea typeface="Tahoma" panose="020B0604030504040204" pitchFamily="34" charset="0"/>
              <a:cs typeface="Tahoma" panose="020B0604030504040204" pitchFamily="34" charset="0"/>
            </a:endParaRPr>
          </a:p>
          <a:p>
            <a:pPr marL="0" indent="0">
              <a:buNone/>
            </a:pPr>
            <a:br>
              <a:rPr lang="en-US" dirty="0"/>
            </a:br>
            <a:br>
              <a:rPr lang="en-US" dirty="0"/>
            </a:br>
            <a:endParaRPr lang="en-US" dirty="0"/>
          </a:p>
        </p:txBody>
      </p:sp>
      <p:sp>
        <p:nvSpPr>
          <p:cNvPr id="4" name="Slide Number Placeholder 3">
            <a:extLst>
              <a:ext uri="{FF2B5EF4-FFF2-40B4-BE49-F238E27FC236}">
                <a16:creationId xmlns:a16="http://schemas.microsoft.com/office/drawing/2014/main" id="{B3948A09-5754-909F-648B-AF852141C999}"/>
              </a:ext>
            </a:extLst>
          </p:cNvPr>
          <p:cNvSpPr>
            <a:spLocks noGrp="1"/>
          </p:cNvSpPr>
          <p:nvPr>
            <p:ph type="sldNum" sz="quarter" idx="11"/>
          </p:nvPr>
        </p:nvSpPr>
        <p:spPr/>
        <p:txBody>
          <a:bodyPr/>
          <a:lstStyle/>
          <a:p>
            <a:pPr>
              <a:defRPr/>
            </a:pPr>
            <a:fld id="{8E574D81-B5DE-384D-B24B-566C679AE608}" type="slidenum">
              <a:rPr lang="en-US" smtClean="0"/>
              <a:pPr>
                <a:defRPr/>
              </a:pPr>
              <a:t>354</a:t>
            </a:fld>
            <a:endParaRPr lang="en-US"/>
          </a:p>
        </p:txBody>
      </p:sp>
    </p:spTree>
    <p:extLst>
      <p:ext uri="{BB962C8B-B14F-4D97-AF65-F5344CB8AC3E}">
        <p14:creationId xmlns:p14="http://schemas.microsoft.com/office/powerpoint/2010/main" val="1136867745"/>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0E3AA-63F1-0FF4-67CE-D88379596119}"/>
              </a:ext>
            </a:extLst>
          </p:cNvPr>
          <p:cNvSpPr>
            <a:spLocks noGrp="1"/>
          </p:cNvSpPr>
          <p:nvPr>
            <p:ph type="title"/>
          </p:nvPr>
        </p:nvSpPr>
        <p:spPr>
          <a:xfrm>
            <a:off x="228600" y="152400"/>
            <a:ext cx="9023920" cy="1066800"/>
          </a:xfrm>
        </p:spPr>
        <p:txBody>
          <a:bodyPr/>
          <a:lstStyle/>
          <a:p>
            <a:r>
              <a:rPr lang="en-US" dirty="0"/>
              <a:t>Major RowHammer Silicon Mechanisms (II)</a:t>
            </a:r>
          </a:p>
        </p:txBody>
      </p:sp>
      <p:sp>
        <p:nvSpPr>
          <p:cNvPr id="3" name="Content Placeholder 2">
            <a:extLst>
              <a:ext uri="{FF2B5EF4-FFF2-40B4-BE49-F238E27FC236}">
                <a16:creationId xmlns:a16="http://schemas.microsoft.com/office/drawing/2014/main" id="{D170C3CE-2BE2-A1C3-E770-298BE6F36BA1}"/>
              </a:ext>
            </a:extLst>
          </p:cNvPr>
          <p:cNvSpPr>
            <a:spLocks noGrp="1"/>
          </p:cNvSpPr>
          <p:nvPr>
            <p:ph idx="1"/>
          </p:nvPr>
        </p:nvSpPr>
        <p:spPr/>
        <p:txBody>
          <a:bodyPr/>
          <a:lstStyle/>
          <a:p>
            <a:pPr rtl="0">
              <a:spcBef>
                <a:spcPts val="0"/>
              </a:spcBef>
              <a:spcAft>
                <a:spcPts val="0"/>
              </a:spcAft>
            </a:pPr>
            <a:r>
              <a:rPr lang="en-US" sz="1800" b="0" i="0" u="none" strike="noStrike" dirty="0">
                <a:solidFill>
                  <a:srgbClr val="000000"/>
                </a:solidFill>
                <a:effectLst/>
              </a:rPr>
              <a:t>Although existing literature [1-6] suggests that both capacitive crosstalk between </a:t>
            </a:r>
            <a:r>
              <a:rPr lang="en-US" sz="1800" b="0" i="0" u="none" strike="noStrike" dirty="0" err="1">
                <a:solidFill>
                  <a:srgbClr val="000000"/>
                </a:solidFill>
                <a:effectLst/>
              </a:rPr>
              <a:t>wordlines</a:t>
            </a:r>
            <a:r>
              <a:rPr lang="en-US" sz="1800" b="0" i="0" u="none" strike="noStrike" dirty="0">
                <a:solidFill>
                  <a:srgbClr val="000000"/>
                </a:solidFill>
                <a:effectLst/>
              </a:rPr>
              <a:t> and electron migration and injection are the two fundamental silicon-level mechanisms for RowHammer bitflips, they do not quantitatively compare the contribution of these two mechanisms to make out a dominant cause for RowHammer. </a:t>
            </a:r>
          </a:p>
          <a:p>
            <a:pPr rtl="0">
              <a:spcBef>
                <a:spcPts val="0"/>
              </a:spcBef>
              <a:spcAft>
                <a:spcPts val="0"/>
              </a:spcAft>
            </a:pPr>
            <a:endParaRPr lang="en-US" sz="1800" dirty="0">
              <a:solidFill>
                <a:srgbClr val="000000"/>
              </a:solidFill>
            </a:endParaRPr>
          </a:p>
          <a:p>
            <a:pPr rtl="0">
              <a:spcBef>
                <a:spcPts val="0"/>
              </a:spcBef>
              <a:spcAft>
                <a:spcPts val="0"/>
              </a:spcAft>
            </a:pPr>
            <a:r>
              <a:rPr lang="en-US" sz="1800" b="0" i="0" u="none" strike="noStrike" dirty="0">
                <a:solidFill>
                  <a:srgbClr val="000000"/>
                </a:solidFill>
                <a:effectLst/>
              </a:rPr>
              <a:t>A recent work [9] investigates how each mechanism contributes to the significantly increased RowHammer vulnerability (i.e., requiring much less aggressor row activation to induce a bitflip) of the double-sided access pattern. </a:t>
            </a:r>
          </a:p>
          <a:p>
            <a:pPr rtl="0">
              <a:spcBef>
                <a:spcPts val="0"/>
              </a:spcBef>
              <a:spcAft>
                <a:spcPts val="0"/>
              </a:spcAft>
            </a:pPr>
            <a:endParaRPr lang="en-US" sz="1800" b="0" i="0" u="none" strike="noStrike" dirty="0">
              <a:solidFill>
                <a:srgbClr val="000000"/>
              </a:solidFill>
              <a:effectLst/>
            </a:endParaRPr>
          </a:p>
          <a:p>
            <a:pPr rtl="0">
              <a:spcBef>
                <a:spcPts val="0"/>
              </a:spcBef>
              <a:spcAft>
                <a:spcPts val="0"/>
              </a:spcAft>
            </a:pPr>
            <a:r>
              <a:rPr lang="en-US" sz="1800" b="0" i="0" u="none" strike="noStrike" dirty="0">
                <a:solidFill>
                  <a:srgbClr val="000000"/>
                </a:solidFill>
                <a:effectLst/>
              </a:rPr>
              <a:t>The key takeaway of [9] is that the </a:t>
            </a:r>
            <a:r>
              <a:rPr lang="en-US" sz="1800" b="1" i="0" u="none" strike="noStrike" dirty="0">
                <a:solidFill>
                  <a:srgbClr val="0000FF"/>
                </a:solidFill>
                <a:effectLst/>
              </a:rPr>
              <a:t>trap-assisted electron migration &amp; injection is the dominant mechanism for the increased vulnerability to double-sided RowHammer</a:t>
            </a:r>
            <a:r>
              <a:rPr lang="en-US" sz="1800" b="0" i="0" u="none" strike="noStrike" dirty="0">
                <a:solidFill>
                  <a:srgbClr val="000000"/>
                </a:solidFill>
                <a:effectLst/>
              </a:rPr>
              <a:t> (i.e., requiring fewer aggressor row activations to induce a bitflip) compared to single-sided, while </a:t>
            </a:r>
            <a:r>
              <a:rPr lang="en-US" sz="1800" b="1" i="0" u="none" strike="noStrike" dirty="0">
                <a:solidFill>
                  <a:srgbClr val="FF0000"/>
                </a:solidFill>
                <a:effectLst/>
              </a:rPr>
              <a:t>capacitive crosstalk is not a major factor in the increased vulnerability to double-sided RowHammer </a:t>
            </a:r>
            <a:r>
              <a:rPr lang="en-US" sz="1800" b="0" i="0" u="none" strike="noStrike" dirty="0">
                <a:solidFill>
                  <a:srgbClr val="000000"/>
                </a:solidFill>
                <a:effectLst/>
              </a:rPr>
              <a:t>compared to single-sided.</a:t>
            </a:r>
            <a:br>
              <a:rPr lang="en-US" dirty="0"/>
            </a:br>
            <a:endParaRPr lang="en-US" dirty="0"/>
          </a:p>
        </p:txBody>
      </p:sp>
      <p:sp>
        <p:nvSpPr>
          <p:cNvPr id="4" name="Slide Number Placeholder 3">
            <a:extLst>
              <a:ext uri="{FF2B5EF4-FFF2-40B4-BE49-F238E27FC236}">
                <a16:creationId xmlns:a16="http://schemas.microsoft.com/office/drawing/2014/main" id="{432C23D7-4F9B-A753-6D4E-98D1095DE0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87551026"/>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44E08-704D-2B5D-5A55-ECD4738543FA}"/>
              </a:ext>
            </a:extLst>
          </p:cNvPr>
          <p:cNvSpPr>
            <a:spLocks noGrp="1"/>
          </p:cNvSpPr>
          <p:nvPr>
            <p:ph type="title"/>
          </p:nvPr>
        </p:nvSpPr>
        <p:spPr/>
        <p:txBody>
          <a:bodyPr/>
          <a:lstStyle/>
          <a:p>
            <a:r>
              <a:rPr lang="en-US" dirty="0"/>
              <a:t>Silicon-Level RH: Pictorial Illustration (I)</a:t>
            </a:r>
          </a:p>
        </p:txBody>
      </p:sp>
      <p:sp>
        <p:nvSpPr>
          <p:cNvPr id="3" name="Content Placeholder 2">
            <a:extLst>
              <a:ext uri="{FF2B5EF4-FFF2-40B4-BE49-F238E27FC236}">
                <a16:creationId xmlns:a16="http://schemas.microsoft.com/office/drawing/2014/main" id="{0FC6527E-D047-CA11-A54E-98C4126642D5}"/>
              </a:ext>
            </a:extLst>
          </p:cNvPr>
          <p:cNvSpPr>
            <a:spLocks noGrp="1"/>
          </p:cNvSpPr>
          <p:nvPr>
            <p:ph idx="1"/>
          </p:nvPr>
        </p:nvSpPr>
        <p:spPr/>
        <p:txBody>
          <a:bodyPr/>
          <a:lstStyle/>
          <a:p>
            <a:pPr rtl="0">
              <a:spcBef>
                <a:spcPts val="0"/>
              </a:spcBef>
              <a:spcAft>
                <a:spcPts val="0"/>
              </a:spcAft>
            </a:pPr>
            <a:r>
              <a:rPr lang="en-US" sz="1800" b="0" i="0" u="none" strike="noStrike" dirty="0">
                <a:solidFill>
                  <a:srgbClr val="000000"/>
                </a:solidFill>
                <a:effectLst/>
              </a:rPr>
              <a:t>Figure 1 illustrates the physical layout of DRAM. </a:t>
            </a:r>
          </a:p>
          <a:p>
            <a:pPr rtl="0">
              <a:spcBef>
                <a:spcPts val="0"/>
              </a:spcBef>
              <a:spcAft>
                <a:spcPts val="0"/>
              </a:spcAft>
            </a:pPr>
            <a:r>
              <a:rPr lang="en-US" sz="1800" b="0" i="0" u="none" strike="noStrike" dirty="0">
                <a:solidFill>
                  <a:srgbClr val="000000"/>
                </a:solidFill>
                <a:effectLst/>
              </a:rPr>
              <a:t>Figure 2 shows how electrons are injected into the victim cell. </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D8725D5D-8360-86AA-4504-4F3FE69A337B}"/>
              </a:ext>
            </a:extLst>
          </p:cNvPr>
          <p:cNvSpPr>
            <a:spLocks noGrp="1"/>
          </p:cNvSpPr>
          <p:nvPr>
            <p:ph type="sldNum" sz="quarter" idx="11"/>
          </p:nvPr>
        </p:nvSpPr>
        <p:spPr/>
        <p:txBody>
          <a:bodyPr/>
          <a:lstStyle/>
          <a:p>
            <a:pPr>
              <a:defRPr/>
            </a:pPr>
            <a:fld id="{8E574D81-B5DE-384D-B24B-566C679AE608}" type="slidenum">
              <a:rPr lang="en-US" smtClean="0"/>
              <a:pPr>
                <a:defRPr/>
              </a:pPr>
              <a:t>356</a:t>
            </a:fld>
            <a:endParaRPr lang="en-US"/>
          </a:p>
        </p:txBody>
      </p:sp>
      <p:pic>
        <p:nvPicPr>
          <p:cNvPr id="5" name="Picture 2">
            <a:extLst>
              <a:ext uri="{FF2B5EF4-FFF2-40B4-BE49-F238E27FC236}">
                <a16:creationId xmlns:a16="http://schemas.microsoft.com/office/drawing/2014/main" id="{DEDBB40B-791B-4091-0FDF-83BACF6798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115540"/>
            <a:ext cx="8155631" cy="371185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7F42FF9-DEA4-D0E0-0148-C24E77E64AF7}"/>
              </a:ext>
            </a:extLst>
          </p:cNvPr>
          <p:cNvSpPr txBox="1"/>
          <p:nvPr/>
        </p:nvSpPr>
        <p:spPr>
          <a:xfrm>
            <a:off x="1568763" y="5605189"/>
            <a:ext cx="5888106" cy="344091"/>
          </a:xfrm>
          <a:prstGeom prst="rect">
            <a:avLst/>
          </a:prstGeom>
          <a:noFill/>
        </p:spPr>
        <p:txBody>
          <a:bodyPr wrap="square" rtlCol="0">
            <a:spAutoFit/>
          </a:bodyPr>
          <a:lstStyle/>
          <a:p>
            <a:pPr algn="ctr" rtl="0">
              <a:spcBef>
                <a:spcPts val="0"/>
              </a:spcBef>
              <a:spcAft>
                <a:spcPts val="0"/>
              </a:spcAft>
            </a:pPr>
            <a:r>
              <a:rPr lang="en-US" sz="1600" b="1" i="0" u="none" strike="noStrike" dirty="0">
                <a:solidFill>
                  <a:srgbClr val="000000"/>
                </a:solidFill>
                <a:effectLst/>
              </a:rPr>
              <a:t>Figure 1. DRAM Physical Layout (Figurative)</a:t>
            </a:r>
            <a:endParaRPr lang="en-US" sz="1600" b="0" dirty="0">
              <a:effectLst/>
            </a:endParaRPr>
          </a:p>
        </p:txBody>
      </p:sp>
    </p:spTree>
    <p:extLst>
      <p:ext uri="{BB962C8B-B14F-4D97-AF65-F5344CB8AC3E}">
        <p14:creationId xmlns:p14="http://schemas.microsoft.com/office/powerpoint/2010/main" val="1259405139"/>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B391C-32EF-1F29-C9B6-63C133B32DDC}"/>
              </a:ext>
            </a:extLst>
          </p:cNvPr>
          <p:cNvSpPr>
            <a:spLocks noGrp="1"/>
          </p:cNvSpPr>
          <p:nvPr>
            <p:ph type="title"/>
          </p:nvPr>
        </p:nvSpPr>
        <p:spPr/>
        <p:txBody>
          <a:bodyPr/>
          <a:lstStyle/>
          <a:p>
            <a:r>
              <a:rPr lang="en-US" dirty="0"/>
              <a:t>Silicon-Level RH: Pictorial Illustration (II)</a:t>
            </a:r>
          </a:p>
        </p:txBody>
      </p:sp>
      <p:sp>
        <p:nvSpPr>
          <p:cNvPr id="3" name="Content Placeholder 2">
            <a:extLst>
              <a:ext uri="{FF2B5EF4-FFF2-40B4-BE49-F238E27FC236}">
                <a16:creationId xmlns:a16="http://schemas.microsoft.com/office/drawing/2014/main" id="{135A9551-C28C-4B8B-B3B3-E592844FFF83}"/>
              </a:ext>
            </a:extLst>
          </p:cNvPr>
          <p:cNvSpPr>
            <a:spLocks noGrp="1"/>
          </p:cNvSpPr>
          <p:nvPr>
            <p:ph idx="1"/>
          </p:nvPr>
        </p:nvSpPr>
        <p:spPr/>
        <p:txBody>
          <a:bodyPr/>
          <a:lstStyle/>
          <a:p>
            <a:pPr marL="342900" marR="0" lvl="0" indent="-342900" algn="l" defTabSz="914400" rtl="0" eaLnBrk="0" fontAlgn="base" latinLnBrk="0" hangingPunct="0">
              <a:lnSpc>
                <a:spcPct val="100000"/>
              </a:lnSpc>
              <a:spcBef>
                <a:spcPts val="0"/>
              </a:spcBef>
              <a:spcAft>
                <a:spcPts val="0"/>
              </a:spcAft>
              <a:buClr>
                <a:srgbClr val="CC9900"/>
              </a:buClr>
              <a:buSzPct val="65000"/>
              <a:buFont typeface="Wingdings" charset="0"/>
              <a:buChar char="n"/>
              <a:tabLst/>
              <a:defRPr/>
            </a:pPr>
            <a:r>
              <a:rPr kumimoji="0" lang="en-US" sz="1800" b="0" i="0" u="none" strike="noStrike" kern="0" cap="none" spc="0" normalizeH="0" baseline="0" noProof="0" dirty="0">
                <a:ln>
                  <a:noFill/>
                </a:ln>
                <a:solidFill>
                  <a:srgbClr val="000000"/>
                </a:solidFill>
                <a:effectLst/>
                <a:uLnTx/>
                <a:uFillTx/>
                <a:latin typeface="Tahoma"/>
                <a:ea typeface="ＭＳ Ｐゴシック" pitchFamily="-106" charset="-128"/>
              </a:rPr>
              <a:t>Figure 2a) shows the initial state, where WL1 is the aggressor </a:t>
            </a:r>
            <a:r>
              <a:rPr kumimoji="0" lang="en-US" sz="1800" b="0" i="0" u="none" strike="noStrike" kern="0" cap="none" spc="0" normalizeH="0" baseline="0" noProof="0" dirty="0" err="1">
                <a:ln>
                  <a:noFill/>
                </a:ln>
                <a:solidFill>
                  <a:srgbClr val="000000"/>
                </a:solidFill>
                <a:effectLst/>
                <a:uLnTx/>
                <a:uFillTx/>
                <a:latin typeface="Tahoma"/>
                <a:ea typeface="ＭＳ Ｐゴシック" pitchFamily="-106" charset="-128"/>
              </a:rPr>
              <a:t>wordline</a:t>
            </a:r>
            <a:r>
              <a:rPr kumimoji="0" lang="en-US" sz="1800" b="0" i="0" u="none" strike="noStrike" kern="0" cap="none" spc="0" normalizeH="0" baseline="0" noProof="0" dirty="0">
                <a:ln>
                  <a:noFill/>
                </a:ln>
                <a:solidFill>
                  <a:srgbClr val="000000"/>
                </a:solidFill>
                <a:effectLst/>
                <a:uLnTx/>
                <a:uFillTx/>
                <a:latin typeface="Tahoma"/>
                <a:ea typeface="ＭＳ Ｐゴシック" pitchFamily="-106" charset="-128"/>
              </a:rPr>
              <a:t> and SN2 is the storage node of the victim cell, which is initially positively charged. </a:t>
            </a:r>
          </a:p>
          <a:p>
            <a:pPr marL="342900" marR="0" lvl="0" indent="-342900" algn="l" defTabSz="914400" rtl="0" eaLnBrk="0" fontAlgn="base" latinLnBrk="0" hangingPunct="0">
              <a:lnSpc>
                <a:spcPct val="100000"/>
              </a:lnSpc>
              <a:spcBef>
                <a:spcPts val="0"/>
              </a:spcBef>
              <a:spcAft>
                <a:spcPts val="0"/>
              </a:spcAft>
              <a:buClr>
                <a:srgbClr val="CC9900"/>
              </a:buClr>
              <a:buSzPct val="65000"/>
              <a:buFont typeface="Wingdings" charset="0"/>
              <a:buChar char="n"/>
              <a:tabLst/>
              <a:defRPr/>
            </a:pPr>
            <a:r>
              <a:rPr kumimoji="0" lang="en-US" sz="1800" b="0" i="0" u="none" strike="noStrike" kern="0" cap="none" spc="0" normalizeH="0" baseline="0" noProof="0" dirty="0">
                <a:ln>
                  <a:noFill/>
                </a:ln>
                <a:solidFill>
                  <a:srgbClr val="000000"/>
                </a:solidFill>
                <a:effectLst/>
                <a:uLnTx/>
                <a:uFillTx/>
                <a:latin typeface="Tahoma"/>
                <a:ea typeface="ＭＳ Ｐゴシック" pitchFamily="-106" charset="-128"/>
              </a:rPr>
              <a:t>When the aggressor </a:t>
            </a:r>
            <a:r>
              <a:rPr kumimoji="0" lang="en-US" sz="1800" b="0" i="0" u="none" strike="noStrike" kern="0" cap="none" spc="0" normalizeH="0" baseline="0" noProof="0" dirty="0" err="1">
                <a:ln>
                  <a:noFill/>
                </a:ln>
                <a:solidFill>
                  <a:srgbClr val="000000"/>
                </a:solidFill>
                <a:effectLst/>
                <a:uLnTx/>
                <a:uFillTx/>
                <a:latin typeface="Tahoma"/>
                <a:ea typeface="ＭＳ Ｐゴシック" pitchFamily="-106" charset="-128"/>
              </a:rPr>
              <a:t>wordline</a:t>
            </a:r>
            <a:r>
              <a:rPr kumimoji="0" lang="en-US" sz="1800" b="0" i="0" u="none" strike="noStrike" kern="0" cap="none" spc="0" normalizeH="0" baseline="0" noProof="0" dirty="0">
                <a:ln>
                  <a:noFill/>
                </a:ln>
                <a:solidFill>
                  <a:srgbClr val="000000"/>
                </a:solidFill>
                <a:effectLst/>
                <a:uLnTx/>
                <a:uFillTx/>
                <a:latin typeface="Tahoma"/>
                <a:ea typeface="ＭＳ Ｐゴシック" pitchFamily="-106" charset="-128"/>
              </a:rPr>
              <a:t> is open (Figure 2b), excessive electrons are concentrated in the aggressor’s channel  ① due to channel inversion and/or interface traps. </a:t>
            </a:r>
          </a:p>
          <a:p>
            <a:pPr marL="342900" marR="0" lvl="0" indent="-342900" algn="l" defTabSz="914400" rtl="0" eaLnBrk="0" fontAlgn="base" latinLnBrk="0" hangingPunct="0">
              <a:lnSpc>
                <a:spcPct val="100000"/>
              </a:lnSpc>
              <a:spcBef>
                <a:spcPts val="0"/>
              </a:spcBef>
              <a:spcAft>
                <a:spcPts val="0"/>
              </a:spcAft>
              <a:buClr>
                <a:srgbClr val="CC9900"/>
              </a:buClr>
              <a:buSzPct val="65000"/>
              <a:buFont typeface="Wingdings" charset="0"/>
              <a:buChar char="n"/>
              <a:tabLst/>
              <a:defRPr/>
            </a:pPr>
            <a:r>
              <a:rPr kumimoji="0" lang="en-US" sz="1800" b="0" i="0" u="none" strike="noStrike" kern="0" cap="none" spc="0" normalizeH="0" baseline="0" noProof="0" dirty="0">
                <a:ln>
                  <a:noFill/>
                </a:ln>
                <a:solidFill>
                  <a:srgbClr val="000000"/>
                </a:solidFill>
                <a:effectLst/>
                <a:uLnTx/>
                <a:uFillTx/>
                <a:latin typeface="Tahoma"/>
                <a:ea typeface="ＭＳ Ｐゴシック" pitchFamily="-106" charset="-128"/>
              </a:rPr>
              <a:t>When the aggressor </a:t>
            </a:r>
            <a:r>
              <a:rPr kumimoji="0" lang="en-US" sz="1800" b="0" i="0" u="none" strike="noStrike" kern="0" cap="none" spc="0" normalizeH="0" baseline="0" noProof="0" dirty="0" err="1">
                <a:ln>
                  <a:noFill/>
                </a:ln>
                <a:solidFill>
                  <a:srgbClr val="000000"/>
                </a:solidFill>
                <a:effectLst/>
                <a:uLnTx/>
                <a:uFillTx/>
                <a:latin typeface="Tahoma"/>
                <a:ea typeface="ＭＳ Ｐゴシック" pitchFamily="-106" charset="-128"/>
              </a:rPr>
              <a:t>wordline</a:t>
            </a:r>
            <a:r>
              <a:rPr kumimoji="0" lang="en-US" sz="1800" b="0" i="0" u="none" strike="noStrike" kern="0" cap="none" spc="0" normalizeH="0" baseline="0" noProof="0" dirty="0">
                <a:ln>
                  <a:noFill/>
                </a:ln>
                <a:solidFill>
                  <a:srgbClr val="000000"/>
                </a:solidFill>
                <a:effectLst/>
                <a:uLnTx/>
                <a:uFillTx/>
                <a:latin typeface="Tahoma"/>
                <a:ea typeface="ＭＳ Ｐゴシック" pitchFamily="-106" charset="-128"/>
              </a:rPr>
              <a:t> is closed, the channel inversion layer collapses (and/or the trapped electrons get released), and some of the excessive electrons can migrate and inject into the victim cell ②.</a:t>
            </a:r>
            <a:endParaRPr kumimoji="0" lang="en-US" sz="2400" b="0" i="0" u="none" strike="noStrike" kern="0" cap="none" spc="0" normalizeH="0" baseline="0" noProof="0" dirty="0">
              <a:ln>
                <a:noFill/>
              </a:ln>
              <a:solidFill>
                <a:srgbClr val="000000"/>
              </a:solidFill>
              <a:effectLst/>
              <a:uLnTx/>
              <a:uFillTx/>
              <a:latin typeface="Tahoma"/>
              <a:ea typeface="ＭＳ Ｐゴシック" pitchFamily="-106" charset="-128"/>
            </a:endParaRPr>
          </a:p>
          <a:p>
            <a:endParaRPr lang="en-US" dirty="0"/>
          </a:p>
        </p:txBody>
      </p:sp>
      <p:sp>
        <p:nvSpPr>
          <p:cNvPr id="4" name="Slide Number Placeholder 3">
            <a:extLst>
              <a:ext uri="{FF2B5EF4-FFF2-40B4-BE49-F238E27FC236}">
                <a16:creationId xmlns:a16="http://schemas.microsoft.com/office/drawing/2014/main" id="{4C6E1EAC-D6C5-8A27-4E74-7878ABAD1EC1}"/>
              </a:ext>
            </a:extLst>
          </p:cNvPr>
          <p:cNvSpPr>
            <a:spLocks noGrp="1"/>
          </p:cNvSpPr>
          <p:nvPr>
            <p:ph type="sldNum" sz="quarter" idx="11"/>
          </p:nvPr>
        </p:nvSpPr>
        <p:spPr/>
        <p:txBody>
          <a:bodyPr/>
          <a:lstStyle/>
          <a:p>
            <a:pPr>
              <a:defRPr/>
            </a:pPr>
            <a:fld id="{8E574D81-B5DE-384D-B24B-566C679AE608}" type="slidenum">
              <a:rPr lang="en-US" smtClean="0"/>
              <a:pPr>
                <a:defRPr/>
              </a:pPr>
              <a:t>357</a:t>
            </a:fld>
            <a:endParaRPr lang="en-US"/>
          </a:p>
        </p:txBody>
      </p:sp>
      <p:pic>
        <p:nvPicPr>
          <p:cNvPr id="3074" name="Picture 2">
            <a:extLst>
              <a:ext uri="{FF2B5EF4-FFF2-40B4-BE49-F238E27FC236}">
                <a16:creationId xmlns:a16="http://schemas.microsoft.com/office/drawing/2014/main" id="{E546D611-80EB-7937-7B5B-5455191B3C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502496"/>
            <a:ext cx="7924800" cy="2590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D83CCE8-2930-173C-4286-43BB5582691E}"/>
              </a:ext>
            </a:extLst>
          </p:cNvPr>
          <p:cNvSpPr txBox="1"/>
          <p:nvPr/>
        </p:nvSpPr>
        <p:spPr>
          <a:xfrm>
            <a:off x="1745316" y="6110206"/>
            <a:ext cx="5577168" cy="338554"/>
          </a:xfrm>
          <a:prstGeom prst="rect">
            <a:avLst/>
          </a:prstGeom>
          <a:noFill/>
        </p:spPr>
        <p:txBody>
          <a:bodyPr wrap="none" rtlCol="0">
            <a:spAutoFit/>
          </a:bodyPr>
          <a:lstStyle/>
          <a:p>
            <a:pPr algn="ctr" rtl="0">
              <a:spcBef>
                <a:spcPts val="0"/>
              </a:spcBef>
              <a:spcAft>
                <a:spcPts val="0"/>
              </a:spcAft>
            </a:pPr>
            <a:r>
              <a:rPr lang="en-US" sz="1600" b="1" i="0" u="none" strike="noStrike" dirty="0">
                <a:solidFill>
                  <a:srgbClr val="000000"/>
                </a:solidFill>
                <a:effectLst/>
              </a:rPr>
              <a:t>Figure 2. Electron Migration &amp; Injection (Figurative)</a:t>
            </a:r>
            <a:endParaRPr lang="en-US" sz="1600" b="0" dirty="0">
              <a:effectLst/>
            </a:endParaRPr>
          </a:p>
        </p:txBody>
      </p:sp>
    </p:spTree>
    <p:extLst>
      <p:ext uri="{BB962C8B-B14F-4D97-AF65-F5344CB8AC3E}">
        <p14:creationId xmlns:p14="http://schemas.microsoft.com/office/powerpoint/2010/main" val="872296738"/>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88AE1-0022-B1A8-13B6-6489BD1F9B61}"/>
              </a:ext>
            </a:extLst>
          </p:cNvPr>
          <p:cNvSpPr>
            <a:spLocks noGrp="1"/>
          </p:cNvSpPr>
          <p:nvPr>
            <p:ph type="title"/>
          </p:nvPr>
        </p:nvSpPr>
        <p:spPr/>
        <p:txBody>
          <a:bodyPr/>
          <a:lstStyle/>
          <a:p>
            <a:r>
              <a:rPr lang="en-US" dirty="0"/>
              <a:t>RH Silicon Mechanism References</a:t>
            </a:r>
          </a:p>
        </p:txBody>
      </p:sp>
      <p:sp>
        <p:nvSpPr>
          <p:cNvPr id="3" name="Content Placeholder 2">
            <a:extLst>
              <a:ext uri="{FF2B5EF4-FFF2-40B4-BE49-F238E27FC236}">
                <a16:creationId xmlns:a16="http://schemas.microsoft.com/office/drawing/2014/main" id="{4F1242BE-63F2-0A48-8137-D1C637F74CDD}"/>
              </a:ext>
            </a:extLst>
          </p:cNvPr>
          <p:cNvSpPr>
            <a:spLocks noGrp="1"/>
          </p:cNvSpPr>
          <p:nvPr>
            <p:ph idx="1"/>
          </p:nvPr>
        </p:nvSpPr>
        <p:spPr>
          <a:xfrm>
            <a:off x="228600" y="997527"/>
            <a:ext cx="8807896" cy="5193723"/>
          </a:xfrm>
        </p:spPr>
        <p:txBody>
          <a:bodyPr/>
          <a:lstStyle/>
          <a:p>
            <a:pPr marL="0" indent="0" rtl="0">
              <a:spcBef>
                <a:spcPts val="0"/>
              </a:spcBef>
              <a:spcAft>
                <a:spcPts val="0"/>
              </a:spcAft>
              <a:buNone/>
            </a:pPr>
            <a:r>
              <a:rPr lang="en-US" sz="1500" b="0" i="0" u="none" strike="noStrike" dirty="0">
                <a:solidFill>
                  <a:srgbClr val="000000"/>
                </a:solidFill>
                <a:effectLst/>
              </a:rPr>
              <a:t>[1] Walker et al., “On DRAM </a:t>
            </a:r>
            <a:r>
              <a:rPr lang="en-US" sz="1500" b="0" i="0" u="none" strike="noStrike" dirty="0" err="1">
                <a:solidFill>
                  <a:srgbClr val="000000"/>
                </a:solidFill>
                <a:effectLst/>
              </a:rPr>
              <a:t>Rowhammer</a:t>
            </a:r>
            <a:r>
              <a:rPr lang="en-US" sz="1500" b="0" i="0" u="none" strike="noStrike" dirty="0">
                <a:solidFill>
                  <a:srgbClr val="000000"/>
                </a:solidFill>
                <a:effectLst/>
              </a:rPr>
              <a:t> and the Physics of Insecurity,” in IEEE Transactions on Electron Devices, 2021</a:t>
            </a:r>
            <a:endParaRPr lang="en-US" sz="1500" b="0" dirty="0">
              <a:effectLst/>
            </a:endParaRPr>
          </a:p>
          <a:p>
            <a:pPr marL="0" indent="0" rtl="0">
              <a:spcBef>
                <a:spcPts val="0"/>
              </a:spcBef>
              <a:spcAft>
                <a:spcPts val="0"/>
              </a:spcAft>
              <a:buNone/>
            </a:pPr>
            <a:r>
              <a:rPr lang="en-US" sz="1500" b="0" i="0" u="none" strike="noStrike" dirty="0">
                <a:solidFill>
                  <a:srgbClr val="000000"/>
                </a:solidFill>
                <a:effectLst/>
              </a:rPr>
              <a:t>[2] Park et al., “Experiments and root cause analysis for active-</a:t>
            </a:r>
            <a:r>
              <a:rPr lang="en-US" sz="1500" b="0" i="0" u="none" strike="noStrike" dirty="0" err="1">
                <a:solidFill>
                  <a:srgbClr val="000000"/>
                </a:solidFill>
                <a:effectLst/>
              </a:rPr>
              <a:t>precharge</a:t>
            </a:r>
            <a:r>
              <a:rPr lang="en-US" sz="1500" b="0" i="0" u="none" strike="noStrike" dirty="0">
                <a:solidFill>
                  <a:srgbClr val="000000"/>
                </a:solidFill>
                <a:effectLst/>
              </a:rPr>
              <a:t> hammering fault in DDR3 SDRAM under 3×nm technology,” in Microelectronics Reliability, 2016</a:t>
            </a:r>
            <a:endParaRPr lang="en-US" sz="1500" b="0" dirty="0">
              <a:effectLst/>
            </a:endParaRPr>
          </a:p>
          <a:p>
            <a:pPr marL="0" indent="0" rtl="0">
              <a:spcBef>
                <a:spcPts val="0"/>
              </a:spcBef>
              <a:spcAft>
                <a:spcPts val="0"/>
              </a:spcAft>
              <a:buNone/>
            </a:pPr>
            <a:r>
              <a:rPr lang="en-US" sz="1500" b="0" i="0" u="none" strike="noStrike" dirty="0">
                <a:solidFill>
                  <a:srgbClr val="000000"/>
                </a:solidFill>
                <a:effectLst/>
              </a:rPr>
              <a:t>[3] Yang et al., “Suppression of Row Hammer Effect by Doping Profile Modification in Saddle-Fin Array Devices for Sub-30-nm DRAM Technology,” in IEEE Transactions on Device and Materials Reliability, 2016</a:t>
            </a:r>
            <a:endParaRPr lang="en-US" sz="1500" b="0" dirty="0">
              <a:effectLst/>
            </a:endParaRPr>
          </a:p>
          <a:p>
            <a:pPr marL="0" indent="0" rtl="0">
              <a:spcBef>
                <a:spcPts val="0"/>
              </a:spcBef>
              <a:spcAft>
                <a:spcPts val="0"/>
              </a:spcAft>
              <a:buNone/>
            </a:pPr>
            <a:r>
              <a:rPr lang="en-US" sz="1500" b="0" i="0" u="none" strike="noStrike" dirty="0">
                <a:solidFill>
                  <a:srgbClr val="000000"/>
                </a:solidFill>
                <a:effectLst/>
              </a:rPr>
              <a:t>[4] Ryu et al., “Overcoming the Reliability Limitation in the Ultimately scaled DRAM using Silicon Migration Technique by Hydrogen Annealing,” in Technical Digest - International Electron Devices Meeting, IEDM, 2018</a:t>
            </a:r>
            <a:endParaRPr lang="en-US" sz="1500" b="0" dirty="0">
              <a:effectLst/>
            </a:endParaRPr>
          </a:p>
          <a:p>
            <a:pPr marL="0" indent="0" rtl="0">
              <a:spcBef>
                <a:spcPts val="0"/>
              </a:spcBef>
              <a:spcAft>
                <a:spcPts val="0"/>
              </a:spcAft>
              <a:buNone/>
            </a:pPr>
            <a:r>
              <a:rPr lang="en-US" sz="1500" b="0" i="0" u="none" strike="noStrike" dirty="0">
                <a:solidFill>
                  <a:srgbClr val="000000"/>
                </a:solidFill>
                <a:effectLst/>
              </a:rPr>
              <a:t>[5] Yang et al., “Trap-Assisted DRAM Row Hammer effect,” in IEEE Electron Device Letters, 2019</a:t>
            </a:r>
            <a:endParaRPr lang="en-US" sz="1500" b="0" dirty="0">
              <a:effectLst/>
            </a:endParaRPr>
          </a:p>
          <a:p>
            <a:pPr marL="0" indent="0" rtl="0">
              <a:spcBef>
                <a:spcPts val="0"/>
              </a:spcBef>
              <a:spcAft>
                <a:spcPts val="0"/>
              </a:spcAft>
              <a:buNone/>
            </a:pPr>
            <a:r>
              <a:rPr lang="en-US" sz="1500" b="0" i="0" u="none" strike="noStrike" dirty="0">
                <a:solidFill>
                  <a:srgbClr val="000000"/>
                </a:solidFill>
                <a:effectLst/>
              </a:rPr>
              <a:t>[6] Gautam et al., “Row Hammering Mitigation Using Metal Nanowire in Saddle Fin DRAM,” in IEEE Transactions on Electron Devices, 2019</a:t>
            </a:r>
            <a:endParaRPr lang="en-US" sz="1500" b="0" dirty="0">
              <a:effectLst/>
            </a:endParaRPr>
          </a:p>
          <a:p>
            <a:pPr marL="0" indent="0" rtl="0">
              <a:spcBef>
                <a:spcPts val="0"/>
              </a:spcBef>
              <a:spcAft>
                <a:spcPts val="0"/>
              </a:spcAft>
              <a:buNone/>
            </a:pPr>
            <a:r>
              <a:rPr lang="en-US" sz="1500" b="0" i="0" u="none" strike="noStrike" dirty="0">
                <a:solidFill>
                  <a:srgbClr val="000000"/>
                </a:solidFill>
                <a:effectLst/>
              </a:rPr>
              <a:t>[7] Han et al., “Surround Gate Transistor With Epitaxially Grown Si Pillar and Simulation Study on Soft Error and </a:t>
            </a:r>
            <a:r>
              <a:rPr lang="en-US" sz="1500" b="0" i="0" u="none" strike="noStrike" dirty="0" err="1">
                <a:solidFill>
                  <a:srgbClr val="000000"/>
                </a:solidFill>
                <a:effectLst/>
              </a:rPr>
              <a:t>Rowhammer</a:t>
            </a:r>
            <a:r>
              <a:rPr lang="en-US" sz="1500" b="0" i="0" u="none" strike="noStrike" dirty="0">
                <a:solidFill>
                  <a:srgbClr val="000000"/>
                </a:solidFill>
                <a:effectLst/>
              </a:rPr>
              <a:t> Tolerance for DRAM,” in IEEE Transactions on Electron Devices, 2021</a:t>
            </a:r>
            <a:endParaRPr lang="en-US" sz="1500" b="0" dirty="0">
              <a:effectLst/>
            </a:endParaRPr>
          </a:p>
          <a:p>
            <a:pPr marL="0" indent="0" rtl="0">
              <a:spcBef>
                <a:spcPts val="0"/>
              </a:spcBef>
              <a:spcAft>
                <a:spcPts val="0"/>
              </a:spcAft>
              <a:buNone/>
            </a:pPr>
            <a:r>
              <a:rPr lang="en-US" sz="1500" b="0" i="0" u="none" strike="noStrike" dirty="0">
                <a:solidFill>
                  <a:srgbClr val="000000"/>
                </a:solidFill>
                <a:effectLst/>
              </a:rPr>
              <a:t>[8] Park et al., “Row Hammer Reduction Using a Buried Insulator in a Buried Channel Array Transistor,” in IEEE Transactions on Electron Devices, 2021</a:t>
            </a:r>
            <a:endParaRPr lang="en-US" sz="1500" b="0" dirty="0">
              <a:effectLst/>
            </a:endParaRPr>
          </a:p>
          <a:p>
            <a:pPr marL="0" indent="0" rtl="0">
              <a:spcBef>
                <a:spcPts val="0"/>
              </a:spcBef>
              <a:spcAft>
                <a:spcPts val="0"/>
              </a:spcAft>
              <a:buNone/>
            </a:pPr>
            <a:r>
              <a:rPr lang="en-US" sz="1500" b="0" i="0" u="none" strike="noStrike" dirty="0">
                <a:solidFill>
                  <a:srgbClr val="000000"/>
                </a:solidFill>
                <a:effectLst/>
              </a:rPr>
              <a:t>[9] Zhou et al., “Double-sided Row Hammer Effect in Sub-20 nm DRAM: Physical Mechanism, Key Features and Mitigation,” in IEEE International Reliability Physics Symposium (IRPS), 2023</a:t>
            </a:r>
            <a:endParaRPr lang="en-US" sz="1500" b="0" dirty="0">
              <a:effectLst/>
            </a:endParaRPr>
          </a:p>
          <a:p>
            <a:pPr marL="0" indent="0" rtl="0">
              <a:spcBef>
                <a:spcPts val="0"/>
              </a:spcBef>
              <a:spcAft>
                <a:spcPts val="0"/>
              </a:spcAft>
              <a:buNone/>
            </a:pPr>
            <a:r>
              <a:rPr lang="en-US" sz="1500" b="0" i="0" u="none" strike="noStrike" dirty="0">
                <a:solidFill>
                  <a:srgbClr val="000000"/>
                </a:solidFill>
                <a:effectLst/>
              </a:rPr>
              <a:t>[10] Redeker et al., “An Investigation into Crosstalk Noise in DRAM Structures,” in Proceedings of the 2002 IEEE International Workshop on Memory Technology, Design and Testing (MTDT), 2002</a:t>
            </a:r>
            <a:endParaRPr lang="en-US" sz="1500" b="0" dirty="0">
              <a:effectLst/>
            </a:endParaRPr>
          </a:p>
          <a:p>
            <a:pPr marL="0" indent="0">
              <a:buNone/>
            </a:pPr>
            <a:endParaRPr lang="en-US" sz="1500" dirty="0"/>
          </a:p>
        </p:txBody>
      </p:sp>
      <p:sp>
        <p:nvSpPr>
          <p:cNvPr id="4" name="Slide Number Placeholder 3">
            <a:extLst>
              <a:ext uri="{FF2B5EF4-FFF2-40B4-BE49-F238E27FC236}">
                <a16:creationId xmlns:a16="http://schemas.microsoft.com/office/drawing/2014/main" id="{3E24C6E2-8835-7835-F1ED-EB7BEFB19796}"/>
              </a:ext>
            </a:extLst>
          </p:cNvPr>
          <p:cNvSpPr>
            <a:spLocks noGrp="1"/>
          </p:cNvSpPr>
          <p:nvPr>
            <p:ph type="sldNum" sz="quarter" idx="11"/>
          </p:nvPr>
        </p:nvSpPr>
        <p:spPr/>
        <p:txBody>
          <a:bodyPr/>
          <a:lstStyle/>
          <a:p>
            <a:pPr>
              <a:defRPr/>
            </a:pPr>
            <a:fld id="{8E574D81-B5DE-384D-B24B-566C679AE608}" type="slidenum">
              <a:rPr lang="en-US" smtClean="0"/>
              <a:pPr>
                <a:defRPr/>
              </a:pPr>
              <a:t>358</a:t>
            </a:fld>
            <a:endParaRPr lang="en-US"/>
          </a:p>
        </p:txBody>
      </p:sp>
    </p:spTree>
    <p:extLst>
      <p:ext uri="{BB962C8B-B14F-4D97-AF65-F5344CB8AC3E}">
        <p14:creationId xmlns:p14="http://schemas.microsoft.com/office/powerpoint/2010/main" val="2855871720"/>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59D6-6C04-D9DA-58F5-6C8302A414A2}"/>
              </a:ext>
            </a:extLst>
          </p:cNvPr>
          <p:cNvSpPr>
            <a:spLocks noGrp="1"/>
          </p:cNvSpPr>
          <p:nvPr>
            <p:ph type="title"/>
          </p:nvPr>
        </p:nvSpPr>
        <p:spPr/>
        <p:txBody>
          <a:bodyPr/>
          <a:lstStyle/>
          <a:p>
            <a:r>
              <a:rPr lang="en-US" dirty="0"/>
              <a:t>Major </a:t>
            </a:r>
            <a:r>
              <a:rPr lang="en-US" dirty="0" err="1"/>
              <a:t>RowPress</a:t>
            </a:r>
            <a:r>
              <a:rPr lang="en-US" dirty="0"/>
              <a:t> Silicon Mechanism</a:t>
            </a:r>
          </a:p>
        </p:txBody>
      </p:sp>
      <p:sp>
        <p:nvSpPr>
          <p:cNvPr id="3" name="Content Placeholder 2">
            <a:extLst>
              <a:ext uri="{FF2B5EF4-FFF2-40B4-BE49-F238E27FC236}">
                <a16:creationId xmlns:a16="http://schemas.microsoft.com/office/drawing/2014/main" id="{F9B257AE-72C0-0ECE-6F65-99C814E9E1FD}"/>
              </a:ext>
            </a:extLst>
          </p:cNvPr>
          <p:cNvSpPr>
            <a:spLocks noGrp="1"/>
          </p:cNvSpPr>
          <p:nvPr>
            <p:ph idx="1"/>
          </p:nvPr>
        </p:nvSpPr>
        <p:spPr>
          <a:xfrm>
            <a:off x="228600" y="908720"/>
            <a:ext cx="8610600" cy="5193723"/>
          </a:xfrm>
        </p:spPr>
        <p:txBody>
          <a:bodyPr/>
          <a:lstStyle/>
          <a:p>
            <a:pPr rtl="0">
              <a:spcBef>
                <a:spcPts val="0"/>
              </a:spcBef>
              <a:spcAft>
                <a:spcPts val="0"/>
              </a:spcAft>
            </a:pPr>
            <a:r>
              <a:rPr lang="en-US" sz="1800" b="0" i="0" u="none" strike="noStrike" dirty="0" err="1">
                <a:solidFill>
                  <a:srgbClr val="000000"/>
                </a:solidFill>
                <a:effectLst/>
              </a:rPr>
              <a:t>RowPress</a:t>
            </a:r>
            <a:r>
              <a:rPr lang="en-US" sz="1800" b="0" i="0" u="none" strike="noStrike" dirty="0">
                <a:solidFill>
                  <a:srgbClr val="000000"/>
                </a:solidFill>
                <a:effectLst/>
              </a:rPr>
              <a:t> causes bitflips by keeping the aggressor row open for a long period of time. One silicon-level mechanism to explain </a:t>
            </a:r>
            <a:r>
              <a:rPr lang="en-US" sz="1800" b="0" i="0" u="none" strike="noStrike" dirty="0" err="1">
                <a:solidFill>
                  <a:srgbClr val="000000"/>
                </a:solidFill>
                <a:effectLst/>
              </a:rPr>
              <a:t>RowPress</a:t>
            </a:r>
            <a:r>
              <a:rPr lang="en-US" sz="1800" b="0" i="0" u="none" strike="noStrike" dirty="0">
                <a:solidFill>
                  <a:srgbClr val="000000"/>
                </a:solidFill>
                <a:effectLst/>
              </a:rPr>
              <a:t> is called </a:t>
            </a:r>
            <a:r>
              <a:rPr lang="en-US" sz="1800" b="1" i="0" u="none" strike="noStrike" dirty="0">
                <a:solidFill>
                  <a:srgbClr val="0000FF"/>
                </a:solidFill>
                <a:effectLst/>
              </a:rPr>
              <a:t>the passing gate effect</a:t>
            </a:r>
            <a:r>
              <a:rPr lang="en-US" sz="1800" b="0" i="0" u="none" strike="noStrike" dirty="0">
                <a:solidFill>
                  <a:srgbClr val="000000"/>
                </a:solidFill>
                <a:effectLst/>
              </a:rPr>
              <a:t> [11, 12].</a:t>
            </a:r>
            <a:br>
              <a:rPr lang="en-US" b="0" dirty="0">
                <a:effectLst/>
              </a:rPr>
            </a:br>
            <a:endParaRPr lang="en-US" b="0" dirty="0">
              <a:effectLst/>
            </a:endParaRPr>
          </a:p>
          <a:p>
            <a:pPr rtl="0">
              <a:spcBef>
                <a:spcPts val="0"/>
              </a:spcBef>
              <a:spcAft>
                <a:spcPts val="0"/>
              </a:spcAft>
            </a:pPr>
            <a:r>
              <a:rPr lang="en-US" sz="1800" b="0" i="0" u="none" strike="noStrike" dirty="0">
                <a:solidFill>
                  <a:srgbClr val="000000"/>
                </a:solidFill>
                <a:effectLst/>
              </a:rPr>
              <a:t>Figure 3 shows how the passing gate effect causes bitflips. </a:t>
            </a:r>
          </a:p>
          <a:p>
            <a:pPr rtl="0">
              <a:spcBef>
                <a:spcPts val="0"/>
              </a:spcBef>
              <a:spcAft>
                <a:spcPts val="0"/>
              </a:spcAft>
            </a:pPr>
            <a:r>
              <a:rPr lang="en-US" sz="1800" b="0" i="0" u="none" strike="noStrike" dirty="0">
                <a:solidFill>
                  <a:srgbClr val="000000"/>
                </a:solidFill>
                <a:effectLst/>
              </a:rPr>
              <a:t>In the initial state (Figure 3.a), SN2 is the victim and the passing </a:t>
            </a:r>
            <a:r>
              <a:rPr lang="en-US" sz="1800" b="0" i="0" u="none" strike="noStrike" dirty="0" err="1">
                <a:solidFill>
                  <a:srgbClr val="000000"/>
                </a:solidFill>
                <a:effectLst/>
              </a:rPr>
              <a:t>wordline</a:t>
            </a:r>
            <a:r>
              <a:rPr lang="en-US" sz="1800" b="0" i="0" u="none" strike="noStrike" dirty="0">
                <a:solidFill>
                  <a:srgbClr val="000000"/>
                </a:solidFill>
                <a:effectLst/>
              </a:rPr>
              <a:t> PWL2 is the aggressor. The victim cell is initially negatively charged. </a:t>
            </a:r>
          </a:p>
          <a:p>
            <a:pPr rtl="0">
              <a:spcBef>
                <a:spcPts val="0"/>
              </a:spcBef>
              <a:spcAft>
                <a:spcPts val="0"/>
              </a:spcAft>
            </a:pPr>
            <a:r>
              <a:rPr lang="en-US" sz="1800" b="0" i="0" u="none" strike="noStrike" dirty="0">
                <a:solidFill>
                  <a:srgbClr val="000000"/>
                </a:solidFill>
                <a:effectLst/>
              </a:rPr>
              <a:t>When PWL2 is kept open (Figure 3.b), it keeps attracting electrons from the victim cell ①. </a:t>
            </a:r>
          </a:p>
          <a:p>
            <a:pPr rtl="0">
              <a:spcBef>
                <a:spcPts val="0"/>
              </a:spcBef>
              <a:spcAft>
                <a:spcPts val="0"/>
              </a:spcAft>
            </a:pPr>
            <a:r>
              <a:rPr lang="en-US" sz="1800" b="0" i="0" u="none" strike="noStrike" dirty="0">
                <a:solidFill>
                  <a:srgbClr val="000000"/>
                </a:solidFill>
                <a:effectLst/>
              </a:rPr>
              <a:t>When PWL2 is closed (Figure 3.c), not all the attracted electrons will return to the victim cell, causing leakage.</a:t>
            </a:r>
            <a:endParaRPr lang="en-US" b="0" dirty="0">
              <a:effectLst/>
            </a:endParaRP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27BF19FB-4568-9306-18FF-D5DFEC1B0FAE}"/>
              </a:ext>
            </a:extLst>
          </p:cNvPr>
          <p:cNvSpPr>
            <a:spLocks noGrp="1"/>
          </p:cNvSpPr>
          <p:nvPr>
            <p:ph type="sldNum" sz="quarter" idx="11"/>
          </p:nvPr>
        </p:nvSpPr>
        <p:spPr/>
        <p:txBody>
          <a:bodyPr/>
          <a:lstStyle/>
          <a:p>
            <a:pPr>
              <a:defRPr/>
            </a:pPr>
            <a:fld id="{8E574D81-B5DE-384D-B24B-566C679AE608}" type="slidenum">
              <a:rPr lang="en-US" smtClean="0"/>
              <a:pPr>
                <a:defRPr/>
              </a:pPr>
              <a:t>359</a:t>
            </a:fld>
            <a:endParaRPr lang="en-US"/>
          </a:p>
        </p:txBody>
      </p:sp>
      <p:pic>
        <p:nvPicPr>
          <p:cNvPr id="5122" name="Picture 2">
            <a:extLst>
              <a:ext uri="{FF2B5EF4-FFF2-40B4-BE49-F238E27FC236}">
                <a16:creationId xmlns:a16="http://schemas.microsoft.com/office/drawing/2014/main" id="{C6153358-8FEB-464A-B537-67729BFDB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221088"/>
            <a:ext cx="792480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354065"/>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88AE1-0022-B1A8-13B6-6489BD1F9B61}"/>
              </a:ext>
            </a:extLst>
          </p:cNvPr>
          <p:cNvSpPr>
            <a:spLocks noGrp="1"/>
          </p:cNvSpPr>
          <p:nvPr>
            <p:ph type="title"/>
          </p:nvPr>
        </p:nvSpPr>
        <p:spPr/>
        <p:txBody>
          <a:bodyPr/>
          <a:lstStyle/>
          <a:p>
            <a:r>
              <a:rPr lang="en-US" dirty="0"/>
              <a:t>RP Silicon Mechanism References</a:t>
            </a:r>
          </a:p>
        </p:txBody>
      </p:sp>
      <p:sp>
        <p:nvSpPr>
          <p:cNvPr id="3" name="Content Placeholder 2">
            <a:extLst>
              <a:ext uri="{FF2B5EF4-FFF2-40B4-BE49-F238E27FC236}">
                <a16:creationId xmlns:a16="http://schemas.microsoft.com/office/drawing/2014/main" id="{4F1242BE-63F2-0A48-8137-D1C637F74CDD}"/>
              </a:ext>
            </a:extLst>
          </p:cNvPr>
          <p:cNvSpPr>
            <a:spLocks noGrp="1"/>
          </p:cNvSpPr>
          <p:nvPr>
            <p:ph idx="1"/>
          </p:nvPr>
        </p:nvSpPr>
        <p:spPr>
          <a:xfrm>
            <a:off x="228600" y="997527"/>
            <a:ext cx="8807896" cy="5193723"/>
          </a:xfrm>
        </p:spPr>
        <p:txBody>
          <a:bodyPr/>
          <a:lstStyle/>
          <a:p>
            <a:pPr marL="0" indent="0" rtl="0">
              <a:spcBef>
                <a:spcPts val="0"/>
              </a:spcBef>
              <a:spcAft>
                <a:spcPts val="0"/>
              </a:spcAft>
              <a:buNone/>
            </a:pPr>
            <a:r>
              <a:rPr lang="en-US" sz="1800" b="0" i="0" u="none" strike="noStrike" dirty="0">
                <a:solidFill>
                  <a:srgbClr val="000000"/>
                </a:solidFill>
                <a:effectLst/>
              </a:rPr>
              <a:t>[11] Hong et al., “DSAC: Low-Cost </a:t>
            </a:r>
            <a:r>
              <a:rPr lang="en-US" sz="1800" b="0" i="0" u="none" strike="noStrike" dirty="0" err="1">
                <a:solidFill>
                  <a:srgbClr val="000000"/>
                </a:solidFill>
                <a:effectLst/>
              </a:rPr>
              <a:t>Rowhammer</a:t>
            </a:r>
            <a:r>
              <a:rPr lang="en-US" sz="1800" b="0" i="0" u="none" strike="noStrike" dirty="0">
                <a:solidFill>
                  <a:srgbClr val="000000"/>
                </a:solidFill>
                <a:effectLst/>
              </a:rPr>
              <a:t> Mitigation Using In-DRAM Stochastic and Approximate Counting Algorithm,” arXiv:2302.03591 [</a:t>
            </a:r>
            <a:r>
              <a:rPr lang="en-US" sz="1800" b="0" i="0" u="none" strike="noStrike" dirty="0" err="1">
                <a:solidFill>
                  <a:srgbClr val="000000"/>
                </a:solidFill>
                <a:effectLst/>
              </a:rPr>
              <a:t>cs.CR</a:t>
            </a:r>
            <a:r>
              <a:rPr lang="en-US" sz="1800" b="0" i="0" u="none" strike="noStrike" dirty="0">
                <a:solidFill>
                  <a:srgbClr val="000000"/>
                </a:solidFill>
                <a:effectLst/>
              </a:rPr>
              <a:t>]</a:t>
            </a:r>
            <a:endParaRPr lang="en-US" sz="1200" b="0" dirty="0">
              <a:effectLst/>
            </a:endParaRPr>
          </a:p>
          <a:p>
            <a:pPr marL="0" indent="0" rtl="0">
              <a:spcBef>
                <a:spcPts val="0"/>
              </a:spcBef>
              <a:spcAft>
                <a:spcPts val="0"/>
              </a:spcAft>
              <a:buNone/>
            </a:pPr>
            <a:endParaRPr lang="en-US" sz="1800" b="0" i="0" u="none" strike="noStrike" dirty="0">
              <a:solidFill>
                <a:srgbClr val="000000"/>
              </a:solidFill>
              <a:effectLst/>
            </a:endParaRPr>
          </a:p>
          <a:p>
            <a:pPr marL="0" indent="0" rtl="0">
              <a:spcBef>
                <a:spcPts val="0"/>
              </a:spcBef>
              <a:spcAft>
                <a:spcPts val="0"/>
              </a:spcAft>
              <a:buNone/>
            </a:pPr>
            <a:r>
              <a:rPr lang="en-US" sz="1800" b="0" i="0" u="none" strike="noStrike" dirty="0">
                <a:solidFill>
                  <a:srgbClr val="000000"/>
                </a:solidFill>
                <a:effectLst/>
              </a:rPr>
              <a:t>[12] Nam et al., “X-ray: Discovering DRAM Internal Structure and Error Characteristics by Issuing Memory Commands,” in IEEE CAL, 2023</a:t>
            </a:r>
            <a:endParaRPr lang="en-US" sz="1200" b="0" dirty="0">
              <a:effectLst/>
            </a:endParaRPr>
          </a:p>
          <a:p>
            <a:pPr marL="0" indent="0">
              <a:buNone/>
            </a:pPr>
            <a:br>
              <a:rPr lang="en-US" sz="1200" dirty="0"/>
            </a:br>
            <a:endParaRPr lang="en-US" sz="1500" dirty="0"/>
          </a:p>
        </p:txBody>
      </p:sp>
      <p:sp>
        <p:nvSpPr>
          <p:cNvPr id="4" name="Slide Number Placeholder 3">
            <a:extLst>
              <a:ext uri="{FF2B5EF4-FFF2-40B4-BE49-F238E27FC236}">
                <a16:creationId xmlns:a16="http://schemas.microsoft.com/office/drawing/2014/main" id="{3E24C6E2-8835-7835-F1ED-EB7BEFB197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065246373"/>
      </p:ext>
    </p:extLst>
  </p:cSld>
  <p:clrMapOvr>
    <a:masterClrMapping/>
  </p:clrMapOvr>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Illustrations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93431051"/>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Silicon-Level Disturbance Mechanism</a:t>
            </a:r>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5"/>
            <a:ext cx="8610600" cy="1805933"/>
          </a:xfrm>
        </p:spPr>
        <p:txBody>
          <a:bodyPr/>
          <a:lstStyle/>
          <a:p>
            <a:pPr marL="0" lvl="0" indent="0" algn="l" rtl="0">
              <a:lnSpc>
                <a:spcPct val="115000"/>
              </a:lnSpc>
              <a:spcBef>
                <a:spcPts val="0"/>
              </a:spcBef>
              <a:spcAft>
                <a:spcPts val="600"/>
              </a:spcAft>
              <a:buSzPts val="1800"/>
              <a:buNone/>
            </a:pPr>
            <a:r>
              <a:rPr lang="en-GB" b="1" dirty="0"/>
              <a:t>Electron Migration &amp; Injection</a:t>
            </a:r>
          </a:p>
          <a:p>
            <a:pPr marL="0" indent="0">
              <a:lnSpc>
                <a:spcPct val="115000"/>
              </a:lnSpc>
              <a:spcBef>
                <a:spcPts val="0"/>
              </a:spcBef>
              <a:spcAft>
                <a:spcPts val="600"/>
              </a:spcAft>
              <a:buSzPts val="1800"/>
              <a:buNone/>
            </a:pPr>
            <a:r>
              <a:rPr lang="en-GB" sz="2000" dirty="0">
                <a:solidFill>
                  <a:schemeClr val="tx1">
                    <a:lumMod val="50000"/>
                    <a:lumOff val="50000"/>
                  </a:schemeClr>
                </a:solidFill>
              </a:rPr>
              <a:t>Figurative illustration of the physical layout of a DRAM cell</a:t>
            </a:r>
          </a:p>
          <a:p>
            <a:pPr marL="0" lvl="0" indent="0" algn="l" rtl="0">
              <a:lnSpc>
                <a:spcPct val="115000"/>
              </a:lnSpc>
              <a:spcBef>
                <a:spcPts val="0"/>
              </a:spcBef>
              <a:spcAft>
                <a:spcPts val="600"/>
              </a:spcAft>
              <a:buSzPts val="1800"/>
              <a:buNone/>
            </a:pPr>
            <a:endParaRPr lang="en-GB" b="1" dirty="0"/>
          </a:p>
        </p:txBody>
      </p:sp>
      <p:grpSp>
        <p:nvGrpSpPr>
          <p:cNvPr id="86" name="Group 85">
            <a:extLst>
              <a:ext uri="{FF2B5EF4-FFF2-40B4-BE49-F238E27FC236}">
                <a16:creationId xmlns:a16="http://schemas.microsoft.com/office/drawing/2014/main" id="{E50CF7CC-2585-5465-4D18-9137C47C69D1}"/>
              </a:ext>
            </a:extLst>
          </p:cNvPr>
          <p:cNvGrpSpPr/>
          <p:nvPr/>
        </p:nvGrpSpPr>
        <p:grpSpPr>
          <a:xfrm>
            <a:off x="-19284" y="2276872"/>
            <a:ext cx="8800370" cy="3928331"/>
            <a:chOff x="1060299" y="1756700"/>
            <a:chExt cx="6928700" cy="3092850"/>
          </a:xfrm>
        </p:grpSpPr>
        <p:sp>
          <p:nvSpPr>
            <p:cNvPr id="87" name="Google Shape;172;p27">
              <a:extLst>
                <a:ext uri="{FF2B5EF4-FFF2-40B4-BE49-F238E27FC236}">
                  <a16:creationId xmlns:a16="http://schemas.microsoft.com/office/drawing/2014/main" id="{EB341D19-59F4-9DBB-D231-11220E511F93}"/>
                </a:ext>
              </a:extLst>
            </p:cNvPr>
            <p:cNvSpPr txBox="1"/>
            <p:nvPr/>
          </p:nvSpPr>
          <p:spPr>
            <a:xfrm>
              <a:off x="3293375" y="3266950"/>
              <a:ext cx="1092109" cy="360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err="1">
                  <a:ln>
                    <a:noFill/>
                  </a:ln>
                  <a:solidFill>
                    <a:srgbClr val="000000"/>
                  </a:solidFill>
                  <a:effectLst/>
                  <a:uLnTx/>
                  <a:uFillTx/>
                  <a:latin typeface="Proxima Nova"/>
                  <a:ea typeface="Proxima Nova"/>
                  <a:cs typeface="Proxima Nova"/>
                  <a:sym typeface="Proxima Nova"/>
                </a:rPr>
                <a:t>Wordline</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88" name="Google Shape;173;p27">
              <a:extLst>
                <a:ext uri="{FF2B5EF4-FFF2-40B4-BE49-F238E27FC236}">
                  <a16:creationId xmlns:a16="http://schemas.microsoft.com/office/drawing/2014/main" id="{551479E6-D9F5-9EF2-CF50-36BB0F929C54}"/>
                </a:ext>
              </a:extLst>
            </p:cNvPr>
            <p:cNvSpPr txBox="1"/>
            <p:nvPr/>
          </p:nvSpPr>
          <p:spPr>
            <a:xfrm>
              <a:off x="2650413" y="3932425"/>
              <a:ext cx="997800" cy="400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Bitline</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cxnSp>
          <p:nvCxnSpPr>
            <p:cNvPr id="89" name="Google Shape;174;p27">
              <a:extLst>
                <a:ext uri="{FF2B5EF4-FFF2-40B4-BE49-F238E27FC236}">
                  <a16:creationId xmlns:a16="http://schemas.microsoft.com/office/drawing/2014/main" id="{7C57C7A9-40D9-7807-40BD-0C514D255D7A}"/>
                </a:ext>
              </a:extLst>
            </p:cNvPr>
            <p:cNvCxnSpPr/>
            <p:nvPr/>
          </p:nvCxnSpPr>
          <p:spPr>
            <a:xfrm>
              <a:off x="3301813" y="3564575"/>
              <a:ext cx="0" cy="408600"/>
            </a:xfrm>
            <a:prstGeom prst="straightConnector1">
              <a:avLst/>
            </a:prstGeom>
            <a:noFill/>
            <a:ln w="19050" cap="flat" cmpd="sng">
              <a:solidFill>
                <a:srgbClr val="000000"/>
              </a:solidFill>
              <a:prstDash val="solid"/>
              <a:round/>
              <a:headEnd type="stealth" w="med" len="med"/>
              <a:tailEnd type="stealth" w="med" len="med"/>
            </a:ln>
          </p:spPr>
        </p:cxnSp>
        <p:cxnSp>
          <p:nvCxnSpPr>
            <p:cNvPr id="90" name="Google Shape;175;p27">
              <a:extLst>
                <a:ext uri="{FF2B5EF4-FFF2-40B4-BE49-F238E27FC236}">
                  <a16:creationId xmlns:a16="http://schemas.microsoft.com/office/drawing/2014/main" id="{8CF8A88B-261E-4044-78D4-6A199242B454}"/>
                </a:ext>
              </a:extLst>
            </p:cNvPr>
            <p:cNvCxnSpPr/>
            <p:nvPr/>
          </p:nvCxnSpPr>
          <p:spPr>
            <a:xfrm rot="10800000">
              <a:off x="3293375" y="3266950"/>
              <a:ext cx="475500" cy="0"/>
            </a:xfrm>
            <a:prstGeom prst="straightConnector1">
              <a:avLst/>
            </a:prstGeom>
            <a:noFill/>
            <a:ln w="19050" cap="flat" cmpd="sng">
              <a:solidFill>
                <a:srgbClr val="000000"/>
              </a:solidFill>
              <a:prstDash val="solid"/>
              <a:round/>
              <a:headEnd type="stealth" w="med" len="med"/>
              <a:tailEnd type="stealth" w="med" len="med"/>
            </a:ln>
          </p:spPr>
        </p:cxnSp>
        <p:sp>
          <p:nvSpPr>
            <p:cNvPr id="91" name="Google Shape;176;p27">
              <a:extLst>
                <a:ext uri="{FF2B5EF4-FFF2-40B4-BE49-F238E27FC236}">
                  <a16:creationId xmlns:a16="http://schemas.microsoft.com/office/drawing/2014/main" id="{251CEAC5-C91D-11E7-9E08-772496482BCB}"/>
                </a:ext>
              </a:extLst>
            </p:cNvPr>
            <p:cNvSpPr txBox="1"/>
            <p:nvPr/>
          </p:nvSpPr>
          <p:spPr>
            <a:xfrm>
              <a:off x="2081101" y="3546528"/>
              <a:ext cx="997800" cy="4812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1C4587"/>
                  </a:solidFill>
                  <a:effectLst/>
                  <a:uLnTx/>
                  <a:uFillTx/>
                  <a:latin typeface="Proxima Nova"/>
                  <a:ea typeface="Proxima Nova"/>
                  <a:cs typeface="Proxima Nova"/>
                  <a:sym typeface="Proxima Nova"/>
                </a:rPr>
                <a:t>Active Region</a:t>
              </a:r>
              <a:endParaRPr kumimoji="0" sz="1800" b="1" i="0" u="none" strike="noStrike" kern="1200" cap="none" spc="0" normalizeH="0" baseline="0" noProof="0">
                <a:ln>
                  <a:noFill/>
                </a:ln>
                <a:solidFill>
                  <a:srgbClr val="1C4587"/>
                </a:solidFill>
                <a:effectLst/>
                <a:uLnTx/>
                <a:uFillTx/>
                <a:latin typeface="Proxima Nova"/>
                <a:ea typeface="Proxima Nova"/>
                <a:cs typeface="Proxima Nova"/>
                <a:sym typeface="Proxima Nova"/>
              </a:endParaRPr>
            </a:p>
          </p:txBody>
        </p:sp>
        <p:sp>
          <p:nvSpPr>
            <p:cNvPr id="93" name="Google Shape;179;p27">
              <a:extLst>
                <a:ext uri="{FF2B5EF4-FFF2-40B4-BE49-F238E27FC236}">
                  <a16:creationId xmlns:a16="http://schemas.microsoft.com/office/drawing/2014/main" id="{5163F8B2-70DB-F819-A644-92258EF4B6D2}"/>
                </a:ext>
              </a:extLst>
            </p:cNvPr>
            <p:cNvSpPr txBox="1"/>
            <p:nvPr/>
          </p:nvSpPr>
          <p:spPr>
            <a:xfrm>
              <a:off x="1060299" y="2918067"/>
              <a:ext cx="1374600" cy="572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Storage Node (SN)</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94" name="Google Shape;180;p27">
              <a:extLst>
                <a:ext uri="{FF2B5EF4-FFF2-40B4-BE49-F238E27FC236}">
                  <a16:creationId xmlns:a16="http://schemas.microsoft.com/office/drawing/2014/main" id="{2643B4E3-8A0B-5B9E-EA84-71994CDC12FD}"/>
                </a:ext>
              </a:extLst>
            </p:cNvPr>
            <p:cNvSpPr txBox="1"/>
            <p:nvPr/>
          </p:nvSpPr>
          <p:spPr>
            <a:xfrm>
              <a:off x="1749650" y="2031875"/>
              <a:ext cx="1091100" cy="436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Bitline </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Contact</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95" name="Google Shape;181;p27">
              <a:extLst>
                <a:ext uri="{FF2B5EF4-FFF2-40B4-BE49-F238E27FC236}">
                  <a16:creationId xmlns:a16="http://schemas.microsoft.com/office/drawing/2014/main" id="{70E53122-AD00-3255-79CD-95B960261323}"/>
                </a:ext>
              </a:extLst>
            </p:cNvPr>
            <p:cNvSpPr/>
            <p:nvPr/>
          </p:nvSpPr>
          <p:spPr>
            <a:xfrm>
              <a:off x="3030400" y="2206450"/>
              <a:ext cx="843900" cy="696600"/>
            </a:xfrm>
            <a:prstGeom prst="rect">
              <a:avLst/>
            </a:prstGeom>
            <a:noFill/>
            <a:ln w="19050"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6" name="Google Shape;182;p27">
              <a:extLst>
                <a:ext uri="{FF2B5EF4-FFF2-40B4-BE49-F238E27FC236}">
                  <a16:creationId xmlns:a16="http://schemas.microsoft.com/office/drawing/2014/main" id="{BF118B6E-CF2C-84C4-77B5-6CDFB2FFFAD1}"/>
                </a:ext>
              </a:extLst>
            </p:cNvPr>
            <p:cNvSpPr txBox="1"/>
            <p:nvPr/>
          </p:nvSpPr>
          <p:spPr>
            <a:xfrm>
              <a:off x="3072350" y="1868175"/>
              <a:ext cx="997800" cy="348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Cell</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97" name="Google Shape;183;p27">
              <a:extLst>
                <a:ext uri="{FF2B5EF4-FFF2-40B4-BE49-F238E27FC236}">
                  <a16:creationId xmlns:a16="http://schemas.microsoft.com/office/drawing/2014/main" id="{53CBAAD1-F87E-C9B5-7134-A4EAE62E7EEB}"/>
                </a:ext>
              </a:extLst>
            </p:cNvPr>
            <p:cNvSpPr/>
            <p:nvPr/>
          </p:nvSpPr>
          <p:spPr>
            <a:xfrm>
              <a:off x="5135550" y="337670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8" name="Google Shape;184;p27">
              <a:extLst>
                <a:ext uri="{FF2B5EF4-FFF2-40B4-BE49-F238E27FC236}">
                  <a16:creationId xmlns:a16="http://schemas.microsoft.com/office/drawing/2014/main" id="{36890906-409E-46F2-C47B-DF88C7E8A542}"/>
                </a:ext>
              </a:extLst>
            </p:cNvPr>
            <p:cNvSpPr/>
            <p:nvPr/>
          </p:nvSpPr>
          <p:spPr>
            <a:xfrm rot="10800000">
              <a:off x="7139553" y="289550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9" name="Google Shape;185;p27">
              <a:extLst>
                <a:ext uri="{FF2B5EF4-FFF2-40B4-BE49-F238E27FC236}">
                  <a16:creationId xmlns:a16="http://schemas.microsoft.com/office/drawing/2014/main" id="{52791A93-66A7-DF61-23E3-CE6C6B9F6C77}"/>
                </a:ext>
              </a:extLst>
            </p:cNvPr>
            <p:cNvSpPr/>
            <p:nvPr/>
          </p:nvSpPr>
          <p:spPr>
            <a:xfrm rot="10800000">
              <a:off x="5385400" y="289550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0" name="Google Shape;186;p27">
              <a:extLst>
                <a:ext uri="{FF2B5EF4-FFF2-40B4-BE49-F238E27FC236}">
                  <a16:creationId xmlns:a16="http://schemas.microsoft.com/office/drawing/2014/main" id="{1F37468F-2A55-C83D-37CD-76BD89B34CF8}"/>
                </a:ext>
              </a:extLst>
            </p:cNvPr>
            <p:cNvSpPr/>
            <p:nvPr/>
          </p:nvSpPr>
          <p:spPr>
            <a:xfrm rot="10800000">
              <a:off x="6283845" y="289550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1" name="Google Shape;187;p27">
              <a:extLst>
                <a:ext uri="{FF2B5EF4-FFF2-40B4-BE49-F238E27FC236}">
                  <a16:creationId xmlns:a16="http://schemas.microsoft.com/office/drawing/2014/main" id="{44609661-3E7C-842A-AC0F-5789CAD2BF01}"/>
                </a:ext>
              </a:extLst>
            </p:cNvPr>
            <p:cNvSpPr/>
            <p:nvPr/>
          </p:nvSpPr>
          <p:spPr>
            <a:xfrm>
              <a:off x="6391700" y="2401825"/>
              <a:ext cx="333000" cy="522300"/>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2" name="Google Shape;188;p27">
              <a:extLst>
                <a:ext uri="{FF2B5EF4-FFF2-40B4-BE49-F238E27FC236}">
                  <a16:creationId xmlns:a16="http://schemas.microsoft.com/office/drawing/2014/main" id="{9FAF0142-0392-BE24-674D-2D994B67DE80}"/>
                </a:ext>
              </a:extLst>
            </p:cNvPr>
            <p:cNvSpPr/>
            <p:nvPr/>
          </p:nvSpPr>
          <p:spPr>
            <a:xfrm rot="8100000">
              <a:off x="2317557" y="2739330"/>
              <a:ext cx="1616013" cy="373514"/>
            </a:xfrm>
            <a:prstGeom prst="flowChartTerminator">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3" name="Google Shape;178;p27">
              <a:extLst>
                <a:ext uri="{FF2B5EF4-FFF2-40B4-BE49-F238E27FC236}">
                  <a16:creationId xmlns:a16="http://schemas.microsoft.com/office/drawing/2014/main" id="{24E27AE6-E3C1-9F84-D3B7-75FF1410D859}"/>
                </a:ext>
              </a:extLst>
            </p:cNvPr>
            <p:cNvSpPr/>
            <p:nvPr/>
          </p:nvSpPr>
          <p:spPr>
            <a:xfrm>
              <a:off x="2577599" y="3235693"/>
              <a:ext cx="251700" cy="251700"/>
            </a:xfrm>
            <a:prstGeom prst="ellipse">
              <a:avLst/>
            </a:prstGeom>
            <a:solidFill>
              <a:srgbClr val="6D9EEB"/>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4" name="Google Shape;189;p27">
              <a:extLst>
                <a:ext uri="{FF2B5EF4-FFF2-40B4-BE49-F238E27FC236}">
                  <a16:creationId xmlns:a16="http://schemas.microsoft.com/office/drawing/2014/main" id="{83546274-515A-40B6-2717-FAAE9F280041}"/>
                </a:ext>
              </a:extLst>
            </p:cNvPr>
            <p:cNvSpPr/>
            <p:nvPr/>
          </p:nvSpPr>
          <p:spPr>
            <a:xfrm>
              <a:off x="3115555" y="2080050"/>
              <a:ext cx="106800" cy="1791300"/>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5" name="Google Shape;190;p27">
              <a:extLst>
                <a:ext uri="{FF2B5EF4-FFF2-40B4-BE49-F238E27FC236}">
                  <a16:creationId xmlns:a16="http://schemas.microsoft.com/office/drawing/2014/main" id="{D1E9CFF1-D379-591C-73E6-6161EB2D50A9}"/>
                </a:ext>
              </a:extLst>
            </p:cNvPr>
            <p:cNvSpPr/>
            <p:nvPr/>
          </p:nvSpPr>
          <p:spPr>
            <a:xfrm>
              <a:off x="3421859" y="2364828"/>
              <a:ext cx="251700" cy="251700"/>
            </a:xfrm>
            <a:prstGeom prst="ellipse">
              <a:avLst/>
            </a:prstGeom>
            <a:solidFill>
              <a:srgbClr val="6D9EEB"/>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6" name="Google Shape;191;p27">
              <a:extLst>
                <a:ext uri="{FF2B5EF4-FFF2-40B4-BE49-F238E27FC236}">
                  <a16:creationId xmlns:a16="http://schemas.microsoft.com/office/drawing/2014/main" id="{8323489D-968B-2833-69EE-8EAB6BD0531B}"/>
                </a:ext>
              </a:extLst>
            </p:cNvPr>
            <p:cNvSpPr/>
            <p:nvPr/>
          </p:nvSpPr>
          <p:spPr>
            <a:xfrm rot="5400000">
              <a:off x="3085369" y="2079825"/>
              <a:ext cx="106800" cy="1265700"/>
            </a:xfrm>
            <a:prstGeom prst="rect">
              <a:avLst/>
            </a:prstGeom>
            <a:solidFill>
              <a:srgbClr val="F3F3F3"/>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7" name="Google Shape;192;p27">
              <a:extLst>
                <a:ext uri="{FF2B5EF4-FFF2-40B4-BE49-F238E27FC236}">
                  <a16:creationId xmlns:a16="http://schemas.microsoft.com/office/drawing/2014/main" id="{0F56B736-EC6C-245A-7D3F-0C3EB5CB4A75}"/>
                </a:ext>
              </a:extLst>
            </p:cNvPr>
            <p:cNvSpPr/>
            <p:nvPr/>
          </p:nvSpPr>
          <p:spPr>
            <a:xfrm rot="5400000">
              <a:off x="3085369" y="2472222"/>
              <a:ext cx="106800" cy="1265700"/>
            </a:xfrm>
            <a:prstGeom prst="rect">
              <a:avLst/>
            </a:prstGeom>
            <a:solidFill>
              <a:srgbClr val="F3F3F3"/>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8" name="Google Shape;193;p27">
              <a:extLst>
                <a:ext uri="{FF2B5EF4-FFF2-40B4-BE49-F238E27FC236}">
                  <a16:creationId xmlns:a16="http://schemas.microsoft.com/office/drawing/2014/main" id="{A397973C-6971-9A15-D6E7-A759FFDF79F4}"/>
                </a:ext>
              </a:extLst>
            </p:cNvPr>
            <p:cNvSpPr/>
            <p:nvPr/>
          </p:nvSpPr>
          <p:spPr>
            <a:xfrm>
              <a:off x="3102363" y="2836875"/>
              <a:ext cx="140700" cy="140700"/>
            </a:xfrm>
            <a:prstGeom prst="ellipse">
              <a:avLst/>
            </a:prstGeom>
            <a:solidFill>
              <a:srgbClr val="EEEEEE"/>
            </a:solidFill>
            <a:ln w="2857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9" name="Google Shape;194;p27">
              <a:extLst>
                <a:ext uri="{FF2B5EF4-FFF2-40B4-BE49-F238E27FC236}">
                  <a16:creationId xmlns:a16="http://schemas.microsoft.com/office/drawing/2014/main" id="{5096D555-AED7-C268-819B-EBC6033B9F49}"/>
                </a:ext>
              </a:extLst>
            </p:cNvPr>
            <p:cNvSpPr/>
            <p:nvPr/>
          </p:nvSpPr>
          <p:spPr>
            <a:xfrm>
              <a:off x="5505675" y="1897700"/>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0" name="Google Shape;195;p27">
              <a:extLst>
                <a:ext uri="{FF2B5EF4-FFF2-40B4-BE49-F238E27FC236}">
                  <a16:creationId xmlns:a16="http://schemas.microsoft.com/office/drawing/2014/main" id="{80D7F781-FD6D-C99F-13CF-218231889769}"/>
                </a:ext>
              </a:extLst>
            </p:cNvPr>
            <p:cNvSpPr txBox="1"/>
            <p:nvPr/>
          </p:nvSpPr>
          <p:spPr>
            <a:xfrm rot="16198966">
              <a:off x="5146064" y="2265291"/>
              <a:ext cx="1027335" cy="233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Capacitor</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11" name="Google Shape;196;p27">
              <a:extLst>
                <a:ext uri="{FF2B5EF4-FFF2-40B4-BE49-F238E27FC236}">
                  <a16:creationId xmlns:a16="http://schemas.microsoft.com/office/drawing/2014/main" id="{8D417004-10D5-5D42-3D31-6263BBD087F8}"/>
                </a:ext>
              </a:extLst>
            </p:cNvPr>
            <p:cNvSpPr/>
            <p:nvPr/>
          </p:nvSpPr>
          <p:spPr>
            <a:xfrm>
              <a:off x="5834600" y="289550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112" name="Google Shape;197;p27">
              <a:extLst>
                <a:ext uri="{FF2B5EF4-FFF2-40B4-BE49-F238E27FC236}">
                  <a16:creationId xmlns:a16="http://schemas.microsoft.com/office/drawing/2014/main" id="{CDD46D4B-0D74-AFF5-6CBC-75A5F985EDF8}"/>
                </a:ext>
              </a:extLst>
            </p:cNvPr>
            <p:cNvSpPr/>
            <p:nvPr/>
          </p:nvSpPr>
          <p:spPr>
            <a:xfrm>
              <a:off x="6712225" y="289550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3" name="Google Shape;198;p27">
              <a:extLst>
                <a:ext uri="{FF2B5EF4-FFF2-40B4-BE49-F238E27FC236}">
                  <a16:creationId xmlns:a16="http://schemas.microsoft.com/office/drawing/2014/main" id="{B7FE0C34-0DB1-328F-F382-08009D22AA74}"/>
                </a:ext>
              </a:extLst>
            </p:cNvPr>
            <p:cNvSpPr/>
            <p:nvPr/>
          </p:nvSpPr>
          <p:spPr>
            <a:xfrm>
              <a:off x="7259850" y="1897700"/>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4" name="Google Shape;199;p27">
              <a:extLst>
                <a:ext uri="{FF2B5EF4-FFF2-40B4-BE49-F238E27FC236}">
                  <a16:creationId xmlns:a16="http://schemas.microsoft.com/office/drawing/2014/main" id="{3F11BDF5-177B-1854-E982-625AE000C011}"/>
                </a:ext>
              </a:extLst>
            </p:cNvPr>
            <p:cNvSpPr txBox="1"/>
            <p:nvPr/>
          </p:nvSpPr>
          <p:spPr>
            <a:xfrm>
              <a:off x="5815925" y="3052450"/>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WL</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115" name="Google Shape;200;p27">
              <a:extLst>
                <a:ext uri="{FF2B5EF4-FFF2-40B4-BE49-F238E27FC236}">
                  <a16:creationId xmlns:a16="http://schemas.microsoft.com/office/drawing/2014/main" id="{B6D5FCF6-BF4F-44E3-0BD1-53CB56B52728}"/>
                </a:ext>
              </a:extLst>
            </p:cNvPr>
            <p:cNvSpPr/>
            <p:nvPr/>
          </p:nvSpPr>
          <p:spPr>
            <a:xfrm>
              <a:off x="5751313" y="2996613"/>
              <a:ext cx="696525" cy="696620"/>
            </a:xfrm>
            <a:custGeom>
              <a:avLst/>
              <a:gdLst/>
              <a:ahLst/>
              <a:cxnLst/>
              <a:rect l="l" t="t" r="r" b="b"/>
              <a:pathLst>
                <a:path w="27861" h="25986" extrusionOk="0">
                  <a:moveTo>
                    <a:pt x="0" y="0"/>
                  </a:moveTo>
                  <a:lnTo>
                    <a:pt x="4822" y="25986"/>
                  </a:lnTo>
                  <a:lnTo>
                    <a:pt x="24111" y="25986"/>
                  </a:lnTo>
                  <a:lnTo>
                    <a:pt x="27861" y="268"/>
                  </a:lnTo>
                </a:path>
              </a:pathLst>
            </a:custGeom>
            <a:noFill/>
            <a:ln w="19050" cap="flat" cmpd="sng">
              <a:solidFill>
                <a:srgbClr val="FFFFFF"/>
              </a:solidFill>
              <a:prstDash val="solid"/>
              <a:round/>
              <a:headEnd type="stealth" w="med" len="med"/>
              <a:tailEnd type="stealth"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000000"/>
                </a:solidFill>
                <a:effectLst/>
                <a:uLnTx/>
                <a:uFillTx/>
                <a:latin typeface="Tahoma"/>
                <a:ea typeface="+mn-ea"/>
                <a:cs typeface="+mn-cs"/>
              </a:endParaRPr>
            </a:p>
          </p:txBody>
        </p:sp>
        <p:sp>
          <p:nvSpPr>
            <p:cNvPr id="116" name="Google Shape;201;p27">
              <a:extLst>
                <a:ext uri="{FF2B5EF4-FFF2-40B4-BE49-F238E27FC236}">
                  <a16:creationId xmlns:a16="http://schemas.microsoft.com/office/drawing/2014/main" id="{F687E10C-D117-CC51-9A6B-B5C00BF8BC67}"/>
                </a:ext>
              </a:extLst>
            </p:cNvPr>
            <p:cNvSpPr txBox="1"/>
            <p:nvPr/>
          </p:nvSpPr>
          <p:spPr>
            <a:xfrm>
              <a:off x="5613900" y="3765725"/>
              <a:ext cx="997800" cy="233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srgbClr val="FFFFFF"/>
                  </a:solidFill>
                  <a:effectLst/>
                  <a:uLnTx/>
                  <a:uFillTx/>
                  <a:latin typeface="Proxima Nova"/>
                  <a:ea typeface="Proxima Nova"/>
                  <a:cs typeface="Proxima Nova"/>
                  <a:sym typeface="Proxima Nova"/>
                </a:rPr>
                <a:t>Channel</a:t>
              </a:r>
              <a:endParaRPr kumimoji="0" sz="1800" b="0" i="0" u="none" strike="noStrike" kern="1200" cap="none" spc="0" normalizeH="0" baseline="0" noProof="0">
                <a:ln>
                  <a:noFill/>
                </a:ln>
                <a:solidFill>
                  <a:srgbClr val="FFFFFF"/>
                </a:solidFill>
                <a:effectLst/>
                <a:uLnTx/>
                <a:uFillTx/>
                <a:latin typeface="Proxima Nova"/>
                <a:ea typeface="Proxima Nova"/>
                <a:cs typeface="Proxima Nova"/>
                <a:sym typeface="Proxima Nova"/>
              </a:endParaRPr>
            </a:p>
          </p:txBody>
        </p:sp>
        <p:sp>
          <p:nvSpPr>
            <p:cNvPr id="117" name="Google Shape;202;p27">
              <a:extLst>
                <a:ext uri="{FF2B5EF4-FFF2-40B4-BE49-F238E27FC236}">
                  <a16:creationId xmlns:a16="http://schemas.microsoft.com/office/drawing/2014/main" id="{8261E090-787A-33AD-208F-425E4EAE3E67}"/>
                </a:ext>
              </a:extLst>
            </p:cNvPr>
            <p:cNvSpPr txBox="1"/>
            <p:nvPr/>
          </p:nvSpPr>
          <p:spPr>
            <a:xfrm>
              <a:off x="1794875" y="4387850"/>
              <a:ext cx="2111400" cy="46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Top View</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118" name="Google Shape;203;p27">
              <a:extLst>
                <a:ext uri="{FF2B5EF4-FFF2-40B4-BE49-F238E27FC236}">
                  <a16:creationId xmlns:a16="http://schemas.microsoft.com/office/drawing/2014/main" id="{278D8EE0-7965-9895-1648-7B8FDBB25D3F}"/>
                </a:ext>
              </a:extLst>
            </p:cNvPr>
            <p:cNvSpPr txBox="1"/>
            <p:nvPr/>
          </p:nvSpPr>
          <p:spPr>
            <a:xfrm>
              <a:off x="5502475" y="4387850"/>
              <a:ext cx="2111400" cy="46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Cross Section</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119" name="Google Shape;204;p27">
              <a:extLst>
                <a:ext uri="{FF2B5EF4-FFF2-40B4-BE49-F238E27FC236}">
                  <a16:creationId xmlns:a16="http://schemas.microsoft.com/office/drawing/2014/main" id="{A9F884A3-8C60-2FE3-7F8E-C721DC146724}"/>
                </a:ext>
              </a:extLst>
            </p:cNvPr>
            <p:cNvSpPr txBox="1"/>
            <p:nvPr/>
          </p:nvSpPr>
          <p:spPr>
            <a:xfrm>
              <a:off x="7067399" y="3902250"/>
              <a:ext cx="921600" cy="233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srgbClr val="FFFFFF"/>
                  </a:solidFill>
                  <a:effectLst/>
                  <a:uLnTx/>
                  <a:uFillTx/>
                  <a:latin typeface="Proxima Nova"/>
                  <a:ea typeface="Proxima Nova"/>
                  <a:cs typeface="Proxima Nova"/>
                  <a:sym typeface="Proxima Nova"/>
                </a:rPr>
                <a:t>P-Well</a:t>
              </a:r>
              <a:endParaRPr kumimoji="0" sz="1800" b="0" i="0" u="none" strike="noStrike" kern="1200" cap="none" spc="0" normalizeH="0" baseline="0" noProof="0">
                <a:ln>
                  <a:noFill/>
                </a:ln>
                <a:solidFill>
                  <a:srgbClr val="FFFFFF"/>
                </a:solidFill>
                <a:effectLst/>
                <a:uLnTx/>
                <a:uFillTx/>
                <a:latin typeface="Proxima Nova"/>
                <a:ea typeface="Proxima Nova"/>
                <a:cs typeface="Proxima Nova"/>
                <a:sym typeface="Proxima Nova"/>
              </a:endParaRPr>
            </a:p>
          </p:txBody>
        </p:sp>
        <p:sp>
          <p:nvSpPr>
            <p:cNvPr id="120" name="Google Shape;205;p27">
              <a:extLst>
                <a:ext uri="{FF2B5EF4-FFF2-40B4-BE49-F238E27FC236}">
                  <a16:creationId xmlns:a16="http://schemas.microsoft.com/office/drawing/2014/main" id="{5553FFF1-7C2F-5B16-CE80-BCB60E2E3309}"/>
                </a:ext>
              </a:extLst>
            </p:cNvPr>
            <p:cNvSpPr/>
            <p:nvPr/>
          </p:nvSpPr>
          <p:spPr>
            <a:xfrm>
              <a:off x="6358700" y="280162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21" name="Google Shape;206;p27">
              <a:extLst>
                <a:ext uri="{FF2B5EF4-FFF2-40B4-BE49-F238E27FC236}">
                  <a16:creationId xmlns:a16="http://schemas.microsoft.com/office/drawing/2014/main" id="{FF5679BB-C863-A8B8-1F97-03A56FFD8CC4}"/>
                </a:ext>
              </a:extLst>
            </p:cNvPr>
            <p:cNvSpPr txBox="1"/>
            <p:nvPr/>
          </p:nvSpPr>
          <p:spPr>
            <a:xfrm>
              <a:off x="7255800" y="2967200"/>
              <a:ext cx="399000" cy="333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srgbClr val="FFFFFF"/>
                  </a:solidFill>
                  <a:effectLst/>
                  <a:uLnTx/>
                  <a:uFillTx/>
                  <a:latin typeface="Proxima Nova"/>
                  <a:ea typeface="Proxima Nova"/>
                  <a:cs typeface="Proxima Nova"/>
                  <a:sym typeface="Proxima Nova"/>
                </a:rPr>
                <a:t>n+</a:t>
              </a:r>
              <a:endParaRPr kumimoji="0" sz="1800" b="0" i="0" u="none" strike="noStrike" kern="1200" cap="none" spc="0" normalizeH="0" baseline="0" noProof="0">
                <a:ln>
                  <a:noFill/>
                </a:ln>
                <a:solidFill>
                  <a:srgbClr val="FFFFFF"/>
                </a:solidFill>
                <a:effectLst/>
                <a:uLnTx/>
                <a:uFillTx/>
                <a:latin typeface="Proxima Nova"/>
                <a:ea typeface="Proxima Nova"/>
                <a:cs typeface="Proxima Nova"/>
                <a:sym typeface="Proxima Nova"/>
              </a:endParaRPr>
            </a:p>
          </p:txBody>
        </p:sp>
        <p:sp>
          <p:nvSpPr>
            <p:cNvPr id="122" name="Google Shape;208;p27">
              <a:extLst>
                <a:ext uri="{FF2B5EF4-FFF2-40B4-BE49-F238E27FC236}">
                  <a16:creationId xmlns:a16="http://schemas.microsoft.com/office/drawing/2014/main" id="{7AF7794C-C7BE-C79D-2B61-E8C3CC4A96C4}"/>
                </a:ext>
              </a:extLst>
            </p:cNvPr>
            <p:cNvSpPr txBox="1"/>
            <p:nvPr/>
          </p:nvSpPr>
          <p:spPr>
            <a:xfrm>
              <a:off x="6360575" y="2050600"/>
              <a:ext cx="399000" cy="2898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123" name="Google Shape;209;p27">
              <a:extLst>
                <a:ext uri="{FF2B5EF4-FFF2-40B4-BE49-F238E27FC236}">
                  <a16:creationId xmlns:a16="http://schemas.microsoft.com/office/drawing/2014/main" id="{E203A457-BFEE-7A68-DE6B-F4829661862A}"/>
                </a:ext>
              </a:extLst>
            </p:cNvPr>
            <p:cNvSpPr txBox="1"/>
            <p:nvPr/>
          </p:nvSpPr>
          <p:spPr>
            <a:xfrm>
              <a:off x="5343313" y="2976500"/>
              <a:ext cx="548700" cy="4002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SN</a:t>
              </a: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24" name="Google Shape;210;p27">
              <a:extLst>
                <a:ext uri="{FF2B5EF4-FFF2-40B4-BE49-F238E27FC236}">
                  <a16:creationId xmlns:a16="http://schemas.microsoft.com/office/drawing/2014/main" id="{1B59EC0E-D835-1A4B-372D-26DB7722FEB7}"/>
                </a:ext>
              </a:extLst>
            </p:cNvPr>
            <p:cNvSpPr/>
            <p:nvPr/>
          </p:nvSpPr>
          <p:spPr>
            <a:xfrm>
              <a:off x="5287425" y="1756700"/>
              <a:ext cx="1265700" cy="2378400"/>
            </a:xfrm>
            <a:prstGeom prst="rect">
              <a:avLst/>
            </a:prstGeom>
            <a:noFill/>
            <a:ln w="19050"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cxnSp>
          <p:nvCxnSpPr>
            <p:cNvPr id="125" name="Google Shape;211;p27">
              <a:extLst>
                <a:ext uri="{FF2B5EF4-FFF2-40B4-BE49-F238E27FC236}">
                  <a16:creationId xmlns:a16="http://schemas.microsoft.com/office/drawing/2014/main" id="{13627259-5053-0C08-E867-BE13FC5898AC}"/>
                </a:ext>
              </a:extLst>
            </p:cNvPr>
            <p:cNvCxnSpPr/>
            <p:nvPr/>
          </p:nvCxnSpPr>
          <p:spPr>
            <a:xfrm rot="10800000">
              <a:off x="2604305" y="2506455"/>
              <a:ext cx="512100" cy="396600"/>
            </a:xfrm>
            <a:prstGeom prst="straightConnector1">
              <a:avLst/>
            </a:prstGeom>
            <a:noFill/>
            <a:ln w="19050" cap="flat" cmpd="sng">
              <a:solidFill>
                <a:srgbClr val="000000"/>
              </a:solidFill>
              <a:prstDash val="solid"/>
              <a:round/>
              <a:headEnd type="none" w="med" len="med"/>
              <a:tailEnd type="stealth" w="med" len="med"/>
            </a:ln>
          </p:spPr>
        </p:cxnSp>
        <p:cxnSp>
          <p:nvCxnSpPr>
            <p:cNvPr id="92" name="Google Shape;177;p27">
              <a:extLst>
                <a:ext uri="{FF2B5EF4-FFF2-40B4-BE49-F238E27FC236}">
                  <a16:creationId xmlns:a16="http://schemas.microsoft.com/office/drawing/2014/main" id="{81E36DE1-5CBF-F0F0-8A6F-2C7D22A07672}"/>
                </a:ext>
              </a:extLst>
            </p:cNvPr>
            <p:cNvCxnSpPr>
              <a:cxnSpLocks/>
            </p:cNvCxnSpPr>
            <p:nvPr/>
          </p:nvCxnSpPr>
          <p:spPr>
            <a:xfrm flipH="1" flipV="1">
              <a:off x="2220924" y="3266950"/>
              <a:ext cx="373075" cy="6987"/>
            </a:xfrm>
            <a:prstGeom prst="straightConnector1">
              <a:avLst/>
            </a:prstGeom>
            <a:noFill/>
            <a:ln w="19050" cap="flat" cmpd="sng">
              <a:solidFill>
                <a:srgbClr val="000000"/>
              </a:solidFill>
              <a:prstDash val="solid"/>
              <a:round/>
              <a:headEnd type="none" w="med" len="med"/>
              <a:tailEnd type="stealth" w="med" len="med"/>
            </a:ln>
          </p:spPr>
        </p:cxnSp>
      </p:grpSp>
    </p:spTree>
    <p:extLst>
      <p:ext uri="{BB962C8B-B14F-4D97-AF65-F5344CB8AC3E}">
        <p14:creationId xmlns:p14="http://schemas.microsoft.com/office/powerpoint/2010/main" val="4016243017"/>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Silicon-Level Disturbance Mechanism</a:t>
            </a:r>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lvl="0" indent="0" algn="l" rtl="0">
              <a:lnSpc>
                <a:spcPct val="115000"/>
              </a:lnSpc>
              <a:spcBef>
                <a:spcPts val="0"/>
              </a:spcBef>
              <a:spcAft>
                <a:spcPts val="600"/>
              </a:spcAft>
              <a:buSzPts val="1800"/>
              <a:buNone/>
            </a:pPr>
            <a:r>
              <a:rPr lang="en-GB" b="1" dirty="0"/>
              <a:t>Electron Migration &amp; Injection</a:t>
            </a:r>
          </a:p>
          <a:p>
            <a:pPr marL="0" indent="0">
              <a:lnSpc>
                <a:spcPct val="115000"/>
              </a:lnSpc>
              <a:spcBef>
                <a:spcPts val="0"/>
              </a:spcBef>
              <a:spcAft>
                <a:spcPts val="600"/>
              </a:spcAft>
              <a:buSzPts val="1800"/>
              <a:buNone/>
            </a:pPr>
            <a:r>
              <a:rPr lang="en-GB" sz="2000" dirty="0"/>
              <a:t>High-level: Electrons migrate from the </a:t>
            </a:r>
            <a:r>
              <a:rPr lang="en-GB" sz="2000" dirty="0" err="1"/>
              <a:t>aggr</a:t>
            </a:r>
            <a:r>
              <a:rPr lang="en-GB" sz="2000" dirty="0"/>
              <a:t> channel to the victim node</a:t>
            </a:r>
          </a:p>
          <a:p>
            <a:pPr marL="0" lvl="0" indent="0" algn="l" rtl="0">
              <a:lnSpc>
                <a:spcPct val="115000"/>
              </a:lnSpc>
              <a:spcBef>
                <a:spcPts val="0"/>
              </a:spcBef>
              <a:spcAft>
                <a:spcPts val="600"/>
              </a:spcAft>
              <a:buSzPts val="1800"/>
              <a:buNone/>
            </a:pPr>
            <a:endParaRPr lang="en-GB" b="1" dirty="0"/>
          </a:p>
        </p:txBody>
      </p:sp>
      <p:grpSp>
        <p:nvGrpSpPr>
          <p:cNvPr id="86" name="Group 85">
            <a:extLst>
              <a:ext uri="{FF2B5EF4-FFF2-40B4-BE49-F238E27FC236}">
                <a16:creationId xmlns:a16="http://schemas.microsoft.com/office/drawing/2014/main" id="{E50CF7CC-2585-5465-4D18-9137C47C69D1}"/>
              </a:ext>
            </a:extLst>
          </p:cNvPr>
          <p:cNvGrpSpPr/>
          <p:nvPr/>
        </p:nvGrpSpPr>
        <p:grpSpPr>
          <a:xfrm>
            <a:off x="-19284" y="2418460"/>
            <a:ext cx="8688536" cy="3786743"/>
            <a:chOff x="1060299" y="1868175"/>
            <a:chExt cx="6840651" cy="2981375"/>
          </a:xfrm>
        </p:grpSpPr>
        <p:sp>
          <p:nvSpPr>
            <p:cNvPr id="87" name="Google Shape;172;p27">
              <a:extLst>
                <a:ext uri="{FF2B5EF4-FFF2-40B4-BE49-F238E27FC236}">
                  <a16:creationId xmlns:a16="http://schemas.microsoft.com/office/drawing/2014/main" id="{EB341D19-59F4-9DBB-D231-11220E511F93}"/>
                </a:ext>
              </a:extLst>
            </p:cNvPr>
            <p:cNvSpPr txBox="1"/>
            <p:nvPr/>
          </p:nvSpPr>
          <p:spPr>
            <a:xfrm>
              <a:off x="3293374" y="3266950"/>
              <a:ext cx="1092109" cy="360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err="1">
                  <a:ln>
                    <a:noFill/>
                  </a:ln>
                  <a:solidFill>
                    <a:srgbClr val="000000"/>
                  </a:solidFill>
                  <a:effectLst/>
                  <a:uLnTx/>
                  <a:uFillTx/>
                  <a:latin typeface="Proxima Nova"/>
                  <a:ea typeface="Proxima Nova"/>
                  <a:cs typeface="Proxima Nova"/>
                  <a:sym typeface="Proxima Nova"/>
                </a:rPr>
                <a:t>Wordline</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88" name="Google Shape;173;p27">
              <a:extLst>
                <a:ext uri="{FF2B5EF4-FFF2-40B4-BE49-F238E27FC236}">
                  <a16:creationId xmlns:a16="http://schemas.microsoft.com/office/drawing/2014/main" id="{551479E6-D9F5-9EF2-CF50-36BB0F929C54}"/>
                </a:ext>
              </a:extLst>
            </p:cNvPr>
            <p:cNvSpPr txBox="1"/>
            <p:nvPr/>
          </p:nvSpPr>
          <p:spPr>
            <a:xfrm>
              <a:off x="2650413" y="3932425"/>
              <a:ext cx="997800" cy="400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Bitline</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cxnSp>
          <p:nvCxnSpPr>
            <p:cNvPr id="89" name="Google Shape;174;p27">
              <a:extLst>
                <a:ext uri="{FF2B5EF4-FFF2-40B4-BE49-F238E27FC236}">
                  <a16:creationId xmlns:a16="http://schemas.microsoft.com/office/drawing/2014/main" id="{7C57C7A9-40D9-7807-40BD-0C514D255D7A}"/>
                </a:ext>
              </a:extLst>
            </p:cNvPr>
            <p:cNvCxnSpPr/>
            <p:nvPr/>
          </p:nvCxnSpPr>
          <p:spPr>
            <a:xfrm>
              <a:off x="3301813" y="3564575"/>
              <a:ext cx="0" cy="408600"/>
            </a:xfrm>
            <a:prstGeom prst="straightConnector1">
              <a:avLst/>
            </a:prstGeom>
            <a:noFill/>
            <a:ln w="19050" cap="flat" cmpd="sng">
              <a:solidFill>
                <a:srgbClr val="000000"/>
              </a:solidFill>
              <a:prstDash val="solid"/>
              <a:round/>
              <a:headEnd type="stealth" w="med" len="med"/>
              <a:tailEnd type="stealth" w="med" len="med"/>
            </a:ln>
          </p:spPr>
        </p:cxnSp>
        <p:cxnSp>
          <p:nvCxnSpPr>
            <p:cNvPr id="90" name="Google Shape;175;p27">
              <a:extLst>
                <a:ext uri="{FF2B5EF4-FFF2-40B4-BE49-F238E27FC236}">
                  <a16:creationId xmlns:a16="http://schemas.microsoft.com/office/drawing/2014/main" id="{8CF8A88B-261E-4044-78D4-6A199242B454}"/>
                </a:ext>
              </a:extLst>
            </p:cNvPr>
            <p:cNvCxnSpPr/>
            <p:nvPr/>
          </p:nvCxnSpPr>
          <p:spPr>
            <a:xfrm rot="10800000">
              <a:off x="3293375" y="3266950"/>
              <a:ext cx="475500" cy="0"/>
            </a:xfrm>
            <a:prstGeom prst="straightConnector1">
              <a:avLst/>
            </a:prstGeom>
            <a:noFill/>
            <a:ln w="19050" cap="flat" cmpd="sng">
              <a:solidFill>
                <a:srgbClr val="000000"/>
              </a:solidFill>
              <a:prstDash val="solid"/>
              <a:round/>
              <a:headEnd type="stealth" w="med" len="med"/>
              <a:tailEnd type="stealth" w="med" len="med"/>
            </a:ln>
          </p:spPr>
        </p:cxnSp>
        <p:sp>
          <p:nvSpPr>
            <p:cNvPr id="91" name="Google Shape;176;p27">
              <a:extLst>
                <a:ext uri="{FF2B5EF4-FFF2-40B4-BE49-F238E27FC236}">
                  <a16:creationId xmlns:a16="http://schemas.microsoft.com/office/drawing/2014/main" id="{251CEAC5-C91D-11E7-9E08-772496482BCB}"/>
                </a:ext>
              </a:extLst>
            </p:cNvPr>
            <p:cNvSpPr txBox="1"/>
            <p:nvPr/>
          </p:nvSpPr>
          <p:spPr>
            <a:xfrm>
              <a:off x="2081101" y="3546528"/>
              <a:ext cx="997800" cy="4812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1C4587"/>
                  </a:solidFill>
                  <a:effectLst/>
                  <a:uLnTx/>
                  <a:uFillTx/>
                  <a:latin typeface="Proxima Nova"/>
                  <a:ea typeface="Proxima Nova"/>
                  <a:cs typeface="Proxima Nova"/>
                  <a:sym typeface="Proxima Nova"/>
                </a:rPr>
                <a:t>Active Region</a:t>
              </a:r>
              <a:endParaRPr kumimoji="0" sz="1800" b="1" i="0" u="none" strike="noStrike" kern="1200" cap="none" spc="0" normalizeH="0" baseline="0" noProof="0">
                <a:ln>
                  <a:noFill/>
                </a:ln>
                <a:solidFill>
                  <a:srgbClr val="1C4587"/>
                </a:solidFill>
                <a:effectLst/>
                <a:uLnTx/>
                <a:uFillTx/>
                <a:latin typeface="Proxima Nova"/>
                <a:ea typeface="Proxima Nova"/>
                <a:cs typeface="Proxima Nova"/>
                <a:sym typeface="Proxima Nova"/>
              </a:endParaRPr>
            </a:p>
          </p:txBody>
        </p:sp>
        <p:sp>
          <p:nvSpPr>
            <p:cNvPr id="93" name="Google Shape;179;p27">
              <a:extLst>
                <a:ext uri="{FF2B5EF4-FFF2-40B4-BE49-F238E27FC236}">
                  <a16:creationId xmlns:a16="http://schemas.microsoft.com/office/drawing/2014/main" id="{5163F8B2-70DB-F819-A644-92258EF4B6D2}"/>
                </a:ext>
              </a:extLst>
            </p:cNvPr>
            <p:cNvSpPr txBox="1"/>
            <p:nvPr/>
          </p:nvSpPr>
          <p:spPr>
            <a:xfrm>
              <a:off x="1060299" y="2918067"/>
              <a:ext cx="1374600" cy="572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Storage Node (SN)</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94" name="Google Shape;180;p27">
              <a:extLst>
                <a:ext uri="{FF2B5EF4-FFF2-40B4-BE49-F238E27FC236}">
                  <a16:creationId xmlns:a16="http://schemas.microsoft.com/office/drawing/2014/main" id="{2643B4E3-8A0B-5B9E-EA84-71994CDC12FD}"/>
                </a:ext>
              </a:extLst>
            </p:cNvPr>
            <p:cNvSpPr txBox="1"/>
            <p:nvPr/>
          </p:nvSpPr>
          <p:spPr>
            <a:xfrm>
              <a:off x="1749650" y="2031875"/>
              <a:ext cx="1091100" cy="436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Bitline </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Contact</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95" name="Google Shape;181;p27">
              <a:extLst>
                <a:ext uri="{FF2B5EF4-FFF2-40B4-BE49-F238E27FC236}">
                  <a16:creationId xmlns:a16="http://schemas.microsoft.com/office/drawing/2014/main" id="{70E53122-AD00-3255-79CD-95B960261323}"/>
                </a:ext>
              </a:extLst>
            </p:cNvPr>
            <p:cNvSpPr/>
            <p:nvPr/>
          </p:nvSpPr>
          <p:spPr>
            <a:xfrm>
              <a:off x="3030400" y="2206450"/>
              <a:ext cx="843900" cy="696600"/>
            </a:xfrm>
            <a:prstGeom prst="rect">
              <a:avLst/>
            </a:prstGeom>
            <a:noFill/>
            <a:ln w="19050"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6" name="Google Shape;182;p27">
              <a:extLst>
                <a:ext uri="{FF2B5EF4-FFF2-40B4-BE49-F238E27FC236}">
                  <a16:creationId xmlns:a16="http://schemas.microsoft.com/office/drawing/2014/main" id="{BF118B6E-CF2C-84C4-77B5-6CDFB2FFFAD1}"/>
                </a:ext>
              </a:extLst>
            </p:cNvPr>
            <p:cNvSpPr txBox="1"/>
            <p:nvPr/>
          </p:nvSpPr>
          <p:spPr>
            <a:xfrm>
              <a:off x="3072350" y="1868175"/>
              <a:ext cx="997800" cy="348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Cell</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97" name="Google Shape;183;p27">
              <a:extLst>
                <a:ext uri="{FF2B5EF4-FFF2-40B4-BE49-F238E27FC236}">
                  <a16:creationId xmlns:a16="http://schemas.microsoft.com/office/drawing/2014/main" id="{53CBAAD1-F87E-C9B5-7134-A4EAE62E7EEB}"/>
                </a:ext>
              </a:extLst>
            </p:cNvPr>
            <p:cNvSpPr/>
            <p:nvPr/>
          </p:nvSpPr>
          <p:spPr>
            <a:xfrm>
              <a:off x="5135550" y="337670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8" name="Google Shape;184;p27">
              <a:extLst>
                <a:ext uri="{FF2B5EF4-FFF2-40B4-BE49-F238E27FC236}">
                  <a16:creationId xmlns:a16="http://schemas.microsoft.com/office/drawing/2014/main" id="{36890906-409E-46F2-C47B-DF88C7E8A542}"/>
                </a:ext>
              </a:extLst>
            </p:cNvPr>
            <p:cNvSpPr/>
            <p:nvPr/>
          </p:nvSpPr>
          <p:spPr>
            <a:xfrm rot="10800000">
              <a:off x="7139553" y="289550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9" name="Google Shape;185;p27">
              <a:extLst>
                <a:ext uri="{FF2B5EF4-FFF2-40B4-BE49-F238E27FC236}">
                  <a16:creationId xmlns:a16="http://schemas.microsoft.com/office/drawing/2014/main" id="{52791A93-66A7-DF61-23E3-CE6C6B9F6C77}"/>
                </a:ext>
              </a:extLst>
            </p:cNvPr>
            <p:cNvSpPr/>
            <p:nvPr/>
          </p:nvSpPr>
          <p:spPr>
            <a:xfrm rot="10800000">
              <a:off x="5385400" y="289550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0" name="Google Shape;186;p27">
              <a:extLst>
                <a:ext uri="{FF2B5EF4-FFF2-40B4-BE49-F238E27FC236}">
                  <a16:creationId xmlns:a16="http://schemas.microsoft.com/office/drawing/2014/main" id="{1F37468F-2A55-C83D-37CD-76BD89B34CF8}"/>
                </a:ext>
              </a:extLst>
            </p:cNvPr>
            <p:cNvSpPr/>
            <p:nvPr/>
          </p:nvSpPr>
          <p:spPr>
            <a:xfrm rot="10800000">
              <a:off x="6283845" y="289550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1" name="Google Shape;187;p27">
              <a:extLst>
                <a:ext uri="{FF2B5EF4-FFF2-40B4-BE49-F238E27FC236}">
                  <a16:creationId xmlns:a16="http://schemas.microsoft.com/office/drawing/2014/main" id="{44609661-3E7C-842A-AC0F-5789CAD2BF01}"/>
                </a:ext>
              </a:extLst>
            </p:cNvPr>
            <p:cNvSpPr/>
            <p:nvPr/>
          </p:nvSpPr>
          <p:spPr>
            <a:xfrm>
              <a:off x="6391700" y="2401825"/>
              <a:ext cx="333000" cy="522300"/>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2" name="Google Shape;188;p27">
              <a:extLst>
                <a:ext uri="{FF2B5EF4-FFF2-40B4-BE49-F238E27FC236}">
                  <a16:creationId xmlns:a16="http://schemas.microsoft.com/office/drawing/2014/main" id="{9FAF0142-0392-BE24-674D-2D994B67DE80}"/>
                </a:ext>
              </a:extLst>
            </p:cNvPr>
            <p:cNvSpPr/>
            <p:nvPr/>
          </p:nvSpPr>
          <p:spPr>
            <a:xfrm rot="8100000">
              <a:off x="2317557" y="2739330"/>
              <a:ext cx="1616013" cy="373514"/>
            </a:xfrm>
            <a:prstGeom prst="flowChartTerminator">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3" name="Google Shape;178;p27">
              <a:extLst>
                <a:ext uri="{FF2B5EF4-FFF2-40B4-BE49-F238E27FC236}">
                  <a16:creationId xmlns:a16="http://schemas.microsoft.com/office/drawing/2014/main" id="{24E27AE6-E3C1-9F84-D3B7-75FF1410D859}"/>
                </a:ext>
              </a:extLst>
            </p:cNvPr>
            <p:cNvSpPr/>
            <p:nvPr/>
          </p:nvSpPr>
          <p:spPr>
            <a:xfrm>
              <a:off x="2577599" y="3235693"/>
              <a:ext cx="251700" cy="251700"/>
            </a:xfrm>
            <a:prstGeom prst="ellipse">
              <a:avLst/>
            </a:prstGeom>
            <a:solidFill>
              <a:srgbClr val="6D9EEB"/>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4" name="Google Shape;189;p27">
              <a:extLst>
                <a:ext uri="{FF2B5EF4-FFF2-40B4-BE49-F238E27FC236}">
                  <a16:creationId xmlns:a16="http://schemas.microsoft.com/office/drawing/2014/main" id="{83546274-515A-40B6-2717-FAAE9F280041}"/>
                </a:ext>
              </a:extLst>
            </p:cNvPr>
            <p:cNvSpPr/>
            <p:nvPr/>
          </p:nvSpPr>
          <p:spPr>
            <a:xfrm>
              <a:off x="3115555" y="2080050"/>
              <a:ext cx="106800" cy="1791300"/>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5" name="Google Shape;190;p27">
              <a:extLst>
                <a:ext uri="{FF2B5EF4-FFF2-40B4-BE49-F238E27FC236}">
                  <a16:creationId xmlns:a16="http://schemas.microsoft.com/office/drawing/2014/main" id="{D1E9CFF1-D379-591C-73E6-6161EB2D50A9}"/>
                </a:ext>
              </a:extLst>
            </p:cNvPr>
            <p:cNvSpPr/>
            <p:nvPr/>
          </p:nvSpPr>
          <p:spPr>
            <a:xfrm>
              <a:off x="3421859" y="2364828"/>
              <a:ext cx="251700" cy="251700"/>
            </a:xfrm>
            <a:prstGeom prst="ellipse">
              <a:avLst/>
            </a:prstGeom>
            <a:solidFill>
              <a:srgbClr val="6D9EEB"/>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6" name="Google Shape;191;p27">
              <a:extLst>
                <a:ext uri="{FF2B5EF4-FFF2-40B4-BE49-F238E27FC236}">
                  <a16:creationId xmlns:a16="http://schemas.microsoft.com/office/drawing/2014/main" id="{8323489D-968B-2833-69EE-8EAB6BD0531B}"/>
                </a:ext>
              </a:extLst>
            </p:cNvPr>
            <p:cNvSpPr/>
            <p:nvPr/>
          </p:nvSpPr>
          <p:spPr>
            <a:xfrm rot="5400000">
              <a:off x="3085369" y="2079825"/>
              <a:ext cx="106800" cy="1265700"/>
            </a:xfrm>
            <a:prstGeom prst="rect">
              <a:avLst/>
            </a:prstGeom>
            <a:solidFill>
              <a:srgbClr val="F3F3F3"/>
            </a:solidFill>
            <a:ln w="28575" cap="flat" cmpd="sng">
              <a:solidFill>
                <a:srgbClr val="8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7" name="Google Shape;192;p27">
              <a:extLst>
                <a:ext uri="{FF2B5EF4-FFF2-40B4-BE49-F238E27FC236}">
                  <a16:creationId xmlns:a16="http://schemas.microsoft.com/office/drawing/2014/main" id="{0F56B736-EC6C-245A-7D3F-0C3EB5CB4A75}"/>
                </a:ext>
              </a:extLst>
            </p:cNvPr>
            <p:cNvSpPr/>
            <p:nvPr/>
          </p:nvSpPr>
          <p:spPr>
            <a:xfrm rot="5400000">
              <a:off x="3085369" y="2472222"/>
              <a:ext cx="106800" cy="1265700"/>
            </a:xfrm>
            <a:prstGeom prst="rect">
              <a:avLst/>
            </a:prstGeom>
            <a:solidFill>
              <a:srgbClr val="F3F3F3"/>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8" name="Google Shape;193;p27">
              <a:extLst>
                <a:ext uri="{FF2B5EF4-FFF2-40B4-BE49-F238E27FC236}">
                  <a16:creationId xmlns:a16="http://schemas.microsoft.com/office/drawing/2014/main" id="{A397973C-6971-9A15-D6E7-A759FFDF79F4}"/>
                </a:ext>
              </a:extLst>
            </p:cNvPr>
            <p:cNvSpPr/>
            <p:nvPr/>
          </p:nvSpPr>
          <p:spPr>
            <a:xfrm>
              <a:off x="3102363" y="2836875"/>
              <a:ext cx="140700" cy="140700"/>
            </a:xfrm>
            <a:prstGeom prst="ellipse">
              <a:avLst/>
            </a:prstGeom>
            <a:solidFill>
              <a:srgbClr val="EEEEEE"/>
            </a:solidFill>
            <a:ln w="2857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9" name="Google Shape;194;p27">
              <a:extLst>
                <a:ext uri="{FF2B5EF4-FFF2-40B4-BE49-F238E27FC236}">
                  <a16:creationId xmlns:a16="http://schemas.microsoft.com/office/drawing/2014/main" id="{5096D555-AED7-C268-819B-EBC6033B9F49}"/>
                </a:ext>
              </a:extLst>
            </p:cNvPr>
            <p:cNvSpPr/>
            <p:nvPr/>
          </p:nvSpPr>
          <p:spPr>
            <a:xfrm>
              <a:off x="5505675" y="1897700"/>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1" name="Google Shape;196;p27">
              <a:extLst>
                <a:ext uri="{FF2B5EF4-FFF2-40B4-BE49-F238E27FC236}">
                  <a16:creationId xmlns:a16="http://schemas.microsoft.com/office/drawing/2014/main" id="{8D417004-10D5-5D42-3D31-6263BBD087F8}"/>
                </a:ext>
              </a:extLst>
            </p:cNvPr>
            <p:cNvSpPr/>
            <p:nvPr/>
          </p:nvSpPr>
          <p:spPr>
            <a:xfrm>
              <a:off x="5834600" y="2895500"/>
              <a:ext cx="548700" cy="696600"/>
            </a:xfrm>
            <a:prstGeom prst="flowChartManualOperation">
              <a:avLst/>
            </a:prstGeom>
            <a:solidFill>
              <a:srgbClr val="EFEFEF"/>
            </a:solidFill>
            <a:ln w="76200" cap="flat" cmpd="sng">
              <a:solidFill>
                <a:srgbClr val="8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112" name="Google Shape;197;p27">
              <a:extLst>
                <a:ext uri="{FF2B5EF4-FFF2-40B4-BE49-F238E27FC236}">
                  <a16:creationId xmlns:a16="http://schemas.microsoft.com/office/drawing/2014/main" id="{CDD46D4B-0D74-AFF5-6CBC-75A5F985EDF8}"/>
                </a:ext>
              </a:extLst>
            </p:cNvPr>
            <p:cNvSpPr/>
            <p:nvPr/>
          </p:nvSpPr>
          <p:spPr>
            <a:xfrm>
              <a:off x="6712225" y="289550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3" name="Google Shape;198;p27">
              <a:extLst>
                <a:ext uri="{FF2B5EF4-FFF2-40B4-BE49-F238E27FC236}">
                  <a16:creationId xmlns:a16="http://schemas.microsoft.com/office/drawing/2014/main" id="{B7FE0C34-0DB1-328F-F382-08009D22AA74}"/>
                </a:ext>
              </a:extLst>
            </p:cNvPr>
            <p:cNvSpPr/>
            <p:nvPr/>
          </p:nvSpPr>
          <p:spPr>
            <a:xfrm>
              <a:off x="7259850" y="1897700"/>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4" name="Google Shape;199;p27">
              <a:extLst>
                <a:ext uri="{FF2B5EF4-FFF2-40B4-BE49-F238E27FC236}">
                  <a16:creationId xmlns:a16="http://schemas.microsoft.com/office/drawing/2014/main" id="{3F11BDF5-177B-1854-E982-625AE000C011}"/>
                </a:ext>
              </a:extLst>
            </p:cNvPr>
            <p:cNvSpPr txBox="1"/>
            <p:nvPr/>
          </p:nvSpPr>
          <p:spPr>
            <a:xfrm>
              <a:off x="5821117" y="3000173"/>
              <a:ext cx="606551"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Aggr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WL</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17" name="Google Shape;202;p27">
              <a:extLst>
                <a:ext uri="{FF2B5EF4-FFF2-40B4-BE49-F238E27FC236}">
                  <a16:creationId xmlns:a16="http://schemas.microsoft.com/office/drawing/2014/main" id="{8261E090-787A-33AD-208F-425E4EAE3E67}"/>
                </a:ext>
              </a:extLst>
            </p:cNvPr>
            <p:cNvSpPr txBox="1"/>
            <p:nvPr/>
          </p:nvSpPr>
          <p:spPr>
            <a:xfrm>
              <a:off x="1794875" y="4387850"/>
              <a:ext cx="2111400" cy="46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Top View</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118" name="Google Shape;203;p27">
              <a:extLst>
                <a:ext uri="{FF2B5EF4-FFF2-40B4-BE49-F238E27FC236}">
                  <a16:creationId xmlns:a16="http://schemas.microsoft.com/office/drawing/2014/main" id="{278D8EE0-7965-9895-1648-7B8FDBB25D3F}"/>
                </a:ext>
              </a:extLst>
            </p:cNvPr>
            <p:cNvSpPr txBox="1"/>
            <p:nvPr/>
          </p:nvSpPr>
          <p:spPr>
            <a:xfrm>
              <a:off x="5502475" y="4387850"/>
              <a:ext cx="2111400" cy="46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Cross Section</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120" name="Google Shape;205;p27">
              <a:extLst>
                <a:ext uri="{FF2B5EF4-FFF2-40B4-BE49-F238E27FC236}">
                  <a16:creationId xmlns:a16="http://schemas.microsoft.com/office/drawing/2014/main" id="{5553FFF1-7C2F-5B16-CE80-BCB60E2E3309}"/>
                </a:ext>
              </a:extLst>
            </p:cNvPr>
            <p:cNvSpPr/>
            <p:nvPr/>
          </p:nvSpPr>
          <p:spPr>
            <a:xfrm>
              <a:off x="6358700" y="280162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22" name="Google Shape;208;p27">
              <a:extLst>
                <a:ext uri="{FF2B5EF4-FFF2-40B4-BE49-F238E27FC236}">
                  <a16:creationId xmlns:a16="http://schemas.microsoft.com/office/drawing/2014/main" id="{7AF7794C-C7BE-C79D-2B61-E8C3CC4A96C4}"/>
                </a:ext>
              </a:extLst>
            </p:cNvPr>
            <p:cNvSpPr txBox="1"/>
            <p:nvPr/>
          </p:nvSpPr>
          <p:spPr>
            <a:xfrm>
              <a:off x="6360575" y="2050600"/>
              <a:ext cx="399000" cy="2898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cxnSp>
          <p:nvCxnSpPr>
            <p:cNvPr id="125" name="Google Shape;211;p27">
              <a:extLst>
                <a:ext uri="{FF2B5EF4-FFF2-40B4-BE49-F238E27FC236}">
                  <a16:creationId xmlns:a16="http://schemas.microsoft.com/office/drawing/2014/main" id="{13627259-5053-0C08-E867-BE13FC5898AC}"/>
                </a:ext>
              </a:extLst>
            </p:cNvPr>
            <p:cNvCxnSpPr/>
            <p:nvPr/>
          </p:nvCxnSpPr>
          <p:spPr>
            <a:xfrm rot="10800000">
              <a:off x="2604305" y="2506455"/>
              <a:ext cx="512100" cy="396600"/>
            </a:xfrm>
            <a:prstGeom prst="straightConnector1">
              <a:avLst/>
            </a:prstGeom>
            <a:noFill/>
            <a:ln w="19050" cap="flat" cmpd="sng">
              <a:solidFill>
                <a:srgbClr val="000000"/>
              </a:solidFill>
              <a:prstDash val="solid"/>
              <a:round/>
              <a:headEnd type="none" w="med" len="med"/>
              <a:tailEnd type="stealth" w="med" len="med"/>
            </a:ln>
          </p:spPr>
        </p:cxnSp>
        <p:cxnSp>
          <p:nvCxnSpPr>
            <p:cNvPr id="92" name="Google Shape;177;p27">
              <a:extLst>
                <a:ext uri="{FF2B5EF4-FFF2-40B4-BE49-F238E27FC236}">
                  <a16:creationId xmlns:a16="http://schemas.microsoft.com/office/drawing/2014/main" id="{81E36DE1-5CBF-F0F0-8A6F-2C7D22A07672}"/>
                </a:ext>
              </a:extLst>
            </p:cNvPr>
            <p:cNvCxnSpPr>
              <a:cxnSpLocks/>
            </p:cNvCxnSpPr>
            <p:nvPr/>
          </p:nvCxnSpPr>
          <p:spPr>
            <a:xfrm flipH="1" flipV="1">
              <a:off x="2220924" y="3266950"/>
              <a:ext cx="373075" cy="6987"/>
            </a:xfrm>
            <a:prstGeom prst="straightConnector1">
              <a:avLst/>
            </a:prstGeom>
            <a:noFill/>
            <a:ln w="19050" cap="flat" cmpd="sng">
              <a:solidFill>
                <a:srgbClr val="000000"/>
              </a:solidFill>
              <a:prstDash val="solid"/>
              <a:round/>
              <a:headEnd type="none" w="med" len="med"/>
              <a:tailEnd type="stealth" w="med" len="med"/>
            </a:ln>
          </p:spPr>
        </p:cxnSp>
      </p:grpSp>
      <p:grpSp>
        <p:nvGrpSpPr>
          <p:cNvPr id="10" name="Group 9">
            <a:extLst>
              <a:ext uri="{FF2B5EF4-FFF2-40B4-BE49-F238E27FC236}">
                <a16:creationId xmlns:a16="http://schemas.microsoft.com/office/drawing/2014/main" id="{C8CF2D90-9B46-7939-9629-C8B8DE155122}"/>
              </a:ext>
            </a:extLst>
          </p:cNvPr>
          <p:cNvGrpSpPr/>
          <p:nvPr/>
        </p:nvGrpSpPr>
        <p:grpSpPr>
          <a:xfrm>
            <a:off x="5227037" y="3837409"/>
            <a:ext cx="3922773" cy="1410038"/>
            <a:chOff x="5210338" y="2971000"/>
            <a:chExt cx="2964212" cy="1116975"/>
          </a:xfrm>
        </p:grpSpPr>
        <p:sp>
          <p:nvSpPr>
            <p:cNvPr id="3" name="Google Shape;253;p28">
              <a:extLst>
                <a:ext uri="{FF2B5EF4-FFF2-40B4-BE49-F238E27FC236}">
                  <a16:creationId xmlns:a16="http://schemas.microsoft.com/office/drawing/2014/main" id="{98A574AA-CD13-DFB6-A188-E45DDAC9E0A1}"/>
                </a:ext>
              </a:extLst>
            </p:cNvPr>
            <p:cNvSpPr txBox="1"/>
            <p:nvPr/>
          </p:nvSpPr>
          <p:spPr>
            <a:xfrm>
              <a:off x="6096125" y="3550775"/>
              <a:ext cx="399000" cy="43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FFFFFF"/>
                  </a:solidFill>
                  <a:effectLst/>
                  <a:uLnTx/>
                  <a:uFillTx/>
                  <a:latin typeface="Tahoma"/>
                  <a:ea typeface="+mn-ea"/>
                  <a:cs typeface="+mn-cs"/>
                </a:rPr>
                <a:t>e</a:t>
              </a:r>
              <a:r>
                <a:rPr kumimoji="0" lang="en" sz="1800" b="1" i="0" u="none" strike="noStrike" kern="1200" cap="none" spc="0" normalizeH="0" baseline="30000" noProof="0">
                  <a:ln>
                    <a:noFill/>
                  </a:ln>
                  <a:solidFill>
                    <a:srgbClr val="FFFFFF"/>
                  </a:solidFill>
                  <a:effectLst/>
                  <a:uLnTx/>
                  <a:uFillTx/>
                  <a:latin typeface="Tahoma"/>
                  <a:ea typeface="+mn-ea"/>
                  <a:cs typeface="+mn-cs"/>
                </a:rPr>
                <a:t>-</a:t>
              </a:r>
              <a:endParaRPr kumimoji="0" sz="1800" b="1" i="0" u="none" strike="noStrike" kern="1200" cap="none" spc="0" normalizeH="0" baseline="30000" noProof="0">
                <a:ln>
                  <a:noFill/>
                </a:ln>
                <a:solidFill>
                  <a:srgbClr val="FFFFFF"/>
                </a:solidFill>
                <a:effectLst/>
                <a:uLnTx/>
                <a:uFillTx/>
                <a:latin typeface="Tahoma"/>
                <a:ea typeface="+mn-ea"/>
                <a:cs typeface="+mn-cs"/>
              </a:endParaRPr>
            </a:p>
          </p:txBody>
        </p:sp>
        <p:sp>
          <p:nvSpPr>
            <p:cNvPr id="5" name="Google Shape;257;p28">
              <a:extLst>
                <a:ext uri="{FF2B5EF4-FFF2-40B4-BE49-F238E27FC236}">
                  <a16:creationId xmlns:a16="http://schemas.microsoft.com/office/drawing/2014/main" id="{E48E00BC-BBC4-9791-A0BC-058D29207B73}"/>
                </a:ext>
              </a:extLst>
            </p:cNvPr>
            <p:cNvSpPr txBox="1"/>
            <p:nvPr/>
          </p:nvSpPr>
          <p:spPr>
            <a:xfrm>
              <a:off x="5577850" y="3321400"/>
              <a:ext cx="399000" cy="436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sp>
          <p:nvSpPr>
            <p:cNvPr id="6" name="Google Shape;258;p28">
              <a:extLst>
                <a:ext uri="{FF2B5EF4-FFF2-40B4-BE49-F238E27FC236}">
                  <a16:creationId xmlns:a16="http://schemas.microsoft.com/office/drawing/2014/main" id="{5F22F606-6CB4-6918-2D51-9EA154C9D4DA}"/>
                </a:ext>
              </a:extLst>
            </p:cNvPr>
            <p:cNvSpPr txBox="1"/>
            <p:nvPr/>
          </p:nvSpPr>
          <p:spPr>
            <a:xfrm>
              <a:off x="5210338" y="3626275"/>
              <a:ext cx="1134000" cy="461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Electron Migration</a:t>
              </a:r>
              <a:endParaRPr kumimoji="0"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8" name="Google Shape;259;p28">
              <a:extLst>
                <a:ext uri="{FF2B5EF4-FFF2-40B4-BE49-F238E27FC236}">
                  <a16:creationId xmlns:a16="http://schemas.microsoft.com/office/drawing/2014/main" id="{272C11F2-FB5D-A5B1-E864-7CE542A5E202}"/>
                </a:ext>
              </a:extLst>
            </p:cNvPr>
            <p:cNvSpPr/>
            <p:nvPr/>
          </p:nvSpPr>
          <p:spPr>
            <a:xfrm flipH="1">
              <a:off x="6559866" y="2971000"/>
              <a:ext cx="761309" cy="831908"/>
            </a:xfrm>
            <a:custGeom>
              <a:avLst/>
              <a:gdLst/>
              <a:ahLst/>
              <a:cxnLst/>
              <a:rect l="l" t="t" r="r" b="b"/>
              <a:pathLst>
                <a:path w="21861" h="31464" extrusionOk="0">
                  <a:moveTo>
                    <a:pt x="21861" y="31464"/>
                  </a:moveTo>
                  <a:cubicBezTo>
                    <a:pt x="16864" y="31464"/>
                    <a:pt x="10852" y="30728"/>
                    <a:pt x="7560" y="26969"/>
                  </a:cubicBezTo>
                  <a:cubicBezTo>
                    <a:pt x="1409" y="19945"/>
                    <a:pt x="0" y="9336"/>
                    <a:pt x="0" y="0"/>
                  </a:cubicBezTo>
                </a:path>
              </a:pathLst>
            </a:custGeom>
            <a:noFill/>
            <a:ln w="28575" cap="flat" cmpd="sng">
              <a:solidFill>
                <a:schemeClr val="lt1"/>
              </a:solidFill>
              <a:prstDash val="solid"/>
              <a:round/>
              <a:headEnd type="none" w="med" len="med"/>
              <a:tailEnd type="stealth"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Google Shape;260;p28">
              <a:extLst>
                <a:ext uri="{FF2B5EF4-FFF2-40B4-BE49-F238E27FC236}">
                  <a16:creationId xmlns:a16="http://schemas.microsoft.com/office/drawing/2014/main" id="{566B4713-194D-980F-3726-76B707B348E5}"/>
                </a:ext>
              </a:extLst>
            </p:cNvPr>
            <p:cNvSpPr txBox="1"/>
            <p:nvPr/>
          </p:nvSpPr>
          <p:spPr>
            <a:xfrm>
              <a:off x="7040550" y="3626275"/>
              <a:ext cx="1134000" cy="461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300" b="1" i="0" u="none" strike="noStrike" kern="1200" cap="none" spc="0" normalizeH="0" baseline="0" noProof="0">
                  <a:ln>
                    <a:noFill/>
                  </a:ln>
                  <a:solidFill>
                    <a:srgbClr val="FFFFFF"/>
                  </a:solidFill>
                  <a:effectLst/>
                  <a:uLnTx/>
                  <a:uFillTx/>
                  <a:latin typeface="Tahoma"/>
                  <a:ea typeface="+mn-ea"/>
                  <a:cs typeface="+mn-cs"/>
                </a:rPr>
                <a:t>Injection</a:t>
              </a:r>
              <a:endParaRPr kumimoji="0" sz="1300" b="1" i="0" u="none" strike="noStrike" kern="1200" cap="none" spc="0" normalizeH="0" baseline="0" noProof="0">
                <a:ln>
                  <a:noFill/>
                </a:ln>
                <a:solidFill>
                  <a:srgbClr val="FFFFFF"/>
                </a:solidFill>
                <a:effectLst/>
                <a:uLnTx/>
                <a:uFillTx/>
                <a:latin typeface="Tahoma"/>
                <a:ea typeface="+mn-ea"/>
                <a:cs typeface="+mn-cs"/>
              </a:endParaRPr>
            </a:p>
          </p:txBody>
        </p:sp>
      </p:grpSp>
      <p:sp>
        <p:nvSpPr>
          <p:cNvPr id="11" name="Google Shape;199;p27">
            <a:extLst>
              <a:ext uri="{FF2B5EF4-FFF2-40B4-BE49-F238E27FC236}">
                <a16:creationId xmlns:a16="http://schemas.microsoft.com/office/drawing/2014/main" id="{507FABC2-D4F5-3B02-E62A-9E1B52D1B0F3}"/>
              </a:ext>
            </a:extLst>
          </p:cNvPr>
          <p:cNvSpPr txBox="1"/>
          <p:nvPr/>
        </p:nvSpPr>
        <p:spPr>
          <a:xfrm>
            <a:off x="3788036" y="3316216"/>
            <a:ext cx="1189539" cy="329625"/>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Aggr WL</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cxnSp>
        <p:nvCxnSpPr>
          <p:cNvPr id="12" name="Google Shape;211;p27">
            <a:extLst>
              <a:ext uri="{FF2B5EF4-FFF2-40B4-BE49-F238E27FC236}">
                <a16:creationId xmlns:a16="http://schemas.microsoft.com/office/drawing/2014/main" id="{188C52B5-14E3-D965-EDFD-74622047E354}"/>
              </a:ext>
            </a:extLst>
          </p:cNvPr>
          <p:cNvCxnSpPr>
            <a:cxnSpLocks/>
            <a:stCxn id="106" idx="0"/>
          </p:cNvCxnSpPr>
          <p:nvPr/>
        </p:nvCxnSpPr>
        <p:spPr>
          <a:xfrm>
            <a:off x="3424453" y="3491088"/>
            <a:ext cx="386312" cy="0"/>
          </a:xfrm>
          <a:prstGeom prst="straightConnector1">
            <a:avLst/>
          </a:prstGeom>
          <a:noFill/>
          <a:ln w="19050" cap="flat" cmpd="sng">
            <a:solidFill>
              <a:srgbClr val="000000"/>
            </a:solidFill>
            <a:prstDash val="solid"/>
            <a:round/>
            <a:headEnd type="none" w="med" len="med"/>
            <a:tailEnd type="stealth" w="med" len="med"/>
          </a:ln>
        </p:spPr>
      </p:cxnSp>
      <p:sp>
        <p:nvSpPr>
          <p:cNvPr id="16" name="Google Shape;199;p27">
            <a:extLst>
              <a:ext uri="{FF2B5EF4-FFF2-40B4-BE49-F238E27FC236}">
                <a16:creationId xmlns:a16="http://schemas.microsoft.com/office/drawing/2014/main" id="{B9FA230D-179D-0C56-3544-1C3CD5357225}"/>
              </a:ext>
            </a:extLst>
          </p:cNvPr>
          <p:cNvSpPr txBox="1"/>
          <p:nvPr/>
        </p:nvSpPr>
        <p:spPr>
          <a:xfrm>
            <a:off x="7600152" y="2012495"/>
            <a:ext cx="1069100"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Victim</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Tree>
    <p:extLst>
      <p:ext uri="{BB962C8B-B14F-4D97-AF65-F5344CB8AC3E}">
        <p14:creationId xmlns:p14="http://schemas.microsoft.com/office/powerpoint/2010/main" val="3797508029"/>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Silicon-Level Disturbance Mechanism</a:t>
            </a:r>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4565872"/>
          </a:xfrm>
        </p:spPr>
        <p:txBody>
          <a:bodyPr/>
          <a:lstStyle/>
          <a:p>
            <a:pPr marL="0" lvl="0" indent="0" algn="l" rtl="0">
              <a:lnSpc>
                <a:spcPct val="115000"/>
              </a:lnSpc>
              <a:spcBef>
                <a:spcPts val="0"/>
              </a:spcBef>
              <a:spcAft>
                <a:spcPts val="600"/>
              </a:spcAft>
              <a:buSzPts val="1800"/>
              <a:buNone/>
            </a:pPr>
            <a:r>
              <a:rPr lang="en-GB" b="1" dirty="0"/>
              <a:t>Electron Migration &amp; Injection</a:t>
            </a:r>
          </a:p>
          <a:p>
            <a:pPr marL="0" indent="0">
              <a:lnSpc>
                <a:spcPct val="115000"/>
              </a:lnSpc>
              <a:spcBef>
                <a:spcPts val="0"/>
              </a:spcBef>
              <a:spcAft>
                <a:spcPts val="600"/>
              </a:spcAft>
              <a:buSzPts val="1800"/>
              <a:buNone/>
            </a:pPr>
            <a:r>
              <a:rPr lang="en-GB" sz="2000" dirty="0"/>
              <a:t>High-level: Electrons migrate from the </a:t>
            </a:r>
            <a:r>
              <a:rPr lang="en-GB" sz="2000" dirty="0" err="1"/>
              <a:t>aggr</a:t>
            </a:r>
            <a:r>
              <a:rPr lang="en-GB" sz="2000" dirty="0"/>
              <a:t> channel to the victim node</a:t>
            </a:r>
          </a:p>
          <a:p>
            <a:pPr>
              <a:spcBef>
                <a:spcPts val="1200"/>
              </a:spcBef>
              <a:spcAft>
                <a:spcPts val="0"/>
              </a:spcAft>
            </a:pPr>
            <a:r>
              <a:rPr lang="en-GB" sz="2000" b="1" dirty="0"/>
              <a:t>Sources of these electrons</a:t>
            </a:r>
          </a:p>
          <a:p>
            <a:pPr lvl="1">
              <a:spcBef>
                <a:spcPts val="1200"/>
              </a:spcBef>
              <a:spcAft>
                <a:spcPts val="0"/>
              </a:spcAft>
            </a:pPr>
            <a:r>
              <a:rPr lang="en-GB" sz="1800" dirty="0"/>
              <a:t>Collapse of the inversion layer of the aggressor row’s access transistor channel when the aggressor WL is turned off</a:t>
            </a:r>
          </a:p>
          <a:p>
            <a:pPr lvl="1">
              <a:spcBef>
                <a:spcPts val="1200"/>
              </a:spcBef>
              <a:spcAft>
                <a:spcPts val="0"/>
              </a:spcAft>
            </a:pPr>
            <a:r>
              <a:rPr lang="en-GB" sz="1800" dirty="0"/>
              <a:t>Interface traps at the aggressor WL that capture electrons when the aggressor WL is open, and release them when the aggressor WL is off</a:t>
            </a:r>
          </a:p>
          <a:p>
            <a:pPr lvl="1">
              <a:spcBef>
                <a:spcPts val="1200"/>
              </a:spcBef>
              <a:spcAft>
                <a:spcPts val="0"/>
              </a:spcAft>
            </a:pPr>
            <a:endParaRPr lang="en-GB" sz="1800" dirty="0"/>
          </a:p>
          <a:p>
            <a:pPr marL="0" lvl="0" indent="0" algn="l" rtl="0">
              <a:lnSpc>
                <a:spcPct val="115000"/>
              </a:lnSpc>
              <a:spcBef>
                <a:spcPts val="0"/>
              </a:spcBef>
              <a:spcAft>
                <a:spcPts val="600"/>
              </a:spcAft>
              <a:buSzPts val="1800"/>
              <a:buNone/>
            </a:pPr>
            <a:endParaRPr lang="en-GB" b="1" dirty="0"/>
          </a:p>
        </p:txBody>
      </p:sp>
    </p:spTree>
    <p:extLst>
      <p:ext uri="{BB962C8B-B14F-4D97-AF65-F5344CB8AC3E}">
        <p14:creationId xmlns:p14="http://schemas.microsoft.com/office/powerpoint/2010/main" val="3911002106"/>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Silicon-Level Disturbance Mechanism</a:t>
            </a:r>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lvl="0" indent="0" algn="l" rtl="0">
              <a:lnSpc>
                <a:spcPct val="115000"/>
              </a:lnSpc>
              <a:spcBef>
                <a:spcPts val="0"/>
              </a:spcBef>
              <a:spcAft>
                <a:spcPts val="600"/>
              </a:spcAft>
              <a:buSzPts val="1800"/>
              <a:buNone/>
            </a:pPr>
            <a:r>
              <a:rPr lang="en-GB" b="1" dirty="0"/>
              <a:t>Electron Migration &amp; Injection</a:t>
            </a:r>
          </a:p>
          <a:p>
            <a:pPr marL="0" indent="0">
              <a:lnSpc>
                <a:spcPct val="115000"/>
              </a:lnSpc>
              <a:spcBef>
                <a:spcPts val="0"/>
              </a:spcBef>
              <a:spcAft>
                <a:spcPts val="600"/>
              </a:spcAft>
              <a:buSzPts val="1800"/>
              <a:buNone/>
            </a:pPr>
            <a:r>
              <a:rPr lang="en-GB" sz="2000" dirty="0"/>
              <a:t>Inversion layer collapse in the </a:t>
            </a:r>
            <a:r>
              <a:rPr lang="en-GB" sz="2000" dirty="0" err="1"/>
              <a:t>aggr</a:t>
            </a:r>
            <a:r>
              <a:rPr lang="en-GB" sz="2000" dirty="0"/>
              <a:t> channel</a:t>
            </a:r>
          </a:p>
          <a:p>
            <a:pPr marL="0" lvl="0" indent="0" algn="l" rtl="0">
              <a:lnSpc>
                <a:spcPct val="115000"/>
              </a:lnSpc>
              <a:spcBef>
                <a:spcPts val="0"/>
              </a:spcBef>
              <a:spcAft>
                <a:spcPts val="600"/>
              </a:spcAft>
              <a:buSzPts val="1800"/>
              <a:buNone/>
            </a:pPr>
            <a:endParaRPr lang="en-GB" b="1" dirty="0"/>
          </a:p>
        </p:txBody>
      </p:sp>
      <p:grpSp>
        <p:nvGrpSpPr>
          <p:cNvPr id="31" name="Group 30">
            <a:extLst>
              <a:ext uri="{FF2B5EF4-FFF2-40B4-BE49-F238E27FC236}">
                <a16:creationId xmlns:a16="http://schemas.microsoft.com/office/drawing/2014/main" id="{FE2C32C6-F617-19C8-90A1-020459FB1E5C}"/>
              </a:ext>
            </a:extLst>
          </p:cNvPr>
          <p:cNvGrpSpPr/>
          <p:nvPr/>
        </p:nvGrpSpPr>
        <p:grpSpPr>
          <a:xfrm>
            <a:off x="433696" y="2201309"/>
            <a:ext cx="3512426" cy="4067923"/>
            <a:chOff x="433696" y="2201309"/>
            <a:chExt cx="3512426" cy="4067923"/>
          </a:xfrm>
        </p:grpSpPr>
        <p:sp>
          <p:nvSpPr>
            <p:cNvPr id="97" name="Google Shape;183;p27">
              <a:extLst>
                <a:ext uri="{FF2B5EF4-FFF2-40B4-BE49-F238E27FC236}">
                  <a16:creationId xmlns:a16="http://schemas.microsoft.com/office/drawing/2014/main" id="{53CBAAD1-F87E-C9B5-7134-A4EAE62E7EEB}"/>
                </a:ext>
              </a:extLst>
            </p:cNvPr>
            <p:cNvSpPr/>
            <p:nvPr/>
          </p:nvSpPr>
          <p:spPr>
            <a:xfrm>
              <a:off x="433696" y="4523301"/>
              <a:ext cx="3512426" cy="1056624"/>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8" name="Google Shape;184;p27">
              <a:extLst>
                <a:ext uri="{FF2B5EF4-FFF2-40B4-BE49-F238E27FC236}">
                  <a16:creationId xmlns:a16="http://schemas.microsoft.com/office/drawing/2014/main" id="{36890906-409E-46F2-C47B-DF88C7E8A542}"/>
                </a:ext>
              </a:extLst>
            </p:cNvPr>
            <p:cNvSpPr/>
            <p:nvPr/>
          </p:nvSpPr>
          <p:spPr>
            <a:xfrm rot="10800000">
              <a:off x="2979047"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9" name="Google Shape;185;p27">
              <a:extLst>
                <a:ext uri="{FF2B5EF4-FFF2-40B4-BE49-F238E27FC236}">
                  <a16:creationId xmlns:a16="http://schemas.microsoft.com/office/drawing/2014/main" id="{52791A93-66A7-DF61-23E3-CE6C6B9F6C77}"/>
                </a:ext>
              </a:extLst>
            </p:cNvPr>
            <p:cNvSpPr/>
            <p:nvPr/>
          </p:nvSpPr>
          <p:spPr>
            <a:xfrm rot="10800000">
              <a:off x="751039"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0" name="Google Shape;186;p27">
              <a:extLst>
                <a:ext uri="{FF2B5EF4-FFF2-40B4-BE49-F238E27FC236}">
                  <a16:creationId xmlns:a16="http://schemas.microsoft.com/office/drawing/2014/main" id="{1F37468F-2A55-C83D-37CD-76BD89B34CF8}"/>
                </a:ext>
              </a:extLst>
            </p:cNvPr>
            <p:cNvSpPr/>
            <p:nvPr/>
          </p:nvSpPr>
          <p:spPr>
            <a:xfrm rot="10800000">
              <a:off x="1892184"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1" name="Google Shape;187;p27">
              <a:extLst>
                <a:ext uri="{FF2B5EF4-FFF2-40B4-BE49-F238E27FC236}">
                  <a16:creationId xmlns:a16="http://schemas.microsoft.com/office/drawing/2014/main" id="{44609661-3E7C-842A-AC0F-5789CAD2BF01}"/>
                </a:ext>
              </a:extLst>
            </p:cNvPr>
            <p:cNvSpPr/>
            <p:nvPr/>
          </p:nvSpPr>
          <p:spPr>
            <a:xfrm>
              <a:off x="2029174" y="3285081"/>
              <a:ext cx="422954" cy="663391"/>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9" name="Google Shape;194;p27">
              <a:extLst>
                <a:ext uri="{FF2B5EF4-FFF2-40B4-BE49-F238E27FC236}">
                  <a16:creationId xmlns:a16="http://schemas.microsoft.com/office/drawing/2014/main" id="{5096D555-AED7-C268-819B-EBC6033B9F49}"/>
                </a:ext>
              </a:extLst>
            </p:cNvPr>
            <p:cNvSpPr/>
            <p:nvPr/>
          </p:nvSpPr>
          <p:spPr>
            <a:xfrm>
              <a:off x="903804" y="2644775"/>
              <a:ext cx="391328" cy="1267339"/>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1" name="Google Shape;196;p27">
              <a:extLst>
                <a:ext uri="{FF2B5EF4-FFF2-40B4-BE49-F238E27FC236}">
                  <a16:creationId xmlns:a16="http://schemas.microsoft.com/office/drawing/2014/main" id="{8D417004-10D5-5D42-3D31-6263BBD087F8}"/>
                </a:ext>
              </a:extLst>
            </p:cNvPr>
            <p:cNvSpPr/>
            <p:nvPr/>
          </p:nvSpPr>
          <p:spPr>
            <a:xfrm>
              <a:off x="1321583" y="3912113"/>
              <a:ext cx="696922" cy="884775"/>
            </a:xfrm>
            <a:prstGeom prst="flowChartManualOperation">
              <a:avLst/>
            </a:prstGeom>
            <a:solidFill>
              <a:srgbClr val="EFEFEF"/>
            </a:solidFill>
            <a:ln w="76200" cap="flat" cmpd="sng">
              <a:solidFill>
                <a:srgbClr val="8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112" name="Google Shape;197;p27">
              <a:extLst>
                <a:ext uri="{FF2B5EF4-FFF2-40B4-BE49-F238E27FC236}">
                  <a16:creationId xmlns:a16="http://schemas.microsoft.com/office/drawing/2014/main" id="{CDD46D4B-0D74-AFF5-6CBC-75A5F985EDF8}"/>
                </a:ext>
              </a:extLst>
            </p:cNvPr>
            <p:cNvSpPr/>
            <p:nvPr/>
          </p:nvSpPr>
          <p:spPr>
            <a:xfrm>
              <a:off x="2436283" y="3912113"/>
              <a:ext cx="696922" cy="884775"/>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3" name="Google Shape;198;p27">
              <a:extLst>
                <a:ext uri="{FF2B5EF4-FFF2-40B4-BE49-F238E27FC236}">
                  <a16:creationId xmlns:a16="http://schemas.microsoft.com/office/drawing/2014/main" id="{B7FE0C34-0DB1-328F-F382-08009D22AA74}"/>
                </a:ext>
              </a:extLst>
            </p:cNvPr>
            <p:cNvSpPr/>
            <p:nvPr/>
          </p:nvSpPr>
          <p:spPr>
            <a:xfrm>
              <a:off x="3131840" y="2644775"/>
              <a:ext cx="391328" cy="1267339"/>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4" name="Google Shape;199;p27">
              <a:extLst>
                <a:ext uri="{FF2B5EF4-FFF2-40B4-BE49-F238E27FC236}">
                  <a16:creationId xmlns:a16="http://schemas.microsoft.com/office/drawing/2014/main" id="{3F11BDF5-177B-1854-E982-625AE000C011}"/>
                </a:ext>
              </a:extLst>
            </p:cNvPr>
            <p:cNvSpPr txBox="1"/>
            <p:nvPr/>
          </p:nvSpPr>
          <p:spPr>
            <a:xfrm>
              <a:off x="1304458" y="4045062"/>
              <a:ext cx="756615"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Aggr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WL</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18" name="Google Shape;203;p27">
              <a:extLst>
                <a:ext uri="{FF2B5EF4-FFF2-40B4-BE49-F238E27FC236}">
                  <a16:creationId xmlns:a16="http://schemas.microsoft.com/office/drawing/2014/main" id="{278D8EE0-7965-9895-1648-7B8FDBB25D3F}"/>
                </a:ext>
              </a:extLst>
            </p:cNvPr>
            <p:cNvSpPr txBox="1"/>
            <p:nvPr/>
          </p:nvSpPr>
          <p:spPr>
            <a:xfrm>
              <a:off x="899740" y="5807597"/>
              <a:ext cx="2681759"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Aggressor WL On</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20" name="Google Shape;205;p27">
              <a:extLst>
                <a:ext uri="{FF2B5EF4-FFF2-40B4-BE49-F238E27FC236}">
                  <a16:creationId xmlns:a16="http://schemas.microsoft.com/office/drawing/2014/main" id="{5553FFF1-7C2F-5B16-CE80-BCB60E2E3309}"/>
                </a:ext>
              </a:extLst>
            </p:cNvPr>
            <p:cNvSpPr/>
            <p:nvPr/>
          </p:nvSpPr>
          <p:spPr>
            <a:xfrm>
              <a:off x="1987260" y="3792880"/>
              <a:ext cx="506783" cy="144414"/>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22" name="Google Shape;208;p27">
              <a:extLst>
                <a:ext uri="{FF2B5EF4-FFF2-40B4-BE49-F238E27FC236}">
                  <a16:creationId xmlns:a16="http://schemas.microsoft.com/office/drawing/2014/main" id="{7AF7794C-C7BE-C79D-2B61-E8C3CC4A96C4}"/>
                </a:ext>
              </a:extLst>
            </p:cNvPr>
            <p:cNvSpPr txBox="1"/>
            <p:nvPr/>
          </p:nvSpPr>
          <p:spPr>
            <a:xfrm>
              <a:off x="1989641" y="2838978"/>
              <a:ext cx="506783" cy="368085"/>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16" name="Google Shape;199;p27">
              <a:extLst>
                <a:ext uri="{FF2B5EF4-FFF2-40B4-BE49-F238E27FC236}">
                  <a16:creationId xmlns:a16="http://schemas.microsoft.com/office/drawing/2014/main" id="{B9FA230D-179D-0C56-3544-1C3CD5357225}"/>
                </a:ext>
              </a:extLst>
            </p:cNvPr>
            <p:cNvSpPr txBox="1"/>
            <p:nvPr/>
          </p:nvSpPr>
          <p:spPr>
            <a:xfrm>
              <a:off x="2877022" y="2201309"/>
              <a:ext cx="1069100"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Victim</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23" name="Google Shape;200;p27">
              <a:extLst>
                <a:ext uri="{FF2B5EF4-FFF2-40B4-BE49-F238E27FC236}">
                  <a16:creationId xmlns:a16="http://schemas.microsoft.com/office/drawing/2014/main" id="{1DFE4EE7-9F6D-0DA4-1848-76DABC8E46C3}"/>
                </a:ext>
              </a:extLst>
            </p:cNvPr>
            <p:cNvSpPr/>
            <p:nvPr/>
          </p:nvSpPr>
          <p:spPr>
            <a:xfrm>
              <a:off x="1187624" y="4220922"/>
              <a:ext cx="938010" cy="720246"/>
            </a:xfrm>
            <a:custGeom>
              <a:avLst/>
              <a:gdLst/>
              <a:ahLst/>
              <a:cxnLst/>
              <a:rect l="l" t="t" r="r" b="b"/>
              <a:pathLst>
                <a:path w="27861" h="25986" extrusionOk="0">
                  <a:moveTo>
                    <a:pt x="0" y="0"/>
                  </a:moveTo>
                  <a:lnTo>
                    <a:pt x="4822" y="25986"/>
                  </a:lnTo>
                  <a:lnTo>
                    <a:pt x="24111" y="25986"/>
                  </a:lnTo>
                  <a:lnTo>
                    <a:pt x="27861" y="268"/>
                  </a:lnTo>
                </a:path>
              </a:pathLst>
            </a:custGeom>
            <a:noFill/>
            <a:ln w="38100" cap="flat" cmpd="sng">
              <a:solidFill>
                <a:srgbClr val="FFFFFF"/>
              </a:solidFill>
              <a:prstDash val="solid"/>
              <a:round/>
              <a:headEnd type="stealth" w="med" len="med"/>
              <a:tailEnd type="stealth"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000000"/>
                </a:solidFill>
                <a:effectLst/>
                <a:uLnTx/>
                <a:uFillTx/>
                <a:latin typeface="Tahoma"/>
                <a:ea typeface="+mn-ea"/>
                <a:cs typeface="+mn-cs"/>
              </a:endParaRPr>
            </a:p>
          </p:txBody>
        </p:sp>
        <p:sp>
          <p:nvSpPr>
            <p:cNvPr id="24" name="Google Shape;257;p28">
              <a:extLst>
                <a:ext uri="{FF2B5EF4-FFF2-40B4-BE49-F238E27FC236}">
                  <a16:creationId xmlns:a16="http://schemas.microsoft.com/office/drawing/2014/main" id="{2BEF743A-53DE-DA0E-D740-F52C11E9210B}"/>
                </a:ext>
              </a:extLst>
            </p:cNvPr>
            <p:cNvSpPr txBox="1"/>
            <p:nvPr/>
          </p:nvSpPr>
          <p:spPr>
            <a:xfrm>
              <a:off x="864387" y="4260472"/>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sp>
          <p:nvSpPr>
            <p:cNvPr id="25" name="Google Shape;257;p28">
              <a:extLst>
                <a:ext uri="{FF2B5EF4-FFF2-40B4-BE49-F238E27FC236}">
                  <a16:creationId xmlns:a16="http://schemas.microsoft.com/office/drawing/2014/main" id="{D2DDDBA9-921D-78E3-D3AA-30E0FEC9717C}"/>
                </a:ext>
              </a:extLst>
            </p:cNvPr>
            <p:cNvSpPr txBox="1"/>
            <p:nvPr/>
          </p:nvSpPr>
          <p:spPr>
            <a:xfrm>
              <a:off x="950440" y="4575345"/>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sp>
          <p:nvSpPr>
            <p:cNvPr id="26" name="Google Shape;257;p28">
              <a:extLst>
                <a:ext uri="{FF2B5EF4-FFF2-40B4-BE49-F238E27FC236}">
                  <a16:creationId xmlns:a16="http://schemas.microsoft.com/office/drawing/2014/main" id="{C5B788AA-18AC-1856-A3A5-BE90D4CB33D9}"/>
                </a:ext>
              </a:extLst>
            </p:cNvPr>
            <p:cNvSpPr txBox="1"/>
            <p:nvPr/>
          </p:nvSpPr>
          <p:spPr>
            <a:xfrm>
              <a:off x="1187624" y="4878813"/>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sp>
          <p:nvSpPr>
            <p:cNvPr id="27" name="Google Shape;257;p28">
              <a:extLst>
                <a:ext uri="{FF2B5EF4-FFF2-40B4-BE49-F238E27FC236}">
                  <a16:creationId xmlns:a16="http://schemas.microsoft.com/office/drawing/2014/main" id="{42AF5799-DF34-3FF1-D029-18DDADE534AE}"/>
                </a:ext>
              </a:extLst>
            </p:cNvPr>
            <p:cNvSpPr txBox="1"/>
            <p:nvPr/>
          </p:nvSpPr>
          <p:spPr>
            <a:xfrm>
              <a:off x="1510861" y="4893478"/>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sp>
          <p:nvSpPr>
            <p:cNvPr id="28" name="Google Shape;257;p28">
              <a:extLst>
                <a:ext uri="{FF2B5EF4-FFF2-40B4-BE49-F238E27FC236}">
                  <a16:creationId xmlns:a16="http://schemas.microsoft.com/office/drawing/2014/main" id="{2D0BE8D5-4C90-39EE-63A0-AE1FDFC9C253}"/>
                </a:ext>
              </a:extLst>
            </p:cNvPr>
            <p:cNvSpPr txBox="1"/>
            <p:nvPr/>
          </p:nvSpPr>
          <p:spPr>
            <a:xfrm>
              <a:off x="1860684" y="4873630"/>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sp>
          <p:nvSpPr>
            <p:cNvPr id="29" name="Google Shape;257;p28">
              <a:extLst>
                <a:ext uri="{FF2B5EF4-FFF2-40B4-BE49-F238E27FC236}">
                  <a16:creationId xmlns:a16="http://schemas.microsoft.com/office/drawing/2014/main" id="{D7E02CE7-91F7-F494-5791-4B4663838A30}"/>
                </a:ext>
              </a:extLst>
            </p:cNvPr>
            <p:cNvSpPr txBox="1"/>
            <p:nvPr/>
          </p:nvSpPr>
          <p:spPr>
            <a:xfrm>
              <a:off x="2034191" y="4555668"/>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sp>
          <p:nvSpPr>
            <p:cNvPr id="30" name="Google Shape;257;p28">
              <a:extLst>
                <a:ext uri="{FF2B5EF4-FFF2-40B4-BE49-F238E27FC236}">
                  <a16:creationId xmlns:a16="http://schemas.microsoft.com/office/drawing/2014/main" id="{06BE87DE-0899-ADA8-C450-A13B2C9393AC}"/>
                </a:ext>
              </a:extLst>
            </p:cNvPr>
            <p:cNvSpPr txBox="1"/>
            <p:nvPr/>
          </p:nvSpPr>
          <p:spPr>
            <a:xfrm>
              <a:off x="2133000" y="4200123"/>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grpSp>
      <p:grpSp>
        <p:nvGrpSpPr>
          <p:cNvPr id="32" name="Group 31">
            <a:extLst>
              <a:ext uri="{FF2B5EF4-FFF2-40B4-BE49-F238E27FC236}">
                <a16:creationId xmlns:a16="http://schemas.microsoft.com/office/drawing/2014/main" id="{BBACD3DC-B5ED-2738-A7E6-11766556AB9A}"/>
              </a:ext>
            </a:extLst>
          </p:cNvPr>
          <p:cNvGrpSpPr/>
          <p:nvPr/>
        </p:nvGrpSpPr>
        <p:grpSpPr>
          <a:xfrm>
            <a:off x="5163389" y="2201309"/>
            <a:ext cx="3512426" cy="4067923"/>
            <a:chOff x="433696" y="2201309"/>
            <a:chExt cx="3512426" cy="4067923"/>
          </a:xfrm>
        </p:grpSpPr>
        <p:sp>
          <p:nvSpPr>
            <p:cNvPr id="33" name="Google Shape;183;p27">
              <a:extLst>
                <a:ext uri="{FF2B5EF4-FFF2-40B4-BE49-F238E27FC236}">
                  <a16:creationId xmlns:a16="http://schemas.microsoft.com/office/drawing/2014/main" id="{D3BB8D10-1172-77F0-946F-F8C32B61BD6A}"/>
                </a:ext>
              </a:extLst>
            </p:cNvPr>
            <p:cNvSpPr/>
            <p:nvPr/>
          </p:nvSpPr>
          <p:spPr>
            <a:xfrm>
              <a:off x="433696" y="4523301"/>
              <a:ext cx="3512426" cy="1056624"/>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4" name="Google Shape;184;p27">
              <a:extLst>
                <a:ext uri="{FF2B5EF4-FFF2-40B4-BE49-F238E27FC236}">
                  <a16:creationId xmlns:a16="http://schemas.microsoft.com/office/drawing/2014/main" id="{45B3F72C-7A63-E4FA-5FD9-4469405077F5}"/>
                </a:ext>
              </a:extLst>
            </p:cNvPr>
            <p:cNvSpPr/>
            <p:nvPr/>
          </p:nvSpPr>
          <p:spPr>
            <a:xfrm rot="10800000">
              <a:off x="2979047"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5" name="Google Shape;185;p27">
              <a:extLst>
                <a:ext uri="{FF2B5EF4-FFF2-40B4-BE49-F238E27FC236}">
                  <a16:creationId xmlns:a16="http://schemas.microsoft.com/office/drawing/2014/main" id="{944C9C14-D826-C8E8-3194-23E2868233E3}"/>
                </a:ext>
              </a:extLst>
            </p:cNvPr>
            <p:cNvSpPr/>
            <p:nvPr/>
          </p:nvSpPr>
          <p:spPr>
            <a:xfrm rot="10800000">
              <a:off x="751039"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6" name="Google Shape;186;p27">
              <a:extLst>
                <a:ext uri="{FF2B5EF4-FFF2-40B4-BE49-F238E27FC236}">
                  <a16:creationId xmlns:a16="http://schemas.microsoft.com/office/drawing/2014/main" id="{F9E063B9-28B1-D90B-AC12-8E5C637D88D7}"/>
                </a:ext>
              </a:extLst>
            </p:cNvPr>
            <p:cNvSpPr/>
            <p:nvPr/>
          </p:nvSpPr>
          <p:spPr>
            <a:xfrm rot="10800000">
              <a:off x="1892184"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7" name="Google Shape;187;p27">
              <a:extLst>
                <a:ext uri="{FF2B5EF4-FFF2-40B4-BE49-F238E27FC236}">
                  <a16:creationId xmlns:a16="http://schemas.microsoft.com/office/drawing/2014/main" id="{DA9DF1D8-DF4A-CA95-8119-B8F264CEF066}"/>
                </a:ext>
              </a:extLst>
            </p:cNvPr>
            <p:cNvSpPr/>
            <p:nvPr/>
          </p:nvSpPr>
          <p:spPr>
            <a:xfrm>
              <a:off x="2029174" y="3285081"/>
              <a:ext cx="422954" cy="663391"/>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8" name="Google Shape;194;p27">
              <a:extLst>
                <a:ext uri="{FF2B5EF4-FFF2-40B4-BE49-F238E27FC236}">
                  <a16:creationId xmlns:a16="http://schemas.microsoft.com/office/drawing/2014/main" id="{A119B602-50AB-A357-CA02-A0FF6F46C87A}"/>
                </a:ext>
              </a:extLst>
            </p:cNvPr>
            <p:cNvSpPr/>
            <p:nvPr/>
          </p:nvSpPr>
          <p:spPr>
            <a:xfrm>
              <a:off x="903804" y="2644775"/>
              <a:ext cx="391328" cy="1267339"/>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9" name="Google Shape;196;p27">
              <a:extLst>
                <a:ext uri="{FF2B5EF4-FFF2-40B4-BE49-F238E27FC236}">
                  <a16:creationId xmlns:a16="http://schemas.microsoft.com/office/drawing/2014/main" id="{DD7BDB59-CF85-F249-2D4C-76C189D71611}"/>
                </a:ext>
              </a:extLst>
            </p:cNvPr>
            <p:cNvSpPr/>
            <p:nvPr/>
          </p:nvSpPr>
          <p:spPr>
            <a:xfrm>
              <a:off x="1321583" y="3912113"/>
              <a:ext cx="696922" cy="884775"/>
            </a:xfrm>
            <a:prstGeom prst="flowChartManualOperation">
              <a:avLst/>
            </a:prstGeom>
            <a:solidFill>
              <a:srgbClr val="EFEFEF"/>
            </a:solidFill>
            <a:ln w="76200" cap="flat" cmpd="sng">
              <a:solidFill>
                <a:srgbClr val="8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40" name="Google Shape;197;p27">
              <a:extLst>
                <a:ext uri="{FF2B5EF4-FFF2-40B4-BE49-F238E27FC236}">
                  <a16:creationId xmlns:a16="http://schemas.microsoft.com/office/drawing/2014/main" id="{4EC0235B-4A69-CFA8-09C6-B1120CD57264}"/>
                </a:ext>
              </a:extLst>
            </p:cNvPr>
            <p:cNvSpPr/>
            <p:nvPr/>
          </p:nvSpPr>
          <p:spPr>
            <a:xfrm>
              <a:off x="2436283" y="3912113"/>
              <a:ext cx="696922" cy="884775"/>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41" name="Google Shape;198;p27">
              <a:extLst>
                <a:ext uri="{FF2B5EF4-FFF2-40B4-BE49-F238E27FC236}">
                  <a16:creationId xmlns:a16="http://schemas.microsoft.com/office/drawing/2014/main" id="{F7C0A8AE-EE21-A8E5-5CA0-4CEEA2393173}"/>
                </a:ext>
              </a:extLst>
            </p:cNvPr>
            <p:cNvSpPr/>
            <p:nvPr/>
          </p:nvSpPr>
          <p:spPr>
            <a:xfrm>
              <a:off x="3131840" y="2644775"/>
              <a:ext cx="391328" cy="1267339"/>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42" name="Google Shape;199;p27">
              <a:extLst>
                <a:ext uri="{FF2B5EF4-FFF2-40B4-BE49-F238E27FC236}">
                  <a16:creationId xmlns:a16="http://schemas.microsoft.com/office/drawing/2014/main" id="{FADB70A3-D403-A42F-6BC8-A4CD73F5C62B}"/>
                </a:ext>
              </a:extLst>
            </p:cNvPr>
            <p:cNvSpPr txBox="1"/>
            <p:nvPr/>
          </p:nvSpPr>
          <p:spPr>
            <a:xfrm>
              <a:off x="1304458" y="4045062"/>
              <a:ext cx="756615"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Aggr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WL</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43" name="Google Shape;203;p27">
              <a:extLst>
                <a:ext uri="{FF2B5EF4-FFF2-40B4-BE49-F238E27FC236}">
                  <a16:creationId xmlns:a16="http://schemas.microsoft.com/office/drawing/2014/main" id="{6139A41D-0054-468A-06D7-E1085C703016}"/>
                </a:ext>
              </a:extLst>
            </p:cNvPr>
            <p:cNvSpPr txBox="1"/>
            <p:nvPr/>
          </p:nvSpPr>
          <p:spPr>
            <a:xfrm>
              <a:off x="899740" y="5807597"/>
              <a:ext cx="2681759"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Aggressor WL Off</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44" name="Google Shape;205;p27">
              <a:extLst>
                <a:ext uri="{FF2B5EF4-FFF2-40B4-BE49-F238E27FC236}">
                  <a16:creationId xmlns:a16="http://schemas.microsoft.com/office/drawing/2014/main" id="{57E283BF-E774-65F2-285C-DD24D382B8BE}"/>
                </a:ext>
              </a:extLst>
            </p:cNvPr>
            <p:cNvSpPr/>
            <p:nvPr/>
          </p:nvSpPr>
          <p:spPr>
            <a:xfrm>
              <a:off x="1987260" y="3792880"/>
              <a:ext cx="506783" cy="144414"/>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45" name="Google Shape;208;p27">
              <a:extLst>
                <a:ext uri="{FF2B5EF4-FFF2-40B4-BE49-F238E27FC236}">
                  <a16:creationId xmlns:a16="http://schemas.microsoft.com/office/drawing/2014/main" id="{D8DF8A7E-7D73-7E0A-7DD8-63CC48699172}"/>
                </a:ext>
              </a:extLst>
            </p:cNvPr>
            <p:cNvSpPr txBox="1"/>
            <p:nvPr/>
          </p:nvSpPr>
          <p:spPr>
            <a:xfrm>
              <a:off x="1989641" y="2838978"/>
              <a:ext cx="506783" cy="368085"/>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46" name="Google Shape;199;p27">
              <a:extLst>
                <a:ext uri="{FF2B5EF4-FFF2-40B4-BE49-F238E27FC236}">
                  <a16:creationId xmlns:a16="http://schemas.microsoft.com/office/drawing/2014/main" id="{6FFD413E-89F1-1CEF-3845-B728ECF4F654}"/>
                </a:ext>
              </a:extLst>
            </p:cNvPr>
            <p:cNvSpPr txBox="1"/>
            <p:nvPr/>
          </p:nvSpPr>
          <p:spPr>
            <a:xfrm>
              <a:off x="2877021" y="2201309"/>
              <a:ext cx="1069099"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Victim</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48" name="Google Shape;257;p28">
              <a:extLst>
                <a:ext uri="{FF2B5EF4-FFF2-40B4-BE49-F238E27FC236}">
                  <a16:creationId xmlns:a16="http://schemas.microsoft.com/office/drawing/2014/main" id="{D705360A-51D4-93EB-6DD1-FA624B26837E}"/>
                </a:ext>
              </a:extLst>
            </p:cNvPr>
            <p:cNvSpPr txBox="1"/>
            <p:nvPr/>
          </p:nvSpPr>
          <p:spPr>
            <a:xfrm>
              <a:off x="864387" y="4260472"/>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sp>
          <p:nvSpPr>
            <p:cNvPr id="49" name="Google Shape;257;p28">
              <a:extLst>
                <a:ext uri="{FF2B5EF4-FFF2-40B4-BE49-F238E27FC236}">
                  <a16:creationId xmlns:a16="http://schemas.microsoft.com/office/drawing/2014/main" id="{AFE1674E-F45B-C9C8-D4F1-05BC8F3E175A}"/>
                </a:ext>
              </a:extLst>
            </p:cNvPr>
            <p:cNvSpPr txBox="1"/>
            <p:nvPr/>
          </p:nvSpPr>
          <p:spPr>
            <a:xfrm>
              <a:off x="950440" y="4575345"/>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sp>
          <p:nvSpPr>
            <p:cNvPr id="50" name="Google Shape;257;p28">
              <a:extLst>
                <a:ext uri="{FF2B5EF4-FFF2-40B4-BE49-F238E27FC236}">
                  <a16:creationId xmlns:a16="http://schemas.microsoft.com/office/drawing/2014/main" id="{73F9FB77-5F13-9F81-D73B-61866340CE2D}"/>
                </a:ext>
              </a:extLst>
            </p:cNvPr>
            <p:cNvSpPr txBox="1"/>
            <p:nvPr/>
          </p:nvSpPr>
          <p:spPr>
            <a:xfrm>
              <a:off x="1187624" y="4878813"/>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sp>
          <p:nvSpPr>
            <p:cNvPr id="51" name="Google Shape;257;p28">
              <a:extLst>
                <a:ext uri="{FF2B5EF4-FFF2-40B4-BE49-F238E27FC236}">
                  <a16:creationId xmlns:a16="http://schemas.microsoft.com/office/drawing/2014/main" id="{30196944-F760-CC7E-0D7B-6307CECC063B}"/>
                </a:ext>
              </a:extLst>
            </p:cNvPr>
            <p:cNvSpPr txBox="1"/>
            <p:nvPr/>
          </p:nvSpPr>
          <p:spPr>
            <a:xfrm>
              <a:off x="1510861" y="4893478"/>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sp>
          <p:nvSpPr>
            <p:cNvPr id="52" name="Google Shape;257;p28">
              <a:extLst>
                <a:ext uri="{FF2B5EF4-FFF2-40B4-BE49-F238E27FC236}">
                  <a16:creationId xmlns:a16="http://schemas.microsoft.com/office/drawing/2014/main" id="{24F94B64-F04C-F843-C8B0-5569903F044D}"/>
                </a:ext>
              </a:extLst>
            </p:cNvPr>
            <p:cNvSpPr txBox="1"/>
            <p:nvPr/>
          </p:nvSpPr>
          <p:spPr>
            <a:xfrm>
              <a:off x="1860684" y="4873630"/>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sp>
          <p:nvSpPr>
            <p:cNvPr id="53" name="Google Shape;257;p28">
              <a:extLst>
                <a:ext uri="{FF2B5EF4-FFF2-40B4-BE49-F238E27FC236}">
                  <a16:creationId xmlns:a16="http://schemas.microsoft.com/office/drawing/2014/main" id="{837A3A5D-3D91-2733-D8BD-29B93CFC3DC3}"/>
                </a:ext>
              </a:extLst>
            </p:cNvPr>
            <p:cNvSpPr txBox="1"/>
            <p:nvPr/>
          </p:nvSpPr>
          <p:spPr>
            <a:xfrm>
              <a:off x="2034191" y="4555668"/>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sp>
          <p:nvSpPr>
            <p:cNvPr id="54" name="Google Shape;257;p28">
              <a:extLst>
                <a:ext uri="{FF2B5EF4-FFF2-40B4-BE49-F238E27FC236}">
                  <a16:creationId xmlns:a16="http://schemas.microsoft.com/office/drawing/2014/main" id="{AE26821F-633C-444E-D8C8-5C430BCE2980}"/>
                </a:ext>
              </a:extLst>
            </p:cNvPr>
            <p:cNvSpPr txBox="1"/>
            <p:nvPr/>
          </p:nvSpPr>
          <p:spPr>
            <a:xfrm>
              <a:off x="2133000" y="4200123"/>
              <a:ext cx="528028" cy="55064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Tahoma"/>
                  <a:ea typeface="+mn-ea"/>
                  <a:cs typeface="+mn-cs"/>
                </a:rPr>
                <a:t>e</a:t>
              </a:r>
              <a:r>
                <a:rPr kumimoji="0" lang="en" sz="1800" b="1" i="0" u="none" strike="noStrike" kern="1200" cap="none" spc="0" normalizeH="0" baseline="30000" noProof="0" dirty="0">
                  <a:ln>
                    <a:noFill/>
                  </a:ln>
                  <a:solidFill>
                    <a:srgbClr val="FFFFFF"/>
                  </a:solidFill>
                  <a:effectLst/>
                  <a:uLnTx/>
                  <a:uFillTx/>
                  <a:latin typeface="Tahoma"/>
                  <a:ea typeface="+mn-ea"/>
                  <a:cs typeface="+mn-cs"/>
                </a:rPr>
                <a:t>-</a:t>
              </a:r>
              <a:endParaRPr kumimoji="0" sz="1800" b="1" i="0" u="none" strike="noStrike" kern="1200" cap="none" spc="0" normalizeH="0" baseline="30000" noProof="0" dirty="0">
                <a:ln>
                  <a:noFill/>
                </a:ln>
                <a:solidFill>
                  <a:srgbClr val="FFFFFF"/>
                </a:solidFill>
                <a:effectLst/>
                <a:uLnTx/>
                <a:uFillTx/>
                <a:latin typeface="Tahoma"/>
                <a:ea typeface="+mn-ea"/>
                <a:cs typeface="+mn-cs"/>
              </a:endParaRPr>
            </a:p>
          </p:txBody>
        </p:sp>
      </p:grpSp>
      <p:sp>
        <p:nvSpPr>
          <p:cNvPr id="55" name="Google Shape;333;p30">
            <a:extLst>
              <a:ext uri="{FF2B5EF4-FFF2-40B4-BE49-F238E27FC236}">
                <a16:creationId xmlns:a16="http://schemas.microsoft.com/office/drawing/2014/main" id="{D77F5699-3CA4-1187-6026-A6F507A9330E}"/>
              </a:ext>
            </a:extLst>
          </p:cNvPr>
          <p:cNvSpPr/>
          <p:nvPr/>
        </p:nvSpPr>
        <p:spPr>
          <a:xfrm>
            <a:off x="4109172" y="3819016"/>
            <a:ext cx="803811" cy="401906"/>
          </a:xfrm>
          <a:prstGeom prst="rightArrow">
            <a:avLst>
              <a:gd name="adj1" fmla="val 50000"/>
              <a:gd name="adj2" fmla="val 50000"/>
            </a:avLst>
          </a:prstGeom>
          <a:solidFill>
            <a:schemeClr val="lt2"/>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56" name="Google Shape;336;p30">
            <a:extLst>
              <a:ext uri="{FF2B5EF4-FFF2-40B4-BE49-F238E27FC236}">
                <a16:creationId xmlns:a16="http://schemas.microsoft.com/office/drawing/2014/main" id="{3EE77ACC-2E3F-3708-7338-19526916628A}"/>
              </a:ext>
            </a:extLst>
          </p:cNvPr>
          <p:cNvSpPr txBox="1"/>
          <p:nvPr/>
        </p:nvSpPr>
        <p:spPr>
          <a:xfrm>
            <a:off x="3582193" y="3367420"/>
            <a:ext cx="1863379" cy="430857"/>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Precharge</a:t>
            </a:r>
            <a:endParaRPr kumimoji="0" sz="16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57" name="Freeform: Shape 56">
            <a:extLst>
              <a:ext uri="{FF2B5EF4-FFF2-40B4-BE49-F238E27FC236}">
                <a16:creationId xmlns:a16="http://schemas.microsoft.com/office/drawing/2014/main" id="{339B9BA2-635D-5E3B-D337-C104C72962F0}"/>
              </a:ext>
            </a:extLst>
          </p:cNvPr>
          <p:cNvSpPr/>
          <p:nvPr/>
        </p:nvSpPr>
        <p:spPr>
          <a:xfrm>
            <a:off x="5387439" y="4801590"/>
            <a:ext cx="281049" cy="411678"/>
          </a:xfrm>
          <a:custGeom>
            <a:avLst/>
            <a:gdLst>
              <a:gd name="connsiteX0" fmla="*/ 281049 w 281049"/>
              <a:gd name="connsiteY0" fmla="*/ 0 h 411678"/>
              <a:gd name="connsiteX1" fmla="*/ 233548 w 281049"/>
              <a:gd name="connsiteY1" fmla="*/ 35626 h 411678"/>
              <a:gd name="connsiteX2" fmla="*/ 170213 w 281049"/>
              <a:gd name="connsiteY2" fmla="*/ 166254 h 411678"/>
              <a:gd name="connsiteX3" fmla="*/ 142504 w 281049"/>
              <a:gd name="connsiteY3" fmla="*/ 249381 h 411678"/>
              <a:gd name="connsiteX4" fmla="*/ 98961 w 281049"/>
              <a:gd name="connsiteY4" fmla="*/ 320633 h 411678"/>
              <a:gd name="connsiteX5" fmla="*/ 75210 w 281049"/>
              <a:gd name="connsiteY5" fmla="*/ 372093 h 411678"/>
              <a:gd name="connsiteX6" fmla="*/ 3958 w 281049"/>
              <a:gd name="connsiteY6" fmla="*/ 407719 h 411678"/>
              <a:gd name="connsiteX7" fmla="*/ 0 w 281049"/>
              <a:gd name="connsiteY7" fmla="*/ 411678 h 41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049" h="411678">
                <a:moveTo>
                  <a:pt x="281049" y="0"/>
                </a:moveTo>
                <a:cubicBezTo>
                  <a:pt x="265215" y="11875"/>
                  <a:pt x="246333" y="20517"/>
                  <a:pt x="233548" y="35626"/>
                </a:cubicBezTo>
                <a:cubicBezTo>
                  <a:pt x="202510" y="72307"/>
                  <a:pt x="185793" y="121912"/>
                  <a:pt x="170213" y="166254"/>
                </a:cubicBezTo>
                <a:cubicBezTo>
                  <a:pt x="160531" y="193810"/>
                  <a:pt x="154744" y="222861"/>
                  <a:pt x="142504" y="249381"/>
                </a:cubicBezTo>
                <a:cubicBezTo>
                  <a:pt x="130840" y="274654"/>
                  <a:pt x="112345" y="296227"/>
                  <a:pt x="98961" y="320633"/>
                </a:cubicBezTo>
                <a:cubicBezTo>
                  <a:pt x="89877" y="337198"/>
                  <a:pt x="89136" y="359327"/>
                  <a:pt x="75210" y="372093"/>
                </a:cubicBezTo>
                <a:cubicBezTo>
                  <a:pt x="55636" y="390036"/>
                  <a:pt x="27456" y="395351"/>
                  <a:pt x="3958" y="407719"/>
                </a:cubicBezTo>
                <a:cubicBezTo>
                  <a:pt x="2307" y="408588"/>
                  <a:pt x="1319" y="410358"/>
                  <a:pt x="0" y="411678"/>
                </a:cubicBezTo>
              </a:path>
            </a:pathLst>
          </a:custGeom>
          <a:noFill/>
          <a:ln w="19050">
            <a:solidFill>
              <a:schemeClr val="bg1"/>
            </a:solidFill>
            <a:headEnd type="none" w="med" len="med"/>
            <a:tailEnd type="arrow" w="med" len="med"/>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Freeform: Shape 58">
            <a:extLst>
              <a:ext uri="{FF2B5EF4-FFF2-40B4-BE49-F238E27FC236}">
                <a16:creationId xmlns:a16="http://schemas.microsoft.com/office/drawing/2014/main" id="{DBD32B10-8539-C6F9-E9AD-A5B73C1E9428}"/>
              </a:ext>
            </a:extLst>
          </p:cNvPr>
          <p:cNvSpPr/>
          <p:nvPr/>
        </p:nvSpPr>
        <p:spPr>
          <a:xfrm>
            <a:off x="5613070" y="5149932"/>
            <a:ext cx="257299" cy="241465"/>
          </a:xfrm>
          <a:custGeom>
            <a:avLst/>
            <a:gdLst>
              <a:gd name="connsiteX0" fmla="*/ 257299 w 257299"/>
              <a:gd name="connsiteY0" fmla="*/ 0 h 241465"/>
              <a:gd name="connsiteX1" fmla="*/ 233548 w 257299"/>
              <a:gd name="connsiteY1" fmla="*/ 7917 h 241465"/>
              <a:gd name="connsiteX2" fmla="*/ 170213 w 257299"/>
              <a:gd name="connsiteY2" fmla="*/ 71252 h 241465"/>
              <a:gd name="connsiteX3" fmla="*/ 106878 w 257299"/>
              <a:gd name="connsiteY3" fmla="*/ 170213 h 241465"/>
              <a:gd name="connsiteX4" fmla="*/ 55418 w 257299"/>
              <a:gd name="connsiteY4" fmla="*/ 209798 h 241465"/>
              <a:gd name="connsiteX5" fmla="*/ 0 w 257299"/>
              <a:gd name="connsiteY5" fmla="*/ 241465 h 24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299" h="241465">
                <a:moveTo>
                  <a:pt x="257299" y="0"/>
                </a:moveTo>
                <a:cubicBezTo>
                  <a:pt x="249382" y="2639"/>
                  <a:pt x="240625" y="3494"/>
                  <a:pt x="233548" y="7917"/>
                </a:cubicBezTo>
                <a:cubicBezTo>
                  <a:pt x="204487" y="26080"/>
                  <a:pt x="187840" y="43049"/>
                  <a:pt x="170213" y="71252"/>
                </a:cubicBezTo>
                <a:cubicBezTo>
                  <a:pt x="146755" y="108783"/>
                  <a:pt x="150355" y="136769"/>
                  <a:pt x="106878" y="170213"/>
                </a:cubicBezTo>
                <a:cubicBezTo>
                  <a:pt x="89725" y="183408"/>
                  <a:pt x="73425" y="197794"/>
                  <a:pt x="55418" y="209798"/>
                </a:cubicBezTo>
                <a:cubicBezTo>
                  <a:pt x="37715" y="221600"/>
                  <a:pt x="0" y="241465"/>
                  <a:pt x="0" y="241465"/>
                </a:cubicBezTo>
              </a:path>
            </a:pathLst>
          </a:custGeom>
          <a:noFill/>
          <a:ln w="19050">
            <a:solidFill>
              <a:schemeClr val="bg1"/>
            </a:solidFill>
            <a:headEnd type="none" w="med" len="med"/>
            <a:tailEnd type="arrow" w="med" len="med"/>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Tahoma"/>
              <a:ea typeface="+mn-ea"/>
              <a:cs typeface="+mn-cs"/>
            </a:endParaRPr>
          </a:p>
        </p:txBody>
      </p:sp>
      <p:sp>
        <p:nvSpPr>
          <p:cNvPr id="63" name="Freeform: Shape 62">
            <a:extLst>
              <a:ext uri="{FF2B5EF4-FFF2-40B4-BE49-F238E27FC236}">
                <a16:creationId xmlns:a16="http://schemas.microsoft.com/office/drawing/2014/main" id="{584425EC-B37A-A635-0D72-BF55074A63E4}"/>
              </a:ext>
            </a:extLst>
          </p:cNvPr>
          <p:cNvSpPr/>
          <p:nvPr/>
        </p:nvSpPr>
        <p:spPr>
          <a:xfrm>
            <a:off x="7065818" y="4805547"/>
            <a:ext cx="890649" cy="383969"/>
          </a:xfrm>
          <a:custGeom>
            <a:avLst/>
            <a:gdLst>
              <a:gd name="connsiteX0" fmla="*/ 0 w 803564"/>
              <a:gd name="connsiteY0" fmla="*/ 63350 h 178145"/>
              <a:gd name="connsiteX1" fmla="*/ 55418 w 803564"/>
              <a:gd name="connsiteY1" fmla="*/ 114810 h 178145"/>
              <a:gd name="connsiteX2" fmla="*/ 150421 w 803564"/>
              <a:gd name="connsiteY2" fmla="*/ 154394 h 178145"/>
              <a:gd name="connsiteX3" fmla="*/ 435429 w 803564"/>
              <a:gd name="connsiteY3" fmla="*/ 178145 h 178145"/>
              <a:gd name="connsiteX4" fmla="*/ 732312 w 803564"/>
              <a:gd name="connsiteY4" fmla="*/ 75225 h 178145"/>
              <a:gd name="connsiteX5" fmla="*/ 795647 w 803564"/>
              <a:gd name="connsiteY5" fmla="*/ 19807 h 178145"/>
              <a:gd name="connsiteX6" fmla="*/ 803564 w 803564"/>
              <a:gd name="connsiteY6" fmla="*/ 15 h 178145"/>
              <a:gd name="connsiteX0" fmla="*/ 0 w 961901"/>
              <a:gd name="connsiteY0" fmla="*/ 241465 h 356260"/>
              <a:gd name="connsiteX1" fmla="*/ 55418 w 961901"/>
              <a:gd name="connsiteY1" fmla="*/ 292925 h 356260"/>
              <a:gd name="connsiteX2" fmla="*/ 150421 w 961901"/>
              <a:gd name="connsiteY2" fmla="*/ 332509 h 356260"/>
              <a:gd name="connsiteX3" fmla="*/ 435429 w 961901"/>
              <a:gd name="connsiteY3" fmla="*/ 356260 h 356260"/>
              <a:gd name="connsiteX4" fmla="*/ 732312 w 961901"/>
              <a:gd name="connsiteY4" fmla="*/ 253340 h 356260"/>
              <a:gd name="connsiteX5" fmla="*/ 795647 w 961901"/>
              <a:gd name="connsiteY5" fmla="*/ 197922 h 356260"/>
              <a:gd name="connsiteX6" fmla="*/ 961901 w 961901"/>
              <a:gd name="connsiteY6" fmla="*/ 0 h 356260"/>
              <a:gd name="connsiteX0" fmla="*/ 0 w 890649"/>
              <a:gd name="connsiteY0" fmla="*/ 269174 h 383969"/>
              <a:gd name="connsiteX1" fmla="*/ 55418 w 890649"/>
              <a:gd name="connsiteY1" fmla="*/ 320634 h 383969"/>
              <a:gd name="connsiteX2" fmla="*/ 150421 w 890649"/>
              <a:gd name="connsiteY2" fmla="*/ 360218 h 383969"/>
              <a:gd name="connsiteX3" fmla="*/ 435429 w 890649"/>
              <a:gd name="connsiteY3" fmla="*/ 383969 h 383969"/>
              <a:gd name="connsiteX4" fmla="*/ 732312 w 890649"/>
              <a:gd name="connsiteY4" fmla="*/ 281049 h 383969"/>
              <a:gd name="connsiteX5" fmla="*/ 795647 w 890649"/>
              <a:gd name="connsiteY5" fmla="*/ 225631 h 383969"/>
              <a:gd name="connsiteX6" fmla="*/ 890649 w 890649"/>
              <a:gd name="connsiteY6" fmla="*/ 0 h 38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649" h="383969">
                <a:moveTo>
                  <a:pt x="0" y="269174"/>
                </a:moveTo>
                <a:cubicBezTo>
                  <a:pt x="12126" y="281300"/>
                  <a:pt x="45006" y="314955"/>
                  <a:pt x="55418" y="320634"/>
                </a:cubicBezTo>
                <a:cubicBezTo>
                  <a:pt x="85536" y="337062"/>
                  <a:pt x="117294" y="351299"/>
                  <a:pt x="150421" y="360218"/>
                </a:cubicBezTo>
                <a:cubicBezTo>
                  <a:pt x="223709" y="379949"/>
                  <a:pt x="372041" y="381088"/>
                  <a:pt x="435429" y="383969"/>
                </a:cubicBezTo>
                <a:cubicBezTo>
                  <a:pt x="566501" y="352086"/>
                  <a:pt x="611202" y="350575"/>
                  <a:pt x="732312" y="281049"/>
                </a:cubicBezTo>
                <a:cubicBezTo>
                  <a:pt x="756641" y="267083"/>
                  <a:pt x="774535" y="244104"/>
                  <a:pt x="795647" y="225631"/>
                </a:cubicBezTo>
                <a:cubicBezTo>
                  <a:pt x="799864" y="204545"/>
                  <a:pt x="879962" y="0"/>
                  <a:pt x="890649" y="0"/>
                </a:cubicBezTo>
              </a:path>
            </a:pathLst>
          </a:custGeom>
          <a:noFill/>
          <a:ln w="19050">
            <a:solidFill>
              <a:schemeClr val="bg1"/>
            </a:solidFill>
            <a:headEnd type="none" w="med" len="med"/>
            <a:tailEnd type="arrow" w="med" len="med"/>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4" name="Freeform: Shape 63">
            <a:extLst>
              <a:ext uri="{FF2B5EF4-FFF2-40B4-BE49-F238E27FC236}">
                <a16:creationId xmlns:a16="http://schemas.microsoft.com/office/drawing/2014/main" id="{5031C8E3-19D0-0F2A-8F3F-A2DC162CEB3B}"/>
              </a:ext>
            </a:extLst>
          </p:cNvPr>
          <p:cNvSpPr/>
          <p:nvPr/>
        </p:nvSpPr>
        <p:spPr>
          <a:xfrm>
            <a:off x="6764977" y="5284519"/>
            <a:ext cx="300841" cy="166546"/>
          </a:xfrm>
          <a:custGeom>
            <a:avLst/>
            <a:gdLst>
              <a:gd name="connsiteX0" fmla="*/ 0 w 300841"/>
              <a:gd name="connsiteY0" fmla="*/ 0 h 166546"/>
              <a:gd name="connsiteX1" fmla="*/ 130628 w 300841"/>
              <a:gd name="connsiteY1" fmla="*/ 83128 h 166546"/>
              <a:gd name="connsiteX2" fmla="*/ 201880 w 300841"/>
              <a:gd name="connsiteY2" fmla="*/ 114795 h 166546"/>
              <a:gd name="connsiteX3" fmla="*/ 233548 w 300841"/>
              <a:gd name="connsiteY3" fmla="*/ 126671 h 166546"/>
              <a:gd name="connsiteX4" fmla="*/ 296883 w 300841"/>
              <a:gd name="connsiteY4" fmla="*/ 166255 h 166546"/>
              <a:gd name="connsiteX5" fmla="*/ 300841 w 300841"/>
              <a:gd name="connsiteY5" fmla="*/ 166255 h 16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841" h="166546">
                <a:moveTo>
                  <a:pt x="0" y="0"/>
                </a:moveTo>
                <a:cubicBezTo>
                  <a:pt x="42982" y="34387"/>
                  <a:pt x="66593" y="54668"/>
                  <a:pt x="130628" y="83128"/>
                </a:cubicBezTo>
                <a:cubicBezTo>
                  <a:pt x="154379" y="93684"/>
                  <a:pt x="177943" y="104668"/>
                  <a:pt x="201880" y="114795"/>
                </a:cubicBezTo>
                <a:cubicBezTo>
                  <a:pt x="212263" y="119188"/>
                  <a:pt x="223464" y="121629"/>
                  <a:pt x="233548" y="126671"/>
                </a:cubicBezTo>
                <a:cubicBezTo>
                  <a:pt x="293266" y="156530"/>
                  <a:pt x="252924" y="141135"/>
                  <a:pt x="296883" y="166255"/>
                </a:cubicBezTo>
                <a:cubicBezTo>
                  <a:pt x="298028" y="166910"/>
                  <a:pt x="299522" y="166255"/>
                  <a:pt x="300841" y="166255"/>
                </a:cubicBezTo>
              </a:path>
            </a:pathLst>
          </a:custGeom>
          <a:noFill/>
          <a:ln w="19050">
            <a:solidFill>
              <a:schemeClr val="bg1"/>
            </a:solidFill>
            <a:headEnd type="none" w="med" len="med"/>
            <a:tailEnd type="arrow" w="med" len="med"/>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92388987"/>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Silicon-Level Disturbance Mechanism</a:t>
            </a:r>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lvl="0" indent="0" algn="l" rtl="0">
              <a:lnSpc>
                <a:spcPct val="115000"/>
              </a:lnSpc>
              <a:spcBef>
                <a:spcPts val="0"/>
              </a:spcBef>
              <a:spcAft>
                <a:spcPts val="600"/>
              </a:spcAft>
              <a:buSzPts val="1800"/>
              <a:buNone/>
            </a:pPr>
            <a:r>
              <a:rPr lang="en-GB" b="1" dirty="0"/>
              <a:t>Electron Migration &amp; Injection</a:t>
            </a:r>
          </a:p>
          <a:p>
            <a:pPr marL="0" indent="0">
              <a:lnSpc>
                <a:spcPct val="115000"/>
              </a:lnSpc>
              <a:spcBef>
                <a:spcPts val="0"/>
              </a:spcBef>
              <a:spcAft>
                <a:spcPts val="600"/>
              </a:spcAft>
              <a:buSzPts val="1800"/>
              <a:buNone/>
            </a:pPr>
            <a:r>
              <a:rPr lang="en-GB" sz="2000" dirty="0"/>
              <a:t>Interface charge trap</a:t>
            </a:r>
          </a:p>
          <a:p>
            <a:pPr marL="0" lvl="0" indent="0" algn="l" rtl="0">
              <a:lnSpc>
                <a:spcPct val="115000"/>
              </a:lnSpc>
              <a:spcBef>
                <a:spcPts val="0"/>
              </a:spcBef>
              <a:spcAft>
                <a:spcPts val="600"/>
              </a:spcAft>
              <a:buSzPts val="1800"/>
              <a:buNone/>
            </a:pPr>
            <a:endParaRPr lang="en-GB" b="1" dirty="0"/>
          </a:p>
        </p:txBody>
      </p:sp>
      <p:grpSp>
        <p:nvGrpSpPr>
          <p:cNvPr id="31" name="Group 30">
            <a:extLst>
              <a:ext uri="{FF2B5EF4-FFF2-40B4-BE49-F238E27FC236}">
                <a16:creationId xmlns:a16="http://schemas.microsoft.com/office/drawing/2014/main" id="{FE2C32C6-F617-19C8-90A1-020459FB1E5C}"/>
              </a:ext>
            </a:extLst>
          </p:cNvPr>
          <p:cNvGrpSpPr/>
          <p:nvPr/>
        </p:nvGrpSpPr>
        <p:grpSpPr>
          <a:xfrm>
            <a:off x="433696" y="2201309"/>
            <a:ext cx="3512426" cy="3378616"/>
            <a:chOff x="433696" y="2201309"/>
            <a:chExt cx="3512426" cy="3378616"/>
          </a:xfrm>
        </p:grpSpPr>
        <p:sp>
          <p:nvSpPr>
            <p:cNvPr id="97" name="Google Shape;183;p27">
              <a:extLst>
                <a:ext uri="{FF2B5EF4-FFF2-40B4-BE49-F238E27FC236}">
                  <a16:creationId xmlns:a16="http://schemas.microsoft.com/office/drawing/2014/main" id="{53CBAAD1-F87E-C9B5-7134-A4EAE62E7EEB}"/>
                </a:ext>
              </a:extLst>
            </p:cNvPr>
            <p:cNvSpPr/>
            <p:nvPr/>
          </p:nvSpPr>
          <p:spPr>
            <a:xfrm>
              <a:off x="433696" y="4523301"/>
              <a:ext cx="3512426" cy="1056624"/>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8" name="Google Shape;184;p27">
              <a:extLst>
                <a:ext uri="{FF2B5EF4-FFF2-40B4-BE49-F238E27FC236}">
                  <a16:creationId xmlns:a16="http://schemas.microsoft.com/office/drawing/2014/main" id="{36890906-409E-46F2-C47B-DF88C7E8A542}"/>
                </a:ext>
              </a:extLst>
            </p:cNvPr>
            <p:cNvSpPr/>
            <p:nvPr/>
          </p:nvSpPr>
          <p:spPr>
            <a:xfrm rot="10800000">
              <a:off x="2979047"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9" name="Google Shape;185;p27">
              <a:extLst>
                <a:ext uri="{FF2B5EF4-FFF2-40B4-BE49-F238E27FC236}">
                  <a16:creationId xmlns:a16="http://schemas.microsoft.com/office/drawing/2014/main" id="{52791A93-66A7-DF61-23E3-CE6C6B9F6C77}"/>
                </a:ext>
              </a:extLst>
            </p:cNvPr>
            <p:cNvSpPr/>
            <p:nvPr/>
          </p:nvSpPr>
          <p:spPr>
            <a:xfrm rot="10800000">
              <a:off x="751039"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0" name="Google Shape;186;p27">
              <a:extLst>
                <a:ext uri="{FF2B5EF4-FFF2-40B4-BE49-F238E27FC236}">
                  <a16:creationId xmlns:a16="http://schemas.microsoft.com/office/drawing/2014/main" id="{1F37468F-2A55-C83D-37CD-76BD89B34CF8}"/>
                </a:ext>
              </a:extLst>
            </p:cNvPr>
            <p:cNvSpPr/>
            <p:nvPr/>
          </p:nvSpPr>
          <p:spPr>
            <a:xfrm rot="10800000">
              <a:off x="1892184"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1" name="Google Shape;187;p27">
              <a:extLst>
                <a:ext uri="{FF2B5EF4-FFF2-40B4-BE49-F238E27FC236}">
                  <a16:creationId xmlns:a16="http://schemas.microsoft.com/office/drawing/2014/main" id="{44609661-3E7C-842A-AC0F-5789CAD2BF01}"/>
                </a:ext>
              </a:extLst>
            </p:cNvPr>
            <p:cNvSpPr/>
            <p:nvPr/>
          </p:nvSpPr>
          <p:spPr>
            <a:xfrm>
              <a:off x="2029174" y="3285081"/>
              <a:ext cx="422954" cy="663391"/>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9" name="Google Shape;194;p27">
              <a:extLst>
                <a:ext uri="{FF2B5EF4-FFF2-40B4-BE49-F238E27FC236}">
                  <a16:creationId xmlns:a16="http://schemas.microsoft.com/office/drawing/2014/main" id="{5096D555-AED7-C268-819B-EBC6033B9F49}"/>
                </a:ext>
              </a:extLst>
            </p:cNvPr>
            <p:cNvSpPr/>
            <p:nvPr/>
          </p:nvSpPr>
          <p:spPr>
            <a:xfrm>
              <a:off x="903804" y="2644775"/>
              <a:ext cx="391328" cy="1267339"/>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1" name="Google Shape;196;p27">
              <a:extLst>
                <a:ext uri="{FF2B5EF4-FFF2-40B4-BE49-F238E27FC236}">
                  <a16:creationId xmlns:a16="http://schemas.microsoft.com/office/drawing/2014/main" id="{8D417004-10D5-5D42-3D31-6263BBD087F8}"/>
                </a:ext>
              </a:extLst>
            </p:cNvPr>
            <p:cNvSpPr/>
            <p:nvPr/>
          </p:nvSpPr>
          <p:spPr>
            <a:xfrm>
              <a:off x="1321583" y="3912113"/>
              <a:ext cx="696922" cy="884775"/>
            </a:xfrm>
            <a:prstGeom prst="flowChartManualOperation">
              <a:avLst/>
            </a:prstGeom>
            <a:solidFill>
              <a:srgbClr val="EFEFEF"/>
            </a:solidFill>
            <a:ln w="76200" cap="flat" cmpd="sng">
              <a:solidFill>
                <a:schemeClr val="bg2">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112" name="Google Shape;197;p27">
              <a:extLst>
                <a:ext uri="{FF2B5EF4-FFF2-40B4-BE49-F238E27FC236}">
                  <a16:creationId xmlns:a16="http://schemas.microsoft.com/office/drawing/2014/main" id="{CDD46D4B-0D74-AFF5-6CBC-75A5F985EDF8}"/>
                </a:ext>
              </a:extLst>
            </p:cNvPr>
            <p:cNvSpPr/>
            <p:nvPr/>
          </p:nvSpPr>
          <p:spPr>
            <a:xfrm>
              <a:off x="2436283" y="3912113"/>
              <a:ext cx="696922" cy="884775"/>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3" name="Google Shape;198;p27">
              <a:extLst>
                <a:ext uri="{FF2B5EF4-FFF2-40B4-BE49-F238E27FC236}">
                  <a16:creationId xmlns:a16="http://schemas.microsoft.com/office/drawing/2014/main" id="{B7FE0C34-0DB1-328F-F382-08009D22AA74}"/>
                </a:ext>
              </a:extLst>
            </p:cNvPr>
            <p:cNvSpPr/>
            <p:nvPr/>
          </p:nvSpPr>
          <p:spPr>
            <a:xfrm>
              <a:off x="3131840" y="2644775"/>
              <a:ext cx="391328" cy="1267339"/>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4" name="Google Shape;199;p27">
              <a:extLst>
                <a:ext uri="{FF2B5EF4-FFF2-40B4-BE49-F238E27FC236}">
                  <a16:creationId xmlns:a16="http://schemas.microsoft.com/office/drawing/2014/main" id="{3F11BDF5-177B-1854-E982-625AE000C011}"/>
                </a:ext>
              </a:extLst>
            </p:cNvPr>
            <p:cNvSpPr txBox="1"/>
            <p:nvPr/>
          </p:nvSpPr>
          <p:spPr>
            <a:xfrm>
              <a:off x="1304459" y="4045062"/>
              <a:ext cx="806306"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Aggr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WL</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20" name="Google Shape;205;p27">
              <a:extLst>
                <a:ext uri="{FF2B5EF4-FFF2-40B4-BE49-F238E27FC236}">
                  <a16:creationId xmlns:a16="http://schemas.microsoft.com/office/drawing/2014/main" id="{5553FFF1-7C2F-5B16-CE80-BCB60E2E3309}"/>
                </a:ext>
              </a:extLst>
            </p:cNvPr>
            <p:cNvSpPr/>
            <p:nvPr/>
          </p:nvSpPr>
          <p:spPr>
            <a:xfrm>
              <a:off x="1987260" y="3792880"/>
              <a:ext cx="506783" cy="144414"/>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22" name="Google Shape;208;p27">
              <a:extLst>
                <a:ext uri="{FF2B5EF4-FFF2-40B4-BE49-F238E27FC236}">
                  <a16:creationId xmlns:a16="http://schemas.microsoft.com/office/drawing/2014/main" id="{7AF7794C-C7BE-C79D-2B61-E8C3CC4A96C4}"/>
                </a:ext>
              </a:extLst>
            </p:cNvPr>
            <p:cNvSpPr txBox="1"/>
            <p:nvPr/>
          </p:nvSpPr>
          <p:spPr>
            <a:xfrm>
              <a:off x="1989641" y="2838978"/>
              <a:ext cx="506783" cy="368085"/>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16" name="Google Shape;199;p27">
              <a:extLst>
                <a:ext uri="{FF2B5EF4-FFF2-40B4-BE49-F238E27FC236}">
                  <a16:creationId xmlns:a16="http://schemas.microsoft.com/office/drawing/2014/main" id="{B9FA230D-179D-0C56-3544-1C3CD5357225}"/>
                </a:ext>
              </a:extLst>
            </p:cNvPr>
            <p:cNvSpPr txBox="1"/>
            <p:nvPr/>
          </p:nvSpPr>
          <p:spPr>
            <a:xfrm>
              <a:off x="2877021" y="2201309"/>
              <a:ext cx="919767"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Victim</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grpSp>
      <p:grpSp>
        <p:nvGrpSpPr>
          <p:cNvPr id="32" name="Group 31">
            <a:extLst>
              <a:ext uri="{FF2B5EF4-FFF2-40B4-BE49-F238E27FC236}">
                <a16:creationId xmlns:a16="http://schemas.microsoft.com/office/drawing/2014/main" id="{BBACD3DC-B5ED-2738-A7E6-11766556AB9A}"/>
              </a:ext>
            </a:extLst>
          </p:cNvPr>
          <p:cNvGrpSpPr/>
          <p:nvPr/>
        </p:nvGrpSpPr>
        <p:grpSpPr>
          <a:xfrm>
            <a:off x="5163389" y="2201309"/>
            <a:ext cx="3512426" cy="4067923"/>
            <a:chOff x="433696" y="2201309"/>
            <a:chExt cx="3512426" cy="4067923"/>
          </a:xfrm>
        </p:grpSpPr>
        <p:sp>
          <p:nvSpPr>
            <p:cNvPr id="33" name="Google Shape;183;p27">
              <a:extLst>
                <a:ext uri="{FF2B5EF4-FFF2-40B4-BE49-F238E27FC236}">
                  <a16:creationId xmlns:a16="http://schemas.microsoft.com/office/drawing/2014/main" id="{D3BB8D10-1172-77F0-946F-F8C32B61BD6A}"/>
                </a:ext>
              </a:extLst>
            </p:cNvPr>
            <p:cNvSpPr/>
            <p:nvPr/>
          </p:nvSpPr>
          <p:spPr>
            <a:xfrm>
              <a:off x="433696" y="4523301"/>
              <a:ext cx="3512426" cy="1056624"/>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4" name="Google Shape;184;p27">
              <a:extLst>
                <a:ext uri="{FF2B5EF4-FFF2-40B4-BE49-F238E27FC236}">
                  <a16:creationId xmlns:a16="http://schemas.microsoft.com/office/drawing/2014/main" id="{45B3F72C-7A63-E4FA-5FD9-4469405077F5}"/>
                </a:ext>
              </a:extLst>
            </p:cNvPr>
            <p:cNvSpPr/>
            <p:nvPr/>
          </p:nvSpPr>
          <p:spPr>
            <a:xfrm rot="10800000">
              <a:off x="2979047"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5" name="Google Shape;185;p27">
              <a:extLst>
                <a:ext uri="{FF2B5EF4-FFF2-40B4-BE49-F238E27FC236}">
                  <a16:creationId xmlns:a16="http://schemas.microsoft.com/office/drawing/2014/main" id="{944C9C14-D826-C8E8-3194-23E2868233E3}"/>
                </a:ext>
              </a:extLst>
            </p:cNvPr>
            <p:cNvSpPr/>
            <p:nvPr/>
          </p:nvSpPr>
          <p:spPr>
            <a:xfrm rot="10800000">
              <a:off x="751039"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6" name="Google Shape;186;p27">
              <a:extLst>
                <a:ext uri="{FF2B5EF4-FFF2-40B4-BE49-F238E27FC236}">
                  <a16:creationId xmlns:a16="http://schemas.microsoft.com/office/drawing/2014/main" id="{F9E063B9-28B1-D90B-AC12-8E5C637D88D7}"/>
                </a:ext>
              </a:extLst>
            </p:cNvPr>
            <p:cNvSpPr/>
            <p:nvPr/>
          </p:nvSpPr>
          <p:spPr>
            <a:xfrm rot="10800000">
              <a:off x="1892184"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7" name="Google Shape;187;p27">
              <a:extLst>
                <a:ext uri="{FF2B5EF4-FFF2-40B4-BE49-F238E27FC236}">
                  <a16:creationId xmlns:a16="http://schemas.microsoft.com/office/drawing/2014/main" id="{DA9DF1D8-DF4A-CA95-8119-B8F264CEF066}"/>
                </a:ext>
              </a:extLst>
            </p:cNvPr>
            <p:cNvSpPr/>
            <p:nvPr/>
          </p:nvSpPr>
          <p:spPr>
            <a:xfrm>
              <a:off x="2029174" y="3285081"/>
              <a:ext cx="422954" cy="663391"/>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8" name="Google Shape;194;p27">
              <a:extLst>
                <a:ext uri="{FF2B5EF4-FFF2-40B4-BE49-F238E27FC236}">
                  <a16:creationId xmlns:a16="http://schemas.microsoft.com/office/drawing/2014/main" id="{A119B602-50AB-A357-CA02-A0FF6F46C87A}"/>
                </a:ext>
              </a:extLst>
            </p:cNvPr>
            <p:cNvSpPr/>
            <p:nvPr/>
          </p:nvSpPr>
          <p:spPr>
            <a:xfrm>
              <a:off x="903804" y="2644775"/>
              <a:ext cx="391328" cy="1267339"/>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9" name="Google Shape;196;p27">
              <a:extLst>
                <a:ext uri="{FF2B5EF4-FFF2-40B4-BE49-F238E27FC236}">
                  <a16:creationId xmlns:a16="http://schemas.microsoft.com/office/drawing/2014/main" id="{DD7BDB59-CF85-F249-2D4C-76C189D71611}"/>
                </a:ext>
              </a:extLst>
            </p:cNvPr>
            <p:cNvSpPr/>
            <p:nvPr/>
          </p:nvSpPr>
          <p:spPr>
            <a:xfrm>
              <a:off x="1321583" y="3912113"/>
              <a:ext cx="696922" cy="884775"/>
            </a:xfrm>
            <a:prstGeom prst="flowChartManualOperation">
              <a:avLst/>
            </a:prstGeom>
            <a:solidFill>
              <a:srgbClr val="EFEFEF"/>
            </a:solidFill>
            <a:ln w="76200" cap="flat" cmpd="sng">
              <a:solidFill>
                <a:srgbClr val="8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40" name="Google Shape;197;p27">
              <a:extLst>
                <a:ext uri="{FF2B5EF4-FFF2-40B4-BE49-F238E27FC236}">
                  <a16:creationId xmlns:a16="http://schemas.microsoft.com/office/drawing/2014/main" id="{4EC0235B-4A69-CFA8-09C6-B1120CD57264}"/>
                </a:ext>
              </a:extLst>
            </p:cNvPr>
            <p:cNvSpPr/>
            <p:nvPr/>
          </p:nvSpPr>
          <p:spPr>
            <a:xfrm>
              <a:off x="2436283" y="3912113"/>
              <a:ext cx="696922" cy="884775"/>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41" name="Google Shape;198;p27">
              <a:extLst>
                <a:ext uri="{FF2B5EF4-FFF2-40B4-BE49-F238E27FC236}">
                  <a16:creationId xmlns:a16="http://schemas.microsoft.com/office/drawing/2014/main" id="{F7C0A8AE-EE21-A8E5-5CA0-4CEEA2393173}"/>
                </a:ext>
              </a:extLst>
            </p:cNvPr>
            <p:cNvSpPr/>
            <p:nvPr/>
          </p:nvSpPr>
          <p:spPr>
            <a:xfrm>
              <a:off x="3131840" y="2644775"/>
              <a:ext cx="391328" cy="1267339"/>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42" name="Google Shape;199;p27">
              <a:extLst>
                <a:ext uri="{FF2B5EF4-FFF2-40B4-BE49-F238E27FC236}">
                  <a16:creationId xmlns:a16="http://schemas.microsoft.com/office/drawing/2014/main" id="{FADB70A3-D403-A42F-6BC8-A4CD73F5C62B}"/>
                </a:ext>
              </a:extLst>
            </p:cNvPr>
            <p:cNvSpPr txBox="1"/>
            <p:nvPr/>
          </p:nvSpPr>
          <p:spPr>
            <a:xfrm>
              <a:off x="1282467" y="4045062"/>
              <a:ext cx="799990"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Aggr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WL</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43" name="Google Shape;203;p27">
              <a:extLst>
                <a:ext uri="{FF2B5EF4-FFF2-40B4-BE49-F238E27FC236}">
                  <a16:creationId xmlns:a16="http://schemas.microsoft.com/office/drawing/2014/main" id="{6139A41D-0054-468A-06D7-E1085C703016}"/>
                </a:ext>
              </a:extLst>
            </p:cNvPr>
            <p:cNvSpPr txBox="1"/>
            <p:nvPr/>
          </p:nvSpPr>
          <p:spPr>
            <a:xfrm>
              <a:off x="899740" y="5807597"/>
              <a:ext cx="2681759"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Trap charged</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44" name="Google Shape;205;p27">
              <a:extLst>
                <a:ext uri="{FF2B5EF4-FFF2-40B4-BE49-F238E27FC236}">
                  <a16:creationId xmlns:a16="http://schemas.microsoft.com/office/drawing/2014/main" id="{57E283BF-E774-65F2-285C-DD24D382B8BE}"/>
                </a:ext>
              </a:extLst>
            </p:cNvPr>
            <p:cNvSpPr/>
            <p:nvPr/>
          </p:nvSpPr>
          <p:spPr>
            <a:xfrm>
              <a:off x="1987260" y="3792880"/>
              <a:ext cx="506783" cy="144414"/>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45" name="Google Shape;208;p27">
              <a:extLst>
                <a:ext uri="{FF2B5EF4-FFF2-40B4-BE49-F238E27FC236}">
                  <a16:creationId xmlns:a16="http://schemas.microsoft.com/office/drawing/2014/main" id="{D8DF8A7E-7D73-7E0A-7DD8-63CC48699172}"/>
                </a:ext>
              </a:extLst>
            </p:cNvPr>
            <p:cNvSpPr txBox="1"/>
            <p:nvPr/>
          </p:nvSpPr>
          <p:spPr>
            <a:xfrm>
              <a:off x="1989641" y="2838978"/>
              <a:ext cx="506783" cy="368085"/>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46" name="Google Shape;199;p27">
              <a:extLst>
                <a:ext uri="{FF2B5EF4-FFF2-40B4-BE49-F238E27FC236}">
                  <a16:creationId xmlns:a16="http://schemas.microsoft.com/office/drawing/2014/main" id="{6FFD413E-89F1-1CEF-3845-B728ECF4F654}"/>
                </a:ext>
              </a:extLst>
            </p:cNvPr>
            <p:cNvSpPr txBox="1"/>
            <p:nvPr/>
          </p:nvSpPr>
          <p:spPr>
            <a:xfrm>
              <a:off x="2877022" y="2201309"/>
              <a:ext cx="1069100"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Victim</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grpSp>
      <p:grpSp>
        <p:nvGrpSpPr>
          <p:cNvPr id="17" name="Group 16">
            <a:extLst>
              <a:ext uri="{FF2B5EF4-FFF2-40B4-BE49-F238E27FC236}">
                <a16:creationId xmlns:a16="http://schemas.microsoft.com/office/drawing/2014/main" id="{D4A1E1A8-9F11-F262-5C6F-70DFA6E819DB}"/>
              </a:ext>
            </a:extLst>
          </p:cNvPr>
          <p:cNvGrpSpPr/>
          <p:nvPr/>
        </p:nvGrpSpPr>
        <p:grpSpPr>
          <a:xfrm>
            <a:off x="1245971" y="4240938"/>
            <a:ext cx="831612" cy="663718"/>
            <a:chOff x="1245971" y="4240938"/>
            <a:chExt cx="831612" cy="663718"/>
          </a:xfrm>
        </p:grpSpPr>
        <p:sp>
          <p:nvSpPr>
            <p:cNvPr id="3" name="Google Shape;364;p31">
              <a:extLst>
                <a:ext uri="{FF2B5EF4-FFF2-40B4-BE49-F238E27FC236}">
                  <a16:creationId xmlns:a16="http://schemas.microsoft.com/office/drawing/2014/main" id="{A696F9AB-8C33-C0E6-1405-75CCB5F4DCBE}"/>
                </a:ext>
              </a:extLst>
            </p:cNvPr>
            <p:cNvSpPr/>
            <p:nvPr/>
          </p:nvSpPr>
          <p:spPr>
            <a:xfrm>
              <a:off x="1245971" y="4240938"/>
              <a:ext cx="185400" cy="185400"/>
            </a:xfrm>
            <a:prstGeom prst="ellipse">
              <a:avLst/>
            </a:prstGeom>
            <a:solidFill>
              <a:srgbClr val="FFFFFF"/>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5" name="Google Shape;365;p31">
              <a:extLst>
                <a:ext uri="{FF2B5EF4-FFF2-40B4-BE49-F238E27FC236}">
                  <a16:creationId xmlns:a16="http://schemas.microsoft.com/office/drawing/2014/main" id="{8C89F9E7-B993-5C80-CD15-0E04EE162BAA}"/>
                </a:ext>
              </a:extLst>
            </p:cNvPr>
            <p:cNvSpPr/>
            <p:nvPr/>
          </p:nvSpPr>
          <p:spPr>
            <a:xfrm>
              <a:off x="1572032" y="4719256"/>
              <a:ext cx="185400" cy="185400"/>
            </a:xfrm>
            <a:prstGeom prst="ellipse">
              <a:avLst/>
            </a:prstGeom>
            <a:solidFill>
              <a:srgbClr val="FFFFFF"/>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 name="Google Shape;366;p31">
              <a:extLst>
                <a:ext uri="{FF2B5EF4-FFF2-40B4-BE49-F238E27FC236}">
                  <a16:creationId xmlns:a16="http://schemas.microsoft.com/office/drawing/2014/main" id="{33362F40-A4AF-5702-FE57-CF44A2063FA8}"/>
                </a:ext>
              </a:extLst>
            </p:cNvPr>
            <p:cNvSpPr/>
            <p:nvPr/>
          </p:nvSpPr>
          <p:spPr>
            <a:xfrm>
              <a:off x="1892183" y="4393290"/>
              <a:ext cx="185400" cy="185400"/>
            </a:xfrm>
            <a:prstGeom prst="ellipse">
              <a:avLst/>
            </a:prstGeom>
            <a:solidFill>
              <a:srgbClr val="FFFFFF"/>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grpSp>
      <p:sp>
        <p:nvSpPr>
          <p:cNvPr id="8" name="Google Shape;367;p31">
            <a:extLst>
              <a:ext uri="{FF2B5EF4-FFF2-40B4-BE49-F238E27FC236}">
                <a16:creationId xmlns:a16="http://schemas.microsoft.com/office/drawing/2014/main" id="{94B0CE97-77B1-00A6-1141-A9097FD2BAE4}"/>
              </a:ext>
            </a:extLst>
          </p:cNvPr>
          <p:cNvSpPr txBox="1"/>
          <p:nvPr/>
        </p:nvSpPr>
        <p:spPr>
          <a:xfrm>
            <a:off x="1969048" y="4878579"/>
            <a:ext cx="2019394" cy="677078"/>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dirty="0">
                <a:ln>
                  <a:noFill/>
                </a:ln>
                <a:solidFill>
                  <a:srgbClr val="FFFFFF"/>
                </a:solidFill>
                <a:effectLst/>
                <a:uLnTx/>
                <a:uFillTx/>
                <a:latin typeface="Proxima Nova"/>
                <a:ea typeface="Proxima Nova"/>
                <a:cs typeface="Proxima Nova"/>
                <a:sym typeface="Proxima Nova"/>
              </a:rPr>
              <a:t>Interface Charge Trap</a:t>
            </a:r>
            <a:endParaRPr kumimoji="0" sz="1600" b="1" i="0" u="none" strike="noStrike" kern="1200" cap="none" spc="0" normalizeH="0" baseline="0" noProof="0" dirty="0">
              <a:ln>
                <a:noFill/>
              </a:ln>
              <a:solidFill>
                <a:srgbClr val="FFFFFF"/>
              </a:solidFill>
              <a:effectLst/>
              <a:uLnTx/>
              <a:uFillTx/>
              <a:latin typeface="Proxima Nova"/>
              <a:ea typeface="Proxima Nova"/>
              <a:cs typeface="Proxima Nova"/>
              <a:sym typeface="Proxima Nova"/>
            </a:endParaRPr>
          </a:p>
        </p:txBody>
      </p:sp>
      <p:cxnSp>
        <p:nvCxnSpPr>
          <p:cNvPr id="9" name="Google Shape;368;p31">
            <a:extLst>
              <a:ext uri="{FF2B5EF4-FFF2-40B4-BE49-F238E27FC236}">
                <a16:creationId xmlns:a16="http://schemas.microsoft.com/office/drawing/2014/main" id="{8704002B-D691-EB82-BD85-16071874B94C}"/>
              </a:ext>
            </a:extLst>
          </p:cNvPr>
          <p:cNvCxnSpPr>
            <a:cxnSpLocks/>
          </p:cNvCxnSpPr>
          <p:nvPr/>
        </p:nvCxnSpPr>
        <p:spPr>
          <a:xfrm flipH="1" flipV="1">
            <a:off x="1740338" y="4986390"/>
            <a:ext cx="500304" cy="317324"/>
          </a:xfrm>
          <a:prstGeom prst="straightConnector1">
            <a:avLst/>
          </a:prstGeom>
          <a:noFill/>
          <a:ln w="28575" cap="flat" cmpd="sng">
            <a:solidFill>
              <a:schemeClr val="bg1"/>
            </a:solidFill>
            <a:prstDash val="solid"/>
            <a:round/>
            <a:headEnd type="none" w="med" len="med"/>
            <a:tailEnd type="triangle" w="med" len="med"/>
          </a:ln>
        </p:spPr>
      </p:cxnSp>
      <p:sp>
        <p:nvSpPr>
          <p:cNvPr id="10" name="Google Shape;333;p30">
            <a:extLst>
              <a:ext uri="{FF2B5EF4-FFF2-40B4-BE49-F238E27FC236}">
                <a16:creationId xmlns:a16="http://schemas.microsoft.com/office/drawing/2014/main" id="{0CF698FA-E72F-C534-4C71-E46D2938E453}"/>
              </a:ext>
            </a:extLst>
          </p:cNvPr>
          <p:cNvSpPr/>
          <p:nvPr/>
        </p:nvSpPr>
        <p:spPr>
          <a:xfrm>
            <a:off x="4109172" y="3819016"/>
            <a:ext cx="803811" cy="401906"/>
          </a:xfrm>
          <a:prstGeom prst="rightArrow">
            <a:avLst>
              <a:gd name="adj1" fmla="val 50000"/>
              <a:gd name="adj2" fmla="val 50000"/>
            </a:avLst>
          </a:prstGeom>
          <a:solidFill>
            <a:schemeClr val="lt2"/>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Google Shape;336;p30">
            <a:extLst>
              <a:ext uri="{FF2B5EF4-FFF2-40B4-BE49-F238E27FC236}">
                <a16:creationId xmlns:a16="http://schemas.microsoft.com/office/drawing/2014/main" id="{B3CBFE8A-ADE5-F2F9-3FA0-0D76F03F0638}"/>
              </a:ext>
            </a:extLst>
          </p:cNvPr>
          <p:cNvSpPr txBox="1"/>
          <p:nvPr/>
        </p:nvSpPr>
        <p:spPr>
          <a:xfrm>
            <a:off x="3582193" y="3367420"/>
            <a:ext cx="1863379" cy="430857"/>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ACT</a:t>
            </a:r>
            <a:endParaRPr kumimoji="0" sz="16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grpSp>
        <p:nvGrpSpPr>
          <p:cNvPr id="18" name="Group 17">
            <a:extLst>
              <a:ext uri="{FF2B5EF4-FFF2-40B4-BE49-F238E27FC236}">
                <a16:creationId xmlns:a16="http://schemas.microsoft.com/office/drawing/2014/main" id="{DC21EC7D-427E-6A88-A7C8-E615631B6717}"/>
              </a:ext>
            </a:extLst>
          </p:cNvPr>
          <p:cNvGrpSpPr/>
          <p:nvPr/>
        </p:nvGrpSpPr>
        <p:grpSpPr>
          <a:xfrm>
            <a:off x="5978619" y="4240938"/>
            <a:ext cx="831612" cy="663718"/>
            <a:chOff x="1245971" y="4240938"/>
            <a:chExt cx="831612" cy="663718"/>
          </a:xfrm>
        </p:grpSpPr>
        <p:sp>
          <p:nvSpPr>
            <p:cNvPr id="19" name="Google Shape;364;p31">
              <a:extLst>
                <a:ext uri="{FF2B5EF4-FFF2-40B4-BE49-F238E27FC236}">
                  <a16:creationId xmlns:a16="http://schemas.microsoft.com/office/drawing/2014/main" id="{B8EB6017-4A7D-B7A1-F863-8C9A3B6F5E4A}"/>
                </a:ext>
              </a:extLst>
            </p:cNvPr>
            <p:cNvSpPr/>
            <p:nvPr/>
          </p:nvSpPr>
          <p:spPr>
            <a:xfrm>
              <a:off x="1245971" y="4240938"/>
              <a:ext cx="185400" cy="185400"/>
            </a:xfrm>
            <a:prstGeom prst="ellipse">
              <a:avLst/>
            </a:prstGeom>
            <a:solidFill>
              <a:srgbClr val="FFFFFF"/>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Google Shape;365;p31">
              <a:extLst>
                <a:ext uri="{FF2B5EF4-FFF2-40B4-BE49-F238E27FC236}">
                  <a16:creationId xmlns:a16="http://schemas.microsoft.com/office/drawing/2014/main" id="{32F483D2-BFD0-A1C0-D080-AEED6E633B60}"/>
                </a:ext>
              </a:extLst>
            </p:cNvPr>
            <p:cNvSpPr/>
            <p:nvPr/>
          </p:nvSpPr>
          <p:spPr>
            <a:xfrm>
              <a:off x="1572032" y="4719256"/>
              <a:ext cx="185400" cy="185400"/>
            </a:xfrm>
            <a:prstGeom prst="ellipse">
              <a:avLst/>
            </a:prstGeom>
            <a:solidFill>
              <a:srgbClr val="FFFFFF"/>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1" name="Google Shape;366;p31">
              <a:extLst>
                <a:ext uri="{FF2B5EF4-FFF2-40B4-BE49-F238E27FC236}">
                  <a16:creationId xmlns:a16="http://schemas.microsoft.com/office/drawing/2014/main" id="{09786C7C-FF61-F36E-89B2-9B87DE94043C}"/>
                </a:ext>
              </a:extLst>
            </p:cNvPr>
            <p:cNvSpPr/>
            <p:nvPr/>
          </p:nvSpPr>
          <p:spPr>
            <a:xfrm>
              <a:off x="1892183" y="4393290"/>
              <a:ext cx="185400" cy="185400"/>
            </a:xfrm>
            <a:prstGeom prst="ellipse">
              <a:avLst/>
            </a:prstGeom>
            <a:solidFill>
              <a:srgbClr val="FFFFFF"/>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15" name="Group 14">
            <a:extLst>
              <a:ext uri="{FF2B5EF4-FFF2-40B4-BE49-F238E27FC236}">
                <a16:creationId xmlns:a16="http://schemas.microsoft.com/office/drawing/2014/main" id="{B8784E4D-FD7B-BD4A-438A-A6B05171824A}"/>
              </a:ext>
            </a:extLst>
          </p:cNvPr>
          <p:cNvGrpSpPr/>
          <p:nvPr/>
        </p:nvGrpSpPr>
        <p:grpSpPr>
          <a:xfrm>
            <a:off x="5822616" y="4141854"/>
            <a:ext cx="1210619" cy="836674"/>
            <a:chOff x="1079266" y="4137031"/>
            <a:chExt cx="1210619" cy="836674"/>
          </a:xfrm>
        </p:grpSpPr>
        <p:sp>
          <p:nvSpPr>
            <p:cNvPr id="12" name="Google Shape;391;p31">
              <a:extLst>
                <a:ext uri="{FF2B5EF4-FFF2-40B4-BE49-F238E27FC236}">
                  <a16:creationId xmlns:a16="http://schemas.microsoft.com/office/drawing/2014/main" id="{ED602E2F-4F72-5139-719A-D1C4B95514B8}"/>
                </a:ext>
              </a:extLst>
            </p:cNvPr>
            <p:cNvSpPr txBox="1"/>
            <p:nvPr/>
          </p:nvSpPr>
          <p:spPr>
            <a:xfrm>
              <a:off x="1079266" y="4137031"/>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13" name="Google Shape;392;p31">
              <a:extLst>
                <a:ext uri="{FF2B5EF4-FFF2-40B4-BE49-F238E27FC236}">
                  <a16:creationId xmlns:a16="http://schemas.microsoft.com/office/drawing/2014/main" id="{CE910E7D-56AD-3194-B154-13B5D60CCE16}"/>
                </a:ext>
              </a:extLst>
            </p:cNvPr>
            <p:cNvSpPr txBox="1"/>
            <p:nvPr/>
          </p:nvSpPr>
          <p:spPr>
            <a:xfrm>
              <a:off x="1400901" y="4612805"/>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14" name="Google Shape;393;p31">
              <a:extLst>
                <a:ext uri="{FF2B5EF4-FFF2-40B4-BE49-F238E27FC236}">
                  <a16:creationId xmlns:a16="http://schemas.microsoft.com/office/drawing/2014/main" id="{F544A333-3150-1E84-4375-637D69F19E71}"/>
                </a:ext>
              </a:extLst>
            </p:cNvPr>
            <p:cNvSpPr txBox="1"/>
            <p:nvPr/>
          </p:nvSpPr>
          <p:spPr>
            <a:xfrm>
              <a:off x="1722585" y="4289307"/>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grpSp>
      <p:sp>
        <p:nvSpPr>
          <p:cNvPr id="47" name="Google Shape;203;p27">
            <a:extLst>
              <a:ext uri="{FF2B5EF4-FFF2-40B4-BE49-F238E27FC236}">
                <a16:creationId xmlns:a16="http://schemas.microsoft.com/office/drawing/2014/main" id="{D6B8AC89-0A72-A024-561D-F7FFD2139F52}"/>
              </a:ext>
            </a:extLst>
          </p:cNvPr>
          <p:cNvSpPr txBox="1"/>
          <p:nvPr/>
        </p:nvSpPr>
        <p:spPr>
          <a:xfrm>
            <a:off x="899762" y="5786831"/>
            <a:ext cx="2681759"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Initial state</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Tree>
    <p:extLst>
      <p:ext uri="{BB962C8B-B14F-4D97-AF65-F5344CB8AC3E}">
        <p14:creationId xmlns:p14="http://schemas.microsoft.com/office/powerpoint/2010/main" val="2112963323"/>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Silicon-Level Disturbance Mechanism</a:t>
            </a:r>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lvl="0" indent="0" algn="l" rtl="0">
              <a:lnSpc>
                <a:spcPct val="115000"/>
              </a:lnSpc>
              <a:spcBef>
                <a:spcPts val="0"/>
              </a:spcBef>
              <a:spcAft>
                <a:spcPts val="600"/>
              </a:spcAft>
              <a:buSzPts val="1800"/>
              <a:buNone/>
            </a:pPr>
            <a:r>
              <a:rPr lang="en-GB" b="1" dirty="0"/>
              <a:t>Electron Migration &amp; Injection</a:t>
            </a:r>
          </a:p>
          <a:p>
            <a:pPr marL="0" indent="0">
              <a:lnSpc>
                <a:spcPct val="115000"/>
              </a:lnSpc>
              <a:spcBef>
                <a:spcPts val="0"/>
              </a:spcBef>
              <a:spcAft>
                <a:spcPts val="600"/>
              </a:spcAft>
              <a:buSzPts val="1800"/>
              <a:buNone/>
            </a:pPr>
            <a:r>
              <a:rPr lang="en-GB" sz="2000" dirty="0"/>
              <a:t>Interface charge trap</a:t>
            </a:r>
          </a:p>
          <a:p>
            <a:pPr marL="0" lvl="0" indent="0" algn="l" rtl="0">
              <a:lnSpc>
                <a:spcPct val="115000"/>
              </a:lnSpc>
              <a:spcBef>
                <a:spcPts val="0"/>
              </a:spcBef>
              <a:spcAft>
                <a:spcPts val="600"/>
              </a:spcAft>
              <a:buSzPts val="1800"/>
              <a:buNone/>
            </a:pPr>
            <a:endParaRPr lang="en-GB" b="1" dirty="0"/>
          </a:p>
        </p:txBody>
      </p:sp>
      <p:grpSp>
        <p:nvGrpSpPr>
          <p:cNvPr id="32" name="Group 31">
            <a:extLst>
              <a:ext uri="{FF2B5EF4-FFF2-40B4-BE49-F238E27FC236}">
                <a16:creationId xmlns:a16="http://schemas.microsoft.com/office/drawing/2014/main" id="{BBACD3DC-B5ED-2738-A7E6-11766556AB9A}"/>
              </a:ext>
            </a:extLst>
          </p:cNvPr>
          <p:cNvGrpSpPr/>
          <p:nvPr/>
        </p:nvGrpSpPr>
        <p:grpSpPr>
          <a:xfrm>
            <a:off x="5163389" y="2204864"/>
            <a:ext cx="3512426" cy="4064368"/>
            <a:chOff x="433696" y="2204864"/>
            <a:chExt cx="3512426" cy="4064368"/>
          </a:xfrm>
        </p:grpSpPr>
        <p:sp>
          <p:nvSpPr>
            <p:cNvPr id="33" name="Google Shape;183;p27">
              <a:extLst>
                <a:ext uri="{FF2B5EF4-FFF2-40B4-BE49-F238E27FC236}">
                  <a16:creationId xmlns:a16="http://schemas.microsoft.com/office/drawing/2014/main" id="{D3BB8D10-1172-77F0-946F-F8C32B61BD6A}"/>
                </a:ext>
              </a:extLst>
            </p:cNvPr>
            <p:cNvSpPr/>
            <p:nvPr/>
          </p:nvSpPr>
          <p:spPr>
            <a:xfrm>
              <a:off x="433696" y="4523301"/>
              <a:ext cx="3512426" cy="1056624"/>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4" name="Google Shape;184;p27">
              <a:extLst>
                <a:ext uri="{FF2B5EF4-FFF2-40B4-BE49-F238E27FC236}">
                  <a16:creationId xmlns:a16="http://schemas.microsoft.com/office/drawing/2014/main" id="{45B3F72C-7A63-E4FA-5FD9-4469405077F5}"/>
                </a:ext>
              </a:extLst>
            </p:cNvPr>
            <p:cNvSpPr/>
            <p:nvPr/>
          </p:nvSpPr>
          <p:spPr>
            <a:xfrm rot="10800000">
              <a:off x="2979047"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5" name="Google Shape;185;p27">
              <a:extLst>
                <a:ext uri="{FF2B5EF4-FFF2-40B4-BE49-F238E27FC236}">
                  <a16:creationId xmlns:a16="http://schemas.microsoft.com/office/drawing/2014/main" id="{944C9C14-D826-C8E8-3194-23E2868233E3}"/>
                </a:ext>
              </a:extLst>
            </p:cNvPr>
            <p:cNvSpPr/>
            <p:nvPr/>
          </p:nvSpPr>
          <p:spPr>
            <a:xfrm rot="10800000">
              <a:off x="751039"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6" name="Google Shape;186;p27">
              <a:extLst>
                <a:ext uri="{FF2B5EF4-FFF2-40B4-BE49-F238E27FC236}">
                  <a16:creationId xmlns:a16="http://schemas.microsoft.com/office/drawing/2014/main" id="{F9E063B9-28B1-D90B-AC12-8E5C637D88D7}"/>
                </a:ext>
              </a:extLst>
            </p:cNvPr>
            <p:cNvSpPr/>
            <p:nvPr/>
          </p:nvSpPr>
          <p:spPr>
            <a:xfrm rot="10800000">
              <a:off x="1892184"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7" name="Google Shape;187;p27">
              <a:extLst>
                <a:ext uri="{FF2B5EF4-FFF2-40B4-BE49-F238E27FC236}">
                  <a16:creationId xmlns:a16="http://schemas.microsoft.com/office/drawing/2014/main" id="{DA9DF1D8-DF4A-CA95-8119-B8F264CEF066}"/>
                </a:ext>
              </a:extLst>
            </p:cNvPr>
            <p:cNvSpPr/>
            <p:nvPr/>
          </p:nvSpPr>
          <p:spPr>
            <a:xfrm>
              <a:off x="2029174" y="3285081"/>
              <a:ext cx="422954" cy="663391"/>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8" name="Google Shape;194;p27">
              <a:extLst>
                <a:ext uri="{FF2B5EF4-FFF2-40B4-BE49-F238E27FC236}">
                  <a16:creationId xmlns:a16="http://schemas.microsoft.com/office/drawing/2014/main" id="{A119B602-50AB-A357-CA02-A0FF6F46C87A}"/>
                </a:ext>
              </a:extLst>
            </p:cNvPr>
            <p:cNvSpPr/>
            <p:nvPr/>
          </p:nvSpPr>
          <p:spPr>
            <a:xfrm>
              <a:off x="903804" y="2644775"/>
              <a:ext cx="391328" cy="1267339"/>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9" name="Google Shape;196;p27">
              <a:extLst>
                <a:ext uri="{FF2B5EF4-FFF2-40B4-BE49-F238E27FC236}">
                  <a16:creationId xmlns:a16="http://schemas.microsoft.com/office/drawing/2014/main" id="{DD7BDB59-CF85-F249-2D4C-76C189D71611}"/>
                </a:ext>
              </a:extLst>
            </p:cNvPr>
            <p:cNvSpPr/>
            <p:nvPr/>
          </p:nvSpPr>
          <p:spPr>
            <a:xfrm>
              <a:off x="1321583" y="3912113"/>
              <a:ext cx="696922" cy="884775"/>
            </a:xfrm>
            <a:prstGeom prst="flowChartManualOperation">
              <a:avLst/>
            </a:prstGeom>
            <a:solidFill>
              <a:srgbClr val="EFEFEF"/>
            </a:solidFill>
            <a:ln w="76200" cap="flat" cmpd="sng">
              <a:solidFill>
                <a:srgbClr val="8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40" name="Google Shape;197;p27">
              <a:extLst>
                <a:ext uri="{FF2B5EF4-FFF2-40B4-BE49-F238E27FC236}">
                  <a16:creationId xmlns:a16="http://schemas.microsoft.com/office/drawing/2014/main" id="{4EC0235B-4A69-CFA8-09C6-B1120CD57264}"/>
                </a:ext>
              </a:extLst>
            </p:cNvPr>
            <p:cNvSpPr/>
            <p:nvPr/>
          </p:nvSpPr>
          <p:spPr>
            <a:xfrm>
              <a:off x="2436283" y="3912113"/>
              <a:ext cx="696922" cy="884775"/>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41" name="Google Shape;198;p27">
              <a:extLst>
                <a:ext uri="{FF2B5EF4-FFF2-40B4-BE49-F238E27FC236}">
                  <a16:creationId xmlns:a16="http://schemas.microsoft.com/office/drawing/2014/main" id="{F7C0A8AE-EE21-A8E5-5CA0-4CEEA2393173}"/>
                </a:ext>
              </a:extLst>
            </p:cNvPr>
            <p:cNvSpPr/>
            <p:nvPr/>
          </p:nvSpPr>
          <p:spPr>
            <a:xfrm>
              <a:off x="3131840" y="2644775"/>
              <a:ext cx="391328" cy="1267339"/>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42" name="Google Shape;199;p27">
              <a:extLst>
                <a:ext uri="{FF2B5EF4-FFF2-40B4-BE49-F238E27FC236}">
                  <a16:creationId xmlns:a16="http://schemas.microsoft.com/office/drawing/2014/main" id="{FADB70A3-D403-A42F-6BC8-A4CD73F5C62B}"/>
                </a:ext>
              </a:extLst>
            </p:cNvPr>
            <p:cNvSpPr txBox="1"/>
            <p:nvPr/>
          </p:nvSpPr>
          <p:spPr>
            <a:xfrm>
              <a:off x="1304458" y="4045062"/>
              <a:ext cx="861667"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Aggr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WL</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43" name="Google Shape;203;p27">
              <a:extLst>
                <a:ext uri="{FF2B5EF4-FFF2-40B4-BE49-F238E27FC236}">
                  <a16:creationId xmlns:a16="http://schemas.microsoft.com/office/drawing/2014/main" id="{6139A41D-0054-468A-06D7-E1085C703016}"/>
                </a:ext>
              </a:extLst>
            </p:cNvPr>
            <p:cNvSpPr txBox="1"/>
            <p:nvPr/>
          </p:nvSpPr>
          <p:spPr>
            <a:xfrm>
              <a:off x="899740" y="5807597"/>
              <a:ext cx="2681759"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Charge released</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44" name="Google Shape;205;p27">
              <a:extLst>
                <a:ext uri="{FF2B5EF4-FFF2-40B4-BE49-F238E27FC236}">
                  <a16:creationId xmlns:a16="http://schemas.microsoft.com/office/drawing/2014/main" id="{57E283BF-E774-65F2-285C-DD24D382B8BE}"/>
                </a:ext>
              </a:extLst>
            </p:cNvPr>
            <p:cNvSpPr/>
            <p:nvPr/>
          </p:nvSpPr>
          <p:spPr>
            <a:xfrm>
              <a:off x="1987260" y="3792880"/>
              <a:ext cx="506783" cy="144414"/>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45" name="Google Shape;208;p27">
              <a:extLst>
                <a:ext uri="{FF2B5EF4-FFF2-40B4-BE49-F238E27FC236}">
                  <a16:creationId xmlns:a16="http://schemas.microsoft.com/office/drawing/2014/main" id="{D8DF8A7E-7D73-7E0A-7DD8-63CC48699172}"/>
                </a:ext>
              </a:extLst>
            </p:cNvPr>
            <p:cNvSpPr txBox="1"/>
            <p:nvPr/>
          </p:nvSpPr>
          <p:spPr>
            <a:xfrm>
              <a:off x="1989641" y="2838978"/>
              <a:ext cx="506783" cy="368085"/>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46" name="Google Shape;199;p27">
              <a:extLst>
                <a:ext uri="{FF2B5EF4-FFF2-40B4-BE49-F238E27FC236}">
                  <a16:creationId xmlns:a16="http://schemas.microsoft.com/office/drawing/2014/main" id="{6FFD413E-89F1-1CEF-3845-B728ECF4F654}"/>
                </a:ext>
              </a:extLst>
            </p:cNvPr>
            <p:cNvSpPr txBox="1"/>
            <p:nvPr/>
          </p:nvSpPr>
          <p:spPr>
            <a:xfrm>
              <a:off x="2877022" y="2204864"/>
              <a:ext cx="965606"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Victim</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grpSp>
      <p:sp>
        <p:nvSpPr>
          <p:cNvPr id="10" name="Google Shape;333;p30">
            <a:extLst>
              <a:ext uri="{FF2B5EF4-FFF2-40B4-BE49-F238E27FC236}">
                <a16:creationId xmlns:a16="http://schemas.microsoft.com/office/drawing/2014/main" id="{0CF698FA-E72F-C534-4C71-E46D2938E453}"/>
              </a:ext>
            </a:extLst>
          </p:cNvPr>
          <p:cNvSpPr/>
          <p:nvPr/>
        </p:nvSpPr>
        <p:spPr>
          <a:xfrm>
            <a:off x="4109172" y="3819016"/>
            <a:ext cx="803811" cy="401906"/>
          </a:xfrm>
          <a:prstGeom prst="rightArrow">
            <a:avLst>
              <a:gd name="adj1" fmla="val 50000"/>
              <a:gd name="adj2" fmla="val 50000"/>
            </a:avLst>
          </a:prstGeom>
          <a:solidFill>
            <a:schemeClr val="lt2"/>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Google Shape;336;p30">
            <a:extLst>
              <a:ext uri="{FF2B5EF4-FFF2-40B4-BE49-F238E27FC236}">
                <a16:creationId xmlns:a16="http://schemas.microsoft.com/office/drawing/2014/main" id="{B3CBFE8A-ADE5-F2F9-3FA0-0D76F03F0638}"/>
              </a:ext>
            </a:extLst>
          </p:cNvPr>
          <p:cNvSpPr txBox="1"/>
          <p:nvPr/>
        </p:nvSpPr>
        <p:spPr>
          <a:xfrm>
            <a:off x="3582193" y="3367420"/>
            <a:ext cx="1863379" cy="430857"/>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PRE</a:t>
            </a:r>
            <a:endParaRPr kumimoji="0" sz="16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grpSp>
        <p:nvGrpSpPr>
          <p:cNvPr id="18" name="Group 17">
            <a:extLst>
              <a:ext uri="{FF2B5EF4-FFF2-40B4-BE49-F238E27FC236}">
                <a16:creationId xmlns:a16="http://schemas.microsoft.com/office/drawing/2014/main" id="{DC21EC7D-427E-6A88-A7C8-E615631B6717}"/>
              </a:ext>
            </a:extLst>
          </p:cNvPr>
          <p:cNvGrpSpPr/>
          <p:nvPr/>
        </p:nvGrpSpPr>
        <p:grpSpPr>
          <a:xfrm>
            <a:off x="5978619" y="4240938"/>
            <a:ext cx="831612" cy="663718"/>
            <a:chOff x="1245971" y="4240938"/>
            <a:chExt cx="831612" cy="663718"/>
          </a:xfrm>
        </p:grpSpPr>
        <p:sp>
          <p:nvSpPr>
            <p:cNvPr id="19" name="Google Shape;364;p31">
              <a:extLst>
                <a:ext uri="{FF2B5EF4-FFF2-40B4-BE49-F238E27FC236}">
                  <a16:creationId xmlns:a16="http://schemas.microsoft.com/office/drawing/2014/main" id="{B8EB6017-4A7D-B7A1-F863-8C9A3B6F5E4A}"/>
                </a:ext>
              </a:extLst>
            </p:cNvPr>
            <p:cNvSpPr/>
            <p:nvPr/>
          </p:nvSpPr>
          <p:spPr>
            <a:xfrm>
              <a:off x="1245971" y="4240938"/>
              <a:ext cx="185400" cy="185400"/>
            </a:xfrm>
            <a:prstGeom prst="ellipse">
              <a:avLst/>
            </a:prstGeom>
            <a:solidFill>
              <a:srgbClr val="FFFFFF"/>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Google Shape;365;p31">
              <a:extLst>
                <a:ext uri="{FF2B5EF4-FFF2-40B4-BE49-F238E27FC236}">
                  <a16:creationId xmlns:a16="http://schemas.microsoft.com/office/drawing/2014/main" id="{32F483D2-BFD0-A1C0-D080-AEED6E633B60}"/>
                </a:ext>
              </a:extLst>
            </p:cNvPr>
            <p:cNvSpPr/>
            <p:nvPr/>
          </p:nvSpPr>
          <p:spPr>
            <a:xfrm>
              <a:off x="1572032" y="4719256"/>
              <a:ext cx="185400" cy="185400"/>
            </a:xfrm>
            <a:prstGeom prst="ellipse">
              <a:avLst/>
            </a:prstGeom>
            <a:solidFill>
              <a:srgbClr val="FFFFFF"/>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1" name="Google Shape;366;p31">
              <a:extLst>
                <a:ext uri="{FF2B5EF4-FFF2-40B4-BE49-F238E27FC236}">
                  <a16:creationId xmlns:a16="http://schemas.microsoft.com/office/drawing/2014/main" id="{09786C7C-FF61-F36E-89B2-9B87DE94043C}"/>
                </a:ext>
              </a:extLst>
            </p:cNvPr>
            <p:cNvSpPr/>
            <p:nvPr/>
          </p:nvSpPr>
          <p:spPr>
            <a:xfrm>
              <a:off x="1892183" y="4393290"/>
              <a:ext cx="185400" cy="185400"/>
            </a:xfrm>
            <a:prstGeom prst="ellipse">
              <a:avLst/>
            </a:prstGeom>
            <a:solidFill>
              <a:srgbClr val="FFFFFF"/>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22" name="Group 21">
            <a:extLst>
              <a:ext uri="{FF2B5EF4-FFF2-40B4-BE49-F238E27FC236}">
                <a16:creationId xmlns:a16="http://schemas.microsoft.com/office/drawing/2014/main" id="{81F5AC22-856D-7D58-6094-196C1A83548D}"/>
              </a:ext>
            </a:extLst>
          </p:cNvPr>
          <p:cNvGrpSpPr/>
          <p:nvPr/>
        </p:nvGrpSpPr>
        <p:grpSpPr>
          <a:xfrm>
            <a:off x="387857" y="2206976"/>
            <a:ext cx="3512426" cy="4067923"/>
            <a:chOff x="433696" y="2201309"/>
            <a:chExt cx="3512426" cy="4067923"/>
          </a:xfrm>
        </p:grpSpPr>
        <p:sp>
          <p:nvSpPr>
            <p:cNvPr id="23" name="Google Shape;183;p27">
              <a:extLst>
                <a:ext uri="{FF2B5EF4-FFF2-40B4-BE49-F238E27FC236}">
                  <a16:creationId xmlns:a16="http://schemas.microsoft.com/office/drawing/2014/main" id="{E11501F8-4936-D9AB-B806-015B6DA15E6C}"/>
                </a:ext>
              </a:extLst>
            </p:cNvPr>
            <p:cNvSpPr/>
            <p:nvPr/>
          </p:nvSpPr>
          <p:spPr>
            <a:xfrm>
              <a:off x="433696" y="4523301"/>
              <a:ext cx="3512426" cy="1056624"/>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4" name="Google Shape;184;p27">
              <a:extLst>
                <a:ext uri="{FF2B5EF4-FFF2-40B4-BE49-F238E27FC236}">
                  <a16:creationId xmlns:a16="http://schemas.microsoft.com/office/drawing/2014/main" id="{132D6C27-910A-05D3-E58D-78F599E082E6}"/>
                </a:ext>
              </a:extLst>
            </p:cNvPr>
            <p:cNvSpPr/>
            <p:nvPr/>
          </p:nvSpPr>
          <p:spPr>
            <a:xfrm rot="10800000">
              <a:off x="2979047"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5" name="Google Shape;185;p27">
              <a:extLst>
                <a:ext uri="{FF2B5EF4-FFF2-40B4-BE49-F238E27FC236}">
                  <a16:creationId xmlns:a16="http://schemas.microsoft.com/office/drawing/2014/main" id="{42273604-525A-7653-0B80-2C9E82EFE34D}"/>
                </a:ext>
              </a:extLst>
            </p:cNvPr>
            <p:cNvSpPr/>
            <p:nvPr/>
          </p:nvSpPr>
          <p:spPr>
            <a:xfrm rot="10800000">
              <a:off x="751039"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6" name="Google Shape;186;p27">
              <a:extLst>
                <a:ext uri="{FF2B5EF4-FFF2-40B4-BE49-F238E27FC236}">
                  <a16:creationId xmlns:a16="http://schemas.microsoft.com/office/drawing/2014/main" id="{BE7E73E7-668F-BEA3-A055-1991614BAE1E}"/>
                </a:ext>
              </a:extLst>
            </p:cNvPr>
            <p:cNvSpPr/>
            <p:nvPr/>
          </p:nvSpPr>
          <p:spPr>
            <a:xfrm rot="10800000">
              <a:off x="1892184" y="3912113"/>
              <a:ext cx="696918" cy="611188"/>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7" name="Google Shape;187;p27">
              <a:extLst>
                <a:ext uri="{FF2B5EF4-FFF2-40B4-BE49-F238E27FC236}">
                  <a16:creationId xmlns:a16="http://schemas.microsoft.com/office/drawing/2014/main" id="{D361E384-964C-79E7-1936-05F4495C2C31}"/>
                </a:ext>
              </a:extLst>
            </p:cNvPr>
            <p:cNvSpPr/>
            <p:nvPr/>
          </p:nvSpPr>
          <p:spPr>
            <a:xfrm>
              <a:off x="2029174" y="3285081"/>
              <a:ext cx="422954" cy="663391"/>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8" name="Google Shape;194;p27">
              <a:extLst>
                <a:ext uri="{FF2B5EF4-FFF2-40B4-BE49-F238E27FC236}">
                  <a16:creationId xmlns:a16="http://schemas.microsoft.com/office/drawing/2014/main" id="{393093A3-1226-FCD2-CF97-3D5840923C5E}"/>
                </a:ext>
              </a:extLst>
            </p:cNvPr>
            <p:cNvSpPr/>
            <p:nvPr/>
          </p:nvSpPr>
          <p:spPr>
            <a:xfrm>
              <a:off x="903804" y="2644775"/>
              <a:ext cx="391328" cy="1267339"/>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9" name="Google Shape;196;p27">
              <a:extLst>
                <a:ext uri="{FF2B5EF4-FFF2-40B4-BE49-F238E27FC236}">
                  <a16:creationId xmlns:a16="http://schemas.microsoft.com/office/drawing/2014/main" id="{FE77DCFC-3601-EF23-5876-AF15807B1006}"/>
                </a:ext>
              </a:extLst>
            </p:cNvPr>
            <p:cNvSpPr/>
            <p:nvPr/>
          </p:nvSpPr>
          <p:spPr>
            <a:xfrm>
              <a:off x="1321583" y="3912113"/>
              <a:ext cx="696922" cy="884775"/>
            </a:xfrm>
            <a:prstGeom prst="flowChartManualOperation">
              <a:avLst/>
            </a:prstGeom>
            <a:solidFill>
              <a:srgbClr val="EFEFEF"/>
            </a:solidFill>
            <a:ln w="76200" cap="flat" cmpd="sng">
              <a:solidFill>
                <a:srgbClr val="8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30" name="Google Shape;197;p27">
              <a:extLst>
                <a:ext uri="{FF2B5EF4-FFF2-40B4-BE49-F238E27FC236}">
                  <a16:creationId xmlns:a16="http://schemas.microsoft.com/office/drawing/2014/main" id="{6F69B5AA-AF6E-57CB-1184-1CBAFAEF5F62}"/>
                </a:ext>
              </a:extLst>
            </p:cNvPr>
            <p:cNvSpPr/>
            <p:nvPr/>
          </p:nvSpPr>
          <p:spPr>
            <a:xfrm>
              <a:off x="2436283" y="3912113"/>
              <a:ext cx="696922" cy="884775"/>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47" name="Google Shape;198;p27">
              <a:extLst>
                <a:ext uri="{FF2B5EF4-FFF2-40B4-BE49-F238E27FC236}">
                  <a16:creationId xmlns:a16="http://schemas.microsoft.com/office/drawing/2014/main" id="{E3B203DF-2A3E-4252-52B5-A8E7F93E3E0D}"/>
                </a:ext>
              </a:extLst>
            </p:cNvPr>
            <p:cNvSpPr/>
            <p:nvPr/>
          </p:nvSpPr>
          <p:spPr>
            <a:xfrm>
              <a:off x="3131840" y="2644775"/>
              <a:ext cx="391328" cy="1267339"/>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48" name="Google Shape;199;p27">
              <a:extLst>
                <a:ext uri="{FF2B5EF4-FFF2-40B4-BE49-F238E27FC236}">
                  <a16:creationId xmlns:a16="http://schemas.microsoft.com/office/drawing/2014/main" id="{C6FB89F6-5220-1193-54B3-CDA12F70DEAD}"/>
                </a:ext>
              </a:extLst>
            </p:cNvPr>
            <p:cNvSpPr txBox="1"/>
            <p:nvPr/>
          </p:nvSpPr>
          <p:spPr>
            <a:xfrm>
              <a:off x="1304459" y="4045062"/>
              <a:ext cx="834810"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Aggr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WL</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49" name="Google Shape;203;p27">
              <a:extLst>
                <a:ext uri="{FF2B5EF4-FFF2-40B4-BE49-F238E27FC236}">
                  <a16:creationId xmlns:a16="http://schemas.microsoft.com/office/drawing/2014/main" id="{87906CB2-B497-0185-4543-E391E8C2CCFB}"/>
                </a:ext>
              </a:extLst>
            </p:cNvPr>
            <p:cNvSpPr txBox="1"/>
            <p:nvPr/>
          </p:nvSpPr>
          <p:spPr>
            <a:xfrm>
              <a:off x="899740" y="5807597"/>
              <a:ext cx="2681759"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Trap charged</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50" name="Google Shape;205;p27">
              <a:extLst>
                <a:ext uri="{FF2B5EF4-FFF2-40B4-BE49-F238E27FC236}">
                  <a16:creationId xmlns:a16="http://schemas.microsoft.com/office/drawing/2014/main" id="{188701FF-9C8C-9B68-6601-7434B3D585BD}"/>
                </a:ext>
              </a:extLst>
            </p:cNvPr>
            <p:cNvSpPr/>
            <p:nvPr/>
          </p:nvSpPr>
          <p:spPr>
            <a:xfrm>
              <a:off x="1987260" y="3792880"/>
              <a:ext cx="506783" cy="144414"/>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51" name="Google Shape;208;p27">
              <a:extLst>
                <a:ext uri="{FF2B5EF4-FFF2-40B4-BE49-F238E27FC236}">
                  <a16:creationId xmlns:a16="http://schemas.microsoft.com/office/drawing/2014/main" id="{F1779181-1472-A15E-DC13-FC0FB769B8C1}"/>
                </a:ext>
              </a:extLst>
            </p:cNvPr>
            <p:cNvSpPr txBox="1"/>
            <p:nvPr/>
          </p:nvSpPr>
          <p:spPr>
            <a:xfrm>
              <a:off x="1989641" y="2838978"/>
              <a:ext cx="506783" cy="368085"/>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52" name="Google Shape;199;p27">
              <a:extLst>
                <a:ext uri="{FF2B5EF4-FFF2-40B4-BE49-F238E27FC236}">
                  <a16:creationId xmlns:a16="http://schemas.microsoft.com/office/drawing/2014/main" id="{C8AA14A6-9D3E-BE85-8861-2C50520CD834}"/>
                </a:ext>
              </a:extLst>
            </p:cNvPr>
            <p:cNvSpPr txBox="1"/>
            <p:nvPr/>
          </p:nvSpPr>
          <p:spPr>
            <a:xfrm>
              <a:off x="2877022" y="2201309"/>
              <a:ext cx="965606"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Victim</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grpSp>
      <p:grpSp>
        <p:nvGrpSpPr>
          <p:cNvPr id="53" name="Group 52">
            <a:extLst>
              <a:ext uri="{FF2B5EF4-FFF2-40B4-BE49-F238E27FC236}">
                <a16:creationId xmlns:a16="http://schemas.microsoft.com/office/drawing/2014/main" id="{39F08FBC-582C-FEEC-89CE-D2F2290F16CD}"/>
              </a:ext>
            </a:extLst>
          </p:cNvPr>
          <p:cNvGrpSpPr/>
          <p:nvPr/>
        </p:nvGrpSpPr>
        <p:grpSpPr>
          <a:xfrm>
            <a:off x="1203087" y="4246605"/>
            <a:ext cx="831612" cy="663718"/>
            <a:chOff x="1245971" y="4240938"/>
            <a:chExt cx="831612" cy="663718"/>
          </a:xfrm>
        </p:grpSpPr>
        <p:sp>
          <p:nvSpPr>
            <p:cNvPr id="54" name="Google Shape;364;p31">
              <a:extLst>
                <a:ext uri="{FF2B5EF4-FFF2-40B4-BE49-F238E27FC236}">
                  <a16:creationId xmlns:a16="http://schemas.microsoft.com/office/drawing/2014/main" id="{D8E1AB3D-1427-9924-A9CD-F1B5F8CDE4A2}"/>
                </a:ext>
              </a:extLst>
            </p:cNvPr>
            <p:cNvSpPr/>
            <p:nvPr/>
          </p:nvSpPr>
          <p:spPr>
            <a:xfrm>
              <a:off x="1245971" y="4240938"/>
              <a:ext cx="185400" cy="185400"/>
            </a:xfrm>
            <a:prstGeom prst="ellipse">
              <a:avLst/>
            </a:prstGeom>
            <a:solidFill>
              <a:srgbClr val="FFFFFF"/>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55" name="Google Shape;365;p31">
              <a:extLst>
                <a:ext uri="{FF2B5EF4-FFF2-40B4-BE49-F238E27FC236}">
                  <a16:creationId xmlns:a16="http://schemas.microsoft.com/office/drawing/2014/main" id="{4D411206-3EEF-9533-C136-74C705CC1CED}"/>
                </a:ext>
              </a:extLst>
            </p:cNvPr>
            <p:cNvSpPr/>
            <p:nvPr/>
          </p:nvSpPr>
          <p:spPr>
            <a:xfrm>
              <a:off x="1572032" y="4719256"/>
              <a:ext cx="185400" cy="185400"/>
            </a:xfrm>
            <a:prstGeom prst="ellipse">
              <a:avLst/>
            </a:prstGeom>
            <a:solidFill>
              <a:srgbClr val="FFFFFF"/>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56" name="Google Shape;366;p31">
              <a:extLst>
                <a:ext uri="{FF2B5EF4-FFF2-40B4-BE49-F238E27FC236}">
                  <a16:creationId xmlns:a16="http://schemas.microsoft.com/office/drawing/2014/main" id="{2B2ADF39-CD04-6925-8B5C-40B137D2162C}"/>
                </a:ext>
              </a:extLst>
            </p:cNvPr>
            <p:cNvSpPr/>
            <p:nvPr/>
          </p:nvSpPr>
          <p:spPr>
            <a:xfrm>
              <a:off x="1892183" y="4393290"/>
              <a:ext cx="185400" cy="185400"/>
            </a:xfrm>
            <a:prstGeom prst="ellipse">
              <a:avLst/>
            </a:prstGeom>
            <a:solidFill>
              <a:srgbClr val="FFFFFF"/>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57" name="Group 56">
            <a:extLst>
              <a:ext uri="{FF2B5EF4-FFF2-40B4-BE49-F238E27FC236}">
                <a16:creationId xmlns:a16="http://schemas.microsoft.com/office/drawing/2014/main" id="{EF801E07-8043-668D-3CD9-BDD25C5748F8}"/>
              </a:ext>
            </a:extLst>
          </p:cNvPr>
          <p:cNvGrpSpPr/>
          <p:nvPr/>
        </p:nvGrpSpPr>
        <p:grpSpPr>
          <a:xfrm>
            <a:off x="1047084" y="4147521"/>
            <a:ext cx="1210619" cy="836674"/>
            <a:chOff x="1079266" y="4137031"/>
            <a:chExt cx="1210619" cy="836674"/>
          </a:xfrm>
        </p:grpSpPr>
        <p:sp>
          <p:nvSpPr>
            <p:cNvPr id="58" name="Google Shape;391;p31">
              <a:extLst>
                <a:ext uri="{FF2B5EF4-FFF2-40B4-BE49-F238E27FC236}">
                  <a16:creationId xmlns:a16="http://schemas.microsoft.com/office/drawing/2014/main" id="{B822B2A2-9DB2-8945-0A2B-2240166D1FF1}"/>
                </a:ext>
              </a:extLst>
            </p:cNvPr>
            <p:cNvSpPr txBox="1"/>
            <p:nvPr/>
          </p:nvSpPr>
          <p:spPr>
            <a:xfrm>
              <a:off x="1079266" y="4137031"/>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59" name="Google Shape;392;p31">
              <a:extLst>
                <a:ext uri="{FF2B5EF4-FFF2-40B4-BE49-F238E27FC236}">
                  <a16:creationId xmlns:a16="http://schemas.microsoft.com/office/drawing/2014/main" id="{ED36C7D6-F035-C3FD-4D58-C4F7D40B16A0}"/>
                </a:ext>
              </a:extLst>
            </p:cNvPr>
            <p:cNvSpPr txBox="1"/>
            <p:nvPr/>
          </p:nvSpPr>
          <p:spPr>
            <a:xfrm>
              <a:off x="1400901" y="4612805"/>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60" name="Google Shape;393;p31">
              <a:extLst>
                <a:ext uri="{FF2B5EF4-FFF2-40B4-BE49-F238E27FC236}">
                  <a16:creationId xmlns:a16="http://schemas.microsoft.com/office/drawing/2014/main" id="{5977629A-1CB6-0F2E-FF4E-865EA5FF2579}"/>
                </a:ext>
              </a:extLst>
            </p:cNvPr>
            <p:cNvSpPr txBox="1"/>
            <p:nvPr/>
          </p:nvSpPr>
          <p:spPr>
            <a:xfrm>
              <a:off x="1722585" y="4289307"/>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grpSp>
      <p:grpSp>
        <p:nvGrpSpPr>
          <p:cNvPr id="61" name="Group 60">
            <a:extLst>
              <a:ext uri="{FF2B5EF4-FFF2-40B4-BE49-F238E27FC236}">
                <a16:creationId xmlns:a16="http://schemas.microsoft.com/office/drawing/2014/main" id="{65F2A1E5-61FE-89DC-BFB2-CAE581A31930}"/>
              </a:ext>
            </a:extLst>
          </p:cNvPr>
          <p:cNvGrpSpPr/>
          <p:nvPr/>
        </p:nvGrpSpPr>
        <p:grpSpPr>
          <a:xfrm>
            <a:off x="5534004" y="4510263"/>
            <a:ext cx="2103917" cy="802515"/>
            <a:chOff x="791676" y="4514635"/>
            <a:chExt cx="2103917" cy="802515"/>
          </a:xfrm>
        </p:grpSpPr>
        <p:sp>
          <p:nvSpPr>
            <p:cNvPr id="62" name="Google Shape;391;p31">
              <a:extLst>
                <a:ext uri="{FF2B5EF4-FFF2-40B4-BE49-F238E27FC236}">
                  <a16:creationId xmlns:a16="http://schemas.microsoft.com/office/drawing/2014/main" id="{DEF211D5-2C62-FEE6-6964-D55B260D231A}"/>
                </a:ext>
              </a:extLst>
            </p:cNvPr>
            <p:cNvSpPr txBox="1"/>
            <p:nvPr/>
          </p:nvSpPr>
          <p:spPr>
            <a:xfrm>
              <a:off x="791676" y="4514635"/>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endParaRPr>
            </a:p>
          </p:txBody>
        </p:sp>
        <p:sp>
          <p:nvSpPr>
            <p:cNvPr id="63" name="Google Shape;392;p31">
              <a:extLst>
                <a:ext uri="{FF2B5EF4-FFF2-40B4-BE49-F238E27FC236}">
                  <a16:creationId xmlns:a16="http://schemas.microsoft.com/office/drawing/2014/main" id="{98CEBBC4-13F5-4EC3-915D-6A1396D2FF3C}"/>
                </a:ext>
              </a:extLst>
            </p:cNvPr>
            <p:cNvSpPr txBox="1"/>
            <p:nvPr/>
          </p:nvSpPr>
          <p:spPr>
            <a:xfrm>
              <a:off x="1368447" y="4956250"/>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endParaRPr>
            </a:p>
          </p:txBody>
        </p:sp>
        <p:sp>
          <p:nvSpPr>
            <p:cNvPr id="64" name="Google Shape;393;p31">
              <a:extLst>
                <a:ext uri="{FF2B5EF4-FFF2-40B4-BE49-F238E27FC236}">
                  <a16:creationId xmlns:a16="http://schemas.microsoft.com/office/drawing/2014/main" id="{CD76D8AC-58F0-66AB-3C45-A7938FD778E2}"/>
                </a:ext>
              </a:extLst>
            </p:cNvPr>
            <p:cNvSpPr txBox="1"/>
            <p:nvPr/>
          </p:nvSpPr>
          <p:spPr>
            <a:xfrm>
              <a:off x="2328293" y="4936600"/>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endParaRPr>
            </a:p>
          </p:txBody>
        </p:sp>
      </p:grpSp>
      <p:sp>
        <p:nvSpPr>
          <p:cNvPr id="67" name="Freeform: Shape 66">
            <a:extLst>
              <a:ext uri="{FF2B5EF4-FFF2-40B4-BE49-F238E27FC236}">
                <a16:creationId xmlns:a16="http://schemas.microsoft.com/office/drawing/2014/main" id="{D4A203E0-D660-2459-DDA3-BC04584B1E78}"/>
              </a:ext>
            </a:extLst>
          </p:cNvPr>
          <p:cNvSpPr/>
          <p:nvPr/>
        </p:nvSpPr>
        <p:spPr>
          <a:xfrm>
            <a:off x="6800603" y="4667003"/>
            <a:ext cx="368135" cy="368135"/>
          </a:xfrm>
          <a:custGeom>
            <a:avLst/>
            <a:gdLst>
              <a:gd name="connsiteX0" fmla="*/ 0 w 368135"/>
              <a:gd name="connsiteY0" fmla="*/ 0 h 368135"/>
              <a:gd name="connsiteX1" fmla="*/ 35626 w 368135"/>
              <a:gd name="connsiteY1" fmla="*/ 59376 h 368135"/>
              <a:gd name="connsiteX2" fmla="*/ 75210 w 368135"/>
              <a:gd name="connsiteY2" fmla="*/ 126670 h 368135"/>
              <a:gd name="connsiteX3" fmla="*/ 190005 w 368135"/>
              <a:gd name="connsiteY3" fmla="*/ 269174 h 368135"/>
              <a:gd name="connsiteX4" fmla="*/ 281049 w 368135"/>
              <a:gd name="connsiteY4" fmla="*/ 332509 h 368135"/>
              <a:gd name="connsiteX5" fmla="*/ 352301 w 368135"/>
              <a:gd name="connsiteY5" fmla="*/ 364176 h 368135"/>
              <a:gd name="connsiteX6" fmla="*/ 368135 w 368135"/>
              <a:gd name="connsiteY6" fmla="*/ 368135 h 368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135" h="368135">
                <a:moveTo>
                  <a:pt x="0" y="0"/>
                </a:moveTo>
                <a:cubicBezTo>
                  <a:pt x="29956" y="37446"/>
                  <a:pt x="3486" y="1524"/>
                  <a:pt x="35626" y="59376"/>
                </a:cubicBezTo>
                <a:cubicBezTo>
                  <a:pt x="48265" y="82125"/>
                  <a:pt x="60774" y="105016"/>
                  <a:pt x="75210" y="126670"/>
                </a:cubicBezTo>
                <a:cubicBezTo>
                  <a:pt x="107621" y="175287"/>
                  <a:pt x="146253" y="228788"/>
                  <a:pt x="190005" y="269174"/>
                </a:cubicBezTo>
                <a:cubicBezTo>
                  <a:pt x="216448" y="293583"/>
                  <a:pt x="249368" y="315084"/>
                  <a:pt x="281049" y="332509"/>
                </a:cubicBezTo>
                <a:cubicBezTo>
                  <a:pt x="307813" y="347230"/>
                  <a:pt x="324323" y="354850"/>
                  <a:pt x="352301" y="364176"/>
                </a:cubicBezTo>
                <a:cubicBezTo>
                  <a:pt x="357462" y="365896"/>
                  <a:pt x="362857" y="366815"/>
                  <a:pt x="368135" y="368135"/>
                </a:cubicBezTo>
              </a:path>
            </a:pathLst>
          </a:custGeom>
          <a:noFill/>
          <a:ln w="19050">
            <a:solidFill>
              <a:schemeClr val="bg1"/>
            </a:solidFill>
            <a:headEnd type="none" w="med" len="med"/>
            <a:tailEnd type="arrow" w="med" len="med"/>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Tahoma"/>
              <a:ea typeface="+mn-ea"/>
              <a:cs typeface="+mn-cs"/>
            </a:endParaRPr>
          </a:p>
        </p:txBody>
      </p:sp>
      <p:sp>
        <p:nvSpPr>
          <p:cNvPr id="68" name="Freeform: Shape 67">
            <a:extLst>
              <a:ext uri="{FF2B5EF4-FFF2-40B4-BE49-F238E27FC236}">
                <a16:creationId xmlns:a16="http://schemas.microsoft.com/office/drawing/2014/main" id="{E3639556-C768-B2F6-B98D-FA9798090AE3}"/>
              </a:ext>
            </a:extLst>
          </p:cNvPr>
          <p:cNvSpPr/>
          <p:nvPr/>
        </p:nvSpPr>
        <p:spPr>
          <a:xfrm rot="15300000">
            <a:off x="7672839" y="4656996"/>
            <a:ext cx="234975" cy="545433"/>
          </a:xfrm>
          <a:custGeom>
            <a:avLst/>
            <a:gdLst>
              <a:gd name="connsiteX0" fmla="*/ 0 w 368135"/>
              <a:gd name="connsiteY0" fmla="*/ 0 h 368135"/>
              <a:gd name="connsiteX1" fmla="*/ 35626 w 368135"/>
              <a:gd name="connsiteY1" fmla="*/ 59376 h 368135"/>
              <a:gd name="connsiteX2" fmla="*/ 75210 w 368135"/>
              <a:gd name="connsiteY2" fmla="*/ 126670 h 368135"/>
              <a:gd name="connsiteX3" fmla="*/ 190005 w 368135"/>
              <a:gd name="connsiteY3" fmla="*/ 269174 h 368135"/>
              <a:gd name="connsiteX4" fmla="*/ 281049 w 368135"/>
              <a:gd name="connsiteY4" fmla="*/ 332509 h 368135"/>
              <a:gd name="connsiteX5" fmla="*/ 352301 w 368135"/>
              <a:gd name="connsiteY5" fmla="*/ 364176 h 368135"/>
              <a:gd name="connsiteX6" fmla="*/ 368135 w 368135"/>
              <a:gd name="connsiteY6" fmla="*/ 368135 h 368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135" h="368135">
                <a:moveTo>
                  <a:pt x="0" y="0"/>
                </a:moveTo>
                <a:cubicBezTo>
                  <a:pt x="29956" y="37446"/>
                  <a:pt x="3486" y="1524"/>
                  <a:pt x="35626" y="59376"/>
                </a:cubicBezTo>
                <a:cubicBezTo>
                  <a:pt x="48265" y="82125"/>
                  <a:pt x="60774" y="105016"/>
                  <a:pt x="75210" y="126670"/>
                </a:cubicBezTo>
                <a:cubicBezTo>
                  <a:pt x="107621" y="175287"/>
                  <a:pt x="146253" y="228788"/>
                  <a:pt x="190005" y="269174"/>
                </a:cubicBezTo>
                <a:cubicBezTo>
                  <a:pt x="216448" y="293583"/>
                  <a:pt x="249368" y="315084"/>
                  <a:pt x="281049" y="332509"/>
                </a:cubicBezTo>
                <a:cubicBezTo>
                  <a:pt x="307813" y="347230"/>
                  <a:pt x="324323" y="354850"/>
                  <a:pt x="352301" y="364176"/>
                </a:cubicBezTo>
                <a:cubicBezTo>
                  <a:pt x="357462" y="365896"/>
                  <a:pt x="362857" y="366815"/>
                  <a:pt x="368135" y="368135"/>
                </a:cubicBezTo>
              </a:path>
            </a:pathLst>
          </a:custGeom>
          <a:noFill/>
          <a:ln w="19050">
            <a:solidFill>
              <a:schemeClr val="bg1"/>
            </a:solidFill>
            <a:headEnd type="none" w="med" len="med"/>
            <a:tailEnd type="arrow" w="med" len="med"/>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992469281"/>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Silicon-Level Disturbance Mechanism</a:t>
            </a:r>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indent="0">
              <a:lnSpc>
                <a:spcPct val="115000"/>
              </a:lnSpc>
              <a:spcBef>
                <a:spcPts val="0"/>
              </a:spcBef>
              <a:spcAft>
                <a:spcPts val="600"/>
              </a:spcAft>
              <a:buSzPts val="1800"/>
              <a:buNone/>
            </a:pPr>
            <a:r>
              <a:rPr lang="en-GB" b="1" dirty="0"/>
              <a:t>Passing Gate Effect</a:t>
            </a:r>
          </a:p>
          <a:p>
            <a:pPr marL="0" indent="0">
              <a:lnSpc>
                <a:spcPct val="115000"/>
              </a:lnSpc>
              <a:spcBef>
                <a:spcPts val="0"/>
              </a:spcBef>
              <a:spcAft>
                <a:spcPts val="600"/>
              </a:spcAft>
              <a:buSzPts val="1800"/>
              <a:buNone/>
            </a:pPr>
            <a:r>
              <a:rPr lang="en-GB" sz="2400" dirty="0">
                <a:solidFill>
                  <a:schemeClr val="tx1">
                    <a:lumMod val="50000"/>
                    <a:lumOff val="50000"/>
                  </a:schemeClr>
                </a:solidFill>
              </a:rPr>
              <a:t>Figurative illustration of the physical layout of a DRAM cell</a:t>
            </a:r>
          </a:p>
          <a:p>
            <a:pPr marL="0" indent="0">
              <a:lnSpc>
                <a:spcPct val="115000"/>
              </a:lnSpc>
              <a:spcBef>
                <a:spcPts val="0"/>
              </a:spcBef>
              <a:spcAft>
                <a:spcPts val="600"/>
              </a:spcAft>
              <a:buSzPts val="1800"/>
              <a:buNone/>
            </a:pPr>
            <a:endParaRPr lang="en-GB" b="1" dirty="0"/>
          </a:p>
        </p:txBody>
      </p:sp>
      <p:grpSp>
        <p:nvGrpSpPr>
          <p:cNvPr id="3" name="Group 2">
            <a:extLst>
              <a:ext uri="{FF2B5EF4-FFF2-40B4-BE49-F238E27FC236}">
                <a16:creationId xmlns:a16="http://schemas.microsoft.com/office/drawing/2014/main" id="{34DFD4C9-5BD3-53C5-750F-B7A5398C0CE2}"/>
              </a:ext>
            </a:extLst>
          </p:cNvPr>
          <p:cNvGrpSpPr/>
          <p:nvPr/>
        </p:nvGrpSpPr>
        <p:grpSpPr>
          <a:xfrm>
            <a:off x="-27200" y="2141583"/>
            <a:ext cx="9369971" cy="3682723"/>
            <a:chOff x="1004725" y="1728239"/>
            <a:chExt cx="7941568" cy="3121311"/>
          </a:xfrm>
        </p:grpSpPr>
        <p:sp>
          <p:nvSpPr>
            <p:cNvPr id="5" name="Google Shape;465;p33">
              <a:extLst>
                <a:ext uri="{FF2B5EF4-FFF2-40B4-BE49-F238E27FC236}">
                  <a16:creationId xmlns:a16="http://schemas.microsoft.com/office/drawing/2014/main" id="{E5D73612-EB7A-57B4-4045-4D20C8E0E92A}"/>
                </a:ext>
              </a:extLst>
            </p:cNvPr>
            <p:cNvSpPr txBox="1"/>
            <p:nvPr/>
          </p:nvSpPr>
          <p:spPr>
            <a:xfrm>
              <a:off x="3293375" y="3266950"/>
              <a:ext cx="1209442" cy="360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Wordline</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6" name="Google Shape;466;p33">
              <a:extLst>
                <a:ext uri="{FF2B5EF4-FFF2-40B4-BE49-F238E27FC236}">
                  <a16:creationId xmlns:a16="http://schemas.microsoft.com/office/drawing/2014/main" id="{2D0E7311-4A92-332B-EC93-63091BA3B0D5}"/>
                </a:ext>
              </a:extLst>
            </p:cNvPr>
            <p:cNvSpPr txBox="1"/>
            <p:nvPr/>
          </p:nvSpPr>
          <p:spPr>
            <a:xfrm>
              <a:off x="2650413" y="3932425"/>
              <a:ext cx="997800" cy="400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Bitline</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cxnSp>
          <p:nvCxnSpPr>
            <p:cNvPr id="8" name="Google Shape;467;p33">
              <a:extLst>
                <a:ext uri="{FF2B5EF4-FFF2-40B4-BE49-F238E27FC236}">
                  <a16:creationId xmlns:a16="http://schemas.microsoft.com/office/drawing/2014/main" id="{05032C6F-6005-A131-4F67-3FF0B3C3B657}"/>
                </a:ext>
              </a:extLst>
            </p:cNvPr>
            <p:cNvCxnSpPr/>
            <p:nvPr/>
          </p:nvCxnSpPr>
          <p:spPr>
            <a:xfrm>
              <a:off x="3301813" y="3564575"/>
              <a:ext cx="0" cy="408600"/>
            </a:xfrm>
            <a:prstGeom prst="straightConnector1">
              <a:avLst/>
            </a:prstGeom>
            <a:noFill/>
            <a:ln w="19050" cap="flat" cmpd="sng">
              <a:solidFill>
                <a:srgbClr val="000000"/>
              </a:solidFill>
              <a:prstDash val="solid"/>
              <a:round/>
              <a:headEnd type="stealth" w="med" len="med"/>
              <a:tailEnd type="stealth" w="med" len="med"/>
            </a:ln>
          </p:spPr>
        </p:cxnSp>
        <p:cxnSp>
          <p:nvCxnSpPr>
            <p:cNvPr id="9" name="Google Shape;468;p33">
              <a:extLst>
                <a:ext uri="{FF2B5EF4-FFF2-40B4-BE49-F238E27FC236}">
                  <a16:creationId xmlns:a16="http://schemas.microsoft.com/office/drawing/2014/main" id="{1F4F7412-5C64-B3BA-C394-3DAA2DB1BF55}"/>
                </a:ext>
              </a:extLst>
            </p:cNvPr>
            <p:cNvCxnSpPr/>
            <p:nvPr/>
          </p:nvCxnSpPr>
          <p:spPr>
            <a:xfrm rot="10800000">
              <a:off x="3293375" y="3300500"/>
              <a:ext cx="475500" cy="0"/>
            </a:xfrm>
            <a:prstGeom prst="straightConnector1">
              <a:avLst/>
            </a:prstGeom>
            <a:noFill/>
            <a:ln w="19050" cap="flat" cmpd="sng">
              <a:solidFill>
                <a:srgbClr val="000000"/>
              </a:solidFill>
              <a:prstDash val="solid"/>
              <a:round/>
              <a:headEnd type="stealth" w="med" len="med"/>
              <a:tailEnd type="stealth" w="med" len="med"/>
            </a:ln>
          </p:spPr>
        </p:cxnSp>
        <p:sp>
          <p:nvSpPr>
            <p:cNvPr id="12" name="Google Shape;469;p33">
              <a:extLst>
                <a:ext uri="{FF2B5EF4-FFF2-40B4-BE49-F238E27FC236}">
                  <a16:creationId xmlns:a16="http://schemas.microsoft.com/office/drawing/2014/main" id="{71264C3C-CA10-78D4-1455-26A8D3EEEFD5}"/>
                </a:ext>
              </a:extLst>
            </p:cNvPr>
            <p:cNvSpPr txBox="1"/>
            <p:nvPr/>
          </p:nvSpPr>
          <p:spPr>
            <a:xfrm>
              <a:off x="2081101" y="3546528"/>
              <a:ext cx="997800" cy="4812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1C4587"/>
                  </a:solidFill>
                  <a:effectLst/>
                  <a:uLnTx/>
                  <a:uFillTx/>
                  <a:latin typeface="Proxima Nova"/>
                  <a:ea typeface="Proxima Nova"/>
                  <a:cs typeface="Proxima Nova"/>
                  <a:sym typeface="Proxima Nova"/>
                </a:rPr>
                <a:t>Active Region</a:t>
              </a:r>
              <a:endParaRPr kumimoji="0" sz="1800" b="1" i="0" u="none" strike="noStrike" kern="1200" cap="none" spc="0" normalizeH="0" baseline="0" noProof="0">
                <a:ln>
                  <a:noFill/>
                </a:ln>
                <a:solidFill>
                  <a:srgbClr val="1C4587"/>
                </a:solidFill>
                <a:effectLst/>
                <a:uLnTx/>
                <a:uFillTx/>
                <a:latin typeface="Proxima Nova"/>
                <a:ea typeface="Proxima Nova"/>
                <a:cs typeface="Proxima Nova"/>
                <a:sym typeface="Proxima Nova"/>
              </a:endParaRPr>
            </a:p>
          </p:txBody>
        </p:sp>
        <p:sp>
          <p:nvSpPr>
            <p:cNvPr id="14" name="Google Shape;472;p33">
              <a:extLst>
                <a:ext uri="{FF2B5EF4-FFF2-40B4-BE49-F238E27FC236}">
                  <a16:creationId xmlns:a16="http://schemas.microsoft.com/office/drawing/2014/main" id="{179D3C07-2520-3637-B975-CD87DEE74D04}"/>
                </a:ext>
              </a:extLst>
            </p:cNvPr>
            <p:cNvSpPr txBox="1"/>
            <p:nvPr/>
          </p:nvSpPr>
          <p:spPr>
            <a:xfrm>
              <a:off x="1004725" y="2900056"/>
              <a:ext cx="1374600" cy="572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Storage Node (SN)</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5" name="Google Shape;473;p33">
              <a:extLst>
                <a:ext uri="{FF2B5EF4-FFF2-40B4-BE49-F238E27FC236}">
                  <a16:creationId xmlns:a16="http://schemas.microsoft.com/office/drawing/2014/main" id="{86996597-886D-AFA2-4B48-5ECACD00AA72}"/>
                </a:ext>
              </a:extLst>
            </p:cNvPr>
            <p:cNvSpPr txBox="1"/>
            <p:nvPr/>
          </p:nvSpPr>
          <p:spPr>
            <a:xfrm>
              <a:off x="1430345" y="2109662"/>
              <a:ext cx="1091100" cy="436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Bitline </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Contact</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6" name="Google Shape;474;p33">
              <a:extLst>
                <a:ext uri="{FF2B5EF4-FFF2-40B4-BE49-F238E27FC236}">
                  <a16:creationId xmlns:a16="http://schemas.microsoft.com/office/drawing/2014/main" id="{2097D793-7A95-4C96-C986-E8174E58687B}"/>
                </a:ext>
              </a:extLst>
            </p:cNvPr>
            <p:cNvSpPr/>
            <p:nvPr/>
          </p:nvSpPr>
          <p:spPr>
            <a:xfrm>
              <a:off x="5135550" y="337670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7" name="Google Shape;475;p33">
              <a:extLst>
                <a:ext uri="{FF2B5EF4-FFF2-40B4-BE49-F238E27FC236}">
                  <a16:creationId xmlns:a16="http://schemas.microsoft.com/office/drawing/2014/main" id="{B3F16F19-579A-AA02-05B1-64D9B99BE6C6}"/>
                </a:ext>
              </a:extLst>
            </p:cNvPr>
            <p:cNvSpPr/>
            <p:nvPr/>
          </p:nvSpPr>
          <p:spPr>
            <a:xfrm rot="10800000">
              <a:off x="7139553" y="289550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1" name="Google Shape;476;p33">
              <a:extLst>
                <a:ext uri="{FF2B5EF4-FFF2-40B4-BE49-F238E27FC236}">
                  <a16:creationId xmlns:a16="http://schemas.microsoft.com/office/drawing/2014/main" id="{EA87BC8A-1369-D5A4-6724-70DDEF9D5468}"/>
                </a:ext>
              </a:extLst>
            </p:cNvPr>
            <p:cNvSpPr/>
            <p:nvPr/>
          </p:nvSpPr>
          <p:spPr>
            <a:xfrm rot="10800000">
              <a:off x="5385400" y="289550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5" name="Google Shape;477;p33">
              <a:extLst>
                <a:ext uri="{FF2B5EF4-FFF2-40B4-BE49-F238E27FC236}">
                  <a16:creationId xmlns:a16="http://schemas.microsoft.com/office/drawing/2014/main" id="{C3EECD02-182A-1EF6-138B-AE7943AF82DF}"/>
                </a:ext>
              </a:extLst>
            </p:cNvPr>
            <p:cNvSpPr/>
            <p:nvPr/>
          </p:nvSpPr>
          <p:spPr>
            <a:xfrm rot="10800000">
              <a:off x="6283845" y="289550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6" name="Google Shape;478;p33">
              <a:extLst>
                <a:ext uri="{FF2B5EF4-FFF2-40B4-BE49-F238E27FC236}">
                  <a16:creationId xmlns:a16="http://schemas.microsoft.com/office/drawing/2014/main" id="{822A589A-A0B3-31D9-8A50-4FE92BB4F2EF}"/>
                </a:ext>
              </a:extLst>
            </p:cNvPr>
            <p:cNvSpPr/>
            <p:nvPr/>
          </p:nvSpPr>
          <p:spPr>
            <a:xfrm>
              <a:off x="6391700" y="2401825"/>
              <a:ext cx="333000" cy="522300"/>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9" name="Google Shape;479;p33">
              <a:extLst>
                <a:ext uri="{FF2B5EF4-FFF2-40B4-BE49-F238E27FC236}">
                  <a16:creationId xmlns:a16="http://schemas.microsoft.com/office/drawing/2014/main" id="{394D27CF-F60B-5B34-EBBB-2ED176406E9F}"/>
                </a:ext>
              </a:extLst>
            </p:cNvPr>
            <p:cNvSpPr/>
            <p:nvPr/>
          </p:nvSpPr>
          <p:spPr>
            <a:xfrm rot="8100000">
              <a:off x="2321611" y="2749098"/>
              <a:ext cx="1588368" cy="373514"/>
            </a:xfrm>
            <a:prstGeom prst="flowChartTerminator">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70" name="Google Shape;471;p33">
              <a:extLst>
                <a:ext uri="{FF2B5EF4-FFF2-40B4-BE49-F238E27FC236}">
                  <a16:creationId xmlns:a16="http://schemas.microsoft.com/office/drawing/2014/main" id="{153F3B35-4CA0-431D-3B92-714646D3420E}"/>
                </a:ext>
              </a:extLst>
            </p:cNvPr>
            <p:cNvSpPr/>
            <p:nvPr/>
          </p:nvSpPr>
          <p:spPr>
            <a:xfrm>
              <a:off x="2577599" y="3235693"/>
              <a:ext cx="251700" cy="251700"/>
            </a:xfrm>
            <a:prstGeom prst="ellipse">
              <a:avLst/>
            </a:prstGeom>
            <a:solidFill>
              <a:srgbClr val="6D9EEB"/>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71" name="Google Shape;480;p33">
              <a:extLst>
                <a:ext uri="{FF2B5EF4-FFF2-40B4-BE49-F238E27FC236}">
                  <a16:creationId xmlns:a16="http://schemas.microsoft.com/office/drawing/2014/main" id="{29B378DD-CC96-65E4-FDD6-78616E8FCE9D}"/>
                </a:ext>
              </a:extLst>
            </p:cNvPr>
            <p:cNvSpPr/>
            <p:nvPr/>
          </p:nvSpPr>
          <p:spPr>
            <a:xfrm>
              <a:off x="3115555" y="2080050"/>
              <a:ext cx="106800" cy="1791300"/>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72" name="Google Shape;481;p33">
              <a:extLst>
                <a:ext uri="{FF2B5EF4-FFF2-40B4-BE49-F238E27FC236}">
                  <a16:creationId xmlns:a16="http://schemas.microsoft.com/office/drawing/2014/main" id="{620CEE09-4116-8613-F24A-C6429053E4A5}"/>
                </a:ext>
              </a:extLst>
            </p:cNvPr>
            <p:cNvSpPr/>
            <p:nvPr/>
          </p:nvSpPr>
          <p:spPr>
            <a:xfrm>
              <a:off x="3421859" y="2364828"/>
              <a:ext cx="251700" cy="251700"/>
            </a:xfrm>
            <a:prstGeom prst="ellipse">
              <a:avLst/>
            </a:prstGeom>
            <a:solidFill>
              <a:srgbClr val="6D9EEB"/>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73" name="Google Shape;482;p33">
              <a:extLst>
                <a:ext uri="{FF2B5EF4-FFF2-40B4-BE49-F238E27FC236}">
                  <a16:creationId xmlns:a16="http://schemas.microsoft.com/office/drawing/2014/main" id="{64A0C363-F5B7-CD85-8F57-16BB2639C31A}"/>
                </a:ext>
              </a:extLst>
            </p:cNvPr>
            <p:cNvSpPr/>
            <p:nvPr/>
          </p:nvSpPr>
          <p:spPr>
            <a:xfrm rot="5400000">
              <a:off x="3085369" y="2071463"/>
              <a:ext cx="106800" cy="1265700"/>
            </a:xfrm>
            <a:prstGeom prst="rect">
              <a:avLst/>
            </a:prstGeom>
            <a:solidFill>
              <a:srgbClr val="F3F3F3"/>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74" name="Google Shape;483;p33">
              <a:extLst>
                <a:ext uri="{FF2B5EF4-FFF2-40B4-BE49-F238E27FC236}">
                  <a16:creationId xmlns:a16="http://schemas.microsoft.com/office/drawing/2014/main" id="{E889C895-61E0-C46B-37EC-EE46136F11FD}"/>
                </a:ext>
              </a:extLst>
            </p:cNvPr>
            <p:cNvSpPr/>
            <p:nvPr/>
          </p:nvSpPr>
          <p:spPr>
            <a:xfrm rot="5400000">
              <a:off x="3085369" y="2503247"/>
              <a:ext cx="106800" cy="1265700"/>
            </a:xfrm>
            <a:prstGeom prst="rect">
              <a:avLst/>
            </a:prstGeom>
            <a:solidFill>
              <a:srgbClr val="F3F3F3"/>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75" name="Google Shape;484;p33">
              <a:extLst>
                <a:ext uri="{FF2B5EF4-FFF2-40B4-BE49-F238E27FC236}">
                  <a16:creationId xmlns:a16="http://schemas.microsoft.com/office/drawing/2014/main" id="{622194C5-2C4C-484D-2A08-DEC0B2344074}"/>
                </a:ext>
              </a:extLst>
            </p:cNvPr>
            <p:cNvSpPr/>
            <p:nvPr/>
          </p:nvSpPr>
          <p:spPr>
            <a:xfrm>
              <a:off x="3102363" y="2836875"/>
              <a:ext cx="140700" cy="140700"/>
            </a:xfrm>
            <a:prstGeom prst="ellipse">
              <a:avLst/>
            </a:prstGeom>
            <a:solidFill>
              <a:srgbClr val="EEEEEE"/>
            </a:solidFill>
            <a:ln w="2857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76" name="Google Shape;485;p33">
              <a:extLst>
                <a:ext uri="{FF2B5EF4-FFF2-40B4-BE49-F238E27FC236}">
                  <a16:creationId xmlns:a16="http://schemas.microsoft.com/office/drawing/2014/main" id="{E4C41F81-FCF6-09D2-E362-9367538D35EA}"/>
                </a:ext>
              </a:extLst>
            </p:cNvPr>
            <p:cNvSpPr/>
            <p:nvPr/>
          </p:nvSpPr>
          <p:spPr>
            <a:xfrm>
              <a:off x="5505675" y="1897700"/>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77" name="Google Shape;486;p33">
              <a:extLst>
                <a:ext uri="{FF2B5EF4-FFF2-40B4-BE49-F238E27FC236}">
                  <a16:creationId xmlns:a16="http://schemas.microsoft.com/office/drawing/2014/main" id="{35D8D6EA-4569-D9D9-5E44-2878E8D95AB7}"/>
                </a:ext>
              </a:extLst>
            </p:cNvPr>
            <p:cNvSpPr txBox="1"/>
            <p:nvPr/>
          </p:nvSpPr>
          <p:spPr>
            <a:xfrm rot="16198966">
              <a:off x="5088930" y="2285198"/>
              <a:ext cx="1128822" cy="233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Capacitor</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78" name="Google Shape;487;p33">
              <a:extLst>
                <a:ext uri="{FF2B5EF4-FFF2-40B4-BE49-F238E27FC236}">
                  <a16:creationId xmlns:a16="http://schemas.microsoft.com/office/drawing/2014/main" id="{6EAF13B2-0C68-A7EC-23BC-9C3354347C3E}"/>
                </a:ext>
              </a:extLst>
            </p:cNvPr>
            <p:cNvSpPr/>
            <p:nvPr/>
          </p:nvSpPr>
          <p:spPr>
            <a:xfrm>
              <a:off x="5834600" y="289550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79" name="Google Shape;488;p33">
              <a:extLst>
                <a:ext uri="{FF2B5EF4-FFF2-40B4-BE49-F238E27FC236}">
                  <a16:creationId xmlns:a16="http://schemas.microsoft.com/office/drawing/2014/main" id="{DDCA2048-B0A3-9E12-6F3C-26F8EFA6A52A}"/>
                </a:ext>
              </a:extLst>
            </p:cNvPr>
            <p:cNvSpPr/>
            <p:nvPr/>
          </p:nvSpPr>
          <p:spPr>
            <a:xfrm>
              <a:off x="6712225" y="289550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80" name="Google Shape;489;p33">
              <a:extLst>
                <a:ext uri="{FF2B5EF4-FFF2-40B4-BE49-F238E27FC236}">
                  <a16:creationId xmlns:a16="http://schemas.microsoft.com/office/drawing/2014/main" id="{C10489E5-59C9-F0AA-5924-BC148CCB508C}"/>
                </a:ext>
              </a:extLst>
            </p:cNvPr>
            <p:cNvSpPr/>
            <p:nvPr/>
          </p:nvSpPr>
          <p:spPr>
            <a:xfrm>
              <a:off x="7259850" y="1897700"/>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81" name="Google Shape;490;p33">
              <a:extLst>
                <a:ext uri="{FF2B5EF4-FFF2-40B4-BE49-F238E27FC236}">
                  <a16:creationId xmlns:a16="http://schemas.microsoft.com/office/drawing/2014/main" id="{40D77E9D-14D1-6780-491E-F9696AFCAC05}"/>
                </a:ext>
              </a:extLst>
            </p:cNvPr>
            <p:cNvSpPr txBox="1"/>
            <p:nvPr/>
          </p:nvSpPr>
          <p:spPr>
            <a:xfrm>
              <a:off x="5815925" y="3052450"/>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WL</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82" name="Google Shape;491;p33">
              <a:extLst>
                <a:ext uri="{FF2B5EF4-FFF2-40B4-BE49-F238E27FC236}">
                  <a16:creationId xmlns:a16="http://schemas.microsoft.com/office/drawing/2014/main" id="{995492F1-AB7A-8DF9-A013-75014C246DA5}"/>
                </a:ext>
              </a:extLst>
            </p:cNvPr>
            <p:cNvSpPr/>
            <p:nvPr/>
          </p:nvSpPr>
          <p:spPr>
            <a:xfrm>
              <a:off x="5751313" y="2996613"/>
              <a:ext cx="696525" cy="696620"/>
            </a:xfrm>
            <a:custGeom>
              <a:avLst/>
              <a:gdLst/>
              <a:ahLst/>
              <a:cxnLst/>
              <a:rect l="l" t="t" r="r" b="b"/>
              <a:pathLst>
                <a:path w="27861" h="25986" extrusionOk="0">
                  <a:moveTo>
                    <a:pt x="0" y="0"/>
                  </a:moveTo>
                  <a:lnTo>
                    <a:pt x="4822" y="25986"/>
                  </a:lnTo>
                  <a:lnTo>
                    <a:pt x="24111" y="25986"/>
                  </a:lnTo>
                  <a:lnTo>
                    <a:pt x="27861" y="268"/>
                  </a:lnTo>
                </a:path>
              </a:pathLst>
            </a:custGeom>
            <a:noFill/>
            <a:ln w="19050" cap="flat" cmpd="sng">
              <a:solidFill>
                <a:srgbClr val="FFFFFF"/>
              </a:solidFill>
              <a:prstDash val="solid"/>
              <a:round/>
              <a:headEnd type="stealth" w="med" len="med"/>
              <a:tailEnd type="stealth"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000000"/>
                </a:solidFill>
                <a:effectLst/>
                <a:uLnTx/>
                <a:uFillTx/>
                <a:latin typeface="Tahoma"/>
                <a:ea typeface="+mn-ea"/>
                <a:cs typeface="+mn-cs"/>
              </a:endParaRPr>
            </a:p>
          </p:txBody>
        </p:sp>
        <p:sp>
          <p:nvSpPr>
            <p:cNvPr id="83" name="Google Shape;492;p33">
              <a:extLst>
                <a:ext uri="{FF2B5EF4-FFF2-40B4-BE49-F238E27FC236}">
                  <a16:creationId xmlns:a16="http://schemas.microsoft.com/office/drawing/2014/main" id="{A8EA77D7-46E5-6360-AC48-712AB54DED78}"/>
                </a:ext>
              </a:extLst>
            </p:cNvPr>
            <p:cNvSpPr txBox="1"/>
            <p:nvPr/>
          </p:nvSpPr>
          <p:spPr>
            <a:xfrm>
              <a:off x="5613900" y="3765725"/>
              <a:ext cx="997800" cy="233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a:ln>
                    <a:noFill/>
                  </a:ln>
                  <a:solidFill>
                    <a:srgbClr val="FFFFFF"/>
                  </a:solidFill>
                  <a:effectLst/>
                  <a:uLnTx/>
                  <a:uFillTx/>
                  <a:latin typeface="Proxima Nova"/>
                  <a:ea typeface="Proxima Nova"/>
                  <a:cs typeface="Proxima Nova"/>
                  <a:sym typeface="Proxima Nova"/>
                </a:rPr>
                <a:t>Channel</a:t>
              </a:r>
              <a:endParaRPr kumimoji="0" sz="1800" b="0" i="0" u="none" strike="noStrike" kern="1200" cap="none" spc="0" normalizeH="0" baseline="0" noProof="0">
                <a:ln>
                  <a:noFill/>
                </a:ln>
                <a:solidFill>
                  <a:srgbClr val="FFFFFF"/>
                </a:solidFill>
                <a:effectLst/>
                <a:uLnTx/>
                <a:uFillTx/>
                <a:latin typeface="Proxima Nova"/>
                <a:ea typeface="Proxima Nova"/>
                <a:cs typeface="Proxima Nova"/>
                <a:sym typeface="Proxima Nova"/>
              </a:endParaRPr>
            </a:p>
          </p:txBody>
        </p:sp>
        <p:sp>
          <p:nvSpPr>
            <p:cNvPr id="84" name="Google Shape;493;p33">
              <a:extLst>
                <a:ext uri="{FF2B5EF4-FFF2-40B4-BE49-F238E27FC236}">
                  <a16:creationId xmlns:a16="http://schemas.microsoft.com/office/drawing/2014/main" id="{0CE21C17-B6F0-F031-181A-F124AF583BC6}"/>
                </a:ext>
              </a:extLst>
            </p:cNvPr>
            <p:cNvSpPr txBox="1"/>
            <p:nvPr/>
          </p:nvSpPr>
          <p:spPr>
            <a:xfrm>
              <a:off x="1794875" y="4387850"/>
              <a:ext cx="2111400" cy="46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Top View</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85" name="Google Shape;494;p33">
              <a:extLst>
                <a:ext uri="{FF2B5EF4-FFF2-40B4-BE49-F238E27FC236}">
                  <a16:creationId xmlns:a16="http://schemas.microsoft.com/office/drawing/2014/main" id="{BE7847AC-06B4-A55D-6C90-25B53E29BC33}"/>
                </a:ext>
              </a:extLst>
            </p:cNvPr>
            <p:cNvSpPr txBox="1"/>
            <p:nvPr/>
          </p:nvSpPr>
          <p:spPr>
            <a:xfrm>
              <a:off x="5502475" y="4387850"/>
              <a:ext cx="2111400" cy="46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Cross Section</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86" name="Google Shape;495;p33">
              <a:extLst>
                <a:ext uri="{FF2B5EF4-FFF2-40B4-BE49-F238E27FC236}">
                  <a16:creationId xmlns:a16="http://schemas.microsoft.com/office/drawing/2014/main" id="{532C11A5-BDEB-F7C9-5519-79A6FCC1BF08}"/>
                </a:ext>
              </a:extLst>
            </p:cNvPr>
            <p:cNvSpPr/>
            <p:nvPr/>
          </p:nvSpPr>
          <p:spPr>
            <a:xfrm>
              <a:off x="6358700" y="280162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87" name="Google Shape;496;p33">
              <a:extLst>
                <a:ext uri="{FF2B5EF4-FFF2-40B4-BE49-F238E27FC236}">
                  <a16:creationId xmlns:a16="http://schemas.microsoft.com/office/drawing/2014/main" id="{D56460C5-A931-CB17-2A80-31CDDD6971B6}"/>
                </a:ext>
              </a:extLst>
            </p:cNvPr>
            <p:cNvSpPr txBox="1"/>
            <p:nvPr/>
          </p:nvSpPr>
          <p:spPr>
            <a:xfrm>
              <a:off x="6278585" y="2050600"/>
              <a:ext cx="548698" cy="2898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BL</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88" name="Google Shape;497;p33">
              <a:extLst>
                <a:ext uri="{FF2B5EF4-FFF2-40B4-BE49-F238E27FC236}">
                  <a16:creationId xmlns:a16="http://schemas.microsoft.com/office/drawing/2014/main" id="{E44B9D9C-9F93-D920-A0DA-0A808896EE8A}"/>
                </a:ext>
              </a:extLst>
            </p:cNvPr>
            <p:cNvSpPr txBox="1"/>
            <p:nvPr/>
          </p:nvSpPr>
          <p:spPr>
            <a:xfrm>
              <a:off x="5343313" y="2976500"/>
              <a:ext cx="548700" cy="4002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SN</a:t>
              </a:r>
              <a:endParaRPr kumimoji="0" sz="1800" b="0" i="0" u="none" strike="noStrike" kern="1200" cap="none" spc="0" normalizeH="0" baseline="0" noProof="0">
                <a:ln>
                  <a:noFill/>
                </a:ln>
                <a:solidFill>
                  <a:srgbClr val="000000"/>
                </a:solidFill>
                <a:effectLst/>
                <a:uLnTx/>
                <a:uFillTx/>
                <a:latin typeface="Tahoma"/>
                <a:ea typeface="+mn-ea"/>
                <a:cs typeface="+mn-cs"/>
              </a:endParaRPr>
            </a:p>
          </p:txBody>
        </p:sp>
        <p:cxnSp>
          <p:nvCxnSpPr>
            <p:cNvPr id="89" name="Google Shape;498;p33">
              <a:extLst>
                <a:ext uri="{FF2B5EF4-FFF2-40B4-BE49-F238E27FC236}">
                  <a16:creationId xmlns:a16="http://schemas.microsoft.com/office/drawing/2014/main" id="{1C1DE2C7-7AF4-4EE5-3B9E-CB09537833D8}"/>
                </a:ext>
              </a:extLst>
            </p:cNvPr>
            <p:cNvCxnSpPr/>
            <p:nvPr/>
          </p:nvCxnSpPr>
          <p:spPr>
            <a:xfrm rot="10800000">
              <a:off x="2421605" y="2518755"/>
              <a:ext cx="694800" cy="384300"/>
            </a:xfrm>
            <a:prstGeom prst="straightConnector1">
              <a:avLst/>
            </a:prstGeom>
            <a:noFill/>
            <a:ln w="19050" cap="flat" cmpd="sng">
              <a:solidFill>
                <a:srgbClr val="000000"/>
              </a:solidFill>
              <a:prstDash val="solid"/>
              <a:round/>
              <a:headEnd type="none" w="med" len="med"/>
              <a:tailEnd type="stealth" w="med" len="med"/>
            </a:ln>
          </p:spPr>
        </p:cxnSp>
        <p:sp>
          <p:nvSpPr>
            <p:cNvPr id="90" name="Google Shape;499;p33">
              <a:extLst>
                <a:ext uri="{FF2B5EF4-FFF2-40B4-BE49-F238E27FC236}">
                  <a16:creationId xmlns:a16="http://schemas.microsoft.com/office/drawing/2014/main" id="{75749D51-BA26-092C-69D9-FF3A3F478DC0}"/>
                </a:ext>
              </a:extLst>
            </p:cNvPr>
            <p:cNvSpPr/>
            <p:nvPr/>
          </p:nvSpPr>
          <p:spPr>
            <a:xfrm rot="5400000">
              <a:off x="3115544" y="1600650"/>
              <a:ext cx="106800" cy="1265700"/>
            </a:xfrm>
            <a:prstGeom prst="rect">
              <a:avLst/>
            </a:prstGeom>
            <a:solidFill>
              <a:srgbClr val="F3F3F3"/>
            </a:solidFill>
            <a:ln w="2857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1" name="Google Shape;500;p33">
              <a:extLst>
                <a:ext uri="{FF2B5EF4-FFF2-40B4-BE49-F238E27FC236}">
                  <a16:creationId xmlns:a16="http://schemas.microsoft.com/office/drawing/2014/main" id="{5AE8306D-D4B4-F93F-3839-64FDF1D3F5A8}"/>
                </a:ext>
              </a:extLst>
            </p:cNvPr>
            <p:cNvSpPr txBox="1"/>
            <p:nvPr/>
          </p:nvSpPr>
          <p:spPr>
            <a:xfrm>
              <a:off x="3759260" y="1728239"/>
              <a:ext cx="14802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C00000"/>
                  </a:solidFill>
                  <a:effectLst/>
                  <a:uLnTx/>
                  <a:uFillTx/>
                  <a:latin typeface="Proxima Nova"/>
                  <a:ea typeface="Proxima Nova"/>
                  <a:cs typeface="Proxima Nova"/>
                  <a:sym typeface="Proxima Nova"/>
                </a:rPr>
                <a:t>Passing WL</a:t>
              </a:r>
              <a:endParaRPr kumimoji="0" sz="1800" b="1" i="0" u="none" strike="noStrike" kern="1200" cap="none" spc="0" normalizeH="0" baseline="0" noProof="0" dirty="0">
                <a:ln>
                  <a:noFill/>
                </a:ln>
                <a:solidFill>
                  <a:srgbClr val="C00000"/>
                </a:solidFill>
                <a:effectLst/>
                <a:uLnTx/>
                <a:uFillTx/>
                <a:latin typeface="Proxima Nova"/>
                <a:ea typeface="Proxima Nova"/>
                <a:cs typeface="Proxima Nova"/>
                <a:sym typeface="Proxima Nova"/>
              </a:endParaRPr>
            </a:p>
          </p:txBody>
        </p:sp>
        <p:cxnSp>
          <p:nvCxnSpPr>
            <p:cNvPr id="92" name="Google Shape;501;p33">
              <a:extLst>
                <a:ext uri="{FF2B5EF4-FFF2-40B4-BE49-F238E27FC236}">
                  <a16:creationId xmlns:a16="http://schemas.microsoft.com/office/drawing/2014/main" id="{B40AC681-84AD-61D7-080E-4C4267DD1974}"/>
                </a:ext>
              </a:extLst>
            </p:cNvPr>
            <p:cNvCxnSpPr>
              <a:cxnSpLocks/>
              <a:stCxn id="91" idx="2"/>
            </p:cNvCxnSpPr>
            <p:nvPr/>
          </p:nvCxnSpPr>
          <p:spPr>
            <a:xfrm flipH="1">
              <a:off x="3873064" y="2089139"/>
              <a:ext cx="626297" cy="141730"/>
            </a:xfrm>
            <a:prstGeom prst="straightConnector1">
              <a:avLst/>
            </a:prstGeom>
            <a:noFill/>
            <a:ln w="19050" cap="flat" cmpd="sng">
              <a:solidFill>
                <a:srgbClr val="C00000"/>
              </a:solidFill>
              <a:prstDash val="solid"/>
              <a:round/>
              <a:headEnd type="none" w="med" len="med"/>
              <a:tailEnd type="stealth" w="med" len="med"/>
            </a:ln>
          </p:spPr>
        </p:cxnSp>
        <p:sp>
          <p:nvSpPr>
            <p:cNvPr id="93" name="Google Shape;502;p33">
              <a:extLst>
                <a:ext uri="{FF2B5EF4-FFF2-40B4-BE49-F238E27FC236}">
                  <a16:creationId xmlns:a16="http://schemas.microsoft.com/office/drawing/2014/main" id="{E8CC2F5E-6667-1D97-04A9-AD82974F6098}"/>
                </a:ext>
              </a:extLst>
            </p:cNvPr>
            <p:cNvSpPr/>
            <p:nvPr/>
          </p:nvSpPr>
          <p:spPr>
            <a:xfrm>
              <a:off x="7613875" y="2924125"/>
              <a:ext cx="1131975" cy="1284475"/>
            </a:xfrm>
            <a:prstGeom prst="flowChartManualOperation">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grpSp>
          <p:nvGrpSpPr>
            <p:cNvPr id="94" name="Google Shape;503;p33">
              <a:extLst>
                <a:ext uri="{FF2B5EF4-FFF2-40B4-BE49-F238E27FC236}">
                  <a16:creationId xmlns:a16="http://schemas.microsoft.com/office/drawing/2014/main" id="{0BABC603-08A7-5771-3A5F-1BE58EFC8EF2}"/>
                </a:ext>
              </a:extLst>
            </p:cNvPr>
            <p:cNvGrpSpPr/>
            <p:nvPr/>
          </p:nvGrpSpPr>
          <p:grpSpPr>
            <a:xfrm>
              <a:off x="7838613" y="2743844"/>
              <a:ext cx="585292" cy="1341900"/>
              <a:chOff x="7589850" y="2880981"/>
              <a:chExt cx="585292" cy="1341900"/>
            </a:xfrm>
          </p:grpSpPr>
          <p:sp>
            <p:nvSpPr>
              <p:cNvPr id="97" name="Google Shape;504;p33">
                <a:extLst>
                  <a:ext uri="{FF2B5EF4-FFF2-40B4-BE49-F238E27FC236}">
                    <a16:creationId xmlns:a16="http://schemas.microsoft.com/office/drawing/2014/main" id="{F6F76A90-1BF8-4640-E0BE-221DAF1E963D}"/>
                  </a:ext>
                </a:extLst>
              </p:cNvPr>
              <p:cNvSpPr/>
              <p:nvPr/>
            </p:nvSpPr>
            <p:spPr>
              <a:xfrm>
                <a:off x="7589850" y="2903050"/>
                <a:ext cx="548700" cy="130555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8" name="Google Shape;505;p33">
                <a:extLst>
                  <a:ext uri="{FF2B5EF4-FFF2-40B4-BE49-F238E27FC236}">
                    <a16:creationId xmlns:a16="http://schemas.microsoft.com/office/drawing/2014/main" id="{C1465122-93C5-6E56-6A88-9F46EB3D31F5}"/>
                  </a:ext>
                </a:extLst>
              </p:cNvPr>
              <p:cNvSpPr txBox="1"/>
              <p:nvPr/>
            </p:nvSpPr>
            <p:spPr>
              <a:xfrm rot="5400000">
                <a:off x="7213642" y="3261381"/>
                <a:ext cx="1341900" cy="581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C00000"/>
                    </a:solidFill>
                    <a:effectLst/>
                    <a:uLnTx/>
                    <a:uFillTx/>
                    <a:latin typeface="Proxima Nova"/>
                    <a:ea typeface="Proxima Nova"/>
                    <a:cs typeface="Proxima Nova"/>
                    <a:sym typeface="Proxima Nova"/>
                  </a:rPr>
                  <a:t>Passing WL</a:t>
                </a:r>
                <a:endParaRPr kumimoji="0" sz="1800" b="1" i="0" u="none" strike="noStrike" kern="1200" cap="none" spc="0" normalizeH="0" baseline="0" noProof="0" dirty="0">
                  <a:ln>
                    <a:noFill/>
                  </a:ln>
                  <a:solidFill>
                    <a:srgbClr val="C00000"/>
                  </a:solidFill>
                  <a:effectLst/>
                  <a:uLnTx/>
                  <a:uFillTx/>
                  <a:latin typeface="Proxima Nova"/>
                  <a:ea typeface="Proxima Nova"/>
                  <a:cs typeface="Proxima Nova"/>
                  <a:sym typeface="Proxima Nova"/>
                </a:endParaRPr>
              </a:p>
            </p:txBody>
          </p:sp>
        </p:grpSp>
        <p:cxnSp>
          <p:nvCxnSpPr>
            <p:cNvPr id="95" name="Google Shape;506;p33">
              <a:extLst>
                <a:ext uri="{FF2B5EF4-FFF2-40B4-BE49-F238E27FC236}">
                  <a16:creationId xmlns:a16="http://schemas.microsoft.com/office/drawing/2014/main" id="{5D758ACD-043F-8B12-B8A3-CFFAF78E3551}"/>
                </a:ext>
              </a:extLst>
            </p:cNvPr>
            <p:cNvCxnSpPr/>
            <p:nvPr/>
          </p:nvCxnSpPr>
          <p:spPr>
            <a:xfrm flipH="1">
              <a:off x="7715250" y="2376050"/>
              <a:ext cx="93600" cy="435900"/>
            </a:xfrm>
            <a:prstGeom prst="straightConnector1">
              <a:avLst/>
            </a:prstGeom>
            <a:noFill/>
            <a:ln w="19050" cap="flat" cmpd="sng">
              <a:solidFill>
                <a:srgbClr val="000000"/>
              </a:solidFill>
              <a:prstDash val="solid"/>
              <a:round/>
              <a:headEnd type="none" w="med" len="med"/>
              <a:tailEnd type="stealth" w="med" len="med"/>
            </a:ln>
          </p:spPr>
        </p:cxnSp>
        <p:sp>
          <p:nvSpPr>
            <p:cNvPr id="96" name="Google Shape;507;p33">
              <a:extLst>
                <a:ext uri="{FF2B5EF4-FFF2-40B4-BE49-F238E27FC236}">
                  <a16:creationId xmlns:a16="http://schemas.microsoft.com/office/drawing/2014/main" id="{0F9D3F65-7057-9704-B79A-CD7BE4537CDC}"/>
                </a:ext>
              </a:extLst>
            </p:cNvPr>
            <p:cNvSpPr txBox="1"/>
            <p:nvPr/>
          </p:nvSpPr>
          <p:spPr>
            <a:xfrm>
              <a:off x="7466093" y="1958348"/>
              <a:ext cx="14802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Isolation</a:t>
              </a:r>
              <a:b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b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Field Oxide</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cxnSp>
          <p:nvCxnSpPr>
            <p:cNvPr id="13" name="Google Shape;470;p33">
              <a:extLst>
                <a:ext uri="{FF2B5EF4-FFF2-40B4-BE49-F238E27FC236}">
                  <a16:creationId xmlns:a16="http://schemas.microsoft.com/office/drawing/2014/main" id="{8267201C-FC4F-D351-0661-65E3FC84333D}"/>
                </a:ext>
              </a:extLst>
            </p:cNvPr>
            <p:cNvCxnSpPr>
              <a:cxnSpLocks/>
              <a:stCxn id="70" idx="2"/>
            </p:cNvCxnSpPr>
            <p:nvPr/>
          </p:nvCxnSpPr>
          <p:spPr>
            <a:xfrm flipH="1" flipV="1">
              <a:off x="2230305" y="3201994"/>
              <a:ext cx="347294" cy="159549"/>
            </a:xfrm>
            <a:prstGeom prst="straightConnector1">
              <a:avLst/>
            </a:prstGeom>
            <a:noFill/>
            <a:ln w="19050" cap="flat" cmpd="sng">
              <a:solidFill>
                <a:srgbClr val="000000"/>
              </a:solidFill>
              <a:prstDash val="solid"/>
              <a:round/>
              <a:headEnd type="none" w="med" len="med"/>
              <a:tailEnd type="stealth" w="med" len="med"/>
            </a:ln>
          </p:spPr>
        </p:cxnSp>
      </p:grpSp>
    </p:spTree>
    <p:extLst>
      <p:ext uri="{BB962C8B-B14F-4D97-AF65-F5344CB8AC3E}">
        <p14:creationId xmlns:p14="http://schemas.microsoft.com/office/powerpoint/2010/main" val="155371775"/>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Silicon-Level Disturbance Mechanism</a:t>
            </a:r>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indent="0">
              <a:lnSpc>
                <a:spcPct val="115000"/>
              </a:lnSpc>
              <a:spcBef>
                <a:spcPts val="0"/>
              </a:spcBef>
              <a:spcAft>
                <a:spcPts val="600"/>
              </a:spcAft>
              <a:buSzPts val="1800"/>
              <a:buNone/>
            </a:pPr>
            <a:r>
              <a:rPr lang="en-GB" b="1" dirty="0"/>
              <a:t>Passing Gate Effect</a:t>
            </a:r>
          </a:p>
          <a:p>
            <a:pPr marL="0" indent="0">
              <a:lnSpc>
                <a:spcPct val="115000"/>
              </a:lnSpc>
              <a:spcBef>
                <a:spcPts val="0"/>
              </a:spcBef>
              <a:spcAft>
                <a:spcPts val="600"/>
              </a:spcAft>
              <a:buSzPts val="1800"/>
              <a:buNone/>
            </a:pPr>
            <a:r>
              <a:rPr lang="en-GB" sz="2400" dirty="0">
                <a:solidFill>
                  <a:schemeClr val="tx1">
                    <a:lumMod val="50000"/>
                    <a:lumOff val="50000"/>
                  </a:schemeClr>
                </a:solidFill>
              </a:rPr>
              <a:t>Attracts electrons from the victim</a:t>
            </a:r>
          </a:p>
          <a:p>
            <a:pPr marL="0" indent="0">
              <a:lnSpc>
                <a:spcPct val="115000"/>
              </a:lnSpc>
              <a:spcBef>
                <a:spcPts val="0"/>
              </a:spcBef>
              <a:spcAft>
                <a:spcPts val="600"/>
              </a:spcAft>
              <a:buSzPts val="1800"/>
              <a:buNone/>
            </a:pPr>
            <a:endParaRPr lang="en-GB" b="1" dirty="0"/>
          </a:p>
        </p:txBody>
      </p:sp>
      <p:sp>
        <p:nvSpPr>
          <p:cNvPr id="16" name="Google Shape;474;p33">
            <a:extLst>
              <a:ext uri="{FF2B5EF4-FFF2-40B4-BE49-F238E27FC236}">
                <a16:creationId xmlns:a16="http://schemas.microsoft.com/office/drawing/2014/main" id="{2097D793-7A95-4C96-C986-E8174E58687B}"/>
              </a:ext>
            </a:extLst>
          </p:cNvPr>
          <p:cNvSpPr/>
          <p:nvPr/>
        </p:nvSpPr>
        <p:spPr>
          <a:xfrm>
            <a:off x="394412" y="4221088"/>
            <a:ext cx="3262796" cy="981529"/>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7" name="Google Shape;475;p33">
            <a:extLst>
              <a:ext uri="{FF2B5EF4-FFF2-40B4-BE49-F238E27FC236}">
                <a16:creationId xmlns:a16="http://schemas.microsoft.com/office/drawing/2014/main" id="{B3F16F19-579A-AA02-05B1-64D9B99BE6C6}"/>
              </a:ext>
            </a:extLst>
          </p:cNvPr>
          <p:cNvSpPr/>
          <p:nvPr/>
        </p:nvSpPr>
        <p:spPr>
          <a:xfrm rot="10800000">
            <a:off x="2758863" y="3653337"/>
            <a:ext cx="647388" cy="567751"/>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1" name="Google Shape;476;p33">
            <a:extLst>
              <a:ext uri="{FF2B5EF4-FFF2-40B4-BE49-F238E27FC236}">
                <a16:creationId xmlns:a16="http://schemas.microsoft.com/office/drawing/2014/main" id="{EA87BC8A-1369-D5A4-6724-70DDEF9D5468}"/>
              </a:ext>
            </a:extLst>
          </p:cNvPr>
          <p:cNvSpPr/>
          <p:nvPr/>
        </p:nvSpPr>
        <p:spPr>
          <a:xfrm rot="10800000">
            <a:off x="689201" y="3653337"/>
            <a:ext cx="647388" cy="567751"/>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5" name="Google Shape;477;p33">
            <a:extLst>
              <a:ext uri="{FF2B5EF4-FFF2-40B4-BE49-F238E27FC236}">
                <a16:creationId xmlns:a16="http://schemas.microsoft.com/office/drawing/2014/main" id="{C3EECD02-182A-1EF6-138B-AE7943AF82DF}"/>
              </a:ext>
            </a:extLst>
          </p:cNvPr>
          <p:cNvSpPr/>
          <p:nvPr/>
        </p:nvSpPr>
        <p:spPr>
          <a:xfrm rot="10800000">
            <a:off x="1749244" y="3653337"/>
            <a:ext cx="647388" cy="567751"/>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6" name="Google Shape;478;p33">
            <a:extLst>
              <a:ext uri="{FF2B5EF4-FFF2-40B4-BE49-F238E27FC236}">
                <a16:creationId xmlns:a16="http://schemas.microsoft.com/office/drawing/2014/main" id="{822A589A-A0B3-31D9-8A50-4FE92BB4F2EF}"/>
              </a:ext>
            </a:extLst>
          </p:cNvPr>
          <p:cNvSpPr/>
          <p:nvPr/>
        </p:nvSpPr>
        <p:spPr>
          <a:xfrm>
            <a:off x="1876498" y="3070868"/>
            <a:ext cx="392895" cy="616243"/>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76" name="Google Shape;485;p33">
            <a:extLst>
              <a:ext uri="{FF2B5EF4-FFF2-40B4-BE49-F238E27FC236}">
                <a16:creationId xmlns:a16="http://schemas.microsoft.com/office/drawing/2014/main" id="{E4C41F81-FCF6-09D2-E362-9367538D35EA}"/>
              </a:ext>
            </a:extLst>
          </p:cNvPr>
          <p:cNvSpPr/>
          <p:nvPr/>
        </p:nvSpPr>
        <p:spPr>
          <a:xfrm>
            <a:off x="831109" y="2476069"/>
            <a:ext cx="363516" cy="1177268"/>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78" name="Google Shape;487;p33">
            <a:extLst>
              <a:ext uri="{FF2B5EF4-FFF2-40B4-BE49-F238E27FC236}">
                <a16:creationId xmlns:a16="http://schemas.microsoft.com/office/drawing/2014/main" id="{6EAF13B2-0C68-A7EC-23BC-9C3354347C3E}"/>
              </a:ext>
            </a:extLst>
          </p:cNvPr>
          <p:cNvSpPr/>
          <p:nvPr/>
        </p:nvSpPr>
        <p:spPr>
          <a:xfrm>
            <a:off x="1219196" y="3653337"/>
            <a:ext cx="647391" cy="821893"/>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79" name="Google Shape;488;p33">
            <a:extLst>
              <a:ext uri="{FF2B5EF4-FFF2-40B4-BE49-F238E27FC236}">
                <a16:creationId xmlns:a16="http://schemas.microsoft.com/office/drawing/2014/main" id="{DDCA2048-B0A3-9E12-6F3C-26F8EFA6A52A}"/>
              </a:ext>
            </a:extLst>
          </p:cNvPr>
          <p:cNvSpPr/>
          <p:nvPr/>
        </p:nvSpPr>
        <p:spPr>
          <a:xfrm>
            <a:off x="2254674" y="3653337"/>
            <a:ext cx="647391" cy="821893"/>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80" name="Google Shape;489;p33">
            <a:extLst>
              <a:ext uri="{FF2B5EF4-FFF2-40B4-BE49-F238E27FC236}">
                <a16:creationId xmlns:a16="http://schemas.microsoft.com/office/drawing/2014/main" id="{C10489E5-59C9-F0AA-5924-BC148CCB508C}"/>
              </a:ext>
            </a:extLst>
          </p:cNvPr>
          <p:cNvSpPr/>
          <p:nvPr/>
        </p:nvSpPr>
        <p:spPr>
          <a:xfrm>
            <a:off x="2900797" y="2476069"/>
            <a:ext cx="363516" cy="1177268"/>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85" name="Google Shape;494;p33">
            <a:extLst>
              <a:ext uri="{FF2B5EF4-FFF2-40B4-BE49-F238E27FC236}">
                <a16:creationId xmlns:a16="http://schemas.microsoft.com/office/drawing/2014/main" id="{BE7847AC-06B4-A55D-6C90-25B53E29BC33}"/>
              </a:ext>
            </a:extLst>
          </p:cNvPr>
          <p:cNvSpPr txBox="1"/>
          <p:nvPr/>
        </p:nvSpPr>
        <p:spPr>
          <a:xfrm>
            <a:off x="827334" y="5414108"/>
            <a:ext cx="2491165"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Initial state</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86" name="Google Shape;495;p33">
            <a:extLst>
              <a:ext uri="{FF2B5EF4-FFF2-40B4-BE49-F238E27FC236}">
                <a16:creationId xmlns:a16="http://schemas.microsoft.com/office/drawing/2014/main" id="{532C11A5-BDEB-F7C9-5519-79A6FCC1BF08}"/>
              </a:ext>
            </a:extLst>
          </p:cNvPr>
          <p:cNvSpPr/>
          <p:nvPr/>
        </p:nvSpPr>
        <p:spPr>
          <a:xfrm>
            <a:off x="1837563" y="3542578"/>
            <a:ext cx="470766" cy="134151"/>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3" name="Google Shape;502;p33">
            <a:extLst>
              <a:ext uri="{FF2B5EF4-FFF2-40B4-BE49-F238E27FC236}">
                <a16:creationId xmlns:a16="http://schemas.microsoft.com/office/drawing/2014/main" id="{E8CC2F5E-6667-1D97-04A9-AD82974F6098}"/>
              </a:ext>
            </a:extLst>
          </p:cNvPr>
          <p:cNvSpPr/>
          <p:nvPr/>
        </p:nvSpPr>
        <p:spPr>
          <a:xfrm>
            <a:off x="3318499" y="3687111"/>
            <a:ext cx="1335577" cy="1515506"/>
          </a:xfrm>
          <a:prstGeom prst="flowChartManualOperation">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grpSp>
        <p:nvGrpSpPr>
          <p:cNvPr id="94" name="Google Shape;503;p33">
            <a:extLst>
              <a:ext uri="{FF2B5EF4-FFF2-40B4-BE49-F238E27FC236}">
                <a16:creationId xmlns:a16="http://schemas.microsoft.com/office/drawing/2014/main" id="{0BABC603-08A7-5771-3A5F-1BE58EFC8EF2}"/>
              </a:ext>
            </a:extLst>
          </p:cNvPr>
          <p:cNvGrpSpPr/>
          <p:nvPr/>
        </p:nvGrpSpPr>
        <p:grpSpPr>
          <a:xfrm>
            <a:off x="3583659" y="3474404"/>
            <a:ext cx="690565" cy="1583260"/>
            <a:chOff x="7589850" y="2880981"/>
            <a:chExt cx="585292" cy="1341900"/>
          </a:xfrm>
        </p:grpSpPr>
        <p:sp>
          <p:nvSpPr>
            <p:cNvPr id="97" name="Google Shape;504;p33">
              <a:extLst>
                <a:ext uri="{FF2B5EF4-FFF2-40B4-BE49-F238E27FC236}">
                  <a16:creationId xmlns:a16="http://schemas.microsoft.com/office/drawing/2014/main" id="{F6F76A90-1BF8-4640-E0BE-221DAF1E963D}"/>
                </a:ext>
              </a:extLst>
            </p:cNvPr>
            <p:cNvSpPr/>
            <p:nvPr/>
          </p:nvSpPr>
          <p:spPr>
            <a:xfrm>
              <a:off x="7589850" y="2903050"/>
              <a:ext cx="548700" cy="130555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8" name="Google Shape;505;p33">
              <a:extLst>
                <a:ext uri="{FF2B5EF4-FFF2-40B4-BE49-F238E27FC236}">
                  <a16:creationId xmlns:a16="http://schemas.microsoft.com/office/drawing/2014/main" id="{C1465122-93C5-6E56-6A88-9F46EB3D31F5}"/>
                </a:ext>
              </a:extLst>
            </p:cNvPr>
            <p:cNvSpPr txBox="1"/>
            <p:nvPr/>
          </p:nvSpPr>
          <p:spPr>
            <a:xfrm rot="5400000">
              <a:off x="7213642" y="3261381"/>
              <a:ext cx="1341900" cy="581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Passing WL</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grpSp>
      <p:sp>
        <p:nvSpPr>
          <p:cNvPr id="10" name="Google Shape;199;p27">
            <a:extLst>
              <a:ext uri="{FF2B5EF4-FFF2-40B4-BE49-F238E27FC236}">
                <a16:creationId xmlns:a16="http://schemas.microsoft.com/office/drawing/2014/main" id="{2CEA1A5D-40FA-5B6D-2715-605B84712CAB}"/>
              </a:ext>
            </a:extLst>
          </p:cNvPr>
          <p:cNvSpPr txBox="1"/>
          <p:nvPr/>
        </p:nvSpPr>
        <p:spPr>
          <a:xfrm>
            <a:off x="2632073" y="2044636"/>
            <a:ext cx="951586"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Victim</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1" name="Google Shape;391;p31">
            <a:extLst>
              <a:ext uri="{FF2B5EF4-FFF2-40B4-BE49-F238E27FC236}">
                <a16:creationId xmlns:a16="http://schemas.microsoft.com/office/drawing/2014/main" id="{F4E1171F-F30D-FCFB-A0F1-3CF06F39BC26}"/>
              </a:ext>
            </a:extLst>
          </p:cNvPr>
          <p:cNvSpPr txBox="1"/>
          <p:nvPr/>
        </p:nvSpPr>
        <p:spPr>
          <a:xfrm>
            <a:off x="2740312" y="2435765"/>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18" name="Google Shape;391;p31">
            <a:extLst>
              <a:ext uri="{FF2B5EF4-FFF2-40B4-BE49-F238E27FC236}">
                <a16:creationId xmlns:a16="http://schemas.microsoft.com/office/drawing/2014/main" id="{FD1A8E24-7EAE-D1E8-A7F2-17451A744354}"/>
              </a:ext>
            </a:extLst>
          </p:cNvPr>
          <p:cNvSpPr txBox="1"/>
          <p:nvPr/>
        </p:nvSpPr>
        <p:spPr>
          <a:xfrm>
            <a:off x="2838951" y="2677785"/>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19" name="Google Shape;391;p31">
            <a:extLst>
              <a:ext uri="{FF2B5EF4-FFF2-40B4-BE49-F238E27FC236}">
                <a16:creationId xmlns:a16="http://schemas.microsoft.com/office/drawing/2014/main" id="{5785B046-33C2-94E2-B85A-ECC29AB300B1}"/>
              </a:ext>
            </a:extLst>
          </p:cNvPr>
          <p:cNvSpPr txBox="1"/>
          <p:nvPr/>
        </p:nvSpPr>
        <p:spPr>
          <a:xfrm>
            <a:off x="2758862" y="2922091"/>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20" name="Google Shape;391;p31">
            <a:extLst>
              <a:ext uri="{FF2B5EF4-FFF2-40B4-BE49-F238E27FC236}">
                <a16:creationId xmlns:a16="http://schemas.microsoft.com/office/drawing/2014/main" id="{2FADD8F4-A939-75E8-FAB2-1236A24DF5ED}"/>
              </a:ext>
            </a:extLst>
          </p:cNvPr>
          <p:cNvSpPr txBox="1"/>
          <p:nvPr/>
        </p:nvSpPr>
        <p:spPr>
          <a:xfrm>
            <a:off x="2838951" y="3189012"/>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21" name="Google Shape;474;p33">
            <a:extLst>
              <a:ext uri="{FF2B5EF4-FFF2-40B4-BE49-F238E27FC236}">
                <a16:creationId xmlns:a16="http://schemas.microsoft.com/office/drawing/2014/main" id="{79B8241F-7C6D-BE6E-8B57-07FD21B92048}"/>
              </a:ext>
            </a:extLst>
          </p:cNvPr>
          <p:cNvSpPr/>
          <p:nvPr/>
        </p:nvSpPr>
        <p:spPr>
          <a:xfrm>
            <a:off x="4920439" y="4221088"/>
            <a:ext cx="3262796" cy="981529"/>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2" name="Google Shape;475;p33">
            <a:extLst>
              <a:ext uri="{FF2B5EF4-FFF2-40B4-BE49-F238E27FC236}">
                <a16:creationId xmlns:a16="http://schemas.microsoft.com/office/drawing/2014/main" id="{A853DC09-6406-ADFC-3A6F-34CE60B1457C}"/>
              </a:ext>
            </a:extLst>
          </p:cNvPr>
          <p:cNvSpPr/>
          <p:nvPr/>
        </p:nvSpPr>
        <p:spPr>
          <a:xfrm rot="10800000">
            <a:off x="7284890" y="3653337"/>
            <a:ext cx="647388" cy="567751"/>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3" name="Google Shape;476;p33">
            <a:extLst>
              <a:ext uri="{FF2B5EF4-FFF2-40B4-BE49-F238E27FC236}">
                <a16:creationId xmlns:a16="http://schemas.microsoft.com/office/drawing/2014/main" id="{49FC2A02-7838-DF17-4555-A0B963C296F1}"/>
              </a:ext>
            </a:extLst>
          </p:cNvPr>
          <p:cNvSpPr/>
          <p:nvPr/>
        </p:nvSpPr>
        <p:spPr>
          <a:xfrm rot="10800000">
            <a:off x="5215228" y="3653337"/>
            <a:ext cx="647388" cy="567751"/>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4" name="Google Shape;477;p33">
            <a:extLst>
              <a:ext uri="{FF2B5EF4-FFF2-40B4-BE49-F238E27FC236}">
                <a16:creationId xmlns:a16="http://schemas.microsoft.com/office/drawing/2014/main" id="{1093B4AC-06C9-91B1-B17D-C10352C65322}"/>
              </a:ext>
            </a:extLst>
          </p:cNvPr>
          <p:cNvSpPr/>
          <p:nvPr/>
        </p:nvSpPr>
        <p:spPr>
          <a:xfrm rot="10800000">
            <a:off x="6275271" y="3653337"/>
            <a:ext cx="647388" cy="567751"/>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5" name="Google Shape;478;p33">
            <a:extLst>
              <a:ext uri="{FF2B5EF4-FFF2-40B4-BE49-F238E27FC236}">
                <a16:creationId xmlns:a16="http://schemas.microsoft.com/office/drawing/2014/main" id="{46470F66-D8F6-5E85-2601-E786DE44AA65}"/>
              </a:ext>
            </a:extLst>
          </p:cNvPr>
          <p:cNvSpPr/>
          <p:nvPr/>
        </p:nvSpPr>
        <p:spPr>
          <a:xfrm>
            <a:off x="6402525" y="3070868"/>
            <a:ext cx="392895" cy="616243"/>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6" name="Google Shape;485;p33">
            <a:extLst>
              <a:ext uri="{FF2B5EF4-FFF2-40B4-BE49-F238E27FC236}">
                <a16:creationId xmlns:a16="http://schemas.microsoft.com/office/drawing/2014/main" id="{125A4A68-8A6A-9FB7-3BEF-1859E0EFEC4F}"/>
              </a:ext>
            </a:extLst>
          </p:cNvPr>
          <p:cNvSpPr/>
          <p:nvPr/>
        </p:nvSpPr>
        <p:spPr>
          <a:xfrm>
            <a:off x="5357136" y="2476069"/>
            <a:ext cx="363516" cy="1177268"/>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7" name="Google Shape;487;p33">
            <a:extLst>
              <a:ext uri="{FF2B5EF4-FFF2-40B4-BE49-F238E27FC236}">
                <a16:creationId xmlns:a16="http://schemas.microsoft.com/office/drawing/2014/main" id="{7B0A36A4-D72F-B906-BB07-210A8D81B235}"/>
              </a:ext>
            </a:extLst>
          </p:cNvPr>
          <p:cNvSpPr/>
          <p:nvPr/>
        </p:nvSpPr>
        <p:spPr>
          <a:xfrm>
            <a:off x="5745223" y="3653337"/>
            <a:ext cx="647391" cy="821893"/>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28" name="Google Shape;488;p33">
            <a:extLst>
              <a:ext uri="{FF2B5EF4-FFF2-40B4-BE49-F238E27FC236}">
                <a16:creationId xmlns:a16="http://schemas.microsoft.com/office/drawing/2014/main" id="{2DD4381B-75B4-7D97-57CC-8B35F22ED556}"/>
              </a:ext>
            </a:extLst>
          </p:cNvPr>
          <p:cNvSpPr/>
          <p:nvPr/>
        </p:nvSpPr>
        <p:spPr>
          <a:xfrm>
            <a:off x="6780701" y="3653337"/>
            <a:ext cx="647391" cy="821893"/>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9" name="Google Shape;489;p33">
            <a:extLst>
              <a:ext uri="{FF2B5EF4-FFF2-40B4-BE49-F238E27FC236}">
                <a16:creationId xmlns:a16="http://schemas.microsoft.com/office/drawing/2014/main" id="{5188D779-D77D-DAC4-F01F-87C600EC151E}"/>
              </a:ext>
            </a:extLst>
          </p:cNvPr>
          <p:cNvSpPr/>
          <p:nvPr/>
        </p:nvSpPr>
        <p:spPr>
          <a:xfrm>
            <a:off x="7426824" y="2476069"/>
            <a:ext cx="363516" cy="1177268"/>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0" name="Google Shape;494;p33">
            <a:extLst>
              <a:ext uri="{FF2B5EF4-FFF2-40B4-BE49-F238E27FC236}">
                <a16:creationId xmlns:a16="http://schemas.microsoft.com/office/drawing/2014/main" id="{8EEA374F-802C-55FE-6EE6-28F427C37916}"/>
              </a:ext>
            </a:extLst>
          </p:cNvPr>
          <p:cNvSpPr txBox="1"/>
          <p:nvPr/>
        </p:nvSpPr>
        <p:spPr>
          <a:xfrm>
            <a:off x="5353361" y="5414108"/>
            <a:ext cx="2491165"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Passing WL On</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32" name="Google Shape;495;p33">
            <a:extLst>
              <a:ext uri="{FF2B5EF4-FFF2-40B4-BE49-F238E27FC236}">
                <a16:creationId xmlns:a16="http://schemas.microsoft.com/office/drawing/2014/main" id="{EE8D8466-ACD8-8D27-F4A6-492E3ECC1C7E}"/>
              </a:ext>
            </a:extLst>
          </p:cNvPr>
          <p:cNvSpPr/>
          <p:nvPr/>
        </p:nvSpPr>
        <p:spPr>
          <a:xfrm>
            <a:off x="6363590" y="3542578"/>
            <a:ext cx="470766" cy="134151"/>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3" name="Google Shape;502;p33">
            <a:extLst>
              <a:ext uri="{FF2B5EF4-FFF2-40B4-BE49-F238E27FC236}">
                <a16:creationId xmlns:a16="http://schemas.microsoft.com/office/drawing/2014/main" id="{B3ACA251-72C2-CD22-22D7-159BD3906F95}"/>
              </a:ext>
            </a:extLst>
          </p:cNvPr>
          <p:cNvSpPr/>
          <p:nvPr/>
        </p:nvSpPr>
        <p:spPr>
          <a:xfrm>
            <a:off x="7844526" y="3687111"/>
            <a:ext cx="1335577" cy="1515506"/>
          </a:xfrm>
          <a:prstGeom prst="flowChartManualOperation">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grpSp>
        <p:nvGrpSpPr>
          <p:cNvPr id="34" name="Google Shape;503;p33">
            <a:extLst>
              <a:ext uri="{FF2B5EF4-FFF2-40B4-BE49-F238E27FC236}">
                <a16:creationId xmlns:a16="http://schemas.microsoft.com/office/drawing/2014/main" id="{22558862-0EC4-1AA7-1A8A-E9CD2AE592F5}"/>
              </a:ext>
            </a:extLst>
          </p:cNvPr>
          <p:cNvGrpSpPr/>
          <p:nvPr/>
        </p:nvGrpSpPr>
        <p:grpSpPr>
          <a:xfrm>
            <a:off x="8109686" y="3474404"/>
            <a:ext cx="690565" cy="1583260"/>
            <a:chOff x="7589850" y="2880981"/>
            <a:chExt cx="585292" cy="1341900"/>
          </a:xfrm>
        </p:grpSpPr>
        <p:sp>
          <p:nvSpPr>
            <p:cNvPr id="35" name="Google Shape;504;p33">
              <a:extLst>
                <a:ext uri="{FF2B5EF4-FFF2-40B4-BE49-F238E27FC236}">
                  <a16:creationId xmlns:a16="http://schemas.microsoft.com/office/drawing/2014/main" id="{42E6F1E5-2C8E-A87A-DA7B-6DA30D6F2A4B}"/>
                </a:ext>
              </a:extLst>
            </p:cNvPr>
            <p:cNvSpPr/>
            <p:nvPr/>
          </p:nvSpPr>
          <p:spPr>
            <a:xfrm>
              <a:off x="7589850" y="2903050"/>
              <a:ext cx="548700" cy="1305550"/>
            </a:xfrm>
            <a:prstGeom prst="flowChartManualOperation">
              <a:avLst/>
            </a:prstGeom>
            <a:solidFill>
              <a:srgbClr val="EFEFEF"/>
            </a:solidFill>
            <a:ln w="7620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6" name="Google Shape;505;p33">
              <a:extLst>
                <a:ext uri="{FF2B5EF4-FFF2-40B4-BE49-F238E27FC236}">
                  <a16:creationId xmlns:a16="http://schemas.microsoft.com/office/drawing/2014/main" id="{B3F82CA5-782E-1F9C-7377-A6B8F3469314}"/>
                </a:ext>
              </a:extLst>
            </p:cNvPr>
            <p:cNvSpPr txBox="1"/>
            <p:nvPr/>
          </p:nvSpPr>
          <p:spPr>
            <a:xfrm rot="5400000">
              <a:off x="7213642" y="3261381"/>
              <a:ext cx="1341900" cy="581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Passing WL</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grpSp>
      <p:sp>
        <p:nvSpPr>
          <p:cNvPr id="37" name="Google Shape;199;p27">
            <a:extLst>
              <a:ext uri="{FF2B5EF4-FFF2-40B4-BE49-F238E27FC236}">
                <a16:creationId xmlns:a16="http://schemas.microsoft.com/office/drawing/2014/main" id="{468A1E40-F1BB-E298-DD78-6FA864FB337D}"/>
              </a:ext>
            </a:extLst>
          </p:cNvPr>
          <p:cNvSpPr txBox="1"/>
          <p:nvPr/>
        </p:nvSpPr>
        <p:spPr>
          <a:xfrm>
            <a:off x="7158099" y="2044636"/>
            <a:ext cx="1025135"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Victim</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38" name="Google Shape;391;p31">
            <a:extLst>
              <a:ext uri="{FF2B5EF4-FFF2-40B4-BE49-F238E27FC236}">
                <a16:creationId xmlns:a16="http://schemas.microsoft.com/office/drawing/2014/main" id="{1B054DA1-FE1E-09E9-A43C-D40E90D1D7E9}"/>
              </a:ext>
            </a:extLst>
          </p:cNvPr>
          <p:cNvSpPr txBox="1"/>
          <p:nvPr/>
        </p:nvSpPr>
        <p:spPr>
          <a:xfrm>
            <a:off x="7266339" y="2435765"/>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39" name="Google Shape;391;p31">
            <a:extLst>
              <a:ext uri="{FF2B5EF4-FFF2-40B4-BE49-F238E27FC236}">
                <a16:creationId xmlns:a16="http://schemas.microsoft.com/office/drawing/2014/main" id="{A05FF4CF-F2A2-ED6C-8C27-03F33FDA4D1E}"/>
              </a:ext>
            </a:extLst>
          </p:cNvPr>
          <p:cNvSpPr txBox="1"/>
          <p:nvPr/>
        </p:nvSpPr>
        <p:spPr>
          <a:xfrm>
            <a:off x="7364978" y="2677785"/>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48" name="Google Shape;556;p34">
            <a:extLst>
              <a:ext uri="{FF2B5EF4-FFF2-40B4-BE49-F238E27FC236}">
                <a16:creationId xmlns:a16="http://schemas.microsoft.com/office/drawing/2014/main" id="{5B8B1DB9-A40E-C3C3-503B-6AC0270EE281}"/>
              </a:ext>
            </a:extLst>
          </p:cNvPr>
          <p:cNvSpPr txBox="1"/>
          <p:nvPr/>
        </p:nvSpPr>
        <p:spPr>
          <a:xfrm>
            <a:off x="7628818" y="4340378"/>
            <a:ext cx="430246"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endParaRPr>
          </a:p>
        </p:txBody>
      </p:sp>
      <p:sp>
        <p:nvSpPr>
          <p:cNvPr id="49" name="Google Shape;557;p34">
            <a:extLst>
              <a:ext uri="{FF2B5EF4-FFF2-40B4-BE49-F238E27FC236}">
                <a16:creationId xmlns:a16="http://schemas.microsoft.com/office/drawing/2014/main" id="{3CB518DC-DA42-A34E-29E9-8F4656A99A51}"/>
              </a:ext>
            </a:extLst>
          </p:cNvPr>
          <p:cNvSpPr txBox="1"/>
          <p:nvPr/>
        </p:nvSpPr>
        <p:spPr>
          <a:xfrm>
            <a:off x="7711463" y="4628750"/>
            <a:ext cx="437694"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endParaRPr>
          </a:p>
        </p:txBody>
      </p:sp>
      <p:sp>
        <p:nvSpPr>
          <p:cNvPr id="50" name="Google Shape;558;p34">
            <a:extLst>
              <a:ext uri="{FF2B5EF4-FFF2-40B4-BE49-F238E27FC236}">
                <a16:creationId xmlns:a16="http://schemas.microsoft.com/office/drawing/2014/main" id="{DA89C0E9-3EBC-FA91-A698-F41479B87B2A}"/>
              </a:ext>
            </a:extLst>
          </p:cNvPr>
          <p:cNvSpPr/>
          <p:nvPr/>
        </p:nvSpPr>
        <p:spPr>
          <a:xfrm>
            <a:off x="7601068" y="3803664"/>
            <a:ext cx="243458" cy="613595"/>
          </a:xfrm>
          <a:custGeom>
            <a:avLst/>
            <a:gdLst/>
            <a:ahLst/>
            <a:cxnLst/>
            <a:rect l="l" t="t" r="r" b="b"/>
            <a:pathLst>
              <a:path w="6723" h="25898" extrusionOk="0">
                <a:moveTo>
                  <a:pt x="0" y="0"/>
                </a:moveTo>
                <a:cubicBezTo>
                  <a:pt x="0" y="8919"/>
                  <a:pt x="1776" y="18477"/>
                  <a:pt x="6723" y="25898"/>
                </a:cubicBezTo>
              </a:path>
            </a:pathLst>
          </a:custGeom>
          <a:noFill/>
          <a:ln w="19050" cap="flat" cmpd="sng">
            <a:solidFill>
              <a:schemeClr val="lt1"/>
            </a:solidFill>
            <a:prstDash val="solid"/>
            <a:round/>
            <a:headEnd type="none" w="med" len="med"/>
            <a:tailEnd type="stealth"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244911697"/>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Silicon-Level Disturbance Mechanism</a:t>
            </a:r>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indent="0">
              <a:lnSpc>
                <a:spcPct val="115000"/>
              </a:lnSpc>
              <a:spcBef>
                <a:spcPts val="0"/>
              </a:spcBef>
              <a:spcAft>
                <a:spcPts val="600"/>
              </a:spcAft>
              <a:buSzPts val="1800"/>
              <a:buNone/>
            </a:pPr>
            <a:r>
              <a:rPr lang="en-GB" b="1" dirty="0"/>
              <a:t>Passing Gate Effect</a:t>
            </a:r>
          </a:p>
          <a:p>
            <a:pPr marL="0" indent="0">
              <a:lnSpc>
                <a:spcPct val="115000"/>
              </a:lnSpc>
              <a:spcBef>
                <a:spcPts val="0"/>
              </a:spcBef>
              <a:spcAft>
                <a:spcPts val="600"/>
              </a:spcAft>
              <a:buSzPts val="1800"/>
              <a:buNone/>
            </a:pPr>
            <a:r>
              <a:rPr lang="en-GB" sz="2400" dirty="0">
                <a:solidFill>
                  <a:schemeClr val="tx1">
                    <a:lumMod val="50000"/>
                    <a:lumOff val="50000"/>
                  </a:schemeClr>
                </a:solidFill>
              </a:rPr>
              <a:t>Attracts electrons from the victim</a:t>
            </a:r>
          </a:p>
          <a:p>
            <a:pPr marL="0" indent="0">
              <a:lnSpc>
                <a:spcPct val="115000"/>
              </a:lnSpc>
              <a:spcBef>
                <a:spcPts val="0"/>
              </a:spcBef>
              <a:spcAft>
                <a:spcPts val="600"/>
              </a:spcAft>
              <a:buSzPts val="1800"/>
              <a:buNone/>
            </a:pPr>
            <a:endParaRPr lang="en-GB" b="1" dirty="0"/>
          </a:p>
        </p:txBody>
      </p:sp>
      <p:sp>
        <p:nvSpPr>
          <p:cNvPr id="21" name="Google Shape;474;p33">
            <a:extLst>
              <a:ext uri="{FF2B5EF4-FFF2-40B4-BE49-F238E27FC236}">
                <a16:creationId xmlns:a16="http://schemas.microsoft.com/office/drawing/2014/main" id="{79B8241F-7C6D-BE6E-8B57-07FD21B92048}"/>
              </a:ext>
            </a:extLst>
          </p:cNvPr>
          <p:cNvSpPr/>
          <p:nvPr/>
        </p:nvSpPr>
        <p:spPr>
          <a:xfrm>
            <a:off x="4920439" y="4221088"/>
            <a:ext cx="3262796" cy="981529"/>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2" name="Google Shape;475;p33">
            <a:extLst>
              <a:ext uri="{FF2B5EF4-FFF2-40B4-BE49-F238E27FC236}">
                <a16:creationId xmlns:a16="http://schemas.microsoft.com/office/drawing/2014/main" id="{A853DC09-6406-ADFC-3A6F-34CE60B1457C}"/>
              </a:ext>
            </a:extLst>
          </p:cNvPr>
          <p:cNvSpPr/>
          <p:nvPr/>
        </p:nvSpPr>
        <p:spPr>
          <a:xfrm rot="10800000">
            <a:off x="7284890" y="3653337"/>
            <a:ext cx="647388" cy="567751"/>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3" name="Google Shape;476;p33">
            <a:extLst>
              <a:ext uri="{FF2B5EF4-FFF2-40B4-BE49-F238E27FC236}">
                <a16:creationId xmlns:a16="http://schemas.microsoft.com/office/drawing/2014/main" id="{49FC2A02-7838-DF17-4555-A0B963C296F1}"/>
              </a:ext>
            </a:extLst>
          </p:cNvPr>
          <p:cNvSpPr/>
          <p:nvPr/>
        </p:nvSpPr>
        <p:spPr>
          <a:xfrm rot="10800000">
            <a:off x="5215228" y="3653337"/>
            <a:ext cx="647388" cy="567751"/>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4" name="Google Shape;477;p33">
            <a:extLst>
              <a:ext uri="{FF2B5EF4-FFF2-40B4-BE49-F238E27FC236}">
                <a16:creationId xmlns:a16="http://schemas.microsoft.com/office/drawing/2014/main" id="{1093B4AC-06C9-91B1-B17D-C10352C65322}"/>
              </a:ext>
            </a:extLst>
          </p:cNvPr>
          <p:cNvSpPr/>
          <p:nvPr/>
        </p:nvSpPr>
        <p:spPr>
          <a:xfrm rot="10800000">
            <a:off x="6275271" y="3653337"/>
            <a:ext cx="647388" cy="567751"/>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5" name="Google Shape;478;p33">
            <a:extLst>
              <a:ext uri="{FF2B5EF4-FFF2-40B4-BE49-F238E27FC236}">
                <a16:creationId xmlns:a16="http://schemas.microsoft.com/office/drawing/2014/main" id="{46470F66-D8F6-5E85-2601-E786DE44AA65}"/>
              </a:ext>
            </a:extLst>
          </p:cNvPr>
          <p:cNvSpPr/>
          <p:nvPr/>
        </p:nvSpPr>
        <p:spPr>
          <a:xfrm>
            <a:off x="6402525" y="3070868"/>
            <a:ext cx="392895" cy="616243"/>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6" name="Google Shape;485;p33">
            <a:extLst>
              <a:ext uri="{FF2B5EF4-FFF2-40B4-BE49-F238E27FC236}">
                <a16:creationId xmlns:a16="http://schemas.microsoft.com/office/drawing/2014/main" id="{125A4A68-8A6A-9FB7-3BEF-1859E0EFEC4F}"/>
              </a:ext>
            </a:extLst>
          </p:cNvPr>
          <p:cNvSpPr/>
          <p:nvPr/>
        </p:nvSpPr>
        <p:spPr>
          <a:xfrm>
            <a:off x="5357136" y="2476069"/>
            <a:ext cx="363516" cy="1177268"/>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7" name="Google Shape;487;p33">
            <a:extLst>
              <a:ext uri="{FF2B5EF4-FFF2-40B4-BE49-F238E27FC236}">
                <a16:creationId xmlns:a16="http://schemas.microsoft.com/office/drawing/2014/main" id="{7B0A36A4-D72F-B906-BB07-210A8D81B235}"/>
              </a:ext>
            </a:extLst>
          </p:cNvPr>
          <p:cNvSpPr/>
          <p:nvPr/>
        </p:nvSpPr>
        <p:spPr>
          <a:xfrm>
            <a:off x="5745223" y="3653337"/>
            <a:ext cx="647391" cy="821893"/>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28" name="Google Shape;488;p33">
            <a:extLst>
              <a:ext uri="{FF2B5EF4-FFF2-40B4-BE49-F238E27FC236}">
                <a16:creationId xmlns:a16="http://schemas.microsoft.com/office/drawing/2014/main" id="{2DD4381B-75B4-7D97-57CC-8B35F22ED556}"/>
              </a:ext>
            </a:extLst>
          </p:cNvPr>
          <p:cNvSpPr/>
          <p:nvPr/>
        </p:nvSpPr>
        <p:spPr>
          <a:xfrm>
            <a:off x="6780701" y="3653337"/>
            <a:ext cx="647391" cy="821893"/>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29" name="Google Shape;489;p33">
            <a:extLst>
              <a:ext uri="{FF2B5EF4-FFF2-40B4-BE49-F238E27FC236}">
                <a16:creationId xmlns:a16="http://schemas.microsoft.com/office/drawing/2014/main" id="{5188D779-D77D-DAC4-F01F-87C600EC151E}"/>
              </a:ext>
            </a:extLst>
          </p:cNvPr>
          <p:cNvSpPr/>
          <p:nvPr/>
        </p:nvSpPr>
        <p:spPr>
          <a:xfrm>
            <a:off x="7426824" y="2476069"/>
            <a:ext cx="363516" cy="1177268"/>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0" name="Google Shape;494;p33">
            <a:extLst>
              <a:ext uri="{FF2B5EF4-FFF2-40B4-BE49-F238E27FC236}">
                <a16:creationId xmlns:a16="http://schemas.microsoft.com/office/drawing/2014/main" id="{8EEA374F-802C-55FE-6EE6-28F427C37916}"/>
              </a:ext>
            </a:extLst>
          </p:cNvPr>
          <p:cNvSpPr txBox="1"/>
          <p:nvPr/>
        </p:nvSpPr>
        <p:spPr>
          <a:xfrm>
            <a:off x="3934668" y="5427372"/>
            <a:ext cx="5328591" cy="738633"/>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Passing WL Off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(Some electrons do not return to the victim)</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32" name="Google Shape;495;p33">
            <a:extLst>
              <a:ext uri="{FF2B5EF4-FFF2-40B4-BE49-F238E27FC236}">
                <a16:creationId xmlns:a16="http://schemas.microsoft.com/office/drawing/2014/main" id="{EE8D8466-ACD8-8D27-F4A6-492E3ECC1C7E}"/>
              </a:ext>
            </a:extLst>
          </p:cNvPr>
          <p:cNvSpPr/>
          <p:nvPr/>
        </p:nvSpPr>
        <p:spPr>
          <a:xfrm>
            <a:off x="6363590" y="3542578"/>
            <a:ext cx="470766" cy="134151"/>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3" name="Google Shape;502;p33">
            <a:extLst>
              <a:ext uri="{FF2B5EF4-FFF2-40B4-BE49-F238E27FC236}">
                <a16:creationId xmlns:a16="http://schemas.microsoft.com/office/drawing/2014/main" id="{B3ACA251-72C2-CD22-22D7-159BD3906F95}"/>
              </a:ext>
            </a:extLst>
          </p:cNvPr>
          <p:cNvSpPr/>
          <p:nvPr/>
        </p:nvSpPr>
        <p:spPr>
          <a:xfrm>
            <a:off x="7844526" y="3687111"/>
            <a:ext cx="1335577" cy="1515506"/>
          </a:xfrm>
          <a:prstGeom prst="flowChartManualOperation">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grpSp>
        <p:nvGrpSpPr>
          <p:cNvPr id="34" name="Google Shape;503;p33">
            <a:extLst>
              <a:ext uri="{FF2B5EF4-FFF2-40B4-BE49-F238E27FC236}">
                <a16:creationId xmlns:a16="http://schemas.microsoft.com/office/drawing/2014/main" id="{22558862-0EC4-1AA7-1A8A-E9CD2AE592F5}"/>
              </a:ext>
            </a:extLst>
          </p:cNvPr>
          <p:cNvGrpSpPr/>
          <p:nvPr/>
        </p:nvGrpSpPr>
        <p:grpSpPr>
          <a:xfrm>
            <a:off x="8109686" y="3474404"/>
            <a:ext cx="690565" cy="1583260"/>
            <a:chOff x="7589850" y="2880981"/>
            <a:chExt cx="585292" cy="1341900"/>
          </a:xfrm>
        </p:grpSpPr>
        <p:sp>
          <p:nvSpPr>
            <p:cNvPr id="35" name="Google Shape;504;p33">
              <a:extLst>
                <a:ext uri="{FF2B5EF4-FFF2-40B4-BE49-F238E27FC236}">
                  <a16:creationId xmlns:a16="http://schemas.microsoft.com/office/drawing/2014/main" id="{42E6F1E5-2C8E-A87A-DA7B-6DA30D6F2A4B}"/>
                </a:ext>
              </a:extLst>
            </p:cNvPr>
            <p:cNvSpPr/>
            <p:nvPr/>
          </p:nvSpPr>
          <p:spPr>
            <a:xfrm>
              <a:off x="7589850" y="2903050"/>
              <a:ext cx="548700" cy="1305550"/>
            </a:xfrm>
            <a:prstGeom prst="flowChartManualOperation">
              <a:avLst/>
            </a:prstGeom>
            <a:solidFill>
              <a:srgbClr val="EFEFEF"/>
            </a:solidFill>
            <a:ln w="7620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36" name="Google Shape;505;p33">
              <a:extLst>
                <a:ext uri="{FF2B5EF4-FFF2-40B4-BE49-F238E27FC236}">
                  <a16:creationId xmlns:a16="http://schemas.microsoft.com/office/drawing/2014/main" id="{B3F82CA5-782E-1F9C-7377-A6B8F3469314}"/>
                </a:ext>
              </a:extLst>
            </p:cNvPr>
            <p:cNvSpPr txBox="1"/>
            <p:nvPr/>
          </p:nvSpPr>
          <p:spPr>
            <a:xfrm rot="5400000">
              <a:off x="7213642" y="3261381"/>
              <a:ext cx="1341900" cy="581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Passing WL</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grpSp>
      <p:sp>
        <p:nvSpPr>
          <p:cNvPr id="37" name="Google Shape;199;p27">
            <a:extLst>
              <a:ext uri="{FF2B5EF4-FFF2-40B4-BE49-F238E27FC236}">
                <a16:creationId xmlns:a16="http://schemas.microsoft.com/office/drawing/2014/main" id="{468A1E40-F1BB-E298-DD78-6FA864FB337D}"/>
              </a:ext>
            </a:extLst>
          </p:cNvPr>
          <p:cNvSpPr txBox="1"/>
          <p:nvPr/>
        </p:nvSpPr>
        <p:spPr>
          <a:xfrm>
            <a:off x="7158099" y="2044636"/>
            <a:ext cx="1025135"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Victim</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38" name="Google Shape;391;p31">
            <a:extLst>
              <a:ext uri="{FF2B5EF4-FFF2-40B4-BE49-F238E27FC236}">
                <a16:creationId xmlns:a16="http://schemas.microsoft.com/office/drawing/2014/main" id="{1B054DA1-FE1E-09E9-A43C-D40E90D1D7E9}"/>
              </a:ext>
            </a:extLst>
          </p:cNvPr>
          <p:cNvSpPr txBox="1"/>
          <p:nvPr/>
        </p:nvSpPr>
        <p:spPr>
          <a:xfrm>
            <a:off x="7266339" y="2435765"/>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39" name="Google Shape;391;p31">
            <a:extLst>
              <a:ext uri="{FF2B5EF4-FFF2-40B4-BE49-F238E27FC236}">
                <a16:creationId xmlns:a16="http://schemas.microsoft.com/office/drawing/2014/main" id="{A05FF4CF-F2A2-ED6C-8C27-03F33FDA4D1E}"/>
              </a:ext>
            </a:extLst>
          </p:cNvPr>
          <p:cNvSpPr txBox="1"/>
          <p:nvPr/>
        </p:nvSpPr>
        <p:spPr>
          <a:xfrm>
            <a:off x="7364978" y="2677785"/>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40" name="Google Shape;391;p31">
            <a:extLst>
              <a:ext uri="{FF2B5EF4-FFF2-40B4-BE49-F238E27FC236}">
                <a16:creationId xmlns:a16="http://schemas.microsoft.com/office/drawing/2014/main" id="{F92D2DBA-5620-C00C-3443-476C3F44D5F3}"/>
              </a:ext>
            </a:extLst>
          </p:cNvPr>
          <p:cNvSpPr txBox="1"/>
          <p:nvPr/>
        </p:nvSpPr>
        <p:spPr>
          <a:xfrm>
            <a:off x="7284889" y="2922091"/>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49" name="Google Shape;557;p34">
            <a:extLst>
              <a:ext uri="{FF2B5EF4-FFF2-40B4-BE49-F238E27FC236}">
                <a16:creationId xmlns:a16="http://schemas.microsoft.com/office/drawing/2014/main" id="{3CB518DC-DA42-A34E-29E9-8F4656A99A51}"/>
              </a:ext>
            </a:extLst>
          </p:cNvPr>
          <p:cNvSpPr txBox="1"/>
          <p:nvPr/>
        </p:nvSpPr>
        <p:spPr>
          <a:xfrm>
            <a:off x="7624146" y="4497246"/>
            <a:ext cx="437694"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endParaRPr>
          </a:p>
        </p:txBody>
      </p:sp>
      <p:sp>
        <p:nvSpPr>
          <p:cNvPr id="50" name="Google Shape;558;p34">
            <a:extLst>
              <a:ext uri="{FF2B5EF4-FFF2-40B4-BE49-F238E27FC236}">
                <a16:creationId xmlns:a16="http://schemas.microsoft.com/office/drawing/2014/main" id="{DA89C0E9-3EBC-FA91-A698-F41479B87B2A}"/>
              </a:ext>
            </a:extLst>
          </p:cNvPr>
          <p:cNvSpPr/>
          <p:nvPr/>
        </p:nvSpPr>
        <p:spPr>
          <a:xfrm rot="8186145" flipH="1">
            <a:off x="7560738" y="3761401"/>
            <a:ext cx="274918" cy="613595"/>
          </a:xfrm>
          <a:custGeom>
            <a:avLst/>
            <a:gdLst/>
            <a:ahLst/>
            <a:cxnLst/>
            <a:rect l="l" t="t" r="r" b="b"/>
            <a:pathLst>
              <a:path w="6723" h="25898" extrusionOk="0">
                <a:moveTo>
                  <a:pt x="0" y="0"/>
                </a:moveTo>
                <a:cubicBezTo>
                  <a:pt x="0" y="8919"/>
                  <a:pt x="1776" y="18477"/>
                  <a:pt x="6723" y="25898"/>
                </a:cubicBezTo>
              </a:path>
            </a:pathLst>
          </a:custGeom>
          <a:noFill/>
          <a:ln w="19050" cap="flat" cmpd="sng">
            <a:solidFill>
              <a:schemeClr val="lt1"/>
            </a:solidFill>
            <a:prstDash val="solid"/>
            <a:round/>
            <a:headEnd type="none" w="med" len="med"/>
            <a:tailEnd type="stealth"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000000"/>
              </a:solidFill>
              <a:effectLst/>
              <a:uLnTx/>
              <a:uFillTx/>
              <a:latin typeface="Tahoma"/>
              <a:ea typeface="+mn-ea"/>
              <a:cs typeface="+mn-cs"/>
            </a:endParaRPr>
          </a:p>
        </p:txBody>
      </p:sp>
      <p:sp>
        <p:nvSpPr>
          <p:cNvPr id="59" name="Google Shape;474;p33">
            <a:extLst>
              <a:ext uri="{FF2B5EF4-FFF2-40B4-BE49-F238E27FC236}">
                <a16:creationId xmlns:a16="http://schemas.microsoft.com/office/drawing/2014/main" id="{5F1A8616-BD22-6158-DD81-B5960A2B7EB4}"/>
              </a:ext>
            </a:extLst>
          </p:cNvPr>
          <p:cNvSpPr/>
          <p:nvPr/>
        </p:nvSpPr>
        <p:spPr>
          <a:xfrm>
            <a:off x="395536" y="4237300"/>
            <a:ext cx="3262796" cy="981529"/>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0" name="Google Shape;475;p33">
            <a:extLst>
              <a:ext uri="{FF2B5EF4-FFF2-40B4-BE49-F238E27FC236}">
                <a16:creationId xmlns:a16="http://schemas.microsoft.com/office/drawing/2014/main" id="{55C94DCD-2042-9FD5-B264-9D03C8526386}"/>
              </a:ext>
            </a:extLst>
          </p:cNvPr>
          <p:cNvSpPr/>
          <p:nvPr/>
        </p:nvSpPr>
        <p:spPr>
          <a:xfrm rot="10800000">
            <a:off x="2759987" y="3669549"/>
            <a:ext cx="647388" cy="567751"/>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1" name="Google Shape;476;p33">
            <a:extLst>
              <a:ext uri="{FF2B5EF4-FFF2-40B4-BE49-F238E27FC236}">
                <a16:creationId xmlns:a16="http://schemas.microsoft.com/office/drawing/2014/main" id="{0D1DE4E0-E6D0-75EE-47AB-8286DDC52F81}"/>
              </a:ext>
            </a:extLst>
          </p:cNvPr>
          <p:cNvSpPr/>
          <p:nvPr/>
        </p:nvSpPr>
        <p:spPr>
          <a:xfrm rot="10800000">
            <a:off x="690325" y="3669549"/>
            <a:ext cx="647388" cy="567751"/>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2" name="Google Shape;477;p33">
            <a:extLst>
              <a:ext uri="{FF2B5EF4-FFF2-40B4-BE49-F238E27FC236}">
                <a16:creationId xmlns:a16="http://schemas.microsoft.com/office/drawing/2014/main" id="{EB0725CC-6CCB-28B2-292D-BD30530E2BE6}"/>
              </a:ext>
            </a:extLst>
          </p:cNvPr>
          <p:cNvSpPr/>
          <p:nvPr/>
        </p:nvSpPr>
        <p:spPr>
          <a:xfrm rot="10800000">
            <a:off x="1750368" y="3669549"/>
            <a:ext cx="647388" cy="567751"/>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3" name="Google Shape;478;p33">
            <a:extLst>
              <a:ext uri="{FF2B5EF4-FFF2-40B4-BE49-F238E27FC236}">
                <a16:creationId xmlns:a16="http://schemas.microsoft.com/office/drawing/2014/main" id="{73EBB8F3-6952-DF68-DCC1-569F98C7309D}"/>
              </a:ext>
            </a:extLst>
          </p:cNvPr>
          <p:cNvSpPr/>
          <p:nvPr/>
        </p:nvSpPr>
        <p:spPr>
          <a:xfrm>
            <a:off x="1877622" y="3087080"/>
            <a:ext cx="392895" cy="616243"/>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4" name="Google Shape;485;p33">
            <a:extLst>
              <a:ext uri="{FF2B5EF4-FFF2-40B4-BE49-F238E27FC236}">
                <a16:creationId xmlns:a16="http://schemas.microsoft.com/office/drawing/2014/main" id="{917410D5-0495-A493-2E33-283FBAF625CC}"/>
              </a:ext>
            </a:extLst>
          </p:cNvPr>
          <p:cNvSpPr/>
          <p:nvPr/>
        </p:nvSpPr>
        <p:spPr>
          <a:xfrm>
            <a:off x="832233" y="2492281"/>
            <a:ext cx="363516" cy="1177268"/>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7" name="Google Shape;487;p33">
            <a:extLst>
              <a:ext uri="{FF2B5EF4-FFF2-40B4-BE49-F238E27FC236}">
                <a16:creationId xmlns:a16="http://schemas.microsoft.com/office/drawing/2014/main" id="{793FEBBA-3A3C-9034-4AE9-42312938C2F2}"/>
              </a:ext>
            </a:extLst>
          </p:cNvPr>
          <p:cNvSpPr/>
          <p:nvPr/>
        </p:nvSpPr>
        <p:spPr>
          <a:xfrm>
            <a:off x="1220320" y="3669549"/>
            <a:ext cx="647391" cy="821893"/>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68" name="Google Shape;488;p33">
            <a:extLst>
              <a:ext uri="{FF2B5EF4-FFF2-40B4-BE49-F238E27FC236}">
                <a16:creationId xmlns:a16="http://schemas.microsoft.com/office/drawing/2014/main" id="{4B31FCC2-E095-027B-F9D8-3001E9A741B0}"/>
              </a:ext>
            </a:extLst>
          </p:cNvPr>
          <p:cNvSpPr/>
          <p:nvPr/>
        </p:nvSpPr>
        <p:spPr>
          <a:xfrm>
            <a:off x="2255798" y="3669549"/>
            <a:ext cx="647391" cy="821893"/>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9" name="Google Shape;489;p33">
            <a:extLst>
              <a:ext uri="{FF2B5EF4-FFF2-40B4-BE49-F238E27FC236}">
                <a16:creationId xmlns:a16="http://schemas.microsoft.com/office/drawing/2014/main" id="{52DC2C17-E704-94AB-4DB6-B872CD640FED}"/>
              </a:ext>
            </a:extLst>
          </p:cNvPr>
          <p:cNvSpPr/>
          <p:nvPr/>
        </p:nvSpPr>
        <p:spPr>
          <a:xfrm>
            <a:off x="2901921" y="2492281"/>
            <a:ext cx="363516" cy="1177268"/>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70" name="Google Shape;494;p33">
            <a:extLst>
              <a:ext uri="{FF2B5EF4-FFF2-40B4-BE49-F238E27FC236}">
                <a16:creationId xmlns:a16="http://schemas.microsoft.com/office/drawing/2014/main" id="{CD1CDF4C-DEBC-51C1-3F68-F502773998C6}"/>
              </a:ext>
            </a:extLst>
          </p:cNvPr>
          <p:cNvSpPr txBox="1"/>
          <p:nvPr/>
        </p:nvSpPr>
        <p:spPr>
          <a:xfrm>
            <a:off x="828458" y="5430320"/>
            <a:ext cx="2491165"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Passing WL On</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71" name="Google Shape;495;p33">
            <a:extLst>
              <a:ext uri="{FF2B5EF4-FFF2-40B4-BE49-F238E27FC236}">
                <a16:creationId xmlns:a16="http://schemas.microsoft.com/office/drawing/2014/main" id="{CED322FE-FCBA-F181-1083-36577A2DD011}"/>
              </a:ext>
            </a:extLst>
          </p:cNvPr>
          <p:cNvSpPr/>
          <p:nvPr/>
        </p:nvSpPr>
        <p:spPr>
          <a:xfrm>
            <a:off x="1838687" y="3558790"/>
            <a:ext cx="470766" cy="134151"/>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72" name="Google Shape;502;p33">
            <a:extLst>
              <a:ext uri="{FF2B5EF4-FFF2-40B4-BE49-F238E27FC236}">
                <a16:creationId xmlns:a16="http://schemas.microsoft.com/office/drawing/2014/main" id="{35D43309-A94B-7E35-E6CF-0EA2CDDD7DC0}"/>
              </a:ext>
            </a:extLst>
          </p:cNvPr>
          <p:cNvSpPr/>
          <p:nvPr/>
        </p:nvSpPr>
        <p:spPr>
          <a:xfrm>
            <a:off x="3319623" y="3703323"/>
            <a:ext cx="1335577" cy="1515506"/>
          </a:xfrm>
          <a:prstGeom prst="flowChartManualOperation">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grpSp>
        <p:nvGrpSpPr>
          <p:cNvPr id="73" name="Google Shape;503;p33">
            <a:extLst>
              <a:ext uri="{FF2B5EF4-FFF2-40B4-BE49-F238E27FC236}">
                <a16:creationId xmlns:a16="http://schemas.microsoft.com/office/drawing/2014/main" id="{1F1828A6-6F06-3558-5D94-83B64DE372FE}"/>
              </a:ext>
            </a:extLst>
          </p:cNvPr>
          <p:cNvGrpSpPr/>
          <p:nvPr/>
        </p:nvGrpSpPr>
        <p:grpSpPr>
          <a:xfrm>
            <a:off x="3584783" y="3490616"/>
            <a:ext cx="690565" cy="1583260"/>
            <a:chOff x="7589850" y="2880981"/>
            <a:chExt cx="585292" cy="1341900"/>
          </a:xfrm>
        </p:grpSpPr>
        <p:sp>
          <p:nvSpPr>
            <p:cNvPr id="74" name="Google Shape;504;p33">
              <a:extLst>
                <a:ext uri="{FF2B5EF4-FFF2-40B4-BE49-F238E27FC236}">
                  <a16:creationId xmlns:a16="http://schemas.microsoft.com/office/drawing/2014/main" id="{5462DC9D-71F4-DB72-E352-A8487AA864FD}"/>
                </a:ext>
              </a:extLst>
            </p:cNvPr>
            <p:cNvSpPr/>
            <p:nvPr/>
          </p:nvSpPr>
          <p:spPr>
            <a:xfrm>
              <a:off x="7589850" y="2903050"/>
              <a:ext cx="548700" cy="1305550"/>
            </a:xfrm>
            <a:prstGeom prst="flowChartManualOperation">
              <a:avLst/>
            </a:prstGeom>
            <a:solidFill>
              <a:srgbClr val="EFEFEF"/>
            </a:solidFill>
            <a:ln w="7620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75" name="Google Shape;505;p33">
              <a:extLst>
                <a:ext uri="{FF2B5EF4-FFF2-40B4-BE49-F238E27FC236}">
                  <a16:creationId xmlns:a16="http://schemas.microsoft.com/office/drawing/2014/main" id="{AABCD23E-2C08-91FA-4183-A6A064F7FB72}"/>
                </a:ext>
              </a:extLst>
            </p:cNvPr>
            <p:cNvSpPr txBox="1"/>
            <p:nvPr/>
          </p:nvSpPr>
          <p:spPr>
            <a:xfrm rot="5400000">
              <a:off x="7213642" y="3261381"/>
              <a:ext cx="1341900" cy="581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Passing WL</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grpSp>
      <p:sp>
        <p:nvSpPr>
          <p:cNvPr id="77" name="Google Shape;199;p27">
            <a:extLst>
              <a:ext uri="{FF2B5EF4-FFF2-40B4-BE49-F238E27FC236}">
                <a16:creationId xmlns:a16="http://schemas.microsoft.com/office/drawing/2014/main" id="{59991960-A436-BEC3-5C89-8C50B8EA6EE8}"/>
              </a:ext>
            </a:extLst>
          </p:cNvPr>
          <p:cNvSpPr txBox="1"/>
          <p:nvPr/>
        </p:nvSpPr>
        <p:spPr>
          <a:xfrm>
            <a:off x="2633196" y="2060848"/>
            <a:ext cx="1079613" cy="458391"/>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Victim</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81" name="Google Shape;391;p31">
            <a:extLst>
              <a:ext uri="{FF2B5EF4-FFF2-40B4-BE49-F238E27FC236}">
                <a16:creationId xmlns:a16="http://schemas.microsoft.com/office/drawing/2014/main" id="{2C2D1208-DB12-A37A-9E25-BC742E14405A}"/>
              </a:ext>
            </a:extLst>
          </p:cNvPr>
          <p:cNvSpPr txBox="1"/>
          <p:nvPr/>
        </p:nvSpPr>
        <p:spPr>
          <a:xfrm>
            <a:off x="2741436" y="2451977"/>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82" name="Google Shape;391;p31">
            <a:extLst>
              <a:ext uri="{FF2B5EF4-FFF2-40B4-BE49-F238E27FC236}">
                <a16:creationId xmlns:a16="http://schemas.microsoft.com/office/drawing/2014/main" id="{745B855F-9B19-4A30-785B-1660E33A79A8}"/>
              </a:ext>
            </a:extLst>
          </p:cNvPr>
          <p:cNvSpPr txBox="1"/>
          <p:nvPr/>
        </p:nvSpPr>
        <p:spPr>
          <a:xfrm>
            <a:off x="2840075" y="2693997"/>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87" name="Google Shape;556;p34">
            <a:extLst>
              <a:ext uri="{FF2B5EF4-FFF2-40B4-BE49-F238E27FC236}">
                <a16:creationId xmlns:a16="http://schemas.microsoft.com/office/drawing/2014/main" id="{A55F1CAF-3243-EE72-0902-0997282F8880}"/>
              </a:ext>
            </a:extLst>
          </p:cNvPr>
          <p:cNvSpPr txBox="1"/>
          <p:nvPr/>
        </p:nvSpPr>
        <p:spPr>
          <a:xfrm>
            <a:off x="3103915" y="4356590"/>
            <a:ext cx="430246"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endParaRPr>
          </a:p>
        </p:txBody>
      </p:sp>
      <p:sp>
        <p:nvSpPr>
          <p:cNvPr id="88" name="Google Shape;557;p34">
            <a:extLst>
              <a:ext uri="{FF2B5EF4-FFF2-40B4-BE49-F238E27FC236}">
                <a16:creationId xmlns:a16="http://schemas.microsoft.com/office/drawing/2014/main" id="{7BB91F5C-D8FC-BDD7-AB56-A477B0AFF873}"/>
              </a:ext>
            </a:extLst>
          </p:cNvPr>
          <p:cNvSpPr txBox="1"/>
          <p:nvPr/>
        </p:nvSpPr>
        <p:spPr>
          <a:xfrm>
            <a:off x="3186560" y="4644962"/>
            <a:ext cx="437694"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endParaRPr>
          </a:p>
        </p:txBody>
      </p:sp>
      <p:sp>
        <p:nvSpPr>
          <p:cNvPr id="89" name="Google Shape;558;p34">
            <a:extLst>
              <a:ext uri="{FF2B5EF4-FFF2-40B4-BE49-F238E27FC236}">
                <a16:creationId xmlns:a16="http://schemas.microsoft.com/office/drawing/2014/main" id="{3FBC7DB3-9101-A30D-8D6C-9406AAF76399}"/>
              </a:ext>
            </a:extLst>
          </p:cNvPr>
          <p:cNvSpPr/>
          <p:nvPr/>
        </p:nvSpPr>
        <p:spPr>
          <a:xfrm>
            <a:off x="3076165" y="3819876"/>
            <a:ext cx="243458" cy="613595"/>
          </a:xfrm>
          <a:custGeom>
            <a:avLst/>
            <a:gdLst/>
            <a:ahLst/>
            <a:cxnLst/>
            <a:rect l="l" t="t" r="r" b="b"/>
            <a:pathLst>
              <a:path w="6723" h="25898" extrusionOk="0">
                <a:moveTo>
                  <a:pt x="0" y="0"/>
                </a:moveTo>
                <a:cubicBezTo>
                  <a:pt x="0" y="8919"/>
                  <a:pt x="1776" y="18477"/>
                  <a:pt x="6723" y="25898"/>
                </a:cubicBezTo>
              </a:path>
            </a:pathLst>
          </a:custGeom>
          <a:noFill/>
          <a:ln w="19050" cap="flat" cmpd="sng">
            <a:solidFill>
              <a:schemeClr val="lt1"/>
            </a:solidFill>
            <a:prstDash val="solid"/>
            <a:round/>
            <a:headEnd type="none" w="med" len="med"/>
            <a:tailEnd type="stealth"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000000"/>
              </a:solidFill>
              <a:effectLst/>
              <a:uLnTx/>
              <a:uFillTx/>
              <a:latin typeface="Tahoma"/>
              <a:ea typeface="+mn-ea"/>
              <a:cs typeface="+mn-cs"/>
            </a:endParaRPr>
          </a:p>
        </p:txBody>
      </p:sp>
      <p:sp>
        <p:nvSpPr>
          <p:cNvPr id="90" name="Google Shape;612;p35">
            <a:extLst>
              <a:ext uri="{FF2B5EF4-FFF2-40B4-BE49-F238E27FC236}">
                <a16:creationId xmlns:a16="http://schemas.microsoft.com/office/drawing/2014/main" id="{D21D51BE-9AFB-0468-1414-5837021FA7F2}"/>
              </a:ext>
            </a:extLst>
          </p:cNvPr>
          <p:cNvSpPr/>
          <p:nvPr/>
        </p:nvSpPr>
        <p:spPr>
          <a:xfrm rot="10800000" flipH="1">
            <a:off x="7243812" y="4798006"/>
            <a:ext cx="351625" cy="296472"/>
          </a:xfrm>
          <a:custGeom>
            <a:avLst/>
            <a:gdLst/>
            <a:ahLst/>
            <a:cxnLst/>
            <a:rect l="l" t="t" r="r" b="b"/>
            <a:pathLst>
              <a:path w="6475" h="19673" extrusionOk="0">
                <a:moveTo>
                  <a:pt x="6475" y="19673"/>
                </a:moveTo>
                <a:cubicBezTo>
                  <a:pt x="1980" y="14433"/>
                  <a:pt x="2183" y="6549"/>
                  <a:pt x="0" y="0"/>
                </a:cubicBezTo>
              </a:path>
            </a:pathLst>
          </a:custGeom>
          <a:noFill/>
          <a:ln w="19050" cap="flat" cmpd="sng">
            <a:solidFill>
              <a:schemeClr val="lt1"/>
            </a:solidFill>
            <a:prstDash val="solid"/>
            <a:round/>
            <a:headEnd type="none" w="med" len="med"/>
            <a:tailEnd type="stealth"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807919960"/>
      </p:ext>
    </p:extLst>
  </p:cSld>
  <p:clrMapOvr>
    <a:masterClrMapping/>
  </p:clrMapOvr>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Silicon-Level Disturbance Mechanism</a:t>
            </a:r>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indent="0">
              <a:lnSpc>
                <a:spcPct val="115000"/>
              </a:lnSpc>
              <a:spcBef>
                <a:spcPts val="0"/>
              </a:spcBef>
              <a:spcAft>
                <a:spcPts val="600"/>
              </a:spcAft>
              <a:buSzPts val="1800"/>
              <a:buNone/>
            </a:pPr>
            <a:r>
              <a:rPr lang="en-GB" b="1" dirty="0"/>
              <a:t>Passing Gate Effect</a:t>
            </a:r>
          </a:p>
          <a:p>
            <a:pPr>
              <a:spcBef>
                <a:spcPts val="1200"/>
              </a:spcBef>
              <a:spcAft>
                <a:spcPts val="0"/>
              </a:spcAft>
            </a:pPr>
            <a:r>
              <a:rPr lang="en-GB" sz="2000" dirty="0"/>
              <a:t>The longer the passing WL is open, the more electrons it can attract from the victim.</a:t>
            </a:r>
          </a:p>
          <a:p>
            <a:pPr>
              <a:spcBef>
                <a:spcPts val="1200"/>
              </a:spcBef>
              <a:spcAft>
                <a:spcPts val="0"/>
              </a:spcAft>
            </a:pPr>
            <a:r>
              <a:rPr lang="en-GB" sz="2000" dirty="0"/>
              <a:t>Major contributor to the RowPress vulnerability.</a:t>
            </a:r>
            <a:endParaRPr lang="en-GB" sz="2400" dirty="0"/>
          </a:p>
          <a:p>
            <a:pPr marL="0" indent="0">
              <a:lnSpc>
                <a:spcPct val="115000"/>
              </a:lnSpc>
              <a:spcBef>
                <a:spcPts val="0"/>
              </a:spcBef>
              <a:spcAft>
                <a:spcPts val="600"/>
              </a:spcAft>
              <a:buSzPts val="1800"/>
              <a:buNone/>
            </a:pPr>
            <a:endParaRPr lang="en-GB" b="1" dirty="0"/>
          </a:p>
        </p:txBody>
      </p:sp>
    </p:spTree>
    <p:extLst>
      <p:ext uri="{BB962C8B-B14F-4D97-AF65-F5344CB8AC3E}">
        <p14:creationId xmlns:p14="http://schemas.microsoft.com/office/powerpoint/2010/main" val="2081409671"/>
      </p:ext>
    </p:extLst>
  </p:cSld>
  <p:clrMapOvr>
    <a:masterClrMapping/>
  </p:clrMapOvr>
  <p:transition/>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Access Pattern - </a:t>
            </a:r>
            <a:r>
              <a:rPr lang="en-US" b="1" dirty="0" err="1"/>
              <a:t>RowHammer</a:t>
            </a:r>
            <a:endParaRPr lang="en-US" b="1"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indent="0">
              <a:lnSpc>
                <a:spcPct val="115000"/>
              </a:lnSpc>
              <a:spcBef>
                <a:spcPts val="0"/>
              </a:spcBef>
              <a:spcAft>
                <a:spcPts val="600"/>
              </a:spcAft>
              <a:buSzPts val="1800"/>
              <a:buNone/>
            </a:pPr>
            <a:r>
              <a:rPr lang="en-GB" b="1" dirty="0"/>
              <a:t>Single-Sided - Case 1</a:t>
            </a:r>
          </a:p>
        </p:txBody>
      </p:sp>
      <p:sp>
        <p:nvSpPr>
          <p:cNvPr id="3" name="Google Shape;628;p37">
            <a:extLst>
              <a:ext uri="{FF2B5EF4-FFF2-40B4-BE49-F238E27FC236}">
                <a16:creationId xmlns:a16="http://schemas.microsoft.com/office/drawing/2014/main" id="{1F28EA58-7998-4347-CDE2-7B449217DA62}"/>
              </a:ext>
            </a:extLst>
          </p:cNvPr>
          <p:cNvSpPr/>
          <p:nvPr/>
        </p:nvSpPr>
        <p:spPr>
          <a:xfrm>
            <a:off x="467544" y="4077072"/>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5" name="Google Shape;629;p37">
            <a:extLst>
              <a:ext uri="{FF2B5EF4-FFF2-40B4-BE49-F238E27FC236}">
                <a16:creationId xmlns:a16="http://schemas.microsoft.com/office/drawing/2014/main" id="{5AA71143-925C-31FD-B4E4-AA12643B7E2A}"/>
              </a:ext>
            </a:extLst>
          </p:cNvPr>
          <p:cNvSpPr/>
          <p:nvPr/>
        </p:nvSpPr>
        <p:spPr>
          <a:xfrm rot="10800000">
            <a:off x="2471547" y="359587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 name="Google Shape;630;p37">
            <a:extLst>
              <a:ext uri="{FF2B5EF4-FFF2-40B4-BE49-F238E27FC236}">
                <a16:creationId xmlns:a16="http://schemas.microsoft.com/office/drawing/2014/main" id="{2BA21E45-EAA6-751B-1704-F2BE8EACB89D}"/>
              </a:ext>
            </a:extLst>
          </p:cNvPr>
          <p:cNvSpPr/>
          <p:nvPr/>
        </p:nvSpPr>
        <p:spPr>
          <a:xfrm rot="10800000">
            <a:off x="717394" y="359587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Google Shape;631;p37">
            <a:extLst>
              <a:ext uri="{FF2B5EF4-FFF2-40B4-BE49-F238E27FC236}">
                <a16:creationId xmlns:a16="http://schemas.microsoft.com/office/drawing/2014/main" id="{1118E674-1B52-122E-9AF5-4BAFCE93BE20}"/>
              </a:ext>
            </a:extLst>
          </p:cNvPr>
          <p:cNvSpPr/>
          <p:nvPr/>
        </p:nvSpPr>
        <p:spPr>
          <a:xfrm rot="10800000">
            <a:off x="1615839" y="359587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Google Shape;632;p37">
            <a:extLst>
              <a:ext uri="{FF2B5EF4-FFF2-40B4-BE49-F238E27FC236}">
                <a16:creationId xmlns:a16="http://schemas.microsoft.com/office/drawing/2014/main" id="{A1F77BED-49FD-F73F-7358-E6FB757BB4A5}"/>
              </a:ext>
            </a:extLst>
          </p:cNvPr>
          <p:cNvSpPr/>
          <p:nvPr/>
        </p:nvSpPr>
        <p:spPr>
          <a:xfrm>
            <a:off x="1723694" y="3102197"/>
            <a:ext cx="333000" cy="522300"/>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Google Shape;633;p37">
            <a:extLst>
              <a:ext uri="{FF2B5EF4-FFF2-40B4-BE49-F238E27FC236}">
                <a16:creationId xmlns:a16="http://schemas.microsoft.com/office/drawing/2014/main" id="{9C527F88-60C5-95C0-AF19-8608578BCC18}"/>
              </a:ext>
            </a:extLst>
          </p:cNvPr>
          <p:cNvSpPr/>
          <p:nvPr/>
        </p:nvSpPr>
        <p:spPr>
          <a:xfrm>
            <a:off x="837669" y="259807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Google Shape;634;p37">
            <a:extLst>
              <a:ext uri="{FF2B5EF4-FFF2-40B4-BE49-F238E27FC236}">
                <a16:creationId xmlns:a16="http://schemas.microsoft.com/office/drawing/2014/main" id="{00A77A63-8FE3-0F85-5A7A-7682A649F799}"/>
              </a:ext>
            </a:extLst>
          </p:cNvPr>
          <p:cNvSpPr/>
          <p:nvPr/>
        </p:nvSpPr>
        <p:spPr>
          <a:xfrm>
            <a:off x="1166594" y="3595872"/>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12" name="Google Shape;635;p37">
            <a:extLst>
              <a:ext uri="{FF2B5EF4-FFF2-40B4-BE49-F238E27FC236}">
                <a16:creationId xmlns:a16="http://schemas.microsoft.com/office/drawing/2014/main" id="{F9D9F383-F484-A5F5-77E3-6CE6938EF8EA}"/>
              </a:ext>
            </a:extLst>
          </p:cNvPr>
          <p:cNvSpPr/>
          <p:nvPr/>
        </p:nvSpPr>
        <p:spPr>
          <a:xfrm>
            <a:off x="2044219" y="3595872"/>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Google Shape;636;p37">
            <a:extLst>
              <a:ext uri="{FF2B5EF4-FFF2-40B4-BE49-F238E27FC236}">
                <a16:creationId xmlns:a16="http://schemas.microsoft.com/office/drawing/2014/main" id="{04E45D11-2E89-F7BC-4227-D519133783EB}"/>
              </a:ext>
            </a:extLst>
          </p:cNvPr>
          <p:cNvSpPr/>
          <p:nvPr/>
        </p:nvSpPr>
        <p:spPr>
          <a:xfrm>
            <a:off x="2591844" y="259807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Google Shape;637;p37">
            <a:extLst>
              <a:ext uri="{FF2B5EF4-FFF2-40B4-BE49-F238E27FC236}">
                <a16:creationId xmlns:a16="http://schemas.microsoft.com/office/drawing/2014/main" id="{26840E07-30EF-406B-BA9B-3D6903B7A11C}"/>
              </a:ext>
            </a:extLst>
          </p:cNvPr>
          <p:cNvSpPr/>
          <p:nvPr/>
        </p:nvSpPr>
        <p:spPr>
          <a:xfrm>
            <a:off x="1690694" y="3501997"/>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5" name="Google Shape;638;p37">
            <a:extLst>
              <a:ext uri="{FF2B5EF4-FFF2-40B4-BE49-F238E27FC236}">
                <a16:creationId xmlns:a16="http://schemas.microsoft.com/office/drawing/2014/main" id="{B30D8338-C2E6-6DA7-C579-934E00641F80}"/>
              </a:ext>
            </a:extLst>
          </p:cNvPr>
          <p:cNvSpPr/>
          <p:nvPr/>
        </p:nvSpPr>
        <p:spPr>
          <a:xfrm>
            <a:off x="2945869" y="3624497"/>
            <a:ext cx="1131975" cy="1284475"/>
          </a:xfrm>
          <a:prstGeom prst="flowChartManualOperation">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6" name="Google Shape;639;p37">
            <a:extLst>
              <a:ext uri="{FF2B5EF4-FFF2-40B4-BE49-F238E27FC236}">
                <a16:creationId xmlns:a16="http://schemas.microsoft.com/office/drawing/2014/main" id="{49A369FE-A9DC-5D26-5E38-ACDFA7955241}"/>
              </a:ext>
            </a:extLst>
          </p:cNvPr>
          <p:cNvSpPr/>
          <p:nvPr/>
        </p:nvSpPr>
        <p:spPr>
          <a:xfrm>
            <a:off x="3170607" y="3466285"/>
            <a:ext cx="548700" cy="130555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7" name="Google Shape;640;p37">
            <a:extLst>
              <a:ext uri="{FF2B5EF4-FFF2-40B4-BE49-F238E27FC236}">
                <a16:creationId xmlns:a16="http://schemas.microsoft.com/office/drawing/2014/main" id="{EC5F6F26-E1F3-3CDD-60CD-016E2A39A433}"/>
              </a:ext>
            </a:extLst>
          </p:cNvPr>
          <p:cNvSpPr txBox="1"/>
          <p:nvPr/>
        </p:nvSpPr>
        <p:spPr>
          <a:xfrm>
            <a:off x="1240782" y="3103522"/>
            <a:ext cx="354900" cy="46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A</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18" name="Google Shape;641;p37">
            <a:extLst>
              <a:ext uri="{FF2B5EF4-FFF2-40B4-BE49-F238E27FC236}">
                <a16:creationId xmlns:a16="http://schemas.microsoft.com/office/drawing/2014/main" id="{3D19082F-7318-2B6D-D412-B3A072E19F24}"/>
              </a:ext>
            </a:extLst>
          </p:cNvPr>
          <p:cNvSpPr txBox="1"/>
          <p:nvPr/>
        </p:nvSpPr>
        <p:spPr>
          <a:xfrm>
            <a:off x="2146819" y="3103522"/>
            <a:ext cx="354900" cy="46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V</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19" name="Google Shape;642;p37">
            <a:extLst>
              <a:ext uri="{FF2B5EF4-FFF2-40B4-BE49-F238E27FC236}">
                <a16:creationId xmlns:a16="http://schemas.microsoft.com/office/drawing/2014/main" id="{F9E3654C-C8AC-E848-6514-FFA4F11347D7}"/>
              </a:ext>
            </a:extLst>
          </p:cNvPr>
          <p:cNvSpPr txBox="1"/>
          <p:nvPr/>
        </p:nvSpPr>
        <p:spPr>
          <a:xfrm>
            <a:off x="4397334" y="2836213"/>
            <a:ext cx="4317670" cy="203129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Tahoma"/>
                <a:ea typeface="+mn-ea"/>
                <a:cs typeface="+mn-cs"/>
              </a:rPr>
              <a:t>Contributing mechanisms</a:t>
            </a:r>
            <a:endParaRPr kumimoji="0" sz="1800" b="1" i="0" u="none" strike="noStrike" kern="1200" cap="none" spc="0" normalizeH="0" baseline="0" noProof="0" dirty="0">
              <a:ln>
                <a:noFill/>
              </a:ln>
              <a:solidFill>
                <a:srgbClr val="000000"/>
              </a:solidFill>
              <a:effectLst/>
              <a:uLnTx/>
              <a:uFillTx/>
              <a:latin typeface="Tahoma"/>
              <a:ea typeface="+mn-ea"/>
              <a:cs typeface="+mn-cs"/>
            </a:endParaRPr>
          </a:p>
          <a:p>
            <a:pPr marL="457200" marR="0" lvl="0" indent="-330200" algn="l" defTabSz="914400" rtl="0" eaLnBrk="1" fontAlgn="auto" latinLnBrk="0" hangingPunct="1">
              <a:lnSpc>
                <a:spcPct val="115000"/>
              </a:lnSpc>
              <a:spcBef>
                <a:spcPts val="1200"/>
              </a:spcBef>
              <a:spcAft>
                <a:spcPts val="0"/>
              </a:spcAft>
              <a:buClr>
                <a:srgbClr val="006633"/>
              </a:buClr>
              <a:buSzPts val="1600"/>
              <a:buFontTx/>
              <a:buAutoNum type="arabicPeriod"/>
              <a:tabLst/>
              <a:defRPr/>
            </a:pPr>
            <a:r>
              <a:rPr kumimoji="0" lang="en" sz="1600" b="0" i="0" u="none" strike="noStrike" kern="1200" cap="none" spc="0" normalizeH="0" baseline="0" noProof="0" dirty="0">
                <a:ln>
                  <a:noFill/>
                </a:ln>
                <a:solidFill>
                  <a:srgbClr val="000000"/>
                </a:solidFill>
                <a:effectLst/>
                <a:uLnTx/>
                <a:uFillTx/>
                <a:latin typeface="Tahoma"/>
                <a:ea typeface="+mn-ea"/>
                <a:cs typeface="+mn-cs"/>
              </a:rPr>
              <a:t>Increased subthreshold leakage due to AWL-VWL crosstalk</a:t>
            </a:r>
            <a:endParaRPr kumimoji="0" sz="1600" b="0" i="0" u="none" strike="noStrike" kern="1200" cap="none" spc="0" normalizeH="0" baseline="0" noProof="0" dirty="0">
              <a:ln>
                <a:noFill/>
              </a:ln>
              <a:solidFill>
                <a:srgbClr val="000000"/>
              </a:solidFill>
              <a:effectLst/>
              <a:uLnTx/>
              <a:uFillTx/>
              <a:latin typeface="Tahoma"/>
              <a:ea typeface="+mn-ea"/>
              <a:cs typeface="+mn-cs"/>
            </a:endParaRPr>
          </a:p>
          <a:p>
            <a:pPr marL="457200" marR="0" lvl="0" indent="-330200" algn="l" defTabSz="914400" rtl="0" eaLnBrk="1" fontAlgn="auto" latinLnBrk="0" hangingPunct="1">
              <a:lnSpc>
                <a:spcPct val="115000"/>
              </a:lnSpc>
              <a:spcBef>
                <a:spcPts val="0"/>
              </a:spcBef>
              <a:spcAft>
                <a:spcPts val="0"/>
              </a:spcAft>
              <a:buClr>
                <a:srgbClr val="006633"/>
              </a:buClr>
              <a:buSzPts val="1600"/>
              <a:buFontTx/>
              <a:buAutoNum type="arabicPeriod"/>
              <a:tabLst/>
              <a:defRPr/>
            </a:pPr>
            <a:r>
              <a:rPr kumimoji="0" lang="en" sz="1600" b="0" i="0" u="none" strike="noStrike" kern="1200" cap="none" spc="0" normalizeH="0" baseline="0" noProof="0" dirty="0">
                <a:ln>
                  <a:noFill/>
                </a:ln>
                <a:solidFill>
                  <a:srgbClr val="000000"/>
                </a:solidFill>
                <a:effectLst/>
                <a:uLnTx/>
                <a:uFillTx/>
                <a:latin typeface="Tahoma"/>
                <a:ea typeface="+mn-ea"/>
                <a:cs typeface="+mn-cs"/>
              </a:rPr>
              <a:t>Electron migration and injection from aggressor channel to victim node</a:t>
            </a:r>
            <a:endParaRPr kumimoji="0" sz="1600" b="0" i="0" u="none" strike="noStrike" kern="1200" cap="none" spc="0" normalizeH="0" baseline="0" noProof="0" dirty="0">
              <a:ln>
                <a:noFill/>
              </a:ln>
              <a:solidFill>
                <a:srgbClr val="000000"/>
              </a:solidFill>
              <a:effectLst/>
              <a:uLnTx/>
              <a:uFillTx/>
              <a:latin typeface="Tahoma"/>
              <a:ea typeface="+mn-ea"/>
              <a:cs typeface="+mn-cs"/>
            </a:endParaRPr>
          </a:p>
          <a:p>
            <a:pPr marL="457200" marR="0" lvl="0" indent="-330200" algn="l" defTabSz="914400" rtl="0" eaLnBrk="1" fontAlgn="auto" latinLnBrk="0" hangingPunct="1">
              <a:lnSpc>
                <a:spcPct val="115000"/>
              </a:lnSpc>
              <a:spcBef>
                <a:spcPts val="0"/>
              </a:spcBef>
              <a:spcAft>
                <a:spcPts val="0"/>
              </a:spcAft>
              <a:buClr>
                <a:srgbClr val="006633"/>
              </a:buClr>
              <a:buSzPts val="1600"/>
              <a:buFontTx/>
              <a:buAutoNum type="arabicPeriod"/>
              <a:tabLst/>
              <a:defRPr/>
            </a:pPr>
            <a:r>
              <a:rPr kumimoji="0" lang="en" sz="1600" b="0" i="0" u="none" strike="noStrike" kern="1200" cap="none" spc="0" normalizeH="0" baseline="0" noProof="0" dirty="0">
                <a:ln>
                  <a:noFill/>
                </a:ln>
                <a:solidFill>
                  <a:srgbClr val="000000"/>
                </a:solidFill>
                <a:effectLst/>
                <a:uLnTx/>
                <a:uFillTx/>
                <a:latin typeface="Tahoma"/>
                <a:ea typeface="+mn-ea"/>
                <a:cs typeface="+mn-cs"/>
              </a:rPr>
              <a:t>“Normal” leakage as time passes by</a:t>
            </a:r>
            <a:endParaRPr kumimoji="0"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259412264"/>
      </p:ext>
    </p:extLst>
  </p:cSld>
  <p:clrMapOvr>
    <a:masterClrMapping/>
  </p:clrMapOvr>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Access Pattern - </a:t>
            </a:r>
            <a:r>
              <a:rPr lang="en-US" b="1" dirty="0" err="1"/>
              <a:t>RowHammer</a:t>
            </a:r>
            <a:endParaRPr lang="en-US" b="1"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indent="0">
              <a:lnSpc>
                <a:spcPct val="115000"/>
              </a:lnSpc>
              <a:spcBef>
                <a:spcPts val="0"/>
              </a:spcBef>
              <a:spcAft>
                <a:spcPts val="600"/>
              </a:spcAft>
              <a:buSzPts val="1800"/>
              <a:buNone/>
            </a:pPr>
            <a:r>
              <a:rPr lang="en-GB" b="1" dirty="0"/>
              <a:t>Single-Sided - Case 2</a:t>
            </a:r>
          </a:p>
        </p:txBody>
      </p:sp>
      <p:sp>
        <p:nvSpPr>
          <p:cNvPr id="3" name="Google Shape;628;p37">
            <a:extLst>
              <a:ext uri="{FF2B5EF4-FFF2-40B4-BE49-F238E27FC236}">
                <a16:creationId xmlns:a16="http://schemas.microsoft.com/office/drawing/2014/main" id="{1F28EA58-7998-4347-CDE2-7B449217DA62}"/>
              </a:ext>
            </a:extLst>
          </p:cNvPr>
          <p:cNvSpPr/>
          <p:nvPr/>
        </p:nvSpPr>
        <p:spPr>
          <a:xfrm>
            <a:off x="467544" y="4077072"/>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5" name="Google Shape;629;p37">
            <a:extLst>
              <a:ext uri="{FF2B5EF4-FFF2-40B4-BE49-F238E27FC236}">
                <a16:creationId xmlns:a16="http://schemas.microsoft.com/office/drawing/2014/main" id="{5AA71143-925C-31FD-B4E4-AA12643B7E2A}"/>
              </a:ext>
            </a:extLst>
          </p:cNvPr>
          <p:cNvSpPr/>
          <p:nvPr/>
        </p:nvSpPr>
        <p:spPr>
          <a:xfrm rot="10800000">
            <a:off x="2471547" y="359587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 name="Google Shape;630;p37">
            <a:extLst>
              <a:ext uri="{FF2B5EF4-FFF2-40B4-BE49-F238E27FC236}">
                <a16:creationId xmlns:a16="http://schemas.microsoft.com/office/drawing/2014/main" id="{2BA21E45-EAA6-751B-1704-F2BE8EACB89D}"/>
              </a:ext>
            </a:extLst>
          </p:cNvPr>
          <p:cNvSpPr/>
          <p:nvPr/>
        </p:nvSpPr>
        <p:spPr>
          <a:xfrm rot="10800000">
            <a:off x="717394" y="359587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Google Shape;631;p37">
            <a:extLst>
              <a:ext uri="{FF2B5EF4-FFF2-40B4-BE49-F238E27FC236}">
                <a16:creationId xmlns:a16="http://schemas.microsoft.com/office/drawing/2014/main" id="{1118E674-1B52-122E-9AF5-4BAFCE93BE20}"/>
              </a:ext>
            </a:extLst>
          </p:cNvPr>
          <p:cNvSpPr/>
          <p:nvPr/>
        </p:nvSpPr>
        <p:spPr>
          <a:xfrm rot="10800000">
            <a:off x="1615839" y="359587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Google Shape;632;p37">
            <a:extLst>
              <a:ext uri="{FF2B5EF4-FFF2-40B4-BE49-F238E27FC236}">
                <a16:creationId xmlns:a16="http://schemas.microsoft.com/office/drawing/2014/main" id="{A1F77BED-49FD-F73F-7358-E6FB757BB4A5}"/>
              </a:ext>
            </a:extLst>
          </p:cNvPr>
          <p:cNvSpPr/>
          <p:nvPr/>
        </p:nvSpPr>
        <p:spPr>
          <a:xfrm>
            <a:off x="1723694" y="3102197"/>
            <a:ext cx="333000" cy="522300"/>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Google Shape;633;p37">
            <a:extLst>
              <a:ext uri="{FF2B5EF4-FFF2-40B4-BE49-F238E27FC236}">
                <a16:creationId xmlns:a16="http://schemas.microsoft.com/office/drawing/2014/main" id="{9C527F88-60C5-95C0-AF19-8608578BCC18}"/>
              </a:ext>
            </a:extLst>
          </p:cNvPr>
          <p:cNvSpPr/>
          <p:nvPr/>
        </p:nvSpPr>
        <p:spPr>
          <a:xfrm>
            <a:off x="837669" y="259807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Google Shape;634;p37">
            <a:extLst>
              <a:ext uri="{FF2B5EF4-FFF2-40B4-BE49-F238E27FC236}">
                <a16:creationId xmlns:a16="http://schemas.microsoft.com/office/drawing/2014/main" id="{00A77A63-8FE3-0F85-5A7A-7682A649F799}"/>
              </a:ext>
            </a:extLst>
          </p:cNvPr>
          <p:cNvSpPr/>
          <p:nvPr/>
        </p:nvSpPr>
        <p:spPr>
          <a:xfrm>
            <a:off x="1166594" y="3595872"/>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12" name="Google Shape;635;p37">
            <a:extLst>
              <a:ext uri="{FF2B5EF4-FFF2-40B4-BE49-F238E27FC236}">
                <a16:creationId xmlns:a16="http://schemas.microsoft.com/office/drawing/2014/main" id="{F9D9F383-F484-A5F5-77E3-6CE6938EF8EA}"/>
              </a:ext>
            </a:extLst>
          </p:cNvPr>
          <p:cNvSpPr/>
          <p:nvPr/>
        </p:nvSpPr>
        <p:spPr>
          <a:xfrm>
            <a:off x="2044219" y="3595872"/>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Google Shape;636;p37">
            <a:extLst>
              <a:ext uri="{FF2B5EF4-FFF2-40B4-BE49-F238E27FC236}">
                <a16:creationId xmlns:a16="http://schemas.microsoft.com/office/drawing/2014/main" id="{04E45D11-2E89-F7BC-4227-D519133783EB}"/>
              </a:ext>
            </a:extLst>
          </p:cNvPr>
          <p:cNvSpPr/>
          <p:nvPr/>
        </p:nvSpPr>
        <p:spPr>
          <a:xfrm>
            <a:off x="2591844" y="259807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Google Shape;637;p37">
            <a:extLst>
              <a:ext uri="{FF2B5EF4-FFF2-40B4-BE49-F238E27FC236}">
                <a16:creationId xmlns:a16="http://schemas.microsoft.com/office/drawing/2014/main" id="{26840E07-30EF-406B-BA9B-3D6903B7A11C}"/>
              </a:ext>
            </a:extLst>
          </p:cNvPr>
          <p:cNvSpPr/>
          <p:nvPr/>
        </p:nvSpPr>
        <p:spPr>
          <a:xfrm>
            <a:off x="1690694" y="3501997"/>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5" name="Google Shape;638;p37">
            <a:extLst>
              <a:ext uri="{FF2B5EF4-FFF2-40B4-BE49-F238E27FC236}">
                <a16:creationId xmlns:a16="http://schemas.microsoft.com/office/drawing/2014/main" id="{B30D8338-C2E6-6DA7-C579-934E00641F80}"/>
              </a:ext>
            </a:extLst>
          </p:cNvPr>
          <p:cNvSpPr/>
          <p:nvPr/>
        </p:nvSpPr>
        <p:spPr>
          <a:xfrm>
            <a:off x="2945869" y="3624497"/>
            <a:ext cx="1131975" cy="1284475"/>
          </a:xfrm>
          <a:prstGeom prst="flowChartManualOperation">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6" name="Google Shape;639;p37">
            <a:extLst>
              <a:ext uri="{FF2B5EF4-FFF2-40B4-BE49-F238E27FC236}">
                <a16:creationId xmlns:a16="http://schemas.microsoft.com/office/drawing/2014/main" id="{49A369FE-A9DC-5D26-5E38-ACDFA7955241}"/>
              </a:ext>
            </a:extLst>
          </p:cNvPr>
          <p:cNvSpPr/>
          <p:nvPr/>
        </p:nvSpPr>
        <p:spPr>
          <a:xfrm>
            <a:off x="3170607" y="3466285"/>
            <a:ext cx="548700" cy="130555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7" name="Google Shape;640;p37">
            <a:extLst>
              <a:ext uri="{FF2B5EF4-FFF2-40B4-BE49-F238E27FC236}">
                <a16:creationId xmlns:a16="http://schemas.microsoft.com/office/drawing/2014/main" id="{EC5F6F26-E1F3-3CDD-60CD-016E2A39A433}"/>
              </a:ext>
            </a:extLst>
          </p:cNvPr>
          <p:cNvSpPr txBox="1"/>
          <p:nvPr/>
        </p:nvSpPr>
        <p:spPr>
          <a:xfrm>
            <a:off x="3267507" y="3004585"/>
            <a:ext cx="354900" cy="46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8" name="Google Shape;641;p37">
            <a:extLst>
              <a:ext uri="{FF2B5EF4-FFF2-40B4-BE49-F238E27FC236}">
                <a16:creationId xmlns:a16="http://schemas.microsoft.com/office/drawing/2014/main" id="{3D19082F-7318-2B6D-D412-B3A072E19F24}"/>
              </a:ext>
            </a:extLst>
          </p:cNvPr>
          <p:cNvSpPr txBox="1"/>
          <p:nvPr/>
        </p:nvSpPr>
        <p:spPr>
          <a:xfrm>
            <a:off x="2146819" y="3103522"/>
            <a:ext cx="354900" cy="46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V</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19" name="Google Shape;642;p37">
            <a:extLst>
              <a:ext uri="{FF2B5EF4-FFF2-40B4-BE49-F238E27FC236}">
                <a16:creationId xmlns:a16="http://schemas.microsoft.com/office/drawing/2014/main" id="{F9E3654C-C8AC-E848-6514-FFA4F11347D7}"/>
              </a:ext>
            </a:extLst>
          </p:cNvPr>
          <p:cNvSpPr txBox="1"/>
          <p:nvPr/>
        </p:nvSpPr>
        <p:spPr>
          <a:xfrm>
            <a:off x="4397334" y="2836213"/>
            <a:ext cx="4317670" cy="1748141"/>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Tahoma"/>
                <a:ea typeface="+mn-ea"/>
                <a:cs typeface="+mn-cs"/>
              </a:rPr>
              <a:t>Contributing mechanisms</a:t>
            </a:r>
            <a:endParaRPr kumimoji="0" sz="1800" b="1" i="0" u="none" strike="noStrike" kern="1200" cap="none" spc="0" normalizeH="0" baseline="0" noProof="0" dirty="0">
              <a:ln>
                <a:noFill/>
              </a:ln>
              <a:solidFill>
                <a:srgbClr val="000000"/>
              </a:solidFill>
              <a:effectLst/>
              <a:uLnTx/>
              <a:uFillTx/>
              <a:latin typeface="Tahoma"/>
              <a:ea typeface="+mn-ea"/>
              <a:cs typeface="+mn-cs"/>
            </a:endParaRPr>
          </a:p>
          <a:p>
            <a:pPr marL="457200" marR="0" lvl="0" indent="-330200" algn="l" defTabSz="914400" rtl="0" eaLnBrk="1" fontAlgn="auto" latinLnBrk="0" hangingPunct="1">
              <a:lnSpc>
                <a:spcPct val="115000"/>
              </a:lnSpc>
              <a:spcBef>
                <a:spcPts val="1200"/>
              </a:spcBef>
              <a:spcAft>
                <a:spcPts val="0"/>
              </a:spcAft>
              <a:buClr>
                <a:srgbClr val="006633"/>
              </a:buClr>
              <a:buSzPts val="1600"/>
              <a:buFontTx/>
              <a:buAutoNum type="arabicPeriod"/>
              <a:tabLst/>
              <a:defRPr/>
            </a:pPr>
            <a:r>
              <a:rPr kumimoji="0" lang="en" sz="1600" b="0" i="0" u="none" strike="noStrike" kern="1200" cap="none" spc="0" normalizeH="0" baseline="0" noProof="0" dirty="0">
                <a:ln>
                  <a:noFill/>
                </a:ln>
                <a:solidFill>
                  <a:srgbClr val="000000"/>
                </a:solidFill>
                <a:effectLst/>
                <a:uLnTx/>
                <a:uFillTx/>
                <a:latin typeface="Tahoma"/>
                <a:ea typeface="+mn-ea"/>
                <a:cs typeface="+mn-cs"/>
              </a:rPr>
              <a:t>Increased subthreshold leakage due to AWL-VWL crosstalk (?)</a:t>
            </a:r>
            <a:endParaRPr kumimoji="0" sz="1600" b="0" i="0" u="none" strike="noStrike" kern="1200" cap="none" spc="0" normalizeH="0" baseline="0" noProof="0" dirty="0">
              <a:ln>
                <a:noFill/>
              </a:ln>
              <a:solidFill>
                <a:srgbClr val="000000"/>
              </a:solidFill>
              <a:effectLst/>
              <a:uLnTx/>
              <a:uFillTx/>
              <a:latin typeface="Tahoma"/>
              <a:ea typeface="+mn-ea"/>
              <a:cs typeface="+mn-cs"/>
            </a:endParaRPr>
          </a:p>
          <a:p>
            <a:pPr marL="457200" marR="0" lvl="0" indent="-330200" algn="l" defTabSz="914400" rtl="0" eaLnBrk="1" fontAlgn="auto" latinLnBrk="0" hangingPunct="1">
              <a:lnSpc>
                <a:spcPct val="115000"/>
              </a:lnSpc>
              <a:spcBef>
                <a:spcPts val="0"/>
              </a:spcBef>
              <a:spcAft>
                <a:spcPts val="0"/>
              </a:spcAft>
              <a:buClr>
                <a:srgbClr val="006633"/>
              </a:buClr>
              <a:buSzPts val="1600"/>
              <a:buFontTx/>
              <a:buAutoNum type="arabicPeriod"/>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Passing gate effect</a:t>
            </a:r>
          </a:p>
          <a:p>
            <a:pPr marL="457200" marR="0" lvl="0" indent="-330200" algn="l" defTabSz="914400" rtl="0" eaLnBrk="1" fontAlgn="auto" latinLnBrk="0" hangingPunct="1">
              <a:lnSpc>
                <a:spcPct val="115000"/>
              </a:lnSpc>
              <a:spcBef>
                <a:spcPts val="0"/>
              </a:spcBef>
              <a:spcAft>
                <a:spcPts val="0"/>
              </a:spcAft>
              <a:buClr>
                <a:srgbClr val="006633"/>
              </a:buClr>
              <a:buSzPts val="1600"/>
              <a:buFontTx/>
              <a:buAutoNum type="arabicPeriod"/>
              <a:tabLst/>
              <a:defRPr/>
            </a:pPr>
            <a:r>
              <a:rPr kumimoji="0" lang="en" sz="1600" b="0" i="0" u="none" strike="noStrike" kern="1200" cap="none" spc="0" normalizeH="0" baseline="0" noProof="0" dirty="0">
                <a:ln>
                  <a:noFill/>
                </a:ln>
                <a:solidFill>
                  <a:srgbClr val="000000"/>
                </a:solidFill>
                <a:effectLst/>
                <a:uLnTx/>
                <a:uFillTx/>
                <a:latin typeface="Tahoma"/>
                <a:ea typeface="+mn-ea"/>
                <a:cs typeface="+mn-cs"/>
              </a:rPr>
              <a:t>“Normal” leakage as time passes by</a:t>
            </a:r>
            <a:endParaRPr kumimoji="0"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69059585"/>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Access Pattern - </a:t>
            </a:r>
            <a:r>
              <a:rPr lang="en-US" b="1" dirty="0" err="1"/>
              <a:t>RowHammer</a:t>
            </a:r>
            <a:endParaRPr lang="en-US" b="1"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indent="0">
              <a:lnSpc>
                <a:spcPct val="115000"/>
              </a:lnSpc>
              <a:spcBef>
                <a:spcPts val="0"/>
              </a:spcBef>
              <a:spcAft>
                <a:spcPts val="600"/>
              </a:spcAft>
              <a:buSzPts val="1800"/>
              <a:buNone/>
            </a:pPr>
            <a:r>
              <a:rPr lang="en-GB" b="1" dirty="0"/>
              <a:t>Double-Sided</a:t>
            </a:r>
          </a:p>
        </p:txBody>
      </p:sp>
      <p:sp>
        <p:nvSpPr>
          <p:cNvPr id="3" name="Google Shape;628;p37">
            <a:extLst>
              <a:ext uri="{FF2B5EF4-FFF2-40B4-BE49-F238E27FC236}">
                <a16:creationId xmlns:a16="http://schemas.microsoft.com/office/drawing/2014/main" id="{1F28EA58-7998-4347-CDE2-7B449217DA62}"/>
              </a:ext>
            </a:extLst>
          </p:cNvPr>
          <p:cNvSpPr/>
          <p:nvPr/>
        </p:nvSpPr>
        <p:spPr>
          <a:xfrm>
            <a:off x="467544" y="4077072"/>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5" name="Google Shape;629;p37">
            <a:extLst>
              <a:ext uri="{FF2B5EF4-FFF2-40B4-BE49-F238E27FC236}">
                <a16:creationId xmlns:a16="http://schemas.microsoft.com/office/drawing/2014/main" id="{5AA71143-925C-31FD-B4E4-AA12643B7E2A}"/>
              </a:ext>
            </a:extLst>
          </p:cNvPr>
          <p:cNvSpPr/>
          <p:nvPr/>
        </p:nvSpPr>
        <p:spPr>
          <a:xfrm rot="10800000">
            <a:off x="2471547" y="359587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 name="Google Shape;630;p37">
            <a:extLst>
              <a:ext uri="{FF2B5EF4-FFF2-40B4-BE49-F238E27FC236}">
                <a16:creationId xmlns:a16="http://schemas.microsoft.com/office/drawing/2014/main" id="{2BA21E45-EAA6-751B-1704-F2BE8EACB89D}"/>
              </a:ext>
            </a:extLst>
          </p:cNvPr>
          <p:cNvSpPr/>
          <p:nvPr/>
        </p:nvSpPr>
        <p:spPr>
          <a:xfrm rot="10800000">
            <a:off x="717394" y="359587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Google Shape;631;p37">
            <a:extLst>
              <a:ext uri="{FF2B5EF4-FFF2-40B4-BE49-F238E27FC236}">
                <a16:creationId xmlns:a16="http://schemas.microsoft.com/office/drawing/2014/main" id="{1118E674-1B52-122E-9AF5-4BAFCE93BE20}"/>
              </a:ext>
            </a:extLst>
          </p:cNvPr>
          <p:cNvSpPr/>
          <p:nvPr/>
        </p:nvSpPr>
        <p:spPr>
          <a:xfrm rot="10800000">
            <a:off x="1615839" y="359587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Google Shape;632;p37">
            <a:extLst>
              <a:ext uri="{FF2B5EF4-FFF2-40B4-BE49-F238E27FC236}">
                <a16:creationId xmlns:a16="http://schemas.microsoft.com/office/drawing/2014/main" id="{A1F77BED-49FD-F73F-7358-E6FB757BB4A5}"/>
              </a:ext>
            </a:extLst>
          </p:cNvPr>
          <p:cNvSpPr/>
          <p:nvPr/>
        </p:nvSpPr>
        <p:spPr>
          <a:xfrm>
            <a:off x="1723694" y="3102197"/>
            <a:ext cx="333000" cy="522300"/>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Google Shape;633;p37">
            <a:extLst>
              <a:ext uri="{FF2B5EF4-FFF2-40B4-BE49-F238E27FC236}">
                <a16:creationId xmlns:a16="http://schemas.microsoft.com/office/drawing/2014/main" id="{9C527F88-60C5-95C0-AF19-8608578BCC18}"/>
              </a:ext>
            </a:extLst>
          </p:cNvPr>
          <p:cNvSpPr/>
          <p:nvPr/>
        </p:nvSpPr>
        <p:spPr>
          <a:xfrm>
            <a:off x="837669" y="259807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Google Shape;634;p37">
            <a:extLst>
              <a:ext uri="{FF2B5EF4-FFF2-40B4-BE49-F238E27FC236}">
                <a16:creationId xmlns:a16="http://schemas.microsoft.com/office/drawing/2014/main" id="{00A77A63-8FE3-0F85-5A7A-7682A649F799}"/>
              </a:ext>
            </a:extLst>
          </p:cNvPr>
          <p:cNvSpPr/>
          <p:nvPr/>
        </p:nvSpPr>
        <p:spPr>
          <a:xfrm>
            <a:off x="1166594" y="3595872"/>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12" name="Google Shape;635;p37">
            <a:extLst>
              <a:ext uri="{FF2B5EF4-FFF2-40B4-BE49-F238E27FC236}">
                <a16:creationId xmlns:a16="http://schemas.microsoft.com/office/drawing/2014/main" id="{F9D9F383-F484-A5F5-77E3-6CE6938EF8EA}"/>
              </a:ext>
            </a:extLst>
          </p:cNvPr>
          <p:cNvSpPr/>
          <p:nvPr/>
        </p:nvSpPr>
        <p:spPr>
          <a:xfrm>
            <a:off x="2044219" y="3595872"/>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Google Shape;636;p37">
            <a:extLst>
              <a:ext uri="{FF2B5EF4-FFF2-40B4-BE49-F238E27FC236}">
                <a16:creationId xmlns:a16="http://schemas.microsoft.com/office/drawing/2014/main" id="{04E45D11-2E89-F7BC-4227-D519133783EB}"/>
              </a:ext>
            </a:extLst>
          </p:cNvPr>
          <p:cNvSpPr/>
          <p:nvPr/>
        </p:nvSpPr>
        <p:spPr>
          <a:xfrm>
            <a:off x="2591844" y="259807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Google Shape;637;p37">
            <a:extLst>
              <a:ext uri="{FF2B5EF4-FFF2-40B4-BE49-F238E27FC236}">
                <a16:creationId xmlns:a16="http://schemas.microsoft.com/office/drawing/2014/main" id="{26840E07-30EF-406B-BA9B-3D6903B7A11C}"/>
              </a:ext>
            </a:extLst>
          </p:cNvPr>
          <p:cNvSpPr/>
          <p:nvPr/>
        </p:nvSpPr>
        <p:spPr>
          <a:xfrm>
            <a:off x="1690694" y="3501997"/>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5" name="Google Shape;638;p37">
            <a:extLst>
              <a:ext uri="{FF2B5EF4-FFF2-40B4-BE49-F238E27FC236}">
                <a16:creationId xmlns:a16="http://schemas.microsoft.com/office/drawing/2014/main" id="{B30D8338-C2E6-6DA7-C579-934E00641F80}"/>
              </a:ext>
            </a:extLst>
          </p:cNvPr>
          <p:cNvSpPr/>
          <p:nvPr/>
        </p:nvSpPr>
        <p:spPr>
          <a:xfrm>
            <a:off x="2945869" y="3624497"/>
            <a:ext cx="1131975" cy="1284475"/>
          </a:xfrm>
          <a:prstGeom prst="flowChartManualOperation">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6" name="Google Shape;639;p37">
            <a:extLst>
              <a:ext uri="{FF2B5EF4-FFF2-40B4-BE49-F238E27FC236}">
                <a16:creationId xmlns:a16="http://schemas.microsoft.com/office/drawing/2014/main" id="{49A369FE-A9DC-5D26-5E38-ACDFA7955241}"/>
              </a:ext>
            </a:extLst>
          </p:cNvPr>
          <p:cNvSpPr/>
          <p:nvPr/>
        </p:nvSpPr>
        <p:spPr>
          <a:xfrm>
            <a:off x="3170607" y="3466285"/>
            <a:ext cx="548700" cy="130555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7" name="Google Shape;640;p37">
            <a:extLst>
              <a:ext uri="{FF2B5EF4-FFF2-40B4-BE49-F238E27FC236}">
                <a16:creationId xmlns:a16="http://schemas.microsoft.com/office/drawing/2014/main" id="{EC5F6F26-E1F3-3CDD-60CD-016E2A39A433}"/>
              </a:ext>
            </a:extLst>
          </p:cNvPr>
          <p:cNvSpPr txBox="1"/>
          <p:nvPr/>
        </p:nvSpPr>
        <p:spPr>
          <a:xfrm>
            <a:off x="3131840" y="3004585"/>
            <a:ext cx="612575"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A2</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8" name="Google Shape;641;p37">
            <a:extLst>
              <a:ext uri="{FF2B5EF4-FFF2-40B4-BE49-F238E27FC236}">
                <a16:creationId xmlns:a16="http://schemas.microsoft.com/office/drawing/2014/main" id="{3D19082F-7318-2B6D-D412-B3A072E19F24}"/>
              </a:ext>
            </a:extLst>
          </p:cNvPr>
          <p:cNvSpPr txBox="1"/>
          <p:nvPr/>
        </p:nvSpPr>
        <p:spPr>
          <a:xfrm>
            <a:off x="2146819" y="3103522"/>
            <a:ext cx="354900" cy="46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V</a:t>
            </a:r>
            <a:endParaRPr kumimoji="0" sz="1800" b="1" i="0" u="none" strike="noStrike" kern="1200" cap="none" spc="0" normalizeH="0" baseline="0" noProof="0">
              <a:ln>
                <a:noFill/>
              </a:ln>
              <a:solidFill>
                <a:srgbClr val="000000"/>
              </a:solidFill>
              <a:effectLst/>
              <a:uLnTx/>
              <a:uFillTx/>
              <a:latin typeface="Proxima Nova"/>
              <a:ea typeface="Proxima Nova"/>
              <a:cs typeface="Proxima Nova"/>
              <a:sym typeface="Proxima Nova"/>
            </a:endParaRPr>
          </a:p>
        </p:txBody>
      </p:sp>
      <p:sp>
        <p:nvSpPr>
          <p:cNvPr id="19" name="Google Shape;642;p37">
            <a:extLst>
              <a:ext uri="{FF2B5EF4-FFF2-40B4-BE49-F238E27FC236}">
                <a16:creationId xmlns:a16="http://schemas.microsoft.com/office/drawing/2014/main" id="{F9E3654C-C8AC-E848-6514-FFA4F11347D7}"/>
              </a:ext>
            </a:extLst>
          </p:cNvPr>
          <p:cNvSpPr txBox="1"/>
          <p:nvPr/>
        </p:nvSpPr>
        <p:spPr>
          <a:xfrm>
            <a:off x="4397334" y="2836213"/>
            <a:ext cx="4317670" cy="203129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Tahoma"/>
                <a:ea typeface="+mn-ea"/>
                <a:cs typeface="+mn-cs"/>
              </a:rPr>
              <a:t>Contributing mechanisms</a:t>
            </a:r>
            <a:endParaRPr kumimoji="0" sz="1800" b="1" i="0" u="none" strike="noStrike" kern="1200" cap="none" spc="0" normalizeH="0" baseline="0" noProof="0" dirty="0">
              <a:ln>
                <a:noFill/>
              </a:ln>
              <a:solidFill>
                <a:srgbClr val="000000"/>
              </a:solidFill>
              <a:effectLst/>
              <a:uLnTx/>
              <a:uFillTx/>
              <a:latin typeface="Tahoma"/>
              <a:ea typeface="+mn-ea"/>
              <a:cs typeface="+mn-cs"/>
            </a:endParaRPr>
          </a:p>
          <a:p>
            <a:pPr marL="457200" marR="0" lvl="0" indent="-330200" algn="l" defTabSz="914400" rtl="0" eaLnBrk="1" fontAlgn="auto" latinLnBrk="0" hangingPunct="1">
              <a:lnSpc>
                <a:spcPct val="115000"/>
              </a:lnSpc>
              <a:spcBef>
                <a:spcPts val="1200"/>
              </a:spcBef>
              <a:spcAft>
                <a:spcPts val="0"/>
              </a:spcAft>
              <a:buClr>
                <a:srgbClr val="006633"/>
              </a:buClr>
              <a:buSzPts val="1600"/>
              <a:buFontTx/>
              <a:buAutoNum type="arabicPeriod"/>
              <a:tabLst/>
              <a:defRPr/>
            </a:pPr>
            <a:r>
              <a:rPr kumimoji="0" lang="en" sz="1600" b="0" i="0" u="none" strike="noStrike" kern="1200" cap="none" spc="0" normalizeH="0" baseline="0" noProof="0" dirty="0">
                <a:ln>
                  <a:noFill/>
                </a:ln>
                <a:solidFill>
                  <a:srgbClr val="000000"/>
                </a:solidFill>
                <a:effectLst/>
                <a:uLnTx/>
                <a:uFillTx/>
                <a:latin typeface="Tahoma"/>
                <a:ea typeface="+mn-ea"/>
                <a:cs typeface="+mn-cs"/>
              </a:rPr>
              <a:t>Increased subthreshold leakage due to AWL-VWL crosstalk</a:t>
            </a:r>
          </a:p>
          <a:p>
            <a:pPr marL="457200" marR="0" lvl="0" indent="-330200" algn="l" defTabSz="914400" rtl="0" eaLnBrk="1" fontAlgn="auto" latinLnBrk="0" hangingPunct="1">
              <a:lnSpc>
                <a:spcPct val="115000"/>
              </a:lnSpc>
              <a:spcBef>
                <a:spcPts val="0"/>
              </a:spcBef>
              <a:spcAft>
                <a:spcPts val="0"/>
              </a:spcAft>
              <a:buClr>
                <a:srgbClr val="006633"/>
              </a:buClr>
              <a:buSzPts val="1600"/>
              <a:buFontTx/>
              <a:buAutoNum type="arabicPeriod"/>
              <a:tabLst/>
              <a:defRPr/>
            </a:pPr>
            <a:r>
              <a:rPr kumimoji="0" lang="en" sz="1600" b="0" i="0" u="none" strike="noStrike" kern="1200" cap="none" spc="0" normalizeH="0" baseline="0" noProof="0" dirty="0">
                <a:ln>
                  <a:noFill/>
                </a:ln>
                <a:solidFill>
                  <a:srgbClr val="000000"/>
                </a:solidFill>
                <a:effectLst/>
                <a:uLnTx/>
                <a:uFillTx/>
                <a:latin typeface="Tahoma"/>
                <a:ea typeface="+mn-ea"/>
                <a:cs typeface="+mn-cs"/>
              </a:rPr>
              <a:t>Electron migration &amp; injection from A1</a:t>
            </a:r>
            <a:endParaRPr kumimoji="0" sz="1600" b="0" i="0" u="none" strike="noStrike" kern="1200" cap="none" spc="0" normalizeH="0" baseline="0" noProof="0" dirty="0">
              <a:ln>
                <a:noFill/>
              </a:ln>
              <a:solidFill>
                <a:srgbClr val="000000"/>
              </a:solidFill>
              <a:effectLst/>
              <a:uLnTx/>
              <a:uFillTx/>
              <a:latin typeface="Tahoma"/>
              <a:ea typeface="+mn-ea"/>
              <a:cs typeface="+mn-cs"/>
            </a:endParaRPr>
          </a:p>
          <a:p>
            <a:pPr marL="457200" marR="0" lvl="0" indent="-330200" algn="l" defTabSz="914400" rtl="0" eaLnBrk="1" fontAlgn="auto" latinLnBrk="0" hangingPunct="1">
              <a:lnSpc>
                <a:spcPct val="115000"/>
              </a:lnSpc>
              <a:spcBef>
                <a:spcPts val="0"/>
              </a:spcBef>
              <a:spcAft>
                <a:spcPts val="0"/>
              </a:spcAft>
              <a:buClr>
                <a:srgbClr val="006633"/>
              </a:buClr>
              <a:buSzPts val="1600"/>
              <a:buFontTx/>
              <a:buAutoNum type="arabicPeriod"/>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Passing gate effect from A2</a:t>
            </a:r>
          </a:p>
          <a:p>
            <a:pPr marL="457200" marR="0" lvl="0" indent="-330200" algn="l" defTabSz="914400" rtl="0" eaLnBrk="1" fontAlgn="auto" latinLnBrk="0" hangingPunct="1">
              <a:lnSpc>
                <a:spcPct val="115000"/>
              </a:lnSpc>
              <a:spcBef>
                <a:spcPts val="0"/>
              </a:spcBef>
              <a:spcAft>
                <a:spcPts val="0"/>
              </a:spcAft>
              <a:buClr>
                <a:srgbClr val="006633"/>
              </a:buClr>
              <a:buSzPts val="1600"/>
              <a:buFontTx/>
              <a:buAutoNum type="arabicPeriod"/>
              <a:tabLst/>
              <a:defRPr/>
            </a:pPr>
            <a:r>
              <a:rPr kumimoji="0" lang="en" sz="1600" b="0" i="0" u="none" strike="noStrike" kern="1200" cap="none" spc="0" normalizeH="0" baseline="0" noProof="0" dirty="0">
                <a:ln>
                  <a:noFill/>
                </a:ln>
                <a:solidFill>
                  <a:srgbClr val="000000"/>
                </a:solidFill>
                <a:effectLst/>
                <a:uLnTx/>
                <a:uFillTx/>
                <a:latin typeface="Tahoma"/>
                <a:ea typeface="+mn-ea"/>
                <a:cs typeface="+mn-cs"/>
              </a:rPr>
              <a:t>“Normal” leakage as time passes by</a:t>
            </a:r>
            <a:endParaRPr kumimoji="0"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Google Shape;640;p37">
            <a:extLst>
              <a:ext uri="{FF2B5EF4-FFF2-40B4-BE49-F238E27FC236}">
                <a16:creationId xmlns:a16="http://schemas.microsoft.com/office/drawing/2014/main" id="{2FA37992-A7BC-F7F1-54AE-D2C417903697}"/>
              </a:ext>
            </a:extLst>
          </p:cNvPr>
          <p:cNvSpPr txBox="1"/>
          <p:nvPr/>
        </p:nvSpPr>
        <p:spPr>
          <a:xfrm>
            <a:off x="1128444" y="3103587"/>
            <a:ext cx="612575"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A1</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Tree>
    <p:extLst>
      <p:ext uri="{BB962C8B-B14F-4D97-AF65-F5344CB8AC3E}">
        <p14:creationId xmlns:p14="http://schemas.microsoft.com/office/powerpoint/2010/main" val="1099151656"/>
      </p:ext>
    </p:extLst>
  </p:cSld>
  <p:clrMapOvr>
    <a:masterClrMapping/>
  </p:clrMapOvr>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Access Pattern - </a:t>
            </a:r>
            <a:r>
              <a:rPr lang="en-US" b="1" dirty="0" err="1"/>
              <a:t>RowHammer</a:t>
            </a:r>
            <a:endParaRPr lang="en-US" b="1"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indent="0">
              <a:lnSpc>
                <a:spcPct val="115000"/>
              </a:lnSpc>
              <a:spcBef>
                <a:spcPts val="0"/>
              </a:spcBef>
              <a:spcAft>
                <a:spcPts val="600"/>
              </a:spcAft>
              <a:buSzPts val="1800"/>
              <a:buNone/>
            </a:pPr>
            <a:r>
              <a:rPr lang="en-GB" b="1" dirty="0"/>
              <a:t>Half-Double</a:t>
            </a:r>
          </a:p>
          <a:p>
            <a:pPr marL="0" indent="0">
              <a:lnSpc>
                <a:spcPct val="115000"/>
              </a:lnSpc>
              <a:spcBef>
                <a:spcPts val="0"/>
              </a:spcBef>
              <a:spcAft>
                <a:spcPts val="600"/>
              </a:spcAft>
              <a:buSzPts val="1800"/>
              <a:buNone/>
            </a:pPr>
            <a:r>
              <a:rPr lang="en-GB" sz="2000" dirty="0">
                <a:solidFill>
                  <a:schemeClr val="tx1">
                    <a:lumMod val="50000"/>
                    <a:lumOff val="50000"/>
                  </a:schemeClr>
                </a:solidFill>
              </a:rPr>
              <a:t>Many Far Aggressor (FA) activations followed by only a few </a:t>
            </a:r>
            <a:br>
              <a:rPr lang="en-GB" sz="2000" dirty="0">
                <a:solidFill>
                  <a:schemeClr val="tx1">
                    <a:lumMod val="50000"/>
                    <a:lumOff val="50000"/>
                  </a:schemeClr>
                </a:solidFill>
              </a:rPr>
            </a:br>
            <a:r>
              <a:rPr lang="en-GB" sz="2000" dirty="0">
                <a:solidFill>
                  <a:schemeClr val="tx1">
                    <a:lumMod val="50000"/>
                    <a:lumOff val="50000"/>
                  </a:schemeClr>
                </a:solidFill>
              </a:rPr>
              <a:t>Near Aggressor (NA) activations causes bitflips in the Victim (V)</a:t>
            </a:r>
          </a:p>
        </p:txBody>
      </p:sp>
      <p:sp>
        <p:nvSpPr>
          <p:cNvPr id="3" name="Google Shape;628;p37">
            <a:extLst>
              <a:ext uri="{FF2B5EF4-FFF2-40B4-BE49-F238E27FC236}">
                <a16:creationId xmlns:a16="http://schemas.microsoft.com/office/drawing/2014/main" id="{1F28EA58-7998-4347-CDE2-7B449217DA62}"/>
              </a:ext>
            </a:extLst>
          </p:cNvPr>
          <p:cNvSpPr/>
          <p:nvPr/>
        </p:nvSpPr>
        <p:spPr>
          <a:xfrm>
            <a:off x="467544" y="4428892"/>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5" name="Google Shape;629;p37">
            <a:extLst>
              <a:ext uri="{FF2B5EF4-FFF2-40B4-BE49-F238E27FC236}">
                <a16:creationId xmlns:a16="http://schemas.microsoft.com/office/drawing/2014/main" id="{5AA71143-925C-31FD-B4E4-AA12643B7E2A}"/>
              </a:ext>
            </a:extLst>
          </p:cNvPr>
          <p:cNvSpPr/>
          <p:nvPr/>
        </p:nvSpPr>
        <p:spPr>
          <a:xfrm rot="10800000">
            <a:off x="2471547" y="394769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 name="Google Shape;630;p37">
            <a:extLst>
              <a:ext uri="{FF2B5EF4-FFF2-40B4-BE49-F238E27FC236}">
                <a16:creationId xmlns:a16="http://schemas.microsoft.com/office/drawing/2014/main" id="{2BA21E45-EAA6-751B-1704-F2BE8EACB89D}"/>
              </a:ext>
            </a:extLst>
          </p:cNvPr>
          <p:cNvSpPr/>
          <p:nvPr/>
        </p:nvSpPr>
        <p:spPr>
          <a:xfrm rot="10800000">
            <a:off x="717394" y="394769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Google Shape;631;p37">
            <a:extLst>
              <a:ext uri="{FF2B5EF4-FFF2-40B4-BE49-F238E27FC236}">
                <a16:creationId xmlns:a16="http://schemas.microsoft.com/office/drawing/2014/main" id="{1118E674-1B52-122E-9AF5-4BAFCE93BE20}"/>
              </a:ext>
            </a:extLst>
          </p:cNvPr>
          <p:cNvSpPr/>
          <p:nvPr/>
        </p:nvSpPr>
        <p:spPr>
          <a:xfrm rot="10800000">
            <a:off x="1615839" y="394769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Google Shape;632;p37">
            <a:extLst>
              <a:ext uri="{FF2B5EF4-FFF2-40B4-BE49-F238E27FC236}">
                <a16:creationId xmlns:a16="http://schemas.microsoft.com/office/drawing/2014/main" id="{A1F77BED-49FD-F73F-7358-E6FB757BB4A5}"/>
              </a:ext>
            </a:extLst>
          </p:cNvPr>
          <p:cNvSpPr/>
          <p:nvPr/>
        </p:nvSpPr>
        <p:spPr>
          <a:xfrm>
            <a:off x="1723694" y="3454017"/>
            <a:ext cx="333000" cy="522300"/>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Google Shape;633;p37">
            <a:extLst>
              <a:ext uri="{FF2B5EF4-FFF2-40B4-BE49-F238E27FC236}">
                <a16:creationId xmlns:a16="http://schemas.microsoft.com/office/drawing/2014/main" id="{9C527F88-60C5-95C0-AF19-8608578BCC18}"/>
              </a:ext>
            </a:extLst>
          </p:cNvPr>
          <p:cNvSpPr/>
          <p:nvPr/>
        </p:nvSpPr>
        <p:spPr>
          <a:xfrm>
            <a:off x="837669" y="294989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Google Shape;634;p37">
            <a:extLst>
              <a:ext uri="{FF2B5EF4-FFF2-40B4-BE49-F238E27FC236}">
                <a16:creationId xmlns:a16="http://schemas.microsoft.com/office/drawing/2014/main" id="{00A77A63-8FE3-0F85-5A7A-7682A649F799}"/>
              </a:ext>
            </a:extLst>
          </p:cNvPr>
          <p:cNvSpPr/>
          <p:nvPr/>
        </p:nvSpPr>
        <p:spPr>
          <a:xfrm>
            <a:off x="1166594" y="3947692"/>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12" name="Google Shape;635;p37">
            <a:extLst>
              <a:ext uri="{FF2B5EF4-FFF2-40B4-BE49-F238E27FC236}">
                <a16:creationId xmlns:a16="http://schemas.microsoft.com/office/drawing/2014/main" id="{F9D9F383-F484-A5F5-77E3-6CE6938EF8EA}"/>
              </a:ext>
            </a:extLst>
          </p:cNvPr>
          <p:cNvSpPr/>
          <p:nvPr/>
        </p:nvSpPr>
        <p:spPr>
          <a:xfrm>
            <a:off x="2044219" y="3947692"/>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Google Shape;636;p37">
            <a:extLst>
              <a:ext uri="{FF2B5EF4-FFF2-40B4-BE49-F238E27FC236}">
                <a16:creationId xmlns:a16="http://schemas.microsoft.com/office/drawing/2014/main" id="{04E45D11-2E89-F7BC-4227-D519133783EB}"/>
              </a:ext>
            </a:extLst>
          </p:cNvPr>
          <p:cNvSpPr/>
          <p:nvPr/>
        </p:nvSpPr>
        <p:spPr>
          <a:xfrm>
            <a:off x="2591844" y="294989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Google Shape;637;p37">
            <a:extLst>
              <a:ext uri="{FF2B5EF4-FFF2-40B4-BE49-F238E27FC236}">
                <a16:creationId xmlns:a16="http://schemas.microsoft.com/office/drawing/2014/main" id="{26840E07-30EF-406B-BA9B-3D6903B7A11C}"/>
              </a:ext>
            </a:extLst>
          </p:cNvPr>
          <p:cNvSpPr/>
          <p:nvPr/>
        </p:nvSpPr>
        <p:spPr>
          <a:xfrm>
            <a:off x="1690694" y="3853817"/>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5" name="Google Shape;638;p37">
            <a:extLst>
              <a:ext uri="{FF2B5EF4-FFF2-40B4-BE49-F238E27FC236}">
                <a16:creationId xmlns:a16="http://schemas.microsoft.com/office/drawing/2014/main" id="{B30D8338-C2E6-6DA7-C579-934E00641F80}"/>
              </a:ext>
            </a:extLst>
          </p:cNvPr>
          <p:cNvSpPr/>
          <p:nvPr/>
        </p:nvSpPr>
        <p:spPr>
          <a:xfrm>
            <a:off x="2945869" y="3976317"/>
            <a:ext cx="1131975" cy="1284475"/>
          </a:xfrm>
          <a:prstGeom prst="flowChartManualOperation">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6" name="Google Shape;639;p37">
            <a:extLst>
              <a:ext uri="{FF2B5EF4-FFF2-40B4-BE49-F238E27FC236}">
                <a16:creationId xmlns:a16="http://schemas.microsoft.com/office/drawing/2014/main" id="{49A369FE-A9DC-5D26-5E38-ACDFA7955241}"/>
              </a:ext>
            </a:extLst>
          </p:cNvPr>
          <p:cNvSpPr/>
          <p:nvPr/>
        </p:nvSpPr>
        <p:spPr>
          <a:xfrm>
            <a:off x="3170607" y="3818105"/>
            <a:ext cx="548700" cy="130555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7" name="Google Shape;640;p37">
            <a:extLst>
              <a:ext uri="{FF2B5EF4-FFF2-40B4-BE49-F238E27FC236}">
                <a16:creationId xmlns:a16="http://schemas.microsoft.com/office/drawing/2014/main" id="{EC5F6F26-E1F3-3CDD-60CD-016E2A39A433}"/>
              </a:ext>
            </a:extLst>
          </p:cNvPr>
          <p:cNvSpPr txBox="1"/>
          <p:nvPr/>
        </p:nvSpPr>
        <p:spPr>
          <a:xfrm>
            <a:off x="3128806" y="3323555"/>
            <a:ext cx="612575"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FA</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8" name="Google Shape;641;p37">
            <a:extLst>
              <a:ext uri="{FF2B5EF4-FFF2-40B4-BE49-F238E27FC236}">
                <a16:creationId xmlns:a16="http://schemas.microsoft.com/office/drawing/2014/main" id="{3D19082F-7318-2B6D-D412-B3A072E19F24}"/>
              </a:ext>
            </a:extLst>
          </p:cNvPr>
          <p:cNvSpPr txBox="1"/>
          <p:nvPr/>
        </p:nvSpPr>
        <p:spPr>
          <a:xfrm>
            <a:off x="2034784" y="3455342"/>
            <a:ext cx="552547"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NA</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9" name="Google Shape;642;p37">
            <a:extLst>
              <a:ext uri="{FF2B5EF4-FFF2-40B4-BE49-F238E27FC236}">
                <a16:creationId xmlns:a16="http://schemas.microsoft.com/office/drawing/2014/main" id="{F9E3654C-C8AC-E848-6514-FFA4F11347D7}"/>
              </a:ext>
            </a:extLst>
          </p:cNvPr>
          <p:cNvSpPr txBox="1"/>
          <p:nvPr/>
        </p:nvSpPr>
        <p:spPr>
          <a:xfrm>
            <a:off x="4397334" y="3188033"/>
            <a:ext cx="4317670" cy="218518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Tahoma"/>
                <a:ea typeface="+mn-ea"/>
                <a:cs typeface="+mn-cs"/>
              </a:rPr>
              <a:t>Hypothesized mechanisms</a:t>
            </a:r>
            <a:endParaRPr kumimoji="0" sz="1800" b="1" i="0" u="none" strike="noStrike" kern="1200" cap="none" spc="0" normalizeH="0" baseline="0" noProof="0" dirty="0">
              <a:ln>
                <a:noFill/>
              </a:ln>
              <a:solidFill>
                <a:srgbClr val="000000"/>
              </a:solidFill>
              <a:effectLst/>
              <a:uLnTx/>
              <a:uFillTx/>
              <a:latin typeface="Tahoma"/>
              <a:ea typeface="+mn-ea"/>
              <a:cs typeface="+mn-cs"/>
            </a:endParaRPr>
          </a:p>
          <a:p>
            <a:pPr marL="457200" marR="0" lvl="0" indent="-330200" algn="l" defTabSz="914400" rtl="0" eaLnBrk="1" fontAlgn="auto" latinLnBrk="0" hangingPunct="1">
              <a:lnSpc>
                <a:spcPct val="115000"/>
              </a:lnSpc>
              <a:spcBef>
                <a:spcPts val="1200"/>
              </a:spcBef>
              <a:spcAft>
                <a:spcPts val="0"/>
              </a:spcAft>
              <a:buClr>
                <a:srgbClr val="006633"/>
              </a:buClr>
              <a:buSzPts val="1600"/>
              <a:buFontTx/>
              <a:buAutoNum type="arabicPeriod"/>
              <a:tabLst/>
              <a:defRPr/>
            </a:pPr>
            <a:r>
              <a:rPr kumimoji="0" lang="en-GB" sz="1600" b="0" i="0" u="none" strike="noStrike" kern="1200" cap="none" spc="0" normalizeH="0" baseline="0" noProof="0" dirty="0">
                <a:ln>
                  <a:noFill/>
                </a:ln>
                <a:solidFill>
                  <a:srgbClr val="000000"/>
                </a:solidFill>
                <a:effectLst/>
                <a:uLnTx/>
                <a:uFillTx/>
                <a:latin typeface="Tahoma"/>
                <a:ea typeface="+mn-ea"/>
                <a:cs typeface="+mn-cs"/>
              </a:rPr>
              <a:t>Frequent FA activation accumulates electrons near the NA side</a:t>
            </a:r>
          </a:p>
          <a:p>
            <a:pPr marL="457200" marR="0" lvl="0" indent="-330200" algn="l" defTabSz="914400" rtl="0" eaLnBrk="1" fontAlgn="auto" latinLnBrk="0" hangingPunct="1">
              <a:lnSpc>
                <a:spcPct val="115000"/>
              </a:lnSpc>
              <a:spcBef>
                <a:spcPts val="1200"/>
              </a:spcBef>
              <a:spcAft>
                <a:spcPts val="0"/>
              </a:spcAft>
              <a:buClr>
                <a:srgbClr val="006633"/>
              </a:buClr>
              <a:buSzPts val="1600"/>
              <a:buFontTx/>
              <a:buAutoNum type="arabicPeriod"/>
              <a:tabLst/>
              <a:defRPr/>
            </a:pPr>
            <a:r>
              <a:rPr kumimoji="0" lang="en-GB" sz="1600" b="0" i="0" u="none" strike="noStrike" kern="1200" cap="none" spc="0" normalizeH="0" baseline="0" noProof="0" dirty="0">
                <a:ln>
                  <a:noFill/>
                </a:ln>
                <a:solidFill>
                  <a:srgbClr val="000000"/>
                </a:solidFill>
                <a:effectLst/>
                <a:uLnTx/>
                <a:uFillTx/>
                <a:latin typeface="Tahoma"/>
                <a:ea typeface="+mn-ea"/>
                <a:cs typeface="+mn-cs"/>
              </a:rPr>
              <a:t>Few NA activations causes those electrons to migrate and inject into V</a:t>
            </a:r>
          </a:p>
          <a:p>
            <a:pPr marL="127000" marR="0" lvl="0" indent="0" algn="l" defTabSz="914400" rtl="0" eaLnBrk="1" fontAlgn="auto" latinLnBrk="0" hangingPunct="1">
              <a:lnSpc>
                <a:spcPct val="115000"/>
              </a:lnSpc>
              <a:spcBef>
                <a:spcPts val="0"/>
              </a:spcBef>
              <a:spcAft>
                <a:spcPts val="0"/>
              </a:spcAft>
              <a:buClr>
                <a:srgbClr val="006633"/>
              </a:buClr>
              <a:buSzPts val="1600"/>
              <a:buFontTx/>
              <a:buNone/>
              <a:tabLst/>
              <a:defRPr/>
            </a:pPr>
            <a:endParaRPr kumimoji="0"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Google Shape;640;p37">
            <a:extLst>
              <a:ext uri="{FF2B5EF4-FFF2-40B4-BE49-F238E27FC236}">
                <a16:creationId xmlns:a16="http://schemas.microsoft.com/office/drawing/2014/main" id="{2FA37992-A7BC-F7F1-54AE-D2C417903697}"/>
              </a:ext>
            </a:extLst>
          </p:cNvPr>
          <p:cNvSpPr txBox="1"/>
          <p:nvPr/>
        </p:nvSpPr>
        <p:spPr>
          <a:xfrm>
            <a:off x="1118466" y="3454016"/>
            <a:ext cx="612575"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21" name="Google Shape;758;p42">
            <a:extLst>
              <a:ext uri="{FF2B5EF4-FFF2-40B4-BE49-F238E27FC236}">
                <a16:creationId xmlns:a16="http://schemas.microsoft.com/office/drawing/2014/main" id="{BC9CC556-62C8-CB87-FFA8-35F9D8DC1126}"/>
              </a:ext>
            </a:extLst>
          </p:cNvPr>
          <p:cNvSpPr txBox="1"/>
          <p:nvPr/>
        </p:nvSpPr>
        <p:spPr>
          <a:xfrm>
            <a:off x="2545546" y="2895969"/>
            <a:ext cx="446106"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endParaRPr>
          </a:p>
        </p:txBody>
      </p:sp>
      <p:sp>
        <p:nvSpPr>
          <p:cNvPr id="22" name="Google Shape;759;p42">
            <a:extLst>
              <a:ext uri="{FF2B5EF4-FFF2-40B4-BE49-F238E27FC236}">
                <a16:creationId xmlns:a16="http://schemas.microsoft.com/office/drawing/2014/main" id="{03C18601-AF2D-91ED-4E9E-72221CA64E69}"/>
              </a:ext>
            </a:extLst>
          </p:cNvPr>
          <p:cNvSpPr txBox="1"/>
          <p:nvPr/>
        </p:nvSpPr>
        <p:spPr>
          <a:xfrm>
            <a:off x="2587934" y="3194769"/>
            <a:ext cx="446106"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endParaRPr>
          </a:p>
        </p:txBody>
      </p:sp>
      <p:sp>
        <p:nvSpPr>
          <p:cNvPr id="23" name="Google Shape;760;p42">
            <a:extLst>
              <a:ext uri="{FF2B5EF4-FFF2-40B4-BE49-F238E27FC236}">
                <a16:creationId xmlns:a16="http://schemas.microsoft.com/office/drawing/2014/main" id="{596878B4-4E19-9E67-9467-952E5BB86EF2}"/>
              </a:ext>
            </a:extLst>
          </p:cNvPr>
          <p:cNvSpPr txBox="1"/>
          <p:nvPr/>
        </p:nvSpPr>
        <p:spPr>
          <a:xfrm>
            <a:off x="2587934" y="3394869"/>
            <a:ext cx="446106"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endParaRPr>
          </a:p>
        </p:txBody>
      </p:sp>
      <p:sp>
        <p:nvSpPr>
          <p:cNvPr id="24" name="Google Shape;761;p42">
            <a:extLst>
              <a:ext uri="{FF2B5EF4-FFF2-40B4-BE49-F238E27FC236}">
                <a16:creationId xmlns:a16="http://schemas.microsoft.com/office/drawing/2014/main" id="{DEF00C4C-2944-8946-957B-630D2BD12D78}"/>
              </a:ext>
            </a:extLst>
          </p:cNvPr>
          <p:cNvSpPr txBox="1"/>
          <p:nvPr/>
        </p:nvSpPr>
        <p:spPr>
          <a:xfrm>
            <a:off x="740612" y="2937243"/>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25" name="Google Shape;762;p42">
            <a:extLst>
              <a:ext uri="{FF2B5EF4-FFF2-40B4-BE49-F238E27FC236}">
                <a16:creationId xmlns:a16="http://schemas.microsoft.com/office/drawing/2014/main" id="{98A649DF-C2DF-E6E1-DFE3-F60967A4C044}"/>
              </a:ext>
            </a:extLst>
          </p:cNvPr>
          <p:cNvSpPr txBox="1"/>
          <p:nvPr/>
        </p:nvSpPr>
        <p:spPr>
          <a:xfrm>
            <a:off x="697362" y="3205518"/>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endParaRPr>
          </a:p>
        </p:txBody>
      </p:sp>
      <p:sp>
        <p:nvSpPr>
          <p:cNvPr id="26" name="Google Shape;763;p42">
            <a:extLst>
              <a:ext uri="{FF2B5EF4-FFF2-40B4-BE49-F238E27FC236}">
                <a16:creationId xmlns:a16="http://schemas.microsoft.com/office/drawing/2014/main" id="{BBCADB9C-ACD6-16EC-3087-38FE5B7E1A54}"/>
              </a:ext>
            </a:extLst>
          </p:cNvPr>
          <p:cNvSpPr txBox="1"/>
          <p:nvPr/>
        </p:nvSpPr>
        <p:spPr>
          <a:xfrm>
            <a:off x="740637" y="3436143"/>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endParaRPr>
          </a:p>
        </p:txBody>
      </p:sp>
    </p:spTree>
    <p:extLst>
      <p:ext uri="{BB962C8B-B14F-4D97-AF65-F5344CB8AC3E}">
        <p14:creationId xmlns:p14="http://schemas.microsoft.com/office/powerpoint/2010/main" val="1230720738"/>
      </p:ext>
    </p:extLst>
  </p:cSld>
  <p:clrMapOvr>
    <a:masterClrMapping/>
  </p:clrMapOvr>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Access Pattern - </a:t>
            </a:r>
            <a:r>
              <a:rPr lang="en-US" b="1" dirty="0" err="1"/>
              <a:t>RowHammer</a:t>
            </a:r>
            <a:endParaRPr lang="en-US" b="1"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indent="0">
              <a:lnSpc>
                <a:spcPct val="115000"/>
              </a:lnSpc>
              <a:spcBef>
                <a:spcPts val="0"/>
              </a:spcBef>
              <a:spcAft>
                <a:spcPts val="600"/>
              </a:spcAft>
              <a:buSzPts val="1800"/>
              <a:buNone/>
            </a:pPr>
            <a:r>
              <a:rPr lang="en-GB" b="1" dirty="0"/>
              <a:t>Half-Double</a:t>
            </a:r>
          </a:p>
          <a:p>
            <a:pPr marL="0" indent="0">
              <a:lnSpc>
                <a:spcPct val="115000"/>
              </a:lnSpc>
              <a:spcBef>
                <a:spcPts val="0"/>
              </a:spcBef>
              <a:spcAft>
                <a:spcPts val="600"/>
              </a:spcAft>
              <a:buSzPts val="1800"/>
              <a:buNone/>
            </a:pPr>
            <a:r>
              <a:rPr lang="en-GB" sz="2000" dirty="0">
                <a:solidFill>
                  <a:schemeClr val="tx1">
                    <a:lumMod val="50000"/>
                    <a:lumOff val="50000"/>
                  </a:schemeClr>
                </a:solidFill>
              </a:rPr>
              <a:t>Many Far Aggressor (FA) activations followed by only a few </a:t>
            </a:r>
            <a:br>
              <a:rPr lang="en-GB" sz="2000" dirty="0">
                <a:solidFill>
                  <a:schemeClr val="tx1">
                    <a:lumMod val="50000"/>
                    <a:lumOff val="50000"/>
                  </a:schemeClr>
                </a:solidFill>
              </a:rPr>
            </a:br>
            <a:r>
              <a:rPr lang="en-GB" sz="2000" dirty="0">
                <a:solidFill>
                  <a:schemeClr val="tx1">
                    <a:lumMod val="50000"/>
                    <a:lumOff val="50000"/>
                  </a:schemeClr>
                </a:solidFill>
              </a:rPr>
              <a:t>Near Aggressor (NA) activations causes bitflips in the Victim (V)</a:t>
            </a:r>
          </a:p>
        </p:txBody>
      </p:sp>
      <p:sp>
        <p:nvSpPr>
          <p:cNvPr id="3" name="Google Shape;628;p37">
            <a:extLst>
              <a:ext uri="{FF2B5EF4-FFF2-40B4-BE49-F238E27FC236}">
                <a16:creationId xmlns:a16="http://schemas.microsoft.com/office/drawing/2014/main" id="{1F28EA58-7998-4347-CDE2-7B449217DA62}"/>
              </a:ext>
            </a:extLst>
          </p:cNvPr>
          <p:cNvSpPr/>
          <p:nvPr/>
        </p:nvSpPr>
        <p:spPr>
          <a:xfrm>
            <a:off x="467544" y="4428892"/>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5" name="Google Shape;629;p37">
            <a:extLst>
              <a:ext uri="{FF2B5EF4-FFF2-40B4-BE49-F238E27FC236}">
                <a16:creationId xmlns:a16="http://schemas.microsoft.com/office/drawing/2014/main" id="{5AA71143-925C-31FD-B4E4-AA12643B7E2A}"/>
              </a:ext>
            </a:extLst>
          </p:cNvPr>
          <p:cNvSpPr/>
          <p:nvPr/>
        </p:nvSpPr>
        <p:spPr>
          <a:xfrm rot="10800000">
            <a:off x="2471547" y="394769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 name="Google Shape;630;p37">
            <a:extLst>
              <a:ext uri="{FF2B5EF4-FFF2-40B4-BE49-F238E27FC236}">
                <a16:creationId xmlns:a16="http://schemas.microsoft.com/office/drawing/2014/main" id="{2BA21E45-EAA6-751B-1704-F2BE8EACB89D}"/>
              </a:ext>
            </a:extLst>
          </p:cNvPr>
          <p:cNvSpPr/>
          <p:nvPr/>
        </p:nvSpPr>
        <p:spPr>
          <a:xfrm rot="10800000">
            <a:off x="717394" y="394769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Google Shape;631;p37">
            <a:extLst>
              <a:ext uri="{FF2B5EF4-FFF2-40B4-BE49-F238E27FC236}">
                <a16:creationId xmlns:a16="http://schemas.microsoft.com/office/drawing/2014/main" id="{1118E674-1B52-122E-9AF5-4BAFCE93BE20}"/>
              </a:ext>
            </a:extLst>
          </p:cNvPr>
          <p:cNvSpPr/>
          <p:nvPr/>
        </p:nvSpPr>
        <p:spPr>
          <a:xfrm rot="10800000">
            <a:off x="1615839" y="394769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Google Shape;632;p37">
            <a:extLst>
              <a:ext uri="{FF2B5EF4-FFF2-40B4-BE49-F238E27FC236}">
                <a16:creationId xmlns:a16="http://schemas.microsoft.com/office/drawing/2014/main" id="{A1F77BED-49FD-F73F-7358-E6FB757BB4A5}"/>
              </a:ext>
            </a:extLst>
          </p:cNvPr>
          <p:cNvSpPr/>
          <p:nvPr/>
        </p:nvSpPr>
        <p:spPr>
          <a:xfrm>
            <a:off x="1723694" y="3454017"/>
            <a:ext cx="333000" cy="522300"/>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Google Shape;633;p37">
            <a:extLst>
              <a:ext uri="{FF2B5EF4-FFF2-40B4-BE49-F238E27FC236}">
                <a16:creationId xmlns:a16="http://schemas.microsoft.com/office/drawing/2014/main" id="{9C527F88-60C5-95C0-AF19-8608578BCC18}"/>
              </a:ext>
            </a:extLst>
          </p:cNvPr>
          <p:cNvSpPr/>
          <p:nvPr/>
        </p:nvSpPr>
        <p:spPr>
          <a:xfrm>
            <a:off x="837669" y="294989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Google Shape;634;p37">
            <a:extLst>
              <a:ext uri="{FF2B5EF4-FFF2-40B4-BE49-F238E27FC236}">
                <a16:creationId xmlns:a16="http://schemas.microsoft.com/office/drawing/2014/main" id="{00A77A63-8FE3-0F85-5A7A-7682A649F799}"/>
              </a:ext>
            </a:extLst>
          </p:cNvPr>
          <p:cNvSpPr/>
          <p:nvPr/>
        </p:nvSpPr>
        <p:spPr>
          <a:xfrm>
            <a:off x="1166594" y="3947692"/>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12" name="Google Shape;635;p37">
            <a:extLst>
              <a:ext uri="{FF2B5EF4-FFF2-40B4-BE49-F238E27FC236}">
                <a16:creationId xmlns:a16="http://schemas.microsoft.com/office/drawing/2014/main" id="{F9D9F383-F484-A5F5-77E3-6CE6938EF8EA}"/>
              </a:ext>
            </a:extLst>
          </p:cNvPr>
          <p:cNvSpPr/>
          <p:nvPr/>
        </p:nvSpPr>
        <p:spPr>
          <a:xfrm>
            <a:off x="2044219" y="3947692"/>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Google Shape;636;p37">
            <a:extLst>
              <a:ext uri="{FF2B5EF4-FFF2-40B4-BE49-F238E27FC236}">
                <a16:creationId xmlns:a16="http://schemas.microsoft.com/office/drawing/2014/main" id="{04E45D11-2E89-F7BC-4227-D519133783EB}"/>
              </a:ext>
            </a:extLst>
          </p:cNvPr>
          <p:cNvSpPr/>
          <p:nvPr/>
        </p:nvSpPr>
        <p:spPr>
          <a:xfrm>
            <a:off x="2591844" y="294989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Google Shape;637;p37">
            <a:extLst>
              <a:ext uri="{FF2B5EF4-FFF2-40B4-BE49-F238E27FC236}">
                <a16:creationId xmlns:a16="http://schemas.microsoft.com/office/drawing/2014/main" id="{26840E07-30EF-406B-BA9B-3D6903B7A11C}"/>
              </a:ext>
            </a:extLst>
          </p:cNvPr>
          <p:cNvSpPr/>
          <p:nvPr/>
        </p:nvSpPr>
        <p:spPr>
          <a:xfrm>
            <a:off x="1690694" y="3853817"/>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5" name="Google Shape;638;p37">
            <a:extLst>
              <a:ext uri="{FF2B5EF4-FFF2-40B4-BE49-F238E27FC236}">
                <a16:creationId xmlns:a16="http://schemas.microsoft.com/office/drawing/2014/main" id="{B30D8338-C2E6-6DA7-C579-934E00641F80}"/>
              </a:ext>
            </a:extLst>
          </p:cNvPr>
          <p:cNvSpPr/>
          <p:nvPr/>
        </p:nvSpPr>
        <p:spPr>
          <a:xfrm>
            <a:off x="2945869" y="3976317"/>
            <a:ext cx="1131975" cy="1284475"/>
          </a:xfrm>
          <a:prstGeom prst="flowChartManualOperation">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6" name="Google Shape;639;p37">
            <a:extLst>
              <a:ext uri="{FF2B5EF4-FFF2-40B4-BE49-F238E27FC236}">
                <a16:creationId xmlns:a16="http://schemas.microsoft.com/office/drawing/2014/main" id="{49A369FE-A9DC-5D26-5E38-ACDFA7955241}"/>
              </a:ext>
            </a:extLst>
          </p:cNvPr>
          <p:cNvSpPr/>
          <p:nvPr/>
        </p:nvSpPr>
        <p:spPr>
          <a:xfrm>
            <a:off x="3170607" y="3818105"/>
            <a:ext cx="548700" cy="1305550"/>
          </a:xfrm>
          <a:prstGeom prst="flowChartManualOperation">
            <a:avLst/>
          </a:prstGeom>
          <a:solidFill>
            <a:srgbClr val="EFEFEF"/>
          </a:solidFill>
          <a:ln w="7620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7" name="Google Shape;640;p37">
            <a:extLst>
              <a:ext uri="{FF2B5EF4-FFF2-40B4-BE49-F238E27FC236}">
                <a16:creationId xmlns:a16="http://schemas.microsoft.com/office/drawing/2014/main" id="{EC5F6F26-E1F3-3CDD-60CD-016E2A39A433}"/>
              </a:ext>
            </a:extLst>
          </p:cNvPr>
          <p:cNvSpPr txBox="1"/>
          <p:nvPr/>
        </p:nvSpPr>
        <p:spPr>
          <a:xfrm>
            <a:off x="3128806" y="3323555"/>
            <a:ext cx="612575"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C00000"/>
                </a:solidFill>
                <a:effectLst/>
                <a:uLnTx/>
                <a:uFillTx/>
                <a:latin typeface="Proxima Nova"/>
                <a:ea typeface="Proxima Nova"/>
                <a:cs typeface="Proxima Nova"/>
                <a:sym typeface="Proxima Nova"/>
              </a:rPr>
              <a:t>FA</a:t>
            </a:r>
            <a:endParaRPr kumimoji="0" sz="1800" b="1" i="0" u="none" strike="noStrike" kern="1200" cap="none" spc="0" normalizeH="0" baseline="0" noProof="0" dirty="0">
              <a:ln>
                <a:noFill/>
              </a:ln>
              <a:solidFill>
                <a:srgbClr val="C00000"/>
              </a:solidFill>
              <a:effectLst/>
              <a:uLnTx/>
              <a:uFillTx/>
              <a:latin typeface="Proxima Nova"/>
              <a:ea typeface="Proxima Nova"/>
              <a:cs typeface="Proxima Nova"/>
              <a:sym typeface="Proxima Nova"/>
            </a:endParaRPr>
          </a:p>
        </p:txBody>
      </p:sp>
      <p:sp>
        <p:nvSpPr>
          <p:cNvPr id="18" name="Google Shape;641;p37">
            <a:extLst>
              <a:ext uri="{FF2B5EF4-FFF2-40B4-BE49-F238E27FC236}">
                <a16:creationId xmlns:a16="http://schemas.microsoft.com/office/drawing/2014/main" id="{3D19082F-7318-2B6D-D412-B3A072E19F24}"/>
              </a:ext>
            </a:extLst>
          </p:cNvPr>
          <p:cNvSpPr txBox="1"/>
          <p:nvPr/>
        </p:nvSpPr>
        <p:spPr>
          <a:xfrm>
            <a:off x="2034784" y="3455342"/>
            <a:ext cx="552547"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NA</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9" name="Google Shape;642;p37">
            <a:extLst>
              <a:ext uri="{FF2B5EF4-FFF2-40B4-BE49-F238E27FC236}">
                <a16:creationId xmlns:a16="http://schemas.microsoft.com/office/drawing/2014/main" id="{F9E3654C-C8AC-E848-6514-FFA4F11347D7}"/>
              </a:ext>
            </a:extLst>
          </p:cNvPr>
          <p:cNvSpPr txBox="1"/>
          <p:nvPr/>
        </p:nvSpPr>
        <p:spPr>
          <a:xfrm>
            <a:off x="4397334" y="3188033"/>
            <a:ext cx="4317670" cy="218518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Tahoma"/>
                <a:ea typeface="+mn-ea"/>
                <a:cs typeface="+mn-cs"/>
              </a:rPr>
              <a:t>Hypothesized mechanisms</a:t>
            </a:r>
            <a:endParaRPr kumimoji="0" sz="1800" b="1" i="0" u="none" strike="noStrike" kern="1200" cap="none" spc="0" normalizeH="0" baseline="0" noProof="0" dirty="0">
              <a:ln>
                <a:noFill/>
              </a:ln>
              <a:solidFill>
                <a:srgbClr val="000000"/>
              </a:solidFill>
              <a:effectLst/>
              <a:uLnTx/>
              <a:uFillTx/>
              <a:latin typeface="Tahoma"/>
              <a:ea typeface="+mn-ea"/>
              <a:cs typeface="+mn-cs"/>
            </a:endParaRPr>
          </a:p>
          <a:p>
            <a:pPr marL="457200" marR="0" lvl="0" indent="-330200" algn="l" defTabSz="914400" rtl="0" eaLnBrk="1" fontAlgn="auto" latinLnBrk="0" hangingPunct="1">
              <a:lnSpc>
                <a:spcPct val="115000"/>
              </a:lnSpc>
              <a:spcBef>
                <a:spcPts val="1200"/>
              </a:spcBef>
              <a:spcAft>
                <a:spcPts val="0"/>
              </a:spcAft>
              <a:buClr>
                <a:srgbClr val="006633"/>
              </a:buClr>
              <a:buSzPts val="1600"/>
              <a:buFontTx/>
              <a:buAutoNum type="arabicPeriod"/>
              <a:tabLst/>
              <a:defRPr/>
            </a:pPr>
            <a:r>
              <a:rPr kumimoji="0" lang="en-GB" sz="1600" b="0" i="0" u="none" strike="noStrike" kern="1200" cap="none" spc="0" normalizeH="0" baseline="0" noProof="0" dirty="0">
                <a:ln>
                  <a:noFill/>
                </a:ln>
                <a:solidFill>
                  <a:srgbClr val="C00000"/>
                </a:solidFill>
                <a:effectLst/>
                <a:uLnTx/>
                <a:uFillTx/>
                <a:latin typeface="Tahoma"/>
                <a:ea typeface="+mn-ea"/>
                <a:cs typeface="+mn-cs"/>
              </a:rPr>
              <a:t>Frequent FA activation accumulates electrons near the NA side</a:t>
            </a:r>
          </a:p>
          <a:p>
            <a:pPr marL="457200" marR="0" lvl="0" indent="-330200" algn="l" defTabSz="914400" rtl="0" eaLnBrk="1" fontAlgn="auto" latinLnBrk="0" hangingPunct="1">
              <a:lnSpc>
                <a:spcPct val="115000"/>
              </a:lnSpc>
              <a:spcBef>
                <a:spcPts val="1200"/>
              </a:spcBef>
              <a:spcAft>
                <a:spcPts val="0"/>
              </a:spcAft>
              <a:buClr>
                <a:srgbClr val="006633"/>
              </a:buClr>
              <a:buSzPts val="1600"/>
              <a:buFontTx/>
              <a:buAutoNum type="arabicPeriod"/>
              <a:tabLst/>
              <a:defRPr/>
            </a:pPr>
            <a:r>
              <a:rPr kumimoji="0" lang="en-GB" sz="1600" b="0" i="0" u="none" strike="noStrike" kern="1200" cap="none" spc="0" normalizeH="0" baseline="0" noProof="0" dirty="0">
                <a:ln>
                  <a:noFill/>
                </a:ln>
                <a:solidFill>
                  <a:srgbClr val="000000"/>
                </a:solidFill>
                <a:effectLst/>
                <a:uLnTx/>
                <a:uFillTx/>
                <a:latin typeface="Tahoma"/>
                <a:ea typeface="+mn-ea"/>
                <a:cs typeface="+mn-cs"/>
              </a:rPr>
              <a:t>Few NA activations causes those electrons to migrate and inject into V</a:t>
            </a:r>
          </a:p>
          <a:p>
            <a:pPr marL="127000" marR="0" lvl="0" indent="0" algn="l" defTabSz="914400" rtl="0" eaLnBrk="1" fontAlgn="auto" latinLnBrk="0" hangingPunct="1">
              <a:lnSpc>
                <a:spcPct val="115000"/>
              </a:lnSpc>
              <a:spcBef>
                <a:spcPts val="0"/>
              </a:spcBef>
              <a:spcAft>
                <a:spcPts val="0"/>
              </a:spcAft>
              <a:buClr>
                <a:srgbClr val="006633"/>
              </a:buClr>
              <a:buSzPts val="1600"/>
              <a:buFontTx/>
              <a:buNone/>
              <a:tabLst/>
              <a:defRPr/>
            </a:pPr>
            <a:endParaRPr kumimoji="0"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Google Shape;640;p37">
            <a:extLst>
              <a:ext uri="{FF2B5EF4-FFF2-40B4-BE49-F238E27FC236}">
                <a16:creationId xmlns:a16="http://schemas.microsoft.com/office/drawing/2014/main" id="{2FA37992-A7BC-F7F1-54AE-D2C417903697}"/>
              </a:ext>
            </a:extLst>
          </p:cNvPr>
          <p:cNvSpPr txBox="1"/>
          <p:nvPr/>
        </p:nvSpPr>
        <p:spPr>
          <a:xfrm>
            <a:off x="1118466" y="3454016"/>
            <a:ext cx="612575"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21" name="Google Shape;758;p42">
            <a:extLst>
              <a:ext uri="{FF2B5EF4-FFF2-40B4-BE49-F238E27FC236}">
                <a16:creationId xmlns:a16="http://schemas.microsoft.com/office/drawing/2014/main" id="{BC9CC556-62C8-CB87-FFA8-35F9D8DC1126}"/>
              </a:ext>
            </a:extLst>
          </p:cNvPr>
          <p:cNvSpPr txBox="1"/>
          <p:nvPr/>
        </p:nvSpPr>
        <p:spPr>
          <a:xfrm>
            <a:off x="2545546" y="2895969"/>
            <a:ext cx="446106"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endParaRPr>
          </a:p>
        </p:txBody>
      </p:sp>
      <p:sp>
        <p:nvSpPr>
          <p:cNvPr id="22" name="Google Shape;759;p42">
            <a:extLst>
              <a:ext uri="{FF2B5EF4-FFF2-40B4-BE49-F238E27FC236}">
                <a16:creationId xmlns:a16="http://schemas.microsoft.com/office/drawing/2014/main" id="{03C18601-AF2D-91ED-4E9E-72221CA64E69}"/>
              </a:ext>
            </a:extLst>
          </p:cNvPr>
          <p:cNvSpPr txBox="1"/>
          <p:nvPr/>
        </p:nvSpPr>
        <p:spPr>
          <a:xfrm>
            <a:off x="2587934" y="3194769"/>
            <a:ext cx="446106"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endParaRPr>
          </a:p>
        </p:txBody>
      </p:sp>
      <p:sp>
        <p:nvSpPr>
          <p:cNvPr id="24" name="Google Shape;761;p42">
            <a:extLst>
              <a:ext uri="{FF2B5EF4-FFF2-40B4-BE49-F238E27FC236}">
                <a16:creationId xmlns:a16="http://schemas.microsoft.com/office/drawing/2014/main" id="{DEF00C4C-2944-8946-957B-630D2BD12D78}"/>
              </a:ext>
            </a:extLst>
          </p:cNvPr>
          <p:cNvSpPr txBox="1"/>
          <p:nvPr/>
        </p:nvSpPr>
        <p:spPr>
          <a:xfrm>
            <a:off x="740612" y="2937243"/>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25" name="Google Shape;762;p42">
            <a:extLst>
              <a:ext uri="{FF2B5EF4-FFF2-40B4-BE49-F238E27FC236}">
                <a16:creationId xmlns:a16="http://schemas.microsoft.com/office/drawing/2014/main" id="{98A649DF-C2DF-E6E1-DFE3-F60967A4C044}"/>
              </a:ext>
            </a:extLst>
          </p:cNvPr>
          <p:cNvSpPr txBox="1"/>
          <p:nvPr/>
        </p:nvSpPr>
        <p:spPr>
          <a:xfrm>
            <a:off x="697362" y="3205518"/>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endParaRPr>
          </a:p>
        </p:txBody>
      </p:sp>
      <p:sp>
        <p:nvSpPr>
          <p:cNvPr id="26" name="Google Shape;763;p42">
            <a:extLst>
              <a:ext uri="{FF2B5EF4-FFF2-40B4-BE49-F238E27FC236}">
                <a16:creationId xmlns:a16="http://schemas.microsoft.com/office/drawing/2014/main" id="{BBCADB9C-ACD6-16EC-3087-38FE5B7E1A54}"/>
              </a:ext>
            </a:extLst>
          </p:cNvPr>
          <p:cNvSpPr txBox="1"/>
          <p:nvPr/>
        </p:nvSpPr>
        <p:spPr>
          <a:xfrm>
            <a:off x="740637" y="3436143"/>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endParaRPr>
          </a:p>
        </p:txBody>
      </p:sp>
      <p:sp>
        <p:nvSpPr>
          <p:cNvPr id="27" name="Oval 26">
            <a:extLst>
              <a:ext uri="{FF2B5EF4-FFF2-40B4-BE49-F238E27FC236}">
                <a16:creationId xmlns:a16="http://schemas.microsoft.com/office/drawing/2014/main" id="{5F5BF15F-4D87-B899-61BB-2BC53A80C2EC}"/>
              </a:ext>
            </a:extLst>
          </p:cNvPr>
          <p:cNvSpPr/>
          <p:nvPr/>
        </p:nvSpPr>
        <p:spPr>
          <a:xfrm>
            <a:off x="2389274" y="4260181"/>
            <a:ext cx="739532" cy="1021686"/>
          </a:xfrm>
          <a:prstGeom prst="ellipse">
            <a:avLst/>
          </a:prstGeom>
          <a:noFill/>
          <a:ln w="28575">
            <a:solidFill>
              <a:srgbClr val="C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Google Shape;760;p42">
            <a:extLst>
              <a:ext uri="{FF2B5EF4-FFF2-40B4-BE49-F238E27FC236}">
                <a16:creationId xmlns:a16="http://schemas.microsoft.com/office/drawing/2014/main" id="{23AB2FE0-C540-5A78-A75F-A4F190EA22C5}"/>
              </a:ext>
            </a:extLst>
          </p:cNvPr>
          <p:cNvSpPr txBox="1"/>
          <p:nvPr/>
        </p:nvSpPr>
        <p:spPr>
          <a:xfrm>
            <a:off x="2671089" y="4552187"/>
            <a:ext cx="446106"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endParaRPr>
          </a:p>
        </p:txBody>
      </p:sp>
    </p:spTree>
    <p:extLst>
      <p:ext uri="{BB962C8B-B14F-4D97-AF65-F5344CB8AC3E}">
        <p14:creationId xmlns:p14="http://schemas.microsoft.com/office/powerpoint/2010/main" val="605156180"/>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Access Pattern - </a:t>
            </a:r>
            <a:r>
              <a:rPr lang="en-US" b="1" dirty="0" err="1"/>
              <a:t>RowHammer</a:t>
            </a:r>
            <a:endParaRPr lang="en-US" b="1"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indent="0">
              <a:lnSpc>
                <a:spcPct val="115000"/>
              </a:lnSpc>
              <a:spcBef>
                <a:spcPts val="0"/>
              </a:spcBef>
              <a:spcAft>
                <a:spcPts val="600"/>
              </a:spcAft>
              <a:buSzPts val="1800"/>
              <a:buNone/>
            </a:pPr>
            <a:r>
              <a:rPr lang="en-GB" b="1" dirty="0"/>
              <a:t>Half-Double</a:t>
            </a:r>
          </a:p>
          <a:p>
            <a:pPr marL="0" indent="0">
              <a:lnSpc>
                <a:spcPct val="115000"/>
              </a:lnSpc>
              <a:spcBef>
                <a:spcPts val="0"/>
              </a:spcBef>
              <a:spcAft>
                <a:spcPts val="600"/>
              </a:spcAft>
              <a:buSzPts val="1800"/>
              <a:buNone/>
            </a:pPr>
            <a:r>
              <a:rPr lang="en-GB" sz="2000" dirty="0">
                <a:solidFill>
                  <a:schemeClr val="tx1">
                    <a:lumMod val="50000"/>
                    <a:lumOff val="50000"/>
                  </a:schemeClr>
                </a:solidFill>
              </a:rPr>
              <a:t>Many Far Aggressor (FA) activations followed by only a few </a:t>
            </a:r>
            <a:br>
              <a:rPr lang="en-GB" sz="2000" dirty="0">
                <a:solidFill>
                  <a:schemeClr val="tx1">
                    <a:lumMod val="50000"/>
                    <a:lumOff val="50000"/>
                  </a:schemeClr>
                </a:solidFill>
              </a:rPr>
            </a:br>
            <a:r>
              <a:rPr lang="en-GB" sz="2000" dirty="0">
                <a:solidFill>
                  <a:schemeClr val="tx1">
                    <a:lumMod val="50000"/>
                    <a:lumOff val="50000"/>
                  </a:schemeClr>
                </a:solidFill>
              </a:rPr>
              <a:t>Near Aggressor (NA) activations causes bitflips in the Victim (V)</a:t>
            </a:r>
          </a:p>
        </p:txBody>
      </p:sp>
      <p:sp>
        <p:nvSpPr>
          <p:cNvPr id="3" name="Google Shape;628;p37">
            <a:extLst>
              <a:ext uri="{FF2B5EF4-FFF2-40B4-BE49-F238E27FC236}">
                <a16:creationId xmlns:a16="http://schemas.microsoft.com/office/drawing/2014/main" id="{1F28EA58-7998-4347-CDE2-7B449217DA62}"/>
              </a:ext>
            </a:extLst>
          </p:cNvPr>
          <p:cNvSpPr/>
          <p:nvPr/>
        </p:nvSpPr>
        <p:spPr>
          <a:xfrm>
            <a:off x="467544" y="4428892"/>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5" name="Google Shape;629;p37">
            <a:extLst>
              <a:ext uri="{FF2B5EF4-FFF2-40B4-BE49-F238E27FC236}">
                <a16:creationId xmlns:a16="http://schemas.microsoft.com/office/drawing/2014/main" id="{5AA71143-925C-31FD-B4E4-AA12643B7E2A}"/>
              </a:ext>
            </a:extLst>
          </p:cNvPr>
          <p:cNvSpPr/>
          <p:nvPr/>
        </p:nvSpPr>
        <p:spPr>
          <a:xfrm rot="10800000">
            <a:off x="2471547" y="394769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 name="Google Shape;630;p37">
            <a:extLst>
              <a:ext uri="{FF2B5EF4-FFF2-40B4-BE49-F238E27FC236}">
                <a16:creationId xmlns:a16="http://schemas.microsoft.com/office/drawing/2014/main" id="{2BA21E45-EAA6-751B-1704-F2BE8EACB89D}"/>
              </a:ext>
            </a:extLst>
          </p:cNvPr>
          <p:cNvSpPr/>
          <p:nvPr/>
        </p:nvSpPr>
        <p:spPr>
          <a:xfrm rot="10800000">
            <a:off x="717394" y="394769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Google Shape;631;p37">
            <a:extLst>
              <a:ext uri="{FF2B5EF4-FFF2-40B4-BE49-F238E27FC236}">
                <a16:creationId xmlns:a16="http://schemas.microsoft.com/office/drawing/2014/main" id="{1118E674-1B52-122E-9AF5-4BAFCE93BE20}"/>
              </a:ext>
            </a:extLst>
          </p:cNvPr>
          <p:cNvSpPr/>
          <p:nvPr/>
        </p:nvSpPr>
        <p:spPr>
          <a:xfrm rot="10800000">
            <a:off x="1615839" y="394769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Google Shape;632;p37">
            <a:extLst>
              <a:ext uri="{FF2B5EF4-FFF2-40B4-BE49-F238E27FC236}">
                <a16:creationId xmlns:a16="http://schemas.microsoft.com/office/drawing/2014/main" id="{A1F77BED-49FD-F73F-7358-E6FB757BB4A5}"/>
              </a:ext>
            </a:extLst>
          </p:cNvPr>
          <p:cNvSpPr/>
          <p:nvPr/>
        </p:nvSpPr>
        <p:spPr>
          <a:xfrm>
            <a:off x="1723694" y="3454017"/>
            <a:ext cx="333000" cy="522300"/>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Google Shape;633;p37">
            <a:extLst>
              <a:ext uri="{FF2B5EF4-FFF2-40B4-BE49-F238E27FC236}">
                <a16:creationId xmlns:a16="http://schemas.microsoft.com/office/drawing/2014/main" id="{9C527F88-60C5-95C0-AF19-8608578BCC18}"/>
              </a:ext>
            </a:extLst>
          </p:cNvPr>
          <p:cNvSpPr/>
          <p:nvPr/>
        </p:nvSpPr>
        <p:spPr>
          <a:xfrm>
            <a:off x="837669" y="294989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Google Shape;634;p37">
            <a:extLst>
              <a:ext uri="{FF2B5EF4-FFF2-40B4-BE49-F238E27FC236}">
                <a16:creationId xmlns:a16="http://schemas.microsoft.com/office/drawing/2014/main" id="{00A77A63-8FE3-0F85-5A7A-7682A649F799}"/>
              </a:ext>
            </a:extLst>
          </p:cNvPr>
          <p:cNvSpPr/>
          <p:nvPr/>
        </p:nvSpPr>
        <p:spPr>
          <a:xfrm>
            <a:off x="1166594" y="3947692"/>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12" name="Google Shape;635;p37">
            <a:extLst>
              <a:ext uri="{FF2B5EF4-FFF2-40B4-BE49-F238E27FC236}">
                <a16:creationId xmlns:a16="http://schemas.microsoft.com/office/drawing/2014/main" id="{F9D9F383-F484-A5F5-77E3-6CE6938EF8EA}"/>
              </a:ext>
            </a:extLst>
          </p:cNvPr>
          <p:cNvSpPr/>
          <p:nvPr/>
        </p:nvSpPr>
        <p:spPr>
          <a:xfrm>
            <a:off x="2044219" y="3947692"/>
            <a:ext cx="548700" cy="696600"/>
          </a:xfrm>
          <a:prstGeom prst="flowChartManualOperation">
            <a:avLst/>
          </a:prstGeom>
          <a:solidFill>
            <a:srgbClr val="EFEFEF"/>
          </a:solidFill>
          <a:ln w="7620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Google Shape;636;p37">
            <a:extLst>
              <a:ext uri="{FF2B5EF4-FFF2-40B4-BE49-F238E27FC236}">
                <a16:creationId xmlns:a16="http://schemas.microsoft.com/office/drawing/2014/main" id="{04E45D11-2E89-F7BC-4227-D519133783EB}"/>
              </a:ext>
            </a:extLst>
          </p:cNvPr>
          <p:cNvSpPr/>
          <p:nvPr/>
        </p:nvSpPr>
        <p:spPr>
          <a:xfrm>
            <a:off x="2591844" y="294989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Google Shape;637;p37">
            <a:extLst>
              <a:ext uri="{FF2B5EF4-FFF2-40B4-BE49-F238E27FC236}">
                <a16:creationId xmlns:a16="http://schemas.microsoft.com/office/drawing/2014/main" id="{26840E07-30EF-406B-BA9B-3D6903B7A11C}"/>
              </a:ext>
            </a:extLst>
          </p:cNvPr>
          <p:cNvSpPr/>
          <p:nvPr/>
        </p:nvSpPr>
        <p:spPr>
          <a:xfrm>
            <a:off x="1690694" y="3853817"/>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5" name="Google Shape;638;p37">
            <a:extLst>
              <a:ext uri="{FF2B5EF4-FFF2-40B4-BE49-F238E27FC236}">
                <a16:creationId xmlns:a16="http://schemas.microsoft.com/office/drawing/2014/main" id="{B30D8338-C2E6-6DA7-C579-934E00641F80}"/>
              </a:ext>
            </a:extLst>
          </p:cNvPr>
          <p:cNvSpPr/>
          <p:nvPr/>
        </p:nvSpPr>
        <p:spPr>
          <a:xfrm>
            <a:off x="2945869" y="3976317"/>
            <a:ext cx="1131975" cy="1284475"/>
          </a:xfrm>
          <a:prstGeom prst="flowChartManualOperation">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6" name="Google Shape;639;p37">
            <a:extLst>
              <a:ext uri="{FF2B5EF4-FFF2-40B4-BE49-F238E27FC236}">
                <a16:creationId xmlns:a16="http://schemas.microsoft.com/office/drawing/2014/main" id="{49A369FE-A9DC-5D26-5E38-ACDFA7955241}"/>
              </a:ext>
            </a:extLst>
          </p:cNvPr>
          <p:cNvSpPr/>
          <p:nvPr/>
        </p:nvSpPr>
        <p:spPr>
          <a:xfrm>
            <a:off x="3170607" y="3818105"/>
            <a:ext cx="548700" cy="1305550"/>
          </a:xfrm>
          <a:prstGeom prst="flowChartManualOperation">
            <a:avLst/>
          </a:prstGeom>
          <a:solidFill>
            <a:srgbClr val="EFEFEF"/>
          </a:solidFill>
          <a:ln w="76200" cap="flat" cmpd="sng">
            <a:solidFill>
              <a:schemeClr val="bg2">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7" name="Google Shape;640;p37">
            <a:extLst>
              <a:ext uri="{FF2B5EF4-FFF2-40B4-BE49-F238E27FC236}">
                <a16:creationId xmlns:a16="http://schemas.microsoft.com/office/drawing/2014/main" id="{EC5F6F26-E1F3-3CDD-60CD-016E2A39A433}"/>
              </a:ext>
            </a:extLst>
          </p:cNvPr>
          <p:cNvSpPr txBox="1"/>
          <p:nvPr/>
        </p:nvSpPr>
        <p:spPr>
          <a:xfrm>
            <a:off x="3128806" y="3323555"/>
            <a:ext cx="612575"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FA</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8" name="Google Shape;641;p37">
            <a:extLst>
              <a:ext uri="{FF2B5EF4-FFF2-40B4-BE49-F238E27FC236}">
                <a16:creationId xmlns:a16="http://schemas.microsoft.com/office/drawing/2014/main" id="{3D19082F-7318-2B6D-D412-B3A072E19F24}"/>
              </a:ext>
            </a:extLst>
          </p:cNvPr>
          <p:cNvSpPr txBox="1"/>
          <p:nvPr/>
        </p:nvSpPr>
        <p:spPr>
          <a:xfrm>
            <a:off x="2034784" y="3455342"/>
            <a:ext cx="552547"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C00000"/>
                </a:solidFill>
                <a:effectLst/>
                <a:uLnTx/>
                <a:uFillTx/>
                <a:latin typeface="Proxima Nova"/>
                <a:ea typeface="Proxima Nova"/>
                <a:cs typeface="Proxima Nova"/>
                <a:sym typeface="Proxima Nova"/>
              </a:rPr>
              <a:t>NA</a:t>
            </a:r>
            <a:endParaRPr kumimoji="0" sz="1800" b="1" i="0" u="none" strike="noStrike" kern="1200" cap="none" spc="0" normalizeH="0" baseline="0" noProof="0" dirty="0">
              <a:ln>
                <a:noFill/>
              </a:ln>
              <a:solidFill>
                <a:srgbClr val="C00000"/>
              </a:solidFill>
              <a:effectLst/>
              <a:uLnTx/>
              <a:uFillTx/>
              <a:latin typeface="Proxima Nova"/>
              <a:ea typeface="Proxima Nova"/>
              <a:cs typeface="Proxima Nova"/>
              <a:sym typeface="Proxima Nova"/>
            </a:endParaRPr>
          </a:p>
        </p:txBody>
      </p:sp>
      <p:sp>
        <p:nvSpPr>
          <p:cNvPr id="19" name="Google Shape;642;p37">
            <a:extLst>
              <a:ext uri="{FF2B5EF4-FFF2-40B4-BE49-F238E27FC236}">
                <a16:creationId xmlns:a16="http://schemas.microsoft.com/office/drawing/2014/main" id="{F9E3654C-C8AC-E848-6514-FFA4F11347D7}"/>
              </a:ext>
            </a:extLst>
          </p:cNvPr>
          <p:cNvSpPr txBox="1"/>
          <p:nvPr/>
        </p:nvSpPr>
        <p:spPr>
          <a:xfrm>
            <a:off x="4397334" y="3188033"/>
            <a:ext cx="4317670" cy="218518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Tahoma"/>
                <a:ea typeface="+mn-ea"/>
                <a:cs typeface="+mn-cs"/>
              </a:rPr>
              <a:t>Hypothesized mechanisms</a:t>
            </a:r>
            <a:endParaRPr kumimoji="0" sz="1800" b="1" i="0" u="none" strike="noStrike" kern="1200" cap="none" spc="0" normalizeH="0" baseline="0" noProof="0" dirty="0">
              <a:ln>
                <a:noFill/>
              </a:ln>
              <a:solidFill>
                <a:srgbClr val="000000"/>
              </a:solidFill>
              <a:effectLst/>
              <a:uLnTx/>
              <a:uFillTx/>
              <a:latin typeface="Tahoma"/>
              <a:ea typeface="+mn-ea"/>
              <a:cs typeface="+mn-cs"/>
            </a:endParaRPr>
          </a:p>
          <a:p>
            <a:pPr marL="457200" marR="0" lvl="0" indent="-330200" algn="l" defTabSz="914400" rtl="0" eaLnBrk="1" fontAlgn="auto" latinLnBrk="0" hangingPunct="1">
              <a:lnSpc>
                <a:spcPct val="115000"/>
              </a:lnSpc>
              <a:spcBef>
                <a:spcPts val="1200"/>
              </a:spcBef>
              <a:spcAft>
                <a:spcPts val="0"/>
              </a:spcAft>
              <a:buClr>
                <a:srgbClr val="006633"/>
              </a:buClr>
              <a:buSzPts val="1600"/>
              <a:buFontTx/>
              <a:buAutoNum type="arabicPeriod"/>
              <a:tabLst/>
              <a:defRPr/>
            </a:pPr>
            <a:r>
              <a:rPr kumimoji="0" lang="en-GB" sz="1600" b="0" i="0" u="none" strike="noStrike" kern="1200" cap="none" spc="0" normalizeH="0" baseline="0" noProof="0" dirty="0">
                <a:ln>
                  <a:noFill/>
                </a:ln>
                <a:solidFill>
                  <a:srgbClr val="000000"/>
                </a:solidFill>
                <a:effectLst/>
                <a:uLnTx/>
                <a:uFillTx/>
                <a:latin typeface="Tahoma"/>
                <a:ea typeface="+mn-ea"/>
                <a:cs typeface="+mn-cs"/>
              </a:rPr>
              <a:t>Frequent FA activation accumulates electrons near the NA side</a:t>
            </a:r>
          </a:p>
          <a:p>
            <a:pPr marL="457200" marR="0" lvl="0" indent="-330200" algn="l" defTabSz="914400" rtl="0" eaLnBrk="1" fontAlgn="auto" latinLnBrk="0" hangingPunct="1">
              <a:lnSpc>
                <a:spcPct val="115000"/>
              </a:lnSpc>
              <a:spcBef>
                <a:spcPts val="1200"/>
              </a:spcBef>
              <a:spcAft>
                <a:spcPts val="0"/>
              </a:spcAft>
              <a:buClr>
                <a:srgbClr val="006633"/>
              </a:buClr>
              <a:buSzPts val="1600"/>
              <a:buFontTx/>
              <a:buAutoNum type="arabicPeriod"/>
              <a:tabLst/>
              <a:defRPr/>
            </a:pPr>
            <a:r>
              <a:rPr kumimoji="0" lang="en-GB" sz="1600" b="0" i="0" u="none" strike="noStrike" kern="1200" cap="none" spc="0" normalizeH="0" baseline="0" noProof="0" dirty="0">
                <a:ln>
                  <a:noFill/>
                </a:ln>
                <a:solidFill>
                  <a:srgbClr val="C00000"/>
                </a:solidFill>
                <a:effectLst/>
                <a:uLnTx/>
                <a:uFillTx/>
                <a:latin typeface="Tahoma"/>
                <a:ea typeface="+mn-ea"/>
                <a:cs typeface="+mn-cs"/>
              </a:rPr>
              <a:t>Few NA activations causes those electrons to migrate and inject into V</a:t>
            </a:r>
          </a:p>
          <a:p>
            <a:pPr marL="127000" marR="0" lvl="0" indent="0" algn="l" defTabSz="914400" rtl="0" eaLnBrk="1" fontAlgn="auto" latinLnBrk="0" hangingPunct="1">
              <a:lnSpc>
                <a:spcPct val="115000"/>
              </a:lnSpc>
              <a:spcBef>
                <a:spcPts val="0"/>
              </a:spcBef>
              <a:spcAft>
                <a:spcPts val="0"/>
              </a:spcAft>
              <a:buClr>
                <a:srgbClr val="006633"/>
              </a:buClr>
              <a:buSzPts val="1600"/>
              <a:buFontTx/>
              <a:buNone/>
              <a:tabLst/>
              <a:defRPr/>
            </a:pPr>
            <a:endParaRPr kumimoji="0"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Google Shape;640;p37">
            <a:extLst>
              <a:ext uri="{FF2B5EF4-FFF2-40B4-BE49-F238E27FC236}">
                <a16:creationId xmlns:a16="http://schemas.microsoft.com/office/drawing/2014/main" id="{2FA37992-A7BC-F7F1-54AE-D2C417903697}"/>
              </a:ext>
            </a:extLst>
          </p:cNvPr>
          <p:cNvSpPr txBox="1"/>
          <p:nvPr/>
        </p:nvSpPr>
        <p:spPr>
          <a:xfrm>
            <a:off x="1118466" y="3454016"/>
            <a:ext cx="612575"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21" name="Google Shape;758;p42">
            <a:extLst>
              <a:ext uri="{FF2B5EF4-FFF2-40B4-BE49-F238E27FC236}">
                <a16:creationId xmlns:a16="http://schemas.microsoft.com/office/drawing/2014/main" id="{BC9CC556-62C8-CB87-FFA8-35F9D8DC1126}"/>
              </a:ext>
            </a:extLst>
          </p:cNvPr>
          <p:cNvSpPr txBox="1"/>
          <p:nvPr/>
        </p:nvSpPr>
        <p:spPr>
          <a:xfrm>
            <a:off x="2545546" y="2895969"/>
            <a:ext cx="446106"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endParaRPr>
          </a:p>
        </p:txBody>
      </p:sp>
      <p:sp>
        <p:nvSpPr>
          <p:cNvPr id="22" name="Google Shape;759;p42">
            <a:extLst>
              <a:ext uri="{FF2B5EF4-FFF2-40B4-BE49-F238E27FC236}">
                <a16:creationId xmlns:a16="http://schemas.microsoft.com/office/drawing/2014/main" id="{03C18601-AF2D-91ED-4E9E-72221CA64E69}"/>
              </a:ext>
            </a:extLst>
          </p:cNvPr>
          <p:cNvSpPr txBox="1"/>
          <p:nvPr/>
        </p:nvSpPr>
        <p:spPr>
          <a:xfrm>
            <a:off x="2587934" y="3194769"/>
            <a:ext cx="446106"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endParaRPr>
          </a:p>
        </p:txBody>
      </p:sp>
      <p:sp>
        <p:nvSpPr>
          <p:cNvPr id="24" name="Google Shape;761;p42">
            <a:extLst>
              <a:ext uri="{FF2B5EF4-FFF2-40B4-BE49-F238E27FC236}">
                <a16:creationId xmlns:a16="http://schemas.microsoft.com/office/drawing/2014/main" id="{DEF00C4C-2944-8946-957B-630D2BD12D78}"/>
              </a:ext>
            </a:extLst>
          </p:cNvPr>
          <p:cNvSpPr txBox="1"/>
          <p:nvPr/>
        </p:nvSpPr>
        <p:spPr>
          <a:xfrm>
            <a:off x="740612" y="2937243"/>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000000"/>
              </a:solidFill>
              <a:effectLst/>
              <a:uLnTx/>
              <a:uFillTx/>
              <a:latin typeface="Proxima Nova"/>
              <a:ea typeface="Proxima Nova"/>
              <a:cs typeface="Proxima Nova"/>
              <a:sym typeface="Proxima Nova"/>
            </a:endParaRPr>
          </a:p>
        </p:txBody>
      </p:sp>
      <p:sp>
        <p:nvSpPr>
          <p:cNvPr id="25" name="Google Shape;762;p42">
            <a:extLst>
              <a:ext uri="{FF2B5EF4-FFF2-40B4-BE49-F238E27FC236}">
                <a16:creationId xmlns:a16="http://schemas.microsoft.com/office/drawing/2014/main" id="{98A649DF-C2DF-E6E1-DFE3-F60967A4C044}"/>
              </a:ext>
            </a:extLst>
          </p:cNvPr>
          <p:cNvSpPr txBox="1"/>
          <p:nvPr/>
        </p:nvSpPr>
        <p:spPr>
          <a:xfrm>
            <a:off x="697362" y="3205518"/>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endParaRPr>
          </a:p>
        </p:txBody>
      </p:sp>
      <p:sp>
        <p:nvSpPr>
          <p:cNvPr id="26" name="Google Shape;763;p42">
            <a:extLst>
              <a:ext uri="{FF2B5EF4-FFF2-40B4-BE49-F238E27FC236}">
                <a16:creationId xmlns:a16="http://schemas.microsoft.com/office/drawing/2014/main" id="{BBCADB9C-ACD6-16EC-3087-38FE5B7E1A54}"/>
              </a:ext>
            </a:extLst>
          </p:cNvPr>
          <p:cNvSpPr txBox="1"/>
          <p:nvPr/>
        </p:nvSpPr>
        <p:spPr>
          <a:xfrm>
            <a:off x="740637" y="3436143"/>
            <a:ext cx="567300" cy="360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a:ln>
                  <a:noFill/>
                </a:ln>
                <a:solidFill>
                  <a:srgbClr val="000000"/>
                </a:solidFill>
                <a:effectLst/>
                <a:uLnTx/>
                <a:uFillTx/>
                <a:latin typeface="Proxima Nova"/>
                <a:ea typeface="Proxima Nova"/>
                <a:cs typeface="Proxima Nova"/>
                <a:sym typeface="Proxima Nova"/>
              </a:rPr>
              <a:t>e</a:t>
            </a:r>
            <a:r>
              <a:rPr kumimoji="0" lang="en"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rPr>
              <a:t>+</a:t>
            </a:r>
            <a:endParaRPr kumimoji="0" sz="1800" b="1" i="0" u="none" strike="noStrike" kern="1200" cap="none" spc="0" normalizeH="0" baseline="30000" noProof="0">
              <a:ln>
                <a:noFill/>
              </a:ln>
              <a:solidFill>
                <a:srgbClr val="000000"/>
              </a:solidFill>
              <a:effectLst/>
              <a:uLnTx/>
              <a:uFillTx/>
              <a:latin typeface="Proxima Nova"/>
              <a:ea typeface="Proxima Nova"/>
              <a:cs typeface="Proxima Nova"/>
              <a:sym typeface="Proxima Nova"/>
            </a:endParaRPr>
          </a:p>
        </p:txBody>
      </p:sp>
      <p:sp>
        <p:nvSpPr>
          <p:cNvPr id="28" name="Google Shape;760;p42">
            <a:extLst>
              <a:ext uri="{FF2B5EF4-FFF2-40B4-BE49-F238E27FC236}">
                <a16:creationId xmlns:a16="http://schemas.microsoft.com/office/drawing/2014/main" id="{23AB2FE0-C540-5A78-A75F-A4F190EA22C5}"/>
              </a:ext>
            </a:extLst>
          </p:cNvPr>
          <p:cNvSpPr txBox="1"/>
          <p:nvPr/>
        </p:nvSpPr>
        <p:spPr>
          <a:xfrm>
            <a:off x="2671089" y="4552187"/>
            <a:ext cx="446106"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FFFFFF"/>
                </a:solidFill>
                <a:effectLst/>
                <a:uLnTx/>
                <a:uFillTx/>
                <a:latin typeface="Proxima Nova"/>
                <a:ea typeface="Proxima Nova"/>
                <a:cs typeface="Proxima Nova"/>
                <a:sym typeface="Proxima Nova"/>
              </a:rPr>
              <a:t>e</a:t>
            </a:r>
            <a:r>
              <a:rPr kumimoji="0" lang="en"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rPr>
              <a:t>-</a:t>
            </a:r>
            <a:endParaRPr kumimoji="0" sz="1800" b="1" i="0" u="none" strike="noStrike" kern="1200" cap="none" spc="0" normalizeH="0" baseline="30000" noProof="0" dirty="0">
              <a:ln>
                <a:noFill/>
              </a:ln>
              <a:solidFill>
                <a:srgbClr val="FFFFFF"/>
              </a:solidFill>
              <a:effectLst/>
              <a:uLnTx/>
              <a:uFillTx/>
              <a:latin typeface="Proxima Nova"/>
              <a:ea typeface="Proxima Nova"/>
              <a:cs typeface="Proxima Nova"/>
              <a:sym typeface="Proxima Nova"/>
            </a:endParaRPr>
          </a:p>
        </p:txBody>
      </p:sp>
      <p:sp>
        <p:nvSpPr>
          <p:cNvPr id="31" name="Google Shape;558;p34">
            <a:extLst>
              <a:ext uri="{FF2B5EF4-FFF2-40B4-BE49-F238E27FC236}">
                <a16:creationId xmlns:a16="http://schemas.microsoft.com/office/drawing/2014/main" id="{A7CF2BF5-2E01-226D-456C-5D28FBE8F383}"/>
              </a:ext>
            </a:extLst>
          </p:cNvPr>
          <p:cNvSpPr/>
          <p:nvPr/>
        </p:nvSpPr>
        <p:spPr>
          <a:xfrm rot="4754034" flipH="1">
            <a:off x="2099735" y="4439737"/>
            <a:ext cx="240713" cy="842911"/>
          </a:xfrm>
          <a:custGeom>
            <a:avLst/>
            <a:gdLst/>
            <a:ahLst/>
            <a:cxnLst/>
            <a:rect l="l" t="t" r="r" b="b"/>
            <a:pathLst>
              <a:path w="6723" h="25898" extrusionOk="0">
                <a:moveTo>
                  <a:pt x="0" y="0"/>
                </a:moveTo>
                <a:cubicBezTo>
                  <a:pt x="0" y="8919"/>
                  <a:pt x="1776" y="18477"/>
                  <a:pt x="6723" y="25898"/>
                </a:cubicBezTo>
              </a:path>
            </a:pathLst>
          </a:custGeom>
          <a:noFill/>
          <a:ln w="19050" cap="flat" cmpd="sng">
            <a:solidFill>
              <a:schemeClr val="lt1"/>
            </a:solidFill>
            <a:prstDash val="solid"/>
            <a:round/>
            <a:headEnd type="none" w="med" len="med"/>
            <a:tailEnd type="stealth"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581604755"/>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Access Pattern - </a:t>
            </a:r>
            <a:r>
              <a:rPr lang="en-US" b="1" dirty="0" err="1"/>
              <a:t>RowHammer</a:t>
            </a:r>
            <a:endParaRPr lang="en-US" b="1"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1BDCA396-CD85-7E47-EA47-6CF7864631F5}"/>
              </a:ext>
            </a:extLst>
          </p:cNvPr>
          <p:cNvSpPr>
            <a:spLocks noGrp="1"/>
          </p:cNvSpPr>
          <p:nvPr>
            <p:ph idx="1"/>
          </p:nvPr>
        </p:nvSpPr>
        <p:spPr>
          <a:xfrm>
            <a:off x="228600" y="1095376"/>
            <a:ext cx="8610600" cy="1091572"/>
          </a:xfrm>
        </p:spPr>
        <p:txBody>
          <a:bodyPr/>
          <a:lstStyle/>
          <a:p>
            <a:pPr marL="0" indent="0">
              <a:lnSpc>
                <a:spcPct val="115000"/>
              </a:lnSpc>
              <a:spcBef>
                <a:spcPts val="0"/>
              </a:spcBef>
              <a:spcAft>
                <a:spcPts val="600"/>
              </a:spcAft>
              <a:buSzPts val="1800"/>
              <a:buNone/>
            </a:pPr>
            <a:r>
              <a:rPr lang="en-GB" b="1" dirty="0"/>
              <a:t>Half-Double</a:t>
            </a:r>
          </a:p>
          <a:p>
            <a:pPr marL="0" indent="0">
              <a:lnSpc>
                <a:spcPct val="115000"/>
              </a:lnSpc>
              <a:spcBef>
                <a:spcPts val="0"/>
              </a:spcBef>
              <a:spcAft>
                <a:spcPts val="600"/>
              </a:spcAft>
              <a:buSzPts val="1800"/>
              <a:buNone/>
            </a:pPr>
            <a:r>
              <a:rPr lang="en-GB" sz="2000" dirty="0">
                <a:solidFill>
                  <a:schemeClr val="tx1">
                    <a:lumMod val="50000"/>
                    <a:lumOff val="50000"/>
                  </a:schemeClr>
                </a:solidFill>
              </a:rPr>
              <a:t>Another case…?</a:t>
            </a:r>
          </a:p>
        </p:txBody>
      </p:sp>
      <p:sp>
        <p:nvSpPr>
          <p:cNvPr id="3" name="Google Shape;628;p37">
            <a:extLst>
              <a:ext uri="{FF2B5EF4-FFF2-40B4-BE49-F238E27FC236}">
                <a16:creationId xmlns:a16="http://schemas.microsoft.com/office/drawing/2014/main" id="{1F28EA58-7998-4347-CDE2-7B449217DA62}"/>
              </a:ext>
            </a:extLst>
          </p:cNvPr>
          <p:cNvSpPr/>
          <p:nvPr/>
        </p:nvSpPr>
        <p:spPr>
          <a:xfrm>
            <a:off x="467544" y="4428892"/>
            <a:ext cx="2765400" cy="831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5" name="Google Shape;629;p37">
            <a:extLst>
              <a:ext uri="{FF2B5EF4-FFF2-40B4-BE49-F238E27FC236}">
                <a16:creationId xmlns:a16="http://schemas.microsoft.com/office/drawing/2014/main" id="{5AA71143-925C-31FD-B4E4-AA12643B7E2A}"/>
              </a:ext>
            </a:extLst>
          </p:cNvPr>
          <p:cNvSpPr/>
          <p:nvPr/>
        </p:nvSpPr>
        <p:spPr>
          <a:xfrm rot="10800000">
            <a:off x="2471547" y="394769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6" name="Google Shape;630;p37">
            <a:extLst>
              <a:ext uri="{FF2B5EF4-FFF2-40B4-BE49-F238E27FC236}">
                <a16:creationId xmlns:a16="http://schemas.microsoft.com/office/drawing/2014/main" id="{2BA21E45-EAA6-751B-1704-F2BE8EACB89D}"/>
              </a:ext>
            </a:extLst>
          </p:cNvPr>
          <p:cNvSpPr/>
          <p:nvPr/>
        </p:nvSpPr>
        <p:spPr>
          <a:xfrm rot="10800000">
            <a:off x="717394" y="394769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Google Shape;631;p37">
            <a:extLst>
              <a:ext uri="{FF2B5EF4-FFF2-40B4-BE49-F238E27FC236}">
                <a16:creationId xmlns:a16="http://schemas.microsoft.com/office/drawing/2014/main" id="{1118E674-1B52-122E-9AF5-4BAFCE93BE20}"/>
              </a:ext>
            </a:extLst>
          </p:cNvPr>
          <p:cNvSpPr/>
          <p:nvPr/>
        </p:nvSpPr>
        <p:spPr>
          <a:xfrm rot="10800000">
            <a:off x="1615839" y="3947692"/>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Google Shape;632;p37">
            <a:extLst>
              <a:ext uri="{FF2B5EF4-FFF2-40B4-BE49-F238E27FC236}">
                <a16:creationId xmlns:a16="http://schemas.microsoft.com/office/drawing/2014/main" id="{A1F77BED-49FD-F73F-7358-E6FB757BB4A5}"/>
              </a:ext>
            </a:extLst>
          </p:cNvPr>
          <p:cNvSpPr/>
          <p:nvPr/>
        </p:nvSpPr>
        <p:spPr>
          <a:xfrm>
            <a:off x="1723694" y="3454017"/>
            <a:ext cx="333000" cy="522300"/>
          </a:xfrm>
          <a:prstGeom prst="rect">
            <a:avLst/>
          </a:prstGeom>
          <a:solidFill>
            <a:srgbClr val="595959"/>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Google Shape;633;p37">
            <a:extLst>
              <a:ext uri="{FF2B5EF4-FFF2-40B4-BE49-F238E27FC236}">
                <a16:creationId xmlns:a16="http://schemas.microsoft.com/office/drawing/2014/main" id="{9C527F88-60C5-95C0-AF19-8608578BCC18}"/>
              </a:ext>
            </a:extLst>
          </p:cNvPr>
          <p:cNvSpPr/>
          <p:nvPr/>
        </p:nvSpPr>
        <p:spPr>
          <a:xfrm>
            <a:off x="837669" y="294989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Google Shape;634;p37">
            <a:extLst>
              <a:ext uri="{FF2B5EF4-FFF2-40B4-BE49-F238E27FC236}">
                <a16:creationId xmlns:a16="http://schemas.microsoft.com/office/drawing/2014/main" id="{00A77A63-8FE3-0F85-5A7A-7682A649F799}"/>
              </a:ext>
            </a:extLst>
          </p:cNvPr>
          <p:cNvSpPr/>
          <p:nvPr/>
        </p:nvSpPr>
        <p:spPr>
          <a:xfrm>
            <a:off x="1166594" y="3947692"/>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600" b="1" i="0" u="none" strike="noStrike" kern="1200" cap="none" spc="0" normalizeH="0" baseline="0" noProof="0">
              <a:ln>
                <a:noFill/>
              </a:ln>
              <a:solidFill>
                <a:srgbClr val="000000"/>
              </a:solidFill>
              <a:effectLst/>
              <a:uLnTx/>
              <a:uFillTx/>
              <a:latin typeface="Tahoma"/>
              <a:ea typeface="+mn-ea"/>
              <a:cs typeface="+mn-cs"/>
            </a:endParaRPr>
          </a:p>
        </p:txBody>
      </p:sp>
      <p:sp>
        <p:nvSpPr>
          <p:cNvPr id="12" name="Google Shape;635;p37">
            <a:extLst>
              <a:ext uri="{FF2B5EF4-FFF2-40B4-BE49-F238E27FC236}">
                <a16:creationId xmlns:a16="http://schemas.microsoft.com/office/drawing/2014/main" id="{F9D9F383-F484-A5F5-77E3-6CE6938EF8EA}"/>
              </a:ext>
            </a:extLst>
          </p:cNvPr>
          <p:cNvSpPr/>
          <p:nvPr/>
        </p:nvSpPr>
        <p:spPr>
          <a:xfrm>
            <a:off x="2044219" y="3947692"/>
            <a:ext cx="548700" cy="696600"/>
          </a:xfrm>
          <a:prstGeom prst="flowChartManualOperation">
            <a:avLst/>
          </a:prstGeom>
          <a:solidFill>
            <a:srgbClr val="EFEFEF"/>
          </a:solidFill>
          <a:ln w="76200" cap="flat" cmpd="sng">
            <a:solidFill>
              <a:schemeClr val="bg2">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Google Shape;636;p37">
            <a:extLst>
              <a:ext uri="{FF2B5EF4-FFF2-40B4-BE49-F238E27FC236}">
                <a16:creationId xmlns:a16="http://schemas.microsoft.com/office/drawing/2014/main" id="{04E45D11-2E89-F7BC-4227-D519133783EB}"/>
              </a:ext>
            </a:extLst>
          </p:cNvPr>
          <p:cNvSpPr/>
          <p:nvPr/>
        </p:nvSpPr>
        <p:spPr>
          <a:xfrm>
            <a:off x="2591844" y="2949892"/>
            <a:ext cx="308100" cy="997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Google Shape;637;p37">
            <a:extLst>
              <a:ext uri="{FF2B5EF4-FFF2-40B4-BE49-F238E27FC236}">
                <a16:creationId xmlns:a16="http://schemas.microsoft.com/office/drawing/2014/main" id="{26840E07-30EF-406B-BA9B-3D6903B7A11C}"/>
              </a:ext>
            </a:extLst>
          </p:cNvPr>
          <p:cNvSpPr/>
          <p:nvPr/>
        </p:nvSpPr>
        <p:spPr>
          <a:xfrm>
            <a:off x="1690694" y="3853817"/>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5" name="Google Shape;638;p37">
            <a:extLst>
              <a:ext uri="{FF2B5EF4-FFF2-40B4-BE49-F238E27FC236}">
                <a16:creationId xmlns:a16="http://schemas.microsoft.com/office/drawing/2014/main" id="{B30D8338-C2E6-6DA7-C579-934E00641F80}"/>
              </a:ext>
            </a:extLst>
          </p:cNvPr>
          <p:cNvSpPr/>
          <p:nvPr/>
        </p:nvSpPr>
        <p:spPr>
          <a:xfrm>
            <a:off x="2945869" y="3976317"/>
            <a:ext cx="1131975" cy="1284475"/>
          </a:xfrm>
          <a:prstGeom prst="flowChartManualOperation">
            <a:avLst/>
          </a:pr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6" name="Google Shape;639;p37">
            <a:extLst>
              <a:ext uri="{FF2B5EF4-FFF2-40B4-BE49-F238E27FC236}">
                <a16:creationId xmlns:a16="http://schemas.microsoft.com/office/drawing/2014/main" id="{49A369FE-A9DC-5D26-5E38-ACDFA7955241}"/>
              </a:ext>
            </a:extLst>
          </p:cNvPr>
          <p:cNvSpPr/>
          <p:nvPr/>
        </p:nvSpPr>
        <p:spPr>
          <a:xfrm>
            <a:off x="3170607" y="3818105"/>
            <a:ext cx="548700" cy="1305550"/>
          </a:xfrm>
          <a:prstGeom prst="flowChartManualOperation">
            <a:avLst/>
          </a:prstGeom>
          <a:solidFill>
            <a:srgbClr val="EFEFEF"/>
          </a:solidFill>
          <a:ln w="76200" cap="flat" cmpd="sng">
            <a:solidFill>
              <a:schemeClr val="bg2">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Tahoma"/>
              <a:ea typeface="+mn-ea"/>
              <a:cs typeface="+mn-cs"/>
            </a:endParaRPr>
          </a:p>
        </p:txBody>
      </p:sp>
      <p:sp>
        <p:nvSpPr>
          <p:cNvPr id="17" name="Google Shape;640;p37">
            <a:extLst>
              <a:ext uri="{FF2B5EF4-FFF2-40B4-BE49-F238E27FC236}">
                <a16:creationId xmlns:a16="http://schemas.microsoft.com/office/drawing/2014/main" id="{EC5F6F26-E1F3-3CDD-60CD-016E2A39A433}"/>
              </a:ext>
            </a:extLst>
          </p:cNvPr>
          <p:cNvSpPr txBox="1"/>
          <p:nvPr/>
        </p:nvSpPr>
        <p:spPr>
          <a:xfrm>
            <a:off x="1128643" y="3458236"/>
            <a:ext cx="612575"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FA</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18" name="Google Shape;641;p37">
            <a:extLst>
              <a:ext uri="{FF2B5EF4-FFF2-40B4-BE49-F238E27FC236}">
                <a16:creationId xmlns:a16="http://schemas.microsoft.com/office/drawing/2014/main" id="{3D19082F-7318-2B6D-D412-B3A072E19F24}"/>
              </a:ext>
            </a:extLst>
          </p:cNvPr>
          <p:cNvSpPr txBox="1"/>
          <p:nvPr/>
        </p:nvSpPr>
        <p:spPr>
          <a:xfrm>
            <a:off x="2034784" y="3455342"/>
            <a:ext cx="552547"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lumMod val="95000"/>
                    <a:lumOff val="5000"/>
                  </a:srgbClr>
                </a:solidFill>
                <a:effectLst/>
                <a:uLnTx/>
                <a:uFillTx/>
                <a:latin typeface="Proxima Nova"/>
                <a:ea typeface="Proxima Nova"/>
                <a:cs typeface="Proxima Nova"/>
                <a:sym typeface="Proxima Nova"/>
              </a:rPr>
              <a:t>NA</a:t>
            </a:r>
            <a:endParaRPr kumimoji="0" sz="1800" b="1" i="0" u="none" strike="noStrike" kern="1200" cap="none" spc="0" normalizeH="0" baseline="0" noProof="0" dirty="0">
              <a:ln>
                <a:noFill/>
              </a:ln>
              <a:solidFill>
                <a:srgbClr val="000000">
                  <a:lumMod val="95000"/>
                  <a:lumOff val="5000"/>
                </a:srgbClr>
              </a:solidFill>
              <a:effectLst/>
              <a:uLnTx/>
              <a:uFillTx/>
              <a:latin typeface="Proxima Nova"/>
              <a:ea typeface="Proxima Nova"/>
              <a:cs typeface="Proxima Nova"/>
              <a:sym typeface="Proxima Nova"/>
            </a:endParaRPr>
          </a:p>
        </p:txBody>
      </p:sp>
      <p:sp>
        <p:nvSpPr>
          <p:cNvPr id="20" name="Google Shape;640;p37">
            <a:extLst>
              <a:ext uri="{FF2B5EF4-FFF2-40B4-BE49-F238E27FC236}">
                <a16:creationId xmlns:a16="http://schemas.microsoft.com/office/drawing/2014/main" id="{2FA37992-A7BC-F7F1-54AE-D2C417903697}"/>
              </a:ext>
            </a:extLst>
          </p:cNvPr>
          <p:cNvSpPr txBox="1"/>
          <p:nvPr/>
        </p:nvSpPr>
        <p:spPr>
          <a:xfrm>
            <a:off x="3122481" y="3356470"/>
            <a:ext cx="612575" cy="461635"/>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V</a:t>
            </a:r>
            <a:endParaRPr kumimoji="0" sz="1800" b="1"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27" name="Google Shape;642;p37">
            <a:extLst>
              <a:ext uri="{FF2B5EF4-FFF2-40B4-BE49-F238E27FC236}">
                <a16:creationId xmlns:a16="http://schemas.microsoft.com/office/drawing/2014/main" id="{A6CC5236-9BB9-1D0F-FCD6-14B22589A9FD}"/>
              </a:ext>
            </a:extLst>
          </p:cNvPr>
          <p:cNvSpPr txBox="1"/>
          <p:nvPr/>
        </p:nvSpPr>
        <p:spPr>
          <a:xfrm>
            <a:off x="4156034" y="3715167"/>
            <a:ext cx="4683166" cy="46163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00"/>
                </a:solidFill>
                <a:effectLst/>
                <a:uLnTx/>
                <a:uFillTx/>
                <a:latin typeface="Tahoma"/>
                <a:ea typeface="+mn-ea"/>
                <a:cs typeface="+mn-cs"/>
              </a:rPr>
              <a:t>No hypothesized mechanisms so far…</a:t>
            </a:r>
            <a:endParaRPr kumimoji="0" sz="1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49051534"/>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Ongoing Works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93821180"/>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0"/>
            <a:ext cx="9144000" cy="3339930"/>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235670" y="904973"/>
            <a:ext cx="9595020" cy="1492773"/>
          </a:xfrm>
          <a:prstGeom prst="rect">
            <a:avLst/>
          </a:prstGeom>
          <a:noFill/>
        </p:spPr>
        <p:txBody>
          <a:bodyPr anchor="ctr">
            <a:noAutofit/>
          </a:bodyPr>
          <a:lstStyle/>
          <a:p>
            <a:pPr algn="ctr">
              <a:lnSpc>
                <a:spcPct val="100000"/>
              </a:lnSpc>
            </a:pPr>
            <a:r>
              <a:rPr lang="en-US" sz="4800" b="1" dirty="0" err="1">
                <a:solidFill>
                  <a:schemeClr val="bg1"/>
                </a:solidFill>
                <a:latin typeface="Cambria" panose="02040503050406030204" pitchFamily="18" charset="0"/>
              </a:rPr>
              <a:t>ABACuS</a:t>
            </a:r>
            <a:r>
              <a:rPr lang="en-US" sz="4800" b="1" dirty="0">
                <a:solidFill>
                  <a:schemeClr val="bg1"/>
                </a:solidFill>
                <a:latin typeface="Cambria" panose="02040503050406030204" pitchFamily="18" charset="0"/>
              </a:rPr>
              <a:t>:</a:t>
            </a:r>
            <a:br>
              <a:rPr lang="en-US" sz="4800" b="1" dirty="0">
                <a:solidFill>
                  <a:schemeClr val="bg1"/>
                </a:solidFill>
                <a:latin typeface="Cambria" panose="02040503050406030204" pitchFamily="18" charset="0"/>
              </a:rPr>
            </a:br>
            <a:r>
              <a:rPr lang="en-US" sz="2800" b="1" dirty="0">
                <a:solidFill>
                  <a:schemeClr val="bg1"/>
                </a:solidFill>
                <a:latin typeface="Cambria" panose="02040503050406030204" pitchFamily="18" charset="0"/>
              </a:rPr>
              <a:t>All-Bank Activation Counters </a:t>
            </a:r>
            <a:br>
              <a:rPr lang="en-US" sz="2800" b="1" dirty="0">
                <a:solidFill>
                  <a:schemeClr val="bg1"/>
                </a:solidFill>
                <a:latin typeface="Cambria" panose="02040503050406030204" pitchFamily="18" charset="0"/>
              </a:rPr>
            </a:br>
            <a:r>
              <a:rPr lang="en-US" sz="2800" b="1" dirty="0">
                <a:solidFill>
                  <a:schemeClr val="bg1"/>
                </a:solidFill>
                <a:latin typeface="Cambria" panose="02040503050406030204" pitchFamily="18" charset="0"/>
              </a:rPr>
              <a:t>for Scalable and Low Overhead RowHammer Mitigation</a:t>
            </a:r>
            <a:br>
              <a:rPr lang="en-US" sz="2400" b="1" dirty="0">
                <a:solidFill>
                  <a:schemeClr val="bg1"/>
                </a:solidFill>
                <a:latin typeface="Cambria" panose="02040503050406030204" pitchFamily="18" charset="0"/>
              </a:rPr>
            </a:br>
            <a:br>
              <a:rPr lang="en-US" sz="2400" b="1" dirty="0">
                <a:solidFill>
                  <a:schemeClr val="bg1"/>
                </a:solidFill>
                <a:latin typeface="Cambria" panose="02040503050406030204" pitchFamily="18" charset="0"/>
              </a:rPr>
            </a:br>
            <a:br>
              <a:rPr lang="en-US" sz="2400" b="1" dirty="0">
                <a:solidFill>
                  <a:schemeClr val="bg1"/>
                </a:solidFill>
                <a:latin typeface="Cambria" panose="02040503050406030204" pitchFamily="18" charset="0"/>
              </a:rPr>
            </a:br>
            <a:r>
              <a:rPr lang="en-US" sz="2400" b="1" i="1" dirty="0">
                <a:solidFill>
                  <a:schemeClr val="bg1"/>
                </a:solidFill>
                <a:latin typeface="Cambria" panose="02040503050406030204" pitchFamily="18" charset="0"/>
              </a:rPr>
              <a:t>USENIX Security 2024</a:t>
            </a:r>
            <a:endParaRPr lang="en-US" sz="4600" b="1" i="1" dirty="0">
              <a:solidFill>
                <a:schemeClr val="bg1"/>
              </a:solidFill>
              <a:latin typeface="Cambria" panose="02040503050406030204" pitchFamily="18" charset="0"/>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535" y="6307108"/>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p:nvPicPr>
        <p:blipFill rotWithShape="1">
          <a:blip r:embed="rId5"/>
          <a:srcRect l="11820" t="33599" r="12247" b="30996"/>
          <a:stretch/>
        </p:blipFill>
        <p:spPr>
          <a:xfrm>
            <a:off x="6359000" y="6287884"/>
            <a:ext cx="2657465" cy="457200"/>
          </a:xfrm>
          <a:prstGeom prst="rect">
            <a:avLst/>
          </a:prstGeom>
        </p:spPr>
      </p:pic>
      <p:sp>
        <p:nvSpPr>
          <p:cNvPr id="5" name="TextBox 4">
            <a:extLst>
              <a:ext uri="{FF2B5EF4-FFF2-40B4-BE49-F238E27FC236}">
                <a16:creationId xmlns:a16="http://schemas.microsoft.com/office/drawing/2014/main" id="{3FA92912-FF04-5D87-2A44-5CAAE6BDC306}"/>
              </a:ext>
            </a:extLst>
          </p:cNvPr>
          <p:cNvSpPr txBox="1"/>
          <p:nvPr/>
        </p:nvSpPr>
        <p:spPr>
          <a:xfrm>
            <a:off x="3115319" y="3781779"/>
            <a:ext cx="2913362" cy="1077218"/>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Ataberk Olgun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21</a:t>
            </a:r>
            <a:r>
              <a:rPr kumimoji="0" lang="en-TR" sz="32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.0</a:t>
            </a:r>
            <a:r>
              <a:rPr kumimoji="0" lang="en-US" sz="32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9</a:t>
            </a:r>
            <a:r>
              <a:rPr kumimoji="0" lang="en-TR" sz="32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.2023</a:t>
            </a:r>
            <a:endParaRPr kumimoji="0" lang="en-TR"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90365346"/>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4800" dirty="0"/>
              <a:t>Executive Summary</a:t>
            </a:r>
            <a:endParaRPr lang="tr-TR" sz="4800"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6" y="914400"/>
            <a:ext cx="8907087" cy="5526156"/>
          </a:xfrm>
        </p:spPr>
        <p:txBody>
          <a:bodyPr>
            <a:noAutofit/>
          </a:bodyPr>
          <a:lstStyle/>
          <a:p>
            <a:pPr marL="0" indent="0">
              <a:spcBef>
                <a:spcPts val="600"/>
              </a:spcBef>
              <a:buNone/>
            </a:pPr>
            <a:r>
              <a:rPr lang="en-US" sz="1800" b="1" dirty="0">
                <a:solidFill>
                  <a:srgbClr val="FF0000"/>
                </a:solidFill>
              </a:rPr>
              <a:t>Problem:</a:t>
            </a:r>
            <a:r>
              <a:rPr lang="en-US" sz="1800" dirty="0"/>
              <a:t> </a:t>
            </a:r>
            <a:r>
              <a:rPr lang="en-US" sz="1800" dirty="0" err="1"/>
              <a:t>RowHammer</a:t>
            </a:r>
            <a:r>
              <a:rPr lang="en-US" sz="1800" dirty="0"/>
              <a:t> vulnerability worsens as DRAM becomes denser</a:t>
            </a:r>
          </a:p>
          <a:p>
            <a:pPr>
              <a:spcBef>
                <a:spcPts val="600"/>
              </a:spcBef>
            </a:pPr>
            <a:r>
              <a:rPr lang="en-US" sz="1600" dirty="0"/>
              <a:t>Existing defenses become </a:t>
            </a:r>
            <a:r>
              <a:rPr lang="en-US" sz="1600" dirty="0">
                <a:solidFill>
                  <a:srgbClr val="FF0000"/>
                </a:solidFill>
              </a:rPr>
              <a:t>more costly</a:t>
            </a:r>
            <a:endParaRPr lang="en-US" sz="1600" dirty="0"/>
          </a:p>
          <a:p>
            <a:pPr>
              <a:spcBef>
                <a:spcPts val="600"/>
              </a:spcBef>
            </a:pPr>
            <a:r>
              <a:rPr lang="en-US" sz="1600" dirty="0"/>
              <a:t>Benign workloads </a:t>
            </a:r>
            <a:r>
              <a:rPr lang="en-US" sz="1600" dirty="0">
                <a:solidFill>
                  <a:srgbClr val="FF0000"/>
                </a:solidFill>
              </a:rPr>
              <a:t>frequently</a:t>
            </a:r>
            <a:r>
              <a:rPr lang="en-US" sz="1600" dirty="0"/>
              <a:t> trigger </a:t>
            </a:r>
            <a:r>
              <a:rPr lang="en-US" sz="1600" dirty="0">
                <a:solidFill>
                  <a:srgbClr val="FF0000"/>
                </a:solidFill>
              </a:rPr>
              <a:t>performance-degrading</a:t>
            </a:r>
            <a:r>
              <a:rPr lang="en-US" sz="1600" dirty="0"/>
              <a:t> </a:t>
            </a:r>
            <a:r>
              <a:rPr lang="en-US" sz="1600" dirty="0" err="1"/>
              <a:t>RowHammer</a:t>
            </a:r>
            <a:r>
              <a:rPr lang="en-US" sz="1600" dirty="0"/>
              <a:t> mitigations</a:t>
            </a:r>
          </a:p>
          <a:p>
            <a:pPr marL="0" indent="0">
              <a:spcBef>
                <a:spcPts val="600"/>
              </a:spcBef>
              <a:buNone/>
            </a:pPr>
            <a:endParaRPr lang="en-US" sz="100" dirty="0"/>
          </a:p>
          <a:p>
            <a:pPr marL="0" indent="0">
              <a:spcBef>
                <a:spcPts val="600"/>
              </a:spcBef>
              <a:buNone/>
            </a:pPr>
            <a:r>
              <a:rPr lang="en-US" sz="1800" b="1" dirty="0">
                <a:solidFill>
                  <a:schemeClr val="accent4">
                    <a:lumMod val="75000"/>
                  </a:schemeClr>
                </a:solidFill>
              </a:rPr>
              <a:t>Goal:</a:t>
            </a:r>
            <a:r>
              <a:rPr lang="en-US" sz="1800" dirty="0"/>
              <a:t> Prevent </a:t>
            </a:r>
            <a:r>
              <a:rPr lang="en-US" sz="1800" dirty="0" err="1"/>
              <a:t>RowHammer</a:t>
            </a:r>
            <a:r>
              <a:rPr lang="en-US" sz="1800" dirty="0"/>
              <a:t> bitflips at </a:t>
            </a:r>
            <a:r>
              <a:rPr lang="en-US" sz="1800" dirty="0">
                <a:solidFill>
                  <a:schemeClr val="accent4">
                    <a:lumMod val="75000"/>
                  </a:schemeClr>
                </a:solidFill>
              </a:rPr>
              <a:t>low performance, energy, and area cost</a:t>
            </a:r>
          </a:p>
          <a:p>
            <a:pPr marL="0" indent="0">
              <a:spcBef>
                <a:spcPts val="600"/>
              </a:spcBef>
              <a:buNone/>
            </a:pPr>
            <a:endParaRPr lang="en-US" sz="100" dirty="0"/>
          </a:p>
          <a:p>
            <a:pPr marL="0" indent="0">
              <a:spcBef>
                <a:spcPts val="600"/>
              </a:spcBef>
              <a:buNone/>
            </a:pPr>
            <a:r>
              <a:rPr lang="en-US" sz="1800" b="1" dirty="0">
                <a:solidFill>
                  <a:srgbClr val="00B050"/>
                </a:solidFill>
              </a:rPr>
              <a:t>Key Observation:</a:t>
            </a:r>
            <a:r>
              <a:rPr lang="en-US" sz="1800" b="1" dirty="0">
                <a:solidFill>
                  <a:schemeClr val="accent6"/>
                </a:solidFill>
              </a:rPr>
              <a:t> </a:t>
            </a:r>
            <a:r>
              <a:rPr lang="en-US" sz="1800" dirty="0"/>
              <a:t>Workloads tend to access </a:t>
            </a:r>
            <a:r>
              <a:rPr lang="en-US" sz="1800" dirty="0">
                <a:solidFill>
                  <a:srgbClr val="00B050"/>
                </a:solidFill>
              </a:rPr>
              <a:t>the same row in all DRAM banks</a:t>
            </a:r>
            <a:r>
              <a:rPr lang="en-US" sz="1800" dirty="0"/>
              <a:t> </a:t>
            </a:r>
            <a:br>
              <a:rPr lang="en-US" sz="1800" dirty="0"/>
            </a:br>
            <a:r>
              <a:rPr lang="en-US" sz="1800" dirty="0"/>
              <a:t>at around the </a:t>
            </a:r>
            <a:r>
              <a:rPr lang="en-US" sz="1800" dirty="0">
                <a:solidFill>
                  <a:srgbClr val="00B050"/>
                </a:solidFill>
              </a:rPr>
              <a:t>same time</a:t>
            </a:r>
          </a:p>
          <a:p>
            <a:pPr marL="0" indent="0">
              <a:spcBef>
                <a:spcPts val="600"/>
              </a:spcBef>
              <a:buNone/>
            </a:pPr>
            <a:endParaRPr lang="en-US" sz="100" dirty="0"/>
          </a:p>
          <a:p>
            <a:pPr marL="0" indent="0">
              <a:spcBef>
                <a:spcPts val="600"/>
              </a:spcBef>
              <a:buNone/>
            </a:pPr>
            <a:r>
              <a:rPr lang="en-US" sz="1800" b="1" dirty="0">
                <a:solidFill>
                  <a:srgbClr val="7030A0"/>
                </a:solidFill>
              </a:rPr>
              <a:t>Key Idea: </a:t>
            </a:r>
            <a:r>
              <a:rPr lang="en-US" sz="1800" dirty="0"/>
              <a:t>Use </a:t>
            </a:r>
            <a:r>
              <a:rPr lang="en-US" sz="1800" dirty="0">
                <a:solidFill>
                  <a:srgbClr val="7030A0"/>
                </a:solidFill>
              </a:rPr>
              <a:t>one hardware counter </a:t>
            </a:r>
            <a:r>
              <a:rPr lang="en-US" sz="1800" dirty="0"/>
              <a:t>to keep track of activation counts </a:t>
            </a:r>
            <a:br>
              <a:rPr lang="en-US" sz="1800" dirty="0"/>
            </a:br>
            <a:r>
              <a:rPr lang="en-US" sz="1800" dirty="0"/>
              <a:t>of the </a:t>
            </a:r>
            <a:r>
              <a:rPr lang="en-US" sz="1800" dirty="0">
                <a:solidFill>
                  <a:srgbClr val="7030A0"/>
                </a:solidFill>
              </a:rPr>
              <a:t>same row across all banks</a:t>
            </a:r>
          </a:p>
          <a:p>
            <a:pPr>
              <a:spcBef>
                <a:spcPts val="600"/>
              </a:spcBef>
            </a:pPr>
            <a:r>
              <a:rPr lang="en-US" sz="1600" dirty="0"/>
              <a:t>Make high-performance, area-hungry counter-based mechanisms </a:t>
            </a:r>
            <a:r>
              <a:rPr lang="en-US" sz="1600" dirty="0">
                <a:solidFill>
                  <a:srgbClr val="7030A0"/>
                </a:solidFill>
              </a:rPr>
              <a:t>practical</a:t>
            </a:r>
          </a:p>
          <a:p>
            <a:pPr marL="0" indent="0">
              <a:spcBef>
                <a:spcPts val="600"/>
              </a:spcBef>
              <a:buNone/>
            </a:pPr>
            <a:endParaRPr lang="en-US" sz="100" b="1" dirty="0">
              <a:solidFill>
                <a:schemeClr val="accent2"/>
              </a:solidFill>
            </a:endParaRPr>
          </a:p>
          <a:p>
            <a:pPr marL="0" indent="0">
              <a:spcBef>
                <a:spcPts val="600"/>
              </a:spcBef>
              <a:buNone/>
            </a:pPr>
            <a:r>
              <a:rPr lang="en-US" sz="1800" b="1" dirty="0">
                <a:solidFill>
                  <a:schemeClr val="accent2"/>
                </a:solidFill>
              </a:rPr>
              <a:t>Key Results: </a:t>
            </a:r>
            <a:r>
              <a:rPr lang="en-US" sz="1800" dirty="0"/>
              <a:t>Memory system simulations using 62 single core and 62 8-core workloads</a:t>
            </a:r>
          </a:p>
          <a:p>
            <a:pPr marL="0" indent="0">
              <a:spcBef>
                <a:spcPts val="600"/>
              </a:spcBef>
              <a:buNone/>
            </a:pPr>
            <a:r>
              <a:rPr lang="en-US" sz="1800" dirty="0"/>
              <a:t>At all tested </a:t>
            </a:r>
            <a:r>
              <a:rPr lang="en-US" sz="1800" dirty="0" err="1"/>
              <a:t>RowHammer</a:t>
            </a:r>
            <a:r>
              <a:rPr lang="en-US" sz="1800" dirty="0"/>
              <a:t> thresholds (1000, 500, 250 125):</a:t>
            </a:r>
          </a:p>
          <a:p>
            <a:pPr marL="0" indent="0">
              <a:spcBef>
                <a:spcPts val="600"/>
              </a:spcBef>
              <a:buNone/>
            </a:pPr>
            <a:r>
              <a:rPr lang="en-US" sz="1800" dirty="0">
                <a:solidFill>
                  <a:srgbClr val="00B050"/>
                </a:solidFill>
              </a:rPr>
              <a:t>Faster</a:t>
            </a:r>
            <a:r>
              <a:rPr lang="en-US" sz="1800" dirty="0"/>
              <a:t> than the </a:t>
            </a:r>
            <a:r>
              <a:rPr lang="en-US" sz="1800" dirty="0">
                <a:solidFill>
                  <a:srgbClr val="00B050"/>
                </a:solidFill>
              </a:rPr>
              <a:t>lowest-area-cost </a:t>
            </a:r>
            <a:r>
              <a:rPr lang="en-US" sz="1800" dirty="0"/>
              <a:t>counter-based defense mechanism</a:t>
            </a:r>
            <a:br>
              <a:rPr lang="en-US" sz="1800" dirty="0"/>
            </a:br>
            <a:r>
              <a:rPr lang="en-US" sz="1800" dirty="0">
                <a:solidFill>
                  <a:schemeClr val="accent5"/>
                </a:solidFill>
              </a:rPr>
              <a:t>Smaller</a:t>
            </a:r>
            <a:r>
              <a:rPr lang="en-US" sz="1800" dirty="0"/>
              <a:t> than the </a:t>
            </a:r>
            <a:r>
              <a:rPr lang="en-US" sz="1800" dirty="0">
                <a:solidFill>
                  <a:schemeClr val="accent5"/>
                </a:solidFill>
              </a:rPr>
              <a:t>lowest-performance-overhead </a:t>
            </a:r>
            <a:r>
              <a:rPr lang="en-US" sz="1800" dirty="0"/>
              <a:t>counter-based defense mechanism</a:t>
            </a:r>
          </a:p>
          <a:p>
            <a:pPr marL="0" indent="0">
              <a:spcBef>
                <a:spcPts val="600"/>
              </a:spcBef>
              <a:buNone/>
            </a:pPr>
            <a:r>
              <a:rPr lang="en-US" sz="1800" dirty="0">
                <a:solidFill>
                  <a:schemeClr val="accent2"/>
                </a:solidFill>
              </a:rPr>
              <a:t>0.59% avg. performance</a:t>
            </a:r>
            <a:r>
              <a:rPr lang="en-US" sz="1800" dirty="0"/>
              <a:t> overhead (single-core) at a </a:t>
            </a:r>
            <a:r>
              <a:rPr lang="en-US" sz="1800" dirty="0">
                <a:solidFill>
                  <a:schemeClr val="accent2"/>
                </a:solidFill>
              </a:rPr>
              <a:t>future </a:t>
            </a:r>
            <a:r>
              <a:rPr lang="en-US" sz="1800" dirty="0" err="1">
                <a:solidFill>
                  <a:schemeClr val="accent2"/>
                </a:solidFill>
              </a:rPr>
              <a:t>RowHammer</a:t>
            </a:r>
            <a:r>
              <a:rPr lang="en-US" sz="1800" dirty="0">
                <a:solidFill>
                  <a:schemeClr val="accent2"/>
                </a:solidFill>
              </a:rPr>
              <a:t> threshold </a:t>
            </a:r>
            <a:r>
              <a:rPr lang="en-US" sz="1800" dirty="0"/>
              <a:t>(1K)</a:t>
            </a:r>
          </a:p>
          <a:p>
            <a:pPr>
              <a:spcBef>
                <a:spcPts val="600"/>
              </a:spcBef>
            </a:pPr>
            <a:r>
              <a:rPr lang="en-US" sz="1600" dirty="0"/>
              <a:t>Only 9.79 KiB </a:t>
            </a:r>
            <a:r>
              <a:rPr lang="en-US" sz="1600" dirty="0">
                <a:solidFill>
                  <a:schemeClr val="accent2"/>
                </a:solidFill>
              </a:rPr>
              <a:t>on-chip </a:t>
            </a:r>
            <a:r>
              <a:rPr lang="en-US" sz="1600" dirty="0"/>
              <a:t>storage per DRAM rank (0.02% of a Xeon processor)</a:t>
            </a:r>
          </a:p>
          <a:p>
            <a:pPr marL="0" indent="0">
              <a:spcBef>
                <a:spcPts val="600"/>
              </a:spcBef>
              <a:buNone/>
            </a:pPr>
            <a:r>
              <a:rPr lang="en-US" sz="1800" dirty="0">
                <a:solidFill>
                  <a:schemeClr val="accent2"/>
                </a:solidFill>
              </a:rPr>
              <a:t>1.52% avg. performance</a:t>
            </a:r>
            <a:r>
              <a:rPr lang="en-US" sz="1800" dirty="0"/>
              <a:t> overhead (single-core) at an </a:t>
            </a:r>
            <a:r>
              <a:rPr lang="en-US" sz="1800" dirty="0">
                <a:solidFill>
                  <a:schemeClr val="accent2"/>
                </a:solidFill>
              </a:rPr>
              <a:t>ultra-low </a:t>
            </a:r>
            <a:r>
              <a:rPr lang="en-US" sz="1800" dirty="0"/>
              <a:t>threshold (125)</a:t>
            </a:r>
          </a:p>
          <a:p>
            <a:pPr>
              <a:spcBef>
                <a:spcPts val="600"/>
              </a:spcBef>
            </a:pPr>
            <a:r>
              <a:rPr lang="en-US" sz="1600" dirty="0"/>
              <a:t>75.70 KiB </a:t>
            </a:r>
            <a:r>
              <a:rPr lang="en-US" sz="1600" dirty="0">
                <a:solidFill>
                  <a:schemeClr val="accent2"/>
                </a:solidFill>
              </a:rPr>
              <a:t>on-chip </a:t>
            </a:r>
            <a:r>
              <a:rPr lang="en-US" sz="1600" dirty="0"/>
              <a:t>storage per DRAM rank (0.11% of the Xeon processor)</a:t>
            </a:r>
          </a:p>
        </p:txBody>
      </p:sp>
    </p:spTree>
    <p:extLst>
      <p:ext uri="{BB962C8B-B14F-4D97-AF65-F5344CB8AC3E}">
        <p14:creationId xmlns:p14="http://schemas.microsoft.com/office/powerpoint/2010/main" val="40724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FBA23-0A28-B1D6-C843-262560694FB4}"/>
              </a:ext>
            </a:extLst>
          </p:cNvPr>
          <p:cNvSpPr>
            <a:spLocks noGrp="1"/>
          </p:cNvSpPr>
          <p:nvPr>
            <p:ph type="title"/>
          </p:nvPr>
        </p:nvSpPr>
        <p:spPr/>
        <p:txBody>
          <a:bodyPr/>
          <a:lstStyle/>
          <a:p>
            <a:r>
              <a:rPr lang="en-US" dirty="0"/>
              <a:t>RowHammer in HBM Chips (2023)</a:t>
            </a:r>
          </a:p>
        </p:txBody>
      </p:sp>
      <p:sp>
        <p:nvSpPr>
          <p:cNvPr id="3" name="Content Placeholder 2">
            <a:extLst>
              <a:ext uri="{FF2B5EF4-FFF2-40B4-BE49-F238E27FC236}">
                <a16:creationId xmlns:a16="http://schemas.microsoft.com/office/drawing/2014/main" id="{6BB2A03D-2DE3-7082-2D5F-382D693D97DF}"/>
              </a:ext>
            </a:extLst>
          </p:cNvPr>
          <p:cNvSpPr>
            <a:spLocks noGrp="1"/>
          </p:cNvSpPr>
          <p:nvPr>
            <p:ph idx="1"/>
          </p:nvPr>
        </p:nvSpPr>
        <p:spPr/>
        <p:txBody>
          <a:bodyPr/>
          <a:lstStyle/>
          <a:p>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Majd</a:t>
            </a:r>
            <a:r>
              <a:rPr lang="en-US" sz="1800" b="0" i="0" dirty="0">
                <a:solidFill>
                  <a:srgbClr val="000000"/>
                </a:solidFill>
                <a:effectLst/>
              </a:rPr>
              <a:t> </a:t>
            </a:r>
            <a:r>
              <a:rPr lang="en-US" sz="1800" b="0" i="0" dirty="0" err="1">
                <a:solidFill>
                  <a:srgbClr val="000000"/>
                </a:solidFill>
                <a:effectLst/>
              </a:rPr>
              <a:t>Osserian</a:t>
            </a:r>
            <a:r>
              <a:rPr lang="en-US" sz="1800" b="0" i="0" dirty="0">
                <a:solidFill>
                  <a:srgbClr val="000000"/>
                </a:solidFill>
                <a:effectLst/>
              </a:rPr>
              <a:t>, A.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Yağlıkçı</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a:t>
            </a:r>
            <a:r>
              <a:rPr lang="en-US" sz="1800" b="0" i="0" dirty="0" err="1">
                <a:solidFill>
                  <a:srgbClr val="000000"/>
                </a:solidFill>
                <a:effectLst/>
              </a:rPr>
              <a:t>Haocong</a:t>
            </a:r>
            <a:r>
              <a:rPr lang="en-US" sz="1800" b="0" i="0" dirty="0">
                <a:solidFill>
                  <a:srgbClr val="000000"/>
                </a:solidFill>
                <a:effectLst/>
              </a:rPr>
              <a:t> Luo, Steve </a:t>
            </a:r>
            <a:r>
              <a:rPr lang="en-US" sz="1800" b="0" i="0" dirty="0" err="1">
                <a:solidFill>
                  <a:srgbClr val="000000"/>
                </a:solidFill>
                <a:effectLst/>
              </a:rPr>
              <a:t>Rhyner</a:t>
            </a:r>
            <a:r>
              <a:rPr lang="en-US" sz="1800" b="0" i="0" dirty="0">
                <a:solidFill>
                  <a:srgbClr val="000000"/>
                </a:solidFill>
                <a:effectLst/>
              </a:rPr>
              <a:t>, Behzad Salami, Juan Gomez-Luna,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"An Experimental Analysis of RowHammer in HBM2 DRAM Chips"</a:t>
            </a:r>
            <a:br>
              <a:rPr lang="en-US" sz="1800" b="0" i="0" dirty="0">
                <a:solidFill>
                  <a:srgbClr val="0000FF"/>
                </a:solidFill>
                <a:effectLst/>
              </a:rPr>
            </a:br>
            <a:r>
              <a:rPr lang="en-US" sz="1800" b="0" i="1" dirty="0">
                <a:solidFill>
                  <a:srgbClr val="000000"/>
                </a:solidFill>
                <a:effectLst/>
              </a:rPr>
              <a:t>Proceedings of the </a:t>
            </a:r>
            <a:r>
              <a:rPr lang="en-US" sz="1800" b="0" i="1" dirty="0">
                <a:solidFill>
                  <a:srgbClr val="000000"/>
                </a:solidFill>
                <a:effectLst/>
                <a:hlinkClick r:id="rId3"/>
              </a:rPr>
              <a:t>53nd Annual IEEE/IFIP International Conference on Dependable Systems and Networks</a:t>
            </a:r>
            <a:r>
              <a:rPr lang="en-US" sz="1800" b="0" i="1" dirty="0">
                <a:solidFill>
                  <a:srgbClr val="000000"/>
                </a:solidFill>
                <a:effectLst/>
              </a:rPr>
              <a:t> Disrupt Track (</a:t>
            </a:r>
            <a:r>
              <a:rPr lang="en-US" sz="1800" b="1" i="1" dirty="0">
                <a:solidFill>
                  <a:srgbClr val="000000"/>
                </a:solidFill>
                <a:effectLst/>
              </a:rPr>
              <a:t>DSN Disrupt</a:t>
            </a:r>
            <a:r>
              <a:rPr lang="en-US" sz="1800" b="0" i="1" dirty="0">
                <a:solidFill>
                  <a:srgbClr val="000000"/>
                </a:solidFill>
                <a:effectLst/>
              </a:rPr>
              <a:t>)</a:t>
            </a:r>
            <a:r>
              <a:rPr lang="en-US" sz="1800" b="0" i="0" dirty="0">
                <a:solidFill>
                  <a:srgbClr val="000000"/>
                </a:solidFill>
                <a:effectLst/>
              </a:rPr>
              <a:t>, Porto, Portugal,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arXiv version</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Slides (pptx)</a:t>
            </a:r>
            <a:r>
              <a:rPr lang="en-US" sz="1800" b="0" i="0" dirty="0">
                <a:solidFill>
                  <a:srgbClr val="000000"/>
                </a:solidFill>
                <a:effectLst/>
              </a:rPr>
              <a:t> </a:t>
            </a:r>
            <a:r>
              <a:rPr lang="en-US" sz="1800" b="0" i="0" dirty="0">
                <a:solidFill>
                  <a:srgbClr val="000000"/>
                </a:solidFill>
                <a:effectLst/>
                <a:hlinkClick r:id="rId6"/>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7"/>
              </a:rPr>
              <a:t>Talk Video</a:t>
            </a:r>
            <a:r>
              <a:rPr lang="en-US" sz="1800" b="0" i="0" dirty="0">
                <a:solidFill>
                  <a:srgbClr val="000000"/>
                </a:solidFill>
                <a:effectLst/>
              </a:rPr>
              <a:t> (24 minutes, including Q&amp;A)]</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634AE201-5BE9-F0F5-B655-983ED08976A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A696D-AE0C-9446-A38B-FCAFD25E7DF6}"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382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pic>
        <p:nvPicPr>
          <p:cNvPr id="5" name="Picture 4">
            <a:extLst>
              <a:ext uri="{FF2B5EF4-FFF2-40B4-BE49-F238E27FC236}">
                <a16:creationId xmlns:a16="http://schemas.microsoft.com/office/drawing/2014/main" id="{1A77C37B-5703-89DE-6948-320688F4169B}"/>
              </a:ext>
            </a:extLst>
          </p:cNvPr>
          <p:cNvPicPr>
            <a:picLocks noChangeAspect="1"/>
          </p:cNvPicPr>
          <p:nvPr/>
        </p:nvPicPr>
        <p:blipFill>
          <a:blip r:embed="rId8"/>
          <a:stretch>
            <a:fillRect/>
          </a:stretch>
        </p:blipFill>
        <p:spPr>
          <a:xfrm>
            <a:off x="154224" y="4536379"/>
            <a:ext cx="8835551" cy="1196877"/>
          </a:xfrm>
          <a:prstGeom prst="rect">
            <a:avLst/>
          </a:prstGeom>
        </p:spPr>
      </p:pic>
      <p:sp>
        <p:nvSpPr>
          <p:cNvPr id="6" name="TextBox 5">
            <a:extLst>
              <a:ext uri="{FF2B5EF4-FFF2-40B4-BE49-F238E27FC236}">
                <a16:creationId xmlns:a16="http://schemas.microsoft.com/office/drawing/2014/main" id="{D61237DD-BD43-6CBA-3638-563A50ED9D17}"/>
              </a:ext>
            </a:extLst>
          </p:cNvPr>
          <p:cNvSpPr txBox="1"/>
          <p:nvPr/>
        </p:nvSpPr>
        <p:spPr>
          <a:xfrm>
            <a:off x="1406280" y="6423719"/>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https://arxiv.org/pdf/2305.17918.pdf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73028363"/>
      </p:ext>
    </p:extLst>
  </p:cSld>
  <p:clrMapOvr>
    <a:masterClrMapping/>
  </p:clrMapOvr>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5600" dirty="0"/>
              <a:t>Executive Summary</a:t>
            </a:r>
            <a:endParaRPr lang="tr-TR" sz="5600"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1050966"/>
            <a:ext cx="8987621" cy="5807033"/>
          </a:xfrm>
        </p:spPr>
        <p:txBody>
          <a:bodyPr>
            <a:noAutofit/>
          </a:bodyPr>
          <a:lstStyle/>
          <a:p>
            <a:pPr marL="0" indent="0">
              <a:lnSpc>
                <a:spcPct val="100000"/>
              </a:lnSpc>
              <a:spcBef>
                <a:spcPts val="0"/>
              </a:spcBef>
              <a:buNone/>
            </a:pPr>
            <a:r>
              <a:rPr lang="en-US" sz="1800" b="1" dirty="0">
                <a:solidFill>
                  <a:srgbClr val="7030A0"/>
                </a:solidFill>
              </a:rPr>
              <a:t>Motivation: </a:t>
            </a:r>
            <a:r>
              <a:rPr lang="en-US" sz="1800" dirty="0"/>
              <a:t>HBM chips have </a:t>
            </a:r>
            <a:r>
              <a:rPr lang="en-US" sz="1800" dirty="0">
                <a:solidFill>
                  <a:srgbClr val="7030A0"/>
                </a:solidFill>
              </a:rPr>
              <a:t>new architectural characteristics </a:t>
            </a:r>
            <a:r>
              <a:rPr lang="en-US" sz="1800" dirty="0"/>
              <a:t>(e.g., 3D-stacked dies)</a:t>
            </a:r>
            <a:br>
              <a:rPr lang="en-US" sz="1800" dirty="0"/>
            </a:br>
            <a:r>
              <a:rPr lang="en-US" sz="1800" dirty="0"/>
              <a:t>that </a:t>
            </a:r>
            <a:r>
              <a:rPr lang="en-US" sz="1800" dirty="0">
                <a:solidFill>
                  <a:srgbClr val="7030A0"/>
                </a:solidFill>
              </a:rPr>
              <a:t>might affect </a:t>
            </a:r>
            <a:r>
              <a:rPr lang="en-US" sz="1800" dirty="0"/>
              <a:t>the </a:t>
            </a:r>
            <a:r>
              <a:rPr lang="en-US" sz="1800" dirty="0" err="1"/>
              <a:t>RowHammer</a:t>
            </a:r>
            <a:r>
              <a:rPr lang="en-US" sz="1800" dirty="0"/>
              <a:t> vulnerability in various ways</a:t>
            </a:r>
            <a:endParaRPr lang="en-US" sz="1800" dirty="0">
              <a:solidFill>
                <a:srgbClr val="7030A0"/>
              </a:solidFill>
            </a:endParaRPr>
          </a:p>
          <a:p>
            <a:pPr marL="0" indent="0">
              <a:lnSpc>
                <a:spcPct val="100000"/>
              </a:lnSpc>
              <a:spcBef>
                <a:spcPts val="0"/>
              </a:spcBef>
              <a:buNone/>
            </a:pPr>
            <a:br>
              <a:rPr lang="en-US" sz="1600" dirty="0">
                <a:solidFill>
                  <a:srgbClr val="7030A0"/>
                </a:solidFill>
              </a:rPr>
            </a:br>
            <a:r>
              <a:rPr lang="en-US" sz="1800" dirty="0">
                <a:solidFill>
                  <a:srgbClr val="7030A0"/>
                </a:solidFill>
              </a:rPr>
              <a:t>Understanding </a:t>
            </a:r>
            <a:r>
              <a:rPr lang="en-US" sz="1800" dirty="0" err="1">
                <a:solidFill>
                  <a:srgbClr val="7030A0"/>
                </a:solidFill>
              </a:rPr>
              <a:t>RowHammer</a:t>
            </a:r>
            <a:r>
              <a:rPr lang="en-US" sz="1800" dirty="0"/>
              <a:t> enables designing </a:t>
            </a:r>
            <a:r>
              <a:rPr lang="en-US" sz="1800" dirty="0">
                <a:solidFill>
                  <a:srgbClr val="7030A0"/>
                </a:solidFill>
              </a:rPr>
              <a:t>effective and efficient solutions</a:t>
            </a:r>
            <a:br>
              <a:rPr lang="en-US" sz="1800" dirty="0"/>
            </a:br>
            <a:endParaRPr lang="en-US" sz="1600" dirty="0"/>
          </a:p>
          <a:p>
            <a:pPr marL="0" indent="0">
              <a:lnSpc>
                <a:spcPct val="100000"/>
              </a:lnSpc>
              <a:spcBef>
                <a:spcPts val="0"/>
              </a:spcBef>
              <a:buNone/>
            </a:pPr>
            <a:r>
              <a:rPr lang="en-US" sz="1800" b="1" dirty="0">
                <a:solidFill>
                  <a:srgbClr val="FF0000"/>
                </a:solidFill>
              </a:rPr>
              <a:t>Problem:</a:t>
            </a:r>
            <a:r>
              <a:rPr lang="en-US" sz="1800" b="1" dirty="0"/>
              <a:t> </a:t>
            </a:r>
            <a:r>
              <a:rPr lang="en-US" sz="1800" dirty="0"/>
              <a:t>No prior study demonstrates the </a:t>
            </a:r>
            <a:r>
              <a:rPr lang="en-US" sz="1800" dirty="0" err="1"/>
              <a:t>RowHammer</a:t>
            </a:r>
            <a:r>
              <a:rPr lang="en-US" sz="1800" dirty="0"/>
              <a:t> vulnerability in HBM</a:t>
            </a:r>
          </a:p>
          <a:p>
            <a:pPr marL="0" indent="0">
              <a:lnSpc>
                <a:spcPct val="100000"/>
              </a:lnSpc>
              <a:spcBef>
                <a:spcPts val="0"/>
              </a:spcBef>
              <a:buNone/>
            </a:pPr>
            <a:endParaRPr lang="en-US" sz="1600" b="1" dirty="0">
              <a:solidFill>
                <a:srgbClr val="00B050"/>
              </a:solidFill>
            </a:endParaRPr>
          </a:p>
          <a:p>
            <a:pPr marL="0" indent="0">
              <a:lnSpc>
                <a:spcPct val="100000"/>
              </a:lnSpc>
              <a:spcBef>
                <a:spcPts val="0"/>
              </a:spcBef>
              <a:buNone/>
            </a:pPr>
            <a:r>
              <a:rPr lang="en-US" sz="1800" b="1" dirty="0">
                <a:solidFill>
                  <a:srgbClr val="00B050"/>
                </a:solidFill>
              </a:rPr>
              <a:t>Goal:</a:t>
            </a:r>
            <a:r>
              <a:rPr lang="en-US" sz="1800" b="1" dirty="0">
                <a:solidFill>
                  <a:schemeClr val="accent4"/>
                </a:solidFill>
              </a:rPr>
              <a:t> </a:t>
            </a:r>
            <a:r>
              <a:rPr lang="en-US" sz="1800" dirty="0">
                <a:solidFill>
                  <a:srgbClr val="00B050"/>
                </a:solidFill>
              </a:rPr>
              <a:t>Experimentally analyze </a:t>
            </a:r>
            <a:r>
              <a:rPr lang="en-US" sz="1800" dirty="0"/>
              <a:t>how vulnerable </a:t>
            </a:r>
            <a:r>
              <a:rPr lang="en-US" sz="1800" dirty="0">
                <a:solidFill>
                  <a:srgbClr val="00B050"/>
                </a:solidFill>
              </a:rPr>
              <a:t>HBM</a:t>
            </a:r>
            <a:r>
              <a:rPr lang="en-US" sz="1800" dirty="0"/>
              <a:t> DRAM chips are to </a:t>
            </a:r>
            <a:r>
              <a:rPr lang="en-US" sz="1800" dirty="0" err="1">
                <a:solidFill>
                  <a:srgbClr val="00B050"/>
                </a:solidFill>
              </a:rPr>
              <a:t>RowHammer</a:t>
            </a:r>
            <a:endParaRPr lang="en-US" sz="1800" dirty="0">
              <a:solidFill>
                <a:srgbClr val="00B050"/>
              </a:solidFill>
            </a:endParaRPr>
          </a:p>
          <a:p>
            <a:pPr marL="0" indent="0">
              <a:lnSpc>
                <a:spcPct val="100000"/>
              </a:lnSpc>
              <a:spcBef>
                <a:spcPts val="0"/>
              </a:spcBef>
              <a:buNone/>
            </a:pPr>
            <a:endParaRPr lang="en-US" sz="1600" b="1" dirty="0">
              <a:solidFill>
                <a:schemeClr val="accent1"/>
              </a:solidFill>
            </a:endParaRPr>
          </a:p>
          <a:p>
            <a:pPr marL="0" indent="0">
              <a:lnSpc>
                <a:spcPct val="100000"/>
              </a:lnSpc>
              <a:spcBef>
                <a:spcPts val="0"/>
              </a:spcBef>
              <a:buNone/>
            </a:pPr>
            <a:r>
              <a:rPr lang="en-US" sz="1800" b="1" dirty="0">
                <a:solidFill>
                  <a:schemeClr val="accent1"/>
                </a:solidFill>
              </a:rPr>
              <a:t>Experimental Study: </a:t>
            </a:r>
            <a:r>
              <a:rPr lang="en-US" sz="1800" dirty="0">
                <a:solidFill>
                  <a:schemeClr val="accent1"/>
                </a:solidFill>
              </a:rPr>
              <a:t>Detailed experimental characterization </a:t>
            </a:r>
            <a:r>
              <a:rPr lang="en-US" sz="1800" dirty="0"/>
              <a:t>of </a:t>
            </a:r>
            <a:r>
              <a:rPr lang="en-US" sz="1800" dirty="0" err="1"/>
              <a:t>RowHammer</a:t>
            </a:r>
            <a:br>
              <a:rPr lang="en-US" sz="1800" dirty="0"/>
            </a:br>
            <a:r>
              <a:rPr lang="en-US" sz="1800" dirty="0"/>
              <a:t>in a </a:t>
            </a:r>
            <a:r>
              <a:rPr lang="en-US" sz="1800" dirty="0">
                <a:solidFill>
                  <a:schemeClr val="accent1"/>
                </a:solidFill>
              </a:rPr>
              <a:t>modern</a:t>
            </a:r>
            <a:r>
              <a:rPr lang="en-US" sz="1800" dirty="0"/>
              <a:t> HBM2 DRAM chip. Our study provides two main findings:</a:t>
            </a:r>
          </a:p>
          <a:p>
            <a:pPr marL="0" indent="0">
              <a:lnSpc>
                <a:spcPct val="100000"/>
              </a:lnSpc>
              <a:spcBef>
                <a:spcPts val="0"/>
              </a:spcBef>
              <a:buNone/>
            </a:pPr>
            <a:endParaRPr lang="en-US" sz="1600" dirty="0"/>
          </a:p>
          <a:p>
            <a:pPr marL="0" indent="0">
              <a:lnSpc>
                <a:spcPct val="100000"/>
              </a:lnSpc>
              <a:spcBef>
                <a:spcPts val="0"/>
              </a:spcBef>
              <a:buNone/>
            </a:pPr>
            <a:r>
              <a:rPr lang="en-US" sz="1800" b="1" dirty="0">
                <a:solidFill>
                  <a:srgbClr val="0070C0"/>
                </a:solidFill>
              </a:rPr>
              <a:t>1. Spatial variation of </a:t>
            </a:r>
            <a:r>
              <a:rPr lang="en-US" sz="1800" b="1" dirty="0" err="1">
                <a:solidFill>
                  <a:srgbClr val="0070C0"/>
                </a:solidFill>
              </a:rPr>
              <a:t>RowHammer</a:t>
            </a:r>
            <a:r>
              <a:rPr lang="en-US" sz="1800" b="1" dirty="0">
                <a:solidFill>
                  <a:srgbClr val="0070C0"/>
                </a:solidFill>
              </a:rPr>
              <a:t> vulnerability</a:t>
            </a:r>
            <a:br>
              <a:rPr lang="en-US" sz="1800" b="1" dirty="0">
                <a:solidFill>
                  <a:srgbClr val="0070C0"/>
                </a:solidFill>
              </a:rPr>
            </a:br>
            <a:endParaRPr lang="en-US" sz="400" b="1" dirty="0">
              <a:solidFill>
                <a:srgbClr val="0070C0"/>
              </a:solidFill>
            </a:endParaRPr>
          </a:p>
          <a:p>
            <a:pPr>
              <a:lnSpc>
                <a:spcPct val="100000"/>
              </a:lnSpc>
              <a:spcBef>
                <a:spcPts val="0"/>
              </a:spcBef>
            </a:pPr>
            <a:r>
              <a:rPr lang="en-US" sz="1600" dirty="0"/>
              <a:t>Different </a:t>
            </a:r>
            <a:r>
              <a:rPr lang="en-US" sz="1600" dirty="0">
                <a:solidFill>
                  <a:srgbClr val="FF0000"/>
                </a:solidFill>
              </a:rPr>
              <a:t>channels</a:t>
            </a:r>
            <a:r>
              <a:rPr lang="en-US" sz="1600" dirty="0"/>
              <a:t> in a 3D-stacked HBM chip exhibit</a:t>
            </a:r>
            <a:r>
              <a:rPr lang="en-US" sz="1600" dirty="0">
                <a:solidFill>
                  <a:srgbClr val="FF0000"/>
                </a:solidFill>
              </a:rPr>
              <a:t> different </a:t>
            </a:r>
            <a:r>
              <a:rPr lang="en-US" sz="1600" dirty="0" err="1">
                <a:solidFill>
                  <a:srgbClr val="FF0000"/>
                </a:solidFill>
              </a:rPr>
              <a:t>RowHammer</a:t>
            </a:r>
            <a:r>
              <a:rPr lang="en-US" sz="1600" dirty="0">
                <a:solidFill>
                  <a:srgbClr val="FF0000"/>
                </a:solidFill>
              </a:rPr>
              <a:t> vulnerability</a:t>
            </a:r>
          </a:p>
          <a:p>
            <a:pPr>
              <a:lnSpc>
                <a:spcPct val="100000"/>
              </a:lnSpc>
              <a:spcBef>
                <a:spcPts val="0"/>
              </a:spcBef>
            </a:pPr>
            <a:r>
              <a:rPr lang="en-US" sz="1600" dirty="0"/>
              <a:t>DRAM </a:t>
            </a:r>
            <a:r>
              <a:rPr lang="en-US" sz="1600" dirty="0">
                <a:solidFill>
                  <a:srgbClr val="FF0000"/>
                </a:solidFill>
              </a:rPr>
              <a:t>rows</a:t>
            </a:r>
            <a:r>
              <a:rPr lang="en-US" sz="1600" dirty="0"/>
              <a:t> </a:t>
            </a:r>
            <a:r>
              <a:rPr lang="en-US" sz="1600" dirty="0">
                <a:solidFill>
                  <a:srgbClr val="FF0000"/>
                </a:solidFill>
              </a:rPr>
              <a:t>near the end of a DRAM bank </a:t>
            </a:r>
            <a:r>
              <a:rPr lang="en-US" sz="1600" dirty="0"/>
              <a:t>are more </a:t>
            </a:r>
            <a:r>
              <a:rPr lang="en-US" sz="1600" dirty="0" err="1"/>
              <a:t>RowHammer</a:t>
            </a:r>
            <a:r>
              <a:rPr lang="en-US" sz="1600" dirty="0"/>
              <a:t> </a:t>
            </a:r>
            <a:r>
              <a:rPr lang="en-US" sz="1600" dirty="0">
                <a:solidFill>
                  <a:srgbClr val="FF0000"/>
                </a:solidFill>
              </a:rPr>
              <a:t>resilient</a:t>
            </a:r>
          </a:p>
          <a:p>
            <a:pPr marL="0" indent="0">
              <a:lnSpc>
                <a:spcPct val="100000"/>
              </a:lnSpc>
              <a:spcBef>
                <a:spcPts val="0"/>
              </a:spcBef>
              <a:buNone/>
            </a:pPr>
            <a:endParaRPr lang="en-US" sz="1600" dirty="0"/>
          </a:p>
          <a:p>
            <a:pPr marL="0" indent="0">
              <a:lnSpc>
                <a:spcPct val="100000"/>
              </a:lnSpc>
              <a:spcBef>
                <a:spcPts val="0"/>
              </a:spcBef>
              <a:buNone/>
            </a:pPr>
            <a:r>
              <a:rPr lang="en-US" sz="1800" b="1" dirty="0">
                <a:solidFill>
                  <a:srgbClr val="0070C0"/>
                </a:solidFill>
              </a:rPr>
              <a:t>2. On-DRAM-die </a:t>
            </a:r>
            <a:r>
              <a:rPr lang="en-US" sz="1800" b="1" dirty="0" err="1">
                <a:solidFill>
                  <a:srgbClr val="0070C0"/>
                </a:solidFill>
              </a:rPr>
              <a:t>RowHammer</a:t>
            </a:r>
            <a:r>
              <a:rPr lang="en-US" sz="1800" b="1" dirty="0">
                <a:solidFill>
                  <a:srgbClr val="0070C0"/>
                </a:solidFill>
              </a:rPr>
              <a:t> mitigations</a:t>
            </a:r>
            <a:br>
              <a:rPr lang="en-US" sz="1800" b="1" dirty="0">
                <a:solidFill>
                  <a:srgbClr val="0070C0"/>
                </a:solidFill>
              </a:rPr>
            </a:br>
            <a:endParaRPr lang="en-US" sz="400" b="1" dirty="0">
              <a:solidFill>
                <a:srgbClr val="0070C0"/>
              </a:solidFill>
            </a:endParaRPr>
          </a:p>
          <a:p>
            <a:pPr>
              <a:lnSpc>
                <a:spcPct val="100000"/>
              </a:lnSpc>
              <a:spcBef>
                <a:spcPts val="0"/>
              </a:spcBef>
            </a:pPr>
            <a:r>
              <a:rPr lang="en-US" sz="1600" dirty="0"/>
              <a:t>A modern HBM chip </a:t>
            </a:r>
            <a:r>
              <a:rPr lang="en-US" sz="1600" dirty="0">
                <a:solidFill>
                  <a:srgbClr val="FF0000"/>
                </a:solidFill>
              </a:rPr>
              <a:t>implements</a:t>
            </a:r>
            <a:r>
              <a:rPr lang="en-US" sz="1600" dirty="0"/>
              <a:t> undisclosed on-DRAM-die </a:t>
            </a:r>
            <a:r>
              <a:rPr lang="en-US" sz="1600" dirty="0" err="1"/>
              <a:t>RowHammer</a:t>
            </a:r>
            <a:r>
              <a:rPr lang="en-US" sz="1600" dirty="0"/>
              <a:t> mitigation </a:t>
            </a:r>
          </a:p>
          <a:p>
            <a:pPr>
              <a:lnSpc>
                <a:spcPct val="100000"/>
              </a:lnSpc>
              <a:spcBef>
                <a:spcPts val="0"/>
              </a:spcBef>
            </a:pPr>
            <a:r>
              <a:rPr lang="en-US" sz="1600" dirty="0"/>
              <a:t>The mitigation refreshes a victim row after </a:t>
            </a:r>
            <a:r>
              <a:rPr lang="en-US" sz="1600" dirty="0">
                <a:solidFill>
                  <a:srgbClr val="FF0000"/>
                </a:solidFill>
              </a:rPr>
              <a:t>every 17 periodic refresh operations </a:t>
            </a:r>
            <a:br>
              <a:rPr lang="en-US" sz="1600" dirty="0"/>
            </a:br>
            <a:r>
              <a:rPr lang="en-US" sz="1600" dirty="0"/>
              <a:t>(e.g., similar to DDR4 chips)</a:t>
            </a:r>
          </a:p>
          <a:p>
            <a:pPr marL="342900" indent="-342900">
              <a:lnSpc>
                <a:spcPct val="100000"/>
              </a:lnSpc>
              <a:spcBef>
                <a:spcPts val="0"/>
              </a:spcBef>
              <a:buFont typeface="+mj-lt"/>
              <a:buAutoNum type="arabicPeriod"/>
            </a:pPr>
            <a:endParaRPr lang="en-US" sz="1800" dirty="0"/>
          </a:p>
        </p:txBody>
      </p:sp>
    </p:spTree>
    <p:extLst>
      <p:ext uri="{BB962C8B-B14F-4D97-AF65-F5344CB8AC3E}">
        <p14:creationId xmlns:p14="http://schemas.microsoft.com/office/powerpoint/2010/main" val="4004740691"/>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Ongoing and Future Work</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Discover New Bitflips</a:t>
            </a:r>
            <a:endParaRPr lang="en-US" sz="6400" dirty="0">
              <a:solidFill>
                <a:srgbClr val="0432FF"/>
              </a:solidFill>
            </a:endParaRPr>
          </a:p>
          <a:p>
            <a:pPr marL="0" indent="0" algn="ctr">
              <a:buNone/>
            </a:pPr>
            <a:r>
              <a:rPr lang="en-US" sz="6400" dirty="0">
                <a:solidFill>
                  <a:srgbClr val="0000FF"/>
                </a:solidFill>
              </a:rPr>
              <a:t>Fundamentally Fix Them</a:t>
            </a:r>
          </a:p>
          <a:p>
            <a:pPr marL="0" indent="0" algn="ctr">
              <a:buNone/>
            </a:pPr>
            <a:r>
              <a:rPr lang="en-US" sz="6400" dirty="0"/>
              <a:t>To Build More Robust Systems for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58516321"/>
      </p:ext>
    </p:extLst>
  </p:cSld>
  <p:clrMapOvr>
    <a:masterClrMapping/>
  </p:clrMapOvr>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4676D-7CDB-8604-7428-93907C6CAC67}"/>
              </a:ext>
            </a:extLst>
          </p:cNvPr>
          <p:cNvSpPr>
            <a:spLocks noGrp="1"/>
          </p:cNvSpPr>
          <p:nvPr>
            <p:ph type="ctrTitle"/>
          </p:nvPr>
        </p:nvSpPr>
        <p:spPr/>
        <p:txBody>
          <a:bodyPr/>
          <a:lstStyle/>
          <a:p>
            <a:r>
              <a:rPr lang="en-US" dirty="0"/>
              <a:t>Removed Slides</a:t>
            </a:r>
          </a:p>
        </p:txBody>
      </p:sp>
      <p:sp>
        <p:nvSpPr>
          <p:cNvPr id="3" name="Subtitle 2">
            <a:extLst>
              <a:ext uri="{FF2B5EF4-FFF2-40B4-BE49-F238E27FC236}">
                <a16:creationId xmlns:a16="http://schemas.microsoft.com/office/drawing/2014/main" id="{C88A5155-7C1B-A1DE-929B-CF48B947307F}"/>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01FF292-82C9-D345-9840-28FED8693D6D}"/>
              </a:ext>
            </a:extLst>
          </p:cNvPr>
          <p:cNvSpPr>
            <a:spLocks noGrp="1"/>
          </p:cNvSpPr>
          <p:nvPr>
            <p:ph type="sldNum" sz="quarter" idx="12"/>
          </p:nvPr>
        </p:nvSpPr>
        <p:spPr/>
        <p:txBody>
          <a:bodyPr/>
          <a:lstStyle/>
          <a:p>
            <a:fld id="{7341D3D9-3FE8-4025-BF66-8DAB1ABB951F}" type="slidenum">
              <a:rPr lang="en-US" altLang="en-US" smtClean="0"/>
              <a:pPr/>
              <a:t>385</a:t>
            </a:fld>
            <a:endParaRPr lang="en-US" altLang="en-US"/>
          </a:p>
        </p:txBody>
      </p:sp>
    </p:spTree>
    <p:extLst>
      <p:ext uri="{BB962C8B-B14F-4D97-AF65-F5344CB8AC3E}">
        <p14:creationId xmlns:p14="http://schemas.microsoft.com/office/powerpoint/2010/main" val="1329923323"/>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260216324"/>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20324021"/>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5292069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How Safe &amp; Secure Are Our Platforms? </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a:xfrm>
            <a:off x="228600" y="928464"/>
            <a:ext cx="8610600" cy="4876800"/>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wp</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
        <p:nvSpPr>
          <p:cNvPr id="7" name="TextBox 6">
            <a:extLst>
              <a:ext uri="{FF2B5EF4-FFF2-40B4-BE49-F238E27FC236}">
                <a16:creationId xmlns:a16="http://schemas.microsoft.com/office/drawing/2014/main" id="{F93EC50B-1A1B-CDB4-B11C-CF0FCD0D93CF}"/>
              </a:ext>
            </a:extLst>
          </p:cNvPr>
          <p:cNvSpPr txBox="1"/>
          <p:nvPr/>
        </p:nvSpPr>
        <p:spPr>
          <a:xfrm>
            <a:off x="251520" y="5847655"/>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162870201"/>
      </p:ext>
    </p:extLst>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459137252"/>
      </p:ext>
    </p:extLst>
  </p:cSld>
  <p:clrMapOvr>
    <a:masterClrMapping/>
  </p:clrMapOvr>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3627094693"/>
      </p:ext>
    </p:extLst>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2392211110"/>
      </p:ext>
    </p:extLst>
  </p:cSld>
  <p:clrMapOvr>
    <a:masterClrMapping/>
  </p:clrMapOvr>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940651000"/>
      </p:ext>
    </p:extLst>
  </p:cSld>
  <p:clrMapOvr>
    <a:masterClrMapping/>
  </p:clrMapOvr>
  <p:transition/>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005002" y="6606866"/>
            <a:ext cx="5057795"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https://</a:t>
            </a:r>
            <a:r>
              <a:rPr kumimoji="0" lang="en-US" sz="6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www.post-gazette.com</a:t>
            </a:r>
            <a:r>
              <a:rPr kumimoji="0" lang="en-US" sz="6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/local/city/2022/01/28/pittsburgh-bridge-collapse-forbes-braddock-avenue-point-breeze-squirrel-hill/stories/202201280075</a:t>
            </a:r>
          </a:p>
        </p:txBody>
      </p:sp>
      <p:pic>
        <p:nvPicPr>
          <p:cNvPr id="3" name="Picture 2">
            <a:extLst>
              <a:ext uri="{FF2B5EF4-FFF2-40B4-BE49-F238E27FC236}">
                <a16:creationId xmlns:a16="http://schemas.microsoft.com/office/drawing/2014/main" id="{93F5E9D0-C9C8-89A7-56DC-A2D20709E757}"/>
              </a:ext>
            </a:extLst>
          </p:cNvPr>
          <p:cNvPicPr>
            <a:picLocks noChangeAspect="1"/>
          </p:cNvPicPr>
          <p:nvPr/>
        </p:nvPicPr>
        <p:blipFill>
          <a:blip r:embed="rId2"/>
          <a:stretch>
            <a:fillRect/>
          </a:stretch>
        </p:blipFill>
        <p:spPr>
          <a:xfrm>
            <a:off x="451121" y="1012660"/>
            <a:ext cx="8158855" cy="5436436"/>
          </a:xfrm>
          <a:prstGeom prst="rect">
            <a:avLst/>
          </a:prstGeom>
        </p:spPr>
      </p:pic>
    </p:spTree>
    <p:extLst>
      <p:ext uri="{BB962C8B-B14F-4D97-AF65-F5344CB8AC3E}">
        <p14:creationId xmlns:p14="http://schemas.microsoft.com/office/powerpoint/2010/main" val="2906218776"/>
      </p:ext>
    </p:extLst>
  </p:cSld>
  <p:clrMapOvr>
    <a:masterClrMapping/>
  </p:clrMapOvr>
  <p:transition/>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www.reuters.com</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/world/us/biden-highlight-manufacturing-jobs-gdp-growth-pittsburgh-2022-01-28/</a:t>
            </a:r>
          </a:p>
        </p:txBody>
      </p:sp>
      <p:pic>
        <p:nvPicPr>
          <p:cNvPr id="1026" name="Picture 2" descr="Bridge collapse in Pittsburgh">
            <a:extLst>
              <a:ext uri="{FF2B5EF4-FFF2-40B4-BE49-F238E27FC236}">
                <a16:creationId xmlns:a16="http://schemas.microsoft.com/office/drawing/2014/main" id="{9C743D77-BE18-0B77-49F1-2C96648FF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22" y="917802"/>
            <a:ext cx="8289678" cy="5526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161029"/>
      </p:ext>
    </p:extLst>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67155"/>
            <a:ext cx="6149440"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usa.streetsblog.org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/2022/01/28/pittsburgh-bridge-collapse-underscores-urgent-need-for-fix-it-first-policy/</a:t>
            </a:r>
          </a:p>
        </p:txBody>
      </p:sp>
      <p:pic>
        <p:nvPicPr>
          <p:cNvPr id="3" name="Picture 2">
            <a:extLst>
              <a:ext uri="{FF2B5EF4-FFF2-40B4-BE49-F238E27FC236}">
                <a16:creationId xmlns:a16="http://schemas.microsoft.com/office/drawing/2014/main" id="{FE6FC858-0655-49AD-BA55-9D221B739510}"/>
              </a:ext>
            </a:extLst>
          </p:cNvPr>
          <p:cNvPicPr>
            <a:picLocks noChangeAspect="1"/>
          </p:cNvPicPr>
          <p:nvPr/>
        </p:nvPicPr>
        <p:blipFill>
          <a:blip r:embed="rId2"/>
          <a:stretch>
            <a:fillRect/>
          </a:stretch>
        </p:blipFill>
        <p:spPr>
          <a:xfrm>
            <a:off x="1265900" y="970988"/>
            <a:ext cx="6258428" cy="5554356"/>
          </a:xfrm>
          <a:prstGeom prst="rect">
            <a:avLst/>
          </a:prstGeom>
        </p:spPr>
      </p:pic>
    </p:spTree>
    <p:extLst>
      <p:ext uri="{BB962C8B-B14F-4D97-AF65-F5344CB8AC3E}">
        <p14:creationId xmlns:p14="http://schemas.microsoft.com/office/powerpoint/2010/main" val="1664969322"/>
      </p:ext>
    </p:extLst>
  </p:cSld>
  <p:clrMapOvr>
    <a:masterClrMapping/>
  </p:clrMapOvr>
  <p:transition/>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284808" y="6567155"/>
            <a:ext cx="466345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/2022/01/28/1076343656/</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pittsburgh</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-bridge-collapse-</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biden</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-visit</a:t>
            </a:r>
          </a:p>
        </p:txBody>
      </p:sp>
      <p:pic>
        <p:nvPicPr>
          <p:cNvPr id="4098" name="Picture 2">
            <a:extLst>
              <a:ext uri="{FF2B5EF4-FFF2-40B4-BE49-F238E27FC236}">
                <a16:creationId xmlns:a16="http://schemas.microsoft.com/office/drawing/2014/main" id="{30B9590C-1A79-0ADB-0149-24DBD5BA0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54106"/>
            <a:ext cx="7344816" cy="550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87389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4.8|3.4|6.1"/>
</p:tagLst>
</file>

<file path=ppt/tags/tag2.xml><?xml version="1.0" encoding="utf-8"?>
<p:tagLst xmlns:a="http://schemas.openxmlformats.org/drawingml/2006/main" xmlns:r="http://schemas.openxmlformats.org/officeDocument/2006/relationships" xmlns:p="http://schemas.openxmlformats.org/presentationml/2006/main">
  <p:tag name="TIMING" val="|1.4|4.8|9.2|6.1|2.3|10.2"/>
</p:tagLst>
</file>

<file path=ppt/tags/tag3.xml><?xml version="1.0" encoding="utf-8"?>
<p:tagLst xmlns:a="http://schemas.openxmlformats.org/drawingml/2006/main" xmlns:r="http://schemas.openxmlformats.org/officeDocument/2006/relationships" xmlns:p="http://schemas.openxmlformats.org/presentationml/2006/main">
  <p:tag name="TIMING" val="|4.4"/>
</p:tagLst>
</file>

<file path=ppt/tags/tag4.xml><?xml version="1.0" encoding="utf-8"?>
<p:tagLst xmlns:a="http://schemas.openxmlformats.org/drawingml/2006/main" xmlns:r="http://schemas.openxmlformats.org/officeDocument/2006/relationships" xmlns:p="http://schemas.openxmlformats.org/presentationml/2006/main">
  <p:tag name="TIMING" val="|10.7|5.3|6"/>
</p:tagLst>
</file>

<file path=ppt/tags/tag5.xml><?xml version="1.0" encoding="utf-8"?>
<p:tagLst xmlns:a="http://schemas.openxmlformats.org/drawingml/2006/main" xmlns:r="http://schemas.openxmlformats.org/officeDocument/2006/relationships" xmlns:p="http://schemas.openxmlformats.org/presentationml/2006/main">
  <p:tag name="TIMING" val="|4.9|1.3|6.4|9.6|1.8|7.6|9.4|1.2"/>
</p:tagLst>
</file>

<file path=ppt/tags/tag6.xml><?xml version="1.0" encoding="utf-8"?>
<p:tagLst xmlns:a="http://schemas.openxmlformats.org/drawingml/2006/main" xmlns:r="http://schemas.openxmlformats.org/officeDocument/2006/relationships" xmlns:p="http://schemas.openxmlformats.org/presentationml/2006/main">
  <p:tag name="TIMING" val="|1.4|4.8|9.2|6.1|2.3|10.2"/>
</p:tagLst>
</file>

<file path=ppt/tags/tag7.xml><?xml version="1.0" encoding="utf-8"?>
<p:tagLst xmlns:a="http://schemas.openxmlformats.org/drawingml/2006/main" xmlns:r="http://schemas.openxmlformats.org/officeDocument/2006/relationships" xmlns:p="http://schemas.openxmlformats.org/presentationml/2006/main">
  <p:tag name="TIMING" val="|13.1"/>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65.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tx1"/>
          </a:solidFill>
        </a:ln>
      </a:spPr>
      <a:bodyPr lIns="0" tIns="0" rIns="0" bIns="0" rtlCol="0" anchor="ctr"/>
      <a:lstStyle>
        <a:defPPr algn="ctr">
          <a:defRPr sz="3200" b="1" dirty="0" smtClean="0">
            <a:solidFill>
              <a:schemeClr val="bg1"/>
            </a:solidFill>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2800" dirty="0" smtClean="0">
            <a:latin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8.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3.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75.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6.xml><?xml version="1.0" encoding="utf-8"?>
<a:theme xmlns:a="http://schemas.openxmlformats.org/drawingml/2006/main" name="17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18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234261</TotalTime>
  <Words>27896</Words>
  <Application>Microsoft Macintosh PowerPoint</Application>
  <PresentationFormat>On-screen Show (4:3)</PresentationFormat>
  <Paragraphs>3773</Paragraphs>
  <Slides>397</Slides>
  <Notes>150</Notes>
  <HiddenSlides>0</HiddenSlides>
  <MMClips>0</MMClips>
  <ScaleCrop>false</ScaleCrop>
  <HeadingPairs>
    <vt:vector size="6" baseType="variant">
      <vt:variant>
        <vt:lpstr>Fonts Used</vt:lpstr>
      </vt:variant>
      <vt:variant>
        <vt:i4>24</vt:i4>
      </vt:variant>
      <vt:variant>
        <vt:lpstr>Theme</vt:lpstr>
      </vt:variant>
      <vt:variant>
        <vt:i4>77</vt:i4>
      </vt:variant>
      <vt:variant>
        <vt:lpstr>Slide Titles</vt:lpstr>
      </vt:variant>
      <vt:variant>
        <vt:i4>397</vt:i4>
      </vt:variant>
    </vt:vector>
  </HeadingPairs>
  <TitlesOfParts>
    <vt:vector size="498" baseType="lpstr">
      <vt:lpstr>ＭＳ Ｐゴシック</vt:lpstr>
      <vt:lpstr>-webkit-standard</vt:lpstr>
      <vt:lpstr>Adobe Garamond Pro</vt:lpstr>
      <vt:lpstr>Arial</vt:lpstr>
      <vt:lpstr>Arial Narrow</vt:lpstr>
      <vt:lpstr>Calibri</vt:lpstr>
      <vt:lpstr>Calibri Light</vt:lpstr>
      <vt:lpstr>Cambria</vt:lpstr>
      <vt:lpstr>Cambria Math</vt:lpstr>
      <vt:lpstr>Chalkduster</vt:lpstr>
      <vt:lpstr>Consolas</vt:lpstr>
      <vt:lpstr>Courier New</vt:lpstr>
      <vt:lpstr>Font Awesome 5 Free Regular</vt:lpstr>
      <vt:lpstr>Garamond</vt:lpstr>
      <vt:lpstr>LinLibertineT</vt:lpstr>
      <vt:lpstr>LinLibertineTI</vt:lpstr>
      <vt:lpstr>Proxima Nova</vt:lpstr>
      <vt:lpstr>Roboto</vt:lpstr>
      <vt:lpstr>Roboto Black</vt:lpstr>
      <vt:lpstr>Roboto Mono</vt:lpstr>
      <vt:lpstr>Tahoma</vt:lpstr>
      <vt:lpstr>Times New Roman</vt:lpstr>
      <vt:lpstr>Wingdings</vt:lpstr>
      <vt:lpstr>Wingdings,Sans-Serif</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99_Edge</vt:lpstr>
      <vt:lpstr>16_Edge</vt:lpstr>
      <vt:lpstr>96_Edge</vt:lpstr>
      <vt:lpstr>43_Edge</vt:lpstr>
      <vt:lpstr>97_Edge</vt:lpstr>
      <vt:lpstr>100_Edge</vt:lpstr>
      <vt:lpstr>4_Office Theme</vt:lpstr>
      <vt:lpstr>19_Edge</vt:lpstr>
      <vt:lpstr>30_Edge</vt:lpstr>
      <vt:lpstr>41_Edge</vt:lpstr>
      <vt:lpstr>14_Edge</vt:lpstr>
      <vt:lpstr>14_Office Theme</vt:lpstr>
      <vt:lpstr>7_Office Theme</vt:lpstr>
      <vt:lpstr>9_Office Theme</vt:lpstr>
      <vt:lpstr>62_Edge</vt:lpstr>
      <vt:lpstr>31_Edge</vt:lpstr>
      <vt:lpstr>11_Office Theme</vt:lpstr>
      <vt:lpstr>13_Office Theme</vt:lpstr>
      <vt:lpstr>1_Office Theme</vt:lpstr>
      <vt:lpstr>153_Edge</vt:lpstr>
      <vt:lpstr>3_Office Theme</vt:lpstr>
      <vt:lpstr>26_Edge</vt:lpstr>
      <vt:lpstr>11_Edge</vt:lpstr>
      <vt:lpstr>44_Edge</vt:lpstr>
      <vt:lpstr>8_Office Theme</vt:lpstr>
      <vt:lpstr>5_Office Theme</vt:lpstr>
      <vt:lpstr>10_Office Theme</vt:lpstr>
      <vt:lpstr>16_Office Theme</vt:lpstr>
      <vt:lpstr>6_Office Theme</vt:lpstr>
      <vt:lpstr>17_Office Theme</vt:lpstr>
      <vt:lpstr>18_Office Theme</vt:lpstr>
      <vt:lpstr>The Story of  RowHammer, RowPress &amp; Beyond   Can We Be Free of Bitflips (Soon)? </vt:lpstr>
      <vt:lpstr>First RowHammer Work [ISCA 2014]</vt:lpstr>
      <vt:lpstr>How Reliable/Secure/Safe is This Bridge?</vt:lpstr>
      <vt:lpstr>Collapse of the “Galloping Gertie”</vt:lpstr>
      <vt:lpstr>How Safe &amp; Secure Are These People?</vt:lpstr>
      <vt:lpstr>How Robust Are Our Platforms? </vt:lpstr>
      <vt:lpstr>What Is RowHammer?</vt:lpstr>
      <vt:lpstr>An “Early” Position Paper [IMW’13]</vt:lpstr>
      <vt:lpstr>The DRAM Scaling Problem</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DRAM Bender </vt:lpstr>
      <vt:lpstr>DRAM Bender: Prototypes</vt:lpstr>
      <vt:lpstr>Data Retention in Memory [Liu et al., ISCA 2013]</vt:lpstr>
      <vt:lpstr>RAIDR: Heterogeneous Refresh [ISCA’12]</vt:lpstr>
      <vt:lpstr>Analysis of Data Retention Failures [ISCA’13]</vt:lpstr>
      <vt:lpstr>Infrastructure for Testing NAND Flash Chips</vt:lpstr>
      <vt:lpstr>Analysis of NAND Flash Errors [DATE’12]</vt:lpstr>
      <vt:lpstr>Analysis of NAND Flash Errors [ITJ’13]</vt:lpstr>
      <vt:lpstr>Analysis of NAND Flash Errors [PIEEE’17]</vt:lpstr>
      <vt:lpstr>A Curious Phenomenon</vt:lpstr>
      <vt:lpstr>Modern DRAM is Prone to Disturbance Errors</vt:lpstr>
      <vt:lpstr>Most DRAM Modules Are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First Adopters: Memory Testing Software</vt:lpstr>
      <vt:lpstr>First Adopters: Memory Testing Software</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(VIII)</vt:lpstr>
      <vt:lpstr>More Security Implications?</vt:lpstr>
      <vt:lpstr>A RowHammer Survey Across the Stack</vt:lpstr>
      <vt:lpstr>A RowHammer Survey: Recent Update</vt:lpstr>
      <vt:lpstr>A Short Retrospective @ 50 Years of ISCA</vt:lpstr>
      <vt:lpstr>Understanding RowHammer</vt:lpstr>
      <vt:lpstr>First RowHammer Analysis [ISCA 2014]</vt:lpstr>
      <vt:lpstr>RowHammer Infrastructure (2012-2014)</vt:lpstr>
      <vt:lpstr>PowerPoint Presentation</vt:lpstr>
      <vt:lpstr>RowHammer Characterization Results</vt:lpstr>
      <vt:lpstr>❶ Access Interval (Aggressor)</vt:lpstr>
      <vt:lpstr>❷ Refresh Interval</vt:lpstr>
      <vt:lpstr>❸ Data Pattern</vt:lpstr>
      <vt:lpstr>6. Other Key Observations [ISCA’14]</vt:lpstr>
      <vt:lpstr>Major RowHammer Characteristics (2014)</vt:lpstr>
      <vt:lpstr>RowHammer is Getting Much Worse (2020)</vt:lpstr>
      <vt:lpstr>RowHammer Has Many Dimensions (2021)</vt:lpstr>
      <vt:lpstr>RowHammer vs. Wordline Voltage (2022)</vt:lpstr>
      <vt:lpstr>RowHammer in HBM Chips (2023)</vt:lpstr>
      <vt:lpstr>RowHammer in HBM Chips (2024)</vt:lpstr>
      <vt:lpstr>RowHammer Spatial Variation Analysis (2024)</vt:lpstr>
      <vt:lpstr>RowHammer Solutions</vt:lpstr>
      <vt:lpstr>Two Types of RowHammer Solutions</vt:lpstr>
      <vt:lpstr>RowHammer Solution Approaches</vt:lpstr>
      <vt:lpstr>Apple’s Security Patch for RowHammer</vt:lpstr>
      <vt:lpstr>Our First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RowHammer in 2020-2024</vt:lpstr>
      <vt:lpstr>Revisiting RowHammer</vt:lpstr>
      <vt:lpstr>RowHammer is Getting Much Worse</vt:lpstr>
      <vt:lpstr>Key Takeaways from 1580 Chips</vt:lpstr>
      <vt:lpstr>1580 DRAM Chips Tested</vt:lpstr>
      <vt:lpstr>Mitigation Mechanism Evaluation</vt:lpstr>
      <vt:lpstr>Key Takeaways</vt:lpstr>
      <vt:lpstr>Reported HCfirst Values (2012 – Now)</vt:lpstr>
      <vt:lpstr>TRRespass</vt:lpstr>
      <vt:lpstr>Industry-Adopted Solutions Do Not Work</vt:lpstr>
      <vt:lpstr>A Poor RowHammer Solution</vt:lpstr>
      <vt:lpstr>TRRespass</vt:lpstr>
      <vt:lpstr>Example Many-Sided Hammering Patterns</vt:lpstr>
      <vt:lpstr>BitFlips vs. Number of Aggressor Rows</vt:lpstr>
      <vt:lpstr>TRRespass Vulnerable DRAM Modules</vt:lpstr>
      <vt:lpstr>TRRespass Vulnerable Mobile Phones</vt:lpstr>
      <vt:lpstr>TRRespass Key Takeaways</vt:lpstr>
      <vt:lpstr>Improvements in JEDEC (2020-2021)</vt:lpstr>
      <vt:lpstr>Improvements in JEDEC (2024)</vt:lpstr>
      <vt:lpstr>Uncovering TRR  Almost Completely</vt:lpstr>
      <vt:lpstr>Industry-Adopted Solutions Are Very Poor</vt:lpstr>
      <vt:lpstr>Key Takeaways</vt:lpstr>
      <vt:lpstr>Google’s Half-Double RowHammer Attack (May 2021)</vt:lpstr>
      <vt:lpstr>Google’s Half-Double RowHammer Attack (May 2021)</vt:lpstr>
      <vt:lpstr>Google’s Half-Double RowHammer Attack</vt:lpstr>
      <vt:lpstr>Microsoft’s MOESI-prime Work [ISCA’22]</vt:lpstr>
      <vt:lpstr>BlockHammer Solution in 2021</vt:lpstr>
      <vt:lpstr>Two Key Challenges</vt:lpstr>
      <vt:lpstr>PowerPoint Presentation</vt:lpstr>
      <vt:lpstr>A Takeaway</vt:lpstr>
      <vt:lpstr>RowHammer Solution Approaches</vt:lpstr>
      <vt:lpstr>RowHammer in 2023: SK Hynix</vt:lpstr>
      <vt:lpstr>Industry’s Current RowHammer Solutions (I)</vt:lpstr>
      <vt:lpstr>Industry’s Current RowHammer Solutions (II)</vt:lpstr>
      <vt:lpstr>RowHammer in 2023: Samsung</vt:lpstr>
      <vt:lpstr>A Solution from Microsoft</vt:lpstr>
      <vt:lpstr>Solutions in JEDEC (April 2024)</vt:lpstr>
      <vt:lpstr>Evaluation of Industry’s Recent Solutions</vt:lpstr>
      <vt:lpstr>Question</vt:lpstr>
      <vt:lpstr>Are We Now RowHammer Free in 2023?</vt:lpstr>
      <vt:lpstr>RowPress</vt:lpstr>
      <vt:lpstr>RowPress [ISCA 2023]</vt:lpstr>
      <vt:lpstr>What is RowPress?</vt:lpstr>
      <vt:lpstr>RowPress vs. RowHammer</vt:lpstr>
      <vt:lpstr>Real DRAM Chip Characterization (I)</vt:lpstr>
      <vt:lpstr>Real DRAM Chip Characterization (II)</vt:lpstr>
      <vt:lpstr>Major Takeaways from Real DRAM Chips</vt:lpstr>
      <vt:lpstr>Key Characteristics of RowPress (I)</vt:lpstr>
      <vt:lpstr>Key Characteristics of RowPress (II)</vt:lpstr>
      <vt:lpstr>RowPress [ISCA 2023]</vt:lpstr>
      <vt:lpstr>More to Come…</vt:lpstr>
      <vt:lpstr>Two Major Directions</vt:lpstr>
      <vt:lpstr>Combining RowHammer and RowPress</vt:lpstr>
      <vt:lpstr>Better Communication Between DRAM &amp; Controller</vt:lpstr>
      <vt:lpstr>Better Partitioning of DRAM &amp; Controller</vt:lpstr>
      <vt:lpstr>ABACuS: Another Intelligent Memory Controller</vt:lpstr>
      <vt:lpstr>CoMeT: Another Intelligent Memory Controller</vt:lpstr>
      <vt:lpstr>SVaRD: Another Intelligent Memory Controller</vt:lpstr>
      <vt:lpstr>RowHammer Defenses Can Cause Denial of Service</vt:lpstr>
      <vt:lpstr>Industry’s Recent Solutions Are Vulnerable</vt:lpstr>
      <vt:lpstr>Some RowHammer Works in 2024 (I)</vt:lpstr>
      <vt:lpstr>Some RowHammer Works in 2024 (II)</vt:lpstr>
      <vt:lpstr>Future Memory  Robustness Challenges</vt:lpstr>
      <vt:lpstr>Technology Scaling Worsens Vulnerability</vt:lpstr>
      <vt:lpstr>Future of Main Memory Robustness</vt:lpstr>
      <vt:lpstr>Future of Main Memory Robustness</vt:lpstr>
      <vt:lpstr>PowerPoint Presentation</vt:lpstr>
      <vt:lpstr>Understand and Model with Experiments (DRAM) </vt:lpstr>
      <vt:lpstr>Understand and Model with Experiments (Flash)</vt:lpstr>
      <vt:lpstr>Collapse of the “Galloping Gertie” (1940)</vt:lpstr>
      <vt:lpstr>Another Example (1994)</vt:lpstr>
      <vt:lpstr>Yet Another Example (2007)</vt:lpstr>
      <vt:lpstr>A More Recent Example (2018)</vt:lpstr>
      <vt:lpstr>A Most Recent Example (2022)</vt:lpstr>
      <vt:lpstr>A Most Recent Example (2022)</vt:lpstr>
      <vt:lpstr>A Most Recent Example (2022)</vt:lpstr>
      <vt:lpstr>A Most Recent Example (2022)</vt:lpstr>
      <vt:lpstr>The Takeaway, Again</vt:lpstr>
      <vt:lpstr>A Takeaway</vt:lpstr>
      <vt:lpstr>Challenge and Opportunity for Future</vt:lpstr>
      <vt:lpstr>Final Thoughts on RowHammer</vt:lpstr>
      <vt:lpstr>Before RowHammer (I)</vt:lpstr>
      <vt:lpstr>Before RowHammer (II)</vt:lpstr>
      <vt:lpstr>After RowHammer</vt:lpstr>
      <vt:lpstr>After RowHammer</vt:lpstr>
      <vt:lpstr>Perhaps Most Importantly…</vt:lpstr>
      <vt:lpstr>Conclusion</vt:lpstr>
      <vt:lpstr>Summary: RowHammer</vt:lpstr>
      <vt:lpstr>Acknowledgments</vt:lpstr>
      <vt:lpstr>PowerPoint Presentation</vt:lpstr>
      <vt:lpstr>SAFARI Newsletter June 2023 Edition</vt:lpstr>
      <vt:lpstr>Referenced Papers, Talks, Artifacts</vt:lpstr>
      <vt:lpstr>Open Source Tools: SAFARI GitHub</vt:lpstr>
      <vt:lpstr>PowerPoint Presentation</vt:lpstr>
      <vt:lpstr>The Story of  RowHammer, RowPress &amp; Beyond   Can We Be Free of Bitflips (Soon)? </vt:lpstr>
      <vt:lpstr>RowHammer: Retrospective</vt:lpstr>
      <vt:lpstr>DRAM Read Disturbance: A Critical Challenge</vt:lpstr>
      <vt:lpstr>Publicly-available RowHammer HCfirst Values</vt:lpstr>
      <vt:lpstr>RowPress at tAggON = Refresh Interval</vt:lpstr>
      <vt:lpstr>RowPress at tAggON = 9 * Refresh Interval</vt:lpstr>
      <vt:lpstr>DRAM Array Layout</vt:lpstr>
      <vt:lpstr>Mechanism 0: Reflecting Electric Field</vt:lpstr>
      <vt:lpstr>Mechanism 1: Electron Injection</vt:lpstr>
      <vt:lpstr>Mechanism 2: Electron Drift</vt:lpstr>
      <vt:lpstr>More</vt:lpstr>
      <vt:lpstr>BreakHammer</vt:lpstr>
      <vt:lpstr>3. Hammer Count (HC) Effects</vt:lpstr>
      <vt:lpstr>TRRespass Key Results</vt:lpstr>
      <vt:lpstr>TRRespass Based RowHammer Attack</vt:lpstr>
      <vt:lpstr>Architecting Robust Memory Systems</vt:lpstr>
      <vt:lpstr>SAFARI Research Group: December 2021</vt:lpstr>
      <vt:lpstr>PowerPoint Presentation</vt:lpstr>
      <vt:lpstr>Ramulator 2.0 </vt:lpstr>
      <vt:lpstr>DRAM Bender </vt:lpstr>
      <vt:lpstr> RowHammer &amp; DRAM Exploration (Fall 2022)</vt:lpstr>
      <vt:lpstr>Exploration of Emerging Memory Systems (Fall 2022)</vt:lpstr>
      <vt:lpstr>Overview of U-TRR</vt:lpstr>
      <vt:lpstr>Bypassing ECC with New RowHammer Patterns</vt:lpstr>
      <vt:lpstr>Initial RowHammer Studies</vt:lpstr>
      <vt:lpstr>4. Adjacency: Aggressor &amp; Victim</vt:lpstr>
      <vt:lpstr>New RowHammer Characteristics</vt:lpstr>
      <vt:lpstr>RowHammer Has Many Dimensions</vt:lpstr>
      <vt:lpstr>Our Goal</vt:lpstr>
      <vt:lpstr>Summary of The Study &amp; Key Results</vt:lpstr>
      <vt:lpstr>PowerPoint Presentation</vt:lpstr>
      <vt:lpstr>Example Defense Improvements</vt:lpstr>
      <vt:lpstr>Deeper Look into RowHammer: Talk Video</vt:lpstr>
      <vt:lpstr>More RowHammer Analysis</vt:lpstr>
      <vt:lpstr>RowHammer vs. Wordline Voltage (2022)</vt:lpstr>
      <vt:lpstr>Updated DRAM Testing Infrastructure</vt:lpstr>
      <vt:lpstr>Summary</vt:lpstr>
      <vt:lpstr>RowHammer vs. Wordline Voltage: Talk Video</vt:lpstr>
      <vt:lpstr>RowHammer in HBM Chips (2023)</vt:lpstr>
      <vt:lpstr>RowHammer in HBM Chips (2024)</vt:lpstr>
      <vt:lpstr>RowHammer Spatial Variation Analysis (2024)</vt:lpstr>
      <vt:lpstr>New RowHammer Solutions</vt:lpstr>
      <vt:lpstr>RowPress</vt:lpstr>
      <vt:lpstr>RowPress [ISCA 2023]</vt:lpstr>
      <vt:lpstr>RowPress  Amplifying Read Disturbance  in Modern DRAM Chips</vt:lpstr>
      <vt:lpstr>High-Level Summary</vt:lpstr>
      <vt:lpstr>What is RowPress?</vt:lpstr>
      <vt:lpstr>Are There Other Read-Disturb Issues in DRAM?</vt:lpstr>
      <vt:lpstr>RowPress vs. RowHammer</vt:lpstr>
      <vt:lpstr>Real DRAM Chip Characterization (I)</vt:lpstr>
      <vt:lpstr>Real DRAM Chip Characterization (II)</vt:lpstr>
      <vt:lpstr>Major Takeaways from Real DRAM Chips</vt:lpstr>
      <vt:lpstr>Key Characteristics of RowPress (I)</vt:lpstr>
      <vt:lpstr>Key Characteristics of RowPress (II)</vt:lpstr>
      <vt:lpstr>Real-System Demonstration (I)</vt:lpstr>
      <vt:lpstr>Real-System Demonstration (II)</vt:lpstr>
      <vt:lpstr>Mitigating RowPress (I)</vt:lpstr>
      <vt:lpstr>Mitigating RowPress (II)</vt:lpstr>
      <vt:lpstr>More Results &amp; Source Code </vt:lpstr>
      <vt:lpstr>RowPress [ISCA 2023]</vt:lpstr>
      <vt:lpstr>More RowHammer in 2020-2024</vt:lpstr>
      <vt:lpstr>RowHammer in 2020 (I)</vt:lpstr>
      <vt:lpstr>RowHammer in 2020 (II)</vt:lpstr>
      <vt:lpstr>RowHammer in 2020 (III)</vt:lpstr>
      <vt:lpstr>RowHammer in 2020 (IV)</vt:lpstr>
      <vt:lpstr>RowHammer in 2021 (I)</vt:lpstr>
      <vt:lpstr>RowHammer in 2021 (II)</vt:lpstr>
      <vt:lpstr>RowHammer in 2021 (III)</vt:lpstr>
      <vt:lpstr>RowHammer in 2022 (I)</vt:lpstr>
      <vt:lpstr>RowHammer in 2022 (II)</vt:lpstr>
      <vt:lpstr>RowHammer in 2022 (III)</vt:lpstr>
      <vt:lpstr>RowHammer in 2022 (IV)</vt:lpstr>
      <vt:lpstr>RowHammer in 2022 (V)</vt:lpstr>
      <vt:lpstr>RowHammer in 2022 (VI)</vt:lpstr>
      <vt:lpstr>RowHammer in 2022 (VII)</vt:lpstr>
      <vt:lpstr>RowHammer in 2022 (VII)</vt:lpstr>
      <vt:lpstr>RowHammer in 2022 (VIII)</vt:lpstr>
      <vt:lpstr>RowHammer in 2022 (IX)</vt:lpstr>
      <vt:lpstr>RowHammer in 2023 (I) </vt:lpstr>
      <vt:lpstr>RowHammer in 2023 (II)</vt:lpstr>
      <vt:lpstr>RowHammer in 2023 (III): SK Hynix</vt:lpstr>
      <vt:lpstr>Industry’s RowHammer Solutions (I)</vt:lpstr>
      <vt:lpstr>Industry’s RowHammer Solutions (II)</vt:lpstr>
      <vt:lpstr>RowHammer in 2023 (IV): Samsung</vt:lpstr>
      <vt:lpstr>RowHammer in 2023 (V)</vt:lpstr>
      <vt:lpstr>RowHammer in 2023 (VI)  </vt:lpstr>
      <vt:lpstr>RowHammer in 2023 (VII)</vt:lpstr>
      <vt:lpstr>Ramulator 2.0</vt:lpstr>
      <vt:lpstr>RowHammer in 2023 (VIII)</vt:lpstr>
      <vt:lpstr>Self-Managing DRAM</vt:lpstr>
      <vt:lpstr>Self-Managing DRAM: Overview</vt:lpstr>
      <vt:lpstr>SMD-Based Maintenance Mechanisms</vt:lpstr>
      <vt:lpstr>Self-Managing DRAM: Summary</vt:lpstr>
      <vt:lpstr>Talk on Self-Managing DRAM</vt:lpstr>
      <vt:lpstr>Related Courses</vt:lpstr>
      <vt:lpstr>DDCA (Spring 2022)</vt:lpstr>
      <vt:lpstr>Comp Arch (Fall 2022)</vt:lpstr>
      <vt:lpstr> RowHammer &amp; DRAM Exploration (Fall 2022)</vt:lpstr>
      <vt:lpstr>Exploration of Emerging Memory Systems (Fall 2022)</vt:lpstr>
      <vt:lpstr>An Early Proposal for Intelligent Controllers [IMW’13]</vt:lpstr>
      <vt:lpstr>Industry Is Writing Papers About It, Too</vt:lpstr>
      <vt:lpstr>Industry Is Writing Papers About It, Too</vt:lpstr>
      <vt:lpstr>Final Thoughts on RowHammer</vt:lpstr>
      <vt:lpstr>Aside: Byzantine Failures</vt:lpstr>
      <vt:lpstr>Aside: Byzantine Generals Problem</vt:lpstr>
      <vt:lpstr>Funding Acknowledgments</vt:lpstr>
      <vt:lpstr>First RowHammer Analysis [ISCA 2014]</vt:lpstr>
      <vt:lpstr>Retrospective on RowHammer &amp; Future</vt:lpstr>
      <vt:lpstr>A More Recent RowHammer Retrospective</vt:lpstr>
      <vt:lpstr>A RowHammer Survey: Recent Update</vt:lpstr>
      <vt:lpstr>RowHammer &amp; RowPress  on HBM Chips</vt:lpstr>
      <vt:lpstr>An Experimental Analysis of  RowHammer in HBM2 DRAM Chips</vt:lpstr>
      <vt:lpstr>The RowHammer Vulnerability (I)</vt:lpstr>
      <vt:lpstr>The RowHammer Vulnerability (II)</vt:lpstr>
      <vt:lpstr>A Simple Program Can Induce Bitflips</vt:lpstr>
      <vt:lpstr>One Can Take Over a System</vt:lpstr>
      <vt:lpstr>Most DRAM Modules Are Vulnerable (2020)</vt:lpstr>
      <vt:lpstr>Executive Summary</vt:lpstr>
      <vt:lpstr>Outline</vt:lpstr>
      <vt:lpstr>Outline</vt:lpstr>
      <vt:lpstr>System with High Bandwidth Memory</vt:lpstr>
      <vt:lpstr>HBM DRAM Organization (I)</vt:lpstr>
      <vt:lpstr>HBM DRAM Organization (I)</vt:lpstr>
      <vt:lpstr>HBM DRAM Organization (II)</vt:lpstr>
      <vt:lpstr>Outline</vt:lpstr>
      <vt:lpstr>DRAM Cell Leakage</vt:lpstr>
      <vt:lpstr>DRAM Refresh</vt:lpstr>
      <vt:lpstr>RowHammer Bitflips</vt:lpstr>
      <vt:lpstr>Problem &amp; Goal</vt:lpstr>
      <vt:lpstr>Outline</vt:lpstr>
      <vt:lpstr>DRAM Testing Infrastructure</vt:lpstr>
      <vt:lpstr>DRAM Testing Infrastructure</vt:lpstr>
      <vt:lpstr>RowHammer Testing Methodology (I)</vt:lpstr>
      <vt:lpstr>RowHammer Testing Methodology (II)</vt:lpstr>
      <vt:lpstr>Metrics</vt:lpstr>
      <vt:lpstr>Tested Data Patterns</vt:lpstr>
      <vt:lpstr>Tested Data Patterns</vt:lpstr>
      <vt:lpstr>Tested Data Patterns</vt:lpstr>
      <vt:lpstr>Two Main Analyses</vt:lpstr>
      <vt:lpstr>Outline</vt:lpstr>
      <vt:lpstr>Key Takeaways from Spatial Variation Analysis</vt:lpstr>
      <vt:lpstr>Spatial Distribution of BER (I)</vt:lpstr>
      <vt:lpstr>Spatial Distribution of BER (I)</vt:lpstr>
      <vt:lpstr>Spatial Distribution of BER (II)</vt:lpstr>
      <vt:lpstr>Spatial Distribution of BER (II)</vt:lpstr>
      <vt:lpstr>Spatial Distribution of HCfirst</vt:lpstr>
      <vt:lpstr>Variation in Bit Error Rate</vt:lpstr>
      <vt:lpstr>Hypotheses from Characterization</vt:lpstr>
      <vt:lpstr>Implications on Attacks and Mitigations</vt:lpstr>
      <vt:lpstr>Outline</vt:lpstr>
      <vt:lpstr>Key Takeaways from on-die Mitigation Analysis</vt:lpstr>
      <vt:lpstr>On-Die RowHammer Mitigation Analysis (I)</vt:lpstr>
      <vt:lpstr>On-Die RowHammer Mitigation Analysis (II)</vt:lpstr>
      <vt:lpstr>Experimental Methodology</vt:lpstr>
      <vt:lpstr>Experimental Methodology</vt:lpstr>
      <vt:lpstr>Experimental Methodology</vt:lpstr>
      <vt:lpstr>HBM2 DRAM Chips Implement Undisclosed TRR</vt:lpstr>
      <vt:lpstr>Outline</vt:lpstr>
      <vt:lpstr>Conclusion</vt:lpstr>
      <vt:lpstr>Available on ArXiv</vt:lpstr>
      <vt:lpstr>PowerPoint Presentation</vt:lpstr>
      <vt:lpstr>Extended version submitted to HPCA</vt:lpstr>
      <vt:lpstr>Methodology</vt:lpstr>
      <vt:lpstr>RowHammer BER Across Chips</vt:lpstr>
      <vt:lpstr>RowHammer HCfirst Across Chips</vt:lpstr>
      <vt:lpstr>RowHammer BER Across Channels</vt:lpstr>
      <vt:lpstr>RowHammer HCfirst Across Channels</vt:lpstr>
      <vt:lpstr>RowHammer BER Across Rows</vt:lpstr>
      <vt:lpstr>RowHammer’s Sensitivity to Hammer Count (I)</vt:lpstr>
      <vt:lpstr>RowHammer’s Sensitivity to Hammer Count (II)</vt:lpstr>
      <vt:lpstr>RowPress BER Across Channels</vt:lpstr>
      <vt:lpstr>RowPress HCfirst Across Channels</vt:lpstr>
      <vt:lpstr>Attack Patterns to Bypass Undisclosed TRR</vt:lpstr>
      <vt:lpstr>Silicon Level RowHammer and RowPress Mechanisms</vt:lpstr>
      <vt:lpstr>Major RowHammer Silicon Mechanisms (I)</vt:lpstr>
      <vt:lpstr>Major RowHammer Silicon Mechanisms (II)</vt:lpstr>
      <vt:lpstr>Silicon-Level RH: Pictorial Illustration (I)</vt:lpstr>
      <vt:lpstr>Silicon-Level RH: Pictorial Illustration (II)</vt:lpstr>
      <vt:lpstr>RH Silicon Mechanism References</vt:lpstr>
      <vt:lpstr>Major RowPress Silicon Mechanism</vt:lpstr>
      <vt:lpstr>RP Silicon Mechanism References</vt:lpstr>
      <vt:lpstr>Illustrations</vt:lpstr>
      <vt:lpstr>Silicon-Level Disturbance Mechanism</vt:lpstr>
      <vt:lpstr>Silicon-Level Disturbance Mechanism</vt:lpstr>
      <vt:lpstr>Silicon-Level Disturbance Mechanism</vt:lpstr>
      <vt:lpstr>Silicon-Level Disturbance Mechanism</vt:lpstr>
      <vt:lpstr>Silicon-Level Disturbance Mechanism</vt:lpstr>
      <vt:lpstr>Silicon-Level Disturbance Mechanism</vt:lpstr>
      <vt:lpstr>Silicon-Level Disturbance Mechanism</vt:lpstr>
      <vt:lpstr>Silicon-Level Disturbance Mechanism</vt:lpstr>
      <vt:lpstr>Silicon-Level Disturbance Mechanism</vt:lpstr>
      <vt:lpstr>Silicon-Level Disturbance Mechanism</vt:lpstr>
      <vt:lpstr>Access Pattern - RowHammer</vt:lpstr>
      <vt:lpstr>Access Pattern - RowHammer</vt:lpstr>
      <vt:lpstr>Access Pattern - RowHammer</vt:lpstr>
      <vt:lpstr>Access Pattern - RowHammer</vt:lpstr>
      <vt:lpstr>Access Pattern - RowHammer</vt:lpstr>
      <vt:lpstr>Access Pattern - RowHammer</vt:lpstr>
      <vt:lpstr>Access Pattern - RowHammer</vt:lpstr>
      <vt:lpstr>Ongoing Works</vt:lpstr>
      <vt:lpstr>ABACuS: All-Bank Activation Counters  for Scalable and Low Overhead RowHammer Mitigation   USENIX Security 2024</vt:lpstr>
      <vt:lpstr>Executive Summary</vt:lpstr>
      <vt:lpstr>RowHammer in HBM Chips (2023)</vt:lpstr>
      <vt:lpstr>Executive Summary</vt:lpstr>
      <vt:lpstr>Ongoing and Future Work</vt:lpstr>
      <vt:lpstr>Removed Slides</vt:lpstr>
      <vt:lpstr>How Reliable/Secure/Safe is This Bridge?</vt:lpstr>
      <vt:lpstr>Collapse of the “Galloping Gertie”</vt:lpstr>
      <vt:lpstr>How Safe &amp; Secure Are These People?</vt:lpstr>
      <vt:lpstr>How Safe &amp; Secure Are Our Platforms? </vt:lpstr>
      <vt:lpstr>Collapse of the “Galloping Gertie” (1940)</vt:lpstr>
      <vt:lpstr>Another Example (1994)</vt:lpstr>
      <vt:lpstr>Yet Another Example (2007)</vt:lpstr>
      <vt:lpstr>A More Recent Example (2018)</vt:lpstr>
      <vt:lpstr>A Most Recent Example (2022)</vt:lpstr>
      <vt:lpstr>A Most Recent Example (2022)</vt:lpstr>
      <vt:lpstr>A Most Recent Example (2022)</vt:lpstr>
      <vt:lpstr>A Most Recent Example (2022)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3123</cp:revision>
  <cp:lastPrinted>2017-12-05T03:30:35Z</cp:lastPrinted>
  <dcterms:created xsi:type="dcterms:W3CDTF">2010-10-08T20:41:54Z</dcterms:created>
  <dcterms:modified xsi:type="dcterms:W3CDTF">2024-06-25T22:52:41Z</dcterms:modified>
</cp:coreProperties>
</file>